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058400" cy="7772400"/>
  <p:notesSz cx="6858000" cy="9144000"/>
  <p:embeddedFontLst>
    <p:embeddedFont>
      <p:font typeface="DM Sans" pitchFamily="2" charset="0"/>
      <p:regular r:id="rId4"/>
    </p:embeddedFont>
    <p:embeddedFont>
      <p:font typeface="DM Sans Bold" charset="0"/>
      <p:regular r:id="rId5"/>
    </p:embeddedFont>
    <p:embeddedFont>
      <p:font typeface="DM Sans Bold Italics" panose="020B0604020202020204" charset="0"/>
      <p:regular r:id="rId6"/>
    </p:embeddedFont>
    <p:embeddedFont>
      <p:font typeface="DM Sans Italics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0" d="100"/>
          <a:sy n="80" d="100"/>
        </p:scale>
        <p:origin x="1291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499257" y="1277461"/>
            <a:ext cx="2406743" cy="2491772"/>
            <a:chOff x="0" y="0"/>
            <a:chExt cx="838952" cy="86859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8952" cy="868591"/>
            </a:xfrm>
            <a:custGeom>
              <a:avLst/>
              <a:gdLst/>
              <a:ahLst/>
              <a:cxnLst/>
              <a:rect l="l" t="t" r="r" b="b"/>
              <a:pathLst>
                <a:path w="838952" h="868591">
                  <a:moveTo>
                    <a:pt x="0" y="0"/>
                  </a:moveTo>
                  <a:lnTo>
                    <a:pt x="838952" y="0"/>
                  </a:lnTo>
                  <a:lnTo>
                    <a:pt x="838952" y="868591"/>
                  </a:lnTo>
                  <a:lnTo>
                    <a:pt x="0" y="868591"/>
                  </a:lnTo>
                  <a:close/>
                </a:path>
              </a:pathLst>
            </a:custGeom>
            <a:solidFill>
              <a:srgbClr val="F588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38952" cy="89716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99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*Call IL </a:t>
              </a:r>
              <a:r>
                <a:rPr lang="en-US" sz="1699" dirty="0" err="1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DocAssist</a:t>
              </a:r>
              <a:r>
                <a:rPr lang="en-US" sz="1699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for clinical consultation help with treatment/ follow up plan</a:t>
              </a:r>
            </a:p>
            <a:p>
              <a:pPr algn="ctr">
                <a:lnSpc>
                  <a:spcPts val="2379"/>
                </a:lnSpc>
              </a:pPr>
              <a:r>
                <a:rPr lang="en-US" sz="1699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*Engage with IL MOMS Line for help with therapy referral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5295" y="4000500"/>
            <a:ext cx="2445132" cy="3594228"/>
            <a:chOff x="0" y="0"/>
            <a:chExt cx="852334" cy="125289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52334" cy="1252890"/>
            </a:xfrm>
            <a:custGeom>
              <a:avLst/>
              <a:gdLst/>
              <a:ahLst/>
              <a:cxnLst/>
              <a:rect l="l" t="t" r="r" b="b"/>
              <a:pathLst>
                <a:path w="852334" h="1252890">
                  <a:moveTo>
                    <a:pt x="0" y="0"/>
                  </a:moveTo>
                  <a:lnTo>
                    <a:pt x="852334" y="0"/>
                  </a:lnTo>
                  <a:lnTo>
                    <a:pt x="852334" y="1252890"/>
                  </a:lnTo>
                  <a:lnTo>
                    <a:pt x="0" y="1252890"/>
                  </a:lnTo>
                  <a:close/>
                </a:path>
              </a:pathLst>
            </a:custGeom>
            <a:solidFill>
              <a:srgbClr val="91CF4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52334" cy="129099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ctr">
                <a:lnSpc>
                  <a:spcPts val="2100"/>
                </a:lnSpc>
              </a:pPr>
              <a:endParaRPr lang="en-US" sz="150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endParaRP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MILD </a:t>
              </a: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Depression screen 10-14 Anxiety screen 5-9</a:t>
              </a:r>
            </a:p>
            <a:p>
              <a:pPr algn="ctr">
                <a:lnSpc>
                  <a:spcPts val="2100"/>
                </a:lnSpc>
              </a:pPr>
              <a:r>
                <a:rPr lang="en-US" sz="15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</a:p>
            <a:p>
              <a:pPr algn="l">
                <a:lnSpc>
                  <a:spcPts val="2100"/>
                </a:lnSpc>
              </a:pPr>
              <a:r>
                <a:rPr lang="en-US" sz="1500" u="sng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Therapy Referral</a:t>
              </a:r>
            </a:p>
            <a:p>
              <a:pPr algn="l">
                <a:lnSpc>
                  <a:spcPts val="2100"/>
                </a:lnSpc>
              </a:pPr>
              <a:endParaRPr lang="en-US" sz="1500" u="sng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l">
                <a:lnSpc>
                  <a:spcPts val="2100"/>
                </a:lnSpc>
              </a:pPr>
              <a:r>
                <a:rPr lang="en-US" sz="1500" u="sng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Consider medication</a:t>
              </a:r>
              <a:r>
                <a:rPr lang="en-US" sz="15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treatment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784375" y="4000500"/>
            <a:ext cx="3397796" cy="3594228"/>
            <a:chOff x="0" y="0"/>
            <a:chExt cx="1184417" cy="125289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184417" cy="1252890"/>
            </a:xfrm>
            <a:custGeom>
              <a:avLst/>
              <a:gdLst/>
              <a:ahLst/>
              <a:cxnLst/>
              <a:rect l="l" t="t" r="r" b="b"/>
              <a:pathLst>
                <a:path w="1184417" h="1252890">
                  <a:moveTo>
                    <a:pt x="0" y="0"/>
                  </a:moveTo>
                  <a:lnTo>
                    <a:pt x="1184417" y="0"/>
                  </a:lnTo>
                  <a:lnTo>
                    <a:pt x="1184417" y="1252890"/>
                  </a:lnTo>
                  <a:lnTo>
                    <a:pt x="0" y="1252890"/>
                  </a:lnTo>
                  <a:close/>
                </a:path>
              </a:pathLst>
            </a:custGeom>
            <a:solidFill>
              <a:srgbClr val="FCD865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184417" cy="129099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ctr">
                <a:lnSpc>
                  <a:spcPts val="2100"/>
                </a:lnSpc>
              </a:pPr>
              <a:endParaRPr lang="en-US" sz="150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endParaRP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MODERATE </a:t>
              </a: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Depression screen 15-19</a:t>
              </a: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Anxiety screen 10-14</a:t>
              </a:r>
            </a:p>
            <a:p>
              <a:pPr algn="ctr">
                <a:lnSpc>
                  <a:spcPts val="1400"/>
                </a:lnSpc>
              </a:pPr>
              <a:endParaRPr lang="en-US" sz="150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endParaRPr>
            </a:p>
            <a:p>
              <a:pPr algn="l">
                <a:lnSpc>
                  <a:spcPts val="1820"/>
                </a:lnSpc>
              </a:pPr>
              <a:r>
                <a:rPr lang="en-US" sz="1300" u="sng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Therapy referral</a:t>
              </a:r>
            </a:p>
            <a:p>
              <a:pPr algn="l">
                <a:lnSpc>
                  <a:spcPts val="1820"/>
                </a:lnSpc>
              </a:pPr>
              <a:endParaRPr lang="en-US" sz="1300" u="sng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l">
                <a:lnSpc>
                  <a:spcPts val="1820"/>
                </a:lnSpc>
              </a:pPr>
              <a:r>
                <a:rPr lang="en-US" sz="1300" u="sng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Strongly consider medication</a:t>
              </a:r>
              <a:r>
                <a:rPr lang="en-US" sz="13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treatment </a:t>
              </a:r>
            </a:p>
            <a:p>
              <a:pPr algn="l">
                <a:lnSpc>
                  <a:spcPts val="1820"/>
                </a:lnSpc>
              </a:pPr>
              <a:endParaRPr lang="en-US" sz="130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l"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If onset of depression symptoms occurs in 3rd trimester to 4 weeks postpartum and if the patient is &lt;6 months postpartum at screening, consider postpartum </a:t>
              </a:r>
              <a:r>
                <a:rPr lang="en-US" sz="1300" dirty="0" err="1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zuranolone</a:t>
              </a:r>
              <a:r>
                <a:rPr lang="en-US" sz="13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(administered orally for 14 days)</a:t>
              </a:r>
            </a:p>
            <a:p>
              <a:pPr algn="l">
                <a:lnSpc>
                  <a:spcPts val="1400"/>
                </a:lnSpc>
              </a:pPr>
              <a:endParaRPr lang="en-US" sz="130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296471" y="4000500"/>
            <a:ext cx="3533891" cy="3594228"/>
            <a:chOff x="0" y="0"/>
            <a:chExt cx="1231857" cy="125289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31857" cy="1252890"/>
            </a:xfrm>
            <a:custGeom>
              <a:avLst/>
              <a:gdLst/>
              <a:ahLst/>
              <a:cxnLst/>
              <a:rect l="l" t="t" r="r" b="b"/>
              <a:pathLst>
                <a:path w="1231857" h="1252890">
                  <a:moveTo>
                    <a:pt x="0" y="0"/>
                  </a:moveTo>
                  <a:lnTo>
                    <a:pt x="1231857" y="0"/>
                  </a:lnTo>
                  <a:lnTo>
                    <a:pt x="1231857" y="1252890"/>
                  </a:lnTo>
                  <a:lnTo>
                    <a:pt x="0" y="1252890"/>
                  </a:lnTo>
                  <a:close/>
                </a:path>
              </a:pathLst>
            </a:custGeom>
            <a:solidFill>
              <a:srgbClr val="F97A7E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231857" cy="129099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ctr">
                <a:lnSpc>
                  <a:spcPts val="2100"/>
                </a:lnSpc>
              </a:pPr>
              <a:endParaRPr lang="en-US" sz="150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endParaRP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SEVERE</a:t>
              </a:r>
            </a:p>
            <a:p>
              <a:pPr algn="ctr">
                <a:lnSpc>
                  <a:spcPts val="2100"/>
                </a:lnSpc>
              </a:pPr>
              <a:r>
                <a:rPr lang="en-US" sz="1500" b="1" dirty="0">
                  <a:solidFill>
                    <a:srgbClr val="000000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Depression screen &gt; 19                 Anxiety screen &gt; 15</a:t>
              </a:r>
            </a:p>
            <a:p>
              <a:pPr algn="ctr">
                <a:lnSpc>
                  <a:spcPts val="2100"/>
                </a:lnSpc>
              </a:pPr>
              <a:endParaRPr lang="en-US" sz="150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endParaRPr>
            </a:p>
            <a:p>
              <a:pPr algn="l">
                <a:lnSpc>
                  <a:spcPts val="1819"/>
                </a:lnSpc>
              </a:pPr>
              <a:r>
                <a:rPr lang="en-US" sz="1299" u="sng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Therapy referral</a:t>
              </a:r>
            </a:p>
            <a:p>
              <a:pPr algn="l">
                <a:lnSpc>
                  <a:spcPts val="1819"/>
                </a:lnSpc>
              </a:pPr>
              <a:endParaRPr lang="en-US" sz="1299" u="sng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l">
                <a:lnSpc>
                  <a:spcPts val="1819"/>
                </a:lnSpc>
              </a:pPr>
              <a:r>
                <a:rPr lang="en-US" sz="1299" u="sng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Medication treatment </a:t>
              </a:r>
            </a:p>
            <a:p>
              <a:pPr algn="ctr">
                <a:lnSpc>
                  <a:spcPts val="2100"/>
                </a:lnSpc>
              </a:pPr>
              <a:endParaRPr lang="en-US" sz="1299" u="sng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l"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If onset of depression symptoms occurs in 3rd trimester to 4 weeks postpartum and if the patient is &lt;6 months postpartum at screening, consider postpartum </a:t>
              </a:r>
              <a:r>
                <a:rPr lang="en-US" sz="1300" dirty="0" err="1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zuranolone</a:t>
              </a:r>
              <a:r>
                <a:rPr lang="en-US" sz="1300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(administered orally for 14 days)</a:t>
              </a:r>
            </a:p>
            <a:p>
              <a:pPr algn="just">
                <a:lnSpc>
                  <a:spcPts val="1120"/>
                </a:lnSpc>
              </a:pPr>
              <a:endParaRPr lang="en-US" sz="130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</p:txBody>
        </p:sp>
      </p:grpSp>
      <p:sp>
        <p:nvSpPr>
          <p:cNvPr id="14" name="Freeform 14"/>
          <p:cNvSpPr/>
          <p:nvPr/>
        </p:nvSpPr>
        <p:spPr>
          <a:xfrm>
            <a:off x="8643425" y="108000"/>
            <a:ext cx="1306975" cy="612090"/>
          </a:xfrm>
          <a:custGeom>
            <a:avLst/>
            <a:gdLst/>
            <a:ahLst/>
            <a:cxnLst/>
            <a:rect l="l" t="t" r="r" b="b"/>
            <a:pathLst>
              <a:path w="1306975" h="612090">
                <a:moveTo>
                  <a:pt x="0" y="0"/>
                </a:moveTo>
                <a:lnTo>
                  <a:pt x="1306975" y="0"/>
                </a:lnTo>
                <a:lnTo>
                  <a:pt x="1306975" y="612090"/>
                </a:lnTo>
                <a:lnTo>
                  <a:pt x="0" y="6120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1091486" y="230078"/>
            <a:ext cx="7335917" cy="455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 b="1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Optimal Perinatal Mental Health (PMH) Care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5295" y="1172686"/>
            <a:ext cx="7369629" cy="2486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24"/>
              </a:lnSpc>
            </a:pPr>
            <a:r>
              <a:rPr lang="en-US" sz="1899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✔ Assess safety / severity (mild, moderate, severe)</a:t>
            </a:r>
          </a:p>
          <a:p>
            <a:pPr algn="l">
              <a:lnSpc>
                <a:spcPts val="3324"/>
              </a:lnSpc>
            </a:pPr>
            <a:r>
              <a:rPr lang="en-US" sz="1899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✔ Counsel on treatment options (therapy, medication or both) </a:t>
            </a:r>
          </a:p>
          <a:p>
            <a:pPr algn="l">
              <a:lnSpc>
                <a:spcPts val="3324"/>
              </a:lnSpc>
            </a:pPr>
            <a:r>
              <a:rPr lang="en-US" sz="1899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✔ Provide treatment, with warm handoff for therapy</a:t>
            </a:r>
          </a:p>
          <a:p>
            <a:pPr algn="l">
              <a:lnSpc>
                <a:spcPts val="3324"/>
              </a:lnSpc>
            </a:pPr>
            <a:r>
              <a:rPr lang="en-US" sz="1899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✔ Schedule close OB follow-up within 2 weeks</a:t>
            </a:r>
          </a:p>
          <a:p>
            <a:pPr algn="l">
              <a:lnSpc>
                <a:spcPts val="3324"/>
              </a:lnSpc>
            </a:pPr>
            <a:r>
              <a:rPr lang="en-US" sz="1899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✔ Provide patient with PMH educational resources and support services (</a:t>
            </a:r>
            <a:r>
              <a:rPr lang="en-US" sz="1899" dirty="0" err="1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ie</a:t>
            </a:r>
            <a:r>
              <a:rPr lang="en-US" sz="1899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. IL MOMS Line, PSI support groups, Home Visiting)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77240" y="709136"/>
            <a:ext cx="790384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i="1">
                <a:solidFill>
                  <a:srgbClr val="000000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responding to a positive screen for perinatal depression or anxiety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03601" y="222904"/>
            <a:ext cx="6062467" cy="3442075"/>
          </a:xfrm>
          <a:custGeom>
            <a:avLst/>
            <a:gdLst/>
            <a:ahLst/>
            <a:cxnLst/>
            <a:rect l="l" t="t" r="r" b="b"/>
            <a:pathLst>
              <a:path w="6062467" h="3442075">
                <a:moveTo>
                  <a:pt x="0" y="0"/>
                </a:moveTo>
                <a:lnTo>
                  <a:pt x="6062467" y="0"/>
                </a:lnTo>
                <a:lnTo>
                  <a:pt x="6062467" y="3442075"/>
                </a:lnTo>
                <a:lnTo>
                  <a:pt x="0" y="34420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936"/>
            </a:stretch>
          </a:blipFill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6406642" y="165754"/>
            <a:ext cx="3517091" cy="4070966"/>
            <a:chOff x="0" y="0"/>
            <a:chExt cx="1226001" cy="141907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226001" cy="1419073"/>
            </a:xfrm>
            <a:custGeom>
              <a:avLst/>
              <a:gdLst/>
              <a:ahLst/>
              <a:cxnLst/>
              <a:rect l="l" t="t" r="r" b="b"/>
              <a:pathLst>
                <a:path w="1226001" h="1419073">
                  <a:moveTo>
                    <a:pt x="0" y="0"/>
                  </a:moveTo>
                  <a:lnTo>
                    <a:pt x="1226001" y="0"/>
                  </a:lnTo>
                  <a:lnTo>
                    <a:pt x="1226001" y="1419073"/>
                  </a:lnTo>
                  <a:lnTo>
                    <a:pt x="0" y="141907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1226001" cy="14571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08000" y="4293870"/>
            <a:ext cx="9864079" cy="3478530"/>
            <a:chOff x="0" y="0"/>
            <a:chExt cx="3438459" cy="121255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438459" cy="1212560"/>
            </a:xfrm>
            <a:custGeom>
              <a:avLst/>
              <a:gdLst/>
              <a:ahLst/>
              <a:cxnLst/>
              <a:rect l="l" t="t" r="r" b="b"/>
              <a:pathLst>
                <a:path w="3438459" h="1212560">
                  <a:moveTo>
                    <a:pt x="42382" y="0"/>
                  </a:moveTo>
                  <a:lnTo>
                    <a:pt x="3396076" y="0"/>
                  </a:lnTo>
                  <a:cubicBezTo>
                    <a:pt x="3419484" y="0"/>
                    <a:pt x="3438459" y="18975"/>
                    <a:pt x="3438459" y="42382"/>
                  </a:cubicBezTo>
                  <a:lnTo>
                    <a:pt x="3438459" y="1170177"/>
                  </a:lnTo>
                  <a:cubicBezTo>
                    <a:pt x="3438459" y="1193584"/>
                    <a:pt x="3419484" y="1212560"/>
                    <a:pt x="3396076" y="1212560"/>
                  </a:cubicBezTo>
                  <a:lnTo>
                    <a:pt x="42382" y="1212560"/>
                  </a:lnTo>
                  <a:cubicBezTo>
                    <a:pt x="18975" y="1212560"/>
                    <a:pt x="0" y="1193584"/>
                    <a:pt x="0" y="1170177"/>
                  </a:cubicBezTo>
                  <a:lnTo>
                    <a:pt x="0" y="42382"/>
                  </a:lnTo>
                  <a:cubicBezTo>
                    <a:pt x="0" y="18975"/>
                    <a:pt x="18975" y="0"/>
                    <a:pt x="42382" y="0"/>
                  </a:cubicBezTo>
                  <a:close/>
                </a:path>
              </a:pathLst>
            </a:custGeom>
            <a:solidFill>
              <a:srgbClr val="FFF3C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3438459" cy="12506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672629" y="3749962"/>
            <a:ext cx="3958259" cy="4644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Example Order Set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3601" y="4434039"/>
            <a:ext cx="4825599" cy="34796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38"/>
              </a:lnSpc>
              <a:spcBef>
                <a:spcPct val="0"/>
              </a:spcBef>
            </a:pPr>
            <a:r>
              <a:rPr lang="en-US" sz="117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Assess safety and severity. Counsel on treatment options (therapy, medication or both) </a:t>
            </a:r>
          </a:p>
          <a:p>
            <a:pPr algn="l">
              <a:lnSpc>
                <a:spcPts val="1638"/>
              </a:lnSpc>
              <a:spcBef>
                <a:spcPct val="0"/>
              </a:spcBef>
            </a:pPr>
            <a:r>
              <a:rPr lang="en-US" sz="117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Referral with warm handoff to therapy / behavioral healthcare follow-up</a:t>
            </a:r>
          </a:p>
          <a:p>
            <a:pPr marL="252603" lvl="1" indent="-126301">
              <a:lnSpc>
                <a:spcPts val="1638"/>
              </a:lnSpc>
              <a:buFont typeface="Arial"/>
              <a:buChar char="•"/>
            </a:pPr>
            <a:r>
              <a:rPr lang="en-US" sz="117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Call IL MOMS Line with patient for support and help with therapy referral (866-364-6667)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Can submit an online referral from list of resources for scheduling help or use local referral 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Link to PSI peer support groups and/or home visiting program for additional support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Provide education on perinatal depression/anxiety including self-care and support resources (dot phrase)</a:t>
            </a:r>
          </a:p>
          <a:p>
            <a:pPr algn="l">
              <a:lnSpc>
                <a:spcPts val="1638"/>
              </a:lnSpc>
              <a:spcBef>
                <a:spcPct val="0"/>
              </a:spcBef>
            </a:pPr>
            <a:r>
              <a:rPr lang="en-US" sz="117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Medication orders for depression/anxiety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Screen for bipolar disorder using the MDQ (link to screen) before starting treatment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If patient has used med before that worked, can prescribe that</a:t>
            </a:r>
          </a:p>
          <a:p>
            <a:pPr algn="l">
              <a:lnSpc>
                <a:spcPts val="1638"/>
              </a:lnSpc>
              <a:spcBef>
                <a:spcPct val="0"/>
              </a:spcBef>
            </a:pPr>
            <a:endParaRPr lang="en-US" sz="1170" dirty="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126888" y="4434039"/>
            <a:ext cx="4727911" cy="33992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If treatment naïve, see ACOG resource for first line treatment options, including:</a:t>
            </a:r>
          </a:p>
          <a:p>
            <a:pPr marL="505206" lvl="2" indent="-168402" algn="l">
              <a:lnSpc>
                <a:spcPts val="1638"/>
              </a:lnSpc>
              <a:buAutoNum type="alphaLcPeriod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Sertraline (Zoloft) 25mg qAM (if sedating, change to qHS)</a:t>
            </a:r>
          </a:p>
          <a:p>
            <a:pPr marL="505206" lvl="2" indent="-168402" algn="l">
              <a:lnSpc>
                <a:spcPts val="1638"/>
              </a:lnSpc>
              <a:buAutoNum type="alphaLcPeriod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Initial increase after 4 days – increase to 50 mg</a:t>
            </a:r>
          </a:p>
          <a:p>
            <a:pPr marL="505206" lvl="2" indent="-168402" algn="l">
              <a:lnSpc>
                <a:spcPts val="1638"/>
              </a:lnSpc>
              <a:buAutoNum type="alphaLcPeriod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Second increase after 7 more days – increase to 100 mg</a:t>
            </a:r>
          </a:p>
          <a:p>
            <a:pPr marL="505206" lvl="2" indent="-168402" algn="l">
              <a:lnSpc>
                <a:spcPts val="1638"/>
              </a:lnSpc>
              <a:buAutoNum type="alphaLcPeriod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Slower titration (every 10-14 days) can be helpful if antidepressant naïve or with anxiety symptoms</a:t>
            </a:r>
          </a:p>
          <a:p>
            <a:pPr marL="505206" lvl="2" indent="-168402" algn="l">
              <a:lnSpc>
                <a:spcPts val="1638"/>
              </a:lnSpc>
              <a:buAutoNum type="alphaLcPeriod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Reassess monthly (increase as needed until symptoms remit) – increase by 50mg</a:t>
            </a:r>
          </a:p>
          <a:p>
            <a:pPr marL="505206" lvl="2" indent="-168402" algn="l">
              <a:lnSpc>
                <a:spcPts val="1638"/>
              </a:lnSpc>
              <a:buAutoNum type="alphaLcPeriod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Therapeutic range = 50-200 mg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Call </a:t>
            </a:r>
            <a:r>
              <a:rPr lang="en-US" sz="1170" b="1" i="1">
                <a:solidFill>
                  <a:srgbClr val="000000"/>
                </a:solidFill>
                <a:latin typeface="DM Sans Bold Italics"/>
                <a:ea typeface="DM Sans Bold Italics"/>
                <a:cs typeface="DM Sans Bold Italics"/>
                <a:sym typeface="DM Sans Bold Italics"/>
              </a:rPr>
              <a:t>IL DocAssist</a:t>
            </a: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for clinical consultation (866-986-2778) help with treatment plans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Consider postpartum Zuranolone within 12 months of delivery if moderate/severe symptoms started 3rd trimester through 4 wks postpartum, check insurance coverage; it is administered orally for 14 days</a:t>
            </a:r>
          </a:p>
          <a:p>
            <a:pPr algn="l">
              <a:lnSpc>
                <a:spcPts val="1638"/>
              </a:lnSpc>
              <a:spcBef>
                <a:spcPct val="0"/>
              </a:spcBef>
            </a:pPr>
            <a:endParaRPr lang="en-US" sz="117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918641" y="175279"/>
            <a:ext cx="2576274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b="1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PMH Resources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526679" y="659149"/>
            <a:ext cx="3423721" cy="3632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54"/>
              </a:lnSpc>
            </a:pPr>
            <a:r>
              <a:rPr lang="en-US" sz="1824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IL </a:t>
            </a:r>
            <a:r>
              <a:rPr lang="en-US" sz="1824" b="1" dirty="0" err="1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DocAssist</a:t>
            </a:r>
            <a:endParaRPr lang="en-US" sz="1824" b="1" dirty="0">
              <a:solidFill>
                <a:srgbClr val="000000"/>
              </a:solidFill>
              <a:latin typeface="DM Sans Bold"/>
              <a:ea typeface="DM Sans Bold"/>
              <a:cs typeface="DM Sans Bold"/>
              <a:sym typeface="DM Sans Bold"/>
            </a:endParaRPr>
          </a:p>
          <a:p>
            <a:pPr algn="l">
              <a:lnSpc>
                <a:spcPts val="1854"/>
              </a:lnSpc>
            </a:pPr>
            <a:r>
              <a:rPr lang="en-US" sz="1324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Free perinatal psychiatry consultation to help providers with PMH treatment</a:t>
            </a:r>
          </a:p>
          <a:p>
            <a:pPr algn="l">
              <a:lnSpc>
                <a:spcPts val="1854"/>
              </a:lnSpc>
            </a:pPr>
            <a:r>
              <a:rPr lang="en-US" sz="1324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Monday through Friday, 9am-5pm</a:t>
            </a:r>
          </a:p>
          <a:p>
            <a:pPr algn="l">
              <a:lnSpc>
                <a:spcPts val="1854"/>
              </a:lnSpc>
            </a:pPr>
            <a:r>
              <a:rPr lang="en-US" sz="1324" i="1" dirty="0">
                <a:solidFill>
                  <a:srgbClr val="000000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866-986-2778 </a:t>
            </a:r>
          </a:p>
          <a:p>
            <a:pPr algn="l">
              <a:lnSpc>
                <a:spcPts val="2828"/>
              </a:lnSpc>
            </a:pPr>
            <a:r>
              <a:rPr lang="en-US" sz="202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IL MOMS Line</a:t>
            </a:r>
          </a:p>
          <a:p>
            <a:pPr algn="l">
              <a:lnSpc>
                <a:spcPts val="1848"/>
              </a:lnSpc>
            </a:pPr>
            <a:r>
              <a:rPr lang="en-US" sz="132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Free 24/7 hotline for patients &amp; providers; assessment, support and mental health care / therapy referral assistance</a:t>
            </a:r>
          </a:p>
          <a:p>
            <a:pPr algn="l">
              <a:lnSpc>
                <a:spcPts val="1848"/>
              </a:lnSpc>
            </a:pPr>
            <a:r>
              <a:rPr lang="en-US" sz="1320" i="1" dirty="0">
                <a:solidFill>
                  <a:srgbClr val="000000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866-364-6667</a:t>
            </a:r>
          </a:p>
          <a:p>
            <a:pPr algn="l">
              <a:lnSpc>
                <a:spcPts val="2828"/>
              </a:lnSpc>
            </a:pPr>
            <a:r>
              <a:rPr lang="en-US" sz="2020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MAR Now</a:t>
            </a:r>
          </a:p>
          <a:p>
            <a:pPr algn="l">
              <a:lnSpc>
                <a:spcPts val="1848"/>
              </a:lnSpc>
            </a:pPr>
            <a:r>
              <a:rPr lang="en-US" sz="1320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Free 24/7 hotline to access medications for opioid use disorder and care coordination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i="1" dirty="0">
                <a:solidFill>
                  <a:srgbClr val="000000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866-364-6667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532</Words>
  <Application>Microsoft Office PowerPoint</Application>
  <PresentationFormat>Custom</PresentationFormat>
  <Paragraphs>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DM Sans Italics</vt:lpstr>
      <vt:lpstr>Calibri</vt:lpstr>
      <vt:lpstr>DM Sans</vt:lpstr>
      <vt:lpstr>DM Sans Bold</vt:lpstr>
      <vt:lpstr>Arial</vt:lpstr>
      <vt:lpstr>DM Sans Bold Italics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PMH Flyers</dc:title>
  <dc:creator>Ann's local account</dc:creator>
  <cp:lastModifiedBy>Rebecca Hannah Ainis</cp:lastModifiedBy>
  <cp:revision>2</cp:revision>
  <dcterms:created xsi:type="dcterms:W3CDTF">2006-08-16T00:00:00Z</dcterms:created>
  <dcterms:modified xsi:type="dcterms:W3CDTF">2026-07-06T18:22:36Z</dcterms:modified>
  <dc:identifier>DAHMwmvyfQA</dc:identifier>
</cp:coreProperties>
</file>