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8_5F183D1A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5"/>
  </p:notesMasterIdLst>
  <p:sldIdLst>
    <p:sldId id="257" r:id="rId2"/>
    <p:sldId id="261" r:id="rId3"/>
    <p:sldId id="259" r:id="rId4"/>
    <p:sldId id="277" r:id="rId5"/>
    <p:sldId id="280" r:id="rId6"/>
    <p:sldId id="283" r:id="rId7"/>
    <p:sldId id="282" r:id="rId8"/>
    <p:sldId id="289" r:id="rId9"/>
    <p:sldId id="288" r:id="rId10"/>
    <p:sldId id="290" r:id="rId11"/>
    <p:sldId id="287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F05907-878D-D25E-70CE-E273A41EAF8B}" name="Villagomez, Maria" initials="VM" userId="S::maria.villagomez_endeavorhealth.org#ext#@nuwildcat.onmicrosoft.com::d2c3dc76-584b-4f17-80e7-5acba34bc201" providerId="AD"/>
  <p188:author id="{E5FBE01E-7B92-B9C0-0995-5C3FE74E91A1}" name="Alana Rivera" initials="AR" userId="S::arg3669@ads.northwestern.edu::fc8b707a-b7e9-4f2a-8d71-2d76819b7881" providerId="AD"/>
  <p188:author id="{0B48CC40-4357-5959-C41E-8F630855A478}" name="Aleena Lida Surenian" initials="AS" userId="S::als0813@ads.northwestern.edu::e2fd0e4e-6417-49b0-ab16-0ba26a1719f0" providerId="AD"/>
  <p188:author id="{CC2A8560-FF66-0098-8005-CFDFBDB362E8}" name="Maria Villagomez" initials="MV" userId="S::ogi4543@ads.northwestern.edu::e92d45fd-7dc8-4227-8501-db99678a1568" providerId="AD"/>
  <p188:author id="{D1376E98-5B67-08B4-290C-69B0B32B21F0}" name="Rebecca Hannah Ainis" initials="" userId="S::ran323@ads.northwestern.edu::116137a0-2af5-436b-85e1-74d9d3b30f2f" providerId="AD"/>
  <p188:author id="{9DF9F0AF-1D3D-DCBA-BE37-FB13DABC14D1}" name="Owusu Bekoe" initials="OB" userId="S::obi8449@ads.northwestern.edu::3adc51df-0250-43d9-a892-8ab9991a9392" providerId="AD"/>
  <p188:author id="{9C51FFC5-8415-2629-BD7C-2D6E013F141E}" name="Akujieze, Tochukwu" initials="AT" userId="S::tochukwu.akujieze_endeavorhealth.org#ext#@nuwildcat.onmicrosoft.com::27165aaa-b6d6-4f71-93a8-8659dc914c21" providerId="AD"/>
  <p188:author id="{B1E8E1CE-C373-4BDB-0D3F-F84FE1DA86D4}" name="Eileen Fleming Suse" initials="ES" userId="S::efs3844@ads.northwestern.edu::725c94ef-d051-42d7-9d33-8572765d592b" providerId="AD"/>
  <p188:author id="{1BCA7BFC-F11C-3E9E-95B3-FA7A4B2C0B61}" name="Kiela Karina Moreno" initials="KM" userId="S::mpg7143@ads.northwestern.edu::1e897b35-0dd4-497a-9ab7-7a37e6c39d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98B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19EEB-654E-4F95-B4BA-61B96E8F7633}" v="5" dt="2026-06-11T14:49:04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Marie Diaz" userId="da740e22-a88e-4ff1-a1ef-49b1367f0b90" providerId="ADAL" clId="{E3C85940-5BF3-413A-8F59-933BE26B1269}"/>
    <pc:docChg chg="modSld">
      <pc:chgData name="Kristina Marie Diaz" userId="da740e22-a88e-4ff1-a1ef-49b1367f0b90" providerId="ADAL" clId="{E3C85940-5BF3-413A-8F59-933BE26B1269}" dt="2026-05-18T23:48:59.908" v="0" actId="20577"/>
      <pc:docMkLst>
        <pc:docMk/>
      </pc:docMkLst>
      <pc:sldChg chg="modSp mod">
        <pc:chgData name="Kristina Marie Diaz" userId="da740e22-a88e-4ff1-a1ef-49b1367f0b90" providerId="ADAL" clId="{E3C85940-5BF3-413A-8F59-933BE26B1269}" dt="2026-05-18T23:48:59.908" v="0" actId="20577"/>
        <pc:sldMkLst>
          <pc:docMk/>
          <pc:sldMk cId="2682763476" sldId="257"/>
        </pc:sldMkLst>
        <pc:spChg chg="mod">
          <ac:chgData name="Kristina Marie Diaz" userId="da740e22-a88e-4ff1-a1ef-49b1367f0b90" providerId="ADAL" clId="{E3C85940-5BF3-413A-8F59-933BE26B1269}" dt="2026-05-18T23:48:59.908" v="0" actId="20577"/>
          <ac:spMkLst>
            <pc:docMk/>
            <pc:sldMk cId="2682763476" sldId="257"/>
            <ac:spMk id="9" creationId="{00000000-0000-0000-0000-000000000000}"/>
          </ac:spMkLst>
        </pc:spChg>
      </pc:sldChg>
    </pc:docChg>
  </pc:docChgLst>
  <pc:docChgLst>
    <pc:chgData name="Owusu Bekoe" userId="3adc51df-0250-43d9-a892-8ab9991a9392" providerId="ADAL" clId="{DC75771F-F4A5-4997-9FFA-151B8CC4FB58}"/>
    <pc:docChg chg="undo custSel addSld modSld">
      <pc:chgData name="Owusu Bekoe" userId="3adc51df-0250-43d9-a892-8ab9991a9392" providerId="ADAL" clId="{DC75771F-F4A5-4997-9FFA-151B8CC4FB58}" dt="2026-05-28T17:03:56.270" v="108" actId="113"/>
      <pc:docMkLst>
        <pc:docMk/>
      </pc:docMkLst>
      <pc:sldChg chg="addSp delSp modSp mod">
        <pc:chgData name="Owusu Bekoe" userId="3adc51df-0250-43d9-a892-8ab9991a9392" providerId="ADAL" clId="{DC75771F-F4A5-4997-9FFA-151B8CC4FB58}" dt="2026-05-28T17:03:19.564" v="100"/>
        <pc:sldMkLst>
          <pc:docMk/>
          <pc:sldMk cId="1738856327" sldId="288"/>
        </pc:sldMkLst>
        <pc:spChg chg="mod">
          <ac:chgData name="Owusu Bekoe" userId="3adc51df-0250-43d9-a892-8ab9991a9392" providerId="ADAL" clId="{DC75771F-F4A5-4997-9FFA-151B8CC4FB58}" dt="2026-05-28T17:03:15.190" v="98" actId="1076"/>
          <ac:spMkLst>
            <pc:docMk/>
            <pc:sldMk cId="1738856327" sldId="288"/>
            <ac:spMk id="2" creationId="{B8AC83A1-30B6-CBD6-3312-5AFACA898BD4}"/>
          </ac:spMkLst>
        </pc:spChg>
        <pc:spChg chg="mod">
          <ac:chgData name="Owusu Bekoe" userId="3adc51df-0250-43d9-a892-8ab9991a9392" providerId="ADAL" clId="{DC75771F-F4A5-4997-9FFA-151B8CC4FB58}" dt="2026-05-28T16:53:35.075" v="63" actId="1076"/>
          <ac:spMkLst>
            <pc:docMk/>
            <pc:sldMk cId="1738856327" sldId="288"/>
            <ac:spMk id="11" creationId="{4F90B56B-E8B2-B921-48F3-F2AB1D7102CA}"/>
          </ac:spMkLst>
        </pc:spChg>
        <pc:spChg chg="mod">
          <ac:chgData name="Owusu Bekoe" userId="3adc51df-0250-43d9-a892-8ab9991a9392" providerId="ADAL" clId="{DC75771F-F4A5-4997-9FFA-151B8CC4FB58}" dt="2026-05-28T17:00:32.486" v="72" actId="113"/>
          <ac:spMkLst>
            <pc:docMk/>
            <pc:sldMk cId="1738856327" sldId="288"/>
            <ac:spMk id="12" creationId="{31D1773B-FA09-7F07-A2E1-7B5BC59C35FA}"/>
          </ac:spMkLst>
        </pc:spChg>
      </pc:sldChg>
      <pc:sldChg chg="addSp delSp modSp add mod">
        <pc:chgData name="Owusu Bekoe" userId="3adc51df-0250-43d9-a892-8ab9991a9392" providerId="ADAL" clId="{DC75771F-F4A5-4997-9FFA-151B8CC4FB58}" dt="2026-05-28T17:03:56.270" v="108" actId="113"/>
        <pc:sldMkLst>
          <pc:docMk/>
          <pc:sldMk cId="963081008" sldId="290"/>
        </pc:sldMkLst>
        <pc:spChg chg="mod">
          <ac:chgData name="Owusu Bekoe" userId="3adc51df-0250-43d9-a892-8ab9991a9392" providerId="ADAL" clId="{DC75771F-F4A5-4997-9FFA-151B8CC4FB58}" dt="2026-05-28T17:02:50.350" v="91" actId="1076"/>
          <ac:spMkLst>
            <pc:docMk/>
            <pc:sldMk cId="963081008" sldId="290"/>
            <ac:spMk id="2" creationId="{426C3850-CA0C-6DA2-7156-01A462CE7E46}"/>
          </ac:spMkLst>
        </pc:spChg>
        <pc:spChg chg="mod">
          <ac:chgData name="Owusu Bekoe" userId="3adc51df-0250-43d9-a892-8ab9991a9392" providerId="ADAL" clId="{DC75771F-F4A5-4997-9FFA-151B8CC4FB58}" dt="2026-05-28T17:03:37.348" v="101" actId="1076"/>
          <ac:spMkLst>
            <pc:docMk/>
            <pc:sldMk cId="963081008" sldId="290"/>
            <ac:spMk id="5" creationId="{CD4586BD-C776-9E40-DDDA-A39BDF526F68}"/>
          </ac:spMkLst>
        </pc:spChg>
        <pc:spChg chg="add mod">
          <ac:chgData name="Owusu Bekoe" userId="3adc51df-0250-43d9-a892-8ab9991a9392" providerId="ADAL" clId="{DC75771F-F4A5-4997-9FFA-151B8CC4FB58}" dt="2026-05-28T17:03:56.270" v="108" actId="113"/>
          <ac:spMkLst>
            <pc:docMk/>
            <pc:sldMk cId="963081008" sldId="290"/>
            <ac:spMk id="9" creationId="{F7206FA7-29BC-816F-AC9A-00FE9396CD39}"/>
          </ac:spMkLst>
        </pc:spChg>
        <pc:spChg chg="mod">
          <ac:chgData name="Owusu Bekoe" userId="3adc51df-0250-43d9-a892-8ab9991a9392" providerId="ADAL" clId="{DC75771F-F4A5-4997-9FFA-151B8CC4FB58}" dt="2026-05-28T17:02:00.348" v="83" actId="1076"/>
          <ac:spMkLst>
            <pc:docMk/>
            <pc:sldMk cId="963081008" sldId="290"/>
            <ac:spMk id="11" creationId="{7E710415-A2FB-9224-8B9F-84E916E9A4CB}"/>
          </ac:spMkLst>
        </pc:spChg>
        <pc:grpChg chg="mod">
          <ac:chgData name="Owusu Bekoe" userId="3adc51df-0250-43d9-a892-8ab9991a9392" providerId="ADAL" clId="{DC75771F-F4A5-4997-9FFA-151B8CC4FB58}" dt="2026-05-28T17:01:57.676" v="82" actId="1076"/>
          <ac:grpSpMkLst>
            <pc:docMk/>
            <pc:sldMk cId="963081008" sldId="290"/>
            <ac:grpSpMk id="6" creationId="{0B619189-92EA-1218-FC01-C037F30678F8}"/>
          </ac:grpSpMkLst>
        </pc:grpChg>
      </pc:sldChg>
    </pc:docChg>
  </pc:docChgLst>
  <pc:docChgLst>
    <pc:chgData name="Rebecca Hannah Ainis" userId="116137a0-2af5-436b-85e1-74d9d3b30f2f" providerId="ADAL" clId="{6E039243-4417-4220-A582-B1623E3F270F}"/>
    <pc:docChg chg="modSld">
      <pc:chgData name="Rebecca Hannah Ainis" userId="116137a0-2af5-436b-85e1-74d9d3b30f2f" providerId="ADAL" clId="{6E039243-4417-4220-A582-B1623E3F270F}" dt="2026-06-11T14:49:20.250" v="211" actId="20577"/>
      <pc:docMkLst>
        <pc:docMk/>
      </pc:docMkLst>
      <pc:sldChg chg="addSp modSp mod">
        <pc:chgData name="Rebecca Hannah Ainis" userId="116137a0-2af5-436b-85e1-74d9d3b30f2f" providerId="ADAL" clId="{6E039243-4417-4220-A582-B1623E3F270F}" dt="2026-06-11T14:49:20.250" v="211" actId="20577"/>
        <pc:sldMkLst>
          <pc:docMk/>
          <pc:sldMk cId="1028433943" sldId="277"/>
        </pc:sldMkLst>
        <pc:spChg chg="mod">
          <ac:chgData name="Rebecca Hannah Ainis" userId="116137a0-2af5-436b-85e1-74d9d3b30f2f" providerId="ADAL" clId="{6E039243-4417-4220-A582-B1623E3F270F}" dt="2026-06-11T14:48:54.303" v="131"/>
          <ac:spMkLst>
            <pc:docMk/>
            <pc:sldMk cId="1028433943" sldId="277"/>
            <ac:spMk id="9" creationId="{4AAAD68E-0EAA-719A-3085-4A60526CB74A}"/>
          </ac:spMkLst>
        </pc:spChg>
        <pc:spChg chg="mod">
          <ac:chgData name="Rebecca Hannah Ainis" userId="116137a0-2af5-436b-85e1-74d9d3b30f2f" providerId="ADAL" clId="{6E039243-4417-4220-A582-B1623E3F270F}" dt="2026-06-11T14:49:20.250" v="211" actId="20577"/>
          <ac:spMkLst>
            <pc:docMk/>
            <pc:sldMk cId="1028433943" sldId="277"/>
            <ac:spMk id="10" creationId="{2E3D68C6-1E42-8760-7172-3E6A5614CA61}"/>
          </ac:spMkLst>
        </pc:spChg>
        <pc:graphicFrameChg chg="add mod">
          <ac:chgData name="Rebecca Hannah Ainis" userId="116137a0-2af5-436b-85e1-74d9d3b30f2f" providerId="ADAL" clId="{6E039243-4417-4220-A582-B1623E3F270F}" dt="2026-06-11T14:49:03.286" v="133"/>
          <ac:graphicFrameMkLst>
            <pc:docMk/>
            <pc:sldMk cId="1028433943" sldId="277"/>
            <ac:graphicFrameMk id="6" creationId="{AFC09001-CBEA-F99E-35C3-4775E9504B90}"/>
          </ac:graphicFrameMkLst>
        </pc:graphicFrameChg>
      </pc:sldChg>
      <pc:sldChg chg="modSp mod">
        <pc:chgData name="Rebecca Hannah Ainis" userId="116137a0-2af5-436b-85e1-74d9d3b30f2f" providerId="ADAL" clId="{6E039243-4417-4220-A582-B1623E3F270F}" dt="2026-05-28T16:20:59.812" v="127" actId="1076"/>
        <pc:sldMkLst>
          <pc:docMk/>
          <pc:sldMk cId="1738856327" sldId="288"/>
        </pc:sldMkLst>
        <pc:spChg chg="mod">
          <ac:chgData name="Rebecca Hannah Ainis" userId="116137a0-2af5-436b-85e1-74d9d3b30f2f" providerId="ADAL" clId="{6E039243-4417-4220-A582-B1623E3F270F}" dt="2026-05-28T16:20:59.812" v="127" actId="1076"/>
          <ac:spMkLst>
            <pc:docMk/>
            <pc:sldMk cId="1738856327" sldId="288"/>
            <ac:spMk id="8" creationId="{106BF0A2-8378-2CA0-4A98-FD51E6981152}"/>
          </ac:spMkLst>
        </pc:spChg>
        <pc:spChg chg="mod">
          <ac:chgData name="Rebecca Hannah Ainis" userId="116137a0-2af5-436b-85e1-74d9d3b30f2f" providerId="ADAL" clId="{6E039243-4417-4220-A582-B1623E3F270F}" dt="2026-05-28T16:20:50.078" v="124" actId="20577"/>
          <ac:spMkLst>
            <pc:docMk/>
            <pc:sldMk cId="1738856327" sldId="288"/>
            <ac:spMk id="11" creationId="{4F90B56B-E8B2-B921-48F3-F2AB1D7102CA}"/>
          </ac:spMkLst>
        </pc:spChg>
        <pc:spChg chg="mod">
          <ac:chgData name="Rebecca Hannah Ainis" userId="116137a0-2af5-436b-85e1-74d9d3b30f2f" providerId="ADAL" clId="{6E039243-4417-4220-A582-B1623E3F270F}" dt="2026-05-28T16:20:52.993" v="126"/>
          <ac:spMkLst>
            <pc:docMk/>
            <pc:sldMk cId="1738856327" sldId="288"/>
            <ac:spMk id="12" creationId="{31D1773B-FA09-7F07-A2E1-7B5BC59C35FA}"/>
          </ac:spMkLst>
        </pc:spChg>
      </pc:sldChg>
    </pc:docChg>
  </pc:docChgLst>
</pc:chgInfo>
</file>

<file path=ppt/comments/modernComment_108_5F183D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A3B5CD-9697-45B9-B479-B02AD676D8C7}" authorId="{CC2A8560-FF66-0098-8005-CFDFBDB362E8}" status="resolved" created="2025-05-09T17:55:17.731" complete="100000">
    <pc:sldMkLst xmlns:pc="http://schemas.microsoft.com/office/powerpoint/2013/main/command">
      <pc:docMk/>
      <pc:sldMk cId="1595424026" sldId="264"/>
    </pc:sldMkLst>
    <p188:txBody>
      <a:bodyPr/>
      <a:lstStyle/>
      <a:p>
        <a:r>
          <a:rPr lang="en-US"/>
          <a:t>make into 2 columns</a:t>
        </a:r>
      </a:p>
    </p188:txBody>
  </p188:cm>
  <p188:cm id="{567CC156-0673-473E-8DFC-C48A01E36B18}" authorId="{8CF05907-878D-D25E-70CE-E273A41EAF8B}" status="resolved" created="2026-05-07T14:52:16.625" complete="100000">
    <pc:sldMkLst xmlns:pc="http://schemas.microsoft.com/office/powerpoint/2013/main/command">
      <pc:docMk/>
      <pc:sldMk cId="1595424026" sldId="264"/>
    </pc:sldMkLst>
    <p188:txBody>
      <a:bodyPr/>
      <a:lstStyle/>
      <a:p>
        <a:r>
          <a:rPr lang="en-US"/>
          <a:t>@owusu please alphabetize, verified 05.07.26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5-07T21:22:39.044" authorId="{9DF9F0AF-1D3D-DCBA-BE37-FB13DABC14D1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F846C-DA2B-4A07-B77D-5D2A7E61C694}" type="datetimeFigureOut"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344A5-C719-439B-AE7D-CF4D06FED4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44A5-C719-439B-AE7D-CF4D06FED4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08E0-E529-3861-7730-AF9AFA539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120BC-30EE-1895-24A4-4C4A6B961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E34D3-57F6-A14B-F750-A836E0164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we discussed giving out buttons to all teams who had a Respectful Care Breakfast or patient partner and then give the button and the mug to the Patient/ Community Engagement Champions?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0E210-8FEC-58C9-DE43-792E393C0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44A5-C719-439B-AE7D-CF4D06FED4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446DA-5A69-5FCE-5BA9-AFD542A9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F95AF-43CB-3789-9BB8-CF6A1580D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60257-58AC-2138-7040-48CF4EA85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we discussed giving out buttons to all teams who had a Respectful Care Breakfast or patient partner and then give the button and the mug to the Patient/ Community Engagement Champions?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BF8A8-F22E-0651-C230-8D8A512B9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44A5-C719-439B-AE7D-CF4D06FED4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we discussed giving out buttons to all teams who had a Respectful Care Breakfast or patient partner and then give the button and the mug to the Patient/ Community Engagement Champions?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44A5-C719-439B-AE7D-CF4D06FED4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Add these stars to other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344A5-C719-439B-AE7D-CF4D06FED41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D521-2D01-546F-FC7C-26D2B6F56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E2EA3-059E-0C0A-470B-2E313FD0D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098BD-44E6-3007-7FBE-CE2F46A1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0B8F2-8701-7713-21FE-2E7841BB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0059-F616-EBE9-D328-FB9CF2C6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8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8A60-B7AD-1326-3985-3915A6A4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BB42F-AFD2-3FB3-4393-277EAC8AE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DDDB-5A8E-7F22-E8C3-833B5135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CA40-DCFB-269E-4E30-DA4BC21B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D80B4-EECF-DD3E-FCCE-002D29F3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FAB5F-55A4-7329-D745-14D5F7A9D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1DC4F-9D95-38EA-FD06-01F223F5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2F71-33E0-52EC-5E1F-A0D53677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E9C3-7502-EF54-EF75-C247AD8E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FBB60-85BD-5ECA-C360-1F397A8E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4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605C-4784-3C12-6402-B9071DFF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1E84-AD2F-2FD4-6202-D6A7B076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F857-4992-2056-2780-EAA0D98F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F34C-BFAE-7562-185B-CD897FF4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0DC00-84E5-C532-ACC0-9C07D8BC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8C6A-98BD-7B37-8A21-A6C604F0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A24F7-70F9-8004-9787-CFA4AB3A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931BF-C187-A59C-0DFA-D1D54F57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F3D83-A6E3-3FFF-7F16-F722DEC9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C4743-AF79-DB08-4AA7-108EDD59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911B-F18E-F7EB-DC84-497563A4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57A8-CF94-A666-15C0-A95BFA2AB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2D29D-093E-9600-5C97-51C237C4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3A636-C064-9817-5FEC-CDAE257F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C3E13-2CC2-0869-7993-1260F9B6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08856-B29E-4D8D-785B-E49DBAFA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A5A0-D210-6866-528C-B835C355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30C5F-17CB-B93E-656F-5150B778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449A9-84FB-4F6F-AD41-8E205B3C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3FE73-E32D-82FE-09E4-AD62F4FC2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BF2C2-6914-4977-40B9-20BDA694C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61694-DF6D-7229-8277-53DE7A9A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EE421-DB7C-441C-9BD2-141310DB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1263C-D799-3A58-EBE3-E097EE3E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F2B7-7905-B037-351D-180D7567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F1D4D-5A3D-A934-3489-3ACA415E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9EF28-8621-A461-1703-345B37FE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00E4A-77E2-3F98-48F1-89A2D075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5A90F-3C5D-7404-88B9-7B4231FE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EF1B7-4D71-7908-6509-D64E65FF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A5FD-C984-B34E-83C6-8479141E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890E-245D-08E5-D8A9-EE2406F4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F310-9963-7C1A-A4F4-910B3C79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43D0E-45E1-31FB-EEE4-11647714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E72B-0D1C-D57D-8BFB-73D88CA7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8EC47-675B-2253-02A1-CBE0A8AB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94836-2825-A0BC-D5BD-2C0CBB24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9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8D2B-F708-F546-F94E-F437842B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DCC1A-A50C-5AA0-1970-6C64DFB27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3D6DC-AD65-B559-9A06-132B6261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D736B-3233-1B5B-F8C8-514598A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5AF7-3311-CF3C-5C15-41B1009D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D31F5-48BB-9EDB-FC20-6851D1CB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D4ECC-D17F-D3CC-F448-B2FBB01E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97344-FA0B-8031-C78C-552E1466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C2F7B-BD2B-7420-4650-C207DFBA4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645B5-1A6F-A985-7B17-7B4019A2E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6BC8A-437A-8D4C-2D30-D18A84DA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5F183D1A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>
            <a:off x="0" y="-768319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/>
          <p:cNvSpPr/>
          <p:nvPr/>
        </p:nvSpPr>
        <p:spPr>
          <a:xfrm>
            <a:off x="-150803" y="1138391"/>
            <a:ext cx="4566440" cy="4560732"/>
          </a:xfrm>
          <a:custGeom>
            <a:avLst/>
            <a:gdLst/>
            <a:ahLst/>
            <a:cxnLst/>
            <a:rect l="l" t="t" r="r" b="b"/>
            <a:pathLst>
              <a:path w="6849660" h="6841098">
                <a:moveTo>
                  <a:pt x="0" y="0"/>
                </a:moveTo>
                <a:lnTo>
                  <a:pt x="6849661" y="0"/>
                </a:lnTo>
                <a:lnTo>
                  <a:pt x="6849661" y="6841098"/>
                </a:lnTo>
                <a:lnTo>
                  <a:pt x="0" y="684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Freeform 5"/>
          <p:cNvSpPr/>
          <p:nvPr/>
        </p:nvSpPr>
        <p:spPr>
          <a:xfrm rot="627733">
            <a:off x="-4047221" y="4522404"/>
            <a:ext cx="10820400" cy="2353437"/>
          </a:xfrm>
          <a:custGeom>
            <a:avLst/>
            <a:gdLst/>
            <a:ahLst/>
            <a:cxnLst/>
            <a:rect l="l" t="t" r="r" b="b"/>
            <a:pathLst>
              <a:path w="16230600" h="3530156">
                <a:moveTo>
                  <a:pt x="0" y="0"/>
                </a:moveTo>
                <a:lnTo>
                  <a:pt x="16230600" y="0"/>
                </a:lnTo>
                <a:lnTo>
                  <a:pt x="16230600" y="3530156"/>
                </a:lnTo>
                <a:lnTo>
                  <a:pt x="0" y="35301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Freeform 6"/>
          <p:cNvSpPr/>
          <p:nvPr/>
        </p:nvSpPr>
        <p:spPr>
          <a:xfrm>
            <a:off x="5075415" y="5550746"/>
            <a:ext cx="9097251" cy="1978652"/>
          </a:xfrm>
          <a:custGeom>
            <a:avLst/>
            <a:gdLst/>
            <a:ahLst/>
            <a:cxnLst/>
            <a:rect l="l" t="t" r="r" b="b"/>
            <a:pathLst>
              <a:path w="13645877" h="2967978">
                <a:moveTo>
                  <a:pt x="0" y="0"/>
                </a:moveTo>
                <a:lnTo>
                  <a:pt x="13645877" y="0"/>
                </a:lnTo>
                <a:lnTo>
                  <a:pt x="13645877" y="2967978"/>
                </a:lnTo>
                <a:lnTo>
                  <a:pt x="0" y="296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7" name="Freeform 7"/>
          <p:cNvSpPr/>
          <p:nvPr/>
        </p:nvSpPr>
        <p:spPr>
          <a:xfrm>
            <a:off x="9624040" y="5550746"/>
            <a:ext cx="1315023" cy="1307254"/>
          </a:xfrm>
          <a:custGeom>
            <a:avLst/>
            <a:gdLst/>
            <a:ahLst/>
            <a:cxnLst/>
            <a:rect l="l" t="t" r="r" b="b"/>
            <a:pathLst>
              <a:path w="1972534" h="1960881">
                <a:moveTo>
                  <a:pt x="0" y="0"/>
                </a:moveTo>
                <a:lnTo>
                  <a:pt x="1972534" y="0"/>
                </a:lnTo>
                <a:lnTo>
                  <a:pt x="1972534" y="1960881"/>
                </a:lnTo>
                <a:lnTo>
                  <a:pt x="0" y="196088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8" name="Freeform 8"/>
          <p:cNvSpPr/>
          <p:nvPr/>
        </p:nvSpPr>
        <p:spPr>
          <a:xfrm>
            <a:off x="2244540" y="5550746"/>
            <a:ext cx="967141" cy="961427"/>
          </a:xfrm>
          <a:custGeom>
            <a:avLst/>
            <a:gdLst/>
            <a:ahLst/>
            <a:cxnLst/>
            <a:rect l="l" t="t" r="r" b="b"/>
            <a:pathLst>
              <a:path w="1450711" h="1442140">
                <a:moveTo>
                  <a:pt x="0" y="0"/>
                </a:moveTo>
                <a:lnTo>
                  <a:pt x="1450710" y="0"/>
                </a:lnTo>
                <a:lnTo>
                  <a:pt x="1450710" y="1442140"/>
                </a:lnTo>
                <a:lnTo>
                  <a:pt x="0" y="144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9" name="TextBox 9"/>
          <p:cNvSpPr txBox="1"/>
          <p:nvPr/>
        </p:nvSpPr>
        <p:spPr>
          <a:xfrm>
            <a:off x="2355822" y="2141876"/>
            <a:ext cx="8002044" cy="2175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688"/>
              </a:lnSpc>
            </a:pPr>
            <a:r>
              <a:rPr lang="en-US" sz="6600" dirty="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2026 ILPQC Teams QI </a:t>
            </a:r>
            <a:r>
              <a:rPr lang="en-US" sz="660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Awards Ceremony  </a:t>
            </a:r>
            <a:endParaRPr lang="en-US" sz="6600" dirty="0">
              <a:solidFill>
                <a:srgbClr val="F5D1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inze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621816" y="6146450"/>
            <a:ext cx="1315023" cy="1307254"/>
          </a:xfrm>
          <a:custGeom>
            <a:avLst/>
            <a:gdLst/>
            <a:ahLst/>
            <a:cxnLst/>
            <a:rect l="l" t="t" r="r" b="b"/>
            <a:pathLst>
              <a:path w="1972534" h="1960881">
                <a:moveTo>
                  <a:pt x="0" y="0"/>
                </a:moveTo>
                <a:lnTo>
                  <a:pt x="1972535" y="0"/>
                </a:lnTo>
                <a:lnTo>
                  <a:pt x="1972535" y="1960881"/>
                </a:lnTo>
                <a:lnTo>
                  <a:pt x="0" y="196088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8276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1A40-6C8C-4248-A652-24E6316A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6C3850-CA0C-6DA2-7156-01A462CE7E46}"/>
              </a:ext>
            </a:extLst>
          </p:cNvPr>
          <p:cNvSpPr/>
          <p:nvPr/>
        </p:nvSpPr>
        <p:spPr>
          <a:xfrm>
            <a:off x="-1" y="-952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6AC5BFC-C719-0A14-18E1-62C32161E13D}"/>
              </a:ext>
            </a:extLst>
          </p:cNvPr>
          <p:cNvSpPr txBox="1"/>
          <p:nvPr/>
        </p:nvSpPr>
        <p:spPr>
          <a:xfrm>
            <a:off x="9333959" y="2543356"/>
            <a:ext cx="2007719" cy="280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1661" b="1" i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Greta Mae Evans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31F7A0C-C82C-7789-CF75-E7555D6D137D}"/>
              </a:ext>
            </a:extLst>
          </p:cNvPr>
          <p:cNvSpPr txBox="1"/>
          <p:nvPr/>
        </p:nvSpPr>
        <p:spPr>
          <a:xfrm>
            <a:off x="276447" y="129077"/>
            <a:ext cx="11763779" cy="83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887"/>
              </a:lnSpc>
              <a:spcBef>
                <a:spcPct val="0"/>
              </a:spcBef>
            </a:pPr>
            <a:r>
              <a:rPr lang="en-US" sz="4919" dirty="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OB Data Champions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D4586BD-C776-9E40-DDDA-A39BDF526F68}"/>
              </a:ext>
            </a:extLst>
          </p:cNvPr>
          <p:cNvSpPr/>
          <p:nvPr/>
        </p:nvSpPr>
        <p:spPr>
          <a:xfrm rot="10800000">
            <a:off x="-1" y="4506790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B619189-92EA-1218-FC01-C037F30678F8}"/>
              </a:ext>
            </a:extLst>
          </p:cNvPr>
          <p:cNvGrpSpPr/>
          <p:nvPr/>
        </p:nvGrpSpPr>
        <p:grpSpPr>
          <a:xfrm>
            <a:off x="2485195" y="1027361"/>
            <a:ext cx="6408916" cy="707281"/>
            <a:chOff x="-467871" y="12947"/>
            <a:chExt cx="11229716" cy="10640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7C744FA-BBA7-B559-B4AF-8A674C33D8E2}"/>
                </a:ext>
              </a:extLst>
            </p:cNvPr>
            <p:cNvSpPr/>
            <p:nvPr/>
          </p:nvSpPr>
          <p:spPr>
            <a:xfrm>
              <a:off x="-467871" y="12947"/>
              <a:ext cx="11166069" cy="1064041"/>
            </a:xfrm>
            <a:custGeom>
              <a:avLst/>
              <a:gdLst/>
              <a:ahLst/>
              <a:cxnLst/>
              <a:rect l="l" t="t" r="r" b="b"/>
              <a:pathLst>
                <a:path w="11166069" h="1064041">
                  <a:moveTo>
                    <a:pt x="0" y="0"/>
                  </a:moveTo>
                  <a:lnTo>
                    <a:pt x="11166069" y="0"/>
                  </a:lnTo>
                  <a:lnTo>
                    <a:pt x="11166069" y="1064041"/>
                  </a:lnTo>
                  <a:lnTo>
                    <a:pt x="0" y="1064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2BDE52C-9B53-8820-3B0B-3AABE48859D9}"/>
                </a:ext>
              </a:extLst>
            </p:cNvPr>
            <p:cNvSpPr txBox="1"/>
            <p:nvPr/>
          </p:nvSpPr>
          <p:spPr>
            <a:xfrm>
              <a:off x="-404224" y="275614"/>
              <a:ext cx="11166069" cy="522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23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Please stand so you can be acknowledged</a:t>
              </a: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7E710415-A2FB-9224-8B9F-84E916E9A4CB}"/>
              </a:ext>
            </a:extLst>
          </p:cNvPr>
          <p:cNvSpPr txBox="1"/>
          <p:nvPr/>
        </p:nvSpPr>
        <p:spPr>
          <a:xfrm>
            <a:off x="729723" y="1802762"/>
            <a:ext cx="5156117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 Sinai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 Central DuPage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Delnor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 Kishwaukee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 Lake Forest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 Palos Community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Memorial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HealthCare Saint Katharine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Little Company of Mary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Anthony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Elizabeth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Francis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Joseph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Riverside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Roseland Community Hospital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7206FA7-29BC-816F-AC9A-00FE9396CD39}"/>
              </a:ext>
            </a:extLst>
          </p:cNvPr>
          <p:cNvSpPr txBox="1"/>
          <p:nvPr/>
        </p:nvSpPr>
        <p:spPr>
          <a:xfrm>
            <a:off x="6615564" y="1791823"/>
            <a:ext cx="5156117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Rush University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Rush-Copley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SSM Good Samaritan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SSM St. Mary's - St. Louis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Silver Cross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Springfield Memorial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Anthony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Joseph Hospital - Breese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Stroger Hospital of Cook County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 Health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SwedishAmerican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Chicago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Illinois Hospital &amp; Health Sciences System (UIC) </a:t>
            </a:r>
          </a:p>
        </p:txBody>
      </p:sp>
    </p:spTree>
    <p:extLst>
      <p:ext uri="{BB962C8B-B14F-4D97-AF65-F5344CB8AC3E}">
        <p14:creationId xmlns:p14="http://schemas.microsoft.com/office/powerpoint/2010/main" val="96308100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40056-B318-90DA-D14A-74394A5B9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359F8A-1ACF-CC6F-B377-4FBEB488C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5B88B85-C734-76BB-882F-DD9EF6D83B6B}"/>
              </a:ext>
            </a:extLst>
          </p:cNvPr>
          <p:cNvSpPr/>
          <p:nvPr/>
        </p:nvSpPr>
        <p:spPr>
          <a:xfrm>
            <a:off x="0" y="-768319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0CFB82D-8452-DCE0-0B5D-0B33ADEA0479}"/>
              </a:ext>
            </a:extLst>
          </p:cNvPr>
          <p:cNvSpPr/>
          <p:nvPr/>
        </p:nvSpPr>
        <p:spPr>
          <a:xfrm>
            <a:off x="-150803" y="1138391"/>
            <a:ext cx="4566440" cy="4560732"/>
          </a:xfrm>
          <a:custGeom>
            <a:avLst/>
            <a:gdLst/>
            <a:ahLst/>
            <a:cxnLst/>
            <a:rect l="l" t="t" r="r" b="b"/>
            <a:pathLst>
              <a:path w="6849660" h="6841098">
                <a:moveTo>
                  <a:pt x="0" y="0"/>
                </a:moveTo>
                <a:lnTo>
                  <a:pt x="6849661" y="0"/>
                </a:lnTo>
                <a:lnTo>
                  <a:pt x="6849661" y="6841098"/>
                </a:lnTo>
                <a:lnTo>
                  <a:pt x="0" y="684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D134A6F-A040-0D43-7325-7294CDBA6487}"/>
              </a:ext>
            </a:extLst>
          </p:cNvPr>
          <p:cNvSpPr/>
          <p:nvPr/>
        </p:nvSpPr>
        <p:spPr>
          <a:xfrm rot="627733">
            <a:off x="-4047221" y="4522404"/>
            <a:ext cx="10820400" cy="2353437"/>
          </a:xfrm>
          <a:custGeom>
            <a:avLst/>
            <a:gdLst/>
            <a:ahLst/>
            <a:cxnLst/>
            <a:rect l="l" t="t" r="r" b="b"/>
            <a:pathLst>
              <a:path w="16230600" h="3530156">
                <a:moveTo>
                  <a:pt x="0" y="0"/>
                </a:moveTo>
                <a:lnTo>
                  <a:pt x="16230600" y="0"/>
                </a:lnTo>
                <a:lnTo>
                  <a:pt x="16230600" y="3530156"/>
                </a:lnTo>
                <a:lnTo>
                  <a:pt x="0" y="35301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86D69FC-7A2F-6A8E-22CB-E79F07883176}"/>
              </a:ext>
            </a:extLst>
          </p:cNvPr>
          <p:cNvSpPr/>
          <p:nvPr/>
        </p:nvSpPr>
        <p:spPr>
          <a:xfrm>
            <a:off x="5075415" y="5550746"/>
            <a:ext cx="9097251" cy="1978652"/>
          </a:xfrm>
          <a:custGeom>
            <a:avLst/>
            <a:gdLst/>
            <a:ahLst/>
            <a:cxnLst/>
            <a:rect l="l" t="t" r="r" b="b"/>
            <a:pathLst>
              <a:path w="13645877" h="2967978">
                <a:moveTo>
                  <a:pt x="0" y="0"/>
                </a:moveTo>
                <a:lnTo>
                  <a:pt x="13645877" y="0"/>
                </a:lnTo>
                <a:lnTo>
                  <a:pt x="13645877" y="2967978"/>
                </a:lnTo>
                <a:lnTo>
                  <a:pt x="0" y="296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7327562-2CAD-EA77-2C4C-56DE91CC3109}"/>
              </a:ext>
            </a:extLst>
          </p:cNvPr>
          <p:cNvSpPr/>
          <p:nvPr/>
        </p:nvSpPr>
        <p:spPr>
          <a:xfrm>
            <a:off x="9624040" y="5550746"/>
            <a:ext cx="1315023" cy="1307254"/>
          </a:xfrm>
          <a:custGeom>
            <a:avLst/>
            <a:gdLst/>
            <a:ahLst/>
            <a:cxnLst/>
            <a:rect l="l" t="t" r="r" b="b"/>
            <a:pathLst>
              <a:path w="1972534" h="1960881">
                <a:moveTo>
                  <a:pt x="0" y="0"/>
                </a:moveTo>
                <a:lnTo>
                  <a:pt x="1972534" y="0"/>
                </a:lnTo>
                <a:lnTo>
                  <a:pt x="1972534" y="1960881"/>
                </a:lnTo>
                <a:lnTo>
                  <a:pt x="0" y="196088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F4B4996-CAA1-5275-6433-84C48CB5F67A}"/>
              </a:ext>
            </a:extLst>
          </p:cNvPr>
          <p:cNvSpPr/>
          <p:nvPr/>
        </p:nvSpPr>
        <p:spPr>
          <a:xfrm>
            <a:off x="2244540" y="5550746"/>
            <a:ext cx="967141" cy="961427"/>
          </a:xfrm>
          <a:custGeom>
            <a:avLst/>
            <a:gdLst/>
            <a:ahLst/>
            <a:cxnLst/>
            <a:rect l="l" t="t" r="r" b="b"/>
            <a:pathLst>
              <a:path w="1450711" h="1442140">
                <a:moveTo>
                  <a:pt x="0" y="0"/>
                </a:moveTo>
                <a:lnTo>
                  <a:pt x="1450710" y="0"/>
                </a:lnTo>
                <a:lnTo>
                  <a:pt x="1450710" y="1442140"/>
                </a:lnTo>
                <a:lnTo>
                  <a:pt x="0" y="144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9B14DF4-C344-DA29-A0B1-5E354909077B}"/>
              </a:ext>
            </a:extLst>
          </p:cNvPr>
          <p:cNvSpPr txBox="1"/>
          <p:nvPr/>
        </p:nvSpPr>
        <p:spPr>
          <a:xfrm>
            <a:off x="1621410" y="2141876"/>
            <a:ext cx="8736456" cy="1060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688"/>
              </a:lnSpc>
            </a:pPr>
            <a:r>
              <a:rPr lang="en-US" sz="6600" dirty="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Additional Recognition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AAB27F4-110B-CDD8-D281-1CDC73D05559}"/>
              </a:ext>
            </a:extLst>
          </p:cNvPr>
          <p:cNvSpPr/>
          <p:nvPr/>
        </p:nvSpPr>
        <p:spPr>
          <a:xfrm>
            <a:off x="10621816" y="6146450"/>
            <a:ext cx="1315023" cy="1307254"/>
          </a:xfrm>
          <a:custGeom>
            <a:avLst/>
            <a:gdLst/>
            <a:ahLst/>
            <a:cxnLst/>
            <a:rect l="l" t="t" r="r" b="b"/>
            <a:pathLst>
              <a:path w="1972534" h="1960881">
                <a:moveTo>
                  <a:pt x="0" y="0"/>
                </a:moveTo>
                <a:lnTo>
                  <a:pt x="1972535" y="0"/>
                </a:lnTo>
                <a:lnTo>
                  <a:pt x="1972535" y="1960881"/>
                </a:lnTo>
                <a:lnTo>
                  <a:pt x="0" y="196088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2724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842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TextBox 3"/>
          <p:cNvSpPr txBox="1"/>
          <p:nvPr/>
        </p:nvSpPr>
        <p:spPr>
          <a:xfrm>
            <a:off x="9333959" y="2543356"/>
            <a:ext cx="2007719" cy="280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1661" b="1" i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Greta Mae Evans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447" y="129077"/>
            <a:ext cx="11763779" cy="1692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87"/>
              </a:lnSpc>
              <a:spcBef>
                <a:spcPct val="0"/>
              </a:spcBef>
            </a:pPr>
            <a:r>
              <a:rPr lang="en-US" sz="4919" dirty="0">
                <a:solidFill>
                  <a:srgbClr val="F5D182"/>
                </a:solidFill>
                <a:latin typeface="Cinzel"/>
                <a:ea typeface="Cinzel"/>
                <a:cs typeface="Cinzel"/>
                <a:sym typeface="Cinzel"/>
              </a:rPr>
              <a:t>Teams who have engaged a Patient Partner</a:t>
            </a:r>
          </a:p>
        </p:txBody>
      </p:sp>
      <p:sp>
        <p:nvSpPr>
          <p:cNvPr id="5" name="Freeform 5"/>
          <p:cNvSpPr/>
          <p:nvPr/>
        </p:nvSpPr>
        <p:spPr>
          <a:xfrm rot="10800000">
            <a:off x="0" y="4579570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/>
          <p:cNvGrpSpPr/>
          <p:nvPr/>
        </p:nvGrpSpPr>
        <p:grpSpPr>
          <a:xfrm>
            <a:off x="2666330" y="959241"/>
            <a:ext cx="6306220" cy="666557"/>
            <a:chOff x="0" y="0"/>
            <a:chExt cx="11166069" cy="10640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66069" cy="1064041"/>
            </a:xfrm>
            <a:custGeom>
              <a:avLst/>
              <a:gdLst/>
              <a:ahLst/>
              <a:cxnLst/>
              <a:rect l="l" t="t" r="r" b="b"/>
              <a:pathLst>
                <a:path w="11166069" h="1064041">
                  <a:moveTo>
                    <a:pt x="0" y="0"/>
                  </a:moveTo>
                  <a:lnTo>
                    <a:pt x="11166069" y="0"/>
                  </a:lnTo>
                  <a:lnTo>
                    <a:pt x="11166069" y="1064041"/>
                  </a:lnTo>
                  <a:lnTo>
                    <a:pt x="0" y="1064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5944"/>
              <a:ext cx="11166069" cy="522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23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Please stand so you can be acknowledged</a:t>
              </a: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E87C6BE9-DF44-86B9-F888-62A7A6EF361F}"/>
              </a:ext>
            </a:extLst>
          </p:cNvPr>
          <p:cNvSpPr txBox="1"/>
          <p:nvPr/>
        </p:nvSpPr>
        <p:spPr>
          <a:xfrm>
            <a:off x="385994" y="1687598"/>
            <a:ext cx="6115239" cy="4908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89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AdventHealth Hinsdale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Christ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Condell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Good Samaritan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Lutheran General / Advocate Children's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Anderson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Ascension Saint Alexius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Barnes-Jewish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BroMenn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Foundation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Richland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CGH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Decatur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Elmhurst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FHN Memorial Hospital</a:t>
            </a:r>
          </a:p>
          <a:p>
            <a:pPr>
              <a:lnSpc>
                <a:spcPts val="2389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Gibson Area Hospital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0224490-8924-AA16-7419-0506319A006B}"/>
              </a:ext>
            </a:extLst>
          </p:cNvPr>
          <p:cNvSpPr txBox="1"/>
          <p:nvPr/>
        </p:nvSpPr>
        <p:spPr>
          <a:xfrm>
            <a:off x="6586075" y="1687598"/>
            <a:ext cx="7039902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89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HSHS St. Francis Hospital - Litchfield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Ingalls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Loyola University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MacNeal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 Hospital of Carbondale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Morris Hospital and Health Care Centers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 Sinai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 Community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Central DuPage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Kishwaukee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Anthony Medical Center - Rockford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Joseph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Springfield Memorial Hospital</a:t>
            </a:r>
          </a:p>
          <a:p>
            <a:pPr>
              <a:lnSpc>
                <a:spcPts val="2389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Joseph's Hospital Breese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Stroger Hospital of Cook County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Chicago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UWNI Swedish American Hospital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95424026"/>
      </p:ext>
    </p:extLst>
  </p:cSld>
  <p:clrMapOvr>
    <a:masterClrMapping/>
  </p:clrMapOvr>
  <p:transition spd="slow">
    <p:push/>
  </p:transition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10904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 flipV="1">
            <a:off x="0" y="4043664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5737860"/>
                </a:moveTo>
                <a:lnTo>
                  <a:pt x="18288000" y="5737860"/>
                </a:lnTo>
                <a:lnTo>
                  <a:pt x="18288000" y="0"/>
                </a:lnTo>
                <a:lnTo>
                  <a:pt x="0" y="0"/>
                </a:lnTo>
                <a:lnTo>
                  <a:pt x="0" y="573786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TextBox 4"/>
          <p:cNvSpPr txBox="1"/>
          <p:nvPr/>
        </p:nvSpPr>
        <p:spPr>
          <a:xfrm>
            <a:off x="685800" y="2649236"/>
            <a:ext cx="11034844" cy="1465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950"/>
              </a:lnSpc>
              <a:spcBef>
                <a:spcPct val="0"/>
              </a:spcBef>
            </a:pPr>
            <a:r>
              <a:rPr lang="en-US" sz="8536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154233351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 rot="510263">
            <a:off x="-2210047" y="-602214"/>
            <a:ext cx="9975695" cy="8977505"/>
          </a:xfrm>
          <a:custGeom>
            <a:avLst/>
            <a:gdLst/>
            <a:ahLst/>
            <a:cxnLst/>
            <a:rect l="l" t="t" r="r" b="b"/>
            <a:pathLst>
              <a:path w="14963542" h="13466258">
                <a:moveTo>
                  <a:pt x="0" y="0"/>
                </a:moveTo>
                <a:lnTo>
                  <a:pt x="14963542" y="0"/>
                </a:lnTo>
                <a:lnTo>
                  <a:pt x="14963542" y="13466258"/>
                </a:lnTo>
                <a:lnTo>
                  <a:pt x="0" y="1346625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/>
          <p:cNvSpPr/>
          <p:nvPr/>
        </p:nvSpPr>
        <p:spPr>
          <a:xfrm>
            <a:off x="-77630" y="1837649"/>
            <a:ext cx="3181566" cy="3162771"/>
          </a:xfrm>
          <a:custGeom>
            <a:avLst/>
            <a:gdLst/>
            <a:ahLst/>
            <a:cxnLst/>
            <a:rect l="l" t="t" r="r" b="b"/>
            <a:pathLst>
              <a:path w="4772349" h="4744156">
                <a:moveTo>
                  <a:pt x="0" y="0"/>
                </a:moveTo>
                <a:lnTo>
                  <a:pt x="4772349" y="0"/>
                </a:lnTo>
                <a:lnTo>
                  <a:pt x="4772349" y="4744156"/>
                </a:lnTo>
                <a:lnTo>
                  <a:pt x="0" y="47441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5" name="Group 5"/>
          <p:cNvGrpSpPr/>
          <p:nvPr/>
        </p:nvGrpSpPr>
        <p:grpSpPr>
          <a:xfrm>
            <a:off x="5607445" y="1820708"/>
            <a:ext cx="8921013" cy="33883"/>
            <a:chOff x="0" y="0"/>
            <a:chExt cx="17842025" cy="67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4441456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7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7" y="67765"/>
                  </a:lnTo>
                  <a:lnTo>
                    <a:pt x="4517657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8882913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13324369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6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6" y="67765"/>
                  </a:lnTo>
                  <a:lnTo>
                    <a:pt x="4517656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0" name="Freeform 10"/>
          <p:cNvSpPr/>
          <p:nvPr/>
        </p:nvSpPr>
        <p:spPr>
          <a:xfrm rot="1925378">
            <a:off x="-1536886" y="4385205"/>
            <a:ext cx="5931271" cy="3106503"/>
          </a:xfrm>
          <a:custGeom>
            <a:avLst/>
            <a:gdLst/>
            <a:ahLst/>
            <a:cxnLst/>
            <a:rect l="l" t="t" r="r" b="b"/>
            <a:pathLst>
              <a:path w="8896907" h="4659755">
                <a:moveTo>
                  <a:pt x="0" y="0"/>
                </a:moveTo>
                <a:lnTo>
                  <a:pt x="8896908" y="0"/>
                </a:lnTo>
                <a:lnTo>
                  <a:pt x="8896908" y="4659755"/>
                </a:lnTo>
                <a:lnTo>
                  <a:pt x="0" y="465975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TextBox 11"/>
          <p:cNvSpPr txBox="1"/>
          <p:nvPr/>
        </p:nvSpPr>
        <p:spPr>
          <a:xfrm>
            <a:off x="5249964" y="1934223"/>
            <a:ext cx="6939518" cy="492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6590" lvl="1" indent="-328295">
              <a:lnSpc>
                <a:spcPts val="4260"/>
              </a:lnSpc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 Italics"/>
              </a:rPr>
              <a:t>Achieved 6/14 structure measures in place</a:t>
            </a:r>
            <a:endParaRPr lang="en-US" sz="3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6590" lvl="1" indent="-328295">
              <a:lnSpc>
                <a:spcPts val="4260"/>
              </a:lnSpc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 80% patients screened for depression and anxiety during delivery hospitalization</a:t>
            </a:r>
          </a:p>
          <a:p>
            <a:pPr marL="656590" lvl="1" indent="-328295">
              <a:lnSpc>
                <a:spcPts val="4260"/>
              </a:lnSpc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 80% patients with + PMH screen  counseled on treatment options and/or provided treatment (therapy, medication, or both)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07445" y="184787"/>
            <a:ext cx="658455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800">
                <a:solidFill>
                  <a:srgbClr val="F5D182"/>
                </a:solidFill>
                <a:latin typeface="Calibri"/>
                <a:ea typeface="Calibri"/>
                <a:cs typeface="Calibri"/>
                <a:sym typeface="Cinzel"/>
              </a:rPr>
              <a:t>Perinatal</a:t>
            </a:r>
            <a:r>
              <a:rPr lang="en-US" sz="4800">
                <a:solidFill>
                  <a:srgbClr val="F5D182"/>
                </a:solidFill>
                <a:latin typeface="Cinzel"/>
                <a:ea typeface="Cinzel"/>
                <a:cs typeface="Cinzel"/>
                <a:sym typeface="Cinzel"/>
              </a:rPr>
              <a:t> Mental Health Leader Award Criteria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1285293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 flipV="1">
            <a:off x="64780" y="3429000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5737860"/>
                </a:moveTo>
                <a:lnTo>
                  <a:pt x="18288000" y="5737860"/>
                </a:lnTo>
                <a:lnTo>
                  <a:pt x="18288000" y="0"/>
                </a:lnTo>
                <a:lnTo>
                  <a:pt x="0" y="0"/>
                </a:lnTo>
                <a:lnTo>
                  <a:pt x="0" y="573786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/>
          <p:cNvSpPr/>
          <p:nvPr/>
        </p:nvSpPr>
        <p:spPr>
          <a:xfrm>
            <a:off x="0" y="-1407151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Freeform 5"/>
          <p:cNvSpPr/>
          <p:nvPr/>
        </p:nvSpPr>
        <p:spPr>
          <a:xfrm rot="6203999" flipH="1">
            <a:off x="5804096" y="685800"/>
            <a:ext cx="10425463" cy="5486400"/>
          </a:xfrm>
          <a:custGeom>
            <a:avLst/>
            <a:gdLst/>
            <a:ahLst/>
            <a:cxnLst/>
            <a:rect l="l" t="t" r="r" b="b"/>
            <a:pathLst>
              <a:path w="15638195" h="8229600">
                <a:moveTo>
                  <a:pt x="15638194" y="0"/>
                </a:moveTo>
                <a:lnTo>
                  <a:pt x="0" y="0"/>
                </a:lnTo>
                <a:lnTo>
                  <a:pt x="0" y="8229600"/>
                </a:lnTo>
                <a:lnTo>
                  <a:pt x="15638194" y="8229600"/>
                </a:lnTo>
                <a:lnTo>
                  <a:pt x="15638194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/>
          <p:cNvGrpSpPr/>
          <p:nvPr/>
        </p:nvGrpSpPr>
        <p:grpSpPr>
          <a:xfrm>
            <a:off x="-2194048" y="2694513"/>
            <a:ext cx="8921013" cy="33883"/>
            <a:chOff x="0" y="0"/>
            <a:chExt cx="17842025" cy="677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4441456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7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7" y="67765"/>
                  </a:lnTo>
                  <a:lnTo>
                    <a:pt x="4517657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8882913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13324369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6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6" y="67765"/>
                  </a:lnTo>
                  <a:lnTo>
                    <a:pt x="4517656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" y="3023292"/>
            <a:ext cx="5987045" cy="150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268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"/>
              </a:rPr>
              <a:t>Please stand to be recognized when your name is read</a:t>
            </a:r>
            <a:endParaRPr lang="en-US" sz="3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ts val="2268"/>
              </a:lnSpc>
              <a:buFont typeface="Arial"/>
              <a:buChar char="•"/>
            </a:pPr>
            <a:endParaRPr lang="en-US" sz="3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2268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"/>
              </a:rPr>
              <a:t>Come to the front after the ceremony to receive your award</a:t>
            </a:r>
            <a:endParaRPr lang="en-US" sz="3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1451412"/>
            <a:ext cx="9287757" cy="1110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126"/>
              </a:lnSpc>
              <a:spcBef>
                <a:spcPct val="0"/>
              </a:spcBef>
            </a:pPr>
            <a:r>
              <a:rPr lang="en-US" sz="6519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Award Instructions</a:t>
            </a:r>
          </a:p>
        </p:txBody>
      </p:sp>
    </p:spTree>
    <p:extLst>
      <p:ext uri="{BB962C8B-B14F-4D97-AF65-F5344CB8AC3E}">
        <p14:creationId xmlns:p14="http://schemas.microsoft.com/office/powerpoint/2010/main" val="79323862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6EBB4-061E-EAE9-CC1F-38E58C1F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664D73-244C-39B7-A4C0-DBBEC7DCE144}"/>
              </a:ext>
            </a:extLst>
          </p:cNvPr>
          <p:cNvSpPr/>
          <p:nvPr/>
        </p:nvSpPr>
        <p:spPr>
          <a:xfrm>
            <a:off x="0" y="-1286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619DAA2-7C01-C2C0-F6F0-E550312CAE38}"/>
              </a:ext>
            </a:extLst>
          </p:cNvPr>
          <p:cNvSpPr txBox="1"/>
          <p:nvPr/>
        </p:nvSpPr>
        <p:spPr>
          <a:xfrm>
            <a:off x="9333959" y="2543356"/>
            <a:ext cx="2007719" cy="280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1661" b="1" i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Greta Mae Evans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A95041-DD60-634A-BD85-6F0B807F4481}"/>
              </a:ext>
            </a:extLst>
          </p:cNvPr>
          <p:cNvSpPr txBox="1"/>
          <p:nvPr/>
        </p:nvSpPr>
        <p:spPr>
          <a:xfrm>
            <a:off x="365420" y="129077"/>
            <a:ext cx="11674806" cy="83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887"/>
              </a:lnSpc>
              <a:spcBef>
                <a:spcPct val="0"/>
              </a:spcBef>
            </a:pPr>
            <a:r>
              <a:rPr lang="en-US" sz="4919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Perinatal Mental Health Leader Awards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AC0CE3-739E-60EF-76A2-9568505AD7E9}"/>
              </a:ext>
            </a:extLst>
          </p:cNvPr>
          <p:cNvSpPr/>
          <p:nvPr/>
        </p:nvSpPr>
        <p:spPr>
          <a:xfrm rot="10800000">
            <a:off x="0" y="4643663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AAAD68E-0EAA-719A-3085-4A60526CB74A}"/>
              </a:ext>
            </a:extLst>
          </p:cNvPr>
          <p:cNvSpPr txBox="1"/>
          <p:nvPr/>
        </p:nvSpPr>
        <p:spPr>
          <a:xfrm>
            <a:off x="667512" y="959241"/>
            <a:ext cx="5273253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89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Condell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Sherman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Alton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Anderson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Ascension Saint Alexius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Blessing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Health Methodist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Richland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CGH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Health Elmhurst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Gibson Area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Graham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HSHS St. Elizabeth's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Ingalls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McDonough District Hospital</a:t>
            </a:r>
          </a:p>
          <a:p>
            <a:pPr>
              <a:lnSpc>
                <a:spcPts val="2389"/>
              </a:lnSpc>
            </a:pP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MercyHealth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Javon Bea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MercyHealth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FHN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 Sinai Hospital</a:t>
            </a:r>
          </a:p>
          <a:p>
            <a:pPr>
              <a:lnSpc>
                <a:spcPts val="2389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Central DuPage Hospital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E3D68C6-1E42-8760-7172-3E6A5614CA61}"/>
              </a:ext>
            </a:extLst>
          </p:cNvPr>
          <p:cNvSpPr txBox="1"/>
          <p:nvPr/>
        </p:nvSpPr>
        <p:spPr>
          <a:xfrm>
            <a:off x="6162415" y="884350"/>
            <a:ext cx="5953698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91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Huntley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Kishwaukee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Palos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Prentice Women's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Little Company of Mary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Saint Katharine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Anthony Medical Center – Rockford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Elizabeth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St. Mary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Roseland Community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SIH Memorial Hospital of Carbondale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Silver Cross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Springfield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SSM Health Good Samaritan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Anthony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UChicago Medicine AdventHealth Bolingbrook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UChicago Medicine AdventHealth Hinsdale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Chicago Medical Center</a:t>
            </a:r>
          </a:p>
          <a:p>
            <a:pPr>
              <a:lnSpc>
                <a:spcPts val="2391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 </a:t>
            </a:r>
            <a:r>
              <a:rPr lang="en-US" sz="1706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Health Northern Illinois </a:t>
            </a:r>
            <a:r>
              <a:rPr lang="en-US" sz="1706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SwedishAmerican</a:t>
            </a:r>
            <a:r>
              <a:rPr lang="en-US" sz="1706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 Hospital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3394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F404A-454D-A415-E2E4-5D19DDD9A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D81C46-33D5-8CB1-243A-344B4C60E436}"/>
              </a:ext>
            </a:extLst>
          </p:cNvPr>
          <p:cNvSpPr/>
          <p:nvPr/>
        </p:nvSpPr>
        <p:spPr>
          <a:xfrm>
            <a:off x="3881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223A58F-F027-163E-91D1-1E368B01D855}"/>
              </a:ext>
            </a:extLst>
          </p:cNvPr>
          <p:cNvSpPr/>
          <p:nvPr/>
        </p:nvSpPr>
        <p:spPr>
          <a:xfrm rot="510263">
            <a:off x="-2210047" y="-602214"/>
            <a:ext cx="9975695" cy="8977505"/>
          </a:xfrm>
          <a:custGeom>
            <a:avLst/>
            <a:gdLst/>
            <a:ahLst/>
            <a:cxnLst/>
            <a:rect l="l" t="t" r="r" b="b"/>
            <a:pathLst>
              <a:path w="14963542" h="13466258">
                <a:moveTo>
                  <a:pt x="0" y="0"/>
                </a:moveTo>
                <a:lnTo>
                  <a:pt x="14963542" y="0"/>
                </a:lnTo>
                <a:lnTo>
                  <a:pt x="14963542" y="13466258"/>
                </a:lnTo>
                <a:lnTo>
                  <a:pt x="0" y="1346625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D390923-8F13-9301-DD8B-61F867B89837}"/>
              </a:ext>
            </a:extLst>
          </p:cNvPr>
          <p:cNvSpPr/>
          <p:nvPr/>
        </p:nvSpPr>
        <p:spPr>
          <a:xfrm>
            <a:off x="-118627" y="1847615"/>
            <a:ext cx="3181566" cy="3162771"/>
          </a:xfrm>
          <a:custGeom>
            <a:avLst/>
            <a:gdLst/>
            <a:ahLst/>
            <a:cxnLst/>
            <a:rect l="l" t="t" r="r" b="b"/>
            <a:pathLst>
              <a:path w="4772349" h="4744156">
                <a:moveTo>
                  <a:pt x="0" y="0"/>
                </a:moveTo>
                <a:lnTo>
                  <a:pt x="4772349" y="0"/>
                </a:lnTo>
                <a:lnTo>
                  <a:pt x="4772349" y="4744156"/>
                </a:lnTo>
                <a:lnTo>
                  <a:pt x="0" y="474415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D605BAC-7605-C05A-57C7-57DD88346158}"/>
              </a:ext>
            </a:extLst>
          </p:cNvPr>
          <p:cNvGrpSpPr/>
          <p:nvPr/>
        </p:nvGrpSpPr>
        <p:grpSpPr>
          <a:xfrm>
            <a:off x="5607445" y="2328708"/>
            <a:ext cx="8921013" cy="33883"/>
            <a:chOff x="0" y="0"/>
            <a:chExt cx="17842025" cy="6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99A21D1-B128-12BD-D529-043ACA72C7F3}"/>
                </a:ext>
              </a:extLst>
            </p:cNvPr>
            <p:cNvSpPr/>
            <p:nvPr/>
          </p:nvSpPr>
          <p:spPr>
            <a:xfrm>
              <a:off x="0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1F5B0DB-EE49-7E79-4F8E-E2407405E936}"/>
                </a:ext>
              </a:extLst>
            </p:cNvPr>
            <p:cNvSpPr/>
            <p:nvPr/>
          </p:nvSpPr>
          <p:spPr>
            <a:xfrm flipH="1">
              <a:off x="4441456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7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7" y="67765"/>
                  </a:lnTo>
                  <a:lnTo>
                    <a:pt x="4517657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2488522-0C70-D031-E812-927DE815FAF6}"/>
                </a:ext>
              </a:extLst>
            </p:cNvPr>
            <p:cNvSpPr/>
            <p:nvPr/>
          </p:nvSpPr>
          <p:spPr>
            <a:xfrm>
              <a:off x="8882913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396AF24-8CE4-311D-CD39-211C339A9A26}"/>
                </a:ext>
              </a:extLst>
            </p:cNvPr>
            <p:cNvSpPr/>
            <p:nvPr/>
          </p:nvSpPr>
          <p:spPr>
            <a:xfrm flipH="1">
              <a:off x="13324369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6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6" y="67765"/>
                  </a:lnTo>
                  <a:lnTo>
                    <a:pt x="4517656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AB5B24CA-6125-BE31-05C9-EA6105CD25B3}"/>
              </a:ext>
            </a:extLst>
          </p:cNvPr>
          <p:cNvSpPr/>
          <p:nvPr/>
        </p:nvSpPr>
        <p:spPr>
          <a:xfrm rot="1925378">
            <a:off x="-1536886" y="4385205"/>
            <a:ext cx="5931271" cy="3106503"/>
          </a:xfrm>
          <a:custGeom>
            <a:avLst/>
            <a:gdLst/>
            <a:ahLst/>
            <a:cxnLst/>
            <a:rect l="l" t="t" r="r" b="b"/>
            <a:pathLst>
              <a:path w="8896907" h="4659755">
                <a:moveTo>
                  <a:pt x="0" y="0"/>
                </a:moveTo>
                <a:lnTo>
                  <a:pt x="8896908" y="0"/>
                </a:lnTo>
                <a:lnTo>
                  <a:pt x="8896908" y="4659755"/>
                </a:lnTo>
                <a:lnTo>
                  <a:pt x="0" y="46597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4CCE38C-71AA-1681-7FCB-207D135320C3}"/>
              </a:ext>
            </a:extLst>
          </p:cNvPr>
          <p:cNvSpPr txBox="1"/>
          <p:nvPr/>
        </p:nvSpPr>
        <p:spPr>
          <a:xfrm>
            <a:off x="5607445" y="2508074"/>
            <a:ext cx="5855549" cy="216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295" lvl="1" algn="l">
              <a:lnSpc>
                <a:spcPts val="4260"/>
              </a:lnSpc>
            </a:pPr>
            <a:r>
              <a:rPr lang="en-US" sz="30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 Italics"/>
              </a:rPr>
              <a:t>November 2025 – March 2026</a:t>
            </a:r>
          </a:p>
          <a:p>
            <a:pPr marL="656590" lvl="1" indent="-328295" algn="l">
              <a:lnSpc>
                <a:spcPts val="4260"/>
              </a:lnSpc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 Italics"/>
              </a:rPr>
              <a:t> Held a Respectful Care Breakfast</a:t>
            </a:r>
            <a:endParaRPr lang="en-US" sz="3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56590" lvl="1" indent="-328295" algn="l">
              <a:lnSpc>
                <a:spcPts val="4260"/>
              </a:lnSpc>
              <a:buAutoNum type="arabicPeriod"/>
            </a:pPr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 Italics"/>
              </a:rPr>
              <a:t> Engaged a Patient Partner on Hospital QI team</a:t>
            </a:r>
            <a:endParaRPr lang="en-US" sz="3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470292F-E01D-D176-469E-5677BADFD5BE}"/>
              </a:ext>
            </a:extLst>
          </p:cNvPr>
          <p:cNvSpPr txBox="1"/>
          <p:nvPr/>
        </p:nvSpPr>
        <p:spPr>
          <a:xfrm>
            <a:off x="5607445" y="184787"/>
            <a:ext cx="6584555" cy="2148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80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Patient &amp; Community Engagement Award </a:t>
            </a:r>
          </a:p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094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322540347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5DD4-C157-F5F8-382B-D6A82C4E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A84FDB-F8F5-DE31-DBFC-1708A43296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93906D2-17EE-3F35-8573-DADEA53DDED5}"/>
              </a:ext>
            </a:extLst>
          </p:cNvPr>
          <p:cNvSpPr/>
          <p:nvPr/>
        </p:nvSpPr>
        <p:spPr>
          <a:xfrm flipV="1">
            <a:off x="64780" y="3429000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5737860"/>
                </a:moveTo>
                <a:lnTo>
                  <a:pt x="18288000" y="5737860"/>
                </a:lnTo>
                <a:lnTo>
                  <a:pt x="18288000" y="0"/>
                </a:lnTo>
                <a:lnTo>
                  <a:pt x="0" y="0"/>
                </a:lnTo>
                <a:lnTo>
                  <a:pt x="0" y="573786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55082BE-B46B-8C12-2ACF-6D86C6CC4292}"/>
              </a:ext>
            </a:extLst>
          </p:cNvPr>
          <p:cNvSpPr/>
          <p:nvPr/>
        </p:nvSpPr>
        <p:spPr>
          <a:xfrm>
            <a:off x="0" y="-1407151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122D007-78EC-5E56-83B3-26AC3719A9CE}"/>
              </a:ext>
            </a:extLst>
          </p:cNvPr>
          <p:cNvSpPr/>
          <p:nvPr/>
        </p:nvSpPr>
        <p:spPr>
          <a:xfrm rot="6203999" flipH="1">
            <a:off x="5832376" y="686609"/>
            <a:ext cx="10425463" cy="5486400"/>
          </a:xfrm>
          <a:custGeom>
            <a:avLst/>
            <a:gdLst/>
            <a:ahLst/>
            <a:cxnLst/>
            <a:rect l="l" t="t" r="r" b="b"/>
            <a:pathLst>
              <a:path w="15638195" h="8229600">
                <a:moveTo>
                  <a:pt x="15638194" y="0"/>
                </a:moveTo>
                <a:lnTo>
                  <a:pt x="0" y="0"/>
                </a:lnTo>
                <a:lnTo>
                  <a:pt x="0" y="8229600"/>
                </a:lnTo>
                <a:lnTo>
                  <a:pt x="15638194" y="8229600"/>
                </a:lnTo>
                <a:lnTo>
                  <a:pt x="15638194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04F8513-7519-9BCB-726C-A7347C93A974}"/>
              </a:ext>
            </a:extLst>
          </p:cNvPr>
          <p:cNvGrpSpPr/>
          <p:nvPr/>
        </p:nvGrpSpPr>
        <p:grpSpPr>
          <a:xfrm>
            <a:off x="-2194048" y="2694513"/>
            <a:ext cx="8921013" cy="33883"/>
            <a:chOff x="0" y="0"/>
            <a:chExt cx="17842025" cy="6776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F817070-A97E-C9E7-CF65-C066C275B193}"/>
                </a:ext>
              </a:extLst>
            </p:cNvPr>
            <p:cNvSpPr/>
            <p:nvPr/>
          </p:nvSpPr>
          <p:spPr>
            <a:xfrm>
              <a:off x="0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BFF0E91-AF28-B0D4-B823-9810EC7C2112}"/>
                </a:ext>
              </a:extLst>
            </p:cNvPr>
            <p:cNvSpPr/>
            <p:nvPr/>
          </p:nvSpPr>
          <p:spPr>
            <a:xfrm flipH="1">
              <a:off x="4441456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7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7" y="67765"/>
                  </a:lnTo>
                  <a:lnTo>
                    <a:pt x="4517657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6C346A-37A5-3B59-B616-38A3DCB346CF}"/>
                </a:ext>
              </a:extLst>
            </p:cNvPr>
            <p:cNvSpPr/>
            <p:nvPr/>
          </p:nvSpPr>
          <p:spPr>
            <a:xfrm>
              <a:off x="8882913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6E8E223-19C4-ACA9-43A0-3FF842595B82}"/>
                </a:ext>
              </a:extLst>
            </p:cNvPr>
            <p:cNvSpPr/>
            <p:nvPr/>
          </p:nvSpPr>
          <p:spPr>
            <a:xfrm flipH="1">
              <a:off x="13324369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6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6" y="67765"/>
                  </a:lnTo>
                  <a:lnTo>
                    <a:pt x="4517656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F683A346-2256-6103-370B-DDA9A2C92BF3}"/>
              </a:ext>
            </a:extLst>
          </p:cNvPr>
          <p:cNvSpPr txBox="1"/>
          <p:nvPr/>
        </p:nvSpPr>
        <p:spPr>
          <a:xfrm>
            <a:off x="685800" y="3023292"/>
            <a:ext cx="5987045" cy="180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268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"/>
              </a:rPr>
              <a:t>Please come to the table to the left of the stage to receive your award</a:t>
            </a:r>
            <a:endParaRPr lang="en-US" sz="3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ts val="2268"/>
              </a:lnSpc>
              <a:buFont typeface="Arial"/>
              <a:buChar char="•"/>
            </a:pPr>
            <a:endParaRPr lang="en-US" sz="3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2268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"/>
              </a:rPr>
              <a:t>Walk across the stage to be recognized</a:t>
            </a:r>
            <a:endParaRPr lang="en-US" sz="3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C8271E9-6430-D7A6-C1CC-22560DAF901F}"/>
              </a:ext>
            </a:extLst>
          </p:cNvPr>
          <p:cNvSpPr txBox="1"/>
          <p:nvPr/>
        </p:nvSpPr>
        <p:spPr>
          <a:xfrm>
            <a:off x="685800" y="1451412"/>
            <a:ext cx="9287757" cy="1110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126"/>
              </a:lnSpc>
              <a:spcBef>
                <a:spcPct val="0"/>
              </a:spcBef>
            </a:pPr>
            <a:r>
              <a:rPr lang="en-US" sz="6519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Award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0171577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F8351-BE54-A3EF-217D-C2841516F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51C9DF-B4B7-DE49-A149-E46154997F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E2B1BEC-3974-EC54-8855-2567EDFDE454}"/>
              </a:ext>
            </a:extLst>
          </p:cNvPr>
          <p:cNvSpPr txBox="1"/>
          <p:nvPr/>
        </p:nvSpPr>
        <p:spPr>
          <a:xfrm>
            <a:off x="9333959" y="2543356"/>
            <a:ext cx="2007719" cy="280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1661" b="1" i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Greta Mae Evans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D1A048E-AA9A-B13E-55DE-56197015E389}"/>
              </a:ext>
            </a:extLst>
          </p:cNvPr>
          <p:cNvSpPr txBox="1"/>
          <p:nvPr/>
        </p:nvSpPr>
        <p:spPr>
          <a:xfrm>
            <a:off x="365420" y="129077"/>
            <a:ext cx="11674806" cy="171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887"/>
              </a:lnSpc>
              <a:spcBef>
                <a:spcPct val="0"/>
              </a:spcBef>
            </a:pPr>
            <a:r>
              <a:rPr lang="en-US" sz="4919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Patient &amp; Community Engagement Award 2026 Recipients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B41EA4-610C-E502-BB12-5FD90EF9421D}"/>
              </a:ext>
            </a:extLst>
          </p:cNvPr>
          <p:cNvSpPr/>
          <p:nvPr/>
        </p:nvSpPr>
        <p:spPr>
          <a:xfrm rot="10800000">
            <a:off x="0" y="4672381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9224C00-48C5-4946-3B69-A53C4D15FBB1}"/>
              </a:ext>
            </a:extLst>
          </p:cNvPr>
          <p:cNvGrpSpPr/>
          <p:nvPr/>
        </p:nvGrpSpPr>
        <p:grpSpPr>
          <a:xfrm>
            <a:off x="5064327" y="1112024"/>
            <a:ext cx="6277351" cy="591193"/>
            <a:chOff x="0" y="0"/>
            <a:chExt cx="11166069" cy="10640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24D8201-EE31-2410-D64A-170B884BD5FA}"/>
                </a:ext>
              </a:extLst>
            </p:cNvPr>
            <p:cNvSpPr/>
            <p:nvPr/>
          </p:nvSpPr>
          <p:spPr>
            <a:xfrm>
              <a:off x="0" y="0"/>
              <a:ext cx="11166069" cy="1064041"/>
            </a:xfrm>
            <a:custGeom>
              <a:avLst/>
              <a:gdLst/>
              <a:ahLst/>
              <a:cxnLst/>
              <a:rect l="l" t="t" r="r" b="b"/>
              <a:pathLst>
                <a:path w="11166069" h="1064041">
                  <a:moveTo>
                    <a:pt x="0" y="0"/>
                  </a:moveTo>
                  <a:lnTo>
                    <a:pt x="11166069" y="0"/>
                  </a:lnTo>
                  <a:lnTo>
                    <a:pt x="11166069" y="1064041"/>
                  </a:lnTo>
                  <a:lnTo>
                    <a:pt x="0" y="1064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C988E94-EE92-29FE-A704-CDD854637AEE}"/>
                </a:ext>
              </a:extLst>
            </p:cNvPr>
            <p:cNvSpPr txBox="1"/>
            <p:nvPr/>
          </p:nvSpPr>
          <p:spPr>
            <a:xfrm>
              <a:off x="0" y="185945"/>
              <a:ext cx="11166069" cy="64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Patient Partner + Respectful Care Breakfast</a:t>
              </a: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A8FA59B-FA6E-353D-89EE-8BFE405FCFDA}"/>
              </a:ext>
            </a:extLst>
          </p:cNvPr>
          <p:cNvSpPr txBox="1"/>
          <p:nvPr/>
        </p:nvSpPr>
        <p:spPr>
          <a:xfrm>
            <a:off x="648884" y="1968353"/>
            <a:ext cx="514356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89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Sherman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Alton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Blessing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Health Edward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Health Evanston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Health Swedish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H. Stroger, Jr. Hospital of Cook County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Katherine Shaw Bethea (KSB)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McDonough District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MercyHealth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FHN Memorial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MercyHealth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Javon Bea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Catherine Gratz Griffin Lake Forest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Delnor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Palos Hospital</a:t>
            </a:r>
            <a:endParaRPr lang="en-US" sz="1706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F9C2F1B-12F9-D28B-FC54-4EB9D5FBC7CE}"/>
              </a:ext>
            </a:extLst>
          </p:cNvPr>
          <p:cNvSpPr txBox="1"/>
          <p:nvPr/>
        </p:nvSpPr>
        <p:spPr>
          <a:xfrm>
            <a:off x="5966395" y="1940200"/>
            <a:ext cx="5375283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Medicine Prentice Women's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OSF Saint Elizabeth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Riverside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Roseland Community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Rush Copley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Rush University Medical Center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SIH Memorial Hospital of Carbondale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SSM Health Good Samaritan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SSM Health St. Mary's Hospital - St. Louis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Anthony Hospital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Illinois Hospital &amp; Health Sciences System</a:t>
            </a:r>
          </a:p>
        </p:txBody>
      </p:sp>
    </p:spTree>
    <p:extLst>
      <p:ext uri="{BB962C8B-B14F-4D97-AF65-F5344CB8AC3E}">
        <p14:creationId xmlns:p14="http://schemas.microsoft.com/office/powerpoint/2010/main" val="182995234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6B99C-1B21-565A-AA0C-46A8D1F8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CD769C-448D-3A5C-E7E1-B696E5DDD75D}"/>
              </a:ext>
            </a:extLst>
          </p:cNvPr>
          <p:cNvSpPr/>
          <p:nvPr/>
        </p:nvSpPr>
        <p:spPr>
          <a:xfrm>
            <a:off x="3881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B5E74D5-7EF1-FE83-642C-D3DE2BFCE280}"/>
              </a:ext>
            </a:extLst>
          </p:cNvPr>
          <p:cNvSpPr/>
          <p:nvPr/>
        </p:nvSpPr>
        <p:spPr>
          <a:xfrm rot="510263">
            <a:off x="-2210047" y="-602214"/>
            <a:ext cx="9975695" cy="8977505"/>
          </a:xfrm>
          <a:custGeom>
            <a:avLst/>
            <a:gdLst/>
            <a:ahLst/>
            <a:cxnLst/>
            <a:rect l="l" t="t" r="r" b="b"/>
            <a:pathLst>
              <a:path w="14963542" h="13466258">
                <a:moveTo>
                  <a:pt x="0" y="0"/>
                </a:moveTo>
                <a:lnTo>
                  <a:pt x="14963542" y="0"/>
                </a:lnTo>
                <a:lnTo>
                  <a:pt x="14963542" y="13466258"/>
                </a:lnTo>
                <a:lnTo>
                  <a:pt x="0" y="1346625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2DD868-84F5-8D4D-E608-24F93F8D3317}"/>
              </a:ext>
            </a:extLst>
          </p:cNvPr>
          <p:cNvSpPr/>
          <p:nvPr/>
        </p:nvSpPr>
        <p:spPr>
          <a:xfrm>
            <a:off x="-118627" y="1847615"/>
            <a:ext cx="3181566" cy="3162771"/>
          </a:xfrm>
          <a:custGeom>
            <a:avLst/>
            <a:gdLst/>
            <a:ahLst/>
            <a:cxnLst/>
            <a:rect l="l" t="t" r="r" b="b"/>
            <a:pathLst>
              <a:path w="4772349" h="4744156">
                <a:moveTo>
                  <a:pt x="0" y="0"/>
                </a:moveTo>
                <a:lnTo>
                  <a:pt x="4772349" y="0"/>
                </a:lnTo>
                <a:lnTo>
                  <a:pt x="4772349" y="4744156"/>
                </a:lnTo>
                <a:lnTo>
                  <a:pt x="0" y="474415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7119C40-1F0A-58D5-1AEF-3AECB6E4EE84}"/>
              </a:ext>
            </a:extLst>
          </p:cNvPr>
          <p:cNvGrpSpPr/>
          <p:nvPr/>
        </p:nvGrpSpPr>
        <p:grpSpPr>
          <a:xfrm>
            <a:off x="5607445" y="2328708"/>
            <a:ext cx="8921013" cy="33883"/>
            <a:chOff x="0" y="0"/>
            <a:chExt cx="17842025" cy="6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F751FA-130B-F0DA-66DD-61C7CAD02C52}"/>
                </a:ext>
              </a:extLst>
            </p:cNvPr>
            <p:cNvSpPr/>
            <p:nvPr/>
          </p:nvSpPr>
          <p:spPr>
            <a:xfrm>
              <a:off x="0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5382320-859F-86EB-14A9-6A550970018C}"/>
                </a:ext>
              </a:extLst>
            </p:cNvPr>
            <p:cNvSpPr/>
            <p:nvPr/>
          </p:nvSpPr>
          <p:spPr>
            <a:xfrm flipH="1">
              <a:off x="4441456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7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7" y="67765"/>
                  </a:lnTo>
                  <a:lnTo>
                    <a:pt x="4517657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9FA284-0C2D-F745-5E7C-14456D4EA5D0}"/>
                </a:ext>
              </a:extLst>
            </p:cNvPr>
            <p:cNvSpPr/>
            <p:nvPr/>
          </p:nvSpPr>
          <p:spPr>
            <a:xfrm>
              <a:off x="8882913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0" y="0"/>
                  </a:moveTo>
                  <a:lnTo>
                    <a:pt x="4517656" y="0"/>
                  </a:lnTo>
                  <a:lnTo>
                    <a:pt x="4517656" y="67765"/>
                  </a:lnTo>
                  <a:lnTo>
                    <a:pt x="0" y="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1938B54-9E4C-5C2A-CE73-7F0024444AB6}"/>
                </a:ext>
              </a:extLst>
            </p:cNvPr>
            <p:cNvSpPr/>
            <p:nvPr/>
          </p:nvSpPr>
          <p:spPr>
            <a:xfrm flipH="1">
              <a:off x="13324369" y="0"/>
              <a:ext cx="4517656" cy="67765"/>
            </a:xfrm>
            <a:custGeom>
              <a:avLst/>
              <a:gdLst/>
              <a:ahLst/>
              <a:cxnLst/>
              <a:rect l="l" t="t" r="r" b="b"/>
              <a:pathLst>
                <a:path w="4517656" h="67765">
                  <a:moveTo>
                    <a:pt x="4517656" y="0"/>
                  </a:moveTo>
                  <a:lnTo>
                    <a:pt x="0" y="0"/>
                  </a:lnTo>
                  <a:lnTo>
                    <a:pt x="0" y="67765"/>
                  </a:lnTo>
                  <a:lnTo>
                    <a:pt x="4517656" y="67765"/>
                  </a:lnTo>
                  <a:lnTo>
                    <a:pt x="4517656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5ABCCF12-5187-DB4B-0E6B-FE0CB931ACBB}"/>
              </a:ext>
            </a:extLst>
          </p:cNvPr>
          <p:cNvSpPr/>
          <p:nvPr/>
        </p:nvSpPr>
        <p:spPr>
          <a:xfrm rot="1925378">
            <a:off x="-1536886" y="4385205"/>
            <a:ext cx="5931271" cy="3106503"/>
          </a:xfrm>
          <a:custGeom>
            <a:avLst/>
            <a:gdLst/>
            <a:ahLst/>
            <a:cxnLst/>
            <a:rect l="l" t="t" r="r" b="b"/>
            <a:pathLst>
              <a:path w="8896907" h="4659755">
                <a:moveTo>
                  <a:pt x="0" y="0"/>
                </a:moveTo>
                <a:lnTo>
                  <a:pt x="8896908" y="0"/>
                </a:lnTo>
                <a:lnTo>
                  <a:pt x="8896908" y="4659755"/>
                </a:lnTo>
                <a:lnTo>
                  <a:pt x="0" y="46597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2421590-E42C-5A3E-3E46-FA5E3A19F6A3}"/>
              </a:ext>
            </a:extLst>
          </p:cNvPr>
          <p:cNvSpPr txBox="1"/>
          <p:nvPr/>
        </p:nvSpPr>
        <p:spPr>
          <a:xfrm>
            <a:off x="5376913" y="2516105"/>
            <a:ext cx="6208535" cy="216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295" lvl="1" algn="l">
              <a:lnSpc>
                <a:spcPts val="4260"/>
              </a:lnSpc>
            </a:pPr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 Italics"/>
              </a:rPr>
              <a:t>Submitted all data for PMH Initiative and Birth Quality Designation  </a:t>
            </a:r>
          </a:p>
          <a:p>
            <a:pPr marL="328295" lvl="1" algn="l">
              <a:lnSpc>
                <a:spcPts val="4260"/>
              </a:lnSpc>
            </a:pPr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 Italics"/>
              </a:rPr>
              <a:t>October 2025 – March 2026</a:t>
            </a:r>
          </a:p>
          <a:p>
            <a:pPr marL="328295" lvl="1" algn="l">
              <a:lnSpc>
                <a:spcPts val="4260"/>
              </a:lnSpc>
            </a:pPr>
            <a:endParaRPr lang="en-US" sz="3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01E3AA5-EB6E-5074-A255-B935295DE79E}"/>
              </a:ext>
            </a:extLst>
          </p:cNvPr>
          <p:cNvSpPr txBox="1"/>
          <p:nvPr/>
        </p:nvSpPr>
        <p:spPr>
          <a:xfrm>
            <a:off x="5665309" y="687205"/>
            <a:ext cx="6584555" cy="1417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800" dirty="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OB Data Champion Award</a:t>
            </a:r>
          </a:p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094" dirty="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Criteria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BEAA90C-9081-C2AD-F4EA-08C1F49346C5}"/>
              </a:ext>
            </a:extLst>
          </p:cNvPr>
          <p:cNvSpPr txBox="1"/>
          <p:nvPr/>
        </p:nvSpPr>
        <p:spPr>
          <a:xfrm>
            <a:off x="1321072" y="4542829"/>
            <a:ext cx="10675856" cy="1618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295" lvl="1" algn="l">
              <a:lnSpc>
                <a:spcPts val="4260"/>
              </a:lnSpc>
            </a:pPr>
            <a:r>
              <a:rPr lang="en-US" sz="30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 Italics"/>
              </a:rPr>
              <a:t>Please stand to be acknowledged and come to the front after the ceremony to receive your Data Champion buttons for your team!</a:t>
            </a:r>
          </a:p>
          <a:p>
            <a:pPr marL="328295" lvl="1" algn="l">
              <a:lnSpc>
                <a:spcPts val="4260"/>
              </a:lnSpc>
            </a:pPr>
            <a:endParaRPr lang="en-US" sz="3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938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033FB-1BA6-B562-FB0F-4289E213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AC83A1-30B6-CBD6-3312-5AFACA898B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35921B0-12AA-7183-E1DB-76687009AAB7}"/>
              </a:ext>
            </a:extLst>
          </p:cNvPr>
          <p:cNvSpPr txBox="1"/>
          <p:nvPr/>
        </p:nvSpPr>
        <p:spPr>
          <a:xfrm>
            <a:off x="9333959" y="2543356"/>
            <a:ext cx="2007719" cy="280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1661" b="1" i="1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Greta Mae Evans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F505BF-8FD7-425B-67D9-B4760EF00209}"/>
              </a:ext>
            </a:extLst>
          </p:cNvPr>
          <p:cNvSpPr txBox="1"/>
          <p:nvPr/>
        </p:nvSpPr>
        <p:spPr>
          <a:xfrm>
            <a:off x="276447" y="129077"/>
            <a:ext cx="11763779" cy="83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887"/>
              </a:lnSpc>
              <a:spcBef>
                <a:spcPct val="0"/>
              </a:spcBef>
            </a:pPr>
            <a:r>
              <a:rPr lang="en-US" sz="4919" dirty="0">
                <a:solidFill>
                  <a:srgbClr val="F5D1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inzel"/>
              </a:rPr>
              <a:t>OB Data Champions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48217D1-58AA-CF43-CF2A-2EDC1FF4EF25}"/>
              </a:ext>
            </a:extLst>
          </p:cNvPr>
          <p:cNvSpPr/>
          <p:nvPr/>
        </p:nvSpPr>
        <p:spPr>
          <a:xfrm rot="10800000">
            <a:off x="0" y="4559633"/>
            <a:ext cx="12192000" cy="3825240"/>
          </a:xfrm>
          <a:custGeom>
            <a:avLst/>
            <a:gdLst/>
            <a:ahLst/>
            <a:cxnLst/>
            <a:rect l="l" t="t" r="r" b="b"/>
            <a:pathLst>
              <a:path w="18288000" h="5737860">
                <a:moveTo>
                  <a:pt x="0" y="0"/>
                </a:moveTo>
                <a:lnTo>
                  <a:pt x="18288000" y="0"/>
                </a:lnTo>
                <a:lnTo>
                  <a:pt x="18288000" y="5737860"/>
                </a:lnTo>
                <a:lnTo>
                  <a:pt x="0" y="5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5689307-D84B-A794-34CE-1CD68E0D8E2D}"/>
              </a:ext>
            </a:extLst>
          </p:cNvPr>
          <p:cNvGrpSpPr/>
          <p:nvPr/>
        </p:nvGrpSpPr>
        <p:grpSpPr>
          <a:xfrm>
            <a:off x="2485195" y="1027361"/>
            <a:ext cx="6408916" cy="707281"/>
            <a:chOff x="-467871" y="12947"/>
            <a:chExt cx="11229716" cy="10640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56A5EB6-601F-F207-4FA4-D213EF4AD611}"/>
                </a:ext>
              </a:extLst>
            </p:cNvPr>
            <p:cNvSpPr/>
            <p:nvPr/>
          </p:nvSpPr>
          <p:spPr>
            <a:xfrm>
              <a:off x="-467871" y="12947"/>
              <a:ext cx="11166069" cy="1064041"/>
            </a:xfrm>
            <a:custGeom>
              <a:avLst/>
              <a:gdLst/>
              <a:ahLst/>
              <a:cxnLst/>
              <a:rect l="l" t="t" r="r" b="b"/>
              <a:pathLst>
                <a:path w="11166069" h="1064041">
                  <a:moveTo>
                    <a:pt x="0" y="0"/>
                  </a:moveTo>
                  <a:lnTo>
                    <a:pt x="11166069" y="0"/>
                  </a:lnTo>
                  <a:lnTo>
                    <a:pt x="11166069" y="1064041"/>
                  </a:lnTo>
                  <a:lnTo>
                    <a:pt x="0" y="1064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06BF0A2-8378-2CA0-4A98-FD51E6981152}"/>
                </a:ext>
              </a:extLst>
            </p:cNvPr>
            <p:cNvSpPr txBox="1"/>
            <p:nvPr/>
          </p:nvSpPr>
          <p:spPr>
            <a:xfrm>
              <a:off x="-404224" y="275614"/>
              <a:ext cx="11166069" cy="522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23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Please stand so you can be acknowledged</a:t>
              </a: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4F90B56B-E8B2-B921-48F3-F2AB1D7102CA}"/>
              </a:ext>
            </a:extLst>
          </p:cNvPr>
          <p:cNvSpPr txBox="1"/>
          <p:nvPr/>
        </p:nvSpPr>
        <p:spPr>
          <a:xfrm>
            <a:off x="696509" y="1734642"/>
            <a:ext cx="5156117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AdventHealth Hinsdale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Christ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Condell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Good Samaritan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Illinois Masonic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Lutheran General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Alton Memorial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Anderson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Ascension St. Alexius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Barnes-Jewish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Blessing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CGH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BroMenn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Center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Foundation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Carle Richland Memorial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Evanston Hospital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1D1773B-FA09-7F07-A2E1-7B5BC59C35FA}"/>
              </a:ext>
            </a:extLst>
          </p:cNvPr>
          <p:cNvSpPr txBox="1"/>
          <p:nvPr/>
        </p:nvSpPr>
        <p:spPr>
          <a:xfrm>
            <a:off x="6023352" y="1791823"/>
            <a:ext cx="582362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Health Edward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Health Elmhurst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Highland Park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Northwest Community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Endeavor Swedish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FHN Memorial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Gibson Area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HSHS St. Elizabeth's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HSHS St. Francis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Ingalls Memorial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MacNeal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McDonough District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 Hospital East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 Hospital of Carbondale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Mercyhealth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Javon Bea Hospital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Morris Hospital and Health Care Centers </a:t>
            </a:r>
          </a:p>
        </p:txBody>
      </p:sp>
    </p:spTree>
    <p:extLst>
      <p:ext uri="{BB962C8B-B14F-4D97-AF65-F5344CB8AC3E}">
        <p14:creationId xmlns:p14="http://schemas.microsoft.com/office/powerpoint/2010/main" val="173885632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1083</Words>
  <Application>Microsoft Office PowerPoint</Application>
  <PresentationFormat>Widescreen</PresentationFormat>
  <Paragraphs>118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Canva Sans Bold</vt:lpstr>
      <vt:lpstr>Cinzel</vt:lpstr>
      <vt:lpstr>Lora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Rebecca Hannah Ainis</cp:lastModifiedBy>
  <cp:revision>19</cp:revision>
  <dcterms:created xsi:type="dcterms:W3CDTF">2024-05-06T14:54:53Z</dcterms:created>
  <dcterms:modified xsi:type="dcterms:W3CDTF">2026-06-11T14:49:28Z</dcterms:modified>
</cp:coreProperties>
</file>