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01_9FE7B8D4.xml" ContentType="application/vnd.ms-powerpoint.comments+xml"/>
  <Override PartName="/ppt/comments/modernComment_119_545FF346.xml" ContentType="application/vnd.ms-powerpoint.comments+xml"/>
  <Override PartName="/ppt/comments/modernComment_11A_EEA2451B.xml" ContentType="application/vnd.ms-powerpoint.comment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9"/>
  </p:notesMasterIdLst>
  <p:sldIdLst>
    <p:sldId id="257" r:id="rId2"/>
    <p:sldId id="259" r:id="rId3"/>
    <p:sldId id="261" r:id="rId4"/>
    <p:sldId id="278" r:id="rId5"/>
    <p:sldId id="281" r:id="rId6"/>
    <p:sldId id="282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FBE01E-7B92-B9C0-0995-5C3FE74E91A1}" name="Alana Rivera" initials="AR" userId="S::arg3669@ads.northwestern.edu::fc8b707a-b7e9-4f2a-8d71-2d76819b7881" providerId="AD"/>
  <p188:author id="{7B16CD26-65E9-C2D0-71F6-5A0F6538804D}" name="Moreno, Kiela" initials="MK" userId="S::kiela.moreno_endeavorhealth.org#ext#@nuwildcat.onmicrosoft.com::a8297608-ac9d-413a-852e-df0a20fee676" providerId="AD"/>
  <p188:author id="{0B48CC40-4357-5959-C41E-8F630855A478}" name="Aleena Lida Surenian" initials="AS" userId="S::als0813@ads.northwestern.edu::e2fd0e4e-6417-49b0-ab16-0ba26a1719f0" providerId="AD"/>
  <p188:author id="{CC2A8560-FF66-0098-8005-CFDFBDB362E8}" name="Maria Villagomez" initials="MV" userId="S::ogi4543@ads.northwestern.edu::e92d45fd-7dc8-4227-8501-db99678a1568" providerId="AD"/>
  <p188:author id="{9C51FFC5-8415-2629-BD7C-2D6E013F141E}" name="Akujieze, Tochukwu" initials="AT" userId="S::tochukwu.akujieze_endeavorhealth.org#ext#@nuwildcat.onmicrosoft.com::27165aaa-b6d6-4f71-93a8-8659dc914c21" providerId="AD"/>
  <p188:author id="{B1E8E1CE-C373-4BDB-0D3F-F84FE1DA86D4}" name="Eileen Fleming Suse" initials="ES" userId="S::efs3844@ads.northwestern.edu::725c94ef-d051-42d7-9d33-8572765d592b" providerId="AD"/>
  <p188:author id="{1BCA7BFC-F11C-3E9E-95B3-FA7A4B2C0B61}" name="Kiela Karina Moreno" initials="KM" userId="S::mpg7143@ads.northwestern.edu::1e897b35-0dd4-497a-9ab7-7a37e6c39d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98B"/>
    <a:srgbClr val="FFF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F4155B-DF87-B003-73A2-1463BE91CA36}" v="1" dt="2026-05-07T17:39:24.603"/>
    <p1510:client id="{5237467F-5EFD-ADBC-1229-6A652F0D67B7}" v="1" dt="2026-05-08T21:25:55.828"/>
    <p1510:client id="{82A649E8-7A56-4C96-837E-ACD068947A36}" v="15" dt="2026-05-06T22:51:10.682"/>
    <p1510:client id="{B5B8DAEA-87B7-846D-22E6-D950612FACEE}" v="254" dt="2026-05-08T18:33:29.1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8" autoAdjust="0"/>
    <p:restoredTop sz="94656"/>
  </p:normalViewPr>
  <p:slideViewPr>
    <p:cSldViewPr snapToGrid="0">
      <p:cViewPr varScale="1">
        <p:scale>
          <a:sx n="112" d="100"/>
          <a:sy n="112" d="100"/>
        </p:scale>
        <p:origin x="2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comments/modernComment_101_9FE7B8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298A007-7330-4C7B-BF70-F852FF83061F}" authorId="{9C51FFC5-8415-2629-BD7C-2D6E013F141E}" status="resolved" created="2026-05-06T20:53:42.413" complete="100000">
    <pc:sldMkLst xmlns:pc="http://schemas.microsoft.com/office/powerpoint/2013/main/command">
      <pc:docMk/>
      <pc:sldMk cId="2682763476" sldId="257"/>
    </pc:sldMkLst>
    <p188:replyLst>
      <p188:reply id="{5C0AD226-2EEB-401C-9B62-3306E165A40F}" authorId="{9C51FFC5-8415-2629-BD7C-2D6E013F141E}" created="2026-05-06T21:03:16.653">
        <p188:txBody>
          <a:bodyPr/>
          <a:lstStyle/>
          <a:p>
            <a:r>
              <a:rPr lang="en-US"/>
              <a:t>reference spreadsheet and print list</a:t>
            </a:r>
          </a:p>
        </p188:txBody>
      </p188:reply>
    </p188:replyLst>
    <p188:txBody>
      <a:bodyPr/>
      <a:lstStyle/>
      <a:p>
        <a:r>
          <a:rPr lang="en-US"/>
          <a:t>double check awards</a:t>
        </a:r>
      </a:p>
    </p188:txBody>
  </p188:cm>
  <p188:cm id="{A14D3139-38B4-429B-8DBB-D000D99FD3AD}" authorId="{9C51FFC5-8415-2629-BD7C-2D6E013F141E}" status="resolved" created="2026-05-08T18:18:22.863" complete="100000">
    <pc:sldMkLst xmlns:pc="http://schemas.microsoft.com/office/powerpoint/2013/main/command">
      <pc:docMk/>
      <pc:sldMk cId="2682763476" sldId="257"/>
    </pc:sldMkLst>
    <p188:txBody>
      <a:bodyPr/>
      <a:lstStyle/>
      <a:p>
        <a:r>
          <a:rPr lang="en-US"/>
          <a:t>verify font name for all slides</a:t>
        </a:r>
      </a:p>
    </p188:txBody>
  </p188:cm>
</p188:cmLst>
</file>

<file path=ppt/comments/modernComment_119_545FF34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C2DCD8A-6C86-4242-849A-34CF5D120E43}" authorId="{7B16CD26-65E9-C2D0-71F6-5A0F6538804D}" created="2026-04-20T16:38:02.24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15574342" sldId="281"/>
      <ac:spMk id="4" creationId="{3ED6523D-5E80-4E06-ABB5-4E400E9C4513}"/>
      <ac:txMk cp="34" len="14">
        <ac:context len="49" hash="815210444"/>
      </ac:txMk>
    </ac:txMkLst>
    <p188:pos x="3948545" y="1177636"/>
    <p188:txBody>
      <a:bodyPr/>
      <a:lstStyle/>
      <a:p>
        <a:r>
          <a:rPr lang="en-US"/>
          <a:t>Confirm name with Justin and Leslie. These are hospitals that would receive QI Excellence but ONLY missing a parent partner. Additional measures in place.</a:t>
        </a:r>
      </a:p>
    </p188:txBody>
  </p188:cm>
</p188:cmLst>
</file>

<file path=ppt/comments/modernComment_11A_EEA245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15CE06C-FC35-439C-8879-9E188D466903}" authorId="{7B16CD26-65E9-C2D0-71F6-5A0F6538804D}" created="2026-04-20T16:40:20.71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03611931" sldId="282"/>
      <ac:spMk id="2" creationId="{88AD41B7-8905-2D2F-8042-8C4D64E7B0C8}"/>
    </ac:deMkLst>
    <p188:txBody>
      <a:bodyPr/>
      <a:lstStyle/>
      <a:p>
        <a:r>
          <a:rPr lang="en-US"/>
          <a:t>All SMs in Place, Missing 1-2 Bundle Benchmarks / Key Aims. Confirm name with Justin and Leslie. But section it off in three sections right now.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F846C-DA2B-4A07-B77D-5D2A7E61C694}" type="datetimeFigureOut">
              <a:t>5/20/26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344A5-C719-439B-AE7D-CF4D06FED41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3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Add these stars to other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344A5-C719-439B-AE7D-CF4D06FED410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13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DD521-2D01-546F-FC7C-26D2B6F56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2E2EA3-059E-0C0A-470B-2E313FD0D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098BD-44E6-3007-7FBE-CE2F46A1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0B8F2-8701-7713-21FE-2E7841BB3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50059-F616-EBE9-D328-FB9CF2C6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8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8A60-B7AD-1326-3985-3915A6A41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BB42F-AFD2-3FB3-4393-277EAC8AE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8DDDB-5A8E-7F22-E8C3-833B51353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FCA40-DCFB-269E-4E30-DA4BC21B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D80B4-EECF-DD3E-FCCE-002D29F3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88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9FAB5F-55A4-7329-D745-14D5F7A9D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1DC4F-9D95-38EA-FD06-01F223F5C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B2F71-33E0-52EC-5E1F-A0D53677F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2E9C3-7502-EF54-EF75-C247AD8E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FBB60-85BD-5ECA-C360-1F397A8E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4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0605C-4784-3C12-6402-B9071DFF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91E84-AD2F-2FD4-6202-D6A7B076C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9F857-4992-2056-2780-EAA0D98FB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BF34C-BFAE-7562-185B-CD897FF4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0DC00-84E5-C532-ACC0-9C07D8BCE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54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D8C6A-98BD-7B37-8A21-A6C604F00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A24F7-70F9-8004-9787-CFA4AB3A0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931BF-C187-A59C-0DFA-D1D54F578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F3D83-A6E3-3FFF-7F16-F722DEC97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C4743-AF79-DB08-4AA7-108EDD59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0911B-F18E-F7EB-DC84-497563A45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F57A8-CF94-A666-15C0-A95BFA2AB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2D29D-093E-9600-5C97-51C237C4F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3A636-C064-9817-5FEC-CDAE257F5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C3E13-2CC2-0869-7993-1260F9B6A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08856-B29E-4D8D-785B-E49DBAFA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5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9A5A0-D210-6866-528C-B835C355C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30C5F-17CB-B93E-656F-5150B7787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3449A9-84FB-4F6F-AD41-8E205B3C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73FE73-E32D-82FE-09E4-AD62F4FC2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3BF2C2-6914-4977-40B9-20BDA694C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761694-DF6D-7229-8277-53DE7A9A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CEE421-DB7C-441C-9BD2-141310DB6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A1263C-D799-3A58-EBE3-E097EE3EF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5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8F2B7-7905-B037-351D-180D75670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6F1D4D-5A3D-A934-3489-3ACA415E9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9EF28-8621-A461-1703-345B37FE8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00E4A-77E2-3F98-48F1-89A2D075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89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55A90F-3C5D-7404-88B9-7B4231FE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DEF1B7-4D71-7908-6509-D64E65FF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FA5FD-C984-B34E-83C6-8479141EB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1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E890E-245D-08E5-D8A9-EE2406F42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FF310-9963-7C1A-A4F4-910B3C797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43D0E-45E1-31FB-EEE4-11647714E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FDE72B-0D1C-D57D-8BFB-73D88CA7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C8EC47-675B-2253-02A1-CBE0A8AB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94836-2825-A0BC-D5BD-2C0CBB241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9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B8D2B-F708-F546-F94E-F437842BE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DCC1A-A50C-5AA0-1970-6C64DFB27B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C3D6DC-AD65-B559-9A06-132B6261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D736B-3233-1B5B-F8C8-514598A1D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95AF7-3311-CF3C-5C15-41B1009DD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D31F5-48BB-9EDB-FC20-6851D1CB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AD4ECC-D17F-D3CC-F448-B2FBB01E9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97344-FA0B-8031-C78C-552E1466D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C2F7B-BD2B-7420-4650-C207DFBA45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645B5-1A6F-A985-7B17-7B4019A2E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6BC8A-437A-8D4C-2D30-D18A84DA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2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microsoft.com/office/2018/10/relationships/comments" Target="../comments/modernComment_101_9FE7B8D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8/10/relationships/comments" Target="../comments/modernComment_119_545FF3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8/10/relationships/comments" Target="../comments/modernComment_11A_EEA2451B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Freeform 3"/>
          <p:cNvSpPr/>
          <p:nvPr/>
        </p:nvSpPr>
        <p:spPr>
          <a:xfrm>
            <a:off x="0" y="-768319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Freeform 4"/>
          <p:cNvSpPr/>
          <p:nvPr/>
        </p:nvSpPr>
        <p:spPr>
          <a:xfrm>
            <a:off x="-150803" y="1138391"/>
            <a:ext cx="4566440" cy="4560732"/>
          </a:xfrm>
          <a:custGeom>
            <a:avLst/>
            <a:gdLst/>
            <a:ahLst/>
            <a:cxnLst/>
            <a:rect l="l" t="t" r="r" b="b"/>
            <a:pathLst>
              <a:path w="6849660" h="6841098">
                <a:moveTo>
                  <a:pt x="0" y="0"/>
                </a:moveTo>
                <a:lnTo>
                  <a:pt x="6849661" y="0"/>
                </a:lnTo>
                <a:lnTo>
                  <a:pt x="6849661" y="6841098"/>
                </a:lnTo>
                <a:lnTo>
                  <a:pt x="0" y="6841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1000"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Freeform 5"/>
          <p:cNvSpPr/>
          <p:nvPr/>
        </p:nvSpPr>
        <p:spPr>
          <a:xfrm rot="627733">
            <a:off x="-4047221" y="4522404"/>
            <a:ext cx="10820400" cy="2353437"/>
          </a:xfrm>
          <a:custGeom>
            <a:avLst/>
            <a:gdLst/>
            <a:ahLst/>
            <a:cxnLst/>
            <a:rect l="l" t="t" r="r" b="b"/>
            <a:pathLst>
              <a:path w="16230600" h="3530156">
                <a:moveTo>
                  <a:pt x="0" y="0"/>
                </a:moveTo>
                <a:lnTo>
                  <a:pt x="16230600" y="0"/>
                </a:lnTo>
                <a:lnTo>
                  <a:pt x="16230600" y="3530156"/>
                </a:lnTo>
                <a:lnTo>
                  <a:pt x="0" y="35301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6" name="Freeform 6"/>
          <p:cNvSpPr/>
          <p:nvPr/>
        </p:nvSpPr>
        <p:spPr>
          <a:xfrm>
            <a:off x="5075415" y="5550746"/>
            <a:ext cx="9097251" cy="1978652"/>
          </a:xfrm>
          <a:custGeom>
            <a:avLst/>
            <a:gdLst/>
            <a:ahLst/>
            <a:cxnLst/>
            <a:rect l="l" t="t" r="r" b="b"/>
            <a:pathLst>
              <a:path w="13645877" h="2967978">
                <a:moveTo>
                  <a:pt x="0" y="0"/>
                </a:moveTo>
                <a:lnTo>
                  <a:pt x="13645877" y="0"/>
                </a:lnTo>
                <a:lnTo>
                  <a:pt x="13645877" y="2967978"/>
                </a:lnTo>
                <a:lnTo>
                  <a:pt x="0" y="2967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7" name="Freeform 7"/>
          <p:cNvSpPr/>
          <p:nvPr/>
        </p:nvSpPr>
        <p:spPr>
          <a:xfrm>
            <a:off x="9624040" y="5550746"/>
            <a:ext cx="1315023" cy="1307254"/>
          </a:xfrm>
          <a:custGeom>
            <a:avLst/>
            <a:gdLst/>
            <a:ahLst/>
            <a:cxnLst/>
            <a:rect l="l" t="t" r="r" b="b"/>
            <a:pathLst>
              <a:path w="1972534" h="1960881">
                <a:moveTo>
                  <a:pt x="0" y="0"/>
                </a:moveTo>
                <a:lnTo>
                  <a:pt x="1972534" y="0"/>
                </a:lnTo>
                <a:lnTo>
                  <a:pt x="1972534" y="1960881"/>
                </a:lnTo>
                <a:lnTo>
                  <a:pt x="0" y="19608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8" name="Freeform 8"/>
          <p:cNvSpPr/>
          <p:nvPr/>
        </p:nvSpPr>
        <p:spPr>
          <a:xfrm>
            <a:off x="2244540" y="5550746"/>
            <a:ext cx="967141" cy="961427"/>
          </a:xfrm>
          <a:custGeom>
            <a:avLst/>
            <a:gdLst/>
            <a:ahLst/>
            <a:cxnLst/>
            <a:rect l="l" t="t" r="r" b="b"/>
            <a:pathLst>
              <a:path w="1450711" h="1442140">
                <a:moveTo>
                  <a:pt x="0" y="0"/>
                </a:moveTo>
                <a:lnTo>
                  <a:pt x="1450710" y="0"/>
                </a:lnTo>
                <a:lnTo>
                  <a:pt x="1450710" y="1442140"/>
                </a:lnTo>
                <a:lnTo>
                  <a:pt x="0" y="14421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9" name="TextBox 9"/>
          <p:cNvSpPr txBox="1"/>
          <p:nvPr/>
        </p:nvSpPr>
        <p:spPr>
          <a:xfrm>
            <a:off x="813374" y="2182734"/>
            <a:ext cx="10561928" cy="211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688"/>
              </a:lnSpc>
            </a:pPr>
            <a:r>
              <a:rPr lang="en-US" sz="4400" b="1" dirty="0">
                <a:solidFill>
                  <a:srgbClr val="F5D182"/>
                </a:solidFill>
                <a:latin typeface="DM Sans"/>
                <a:ea typeface="Cinzel"/>
                <a:cs typeface="Cinzel"/>
                <a:sym typeface="Cinzel"/>
              </a:rPr>
              <a:t>2026 Equity and Safe Sleep </a:t>
            </a:r>
            <a:r>
              <a:rPr lang="en-US" sz="4400" b="1">
                <a:solidFill>
                  <a:srgbClr val="F5D182"/>
                </a:solidFill>
                <a:latin typeface="DM Sans"/>
                <a:ea typeface="Cinzel"/>
                <a:cs typeface="Cinzel"/>
                <a:sym typeface="Cinzel"/>
              </a:rPr>
              <a:t>for Infants (ESSI) QI </a:t>
            </a:r>
            <a:r>
              <a:rPr lang="en-US" sz="4400" b="1" dirty="0">
                <a:solidFill>
                  <a:srgbClr val="F5D182"/>
                </a:solidFill>
                <a:latin typeface="DM Sans"/>
                <a:ea typeface="Cinzel"/>
                <a:cs typeface="Cinzel"/>
                <a:sym typeface="Cinzel"/>
              </a:rPr>
              <a:t>Awards Ceremony  </a:t>
            </a:r>
            <a:endParaRPr lang="en-US" sz="4400" b="1" dirty="0">
              <a:solidFill>
                <a:srgbClr val="F5D182"/>
              </a:solidFill>
              <a:latin typeface="DM Sans"/>
              <a:ea typeface="Cinzel"/>
              <a:cs typeface="Cinzel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621816" y="6146450"/>
            <a:ext cx="1315023" cy="1307254"/>
          </a:xfrm>
          <a:custGeom>
            <a:avLst/>
            <a:gdLst/>
            <a:ahLst/>
            <a:cxnLst/>
            <a:rect l="l" t="t" r="r" b="b"/>
            <a:pathLst>
              <a:path w="1972534" h="1960881">
                <a:moveTo>
                  <a:pt x="0" y="0"/>
                </a:moveTo>
                <a:lnTo>
                  <a:pt x="1972535" y="0"/>
                </a:lnTo>
                <a:lnTo>
                  <a:pt x="1972535" y="1960881"/>
                </a:lnTo>
                <a:lnTo>
                  <a:pt x="0" y="19608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68276347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Freeform 3"/>
          <p:cNvSpPr/>
          <p:nvPr/>
        </p:nvSpPr>
        <p:spPr>
          <a:xfrm flipV="1">
            <a:off x="64780" y="3429000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5737860"/>
                </a:moveTo>
                <a:lnTo>
                  <a:pt x="18288000" y="5737860"/>
                </a:lnTo>
                <a:lnTo>
                  <a:pt x="18288000" y="0"/>
                </a:lnTo>
                <a:lnTo>
                  <a:pt x="0" y="0"/>
                </a:lnTo>
                <a:lnTo>
                  <a:pt x="0" y="573786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Freeform 5"/>
          <p:cNvSpPr/>
          <p:nvPr/>
        </p:nvSpPr>
        <p:spPr>
          <a:xfrm rot="6203999" flipH="1">
            <a:off x="5832376" y="686609"/>
            <a:ext cx="10425463" cy="5486400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15638194" y="0"/>
                </a:moveTo>
                <a:lnTo>
                  <a:pt x="0" y="0"/>
                </a:lnTo>
                <a:lnTo>
                  <a:pt x="0" y="8229600"/>
                </a:lnTo>
                <a:lnTo>
                  <a:pt x="15638194" y="8229600"/>
                </a:lnTo>
                <a:lnTo>
                  <a:pt x="1563819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6" name="Group 6"/>
          <p:cNvGrpSpPr/>
          <p:nvPr/>
        </p:nvGrpSpPr>
        <p:grpSpPr>
          <a:xfrm>
            <a:off x="-2194048" y="2694513"/>
            <a:ext cx="8921013" cy="33883"/>
            <a:chOff x="0" y="0"/>
            <a:chExt cx="17842025" cy="677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>
                <a:latin typeface="DM San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4441456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7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7" y="67765"/>
                  </a:lnTo>
                  <a:lnTo>
                    <a:pt x="4517657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>
                <a:latin typeface="DM San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8882913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>
                <a:latin typeface="DM San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13324369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6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6" y="67765"/>
                  </a:lnTo>
                  <a:lnTo>
                    <a:pt x="4517656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>
                <a:latin typeface="DM Sans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85800" y="3023292"/>
            <a:ext cx="5987045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DM Sans"/>
                <a:ea typeface="Lora"/>
                <a:cs typeface="Lora"/>
                <a:sym typeface="Lora"/>
              </a:rPr>
              <a:t>Please come to the table to the left </a:t>
            </a:r>
            <a:r>
              <a:rPr lang="en-US" sz="2600" dirty="0">
                <a:solidFill>
                  <a:srgbClr val="FFFFFF"/>
                </a:solidFill>
                <a:latin typeface="DM Sans"/>
                <a:ea typeface="Lora"/>
                <a:cs typeface="Lora"/>
                <a:sym typeface="Lora"/>
              </a:rPr>
              <a:t>of the stage to receive your </a:t>
            </a:r>
            <a:r>
              <a:rPr lang="en-US" sz="2600">
                <a:solidFill>
                  <a:srgbClr val="FFFFFF"/>
                </a:solidFill>
                <a:latin typeface="DM Sans"/>
                <a:ea typeface="Lora"/>
                <a:cs typeface="Lora"/>
                <a:sym typeface="Lora"/>
              </a:rPr>
              <a:t>award</a:t>
            </a:r>
            <a:endParaRPr lang="en-US" sz="2600" err="1">
              <a:solidFill>
                <a:srgbClr val="FFFFFF"/>
              </a:solidFill>
              <a:latin typeface="DM Sans"/>
              <a:ea typeface="Lora"/>
              <a:cs typeface="Lora"/>
            </a:endParaRPr>
          </a:p>
          <a:p>
            <a:pPr marL="342900" indent="-342900">
              <a:spcBef>
                <a:spcPct val="0"/>
              </a:spcBef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DM Sans"/>
                <a:ea typeface="Lora"/>
                <a:cs typeface="Lora"/>
                <a:sym typeface="Lora"/>
              </a:rPr>
              <a:t>Walk across the stage to be recognized</a:t>
            </a:r>
            <a:endParaRPr lang="en-US" sz="2600">
              <a:solidFill>
                <a:srgbClr val="FFFFFF"/>
              </a:solidFill>
              <a:latin typeface="DM Sans"/>
              <a:ea typeface="Lora"/>
              <a:cs typeface="Lora"/>
            </a:endParaRPr>
          </a:p>
          <a:p>
            <a:pPr marL="342900" indent="-342900">
              <a:spcBef>
                <a:spcPct val="0"/>
              </a:spcBef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DM Sans"/>
                <a:ea typeface="Lora"/>
                <a:cs typeface="Lora"/>
              </a:rPr>
              <a:t>Smile - this is your moment!</a:t>
            </a:r>
            <a:endParaRPr lang="en-US" sz="2600" dirty="0">
              <a:solidFill>
                <a:srgbClr val="FFFFFF"/>
              </a:solidFill>
              <a:latin typeface="DM Sans"/>
              <a:ea typeface="Lora"/>
              <a:cs typeface="Lor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85800" y="1451412"/>
            <a:ext cx="9287757" cy="1110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9126"/>
              </a:lnSpc>
              <a:spcBef>
                <a:spcPct val="0"/>
              </a:spcBef>
            </a:pPr>
            <a:r>
              <a:rPr lang="en-US" sz="6519">
                <a:solidFill>
                  <a:srgbClr val="F5D182"/>
                </a:solidFill>
                <a:latin typeface="DM Sans"/>
                <a:ea typeface="Cinzel"/>
                <a:cs typeface="Cinzel"/>
                <a:sym typeface="Cinzel"/>
              </a:rPr>
              <a:t>Award Instructions</a:t>
            </a:r>
          </a:p>
        </p:txBody>
      </p:sp>
      <p:pic>
        <p:nvPicPr>
          <p:cNvPr id="4" name="Picture 3" descr="A gold star on a pedestal&#10;&#10;AI-generated content may be incorrect.">
            <a:extLst>
              <a:ext uri="{FF2B5EF4-FFF2-40B4-BE49-F238E27FC236}">
                <a16:creationId xmlns:a16="http://schemas.microsoft.com/office/drawing/2014/main" id="{2280BEDB-F4AB-59D3-759A-847286E84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903" y="441116"/>
            <a:ext cx="1188289" cy="143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38621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Freeform 4"/>
          <p:cNvSpPr/>
          <p:nvPr/>
        </p:nvSpPr>
        <p:spPr>
          <a:xfrm>
            <a:off x="-118627" y="1847615"/>
            <a:ext cx="3181566" cy="3162771"/>
          </a:xfrm>
          <a:custGeom>
            <a:avLst/>
            <a:gdLst/>
            <a:ahLst/>
            <a:cxnLst/>
            <a:rect l="l" t="t" r="r" b="b"/>
            <a:pathLst>
              <a:path w="4772349" h="4744156">
                <a:moveTo>
                  <a:pt x="0" y="0"/>
                </a:moveTo>
                <a:lnTo>
                  <a:pt x="4772349" y="0"/>
                </a:lnTo>
                <a:lnTo>
                  <a:pt x="4772349" y="4744156"/>
                </a:lnTo>
                <a:lnTo>
                  <a:pt x="0" y="4744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5" name="Group 5"/>
          <p:cNvGrpSpPr/>
          <p:nvPr/>
        </p:nvGrpSpPr>
        <p:grpSpPr>
          <a:xfrm>
            <a:off x="-1757578" y="2831823"/>
            <a:ext cx="8921013" cy="33883"/>
            <a:chOff x="0" y="0"/>
            <a:chExt cx="17842025" cy="677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>
                <a:latin typeface="DM San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4441456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7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7" y="67765"/>
                  </a:lnTo>
                  <a:lnTo>
                    <a:pt x="4517657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>
                <a:latin typeface="DM San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8882913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>
                <a:latin typeface="DM San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13324369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6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6" y="67765"/>
                  </a:lnTo>
                  <a:lnTo>
                    <a:pt x="4517656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>
                <a:latin typeface="DM San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1925378">
            <a:off x="-1536886" y="4385205"/>
            <a:ext cx="5931271" cy="3106503"/>
          </a:xfrm>
          <a:custGeom>
            <a:avLst/>
            <a:gdLst/>
            <a:ahLst/>
            <a:cxnLst/>
            <a:rect l="l" t="t" r="r" b="b"/>
            <a:pathLst>
              <a:path w="8896907" h="4659755">
                <a:moveTo>
                  <a:pt x="0" y="0"/>
                </a:moveTo>
                <a:lnTo>
                  <a:pt x="8896908" y="0"/>
                </a:lnTo>
                <a:lnTo>
                  <a:pt x="8896908" y="4659755"/>
                </a:lnTo>
                <a:lnTo>
                  <a:pt x="0" y="46597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1" name="TextBox 11"/>
          <p:cNvSpPr txBox="1"/>
          <p:nvPr/>
        </p:nvSpPr>
        <p:spPr>
          <a:xfrm>
            <a:off x="2432445" y="3364725"/>
            <a:ext cx="9243588" cy="1663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2645" lvl="1" indent="-514350" algn="l">
              <a:lnSpc>
                <a:spcPts val="4260"/>
              </a:lnSpc>
              <a:buAutoNum type="arabicPeriod"/>
            </a:pPr>
            <a:r>
              <a:rPr lang="en-US" sz="3600">
                <a:solidFill>
                  <a:schemeClr val="bg1"/>
                </a:solidFill>
                <a:latin typeface="DM Sans"/>
                <a:ea typeface="Lora Italics"/>
                <a:cs typeface="Lora Italics"/>
                <a:sym typeface="Lora Italics"/>
              </a:rPr>
              <a:t>All Structure Measures in Place</a:t>
            </a:r>
            <a:endParaRPr lang="en-US" sz="3600">
              <a:solidFill>
                <a:schemeClr val="bg1"/>
              </a:solidFill>
              <a:latin typeface="DM Sans"/>
              <a:ea typeface="Lora Italics"/>
              <a:cs typeface="Lora Italics"/>
            </a:endParaRPr>
          </a:p>
          <a:p>
            <a:pPr marL="842645" lvl="1" indent="-514350">
              <a:lnSpc>
                <a:spcPts val="4260"/>
              </a:lnSpc>
              <a:buAutoNum type="arabicPeriod"/>
            </a:pPr>
            <a:r>
              <a:rPr lang="en-US" sz="3600">
                <a:solidFill>
                  <a:schemeClr val="bg1"/>
                </a:solidFill>
                <a:latin typeface="DM Sans"/>
                <a:ea typeface="Lora Italics"/>
                <a:cs typeface="Lora Italics"/>
                <a:sym typeface="Lora Italics"/>
              </a:rPr>
              <a:t>Safe </a:t>
            </a:r>
            <a:r>
              <a:rPr lang="en-US" sz="3600">
                <a:solidFill>
                  <a:schemeClr val="bg1"/>
                </a:solidFill>
                <a:latin typeface="DM Sans"/>
              </a:rPr>
              <a:t>Sleep Audits</a:t>
            </a:r>
            <a:r>
              <a:rPr lang="en-US" sz="3600" dirty="0">
                <a:solidFill>
                  <a:schemeClr val="bg1"/>
                </a:solidFill>
                <a:latin typeface="DM Sans"/>
              </a:rPr>
              <a:t> ≥80%</a:t>
            </a:r>
            <a:r>
              <a:rPr lang="en-US" sz="4000" dirty="0">
                <a:solidFill>
                  <a:schemeClr val="bg1"/>
                </a:solidFill>
                <a:latin typeface="DM Sans"/>
              </a:rPr>
              <a:t> </a:t>
            </a:r>
            <a:r>
              <a:rPr lang="en-US" sz="3600">
                <a:solidFill>
                  <a:schemeClr val="bg1"/>
                </a:solidFill>
                <a:latin typeface="DM Sans"/>
              </a:rPr>
              <a:t>Threshold</a:t>
            </a:r>
            <a:endParaRPr lang="en-US" sz="3600" dirty="0">
              <a:solidFill>
                <a:schemeClr val="bg1"/>
              </a:solidFill>
              <a:latin typeface="DM Sans"/>
            </a:endParaRPr>
          </a:p>
          <a:p>
            <a:pPr marL="842645" lvl="1" indent="-514350">
              <a:lnSpc>
                <a:spcPts val="4260"/>
              </a:lnSpc>
              <a:buAutoNum type="arabicPeriod"/>
            </a:pPr>
            <a:r>
              <a:rPr lang="en-US" sz="3600">
                <a:solidFill>
                  <a:schemeClr val="bg1"/>
                </a:solidFill>
                <a:latin typeface="DM Sans"/>
              </a:rPr>
              <a:t>ESSI</a:t>
            </a:r>
            <a:r>
              <a:rPr lang="en-US" sz="3600">
                <a:solidFill>
                  <a:schemeClr val="bg1"/>
                </a:solidFill>
                <a:latin typeface="DM Sans"/>
                <a:ea typeface="Lora Italics"/>
                <a:cs typeface="Lora Italics"/>
              </a:rPr>
              <a:t> Bundle Components ≥80%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1315" y="206279"/>
            <a:ext cx="7518493" cy="2208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731"/>
              </a:lnSpc>
              <a:spcBef>
                <a:spcPct val="0"/>
              </a:spcBef>
            </a:pPr>
            <a:r>
              <a:rPr lang="en-US" sz="4800" dirty="0">
                <a:solidFill>
                  <a:srgbClr val="F5D182"/>
                </a:solidFill>
                <a:latin typeface="DM Sans"/>
                <a:ea typeface="Cinzel"/>
                <a:cs typeface="Cinzel"/>
                <a:sym typeface="Cinzel"/>
              </a:rPr>
              <a:t>Equity and Safe Sleep for Infants </a:t>
            </a:r>
            <a:r>
              <a:rPr lang="en-US" sz="4800">
                <a:solidFill>
                  <a:srgbClr val="F5D182"/>
                </a:solidFill>
                <a:latin typeface="DM Sans"/>
                <a:ea typeface="Cinzel"/>
                <a:cs typeface="Cinzel"/>
                <a:sym typeface="Cinzel"/>
              </a:rPr>
              <a:t>Initiative</a:t>
            </a:r>
            <a:endParaRPr lang="en-US" sz="4800" dirty="0">
              <a:solidFill>
                <a:srgbClr val="F5D182"/>
              </a:solidFill>
              <a:latin typeface="DM Sans"/>
              <a:ea typeface="Cinzel"/>
              <a:cs typeface="Cinzel"/>
            </a:endParaRPr>
          </a:p>
          <a:p>
            <a:pPr>
              <a:lnSpc>
                <a:spcPts val="5731"/>
              </a:lnSpc>
              <a:spcBef>
                <a:spcPct val="0"/>
              </a:spcBef>
            </a:pPr>
            <a:r>
              <a:rPr lang="en-US" sz="4800">
                <a:solidFill>
                  <a:srgbClr val="F5D182"/>
                </a:solidFill>
                <a:latin typeface="DM Sans"/>
                <a:ea typeface="Cinzel"/>
                <a:cs typeface="Cinzel"/>
                <a:sym typeface="Cinzel"/>
              </a:rPr>
              <a:t>QI Excellence Award</a:t>
            </a:r>
            <a:endParaRPr lang="en-US" sz="4800" dirty="0">
              <a:solidFill>
                <a:srgbClr val="F5D182"/>
              </a:solidFill>
              <a:latin typeface="DM Sans"/>
              <a:ea typeface="Cinzel"/>
              <a:cs typeface="Cinze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E614A9-7DDD-9784-6D4F-EAB388AE2FA2}"/>
              </a:ext>
            </a:extLst>
          </p:cNvPr>
          <p:cNvGrpSpPr/>
          <p:nvPr/>
        </p:nvGrpSpPr>
        <p:grpSpPr>
          <a:xfrm>
            <a:off x="8556262" y="200750"/>
            <a:ext cx="3112770" cy="2078355"/>
            <a:chOff x="7217977" y="-1846431"/>
            <a:chExt cx="3143250" cy="2124075"/>
          </a:xfrm>
        </p:grpSpPr>
        <p:pic>
          <p:nvPicPr>
            <p:cNvPr id="3" name="Google Shape;9105;p32">
              <a:extLst>
                <a:ext uri="{FF2B5EF4-FFF2-40B4-BE49-F238E27FC236}">
                  <a16:creationId xmlns:a16="http://schemas.microsoft.com/office/drawing/2014/main" id="{0A0BEF60-BA2D-9465-2DFB-718DE1712BD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7977" y="-1046331"/>
              <a:ext cx="3143250" cy="609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9106;p32">
              <a:extLst>
                <a:ext uri="{FF2B5EF4-FFF2-40B4-BE49-F238E27FC236}">
                  <a16:creationId xmlns:a16="http://schemas.microsoft.com/office/drawing/2014/main" id="{AED6E676-F46A-CE2E-4FC5-59DD323F61AE}"/>
                </a:ext>
              </a:extLst>
            </p:cNvPr>
            <p:cNvSpPr txBox="1"/>
            <p:nvPr/>
          </p:nvSpPr>
          <p:spPr>
            <a:xfrm>
              <a:off x="7957752" y="-877358"/>
              <a:ext cx="1559700" cy="37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5875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300" b="0" i="0" u="none" strike="noStrike" cap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READINESS</a:t>
              </a:r>
              <a:endParaRPr sz="23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4" name="Google Shape;9107;p32">
              <a:extLst>
                <a:ext uri="{FF2B5EF4-FFF2-40B4-BE49-F238E27FC236}">
                  <a16:creationId xmlns:a16="http://schemas.microsoft.com/office/drawing/2014/main" id="{68D2708D-9337-FFE7-CDEB-66F874177CD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217977" y="-284331"/>
              <a:ext cx="3143250" cy="56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9108;p32">
              <a:extLst>
                <a:ext uri="{FF2B5EF4-FFF2-40B4-BE49-F238E27FC236}">
                  <a16:creationId xmlns:a16="http://schemas.microsoft.com/office/drawing/2014/main" id="{C05F3544-17AE-D9B4-C5C6-F9CF7AEBB26D}"/>
                </a:ext>
              </a:extLst>
            </p:cNvPr>
            <p:cNvSpPr txBox="1"/>
            <p:nvPr/>
          </p:nvSpPr>
          <p:spPr>
            <a:xfrm>
              <a:off x="7402444" y="-136694"/>
              <a:ext cx="2743200" cy="37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5875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300" b="0" i="0" u="none" strike="noStrike" cap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TRANSFER OF CARE</a:t>
              </a:r>
              <a:endParaRPr sz="23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6" name="Google Shape;9109;p32">
              <a:extLst>
                <a:ext uri="{FF2B5EF4-FFF2-40B4-BE49-F238E27FC236}">
                  <a16:creationId xmlns:a16="http://schemas.microsoft.com/office/drawing/2014/main" id="{918CC442-1B48-DC04-5CC8-CB0E9F4E737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217977" y="-1846431"/>
              <a:ext cx="3143250" cy="609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9110;p32">
              <a:extLst>
                <a:ext uri="{FF2B5EF4-FFF2-40B4-BE49-F238E27FC236}">
                  <a16:creationId xmlns:a16="http://schemas.microsoft.com/office/drawing/2014/main" id="{B26937C0-C924-AB5D-FB6E-6F449C0FBEEB}"/>
                </a:ext>
              </a:extLst>
            </p:cNvPr>
            <p:cNvSpPr txBox="1"/>
            <p:nvPr/>
          </p:nvSpPr>
          <p:spPr>
            <a:xfrm>
              <a:off x="7915841" y="-1693078"/>
              <a:ext cx="1757700" cy="37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5875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300" b="0" i="0" u="none" strike="noStrike" cap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AWARENESS</a:t>
              </a:r>
              <a:endParaRPr sz="23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8529315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8D415-9F7A-C9F0-FD5A-DE4E164D4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8DBAB7-50FD-A052-8FD0-E8BB5924F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8D0FABD-77E5-38C5-B75A-3111B0C04959}"/>
              </a:ext>
            </a:extLst>
          </p:cNvPr>
          <p:cNvSpPr/>
          <p:nvPr/>
        </p:nvSpPr>
        <p:spPr>
          <a:xfrm rot="10800000">
            <a:off x="0" y="4643663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130C6FC-46BA-3D29-BE96-C3658DBB769C}"/>
              </a:ext>
            </a:extLst>
          </p:cNvPr>
          <p:cNvSpPr txBox="1"/>
          <p:nvPr/>
        </p:nvSpPr>
        <p:spPr>
          <a:xfrm>
            <a:off x="365420" y="1629842"/>
            <a:ext cx="4958038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  <a:sym typeface="Cinzel"/>
              </a:rPr>
              <a:t>Advocate Christ</a:t>
            </a: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 Medical Center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Advocate Lutheran General/ Advocate Children's Hospital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Alton Memorial Hospital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Anderson Hospital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Ascension Saint Alexius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Barnes-Jewish Hospital</a:t>
            </a:r>
          </a:p>
          <a:p>
            <a:pPr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Carle </a:t>
            </a:r>
            <a:r>
              <a:rPr lang="en-US" sz="2000" dirty="0" err="1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BroMenn</a:t>
            </a:r>
            <a:r>
              <a:rPr lang="en-US" sz="2000" dirty="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 Medical Center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CGH Medical Center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Gibson Area Hospital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HSHS St. Elizabeth's Hospital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Ingalls Memorial Hospital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Memorial Hospital of Carbondale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Memorial Hospital East</a:t>
            </a:r>
          </a:p>
          <a:p>
            <a:pPr>
              <a:spcBef>
                <a:spcPct val="0"/>
              </a:spcBef>
            </a:pPr>
            <a:r>
              <a:rPr lang="en-US" sz="2000" dirty="0" err="1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Mercyhealth</a:t>
            </a:r>
            <a:r>
              <a:rPr lang="en-US" sz="2000" dirty="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 Javon Bea Hospital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Morris Hospital and Health Care Centers</a:t>
            </a:r>
            <a:endParaRPr lang="en-US" sz="2000">
              <a:solidFill>
                <a:schemeClr val="bg1"/>
              </a:solidFill>
              <a:latin typeface="DM Sans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BCD7A93-8155-2F7B-9EE6-F9362E0C2B29}"/>
              </a:ext>
            </a:extLst>
          </p:cNvPr>
          <p:cNvSpPr txBox="1"/>
          <p:nvPr/>
        </p:nvSpPr>
        <p:spPr>
          <a:xfrm>
            <a:off x="365420" y="129077"/>
            <a:ext cx="1167480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4000" dirty="0">
                <a:solidFill>
                  <a:srgbClr val="F5D182"/>
                </a:solidFill>
                <a:latin typeface="DM Sans"/>
                <a:ea typeface="Cinzel"/>
                <a:cs typeface="Cinzel"/>
                <a:sym typeface="Cinzel"/>
              </a:rPr>
              <a:t>Equity and Safe Sleep for </a:t>
            </a:r>
            <a:r>
              <a:rPr lang="en-US" sz="4000">
                <a:solidFill>
                  <a:srgbClr val="F5D182"/>
                </a:solidFill>
                <a:latin typeface="DM Sans"/>
                <a:ea typeface="Cinzel"/>
                <a:cs typeface="Cinzel"/>
                <a:sym typeface="Cinzel"/>
              </a:rPr>
              <a:t>Infants QI</a:t>
            </a:r>
            <a:r>
              <a:rPr lang="en-US" sz="4000" dirty="0">
                <a:solidFill>
                  <a:srgbClr val="F5D182"/>
                </a:solidFill>
                <a:latin typeface="DM Sans"/>
                <a:ea typeface="Cinzel"/>
                <a:cs typeface="Cinzel"/>
                <a:sym typeface="Cinzel"/>
              </a:rPr>
              <a:t> Award Recipients- 2026</a:t>
            </a:r>
            <a:endParaRPr lang="en-US" sz="4000">
              <a:solidFill>
                <a:srgbClr val="F5D182"/>
              </a:solidFill>
              <a:latin typeface="DM Sans"/>
              <a:ea typeface="Cinzel"/>
              <a:cs typeface="Cinzel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B8166B24-085B-F84A-7EAF-A0523F0DBDE5}"/>
              </a:ext>
            </a:extLst>
          </p:cNvPr>
          <p:cNvSpPr txBox="1"/>
          <p:nvPr/>
        </p:nvSpPr>
        <p:spPr>
          <a:xfrm>
            <a:off x="6922440" y="1953041"/>
            <a:ext cx="3922869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  <a:sym typeface="Cinzel"/>
              </a:rPr>
              <a:t>Mount</a:t>
            </a: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 Sinai</a:t>
            </a:r>
            <a:endParaRPr lang="en-US" sz="2000">
              <a:solidFill>
                <a:schemeClr val="bg1"/>
              </a:solidFill>
              <a:latin typeface="DM Sans"/>
            </a:endParaRP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NM Central DuPage Hospital</a:t>
            </a:r>
            <a:endParaRPr lang="en-US" sz="2000" dirty="0">
              <a:solidFill>
                <a:schemeClr val="bg1"/>
              </a:solidFill>
              <a:latin typeface="DM Sans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NM Kishwaukee Hospital</a:t>
            </a:r>
            <a:endParaRPr lang="en-US" sz="2000" dirty="0">
              <a:solidFill>
                <a:schemeClr val="bg1"/>
              </a:solidFill>
              <a:latin typeface="DM Sans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NM Catherine Gratz Griffin Lake Forest </a:t>
            </a:r>
            <a:r>
              <a:rPr lang="en-US" sz="2000" dirty="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Hospital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OSF St. Anthony Medical Center- Rockford</a:t>
            </a:r>
            <a:endParaRPr lang="en-US" sz="2000" dirty="0">
              <a:solidFill>
                <a:schemeClr val="bg1"/>
              </a:solidFill>
              <a:latin typeface="DM Sans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OSF St. Elizabeth Medical Center</a:t>
            </a:r>
            <a:endParaRPr lang="en-US" sz="2000" dirty="0">
              <a:solidFill>
                <a:schemeClr val="bg1"/>
              </a:solidFill>
              <a:latin typeface="DM Sans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OSF St. Joseph Medical Center</a:t>
            </a:r>
            <a:endParaRPr lang="en-US" sz="2000" dirty="0">
              <a:solidFill>
                <a:schemeClr val="bg1"/>
              </a:solidFill>
              <a:latin typeface="DM Sans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OSF St. Mary Medical Center</a:t>
            </a:r>
            <a:endParaRPr lang="en-US" sz="2000" dirty="0">
              <a:solidFill>
                <a:schemeClr val="bg1"/>
              </a:solidFill>
              <a:latin typeface="DM Sans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Riverside Medical Center</a:t>
            </a:r>
            <a:endParaRPr lang="en-US" sz="2000" dirty="0">
              <a:solidFill>
                <a:schemeClr val="bg1"/>
              </a:solidFill>
              <a:latin typeface="DM Sans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Rush University Medical Center</a:t>
            </a:r>
            <a:endParaRPr lang="en-US" sz="2000" dirty="0">
              <a:solidFill>
                <a:schemeClr val="bg1"/>
              </a:solidFill>
              <a:latin typeface="DM Sans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St. Joseph's Hospital Breese</a:t>
            </a:r>
            <a:endParaRPr lang="en-US" sz="2000" dirty="0">
              <a:solidFill>
                <a:schemeClr val="bg1"/>
              </a:solidFill>
              <a:latin typeface="DM Sans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UWNI Swedish American Hospital</a:t>
            </a:r>
            <a:endParaRPr lang="en-US" sz="2000">
              <a:solidFill>
                <a:schemeClr val="bg1"/>
              </a:solidFill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559294612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48485-52BE-A598-7071-524506D2D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2AD42A6-06A7-A3DF-555F-897936FC6C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ED6523D-5E80-4E06-ABB5-4E400E9C4513}"/>
              </a:ext>
            </a:extLst>
          </p:cNvPr>
          <p:cNvSpPr txBox="1"/>
          <p:nvPr/>
        </p:nvSpPr>
        <p:spPr>
          <a:xfrm>
            <a:off x="365420" y="129077"/>
            <a:ext cx="1167480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sz="4000" dirty="0">
                <a:solidFill>
                  <a:srgbClr val="F5D182"/>
                </a:solidFill>
                <a:latin typeface="DM Sans"/>
                <a:ea typeface="Cinzel"/>
                <a:cs typeface="Cinzel"/>
                <a:sym typeface="Cinzel"/>
              </a:rPr>
              <a:t>Equity and Safe Sleep for Infants</a:t>
            </a:r>
            <a:endParaRPr lang="en-US" sz="4000" dirty="0">
              <a:solidFill>
                <a:srgbClr val="F5D182"/>
              </a:solidFill>
              <a:latin typeface="DM Sans"/>
              <a:ea typeface="Cinzel"/>
              <a:cs typeface="Cinzel"/>
            </a:endParaRPr>
          </a:p>
          <a:p>
            <a:pPr>
              <a:spcBef>
                <a:spcPct val="0"/>
              </a:spcBef>
            </a:pPr>
            <a:r>
              <a:rPr lang="en-US" sz="4000">
                <a:solidFill>
                  <a:srgbClr val="F5D182"/>
                </a:solidFill>
                <a:latin typeface="DM Sans"/>
                <a:ea typeface="Cinzel"/>
                <a:cs typeface="Cinzel"/>
              </a:rPr>
              <a:t>"Almost There"</a:t>
            </a:r>
            <a:endParaRPr lang="en-US" sz="4000" dirty="0">
              <a:solidFill>
                <a:srgbClr val="F5D182"/>
              </a:solidFill>
              <a:latin typeface="DM Sans"/>
              <a:ea typeface="Cinzel"/>
              <a:cs typeface="Cinzel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CEA2BC4-119F-2B2D-9D98-5F90EBE033CE}"/>
              </a:ext>
            </a:extLst>
          </p:cNvPr>
          <p:cNvSpPr/>
          <p:nvPr/>
        </p:nvSpPr>
        <p:spPr>
          <a:xfrm rot="10800000">
            <a:off x="0" y="4643663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148D6AB-D235-2FC2-1B31-96D3F7E81C6A}"/>
              </a:ext>
            </a:extLst>
          </p:cNvPr>
          <p:cNvSpPr txBox="1"/>
          <p:nvPr/>
        </p:nvSpPr>
        <p:spPr>
          <a:xfrm>
            <a:off x="365420" y="2684471"/>
            <a:ext cx="6717958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500">
                <a:solidFill>
                  <a:schemeClr val="bg1"/>
                </a:solidFill>
                <a:latin typeface="DM Sans"/>
                <a:sym typeface="Cinzel"/>
              </a:rPr>
              <a:t>Advocate Illinois Masonic </a:t>
            </a:r>
            <a:r>
              <a:rPr lang="en-US" sz="2500">
                <a:solidFill>
                  <a:schemeClr val="bg1"/>
                </a:solidFill>
                <a:latin typeface="DM Sans"/>
              </a:rPr>
              <a:t>Medical Center</a:t>
            </a:r>
          </a:p>
          <a:p>
            <a:pPr>
              <a:spcBef>
                <a:spcPct val="0"/>
              </a:spcBef>
            </a:pPr>
            <a:r>
              <a:rPr lang="en-US" sz="2500">
                <a:solidFill>
                  <a:schemeClr val="bg1"/>
                </a:solidFill>
                <a:latin typeface="DM Sans"/>
              </a:rPr>
              <a:t>Ascension Resurrection</a:t>
            </a:r>
          </a:p>
          <a:p>
            <a:pPr>
              <a:spcBef>
                <a:spcPct val="0"/>
              </a:spcBef>
            </a:pPr>
            <a:r>
              <a:rPr lang="en-US" sz="25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Crawford Memorial Hospital</a:t>
            </a:r>
            <a:endParaRPr lang="en-US" sz="2500">
              <a:solidFill>
                <a:schemeClr val="bg1"/>
              </a:solidFill>
              <a:latin typeface="DM Sans"/>
            </a:endParaRPr>
          </a:p>
          <a:p>
            <a:pPr>
              <a:spcBef>
                <a:spcPct val="0"/>
              </a:spcBef>
            </a:pPr>
            <a:r>
              <a:rPr lang="en-US" sz="25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Springfield Memorial Hospital</a:t>
            </a:r>
          </a:p>
          <a:p>
            <a:pPr>
              <a:spcBef>
                <a:spcPct val="0"/>
              </a:spcBef>
            </a:pPr>
            <a:r>
              <a:rPr lang="en-US" sz="25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Stroger Hospital of Cook County</a:t>
            </a:r>
            <a:endParaRPr lang="en-US" sz="2500">
              <a:solidFill>
                <a:schemeClr val="bg1"/>
              </a:solidFill>
              <a:latin typeface="DM Sans"/>
            </a:endParaRPr>
          </a:p>
          <a:p>
            <a:pPr>
              <a:spcBef>
                <a:spcPct val="0"/>
              </a:spcBef>
            </a:pPr>
            <a:r>
              <a:rPr lang="en-US" sz="25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OSF Little Company of Mary Medical Center</a:t>
            </a:r>
            <a:endParaRPr lang="en-US" sz="2500">
              <a:solidFill>
                <a:schemeClr val="bg1"/>
              </a:solidFill>
              <a:latin typeface="DM Sans"/>
            </a:endParaRPr>
          </a:p>
          <a:p>
            <a:pPr>
              <a:spcBef>
                <a:spcPct val="0"/>
              </a:spcBef>
            </a:pPr>
            <a:r>
              <a:rPr lang="en-US" sz="25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NM Huntley Hospital</a:t>
            </a:r>
            <a:endParaRPr lang="en-US" sz="2500">
              <a:solidFill>
                <a:schemeClr val="bg1"/>
              </a:solidFill>
              <a:latin typeface="DM San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3FE38DE-98B0-914C-37DE-6976204A2B03}"/>
              </a:ext>
            </a:extLst>
          </p:cNvPr>
          <p:cNvSpPr txBox="1"/>
          <p:nvPr/>
        </p:nvSpPr>
        <p:spPr>
          <a:xfrm>
            <a:off x="7734498" y="2681391"/>
            <a:ext cx="4302264" cy="2158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000" dirty="0">
                <a:solidFill>
                  <a:srgbClr val="F5D182"/>
                </a:solidFill>
                <a:latin typeface="DM Sans"/>
                <a:ea typeface="+mn-lt"/>
                <a:cs typeface="+mn-lt"/>
              </a:rPr>
              <a:t>Complete Parent Partner Recruitment and Engagement</a:t>
            </a:r>
            <a:endParaRPr lang="en-US" sz="3000" dirty="0">
              <a:latin typeface="DM Sans"/>
            </a:endParaRPr>
          </a:p>
          <a:p>
            <a:pPr>
              <a:lnSpc>
                <a:spcPts val="6887"/>
              </a:lnSpc>
              <a:spcBef>
                <a:spcPct val="0"/>
              </a:spcBef>
            </a:pPr>
            <a:endParaRPr lang="en-US" sz="3000" dirty="0">
              <a:solidFill>
                <a:srgbClr val="F5D182"/>
              </a:solidFill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415574342"/>
      </p:ext>
    </p:extLst>
  </p:cSld>
  <p:clrMapOvr>
    <a:masterClrMapping/>
  </p:clrMapOvr>
  <p:transition spd="slow">
    <p:push/>
  </p:transition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F6919-CDAA-1DB5-C1D9-91D29FCCE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8AD41B7-8905-2D2F-8042-8C4D64E7B0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1FB5405-2A6F-213B-AF69-0009CF48BAEC}"/>
              </a:ext>
            </a:extLst>
          </p:cNvPr>
          <p:cNvSpPr txBox="1"/>
          <p:nvPr/>
        </p:nvSpPr>
        <p:spPr>
          <a:xfrm>
            <a:off x="9333959" y="2543356"/>
            <a:ext cx="2007719" cy="28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25"/>
              </a:lnSpc>
              <a:spcBef>
                <a:spcPct val="0"/>
              </a:spcBef>
            </a:pPr>
            <a:r>
              <a:rPr lang="en-US" sz="1661" b="1" i="1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Greta Mae Evans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5EF39E4-13AC-A9C9-7076-6B14BBC4C3DD}"/>
              </a:ext>
            </a:extLst>
          </p:cNvPr>
          <p:cNvSpPr txBox="1"/>
          <p:nvPr/>
        </p:nvSpPr>
        <p:spPr>
          <a:xfrm>
            <a:off x="365420" y="129077"/>
            <a:ext cx="1167480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sz="4000" dirty="0">
                <a:solidFill>
                  <a:srgbClr val="F5D182"/>
                </a:solidFill>
                <a:latin typeface="DM Sans"/>
                <a:ea typeface="Cinzel"/>
                <a:cs typeface="Cinzel"/>
                <a:sym typeface="Cinzel"/>
              </a:rPr>
              <a:t>Equity and Safe Sleep for Infants</a:t>
            </a:r>
            <a:endParaRPr lang="en-US" sz="4000" dirty="0">
              <a:solidFill>
                <a:srgbClr val="F5D182"/>
              </a:solidFill>
              <a:latin typeface="DM Sans"/>
              <a:ea typeface="Cinzel"/>
              <a:cs typeface="Cinzel"/>
            </a:endParaRPr>
          </a:p>
          <a:p>
            <a:pPr>
              <a:spcBef>
                <a:spcPct val="0"/>
              </a:spcBef>
            </a:pPr>
            <a:r>
              <a:rPr lang="en-US" sz="4000">
                <a:solidFill>
                  <a:srgbClr val="F5D182"/>
                </a:solidFill>
                <a:latin typeface="DM Sans"/>
                <a:ea typeface="Cinzel"/>
                <a:cs typeface="Cinzel"/>
              </a:rPr>
              <a:t>"Almost There"</a:t>
            </a:r>
            <a:endParaRPr lang="en-US" sz="4000" dirty="0">
              <a:solidFill>
                <a:srgbClr val="F5D182"/>
              </a:solidFill>
              <a:latin typeface="DM Sans"/>
              <a:ea typeface="Cinzel"/>
              <a:cs typeface="Cinzel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B3E6696-B8FF-21E8-8554-3665F0FBB2AA}"/>
              </a:ext>
            </a:extLst>
          </p:cNvPr>
          <p:cNvSpPr/>
          <p:nvPr/>
        </p:nvSpPr>
        <p:spPr>
          <a:xfrm rot="10800000">
            <a:off x="0" y="4643663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997AF4AB-CC0F-3944-71B3-2EB49E03F26D}"/>
              </a:ext>
            </a:extLst>
          </p:cNvPr>
          <p:cNvSpPr txBox="1"/>
          <p:nvPr/>
        </p:nvSpPr>
        <p:spPr>
          <a:xfrm>
            <a:off x="396208" y="2684471"/>
            <a:ext cx="6717958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500">
                <a:solidFill>
                  <a:schemeClr val="bg1"/>
                </a:solidFill>
                <a:latin typeface="DM Sans"/>
                <a:ea typeface="Calibri"/>
                <a:cs typeface="Calibri"/>
                <a:sym typeface="Cinzel"/>
              </a:rPr>
              <a:t>Advocate Condell Medical Center</a:t>
            </a:r>
            <a:endParaRPr lang="en-US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sz="2500">
                <a:solidFill>
                  <a:schemeClr val="bg1"/>
                </a:solidFill>
                <a:latin typeface="DM Sans"/>
                <a:ea typeface="Calibri"/>
                <a:cs typeface="Calibri"/>
                <a:sym typeface="Cinzel"/>
              </a:rPr>
              <a:t>FHN</a:t>
            </a:r>
            <a:r>
              <a:rPr lang="en-US" sz="25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 Memorial Hospital</a:t>
            </a:r>
            <a:endParaRPr lang="en-US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sz="25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OSF Saint Katharine Medical Center</a:t>
            </a:r>
          </a:p>
          <a:p>
            <a:pPr>
              <a:spcBef>
                <a:spcPct val="0"/>
              </a:spcBef>
            </a:pPr>
            <a:r>
              <a:rPr lang="en-US" sz="25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SSM Health St. Mary's Hospital - St. Louis</a:t>
            </a:r>
          </a:p>
          <a:p>
            <a:pPr>
              <a:spcBef>
                <a:spcPct val="0"/>
              </a:spcBef>
            </a:pPr>
            <a:r>
              <a:rPr lang="en-US" sz="2500">
                <a:solidFill>
                  <a:schemeClr val="bg1"/>
                </a:solidFill>
                <a:latin typeface="DM Sans"/>
                <a:ea typeface="Calibri"/>
                <a:cs typeface="Calibri"/>
              </a:rPr>
              <a:t>Saint Anthony Hospital</a:t>
            </a:r>
            <a:endParaRPr lang="en-US" sz="2500">
              <a:solidFill>
                <a:schemeClr val="bg1"/>
              </a:solidFill>
              <a:latin typeface="DM Sans"/>
            </a:endParaRPr>
          </a:p>
          <a:p>
            <a:pPr>
              <a:spcBef>
                <a:spcPct val="0"/>
              </a:spcBef>
            </a:pPr>
            <a:endParaRPr lang="en-US" sz="2500" dirty="0">
              <a:solidFill>
                <a:schemeClr val="bg1"/>
              </a:solidFill>
              <a:latin typeface="DM Sans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500" dirty="0">
              <a:solidFill>
                <a:schemeClr val="bg1"/>
              </a:solidFill>
              <a:latin typeface="DM Sans"/>
              <a:ea typeface="Calibri"/>
              <a:cs typeface="Calibri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D0B12AB-0EED-46AE-C85F-49132DFF2574}"/>
              </a:ext>
            </a:extLst>
          </p:cNvPr>
          <p:cNvSpPr txBox="1"/>
          <p:nvPr/>
        </p:nvSpPr>
        <p:spPr>
          <a:xfrm>
            <a:off x="7597877" y="2549388"/>
            <a:ext cx="4441964" cy="3081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000" dirty="0">
                <a:solidFill>
                  <a:srgbClr val="F5D182"/>
                </a:solidFill>
                <a:latin typeface="DM Sans"/>
                <a:ea typeface="+mn-lt"/>
                <a:cs typeface="+mn-lt"/>
              </a:rPr>
              <a:t>All Structure Measures in Place</a:t>
            </a:r>
            <a:endParaRPr lang="en-US" sz="3000" b="1" dirty="0">
              <a:solidFill>
                <a:srgbClr val="F5D182"/>
              </a:solidFill>
              <a:latin typeface="DM Sans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3000" dirty="0">
                <a:solidFill>
                  <a:srgbClr val="F5D182"/>
                </a:solidFill>
                <a:latin typeface="DM Sans"/>
                <a:ea typeface="+mn-lt"/>
                <a:cs typeface="+mn-lt"/>
              </a:rPr>
              <a:t>Almost There with Safe Sleep Audits and ESSI Bundles</a:t>
            </a:r>
            <a:r>
              <a:rPr lang="en-US" sz="3000" b="1" dirty="0">
                <a:solidFill>
                  <a:srgbClr val="F5D182"/>
                </a:solidFill>
                <a:latin typeface="DM Sans"/>
                <a:ea typeface="+mn-lt"/>
                <a:cs typeface="+mn-lt"/>
              </a:rPr>
              <a:t> </a:t>
            </a:r>
            <a:endParaRPr lang="en-US" sz="3000" b="1" dirty="0">
              <a:solidFill>
                <a:srgbClr val="F5D182"/>
              </a:solidFill>
              <a:latin typeface="DM Sans"/>
            </a:endParaRPr>
          </a:p>
          <a:p>
            <a:pPr>
              <a:lnSpc>
                <a:spcPts val="6887"/>
              </a:lnSpc>
              <a:spcBef>
                <a:spcPct val="0"/>
              </a:spcBef>
            </a:pPr>
            <a:endParaRPr lang="en-US" sz="3000" dirty="0">
              <a:solidFill>
                <a:srgbClr val="F5D182"/>
              </a:solidFill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4003611931"/>
      </p:ext>
    </p:extLst>
  </p:cSld>
  <p:clrMapOvr>
    <a:masterClrMapping/>
  </p:clrMapOvr>
  <p:transition spd="slow">
    <p:push/>
  </p:transition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10904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Freeform 3"/>
          <p:cNvSpPr/>
          <p:nvPr/>
        </p:nvSpPr>
        <p:spPr>
          <a:xfrm flipV="1">
            <a:off x="0" y="4043664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5737860"/>
                </a:moveTo>
                <a:lnTo>
                  <a:pt x="18288000" y="5737860"/>
                </a:lnTo>
                <a:lnTo>
                  <a:pt x="18288000" y="0"/>
                </a:lnTo>
                <a:lnTo>
                  <a:pt x="0" y="0"/>
                </a:lnTo>
                <a:lnTo>
                  <a:pt x="0" y="573786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TextBox 4"/>
          <p:cNvSpPr txBox="1"/>
          <p:nvPr/>
        </p:nvSpPr>
        <p:spPr>
          <a:xfrm>
            <a:off x="685800" y="2649236"/>
            <a:ext cx="11034844" cy="1465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1950"/>
              </a:lnSpc>
              <a:spcBef>
                <a:spcPct val="0"/>
              </a:spcBef>
            </a:pPr>
            <a:r>
              <a:rPr lang="en-US" sz="8536">
                <a:solidFill>
                  <a:srgbClr val="F5D182"/>
                </a:solidFill>
                <a:latin typeface="DM Sans"/>
                <a:ea typeface="Cinzel"/>
                <a:cs typeface="Cinzel"/>
                <a:sym typeface="Cinzel"/>
              </a:rPr>
              <a:t>Congratulations!</a:t>
            </a:r>
          </a:p>
        </p:txBody>
      </p:sp>
    </p:spTree>
    <p:extLst>
      <p:ext uri="{BB962C8B-B14F-4D97-AF65-F5344CB8AC3E}">
        <p14:creationId xmlns:p14="http://schemas.microsoft.com/office/powerpoint/2010/main" val="1542333518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305</Words>
  <Application>Microsoft Macintosh PowerPoint</Application>
  <PresentationFormat>Widescreen</PresentationFormat>
  <Paragraphs>64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DM Sans</vt:lpstr>
      <vt:lpstr>Lora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</dc:creator>
  <cp:lastModifiedBy>Justin Josephsen</cp:lastModifiedBy>
  <cp:revision>222</cp:revision>
  <dcterms:created xsi:type="dcterms:W3CDTF">2024-05-06T14:54:53Z</dcterms:created>
  <dcterms:modified xsi:type="dcterms:W3CDTF">2026-05-20T21:43:25Z</dcterms:modified>
</cp:coreProperties>
</file>