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8" r:id="rId5"/>
  </p:sldMasterIdLst>
  <p:notesMasterIdLst>
    <p:notesMasterId r:id="rId69"/>
  </p:notesMasterIdLst>
  <p:handoutMasterIdLst>
    <p:handoutMasterId r:id="rId70"/>
  </p:handoutMasterIdLst>
  <p:sldIdLst>
    <p:sldId id="336" r:id="rId6"/>
    <p:sldId id="511" r:id="rId7"/>
    <p:sldId id="313" r:id="rId8"/>
    <p:sldId id="537" r:id="rId9"/>
    <p:sldId id="517" r:id="rId10"/>
    <p:sldId id="512" r:id="rId11"/>
    <p:sldId id="513" r:id="rId12"/>
    <p:sldId id="520" r:id="rId13"/>
    <p:sldId id="521" r:id="rId14"/>
    <p:sldId id="522" r:id="rId15"/>
    <p:sldId id="527" r:id="rId16"/>
    <p:sldId id="510" r:id="rId17"/>
    <p:sldId id="514" r:id="rId18"/>
    <p:sldId id="526" r:id="rId19"/>
    <p:sldId id="533" r:id="rId20"/>
    <p:sldId id="518" r:id="rId21"/>
    <p:sldId id="525" r:id="rId22"/>
    <p:sldId id="544" r:id="rId23"/>
    <p:sldId id="261" r:id="rId24"/>
    <p:sldId id="263" r:id="rId25"/>
    <p:sldId id="430" r:id="rId26"/>
    <p:sldId id="457" r:id="rId27"/>
    <p:sldId id="542" r:id="rId28"/>
    <p:sldId id="534" r:id="rId29"/>
    <p:sldId id="535" r:id="rId30"/>
    <p:sldId id="519" r:id="rId31"/>
    <p:sldId id="264" r:id="rId32"/>
    <p:sldId id="280" r:id="rId33"/>
    <p:sldId id="506" r:id="rId34"/>
    <p:sldId id="282" r:id="rId35"/>
    <p:sldId id="283" r:id="rId36"/>
    <p:sldId id="284" r:id="rId37"/>
    <p:sldId id="463" r:id="rId38"/>
    <p:sldId id="464" r:id="rId39"/>
    <p:sldId id="465" r:id="rId40"/>
    <p:sldId id="483" r:id="rId41"/>
    <p:sldId id="498" r:id="rId42"/>
    <p:sldId id="467" r:id="rId43"/>
    <p:sldId id="343" r:id="rId44"/>
    <p:sldId id="488" r:id="rId45"/>
    <p:sldId id="487" r:id="rId46"/>
    <p:sldId id="489" r:id="rId47"/>
    <p:sldId id="476" r:id="rId48"/>
    <p:sldId id="468" r:id="rId49"/>
    <p:sldId id="491" r:id="rId50"/>
    <p:sldId id="528" r:id="rId51"/>
    <p:sldId id="258" r:id="rId52"/>
    <p:sldId id="259" r:id="rId53"/>
    <p:sldId id="260" r:id="rId54"/>
    <p:sldId id="536" r:id="rId55"/>
    <p:sldId id="529" r:id="rId56"/>
    <p:sldId id="523" r:id="rId57"/>
    <p:sldId id="493" r:id="rId58"/>
    <p:sldId id="494" r:id="rId59"/>
    <p:sldId id="306" r:id="rId60"/>
    <p:sldId id="492" r:id="rId61"/>
    <p:sldId id="504" r:id="rId62"/>
    <p:sldId id="543" r:id="rId63"/>
    <p:sldId id="530" r:id="rId64"/>
    <p:sldId id="538" r:id="rId65"/>
    <p:sldId id="539" r:id="rId66"/>
    <p:sldId id="540" r:id="rId67"/>
    <p:sldId id="54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BF1"/>
    <a:srgbClr val="A5DDF4"/>
    <a:srgbClr val="794080"/>
    <a:srgbClr val="1779B9"/>
    <a:srgbClr val="A975B2"/>
    <a:srgbClr val="74C69B"/>
    <a:srgbClr val="009CDE"/>
    <a:srgbClr val="984392"/>
    <a:srgbClr val="012169"/>
    <a:srgbClr val="784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41" autoAdjust="0"/>
    <p:restoredTop sz="85006" autoAdjust="0"/>
  </p:normalViewPr>
  <p:slideViewPr>
    <p:cSldViewPr snapToGrid="0">
      <p:cViewPr varScale="1">
        <p:scale>
          <a:sx n="81" d="100"/>
          <a:sy n="81" d="100"/>
        </p:scale>
        <p:origin x="346" y="5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0" d="100"/>
          <a:sy n="90" d="100"/>
        </p:scale>
        <p:origin x="384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nnah Ainis" userId="116137a0-2af5-436b-85e1-74d9d3b30f2f" providerId="ADAL" clId="{6E039243-4417-4220-A582-B1623E3F270F}"/>
    <pc:docChg chg="custSel modSld">
      <pc:chgData name="Rebecca Hannah Ainis" userId="116137a0-2af5-436b-85e1-74d9d3b30f2f" providerId="ADAL" clId="{6E039243-4417-4220-A582-B1623E3F270F}" dt="2026-06-01T18:54:05.051" v="3" actId="478"/>
      <pc:docMkLst>
        <pc:docMk/>
      </pc:docMkLst>
      <pc:sldChg chg="delSp mod">
        <pc:chgData name="Rebecca Hannah Ainis" userId="116137a0-2af5-436b-85e1-74d9d3b30f2f" providerId="ADAL" clId="{6E039243-4417-4220-A582-B1623E3F270F}" dt="2026-06-01T18:42:35.072" v="1" actId="478"/>
        <pc:sldMkLst>
          <pc:docMk/>
          <pc:sldMk cId="0" sldId="343"/>
        </pc:sldMkLst>
        <pc:picChg chg="del">
          <ac:chgData name="Rebecca Hannah Ainis" userId="116137a0-2af5-436b-85e1-74d9d3b30f2f" providerId="ADAL" clId="{6E039243-4417-4220-A582-B1623E3F270F}" dt="2026-06-01T18:42:35.072" v="1" actId="478"/>
          <ac:picMkLst>
            <pc:docMk/>
            <pc:sldMk cId="0" sldId="343"/>
            <ac:picMk id="1177" creationId="{00000000-0000-0000-0000-000000000000}"/>
          </ac:picMkLst>
        </pc:picChg>
      </pc:sldChg>
      <pc:sldChg chg="delSp mod">
        <pc:chgData name="Rebecca Hannah Ainis" userId="116137a0-2af5-436b-85e1-74d9d3b30f2f" providerId="ADAL" clId="{6E039243-4417-4220-A582-B1623E3F270F}" dt="2026-06-01T18:53:22.755" v="2" actId="478"/>
        <pc:sldMkLst>
          <pc:docMk/>
          <pc:sldMk cId="3068299356" sldId="512"/>
        </pc:sldMkLst>
        <pc:spChg chg="del">
          <ac:chgData name="Rebecca Hannah Ainis" userId="116137a0-2af5-436b-85e1-74d9d3b30f2f" providerId="ADAL" clId="{6E039243-4417-4220-A582-B1623E3F270F}" dt="2026-06-01T18:41:50.660" v="0" actId="478"/>
          <ac:spMkLst>
            <pc:docMk/>
            <pc:sldMk cId="3068299356" sldId="512"/>
            <ac:spMk id="2" creationId="{053B59DF-EB54-3DB8-D526-BA1F74133B21}"/>
          </ac:spMkLst>
        </pc:spChg>
        <pc:picChg chg="del">
          <ac:chgData name="Rebecca Hannah Ainis" userId="116137a0-2af5-436b-85e1-74d9d3b30f2f" providerId="ADAL" clId="{6E039243-4417-4220-A582-B1623E3F270F}" dt="2026-06-01T18:53:22.755" v="2" actId="478"/>
          <ac:picMkLst>
            <pc:docMk/>
            <pc:sldMk cId="3068299356" sldId="512"/>
            <ac:picMk id="4" creationId="{B708D672-0845-1042-16A0-7D472B9AB130}"/>
          </ac:picMkLst>
        </pc:picChg>
      </pc:sldChg>
      <pc:sldChg chg="delSp mod">
        <pc:chgData name="Rebecca Hannah Ainis" userId="116137a0-2af5-436b-85e1-74d9d3b30f2f" providerId="ADAL" clId="{6E039243-4417-4220-A582-B1623E3F270F}" dt="2026-06-01T18:54:05.051" v="3" actId="478"/>
        <pc:sldMkLst>
          <pc:docMk/>
          <pc:sldMk cId="4172123643" sldId="526"/>
        </pc:sldMkLst>
        <pc:spChg chg="del">
          <ac:chgData name="Rebecca Hannah Ainis" userId="116137a0-2af5-436b-85e1-74d9d3b30f2f" providerId="ADAL" clId="{6E039243-4417-4220-A582-B1623E3F270F}" dt="2026-06-01T18:54:05.051" v="3" actId="478"/>
          <ac:spMkLst>
            <pc:docMk/>
            <pc:sldMk cId="4172123643" sldId="526"/>
            <ac:spMk id="6" creationId="{AB056FD4-D920-45DF-A4D2-D58FB3FB08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Positive</c:v>
                </c:pt>
              </c:strCache>
            </c:strRef>
          </c:tx>
          <c:spPr>
            <a:solidFill>
              <a:schemeClr val="accent4"/>
            </a:solidFill>
            <a:ln>
              <a:noFill/>
            </a:ln>
            <a:effectLst/>
          </c:spPr>
          <c:invertIfNegative val="0"/>
          <c:cat>
            <c:strRef>
              <c:f>Sheet1!$A$2:$A$5</c:f>
              <c:strCache>
                <c:ptCount val="4"/>
                <c:pt idx="0">
                  <c:v>Depression</c:v>
                </c:pt>
                <c:pt idx="1">
                  <c:v>Anxiety</c:v>
                </c:pt>
                <c:pt idx="2">
                  <c:v>Acute stress</c:v>
                </c:pt>
                <c:pt idx="3">
                  <c:v>Any concern</c:v>
                </c:pt>
              </c:strCache>
            </c:strRef>
          </c:cat>
          <c:val>
            <c:numRef>
              <c:f>Sheet1!$B$2:$B$5</c:f>
              <c:numCache>
                <c:formatCode>General</c:formatCode>
                <c:ptCount val="4"/>
                <c:pt idx="0">
                  <c:v>0.45</c:v>
                </c:pt>
                <c:pt idx="1">
                  <c:v>0.5</c:v>
                </c:pt>
                <c:pt idx="2">
                  <c:v>0.71</c:v>
                </c:pt>
                <c:pt idx="3">
                  <c:v>0.8</c:v>
                </c:pt>
              </c:numCache>
            </c:numRef>
          </c:val>
          <c:extLst>
            <c:ext xmlns:c16="http://schemas.microsoft.com/office/drawing/2014/chart" uri="{C3380CC4-5D6E-409C-BE32-E72D297353CC}">
              <c16:uniqueId val="{00000000-F5F3-D94D-A9AB-E20EA2D18FA4}"/>
            </c:ext>
          </c:extLst>
        </c:ser>
        <c:dLbls>
          <c:showLegendKey val="0"/>
          <c:showVal val="0"/>
          <c:showCatName val="0"/>
          <c:showSerName val="0"/>
          <c:showPercent val="0"/>
          <c:showBubbleSize val="0"/>
        </c:dLbls>
        <c:gapWidth val="219"/>
        <c:overlap val="-27"/>
        <c:axId val="1833249584"/>
        <c:axId val="1261088432"/>
      </c:barChart>
      <c:catAx>
        <c:axId val="183324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1088432"/>
        <c:crosses val="autoZero"/>
        <c:auto val="1"/>
        <c:lblAlgn val="ctr"/>
        <c:lblOffset val="100"/>
        <c:noMultiLvlLbl val="0"/>
      </c:catAx>
      <c:valAx>
        <c:axId val="12610884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3249584"/>
        <c:crosses val="autoZero"/>
        <c:crossBetween val="between"/>
      </c:valAx>
      <c:spPr>
        <a:noFill/>
        <a:ln>
          <a:noFill/>
        </a:ln>
        <a:effectLst/>
      </c:spPr>
    </c:plotArea>
    <c:legend>
      <c:legendPos val="b"/>
      <c:layout>
        <c:manualLayout>
          <c:xMode val="edge"/>
          <c:yMode val="edge"/>
          <c:x val="0.73595492155180575"/>
          <c:y val="5.3725307848750403E-2"/>
          <c:w val="0.23081450671299172"/>
          <c:h val="5.76469390160827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All parents</c:v>
                </c:pt>
              </c:strCache>
            </c:strRef>
          </c:tx>
          <c:spPr>
            <a:solidFill>
              <a:schemeClr val="accent1"/>
            </a:solidFill>
            <a:ln>
              <a:noFill/>
            </a:ln>
            <a:effectLst/>
          </c:spPr>
          <c:invertIfNegative val="0"/>
          <c:cat>
            <c:strRef>
              <c:f>Sheet1!$B$1:$F$1</c:f>
              <c:strCache>
                <c:ptCount val="5"/>
                <c:pt idx="0">
                  <c:v>Overall</c:v>
                </c:pt>
                <c:pt idx="1">
                  <c:v>1 month</c:v>
                </c:pt>
                <c:pt idx="2">
                  <c:v>2 months</c:v>
                </c:pt>
                <c:pt idx="3">
                  <c:v>4 months</c:v>
                </c:pt>
                <c:pt idx="4">
                  <c:v>6 months</c:v>
                </c:pt>
              </c:strCache>
            </c:strRef>
          </c:cat>
          <c:val>
            <c:numRef>
              <c:f>Sheet1!$B$2:$F$2</c:f>
              <c:numCache>
                <c:formatCode>0.00%</c:formatCode>
                <c:ptCount val="5"/>
                <c:pt idx="0">
                  <c:v>0.77</c:v>
                </c:pt>
                <c:pt idx="1">
                  <c:v>0.73</c:v>
                </c:pt>
                <c:pt idx="2">
                  <c:v>0.76</c:v>
                </c:pt>
                <c:pt idx="3">
                  <c:v>1</c:v>
                </c:pt>
                <c:pt idx="4">
                  <c:v>0.86</c:v>
                </c:pt>
              </c:numCache>
            </c:numRef>
          </c:val>
          <c:extLst>
            <c:ext xmlns:c16="http://schemas.microsoft.com/office/drawing/2014/chart" uri="{C3380CC4-5D6E-409C-BE32-E72D297353CC}">
              <c16:uniqueId val="{00000000-096B-684F-9DCA-F61A47A3C608}"/>
            </c:ext>
          </c:extLst>
        </c:ser>
        <c:ser>
          <c:idx val="1"/>
          <c:order val="1"/>
          <c:tx>
            <c:strRef>
              <c:f>Sheet1!$A$3</c:f>
              <c:strCache>
                <c:ptCount val="1"/>
                <c:pt idx="0">
                  <c:v>Mothers</c:v>
                </c:pt>
              </c:strCache>
            </c:strRef>
          </c:tx>
          <c:spPr>
            <a:solidFill>
              <a:schemeClr val="accent2"/>
            </a:solidFill>
            <a:ln>
              <a:noFill/>
            </a:ln>
            <a:effectLst/>
          </c:spPr>
          <c:invertIfNegative val="0"/>
          <c:cat>
            <c:strRef>
              <c:f>Sheet1!$B$1:$F$1</c:f>
              <c:strCache>
                <c:ptCount val="5"/>
                <c:pt idx="0">
                  <c:v>Overall</c:v>
                </c:pt>
                <c:pt idx="1">
                  <c:v>1 month</c:v>
                </c:pt>
                <c:pt idx="2">
                  <c:v>2 months</c:v>
                </c:pt>
                <c:pt idx="3">
                  <c:v>4 months</c:v>
                </c:pt>
                <c:pt idx="4">
                  <c:v>6 months</c:v>
                </c:pt>
              </c:strCache>
            </c:strRef>
          </c:cat>
          <c:val>
            <c:numRef>
              <c:f>Sheet1!$B$3:$F$3</c:f>
              <c:numCache>
                <c:formatCode>0.00%</c:formatCode>
                <c:ptCount val="5"/>
                <c:pt idx="0">
                  <c:v>0.8</c:v>
                </c:pt>
                <c:pt idx="1">
                  <c:v>0.76</c:v>
                </c:pt>
                <c:pt idx="2">
                  <c:v>0.81</c:v>
                </c:pt>
                <c:pt idx="3">
                  <c:v>1</c:v>
                </c:pt>
                <c:pt idx="4">
                  <c:v>1</c:v>
                </c:pt>
              </c:numCache>
            </c:numRef>
          </c:val>
          <c:extLst>
            <c:ext xmlns:c16="http://schemas.microsoft.com/office/drawing/2014/chart" uri="{C3380CC4-5D6E-409C-BE32-E72D297353CC}">
              <c16:uniqueId val="{00000001-096B-684F-9DCA-F61A47A3C608}"/>
            </c:ext>
          </c:extLst>
        </c:ser>
        <c:ser>
          <c:idx val="2"/>
          <c:order val="2"/>
          <c:tx>
            <c:strRef>
              <c:f>Sheet1!$A$4</c:f>
              <c:strCache>
                <c:ptCount val="1"/>
                <c:pt idx="0">
                  <c:v>Partners</c:v>
                </c:pt>
              </c:strCache>
            </c:strRef>
          </c:tx>
          <c:spPr>
            <a:solidFill>
              <a:schemeClr val="accent3"/>
            </a:solidFill>
            <a:ln>
              <a:noFill/>
            </a:ln>
            <a:effectLst/>
          </c:spPr>
          <c:invertIfNegative val="0"/>
          <c:cat>
            <c:strRef>
              <c:f>Sheet1!$B$1:$F$1</c:f>
              <c:strCache>
                <c:ptCount val="5"/>
                <c:pt idx="0">
                  <c:v>Overall</c:v>
                </c:pt>
                <c:pt idx="1">
                  <c:v>1 month</c:v>
                </c:pt>
                <c:pt idx="2">
                  <c:v>2 months</c:v>
                </c:pt>
                <c:pt idx="3">
                  <c:v>4 months</c:v>
                </c:pt>
                <c:pt idx="4">
                  <c:v>6 months</c:v>
                </c:pt>
              </c:strCache>
            </c:strRef>
          </c:cat>
          <c:val>
            <c:numRef>
              <c:f>Sheet1!$B$4:$F$4</c:f>
              <c:numCache>
                <c:formatCode>0.00%</c:formatCode>
                <c:ptCount val="5"/>
                <c:pt idx="0">
                  <c:v>0.72</c:v>
                </c:pt>
                <c:pt idx="1">
                  <c:v>0.7</c:v>
                </c:pt>
                <c:pt idx="2">
                  <c:v>0.7</c:v>
                </c:pt>
                <c:pt idx="3">
                  <c:v>1</c:v>
                </c:pt>
                <c:pt idx="4">
                  <c:v>0.67</c:v>
                </c:pt>
              </c:numCache>
            </c:numRef>
          </c:val>
          <c:extLst>
            <c:ext xmlns:c16="http://schemas.microsoft.com/office/drawing/2014/chart" uri="{C3380CC4-5D6E-409C-BE32-E72D297353CC}">
              <c16:uniqueId val="{00000002-096B-684F-9DCA-F61A47A3C608}"/>
            </c:ext>
          </c:extLst>
        </c:ser>
        <c:dLbls>
          <c:showLegendKey val="0"/>
          <c:showVal val="0"/>
          <c:showCatName val="0"/>
          <c:showSerName val="0"/>
          <c:showPercent val="0"/>
          <c:showBubbleSize val="0"/>
        </c:dLbls>
        <c:gapWidth val="219"/>
        <c:axId val="1513432863"/>
        <c:axId val="1231243631"/>
      </c:barChart>
      <c:catAx>
        <c:axId val="151343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1243631"/>
        <c:crosses val="autoZero"/>
        <c:auto val="1"/>
        <c:lblAlgn val="ctr"/>
        <c:lblOffset val="100"/>
        <c:noMultiLvlLbl val="0"/>
      </c:catAx>
      <c:valAx>
        <c:axId val="1231243631"/>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3432863"/>
        <c:crosses val="autoZero"/>
        <c:crossBetween val="between"/>
      </c:valAx>
      <c:spPr>
        <a:noFill/>
        <a:ln>
          <a:noFill/>
        </a:ln>
        <a:effectLst/>
      </c:spPr>
    </c:plotArea>
    <c:legend>
      <c:legendPos val="b"/>
      <c:layout>
        <c:manualLayout>
          <c:xMode val="edge"/>
          <c:yMode val="edge"/>
          <c:x val="0.3687644071664955"/>
          <c:y val="0.90591355902171722"/>
          <c:w val="0.262471185667009"/>
          <c:h val="7.65745900284946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cat>
            <c:strRef>
              <c:f>Sheet1!$A$2:$A$4</c:f>
              <c:strCache>
                <c:ptCount val="3"/>
                <c:pt idx="0">
                  <c:v>All parents</c:v>
                </c:pt>
                <c:pt idx="1">
                  <c:v>Mothers</c:v>
                </c:pt>
                <c:pt idx="2">
                  <c:v>Partners</c:v>
                </c:pt>
              </c:strCache>
            </c:strRef>
          </c:cat>
          <c:val>
            <c:numRef>
              <c:f>Sheet1!$B$2:$B$4</c:f>
              <c:numCache>
                <c:formatCode>0%</c:formatCode>
                <c:ptCount val="3"/>
                <c:pt idx="0">
                  <c:v>0.38</c:v>
                </c:pt>
                <c:pt idx="1">
                  <c:v>0.47</c:v>
                </c:pt>
                <c:pt idx="2">
                  <c:v>0.26</c:v>
                </c:pt>
              </c:numCache>
            </c:numRef>
          </c:val>
          <c:extLst>
            <c:ext xmlns:c16="http://schemas.microsoft.com/office/drawing/2014/chart" uri="{C3380CC4-5D6E-409C-BE32-E72D297353CC}">
              <c16:uniqueId val="{00000000-7B03-6646-9305-49CCCB1D6163}"/>
            </c:ext>
          </c:extLst>
        </c:ser>
        <c:ser>
          <c:idx val="1"/>
          <c:order val="1"/>
          <c:tx>
            <c:strRef>
              <c:f>Sheet1!$C$1</c:f>
              <c:strCache>
                <c:ptCount val="1"/>
                <c:pt idx="0">
                  <c:v>1 month</c:v>
                </c:pt>
              </c:strCache>
            </c:strRef>
          </c:tx>
          <c:spPr>
            <a:solidFill>
              <a:schemeClr val="accent2"/>
            </a:solidFill>
            <a:ln>
              <a:noFill/>
            </a:ln>
            <a:effectLst/>
          </c:spPr>
          <c:invertIfNegative val="0"/>
          <c:cat>
            <c:strRef>
              <c:f>Sheet1!$A$2:$A$4</c:f>
              <c:strCache>
                <c:ptCount val="3"/>
                <c:pt idx="0">
                  <c:v>All parents</c:v>
                </c:pt>
                <c:pt idx="1">
                  <c:v>Mothers</c:v>
                </c:pt>
                <c:pt idx="2">
                  <c:v>Partners</c:v>
                </c:pt>
              </c:strCache>
            </c:strRef>
          </c:cat>
          <c:val>
            <c:numRef>
              <c:f>Sheet1!$C$2:$C$4</c:f>
              <c:numCache>
                <c:formatCode>0%</c:formatCode>
                <c:ptCount val="3"/>
                <c:pt idx="0">
                  <c:v>0.39</c:v>
                </c:pt>
                <c:pt idx="1">
                  <c:v>0.42</c:v>
                </c:pt>
                <c:pt idx="2">
                  <c:v>0.35</c:v>
                </c:pt>
              </c:numCache>
            </c:numRef>
          </c:val>
          <c:extLst>
            <c:ext xmlns:c16="http://schemas.microsoft.com/office/drawing/2014/chart" uri="{C3380CC4-5D6E-409C-BE32-E72D297353CC}">
              <c16:uniqueId val="{00000001-7B03-6646-9305-49CCCB1D6163}"/>
            </c:ext>
          </c:extLst>
        </c:ser>
        <c:ser>
          <c:idx val="2"/>
          <c:order val="2"/>
          <c:tx>
            <c:strRef>
              <c:f>Sheet1!$D$1</c:f>
              <c:strCache>
                <c:ptCount val="1"/>
                <c:pt idx="0">
                  <c:v>2 months</c:v>
                </c:pt>
              </c:strCache>
            </c:strRef>
          </c:tx>
          <c:spPr>
            <a:solidFill>
              <a:schemeClr val="accent3"/>
            </a:solidFill>
            <a:ln>
              <a:noFill/>
            </a:ln>
            <a:effectLst/>
          </c:spPr>
          <c:invertIfNegative val="0"/>
          <c:cat>
            <c:strRef>
              <c:f>Sheet1!$A$2:$A$4</c:f>
              <c:strCache>
                <c:ptCount val="3"/>
                <c:pt idx="0">
                  <c:v>All parents</c:v>
                </c:pt>
                <c:pt idx="1">
                  <c:v>Mothers</c:v>
                </c:pt>
                <c:pt idx="2">
                  <c:v>Partners</c:v>
                </c:pt>
              </c:strCache>
            </c:strRef>
          </c:cat>
          <c:val>
            <c:numRef>
              <c:f>Sheet1!$D$2:$D$4</c:f>
              <c:numCache>
                <c:formatCode>0%</c:formatCode>
                <c:ptCount val="3"/>
                <c:pt idx="0">
                  <c:v>0.3</c:v>
                </c:pt>
                <c:pt idx="1">
                  <c:v>0.41</c:v>
                </c:pt>
                <c:pt idx="2">
                  <c:v>0.14000000000000001</c:v>
                </c:pt>
              </c:numCache>
            </c:numRef>
          </c:val>
          <c:extLst>
            <c:ext xmlns:c16="http://schemas.microsoft.com/office/drawing/2014/chart" uri="{C3380CC4-5D6E-409C-BE32-E72D297353CC}">
              <c16:uniqueId val="{00000002-7B03-6646-9305-49CCCB1D6163}"/>
            </c:ext>
          </c:extLst>
        </c:ser>
        <c:ser>
          <c:idx val="3"/>
          <c:order val="3"/>
          <c:tx>
            <c:strRef>
              <c:f>Sheet1!$E$1</c:f>
              <c:strCache>
                <c:ptCount val="1"/>
                <c:pt idx="0">
                  <c:v>4 months</c:v>
                </c:pt>
              </c:strCache>
            </c:strRef>
          </c:tx>
          <c:spPr>
            <a:solidFill>
              <a:schemeClr val="accent4"/>
            </a:solidFill>
            <a:ln>
              <a:noFill/>
            </a:ln>
            <a:effectLst/>
          </c:spPr>
          <c:invertIfNegative val="0"/>
          <c:cat>
            <c:strRef>
              <c:f>Sheet1!$A$2:$A$4</c:f>
              <c:strCache>
                <c:ptCount val="3"/>
                <c:pt idx="0">
                  <c:v>All parents</c:v>
                </c:pt>
                <c:pt idx="1">
                  <c:v>Mothers</c:v>
                </c:pt>
                <c:pt idx="2">
                  <c:v>Partners</c:v>
                </c:pt>
              </c:strCache>
            </c:strRef>
          </c:cat>
          <c:val>
            <c:numRef>
              <c:f>Sheet1!$E$2:$E$4</c:f>
              <c:numCache>
                <c:formatCode>0%</c:formatCode>
                <c:ptCount val="3"/>
                <c:pt idx="0">
                  <c:v>0.47</c:v>
                </c:pt>
                <c:pt idx="1">
                  <c:v>0.78</c:v>
                </c:pt>
                <c:pt idx="2">
                  <c:v>0.125</c:v>
                </c:pt>
              </c:numCache>
            </c:numRef>
          </c:val>
          <c:extLst>
            <c:ext xmlns:c16="http://schemas.microsoft.com/office/drawing/2014/chart" uri="{C3380CC4-5D6E-409C-BE32-E72D297353CC}">
              <c16:uniqueId val="{00000003-7B03-6646-9305-49CCCB1D6163}"/>
            </c:ext>
          </c:extLst>
        </c:ser>
        <c:ser>
          <c:idx val="4"/>
          <c:order val="4"/>
          <c:tx>
            <c:strRef>
              <c:f>Sheet1!$F$1</c:f>
              <c:strCache>
                <c:ptCount val="1"/>
                <c:pt idx="0">
                  <c:v>6 months</c:v>
                </c:pt>
              </c:strCache>
            </c:strRef>
          </c:tx>
          <c:spPr>
            <a:solidFill>
              <a:schemeClr val="accent5"/>
            </a:solidFill>
            <a:ln>
              <a:noFill/>
            </a:ln>
            <a:effectLst/>
          </c:spPr>
          <c:invertIfNegative val="0"/>
          <c:cat>
            <c:strRef>
              <c:f>Sheet1!$A$2:$A$4</c:f>
              <c:strCache>
                <c:ptCount val="3"/>
                <c:pt idx="0">
                  <c:v>All parents</c:v>
                </c:pt>
                <c:pt idx="1">
                  <c:v>Mothers</c:v>
                </c:pt>
                <c:pt idx="2">
                  <c:v>Partners</c:v>
                </c:pt>
              </c:strCache>
            </c:strRef>
          </c:cat>
          <c:val>
            <c:numRef>
              <c:f>Sheet1!$F$2:$F$4</c:f>
              <c:numCache>
                <c:formatCode>0%</c:formatCode>
                <c:ptCount val="3"/>
                <c:pt idx="0">
                  <c:v>0.67</c:v>
                </c:pt>
                <c:pt idx="1">
                  <c:v>0.75</c:v>
                </c:pt>
                <c:pt idx="2">
                  <c:v>0.5</c:v>
                </c:pt>
              </c:numCache>
            </c:numRef>
          </c:val>
          <c:extLst>
            <c:ext xmlns:c16="http://schemas.microsoft.com/office/drawing/2014/chart" uri="{C3380CC4-5D6E-409C-BE32-E72D297353CC}">
              <c16:uniqueId val="{00000004-7B03-6646-9305-49CCCB1D6163}"/>
            </c:ext>
          </c:extLst>
        </c:ser>
        <c:dLbls>
          <c:showLegendKey val="0"/>
          <c:showVal val="0"/>
          <c:showCatName val="0"/>
          <c:showSerName val="0"/>
          <c:showPercent val="0"/>
          <c:showBubbleSize val="0"/>
        </c:dLbls>
        <c:gapWidth val="219"/>
        <c:overlap val="-27"/>
        <c:axId val="2009760272"/>
        <c:axId val="2009415200"/>
      </c:barChart>
      <c:catAx>
        <c:axId val="200976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9415200"/>
        <c:crosses val="autoZero"/>
        <c:auto val="1"/>
        <c:lblAlgn val="ctr"/>
        <c:lblOffset val="100"/>
        <c:noMultiLvlLbl val="0"/>
      </c:catAx>
      <c:valAx>
        <c:axId val="20094152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976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9CFBC1-CC9B-4512-97D4-4181FCF2B200}" type="doc">
      <dgm:prSet loTypeId="urn:microsoft.com/office/officeart/2005/8/layout/hProcess9" loCatId="process" qsTypeId="urn:microsoft.com/office/officeart/2005/8/quickstyle/simple4" qsCatId="simple" csTypeId="urn:microsoft.com/office/officeart/2005/8/colors/colorful1" csCatId="colorful"/>
      <dgm:spPr/>
      <dgm:t>
        <a:bodyPr/>
        <a:lstStyle/>
        <a:p>
          <a:endParaRPr lang="en-US"/>
        </a:p>
      </dgm:t>
    </dgm:pt>
    <dgm:pt modelId="{E7C53147-BB81-48E3-99D1-EB9D7F496555}">
      <dgm:prSet/>
      <dgm:spPr/>
      <dgm:t>
        <a:bodyPr/>
        <a:lstStyle/>
        <a:p>
          <a:r>
            <a:rPr lang="en-US"/>
            <a:t>Understand the problem</a:t>
          </a:r>
        </a:p>
      </dgm:t>
    </dgm:pt>
    <dgm:pt modelId="{C694CFF5-FAAD-47E1-9507-93B85E94F58B}" type="parTrans" cxnId="{2F0EE011-4C7C-4404-9E53-DC62D0602F9E}">
      <dgm:prSet/>
      <dgm:spPr/>
      <dgm:t>
        <a:bodyPr/>
        <a:lstStyle/>
        <a:p>
          <a:endParaRPr lang="en-US"/>
        </a:p>
      </dgm:t>
    </dgm:pt>
    <dgm:pt modelId="{2D09CB69-04CA-4577-8696-18A4A9F32901}" type="sibTrans" cxnId="{2F0EE011-4C7C-4404-9E53-DC62D0602F9E}">
      <dgm:prSet phldrT="01" phldr="0"/>
      <dgm:spPr/>
      <dgm:t>
        <a:bodyPr/>
        <a:lstStyle/>
        <a:p>
          <a:endParaRPr lang="en-US"/>
        </a:p>
      </dgm:t>
    </dgm:pt>
    <dgm:pt modelId="{197B8D8E-A1B1-4708-AA22-D56ECF6C8A38}">
      <dgm:prSet/>
      <dgm:spPr/>
      <dgm:t>
        <a:bodyPr/>
        <a:lstStyle/>
        <a:p>
          <a:r>
            <a:rPr lang="en-US" dirty="0"/>
            <a:t>Advocate for upstream interventions </a:t>
          </a:r>
        </a:p>
      </dgm:t>
    </dgm:pt>
    <dgm:pt modelId="{BBEFA6E8-76A4-4791-AA62-3A3747FEBF1A}" type="parTrans" cxnId="{7B6D28B6-39D9-4C0B-9F44-4C2B8962B07D}">
      <dgm:prSet/>
      <dgm:spPr/>
      <dgm:t>
        <a:bodyPr/>
        <a:lstStyle/>
        <a:p>
          <a:endParaRPr lang="en-US"/>
        </a:p>
      </dgm:t>
    </dgm:pt>
    <dgm:pt modelId="{C2DD0662-2E3F-46E0-8D30-AFB0BCE8A41A}" type="sibTrans" cxnId="{7B6D28B6-39D9-4C0B-9F44-4C2B8962B07D}">
      <dgm:prSet phldrT="02" phldr="0"/>
      <dgm:spPr/>
      <dgm:t>
        <a:bodyPr/>
        <a:lstStyle/>
        <a:p>
          <a:endParaRPr lang="en-US"/>
        </a:p>
      </dgm:t>
    </dgm:pt>
    <dgm:pt modelId="{E9F664E6-4EA8-4E43-80D2-107A66718439}">
      <dgm:prSet/>
      <dgm:spPr/>
      <dgm:t>
        <a:bodyPr/>
        <a:lstStyle/>
        <a:p>
          <a:r>
            <a:rPr lang="en-US"/>
            <a:t>Screen for mental health problems</a:t>
          </a:r>
        </a:p>
      </dgm:t>
    </dgm:pt>
    <dgm:pt modelId="{CBA22B86-2165-49DF-A80C-ABC340079A43}" type="parTrans" cxnId="{53B0819E-EA6D-4D54-AD2F-ABCFFA4672A3}">
      <dgm:prSet/>
      <dgm:spPr/>
      <dgm:t>
        <a:bodyPr/>
        <a:lstStyle/>
        <a:p>
          <a:endParaRPr lang="en-US"/>
        </a:p>
      </dgm:t>
    </dgm:pt>
    <dgm:pt modelId="{2DA32758-AA04-493A-B951-A31E0D13D2E0}" type="sibTrans" cxnId="{53B0819E-EA6D-4D54-AD2F-ABCFFA4672A3}">
      <dgm:prSet phldrT="03" phldr="0"/>
      <dgm:spPr/>
      <dgm:t>
        <a:bodyPr/>
        <a:lstStyle/>
        <a:p>
          <a:endParaRPr lang="en-US"/>
        </a:p>
      </dgm:t>
    </dgm:pt>
    <dgm:pt modelId="{583E86EE-7B5B-4F6F-BDD5-D1ACB7EC24FB}">
      <dgm:prSet/>
      <dgm:spPr/>
      <dgm:t>
        <a:bodyPr/>
        <a:lstStyle/>
        <a:p>
          <a:r>
            <a:rPr lang="en-US"/>
            <a:t>Know local resources for treatment of PMH disorders</a:t>
          </a:r>
        </a:p>
      </dgm:t>
    </dgm:pt>
    <dgm:pt modelId="{DAF2C303-3B7F-4C28-ADC0-2B39167CD1D3}" type="parTrans" cxnId="{F4C2DF21-0F60-4A91-9352-DA65D0D23CAA}">
      <dgm:prSet/>
      <dgm:spPr/>
      <dgm:t>
        <a:bodyPr/>
        <a:lstStyle/>
        <a:p>
          <a:endParaRPr lang="en-US"/>
        </a:p>
      </dgm:t>
    </dgm:pt>
    <dgm:pt modelId="{87FB3511-5328-4D9F-8B1E-B96F47EABF07}" type="sibTrans" cxnId="{F4C2DF21-0F60-4A91-9352-DA65D0D23CAA}">
      <dgm:prSet phldrT="04" phldr="0"/>
      <dgm:spPr/>
      <dgm:t>
        <a:bodyPr/>
        <a:lstStyle/>
        <a:p>
          <a:endParaRPr lang="en-US"/>
        </a:p>
      </dgm:t>
    </dgm:pt>
    <dgm:pt modelId="{11162251-F7A6-4765-8D8A-88696067EB8B}">
      <dgm:prSet/>
      <dgm:spPr/>
      <dgm:t>
        <a:bodyPr/>
        <a:lstStyle/>
        <a:p>
          <a:r>
            <a:rPr lang="en-US"/>
            <a:t>Refer or provide treatment locally</a:t>
          </a:r>
        </a:p>
      </dgm:t>
    </dgm:pt>
    <dgm:pt modelId="{A5427EC7-5A88-4F0F-9FF4-B211DB974BBA}" type="parTrans" cxnId="{A126B240-CAF3-482D-AC6A-E32A942E3B7F}">
      <dgm:prSet/>
      <dgm:spPr/>
      <dgm:t>
        <a:bodyPr/>
        <a:lstStyle/>
        <a:p>
          <a:endParaRPr lang="en-US"/>
        </a:p>
      </dgm:t>
    </dgm:pt>
    <dgm:pt modelId="{A285D647-4293-4FA4-A2CC-AF68423BE7CF}" type="sibTrans" cxnId="{A126B240-CAF3-482D-AC6A-E32A942E3B7F}">
      <dgm:prSet phldrT="05" phldr="0"/>
      <dgm:spPr/>
      <dgm:t>
        <a:bodyPr/>
        <a:lstStyle/>
        <a:p>
          <a:endParaRPr lang="en-US"/>
        </a:p>
      </dgm:t>
    </dgm:pt>
    <dgm:pt modelId="{6F380E19-5374-4BDB-A8F5-FA82DF99D91D}" type="pres">
      <dgm:prSet presAssocID="{E99CFBC1-CC9B-4512-97D4-4181FCF2B200}" presName="CompostProcess" presStyleCnt="0">
        <dgm:presLayoutVars>
          <dgm:dir/>
          <dgm:resizeHandles val="exact"/>
        </dgm:presLayoutVars>
      </dgm:prSet>
      <dgm:spPr/>
    </dgm:pt>
    <dgm:pt modelId="{897CF11C-B2D2-4B16-8328-AEE4BB0DC4CF}" type="pres">
      <dgm:prSet presAssocID="{E99CFBC1-CC9B-4512-97D4-4181FCF2B200}" presName="arrow" presStyleLbl="bgShp" presStyleIdx="0" presStyleCnt="1"/>
      <dgm:spPr/>
    </dgm:pt>
    <dgm:pt modelId="{3B88D032-6E3F-44B6-8BCA-438066862AA2}" type="pres">
      <dgm:prSet presAssocID="{E99CFBC1-CC9B-4512-97D4-4181FCF2B200}" presName="linearProcess" presStyleCnt="0"/>
      <dgm:spPr/>
    </dgm:pt>
    <dgm:pt modelId="{787748CB-43AA-491F-A172-DF7BF9E65630}" type="pres">
      <dgm:prSet presAssocID="{E7C53147-BB81-48E3-99D1-EB9D7F496555}" presName="textNode" presStyleLbl="node1" presStyleIdx="0" presStyleCnt="5">
        <dgm:presLayoutVars>
          <dgm:bulletEnabled val="1"/>
        </dgm:presLayoutVars>
      </dgm:prSet>
      <dgm:spPr/>
    </dgm:pt>
    <dgm:pt modelId="{CBAEF98A-4BBD-4BEA-9A7F-C3F65C70CC8E}" type="pres">
      <dgm:prSet presAssocID="{2D09CB69-04CA-4577-8696-18A4A9F32901}" presName="sibTrans" presStyleCnt="0"/>
      <dgm:spPr/>
    </dgm:pt>
    <dgm:pt modelId="{51C20515-A3D3-4D04-91AC-83AE69F74AA9}" type="pres">
      <dgm:prSet presAssocID="{197B8D8E-A1B1-4708-AA22-D56ECF6C8A38}" presName="textNode" presStyleLbl="node1" presStyleIdx="1" presStyleCnt="5">
        <dgm:presLayoutVars>
          <dgm:bulletEnabled val="1"/>
        </dgm:presLayoutVars>
      </dgm:prSet>
      <dgm:spPr/>
    </dgm:pt>
    <dgm:pt modelId="{6958CC1A-9A2A-4E3B-9595-147750A4DFFB}" type="pres">
      <dgm:prSet presAssocID="{C2DD0662-2E3F-46E0-8D30-AFB0BCE8A41A}" presName="sibTrans" presStyleCnt="0"/>
      <dgm:spPr/>
    </dgm:pt>
    <dgm:pt modelId="{0F5C882C-F6F4-4F1B-9CE8-2A118783E468}" type="pres">
      <dgm:prSet presAssocID="{E9F664E6-4EA8-4E43-80D2-107A66718439}" presName="textNode" presStyleLbl="node1" presStyleIdx="2" presStyleCnt="5">
        <dgm:presLayoutVars>
          <dgm:bulletEnabled val="1"/>
        </dgm:presLayoutVars>
      </dgm:prSet>
      <dgm:spPr/>
    </dgm:pt>
    <dgm:pt modelId="{4CA5A07D-1EBD-4443-85C4-B2A47E93AD13}" type="pres">
      <dgm:prSet presAssocID="{2DA32758-AA04-493A-B951-A31E0D13D2E0}" presName="sibTrans" presStyleCnt="0"/>
      <dgm:spPr/>
    </dgm:pt>
    <dgm:pt modelId="{474F78F3-4D7E-43EF-B04E-9995AA9692EE}" type="pres">
      <dgm:prSet presAssocID="{583E86EE-7B5B-4F6F-BDD5-D1ACB7EC24FB}" presName="textNode" presStyleLbl="node1" presStyleIdx="3" presStyleCnt="5">
        <dgm:presLayoutVars>
          <dgm:bulletEnabled val="1"/>
        </dgm:presLayoutVars>
      </dgm:prSet>
      <dgm:spPr/>
    </dgm:pt>
    <dgm:pt modelId="{4FCDA934-C4E0-436C-9589-0FDC5FD5C393}" type="pres">
      <dgm:prSet presAssocID="{87FB3511-5328-4D9F-8B1E-B96F47EABF07}" presName="sibTrans" presStyleCnt="0"/>
      <dgm:spPr/>
    </dgm:pt>
    <dgm:pt modelId="{61527659-E4B0-4408-A8EC-83EBE29FFA42}" type="pres">
      <dgm:prSet presAssocID="{11162251-F7A6-4765-8D8A-88696067EB8B}" presName="textNode" presStyleLbl="node1" presStyleIdx="4" presStyleCnt="5">
        <dgm:presLayoutVars>
          <dgm:bulletEnabled val="1"/>
        </dgm:presLayoutVars>
      </dgm:prSet>
      <dgm:spPr/>
    </dgm:pt>
  </dgm:ptLst>
  <dgm:cxnLst>
    <dgm:cxn modelId="{2F0EE011-4C7C-4404-9E53-DC62D0602F9E}" srcId="{E99CFBC1-CC9B-4512-97D4-4181FCF2B200}" destId="{E7C53147-BB81-48E3-99D1-EB9D7F496555}" srcOrd="0" destOrd="0" parTransId="{C694CFF5-FAAD-47E1-9507-93B85E94F58B}" sibTransId="{2D09CB69-04CA-4577-8696-18A4A9F32901}"/>
    <dgm:cxn modelId="{04CFE614-8939-4D70-9034-4DCAE8937962}" type="presOf" srcId="{197B8D8E-A1B1-4708-AA22-D56ECF6C8A38}" destId="{51C20515-A3D3-4D04-91AC-83AE69F74AA9}" srcOrd="0" destOrd="0" presId="urn:microsoft.com/office/officeart/2005/8/layout/hProcess9"/>
    <dgm:cxn modelId="{29FA591E-3119-4A71-8307-FB0876FF0CED}" type="presOf" srcId="{583E86EE-7B5B-4F6F-BDD5-D1ACB7EC24FB}" destId="{474F78F3-4D7E-43EF-B04E-9995AA9692EE}" srcOrd="0" destOrd="0" presId="urn:microsoft.com/office/officeart/2005/8/layout/hProcess9"/>
    <dgm:cxn modelId="{425D1820-886E-4EC7-8341-5F09040CAF53}" type="presOf" srcId="{E9F664E6-4EA8-4E43-80D2-107A66718439}" destId="{0F5C882C-F6F4-4F1B-9CE8-2A118783E468}" srcOrd="0" destOrd="0" presId="urn:microsoft.com/office/officeart/2005/8/layout/hProcess9"/>
    <dgm:cxn modelId="{F4C2DF21-0F60-4A91-9352-DA65D0D23CAA}" srcId="{E99CFBC1-CC9B-4512-97D4-4181FCF2B200}" destId="{583E86EE-7B5B-4F6F-BDD5-D1ACB7EC24FB}" srcOrd="3" destOrd="0" parTransId="{DAF2C303-3B7F-4C28-ADC0-2B39167CD1D3}" sibTransId="{87FB3511-5328-4D9F-8B1E-B96F47EABF07}"/>
    <dgm:cxn modelId="{137A4B2E-615F-4DDD-BF54-C7A33D7BCD01}" type="presOf" srcId="{E99CFBC1-CC9B-4512-97D4-4181FCF2B200}" destId="{6F380E19-5374-4BDB-A8F5-FA82DF99D91D}" srcOrd="0" destOrd="0" presId="urn:microsoft.com/office/officeart/2005/8/layout/hProcess9"/>
    <dgm:cxn modelId="{A126B240-CAF3-482D-AC6A-E32A942E3B7F}" srcId="{E99CFBC1-CC9B-4512-97D4-4181FCF2B200}" destId="{11162251-F7A6-4765-8D8A-88696067EB8B}" srcOrd="4" destOrd="0" parTransId="{A5427EC7-5A88-4F0F-9FF4-B211DB974BBA}" sibTransId="{A285D647-4293-4FA4-A2CC-AF68423BE7CF}"/>
    <dgm:cxn modelId="{9F132594-A058-4E00-A8D3-E419B5138C41}" type="presOf" srcId="{E7C53147-BB81-48E3-99D1-EB9D7F496555}" destId="{787748CB-43AA-491F-A172-DF7BF9E65630}" srcOrd="0" destOrd="0" presId="urn:microsoft.com/office/officeart/2005/8/layout/hProcess9"/>
    <dgm:cxn modelId="{53B0819E-EA6D-4D54-AD2F-ABCFFA4672A3}" srcId="{E99CFBC1-CC9B-4512-97D4-4181FCF2B200}" destId="{E9F664E6-4EA8-4E43-80D2-107A66718439}" srcOrd="2" destOrd="0" parTransId="{CBA22B86-2165-49DF-A80C-ABC340079A43}" sibTransId="{2DA32758-AA04-493A-B951-A31E0D13D2E0}"/>
    <dgm:cxn modelId="{7B6D28B6-39D9-4C0B-9F44-4C2B8962B07D}" srcId="{E99CFBC1-CC9B-4512-97D4-4181FCF2B200}" destId="{197B8D8E-A1B1-4708-AA22-D56ECF6C8A38}" srcOrd="1" destOrd="0" parTransId="{BBEFA6E8-76A4-4791-AA62-3A3747FEBF1A}" sibTransId="{C2DD0662-2E3F-46E0-8D30-AFB0BCE8A41A}"/>
    <dgm:cxn modelId="{234643F7-29BD-4546-A97B-E9809F2F839D}" type="presOf" srcId="{11162251-F7A6-4765-8D8A-88696067EB8B}" destId="{61527659-E4B0-4408-A8EC-83EBE29FFA42}" srcOrd="0" destOrd="0" presId="urn:microsoft.com/office/officeart/2005/8/layout/hProcess9"/>
    <dgm:cxn modelId="{0E151503-F16D-4285-BB85-45A09844C2D2}" type="presParOf" srcId="{6F380E19-5374-4BDB-A8F5-FA82DF99D91D}" destId="{897CF11C-B2D2-4B16-8328-AEE4BB0DC4CF}" srcOrd="0" destOrd="0" presId="urn:microsoft.com/office/officeart/2005/8/layout/hProcess9"/>
    <dgm:cxn modelId="{856D8C0E-0B64-4DD4-9E45-B866F7F3BC21}" type="presParOf" srcId="{6F380E19-5374-4BDB-A8F5-FA82DF99D91D}" destId="{3B88D032-6E3F-44B6-8BCA-438066862AA2}" srcOrd="1" destOrd="0" presId="urn:microsoft.com/office/officeart/2005/8/layout/hProcess9"/>
    <dgm:cxn modelId="{2A1BEFB7-F53F-448B-A9C2-176EFA6CB95C}" type="presParOf" srcId="{3B88D032-6E3F-44B6-8BCA-438066862AA2}" destId="{787748CB-43AA-491F-A172-DF7BF9E65630}" srcOrd="0" destOrd="0" presId="urn:microsoft.com/office/officeart/2005/8/layout/hProcess9"/>
    <dgm:cxn modelId="{864065D4-6074-4471-A36F-5063E8A16938}" type="presParOf" srcId="{3B88D032-6E3F-44B6-8BCA-438066862AA2}" destId="{CBAEF98A-4BBD-4BEA-9A7F-C3F65C70CC8E}" srcOrd="1" destOrd="0" presId="urn:microsoft.com/office/officeart/2005/8/layout/hProcess9"/>
    <dgm:cxn modelId="{E5883C2A-FA6B-431F-8FE5-0F4AD3C2C957}" type="presParOf" srcId="{3B88D032-6E3F-44B6-8BCA-438066862AA2}" destId="{51C20515-A3D3-4D04-91AC-83AE69F74AA9}" srcOrd="2" destOrd="0" presId="urn:microsoft.com/office/officeart/2005/8/layout/hProcess9"/>
    <dgm:cxn modelId="{FB215445-49B7-4D6F-8F36-2A5A4B3D07B1}" type="presParOf" srcId="{3B88D032-6E3F-44B6-8BCA-438066862AA2}" destId="{6958CC1A-9A2A-4E3B-9595-147750A4DFFB}" srcOrd="3" destOrd="0" presId="urn:microsoft.com/office/officeart/2005/8/layout/hProcess9"/>
    <dgm:cxn modelId="{E99F1204-6DD0-4A6E-8E00-2E650116D2AE}" type="presParOf" srcId="{3B88D032-6E3F-44B6-8BCA-438066862AA2}" destId="{0F5C882C-F6F4-4F1B-9CE8-2A118783E468}" srcOrd="4" destOrd="0" presId="urn:microsoft.com/office/officeart/2005/8/layout/hProcess9"/>
    <dgm:cxn modelId="{972D1051-51D7-45A0-AB7E-17B21B503C75}" type="presParOf" srcId="{3B88D032-6E3F-44B6-8BCA-438066862AA2}" destId="{4CA5A07D-1EBD-4443-85C4-B2A47E93AD13}" srcOrd="5" destOrd="0" presId="urn:microsoft.com/office/officeart/2005/8/layout/hProcess9"/>
    <dgm:cxn modelId="{CBA05C19-6ADE-4900-804F-17B105033637}" type="presParOf" srcId="{3B88D032-6E3F-44B6-8BCA-438066862AA2}" destId="{474F78F3-4D7E-43EF-B04E-9995AA9692EE}" srcOrd="6" destOrd="0" presId="urn:microsoft.com/office/officeart/2005/8/layout/hProcess9"/>
    <dgm:cxn modelId="{7C73CE4C-6C18-495D-8A77-FC346FEE5991}" type="presParOf" srcId="{3B88D032-6E3F-44B6-8BCA-438066862AA2}" destId="{4FCDA934-C4E0-436C-9589-0FDC5FD5C393}" srcOrd="7" destOrd="0" presId="urn:microsoft.com/office/officeart/2005/8/layout/hProcess9"/>
    <dgm:cxn modelId="{B86C3BEB-0766-4184-B71D-111A6BD5E253}" type="presParOf" srcId="{3B88D032-6E3F-44B6-8BCA-438066862AA2}" destId="{61527659-E4B0-4408-A8EC-83EBE29FFA4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8AAF32-C6D9-1243-ACAC-E9FDCDBBB9F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CFF4DADA-7594-AC4D-99B7-DB1C15B4BD8D}">
      <dgm:prSet custT="1"/>
      <dgm:spPr/>
      <dgm:t>
        <a:bodyPr/>
        <a:lstStyle/>
        <a:p>
          <a:endParaRPr lang="en-US" sz="2700" dirty="0"/>
        </a:p>
      </dgm:t>
    </dgm:pt>
    <dgm:pt modelId="{384076CA-7D3D-4645-AF7F-0347E9D38477}" type="parTrans" cxnId="{84F90220-4C8D-154F-B8F7-0BE8358CCB93}">
      <dgm:prSet/>
      <dgm:spPr/>
      <dgm:t>
        <a:bodyPr/>
        <a:lstStyle/>
        <a:p>
          <a:endParaRPr lang="en-US"/>
        </a:p>
      </dgm:t>
    </dgm:pt>
    <dgm:pt modelId="{7D5370F8-F618-EA4E-B68B-80286ECA6EE8}" type="sibTrans" cxnId="{84F90220-4C8D-154F-B8F7-0BE8358CCB93}">
      <dgm:prSet/>
      <dgm:spPr/>
      <dgm:t>
        <a:bodyPr/>
        <a:lstStyle/>
        <a:p>
          <a:endParaRPr lang="en-US"/>
        </a:p>
      </dgm:t>
    </dgm:pt>
    <dgm:pt modelId="{BA17DC11-C46B-4243-8432-FA973CCCD5A5}">
      <dgm:prSet custT="1"/>
      <dgm:spPr/>
      <dgm:t>
        <a:bodyPr/>
        <a:lstStyle/>
        <a:p>
          <a:r>
            <a:rPr lang="en-US" sz="2300" dirty="0"/>
            <a:t>No suicidal ideation detected</a:t>
          </a:r>
        </a:p>
      </dgm:t>
    </dgm:pt>
    <dgm:pt modelId="{4F2A6456-A4FD-1647-9620-2EDE8E25EECE}" type="parTrans" cxnId="{24700721-37B5-6247-95EE-63CC2A58C82A}">
      <dgm:prSet/>
      <dgm:spPr/>
      <dgm:t>
        <a:bodyPr/>
        <a:lstStyle/>
        <a:p>
          <a:endParaRPr lang="en-US"/>
        </a:p>
      </dgm:t>
    </dgm:pt>
    <dgm:pt modelId="{C14D2BE4-4651-9142-9875-49ACD6F7FD83}" type="sibTrans" cxnId="{24700721-37B5-6247-95EE-63CC2A58C82A}">
      <dgm:prSet/>
      <dgm:spPr/>
      <dgm:t>
        <a:bodyPr/>
        <a:lstStyle/>
        <a:p>
          <a:endParaRPr lang="en-US"/>
        </a:p>
      </dgm:t>
    </dgm:pt>
    <dgm:pt modelId="{2DD1FD1F-6D60-A447-83FC-B4CD2519EE4C}" type="pres">
      <dgm:prSet presAssocID="{318AAF32-C6D9-1243-ACAC-E9FDCDBBB9F6}" presName="Name0" presStyleCnt="0">
        <dgm:presLayoutVars>
          <dgm:dir/>
          <dgm:resizeHandles val="exact"/>
        </dgm:presLayoutVars>
      </dgm:prSet>
      <dgm:spPr/>
    </dgm:pt>
    <dgm:pt modelId="{075C32FD-D671-FC49-8938-30183E819797}" type="pres">
      <dgm:prSet presAssocID="{CFF4DADA-7594-AC4D-99B7-DB1C15B4BD8D}" presName="parAndChTx" presStyleLbl="node1" presStyleIdx="0" presStyleCnt="1">
        <dgm:presLayoutVars>
          <dgm:bulletEnabled val="1"/>
        </dgm:presLayoutVars>
      </dgm:prSet>
      <dgm:spPr/>
    </dgm:pt>
  </dgm:ptLst>
  <dgm:cxnLst>
    <dgm:cxn modelId="{84F90220-4C8D-154F-B8F7-0BE8358CCB93}" srcId="{318AAF32-C6D9-1243-ACAC-E9FDCDBBB9F6}" destId="{CFF4DADA-7594-AC4D-99B7-DB1C15B4BD8D}" srcOrd="0" destOrd="0" parTransId="{384076CA-7D3D-4645-AF7F-0347E9D38477}" sibTransId="{7D5370F8-F618-EA4E-B68B-80286ECA6EE8}"/>
    <dgm:cxn modelId="{24700721-37B5-6247-95EE-63CC2A58C82A}" srcId="{CFF4DADA-7594-AC4D-99B7-DB1C15B4BD8D}" destId="{BA17DC11-C46B-4243-8432-FA973CCCD5A5}" srcOrd="0" destOrd="0" parTransId="{4F2A6456-A4FD-1647-9620-2EDE8E25EECE}" sibTransId="{C14D2BE4-4651-9142-9875-49ACD6F7FD83}"/>
    <dgm:cxn modelId="{3AC1C666-9302-0D4D-B561-C0E28060D19B}" type="presOf" srcId="{BA17DC11-C46B-4243-8432-FA973CCCD5A5}" destId="{075C32FD-D671-FC49-8938-30183E819797}" srcOrd="0" destOrd="1" presId="urn:microsoft.com/office/officeart/2005/8/layout/hChevron3"/>
    <dgm:cxn modelId="{692A657A-D341-6345-B137-6CD849BFD26D}" type="presOf" srcId="{CFF4DADA-7594-AC4D-99B7-DB1C15B4BD8D}" destId="{075C32FD-D671-FC49-8938-30183E819797}" srcOrd="0" destOrd="0" presId="urn:microsoft.com/office/officeart/2005/8/layout/hChevron3"/>
    <dgm:cxn modelId="{25E2CAAC-B787-3E4C-9971-051E05124269}" type="presOf" srcId="{318AAF32-C6D9-1243-ACAC-E9FDCDBBB9F6}" destId="{2DD1FD1F-6D60-A447-83FC-B4CD2519EE4C}" srcOrd="0" destOrd="0" presId="urn:microsoft.com/office/officeart/2005/8/layout/hChevron3"/>
    <dgm:cxn modelId="{E11A14CA-0010-5749-9EFB-7AD0835AB099}" type="presParOf" srcId="{2DD1FD1F-6D60-A447-83FC-B4CD2519EE4C}" destId="{075C32FD-D671-FC49-8938-30183E8197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816B7F6-4504-C04C-9C31-CDF6266BF30E}"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8C93E98F-CD0E-EC4C-A8C3-2D7FBE64A717}">
      <dgm:prSet custT="1"/>
      <dgm:spPr/>
      <dgm:t>
        <a:bodyPr/>
        <a:lstStyle/>
        <a:p>
          <a:endParaRPr lang="en-US" sz="2700" kern="1200" dirty="0"/>
        </a:p>
      </dgm:t>
    </dgm:pt>
    <dgm:pt modelId="{73FD19BA-E2E7-9541-ADD5-E676DCE2152D}" type="parTrans" cxnId="{0EC3F19D-D49F-9F45-A6F4-BC7A4C78E2C6}">
      <dgm:prSet/>
      <dgm:spPr/>
      <dgm:t>
        <a:bodyPr/>
        <a:lstStyle/>
        <a:p>
          <a:endParaRPr lang="en-US"/>
        </a:p>
      </dgm:t>
    </dgm:pt>
    <dgm:pt modelId="{69C99FAD-ED6E-1542-855A-5F06942F7EF9}" type="sibTrans" cxnId="{0EC3F19D-D49F-9F45-A6F4-BC7A4C78E2C6}">
      <dgm:prSet/>
      <dgm:spPr/>
      <dgm:t>
        <a:bodyPr/>
        <a:lstStyle/>
        <a:p>
          <a:endParaRPr lang="en-US"/>
        </a:p>
      </dgm:t>
    </dgm:pt>
    <dgm:pt modelId="{C8626681-1CDF-CB4A-8C16-D019F465CB36}">
      <dgm:prSet custT="1"/>
      <dgm:spPr/>
      <dgm:t>
        <a:bodyPr/>
        <a:lstStyle/>
        <a:p>
          <a:r>
            <a:rPr lang="en-US" sz="2300" kern="1200" dirty="0"/>
            <a:t>4% of parents who were screened disclosed passive suicidal ideation</a:t>
          </a:r>
        </a:p>
      </dgm:t>
    </dgm:pt>
    <dgm:pt modelId="{F9551E25-FAC4-4940-AC54-1DA0FD404E5C}" type="parTrans" cxnId="{243307A2-F230-4840-BC26-CFBCE4A83063}">
      <dgm:prSet/>
      <dgm:spPr/>
      <dgm:t>
        <a:bodyPr/>
        <a:lstStyle/>
        <a:p>
          <a:endParaRPr lang="en-US"/>
        </a:p>
      </dgm:t>
    </dgm:pt>
    <dgm:pt modelId="{9446E7C7-98E2-DD44-8A13-EFC290E626AD}" type="sibTrans" cxnId="{243307A2-F230-4840-BC26-CFBCE4A83063}">
      <dgm:prSet/>
      <dgm:spPr/>
      <dgm:t>
        <a:bodyPr/>
        <a:lstStyle/>
        <a:p>
          <a:endParaRPr lang="en-US"/>
        </a:p>
      </dgm:t>
    </dgm:pt>
    <dgm:pt modelId="{90AB94A1-4E78-DC4A-81FE-7D327642E60F}" type="pres">
      <dgm:prSet presAssocID="{B816B7F6-4504-C04C-9C31-CDF6266BF30E}" presName="Name0" presStyleCnt="0">
        <dgm:presLayoutVars>
          <dgm:dir/>
          <dgm:resizeHandles val="exact"/>
        </dgm:presLayoutVars>
      </dgm:prSet>
      <dgm:spPr/>
    </dgm:pt>
    <dgm:pt modelId="{66430B03-F32F-AA46-A83E-0A190A2A87EC}" type="pres">
      <dgm:prSet presAssocID="{8C93E98F-CD0E-EC4C-A8C3-2D7FBE64A717}" presName="parAndChTx" presStyleLbl="node1" presStyleIdx="0" presStyleCnt="1" custScaleX="100098">
        <dgm:presLayoutVars>
          <dgm:bulletEnabled val="1"/>
        </dgm:presLayoutVars>
      </dgm:prSet>
      <dgm:spPr/>
    </dgm:pt>
  </dgm:ptLst>
  <dgm:cxnLst>
    <dgm:cxn modelId="{CB7F5203-D196-524A-8BED-0BC40EE54E8F}" type="presOf" srcId="{8C93E98F-CD0E-EC4C-A8C3-2D7FBE64A717}" destId="{66430B03-F32F-AA46-A83E-0A190A2A87EC}" srcOrd="0" destOrd="0" presId="urn:microsoft.com/office/officeart/2005/8/layout/hChevron3"/>
    <dgm:cxn modelId="{10C2A741-5B8E-7C44-82FF-4A66F3C21D2E}" type="presOf" srcId="{C8626681-1CDF-CB4A-8C16-D019F465CB36}" destId="{66430B03-F32F-AA46-A83E-0A190A2A87EC}" srcOrd="0" destOrd="1" presId="urn:microsoft.com/office/officeart/2005/8/layout/hChevron3"/>
    <dgm:cxn modelId="{5481199D-5A82-BA43-A708-D7CB27086F38}" type="presOf" srcId="{B816B7F6-4504-C04C-9C31-CDF6266BF30E}" destId="{90AB94A1-4E78-DC4A-81FE-7D327642E60F}" srcOrd="0" destOrd="0" presId="urn:microsoft.com/office/officeart/2005/8/layout/hChevron3"/>
    <dgm:cxn modelId="{0EC3F19D-D49F-9F45-A6F4-BC7A4C78E2C6}" srcId="{B816B7F6-4504-C04C-9C31-CDF6266BF30E}" destId="{8C93E98F-CD0E-EC4C-A8C3-2D7FBE64A717}" srcOrd="0" destOrd="0" parTransId="{73FD19BA-E2E7-9541-ADD5-E676DCE2152D}" sibTransId="{69C99FAD-ED6E-1542-855A-5F06942F7EF9}"/>
    <dgm:cxn modelId="{243307A2-F230-4840-BC26-CFBCE4A83063}" srcId="{8C93E98F-CD0E-EC4C-A8C3-2D7FBE64A717}" destId="{C8626681-1CDF-CB4A-8C16-D019F465CB36}" srcOrd="0" destOrd="0" parTransId="{F9551E25-FAC4-4940-AC54-1DA0FD404E5C}" sibTransId="{9446E7C7-98E2-DD44-8A13-EFC290E626AD}"/>
    <dgm:cxn modelId="{40B8FF69-8045-A940-8477-0CA18B119AB7}" type="presParOf" srcId="{90AB94A1-4E78-DC4A-81FE-7D327642E60F}" destId="{66430B03-F32F-AA46-A83E-0A190A2A87EC}"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8AAF32-C6D9-1243-ACAC-E9FDCDBBB9F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CFF4DADA-7594-AC4D-99B7-DB1C15B4BD8D}">
      <dgm:prSet custT="1"/>
      <dgm:spPr/>
      <dgm:t>
        <a:bodyPr/>
        <a:lstStyle/>
        <a:p>
          <a:endParaRPr lang="en-US" sz="2700" dirty="0"/>
        </a:p>
      </dgm:t>
    </dgm:pt>
    <dgm:pt modelId="{384076CA-7D3D-4645-AF7F-0347E9D38477}" type="parTrans" cxnId="{84F90220-4C8D-154F-B8F7-0BE8358CCB93}">
      <dgm:prSet/>
      <dgm:spPr/>
      <dgm:t>
        <a:bodyPr/>
        <a:lstStyle/>
        <a:p>
          <a:endParaRPr lang="en-US"/>
        </a:p>
      </dgm:t>
    </dgm:pt>
    <dgm:pt modelId="{7D5370F8-F618-EA4E-B68B-80286ECA6EE8}" type="sibTrans" cxnId="{84F90220-4C8D-154F-B8F7-0BE8358CCB93}">
      <dgm:prSet/>
      <dgm:spPr/>
      <dgm:t>
        <a:bodyPr/>
        <a:lstStyle/>
        <a:p>
          <a:endParaRPr lang="en-US"/>
        </a:p>
      </dgm:t>
    </dgm:pt>
    <dgm:pt modelId="{BA17DC11-C46B-4243-8432-FA973CCCD5A5}">
      <dgm:prSet custT="1"/>
      <dgm:spPr/>
      <dgm:t>
        <a:bodyPr/>
        <a:lstStyle/>
        <a:p>
          <a:r>
            <a:rPr lang="en-US" sz="2300" dirty="0"/>
            <a:t>6% were fathers/partners</a:t>
          </a:r>
        </a:p>
      </dgm:t>
    </dgm:pt>
    <dgm:pt modelId="{4F2A6456-A4FD-1647-9620-2EDE8E25EECE}" type="parTrans" cxnId="{24700721-37B5-6247-95EE-63CC2A58C82A}">
      <dgm:prSet/>
      <dgm:spPr/>
      <dgm:t>
        <a:bodyPr/>
        <a:lstStyle/>
        <a:p>
          <a:endParaRPr lang="en-US"/>
        </a:p>
      </dgm:t>
    </dgm:pt>
    <dgm:pt modelId="{C14D2BE4-4651-9142-9875-49ACD6F7FD83}" type="sibTrans" cxnId="{24700721-37B5-6247-95EE-63CC2A58C82A}">
      <dgm:prSet/>
      <dgm:spPr/>
      <dgm:t>
        <a:bodyPr/>
        <a:lstStyle/>
        <a:p>
          <a:endParaRPr lang="en-US"/>
        </a:p>
      </dgm:t>
    </dgm:pt>
    <dgm:pt modelId="{2DD1FD1F-6D60-A447-83FC-B4CD2519EE4C}" type="pres">
      <dgm:prSet presAssocID="{318AAF32-C6D9-1243-ACAC-E9FDCDBBB9F6}" presName="Name0" presStyleCnt="0">
        <dgm:presLayoutVars>
          <dgm:dir/>
          <dgm:resizeHandles val="exact"/>
        </dgm:presLayoutVars>
      </dgm:prSet>
      <dgm:spPr/>
    </dgm:pt>
    <dgm:pt modelId="{075C32FD-D671-FC49-8938-30183E819797}" type="pres">
      <dgm:prSet presAssocID="{CFF4DADA-7594-AC4D-99B7-DB1C15B4BD8D}" presName="parAndChTx" presStyleLbl="node1" presStyleIdx="0" presStyleCnt="1">
        <dgm:presLayoutVars>
          <dgm:bulletEnabled val="1"/>
        </dgm:presLayoutVars>
      </dgm:prSet>
      <dgm:spPr/>
    </dgm:pt>
  </dgm:ptLst>
  <dgm:cxnLst>
    <dgm:cxn modelId="{84F90220-4C8D-154F-B8F7-0BE8358CCB93}" srcId="{318AAF32-C6D9-1243-ACAC-E9FDCDBBB9F6}" destId="{CFF4DADA-7594-AC4D-99B7-DB1C15B4BD8D}" srcOrd="0" destOrd="0" parTransId="{384076CA-7D3D-4645-AF7F-0347E9D38477}" sibTransId="{7D5370F8-F618-EA4E-B68B-80286ECA6EE8}"/>
    <dgm:cxn modelId="{24700721-37B5-6247-95EE-63CC2A58C82A}" srcId="{CFF4DADA-7594-AC4D-99B7-DB1C15B4BD8D}" destId="{BA17DC11-C46B-4243-8432-FA973CCCD5A5}" srcOrd="0" destOrd="0" parTransId="{4F2A6456-A4FD-1647-9620-2EDE8E25EECE}" sibTransId="{C14D2BE4-4651-9142-9875-49ACD6F7FD83}"/>
    <dgm:cxn modelId="{3AC1C666-9302-0D4D-B561-C0E28060D19B}" type="presOf" srcId="{BA17DC11-C46B-4243-8432-FA973CCCD5A5}" destId="{075C32FD-D671-FC49-8938-30183E819797}" srcOrd="0" destOrd="1" presId="urn:microsoft.com/office/officeart/2005/8/layout/hChevron3"/>
    <dgm:cxn modelId="{692A657A-D341-6345-B137-6CD849BFD26D}" type="presOf" srcId="{CFF4DADA-7594-AC4D-99B7-DB1C15B4BD8D}" destId="{075C32FD-D671-FC49-8938-30183E819797}" srcOrd="0" destOrd="0" presId="urn:microsoft.com/office/officeart/2005/8/layout/hChevron3"/>
    <dgm:cxn modelId="{25E2CAAC-B787-3E4C-9971-051E05124269}" type="presOf" srcId="{318AAF32-C6D9-1243-ACAC-E9FDCDBBB9F6}" destId="{2DD1FD1F-6D60-A447-83FC-B4CD2519EE4C}" srcOrd="0" destOrd="0" presId="urn:microsoft.com/office/officeart/2005/8/layout/hChevron3"/>
    <dgm:cxn modelId="{E11A14CA-0010-5749-9EFB-7AD0835AB099}" type="presParOf" srcId="{2DD1FD1F-6D60-A447-83FC-B4CD2519EE4C}" destId="{075C32FD-D671-FC49-8938-30183E8197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816B7F6-4504-C04C-9C31-CDF6266BF30E}"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8C93E98F-CD0E-EC4C-A8C3-2D7FBE64A717}">
      <dgm:prSet custT="1"/>
      <dgm:spPr/>
      <dgm:t>
        <a:bodyPr/>
        <a:lstStyle/>
        <a:p>
          <a:endParaRPr lang="en-US" sz="2700" kern="1200" dirty="0"/>
        </a:p>
      </dgm:t>
    </dgm:pt>
    <dgm:pt modelId="{73FD19BA-E2E7-9541-ADD5-E676DCE2152D}" type="parTrans" cxnId="{0EC3F19D-D49F-9F45-A6F4-BC7A4C78E2C6}">
      <dgm:prSet/>
      <dgm:spPr/>
      <dgm:t>
        <a:bodyPr/>
        <a:lstStyle/>
        <a:p>
          <a:endParaRPr lang="en-US"/>
        </a:p>
      </dgm:t>
    </dgm:pt>
    <dgm:pt modelId="{69C99FAD-ED6E-1542-855A-5F06942F7EF9}" type="sibTrans" cxnId="{0EC3F19D-D49F-9F45-A6F4-BC7A4C78E2C6}">
      <dgm:prSet/>
      <dgm:spPr/>
      <dgm:t>
        <a:bodyPr/>
        <a:lstStyle/>
        <a:p>
          <a:endParaRPr lang="en-US"/>
        </a:p>
      </dgm:t>
    </dgm:pt>
    <dgm:pt modelId="{C8626681-1CDF-CB4A-8C16-D019F465CB36}">
      <dgm:prSet custT="1"/>
      <dgm:spPr/>
      <dgm:t>
        <a:bodyPr/>
        <a:lstStyle/>
        <a:p>
          <a:r>
            <a:rPr lang="en-US" sz="2300" kern="1200" dirty="0"/>
            <a:t>30% were fathers/partners</a:t>
          </a:r>
        </a:p>
      </dgm:t>
    </dgm:pt>
    <dgm:pt modelId="{F9551E25-FAC4-4940-AC54-1DA0FD404E5C}" type="parTrans" cxnId="{243307A2-F230-4840-BC26-CFBCE4A83063}">
      <dgm:prSet/>
      <dgm:spPr/>
      <dgm:t>
        <a:bodyPr/>
        <a:lstStyle/>
        <a:p>
          <a:endParaRPr lang="en-US"/>
        </a:p>
      </dgm:t>
    </dgm:pt>
    <dgm:pt modelId="{9446E7C7-98E2-DD44-8A13-EFC290E626AD}" type="sibTrans" cxnId="{243307A2-F230-4840-BC26-CFBCE4A83063}">
      <dgm:prSet/>
      <dgm:spPr/>
      <dgm:t>
        <a:bodyPr/>
        <a:lstStyle/>
        <a:p>
          <a:endParaRPr lang="en-US"/>
        </a:p>
      </dgm:t>
    </dgm:pt>
    <dgm:pt modelId="{90AB94A1-4E78-DC4A-81FE-7D327642E60F}" type="pres">
      <dgm:prSet presAssocID="{B816B7F6-4504-C04C-9C31-CDF6266BF30E}" presName="Name0" presStyleCnt="0">
        <dgm:presLayoutVars>
          <dgm:dir/>
          <dgm:resizeHandles val="exact"/>
        </dgm:presLayoutVars>
      </dgm:prSet>
      <dgm:spPr/>
    </dgm:pt>
    <dgm:pt modelId="{66430B03-F32F-AA46-A83E-0A190A2A87EC}" type="pres">
      <dgm:prSet presAssocID="{8C93E98F-CD0E-EC4C-A8C3-2D7FBE64A717}" presName="parAndChTx" presStyleLbl="node1" presStyleIdx="0" presStyleCnt="1" custScaleX="100098">
        <dgm:presLayoutVars>
          <dgm:bulletEnabled val="1"/>
        </dgm:presLayoutVars>
      </dgm:prSet>
      <dgm:spPr/>
    </dgm:pt>
  </dgm:ptLst>
  <dgm:cxnLst>
    <dgm:cxn modelId="{CB7F5203-D196-524A-8BED-0BC40EE54E8F}" type="presOf" srcId="{8C93E98F-CD0E-EC4C-A8C3-2D7FBE64A717}" destId="{66430B03-F32F-AA46-A83E-0A190A2A87EC}" srcOrd="0" destOrd="0" presId="urn:microsoft.com/office/officeart/2005/8/layout/hChevron3"/>
    <dgm:cxn modelId="{10C2A741-5B8E-7C44-82FF-4A66F3C21D2E}" type="presOf" srcId="{C8626681-1CDF-CB4A-8C16-D019F465CB36}" destId="{66430B03-F32F-AA46-A83E-0A190A2A87EC}" srcOrd="0" destOrd="1" presId="urn:microsoft.com/office/officeart/2005/8/layout/hChevron3"/>
    <dgm:cxn modelId="{5481199D-5A82-BA43-A708-D7CB27086F38}" type="presOf" srcId="{B816B7F6-4504-C04C-9C31-CDF6266BF30E}" destId="{90AB94A1-4E78-DC4A-81FE-7D327642E60F}" srcOrd="0" destOrd="0" presId="urn:microsoft.com/office/officeart/2005/8/layout/hChevron3"/>
    <dgm:cxn modelId="{0EC3F19D-D49F-9F45-A6F4-BC7A4C78E2C6}" srcId="{B816B7F6-4504-C04C-9C31-CDF6266BF30E}" destId="{8C93E98F-CD0E-EC4C-A8C3-2D7FBE64A717}" srcOrd="0" destOrd="0" parTransId="{73FD19BA-E2E7-9541-ADD5-E676DCE2152D}" sibTransId="{69C99FAD-ED6E-1542-855A-5F06942F7EF9}"/>
    <dgm:cxn modelId="{243307A2-F230-4840-BC26-CFBCE4A83063}" srcId="{8C93E98F-CD0E-EC4C-A8C3-2D7FBE64A717}" destId="{C8626681-1CDF-CB4A-8C16-D019F465CB36}" srcOrd="0" destOrd="0" parTransId="{F9551E25-FAC4-4940-AC54-1DA0FD404E5C}" sibTransId="{9446E7C7-98E2-DD44-8A13-EFC290E626AD}"/>
    <dgm:cxn modelId="{40B8FF69-8045-A940-8477-0CA18B119AB7}" type="presParOf" srcId="{90AB94A1-4E78-DC4A-81FE-7D327642E60F}" destId="{66430B03-F32F-AA46-A83E-0A190A2A87EC}"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A2B0FB-3371-48CB-A921-0C1110C727B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7AE0764-0E27-4A52-BA54-EB56FBA68B91}">
      <dgm:prSet/>
      <dgm:spPr/>
      <dgm:t>
        <a:bodyPr/>
        <a:lstStyle/>
        <a:p>
          <a:r>
            <a:rPr lang="en-US"/>
            <a:t>140/206 (68%) returned surveys on parent perceptions of screening</a:t>
          </a:r>
        </a:p>
      </dgm:t>
    </dgm:pt>
    <dgm:pt modelId="{6ECDE593-1A33-42D2-829D-8BBF338120A2}" type="parTrans" cxnId="{F9D007C5-FDEE-4F25-8B44-8117C374B004}">
      <dgm:prSet/>
      <dgm:spPr/>
      <dgm:t>
        <a:bodyPr/>
        <a:lstStyle/>
        <a:p>
          <a:endParaRPr lang="en-US"/>
        </a:p>
      </dgm:t>
    </dgm:pt>
    <dgm:pt modelId="{B683F7B4-01D2-45B5-BBDB-034B220F7204}" type="sibTrans" cxnId="{F9D007C5-FDEE-4F25-8B44-8117C374B004}">
      <dgm:prSet/>
      <dgm:spPr/>
      <dgm:t>
        <a:bodyPr/>
        <a:lstStyle/>
        <a:p>
          <a:endParaRPr lang="en-US"/>
        </a:p>
      </dgm:t>
    </dgm:pt>
    <dgm:pt modelId="{85068D4B-DEB5-4EC5-B2C2-CF21577D32E6}">
      <dgm:prSet/>
      <dgm:spPr/>
      <dgm:t>
        <a:bodyPr/>
        <a:lstStyle/>
        <a:p>
          <a:r>
            <a:rPr lang="en-US"/>
            <a:t>93% agreed screening was valuable</a:t>
          </a:r>
        </a:p>
      </dgm:t>
    </dgm:pt>
    <dgm:pt modelId="{CDB9266C-98AE-4BF3-B9B8-3286DB70A59B}" type="parTrans" cxnId="{A510B210-B7B7-4DCE-A725-A6A82ABFDDD2}">
      <dgm:prSet/>
      <dgm:spPr/>
      <dgm:t>
        <a:bodyPr/>
        <a:lstStyle/>
        <a:p>
          <a:endParaRPr lang="en-US"/>
        </a:p>
      </dgm:t>
    </dgm:pt>
    <dgm:pt modelId="{FC05457A-0B13-4167-8737-D7AEC62CF12D}" type="sibTrans" cxnId="{A510B210-B7B7-4DCE-A725-A6A82ABFDDD2}">
      <dgm:prSet/>
      <dgm:spPr/>
      <dgm:t>
        <a:bodyPr/>
        <a:lstStyle/>
        <a:p>
          <a:endParaRPr lang="en-US"/>
        </a:p>
      </dgm:t>
    </dgm:pt>
    <dgm:pt modelId="{B84B6380-4DFA-4920-BD81-6368A9A8DFF9}">
      <dgm:prSet/>
      <dgm:spPr/>
      <dgm:t>
        <a:bodyPr/>
        <a:lstStyle/>
        <a:p>
          <a:r>
            <a:rPr lang="en-US"/>
            <a:t>11% agreed screening was difficult</a:t>
          </a:r>
        </a:p>
      </dgm:t>
    </dgm:pt>
    <dgm:pt modelId="{AAC8DAE0-18FC-4CF2-B46A-8D180C05E834}" type="parTrans" cxnId="{097B7E85-5A9C-433E-9251-C1CC5C0160D1}">
      <dgm:prSet/>
      <dgm:spPr/>
      <dgm:t>
        <a:bodyPr/>
        <a:lstStyle/>
        <a:p>
          <a:endParaRPr lang="en-US"/>
        </a:p>
      </dgm:t>
    </dgm:pt>
    <dgm:pt modelId="{24473559-621F-4680-B659-379D615242B5}" type="sibTrans" cxnId="{097B7E85-5A9C-433E-9251-C1CC5C0160D1}">
      <dgm:prSet/>
      <dgm:spPr/>
      <dgm:t>
        <a:bodyPr/>
        <a:lstStyle/>
        <a:p>
          <a:endParaRPr lang="en-US"/>
        </a:p>
      </dgm:t>
    </dgm:pt>
    <dgm:pt modelId="{53EB3BA7-0241-495C-9526-4DD399114766}">
      <dgm:prSet/>
      <dgm:spPr/>
      <dgm:t>
        <a:bodyPr/>
        <a:lstStyle/>
        <a:p>
          <a:r>
            <a:rPr lang="en-US"/>
            <a:t>4 parents (2%) explicitly declined screens or social work involvement</a:t>
          </a:r>
        </a:p>
      </dgm:t>
    </dgm:pt>
    <dgm:pt modelId="{0EC9FD75-F9F9-4BB8-9CEA-924F99311CEF}" type="parTrans" cxnId="{C1E41881-333D-4489-BEF0-377F37252DEF}">
      <dgm:prSet/>
      <dgm:spPr/>
      <dgm:t>
        <a:bodyPr/>
        <a:lstStyle/>
        <a:p>
          <a:endParaRPr lang="en-US"/>
        </a:p>
      </dgm:t>
    </dgm:pt>
    <dgm:pt modelId="{C0D2F309-A629-4A2D-988D-9076C95039C4}" type="sibTrans" cxnId="{C1E41881-333D-4489-BEF0-377F37252DEF}">
      <dgm:prSet/>
      <dgm:spPr/>
      <dgm:t>
        <a:bodyPr/>
        <a:lstStyle/>
        <a:p>
          <a:endParaRPr lang="en-US"/>
        </a:p>
      </dgm:t>
    </dgm:pt>
    <dgm:pt modelId="{45729DE4-9B42-41A1-82EC-C3E39AE66BA2}">
      <dgm:prSet/>
      <dgm:spPr/>
      <dgm:t>
        <a:bodyPr/>
        <a:lstStyle/>
        <a:p>
          <a:r>
            <a:rPr lang="en-US"/>
            <a:t>1 declined screening, citing privacy concerns, lack of time</a:t>
          </a:r>
        </a:p>
      </dgm:t>
    </dgm:pt>
    <dgm:pt modelId="{FC15F385-3F33-4E7E-A32E-87E18311EDF4}" type="parTrans" cxnId="{45E41CEB-50ED-4B2F-A123-0C834B195033}">
      <dgm:prSet/>
      <dgm:spPr/>
      <dgm:t>
        <a:bodyPr/>
        <a:lstStyle/>
        <a:p>
          <a:endParaRPr lang="en-US"/>
        </a:p>
      </dgm:t>
    </dgm:pt>
    <dgm:pt modelId="{7B990E38-2934-4519-8301-61635C7CDD89}" type="sibTrans" cxnId="{45E41CEB-50ED-4B2F-A123-0C834B195033}">
      <dgm:prSet/>
      <dgm:spPr/>
      <dgm:t>
        <a:bodyPr/>
        <a:lstStyle/>
        <a:p>
          <a:endParaRPr lang="en-US"/>
        </a:p>
      </dgm:t>
    </dgm:pt>
    <dgm:pt modelId="{7F625280-3925-4C17-9317-564E2503BB7B}">
      <dgm:prSet/>
      <dgm:spPr/>
      <dgm:t>
        <a:bodyPr/>
        <a:lstStyle/>
        <a:p>
          <a:r>
            <a:rPr lang="en-US"/>
            <a:t>2 declined SW involvement</a:t>
          </a:r>
        </a:p>
      </dgm:t>
    </dgm:pt>
    <dgm:pt modelId="{C73DEEAD-A20A-466D-B5CF-B22FE89EAF17}" type="parTrans" cxnId="{69A26320-35D3-4D37-BDBB-79685BB887B1}">
      <dgm:prSet/>
      <dgm:spPr/>
      <dgm:t>
        <a:bodyPr/>
        <a:lstStyle/>
        <a:p>
          <a:endParaRPr lang="en-US"/>
        </a:p>
      </dgm:t>
    </dgm:pt>
    <dgm:pt modelId="{F1F8D81B-D4FF-44AE-9D68-77006DFD1BD6}" type="sibTrans" cxnId="{69A26320-35D3-4D37-BDBB-79685BB887B1}">
      <dgm:prSet/>
      <dgm:spPr/>
      <dgm:t>
        <a:bodyPr/>
        <a:lstStyle/>
        <a:p>
          <a:endParaRPr lang="en-US"/>
        </a:p>
      </dgm:t>
    </dgm:pt>
    <dgm:pt modelId="{C4DC1721-5634-4B58-83F7-4FCA20537498}">
      <dgm:prSet/>
      <dgm:spPr/>
      <dgm:t>
        <a:bodyPr/>
        <a:lstStyle/>
        <a:p>
          <a:r>
            <a:rPr lang="en-US"/>
            <a:t>1 returned blank screen</a:t>
          </a:r>
        </a:p>
      </dgm:t>
    </dgm:pt>
    <dgm:pt modelId="{B8804073-F94B-49C1-80A4-894C5B00F441}" type="parTrans" cxnId="{0528CE12-D700-467A-B601-08F03406FB4F}">
      <dgm:prSet/>
      <dgm:spPr/>
      <dgm:t>
        <a:bodyPr/>
        <a:lstStyle/>
        <a:p>
          <a:endParaRPr lang="en-US"/>
        </a:p>
      </dgm:t>
    </dgm:pt>
    <dgm:pt modelId="{C4C66E0A-F759-4900-BBD0-AE5E6474BCAC}" type="sibTrans" cxnId="{0528CE12-D700-467A-B601-08F03406FB4F}">
      <dgm:prSet/>
      <dgm:spPr/>
      <dgm:t>
        <a:bodyPr/>
        <a:lstStyle/>
        <a:p>
          <a:endParaRPr lang="en-US"/>
        </a:p>
      </dgm:t>
    </dgm:pt>
    <dgm:pt modelId="{C5ABA188-93A6-4317-8F31-1CFF954BB6FE}" type="pres">
      <dgm:prSet presAssocID="{0CA2B0FB-3371-48CB-A921-0C1110C727B3}" presName="root" presStyleCnt="0">
        <dgm:presLayoutVars>
          <dgm:dir/>
          <dgm:resizeHandles val="exact"/>
        </dgm:presLayoutVars>
      </dgm:prSet>
      <dgm:spPr/>
    </dgm:pt>
    <dgm:pt modelId="{F7E883F8-6235-44CD-B469-373D07107D18}" type="pres">
      <dgm:prSet presAssocID="{07AE0764-0E27-4A52-BA54-EB56FBA68B91}" presName="compNode" presStyleCnt="0"/>
      <dgm:spPr/>
    </dgm:pt>
    <dgm:pt modelId="{99D96031-D976-4869-8610-FB7B4D5D6C43}" type="pres">
      <dgm:prSet presAssocID="{07AE0764-0E27-4A52-BA54-EB56FBA68B91}" presName="bgRect" presStyleLbl="bgShp" presStyleIdx="0" presStyleCnt="2"/>
      <dgm:spPr/>
    </dgm:pt>
    <dgm:pt modelId="{A8276CA0-96BA-40EB-A0D4-BF7E16FB9AB4}" type="pres">
      <dgm:prSet presAssocID="{07AE0764-0E27-4A52-BA54-EB56FBA68B91}" presName="iconRect" presStyleLbl="nod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Thought bubble with solid fill"/>
        </a:ext>
      </dgm:extLst>
    </dgm:pt>
    <dgm:pt modelId="{E52E59E4-FF2D-44AE-83BD-C1EE05236B2F}" type="pres">
      <dgm:prSet presAssocID="{07AE0764-0E27-4A52-BA54-EB56FBA68B91}" presName="spaceRect" presStyleCnt="0"/>
      <dgm:spPr/>
    </dgm:pt>
    <dgm:pt modelId="{C30504EA-48CF-40DF-A51C-10FC494A2D4F}" type="pres">
      <dgm:prSet presAssocID="{07AE0764-0E27-4A52-BA54-EB56FBA68B91}" presName="parTx" presStyleLbl="revTx" presStyleIdx="0" presStyleCnt="4">
        <dgm:presLayoutVars>
          <dgm:chMax val="0"/>
          <dgm:chPref val="0"/>
        </dgm:presLayoutVars>
      </dgm:prSet>
      <dgm:spPr/>
    </dgm:pt>
    <dgm:pt modelId="{1271F68E-13DF-4FB9-A758-B38FF29F58CB}" type="pres">
      <dgm:prSet presAssocID="{07AE0764-0E27-4A52-BA54-EB56FBA68B91}" presName="desTx" presStyleLbl="revTx" presStyleIdx="1" presStyleCnt="4">
        <dgm:presLayoutVars/>
      </dgm:prSet>
      <dgm:spPr/>
    </dgm:pt>
    <dgm:pt modelId="{9E867713-F341-4641-915A-AFE62E0E9F80}" type="pres">
      <dgm:prSet presAssocID="{B683F7B4-01D2-45B5-BBDB-034B220F7204}" presName="sibTrans" presStyleCnt="0"/>
      <dgm:spPr/>
    </dgm:pt>
    <dgm:pt modelId="{1E6492EA-7A7C-4AE8-A309-758E519A0F5F}" type="pres">
      <dgm:prSet presAssocID="{53EB3BA7-0241-495C-9526-4DD399114766}" presName="compNode" presStyleCnt="0"/>
      <dgm:spPr/>
    </dgm:pt>
    <dgm:pt modelId="{C91F27A8-C471-44BF-84D8-7A587749C0D3}" type="pres">
      <dgm:prSet presAssocID="{53EB3BA7-0241-495C-9526-4DD399114766}" presName="bgRect" presStyleLbl="bgShp" presStyleIdx="1" presStyleCnt="2"/>
      <dgm:spPr/>
    </dgm:pt>
    <dgm:pt modelId="{8AC83571-E536-42F3-9DFF-6FF7F4DECC5D}" type="pres">
      <dgm:prSet presAssocID="{53EB3BA7-0241-495C-9526-4DD399114766}" presName="iconRect" presStyleLbl="nod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Cross with solid fill"/>
        </a:ext>
      </dgm:extLst>
    </dgm:pt>
    <dgm:pt modelId="{A3A508E0-75FC-4651-A2B7-1B6DEA3D09B7}" type="pres">
      <dgm:prSet presAssocID="{53EB3BA7-0241-495C-9526-4DD399114766}" presName="spaceRect" presStyleCnt="0"/>
      <dgm:spPr/>
    </dgm:pt>
    <dgm:pt modelId="{C41A96C9-85AE-43A4-9B81-26040920C6F9}" type="pres">
      <dgm:prSet presAssocID="{53EB3BA7-0241-495C-9526-4DD399114766}" presName="parTx" presStyleLbl="revTx" presStyleIdx="2" presStyleCnt="4">
        <dgm:presLayoutVars>
          <dgm:chMax val="0"/>
          <dgm:chPref val="0"/>
        </dgm:presLayoutVars>
      </dgm:prSet>
      <dgm:spPr/>
    </dgm:pt>
    <dgm:pt modelId="{2D82A639-0B9B-45EF-973D-BA892D4824BD}" type="pres">
      <dgm:prSet presAssocID="{53EB3BA7-0241-495C-9526-4DD399114766}" presName="desTx" presStyleLbl="revTx" presStyleIdx="3" presStyleCnt="4">
        <dgm:presLayoutVars/>
      </dgm:prSet>
      <dgm:spPr/>
    </dgm:pt>
  </dgm:ptLst>
  <dgm:cxnLst>
    <dgm:cxn modelId="{A510B210-B7B7-4DCE-A725-A6A82ABFDDD2}" srcId="{07AE0764-0E27-4A52-BA54-EB56FBA68B91}" destId="{85068D4B-DEB5-4EC5-B2C2-CF21577D32E6}" srcOrd="0" destOrd="0" parTransId="{CDB9266C-98AE-4BF3-B9B8-3286DB70A59B}" sibTransId="{FC05457A-0B13-4167-8737-D7AEC62CF12D}"/>
    <dgm:cxn modelId="{0528CE12-D700-467A-B601-08F03406FB4F}" srcId="{53EB3BA7-0241-495C-9526-4DD399114766}" destId="{C4DC1721-5634-4B58-83F7-4FCA20537498}" srcOrd="2" destOrd="0" parTransId="{B8804073-F94B-49C1-80A4-894C5B00F441}" sibTransId="{C4C66E0A-F759-4900-BBD0-AE5E6474BCAC}"/>
    <dgm:cxn modelId="{69A26320-35D3-4D37-BDBB-79685BB887B1}" srcId="{53EB3BA7-0241-495C-9526-4DD399114766}" destId="{7F625280-3925-4C17-9317-564E2503BB7B}" srcOrd="1" destOrd="0" parTransId="{C73DEEAD-A20A-466D-B5CF-B22FE89EAF17}" sibTransId="{F1F8D81B-D4FF-44AE-9D68-77006DFD1BD6}"/>
    <dgm:cxn modelId="{674D9765-E1EF-4D4C-AEB4-B79D1B43DFB7}" type="presOf" srcId="{C4DC1721-5634-4B58-83F7-4FCA20537498}" destId="{2D82A639-0B9B-45EF-973D-BA892D4824BD}" srcOrd="0" destOrd="2" presId="urn:microsoft.com/office/officeart/2018/2/layout/IconVerticalSolidList"/>
    <dgm:cxn modelId="{E3ED2076-582D-45D5-9063-7948AC7CED6D}" type="presOf" srcId="{B84B6380-4DFA-4920-BD81-6368A9A8DFF9}" destId="{1271F68E-13DF-4FB9-A758-B38FF29F58CB}" srcOrd="0" destOrd="1" presId="urn:microsoft.com/office/officeart/2018/2/layout/IconVerticalSolidList"/>
    <dgm:cxn modelId="{5B8EF15A-8A5A-4921-9C58-2BB719FF249B}" type="presOf" srcId="{53EB3BA7-0241-495C-9526-4DD399114766}" destId="{C41A96C9-85AE-43A4-9B81-26040920C6F9}" srcOrd="0" destOrd="0" presId="urn:microsoft.com/office/officeart/2018/2/layout/IconVerticalSolidList"/>
    <dgm:cxn modelId="{C1E41881-333D-4489-BEF0-377F37252DEF}" srcId="{0CA2B0FB-3371-48CB-A921-0C1110C727B3}" destId="{53EB3BA7-0241-495C-9526-4DD399114766}" srcOrd="1" destOrd="0" parTransId="{0EC9FD75-F9F9-4BB8-9CEA-924F99311CEF}" sibTransId="{C0D2F309-A629-4A2D-988D-9076C95039C4}"/>
    <dgm:cxn modelId="{097B7E85-5A9C-433E-9251-C1CC5C0160D1}" srcId="{07AE0764-0E27-4A52-BA54-EB56FBA68B91}" destId="{B84B6380-4DFA-4920-BD81-6368A9A8DFF9}" srcOrd="1" destOrd="0" parTransId="{AAC8DAE0-18FC-4CF2-B46A-8D180C05E834}" sibTransId="{24473559-621F-4680-B659-379D615242B5}"/>
    <dgm:cxn modelId="{90C65989-FECB-4DA3-87F0-C1BB23893FB8}" type="presOf" srcId="{0CA2B0FB-3371-48CB-A921-0C1110C727B3}" destId="{C5ABA188-93A6-4317-8F31-1CFF954BB6FE}" srcOrd="0" destOrd="0" presId="urn:microsoft.com/office/officeart/2018/2/layout/IconVerticalSolidList"/>
    <dgm:cxn modelId="{E82BA78D-D7B3-4956-B1E4-FE51EA9B60A8}" type="presOf" srcId="{85068D4B-DEB5-4EC5-B2C2-CF21577D32E6}" destId="{1271F68E-13DF-4FB9-A758-B38FF29F58CB}" srcOrd="0" destOrd="0" presId="urn:microsoft.com/office/officeart/2018/2/layout/IconVerticalSolidList"/>
    <dgm:cxn modelId="{53AE2A98-39FD-49EF-AE17-73032BA4FBB4}" type="presOf" srcId="{07AE0764-0E27-4A52-BA54-EB56FBA68B91}" destId="{C30504EA-48CF-40DF-A51C-10FC494A2D4F}" srcOrd="0" destOrd="0" presId="urn:microsoft.com/office/officeart/2018/2/layout/IconVerticalSolidList"/>
    <dgm:cxn modelId="{38669B9E-5D72-434C-AEDA-E77AF6426308}" type="presOf" srcId="{7F625280-3925-4C17-9317-564E2503BB7B}" destId="{2D82A639-0B9B-45EF-973D-BA892D4824BD}" srcOrd="0" destOrd="1" presId="urn:microsoft.com/office/officeart/2018/2/layout/IconVerticalSolidList"/>
    <dgm:cxn modelId="{8D6384BD-6A6C-4FA3-A05D-D9EEB8447423}" type="presOf" srcId="{45729DE4-9B42-41A1-82EC-C3E39AE66BA2}" destId="{2D82A639-0B9B-45EF-973D-BA892D4824BD}" srcOrd="0" destOrd="0" presId="urn:microsoft.com/office/officeart/2018/2/layout/IconVerticalSolidList"/>
    <dgm:cxn modelId="{F9D007C5-FDEE-4F25-8B44-8117C374B004}" srcId="{0CA2B0FB-3371-48CB-A921-0C1110C727B3}" destId="{07AE0764-0E27-4A52-BA54-EB56FBA68B91}" srcOrd="0" destOrd="0" parTransId="{6ECDE593-1A33-42D2-829D-8BBF338120A2}" sibTransId="{B683F7B4-01D2-45B5-BBDB-034B220F7204}"/>
    <dgm:cxn modelId="{45E41CEB-50ED-4B2F-A123-0C834B195033}" srcId="{53EB3BA7-0241-495C-9526-4DD399114766}" destId="{45729DE4-9B42-41A1-82EC-C3E39AE66BA2}" srcOrd="0" destOrd="0" parTransId="{FC15F385-3F33-4E7E-A32E-87E18311EDF4}" sibTransId="{7B990E38-2934-4519-8301-61635C7CDD89}"/>
    <dgm:cxn modelId="{31F68DCE-99A6-405B-8245-B4E170B1DBC8}" type="presParOf" srcId="{C5ABA188-93A6-4317-8F31-1CFF954BB6FE}" destId="{F7E883F8-6235-44CD-B469-373D07107D18}" srcOrd="0" destOrd="0" presId="urn:microsoft.com/office/officeart/2018/2/layout/IconVerticalSolidList"/>
    <dgm:cxn modelId="{875D2A79-9C95-44AA-8577-F4E4FD76F4ED}" type="presParOf" srcId="{F7E883F8-6235-44CD-B469-373D07107D18}" destId="{99D96031-D976-4869-8610-FB7B4D5D6C43}" srcOrd="0" destOrd="0" presId="urn:microsoft.com/office/officeart/2018/2/layout/IconVerticalSolidList"/>
    <dgm:cxn modelId="{40EB8F0D-6534-436A-96AF-2D004E78BFC3}" type="presParOf" srcId="{F7E883F8-6235-44CD-B469-373D07107D18}" destId="{A8276CA0-96BA-40EB-A0D4-BF7E16FB9AB4}" srcOrd="1" destOrd="0" presId="urn:microsoft.com/office/officeart/2018/2/layout/IconVerticalSolidList"/>
    <dgm:cxn modelId="{F7853ED0-1314-4CAC-8243-E3CF2FA9BEAE}" type="presParOf" srcId="{F7E883F8-6235-44CD-B469-373D07107D18}" destId="{E52E59E4-FF2D-44AE-83BD-C1EE05236B2F}" srcOrd="2" destOrd="0" presId="urn:microsoft.com/office/officeart/2018/2/layout/IconVerticalSolidList"/>
    <dgm:cxn modelId="{D835E6CA-A6B3-4DC0-A27D-45B687ED7D99}" type="presParOf" srcId="{F7E883F8-6235-44CD-B469-373D07107D18}" destId="{C30504EA-48CF-40DF-A51C-10FC494A2D4F}" srcOrd="3" destOrd="0" presId="urn:microsoft.com/office/officeart/2018/2/layout/IconVerticalSolidList"/>
    <dgm:cxn modelId="{69C1A6E1-FE62-43CC-B645-28864FD5F56A}" type="presParOf" srcId="{F7E883F8-6235-44CD-B469-373D07107D18}" destId="{1271F68E-13DF-4FB9-A758-B38FF29F58CB}" srcOrd="4" destOrd="0" presId="urn:microsoft.com/office/officeart/2018/2/layout/IconVerticalSolidList"/>
    <dgm:cxn modelId="{37347492-CD04-4BD0-80FA-0092F3554C11}" type="presParOf" srcId="{C5ABA188-93A6-4317-8F31-1CFF954BB6FE}" destId="{9E867713-F341-4641-915A-AFE62E0E9F80}" srcOrd="1" destOrd="0" presId="urn:microsoft.com/office/officeart/2018/2/layout/IconVerticalSolidList"/>
    <dgm:cxn modelId="{5FAF5D3D-4F8D-4010-B977-D2B1A3D8006F}" type="presParOf" srcId="{C5ABA188-93A6-4317-8F31-1CFF954BB6FE}" destId="{1E6492EA-7A7C-4AE8-A309-758E519A0F5F}" srcOrd="2" destOrd="0" presId="urn:microsoft.com/office/officeart/2018/2/layout/IconVerticalSolidList"/>
    <dgm:cxn modelId="{E25EA685-1D32-430D-87DE-84568D63C8AB}" type="presParOf" srcId="{1E6492EA-7A7C-4AE8-A309-758E519A0F5F}" destId="{C91F27A8-C471-44BF-84D8-7A587749C0D3}" srcOrd="0" destOrd="0" presId="urn:microsoft.com/office/officeart/2018/2/layout/IconVerticalSolidList"/>
    <dgm:cxn modelId="{2FD59CF5-6C51-466A-ACF3-1B313A05BE00}" type="presParOf" srcId="{1E6492EA-7A7C-4AE8-A309-758E519A0F5F}" destId="{8AC83571-E536-42F3-9DFF-6FF7F4DECC5D}" srcOrd="1" destOrd="0" presId="urn:microsoft.com/office/officeart/2018/2/layout/IconVerticalSolidList"/>
    <dgm:cxn modelId="{56B7FBFB-319F-4B7F-A52E-83320478BC0A}" type="presParOf" srcId="{1E6492EA-7A7C-4AE8-A309-758E519A0F5F}" destId="{A3A508E0-75FC-4651-A2B7-1B6DEA3D09B7}" srcOrd="2" destOrd="0" presId="urn:microsoft.com/office/officeart/2018/2/layout/IconVerticalSolidList"/>
    <dgm:cxn modelId="{1909B638-4138-48D3-8012-6AB8B7A9AE3C}" type="presParOf" srcId="{1E6492EA-7A7C-4AE8-A309-758E519A0F5F}" destId="{C41A96C9-85AE-43A4-9B81-26040920C6F9}" srcOrd="3" destOrd="0" presId="urn:microsoft.com/office/officeart/2018/2/layout/IconVerticalSolidList"/>
    <dgm:cxn modelId="{C6BA429F-BA7B-4A27-8DBF-92D9D97FE3DC}" type="presParOf" srcId="{1E6492EA-7A7C-4AE8-A309-758E519A0F5F}" destId="{2D82A639-0B9B-45EF-973D-BA892D4824B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E98266-BC9A-F544-82D4-6799002AC9DB}"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D0DE96EF-1A4B-9143-AAE9-B35AC5392161}">
      <dgm:prSet phldrT="[Text]" custT="1"/>
      <dgm:spPr/>
      <dgm:t>
        <a:bodyPr/>
        <a:lstStyle/>
        <a:p>
          <a:r>
            <a:rPr lang="en-US" sz="2400" b="1" dirty="0"/>
            <a:t>Measures</a:t>
          </a:r>
        </a:p>
      </dgm:t>
    </dgm:pt>
    <dgm:pt modelId="{C0D5CC44-D8D3-2D41-95AE-D44D144F0611}" type="parTrans" cxnId="{00932E1D-3B09-8344-8AC3-3A50F4F997E5}">
      <dgm:prSet/>
      <dgm:spPr/>
      <dgm:t>
        <a:bodyPr/>
        <a:lstStyle/>
        <a:p>
          <a:endParaRPr lang="en-US"/>
        </a:p>
      </dgm:t>
    </dgm:pt>
    <dgm:pt modelId="{01C5E841-7230-7144-A1C0-5CA9E96281DF}" type="sibTrans" cxnId="{00932E1D-3B09-8344-8AC3-3A50F4F997E5}">
      <dgm:prSet/>
      <dgm:spPr/>
      <dgm:t>
        <a:bodyPr/>
        <a:lstStyle/>
        <a:p>
          <a:endParaRPr lang="en-US"/>
        </a:p>
      </dgm:t>
    </dgm:pt>
    <dgm:pt modelId="{75F18B4B-4B34-6D40-B53C-510FBD473435}">
      <dgm:prSet phldrT="[Text]"/>
      <dgm:spPr/>
      <dgm:t>
        <a:bodyPr/>
        <a:lstStyle/>
        <a:p>
          <a:r>
            <a:rPr lang="en-US" b="1" dirty="0"/>
            <a:t>Outcome: </a:t>
          </a:r>
          <a:r>
            <a:rPr lang="en-US" dirty="0"/>
            <a:t>Screening rate</a:t>
          </a:r>
        </a:p>
      </dgm:t>
    </dgm:pt>
    <dgm:pt modelId="{4D4E943A-4ACC-F342-BCB6-F49CF7D25902}" type="parTrans" cxnId="{846F7E31-D157-4E47-AEAB-A70435249140}">
      <dgm:prSet/>
      <dgm:spPr/>
      <dgm:t>
        <a:bodyPr/>
        <a:lstStyle/>
        <a:p>
          <a:endParaRPr lang="en-US"/>
        </a:p>
      </dgm:t>
    </dgm:pt>
    <dgm:pt modelId="{33D7E3F1-16B3-F84B-823D-7094370D8647}" type="sibTrans" cxnId="{846F7E31-D157-4E47-AEAB-A70435249140}">
      <dgm:prSet/>
      <dgm:spPr/>
      <dgm:t>
        <a:bodyPr/>
        <a:lstStyle/>
        <a:p>
          <a:endParaRPr lang="en-US"/>
        </a:p>
      </dgm:t>
    </dgm:pt>
    <dgm:pt modelId="{90BF4130-F8F3-154D-8057-9B8642BBFF48}">
      <dgm:prSet phldrT="[Text]"/>
      <dgm:spPr/>
      <dgm:t>
        <a:bodyPr/>
        <a:lstStyle/>
        <a:p>
          <a:r>
            <a:rPr lang="en-US" b="1" dirty="0"/>
            <a:t>Process: </a:t>
          </a:r>
          <a:r>
            <a:rPr lang="en-US" b="0" dirty="0"/>
            <a:t>Rate</a:t>
          </a:r>
          <a:r>
            <a:rPr lang="en-US" dirty="0"/>
            <a:t> of screens positive</a:t>
          </a:r>
        </a:p>
      </dgm:t>
    </dgm:pt>
    <dgm:pt modelId="{66C54107-25C1-6844-AC1B-82FC864EC922}" type="parTrans" cxnId="{5A88CE69-53A8-3C4F-8E49-AEBFC93F21B0}">
      <dgm:prSet/>
      <dgm:spPr/>
      <dgm:t>
        <a:bodyPr/>
        <a:lstStyle/>
        <a:p>
          <a:endParaRPr lang="en-US"/>
        </a:p>
      </dgm:t>
    </dgm:pt>
    <dgm:pt modelId="{099D2FCD-7268-7341-AB1E-60C541616BCB}" type="sibTrans" cxnId="{5A88CE69-53A8-3C4F-8E49-AEBFC93F21B0}">
      <dgm:prSet/>
      <dgm:spPr/>
      <dgm:t>
        <a:bodyPr/>
        <a:lstStyle/>
        <a:p>
          <a:endParaRPr lang="en-US"/>
        </a:p>
      </dgm:t>
    </dgm:pt>
    <dgm:pt modelId="{07DAF24C-B72E-E74A-9069-36AAE7F4C716}">
      <dgm:prSet phldrT="[Text]"/>
      <dgm:spPr/>
      <dgm:t>
        <a:bodyPr/>
        <a:lstStyle/>
        <a:p>
          <a:r>
            <a:rPr lang="en-US" b="1" dirty="0"/>
            <a:t>Balancing: </a:t>
          </a:r>
          <a:r>
            <a:rPr lang="en-US" dirty="0"/>
            <a:t>Perceptions of screening among physicians, social workers and parents</a:t>
          </a:r>
        </a:p>
      </dgm:t>
    </dgm:pt>
    <dgm:pt modelId="{45E6A044-7486-1F48-9414-334D99E6F4DC}" type="parTrans" cxnId="{555F2C86-D13C-B544-A4CD-31E89CEA2070}">
      <dgm:prSet/>
      <dgm:spPr/>
      <dgm:t>
        <a:bodyPr/>
        <a:lstStyle/>
        <a:p>
          <a:endParaRPr lang="en-US"/>
        </a:p>
      </dgm:t>
    </dgm:pt>
    <dgm:pt modelId="{81F1A711-3BBB-F248-9592-D672A7FD535F}" type="sibTrans" cxnId="{555F2C86-D13C-B544-A4CD-31E89CEA2070}">
      <dgm:prSet/>
      <dgm:spPr/>
      <dgm:t>
        <a:bodyPr/>
        <a:lstStyle/>
        <a:p>
          <a:endParaRPr lang="en-US"/>
        </a:p>
      </dgm:t>
    </dgm:pt>
    <dgm:pt modelId="{A8554DF5-D165-904D-BB0A-4A7549B664FE}" type="pres">
      <dgm:prSet presAssocID="{DEE98266-BC9A-F544-82D4-6799002AC9DB}" presName="linear" presStyleCnt="0">
        <dgm:presLayoutVars>
          <dgm:dir/>
          <dgm:animLvl val="lvl"/>
          <dgm:resizeHandles val="exact"/>
        </dgm:presLayoutVars>
      </dgm:prSet>
      <dgm:spPr/>
    </dgm:pt>
    <dgm:pt modelId="{826924C5-A5B1-1444-9C09-6BCC47E97D74}" type="pres">
      <dgm:prSet presAssocID="{D0DE96EF-1A4B-9143-AAE9-B35AC5392161}" presName="parentLin" presStyleCnt="0"/>
      <dgm:spPr/>
    </dgm:pt>
    <dgm:pt modelId="{C403E4D6-92CD-BB46-B932-56128A05AEE7}" type="pres">
      <dgm:prSet presAssocID="{D0DE96EF-1A4B-9143-AAE9-B35AC5392161}" presName="parentLeftMargin" presStyleLbl="node1" presStyleIdx="0" presStyleCnt="1"/>
      <dgm:spPr/>
    </dgm:pt>
    <dgm:pt modelId="{4AEBF241-28CA-BF4C-AF06-62F17B5A3E58}" type="pres">
      <dgm:prSet presAssocID="{D0DE96EF-1A4B-9143-AAE9-B35AC5392161}" presName="parentText" presStyleLbl="node1" presStyleIdx="0" presStyleCnt="1">
        <dgm:presLayoutVars>
          <dgm:chMax val="0"/>
          <dgm:bulletEnabled val="1"/>
        </dgm:presLayoutVars>
      </dgm:prSet>
      <dgm:spPr/>
    </dgm:pt>
    <dgm:pt modelId="{F00AEBB0-8E11-3248-AF3D-5E8056098942}" type="pres">
      <dgm:prSet presAssocID="{D0DE96EF-1A4B-9143-AAE9-B35AC5392161}" presName="negativeSpace" presStyleCnt="0"/>
      <dgm:spPr/>
    </dgm:pt>
    <dgm:pt modelId="{7E3D8A8E-8325-8641-9925-92AD4EBD5737}" type="pres">
      <dgm:prSet presAssocID="{D0DE96EF-1A4B-9143-AAE9-B35AC5392161}" presName="childText" presStyleLbl="conFgAcc1" presStyleIdx="0" presStyleCnt="1">
        <dgm:presLayoutVars>
          <dgm:bulletEnabled val="1"/>
        </dgm:presLayoutVars>
      </dgm:prSet>
      <dgm:spPr/>
    </dgm:pt>
  </dgm:ptLst>
  <dgm:cxnLst>
    <dgm:cxn modelId="{BC6D5E07-6226-BF4E-9BEC-5D9FC3244423}" type="presOf" srcId="{DEE98266-BC9A-F544-82D4-6799002AC9DB}" destId="{A8554DF5-D165-904D-BB0A-4A7549B664FE}" srcOrd="0" destOrd="0" presId="urn:microsoft.com/office/officeart/2005/8/layout/list1"/>
    <dgm:cxn modelId="{8F781F0C-14CA-C746-BC14-2134ABEA9EEE}" type="presOf" srcId="{90BF4130-F8F3-154D-8057-9B8642BBFF48}" destId="{7E3D8A8E-8325-8641-9925-92AD4EBD5737}" srcOrd="0" destOrd="1" presId="urn:microsoft.com/office/officeart/2005/8/layout/list1"/>
    <dgm:cxn modelId="{00932E1D-3B09-8344-8AC3-3A50F4F997E5}" srcId="{DEE98266-BC9A-F544-82D4-6799002AC9DB}" destId="{D0DE96EF-1A4B-9143-AAE9-B35AC5392161}" srcOrd="0" destOrd="0" parTransId="{C0D5CC44-D8D3-2D41-95AE-D44D144F0611}" sibTransId="{01C5E841-7230-7144-A1C0-5CA9E96281DF}"/>
    <dgm:cxn modelId="{1CCD6627-CF96-8144-A9B6-EA4269614A0B}" type="presOf" srcId="{75F18B4B-4B34-6D40-B53C-510FBD473435}" destId="{7E3D8A8E-8325-8641-9925-92AD4EBD5737}" srcOrd="0" destOrd="0" presId="urn:microsoft.com/office/officeart/2005/8/layout/list1"/>
    <dgm:cxn modelId="{846F7E31-D157-4E47-AEAB-A70435249140}" srcId="{D0DE96EF-1A4B-9143-AAE9-B35AC5392161}" destId="{75F18B4B-4B34-6D40-B53C-510FBD473435}" srcOrd="0" destOrd="0" parTransId="{4D4E943A-4ACC-F342-BCB6-F49CF7D25902}" sibTransId="{33D7E3F1-16B3-F84B-823D-7094370D8647}"/>
    <dgm:cxn modelId="{91EB6F66-E8DB-0145-AC26-2196BCB68B36}" type="presOf" srcId="{D0DE96EF-1A4B-9143-AAE9-B35AC5392161}" destId="{C403E4D6-92CD-BB46-B932-56128A05AEE7}" srcOrd="0" destOrd="0" presId="urn:microsoft.com/office/officeart/2005/8/layout/list1"/>
    <dgm:cxn modelId="{5A88CE69-53A8-3C4F-8E49-AEBFC93F21B0}" srcId="{D0DE96EF-1A4B-9143-AAE9-B35AC5392161}" destId="{90BF4130-F8F3-154D-8057-9B8642BBFF48}" srcOrd="1" destOrd="0" parTransId="{66C54107-25C1-6844-AC1B-82FC864EC922}" sibTransId="{099D2FCD-7268-7341-AB1E-60C541616BCB}"/>
    <dgm:cxn modelId="{72A07B4C-971C-6E4C-B139-A6FB13258265}" type="presOf" srcId="{07DAF24C-B72E-E74A-9069-36AAE7F4C716}" destId="{7E3D8A8E-8325-8641-9925-92AD4EBD5737}" srcOrd="0" destOrd="2" presId="urn:microsoft.com/office/officeart/2005/8/layout/list1"/>
    <dgm:cxn modelId="{555F2C86-D13C-B544-A4CD-31E89CEA2070}" srcId="{D0DE96EF-1A4B-9143-AAE9-B35AC5392161}" destId="{07DAF24C-B72E-E74A-9069-36AAE7F4C716}" srcOrd="2" destOrd="0" parTransId="{45E6A044-7486-1F48-9414-334D99E6F4DC}" sibTransId="{81F1A711-3BBB-F248-9592-D672A7FD535F}"/>
    <dgm:cxn modelId="{827D73FB-002A-8F4F-95F3-2D0A0181A2F8}" type="presOf" srcId="{D0DE96EF-1A4B-9143-AAE9-B35AC5392161}" destId="{4AEBF241-28CA-BF4C-AF06-62F17B5A3E58}" srcOrd="1" destOrd="0" presId="urn:microsoft.com/office/officeart/2005/8/layout/list1"/>
    <dgm:cxn modelId="{D3BA418A-112D-F14B-A655-F9C9B9DF3087}" type="presParOf" srcId="{A8554DF5-D165-904D-BB0A-4A7549B664FE}" destId="{826924C5-A5B1-1444-9C09-6BCC47E97D74}" srcOrd="0" destOrd="0" presId="urn:microsoft.com/office/officeart/2005/8/layout/list1"/>
    <dgm:cxn modelId="{427A8E96-22DA-2A42-A5D2-C0E84FD9C120}" type="presParOf" srcId="{826924C5-A5B1-1444-9C09-6BCC47E97D74}" destId="{C403E4D6-92CD-BB46-B932-56128A05AEE7}" srcOrd="0" destOrd="0" presId="urn:microsoft.com/office/officeart/2005/8/layout/list1"/>
    <dgm:cxn modelId="{E24F3946-2C6C-FD44-8CB6-4D8D57FBC5CF}" type="presParOf" srcId="{826924C5-A5B1-1444-9C09-6BCC47E97D74}" destId="{4AEBF241-28CA-BF4C-AF06-62F17B5A3E58}" srcOrd="1" destOrd="0" presId="urn:microsoft.com/office/officeart/2005/8/layout/list1"/>
    <dgm:cxn modelId="{8DAA1034-77A1-6A4B-B8CA-3A219C592797}" type="presParOf" srcId="{A8554DF5-D165-904D-BB0A-4A7549B664FE}" destId="{F00AEBB0-8E11-3248-AF3D-5E8056098942}" srcOrd="1" destOrd="0" presId="urn:microsoft.com/office/officeart/2005/8/layout/list1"/>
    <dgm:cxn modelId="{491F2EEB-6415-A34A-A529-9AA281C1FD30}" type="presParOf" srcId="{A8554DF5-D165-904D-BB0A-4A7549B664FE}" destId="{7E3D8A8E-8325-8641-9925-92AD4EBD5737}"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E99CFBC1-CC9B-4512-97D4-4181FCF2B200}" type="doc">
      <dgm:prSet loTypeId="urn:microsoft.com/office/officeart/2005/8/layout/hProcess9" loCatId="process" qsTypeId="urn:microsoft.com/office/officeart/2005/8/quickstyle/simple4" qsCatId="simple" csTypeId="urn:microsoft.com/office/officeart/2005/8/colors/colorful1" csCatId="colorful"/>
      <dgm:spPr/>
      <dgm:t>
        <a:bodyPr/>
        <a:lstStyle/>
        <a:p>
          <a:endParaRPr lang="en-US"/>
        </a:p>
      </dgm:t>
    </dgm:pt>
    <dgm:pt modelId="{E7C53147-BB81-48E3-99D1-EB9D7F496555}">
      <dgm:prSet/>
      <dgm:spPr/>
      <dgm:t>
        <a:bodyPr/>
        <a:lstStyle/>
        <a:p>
          <a:r>
            <a:rPr lang="en-US"/>
            <a:t>Understand the problem</a:t>
          </a:r>
        </a:p>
      </dgm:t>
    </dgm:pt>
    <dgm:pt modelId="{C694CFF5-FAAD-47E1-9507-93B85E94F58B}" type="parTrans" cxnId="{2F0EE011-4C7C-4404-9E53-DC62D0602F9E}">
      <dgm:prSet/>
      <dgm:spPr/>
      <dgm:t>
        <a:bodyPr/>
        <a:lstStyle/>
        <a:p>
          <a:endParaRPr lang="en-US"/>
        </a:p>
      </dgm:t>
    </dgm:pt>
    <dgm:pt modelId="{2D09CB69-04CA-4577-8696-18A4A9F32901}" type="sibTrans" cxnId="{2F0EE011-4C7C-4404-9E53-DC62D0602F9E}">
      <dgm:prSet phldrT="01" phldr="0"/>
      <dgm:spPr/>
      <dgm:t>
        <a:bodyPr/>
        <a:lstStyle/>
        <a:p>
          <a:endParaRPr lang="en-US"/>
        </a:p>
      </dgm:t>
    </dgm:pt>
    <dgm:pt modelId="{197B8D8E-A1B1-4708-AA22-D56ECF6C8A38}">
      <dgm:prSet/>
      <dgm:spPr/>
      <dgm:t>
        <a:bodyPr/>
        <a:lstStyle/>
        <a:p>
          <a:r>
            <a:rPr lang="en-US" dirty="0"/>
            <a:t>Advocate for upstream interventions </a:t>
          </a:r>
        </a:p>
      </dgm:t>
    </dgm:pt>
    <dgm:pt modelId="{BBEFA6E8-76A4-4791-AA62-3A3747FEBF1A}" type="parTrans" cxnId="{7B6D28B6-39D9-4C0B-9F44-4C2B8962B07D}">
      <dgm:prSet/>
      <dgm:spPr/>
      <dgm:t>
        <a:bodyPr/>
        <a:lstStyle/>
        <a:p>
          <a:endParaRPr lang="en-US"/>
        </a:p>
      </dgm:t>
    </dgm:pt>
    <dgm:pt modelId="{C2DD0662-2E3F-46E0-8D30-AFB0BCE8A41A}" type="sibTrans" cxnId="{7B6D28B6-39D9-4C0B-9F44-4C2B8962B07D}">
      <dgm:prSet phldrT="02" phldr="0"/>
      <dgm:spPr/>
      <dgm:t>
        <a:bodyPr/>
        <a:lstStyle/>
        <a:p>
          <a:endParaRPr lang="en-US"/>
        </a:p>
      </dgm:t>
    </dgm:pt>
    <dgm:pt modelId="{E9F664E6-4EA8-4E43-80D2-107A66718439}">
      <dgm:prSet/>
      <dgm:spPr/>
      <dgm:t>
        <a:bodyPr/>
        <a:lstStyle/>
        <a:p>
          <a:r>
            <a:rPr lang="en-US"/>
            <a:t>Screen for mental health problems</a:t>
          </a:r>
        </a:p>
      </dgm:t>
    </dgm:pt>
    <dgm:pt modelId="{CBA22B86-2165-49DF-A80C-ABC340079A43}" type="parTrans" cxnId="{53B0819E-EA6D-4D54-AD2F-ABCFFA4672A3}">
      <dgm:prSet/>
      <dgm:spPr/>
      <dgm:t>
        <a:bodyPr/>
        <a:lstStyle/>
        <a:p>
          <a:endParaRPr lang="en-US"/>
        </a:p>
      </dgm:t>
    </dgm:pt>
    <dgm:pt modelId="{2DA32758-AA04-493A-B951-A31E0D13D2E0}" type="sibTrans" cxnId="{53B0819E-EA6D-4D54-AD2F-ABCFFA4672A3}">
      <dgm:prSet phldrT="03" phldr="0"/>
      <dgm:spPr/>
      <dgm:t>
        <a:bodyPr/>
        <a:lstStyle/>
        <a:p>
          <a:endParaRPr lang="en-US"/>
        </a:p>
      </dgm:t>
    </dgm:pt>
    <dgm:pt modelId="{583E86EE-7B5B-4F6F-BDD5-D1ACB7EC24FB}">
      <dgm:prSet/>
      <dgm:spPr/>
      <dgm:t>
        <a:bodyPr/>
        <a:lstStyle/>
        <a:p>
          <a:r>
            <a:rPr lang="en-US"/>
            <a:t>Know local resources for treatment of PMH disorders</a:t>
          </a:r>
        </a:p>
      </dgm:t>
    </dgm:pt>
    <dgm:pt modelId="{DAF2C303-3B7F-4C28-ADC0-2B39167CD1D3}" type="parTrans" cxnId="{F4C2DF21-0F60-4A91-9352-DA65D0D23CAA}">
      <dgm:prSet/>
      <dgm:spPr/>
      <dgm:t>
        <a:bodyPr/>
        <a:lstStyle/>
        <a:p>
          <a:endParaRPr lang="en-US"/>
        </a:p>
      </dgm:t>
    </dgm:pt>
    <dgm:pt modelId="{87FB3511-5328-4D9F-8B1E-B96F47EABF07}" type="sibTrans" cxnId="{F4C2DF21-0F60-4A91-9352-DA65D0D23CAA}">
      <dgm:prSet phldrT="04" phldr="0"/>
      <dgm:spPr/>
      <dgm:t>
        <a:bodyPr/>
        <a:lstStyle/>
        <a:p>
          <a:endParaRPr lang="en-US"/>
        </a:p>
      </dgm:t>
    </dgm:pt>
    <dgm:pt modelId="{11162251-F7A6-4765-8D8A-88696067EB8B}">
      <dgm:prSet/>
      <dgm:spPr/>
      <dgm:t>
        <a:bodyPr/>
        <a:lstStyle/>
        <a:p>
          <a:r>
            <a:rPr lang="en-US"/>
            <a:t>Refer or provide treatment locally</a:t>
          </a:r>
        </a:p>
      </dgm:t>
    </dgm:pt>
    <dgm:pt modelId="{A5427EC7-5A88-4F0F-9FF4-B211DB974BBA}" type="parTrans" cxnId="{A126B240-CAF3-482D-AC6A-E32A942E3B7F}">
      <dgm:prSet/>
      <dgm:spPr/>
      <dgm:t>
        <a:bodyPr/>
        <a:lstStyle/>
        <a:p>
          <a:endParaRPr lang="en-US"/>
        </a:p>
      </dgm:t>
    </dgm:pt>
    <dgm:pt modelId="{A285D647-4293-4FA4-A2CC-AF68423BE7CF}" type="sibTrans" cxnId="{A126B240-CAF3-482D-AC6A-E32A942E3B7F}">
      <dgm:prSet phldrT="05" phldr="0"/>
      <dgm:spPr/>
      <dgm:t>
        <a:bodyPr/>
        <a:lstStyle/>
        <a:p>
          <a:endParaRPr lang="en-US"/>
        </a:p>
      </dgm:t>
    </dgm:pt>
    <dgm:pt modelId="{6F380E19-5374-4BDB-A8F5-FA82DF99D91D}" type="pres">
      <dgm:prSet presAssocID="{E99CFBC1-CC9B-4512-97D4-4181FCF2B200}" presName="CompostProcess" presStyleCnt="0">
        <dgm:presLayoutVars>
          <dgm:dir/>
          <dgm:resizeHandles val="exact"/>
        </dgm:presLayoutVars>
      </dgm:prSet>
      <dgm:spPr/>
    </dgm:pt>
    <dgm:pt modelId="{897CF11C-B2D2-4B16-8328-AEE4BB0DC4CF}" type="pres">
      <dgm:prSet presAssocID="{E99CFBC1-CC9B-4512-97D4-4181FCF2B200}" presName="arrow" presStyleLbl="bgShp" presStyleIdx="0" presStyleCnt="1"/>
      <dgm:spPr/>
    </dgm:pt>
    <dgm:pt modelId="{3B88D032-6E3F-44B6-8BCA-438066862AA2}" type="pres">
      <dgm:prSet presAssocID="{E99CFBC1-CC9B-4512-97D4-4181FCF2B200}" presName="linearProcess" presStyleCnt="0"/>
      <dgm:spPr/>
    </dgm:pt>
    <dgm:pt modelId="{787748CB-43AA-491F-A172-DF7BF9E65630}" type="pres">
      <dgm:prSet presAssocID="{E7C53147-BB81-48E3-99D1-EB9D7F496555}" presName="textNode" presStyleLbl="node1" presStyleIdx="0" presStyleCnt="5">
        <dgm:presLayoutVars>
          <dgm:bulletEnabled val="1"/>
        </dgm:presLayoutVars>
      </dgm:prSet>
      <dgm:spPr/>
    </dgm:pt>
    <dgm:pt modelId="{CBAEF98A-4BBD-4BEA-9A7F-C3F65C70CC8E}" type="pres">
      <dgm:prSet presAssocID="{2D09CB69-04CA-4577-8696-18A4A9F32901}" presName="sibTrans" presStyleCnt="0"/>
      <dgm:spPr/>
    </dgm:pt>
    <dgm:pt modelId="{51C20515-A3D3-4D04-91AC-83AE69F74AA9}" type="pres">
      <dgm:prSet presAssocID="{197B8D8E-A1B1-4708-AA22-D56ECF6C8A38}" presName="textNode" presStyleLbl="node1" presStyleIdx="1" presStyleCnt="5">
        <dgm:presLayoutVars>
          <dgm:bulletEnabled val="1"/>
        </dgm:presLayoutVars>
      </dgm:prSet>
      <dgm:spPr/>
    </dgm:pt>
    <dgm:pt modelId="{6958CC1A-9A2A-4E3B-9595-147750A4DFFB}" type="pres">
      <dgm:prSet presAssocID="{C2DD0662-2E3F-46E0-8D30-AFB0BCE8A41A}" presName="sibTrans" presStyleCnt="0"/>
      <dgm:spPr/>
    </dgm:pt>
    <dgm:pt modelId="{0F5C882C-F6F4-4F1B-9CE8-2A118783E468}" type="pres">
      <dgm:prSet presAssocID="{E9F664E6-4EA8-4E43-80D2-107A66718439}" presName="textNode" presStyleLbl="node1" presStyleIdx="2" presStyleCnt="5">
        <dgm:presLayoutVars>
          <dgm:bulletEnabled val="1"/>
        </dgm:presLayoutVars>
      </dgm:prSet>
      <dgm:spPr/>
    </dgm:pt>
    <dgm:pt modelId="{4CA5A07D-1EBD-4443-85C4-B2A47E93AD13}" type="pres">
      <dgm:prSet presAssocID="{2DA32758-AA04-493A-B951-A31E0D13D2E0}" presName="sibTrans" presStyleCnt="0"/>
      <dgm:spPr/>
    </dgm:pt>
    <dgm:pt modelId="{474F78F3-4D7E-43EF-B04E-9995AA9692EE}" type="pres">
      <dgm:prSet presAssocID="{583E86EE-7B5B-4F6F-BDD5-D1ACB7EC24FB}" presName="textNode" presStyleLbl="node1" presStyleIdx="3" presStyleCnt="5">
        <dgm:presLayoutVars>
          <dgm:bulletEnabled val="1"/>
        </dgm:presLayoutVars>
      </dgm:prSet>
      <dgm:spPr/>
    </dgm:pt>
    <dgm:pt modelId="{4FCDA934-C4E0-436C-9589-0FDC5FD5C393}" type="pres">
      <dgm:prSet presAssocID="{87FB3511-5328-4D9F-8B1E-B96F47EABF07}" presName="sibTrans" presStyleCnt="0"/>
      <dgm:spPr/>
    </dgm:pt>
    <dgm:pt modelId="{61527659-E4B0-4408-A8EC-83EBE29FFA42}" type="pres">
      <dgm:prSet presAssocID="{11162251-F7A6-4765-8D8A-88696067EB8B}" presName="textNode" presStyleLbl="node1" presStyleIdx="4" presStyleCnt="5">
        <dgm:presLayoutVars>
          <dgm:bulletEnabled val="1"/>
        </dgm:presLayoutVars>
      </dgm:prSet>
      <dgm:spPr/>
    </dgm:pt>
  </dgm:ptLst>
  <dgm:cxnLst>
    <dgm:cxn modelId="{2F0EE011-4C7C-4404-9E53-DC62D0602F9E}" srcId="{E99CFBC1-CC9B-4512-97D4-4181FCF2B200}" destId="{E7C53147-BB81-48E3-99D1-EB9D7F496555}" srcOrd="0" destOrd="0" parTransId="{C694CFF5-FAAD-47E1-9507-93B85E94F58B}" sibTransId="{2D09CB69-04CA-4577-8696-18A4A9F32901}"/>
    <dgm:cxn modelId="{04CFE614-8939-4D70-9034-4DCAE8937962}" type="presOf" srcId="{197B8D8E-A1B1-4708-AA22-D56ECF6C8A38}" destId="{51C20515-A3D3-4D04-91AC-83AE69F74AA9}" srcOrd="0" destOrd="0" presId="urn:microsoft.com/office/officeart/2005/8/layout/hProcess9"/>
    <dgm:cxn modelId="{29FA591E-3119-4A71-8307-FB0876FF0CED}" type="presOf" srcId="{583E86EE-7B5B-4F6F-BDD5-D1ACB7EC24FB}" destId="{474F78F3-4D7E-43EF-B04E-9995AA9692EE}" srcOrd="0" destOrd="0" presId="urn:microsoft.com/office/officeart/2005/8/layout/hProcess9"/>
    <dgm:cxn modelId="{425D1820-886E-4EC7-8341-5F09040CAF53}" type="presOf" srcId="{E9F664E6-4EA8-4E43-80D2-107A66718439}" destId="{0F5C882C-F6F4-4F1B-9CE8-2A118783E468}" srcOrd="0" destOrd="0" presId="urn:microsoft.com/office/officeart/2005/8/layout/hProcess9"/>
    <dgm:cxn modelId="{F4C2DF21-0F60-4A91-9352-DA65D0D23CAA}" srcId="{E99CFBC1-CC9B-4512-97D4-4181FCF2B200}" destId="{583E86EE-7B5B-4F6F-BDD5-D1ACB7EC24FB}" srcOrd="3" destOrd="0" parTransId="{DAF2C303-3B7F-4C28-ADC0-2B39167CD1D3}" sibTransId="{87FB3511-5328-4D9F-8B1E-B96F47EABF07}"/>
    <dgm:cxn modelId="{137A4B2E-615F-4DDD-BF54-C7A33D7BCD01}" type="presOf" srcId="{E99CFBC1-CC9B-4512-97D4-4181FCF2B200}" destId="{6F380E19-5374-4BDB-A8F5-FA82DF99D91D}" srcOrd="0" destOrd="0" presId="urn:microsoft.com/office/officeart/2005/8/layout/hProcess9"/>
    <dgm:cxn modelId="{A126B240-CAF3-482D-AC6A-E32A942E3B7F}" srcId="{E99CFBC1-CC9B-4512-97D4-4181FCF2B200}" destId="{11162251-F7A6-4765-8D8A-88696067EB8B}" srcOrd="4" destOrd="0" parTransId="{A5427EC7-5A88-4F0F-9FF4-B211DB974BBA}" sibTransId="{A285D647-4293-4FA4-A2CC-AF68423BE7CF}"/>
    <dgm:cxn modelId="{9F132594-A058-4E00-A8D3-E419B5138C41}" type="presOf" srcId="{E7C53147-BB81-48E3-99D1-EB9D7F496555}" destId="{787748CB-43AA-491F-A172-DF7BF9E65630}" srcOrd="0" destOrd="0" presId="urn:microsoft.com/office/officeart/2005/8/layout/hProcess9"/>
    <dgm:cxn modelId="{53B0819E-EA6D-4D54-AD2F-ABCFFA4672A3}" srcId="{E99CFBC1-CC9B-4512-97D4-4181FCF2B200}" destId="{E9F664E6-4EA8-4E43-80D2-107A66718439}" srcOrd="2" destOrd="0" parTransId="{CBA22B86-2165-49DF-A80C-ABC340079A43}" sibTransId="{2DA32758-AA04-493A-B951-A31E0D13D2E0}"/>
    <dgm:cxn modelId="{7B6D28B6-39D9-4C0B-9F44-4C2B8962B07D}" srcId="{E99CFBC1-CC9B-4512-97D4-4181FCF2B200}" destId="{197B8D8E-A1B1-4708-AA22-D56ECF6C8A38}" srcOrd="1" destOrd="0" parTransId="{BBEFA6E8-76A4-4791-AA62-3A3747FEBF1A}" sibTransId="{C2DD0662-2E3F-46E0-8D30-AFB0BCE8A41A}"/>
    <dgm:cxn modelId="{234643F7-29BD-4546-A97B-E9809F2F839D}" type="presOf" srcId="{11162251-F7A6-4765-8D8A-88696067EB8B}" destId="{61527659-E4B0-4408-A8EC-83EBE29FFA42}" srcOrd="0" destOrd="0" presId="urn:microsoft.com/office/officeart/2005/8/layout/hProcess9"/>
    <dgm:cxn modelId="{0E151503-F16D-4285-BB85-45A09844C2D2}" type="presParOf" srcId="{6F380E19-5374-4BDB-A8F5-FA82DF99D91D}" destId="{897CF11C-B2D2-4B16-8328-AEE4BB0DC4CF}" srcOrd="0" destOrd="0" presId="urn:microsoft.com/office/officeart/2005/8/layout/hProcess9"/>
    <dgm:cxn modelId="{856D8C0E-0B64-4DD4-9E45-B866F7F3BC21}" type="presParOf" srcId="{6F380E19-5374-4BDB-A8F5-FA82DF99D91D}" destId="{3B88D032-6E3F-44B6-8BCA-438066862AA2}" srcOrd="1" destOrd="0" presId="urn:microsoft.com/office/officeart/2005/8/layout/hProcess9"/>
    <dgm:cxn modelId="{2A1BEFB7-F53F-448B-A9C2-176EFA6CB95C}" type="presParOf" srcId="{3B88D032-6E3F-44B6-8BCA-438066862AA2}" destId="{787748CB-43AA-491F-A172-DF7BF9E65630}" srcOrd="0" destOrd="0" presId="urn:microsoft.com/office/officeart/2005/8/layout/hProcess9"/>
    <dgm:cxn modelId="{864065D4-6074-4471-A36F-5063E8A16938}" type="presParOf" srcId="{3B88D032-6E3F-44B6-8BCA-438066862AA2}" destId="{CBAEF98A-4BBD-4BEA-9A7F-C3F65C70CC8E}" srcOrd="1" destOrd="0" presId="urn:microsoft.com/office/officeart/2005/8/layout/hProcess9"/>
    <dgm:cxn modelId="{E5883C2A-FA6B-431F-8FE5-0F4AD3C2C957}" type="presParOf" srcId="{3B88D032-6E3F-44B6-8BCA-438066862AA2}" destId="{51C20515-A3D3-4D04-91AC-83AE69F74AA9}" srcOrd="2" destOrd="0" presId="urn:microsoft.com/office/officeart/2005/8/layout/hProcess9"/>
    <dgm:cxn modelId="{FB215445-49B7-4D6F-8F36-2A5A4B3D07B1}" type="presParOf" srcId="{3B88D032-6E3F-44B6-8BCA-438066862AA2}" destId="{6958CC1A-9A2A-4E3B-9595-147750A4DFFB}" srcOrd="3" destOrd="0" presId="urn:microsoft.com/office/officeart/2005/8/layout/hProcess9"/>
    <dgm:cxn modelId="{E99F1204-6DD0-4A6E-8E00-2E650116D2AE}" type="presParOf" srcId="{3B88D032-6E3F-44B6-8BCA-438066862AA2}" destId="{0F5C882C-F6F4-4F1B-9CE8-2A118783E468}" srcOrd="4" destOrd="0" presId="urn:microsoft.com/office/officeart/2005/8/layout/hProcess9"/>
    <dgm:cxn modelId="{972D1051-51D7-45A0-AB7E-17B21B503C75}" type="presParOf" srcId="{3B88D032-6E3F-44B6-8BCA-438066862AA2}" destId="{4CA5A07D-1EBD-4443-85C4-B2A47E93AD13}" srcOrd="5" destOrd="0" presId="urn:microsoft.com/office/officeart/2005/8/layout/hProcess9"/>
    <dgm:cxn modelId="{CBA05C19-6ADE-4900-804F-17B105033637}" type="presParOf" srcId="{3B88D032-6E3F-44B6-8BCA-438066862AA2}" destId="{474F78F3-4D7E-43EF-B04E-9995AA9692EE}" srcOrd="6" destOrd="0" presId="urn:microsoft.com/office/officeart/2005/8/layout/hProcess9"/>
    <dgm:cxn modelId="{7C73CE4C-6C18-495D-8A77-FC346FEE5991}" type="presParOf" srcId="{3B88D032-6E3F-44B6-8BCA-438066862AA2}" destId="{4FCDA934-C4E0-436C-9589-0FDC5FD5C393}" srcOrd="7" destOrd="0" presId="urn:microsoft.com/office/officeart/2005/8/layout/hProcess9"/>
    <dgm:cxn modelId="{B86C3BEB-0766-4184-B71D-111A6BD5E253}" type="presParOf" srcId="{3B88D032-6E3F-44B6-8BCA-438066862AA2}" destId="{61527659-E4B0-4408-A8EC-83EBE29FFA4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D347C-4FF4-4EC3-BA98-7DCDE137B5F3}"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EBEB16CF-5C23-4A41-90B6-019D218320E7}">
      <dgm:prSet custT="1"/>
      <dgm:spPr/>
      <dgm:t>
        <a:bodyPr/>
        <a:lstStyle/>
        <a:p>
          <a:r>
            <a:rPr lang="en-US" sz="2000" dirty="0"/>
            <a:t>20% of women experience maternal anxiety disorders with the highest rates occurring during early pregnancy. </a:t>
          </a:r>
        </a:p>
        <a:p>
          <a:r>
            <a:rPr lang="en-US" sz="1500" dirty="0"/>
            <a:t>(Ayers et al, </a:t>
          </a:r>
          <a:r>
            <a:rPr lang="en-US" sz="1500" dirty="0" err="1"/>
            <a:t>BJPsych</a:t>
          </a:r>
          <a:r>
            <a:rPr lang="en-US" sz="1500" dirty="0"/>
            <a:t> Open. 2024)</a:t>
          </a:r>
        </a:p>
      </dgm:t>
    </dgm:pt>
    <dgm:pt modelId="{F57B0B8C-D79B-4187-9140-8C6C67DE27A1}" type="parTrans" cxnId="{01EF901C-466A-436D-8F66-FE036950BAF6}">
      <dgm:prSet/>
      <dgm:spPr/>
      <dgm:t>
        <a:bodyPr/>
        <a:lstStyle/>
        <a:p>
          <a:endParaRPr lang="en-US"/>
        </a:p>
      </dgm:t>
    </dgm:pt>
    <dgm:pt modelId="{1F00C4D6-07F2-4603-9225-2FE9A3920B34}" type="sibTrans" cxnId="{01EF901C-466A-436D-8F66-FE036950BAF6}">
      <dgm:prSet/>
      <dgm:spPr/>
      <dgm:t>
        <a:bodyPr/>
        <a:lstStyle/>
        <a:p>
          <a:endParaRPr lang="en-US"/>
        </a:p>
      </dgm:t>
    </dgm:pt>
    <dgm:pt modelId="{72E09BD5-5D55-4411-8182-3A08CC2E13B1}">
      <dgm:prSet custT="1"/>
      <dgm:spPr/>
      <dgm:t>
        <a:bodyPr/>
        <a:lstStyle/>
        <a:p>
          <a:r>
            <a:rPr lang="en-US" sz="2000" dirty="0"/>
            <a:t>The prevalence rate of OCD is 8% during the prenatal period and 17% in the postpartum period. </a:t>
          </a:r>
        </a:p>
        <a:p>
          <a:r>
            <a:rPr lang="en-US" sz="2000" dirty="0"/>
            <a:t>(</a:t>
          </a:r>
          <a:r>
            <a:rPr lang="en-US" sz="1500" dirty="0"/>
            <a:t>Fairbrother et al, Oxford University Press. 2021)</a:t>
          </a:r>
        </a:p>
      </dgm:t>
    </dgm:pt>
    <dgm:pt modelId="{F9057E51-8845-4DAE-89A1-F5AC62840EBB}" type="parTrans" cxnId="{658B8D6F-B767-48E6-B142-211C2DF40CF3}">
      <dgm:prSet/>
      <dgm:spPr/>
      <dgm:t>
        <a:bodyPr/>
        <a:lstStyle/>
        <a:p>
          <a:endParaRPr lang="en-US"/>
        </a:p>
      </dgm:t>
    </dgm:pt>
    <dgm:pt modelId="{C442F72D-0A65-428A-9023-A5E014F791D7}" type="sibTrans" cxnId="{658B8D6F-B767-48E6-B142-211C2DF40CF3}">
      <dgm:prSet/>
      <dgm:spPr/>
      <dgm:t>
        <a:bodyPr/>
        <a:lstStyle/>
        <a:p>
          <a:endParaRPr lang="en-US"/>
        </a:p>
      </dgm:t>
    </dgm:pt>
    <dgm:pt modelId="{68060082-FA82-4E8A-BEC3-50BE1DEA97D5}">
      <dgm:prSet custT="1"/>
      <dgm:spPr/>
      <dgm:t>
        <a:bodyPr/>
        <a:lstStyle/>
        <a:p>
          <a:r>
            <a:rPr lang="en-US" sz="2000" dirty="0"/>
            <a:t>In women without a psychiatric condition before the perinatal period, the prevalence rate for bipolar disorder is 2.6%. In women with an existing bipolar disorder diagnosis, 54.9% have at least one bipolar-spectrum mood episode occurrence in the perinatal period. </a:t>
          </a:r>
        </a:p>
        <a:p>
          <a:r>
            <a:rPr lang="en-US" sz="1500" dirty="0"/>
            <a:t>(Masters et al, The Journal of Clinical Psychiatry. 2022)</a:t>
          </a:r>
        </a:p>
      </dgm:t>
    </dgm:pt>
    <dgm:pt modelId="{38A8BE37-EAD9-426F-B39F-4C0786D03B6F}" type="parTrans" cxnId="{87D151D9-8DF9-4D6B-B686-961D565C1ED8}">
      <dgm:prSet/>
      <dgm:spPr/>
      <dgm:t>
        <a:bodyPr/>
        <a:lstStyle/>
        <a:p>
          <a:endParaRPr lang="en-US"/>
        </a:p>
      </dgm:t>
    </dgm:pt>
    <dgm:pt modelId="{2FA93B90-2D30-494B-9CBF-F77F87E3664B}" type="sibTrans" cxnId="{87D151D9-8DF9-4D6B-B686-961D565C1ED8}">
      <dgm:prSet/>
      <dgm:spPr/>
      <dgm:t>
        <a:bodyPr/>
        <a:lstStyle/>
        <a:p>
          <a:endParaRPr lang="en-US"/>
        </a:p>
      </dgm:t>
    </dgm:pt>
    <dgm:pt modelId="{65B708EE-8ADF-4200-A326-DA97629BFEE0}" type="pres">
      <dgm:prSet presAssocID="{9EDD347C-4FF4-4EC3-BA98-7DCDE137B5F3}" presName="diagram" presStyleCnt="0">
        <dgm:presLayoutVars>
          <dgm:dir/>
          <dgm:resizeHandles val="exact"/>
        </dgm:presLayoutVars>
      </dgm:prSet>
      <dgm:spPr/>
    </dgm:pt>
    <dgm:pt modelId="{6207FB1F-5C60-4448-8855-671368901329}" type="pres">
      <dgm:prSet presAssocID="{EBEB16CF-5C23-4A41-90B6-019D218320E7}" presName="node" presStyleLbl="node1" presStyleIdx="0" presStyleCnt="3">
        <dgm:presLayoutVars>
          <dgm:bulletEnabled val="1"/>
        </dgm:presLayoutVars>
      </dgm:prSet>
      <dgm:spPr/>
    </dgm:pt>
    <dgm:pt modelId="{76AE3C8D-4CF6-4E29-8756-A3303F629131}" type="pres">
      <dgm:prSet presAssocID="{1F00C4D6-07F2-4603-9225-2FE9A3920B34}" presName="sibTrans" presStyleCnt="0"/>
      <dgm:spPr/>
    </dgm:pt>
    <dgm:pt modelId="{1F17A1BC-1D55-42EF-835E-6BDAC19A12EF}" type="pres">
      <dgm:prSet presAssocID="{72E09BD5-5D55-4411-8182-3A08CC2E13B1}" presName="node" presStyleLbl="node1" presStyleIdx="1" presStyleCnt="3">
        <dgm:presLayoutVars>
          <dgm:bulletEnabled val="1"/>
        </dgm:presLayoutVars>
      </dgm:prSet>
      <dgm:spPr/>
    </dgm:pt>
    <dgm:pt modelId="{8248F45F-EF94-41B1-AE74-A4CF46EC5610}" type="pres">
      <dgm:prSet presAssocID="{C442F72D-0A65-428A-9023-A5E014F791D7}" presName="sibTrans" presStyleCnt="0"/>
      <dgm:spPr/>
    </dgm:pt>
    <dgm:pt modelId="{474C249D-834A-485A-B319-5CBC6D49E946}" type="pres">
      <dgm:prSet presAssocID="{68060082-FA82-4E8A-BEC3-50BE1DEA97D5}" presName="node" presStyleLbl="node1" presStyleIdx="2" presStyleCnt="3" custScaleX="172828">
        <dgm:presLayoutVars>
          <dgm:bulletEnabled val="1"/>
        </dgm:presLayoutVars>
      </dgm:prSet>
      <dgm:spPr/>
    </dgm:pt>
  </dgm:ptLst>
  <dgm:cxnLst>
    <dgm:cxn modelId="{83613916-F6F1-4014-BC4E-4A3FB7954CD3}" type="presOf" srcId="{72E09BD5-5D55-4411-8182-3A08CC2E13B1}" destId="{1F17A1BC-1D55-42EF-835E-6BDAC19A12EF}" srcOrd="0" destOrd="0" presId="urn:microsoft.com/office/officeart/2005/8/layout/default"/>
    <dgm:cxn modelId="{01EF901C-466A-436D-8F66-FE036950BAF6}" srcId="{9EDD347C-4FF4-4EC3-BA98-7DCDE137B5F3}" destId="{EBEB16CF-5C23-4A41-90B6-019D218320E7}" srcOrd="0" destOrd="0" parTransId="{F57B0B8C-D79B-4187-9140-8C6C67DE27A1}" sibTransId="{1F00C4D6-07F2-4603-9225-2FE9A3920B34}"/>
    <dgm:cxn modelId="{A7FEB465-AEB6-4BFE-86DB-027685196B0B}" type="presOf" srcId="{68060082-FA82-4E8A-BEC3-50BE1DEA97D5}" destId="{474C249D-834A-485A-B319-5CBC6D49E946}" srcOrd="0" destOrd="0" presId="urn:microsoft.com/office/officeart/2005/8/layout/default"/>
    <dgm:cxn modelId="{658B8D6F-B767-48E6-B142-211C2DF40CF3}" srcId="{9EDD347C-4FF4-4EC3-BA98-7DCDE137B5F3}" destId="{72E09BD5-5D55-4411-8182-3A08CC2E13B1}" srcOrd="1" destOrd="0" parTransId="{F9057E51-8845-4DAE-89A1-F5AC62840EBB}" sibTransId="{C442F72D-0A65-428A-9023-A5E014F791D7}"/>
    <dgm:cxn modelId="{91761DAC-1200-44AB-AEF8-9FFC0771CDAC}" type="presOf" srcId="{EBEB16CF-5C23-4A41-90B6-019D218320E7}" destId="{6207FB1F-5C60-4448-8855-671368901329}" srcOrd="0" destOrd="0" presId="urn:microsoft.com/office/officeart/2005/8/layout/default"/>
    <dgm:cxn modelId="{FED458B1-465C-4F78-BC8E-233BBB60EE75}" type="presOf" srcId="{9EDD347C-4FF4-4EC3-BA98-7DCDE137B5F3}" destId="{65B708EE-8ADF-4200-A326-DA97629BFEE0}" srcOrd="0" destOrd="0" presId="urn:microsoft.com/office/officeart/2005/8/layout/default"/>
    <dgm:cxn modelId="{87D151D9-8DF9-4D6B-B686-961D565C1ED8}" srcId="{9EDD347C-4FF4-4EC3-BA98-7DCDE137B5F3}" destId="{68060082-FA82-4E8A-BEC3-50BE1DEA97D5}" srcOrd="2" destOrd="0" parTransId="{38A8BE37-EAD9-426F-B39F-4C0786D03B6F}" sibTransId="{2FA93B90-2D30-494B-9CBF-F77F87E3664B}"/>
    <dgm:cxn modelId="{0DEF0C3A-EE04-4E5A-8F21-A64FFDD37FA5}" type="presParOf" srcId="{65B708EE-8ADF-4200-A326-DA97629BFEE0}" destId="{6207FB1F-5C60-4448-8855-671368901329}" srcOrd="0" destOrd="0" presId="urn:microsoft.com/office/officeart/2005/8/layout/default"/>
    <dgm:cxn modelId="{8D0F0B38-3297-44DB-A163-DF58696EC0DD}" type="presParOf" srcId="{65B708EE-8ADF-4200-A326-DA97629BFEE0}" destId="{76AE3C8D-4CF6-4E29-8756-A3303F629131}" srcOrd="1" destOrd="0" presId="urn:microsoft.com/office/officeart/2005/8/layout/default"/>
    <dgm:cxn modelId="{601E43DF-C6D8-4024-9388-8E21482902F3}" type="presParOf" srcId="{65B708EE-8ADF-4200-A326-DA97629BFEE0}" destId="{1F17A1BC-1D55-42EF-835E-6BDAC19A12EF}" srcOrd="2" destOrd="0" presId="urn:microsoft.com/office/officeart/2005/8/layout/default"/>
    <dgm:cxn modelId="{C8DE18D5-021D-483F-BCC7-2BB82885860E}" type="presParOf" srcId="{65B708EE-8ADF-4200-A326-DA97629BFEE0}" destId="{8248F45F-EF94-41B1-AE74-A4CF46EC5610}" srcOrd="3" destOrd="0" presId="urn:microsoft.com/office/officeart/2005/8/layout/default"/>
    <dgm:cxn modelId="{B595FC5E-C465-4F60-AFB0-3924BAED97A3}" type="presParOf" srcId="{65B708EE-8ADF-4200-A326-DA97629BFEE0}" destId="{474C249D-834A-485A-B319-5CBC6D49E94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9CFBC1-CC9B-4512-97D4-4181FCF2B200}" type="doc">
      <dgm:prSet loTypeId="urn:microsoft.com/office/officeart/2005/8/layout/hProcess9" loCatId="process" qsTypeId="urn:microsoft.com/office/officeart/2005/8/quickstyle/simple4" qsCatId="simple" csTypeId="urn:microsoft.com/office/officeart/2005/8/colors/colorful1" csCatId="colorful"/>
      <dgm:spPr/>
      <dgm:t>
        <a:bodyPr/>
        <a:lstStyle/>
        <a:p>
          <a:endParaRPr lang="en-US"/>
        </a:p>
      </dgm:t>
    </dgm:pt>
    <dgm:pt modelId="{E7C53147-BB81-48E3-99D1-EB9D7F496555}">
      <dgm:prSet/>
      <dgm:spPr/>
      <dgm:t>
        <a:bodyPr/>
        <a:lstStyle/>
        <a:p>
          <a:r>
            <a:rPr lang="en-US"/>
            <a:t>Understand the problem</a:t>
          </a:r>
        </a:p>
      </dgm:t>
    </dgm:pt>
    <dgm:pt modelId="{C694CFF5-FAAD-47E1-9507-93B85E94F58B}" type="parTrans" cxnId="{2F0EE011-4C7C-4404-9E53-DC62D0602F9E}">
      <dgm:prSet/>
      <dgm:spPr/>
      <dgm:t>
        <a:bodyPr/>
        <a:lstStyle/>
        <a:p>
          <a:endParaRPr lang="en-US"/>
        </a:p>
      </dgm:t>
    </dgm:pt>
    <dgm:pt modelId="{2D09CB69-04CA-4577-8696-18A4A9F32901}" type="sibTrans" cxnId="{2F0EE011-4C7C-4404-9E53-DC62D0602F9E}">
      <dgm:prSet phldrT="01" phldr="0"/>
      <dgm:spPr/>
      <dgm:t>
        <a:bodyPr/>
        <a:lstStyle/>
        <a:p>
          <a:endParaRPr lang="en-US"/>
        </a:p>
      </dgm:t>
    </dgm:pt>
    <dgm:pt modelId="{197B8D8E-A1B1-4708-AA22-D56ECF6C8A38}">
      <dgm:prSet/>
      <dgm:spPr/>
      <dgm:t>
        <a:bodyPr/>
        <a:lstStyle/>
        <a:p>
          <a:r>
            <a:rPr lang="en-US" dirty="0"/>
            <a:t>Advocate for upstream interventions </a:t>
          </a:r>
        </a:p>
      </dgm:t>
    </dgm:pt>
    <dgm:pt modelId="{BBEFA6E8-76A4-4791-AA62-3A3747FEBF1A}" type="parTrans" cxnId="{7B6D28B6-39D9-4C0B-9F44-4C2B8962B07D}">
      <dgm:prSet/>
      <dgm:spPr/>
      <dgm:t>
        <a:bodyPr/>
        <a:lstStyle/>
        <a:p>
          <a:endParaRPr lang="en-US"/>
        </a:p>
      </dgm:t>
    </dgm:pt>
    <dgm:pt modelId="{C2DD0662-2E3F-46E0-8D30-AFB0BCE8A41A}" type="sibTrans" cxnId="{7B6D28B6-39D9-4C0B-9F44-4C2B8962B07D}">
      <dgm:prSet phldrT="02" phldr="0"/>
      <dgm:spPr/>
      <dgm:t>
        <a:bodyPr/>
        <a:lstStyle/>
        <a:p>
          <a:endParaRPr lang="en-US"/>
        </a:p>
      </dgm:t>
    </dgm:pt>
    <dgm:pt modelId="{E9F664E6-4EA8-4E43-80D2-107A66718439}">
      <dgm:prSet/>
      <dgm:spPr/>
      <dgm:t>
        <a:bodyPr/>
        <a:lstStyle/>
        <a:p>
          <a:r>
            <a:rPr lang="en-US"/>
            <a:t>Screen for mental health problems</a:t>
          </a:r>
        </a:p>
      </dgm:t>
    </dgm:pt>
    <dgm:pt modelId="{CBA22B86-2165-49DF-A80C-ABC340079A43}" type="parTrans" cxnId="{53B0819E-EA6D-4D54-AD2F-ABCFFA4672A3}">
      <dgm:prSet/>
      <dgm:spPr/>
      <dgm:t>
        <a:bodyPr/>
        <a:lstStyle/>
        <a:p>
          <a:endParaRPr lang="en-US"/>
        </a:p>
      </dgm:t>
    </dgm:pt>
    <dgm:pt modelId="{2DA32758-AA04-493A-B951-A31E0D13D2E0}" type="sibTrans" cxnId="{53B0819E-EA6D-4D54-AD2F-ABCFFA4672A3}">
      <dgm:prSet phldrT="03" phldr="0"/>
      <dgm:spPr/>
      <dgm:t>
        <a:bodyPr/>
        <a:lstStyle/>
        <a:p>
          <a:endParaRPr lang="en-US"/>
        </a:p>
      </dgm:t>
    </dgm:pt>
    <dgm:pt modelId="{583E86EE-7B5B-4F6F-BDD5-D1ACB7EC24FB}">
      <dgm:prSet/>
      <dgm:spPr/>
      <dgm:t>
        <a:bodyPr/>
        <a:lstStyle/>
        <a:p>
          <a:r>
            <a:rPr lang="en-US"/>
            <a:t>Know local resources for treatment of PMH disorders</a:t>
          </a:r>
        </a:p>
      </dgm:t>
    </dgm:pt>
    <dgm:pt modelId="{DAF2C303-3B7F-4C28-ADC0-2B39167CD1D3}" type="parTrans" cxnId="{F4C2DF21-0F60-4A91-9352-DA65D0D23CAA}">
      <dgm:prSet/>
      <dgm:spPr/>
      <dgm:t>
        <a:bodyPr/>
        <a:lstStyle/>
        <a:p>
          <a:endParaRPr lang="en-US"/>
        </a:p>
      </dgm:t>
    </dgm:pt>
    <dgm:pt modelId="{87FB3511-5328-4D9F-8B1E-B96F47EABF07}" type="sibTrans" cxnId="{F4C2DF21-0F60-4A91-9352-DA65D0D23CAA}">
      <dgm:prSet phldrT="04" phldr="0"/>
      <dgm:spPr/>
      <dgm:t>
        <a:bodyPr/>
        <a:lstStyle/>
        <a:p>
          <a:endParaRPr lang="en-US"/>
        </a:p>
      </dgm:t>
    </dgm:pt>
    <dgm:pt modelId="{11162251-F7A6-4765-8D8A-88696067EB8B}">
      <dgm:prSet/>
      <dgm:spPr/>
      <dgm:t>
        <a:bodyPr/>
        <a:lstStyle/>
        <a:p>
          <a:r>
            <a:rPr lang="en-US"/>
            <a:t>Refer or provide treatment locally</a:t>
          </a:r>
        </a:p>
      </dgm:t>
    </dgm:pt>
    <dgm:pt modelId="{A5427EC7-5A88-4F0F-9FF4-B211DB974BBA}" type="parTrans" cxnId="{A126B240-CAF3-482D-AC6A-E32A942E3B7F}">
      <dgm:prSet/>
      <dgm:spPr/>
      <dgm:t>
        <a:bodyPr/>
        <a:lstStyle/>
        <a:p>
          <a:endParaRPr lang="en-US"/>
        </a:p>
      </dgm:t>
    </dgm:pt>
    <dgm:pt modelId="{A285D647-4293-4FA4-A2CC-AF68423BE7CF}" type="sibTrans" cxnId="{A126B240-CAF3-482D-AC6A-E32A942E3B7F}">
      <dgm:prSet phldrT="05" phldr="0"/>
      <dgm:spPr/>
      <dgm:t>
        <a:bodyPr/>
        <a:lstStyle/>
        <a:p>
          <a:endParaRPr lang="en-US"/>
        </a:p>
      </dgm:t>
    </dgm:pt>
    <dgm:pt modelId="{6F380E19-5374-4BDB-A8F5-FA82DF99D91D}" type="pres">
      <dgm:prSet presAssocID="{E99CFBC1-CC9B-4512-97D4-4181FCF2B200}" presName="CompostProcess" presStyleCnt="0">
        <dgm:presLayoutVars>
          <dgm:dir/>
          <dgm:resizeHandles val="exact"/>
        </dgm:presLayoutVars>
      </dgm:prSet>
      <dgm:spPr/>
    </dgm:pt>
    <dgm:pt modelId="{897CF11C-B2D2-4B16-8328-AEE4BB0DC4CF}" type="pres">
      <dgm:prSet presAssocID="{E99CFBC1-CC9B-4512-97D4-4181FCF2B200}" presName="arrow" presStyleLbl="bgShp" presStyleIdx="0" presStyleCnt="1"/>
      <dgm:spPr/>
    </dgm:pt>
    <dgm:pt modelId="{3B88D032-6E3F-44B6-8BCA-438066862AA2}" type="pres">
      <dgm:prSet presAssocID="{E99CFBC1-CC9B-4512-97D4-4181FCF2B200}" presName="linearProcess" presStyleCnt="0"/>
      <dgm:spPr/>
    </dgm:pt>
    <dgm:pt modelId="{787748CB-43AA-491F-A172-DF7BF9E65630}" type="pres">
      <dgm:prSet presAssocID="{E7C53147-BB81-48E3-99D1-EB9D7F496555}" presName="textNode" presStyleLbl="node1" presStyleIdx="0" presStyleCnt="5">
        <dgm:presLayoutVars>
          <dgm:bulletEnabled val="1"/>
        </dgm:presLayoutVars>
      </dgm:prSet>
      <dgm:spPr/>
    </dgm:pt>
    <dgm:pt modelId="{CBAEF98A-4BBD-4BEA-9A7F-C3F65C70CC8E}" type="pres">
      <dgm:prSet presAssocID="{2D09CB69-04CA-4577-8696-18A4A9F32901}" presName="sibTrans" presStyleCnt="0"/>
      <dgm:spPr/>
    </dgm:pt>
    <dgm:pt modelId="{51C20515-A3D3-4D04-91AC-83AE69F74AA9}" type="pres">
      <dgm:prSet presAssocID="{197B8D8E-A1B1-4708-AA22-D56ECF6C8A38}" presName="textNode" presStyleLbl="node1" presStyleIdx="1" presStyleCnt="5">
        <dgm:presLayoutVars>
          <dgm:bulletEnabled val="1"/>
        </dgm:presLayoutVars>
      </dgm:prSet>
      <dgm:spPr/>
    </dgm:pt>
    <dgm:pt modelId="{6958CC1A-9A2A-4E3B-9595-147750A4DFFB}" type="pres">
      <dgm:prSet presAssocID="{C2DD0662-2E3F-46E0-8D30-AFB0BCE8A41A}" presName="sibTrans" presStyleCnt="0"/>
      <dgm:spPr/>
    </dgm:pt>
    <dgm:pt modelId="{0F5C882C-F6F4-4F1B-9CE8-2A118783E468}" type="pres">
      <dgm:prSet presAssocID="{E9F664E6-4EA8-4E43-80D2-107A66718439}" presName="textNode" presStyleLbl="node1" presStyleIdx="2" presStyleCnt="5">
        <dgm:presLayoutVars>
          <dgm:bulletEnabled val="1"/>
        </dgm:presLayoutVars>
      </dgm:prSet>
      <dgm:spPr/>
    </dgm:pt>
    <dgm:pt modelId="{4CA5A07D-1EBD-4443-85C4-B2A47E93AD13}" type="pres">
      <dgm:prSet presAssocID="{2DA32758-AA04-493A-B951-A31E0D13D2E0}" presName="sibTrans" presStyleCnt="0"/>
      <dgm:spPr/>
    </dgm:pt>
    <dgm:pt modelId="{474F78F3-4D7E-43EF-B04E-9995AA9692EE}" type="pres">
      <dgm:prSet presAssocID="{583E86EE-7B5B-4F6F-BDD5-D1ACB7EC24FB}" presName="textNode" presStyleLbl="node1" presStyleIdx="3" presStyleCnt="5">
        <dgm:presLayoutVars>
          <dgm:bulletEnabled val="1"/>
        </dgm:presLayoutVars>
      </dgm:prSet>
      <dgm:spPr/>
    </dgm:pt>
    <dgm:pt modelId="{4FCDA934-C4E0-436C-9589-0FDC5FD5C393}" type="pres">
      <dgm:prSet presAssocID="{87FB3511-5328-4D9F-8B1E-B96F47EABF07}" presName="sibTrans" presStyleCnt="0"/>
      <dgm:spPr/>
    </dgm:pt>
    <dgm:pt modelId="{61527659-E4B0-4408-A8EC-83EBE29FFA42}" type="pres">
      <dgm:prSet presAssocID="{11162251-F7A6-4765-8D8A-88696067EB8B}" presName="textNode" presStyleLbl="node1" presStyleIdx="4" presStyleCnt="5">
        <dgm:presLayoutVars>
          <dgm:bulletEnabled val="1"/>
        </dgm:presLayoutVars>
      </dgm:prSet>
      <dgm:spPr/>
    </dgm:pt>
  </dgm:ptLst>
  <dgm:cxnLst>
    <dgm:cxn modelId="{2F0EE011-4C7C-4404-9E53-DC62D0602F9E}" srcId="{E99CFBC1-CC9B-4512-97D4-4181FCF2B200}" destId="{E7C53147-BB81-48E3-99D1-EB9D7F496555}" srcOrd="0" destOrd="0" parTransId="{C694CFF5-FAAD-47E1-9507-93B85E94F58B}" sibTransId="{2D09CB69-04CA-4577-8696-18A4A9F32901}"/>
    <dgm:cxn modelId="{04CFE614-8939-4D70-9034-4DCAE8937962}" type="presOf" srcId="{197B8D8E-A1B1-4708-AA22-D56ECF6C8A38}" destId="{51C20515-A3D3-4D04-91AC-83AE69F74AA9}" srcOrd="0" destOrd="0" presId="urn:microsoft.com/office/officeart/2005/8/layout/hProcess9"/>
    <dgm:cxn modelId="{29FA591E-3119-4A71-8307-FB0876FF0CED}" type="presOf" srcId="{583E86EE-7B5B-4F6F-BDD5-D1ACB7EC24FB}" destId="{474F78F3-4D7E-43EF-B04E-9995AA9692EE}" srcOrd="0" destOrd="0" presId="urn:microsoft.com/office/officeart/2005/8/layout/hProcess9"/>
    <dgm:cxn modelId="{425D1820-886E-4EC7-8341-5F09040CAF53}" type="presOf" srcId="{E9F664E6-4EA8-4E43-80D2-107A66718439}" destId="{0F5C882C-F6F4-4F1B-9CE8-2A118783E468}" srcOrd="0" destOrd="0" presId="urn:microsoft.com/office/officeart/2005/8/layout/hProcess9"/>
    <dgm:cxn modelId="{F4C2DF21-0F60-4A91-9352-DA65D0D23CAA}" srcId="{E99CFBC1-CC9B-4512-97D4-4181FCF2B200}" destId="{583E86EE-7B5B-4F6F-BDD5-D1ACB7EC24FB}" srcOrd="3" destOrd="0" parTransId="{DAF2C303-3B7F-4C28-ADC0-2B39167CD1D3}" sibTransId="{87FB3511-5328-4D9F-8B1E-B96F47EABF07}"/>
    <dgm:cxn modelId="{137A4B2E-615F-4DDD-BF54-C7A33D7BCD01}" type="presOf" srcId="{E99CFBC1-CC9B-4512-97D4-4181FCF2B200}" destId="{6F380E19-5374-4BDB-A8F5-FA82DF99D91D}" srcOrd="0" destOrd="0" presId="urn:microsoft.com/office/officeart/2005/8/layout/hProcess9"/>
    <dgm:cxn modelId="{A126B240-CAF3-482D-AC6A-E32A942E3B7F}" srcId="{E99CFBC1-CC9B-4512-97D4-4181FCF2B200}" destId="{11162251-F7A6-4765-8D8A-88696067EB8B}" srcOrd="4" destOrd="0" parTransId="{A5427EC7-5A88-4F0F-9FF4-B211DB974BBA}" sibTransId="{A285D647-4293-4FA4-A2CC-AF68423BE7CF}"/>
    <dgm:cxn modelId="{9F132594-A058-4E00-A8D3-E419B5138C41}" type="presOf" srcId="{E7C53147-BB81-48E3-99D1-EB9D7F496555}" destId="{787748CB-43AA-491F-A172-DF7BF9E65630}" srcOrd="0" destOrd="0" presId="urn:microsoft.com/office/officeart/2005/8/layout/hProcess9"/>
    <dgm:cxn modelId="{53B0819E-EA6D-4D54-AD2F-ABCFFA4672A3}" srcId="{E99CFBC1-CC9B-4512-97D4-4181FCF2B200}" destId="{E9F664E6-4EA8-4E43-80D2-107A66718439}" srcOrd="2" destOrd="0" parTransId="{CBA22B86-2165-49DF-A80C-ABC340079A43}" sibTransId="{2DA32758-AA04-493A-B951-A31E0D13D2E0}"/>
    <dgm:cxn modelId="{7B6D28B6-39D9-4C0B-9F44-4C2B8962B07D}" srcId="{E99CFBC1-CC9B-4512-97D4-4181FCF2B200}" destId="{197B8D8E-A1B1-4708-AA22-D56ECF6C8A38}" srcOrd="1" destOrd="0" parTransId="{BBEFA6E8-76A4-4791-AA62-3A3747FEBF1A}" sibTransId="{C2DD0662-2E3F-46E0-8D30-AFB0BCE8A41A}"/>
    <dgm:cxn modelId="{234643F7-29BD-4546-A97B-E9809F2F839D}" type="presOf" srcId="{11162251-F7A6-4765-8D8A-88696067EB8B}" destId="{61527659-E4B0-4408-A8EC-83EBE29FFA42}" srcOrd="0" destOrd="0" presId="urn:microsoft.com/office/officeart/2005/8/layout/hProcess9"/>
    <dgm:cxn modelId="{0E151503-F16D-4285-BB85-45A09844C2D2}" type="presParOf" srcId="{6F380E19-5374-4BDB-A8F5-FA82DF99D91D}" destId="{897CF11C-B2D2-4B16-8328-AEE4BB0DC4CF}" srcOrd="0" destOrd="0" presId="urn:microsoft.com/office/officeart/2005/8/layout/hProcess9"/>
    <dgm:cxn modelId="{856D8C0E-0B64-4DD4-9E45-B866F7F3BC21}" type="presParOf" srcId="{6F380E19-5374-4BDB-A8F5-FA82DF99D91D}" destId="{3B88D032-6E3F-44B6-8BCA-438066862AA2}" srcOrd="1" destOrd="0" presId="urn:microsoft.com/office/officeart/2005/8/layout/hProcess9"/>
    <dgm:cxn modelId="{2A1BEFB7-F53F-448B-A9C2-176EFA6CB95C}" type="presParOf" srcId="{3B88D032-6E3F-44B6-8BCA-438066862AA2}" destId="{787748CB-43AA-491F-A172-DF7BF9E65630}" srcOrd="0" destOrd="0" presId="urn:microsoft.com/office/officeart/2005/8/layout/hProcess9"/>
    <dgm:cxn modelId="{864065D4-6074-4471-A36F-5063E8A16938}" type="presParOf" srcId="{3B88D032-6E3F-44B6-8BCA-438066862AA2}" destId="{CBAEF98A-4BBD-4BEA-9A7F-C3F65C70CC8E}" srcOrd="1" destOrd="0" presId="urn:microsoft.com/office/officeart/2005/8/layout/hProcess9"/>
    <dgm:cxn modelId="{E5883C2A-FA6B-431F-8FE5-0F4AD3C2C957}" type="presParOf" srcId="{3B88D032-6E3F-44B6-8BCA-438066862AA2}" destId="{51C20515-A3D3-4D04-91AC-83AE69F74AA9}" srcOrd="2" destOrd="0" presId="urn:microsoft.com/office/officeart/2005/8/layout/hProcess9"/>
    <dgm:cxn modelId="{FB215445-49B7-4D6F-8F36-2A5A4B3D07B1}" type="presParOf" srcId="{3B88D032-6E3F-44B6-8BCA-438066862AA2}" destId="{6958CC1A-9A2A-4E3B-9595-147750A4DFFB}" srcOrd="3" destOrd="0" presId="urn:microsoft.com/office/officeart/2005/8/layout/hProcess9"/>
    <dgm:cxn modelId="{E99F1204-6DD0-4A6E-8E00-2E650116D2AE}" type="presParOf" srcId="{3B88D032-6E3F-44B6-8BCA-438066862AA2}" destId="{0F5C882C-F6F4-4F1B-9CE8-2A118783E468}" srcOrd="4" destOrd="0" presId="urn:microsoft.com/office/officeart/2005/8/layout/hProcess9"/>
    <dgm:cxn modelId="{972D1051-51D7-45A0-AB7E-17B21B503C75}" type="presParOf" srcId="{3B88D032-6E3F-44B6-8BCA-438066862AA2}" destId="{4CA5A07D-1EBD-4443-85C4-B2A47E93AD13}" srcOrd="5" destOrd="0" presId="urn:microsoft.com/office/officeart/2005/8/layout/hProcess9"/>
    <dgm:cxn modelId="{CBA05C19-6ADE-4900-804F-17B105033637}" type="presParOf" srcId="{3B88D032-6E3F-44B6-8BCA-438066862AA2}" destId="{474F78F3-4D7E-43EF-B04E-9995AA9692EE}" srcOrd="6" destOrd="0" presId="urn:microsoft.com/office/officeart/2005/8/layout/hProcess9"/>
    <dgm:cxn modelId="{7C73CE4C-6C18-495D-8A77-FC346FEE5991}" type="presParOf" srcId="{3B88D032-6E3F-44B6-8BCA-438066862AA2}" destId="{4FCDA934-C4E0-436C-9589-0FDC5FD5C393}" srcOrd="7" destOrd="0" presId="urn:microsoft.com/office/officeart/2005/8/layout/hProcess9"/>
    <dgm:cxn modelId="{B86C3BEB-0766-4184-B71D-111A6BD5E253}" type="presParOf" srcId="{3B88D032-6E3F-44B6-8BCA-438066862AA2}" destId="{61527659-E4B0-4408-A8EC-83EBE29FFA4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8AAF32-C6D9-1243-ACAC-E9FDCDBBB9F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CFF4DADA-7594-AC4D-99B7-DB1C15B4BD8D}">
      <dgm:prSet custT="1"/>
      <dgm:spPr/>
      <dgm:t>
        <a:bodyPr/>
        <a:lstStyle/>
        <a:p>
          <a:r>
            <a:rPr lang="en-US" sz="2400" dirty="0"/>
            <a:t>52 parents with mental health concerns</a:t>
          </a:r>
        </a:p>
      </dgm:t>
    </dgm:pt>
    <dgm:pt modelId="{384076CA-7D3D-4645-AF7F-0347E9D38477}" type="parTrans" cxnId="{84F90220-4C8D-154F-B8F7-0BE8358CCB93}">
      <dgm:prSet/>
      <dgm:spPr/>
      <dgm:t>
        <a:bodyPr/>
        <a:lstStyle/>
        <a:p>
          <a:endParaRPr lang="en-US"/>
        </a:p>
      </dgm:t>
    </dgm:pt>
    <dgm:pt modelId="{7D5370F8-F618-EA4E-B68B-80286ECA6EE8}" type="sibTrans" cxnId="{84F90220-4C8D-154F-B8F7-0BE8358CCB93}">
      <dgm:prSet/>
      <dgm:spPr/>
      <dgm:t>
        <a:bodyPr/>
        <a:lstStyle/>
        <a:p>
          <a:endParaRPr lang="en-US"/>
        </a:p>
      </dgm:t>
    </dgm:pt>
    <dgm:pt modelId="{BA17DC11-C46B-4243-8432-FA973CCCD5A5}">
      <dgm:prSet custT="1"/>
      <dgm:spPr/>
      <dgm:t>
        <a:bodyPr/>
        <a:lstStyle/>
        <a:p>
          <a:r>
            <a:rPr lang="en-US" sz="2000" dirty="0"/>
            <a:t>73% detected within 1 week of birth</a:t>
          </a:r>
        </a:p>
      </dgm:t>
    </dgm:pt>
    <dgm:pt modelId="{4F2A6456-A4FD-1647-9620-2EDE8E25EECE}" type="parTrans" cxnId="{24700721-37B5-6247-95EE-63CC2A58C82A}">
      <dgm:prSet/>
      <dgm:spPr/>
      <dgm:t>
        <a:bodyPr/>
        <a:lstStyle/>
        <a:p>
          <a:endParaRPr lang="en-US"/>
        </a:p>
      </dgm:t>
    </dgm:pt>
    <dgm:pt modelId="{C14D2BE4-4651-9142-9875-49ACD6F7FD83}" type="sibTrans" cxnId="{24700721-37B5-6247-95EE-63CC2A58C82A}">
      <dgm:prSet/>
      <dgm:spPr/>
      <dgm:t>
        <a:bodyPr/>
        <a:lstStyle/>
        <a:p>
          <a:endParaRPr lang="en-US"/>
        </a:p>
      </dgm:t>
    </dgm:pt>
    <dgm:pt modelId="{2DD1FD1F-6D60-A447-83FC-B4CD2519EE4C}" type="pres">
      <dgm:prSet presAssocID="{318AAF32-C6D9-1243-ACAC-E9FDCDBBB9F6}" presName="Name0" presStyleCnt="0">
        <dgm:presLayoutVars>
          <dgm:dir/>
          <dgm:resizeHandles val="exact"/>
        </dgm:presLayoutVars>
      </dgm:prSet>
      <dgm:spPr/>
    </dgm:pt>
    <dgm:pt modelId="{075C32FD-D671-FC49-8938-30183E819797}" type="pres">
      <dgm:prSet presAssocID="{CFF4DADA-7594-AC4D-99B7-DB1C15B4BD8D}" presName="parAndChTx" presStyleLbl="node1" presStyleIdx="0" presStyleCnt="1">
        <dgm:presLayoutVars>
          <dgm:bulletEnabled val="1"/>
        </dgm:presLayoutVars>
      </dgm:prSet>
      <dgm:spPr/>
    </dgm:pt>
  </dgm:ptLst>
  <dgm:cxnLst>
    <dgm:cxn modelId="{84F90220-4C8D-154F-B8F7-0BE8358CCB93}" srcId="{318AAF32-C6D9-1243-ACAC-E9FDCDBBB9F6}" destId="{CFF4DADA-7594-AC4D-99B7-DB1C15B4BD8D}" srcOrd="0" destOrd="0" parTransId="{384076CA-7D3D-4645-AF7F-0347E9D38477}" sibTransId="{7D5370F8-F618-EA4E-B68B-80286ECA6EE8}"/>
    <dgm:cxn modelId="{24700721-37B5-6247-95EE-63CC2A58C82A}" srcId="{CFF4DADA-7594-AC4D-99B7-DB1C15B4BD8D}" destId="{BA17DC11-C46B-4243-8432-FA973CCCD5A5}" srcOrd="0" destOrd="0" parTransId="{4F2A6456-A4FD-1647-9620-2EDE8E25EECE}" sibTransId="{C14D2BE4-4651-9142-9875-49ACD6F7FD83}"/>
    <dgm:cxn modelId="{3AC1C666-9302-0D4D-B561-C0E28060D19B}" type="presOf" srcId="{BA17DC11-C46B-4243-8432-FA973CCCD5A5}" destId="{075C32FD-D671-FC49-8938-30183E819797}" srcOrd="0" destOrd="1" presId="urn:microsoft.com/office/officeart/2005/8/layout/hChevron3"/>
    <dgm:cxn modelId="{692A657A-D341-6345-B137-6CD849BFD26D}" type="presOf" srcId="{CFF4DADA-7594-AC4D-99B7-DB1C15B4BD8D}" destId="{075C32FD-D671-FC49-8938-30183E819797}" srcOrd="0" destOrd="0" presId="urn:microsoft.com/office/officeart/2005/8/layout/hChevron3"/>
    <dgm:cxn modelId="{25E2CAAC-B787-3E4C-9971-051E05124269}" type="presOf" srcId="{318AAF32-C6D9-1243-ACAC-E9FDCDBBB9F6}" destId="{2DD1FD1F-6D60-A447-83FC-B4CD2519EE4C}" srcOrd="0" destOrd="0" presId="urn:microsoft.com/office/officeart/2005/8/layout/hChevron3"/>
    <dgm:cxn modelId="{E11A14CA-0010-5749-9EFB-7AD0835AB099}" type="presParOf" srcId="{2DD1FD1F-6D60-A447-83FC-B4CD2519EE4C}" destId="{075C32FD-D671-FC49-8938-30183E8197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16B7F6-4504-C04C-9C31-CDF6266BF30E}"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8C93E98F-CD0E-EC4C-A8C3-2D7FBE64A717}">
      <dgm:prSet custT="1"/>
      <dgm:spPr/>
      <dgm:t>
        <a:bodyPr/>
        <a:lstStyle/>
        <a:p>
          <a:r>
            <a:rPr lang="en-US" sz="2400" dirty="0"/>
            <a:t>60/158 parents (38%) with mental health concerns</a:t>
          </a:r>
        </a:p>
      </dgm:t>
    </dgm:pt>
    <dgm:pt modelId="{73FD19BA-E2E7-9541-ADD5-E676DCE2152D}" type="parTrans" cxnId="{0EC3F19D-D49F-9F45-A6F4-BC7A4C78E2C6}">
      <dgm:prSet/>
      <dgm:spPr/>
      <dgm:t>
        <a:bodyPr/>
        <a:lstStyle/>
        <a:p>
          <a:endParaRPr lang="en-US"/>
        </a:p>
      </dgm:t>
    </dgm:pt>
    <dgm:pt modelId="{69C99FAD-ED6E-1542-855A-5F06942F7EF9}" type="sibTrans" cxnId="{0EC3F19D-D49F-9F45-A6F4-BC7A4C78E2C6}">
      <dgm:prSet/>
      <dgm:spPr/>
      <dgm:t>
        <a:bodyPr/>
        <a:lstStyle/>
        <a:p>
          <a:endParaRPr lang="en-US"/>
        </a:p>
      </dgm:t>
    </dgm:pt>
    <dgm:pt modelId="{C8626681-1CDF-CB4A-8C16-D019F465CB36}">
      <dgm:prSet custT="1"/>
      <dgm:spPr/>
      <dgm:t>
        <a:bodyPr/>
        <a:lstStyle/>
        <a:p>
          <a:r>
            <a:rPr lang="en-US" sz="2000" dirty="0"/>
            <a:t>Informal assessments continued</a:t>
          </a:r>
          <a:r>
            <a:rPr lang="en-US" sz="2300" dirty="0"/>
            <a:t> </a:t>
          </a:r>
          <a:r>
            <a:rPr lang="en-US" sz="2000" dirty="0"/>
            <a:t>unmeasured</a:t>
          </a:r>
          <a:endParaRPr lang="en-US" sz="2300" dirty="0"/>
        </a:p>
      </dgm:t>
    </dgm:pt>
    <dgm:pt modelId="{F9551E25-FAC4-4940-AC54-1DA0FD404E5C}" type="parTrans" cxnId="{243307A2-F230-4840-BC26-CFBCE4A83063}">
      <dgm:prSet/>
      <dgm:spPr/>
      <dgm:t>
        <a:bodyPr/>
        <a:lstStyle/>
        <a:p>
          <a:endParaRPr lang="en-US"/>
        </a:p>
      </dgm:t>
    </dgm:pt>
    <dgm:pt modelId="{9446E7C7-98E2-DD44-8A13-EFC290E626AD}" type="sibTrans" cxnId="{243307A2-F230-4840-BC26-CFBCE4A83063}">
      <dgm:prSet/>
      <dgm:spPr/>
      <dgm:t>
        <a:bodyPr/>
        <a:lstStyle/>
        <a:p>
          <a:endParaRPr lang="en-US"/>
        </a:p>
      </dgm:t>
    </dgm:pt>
    <dgm:pt modelId="{90AB94A1-4E78-DC4A-81FE-7D327642E60F}" type="pres">
      <dgm:prSet presAssocID="{B816B7F6-4504-C04C-9C31-CDF6266BF30E}" presName="Name0" presStyleCnt="0">
        <dgm:presLayoutVars>
          <dgm:dir/>
          <dgm:resizeHandles val="exact"/>
        </dgm:presLayoutVars>
      </dgm:prSet>
      <dgm:spPr/>
    </dgm:pt>
    <dgm:pt modelId="{66430B03-F32F-AA46-A83E-0A190A2A87EC}" type="pres">
      <dgm:prSet presAssocID="{8C93E98F-CD0E-EC4C-A8C3-2D7FBE64A717}" presName="parAndChTx" presStyleLbl="node1" presStyleIdx="0" presStyleCnt="1" custScaleX="100098">
        <dgm:presLayoutVars>
          <dgm:bulletEnabled val="1"/>
        </dgm:presLayoutVars>
      </dgm:prSet>
      <dgm:spPr/>
    </dgm:pt>
  </dgm:ptLst>
  <dgm:cxnLst>
    <dgm:cxn modelId="{CB7F5203-D196-524A-8BED-0BC40EE54E8F}" type="presOf" srcId="{8C93E98F-CD0E-EC4C-A8C3-2D7FBE64A717}" destId="{66430B03-F32F-AA46-A83E-0A190A2A87EC}" srcOrd="0" destOrd="0" presId="urn:microsoft.com/office/officeart/2005/8/layout/hChevron3"/>
    <dgm:cxn modelId="{10C2A741-5B8E-7C44-82FF-4A66F3C21D2E}" type="presOf" srcId="{C8626681-1CDF-CB4A-8C16-D019F465CB36}" destId="{66430B03-F32F-AA46-A83E-0A190A2A87EC}" srcOrd="0" destOrd="1" presId="urn:microsoft.com/office/officeart/2005/8/layout/hChevron3"/>
    <dgm:cxn modelId="{5481199D-5A82-BA43-A708-D7CB27086F38}" type="presOf" srcId="{B816B7F6-4504-C04C-9C31-CDF6266BF30E}" destId="{90AB94A1-4E78-DC4A-81FE-7D327642E60F}" srcOrd="0" destOrd="0" presId="urn:microsoft.com/office/officeart/2005/8/layout/hChevron3"/>
    <dgm:cxn modelId="{0EC3F19D-D49F-9F45-A6F4-BC7A4C78E2C6}" srcId="{B816B7F6-4504-C04C-9C31-CDF6266BF30E}" destId="{8C93E98F-CD0E-EC4C-A8C3-2D7FBE64A717}" srcOrd="0" destOrd="0" parTransId="{73FD19BA-E2E7-9541-ADD5-E676DCE2152D}" sibTransId="{69C99FAD-ED6E-1542-855A-5F06942F7EF9}"/>
    <dgm:cxn modelId="{243307A2-F230-4840-BC26-CFBCE4A83063}" srcId="{8C93E98F-CD0E-EC4C-A8C3-2D7FBE64A717}" destId="{C8626681-1CDF-CB4A-8C16-D019F465CB36}" srcOrd="0" destOrd="0" parTransId="{F9551E25-FAC4-4940-AC54-1DA0FD404E5C}" sibTransId="{9446E7C7-98E2-DD44-8A13-EFC290E626AD}"/>
    <dgm:cxn modelId="{40B8FF69-8045-A940-8477-0CA18B119AB7}" type="presParOf" srcId="{90AB94A1-4E78-DC4A-81FE-7D327642E60F}" destId="{66430B03-F32F-AA46-A83E-0A190A2A87EC}"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8AAF32-C6D9-1243-ACAC-E9FDCDBBB9F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CFF4DADA-7594-AC4D-99B7-DB1C15B4BD8D}">
      <dgm:prSet custT="1"/>
      <dgm:spPr/>
      <dgm:t>
        <a:bodyPr/>
        <a:lstStyle/>
        <a:p>
          <a:endParaRPr lang="en-US" sz="2700" dirty="0"/>
        </a:p>
      </dgm:t>
    </dgm:pt>
    <dgm:pt modelId="{384076CA-7D3D-4645-AF7F-0347E9D38477}" type="parTrans" cxnId="{84F90220-4C8D-154F-B8F7-0BE8358CCB93}">
      <dgm:prSet/>
      <dgm:spPr/>
      <dgm:t>
        <a:bodyPr/>
        <a:lstStyle/>
        <a:p>
          <a:endParaRPr lang="en-US"/>
        </a:p>
      </dgm:t>
    </dgm:pt>
    <dgm:pt modelId="{7D5370F8-F618-EA4E-B68B-80286ECA6EE8}" type="sibTrans" cxnId="{84F90220-4C8D-154F-B8F7-0BE8358CCB93}">
      <dgm:prSet/>
      <dgm:spPr/>
      <dgm:t>
        <a:bodyPr/>
        <a:lstStyle/>
        <a:p>
          <a:endParaRPr lang="en-US"/>
        </a:p>
      </dgm:t>
    </dgm:pt>
    <dgm:pt modelId="{BA17DC11-C46B-4243-8432-FA973CCCD5A5}">
      <dgm:prSet custT="1"/>
      <dgm:spPr/>
      <dgm:t>
        <a:bodyPr/>
        <a:lstStyle/>
        <a:p>
          <a:r>
            <a:rPr lang="en-US" sz="2300" dirty="0"/>
            <a:t>12 concerns (23%) detected 1 month or more after birth</a:t>
          </a:r>
        </a:p>
      </dgm:t>
    </dgm:pt>
    <dgm:pt modelId="{4F2A6456-A4FD-1647-9620-2EDE8E25EECE}" type="parTrans" cxnId="{24700721-37B5-6247-95EE-63CC2A58C82A}">
      <dgm:prSet/>
      <dgm:spPr/>
      <dgm:t>
        <a:bodyPr/>
        <a:lstStyle/>
        <a:p>
          <a:endParaRPr lang="en-US"/>
        </a:p>
      </dgm:t>
    </dgm:pt>
    <dgm:pt modelId="{C14D2BE4-4651-9142-9875-49ACD6F7FD83}" type="sibTrans" cxnId="{24700721-37B5-6247-95EE-63CC2A58C82A}">
      <dgm:prSet/>
      <dgm:spPr/>
      <dgm:t>
        <a:bodyPr/>
        <a:lstStyle/>
        <a:p>
          <a:endParaRPr lang="en-US"/>
        </a:p>
      </dgm:t>
    </dgm:pt>
    <dgm:pt modelId="{2DD1FD1F-6D60-A447-83FC-B4CD2519EE4C}" type="pres">
      <dgm:prSet presAssocID="{318AAF32-C6D9-1243-ACAC-E9FDCDBBB9F6}" presName="Name0" presStyleCnt="0">
        <dgm:presLayoutVars>
          <dgm:dir/>
          <dgm:resizeHandles val="exact"/>
        </dgm:presLayoutVars>
      </dgm:prSet>
      <dgm:spPr/>
    </dgm:pt>
    <dgm:pt modelId="{075C32FD-D671-FC49-8938-30183E819797}" type="pres">
      <dgm:prSet presAssocID="{CFF4DADA-7594-AC4D-99B7-DB1C15B4BD8D}" presName="parAndChTx" presStyleLbl="node1" presStyleIdx="0" presStyleCnt="1">
        <dgm:presLayoutVars>
          <dgm:bulletEnabled val="1"/>
        </dgm:presLayoutVars>
      </dgm:prSet>
      <dgm:spPr/>
    </dgm:pt>
  </dgm:ptLst>
  <dgm:cxnLst>
    <dgm:cxn modelId="{84F90220-4C8D-154F-B8F7-0BE8358CCB93}" srcId="{318AAF32-C6D9-1243-ACAC-E9FDCDBBB9F6}" destId="{CFF4DADA-7594-AC4D-99B7-DB1C15B4BD8D}" srcOrd="0" destOrd="0" parTransId="{384076CA-7D3D-4645-AF7F-0347E9D38477}" sibTransId="{7D5370F8-F618-EA4E-B68B-80286ECA6EE8}"/>
    <dgm:cxn modelId="{24700721-37B5-6247-95EE-63CC2A58C82A}" srcId="{CFF4DADA-7594-AC4D-99B7-DB1C15B4BD8D}" destId="{BA17DC11-C46B-4243-8432-FA973CCCD5A5}" srcOrd="0" destOrd="0" parTransId="{4F2A6456-A4FD-1647-9620-2EDE8E25EECE}" sibTransId="{C14D2BE4-4651-9142-9875-49ACD6F7FD83}"/>
    <dgm:cxn modelId="{3AC1C666-9302-0D4D-B561-C0E28060D19B}" type="presOf" srcId="{BA17DC11-C46B-4243-8432-FA973CCCD5A5}" destId="{075C32FD-D671-FC49-8938-30183E819797}" srcOrd="0" destOrd="1" presId="urn:microsoft.com/office/officeart/2005/8/layout/hChevron3"/>
    <dgm:cxn modelId="{692A657A-D341-6345-B137-6CD849BFD26D}" type="presOf" srcId="{CFF4DADA-7594-AC4D-99B7-DB1C15B4BD8D}" destId="{075C32FD-D671-FC49-8938-30183E819797}" srcOrd="0" destOrd="0" presId="urn:microsoft.com/office/officeart/2005/8/layout/hChevron3"/>
    <dgm:cxn modelId="{25E2CAAC-B787-3E4C-9971-051E05124269}" type="presOf" srcId="{318AAF32-C6D9-1243-ACAC-E9FDCDBBB9F6}" destId="{2DD1FD1F-6D60-A447-83FC-B4CD2519EE4C}" srcOrd="0" destOrd="0" presId="urn:microsoft.com/office/officeart/2005/8/layout/hChevron3"/>
    <dgm:cxn modelId="{E11A14CA-0010-5749-9EFB-7AD0835AB099}" type="presParOf" srcId="{2DD1FD1F-6D60-A447-83FC-B4CD2519EE4C}" destId="{075C32FD-D671-FC49-8938-30183E8197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16B7F6-4504-C04C-9C31-CDF6266BF30E}"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8C93E98F-CD0E-EC4C-A8C3-2D7FBE64A717}">
      <dgm:prSet custT="1"/>
      <dgm:spPr/>
      <dgm:t>
        <a:bodyPr/>
        <a:lstStyle/>
        <a:p>
          <a:endParaRPr lang="en-US" sz="2700" kern="1200" dirty="0"/>
        </a:p>
      </dgm:t>
    </dgm:pt>
    <dgm:pt modelId="{73FD19BA-E2E7-9541-ADD5-E676DCE2152D}" type="parTrans" cxnId="{0EC3F19D-D49F-9F45-A6F4-BC7A4C78E2C6}">
      <dgm:prSet/>
      <dgm:spPr/>
      <dgm:t>
        <a:bodyPr/>
        <a:lstStyle/>
        <a:p>
          <a:endParaRPr lang="en-US"/>
        </a:p>
      </dgm:t>
    </dgm:pt>
    <dgm:pt modelId="{69C99FAD-ED6E-1542-855A-5F06942F7EF9}" type="sibTrans" cxnId="{0EC3F19D-D49F-9F45-A6F4-BC7A4C78E2C6}">
      <dgm:prSet/>
      <dgm:spPr/>
      <dgm:t>
        <a:bodyPr/>
        <a:lstStyle/>
        <a:p>
          <a:endParaRPr lang="en-US"/>
        </a:p>
      </dgm:t>
    </dgm:pt>
    <dgm:pt modelId="{C8626681-1CDF-CB4A-8C16-D019F465CB36}">
      <dgm:prSet custT="1"/>
      <dgm:spPr/>
      <dgm:t>
        <a:bodyPr/>
        <a:lstStyle/>
        <a:p>
          <a:r>
            <a:rPr lang="en-US" sz="2300" kern="1200" dirty="0"/>
            <a:t>60 concerns identified 1 month or more after birth</a:t>
          </a:r>
        </a:p>
      </dgm:t>
    </dgm:pt>
    <dgm:pt modelId="{F9551E25-FAC4-4940-AC54-1DA0FD404E5C}" type="parTrans" cxnId="{243307A2-F230-4840-BC26-CFBCE4A83063}">
      <dgm:prSet/>
      <dgm:spPr/>
      <dgm:t>
        <a:bodyPr/>
        <a:lstStyle/>
        <a:p>
          <a:endParaRPr lang="en-US"/>
        </a:p>
      </dgm:t>
    </dgm:pt>
    <dgm:pt modelId="{9446E7C7-98E2-DD44-8A13-EFC290E626AD}" type="sibTrans" cxnId="{243307A2-F230-4840-BC26-CFBCE4A83063}">
      <dgm:prSet/>
      <dgm:spPr/>
      <dgm:t>
        <a:bodyPr/>
        <a:lstStyle/>
        <a:p>
          <a:endParaRPr lang="en-US"/>
        </a:p>
      </dgm:t>
    </dgm:pt>
    <dgm:pt modelId="{90AB94A1-4E78-DC4A-81FE-7D327642E60F}" type="pres">
      <dgm:prSet presAssocID="{B816B7F6-4504-C04C-9C31-CDF6266BF30E}" presName="Name0" presStyleCnt="0">
        <dgm:presLayoutVars>
          <dgm:dir/>
          <dgm:resizeHandles val="exact"/>
        </dgm:presLayoutVars>
      </dgm:prSet>
      <dgm:spPr/>
    </dgm:pt>
    <dgm:pt modelId="{66430B03-F32F-AA46-A83E-0A190A2A87EC}" type="pres">
      <dgm:prSet presAssocID="{8C93E98F-CD0E-EC4C-A8C3-2D7FBE64A717}" presName="parAndChTx" presStyleLbl="node1" presStyleIdx="0" presStyleCnt="1" custScaleX="100098">
        <dgm:presLayoutVars>
          <dgm:bulletEnabled val="1"/>
        </dgm:presLayoutVars>
      </dgm:prSet>
      <dgm:spPr/>
    </dgm:pt>
  </dgm:ptLst>
  <dgm:cxnLst>
    <dgm:cxn modelId="{CB7F5203-D196-524A-8BED-0BC40EE54E8F}" type="presOf" srcId="{8C93E98F-CD0E-EC4C-A8C3-2D7FBE64A717}" destId="{66430B03-F32F-AA46-A83E-0A190A2A87EC}" srcOrd="0" destOrd="0" presId="urn:microsoft.com/office/officeart/2005/8/layout/hChevron3"/>
    <dgm:cxn modelId="{10C2A741-5B8E-7C44-82FF-4A66F3C21D2E}" type="presOf" srcId="{C8626681-1CDF-CB4A-8C16-D019F465CB36}" destId="{66430B03-F32F-AA46-A83E-0A190A2A87EC}" srcOrd="0" destOrd="1" presId="urn:microsoft.com/office/officeart/2005/8/layout/hChevron3"/>
    <dgm:cxn modelId="{5481199D-5A82-BA43-A708-D7CB27086F38}" type="presOf" srcId="{B816B7F6-4504-C04C-9C31-CDF6266BF30E}" destId="{90AB94A1-4E78-DC4A-81FE-7D327642E60F}" srcOrd="0" destOrd="0" presId="urn:microsoft.com/office/officeart/2005/8/layout/hChevron3"/>
    <dgm:cxn modelId="{0EC3F19D-D49F-9F45-A6F4-BC7A4C78E2C6}" srcId="{B816B7F6-4504-C04C-9C31-CDF6266BF30E}" destId="{8C93E98F-CD0E-EC4C-A8C3-2D7FBE64A717}" srcOrd="0" destOrd="0" parTransId="{73FD19BA-E2E7-9541-ADD5-E676DCE2152D}" sibTransId="{69C99FAD-ED6E-1542-855A-5F06942F7EF9}"/>
    <dgm:cxn modelId="{243307A2-F230-4840-BC26-CFBCE4A83063}" srcId="{8C93E98F-CD0E-EC4C-A8C3-2D7FBE64A717}" destId="{C8626681-1CDF-CB4A-8C16-D019F465CB36}" srcOrd="0" destOrd="0" parTransId="{F9551E25-FAC4-4940-AC54-1DA0FD404E5C}" sibTransId="{9446E7C7-98E2-DD44-8A13-EFC290E626AD}"/>
    <dgm:cxn modelId="{40B8FF69-8045-A940-8477-0CA18B119AB7}" type="presParOf" srcId="{90AB94A1-4E78-DC4A-81FE-7D327642E60F}" destId="{66430B03-F32F-AA46-A83E-0A190A2A87EC}"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8AAF32-C6D9-1243-ACAC-E9FDCDBBB9F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CFF4DADA-7594-AC4D-99B7-DB1C15B4BD8D}">
      <dgm:prSet custT="1"/>
      <dgm:spPr/>
      <dgm:t>
        <a:bodyPr/>
        <a:lstStyle/>
        <a:p>
          <a:endParaRPr lang="en-US" sz="2700" dirty="0"/>
        </a:p>
      </dgm:t>
    </dgm:pt>
    <dgm:pt modelId="{384076CA-7D3D-4645-AF7F-0347E9D38477}" type="parTrans" cxnId="{84F90220-4C8D-154F-B8F7-0BE8358CCB93}">
      <dgm:prSet/>
      <dgm:spPr/>
      <dgm:t>
        <a:bodyPr/>
        <a:lstStyle/>
        <a:p>
          <a:endParaRPr lang="en-US"/>
        </a:p>
      </dgm:t>
    </dgm:pt>
    <dgm:pt modelId="{7D5370F8-F618-EA4E-B68B-80286ECA6EE8}" type="sibTrans" cxnId="{84F90220-4C8D-154F-B8F7-0BE8358CCB93}">
      <dgm:prSet/>
      <dgm:spPr/>
      <dgm:t>
        <a:bodyPr/>
        <a:lstStyle/>
        <a:p>
          <a:endParaRPr lang="en-US"/>
        </a:p>
      </dgm:t>
    </dgm:pt>
    <dgm:pt modelId="{BA17DC11-C46B-4243-8432-FA973CCCD5A5}">
      <dgm:prSet custT="1"/>
      <dgm:spPr/>
      <dgm:t>
        <a:bodyPr/>
        <a:lstStyle/>
        <a:p>
          <a:r>
            <a:rPr lang="en-US" sz="2300" dirty="0"/>
            <a:t>21% of referred parents had established mental health providers</a:t>
          </a:r>
        </a:p>
      </dgm:t>
    </dgm:pt>
    <dgm:pt modelId="{4F2A6456-A4FD-1647-9620-2EDE8E25EECE}" type="parTrans" cxnId="{24700721-37B5-6247-95EE-63CC2A58C82A}">
      <dgm:prSet/>
      <dgm:spPr/>
      <dgm:t>
        <a:bodyPr/>
        <a:lstStyle/>
        <a:p>
          <a:endParaRPr lang="en-US"/>
        </a:p>
      </dgm:t>
    </dgm:pt>
    <dgm:pt modelId="{C14D2BE4-4651-9142-9875-49ACD6F7FD83}" type="sibTrans" cxnId="{24700721-37B5-6247-95EE-63CC2A58C82A}">
      <dgm:prSet/>
      <dgm:spPr/>
      <dgm:t>
        <a:bodyPr/>
        <a:lstStyle/>
        <a:p>
          <a:endParaRPr lang="en-US"/>
        </a:p>
      </dgm:t>
    </dgm:pt>
    <dgm:pt modelId="{2DD1FD1F-6D60-A447-83FC-B4CD2519EE4C}" type="pres">
      <dgm:prSet presAssocID="{318AAF32-C6D9-1243-ACAC-E9FDCDBBB9F6}" presName="Name0" presStyleCnt="0">
        <dgm:presLayoutVars>
          <dgm:dir/>
          <dgm:resizeHandles val="exact"/>
        </dgm:presLayoutVars>
      </dgm:prSet>
      <dgm:spPr/>
    </dgm:pt>
    <dgm:pt modelId="{075C32FD-D671-FC49-8938-30183E819797}" type="pres">
      <dgm:prSet presAssocID="{CFF4DADA-7594-AC4D-99B7-DB1C15B4BD8D}" presName="parAndChTx" presStyleLbl="node1" presStyleIdx="0" presStyleCnt="1">
        <dgm:presLayoutVars>
          <dgm:bulletEnabled val="1"/>
        </dgm:presLayoutVars>
      </dgm:prSet>
      <dgm:spPr/>
    </dgm:pt>
  </dgm:ptLst>
  <dgm:cxnLst>
    <dgm:cxn modelId="{84F90220-4C8D-154F-B8F7-0BE8358CCB93}" srcId="{318AAF32-C6D9-1243-ACAC-E9FDCDBBB9F6}" destId="{CFF4DADA-7594-AC4D-99B7-DB1C15B4BD8D}" srcOrd="0" destOrd="0" parTransId="{384076CA-7D3D-4645-AF7F-0347E9D38477}" sibTransId="{7D5370F8-F618-EA4E-B68B-80286ECA6EE8}"/>
    <dgm:cxn modelId="{24700721-37B5-6247-95EE-63CC2A58C82A}" srcId="{CFF4DADA-7594-AC4D-99B7-DB1C15B4BD8D}" destId="{BA17DC11-C46B-4243-8432-FA973CCCD5A5}" srcOrd="0" destOrd="0" parTransId="{4F2A6456-A4FD-1647-9620-2EDE8E25EECE}" sibTransId="{C14D2BE4-4651-9142-9875-49ACD6F7FD83}"/>
    <dgm:cxn modelId="{3AC1C666-9302-0D4D-B561-C0E28060D19B}" type="presOf" srcId="{BA17DC11-C46B-4243-8432-FA973CCCD5A5}" destId="{075C32FD-D671-FC49-8938-30183E819797}" srcOrd="0" destOrd="1" presId="urn:microsoft.com/office/officeart/2005/8/layout/hChevron3"/>
    <dgm:cxn modelId="{692A657A-D341-6345-B137-6CD849BFD26D}" type="presOf" srcId="{CFF4DADA-7594-AC4D-99B7-DB1C15B4BD8D}" destId="{075C32FD-D671-FC49-8938-30183E819797}" srcOrd="0" destOrd="0" presId="urn:microsoft.com/office/officeart/2005/8/layout/hChevron3"/>
    <dgm:cxn modelId="{25E2CAAC-B787-3E4C-9971-051E05124269}" type="presOf" srcId="{318AAF32-C6D9-1243-ACAC-E9FDCDBBB9F6}" destId="{2DD1FD1F-6D60-A447-83FC-B4CD2519EE4C}" srcOrd="0" destOrd="0" presId="urn:microsoft.com/office/officeart/2005/8/layout/hChevron3"/>
    <dgm:cxn modelId="{E11A14CA-0010-5749-9EFB-7AD0835AB099}" type="presParOf" srcId="{2DD1FD1F-6D60-A447-83FC-B4CD2519EE4C}" destId="{075C32FD-D671-FC49-8938-30183E8197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16B7F6-4504-C04C-9C31-CDF6266BF30E}"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8C93E98F-CD0E-EC4C-A8C3-2D7FBE64A717}">
      <dgm:prSet custT="1"/>
      <dgm:spPr/>
      <dgm:t>
        <a:bodyPr/>
        <a:lstStyle/>
        <a:p>
          <a:endParaRPr lang="en-US" sz="2700" kern="1200" dirty="0"/>
        </a:p>
      </dgm:t>
    </dgm:pt>
    <dgm:pt modelId="{73FD19BA-E2E7-9541-ADD5-E676DCE2152D}" type="parTrans" cxnId="{0EC3F19D-D49F-9F45-A6F4-BC7A4C78E2C6}">
      <dgm:prSet/>
      <dgm:spPr/>
      <dgm:t>
        <a:bodyPr/>
        <a:lstStyle/>
        <a:p>
          <a:endParaRPr lang="en-US"/>
        </a:p>
      </dgm:t>
    </dgm:pt>
    <dgm:pt modelId="{69C99FAD-ED6E-1542-855A-5F06942F7EF9}" type="sibTrans" cxnId="{0EC3F19D-D49F-9F45-A6F4-BC7A4C78E2C6}">
      <dgm:prSet/>
      <dgm:spPr/>
      <dgm:t>
        <a:bodyPr/>
        <a:lstStyle/>
        <a:p>
          <a:endParaRPr lang="en-US"/>
        </a:p>
      </dgm:t>
    </dgm:pt>
    <dgm:pt modelId="{C8626681-1CDF-CB4A-8C16-D019F465CB36}">
      <dgm:prSet custT="1"/>
      <dgm:spPr/>
      <dgm:t>
        <a:bodyPr/>
        <a:lstStyle/>
        <a:p>
          <a:r>
            <a:rPr lang="en-US" sz="2300" kern="1200" dirty="0"/>
            <a:t>26% of referred parents had established mental health providers</a:t>
          </a:r>
        </a:p>
      </dgm:t>
    </dgm:pt>
    <dgm:pt modelId="{F9551E25-FAC4-4940-AC54-1DA0FD404E5C}" type="parTrans" cxnId="{243307A2-F230-4840-BC26-CFBCE4A83063}">
      <dgm:prSet/>
      <dgm:spPr/>
      <dgm:t>
        <a:bodyPr/>
        <a:lstStyle/>
        <a:p>
          <a:endParaRPr lang="en-US"/>
        </a:p>
      </dgm:t>
    </dgm:pt>
    <dgm:pt modelId="{9446E7C7-98E2-DD44-8A13-EFC290E626AD}" type="sibTrans" cxnId="{243307A2-F230-4840-BC26-CFBCE4A83063}">
      <dgm:prSet/>
      <dgm:spPr/>
      <dgm:t>
        <a:bodyPr/>
        <a:lstStyle/>
        <a:p>
          <a:endParaRPr lang="en-US"/>
        </a:p>
      </dgm:t>
    </dgm:pt>
    <dgm:pt modelId="{90AB94A1-4E78-DC4A-81FE-7D327642E60F}" type="pres">
      <dgm:prSet presAssocID="{B816B7F6-4504-C04C-9C31-CDF6266BF30E}" presName="Name0" presStyleCnt="0">
        <dgm:presLayoutVars>
          <dgm:dir/>
          <dgm:resizeHandles val="exact"/>
        </dgm:presLayoutVars>
      </dgm:prSet>
      <dgm:spPr/>
    </dgm:pt>
    <dgm:pt modelId="{66430B03-F32F-AA46-A83E-0A190A2A87EC}" type="pres">
      <dgm:prSet presAssocID="{8C93E98F-CD0E-EC4C-A8C3-2D7FBE64A717}" presName="parAndChTx" presStyleLbl="node1" presStyleIdx="0" presStyleCnt="1" custScaleX="100098">
        <dgm:presLayoutVars>
          <dgm:bulletEnabled val="1"/>
        </dgm:presLayoutVars>
      </dgm:prSet>
      <dgm:spPr/>
    </dgm:pt>
  </dgm:ptLst>
  <dgm:cxnLst>
    <dgm:cxn modelId="{CB7F5203-D196-524A-8BED-0BC40EE54E8F}" type="presOf" srcId="{8C93E98F-CD0E-EC4C-A8C3-2D7FBE64A717}" destId="{66430B03-F32F-AA46-A83E-0A190A2A87EC}" srcOrd="0" destOrd="0" presId="urn:microsoft.com/office/officeart/2005/8/layout/hChevron3"/>
    <dgm:cxn modelId="{10C2A741-5B8E-7C44-82FF-4A66F3C21D2E}" type="presOf" srcId="{C8626681-1CDF-CB4A-8C16-D019F465CB36}" destId="{66430B03-F32F-AA46-A83E-0A190A2A87EC}" srcOrd="0" destOrd="1" presId="urn:microsoft.com/office/officeart/2005/8/layout/hChevron3"/>
    <dgm:cxn modelId="{5481199D-5A82-BA43-A708-D7CB27086F38}" type="presOf" srcId="{B816B7F6-4504-C04C-9C31-CDF6266BF30E}" destId="{90AB94A1-4E78-DC4A-81FE-7D327642E60F}" srcOrd="0" destOrd="0" presId="urn:microsoft.com/office/officeart/2005/8/layout/hChevron3"/>
    <dgm:cxn modelId="{0EC3F19D-D49F-9F45-A6F4-BC7A4C78E2C6}" srcId="{B816B7F6-4504-C04C-9C31-CDF6266BF30E}" destId="{8C93E98F-CD0E-EC4C-A8C3-2D7FBE64A717}" srcOrd="0" destOrd="0" parTransId="{73FD19BA-E2E7-9541-ADD5-E676DCE2152D}" sibTransId="{69C99FAD-ED6E-1542-855A-5F06942F7EF9}"/>
    <dgm:cxn modelId="{243307A2-F230-4840-BC26-CFBCE4A83063}" srcId="{8C93E98F-CD0E-EC4C-A8C3-2D7FBE64A717}" destId="{C8626681-1CDF-CB4A-8C16-D019F465CB36}" srcOrd="0" destOrd="0" parTransId="{F9551E25-FAC4-4940-AC54-1DA0FD404E5C}" sibTransId="{9446E7C7-98E2-DD44-8A13-EFC290E626AD}"/>
    <dgm:cxn modelId="{40B8FF69-8045-A940-8477-0CA18B119AB7}" type="presParOf" srcId="{90AB94A1-4E78-DC4A-81FE-7D327642E60F}" destId="{66430B03-F32F-AA46-A83E-0A190A2A87EC}"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F11C-B2D2-4B16-8328-AEE4BB0DC4CF}">
      <dsp:nvSpPr>
        <dsp:cNvPr id="0" name=""/>
        <dsp:cNvSpPr/>
      </dsp:nvSpPr>
      <dsp:spPr>
        <a:xfrm>
          <a:off x="827041" y="0"/>
          <a:ext cx="9373134" cy="409136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7748CB-43AA-491F-A172-DF7BF9E65630}">
      <dsp:nvSpPr>
        <dsp:cNvPr id="0" name=""/>
        <dsp:cNvSpPr/>
      </dsp:nvSpPr>
      <dsp:spPr>
        <a:xfrm>
          <a:off x="4845" y="1227409"/>
          <a:ext cx="2118754" cy="163654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Understand the problem</a:t>
          </a:r>
        </a:p>
      </dsp:txBody>
      <dsp:txXfrm>
        <a:off x="84735" y="1307299"/>
        <a:ext cx="1958974" cy="1476766"/>
      </dsp:txXfrm>
    </dsp:sp>
    <dsp:sp modelId="{51C20515-A3D3-4D04-91AC-83AE69F74AA9}">
      <dsp:nvSpPr>
        <dsp:cNvPr id="0" name=""/>
        <dsp:cNvSpPr/>
      </dsp:nvSpPr>
      <dsp:spPr>
        <a:xfrm>
          <a:off x="2229538" y="1227409"/>
          <a:ext cx="2118754" cy="163654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Advocate for upstream interventions </a:t>
          </a:r>
        </a:p>
      </dsp:txBody>
      <dsp:txXfrm>
        <a:off x="2309428" y="1307299"/>
        <a:ext cx="1958974" cy="1476766"/>
      </dsp:txXfrm>
    </dsp:sp>
    <dsp:sp modelId="{0F5C882C-F6F4-4F1B-9CE8-2A118783E468}">
      <dsp:nvSpPr>
        <dsp:cNvPr id="0" name=""/>
        <dsp:cNvSpPr/>
      </dsp:nvSpPr>
      <dsp:spPr>
        <a:xfrm>
          <a:off x="4454231" y="1227409"/>
          <a:ext cx="2118754" cy="163654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Screen for mental health problems</a:t>
          </a:r>
        </a:p>
      </dsp:txBody>
      <dsp:txXfrm>
        <a:off x="4534121" y="1307299"/>
        <a:ext cx="1958974" cy="1476766"/>
      </dsp:txXfrm>
    </dsp:sp>
    <dsp:sp modelId="{474F78F3-4D7E-43EF-B04E-9995AA9692EE}">
      <dsp:nvSpPr>
        <dsp:cNvPr id="0" name=""/>
        <dsp:cNvSpPr/>
      </dsp:nvSpPr>
      <dsp:spPr>
        <a:xfrm>
          <a:off x="6678923" y="1227409"/>
          <a:ext cx="2118754" cy="163654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Know local resources for treatment of PMH disorders</a:t>
          </a:r>
        </a:p>
      </dsp:txBody>
      <dsp:txXfrm>
        <a:off x="6758813" y="1307299"/>
        <a:ext cx="1958974" cy="1476766"/>
      </dsp:txXfrm>
    </dsp:sp>
    <dsp:sp modelId="{61527659-E4B0-4408-A8EC-83EBE29FFA42}">
      <dsp:nvSpPr>
        <dsp:cNvPr id="0" name=""/>
        <dsp:cNvSpPr/>
      </dsp:nvSpPr>
      <dsp:spPr>
        <a:xfrm>
          <a:off x="8903616" y="1227409"/>
          <a:ext cx="2118754" cy="163654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Refer or provide treatment locally</a:t>
          </a:r>
        </a:p>
      </dsp:txBody>
      <dsp:txXfrm>
        <a:off x="8983506" y="1307299"/>
        <a:ext cx="1958974" cy="14767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C32FD-D671-FC49-8938-30183E819797}">
      <dsp:nvSpPr>
        <dsp:cNvPr id="0" name=""/>
        <dsp:cNvSpPr/>
      </dsp:nvSpPr>
      <dsp:spPr>
        <a:xfrm>
          <a:off x="2518" y="0"/>
          <a:ext cx="5152750" cy="2884487"/>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1778" tIns="68580" rIns="727110"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No suicidal ideation detected</a:t>
          </a:r>
        </a:p>
      </dsp:txBody>
      <dsp:txXfrm>
        <a:off x="2518" y="0"/>
        <a:ext cx="4792189" cy="28844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30B03-F32F-AA46-A83E-0A190A2A87EC}">
      <dsp:nvSpPr>
        <dsp:cNvPr id="0" name=""/>
        <dsp:cNvSpPr/>
      </dsp:nvSpPr>
      <dsp:spPr>
        <a:xfrm>
          <a:off x="2526" y="0"/>
          <a:ext cx="5178134" cy="288448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494" tIns="68580" rIns="729977"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4% of parents who were screened disclosed passive suicidal ideation</a:t>
          </a:r>
        </a:p>
      </dsp:txBody>
      <dsp:txXfrm>
        <a:off x="2526" y="0"/>
        <a:ext cx="4817573" cy="28844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C32FD-D671-FC49-8938-30183E819797}">
      <dsp:nvSpPr>
        <dsp:cNvPr id="0" name=""/>
        <dsp:cNvSpPr/>
      </dsp:nvSpPr>
      <dsp:spPr>
        <a:xfrm>
          <a:off x="2518" y="0"/>
          <a:ext cx="5152750" cy="2884487"/>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1778" tIns="68580" rIns="727110"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6% were fathers/partners</a:t>
          </a:r>
        </a:p>
      </dsp:txBody>
      <dsp:txXfrm>
        <a:off x="2518" y="0"/>
        <a:ext cx="4792189" cy="28844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30B03-F32F-AA46-A83E-0A190A2A87EC}">
      <dsp:nvSpPr>
        <dsp:cNvPr id="0" name=""/>
        <dsp:cNvSpPr/>
      </dsp:nvSpPr>
      <dsp:spPr>
        <a:xfrm>
          <a:off x="2526" y="0"/>
          <a:ext cx="5178134" cy="288448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494" tIns="68580" rIns="729977"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30% were fathers/partners</a:t>
          </a:r>
        </a:p>
      </dsp:txBody>
      <dsp:txXfrm>
        <a:off x="2526" y="0"/>
        <a:ext cx="4817573" cy="28844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96031-D976-4869-8610-FB7B4D5D6C43}">
      <dsp:nvSpPr>
        <dsp:cNvPr id="0" name=""/>
        <dsp:cNvSpPr/>
      </dsp:nvSpPr>
      <dsp:spPr>
        <a:xfrm>
          <a:off x="0" y="708097"/>
          <a:ext cx="10515600" cy="1307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76CA0-96BA-40EB-A0D4-BF7E16FB9AB4}">
      <dsp:nvSpPr>
        <dsp:cNvPr id="0" name=""/>
        <dsp:cNvSpPr/>
      </dsp:nvSpPr>
      <dsp:spPr>
        <a:xfrm>
          <a:off x="395445" y="1002230"/>
          <a:ext cx="718991" cy="71899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0504EA-48CF-40DF-A51C-10FC494A2D4F}">
      <dsp:nvSpPr>
        <dsp:cNvPr id="0" name=""/>
        <dsp:cNvSpPr/>
      </dsp:nvSpPr>
      <dsp:spPr>
        <a:xfrm>
          <a:off x="1509882" y="708097"/>
          <a:ext cx="4732020"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n-US" sz="2500" kern="1200"/>
            <a:t>140/206 (68%) returned surveys on parent perceptions of screening</a:t>
          </a:r>
        </a:p>
      </dsp:txBody>
      <dsp:txXfrm>
        <a:off x="1509882" y="708097"/>
        <a:ext cx="4732020" cy="1307257"/>
      </dsp:txXfrm>
    </dsp:sp>
    <dsp:sp modelId="{1271F68E-13DF-4FB9-A758-B38FF29F58CB}">
      <dsp:nvSpPr>
        <dsp:cNvPr id="0" name=""/>
        <dsp:cNvSpPr/>
      </dsp:nvSpPr>
      <dsp:spPr>
        <a:xfrm>
          <a:off x="6241902" y="708097"/>
          <a:ext cx="427369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711200">
            <a:lnSpc>
              <a:spcPct val="90000"/>
            </a:lnSpc>
            <a:spcBef>
              <a:spcPct val="0"/>
            </a:spcBef>
            <a:spcAft>
              <a:spcPct val="35000"/>
            </a:spcAft>
            <a:buNone/>
          </a:pPr>
          <a:r>
            <a:rPr lang="en-US" sz="1600" kern="1200"/>
            <a:t>93% agreed screening was valuable</a:t>
          </a:r>
        </a:p>
        <a:p>
          <a:pPr marL="0" lvl="0" indent="0" algn="l" defTabSz="711200">
            <a:lnSpc>
              <a:spcPct val="90000"/>
            </a:lnSpc>
            <a:spcBef>
              <a:spcPct val="0"/>
            </a:spcBef>
            <a:spcAft>
              <a:spcPct val="35000"/>
            </a:spcAft>
            <a:buNone/>
          </a:pPr>
          <a:r>
            <a:rPr lang="en-US" sz="1600" kern="1200"/>
            <a:t>11% agreed screening was difficult</a:t>
          </a:r>
        </a:p>
      </dsp:txBody>
      <dsp:txXfrm>
        <a:off x="6241902" y="708097"/>
        <a:ext cx="4273697" cy="1307257"/>
      </dsp:txXfrm>
    </dsp:sp>
    <dsp:sp modelId="{C91F27A8-C471-44BF-84D8-7A587749C0D3}">
      <dsp:nvSpPr>
        <dsp:cNvPr id="0" name=""/>
        <dsp:cNvSpPr/>
      </dsp:nvSpPr>
      <dsp:spPr>
        <a:xfrm>
          <a:off x="0" y="2342169"/>
          <a:ext cx="10515600" cy="1307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83571-E536-42F3-9DFF-6FF7F4DECC5D}">
      <dsp:nvSpPr>
        <dsp:cNvPr id="0" name=""/>
        <dsp:cNvSpPr/>
      </dsp:nvSpPr>
      <dsp:spPr>
        <a:xfrm>
          <a:off x="395445" y="2636302"/>
          <a:ext cx="718991" cy="718991"/>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1A96C9-85AE-43A4-9B81-26040920C6F9}">
      <dsp:nvSpPr>
        <dsp:cNvPr id="0" name=""/>
        <dsp:cNvSpPr/>
      </dsp:nvSpPr>
      <dsp:spPr>
        <a:xfrm>
          <a:off x="1509882" y="2342169"/>
          <a:ext cx="4732020"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n-US" sz="2500" kern="1200"/>
            <a:t>4 parents (2%) explicitly declined screens or social work involvement</a:t>
          </a:r>
        </a:p>
      </dsp:txBody>
      <dsp:txXfrm>
        <a:off x="1509882" y="2342169"/>
        <a:ext cx="4732020" cy="1307257"/>
      </dsp:txXfrm>
    </dsp:sp>
    <dsp:sp modelId="{2D82A639-0B9B-45EF-973D-BA892D4824BD}">
      <dsp:nvSpPr>
        <dsp:cNvPr id="0" name=""/>
        <dsp:cNvSpPr/>
      </dsp:nvSpPr>
      <dsp:spPr>
        <a:xfrm>
          <a:off x="6241902" y="2342169"/>
          <a:ext cx="427369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711200">
            <a:lnSpc>
              <a:spcPct val="90000"/>
            </a:lnSpc>
            <a:spcBef>
              <a:spcPct val="0"/>
            </a:spcBef>
            <a:spcAft>
              <a:spcPct val="35000"/>
            </a:spcAft>
            <a:buNone/>
          </a:pPr>
          <a:r>
            <a:rPr lang="en-US" sz="1600" kern="1200"/>
            <a:t>1 declined screening, citing privacy concerns, lack of time</a:t>
          </a:r>
        </a:p>
        <a:p>
          <a:pPr marL="0" lvl="0" indent="0" algn="l" defTabSz="711200">
            <a:lnSpc>
              <a:spcPct val="90000"/>
            </a:lnSpc>
            <a:spcBef>
              <a:spcPct val="0"/>
            </a:spcBef>
            <a:spcAft>
              <a:spcPct val="35000"/>
            </a:spcAft>
            <a:buNone/>
          </a:pPr>
          <a:r>
            <a:rPr lang="en-US" sz="1600" kern="1200"/>
            <a:t>2 declined SW involvement</a:t>
          </a:r>
        </a:p>
        <a:p>
          <a:pPr marL="0" lvl="0" indent="0" algn="l" defTabSz="711200">
            <a:lnSpc>
              <a:spcPct val="90000"/>
            </a:lnSpc>
            <a:spcBef>
              <a:spcPct val="0"/>
            </a:spcBef>
            <a:spcAft>
              <a:spcPct val="35000"/>
            </a:spcAft>
            <a:buNone/>
          </a:pPr>
          <a:r>
            <a:rPr lang="en-US" sz="1600" kern="1200"/>
            <a:t>1 returned blank screen</a:t>
          </a:r>
        </a:p>
      </dsp:txBody>
      <dsp:txXfrm>
        <a:off x="6241902" y="2342169"/>
        <a:ext cx="4273697" cy="13072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D8A8E-8325-8641-9925-92AD4EBD5737}">
      <dsp:nvSpPr>
        <dsp:cNvPr id="0" name=""/>
        <dsp:cNvSpPr/>
      </dsp:nvSpPr>
      <dsp:spPr>
        <a:xfrm>
          <a:off x="0" y="289233"/>
          <a:ext cx="3033488" cy="2872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5432" tIns="395732" rIns="235432"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Outcome: </a:t>
          </a:r>
          <a:r>
            <a:rPr lang="en-US" sz="1900" kern="1200" dirty="0"/>
            <a:t>Screening rate</a:t>
          </a:r>
        </a:p>
        <a:p>
          <a:pPr marL="171450" lvl="1" indent="-171450" algn="l" defTabSz="844550">
            <a:lnSpc>
              <a:spcPct val="90000"/>
            </a:lnSpc>
            <a:spcBef>
              <a:spcPct val="0"/>
            </a:spcBef>
            <a:spcAft>
              <a:spcPct val="15000"/>
            </a:spcAft>
            <a:buChar char="•"/>
          </a:pPr>
          <a:r>
            <a:rPr lang="en-US" sz="1900" b="1" kern="1200" dirty="0"/>
            <a:t>Process: </a:t>
          </a:r>
          <a:r>
            <a:rPr lang="en-US" sz="1900" b="0" kern="1200" dirty="0"/>
            <a:t>Rate</a:t>
          </a:r>
          <a:r>
            <a:rPr lang="en-US" sz="1900" kern="1200" dirty="0"/>
            <a:t> of screens positive</a:t>
          </a:r>
        </a:p>
        <a:p>
          <a:pPr marL="171450" lvl="1" indent="-171450" algn="l" defTabSz="844550">
            <a:lnSpc>
              <a:spcPct val="90000"/>
            </a:lnSpc>
            <a:spcBef>
              <a:spcPct val="0"/>
            </a:spcBef>
            <a:spcAft>
              <a:spcPct val="15000"/>
            </a:spcAft>
            <a:buChar char="•"/>
          </a:pPr>
          <a:r>
            <a:rPr lang="en-US" sz="1900" b="1" kern="1200" dirty="0"/>
            <a:t>Balancing: </a:t>
          </a:r>
          <a:r>
            <a:rPr lang="en-US" sz="1900" kern="1200" dirty="0"/>
            <a:t>Perceptions of screening among physicians, social workers and parents</a:t>
          </a:r>
        </a:p>
      </dsp:txBody>
      <dsp:txXfrm>
        <a:off x="0" y="289233"/>
        <a:ext cx="3033488" cy="2872800"/>
      </dsp:txXfrm>
    </dsp:sp>
    <dsp:sp modelId="{4AEBF241-28CA-BF4C-AF06-62F17B5A3E58}">
      <dsp:nvSpPr>
        <dsp:cNvPr id="0" name=""/>
        <dsp:cNvSpPr/>
      </dsp:nvSpPr>
      <dsp:spPr>
        <a:xfrm>
          <a:off x="151674" y="8793"/>
          <a:ext cx="2123441" cy="5608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61" tIns="0" rIns="80261" bIns="0" numCol="1" spcCol="1270" anchor="ctr" anchorCtr="0">
          <a:noAutofit/>
        </a:bodyPr>
        <a:lstStyle/>
        <a:p>
          <a:pPr marL="0" lvl="0" indent="0" algn="l" defTabSz="1066800">
            <a:lnSpc>
              <a:spcPct val="90000"/>
            </a:lnSpc>
            <a:spcBef>
              <a:spcPct val="0"/>
            </a:spcBef>
            <a:spcAft>
              <a:spcPct val="35000"/>
            </a:spcAft>
            <a:buNone/>
          </a:pPr>
          <a:r>
            <a:rPr lang="en-US" sz="2400" b="1" kern="1200" dirty="0"/>
            <a:t>Measures</a:t>
          </a:r>
        </a:p>
      </dsp:txBody>
      <dsp:txXfrm>
        <a:off x="179054" y="36173"/>
        <a:ext cx="2068681" cy="5061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F11C-B2D2-4B16-8328-AEE4BB0DC4CF}">
      <dsp:nvSpPr>
        <dsp:cNvPr id="0" name=""/>
        <dsp:cNvSpPr/>
      </dsp:nvSpPr>
      <dsp:spPr>
        <a:xfrm>
          <a:off x="827041" y="0"/>
          <a:ext cx="9373134" cy="409136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7748CB-43AA-491F-A172-DF7BF9E65630}">
      <dsp:nvSpPr>
        <dsp:cNvPr id="0" name=""/>
        <dsp:cNvSpPr/>
      </dsp:nvSpPr>
      <dsp:spPr>
        <a:xfrm>
          <a:off x="4845" y="1227409"/>
          <a:ext cx="2118754" cy="163654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Understand the problem</a:t>
          </a:r>
        </a:p>
      </dsp:txBody>
      <dsp:txXfrm>
        <a:off x="84735" y="1307299"/>
        <a:ext cx="1958974" cy="1476766"/>
      </dsp:txXfrm>
    </dsp:sp>
    <dsp:sp modelId="{51C20515-A3D3-4D04-91AC-83AE69F74AA9}">
      <dsp:nvSpPr>
        <dsp:cNvPr id="0" name=""/>
        <dsp:cNvSpPr/>
      </dsp:nvSpPr>
      <dsp:spPr>
        <a:xfrm>
          <a:off x="2229538" y="1227409"/>
          <a:ext cx="2118754" cy="163654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Advocate for upstream interventions </a:t>
          </a:r>
        </a:p>
      </dsp:txBody>
      <dsp:txXfrm>
        <a:off x="2309428" y="1307299"/>
        <a:ext cx="1958974" cy="1476766"/>
      </dsp:txXfrm>
    </dsp:sp>
    <dsp:sp modelId="{0F5C882C-F6F4-4F1B-9CE8-2A118783E468}">
      <dsp:nvSpPr>
        <dsp:cNvPr id="0" name=""/>
        <dsp:cNvSpPr/>
      </dsp:nvSpPr>
      <dsp:spPr>
        <a:xfrm>
          <a:off x="4454231" y="1227409"/>
          <a:ext cx="2118754" cy="163654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Screen for mental health problems</a:t>
          </a:r>
        </a:p>
      </dsp:txBody>
      <dsp:txXfrm>
        <a:off x="4534121" y="1307299"/>
        <a:ext cx="1958974" cy="1476766"/>
      </dsp:txXfrm>
    </dsp:sp>
    <dsp:sp modelId="{474F78F3-4D7E-43EF-B04E-9995AA9692EE}">
      <dsp:nvSpPr>
        <dsp:cNvPr id="0" name=""/>
        <dsp:cNvSpPr/>
      </dsp:nvSpPr>
      <dsp:spPr>
        <a:xfrm>
          <a:off x="6678923" y="1227409"/>
          <a:ext cx="2118754" cy="163654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Know local resources for treatment of PMH disorders</a:t>
          </a:r>
        </a:p>
      </dsp:txBody>
      <dsp:txXfrm>
        <a:off x="6758813" y="1307299"/>
        <a:ext cx="1958974" cy="1476766"/>
      </dsp:txXfrm>
    </dsp:sp>
    <dsp:sp modelId="{61527659-E4B0-4408-A8EC-83EBE29FFA42}">
      <dsp:nvSpPr>
        <dsp:cNvPr id="0" name=""/>
        <dsp:cNvSpPr/>
      </dsp:nvSpPr>
      <dsp:spPr>
        <a:xfrm>
          <a:off x="8903616" y="1227409"/>
          <a:ext cx="2118754" cy="163654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Refer or provide treatment locally</a:t>
          </a:r>
        </a:p>
      </dsp:txBody>
      <dsp:txXfrm>
        <a:off x="8983506" y="1307299"/>
        <a:ext cx="1958974" cy="1476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7FB1F-5C60-4448-8855-671368901329}">
      <dsp:nvSpPr>
        <dsp:cNvPr id="0" name=""/>
        <dsp:cNvSpPr/>
      </dsp:nvSpPr>
      <dsp:spPr>
        <a:xfrm>
          <a:off x="1833919" y="2601"/>
          <a:ext cx="3506775" cy="210406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20% of women experience maternal anxiety disorders with the highest rates occurring during early pregnancy. </a:t>
          </a:r>
        </a:p>
        <a:p>
          <a:pPr marL="0" lvl="0" indent="0" algn="ctr" defTabSz="889000">
            <a:lnSpc>
              <a:spcPct val="90000"/>
            </a:lnSpc>
            <a:spcBef>
              <a:spcPct val="0"/>
            </a:spcBef>
            <a:spcAft>
              <a:spcPct val="35000"/>
            </a:spcAft>
            <a:buNone/>
          </a:pPr>
          <a:r>
            <a:rPr lang="en-US" sz="1500" kern="1200" dirty="0"/>
            <a:t>(Ayers et al, </a:t>
          </a:r>
          <a:r>
            <a:rPr lang="en-US" sz="1500" kern="1200" dirty="0" err="1"/>
            <a:t>BJPsych</a:t>
          </a:r>
          <a:r>
            <a:rPr lang="en-US" sz="1500" kern="1200" dirty="0"/>
            <a:t> Open. 2024)</a:t>
          </a:r>
        </a:p>
      </dsp:txBody>
      <dsp:txXfrm>
        <a:off x="1833919" y="2601"/>
        <a:ext cx="3506775" cy="2104065"/>
      </dsp:txXfrm>
    </dsp:sp>
    <dsp:sp modelId="{1F17A1BC-1D55-42EF-835E-6BDAC19A12EF}">
      <dsp:nvSpPr>
        <dsp:cNvPr id="0" name=""/>
        <dsp:cNvSpPr/>
      </dsp:nvSpPr>
      <dsp:spPr>
        <a:xfrm>
          <a:off x="5691372" y="2601"/>
          <a:ext cx="3506775" cy="210406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prevalence rate of OCD is 8% during the prenatal period and 17% in the postpartum period. </a:t>
          </a:r>
        </a:p>
        <a:p>
          <a:pPr marL="0" lvl="0" indent="0" algn="ctr" defTabSz="889000">
            <a:lnSpc>
              <a:spcPct val="90000"/>
            </a:lnSpc>
            <a:spcBef>
              <a:spcPct val="0"/>
            </a:spcBef>
            <a:spcAft>
              <a:spcPct val="35000"/>
            </a:spcAft>
            <a:buNone/>
          </a:pPr>
          <a:r>
            <a:rPr lang="en-US" sz="2000" kern="1200" dirty="0"/>
            <a:t>(</a:t>
          </a:r>
          <a:r>
            <a:rPr lang="en-US" sz="1500" kern="1200" dirty="0"/>
            <a:t>Fairbrother et al, Oxford University Press. 2021)</a:t>
          </a:r>
        </a:p>
      </dsp:txBody>
      <dsp:txXfrm>
        <a:off x="5691372" y="2601"/>
        <a:ext cx="3506775" cy="2104065"/>
      </dsp:txXfrm>
    </dsp:sp>
    <dsp:sp modelId="{474C249D-834A-485A-B319-5CBC6D49E946}">
      <dsp:nvSpPr>
        <dsp:cNvPr id="0" name=""/>
        <dsp:cNvSpPr/>
      </dsp:nvSpPr>
      <dsp:spPr>
        <a:xfrm>
          <a:off x="2485688" y="2457344"/>
          <a:ext cx="6060689" cy="210406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women without a psychiatric condition before the perinatal period, the prevalence rate for bipolar disorder is 2.6%. In women with an existing bipolar disorder diagnosis, 54.9% have at least one bipolar-spectrum mood episode occurrence in the perinatal period. </a:t>
          </a:r>
        </a:p>
        <a:p>
          <a:pPr marL="0" lvl="0" indent="0" algn="ctr" defTabSz="889000">
            <a:lnSpc>
              <a:spcPct val="90000"/>
            </a:lnSpc>
            <a:spcBef>
              <a:spcPct val="0"/>
            </a:spcBef>
            <a:spcAft>
              <a:spcPct val="35000"/>
            </a:spcAft>
            <a:buNone/>
          </a:pPr>
          <a:r>
            <a:rPr lang="en-US" sz="1500" kern="1200" dirty="0"/>
            <a:t>(Masters et al, The Journal of Clinical Psychiatry. 2022)</a:t>
          </a:r>
        </a:p>
      </dsp:txBody>
      <dsp:txXfrm>
        <a:off x="2485688" y="2457344"/>
        <a:ext cx="6060689" cy="2104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F11C-B2D2-4B16-8328-AEE4BB0DC4CF}">
      <dsp:nvSpPr>
        <dsp:cNvPr id="0" name=""/>
        <dsp:cNvSpPr/>
      </dsp:nvSpPr>
      <dsp:spPr>
        <a:xfrm>
          <a:off x="827041" y="0"/>
          <a:ext cx="9373134" cy="409136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7748CB-43AA-491F-A172-DF7BF9E65630}">
      <dsp:nvSpPr>
        <dsp:cNvPr id="0" name=""/>
        <dsp:cNvSpPr/>
      </dsp:nvSpPr>
      <dsp:spPr>
        <a:xfrm>
          <a:off x="4845" y="1227409"/>
          <a:ext cx="2118754" cy="163654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Understand the problem</a:t>
          </a:r>
        </a:p>
      </dsp:txBody>
      <dsp:txXfrm>
        <a:off x="84735" y="1307299"/>
        <a:ext cx="1958974" cy="1476766"/>
      </dsp:txXfrm>
    </dsp:sp>
    <dsp:sp modelId="{51C20515-A3D3-4D04-91AC-83AE69F74AA9}">
      <dsp:nvSpPr>
        <dsp:cNvPr id="0" name=""/>
        <dsp:cNvSpPr/>
      </dsp:nvSpPr>
      <dsp:spPr>
        <a:xfrm>
          <a:off x="2229538" y="1227409"/>
          <a:ext cx="2118754" cy="163654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Advocate for upstream interventions </a:t>
          </a:r>
        </a:p>
      </dsp:txBody>
      <dsp:txXfrm>
        <a:off x="2309428" y="1307299"/>
        <a:ext cx="1958974" cy="1476766"/>
      </dsp:txXfrm>
    </dsp:sp>
    <dsp:sp modelId="{0F5C882C-F6F4-4F1B-9CE8-2A118783E468}">
      <dsp:nvSpPr>
        <dsp:cNvPr id="0" name=""/>
        <dsp:cNvSpPr/>
      </dsp:nvSpPr>
      <dsp:spPr>
        <a:xfrm>
          <a:off x="4454231" y="1227409"/>
          <a:ext cx="2118754" cy="163654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Screen for mental health problems</a:t>
          </a:r>
        </a:p>
      </dsp:txBody>
      <dsp:txXfrm>
        <a:off x="4534121" y="1307299"/>
        <a:ext cx="1958974" cy="1476766"/>
      </dsp:txXfrm>
    </dsp:sp>
    <dsp:sp modelId="{474F78F3-4D7E-43EF-B04E-9995AA9692EE}">
      <dsp:nvSpPr>
        <dsp:cNvPr id="0" name=""/>
        <dsp:cNvSpPr/>
      </dsp:nvSpPr>
      <dsp:spPr>
        <a:xfrm>
          <a:off x="6678923" y="1227409"/>
          <a:ext cx="2118754" cy="163654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Know local resources for treatment of PMH disorders</a:t>
          </a:r>
        </a:p>
      </dsp:txBody>
      <dsp:txXfrm>
        <a:off x="6758813" y="1307299"/>
        <a:ext cx="1958974" cy="1476766"/>
      </dsp:txXfrm>
    </dsp:sp>
    <dsp:sp modelId="{61527659-E4B0-4408-A8EC-83EBE29FFA42}">
      <dsp:nvSpPr>
        <dsp:cNvPr id="0" name=""/>
        <dsp:cNvSpPr/>
      </dsp:nvSpPr>
      <dsp:spPr>
        <a:xfrm>
          <a:off x="8903616" y="1227409"/>
          <a:ext cx="2118754" cy="163654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Refer or provide treatment locally</a:t>
          </a:r>
        </a:p>
      </dsp:txBody>
      <dsp:txXfrm>
        <a:off x="8983506" y="1307299"/>
        <a:ext cx="1958974" cy="1476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C32FD-D671-FC49-8938-30183E819797}">
      <dsp:nvSpPr>
        <dsp:cNvPr id="0" name=""/>
        <dsp:cNvSpPr/>
      </dsp:nvSpPr>
      <dsp:spPr>
        <a:xfrm>
          <a:off x="2518" y="0"/>
          <a:ext cx="5152750" cy="2884487"/>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1778" tIns="60960" rIns="727110" bIns="60960" numCol="1" spcCol="1270" anchor="t" anchorCtr="0">
          <a:noAutofit/>
        </a:bodyPr>
        <a:lstStyle/>
        <a:p>
          <a:pPr marL="0" lvl="0" indent="0" algn="l" defTabSz="1066800">
            <a:lnSpc>
              <a:spcPct val="90000"/>
            </a:lnSpc>
            <a:spcBef>
              <a:spcPct val="0"/>
            </a:spcBef>
            <a:spcAft>
              <a:spcPct val="35000"/>
            </a:spcAft>
            <a:buNone/>
          </a:pPr>
          <a:r>
            <a:rPr lang="en-US" sz="2400" kern="1200" dirty="0"/>
            <a:t>52 parents with mental health concerns</a:t>
          </a:r>
        </a:p>
        <a:p>
          <a:pPr marL="228600" lvl="1" indent="-228600" algn="l" defTabSz="889000">
            <a:lnSpc>
              <a:spcPct val="90000"/>
            </a:lnSpc>
            <a:spcBef>
              <a:spcPct val="0"/>
            </a:spcBef>
            <a:spcAft>
              <a:spcPct val="15000"/>
            </a:spcAft>
            <a:buChar char="•"/>
          </a:pPr>
          <a:r>
            <a:rPr lang="en-US" sz="2000" kern="1200" dirty="0"/>
            <a:t>73% detected within 1 week of birth</a:t>
          </a:r>
        </a:p>
      </dsp:txBody>
      <dsp:txXfrm>
        <a:off x="2518" y="0"/>
        <a:ext cx="4792189" cy="28844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30B03-F32F-AA46-A83E-0A190A2A87EC}">
      <dsp:nvSpPr>
        <dsp:cNvPr id="0" name=""/>
        <dsp:cNvSpPr/>
      </dsp:nvSpPr>
      <dsp:spPr>
        <a:xfrm>
          <a:off x="2526" y="0"/>
          <a:ext cx="5178134" cy="288448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494" tIns="60960" rIns="729977" bIns="60960" numCol="1" spcCol="1270" anchor="t" anchorCtr="0">
          <a:noAutofit/>
        </a:bodyPr>
        <a:lstStyle/>
        <a:p>
          <a:pPr marL="0" lvl="0" indent="0" algn="l" defTabSz="1066800">
            <a:lnSpc>
              <a:spcPct val="90000"/>
            </a:lnSpc>
            <a:spcBef>
              <a:spcPct val="0"/>
            </a:spcBef>
            <a:spcAft>
              <a:spcPct val="35000"/>
            </a:spcAft>
            <a:buNone/>
          </a:pPr>
          <a:r>
            <a:rPr lang="en-US" sz="2400" kern="1200" dirty="0"/>
            <a:t>60/158 parents (38%) with mental health concerns</a:t>
          </a:r>
        </a:p>
        <a:p>
          <a:pPr marL="228600" lvl="1" indent="-228600" algn="l" defTabSz="889000">
            <a:lnSpc>
              <a:spcPct val="90000"/>
            </a:lnSpc>
            <a:spcBef>
              <a:spcPct val="0"/>
            </a:spcBef>
            <a:spcAft>
              <a:spcPct val="15000"/>
            </a:spcAft>
            <a:buChar char="•"/>
          </a:pPr>
          <a:r>
            <a:rPr lang="en-US" sz="2000" kern="1200" dirty="0"/>
            <a:t>Informal assessments continued</a:t>
          </a:r>
          <a:r>
            <a:rPr lang="en-US" sz="2300" kern="1200" dirty="0"/>
            <a:t> </a:t>
          </a:r>
          <a:r>
            <a:rPr lang="en-US" sz="2000" kern="1200" dirty="0"/>
            <a:t>unmeasured</a:t>
          </a:r>
          <a:endParaRPr lang="en-US" sz="2300" kern="1200" dirty="0"/>
        </a:p>
      </dsp:txBody>
      <dsp:txXfrm>
        <a:off x="2526" y="0"/>
        <a:ext cx="4817573" cy="28844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C32FD-D671-FC49-8938-30183E819797}">
      <dsp:nvSpPr>
        <dsp:cNvPr id="0" name=""/>
        <dsp:cNvSpPr/>
      </dsp:nvSpPr>
      <dsp:spPr>
        <a:xfrm>
          <a:off x="2518" y="0"/>
          <a:ext cx="5152750" cy="2884487"/>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1778" tIns="68580" rIns="727110"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12 concerns (23%) detected 1 month or more after birth</a:t>
          </a:r>
        </a:p>
      </dsp:txBody>
      <dsp:txXfrm>
        <a:off x="2518" y="0"/>
        <a:ext cx="4792189" cy="2884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30B03-F32F-AA46-A83E-0A190A2A87EC}">
      <dsp:nvSpPr>
        <dsp:cNvPr id="0" name=""/>
        <dsp:cNvSpPr/>
      </dsp:nvSpPr>
      <dsp:spPr>
        <a:xfrm>
          <a:off x="2526" y="0"/>
          <a:ext cx="5178134" cy="288448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494" tIns="68580" rIns="729977"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60 concerns identified 1 month or more after birth</a:t>
          </a:r>
        </a:p>
      </dsp:txBody>
      <dsp:txXfrm>
        <a:off x="2526" y="0"/>
        <a:ext cx="4817573" cy="28844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C32FD-D671-FC49-8938-30183E819797}">
      <dsp:nvSpPr>
        <dsp:cNvPr id="0" name=""/>
        <dsp:cNvSpPr/>
      </dsp:nvSpPr>
      <dsp:spPr>
        <a:xfrm>
          <a:off x="2518" y="0"/>
          <a:ext cx="5152750" cy="2884487"/>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1778" tIns="68580" rIns="727110"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21% of referred parents had established mental health providers</a:t>
          </a:r>
        </a:p>
      </dsp:txBody>
      <dsp:txXfrm>
        <a:off x="2518" y="0"/>
        <a:ext cx="4792189" cy="28844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30B03-F32F-AA46-A83E-0A190A2A87EC}">
      <dsp:nvSpPr>
        <dsp:cNvPr id="0" name=""/>
        <dsp:cNvSpPr/>
      </dsp:nvSpPr>
      <dsp:spPr>
        <a:xfrm>
          <a:off x="2526" y="0"/>
          <a:ext cx="5178134" cy="288448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494" tIns="68580" rIns="729977" bIns="6858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1022350">
            <a:lnSpc>
              <a:spcPct val="90000"/>
            </a:lnSpc>
            <a:spcBef>
              <a:spcPct val="0"/>
            </a:spcBef>
            <a:spcAft>
              <a:spcPct val="15000"/>
            </a:spcAft>
            <a:buChar char="•"/>
          </a:pPr>
          <a:r>
            <a:rPr lang="en-US" sz="2300" kern="1200" dirty="0"/>
            <a:t>26% of referred parents had established mental health providers</a:t>
          </a:r>
        </a:p>
      </dsp:txBody>
      <dsp:txXfrm>
        <a:off x="2526" y="0"/>
        <a:ext cx="4817573" cy="288448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94317B-9207-4C03-ACE0-86C55381DB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B6FB8C-472C-489E-9E17-E82A0646CE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CEF69-FC00-4394-8FCC-EE5436A6EA6A}" type="datetimeFigureOut">
              <a:rPr lang="en-US" smtClean="0"/>
              <a:t>6/1/2026</a:t>
            </a:fld>
            <a:endParaRPr lang="en-US"/>
          </a:p>
        </p:txBody>
      </p:sp>
      <p:sp>
        <p:nvSpPr>
          <p:cNvPr id="4" name="Footer Placeholder 3">
            <a:extLst>
              <a:ext uri="{FF2B5EF4-FFF2-40B4-BE49-F238E27FC236}">
                <a16:creationId xmlns:a16="http://schemas.microsoft.com/office/drawing/2014/main" id="{1E2639D9-35C2-4816-9A03-45501DD85A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4DE40B-D978-4DB3-92C5-4C95C54F6C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78261-70D1-4A11-AC97-A6DCCF666289}" type="slidenum">
              <a:rPr lang="en-US" smtClean="0"/>
              <a:t>‹#›</a:t>
            </a:fld>
            <a:endParaRPr lang="en-US"/>
          </a:p>
        </p:txBody>
      </p:sp>
    </p:spTree>
    <p:extLst>
      <p:ext uri="{BB962C8B-B14F-4D97-AF65-F5344CB8AC3E}">
        <p14:creationId xmlns:p14="http://schemas.microsoft.com/office/powerpoint/2010/main" val="13090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BF8B9-6872-4134-96AD-917327829CFC}"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0F0F8-4D18-42B4-8061-E117137FC2A6}" type="slidenum">
              <a:rPr lang="en-US" smtClean="0"/>
              <a:t>‹#›</a:t>
            </a:fld>
            <a:endParaRPr lang="en-US"/>
          </a:p>
        </p:txBody>
      </p:sp>
    </p:spTree>
    <p:extLst>
      <p:ext uri="{BB962C8B-B14F-4D97-AF65-F5344CB8AC3E}">
        <p14:creationId xmlns:p14="http://schemas.microsoft.com/office/powerpoint/2010/main" val="120002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licycentermmh.org/maternal-mental-health-fact-sheet/#484e5e07-0772-499e-b49c-3bc9473ee78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policycentermmh.org/maternal-mental-health-fact-sheet/#a143cc9c-f8e1-4b26-9a6a-fe38f8abb63a" TargetMode="External"/><Relationship Id="rId4" Type="http://schemas.openxmlformats.org/officeDocument/2006/relationships/hyperlink" Target="https://policycentermmh.org/maternal-mental-health-fact-sheet/#0405a9cd-b9e7-4670-90a5-efef4c2fab73"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It’s an honor to be here. I spent the first years of my career as a neonatologist in Chicago and some of my fondest professional memories were made with ILPQC. It’s great to be back!</a:t>
            </a:r>
          </a:p>
        </p:txBody>
      </p:sp>
      <p:sp>
        <p:nvSpPr>
          <p:cNvPr id="4" name="Slide Number Placeholder 3"/>
          <p:cNvSpPr>
            <a:spLocks noGrp="1"/>
          </p:cNvSpPr>
          <p:nvPr>
            <p:ph type="sldNum" sz="quarter" idx="5"/>
          </p:nvPr>
        </p:nvSpPr>
        <p:spPr/>
        <p:txBody>
          <a:bodyPr/>
          <a:lstStyle/>
          <a:p>
            <a:fld id="{3CC0F0F8-4D18-42B4-8061-E117137FC2A6}" type="slidenum">
              <a:rPr lang="en-US" smtClean="0"/>
              <a:t>1</a:t>
            </a:fld>
            <a:endParaRPr lang="en-US"/>
          </a:p>
        </p:txBody>
      </p:sp>
    </p:spTree>
    <p:extLst>
      <p:ext uri="{BB962C8B-B14F-4D97-AF65-F5344CB8AC3E}">
        <p14:creationId xmlns:p14="http://schemas.microsoft.com/office/powerpoint/2010/main" val="189693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cumulative incidence for a principal diagnosis of postpartum depression per 10,000 deliveries on the y-axis over time along the x-axis. As you can see, not all racial and ethnic groups experience postpartum depression in the same way over time.</a:t>
            </a:r>
          </a:p>
        </p:txBody>
      </p:sp>
      <p:sp>
        <p:nvSpPr>
          <p:cNvPr id="4" name="Slide Number Placeholder 3"/>
          <p:cNvSpPr>
            <a:spLocks noGrp="1"/>
          </p:cNvSpPr>
          <p:nvPr>
            <p:ph type="sldNum" sz="quarter" idx="5"/>
          </p:nvPr>
        </p:nvSpPr>
        <p:spPr/>
        <p:txBody>
          <a:bodyPr/>
          <a:lstStyle/>
          <a:p>
            <a:fld id="{3CC0F0F8-4D18-42B4-8061-E117137FC2A6}" type="slidenum">
              <a:rPr lang="en-US" smtClean="0"/>
              <a:t>11</a:t>
            </a:fld>
            <a:endParaRPr lang="en-US"/>
          </a:p>
        </p:txBody>
      </p:sp>
    </p:spTree>
    <p:extLst>
      <p:ext uri="{BB962C8B-B14F-4D97-AF65-F5344CB8AC3E}">
        <p14:creationId xmlns:p14="http://schemas.microsoft.com/office/powerpoint/2010/main" val="401248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US has more than twice the rate of maternal mortality compared to other wealthy nations. (Commonwealth Fund)</a:t>
            </a:r>
          </a:p>
          <a:p>
            <a:pPr marL="0" lvl="0" indent="0" algn="l" rtl="0">
              <a:spcBef>
                <a:spcPts val="0"/>
              </a:spcBef>
              <a:spcAft>
                <a:spcPts val="0"/>
              </a:spcAft>
              <a:buNone/>
            </a:pPr>
            <a:r>
              <a:rPr lang="en-US" dirty="0"/>
              <a:t> And while worldwide, the most common causes of maternal mortality include hemorrhage, hypertension, or infection, in the United States, maternal mental health conditions (suicide and overdose) are the leading cause of pregnancy-related deaths. I’ll pause for a moment to let that sink in. </a:t>
            </a:r>
            <a:endParaRPr dirty="0"/>
          </a:p>
        </p:txBody>
      </p:sp>
      <p:sp>
        <p:nvSpPr>
          <p:cNvPr id="170" name="Google Shape;170;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reports the underlying causes of pregnancy-related deaths annually. As you can see, the 2022 data, the most recent reported year on the site, show that almost 28% of pregnancy-related deaths were caused by mental health conditions. The website additionally supports the analysis of pregnancy-related deaths by race and ethnicity and there’s significant variability within the different race and ethnicity groups.</a:t>
            </a:r>
          </a:p>
        </p:txBody>
      </p:sp>
      <p:sp>
        <p:nvSpPr>
          <p:cNvPr id="4" name="Slide Number Placeholder 3"/>
          <p:cNvSpPr>
            <a:spLocks noGrp="1"/>
          </p:cNvSpPr>
          <p:nvPr>
            <p:ph type="sldNum" sz="quarter" idx="5"/>
          </p:nvPr>
        </p:nvSpPr>
        <p:spPr/>
        <p:txBody>
          <a:bodyPr/>
          <a:lstStyle/>
          <a:p>
            <a:fld id="{3CC0F0F8-4D18-42B4-8061-E117137FC2A6}" type="slidenum">
              <a:rPr lang="en-US" smtClean="0"/>
              <a:t>13</a:t>
            </a:fld>
            <a:endParaRPr lang="en-US"/>
          </a:p>
        </p:txBody>
      </p:sp>
    </p:spTree>
    <p:extLst>
      <p:ext uri="{BB962C8B-B14F-4D97-AF65-F5344CB8AC3E}">
        <p14:creationId xmlns:p14="http://schemas.microsoft.com/office/powerpoint/2010/main" val="102276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looking at how we do in the United States by state, the Policy Center for Maternal Mental Health issues a yearly state report card. As you can see, the highest grade reported is in California at a B+. Both Illinois and my home state or Minnesota are graded at a C. They take into account several factors when grading states, including whether there is a state PQC that prioritizes maternal mental health.</a:t>
            </a:r>
          </a:p>
        </p:txBody>
      </p:sp>
      <p:sp>
        <p:nvSpPr>
          <p:cNvPr id="4" name="Slide Number Placeholder 3"/>
          <p:cNvSpPr>
            <a:spLocks noGrp="1"/>
          </p:cNvSpPr>
          <p:nvPr>
            <p:ph type="sldNum" sz="quarter" idx="5"/>
          </p:nvPr>
        </p:nvSpPr>
        <p:spPr/>
        <p:txBody>
          <a:bodyPr/>
          <a:lstStyle/>
          <a:p>
            <a:fld id="{3CC0F0F8-4D18-42B4-8061-E117137FC2A6}" type="slidenum">
              <a:rPr lang="en-US" smtClean="0"/>
              <a:t>14</a:t>
            </a:fld>
            <a:endParaRPr lang="en-US"/>
          </a:p>
        </p:txBody>
      </p:sp>
    </p:spTree>
    <p:extLst>
      <p:ext uri="{BB962C8B-B14F-4D97-AF65-F5344CB8AC3E}">
        <p14:creationId xmlns:p14="http://schemas.microsoft.com/office/powerpoint/2010/main" val="76351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move into the NICU setting, I want to underscore a few easy-to-remember statistics. </a:t>
            </a:r>
            <a:r>
              <a:rPr lang="en-US" sz="1200" b="1" dirty="0"/>
              <a:t>20% </a:t>
            </a:r>
            <a:r>
              <a:rPr lang="en-US" sz="1200" dirty="0"/>
              <a:t>of the perinatal population suffer from a mental health disorder</a:t>
            </a:r>
          </a:p>
          <a:p>
            <a:r>
              <a:rPr lang="en-US" sz="1200" b="1" dirty="0"/>
              <a:t>20% </a:t>
            </a:r>
            <a:r>
              <a:rPr lang="en-US" sz="1200" dirty="0"/>
              <a:t>of maternal deaths are due to suicide or mental health disorders such as overdose.  And l</a:t>
            </a:r>
            <a:r>
              <a:rPr lang="en-US" sz="1200" b="1" dirty="0"/>
              <a:t>ess than 20% </a:t>
            </a:r>
            <a:r>
              <a:rPr lang="en-US" sz="1200" dirty="0"/>
              <a:t>of birthing-age women live in areas with adequate maternal mental health professionals</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15</a:t>
            </a:fld>
            <a:endParaRPr lang="en-US"/>
          </a:p>
        </p:txBody>
      </p:sp>
    </p:spTree>
    <p:extLst>
      <p:ext uri="{BB962C8B-B14F-4D97-AF65-F5344CB8AC3E}">
        <p14:creationId xmlns:p14="http://schemas.microsoft.com/office/powerpoint/2010/main" val="284430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narrowing our focus a bit, we’re going to look more closely at parent mental health in the NICU setting.</a:t>
            </a:r>
          </a:p>
        </p:txBody>
      </p:sp>
      <p:sp>
        <p:nvSpPr>
          <p:cNvPr id="4" name="Slide Number Placeholder 3"/>
          <p:cNvSpPr>
            <a:spLocks noGrp="1"/>
          </p:cNvSpPr>
          <p:nvPr>
            <p:ph type="sldNum" sz="quarter" idx="5"/>
          </p:nvPr>
        </p:nvSpPr>
        <p:spPr/>
        <p:txBody>
          <a:bodyPr/>
          <a:lstStyle/>
          <a:p>
            <a:fld id="{3CC0F0F8-4D18-42B4-8061-E117137FC2A6}" type="slidenum">
              <a:rPr lang="en-US" smtClean="0"/>
              <a:t>16</a:t>
            </a:fld>
            <a:endParaRPr lang="en-US"/>
          </a:p>
        </p:txBody>
      </p:sp>
    </p:spTree>
    <p:extLst>
      <p:ext uri="{BB962C8B-B14F-4D97-AF65-F5344CB8AC3E}">
        <p14:creationId xmlns:p14="http://schemas.microsoft.com/office/powerpoint/2010/main" val="2313609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women who are diagnosed with mental health conditions have a 50% greater risk of giving birth prematurely.</a:t>
            </a:r>
          </a:p>
          <a:p>
            <a:r>
              <a:rPr lang="en-US" dirty="0"/>
              <a:t>Chronic stress activates the hypothalamic-pituitary-adrenal (HPA) axis, resulting in elevated cortisol levels and systemic inflammation, which can induce early labor.</a:t>
            </a:r>
          </a:p>
          <a:p>
            <a:r>
              <a:rPr lang="en-US" dirty="0"/>
              <a:t>Poor maternal mental health is associated with a higher risk of having a low birth weight infant.</a:t>
            </a:r>
          </a:p>
          <a:p>
            <a:r>
              <a:rPr lang="en-US" dirty="0"/>
              <a:t>And there’s a bidirectional relationship: Poor MMH leads to higher preterm birth rates, and experiencing a preterm birth increases the risk of developing postpartum anxiety and depression.</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17</a:t>
            </a:fld>
            <a:endParaRPr lang="en-US"/>
          </a:p>
        </p:txBody>
      </p:sp>
    </p:spTree>
    <p:extLst>
      <p:ext uri="{BB962C8B-B14F-4D97-AF65-F5344CB8AC3E}">
        <p14:creationId xmlns:p14="http://schemas.microsoft.com/office/powerpoint/2010/main" val="190468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65742" indent="-365742" defTabSz="609585">
              <a:spcBef>
                <a:spcPts val="600"/>
              </a:spcBef>
              <a:spcAft>
                <a:spcPts val="600"/>
              </a:spcAft>
              <a:buClr>
                <a:srgbClr val="000000"/>
              </a:buClr>
              <a:buSzPts val="1500"/>
              <a:buFont typeface="Arial"/>
              <a:buChar char="•"/>
            </a:pPr>
            <a:r>
              <a:rPr lang="en-US" sz="1200" dirty="0">
                <a:solidFill>
                  <a:srgbClr val="000000"/>
                </a:solidFill>
                <a:latin typeface="Arial" panose="020B0604020202020204"/>
                <a:ea typeface="Arial"/>
                <a:cs typeface="Arial"/>
              </a:rPr>
              <a:t>Studies done earlier in this century have shown that untreated parent mental health disorders are an adverse childhood experience with a lasting impact.</a:t>
            </a:r>
          </a:p>
          <a:p>
            <a:pPr marL="365742" indent="-365742" defTabSz="609585">
              <a:spcBef>
                <a:spcPts val="600"/>
              </a:spcBef>
              <a:spcAft>
                <a:spcPts val="600"/>
              </a:spcAft>
              <a:buClr>
                <a:srgbClr val="000000"/>
              </a:buClr>
              <a:buSzPts val="1500"/>
              <a:buFont typeface="Arial"/>
              <a:buChar char="•"/>
            </a:pPr>
            <a:r>
              <a:rPr lang="en-US" sz="1200" dirty="0">
                <a:solidFill>
                  <a:srgbClr val="000000"/>
                </a:solidFill>
                <a:latin typeface="Arial" panose="020B0604020202020204"/>
                <a:ea typeface="Arial"/>
                <a:cs typeface="Arial"/>
                <a:sym typeface="Arial"/>
              </a:rPr>
              <a:t>NICU parents are at increased risk for PMH concerns, but miss screening at AAP-recommended </a:t>
            </a:r>
            <a:r>
              <a:rPr lang="en-US" sz="1200" dirty="0">
                <a:solidFill>
                  <a:srgbClr val="000000"/>
                </a:solidFill>
                <a:ea typeface="Arial"/>
                <a:cs typeface="Arial"/>
                <a:sym typeface="Arial"/>
              </a:rPr>
              <a:t>well-child </a:t>
            </a:r>
            <a:r>
              <a:rPr lang="en-US" sz="1200" dirty="0">
                <a:solidFill>
                  <a:srgbClr val="000000"/>
                </a:solidFill>
                <a:latin typeface="Arial" panose="020B0604020202020204"/>
                <a:ea typeface="Arial"/>
                <a:cs typeface="Arial"/>
                <a:sym typeface="Arial"/>
              </a:rPr>
              <a:t>checks.</a:t>
            </a:r>
          </a:p>
          <a:p>
            <a:pPr marL="365742" indent="-365742" defTabSz="609585">
              <a:spcBef>
                <a:spcPts val="600"/>
              </a:spcBef>
              <a:spcAft>
                <a:spcPts val="600"/>
              </a:spcAft>
              <a:buClr>
                <a:srgbClr val="000000"/>
              </a:buClr>
              <a:buSzPts val="1500"/>
              <a:buFont typeface="Arial"/>
              <a:buChar char="•"/>
            </a:pPr>
            <a:r>
              <a:rPr lang="en-US" sz="1200" dirty="0">
                <a:solidFill>
                  <a:srgbClr val="000000"/>
                </a:solidFill>
                <a:latin typeface="Arial" panose="020B0604020202020204"/>
                <a:ea typeface="Arial"/>
                <a:cs typeface="Arial"/>
                <a:sym typeface="Arial"/>
              </a:rPr>
              <a:t>Mothers and partners have similar risk, but partners are less likely to receive mental health support or NICU support </a:t>
            </a:r>
            <a:endParaRPr lang="en-US" dirty="0"/>
          </a:p>
          <a:p>
            <a:pPr marL="0" lvl="0" indent="0" algn="l" rtl="0">
              <a:spcBef>
                <a:spcPts val="0"/>
              </a:spcBef>
              <a:spcAft>
                <a:spcPts val="0"/>
              </a:spcAft>
              <a:buNone/>
            </a:pPr>
            <a:endParaRPr dirty="0"/>
          </a:p>
        </p:txBody>
      </p:sp>
      <p:sp>
        <p:nvSpPr>
          <p:cNvPr id="181" name="Google Shape;181;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dirty="0">
                <a:effectLst/>
                <a:latin typeface="Helvetica Neue" panose="02000503000000020004" pitchFamily="2" charset="0"/>
              </a:rPr>
              <a:t>In a study of parents of very preterm infants during the newborn period, 45-50% of parents experienced depression or anxiety, over 70% experienced acute stress, and 80% had a mental health concern.</a:t>
            </a:r>
          </a:p>
        </p:txBody>
      </p:sp>
      <p:sp>
        <p:nvSpPr>
          <p:cNvPr id="210" name="Google Shape;210;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financial interests or relationships to disclose. I’d like to disclose that I am a neonatologist, a mother, and a quality improvement specialist, but I am not a mental health expert. And I’d like to acknowledge that inclusive language continues to be challenging in describing perinatal mental health. For our work in the Twin Cities, we originally used the terms gestational parent and </a:t>
            </a:r>
            <a:r>
              <a:rPr lang="en-US" dirty="0" err="1"/>
              <a:t>nongestational</a:t>
            </a:r>
            <a:r>
              <a:rPr lang="en-US" dirty="0"/>
              <a:t> parent. We felt that these were the most inclusive terms for all. When we submitted our work for publication, our team was told that this language was confusing and not representative of the majority of families. So we settled on mother and partner. While this describes some families, there are families that would prefer birthing parent and non-birthing parent, and the traditional mother/father dyad as well.</a:t>
            </a:r>
          </a:p>
          <a:p>
            <a:r>
              <a:rPr lang="en-US" dirty="0"/>
              <a:t>Finally, I’d like to acknowledge that I stand before you to speak about work that we have done in Minneapolis and Saint Paul, Minnesota, but I wouldn’t be here without the huge team of dedicated social workers, parents, and clinicians that contributed to this work. And my colleague, Dr. Sarah Swenson, was the primary architect and team leader at all of our sites. Sarah just had her third child a few weeks ago and I’m happy to report that both mom and baby are thriving.</a:t>
            </a:r>
          </a:p>
        </p:txBody>
      </p:sp>
      <p:sp>
        <p:nvSpPr>
          <p:cNvPr id="4" name="Slide Number Placeholder 3"/>
          <p:cNvSpPr>
            <a:spLocks noGrp="1"/>
          </p:cNvSpPr>
          <p:nvPr>
            <p:ph type="sldNum" sz="quarter" idx="5"/>
          </p:nvPr>
        </p:nvSpPr>
        <p:spPr/>
        <p:txBody>
          <a:bodyPr/>
          <a:lstStyle/>
          <a:p>
            <a:fld id="{3CC0F0F8-4D18-42B4-8061-E117137FC2A6}" type="slidenum">
              <a:rPr lang="en-US" smtClean="0"/>
              <a:t>2</a:t>
            </a:fld>
            <a:endParaRPr lang="en-US"/>
          </a:p>
        </p:txBody>
      </p:sp>
    </p:spTree>
    <p:extLst>
      <p:ext uri="{BB962C8B-B14F-4D97-AF65-F5344CB8AC3E}">
        <p14:creationId xmlns:p14="http://schemas.microsoft.com/office/powerpoint/2010/main" val="151003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though the literature on dads isn’t robust with a small number of studies that have a low number of subjects, one study showed 30% of dads screened at a postpartum primary care clinic screened positive for depression with over a quarter being uninsured and over half without primary care clinicians. We also know that when dads have postpartum depression, children are twice as likely to experience 3 or more adverse childhood experiences by age 5.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A031E2-3EEC-D946-BB09-E7A067AB8D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17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A 2021 study showed that Black birthing parents of preterm infants are more likely to have a mental health-related ER visits and hospitalizations. </a:t>
            </a:r>
          </a:p>
          <a:p>
            <a:r>
              <a:rPr lang="en-US" dirty="0">
                <a:effectLst/>
                <a:latin typeface="Helvetica Neue" panose="02000503000000020004" pitchFamily="2" charset="0"/>
              </a:rPr>
              <a:t>Many of these statistics are interrelated and compound the risk of perinatal mental health problems.</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959822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I’ve shared enough information for everyone to understand the scope of the problem. Next, I’ll share some resources for advocacy.</a:t>
            </a:r>
          </a:p>
        </p:txBody>
      </p:sp>
      <p:sp>
        <p:nvSpPr>
          <p:cNvPr id="4" name="Slide Number Placeholder 3"/>
          <p:cNvSpPr>
            <a:spLocks noGrp="1"/>
          </p:cNvSpPr>
          <p:nvPr>
            <p:ph type="sldNum" sz="quarter" idx="5"/>
          </p:nvPr>
        </p:nvSpPr>
        <p:spPr/>
        <p:txBody>
          <a:bodyPr/>
          <a:lstStyle/>
          <a:p>
            <a:fld id="{3CC0F0F8-4D18-42B4-8061-E117137FC2A6}" type="slidenum">
              <a:rPr lang="en-US" smtClean="0"/>
              <a:t>23</a:t>
            </a:fld>
            <a:endParaRPr lang="en-US"/>
          </a:p>
        </p:txBody>
      </p:sp>
    </p:spTree>
    <p:extLst>
      <p:ext uri="{BB962C8B-B14F-4D97-AF65-F5344CB8AC3E}">
        <p14:creationId xmlns:p14="http://schemas.microsoft.com/office/powerpoint/2010/main" val="3784268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Postpartum Support International, the Maternal Mental Health Leadership Alliance, the Policy Center for Maternal Mental Health, the National Maternal Mental Health Hotline, and the March of Dimes are all organizations that provide resources supporting parent mental health.</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24</a:t>
            </a:fld>
            <a:endParaRPr lang="en-US"/>
          </a:p>
        </p:txBody>
      </p:sp>
    </p:spTree>
    <p:extLst>
      <p:ext uri="{BB962C8B-B14F-4D97-AF65-F5344CB8AC3E}">
        <p14:creationId xmlns:p14="http://schemas.microsoft.com/office/powerpoint/2010/main" val="271640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have identified that the priorities for advocacy are universal screening, addressing disparities, and creating systemic changes in society, including paid family leave and increased funding for mental health resources.</a:t>
            </a:r>
          </a:p>
          <a:p>
            <a:r>
              <a:rPr lang="en-US" dirty="0"/>
              <a:t>In terms of action items, both March of Dimes and Postpartum Support International provide toolkits for contacting local, state-level and national legislators. And all of us can raise awareness about symptoms and share resources to reduce stigma. Everyone who has access to a smartphone has a platform. And healthcare voices are powerful in amplifying the message.</a:t>
            </a:r>
          </a:p>
        </p:txBody>
      </p:sp>
      <p:sp>
        <p:nvSpPr>
          <p:cNvPr id="4" name="Slide Number Placeholder 3"/>
          <p:cNvSpPr>
            <a:spLocks noGrp="1"/>
          </p:cNvSpPr>
          <p:nvPr>
            <p:ph type="sldNum" sz="quarter" idx="5"/>
          </p:nvPr>
        </p:nvSpPr>
        <p:spPr/>
        <p:txBody>
          <a:bodyPr/>
          <a:lstStyle/>
          <a:p>
            <a:fld id="{3CC0F0F8-4D18-42B4-8061-E117137FC2A6}" type="slidenum">
              <a:rPr lang="en-US" smtClean="0"/>
              <a:t>25</a:t>
            </a:fld>
            <a:endParaRPr lang="en-US"/>
          </a:p>
        </p:txBody>
      </p:sp>
    </p:spTree>
    <p:extLst>
      <p:ext uri="{BB962C8B-B14F-4D97-AF65-F5344CB8AC3E}">
        <p14:creationId xmlns:p14="http://schemas.microsoft.com/office/powerpoint/2010/main" val="223407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26</a:t>
            </a:fld>
            <a:endParaRPr lang="en-US"/>
          </a:p>
        </p:txBody>
      </p:sp>
    </p:spTree>
    <p:extLst>
      <p:ext uri="{BB962C8B-B14F-4D97-AF65-F5344CB8AC3E}">
        <p14:creationId xmlns:p14="http://schemas.microsoft.com/office/powerpoint/2010/main" val="76581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 name="Google Shape;22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2022, like many NICUs across the country, we practiced without standardized perinatal mental health screening for parents. We relied on informal social work mental health assessments to detect PMH problems. For our local NICU mothers, who were able to avail themselves of their 6-week postpartum office visits, they did have some screening at those appointments. But we have a large catchment area across the upper Midwest and consistent postpartum care can be difficult for NICU parents.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set a goal to </a:t>
            </a:r>
            <a:r>
              <a:rPr lang="en-US" sz="1200" dirty="0">
                <a:solidFill>
                  <a:srgbClr val="0C0C0C"/>
                </a:solidFill>
              </a:rPr>
              <a:t>Improve local mental health support for families while in the NICU through implementation of routine mental health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C0C0C"/>
                </a:solidFill>
              </a:rPr>
              <a:t>I’ll share our work with lessons learned in the next few slides. </a:t>
            </a:r>
            <a:endParaRPr lang="en-US" sz="1200" dirty="0"/>
          </a:p>
          <a:p>
            <a:pPr marL="0" lvl="0" indent="0" algn="l" rtl="0">
              <a:spcBef>
                <a:spcPts val="0"/>
              </a:spcBef>
              <a:spcAft>
                <a:spcPts val="0"/>
              </a:spcAft>
              <a:buNone/>
            </a:pPr>
            <a:endParaRPr lang="en-US" dirty="0"/>
          </a:p>
        </p:txBody>
      </p:sp>
      <p:sp>
        <p:nvSpPr>
          <p:cNvPr id="222" name="Google Shape;222;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8" name="Google Shape;418;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implementing the project, we met with other NICU teams across the country who were performing screening in their units. We then organized a multidisciplinary team inclusive of former NICU parents, created our driver diagram, and determined our aims, measures and screening protocols. Our pre-intervention data was collected over a 6 month period, and included social work tracking of parents whom they referred for further assessment of mental health symptoms based on informal assessments. We used our system’s well child clinic depression screening protocol as a guide when building our NICU screening program, and also reviewed screening protocols from existing NICU screening programs. </a:t>
            </a:r>
          </a:p>
          <a:p>
            <a:pPr marL="342929" indent="-342929">
              <a:spcBef>
                <a:spcPts val="453"/>
              </a:spcBef>
              <a:buSzPts val="1700"/>
              <a:buFont typeface="Arial"/>
              <a:buChar char="•"/>
            </a:pPr>
            <a:r>
              <a:rPr lang="en-US" sz="1200" dirty="0"/>
              <a:t>Met with SW leadership, nursing leadership, risk management/legal, and presented the initiative to all stakeholders.</a:t>
            </a:r>
          </a:p>
          <a:p>
            <a:pPr marL="342929" indent="-342929">
              <a:spcBef>
                <a:spcPts val="453"/>
              </a:spcBef>
              <a:buSzPts val="1700"/>
              <a:buFont typeface="Arial"/>
              <a:buChar char="•"/>
            </a:pPr>
            <a:r>
              <a:rPr lang="en-US" sz="1200" dirty="0"/>
              <a:t>Signs posted in break spaces, work rooms, and touch-down spaces to remind the team that screening would be performed as standard of care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419" name="Google Shape;419;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FD224A71-DEF2-0024-892F-CB5EF161A56D}"/>
            </a:ext>
          </a:extLst>
        </p:cNvPr>
        <p:cNvGrpSpPr/>
        <p:nvPr/>
      </p:nvGrpSpPr>
      <p:grpSpPr>
        <a:xfrm>
          <a:off x="0" y="0"/>
          <a:ext cx="0" cy="0"/>
          <a:chOff x="0" y="0"/>
          <a:chExt cx="0" cy="0"/>
        </a:xfrm>
      </p:grpSpPr>
      <p:sp>
        <p:nvSpPr>
          <p:cNvPr id="417" name="Google Shape;417;p14:notes">
            <a:extLst>
              <a:ext uri="{FF2B5EF4-FFF2-40B4-BE49-F238E27FC236}">
                <a16:creationId xmlns:a16="http://schemas.microsoft.com/office/drawing/2014/main" id="{EC759004-C54A-1D00-C0A1-EE5AEA305A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8" name="Google Shape;418;p14:notes">
            <a:extLst>
              <a:ext uri="{FF2B5EF4-FFF2-40B4-BE49-F238E27FC236}">
                <a16:creationId xmlns:a16="http://schemas.microsoft.com/office/drawing/2014/main" id="{5C351276-59E1-03C1-0708-65DB10BA9CA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chose to implement longitudinal, standardized screening using the Edinburgh Postnatal Depression Scale and its anxiety subscale, as the EPDS was already being used in OB and pediatric visits at our initial institution. The thresholds for referral are shown on the slide – and the EPDS score of 10 was what our outpatient pediatric clinics were using. We lowered the threshold to 8 for fathers/partners based on data specific to that population. We selected an EPDS-3a threshold of 4 to improve sensitivity, as we felt it was better to offer more resources than not enough, but other groups have used 5 or 6. Screening was performed by the social work team per their preference and also to make the referral process as efficient as possible. Referrals were made to mental health providers, PCPs, or both, based on our screening algorithm. Social work team members continued to refer parents based on informal assessments outside of the screening intervals. We aimed to screen all families at least once, even if they were followed for mental health symptoms, but parents who were receiving mental health care were exempt from further screening unless it was felt to be clinically indicated, mirroring the outpatient policy. </a:t>
            </a:r>
            <a:r>
              <a:rPr lang="en-US" dirty="0">
                <a:effectLst/>
                <a:latin typeface="Helvetica Neue" panose="02000503000000020004" pitchFamily="2" charset="0"/>
              </a:rPr>
              <a:t>We also surveyed parents in NICU follow-up visits before, and after initiating screening to understand their perceptions of mental health support</a:t>
            </a:r>
          </a:p>
          <a:p>
            <a:pPr marL="0" lvl="0" indent="0" algn="l" rtl="0">
              <a:spcBef>
                <a:spcPts val="0"/>
              </a:spcBef>
              <a:spcAft>
                <a:spcPts val="0"/>
              </a:spcAft>
              <a:buNone/>
            </a:pPr>
            <a:endParaRPr dirty="0"/>
          </a:p>
        </p:txBody>
      </p:sp>
      <p:sp>
        <p:nvSpPr>
          <p:cNvPr id="419" name="Google Shape;419;p14:notes">
            <a:extLst>
              <a:ext uri="{FF2B5EF4-FFF2-40B4-BE49-F238E27FC236}">
                <a16:creationId xmlns:a16="http://schemas.microsoft.com/office/drawing/2014/main" id="{7D2AC8E5-9D9E-CC51-8CD9-301DE275B966}"/>
              </a:ext>
            </a:extLst>
          </p:cNvPr>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827636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2" name="Google Shape;43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specific aim was to implement standardized, longitudinal mental health screening for parents of infants hospitalized in the NICU at the AAP-recommended intervals of 1, 2, 4 and 6 months and achieve at least 70% screening rate in 6 months.</a:t>
            </a:r>
            <a:endParaRPr dirty="0"/>
          </a:p>
          <a:p>
            <a:pPr marL="0" lvl="0" indent="0" algn="l" rtl="0">
              <a:spcBef>
                <a:spcPts val="270"/>
              </a:spcBef>
              <a:spcAft>
                <a:spcPts val="0"/>
              </a:spcAft>
              <a:buNone/>
            </a:pPr>
            <a:endParaRPr dirty="0"/>
          </a:p>
        </p:txBody>
      </p:sp>
      <p:sp>
        <p:nvSpPr>
          <p:cNvPr id="433" name="Google Shape;433;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I’d like to introduce the topic of perinatal mental health disorders and share some statistics about PMH in general. We’ll explore why PMH support is especially important in the NICU. I’ll share our experience in the Twin Cities. And I’ll be candid about our both our successes and our challenges.</a:t>
            </a:r>
          </a:p>
          <a:p>
            <a:r>
              <a:rPr lang="en-US" dirty="0"/>
              <a:t>And I hope to impart practical tools to support your NICU programs in providing better support to parents.</a:t>
            </a:r>
          </a:p>
        </p:txBody>
      </p:sp>
      <p:sp>
        <p:nvSpPr>
          <p:cNvPr id="4" name="Slide Number Placeholder 3"/>
          <p:cNvSpPr>
            <a:spLocks noGrp="1"/>
          </p:cNvSpPr>
          <p:nvPr>
            <p:ph type="sldNum" sz="quarter" idx="5"/>
          </p:nvPr>
        </p:nvSpPr>
        <p:spPr/>
        <p:txBody>
          <a:bodyPr/>
          <a:lstStyle/>
          <a:p>
            <a:fld id="{3CC0F0F8-4D18-42B4-8061-E117137FC2A6}" type="slidenum">
              <a:rPr lang="en-US" smtClean="0"/>
              <a:t>3</a:t>
            </a:fld>
            <a:endParaRPr lang="en-US"/>
          </a:p>
        </p:txBody>
      </p:sp>
    </p:spTree>
    <p:extLst>
      <p:ext uri="{BB962C8B-B14F-4D97-AF65-F5344CB8AC3E}">
        <p14:creationId xmlns:p14="http://schemas.microsoft.com/office/powerpoint/2010/main" val="122280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e51fd0dc4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e51fd0dc42_0_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600" dirty="0">
                <a:effectLst/>
                <a:latin typeface="Helvetica Neue" panose="02000503000000020004" pitchFamily="2" charset="0"/>
              </a:rPr>
              <a:t>Our outcome measure was…</a:t>
            </a:r>
          </a:p>
          <a:p>
            <a:r>
              <a:rPr lang="en-US" sz="1600" dirty="0">
                <a:effectLst/>
                <a:latin typeface="Helvetica Neue" panose="02000503000000020004" pitchFamily="2" charset="0"/>
              </a:rPr>
              <a:t>And for our process measures, we tracked…</a:t>
            </a:r>
          </a:p>
          <a:p>
            <a:pPr marL="0" lvl="0" indent="12700" algn="l" rtl="0">
              <a:lnSpc>
                <a:spcPct val="115000"/>
              </a:lnSpc>
              <a:spcBef>
                <a:spcPts val="0"/>
              </a:spcBef>
              <a:spcAft>
                <a:spcPts val="0"/>
              </a:spcAft>
              <a:buClr>
                <a:schemeClr val="dk1"/>
              </a:buClr>
              <a:buSzPts val="1100"/>
              <a:buFont typeface="Arial"/>
              <a:buNone/>
            </a:pPr>
            <a:endParaRPr sz="1100" dirty="0">
              <a:latin typeface="Times New Roman"/>
              <a:ea typeface="Times New Roman"/>
              <a:cs typeface="Times New Roman"/>
              <a:sym typeface="Times New Roman"/>
            </a:endParaRPr>
          </a:p>
          <a:p>
            <a:pPr marL="0" lvl="0" indent="0" algn="l" rtl="0">
              <a:spcBef>
                <a:spcPts val="270"/>
              </a:spcBef>
              <a:spcAft>
                <a:spcPts val="0"/>
              </a:spcAft>
              <a:buNone/>
            </a:pPr>
            <a:endParaRPr dirty="0"/>
          </a:p>
        </p:txBody>
      </p:sp>
      <p:sp>
        <p:nvSpPr>
          <p:cNvPr id="441" name="Google Shape;441;g2e51fd0dc42_0_53: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e51fd0dc4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e51fd0dc42_0_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600" dirty="0">
                <a:effectLst/>
                <a:latin typeface="Helvetica Neue" panose="02000503000000020004" pitchFamily="2" charset="0"/>
              </a:rPr>
              <a:t>For our balancing measures, we created a two-question survey to be administered to NICU parents, our Social work team members, and the Neonatologists. The questions were specific to the population surveyed, but essentially asked about the value of mental health screening of NICU parents and the burden of screening on parents and the team.</a:t>
            </a:r>
          </a:p>
        </p:txBody>
      </p:sp>
      <p:sp>
        <p:nvSpPr>
          <p:cNvPr id="451" name="Google Shape;451;g2e51fd0dc42_0_4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run chart shows the baseline period and the first 6-months of screening. As you can see, there was inconsistency in those first 6 months, though we did achieve a median rate of 77%.</a:t>
            </a:r>
          </a:p>
          <a:p>
            <a:endParaRPr lang="en-US" dirty="0"/>
          </a:p>
          <a:p>
            <a:endParaRPr lang="en-US" dirty="0"/>
          </a:p>
          <a:p>
            <a:endParaRPr lang="en-US" dirty="0"/>
          </a:p>
          <a:p>
            <a:endParaRPr lang="en-US" dirty="0"/>
          </a:p>
          <a:p>
            <a:r>
              <a:rPr lang="en-US" dirty="0"/>
              <a:t>Excel spreadsheets were stored securely in Box</a:t>
            </a:r>
          </a:p>
          <a:p>
            <a:r>
              <a:rPr lang="en-US" dirty="0"/>
              <a:t>QI team lead checked EMR weekly on Monday to determine patients eligible for screening by DOL (30-36 DOL were eligible for 1 month screening, etc.)</a:t>
            </a:r>
          </a:p>
          <a:p>
            <a:r>
              <a:rPr lang="en-US" dirty="0"/>
              <a:t>QI team lead shared list of patients eligible that week or the following week with SW team</a:t>
            </a:r>
          </a:p>
          <a:p>
            <a:r>
              <a:rPr lang="en-US" dirty="0"/>
              <a:t>SW team approached families for screening and post-screening survey</a:t>
            </a:r>
          </a:p>
          <a:p>
            <a:pPr lvl="1"/>
            <a:r>
              <a:rPr lang="en-US" dirty="0"/>
              <a:t>SW scored screens, responded to screens, and documented results and recommendations in either parent chart (if available) or confidential note within infant chart (if no parent chart available)</a:t>
            </a:r>
          </a:p>
          <a:p>
            <a:r>
              <a:rPr lang="en-US" dirty="0"/>
              <a:t>Screens (with patient sticker) were returned to folders in locked SW workroom</a:t>
            </a:r>
          </a:p>
          <a:p>
            <a:r>
              <a:rPr lang="en-US" dirty="0"/>
              <a:t>Surveys (without patient sticker for anonymity) were returned to separate folder</a:t>
            </a:r>
          </a:p>
          <a:p>
            <a:r>
              <a:rPr lang="en-US" dirty="0"/>
              <a:t>QI team lead collected screens, entered completion into Excel document, and entered score results and deidentified demographic information into separate Excel document for parents who were screened or were not screened, reason that parents were not screened was noted if known</a:t>
            </a:r>
          </a:p>
          <a:p>
            <a:r>
              <a:rPr lang="en-US" dirty="0"/>
              <a:t>Screens were destroyed after data entry</a:t>
            </a:r>
          </a:p>
          <a:p>
            <a:endParaRPr lang="en-US" sz="2800" dirty="0">
              <a:effectLst/>
              <a:latin typeface="Helvetica Neue" panose="02000503000000020004" pitchFamily="2" charset="0"/>
            </a:endParaRPr>
          </a:p>
          <a:p>
            <a:endParaRPr lang="en-US" sz="2800" dirty="0">
              <a:effectLst/>
              <a:latin typeface="Helvetica Neue" panose="02000503000000020004" pitchFamily="2" charset="0"/>
            </a:endParaRPr>
          </a:p>
          <a:p>
            <a:endParaRPr lang="en-US" sz="2800" dirty="0">
              <a:effectLst/>
              <a:latin typeface="Helvetica Neue" panose="02000503000000020004" pitchFamily="2" charset="0"/>
            </a:endParaRPr>
          </a:p>
          <a:p>
            <a:r>
              <a:rPr lang="en-US" sz="2800" dirty="0">
                <a:effectLst/>
                <a:latin typeface="Helvetica Neue" panose="02000503000000020004" pitchFamily="2" charset="0"/>
              </a:rPr>
              <a:t>And as I go, I’ll be highlighting some of the major lessons learned. Here you can see that we increased screening rates from a baseline of 0 to 77% when looking at all parents</a:t>
            </a:r>
          </a:p>
        </p:txBody>
      </p:sp>
      <p:sp>
        <p:nvSpPr>
          <p:cNvPr id="4" name="Slide Number Placeholder 3"/>
          <p:cNvSpPr>
            <a:spLocks noGrp="1"/>
          </p:cNvSpPr>
          <p:nvPr>
            <p:ph type="sldNum" sz="quarter" idx="5"/>
          </p:nvPr>
        </p:nvSpPr>
        <p:spPr/>
        <p:txBody>
          <a:bodyPr/>
          <a:lstStyle/>
          <a:p>
            <a:fld id="{E4105099-0EB7-9246-9DB3-114BD07ACF43}" type="slidenum">
              <a:rPr lang="en-US" smtClean="0"/>
              <a:t>33</a:t>
            </a:fld>
            <a:endParaRPr lang="en-US"/>
          </a:p>
        </p:txBody>
      </p:sp>
    </p:spTree>
    <p:extLst>
      <p:ext uri="{BB962C8B-B14F-4D97-AF65-F5344CB8AC3E}">
        <p14:creationId xmlns:p14="http://schemas.microsoft.com/office/powerpoint/2010/main" val="2085126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We also separated our run charts by parent type and found that the screening completion rate for mothers was 80% and 72% for partners. So, although we know that partners are often more difficult to reach for screening, we demonstrated that the majority could be reached for screening.</a:t>
            </a:r>
          </a:p>
        </p:txBody>
      </p:sp>
      <p:sp>
        <p:nvSpPr>
          <p:cNvPr id="4" name="Slide Number Placeholder 3"/>
          <p:cNvSpPr>
            <a:spLocks noGrp="1"/>
          </p:cNvSpPr>
          <p:nvPr>
            <p:ph type="sldNum" sz="quarter" idx="5"/>
          </p:nvPr>
        </p:nvSpPr>
        <p:spPr/>
        <p:txBody>
          <a:bodyPr/>
          <a:lstStyle/>
          <a:p>
            <a:fld id="{E4105099-0EB7-9246-9DB3-114BD07ACF43}" type="slidenum">
              <a:rPr lang="en-US" smtClean="0"/>
              <a:t>34</a:t>
            </a:fld>
            <a:endParaRPr lang="en-US"/>
          </a:p>
        </p:txBody>
      </p:sp>
    </p:spTree>
    <p:extLst>
      <p:ext uri="{BB962C8B-B14F-4D97-AF65-F5344CB8AC3E}">
        <p14:creationId xmlns:p14="http://schemas.microsoft.com/office/powerpoint/2010/main" val="3275398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This slide shows the screening completion rate by screening interval with all parents in navy blue, mothers in purple and partners in lighter blue. You can see they are fairly stable across time, though higher, especially for mothers at four months and six months, indicating that it wasn’t more difficult to screen parents as time went on, even though that’s a period where more and more parents need to go back to work</a:t>
            </a:r>
          </a:p>
          <a:p>
            <a:endParaRPr lang="en-US" dirty="0"/>
          </a:p>
        </p:txBody>
      </p:sp>
      <p:sp>
        <p:nvSpPr>
          <p:cNvPr id="4" name="Slide Number Placeholder 3"/>
          <p:cNvSpPr>
            <a:spLocks noGrp="1"/>
          </p:cNvSpPr>
          <p:nvPr>
            <p:ph type="sldNum" sz="quarter" idx="5"/>
          </p:nvPr>
        </p:nvSpPr>
        <p:spPr/>
        <p:txBody>
          <a:bodyPr/>
          <a:lstStyle/>
          <a:p>
            <a:fld id="{E4105099-0EB7-9246-9DB3-114BD07ACF43}" type="slidenum">
              <a:rPr lang="en-US" smtClean="0"/>
              <a:t>35</a:t>
            </a:fld>
            <a:endParaRPr lang="en-US"/>
          </a:p>
        </p:txBody>
      </p:sp>
    </p:spTree>
    <p:extLst>
      <p:ext uri="{BB962C8B-B14F-4D97-AF65-F5344CB8AC3E}">
        <p14:creationId xmlns:p14="http://schemas.microsoft.com/office/powerpoint/2010/main" val="2392465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D34FE-ADE8-9121-A28F-3D39E43D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D92D9-6D69-57CA-A008-CAC808E2F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E3128-7DC3-FE1B-E367-1D3072B90D9D}"/>
              </a:ext>
            </a:extLst>
          </p:cNvPr>
          <p:cNvSpPr>
            <a:spLocks noGrp="1"/>
          </p:cNvSpPr>
          <p:nvPr>
            <p:ph type="body" idx="1"/>
          </p:nvPr>
        </p:nvSpPr>
        <p:spPr/>
        <p:txBody>
          <a:bodyPr/>
          <a:lstStyle/>
          <a:p>
            <a:r>
              <a:rPr lang="en-US" dirty="0">
                <a:effectLst/>
                <a:latin typeface="Helvetica Neue" panose="02000503000000020004" pitchFamily="2" charset="0"/>
              </a:rPr>
              <a:t>This is a comparison of the six-month periods - so using clinical interactions in our baseline period alone, we identified 52 parents with mental health concerns in a six-month period, and standardized screening resulted in 60 parents being identified through screening in a six-month period. Although those numbers look similar, that doesn’t include informal assessments, which continued but were not measured through the screening period, so we would estimate that total referrals were higher. One surprising finding was that 73% of the concerns detected through routine clinical interactions were identified within the first week of birth, and we posit that this is because parents may have more interactions with the social work team in the days following admission, than they do later in the NICU stay.</a:t>
            </a:r>
          </a:p>
        </p:txBody>
      </p:sp>
      <p:sp>
        <p:nvSpPr>
          <p:cNvPr id="4" name="Slide Number Placeholder 3">
            <a:extLst>
              <a:ext uri="{FF2B5EF4-FFF2-40B4-BE49-F238E27FC236}">
                <a16:creationId xmlns:a16="http://schemas.microsoft.com/office/drawing/2014/main" id="{942C1667-6A1E-C3FE-CD97-5808719FA7E8}"/>
              </a:ext>
            </a:extLst>
          </p:cNvPr>
          <p:cNvSpPr>
            <a:spLocks noGrp="1"/>
          </p:cNvSpPr>
          <p:nvPr>
            <p:ph type="sldNum" sz="quarter" idx="5"/>
          </p:nvPr>
        </p:nvSpPr>
        <p:spPr/>
        <p:txBody>
          <a:bodyPr/>
          <a:lstStyle/>
          <a:p>
            <a:fld id="{E4105099-0EB7-9246-9DB3-114BD07ACF43}" type="slidenum">
              <a:rPr lang="en-US" smtClean="0"/>
              <a:t>36</a:t>
            </a:fld>
            <a:endParaRPr lang="en-US"/>
          </a:p>
        </p:txBody>
      </p:sp>
    </p:spTree>
    <p:extLst>
      <p:ext uri="{BB962C8B-B14F-4D97-AF65-F5344CB8AC3E}">
        <p14:creationId xmlns:p14="http://schemas.microsoft.com/office/powerpoint/2010/main" val="2525518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D7432-3ADB-14D6-3505-40C588BC0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D352E-F611-3702-3C85-B4776B690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2C76B-99FC-5D04-D281-084C7B494371}"/>
              </a:ext>
            </a:extLst>
          </p:cNvPr>
          <p:cNvSpPr>
            <a:spLocks noGrp="1"/>
          </p:cNvSpPr>
          <p:nvPr>
            <p:ph type="body" idx="1"/>
          </p:nvPr>
        </p:nvSpPr>
        <p:spPr/>
        <p:txBody>
          <a:bodyPr/>
          <a:lstStyle/>
          <a:p>
            <a:r>
              <a:rPr lang="en-US" dirty="0">
                <a:effectLst/>
                <a:latin typeface="Helvetica Neue" panose="02000503000000020004" pitchFamily="2" charset="0"/>
              </a:rPr>
              <a:t>When we look at later time points during the NICU stay, we see that informal assessments only identified 12 concerns at or after 1 month, compared to 60 in the standardized screening program. which was lesson 2</a:t>
            </a:r>
          </a:p>
          <a:p>
            <a:endParaRPr lang="en-US" dirty="0">
              <a:effectLst/>
              <a:latin typeface="Helvetica Neue" panose="02000503000000020004" pitchFamily="2" charset="0"/>
            </a:endParaRPr>
          </a:p>
          <a:p>
            <a:r>
              <a:rPr lang="en-US" dirty="0">
                <a:effectLst/>
                <a:latin typeface="Helvetica Neue" panose="02000503000000020004" pitchFamily="2" charset="0"/>
              </a:rPr>
              <a:t>--------</a:t>
            </a:r>
          </a:p>
          <a:p>
            <a:r>
              <a:rPr lang="en-US" dirty="0">
                <a:effectLst/>
                <a:latin typeface="Helvetica Neue" panose="02000503000000020004" pitchFamily="2" charset="0"/>
              </a:rPr>
              <a:t>NNT uses denominator of 206 (estimated eligible in pre screening v. eligible in screening)</a:t>
            </a:r>
          </a:p>
          <a:p>
            <a:r>
              <a:rPr lang="en-US" dirty="0">
                <a:effectLst/>
                <a:latin typeface="Helvetica Neue" panose="02000503000000020004" pitchFamily="2" charset="0"/>
              </a:rPr>
              <a:t>12/206 (6%0 in control v. 60/206 (29%) in experimental</a:t>
            </a:r>
          </a:p>
          <a:p>
            <a:endParaRPr lang="en-US" dirty="0">
              <a:effectLst/>
              <a:latin typeface="Helvetica Neue" panose="02000503000000020004" pitchFamily="2" charset="0"/>
            </a:endParaRPr>
          </a:p>
          <a:p>
            <a:r>
              <a:rPr lang="en-US" dirty="0">
                <a:effectLst/>
                <a:latin typeface="Helvetica Neue" panose="02000503000000020004" pitchFamily="2" charset="0"/>
              </a:rPr>
              <a:t>From this, we can estimate a number needed to screen before detecting an additional concern through screening to be 4 (4.30), that is to say that you only need to screen 4 parents using standardized screening at or after 1 month to detect an additional mental health concern, compared to informal assessments alone, </a:t>
            </a:r>
          </a:p>
        </p:txBody>
      </p:sp>
      <p:sp>
        <p:nvSpPr>
          <p:cNvPr id="4" name="Slide Number Placeholder 3">
            <a:extLst>
              <a:ext uri="{FF2B5EF4-FFF2-40B4-BE49-F238E27FC236}">
                <a16:creationId xmlns:a16="http://schemas.microsoft.com/office/drawing/2014/main" id="{9C1A8261-1B29-13EB-E33D-23831940E24C}"/>
              </a:ext>
            </a:extLst>
          </p:cNvPr>
          <p:cNvSpPr>
            <a:spLocks noGrp="1"/>
          </p:cNvSpPr>
          <p:nvPr>
            <p:ph type="sldNum" sz="quarter" idx="5"/>
          </p:nvPr>
        </p:nvSpPr>
        <p:spPr/>
        <p:txBody>
          <a:bodyPr/>
          <a:lstStyle/>
          <a:p>
            <a:fld id="{E4105099-0EB7-9246-9DB3-114BD07ACF43}" type="slidenum">
              <a:rPr lang="en-US" smtClean="0"/>
              <a:t>37</a:t>
            </a:fld>
            <a:endParaRPr lang="en-US"/>
          </a:p>
        </p:txBody>
      </p:sp>
    </p:spTree>
    <p:extLst>
      <p:ext uri="{BB962C8B-B14F-4D97-AF65-F5344CB8AC3E}">
        <p14:creationId xmlns:p14="http://schemas.microsoft.com/office/powerpoint/2010/main" val="3542735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 fact that informal screening didn’t detect many concerns one month or more after birth is especially concerning given our finding that mental health needs increased in parents with prolonged </a:t>
            </a:r>
            <a:r>
              <a:rPr lang="en-US" dirty="0" err="1">
                <a:effectLst/>
                <a:latin typeface="Helvetica Neue" panose="02000503000000020004" pitchFamily="2" charset="0"/>
              </a:rPr>
              <a:t>Nicu</a:t>
            </a:r>
            <a:r>
              <a:rPr lang="en-US" dirty="0">
                <a:effectLst/>
                <a:latin typeface="Helvetica Neue" panose="02000503000000020004" pitchFamily="2" charset="0"/>
              </a:rPr>
              <a:t> stays, which was lesson 3. </a:t>
            </a:r>
            <a:r>
              <a:rPr lang="en-US" dirty="0"/>
              <a:t>The high proportion of positive screens at 4 and 6 months suggests the need for repeat screening in the inpatient setting. </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E4105099-0EB7-9246-9DB3-114BD07ACF43}" type="slidenum">
              <a:rPr lang="en-US" smtClean="0"/>
              <a:t>38</a:t>
            </a:fld>
            <a:endParaRPr lang="en-US"/>
          </a:p>
        </p:txBody>
      </p:sp>
    </p:spTree>
    <p:extLst>
      <p:ext uri="{BB962C8B-B14F-4D97-AF65-F5344CB8AC3E}">
        <p14:creationId xmlns:p14="http://schemas.microsoft.com/office/powerpoint/2010/main" val="3885152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4" name="Google Shape;1174;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dirty="0">
                <a:effectLst/>
                <a:latin typeface="Helvetica Neue" panose="02000503000000020004" pitchFamily="2" charset="0"/>
              </a:rPr>
              <a:t>In our pre-screening implementation surveys, we also saw a common theme when parents were asked open-ended questions about what was or wasn’t working for </a:t>
            </a:r>
            <a:r>
              <a:rPr lang="en-US" dirty="0" err="1">
                <a:effectLst/>
                <a:latin typeface="Helvetica Neue" panose="02000503000000020004" pitchFamily="2" charset="0"/>
              </a:rPr>
              <a:t>Nicu</a:t>
            </a:r>
            <a:r>
              <a:rPr lang="en-US" dirty="0">
                <a:effectLst/>
                <a:latin typeface="Helvetica Neue" panose="02000503000000020004" pitchFamily="2" charset="0"/>
              </a:rPr>
              <a:t> families under our current system related to support after the initial weeks. One parent said</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Another said</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And a parent on our QI team said</a:t>
            </a:r>
          </a:p>
        </p:txBody>
      </p:sp>
      <p:sp>
        <p:nvSpPr>
          <p:cNvPr id="1175" name="Google Shape;1175;p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F20D-C101-F4C0-C7ED-BAE1F91A8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64840-1644-063B-9F9F-38CBBD2F5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CE2E2-8049-2FDD-0B15-B5B890856E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It’s important to note that a similar rate of parents in both periods who were referred had established mental health clinicians.</a:t>
            </a:r>
          </a:p>
        </p:txBody>
      </p:sp>
      <p:sp>
        <p:nvSpPr>
          <p:cNvPr id="4" name="Slide Number Placeholder 3">
            <a:extLst>
              <a:ext uri="{FF2B5EF4-FFF2-40B4-BE49-F238E27FC236}">
                <a16:creationId xmlns:a16="http://schemas.microsoft.com/office/drawing/2014/main" id="{D67E8964-0743-1D1C-F0C8-6D52D11D0F49}"/>
              </a:ext>
            </a:extLst>
          </p:cNvPr>
          <p:cNvSpPr>
            <a:spLocks noGrp="1"/>
          </p:cNvSpPr>
          <p:nvPr>
            <p:ph type="sldNum" sz="quarter" idx="5"/>
          </p:nvPr>
        </p:nvSpPr>
        <p:spPr/>
        <p:txBody>
          <a:bodyPr/>
          <a:lstStyle/>
          <a:p>
            <a:fld id="{E4105099-0EB7-9246-9DB3-114BD07ACF43}" type="slidenum">
              <a:rPr lang="en-US" smtClean="0"/>
              <a:t>40</a:t>
            </a:fld>
            <a:endParaRPr lang="en-US"/>
          </a:p>
        </p:txBody>
      </p:sp>
    </p:spTree>
    <p:extLst>
      <p:ext uri="{BB962C8B-B14F-4D97-AF65-F5344CB8AC3E}">
        <p14:creationId xmlns:p14="http://schemas.microsoft.com/office/powerpoint/2010/main" val="63236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the neonatal team, what can we do about perinatal mental health? Well first, we can take some time to understand the problem. </a:t>
            </a:r>
          </a:p>
        </p:txBody>
      </p:sp>
      <p:sp>
        <p:nvSpPr>
          <p:cNvPr id="4" name="Slide Number Placeholder 3"/>
          <p:cNvSpPr>
            <a:spLocks noGrp="1"/>
          </p:cNvSpPr>
          <p:nvPr>
            <p:ph type="sldNum" sz="quarter" idx="5"/>
          </p:nvPr>
        </p:nvSpPr>
        <p:spPr/>
        <p:txBody>
          <a:bodyPr/>
          <a:lstStyle/>
          <a:p>
            <a:fld id="{3CC0F0F8-4D18-42B4-8061-E117137FC2A6}" type="slidenum">
              <a:rPr lang="en-US" smtClean="0"/>
              <a:t>4</a:t>
            </a:fld>
            <a:endParaRPr lang="en-US"/>
          </a:p>
        </p:txBody>
      </p:sp>
    </p:spTree>
    <p:extLst>
      <p:ext uri="{BB962C8B-B14F-4D97-AF65-F5344CB8AC3E}">
        <p14:creationId xmlns:p14="http://schemas.microsoft.com/office/powerpoint/2010/main" val="3436356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EC24-5826-EE40-5516-93A3CD8EB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9389D-715C-61C3-C4D3-68D0A6A28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6D92A-15CA-0C7C-A3A5-C2AAC06D2217}"/>
              </a:ext>
            </a:extLst>
          </p:cNvPr>
          <p:cNvSpPr>
            <a:spLocks noGrp="1"/>
          </p:cNvSpPr>
          <p:nvPr>
            <p:ph type="body" idx="1"/>
          </p:nvPr>
        </p:nvSpPr>
        <p:spPr/>
        <p:txBody>
          <a:bodyPr/>
          <a:lstStyle/>
          <a:p>
            <a:r>
              <a:rPr lang="en-US" dirty="0">
                <a:effectLst/>
                <a:latin typeface="Helvetica Neue" panose="02000503000000020004" pitchFamily="2" charset="0"/>
              </a:rPr>
              <a:t>We also found that more parents were identified through screening to be experiencing suicidal ideation, which was evaluated to be passive, but we did have an escalation of care policy if parents disclosed active suicidal ideation.</a:t>
            </a:r>
          </a:p>
        </p:txBody>
      </p:sp>
      <p:sp>
        <p:nvSpPr>
          <p:cNvPr id="4" name="Slide Number Placeholder 3">
            <a:extLst>
              <a:ext uri="{FF2B5EF4-FFF2-40B4-BE49-F238E27FC236}">
                <a16:creationId xmlns:a16="http://schemas.microsoft.com/office/drawing/2014/main" id="{F7720DD7-6E73-442A-1F7B-7B3B220EEA3F}"/>
              </a:ext>
            </a:extLst>
          </p:cNvPr>
          <p:cNvSpPr>
            <a:spLocks noGrp="1"/>
          </p:cNvSpPr>
          <p:nvPr>
            <p:ph type="sldNum" sz="quarter" idx="5"/>
          </p:nvPr>
        </p:nvSpPr>
        <p:spPr/>
        <p:txBody>
          <a:bodyPr/>
          <a:lstStyle/>
          <a:p>
            <a:fld id="{E4105099-0EB7-9246-9DB3-114BD07ACF43}" type="slidenum">
              <a:rPr lang="en-US" smtClean="0"/>
              <a:t>41</a:t>
            </a:fld>
            <a:endParaRPr lang="en-US"/>
          </a:p>
        </p:txBody>
      </p:sp>
    </p:spTree>
    <p:extLst>
      <p:ext uri="{BB962C8B-B14F-4D97-AF65-F5344CB8AC3E}">
        <p14:creationId xmlns:p14="http://schemas.microsoft.com/office/powerpoint/2010/main" val="143091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A0E4-D489-D852-10D2-26C89437A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D7717-5012-D164-13E4-8E5DA615B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C99F4-8056-441E-7C76-A8900B094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Screening increased the rate of concerns identified in partners 5-fold. So, lesson 4 was that partners' needs are unlikely to be met without systematic attention to their inclusion in</a:t>
            </a:r>
            <a:r>
              <a:rPr lang="en-US" sz="1200" dirty="0">
                <a:latin typeface="Times New Roman"/>
                <a:ea typeface="Times New Roman"/>
                <a:cs typeface="Times New Roman"/>
                <a:sym typeface="Times New Roman"/>
              </a:rPr>
              <a:t> the NICU.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42616B59-CCDE-109A-A237-DCB05ABAD64B}"/>
              </a:ext>
            </a:extLst>
          </p:cNvPr>
          <p:cNvSpPr>
            <a:spLocks noGrp="1"/>
          </p:cNvSpPr>
          <p:nvPr>
            <p:ph type="sldNum" sz="quarter" idx="5"/>
          </p:nvPr>
        </p:nvSpPr>
        <p:spPr/>
        <p:txBody>
          <a:bodyPr/>
          <a:lstStyle/>
          <a:p>
            <a:fld id="{E4105099-0EB7-9246-9DB3-114BD07ACF43}" type="slidenum">
              <a:rPr lang="en-US" smtClean="0"/>
              <a:t>42</a:t>
            </a:fld>
            <a:endParaRPr lang="en-US"/>
          </a:p>
        </p:txBody>
      </p:sp>
    </p:spTree>
    <p:extLst>
      <p:ext uri="{BB962C8B-B14F-4D97-AF65-F5344CB8AC3E}">
        <p14:creationId xmlns:p14="http://schemas.microsoft.com/office/powerpoint/2010/main" val="3512254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Of the parents who returned surveys on perceptions of screening, the majority viewed screening as valuable. Some parents wrote things like ‘thank you for asking’ on the bottom of screens or surveys. And only 11% found screening difficult.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also looked at the number of parents who explicitly declined screening or social work involvement, which was low at 2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E4105099-0EB7-9246-9DB3-114BD07ACF43}" type="slidenum">
              <a:rPr lang="en-US" smtClean="0"/>
              <a:t>43</a:t>
            </a:fld>
            <a:endParaRPr lang="en-US"/>
          </a:p>
        </p:txBody>
      </p:sp>
    </p:spTree>
    <p:extLst>
      <p:ext uri="{BB962C8B-B14F-4D97-AF65-F5344CB8AC3E}">
        <p14:creationId xmlns:p14="http://schemas.microsoft.com/office/powerpoint/2010/main" val="1908474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Physician perceptions of screening were overwhelmingly positive in terms of value. Our social work team agreed that there was great value in screening.</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However, the workload was increasingly perceived by the social work team as unmanageable over time, especially after unexpected leaves meant only two NICU social workers were covering a unit that is usually covered by five social workers. So, lesson 5 was that </a:t>
            </a:r>
            <a:r>
              <a:rPr lang="en-US" dirty="0" err="1">
                <a:effectLst/>
                <a:latin typeface="Helvetica Neue" panose="02000503000000020004" pitchFamily="2" charset="0"/>
              </a:rPr>
              <a:t>nicus</a:t>
            </a:r>
            <a:r>
              <a:rPr lang="en-US" dirty="0">
                <a:effectLst/>
                <a:latin typeface="Helvetica Neue" panose="02000503000000020004" pitchFamily="2" charset="0"/>
              </a:rPr>
              <a:t> likely need additional psychosocial team members to support effective perinatal mental health screening programs. The local data we were able to provide to our initial health system through screening led to greater institutional interest in this topic and collaboration with both child and adult psychologists as we worked toward embedding more services within the NICU.</a:t>
            </a:r>
          </a:p>
          <a:p>
            <a:endParaRPr lang="en-US" dirty="0"/>
          </a:p>
        </p:txBody>
      </p:sp>
      <p:sp>
        <p:nvSpPr>
          <p:cNvPr id="4" name="Slide Number Placeholder 3"/>
          <p:cNvSpPr>
            <a:spLocks noGrp="1"/>
          </p:cNvSpPr>
          <p:nvPr>
            <p:ph type="sldNum" sz="quarter" idx="5"/>
          </p:nvPr>
        </p:nvSpPr>
        <p:spPr/>
        <p:txBody>
          <a:bodyPr/>
          <a:lstStyle/>
          <a:p>
            <a:fld id="{E4105099-0EB7-9246-9DB3-114BD07ACF43}" type="slidenum">
              <a:rPr lang="en-US" smtClean="0"/>
              <a:t>44</a:t>
            </a:fld>
            <a:endParaRPr lang="en-US"/>
          </a:p>
        </p:txBody>
      </p:sp>
    </p:spTree>
    <p:extLst>
      <p:ext uri="{BB962C8B-B14F-4D97-AF65-F5344CB8AC3E}">
        <p14:creationId xmlns:p14="http://schemas.microsoft.com/office/powerpoint/2010/main" val="3030456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There are also limitations of our pilot screening program, including that we didn’t assess trauma symptoms. We did not screen post-discharge, and we did not track whether parents received mental healthcare after referral.</a:t>
            </a:r>
          </a:p>
          <a:p>
            <a:endParaRPr lang="en-US" dirty="0"/>
          </a:p>
          <a:p>
            <a:endParaRPr lang="en-US" dirty="0"/>
          </a:p>
          <a:p>
            <a:endParaRPr lang="en-US" dirty="0"/>
          </a:p>
          <a:p>
            <a:endParaRPr lang="en-US" dirty="0"/>
          </a:p>
          <a:p>
            <a:endParaRPr lang="en-US" dirty="0"/>
          </a:p>
          <a:p>
            <a:endParaRPr lang="en-US" dirty="0"/>
          </a:p>
          <a:p>
            <a:r>
              <a:rPr lang="en-US" dirty="0"/>
              <a:t>Screening rate was not 100%</a:t>
            </a:r>
          </a:p>
          <a:p>
            <a:r>
              <a:rPr lang="en-US" dirty="0"/>
              <a:t>Some parents may not disclose mental health symptoms through screening</a:t>
            </a:r>
          </a:p>
          <a:p>
            <a:r>
              <a:rPr lang="en-US" dirty="0"/>
              <a:t>Baseline data relied on a social work team</a:t>
            </a:r>
          </a:p>
          <a:p>
            <a:pPr lvl="1"/>
            <a:r>
              <a:rPr lang="en-US" dirty="0"/>
              <a:t>May underestimate mental health concerns detected through informal assessments</a:t>
            </a:r>
          </a:p>
          <a:p>
            <a:pPr lvl="1"/>
            <a:r>
              <a:rPr lang="en-US" dirty="0"/>
              <a:t>May overestimate concerns detected due to observer bias</a:t>
            </a:r>
          </a:p>
          <a:p>
            <a:r>
              <a:rPr lang="en-US" dirty="0"/>
              <a:t>Unable to track concerns detected outside of screening during screening period</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45</a:t>
            </a:fld>
            <a:endParaRPr lang="en-US"/>
          </a:p>
        </p:txBody>
      </p:sp>
    </p:spTree>
    <p:extLst>
      <p:ext uri="{BB962C8B-B14F-4D97-AF65-F5344CB8AC3E}">
        <p14:creationId xmlns:p14="http://schemas.microsoft.com/office/powerpoint/2010/main" val="2694619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successful rollout at our first site, and the 2023 AAP recommendation to screen parents in NICUs, we were excited to introduce our screening program to a second level IV NICU in Minneapolis and a level 3 NICU in Saint Paul. The two sites care for almost 3,000 neonates per year, compared to the roughly 800 per year at site 1. So the ability to impact more parents was quite appealing. </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46</a:t>
            </a:fld>
            <a:endParaRPr lang="en-US"/>
          </a:p>
        </p:txBody>
      </p:sp>
    </p:spTree>
    <p:extLst>
      <p:ext uri="{BB962C8B-B14F-4D97-AF65-F5344CB8AC3E}">
        <p14:creationId xmlns:p14="http://schemas.microsoft.com/office/powerpoint/2010/main" val="3103162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organized our multidisciplinary team, made adjustments to our methodology with the use of a different screening tool to match our OB partners at sites 2 &amp; 3, we shared the importance of screening with our teams, and used the same metrics. At site 2, we screened 41% of gestational parents and 10% of </a:t>
            </a:r>
            <a:r>
              <a:rPr lang="en-US" dirty="0" err="1"/>
              <a:t>nongestational</a:t>
            </a:r>
            <a:r>
              <a:rPr lang="en-US" dirty="0"/>
              <a:t> parents in our first 6 months. And at site 3, we screened 21% of gestational parents and NO </a:t>
            </a:r>
            <a:r>
              <a:rPr lang="en-US" dirty="0" err="1"/>
              <a:t>nongestational</a:t>
            </a:r>
            <a:r>
              <a:rPr lang="en-US" dirty="0"/>
              <a:t> parents. </a:t>
            </a:r>
          </a:p>
        </p:txBody>
      </p:sp>
      <p:sp>
        <p:nvSpPr>
          <p:cNvPr id="4" name="Slide Number Placeholder 3"/>
          <p:cNvSpPr>
            <a:spLocks noGrp="1"/>
          </p:cNvSpPr>
          <p:nvPr>
            <p:ph type="sldNum" sz="quarter" idx="5"/>
          </p:nvPr>
        </p:nvSpPr>
        <p:spPr/>
        <p:txBody>
          <a:bodyPr/>
          <a:lstStyle/>
          <a:p>
            <a:fld id="{FC4939A8-F503-E743-8146-8E25D1BBA50D}" type="slidenum">
              <a:rPr lang="en-US" smtClean="0"/>
              <a:t>47</a:t>
            </a:fld>
            <a:endParaRPr lang="en-US"/>
          </a:p>
        </p:txBody>
      </p:sp>
    </p:spTree>
    <p:extLst>
      <p:ext uri="{BB962C8B-B14F-4D97-AF65-F5344CB8AC3E}">
        <p14:creationId xmlns:p14="http://schemas.microsoft.com/office/powerpoint/2010/main" val="2848468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was similar? Well, the demographics for the units were similar. Rates of depression, anxiety and suicidal ideation were similar. Perceptions of the value of screening from parents, social workers, and neonatologists were very similar and quite positive.</a:t>
            </a:r>
          </a:p>
        </p:txBody>
      </p:sp>
      <p:sp>
        <p:nvSpPr>
          <p:cNvPr id="4" name="Slide Number Placeholder 3"/>
          <p:cNvSpPr>
            <a:spLocks noGrp="1"/>
          </p:cNvSpPr>
          <p:nvPr>
            <p:ph type="sldNum" sz="quarter" idx="5"/>
          </p:nvPr>
        </p:nvSpPr>
        <p:spPr/>
        <p:txBody>
          <a:bodyPr/>
          <a:lstStyle/>
          <a:p>
            <a:fld id="{3CC0F0F8-4D18-42B4-8061-E117137FC2A6}" type="slidenum">
              <a:rPr lang="en-US" smtClean="0"/>
              <a:t>48</a:t>
            </a:fld>
            <a:endParaRPr lang="en-US"/>
          </a:p>
        </p:txBody>
      </p:sp>
    </p:spTree>
    <p:extLst>
      <p:ext uri="{BB962C8B-B14F-4D97-AF65-F5344CB8AC3E}">
        <p14:creationId xmlns:p14="http://schemas.microsoft.com/office/powerpoint/2010/main" val="155771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struggled with ownership of the work at sites 2 and 3. We used different screening tools. We had different algorithms with our social work teams providing therapy at the beside where appropriate. And another difference was that an incentive bonus was tied to screening at site 1. No such bonus was tied to sites 2 and 3. </a:t>
            </a:r>
          </a:p>
          <a:p>
            <a:r>
              <a:rPr lang="en-US" dirty="0"/>
              <a:t>I’m describing a classic example of what works at one site will not necessarily work at another site. And this is my final lesson of the day: local stakeholders are invaluable to the success of any QI initiative. We can borrow and replicate where it makes sense, but each unit needs to work through their own PDSA cycles in order to establish a screening program that works locally.</a:t>
            </a:r>
          </a:p>
        </p:txBody>
      </p:sp>
      <p:sp>
        <p:nvSpPr>
          <p:cNvPr id="4" name="Slide Number Placeholder 3"/>
          <p:cNvSpPr>
            <a:spLocks noGrp="1"/>
          </p:cNvSpPr>
          <p:nvPr>
            <p:ph type="sldNum" sz="quarter" idx="5"/>
          </p:nvPr>
        </p:nvSpPr>
        <p:spPr/>
        <p:txBody>
          <a:bodyPr/>
          <a:lstStyle/>
          <a:p>
            <a:fld id="{224B9F7B-6D2C-D847-BDB0-B95DB96DAEE8}" type="slidenum">
              <a:rPr lang="en-US" smtClean="0"/>
              <a:t>49</a:t>
            </a:fld>
            <a:endParaRPr lang="en-US"/>
          </a:p>
        </p:txBody>
      </p:sp>
    </p:spTree>
    <p:extLst>
      <p:ext uri="{BB962C8B-B14F-4D97-AF65-F5344CB8AC3E}">
        <p14:creationId xmlns:p14="http://schemas.microsoft.com/office/powerpoint/2010/main" val="1257188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happy to report that our screening rates have dramatically improved since 2023 at Children’s Minnesota. We have an automated weekly “to be screened” list from our EMR that’s published every Monday morning. Our data are tracked by our social work team and they truly own the process. We switched to the EPDS for screening and we have expanded to our Intensive Care Follow Up clinic. </a:t>
            </a:r>
          </a:p>
        </p:txBody>
      </p:sp>
      <p:sp>
        <p:nvSpPr>
          <p:cNvPr id="4" name="Slide Number Placeholder 3"/>
          <p:cNvSpPr>
            <a:spLocks noGrp="1"/>
          </p:cNvSpPr>
          <p:nvPr>
            <p:ph type="sldNum" sz="quarter" idx="5"/>
          </p:nvPr>
        </p:nvSpPr>
        <p:spPr/>
        <p:txBody>
          <a:bodyPr/>
          <a:lstStyle/>
          <a:p>
            <a:fld id="{3CC0F0F8-4D18-42B4-8061-E117137FC2A6}" type="slidenum">
              <a:rPr lang="en-US" smtClean="0"/>
              <a:t>50</a:t>
            </a:fld>
            <a:endParaRPr lang="en-US"/>
          </a:p>
        </p:txBody>
      </p:sp>
    </p:spTree>
    <p:extLst>
      <p:ext uri="{BB962C8B-B14F-4D97-AF65-F5344CB8AC3E}">
        <p14:creationId xmlns:p14="http://schemas.microsoft.com/office/powerpoint/2010/main" val="316264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2403B"/>
                </a:solidFill>
                <a:effectLst/>
                <a:latin typeface="Montserrat" pitchFamily="2" charset="77"/>
              </a:rPr>
              <a:t>Maternal Mental Health disorders, like postpartum depression, anxiety, obsessive-compulsive disorder (OCD), bipolar disorder, and psychosis are the leading complication of childbirth, impacting 20% of U.S. women. </a:t>
            </a:r>
          </a:p>
          <a:p>
            <a:pPr algn="l">
              <a:buFont typeface="Arial" panose="020B0604020202020204" pitchFamily="34" charset="0"/>
              <a:buChar char="•"/>
            </a:pPr>
            <a:r>
              <a:rPr lang="en-US" b="0" i="0" dirty="0">
                <a:solidFill>
                  <a:srgbClr val="65666A"/>
                </a:solidFill>
                <a:effectLst/>
                <a:latin typeface="Montserrat" pitchFamily="2" charset="77"/>
              </a:rPr>
              <a:t>Over the last decade, the mental health of US mothers has worsened, with mothers reporting a nearly 65 percent increase of “fair to poor mental health.”</a:t>
            </a:r>
            <a:r>
              <a:rPr lang="en-US" b="0" i="1" u="none" strike="noStrike" baseline="30000" dirty="0">
                <a:solidFill>
                  <a:srgbClr val="FF5A5A"/>
                </a:solidFill>
                <a:effectLst/>
                <a:latin typeface="Montserrat" pitchFamily="2" charset="77"/>
                <a:hlinkClick r:id="rId3"/>
              </a:rPr>
              <a:t>2</a:t>
            </a:r>
            <a:endParaRPr lang="en-US" b="0" i="0" dirty="0">
              <a:solidFill>
                <a:srgbClr val="65666A"/>
              </a:solidFill>
              <a:effectLst/>
              <a:latin typeface="Montserrat" pitchFamily="2" charset="77"/>
            </a:endParaRPr>
          </a:p>
          <a:p>
            <a:pPr algn="l"/>
            <a:r>
              <a:rPr lang="en-US" b="0" i="0" dirty="0">
                <a:solidFill>
                  <a:srgbClr val="42403B"/>
                </a:solidFill>
                <a:effectLst/>
                <a:latin typeface="Montserrat" pitchFamily="2" charset="77"/>
              </a:rPr>
              <a:t>And stigma unfortunately remains a barrier. Many mothers still feel uncertainty or discomfort with seeking mental health support due to the social stigma. In one 2025 study, 62% felt they were judged or treated unfairly during the perinatal period for various issues, including postpartum depression</a:t>
            </a:r>
            <a:r>
              <a:rPr lang="en-US" b="0" i="1" u="none" strike="noStrike" baseline="30000" dirty="0">
                <a:solidFill>
                  <a:srgbClr val="FF5A5A"/>
                </a:solidFill>
                <a:effectLst/>
                <a:latin typeface="Montserrat" pitchFamily="2" charset="77"/>
                <a:hlinkClick r:id="rId4"/>
              </a:rPr>
              <a:t>3</a:t>
            </a:r>
            <a:r>
              <a:rPr lang="en-US" b="0" i="0" baseline="30000" dirty="0">
                <a:solidFill>
                  <a:srgbClr val="42403B"/>
                </a:solidFill>
                <a:effectLst/>
                <a:latin typeface="Montserrat" pitchFamily="2" charset="77"/>
              </a:rPr>
              <a:t>,</a:t>
            </a:r>
            <a:r>
              <a:rPr lang="en-US" b="0" i="1" u="none" strike="noStrike" baseline="30000" dirty="0">
                <a:solidFill>
                  <a:srgbClr val="FF5A5A"/>
                </a:solidFill>
                <a:effectLst/>
                <a:latin typeface="Montserrat" pitchFamily="2" charset="77"/>
                <a:hlinkClick r:id="rId5"/>
              </a:rPr>
              <a:t>4</a:t>
            </a:r>
            <a:endParaRPr lang="en-US" b="0" i="0" dirty="0">
              <a:solidFill>
                <a:srgbClr val="42403B"/>
              </a:solidFill>
              <a:effectLst/>
              <a:latin typeface="Montserrat" pitchFamily="2" charset="77"/>
            </a:endParaRP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6</a:t>
            </a:fld>
            <a:endParaRPr lang="en-US"/>
          </a:p>
        </p:txBody>
      </p:sp>
    </p:spTree>
    <p:extLst>
      <p:ext uri="{BB962C8B-B14F-4D97-AF65-F5344CB8AC3E}">
        <p14:creationId xmlns:p14="http://schemas.microsoft.com/office/powerpoint/2010/main" val="791864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some key elements of screening.</a:t>
            </a:r>
          </a:p>
        </p:txBody>
      </p:sp>
      <p:sp>
        <p:nvSpPr>
          <p:cNvPr id="4" name="Slide Number Placeholder 3"/>
          <p:cNvSpPr>
            <a:spLocks noGrp="1"/>
          </p:cNvSpPr>
          <p:nvPr>
            <p:ph type="sldNum" sz="quarter" idx="5"/>
          </p:nvPr>
        </p:nvSpPr>
        <p:spPr/>
        <p:txBody>
          <a:bodyPr/>
          <a:lstStyle/>
          <a:p>
            <a:fld id="{3CC0F0F8-4D18-42B4-8061-E117137FC2A6}" type="slidenum">
              <a:rPr lang="en-US" smtClean="0"/>
              <a:t>51</a:t>
            </a:fld>
            <a:endParaRPr lang="en-US"/>
          </a:p>
        </p:txBody>
      </p:sp>
    </p:spTree>
    <p:extLst>
      <p:ext uri="{BB962C8B-B14F-4D97-AF65-F5344CB8AC3E}">
        <p14:creationId xmlns:p14="http://schemas.microsoft.com/office/powerpoint/2010/main" val="1214636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single best screening tool. We considered what our outpatient clinics were using, what our OB colleagues were using, and we made adjustments over time. </a:t>
            </a:r>
          </a:p>
          <a:p>
            <a:endParaRPr lang="en-US" dirty="0"/>
          </a:p>
          <a:p>
            <a:r>
              <a:rPr lang="en-US" dirty="0"/>
              <a:t>EPDS has 10 questions</a:t>
            </a:r>
          </a:p>
          <a:p>
            <a:r>
              <a:rPr lang="en-US" dirty="0"/>
              <a:t>PHQ 2 questions or 9 questions</a:t>
            </a:r>
          </a:p>
          <a:p>
            <a:r>
              <a:rPr lang="en-US" dirty="0"/>
              <a:t>PASS 31 questions</a:t>
            </a:r>
          </a:p>
          <a:p>
            <a:r>
              <a:rPr lang="en-US" dirty="0"/>
              <a:t>GAD 2 or 7 questions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52</a:t>
            </a:fld>
            <a:endParaRPr lang="en-US"/>
          </a:p>
        </p:txBody>
      </p:sp>
    </p:spTree>
    <p:extLst>
      <p:ext uri="{BB962C8B-B14F-4D97-AF65-F5344CB8AC3E}">
        <p14:creationId xmlns:p14="http://schemas.microsoft.com/office/powerpoint/2010/main" val="4288909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screening appears to be especially beneficial in identifying parents with mental health symptoms beyond the first few weeks of admission, when interactions with the social work team may be less frequent.</a:t>
            </a:r>
          </a:p>
          <a:p>
            <a:endParaRPr lang="en-US" dirty="0"/>
          </a:p>
          <a:p>
            <a:r>
              <a:rPr lang="en-US" dirty="0"/>
              <a:t>Longitudinal screening appears to be important, as the Initial screen may miss symptoms that develop later in NICU stay.</a:t>
            </a:r>
          </a:p>
          <a:p>
            <a:endParaRPr lang="en-US" dirty="0"/>
          </a:p>
          <a:p>
            <a:r>
              <a:rPr lang="en-US" dirty="0"/>
              <a:t>BUT we need to work with parents to understand their perspectives and determine a frequency of screening that maximizes detection of symptoms and early intervention without being so frequent as to become burdensome.</a:t>
            </a:r>
          </a:p>
          <a:p>
            <a:r>
              <a:rPr lang="en-US" dirty="0"/>
              <a:t>We chose to mirror the well child check intervals, but other NICUs have established different protocols for screening with success.</a:t>
            </a:r>
          </a:p>
        </p:txBody>
      </p:sp>
      <p:sp>
        <p:nvSpPr>
          <p:cNvPr id="4" name="Slide Number Placeholder 3"/>
          <p:cNvSpPr>
            <a:spLocks noGrp="1"/>
          </p:cNvSpPr>
          <p:nvPr>
            <p:ph type="sldNum" sz="quarter" idx="5"/>
          </p:nvPr>
        </p:nvSpPr>
        <p:spPr/>
        <p:txBody>
          <a:bodyPr/>
          <a:lstStyle/>
          <a:p>
            <a:fld id="{E4105099-0EB7-9246-9DB3-114BD07ACF43}" type="slidenum">
              <a:rPr lang="en-US" smtClean="0"/>
              <a:t>53</a:t>
            </a:fld>
            <a:endParaRPr lang="en-US"/>
          </a:p>
        </p:txBody>
      </p:sp>
    </p:spTree>
    <p:extLst>
      <p:ext uri="{BB962C8B-B14F-4D97-AF65-F5344CB8AC3E}">
        <p14:creationId xmlns:p14="http://schemas.microsoft.com/office/powerpoint/2010/main" val="658140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systematically include partners – the mental health of all parents is important.</a:t>
            </a:r>
          </a:p>
          <a:p>
            <a:endParaRPr lang="en-US" dirty="0"/>
          </a:p>
          <a:p>
            <a:r>
              <a:rPr lang="en-US" dirty="0"/>
              <a:t>We found that we were missing partners with mental health concerns when we relied on our clinical interactions with them. The use of validated tools should be considered, with attempts to screen universally.</a:t>
            </a:r>
          </a:p>
          <a:p>
            <a:endParaRPr lang="en-US" dirty="0"/>
          </a:p>
          <a:p>
            <a:r>
              <a:rPr lang="en-US" dirty="0"/>
              <a:t>This is especially important because partners are not routinely screened after </a:t>
            </a:r>
            <a:r>
              <a:rPr lang="en-US" dirty="0" err="1"/>
              <a:t>nicu</a:t>
            </a:r>
            <a:r>
              <a:rPr lang="en-US" dirty="0"/>
              <a:t> discharge during postpartum visits. An </a:t>
            </a:r>
            <a:r>
              <a:rPr lang="en-US" dirty="0" err="1"/>
              <a:t>aap</a:t>
            </a:r>
            <a:r>
              <a:rPr lang="en-US" dirty="0"/>
              <a:t> resolution was passed in 2025, asking the AAP to explicitly include partners in screening recommendations for NICU families, and to include recommendations for partners in the next AAP policy statement on perinatal depression screening at well child visits.</a:t>
            </a:r>
          </a:p>
          <a:p>
            <a:endParaRPr lang="en-US" dirty="0"/>
          </a:p>
          <a:p>
            <a:r>
              <a:rPr lang="en-US" dirty="0"/>
              <a:t>We must also recognize that partner mental health is further stigmatized by less frequent discussion. And resources, such as the maternal mental health hotline, accept calls from partners, but the name alone may discourage them from receiving the support they need.</a:t>
            </a:r>
          </a:p>
        </p:txBody>
      </p:sp>
      <p:sp>
        <p:nvSpPr>
          <p:cNvPr id="4" name="Slide Number Placeholder 3"/>
          <p:cNvSpPr>
            <a:spLocks noGrp="1"/>
          </p:cNvSpPr>
          <p:nvPr>
            <p:ph type="sldNum" sz="quarter" idx="5"/>
          </p:nvPr>
        </p:nvSpPr>
        <p:spPr/>
        <p:txBody>
          <a:bodyPr/>
          <a:lstStyle/>
          <a:p>
            <a:fld id="{224B9F7B-6D2C-D847-BDB0-B95DB96DAEE8}" type="slidenum">
              <a:rPr lang="en-US" smtClean="0"/>
              <a:t>54</a:t>
            </a:fld>
            <a:endParaRPr lang="en-US"/>
          </a:p>
        </p:txBody>
      </p:sp>
    </p:spTree>
    <p:extLst>
      <p:ext uri="{BB962C8B-B14F-4D97-AF65-F5344CB8AC3E}">
        <p14:creationId xmlns:p14="http://schemas.microsoft.com/office/powerpoint/2010/main" val="2555417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e51fd0dc4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e51fd0dc42_0_10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12700" algn="l" rtl="0">
              <a:lnSpc>
                <a:spcPct val="115000"/>
              </a:lnSpc>
              <a:spcBef>
                <a:spcPts val="0"/>
              </a:spcBef>
              <a:spcAft>
                <a:spcPts val="0"/>
              </a:spcAft>
              <a:buNone/>
            </a:pPr>
            <a:r>
              <a:rPr lang="en-US" sz="1100" dirty="0">
                <a:latin typeface="Times New Roman"/>
                <a:ea typeface="Times New Roman"/>
                <a:cs typeface="Times New Roman"/>
                <a:sym typeface="Times New Roman"/>
              </a:rPr>
              <a:t>The workload associated with screening reported by the social work team must also be highlighted. Additional personnel are likely needed for screening programs to be successful in the long term.</a:t>
            </a:r>
          </a:p>
          <a:p>
            <a:pPr marL="0" lvl="0" indent="12700" algn="l" rtl="0">
              <a:lnSpc>
                <a:spcPct val="115000"/>
              </a:lnSpc>
              <a:spcBef>
                <a:spcPts val="0"/>
              </a:spcBef>
              <a:spcAft>
                <a:spcPts val="0"/>
              </a:spcAft>
              <a:buNone/>
            </a:pPr>
            <a:endParaRPr lang="en-US" sz="1100" dirty="0">
              <a:latin typeface="Times New Roman"/>
              <a:ea typeface="Times New Roman"/>
              <a:cs typeface="Times New Roman"/>
              <a:sym typeface="Times New Roman"/>
            </a:endParaRPr>
          </a:p>
          <a:p>
            <a:pPr marL="0" lvl="0" indent="12700" algn="l" rtl="0">
              <a:lnSpc>
                <a:spcPct val="115000"/>
              </a:lnSpc>
              <a:spcBef>
                <a:spcPts val="0"/>
              </a:spcBef>
              <a:spcAft>
                <a:spcPts val="0"/>
              </a:spcAft>
              <a:buNone/>
            </a:pPr>
            <a:r>
              <a:rPr lang="en-US" sz="1100" dirty="0">
                <a:latin typeface="Times New Roman"/>
                <a:ea typeface="Times New Roman"/>
                <a:cs typeface="Times New Roman"/>
                <a:sym typeface="Times New Roman"/>
              </a:rPr>
              <a:t>Acknowledging that the ultimate goal of screening is to connect parents with mental health symptoms to mental health care, some have recommended the availability of psychotherapy within units. If this doesn’t sound aspirational enough for your unit, I’ll also add that this support should be available at no cost to parents. We have a lot of work to do within our systems to make this a reality.</a:t>
            </a:r>
            <a:endParaRPr sz="1100" dirty="0">
              <a:latin typeface="Times New Roman"/>
              <a:ea typeface="Times New Roman"/>
              <a:cs typeface="Times New Roman"/>
              <a:sym typeface="Times New Roman"/>
            </a:endParaRPr>
          </a:p>
          <a:p>
            <a:pPr marL="0" lvl="0" indent="12700" algn="l" rtl="0">
              <a:lnSpc>
                <a:spcPct val="115000"/>
              </a:lnSpc>
              <a:spcBef>
                <a:spcPts val="0"/>
              </a:spcBef>
              <a:spcAft>
                <a:spcPts val="0"/>
              </a:spcAft>
              <a:buNone/>
            </a:pPr>
            <a:endParaRPr sz="1100" dirty="0">
              <a:latin typeface="Times New Roman"/>
              <a:ea typeface="Times New Roman"/>
              <a:cs typeface="Times New Roman"/>
              <a:sym typeface="Times New Roman"/>
            </a:endParaRPr>
          </a:p>
          <a:p>
            <a:pPr marL="0" lvl="0" indent="12700" algn="l" rtl="0">
              <a:lnSpc>
                <a:spcPct val="115000"/>
              </a:lnSpc>
              <a:spcBef>
                <a:spcPts val="0"/>
              </a:spcBef>
              <a:spcAft>
                <a:spcPts val="0"/>
              </a:spcAft>
              <a:buClr>
                <a:schemeClr val="dk1"/>
              </a:buClr>
              <a:buSzPts val="1100"/>
              <a:buFont typeface="Arial"/>
              <a:buNone/>
            </a:pPr>
            <a:endParaRPr sz="1100" dirty="0">
              <a:latin typeface="Times New Roman"/>
              <a:ea typeface="Times New Roman"/>
              <a:cs typeface="Times New Roman"/>
              <a:sym typeface="Times New Roman"/>
            </a:endParaRPr>
          </a:p>
          <a:p>
            <a:pPr marL="0" lvl="0" indent="0" algn="l" rtl="0">
              <a:spcBef>
                <a:spcPts val="270"/>
              </a:spcBef>
              <a:spcAft>
                <a:spcPts val="0"/>
              </a:spcAft>
              <a:buNone/>
            </a:pPr>
            <a:endParaRPr dirty="0"/>
          </a:p>
        </p:txBody>
      </p:sp>
      <p:sp>
        <p:nvSpPr>
          <p:cNvPr id="752" name="Google Shape;752;g2e51fd0dc42_0_10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electronic screening may be beneficial compared to paper screening, although parent perspectives will be important to understand before implementing.</a:t>
            </a:r>
          </a:p>
          <a:p>
            <a:endParaRPr lang="en-US" dirty="0"/>
          </a:p>
          <a:p>
            <a:endParaRPr lang="en-US" dirty="0"/>
          </a:p>
        </p:txBody>
      </p:sp>
      <p:sp>
        <p:nvSpPr>
          <p:cNvPr id="4" name="Slide Number Placeholder 3"/>
          <p:cNvSpPr>
            <a:spLocks noGrp="1"/>
          </p:cNvSpPr>
          <p:nvPr>
            <p:ph type="sldNum" sz="quarter" idx="5"/>
          </p:nvPr>
        </p:nvSpPr>
        <p:spPr/>
        <p:txBody>
          <a:bodyPr/>
          <a:lstStyle/>
          <a:p>
            <a:fld id="{E4105099-0EB7-9246-9DB3-114BD07ACF43}" type="slidenum">
              <a:rPr lang="en-US" smtClean="0"/>
              <a:t>56</a:t>
            </a:fld>
            <a:endParaRPr lang="en-US"/>
          </a:p>
        </p:txBody>
      </p:sp>
    </p:spTree>
    <p:extLst>
      <p:ext uri="{BB962C8B-B14F-4D97-AF65-F5344CB8AC3E}">
        <p14:creationId xmlns:p14="http://schemas.microsoft.com/office/powerpoint/2010/main" val="656356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Work is Needed to Develop Systems that are Effective Across Institutions.</a:t>
            </a:r>
          </a:p>
          <a:p>
            <a:r>
              <a:rPr lang="en-US" dirty="0"/>
              <a:t>Screening is a complex intervention….</a:t>
            </a:r>
          </a:p>
        </p:txBody>
      </p:sp>
      <p:sp>
        <p:nvSpPr>
          <p:cNvPr id="4" name="Slide Number Placeholder 3"/>
          <p:cNvSpPr>
            <a:spLocks noGrp="1"/>
          </p:cNvSpPr>
          <p:nvPr>
            <p:ph type="sldNum" sz="quarter" idx="5"/>
          </p:nvPr>
        </p:nvSpPr>
        <p:spPr/>
        <p:txBody>
          <a:bodyPr/>
          <a:lstStyle/>
          <a:p>
            <a:fld id="{3CC0F0F8-4D18-42B4-8061-E117137FC2A6}" type="slidenum">
              <a:rPr lang="en-US" smtClean="0"/>
              <a:t>57</a:t>
            </a:fld>
            <a:endParaRPr lang="en-US"/>
          </a:p>
        </p:txBody>
      </p:sp>
    </p:spTree>
    <p:extLst>
      <p:ext uri="{BB962C8B-B14F-4D97-AF65-F5344CB8AC3E}">
        <p14:creationId xmlns:p14="http://schemas.microsoft.com/office/powerpoint/2010/main" val="190003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I’ll share local resources for the treatment of perinatal mental health disorders in order for your teams to connect families to treatment locally.</a:t>
            </a:r>
          </a:p>
        </p:txBody>
      </p:sp>
      <p:sp>
        <p:nvSpPr>
          <p:cNvPr id="4" name="Slide Number Placeholder 3"/>
          <p:cNvSpPr>
            <a:spLocks noGrp="1"/>
          </p:cNvSpPr>
          <p:nvPr>
            <p:ph type="sldNum" sz="quarter" idx="5"/>
          </p:nvPr>
        </p:nvSpPr>
        <p:spPr/>
        <p:txBody>
          <a:bodyPr/>
          <a:lstStyle/>
          <a:p>
            <a:fld id="{3CC0F0F8-4D18-42B4-8061-E117137FC2A6}" type="slidenum">
              <a:rPr lang="en-US" smtClean="0"/>
              <a:t>58</a:t>
            </a:fld>
            <a:endParaRPr lang="en-US"/>
          </a:p>
        </p:txBody>
      </p:sp>
    </p:spTree>
    <p:extLst>
      <p:ext uri="{BB962C8B-B14F-4D97-AF65-F5344CB8AC3E}">
        <p14:creationId xmlns:p14="http://schemas.microsoft.com/office/powerpoint/2010/main" val="40855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59</a:t>
            </a:fld>
            <a:endParaRPr lang="en-US"/>
          </a:p>
        </p:txBody>
      </p:sp>
    </p:spTree>
    <p:extLst>
      <p:ext uri="{BB962C8B-B14F-4D97-AF65-F5344CB8AC3E}">
        <p14:creationId xmlns:p14="http://schemas.microsoft.com/office/powerpoint/2010/main" val="3508338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shared this slide earlier. These are some of the largest and best-known national and international organizations in this space.</a:t>
            </a:r>
          </a:p>
        </p:txBody>
      </p:sp>
      <p:sp>
        <p:nvSpPr>
          <p:cNvPr id="4" name="Slide Number Placeholder 3"/>
          <p:cNvSpPr>
            <a:spLocks noGrp="1"/>
          </p:cNvSpPr>
          <p:nvPr>
            <p:ph type="sldNum" sz="quarter" idx="5"/>
          </p:nvPr>
        </p:nvSpPr>
        <p:spPr/>
        <p:txBody>
          <a:bodyPr/>
          <a:lstStyle/>
          <a:p>
            <a:fld id="{3CC0F0F8-4D18-42B4-8061-E117137FC2A6}" type="slidenum">
              <a:rPr lang="en-US" smtClean="0"/>
              <a:t>60</a:t>
            </a:fld>
            <a:endParaRPr lang="en-US"/>
          </a:p>
        </p:txBody>
      </p:sp>
    </p:spTree>
    <p:extLst>
      <p:ext uri="{BB962C8B-B14F-4D97-AF65-F5344CB8AC3E}">
        <p14:creationId xmlns:p14="http://schemas.microsoft.com/office/powerpoint/2010/main" val="270699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Maternal depression can happen anytime during the perinatal period. In the largest postpartum depression screening study conducted in the US, the onset of depression occurred most commonly in the postpartum period. Though it can occur during pregnancy as well as before.</a:t>
            </a:r>
          </a:p>
        </p:txBody>
      </p:sp>
      <p:sp>
        <p:nvSpPr>
          <p:cNvPr id="4" name="Slide Number Placeholder 3"/>
          <p:cNvSpPr>
            <a:spLocks noGrp="1"/>
          </p:cNvSpPr>
          <p:nvPr>
            <p:ph type="sldNum" sz="quarter" idx="5"/>
          </p:nvPr>
        </p:nvSpPr>
        <p:spPr/>
        <p:txBody>
          <a:bodyPr/>
          <a:lstStyle/>
          <a:p>
            <a:fld id="{3CC0F0F8-4D18-42B4-8061-E117137FC2A6}" type="slidenum">
              <a:rPr lang="en-US" smtClean="0"/>
              <a:t>7</a:t>
            </a:fld>
            <a:endParaRPr lang="en-US"/>
          </a:p>
        </p:txBody>
      </p:sp>
    </p:spTree>
    <p:extLst>
      <p:ext uri="{BB962C8B-B14F-4D97-AF65-F5344CB8AC3E}">
        <p14:creationId xmlns:p14="http://schemas.microsoft.com/office/powerpoint/2010/main" val="1389451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Illinois Department of Healthcare and Family Services offers </a:t>
            </a:r>
            <a:r>
              <a:rPr lang="en-US" sz="1200" dirty="0"/>
              <a:t>local support groups for perinatal depression by county</a:t>
            </a:r>
          </a:p>
          <a:p>
            <a:r>
              <a:rPr lang="en-US" sz="1200" dirty="0"/>
              <a:t>As well as Outpatient mental health clinics by county</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61</a:t>
            </a:fld>
            <a:endParaRPr lang="en-US"/>
          </a:p>
        </p:txBody>
      </p:sp>
    </p:spTree>
    <p:extLst>
      <p:ext uri="{BB962C8B-B14F-4D97-AF65-F5344CB8AC3E}">
        <p14:creationId xmlns:p14="http://schemas.microsoft.com/office/powerpoint/2010/main" val="4109953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work with your local partners in the continuum of care. Our local  </a:t>
            </a:r>
            <a:r>
              <a:rPr lang="en-US" sz="1200" dirty="0"/>
              <a:t>obstetricians, family practice, MFMs, midwives, doulas, social workers, and mental health professionals are great sources of information for local teams. Additionally, Illinois-specific organizations are available. The Postpartum Depression Alliance of Illinois</a:t>
            </a:r>
          </a:p>
          <a:p>
            <a:r>
              <a:rPr lang="en-US" sz="1200" dirty="0"/>
              <a:t>Illinois Doc Assist</a:t>
            </a:r>
          </a:p>
          <a:p>
            <a:r>
              <a:rPr lang="en-US" sz="1200" dirty="0"/>
              <a:t>Illinois Chapter of Postpartum Support International are some of your state’s resources.</a:t>
            </a:r>
          </a:p>
          <a:p>
            <a:r>
              <a:rPr lang="en-US" sz="1200" dirty="0"/>
              <a:t>And while I didn’t discuss trauma-informed care and communication in this talk, it’s important for us to familiarize ourselves with these principles in order to best support our NICU families.</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62</a:t>
            </a:fld>
            <a:endParaRPr lang="en-US"/>
          </a:p>
        </p:txBody>
      </p:sp>
    </p:spTree>
    <p:extLst>
      <p:ext uri="{BB962C8B-B14F-4D97-AF65-F5344CB8AC3E}">
        <p14:creationId xmlns:p14="http://schemas.microsoft.com/office/powerpoint/2010/main" val="4145942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thank you for your attention!</a:t>
            </a:r>
          </a:p>
        </p:txBody>
      </p:sp>
      <p:sp>
        <p:nvSpPr>
          <p:cNvPr id="4" name="Slide Number Placeholder 3"/>
          <p:cNvSpPr>
            <a:spLocks noGrp="1"/>
          </p:cNvSpPr>
          <p:nvPr>
            <p:ph type="sldNum" sz="quarter" idx="5"/>
          </p:nvPr>
        </p:nvSpPr>
        <p:spPr/>
        <p:txBody>
          <a:bodyPr/>
          <a:lstStyle/>
          <a:p>
            <a:fld id="{3CC0F0F8-4D18-42B4-8061-E117137FC2A6}" type="slidenum">
              <a:rPr lang="en-US" smtClean="0"/>
              <a:t>63</a:t>
            </a:fld>
            <a:endParaRPr lang="en-US"/>
          </a:p>
        </p:txBody>
      </p:sp>
    </p:spTree>
    <p:extLst>
      <p:ext uri="{BB962C8B-B14F-4D97-AF65-F5344CB8AC3E}">
        <p14:creationId xmlns:p14="http://schemas.microsoft.com/office/powerpoint/2010/main" val="248702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the statistics on depression are striking, maternal anxiety disorders present in 20% of women. There are increased rates of obsessive-compulsive disorder in the perinatal timeframe. And in women with an existing bipolar disorder diagnosis, over 50% of them have at least one bipolar-spectrum mood episode in the perinatal period.</a:t>
            </a:r>
          </a:p>
        </p:txBody>
      </p:sp>
      <p:sp>
        <p:nvSpPr>
          <p:cNvPr id="4" name="Slide Number Placeholder 3"/>
          <p:cNvSpPr>
            <a:spLocks noGrp="1"/>
          </p:cNvSpPr>
          <p:nvPr>
            <p:ph type="sldNum" sz="quarter" idx="5"/>
          </p:nvPr>
        </p:nvSpPr>
        <p:spPr/>
        <p:txBody>
          <a:bodyPr/>
          <a:lstStyle/>
          <a:p>
            <a:fld id="{3CC0F0F8-4D18-42B4-8061-E117137FC2A6}" type="slidenum">
              <a:rPr lang="en-US" smtClean="0"/>
              <a:t>8</a:t>
            </a:fld>
            <a:endParaRPr lang="en-US"/>
          </a:p>
        </p:txBody>
      </p:sp>
    </p:spTree>
    <p:extLst>
      <p:ext uri="{BB962C8B-B14F-4D97-AF65-F5344CB8AC3E}">
        <p14:creationId xmlns:p14="http://schemas.microsoft.com/office/powerpoint/2010/main" val="321052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risk factor for perinatal mental health disorders. Having a prior psychiatric disorder raises a woman’s risk. </a:t>
            </a:r>
            <a:r>
              <a:rPr lang="en-US" sz="1200" dirty="0"/>
              <a:t>Those living in poverty suffer from PPD at double the rate of those who don’t. And with a greater number of women unable to interrupt pregnancy since the supreme court overturned Roe V. Wade, rates of depression and anxiety are expected to rise significantly.</a:t>
            </a:r>
          </a:p>
          <a:p>
            <a:endParaRPr lang="en-US" dirty="0"/>
          </a:p>
        </p:txBody>
      </p:sp>
      <p:sp>
        <p:nvSpPr>
          <p:cNvPr id="4" name="Slide Number Placeholder 3"/>
          <p:cNvSpPr>
            <a:spLocks noGrp="1"/>
          </p:cNvSpPr>
          <p:nvPr>
            <p:ph type="sldNum" sz="quarter" idx="5"/>
          </p:nvPr>
        </p:nvSpPr>
        <p:spPr/>
        <p:txBody>
          <a:bodyPr/>
          <a:lstStyle/>
          <a:p>
            <a:fld id="{3CC0F0F8-4D18-42B4-8061-E117137FC2A6}" type="slidenum">
              <a:rPr lang="en-US" smtClean="0"/>
              <a:t>9</a:t>
            </a:fld>
            <a:endParaRPr lang="en-US"/>
          </a:p>
        </p:txBody>
      </p:sp>
    </p:spTree>
    <p:extLst>
      <p:ext uri="{BB962C8B-B14F-4D97-AF65-F5344CB8AC3E}">
        <p14:creationId xmlns:p14="http://schemas.microsoft.com/office/powerpoint/2010/main" val="134857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might expect, perinatal mental health problems don’t affect all demographic groups the same way. Up to </a:t>
            </a:r>
            <a:r>
              <a:rPr lang="en-US" b="1" dirty="0"/>
              <a:t>30%</a:t>
            </a:r>
            <a:r>
              <a:rPr lang="en-US" dirty="0"/>
              <a:t> of American Indians and Alaskan Natives suffer from post-partum depression. Up to </a:t>
            </a:r>
            <a:r>
              <a:rPr lang="en-US" b="1" dirty="0"/>
              <a:t>40%</a:t>
            </a:r>
            <a:r>
              <a:rPr lang="en-US" dirty="0"/>
              <a:t> of Black and Latina mothers suffer from PPD, </a:t>
            </a:r>
            <a:r>
              <a:rPr lang="en-US" b="1" dirty="0"/>
              <a:t>twice</a:t>
            </a:r>
            <a:r>
              <a:rPr lang="en-US" dirty="0"/>
              <a:t> the rate of their white counterparts. Latina and Black women are </a:t>
            </a:r>
            <a:r>
              <a:rPr lang="en-US" b="1" dirty="0"/>
              <a:t>57% </a:t>
            </a:r>
            <a:r>
              <a:rPr lang="en-US" dirty="0"/>
              <a:t>and </a:t>
            </a:r>
            <a:r>
              <a:rPr lang="en-US" b="1" dirty="0"/>
              <a:t>41%, </a:t>
            </a:r>
            <a:r>
              <a:rPr lang="en-US" dirty="0"/>
              <a:t>respectively, less likely to start treatment for maternal depression than white women. From 2010-2021, there was a </a:t>
            </a:r>
            <a:r>
              <a:rPr lang="en-US" b="1" dirty="0"/>
              <a:t>280%</a:t>
            </a:r>
            <a:r>
              <a:rPr lang="en-US" dirty="0"/>
              <a:t> increase in PPD diagnoses for Asian Americans and Pacific Islanders. And women living in rural communities are </a:t>
            </a:r>
            <a:r>
              <a:rPr lang="en-US" b="1" dirty="0"/>
              <a:t>21% </a:t>
            </a:r>
            <a:r>
              <a:rPr lang="en-US" dirty="0"/>
              <a:t>more likely to develop PPD compared to women living in urban communities. </a:t>
            </a:r>
          </a:p>
        </p:txBody>
      </p:sp>
      <p:sp>
        <p:nvSpPr>
          <p:cNvPr id="4" name="Slide Number Placeholder 3"/>
          <p:cNvSpPr>
            <a:spLocks noGrp="1"/>
          </p:cNvSpPr>
          <p:nvPr>
            <p:ph type="sldNum" sz="quarter" idx="5"/>
          </p:nvPr>
        </p:nvSpPr>
        <p:spPr/>
        <p:txBody>
          <a:bodyPr/>
          <a:lstStyle/>
          <a:p>
            <a:fld id="{3CC0F0F8-4D18-42B4-8061-E117137FC2A6}" type="slidenum">
              <a:rPr lang="en-US" smtClean="0"/>
              <a:t>10</a:t>
            </a:fld>
            <a:endParaRPr lang="en-US"/>
          </a:p>
        </p:txBody>
      </p:sp>
    </p:spTree>
    <p:extLst>
      <p:ext uri="{BB962C8B-B14F-4D97-AF65-F5344CB8AC3E}">
        <p14:creationId xmlns:p14="http://schemas.microsoft.com/office/powerpoint/2010/main" val="227945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559D-F501-41D2-8C36-45174A16416E}"/>
              </a:ext>
            </a:extLst>
          </p:cNvPr>
          <p:cNvSpPr>
            <a:spLocks noGrp="1"/>
          </p:cNvSpPr>
          <p:nvPr>
            <p:ph type="ctrTitle" hasCustomPrompt="1"/>
          </p:nvPr>
        </p:nvSpPr>
        <p:spPr>
          <a:xfrm>
            <a:off x="548640" y="2306758"/>
            <a:ext cx="5114405" cy="1200329"/>
          </a:xfrm>
        </p:spPr>
        <p:txBody>
          <a:bodyPr wrap="square" bIns="0" anchor="b">
            <a:spAutoFit/>
          </a:bodyPr>
          <a:lstStyle>
            <a:lvl1pPr algn="l">
              <a:lnSpc>
                <a:spcPts val="4500"/>
              </a:lnSpc>
              <a:defRPr sz="4200" b="1" cap="all" baseline="0">
                <a:solidFill>
                  <a:schemeClr val="accent1"/>
                </a:solidFill>
                <a:latin typeface="+mj-lt"/>
              </a:defRPr>
            </a:lvl1pPr>
          </a:lstStyle>
          <a:p>
            <a:r>
              <a:rPr lang="en-US" dirty="0"/>
              <a:t>CLICK TO EDIT MASTER TITLE</a:t>
            </a:r>
          </a:p>
        </p:txBody>
      </p:sp>
      <p:sp>
        <p:nvSpPr>
          <p:cNvPr id="10" name="Text Placeholder 9">
            <a:extLst>
              <a:ext uri="{FF2B5EF4-FFF2-40B4-BE49-F238E27FC236}">
                <a16:creationId xmlns:a16="http://schemas.microsoft.com/office/drawing/2014/main" id="{55068153-F95C-4987-8EAE-B9465B5A74F8}"/>
              </a:ext>
            </a:extLst>
          </p:cNvPr>
          <p:cNvSpPr>
            <a:spLocks noGrp="1"/>
          </p:cNvSpPr>
          <p:nvPr>
            <p:ph type="body" sz="quarter" idx="10" hasCustomPrompt="1"/>
          </p:nvPr>
        </p:nvSpPr>
        <p:spPr>
          <a:xfrm>
            <a:off x="548640" y="5912662"/>
            <a:ext cx="5114405" cy="556401"/>
          </a:xfrm>
        </p:spPr>
        <p:txBody>
          <a:bodyPr>
            <a:noAutofit/>
          </a:bodyPr>
          <a:lstStyle>
            <a:lvl1pPr marL="0" indent="0">
              <a:lnSpc>
                <a:spcPct val="100000"/>
              </a:lnSpc>
              <a:spcBef>
                <a:spcPts val="0"/>
              </a:spcBef>
              <a:buNone/>
              <a:defRPr sz="1400" b="0">
                <a:solidFill>
                  <a:schemeClr val="accent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Presented by </a:t>
            </a:r>
            <a:r>
              <a:rPr lang="en-US" dirty="0" err="1"/>
              <a:t>Firstname</a:t>
            </a:r>
            <a:r>
              <a:rPr lang="en-US" dirty="0"/>
              <a:t> </a:t>
            </a:r>
            <a:r>
              <a:rPr lang="en-US" dirty="0" err="1"/>
              <a:t>Lastname</a:t>
            </a:r>
            <a:r>
              <a:rPr lang="en-US" dirty="0"/>
              <a:t>, Credentials (if applicable)</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Date</a:t>
            </a:r>
          </a:p>
        </p:txBody>
      </p:sp>
      <p:pic>
        <p:nvPicPr>
          <p:cNvPr id="6" name="Picture 5">
            <a:extLst>
              <a:ext uri="{FF2B5EF4-FFF2-40B4-BE49-F238E27FC236}">
                <a16:creationId xmlns:a16="http://schemas.microsoft.com/office/drawing/2014/main" id="{004384C5-8F57-DD4A-95CB-2CCCD4D5A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
        <p:nvSpPr>
          <p:cNvPr id="3" name="Subtitle 2">
            <a:extLst>
              <a:ext uri="{FF2B5EF4-FFF2-40B4-BE49-F238E27FC236}">
                <a16:creationId xmlns:a16="http://schemas.microsoft.com/office/drawing/2014/main" id="{D5CFE5E8-78D0-48A6-97B4-55E847A79DD1}"/>
              </a:ext>
            </a:extLst>
          </p:cNvPr>
          <p:cNvSpPr>
            <a:spLocks noGrp="1"/>
          </p:cNvSpPr>
          <p:nvPr>
            <p:ph type="subTitle" idx="1" hasCustomPrompt="1"/>
          </p:nvPr>
        </p:nvSpPr>
        <p:spPr>
          <a:xfrm>
            <a:off x="548640" y="3527869"/>
            <a:ext cx="4703091" cy="353943"/>
          </a:xfrm>
        </p:spPr>
        <p:txBody>
          <a:bodyPr wrap="square" tIns="0">
            <a:spAutoFit/>
          </a:bodyPr>
          <a:lstStyle>
            <a:lvl1pPr marL="0" indent="0" algn="l">
              <a:spcBef>
                <a:spcPts val="0"/>
              </a:spcBef>
              <a:buNone/>
              <a:defRPr sz="20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3E4BB24B-0D63-2B49-908C-548111F5FBF7}"/>
              </a:ext>
            </a:extLst>
          </p:cNvPr>
          <p:cNvCxnSpPr/>
          <p:nvPr userDrawn="1"/>
        </p:nvCxnSpPr>
        <p:spPr>
          <a:xfrm>
            <a:off x="642159" y="5763067"/>
            <a:ext cx="2011680" cy="0"/>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a:extLst>
              <a:ext uri="{FF2B5EF4-FFF2-40B4-BE49-F238E27FC236}">
                <a16:creationId xmlns:a16="http://schemas.microsoft.com/office/drawing/2014/main" id="{57A08597-39D4-4717-87B9-9F87E35522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849218" y="2558319"/>
            <a:ext cx="3892575" cy="3295714"/>
          </a:xfrm>
          <a:prstGeom prst="rect">
            <a:avLst/>
          </a:prstGeom>
        </p:spPr>
      </p:pic>
      <p:pic>
        <p:nvPicPr>
          <p:cNvPr id="7" name="Picture 6">
            <a:extLst>
              <a:ext uri="{FF2B5EF4-FFF2-40B4-BE49-F238E27FC236}">
                <a16:creationId xmlns:a16="http://schemas.microsoft.com/office/drawing/2014/main" id="{9BDB1981-DE10-48DA-BB19-3B9EC68EDB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731" b="25428"/>
          <a:stretch/>
        </p:blipFill>
        <p:spPr>
          <a:xfrm>
            <a:off x="5281017" y="1"/>
            <a:ext cx="5768777" cy="6858000"/>
          </a:xfrm>
          <a:prstGeom prst="rect">
            <a:avLst/>
          </a:prstGeom>
        </p:spPr>
      </p:pic>
    </p:spTree>
    <p:extLst>
      <p:ext uri="{BB962C8B-B14F-4D97-AF65-F5344CB8AC3E}">
        <p14:creationId xmlns:p14="http://schemas.microsoft.com/office/powerpoint/2010/main" val="368008252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Ref idx="1001">
        <a:schemeClr val="bg1"/>
      </p:bgRef>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0959F9-8770-4218-91C6-F01176CFF4FA}"/>
              </a:ext>
            </a:extLst>
          </p:cNvPr>
          <p:cNvSpPr>
            <a:spLocks noGrp="1"/>
          </p:cNvSpPr>
          <p:nvPr>
            <p:ph sz="half" idx="1"/>
          </p:nvPr>
        </p:nvSpPr>
        <p:spPr>
          <a:xfrm>
            <a:off x="550332" y="1600199"/>
            <a:ext cx="11032067" cy="4564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31A7FDEC-56EF-4A08-9723-E7E3BD638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9" name="Slide Number Placeholder 5">
            <a:extLst>
              <a:ext uri="{FF2B5EF4-FFF2-40B4-BE49-F238E27FC236}">
                <a16:creationId xmlns:a16="http://schemas.microsoft.com/office/drawing/2014/main" id="{30367532-E68B-4616-B82A-7B3A11FCBB29}"/>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2" name="Footer Placeholder 4">
            <a:extLst>
              <a:ext uri="{FF2B5EF4-FFF2-40B4-BE49-F238E27FC236}">
                <a16:creationId xmlns:a16="http://schemas.microsoft.com/office/drawing/2014/main" id="{BE7F1406-05C8-478B-BD53-7D90D93E309E}"/>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354488112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A5D70-C4FF-274B-B9CD-968CB2075A25}"/>
              </a:ext>
            </a:extLst>
          </p:cNvPr>
          <p:cNvSpPr>
            <a:spLocks noGrp="1"/>
          </p:cNvSpPr>
          <p:nvPr>
            <p:ph type="title"/>
          </p:nvPr>
        </p:nvSpPr>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id="{8B1BEDD6-87F6-E04E-9959-C192C4BE1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865" y="347134"/>
            <a:ext cx="1543350" cy="491066"/>
          </a:xfrm>
          <a:prstGeom prst="rect">
            <a:avLst/>
          </a:prstGeom>
        </p:spPr>
      </p:pic>
      <p:sp>
        <p:nvSpPr>
          <p:cNvPr id="6" name="Content Placeholder 3">
            <a:extLst>
              <a:ext uri="{FF2B5EF4-FFF2-40B4-BE49-F238E27FC236}">
                <a16:creationId xmlns:a16="http://schemas.microsoft.com/office/drawing/2014/main" id="{BE9106AF-4BEF-4097-B3CD-28975F3D32BC}"/>
              </a:ext>
            </a:extLst>
          </p:cNvPr>
          <p:cNvSpPr>
            <a:spLocks noGrp="1"/>
          </p:cNvSpPr>
          <p:nvPr>
            <p:ph sz="half" idx="2"/>
          </p:nvPr>
        </p:nvSpPr>
        <p:spPr>
          <a:xfrm>
            <a:off x="6351693" y="1600200"/>
            <a:ext cx="5212080" cy="4104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451BEA9A-D825-461C-9370-C59BFC8616B9}"/>
              </a:ext>
            </a:extLst>
          </p:cNvPr>
          <p:cNvSpPr>
            <a:spLocks noGrp="1"/>
          </p:cNvSpPr>
          <p:nvPr>
            <p:ph sz="half" idx="1"/>
          </p:nvPr>
        </p:nvSpPr>
        <p:spPr>
          <a:xfrm>
            <a:off x="548640" y="1600200"/>
            <a:ext cx="5212080" cy="4104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098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p:txBody>
          <a:bodyPr/>
          <a:lstStyle/>
          <a:p>
            <a:r>
              <a:rPr lang="en-US"/>
              <a:t>Click to edit Master title style</a:t>
            </a:r>
          </a:p>
        </p:txBody>
      </p:sp>
      <p:pic>
        <p:nvPicPr>
          <p:cNvPr id="13" name="Picture 12">
            <a:extLst>
              <a:ext uri="{FF2B5EF4-FFF2-40B4-BE49-F238E27FC236}">
                <a16:creationId xmlns:a16="http://schemas.microsoft.com/office/drawing/2014/main" id="{09A696A0-8E21-42D9-BC72-3356F0016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4" name="Content Placeholder 3">
            <a:extLst>
              <a:ext uri="{FF2B5EF4-FFF2-40B4-BE49-F238E27FC236}">
                <a16:creationId xmlns:a16="http://schemas.microsoft.com/office/drawing/2014/main" id="{B2019B27-9401-41E3-9CA2-F9004CB33C15}"/>
              </a:ext>
            </a:extLst>
          </p:cNvPr>
          <p:cNvSpPr>
            <a:spLocks noGrp="1"/>
          </p:cNvSpPr>
          <p:nvPr>
            <p:ph sz="half" idx="2"/>
          </p:nvPr>
        </p:nvSpPr>
        <p:spPr>
          <a:xfrm>
            <a:off x="6351693" y="1600200"/>
            <a:ext cx="5212080" cy="4094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E84F1533-24C9-4C9C-B13C-661254F82A82}"/>
              </a:ext>
            </a:extLst>
          </p:cNvPr>
          <p:cNvSpPr>
            <a:spLocks noGrp="1"/>
          </p:cNvSpPr>
          <p:nvPr>
            <p:ph sz="half" idx="1"/>
          </p:nvPr>
        </p:nvSpPr>
        <p:spPr>
          <a:xfrm>
            <a:off x="548640" y="1600200"/>
            <a:ext cx="5212080" cy="4094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06182D45-BD0E-4329-A59F-C6A15A31CA2A}"/>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0" name="Footer Placeholder 4">
            <a:extLst>
              <a:ext uri="{FF2B5EF4-FFF2-40B4-BE49-F238E27FC236}">
                <a16:creationId xmlns:a16="http://schemas.microsoft.com/office/drawing/2014/main" id="{D9A8F556-1295-4B74-B10C-D350105D6F1A}"/>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2" name="Straight Connector 11">
            <a:extLst>
              <a:ext uri="{FF2B5EF4-FFF2-40B4-BE49-F238E27FC236}">
                <a16:creationId xmlns:a16="http://schemas.microsoft.com/office/drawing/2014/main" id="{13A76261-9C66-493A-AD53-45AEFF1DB0DA}"/>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937264"/>
      </p:ext>
    </p:extLst>
  </p:cSld>
  <p:clrMapOvr>
    <a:masterClrMapping/>
  </p:clrMapOvr>
  <p:extLst>
    <p:ext uri="{DCECCB84-F9BA-43D5-87BE-67443E8EF086}">
      <p15:sldGuideLst xmlns:p15="http://schemas.microsoft.com/office/powerpoint/2012/main">
        <p15:guide id="1" orient="horz" pos="37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Ref idx="1001">
        <a:schemeClr val="bg1"/>
      </p:bgRef>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84AC2E7E-FCBB-4502-9A27-16170369E2A5}"/>
              </a:ext>
            </a:extLst>
          </p:cNvPr>
          <p:cNvSpPr>
            <a:spLocks noGrp="1"/>
          </p:cNvSpPr>
          <p:nvPr>
            <p:ph sz="half" idx="2"/>
          </p:nvPr>
        </p:nvSpPr>
        <p:spPr>
          <a:xfrm>
            <a:off x="6351693" y="1600200"/>
            <a:ext cx="52120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D622BD9E-3ACC-5345-A9E9-1640793A9595}"/>
              </a:ext>
            </a:extLst>
          </p:cNvPr>
          <p:cNvSpPr>
            <a:spLocks noGrp="1"/>
          </p:cNvSpPr>
          <p:nvPr>
            <p:ph sz="half" idx="1"/>
          </p:nvPr>
        </p:nvSpPr>
        <p:spPr>
          <a:xfrm>
            <a:off x="548640" y="1600200"/>
            <a:ext cx="52120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A50BC531-5E87-4FD5-9D7A-69004AEDB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2" name="Slide Number Placeholder 5">
            <a:extLst>
              <a:ext uri="{FF2B5EF4-FFF2-40B4-BE49-F238E27FC236}">
                <a16:creationId xmlns:a16="http://schemas.microsoft.com/office/drawing/2014/main" id="{D1A45B92-0A7D-4E5D-92DB-9639BD4ED2FF}"/>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4" name="Footer Placeholder 4">
            <a:extLst>
              <a:ext uri="{FF2B5EF4-FFF2-40B4-BE49-F238E27FC236}">
                <a16:creationId xmlns:a16="http://schemas.microsoft.com/office/drawing/2014/main" id="{61EE7EA3-9F2C-46B9-BD7E-F1B5E3B9A79F}"/>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41397801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B043E1-28EF-4DB6-B981-859A9572D0B4}"/>
              </a:ext>
            </a:extLst>
          </p:cNvPr>
          <p:cNvSpPr>
            <a:spLocks noGrp="1"/>
          </p:cNvSpPr>
          <p:nvPr>
            <p:ph type="body" idx="1"/>
          </p:nvPr>
        </p:nvSpPr>
        <p:spPr>
          <a:xfrm>
            <a:off x="548640" y="1611284"/>
            <a:ext cx="5157787"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2126C8-A2FF-4DBC-97BA-CE6560ADDED5}"/>
              </a:ext>
            </a:extLst>
          </p:cNvPr>
          <p:cNvSpPr>
            <a:spLocks noGrp="1"/>
          </p:cNvSpPr>
          <p:nvPr>
            <p:ph sz="half" idx="2"/>
          </p:nvPr>
        </p:nvSpPr>
        <p:spPr>
          <a:xfrm>
            <a:off x="548640" y="201083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9B854246-2C53-7F43-A0DB-454150C95C54}"/>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80B02EE8-2ED2-4A4C-844E-ADA8C87B1613}"/>
              </a:ext>
            </a:extLst>
          </p:cNvPr>
          <p:cNvSpPr>
            <a:spLocks noGrp="1"/>
          </p:cNvSpPr>
          <p:nvPr>
            <p:ph type="body" idx="12"/>
          </p:nvPr>
        </p:nvSpPr>
        <p:spPr>
          <a:xfrm>
            <a:off x="6096000" y="1611284"/>
            <a:ext cx="5479856"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09A916C8-C458-434D-9E04-267D07306E77}"/>
              </a:ext>
            </a:extLst>
          </p:cNvPr>
          <p:cNvSpPr>
            <a:spLocks noGrp="1"/>
          </p:cNvSpPr>
          <p:nvPr>
            <p:ph sz="half" idx="13"/>
          </p:nvPr>
        </p:nvSpPr>
        <p:spPr>
          <a:xfrm>
            <a:off x="6096000" y="2010834"/>
            <a:ext cx="547985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57A9949-8ED6-4CFA-A98B-EE21ECECA0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191904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8EEC6-4BB2-C74B-B184-ABEAA10DAEEF}"/>
              </a:ext>
            </a:extLst>
          </p:cNvPr>
          <p:cNvSpPr>
            <a:spLocks noGrp="1"/>
          </p:cNvSpPr>
          <p:nvPr>
            <p:ph type="title"/>
          </p:nvPr>
        </p:nvSpPr>
        <p:spPr/>
        <p:txBody>
          <a:bodyPr/>
          <a:lstStyle/>
          <a:p>
            <a:r>
              <a:rPr lang="en-US"/>
              <a:t>Click to edit Master title style</a:t>
            </a:r>
          </a:p>
        </p:txBody>
      </p:sp>
      <p:sp>
        <p:nvSpPr>
          <p:cNvPr id="26" name="Content Placeholder 3">
            <a:extLst>
              <a:ext uri="{FF2B5EF4-FFF2-40B4-BE49-F238E27FC236}">
                <a16:creationId xmlns:a16="http://schemas.microsoft.com/office/drawing/2014/main" id="{2CE6B989-472D-914C-A406-F25ADE8E7EA0}"/>
              </a:ext>
            </a:extLst>
          </p:cNvPr>
          <p:cNvSpPr>
            <a:spLocks noGrp="1"/>
          </p:cNvSpPr>
          <p:nvPr>
            <p:ph sz="half" idx="2"/>
          </p:nvPr>
        </p:nvSpPr>
        <p:spPr>
          <a:xfrm>
            <a:off x="548640" y="20073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a:extLst>
              <a:ext uri="{FF2B5EF4-FFF2-40B4-BE49-F238E27FC236}">
                <a16:creationId xmlns:a16="http://schemas.microsoft.com/office/drawing/2014/main" id="{DB92ED42-D79C-FE41-AC1E-E507D97B1EE8}"/>
              </a:ext>
            </a:extLst>
          </p:cNvPr>
          <p:cNvSpPr>
            <a:spLocks noGrp="1"/>
          </p:cNvSpPr>
          <p:nvPr>
            <p:ph sz="half" idx="13"/>
          </p:nvPr>
        </p:nvSpPr>
        <p:spPr>
          <a:xfrm>
            <a:off x="6096000" y="20073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81FE6EA2-AA94-B344-8DDA-D0AC46C6B0FE}"/>
              </a:ext>
            </a:extLst>
          </p:cNvPr>
          <p:cNvSpPr>
            <a:spLocks noGrp="1"/>
          </p:cNvSpPr>
          <p:nvPr>
            <p:ph type="body" idx="1"/>
          </p:nvPr>
        </p:nvSpPr>
        <p:spPr>
          <a:xfrm>
            <a:off x="548640" y="1607820"/>
            <a:ext cx="5157787"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CE524B1E-76B0-7044-9DF5-E42BFCB06784}"/>
              </a:ext>
            </a:extLst>
          </p:cNvPr>
          <p:cNvSpPr>
            <a:spLocks noGrp="1"/>
          </p:cNvSpPr>
          <p:nvPr>
            <p:ph type="body" idx="12"/>
          </p:nvPr>
        </p:nvSpPr>
        <p:spPr>
          <a:xfrm>
            <a:off x="6096000" y="1607820"/>
            <a:ext cx="5157787"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1E168A55-598D-4668-A858-607C95C08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0" name="Slide Number Placeholder 5">
            <a:extLst>
              <a:ext uri="{FF2B5EF4-FFF2-40B4-BE49-F238E27FC236}">
                <a16:creationId xmlns:a16="http://schemas.microsoft.com/office/drawing/2014/main" id="{96CD37E1-FF5D-4A7D-B478-5F51F873EF0A}"/>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6" name="Footer Placeholder 4">
            <a:extLst>
              <a:ext uri="{FF2B5EF4-FFF2-40B4-BE49-F238E27FC236}">
                <a16:creationId xmlns:a16="http://schemas.microsoft.com/office/drawing/2014/main" id="{E147A4F8-8B47-487E-94D1-17F82C5DC2FF}"/>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7" name="Straight Connector 16">
            <a:extLst>
              <a:ext uri="{FF2B5EF4-FFF2-40B4-BE49-F238E27FC236}">
                <a16:creationId xmlns:a16="http://schemas.microsoft.com/office/drawing/2014/main" id="{2EA36D6A-1F56-46AC-8856-97FDF3756CE2}"/>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75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omparison">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8EEC6-4BB2-C74B-B184-ABEAA10DAEEF}"/>
              </a:ext>
            </a:extLst>
          </p:cNvPr>
          <p:cNvSpPr>
            <a:spLocks noGrp="1"/>
          </p:cNvSpPr>
          <p:nvPr>
            <p:ph type="title"/>
          </p:nvPr>
        </p:nvSpPr>
        <p:spPr/>
        <p:txBody>
          <a:bodyPr/>
          <a:lstStyle/>
          <a:p>
            <a:r>
              <a:rPr lang="en-US"/>
              <a:t>Click to edit Master title style</a:t>
            </a:r>
          </a:p>
        </p:txBody>
      </p:sp>
      <p:sp>
        <p:nvSpPr>
          <p:cNvPr id="26" name="Content Placeholder 3">
            <a:extLst>
              <a:ext uri="{FF2B5EF4-FFF2-40B4-BE49-F238E27FC236}">
                <a16:creationId xmlns:a16="http://schemas.microsoft.com/office/drawing/2014/main" id="{2CE6B989-472D-914C-A406-F25ADE8E7EA0}"/>
              </a:ext>
            </a:extLst>
          </p:cNvPr>
          <p:cNvSpPr>
            <a:spLocks noGrp="1"/>
          </p:cNvSpPr>
          <p:nvPr>
            <p:ph sz="half" idx="2"/>
          </p:nvPr>
        </p:nvSpPr>
        <p:spPr>
          <a:xfrm>
            <a:off x="548640" y="199975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a:extLst>
              <a:ext uri="{FF2B5EF4-FFF2-40B4-BE49-F238E27FC236}">
                <a16:creationId xmlns:a16="http://schemas.microsoft.com/office/drawing/2014/main" id="{DB92ED42-D79C-FE41-AC1E-E507D97B1EE8}"/>
              </a:ext>
            </a:extLst>
          </p:cNvPr>
          <p:cNvSpPr>
            <a:spLocks noGrp="1"/>
          </p:cNvSpPr>
          <p:nvPr>
            <p:ph sz="half" idx="13"/>
          </p:nvPr>
        </p:nvSpPr>
        <p:spPr>
          <a:xfrm>
            <a:off x="6096000" y="1999750"/>
            <a:ext cx="547985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81FE6EA2-AA94-B344-8DDA-D0AC46C6B0FE}"/>
              </a:ext>
            </a:extLst>
          </p:cNvPr>
          <p:cNvSpPr>
            <a:spLocks noGrp="1"/>
          </p:cNvSpPr>
          <p:nvPr>
            <p:ph type="body" idx="1"/>
          </p:nvPr>
        </p:nvSpPr>
        <p:spPr>
          <a:xfrm>
            <a:off x="548640" y="1600200"/>
            <a:ext cx="5157787"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CE524B1E-76B0-7044-9DF5-E42BFCB06784}"/>
              </a:ext>
            </a:extLst>
          </p:cNvPr>
          <p:cNvSpPr>
            <a:spLocks noGrp="1"/>
          </p:cNvSpPr>
          <p:nvPr>
            <p:ph type="body" idx="12"/>
          </p:nvPr>
        </p:nvSpPr>
        <p:spPr>
          <a:xfrm>
            <a:off x="6096000" y="1600200"/>
            <a:ext cx="5479856"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0C87AD3-F12B-4099-BC72-4606C5161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0" name="Slide Number Placeholder 5">
            <a:extLst>
              <a:ext uri="{FF2B5EF4-FFF2-40B4-BE49-F238E27FC236}">
                <a16:creationId xmlns:a16="http://schemas.microsoft.com/office/drawing/2014/main" id="{59A8ADF3-F945-497B-9C7F-74B01A068BEC}"/>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6" name="Footer Placeholder 4">
            <a:extLst>
              <a:ext uri="{FF2B5EF4-FFF2-40B4-BE49-F238E27FC236}">
                <a16:creationId xmlns:a16="http://schemas.microsoft.com/office/drawing/2014/main" id="{B19C3E43-66C1-4DD7-B3F4-CC4F32CC716F}"/>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99745248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4E6D7D-7F6E-AB48-82BD-F0E269C8A704}"/>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E91544E7-2318-46D8-AE7A-971DC0BFE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147195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06020E-6090-7F4C-82D5-962FC335AEAD}"/>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AACFE2B8-16E9-4D8C-B9F4-DD81C65FB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6" name="Slide Number Placeholder 5">
            <a:extLst>
              <a:ext uri="{FF2B5EF4-FFF2-40B4-BE49-F238E27FC236}">
                <a16:creationId xmlns:a16="http://schemas.microsoft.com/office/drawing/2014/main" id="{A0238822-1C3F-4660-BEA9-D727E5878CC6}"/>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0" name="Footer Placeholder 4">
            <a:extLst>
              <a:ext uri="{FF2B5EF4-FFF2-40B4-BE49-F238E27FC236}">
                <a16:creationId xmlns:a16="http://schemas.microsoft.com/office/drawing/2014/main" id="{E1940787-97F2-4E88-986A-EA525CD39458}"/>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1" name="Straight Connector 10">
            <a:extLst>
              <a:ext uri="{FF2B5EF4-FFF2-40B4-BE49-F238E27FC236}">
                <a16:creationId xmlns:a16="http://schemas.microsoft.com/office/drawing/2014/main" id="{5DA4B086-993A-4BB1-9B1C-2BE635D5DE18}"/>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9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06020E-6090-7F4C-82D5-962FC335AEAD}"/>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E80930BC-392F-43A5-A00B-FC96DEBCC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6" name="Slide Number Placeholder 5">
            <a:extLst>
              <a:ext uri="{FF2B5EF4-FFF2-40B4-BE49-F238E27FC236}">
                <a16:creationId xmlns:a16="http://schemas.microsoft.com/office/drawing/2014/main" id="{5C60D15E-7C73-4E8E-9E57-1A2F7D7205C4}"/>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0" name="Footer Placeholder 4">
            <a:extLst>
              <a:ext uri="{FF2B5EF4-FFF2-40B4-BE49-F238E27FC236}">
                <a16:creationId xmlns:a16="http://schemas.microsoft.com/office/drawing/2014/main" id="{486FD8B9-F2DE-4950-80F4-D770007068EA}"/>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21980226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38A1C0-B6B9-D444-A753-04A7705FD3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57" y="2306758"/>
            <a:ext cx="3903483" cy="3927881"/>
          </a:xfrm>
          <a:prstGeom prst="rect">
            <a:avLst/>
          </a:prstGeom>
        </p:spPr>
      </p:pic>
      <p:pic>
        <p:nvPicPr>
          <p:cNvPr id="9" name="Picture 8">
            <a:extLst>
              <a:ext uri="{FF2B5EF4-FFF2-40B4-BE49-F238E27FC236}">
                <a16:creationId xmlns:a16="http://schemas.microsoft.com/office/drawing/2014/main" id="{25E78948-1CCC-4EC1-88CC-0657CBFDE9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88" t="3924" r="14448" b="52608"/>
          <a:stretch/>
        </p:blipFill>
        <p:spPr>
          <a:xfrm>
            <a:off x="5519194" y="4"/>
            <a:ext cx="6672806" cy="6857996"/>
          </a:xfrm>
          <a:prstGeom prst="rect">
            <a:avLst/>
          </a:prstGeom>
        </p:spPr>
      </p:pic>
      <p:sp>
        <p:nvSpPr>
          <p:cNvPr id="11" name="Title 1">
            <a:extLst>
              <a:ext uri="{FF2B5EF4-FFF2-40B4-BE49-F238E27FC236}">
                <a16:creationId xmlns:a16="http://schemas.microsoft.com/office/drawing/2014/main" id="{A3861366-3CAE-4759-859B-D1223116AA24}"/>
              </a:ext>
            </a:extLst>
          </p:cNvPr>
          <p:cNvSpPr>
            <a:spLocks noGrp="1"/>
          </p:cNvSpPr>
          <p:nvPr>
            <p:ph type="ctrTitle" hasCustomPrompt="1"/>
          </p:nvPr>
        </p:nvSpPr>
        <p:spPr>
          <a:xfrm>
            <a:off x="548640" y="2306758"/>
            <a:ext cx="5728336" cy="1200329"/>
          </a:xfrm>
        </p:spPr>
        <p:txBody>
          <a:bodyPr wrap="square" bIns="0" anchor="b">
            <a:spAutoFit/>
          </a:bodyPr>
          <a:lstStyle>
            <a:lvl1pPr algn="l">
              <a:lnSpc>
                <a:spcPts val="4500"/>
              </a:lnSpc>
              <a:defRPr sz="4200" b="1" cap="all" baseline="0">
                <a:solidFill>
                  <a:schemeClr val="accent1"/>
                </a:solidFill>
                <a:latin typeface="+mj-lt"/>
              </a:defRPr>
            </a:lvl1pPr>
          </a:lstStyle>
          <a:p>
            <a:r>
              <a:rPr lang="en-US" dirty="0"/>
              <a:t>CLICK TO EDIT MASTER TITLE</a:t>
            </a:r>
          </a:p>
        </p:txBody>
      </p:sp>
      <p:sp>
        <p:nvSpPr>
          <p:cNvPr id="12" name="Text Placeholder 9">
            <a:extLst>
              <a:ext uri="{FF2B5EF4-FFF2-40B4-BE49-F238E27FC236}">
                <a16:creationId xmlns:a16="http://schemas.microsoft.com/office/drawing/2014/main" id="{9E26FA62-230C-4126-9682-83E4F1AD91D9}"/>
              </a:ext>
            </a:extLst>
          </p:cNvPr>
          <p:cNvSpPr>
            <a:spLocks noGrp="1"/>
          </p:cNvSpPr>
          <p:nvPr>
            <p:ph type="body" sz="quarter" idx="10" hasCustomPrompt="1"/>
          </p:nvPr>
        </p:nvSpPr>
        <p:spPr>
          <a:xfrm>
            <a:off x="548640" y="5912662"/>
            <a:ext cx="5114405" cy="556401"/>
          </a:xfrm>
        </p:spPr>
        <p:txBody>
          <a:bodyPr>
            <a:noAutofit/>
          </a:bodyPr>
          <a:lstStyle>
            <a:lvl1pPr marL="0" indent="0">
              <a:lnSpc>
                <a:spcPct val="100000"/>
              </a:lnSpc>
              <a:spcBef>
                <a:spcPts val="0"/>
              </a:spcBef>
              <a:buNone/>
              <a:defRPr sz="1400" b="0">
                <a:solidFill>
                  <a:schemeClr val="accent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Presented by </a:t>
            </a:r>
            <a:r>
              <a:rPr lang="en-US" dirty="0" err="1"/>
              <a:t>Firstname</a:t>
            </a:r>
            <a:r>
              <a:rPr lang="en-US" dirty="0"/>
              <a:t> </a:t>
            </a:r>
            <a:r>
              <a:rPr lang="en-US" dirty="0" err="1"/>
              <a:t>Lastname</a:t>
            </a:r>
            <a:r>
              <a:rPr lang="en-US" dirty="0"/>
              <a:t>, Credentials (if applicable)</a:t>
            </a:r>
          </a:p>
          <a:p>
            <a:pPr lvl="0"/>
            <a:r>
              <a:rPr lang="en-US" dirty="0"/>
              <a:t>Date</a:t>
            </a:r>
          </a:p>
        </p:txBody>
      </p:sp>
      <p:pic>
        <p:nvPicPr>
          <p:cNvPr id="13" name="Picture 12">
            <a:extLst>
              <a:ext uri="{FF2B5EF4-FFF2-40B4-BE49-F238E27FC236}">
                <a16:creationId xmlns:a16="http://schemas.microsoft.com/office/drawing/2014/main" id="{7DB1DC4C-1C38-4352-97D4-6A27018AED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
        <p:nvSpPr>
          <p:cNvPr id="14" name="Subtitle 2">
            <a:extLst>
              <a:ext uri="{FF2B5EF4-FFF2-40B4-BE49-F238E27FC236}">
                <a16:creationId xmlns:a16="http://schemas.microsoft.com/office/drawing/2014/main" id="{0C3178D5-9397-4C72-818C-88A9472D6B45}"/>
              </a:ext>
            </a:extLst>
          </p:cNvPr>
          <p:cNvSpPr>
            <a:spLocks noGrp="1"/>
          </p:cNvSpPr>
          <p:nvPr>
            <p:ph type="subTitle" idx="1" hasCustomPrompt="1"/>
          </p:nvPr>
        </p:nvSpPr>
        <p:spPr>
          <a:xfrm>
            <a:off x="548640" y="3527869"/>
            <a:ext cx="4432935" cy="353943"/>
          </a:xfrm>
        </p:spPr>
        <p:txBody>
          <a:bodyPr tIns="0">
            <a:spAutoFit/>
          </a:bodyPr>
          <a:lstStyle>
            <a:lvl1pPr marL="0" indent="0" algn="l">
              <a:spcBef>
                <a:spcPts val="0"/>
              </a:spcBef>
              <a:buNone/>
              <a:defRPr sz="20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AB379853-23C7-4648-8AEC-26BE47F53D00}"/>
              </a:ext>
            </a:extLst>
          </p:cNvPr>
          <p:cNvCxnSpPr/>
          <p:nvPr userDrawn="1"/>
        </p:nvCxnSpPr>
        <p:spPr>
          <a:xfrm>
            <a:off x="642159" y="5763067"/>
            <a:ext cx="201168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28520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09C6A-B334-4D66-AC67-3F06C69EA2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181628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F66F17-2F03-4AD5-9A8A-63418098F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0" name="Slide Number Placeholder 5">
            <a:extLst>
              <a:ext uri="{FF2B5EF4-FFF2-40B4-BE49-F238E27FC236}">
                <a16:creationId xmlns:a16="http://schemas.microsoft.com/office/drawing/2014/main" id="{CB0F6E02-9F10-41F9-91B8-5B8F86452343}"/>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1" name="Footer Placeholder 4">
            <a:extLst>
              <a:ext uri="{FF2B5EF4-FFF2-40B4-BE49-F238E27FC236}">
                <a16:creationId xmlns:a16="http://schemas.microsoft.com/office/drawing/2014/main" id="{5F86F2DE-76FC-4A2D-8662-67B05C6841B3}"/>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2" name="Straight Connector 11">
            <a:extLst>
              <a:ext uri="{FF2B5EF4-FFF2-40B4-BE49-F238E27FC236}">
                <a16:creationId xmlns:a16="http://schemas.microsoft.com/office/drawing/2014/main" id="{8B0221F2-1596-4684-9B9E-2C9500C2650F}"/>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774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_Blank">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4C9A5D-928D-45F4-BC8B-A150A0A5E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6" name="Slide Number Placeholder 5">
            <a:extLst>
              <a:ext uri="{FF2B5EF4-FFF2-40B4-BE49-F238E27FC236}">
                <a16:creationId xmlns:a16="http://schemas.microsoft.com/office/drawing/2014/main" id="{072F44D4-05E1-4135-96DD-1B482CFEDA67}"/>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9" name="Footer Placeholder 4">
            <a:extLst>
              <a:ext uri="{FF2B5EF4-FFF2-40B4-BE49-F238E27FC236}">
                <a16:creationId xmlns:a16="http://schemas.microsoft.com/office/drawing/2014/main" id="{74D6332A-09DA-4703-A04E-35AE5068C3F3}"/>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222205069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34542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615573-6F76-AC4B-80CF-74804BE46384}"/>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D0B4FFE9-9C2E-44A5-B140-3D4F8A3E7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8" name="Content Placeholder 2">
            <a:extLst>
              <a:ext uri="{FF2B5EF4-FFF2-40B4-BE49-F238E27FC236}">
                <a16:creationId xmlns:a16="http://schemas.microsoft.com/office/drawing/2014/main" id="{27CEBEB7-2A8C-40D2-AC01-6D139FF59477}"/>
              </a:ext>
            </a:extLst>
          </p:cNvPr>
          <p:cNvSpPr>
            <a:spLocks noGrp="1"/>
          </p:cNvSpPr>
          <p:nvPr>
            <p:ph sz="half" idx="13"/>
          </p:nvPr>
        </p:nvSpPr>
        <p:spPr>
          <a:xfrm>
            <a:off x="548639" y="1600201"/>
            <a:ext cx="5083233" cy="4133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2">
            <a:extLst>
              <a:ext uri="{FF2B5EF4-FFF2-40B4-BE49-F238E27FC236}">
                <a16:creationId xmlns:a16="http://schemas.microsoft.com/office/drawing/2014/main" id="{9A232A28-BA1A-4FA9-93E2-790A7032DBF7}"/>
              </a:ext>
            </a:extLst>
          </p:cNvPr>
          <p:cNvSpPr>
            <a:spLocks noGrp="1"/>
          </p:cNvSpPr>
          <p:nvPr>
            <p:ph type="pic" idx="1"/>
          </p:nvPr>
        </p:nvSpPr>
        <p:spPr>
          <a:xfrm>
            <a:off x="6032784" y="1600200"/>
            <a:ext cx="5549616" cy="3699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3">
            <a:extLst>
              <a:ext uri="{FF2B5EF4-FFF2-40B4-BE49-F238E27FC236}">
                <a16:creationId xmlns:a16="http://schemas.microsoft.com/office/drawing/2014/main" id="{59C5F988-FCA1-4BA6-A7B2-864047F0C0AF}"/>
              </a:ext>
            </a:extLst>
          </p:cNvPr>
          <p:cNvSpPr>
            <a:spLocks noGrp="1"/>
          </p:cNvSpPr>
          <p:nvPr>
            <p:ph type="body" sz="half" idx="12" hasCustomPrompt="1"/>
          </p:nvPr>
        </p:nvSpPr>
        <p:spPr>
          <a:xfrm>
            <a:off x="6046738" y="5389501"/>
            <a:ext cx="5549616" cy="344466"/>
          </a:xfrm>
        </p:spPr>
        <p:txBody>
          <a:bodyPr lIns="0" tIns="0">
            <a:normAutofit/>
          </a:bodyPr>
          <a:lstStyle>
            <a:lvl1pPr marL="0" indent="0">
              <a:buNone/>
              <a:defRPr sz="12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a:t>
            </a:r>
          </a:p>
        </p:txBody>
      </p:sp>
    </p:spTree>
    <p:extLst>
      <p:ext uri="{BB962C8B-B14F-4D97-AF65-F5344CB8AC3E}">
        <p14:creationId xmlns:p14="http://schemas.microsoft.com/office/powerpoint/2010/main" val="3371326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2194B-3421-BC4A-AAF7-0D879DD0A22A}"/>
              </a:ext>
            </a:extLst>
          </p:cNvPr>
          <p:cNvSpPr>
            <a:spLocks noGrp="1"/>
          </p:cNvSpPr>
          <p:nvPr>
            <p:ph type="title"/>
          </p:nvPr>
        </p:nvSpPr>
        <p:spPr/>
        <p:txBody>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13C2514D-3F99-CF4A-95C3-CD7F0997EB08}"/>
              </a:ext>
            </a:extLst>
          </p:cNvPr>
          <p:cNvSpPr>
            <a:spLocks noGrp="1"/>
          </p:cNvSpPr>
          <p:nvPr>
            <p:ph sz="half" idx="13"/>
          </p:nvPr>
        </p:nvSpPr>
        <p:spPr>
          <a:xfrm>
            <a:off x="548639" y="1600201"/>
            <a:ext cx="5083233" cy="4133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21178AAB-2425-4497-9553-D683A37B40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5" name="Picture Placeholder 2">
            <a:extLst>
              <a:ext uri="{FF2B5EF4-FFF2-40B4-BE49-F238E27FC236}">
                <a16:creationId xmlns:a16="http://schemas.microsoft.com/office/drawing/2014/main" id="{D6335AFF-304C-45CB-82D2-67B146957BAF}"/>
              </a:ext>
            </a:extLst>
          </p:cNvPr>
          <p:cNvSpPr>
            <a:spLocks noGrp="1"/>
          </p:cNvSpPr>
          <p:nvPr>
            <p:ph type="pic" idx="1"/>
          </p:nvPr>
        </p:nvSpPr>
        <p:spPr>
          <a:xfrm>
            <a:off x="6032784" y="1600200"/>
            <a:ext cx="5549616" cy="3699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Text Placeholder 3">
            <a:extLst>
              <a:ext uri="{FF2B5EF4-FFF2-40B4-BE49-F238E27FC236}">
                <a16:creationId xmlns:a16="http://schemas.microsoft.com/office/drawing/2014/main" id="{C7F488BD-87E6-45B6-A18E-7CE7C7589C4C}"/>
              </a:ext>
            </a:extLst>
          </p:cNvPr>
          <p:cNvSpPr>
            <a:spLocks noGrp="1"/>
          </p:cNvSpPr>
          <p:nvPr>
            <p:ph type="body" sz="half" idx="12" hasCustomPrompt="1"/>
          </p:nvPr>
        </p:nvSpPr>
        <p:spPr>
          <a:xfrm>
            <a:off x="6046738" y="5389501"/>
            <a:ext cx="5549616" cy="344466"/>
          </a:xfrm>
        </p:spPr>
        <p:txBody>
          <a:bodyPr lIns="0" tIns="0">
            <a:normAutofit/>
          </a:bodyPr>
          <a:lstStyle>
            <a:lvl1pPr marL="0" indent="0">
              <a:buNone/>
              <a:defRPr sz="12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a:t>
            </a:r>
          </a:p>
        </p:txBody>
      </p:sp>
      <p:sp>
        <p:nvSpPr>
          <p:cNvPr id="9" name="Slide Number Placeholder 5">
            <a:extLst>
              <a:ext uri="{FF2B5EF4-FFF2-40B4-BE49-F238E27FC236}">
                <a16:creationId xmlns:a16="http://schemas.microsoft.com/office/drawing/2014/main" id="{0224701D-B443-416D-81DD-182577FDF853}"/>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0" name="Footer Placeholder 4">
            <a:extLst>
              <a:ext uri="{FF2B5EF4-FFF2-40B4-BE49-F238E27FC236}">
                <a16:creationId xmlns:a16="http://schemas.microsoft.com/office/drawing/2014/main" id="{9231DCC5-5251-4601-942A-4EC59B424177}"/>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1" name="Straight Connector 10">
            <a:extLst>
              <a:ext uri="{FF2B5EF4-FFF2-40B4-BE49-F238E27FC236}">
                <a16:creationId xmlns:a16="http://schemas.microsoft.com/office/drawing/2014/main" id="{036045F0-F5FF-480C-840C-2832205E9576}"/>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2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2194B-3421-BC4A-AAF7-0D879DD0A22A}"/>
              </a:ext>
            </a:extLst>
          </p:cNvPr>
          <p:cNvSpPr>
            <a:spLocks noGrp="1"/>
          </p:cNvSpPr>
          <p:nvPr>
            <p:ph type="title"/>
          </p:nvPr>
        </p:nvSpPr>
        <p:spPr/>
        <p:txBody>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13C2514D-3F99-CF4A-95C3-CD7F0997EB08}"/>
              </a:ext>
            </a:extLst>
          </p:cNvPr>
          <p:cNvSpPr>
            <a:spLocks noGrp="1"/>
          </p:cNvSpPr>
          <p:nvPr>
            <p:ph sz="half" idx="13"/>
          </p:nvPr>
        </p:nvSpPr>
        <p:spPr>
          <a:xfrm>
            <a:off x="548640" y="1600200"/>
            <a:ext cx="5187142" cy="4331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2">
            <a:extLst>
              <a:ext uri="{FF2B5EF4-FFF2-40B4-BE49-F238E27FC236}">
                <a16:creationId xmlns:a16="http://schemas.microsoft.com/office/drawing/2014/main" id="{81A12960-B79B-7347-B1C5-CFC468845CCB}"/>
              </a:ext>
            </a:extLst>
          </p:cNvPr>
          <p:cNvSpPr>
            <a:spLocks noGrp="1"/>
          </p:cNvSpPr>
          <p:nvPr>
            <p:ph type="pic" idx="1"/>
          </p:nvPr>
        </p:nvSpPr>
        <p:spPr>
          <a:xfrm>
            <a:off x="6022676" y="1600200"/>
            <a:ext cx="5549616" cy="38974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3">
            <a:extLst>
              <a:ext uri="{FF2B5EF4-FFF2-40B4-BE49-F238E27FC236}">
                <a16:creationId xmlns:a16="http://schemas.microsoft.com/office/drawing/2014/main" id="{08342D4A-6FE7-7640-BB40-384E6A0615EC}"/>
              </a:ext>
            </a:extLst>
          </p:cNvPr>
          <p:cNvSpPr>
            <a:spLocks noGrp="1"/>
          </p:cNvSpPr>
          <p:nvPr>
            <p:ph type="body" sz="half" idx="12" hasCustomPrompt="1"/>
          </p:nvPr>
        </p:nvSpPr>
        <p:spPr>
          <a:xfrm>
            <a:off x="6036630" y="5587201"/>
            <a:ext cx="5549616" cy="344466"/>
          </a:xfrm>
        </p:spPr>
        <p:txBody>
          <a:bodyPr lIns="0" tIns="0">
            <a:normAutofit/>
          </a:bodyPr>
          <a:lstStyle>
            <a:lvl1pPr marL="0" indent="0">
              <a:buNone/>
              <a:defRPr sz="12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a:t>
            </a:r>
          </a:p>
        </p:txBody>
      </p:sp>
      <p:pic>
        <p:nvPicPr>
          <p:cNvPr id="14" name="Picture 13">
            <a:extLst>
              <a:ext uri="{FF2B5EF4-FFF2-40B4-BE49-F238E27FC236}">
                <a16:creationId xmlns:a16="http://schemas.microsoft.com/office/drawing/2014/main" id="{5E36C264-F5FD-492E-A249-20FA79BB4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9" name="Slide Number Placeholder 5">
            <a:extLst>
              <a:ext uri="{FF2B5EF4-FFF2-40B4-BE49-F238E27FC236}">
                <a16:creationId xmlns:a16="http://schemas.microsoft.com/office/drawing/2014/main" id="{80F19E77-3A1E-42EE-A07F-306B1EE5213A}"/>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5" name="Footer Placeholder 4">
            <a:extLst>
              <a:ext uri="{FF2B5EF4-FFF2-40B4-BE49-F238E27FC236}">
                <a16:creationId xmlns:a16="http://schemas.microsoft.com/office/drawing/2014/main" id="{9891FC0C-CA01-46AC-AA9D-D6222B080489}"/>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168372564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615573-6F76-AC4B-80CF-74804BE46384}"/>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9F1214DE-53D3-5C41-9A9A-2D230C40D9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865" y="347134"/>
            <a:ext cx="1543350" cy="491066"/>
          </a:xfrm>
          <a:prstGeom prst="rect">
            <a:avLst/>
          </a:prstGeom>
        </p:spPr>
      </p:pic>
      <p:sp>
        <p:nvSpPr>
          <p:cNvPr id="15" name="Content Placeholder 3">
            <a:extLst>
              <a:ext uri="{FF2B5EF4-FFF2-40B4-BE49-F238E27FC236}">
                <a16:creationId xmlns:a16="http://schemas.microsoft.com/office/drawing/2014/main" id="{73AB7D60-68FD-2A49-A941-69EEF07C2F4C}"/>
              </a:ext>
            </a:extLst>
          </p:cNvPr>
          <p:cNvSpPr>
            <a:spLocks noGrp="1"/>
          </p:cNvSpPr>
          <p:nvPr>
            <p:ph sz="half" idx="13" hasCustomPrompt="1"/>
          </p:nvPr>
        </p:nvSpPr>
        <p:spPr>
          <a:xfrm>
            <a:off x="5306556" y="1600200"/>
            <a:ext cx="6275844" cy="4084558"/>
          </a:xfrm>
        </p:spPr>
        <p:txBody>
          <a:bodyPr/>
          <a:lstStyle>
            <a:lvl1pPr marL="4763" indent="0">
              <a:buNone/>
              <a:defRPr/>
            </a:lvl1pPr>
          </a:lstStyle>
          <a:p>
            <a:pPr lvl="0"/>
            <a:r>
              <a:rPr lang="en-US" dirty="0"/>
              <a:t>Chart</a:t>
            </a:r>
          </a:p>
        </p:txBody>
      </p:sp>
      <p:sp>
        <p:nvSpPr>
          <p:cNvPr id="17" name="Text Placeholder 2">
            <a:extLst>
              <a:ext uri="{FF2B5EF4-FFF2-40B4-BE49-F238E27FC236}">
                <a16:creationId xmlns:a16="http://schemas.microsoft.com/office/drawing/2014/main" id="{9E36F0FF-6131-D34D-BD93-A97099F6E5AF}"/>
              </a:ext>
            </a:extLst>
          </p:cNvPr>
          <p:cNvSpPr>
            <a:spLocks noGrp="1"/>
          </p:cNvSpPr>
          <p:nvPr>
            <p:ph type="body" idx="1"/>
          </p:nvPr>
        </p:nvSpPr>
        <p:spPr>
          <a:xfrm>
            <a:off x="548641" y="1600620"/>
            <a:ext cx="4232160"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10CFF5D6-D558-4A4B-A60E-C6BB93959CB8}"/>
              </a:ext>
            </a:extLst>
          </p:cNvPr>
          <p:cNvSpPr>
            <a:spLocks noGrp="1"/>
          </p:cNvSpPr>
          <p:nvPr>
            <p:ph sz="half" idx="2"/>
          </p:nvPr>
        </p:nvSpPr>
        <p:spPr>
          <a:xfrm>
            <a:off x="548641" y="2000170"/>
            <a:ext cx="423216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240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2194B-3421-BC4A-AAF7-0D879DD0A22A}"/>
              </a:ext>
            </a:extLst>
          </p:cNvPr>
          <p:cNvSpPr>
            <a:spLocks noGrp="1"/>
          </p:cNvSpPr>
          <p:nvPr>
            <p:ph type="title"/>
          </p:nvPr>
        </p:nvSpPr>
        <p:spPr/>
        <p:txBody>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88FF8ED3-C4C6-BD44-9D10-850E401D7099}"/>
              </a:ext>
            </a:extLst>
          </p:cNvPr>
          <p:cNvSpPr>
            <a:spLocks noGrp="1"/>
          </p:cNvSpPr>
          <p:nvPr>
            <p:ph type="body" idx="1"/>
          </p:nvPr>
        </p:nvSpPr>
        <p:spPr>
          <a:xfrm>
            <a:off x="548641" y="1600620"/>
            <a:ext cx="4232160"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F48D951-6DF1-1644-A4DD-C3A5F95D6C54}"/>
              </a:ext>
            </a:extLst>
          </p:cNvPr>
          <p:cNvSpPr>
            <a:spLocks noGrp="1"/>
          </p:cNvSpPr>
          <p:nvPr>
            <p:ph sz="half" idx="2"/>
          </p:nvPr>
        </p:nvSpPr>
        <p:spPr>
          <a:xfrm>
            <a:off x="548641" y="2000170"/>
            <a:ext cx="423216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0F8A4039-E351-A64C-90D2-B27FAA46359C}"/>
              </a:ext>
            </a:extLst>
          </p:cNvPr>
          <p:cNvSpPr>
            <a:spLocks noGrp="1"/>
          </p:cNvSpPr>
          <p:nvPr>
            <p:ph sz="half" idx="13" hasCustomPrompt="1"/>
          </p:nvPr>
        </p:nvSpPr>
        <p:spPr>
          <a:xfrm>
            <a:off x="5306556" y="1600200"/>
            <a:ext cx="6269300" cy="4084558"/>
          </a:xfrm>
        </p:spPr>
        <p:txBody>
          <a:bodyPr/>
          <a:lstStyle>
            <a:lvl1pPr marL="4763" indent="0">
              <a:buNone/>
              <a:defRPr/>
            </a:lvl1pPr>
          </a:lstStyle>
          <a:p>
            <a:pPr lvl="0"/>
            <a:r>
              <a:rPr lang="en-US" dirty="0"/>
              <a:t>Chart</a:t>
            </a:r>
          </a:p>
        </p:txBody>
      </p:sp>
      <p:pic>
        <p:nvPicPr>
          <p:cNvPr id="13" name="Picture 12">
            <a:extLst>
              <a:ext uri="{FF2B5EF4-FFF2-40B4-BE49-F238E27FC236}">
                <a16:creationId xmlns:a16="http://schemas.microsoft.com/office/drawing/2014/main" id="{3DD52FD7-72CE-44D6-934C-86E366C38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9" name="Slide Number Placeholder 5">
            <a:extLst>
              <a:ext uri="{FF2B5EF4-FFF2-40B4-BE49-F238E27FC236}">
                <a16:creationId xmlns:a16="http://schemas.microsoft.com/office/drawing/2014/main" id="{44D48223-E630-431D-891B-06CF31FD4E4C}"/>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4" name="Footer Placeholder 4">
            <a:extLst>
              <a:ext uri="{FF2B5EF4-FFF2-40B4-BE49-F238E27FC236}">
                <a16:creationId xmlns:a16="http://schemas.microsoft.com/office/drawing/2014/main" id="{A3CA297D-1FF6-4EAA-83A8-A1780ACE9188}"/>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cxnSp>
        <p:nvCxnSpPr>
          <p:cNvPr id="15" name="Straight Connector 14">
            <a:extLst>
              <a:ext uri="{FF2B5EF4-FFF2-40B4-BE49-F238E27FC236}">
                <a16:creationId xmlns:a16="http://schemas.microsoft.com/office/drawing/2014/main" id="{F9F507D2-758B-4CF0-A3E9-F98EBF25569B}"/>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377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2194B-3421-BC4A-AAF7-0D879DD0A22A}"/>
              </a:ext>
            </a:extLst>
          </p:cNvPr>
          <p:cNvSpPr>
            <a:spLocks noGrp="1"/>
          </p:cNvSpPr>
          <p:nvPr>
            <p:ph type="title"/>
          </p:nvPr>
        </p:nvSpPr>
        <p:spPr/>
        <p:txBody>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88FF8ED3-C4C6-BD44-9D10-850E401D7099}"/>
              </a:ext>
            </a:extLst>
          </p:cNvPr>
          <p:cNvSpPr>
            <a:spLocks noGrp="1"/>
          </p:cNvSpPr>
          <p:nvPr>
            <p:ph type="body" idx="1"/>
          </p:nvPr>
        </p:nvSpPr>
        <p:spPr>
          <a:xfrm>
            <a:off x="548641" y="1600620"/>
            <a:ext cx="4232160" cy="399549"/>
          </a:xfrm>
        </p:spPr>
        <p:txBody>
          <a:bodyPr anchor="b">
            <a:normAutofit/>
          </a:bodyPr>
          <a:lstStyle>
            <a:lvl1pPr marL="0" indent="0">
              <a:buNone/>
              <a:defRPr sz="22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F48D951-6DF1-1644-A4DD-C3A5F95D6C54}"/>
              </a:ext>
            </a:extLst>
          </p:cNvPr>
          <p:cNvSpPr>
            <a:spLocks noGrp="1"/>
          </p:cNvSpPr>
          <p:nvPr>
            <p:ph sz="half" idx="2"/>
          </p:nvPr>
        </p:nvSpPr>
        <p:spPr>
          <a:xfrm>
            <a:off x="548641" y="2000170"/>
            <a:ext cx="423216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0F8A4039-E351-A64C-90D2-B27FAA46359C}"/>
              </a:ext>
            </a:extLst>
          </p:cNvPr>
          <p:cNvSpPr>
            <a:spLocks noGrp="1"/>
          </p:cNvSpPr>
          <p:nvPr>
            <p:ph sz="half" idx="13" hasCustomPrompt="1"/>
          </p:nvPr>
        </p:nvSpPr>
        <p:spPr>
          <a:xfrm>
            <a:off x="5306556" y="1600200"/>
            <a:ext cx="6269300" cy="4084558"/>
          </a:xfrm>
        </p:spPr>
        <p:txBody>
          <a:bodyPr/>
          <a:lstStyle>
            <a:lvl1pPr marL="4763" indent="0">
              <a:buNone/>
              <a:defRPr/>
            </a:lvl1pPr>
          </a:lstStyle>
          <a:p>
            <a:pPr lvl="0"/>
            <a:r>
              <a:rPr lang="en-US" dirty="0"/>
              <a:t>Chart</a:t>
            </a:r>
          </a:p>
        </p:txBody>
      </p:sp>
      <p:pic>
        <p:nvPicPr>
          <p:cNvPr id="13" name="Picture 12">
            <a:extLst>
              <a:ext uri="{FF2B5EF4-FFF2-40B4-BE49-F238E27FC236}">
                <a16:creationId xmlns:a16="http://schemas.microsoft.com/office/drawing/2014/main" id="{DEE34F53-4C91-42EB-921F-CBCE303A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9" name="Slide Number Placeholder 5">
            <a:extLst>
              <a:ext uri="{FF2B5EF4-FFF2-40B4-BE49-F238E27FC236}">
                <a16:creationId xmlns:a16="http://schemas.microsoft.com/office/drawing/2014/main" id="{F05CAAFA-6AB5-4CD2-9E82-0DCC22A0C572}"/>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4" name="Footer Placeholder 4">
            <a:extLst>
              <a:ext uri="{FF2B5EF4-FFF2-40B4-BE49-F238E27FC236}">
                <a16:creationId xmlns:a16="http://schemas.microsoft.com/office/drawing/2014/main" id="{0104CCDB-5B9B-4AD1-9D82-F088BC52FDAD}"/>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205401411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7A422-7B10-42D2-BFE4-E2A556A62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2087"/>
            <a:ext cx="12192000" cy="5257799"/>
          </a:xfrm>
          <a:prstGeom prst="rect">
            <a:avLst/>
          </a:prstGeom>
        </p:spPr>
      </p:pic>
      <p:sp>
        <p:nvSpPr>
          <p:cNvPr id="8" name="Title 1">
            <a:extLst>
              <a:ext uri="{FF2B5EF4-FFF2-40B4-BE49-F238E27FC236}">
                <a16:creationId xmlns:a16="http://schemas.microsoft.com/office/drawing/2014/main" id="{33B2A6F8-DBB1-4366-AB44-745DB7DAEFDD}"/>
              </a:ext>
            </a:extLst>
          </p:cNvPr>
          <p:cNvSpPr>
            <a:spLocks noGrp="1"/>
          </p:cNvSpPr>
          <p:nvPr>
            <p:ph type="ctrTitle" hasCustomPrompt="1"/>
          </p:nvPr>
        </p:nvSpPr>
        <p:spPr>
          <a:xfrm>
            <a:off x="548640" y="2306758"/>
            <a:ext cx="7618330" cy="1200329"/>
          </a:xfrm>
        </p:spPr>
        <p:txBody>
          <a:bodyPr wrap="square" bIns="0" anchor="b">
            <a:spAutoFit/>
          </a:bodyPr>
          <a:lstStyle>
            <a:lvl1pPr algn="l">
              <a:lnSpc>
                <a:spcPts val="4500"/>
              </a:lnSpc>
              <a:defRPr sz="4200" b="1" cap="all" baseline="0">
                <a:solidFill>
                  <a:schemeClr val="bg1"/>
                </a:solidFill>
                <a:latin typeface="+mj-lt"/>
              </a:defRPr>
            </a:lvl1pPr>
          </a:lstStyle>
          <a:p>
            <a:r>
              <a:rPr lang="en-US" dirty="0"/>
              <a:t>CLICK TO EDIT MASTER TITLE</a:t>
            </a:r>
          </a:p>
        </p:txBody>
      </p:sp>
      <p:sp>
        <p:nvSpPr>
          <p:cNvPr id="11" name="Text Placeholder 9">
            <a:extLst>
              <a:ext uri="{FF2B5EF4-FFF2-40B4-BE49-F238E27FC236}">
                <a16:creationId xmlns:a16="http://schemas.microsoft.com/office/drawing/2014/main" id="{0DA678BA-71F2-4029-B0F4-92563696098F}"/>
              </a:ext>
            </a:extLst>
          </p:cNvPr>
          <p:cNvSpPr>
            <a:spLocks noGrp="1"/>
          </p:cNvSpPr>
          <p:nvPr>
            <p:ph type="body" sz="quarter" idx="10" hasCustomPrompt="1"/>
          </p:nvPr>
        </p:nvSpPr>
        <p:spPr>
          <a:xfrm>
            <a:off x="548640" y="5912662"/>
            <a:ext cx="5114405" cy="556401"/>
          </a:xfrm>
        </p:spPr>
        <p:txBody>
          <a:bodyPr>
            <a:noAutofit/>
          </a:bodyPr>
          <a:lstStyle>
            <a:lvl1pPr marL="0" indent="0">
              <a:lnSpc>
                <a:spcPct val="100000"/>
              </a:lnSpc>
              <a:spcBef>
                <a:spcPts val="0"/>
              </a:spcBef>
              <a:buNone/>
              <a:defRPr sz="1400" b="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Presented by </a:t>
            </a:r>
            <a:r>
              <a:rPr lang="en-US" dirty="0" err="1"/>
              <a:t>Firstname</a:t>
            </a:r>
            <a:r>
              <a:rPr lang="en-US" dirty="0"/>
              <a:t> </a:t>
            </a:r>
            <a:r>
              <a:rPr lang="en-US" dirty="0" err="1"/>
              <a:t>Lastname</a:t>
            </a:r>
            <a:r>
              <a:rPr lang="en-US" dirty="0"/>
              <a:t>, Credentials (if applicable)</a:t>
            </a:r>
          </a:p>
          <a:p>
            <a:pPr lvl="0"/>
            <a:r>
              <a:rPr lang="en-US" dirty="0"/>
              <a:t>Date</a:t>
            </a:r>
          </a:p>
        </p:txBody>
      </p:sp>
      <p:sp>
        <p:nvSpPr>
          <p:cNvPr id="12" name="Subtitle 2">
            <a:extLst>
              <a:ext uri="{FF2B5EF4-FFF2-40B4-BE49-F238E27FC236}">
                <a16:creationId xmlns:a16="http://schemas.microsoft.com/office/drawing/2014/main" id="{B80C76A1-05CC-4559-AF85-2B84A94079E6}"/>
              </a:ext>
            </a:extLst>
          </p:cNvPr>
          <p:cNvSpPr>
            <a:spLocks noGrp="1"/>
          </p:cNvSpPr>
          <p:nvPr>
            <p:ph type="subTitle" idx="1" hasCustomPrompt="1"/>
          </p:nvPr>
        </p:nvSpPr>
        <p:spPr>
          <a:xfrm>
            <a:off x="548640" y="3548651"/>
            <a:ext cx="7618330" cy="353943"/>
          </a:xfrm>
        </p:spPr>
        <p:txBody>
          <a:bodyPr tIns="0">
            <a:spAutoFit/>
          </a:bodyPr>
          <a:lstStyle>
            <a:lvl1pPr marL="0" indent="0" algn="l">
              <a:spcBef>
                <a:spcPts val="0"/>
              </a:spcBef>
              <a:buNone/>
              <a:defRPr sz="20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DDDD2BC-C1B4-4AD0-A6D4-A5DDA43BCAD4}"/>
              </a:ext>
            </a:extLst>
          </p:cNvPr>
          <p:cNvCxnSpPr/>
          <p:nvPr userDrawn="1"/>
        </p:nvCxnSpPr>
        <p:spPr>
          <a:xfrm>
            <a:off x="642159" y="5763067"/>
            <a:ext cx="2011680"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pic>
        <p:nvPicPr>
          <p:cNvPr id="14" name="Picture 13">
            <a:extLst>
              <a:ext uri="{FF2B5EF4-FFF2-40B4-BE49-F238E27FC236}">
                <a16:creationId xmlns:a16="http://schemas.microsoft.com/office/drawing/2014/main" id="{F1D6254D-7D6A-4F4F-B70D-100FA90B5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Tree>
    <p:extLst>
      <p:ext uri="{BB962C8B-B14F-4D97-AF65-F5344CB8AC3E}">
        <p14:creationId xmlns:p14="http://schemas.microsoft.com/office/powerpoint/2010/main" val="2939974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rt">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2194B-3421-BC4A-AAF7-0D879DD0A22A}"/>
              </a:ext>
            </a:extLst>
          </p:cNvPr>
          <p:cNvSpPr>
            <a:spLocks noGrp="1"/>
          </p:cNvSpPr>
          <p:nvPr>
            <p:ph type="title"/>
          </p:nvPr>
        </p:nvSpPr>
        <p:spPr>
          <a:xfrm>
            <a:off x="538249" y="360884"/>
            <a:ext cx="9312333" cy="584775"/>
          </a:xfrm>
        </p:spPr>
        <p:txBody>
          <a:bodyPr/>
          <a:lstStyle>
            <a:lvl1pPr>
              <a:defRPr sz="32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0F8A4039-E351-A64C-90D2-B27FAA46359C}"/>
              </a:ext>
            </a:extLst>
          </p:cNvPr>
          <p:cNvSpPr>
            <a:spLocks noGrp="1"/>
          </p:cNvSpPr>
          <p:nvPr>
            <p:ph sz="half" idx="13" hasCustomPrompt="1"/>
          </p:nvPr>
        </p:nvSpPr>
        <p:spPr>
          <a:xfrm>
            <a:off x="538249" y="1057274"/>
            <a:ext cx="11037607" cy="5150363"/>
          </a:xfrm>
        </p:spPr>
        <p:txBody>
          <a:bodyPr>
            <a:normAutofit/>
          </a:bodyPr>
          <a:lstStyle>
            <a:lvl1pPr marL="4763" indent="0">
              <a:buNone/>
              <a:defRPr sz="1600"/>
            </a:lvl1pPr>
          </a:lstStyle>
          <a:p>
            <a:pPr lvl="0"/>
            <a:r>
              <a:rPr lang="en-US" dirty="0"/>
              <a:t>Chart</a:t>
            </a:r>
          </a:p>
        </p:txBody>
      </p:sp>
      <p:pic>
        <p:nvPicPr>
          <p:cNvPr id="13" name="Picture 12">
            <a:extLst>
              <a:ext uri="{FF2B5EF4-FFF2-40B4-BE49-F238E27FC236}">
                <a16:creationId xmlns:a16="http://schemas.microsoft.com/office/drawing/2014/main" id="{DEE34F53-4C91-42EB-921F-CBCE303A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5" name="Slide Number Placeholder 5">
            <a:extLst>
              <a:ext uri="{FF2B5EF4-FFF2-40B4-BE49-F238E27FC236}">
                <a16:creationId xmlns:a16="http://schemas.microsoft.com/office/drawing/2014/main" id="{CE021EAE-950E-4AB2-BCE1-4E96BFCF630B}"/>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6" name="Footer Placeholder 4">
            <a:extLst>
              <a:ext uri="{FF2B5EF4-FFF2-40B4-BE49-F238E27FC236}">
                <a16:creationId xmlns:a16="http://schemas.microsoft.com/office/drawing/2014/main" id="{3BB3465E-D035-4B9B-9F4F-D8407A83DD47}"/>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32988398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CB115-B93A-1B4F-BFDD-F2EF66C5DD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3102" y="2696260"/>
            <a:ext cx="4605797" cy="1465481"/>
          </a:xfrm>
          <a:prstGeom prst="rect">
            <a:avLst/>
          </a:prstGeom>
        </p:spPr>
      </p:pic>
    </p:spTree>
    <p:extLst>
      <p:ext uri="{BB962C8B-B14F-4D97-AF65-F5344CB8AC3E}">
        <p14:creationId xmlns:p14="http://schemas.microsoft.com/office/powerpoint/2010/main" val="221938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D88FFB-B064-7D4C-928F-5F19D2B655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5719" y="2687547"/>
            <a:ext cx="4660563" cy="1482906"/>
          </a:xfrm>
          <a:prstGeom prst="rect">
            <a:avLst/>
          </a:prstGeom>
        </p:spPr>
      </p:pic>
    </p:spTree>
    <p:extLst>
      <p:ext uri="{BB962C8B-B14F-4D97-AF65-F5344CB8AC3E}">
        <p14:creationId xmlns:p14="http://schemas.microsoft.com/office/powerpoint/2010/main" val="864246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End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D88FFB-B064-7D4C-928F-5F19D2B65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5719" y="2687547"/>
            <a:ext cx="4660563" cy="1482906"/>
          </a:xfrm>
          <a:prstGeom prst="rect">
            <a:avLst/>
          </a:prstGeom>
        </p:spPr>
      </p:pic>
    </p:spTree>
    <p:extLst>
      <p:ext uri="{BB962C8B-B14F-4D97-AF65-F5344CB8AC3E}">
        <p14:creationId xmlns:p14="http://schemas.microsoft.com/office/powerpoint/2010/main" val="1951309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i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409AEF-1D3F-2145-BCFB-825A418CB25D}"/>
              </a:ext>
            </a:extLst>
          </p:cNvPr>
          <p:cNvSpPr/>
          <p:nvPr userDrawn="1"/>
        </p:nvSpPr>
        <p:spPr>
          <a:xfrm>
            <a:off x="0" y="3429000"/>
            <a:ext cx="406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5" name="Rectangle 4">
            <a:extLst>
              <a:ext uri="{FF2B5EF4-FFF2-40B4-BE49-F238E27FC236}">
                <a16:creationId xmlns:a16="http://schemas.microsoft.com/office/drawing/2014/main" id="{B0C76F79-7FFE-B944-8020-581717339D60}"/>
              </a:ext>
            </a:extLst>
          </p:cNvPr>
          <p:cNvSpPr/>
          <p:nvPr userDrawn="1"/>
        </p:nvSpPr>
        <p:spPr>
          <a:xfrm>
            <a:off x="0" y="0"/>
            <a:ext cx="406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Rectangle 5">
            <a:extLst>
              <a:ext uri="{FF2B5EF4-FFF2-40B4-BE49-F238E27FC236}">
                <a16:creationId xmlns:a16="http://schemas.microsoft.com/office/drawing/2014/main" id="{185AD7DD-5828-D74D-A32E-5A29374D8FF6}"/>
              </a:ext>
            </a:extLst>
          </p:cNvPr>
          <p:cNvSpPr/>
          <p:nvPr userDrawn="1"/>
        </p:nvSpPr>
        <p:spPr>
          <a:xfrm>
            <a:off x="4064000" y="0"/>
            <a:ext cx="406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890371-4226-6D43-93FE-F25536863874}"/>
              </a:ext>
            </a:extLst>
          </p:cNvPr>
          <p:cNvSpPr/>
          <p:nvPr userDrawn="1"/>
        </p:nvSpPr>
        <p:spPr>
          <a:xfrm>
            <a:off x="4064000" y="3429000"/>
            <a:ext cx="4064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6A03E4-020B-2A4C-A21A-F89483DDEA43}"/>
              </a:ext>
            </a:extLst>
          </p:cNvPr>
          <p:cNvSpPr/>
          <p:nvPr userDrawn="1"/>
        </p:nvSpPr>
        <p:spPr>
          <a:xfrm>
            <a:off x="8128000" y="3429000"/>
            <a:ext cx="406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89B475A-88C5-D048-914E-D374B5FAC4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47" t="16897" r="18227" b="21739"/>
          <a:stretch/>
        </p:blipFill>
        <p:spPr>
          <a:xfrm>
            <a:off x="4063999" y="0"/>
            <a:ext cx="4063998" cy="3429000"/>
          </a:xfrm>
          <a:prstGeom prst="rect">
            <a:avLst/>
          </a:prstGeom>
        </p:spPr>
      </p:pic>
      <p:pic>
        <p:nvPicPr>
          <p:cNvPr id="23" name="Picture 22">
            <a:extLst>
              <a:ext uri="{FF2B5EF4-FFF2-40B4-BE49-F238E27FC236}">
                <a16:creationId xmlns:a16="http://schemas.microsoft.com/office/drawing/2014/main" id="{A4846F7A-43B9-7C46-BBAB-0937F1DF24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1965" y="3898434"/>
            <a:ext cx="3081198" cy="2613259"/>
          </a:xfrm>
          <a:prstGeom prst="rect">
            <a:avLst/>
          </a:prstGeom>
        </p:spPr>
      </p:pic>
      <p:pic>
        <p:nvPicPr>
          <p:cNvPr id="25" name="Picture 24">
            <a:extLst>
              <a:ext uri="{FF2B5EF4-FFF2-40B4-BE49-F238E27FC236}">
                <a16:creationId xmlns:a16="http://schemas.microsoft.com/office/drawing/2014/main" id="{9F6382EE-7C0F-8444-8073-8ED2BC23CA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9662" y="3898434"/>
            <a:ext cx="2176165" cy="2613258"/>
          </a:xfrm>
          <a:prstGeom prst="rect">
            <a:avLst/>
          </a:prstGeom>
        </p:spPr>
      </p:pic>
      <p:pic>
        <p:nvPicPr>
          <p:cNvPr id="13" name="Picture 12">
            <a:extLst>
              <a:ext uri="{FF2B5EF4-FFF2-40B4-BE49-F238E27FC236}">
                <a16:creationId xmlns:a16="http://schemas.microsoft.com/office/drawing/2014/main" id="{AA076640-1EB7-47A7-B924-971AF29DBC1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049" t="6327" r="8019" b="47818"/>
          <a:stretch/>
        </p:blipFill>
        <p:spPr>
          <a:xfrm>
            <a:off x="8127997" y="0"/>
            <a:ext cx="4064000" cy="3429000"/>
          </a:xfrm>
          <a:prstGeom prst="rect">
            <a:avLst/>
          </a:prstGeom>
        </p:spPr>
      </p:pic>
    </p:spTree>
    <p:extLst>
      <p:ext uri="{BB962C8B-B14F-4D97-AF65-F5344CB8AC3E}">
        <p14:creationId xmlns:p14="http://schemas.microsoft.com/office/powerpoint/2010/main" val="164065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_Gri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34B23-E760-DB4A-9A97-523FB483CACD}"/>
              </a:ext>
            </a:extLst>
          </p:cNvPr>
          <p:cNvSpPr/>
          <p:nvPr userDrawn="1"/>
        </p:nvSpPr>
        <p:spPr>
          <a:xfrm>
            <a:off x="0" y="1600200"/>
            <a:ext cx="4064000" cy="3560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p>
        </p:txBody>
      </p:sp>
      <p:pic>
        <p:nvPicPr>
          <p:cNvPr id="9" name="Picture 8">
            <a:extLst>
              <a:ext uri="{FF2B5EF4-FFF2-40B4-BE49-F238E27FC236}">
                <a16:creationId xmlns:a16="http://schemas.microsoft.com/office/drawing/2014/main" id="{1E9B52A6-72D5-724C-A10E-2AF08EB787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47" t="16897" r="18227" b="21739"/>
          <a:stretch/>
        </p:blipFill>
        <p:spPr>
          <a:xfrm>
            <a:off x="4063999" y="1600200"/>
            <a:ext cx="4063998" cy="3560763"/>
          </a:xfrm>
          <a:prstGeom prst="rect">
            <a:avLst/>
          </a:prstGeom>
        </p:spPr>
      </p:pic>
      <p:pic>
        <p:nvPicPr>
          <p:cNvPr id="10" name="Picture 9">
            <a:extLst>
              <a:ext uri="{FF2B5EF4-FFF2-40B4-BE49-F238E27FC236}">
                <a16:creationId xmlns:a16="http://schemas.microsoft.com/office/drawing/2014/main" id="{B827528B-B94C-463E-BBE8-C9D8A7C062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13" name="Slide Number Placeholder 5">
            <a:extLst>
              <a:ext uri="{FF2B5EF4-FFF2-40B4-BE49-F238E27FC236}">
                <a16:creationId xmlns:a16="http://schemas.microsoft.com/office/drawing/2014/main" id="{4241080A-1DA8-4E3C-95E1-3E6BF13A0E3D}"/>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4" name="Footer Placeholder 4">
            <a:extLst>
              <a:ext uri="{FF2B5EF4-FFF2-40B4-BE49-F238E27FC236}">
                <a16:creationId xmlns:a16="http://schemas.microsoft.com/office/drawing/2014/main" id="{7B9352BD-5208-4938-AE8E-A11C86EAD86B}"/>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pic>
        <p:nvPicPr>
          <p:cNvPr id="11" name="Picture 10">
            <a:extLst>
              <a:ext uri="{FF2B5EF4-FFF2-40B4-BE49-F238E27FC236}">
                <a16:creationId xmlns:a16="http://schemas.microsoft.com/office/drawing/2014/main" id="{BE7D0F33-FF5A-4136-B900-B839122B35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70" t="6611" r="11842" b="64563"/>
          <a:stretch/>
        </p:blipFill>
        <p:spPr>
          <a:xfrm>
            <a:off x="8127997" y="1600200"/>
            <a:ext cx="4064003" cy="3560763"/>
          </a:xfrm>
          <a:prstGeom prst="rect">
            <a:avLst/>
          </a:prstGeom>
        </p:spPr>
      </p:pic>
    </p:spTree>
    <p:extLst>
      <p:ext uri="{BB962C8B-B14F-4D97-AF65-F5344CB8AC3E}">
        <p14:creationId xmlns:p14="http://schemas.microsoft.com/office/powerpoint/2010/main" val="3829060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2_Gri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7B6C88-9ED4-1744-A0FC-9F33D449E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97" t="17697" r="17626" b="35610"/>
          <a:stretch/>
        </p:blipFill>
        <p:spPr>
          <a:xfrm>
            <a:off x="0" y="1"/>
            <a:ext cx="6080070" cy="5990326"/>
          </a:xfrm>
          <a:prstGeom prst="rect">
            <a:avLst/>
          </a:prstGeom>
        </p:spPr>
      </p:pic>
      <p:pic>
        <p:nvPicPr>
          <p:cNvPr id="14" name="Picture 13">
            <a:extLst>
              <a:ext uri="{FF2B5EF4-FFF2-40B4-BE49-F238E27FC236}">
                <a16:creationId xmlns:a16="http://schemas.microsoft.com/office/drawing/2014/main" id="{A33B315F-50C1-D245-A726-A131C779F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728" b="4686"/>
          <a:stretch/>
        </p:blipFill>
        <p:spPr>
          <a:xfrm>
            <a:off x="6080069" y="0"/>
            <a:ext cx="6111931" cy="5990557"/>
          </a:xfrm>
          <a:prstGeom prst="rect">
            <a:avLst/>
          </a:prstGeom>
        </p:spPr>
      </p:pic>
      <p:sp>
        <p:nvSpPr>
          <p:cNvPr id="7" name="Slide Number Placeholder 5">
            <a:extLst>
              <a:ext uri="{FF2B5EF4-FFF2-40B4-BE49-F238E27FC236}">
                <a16:creationId xmlns:a16="http://schemas.microsoft.com/office/drawing/2014/main" id="{49626871-8690-4DA0-A3FE-8A0D8711F56C}"/>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9" name="Footer Placeholder 4">
            <a:extLst>
              <a:ext uri="{FF2B5EF4-FFF2-40B4-BE49-F238E27FC236}">
                <a16:creationId xmlns:a16="http://schemas.microsoft.com/office/drawing/2014/main" id="{7A026CD4-696A-44BC-86B5-335E336F0AC5}"/>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14116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Gri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33B315F-50C1-D245-A726-A131C779FB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728" b="4686"/>
          <a:stretch/>
        </p:blipFill>
        <p:spPr>
          <a:xfrm>
            <a:off x="6080069" y="0"/>
            <a:ext cx="6111931" cy="5990557"/>
          </a:xfrm>
          <a:prstGeom prst="rect">
            <a:avLst/>
          </a:prstGeom>
        </p:spPr>
      </p:pic>
      <p:sp>
        <p:nvSpPr>
          <p:cNvPr id="3" name="Text Placeholder 2">
            <a:extLst>
              <a:ext uri="{FF2B5EF4-FFF2-40B4-BE49-F238E27FC236}">
                <a16:creationId xmlns:a16="http://schemas.microsoft.com/office/drawing/2014/main" id="{1E785CB0-1BDB-4124-B9EF-DF49FE1ED43F}"/>
              </a:ext>
            </a:extLst>
          </p:cNvPr>
          <p:cNvSpPr>
            <a:spLocks noGrp="1"/>
          </p:cNvSpPr>
          <p:nvPr>
            <p:ph type="body" sz="quarter" idx="10"/>
          </p:nvPr>
        </p:nvSpPr>
        <p:spPr>
          <a:xfrm>
            <a:off x="6677025" y="2788592"/>
            <a:ext cx="4905375" cy="461665"/>
          </a:xfrm>
        </p:spPr>
        <p:txBody>
          <a:bodyPr anchor="ctr" anchorCtr="1">
            <a:spAutoFit/>
          </a:bodyPr>
          <a:lstStyle>
            <a:lvl1pPr marL="4763" indent="0" algn="ctr">
              <a:buNone/>
              <a:defRPr sz="2400" b="1">
                <a:solidFill>
                  <a:schemeClr val="bg1"/>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582EE257-CDC6-4AC5-BC28-9E1A8DC19518}"/>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2" name="Footer Placeholder 4">
            <a:extLst>
              <a:ext uri="{FF2B5EF4-FFF2-40B4-BE49-F238E27FC236}">
                <a16:creationId xmlns:a16="http://schemas.microsoft.com/office/drawing/2014/main" id="{312EBD50-19B1-4402-A7A8-16D5E333AB47}"/>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pic>
        <p:nvPicPr>
          <p:cNvPr id="9" name="Picture 8">
            <a:extLst>
              <a:ext uri="{FF2B5EF4-FFF2-40B4-BE49-F238E27FC236}">
                <a16:creationId xmlns:a16="http://schemas.microsoft.com/office/drawing/2014/main" id="{327F5861-98D2-460F-8ABC-B075D9D3B7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837" t="6732" r="17110" b="63383"/>
          <a:stretch/>
        </p:blipFill>
        <p:spPr>
          <a:xfrm>
            <a:off x="-1" y="0"/>
            <a:ext cx="6096001" cy="5990557"/>
          </a:xfrm>
          <a:prstGeom prst="rect">
            <a:avLst/>
          </a:prstGeom>
        </p:spPr>
      </p:pic>
    </p:spTree>
    <p:extLst>
      <p:ext uri="{BB962C8B-B14F-4D97-AF65-F5344CB8AC3E}">
        <p14:creationId xmlns:p14="http://schemas.microsoft.com/office/powerpoint/2010/main" val="2682772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Quo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E1CFDF-D09C-49FE-B183-A38267CE68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cxnSp>
        <p:nvCxnSpPr>
          <p:cNvPr id="5" name="Straight Connector 4">
            <a:extLst>
              <a:ext uri="{FF2B5EF4-FFF2-40B4-BE49-F238E27FC236}">
                <a16:creationId xmlns:a16="http://schemas.microsoft.com/office/drawing/2014/main" id="{75A86C8D-1117-4672-997E-13149EC1C6AD}"/>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AEB271-5110-4482-BE96-18F1382F94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71" t="4169" b="42045"/>
          <a:stretch/>
        </p:blipFill>
        <p:spPr>
          <a:xfrm>
            <a:off x="0" y="1"/>
            <a:ext cx="6092728" cy="6858000"/>
          </a:xfrm>
          <a:prstGeom prst="rect">
            <a:avLst/>
          </a:prstGeom>
        </p:spPr>
      </p:pic>
      <p:sp>
        <p:nvSpPr>
          <p:cNvPr id="6" name="Slide Number Placeholder 5">
            <a:extLst>
              <a:ext uri="{FF2B5EF4-FFF2-40B4-BE49-F238E27FC236}">
                <a16:creationId xmlns:a16="http://schemas.microsoft.com/office/drawing/2014/main" id="{E0372B5D-F4AA-4B65-82EF-7731CEC6A4A9}"/>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Tree>
    <p:extLst>
      <p:ext uri="{BB962C8B-B14F-4D97-AF65-F5344CB8AC3E}">
        <p14:creationId xmlns:p14="http://schemas.microsoft.com/office/powerpoint/2010/main" val="211486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_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F068A4-5447-46D3-A91F-1267FB7251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25" r="9776" b="51624"/>
          <a:stretch/>
        </p:blipFill>
        <p:spPr>
          <a:xfrm>
            <a:off x="0" y="174573"/>
            <a:ext cx="5245768" cy="6683428"/>
          </a:xfrm>
          <a:prstGeom prst="rect">
            <a:avLst/>
          </a:prstGeom>
        </p:spPr>
      </p:pic>
      <p:pic>
        <p:nvPicPr>
          <p:cNvPr id="8" name="Picture 7">
            <a:extLst>
              <a:ext uri="{FF2B5EF4-FFF2-40B4-BE49-F238E27FC236}">
                <a16:creationId xmlns:a16="http://schemas.microsoft.com/office/drawing/2014/main" id="{DFE1CFDF-D09C-49FE-B183-A38267CE68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6" name="Slide Number Placeholder 5">
            <a:extLst>
              <a:ext uri="{FF2B5EF4-FFF2-40B4-BE49-F238E27FC236}">
                <a16:creationId xmlns:a16="http://schemas.microsoft.com/office/drawing/2014/main" id="{46576E05-3BB3-4D77-BAF9-35EDC2E31E89}"/>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Tree>
    <p:extLst>
      <p:ext uri="{BB962C8B-B14F-4D97-AF65-F5344CB8AC3E}">
        <p14:creationId xmlns:p14="http://schemas.microsoft.com/office/powerpoint/2010/main" val="413001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333DA-5776-4DEF-B748-442649128915}"/>
              </a:ext>
            </a:extLst>
          </p:cNvPr>
          <p:cNvSpPr/>
          <p:nvPr userDrawn="1"/>
        </p:nvSpPr>
        <p:spPr>
          <a:xfrm>
            <a:off x="0" y="1600200"/>
            <a:ext cx="12192000"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3B2A6F8-DBB1-4366-AB44-745DB7DAEFDD}"/>
              </a:ext>
            </a:extLst>
          </p:cNvPr>
          <p:cNvSpPr>
            <a:spLocks noGrp="1"/>
          </p:cNvSpPr>
          <p:nvPr>
            <p:ph type="ctrTitle" hasCustomPrompt="1"/>
          </p:nvPr>
        </p:nvSpPr>
        <p:spPr>
          <a:xfrm>
            <a:off x="548640" y="2306758"/>
            <a:ext cx="7618330" cy="1200329"/>
          </a:xfrm>
        </p:spPr>
        <p:txBody>
          <a:bodyPr wrap="square" bIns="0" anchor="b">
            <a:spAutoFit/>
          </a:bodyPr>
          <a:lstStyle>
            <a:lvl1pPr algn="l">
              <a:lnSpc>
                <a:spcPts val="4500"/>
              </a:lnSpc>
              <a:defRPr sz="4200" b="1" cap="all" baseline="0">
                <a:solidFill>
                  <a:schemeClr val="bg1"/>
                </a:solidFill>
                <a:latin typeface="+mj-lt"/>
              </a:defRPr>
            </a:lvl1pPr>
          </a:lstStyle>
          <a:p>
            <a:r>
              <a:rPr lang="en-US" dirty="0"/>
              <a:t>CLICK TO EDIT MASTER TITLE</a:t>
            </a:r>
          </a:p>
        </p:txBody>
      </p:sp>
      <p:sp>
        <p:nvSpPr>
          <p:cNvPr id="11" name="Text Placeholder 9">
            <a:extLst>
              <a:ext uri="{FF2B5EF4-FFF2-40B4-BE49-F238E27FC236}">
                <a16:creationId xmlns:a16="http://schemas.microsoft.com/office/drawing/2014/main" id="{0DA678BA-71F2-4029-B0F4-92563696098F}"/>
              </a:ext>
            </a:extLst>
          </p:cNvPr>
          <p:cNvSpPr>
            <a:spLocks noGrp="1"/>
          </p:cNvSpPr>
          <p:nvPr>
            <p:ph type="body" sz="quarter" idx="10" hasCustomPrompt="1"/>
          </p:nvPr>
        </p:nvSpPr>
        <p:spPr>
          <a:xfrm>
            <a:off x="548640" y="5912662"/>
            <a:ext cx="5114405" cy="556401"/>
          </a:xfrm>
        </p:spPr>
        <p:txBody>
          <a:bodyPr>
            <a:noAutofit/>
          </a:bodyPr>
          <a:lstStyle>
            <a:lvl1pPr marL="0" indent="0">
              <a:lnSpc>
                <a:spcPct val="100000"/>
              </a:lnSpc>
              <a:spcBef>
                <a:spcPts val="0"/>
              </a:spcBef>
              <a:buNone/>
              <a:defRPr sz="1400" b="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Presented by </a:t>
            </a:r>
            <a:r>
              <a:rPr lang="en-US" dirty="0" err="1"/>
              <a:t>Firstname</a:t>
            </a:r>
            <a:r>
              <a:rPr lang="en-US" dirty="0"/>
              <a:t> </a:t>
            </a:r>
            <a:r>
              <a:rPr lang="en-US" dirty="0" err="1"/>
              <a:t>Lastname</a:t>
            </a:r>
            <a:r>
              <a:rPr lang="en-US" dirty="0"/>
              <a:t>, Credentials (if applicable)</a:t>
            </a:r>
          </a:p>
          <a:p>
            <a:pPr lvl="0"/>
            <a:r>
              <a:rPr lang="en-US" dirty="0"/>
              <a:t>Date</a:t>
            </a:r>
          </a:p>
        </p:txBody>
      </p:sp>
      <p:sp>
        <p:nvSpPr>
          <p:cNvPr id="12" name="Subtitle 2">
            <a:extLst>
              <a:ext uri="{FF2B5EF4-FFF2-40B4-BE49-F238E27FC236}">
                <a16:creationId xmlns:a16="http://schemas.microsoft.com/office/drawing/2014/main" id="{B80C76A1-05CC-4559-AF85-2B84A94079E6}"/>
              </a:ext>
            </a:extLst>
          </p:cNvPr>
          <p:cNvSpPr>
            <a:spLocks noGrp="1"/>
          </p:cNvSpPr>
          <p:nvPr>
            <p:ph type="subTitle" idx="1" hasCustomPrompt="1"/>
          </p:nvPr>
        </p:nvSpPr>
        <p:spPr>
          <a:xfrm>
            <a:off x="548640" y="3548651"/>
            <a:ext cx="7618330" cy="848668"/>
          </a:xfrm>
        </p:spPr>
        <p:txBody>
          <a:bodyPr tIns="0">
            <a:normAutofit/>
          </a:bodyPr>
          <a:lstStyle>
            <a:lvl1pPr marL="0" indent="0" algn="l">
              <a:spcBef>
                <a:spcPts val="0"/>
              </a:spcBef>
              <a:buNone/>
              <a:defRPr sz="2000" b="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DDDD2BC-C1B4-4AD0-A6D4-A5DDA43BCAD4}"/>
              </a:ext>
            </a:extLst>
          </p:cNvPr>
          <p:cNvCxnSpPr/>
          <p:nvPr userDrawn="1"/>
        </p:nvCxnSpPr>
        <p:spPr>
          <a:xfrm>
            <a:off x="642159" y="5763067"/>
            <a:ext cx="2011680" cy="0"/>
          </a:xfrm>
          <a:prstGeom prst="line">
            <a:avLst/>
          </a:prstGeom>
          <a:ln>
            <a:solidFill>
              <a:srgbClr val="A7DBF1"/>
            </a:solidFill>
          </a:ln>
        </p:spPr>
        <p:style>
          <a:lnRef idx="1">
            <a:schemeClr val="accent3"/>
          </a:lnRef>
          <a:fillRef idx="0">
            <a:schemeClr val="accent3"/>
          </a:fillRef>
          <a:effectRef idx="0">
            <a:schemeClr val="accent3"/>
          </a:effectRef>
          <a:fontRef idx="minor">
            <a:schemeClr val="tx1"/>
          </a:fontRef>
        </p:style>
      </p:cxnSp>
      <p:pic>
        <p:nvPicPr>
          <p:cNvPr id="14" name="Picture 13">
            <a:extLst>
              <a:ext uri="{FF2B5EF4-FFF2-40B4-BE49-F238E27FC236}">
                <a16:creationId xmlns:a16="http://schemas.microsoft.com/office/drawing/2014/main" id="{F1D6254D-7D6A-4F4F-B70D-100FA90B5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Tree>
    <p:extLst>
      <p:ext uri="{BB962C8B-B14F-4D97-AF65-F5344CB8AC3E}">
        <p14:creationId xmlns:p14="http://schemas.microsoft.com/office/powerpoint/2010/main" val="422006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416421"/>
            <a:ext cx="10981967" cy="1323439"/>
          </a:xfrm>
        </p:spPr>
        <p:txBody>
          <a:bodyPr/>
          <a:lstStyle>
            <a:lvl1pPr algn="ctr">
              <a:defRPr baseline="0">
                <a:solidFill>
                  <a:srgbClr val="AD122A"/>
                </a:solidFill>
              </a:defRPr>
            </a:lvl1pPr>
          </a:lstStyle>
          <a:p>
            <a:r>
              <a:rPr lang="en-US" dirty="0"/>
              <a:t>Subhead/ </a:t>
            </a:r>
            <a:br>
              <a:rPr lang="en-US" dirty="0"/>
            </a:br>
            <a:r>
              <a:rPr lang="en-US" dirty="0"/>
              <a:t>Section Header</a:t>
            </a:r>
          </a:p>
        </p:txBody>
      </p:sp>
      <p:sp>
        <p:nvSpPr>
          <p:cNvPr id="5" name="Slide Number Placeholder 5">
            <a:extLst>
              <a:ext uri="{FF2B5EF4-FFF2-40B4-BE49-F238E27FC236}">
                <a16:creationId xmlns:a16="http://schemas.microsoft.com/office/drawing/2014/main" id="{D18D3DF3-EBA7-AC45-3A86-6ED3E4F6C2A6}"/>
              </a:ext>
            </a:extLst>
          </p:cNvPr>
          <p:cNvSpPr>
            <a:spLocks noGrp="1"/>
          </p:cNvSpPr>
          <p:nvPr>
            <p:ph type="sldNum" sz="quarter" idx="4"/>
          </p:nvPr>
        </p:nvSpPr>
        <p:spPr>
          <a:xfrm>
            <a:off x="289783" y="6397927"/>
            <a:ext cx="672375" cy="291071"/>
          </a:xfrm>
          <a:prstGeom prst="rect">
            <a:avLst/>
          </a:prstGeom>
        </p:spPr>
        <p:txBody>
          <a:bodyPr/>
          <a:lstStyle>
            <a:lvl1pPr algn="l">
              <a:defRPr sz="1333">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2229942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66C4-2B7F-4584-8F53-F31249BAEF68}"/>
              </a:ext>
            </a:extLst>
          </p:cNvPr>
          <p:cNvSpPr>
            <a:spLocks noGrp="1"/>
          </p:cNvSpPr>
          <p:nvPr>
            <p:ph type="title"/>
          </p:nvPr>
        </p:nvSpPr>
        <p:spPr>
          <a:xfrm>
            <a:off x="839788" y="982802"/>
            <a:ext cx="10515600" cy="70788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20F9DB-FF27-47F6-468D-6E505A2D9669}"/>
              </a:ext>
            </a:extLst>
          </p:cNvPr>
          <p:cNvSpPr>
            <a:spLocks noGrp="1"/>
          </p:cNvSpPr>
          <p:nvPr>
            <p:ph type="body" idx="1"/>
          </p:nvPr>
        </p:nvSpPr>
        <p:spPr>
          <a:xfrm>
            <a:off x="839789" y="2043410"/>
            <a:ext cx="5157787" cy="46166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F4145-B292-839F-5BB3-99BFB7513AFA}"/>
              </a:ext>
            </a:extLst>
          </p:cNvPr>
          <p:cNvSpPr>
            <a:spLocks noGrp="1"/>
          </p:cNvSpPr>
          <p:nvPr>
            <p:ph sz="half" idx="2"/>
          </p:nvPr>
        </p:nvSpPr>
        <p:spPr>
          <a:xfrm>
            <a:off x="839789" y="2505075"/>
            <a:ext cx="5157787"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D1DB8-740C-EE3C-47FD-2240DE380B54}"/>
              </a:ext>
            </a:extLst>
          </p:cNvPr>
          <p:cNvSpPr>
            <a:spLocks noGrp="1"/>
          </p:cNvSpPr>
          <p:nvPr>
            <p:ph type="body" sz="quarter" idx="3"/>
          </p:nvPr>
        </p:nvSpPr>
        <p:spPr>
          <a:xfrm>
            <a:off x="6172201" y="2043410"/>
            <a:ext cx="5183188" cy="46166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9BF6EB-18C6-D980-40C8-C955FE46C0C2}"/>
              </a:ext>
            </a:extLst>
          </p:cNvPr>
          <p:cNvSpPr>
            <a:spLocks noGrp="1"/>
          </p:cNvSpPr>
          <p:nvPr>
            <p:ph sz="quarter" idx="4"/>
          </p:nvPr>
        </p:nvSpPr>
        <p:spPr>
          <a:xfrm>
            <a:off x="6172201" y="2505075"/>
            <a:ext cx="5183188"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4AA50C-4CEA-4438-1ED4-A4CD9EDDEFB7}"/>
              </a:ext>
            </a:extLst>
          </p:cNvPr>
          <p:cNvSpPr>
            <a:spLocks noGrp="1"/>
          </p:cNvSpPr>
          <p:nvPr>
            <p:ph type="dt" sz="half" idx="10"/>
          </p:nvPr>
        </p:nvSpPr>
        <p:spPr/>
        <p:txBody>
          <a:bodyPr/>
          <a:lstStyle/>
          <a:p>
            <a:fld id="{1F9E22BA-B530-DD4D-8A6B-CCF69E42FC77}" type="datetimeFigureOut">
              <a:rPr lang="en-US" smtClean="0"/>
              <a:t>6/1/2026</a:t>
            </a:fld>
            <a:endParaRPr lang="en-US"/>
          </a:p>
        </p:txBody>
      </p:sp>
      <p:sp>
        <p:nvSpPr>
          <p:cNvPr id="8" name="Footer Placeholder 7">
            <a:extLst>
              <a:ext uri="{FF2B5EF4-FFF2-40B4-BE49-F238E27FC236}">
                <a16:creationId xmlns:a16="http://schemas.microsoft.com/office/drawing/2014/main" id="{8DD747D2-5DFE-1D62-D222-3A7E76628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11B533-0CB1-84E8-3C67-ECDE0EF4E0FD}"/>
              </a:ext>
            </a:extLst>
          </p:cNvPr>
          <p:cNvSpPr>
            <a:spLocks noGrp="1"/>
          </p:cNvSpPr>
          <p:nvPr>
            <p:ph type="sldNum" sz="quarter" idx="12"/>
          </p:nvPr>
        </p:nvSpPr>
        <p:spPr/>
        <p:txBody>
          <a:bodyPr/>
          <a:lstStyle/>
          <a:p>
            <a:fld id="{6C259E09-C5BC-C74F-87E0-F5F96D30EF71}" type="slidenum">
              <a:rPr lang="en-US" smtClean="0"/>
              <a:t>‹#›</a:t>
            </a:fld>
            <a:endParaRPr lang="en-US"/>
          </a:p>
        </p:txBody>
      </p:sp>
    </p:spTree>
    <p:extLst>
      <p:ext uri="{BB962C8B-B14F-4D97-AF65-F5344CB8AC3E}">
        <p14:creationId xmlns:p14="http://schemas.microsoft.com/office/powerpoint/2010/main" val="392290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559D-F501-41D2-8C36-45174A16416E}"/>
              </a:ext>
            </a:extLst>
          </p:cNvPr>
          <p:cNvSpPr>
            <a:spLocks noGrp="1"/>
          </p:cNvSpPr>
          <p:nvPr>
            <p:ph type="ctrTitle" hasCustomPrompt="1"/>
          </p:nvPr>
        </p:nvSpPr>
        <p:spPr>
          <a:xfrm>
            <a:off x="659877" y="2864985"/>
            <a:ext cx="10872247" cy="623248"/>
          </a:xfrm>
        </p:spPr>
        <p:txBody>
          <a:bodyPr wrap="square" bIns="0" anchor="b">
            <a:spAutoFit/>
          </a:bodyPr>
          <a:lstStyle>
            <a:lvl1pPr algn="ctr">
              <a:lnSpc>
                <a:spcPts val="4500"/>
              </a:lnSpc>
              <a:defRPr sz="4200" b="1" cap="none" baseline="0">
                <a:solidFill>
                  <a:schemeClr val="accent1"/>
                </a:solidFill>
                <a:latin typeface="+mn-lt"/>
              </a:defRPr>
            </a:lvl1pPr>
          </a:lstStyle>
          <a:p>
            <a:r>
              <a:rPr lang="en-US"/>
              <a:t>Click to edit master title</a:t>
            </a:r>
          </a:p>
        </p:txBody>
      </p:sp>
      <p:sp>
        <p:nvSpPr>
          <p:cNvPr id="3" name="Subtitle 2">
            <a:extLst>
              <a:ext uri="{FF2B5EF4-FFF2-40B4-BE49-F238E27FC236}">
                <a16:creationId xmlns:a16="http://schemas.microsoft.com/office/drawing/2014/main" id="{D5CFE5E8-78D0-48A6-97B4-55E847A79DD1}"/>
              </a:ext>
            </a:extLst>
          </p:cNvPr>
          <p:cNvSpPr>
            <a:spLocks noGrp="1"/>
          </p:cNvSpPr>
          <p:nvPr>
            <p:ph type="subTitle" idx="1" hasCustomPrompt="1"/>
          </p:nvPr>
        </p:nvSpPr>
        <p:spPr>
          <a:xfrm>
            <a:off x="3744455" y="3527869"/>
            <a:ext cx="4703091" cy="323165"/>
          </a:xfrm>
        </p:spPr>
        <p:txBody>
          <a:bodyPr wrap="square" tIns="0">
            <a:spAutoFit/>
          </a:bodyPr>
          <a:lstStyle>
            <a:lvl1pPr marL="0" indent="0" algn="ctr">
              <a:spcBef>
                <a:spcPts val="0"/>
              </a:spcBef>
              <a:buNone/>
              <a:defRPr sz="1800" b="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a:extLst>
              <a:ext uri="{FF2B5EF4-FFF2-40B4-BE49-F238E27FC236}">
                <a16:creationId xmlns:a16="http://schemas.microsoft.com/office/drawing/2014/main" id="{3E4BB24B-0D63-2B49-908C-548111F5FBF7}"/>
              </a:ext>
            </a:extLst>
          </p:cNvPr>
          <p:cNvCxnSpPr>
            <a:cxnSpLocks/>
          </p:cNvCxnSpPr>
          <p:nvPr/>
        </p:nvCxnSpPr>
        <p:spPr>
          <a:xfrm>
            <a:off x="4724400" y="5557741"/>
            <a:ext cx="2743200" cy="0"/>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a:extLst>
              <a:ext uri="{FF2B5EF4-FFF2-40B4-BE49-F238E27FC236}">
                <a16:creationId xmlns:a16="http://schemas.microsoft.com/office/drawing/2014/main" id="{95498070-8C4D-0603-6F51-3829C70B51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67300" y="446509"/>
            <a:ext cx="2057400" cy="1101394"/>
          </a:xfrm>
          <a:prstGeom prst="rect">
            <a:avLst/>
          </a:prstGeom>
        </p:spPr>
      </p:pic>
      <p:sp>
        <p:nvSpPr>
          <p:cNvPr id="16" name="Text Placeholder 15">
            <a:extLst>
              <a:ext uri="{FF2B5EF4-FFF2-40B4-BE49-F238E27FC236}">
                <a16:creationId xmlns:a16="http://schemas.microsoft.com/office/drawing/2014/main" id="{D388E4A7-F574-AF31-D113-D1CD52F40E04}"/>
              </a:ext>
            </a:extLst>
          </p:cNvPr>
          <p:cNvSpPr>
            <a:spLocks noGrp="1"/>
          </p:cNvSpPr>
          <p:nvPr>
            <p:ph type="body" sz="quarter" idx="10" hasCustomPrompt="1"/>
          </p:nvPr>
        </p:nvSpPr>
        <p:spPr>
          <a:xfrm>
            <a:off x="4108938" y="5691956"/>
            <a:ext cx="3974125" cy="777136"/>
          </a:xfrm>
        </p:spPr>
        <p:txBody>
          <a:bodyPr/>
          <a:lstStyle>
            <a:lvl1pPr marL="4763" indent="0" algn="ctr">
              <a:spcBef>
                <a:spcPts val="300"/>
              </a:spcBef>
              <a:buNone/>
              <a:defRPr sz="1400">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Presented by </a:t>
            </a:r>
            <a:r>
              <a:rPr lang="en-US" err="1"/>
              <a:t>Firstname</a:t>
            </a:r>
            <a:r>
              <a:rPr lang="en-US"/>
              <a:t> </a:t>
            </a:r>
            <a:r>
              <a:rPr lang="en-US" err="1"/>
              <a:t>Lastname</a:t>
            </a:r>
            <a:r>
              <a:rPr lang="en-US"/>
              <a:t>, </a:t>
            </a:r>
            <a:br>
              <a:rPr lang="en-US"/>
            </a:br>
            <a:r>
              <a:rPr lang="en-US"/>
              <a:t>Credentials (if applicable)</a:t>
            </a:r>
          </a:p>
          <a:p>
            <a:pPr lvl="0"/>
            <a:r>
              <a:rPr lang="en-US"/>
              <a:t>Date</a:t>
            </a:r>
          </a:p>
        </p:txBody>
      </p:sp>
      <p:pic>
        <p:nvPicPr>
          <p:cNvPr id="7" name="Picture 6" descr="A colorful circles and flowers&#10;&#10;AI-generated content may be incorrect.">
            <a:extLst>
              <a:ext uri="{FF2B5EF4-FFF2-40B4-BE49-F238E27FC236}">
                <a16:creationId xmlns:a16="http://schemas.microsoft.com/office/drawing/2014/main" id="{8D128755-9CAC-882F-D7DC-0D051AB0D516}"/>
              </a:ext>
            </a:extLst>
          </p:cNvPr>
          <p:cNvPicPr>
            <a:picLocks noChangeAspect="1"/>
          </p:cNvPicPr>
          <p:nvPr/>
        </p:nvPicPr>
        <p:blipFill>
          <a:blip r:embed="rId3">
            <a:extLst>
              <a:ext uri="{28A0092B-C50C-407E-A947-70E740481C1C}">
                <a14:useLocalDpi xmlns:a14="http://schemas.microsoft.com/office/drawing/2010/main" val="0"/>
              </a:ext>
            </a:extLst>
          </a:blip>
          <a:srcRect r="16010" b="20469"/>
          <a:stretch/>
        </p:blipFill>
        <p:spPr>
          <a:xfrm>
            <a:off x="8056653" y="3429001"/>
            <a:ext cx="4135348" cy="3429000"/>
          </a:xfrm>
          <a:prstGeom prst="rect">
            <a:avLst/>
          </a:prstGeom>
        </p:spPr>
      </p:pic>
      <p:pic>
        <p:nvPicPr>
          <p:cNvPr id="8" name="Picture 7">
            <a:extLst>
              <a:ext uri="{FF2B5EF4-FFF2-40B4-BE49-F238E27FC236}">
                <a16:creationId xmlns:a16="http://schemas.microsoft.com/office/drawing/2014/main" id="{91203E10-FB61-4A05-8296-3D2F0B2324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cxnSp>
        <p:nvCxnSpPr>
          <p:cNvPr id="9" name="Straight Connector 8">
            <a:extLst>
              <a:ext uri="{FF2B5EF4-FFF2-40B4-BE49-F238E27FC236}">
                <a16:creationId xmlns:a16="http://schemas.microsoft.com/office/drawing/2014/main" id="{C0479A52-C789-41A9-B5D7-274E2D57A782}"/>
              </a:ext>
            </a:extLst>
          </p:cNvPr>
          <p:cNvCxnSpPr/>
          <p:nvPr userDrawn="1"/>
        </p:nvCxnSpPr>
        <p:spPr>
          <a:xfrm>
            <a:off x="642159" y="5763067"/>
            <a:ext cx="2011680" cy="0"/>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8AABBEE3-F63E-4795-BBF9-F7228271C6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8849218" y="2558319"/>
            <a:ext cx="3892575" cy="3295714"/>
          </a:xfrm>
          <a:prstGeom prst="rect">
            <a:avLst/>
          </a:prstGeom>
        </p:spPr>
      </p:pic>
      <p:pic>
        <p:nvPicPr>
          <p:cNvPr id="11" name="Picture 10">
            <a:extLst>
              <a:ext uri="{FF2B5EF4-FFF2-40B4-BE49-F238E27FC236}">
                <a16:creationId xmlns:a16="http://schemas.microsoft.com/office/drawing/2014/main" id="{43E9268B-E4F5-4DBE-969D-7556D6E5187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731" b="25428"/>
          <a:stretch/>
        </p:blipFill>
        <p:spPr>
          <a:xfrm>
            <a:off x="5281017" y="1"/>
            <a:ext cx="5768777" cy="6858000"/>
          </a:xfrm>
          <a:prstGeom prst="rect">
            <a:avLst/>
          </a:prstGeom>
        </p:spPr>
      </p:pic>
    </p:spTree>
    <p:extLst>
      <p:ext uri="{BB962C8B-B14F-4D97-AF65-F5344CB8AC3E}">
        <p14:creationId xmlns:p14="http://schemas.microsoft.com/office/powerpoint/2010/main" val="175247618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3_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B2A6F8-DBB1-4366-AB44-745DB7DAEFDD}"/>
              </a:ext>
            </a:extLst>
          </p:cNvPr>
          <p:cNvSpPr>
            <a:spLocks noGrp="1"/>
          </p:cNvSpPr>
          <p:nvPr>
            <p:ph type="ctrTitle" hasCustomPrompt="1"/>
          </p:nvPr>
        </p:nvSpPr>
        <p:spPr>
          <a:xfrm>
            <a:off x="2113719" y="2930006"/>
            <a:ext cx="7964562" cy="577081"/>
          </a:xfrm>
        </p:spPr>
        <p:txBody>
          <a:bodyPr wrap="square" bIns="0" anchor="b">
            <a:spAutoFit/>
          </a:bodyPr>
          <a:lstStyle>
            <a:lvl1pPr algn="ctr">
              <a:lnSpc>
                <a:spcPts val="4500"/>
              </a:lnSpc>
              <a:defRPr sz="4000" b="1" cap="none" baseline="0">
                <a:solidFill>
                  <a:schemeClr val="bg1"/>
                </a:solidFill>
                <a:latin typeface="+mn-lt"/>
              </a:defRPr>
            </a:lvl1pPr>
          </a:lstStyle>
          <a:p>
            <a:r>
              <a:rPr lang="en-US"/>
              <a:t>Click to edit master title</a:t>
            </a:r>
          </a:p>
        </p:txBody>
      </p:sp>
      <p:sp>
        <p:nvSpPr>
          <p:cNvPr id="11" name="Text Placeholder 9">
            <a:extLst>
              <a:ext uri="{FF2B5EF4-FFF2-40B4-BE49-F238E27FC236}">
                <a16:creationId xmlns:a16="http://schemas.microsoft.com/office/drawing/2014/main" id="{0DA678BA-71F2-4029-B0F4-92563696098F}"/>
              </a:ext>
            </a:extLst>
          </p:cNvPr>
          <p:cNvSpPr>
            <a:spLocks noGrp="1"/>
          </p:cNvSpPr>
          <p:nvPr>
            <p:ph type="body" sz="quarter" idx="10" hasCustomPrompt="1"/>
          </p:nvPr>
        </p:nvSpPr>
        <p:spPr>
          <a:xfrm>
            <a:off x="3538798" y="5846673"/>
            <a:ext cx="5114405" cy="556401"/>
          </a:xfrm>
        </p:spPr>
        <p:txBody>
          <a:bodyPr>
            <a:noAutofit/>
          </a:bodyPr>
          <a:lstStyle>
            <a:lvl1pPr marL="0" indent="0" algn="ctr">
              <a:lnSpc>
                <a:spcPct val="100000"/>
              </a:lnSpc>
              <a:spcBef>
                <a:spcPts val="0"/>
              </a:spcBef>
              <a:buNone/>
              <a:defRPr sz="1400" b="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Presented by </a:t>
            </a:r>
            <a:r>
              <a:rPr lang="en-US" err="1"/>
              <a:t>Firstname</a:t>
            </a:r>
            <a:r>
              <a:rPr lang="en-US"/>
              <a:t> </a:t>
            </a:r>
            <a:r>
              <a:rPr lang="en-US" err="1"/>
              <a:t>Lastname</a:t>
            </a:r>
            <a:r>
              <a:rPr lang="en-US"/>
              <a:t>, Credentials (if applicable)</a:t>
            </a:r>
          </a:p>
          <a:p>
            <a:pPr lvl="0"/>
            <a:r>
              <a:rPr lang="en-US"/>
              <a:t>Date</a:t>
            </a:r>
          </a:p>
        </p:txBody>
      </p:sp>
      <p:sp>
        <p:nvSpPr>
          <p:cNvPr id="12" name="Subtitle 2">
            <a:extLst>
              <a:ext uri="{FF2B5EF4-FFF2-40B4-BE49-F238E27FC236}">
                <a16:creationId xmlns:a16="http://schemas.microsoft.com/office/drawing/2014/main" id="{B80C76A1-05CC-4559-AF85-2B84A94079E6}"/>
              </a:ext>
            </a:extLst>
          </p:cNvPr>
          <p:cNvSpPr>
            <a:spLocks noGrp="1"/>
          </p:cNvSpPr>
          <p:nvPr>
            <p:ph type="subTitle" idx="1" hasCustomPrompt="1"/>
          </p:nvPr>
        </p:nvSpPr>
        <p:spPr>
          <a:xfrm>
            <a:off x="2286835" y="3548651"/>
            <a:ext cx="7618330" cy="323165"/>
          </a:xfrm>
        </p:spPr>
        <p:txBody>
          <a:bodyPr tIns="0">
            <a:spAutoFit/>
          </a:bodyPr>
          <a:lstStyle>
            <a:lvl1pPr marL="0" indent="0" algn="ctr">
              <a:spcBef>
                <a:spcPts val="0"/>
              </a:spcBef>
              <a:buNone/>
              <a:defRPr sz="18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DDDD2BC-C1B4-4AD0-A6D4-A5DDA43BCAD4}"/>
              </a:ext>
            </a:extLst>
          </p:cNvPr>
          <p:cNvCxnSpPr>
            <a:cxnSpLocks/>
          </p:cNvCxnSpPr>
          <p:nvPr/>
        </p:nvCxnSpPr>
        <p:spPr>
          <a:xfrm>
            <a:off x="4724400" y="5697078"/>
            <a:ext cx="2743200" cy="0"/>
          </a:xfrm>
          <a:prstGeom prst="line">
            <a:avLst/>
          </a:prstGeom>
          <a:ln>
            <a:solidFill>
              <a:schemeClr val="accent3"/>
            </a:solidFill>
          </a:ln>
        </p:spPr>
        <p:style>
          <a:lnRef idx="1">
            <a:schemeClr val="accent3"/>
          </a:lnRef>
          <a:fillRef idx="0">
            <a:schemeClr val="accent3"/>
          </a:fillRef>
          <a:effectRef idx="0">
            <a:schemeClr val="accent3"/>
          </a:effectRef>
          <a:fontRef idx="minor">
            <a:schemeClr val="tx1"/>
          </a:fontRef>
        </p:style>
      </p:cxnSp>
      <p:pic>
        <p:nvPicPr>
          <p:cNvPr id="4" name="Picture 3" descr="A black and white sign with white text&#10;&#10;AI-generated content may be incorrect.">
            <a:extLst>
              <a:ext uri="{FF2B5EF4-FFF2-40B4-BE49-F238E27FC236}">
                <a16:creationId xmlns:a16="http://schemas.microsoft.com/office/drawing/2014/main" id="{2A3261E0-5606-2CD8-9B17-E7DDD527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00" y="445499"/>
            <a:ext cx="2057400" cy="1102674"/>
          </a:xfrm>
          <a:prstGeom prst="rect">
            <a:avLst/>
          </a:prstGeom>
        </p:spPr>
      </p:pic>
      <p:pic>
        <p:nvPicPr>
          <p:cNvPr id="5" name="Picture 4" descr="A colorful circle with a star and flower&#10;&#10;AI-generated content may be incorrect.">
            <a:extLst>
              <a:ext uri="{FF2B5EF4-FFF2-40B4-BE49-F238E27FC236}">
                <a16:creationId xmlns:a16="http://schemas.microsoft.com/office/drawing/2014/main" id="{925A409C-4C19-5886-B454-9477E64E115E}"/>
              </a:ext>
            </a:extLst>
          </p:cNvPr>
          <p:cNvPicPr>
            <a:picLocks noChangeAspect="1"/>
          </p:cNvPicPr>
          <p:nvPr/>
        </p:nvPicPr>
        <p:blipFill>
          <a:blip r:embed="rId3">
            <a:extLst>
              <a:ext uri="{28A0092B-C50C-407E-A947-70E740481C1C}">
                <a14:useLocalDpi xmlns:a14="http://schemas.microsoft.com/office/drawing/2010/main" val="0"/>
              </a:ext>
            </a:extLst>
          </a:blip>
          <a:srcRect t="15164" r="14016"/>
          <a:stretch/>
        </p:blipFill>
        <p:spPr>
          <a:xfrm>
            <a:off x="8400176" y="0"/>
            <a:ext cx="3791824" cy="4019383"/>
          </a:xfrm>
          <a:prstGeom prst="rect">
            <a:avLst/>
          </a:prstGeom>
        </p:spPr>
      </p:pic>
      <p:sp>
        <p:nvSpPr>
          <p:cNvPr id="9" name="Rectangle 8">
            <a:extLst>
              <a:ext uri="{FF2B5EF4-FFF2-40B4-BE49-F238E27FC236}">
                <a16:creationId xmlns:a16="http://schemas.microsoft.com/office/drawing/2014/main" id="{0E1BFAA4-98C5-43F0-9786-415492A15E00}"/>
              </a:ext>
            </a:extLst>
          </p:cNvPr>
          <p:cNvSpPr/>
          <p:nvPr userDrawn="1"/>
        </p:nvSpPr>
        <p:spPr>
          <a:xfrm>
            <a:off x="0" y="1600200"/>
            <a:ext cx="12192000"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9354B74-47D0-477D-97D0-07E762E00F37}"/>
              </a:ext>
            </a:extLst>
          </p:cNvPr>
          <p:cNvCxnSpPr/>
          <p:nvPr userDrawn="1"/>
        </p:nvCxnSpPr>
        <p:spPr>
          <a:xfrm>
            <a:off x="642159" y="5763067"/>
            <a:ext cx="2011680" cy="0"/>
          </a:xfrm>
          <a:prstGeom prst="line">
            <a:avLst/>
          </a:prstGeom>
          <a:ln>
            <a:solidFill>
              <a:srgbClr val="A7DBF1"/>
            </a:solidFill>
          </a:ln>
        </p:spPr>
        <p:style>
          <a:lnRef idx="1">
            <a:schemeClr val="accent3"/>
          </a:lnRef>
          <a:fillRef idx="0">
            <a:schemeClr val="accent3"/>
          </a:fillRef>
          <a:effectRef idx="0">
            <a:schemeClr val="accent3"/>
          </a:effectRef>
          <a:fontRef idx="minor">
            <a:schemeClr val="tx1"/>
          </a:fontRef>
        </p:style>
      </p:cxnSp>
      <p:pic>
        <p:nvPicPr>
          <p:cNvPr id="14" name="Picture 13">
            <a:extLst>
              <a:ext uri="{FF2B5EF4-FFF2-40B4-BE49-F238E27FC236}">
                <a16:creationId xmlns:a16="http://schemas.microsoft.com/office/drawing/2014/main" id="{317E11A4-BD81-4D47-A2D5-8D97B3268A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Tree>
    <p:extLst>
      <p:ext uri="{BB962C8B-B14F-4D97-AF65-F5344CB8AC3E}">
        <p14:creationId xmlns:p14="http://schemas.microsoft.com/office/powerpoint/2010/main" val="3366625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7A422-7B10-42D2-BFE4-E2A556A62A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5900"/>
            <a:ext cx="12192000" cy="5372100"/>
          </a:xfrm>
          <a:prstGeom prst="rect">
            <a:avLst/>
          </a:prstGeom>
          <a:pattFill prst="pct5">
            <a:fgClr>
              <a:schemeClr val="accent1"/>
            </a:fgClr>
            <a:bgClr>
              <a:schemeClr val="bg1"/>
            </a:bgClr>
          </a:pattFill>
        </p:spPr>
      </p:pic>
      <p:sp>
        <p:nvSpPr>
          <p:cNvPr id="8" name="Title 1">
            <a:extLst>
              <a:ext uri="{FF2B5EF4-FFF2-40B4-BE49-F238E27FC236}">
                <a16:creationId xmlns:a16="http://schemas.microsoft.com/office/drawing/2014/main" id="{33B2A6F8-DBB1-4366-AB44-745DB7DAEFDD}"/>
              </a:ext>
            </a:extLst>
          </p:cNvPr>
          <p:cNvSpPr>
            <a:spLocks noGrp="1"/>
          </p:cNvSpPr>
          <p:nvPr>
            <p:ph type="ctrTitle" hasCustomPrompt="1"/>
          </p:nvPr>
        </p:nvSpPr>
        <p:spPr>
          <a:xfrm>
            <a:off x="548639" y="2538982"/>
            <a:ext cx="10735245" cy="623248"/>
          </a:xfrm>
        </p:spPr>
        <p:txBody>
          <a:bodyPr wrap="square" bIns="0" anchor="b">
            <a:spAutoFit/>
          </a:bodyPr>
          <a:lstStyle>
            <a:lvl1pPr algn="l">
              <a:lnSpc>
                <a:spcPts val="4500"/>
              </a:lnSpc>
              <a:defRPr sz="4200" b="1" cap="none" baseline="0">
                <a:solidFill>
                  <a:schemeClr val="bg1"/>
                </a:solidFill>
                <a:latin typeface="+mn-lt"/>
              </a:defRPr>
            </a:lvl1pPr>
          </a:lstStyle>
          <a:p>
            <a:r>
              <a:rPr lang="en-US"/>
              <a:t>Click to edit master title</a:t>
            </a:r>
          </a:p>
        </p:txBody>
      </p:sp>
      <p:sp>
        <p:nvSpPr>
          <p:cNvPr id="11" name="Text Placeholder 9">
            <a:extLst>
              <a:ext uri="{FF2B5EF4-FFF2-40B4-BE49-F238E27FC236}">
                <a16:creationId xmlns:a16="http://schemas.microsoft.com/office/drawing/2014/main" id="{0DA678BA-71F2-4029-B0F4-92563696098F}"/>
              </a:ext>
            </a:extLst>
          </p:cNvPr>
          <p:cNvSpPr>
            <a:spLocks noGrp="1"/>
          </p:cNvSpPr>
          <p:nvPr>
            <p:ph type="body" sz="quarter" idx="10" hasCustomPrompt="1"/>
          </p:nvPr>
        </p:nvSpPr>
        <p:spPr>
          <a:xfrm>
            <a:off x="539213" y="5884383"/>
            <a:ext cx="5114405" cy="430887"/>
          </a:xfrm>
        </p:spPr>
        <p:txBody>
          <a:bodyPr lIns="0" tIns="0" rIns="0" bIns="0">
            <a:spAutoFit/>
          </a:bodyPr>
          <a:lstStyle>
            <a:lvl1pPr marL="0" indent="0">
              <a:lnSpc>
                <a:spcPct val="100000"/>
              </a:lnSpc>
              <a:spcBef>
                <a:spcPts val="0"/>
              </a:spcBef>
              <a:buNone/>
              <a:defRPr sz="1400" b="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Presented by </a:t>
            </a:r>
            <a:r>
              <a:rPr lang="en-US" err="1"/>
              <a:t>Firstname</a:t>
            </a:r>
            <a:r>
              <a:rPr lang="en-US"/>
              <a:t> </a:t>
            </a:r>
            <a:r>
              <a:rPr lang="en-US" err="1"/>
              <a:t>Lastname</a:t>
            </a:r>
            <a:r>
              <a:rPr lang="en-US"/>
              <a:t>, Credentials (if applicable)</a:t>
            </a:r>
          </a:p>
          <a:p>
            <a:pPr lvl="0"/>
            <a:r>
              <a:rPr lang="en-US"/>
              <a:t>Date</a:t>
            </a:r>
          </a:p>
        </p:txBody>
      </p:sp>
      <p:sp>
        <p:nvSpPr>
          <p:cNvPr id="12" name="Subtitle 2">
            <a:extLst>
              <a:ext uri="{FF2B5EF4-FFF2-40B4-BE49-F238E27FC236}">
                <a16:creationId xmlns:a16="http://schemas.microsoft.com/office/drawing/2014/main" id="{B80C76A1-05CC-4559-AF85-2B84A94079E6}"/>
              </a:ext>
            </a:extLst>
          </p:cNvPr>
          <p:cNvSpPr>
            <a:spLocks noGrp="1"/>
          </p:cNvSpPr>
          <p:nvPr>
            <p:ph type="subTitle" idx="1" hasCustomPrompt="1"/>
          </p:nvPr>
        </p:nvSpPr>
        <p:spPr>
          <a:xfrm>
            <a:off x="548639" y="3324006"/>
            <a:ext cx="10735245" cy="276999"/>
          </a:xfrm>
        </p:spPr>
        <p:txBody>
          <a:bodyPr wrap="square" lIns="0" tIns="0" rIns="0" bIns="0">
            <a:spAutoFit/>
          </a:bodyPr>
          <a:lstStyle>
            <a:lvl1pPr marL="0" indent="0" algn="l">
              <a:spcBef>
                <a:spcPts val="0"/>
              </a:spcBef>
              <a:buNone/>
              <a:defRPr sz="18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DDDD2BC-C1B4-4AD0-A6D4-A5DDA43BCAD4}"/>
              </a:ext>
            </a:extLst>
          </p:cNvPr>
          <p:cNvCxnSpPr/>
          <p:nvPr/>
        </p:nvCxnSpPr>
        <p:spPr>
          <a:xfrm>
            <a:off x="529035" y="5687653"/>
            <a:ext cx="2743200"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6AB13F9-2CC6-4B0F-B316-43774334C022}"/>
              </a:ext>
            </a:extLst>
          </p:cNvPr>
          <p:cNvPicPr>
            <a:picLocks noChangeAspect="1"/>
          </p:cNvPicPr>
          <p:nvPr/>
        </p:nvPicPr>
        <p:blipFill rotWithShape="1">
          <a:blip r:embed="rId3">
            <a:extLst>
              <a:ext uri="{28A0092B-C50C-407E-A947-70E740481C1C}">
                <a14:useLocalDpi xmlns:a14="http://schemas.microsoft.com/office/drawing/2010/main" val="0"/>
              </a:ext>
            </a:extLst>
          </a:blip>
          <a:srcRect t="23575" b="24227"/>
          <a:stretch/>
        </p:blipFill>
        <p:spPr>
          <a:xfrm>
            <a:off x="273375" y="388937"/>
            <a:ext cx="4349742" cy="640080"/>
          </a:xfrm>
          <a:prstGeom prst="rect">
            <a:avLst/>
          </a:prstGeom>
        </p:spPr>
      </p:pic>
      <p:pic>
        <p:nvPicPr>
          <p:cNvPr id="9" name="Picture 8">
            <a:extLst>
              <a:ext uri="{FF2B5EF4-FFF2-40B4-BE49-F238E27FC236}">
                <a16:creationId xmlns:a16="http://schemas.microsoft.com/office/drawing/2014/main" id="{0483A25C-E9B3-4BDB-834A-7B91FDE0F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2087"/>
            <a:ext cx="12192000" cy="5257799"/>
          </a:xfrm>
          <a:prstGeom prst="rect">
            <a:avLst/>
          </a:prstGeom>
        </p:spPr>
      </p:pic>
      <p:cxnSp>
        <p:nvCxnSpPr>
          <p:cNvPr id="14" name="Straight Connector 13">
            <a:extLst>
              <a:ext uri="{FF2B5EF4-FFF2-40B4-BE49-F238E27FC236}">
                <a16:creationId xmlns:a16="http://schemas.microsoft.com/office/drawing/2014/main" id="{3C15C2FE-0006-4CEA-932C-3A3A88B43AE8}"/>
              </a:ext>
            </a:extLst>
          </p:cNvPr>
          <p:cNvCxnSpPr/>
          <p:nvPr userDrawn="1"/>
        </p:nvCxnSpPr>
        <p:spPr>
          <a:xfrm>
            <a:off x="642159" y="5763067"/>
            <a:ext cx="2011680"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pic>
        <p:nvPicPr>
          <p:cNvPr id="15" name="Picture 14">
            <a:extLst>
              <a:ext uri="{FF2B5EF4-FFF2-40B4-BE49-F238E27FC236}">
                <a16:creationId xmlns:a16="http://schemas.microsoft.com/office/drawing/2014/main" id="{4FCC71A1-99A9-44EB-B8D8-D02B899A76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550" y="423333"/>
            <a:ext cx="2011680" cy="640081"/>
          </a:xfrm>
          <a:prstGeom prst="rect">
            <a:avLst/>
          </a:prstGeom>
        </p:spPr>
      </p:pic>
    </p:spTree>
    <p:extLst>
      <p:ext uri="{BB962C8B-B14F-4D97-AF65-F5344CB8AC3E}">
        <p14:creationId xmlns:p14="http://schemas.microsoft.com/office/powerpoint/2010/main" val="1363494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6A8C67-1DEA-4DEE-85E4-3B79A77BD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3076339"/>
            <a:ext cx="8968158" cy="705321"/>
          </a:xfrm>
        </p:spPr>
        <p:txBody>
          <a:bodyPr wrap="square" anchor="ctr">
            <a:spAutoFit/>
          </a:bodyPr>
          <a:lstStyle>
            <a:lvl1pPr algn="ctr">
              <a:lnSpc>
                <a:spcPts val="5500"/>
              </a:lnSpc>
              <a:defRPr sz="4800" b="1" i="0" cap="none" baseline="0">
                <a:solidFill>
                  <a:schemeClr val="bg1"/>
                </a:solidFill>
                <a:latin typeface="+mn-lt"/>
                <a:cs typeface="Arial" panose="020B0604020202020204" pitchFamily="34" charset="0"/>
              </a:defRPr>
            </a:lvl1pPr>
          </a:lstStyle>
          <a:p>
            <a:r>
              <a:rPr lang="en-US"/>
              <a:t>Click to edit section divider</a:t>
            </a:r>
          </a:p>
        </p:txBody>
      </p:sp>
      <p:pic>
        <p:nvPicPr>
          <p:cNvPr id="4" name="Picture 3">
            <a:extLst>
              <a:ext uri="{FF2B5EF4-FFF2-40B4-BE49-F238E27FC236}">
                <a16:creationId xmlns:a16="http://schemas.microsoft.com/office/drawing/2014/main" id="{F757B086-6461-4E38-BDAE-332CF7888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Tree>
    <p:extLst>
      <p:ext uri="{BB962C8B-B14F-4D97-AF65-F5344CB8AC3E}">
        <p14:creationId xmlns:p14="http://schemas.microsoft.com/office/powerpoint/2010/main" val="2854963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3076339"/>
            <a:ext cx="8968158" cy="705321"/>
          </a:xfrm>
        </p:spPr>
        <p:txBody>
          <a:bodyPr wrap="square" anchor="ctr">
            <a:spAutoFit/>
          </a:bodyPr>
          <a:lstStyle>
            <a:lvl1pPr algn="ctr">
              <a:lnSpc>
                <a:spcPts val="5500"/>
              </a:lnSpc>
              <a:defRPr sz="4800" b="1" i="0" cap="none" baseline="0">
                <a:solidFill>
                  <a:schemeClr val="bg1"/>
                </a:solidFill>
                <a:latin typeface="+mn-lt"/>
                <a:cs typeface="Arial" panose="020B0604020202020204" pitchFamily="34" charset="0"/>
              </a:defRPr>
            </a:lvl1pPr>
          </a:lstStyle>
          <a:p>
            <a:r>
              <a:rPr lang="en-US"/>
              <a:t>Click to edit section divider</a:t>
            </a:r>
          </a:p>
        </p:txBody>
      </p:sp>
      <p:pic>
        <p:nvPicPr>
          <p:cNvPr id="4" name="Picture 3">
            <a:extLst>
              <a:ext uri="{FF2B5EF4-FFF2-40B4-BE49-F238E27FC236}">
                <a16:creationId xmlns:a16="http://schemas.microsoft.com/office/drawing/2014/main" id="{956FF858-D44E-4224-B6E9-989506F5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pic>
        <p:nvPicPr>
          <p:cNvPr id="7" name="Picture 6" descr="A colorful circles and flowers&#10;&#10;AI-generated content may be incorrect.">
            <a:extLst>
              <a:ext uri="{FF2B5EF4-FFF2-40B4-BE49-F238E27FC236}">
                <a16:creationId xmlns:a16="http://schemas.microsoft.com/office/drawing/2014/main" id="{6CB96B5F-2245-C836-64FC-B2277AFC4FEA}"/>
              </a:ext>
            </a:extLst>
          </p:cNvPr>
          <p:cNvPicPr>
            <a:picLocks noChangeAspect="1"/>
          </p:cNvPicPr>
          <p:nvPr/>
        </p:nvPicPr>
        <p:blipFill>
          <a:blip r:embed="rId3">
            <a:extLst>
              <a:ext uri="{28A0092B-C50C-407E-A947-70E740481C1C}">
                <a14:useLocalDpi xmlns:a14="http://schemas.microsoft.com/office/drawing/2010/main" val="0"/>
              </a:ext>
            </a:extLst>
          </a:blip>
          <a:srcRect r="16010" b="20469"/>
          <a:stretch/>
        </p:blipFill>
        <p:spPr>
          <a:xfrm>
            <a:off x="8056653" y="3429001"/>
            <a:ext cx="4135348" cy="3429000"/>
          </a:xfrm>
          <a:prstGeom prst="rect">
            <a:avLst/>
          </a:prstGeom>
        </p:spPr>
      </p:pic>
      <p:pic>
        <p:nvPicPr>
          <p:cNvPr id="5" name="Picture 4">
            <a:extLst>
              <a:ext uri="{FF2B5EF4-FFF2-40B4-BE49-F238E27FC236}">
                <a16:creationId xmlns:a16="http://schemas.microsoft.com/office/drawing/2014/main" id="{E96E7F43-FD4C-40D1-8D8A-04F920B769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Tree>
    <p:extLst>
      <p:ext uri="{BB962C8B-B14F-4D97-AF65-F5344CB8AC3E}">
        <p14:creationId xmlns:p14="http://schemas.microsoft.com/office/powerpoint/2010/main" val="4127608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in photo_section divider">
    <p:spTree>
      <p:nvGrpSpPr>
        <p:cNvPr id="1" name=""/>
        <p:cNvGrpSpPr/>
        <p:nvPr/>
      </p:nvGrpSpPr>
      <p:grpSpPr>
        <a:xfrm>
          <a:off x="0" y="0"/>
          <a:ext cx="0" cy="0"/>
          <a:chOff x="0" y="0"/>
          <a:chExt cx="0" cy="0"/>
        </a:xfrm>
      </p:grpSpPr>
      <p:pic>
        <p:nvPicPr>
          <p:cNvPr id="8" name="Picture 7" descr="A child standing in a hallway&#10;&#10;AI-generated content may be incorrect.">
            <a:extLst>
              <a:ext uri="{FF2B5EF4-FFF2-40B4-BE49-F238E27FC236}">
                <a16:creationId xmlns:a16="http://schemas.microsoft.com/office/drawing/2014/main" id="{EDA72FAE-9268-5689-4F3D-ED5466A0911D}"/>
              </a:ext>
            </a:extLst>
          </p:cNvPr>
          <p:cNvPicPr>
            <a:picLocks noChangeAspect="1"/>
          </p:cNvPicPr>
          <p:nvPr/>
        </p:nvPicPr>
        <p:blipFill>
          <a:blip r:embed="rId2">
            <a:extLst>
              <a:ext uri="{28A0092B-C50C-407E-A947-70E740481C1C}">
                <a14:useLocalDpi xmlns:a14="http://schemas.microsoft.com/office/drawing/2010/main" val="0"/>
              </a:ext>
            </a:extLst>
          </a:blip>
          <a:srcRect l="-1" t="9131" r="31947" b="33516"/>
          <a:stretch/>
        </p:blipFill>
        <p:spPr>
          <a:xfrm>
            <a:off x="0" y="4698"/>
            <a:ext cx="12191999" cy="6853302"/>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3920D140-2AD0-14EB-8075-D7AA5DE7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6763512" cy="6858000"/>
          </a:xfrm>
          <a:prstGeom prst="rect">
            <a:avLst/>
          </a:prstGeom>
        </p:spPr>
      </p:pic>
      <p:sp>
        <p:nvSpPr>
          <p:cNvPr id="2" name="Title 1">
            <a:extLst>
              <a:ext uri="{FF2B5EF4-FFF2-40B4-BE49-F238E27FC236}">
                <a16:creationId xmlns:a16="http://schemas.microsoft.com/office/drawing/2014/main" id="{DB2D6077-A2B2-7551-8903-98528E821CF4}"/>
              </a:ext>
            </a:extLst>
          </p:cNvPr>
          <p:cNvSpPr>
            <a:spLocks noGrp="1"/>
          </p:cNvSpPr>
          <p:nvPr>
            <p:ph type="title"/>
          </p:nvPr>
        </p:nvSpPr>
        <p:spPr>
          <a:xfrm>
            <a:off x="593888" y="2759492"/>
            <a:ext cx="5502111" cy="1231106"/>
          </a:xfrm>
        </p:spPr>
        <p:txBody>
          <a:bodyPr anchor="ctr" anchorCtr="0"/>
          <a:lstStyle>
            <a:lvl1pPr algn="ctr">
              <a:defRPr sz="4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11E82FC5-6A46-9B31-461C-9242DCDB0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Tree>
    <p:extLst>
      <p:ext uri="{BB962C8B-B14F-4D97-AF65-F5344CB8AC3E}">
        <p14:creationId xmlns:p14="http://schemas.microsoft.com/office/powerpoint/2010/main" val="672981528"/>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Main photo_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72FAE-9268-5689-4F3D-ED5466A0911D}"/>
              </a:ext>
            </a:extLst>
          </p:cNvPr>
          <p:cNvPicPr>
            <a:picLocks noChangeAspect="1"/>
          </p:cNvPicPr>
          <p:nvPr/>
        </p:nvPicPr>
        <p:blipFill>
          <a:blip r:embed="rId2">
            <a:extLst>
              <a:ext uri="{28A0092B-C50C-407E-A947-70E740481C1C}">
                <a14:useLocalDpi xmlns:a14="http://schemas.microsoft.com/office/drawing/2010/main" val="0"/>
              </a:ext>
            </a:extLst>
          </a:blip>
          <a:srcRect l="21744" t="1826" b="32237"/>
          <a:stretch/>
        </p:blipFill>
        <p:spPr>
          <a:xfrm>
            <a:off x="0" y="4698"/>
            <a:ext cx="12191999" cy="6853302"/>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3920D140-2AD0-14EB-8075-D7AA5DE7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487" y="0"/>
            <a:ext cx="6763512" cy="6858000"/>
          </a:xfrm>
          <a:prstGeom prst="rect">
            <a:avLst/>
          </a:prstGeom>
        </p:spPr>
      </p:pic>
      <p:sp>
        <p:nvSpPr>
          <p:cNvPr id="2" name="Title 1">
            <a:extLst>
              <a:ext uri="{FF2B5EF4-FFF2-40B4-BE49-F238E27FC236}">
                <a16:creationId xmlns:a16="http://schemas.microsoft.com/office/drawing/2014/main" id="{DB2D6077-A2B2-7551-8903-98528E821CF4}"/>
              </a:ext>
            </a:extLst>
          </p:cNvPr>
          <p:cNvSpPr>
            <a:spLocks noGrp="1"/>
          </p:cNvSpPr>
          <p:nvPr>
            <p:ph type="title"/>
          </p:nvPr>
        </p:nvSpPr>
        <p:spPr>
          <a:xfrm>
            <a:off x="6976492" y="2759492"/>
            <a:ext cx="4605908" cy="1231106"/>
          </a:xfrm>
        </p:spPr>
        <p:txBody>
          <a:bodyPr anchor="ctr" anchorCtr="0"/>
          <a:lstStyle>
            <a:lvl1pPr algn="ctr">
              <a:defRPr sz="4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11E82FC5-6A46-9B31-461C-9242DCDB0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Tree>
    <p:extLst>
      <p:ext uri="{BB962C8B-B14F-4D97-AF65-F5344CB8AC3E}">
        <p14:creationId xmlns:p14="http://schemas.microsoft.com/office/powerpoint/2010/main" val="3124708540"/>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Main photo_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72FAE-9268-5689-4F3D-ED5466A0911D}"/>
              </a:ext>
            </a:extLst>
          </p:cNvPr>
          <p:cNvPicPr>
            <a:picLocks noChangeAspect="1"/>
          </p:cNvPicPr>
          <p:nvPr/>
        </p:nvPicPr>
        <p:blipFill>
          <a:blip r:embed="rId2">
            <a:extLst>
              <a:ext uri="{28A0092B-C50C-407E-A947-70E740481C1C}">
                <a14:useLocalDpi xmlns:a14="http://schemas.microsoft.com/office/drawing/2010/main" val="0"/>
              </a:ext>
            </a:extLst>
          </a:blip>
          <a:srcRect t="18484" r="9348" b="5112"/>
          <a:stretch/>
        </p:blipFill>
        <p:spPr>
          <a:xfrm>
            <a:off x="0" y="4698"/>
            <a:ext cx="12191999" cy="6853302"/>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3920D140-2AD0-14EB-8075-D7AA5DE7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6763512" cy="6858000"/>
          </a:xfrm>
          <a:prstGeom prst="rect">
            <a:avLst/>
          </a:prstGeom>
        </p:spPr>
      </p:pic>
      <p:pic>
        <p:nvPicPr>
          <p:cNvPr id="9" name="Picture 8">
            <a:extLst>
              <a:ext uri="{FF2B5EF4-FFF2-40B4-BE49-F238E27FC236}">
                <a16:creationId xmlns:a16="http://schemas.microsoft.com/office/drawing/2014/main" id="{11E82FC5-6A46-9B31-461C-9242DCDB0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
        <p:nvSpPr>
          <p:cNvPr id="3" name="Title 1">
            <a:extLst>
              <a:ext uri="{FF2B5EF4-FFF2-40B4-BE49-F238E27FC236}">
                <a16:creationId xmlns:a16="http://schemas.microsoft.com/office/drawing/2014/main" id="{3722CDE5-9903-6A4D-A73F-73A3AD274224}"/>
              </a:ext>
            </a:extLst>
          </p:cNvPr>
          <p:cNvSpPr>
            <a:spLocks noGrp="1"/>
          </p:cNvSpPr>
          <p:nvPr>
            <p:ph type="title"/>
          </p:nvPr>
        </p:nvSpPr>
        <p:spPr>
          <a:xfrm>
            <a:off x="461392" y="2759492"/>
            <a:ext cx="4605908" cy="1231106"/>
          </a:xfrm>
        </p:spPr>
        <p:txBody>
          <a:bodyPr anchor="ctr" anchorCtr="0"/>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71754836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_Imp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CB6E-2D3B-304A-8F4D-A7D441947D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2677512"/>
            <a:ext cx="8968158" cy="1502976"/>
          </a:xfrm>
        </p:spPr>
        <p:txBody>
          <a:bodyPr wrap="square" anchor="ctr">
            <a:spAutoFit/>
          </a:bodyPr>
          <a:lstStyle>
            <a:lvl1pPr algn="ctr">
              <a:lnSpc>
                <a:spcPts val="5500"/>
              </a:lnSpc>
              <a:defRPr sz="4800" b="0" i="0" cap="all" baseline="0">
                <a:solidFill>
                  <a:schemeClr val="bg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14293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Main photo_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72FAE-9268-5689-4F3D-ED5466A0911D}"/>
              </a:ext>
            </a:extLst>
          </p:cNvPr>
          <p:cNvPicPr>
            <a:picLocks noChangeAspect="1"/>
          </p:cNvPicPr>
          <p:nvPr/>
        </p:nvPicPr>
        <p:blipFill>
          <a:blip r:embed="rId2">
            <a:extLst>
              <a:ext uri="{28A0092B-C50C-407E-A947-70E740481C1C}">
                <a14:useLocalDpi xmlns:a14="http://schemas.microsoft.com/office/drawing/2010/main" val="0"/>
              </a:ext>
            </a:extLst>
          </a:blip>
          <a:srcRect l="7033" t="4459" b="17238"/>
          <a:stretch/>
        </p:blipFill>
        <p:spPr>
          <a:xfrm>
            <a:off x="0" y="4698"/>
            <a:ext cx="12191999" cy="6853302"/>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3920D140-2AD0-14EB-8075-D7AA5DE7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488" y="0"/>
            <a:ext cx="6763512" cy="6858000"/>
          </a:xfrm>
          <a:prstGeom prst="rect">
            <a:avLst/>
          </a:prstGeom>
        </p:spPr>
      </p:pic>
      <p:pic>
        <p:nvPicPr>
          <p:cNvPr id="9" name="Picture 8">
            <a:extLst>
              <a:ext uri="{FF2B5EF4-FFF2-40B4-BE49-F238E27FC236}">
                <a16:creationId xmlns:a16="http://schemas.microsoft.com/office/drawing/2014/main" id="{11E82FC5-6A46-9B31-461C-9242DCDB0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
        <p:nvSpPr>
          <p:cNvPr id="3" name="Title 1">
            <a:extLst>
              <a:ext uri="{FF2B5EF4-FFF2-40B4-BE49-F238E27FC236}">
                <a16:creationId xmlns:a16="http://schemas.microsoft.com/office/drawing/2014/main" id="{3722CDE5-9903-6A4D-A73F-73A3AD274224}"/>
              </a:ext>
            </a:extLst>
          </p:cNvPr>
          <p:cNvSpPr>
            <a:spLocks noGrp="1"/>
          </p:cNvSpPr>
          <p:nvPr>
            <p:ph type="title"/>
          </p:nvPr>
        </p:nvSpPr>
        <p:spPr>
          <a:xfrm>
            <a:off x="6976492" y="2759492"/>
            <a:ext cx="4605908" cy="1231106"/>
          </a:xfrm>
        </p:spPr>
        <p:txBody>
          <a:bodyPr anchor="ctr" anchorCtr="0"/>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802625479"/>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Main photo_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A72FAE-9268-5689-4F3D-ED5466A0911D}"/>
              </a:ext>
            </a:extLst>
          </p:cNvPr>
          <p:cNvPicPr>
            <a:picLocks noChangeAspect="1"/>
          </p:cNvPicPr>
          <p:nvPr/>
        </p:nvPicPr>
        <p:blipFill>
          <a:blip r:embed="rId2">
            <a:extLst>
              <a:ext uri="{28A0092B-C50C-407E-A947-70E740481C1C}">
                <a14:useLocalDpi xmlns:a14="http://schemas.microsoft.com/office/drawing/2010/main" val="0"/>
              </a:ext>
            </a:extLst>
          </a:blip>
          <a:srcRect t="7841" b="7841"/>
          <a:stretch/>
        </p:blipFill>
        <p:spPr>
          <a:xfrm>
            <a:off x="0" y="4698"/>
            <a:ext cx="12191999" cy="6853302"/>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3920D140-2AD0-14EB-8075-D7AA5DE7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6763512" cy="6858000"/>
          </a:xfrm>
          <a:prstGeom prst="rect">
            <a:avLst/>
          </a:prstGeom>
        </p:spPr>
      </p:pic>
      <p:sp>
        <p:nvSpPr>
          <p:cNvPr id="2" name="Title 1">
            <a:extLst>
              <a:ext uri="{FF2B5EF4-FFF2-40B4-BE49-F238E27FC236}">
                <a16:creationId xmlns:a16="http://schemas.microsoft.com/office/drawing/2014/main" id="{DB2D6077-A2B2-7551-8903-98528E821CF4}"/>
              </a:ext>
            </a:extLst>
          </p:cNvPr>
          <p:cNvSpPr>
            <a:spLocks noGrp="1"/>
          </p:cNvSpPr>
          <p:nvPr>
            <p:ph type="title"/>
          </p:nvPr>
        </p:nvSpPr>
        <p:spPr>
          <a:xfrm>
            <a:off x="593888" y="2759492"/>
            <a:ext cx="5502111" cy="1231106"/>
          </a:xfrm>
        </p:spPr>
        <p:txBody>
          <a:bodyPr anchor="ctr" anchorCtr="0"/>
          <a:lstStyle>
            <a:lvl1pPr algn="ctr">
              <a:defRPr sz="400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C0A8E0CA-FC7A-D75C-4470-2140F08A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38863"/>
            <a:ext cx="1371600" cy="735115"/>
          </a:xfrm>
          <a:prstGeom prst="rect">
            <a:avLst/>
          </a:prstGeom>
        </p:spPr>
      </p:pic>
    </p:spTree>
    <p:extLst>
      <p:ext uri="{BB962C8B-B14F-4D97-AF65-F5344CB8AC3E}">
        <p14:creationId xmlns:p14="http://schemas.microsoft.com/office/powerpoint/2010/main" val="16638876"/>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1" descr="A colorful circles and flowers">
            <a:extLst>
              <a:ext uri="{FF2B5EF4-FFF2-40B4-BE49-F238E27FC236}">
                <a16:creationId xmlns:a16="http://schemas.microsoft.com/office/drawing/2014/main" id="{1D839E5B-A8B7-BBB4-AE2B-2B8ECAC62F59}"/>
              </a:ext>
            </a:extLst>
          </p:cNvPr>
          <p:cNvPicPr>
            <a:picLocks noChangeAspect="1"/>
          </p:cNvPicPr>
          <p:nvPr/>
        </p:nvPicPr>
        <p:blipFill>
          <a:blip r:embed="rId2">
            <a:extLst>
              <a:ext uri="{28A0092B-C50C-407E-A947-70E740481C1C}">
                <a14:useLocalDpi xmlns:a14="http://schemas.microsoft.com/office/drawing/2010/main" val="0"/>
              </a:ext>
            </a:extLst>
          </a:blip>
          <a:srcRect r="16486" b="22644"/>
          <a:stretch/>
        </p:blipFill>
        <p:spPr>
          <a:xfrm>
            <a:off x="9002598" y="4271013"/>
            <a:ext cx="3189402" cy="2586987"/>
          </a:xfrm>
          <a:prstGeom prst="rect">
            <a:avLst/>
          </a:prstGeom>
        </p:spPr>
      </p:pic>
      <p:sp>
        <p:nvSpPr>
          <p:cNvPr id="3" name="Content Placeholder 2">
            <a:extLst>
              <a:ext uri="{FF2B5EF4-FFF2-40B4-BE49-F238E27FC236}">
                <a16:creationId xmlns:a16="http://schemas.microsoft.com/office/drawing/2014/main" id="{CC2F87B9-D73F-4759-9013-26CEE04D3873}"/>
              </a:ext>
            </a:extLst>
          </p:cNvPr>
          <p:cNvSpPr>
            <a:spLocks noGrp="1"/>
          </p:cNvSpPr>
          <p:nvPr>
            <p:ph sz="half" idx="1"/>
          </p:nvPr>
        </p:nvSpPr>
        <p:spPr>
          <a:xfrm>
            <a:off x="548639" y="1496503"/>
            <a:ext cx="11027217" cy="40913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6FA5D70-C4FF-274B-B9CD-968CB2075A25}"/>
              </a:ext>
            </a:extLst>
          </p:cNvPr>
          <p:cNvSpPr>
            <a:spLocks noGrp="1"/>
          </p:cNvSpPr>
          <p:nvPr>
            <p:ph type="title"/>
          </p:nvPr>
        </p:nvSpPr>
        <p:spPr>
          <a:xfrm>
            <a:off x="538249" y="796979"/>
            <a:ext cx="9312333" cy="553998"/>
          </a:xfrm>
        </p:spPr>
        <p:txBody>
          <a:bodyPr/>
          <a:lstStyle>
            <a:lvl1pPr>
              <a:defRPr sz="3600" b="1">
                <a:latin typeface="+mn-lt"/>
              </a:defRPr>
            </a:lvl1pPr>
          </a:lstStyle>
          <a:p>
            <a:r>
              <a:rPr lang="en-US"/>
              <a:t>Click to edit Master title style</a:t>
            </a:r>
          </a:p>
        </p:txBody>
      </p:sp>
      <p:pic>
        <p:nvPicPr>
          <p:cNvPr id="6" name="Picture 5">
            <a:extLst>
              <a:ext uri="{FF2B5EF4-FFF2-40B4-BE49-F238E27FC236}">
                <a16:creationId xmlns:a16="http://schemas.microsoft.com/office/drawing/2014/main" id="{76530F87-010C-4802-B3BC-2C39F59FA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1" y="338863"/>
            <a:ext cx="1371598" cy="735115"/>
          </a:xfrm>
          <a:prstGeom prst="rect">
            <a:avLst/>
          </a:prstGeom>
        </p:spPr>
      </p:pic>
      <p:pic>
        <p:nvPicPr>
          <p:cNvPr id="7" name="Picture 6">
            <a:extLst>
              <a:ext uri="{FF2B5EF4-FFF2-40B4-BE49-F238E27FC236}">
                <a16:creationId xmlns:a16="http://schemas.microsoft.com/office/drawing/2014/main" id="{A28675C7-4A2D-415D-8FED-86A0E2CFCA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2125614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0959F9-8770-4218-91C6-F01176CFF4FA}"/>
              </a:ext>
            </a:extLst>
          </p:cNvPr>
          <p:cNvSpPr>
            <a:spLocks noGrp="1"/>
          </p:cNvSpPr>
          <p:nvPr>
            <p:ph sz="half" idx="1"/>
          </p:nvPr>
        </p:nvSpPr>
        <p:spPr>
          <a:xfrm>
            <a:off x="550332" y="1496503"/>
            <a:ext cx="11032067" cy="4125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a:xfrm>
            <a:off x="538249" y="802843"/>
            <a:ext cx="9312333" cy="553998"/>
          </a:xfrm>
        </p:spPr>
        <p:txBody>
          <a:bodyPr/>
          <a:lstStyle>
            <a:lvl1pPr>
              <a:defRPr sz="3600" b="1">
                <a:latin typeface="+mn-lt"/>
              </a:defRPr>
            </a:lvl1pPr>
          </a:lstStyle>
          <a:p>
            <a:r>
              <a:rPr lang="en-US"/>
              <a:t>Click to edit Master title style</a:t>
            </a:r>
          </a:p>
        </p:txBody>
      </p:sp>
      <p:cxnSp>
        <p:nvCxnSpPr>
          <p:cNvPr id="4" name="Straight Connector 3">
            <a:extLst>
              <a:ext uri="{FF2B5EF4-FFF2-40B4-BE49-F238E27FC236}">
                <a16:creationId xmlns:a16="http://schemas.microsoft.com/office/drawing/2014/main" id="{FEF52578-8DA7-4517-A23C-9A16FBE9FD94}"/>
              </a:ext>
            </a:extLst>
          </p:cNvPr>
          <p:cNvCxnSpPr>
            <a:cxnSpLocks/>
          </p:cNvCxnSpPr>
          <p:nvPr/>
        </p:nvCxnSpPr>
        <p:spPr>
          <a:xfrm>
            <a:off x="421064" y="6276560"/>
            <a:ext cx="1134987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FF529BE-B75E-475E-A3A1-FF7E7CD7A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801" y="338863"/>
            <a:ext cx="1371598" cy="735115"/>
          </a:xfrm>
          <a:prstGeom prst="rect">
            <a:avLst/>
          </a:prstGeom>
        </p:spPr>
      </p:pic>
      <p:sp>
        <p:nvSpPr>
          <p:cNvPr id="6" name="Slide Number Placeholder 5">
            <a:extLst>
              <a:ext uri="{FF2B5EF4-FFF2-40B4-BE49-F238E27FC236}">
                <a16:creationId xmlns:a16="http://schemas.microsoft.com/office/drawing/2014/main" id="{160BAAD1-2017-4B07-91BB-E400A5C88B5C}"/>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7" name="Footer Placeholder 4">
            <a:extLst>
              <a:ext uri="{FF2B5EF4-FFF2-40B4-BE49-F238E27FC236}">
                <a16:creationId xmlns:a16="http://schemas.microsoft.com/office/drawing/2014/main" id="{D005171D-D7C6-4464-9F92-A4462E9301F9}"/>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pic>
        <p:nvPicPr>
          <p:cNvPr id="9" name="Picture 8">
            <a:extLst>
              <a:ext uri="{FF2B5EF4-FFF2-40B4-BE49-F238E27FC236}">
                <a16:creationId xmlns:a16="http://schemas.microsoft.com/office/drawing/2014/main" id="{75A01640-58CC-48F2-8D81-F2699BD128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cxnSp>
        <p:nvCxnSpPr>
          <p:cNvPr id="10" name="Straight Connector 9">
            <a:extLst>
              <a:ext uri="{FF2B5EF4-FFF2-40B4-BE49-F238E27FC236}">
                <a16:creationId xmlns:a16="http://schemas.microsoft.com/office/drawing/2014/main" id="{B0A48396-283D-4AA2-9B0D-B84DFF9B8C59}"/>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956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bg>
      <p:bgRef idx="1001">
        <a:schemeClr val="bg1"/>
      </p:bgRef>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0959F9-8770-4218-91C6-F01176CFF4FA}"/>
              </a:ext>
            </a:extLst>
          </p:cNvPr>
          <p:cNvSpPr>
            <a:spLocks noGrp="1"/>
          </p:cNvSpPr>
          <p:nvPr>
            <p:ph sz="half" idx="1"/>
          </p:nvPr>
        </p:nvSpPr>
        <p:spPr>
          <a:xfrm>
            <a:off x="550332" y="1496502"/>
            <a:ext cx="11032067" cy="45640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a:xfrm>
            <a:off x="538249" y="710510"/>
            <a:ext cx="9312333" cy="646331"/>
          </a:xfrm>
        </p:spPr>
        <p:txBody>
          <a:bodyPr/>
          <a:lstStyle>
            <a:lvl1pPr>
              <a:defRPr sz="3600"/>
            </a:lvl1pPr>
          </a:lstStyle>
          <a:p>
            <a:r>
              <a:rPr lang="en-US"/>
              <a:t>Click to edit Master title style</a:t>
            </a:r>
          </a:p>
        </p:txBody>
      </p:sp>
      <p:pic>
        <p:nvPicPr>
          <p:cNvPr id="7" name="Picture 6">
            <a:extLst>
              <a:ext uri="{FF2B5EF4-FFF2-40B4-BE49-F238E27FC236}">
                <a16:creationId xmlns:a16="http://schemas.microsoft.com/office/drawing/2014/main" id="{AC8FD0C5-836D-456C-B8E7-4B9608DC5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801" y="338863"/>
            <a:ext cx="1371598" cy="735115"/>
          </a:xfrm>
          <a:prstGeom prst="rect">
            <a:avLst/>
          </a:prstGeom>
        </p:spPr>
      </p:pic>
      <p:pic>
        <p:nvPicPr>
          <p:cNvPr id="5" name="Picture 4">
            <a:extLst>
              <a:ext uri="{FF2B5EF4-FFF2-40B4-BE49-F238E27FC236}">
                <a16:creationId xmlns:a16="http://schemas.microsoft.com/office/drawing/2014/main" id="{96084A5D-E776-4E4E-960F-5F50F677EE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
        <p:nvSpPr>
          <p:cNvPr id="6" name="Slide Number Placeholder 5">
            <a:extLst>
              <a:ext uri="{FF2B5EF4-FFF2-40B4-BE49-F238E27FC236}">
                <a16:creationId xmlns:a16="http://schemas.microsoft.com/office/drawing/2014/main" id="{04361C6F-63F6-4C8C-A227-42C3100FDA82}"/>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9" name="Footer Placeholder 4">
            <a:extLst>
              <a:ext uri="{FF2B5EF4-FFF2-40B4-BE49-F238E27FC236}">
                <a16:creationId xmlns:a16="http://schemas.microsoft.com/office/drawing/2014/main" id="{48A1B6CE-600E-4FBD-B3E8-93E1D12B0225}"/>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spTree>
    <p:extLst>
      <p:ext uri="{BB962C8B-B14F-4D97-AF65-F5344CB8AC3E}">
        <p14:creationId xmlns:p14="http://schemas.microsoft.com/office/powerpoint/2010/main" val="149752449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column colo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F87B9-D73F-4759-9013-26CEE04D3873}"/>
              </a:ext>
            </a:extLst>
          </p:cNvPr>
          <p:cNvSpPr>
            <a:spLocks noGrp="1"/>
          </p:cNvSpPr>
          <p:nvPr>
            <p:ph sz="half" idx="1" hasCustomPrompt="1"/>
          </p:nvPr>
        </p:nvSpPr>
        <p:spPr>
          <a:xfrm>
            <a:off x="548639" y="1496505"/>
            <a:ext cx="11027217" cy="2354491"/>
          </a:xfrm>
        </p:spPr>
        <p:txBody>
          <a:bodyPr numCol="2" spcCol="36576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itle 4">
            <a:extLst>
              <a:ext uri="{FF2B5EF4-FFF2-40B4-BE49-F238E27FC236}">
                <a16:creationId xmlns:a16="http://schemas.microsoft.com/office/drawing/2014/main" id="{86FA5D70-C4FF-274B-B9CD-968CB2075A25}"/>
              </a:ext>
            </a:extLst>
          </p:cNvPr>
          <p:cNvSpPr>
            <a:spLocks noGrp="1"/>
          </p:cNvSpPr>
          <p:nvPr>
            <p:ph type="title"/>
          </p:nvPr>
        </p:nvSpPr>
        <p:spPr>
          <a:xfrm>
            <a:off x="538249" y="796979"/>
            <a:ext cx="9312333" cy="553998"/>
          </a:xfrm>
        </p:spPr>
        <p:txBody>
          <a:bodyPr/>
          <a:lstStyle>
            <a:lvl1pPr>
              <a:defRPr sz="3600" b="1">
                <a:latin typeface="+mn-lt"/>
              </a:defRPr>
            </a:lvl1pPr>
          </a:lstStyle>
          <a:p>
            <a:r>
              <a:rPr lang="en-US"/>
              <a:t>Click to edit Master title style</a:t>
            </a:r>
          </a:p>
        </p:txBody>
      </p:sp>
      <p:pic>
        <p:nvPicPr>
          <p:cNvPr id="6" name="Picture 5">
            <a:extLst>
              <a:ext uri="{FF2B5EF4-FFF2-40B4-BE49-F238E27FC236}">
                <a16:creationId xmlns:a16="http://schemas.microsoft.com/office/drawing/2014/main" id="{76530F87-010C-4802-B3BC-2C39F59F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801" y="338863"/>
            <a:ext cx="1371598" cy="735115"/>
          </a:xfrm>
          <a:prstGeom prst="rect">
            <a:avLst/>
          </a:prstGeom>
        </p:spPr>
      </p:pic>
      <p:pic>
        <p:nvPicPr>
          <p:cNvPr id="4" name="Picture 3" descr="A colorful circles and flowers">
            <a:extLst>
              <a:ext uri="{FF2B5EF4-FFF2-40B4-BE49-F238E27FC236}">
                <a16:creationId xmlns:a16="http://schemas.microsoft.com/office/drawing/2014/main" id="{483C937C-AFC6-1ACA-4639-E36DF4065527}"/>
              </a:ext>
            </a:extLst>
          </p:cNvPr>
          <p:cNvPicPr>
            <a:picLocks noChangeAspect="1"/>
          </p:cNvPicPr>
          <p:nvPr/>
        </p:nvPicPr>
        <p:blipFill>
          <a:blip r:embed="rId3">
            <a:extLst>
              <a:ext uri="{28A0092B-C50C-407E-A947-70E740481C1C}">
                <a14:useLocalDpi xmlns:a14="http://schemas.microsoft.com/office/drawing/2010/main" val="0"/>
              </a:ext>
            </a:extLst>
          </a:blip>
          <a:srcRect r="16486" b="22644"/>
          <a:stretch/>
        </p:blipFill>
        <p:spPr>
          <a:xfrm>
            <a:off x="9002598" y="4271013"/>
            <a:ext cx="3189402" cy="2586987"/>
          </a:xfrm>
          <a:prstGeom prst="rect">
            <a:avLst/>
          </a:prstGeom>
        </p:spPr>
      </p:pic>
    </p:spTree>
    <p:extLst>
      <p:ext uri="{BB962C8B-B14F-4D97-AF65-F5344CB8AC3E}">
        <p14:creationId xmlns:p14="http://schemas.microsoft.com/office/powerpoint/2010/main" val="3258072450"/>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idebar_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8A0DB5-4B5F-FDE2-52D5-CE3C5E2B4001}"/>
              </a:ext>
            </a:extLst>
          </p:cNvPr>
          <p:cNvSpPr/>
          <p:nvPr/>
        </p:nvSpPr>
        <p:spPr>
          <a:xfrm>
            <a:off x="0" y="0"/>
            <a:ext cx="313912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54152-7D24-B01E-7D0E-03D5913676E9}"/>
              </a:ext>
            </a:extLst>
          </p:cNvPr>
          <p:cNvSpPr>
            <a:spLocks noGrp="1"/>
          </p:cNvSpPr>
          <p:nvPr>
            <p:ph type="title"/>
          </p:nvPr>
        </p:nvSpPr>
        <p:spPr>
          <a:xfrm>
            <a:off x="538249" y="2518717"/>
            <a:ext cx="2110683" cy="1292662"/>
          </a:xfrm>
        </p:spPr>
        <p:txBody>
          <a:bodyPr anchor="ctr" anchorCtr="0"/>
          <a:lstStyle>
            <a:lvl1pPr>
              <a:defRPr sz="2800">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A7C8EF6F-AE2A-A669-4630-89DF3A8BD487}"/>
              </a:ext>
            </a:extLst>
          </p:cNvPr>
          <p:cNvSpPr>
            <a:spLocks noGrp="1"/>
          </p:cNvSpPr>
          <p:nvPr>
            <p:ph sz="quarter" idx="10"/>
          </p:nvPr>
        </p:nvSpPr>
        <p:spPr>
          <a:xfrm>
            <a:off x="3563937" y="2497504"/>
            <a:ext cx="8153401" cy="1631216"/>
          </a:xfrm>
        </p:spPr>
        <p:txBody>
          <a:bodyPr lIns="0" tIns="0" rIns="0" bIns="0" anchor="ctr" anchorCtr="0"/>
          <a:lstStyle>
            <a:lvl1pPr>
              <a:defRPr sz="1800"/>
            </a:lvl1pPr>
            <a:lvl2pPr>
              <a:defRPr sz="1800"/>
            </a:lvl2pPr>
            <a:lvl3pPr>
              <a:defRPr sz="16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724702"/>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Sidebar_Med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8A0DB5-4B5F-FDE2-52D5-CE3C5E2B4001}"/>
              </a:ext>
            </a:extLst>
          </p:cNvPr>
          <p:cNvSpPr/>
          <p:nvPr/>
        </p:nvSpPr>
        <p:spPr>
          <a:xfrm>
            <a:off x="0" y="0"/>
            <a:ext cx="313912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54152-7D24-B01E-7D0E-03D5913676E9}"/>
              </a:ext>
            </a:extLst>
          </p:cNvPr>
          <p:cNvSpPr>
            <a:spLocks noGrp="1"/>
          </p:cNvSpPr>
          <p:nvPr>
            <p:ph type="title"/>
          </p:nvPr>
        </p:nvSpPr>
        <p:spPr>
          <a:xfrm>
            <a:off x="538249" y="2518717"/>
            <a:ext cx="2110683" cy="1292662"/>
          </a:xfrm>
        </p:spPr>
        <p:txBody>
          <a:bodyPr anchor="ctr" anchorCtr="0"/>
          <a:lstStyle>
            <a:lvl1pPr>
              <a:defRPr sz="2800">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A7C8EF6F-AE2A-A669-4630-89DF3A8BD487}"/>
              </a:ext>
            </a:extLst>
          </p:cNvPr>
          <p:cNvSpPr>
            <a:spLocks noGrp="1"/>
          </p:cNvSpPr>
          <p:nvPr>
            <p:ph sz="quarter" idx="10"/>
          </p:nvPr>
        </p:nvSpPr>
        <p:spPr>
          <a:xfrm>
            <a:off x="3563937" y="2497504"/>
            <a:ext cx="8153401" cy="1631216"/>
          </a:xfrm>
        </p:spPr>
        <p:txBody>
          <a:bodyPr lIns="0" tIns="0" rIns="0" bIns="0" anchor="ctr" anchorCtr="0"/>
          <a:lstStyle>
            <a:lvl1pPr>
              <a:defRPr sz="1800"/>
            </a:lvl1pPr>
            <a:lvl2pPr>
              <a:defRPr sz="1800"/>
            </a:lvl2pPr>
            <a:lvl3pPr>
              <a:defRPr sz="16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070451"/>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Sidebar_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8A0DB5-4B5F-FDE2-52D5-CE3C5E2B4001}"/>
              </a:ext>
            </a:extLst>
          </p:cNvPr>
          <p:cNvSpPr/>
          <p:nvPr/>
        </p:nvSpPr>
        <p:spPr>
          <a:xfrm>
            <a:off x="0" y="0"/>
            <a:ext cx="313912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54152-7D24-B01E-7D0E-03D5913676E9}"/>
              </a:ext>
            </a:extLst>
          </p:cNvPr>
          <p:cNvSpPr>
            <a:spLocks noGrp="1"/>
          </p:cNvSpPr>
          <p:nvPr>
            <p:ph type="title"/>
          </p:nvPr>
        </p:nvSpPr>
        <p:spPr>
          <a:xfrm>
            <a:off x="538249" y="2518717"/>
            <a:ext cx="2110683" cy="1292662"/>
          </a:xfrm>
        </p:spPr>
        <p:txBody>
          <a:bodyPr anchor="ctr" anchorCtr="0"/>
          <a:lstStyle>
            <a:lvl1pPr>
              <a:defRPr sz="2800">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A7C8EF6F-AE2A-A669-4630-89DF3A8BD487}"/>
              </a:ext>
            </a:extLst>
          </p:cNvPr>
          <p:cNvSpPr>
            <a:spLocks noGrp="1"/>
          </p:cNvSpPr>
          <p:nvPr>
            <p:ph sz="quarter" idx="10"/>
          </p:nvPr>
        </p:nvSpPr>
        <p:spPr>
          <a:xfrm>
            <a:off x="3563937" y="2497504"/>
            <a:ext cx="8153401" cy="1631216"/>
          </a:xfrm>
        </p:spPr>
        <p:txBody>
          <a:bodyPr lIns="0" tIns="0" rIns="0" bIns="0" anchor="ctr" anchorCtr="0"/>
          <a:lstStyle>
            <a:lvl1pPr>
              <a:defRPr sz="1800"/>
            </a:lvl1pPr>
            <a:lvl2pPr>
              <a:defRPr sz="1800"/>
            </a:lvl2pPr>
            <a:lvl3pPr>
              <a:defRPr sz="16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92939"/>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Sidebar_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8A0DB5-4B5F-FDE2-52D5-CE3C5E2B4001}"/>
              </a:ext>
            </a:extLst>
          </p:cNvPr>
          <p:cNvSpPr/>
          <p:nvPr/>
        </p:nvSpPr>
        <p:spPr>
          <a:xfrm>
            <a:off x="0" y="0"/>
            <a:ext cx="313912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54152-7D24-B01E-7D0E-03D5913676E9}"/>
              </a:ext>
            </a:extLst>
          </p:cNvPr>
          <p:cNvSpPr>
            <a:spLocks noGrp="1"/>
          </p:cNvSpPr>
          <p:nvPr>
            <p:ph type="title"/>
          </p:nvPr>
        </p:nvSpPr>
        <p:spPr>
          <a:xfrm>
            <a:off x="538249" y="2518717"/>
            <a:ext cx="2110683" cy="1292662"/>
          </a:xfrm>
        </p:spPr>
        <p:txBody>
          <a:bodyPr anchor="ctr" anchorCtr="0"/>
          <a:lstStyle>
            <a:lvl1pPr>
              <a:defRPr sz="2800" b="1">
                <a:solidFill>
                  <a:schemeClr val="bg1"/>
                </a:solidFill>
                <a:latin typeface="+mn-lt"/>
              </a:defRPr>
            </a:lvl1pPr>
          </a:lstStyle>
          <a:p>
            <a:r>
              <a:rPr lang="en-US"/>
              <a:t>Click to edit Master title style</a:t>
            </a:r>
          </a:p>
        </p:txBody>
      </p:sp>
      <p:sp>
        <p:nvSpPr>
          <p:cNvPr id="5" name="Content Placeholder 4">
            <a:extLst>
              <a:ext uri="{FF2B5EF4-FFF2-40B4-BE49-F238E27FC236}">
                <a16:creationId xmlns:a16="http://schemas.microsoft.com/office/drawing/2014/main" id="{A7C8EF6F-AE2A-A669-4630-89DF3A8BD487}"/>
              </a:ext>
            </a:extLst>
          </p:cNvPr>
          <p:cNvSpPr>
            <a:spLocks noGrp="1"/>
          </p:cNvSpPr>
          <p:nvPr>
            <p:ph sz="quarter" idx="10"/>
          </p:nvPr>
        </p:nvSpPr>
        <p:spPr>
          <a:xfrm>
            <a:off x="3563937" y="2497504"/>
            <a:ext cx="8153401" cy="1631216"/>
          </a:xfrm>
        </p:spPr>
        <p:txBody>
          <a:bodyPr lIns="0" tIns="0" rIns="0" bIns="0" anchor="ctr" anchorCtr="0"/>
          <a:lstStyle>
            <a:lvl1pPr>
              <a:defRPr sz="1800"/>
            </a:lvl1pPr>
            <a:lvl2pPr>
              <a:defRPr sz="1800"/>
            </a:lvl2pPr>
            <a:lvl3pPr>
              <a:defRPr sz="16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42212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CB6E-2D3B-304A-8F4D-A7D441947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2677512"/>
            <a:ext cx="8968158" cy="1502976"/>
          </a:xfrm>
        </p:spPr>
        <p:txBody>
          <a:bodyPr wrap="square" anchor="ctr">
            <a:spAutoFit/>
          </a:bodyPr>
          <a:lstStyle>
            <a:lvl1pPr algn="ctr">
              <a:lnSpc>
                <a:spcPts val="5500"/>
              </a:lnSpc>
              <a:defRPr sz="4800" b="0" i="0" cap="all" baseline="0">
                <a:solidFill>
                  <a:schemeClr val="bg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2186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ain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7C349A-0D04-4EF7-DE9B-D5CB50C888D8}"/>
              </a:ext>
            </a:extLst>
          </p:cNvPr>
          <p:cNvSpPr>
            <a:spLocks noGrp="1"/>
          </p:cNvSpPr>
          <p:nvPr>
            <p:ph type="title"/>
          </p:nvPr>
        </p:nvSpPr>
        <p:spPr>
          <a:xfrm>
            <a:off x="5976593" y="2159199"/>
            <a:ext cx="5627688" cy="369332"/>
          </a:xfrm>
        </p:spPr>
        <p:txBody>
          <a:bodyPr/>
          <a:lstStyle>
            <a:lvl1pPr>
              <a:defRPr sz="2400" b="1">
                <a:solidFill>
                  <a:schemeClr val="accent1"/>
                </a:solidFill>
                <a:latin typeface="+mn-lt"/>
              </a:defRPr>
            </a:lvl1pPr>
          </a:lstStyle>
          <a:p>
            <a:r>
              <a:rPr lang="en-US"/>
              <a:t>Click to edit Master title style</a:t>
            </a:r>
          </a:p>
        </p:txBody>
      </p:sp>
      <p:sp>
        <p:nvSpPr>
          <p:cNvPr id="7" name="Content Placeholder 4">
            <a:extLst>
              <a:ext uri="{FF2B5EF4-FFF2-40B4-BE49-F238E27FC236}">
                <a16:creationId xmlns:a16="http://schemas.microsoft.com/office/drawing/2014/main" id="{7B9F6228-7F27-9052-9F24-43C09D430148}"/>
              </a:ext>
            </a:extLst>
          </p:cNvPr>
          <p:cNvSpPr>
            <a:spLocks noGrp="1"/>
          </p:cNvSpPr>
          <p:nvPr>
            <p:ph sz="quarter" idx="10"/>
          </p:nvPr>
        </p:nvSpPr>
        <p:spPr>
          <a:xfrm>
            <a:off x="5976594" y="2649144"/>
            <a:ext cx="5627688" cy="276999"/>
          </a:xfrm>
        </p:spPr>
        <p:txBody>
          <a:bodyPr lIns="0" tIns="0" rIns="0" bIns="0" anchor="t" anchorCtr="0"/>
          <a:lstStyle>
            <a:lvl1pPr marL="4763" indent="0">
              <a:buNone/>
              <a:defRPr sz="18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400">
                <a:solidFill>
                  <a:schemeClr val="tx1"/>
                </a:solidFill>
              </a:defRPr>
            </a:lvl5pPr>
          </a:lstStyle>
          <a:p>
            <a:pPr lvl="0"/>
            <a:r>
              <a:rPr lang="en-US"/>
              <a:t>Edit Master text styles</a:t>
            </a:r>
          </a:p>
        </p:txBody>
      </p:sp>
      <p:sp>
        <p:nvSpPr>
          <p:cNvPr id="2" name="Picture Placeholder 9">
            <a:extLst>
              <a:ext uri="{FF2B5EF4-FFF2-40B4-BE49-F238E27FC236}">
                <a16:creationId xmlns:a16="http://schemas.microsoft.com/office/drawing/2014/main" id="{1088096C-03F0-20E6-0BB2-905EE8B03F59}"/>
              </a:ext>
            </a:extLst>
          </p:cNvPr>
          <p:cNvSpPr>
            <a:spLocks noGrp="1" noChangeAspect="1"/>
          </p:cNvSpPr>
          <p:nvPr>
            <p:ph type="pic" sz="quarter" idx="11" hasCustomPrompt="1"/>
          </p:nvPr>
        </p:nvSpPr>
        <p:spPr>
          <a:xfrm>
            <a:off x="0" y="0"/>
            <a:ext cx="5627688" cy="6858000"/>
          </a:xfrm>
          <a:noFill/>
        </p:spPr>
        <p:txBody>
          <a:bodyPr lIns="914400" tIns="914400" rIns="914400" bIns="0" anchor="t" anchorCtr="0">
            <a:noAutofit/>
          </a:bodyPr>
          <a:lstStyle>
            <a:lvl1pPr marL="4763" indent="0" algn="ctr">
              <a:spcBef>
                <a:spcPts val="0"/>
              </a:spcBef>
              <a:buNone/>
              <a:defRPr sz="1600">
                <a:solidFill>
                  <a:schemeClr val="bg1">
                    <a:lumMod val="50000"/>
                  </a:schemeClr>
                </a:solidFill>
              </a:defRPr>
            </a:lvl1pPr>
          </a:lstStyle>
          <a:p>
            <a:r>
              <a:rPr lang="en-US"/>
              <a:t>Insert an image from the marketing and communications photo library in Org Shared Storage, or visit the Lytho digital asset manager (DAM).</a:t>
            </a:r>
          </a:p>
        </p:txBody>
      </p:sp>
    </p:spTree>
    <p:extLst>
      <p:ext uri="{BB962C8B-B14F-4D97-AF65-F5344CB8AC3E}">
        <p14:creationId xmlns:p14="http://schemas.microsoft.com/office/powerpoint/2010/main" val="2733960045"/>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Main photo+shapes">
    <p:spTree>
      <p:nvGrpSpPr>
        <p:cNvPr id="1" name=""/>
        <p:cNvGrpSpPr/>
        <p:nvPr/>
      </p:nvGrpSpPr>
      <p:grpSpPr>
        <a:xfrm>
          <a:off x="0" y="0"/>
          <a:ext cx="0" cy="0"/>
          <a:chOff x="0" y="0"/>
          <a:chExt cx="0" cy="0"/>
        </a:xfrm>
      </p:grpSpPr>
      <p:pic>
        <p:nvPicPr>
          <p:cNvPr id="6" name="Picture 5" descr="A colorful circle with a star and flower&#10;&#10;AI-generated content may be incorrect.">
            <a:extLst>
              <a:ext uri="{FF2B5EF4-FFF2-40B4-BE49-F238E27FC236}">
                <a16:creationId xmlns:a16="http://schemas.microsoft.com/office/drawing/2014/main" id="{88C749C0-14F0-9905-8650-CAE3BD727381}"/>
              </a:ext>
            </a:extLst>
          </p:cNvPr>
          <p:cNvPicPr>
            <a:picLocks noChangeAspect="1"/>
          </p:cNvPicPr>
          <p:nvPr/>
        </p:nvPicPr>
        <p:blipFill>
          <a:blip r:embed="rId2">
            <a:extLst>
              <a:ext uri="{28A0092B-C50C-407E-A947-70E740481C1C}">
                <a14:useLocalDpi xmlns:a14="http://schemas.microsoft.com/office/drawing/2010/main" val="0"/>
              </a:ext>
            </a:extLst>
          </a:blip>
          <a:srcRect t="29180" r="19201"/>
          <a:stretch/>
        </p:blipFill>
        <p:spPr>
          <a:xfrm>
            <a:off x="9934595" y="-1"/>
            <a:ext cx="2257406" cy="2125745"/>
          </a:xfrm>
          <a:prstGeom prst="rect">
            <a:avLst/>
          </a:prstGeom>
        </p:spPr>
      </p:pic>
      <p:sp>
        <p:nvSpPr>
          <p:cNvPr id="15" name="Title 1">
            <a:extLst>
              <a:ext uri="{FF2B5EF4-FFF2-40B4-BE49-F238E27FC236}">
                <a16:creationId xmlns:a16="http://schemas.microsoft.com/office/drawing/2014/main" id="{48190BE8-5FF7-756A-40FD-496D068C35DE}"/>
              </a:ext>
            </a:extLst>
          </p:cNvPr>
          <p:cNvSpPr>
            <a:spLocks noGrp="1"/>
          </p:cNvSpPr>
          <p:nvPr>
            <p:ph type="title"/>
          </p:nvPr>
        </p:nvSpPr>
        <p:spPr>
          <a:xfrm>
            <a:off x="5976593" y="2159199"/>
            <a:ext cx="5627688" cy="369332"/>
          </a:xfrm>
        </p:spPr>
        <p:txBody>
          <a:bodyPr/>
          <a:lstStyle>
            <a:lvl1pPr>
              <a:defRPr sz="2400">
                <a:solidFill>
                  <a:schemeClr val="accent1"/>
                </a:solidFill>
              </a:defRPr>
            </a:lvl1pPr>
          </a:lstStyle>
          <a:p>
            <a:r>
              <a:rPr lang="en-US"/>
              <a:t>Click to edit Master title style</a:t>
            </a:r>
          </a:p>
        </p:txBody>
      </p:sp>
      <p:sp>
        <p:nvSpPr>
          <p:cNvPr id="16" name="Content Placeholder 4">
            <a:extLst>
              <a:ext uri="{FF2B5EF4-FFF2-40B4-BE49-F238E27FC236}">
                <a16:creationId xmlns:a16="http://schemas.microsoft.com/office/drawing/2014/main" id="{997F6F85-FDE2-E456-B126-EB862E31C880}"/>
              </a:ext>
            </a:extLst>
          </p:cNvPr>
          <p:cNvSpPr>
            <a:spLocks noGrp="1"/>
          </p:cNvSpPr>
          <p:nvPr>
            <p:ph sz="quarter" idx="10"/>
          </p:nvPr>
        </p:nvSpPr>
        <p:spPr>
          <a:xfrm>
            <a:off x="5976594" y="2649144"/>
            <a:ext cx="5627688" cy="276999"/>
          </a:xfrm>
        </p:spPr>
        <p:txBody>
          <a:bodyPr lIns="0" tIns="0" rIns="0" bIns="0" anchor="t" anchorCtr="0"/>
          <a:lstStyle>
            <a:lvl1pPr marL="4763" indent="0">
              <a:buNone/>
              <a:defRPr sz="18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400">
                <a:solidFill>
                  <a:schemeClr val="tx1"/>
                </a:solidFill>
              </a:defRPr>
            </a:lvl5pPr>
          </a:lstStyle>
          <a:p>
            <a:pPr lvl="0"/>
            <a:r>
              <a:rPr lang="en-US"/>
              <a:t>Edit Master text styles</a:t>
            </a:r>
          </a:p>
        </p:txBody>
      </p:sp>
      <p:sp>
        <p:nvSpPr>
          <p:cNvPr id="2" name="Picture Placeholder 9">
            <a:extLst>
              <a:ext uri="{FF2B5EF4-FFF2-40B4-BE49-F238E27FC236}">
                <a16:creationId xmlns:a16="http://schemas.microsoft.com/office/drawing/2014/main" id="{EA1A139B-0286-D1C6-5EE8-1EE2D0F8F1F9}"/>
              </a:ext>
            </a:extLst>
          </p:cNvPr>
          <p:cNvSpPr>
            <a:spLocks noGrp="1" noChangeAspect="1"/>
          </p:cNvSpPr>
          <p:nvPr>
            <p:ph type="pic" sz="quarter" idx="11" hasCustomPrompt="1"/>
          </p:nvPr>
        </p:nvSpPr>
        <p:spPr>
          <a:xfrm>
            <a:off x="0" y="0"/>
            <a:ext cx="5627688" cy="6858000"/>
          </a:xfrm>
          <a:noFill/>
        </p:spPr>
        <p:txBody>
          <a:bodyPr lIns="914400" tIns="914400" rIns="914400" bIns="0" anchor="t" anchorCtr="0">
            <a:noAutofit/>
          </a:bodyPr>
          <a:lstStyle>
            <a:lvl1pPr marL="4763" indent="0" algn="ctr">
              <a:spcBef>
                <a:spcPts val="0"/>
              </a:spcBef>
              <a:buNone/>
              <a:defRPr sz="1600">
                <a:solidFill>
                  <a:schemeClr val="bg1">
                    <a:lumMod val="50000"/>
                  </a:schemeClr>
                </a:solidFill>
              </a:defRPr>
            </a:lvl1pPr>
          </a:lstStyle>
          <a:p>
            <a:r>
              <a:rPr lang="en-US"/>
              <a:t>Insert an image from the marketing and communications photo library in Org Shared Storage, or visit the Lytho digital asset manager (DAM).</a:t>
            </a:r>
          </a:p>
        </p:txBody>
      </p:sp>
    </p:spTree>
    <p:extLst>
      <p:ext uri="{BB962C8B-B14F-4D97-AF65-F5344CB8AC3E}">
        <p14:creationId xmlns:p14="http://schemas.microsoft.com/office/powerpoint/2010/main" val="3567210867"/>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Main photo+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FCBC-E8F8-5F1C-D1F1-481C11672730}"/>
              </a:ext>
            </a:extLst>
          </p:cNvPr>
          <p:cNvSpPr>
            <a:spLocks noGrp="1"/>
          </p:cNvSpPr>
          <p:nvPr>
            <p:ph type="title"/>
          </p:nvPr>
        </p:nvSpPr>
        <p:spPr>
          <a:xfrm>
            <a:off x="5976593" y="2159199"/>
            <a:ext cx="5627688" cy="369332"/>
          </a:xfrm>
        </p:spPr>
        <p:txBody>
          <a:bodyPr/>
          <a:lstStyle>
            <a:lvl1pPr>
              <a:defRPr sz="2400" b="1">
                <a:solidFill>
                  <a:schemeClr val="accent3"/>
                </a:solidFill>
                <a:latin typeface="+mn-lt"/>
              </a:defRPr>
            </a:lvl1pPr>
          </a:lstStyle>
          <a:p>
            <a:r>
              <a:rPr lang="en-US"/>
              <a:t>Click to edit Master title style</a:t>
            </a:r>
          </a:p>
        </p:txBody>
      </p:sp>
      <p:sp>
        <p:nvSpPr>
          <p:cNvPr id="3" name="Content Placeholder 4">
            <a:extLst>
              <a:ext uri="{FF2B5EF4-FFF2-40B4-BE49-F238E27FC236}">
                <a16:creationId xmlns:a16="http://schemas.microsoft.com/office/drawing/2014/main" id="{A146745E-1955-55F3-9FE8-41A473098710}"/>
              </a:ext>
            </a:extLst>
          </p:cNvPr>
          <p:cNvSpPr>
            <a:spLocks noGrp="1"/>
          </p:cNvSpPr>
          <p:nvPr>
            <p:ph sz="quarter" idx="10"/>
          </p:nvPr>
        </p:nvSpPr>
        <p:spPr>
          <a:xfrm>
            <a:off x="5976594" y="2649144"/>
            <a:ext cx="5627688" cy="276999"/>
          </a:xfrm>
        </p:spPr>
        <p:txBody>
          <a:bodyPr lIns="0" tIns="0" rIns="0" bIns="0" anchor="t" anchorCtr="0"/>
          <a:lstStyle>
            <a:lvl1pPr marL="4763" indent="0">
              <a:buNone/>
              <a:defRPr sz="18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400">
                <a:solidFill>
                  <a:schemeClr val="tx1"/>
                </a:solidFill>
              </a:defRPr>
            </a:lvl5pPr>
          </a:lstStyle>
          <a:p>
            <a:pPr lvl="0"/>
            <a:r>
              <a:rPr lang="en-US"/>
              <a:t>Edit Master text styles</a:t>
            </a:r>
          </a:p>
        </p:txBody>
      </p:sp>
      <p:pic>
        <p:nvPicPr>
          <p:cNvPr id="9" name="Picture 8" descr="A colorful circles and a flower&#10;&#10;AI-generated content may be incorrect.">
            <a:extLst>
              <a:ext uri="{FF2B5EF4-FFF2-40B4-BE49-F238E27FC236}">
                <a16:creationId xmlns:a16="http://schemas.microsoft.com/office/drawing/2014/main" id="{D8210F81-F1BC-0670-3CD1-45273C7197BD}"/>
              </a:ext>
            </a:extLst>
          </p:cNvPr>
          <p:cNvPicPr>
            <a:picLocks noChangeAspect="1"/>
          </p:cNvPicPr>
          <p:nvPr/>
        </p:nvPicPr>
        <p:blipFill>
          <a:blip r:embed="rId2">
            <a:extLst>
              <a:ext uri="{28A0092B-C50C-407E-A947-70E740481C1C}">
                <a14:useLocalDpi xmlns:a14="http://schemas.microsoft.com/office/drawing/2010/main" val="0"/>
              </a:ext>
            </a:extLst>
          </a:blip>
          <a:srcRect r="14635" b="31817"/>
          <a:stretch/>
        </p:blipFill>
        <p:spPr>
          <a:xfrm>
            <a:off x="7654566" y="4717934"/>
            <a:ext cx="4537434" cy="2140066"/>
          </a:xfrm>
          <a:prstGeom prst="rect">
            <a:avLst/>
          </a:prstGeom>
        </p:spPr>
      </p:pic>
      <p:sp>
        <p:nvSpPr>
          <p:cNvPr id="4" name="Picture Placeholder 9">
            <a:extLst>
              <a:ext uri="{FF2B5EF4-FFF2-40B4-BE49-F238E27FC236}">
                <a16:creationId xmlns:a16="http://schemas.microsoft.com/office/drawing/2014/main" id="{90A2EB01-E74B-66D5-672B-1C1459DA3E06}"/>
              </a:ext>
            </a:extLst>
          </p:cNvPr>
          <p:cNvSpPr>
            <a:spLocks noGrp="1" noChangeAspect="1"/>
          </p:cNvSpPr>
          <p:nvPr>
            <p:ph type="pic" sz="quarter" idx="11" hasCustomPrompt="1"/>
          </p:nvPr>
        </p:nvSpPr>
        <p:spPr>
          <a:xfrm>
            <a:off x="0" y="0"/>
            <a:ext cx="5627688" cy="6858000"/>
          </a:xfrm>
          <a:noFill/>
        </p:spPr>
        <p:txBody>
          <a:bodyPr lIns="914400" tIns="914400" rIns="914400" bIns="0" anchor="t" anchorCtr="0">
            <a:noAutofit/>
          </a:bodyPr>
          <a:lstStyle>
            <a:lvl1pPr marL="4763" indent="0" algn="ctr">
              <a:spcBef>
                <a:spcPts val="0"/>
              </a:spcBef>
              <a:buNone/>
              <a:defRPr sz="1600">
                <a:solidFill>
                  <a:schemeClr val="bg1">
                    <a:lumMod val="50000"/>
                  </a:schemeClr>
                </a:solidFill>
              </a:defRPr>
            </a:lvl1pPr>
          </a:lstStyle>
          <a:p>
            <a:r>
              <a:rPr lang="en-US"/>
              <a:t>Insert an image from the marketing and communications photo library in Org Shared Storage, or visit the Lytho digital asset manager (DAM).</a:t>
            </a:r>
          </a:p>
        </p:txBody>
      </p:sp>
    </p:spTree>
    <p:extLst>
      <p:ext uri="{BB962C8B-B14F-4D97-AF65-F5344CB8AC3E}">
        <p14:creationId xmlns:p14="http://schemas.microsoft.com/office/powerpoint/2010/main" val="3498791536"/>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9065-EFDC-45F5-898B-43B910F44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3" y="2130980"/>
            <a:ext cx="4571994" cy="2450383"/>
          </a:xfrm>
          <a:prstGeom prst="rect">
            <a:avLst/>
          </a:prstGeom>
        </p:spPr>
      </p:pic>
      <p:pic>
        <p:nvPicPr>
          <p:cNvPr id="4" name="Picture 3">
            <a:extLst>
              <a:ext uri="{FF2B5EF4-FFF2-40B4-BE49-F238E27FC236}">
                <a16:creationId xmlns:a16="http://schemas.microsoft.com/office/drawing/2014/main" id="{95073F09-9F0F-4EDF-B2E3-5284CC2BD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3102" y="2696260"/>
            <a:ext cx="4605797" cy="1465481"/>
          </a:xfrm>
          <a:prstGeom prst="rect">
            <a:avLst/>
          </a:prstGeom>
        </p:spPr>
      </p:pic>
    </p:spTree>
    <p:extLst>
      <p:ext uri="{BB962C8B-B14F-4D97-AF65-F5344CB8AC3E}">
        <p14:creationId xmlns:p14="http://schemas.microsoft.com/office/powerpoint/2010/main" val="1888007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3_End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9065-EFDC-45F5-898B-43B910F44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3" y="2130980"/>
            <a:ext cx="4571994" cy="2450382"/>
          </a:xfrm>
          <a:prstGeom prst="rect">
            <a:avLst/>
          </a:prstGeom>
        </p:spPr>
      </p:pic>
    </p:spTree>
    <p:extLst>
      <p:ext uri="{BB962C8B-B14F-4D97-AF65-F5344CB8AC3E}">
        <p14:creationId xmlns:p14="http://schemas.microsoft.com/office/powerpoint/2010/main" val="418983100"/>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End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9065-EFDC-45F5-898B-43B910F44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484" y="2130980"/>
            <a:ext cx="4571994" cy="2450382"/>
          </a:xfrm>
          <a:prstGeom prst="rect">
            <a:avLst/>
          </a:prstGeom>
        </p:spPr>
      </p:pic>
      <p:pic>
        <p:nvPicPr>
          <p:cNvPr id="2" name="Picture 1" descr="A colorful heart shapes on a black background&#10;&#10;AI-generated content may be incorrect.">
            <a:extLst>
              <a:ext uri="{FF2B5EF4-FFF2-40B4-BE49-F238E27FC236}">
                <a16:creationId xmlns:a16="http://schemas.microsoft.com/office/drawing/2014/main" id="{373E332A-B863-14EB-5DB9-113D412A1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6763512" cy="6858000"/>
          </a:xfrm>
          <a:prstGeom prst="rect">
            <a:avLst/>
          </a:prstGeom>
        </p:spPr>
      </p:pic>
      <p:pic>
        <p:nvPicPr>
          <p:cNvPr id="5" name="Picture 4" descr="A colorful flower with a heart in center&#10;&#10;AI-generated content may be incorrect.">
            <a:extLst>
              <a:ext uri="{FF2B5EF4-FFF2-40B4-BE49-F238E27FC236}">
                <a16:creationId xmlns:a16="http://schemas.microsoft.com/office/drawing/2014/main" id="{CCF34BBF-2117-DEE2-1631-B7BBC55B4F86}"/>
              </a:ext>
            </a:extLst>
          </p:cNvPr>
          <p:cNvPicPr>
            <a:picLocks noChangeAspect="1"/>
          </p:cNvPicPr>
          <p:nvPr/>
        </p:nvPicPr>
        <p:blipFill>
          <a:blip r:embed="rId4">
            <a:extLst>
              <a:ext uri="{28A0092B-C50C-407E-A947-70E740481C1C}">
                <a14:useLocalDpi xmlns:a14="http://schemas.microsoft.com/office/drawing/2010/main" val="0"/>
              </a:ext>
            </a:extLst>
          </a:blip>
          <a:srcRect l="18442" t="18888"/>
          <a:stretch/>
        </p:blipFill>
        <p:spPr>
          <a:xfrm>
            <a:off x="-1" y="0"/>
            <a:ext cx="2576569" cy="2562447"/>
          </a:xfrm>
          <a:prstGeom prst="rect">
            <a:avLst/>
          </a:prstGeom>
        </p:spPr>
      </p:pic>
      <p:pic>
        <p:nvPicPr>
          <p:cNvPr id="6" name="Picture 5">
            <a:extLst>
              <a:ext uri="{FF2B5EF4-FFF2-40B4-BE49-F238E27FC236}">
                <a16:creationId xmlns:a16="http://schemas.microsoft.com/office/drawing/2014/main" id="{D3488DB0-9889-4F38-8DF5-1994380E7B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65719" y="2687547"/>
            <a:ext cx="4660563" cy="1482906"/>
          </a:xfrm>
          <a:prstGeom prst="rect">
            <a:avLst/>
          </a:prstGeom>
        </p:spPr>
      </p:pic>
    </p:spTree>
    <p:extLst>
      <p:ext uri="{BB962C8B-B14F-4D97-AF65-F5344CB8AC3E}">
        <p14:creationId xmlns:p14="http://schemas.microsoft.com/office/powerpoint/2010/main" val="2358312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2_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9065-EFDC-45F5-898B-43B910F44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910" y="2130980"/>
            <a:ext cx="4571994" cy="2450383"/>
          </a:xfrm>
          <a:prstGeom prst="rect">
            <a:avLst/>
          </a:prstGeom>
        </p:spPr>
      </p:pic>
      <p:pic>
        <p:nvPicPr>
          <p:cNvPr id="4" name="Picture 3" descr="A colorful heart shapes on a black background&#10;&#10;AI-generated content may be incorrect.">
            <a:extLst>
              <a:ext uri="{FF2B5EF4-FFF2-40B4-BE49-F238E27FC236}">
                <a16:creationId xmlns:a16="http://schemas.microsoft.com/office/drawing/2014/main" id="{FB2F2985-3EC9-184E-1666-3A6DF7A62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6763512" cy="6858000"/>
          </a:xfrm>
          <a:prstGeom prst="rect">
            <a:avLst/>
          </a:prstGeom>
        </p:spPr>
      </p:pic>
      <p:pic>
        <p:nvPicPr>
          <p:cNvPr id="2" name="Picture 1" descr="A colorful flower with a heart in center&#10;&#10;AI-generated content may be incorrect.">
            <a:extLst>
              <a:ext uri="{FF2B5EF4-FFF2-40B4-BE49-F238E27FC236}">
                <a16:creationId xmlns:a16="http://schemas.microsoft.com/office/drawing/2014/main" id="{5F18B25C-97F7-8B25-B714-D4E0AC84B9B1}"/>
              </a:ext>
            </a:extLst>
          </p:cNvPr>
          <p:cNvPicPr>
            <a:picLocks noChangeAspect="1"/>
          </p:cNvPicPr>
          <p:nvPr/>
        </p:nvPicPr>
        <p:blipFill>
          <a:blip r:embed="rId4">
            <a:extLst>
              <a:ext uri="{28A0092B-C50C-407E-A947-70E740481C1C}">
                <a14:useLocalDpi xmlns:a14="http://schemas.microsoft.com/office/drawing/2010/main" val="0"/>
              </a:ext>
            </a:extLst>
          </a:blip>
          <a:srcRect l="18442" t="18888"/>
          <a:stretch/>
        </p:blipFill>
        <p:spPr>
          <a:xfrm>
            <a:off x="-1" y="0"/>
            <a:ext cx="2576569" cy="2562447"/>
          </a:xfrm>
          <a:prstGeom prst="rect">
            <a:avLst/>
          </a:prstGeom>
        </p:spPr>
      </p:pic>
      <p:pic>
        <p:nvPicPr>
          <p:cNvPr id="5" name="Picture 4">
            <a:extLst>
              <a:ext uri="{FF2B5EF4-FFF2-40B4-BE49-F238E27FC236}">
                <a16:creationId xmlns:a16="http://schemas.microsoft.com/office/drawing/2014/main" id="{C73795A6-BEB0-427F-82CA-1AF5AA6B77D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65719" y="2687547"/>
            <a:ext cx="4660563" cy="1482906"/>
          </a:xfrm>
          <a:prstGeom prst="rect">
            <a:avLst/>
          </a:prstGeom>
        </p:spPr>
      </p:pic>
    </p:spTree>
    <p:extLst>
      <p:ext uri="{BB962C8B-B14F-4D97-AF65-F5344CB8AC3E}">
        <p14:creationId xmlns:p14="http://schemas.microsoft.com/office/powerpoint/2010/main" val="2719101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383E-2036-45E1-95C7-6CD4450F0C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33639D-0623-41DF-B09B-FB168853E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F1E3A-EEFB-482A-8054-D50ABE34D0DD}"/>
              </a:ext>
            </a:extLst>
          </p:cNvPr>
          <p:cNvSpPr>
            <a:spLocks noGrp="1"/>
          </p:cNvSpPr>
          <p:nvPr>
            <p:ph type="dt" sz="half" idx="10"/>
          </p:nvPr>
        </p:nvSpPr>
        <p:spPr/>
        <p:txBody>
          <a:bodyPr/>
          <a:lstStyle/>
          <a:p>
            <a:fld id="{65377696-E43F-463B-9A47-B51225525B79}" type="datetimeFigureOut">
              <a:rPr lang="en-US" smtClean="0"/>
              <a:t>6/1/2026</a:t>
            </a:fld>
            <a:endParaRPr lang="en-US"/>
          </a:p>
        </p:txBody>
      </p:sp>
      <p:sp>
        <p:nvSpPr>
          <p:cNvPr id="5" name="Footer Placeholder 4">
            <a:extLst>
              <a:ext uri="{FF2B5EF4-FFF2-40B4-BE49-F238E27FC236}">
                <a16:creationId xmlns:a16="http://schemas.microsoft.com/office/drawing/2014/main" id="{6D7C22F1-89B5-4AC3-AD7A-8818E2D85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3AA88-2F5B-43C0-AD56-0E3AE8BD3641}"/>
              </a:ext>
            </a:extLst>
          </p:cNvPr>
          <p:cNvSpPr>
            <a:spLocks noGrp="1"/>
          </p:cNvSpPr>
          <p:nvPr>
            <p:ph type="sldNum" sz="quarter" idx="12"/>
          </p:nvPr>
        </p:nvSpPr>
        <p:spPr/>
        <p:txBody>
          <a:bodyPr/>
          <a:lstStyle/>
          <a:p>
            <a:fld id="{38E19A8A-0B73-4493-B313-CBEED30D8AC1}" type="slidenum">
              <a:rPr lang="en-US" smtClean="0"/>
              <a:t>‹#›</a:t>
            </a:fld>
            <a:endParaRPr lang="en-US"/>
          </a:p>
        </p:txBody>
      </p:sp>
    </p:spTree>
    <p:extLst>
      <p:ext uri="{BB962C8B-B14F-4D97-AF65-F5344CB8AC3E}">
        <p14:creationId xmlns:p14="http://schemas.microsoft.com/office/powerpoint/2010/main" val="102923302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Section Header_Imp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CB6E-2D3B-304A-8F4D-A7D441947D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2677512"/>
            <a:ext cx="8968158" cy="1502976"/>
          </a:xfrm>
        </p:spPr>
        <p:txBody>
          <a:bodyPr wrap="square" anchor="ctr">
            <a:spAutoFit/>
          </a:bodyPr>
          <a:lstStyle>
            <a:lvl1pPr algn="ctr">
              <a:lnSpc>
                <a:spcPts val="5500"/>
              </a:lnSpc>
              <a:defRPr sz="4800" b="0" i="0" cap="all" baseline="0">
                <a:solidFill>
                  <a:schemeClr val="bg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94940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017" y="2416421"/>
            <a:ext cx="10981967" cy="1323439"/>
          </a:xfrm>
        </p:spPr>
        <p:txBody>
          <a:bodyPr/>
          <a:lstStyle>
            <a:lvl1pPr algn="ctr">
              <a:defRPr baseline="0">
                <a:solidFill>
                  <a:srgbClr val="AD122A"/>
                </a:solidFill>
              </a:defRPr>
            </a:lvl1pPr>
          </a:lstStyle>
          <a:p>
            <a:r>
              <a:rPr lang="en-US" dirty="0"/>
              <a:t>Subhead/ </a:t>
            </a:r>
            <a:br>
              <a:rPr lang="en-US" dirty="0"/>
            </a:br>
            <a:r>
              <a:rPr lang="en-US" dirty="0"/>
              <a:t>Section Header</a:t>
            </a:r>
          </a:p>
        </p:txBody>
      </p:sp>
      <p:sp>
        <p:nvSpPr>
          <p:cNvPr id="5" name="Slide Number Placeholder 5">
            <a:extLst>
              <a:ext uri="{FF2B5EF4-FFF2-40B4-BE49-F238E27FC236}">
                <a16:creationId xmlns:a16="http://schemas.microsoft.com/office/drawing/2014/main" id="{D18D3DF3-EBA7-AC45-3A86-6ED3E4F6C2A6}"/>
              </a:ext>
            </a:extLst>
          </p:cNvPr>
          <p:cNvSpPr>
            <a:spLocks noGrp="1"/>
          </p:cNvSpPr>
          <p:nvPr>
            <p:ph type="sldNum" sz="quarter" idx="4"/>
          </p:nvPr>
        </p:nvSpPr>
        <p:spPr>
          <a:xfrm>
            <a:off x="289783" y="6397927"/>
            <a:ext cx="672375" cy="291071"/>
          </a:xfrm>
          <a:prstGeom prst="rect">
            <a:avLst/>
          </a:prstGeom>
        </p:spPr>
        <p:txBody>
          <a:bodyPr/>
          <a:lstStyle>
            <a:lvl1pPr algn="l">
              <a:defRPr sz="1333">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28638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CB6E-2D3B-304A-8F4D-A7D441947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9334" y="338863"/>
            <a:ext cx="1371600" cy="436418"/>
          </a:xfrm>
          <a:prstGeom prst="rect">
            <a:avLst/>
          </a:prstGeom>
        </p:spPr>
      </p:pic>
      <p:sp>
        <p:nvSpPr>
          <p:cNvPr id="2" name="Title 1">
            <a:extLst>
              <a:ext uri="{FF2B5EF4-FFF2-40B4-BE49-F238E27FC236}">
                <a16:creationId xmlns:a16="http://schemas.microsoft.com/office/drawing/2014/main" id="{8D122DEB-009C-42E3-8655-D256F668B0C8}"/>
              </a:ext>
            </a:extLst>
          </p:cNvPr>
          <p:cNvSpPr>
            <a:spLocks noGrp="1"/>
          </p:cNvSpPr>
          <p:nvPr>
            <p:ph type="title" hasCustomPrompt="1"/>
          </p:nvPr>
        </p:nvSpPr>
        <p:spPr>
          <a:xfrm>
            <a:off x="1611921" y="2677512"/>
            <a:ext cx="8968158" cy="1502976"/>
          </a:xfrm>
        </p:spPr>
        <p:txBody>
          <a:bodyPr wrap="square" anchor="ctr">
            <a:spAutoFit/>
          </a:bodyPr>
          <a:lstStyle>
            <a:lvl1pPr algn="ctr">
              <a:lnSpc>
                <a:spcPts val="5500"/>
              </a:lnSpc>
              <a:defRPr sz="4800" b="0" i="0" cap="all" baseline="0">
                <a:solidFill>
                  <a:schemeClr val="bg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30836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66C4-2B7F-4584-8F53-F31249BAEF68}"/>
              </a:ext>
            </a:extLst>
          </p:cNvPr>
          <p:cNvSpPr>
            <a:spLocks noGrp="1"/>
          </p:cNvSpPr>
          <p:nvPr>
            <p:ph type="title"/>
          </p:nvPr>
        </p:nvSpPr>
        <p:spPr>
          <a:xfrm>
            <a:off x="839788" y="982802"/>
            <a:ext cx="10515600" cy="70788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20F9DB-FF27-47F6-468D-6E505A2D9669}"/>
              </a:ext>
            </a:extLst>
          </p:cNvPr>
          <p:cNvSpPr>
            <a:spLocks noGrp="1"/>
          </p:cNvSpPr>
          <p:nvPr>
            <p:ph type="body" idx="1"/>
          </p:nvPr>
        </p:nvSpPr>
        <p:spPr>
          <a:xfrm>
            <a:off x="839789" y="2043410"/>
            <a:ext cx="5157787" cy="46166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F4145-B292-839F-5BB3-99BFB7513AFA}"/>
              </a:ext>
            </a:extLst>
          </p:cNvPr>
          <p:cNvSpPr>
            <a:spLocks noGrp="1"/>
          </p:cNvSpPr>
          <p:nvPr>
            <p:ph sz="half" idx="2"/>
          </p:nvPr>
        </p:nvSpPr>
        <p:spPr>
          <a:xfrm>
            <a:off x="839789" y="2505075"/>
            <a:ext cx="5157787"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D1DB8-740C-EE3C-47FD-2240DE380B54}"/>
              </a:ext>
            </a:extLst>
          </p:cNvPr>
          <p:cNvSpPr>
            <a:spLocks noGrp="1"/>
          </p:cNvSpPr>
          <p:nvPr>
            <p:ph type="body" sz="quarter" idx="3"/>
          </p:nvPr>
        </p:nvSpPr>
        <p:spPr>
          <a:xfrm>
            <a:off x="6172201" y="2043410"/>
            <a:ext cx="5183188" cy="46166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9BF6EB-18C6-D980-40C8-C955FE46C0C2}"/>
              </a:ext>
            </a:extLst>
          </p:cNvPr>
          <p:cNvSpPr>
            <a:spLocks noGrp="1"/>
          </p:cNvSpPr>
          <p:nvPr>
            <p:ph sz="quarter" idx="4"/>
          </p:nvPr>
        </p:nvSpPr>
        <p:spPr>
          <a:xfrm>
            <a:off x="6172201" y="2505075"/>
            <a:ext cx="5183188"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4AA50C-4CEA-4438-1ED4-A4CD9EDDEFB7}"/>
              </a:ext>
            </a:extLst>
          </p:cNvPr>
          <p:cNvSpPr>
            <a:spLocks noGrp="1"/>
          </p:cNvSpPr>
          <p:nvPr>
            <p:ph type="dt" sz="half" idx="10"/>
          </p:nvPr>
        </p:nvSpPr>
        <p:spPr/>
        <p:txBody>
          <a:bodyPr/>
          <a:lstStyle/>
          <a:p>
            <a:fld id="{1F9E22BA-B530-DD4D-8A6B-CCF69E42FC77}" type="datetimeFigureOut">
              <a:rPr lang="en-US" smtClean="0"/>
              <a:t>6/1/2026</a:t>
            </a:fld>
            <a:endParaRPr lang="en-US"/>
          </a:p>
        </p:txBody>
      </p:sp>
      <p:sp>
        <p:nvSpPr>
          <p:cNvPr id="8" name="Footer Placeholder 7">
            <a:extLst>
              <a:ext uri="{FF2B5EF4-FFF2-40B4-BE49-F238E27FC236}">
                <a16:creationId xmlns:a16="http://schemas.microsoft.com/office/drawing/2014/main" id="{8DD747D2-5DFE-1D62-D222-3A7E76628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11B533-0CB1-84E8-3C67-ECDE0EF4E0FD}"/>
              </a:ext>
            </a:extLst>
          </p:cNvPr>
          <p:cNvSpPr>
            <a:spLocks noGrp="1"/>
          </p:cNvSpPr>
          <p:nvPr>
            <p:ph type="sldNum" sz="quarter" idx="12"/>
          </p:nvPr>
        </p:nvSpPr>
        <p:spPr/>
        <p:txBody>
          <a:bodyPr/>
          <a:lstStyle/>
          <a:p>
            <a:fld id="{6C259E09-C5BC-C74F-87E0-F5F96D30EF71}" type="slidenum">
              <a:rPr lang="en-US" smtClean="0"/>
              <a:t>‹#›</a:t>
            </a:fld>
            <a:endParaRPr lang="en-US"/>
          </a:p>
        </p:txBody>
      </p:sp>
    </p:spTree>
    <p:extLst>
      <p:ext uri="{BB962C8B-B14F-4D97-AF65-F5344CB8AC3E}">
        <p14:creationId xmlns:p14="http://schemas.microsoft.com/office/powerpoint/2010/main" val="3615188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4E6D7D-7F6E-AB48-82BD-F0E269C8A704}"/>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E91544E7-2318-46D8-AE7A-971DC0BFE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4047824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09C6A-B334-4D66-AC67-3F06C69EA2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2098045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A5D70-C4FF-274B-B9CD-968CB2075A25}"/>
              </a:ext>
            </a:extLst>
          </p:cNvPr>
          <p:cNvSpPr>
            <a:spLocks noGrp="1"/>
          </p:cNvSpPr>
          <p:nvPr>
            <p:ph type="title"/>
          </p:nvPr>
        </p:nvSpPr>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id="{8B1BEDD6-87F6-E04E-9959-C192C4BE1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3865" y="347134"/>
            <a:ext cx="1543350" cy="491066"/>
          </a:xfrm>
          <a:prstGeom prst="rect">
            <a:avLst/>
          </a:prstGeom>
        </p:spPr>
      </p:pic>
      <p:sp>
        <p:nvSpPr>
          <p:cNvPr id="6" name="Content Placeholder 3">
            <a:extLst>
              <a:ext uri="{FF2B5EF4-FFF2-40B4-BE49-F238E27FC236}">
                <a16:creationId xmlns:a16="http://schemas.microsoft.com/office/drawing/2014/main" id="{BE9106AF-4BEF-4097-B3CD-28975F3D32BC}"/>
              </a:ext>
            </a:extLst>
          </p:cNvPr>
          <p:cNvSpPr>
            <a:spLocks noGrp="1"/>
          </p:cNvSpPr>
          <p:nvPr>
            <p:ph sz="half" idx="2"/>
          </p:nvPr>
        </p:nvSpPr>
        <p:spPr>
          <a:xfrm>
            <a:off x="6351693" y="1600200"/>
            <a:ext cx="5212080" cy="4104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451BEA9A-D825-461C-9370-C59BFC8616B9}"/>
              </a:ext>
            </a:extLst>
          </p:cNvPr>
          <p:cNvSpPr>
            <a:spLocks noGrp="1"/>
          </p:cNvSpPr>
          <p:nvPr>
            <p:ph sz="half" idx="1"/>
          </p:nvPr>
        </p:nvSpPr>
        <p:spPr>
          <a:xfrm>
            <a:off x="548640" y="1600200"/>
            <a:ext cx="5212080" cy="4104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3907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7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F87B9-D73F-4759-9013-26CEE04D3873}"/>
              </a:ext>
            </a:extLst>
          </p:cNvPr>
          <p:cNvSpPr>
            <a:spLocks noGrp="1"/>
          </p:cNvSpPr>
          <p:nvPr>
            <p:ph sz="half" idx="1"/>
          </p:nvPr>
        </p:nvSpPr>
        <p:spPr>
          <a:xfrm>
            <a:off x="548639" y="1600200"/>
            <a:ext cx="11027217" cy="4091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86FA5D70-C4FF-274B-B9CD-968CB2075A25}"/>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8B1BEDD6-87F6-E04E-9959-C192C4BE1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spTree>
    <p:extLst>
      <p:ext uri="{BB962C8B-B14F-4D97-AF65-F5344CB8AC3E}">
        <p14:creationId xmlns:p14="http://schemas.microsoft.com/office/powerpoint/2010/main" val="300334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0959F9-8770-4218-91C6-F01176CFF4FA}"/>
              </a:ext>
            </a:extLst>
          </p:cNvPr>
          <p:cNvSpPr>
            <a:spLocks noGrp="1"/>
          </p:cNvSpPr>
          <p:nvPr>
            <p:ph sz="half" idx="1"/>
          </p:nvPr>
        </p:nvSpPr>
        <p:spPr>
          <a:xfrm>
            <a:off x="550332" y="1600200"/>
            <a:ext cx="11032067" cy="4125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FAD4D120-4EEB-9345-901F-8E50A1DC4B6C}"/>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286A275B-456C-B942-9D0F-94D2E989690B}"/>
              </a:ext>
            </a:extLst>
          </p:cNvPr>
          <p:cNvSpPr txBox="1">
            <a:spLocks/>
          </p:cNvSpPr>
          <p:nvPr userDrawn="1"/>
        </p:nvSpPr>
        <p:spPr>
          <a:xfrm>
            <a:off x="8957733" y="62076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Page </a:t>
            </a:r>
            <a:fld id="{A6AA793F-2656-4883-BA5B-AB4E2BCBF0E0}" type="slidenum">
              <a:rPr lang="en-US" sz="1000" smtClean="0">
                <a:solidFill>
                  <a:schemeClr val="tx2"/>
                </a:solidFill>
              </a:rPr>
              <a:pPr/>
              <a:t>‹#›</a:t>
            </a:fld>
            <a:endParaRPr lang="en-US" sz="1000" dirty="0">
              <a:solidFill>
                <a:schemeClr val="tx2"/>
              </a:solidFill>
            </a:endParaRPr>
          </a:p>
        </p:txBody>
      </p:sp>
      <p:sp>
        <p:nvSpPr>
          <p:cNvPr id="11" name="Footer Placeholder 4">
            <a:extLst>
              <a:ext uri="{FF2B5EF4-FFF2-40B4-BE49-F238E27FC236}">
                <a16:creationId xmlns:a16="http://schemas.microsoft.com/office/drawing/2014/main" id="{DBDC4297-96B3-9C4E-A230-6CC912B73AB9}"/>
              </a:ext>
            </a:extLst>
          </p:cNvPr>
          <p:cNvSpPr txBox="1">
            <a:spLocks/>
          </p:cNvSpPr>
          <p:nvPr userDrawn="1"/>
        </p:nvSpPr>
        <p:spPr>
          <a:xfrm>
            <a:off x="550333" y="6207637"/>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2"/>
                </a:solidFill>
              </a:rPr>
              <a:t>© 2021</a:t>
            </a:r>
          </a:p>
        </p:txBody>
      </p:sp>
      <p:pic>
        <p:nvPicPr>
          <p:cNvPr id="7" name="Picture 6">
            <a:extLst>
              <a:ext uri="{FF2B5EF4-FFF2-40B4-BE49-F238E27FC236}">
                <a16:creationId xmlns:a16="http://schemas.microsoft.com/office/drawing/2014/main" id="{7AF36500-B768-47FE-BEE8-41CEC671E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4256" y="347135"/>
            <a:ext cx="1371600" cy="436418"/>
          </a:xfrm>
          <a:prstGeom prst="rect">
            <a:avLst/>
          </a:prstGeom>
        </p:spPr>
      </p:pic>
      <p:cxnSp>
        <p:nvCxnSpPr>
          <p:cNvPr id="4" name="Straight Connector 3">
            <a:extLst>
              <a:ext uri="{FF2B5EF4-FFF2-40B4-BE49-F238E27FC236}">
                <a16:creationId xmlns:a16="http://schemas.microsoft.com/office/drawing/2014/main" id="{FEF52578-8DA7-4517-A23C-9A16FBE9FD94}"/>
              </a:ext>
            </a:extLst>
          </p:cNvPr>
          <p:cNvCxnSpPr>
            <a:cxnSpLocks/>
          </p:cNvCxnSpPr>
          <p:nvPr userDrawn="1"/>
        </p:nvCxnSpPr>
        <p:spPr>
          <a:xfrm>
            <a:off x="609600" y="6026662"/>
            <a:ext cx="1096625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565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theme" Target="../theme/theme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D34BE32-07BF-EE4D-B9A8-4E6F3358A391}"/>
              </a:ext>
            </a:extLst>
          </p:cNvPr>
          <p:cNvSpPr txBox="1">
            <a:spLocks/>
          </p:cNvSpPr>
          <p:nvPr userDrawn="1"/>
        </p:nvSpPr>
        <p:spPr>
          <a:xfrm>
            <a:off x="8947342" y="6231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 Page </a:t>
            </a:r>
            <a:fld id="{A6AA793F-2656-4883-BA5B-AB4E2BCBF0E0}" type="slidenum">
              <a:rPr lang="en-US" sz="1000" smtClean="0"/>
              <a:pPr/>
              <a:t>‹#›</a:t>
            </a:fld>
            <a:endParaRPr lang="en-US" sz="1000" dirty="0"/>
          </a:p>
        </p:txBody>
      </p:sp>
      <p:sp>
        <p:nvSpPr>
          <p:cNvPr id="2" name="Title Placeholder 1">
            <a:extLst>
              <a:ext uri="{FF2B5EF4-FFF2-40B4-BE49-F238E27FC236}">
                <a16:creationId xmlns:a16="http://schemas.microsoft.com/office/drawing/2014/main" id="{F4B953A5-FC0C-46DB-9C08-B5CB71AE608F}"/>
              </a:ext>
            </a:extLst>
          </p:cNvPr>
          <p:cNvSpPr>
            <a:spLocks noGrp="1"/>
          </p:cNvSpPr>
          <p:nvPr>
            <p:ph type="title"/>
          </p:nvPr>
        </p:nvSpPr>
        <p:spPr>
          <a:xfrm>
            <a:off x="538249" y="705517"/>
            <a:ext cx="9312333" cy="707886"/>
          </a:xfrm>
          <a:prstGeom prst="rect">
            <a:avLst/>
          </a:prstGeom>
        </p:spPr>
        <p:txBody>
          <a:bodyPr vert="horz" wrap="square" lIns="91440" tIns="45720" rIns="91440" bIns="45720" rtlCol="0" anchor="b"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3FF629-DCAD-4ED4-80D1-6660F621B80A}"/>
              </a:ext>
            </a:extLst>
          </p:cNvPr>
          <p:cNvSpPr>
            <a:spLocks noGrp="1"/>
          </p:cNvSpPr>
          <p:nvPr>
            <p:ph type="body" idx="1"/>
          </p:nvPr>
        </p:nvSpPr>
        <p:spPr>
          <a:xfrm>
            <a:off x="538249" y="1600200"/>
            <a:ext cx="10515600" cy="1938992"/>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A1712A18-9084-2947-9984-1A7DE5D56E40}"/>
              </a:ext>
            </a:extLst>
          </p:cNvPr>
          <p:cNvSpPr txBox="1">
            <a:spLocks/>
          </p:cNvSpPr>
          <p:nvPr userDrawn="1"/>
        </p:nvSpPr>
        <p:spPr>
          <a:xfrm>
            <a:off x="550333" y="6231913"/>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 2021</a:t>
            </a:r>
          </a:p>
        </p:txBody>
      </p:sp>
    </p:spTree>
    <p:extLst>
      <p:ext uri="{BB962C8B-B14F-4D97-AF65-F5344CB8AC3E}">
        <p14:creationId xmlns:p14="http://schemas.microsoft.com/office/powerpoint/2010/main" val="2169317361"/>
      </p:ext>
    </p:extLst>
  </p:cSld>
  <p:clrMap bg1="lt1" tx1="dk1" bg2="lt2" tx2="dk2" accent1="accent1" accent2="accent2" accent3="accent3" accent4="accent4" accent5="accent5" accent6="accent6" hlink="hlink" folHlink="folHlink"/>
  <p:sldLayoutIdLst>
    <p:sldLayoutId id="2147483717" r:id="rId1"/>
    <p:sldLayoutId id="2147483736" r:id="rId2"/>
    <p:sldLayoutId id="2147483684" r:id="rId3"/>
    <p:sldLayoutId id="2147483738" r:id="rId4"/>
    <p:sldLayoutId id="2147483661" r:id="rId5"/>
    <p:sldLayoutId id="2147483739" r:id="rId6"/>
    <p:sldLayoutId id="2147483740" r:id="rId7"/>
    <p:sldLayoutId id="2147483719" r:id="rId8"/>
    <p:sldLayoutId id="2147483700" r:id="rId9"/>
    <p:sldLayoutId id="2147483728" r:id="rId10"/>
    <p:sldLayoutId id="2147483652" r:id="rId11"/>
    <p:sldLayoutId id="2147483720" r:id="rId12"/>
    <p:sldLayoutId id="2147483729" r:id="rId13"/>
    <p:sldLayoutId id="2147483653" r:id="rId14"/>
    <p:sldLayoutId id="2147483702" r:id="rId15"/>
    <p:sldLayoutId id="2147483730" r:id="rId16"/>
    <p:sldLayoutId id="2147483654" r:id="rId17"/>
    <p:sldLayoutId id="2147483704" r:id="rId18"/>
    <p:sldLayoutId id="2147483731" r:id="rId19"/>
    <p:sldLayoutId id="2147483655" r:id="rId20"/>
    <p:sldLayoutId id="2147483706" r:id="rId21"/>
    <p:sldLayoutId id="2147483732" r:id="rId22"/>
    <p:sldLayoutId id="2147483741" r:id="rId23"/>
    <p:sldLayoutId id="2147483721" r:id="rId24"/>
    <p:sldLayoutId id="2147483710" r:id="rId25"/>
    <p:sldLayoutId id="2147483733" r:id="rId26"/>
    <p:sldLayoutId id="2147483656" r:id="rId27"/>
    <p:sldLayoutId id="2147483722" r:id="rId28"/>
    <p:sldLayoutId id="2147483734" r:id="rId29"/>
    <p:sldLayoutId id="2147483742" r:id="rId30"/>
    <p:sldLayoutId id="2147483713" r:id="rId31"/>
    <p:sldLayoutId id="2147483718" r:id="rId32"/>
    <p:sldLayoutId id="2147483743" r:id="rId33"/>
    <p:sldLayoutId id="2147483723" r:id="rId34"/>
    <p:sldLayoutId id="2147483725" r:id="rId35"/>
    <p:sldLayoutId id="2147483726" r:id="rId36"/>
    <p:sldLayoutId id="2147483744" r:id="rId37"/>
    <p:sldLayoutId id="2147483727" r:id="rId38"/>
    <p:sldLayoutId id="2147483737" r:id="rId39"/>
    <p:sldLayoutId id="2147483746" r:id="rId40"/>
    <p:sldLayoutId id="2147483747" r:id="rId41"/>
  </p:sldLayoutIdLst>
  <p:hf hdr="0" dt="0"/>
  <p:txStyles>
    <p:titleStyle>
      <a:lvl1pPr algn="l" defTabSz="914400" rtl="0" eaLnBrk="1" latinLnBrk="0" hangingPunct="1">
        <a:lnSpc>
          <a:spcPct val="100000"/>
        </a:lnSpc>
        <a:spcBef>
          <a:spcPct val="0"/>
        </a:spcBef>
        <a:buNone/>
        <a:defRPr sz="4000" kern="1200" spc="-10" baseline="0">
          <a:solidFill>
            <a:schemeClr val="accent2"/>
          </a:solidFill>
          <a:latin typeface="+mj-lt"/>
          <a:ea typeface="+mj-ea"/>
          <a:cs typeface="+mj-cs"/>
        </a:defRPr>
      </a:lvl1pPr>
    </p:titleStyle>
    <p:bodyStyle>
      <a:lvl1pPr marL="230188" indent="-225425" algn="l" defTabSz="914400" rtl="0" eaLnBrk="1" latinLnBrk="0" hangingPunct="1">
        <a:lnSpc>
          <a:spcPct val="100000"/>
        </a:lnSpc>
        <a:spcBef>
          <a:spcPts val="600"/>
        </a:spcBef>
        <a:buClr>
          <a:schemeClr val="accent2"/>
        </a:buClr>
        <a:buFont typeface="Arial" panose="020B0604020202020204" pitchFamily="34" charset="0"/>
        <a:buChar char="•"/>
        <a:tabLst/>
        <a:defRPr sz="2200" kern="1200">
          <a:solidFill>
            <a:schemeClr val="accent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Font typeface="Arial" panose="020B0604020202020204" pitchFamily="34" charset="0"/>
        <a:buChar char="–"/>
        <a:defRPr sz="2200" kern="1200">
          <a:solidFill>
            <a:schemeClr val="accent1"/>
          </a:solidFill>
          <a:latin typeface="+mn-lt"/>
          <a:ea typeface="+mn-ea"/>
          <a:cs typeface="+mn-cs"/>
        </a:defRPr>
      </a:lvl2pPr>
      <a:lvl3pPr marL="1143000" indent="-228600" algn="l" defTabSz="914400" rtl="0" eaLnBrk="1" latinLnBrk="0" hangingPunct="1">
        <a:lnSpc>
          <a:spcPct val="100000"/>
        </a:lnSpc>
        <a:spcBef>
          <a:spcPts val="6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100000"/>
        </a:lnSpc>
        <a:spcBef>
          <a:spcPts val="6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3" orient="horz" pos="792" userDrawn="1">
          <p15:clr>
            <a:srgbClr val="F26B43"/>
          </p15:clr>
        </p15:guide>
        <p15:guide id="4" pos="384" userDrawn="1">
          <p15:clr>
            <a:srgbClr val="F26B43"/>
          </p15:clr>
        </p15:guide>
        <p15:guide id="5"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D34BE32-07BF-EE4D-B9A8-4E6F3358A391}"/>
              </a:ext>
            </a:extLst>
          </p:cNvPr>
          <p:cNvSpPr txBox="1">
            <a:spLocks/>
          </p:cNvSpPr>
          <p:nvPr/>
        </p:nvSpPr>
        <p:spPr>
          <a:xfrm>
            <a:off x="9013329" y="6483725"/>
            <a:ext cx="2743200" cy="138499"/>
          </a:xfrm>
          <a:prstGeom prst="rect">
            <a:avLst/>
          </a:prstGeom>
        </p:spPr>
        <p:txBody>
          <a:bodyPr vert="horz" lIns="0" tIns="0" rIns="0" bIns="0" rtlCol="0" anchor="ctr">
            <a:spAutoFit/>
          </a:bodyP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lumMod val="65000"/>
                  </a:schemeClr>
                </a:solidFill>
              </a:rPr>
              <a:t> Page </a:t>
            </a:r>
            <a:fld id="{A6AA793F-2656-4883-BA5B-AB4E2BCBF0E0}" type="slidenum">
              <a:rPr lang="en-US" sz="900" smtClean="0">
                <a:solidFill>
                  <a:schemeClr val="bg1">
                    <a:lumMod val="65000"/>
                  </a:schemeClr>
                </a:solidFill>
              </a:rPr>
              <a:pPr/>
              <a:t>‹#›</a:t>
            </a:fld>
            <a:endParaRPr lang="en-US" sz="900">
              <a:solidFill>
                <a:schemeClr val="bg1">
                  <a:lumMod val="65000"/>
                </a:schemeClr>
              </a:solidFill>
            </a:endParaRPr>
          </a:p>
        </p:txBody>
      </p:sp>
      <p:sp>
        <p:nvSpPr>
          <p:cNvPr id="2" name="Title Placeholder 1">
            <a:extLst>
              <a:ext uri="{FF2B5EF4-FFF2-40B4-BE49-F238E27FC236}">
                <a16:creationId xmlns:a16="http://schemas.microsoft.com/office/drawing/2014/main" id="{F4B953A5-FC0C-46DB-9C08-B5CB71AE608F}"/>
              </a:ext>
            </a:extLst>
          </p:cNvPr>
          <p:cNvSpPr>
            <a:spLocks noGrp="1"/>
          </p:cNvSpPr>
          <p:nvPr>
            <p:ph type="title"/>
          </p:nvPr>
        </p:nvSpPr>
        <p:spPr>
          <a:xfrm>
            <a:off x="538249" y="699147"/>
            <a:ext cx="10515600" cy="553998"/>
          </a:xfrm>
          <a:prstGeom prst="rect">
            <a:avLst/>
          </a:prstGeom>
        </p:spPr>
        <p:txBody>
          <a:bodyPr vert="horz" wrap="square" lIns="0" tIns="0" rIns="0" bIns="0" rtlCol="0" anchor="b"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813FF629-DCAD-4ED4-80D1-6660F621B80A}"/>
              </a:ext>
            </a:extLst>
          </p:cNvPr>
          <p:cNvSpPr>
            <a:spLocks noGrp="1"/>
          </p:cNvSpPr>
          <p:nvPr>
            <p:ph type="body" idx="1"/>
          </p:nvPr>
        </p:nvSpPr>
        <p:spPr>
          <a:xfrm>
            <a:off x="538249" y="1496503"/>
            <a:ext cx="10515600" cy="1938992"/>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A1712A18-9084-2947-9984-1A7DE5D56E40}"/>
              </a:ext>
            </a:extLst>
          </p:cNvPr>
          <p:cNvSpPr txBox="1">
            <a:spLocks/>
          </p:cNvSpPr>
          <p:nvPr/>
        </p:nvSpPr>
        <p:spPr>
          <a:xfrm>
            <a:off x="435471" y="6483725"/>
            <a:ext cx="2275994" cy="138499"/>
          </a:xfrm>
          <a:prstGeom prst="rect">
            <a:avLst/>
          </a:prstGeom>
        </p:spPr>
        <p:txBody>
          <a:bodyPr vert="horz" lIns="0" tIns="0" rIns="0" bIns="0" rtlCol="0" anchor="ctr">
            <a:sp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lumMod val="65000"/>
                  </a:schemeClr>
                </a:solidFill>
              </a:rPr>
              <a:t>© </a:t>
            </a:r>
            <a:fld id="{778855DC-CBDD-479A-9C8C-8E71BC400A77}" type="datetimeyyyy">
              <a:rPr lang="en-US" sz="900" smtClean="0">
                <a:solidFill>
                  <a:schemeClr val="bg1">
                    <a:lumMod val="65000"/>
                  </a:schemeClr>
                </a:solidFill>
              </a:rPr>
              <a:t>2026</a:t>
            </a:fld>
            <a:endParaRPr lang="en-US" sz="900">
              <a:solidFill>
                <a:schemeClr val="bg1">
                  <a:lumMod val="65000"/>
                </a:schemeClr>
              </a:solidFill>
            </a:endParaRPr>
          </a:p>
        </p:txBody>
      </p:sp>
      <p:sp>
        <p:nvSpPr>
          <p:cNvPr id="6" name="Slide Number Placeholder 5">
            <a:extLst>
              <a:ext uri="{FF2B5EF4-FFF2-40B4-BE49-F238E27FC236}">
                <a16:creationId xmlns:a16="http://schemas.microsoft.com/office/drawing/2014/main" id="{D40BCD3F-1B04-40DB-B31A-125BD4196E4B}"/>
              </a:ext>
            </a:extLst>
          </p:cNvPr>
          <p:cNvSpPr txBox="1">
            <a:spLocks/>
          </p:cNvSpPr>
          <p:nvPr userDrawn="1"/>
        </p:nvSpPr>
        <p:spPr>
          <a:xfrm>
            <a:off x="8947342" y="6231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 Page </a:t>
            </a:r>
            <a:fld id="{A6AA793F-2656-4883-BA5B-AB4E2BCBF0E0}" type="slidenum">
              <a:rPr lang="en-US" sz="1000" smtClean="0"/>
              <a:pPr/>
              <a:t>‹#›</a:t>
            </a:fld>
            <a:endParaRPr lang="en-US" sz="1000" dirty="0"/>
          </a:p>
        </p:txBody>
      </p:sp>
      <p:sp>
        <p:nvSpPr>
          <p:cNvPr id="7" name="Footer Placeholder 4">
            <a:extLst>
              <a:ext uri="{FF2B5EF4-FFF2-40B4-BE49-F238E27FC236}">
                <a16:creationId xmlns:a16="http://schemas.microsoft.com/office/drawing/2014/main" id="{FD876311-8327-4806-968F-5A29AC974806}"/>
              </a:ext>
            </a:extLst>
          </p:cNvPr>
          <p:cNvSpPr txBox="1">
            <a:spLocks/>
          </p:cNvSpPr>
          <p:nvPr userDrawn="1"/>
        </p:nvSpPr>
        <p:spPr>
          <a:xfrm>
            <a:off x="550333" y="6231913"/>
            <a:ext cx="227599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 2021</a:t>
            </a:r>
          </a:p>
        </p:txBody>
      </p:sp>
    </p:spTree>
    <p:extLst>
      <p:ext uri="{BB962C8B-B14F-4D97-AF65-F5344CB8AC3E}">
        <p14:creationId xmlns:p14="http://schemas.microsoft.com/office/powerpoint/2010/main" val="68221492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Lst>
  <p:hf hdr="0" dt="0"/>
  <p:txStyles>
    <p:titleStyle>
      <a:lvl1pPr algn="l" defTabSz="914400" rtl="0" eaLnBrk="1" latinLnBrk="0" hangingPunct="1">
        <a:lnSpc>
          <a:spcPct val="100000"/>
        </a:lnSpc>
        <a:spcBef>
          <a:spcPct val="0"/>
        </a:spcBef>
        <a:buNone/>
        <a:defRPr sz="3600" b="1" kern="1200" spc="-10" baseline="0">
          <a:solidFill>
            <a:schemeClr val="accent2"/>
          </a:solidFill>
          <a:latin typeface="+mn-lt"/>
          <a:ea typeface="+mj-ea"/>
          <a:cs typeface="+mj-cs"/>
        </a:defRPr>
      </a:lvl1pPr>
    </p:titleStyle>
    <p:bodyStyle>
      <a:lvl1pPr marL="230188" indent="-225425" algn="l" defTabSz="914400" rtl="0" eaLnBrk="1" latinLnBrk="0" hangingPunct="1">
        <a:lnSpc>
          <a:spcPct val="100000"/>
        </a:lnSpc>
        <a:spcBef>
          <a:spcPts val="600"/>
        </a:spcBef>
        <a:buClr>
          <a:schemeClr val="accent2"/>
        </a:buClr>
        <a:buFont typeface="Arial" panose="020B0604020202020204" pitchFamily="34" charset="0"/>
        <a:buChar char="•"/>
        <a:tabLst/>
        <a:defRPr sz="2200" kern="1200">
          <a:solidFill>
            <a:schemeClr val="accent1"/>
          </a:solidFill>
          <a:latin typeface="+mn-lt"/>
          <a:ea typeface="+mn-ea"/>
          <a:cs typeface="+mn-cs"/>
        </a:defRPr>
      </a:lvl1pPr>
      <a:lvl2pPr marL="631825" indent="-341313" algn="l" defTabSz="914400" rtl="0" eaLnBrk="1" latinLnBrk="0" hangingPunct="1">
        <a:lnSpc>
          <a:spcPct val="100000"/>
        </a:lnSpc>
        <a:spcBef>
          <a:spcPts val="600"/>
        </a:spcBef>
        <a:buClr>
          <a:schemeClr val="accent2"/>
        </a:buClr>
        <a:buFont typeface="Arial" panose="020B0604020202020204" pitchFamily="34" charset="0"/>
        <a:buChar char="–"/>
        <a:defRPr sz="2200" kern="1200">
          <a:solidFill>
            <a:schemeClr val="accent1"/>
          </a:solidFill>
          <a:latin typeface="+mn-lt"/>
          <a:ea typeface="+mn-ea"/>
          <a:cs typeface="+mn-cs"/>
        </a:defRPr>
      </a:lvl2pPr>
      <a:lvl3pPr marL="914400" indent="-228600" algn="l" defTabSz="914400" rtl="0" eaLnBrk="1" latinLnBrk="0" hangingPunct="1">
        <a:lnSpc>
          <a:spcPct val="100000"/>
        </a:lnSpc>
        <a:spcBef>
          <a:spcPts val="6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196975" indent="-228600" algn="l" defTabSz="914400" rtl="0" eaLnBrk="1" latinLnBrk="0" hangingPunct="1">
        <a:lnSpc>
          <a:spcPct val="100000"/>
        </a:lnSpc>
        <a:spcBef>
          <a:spcPts val="600"/>
        </a:spcBef>
        <a:buClr>
          <a:schemeClr val="accent2"/>
        </a:buClr>
        <a:buFont typeface="Wingdings" panose="05000000000000000000" pitchFamily="2" charset="2"/>
        <a:buChar char="§"/>
        <a:tabLst/>
        <a:defRPr sz="1800" kern="1200">
          <a:solidFill>
            <a:schemeClr val="accent1"/>
          </a:solidFill>
          <a:latin typeface="+mn-lt"/>
          <a:ea typeface="+mn-ea"/>
          <a:cs typeface="+mn-cs"/>
        </a:defRPr>
      </a:lvl4pPr>
      <a:lvl5pPr marL="1489075" indent="-22860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6">
          <p15:clr>
            <a:srgbClr val="F26B43"/>
          </p15:clr>
        </p15:guide>
        <p15:guide id="4" pos="336">
          <p15:clr>
            <a:srgbClr val="F26B43"/>
          </p15:clr>
        </p15:guide>
        <p15:guide id="6" orient="horz" pos="3960">
          <p15:clr>
            <a:srgbClr val="F26B43"/>
          </p15:clr>
        </p15:guide>
        <p15:guide id="7" orient="horz" pos="1008" userDrawn="1">
          <p15:clr>
            <a:srgbClr val="F26B43"/>
          </p15:clr>
        </p15:guide>
        <p15:guide id="8" orient="horz" pos="792" userDrawn="1">
          <p15:clr>
            <a:srgbClr val="F26B43"/>
          </p15:clr>
        </p15:guide>
        <p15:guide id="9" pos="384"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86/s12884-023-05966-y" TargetMode="External"/><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54.sv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55.sv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image" Target="../media/image5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57.sv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5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52.xml"/><Relationship Id="rId4" Type="http://schemas.openxmlformats.org/officeDocument/2006/relationships/image" Target="../media/image6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image" Target="../media/image62.png"/><Relationship Id="rId7" Type="http://schemas.openxmlformats.org/officeDocument/2006/relationships/diagramData" Target="../diagrams/data15.xml"/><Relationship Id="rId2" Type="http://schemas.openxmlformats.org/officeDocument/2006/relationships/notesSlide" Target="../notesSlides/notesSlide46.xml"/><Relationship Id="rId1" Type="http://schemas.openxmlformats.org/officeDocument/2006/relationships/slideLayout" Target="../slideLayouts/slideLayout72.xml"/><Relationship Id="rId6" Type="http://schemas.openxmlformats.org/officeDocument/2006/relationships/image" Target="../media/image65.png"/><Relationship Id="rId11" Type="http://schemas.microsoft.com/office/2007/relationships/diagramDrawing" Target="../diagrams/drawing15.xml"/><Relationship Id="rId5" Type="http://schemas.openxmlformats.org/officeDocument/2006/relationships/image" Target="../media/image64.png"/><Relationship Id="rId10" Type="http://schemas.openxmlformats.org/officeDocument/2006/relationships/diagramColors" Target="../diagrams/colors15.xml"/><Relationship Id="rId4" Type="http://schemas.openxmlformats.org/officeDocument/2006/relationships/image" Target="../media/image63.png"/><Relationship Id="rId9"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3.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7.xml"/><Relationship Id="rId1" Type="http://schemas.openxmlformats.org/officeDocument/2006/relationships/slideLayout" Target="../slideLayouts/slideLayout5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5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5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BA44-6D4E-624D-89DA-23866E9CE0FF}"/>
              </a:ext>
            </a:extLst>
          </p:cNvPr>
          <p:cNvSpPr>
            <a:spLocks noGrp="1"/>
          </p:cNvSpPr>
          <p:nvPr>
            <p:ph type="ctrTitle"/>
          </p:nvPr>
        </p:nvSpPr>
        <p:spPr>
          <a:xfrm>
            <a:off x="548640" y="2002220"/>
            <a:ext cx="5114405" cy="1504867"/>
          </a:xfrm>
        </p:spPr>
        <p:txBody>
          <a:bodyPr wrap="square" anchor="b">
            <a:noAutofit/>
          </a:bodyPr>
          <a:lstStyle/>
          <a:p>
            <a:pPr>
              <a:lnSpc>
                <a:spcPct val="90000"/>
              </a:lnSpc>
            </a:pPr>
            <a:r>
              <a:rPr lang="en-US" sz="3600" dirty="0"/>
              <a:t>Inclusive care: building mental health support for NICU families</a:t>
            </a:r>
          </a:p>
        </p:txBody>
      </p:sp>
      <p:sp>
        <p:nvSpPr>
          <p:cNvPr id="3" name="Subtitle 2">
            <a:extLst>
              <a:ext uri="{FF2B5EF4-FFF2-40B4-BE49-F238E27FC236}">
                <a16:creationId xmlns:a16="http://schemas.microsoft.com/office/drawing/2014/main" id="{2140D98F-E924-CA4D-9E99-53703CD8BFDB}"/>
              </a:ext>
            </a:extLst>
          </p:cNvPr>
          <p:cNvSpPr>
            <a:spLocks noGrp="1"/>
          </p:cNvSpPr>
          <p:nvPr>
            <p:ph type="body" sz="quarter" idx="10"/>
          </p:nvPr>
        </p:nvSpPr>
        <p:spPr/>
        <p:txBody>
          <a:bodyPr anchor="b">
            <a:normAutofit/>
          </a:bodyPr>
          <a:lstStyle/>
          <a:p>
            <a:pPr>
              <a:lnSpc>
                <a:spcPct val="90000"/>
              </a:lnSpc>
            </a:pPr>
            <a:r>
              <a:rPr lang="en-US"/>
              <a:t>ILPQC</a:t>
            </a:r>
          </a:p>
        </p:txBody>
      </p:sp>
      <p:sp>
        <p:nvSpPr>
          <p:cNvPr id="4" name="Text Placeholder 3">
            <a:extLst>
              <a:ext uri="{FF2B5EF4-FFF2-40B4-BE49-F238E27FC236}">
                <a16:creationId xmlns:a16="http://schemas.microsoft.com/office/drawing/2014/main" id="{F561C83A-0800-EE4A-A557-598CF455E032}"/>
              </a:ext>
            </a:extLst>
          </p:cNvPr>
          <p:cNvSpPr>
            <a:spLocks noGrp="1"/>
          </p:cNvSpPr>
          <p:nvPr>
            <p:ph type="subTitle" idx="1"/>
          </p:nvPr>
        </p:nvSpPr>
        <p:spPr/>
        <p:txBody>
          <a:bodyPr>
            <a:noAutofit/>
          </a:bodyPr>
          <a:lstStyle/>
          <a:p>
            <a:r>
              <a:rPr lang="en-US" sz="2400" dirty="0"/>
              <a:t>Ann Downey, MD, MSc</a:t>
            </a:r>
          </a:p>
          <a:p>
            <a:r>
              <a:rPr lang="en-US" sz="2400" dirty="0"/>
              <a:t>May 21, 2026</a:t>
            </a:r>
          </a:p>
        </p:txBody>
      </p:sp>
    </p:spTree>
    <p:extLst>
      <p:ext uri="{BB962C8B-B14F-4D97-AF65-F5344CB8AC3E}">
        <p14:creationId xmlns:p14="http://schemas.microsoft.com/office/powerpoint/2010/main" val="184268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216878-9543-892E-203B-ABD4117DDF30}"/>
              </a:ext>
            </a:extLst>
          </p:cNvPr>
          <p:cNvSpPr>
            <a:spLocks noGrp="1"/>
          </p:cNvSpPr>
          <p:nvPr>
            <p:ph sz="half" idx="1"/>
          </p:nvPr>
        </p:nvSpPr>
        <p:spPr>
          <a:xfrm>
            <a:off x="548639" y="1600200"/>
            <a:ext cx="11027217" cy="3785652"/>
          </a:xfrm>
        </p:spPr>
        <p:txBody>
          <a:bodyPr/>
          <a:lstStyle/>
          <a:p>
            <a:r>
              <a:rPr lang="en-US" dirty="0"/>
              <a:t>Up to </a:t>
            </a:r>
            <a:r>
              <a:rPr lang="en-US" b="1" dirty="0"/>
              <a:t>30%</a:t>
            </a:r>
            <a:r>
              <a:rPr lang="en-US" dirty="0"/>
              <a:t> of American Indians and Alaskan Natives suffer from post-partum depression (PPD). </a:t>
            </a:r>
            <a:r>
              <a:rPr lang="en-US" sz="1400" dirty="0"/>
              <a:t>(Heck. The American Journal of Maternal/Child Nursing. 2021)</a:t>
            </a:r>
          </a:p>
          <a:p>
            <a:r>
              <a:rPr lang="en-US" dirty="0"/>
              <a:t>Up to </a:t>
            </a:r>
            <a:r>
              <a:rPr lang="en-US" b="1" dirty="0"/>
              <a:t>40%</a:t>
            </a:r>
            <a:r>
              <a:rPr lang="en-US" dirty="0"/>
              <a:t> of Black and Latina mothers suffer from PPD, </a:t>
            </a:r>
            <a:r>
              <a:rPr lang="en-US" b="1" dirty="0"/>
              <a:t>twice</a:t>
            </a:r>
            <a:r>
              <a:rPr lang="en-US" dirty="0"/>
              <a:t> the rate of their white counterparts. </a:t>
            </a:r>
            <a:r>
              <a:rPr lang="en-US" sz="1400" dirty="0"/>
              <a:t>(Howell et al. Obstetrics and Gynecology. 2005)</a:t>
            </a:r>
          </a:p>
          <a:p>
            <a:r>
              <a:rPr lang="en-US" dirty="0"/>
              <a:t>Latina and Black women are </a:t>
            </a:r>
            <a:r>
              <a:rPr lang="en-US" b="1" dirty="0"/>
              <a:t>57% </a:t>
            </a:r>
            <a:r>
              <a:rPr lang="en-US" dirty="0"/>
              <a:t>and </a:t>
            </a:r>
            <a:r>
              <a:rPr lang="en-US" b="1" dirty="0"/>
              <a:t>41%, </a:t>
            </a:r>
            <a:r>
              <a:rPr lang="en-US" dirty="0"/>
              <a:t>respectively, less likely to start treatment for maternal depression than white women. </a:t>
            </a:r>
            <a:r>
              <a:rPr lang="en-US" sz="1400" dirty="0"/>
              <a:t>(</a:t>
            </a:r>
            <a:r>
              <a:rPr lang="en-US" sz="1400" dirty="0" err="1"/>
              <a:t>Kozhimannil</a:t>
            </a:r>
            <a:r>
              <a:rPr lang="en-US" sz="1400" dirty="0"/>
              <a:t> et al. </a:t>
            </a:r>
            <a:r>
              <a:rPr lang="en-US" sz="1400" dirty="0" err="1"/>
              <a:t>Psyciatric</a:t>
            </a:r>
            <a:r>
              <a:rPr lang="en-US" sz="1400" dirty="0"/>
              <a:t> Services. 2011)</a:t>
            </a:r>
          </a:p>
          <a:p>
            <a:r>
              <a:rPr lang="en-US" dirty="0"/>
              <a:t>From 2010-2021, there was a </a:t>
            </a:r>
            <a:r>
              <a:rPr lang="en-US" b="1" dirty="0"/>
              <a:t>280%</a:t>
            </a:r>
            <a:r>
              <a:rPr lang="en-US" dirty="0"/>
              <a:t> increase in PPD diagnoses for Asian American and Pacific Islanders. </a:t>
            </a:r>
            <a:r>
              <a:rPr lang="en-US" sz="1400" dirty="0"/>
              <a:t>(Khadka et al. JAMA Network Open. 2024)</a:t>
            </a:r>
          </a:p>
          <a:p>
            <a:r>
              <a:rPr lang="en-US" dirty="0"/>
              <a:t>Women living in rural communities are </a:t>
            </a:r>
            <a:r>
              <a:rPr lang="en-US" b="1" dirty="0"/>
              <a:t>21% </a:t>
            </a:r>
            <a:r>
              <a:rPr lang="en-US" dirty="0"/>
              <a:t>more likely to develop PPD compared to women living in urban communities. </a:t>
            </a:r>
            <a:r>
              <a:rPr lang="en-US" sz="1400" dirty="0"/>
              <a:t>(</a:t>
            </a:r>
            <a:r>
              <a:rPr lang="en-US" sz="1400" dirty="0" err="1"/>
              <a:t>Nidey</a:t>
            </a:r>
            <a:r>
              <a:rPr lang="en-US" sz="1400" dirty="0"/>
              <a:t> et al. The Journal of Rural Health. 2020)</a:t>
            </a:r>
          </a:p>
        </p:txBody>
      </p:sp>
      <p:sp>
        <p:nvSpPr>
          <p:cNvPr id="3" name="Title 2">
            <a:extLst>
              <a:ext uri="{FF2B5EF4-FFF2-40B4-BE49-F238E27FC236}">
                <a16:creationId xmlns:a16="http://schemas.microsoft.com/office/drawing/2014/main" id="{AA02ACE3-3829-B8A3-01CF-CF69E73E43B5}"/>
              </a:ext>
            </a:extLst>
          </p:cNvPr>
          <p:cNvSpPr>
            <a:spLocks noGrp="1"/>
          </p:cNvSpPr>
          <p:nvPr>
            <p:ph type="title"/>
          </p:nvPr>
        </p:nvSpPr>
        <p:spPr/>
        <p:txBody>
          <a:bodyPr/>
          <a:lstStyle/>
          <a:p>
            <a:r>
              <a:rPr lang="en-US" dirty="0"/>
              <a:t>Disparities in Perinatal Mental Health</a:t>
            </a:r>
          </a:p>
        </p:txBody>
      </p:sp>
    </p:spTree>
    <p:extLst>
      <p:ext uri="{BB962C8B-B14F-4D97-AF65-F5344CB8AC3E}">
        <p14:creationId xmlns:p14="http://schemas.microsoft.com/office/powerpoint/2010/main" val="8807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8C916C-6BA2-4E36-A5F5-0A4B84FDAF70}"/>
              </a:ext>
            </a:extLst>
          </p:cNvPr>
          <p:cNvSpPr>
            <a:spLocks noGrp="1"/>
          </p:cNvSpPr>
          <p:nvPr>
            <p:ph sz="half" idx="1"/>
          </p:nvPr>
        </p:nvSpPr>
        <p:spPr/>
        <p:txBody>
          <a:bodyPr/>
          <a:lstStyle/>
          <a:p>
            <a:endParaRPr lang="en-US"/>
          </a:p>
        </p:txBody>
      </p:sp>
      <p:sp>
        <p:nvSpPr>
          <p:cNvPr id="3" name="Title 2">
            <a:extLst>
              <a:ext uri="{FF2B5EF4-FFF2-40B4-BE49-F238E27FC236}">
                <a16:creationId xmlns:a16="http://schemas.microsoft.com/office/drawing/2014/main" id="{287B06F5-F5AA-42B5-888C-E96FF254B377}"/>
              </a:ext>
            </a:extLst>
          </p:cNvPr>
          <p:cNvSpPr>
            <a:spLocks noGrp="1"/>
          </p:cNvSpPr>
          <p:nvPr>
            <p:ph type="title"/>
          </p:nvPr>
        </p:nvSpPr>
        <p:spPr/>
        <p:txBody>
          <a:bodyPr/>
          <a:lstStyle/>
          <a:p>
            <a:r>
              <a:rPr lang="en-US" sz="3600" dirty="0"/>
              <a:t>M</a:t>
            </a:r>
            <a:r>
              <a:rPr lang="en-US" sz="3200" dirty="0"/>
              <a:t>aternal Mental Health Disparities: the Unseen Struggle of Postpartum Depression</a:t>
            </a:r>
          </a:p>
        </p:txBody>
      </p:sp>
      <p:pic>
        <p:nvPicPr>
          <p:cNvPr id="6" name="Picture 5">
            <a:extLst>
              <a:ext uri="{FF2B5EF4-FFF2-40B4-BE49-F238E27FC236}">
                <a16:creationId xmlns:a16="http://schemas.microsoft.com/office/drawing/2014/main" id="{2E22C04C-D5DC-46A0-6DFB-F3B3978403E1}"/>
              </a:ext>
            </a:extLst>
          </p:cNvPr>
          <p:cNvPicPr>
            <a:picLocks noChangeAspect="1"/>
          </p:cNvPicPr>
          <p:nvPr/>
        </p:nvPicPr>
        <p:blipFill>
          <a:blip r:embed="rId3"/>
          <a:stretch>
            <a:fillRect/>
          </a:stretch>
        </p:blipFill>
        <p:spPr>
          <a:xfrm>
            <a:off x="538249" y="1600200"/>
            <a:ext cx="9584319" cy="4319337"/>
          </a:xfrm>
          <a:prstGeom prst="rect">
            <a:avLst/>
          </a:prstGeom>
        </p:spPr>
      </p:pic>
      <p:sp>
        <p:nvSpPr>
          <p:cNvPr id="7" name="TextBox 6">
            <a:extLst>
              <a:ext uri="{FF2B5EF4-FFF2-40B4-BE49-F238E27FC236}">
                <a16:creationId xmlns:a16="http://schemas.microsoft.com/office/drawing/2014/main" id="{06ECB59B-7E1E-4D16-04AE-25AEA829D3B2}"/>
              </a:ext>
            </a:extLst>
          </p:cNvPr>
          <p:cNvSpPr txBox="1"/>
          <p:nvPr/>
        </p:nvSpPr>
        <p:spPr>
          <a:xfrm>
            <a:off x="441700" y="6065928"/>
            <a:ext cx="11309895" cy="369332"/>
          </a:xfrm>
          <a:prstGeom prst="rect">
            <a:avLst/>
          </a:prstGeom>
          <a:noFill/>
        </p:spPr>
        <p:txBody>
          <a:bodyPr wrap="square" rtlCol="0">
            <a:spAutoFit/>
          </a:bodyPr>
          <a:lstStyle/>
          <a:p>
            <a:r>
              <a:rPr lang="en-US" dirty="0"/>
              <a:t>Chan et al, AMWA. 2020. https://</a:t>
            </a:r>
            <a:r>
              <a:rPr lang="en-US" dirty="0" err="1"/>
              <a:t>link.springer.com</a:t>
            </a:r>
            <a:r>
              <a:rPr lang="en-US" dirty="0"/>
              <a:t>/article/10.1007/s40615-020-00774-y</a:t>
            </a:r>
          </a:p>
        </p:txBody>
      </p:sp>
    </p:spTree>
    <p:extLst>
      <p:ext uri="{BB962C8B-B14F-4D97-AF65-F5344CB8AC3E}">
        <p14:creationId xmlns:p14="http://schemas.microsoft.com/office/powerpoint/2010/main" val="385310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txBox="1">
            <a:spLocks noGrp="1"/>
          </p:cNvSpPr>
          <p:nvPr>
            <p:ph type="title"/>
          </p:nvPr>
        </p:nvSpPr>
        <p:spPr>
          <a:xfrm>
            <a:off x="731909" y="369170"/>
            <a:ext cx="3107463" cy="5510139"/>
          </a:xfrm>
          <a:prstGeom prst="rect">
            <a:avLst/>
          </a:prstGeom>
          <a:noFill/>
          <a:ln>
            <a:noFill/>
          </a:ln>
        </p:spPr>
        <p:txBody>
          <a:bodyPr spcFirstLastPara="1" vert="horz" wrap="square" lIns="91433" tIns="45700" rIns="91433" bIns="45700" rtlCol="0" anchor="ctr" anchorCtr="0">
            <a:normAutofit/>
          </a:bodyPr>
          <a:lstStyle/>
          <a:p>
            <a:pPr>
              <a:spcBef>
                <a:spcPts val="0"/>
              </a:spcBef>
            </a:pPr>
            <a:r>
              <a:rPr lang="en-US"/>
              <a:t>Perinatal Mental Health Concerns</a:t>
            </a:r>
            <a:endParaRPr/>
          </a:p>
        </p:txBody>
      </p:sp>
      <p:grpSp>
        <p:nvGrpSpPr>
          <p:cNvPr id="2" name="Group 1">
            <a:extLst>
              <a:ext uri="{FF2B5EF4-FFF2-40B4-BE49-F238E27FC236}">
                <a16:creationId xmlns:a16="http://schemas.microsoft.com/office/drawing/2014/main" id="{FBC7E0DD-C78D-3AEF-FB1C-623C44021FA4}"/>
              </a:ext>
            </a:extLst>
          </p:cNvPr>
          <p:cNvGrpSpPr/>
          <p:nvPr/>
        </p:nvGrpSpPr>
        <p:grpSpPr>
          <a:xfrm>
            <a:off x="2798811" y="1901249"/>
            <a:ext cx="7661159" cy="3980144"/>
            <a:chOff x="2858131" y="1434866"/>
            <a:chExt cx="5745869" cy="2985108"/>
          </a:xfrm>
        </p:grpSpPr>
        <p:grpSp>
          <p:nvGrpSpPr>
            <p:cNvPr id="173" name="Google Shape;173;p4"/>
            <p:cNvGrpSpPr/>
            <p:nvPr/>
          </p:nvGrpSpPr>
          <p:grpSpPr>
            <a:xfrm>
              <a:off x="2858131" y="1434866"/>
              <a:ext cx="5484519" cy="2280265"/>
              <a:chOff x="244138" y="888369"/>
              <a:chExt cx="5484519" cy="2280265"/>
            </a:xfrm>
          </p:grpSpPr>
          <p:sp>
            <p:nvSpPr>
              <p:cNvPr id="174" name="Google Shape;174;p4"/>
              <p:cNvSpPr/>
              <p:nvPr/>
            </p:nvSpPr>
            <p:spPr>
              <a:xfrm>
                <a:off x="1434814" y="2017079"/>
                <a:ext cx="4293843" cy="1151555"/>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121900" rIns="121900" bIns="121900" anchor="ctr" anchorCtr="0">
                <a:noAutofit/>
              </a:bodyPr>
              <a:lstStyle/>
              <a:p>
                <a:pPr defTabSz="609585"/>
                <a:endParaRPr sz="2400">
                  <a:solidFill>
                    <a:srgbClr val="000000"/>
                  </a:solidFill>
                  <a:latin typeface="Arial" panose="020B0604020202020204"/>
                </a:endParaRPr>
              </a:p>
            </p:txBody>
          </p:sp>
          <p:sp>
            <p:nvSpPr>
              <p:cNvPr id="175" name="Google Shape;175;p4"/>
              <p:cNvSpPr txBox="1"/>
              <p:nvPr/>
            </p:nvSpPr>
            <p:spPr>
              <a:xfrm>
                <a:off x="1491028" y="2073293"/>
                <a:ext cx="4181415" cy="1039127"/>
              </a:xfrm>
              <a:prstGeom prst="rect">
                <a:avLst/>
              </a:prstGeom>
              <a:noFill/>
              <a:ln>
                <a:noFill/>
              </a:ln>
            </p:spPr>
            <p:txBody>
              <a:bodyPr spcFirstLastPara="1" wrap="square" lIns="1211800" tIns="116833" rIns="116833" bIns="116833" anchor="ctr" anchorCtr="0">
                <a:noAutofit/>
              </a:bodyPr>
              <a:lstStyle/>
              <a:p>
                <a:pPr defTabSz="609585">
                  <a:lnSpc>
                    <a:spcPct val="90000"/>
                  </a:lnSpc>
                  <a:buClr>
                    <a:srgbClr val="FFFFFF"/>
                  </a:buClr>
                  <a:buSzPts val="2300"/>
                </a:pPr>
                <a:r>
                  <a:rPr lang="en-US" sz="3067" dirty="0">
                    <a:solidFill>
                      <a:srgbClr val="FFFFFF"/>
                    </a:solidFill>
                    <a:latin typeface="Arial"/>
                    <a:ea typeface="Arial"/>
                    <a:cs typeface="Arial"/>
                    <a:sym typeface="Arial"/>
                  </a:rPr>
                  <a:t>The leading cause of pregnancy-related death</a:t>
                </a:r>
                <a:endParaRPr sz="2400" dirty="0">
                  <a:solidFill>
                    <a:srgbClr val="000000"/>
                  </a:solidFill>
                  <a:latin typeface="Arial" panose="020B0604020202020204"/>
                </a:endParaRPr>
              </a:p>
            </p:txBody>
          </p:sp>
          <p:sp>
            <p:nvSpPr>
              <p:cNvPr id="176" name="Google Shape;176;p4"/>
              <p:cNvSpPr/>
              <p:nvPr/>
            </p:nvSpPr>
            <p:spPr>
              <a:xfrm>
                <a:off x="244138" y="888369"/>
                <a:ext cx="1990732" cy="1991031"/>
              </a:xfrm>
              <a:prstGeom prst="ellipse">
                <a:avLst/>
              </a:prstGeom>
              <a:blipFill rotWithShape="1">
                <a:blip r:embed="rId3">
                  <a:alphaModFix/>
                </a:blip>
                <a:stretch>
                  <a:fillRect/>
                </a:stretch>
              </a:blip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121900" rIns="121900" bIns="121900" anchor="ctr" anchorCtr="0">
                <a:noAutofit/>
              </a:bodyPr>
              <a:lstStyle/>
              <a:p>
                <a:pPr defTabSz="609585"/>
                <a:endParaRPr sz="2400">
                  <a:solidFill>
                    <a:srgbClr val="000000"/>
                  </a:solidFill>
                  <a:latin typeface="Arial" panose="020B0604020202020204"/>
                </a:endParaRPr>
              </a:p>
            </p:txBody>
          </p:sp>
        </p:grpSp>
        <p:sp>
          <p:nvSpPr>
            <p:cNvPr id="177" name="Google Shape;177;p4"/>
            <p:cNvSpPr txBox="1"/>
            <p:nvPr/>
          </p:nvSpPr>
          <p:spPr>
            <a:xfrm>
              <a:off x="4032000" y="3912184"/>
              <a:ext cx="4572000" cy="507790"/>
            </a:xfrm>
            <a:prstGeom prst="rect">
              <a:avLst/>
            </a:prstGeom>
            <a:noFill/>
            <a:ln>
              <a:noFill/>
            </a:ln>
          </p:spPr>
          <p:txBody>
            <a:bodyPr spcFirstLastPara="1" wrap="square" lIns="121900" tIns="60933" rIns="121900" bIns="60933" anchor="t" anchorCtr="0">
              <a:spAutoFit/>
            </a:bodyPr>
            <a:lstStyle/>
            <a:p>
              <a:pPr defTabSz="609585"/>
              <a:r>
                <a:rPr lang="en-US" dirty="0">
                  <a:solidFill>
                    <a:srgbClr val="000000"/>
                  </a:solidFill>
                  <a:latin typeface="Arial"/>
                  <a:ea typeface="Arial"/>
                  <a:cs typeface="Arial"/>
                  <a:sym typeface="Arial"/>
                </a:rPr>
                <a:t>https://www.cdc.gov/media/releases/2022/p0919-pregnancy-related-deaths.html</a:t>
              </a:r>
              <a:endParaRPr sz="2400" dirty="0">
                <a:solidFill>
                  <a:srgbClr val="000000"/>
                </a:solidFill>
                <a:latin typeface="Arial" panose="020B0604020202020204"/>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A19FC1-2ABE-3727-0CD5-D2F1ECB82F5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845" t="15392" r="7336" b="6966"/>
          <a:stretch/>
        </p:blipFill>
        <p:spPr>
          <a:xfrm>
            <a:off x="320841" y="1556085"/>
            <a:ext cx="10854810" cy="4164670"/>
          </a:xfrm>
        </p:spPr>
      </p:pic>
      <p:sp>
        <p:nvSpPr>
          <p:cNvPr id="3" name="Title 2">
            <a:extLst>
              <a:ext uri="{FF2B5EF4-FFF2-40B4-BE49-F238E27FC236}">
                <a16:creationId xmlns:a16="http://schemas.microsoft.com/office/drawing/2014/main" id="{0B7E8A71-931B-6576-812A-8E2DCB882556}"/>
              </a:ext>
            </a:extLst>
          </p:cNvPr>
          <p:cNvSpPr>
            <a:spLocks noGrp="1"/>
          </p:cNvSpPr>
          <p:nvPr>
            <p:ph type="title"/>
          </p:nvPr>
        </p:nvSpPr>
        <p:spPr>
          <a:xfrm>
            <a:off x="538249" y="89964"/>
            <a:ext cx="9312333" cy="1323439"/>
          </a:xfrm>
        </p:spPr>
        <p:txBody>
          <a:bodyPr/>
          <a:lstStyle/>
          <a:p>
            <a:r>
              <a:rPr lang="en-US" dirty="0"/>
              <a:t>CDC: Underlying Causes of Pregnancy-Related Deaths Overall, 2022</a:t>
            </a:r>
          </a:p>
        </p:txBody>
      </p:sp>
    </p:spTree>
    <p:extLst>
      <p:ext uri="{BB962C8B-B14F-4D97-AF65-F5344CB8AC3E}">
        <p14:creationId xmlns:p14="http://schemas.microsoft.com/office/powerpoint/2010/main" val="121094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9D453-85B5-0AA0-AEB3-719ACDC72FE9}"/>
              </a:ext>
            </a:extLst>
          </p:cNvPr>
          <p:cNvSpPr>
            <a:spLocks noGrp="1"/>
          </p:cNvSpPr>
          <p:nvPr>
            <p:ph type="title"/>
          </p:nvPr>
        </p:nvSpPr>
        <p:spPr/>
        <p:txBody>
          <a:bodyPr/>
          <a:lstStyle/>
          <a:p>
            <a:r>
              <a:rPr lang="en-US" dirty="0"/>
              <a:t>Policy Center for Maternal Mental Health State Report Cards 2025</a:t>
            </a:r>
          </a:p>
        </p:txBody>
      </p:sp>
      <p:pic>
        <p:nvPicPr>
          <p:cNvPr id="4" name="Picture 3">
            <a:extLst>
              <a:ext uri="{FF2B5EF4-FFF2-40B4-BE49-F238E27FC236}">
                <a16:creationId xmlns:a16="http://schemas.microsoft.com/office/drawing/2014/main" id="{FC11E870-E2AF-9FC0-7CFD-BC5140E39AAB}"/>
              </a:ext>
            </a:extLst>
          </p:cNvPr>
          <p:cNvPicPr>
            <a:picLocks noChangeAspect="1"/>
          </p:cNvPicPr>
          <p:nvPr/>
        </p:nvPicPr>
        <p:blipFill>
          <a:blip r:embed="rId3"/>
          <a:stretch>
            <a:fillRect/>
          </a:stretch>
        </p:blipFill>
        <p:spPr>
          <a:xfrm>
            <a:off x="548639" y="1505932"/>
            <a:ext cx="7620000" cy="4279900"/>
          </a:xfrm>
          <a:prstGeom prst="rect">
            <a:avLst/>
          </a:prstGeom>
        </p:spPr>
      </p:pic>
      <p:sp>
        <p:nvSpPr>
          <p:cNvPr id="5" name="TextBox 4">
            <a:extLst>
              <a:ext uri="{FF2B5EF4-FFF2-40B4-BE49-F238E27FC236}">
                <a16:creationId xmlns:a16="http://schemas.microsoft.com/office/drawing/2014/main" id="{C8F0DDD3-FA28-5DC8-9A62-6ED23B1A608E}"/>
              </a:ext>
            </a:extLst>
          </p:cNvPr>
          <p:cNvSpPr txBox="1"/>
          <p:nvPr/>
        </p:nvSpPr>
        <p:spPr>
          <a:xfrm>
            <a:off x="8168638" y="3753853"/>
            <a:ext cx="3407217" cy="923330"/>
          </a:xfrm>
          <a:prstGeom prst="rect">
            <a:avLst/>
          </a:prstGeom>
          <a:noFill/>
        </p:spPr>
        <p:txBody>
          <a:bodyPr wrap="square" rtlCol="0">
            <a:spAutoFit/>
          </a:bodyPr>
          <a:lstStyle/>
          <a:p>
            <a:r>
              <a:rPr lang="en-US" dirty="0"/>
              <a:t>https://</a:t>
            </a:r>
            <a:r>
              <a:rPr lang="en-US" dirty="0" err="1"/>
              <a:t>policycentermmh.org</a:t>
            </a:r>
            <a:r>
              <a:rPr lang="en-US" dirty="0"/>
              <a:t>/2025-maternal-mental-health-state-report-cards/</a:t>
            </a:r>
          </a:p>
        </p:txBody>
      </p:sp>
    </p:spTree>
    <p:extLst>
      <p:ext uri="{BB962C8B-B14F-4D97-AF65-F5344CB8AC3E}">
        <p14:creationId xmlns:p14="http://schemas.microsoft.com/office/powerpoint/2010/main" val="417212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18E583-E504-4288-D8CE-0089DE86D4DC}"/>
              </a:ext>
            </a:extLst>
          </p:cNvPr>
          <p:cNvSpPr>
            <a:spLocks noGrp="1"/>
          </p:cNvSpPr>
          <p:nvPr>
            <p:ph sz="half" idx="1"/>
          </p:nvPr>
        </p:nvSpPr>
        <p:spPr>
          <a:xfrm>
            <a:off x="548639" y="1600200"/>
            <a:ext cx="11027217" cy="2708434"/>
          </a:xfrm>
        </p:spPr>
        <p:txBody>
          <a:bodyPr/>
          <a:lstStyle/>
          <a:p>
            <a:r>
              <a:rPr lang="en-US" sz="3200" b="1" dirty="0"/>
              <a:t>20% </a:t>
            </a:r>
            <a:r>
              <a:rPr lang="en-US" sz="3200" dirty="0"/>
              <a:t>of the perinatal population suffer from a mental health disorder</a:t>
            </a:r>
          </a:p>
          <a:p>
            <a:r>
              <a:rPr lang="en-US" sz="3200" b="1" dirty="0"/>
              <a:t>20% </a:t>
            </a:r>
            <a:r>
              <a:rPr lang="en-US" sz="3200" dirty="0"/>
              <a:t>of maternal deaths are due to suicide</a:t>
            </a:r>
          </a:p>
          <a:p>
            <a:r>
              <a:rPr lang="en-US" sz="3200" b="1" dirty="0"/>
              <a:t>Less than 20% </a:t>
            </a:r>
            <a:r>
              <a:rPr lang="en-US" sz="3200" dirty="0"/>
              <a:t>of birthing-age women live in areas with adequate maternal mental health professionals</a:t>
            </a:r>
          </a:p>
        </p:txBody>
      </p:sp>
      <p:sp>
        <p:nvSpPr>
          <p:cNvPr id="3" name="Title 2">
            <a:extLst>
              <a:ext uri="{FF2B5EF4-FFF2-40B4-BE49-F238E27FC236}">
                <a16:creationId xmlns:a16="http://schemas.microsoft.com/office/drawing/2014/main" id="{B521590D-CF4C-4DFA-A9A1-620C37C0CEE4}"/>
              </a:ext>
            </a:extLst>
          </p:cNvPr>
          <p:cNvSpPr>
            <a:spLocks noGrp="1"/>
          </p:cNvSpPr>
          <p:nvPr>
            <p:ph type="title"/>
          </p:nvPr>
        </p:nvSpPr>
        <p:spPr/>
        <p:txBody>
          <a:bodyPr/>
          <a:lstStyle/>
          <a:p>
            <a:r>
              <a:rPr lang="en-US" dirty="0"/>
              <a:t>Easy Statistics to Remember</a:t>
            </a:r>
          </a:p>
        </p:txBody>
      </p:sp>
    </p:spTree>
    <p:extLst>
      <p:ext uri="{BB962C8B-B14F-4D97-AF65-F5344CB8AC3E}">
        <p14:creationId xmlns:p14="http://schemas.microsoft.com/office/powerpoint/2010/main" val="109395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593889" y="2759492"/>
            <a:ext cx="3539200" cy="1231106"/>
          </a:xfrm>
        </p:spPr>
        <p:txBody>
          <a:bodyPr/>
          <a:lstStyle/>
          <a:p>
            <a:r>
              <a:rPr lang="en-US" dirty="0"/>
              <a:t>Why does parent mental health matter in the NICU?</a:t>
            </a:r>
          </a:p>
        </p:txBody>
      </p:sp>
    </p:spTree>
    <p:extLst>
      <p:ext uri="{BB962C8B-B14F-4D97-AF65-F5344CB8AC3E}">
        <p14:creationId xmlns:p14="http://schemas.microsoft.com/office/powerpoint/2010/main" val="392904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A5ECA-0D8C-73A5-0638-CAF3469B8026}"/>
              </a:ext>
            </a:extLst>
          </p:cNvPr>
          <p:cNvSpPr>
            <a:spLocks noGrp="1"/>
          </p:cNvSpPr>
          <p:nvPr>
            <p:ph sz="half" idx="1"/>
          </p:nvPr>
        </p:nvSpPr>
        <p:spPr>
          <a:xfrm>
            <a:off x="548639" y="1600200"/>
            <a:ext cx="11027217" cy="3370153"/>
          </a:xfrm>
        </p:spPr>
        <p:txBody>
          <a:bodyPr/>
          <a:lstStyle/>
          <a:p>
            <a:r>
              <a:rPr lang="en-US" dirty="0"/>
              <a:t>Women diagnosed with mental health conditions have a 50% greater risk of giving birth prematurely.</a:t>
            </a:r>
          </a:p>
          <a:p>
            <a:r>
              <a:rPr lang="en-US" dirty="0"/>
              <a:t>Chronic stress activates the hypothalamic-pituitary-adrenal (HPA) axis, resulting in elevated cortisol levels and systemic inflammation, which can induce early labor.</a:t>
            </a:r>
          </a:p>
          <a:p>
            <a:r>
              <a:rPr lang="en-US" dirty="0"/>
              <a:t>Poor maternal mental health is associated with a 6.5-7.3% higher risk of having a low birth weight infant.</a:t>
            </a:r>
          </a:p>
          <a:p>
            <a:r>
              <a:rPr lang="en-US" dirty="0"/>
              <a:t>Bidirectional relationship: Poor MMH leads to higher preterm birth rates, and experiencing a preterm birth increases the risk of developing postpartum anxiety and depression.</a:t>
            </a:r>
          </a:p>
        </p:txBody>
      </p:sp>
      <p:sp>
        <p:nvSpPr>
          <p:cNvPr id="3" name="Title 2">
            <a:extLst>
              <a:ext uri="{FF2B5EF4-FFF2-40B4-BE49-F238E27FC236}">
                <a16:creationId xmlns:a16="http://schemas.microsoft.com/office/drawing/2014/main" id="{69CE59EA-B3C3-5B97-94BB-285D5F182302}"/>
              </a:ext>
            </a:extLst>
          </p:cNvPr>
          <p:cNvSpPr>
            <a:spLocks noGrp="1"/>
          </p:cNvSpPr>
          <p:nvPr>
            <p:ph type="title"/>
          </p:nvPr>
        </p:nvSpPr>
        <p:spPr>
          <a:xfrm>
            <a:off x="538249" y="89964"/>
            <a:ext cx="9312333" cy="1323439"/>
          </a:xfrm>
        </p:spPr>
        <p:txBody>
          <a:bodyPr/>
          <a:lstStyle/>
          <a:p>
            <a:r>
              <a:rPr lang="en-US" dirty="0"/>
              <a:t>Impact of Maternal Mental Health Concerns on Preterm Birth</a:t>
            </a:r>
          </a:p>
        </p:txBody>
      </p:sp>
      <p:sp>
        <p:nvSpPr>
          <p:cNvPr id="4" name="TextBox 3">
            <a:extLst>
              <a:ext uri="{FF2B5EF4-FFF2-40B4-BE49-F238E27FC236}">
                <a16:creationId xmlns:a16="http://schemas.microsoft.com/office/drawing/2014/main" id="{022AF475-9F34-A69B-3B28-13B94BFED837}"/>
              </a:ext>
            </a:extLst>
          </p:cNvPr>
          <p:cNvSpPr txBox="1"/>
          <p:nvPr/>
        </p:nvSpPr>
        <p:spPr>
          <a:xfrm>
            <a:off x="6823028" y="5444049"/>
            <a:ext cx="4138863" cy="369332"/>
          </a:xfrm>
          <a:prstGeom prst="rect">
            <a:avLst/>
          </a:prstGeom>
          <a:noFill/>
        </p:spPr>
        <p:txBody>
          <a:bodyPr wrap="square" rtlCol="0">
            <a:spAutoFit/>
          </a:bodyPr>
          <a:lstStyle/>
          <a:p>
            <a:r>
              <a:rPr lang="en-US" dirty="0" err="1"/>
              <a:t>Voit</a:t>
            </a:r>
            <a:r>
              <a:rPr lang="en-US" dirty="0"/>
              <a:t> et al. </a:t>
            </a:r>
            <a:r>
              <a:rPr lang="en-US" dirty="0" err="1"/>
              <a:t>PLoS</a:t>
            </a:r>
            <a:r>
              <a:rPr lang="en-US" dirty="0"/>
              <a:t> One. 2022.</a:t>
            </a:r>
          </a:p>
        </p:txBody>
      </p:sp>
    </p:spTree>
    <p:extLst>
      <p:ext uri="{BB962C8B-B14F-4D97-AF65-F5344CB8AC3E}">
        <p14:creationId xmlns:p14="http://schemas.microsoft.com/office/powerpoint/2010/main" val="4157053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8640" y="411480"/>
            <a:ext cx="9144000" cy="274320"/>
          </a:xfrm>
          <a:prstGeom prst="rect">
            <a:avLst/>
          </a:prstGeom>
          <a:noFill/>
          <a:ln/>
        </p:spPr>
        <p:txBody>
          <a:bodyPr wrap="square" lIns="0" tIns="0" rIns="0" bIns="0" rtlCol="0" anchor="ctr"/>
          <a:lstStyle/>
          <a:p>
            <a:pPr marL="0" indent="0">
              <a:buNone/>
            </a:pPr>
            <a:endParaRPr lang="en-US" sz="1100" dirty="0"/>
          </a:p>
        </p:txBody>
      </p:sp>
      <p:sp>
        <p:nvSpPr>
          <p:cNvPr id="3" name="Text 1"/>
          <p:cNvSpPr/>
          <p:nvPr/>
        </p:nvSpPr>
        <p:spPr>
          <a:xfrm>
            <a:off x="548640" y="685800"/>
            <a:ext cx="10972800" cy="640080"/>
          </a:xfrm>
          <a:prstGeom prst="rect">
            <a:avLst/>
          </a:prstGeom>
          <a:noFill/>
          <a:ln/>
        </p:spPr>
        <p:txBody>
          <a:bodyPr wrap="square" lIns="0" tIns="0" rIns="0" bIns="0" rtlCol="0" anchor="ctr"/>
          <a:lstStyle/>
          <a:p>
            <a:pPr marL="0" indent="0">
              <a:buNone/>
            </a:pPr>
            <a:r>
              <a:rPr lang="en-US" sz="3000" b="1" dirty="0">
                <a:solidFill>
                  <a:schemeClr val="accent2"/>
                </a:solidFill>
                <a:latin typeface="Georgia" pitchFamily="34" charset="0"/>
                <a:ea typeface="Georgia" pitchFamily="34" charset="-122"/>
                <a:cs typeface="Georgia" pitchFamily="34" charset="-120"/>
              </a:rPr>
              <a:t>Unique Stressors of the NICU Experience</a:t>
            </a:r>
            <a:endParaRPr lang="en-US" sz="3000" dirty="0">
              <a:solidFill>
                <a:schemeClr val="accent2"/>
              </a:solidFill>
            </a:endParaRPr>
          </a:p>
        </p:txBody>
      </p:sp>
      <p:sp>
        <p:nvSpPr>
          <p:cNvPr id="4" name="Text 2"/>
          <p:cNvSpPr/>
          <p:nvPr/>
        </p:nvSpPr>
        <p:spPr>
          <a:xfrm>
            <a:off x="548640" y="1417320"/>
            <a:ext cx="10972800" cy="457200"/>
          </a:xfrm>
          <a:prstGeom prst="rect">
            <a:avLst/>
          </a:prstGeom>
          <a:noFill/>
          <a:ln/>
        </p:spPr>
        <p:txBody>
          <a:bodyPr wrap="square" lIns="0" tIns="0" rIns="0" bIns="0" rtlCol="0" anchor="ctr"/>
          <a:lstStyle/>
          <a:p>
            <a:pPr marL="0" indent="0">
              <a:buNone/>
            </a:pPr>
            <a:r>
              <a:rPr lang="en-US" sz="1400" i="1" dirty="0">
                <a:solidFill>
                  <a:srgbClr val="6B7280"/>
                </a:solidFill>
                <a:latin typeface="Calibri" pitchFamily="34" charset="0"/>
                <a:ea typeface="Calibri" pitchFamily="34" charset="-122"/>
                <a:cs typeface="Calibri" pitchFamily="34" charset="-120"/>
              </a:rPr>
              <a:t>The NICU environment compounds typical perinatal stress with chronic uncertainty, loss of role, and exposure to medical trauma.</a:t>
            </a:r>
            <a:endParaRPr lang="en-US" sz="1400" dirty="0"/>
          </a:p>
        </p:txBody>
      </p:sp>
      <p:sp>
        <p:nvSpPr>
          <p:cNvPr id="5" name="Shape 3"/>
          <p:cNvSpPr/>
          <p:nvPr/>
        </p:nvSpPr>
        <p:spPr>
          <a:xfrm>
            <a:off x="548640" y="20574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6" name="Shape 4"/>
          <p:cNvSpPr/>
          <p:nvPr/>
        </p:nvSpPr>
        <p:spPr>
          <a:xfrm>
            <a:off x="822960" y="23317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7" name="Image 0" descr="preencoded.png"/>
          <p:cNvPicPr>
            <a:picLocks noChangeAspect="1"/>
          </p:cNvPicPr>
          <p:nvPr/>
        </p:nvPicPr>
        <p:blipFill>
          <a:blip r:embed="rId3"/>
          <a:stretch>
            <a:fillRect/>
          </a:stretch>
        </p:blipFill>
        <p:spPr>
          <a:xfrm>
            <a:off x="932688" y="2441448"/>
            <a:ext cx="420624" cy="420624"/>
          </a:xfrm>
          <a:prstGeom prst="rect">
            <a:avLst/>
          </a:prstGeom>
        </p:spPr>
      </p:pic>
      <p:sp>
        <p:nvSpPr>
          <p:cNvPr id="8" name="Text 5"/>
          <p:cNvSpPr/>
          <p:nvPr/>
        </p:nvSpPr>
        <p:spPr>
          <a:xfrm>
            <a:off x="1600200" y="23500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Traumatic birth</a:t>
            </a:r>
            <a:endParaRPr lang="en-US" sz="1500" dirty="0"/>
          </a:p>
        </p:txBody>
      </p:sp>
      <p:sp>
        <p:nvSpPr>
          <p:cNvPr id="9" name="Text 6"/>
          <p:cNvSpPr/>
          <p:nvPr/>
        </p:nvSpPr>
        <p:spPr>
          <a:xfrm>
            <a:off x="822960" y="30175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Emergency delivery, separation from infant, perceived loss of control.</a:t>
            </a:r>
            <a:endParaRPr lang="en-US" sz="1200" dirty="0"/>
          </a:p>
        </p:txBody>
      </p:sp>
      <p:sp>
        <p:nvSpPr>
          <p:cNvPr id="10" name="Shape 7"/>
          <p:cNvSpPr/>
          <p:nvPr/>
        </p:nvSpPr>
        <p:spPr>
          <a:xfrm>
            <a:off x="4343400" y="20574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11" name="Shape 8"/>
          <p:cNvSpPr/>
          <p:nvPr/>
        </p:nvSpPr>
        <p:spPr>
          <a:xfrm>
            <a:off x="4617720" y="23317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12" name="Image 1" descr="preencoded.png"/>
          <p:cNvPicPr>
            <a:picLocks noChangeAspect="1"/>
          </p:cNvPicPr>
          <p:nvPr/>
        </p:nvPicPr>
        <p:blipFill>
          <a:blip r:embed="rId4"/>
          <a:stretch>
            <a:fillRect/>
          </a:stretch>
        </p:blipFill>
        <p:spPr>
          <a:xfrm>
            <a:off x="4727448" y="2441448"/>
            <a:ext cx="420624" cy="420624"/>
          </a:xfrm>
          <a:prstGeom prst="rect">
            <a:avLst/>
          </a:prstGeom>
        </p:spPr>
      </p:pic>
      <p:sp>
        <p:nvSpPr>
          <p:cNvPr id="13" name="Text 9"/>
          <p:cNvSpPr/>
          <p:nvPr/>
        </p:nvSpPr>
        <p:spPr>
          <a:xfrm>
            <a:off x="5394960" y="23500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Medical fragility</a:t>
            </a:r>
            <a:endParaRPr lang="en-US" sz="1500" dirty="0"/>
          </a:p>
        </p:txBody>
      </p:sp>
      <p:sp>
        <p:nvSpPr>
          <p:cNvPr id="14" name="Text 10"/>
          <p:cNvSpPr/>
          <p:nvPr/>
        </p:nvSpPr>
        <p:spPr>
          <a:xfrm>
            <a:off x="4617720" y="30175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Witnessing resuscitation, alarms, procedures, and clinical deterioration.</a:t>
            </a:r>
            <a:endParaRPr lang="en-US" sz="1200" dirty="0"/>
          </a:p>
        </p:txBody>
      </p:sp>
      <p:sp>
        <p:nvSpPr>
          <p:cNvPr id="15" name="Shape 11"/>
          <p:cNvSpPr/>
          <p:nvPr/>
        </p:nvSpPr>
        <p:spPr>
          <a:xfrm>
            <a:off x="8138160" y="20574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16" name="Shape 12"/>
          <p:cNvSpPr/>
          <p:nvPr/>
        </p:nvSpPr>
        <p:spPr>
          <a:xfrm>
            <a:off x="8412480" y="23317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17" name="Image 2" descr="preencoded.png"/>
          <p:cNvPicPr>
            <a:picLocks noChangeAspect="1"/>
          </p:cNvPicPr>
          <p:nvPr/>
        </p:nvPicPr>
        <p:blipFill>
          <a:blip r:embed="rId5"/>
          <a:stretch>
            <a:fillRect/>
          </a:stretch>
        </p:blipFill>
        <p:spPr>
          <a:xfrm>
            <a:off x="8522208" y="2441448"/>
            <a:ext cx="420624" cy="420624"/>
          </a:xfrm>
          <a:prstGeom prst="rect">
            <a:avLst/>
          </a:prstGeom>
        </p:spPr>
      </p:pic>
      <p:sp>
        <p:nvSpPr>
          <p:cNvPr id="18" name="Text 13"/>
          <p:cNvSpPr/>
          <p:nvPr/>
        </p:nvSpPr>
        <p:spPr>
          <a:xfrm>
            <a:off x="9189720" y="23500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Disrupted attachment</a:t>
            </a:r>
            <a:endParaRPr lang="en-US" sz="1500" dirty="0"/>
          </a:p>
        </p:txBody>
      </p:sp>
      <p:sp>
        <p:nvSpPr>
          <p:cNvPr id="19" name="Text 14"/>
          <p:cNvSpPr/>
          <p:nvPr/>
        </p:nvSpPr>
        <p:spPr>
          <a:xfrm>
            <a:off x="8412480" y="30175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Limited holding, feeding barriers, interruption of bonding rituals.</a:t>
            </a:r>
            <a:endParaRPr lang="en-US" sz="1200" dirty="0"/>
          </a:p>
        </p:txBody>
      </p:sp>
      <p:sp>
        <p:nvSpPr>
          <p:cNvPr id="20" name="Shape 15"/>
          <p:cNvSpPr/>
          <p:nvPr/>
        </p:nvSpPr>
        <p:spPr>
          <a:xfrm>
            <a:off x="548640" y="38862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21" name="Shape 16"/>
          <p:cNvSpPr/>
          <p:nvPr/>
        </p:nvSpPr>
        <p:spPr>
          <a:xfrm>
            <a:off x="822960" y="41605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22" name="Image 3" descr="preencoded.png"/>
          <p:cNvPicPr>
            <a:picLocks noChangeAspect="1"/>
          </p:cNvPicPr>
          <p:nvPr/>
        </p:nvPicPr>
        <p:blipFill>
          <a:blip r:embed="rId6"/>
          <a:stretch>
            <a:fillRect/>
          </a:stretch>
        </p:blipFill>
        <p:spPr>
          <a:xfrm>
            <a:off x="932688" y="4270248"/>
            <a:ext cx="420624" cy="420624"/>
          </a:xfrm>
          <a:prstGeom prst="rect">
            <a:avLst/>
          </a:prstGeom>
        </p:spPr>
      </p:pic>
      <p:sp>
        <p:nvSpPr>
          <p:cNvPr id="23" name="Text 17"/>
          <p:cNvSpPr/>
          <p:nvPr/>
        </p:nvSpPr>
        <p:spPr>
          <a:xfrm>
            <a:off x="1600200" y="41788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Loss of parental role</a:t>
            </a:r>
            <a:endParaRPr lang="en-US" sz="1500" dirty="0"/>
          </a:p>
        </p:txBody>
      </p:sp>
      <p:sp>
        <p:nvSpPr>
          <p:cNvPr id="24" name="Text 18"/>
          <p:cNvSpPr/>
          <p:nvPr/>
        </p:nvSpPr>
        <p:spPr>
          <a:xfrm>
            <a:off x="822960" y="48463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Caregiving deferred to staff; feelings of helplessness or inadequacy.</a:t>
            </a:r>
            <a:endParaRPr lang="en-US" sz="1200" dirty="0"/>
          </a:p>
        </p:txBody>
      </p:sp>
      <p:sp>
        <p:nvSpPr>
          <p:cNvPr id="25" name="Shape 19"/>
          <p:cNvSpPr/>
          <p:nvPr/>
        </p:nvSpPr>
        <p:spPr>
          <a:xfrm>
            <a:off x="4343400" y="38862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26" name="Shape 20"/>
          <p:cNvSpPr/>
          <p:nvPr/>
        </p:nvSpPr>
        <p:spPr>
          <a:xfrm>
            <a:off x="4617720" y="41605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27" name="Image 4" descr="preencoded.png"/>
          <p:cNvPicPr>
            <a:picLocks noChangeAspect="1"/>
          </p:cNvPicPr>
          <p:nvPr/>
        </p:nvPicPr>
        <p:blipFill>
          <a:blip r:embed="rId7"/>
          <a:stretch>
            <a:fillRect/>
          </a:stretch>
        </p:blipFill>
        <p:spPr>
          <a:xfrm>
            <a:off x="4727448" y="4270248"/>
            <a:ext cx="420624" cy="420624"/>
          </a:xfrm>
          <a:prstGeom prst="rect">
            <a:avLst/>
          </a:prstGeom>
        </p:spPr>
      </p:pic>
      <p:sp>
        <p:nvSpPr>
          <p:cNvPr id="28" name="Text 21"/>
          <p:cNvSpPr/>
          <p:nvPr/>
        </p:nvSpPr>
        <p:spPr>
          <a:xfrm>
            <a:off x="5394960" y="41788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Prognostic uncertainty</a:t>
            </a:r>
            <a:endParaRPr lang="en-US" sz="1500" dirty="0"/>
          </a:p>
        </p:txBody>
      </p:sp>
      <p:sp>
        <p:nvSpPr>
          <p:cNvPr id="29" name="Text 22"/>
          <p:cNvSpPr/>
          <p:nvPr/>
        </p:nvSpPr>
        <p:spPr>
          <a:xfrm>
            <a:off x="4617720" y="48463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Day-to-day changes, mixed information, fear of long-term outcomes.</a:t>
            </a:r>
            <a:endParaRPr lang="en-US" sz="1200" dirty="0"/>
          </a:p>
        </p:txBody>
      </p:sp>
      <p:sp>
        <p:nvSpPr>
          <p:cNvPr id="30" name="Shape 23"/>
          <p:cNvSpPr/>
          <p:nvPr/>
        </p:nvSpPr>
        <p:spPr>
          <a:xfrm>
            <a:off x="8138160" y="3886200"/>
            <a:ext cx="3611880" cy="1645920"/>
          </a:xfrm>
          <a:prstGeom prst="rect">
            <a:avLst/>
          </a:prstGeom>
          <a:solidFill>
            <a:srgbClr val="FFFFFF"/>
          </a:solidFill>
          <a:ln w="12700">
            <a:solidFill>
              <a:srgbClr val="FFFFFF"/>
            </a:solidFill>
            <a:prstDash val="solid"/>
          </a:ln>
          <a:effectLst>
            <a:outerShdw blurRad="101600" dist="25400" dir="5400000" algn="bl" rotWithShape="0">
              <a:srgbClr val="000000">
                <a:alpha val="6000"/>
              </a:srgbClr>
            </a:outerShdw>
          </a:effectLst>
        </p:spPr>
        <p:txBody>
          <a:bodyPr/>
          <a:lstStyle/>
          <a:p>
            <a:endParaRPr lang="en-US"/>
          </a:p>
        </p:txBody>
      </p:sp>
      <p:sp>
        <p:nvSpPr>
          <p:cNvPr id="31" name="Shape 24"/>
          <p:cNvSpPr/>
          <p:nvPr/>
        </p:nvSpPr>
        <p:spPr>
          <a:xfrm>
            <a:off x="8412480" y="4160520"/>
            <a:ext cx="640080" cy="640080"/>
          </a:xfrm>
          <a:prstGeom prst="ellipse">
            <a:avLst/>
          </a:prstGeom>
          <a:solidFill>
            <a:srgbClr val="F4F1EC"/>
          </a:solidFill>
          <a:ln w="12700">
            <a:solidFill>
              <a:srgbClr val="F4F1EC"/>
            </a:solidFill>
            <a:prstDash val="solid"/>
          </a:ln>
        </p:spPr>
        <p:txBody>
          <a:bodyPr/>
          <a:lstStyle/>
          <a:p>
            <a:endParaRPr lang="en-US"/>
          </a:p>
        </p:txBody>
      </p:sp>
      <p:pic>
        <p:nvPicPr>
          <p:cNvPr id="32" name="Image 5" descr="preencoded.png"/>
          <p:cNvPicPr>
            <a:picLocks noChangeAspect="1"/>
          </p:cNvPicPr>
          <p:nvPr/>
        </p:nvPicPr>
        <p:blipFill>
          <a:blip r:embed="rId8"/>
          <a:stretch>
            <a:fillRect/>
          </a:stretch>
        </p:blipFill>
        <p:spPr>
          <a:xfrm>
            <a:off x="8522208" y="4270248"/>
            <a:ext cx="420624" cy="420624"/>
          </a:xfrm>
          <a:prstGeom prst="rect">
            <a:avLst/>
          </a:prstGeom>
        </p:spPr>
      </p:pic>
      <p:sp>
        <p:nvSpPr>
          <p:cNvPr id="33" name="Text 25"/>
          <p:cNvSpPr/>
          <p:nvPr/>
        </p:nvSpPr>
        <p:spPr>
          <a:xfrm>
            <a:off x="9189720" y="4178808"/>
            <a:ext cx="2423160" cy="365760"/>
          </a:xfrm>
          <a:prstGeom prst="rect">
            <a:avLst/>
          </a:prstGeom>
          <a:noFill/>
          <a:ln/>
        </p:spPr>
        <p:txBody>
          <a:bodyPr wrap="square" lIns="0" tIns="0" rIns="0" bIns="0" rtlCol="0" anchor="ctr"/>
          <a:lstStyle/>
          <a:p>
            <a:pPr marL="0" indent="0">
              <a:buNone/>
            </a:pPr>
            <a:r>
              <a:rPr lang="en-US" sz="1500" b="1" dirty="0">
                <a:solidFill>
                  <a:srgbClr val="2F4858"/>
                </a:solidFill>
                <a:latin typeface="Georgia" pitchFamily="34" charset="0"/>
                <a:ea typeface="Georgia" pitchFamily="34" charset="-122"/>
                <a:cs typeface="Georgia" pitchFamily="34" charset="-120"/>
              </a:rPr>
              <a:t>Environmental strain</a:t>
            </a:r>
            <a:endParaRPr lang="en-US" sz="1500" dirty="0"/>
          </a:p>
        </p:txBody>
      </p:sp>
      <p:sp>
        <p:nvSpPr>
          <p:cNvPr id="34" name="Text 26"/>
          <p:cNvSpPr/>
          <p:nvPr/>
        </p:nvSpPr>
        <p:spPr>
          <a:xfrm>
            <a:off x="8412480" y="4846320"/>
            <a:ext cx="3154680" cy="640080"/>
          </a:xfrm>
          <a:prstGeom prst="rect">
            <a:avLst/>
          </a:prstGeom>
          <a:noFill/>
          <a:ln/>
        </p:spPr>
        <p:txBody>
          <a:bodyPr wrap="square" lIns="0" tIns="0" rIns="0" bIns="0" rtlCol="0" anchor="ctr"/>
          <a:lstStyle/>
          <a:p>
            <a:pPr marL="0" indent="0">
              <a:buNone/>
            </a:pPr>
            <a:r>
              <a:rPr lang="en-US" sz="1200" dirty="0">
                <a:solidFill>
                  <a:srgbClr val="2A2A2A"/>
                </a:solidFill>
                <a:latin typeface="Calibri" pitchFamily="34" charset="0"/>
                <a:ea typeface="Calibri" pitchFamily="34" charset="-122"/>
                <a:cs typeface="Calibri" pitchFamily="34" charset="-120"/>
              </a:rPr>
              <a:t>Lights, noise, loss of privacy, financial burden, work and family disruption.</a:t>
            </a:r>
            <a:endParaRPr lang="en-US" sz="1200" dirty="0"/>
          </a:p>
        </p:txBody>
      </p:sp>
      <p:sp>
        <p:nvSpPr>
          <p:cNvPr id="35" name="Text 27"/>
          <p:cNvSpPr/>
          <p:nvPr/>
        </p:nvSpPr>
        <p:spPr>
          <a:xfrm>
            <a:off x="457200" y="6492240"/>
            <a:ext cx="7315200" cy="274320"/>
          </a:xfrm>
          <a:prstGeom prst="rect">
            <a:avLst/>
          </a:prstGeom>
          <a:noFill/>
          <a:ln/>
        </p:spPr>
        <p:txBody>
          <a:bodyPr wrap="square" rtlCol="0" anchor="ctr"/>
          <a:lstStyle/>
          <a:p>
            <a:pPr marL="0" indent="0">
              <a:buNone/>
            </a:pPr>
            <a:endParaRPr lang="en-US" sz="900" dirty="0"/>
          </a:p>
        </p:txBody>
      </p:sp>
      <p:sp>
        <p:nvSpPr>
          <p:cNvPr id="36" name="Text 28"/>
          <p:cNvSpPr/>
          <p:nvPr/>
        </p:nvSpPr>
        <p:spPr>
          <a:xfrm>
            <a:off x="11247120" y="6492240"/>
            <a:ext cx="457200" cy="274320"/>
          </a:xfrm>
          <a:prstGeom prst="rect">
            <a:avLst/>
          </a:prstGeom>
          <a:noFill/>
          <a:ln/>
        </p:spPr>
        <p:txBody>
          <a:bodyPr wrap="square" rtlCol="0" anchor="ctr"/>
          <a:lstStyle/>
          <a:p>
            <a:pPr marL="0" indent="0" algn="r">
              <a:buNone/>
            </a:pPr>
            <a:r>
              <a:rPr lang="en-US" sz="900" dirty="0">
                <a:solidFill>
                  <a:srgbClr val="6B7280"/>
                </a:solidFill>
                <a:latin typeface="Calibri" pitchFamily="34" charset="0"/>
                <a:ea typeface="Calibri" pitchFamily="34" charset="-122"/>
                <a:cs typeface="Calibri" pitchFamily="34" charset="-120"/>
              </a:rPr>
              <a:t>5</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5"/>
          <p:cNvSpPr txBox="1"/>
          <p:nvPr/>
        </p:nvSpPr>
        <p:spPr>
          <a:xfrm>
            <a:off x="838200" y="1739562"/>
            <a:ext cx="10515600" cy="4691893"/>
          </a:xfrm>
          <a:prstGeom prst="rect">
            <a:avLst/>
          </a:prstGeom>
          <a:noFill/>
          <a:ln>
            <a:noFill/>
          </a:ln>
        </p:spPr>
        <p:txBody>
          <a:bodyPr spcFirstLastPara="1" wrap="square" lIns="76200" tIns="38100" rIns="76200" bIns="38100" anchor="t" anchorCtr="0">
            <a:noAutofit/>
          </a:bodyPr>
          <a:lstStyle/>
          <a:p>
            <a:pPr marL="365742" indent="-365742" defTabSz="609585">
              <a:spcBef>
                <a:spcPts val="600"/>
              </a:spcBef>
              <a:spcAft>
                <a:spcPts val="600"/>
              </a:spcAft>
              <a:buClr>
                <a:srgbClr val="000000"/>
              </a:buClr>
              <a:buSzPts val="1500"/>
              <a:buFont typeface="Arial"/>
              <a:buChar char="•"/>
            </a:pPr>
            <a:r>
              <a:rPr lang="en-US" sz="2800" dirty="0">
                <a:solidFill>
                  <a:srgbClr val="000000"/>
                </a:solidFill>
                <a:latin typeface="Arial" panose="020B0604020202020204"/>
                <a:ea typeface="Arial"/>
                <a:cs typeface="Arial"/>
              </a:rPr>
              <a:t>Untreated parent mental health disorders are an adverse childhood experience with lasting impact </a:t>
            </a:r>
            <a:r>
              <a:rPr lang="en-US" sz="1200" dirty="0">
                <a:solidFill>
                  <a:srgbClr val="000000"/>
                </a:solidFill>
                <a:latin typeface="Arial" panose="020B0604020202020204"/>
                <a:ea typeface="Arial"/>
                <a:cs typeface="Arial"/>
              </a:rPr>
              <a:t>(Earls et al)</a:t>
            </a:r>
          </a:p>
          <a:p>
            <a:pPr marL="365742" indent="-365742" defTabSz="609585">
              <a:spcBef>
                <a:spcPts val="600"/>
              </a:spcBef>
              <a:spcAft>
                <a:spcPts val="600"/>
              </a:spcAft>
              <a:buClr>
                <a:srgbClr val="000000"/>
              </a:buClr>
              <a:buSzPts val="1500"/>
              <a:buFont typeface="Arial"/>
              <a:buChar char="•"/>
            </a:pPr>
            <a:r>
              <a:rPr lang="en-US" sz="2800" dirty="0">
                <a:solidFill>
                  <a:srgbClr val="000000"/>
                </a:solidFill>
                <a:latin typeface="Arial" panose="020B0604020202020204"/>
                <a:ea typeface="Arial"/>
                <a:cs typeface="Arial"/>
                <a:sym typeface="Arial"/>
              </a:rPr>
              <a:t>NICU parents are at increased risk for PMH concerns but miss screening at AAP-recommended </a:t>
            </a:r>
            <a:r>
              <a:rPr lang="en-US" sz="2800" dirty="0">
                <a:solidFill>
                  <a:srgbClr val="000000"/>
                </a:solidFill>
                <a:ea typeface="Arial"/>
                <a:cs typeface="Arial"/>
                <a:sym typeface="Arial"/>
              </a:rPr>
              <a:t>well-child </a:t>
            </a:r>
            <a:r>
              <a:rPr lang="en-US" sz="2800" dirty="0">
                <a:solidFill>
                  <a:srgbClr val="000000"/>
                </a:solidFill>
                <a:latin typeface="Arial" panose="020B0604020202020204"/>
                <a:ea typeface="Arial"/>
                <a:cs typeface="Arial"/>
                <a:sym typeface="Arial"/>
              </a:rPr>
              <a:t>checks</a:t>
            </a:r>
          </a:p>
          <a:p>
            <a:pPr marL="365742" indent="-365742" defTabSz="609585">
              <a:spcBef>
                <a:spcPts val="600"/>
              </a:spcBef>
              <a:spcAft>
                <a:spcPts val="600"/>
              </a:spcAft>
              <a:buClr>
                <a:srgbClr val="000000"/>
              </a:buClr>
              <a:buSzPts val="1500"/>
              <a:buFont typeface="Arial"/>
              <a:buChar char="•"/>
            </a:pPr>
            <a:r>
              <a:rPr lang="en-US" sz="2800" dirty="0">
                <a:solidFill>
                  <a:srgbClr val="000000"/>
                </a:solidFill>
                <a:latin typeface="Arial" panose="020B0604020202020204"/>
                <a:ea typeface="Arial"/>
                <a:cs typeface="Arial"/>
                <a:sym typeface="Arial"/>
              </a:rPr>
              <a:t>Mothers and partners have similar risk, but partners are less likely to receive mental health support or NICU support </a:t>
            </a:r>
            <a:r>
              <a:rPr lang="en-US" sz="1200" dirty="0">
                <a:solidFill>
                  <a:srgbClr val="000000"/>
                </a:solidFill>
                <a:latin typeface="Arial" panose="020B0604020202020204"/>
                <a:ea typeface="Arial"/>
                <a:cs typeface="Arial"/>
                <a:sym typeface="Arial"/>
              </a:rPr>
              <a:t>(Pace et al)</a:t>
            </a:r>
          </a:p>
          <a:p>
            <a:pPr marL="365742" indent="-365742" defTabSz="609585">
              <a:buClr>
                <a:srgbClr val="000000"/>
              </a:buClr>
              <a:buSzPts val="1500"/>
              <a:buFont typeface="Arial"/>
              <a:buChar char="•"/>
            </a:pPr>
            <a:endParaRPr lang="en-US" sz="2800" dirty="0">
              <a:solidFill>
                <a:srgbClr val="000000"/>
              </a:solidFill>
              <a:latin typeface="Arial"/>
              <a:ea typeface="Arial"/>
              <a:cs typeface="Arial"/>
              <a:sym typeface="Arial"/>
            </a:endParaRPr>
          </a:p>
          <a:p>
            <a:pPr marL="365742" indent="-365742" defTabSz="609585">
              <a:buClr>
                <a:srgbClr val="000000"/>
              </a:buClr>
              <a:buSzPts val="1500"/>
              <a:buFont typeface="Arial"/>
              <a:buChar char="•"/>
            </a:pPr>
            <a:endParaRPr sz="2800" dirty="0">
              <a:solidFill>
                <a:srgbClr val="000000"/>
              </a:solidFill>
              <a:latin typeface="Arial" panose="020B0604020202020204"/>
            </a:endParaRPr>
          </a:p>
        </p:txBody>
      </p:sp>
      <p:sp>
        <p:nvSpPr>
          <p:cNvPr id="2" name="Title 1">
            <a:extLst>
              <a:ext uri="{FF2B5EF4-FFF2-40B4-BE49-F238E27FC236}">
                <a16:creationId xmlns:a16="http://schemas.microsoft.com/office/drawing/2014/main" id="{F5AF74B0-041F-BF26-CF97-A90EE3666B77}"/>
              </a:ext>
            </a:extLst>
          </p:cNvPr>
          <p:cNvSpPr>
            <a:spLocks noGrp="1"/>
          </p:cNvSpPr>
          <p:nvPr>
            <p:ph type="title"/>
          </p:nvPr>
        </p:nvSpPr>
        <p:spPr>
          <a:xfrm>
            <a:off x="456037" y="205977"/>
            <a:ext cx="11279924" cy="1229803"/>
          </a:xfrm>
        </p:spPr>
        <p:txBody>
          <a:bodyPr/>
          <a:lstStyle/>
          <a:p>
            <a:r>
              <a:rPr lang="en-US" dirty="0"/>
              <a:t>Problem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02893-3CB6-A756-CCCB-67EFBBD066FE}"/>
              </a:ext>
            </a:extLst>
          </p:cNvPr>
          <p:cNvSpPr>
            <a:spLocks noGrp="1"/>
          </p:cNvSpPr>
          <p:nvPr>
            <p:ph sz="half" idx="1"/>
          </p:nvPr>
        </p:nvSpPr>
        <p:spPr>
          <a:xfrm>
            <a:off x="548639" y="1600200"/>
            <a:ext cx="11027217" cy="2431435"/>
          </a:xfrm>
        </p:spPr>
        <p:txBody>
          <a:bodyPr/>
          <a:lstStyle/>
          <a:p>
            <a:r>
              <a:rPr lang="en-US" dirty="0"/>
              <a:t>I have no financial interests or relationships to disclose.</a:t>
            </a:r>
          </a:p>
          <a:p>
            <a:r>
              <a:rPr lang="en-US" dirty="0"/>
              <a:t>I am not a mental health expert.</a:t>
            </a:r>
          </a:p>
          <a:p>
            <a:r>
              <a:rPr lang="en-US" dirty="0"/>
              <a:t>Inclusive language remains a problem in the perinatal mental health literature.</a:t>
            </a:r>
          </a:p>
          <a:p>
            <a:r>
              <a:rPr lang="en-US" dirty="0"/>
              <a:t>The work presented is credited to a huge team of social workers, parents, and clinicians across the Twin Cities.</a:t>
            </a:r>
          </a:p>
          <a:p>
            <a:r>
              <a:rPr lang="en-US" dirty="0"/>
              <a:t>I am not Dr. Sarah Swenson.</a:t>
            </a:r>
          </a:p>
        </p:txBody>
      </p:sp>
      <p:sp>
        <p:nvSpPr>
          <p:cNvPr id="3" name="Title 2">
            <a:extLst>
              <a:ext uri="{FF2B5EF4-FFF2-40B4-BE49-F238E27FC236}">
                <a16:creationId xmlns:a16="http://schemas.microsoft.com/office/drawing/2014/main" id="{5D6024C1-D839-C468-03B3-7E05F175A65F}"/>
              </a:ext>
            </a:extLst>
          </p:cNvPr>
          <p:cNvSpPr>
            <a:spLocks noGrp="1"/>
          </p:cNvSpPr>
          <p:nvPr>
            <p:ph type="title"/>
          </p:nvPr>
        </p:nvSpPr>
        <p:spPr/>
        <p:txBody>
          <a:bodyPr/>
          <a:lstStyle/>
          <a:p>
            <a:r>
              <a:rPr lang="en-US" dirty="0"/>
              <a:t>Disclosures and Acknowledgements</a:t>
            </a:r>
          </a:p>
        </p:txBody>
      </p:sp>
      <p:pic>
        <p:nvPicPr>
          <p:cNvPr id="4" name="Picture 3">
            <a:extLst>
              <a:ext uri="{FF2B5EF4-FFF2-40B4-BE49-F238E27FC236}">
                <a16:creationId xmlns:a16="http://schemas.microsoft.com/office/drawing/2014/main" id="{760BDEA8-A34C-F924-747C-6A5683A4EE75}"/>
              </a:ext>
            </a:extLst>
          </p:cNvPr>
          <p:cNvPicPr>
            <a:picLocks noChangeAspect="1"/>
          </p:cNvPicPr>
          <p:nvPr/>
        </p:nvPicPr>
        <p:blipFill>
          <a:blip r:embed="rId3"/>
          <a:stretch>
            <a:fillRect/>
          </a:stretch>
        </p:blipFill>
        <p:spPr>
          <a:xfrm>
            <a:off x="969360" y="4905321"/>
            <a:ext cx="1739900" cy="1155700"/>
          </a:xfrm>
          <a:prstGeom prst="rect">
            <a:avLst/>
          </a:prstGeom>
        </p:spPr>
      </p:pic>
    </p:spTree>
    <p:extLst>
      <p:ext uri="{BB962C8B-B14F-4D97-AF65-F5344CB8AC3E}">
        <p14:creationId xmlns:p14="http://schemas.microsoft.com/office/powerpoint/2010/main" val="118013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a:spLocks noGrp="1"/>
          </p:cNvSpPr>
          <p:nvPr>
            <p:ph type="title"/>
          </p:nvPr>
        </p:nvSpPr>
        <p:spPr>
          <a:xfrm>
            <a:off x="914400" y="457200"/>
            <a:ext cx="10363200" cy="1143000"/>
          </a:xfrm>
          <a:prstGeom prst="rect">
            <a:avLst/>
          </a:prstGeom>
          <a:noFill/>
          <a:ln>
            <a:noFill/>
          </a:ln>
        </p:spPr>
        <p:txBody>
          <a:bodyPr spcFirstLastPara="1" vert="horz" wrap="square" lIns="91433" tIns="45700" rIns="91433" bIns="45700" rtlCol="0" anchor="ctr" anchorCtr="0">
            <a:noAutofit/>
          </a:bodyPr>
          <a:lstStyle/>
          <a:p>
            <a:pPr>
              <a:spcBef>
                <a:spcPts val="0"/>
              </a:spcBef>
            </a:pPr>
            <a:r>
              <a:rPr lang="en-US"/>
              <a:t>Perinatal Mental Health Concerns in NICU Parents</a:t>
            </a:r>
            <a:endParaRPr/>
          </a:p>
        </p:txBody>
      </p:sp>
      <p:graphicFrame>
        <p:nvGraphicFramePr>
          <p:cNvPr id="213" name="Google Shape;213;p7"/>
          <p:cNvGraphicFramePr/>
          <p:nvPr/>
        </p:nvGraphicFramePr>
        <p:xfrm>
          <a:off x="1066801" y="1856940"/>
          <a:ext cx="7233139" cy="4487593"/>
        </p:xfrm>
        <a:graphic>
          <a:graphicData uri="http://schemas.openxmlformats.org/drawingml/2006/chart">
            <c:chart xmlns:c="http://schemas.openxmlformats.org/drawingml/2006/chart" xmlns:r="http://schemas.openxmlformats.org/officeDocument/2006/relationships" r:id="rId3"/>
          </a:graphicData>
        </a:graphic>
      </p:graphicFrame>
      <p:sp>
        <p:nvSpPr>
          <p:cNvPr id="214" name="Google Shape;214;p7"/>
          <p:cNvSpPr txBox="1"/>
          <p:nvPr/>
        </p:nvSpPr>
        <p:spPr>
          <a:xfrm>
            <a:off x="8721973" y="1856938"/>
            <a:ext cx="2686929" cy="4124151"/>
          </a:xfrm>
          <a:prstGeom prst="rect">
            <a:avLst/>
          </a:prstGeom>
          <a:noFill/>
          <a:ln>
            <a:noFill/>
          </a:ln>
        </p:spPr>
        <p:txBody>
          <a:bodyPr spcFirstLastPara="1" wrap="square" lIns="121900" tIns="60933" rIns="121900" bIns="60933" anchor="t" anchorCtr="0">
            <a:spAutoFit/>
          </a:bodyPr>
          <a:lstStyle/>
          <a:p>
            <a:pPr defTabSz="609585"/>
            <a:r>
              <a:rPr lang="en-US" sz="1600" baseline="30000">
                <a:solidFill>
                  <a:srgbClr val="000000"/>
                </a:solidFill>
                <a:latin typeface="Arial"/>
                <a:ea typeface="Arial"/>
                <a:cs typeface="Arial"/>
                <a:sym typeface="Arial"/>
              </a:rPr>
              <a:t>1</a:t>
            </a:r>
            <a:r>
              <a:rPr lang="en-US" sz="1600">
                <a:solidFill>
                  <a:srgbClr val="000000"/>
                </a:solidFill>
                <a:latin typeface="Arial"/>
                <a:ea typeface="Arial"/>
                <a:cs typeface="Arial"/>
                <a:sym typeface="Arial"/>
              </a:rPr>
              <a:t>Pace et al., Evolution of depression and anxiety symptoms in parents of very preterm infants during the newborn period. JAMA Pediatrics (2016).</a:t>
            </a:r>
            <a:endParaRPr sz="2400">
              <a:solidFill>
                <a:srgbClr val="000000"/>
              </a:solidFill>
              <a:latin typeface="Arial" panose="020B0604020202020204"/>
            </a:endParaRPr>
          </a:p>
          <a:p>
            <a:pPr defTabSz="609585"/>
            <a:endParaRPr sz="1600">
              <a:solidFill>
                <a:srgbClr val="000000"/>
              </a:solidFill>
              <a:latin typeface="Arial"/>
              <a:ea typeface="Arial"/>
              <a:cs typeface="Arial"/>
              <a:sym typeface="Arial"/>
            </a:endParaRPr>
          </a:p>
          <a:p>
            <a:pPr defTabSz="609585"/>
            <a:r>
              <a:rPr lang="en-US" sz="1600" baseline="30000">
                <a:solidFill>
                  <a:srgbClr val="000000"/>
                </a:solidFill>
                <a:latin typeface="Arial"/>
                <a:ea typeface="Arial"/>
                <a:cs typeface="Arial"/>
                <a:sym typeface="Arial"/>
              </a:rPr>
              <a:t>2</a:t>
            </a:r>
            <a:r>
              <a:rPr lang="en-US" sz="1600">
                <a:solidFill>
                  <a:srgbClr val="000000"/>
                </a:solidFill>
                <a:latin typeface="Arial"/>
                <a:ea typeface="Arial"/>
                <a:cs typeface="Arial"/>
                <a:sym typeface="Arial"/>
              </a:rPr>
              <a:t>Shaw et al., Screening for Symptoms of Postpartum Traumatic Stress in a Sample of Mothers with Preterm Infants. Issues in Mental Health Nursing (2014).</a:t>
            </a:r>
            <a:endParaRPr sz="2400">
              <a:solidFill>
                <a:srgbClr val="000000"/>
              </a:solidFill>
              <a:latin typeface="Arial" panose="020B0604020202020204"/>
            </a:endParaRPr>
          </a:p>
          <a:p>
            <a:pPr defTabSz="609585"/>
            <a:endParaRPr>
              <a:solidFill>
                <a:srgbClr val="000000"/>
              </a:solidFill>
              <a:latin typeface="Arial"/>
              <a:ea typeface="Arial"/>
              <a:cs typeface="Arial"/>
              <a:sym typeface="Arial"/>
            </a:endParaRPr>
          </a:p>
          <a:p>
            <a:pPr defTabSz="609585"/>
            <a:endParaRPr>
              <a:solidFill>
                <a:srgbClr val="000000"/>
              </a:solidFill>
              <a:latin typeface="Arial"/>
              <a:ea typeface="Arial"/>
              <a:cs typeface="Arial"/>
              <a:sym typeface="Arial"/>
            </a:endParaRPr>
          </a:p>
        </p:txBody>
      </p:sp>
      <p:sp>
        <p:nvSpPr>
          <p:cNvPr id="215" name="Google Shape;215;p7"/>
          <p:cNvSpPr txBox="1"/>
          <p:nvPr/>
        </p:nvSpPr>
        <p:spPr>
          <a:xfrm>
            <a:off x="2877521" y="5519581"/>
            <a:ext cx="170481" cy="246167"/>
          </a:xfrm>
          <a:prstGeom prst="rect">
            <a:avLst/>
          </a:prstGeom>
          <a:noFill/>
          <a:ln>
            <a:noFill/>
          </a:ln>
        </p:spPr>
        <p:txBody>
          <a:bodyPr spcFirstLastPara="1" wrap="square" lIns="121900" tIns="60933" rIns="121900" bIns="60933" anchor="t" anchorCtr="0">
            <a:spAutoFit/>
          </a:bodyPr>
          <a:lstStyle/>
          <a:p>
            <a:pPr defTabSz="609585"/>
            <a:r>
              <a:rPr lang="en-US" sz="800">
                <a:solidFill>
                  <a:srgbClr val="000000"/>
                </a:solidFill>
                <a:latin typeface="Arial"/>
                <a:ea typeface="Arial"/>
                <a:cs typeface="Arial"/>
                <a:sym typeface="Arial"/>
              </a:rPr>
              <a:t>1</a:t>
            </a:r>
            <a:endParaRPr sz="2400">
              <a:solidFill>
                <a:srgbClr val="000000"/>
              </a:solidFill>
              <a:latin typeface="Arial" panose="020B0604020202020204"/>
            </a:endParaRPr>
          </a:p>
        </p:txBody>
      </p:sp>
      <p:sp>
        <p:nvSpPr>
          <p:cNvPr id="216" name="Google Shape;216;p7"/>
          <p:cNvSpPr txBox="1"/>
          <p:nvPr/>
        </p:nvSpPr>
        <p:spPr>
          <a:xfrm>
            <a:off x="4401521" y="5519581"/>
            <a:ext cx="170481" cy="246167"/>
          </a:xfrm>
          <a:prstGeom prst="rect">
            <a:avLst/>
          </a:prstGeom>
          <a:noFill/>
          <a:ln>
            <a:noFill/>
          </a:ln>
        </p:spPr>
        <p:txBody>
          <a:bodyPr spcFirstLastPara="1" wrap="square" lIns="121900" tIns="60933" rIns="121900" bIns="60933" anchor="t" anchorCtr="0">
            <a:spAutoFit/>
          </a:bodyPr>
          <a:lstStyle/>
          <a:p>
            <a:pPr defTabSz="609585"/>
            <a:r>
              <a:rPr lang="en-US" sz="800">
                <a:solidFill>
                  <a:srgbClr val="000000"/>
                </a:solidFill>
                <a:latin typeface="Arial"/>
                <a:ea typeface="Arial"/>
                <a:cs typeface="Arial"/>
                <a:sym typeface="Arial"/>
              </a:rPr>
              <a:t>1</a:t>
            </a:r>
            <a:endParaRPr sz="2400">
              <a:solidFill>
                <a:srgbClr val="000000"/>
              </a:solidFill>
              <a:latin typeface="Arial" panose="020B0604020202020204"/>
            </a:endParaRPr>
          </a:p>
        </p:txBody>
      </p:sp>
      <p:sp>
        <p:nvSpPr>
          <p:cNvPr id="217" name="Google Shape;217;p7"/>
          <p:cNvSpPr txBox="1"/>
          <p:nvPr/>
        </p:nvSpPr>
        <p:spPr>
          <a:xfrm>
            <a:off x="6196454" y="5519581"/>
            <a:ext cx="170481" cy="246167"/>
          </a:xfrm>
          <a:prstGeom prst="rect">
            <a:avLst/>
          </a:prstGeom>
          <a:noFill/>
          <a:ln>
            <a:noFill/>
          </a:ln>
        </p:spPr>
        <p:txBody>
          <a:bodyPr spcFirstLastPara="1" wrap="square" lIns="121900" tIns="60933" rIns="121900" bIns="60933" anchor="t" anchorCtr="0">
            <a:spAutoFit/>
          </a:bodyPr>
          <a:lstStyle/>
          <a:p>
            <a:pPr defTabSz="609585"/>
            <a:r>
              <a:rPr lang="en-US" sz="800">
                <a:solidFill>
                  <a:srgbClr val="000000"/>
                </a:solidFill>
                <a:latin typeface="Arial"/>
                <a:ea typeface="Arial"/>
                <a:cs typeface="Arial"/>
                <a:sym typeface="Arial"/>
              </a:rPr>
              <a:t>2</a:t>
            </a:r>
            <a:endParaRPr sz="2400">
              <a:solidFill>
                <a:srgbClr val="000000"/>
              </a:solidFill>
              <a:latin typeface="Arial" panose="020B0604020202020204"/>
            </a:endParaRPr>
          </a:p>
        </p:txBody>
      </p:sp>
      <p:sp>
        <p:nvSpPr>
          <p:cNvPr id="218" name="Google Shape;218;p7"/>
          <p:cNvSpPr txBox="1"/>
          <p:nvPr/>
        </p:nvSpPr>
        <p:spPr>
          <a:xfrm>
            <a:off x="7855921" y="5519581"/>
            <a:ext cx="170481" cy="246167"/>
          </a:xfrm>
          <a:prstGeom prst="rect">
            <a:avLst/>
          </a:prstGeom>
          <a:noFill/>
          <a:ln>
            <a:noFill/>
          </a:ln>
        </p:spPr>
        <p:txBody>
          <a:bodyPr spcFirstLastPara="1" wrap="square" lIns="121900" tIns="60933" rIns="121900" bIns="60933" anchor="t" anchorCtr="0">
            <a:spAutoFit/>
          </a:bodyPr>
          <a:lstStyle/>
          <a:p>
            <a:pPr defTabSz="609585"/>
            <a:r>
              <a:rPr lang="en-US" sz="800">
                <a:solidFill>
                  <a:srgbClr val="000000"/>
                </a:solidFill>
                <a:latin typeface="Arial"/>
                <a:ea typeface="Arial"/>
                <a:cs typeface="Arial"/>
                <a:sym typeface="Arial"/>
              </a:rPr>
              <a:t>2</a:t>
            </a:r>
            <a:endParaRPr sz="2400">
              <a:solidFill>
                <a:srgbClr val="000000"/>
              </a:solidFill>
              <a:latin typeface="Arial" panose="020B0604020202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65FAF-0E86-6013-949B-8B0DD84A2C71}"/>
              </a:ext>
            </a:extLst>
          </p:cNvPr>
          <p:cNvSpPr>
            <a:spLocks noGrp="1"/>
          </p:cNvSpPr>
          <p:nvPr>
            <p:ph sz="half" idx="1"/>
          </p:nvPr>
        </p:nvSpPr>
        <p:spPr>
          <a:xfrm>
            <a:off x="4447309" y="591345"/>
            <a:ext cx="6906491" cy="5585619"/>
          </a:xfrm>
        </p:spPr>
        <p:txBody>
          <a:bodyPr anchor="ctr">
            <a:normAutofit/>
          </a:bodyPr>
          <a:lstStyle/>
          <a:p>
            <a:r>
              <a:rPr lang="en-US" sz="2000" dirty="0"/>
              <a:t>When dads (n=24) were screened at a postpartum primary care clinic, </a:t>
            </a:r>
            <a:r>
              <a:rPr lang="en-US" sz="2000" b="1" dirty="0"/>
              <a:t>30%</a:t>
            </a:r>
            <a:r>
              <a:rPr lang="en-US" sz="2000" dirty="0"/>
              <a:t> screened positive for depression on EPDS (threshold 8 or suicidal ideation)</a:t>
            </a:r>
          </a:p>
          <a:p>
            <a:pPr lvl="1"/>
            <a:r>
              <a:rPr lang="en-US" sz="2000" dirty="0"/>
              <a:t>26% were uninsured</a:t>
            </a:r>
          </a:p>
          <a:p>
            <a:pPr lvl="1"/>
            <a:r>
              <a:rPr lang="en-US" sz="2000" dirty="0"/>
              <a:t>54% did not have a primary care providers</a:t>
            </a:r>
          </a:p>
          <a:p>
            <a:pPr marL="0" indent="0">
              <a:buNone/>
            </a:pPr>
            <a:r>
              <a:rPr lang="en-US" sz="2000" dirty="0"/>
              <a:t>Wainwright et al. BMC Pregnancy Childbirth, 2023. </a:t>
            </a:r>
            <a:r>
              <a:rPr lang="en-US" sz="2000" dirty="0">
                <a:latin typeface="-apple-system"/>
                <a:hlinkClick r:id="rId3"/>
              </a:rPr>
              <a:t>https://doi.org/10.1186/s12884-023-05966-y</a:t>
            </a:r>
            <a:endParaRPr lang="en-US" sz="2000" dirty="0">
              <a:latin typeface="-apple-system"/>
            </a:endParaRPr>
          </a:p>
          <a:p>
            <a:pPr marL="0" indent="0">
              <a:buNone/>
            </a:pPr>
            <a:endParaRPr lang="en-US" sz="2000" dirty="0"/>
          </a:p>
          <a:p>
            <a:r>
              <a:rPr lang="en-US" sz="2000" dirty="0"/>
              <a:t>When dads have postpartum depression, children are </a:t>
            </a:r>
            <a:r>
              <a:rPr lang="en-US" sz="2000" b="1" dirty="0"/>
              <a:t>twice as likely </a:t>
            </a:r>
            <a:r>
              <a:rPr lang="en-US" sz="2000" dirty="0"/>
              <a:t>to experience 3+ Adverse Childhood Experiences by age 5</a:t>
            </a:r>
          </a:p>
          <a:p>
            <a:pPr marL="0" indent="0">
              <a:buNone/>
            </a:pPr>
            <a:r>
              <a:rPr lang="en-US" sz="2000" dirty="0"/>
              <a:t>Schmitz. Abstract, AAP NCE, 2023.</a:t>
            </a:r>
          </a:p>
        </p:txBody>
      </p:sp>
      <p:sp>
        <p:nvSpPr>
          <p:cNvPr id="2" name="Title 1">
            <a:extLst>
              <a:ext uri="{FF2B5EF4-FFF2-40B4-BE49-F238E27FC236}">
                <a16:creationId xmlns:a16="http://schemas.microsoft.com/office/drawing/2014/main" id="{F983B807-0D4A-05B2-22B9-95FFAF47E171}"/>
              </a:ext>
            </a:extLst>
          </p:cNvPr>
          <p:cNvSpPr>
            <a:spLocks noGrp="1"/>
          </p:cNvSpPr>
          <p:nvPr>
            <p:ph type="title"/>
          </p:nvPr>
        </p:nvSpPr>
        <p:spPr>
          <a:xfrm>
            <a:off x="686833" y="1153573"/>
            <a:ext cx="3200400" cy="4461163"/>
          </a:xfrm>
        </p:spPr>
        <p:txBody>
          <a:bodyPr>
            <a:normAutofit/>
          </a:bodyPr>
          <a:lstStyle/>
          <a:p>
            <a:r>
              <a:rPr lang="en-US" dirty="0"/>
              <a:t>Data on Dads</a:t>
            </a:r>
          </a:p>
        </p:txBody>
      </p:sp>
    </p:spTree>
    <p:extLst>
      <p:ext uri="{BB962C8B-B14F-4D97-AF65-F5344CB8AC3E}">
        <p14:creationId xmlns:p14="http://schemas.microsoft.com/office/powerpoint/2010/main" val="339889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43A9A-FC11-951D-ABBA-1E8F9CD270FE}"/>
              </a:ext>
            </a:extLst>
          </p:cNvPr>
          <p:cNvPicPr>
            <a:picLocks noChangeAspect="1"/>
          </p:cNvPicPr>
          <p:nvPr/>
        </p:nvPicPr>
        <p:blipFill>
          <a:blip r:embed="rId3"/>
          <a:stretch>
            <a:fillRect/>
          </a:stretch>
        </p:blipFill>
        <p:spPr>
          <a:xfrm>
            <a:off x="914400" y="514351"/>
            <a:ext cx="10363200" cy="5829300"/>
          </a:xfrm>
          <a:prstGeom prst="rect">
            <a:avLst/>
          </a:prstGeom>
        </p:spPr>
      </p:pic>
    </p:spTree>
    <p:extLst>
      <p:ext uri="{BB962C8B-B14F-4D97-AF65-F5344CB8AC3E}">
        <p14:creationId xmlns:p14="http://schemas.microsoft.com/office/powerpoint/2010/main" val="377142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87429-455F-4796-4009-DB61FAD6EA21}"/>
              </a:ext>
            </a:extLst>
          </p:cNvPr>
          <p:cNvSpPr>
            <a:spLocks noGrp="1"/>
          </p:cNvSpPr>
          <p:nvPr>
            <p:ph type="title"/>
          </p:nvPr>
        </p:nvSpPr>
        <p:spPr>
          <a:xfrm>
            <a:off x="538249" y="796979"/>
            <a:ext cx="9312333" cy="553998"/>
          </a:xfrm>
        </p:spPr>
        <p:txBody>
          <a:bodyPr wrap="square" anchor="b">
            <a:normAutofit/>
          </a:bodyPr>
          <a:lstStyle/>
          <a:p>
            <a:r>
              <a:rPr lang="en-US" dirty="0"/>
              <a:t>What can we do?</a:t>
            </a:r>
          </a:p>
        </p:txBody>
      </p:sp>
      <p:graphicFrame>
        <p:nvGraphicFramePr>
          <p:cNvPr id="9" name="Content Placeholder 1">
            <a:extLst>
              <a:ext uri="{FF2B5EF4-FFF2-40B4-BE49-F238E27FC236}">
                <a16:creationId xmlns:a16="http://schemas.microsoft.com/office/drawing/2014/main" id="{A879F2AD-8ED5-BF1E-E89B-BE82AA20A6F3}"/>
              </a:ext>
            </a:extLst>
          </p:cNvPr>
          <p:cNvGraphicFramePr>
            <a:graphicFrameLocks noGrp="1"/>
          </p:cNvGraphicFramePr>
          <p:nvPr>
            <p:ph sz="half" idx="1"/>
          </p:nvPr>
        </p:nvGraphicFramePr>
        <p:xfrm>
          <a:off x="548639" y="1496503"/>
          <a:ext cx="11027217" cy="4091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6842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57FBE3-0528-3702-B86C-9F2288630C78}"/>
              </a:ext>
            </a:extLst>
          </p:cNvPr>
          <p:cNvSpPr>
            <a:spLocks noGrp="1"/>
          </p:cNvSpPr>
          <p:nvPr>
            <p:ph sz="half" idx="1"/>
          </p:nvPr>
        </p:nvSpPr>
        <p:spPr>
          <a:xfrm>
            <a:off x="548639" y="1600200"/>
            <a:ext cx="11027217" cy="2508379"/>
          </a:xfrm>
        </p:spPr>
        <p:txBody>
          <a:bodyPr/>
          <a:lstStyle/>
          <a:p>
            <a:r>
              <a:rPr lang="en-US" dirty="0"/>
              <a:t>Postpartum Support International</a:t>
            </a:r>
          </a:p>
          <a:p>
            <a:r>
              <a:rPr lang="en-US" dirty="0"/>
              <a:t>Maternal Mental Health Leadership Alliance</a:t>
            </a:r>
          </a:p>
          <a:p>
            <a:r>
              <a:rPr lang="en-US" dirty="0"/>
              <a:t>Policy Center for Maternal Mental Health</a:t>
            </a:r>
          </a:p>
          <a:p>
            <a:r>
              <a:rPr lang="en-US" dirty="0"/>
              <a:t>National Maternal Mental Health Hotline</a:t>
            </a:r>
          </a:p>
          <a:p>
            <a:r>
              <a:rPr lang="en-US" dirty="0"/>
              <a:t>March of Dimes</a:t>
            </a:r>
          </a:p>
          <a:p>
            <a:endParaRPr lang="en-US" dirty="0"/>
          </a:p>
        </p:txBody>
      </p:sp>
      <p:sp>
        <p:nvSpPr>
          <p:cNvPr id="3" name="Title 2">
            <a:extLst>
              <a:ext uri="{FF2B5EF4-FFF2-40B4-BE49-F238E27FC236}">
                <a16:creationId xmlns:a16="http://schemas.microsoft.com/office/drawing/2014/main" id="{C6DC44EC-C851-DD85-87F3-AC692F2DF9C9}"/>
              </a:ext>
            </a:extLst>
          </p:cNvPr>
          <p:cNvSpPr>
            <a:spLocks noGrp="1"/>
          </p:cNvSpPr>
          <p:nvPr>
            <p:ph type="title"/>
          </p:nvPr>
        </p:nvSpPr>
        <p:spPr>
          <a:xfrm>
            <a:off x="538249" y="89964"/>
            <a:ext cx="9312333" cy="1323439"/>
          </a:xfrm>
        </p:spPr>
        <p:txBody>
          <a:bodyPr/>
          <a:lstStyle/>
          <a:p>
            <a:r>
              <a:rPr lang="en-US" dirty="0"/>
              <a:t>Key Organizations and Resources for Advocacy</a:t>
            </a:r>
          </a:p>
        </p:txBody>
      </p:sp>
      <p:pic>
        <p:nvPicPr>
          <p:cNvPr id="4" name="Picture 3">
            <a:extLst>
              <a:ext uri="{FF2B5EF4-FFF2-40B4-BE49-F238E27FC236}">
                <a16:creationId xmlns:a16="http://schemas.microsoft.com/office/drawing/2014/main" id="{D242A733-CC0E-9F70-14E5-CD7F8E9393ED}"/>
              </a:ext>
            </a:extLst>
          </p:cNvPr>
          <p:cNvPicPr>
            <a:picLocks noChangeAspect="1"/>
          </p:cNvPicPr>
          <p:nvPr/>
        </p:nvPicPr>
        <p:blipFill>
          <a:blip r:embed="rId3"/>
          <a:stretch>
            <a:fillRect/>
          </a:stretch>
        </p:blipFill>
        <p:spPr>
          <a:xfrm>
            <a:off x="284079" y="4108579"/>
            <a:ext cx="1790172" cy="1619121"/>
          </a:xfrm>
          <a:prstGeom prst="rect">
            <a:avLst/>
          </a:prstGeom>
        </p:spPr>
      </p:pic>
      <p:pic>
        <p:nvPicPr>
          <p:cNvPr id="5" name="Picture 4">
            <a:extLst>
              <a:ext uri="{FF2B5EF4-FFF2-40B4-BE49-F238E27FC236}">
                <a16:creationId xmlns:a16="http://schemas.microsoft.com/office/drawing/2014/main" id="{7E072EF7-2307-3F29-EB75-EFCD0A213806}"/>
              </a:ext>
            </a:extLst>
          </p:cNvPr>
          <p:cNvPicPr>
            <a:picLocks noChangeAspect="1"/>
          </p:cNvPicPr>
          <p:nvPr/>
        </p:nvPicPr>
        <p:blipFill>
          <a:blip r:embed="rId4"/>
          <a:stretch>
            <a:fillRect/>
          </a:stretch>
        </p:blipFill>
        <p:spPr>
          <a:xfrm>
            <a:off x="2406316" y="3813109"/>
            <a:ext cx="3177006" cy="2058301"/>
          </a:xfrm>
          <a:prstGeom prst="rect">
            <a:avLst/>
          </a:prstGeom>
        </p:spPr>
      </p:pic>
      <p:pic>
        <p:nvPicPr>
          <p:cNvPr id="6" name="Picture 5">
            <a:extLst>
              <a:ext uri="{FF2B5EF4-FFF2-40B4-BE49-F238E27FC236}">
                <a16:creationId xmlns:a16="http://schemas.microsoft.com/office/drawing/2014/main" id="{594FC47F-0BD4-2360-A738-87715FDB9305}"/>
              </a:ext>
            </a:extLst>
          </p:cNvPr>
          <p:cNvPicPr>
            <a:picLocks noChangeAspect="1"/>
          </p:cNvPicPr>
          <p:nvPr/>
        </p:nvPicPr>
        <p:blipFill>
          <a:blip r:embed="rId5"/>
          <a:stretch>
            <a:fillRect/>
          </a:stretch>
        </p:blipFill>
        <p:spPr>
          <a:xfrm>
            <a:off x="5808577" y="4295375"/>
            <a:ext cx="2308727" cy="1235603"/>
          </a:xfrm>
          <a:prstGeom prst="rect">
            <a:avLst/>
          </a:prstGeom>
        </p:spPr>
      </p:pic>
      <p:pic>
        <p:nvPicPr>
          <p:cNvPr id="7" name="Picture 6">
            <a:extLst>
              <a:ext uri="{FF2B5EF4-FFF2-40B4-BE49-F238E27FC236}">
                <a16:creationId xmlns:a16="http://schemas.microsoft.com/office/drawing/2014/main" id="{875FAE8E-D125-A7FF-DF03-66D897972A07}"/>
              </a:ext>
            </a:extLst>
          </p:cNvPr>
          <p:cNvPicPr>
            <a:picLocks noChangeAspect="1"/>
          </p:cNvPicPr>
          <p:nvPr/>
        </p:nvPicPr>
        <p:blipFill>
          <a:blip r:embed="rId6"/>
          <a:stretch>
            <a:fillRect/>
          </a:stretch>
        </p:blipFill>
        <p:spPr>
          <a:xfrm>
            <a:off x="9465175" y="1828800"/>
            <a:ext cx="2518277" cy="1558989"/>
          </a:xfrm>
          <a:prstGeom prst="rect">
            <a:avLst/>
          </a:prstGeom>
        </p:spPr>
      </p:pic>
      <p:pic>
        <p:nvPicPr>
          <p:cNvPr id="8" name="Picture 7">
            <a:extLst>
              <a:ext uri="{FF2B5EF4-FFF2-40B4-BE49-F238E27FC236}">
                <a16:creationId xmlns:a16="http://schemas.microsoft.com/office/drawing/2014/main" id="{579CDC81-FEF1-3D32-18D6-3AF011FF088B}"/>
              </a:ext>
            </a:extLst>
          </p:cNvPr>
          <p:cNvPicPr>
            <a:picLocks noChangeAspect="1"/>
          </p:cNvPicPr>
          <p:nvPr/>
        </p:nvPicPr>
        <p:blipFill>
          <a:blip r:embed="rId7"/>
          <a:stretch>
            <a:fillRect/>
          </a:stretch>
        </p:blipFill>
        <p:spPr>
          <a:xfrm>
            <a:off x="9465175" y="3616389"/>
            <a:ext cx="2442746" cy="1914590"/>
          </a:xfrm>
          <a:prstGeom prst="rect">
            <a:avLst/>
          </a:prstGeom>
        </p:spPr>
      </p:pic>
    </p:spTree>
    <p:extLst>
      <p:ext uri="{BB962C8B-B14F-4D97-AF65-F5344CB8AC3E}">
        <p14:creationId xmlns:p14="http://schemas.microsoft.com/office/powerpoint/2010/main" val="513202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7266C4-5F1A-6178-2FFC-7576C02B8609}"/>
              </a:ext>
            </a:extLst>
          </p:cNvPr>
          <p:cNvSpPr>
            <a:spLocks noGrp="1"/>
          </p:cNvSpPr>
          <p:nvPr>
            <p:ph sz="half" idx="1"/>
          </p:nvPr>
        </p:nvSpPr>
        <p:spPr>
          <a:xfrm>
            <a:off x="548639" y="1600200"/>
            <a:ext cx="11027217" cy="3677930"/>
          </a:xfrm>
        </p:spPr>
        <p:txBody>
          <a:bodyPr/>
          <a:lstStyle/>
          <a:p>
            <a:r>
              <a:rPr lang="en-US" dirty="0"/>
              <a:t>Advocacy Priorities:</a:t>
            </a:r>
          </a:p>
          <a:p>
            <a:pPr lvl="1"/>
            <a:r>
              <a:rPr lang="en-US" dirty="0"/>
              <a:t>Universal Screening</a:t>
            </a:r>
          </a:p>
          <a:p>
            <a:pPr lvl="1"/>
            <a:r>
              <a:rPr lang="en-US" dirty="0"/>
              <a:t>Addressing Disparities</a:t>
            </a:r>
          </a:p>
          <a:p>
            <a:pPr lvl="1"/>
            <a:r>
              <a:rPr lang="en-US" dirty="0"/>
              <a:t>Systemic Changes: paid family leave, increased funding for mental health resources, including telehealth.</a:t>
            </a:r>
          </a:p>
          <a:p>
            <a:r>
              <a:rPr lang="en-US" dirty="0"/>
              <a:t>Action Items:</a:t>
            </a:r>
          </a:p>
          <a:p>
            <a:pPr lvl="1"/>
            <a:r>
              <a:rPr lang="en-US" dirty="0"/>
              <a:t>Utilize the toolkits: March of Dimes or PSI to contact legislators</a:t>
            </a:r>
          </a:p>
          <a:p>
            <a:pPr lvl="1"/>
            <a:r>
              <a:rPr lang="en-US" dirty="0"/>
              <a:t>Raise awareness about symptoms and resources to reduce stigma</a:t>
            </a:r>
          </a:p>
          <a:p>
            <a:pPr lvl="1"/>
            <a:r>
              <a:rPr lang="en-US" dirty="0"/>
              <a:t>Support specialized perinatal mental health programs</a:t>
            </a:r>
          </a:p>
        </p:txBody>
      </p:sp>
      <p:sp>
        <p:nvSpPr>
          <p:cNvPr id="3" name="Title 2">
            <a:extLst>
              <a:ext uri="{FF2B5EF4-FFF2-40B4-BE49-F238E27FC236}">
                <a16:creationId xmlns:a16="http://schemas.microsoft.com/office/drawing/2014/main" id="{C78A55D7-5F9B-E487-A113-EA486ACE5B3F}"/>
              </a:ext>
            </a:extLst>
          </p:cNvPr>
          <p:cNvSpPr>
            <a:spLocks noGrp="1"/>
          </p:cNvSpPr>
          <p:nvPr>
            <p:ph type="title"/>
          </p:nvPr>
        </p:nvSpPr>
        <p:spPr>
          <a:xfrm>
            <a:off x="538249" y="89964"/>
            <a:ext cx="9312333" cy="1323439"/>
          </a:xfrm>
        </p:spPr>
        <p:txBody>
          <a:bodyPr/>
          <a:lstStyle/>
          <a:p>
            <a:r>
              <a:rPr lang="en-US" dirty="0"/>
              <a:t>Core Advocacy Priorities and Action Items</a:t>
            </a:r>
          </a:p>
        </p:txBody>
      </p:sp>
      <p:pic>
        <p:nvPicPr>
          <p:cNvPr id="4" name="Picture 3">
            <a:extLst>
              <a:ext uri="{FF2B5EF4-FFF2-40B4-BE49-F238E27FC236}">
                <a16:creationId xmlns:a16="http://schemas.microsoft.com/office/drawing/2014/main" id="{DC9ED44F-C2EC-0CEF-B545-5AC05CF5149C}"/>
              </a:ext>
            </a:extLst>
          </p:cNvPr>
          <p:cNvPicPr>
            <a:picLocks noChangeAspect="1"/>
          </p:cNvPicPr>
          <p:nvPr/>
        </p:nvPicPr>
        <p:blipFill>
          <a:blip r:embed="rId3"/>
          <a:stretch>
            <a:fillRect/>
          </a:stretch>
        </p:blipFill>
        <p:spPr>
          <a:xfrm>
            <a:off x="347141" y="5257799"/>
            <a:ext cx="939800" cy="939800"/>
          </a:xfrm>
          <a:prstGeom prst="rect">
            <a:avLst/>
          </a:prstGeom>
        </p:spPr>
      </p:pic>
      <p:pic>
        <p:nvPicPr>
          <p:cNvPr id="5" name="Picture 4">
            <a:extLst>
              <a:ext uri="{FF2B5EF4-FFF2-40B4-BE49-F238E27FC236}">
                <a16:creationId xmlns:a16="http://schemas.microsoft.com/office/drawing/2014/main" id="{CF972500-A3F9-4B40-D9E8-3F1EDA812AA4}"/>
              </a:ext>
            </a:extLst>
          </p:cNvPr>
          <p:cNvPicPr>
            <a:picLocks noChangeAspect="1"/>
          </p:cNvPicPr>
          <p:nvPr/>
        </p:nvPicPr>
        <p:blipFill>
          <a:blip r:embed="rId4"/>
          <a:stretch>
            <a:fillRect/>
          </a:stretch>
        </p:blipFill>
        <p:spPr>
          <a:xfrm>
            <a:off x="1962669" y="5278381"/>
            <a:ext cx="2519280" cy="1424277"/>
          </a:xfrm>
          <a:prstGeom prst="rect">
            <a:avLst/>
          </a:prstGeom>
        </p:spPr>
      </p:pic>
    </p:spTree>
    <p:extLst>
      <p:ext uri="{BB962C8B-B14F-4D97-AF65-F5344CB8AC3E}">
        <p14:creationId xmlns:p14="http://schemas.microsoft.com/office/powerpoint/2010/main" val="4251751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461392" y="2143939"/>
            <a:ext cx="3781424" cy="2462213"/>
          </a:xfrm>
        </p:spPr>
        <p:txBody>
          <a:bodyPr/>
          <a:lstStyle/>
          <a:p>
            <a:r>
              <a:rPr lang="en-US" dirty="0"/>
              <a:t>Implementation of perinatal mental health screening in the NICU</a:t>
            </a:r>
          </a:p>
        </p:txBody>
      </p:sp>
    </p:spTree>
    <p:extLst>
      <p:ext uri="{BB962C8B-B14F-4D97-AF65-F5344CB8AC3E}">
        <p14:creationId xmlns:p14="http://schemas.microsoft.com/office/powerpoint/2010/main" val="34700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8"/>
          <p:cNvSpPr txBox="1">
            <a:spLocks noGrp="1"/>
          </p:cNvSpPr>
          <p:nvPr>
            <p:ph sz="half" idx="1"/>
          </p:nvPr>
        </p:nvSpPr>
        <p:spPr>
          <a:xfrm>
            <a:off x="1152158" y="1817550"/>
            <a:ext cx="10229534" cy="4312403"/>
          </a:xfrm>
          <a:prstGeom prst="rect">
            <a:avLst/>
          </a:prstGeom>
          <a:noFill/>
          <a:ln>
            <a:noFill/>
          </a:ln>
        </p:spPr>
        <p:txBody>
          <a:bodyPr spcFirstLastPara="1" vert="horz" wrap="square" lIns="91433" tIns="45700" rIns="91433" bIns="45700" rtlCol="0" anchor="ctr" anchorCtr="0">
            <a:normAutofit/>
          </a:bodyPr>
          <a:lstStyle/>
          <a:p>
            <a:pPr marL="0" indent="0" algn="ctr">
              <a:spcBef>
                <a:spcPts val="0"/>
              </a:spcBef>
              <a:buSzPts val="1500"/>
              <a:buNone/>
            </a:pPr>
            <a:r>
              <a:rPr lang="en-US" sz="3200" dirty="0">
                <a:solidFill>
                  <a:srgbClr val="0C0C0C"/>
                </a:solidFill>
              </a:rPr>
              <a:t>Improve local mental health support for families while in the NICU through implementation of routine mental health screening</a:t>
            </a:r>
            <a:endParaRPr sz="3200" dirty="0"/>
          </a:p>
        </p:txBody>
      </p:sp>
      <p:sp>
        <p:nvSpPr>
          <p:cNvPr id="224" name="Google Shape;224;p8"/>
          <p:cNvSpPr txBox="1">
            <a:spLocks noGrp="1"/>
          </p:cNvSpPr>
          <p:nvPr>
            <p:ph type="title"/>
          </p:nvPr>
        </p:nvSpPr>
        <p:spPr>
          <a:xfrm>
            <a:off x="1263522" y="1272801"/>
            <a:ext cx="6544620" cy="1422273"/>
          </a:xfrm>
          <a:prstGeom prst="rect">
            <a:avLst/>
          </a:prstGeom>
          <a:noFill/>
          <a:ln>
            <a:noFill/>
          </a:ln>
        </p:spPr>
        <p:txBody>
          <a:bodyPr spcFirstLastPara="1" vert="horz" wrap="square" lIns="91433" tIns="45700" rIns="91433" bIns="45700" rtlCol="0" anchor="ctr" anchorCtr="0">
            <a:normAutofit/>
          </a:bodyPr>
          <a:lstStyle/>
          <a:p>
            <a:pPr algn="r">
              <a:lnSpc>
                <a:spcPct val="83000"/>
              </a:lnSpc>
              <a:spcBef>
                <a:spcPts val="0"/>
              </a:spcBef>
            </a:pPr>
            <a:r>
              <a:rPr lang="en-US" sz="6800" dirty="0"/>
              <a:t>Initial goal</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2" name="Google Shape;422;p14"/>
          <p:cNvSpPr txBox="1">
            <a:spLocks noGrp="1"/>
          </p:cNvSpPr>
          <p:nvPr>
            <p:ph sz="half" idx="1"/>
          </p:nvPr>
        </p:nvSpPr>
        <p:spPr>
          <a:xfrm>
            <a:off x="914400" y="1327355"/>
            <a:ext cx="10363200" cy="5046295"/>
          </a:xfrm>
          <a:prstGeom prst="rect">
            <a:avLst/>
          </a:prstGeom>
          <a:noFill/>
          <a:ln>
            <a:noFill/>
          </a:ln>
        </p:spPr>
        <p:txBody>
          <a:bodyPr spcFirstLastPara="1" vert="horz" wrap="square" lIns="91433" tIns="45700" rIns="91433" bIns="45700" rtlCol="0" anchor="t" anchorCtr="0">
            <a:noAutofit/>
          </a:bodyPr>
          <a:lstStyle/>
          <a:p>
            <a:pPr marL="342929" indent="-342929">
              <a:spcBef>
                <a:spcPts val="0"/>
              </a:spcBef>
              <a:buSzPts val="1700"/>
              <a:buFont typeface="Arial"/>
              <a:buChar char="•"/>
            </a:pPr>
            <a:r>
              <a:rPr lang="en-US" sz="2800" dirty="0"/>
              <a:t>Shared knowledge of teams across the country</a:t>
            </a:r>
          </a:p>
          <a:p>
            <a:pPr marL="342929" indent="-342929">
              <a:spcBef>
                <a:spcPts val="0"/>
              </a:spcBef>
              <a:buSzPts val="1700"/>
              <a:buFont typeface="Arial"/>
              <a:buChar char="•"/>
            </a:pPr>
            <a:r>
              <a:rPr lang="en-US" sz="2800" dirty="0"/>
              <a:t>Multidisciplinary team was organized</a:t>
            </a:r>
          </a:p>
          <a:p>
            <a:pPr marL="952514" lvl="1" indent="-342929">
              <a:spcBef>
                <a:spcPts val="0"/>
              </a:spcBef>
              <a:buSzPts val="1700"/>
              <a:buFont typeface="Arial"/>
              <a:buChar char="•"/>
            </a:pPr>
            <a:r>
              <a:rPr lang="en-US" sz="2800" dirty="0"/>
              <a:t>NICU fellow, neonatologists, former NICU parents, social work lead, OB/Gyn, child psychologist</a:t>
            </a:r>
          </a:p>
          <a:p>
            <a:pPr marL="342929" indent="-342929">
              <a:spcBef>
                <a:spcPts val="0"/>
              </a:spcBef>
              <a:buSzPts val="1700"/>
              <a:buFont typeface="Arial"/>
              <a:buChar char="•"/>
            </a:pPr>
            <a:r>
              <a:rPr lang="en-US" sz="2800" dirty="0"/>
              <a:t>QI science to implement change</a:t>
            </a:r>
          </a:p>
          <a:p>
            <a:pPr marL="342929" indent="-342929">
              <a:spcBef>
                <a:spcPts val="453"/>
              </a:spcBef>
              <a:buSzPts val="1700"/>
              <a:buFont typeface="Arial"/>
              <a:buChar char="•"/>
            </a:pPr>
            <a:r>
              <a:rPr lang="en-US" sz="2800" dirty="0"/>
              <a:t>Baseline data: mental health concerns detected through informal assessments (March – September 2022)</a:t>
            </a:r>
          </a:p>
          <a:p>
            <a:pPr marL="342929" indent="-342929">
              <a:spcBef>
                <a:spcPts val="453"/>
              </a:spcBef>
              <a:buSzPts val="1700"/>
              <a:buFont typeface="Arial"/>
              <a:buChar char="•"/>
            </a:pPr>
            <a:r>
              <a:rPr lang="en-US" sz="2800" dirty="0"/>
              <a:t>Roadshow</a:t>
            </a:r>
          </a:p>
          <a:p>
            <a:pPr marL="342929" indent="-342929">
              <a:spcBef>
                <a:spcPts val="453"/>
              </a:spcBef>
              <a:buSzPts val="1700"/>
              <a:buFont typeface="Arial"/>
              <a:buChar char="•"/>
            </a:pPr>
            <a:r>
              <a:rPr lang="en-US" sz="2800" dirty="0"/>
              <a:t>Visual Prompts in work spaces</a:t>
            </a:r>
            <a:endParaRPr sz="2800" dirty="0"/>
          </a:p>
        </p:txBody>
      </p:sp>
      <p:sp>
        <p:nvSpPr>
          <p:cNvPr id="421" name="Google Shape;421;p14"/>
          <p:cNvSpPr txBox="1">
            <a:spLocks noGrp="1"/>
          </p:cNvSpPr>
          <p:nvPr>
            <p:ph type="title"/>
          </p:nvPr>
        </p:nvSpPr>
        <p:spPr>
          <a:xfrm>
            <a:off x="838200" y="202896"/>
            <a:ext cx="10515600" cy="1325563"/>
          </a:xfrm>
          <a:prstGeom prst="rect">
            <a:avLst/>
          </a:prstGeom>
          <a:noFill/>
          <a:ln>
            <a:noFill/>
          </a:ln>
        </p:spPr>
        <p:txBody>
          <a:bodyPr spcFirstLastPara="1" vert="horz" wrap="square" lIns="91433" tIns="45700" rIns="91433" bIns="45700" rtlCol="0" anchor="ctr" anchorCtr="0">
            <a:noAutofit/>
          </a:bodyPr>
          <a:lstStyle/>
          <a:p>
            <a:pPr>
              <a:spcBef>
                <a:spcPts val="0"/>
              </a:spcBef>
            </a:pPr>
            <a:r>
              <a:rPr lang="en-US" dirty="0"/>
              <a:t>Overview of Initiative</a:t>
            </a:r>
            <a:endParaRPr dirty="0"/>
          </a:p>
        </p:txBody>
      </p:sp>
      <p:sp>
        <p:nvSpPr>
          <p:cNvPr id="2" name="TextBox 1">
            <a:extLst>
              <a:ext uri="{FF2B5EF4-FFF2-40B4-BE49-F238E27FC236}">
                <a16:creationId xmlns:a16="http://schemas.microsoft.com/office/drawing/2014/main" id="{C8FBEA45-981F-1450-8560-E2078B9873A7}"/>
              </a:ext>
            </a:extLst>
          </p:cNvPr>
          <p:cNvSpPr txBox="1"/>
          <p:nvPr/>
        </p:nvSpPr>
        <p:spPr>
          <a:xfrm>
            <a:off x="168353" y="5583706"/>
            <a:ext cx="9742868" cy="338554"/>
          </a:xfrm>
          <a:prstGeom prst="rect">
            <a:avLst/>
          </a:prstGeom>
          <a:noFill/>
        </p:spPr>
        <p:txBody>
          <a:bodyPr wrap="square" rtlCol="0">
            <a:spAutoFit/>
          </a:bodyPr>
          <a:lstStyle/>
          <a:p>
            <a:r>
              <a:rPr lang="en-US" sz="1600" dirty="0"/>
              <a:t>Swenson et al., 2025.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a:extLst>
            <a:ext uri="{FF2B5EF4-FFF2-40B4-BE49-F238E27FC236}">
              <a16:creationId xmlns:a16="http://schemas.microsoft.com/office/drawing/2014/main" id="{90218AD5-483A-8758-5F02-2F54140A4DF9}"/>
            </a:ext>
          </a:extLst>
        </p:cNvPr>
        <p:cNvGrpSpPr/>
        <p:nvPr/>
      </p:nvGrpSpPr>
      <p:grpSpPr>
        <a:xfrm>
          <a:off x="0" y="0"/>
          <a:ext cx="0" cy="0"/>
          <a:chOff x="0" y="0"/>
          <a:chExt cx="0" cy="0"/>
        </a:xfrm>
      </p:grpSpPr>
      <p:sp>
        <p:nvSpPr>
          <p:cNvPr id="422" name="Google Shape;422;p14">
            <a:extLst>
              <a:ext uri="{FF2B5EF4-FFF2-40B4-BE49-F238E27FC236}">
                <a16:creationId xmlns:a16="http://schemas.microsoft.com/office/drawing/2014/main" id="{87653D90-3345-CD1C-7B8E-52F971B62C04}"/>
              </a:ext>
            </a:extLst>
          </p:cNvPr>
          <p:cNvSpPr txBox="1">
            <a:spLocks noGrp="1"/>
          </p:cNvSpPr>
          <p:nvPr>
            <p:ph sz="half" idx="1"/>
          </p:nvPr>
        </p:nvSpPr>
        <p:spPr>
          <a:xfrm>
            <a:off x="914400" y="1327355"/>
            <a:ext cx="10363200" cy="5046295"/>
          </a:xfrm>
          <a:prstGeom prst="rect">
            <a:avLst/>
          </a:prstGeom>
          <a:noFill/>
          <a:ln>
            <a:noFill/>
          </a:ln>
        </p:spPr>
        <p:txBody>
          <a:bodyPr spcFirstLastPara="1" vert="horz" wrap="square" lIns="91433" tIns="45700" rIns="91433" bIns="45700" rtlCol="0" anchor="t" anchorCtr="0">
            <a:noAutofit/>
          </a:bodyPr>
          <a:lstStyle/>
          <a:p>
            <a:pPr marL="342929" indent="-342929">
              <a:spcBef>
                <a:spcPts val="453"/>
              </a:spcBef>
              <a:buSzPts val="1700"/>
              <a:buFont typeface="Arial"/>
              <a:buChar char="•"/>
            </a:pPr>
            <a:r>
              <a:rPr lang="en-US" sz="2400" dirty="0"/>
              <a:t>Screening initiation: October 2022 Edinburgh Postnatal Depression Scale (EPDS), anxiety subscale (EPDS-3A)</a:t>
            </a:r>
          </a:p>
          <a:p>
            <a:pPr marL="744566" lvl="1" indent="-342929">
              <a:spcBef>
                <a:spcPts val="453"/>
              </a:spcBef>
              <a:buSzPts val="1700"/>
              <a:buFont typeface="Arial"/>
              <a:buChar char="•"/>
            </a:pPr>
            <a:r>
              <a:rPr lang="en-US" sz="2400" dirty="0"/>
              <a:t>Mother thresholds: EPDS 10, EPDS-3A 4</a:t>
            </a:r>
          </a:p>
          <a:p>
            <a:pPr marL="744566" lvl="1" indent="-342929">
              <a:spcBef>
                <a:spcPts val="453"/>
              </a:spcBef>
              <a:buSzPts val="1700"/>
              <a:buFont typeface="Arial"/>
              <a:buChar char="•"/>
            </a:pPr>
            <a:r>
              <a:rPr lang="en-US" sz="2400" dirty="0"/>
              <a:t>Partner thresholds: EPDS 8, EPDS-3A 4</a:t>
            </a:r>
            <a:endParaRPr sz="2400" dirty="0"/>
          </a:p>
          <a:p>
            <a:pPr marL="1143094" lvl="2" indent="-228620">
              <a:spcBef>
                <a:spcPts val="373"/>
              </a:spcBef>
              <a:buSzPts val="1400"/>
              <a:buFont typeface="Arial"/>
              <a:buChar char="•"/>
            </a:pPr>
            <a:r>
              <a:rPr lang="en-US" sz="2400" dirty="0"/>
              <a:t>Scores above threshold </a:t>
            </a:r>
            <a:r>
              <a:rPr lang="en-US" sz="2400" dirty="0">
                <a:sym typeface="Wingdings" pitchFamily="2" charset="2"/>
              </a:rPr>
              <a:t></a:t>
            </a:r>
            <a:r>
              <a:rPr lang="en-US" sz="2400" dirty="0"/>
              <a:t>referral to mental health or primary care providers</a:t>
            </a:r>
            <a:endParaRPr sz="2400" dirty="0"/>
          </a:p>
          <a:p>
            <a:pPr marL="1143094" lvl="2" indent="-228620">
              <a:spcBef>
                <a:spcPts val="373"/>
              </a:spcBef>
              <a:buSzPts val="1400"/>
              <a:buFont typeface="Arial"/>
              <a:buChar char="•"/>
            </a:pPr>
            <a:r>
              <a:rPr lang="en-US" sz="2400" dirty="0"/>
              <a:t>Peer mentor/support group referrals made per social work discretion</a:t>
            </a:r>
          </a:p>
          <a:p>
            <a:pPr marL="1143094" lvl="2" indent="-228620">
              <a:spcBef>
                <a:spcPts val="373"/>
              </a:spcBef>
              <a:buSzPts val="1400"/>
              <a:buFont typeface="Arial"/>
              <a:buChar char="•"/>
            </a:pPr>
            <a:r>
              <a:rPr lang="en-US" sz="2400" dirty="0"/>
              <a:t>Parents receiving mental healthcare were not routinely rescreened</a:t>
            </a:r>
          </a:p>
          <a:p>
            <a:pPr marL="342942" indent="-342891">
              <a:spcBef>
                <a:spcPts val="453"/>
              </a:spcBef>
              <a:buSzPts val="1700"/>
            </a:pPr>
            <a:r>
              <a:rPr lang="en-US" sz="2400" dirty="0"/>
              <a:t>Pre/post surveys regarding mental health support were given to parents attending NICU follow-up visits</a:t>
            </a:r>
            <a:endParaRPr sz="2400" dirty="0"/>
          </a:p>
        </p:txBody>
      </p:sp>
      <p:sp>
        <p:nvSpPr>
          <p:cNvPr id="421" name="Google Shape;421;p14">
            <a:extLst>
              <a:ext uri="{FF2B5EF4-FFF2-40B4-BE49-F238E27FC236}">
                <a16:creationId xmlns:a16="http://schemas.microsoft.com/office/drawing/2014/main" id="{614333AC-8B1B-70E1-9E01-D90036CBFE13}"/>
              </a:ext>
            </a:extLst>
          </p:cNvPr>
          <p:cNvSpPr txBox="1">
            <a:spLocks noGrp="1"/>
          </p:cNvSpPr>
          <p:nvPr>
            <p:ph type="title"/>
          </p:nvPr>
        </p:nvSpPr>
        <p:spPr>
          <a:xfrm>
            <a:off x="838200" y="202896"/>
            <a:ext cx="10515600" cy="1325563"/>
          </a:xfrm>
          <a:prstGeom prst="rect">
            <a:avLst/>
          </a:prstGeom>
          <a:noFill/>
          <a:ln>
            <a:noFill/>
          </a:ln>
        </p:spPr>
        <p:txBody>
          <a:bodyPr spcFirstLastPara="1" vert="horz" wrap="square" lIns="91433" tIns="45700" rIns="91433" bIns="45700" rtlCol="0" anchor="ctr" anchorCtr="0">
            <a:noAutofit/>
          </a:bodyPr>
          <a:lstStyle/>
          <a:p>
            <a:pPr>
              <a:spcBef>
                <a:spcPts val="0"/>
              </a:spcBef>
            </a:pPr>
            <a:r>
              <a:rPr lang="en-US" dirty="0"/>
              <a:t>Overview of Initiative, Continued</a:t>
            </a:r>
            <a:endParaRPr dirty="0"/>
          </a:p>
        </p:txBody>
      </p:sp>
      <p:sp>
        <p:nvSpPr>
          <p:cNvPr id="2" name="TextBox 1">
            <a:extLst>
              <a:ext uri="{FF2B5EF4-FFF2-40B4-BE49-F238E27FC236}">
                <a16:creationId xmlns:a16="http://schemas.microsoft.com/office/drawing/2014/main" id="{56A70326-9E70-E256-F613-E2C5AC9FF7D2}"/>
              </a:ext>
            </a:extLst>
          </p:cNvPr>
          <p:cNvSpPr txBox="1"/>
          <p:nvPr/>
        </p:nvSpPr>
        <p:spPr>
          <a:xfrm>
            <a:off x="232245" y="5836508"/>
            <a:ext cx="9742868" cy="338554"/>
          </a:xfrm>
          <a:prstGeom prst="rect">
            <a:avLst/>
          </a:prstGeom>
          <a:noFill/>
        </p:spPr>
        <p:txBody>
          <a:bodyPr wrap="square" rtlCol="0">
            <a:spAutoFit/>
          </a:bodyPr>
          <a:lstStyle/>
          <a:p>
            <a:r>
              <a:rPr lang="en-US" sz="1600" dirty="0"/>
              <a:t>Swenson et al., 2025; Swenson, unpublished.</a:t>
            </a:r>
          </a:p>
        </p:txBody>
      </p:sp>
    </p:spTree>
    <p:extLst>
      <p:ext uri="{BB962C8B-B14F-4D97-AF65-F5344CB8AC3E}">
        <p14:creationId xmlns:p14="http://schemas.microsoft.com/office/powerpoint/2010/main" val="2119796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B37AB5-2575-4545-9A4C-A8FC76B9598E}"/>
              </a:ext>
            </a:extLst>
          </p:cNvPr>
          <p:cNvSpPr>
            <a:spLocks noGrp="1"/>
          </p:cNvSpPr>
          <p:nvPr>
            <p:ph sz="half" idx="1"/>
          </p:nvPr>
        </p:nvSpPr>
        <p:spPr>
          <a:xfrm>
            <a:off x="548639" y="1600200"/>
            <a:ext cx="11027217" cy="1677382"/>
          </a:xfrm>
        </p:spPr>
        <p:txBody>
          <a:bodyPr/>
          <a:lstStyle/>
          <a:p>
            <a:r>
              <a:rPr lang="en-US" dirty="0"/>
              <a:t>Describe Perinatal Mental Health Disorders</a:t>
            </a:r>
          </a:p>
          <a:p>
            <a:r>
              <a:rPr lang="en-US" dirty="0"/>
              <a:t>Describe why parent mental health support is important in the NICU</a:t>
            </a:r>
          </a:p>
          <a:p>
            <a:r>
              <a:rPr lang="en-US" dirty="0"/>
              <a:t>Describe our experience in the Twin Cities</a:t>
            </a:r>
          </a:p>
          <a:p>
            <a:r>
              <a:rPr lang="en-US" dirty="0"/>
              <a:t>Provide action items for teams looking to start this work</a:t>
            </a:r>
          </a:p>
        </p:txBody>
      </p:sp>
      <p:sp>
        <p:nvSpPr>
          <p:cNvPr id="5" name="Title 4">
            <a:extLst>
              <a:ext uri="{FF2B5EF4-FFF2-40B4-BE49-F238E27FC236}">
                <a16:creationId xmlns:a16="http://schemas.microsoft.com/office/drawing/2014/main" id="{6505D45E-8395-564D-81BE-60DE15BF26A2}"/>
              </a:ext>
            </a:extLst>
          </p:cNvPr>
          <p:cNvSpPr>
            <a:spLocks noGrp="1"/>
          </p:cNvSpPr>
          <p:nvPr>
            <p:ph type="title"/>
          </p:nvPr>
        </p:nvSpPr>
        <p:spPr/>
        <p:txBody>
          <a:bodyPr/>
          <a:lstStyle/>
          <a:p>
            <a:r>
              <a:rPr lang="en-US" dirty="0"/>
              <a:t>Description of content</a:t>
            </a:r>
          </a:p>
        </p:txBody>
      </p:sp>
    </p:spTree>
    <p:extLst>
      <p:ext uri="{BB962C8B-B14F-4D97-AF65-F5344CB8AC3E}">
        <p14:creationId xmlns:p14="http://schemas.microsoft.com/office/powerpoint/2010/main" val="217996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Google Shape;435;p16"/>
          <p:cNvGrpSpPr/>
          <p:nvPr/>
        </p:nvGrpSpPr>
        <p:grpSpPr>
          <a:xfrm>
            <a:off x="895498" y="804042"/>
            <a:ext cx="10196400" cy="5609896"/>
            <a:chOff x="895497" y="1003705"/>
            <a:chExt cx="10196400" cy="5609896"/>
          </a:xfrm>
        </p:grpSpPr>
        <p:sp>
          <p:nvSpPr>
            <p:cNvPr id="436" name="Google Shape;436;p16"/>
            <p:cNvSpPr txBox="1"/>
            <p:nvPr/>
          </p:nvSpPr>
          <p:spPr>
            <a:xfrm>
              <a:off x="941439" y="1003705"/>
              <a:ext cx="5665839" cy="1513489"/>
            </a:xfrm>
            <a:prstGeom prst="rect">
              <a:avLst/>
            </a:prstGeom>
            <a:noFill/>
            <a:ln>
              <a:noFill/>
            </a:ln>
          </p:spPr>
          <p:txBody>
            <a:bodyPr spcFirstLastPara="1" wrap="square" lIns="121900" tIns="60933" rIns="121900" bIns="60933" anchor="t" anchorCtr="0">
              <a:noAutofit/>
            </a:bodyPr>
            <a:lstStyle/>
            <a:p>
              <a:pPr>
                <a:lnSpc>
                  <a:spcPct val="90000"/>
                </a:lnSpc>
                <a:buClr>
                  <a:schemeClr val="accent1"/>
                </a:buClr>
                <a:buSzPts val="3000"/>
              </a:pPr>
              <a:r>
                <a:rPr lang="en-US" sz="4000" b="1" dirty="0">
                  <a:solidFill>
                    <a:schemeClr val="accent2"/>
                  </a:solidFill>
                  <a:latin typeface="Arial"/>
                  <a:ea typeface="Arial"/>
                  <a:cs typeface="Arial"/>
                  <a:sym typeface="Arial"/>
                </a:rPr>
                <a:t>Specific Aim</a:t>
              </a:r>
              <a:endParaRPr sz="2400" b="1" dirty="0">
                <a:solidFill>
                  <a:schemeClr val="accent2"/>
                </a:solidFill>
              </a:endParaRPr>
            </a:p>
          </p:txBody>
        </p:sp>
        <p:sp>
          <p:nvSpPr>
            <p:cNvPr id="437" name="Google Shape;437;p16"/>
            <p:cNvSpPr txBox="1"/>
            <p:nvPr/>
          </p:nvSpPr>
          <p:spPr>
            <a:xfrm>
              <a:off x="895497" y="2262401"/>
              <a:ext cx="10196400" cy="4351200"/>
            </a:xfrm>
            <a:prstGeom prst="rect">
              <a:avLst/>
            </a:prstGeom>
            <a:noFill/>
            <a:ln>
              <a:noFill/>
            </a:ln>
          </p:spPr>
          <p:txBody>
            <a:bodyPr spcFirstLastPara="1" wrap="square" lIns="121900" tIns="60933" rIns="121900" bIns="60933" anchor="t" anchorCtr="0">
              <a:normAutofit/>
            </a:bodyPr>
            <a:lstStyle/>
            <a:p>
              <a:pPr marL="243829" indent="-243829">
                <a:lnSpc>
                  <a:spcPct val="110000"/>
                </a:lnSpc>
                <a:buClr>
                  <a:srgbClr val="262626"/>
                </a:buClr>
                <a:buSzPts val="1700"/>
                <a:buFont typeface="Arial"/>
                <a:buChar char="•"/>
              </a:pPr>
              <a:r>
                <a:rPr lang="en-US" sz="3200" dirty="0">
                  <a:latin typeface="Arial"/>
                  <a:ea typeface="Arial"/>
                  <a:cs typeface="Arial"/>
                  <a:sym typeface="Arial"/>
                </a:rPr>
                <a:t>Implement standardized, longitudinal mental health screening for parents of infants hospitalized in the NICU at the AAP-recommended intervals of 1, 2, 4, and 6 months and increase screen completion rate from a baseline of 0% to 70% within 6 months.</a:t>
              </a:r>
              <a:endParaRPr sz="3200"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2e51fd0dc42_0_53"/>
          <p:cNvSpPr txBox="1">
            <a:spLocks noGrp="1"/>
          </p:cNvSpPr>
          <p:nvPr>
            <p:ph type="title"/>
          </p:nvPr>
        </p:nvSpPr>
        <p:spPr>
          <a:xfrm>
            <a:off x="609600" y="312596"/>
            <a:ext cx="10515600" cy="707886"/>
          </a:xfrm>
          <a:prstGeom prst="rect">
            <a:avLst/>
          </a:prstGeom>
        </p:spPr>
        <p:txBody>
          <a:bodyPr spcFirstLastPara="1" vert="horz" wrap="square" lIns="91433" tIns="45700" rIns="91433" bIns="45700" rtlCol="0" anchor="ctr" anchorCtr="0">
            <a:noAutofit/>
          </a:bodyPr>
          <a:lstStyle/>
          <a:p>
            <a:pPr>
              <a:spcBef>
                <a:spcPts val="0"/>
              </a:spcBef>
            </a:pPr>
            <a:r>
              <a:rPr lang="en-US" dirty="0"/>
              <a:t>Measures</a:t>
            </a:r>
            <a:endParaRPr dirty="0"/>
          </a:p>
        </p:txBody>
      </p:sp>
      <p:sp>
        <p:nvSpPr>
          <p:cNvPr id="444" name="Google Shape;444;g2e51fd0dc42_0_53"/>
          <p:cNvSpPr txBox="1">
            <a:spLocks noGrp="1"/>
          </p:cNvSpPr>
          <p:nvPr>
            <p:ph type="body" idx="1"/>
          </p:nvPr>
        </p:nvSpPr>
        <p:spPr>
          <a:xfrm>
            <a:off x="609431" y="1215317"/>
            <a:ext cx="5386800" cy="639600"/>
          </a:xfrm>
          <a:prstGeom prst="rect">
            <a:avLst/>
          </a:prstGeom>
        </p:spPr>
        <p:txBody>
          <a:bodyPr spcFirstLastPara="1" vert="horz" wrap="square" lIns="91433" tIns="45700" rIns="91433" bIns="45700" rtlCol="0" anchor="b" anchorCtr="0">
            <a:noAutofit/>
          </a:bodyPr>
          <a:lstStyle/>
          <a:p>
            <a:pPr>
              <a:spcBef>
                <a:spcPts val="480"/>
              </a:spcBef>
            </a:pPr>
            <a:r>
              <a:rPr lang="en-US" dirty="0"/>
              <a:t>Outcome</a:t>
            </a:r>
            <a:endParaRPr dirty="0"/>
          </a:p>
        </p:txBody>
      </p:sp>
      <p:sp>
        <p:nvSpPr>
          <p:cNvPr id="446" name="Google Shape;446;g2e51fd0dc42_0_53"/>
          <p:cNvSpPr txBox="1">
            <a:spLocks noGrp="1"/>
          </p:cNvSpPr>
          <p:nvPr>
            <p:ph sz="half" idx="2"/>
          </p:nvPr>
        </p:nvSpPr>
        <p:spPr>
          <a:xfrm>
            <a:off x="6193369" y="1215317"/>
            <a:ext cx="5389200" cy="639600"/>
          </a:xfrm>
          <a:prstGeom prst="rect">
            <a:avLst/>
          </a:prstGeom>
        </p:spPr>
        <p:txBody>
          <a:bodyPr spcFirstLastPara="1" vert="horz" wrap="square" lIns="91433" tIns="45700" rIns="91433" bIns="45700" rtlCol="0" anchor="b" anchorCtr="0">
            <a:noAutofit/>
          </a:bodyPr>
          <a:lstStyle/>
          <a:p>
            <a:pPr marL="0" indent="0">
              <a:spcBef>
                <a:spcPts val="480"/>
              </a:spcBef>
              <a:buNone/>
            </a:pPr>
            <a:r>
              <a:rPr lang="en-US" sz="2400" b="1" dirty="0"/>
              <a:t>Process</a:t>
            </a:r>
            <a:endParaRPr sz="2400" b="1" dirty="0"/>
          </a:p>
        </p:txBody>
      </p:sp>
      <p:sp>
        <p:nvSpPr>
          <p:cNvPr id="445" name="Google Shape;445;g2e51fd0dc42_0_53"/>
          <p:cNvSpPr txBox="1">
            <a:spLocks noGrp="1"/>
          </p:cNvSpPr>
          <p:nvPr>
            <p:ph type="body" sz="quarter" idx="3"/>
          </p:nvPr>
        </p:nvSpPr>
        <p:spPr>
          <a:xfrm>
            <a:off x="711237" y="2049752"/>
            <a:ext cx="5183188" cy="823912"/>
          </a:xfrm>
          <a:prstGeom prst="rect">
            <a:avLst/>
          </a:prstGeom>
        </p:spPr>
        <p:txBody>
          <a:bodyPr spcFirstLastPara="1" vert="horz" wrap="square" lIns="91433" tIns="45700" rIns="91433" bIns="45700" rtlCol="0" anchor="t" anchorCtr="0">
            <a:noAutofit/>
          </a:bodyPr>
          <a:lstStyle/>
          <a:p>
            <a:pPr marL="609570" indent="-457178">
              <a:spcBef>
                <a:spcPts val="480"/>
              </a:spcBef>
              <a:buSzPts val="1800"/>
              <a:buChar char="•"/>
            </a:pPr>
            <a:r>
              <a:rPr lang="en-US" b="0" dirty="0"/>
              <a:t>Rate of parents undergoing depression and anxiety screening</a:t>
            </a:r>
            <a:endParaRPr b="0" dirty="0"/>
          </a:p>
        </p:txBody>
      </p:sp>
      <p:sp>
        <p:nvSpPr>
          <p:cNvPr id="447" name="Google Shape;447;g2e51fd0dc42_0_53"/>
          <p:cNvSpPr txBox="1">
            <a:spLocks noGrp="1"/>
          </p:cNvSpPr>
          <p:nvPr>
            <p:ph sz="quarter" idx="4"/>
          </p:nvPr>
        </p:nvSpPr>
        <p:spPr>
          <a:xfrm>
            <a:off x="6091563" y="1854917"/>
            <a:ext cx="5183188" cy="3684588"/>
          </a:xfrm>
          <a:prstGeom prst="rect">
            <a:avLst/>
          </a:prstGeom>
        </p:spPr>
        <p:txBody>
          <a:bodyPr spcFirstLastPara="1" vert="horz" wrap="square" lIns="91433" tIns="45700" rIns="91433" bIns="45700" rtlCol="0" anchor="t" anchorCtr="0">
            <a:noAutofit/>
          </a:bodyPr>
          <a:lstStyle/>
          <a:p>
            <a:pPr marL="609570" indent="-457178">
              <a:spcBef>
                <a:spcPts val="480"/>
              </a:spcBef>
              <a:buSzPts val="1800"/>
            </a:pPr>
            <a:r>
              <a:rPr lang="en-US" sz="2400" dirty="0"/>
              <a:t>Rate of parents screening above thresholds concerning for clinical depression and anxiety</a:t>
            </a:r>
          </a:p>
          <a:p>
            <a:pPr marL="609570" indent="-457178">
              <a:spcBef>
                <a:spcPts val="480"/>
              </a:spcBef>
              <a:buSzPts val="1800"/>
            </a:pPr>
            <a:r>
              <a:rPr lang="en-US" sz="2400" dirty="0"/>
              <a:t>Rate of parents with positive screens who were referred</a:t>
            </a:r>
          </a:p>
          <a:p>
            <a:pPr marL="609570" indent="-457178">
              <a:spcBef>
                <a:spcPts val="480"/>
              </a:spcBef>
              <a:buSzPts val="1800"/>
            </a:pPr>
            <a:r>
              <a:rPr lang="en-US" sz="2400" dirty="0"/>
              <a:t>Rate of parents declining screening or social work involvement</a:t>
            </a:r>
            <a:endParaRPr sz="2400" dirty="0"/>
          </a:p>
        </p:txBody>
      </p:sp>
      <p:sp>
        <p:nvSpPr>
          <p:cNvPr id="2" name="TextBox 1">
            <a:extLst>
              <a:ext uri="{FF2B5EF4-FFF2-40B4-BE49-F238E27FC236}">
                <a16:creationId xmlns:a16="http://schemas.microsoft.com/office/drawing/2014/main" id="{4CA55311-6EFB-5868-1DFB-EFB01B136BB7}"/>
              </a:ext>
            </a:extLst>
          </p:cNvPr>
          <p:cNvSpPr txBox="1"/>
          <p:nvPr/>
        </p:nvSpPr>
        <p:spPr>
          <a:xfrm>
            <a:off x="368151" y="5642683"/>
            <a:ext cx="9742868" cy="338554"/>
          </a:xfrm>
          <a:prstGeom prst="rect">
            <a:avLst/>
          </a:prstGeom>
          <a:noFill/>
        </p:spPr>
        <p:txBody>
          <a:bodyPr wrap="square" rtlCol="0">
            <a:spAutoFit/>
          </a:bodyPr>
          <a:lstStyle/>
          <a:p>
            <a:r>
              <a:rPr lang="en-US" sz="1600" dirty="0"/>
              <a:t>Swenson et al., 2025, https://</a:t>
            </a:r>
            <a:r>
              <a:rPr lang="en-US" sz="1600" dirty="0" err="1"/>
              <a:t>doi.org</a:t>
            </a:r>
            <a:r>
              <a:rPr lang="en-US" sz="1600" dirty="0"/>
              <a:t>/10.1038/s41372-025-02315-z</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e51fd0dc42_0_45"/>
          <p:cNvPicPr preferRelativeResize="0"/>
          <p:nvPr/>
        </p:nvPicPr>
        <p:blipFill>
          <a:blip r:embed="rId3">
            <a:alphaModFix/>
          </a:blip>
          <a:stretch>
            <a:fillRect/>
          </a:stretch>
        </p:blipFill>
        <p:spPr>
          <a:xfrm>
            <a:off x="774700" y="1333502"/>
            <a:ext cx="10642600" cy="3543300"/>
          </a:xfrm>
          <a:prstGeom prst="rect">
            <a:avLst/>
          </a:prstGeom>
          <a:noFill/>
          <a:ln>
            <a:noFill/>
          </a:ln>
        </p:spPr>
      </p:pic>
      <p:sp>
        <p:nvSpPr>
          <p:cNvPr id="454" name="Google Shape;454;g2e51fd0dc42_0_45"/>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spcBef>
                <a:spcPts val="0"/>
              </a:spcBef>
            </a:pPr>
            <a:r>
              <a:rPr lang="en-US" dirty="0"/>
              <a:t>Balancing Measures</a:t>
            </a:r>
            <a:endParaRPr dirty="0"/>
          </a:p>
        </p:txBody>
      </p:sp>
      <p:sp>
        <p:nvSpPr>
          <p:cNvPr id="2" name="TextBox 1">
            <a:extLst>
              <a:ext uri="{FF2B5EF4-FFF2-40B4-BE49-F238E27FC236}">
                <a16:creationId xmlns:a16="http://schemas.microsoft.com/office/drawing/2014/main" id="{8E955589-6936-6E9A-6316-25CDF900EAC0}"/>
              </a:ext>
            </a:extLst>
          </p:cNvPr>
          <p:cNvSpPr txBox="1"/>
          <p:nvPr/>
        </p:nvSpPr>
        <p:spPr>
          <a:xfrm>
            <a:off x="320578" y="5582096"/>
            <a:ext cx="9742868" cy="338554"/>
          </a:xfrm>
          <a:prstGeom prst="rect">
            <a:avLst/>
          </a:prstGeom>
          <a:noFill/>
        </p:spPr>
        <p:txBody>
          <a:bodyPr wrap="square" rtlCol="0">
            <a:spAutoFit/>
          </a:bodyPr>
          <a:lstStyle/>
          <a:p>
            <a:r>
              <a:rPr lang="en-US" sz="1600" dirty="0"/>
              <a:t>Swenson et al., 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10;&#10;Description automatically generated with medium confidence">
            <a:extLst>
              <a:ext uri="{FF2B5EF4-FFF2-40B4-BE49-F238E27FC236}">
                <a16:creationId xmlns:a16="http://schemas.microsoft.com/office/drawing/2014/main" id="{2FEEAB47-1499-A254-D34B-17E6C5A59D8C}"/>
              </a:ext>
            </a:extLst>
          </p:cNvPr>
          <p:cNvPicPr>
            <a:picLocks noGrp="1" noChangeAspect="1"/>
          </p:cNvPicPr>
          <p:nvPr>
            <p:ph sz="half" idx="1"/>
          </p:nvPr>
        </p:nvPicPr>
        <p:blipFill>
          <a:blip r:embed="rId3"/>
          <a:srcRect b="69537"/>
          <a:stretch/>
        </p:blipFill>
        <p:spPr>
          <a:xfrm>
            <a:off x="134179" y="1041777"/>
            <a:ext cx="11929582" cy="4770555"/>
          </a:xfrm>
        </p:spPr>
      </p:pic>
      <p:sp>
        <p:nvSpPr>
          <p:cNvPr id="2" name="Title 1">
            <a:extLst>
              <a:ext uri="{FF2B5EF4-FFF2-40B4-BE49-F238E27FC236}">
                <a16:creationId xmlns:a16="http://schemas.microsoft.com/office/drawing/2014/main" id="{2598DE1F-6820-1CF3-567D-4AD24C2716BC}"/>
              </a:ext>
            </a:extLst>
          </p:cNvPr>
          <p:cNvSpPr>
            <a:spLocks noGrp="1"/>
          </p:cNvSpPr>
          <p:nvPr>
            <p:ph type="title"/>
          </p:nvPr>
        </p:nvSpPr>
        <p:spPr/>
        <p:txBody>
          <a:bodyPr/>
          <a:lstStyle/>
          <a:p>
            <a:r>
              <a:rPr lang="en-US" dirty="0"/>
              <a:t>Results</a:t>
            </a:r>
          </a:p>
        </p:txBody>
      </p:sp>
      <p:sp>
        <p:nvSpPr>
          <p:cNvPr id="3" name="TextBox 2">
            <a:extLst>
              <a:ext uri="{FF2B5EF4-FFF2-40B4-BE49-F238E27FC236}">
                <a16:creationId xmlns:a16="http://schemas.microsoft.com/office/drawing/2014/main" id="{DA2AB971-C9C2-4627-3A72-86C0173B06B8}"/>
              </a:ext>
            </a:extLst>
          </p:cNvPr>
          <p:cNvSpPr txBox="1"/>
          <p:nvPr/>
        </p:nvSpPr>
        <p:spPr>
          <a:xfrm>
            <a:off x="352109" y="6119403"/>
            <a:ext cx="9742868" cy="338554"/>
          </a:xfrm>
          <a:prstGeom prst="rect">
            <a:avLst/>
          </a:prstGeom>
          <a:noFill/>
        </p:spPr>
        <p:txBody>
          <a:bodyPr wrap="square" rtlCol="0">
            <a:spAutoFit/>
          </a:bodyPr>
          <a:lstStyle/>
          <a:p>
            <a:r>
              <a:rPr lang="en-US" sz="1600" dirty="0"/>
              <a:t>Swenson et al., 2025.</a:t>
            </a:r>
          </a:p>
        </p:txBody>
      </p:sp>
    </p:spTree>
    <p:extLst>
      <p:ext uri="{BB962C8B-B14F-4D97-AF65-F5344CB8AC3E}">
        <p14:creationId xmlns:p14="http://schemas.microsoft.com/office/powerpoint/2010/main" val="113685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10;&#10;Description automatically generated with medium confidence">
            <a:extLst>
              <a:ext uri="{FF2B5EF4-FFF2-40B4-BE49-F238E27FC236}">
                <a16:creationId xmlns:a16="http://schemas.microsoft.com/office/drawing/2014/main" id="{26AFA08F-D9B4-33BD-497C-9C3EACBB08CE}"/>
              </a:ext>
            </a:extLst>
          </p:cNvPr>
          <p:cNvPicPr>
            <a:picLocks noGrp="1" noChangeAspect="1"/>
          </p:cNvPicPr>
          <p:nvPr>
            <p:ph sz="half" idx="1"/>
          </p:nvPr>
        </p:nvPicPr>
        <p:blipFill>
          <a:blip r:embed="rId3"/>
          <a:stretch/>
        </p:blipFill>
        <p:spPr>
          <a:xfrm>
            <a:off x="3657601" y="1497013"/>
            <a:ext cx="7252137" cy="4960944"/>
          </a:xfrm>
          <a:prstGeom prst="rect">
            <a:avLst/>
          </a:prstGeom>
        </p:spPr>
      </p:pic>
      <p:sp>
        <p:nvSpPr>
          <p:cNvPr id="2" name="Title 1">
            <a:extLst>
              <a:ext uri="{FF2B5EF4-FFF2-40B4-BE49-F238E27FC236}">
                <a16:creationId xmlns:a16="http://schemas.microsoft.com/office/drawing/2014/main" id="{775CB1D2-A68B-8A40-BBC8-CEEA390C072D}"/>
              </a:ext>
            </a:extLst>
          </p:cNvPr>
          <p:cNvSpPr>
            <a:spLocks noGrp="1"/>
          </p:cNvSpPr>
          <p:nvPr>
            <p:ph type="title"/>
          </p:nvPr>
        </p:nvSpPr>
        <p:spPr>
          <a:xfrm>
            <a:off x="1028701" y="1967268"/>
            <a:ext cx="2628900" cy="2547257"/>
          </a:xfrm>
          <a:noFill/>
        </p:spPr>
        <p:txBody>
          <a:bodyPr vert="horz" wrap="square" lIns="91440" tIns="45720" rIns="91440" bIns="45720" rtlCol="0" anchor="ctr" anchorCtr="0">
            <a:normAutofit fontScale="90000"/>
          </a:bodyPr>
          <a:lstStyle/>
          <a:p>
            <a:pPr algn="ctr"/>
            <a:r>
              <a:rPr lang="en-US" sz="3600" dirty="0">
                <a:solidFill>
                  <a:schemeClr val="accent1"/>
                </a:solidFill>
              </a:rPr>
              <a:t>Screen Completion by Parent Type</a:t>
            </a:r>
          </a:p>
        </p:txBody>
      </p:sp>
      <p:sp>
        <p:nvSpPr>
          <p:cNvPr id="3" name="TextBox 2">
            <a:extLst>
              <a:ext uri="{FF2B5EF4-FFF2-40B4-BE49-F238E27FC236}">
                <a16:creationId xmlns:a16="http://schemas.microsoft.com/office/drawing/2014/main" id="{6F103829-5B08-4894-FE02-06160C5173B8}"/>
              </a:ext>
            </a:extLst>
          </p:cNvPr>
          <p:cNvSpPr txBox="1"/>
          <p:nvPr/>
        </p:nvSpPr>
        <p:spPr>
          <a:xfrm>
            <a:off x="352109" y="6119403"/>
            <a:ext cx="9742868" cy="338554"/>
          </a:xfrm>
          <a:prstGeom prst="rect">
            <a:avLst/>
          </a:prstGeom>
          <a:noFill/>
        </p:spPr>
        <p:txBody>
          <a:bodyPr wrap="square" rtlCol="0">
            <a:spAutoFit/>
          </a:bodyPr>
          <a:lstStyle/>
          <a:p>
            <a:r>
              <a:rPr lang="en-US" sz="1600" dirty="0"/>
              <a:t>Swenson et al., 2025.</a:t>
            </a:r>
          </a:p>
        </p:txBody>
      </p:sp>
    </p:spTree>
    <p:extLst>
      <p:ext uri="{BB962C8B-B14F-4D97-AF65-F5344CB8AC3E}">
        <p14:creationId xmlns:p14="http://schemas.microsoft.com/office/powerpoint/2010/main" val="275434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F1DA2C3-35E7-172A-9133-88035F7418F6}"/>
              </a:ext>
            </a:extLst>
          </p:cNvPr>
          <p:cNvGraphicFramePr>
            <a:graphicFrameLocks noGrp="1"/>
          </p:cNvGraphicFramePr>
          <p:nvPr>
            <p:ph sz="half" idx="1"/>
            <p:extLst>
              <p:ext uri="{D42A27DB-BD31-4B8C-83A1-F6EECF244321}">
                <p14:modId xmlns:p14="http://schemas.microsoft.com/office/powerpoint/2010/main" val="3894881804"/>
              </p:ext>
            </p:extLst>
          </p:nvPr>
        </p:nvGraphicFramePr>
        <p:xfrm>
          <a:off x="838200" y="1753771"/>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DD92290-EBAB-8A3A-C2F8-01271138328E}"/>
              </a:ext>
            </a:extLst>
          </p:cNvPr>
          <p:cNvSpPr>
            <a:spLocks noGrp="1"/>
          </p:cNvSpPr>
          <p:nvPr>
            <p:ph type="title"/>
          </p:nvPr>
        </p:nvSpPr>
        <p:spPr/>
        <p:txBody>
          <a:bodyPr/>
          <a:lstStyle/>
          <a:p>
            <a:r>
              <a:rPr lang="en-US" dirty="0"/>
              <a:t>Screen Completion Rate by Interval</a:t>
            </a:r>
          </a:p>
        </p:txBody>
      </p:sp>
      <p:sp>
        <p:nvSpPr>
          <p:cNvPr id="3" name="TextBox 2">
            <a:extLst>
              <a:ext uri="{FF2B5EF4-FFF2-40B4-BE49-F238E27FC236}">
                <a16:creationId xmlns:a16="http://schemas.microsoft.com/office/drawing/2014/main" id="{0D1027B9-85AB-114F-E9A0-043E08473A8F}"/>
              </a:ext>
            </a:extLst>
          </p:cNvPr>
          <p:cNvSpPr txBox="1"/>
          <p:nvPr/>
        </p:nvSpPr>
        <p:spPr>
          <a:xfrm>
            <a:off x="322981" y="5629862"/>
            <a:ext cx="9742868" cy="338554"/>
          </a:xfrm>
          <a:prstGeom prst="rect">
            <a:avLst/>
          </a:prstGeom>
          <a:noFill/>
        </p:spPr>
        <p:txBody>
          <a:bodyPr wrap="square" rtlCol="0">
            <a:spAutoFit/>
          </a:bodyPr>
          <a:lstStyle/>
          <a:p>
            <a:r>
              <a:rPr lang="en-US" sz="1600" dirty="0"/>
              <a:t>Swenson et al., 2025.</a:t>
            </a:r>
          </a:p>
        </p:txBody>
      </p:sp>
    </p:spTree>
    <p:extLst>
      <p:ext uri="{BB962C8B-B14F-4D97-AF65-F5344CB8AC3E}">
        <p14:creationId xmlns:p14="http://schemas.microsoft.com/office/powerpoint/2010/main" val="3181642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49DC-AE0D-C07B-33C3-AAE47A196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85FAB-25BC-87EA-B789-C37DAC9A63F7}"/>
              </a:ext>
            </a:extLst>
          </p:cNvPr>
          <p:cNvSpPr>
            <a:spLocks noGrp="1"/>
          </p:cNvSpPr>
          <p:nvPr>
            <p:ph type="title"/>
          </p:nvPr>
        </p:nvSpPr>
        <p:spPr/>
        <p:txBody>
          <a:bodyPr>
            <a:normAutofit fontScale="90000"/>
          </a:bodyPr>
          <a:lstStyle/>
          <a:p>
            <a:r>
              <a:rPr lang="en-US" dirty="0"/>
              <a:t>Majority of Concerns Detected Through Informal Assessments Occurred within 1</a:t>
            </a:r>
            <a:r>
              <a:rPr lang="en-US" baseline="30000" dirty="0"/>
              <a:t>st</a:t>
            </a:r>
            <a:r>
              <a:rPr lang="en-US" dirty="0"/>
              <a:t> Week After Birth</a:t>
            </a:r>
          </a:p>
        </p:txBody>
      </p:sp>
      <p:sp>
        <p:nvSpPr>
          <p:cNvPr id="4" name="Text Placeholder 3">
            <a:extLst>
              <a:ext uri="{FF2B5EF4-FFF2-40B4-BE49-F238E27FC236}">
                <a16:creationId xmlns:a16="http://schemas.microsoft.com/office/drawing/2014/main" id="{7A2E4D73-0F5C-D8D7-718A-DE8416DDA364}"/>
              </a:ext>
            </a:extLst>
          </p:cNvPr>
          <p:cNvSpPr>
            <a:spLocks noGrp="1"/>
          </p:cNvSpPr>
          <p:nvPr>
            <p:ph type="body" idx="1"/>
          </p:nvPr>
        </p:nvSpPr>
        <p:spPr>
          <a:xfrm>
            <a:off x="839789" y="2082801"/>
            <a:ext cx="5157787" cy="823912"/>
          </a:xfrm>
        </p:spPr>
        <p:txBody>
          <a:bodyPr>
            <a:normAutofit fontScale="92500" lnSpcReduction="10000"/>
          </a:bodyPr>
          <a:lstStyle/>
          <a:p>
            <a:r>
              <a:rPr lang="en-US" dirty="0"/>
              <a:t>Informal assessments</a:t>
            </a:r>
          </a:p>
          <a:p>
            <a:r>
              <a:rPr lang="en-US" dirty="0"/>
              <a:t>(6-month period)</a:t>
            </a:r>
          </a:p>
        </p:txBody>
      </p:sp>
      <p:graphicFrame>
        <p:nvGraphicFramePr>
          <p:cNvPr id="7" name="Content Placeholder 6">
            <a:extLst>
              <a:ext uri="{FF2B5EF4-FFF2-40B4-BE49-F238E27FC236}">
                <a16:creationId xmlns:a16="http://schemas.microsoft.com/office/drawing/2014/main" id="{CAB24CA3-F0F4-C476-46BC-CFBC37E5FA36}"/>
              </a:ext>
            </a:extLst>
          </p:cNvPr>
          <p:cNvGraphicFramePr>
            <a:graphicFrameLocks noGrp="1"/>
          </p:cNvGraphicFramePr>
          <p:nvPr>
            <p:ph sz="half" idx="2"/>
          </p:nvPr>
        </p:nvGraphicFramePr>
        <p:xfrm>
          <a:off x="839789" y="2906714"/>
          <a:ext cx="5157787" cy="288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FE16CAD8-D1EE-B5F9-E224-EA37BD44AC09}"/>
              </a:ext>
            </a:extLst>
          </p:cNvPr>
          <p:cNvSpPr>
            <a:spLocks noGrp="1"/>
          </p:cNvSpPr>
          <p:nvPr>
            <p:ph type="body" sz="quarter" idx="3"/>
          </p:nvPr>
        </p:nvSpPr>
        <p:spPr>
          <a:xfrm>
            <a:off x="6172201" y="2082801"/>
            <a:ext cx="5183188" cy="823912"/>
          </a:xfrm>
        </p:spPr>
        <p:txBody>
          <a:bodyPr>
            <a:normAutofit fontScale="92500" lnSpcReduction="10000"/>
          </a:bodyPr>
          <a:lstStyle/>
          <a:p>
            <a:r>
              <a:rPr lang="en-US" dirty="0"/>
              <a:t>Standardized screening program</a:t>
            </a:r>
          </a:p>
          <a:p>
            <a:r>
              <a:rPr lang="en-US" dirty="0"/>
              <a:t>(6-month period)</a:t>
            </a:r>
          </a:p>
        </p:txBody>
      </p:sp>
      <p:graphicFrame>
        <p:nvGraphicFramePr>
          <p:cNvPr id="8" name="Content Placeholder 7">
            <a:extLst>
              <a:ext uri="{FF2B5EF4-FFF2-40B4-BE49-F238E27FC236}">
                <a16:creationId xmlns:a16="http://schemas.microsoft.com/office/drawing/2014/main" id="{82AF410B-995D-4ECB-2986-3118E4D554AF}"/>
              </a:ext>
            </a:extLst>
          </p:cNvPr>
          <p:cNvGraphicFramePr>
            <a:graphicFrameLocks noGrp="1"/>
          </p:cNvGraphicFramePr>
          <p:nvPr>
            <p:ph sz="quarter" idx="4"/>
          </p:nvPr>
        </p:nvGraphicFramePr>
        <p:xfrm>
          <a:off x="6172201" y="2906714"/>
          <a:ext cx="5183188" cy="2884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oup 2">
            <a:extLst>
              <a:ext uri="{FF2B5EF4-FFF2-40B4-BE49-F238E27FC236}">
                <a16:creationId xmlns:a16="http://schemas.microsoft.com/office/drawing/2014/main" id="{1EFDACB6-D4D2-458D-0CC6-B53C1D9B1073}"/>
              </a:ext>
            </a:extLst>
          </p:cNvPr>
          <p:cNvGrpSpPr/>
          <p:nvPr/>
        </p:nvGrpSpPr>
        <p:grpSpPr>
          <a:xfrm>
            <a:off x="144971" y="5516907"/>
            <a:ext cx="1905000" cy="1394850"/>
            <a:chOff x="152400" y="1356770"/>
            <a:chExt cx="1905000" cy="1394849"/>
          </a:xfrm>
        </p:grpSpPr>
        <p:pic>
          <p:nvPicPr>
            <p:cNvPr id="6" name="Graphic 5" descr="Badge 1 outline">
              <a:extLst>
                <a:ext uri="{FF2B5EF4-FFF2-40B4-BE49-F238E27FC236}">
                  <a16:creationId xmlns:a16="http://schemas.microsoft.com/office/drawing/2014/main" id="{7C35F089-BF32-BE5B-0DD2-B1AF8F14C1BB}"/>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998371" y="1837219"/>
              <a:ext cx="914400" cy="914400"/>
            </a:xfrm>
            <a:prstGeom prst="rect">
              <a:avLst/>
            </a:prstGeom>
          </p:spPr>
        </p:pic>
        <p:sp>
          <p:nvSpPr>
            <p:cNvPr id="9" name="TextBox 8">
              <a:extLst>
                <a:ext uri="{FF2B5EF4-FFF2-40B4-BE49-F238E27FC236}">
                  <a16:creationId xmlns:a16="http://schemas.microsoft.com/office/drawing/2014/main" id="{E92C20B3-41CA-649C-0608-59EDC62FC61E}"/>
                </a:ext>
              </a:extLst>
            </p:cNvPr>
            <p:cNvSpPr txBox="1"/>
            <p:nvPr/>
          </p:nvSpPr>
          <p:spPr>
            <a:xfrm rot="20297429">
              <a:off x="152400" y="1356770"/>
              <a:ext cx="1905000"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4000" dirty="0">
                  <a:solidFill>
                    <a:srgbClr val="132A28"/>
                  </a:solidFill>
                  <a:latin typeface="Chalkboard SE" panose="03050602040202020205" pitchFamily="66" charset="77"/>
                </a:rPr>
                <a:t>Lesson</a:t>
              </a:r>
            </a:p>
          </p:txBody>
        </p:sp>
      </p:grpSp>
      <p:sp>
        <p:nvSpPr>
          <p:cNvPr id="10" name="TextBox 9">
            <a:extLst>
              <a:ext uri="{FF2B5EF4-FFF2-40B4-BE49-F238E27FC236}">
                <a16:creationId xmlns:a16="http://schemas.microsoft.com/office/drawing/2014/main" id="{34F0AD61-BCD3-BF55-505E-083F5F07D5B0}"/>
              </a:ext>
            </a:extLst>
          </p:cNvPr>
          <p:cNvSpPr txBox="1"/>
          <p:nvPr/>
        </p:nvSpPr>
        <p:spPr>
          <a:xfrm>
            <a:off x="2449132" y="5701573"/>
            <a:ext cx="9742868"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3903077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C0867-646E-80F2-113A-7D852AC81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2DAA77-8CDB-BA04-3D65-A4DBA48F21D4}"/>
              </a:ext>
            </a:extLst>
          </p:cNvPr>
          <p:cNvSpPr>
            <a:spLocks noGrp="1"/>
          </p:cNvSpPr>
          <p:nvPr>
            <p:ph type="title"/>
          </p:nvPr>
        </p:nvSpPr>
        <p:spPr/>
        <p:txBody>
          <a:bodyPr>
            <a:normAutofit fontScale="90000"/>
          </a:bodyPr>
          <a:lstStyle/>
          <a:p>
            <a:r>
              <a:rPr lang="en-US" dirty="0"/>
              <a:t>Standardized Screening Detected More Concerns 1 Month or More After Birth</a:t>
            </a:r>
          </a:p>
        </p:txBody>
      </p:sp>
      <p:sp>
        <p:nvSpPr>
          <p:cNvPr id="4" name="Text Placeholder 3">
            <a:extLst>
              <a:ext uri="{FF2B5EF4-FFF2-40B4-BE49-F238E27FC236}">
                <a16:creationId xmlns:a16="http://schemas.microsoft.com/office/drawing/2014/main" id="{A98CD517-0B2D-5A44-5E91-D7C579C5EE92}"/>
              </a:ext>
            </a:extLst>
          </p:cNvPr>
          <p:cNvSpPr>
            <a:spLocks noGrp="1"/>
          </p:cNvSpPr>
          <p:nvPr>
            <p:ph type="body" idx="1"/>
          </p:nvPr>
        </p:nvSpPr>
        <p:spPr>
          <a:xfrm>
            <a:off x="839789" y="2082801"/>
            <a:ext cx="5157787" cy="823912"/>
          </a:xfrm>
        </p:spPr>
        <p:txBody>
          <a:bodyPr>
            <a:normAutofit fontScale="92500" lnSpcReduction="10000"/>
          </a:bodyPr>
          <a:lstStyle/>
          <a:p>
            <a:r>
              <a:rPr lang="en-US" dirty="0"/>
              <a:t>Informal assessments</a:t>
            </a:r>
          </a:p>
          <a:p>
            <a:r>
              <a:rPr lang="en-US" dirty="0"/>
              <a:t>(6-month period)</a:t>
            </a:r>
          </a:p>
        </p:txBody>
      </p:sp>
      <p:graphicFrame>
        <p:nvGraphicFramePr>
          <p:cNvPr id="7" name="Content Placeholder 6">
            <a:extLst>
              <a:ext uri="{FF2B5EF4-FFF2-40B4-BE49-F238E27FC236}">
                <a16:creationId xmlns:a16="http://schemas.microsoft.com/office/drawing/2014/main" id="{73131A8C-645C-8CAE-8BED-B87EEDDA43A2}"/>
              </a:ext>
            </a:extLst>
          </p:cNvPr>
          <p:cNvGraphicFramePr>
            <a:graphicFrameLocks noGrp="1"/>
          </p:cNvGraphicFramePr>
          <p:nvPr>
            <p:ph sz="half" idx="2"/>
          </p:nvPr>
        </p:nvGraphicFramePr>
        <p:xfrm>
          <a:off x="839789" y="2906714"/>
          <a:ext cx="5157787" cy="288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B35A88AC-022A-E9F7-3FFD-2F87441D135A}"/>
              </a:ext>
            </a:extLst>
          </p:cNvPr>
          <p:cNvSpPr>
            <a:spLocks noGrp="1"/>
          </p:cNvSpPr>
          <p:nvPr>
            <p:ph type="body" sz="quarter" idx="3"/>
          </p:nvPr>
        </p:nvSpPr>
        <p:spPr>
          <a:xfrm>
            <a:off x="6172201" y="2082801"/>
            <a:ext cx="5183188" cy="823912"/>
          </a:xfrm>
        </p:spPr>
        <p:txBody>
          <a:bodyPr>
            <a:normAutofit fontScale="92500" lnSpcReduction="10000"/>
          </a:bodyPr>
          <a:lstStyle/>
          <a:p>
            <a:r>
              <a:rPr lang="en-US" dirty="0"/>
              <a:t>Standardized screening program</a:t>
            </a:r>
          </a:p>
          <a:p>
            <a:r>
              <a:rPr lang="en-US" dirty="0"/>
              <a:t>(6-month period)</a:t>
            </a:r>
          </a:p>
        </p:txBody>
      </p:sp>
      <p:graphicFrame>
        <p:nvGraphicFramePr>
          <p:cNvPr id="8" name="Content Placeholder 7">
            <a:extLst>
              <a:ext uri="{FF2B5EF4-FFF2-40B4-BE49-F238E27FC236}">
                <a16:creationId xmlns:a16="http://schemas.microsoft.com/office/drawing/2014/main" id="{3284B5FD-F3E2-A22A-2E47-A062E09D6546}"/>
              </a:ext>
            </a:extLst>
          </p:cNvPr>
          <p:cNvGraphicFramePr>
            <a:graphicFrameLocks noGrp="1"/>
          </p:cNvGraphicFramePr>
          <p:nvPr>
            <p:ph sz="quarter" idx="4"/>
          </p:nvPr>
        </p:nvGraphicFramePr>
        <p:xfrm>
          <a:off x="6172201" y="2906714"/>
          <a:ext cx="5183188" cy="2884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Badge outline">
            <a:extLst>
              <a:ext uri="{FF2B5EF4-FFF2-40B4-BE49-F238E27FC236}">
                <a16:creationId xmlns:a16="http://schemas.microsoft.com/office/drawing/2014/main" id="{5EF889DF-3008-DA10-62FA-94A98905EB3F}"/>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1226971" y="5723419"/>
            <a:ext cx="914400" cy="914400"/>
          </a:xfrm>
          <a:prstGeom prst="rect">
            <a:avLst/>
          </a:prstGeom>
        </p:spPr>
      </p:pic>
      <p:sp>
        <p:nvSpPr>
          <p:cNvPr id="9" name="TextBox 8">
            <a:extLst>
              <a:ext uri="{FF2B5EF4-FFF2-40B4-BE49-F238E27FC236}">
                <a16:creationId xmlns:a16="http://schemas.microsoft.com/office/drawing/2014/main" id="{528099B2-5A88-FFAA-92DE-A05D262C2D14}"/>
              </a:ext>
            </a:extLst>
          </p:cNvPr>
          <p:cNvSpPr txBox="1"/>
          <p:nvPr/>
        </p:nvSpPr>
        <p:spPr>
          <a:xfrm rot="20297429">
            <a:off x="409699" y="5246670"/>
            <a:ext cx="1905000"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4000" dirty="0">
                <a:solidFill>
                  <a:srgbClr val="132A28"/>
                </a:solidFill>
                <a:latin typeface="Chalkboard SE" panose="03050602040202020205" pitchFamily="66" charset="77"/>
              </a:rPr>
              <a:t>Lesson</a:t>
            </a:r>
          </a:p>
        </p:txBody>
      </p:sp>
      <p:sp>
        <p:nvSpPr>
          <p:cNvPr id="3" name="TextBox 2">
            <a:extLst>
              <a:ext uri="{FF2B5EF4-FFF2-40B4-BE49-F238E27FC236}">
                <a16:creationId xmlns:a16="http://schemas.microsoft.com/office/drawing/2014/main" id="{910EE48D-46C2-4952-0456-5036CC8E12D6}"/>
              </a:ext>
            </a:extLst>
          </p:cNvPr>
          <p:cNvSpPr txBox="1"/>
          <p:nvPr/>
        </p:nvSpPr>
        <p:spPr>
          <a:xfrm>
            <a:off x="352109" y="6119403"/>
            <a:ext cx="9742868"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2562914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42E2F4-5CA7-3EF3-F183-3289DF1A7B8D}"/>
              </a:ext>
            </a:extLst>
          </p:cNvPr>
          <p:cNvGraphicFramePr>
            <a:graphicFrameLocks noGrp="1"/>
          </p:cNvGraphicFramePr>
          <p:nvPr>
            <p:ph sz="half" idx="1"/>
            <p:extLst>
              <p:ext uri="{D42A27DB-BD31-4B8C-83A1-F6EECF244321}">
                <p14:modId xmlns:p14="http://schemas.microsoft.com/office/powerpoint/2010/main" val="3849903380"/>
              </p:ext>
            </p:extLst>
          </p:nvPr>
        </p:nvGraphicFramePr>
        <p:xfrm>
          <a:off x="838200" y="1686413"/>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9FB40C6-1B64-EAF1-DB9C-778729A3F269}"/>
              </a:ext>
            </a:extLst>
          </p:cNvPr>
          <p:cNvSpPr>
            <a:spLocks noGrp="1"/>
          </p:cNvSpPr>
          <p:nvPr>
            <p:ph type="title"/>
          </p:nvPr>
        </p:nvSpPr>
        <p:spPr/>
        <p:txBody>
          <a:bodyPr/>
          <a:lstStyle/>
          <a:p>
            <a:r>
              <a:rPr lang="en-US" dirty="0"/>
              <a:t>Positive Screens by Screening Interval</a:t>
            </a:r>
          </a:p>
        </p:txBody>
      </p:sp>
      <p:pic>
        <p:nvPicPr>
          <p:cNvPr id="3" name="Graphic 2" descr="Badge 3 outline">
            <a:extLst>
              <a:ext uri="{FF2B5EF4-FFF2-40B4-BE49-F238E27FC236}">
                <a16:creationId xmlns:a16="http://schemas.microsoft.com/office/drawing/2014/main" id="{5F34EA87-5EEB-CC9F-E9E3-6AB7B355877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80637" y="5753539"/>
            <a:ext cx="914400" cy="914400"/>
          </a:xfrm>
          <a:prstGeom prst="rect">
            <a:avLst/>
          </a:prstGeom>
        </p:spPr>
      </p:pic>
      <p:sp>
        <p:nvSpPr>
          <p:cNvPr id="5" name="TextBox 4">
            <a:extLst>
              <a:ext uri="{FF2B5EF4-FFF2-40B4-BE49-F238E27FC236}">
                <a16:creationId xmlns:a16="http://schemas.microsoft.com/office/drawing/2014/main" id="{B5926205-4A95-A05E-C5A0-913E363B82B3}"/>
              </a:ext>
            </a:extLst>
          </p:cNvPr>
          <p:cNvSpPr txBox="1"/>
          <p:nvPr/>
        </p:nvSpPr>
        <p:spPr>
          <a:xfrm rot="20297429">
            <a:off x="63364" y="5276789"/>
            <a:ext cx="1905000"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4000" dirty="0">
                <a:solidFill>
                  <a:srgbClr val="132A28"/>
                </a:solidFill>
                <a:latin typeface="Chalkboard SE" panose="03050602040202020205" pitchFamily="66" charset="77"/>
              </a:rPr>
              <a:t>Lesson</a:t>
            </a:r>
          </a:p>
        </p:txBody>
      </p:sp>
      <p:sp>
        <p:nvSpPr>
          <p:cNvPr id="6" name="TextBox 5">
            <a:extLst>
              <a:ext uri="{FF2B5EF4-FFF2-40B4-BE49-F238E27FC236}">
                <a16:creationId xmlns:a16="http://schemas.microsoft.com/office/drawing/2014/main" id="{E37C6A81-F183-74A6-3DCE-5B71ADDCBB83}"/>
              </a:ext>
            </a:extLst>
          </p:cNvPr>
          <p:cNvSpPr txBox="1"/>
          <p:nvPr/>
        </p:nvSpPr>
        <p:spPr>
          <a:xfrm>
            <a:off x="4255699" y="6119403"/>
            <a:ext cx="5839277"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2054379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9" name="Google Shape;1179;p49"/>
          <p:cNvSpPr txBox="1">
            <a:spLocks noGrp="1"/>
          </p:cNvSpPr>
          <p:nvPr>
            <p:ph sz="half" idx="1"/>
          </p:nvPr>
        </p:nvSpPr>
        <p:spPr>
          <a:xfrm>
            <a:off x="6846138" y="1507770"/>
            <a:ext cx="4602152" cy="3886925"/>
          </a:xfrm>
          <a:prstGeom prst="rect">
            <a:avLst/>
          </a:prstGeom>
          <a:noFill/>
          <a:ln>
            <a:noFill/>
          </a:ln>
        </p:spPr>
        <p:txBody>
          <a:bodyPr spcFirstLastPara="1" vert="horz" wrap="square" lIns="91433" tIns="45700" rIns="91433" bIns="45700" rtlCol="0" anchor="t" anchorCtr="0">
            <a:noAutofit/>
          </a:bodyPr>
          <a:lstStyle/>
          <a:p>
            <a:pPr marL="342929" indent="-342929">
              <a:spcBef>
                <a:spcPts val="0"/>
              </a:spcBef>
              <a:buSzPts val="1400"/>
              <a:buFont typeface="Arial"/>
              <a:buChar char="•"/>
            </a:pPr>
            <a:r>
              <a:rPr lang="en-US" sz="1867" dirty="0"/>
              <a:t>“I wish there was </a:t>
            </a:r>
            <a:r>
              <a:rPr lang="en-US" sz="1867" b="1" dirty="0"/>
              <a:t>more [mental health] support in the last weeks of admission and in follow ups</a:t>
            </a:r>
            <a:r>
              <a:rPr lang="en-US" sz="1867" dirty="0"/>
              <a:t> for a few months after discharge. Those first few months on the [high acuity unit] were just a blur. It wasn't until later in the stay and immediately after discharge that </a:t>
            </a:r>
            <a:r>
              <a:rPr lang="en-US" sz="1867" b="1" dirty="0"/>
              <a:t>I needed support</a:t>
            </a:r>
            <a:r>
              <a:rPr lang="en-US" sz="1867" dirty="0"/>
              <a:t>”</a:t>
            </a:r>
            <a:endParaRPr dirty="0"/>
          </a:p>
          <a:p>
            <a:pPr marL="342929" indent="-342929">
              <a:spcBef>
                <a:spcPts val="373"/>
              </a:spcBef>
              <a:buSzPts val="1400"/>
              <a:buFont typeface="Arial"/>
              <a:buChar char="•"/>
            </a:pPr>
            <a:r>
              <a:rPr lang="en-US" sz="1867" dirty="0"/>
              <a:t>“We didn’t feel the social worker helped much at the </a:t>
            </a:r>
            <a:r>
              <a:rPr lang="en-US" sz="1867" b="1" dirty="0"/>
              <a:t>end of our journey</a:t>
            </a:r>
            <a:r>
              <a:rPr lang="en-US" sz="1867" dirty="0"/>
              <a:t>”</a:t>
            </a:r>
            <a:endParaRPr dirty="0"/>
          </a:p>
          <a:p>
            <a:pPr marL="342929" indent="-342929">
              <a:spcBef>
                <a:spcPts val="373"/>
              </a:spcBef>
              <a:buSzPts val="1400"/>
              <a:buFont typeface="Arial"/>
              <a:buChar char="•"/>
            </a:pPr>
            <a:r>
              <a:rPr lang="en-US" sz="1867" dirty="0"/>
              <a:t>“I probably needed mental health support while my baby was in the NICU, but I </a:t>
            </a:r>
            <a:r>
              <a:rPr lang="en-US" sz="1867" b="1" dirty="0"/>
              <a:t>definitely</a:t>
            </a:r>
            <a:r>
              <a:rPr lang="en-US" sz="1867" dirty="0"/>
              <a:t> needed it after they came home”</a:t>
            </a:r>
            <a:endParaRPr dirty="0"/>
          </a:p>
        </p:txBody>
      </p:sp>
      <p:sp>
        <p:nvSpPr>
          <p:cNvPr id="1178" name="Google Shape;1178;p49"/>
          <p:cNvSpPr txBox="1">
            <a:spLocks noGrp="1"/>
          </p:cNvSpPr>
          <p:nvPr>
            <p:ph type="title"/>
          </p:nvPr>
        </p:nvSpPr>
        <p:spPr>
          <a:xfrm>
            <a:off x="6846138" y="193504"/>
            <a:ext cx="4939463" cy="1718225"/>
          </a:xfrm>
          <a:prstGeom prst="rect">
            <a:avLst/>
          </a:prstGeom>
          <a:noFill/>
          <a:ln>
            <a:noFill/>
          </a:ln>
        </p:spPr>
        <p:txBody>
          <a:bodyPr spcFirstLastPara="1" vert="horz" wrap="square" lIns="91433" tIns="45700" rIns="91433" bIns="45700" rtlCol="0" anchor="ctr" anchorCtr="0">
            <a:normAutofit/>
          </a:bodyPr>
          <a:lstStyle/>
          <a:p>
            <a:pPr>
              <a:spcBef>
                <a:spcPts val="0"/>
              </a:spcBef>
            </a:pPr>
            <a:r>
              <a:rPr lang="en-US"/>
              <a:t>In parents’ words</a:t>
            </a:r>
            <a:endParaRPr/>
          </a:p>
        </p:txBody>
      </p:sp>
      <p:sp>
        <p:nvSpPr>
          <p:cNvPr id="2" name="TextBox 1">
            <a:extLst>
              <a:ext uri="{FF2B5EF4-FFF2-40B4-BE49-F238E27FC236}">
                <a16:creationId xmlns:a16="http://schemas.microsoft.com/office/drawing/2014/main" id="{500FAD97-CD5C-6FD3-76F7-6456E17E9E2D}"/>
              </a:ext>
            </a:extLst>
          </p:cNvPr>
          <p:cNvSpPr txBox="1"/>
          <p:nvPr/>
        </p:nvSpPr>
        <p:spPr>
          <a:xfrm>
            <a:off x="332460" y="5562601"/>
            <a:ext cx="3527552" cy="461665"/>
          </a:xfrm>
          <a:prstGeom prst="rect">
            <a:avLst/>
          </a:prstGeom>
          <a:noFill/>
        </p:spPr>
        <p:txBody>
          <a:bodyPr wrap="square" rtlCol="0">
            <a:spAutoFit/>
          </a:bodyPr>
          <a:lstStyle/>
          <a:p>
            <a:r>
              <a:rPr lang="en-US" sz="2400" dirty="0"/>
              <a:t>Swenson, unpublished.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87429-455F-4796-4009-DB61FAD6EA21}"/>
              </a:ext>
            </a:extLst>
          </p:cNvPr>
          <p:cNvSpPr>
            <a:spLocks noGrp="1"/>
          </p:cNvSpPr>
          <p:nvPr>
            <p:ph type="title"/>
          </p:nvPr>
        </p:nvSpPr>
        <p:spPr>
          <a:xfrm>
            <a:off x="538249" y="796979"/>
            <a:ext cx="9312333" cy="553998"/>
          </a:xfrm>
        </p:spPr>
        <p:txBody>
          <a:bodyPr wrap="square" anchor="b">
            <a:normAutofit/>
          </a:bodyPr>
          <a:lstStyle/>
          <a:p>
            <a:r>
              <a:rPr lang="en-US" dirty="0"/>
              <a:t>What can we do?</a:t>
            </a:r>
          </a:p>
        </p:txBody>
      </p:sp>
      <p:graphicFrame>
        <p:nvGraphicFramePr>
          <p:cNvPr id="9" name="Content Placeholder 1">
            <a:extLst>
              <a:ext uri="{FF2B5EF4-FFF2-40B4-BE49-F238E27FC236}">
                <a16:creationId xmlns:a16="http://schemas.microsoft.com/office/drawing/2014/main" id="{A879F2AD-8ED5-BF1E-E89B-BE82AA20A6F3}"/>
              </a:ext>
            </a:extLst>
          </p:cNvPr>
          <p:cNvGraphicFramePr>
            <a:graphicFrameLocks noGrp="1"/>
          </p:cNvGraphicFramePr>
          <p:nvPr>
            <p:ph sz="half" idx="1"/>
            <p:extLst>
              <p:ext uri="{D42A27DB-BD31-4B8C-83A1-F6EECF244321}">
                <p14:modId xmlns:p14="http://schemas.microsoft.com/office/powerpoint/2010/main" val="3799975738"/>
              </p:ext>
            </p:extLst>
          </p:nvPr>
        </p:nvGraphicFramePr>
        <p:xfrm>
          <a:off x="548639" y="1496503"/>
          <a:ext cx="11027217" cy="4091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2225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67052-8603-C644-5113-BECDEFBA8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3447C-164B-AA9E-5748-CCEDE3896CBF}"/>
              </a:ext>
            </a:extLst>
          </p:cNvPr>
          <p:cNvSpPr>
            <a:spLocks noGrp="1"/>
          </p:cNvSpPr>
          <p:nvPr>
            <p:ph type="title"/>
          </p:nvPr>
        </p:nvSpPr>
        <p:spPr/>
        <p:txBody>
          <a:bodyPr>
            <a:normAutofit fontScale="90000"/>
          </a:bodyPr>
          <a:lstStyle/>
          <a:p>
            <a:r>
              <a:rPr lang="en-US" dirty="0"/>
              <a:t>Similar Rate of Parents had Established Mental Health Clinicians</a:t>
            </a:r>
          </a:p>
        </p:txBody>
      </p:sp>
      <p:sp>
        <p:nvSpPr>
          <p:cNvPr id="4" name="Text Placeholder 3">
            <a:extLst>
              <a:ext uri="{FF2B5EF4-FFF2-40B4-BE49-F238E27FC236}">
                <a16:creationId xmlns:a16="http://schemas.microsoft.com/office/drawing/2014/main" id="{CD6923DC-FAB5-63C7-683B-83565EC204A2}"/>
              </a:ext>
            </a:extLst>
          </p:cNvPr>
          <p:cNvSpPr>
            <a:spLocks noGrp="1"/>
          </p:cNvSpPr>
          <p:nvPr>
            <p:ph type="body" idx="1"/>
          </p:nvPr>
        </p:nvSpPr>
        <p:spPr>
          <a:xfrm>
            <a:off x="839789" y="2082801"/>
            <a:ext cx="5157787" cy="823912"/>
          </a:xfrm>
        </p:spPr>
        <p:txBody>
          <a:bodyPr>
            <a:normAutofit fontScale="92500" lnSpcReduction="10000"/>
          </a:bodyPr>
          <a:lstStyle/>
          <a:p>
            <a:r>
              <a:rPr lang="en-US" dirty="0"/>
              <a:t>Informal assessments</a:t>
            </a:r>
          </a:p>
          <a:p>
            <a:r>
              <a:rPr lang="en-US" dirty="0"/>
              <a:t>(6-month period)</a:t>
            </a:r>
          </a:p>
        </p:txBody>
      </p:sp>
      <p:graphicFrame>
        <p:nvGraphicFramePr>
          <p:cNvPr id="7" name="Content Placeholder 6">
            <a:extLst>
              <a:ext uri="{FF2B5EF4-FFF2-40B4-BE49-F238E27FC236}">
                <a16:creationId xmlns:a16="http://schemas.microsoft.com/office/drawing/2014/main" id="{226B0FD2-D079-3ADB-89F0-6033AC1834DC}"/>
              </a:ext>
            </a:extLst>
          </p:cNvPr>
          <p:cNvGraphicFramePr>
            <a:graphicFrameLocks noGrp="1"/>
          </p:cNvGraphicFramePr>
          <p:nvPr>
            <p:ph sz="half" idx="2"/>
          </p:nvPr>
        </p:nvGraphicFramePr>
        <p:xfrm>
          <a:off x="839789" y="2906714"/>
          <a:ext cx="5157787" cy="288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4280EEA9-D508-565A-4883-CF815A0775EC}"/>
              </a:ext>
            </a:extLst>
          </p:cNvPr>
          <p:cNvSpPr>
            <a:spLocks noGrp="1"/>
          </p:cNvSpPr>
          <p:nvPr>
            <p:ph type="body" sz="quarter" idx="3"/>
          </p:nvPr>
        </p:nvSpPr>
        <p:spPr>
          <a:xfrm>
            <a:off x="6172201" y="2082801"/>
            <a:ext cx="5183188" cy="823912"/>
          </a:xfrm>
        </p:spPr>
        <p:txBody>
          <a:bodyPr>
            <a:normAutofit fontScale="92500" lnSpcReduction="10000"/>
          </a:bodyPr>
          <a:lstStyle/>
          <a:p>
            <a:r>
              <a:rPr lang="en-US" dirty="0"/>
              <a:t>Standardized screening program</a:t>
            </a:r>
          </a:p>
          <a:p>
            <a:r>
              <a:rPr lang="en-US" dirty="0"/>
              <a:t>(6-month period)</a:t>
            </a:r>
          </a:p>
        </p:txBody>
      </p:sp>
      <p:graphicFrame>
        <p:nvGraphicFramePr>
          <p:cNvPr id="8" name="Content Placeholder 7">
            <a:extLst>
              <a:ext uri="{FF2B5EF4-FFF2-40B4-BE49-F238E27FC236}">
                <a16:creationId xmlns:a16="http://schemas.microsoft.com/office/drawing/2014/main" id="{D643EA8D-108E-4C90-59CD-8E8DA812BCFF}"/>
              </a:ext>
            </a:extLst>
          </p:cNvPr>
          <p:cNvGraphicFramePr>
            <a:graphicFrameLocks noGrp="1"/>
          </p:cNvGraphicFramePr>
          <p:nvPr>
            <p:ph sz="quarter" idx="4"/>
          </p:nvPr>
        </p:nvGraphicFramePr>
        <p:xfrm>
          <a:off x="6172201" y="2906714"/>
          <a:ext cx="5183188" cy="2884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4E49C389-9BFA-C349-D4C0-AA078F2D877F}"/>
              </a:ext>
            </a:extLst>
          </p:cNvPr>
          <p:cNvSpPr txBox="1"/>
          <p:nvPr/>
        </p:nvSpPr>
        <p:spPr>
          <a:xfrm>
            <a:off x="352109" y="6119403"/>
            <a:ext cx="9742868"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2002439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37271-8809-F4F6-689C-32E06025B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0FF1B-7702-5FAD-B599-BFA71622A0CF}"/>
              </a:ext>
            </a:extLst>
          </p:cNvPr>
          <p:cNvSpPr>
            <a:spLocks noGrp="1"/>
          </p:cNvSpPr>
          <p:nvPr>
            <p:ph type="title"/>
          </p:nvPr>
        </p:nvSpPr>
        <p:spPr/>
        <p:txBody>
          <a:bodyPr>
            <a:normAutofit fontScale="90000"/>
          </a:bodyPr>
          <a:lstStyle/>
          <a:p>
            <a:r>
              <a:rPr lang="en-US" dirty="0"/>
              <a:t>Standardized Screening Detected More Parents with Suicidal Ideation</a:t>
            </a:r>
          </a:p>
        </p:txBody>
      </p:sp>
      <p:sp>
        <p:nvSpPr>
          <p:cNvPr id="4" name="Text Placeholder 3">
            <a:extLst>
              <a:ext uri="{FF2B5EF4-FFF2-40B4-BE49-F238E27FC236}">
                <a16:creationId xmlns:a16="http://schemas.microsoft.com/office/drawing/2014/main" id="{50872963-8989-0ACB-7879-BDFA7859D391}"/>
              </a:ext>
            </a:extLst>
          </p:cNvPr>
          <p:cNvSpPr>
            <a:spLocks noGrp="1"/>
          </p:cNvSpPr>
          <p:nvPr>
            <p:ph type="body" idx="1"/>
          </p:nvPr>
        </p:nvSpPr>
        <p:spPr>
          <a:xfrm>
            <a:off x="839789" y="2082801"/>
            <a:ext cx="5157787" cy="823912"/>
          </a:xfrm>
        </p:spPr>
        <p:txBody>
          <a:bodyPr>
            <a:normAutofit fontScale="92500" lnSpcReduction="10000"/>
          </a:bodyPr>
          <a:lstStyle/>
          <a:p>
            <a:r>
              <a:rPr lang="en-US" dirty="0"/>
              <a:t>Informal assessments</a:t>
            </a:r>
          </a:p>
          <a:p>
            <a:r>
              <a:rPr lang="en-US" dirty="0"/>
              <a:t>(6-month period)</a:t>
            </a:r>
          </a:p>
        </p:txBody>
      </p:sp>
      <p:graphicFrame>
        <p:nvGraphicFramePr>
          <p:cNvPr id="7" name="Content Placeholder 6">
            <a:extLst>
              <a:ext uri="{FF2B5EF4-FFF2-40B4-BE49-F238E27FC236}">
                <a16:creationId xmlns:a16="http://schemas.microsoft.com/office/drawing/2014/main" id="{1A301D4A-BBB6-49DB-4C5D-0B444BA03C46}"/>
              </a:ext>
            </a:extLst>
          </p:cNvPr>
          <p:cNvGraphicFramePr>
            <a:graphicFrameLocks noGrp="1"/>
          </p:cNvGraphicFramePr>
          <p:nvPr>
            <p:ph sz="half" idx="2"/>
          </p:nvPr>
        </p:nvGraphicFramePr>
        <p:xfrm>
          <a:off x="839789" y="2906714"/>
          <a:ext cx="5157787" cy="288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04578261-E2BD-BE6A-2D2D-6FA14FA33ED0}"/>
              </a:ext>
            </a:extLst>
          </p:cNvPr>
          <p:cNvSpPr>
            <a:spLocks noGrp="1"/>
          </p:cNvSpPr>
          <p:nvPr>
            <p:ph type="body" sz="quarter" idx="3"/>
          </p:nvPr>
        </p:nvSpPr>
        <p:spPr>
          <a:xfrm>
            <a:off x="6172201" y="2082801"/>
            <a:ext cx="5183188" cy="823912"/>
          </a:xfrm>
        </p:spPr>
        <p:txBody>
          <a:bodyPr>
            <a:normAutofit fontScale="92500" lnSpcReduction="10000"/>
          </a:bodyPr>
          <a:lstStyle/>
          <a:p>
            <a:r>
              <a:rPr lang="en-US" dirty="0"/>
              <a:t>Standardized screening program</a:t>
            </a:r>
          </a:p>
          <a:p>
            <a:r>
              <a:rPr lang="en-US" dirty="0"/>
              <a:t>(6-month period)</a:t>
            </a:r>
          </a:p>
        </p:txBody>
      </p:sp>
      <p:graphicFrame>
        <p:nvGraphicFramePr>
          <p:cNvPr id="8" name="Content Placeholder 7">
            <a:extLst>
              <a:ext uri="{FF2B5EF4-FFF2-40B4-BE49-F238E27FC236}">
                <a16:creationId xmlns:a16="http://schemas.microsoft.com/office/drawing/2014/main" id="{02E39931-0CEB-1039-DC54-C7BE9BB7B04D}"/>
              </a:ext>
            </a:extLst>
          </p:cNvPr>
          <p:cNvGraphicFramePr>
            <a:graphicFrameLocks noGrp="1"/>
          </p:cNvGraphicFramePr>
          <p:nvPr>
            <p:ph sz="quarter" idx="4"/>
          </p:nvPr>
        </p:nvGraphicFramePr>
        <p:xfrm>
          <a:off x="6172201" y="2906714"/>
          <a:ext cx="5183188" cy="2884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BBACD982-C16D-5731-71BB-5F8FF00E2844}"/>
              </a:ext>
            </a:extLst>
          </p:cNvPr>
          <p:cNvSpPr txBox="1"/>
          <p:nvPr/>
        </p:nvSpPr>
        <p:spPr>
          <a:xfrm>
            <a:off x="352109" y="6119403"/>
            <a:ext cx="9742868"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1042365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C24EE-239B-CC22-51D1-23F38CA66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195D5-D9F3-C228-D178-4298A421916A}"/>
              </a:ext>
            </a:extLst>
          </p:cNvPr>
          <p:cNvSpPr>
            <a:spLocks noGrp="1"/>
          </p:cNvSpPr>
          <p:nvPr>
            <p:ph type="title"/>
          </p:nvPr>
        </p:nvSpPr>
        <p:spPr/>
        <p:txBody>
          <a:bodyPr>
            <a:normAutofit fontScale="90000"/>
          </a:bodyPr>
          <a:lstStyle/>
          <a:p>
            <a:r>
              <a:rPr lang="en-US" dirty="0"/>
              <a:t>Standardized Screening Detected more Partners with Mental Health Concerns</a:t>
            </a:r>
          </a:p>
        </p:txBody>
      </p:sp>
      <p:sp>
        <p:nvSpPr>
          <p:cNvPr id="4" name="Text Placeholder 3">
            <a:extLst>
              <a:ext uri="{FF2B5EF4-FFF2-40B4-BE49-F238E27FC236}">
                <a16:creationId xmlns:a16="http://schemas.microsoft.com/office/drawing/2014/main" id="{9FC192B4-97F1-C33E-0E03-9A1DCADDB84A}"/>
              </a:ext>
            </a:extLst>
          </p:cNvPr>
          <p:cNvSpPr>
            <a:spLocks noGrp="1"/>
          </p:cNvSpPr>
          <p:nvPr>
            <p:ph type="body" idx="1"/>
          </p:nvPr>
        </p:nvSpPr>
        <p:spPr>
          <a:xfrm>
            <a:off x="839789" y="2082801"/>
            <a:ext cx="5157787" cy="823912"/>
          </a:xfrm>
        </p:spPr>
        <p:txBody>
          <a:bodyPr>
            <a:normAutofit fontScale="92500" lnSpcReduction="10000"/>
          </a:bodyPr>
          <a:lstStyle/>
          <a:p>
            <a:r>
              <a:rPr lang="en-US" dirty="0"/>
              <a:t>Informal assessments</a:t>
            </a:r>
          </a:p>
          <a:p>
            <a:r>
              <a:rPr lang="en-US" dirty="0"/>
              <a:t>(6-month period)</a:t>
            </a:r>
          </a:p>
        </p:txBody>
      </p:sp>
      <p:graphicFrame>
        <p:nvGraphicFramePr>
          <p:cNvPr id="7" name="Content Placeholder 6">
            <a:extLst>
              <a:ext uri="{FF2B5EF4-FFF2-40B4-BE49-F238E27FC236}">
                <a16:creationId xmlns:a16="http://schemas.microsoft.com/office/drawing/2014/main" id="{A0FD9CD1-DD63-E4BA-DBAD-263EE490F012}"/>
              </a:ext>
            </a:extLst>
          </p:cNvPr>
          <p:cNvGraphicFramePr>
            <a:graphicFrameLocks noGrp="1"/>
          </p:cNvGraphicFramePr>
          <p:nvPr>
            <p:ph sz="half" idx="2"/>
          </p:nvPr>
        </p:nvGraphicFramePr>
        <p:xfrm>
          <a:off x="839789" y="2906714"/>
          <a:ext cx="5157787" cy="288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994E3C9F-6EAE-1400-AEA4-3EE0E9446E27}"/>
              </a:ext>
            </a:extLst>
          </p:cNvPr>
          <p:cNvSpPr>
            <a:spLocks noGrp="1"/>
          </p:cNvSpPr>
          <p:nvPr>
            <p:ph type="body" sz="quarter" idx="3"/>
          </p:nvPr>
        </p:nvSpPr>
        <p:spPr>
          <a:xfrm>
            <a:off x="6172201" y="2082801"/>
            <a:ext cx="5183188" cy="823912"/>
          </a:xfrm>
        </p:spPr>
        <p:txBody>
          <a:bodyPr>
            <a:normAutofit fontScale="92500" lnSpcReduction="10000"/>
          </a:bodyPr>
          <a:lstStyle/>
          <a:p>
            <a:r>
              <a:rPr lang="en-US" dirty="0"/>
              <a:t>Standardized screening program</a:t>
            </a:r>
          </a:p>
          <a:p>
            <a:r>
              <a:rPr lang="en-US" dirty="0"/>
              <a:t>(6-month period)</a:t>
            </a:r>
          </a:p>
        </p:txBody>
      </p:sp>
      <p:graphicFrame>
        <p:nvGraphicFramePr>
          <p:cNvPr id="8" name="Content Placeholder 7">
            <a:extLst>
              <a:ext uri="{FF2B5EF4-FFF2-40B4-BE49-F238E27FC236}">
                <a16:creationId xmlns:a16="http://schemas.microsoft.com/office/drawing/2014/main" id="{0ABCC0E4-5525-8CFE-6CDC-FB9777972D06}"/>
              </a:ext>
            </a:extLst>
          </p:cNvPr>
          <p:cNvGraphicFramePr>
            <a:graphicFrameLocks noGrp="1"/>
          </p:cNvGraphicFramePr>
          <p:nvPr>
            <p:ph sz="quarter" idx="4"/>
          </p:nvPr>
        </p:nvGraphicFramePr>
        <p:xfrm>
          <a:off x="6172201" y="2906714"/>
          <a:ext cx="5183188" cy="2884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Graphic 2" descr="Badge 4 outline">
            <a:extLst>
              <a:ext uri="{FF2B5EF4-FFF2-40B4-BE49-F238E27FC236}">
                <a16:creationId xmlns:a16="http://schemas.microsoft.com/office/drawing/2014/main" id="{D535CB9F-1EE3-FC21-761D-C215C632ACE0}"/>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880639" y="5962717"/>
            <a:ext cx="914400" cy="914400"/>
          </a:xfrm>
          <a:prstGeom prst="rect">
            <a:avLst/>
          </a:prstGeom>
        </p:spPr>
      </p:pic>
      <p:sp>
        <p:nvSpPr>
          <p:cNvPr id="6" name="TextBox 5">
            <a:extLst>
              <a:ext uri="{FF2B5EF4-FFF2-40B4-BE49-F238E27FC236}">
                <a16:creationId xmlns:a16="http://schemas.microsoft.com/office/drawing/2014/main" id="{6F102717-F43D-0733-FD5B-39C23D6E0C78}"/>
              </a:ext>
            </a:extLst>
          </p:cNvPr>
          <p:cNvSpPr txBox="1"/>
          <p:nvPr/>
        </p:nvSpPr>
        <p:spPr>
          <a:xfrm rot="20297429">
            <a:off x="63365" y="5485967"/>
            <a:ext cx="1905000"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4000" dirty="0">
                <a:solidFill>
                  <a:srgbClr val="132A28"/>
                </a:solidFill>
                <a:latin typeface="Chalkboard SE" panose="03050602040202020205" pitchFamily="66" charset="77"/>
              </a:rPr>
              <a:t>Lesson</a:t>
            </a:r>
          </a:p>
        </p:txBody>
      </p:sp>
      <p:sp>
        <p:nvSpPr>
          <p:cNvPr id="9" name="TextBox 8">
            <a:extLst>
              <a:ext uri="{FF2B5EF4-FFF2-40B4-BE49-F238E27FC236}">
                <a16:creationId xmlns:a16="http://schemas.microsoft.com/office/drawing/2014/main" id="{EFD7F1AF-CB90-FB04-7DFA-D49D25C9444D}"/>
              </a:ext>
            </a:extLst>
          </p:cNvPr>
          <p:cNvSpPr txBox="1"/>
          <p:nvPr/>
        </p:nvSpPr>
        <p:spPr>
          <a:xfrm>
            <a:off x="3289541" y="6119403"/>
            <a:ext cx="6805436"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1696922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260D4CE-EB29-5061-C37C-E937F85714D9}"/>
              </a:ext>
            </a:extLst>
          </p:cNvPr>
          <p:cNvGraphicFramePr>
            <a:graphicFrameLocks noGrp="1"/>
          </p:cNvGraphicFramePr>
          <p:nvPr>
            <p:ph sz="half" idx="1"/>
          </p:nvPr>
        </p:nvGraphicFramePr>
        <p:xfrm>
          <a:off x="838200" y="1926267"/>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7206D2C-DAF0-A954-D323-D933DD628B2F}"/>
              </a:ext>
            </a:extLst>
          </p:cNvPr>
          <p:cNvSpPr>
            <a:spLocks noGrp="1"/>
          </p:cNvSpPr>
          <p:nvPr>
            <p:ph type="title"/>
          </p:nvPr>
        </p:nvSpPr>
        <p:spPr>
          <a:xfrm>
            <a:off x="841248" y="256032"/>
            <a:ext cx="10506456" cy="1014984"/>
          </a:xfrm>
        </p:spPr>
        <p:txBody>
          <a:bodyPr anchor="b">
            <a:normAutofit/>
          </a:bodyPr>
          <a:lstStyle/>
          <a:p>
            <a:r>
              <a:rPr lang="en-US" dirty="0"/>
              <a:t>Parent Perceptions of Screening</a:t>
            </a:r>
          </a:p>
        </p:txBody>
      </p:sp>
      <p:sp>
        <p:nvSpPr>
          <p:cNvPr id="3" name="TextBox 2">
            <a:extLst>
              <a:ext uri="{FF2B5EF4-FFF2-40B4-BE49-F238E27FC236}">
                <a16:creationId xmlns:a16="http://schemas.microsoft.com/office/drawing/2014/main" id="{B6EC89AA-C96D-5FDF-33B3-8D067A72D77E}"/>
              </a:ext>
            </a:extLst>
          </p:cNvPr>
          <p:cNvSpPr txBox="1"/>
          <p:nvPr/>
        </p:nvSpPr>
        <p:spPr>
          <a:xfrm>
            <a:off x="352109" y="6119403"/>
            <a:ext cx="9742868" cy="338554"/>
          </a:xfrm>
          <a:prstGeom prst="rect">
            <a:avLst/>
          </a:prstGeom>
          <a:noFill/>
        </p:spPr>
        <p:txBody>
          <a:bodyPr wrap="square" rtlCol="0">
            <a:spAutoFit/>
          </a:bodyPr>
          <a:lstStyle/>
          <a:p>
            <a:r>
              <a:rPr lang="en-US" sz="1600" dirty="0"/>
              <a:t>Swenson et al., 2025.</a:t>
            </a:r>
          </a:p>
        </p:txBody>
      </p:sp>
    </p:spTree>
    <p:extLst>
      <p:ext uri="{BB962C8B-B14F-4D97-AF65-F5344CB8AC3E}">
        <p14:creationId xmlns:p14="http://schemas.microsoft.com/office/powerpoint/2010/main" val="4289910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bar chart and a diagram&#10;&#10;Description automatically generated with medium confidence">
            <a:extLst>
              <a:ext uri="{FF2B5EF4-FFF2-40B4-BE49-F238E27FC236}">
                <a16:creationId xmlns:a16="http://schemas.microsoft.com/office/drawing/2014/main" id="{33712613-1639-D1F5-82B0-084203840A06}"/>
              </a:ext>
            </a:extLst>
          </p:cNvPr>
          <p:cNvPicPr>
            <a:picLocks noGrp="1" noChangeAspect="1"/>
          </p:cNvPicPr>
          <p:nvPr>
            <p:ph sz="half" idx="1"/>
          </p:nvPr>
        </p:nvPicPr>
        <p:blipFill>
          <a:blip r:embed="rId3"/>
          <a:stretch>
            <a:fillRect/>
          </a:stretch>
        </p:blipFill>
        <p:spPr>
          <a:xfrm>
            <a:off x="643467" y="968467"/>
            <a:ext cx="10905067" cy="3871296"/>
          </a:xfrm>
          <a:prstGeom prst="rect">
            <a:avLst/>
          </a:prstGeom>
        </p:spPr>
      </p:pic>
      <p:sp>
        <p:nvSpPr>
          <p:cNvPr id="2" name="Title 1">
            <a:extLst>
              <a:ext uri="{FF2B5EF4-FFF2-40B4-BE49-F238E27FC236}">
                <a16:creationId xmlns:a16="http://schemas.microsoft.com/office/drawing/2014/main" id="{DEDC7F61-8073-0299-603C-4D030096C33F}"/>
              </a:ext>
            </a:extLst>
          </p:cNvPr>
          <p:cNvSpPr>
            <a:spLocks noGrp="1"/>
          </p:cNvSpPr>
          <p:nvPr>
            <p:ph type="title"/>
          </p:nvPr>
        </p:nvSpPr>
        <p:spPr>
          <a:xfrm>
            <a:off x="556532" y="643467"/>
            <a:ext cx="11210925" cy="744836"/>
          </a:xfrm>
        </p:spPr>
        <p:txBody>
          <a:bodyPr vert="horz" wrap="square" lIns="91440" tIns="45720" rIns="91440" bIns="45720" rtlCol="0" anchor="ctr" anchorCtr="0">
            <a:normAutofit fontScale="90000"/>
          </a:bodyPr>
          <a:lstStyle/>
          <a:p>
            <a:pPr algn="ctr"/>
            <a:r>
              <a:rPr lang="en-US" sz="3200" dirty="0">
                <a:solidFill>
                  <a:schemeClr val="bg1"/>
                </a:solidFill>
              </a:rPr>
              <a:t>Workload increasingly perceived by SW team as unmanageable over time</a:t>
            </a:r>
          </a:p>
        </p:txBody>
      </p:sp>
      <p:sp>
        <p:nvSpPr>
          <p:cNvPr id="3" name="Bent-Up Arrow 2">
            <a:extLst>
              <a:ext uri="{FF2B5EF4-FFF2-40B4-BE49-F238E27FC236}">
                <a16:creationId xmlns:a16="http://schemas.microsoft.com/office/drawing/2014/main" id="{D15DE7FC-F9CE-6F89-E3F8-1D42823FF753}"/>
              </a:ext>
            </a:extLst>
          </p:cNvPr>
          <p:cNvSpPr/>
          <p:nvPr/>
        </p:nvSpPr>
        <p:spPr>
          <a:xfrm flipH="1">
            <a:off x="7499046" y="4636490"/>
            <a:ext cx="2618349" cy="570015"/>
          </a:xfrm>
          <a:prstGeom prst="bentUpArrow">
            <a:avLst>
              <a:gd name="adj1" fmla="val 22413"/>
              <a:gd name="adj2" fmla="val 25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69F1C0-D0D1-B69E-52F1-6A3562FEA43E}"/>
              </a:ext>
            </a:extLst>
          </p:cNvPr>
          <p:cNvSpPr txBox="1"/>
          <p:nvPr/>
        </p:nvSpPr>
        <p:spPr>
          <a:xfrm>
            <a:off x="10230899" y="4621729"/>
            <a:ext cx="1961101" cy="1200329"/>
          </a:xfrm>
          <a:prstGeom prst="rect">
            <a:avLst/>
          </a:prstGeom>
          <a:noFill/>
        </p:spPr>
        <p:txBody>
          <a:bodyPr wrap="square" rtlCol="0">
            <a:spAutoFit/>
          </a:bodyPr>
          <a:lstStyle/>
          <a:p>
            <a:r>
              <a:rPr lang="en-US" dirty="0"/>
              <a:t>Point after which only 2/5 NICU Social workers covering unit</a:t>
            </a:r>
          </a:p>
        </p:txBody>
      </p:sp>
      <p:pic>
        <p:nvPicPr>
          <p:cNvPr id="6" name="Graphic 5" descr="Badge 5 outline">
            <a:extLst>
              <a:ext uri="{FF2B5EF4-FFF2-40B4-BE49-F238E27FC236}">
                <a16:creationId xmlns:a16="http://schemas.microsoft.com/office/drawing/2014/main" id="{02E39008-115B-1618-2B69-9197E05AFAA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81983" y="5470053"/>
            <a:ext cx="1219200" cy="1219200"/>
          </a:xfrm>
          <a:prstGeom prst="rect">
            <a:avLst/>
          </a:prstGeom>
        </p:spPr>
      </p:pic>
      <p:sp>
        <p:nvSpPr>
          <p:cNvPr id="7" name="TextBox 6">
            <a:extLst>
              <a:ext uri="{FF2B5EF4-FFF2-40B4-BE49-F238E27FC236}">
                <a16:creationId xmlns:a16="http://schemas.microsoft.com/office/drawing/2014/main" id="{FB4A830D-3C36-1801-F84F-F2565B2DF89D}"/>
              </a:ext>
            </a:extLst>
          </p:cNvPr>
          <p:cNvSpPr txBox="1"/>
          <p:nvPr/>
        </p:nvSpPr>
        <p:spPr>
          <a:xfrm rot="20297429">
            <a:off x="92285" y="4849806"/>
            <a:ext cx="2540000" cy="9130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5333" dirty="0">
                <a:solidFill>
                  <a:srgbClr val="132A28"/>
                </a:solidFill>
                <a:latin typeface="Chalkboard SE" panose="03050602040202020205" pitchFamily="66" charset="77"/>
              </a:rPr>
              <a:t>Lesson</a:t>
            </a:r>
          </a:p>
        </p:txBody>
      </p:sp>
      <p:sp>
        <p:nvSpPr>
          <p:cNvPr id="8" name="TextBox 7">
            <a:extLst>
              <a:ext uri="{FF2B5EF4-FFF2-40B4-BE49-F238E27FC236}">
                <a16:creationId xmlns:a16="http://schemas.microsoft.com/office/drawing/2014/main" id="{F23EE168-1203-DDA6-6C56-5E97F9EFD667}"/>
              </a:ext>
            </a:extLst>
          </p:cNvPr>
          <p:cNvSpPr txBox="1"/>
          <p:nvPr/>
        </p:nvSpPr>
        <p:spPr>
          <a:xfrm>
            <a:off x="374527" y="5670678"/>
            <a:ext cx="9742868" cy="338554"/>
          </a:xfrm>
          <a:prstGeom prst="rect">
            <a:avLst/>
          </a:prstGeom>
          <a:noFill/>
        </p:spPr>
        <p:txBody>
          <a:bodyPr wrap="square" rtlCol="0">
            <a:spAutoFit/>
          </a:bodyPr>
          <a:lstStyle/>
          <a:p>
            <a:pPr algn="r"/>
            <a:r>
              <a:rPr lang="en-US" sz="1600" dirty="0"/>
              <a:t>Swenson et al., 2025.</a:t>
            </a:r>
          </a:p>
        </p:txBody>
      </p:sp>
    </p:spTree>
    <p:extLst>
      <p:ext uri="{BB962C8B-B14F-4D97-AF65-F5344CB8AC3E}">
        <p14:creationId xmlns:p14="http://schemas.microsoft.com/office/powerpoint/2010/main" val="11378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B44A9-3C32-46BC-BDC9-55122D2E8FCA}"/>
              </a:ext>
            </a:extLst>
          </p:cNvPr>
          <p:cNvSpPr>
            <a:spLocks noGrp="1"/>
          </p:cNvSpPr>
          <p:nvPr>
            <p:ph sz="half" idx="1"/>
          </p:nvPr>
        </p:nvSpPr>
        <p:spPr>
          <a:xfrm>
            <a:off x="548639" y="1600200"/>
            <a:ext cx="11027217" cy="1677382"/>
          </a:xfrm>
        </p:spPr>
        <p:txBody>
          <a:bodyPr/>
          <a:lstStyle/>
          <a:p>
            <a:r>
              <a:rPr lang="en-US" dirty="0"/>
              <a:t>Did not assess trauma symptoms</a:t>
            </a:r>
          </a:p>
          <a:p>
            <a:r>
              <a:rPr lang="en-US" dirty="0"/>
              <a:t>Did not screen post-discharge</a:t>
            </a:r>
          </a:p>
          <a:p>
            <a:r>
              <a:rPr lang="en-US" dirty="0"/>
              <a:t>Did not track whether parents received mental healthcare after referral</a:t>
            </a:r>
          </a:p>
          <a:p>
            <a:endParaRPr lang="en-US" dirty="0"/>
          </a:p>
        </p:txBody>
      </p:sp>
      <p:sp>
        <p:nvSpPr>
          <p:cNvPr id="2" name="Title 1">
            <a:extLst>
              <a:ext uri="{FF2B5EF4-FFF2-40B4-BE49-F238E27FC236}">
                <a16:creationId xmlns:a16="http://schemas.microsoft.com/office/drawing/2014/main" id="{2EFDA7EE-5C33-0E0E-7813-E28128AE4037}"/>
              </a:ext>
            </a:extLst>
          </p:cNvPr>
          <p:cNvSpPr>
            <a:spLocks noGrp="1"/>
          </p:cNvSpPr>
          <p:nvPr>
            <p:ph type="title"/>
          </p:nvPr>
        </p:nvSpPr>
        <p:spPr/>
        <p:txBody>
          <a:bodyPr/>
          <a:lstStyle/>
          <a:p>
            <a:r>
              <a:rPr lang="en-US" dirty="0"/>
              <a:t>Limitations of Screening Program</a:t>
            </a:r>
          </a:p>
        </p:txBody>
      </p:sp>
    </p:spTree>
    <p:extLst>
      <p:ext uri="{BB962C8B-B14F-4D97-AF65-F5344CB8AC3E}">
        <p14:creationId xmlns:p14="http://schemas.microsoft.com/office/powerpoint/2010/main" val="209051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8668512" y="1875715"/>
            <a:ext cx="3364992" cy="2462213"/>
          </a:xfrm>
        </p:spPr>
        <p:txBody>
          <a:bodyPr/>
          <a:lstStyle/>
          <a:p>
            <a:r>
              <a:rPr lang="en-US" dirty="0"/>
              <a:t>Expansion to two additional NICUs</a:t>
            </a:r>
          </a:p>
        </p:txBody>
      </p:sp>
    </p:spTree>
    <p:extLst>
      <p:ext uri="{BB962C8B-B14F-4D97-AF65-F5344CB8AC3E}">
        <p14:creationId xmlns:p14="http://schemas.microsoft.com/office/powerpoint/2010/main" val="389545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E772431-0C37-55F1-1E65-07A2D3020297}"/>
              </a:ext>
            </a:extLst>
          </p:cNvPr>
          <p:cNvGrpSpPr>
            <a:grpSpLocks noChangeAspect="1"/>
          </p:cNvGrpSpPr>
          <p:nvPr/>
        </p:nvGrpSpPr>
        <p:grpSpPr>
          <a:xfrm>
            <a:off x="918291" y="519198"/>
            <a:ext cx="4437116" cy="5942069"/>
            <a:chOff x="4242559" y="0"/>
            <a:chExt cx="6145281" cy="8229600"/>
          </a:xfrm>
        </p:grpSpPr>
        <p:pic>
          <p:nvPicPr>
            <p:cNvPr id="4" name="Picture 3">
              <a:extLst>
                <a:ext uri="{FF2B5EF4-FFF2-40B4-BE49-F238E27FC236}">
                  <a16:creationId xmlns:a16="http://schemas.microsoft.com/office/drawing/2014/main" id="{FAFE84ED-7A0A-55BE-2EEB-3C1FEDAA92CA}"/>
                </a:ext>
              </a:extLst>
            </p:cNvPr>
            <p:cNvPicPr>
              <a:picLocks noChangeAspect="1"/>
            </p:cNvPicPr>
            <p:nvPr/>
          </p:nvPicPr>
          <p:blipFill>
            <a:blip r:embed="rId3">
              <a:duotone>
                <a:schemeClr val="accent1">
                  <a:shade val="45000"/>
                  <a:satMod val="135000"/>
                </a:schemeClr>
                <a:prstClr val="white"/>
              </a:duotone>
            </a:blip>
            <a:stretch>
              <a:fillRect/>
            </a:stretch>
          </p:blipFill>
          <p:spPr>
            <a:xfrm>
              <a:off x="4242559" y="0"/>
              <a:ext cx="6145281" cy="8229600"/>
            </a:xfrm>
            <a:prstGeom prst="rect">
              <a:avLst/>
            </a:prstGeom>
          </p:spPr>
        </p:pic>
        <p:pic>
          <p:nvPicPr>
            <p:cNvPr id="6" name="Picture 5">
              <a:extLst>
                <a:ext uri="{FF2B5EF4-FFF2-40B4-BE49-F238E27FC236}">
                  <a16:creationId xmlns:a16="http://schemas.microsoft.com/office/drawing/2014/main" id="{70C82074-053B-35F0-D45E-69C4BC40068C}"/>
                </a:ext>
              </a:extLst>
            </p:cNvPr>
            <p:cNvPicPr>
              <a:picLocks noChangeAspect="1"/>
            </p:cNvPicPr>
            <p:nvPr/>
          </p:nvPicPr>
          <p:blipFill>
            <a:blip r:embed="rId4">
              <a:duotone>
                <a:schemeClr val="accent1">
                  <a:shade val="45000"/>
                  <a:satMod val="135000"/>
                </a:schemeClr>
                <a:prstClr val="white"/>
              </a:duotone>
            </a:blip>
            <a:stretch>
              <a:fillRect/>
            </a:stretch>
          </p:blipFill>
          <p:spPr>
            <a:xfrm>
              <a:off x="6680202" y="2268768"/>
              <a:ext cx="2080825" cy="2103120"/>
            </a:xfrm>
            <a:prstGeom prst="rect">
              <a:avLst/>
            </a:prstGeom>
          </p:spPr>
        </p:pic>
      </p:grpSp>
      <p:cxnSp>
        <p:nvCxnSpPr>
          <p:cNvPr id="15" name="Curved Connector 14">
            <a:extLst>
              <a:ext uri="{FF2B5EF4-FFF2-40B4-BE49-F238E27FC236}">
                <a16:creationId xmlns:a16="http://schemas.microsoft.com/office/drawing/2014/main" id="{46014191-7E43-7A6E-9927-22E5E884B688}"/>
              </a:ext>
            </a:extLst>
          </p:cNvPr>
          <p:cNvCxnSpPr>
            <a:cxnSpLocks/>
            <a:endCxn id="21" idx="1"/>
          </p:cNvCxnSpPr>
          <p:nvPr/>
        </p:nvCxnSpPr>
        <p:spPr>
          <a:xfrm flipV="1">
            <a:off x="2870930" y="2903121"/>
            <a:ext cx="5978380" cy="2583409"/>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5BE746D9-FE72-AB29-A0FC-43BDAC85D2A7}"/>
              </a:ext>
            </a:extLst>
          </p:cNvPr>
          <p:cNvPicPr>
            <a:picLocks noChangeAspect="1"/>
          </p:cNvPicPr>
          <p:nvPr/>
        </p:nvPicPr>
        <p:blipFill>
          <a:blip r:embed="rId5">
            <a:duotone>
              <a:schemeClr val="accent1">
                <a:shade val="45000"/>
                <a:satMod val="135000"/>
              </a:schemeClr>
              <a:prstClr val="white"/>
            </a:duotone>
          </a:blip>
          <a:stretch>
            <a:fillRect/>
          </a:stretch>
        </p:blipFill>
        <p:spPr>
          <a:xfrm>
            <a:off x="8849310" y="1891627"/>
            <a:ext cx="1812061" cy="2022988"/>
          </a:xfrm>
          <a:prstGeom prst="rect">
            <a:avLst/>
          </a:prstGeom>
        </p:spPr>
      </p:pic>
      <p:cxnSp>
        <p:nvCxnSpPr>
          <p:cNvPr id="24" name="Curved Connector 23">
            <a:extLst>
              <a:ext uri="{FF2B5EF4-FFF2-40B4-BE49-F238E27FC236}">
                <a16:creationId xmlns:a16="http://schemas.microsoft.com/office/drawing/2014/main" id="{49406D59-CB96-9123-0A85-7297C2FC0013}"/>
              </a:ext>
            </a:extLst>
          </p:cNvPr>
          <p:cNvCxnSpPr>
            <a:cxnSpLocks/>
            <a:endCxn id="33" idx="1"/>
          </p:cNvCxnSpPr>
          <p:nvPr/>
        </p:nvCxnSpPr>
        <p:spPr>
          <a:xfrm flipV="1">
            <a:off x="2905761" y="4640038"/>
            <a:ext cx="7235451" cy="84649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20D7B2ED-5961-7EC2-BF80-C7FF0B9D39C0}"/>
              </a:ext>
            </a:extLst>
          </p:cNvPr>
          <p:cNvPicPr>
            <a:picLocks noChangeAspect="1"/>
          </p:cNvPicPr>
          <p:nvPr/>
        </p:nvPicPr>
        <p:blipFill>
          <a:blip r:embed="rId6">
            <a:duotone>
              <a:schemeClr val="accent1">
                <a:shade val="45000"/>
                <a:satMod val="135000"/>
              </a:schemeClr>
              <a:prstClr val="white"/>
            </a:duotone>
          </a:blip>
          <a:stretch>
            <a:fillRect/>
          </a:stretch>
        </p:blipFill>
        <p:spPr>
          <a:xfrm>
            <a:off x="10141212" y="3628543"/>
            <a:ext cx="1812061" cy="2022988"/>
          </a:xfrm>
          <a:prstGeom prst="rect">
            <a:avLst/>
          </a:prstGeom>
        </p:spPr>
      </p:pic>
      <p:sp>
        <p:nvSpPr>
          <p:cNvPr id="38" name="TextBox 37">
            <a:extLst>
              <a:ext uri="{FF2B5EF4-FFF2-40B4-BE49-F238E27FC236}">
                <a16:creationId xmlns:a16="http://schemas.microsoft.com/office/drawing/2014/main" id="{850B1F6E-49B6-A53B-57E1-EC2DC8D0708D}"/>
              </a:ext>
            </a:extLst>
          </p:cNvPr>
          <p:cNvSpPr txBox="1"/>
          <p:nvPr/>
        </p:nvSpPr>
        <p:spPr>
          <a:xfrm>
            <a:off x="231322" y="394608"/>
            <a:ext cx="2281388" cy="1323439"/>
          </a:xfrm>
          <a:prstGeom prst="rect">
            <a:avLst/>
          </a:prstGeom>
          <a:noFill/>
        </p:spPr>
        <p:txBody>
          <a:bodyPr wrap="square" rtlCol="0">
            <a:spAutoFit/>
          </a:bodyPr>
          <a:lstStyle/>
          <a:p>
            <a:r>
              <a:rPr lang="en-US" sz="4000" b="1" dirty="0">
                <a:latin typeface="+mj-lt"/>
              </a:rPr>
              <a:t>What we did</a:t>
            </a:r>
          </a:p>
        </p:txBody>
      </p:sp>
      <p:graphicFrame>
        <p:nvGraphicFramePr>
          <p:cNvPr id="39" name="Diagram 38">
            <a:extLst>
              <a:ext uri="{FF2B5EF4-FFF2-40B4-BE49-F238E27FC236}">
                <a16:creationId xmlns:a16="http://schemas.microsoft.com/office/drawing/2014/main" id="{BAFBCF4A-C0A9-00A3-B73E-19071A4E9407}"/>
              </a:ext>
            </a:extLst>
          </p:cNvPr>
          <p:cNvGraphicFramePr/>
          <p:nvPr>
            <p:extLst>
              <p:ext uri="{D42A27DB-BD31-4B8C-83A1-F6EECF244321}">
                <p14:modId xmlns:p14="http://schemas.microsoft.com/office/powerpoint/2010/main" val="3330663505"/>
              </p:ext>
            </p:extLst>
          </p:nvPr>
        </p:nvGraphicFramePr>
        <p:xfrm>
          <a:off x="4788972" y="630887"/>
          <a:ext cx="3033488" cy="31708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62353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24116-9999-4973-D31C-8C653A3AAAC6}"/>
              </a:ext>
            </a:extLst>
          </p:cNvPr>
          <p:cNvSpPr>
            <a:spLocks noGrp="1"/>
          </p:cNvSpPr>
          <p:nvPr>
            <p:ph type="title"/>
          </p:nvPr>
        </p:nvSpPr>
        <p:spPr/>
        <p:txBody>
          <a:bodyPr/>
          <a:lstStyle/>
          <a:p>
            <a:r>
              <a:rPr lang="en-US" dirty="0"/>
              <a:t>What was similar?</a:t>
            </a:r>
          </a:p>
        </p:txBody>
      </p:sp>
      <p:pic>
        <p:nvPicPr>
          <p:cNvPr id="7" name="Content Placeholder 6">
            <a:extLst>
              <a:ext uri="{FF2B5EF4-FFF2-40B4-BE49-F238E27FC236}">
                <a16:creationId xmlns:a16="http://schemas.microsoft.com/office/drawing/2014/main" id="{366028A6-C88F-B97B-74E6-E71F90755067}"/>
              </a:ext>
            </a:extLst>
          </p:cNvPr>
          <p:cNvPicPr>
            <a:picLocks noGrp="1" noChangeAspect="1"/>
          </p:cNvPicPr>
          <p:nvPr>
            <p:ph sz="half" idx="2"/>
          </p:nvPr>
        </p:nvPicPr>
        <p:blipFill>
          <a:blip r:embed="rId3">
            <a:duotone>
              <a:prstClr val="black"/>
              <a:schemeClr val="tx2">
                <a:tint val="45000"/>
                <a:satMod val="400000"/>
              </a:schemeClr>
            </a:duotone>
          </a:blip>
          <a:stretch>
            <a:fillRect/>
          </a:stretch>
        </p:blipFill>
        <p:spPr>
          <a:xfrm>
            <a:off x="6599086" y="1300626"/>
            <a:ext cx="5180543" cy="4201233"/>
          </a:xfrm>
          <a:prstGeom prst="rect">
            <a:avLst/>
          </a:prstGeom>
        </p:spPr>
      </p:pic>
      <p:pic>
        <p:nvPicPr>
          <p:cNvPr id="6" name="Content Placeholder 5">
            <a:extLst>
              <a:ext uri="{FF2B5EF4-FFF2-40B4-BE49-F238E27FC236}">
                <a16:creationId xmlns:a16="http://schemas.microsoft.com/office/drawing/2014/main" id="{1002619D-C3D9-B635-E71B-5605D4CA3D7B}"/>
              </a:ext>
            </a:extLst>
          </p:cNvPr>
          <p:cNvPicPr>
            <a:picLocks noGrp="1" noChangeAspect="1"/>
          </p:cNvPicPr>
          <p:nvPr>
            <p:ph sz="half" idx="1"/>
          </p:nvPr>
        </p:nvPicPr>
        <p:blipFill>
          <a:blip r:embed="rId4"/>
          <a:stretch>
            <a:fillRect/>
          </a:stretch>
        </p:blipFill>
        <p:spPr>
          <a:xfrm>
            <a:off x="838730" y="1735337"/>
            <a:ext cx="5180543" cy="3692209"/>
          </a:xfrm>
          <a:prstGeom prst="rect">
            <a:avLst/>
          </a:prstGeom>
        </p:spPr>
      </p:pic>
      <p:sp>
        <p:nvSpPr>
          <p:cNvPr id="8" name="TextBox 7">
            <a:extLst>
              <a:ext uri="{FF2B5EF4-FFF2-40B4-BE49-F238E27FC236}">
                <a16:creationId xmlns:a16="http://schemas.microsoft.com/office/drawing/2014/main" id="{580F7B46-F3D0-88AF-D0CF-ABDE92E96ED3}"/>
              </a:ext>
            </a:extLst>
          </p:cNvPr>
          <p:cNvSpPr txBox="1"/>
          <p:nvPr/>
        </p:nvSpPr>
        <p:spPr>
          <a:xfrm>
            <a:off x="1360715" y="5473995"/>
            <a:ext cx="4136572" cy="400110"/>
          </a:xfrm>
          <a:prstGeom prst="rect">
            <a:avLst/>
          </a:prstGeom>
          <a:noFill/>
        </p:spPr>
        <p:txBody>
          <a:bodyPr wrap="square" rtlCol="0">
            <a:spAutoFit/>
          </a:bodyPr>
          <a:lstStyle/>
          <a:p>
            <a:pPr algn="ctr"/>
            <a:r>
              <a:rPr lang="en-US" sz="2000" b="1" dirty="0"/>
              <a:t>Percent Positive</a:t>
            </a:r>
          </a:p>
        </p:txBody>
      </p:sp>
      <p:sp>
        <p:nvSpPr>
          <p:cNvPr id="9" name="TextBox 8">
            <a:extLst>
              <a:ext uri="{FF2B5EF4-FFF2-40B4-BE49-F238E27FC236}">
                <a16:creationId xmlns:a16="http://schemas.microsoft.com/office/drawing/2014/main" id="{2F75E1E6-C569-3816-33B2-A69110575B48}"/>
              </a:ext>
            </a:extLst>
          </p:cNvPr>
          <p:cNvSpPr txBox="1"/>
          <p:nvPr/>
        </p:nvSpPr>
        <p:spPr>
          <a:xfrm>
            <a:off x="7121071" y="5473995"/>
            <a:ext cx="4136572" cy="400110"/>
          </a:xfrm>
          <a:prstGeom prst="rect">
            <a:avLst/>
          </a:prstGeom>
          <a:noFill/>
        </p:spPr>
        <p:txBody>
          <a:bodyPr wrap="square" rtlCol="0">
            <a:spAutoFit/>
          </a:bodyPr>
          <a:lstStyle/>
          <a:p>
            <a:pPr algn="ctr"/>
            <a:r>
              <a:rPr lang="en-US" sz="2000" b="1" dirty="0"/>
              <a:t>Perceptions as Valuable</a:t>
            </a:r>
          </a:p>
        </p:txBody>
      </p:sp>
      <p:pic>
        <p:nvPicPr>
          <p:cNvPr id="3" name="Picture 2">
            <a:extLst>
              <a:ext uri="{FF2B5EF4-FFF2-40B4-BE49-F238E27FC236}">
                <a16:creationId xmlns:a16="http://schemas.microsoft.com/office/drawing/2014/main" id="{C94FE9D1-8395-E92F-71D6-4AF9BDF6F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3191" y="-855930"/>
            <a:ext cx="2146864" cy="2778295"/>
          </a:xfrm>
          <a:prstGeom prst="rect">
            <a:avLst/>
          </a:prstGeom>
        </p:spPr>
      </p:pic>
    </p:spTree>
    <p:extLst>
      <p:ext uri="{BB962C8B-B14F-4D97-AF65-F5344CB8AC3E}">
        <p14:creationId xmlns:p14="http://schemas.microsoft.com/office/powerpoint/2010/main" val="3271700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21F68-AA63-9E50-C8DE-1A9971687635}"/>
              </a:ext>
            </a:extLst>
          </p:cNvPr>
          <p:cNvSpPr>
            <a:spLocks noGrp="1"/>
          </p:cNvSpPr>
          <p:nvPr>
            <p:ph sz="half" idx="1"/>
          </p:nvPr>
        </p:nvSpPr>
        <p:spPr>
          <a:xfrm>
            <a:off x="838199" y="1825625"/>
            <a:ext cx="10021711" cy="4351339"/>
          </a:xfrm>
        </p:spPr>
        <p:txBody>
          <a:bodyPr>
            <a:normAutofit/>
          </a:bodyPr>
          <a:lstStyle/>
          <a:p>
            <a:r>
              <a:rPr lang="en-US" sz="2800" dirty="0"/>
              <a:t>Lack of social work QI team lead at sites 2 &amp; 3</a:t>
            </a:r>
          </a:p>
          <a:p>
            <a:r>
              <a:rPr lang="en-US" sz="2800" dirty="0"/>
              <a:t>Project lead on maternity leave during rollout at sites 2 &amp; 3</a:t>
            </a:r>
          </a:p>
          <a:p>
            <a:r>
              <a:rPr lang="en-US" sz="2800" dirty="0"/>
              <a:t>Different screening tools</a:t>
            </a:r>
          </a:p>
          <a:p>
            <a:r>
              <a:rPr lang="en-US" sz="2800" dirty="0"/>
              <a:t>Slightly different algorithms, allowing SW to provide therapy at bedside to families where appropriate</a:t>
            </a:r>
          </a:p>
          <a:p>
            <a:r>
              <a:rPr lang="en-US" sz="2800" dirty="0"/>
              <a:t>Less system support at sites 2 &amp; 3/not tied to bonuses</a:t>
            </a:r>
          </a:p>
        </p:txBody>
      </p:sp>
      <p:sp>
        <p:nvSpPr>
          <p:cNvPr id="2" name="Title 1">
            <a:extLst>
              <a:ext uri="{FF2B5EF4-FFF2-40B4-BE49-F238E27FC236}">
                <a16:creationId xmlns:a16="http://schemas.microsoft.com/office/drawing/2014/main" id="{AF5B1625-9C96-AEA0-2E99-47701CC73CF5}"/>
              </a:ext>
            </a:extLst>
          </p:cNvPr>
          <p:cNvSpPr>
            <a:spLocks noGrp="1"/>
          </p:cNvSpPr>
          <p:nvPr>
            <p:ph type="title"/>
          </p:nvPr>
        </p:nvSpPr>
        <p:spPr/>
        <p:txBody>
          <a:bodyPr/>
          <a:lstStyle/>
          <a:p>
            <a:r>
              <a:rPr lang="en-US" dirty="0"/>
              <a:t>What was different?</a:t>
            </a:r>
          </a:p>
        </p:txBody>
      </p:sp>
    </p:spTree>
    <p:extLst>
      <p:ext uri="{BB962C8B-B14F-4D97-AF65-F5344CB8AC3E}">
        <p14:creationId xmlns:p14="http://schemas.microsoft.com/office/powerpoint/2010/main" val="21196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593888" y="2451716"/>
            <a:ext cx="5502111" cy="1846659"/>
          </a:xfrm>
        </p:spPr>
        <p:txBody>
          <a:bodyPr/>
          <a:lstStyle/>
          <a:p>
            <a:r>
              <a:rPr lang="en-US" dirty="0"/>
              <a:t>Perinatal Mental Health in the United States</a:t>
            </a:r>
          </a:p>
        </p:txBody>
      </p:sp>
    </p:spTree>
    <p:extLst>
      <p:ext uri="{BB962C8B-B14F-4D97-AF65-F5344CB8AC3E}">
        <p14:creationId xmlns:p14="http://schemas.microsoft.com/office/powerpoint/2010/main" val="386476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2A060D-DFC7-1E73-2DB6-380D49C83253}"/>
              </a:ext>
            </a:extLst>
          </p:cNvPr>
          <p:cNvSpPr>
            <a:spLocks noGrp="1"/>
          </p:cNvSpPr>
          <p:nvPr>
            <p:ph sz="half" idx="1"/>
          </p:nvPr>
        </p:nvSpPr>
        <p:spPr>
          <a:xfrm>
            <a:off x="548639" y="1600200"/>
            <a:ext cx="11027217" cy="2046714"/>
          </a:xfrm>
        </p:spPr>
        <p:txBody>
          <a:bodyPr/>
          <a:lstStyle/>
          <a:p>
            <a:r>
              <a:rPr lang="en-US" sz="2800" dirty="0"/>
              <a:t>Weekly “To Be Screened List”</a:t>
            </a:r>
          </a:p>
          <a:p>
            <a:r>
              <a:rPr lang="en-US" sz="2800" dirty="0"/>
              <a:t>Data are tracked by the SW team, increased ownership of process</a:t>
            </a:r>
          </a:p>
          <a:p>
            <a:r>
              <a:rPr lang="en-US" sz="2800" dirty="0"/>
              <a:t>EPDS now standard</a:t>
            </a:r>
          </a:p>
          <a:p>
            <a:r>
              <a:rPr lang="en-US" sz="2800" dirty="0"/>
              <a:t>Expansion to Intensive Care Follow-Up Clinic</a:t>
            </a:r>
          </a:p>
        </p:txBody>
      </p:sp>
      <p:sp>
        <p:nvSpPr>
          <p:cNvPr id="3" name="Title 2">
            <a:extLst>
              <a:ext uri="{FF2B5EF4-FFF2-40B4-BE49-F238E27FC236}">
                <a16:creationId xmlns:a16="http://schemas.microsoft.com/office/drawing/2014/main" id="{6504486A-E47E-7E4F-1367-065F66A8F4F6}"/>
              </a:ext>
            </a:extLst>
          </p:cNvPr>
          <p:cNvSpPr>
            <a:spLocks noGrp="1"/>
          </p:cNvSpPr>
          <p:nvPr>
            <p:ph type="title"/>
          </p:nvPr>
        </p:nvSpPr>
        <p:spPr/>
        <p:txBody>
          <a:bodyPr/>
          <a:lstStyle/>
          <a:p>
            <a:r>
              <a:rPr lang="en-US" dirty="0"/>
              <a:t>Current State and Sites 2 and 3</a:t>
            </a:r>
          </a:p>
        </p:txBody>
      </p:sp>
    </p:spTree>
    <p:extLst>
      <p:ext uri="{BB962C8B-B14F-4D97-AF65-F5344CB8AC3E}">
        <p14:creationId xmlns:p14="http://schemas.microsoft.com/office/powerpoint/2010/main" val="2580503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1611921" y="2723678"/>
            <a:ext cx="8968158" cy="1410643"/>
          </a:xfrm>
        </p:spPr>
        <p:txBody>
          <a:bodyPr/>
          <a:lstStyle/>
          <a:p>
            <a:r>
              <a:rPr lang="en-US" dirty="0"/>
              <a:t>Key elements of screening</a:t>
            </a:r>
          </a:p>
        </p:txBody>
      </p:sp>
    </p:spTree>
    <p:extLst>
      <p:ext uri="{BB962C8B-B14F-4D97-AF65-F5344CB8AC3E}">
        <p14:creationId xmlns:p14="http://schemas.microsoft.com/office/powerpoint/2010/main" val="67127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7A0CBE-33D6-E08F-24CC-D22C19A48A54}"/>
              </a:ext>
            </a:extLst>
          </p:cNvPr>
          <p:cNvSpPr>
            <a:spLocks noGrp="1"/>
          </p:cNvSpPr>
          <p:nvPr>
            <p:ph sz="half" idx="1"/>
          </p:nvPr>
        </p:nvSpPr>
        <p:spPr>
          <a:xfrm>
            <a:off x="548639" y="1600200"/>
            <a:ext cx="11027217" cy="3754874"/>
          </a:xfrm>
        </p:spPr>
        <p:txBody>
          <a:bodyPr/>
          <a:lstStyle/>
          <a:p>
            <a:r>
              <a:rPr lang="en-US" dirty="0"/>
              <a:t>Depression:</a:t>
            </a:r>
          </a:p>
          <a:p>
            <a:pPr lvl="1"/>
            <a:r>
              <a:rPr lang="en-US" dirty="0"/>
              <a:t>Edinburgh Postnatal Depression Screen (EPDS)</a:t>
            </a:r>
          </a:p>
          <a:p>
            <a:pPr lvl="1"/>
            <a:r>
              <a:rPr lang="en-US" dirty="0"/>
              <a:t>Patient Health Questionnaire (PHQ-2 or PHQ-9)</a:t>
            </a:r>
          </a:p>
          <a:p>
            <a:r>
              <a:rPr lang="en-US" dirty="0"/>
              <a:t>Anxiety</a:t>
            </a:r>
          </a:p>
          <a:p>
            <a:pPr lvl="1"/>
            <a:r>
              <a:rPr lang="en-US" dirty="0"/>
              <a:t>Perinatal Anxiety Screening Scale (PASS)</a:t>
            </a:r>
          </a:p>
          <a:p>
            <a:pPr lvl="1"/>
            <a:r>
              <a:rPr lang="en-US" dirty="0"/>
              <a:t>EPDS has one question</a:t>
            </a:r>
          </a:p>
          <a:p>
            <a:pPr lvl="1"/>
            <a:r>
              <a:rPr lang="en-US" dirty="0"/>
              <a:t>Generalized Anxiety Disorder (GAD-2 or GAD-7)</a:t>
            </a:r>
          </a:p>
          <a:p>
            <a:r>
              <a:rPr lang="en-US" dirty="0"/>
              <a:t>Other tools for: Psychosis, Substance Use Disorder, OCD, PTSD, Bipolar, and others. </a:t>
            </a:r>
          </a:p>
          <a:p>
            <a:pPr marL="4763" indent="0">
              <a:buNone/>
            </a:pPr>
            <a:endParaRPr lang="en-US" dirty="0"/>
          </a:p>
        </p:txBody>
      </p:sp>
      <p:sp>
        <p:nvSpPr>
          <p:cNvPr id="3" name="Title 2">
            <a:extLst>
              <a:ext uri="{FF2B5EF4-FFF2-40B4-BE49-F238E27FC236}">
                <a16:creationId xmlns:a16="http://schemas.microsoft.com/office/drawing/2014/main" id="{BC57AFC0-681F-7519-8E8C-E8E642727D08}"/>
              </a:ext>
            </a:extLst>
          </p:cNvPr>
          <p:cNvSpPr>
            <a:spLocks noGrp="1"/>
          </p:cNvSpPr>
          <p:nvPr>
            <p:ph type="title"/>
          </p:nvPr>
        </p:nvSpPr>
        <p:spPr/>
        <p:txBody>
          <a:bodyPr/>
          <a:lstStyle/>
          <a:p>
            <a:r>
              <a:rPr lang="en-US" dirty="0"/>
              <a:t>Screening Tools</a:t>
            </a:r>
          </a:p>
        </p:txBody>
      </p:sp>
    </p:spTree>
    <p:extLst>
      <p:ext uri="{BB962C8B-B14F-4D97-AF65-F5344CB8AC3E}">
        <p14:creationId xmlns:p14="http://schemas.microsoft.com/office/powerpoint/2010/main" val="3039694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4BDAA-2044-EF00-1C90-408B44FE53ED}"/>
              </a:ext>
            </a:extLst>
          </p:cNvPr>
          <p:cNvSpPr>
            <a:spLocks noGrp="1"/>
          </p:cNvSpPr>
          <p:nvPr>
            <p:ph sz="half" idx="1"/>
          </p:nvPr>
        </p:nvSpPr>
        <p:spPr>
          <a:xfrm>
            <a:off x="548639" y="1600200"/>
            <a:ext cx="11027217" cy="2354491"/>
          </a:xfrm>
        </p:spPr>
        <p:txBody>
          <a:bodyPr/>
          <a:lstStyle/>
          <a:p>
            <a:r>
              <a:rPr lang="en-US" dirty="0"/>
              <a:t>Standardized screening may be especially beneficial beyond first few weeks of admission, when interactions with psychosocial team members may be less frequent</a:t>
            </a:r>
          </a:p>
          <a:p>
            <a:r>
              <a:rPr lang="en-US" dirty="0"/>
              <a:t>Longitudinal screening appears to be important</a:t>
            </a:r>
          </a:p>
          <a:p>
            <a:r>
              <a:rPr lang="en-US" dirty="0"/>
              <a:t>More work is needed to understand parent perspectives</a:t>
            </a:r>
          </a:p>
          <a:p>
            <a:pPr lvl="1"/>
            <a:r>
              <a:rPr lang="en-US" dirty="0"/>
              <a:t>Determine appropriate frequency of screening to detect symptoms that may arise later without becoming overly burdensome</a:t>
            </a:r>
          </a:p>
        </p:txBody>
      </p:sp>
      <p:sp>
        <p:nvSpPr>
          <p:cNvPr id="2" name="Title 1">
            <a:extLst>
              <a:ext uri="{FF2B5EF4-FFF2-40B4-BE49-F238E27FC236}">
                <a16:creationId xmlns:a16="http://schemas.microsoft.com/office/drawing/2014/main" id="{0ACCEC78-8109-A89A-4FDB-5D9E366F1CD8}"/>
              </a:ext>
            </a:extLst>
          </p:cNvPr>
          <p:cNvSpPr>
            <a:spLocks noGrp="1"/>
          </p:cNvSpPr>
          <p:nvPr>
            <p:ph type="title"/>
          </p:nvPr>
        </p:nvSpPr>
        <p:spPr/>
        <p:txBody>
          <a:bodyPr/>
          <a:lstStyle/>
          <a:p>
            <a:r>
              <a:rPr lang="en-US" dirty="0"/>
              <a:t>Timing of Screening</a:t>
            </a:r>
          </a:p>
        </p:txBody>
      </p:sp>
    </p:spTree>
    <p:extLst>
      <p:ext uri="{BB962C8B-B14F-4D97-AF65-F5344CB8AC3E}">
        <p14:creationId xmlns:p14="http://schemas.microsoft.com/office/powerpoint/2010/main" val="3743946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7E6B32-2368-350D-ED5E-31F6CED27E49}"/>
              </a:ext>
            </a:extLst>
          </p:cNvPr>
          <p:cNvSpPr>
            <a:spLocks noGrp="1"/>
          </p:cNvSpPr>
          <p:nvPr>
            <p:ph sz="half" idx="1"/>
          </p:nvPr>
        </p:nvSpPr>
        <p:spPr/>
        <p:txBody>
          <a:bodyPr>
            <a:normAutofit/>
          </a:bodyPr>
          <a:lstStyle/>
          <a:p>
            <a:r>
              <a:rPr lang="en-US" dirty="0"/>
              <a:t>Supporting mental health of all parents is important</a:t>
            </a:r>
          </a:p>
          <a:p>
            <a:r>
              <a:rPr lang="en-US" dirty="0"/>
              <a:t>Mental health concerns in partners are likely to be missed without systematic attention and inclusion</a:t>
            </a:r>
          </a:p>
          <a:p>
            <a:r>
              <a:rPr lang="en-US" dirty="0"/>
              <a:t>Partners are not routinely included in parent mental health screening that occurs during outpatient well child visits</a:t>
            </a:r>
          </a:p>
          <a:p>
            <a:r>
              <a:rPr lang="en-US" dirty="0"/>
              <a:t>AAP Resolution</a:t>
            </a:r>
          </a:p>
          <a:p>
            <a:r>
              <a:rPr lang="en-US" dirty="0"/>
              <a:t>Mental health of partners is less frequently discussed, not explicitly included in many perinatal mental health resources</a:t>
            </a:r>
          </a:p>
          <a:p>
            <a:pPr lvl="1"/>
            <a:r>
              <a:rPr lang="en-US" dirty="0"/>
              <a:t>Development of specific supports may be beneficial</a:t>
            </a:r>
          </a:p>
        </p:txBody>
      </p:sp>
      <p:sp>
        <p:nvSpPr>
          <p:cNvPr id="2" name="Title 1">
            <a:extLst>
              <a:ext uri="{FF2B5EF4-FFF2-40B4-BE49-F238E27FC236}">
                <a16:creationId xmlns:a16="http://schemas.microsoft.com/office/drawing/2014/main" id="{F22EBE12-5905-21E7-0AB8-FBFBCCE3CFF8}"/>
              </a:ext>
            </a:extLst>
          </p:cNvPr>
          <p:cNvSpPr>
            <a:spLocks noGrp="1"/>
          </p:cNvSpPr>
          <p:nvPr>
            <p:ph type="title"/>
          </p:nvPr>
        </p:nvSpPr>
        <p:spPr/>
        <p:txBody>
          <a:bodyPr/>
          <a:lstStyle/>
          <a:p>
            <a:r>
              <a:rPr lang="en-US" dirty="0"/>
              <a:t>Inclusion of Partners</a:t>
            </a:r>
          </a:p>
        </p:txBody>
      </p:sp>
    </p:spTree>
    <p:extLst>
      <p:ext uri="{BB962C8B-B14F-4D97-AF65-F5344CB8AC3E}">
        <p14:creationId xmlns:p14="http://schemas.microsoft.com/office/powerpoint/2010/main" val="3445349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5" name="Google Shape;755;g2e51fd0dc42_0_107"/>
          <p:cNvSpPr txBox="1">
            <a:spLocks noGrp="1"/>
          </p:cNvSpPr>
          <p:nvPr>
            <p:ph sz="half" idx="1"/>
          </p:nvPr>
        </p:nvSpPr>
        <p:spPr>
          <a:xfrm>
            <a:off x="914400" y="1536192"/>
            <a:ext cx="10363200" cy="4178808"/>
          </a:xfrm>
          <a:prstGeom prst="rect">
            <a:avLst/>
          </a:prstGeom>
        </p:spPr>
        <p:txBody>
          <a:bodyPr spcFirstLastPara="1" vert="horz" wrap="square" lIns="91433" tIns="45700" rIns="91433" bIns="45700" rtlCol="0" anchor="t" anchorCtr="0">
            <a:noAutofit/>
          </a:bodyPr>
          <a:lstStyle/>
          <a:p>
            <a:pPr marL="609570" indent="-457178">
              <a:spcBef>
                <a:spcPts val="480"/>
              </a:spcBef>
              <a:buSzPts val="1800"/>
            </a:pPr>
            <a:r>
              <a:rPr lang="en-US" dirty="0"/>
              <a:t>Screening takes time to perform well</a:t>
            </a:r>
          </a:p>
          <a:p>
            <a:pPr marL="609570" indent="-457178">
              <a:spcBef>
                <a:spcPts val="480"/>
              </a:spcBef>
              <a:buSzPts val="1800"/>
            </a:pPr>
            <a:r>
              <a:rPr lang="en-US" dirty="0"/>
              <a:t>Dedicated workforce is likely needed for screening programs to be successful</a:t>
            </a:r>
          </a:p>
          <a:p>
            <a:pPr marL="1066759" lvl="1" indent="-457178">
              <a:spcBef>
                <a:spcPts val="480"/>
              </a:spcBef>
              <a:buSzPts val="1800"/>
            </a:pPr>
            <a:r>
              <a:rPr lang="en-US" dirty="0"/>
              <a:t>Designated staff for screening, referring, and auditing program (</a:t>
            </a:r>
            <a:r>
              <a:rPr lang="en-US" dirty="0" err="1"/>
              <a:t>Perazzo</a:t>
            </a:r>
            <a:r>
              <a:rPr lang="en-US" dirty="0"/>
              <a:t> et al)</a:t>
            </a:r>
          </a:p>
          <a:p>
            <a:pPr marL="609570" indent="-457178">
              <a:spcBef>
                <a:spcPts val="480"/>
              </a:spcBef>
              <a:buSzPts val="1800"/>
            </a:pPr>
            <a:r>
              <a:rPr lang="en-US" dirty="0"/>
              <a:t>Others have recommended availability of psychotherapy within units (Hall et al)</a:t>
            </a:r>
          </a:p>
          <a:p>
            <a:pPr marL="609570" indent="-457178">
              <a:spcBef>
                <a:spcPts val="480"/>
              </a:spcBef>
              <a:buSzPts val="1800"/>
            </a:pPr>
            <a:r>
              <a:rPr lang="en-US" b="1" dirty="0"/>
              <a:t>We must advocate more psychosocial supports within our units and beyond</a:t>
            </a:r>
            <a:endParaRPr b="1" dirty="0"/>
          </a:p>
        </p:txBody>
      </p:sp>
      <p:sp>
        <p:nvSpPr>
          <p:cNvPr id="754" name="Google Shape;754;g2e51fd0dc42_0_107"/>
          <p:cNvSpPr txBox="1">
            <a:spLocks noGrp="1"/>
          </p:cNvSpPr>
          <p:nvPr>
            <p:ph type="title"/>
          </p:nvPr>
        </p:nvSpPr>
        <p:spPr>
          <a:xfrm>
            <a:off x="128337" y="304800"/>
            <a:ext cx="11149263" cy="1143200"/>
          </a:xfrm>
          <a:prstGeom prst="rect">
            <a:avLst/>
          </a:prstGeom>
        </p:spPr>
        <p:txBody>
          <a:bodyPr spcFirstLastPara="1" vert="horz" wrap="square" lIns="91433" tIns="45700" rIns="91433" bIns="45700" rtlCol="0" anchor="ctr" anchorCtr="0">
            <a:noAutofit/>
          </a:bodyPr>
          <a:lstStyle/>
          <a:p>
            <a:pPr>
              <a:spcBef>
                <a:spcPts val="0"/>
              </a:spcBef>
            </a:pPr>
            <a:r>
              <a:rPr lang="en-US" dirty="0"/>
              <a:t>Workload Associated with Screening Warrants More Attention</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ED0D57-32C7-2599-6453-5BEDE27C3C3D}"/>
              </a:ext>
            </a:extLst>
          </p:cNvPr>
          <p:cNvSpPr>
            <a:spLocks noGrp="1"/>
          </p:cNvSpPr>
          <p:nvPr>
            <p:ph sz="half" idx="1"/>
          </p:nvPr>
        </p:nvSpPr>
        <p:spPr/>
        <p:txBody>
          <a:bodyPr/>
          <a:lstStyle/>
          <a:p>
            <a:r>
              <a:rPr lang="en-US" dirty="0"/>
              <a:t>Possible benefits</a:t>
            </a:r>
          </a:p>
          <a:p>
            <a:pPr lvl="1"/>
            <a:r>
              <a:rPr lang="en-US" dirty="0"/>
              <a:t>Improve accuracy of algorithm adherence</a:t>
            </a:r>
          </a:p>
          <a:p>
            <a:pPr lvl="2"/>
            <a:r>
              <a:rPr lang="en-US" dirty="0"/>
              <a:t>Especially when algorithms are complex due to use of multiple screening tools or different thresholds </a:t>
            </a:r>
          </a:p>
          <a:p>
            <a:pPr lvl="1"/>
            <a:r>
              <a:rPr lang="en-US" dirty="0"/>
              <a:t>Decrease time between screen completion and parent discussion with psychosocial team member on screening results</a:t>
            </a:r>
          </a:p>
          <a:p>
            <a:pPr lvl="1"/>
            <a:r>
              <a:rPr lang="en-US" dirty="0"/>
              <a:t>Decrease workload associated with screening</a:t>
            </a:r>
          </a:p>
          <a:p>
            <a:pPr lvl="1"/>
            <a:r>
              <a:rPr lang="en-US" dirty="0"/>
              <a:t>Improve screen completion rate?</a:t>
            </a:r>
          </a:p>
          <a:p>
            <a:pPr lvl="1"/>
            <a:endParaRPr lang="en-US" dirty="0"/>
          </a:p>
          <a:p>
            <a:endParaRPr lang="en-US" dirty="0"/>
          </a:p>
        </p:txBody>
      </p:sp>
      <p:sp>
        <p:nvSpPr>
          <p:cNvPr id="2" name="Title 1">
            <a:extLst>
              <a:ext uri="{FF2B5EF4-FFF2-40B4-BE49-F238E27FC236}">
                <a16:creationId xmlns:a16="http://schemas.microsoft.com/office/drawing/2014/main" id="{9DEEFB81-8AD0-C358-D1F4-F09BB48019FD}"/>
              </a:ext>
            </a:extLst>
          </p:cNvPr>
          <p:cNvSpPr>
            <a:spLocks noGrp="1"/>
          </p:cNvSpPr>
          <p:nvPr>
            <p:ph type="title"/>
          </p:nvPr>
        </p:nvSpPr>
        <p:spPr/>
        <p:txBody>
          <a:bodyPr/>
          <a:lstStyle/>
          <a:p>
            <a:r>
              <a:rPr lang="en-US" dirty="0"/>
              <a:t>Consideration of Electronic Screening</a:t>
            </a:r>
          </a:p>
        </p:txBody>
      </p:sp>
    </p:spTree>
    <p:extLst>
      <p:ext uri="{BB962C8B-B14F-4D97-AF65-F5344CB8AC3E}">
        <p14:creationId xmlns:p14="http://schemas.microsoft.com/office/powerpoint/2010/main" val="663843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DD0AAB-8E85-9CD5-8E55-3A2CC3CCA8B4}"/>
              </a:ext>
            </a:extLst>
          </p:cNvPr>
          <p:cNvSpPr>
            <a:spLocks noGrp="1"/>
          </p:cNvSpPr>
          <p:nvPr>
            <p:ph sz="half" idx="1"/>
          </p:nvPr>
        </p:nvSpPr>
        <p:spPr>
          <a:xfrm>
            <a:off x="456038" y="2912533"/>
            <a:ext cx="11279924" cy="1261884"/>
          </a:xfrm>
        </p:spPr>
        <p:txBody>
          <a:bodyPr/>
          <a:lstStyle/>
          <a:p>
            <a:r>
              <a:rPr lang="en-US" dirty="0"/>
              <a:t>Screening is a complex intervention</a:t>
            </a:r>
          </a:p>
          <a:p>
            <a:r>
              <a:rPr lang="en-US" dirty="0"/>
              <a:t>Unlikely that a one-size-fits-all approach will be effective</a:t>
            </a:r>
          </a:p>
          <a:p>
            <a:r>
              <a:rPr lang="en-US" dirty="0"/>
              <a:t>There’s much we can learn from one another</a:t>
            </a:r>
          </a:p>
        </p:txBody>
      </p:sp>
      <p:sp>
        <p:nvSpPr>
          <p:cNvPr id="2" name="Title 1">
            <a:extLst>
              <a:ext uri="{FF2B5EF4-FFF2-40B4-BE49-F238E27FC236}">
                <a16:creationId xmlns:a16="http://schemas.microsoft.com/office/drawing/2014/main" id="{0AC2F0EE-4C22-AC72-3BA1-DF9F725ACBC0}"/>
              </a:ext>
            </a:extLst>
          </p:cNvPr>
          <p:cNvSpPr>
            <a:spLocks noGrp="1"/>
          </p:cNvSpPr>
          <p:nvPr>
            <p:ph type="title"/>
          </p:nvPr>
        </p:nvSpPr>
        <p:spPr>
          <a:xfrm>
            <a:off x="456037" y="789671"/>
            <a:ext cx="11279924" cy="1323439"/>
          </a:xfrm>
        </p:spPr>
        <p:txBody>
          <a:bodyPr/>
          <a:lstStyle/>
          <a:p>
            <a:r>
              <a:rPr lang="en-US" dirty="0"/>
              <a:t>More Work is Needed to Develop Systems that are Effective Across Institutions</a:t>
            </a:r>
          </a:p>
        </p:txBody>
      </p:sp>
      <p:sp>
        <p:nvSpPr>
          <p:cNvPr id="4" name="Slide Number Placeholder 3">
            <a:extLst>
              <a:ext uri="{FF2B5EF4-FFF2-40B4-BE49-F238E27FC236}">
                <a16:creationId xmlns:a16="http://schemas.microsoft.com/office/drawing/2014/main" id="{2FD33CCC-CCC1-921C-CC6E-39603533ED7E}"/>
              </a:ext>
            </a:extLst>
          </p:cNvPr>
          <p:cNvSpPr>
            <a:spLocks noGrp="1"/>
          </p:cNvSpPr>
          <p:nvPr>
            <p:ph type="sldNum" sz="quarter" idx="12"/>
          </p:nvPr>
        </p:nvSpPr>
        <p:spPr>
          <a:xfrm>
            <a:off x="0" y="4799013"/>
            <a:ext cx="504825" cy="217487"/>
          </a:xfrm>
          <a:prstGeom prst="rect">
            <a:avLst/>
          </a:prstGeom>
        </p:spPr>
        <p:txBody>
          <a:bodyPr/>
          <a:lstStyle>
            <a:defPPr>
              <a:defRPr lang="en-US"/>
            </a:defPPr>
            <a:lvl1pPr marL="0" algn="l" defTabSz="457200" rtl="0" eaLnBrk="1" latinLnBrk="0" hangingPunct="1">
              <a:defRPr sz="1000" kern="1200">
                <a:solidFill>
                  <a:schemeClr val="tx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C259E09-C5BC-C74F-87E0-F5F96D30EF71}" type="slidenum">
              <a:rPr lang="en-US" smtClean="0"/>
              <a:pPr/>
              <a:t>57</a:t>
            </a:fld>
            <a:endParaRPr lang="en-US"/>
          </a:p>
        </p:txBody>
      </p:sp>
    </p:spTree>
    <p:extLst>
      <p:ext uri="{BB962C8B-B14F-4D97-AF65-F5344CB8AC3E}">
        <p14:creationId xmlns:p14="http://schemas.microsoft.com/office/powerpoint/2010/main" val="2374994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87429-455F-4796-4009-DB61FAD6EA21}"/>
              </a:ext>
            </a:extLst>
          </p:cNvPr>
          <p:cNvSpPr>
            <a:spLocks noGrp="1"/>
          </p:cNvSpPr>
          <p:nvPr>
            <p:ph type="title"/>
          </p:nvPr>
        </p:nvSpPr>
        <p:spPr>
          <a:xfrm>
            <a:off x="538249" y="796979"/>
            <a:ext cx="9312333" cy="553998"/>
          </a:xfrm>
        </p:spPr>
        <p:txBody>
          <a:bodyPr wrap="square" anchor="b">
            <a:normAutofit/>
          </a:bodyPr>
          <a:lstStyle/>
          <a:p>
            <a:r>
              <a:rPr lang="en-US" dirty="0"/>
              <a:t>What can we do?</a:t>
            </a:r>
          </a:p>
        </p:txBody>
      </p:sp>
      <p:graphicFrame>
        <p:nvGraphicFramePr>
          <p:cNvPr id="9" name="Content Placeholder 1">
            <a:extLst>
              <a:ext uri="{FF2B5EF4-FFF2-40B4-BE49-F238E27FC236}">
                <a16:creationId xmlns:a16="http://schemas.microsoft.com/office/drawing/2014/main" id="{A879F2AD-8ED5-BF1E-E89B-BE82AA20A6F3}"/>
              </a:ext>
            </a:extLst>
          </p:cNvPr>
          <p:cNvGraphicFramePr>
            <a:graphicFrameLocks noGrp="1"/>
          </p:cNvGraphicFramePr>
          <p:nvPr>
            <p:ph sz="half" idx="1"/>
          </p:nvPr>
        </p:nvGraphicFramePr>
        <p:xfrm>
          <a:off x="548639" y="1496503"/>
          <a:ext cx="11027217" cy="4091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059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1611921" y="3030173"/>
            <a:ext cx="8968158" cy="797654"/>
          </a:xfrm>
        </p:spPr>
        <p:txBody>
          <a:bodyPr/>
          <a:lstStyle/>
          <a:p>
            <a:r>
              <a:rPr lang="en-US" dirty="0"/>
              <a:t>Local resources</a:t>
            </a:r>
          </a:p>
        </p:txBody>
      </p:sp>
    </p:spTree>
    <p:extLst>
      <p:ext uri="{BB962C8B-B14F-4D97-AF65-F5344CB8AC3E}">
        <p14:creationId xmlns:p14="http://schemas.microsoft.com/office/powerpoint/2010/main" val="2921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83317-FB3D-365C-D2BA-1E85AF7EAB46}"/>
              </a:ext>
            </a:extLst>
          </p:cNvPr>
          <p:cNvSpPr>
            <a:spLocks noGrp="1"/>
          </p:cNvSpPr>
          <p:nvPr>
            <p:ph type="title"/>
          </p:nvPr>
        </p:nvSpPr>
        <p:spPr/>
        <p:txBody>
          <a:bodyPr vert="horz" wrap="square" lIns="0" tIns="0" rIns="0" bIns="0" rtlCol="0" anchor="b" anchorCtr="0">
            <a:normAutofit fontScale="90000"/>
          </a:bodyPr>
          <a:lstStyle/>
          <a:p>
            <a:r>
              <a:rPr lang="en-US" sz="3300" b="1" kern="1200" spc="-10" baseline="0">
                <a:latin typeface="+mn-lt"/>
                <a:ea typeface="+mj-ea"/>
                <a:cs typeface="+mj-cs"/>
              </a:rPr>
              <a:t>Prevalence of Maternal Mental Health Conditions</a:t>
            </a:r>
          </a:p>
        </p:txBody>
      </p:sp>
      <p:sp>
        <p:nvSpPr>
          <p:cNvPr id="5" name="TextBox 4">
            <a:extLst>
              <a:ext uri="{FF2B5EF4-FFF2-40B4-BE49-F238E27FC236}">
                <a16:creationId xmlns:a16="http://schemas.microsoft.com/office/drawing/2014/main" id="{91B7DFCA-908F-D6B0-DF5D-066A645C640A}"/>
              </a:ext>
            </a:extLst>
          </p:cNvPr>
          <p:cNvSpPr txBox="1"/>
          <p:nvPr/>
        </p:nvSpPr>
        <p:spPr>
          <a:xfrm>
            <a:off x="6351693" y="1600200"/>
            <a:ext cx="5212080" cy="4104409"/>
          </a:xfrm>
          <a:prstGeom prst="rect">
            <a:avLst/>
          </a:prstGeom>
        </p:spPr>
        <p:txBody>
          <a:bodyPr vert="horz" lIns="91440" tIns="45720" rIns="91440" bIns="45720" rtlCol="0">
            <a:normAutofit/>
          </a:bodyPr>
          <a:lstStyle/>
          <a:p>
            <a:pPr marL="230188" indent="-225425">
              <a:spcBef>
                <a:spcPts val="600"/>
              </a:spcBef>
              <a:buClr>
                <a:schemeClr val="accent2"/>
              </a:buClr>
              <a:buFont typeface="Arial" panose="020B0604020202020204" pitchFamily="34" charset="0"/>
              <a:buChar char="•"/>
            </a:pPr>
            <a:r>
              <a:rPr lang="en-US" sz="2200" dirty="0">
                <a:solidFill>
                  <a:schemeClr val="accent1"/>
                </a:solidFill>
              </a:rPr>
              <a:t>https://www.kimberlygibsoncounseling.com/post/1-in-5-women-will-experience-a-maternal-mental-health-disorder</a:t>
            </a:r>
          </a:p>
        </p:txBody>
      </p:sp>
    </p:spTree>
    <p:extLst>
      <p:ext uri="{BB962C8B-B14F-4D97-AF65-F5344CB8AC3E}">
        <p14:creationId xmlns:p14="http://schemas.microsoft.com/office/powerpoint/2010/main" val="3068299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57FBE3-0528-3702-B86C-9F2288630C78}"/>
              </a:ext>
            </a:extLst>
          </p:cNvPr>
          <p:cNvSpPr>
            <a:spLocks noGrp="1"/>
          </p:cNvSpPr>
          <p:nvPr>
            <p:ph sz="half" idx="1"/>
          </p:nvPr>
        </p:nvSpPr>
        <p:spPr>
          <a:xfrm>
            <a:off x="548639" y="1600200"/>
            <a:ext cx="11027217" cy="2508379"/>
          </a:xfrm>
        </p:spPr>
        <p:txBody>
          <a:bodyPr/>
          <a:lstStyle/>
          <a:p>
            <a:r>
              <a:rPr lang="en-US" dirty="0"/>
              <a:t>Postpartum Support International</a:t>
            </a:r>
          </a:p>
          <a:p>
            <a:r>
              <a:rPr lang="en-US" dirty="0"/>
              <a:t>Maternal Mental Health Leadership Alliance</a:t>
            </a:r>
          </a:p>
          <a:p>
            <a:r>
              <a:rPr lang="en-US" dirty="0"/>
              <a:t>Policy Center for Maternal Mental Health</a:t>
            </a:r>
          </a:p>
          <a:p>
            <a:r>
              <a:rPr lang="en-US" dirty="0"/>
              <a:t>National Maternal Mental Health Hotline</a:t>
            </a:r>
          </a:p>
          <a:p>
            <a:r>
              <a:rPr lang="en-US" dirty="0"/>
              <a:t>March of Dimes</a:t>
            </a:r>
          </a:p>
          <a:p>
            <a:endParaRPr lang="en-US" dirty="0"/>
          </a:p>
        </p:txBody>
      </p:sp>
      <p:sp>
        <p:nvSpPr>
          <p:cNvPr id="3" name="Title 2">
            <a:extLst>
              <a:ext uri="{FF2B5EF4-FFF2-40B4-BE49-F238E27FC236}">
                <a16:creationId xmlns:a16="http://schemas.microsoft.com/office/drawing/2014/main" id="{C6DC44EC-C851-DD85-87F3-AC692F2DF9C9}"/>
              </a:ext>
            </a:extLst>
          </p:cNvPr>
          <p:cNvSpPr>
            <a:spLocks noGrp="1"/>
          </p:cNvSpPr>
          <p:nvPr>
            <p:ph type="title"/>
          </p:nvPr>
        </p:nvSpPr>
        <p:spPr/>
        <p:txBody>
          <a:bodyPr/>
          <a:lstStyle/>
          <a:p>
            <a:r>
              <a:rPr lang="en-US" dirty="0"/>
              <a:t>Key Organizations and Resources </a:t>
            </a:r>
          </a:p>
        </p:txBody>
      </p:sp>
      <p:pic>
        <p:nvPicPr>
          <p:cNvPr id="4" name="Picture 3">
            <a:extLst>
              <a:ext uri="{FF2B5EF4-FFF2-40B4-BE49-F238E27FC236}">
                <a16:creationId xmlns:a16="http://schemas.microsoft.com/office/drawing/2014/main" id="{D242A733-CC0E-9F70-14E5-CD7F8E9393ED}"/>
              </a:ext>
            </a:extLst>
          </p:cNvPr>
          <p:cNvPicPr>
            <a:picLocks noChangeAspect="1"/>
          </p:cNvPicPr>
          <p:nvPr/>
        </p:nvPicPr>
        <p:blipFill>
          <a:blip r:embed="rId3"/>
          <a:stretch>
            <a:fillRect/>
          </a:stretch>
        </p:blipFill>
        <p:spPr>
          <a:xfrm>
            <a:off x="284079" y="4108579"/>
            <a:ext cx="1790172" cy="1619121"/>
          </a:xfrm>
          <a:prstGeom prst="rect">
            <a:avLst/>
          </a:prstGeom>
        </p:spPr>
      </p:pic>
      <p:pic>
        <p:nvPicPr>
          <p:cNvPr id="5" name="Picture 4">
            <a:extLst>
              <a:ext uri="{FF2B5EF4-FFF2-40B4-BE49-F238E27FC236}">
                <a16:creationId xmlns:a16="http://schemas.microsoft.com/office/drawing/2014/main" id="{7E072EF7-2307-3F29-EB75-EFCD0A213806}"/>
              </a:ext>
            </a:extLst>
          </p:cNvPr>
          <p:cNvPicPr>
            <a:picLocks noChangeAspect="1"/>
          </p:cNvPicPr>
          <p:nvPr/>
        </p:nvPicPr>
        <p:blipFill>
          <a:blip r:embed="rId4"/>
          <a:stretch>
            <a:fillRect/>
          </a:stretch>
        </p:blipFill>
        <p:spPr>
          <a:xfrm>
            <a:off x="2406316" y="3813109"/>
            <a:ext cx="3177006" cy="2058301"/>
          </a:xfrm>
          <a:prstGeom prst="rect">
            <a:avLst/>
          </a:prstGeom>
        </p:spPr>
      </p:pic>
      <p:pic>
        <p:nvPicPr>
          <p:cNvPr id="6" name="Picture 5">
            <a:extLst>
              <a:ext uri="{FF2B5EF4-FFF2-40B4-BE49-F238E27FC236}">
                <a16:creationId xmlns:a16="http://schemas.microsoft.com/office/drawing/2014/main" id="{594FC47F-0BD4-2360-A738-87715FDB9305}"/>
              </a:ext>
            </a:extLst>
          </p:cNvPr>
          <p:cNvPicPr>
            <a:picLocks noChangeAspect="1"/>
          </p:cNvPicPr>
          <p:nvPr/>
        </p:nvPicPr>
        <p:blipFill>
          <a:blip r:embed="rId5"/>
          <a:stretch>
            <a:fillRect/>
          </a:stretch>
        </p:blipFill>
        <p:spPr>
          <a:xfrm>
            <a:off x="5808577" y="4295375"/>
            <a:ext cx="2308727" cy="1235603"/>
          </a:xfrm>
          <a:prstGeom prst="rect">
            <a:avLst/>
          </a:prstGeom>
        </p:spPr>
      </p:pic>
      <p:pic>
        <p:nvPicPr>
          <p:cNvPr id="7" name="Picture 6">
            <a:extLst>
              <a:ext uri="{FF2B5EF4-FFF2-40B4-BE49-F238E27FC236}">
                <a16:creationId xmlns:a16="http://schemas.microsoft.com/office/drawing/2014/main" id="{875FAE8E-D125-A7FF-DF03-66D897972A07}"/>
              </a:ext>
            </a:extLst>
          </p:cNvPr>
          <p:cNvPicPr>
            <a:picLocks noChangeAspect="1"/>
          </p:cNvPicPr>
          <p:nvPr/>
        </p:nvPicPr>
        <p:blipFill>
          <a:blip r:embed="rId6"/>
          <a:stretch>
            <a:fillRect/>
          </a:stretch>
        </p:blipFill>
        <p:spPr>
          <a:xfrm>
            <a:off x="9465175" y="1828800"/>
            <a:ext cx="2518277" cy="1558989"/>
          </a:xfrm>
          <a:prstGeom prst="rect">
            <a:avLst/>
          </a:prstGeom>
        </p:spPr>
      </p:pic>
      <p:pic>
        <p:nvPicPr>
          <p:cNvPr id="8" name="Picture 7">
            <a:extLst>
              <a:ext uri="{FF2B5EF4-FFF2-40B4-BE49-F238E27FC236}">
                <a16:creationId xmlns:a16="http://schemas.microsoft.com/office/drawing/2014/main" id="{579CDC81-FEF1-3D32-18D6-3AF011FF088B}"/>
              </a:ext>
            </a:extLst>
          </p:cNvPr>
          <p:cNvPicPr>
            <a:picLocks noChangeAspect="1"/>
          </p:cNvPicPr>
          <p:nvPr/>
        </p:nvPicPr>
        <p:blipFill>
          <a:blip r:embed="rId7"/>
          <a:stretch>
            <a:fillRect/>
          </a:stretch>
        </p:blipFill>
        <p:spPr>
          <a:xfrm>
            <a:off x="9465175" y="3616389"/>
            <a:ext cx="2442746" cy="1914590"/>
          </a:xfrm>
          <a:prstGeom prst="rect">
            <a:avLst/>
          </a:prstGeom>
        </p:spPr>
      </p:pic>
    </p:spTree>
    <p:extLst>
      <p:ext uri="{BB962C8B-B14F-4D97-AF65-F5344CB8AC3E}">
        <p14:creationId xmlns:p14="http://schemas.microsoft.com/office/powerpoint/2010/main" val="3168363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C02880-2071-9977-36D9-44674DF8E8F4}"/>
              </a:ext>
            </a:extLst>
          </p:cNvPr>
          <p:cNvSpPr>
            <a:spLocks noGrp="1"/>
          </p:cNvSpPr>
          <p:nvPr>
            <p:ph sz="half" idx="1"/>
          </p:nvPr>
        </p:nvSpPr>
        <p:spPr>
          <a:xfrm>
            <a:off x="538249" y="1844120"/>
            <a:ext cx="11027217" cy="1154162"/>
          </a:xfrm>
        </p:spPr>
        <p:txBody>
          <a:bodyPr/>
          <a:lstStyle/>
          <a:p>
            <a:r>
              <a:rPr lang="en-US" sz="3200" dirty="0"/>
              <a:t>Local support groups for perinatal depression by county</a:t>
            </a:r>
          </a:p>
          <a:p>
            <a:r>
              <a:rPr lang="en-US" sz="3200" dirty="0"/>
              <a:t>Outpatient mental health clinics by county</a:t>
            </a:r>
          </a:p>
        </p:txBody>
      </p:sp>
      <p:sp>
        <p:nvSpPr>
          <p:cNvPr id="3" name="Title 2">
            <a:extLst>
              <a:ext uri="{FF2B5EF4-FFF2-40B4-BE49-F238E27FC236}">
                <a16:creationId xmlns:a16="http://schemas.microsoft.com/office/drawing/2014/main" id="{DD3A525C-E9C9-B27E-916A-838BC17EE38F}"/>
              </a:ext>
            </a:extLst>
          </p:cNvPr>
          <p:cNvSpPr>
            <a:spLocks noGrp="1"/>
          </p:cNvSpPr>
          <p:nvPr>
            <p:ph type="title"/>
          </p:nvPr>
        </p:nvSpPr>
        <p:spPr>
          <a:xfrm>
            <a:off x="538249" y="89964"/>
            <a:ext cx="9312333" cy="1323439"/>
          </a:xfrm>
        </p:spPr>
        <p:txBody>
          <a:bodyPr/>
          <a:lstStyle/>
          <a:p>
            <a:r>
              <a:rPr lang="en-US" dirty="0"/>
              <a:t>Illinois Department of Healthcare and Family Services</a:t>
            </a:r>
          </a:p>
        </p:txBody>
      </p:sp>
      <p:pic>
        <p:nvPicPr>
          <p:cNvPr id="4" name="Picture 3">
            <a:extLst>
              <a:ext uri="{FF2B5EF4-FFF2-40B4-BE49-F238E27FC236}">
                <a16:creationId xmlns:a16="http://schemas.microsoft.com/office/drawing/2014/main" id="{306AC202-1DBC-0009-89C3-3B3C1F2E7E28}"/>
              </a:ext>
            </a:extLst>
          </p:cNvPr>
          <p:cNvPicPr>
            <a:picLocks noChangeAspect="1"/>
          </p:cNvPicPr>
          <p:nvPr/>
        </p:nvPicPr>
        <p:blipFill>
          <a:blip r:embed="rId3"/>
          <a:stretch>
            <a:fillRect/>
          </a:stretch>
        </p:blipFill>
        <p:spPr>
          <a:xfrm>
            <a:off x="8826164" y="3429000"/>
            <a:ext cx="2749691" cy="2112715"/>
          </a:xfrm>
          <a:prstGeom prst="rect">
            <a:avLst/>
          </a:prstGeom>
        </p:spPr>
      </p:pic>
    </p:spTree>
    <p:extLst>
      <p:ext uri="{BB962C8B-B14F-4D97-AF65-F5344CB8AC3E}">
        <p14:creationId xmlns:p14="http://schemas.microsoft.com/office/powerpoint/2010/main" val="393073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81F0B3-D4BA-EF00-64A3-9EC1C82B84EC}"/>
              </a:ext>
            </a:extLst>
          </p:cNvPr>
          <p:cNvSpPr>
            <a:spLocks noGrp="1"/>
          </p:cNvSpPr>
          <p:nvPr>
            <p:ph sz="half" idx="1"/>
          </p:nvPr>
        </p:nvSpPr>
        <p:spPr>
          <a:xfrm>
            <a:off x="548639" y="1600200"/>
            <a:ext cx="11027217" cy="2585323"/>
          </a:xfrm>
        </p:spPr>
        <p:txBody>
          <a:bodyPr/>
          <a:lstStyle/>
          <a:p>
            <a:r>
              <a:rPr lang="en-US" sz="2400" dirty="0"/>
              <a:t>Local partners: obstetricians, family practice, MFMs, midwives, doulas, social workers, mental health professionals</a:t>
            </a:r>
          </a:p>
          <a:p>
            <a:r>
              <a:rPr lang="en-US" sz="2400" dirty="0"/>
              <a:t>Postpartum Depression Alliance of Illinois</a:t>
            </a:r>
          </a:p>
          <a:p>
            <a:r>
              <a:rPr lang="en-US" sz="2400" dirty="0"/>
              <a:t>Illinois Doc Assist</a:t>
            </a:r>
          </a:p>
          <a:p>
            <a:r>
              <a:rPr lang="en-US" sz="2400" dirty="0"/>
              <a:t>Illinois Chapter of Postpartum Support International</a:t>
            </a:r>
          </a:p>
          <a:p>
            <a:endParaRPr lang="en-US" dirty="0"/>
          </a:p>
        </p:txBody>
      </p:sp>
      <p:sp>
        <p:nvSpPr>
          <p:cNvPr id="3" name="Title 2">
            <a:extLst>
              <a:ext uri="{FF2B5EF4-FFF2-40B4-BE49-F238E27FC236}">
                <a16:creationId xmlns:a16="http://schemas.microsoft.com/office/drawing/2014/main" id="{10F9B879-7984-CE1A-B7E4-980466352391}"/>
              </a:ext>
            </a:extLst>
          </p:cNvPr>
          <p:cNvSpPr>
            <a:spLocks noGrp="1"/>
          </p:cNvSpPr>
          <p:nvPr>
            <p:ph type="title"/>
          </p:nvPr>
        </p:nvSpPr>
        <p:spPr/>
        <p:txBody>
          <a:bodyPr/>
          <a:lstStyle/>
          <a:p>
            <a:r>
              <a:rPr lang="en-US" dirty="0"/>
              <a:t>Additional Resources</a:t>
            </a:r>
          </a:p>
        </p:txBody>
      </p:sp>
      <p:pic>
        <p:nvPicPr>
          <p:cNvPr id="4" name="Picture 3">
            <a:extLst>
              <a:ext uri="{FF2B5EF4-FFF2-40B4-BE49-F238E27FC236}">
                <a16:creationId xmlns:a16="http://schemas.microsoft.com/office/drawing/2014/main" id="{C0084460-44A8-3805-AF5B-EBBB38DE7BB7}"/>
              </a:ext>
            </a:extLst>
          </p:cNvPr>
          <p:cNvPicPr>
            <a:picLocks noChangeAspect="1"/>
          </p:cNvPicPr>
          <p:nvPr/>
        </p:nvPicPr>
        <p:blipFill>
          <a:blip r:embed="rId3"/>
          <a:stretch>
            <a:fillRect/>
          </a:stretch>
        </p:blipFill>
        <p:spPr>
          <a:xfrm>
            <a:off x="716547" y="4305969"/>
            <a:ext cx="1422400" cy="1422400"/>
          </a:xfrm>
          <a:prstGeom prst="rect">
            <a:avLst/>
          </a:prstGeom>
        </p:spPr>
      </p:pic>
      <p:pic>
        <p:nvPicPr>
          <p:cNvPr id="5" name="Picture 4">
            <a:extLst>
              <a:ext uri="{FF2B5EF4-FFF2-40B4-BE49-F238E27FC236}">
                <a16:creationId xmlns:a16="http://schemas.microsoft.com/office/drawing/2014/main" id="{0CBA635E-180E-FCCE-B111-7D41AA05CCF9}"/>
              </a:ext>
            </a:extLst>
          </p:cNvPr>
          <p:cNvPicPr>
            <a:picLocks noChangeAspect="1"/>
          </p:cNvPicPr>
          <p:nvPr/>
        </p:nvPicPr>
        <p:blipFill>
          <a:blip r:embed="rId4"/>
          <a:stretch>
            <a:fillRect/>
          </a:stretch>
        </p:blipFill>
        <p:spPr>
          <a:xfrm>
            <a:off x="4158247" y="4845050"/>
            <a:ext cx="2463800" cy="825500"/>
          </a:xfrm>
          <a:prstGeom prst="rect">
            <a:avLst/>
          </a:prstGeom>
        </p:spPr>
      </p:pic>
      <p:pic>
        <p:nvPicPr>
          <p:cNvPr id="7" name="Picture 6">
            <a:extLst>
              <a:ext uri="{FF2B5EF4-FFF2-40B4-BE49-F238E27FC236}">
                <a16:creationId xmlns:a16="http://schemas.microsoft.com/office/drawing/2014/main" id="{22E8F32A-AFC1-0F67-DE56-6BCA4602B1B0}"/>
              </a:ext>
            </a:extLst>
          </p:cNvPr>
          <p:cNvPicPr>
            <a:picLocks noChangeAspect="1"/>
          </p:cNvPicPr>
          <p:nvPr/>
        </p:nvPicPr>
        <p:blipFill>
          <a:blip r:embed="rId5"/>
          <a:stretch>
            <a:fillRect/>
          </a:stretch>
        </p:blipFill>
        <p:spPr>
          <a:xfrm>
            <a:off x="10153456" y="4075751"/>
            <a:ext cx="1422400" cy="1422400"/>
          </a:xfrm>
          <a:prstGeom prst="rect">
            <a:avLst/>
          </a:prstGeom>
        </p:spPr>
      </p:pic>
      <p:pic>
        <p:nvPicPr>
          <p:cNvPr id="8" name="Picture 7">
            <a:extLst>
              <a:ext uri="{FF2B5EF4-FFF2-40B4-BE49-F238E27FC236}">
                <a16:creationId xmlns:a16="http://schemas.microsoft.com/office/drawing/2014/main" id="{C88850F7-56A1-2367-BFC9-9A8FBB34FCAA}"/>
              </a:ext>
            </a:extLst>
          </p:cNvPr>
          <p:cNvPicPr>
            <a:picLocks noChangeAspect="1"/>
          </p:cNvPicPr>
          <p:nvPr/>
        </p:nvPicPr>
        <p:blipFill>
          <a:blip r:embed="rId6"/>
          <a:stretch>
            <a:fillRect/>
          </a:stretch>
        </p:blipFill>
        <p:spPr>
          <a:xfrm>
            <a:off x="9315450" y="2668865"/>
            <a:ext cx="2095500" cy="965200"/>
          </a:xfrm>
          <a:prstGeom prst="rect">
            <a:avLst/>
          </a:prstGeom>
        </p:spPr>
      </p:pic>
    </p:spTree>
    <p:extLst>
      <p:ext uri="{BB962C8B-B14F-4D97-AF65-F5344CB8AC3E}">
        <p14:creationId xmlns:p14="http://schemas.microsoft.com/office/powerpoint/2010/main" val="2266265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2116-54D9-6344-96E5-988C16863519}"/>
              </a:ext>
            </a:extLst>
          </p:cNvPr>
          <p:cNvSpPr>
            <a:spLocks noGrp="1"/>
          </p:cNvSpPr>
          <p:nvPr>
            <p:ph type="title"/>
          </p:nvPr>
        </p:nvSpPr>
        <p:spPr>
          <a:xfrm>
            <a:off x="1611921" y="3030173"/>
            <a:ext cx="8968158" cy="797654"/>
          </a:xfrm>
        </p:spPr>
        <p:txBody>
          <a:bodyPr/>
          <a:lstStyle/>
          <a:p>
            <a:r>
              <a:rPr lang="en-US" dirty="0"/>
              <a:t>Thank you</a:t>
            </a:r>
          </a:p>
        </p:txBody>
      </p:sp>
    </p:spTree>
    <p:extLst>
      <p:ext uri="{BB962C8B-B14F-4D97-AF65-F5344CB8AC3E}">
        <p14:creationId xmlns:p14="http://schemas.microsoft.com/office/powerpoint/2010/main" val="193069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EB69CA-F562-EDED-1240-5B54F4D7067B}"/>
              </a:ext>
            </a:extLst>
          </p:cNvPr>
          <p:cNvSpPr>
            <a:spLocks noGrp="1"/>
          </p:cNvSpPr>
          <p:nvPr>
            <p:ph sz="half" idx="1"/>
          </p:nvPr>
        </p:nvSpPr>
        <p:spPr>
          <a:xfrm>
            <a:off x="548639" y="1496503"/>
            <a:ext cx="11027217" cy="1723549"/>
          </a:xfrm>
        </p:spPr>
        <p:txBody>
          <a:bodyPr/>
          <a:lstStyle/>
          <a:p>
            <a:r>
              <a:rPr lang="en-US" sz="3200" dirty="0"/>
              <a:t>Postpartum period 40.1%</a:t>
            </a:r>
          </a:p>
          <a:p>
            <a:r>
              <a:rPr lang="en-US" sz="3200" dirty="0"/>
              <a:t>During pregnancy 33.4%</a:t>
            </a:r>
          </a:p>
          <a:p>
            <a:r>
              <a:rPr lang="en-US" sz="3200" dirty="0"/>
              <a:t>Before pregnancy: 26.5%</a:t>
            </a:r>
          </a:p>
        </p:txBody>
      </p:sp>
      <p:sp>
        <p:nvSpPr>
          <p:cNvPr id="3" name="Title 2">
            <a:extLst>
              <a:ext uri="{FF2B5EF4-FFF2-40B4-BE49-F238E27FC236}">
                <a16:creationId xmlns:a16="http://schemas.microsoft.com/office/drawing/2014/main" id="{CB07FCD1-4E5E-D4C1-03DA-DFCFDAEC9CF8}"/>
              </a:ext>
            </a:extLst>
          </p:cNvPr>
          <p:cNvSpPr>
            <a:spLocks noGrp="1"/>
          </p:cNvSpPr>
          <p:nvPr>
            <p:ph type="title"/>
          </p:nvPr>
        </p:nvSpPr>
        <p:spPr/>
        <p:txBody>
          <a:bodyPr/>
          <a:lstStyle/>
          <a:p>
            <a:r>
              <a:rPr lang="en-US" dirty="0"/>
              <a:t>Timing of Maternal Depression</a:t>
            </a:r>
          </a:p>
        </p:txBody>
      </p:sp>
      <p:sp>
        <p:nvSpPr>
          <p:cNvPr id="4" name="TextBox 3">
            <a:extLst>
              <a:ext uri="{FF2B5EF4-FFF2-40B4-BE49-F238E27FC236}">
                <a16:creationId xmlns:a16="http://schemas.microsoft.com/office/drawing/2014/main" id="{906C76B5-E51D-E67C-55FF-DA2235CF8631}"/>
              </a:ext>
            </a:extLst>
          </p:cNvPr>
          <p:cNvSpPr txBox="1"/>
          <p:nvPr/>
        </p:nvSpPr>
        <p:spPr>
          <a:xfrm>
            <a:off x="5549463" y="4519136"/>
            <a:ext cx="4508937" cy="1200329"/>
          </a:xfrm>
          <a:prstGeom prst="rect">
            <a:avLst/>
          </a:prstGeom>
          <a:noFill/>
        </p:spPr>
        <p:txBody>
          <a:bodyPr wrap="square" lIns="91440" tIns="45720" rIns="91440" bIns="45720" rtlCol="0" anchor="t">
            <a:spAutoFit/>
          </a:bodyPr>
          <a:lstStyle/>
          <a:p>
            <a:r>
              <a:rPr lang="en-US" dirty="0">
                <a:cs typeface="Arial"/>
              </a:rPr>
              <a:t>Wisner, et al. Onset Timing, Thoughts of Self-Harm, and Diagnoses in Postpartum Women with Screen-Positive Depression Findings. JAMA Psychiatry. 2013.</a:t>
            </a:r>
            <a:endParaRPr lang="en-US" dirty="0"/>
          </a:p>
        </p:txBody>
      </p:sp>
    </p:spTree>
    <p:extLst>
      <p:ext uri="{BB962C8B-B14F-4D97-AF65-F5344CB8AC3E}">
        <p14:creationId xmlns:p14="http://schemas.microsoft.com/office/powerpoint/2010/main" val="368067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328A3-471E-D43B-9289-AB9CD9592DD0}"/>
              </a:ext>
            </a:extLst>
          </p:cNvPr>
          <p:cNvSpPr>
            <a:spLocks noGrp="1"/>
          </p:cNvSpPr>
          <p:nvPr>
            <p:ph type="title"/>
          </p:nvPr>
        </p:nvSpPr>
        <p:spPr>
          <a:xfrm>
            <a:off x="538249" y="710510"/>
            <a:ext cx="9312333" cy="646331"/>
          </a:xfrm>
        </p:spPr>
        <p:txBody>
          <a:bodyPr wrap="square" anchor="b">
            <a:normAutofit/>
          </a:bodyPr>
          <a:lstStyle/>
          <a:p>
            <a:pPr>
              <a:lnSpc>
                <a:spcPct val="90000"/>
              </a:lnSpc>
            </a:pPr>
            <a:r>
              <a:rPr lang="en-US" sz="2300"/>
              <a:t>Anxiety, Obsessive Compulsive Disorder and Bipolar Disorder</a:t>
            </a:r>
          </a:p>
        </p:txBody>
      </p:sp>
      <p:graphicFrame>
        <p:nvGraphicFramePr>
          <p:cNvPr id="5" name="Content Placeholder 1">
            <a:extLst>
              <a:ext uri="{FF2B5EF4-FFF2-40B4-BE49-F238E27FC236}">
                <a16:creationId xmlns:a16="http://schemas.microsoft.com/office/drawing/2014/main" id="{676EB23B-8ECC-6363-6608-DBDB4ADBFFDE}"/>
              </a:ext>
            </a:extLst>
          </p:cNvPr>
          <p:cNvGraphicFramePr>
            <a:graphicFrameLocks noGrp="1"/>
          </p:cNvGraphicFramePr>
          <p:nvPr>
            <p:ph sz="half" idx="1"/>
            <p:extLst>
              <p:ext uri="{D42A27DB-BD31-4B8C-83A1-F6EECF244321}">
                <p14:modId xmlns:p14="http://schemas.microsoft.com/office/powerpoint/2010/main" val="527976586"/>
              </p:ext>
            </p:extLst>
          </p:nvPr>
        </p:nvGraphicFramePr>
        <p:xfrm>
          <a:off x="550332" y="1496502"/>
          <a:ext cx="11032067" cy="4564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530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8B54FB-2037-99C8-8240-6345D95A7378}"/>
              </a:ext>
            </a:extLst>
          </p:cNvPr>
          <p:cNvSpPr>
            <a:spLocks noGrp="1"/>
          </p:cNvSpPr>
          <p:nvPr>
            <p:ph sz="half" idx="1"/>
          </p:nvPr>
        </p:nvSpPr>
        <p:spPr>
          <a:xfrm>
            <a:off x="548639" y="1600200"/>
            <a:ext cx="11027217" cy="3508653"/>
          </a:xfrm>
        </p:spPr>
        <p:txBody>
          <a:bodyPr/>
          <a:lstStyle/>
          <a:p>
            <a:r>
              <a:rPr lang="en-US" sz="3200" dirty="0"/>
              <a:t>Prior psychiatric disorder raises a woman’s risk. </a:t>
            </a:r>
            <a:r>
              <a:rPr lang="en-US" sz="2000" dirty="0"/>
              <a:t>(Johansen et al. Journal of Clinical Psychiatry. 2020)</a:t>
            </a:r>
          </a:p>
          <a:p>
            <a:r>
              <a:rPr lang="en-US" sz="3200" dirty="0"/>
              <a:t>Those living in poverty suffer from PPD at double the rate of those who don’t live in poverty. </a:t>
            </a:r>
            <a:r>
              <a:rPr lang="en-US" sz="2000" dirty="0"/>
              <a:t>(</a:t>
            </a:r>
            <a:r>
              <a:rPr lang="en-US" sz="2000" dirty="0" err="1"/>
              <a:t>Chaudron</a:t>
            </a:r>
            <a:r>
              <a:rPr lang="en-US" sz="2000" dirty="0"/>
              <a:t> et al. Pediatrics 2010)</a:t>
            </a:r>
          </a:p>
          <a:p>
            <a:r>
              <a:rPr lang="en-US" sz="3200" dirty="0"/>
              <a:t>With a greater number of women unable to interrupt pregnancy, rates of depression and anxiety are expected to rise significantly.</a:t>
            </a:r>
          </a:p>
        </p:txBody>
      </p:sp>
      <p:sp>
        <p:nvSpPr>
          <p:cNvPr id="3" name="Title 2">
            <a:extLst>
              <a:ext uri="{FF2B5EF4-FFF2-40B4-BE49-F238E27FC236}">
                <a16:creationId xmlns:a16="http://schemas.microsoft.com/office/drawing/2014/main" id="{18E46770-9663-4C25-C5B7-860815D39230}"/>
              </a:ext>
            </a:extLst>
          </p:cNvPr>
          <p:cNvSpPr>
            <a:spLocks noGrp="1"/>
          </p:cNvSpPr>
          <p:nvPr>
            <p:ph type="title"/>
          </p:nvPr>
        </p:nvSpPr>
        <p:spPr/>
        <p:txBody>
          <a:bodyPr/>
          <a:lstStyle/>
          <a:p>
            <a:r>
              <a:rPr lang="en-US" dirty="0"/>
              <a:t>Risk Factors</a:t>
            </a:r>
          </a:p>
        </p:txBody>
      </p:sp>
    </p:spTree>
    <p:extLst>
      <p:ext uri="{BB962C8B-B14F-4D97-AF65-F5344CB8AC3E}">
        <p14:creationId xmlns:p14="http://schemas.microsoft.com/office/powerpoint/2010/main" val="4028904021"/>
      </p:ext>
    </p:extLst>
  </p:cSld>
  <p:clrMapOvr>
    <a:masterClrMapping/>
  </p:clrMapOvr>
</p:sld>
</file>

<file path=ppt/theme/theme1.xml><?xml version="1.0" encoding="utf-8"?>
<a:theme xmlns:a="http://schemas.openxmlformats.org/drawingml/2006/main" name="Office Theme">
  <a:themeElements>
    <a:clrScheme name="Children's Minnesota">
      <a:dk1>
        <a:srgbClr val="000000"/>
      </a:dk1>
      <a:lt1>
        <a:srgbClr val="FFFFFF"/>
      </a:lt1>
      <a:dk2>
        <a:srgbClr val="68676D"/>
      </a:dk2>
      <a:lt2>
        <a:srgbClr val="B3BFB8"/>
      </a:lt2>
      <a:accent1>
        <a:srgbClr val="002168"/>
      </a:accent1>
      <a:accent2>
        <a:srgbClr val="984392"/>
      </a:accent2>
      <a:accent3>
        <a:srgbClr val="009BDD"/>
      </a:accent3>
      <a:accent4>
        <a:srgbClr val="74C59A"/>
      </a:accent4>
      <a:accent5>
        <a:srgbClr val="A875B2"/>
      </a:accent5>
      <a:accent6>
        <a:srgbClr val="1778B9"/>
      </a:accent6>
      <a:hlink>
        <a:srgbClr val="783F80"/>
      </a:hlink>
      <a:folHlink>
        <a:srgbClr val="9FCFE6"/>
      </a:folHlink>
    </a:clrScheme>
    <a:fontScheme name="Children's Minnesota">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ldren's Minnesota_Brand_PPT presentation.pptx" id="{A6B1443F-F4B6-4806-BAFA-6D5FEC694313}" vid="{455468C2-7A5F-43DB-8798-B2A7A15E8E53}"/>
    </a:ext>
  </a:extLst>
</a:theme>
</file>

<file path=ppt/theme/theme2.xml><?xml version="1.0" encoding="utf-8"?>
<a:theme xmlns:a="http://schemas.openxmlformats.org/drawingml/2006/main" name="Tim and Melissa Intro">
  <a:themeElements>
    <a:clrScheme name="Children's Minnesota">
      <a:dk1>
        <a:srgbClr val="000000"/>
      </a:dk1>
      <a:lt1>
        <a:srgbClr val="FFFFFF"/>
      </a:lt1>
      <a:dk2>
        <a:srgbClr val="68676D"/>
      </a:dk2>
      <a:lt2>
        <a:srgbClr val="B3BFB8"/>
      </a:lt2>
      <a:accent1>
        <a:srgbClr val="002168"/>
      </a:accent1>
      <a:accent2>
        <a:srgbClr val="984392"/>
      </a:accent2>
      <a:accent3>
        <a:srgbClr val="009BDD"/>
      </a:accent3>
      <a:accent4>
        <a:srgbClr val="74C59A"/>
      </a:accent4>
      <a:accent5>
        <a:srgbClr val="A875B2"/>
      </a:accent5>
      <a:accent6>
        <a:srgbClr val="1778B9"/>
      </a:accent6>
      <a:hlink>
        <a:srgbClr val="783F80"/>
      </a:hlink>
      <a:folHlink>
        <a:srgbClr val="9FCFE6"/>
      </a:folHlink>
    </a:clrScheme>
    <a:fontScheme name="Children's Minnesota">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ldren's Minnesota The Kid Experts_PPT template.potx" id="{49B99330-BA2E-4B34-AC38-F1282B2ADBD9}" vid="{FF28D0AE-63A4-48B4-B81F-A8217141A6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0b7517-e4e7-4895-9a93-09c96abdc4c8">
      <Terms xmlns="http://schemas.microsoft.com/office/infopath/2007/PartnerControls"/>
    </lcf76f155ced4ddcb4097134ff3c332f>
    <TaxCatchAll xmlns="51bc2cba-6547-41ac-87b5-a253246344e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1864739AE6214AA242ECCE29AAE3EE" ma:contentTypeVersion="14" ma:contentTypeDescription="Create a new document." ma:contentTypeScope="" ma:versionID="55e2c7528eb9e3dd11a12efcc1e13785">
  <xsd:schema xmlns:xsd="http://www.w3.org/2001/XMLSchema" xmlns:xs="http://www.w3.org/2001/XMLSchema" xmlns:p="http://schemas.microsoft.com/office/2006/metadata/properties" xmlns:ns2="aa0b7517-e4e7-4895-9a93-09c96abdc4c8" xmlns:ns3="51bc2cba-6547-41ac-87b5-a253246344e6" targetNamespace="http://schemas.microsoft.com/office/2006/metadata/properties" ma:root="true" ma:fieldsID="920d94b8579f844dceeb1e0e6a89aced" ns2:_="" ns3:_="">
    <xsd:import namespace="aa0b7517-e4e7-4895-9a93-09c96abdc4c8"/>
    <xsd:import namespace="51bc2cba-6547-41ac-87b5-a253246344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b7517-e4e7-4895-9a93-09c96abdc4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97391-0526-408c-8017-3ec48a21337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bc2cba-6547-41ac-87b5-a253246344e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73790dc-5fce-43ff-a387-b63b94612b7c}" ma:internalName="TaxCatchAll" ma:showField="CatchAllData" ma:web="51bc2cba-6547-41ac-87b5-a253246344e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D182AF-230B-4CBD-9546-CD73F411B5A1}">
  <ds:schemaRefs>
    <ds:schemaRef ds:uri="http://purl.org/dc/terms/"/>
    <ds:schemaRef ds:uri="http://schemas.microsoft.com/office/infopath/2007/PartnerControls"/>
    <ds:schemaRef ds:uri="http://schemas.microsoft.com/office/2006/metadata/properties"/>
    <ds:schemaRef ds:uri="aa0b7517-e4e7-4895-9a93-09c96abdc4c8"/>
    <ds:schemaRef ds:uri="http://purl.org/dc/elements/1.1/"/>
    <ds:schemaRef ds:uri="http://schemas.microsoft.com/office/2006/documentManagement/types"/>
    <ds:schemaRef ds:uri="http://schemas.openxmlformats.org/package/2006/metadata/core-properties"/>
    <ds:schemaRef ds:uri="51bc2cba-6547-41ac-87b5-a253246344e6"/>
    <ds:schemaRef ds:uri="http://www.w3.org/XML/1998/namespace"/>
    <ds:schemaRef ds:uri="http://purl.org/dc/dcmitype/"/>
  </ds:schemaRefs>
</ds:datastoreItem>
</file>

<file path=customXml/itemProps2.xml><?xml version="1.0" encoding="utf-8"?>
<ds:datastoreItem xmlns:ds="http://schemas.openxmlformats.org/officeDocument/2006/customXml" ds:itemID="{69F7A9F5-B422-4BB0-B40B-29BA25E72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b7517-e4e7-4895-9a93-09c96abdc4c8"/>
    <ds:schemaRef ds:uri="51bc2cba-6547-41ac-87b5-a253246344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FFB81-EB67-4D3B-B160-2BC23AA902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21236</TotalTime>
  <Words>7237</Words>
  <Application>Microsoft Office PowerPoint</Application>
  <PresentationFormat>Widescreen</PresentationFormat>
  <Paragraphs>519</Paragraphs>
  <Slides>63</Slides>
  <Notes>62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-apple-system</vt:lpstr>
      <vt:lpstr>Arial</vt:lpstr>
      <vt:lpstr>Arial Bold</vt:lpstr>
      <vt:lpstr>Calibri</vt:lpstr>
      <vt:lpstr>Chalkboard SE</vt:lpstr>
      <vt:lpstr>Georgia</vt:lpstr>
      <vt:lpstr>Helvetica Neue</vt:lpstr>
      <vt:lpstr>Montserrat</vt:lpstr>
      <vt:lpstr>Times New Roman</vt:lpstr>
      <vt:lpstr>Wingdings</vt:lpstr>
      <vt:lpstr>Office Theme</vt:lpstr>
      <vt:lpstr>Tim and Melissa Intro</vt:lpstr>
      <vt:lpstr>Inclusive care: building mental health support for NICU families</vt:lpstr>
      <vt:lpstr>Disclosures and Acknowledgements</vt:lpstr>
      <vt:lpstr>Description of content</vt:lpstr>
      <vt:lpstr>What can we do?</vt:lpstr>
      <vt:lpstr>Perinatal Mental Health in the United States</vt:lpstr>
      <vt:lpstr>Prevalence of Maternal Mental Health Conditions</vt:lpstr>
      <vt:lpstr>Timing of Maternal Depression</vt:lpstr>
      <vt:lpstr>Anxiety, Obsessive Compulsive Disorder and Bipolar Disorder</vt:lpstr>
      <vt:lpstr>Risk Factors</vt:lpstr>
      <vt:lpstr>Disparities in Perinatal Mental Health</vt:lpstr>
      <vt:lpstr>Maternal Mental Health Disparities: the Unseen Struggle of Postpartum Depression</vt:lpstr>
      <vt:lpstr>Perinatal Mental Health Concerns</vt:lpstr>
      <vt:lpstr>CDC: Underlying Causes of Pregnancy-Related Deaths Overall, 2022</vt:lpstr>
      <vt:lpstr>Policy Center for Maternal Mental Health State Report Cards 2025</vt:lpstr>
      <vt:lpstr>Easy Statistics to Remember</vt:lpstr>
      <vt:lpstr>Why does parent mental health matter in the NICU?</vt:lpstr>
      <vt:lpstr>Impact of Maternal Mental Health Concerns on Preterm Birth</vt:lpstr>
      <vt:lpstr>PowerPoint Presentation</vt:lpstr>
      <vt:lpstr>Problem</vt:lpstr>
      <vt:lpstr>Perinatal Mental Health Concerns in NICU Parents</vt:lpstr>
      <vt:lpstr>Data on Dads</vt:lpstr>
      <vt:lpstr>PowerPoint Presentation</vt:lpstr>
      <vt:lpstr>What can we do?</vt:lpstr>
      <vt:lpstr>Key Organizations and Resources for Advocacy</vt:lpstr>
      <vt:lpstr>Core Advocacy Priorities and Action Items</vt:lpstr>
      <vt:lpstr>Implementation of perinatal mental health screening in the NICU</vt:lpstr>
      <vt:lpstr>Initial goal</vt:lpstr>
      <vt:lpstr>Overview of Initiative</vt:lpstr>
      <vt:lpstr>Overview of Initiative, Continued</vt:lpstr>
      <vt:lpstr>PowerPoint Presentation</vt:lpstr>
      <vt:lpstr>Measures</vt:lpstr>
      <vt:lpstr>Balancing Measures</vt:lpstr>
      <vt:lpstr>Results</vt:lpstr>
      <vt:lpstr>Screen Completion by Parent Type</vt:lpstr>
      <vt:lpstr>Screen Completion Rate by Interval</vt:lpstr>
      <vt:lpstr>Majority of Concerns Detected Through Informal Assessments Occurred within 1st Week After Birth</vt:lpstr>
      <vt:lpstr>Standardized Screening Detected More Concerns 1 Month or More After Birth</vt:lpstr>
      <vt:lpstr>Positive Screens by Screening Interval</vt:lpstr>
      <vt:lpstr>In parents’ words</vt:lpstr>
      <vt:lpstr>Similar Rate of Parents had Established Mental Health Clinicians</vt:lpstr>
      <vt:lpstr>Standardized Screening Detected More Parents with Suicidal Ideation</vt:lpstr>
      <vt:lpstr>Standardized Screening Detected more Partners with Mental Health Concerns</vt:lpstr>
      <vt:lpstr>Parent Perceptions of Screening</vt:lpstr>
      <vt:lpstr>Workload increasingly perceived by SW team as unmanageable over time</vt:lpstr>
      <vt:lpstr>Limitations of Screening Program</vt:lpstr>
      <vt:lpstr>Expansion to two additional NICUs</vt:lpstr>
      <vt:lpstr>PowerPoint Presentation</vt:lpstr>
      <vt:lpstr>What was similar?</vt:lpstr>
      <vt:lpstr>What was different?</vt:lpstr>
      <vt:lpstr>Current State and Sites 2 and 3</vt:lpstr>
      <vt:lpstr>Key elements of screening</vt:lpstr>
      <vt:lpstr>Screening Tools</vt:lpstr>
      <vt:lpstr>Timing of Screening</vt:lpstr>
      <vt:lpstr>Inclusion of Partners</vt:lpstr>
      <vt:lpstr>Workload Associated with Screening Warrants More Attention</vt:lpstr>
      <vt:lpstr>Consideration of Electronic Screening</vt:lpstr>
      <vt:lpstr>More Work is Needed to Develop Systems that are Effective Across Institutions</vt:lpstr>
      <vt:lpstr>What can we do?</vt:lpstr>
      <vt:lpstr>Local resources</vt:lpstr>
      <vt:lpstr>Key Organizations and Resources </vt:lpstr>
      <vt:lpstr>Illinois Department of Healthcare and Family Services</vt:lpstr>
      <vt:lpstr>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has been developed for use in corporate and solution-specific presentations.</dc:title>
  <dc:creator>Ann Downey</dc:creator>
  <cp:lastModifiedBy>Rebecca Hannah Ainis</cp:lastModifiedBy>
  <cp:revision>87</cp:revision>
  <dcterms:created xsi:type="dcterms:W3CDTF">2021-03-10T17:15:48Z</dcterms:created>
  <dcterms:modified xsi:type="dcterms:W3CDTF">2026-06-01T18:54:14Z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0x010100EC1864739AE6214AA242ECCE29AAE3EE</vt:lpwstr>
  </property>
  <property fmtid="{D5CDD505-2E9C-101B-9397-08002B2CF9AE}" pid="3" name="MediaServiceImageTags">
    <vt:lpwstr/>
  </property>
</Properties>
</file>