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91" r:id="rId3"/>
    <p:sldId id="286" r:id="rId4"/>
    <p:sldId id="283" r:id="rId5"/>
    <p:sldId id="271" r:id="rId6"/>
    <p:sldId id="270" r:id="rId7"/>
    <p:sldId id="290" r:id="rId8"/>
    <p:sldId id="287" r:id="rId9"/>
    <p:sldId id="273" r:id="rId10"/>
    <p:sldId id="280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3DB19E-D2B9-4D9D-9E98-C344B8A0C45A}">
          <p14:sldIdLst>
            <p14:sldId id="291"/>
            <p14:sldId id="286"/>
            <p14:sldId id="283"/>
          </p14:sldIdLst>
        </p14:section>
        <p14:section name="Essentials" id="{030756AF-CD1B-4BB0-AEA0-DE6CA04DC3AF}">
          <p14:sldIdLst>
            <p14:sldId id="271"/>
            <p14:sldId id="270"/>
          </p14:sldIdLst>
        </p14:section>
        <p14:section name="Prompts / Transition " id="{4B51EE56-4E7D-4FA3-8F91-9384591B7C4F}">
          <p14:sldIdLst>
            <p14:sldId id="290"/>
            <p14:sldId id="287"/>
            <p14:sldId id="273"/>
            <p14:sldId id="28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16CD26-65E9-C2D0-71F6-5A0F6538804D}" name="Moreno, Kiela" initials="MK" userId="S::kiela.moreno_endeavorhealth.org#ext#@nuwildcat.onmicrosoft.com::a8297608-ac9d-413a-852e-df0a20fee676" providerId="AD"/>
  <p188:author id="{1BCA7BFC-F11C-3E9E-95B3-FA7A4B2C0B61}" name="Kiela Karina Moreno" initials="KM" userId="S::mpg7143@ads.northwestern.edu::1e897b35-0dd4-497a-9ab7-7a37e6c39d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AB845-A5D5-44B6-B330-471954A9C85B}" v="76" dt="2026-03-27T19:07:07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7F152-6CDD-4D3E-9F55-9D86F2A42632}" type="datetimeFigureOut"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384C-4036-4318-B955-CC3FCC2375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2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2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9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8123-3D67-4F48-9F79-AABB4060ACF1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76D8-3E44-454E-A3B8-E511AED3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74EE-F722-43A0-B36F-1CCBE8BB5E59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23EA-5A1E-44C1-A3C0-11E6DC05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ownmapsusa.com/s/Illinois/maps-of-illinois-usa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7837-2CDB-72D6-A2C1-D1CE442DE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9BDB-0CDE-17AD-8789-D86C7F82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7" y="2268"/>
            <a:ext cx="10515600" cy="1325563"/>
          </a:xfrm>
        </p:spPr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What is a </a:t>
            </a:r>
            <a:r>
              <a:rPr lang="en-US">
                <a:latin typeface="Calibri Light"/>
                <a:ea typeface="Calibri Light"/>
                <a:cs typeface="Calibri Light"/>
              </a:rPr>
              <a:t>Storyboard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D404-EEBC-49FA-1A62-8AF02430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57" y="1150711"/>
            <a:ext cx="11522363" cy="5708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dirty="0">
                <a:latin typeface="Calibri Light"/>
                <a:ea typeface="Calibri Light"/>
                <a:cs typeface="Calibri Light"/>
              </a:rPr>
              <a:t>A storyboard is a visual summary of your team’s quality improvement journey. It tells the story of what changed, how it changed, and why </a:t>
            </a:r>
            <a:r>
              <a:rPr lang="en-US" sz="2500">
                <a:latin typeface="Calibri Light"/>
                <a:ea typeface="Calibri Light"/>
                <a:cs typeface="Calibri Light"/>
              </a:rPr>
              <a:t>it matters</a:t>
            </a:r>
            <a:r>
              <a:rPr lang="en-US" sz="2500" dirty="0">
                <a:latin typeface="Calibri Light"/>
                <a:ea typeface="Calibri Light"/>
                <a:cs typeface="Calibri Ligh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500">
                <a:latin typeface="Calibri Light"/>
                <a:ea typeface="Calibri Light"/>
                <a:cs typeface="Calibri Light"/>
              </a:rPr>
              <a:t>At ILPQC Face to Face meetings, storyboards allow teams to: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Share successes and challenges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Highlight creative implementation strategies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Calibri Light"/>
                <a:ea typeface="Calibri Light"/>
                <a:cs typeface="Calibri Light"/>
              </a:rPr>
              <a:t>Show real data and impact</a:t>
            </a: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Learn from one another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120000"/>
              </a:lnSpc>
            </a:pPr>
            <a:r>
              <a:rPr lang="en-US" sz="2500">
                <a:latin typeface="Calibri Light"/>
                <a:ea typeface="Calibri Light"/>
                <a:cs typeface="Calibri Light"/>
              </a:rPr>
              <a:t>Celebrate progress</a:t>
            </a: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500" dirty="0">
              <a:latin typeface="Calibri Light"/>
              <a:ea typeface="Calibri Light"/>
              <a:cs typeface="Calibri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500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842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CE1E-0FBB-BF1F-97E3-0EE35BEF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b="1">
                <a:latin typeface="Calibri Light"/>
                <a:ea typeface="Calibri Light"/>
                <a:cs typeface="Calibri Light"/>
              </a:rPr>
              <a:t>If You Choose Theme 2 or 3: </a:t>
            </a:r>
            <a:r>
              <a:rPr lang="en-US" sz="2500" b="1">
                <a:solidFill>
                  <a:schemeClr val="accent1"/>
                </a:solidFill>
                <a:latin typeface="Calibri Light"/>
                <a:ea typeface="Calibri Light"/>
                <a:cs typeface="Calibri Light"/>
              </a:rPr>
              <a:t>Practice Change</a:t>
            </a:r>
            <a:r>
              <a:rPr lang="en-US" sz="2500" b="1">
                <a:latin typeface="Calibri Light"/>
                <a:ea typeface="Calibri Light"/>
                <a:cs typeface="Calibri Light"/>
              </a:rPr>
              <a:t> or</a:t>
            </a:r>
            <a:r>
              <a:rPr lang="en-US" sz="2500" b="1">
                <a:solidFill>
                  <a:schemeClr val="accent6">
                    <a:lumMod val="76000"/>
                  </a:schemeClr>
                </a:solidFill>
                <a:latin typeface="Calibri Light"/>
                <a:ea typeface="Calibri Light"/>
                <a:cs typeface="Calibri Light"/>
              </a:rPr>
              <a:t> QI Work</a:t>
            </a:r>
            <a:endParaRPr lang="en-US" sz="2500">
              <a:solidFill>
                <a:schemeClr val="accent6">
                  <a:lumMod val="76000"/>
                </a:schemeClr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25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473F7-4F96-5925-B211-36B0E8207FFB}"/>
              </a:ext>
            </a:extLst>
          </p:cNvPr>
          <p:cNvSpPr txBox="1"/>
          <p:nvPr/>
        </p:nvSpPr>
        <p:spPr>
          <a:xfrm>
            <a:off x="493486" y="961572"/>
            <a:ext cx="5464630" cy="2092881"/>
          </a:xfrm>
          <a:prstGeom prst="rect">
            <a:avLst/>
          </a:prstGeom>
          <a:noFill/>
          <a:ln w="28575"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b="1" baseline="0">
                <a:latin typeface="Calibri Light"/>
                <a:ea typeface="Calibri Light"/>
                <a:cs typeface="Calibri Light"/>
              </a:rPr>
              <a:t>What practice area did your team focus on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, and what challenge were you trying to address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?</a:t>
            </a:r>
            <a:endParaRPr lang="en-US" sz="2000" b="1">
              <a:latin typeface="Calibri Light"/>
              <a:ea typeface="Calibri Light"/>
              <a:cs typeface="Calibri Ligh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Examples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: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Safe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 sleep modeling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Discharge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education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Feeding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support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C612D-C7F6-CCDD-6F77-058CCE631DC7}"/>
              </a:ext>
            </a:extLst>
          </p:cNvPr>
          <p:cNvSpPr txBox="1"/>
          <p:nvPr/>
        </p:nvSpPr>
        <p:spPr>
          <a:xfrm>
            <a:off x="396812" y="3292180"/>
            <a:ext cx="5812971" cy="292387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 Light"/>
                <a:ea typeface="Calibri Light"/>
                <a:cs typeface="Calibri Light"/>
              </a:rPr>
              <a:t>How Did You Get There? (What You Tested 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or 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Implemented)</a:t>
            </a:r>
          </a:p>
          <a:p>
            <a:r>
              <a:rPr lang="en-US" sz="1800" i="1" baseline="0">
                <a:latin typeface="Calibri Light"/>
                <a:ea typeface="Calibri Light"/>
                <a:cs typeface="Calibri Light"/>
              </a:rPr>
              <a:t>What </a:t>
            </a:r>
            <a:r>
              <a:rPr lang="en-US" i="1">
                <a:latin typeface="Calibri Light"/>
                <a:ea typeface="Calibri Light"/>
                <a:cs typeface="Calibri Light"/>
              </a:rPr>
              <a:t>changes did your team make </a:t>
            </a:r>
            <a:r>
              <a:rPr lang="en-US" sz="1800" i="1" baseline="0">
                <a:latin typeface="Calibri Light"/>
                <a:ea typeface="Calibri Light"/>
                <a:cs typeface="Calibri Light"/>
              </a:rPr>
              <a:t>to address</a:t>
            </a:r>
            <a:r>
              <a:rPr lang="en-US" i="1">
                <a:latin typeface="Calibri Light"/>
                <a:ea typeface="Calibri Light"/>
                <a:cs typeface="Calibri Light"/>
              </a:rPr>
              <a:t> the challenge</a:t>
            </a:r>
            <a:r>
              <a:rPr lang="en-US" sz="1800" i="1" baseline="0">
                <a:latin typeface="Calibri Light"/>
                <a:ea typeface="Calibri Light"/>
                <a:cs typeface="Calibri Light"/>
              </a:rPr>
              <a:t>?</a:t>
            </a:r>
            <a:endParaRPr lang="en-US" i="1">
              <a:latin typeface="Calibri Light"/>
              <a:ea typeface="Calibri Light"/>
              <a:cs typeface="Calibri Ligh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Examples: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Workflow or process changes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Staff education or training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EHR documentation updates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New parent education tools</a:t>
            </a: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0FFF-E3F7-8651-437A-BD0D5B8610E4}"/>
              </a:ext>
            </a:extLst>
          </p:cNvPr>
          <p:cNvSpPr txBox="1"/>
          <p:nvPr/>
        </p:nvSpPr>
        <p:spPr>
          <a:xfrm>
            <a:off x="6618513" y="2579915"/>
            <a:ext cx="4550229" cy="233910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 Light"/>
                <a:ea typeface="Calibri Light"/>
                <a:cs typeface="Calibri Light"/>
              </a:rPr>
              <a:t>Where Are You Now? (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What </a:t>
            </a:r>
            <a:r>
              <a:rPr lang="en-US" sz="2000" b="1">
                <a:latin typeface="Calibri Light"/>
                <a:ea typeface="Calibri Light"/>
                <a:cs typeface="Calibri Light"/>
              </a:rPr>
              <a:t>Changed)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r>
              <a:rPr lang="en-US" i="1">
                <a:latin typeface="Calibri Light"/>
                <a:ea typeface="Calibri Light"/>
                <a:cs typeface="Calibri Light"/>
              </a:rPr>
              <a:t>What have you noticed since making </a:t>
            </a:r>
            <a:r>
              <a:rPr lang="en-US" sz="1800" i="1" baseline="0">
                <a:latin typeface="Calibri Light"/>
                <a:ea typeface="Calibri Light"/>
                <a:cs typeface="Calibri Light"/>
              </a:rPr>
              <a:t>the change</a:t>
            </a:r>
            <a:r>
              <a:rPr lang="en-US" i="1">
                <a:latin typeface="Calibri Light"/>
                <a:ea typeface="Calibri Light"/>
                <a:cs typeface="Calibri Light"/>
              </a:rPr>
              <a:t>?</a:t>
            </a:r>
          </a:p>
          <a:p>
            <a:r>
              <a:rPr lang="en-US" sz="1800" baseline="0">
                <a:latin typeface="Calibri Light"/>
                <a:ea typeface="Calibri Light"/>
                <a:cs typeface="Calibri Light"/>
              </a:rPr>
              <a:t>Examples: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Improvements in practice or workflow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Data trends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or </a:t>
            </a:r>
            <a:r>
              <a:rPr lang="en-US">
                <a:latin typeface="Calibri Light"/>
                <a:ea typeface="Calibri Light"/>
                <a:cs typeface="Calibri Light"/>
              </a:rPr>
              <a:t>early results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Staff </a:t>
            </a:r>
            <a:r>
              <a:rPr lang="en-US" sz="1800" baseline="0">
                <a:latin typeface="Calibri Light"/>
                <a:ea typeface="Calibri Light"/>
                <a:cs typeface="Calibri Light"/>
              </a:rPr>
              <a:t>or </a:t>
            </a:r>
            <a:r>
              <a:rPr lang="en-US">
                <a:latin typeface="Calibri Light"/>
                <a:ea typeface="Calibri Light"/>
                <a:cs typeface="Calibri Light"/>
              </a:rPr>
              <a:t>patient feedback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Lessons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9C3F6-1E6A-DD9F-7CB7-6D6FD71BEC68}"/>
              </a:ext>
            </a:extLst>
          </p:cNvPr>
          <p:cNvSpPr txBox="1"/>
          <p:nvPr/>
        </p:nvSpPr>
        <p:spPr>
          <a:xfrm>
            <a:off x="2111830" y="6455229"/>
            <a:ext cx="81933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 dirty="0">
                <a:latin typeface="Calibri Light"/>
                <a:ea typeface="Calibri Light"/>
                <a:cs typeface="Calibri Light"/>
              </a:rPr>
              <a:t>Where were you → Where are you now → How did you get </a:t>
            </a:r>
            <a:r>
              <a:rPr lang="en-US" sz="2000" b="1" baseline="0">
                <a:latin typeface="Calibri Light"/>
                <a:ea typeface="Calibri Light"/>
                <a:cs typeface="Calibri Light"/>
              </a:rPr>
              <a:t>there</a:t>
            </a:r>
            <a:endParaRPr lang="en-US" b="1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3615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E1C2-58E2-C829-7658-9F130500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97" y="2268"/>
            <a:ext cx="10515600" cy="1325563"/>
          </a:xfrm>
        </p:spPr>
        <p:txBody>
          <a:bodyPr/>
          <a:lstStyle/>
          <a:p>
            <a:r>
              <a:rPr lang="en-US">
                <a:latin typeface="Calibri Light"/>
                <a:ea typeface="Calibri Light"/>
                <a:cs typeface="Calibri Light"/>
              </a:rPr>
              <a:t>How to Use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898E-97F9-75F0-AC64-E3E71CFB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57" y="1150711"/>
            <a:ext cx="11522363" cy="5708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libri Light"/>
                <a:ea typeface="Calibri Light"/>
                <a:cs typeface="Calibri Light"/>
              </a:rPr>
              <a:t>You don't need to complete every section.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Choose the sections that best reflect your journey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Focus on the areas where meaningful change occurred.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Use the “Where were you → Where are you now → How did you get there” prompts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Show movement in these areas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Include visuals whenever possible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Data, workflows, tools, photos, quotes.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Calibri Light"/>
                <a:ea typeface="Calibri Light"/>
                <a:cs typeface="Calibri Light"/>
              </a:rPr>
              <a:t>End with reflection and sustainability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2000">
                <a:latin typeface="Calibri Light"/>
                <a:ea typeface="Calibri Light"/>
                <a:cs typeface="Calibri Light"/>
              </a:rPr>
              <a:t>What will last? What did you learn?</a:t>
            </a:r>
          </a:p>
          <a:p>
            <a:pPr>
              <a:lnSpc>
                <a:spcPct val="120000"/>
              </a:lnSpc>
            </a:pPr>
            <a:endParaRPr lang="en-US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302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6AF0-A474-4CE0-9A30-503C0B07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64" y="327734"/>
            <a:ext cx="4399982" cy="1616203"/>
          </a:xfrm>
        </p:spPr>
        <p:txBody>
          <a:bodyPr anchor="b">
            <a:normAutofit/>
          </a:bodyPr>
          <a:lstStyle/>
          <a:p>
            <a:r>
              <a:rPr lang="en-US" sz="3200">
                <a:latin typeface="Calibri Light"/>
                <a:ea typeface="Calibri Light"/>
                <a:cs typeface="Calibri Light"/>
              </a:rPr>
              <a:t>Creativity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35E9-71C9-8BB9-A0F4-69719D2F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63" y="2134333"/>
            <a:ext cx="4399983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Calibri Light"/>
                <a:ea typeface="Calibri Light"/>
                <a:cs typeface="Calibri Light"/>
              </a:rPr>
              <a:t>Make this your own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Use photos from your unit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Highlight your team members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Include quotes from staff or families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Add before-and-after comparisons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Show what makes your hospital unique</a:t>
            </a:r>
          </a:p>
        </p:txBody>
      </p:sp>
      <p:pic>
        <p:nvPicPr>
          <p:cNvPr id="5" name="Picture 4" descr="A group of posters on a wall&#10;&#10;AI-generated content may be incorrect.">
            <a:extLst>
              <a:ext uri="{FF2B5EF4-FFF2-40B4-BE49-F238E27FC236}">
                <a16:creationId xmlns:a16="http://schemas.microsoft.com/office/drawing/2014/main" id="{EA32C5C6-D347-E135-A50A-A43FC30D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3847"/>
          <a:stretch>
            <a:fillRect/>
          </a:stretch>
        </p:blipFill>
        <p:spPr>
          <a:xfrm>
            <a:off x="6096001" y="-15448"/>
            <a:ext cx="3001575" cy="3447834"/>
          </a:xfrm>
          <a:prstGeom prst="rect">
            <a:avLst/>
          </a:prstGeom>
        </p:spPr>
      </p:pic>
      <p:pic>
        <p:nvPicPr>
          <p:cNvPr id="6" name="Picture 5" descr="A poster board with pictures of children and babies&#10;&#10;AI-generated content may be incorrect.">
            <a:extLst>
              <a:ext uri="{FF2B5EF4-FFF2-40B4-BE49-F238E27FC236}">
                <a16:creationId xmlns:a16="http://schemas.microsoft.com/office/drawing/2014/main" id="{E1601E5B-E0A0-27A8-43A2-2F559338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3804"/>
          <a:stretch>
            <a:fillRect/>
          </a:stretch>
        </p:blipFill>
        <p:spPr>
          <a:xfrm>
            <a:off x="9072654" y="-15448"/>
            <a:ext cx="2999892" cy="3447832"/>
          </a:xfrm>
          <a:prstGeom prst="rect">
            <a:avLst/>
          </a:prstGeom>
        </p:spPr>
      </p:pic>
      <p:pic>
        <p:nvPicPr>
          <p:cNvPr id="4" name="Picture 3" descr="A display board with papers and magnets&#10;&#10;AI-generated content may be incorrect.">
            <a:extLst>
              <a:ext uri="{FF2B5EF4-FFF2-40B4-BE49-F238E27FC236}">
                <a16:creationId xmlns:a16="http://schemas.microsoft.com/office/drawing/2014/main" id="{564DDFD3-C23B-E1B5-7407-76EB22F167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18" r="-2" b="9199"/>
          <a:stretch>
            <a:fillRect/>
          </a:stretch>
        </p:blipFill>
        <p:spPr>
          <a:xfrm>
            <a:off x="6096000" y="3429001"/>
            <a:ext cx="3001575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0125A6-E1C9-BC3B-EEFF-C866795431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76" r="25473"/>
          <a:stretch>
            <a:fillRect/>
          </a:stretch>
        </p:blipFill>
        <p:spPr>
          <a:xfrm>
            <a:off x="9073341" y="3429000"/>
            <a:ext cx="3001576" cy="3429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A50DE-FA8B-E462-0A25-1485F0471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38042B-E057-0EBF-33B3-F11EC571A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ea typeface="Calibri Light"/>
                <a:cs typeface="Calibri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786B6C-268E-0B05-1F09-4C3577A12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/>
                <a:ea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91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97EA8-1BFC-20BA-AEF2-2DE6ED48B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1C1D-D6D2-B605-0EAE-15AFBC09C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Hospital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3066D-F53B-755C-6957-F37B12894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Insert Hospital Logo</a:t>
            </a:r>
          </a:p>
        </p:txBody>
      </p:sp>
    </p:spTree>
    <p:extLst>
      <p:ext uri="{BB962C8B-B14F-4D97-AF65-F5344CB8AC3E}">
        <p14:creationId xmlns:p14="http://schemas.microsoft.com/office/powerpoint/2010/main" val="39603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Hospital Demographics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537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Location </a:t>
            </a:r>
            <a:endParaRPr lang="en-US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Perinatal Level</a:t>
            </a:r>
            <a:endParaRPr lang="en-US" dirty="0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Perinatal Network</a:t>
            </a:r>
            <a:endParaRPr lang="en-US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Birth Volume</a:t>
            </a:r>
            <a:endParaRPr lang="en-US">
              <a:solidFill>
                <a:srgbClr val="808080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en-US" dirty="0">
                <a:latin typeface="Calibri Light"/>
                <a:ea typeface="Calibri Light"/>
                <a:cs typeface="Calibri Light"/>
              </a:rPr>
              <a:t>Units </a:t>
            </a:r>
            <a:r>
              <a:rPr lang="en-US">
                <a:latin typeface="Calibri Light"/>
                <a:ea typeface="Calibri Light"/>
                <a:cs typeface="Calibri Light"/>
              </a:rPr>
              <a:t>taking part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 in ESSI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Calibri Light"/>
                <a:ea typeface="Calibri Light"/>
                <a:cs typeface="Calibri Light"/>
              </a:rPr>
              <a:t>SCN, ISCU, NICU, etc.</a:t>
            </a: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3ED48-5BA1-BA6B-854A-40DE9697F8A0}"/>
              </a:ext>
            </a:extLst>
          </p:cNvPr>
          <p:cNvSpPr txBox="1"/>
          <p:nvPr/>
        </p:nvSpPr>
        <p:spPr>
          <a:xfrm>
            <a:off x="5098212" y="5313871"/>
            <a:ext cx="6883878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Calibri Light"/>
                <a:ea typeface="Calibri Light"/>
                <a:cs typeface="Calibri Light"/>
              </a:rPr>
              <a:t>*Include map of where your hospital is located: </a:t>
            </a:r>
            <a:r>
              <a:rPr lang="en-US" sz="2600" dirty="0">
                <a:latin typeface="Calibri Light"/>
                <a:ea typeface="Calibri Light"/>
                <a:cs typeface="Calibri Light"/>
                <a:hlinkClick r:id="rId2"/>
              </a:rPr>
              <a:t>TownMapsUSA.com - Maps of ILLINOIS</a:t>
            </a:r>
            <a:endParaRPr lang="en-US" sz="260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3" name="Picture 2" descr="A map of illinois with a red star&#10;&#10;Description automatically generated">
            <a:extLst>
              <a:ext uri="{FF2B5EF4-FFF2-40B4-BE49-F238E27FC236}">
                <a16:creationId xmlns:a16="http://schemas.microsoft.com/office/drawing/2014/main" id="{F5A1AC37-74E6-8E8F-9BEB-6BA19A2DE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77" y="1135150"/>
            <a:ext cx="3489481" cy="39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BD3A2-11F0-DB24-3F90-0114DCBC1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F537B-837D-C245-BEC7-BCE688801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99" y="443346"/>
            <a:ext cx="11210925" cy="7448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chemeClr val="accent5"/>
                </a:solidFill>
                <a:latin typeface="Calibri Light"/>
                <a:ea typeface="Calibri Light"/>
                <a:cs typeface="Calibri Light"/>
              </a:rPr>
              <a:t>Pick Your Theme 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F86432-01BD-DF3F-4A63-0D4DC578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3733"/>
              </p:ext>
            </p:extLst>
          </p:nvPr>
        </p:nvGraphicFramePr>
        <p:xfrm>
          <a:off x="643467" y="1497786"/>
          <a:ext cx="10905065" cy="515322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124969">
                  <a:extLst>
                    <a:ext uri="{9D8B030D-6E8A-4147-A177-3AD203B41FA5}">
                      <a16:colId xmlns:a16="http://schemas.microsoft.com/office/drawing/2014/main" val="3253786587"/>
                    </a:ext>
                  </a:extLst>
                </a:gridCol>
                <a:gridCol w="3817143">
                  <a:extLst>
                    <a:ext uri="{9D8B030D-6E8A-4147-A177-3AD203B41FA5}">
                      <a16:colId xmlns:a16="http://schemas.microsoft.com/office/drawing/2014/main" val="143778393"/>
                    </a:ext>
                  </a:extLst>
                </a:gridCol>
                <a:gridCol w="3962953">
                  <a:extLst>
                    <a:ext uri="{9D8B030D-6E8A-4147-A177-3AD203B41FA5}">
                      <a16:colId xmlns:a16="http://schemas.microsoft.com/office/drawing/2014/main" val="758277683"/>
                    </a:ext>
                  </a:extLst>
                </a:gridCol>
              </a:tblGrid>
              <a:tr h="48888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latin typeface="Calibri Light"/>
                          <a:ea typeface="Calibri Light"/>
                          <a:cs typeface="Calibri Light"/>
                        </a:rPr>
                        <a:t>1: ESSI Webinar Topics</a:t>
                      </a:r>
                      <a:endParaRPr lang="en-US" sz="1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latin typeface="Calibri Light"/>
                          <a:ea typeface="Calibri Light"/>
                          <a:cs typeface="Calibri Light"/>
                        </a:rPr>
                        <a:t>2: ESSI Practice Changes</a:t>
                      </a:r>
                      <a:endParaRPr lang="en-US" sz="1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 b="1">
                          <a:latin typeface="Calibri Light"/>
                          <a:ea typeface="Calibri Light"/>
                          <a:cs typeface="Calibri Light"/>
                        </a:rPr>
                        <a:t>3: Other Neonatal QI Work</a:t>
                      </a:r>
                      <a:endParaRPr lang="en-US" sz="1600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 anchor="ctr"/>
                </a:tc>
                <a:extLst>
                  <a:ext uri="{0D108BD9-81ED-4DB2-BD59-A6C34878D82A}">
                    <a16:rowId xmlns:a16="http://schemas.microsoft.com/office/drawing/2014/main" val="3500027907"/>
                  </a:ext>
                </a:extLst>
              </a:tr>
              <a:tr h="18222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Highlight a topic explored in ESSI webinars (Dec–Apr) and share how your team addressed it.</a:t>
                      </a: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Share a change your team implemented through ESSI, such as a workflow improvement or new practice.</a:t>
                      </a:r>
                    </a:p>
                  </a:txBody>
                  <a:tcPr marL="111111" marR="111111" marT="55555" marB="55555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Highlight another neonatal quality improvement effort your team is working on (does not need to be ESSI or ILPQC-related).</a:t>
                      </a:r>
                    </a:p>
                  </a:txBody>
                  <a:tcPr marL="111111" marR="111111" marT="55555" marB="55555" anchor="ctr"/>
                </a:tc>
                <a:extLst>
                  <a:ext uri="{0D108BD9-81ED-4DB2-BD59-A6C34878D82A}">
                    <a16:rowId xmlns:a16="http://schemas.microsoft.com/office/drawing/2014/main" val="1415710090"/>
                  </a:ext>
                </a:extLst>
              </a:tr>
              <a:tr h="18222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Examples: 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600" b="0" dirty="0">
                          <a:latin typeface="Calibri Light"/>
                          <a:ea typeface="Calibri Light"/>
                          <a:cs typeface="Calibri Light"/>
                        </a:rPr>
                        <a:t>Organizing and mobilizing local supports through </a:t>
                      </a:r>
                      <a:r>
                        <a:rPr lang="en-US" sz="1600" b="0">
                          <a:latin typeface="Calibri Light"/>
                          <a:ea typeface="Calibri Light"/>
                          <a:cs typeface="Calibri Light"/>
                        </a:rPr>
                        <a:t>resource mapping 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Newborn-Inclusive SDOH Screening &amp; Linkage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Culturally responsive safe sleep conversations and transition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tocommunity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 providers</a:t>
                      </a:r>
                    </a:p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Stratifying and Sharing Neonatal Data</a:t>
                      </a:r>
                    </a:p>
                  </a:txBody>
                  <a:tcPr marL="111111" marR="111111" marT="55555" marB="55555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Examples: 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New discharge workflow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Safe sleep education process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Documentation improvements</a:t>
                      </a:r>
                    </a:p>
                  </a:txBody>
                  <a:tcPr marL="111111" marR="111111" marT="55555" marB="55555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Examples: 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Feeding support initiatives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Readmission reduction</a:t>
                      </a:r>
                      <a:endParaRPr lang="en-US"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1600">
                          <a:latin typeface="Calibri Light"/>
                          <a:ea typeface="Calibri Light"/>
                          <a:cs typeface="Calibri Light"/>
                        </a:rPr>
                        <a:t>Parent engagement</a:t>
                      </a:r>
                      <a:endParaRPr lang="en-US"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 marL="111111" marR="111111" marT="55555" marB="55555"/>
                </a:tc>
                <a:extLst>
                  <a:ext uri="{0D108BD9-81ED-4DB2-BD59-A6C34878D82A}">
                    <a16:rowId xmlns:a16="http://schemas.microsoft.com/office/drawing/2014/main" val="204382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1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D18D-4837-8A83-608A-4879614B4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+mj-lt"/>
              <a:ea typeface="+mj-lt"/>
              <a:cs typeface="+mj-lt"/>
            </a:endParaRPr>
          </a:p>
          <a:p>
            <a:endParaRPr lang="en-US" dirty="0">
              <a:latin typeface="+mj-lt"/>
              <a:ea typeface="+mj-lt"/>
              <a:cs typeface="+mj-lt"/>
            </a:endParaRPr>
          </a:p>
          <a:p>
            <a:r>
              <a:rPr lang="en-US">
                <a:latin typeface="Calibri Light"/>
                <a:ea typeface="Calibri Light"/>
                <a:cs typeface="Calibri Light"/>
              </a:rPr>
              <a:t>These sections are intended to help guide your story, but teams are encouraged to present their work creatively.</a:t>
            </a:r>
          </a:p>
          <a:p>
            <a:endParaRPr lang="en-US" dirty="0">
              <a:latin typeface="+mj-lt"/>
              <a:ea typeface="+mj-lt"/>
              <a:cs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77F56D3-76BD-01ED-CA87-DEB25AFF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2266-6CFE-EDAA-49B7-2EFF3AF8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7334-1BA4-E39D-52CE-B97565D5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7692"/>
            <a:ext cx="9144000" cy="624116"/>
          </a:xfrm>
        </p:spPr>
        <p:txBody>
          <a:bodyPr>
            <a:normAutofit/>
          </a:bodyPr>
          <a:lstStyle/>
          <a:p>
            <a:r>
              <a:rPr lang="en-US" sz="3000" b="1">
                <a:latin typeface="Calibri Light"/>
                <a:ea typeface="Calibri Light"/>
                <a:cs typeface="Calibri Light"/>
              </a:rPr>
              <a:t>Stratifying and Sharing Neonatal Data</a:t>
            </a:r>
            <a:endParaRPr lang="en-US" sz="3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84EB1-5C22-9FFE-4D2B-66632E73DE58}"/>
              </a:ext>
            </a:extLst>
          </p:cNvPr>
          <p:cNvSpPr txBox="1"/>
          <p:nvPr/>
        </p:nvSpPr>
        <p:spPr>
          <a:xfrm>
            <a:off x="827315" y="2345622"/>
            <a:ext cx="1053011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r>
              <a:rPr lang="en-US" sz="2000" b="1">
                <a:latin typeface="Calibri Light"/>
                <a:ea typeface="Calibri Light"/>
                <a:cs typeface="Calibri Light"/>
              </a:rPr>
              <a:t>Where were you?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How were you using neonatal data before?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r>
              <a:rPr lang="en-US" sz="2000" b="1">
                <a:latin typeface="Calibri Light"/>
                <a:ea typeface="Calibri Light"/>
                <a:cs typeface="Calibri Light"/>
              </a:rPr>
              <a:t>Where are you now?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How is stratified data reviewed and shared today?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r>
              <a:rPr lang="en-US" sz="2000" b="1">
                <a:latin typeface="Calibri Light"/>
                <a:ea typeface="Calibri Light"/>
                <a:cs typeface="Calibri Light"/>
              </a:rPr>
              <a:t>How did you get there?</a:t>
            </a:r>
          </a:p>
          <a:p>
            <a:r>
              <a:rPr lang="en-US" sz="2000">
                <a:latin typeface="Calibri Light"/>
                <a:ea typeface="Calibri Light"/>
                <a:cs typeface="Calibri Light"/>
              </a:rPr>
              <a:t>(New dashboards, QI meetings, leadership engagement)</a:t>
            </a:r>
            <a:endParaRPr lang="en-US" sz="2000" dirty="0"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2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948520-B7DF-A503-5980-B6B91E7E0BF0}"/>
              </a:ext>
            </a:extLst>
          </p:cNvPr>
          <p:cNvSpPr txBox="1">
            <a:spLocks/>
          </p:cNvSpPr>
          <p:nvPr/>
        </p:nvSpPr>
        <p:spPr>
          <a:xfrm>
            <a:off x="1522461" y="317047"/>
            <a:ext cx="9144000" cy="624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Calibri Light"/>
                <a:ea typeface="Calibri Light"/>
                <a:cs typeface="Calibri Light"/>
              </a:rPr>
              <a:t>If you pick theme 1: ESSI Webinar Topics, here is an example of what your </a:t>
            </a:r>
            <a:r>
              <a:rPr lang="en-US" sz="3000">
                <a:latin typeface="Calibri Light"/>
                <a:ea typeface="Calibri Light"/>
                <a:cs typeface="Calibri Light"/>
              </a:rPr>
              <a:t>storyboard might look like:</a:t>
            </a:r>
            <a:endParaRPr lang="en-US" sz="30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3585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C0C87-9059-4484-899A-DC8AF3FBF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D7B0-6CE3-4FA2-487D-E88BA849E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162"/>
            <a:ext cx="9144000" cy="624116"/>
          </a:xfrm>
        </p:spPr>
        <p:txBody>
          <a:bodyPr>
            <a:normAutofit/>
          </a:bodyPr>
          <a:lstStyle/>
          <a:p>
            <a:r>
              <a:rPr lang="en-US" sz="3000" b="1">
                <a:latin typeface="Calibri Light"/>
                <a:ea typeface="Calibri Light"/>
                <a:cs typeface="Calibri Light"/>
              </a:rPr>
              <a:t>Stratifying and Sharing Neonatal Data</a:t>
            </a:r>
            <a:endParaRPr lang="en-US" sz="3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25B9D-ACEC-93B9-FD36-55E7A9DFB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1715181"/>
            <a:ext cx="9144000" cy="2577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stratified run chart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dashboard screenshot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slide you presented to staff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meeting agenda with data review included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>
                <a:latin typeface="Calibri Light"/>
                <a:ea typeface="Calibri Light"/>
                <a:cs typeface="Calibri Light"/>
              </a:rPr>
              <a:t>A visual showing a disparity gap</a:t>
            </a:r>
          </a:p>
          <a:p>
            <a:pPr algn="l"/>
            <a:endParaRPr lang="en-US" sz="2200" b="1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234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What is a Storyboard?</vt:lpstr>
      <vt:lpstr>How to Use This Template</vt:lpstr>
      <vt:lpstr>Creativity Tips</vt:lpstr>
      <vt:lpstr>Hospital Name</vt:lpstr>
      <vt:lpstr>Hospital Demographics</vt:lpstr>
      <vt:lpstr>Pick Your Theme </vt:lpstr>
      <vt:lpstr>PowerPoint Presentation</vt:lpstr>
      <vt:lpstr>Stratifying and Sharing Neonatal Data</vt:lpstr>
      <vt:lpstr>Stratifying and Sharing Neonatal Data</vt:lpstr>
      <vt:lpstr>If You Choose Theme 2 or 3: Practice Change or QI Work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Name</dc:title>
  <dc:creator>Eileen Fleming Suse</dc:creator>
  <cp:lastModifiedBy>Rivera, Alana</cp:lastModifiedBy>
  <cp:revision>954</cp:revision>
  <dcterms:created xsi:type="dcterms:W3CDTF">2023-03-22T14:49:13Z</dcterms:created>
  <dcterms:modified xsi:type="dcterms:W3CDTF">2026-03-27T19:07:14Z</dcterms:modified>
</cp:coreProperties>
</file>