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5D9"/>
    <a:srgbClr val="FFC9C9"/>
    <a:srgbClr val="DBD7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FACFBA-BF6E-443B-8648-1D85B08A0D4A}" v="7" dt="2025-12-15T15:02:08.3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Hannah Ainis" userId="116137a0-2af5-436b-85e1-74d9d3b30f2f" providerId="ADAL" clId="{6E039243-4417-4220-A582-B1623E3F270F}"/>
    <pc:docChg chg="undo custSel modSld">
      <pc:chgData name="Rebecca Hannah Ainis" userId="116137a0-2af5-436b-85e1-74d9d3b30f2f" providerId="ADAL" clId="{6E039243-4417-4220-A582-B1623E3F270F}" dt="2025-12-15T15:03:58.928" v="223" actId="255"/>
      <pc:docMkLst>
        <pc:docMk/>
      </pc:docMkLst>
      <pc:sldChg chg="addSp modSp mod">
        <pc:chgData name="Rebecca Hannah Ainis" userId="116137a0-2af5-436b-85e1-74d9d3b30f2f" providerId="ADAL" clId="{6E039243-4417-4220-A582-B1623E3F270F}" dt="2025-12-15T15:03:58.928" v="223" actId="255"/>
        <pc:sldMkLst>
          <pc:docMk/>
          <pc:sldMk cId="109857222" sldId="256"/>
        </pc:sldMkLst>
        <pc:spChg chg="add mod">
          <ac:chgData name="Rebecca Hannah Ainis" userId="116137a0-2af5-436b-85e1-74d9d3b30f2f" providerId="ADAL" clId="{6E039243-4417-4220-A582-B1623E3F270F}" dt="2025-12-15T14:53:23.423" v="73" actId="1036"/>
          <ac:spMkLst>
            <pc:docMk/>
            <pc:sldMk cId="109857222" sldId="256"/>
            <ac:spMk id="2" creationId="{7407CD76-FD8F-517B-09E6-11D8E9E73A88}"/>
          </ac:spMkLst>
        </pc:spChg>
        <pc:spChg chg="add mod">
          <ac:chgData name="Rebecca Hannah Ainis" userId="116137a0-2af5-436b-85e1-74d9d3b30f2f" providerId="ADAL" clId="{6E039243-4417-4220-A582-B1623E3F270F}" dt="2025-12-15T14:53:12.450" v="62" actId="14100"/>
          <ac:spMkLst>
            <pc:docMk/>
            <pc:sldMk cId="109857222" sldId="256"/>
            <ac:spMk id="8" creationId="{722B9E5B-2C08-5C3A-B8A5-12CD09B9DCE3}"/>
          </ac:spMkLst>
        </pc:spChg>
        <pc:spChg chg="mod">
          <ac:chgData name="Rebecca Hannah Ainis" userId="116137a0-2af5-436b-85e1-74d9d3b30f2f" providerId="ADAL" clId="{6E039243-4417-4220-A582-B1623E3F270F}" dt="2025-12-15T14:55:27.926" v="137" actId="1035"/>
          <ac:spMkLst>
            <pc:docMk/>
            <pc:sldMk cId="109857222" sldId="256"/>
            <ac:spMk id="9" creationId="{ACAFB9BC-3973-BB44-EE8A-DB88563F5A1F}"/>
          </ac:spMkLst>
        </pc:spChg>
        <pc:spChg chg="mod">
          <ac:chgData name="Rebecca Hannah Ainis" userId="116137a0-2af5-436b-85e1-74d9d3b30f2f" providerId="ADAL" clId="{6E039243-4417-4220-A582-B1623E3F270F}" dt="2025-12-15T14:55:36.727" v="142" actId="1035"/>
          <ac:spMkLst>
            <pc:docMk/>
            <pc:sldMk cId="109857222" sldId="256"/>
            <ac:spMk id="10" creationId="{C34B5C1C-2722-7C62-E549-D03DFE3D4B51}"/>
          </ac:spMkLst>
        </pc:spChg>
        <pc:spChg chg="mod">
          <ac:chgData name="Rebecca Hannah Ainis" userId="116137a0-2af5-436b-85e1-74d9d3b30f2f" providerId="ADAL" clId="{6E039243-4417-4220-A582-B1623E3F270F}" dt="2025-12-15T14:54:42.033" v="106" actId="1038"/>
          <ac:spMkLst>
            <pc:docMk/>
            <pc:sldMk cId="109857222" sldId="256"/>
            <ac:spMk id="21" creationId="{83A25C9F-388F-A752-FE06-EBCE4EE0D6A7}"/>
          </ac:spMkLst>
        </pc:spChg>
        <pc:spChg chg="add mod">
          <ac:chgData name="Rebecca Hannah Ainis" userId="116137a0-2af5-436b-85e1-74d9d3b30f2f" providerId="ADAL" clId="{6E039243-4417-4220-A582-B1623E3F270F}" dt="2025-12-15T15:03:58.928" v="223" actId="255"/>
          <ac:spMkLst>
            <pc:docMk/>
            <pc:sldMk cId="109857222" sldId="256"/>
            <ac:spMk id="22" creationId="{5502C253-64E5-D5E3-646A-DA5F303F6819}"/>
          </ac:spMkLst>
        </pc:spChg>
        <pc:spChg chg="mod">
          <ac:chgData name="Rebecca Hannah Ainis" userId="116137a0-2af5-436b-85e1-74d9d3b30f2f" providerId="ADAL" clId="{6E039243-4417-4220-A582-B1623E3F270F}" dt="2025-12-15T14:50:37.900" v="16" actId="20577"/>
          <ac:spMkLst>
            <pc:docMk/>
            <pc:sldMk cId="109857222" sldId="256"/>
            <ac:spMk id="28" creationId="{9F0C19F6-D9A1-E9FD-6837-AC646664D7B0}"/>
          </ac:spMkLst>
        </pc:spChg>
        <pc:spChg chg="mod">
          <ac:chgData name="Rebecca Hannah Ainis" userId="116137a0-2af5-436b-85e1-74d9d3b30f2f" providerId="ADAL" clId="{6E039243-4417-4220-A582-B1623E3F270F}" dt="2025-12-15T14:53:19.359" v="63" actId="14100"/>
          <ac:spMkLst>
            <pc:docMk/>
            <pc:sldMk cId="109857222" sldId="256"/>
            <ac:spMk id="33" creationId="{DFF7E547-7282-E194-7975-B08A9B109ACF}"/>
          </ac:spMkLst>
        </pc:spChg>
        <pc:spChg chg="mod">
          <ac:chgData name="Rebecca Hannah Ainis" userId="116137a0-2af5-436b-85e1-74d9d3b30f2f" providerId="ADAL" clId="{6E039243-4417-4220-A582-B1623E3F270F}" dt="2025-12-15T15:03:44.885" v="219" actId="14100"/>
          <ac:spMkLst>
            <pc:docMk/>
            <pc:sldMk cId="109857222" sldId="256"/>
            <ac:spMk id="39" creationId="{147B7E8F-133E-0606-87E5-BA3154FDE77B}"/>
          </ac:spMkLst>
        </pc:spChg>
        <pc:spChg chg="mod">
          <ac:chgData name="Rebecca Hannah Ainis" userId="116137a0-2af5-436b-85e1-74d9d3b30f2f" providerId="ADAL" clId="{6E039243-4417-4220-A582-B1623E3F270F}" dt="2025-12-15T14:53:46.781" v="96" actId="1037"/>
          <ac:spMkLst>
            <pc:docMk/>
            <pc:sldMk cId="109857222" sldId="256"/>
            <ac:spMk id="41" creationId="{9F4941B4-ABD0-5D5B-AFC4-7D2FA660E8C4}"/>
          </ac:spMkLst>
        </pc:spChg>
        <pc:spChg chg="mod">
          <ac:chgData name="Rebecca Hannah Ainis" userId="116137a0-2af5-436b-85e1-74d9d3b30f2f" providerId="ADAL" clId="{6E039243-4417-4220-A582-B1623E3F270F}" dt="2025-12-15T14:53:37.546" v="93" actId="1035"/>
          <ac:spMkLst>
            <pc:docMk/>
            <pc:sldMk cId="109857222" sldId="256"/>
            <ac:spMk id="42" creationId="{3BAA707E-A0AA-C2C7-17BE-F1A279C64DDF}"/>
          </ac:spMkLst>
        </pc:spChg>
        <pc:spChg chg="mod">
          <ac:chgData name="Rebecca Hannah Ainis" userId="116137a0-2af5-436b-85e1-74d9d3b30f2f" providerId="ADAL" clId="{6E039243-4417-4220-A582-B1623E3F270F}" dt="2025-12-15T14:52:54.456" v="53" actId="20577"/>
          <ac:spMkLst>
            <pc:docMk/>
            <pc:sldMk cId="109857222" sldId="256"/>
            <ac:spMk id="43" creationId="{511AA7E6-6292-FDB6-2F22-EB4C4D297F36}"/>
          </ac:spMkLst>
        </pc:spChg>
        <pc:spChg chg="mod">
          <ac:chgData name="Rebecca Hannah Ainis" userId="116137a0-2af5-436b-85e1-74d9d3b30f2f" providerId="ADAL" clId="{6E039243-4417-4220-A582-B1623E3F270F}" dt="2025-12-15T14:59:43.862" v="151" actId="1035"/>
          <ac:spMkLst>
            <pc:docMk/>
            <pc:sldMk cId="109857222" sldId="256"/>
            <ac:spMk id="45" creationId="{BDF75102-F657-865E-9406-A8881691A1AB}"/>
          </ac:spMkLst>
        </pc:spChg>
        <pc:spChg chg="mod">
          <ac:chgData name="Rebecca Hannah Ainis" userId="116137a0-2af5-436b-85e1-74d9d3b30f2f" providerId="ADAL" clId="{6E039243-4417-4220-A582-B1623E3F270F}" dt="2025-12-15T15:03:37.802" v="218" actId="14100"/>
          <ac:spMkLst>
            <pc:docMk/>
            <pc:sldMk cId="109857222" sldId="256"/>
            <ac:spMk id="60" creationId="{E9835637-E79F-0332-153D-BAD336DEB8BB}"/>
          </ac:spMkLst>
        </pc:spChg>
        <pc:spChg chg="mod">
          <ac:chgData name="Rebecca Hannah Ainis" userId="116137a0-2af5-436b-85e1-74d9d3b30f2f" providerId="ADAL" clId="{6E039243-4417-4220-A582-B1623E3F270F}" dt="2025-12-15T15:00:30.519" v="166" actId="1036"/>
          <ac:spMkLst>
            <pc:docMk/>
            <pc:sldMk cId="109857222" sldId="256"/>
            <ac:spMk id="61" creationId="{D87D14BA-D9F3-79C8-2951-E98D2D2F7422}"/>
          </ac:spMkLst>
        </pc:spChg>
        <pc:cxnChg chg="mod">
          <ac:chgData name="Rebecca Hannah Ainis" userId="116137a0-2af5-436b-85e1-74d9d3b30f2f" providerId="ADAL" clId="{6E039243-4417-4220-A582-B1623E3F270F}" dt="2025-12-15T14:54:44.781" v="111" actId="1038"/>
          <ac:cxnSpMkLst>
            <pc:docMk/>
            <pc:sldMk cId="109857222" sldId="256"/>
            <ac:cxnSpMk id="16" creationId="{0EB503EE-2FA2-211F-CA3A-284F757F9263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7569BD-FF16-43A1-A258-5428B88E627A}" type="datetimeFigureOut">
              <a:t>12/15/2025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9195CB-5F75-4E27-BF5A-1E0B20726FA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208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9195CB-5F75-4E27-BF5A-1E0B20726FA4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935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Arrow: Left 60">
            <a:extLst>
              <a:ext uri="{FF2B5EF4-FFF2-40B4-BE49-F238E27FC236}">
                <a16:creationId xmlns:a16="http://schemas.microsoft.com/office/drawing/2014/main" id="{D87D14BA-D9F3-79C8-2951-E98D2D2F7422}"/>
              </a:ext>
            </a:extLst>
          </p:cNvPr>
          <p:cNvSpPr/>
          <p:nvPr/>
        </p:nvSpPr>
        <p:spPr>
          <a:xfrm rot="10800000">
            <a:off x="7767912" y="5516311"/>
            <a:ext cx="626036" cy="60801"/>
          </a:xfrm>
          <a:prstGeom prst="leftArrow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3" name="Picture 62" descr="A logo with a map and text&#10;&#10;AI-generated content may be incorrect.">
            <a:extLst>
              <a:ext uri="{FF2B5EF4-FFF2-40B4-BE49-F238E27FC236}">
                <a16:creationId xmlns:a16="http://schemas.microsoft.com/office/drawing/2014/main" id="{F36C0267-0667-3814-E8B6-85BD4E08E3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0" y="-2624"/>
            <a:ext cx="1208821" cy="643487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A0D6F7C-8FDF-8037-38B9-FD0B8AC99A70}"/>
              </a:ext>
            </a:extLst>
          </p:cNvPr>
          <p:cNvSpPr txBox="1"/>
          <p:nvPr/>
        </p:nvSpPr>
        <p:spPr>
          <a:xfrm>
            <a:off x="2027464" y="25408"/>
            <a:ext cx="813707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Perinatal Mood and Anxiety Disorders: Maternal Screening and Care Pathway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7868EF-4F27-3689-5ED4-B01101031D09}"/>
              </a:ext>
            </a:extLst>
          </p:cNvPr>
          <p:cNvSpPr txBox="1"/>
          <p:nvPr/>
        </p:nvSpPr>
        <p:spPr>
          <a:xfrm>
            <a:off x="-12764" y="6104376"/>
            <a:ext cx="1223101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900" dirty="0">
                <a:latin typeface="Aptos"/>
                <a:ea typeface="+mn-lt"/>
                <a:cs typeface="+mn-lt"/>
              </a:rPr>
              <a:t>The American College of Obstetricians and Gynecologists recommends that obstetrician–gynecologists and other obstetric care providers screen patients at least once during the perinatal period for depression and anxiety symptoms using a standardized, validated tool. It is recommended that all obstetrician–gynecologists and other obstetric care providers complete a full assessment of mood and emotional well-being during the comprehensive postpartum visit for each patient. If a patient is screened for depression and anxiety during pregnancy, additional screening should then occur during the comprehensive postpartum visit. </a:t>
            </a:r>
            <a:r>
              <a:rPr lang="en-US" sz="900" i="1" dirty="0">
                <a:latin typeface="Aptos"/>
                <a:ea typeface="+mn-lt"/>
                <a:cs typeface="+mn-lt"/>
              </a:rPr>
              <a:t>This care pathway was designed to assist the clinician and is not intended to replace the clinician’s judgment or establish a protocol for all patients with a particular condition. Diagnosis and treatment should be under the close supervision of a qualified health provider.</a:t>
            </a:r>
            <a:endParaRPr lang="en-US" sz="900" i="1" dirty="0">
              <a:latin typeface="Aptos"/>
              <a:cs typeface="Times New Roman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415D28-8183-7CF9-4857-913D1577C87E}"/>
              </a:ext>
            </a:extLst>
          </p:cNvPr>
          <p:cNvSpPr txBox="1"/>
          <p:nvPr/>
        </p:nvSpPr>
        <p:spPr>
          <a:xfrm>
            <a:off x="-28872" y="6690237"/>
            <a:ext cx="8422820" cy="2154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800" i="1" dirty="0">
                <a:ea typeface="+mn-lt"/>
                <a:cs typeface="+mn-lt"/>
              </a:rPr>
              <a:t>Resource adapted from OC Health Care Agency, Orange County, CA</a:t>
            </a:r>
            <a:endParaRPr lang="en-US" sz="800" i="1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B4D1CFA-4943-29E7-80C3-611D8D4E44E5}"/>
              </a:ext>
            </a:extLst>
          </p:cNvPr>
          <p:cNvSpPr/>
          <p:nvPr/>
        </p:nvSpPr>
        <p:spPr>
          <a:xfrm>
            <a:off x="707572" y="686031"/>
            <a:ext cx="3469820" cy="74839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0000"/>
                </a:solidFill>
                <a:ea typeface="+mn-lt"/>
                <a:cs typeface="+mn-lt"/>
              </a:rPr>
              <a:t>Ask patient to complete:</a:t>
            </a:r>
            <a:endParaRPr lang="en-US" sz="1200" b="1">
              <a:solidFill>
                <a:srgbClr val="000000"/>
              </a:solidFill>
            </a:endParaRPr>
          </a:p>
          <a:p>
            <a:pPr algn="ctr"/>
            <a:r>
              <a:rPr lang="en-US" sz="1200" b="1" dirty="0">
                <a:solidFill>
                  <a:srgbClr val="000000"/>
                </a:solidFill>
                <a:ea typeface="+mn-lt"/>
                <a:cs typeface="+mn-lt"/>
              </a:rPr>
              <a:t>Edinburgh Postnatal Depression Scale (EPDS) or Patient Health Questionnaire (PHQ9)</a:t>
            </a:r>
            <a:endParaRPr lang="en-US" sz="1200" b="1">
              <a:solidFill>
                <a:srgbClr val="00000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54A1D36-0F07-3281-2353-56CCA3246139}"/>
              </a:ext>
            </a:extLst>
          </p:cNvPr>
          <p:cNvSpPr/>
          <p:nvPr/>
        </p:nvSpPr>
        <p:spPr>
          <a:xfrm>
            <a:off x="4925785" y="685159"/>
            <a:ext cx="2340428" cy="61912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rgbClr val="000000"/>
                </a:solidFill>
                <a:ea typeface="+mn-lt"/>
                <a:cs typeface="+mn-lt"/>
              </a:rPr>
              <a:t>Prenatal or Postpartum Care,</a:t>
            </a:r>
            <a:endParaRPr lang="en-US" sz="1200" b="1">
              <a:solidFill>
                <a:srgbClr val="000000"/>
              </a:solidFill>
            </a:endParaRPr>
          </a:p>
          <a:p>
            <a:pPr algn="ctr"/>
            <a:r>
              <a:rPr lang="en-US" sz="1200" b="1" dirty="0">
                <a:solidFill>
                  <a:srgbClr val="000000"/>
                </a:solidFill>
                <a:ea typeface="+mn-lt"/>
                <a:cs typeface="+mn-lt"/>
              </a:rPr>
              <a:t>Delivery Admission, or ER Visit</a:t>
            </a:r>
            <a:endParaRPr lang="en-US" sz="1200" b="1">
              <a:solidFill>
                <a:srgbClr val="000000"/>
              </a:solidFill>
            </a:endParaRPr>
          </a:p>
        </p:txBody>
      </p:sp>
      <p:sp>
        <p:nvSpPr>
          <p:cNvPr id="9" name="Arrow: Left 8">
            <a:extLst>
              <a:ext uri="{FF2B5EF4-FFF2-40B4-BE49-F238E27FC236}">
                <a16:creationId xmlns:a16="http://schemas.microsoft.com/office/drawing/2014/main" id="{ACAFB9BC-3973-BB44-EE8A-DB88563F5A1F}"/>
              </a:ext>
            </a:extLst>
          </p:cNvPr>
          <p:cNvSpPr/>
          <p:nvPr/>
        </p:nvSpPr>
        <p:spPr>
          <a:xfrm>
            <a:off x="4192578" y="1017561"/>
            <a:ext cx="733207" cy="47144"/>
          </a:xfrm>
          <a:prstGeom prst="leftArrow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Left 9">
            <a:extLst>
              <a:ext uri="{FF2B5EF4-FFF2-40B4-BE49-F238E27FC236}">
                <a16:creationId xmlns:a16="http://schemas.microsoft.com/office/drawing/2014/main" id="{C34B5C1C-2722-7C62-E549-D03DFE3D4B51}"/>
              </a:ext>
            </a:extLst>
          </p:cNvPr>
          <p:cNvSpPr/>
          <p:nvPr/>
        </p:nvSpPr>
        <p:spPr>
          <a:xfrm rot="10800000" flipV="1">
            <a:off x="7266213" y="991307"/>
            <a:ext cx="1025031" cy="45719"/>
          </a:xfrm>
          <a:prstGeom prst="leftArrow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Left 11">
            <a:extLst>
              <a:ext uri="{FF2B5EF4-FFF2-40B4-BE49-F238E27FC236}">
                <a16:creationId xmlns:a16="http://schemas.microsoft.com/office/drawing/2014/main" id="{453E435E-B6CD-4C7D-6763-468D187BDBD1}"/>
              </a:ext>
            </a:extLst>
          </p:cNvPr>
          <p:cNvSpPr/>
          <p:nvPr/>
        </p:nvSpPr>
        <p:spPr>
          <a:xfrm rot="16200000" flipV="1">
            <a:off x="2200955" y="1577286"/>
            <a:ext cx="272142" cy="81641"/>
          </a:xfrm>
          <a:prstGeom prst="leftArrow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CB1AA1E-5A36-1011-C9FD-87708E1B3044}"/>
              </a:ext>
            </a:extLst>
          </p:cNvPr>
          <p:cNvSpPr/>
          <p:nvPr/>
        </p:nvSpPr>
        <p:spPr>
          <a:xfrm>
            <a:off x="1381123" y="1778790"/>
            <a:ext cx="1925412" cy="77560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0000"/>
                </a:solidFill>
                <a:ea typeface="+mn-lt"/>
                <a:cs typeface="+mn-lt"/>
              </a:rPr>
              <a:t>Screening Score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F6A48CB-2F03-D3A4-9E21-F7056F2D9AEF}"/>
              </a:ext>
            </a:extLst>
          </p:cNvPr>
          <p:cNvSpPr/>
          <p:nvPr/>
        </p:nvSpPr>
        <p:spPr>
          <a:xfrm>
            <a:off x="102998" y="1822514"/>
            <a:ext cx="1076443" cy="108723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50" b="1" dirty="0">
                <a:solidFill>
                  <a:srgbClr val="000000"/>
                </a:solidFill>
                <a:ea typeface="+mn-lt"/>
                <a:cs typeface="+mn-lt"/>
              </a:rPr>
              <a:t>EPDS Anxiety </a:t>
            </a:r>
            <a:r>
              <a:rPr lang="en-US" sz="1050" b="1" dirty="0" err="1">
                <a:solidFill>
                  <a:srgbClr val="000000"/>
                </a:solidFill>
                <a:ea typeface="+mn-lt"/>
                <a:cs typeface="+mn-lt"/>
              </a:rPr>
              <a:t>Subscore</a:t>
            </a:r>
            <a:r>
              <a:rPr lang="en-US" sz="1050" b="1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en-US" sz="1000" b="1" dirty="0">
                <a:solidFill>
                  <a:srgbClr val="000000"/>
                </a:solidFill>
                <a:ea typeface="+mn-lt"/>
                <a:cs typeface="+mn-lt"/>
              </a:rPr>
              <a:t>(questions 3,4,5) ≥ 4 or </a:t>
            </a:r>
            <a:r>
              <a:rPr lang="en-US" sz="1050" b="1" dirty="0">
                <a:solidFill>
                  <a:srgbClr val="000000"/>
                </a:solidFill>
                <a:ea typeface="+mn-lt"/>
                <a:cs typeface="+mn-lt"/>
              </a:rPr>
              <a:t>GAD-7 </a:t>
            </a:r>
            <a:r>
              <a:rPr lang="en-US" sz="1000" b="1" dirty="0">
                <a:solidFill>
                  <a:srgbClr val="000000"/>
                </a:solidFill>
                <a:ea typeface="+mn-lt"/>
                <a:cs typeface="+mn-lt"/>
              </a:rPr>
              <a:t>≥ 5</a:t>
            </a:r>
            <a:endParaRPr lang="en-US" sz="1000" b="1" dirty="0">
              <a:solidFill>
                <a:srgbClr val="00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B81FF8-C68F-893C-202B-B21D4B63579A}"/>
              </a:ext>
            </a:extLst>
          </p:cNvPr>
          <p:cNvSpPr txBox="1"/>
          <p:nvPr/>
        </p:nvSpPr>
        <p:spPr>
          <a:xfrm>
            <a:off x="589304" y="1456632"/>
            <a:ext cx="1821576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" b="1" dirty="0">
                <a:ea typeface="+mn-lt"/>
                <a:cs typeface="+mn-lt"/>
              </a:rPr>
              <a:t>CPT CODE   SCREEN</a:t>
            </a:r>
            <a:endParaRPr lang="en-US" sz="1000" b="1"/>
          </a:p>
          <a:p>
            <a:pPr algn="ctr"/>
            <a:r>
              <a:rPr lang="en-US" sz="1000" dirty="0">
                <a:ea typeface="+mn-lt"/>
                <a:cs typeface="+mn-lt"/>
              </a:rPr>
              <a:t>G8431 Mod HD</a:t>
            </a:r>
            <a:endParaRPr lang="en-US" sz="1000"/>
          </a:p>
        </p:txBody>
      </p:sp>
      <p:pic>
        <p:nvPicPr>
          <p:cNvPr id="17" name="Graphic 16" descr="Badge Follow outline">
            <a:extLst>
              <a:ext uri="{FF2B5EF4-FFF2-40B4-BE49-F238E27FC236}">
                <a16:creationId xmlns:a16="http://schemas.microsoft.com/office/drawing/2014/main" id="{F8B4B7B2-F35D-110B-924E-89CC7B6387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 flipV="1">
            <a:off x="1468453" y="1467976"/>
            <a:ext cx="189431" cy="196553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65F1BCC8-84EB-3B57-DBDD-17C6ABD90870}"/>
              </a:ext>
            </a:extLst>
          </p:cNvPr>
          <p:cNvSpPr txBox="1"/>
          <p:nvPr/>
        </p:nvSpPr>
        <p:spPr>
          <a:xfrm>
            <a:off x="2290070" y="1455996"/>
            <a:ext cx="1741714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" b="1" dirty="0">
                <a:ea typeface="+mn-lt"/>
                <a:cs typeface="+mn-lt"/>
              </a:rPr>
              <a:t>CPT CODE   SCREEN</a:t>
            </a:r>
            <a:endParaRPr lang="en-US" b="1"/>
          </a:p>
          <a:p>
            <a:pPr algn="ctr"/>
            <a:r>
              <a:rPr lang="en-US" sz="1000" dirty="0">
                <a:ea typeface="+mn-lt"/>
                <a:cs typeface="+mn-lt"/>
              </a:rPr>
              <a:t>G8510 Mod HD</a:t>
            </a:r>
            <a:endParaRPr lang="en-US" sz="1000" dirty="0"/>
          </a:p>
        </p:txBody>
      </p:sp>
      <p:pic>
        <p:nvPicPr>
          <p:cNvPr id="19" name="Graphic 18" descr="Badge Unfollow outline">
            <a:extLst>
              <a:ext uri="{FF2B5EF4-FFF2-40B4-BE49-F238E27FC236}">
                <a16:creationId xmlns:a16="http://schemas.microsoft.com/office/drawing/2014/main" id="{97DE2E3A-26A4-20A5-5187-5B3A59A427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3127761" y="1465127"/>
            <a:ext cx="193506" cy="192339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93A8DF89-11CD-8326-EDEB-032BB9DF197B}"/>
              </a:ext>
            </a:extLst>
          </p:cNvPr>
          <p:cNvSpPr txBox="1"/>
          <p:nvPr/>
        </p:nvSpPr>
        <p:spPr>
          <a:xfrm>
            <a:off x="4002279" y="1332886"/>
            <a:ext cx="418744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" b="1" dirty="0"/>
              <a:t>Screen ALL patients, RISK FACTORS to further evaluate </a:t>
            </a:r>
            <a:endParaRPr lang="en-US" sz="1000" dirty="0"/>
          </a:p>
          <a:p>
            <a:pPr algn="ctr"/>
            <a:r>
              <a:rPr lang="en-US" dirty="0"/>
              <a:t>S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5A9456E9-F555-491E-4ACB-67E2B0000A39}"/>
              </a:ext>
            </a:extLst>
          </p:cNvPr>
          <p:cNvSpPr/>
          <p:nvPr/>
        </p:nvSpPr>
        <p:spPr>
          <a:xfrm>
            <a:off x="4302350" y="1562818"/>
            <a:ext cx="3511588" cy="999592"/>
          </a:xfrm>
          <a:prstGeom prst="roundRect">
            <a:avLst/>
          </a:prstGeom>
          <a:solidFill>
            <a:srgbClr val="DBD7E0"/>
          </a:solidFill>
          <a:ln>
            <a:solidFill>
              <a:srgbClr val="DBD7E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80F9DCFC-1FAC-759F-FA21-7C0A5F3316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2935316"/>
              </p:ext>
            </p:extLst>
          </p:nvPr>
        </p:nvGraphicFramePr>
        <p:xfrm>
          <a:off x="4408962" y="1559087"/>
          <a:ext cx="3274210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7105">
                  <a:extLst>
                    <a:ext uri="{9D8B030D-6E8A-4147-A177-3AD203B41FA5}">
                      <a16:colId xmlns:a16="http://schemas.microsoft.com/office/drawing/2014/main" val="2173874030"/>
                    </a:ext>
                  </a:extLst>
                </a:gridCol>
                <a:gridCol w="1637105">
                  <a:extLst>
                    <a:ext uri="{9D8B030D-6E8A-4147-A177-3AD203B41FA5}">
                      <a16:colId xmlns:a16="http://schemas.microsoft.com/office/drawing/2014/main" val="2034302481"/>
                    </a:ext>
                  </a:extLst>
                </a:gridCol>
              </a:tblGrid>
              <a:tr h="895211">
                <a:tc>
                  <a:txBody>
                    <a:bodyPr/>
                    <a:lstStyle/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Arial"/>
                        <a:buChar char="•"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History of Depression</a:t>
                      </a:r>
                      <a:endParaRPr lang="en-US" dirty="0"/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Arial"/>
                        <a:buChar char="•"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History of Anxiety </a:t>
                      </a:r>
                      <a:endParaRPr lang="en-US" dirty="0"/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Arial"/>
                        <a:buChar char="•"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Substance Use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Arial"/>
                        <a:buChar char="•"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IPV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Arial"/>
                        <a:buChar char="•"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Obstetric Trauma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Arial"/>
                        <a:buChar char="•"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Other trauma hx</a:t>
                      </a:r>
                      <a:endParaRPr lang="en-US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rgbClr val="DBD7E0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Arial"/>
                        <a:buChar char="•"/>
                      </a:pPr>
                      <a:r>
                        <a:rPr lang="en-US" sz="1000" b="0" i="0" u="none" strike="noStrike" kern="1200" noProof="0" dirty="0">
                          <a:solidFill>
                            <a:srgbClr val="000000"/>
                          </a:solidFill>
                          <a:latin typeface="Aptos"/>
                          <a:ea typeface="+mn-ea"/>
                          <a:cs typeface="+mn-cs"/>
                        </a:rPr>
                        <a:t>Stressful life events</a:t>
                      </a:r>
                      <a:endParaRPr lang="en-US" sz="1000" b="0" i="0" u="none" strike="noStrike" kern="1200" dirty="0">
                        <a:solidFill>
                          <a:srgbClr val="000000"/>
                        </a:solidFill>
                        <a:latin typeface="Aptos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Arial"/>
                        <a:buChar char="•"/>
                      </a:pPr>
                      <a:r>
                        <a:rPr lang="en-US" sz="1000" b="0" i="0" u="none" strike="noStrike" kern="1200" noProof="0" dirty="0">
                          <a:solidFill>
                            <a:srgbClr val="000000"/>
                          </a:solidFill>
                          <a:latin typeface="Aptos"/>
                          <a:ea typeface="+mn-ea"/>
                          <a:cs typeface="+mn-cs"/>
                        </a:rPr>
                        <a:t>Financial hardship</a:t>
                      </a:r>
                      <a:endParaRPr lang="en-US" sz="1000" b="0" i="0" u="none" strike="noStrike" kern="1200" dirty="0">
                        <a:solidFill>
                          <a:srgbClr val="000000"/>
                        </a:solidFill>
                        <a:latin typeface="Aptos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Arial"/>
                        <a:buChar char="•"/>
                      </a:pPr>
                      <a:r>
                        <a:rPr lang="en-US" sz="1000" b="0" i="0" u="none" strike="noStrike" kern="1200" noProof="0" dirty="0">
                          <a:solidFill>
                            <a:srgbClr val="000000"/>
                          </a:solidFill>
                          <a:latin typeface="Aptos"/>
                          <a:ea typeface="+mn-ea"/>
                          <a:cs typeface="+mn-cs"/>
                        </a:rPr>
                        <a:t>Low social support</a:t>
                      </a:r>
                      <a:endParaRPr lang="en-US" sz="1000" b="0" i="0" u="none" strike="noStrike" kern="1200" dirty="0" err="1">
                        <a:solidFill>
                          <a:srgbClr val="000000"/>
                        </a:solidFill>
                        <a:latin typeface="Aptos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Arial"/>
                        <a:buChar char="•"/>
                      </a:pPr>
                      <a:r>
                        <a:rPr lang="en-US" sz="1000" b="0" i="0" u="none" strike="noStrike" kern="1200" noProof="0" dirty="0">
                          <a:solidFill>
                            <a:srgbClr val="000000"/>
                          </a:solidFill>
                          <a:latin typeface="Aptos"/>
                          <a:ea typeface="+mn-ea"/>
                          <a:cs typeface="+mn-cs"/>
                        </a:rPr>
                        <a:t>NICU birth</a:t>
                      </a:r>
                      <a:endParaRPr lang="en-US" sz="1000" b="0" i="0" u="none" strike="noStrike" kern="1200" dirty="0">
                        <a:solidFill>
                          <a:srgbClr val="000000"/>
                        </a:solidFill>
                        <a:latin typeface="Aptos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Arial"/>
                        <a:buChar char="•"/>
                      </a:pPr>
                      <a:r>
                        <a:rPr lang="en-US" sz="1000" b="0" i="0" u="none" strike="noStrike" kern="1200" noProof="0" dirty="0">
                          <a:solidFill>
                            <a:srgbClr val="000000"/>
                          </a:solidFill>
                          <a:latin typeface="Aptos"/>
                          <a:ea typeface="+mn-ea"/>
                          <a:cs typeface="+mn-cs"/>
                        </a:rPr>
                        <a:t>Breast feeding problems</a:t>
                      </a:r>
                      <a:endParaRPr lang="en-US" sz="1000" b="0" i="0" u="none" strike="noStrike" kern="1200" dirty="0">
                        <a:solidFill>
                          <a:srgbClr val="000000"/>
                        </a:solidFill>
                        <a:latin typeface="Aptos"/>
                        <a:ea typeface="+mn-ea"/>
                        <a:cs typeface="+mn-c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rgbClr val="DBD7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053661"/>
                  </a:ext>
                </a:extLst>
              </a:tr>
            </a:tbl>
          </a:graphicData>
        </a:graphic>
      </p:graphicFrame>
      <p:sp>
        <p:nvSpPr>
          <p:cNvPr id="27" name="Arrow: Left 26">
            <a:extLst>
              <a:ext uri="{FF2B5EF4-FFF2-40B4-BE49-F238E27FC236}">
                <a16:creationId xmlns:a16="http://schemas.microsoft.com/office/drawing/2014/main" id="{69CCE622-1393-43C6-0731-9F01845E93BA}"/>
              </a:ext>
            </a:extLst>
          </p:cNvPr>
          <p:cNvSpPr/>
          <p:nvPr/>
        </p:nvSpPr>
        <p:spPr>
          <a:xfrm rot="16200000" flipV="1">
            <a:off x="9725163" y="1739501"/>
            <a:ext cx="137979" cy="28047"/>
          </a:xfrm>
          <a:prstGeom prst="leftArrow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9F0C19F6-D9A1-E9FD-6837-AC646664D7B0}"/>
              </a:ext>
            </a:extLst>
          </p:cNvPr>
          <p:cNvSpPr/>
          <p:nvPr/>
        </p:nvSpPr>
        <p:spPr>
          <a:xfrm>
            <a:off x="8291244" y="1862571"/>
            <a:ext cx="3822117" cy="170850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u="sng" dirty="0">
                <a:solidFill>
                  <a:srgbClr val="000000"/>
                </a:solidFill>
                <a:ea typeface="+mn-lt"/>
                <a:cs typeface="+mn-lt"/>
              </a:rPr>
              <a:t>Clinical Assessment:</a:t>
            </a:r>
            <a:endParaRPr lang="en-US" sz="600" b="1" u="sng" dirty="0">
              <a:solidFill>
                <a:srgbClr val="000000"/>
              </a:solidFill>
              <a:ea typeface="+mn-lt"/>
              <a:cs typeface="+mn-lt"/>
            </a:endParaRPr>
          </a:p>
          <a:p>
            <a:pPr marL="228600" indent="-228600">
              <a:buAutoNum type="arabicParenR"/>
            </a:pPr>
            <a:r>
              <a:rPr lang="en-US" sz="1100" dirty="0">
                <a:solidFill>
                  <a:srgbClr val="000000"/>
                </a:solidFill>
                <a:ea typeface="+mn-lt"/>
                <a:cs typeface="+mn-lt"/>
              </a:rPr>
              <a:t>Affect, Coping, Social Support, Maternal -Infant interactions, Depression/Anxiety Symptoms</a:t>
            </a:r>
          </a:p>
          <a:p>
            <a:pPr marL="228600" indent="-228600">
              <a:buAutoNum type="arabicParenR"/>
            </a:pPr>
            <a:r>
              <a:rPr lang="en-US" sz="1100" dirty="0">
                <a:solidFill>
                  <a:srgbClr val="000000"/>
                </a:solidFill>
                <a:ea typeface="+mn-lt"/>
                <a:cs typeface="+mn-lt"/>
              </a:rPr>
              <a:t>Validated Depression and Anxiety Screening Tools: EPDS, PHQ9, or GAD-7</a:t>
            </a:r>
          </a:p>
          <a:p>
            <a:pPr marL="228600" indent="-228600">
              <a:buAutoNum type="arabicParenR"/>
            </a:pPr>
            <a:r>
              <a:rPr lang="en-US" sz="1100" dirty="0">
                <a:solidFill>
                  <a:srgbClr val="000000"/>
                </a:solidFill>
                <a:ea typeface="+mn-lt"/>
                <a:cs typeface="+mn-lt"/>
              </a:rPr>
              <a:t>Substance Use Disorder Screening: 5Ps, National Institute on Drug Abuse (NIDA) Quick Screen and NIDA Modified ASSIST</a:t>
            </a:r>
          </a:p>
          <a:p>
            <a:pPr marL="228600" indent="-228600">
              <a:buAutoNum type="arabicParenR"/>
            </a:pPr>
            <a:r>
              <a:rPr lang="en-US" sz="1100" dirty="0">
                <a:solidFill>
                  <a:srgbClr val="000000"/>
                </a:solidFill>
                <a:ea typeface="+mn-lt"/>
                <a:cs typeface="+mn-lt"/>
              </a:rPr>
              <a:t>Intimate Partner Violence: IPV</a:t>
            </a:r>
          </a:p>
          <a:p>
            <a:pPr marL="228600" indent="-228600">
              <a:buAutoNum type="arabicParenR"/>
            </a:pPr>
            <a:r>
              <a:rPr lang="en-US" sz="1100" dirty="0">
                <a:solidFill>
                  <a:srgbClr val="000000"/>
                </a:solidFill>
                <a:ea typeface="+mn-lt"/>
                <a:cs typeface="+mn-lt"/>
              </a:rPr>
              <a:t>Obstetric Trauma / PTSD screening (PCL-C)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A5C5AB2E-3226-3664-E02B-91E6766C6BB8}"/>
              </a:ext>
            </a:extLst>
          </p:cNvPr>
          <p:cNvSpPr/>
          <p:nvPr/>
        </p:nvSpPr>
        <p:spPr>
          <a:xfrm>
            <a:off x="2949972" y="3103861"/>
            <a:ext cx="1776047" cy="1194626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ea typeface="+mn-lt"/>
                <a:cs typeface="+mn-lt"/>
              </a:rPr>
              <a:t>Positive Result</a:t>
            </a:r>
          </a:p>
          <a:p>
            <a:pPr algn="ctr"/>
            <a:r>
              <a:rPr lang="en-US" sz="1200" b="1" dirty="0">
                <a:ea typeface="+mn-lt"/>
                <a:cs typeface="+mn-lt"/>
              </a:rPr>
              <a:t>Risk for self-harm or suicidal ideation</a:t>
            </a:r>
            <a:endParaRPr lang="en-US" sz="1200" b="1" dirty="0"/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100" dirty="0">
                <a:ea typeface="+mn-lt"/>
                <a:cs typeface="+mn-lt"/>
              </a:rPr>
              <a:t>EPDS Question #10 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100" dirty="0">
                <a:ea typeface="+mn-lt"/>
                <a:cs typeface="+mn-lt"/>
              </a:rPr>
              <a:t>PHQ9 Question #9 </a:t>
            </a:r>
            <a:endParaRPr lang="en-US" sz="11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62E808F-E1EA-89AD-D461-902F23D6E7D3}"/>
              </a:ext>
            </a:extLst>
          </p:cNvPr>
          <p:cNvSpPr txBox="1"/>
          <p:nvPr/>
        </p:nvSpPr>
        <p:spPr>
          <a:xfrm>
            <a:off x="3480826" y="2725400"/>
            <a:ext cx="1066460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 b="1" dirty="0">
                <a:ea typeface="+mn-lt"/>
                <a:cs typeface="+mn-lt"/>
              </a:rPr>
              <a:t>REGARDLESS OF SCORE</a:t>
            </a:r>
            <a:endParaRPr lang="en-US" sz="1100" b="1" dirty="0"/>
          </a:p>
        </p:txBody>
      </p:sp>
      <p:sp>
        <p:nvSpPr>
          <p:cNvPr id="32" name="Arrow: Bent 31">
            <a:extLst>
              <a:ext uri="{FF2B5EF4-FFF2-40B4-BE49-F238E27FC236}">
                <a16:creationId xmlns:a16="http://schemas.microsoft.com/office/drawing/2014/main" id="{3F0B1153-5490-726F-292F-2DE661AF5E1B}"/>
              </a:ext>
            </a:extLst>
          </p:cNvPr>
          <p:cNvSpPr/>
          <p:nvPr/>
        </p:nvSpPr>
        <p:spPr>
          <a:xfrm rot="5400000">
            <a:off x="2931240" y="2590457"/>
            <a:ext cx="922248" cy="62822"/>
          </a:xfrm>
          <a:prstGeom prst="bentArrow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Plaque 32">
            <a:extLst>
              <a:ext uri="{FF2B5EF4-FFF2-40B4-BE49-F238E27FC236}">
                <a16:creationId xmlns:a16="http://schemas.microsoft.com/office/drawing/2014/main" id="{DFF7E547-7282-E194-7975-B08A9B109ACF}"/>
              </a:ext>
            </a:extLst>
          </p:cNvPr>
          <p:cNvSpPr/>
          <p:nvPr/>
        </p:nvSpPr>
        <p:spPr>
          <a:xfrm>
            <a:off x="4855991" y="2839631"/>
            <a:ext cx="3256520" cy="1242061"/>
          </a:xfrm>
          <a:prstGeom prst="plaque">
            <a:avLst>
              <a:gd name="adj" fmla="val 16667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00" dirty="0"/>
          </a:p>
        </p:txBody>
      </p:sp>
      <p:sp>
        <p:nvSpPr>
          <p:cNvPr id="35" name="Arrow: Bent-Up 34">
            <a:extLst>
              <a:ext uri="{FF2B5EF4-FFF2-40B4-BE49-F238E27FC236}">
                <a16:creationId xmlns:a16="http://schemas.microsoft.com/office/drawing/2014/main" id="{DA077E11-A6CF-3F42-A31F-5A0013F59331}"/>
              </a:ext>
            </a:extLst>
          </p:cNvPr>
          <p:cNvSpPr/>
          <p:nvPr/>
        </p:nvSpPr>
        <p:spPr>
          <a:xfrm rot="10800000">
            <a:off x="7124058" y="2750264"/>
            <a:ext cx="1158559" cy="81794"/>
          </a:xfrm>
          <a:prstGeom prst="bentUpArrow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10A23AD-8685-DF4D-1291-3C652A096D6B}"/>
              </a:ext>
            </a:extLst>
          </p:cNvPr>
          <p:cNvSpPr/>
          <p:nvPr/>
        </p:nvSpPr>
        <p:spPr>
          <a:xfrm>
            <a:off x="2436102" y="2660199"/>
            <a:ext cx="5824048" cy="18288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Arrow: Left 37">
            <a:extLst>
              <a:ext uri="{FF2B5EF4-FFF2-40B4-BE49-F238E27FC236}">
                <a16:creationId xmlns:a16="http://schemas.microsoft.com/office/drawing/2014/main" id="{326DB14B-4034-8FE2-7EB0-376D5EDC303F}"/>
              </a:ext>
            </a:extLst>
          </p:cNvPr>
          <p:cNvSpPr/>
          <p:nvPr/>
        </p:nvSpPr>
        <p:spPr>
          <a:xfrm rot="5400000" flipV="1">
            <a:off x="2327481" y="2563734"/>
            <a:ext cx="182880" cy="46034"/>
          </a:xfrm>
          <a:prstGeom prst="leftArrow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47B7E8F-133E-0606-87E5-BA3154FDE77B}"/>
              </a:ext>
            </a:extLst>
          </p:cNvPr>
          <p:cNvSpPr/>
          <p:nvPr/>
        </p:nvSpPr>
        <p:spPr>
          <a:xfrm>
            <a:off x="8838966" y="3684246"/>
            <a:ext cx="3158705" cy="1455080"/>
          </a:xfrm>
          <a:prstGeom prst="rect">
            <a:avLst/>
          </a:prstGeom>
          <a:solidFill>
            <a:srgbClr val="FFC9C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9F4941B4-ABD0-5D5B-AFC4-7D2FA660E8C4}"/>
              </a:ext>
            </a:extLst>
          </p:cNvPr>
          <p:cNvSpPr/>
          <p:nvPr/>
        </p:nvSpPr>
        <p:spPr>
          <a:xfrm flipV="1">
            <a:off x="4640408" y="3611160"/>
            <a:ext cx="201107" cy="45719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3BAA707E-A0AA-C2C7-17BE-F1A279C64DDF}"/>
              </a:ext>
            </a:extLst>
          </p:cNvPr>
          <p:cNvSpPr/>
          <p:nvPr/>
        </p:nvSpPr>
        <p:spPr>
          <a:xfrm>
            <a:off x="7977808" y="3809036"/>
            <a:ext cx="841512" cy="19878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11AA7E6-6292-FDB6-2F22-EB4C4D297F36}"/>
              </a:ext>
            </a:extLst>
          </p:cNvPr>
          <p:cNvSpPr/>
          <p:nvPr/>
        </p:nvSpPr>
        <p:spPr>
          <a:xfrm>
            <a:off x="4837801" y="4334916"/>
            <a:ext cx="3351918" cy="1771622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endParaRPr lang="en-US" sz="1200" dirty="0"/>
          </a:p>
        </p:txBody>
      </p:sp>
      <p:sp>
        <p:nvSpPr>
          <p:cNvPr id="45" name="Arrow: Left 44">
            <a:extLst>
              <a:ext uri="{FF2B5EF4-FFF2-40B4-BE49-F238E27FC236}">
                <a16:creationId xmlns:a16="http://schemas.microsoft.com/office/drawing/2014/main" id="{BDF75102-F657-865E-9406-A8881691A1AB}"/>
              </a:ext>
            </a:extLst>
          </p:cNvPr>
          <p:cNvSpPr/>
          <p:nvPr/>
        </p:nvSpPr>
        <p:spPr>
          <a:xfrm rot="16200000" flipV="1">
            <a:off x="6335449" y="4169186"/>
            <a:ext cx="250676" cy="55551"/>
          </a:xfrm>
          <a:prstGeom prst="leftArrow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DADBFF20-FAD3-FCB7-F270-696E0299373E}"/>
              </a:ext>
            </a:extLst>
          </p:cNvPr>
          <p:cNvSpPr/>
          <p:nvPr/>
        </p:nvSpPr>
        <p:spPr>
          <a:xfrm>
            <a:off x="331696" y="3020322"/>
            <a:ext cx="1788802" cy="106514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b="1" dirty="0">
                <a:solidFill>
                  <a:srgbClr val="000000"/>
                </a:solidFill>
                <a:ea typeface="+mn-lt"/>
                <a:cs typeface="+mn-lt"/>
              </a:rPr>
              <a:t>≤ 4</a:t>
            </a:r>
            <a:endParaRPr lang="en-US" sz="1400" b="1">
              <a:solidFill>
                <a:srgbClr val="000000"/>
              </a:solidFill>
            </a:endParaRPr>
          </a:p>
          <a:p>
            <a:pPr algn="ctr"/>
            <a:r>
              <a:rPr lang="en-US" sz="1400" b="1" dirty="0">
                <a:solidFill>
                  <a:srgbClr val="000000"/>
                </a:solidFill>
                <a:ea typeface="+mn-lt"/>
                <a:cs typeface="+mn-lt"/>
              </a:rPr>
              <a:t>No apparent</a:t>
            </a:r>
            <a:endParaRPr lang="en-US" sz="1400" b="1">
              <a:solidFill>
                <a:srgbClr val="000000"/>
              </a:solidFill>
            </a:endParaRPr>
          </a:p>
          <a:p>
            <a:pPr algn="ctr"/>
            <a:r>
              <a:rPr lang="en-US" sz="1400" b="1" dirty="0">
                <a:solidFill>
                  <a:srgbClr val="000000"/>
                </a:solidFill>
                <a:ea typeface="+mn-lt"/>
                <a:cs typeface="+mn-lt"/>
              </a:rPr>
              <a:t>depression</a:t>
            </a:r>
            <a:endParaRPr lang="en-US" sz="1400" b="1">
              <a:solidFill>
                <a:srgbClr val="000000"/>
              </a:solidFill>
            </a:endParaRPr>
          </a:p>
          <a:p>
            <a:pPr algn="ctr"/>
            <a:r>
              <a:rPr lang="en-US" sz="1400" dirty="0">
                <a:solidFill>
                  <a:srgbClr val="000000"/>
                </a:solidFill>
                <a:ea typeface="+mn-lt"/>
                <a:cs typeface="+mn-lt"/>
              </a:rPr>
              <a:t>Re-screen at next</a:t>
            </a:r>
            <a:endParaRPr lang="en-US" sz="1400">
              <a:solidFill>
                <a:srgbClr val="000000"/>
              </a:solidFill>
            </a:endParaRPr>
          </a:p>
          <a:p>
            <a:pPr algn="ctr"/>
            <a:r>
              <a:rPr lang="en-US" sz="1400" dirty="0">
                <a:solidFill>
                  <a:srgbClr val="000000"/>
                </a:solidFill>
                <a:ea typeface="+mn-lt"/>
                <a:cs typeface="+mn-lt"/>
              </a:rPr>
              <a:t>routine visit</a:t>
            </a:r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8310B651-00E6-D8D3-9298-A4DBC12EEBEE}"/>
              </a:ext>
            </a:extLst>
          </p:cNvPr>
          <p:cNvSpPr/>
          <p:nvPr/>
        </p:nvSpPr>
        <p:spPr>
          <a:xfrm>
            <a:off x="494525" y="4193900"/>
            <a:ext cx="2141507" cy="159772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b="1" dirty="0">
                <a:solidFill>
                  <a:srgbClr val="000000"/>
                </a:solidFill>
                <a:ea typeface="+mn-lt"/>
                <a:cs typeface="+mn-lt"/>
              </a:rPr>
              <a:t>5-9 Increased</a:t>
            </a:r>
            <a:r>
              <a:rPr lang="en-US" sz="1400" b="1" dirty="0">
                <a:solidFill>
                  <a:srgbClr val="000000"/>
                </a:solidFill>
              </a:rPr>
              <a:t> Risk </a:t>
            </a:r>
            <a:endParaRPr lang="en-US" dirty="0">
              <a:solidFill>
                <a:srgbClr val="000000"/>
              </a:solidFill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ea typeface="+mn-lt"/>
                <a:cs typeface="+mn-lt"/>
              </a:rPr>
              <a:t>Educate on perinatal        depression &amp; treatment options and benefits</a:t>
            </a:r>
            <a:endParaRPr lang="en-US" sz="1200" dirty="0">
              <a:solidFill>
                <a:srgbClr val="000000"/>
              </a:solidFill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ea typeface="+mn-lt"/>
                <a:cs typeface="+mn-lt"/>
              </a:rPr>
              <a:t>Engage patient’s family</a:t>
            </a:r>
            <a:endParaRPr lang="en-US" sz="1200" dirty="0">
              <a:solidFill>
                <a:srgbClr val="000000"/>
              </a:solidFill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ea typeface="+mn-lt"/>
                <a:cs typeface="+mn-lt"/>
              </a:rPr>
              <a:t>Re-screen in two to four weeks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A9CC7D43-D5D6-E5F2-D9DA-0175B05E44BD}"/>
              </a:ext>
            </a:extLst>
          </p:cNvPr>
          <p:cNvSpPr/>
          <p:nvPr/>
        </p:nvSpPr>
        <p:spPr>
          <a:xfrm>
            <a:off x="2727515" y="4405173"/>
            <a:ext cx="1318351" cy="83985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1400" dirty="0">
                <a:solidFill>
                  <a:srgbClr val="000000"/>
                </a:solidFill>
                <a:ea typeface="+mn-lt"/>
                <a:cs typeface="+mn-lt"/>
              </a:rPr>
              <a:t>≥ </a:t>
            </a:r>
            <a:r>
              <a:rPr lang="en-US" sz="1400" b="1" dirty="0">
                <a:solidFill>
                  <a:srgbClr val="000000"/>
                </a:solidFill>
                <a:ea typeface="+mn-lt"/>
                <a:cs typeface="+mn-lt"/>
              </a:rPr>
              <a:t>10</a:t>
            </a:r>
            <a:endParaRPr lang="en-US" sz="1400" b="1" dirty="0">
              <a:solidFill>
                <a:srgbClr val="000000"/>
              </a:solidFill>
            </a:endParaRPr>
          </a:p>
          <a:p>
            <a:pPr algn="ctr"/>
            <a:r>
              <a:rPr lang="en-US" sz="1400" b="1" dirty="0">
                <a:solidFill>
                  <a:srgbClr val="000000"/>
                </a:solidFill>
                <a:ea typeface="+mn-lt"/>
                <a:cs typeface="+mn-lt"/>
              </a:rPr>
              <a:t>Probable</a:t>
            </a:r>
            <a:endParaRPr lang="en-US" sz="1400" b="1" dirty="0">
              <a:solidFill>
                <a:srgbClr val="000000"/>
              </a:solidFill>
            </a:endParaRPr>
          </a:p>
          <a:p>
            <a:pPr algn="ctr"/>
            <a:r>
              <a:rPr lang="en-US" sz="1400" b="1" dirty="0">
                <a:solidFill>
                  <a:srgbClr val="000000"/>
                </a:solidFill>
                <a:ea typeface="+mn-lt"/>
                <a:cs typeface="+mn-lt"/>
              </a:rPr>
              <a:t>Depression</a:t>
            </a:r>
            <a:endParaRPr lang="en-US" sz="1400" b="1">
              <a:solidFill>
                <a:srgbClr val="000000"/>
              </a:solidFill>
            </a:endParaRPr>
          </a:p>
        </p:txBody>
      </p:sp>
      <p:sp>
        <p:nvSpPr>
          <p:cNvPr id="53" name="Arrow: Bent 52">
            <a:extLst>
              <a:ext uri="{FF2B5EF4-FFF2-40B4-BE49-F238E27FC236}">
                <a16:creationId xmlns:a16="http://schemas.microsoft.com/office/drawing/2014/main" id="{453880C6-120C-BBB9-84BE-4E7D0E14F59A}"/>
              </a:ext>
            </a:extLst>
          </p:cNvPr>
          <p:cNvSpPr/>
          <p:nvPr/>
        </p:nvSpPr>
        <p:spPr>
          <a:xfrm rot="5400000" flipV="1">
            <a:off x="927157" y="2535492"/>
            <a:ext cx="830202" cy="89578"/>
          </a:xfrm>
          <a:prstGeom prst="bentArrow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4" name="Arrow: Left 53">
            <a:extLst>
              <a:ext uri="{FF2B5EF4-FFF2-40B4-BE49-F238E27FC236}">
                <a16:creationId xmlns:a16="http://schemas.microsoft.com/office/drawing/2014/main" id="{728E6EB3-1EE0-6C07-ACB2-6084ACA4788E}"/>
              </a:ext>
            </a:extLst>
          </p:cNvPr>
          <p:cNvSpPr/>
          <p:nvPr/>
        </p:nvSpPr>
        <p:spPr>
          <a:xfrm rot="16200000">
            <a:off x="1444795" y="3351053"/>
            <a:ext cx="1591673" cy="40822"/>
          </a:xfrm>
          <a:prstGeom prst="leftArrow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Arrow: Left 54">
            <a:extLst>
              <a:ext uri="{FF2B5EF4-FFF2-40B4-BE49-F238E27FC236}">
                <a16:creationId xmlns:a16="http://schemas.microsoft.com/office/drawing/2014/main" id="{7144E358-4742-8976-A54C-2D4490CBB674}"/>
              </a:ext>
            </a:extLst>
          </p:cNvPr>
          <p:cNvSpPr/>
          <p:nvPr/>
        </p:nvSpPr>
        <p:spPr>
          <a:xfrm rot="16200000" flipV="1">
            <a:off x="1935048" y="3420593"/>
            <a:ext cx="1826961" cy="53586"/>
          </a:xfrm>
          <a:prstGeom prst="leftArrow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Arrow: Bent 57">
            <a:extLst>
              <a:ext uri="{FF2B5EF4-FFF2-40B4-BE49-F238E27FC236}">
                <a16:creationId xmlns:a16="http://schemas.microsoft.com/office/drawing/2014/main" id="{E5CB93A5-FEA3-636C-9444-D238FC79E8A4}"/>
              </a:ext>
            </a:extLst>
          </p:cNvPr>
          <p:cNvSpPr/>
          <p:nvPr/>
        </p:nvSpPr>
        <p:spPr>
          <a:xfrm flipV="1">
            <a:off x="3128228" y="5247979"/>
            <a:ext cx="1654517" cy="134469"/>
          </a:xfrm>
          <a:prstGeom prst="bentArrow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39317720-CB1A-5E4D-1A5F-FD76DCB4FDA4}"/>
              </a:ext>
            </a:extLst>
          </p:cNvPr>
          <p:cNvSpPr/>
          <p:nvPr/>
        </p:nvSpPr>
        <p:spPr>
          <a:xfrm>
            <a:off x="8294337" y="519808"/>
            <a:ext cx="2121912" cy="11724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200" b="1" dirty="0">
                <a:solidFill>
                  <a:srgbClr val="000000"/>
                </a:solidFill>
              </a:rPr>
              <a:t>Screen/Suspect:</a:t>
            </a:r>
            <a:endParaRPr lang="en-US" sz="1200" b="1">
              <a:solidFill>
                <a:srgbClr val="000000"/>
              </a:solidFill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Substance Use Disorder</a:t>
            </a:r>
            <a:endParaRPr lang="en-US" sz="1200">
              <a:solidFill>
                <a:srgbClr val="000000"/>
              </a:solidFill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Intimate Partner Violence</a:t>
            </a:r>
          </a:p>
          <a:p>
            <a:pPr marL="171450" indent="-171450">
              <a:buFont typeface="Arial,Sans-Serif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Depression</a:t>
            </a:r>
            <a:endParaRPr lang="en-US" sz="1200">
              <a:solidFill>
                <a:srgbClr val="000000"/>
              </a:solidFill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Anxiety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E9835637-E79F-0332-153D-BAD336DEB8BB}"/>
              </a:ext>
            </a:extLst>
          </p:cNvPr>
          <p:cNvSpPr/>
          <p:nvPr/>
        </p:nvSpPr>
        <p:spPr>
          <a:xfrm>
            <a:off x="8393948" y="5206943"/>
            <a:ext cx="3661109" cy="873197"/>
          </a:xfrm>
          <a:prstGeom prst="rect">
            <a:avLst/>
          </a:prstGeom>
          <a:solidFill>
            <a:srgbClr val="FFC9C9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0000"/>
                </a:solidFill>
                <a:ea typeface="+mn-lt"/>
                <a:cs typeface="+mn-lt"/>
              </a:rPr>
              <a:t>Call</a:t>
            </a:r>
            <a:r>
              <a:rPr lang="en-US" sz="1100" b="1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en-US" sz="1100" b="1" u="sng" dirty="0">
                <a:solidFill>
                  <a:srgbClr val="000000"/>
                </a:solidFill>
                <a:ea typeface="+mn-lt"/>
                <a:cs typeface="+mn-lt"/>
              </a:rPr>
              <a:t>IL </a:t>
            </a:r>
            <a:r>
              <a:rPr lang="en-US" sz="1100" b="1" u="sng" dirty="0" err="1">
                <a:solidFill>
                  <a:srgbClr val="000000"/>
                </a:solidFill>
                <a:ea typeface="+mn-lt"/>
                <a:cs typeface="+mn-lt"/>
              </a:rPr>
              <a:t>DocAssist</a:t>
            </a:r>
            <a:r>
              <a:rPr lang="en-US" sz="1100" u="sng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en-US" sz="1100" dirty="0">
                <a:solidFill>
                  <a:srgbClr val="000000"/>
                </a:solidFill>
                <a:ea typeface="+mn-lt"/>
                <a:cs typeface="+mn-lt"/>
              </a:rPr>
              <a:t>for free clinical consultations &amp; help with PMH treatment plan M-F, 9am-5pm</a:t>
            </a:r>
            <a:r>
              <a:rPr lang="en-US" sz="1100" b="1" dirty="0">
                <a:solidFill>
                  <a:srgbClr val="000000"/>
                </a:solidFill>
                <a:ea typeface="+mn-lt"/>
                <a:cs typeface="+mn-lt"/>
              </a:rPr>
              <a:t> 866-986-2778 </a:t>
            </a:r>
            <a:endParaRPr lang="en-US" sz="1100" b="1" dirty="0">
              <a:solidFill>
                <a:srgbClr val="000000"/>
              </a:solidFill>
            </a:endParaRPr>
          </a:p>
          <a:p>
            <a:pPr algn="ctr"/>
            <a:endParaRPr lang="en-US" sz="500" dirty="0">
              <a:solidFill>
                <a:srgbClr val="000000"/>
              </a:solidFill>
              <a:ea typeface="+mn-lt"/>
              <a:cs typeface="+mn-lt"/>
            </a:endParaRPr>
          </a:p>
          <a:p>
            <a:pPr algn="ctr"/>
            <a:r>
              <a:rPr lang="en-US" sz="1100" b="1" u="sng" dirty="0">
                <a:solidFill>
                  <a:srgbClr val="000000"/>
                </a:solidFill>
                <a:ea typeface="+mn-lt"/>
                <a:cs typeface="+mn-lt"/>
              </a:rPr>
              <a:t>IL MOMS Line </a:t>
            </a:r>
            <a:r>
              <a:rPr lang="en-US" sz="1100" dirty="0">
                <a:solidFill>
                  <a:srgbClr val="000000"/>
                </a:solidFill>
                <a:ea typeface="+mn-lt"/>
                <a:cs typeface="+mn-lt"/>
              </a:rPr>
              <a:t>for patients to call 24/7 for support and linkage to PMH care </a:t>
            </a:r>
            <a:r>
              <a:rPr lang="en-US" sz="1100" b="1" dirty="0">
                <a:solidFill>
                  <a:srgbClr val="000000"/>
                </a:solidFill>
                <a:ea typeface="+mn-lt"/>
                <a:cs typeface="+mn-lt"/>
              </a:rPr>
              <a:t>866-364-6667</a:t>
            </a: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11" name="Arrow: Bent 10">
            <a:extLst>
              <a:ext uri="{FF2B5EF4-FFF2-40B4-BE49-F238E27FC236}">
                <a16:creationId xmlns:a16="http://schemas.microsoft.com/office/drawing/2014/main" id="{5FB33C64-5AA8-7E3F-8565-70D452C9C723}"/>
              </a:ext>
            </a:extLst>
          </p:cNvPr>
          <p:cNvSpPr/>
          <p:nvPr/>
        </p:nvSpPr>
        <p:spPr>
          <a:xfrm rot="10800000">
            <a:off x="1179440" y="2572520"/>
            <a:ext cx="845601" cy="45719"/>
          </a:xfrm>
          <a:prstGeom prst="bentArrow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EB503EE-2FA2-211F-CA3A-284F757F9263}"/>
              </a:ext>
            </a:extLst>
          </p:cNvPr>
          <p:cNvCxnSpPr/>
          <p:nvPr/>
        </p:nvCxnSpPr>
        <p:spPr>
          <a:xfrm>
            <a:off x="222781" y="2909276"/>
            <a:ext cx="0" cy="3017520"/>
          </a:xfrm>
          <a:prstGeom prst="straightConnector1">
            <a:avLst/>
          </a:prstGeom>
          <a:solidFill>
            <a:schemeClr val="tx2">
              <a:lumMod val="50000"/>
              <a:lumOff val="50000"/>
            </a:schemeClr>
          </a:solidFill>
          <a:ln w="57150">
            <a:solidFill>
              <a:srgbClr val="4E95D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1" name="Arrow: Left 20">
            <a:extLst>
              <a:ext uri="{FF2B5EF4-FFF2-40B4-BE49-F238E27FC236}">
                <a16:creationId xmlns:a16="http://schemas.microsoft.com/office/drawing/2014/main" id="{83A25C9F-388F-A752-FE06-EBCE4EE0D6A7}"/>
              </a:ext>
            </a:extLst>
          </p:cNvPr>
          <p:cNvSpPr/>
          <p:nvPr/>
        </p:nvSpPr>
        <p:spPr>
          <a:xfrm rot="10800000">
            <a:off x="217624" y="5890622"/>
            <a:ext cx="4592630" cy="45719"/>
          </a:xfrm>
          <a:prstGeom prst="leftArrow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07CD76-FD8F-517B-09E6-11D8E9E73A88}"/>
              </a:ext>
            </a:extLst>
          </p:cNvPr>
          <p:cNvSpPr txBox="1"/>
          <p:nvPr/>
        </p:nvSpPr>
        <p:spPr>
          <a:xfrm>
            <a:off x="4952142" y="2871295"/>
            <a:ext cx="31080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>
                <a:solidFill>
                  <a:schemeClr val="bg1"/>
                </a:solidFill>
                <a:ea typeface="+mn-lt"/>
                <a:cs typeface="+mn-lt"/>
              </a:rPr>
              <a:t>Concern for Danger to Self or Others?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ea typeface="+mn-lt"/>
                <a:cs typeface="+mn-lt"/>
              </a:rPr>
              <a:t>Assess for suicidality and safety (Columbia- SSRS)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ea typeface="+mn-lt"/>
                <a:cs typeface="+mn-lt"/>
              </a:rPr>
              <a:t>Initiate patient safety protocols on unit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solidFill>
                  <a:schemeClr val="bg1"/>
                </a:solidFill>
                <a:ea typeface="+mn-lt"/>
                <a:cs typeface="+mn-lt"/>
              </a:rPr>
              <a:t>Refer to emergency services for psychiatric treatment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2B9E5B-2C08-5C3A-B8A5-12CD09B9DCE3}"/>
              </a:ext>
            </a:extLst>
          </p:cNvPr>
          <p:cNvSpPr txBox="1"/>
          <p:nvPr/>
        </p:nvSpPr>
        <p:spPr>
          <a:xfrm>
            <a:off x="4905937" y="4362190"/>
            <a:ext cx="33458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>
                <a:solidFill>
                  <a:schemeClr val="bg1"/>
                </a:solidFill>
                <a:ea typeface="+mn-lt"/>
                <a:cs typeface="+mn-lt"/>
              </a:rPr>
              <a:t>If No Immediate Danger:</a:t>
            </a:r>
            <a:endParaRPr lang="en-US" sz="1200" b="1" u="sng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ea typeface="+mn-lt"/>
                <a:cs typeface="+mn-lt"/>
              </a:rPr>
              <a:t>Provide support and education resources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ea typeface="+mn-lt"/>
                <a:cs typeface="+mn-lt"/>
              </a:rPr>
              <a:t>Risk assessment, and as indicated start treatment</a:t>
            </a:r>
            <a:endParaRPr lang="en-US" sz="12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ea typeface="+mn-lt"/>
                <a:cs typeface="+mn-lt"/>
              </a:rPr>
              <a:t>Provide mental health referral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ea typeface="+mn-lt"/>
                <a:cs typeface="+mn-lt"/>
              </a:rPr>
              <a:t>Give resource information &amp; IL MOMS Line</a:t>
            </a:r>
            <a:endParaRPr lang="en-US" sz="12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ea typeface="+mn-lt"/>
                <a:cs typeface="+mn-lt"/>
              </a:rPr>
              <a:t>Offer/engage care coordination, home visiting,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>
                <a:solidFill>
                  <a:schemeClr val="bg1"/>
                </a:solidFill>
                <a:ea typeface="+mn-lt"/>
                <a:cs typeface="+mn-lt"/>
              </a:rPr>
              <a:t>peer support, and other follow up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ea typeface="+mn-lt"/>
                <a:cs typeface="+mn-lt"/>
              </a:rPr>
              <a:t>Evaluate again in 1-2 weeks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502C253-64E5-D5E3-646A-DA5F303F6819}"/>
              </a:ext>
            </a:extLst>
          </p:cNvPr>
          <p:cNvSpPr txBox="1"/>
          <p:nvPr/>
        </p:nvSpPr>
        <p:spPr>
          <a:xfrm>
            <a:off x="8837467" y="3677387"/>
            <a:ext cx="3108041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ea typeface="+mn-lt"/>
                <a:cs typeface="+mn-lt"/>
              </a:rPr>
              <a:t>988 Suicide &amp; Crisis Lifeline </a:t>
            </a:r>
          </a:p>
          <a:p>
            <a:pPr algn="ctr"/>
            <a:endParaRPr lang="en-US" sz="500" b="1" dirty="0">
              <a:ea typeface="+mn-lt"/>
              <a:cs typeface="+mn-lt"/>
            </a:endParaRPr>
          </a:p>
          <a:p>
            <a:pPr algn="ctr"/>
            <a:r>
              <a:rPr lang="en-US" sz="1100" b="1" dirty="0">
                <a:ea typeface="+mn-lt"/>
                <a:cs typeface="+mn-lt"/>
              </a:rPr>
              <a:t>National</a:t>
            </a:r>
            <a:r>
              <a:rPr lang="en-US" sz="1100" dirty="0">
                <a:ea typeface="+mn-lt"/>
                <a:cs typeface="+mn-lt"/>
              </a:rPr>
              <a:t> </a:t>
            </a:r>
            <a:r>
              <a:rPr lang="en-US" sz="1100" b="1" dirty="0">
                <a:ea typeface="+mn-lt"/>
                <a:cs typeface="+mn-lt"/>
              </a:rPr>
              <a:t>Maternal Mental Health Hotline </a:t>
            </a:r>
            <a:endParaRPr lang="en-US" sz="1100" dirty="0"/>
          </a:p>
          <a:p>
            <a:pPr algn="ctr"/>
            <a:r>
              <a:rPr lang="en-US" sz="1100" dirty="0">
                <a:ea typeface="+mn-lt"/>
                <a:cs typeface="+mn-lt"/>
              </a:rPr>
              <a:t>833-852-6262</a:t>
            </a:r>
          </a:p>
          <a:p>
            <a:pPr algn="ctr"/>
            <a:endParaRPr lang="en-US" sz="500" dirty="0">
              <a:ea typeface="+mn-lt"/>
              <a:cs typeface="+mn-lt"/>
            </a:endParaRPr>
          </a:p>
          <a:p>
            <a:pPr algn="ctr"/>
            <a:r>
              <a:rPr lang="en-US" sz="1100" b="1" dirty="0">
                <a:ea typeface="+mn-lt"/>
                <a:cs typeface="+mn-lt"/>
              </a:rPr>
              <a:t> Illinois CARES Mental Health Crisis Hotline </a:t>
            </a:r>
          </a:p>
          <a:p>
            <a:pPr algn="ctr"/>
            <a:r>
              <a:rPr lang="en-US" sz="1100" dirty="0">
                <a:ea typeface="+mn-lt"/>
                <a:cs typeface="+mn-lt"/>
              </a:rPr>
              <a:t>800-345-9049</a:t>
            </a:r>
          </a:p>
          <a:p>
            <a:pPr algn="ctr"/>
            <a:endParaRPr lang="en-US" sz="500" dirty="0">
              <a:ea typeface="+mn-lt"/>
              <a:cs typeface="+mn-lt"/>
            </a:endParaRPr>
          </a:p>
          <a:p>
            <a:pPr algn="ctr"/>
            <a:r>
              <a:rPr lang="en-US" sz="1100" b="1" dirty="0">
                <a:ea typeface="+mn-lt"/>
                <a:cs typeface="+mn-lt"/>
              </a:rPr>
              <a:t>IL MOMS Line</a:t>
            </a:r>
          </a:p>
          <a:p>
            <a:pPr algn="ctr"/>
            <a:r>
              <a:rPr lang="en-US" sz="1100" dirty="0">
                <a:solidFill>
                  <a:srgbClr val="000000"/>
                </a:solidFill>
                <a:ea typeface="+mn-lt"/>
                <a:cs typeface="+mn-lt"/>
              </a:rPr>
              <a:t>866-364-6667</a:t>
            </a:r>
            <a:endParaRPr lang="en-US" sz="11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</TotalTime>
  <Words>523</Words>
  <Application>Microsoft Office PowerPoint</Application>
  <PresentationFormat>Widescreen</PresentationFormat>
  <Paragraphs>79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Arial,Sans-Serif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Ann's local account</dc:creator>
  <cp:lastModifiedBy>Rebecca Hannah Ainis</cp:lastModifiedBy>
  <cp:revision>738</cp:revision>
  <dcterms:created xsi:type="dcterms:W3CDTF">2025-11-18T17:51:26Z</dcterms:created>
  <dcterms:modified xsi:type="dcterms:W3CDTF">2025-12-15T15:04:05Z</dcterms:modified>
</cp:coreProperties>
</file>