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7_1005F6B1.xml" ContentType="application/vnd.ms-powerpoint.comments+xml"/>
  <Override PartName="/ppt/notesSlides/notesSlide2.xml" ContentType="application/vnd.openxmlformats-officedocument.presentationml.notesSlide+xml"/>
  <Override PartName="/ppt/comments/modernComment_108_5F183D1A.xml" ContentType="application/vnd.ms-powerpoint.comments+xml"/>
  <Override PartName="/ppt/comments/modernComment_109_5EE1FE83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8"/>
  </p:notesMasterIdLst>
  <p:sldIdLst>
    <p:sldId id="257" r:id="rId2"/>
    <p:sldId id="258" r:id="rId3"/>
    <p:sldId id="273" r:id="rId4"/>
    <p:sldId id="259" r:id="rId5"/>
    <p:sldId id="260" r:id="rId6"/>
    <p:sldId id="261" r:id="rId7"/>
    <p:sldId id="271" r:id="rId8"/>
    <p:sldId id="263" r:id="rId9"/>
    <p:sldId id="275" r:id="rId10"/>
    <p:sldId id="264" r:id="rId11"/>
    <p:sldId id="265" r:id="rId12"/>
    <p:sldId id="266" r:id="rId13"/>
    <p:sldId id="272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0B48CC40-4357-5959-C41E-8F630855A478}" name="Aleena Lida Surenian" initials="AS" userId="S::als0813@ads.northwestern.edu::e2fd0e4e-6417-49b0-ab16-0ba26a1719f0" providerId="AD"/>
  <p188:author id="{CC2A8560-FF66-0098-8005-CFDFBDB362E8}" name="Maria Villagomez" initials="MV" userId="S::ogi4543@ads.northwestern.edu::e92d45fd-7dc8-4227-8501-db99678a1568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1C4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606000-D1D7-9664-0B68-CD6BF74B94BB}" v="19" dt="2025-05-22T18:10:35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107_1005F6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580EE5-0A6B-4535-B19E-44D5B23CC09E}" authorId="{CC2A8560-FF66-0098-8005-CFDFBDB362E8}" status="resolved" created="2025-05-09T18:03:43.969" complete="100000">
    <pc:sldMkLst xmlns:pc="http://schemas.microsoft.com/office/powerpoint/2013/main/command">
      <pc:docMk/>
      <pc:sldMk cId="268826289" sldId="263"/>
    </pc:sldMkLst>
    <p188:replyLst>
      <p188:reply id="{34726362-3A4F-4969-8DBF-A970DA50C97A}" authorId="{CC2A8560-FF66-0098-8005-CFDFBDB362E8}" created="2025-05-09T18:05:43.767">
        <p188:txBody>
          <a:bodyPr/>
          <a:lstStyle/>
          <a:p>
            <a:r>
              <a:rPr lang="en-US"/>
              <a:t>mug and buttons--Ask Alana for feedback</a:t>
            </a:r>
          </a:p>
        </p188:txBody>
      </p188:reply>
    </p188:replyLst>
    <p188:txBody>
      <a:bodyPr/>
      <a:lstStyle/>
      <a:p>
        <a:r>
          <a:rPr lang="en-US"/>
          <a:t>[@Owusu Bekoe] </a:t>
        </a:r>
      </a:p>
    </p188:txBody>
  </p188:cm>
</p188:cmLst>
</file>

<file path=ppt/comments/modernComment_108_5F183D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A3B5CD-9697-45B9-B479-B02AD676D8C7}" authorId="{CC2A8560-FF66-0098-8005-CFDFBDB362E8}" status="resolved" created="2025-05-09T17:55:17.731" complete="100000">
    <pc:sldMkLst xmlns:pc="http://schemas.microsoft.com/office/powerpoint/2013/main/command">
      <pc:docMk/>
      <pc:sldMk cId="1595424026" sldId="264"/>
    </pc:sldMkLst>
    <p188:txBody>
      <a:bodyPr/>
      <a:lstStyle/>
      <a:p>
        <a:r>
          <a:rPr lang="en-US"/>
          <a:t>make into 2 columns</a:t>
        </a:r>
      </a:p>
    </p188:txBody>
  </p188:cm>
</p188:cmLst>
</file>

<file path=ppt/comments/modernComment_109_5EE1FE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B9A986-0D55-4F68-9F87-20C9C7D80FF4}" authorId="{CC2A8560-FF66-0098-8005-CFDFBDB362E8}" status="resolved" created="2025-05-09T17:55:06.747" complete="100000">
    <pc:sldMkLst xmlns:pc="http://schemas.microsoft.com/office/powerpoint/2013/main/command">
      <pc:docMk/>
      <pc:sldMk cId="1591869059" sldId="265"/>
    </pc:sldMkLst>
    <p188:txBody>
      <a:bodyPr/>
      <a:lstStyle/>
      <a:p>
        <a:r>
          <a:rPr lang="en-US"/>
          <a:t>make into 2 columns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F846C-DA2B-4A07-B77D-5D2A7E61C694}" type="datetimeFigureOut"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344A5-C719-439B-AE7D-CF4D06FED4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3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to Birth Equity QI Excellence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we discussed giving out buttons to all teams who had a Respectful Care Breakfast or patient partner and then give the button and the mug to the Patient/ Community Engagement Champions?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1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to PVB QI Excellence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1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8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 about the Data Champion buttons?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these stars to other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44A5-C719-439B-AE7D-CF4D06FED41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1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0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3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47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8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19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5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7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6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3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5F183D1A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microsoft.com/office/2018/10/relationships/comments" Target="../comments/modernComment_109_5EE1F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microsoft.com/office/2018/10/relationships/comments" Target="../comments/modernComment_107_1005F6B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0" y="-768319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-150803" y="1138391"/>
            <a:ext cx="4566440" cy="4560732"/>
          </a:xfrm>
          <a:custGeom>
            <a:avLst/>
            <a:gdLst/>
            <a:ahLst/>
            <a:cxnLst/>
            <a:rect l="l" t="t" r="r" b="b"/>
            <a:pathLst>
              <a:path w="6849660" h="6841098">
                <a:moveTo>
                  <a:pt x="0" y="0"/>
                </a:moveTo>
                <a:lnTo>
                  <a:pt x="6849661" y="0"/>
                </a:lnTo>
                <a:lnTo>
                  <a:pt x="6849661" y="6841098"/>
                </a:lnTo>
                <a:lnTo>
                  <a:pt x="0" y="684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1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627733">
            <a:off x="-4047221" y="4522404"/>
            <a:ext cx="10820400" cy="2353437"/>
          </a:xfrm>
          <a:custGeom>
            <a:avLst/>
            <a:gdLst/>
            <a:ahLst/>
            <a:cxnLst/>
            <a:rect l="l" t="t" r="r" b="b"/>
            <a:pathLst>
              <a:path w="16230600" h="3530156">
                <a:moveTo>
                  <a:pt x="0" y="0"/>
                </a:moveTo>
                <a:lnTo>
                  <a:pt x="16230600" y="0"/>
                </a:lnTo>
                <a:lnTo>
                  <a:pt x="16230600" y="3530156"/>
                </a:lnTo>
                <a:lnTo>
                  <a:pt x="0" y="3530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Freeform 6"/>
          <p:cNvSpPr/>
          <p:nvPr/>
        </p:nvSpPr>
        <p:spPr>
          <a:xfrm>
            <a:off x="5075415" y="5550746"/>
            <a:ext cx="9097251" cy="1978652"/>
          </a:xfrm>
          <a:custGeom>
            <a:avLst/>
            <a:gdLst/>
            <a:ahLst/>
            <a:cxnLst/>
            <a:rect l="l" t="t" r="r" b="b"/>
            <a:pathLst>
              <a:path w="13645877" h="2967978">
                <a:moveTo>
                  <a:pt x="0" y="0"/>
                </a:moveTo>
                <a:lnTo>
                  <a:pt x="13645877" y="0"/>
                </a:lnTo>
                <a:lnTo>
                  <a:pt x="13645877" y="2967978"/>
                </a:lnTo>
                <a:lnTo>
                  <a:pt x="0" y="2967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Freeform 7"/>
          <p:cNvSpPr/>
          <p:nvPr/>
        </p:nvSpPr>
        <p:spPr>
          <a:xfrm>
            <a:off x="9624040" y="5550746"/>
            <a:ext cx="1315023" cy="1307254"/>
          </a:xfrm>
          <a:custGeom>
            <a:avLst/>
            <a:gdLst/>
            <a:ahLst/>
            <a:cxnLst/>
            <a:rect l="l" t="t" r="r" b="b"/>
            <a:pathLst>
              <a:path w="1972534" h="1960881">
                <a:moveTo>
                  <a:pt x="0" y="0"/>
                </a:moveTo>
                <a:lnTo>
                  <a:pt x="1972534" y="0"/>
                </a:lnTo>
                <a:lnTo>
                  <a:pt x="1972534" y="1960881"/>
                </a:lnTo>
                <a:lnTo>
                  <a:pt x="0" y="1960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Freeform 8"/>
          <p:cNvSpPr/>
          <p:nvPr/>
        </p:nvSpPr>
        <p:spPr>
          <a:xfrm>
            <a:off x="2244540" y="5550746"/>
            <a:ext cx="967141" cy="961427"/>
          </a:xfrm>
          <a:custGeom>
            <a:avLst/>
            <a:gdLst/>
            <a:ahLst/>
            <a:cxnLst/>
            <a:rect l="l" t="t" r="r" b="b"/>
            <a:pathLst>
              <a:path w="1450711" h="1442140">
                <a:moveTo>
                  <a:pt x="0" y="0"/>
                </a:moveTo>
                <a:lnTo>
                  <a:pt x="1450710" y="0"/>
                </a:lnTo>
                <a:lnTo>
                  <a:pt x="1450710" y="1442140"/>
                </a:lnTo>
                <a:lnTo>
                  <a:pt x="0" y="1442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TextBox 9"/>
          <p:cNvSpPr txBox="1"/>
          <p:nvPr/>
        </p:nvSpPr>
        <p:spPr>
          <a:xfrm>
            <a:off x="2671585" y="1367260"/>
            <a:ext cx="6952455" cy="2162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88"/>
              </a:lnSpc>
            </a:pPr>
            <a:r>
              <a:rPr lang="en-US" sz="6206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2025 ILPQC Teams QI Awards ceremony 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621816" y="6146450"/>
            <a:ext cx="1315023" cy="1307254"/>
          </a:xfrm>
          <a:custGeom>
            <a:avLst/>
            <a:gdLst/>
            <a:ahLst/>
            <a:cxnLst/>
            <a:rect l="l" t="t" r="r" b="b"/>
            <a:pathLst>
              <a:path w="1972534" h="1960881">
                <a:moveTo>
                  <a:pt x="0" y="0"/>
                </a:moveTo>
                <a:lnTo>
                  <a:pt x="1972535" y="0"/>
                </a:lnTo>
                <a:lnTo>
                  <a:pt x="1972535" y="1960881"/>
                </a:lnTo>
                <a:lnTo>
                  <a:pt x="0" y="1960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8276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6447" y="129077"/>
            <a:ext cx="11763779" cy="1710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Additional teams who completed a Respectful Care Breakfast</a:t>
            </a:r>
          </a:p>
        </p:txBody>
      </p:sp>
      <p:sp>
        <p:nvSpPr>
          <p:cNvPr id="5" name="Freeform 5"/>
          <p:cNvSpPr/>
          <p:nvPr/>
        </p:nvSpPr>
        <p:spPr>
          <a:xfrm rot="10800000">
            <a:off x="0" y="4579570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6444053" y="1129828"/>
            <a:ext cx="5583035" cy="532021"/>
            <a:chOff x="0" y="0"/>
            <a:chExt cx="11166069" cy="10640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66069" cy="1064041"/>
            </a:xfrm>
            <a:custGeom>
              <a:avLst/>
              <a:gdLst/>
              <a:ahLst/>
              <a:cxnLst/>
              <a:rect l="l" t="t" r="r" b="b"/>
              <a:pathLst>
                <a:path w="11166069" h="1064041">
                  <a:moveTo>
                    <a:pt x="0" y="0"/>
                  </a:moveTo>
                  <a:lnTo>
                    <a:pt x="11166069" y="0"/>
                  </a:lnTo>
                  <a:lnTo>
                    <a:pt x="11166069" y="1064041"/>
                  </a:lnTo>
                  <a:lnTo>
                    <a:pt x="0" y="1064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7612" b="-2761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5945"/>
              <a:ext cx="1116606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Please stand so you can be acknowledged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8732" y="1396210"/>
            <a:ext cx="5604221" cy="605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97"/>
              </a:lnSpc>
            </a:pPr>
            <a:endParaRPr sz="800"/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 Christ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 Good Shepherd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Alton Memorial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Ascension St. Alexius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CGH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NM Central DuPage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OSF St. Anthony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OSF St. Francis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297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4549-DEEC-BFE4-DE9B-B6863DD6E5EB}"/>
              </a:ext>
            </a:extLst>
          </p:cNvPr>
          <p:cNvSpPr txBox="1"/>
          <p:nvPr/>
        </p:nvSpPr>
        <p:spPr>
          <a:xfrm>
            <a:off x="6440215" y="1133450"/>
            <a:ext cx="6957431" cy="605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97"/>
              </a:lnSpc>
            </a:pPr>
            <a:endParaRPr sz="800"/>
          </a:p>
          <a:p>
            <a:pPr algn="l">
              <a:lnSpc>
                <a:spcPts val="2391"/>
              </a:lnSpc>
            </a:pP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Roseland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Rush University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Springfield Memorial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SSM Health Good Samaritan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SSM St. Mary’s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Stroger Hospital of Cook County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Swedish American Hospital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University of Chicago Medical Center</a:t>
            </a:r>
            <a:endParaRPr lang="en-US" sz="28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297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595424026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0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775" y="129077"/>
            <a:ext cx="11888451" cy="83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 dirty="0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Additional teams who have a Patient Partner</a:t>
            </a:r>
          </a:p>
        </p:txBody>
      </p:sp>
      <p:sp>
        <p:nvSpPr>
          <p:cNvPr id="5" name="Freeform 5"/>
          <p:cNvSpPr/>
          <p:nvPr/>
        </p:nvSpPr>
        <p:spPr>
          <a:xfrm rot="10800000">
            <a:off x="1496716" y="4205495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5798333" y="1161686"/>
            <a:ext cx="5583035" cy="532021"/>
            <a:chOff x="0" y="0"/>
            <a:chExt cx="11166069" cy="10640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66069" cy="1064041"/>
            </a:xfrm>
            <a:custGeom>
              <a:avLst/>
              <a:gdLst/>
              <a:ahLst/>
              <a:cxnLst/>
              <a:rect l="l" t="t" r="r" b="b"/>
              <a:pathLst>
                <a:path w="11166069" h="1064041">
                  <a:moveTo>
                    <a:pt x="0" y="0"/>
                  </a:moveTo>
                  <a:lnTo>
                    <a:pt x="11166069" y="0"/>
                  </a:lnTo>
                  <a:lnTo>
                    <a:pt x="11166069" y="1064041"/>
                  </a:lnTo>
                  <a:lnTo>
                    <a:pt x="0" y="1064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7612" b="-2761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5945"/>
              <a:ext cx="1116606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Please stand so you can be acknowledged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17802" y="1794481"/>
            <a:ext cx="4658293" cy="617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en-US" sz="800"/>
          </a:p>
          <a:p>
            <a:pPr algn="l">
              <a:lnSpc>
                <a:spcPct val="150000"/>
              </a:lnSpc>
            </a:pPr>
            <a:r>
              <a:rPr lang="en-US" sz="2600" b="1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AdventHealth</a:t>
            </a:r>
            <a:r>
              <a:rPr lang="en-US" sz="2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Hinsdale</a:t>
            </a:r>
            <a:endParaRPr lang="en-US" sz="26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 Lutheran General Hospital</a:t>
            </a:r>
            <a:endParaRPr lang="en-US" sz="26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Ascension Saint Mary-Chicago</a:t>
            </a:r>
            <a:endParaRPr lang="en-US" sz="26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Blessing Hospital</a:t>
            </a:r>
            <a:endParaRPr lang="en-US" sz="26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Carle BroMenn Medical Center</a:t>
            </a:r>
            <a:endParaRPr lang="en-US" sz="26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323F5-F90E-C718-F0DC-CA730EAE886D}"/>
              </a:ext>
            </a:extLst>
          </p:cNvPr>
          <p:cNvSpPr txBox="1"/>
          <p:nvPr/>
        </p:nvSpPr>
        <p:spPr>
          <a:xfrm>
            <a:off x="6440836" y="1242688"/>
            <a:ext cx="7890224" cy="617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en-US" sz="800"/>
          </a:p>
          <a:p>
            <a:pPr algn="l">
              <a:lnSpc>
                <a:spcPct val="150000"/>
              </a:lnSpc>
            </a:pP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MercyHealth</a:t>
            </a: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Javon Bae Hospital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Morris Hospital and Health Care Center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Northwest Community Hospital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OSF HealthCare St. Katharine Medical Center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Rush-Copley Medical Center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Swedish Hospital</a:t>
            </a:r>
            <a:endParaRPr lang="en-US" sz="26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ct val="150000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591869059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4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3" name="Group 3"/>
          <p:cNvGrpSpPr/>
          <p:nvPr/>
        </p:nvGrpSpPr>
        <p:grpSpPr>
          <a:xfrm>
            <a:off x="1764778" y="2802921"/>
            <a:ext cx="8921013" cy="33883"/>
            <a:chOff x="0" y="0"/>
            <a:chExt cx="17842025" cy="67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64778" y="711200"/>
            <a:ext cx="86624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151"/>
              </a:lnSpc>
            </a:pPr>
            <a:r>
              <a:rPr lang="en-US" sz="7000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PVB QI Excellence Award Criteria</a:t>
            </a:r>
          </a:p>
        </p:txBody>
      </p:sp>
      <p:sp>
        <p:nvSpPr>
          <p:cNvPr id="9" name="Freeform 9"/>
          <p:cNvSpPr/>
          <p:nvPr/>
        </p:nvSpPr>
        <p:spPr>
          <a:xfrm>
            <a:off x="-13516" y="-1642410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0" name="Group 10"/>
          <p:cNvGrpSpPr/>
          <p:nvPr/>
        </p:nvGrpSpPr>
        <p:grpSpPr>
          <a:xfrm>
            <a:off x="736078" y="2849504"/>
            <a:ext cx="2057400" cy="20574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All Data Submitted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43305" y="2819863"/>
            <a:ext cx="2057400" cy="2057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33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6 Key Structure Measures in Place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48800" y="2849504"/>
            <a:ext cx="2057400" cy="2057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</a:rPr>
                <a:t>NTSV C-Section Rate &lt;23.6%</a:t>
              </a:r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50533" y="2849504"/>
            <a:ext cx="2057400" cy="20574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80% of providers and nurses educated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77232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D787-DC33-FFCB-5660-68B173D4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1342B8-E30E-310C-02C4-DAFB2BBA23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9A2FFB-D46F-D533-97CF-6B260C0BA52F}"/>
              </a:ext>
            </a:extLst>
          </p:cNvPr>
          <p:cNvSpPr/>
          <p:nvPr/>
        </p:nvSpPr>
        <p:spPr>
          <a:xfrm flipV="1">
            <a:off x="0" y="443991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2930467-5545-61D8-052A-F88C92D56770}"/>
              </a:ext>
            </a:extLst>
          </p:cNvPr>
          <p:cNvSpPr/>
          <p:nvPr/>
        </p:nvSpPr>
        <p:spPr>
          <a:xfrm>
            <a:off x="0" y="-140715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808CAA-9CD5-6A1B-9A5D-66870568D991}"/>
              </a:ext>
            </a:extLst>
          </p:cNvPr>
          <p:cNvSpPr/>
          <p:nvPr/>
        </p:nvSpPr>
        <p:spPr>
          <a:xfrm rot="6203999" flipH="1">
            <a:off x="5832376" y="686609"/>
            <a:ext cx="10425463" cy="54864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15638194" y="0"/>
                </a:moveTo>
                <a:lnTo>
                  <a:pt x="0" y="0"/>
                </a:lnTo>
                <a:lnTo>
                  <a:pt x="0" y="8229600"/>
                </a:lnTo>
                <a:lnTo>
                  <a:pt x="15638194" y="8229600"/>
                </a:lnTo>
                <a:lnTo>
                  <a:pt x="156381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01C2CBE-A38F-5DE6-4AFB-FF25B18BAA35}"/>
              </a:ext>
            </a:extLst>
          </p:cNvPr>
          <p:cNvGrpSpPr/>
          <p:nvPr/>
        </p:nvGrpSpPr>
        <p:grpSpPr>
          <a:xfrm>
            <a:off x="-2194048" y="2694513"/>
            <a:ext cx="8921013" cy="33883"/>
            <a:chOff x="0" y="0"/>
            <a:chExt cx="17842025" cy="6776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205E51B-C2A0-CEE0-EDED-5DF63BBB1493}"/>
                </a:ext>
              </a:extLst>
            </p:cNvPr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3045C68-A2F7-373E-8CEB-6A6ECCF499B9}"/>
                </a:ext>
              </a:extLst>
            </p:cNvPr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315E4F4-3F39-1CCC-2C6D-BDE2F4E4D579}"/>
                </a:ext>
              </a:extLst>
            </p:cNvPr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F289DB8-1A9F-719E-3185-CAED2DED3183}"/>
                </a:ext>
              </a:extLst>
            </p:cNvPr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117F99C-B094-F194-8BA5-F6ACDD00B9F3}"/>
              </a:ext>
            </a:extLst>
          </p:cNvPr>
          <p:cNvSpPr txBox="1"/>
          <p:nvPr/>
        </p:nvSpPr>
        <p:spPr>
          <a:xfrm>
            <a:off x="685800" y="3023292"/>
            <a:ext cx="5987045" cy="1486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68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Please come to the table to the left of the stage to receive your award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 algn="l">
              <a:lnSpc>
                <a:spcPts val="2268"/>
              </a:lnSpc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Walk across the stage to be recognized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42EC14D-989B-330E-BBEE-EF121F978B69}"/>
              </a:ext>
            </a:extLst>
          </p:cNvPr>
          <p:cNvSpPr txBox="1"/>
          <p:nvPr/>
        </p:nvSpPr>
        <p:spPr>
          <a:xfrm>
            <a:off x="685800" y="1451412"/>
            <a:ext cx="9287757" cy="111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126"/>
              </a:lnSpc>
              <a:spcBef>
                <a:spcPct val="0"/>
              </a:spcBef>
            </a:pPr>
            <a:r>
              <a:rPr lang="en-US" sz="65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Award Instructions</a:t>
            </a:r>
          </a:p>
        </p:txBody>
      </p:sp>
    </p:spTree>
    <p:extLst>
      <p:ext uri="{BB962C8B-B14F-4D97-AF65-F5344CB8AC3E}">
        <p14:creationId xmlns:p14="http://schemas.microsoft.com/office/powerpoint/2010/main" val="132961277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2979" y="222838"/>
            <a:ext cx="11888451" cy="83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 dirty="0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New PVB QI Excellence Award Hospitals</a:t>
            </a:r>
          </a:p>
        </p:txBody>
      </p:sp>
      <p:sp>
        <p:nvSpPr>
          <p:cNvPr id="5" name="Freeform 5"/>
          <p:cNvSpPr/>
          <p:nvPr/>
        </p:nvSpPr>
        <p:spPr>
          <a:xfrm rot="10800000">
            <a:off x="-309429" y="4036235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371578" y="1275840"/>
            <a:ext cx="8012688" cy="478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1. Ascension Saint Alexius 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2. Prime Healthcare Saint Mary of Nazareth 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3. Northwestern Medicine </a:t>
            </a:r>
            <a:r>
              <a:rPr lang="en-US" sz="2800" spc="-103" dirty="0" err="1">
                <a:solidFill>
                  <a:schemeClr val="bg1"/>
                </a:solidFill>
                <a:latin typeface="Calibri"/>
                <a:sym typeface="Canva Sans Bold"/>
              </a:rPr>
              <a:t>Delnor</a:t>
            </a: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4. Endeavor Health Northwest Community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5. UW Health </a:t>
            </a:r>
            <a:r>
              <a:rPr lang="en-US" sz="2800" spc="-103" dirty="0" err="1">
                <a:solidFill>
                  <a:schemeClr val="bg1"/>
                </a:solidFill>
                <a:latin typeface="Calibri"/>
                <a:sym typeface="Canva Sans Bold"/>
              </a:rPr>
              <a:t>SwedishAmerican</a:t>
            </a: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6. UChicago Medicine </a:t>
            </a:r>
            <a:r>
              <a:rPr lang="en-US" sz="2800" spc="-103" dirty="0" err="1">
                <a:solidFill>
                  <a:schemeClr val="bg1"/>
                </a:solidFill>
                <a:latin typeface="Calibri"/>
                <a:sym typeface="Canva Sans Bold"/>
              </a:rPr>
              <a:t>AdventHealth</a:t>
            </a: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 Hinsdale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7. SSM Health Good Samaritan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8. Northwestern Medicine Central DuPage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9. Roseland Community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10. Morris Hospital &amp; Healthcare Center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2800" spc="-103" dirty="0">
                <a:solidFill>
                  <a:schemeClr val="bg1"/>
                </a:solidFill>
                <a:latin typeface="Calibri"/>
                <a:sym typeface="Canva Sans Bold"/>
              </a:rPr>
              <a:t>11. OSF Healthcare Saint Francis Medical Center</a:t>
            </a:r>
          </a:p>
        </p:txBody>
      </p:sp>
      <p:sp>
        <p:nvSpPr>
          <p:cNvPr id="10" name="Freeform 4" descr="A bright light in the dark&#10;&#10;AI-generated content may be incorrect.">
            <a:extLst>
              <a:ext uri="{FF2B5EF4-FFF2-40B4-BE49-F238E27FC236}">
                <a16:creationId xmlns:a16="http://schemas.microsoft.com/office/drawing/2014/main" id="{0EE0D3D0-BDCA-3C48-EB39-D02FC52B456F}"/>
              </a:ext>
            </a:extLst>
          </p:cNvPr>
          <p:cNvSpPr/>
          <p:nvPr/>
        </p:nvSpPr>
        <p:spPr>
          <a:xfrm>
            <a:off x="9188659" y="881508"/>
            <a:ext cx="3181566" cy="3162771"/>
          </a:xfrm>
          <a:custGeom>
            <a:avLst/>
            <a:gdLst/>
            <a:ahLst/>
            <a:cxnLst/>
            <a:rect l="l" t="t" r="r" b="b"/>
            <a:pathLst>
              <a:path w="4772349" h="4744156">
                <a:moveTo>
                  <a:pt x="0" y="0"/>
                </a:moveTo>
                <a:lnTo>
                  <a:pt x="4772349" y="0"/>
                </a:lnTo>
                <a:lnTo>
                  <a:pt x="4772349" y="4744156"/>
                </a:lnTo>
                <a:lnTo>
                  <a:pt x="0" y="4744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57583146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775" y="129076"/>
            <a:ext cx="11888451" cy="840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Data Champions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457191" y="153780"/>
            <a:ext cx="5583035" cy="532021"/>
            <a:chOff x="0" y="0"/>
            <a:chExt cx="11166069" cy="1064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6069" cy="1064041"/>
            </a:xfrm>
            <a:custGeom>
              <a:avLst/>
              <a:gdLst/>
              <a:ahLst/>
              <a:cxnLst/>
              <a:rect l="l" t="t" r="r" b="b"/>
              <a:pathLst>
                <a:path w="11166069" h="1064041">
                  <a:moveTo>
                    <a:pt x="0" y="0"/>
                  </a:moveTo>
                  <a:lnTo>
                    <a:pt x="11166069" y="0"/>
                  </a:lnTo>
                  <a:lnTo>
                    <a:pt x="11166069" y="1064041"/>
                  </a:lnTo>
                  <a:lnTo>
                    <a:pt x="0" y="1064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7612" b="-2761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5945"/>
              <a:ext cx="1116606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Please stand so you can be acknowledged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5119" y="981953"/>
            <a:ext cx="3986674" cy="5726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Rush University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Anderson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Barnes-Jewish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HSHS St. Elizabeth’s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Memorial Hospital East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Memorial Hospital of Carbondale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SSM Good Samaritan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SSM St. Mary-St. Louis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St. Joseph Hospital-Breese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Ascension Alexian Brothers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Ascension St. Alexius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Loyola University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MacNeal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Morris Hospital and Health Care Centers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Franciscan Health Olympia Fields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ea typeface="+mn-lt"/>
                <a:cs typeface="+mn-lt"/>
              </a:rPr>
              <a:t>NM Palos Community Hospita</a:t>
            </a:r>
            <a:r>
              <a:rPr lang="en-US" sz="2200">
                <a:solidFill>
                  <a:srgbClr val="FFFFFF"/>
                </a:solidFill>
                <a:ea typeface="+mn-lt"/>
                <a:cs typeface="+mn-lt"/>
              </a:rPr>
              <a:t>l</a:t>
            </a:r>
            <a:endParaRPr lang="en-US"/>
          </a:p>
          <a:p>
            <a:pPr>
              <a:lnSpc>
                <a:spcPts val="1840"/>
              </a:lnSpc>
            </a:pPr>
            <a:endParaRPr lang="en-US" sz="13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1413" y="679779"/>
            <a:ext cx="4301985" cy="606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33"/>
              </a:lnSpc>
            </a:pP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FHN Memorial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OSF St. Katharine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NM Kishwaukee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OSF St. Anthony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SwedishAmerican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Ascension St. Joseph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Rush-Copley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Silver Cross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McDonough District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Blessing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Carle Foundation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Carle Richland Memorial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Ascension St. Mary-Chicago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Roseland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AdventHealth</a:t>
            </a: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Hinsdale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St. Anthony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University of Chicago Medical </a:t>
            </a: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1" name="Freeform 5" descr="A gold sparkles on a black background&#10;&#10;AI-generated content may be incorrect.">
            <a:extLst>
              <a:ext uri="{FF2B5EF4-FFF2-40B4-BE49-F238E27FC236}">
                <a16:creationId xmlns:a16="http://schemas.microsoft.com/office/drawing/2014/main" id="{E4172042-5459-E7C5-FA92-DB569F270B38}"/>
              </a:ext>
            </a:extLst>
          </p:cNvPr>
          <p:cNvSpPr/>
          <p:nvPr/>
        </p:nvSpPr>
        <p:spPr>
          <a:xfrm rot="10800000">
            <a:off x="-7257" y="4404097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ECE6BD3-A53F-E644-8066-A8CBA47357DD}"/>
              </a:ext>
            </a:extLst>
          </p:cNvPr>
          <p:cNvSpPr txBox="1"/>
          <p:nvPr/>
        </p:nvSpPr>
        <p:spPr>
          <a:xfrm>
            <a:off x="4355913" y="285645"/>
            <a:ext cx="5379293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40"/>
              </a:lnSpc>
            </a:pP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Carle BroMenn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OSF St. Elizabeth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OSF St. Francis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OSF St. Joseph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Gibson Area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HSHS St. Francis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Springfield Memorial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Edward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Elmhurst Memorial Hospital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pPr algn="l"/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Riverside Medical Center</a:t>
            </a:r>
            <a:endParaRPr lang="en-US" sz="2100">
              <a:solidFill>
                <a:srgbClr val="FFFFFF"/>
              </a:solidFill>
              <a:latin typeface="Canva Sans"/>
              <a:ea typeface="Canva Sans"/>
              <a:cs typeface="Canva Sans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NM Central DuPage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NM </a:t>
            </a:r>
            <a:r>
              <a:rPr lang="en-US" sz="2100" err="1">
                <a:solidFill>
                  <a:srgbClr val="FFFFFF"/>
                </a:solidFill>
                <a:latin typeface="Canva Sans"/>
                <a:cs typeface="Segoe UI"/>
              </a:rPr>
              <a:t>Delnor</a:t>
            </a:r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NM Lake Forest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Endeavor Evanston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Northwest Community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Northwestern Memorial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Endeavor Swedish Hospital</a:t>
            </a:r>
            <a:endParaRPr lang="en-US" sz="2100">
              <a:solidFill>
                <a:srgbClr val="000000"/>
              </a:solidFill>
              <a:latin typeface="Canva Sans"/>
              <a:cs typeface="Segoe UI"/>
            </a:endParaRPr>
          </a:p>
          <a:p>
            <a:r>
              <a:rPr lang="en-US" sz="2100">
                <a:solidFill>
                  <a:srgbClr val="FFFFFF"/>
                </a:solidFill>
                <a:latin typeface="Canva Sans"/>
                <a:cs typeface="Segoe UI"/>
              </a:rPr>
              <a:t>CGH Medical Center</a:t>
            </a:r>
            <a:endParaRPr lang="en-US" sz="2100">
              <a:latin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98844449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0904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 flipV="1">
            <a:off x="0" y="4043664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TextBox 4"/>
          <p:cNvSpPr txBox="1"/>
          <p:nvPr/>
        </p:nvSpPr>
        <p:spPr>
          <a:xfrm>
            <a:off x="685800" y="2649236"/>
            <a:ext cx="11034844" cy="1465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950"/>
              </a:lnSpc>
              <a:spcBef>
                <a:spcPct val="0"/>
              </a:spcBef>
            </a:pPr>
            <a:r>
              <a:rPr lang="en-US" sz="8536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154233351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3" name="Group 3"/>
          <p:cNvGrpSpPr/>
          <p:nvPr/>
        </p:nvGrpSpPr>
        <p:grpSpPr>
          <a:xfrm>
            <a:off x="1764778" y="2802921"/>
            <a:ext cx="8921013" cy="33883"/>
            <a:chOff x="0" y="0"/>
            <a:chExt cx="17842025" cy="67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46940" y="700903"/>
            <a:ext cx="10155552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151"/>
              </a:lnSpc>
            </a:pPr>
            <a:r>
              <a:rPr lang="en-US" sz="7000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Birth Equity QI Excellence Award Criteria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-1650454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0" name="Group 10"/>
          <p:cNvGrpSpPr/>
          <p:nvPr/>
        </p:nvGrpSpPr>
        <p:grpSpPr>
          <a:xfrm>
            <a:off x="1194865" y="2849504"/>
            <a:ext cx="2057400" cy="20574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All Data Submitted</a:t>
              </a:r>
              <a:endPara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67300" y="2849504"/>
            <a:ext cx="2057400" cy="20574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 Key Strategies in Place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369822" y="2808893"/>
            <a:ext cx="2057400" cy="20574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6076" y="115213"/>
              <a:ext cx="680648" cy="6135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33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Provider, Nurse &amp; Staff Education &gt;70%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36993" y="4798639"/>
            <a:ext cx="2057400" cy="2059361"/>
            <a:chOff x="0" y="0"/>
            <a:chExt cx="812800" cy="8135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3575"/>
            </a:xfrm>
            <a:custGeom>
              <a:avLst/>
              <a:gdLst/>
              <a:ahLst/>
              <a:cxnLst/>
              <a:rect l="l" t="t" r="r" b="b"/>
              <a:pathLst>
                <a:path w="812800" h="813575">
                  <a:moveTo>
                    <a:pt x="406400" y="0"/>
                  </a:moveTo>
                  <a:lnTo>
                    <a:pt x="485289" y="112093"/>
                  </a:lnTo>
                  <a:lnTo>
                    <a:pt x="609600" y="54499"/>
                  </a:lnTo>
                  <a:lnTo>
                    <a:pt x="621927" y="191055"/>
                  </a:lnTo>
                  <a:lnTo>
                    <a:pt x="758353" y="203394"/>
                  </a:lnTo>
                  <a:lnTo>
                    <a:pt x="700814" y="327824"/>
                  </a:lnTo>
                  <a:lnTo>
                    <a:pt x="812800" y="406787"/>
                  </a:lnTo>
                  <a:lnTo>
                    <a:pt x="700814" y="485751"/>
                  </a:lnTo>
                  <a:lnTo>
                    <a:pt x="758353" y="610181"/>
                  </a:lnTo>
                  <a:lnTo>
                    <a:pt x="621927" y="622520"/>
                  </a:lnTo>
                  <a:lnTo>
                    <a:pt x="609600" y="759075"/>
                  </a:lnTo>
                  <a:lnTo>
                    <a:pt x="485289" y="701482"/>
                  </a:lnTo>
                  <a:lnTo>
                    <a:pt x="406400" y="813575"/>
                  </a:lnTo>
                  <a:lnTo>
                    <a:pt x="327511" y="701482"/>
                  </a:lnTo>
                  <a:lnTo>
                    <a:pt x="203200" y="759075"/>
                  </a:lnTo>
                  <a:lnTo>
                    <a:pt x="190873" y="622520"/>
                  </a:lnTo>
                  <a:lnTo>
                    <a:pt x="54447" y="610181"/>
                  </a:lnTo>
                  <a:lnTo>
                    <a:pt x="111986" y="485751"/>
                  </a:lnTo>
                  <a:lnTo>
                    <a:pt x="0" y="406787"/>
                  </a:lnTo>
                  <a:lnTo>
                    <a:pt x="111986" y="327824"/>
                  </a:lnTo>
                  <a:lnTo>
                    <a:pt x="54447" y="203394"/>
                  </a:lnTo>
                  <a:lnTo>
                    <a:pt x="190873" y="191055"/>
                  </a:lnTo>
                  <a:lnTo>
                    <a:pt x="203200" y="54499"/>
                  </a:lnTo>
                  <a:lnTo>
                    <a:pt x="327511" y="11209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914" y="79496"/>
              <a:ext cx="601805" cy="60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46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SDOH Screening and Linkage to Resources &gt;70%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842842" y="4569307"/>
            <a:ext cx="2248031" cy="2288693"/>
            <a:chOff x="0" y="0"/>
            <a:chExt cx="927375" cy="9441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27375" cy="944149"/>
            </a:xfrm>
            <a:custGeom>
              <a:avLst/>
              <a:gdLst/>
              <a:ahLst/>
              <a:cxnLst/>
              <a:rect l="l" t="t" r="r" b="b"/>
              <a:pathLst>
                <a:path w="927375" h="944149">
                  <a:moveTo>
                    <a:pt x="463687" y="0"/>
                  </a:moveTo>
                  <a:lnTo>
                    <a:pt x="553696" y="130083"/>
                  </a:lnTo>
                  <a:lnTo>
                    <a:pt x="695531" y="63246"/>
                  </a:lnTo>
                  <a:lnTo>
                    <a:pt x="709595" y="221719"/>
                  </a:lnTo>
                  <a:lnTo>
                    <a:pt x="865252" y="236037"/>
                  </a:lnTo>
                  <a:lnTo>
                    <a:pt x="799603" y="380438"/>
                  </a:lnTo>
                  <a:lnTo>
                    <a:pt x="927375" y="472075"/>
                  </a:lnTo>
                  <a:lnTo>
                    <a:pt x="799603" y="563712"/>
                  </a:lnTo>
                  <a:lnTo>
                    <a:pt x="865252" y="708112"/>
                  </a:lnTo>
                  <a:lnTo>
                    <a:pt x="709595" y="722431"/>
                  </a:lnTo>
                  <a:lnTo>
                    <a:pt x="695531" y="880903"/>
                  </a:lnTo>
                  <a:lnTo>
                    <a:pt x="553696" y="814066"/>
                  </a:lnTo>
                  <a:lnTo>
                    <a:pt x="463687" y="944149"/>
                  </a:lnTo>
                  <a:lnTo>
                    <a:pt x="373678" y="814066"/>
                  </a:lnTo>
                  <a:lnTo>
                    <a:pt x="231844" y="880903"/>
                  </a:lnTo>
                  <a:lnTo>
                    <a:pt x="217779" y="722431"/>
                  </a:lnTo>
                  <a:lnTo>
                    <a:pt x="62122" y="708112"/>
                  </a:lnTo>
                  <a:lnTo>
                    <a:pt x="127772" y="563712"/>
                  </a:lnTo>
                  <a:lnTo>
                    <a:pt x="0" y="472075"/>
                  </a:lnTo>
                  <a:lnTo>
                    <a:pt x="127772" y="380438"/>
                  </a:lnTo>
                  <a:lnTo>
                    <a:pt x="62122" y="236037"/>
                  </a:lnTo>
                  <a:lnTo>
                    <a:pt x="217779" y="221719"/>
                  </a:lnTo>
                  <a:lnTo>
                    <a:pt x="231844" y="63246"/>
                  </a:lnTo>
                  <a:lnTo>
                    <a:pt x="373678" y="130083"/>
                  </a:lnTo>
                  <a:lnTo>
                    <a:pt x="463687" y="0"/>
                  </a:lnTo>
                  <a:close/>
                </a:path>
              </a:pathLst>
            </a:custGeom>
            <a:solidFill>
              <a:srgbClr val="F5D18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2449" y="94454"/>
              <a:ext cx="715394" cy="6797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53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PREM Completion Rate &gt;10% or 15 surveys/month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67295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231B8-E91D-82B0-3CD9-01D844F2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DB0F2D-F76B-DC64-0447-C69579E88833}"/>
              </a:ext>
            </a:extLst>
          </p:cNvPr>
          <p:cNvSpPr/>
          <p:nvPr/>
        </p:nvSpPr>
        <p:spPr>
          <a:xfrm>
            <a:off x="-18051" y="65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4AAE2DB-EF81-999F-7298-B8187D9E8229}"/>
              </a:ext>
            </a:extLst>
          </p:cNvPr>
          <p:cNvSpPr txBox="1"/>
          <p:nvPr/>
        </p:nvSpPr>
        <p:spPr>
          <a:xfrm>
            <a:off x="8762597" y="832397"/>
            <a:ext cx="3278979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08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FHN Memorial Hospital​​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MacNeal</a:t>
            </a: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 Hospital​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Memorial Hospital East​​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Springfield Memorial Hospital​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University of Chicago Medical 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NM Palos Hospital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Northwest Community 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OSF St. Joseph Medical </a:t>
            </a: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Roseland Community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Endeavor Health Elmhurst 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Endeavor Health Evanston 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KSB Hospital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Loyola University Medical </a:t>
            </a:r>
          </a:p>
          <a:p>
            <a:pPr marL="370840" marR="0" lvl="1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Advocate Sherman Hospital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Alton Memorial Hospital​​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Barnes-Jewish Hospital​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Carle Richland Memorial </a:t>
            </a:r>
          </a:p>
          <a:p>
            <a:pPr marL="370840" marR="0" lvl="1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CGH Medical Center​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DF0963D-85C3-4912-017B-4D88A4866F0F}"/>
              </a:ext>
            </a:extLst>
          </p:cNvPr>
          <p:cNvSpPr txBox="1"/>
          <p:nvPr/>
        </p:nvSpPr>
        <p:spPr>
          <a:xfrm>
            <a:off x="453973" y="3203"/>
            <a:ext cx="11888451" cy="829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68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F5D182"/>
                </a:solidFill>
                <a:effectLst/>
                <a:uLnTx/>
                <a:uFillTx/>
                <a:latin typeface="Cinzel"/>
                <a:ea typeface="Cinzel"/>
                <a:cs typeface="Cinzel"/>
                <a:sym typeface="Cinzel"/>
              </a:rPr>
              <a:t>Previous Birth Equity QI Excellence Award 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rgbClr val="F5D182"/>
              </a:solidFill>
              <a:effectLst/>
              <a:uLnTx/>
              <a:uFillTx/>
              <a:latin typeface="Cinzel"/>
              <a:ea typeface="Cinzel"/>
              <a:cs typeface="Cinze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3D9782-7F80-483A-562E-C39F58505689}"/>
              </a:ext>
            </a:extLst>
          </p:cNvPr>
          <p:cNvSpPr/>
          <p:nvPr/>
        </p:nvSpPr>
        <p:spPr>
          <a:xfrm rot="10800000">
            <a:off x="-4471524" y="7133643"/>
            <a:ext cx="12349655" cy="3851515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6AC3A2D-6A38-B774-8190-C0F3874051EA}"/>
              </a:ext>
            </a:extLst>
          </p:cNvPr>
          <p:cNvSpPr txBox="1"/>
          <p:nvPr/>
        </p:nvSpPr>
        <p:spPr>
          <a:xfrm>
            <a:off x="125810" y="669344"/>
            <a:ext cx="5195459" cy="68326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Advocate Illinois Masonic Medical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Advocate Sherman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Barnes-Jewish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Carle Richland Memorial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Endeavor Health Elmhurst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Endeavor Health Evanston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Mercyhealth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Javon Bea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 Kishwaukee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Memorial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OSF St. Francis Medical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Silver Cross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Springfield Memorial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Chicago Medical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Mount Sinai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 Lake Forest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"/>
              </a:rPr>
              <a:t>Swedish American Hospital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va Sans"/>
              </a:rPr>
              <a:t>Advocate Illinois Masonic Medical Center​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McDonough District Hospital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3193D74-A398-3017-F52C-CA8446723DFE}"/>
              </a:ext>
            </a:extLst>
          </p:cNvPr>
          <p:cNvSpPr txBox="1"/>
          <p:nvPr/>
        </p:nvSpPr>
        <p:spPr>
          <a:xfrm>
            <a:off x="4455607" y="826594"/>
            <a:ext cx="4700955" cy="7312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Advocate Good Samaritan Hospital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Advocate Lutheran General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Ascension St. Alexius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AdventHealth</a:t>
            </a: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 Bolingbrook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AdventHealth</a:t>
            </a: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 Hinsdale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Anderson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Carle </a:t>
            </a:r>
            <a:r>
              <a:rPr kumimoji="0" lang="en-US" sz="2100" b="0" i="0" u="none" strike="noStrike" kern="1200" cap="none" spc="-10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BroMenn</a:t>
            </a: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 Medical Center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Carle Foundation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nva Sans"/>
              </a:rPr>
              <a:t>Decatur Memorial Hospital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Franciscan Health Olympia Fields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Gibson Area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HSHS St. Elizabeth's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163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Ingalls Memorial Hospital</a:t>
            </a: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Memorial Hospital of Carbondale</a:t>
            </a: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OSF St. Anthony Medical Center - Rockford​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Riverside Medical Center​</a:t>
            </a: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SSM St. Mary's Hospital - St. Louis​</a:t>
            </a: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-10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nva Sans"/>
                <a:cs typeface="Canva Sans"/>
                <a:sym typeface="Canva Sans"/>
              </a:rPr>
              <a:t>Edward Hospital</a:t>
            </a:r>
          </a:p>
          <a:p>
            <a:pPr marL="37084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-10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nva Sans"/>
              <a:cs typeface="Canva Sans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8862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-10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4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36" b="0" i="0" u="none" strike="noStrike" kern="1200" cap="none" spc="-106" normalizeH="0" baseline="0" noProof="0" dirty="0">
              <a:ln>
                <a:noFill/>
              </a:ln>
              <a:solidFill>
                <a:srgbClr val="F9E6CC"/>
              </a:solidFill>
              <a:effectLst/>
              <a:uLnTx/>
              <a:uFillTx/>
              <a:latin typeface="Canva Sans"/>
              <a:ea typeface="Canva Sans"/>
              <a:cs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283910757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 flipV="1">
            <a:off x="0" y="443991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0" y="-140715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6203999" flipH="1">
            <a:off x="5832376" y="686609"/>
            <a:ext cx="10425463" cy="54864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15638194" y="0"/>
                </a:moveTo>
                <a:lnTo>
                  <a:pt x="0" y="0"/>
                </a:lnTo>
                <a:lnTo>
                  <a:pt x="0" y="8229600"/>
                </a:lnTo>
                <a:lnTo>
                  <a:pt x="15638194" y="8229600"/>
                </a:lnTo>
                <a:lnTo>
                  <a:pt x="156381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-2194048" y="2694513"/>
            <a:ext cx="8921013" cy="33883"/>
            <a:chOff x="0" y="0"/>
            <a:chExt cx="17842025" cy="677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3023292"/>
            <a:ext cx="5987045" cy="1486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68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Please come to the table to the left of the stage to receive your award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 algn="l">
              <a:lnSpc>
                <a:spcPts val="2268"/>
              </a:lnSpc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Walk across the stage to be recognized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5800" y="1451412"/>
            <a:ext cx="9287757" cy="111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126"/>
              </a:lnSpc>
              <a:spcBef>
                <a:spcPct val="0"/>
              </a:spcBef>
            </a:pPr>
            <a:r>
              <a:rPr lang="en-US" sz="65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Award Instructions</a:t>
            </a:r>
          </a:p>
        </p:txBody>
      </p:sp>
    </p:spTree>
    <p:extLst>
      <p:ext uri="{BB962C8B-B14F-4D97-AF65-F5344CB8AC3E}">
        <p14:creationId xmlns:p14="http://schemas.microsoft.com/office/powerpoint/2010/main" val="793238621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2561" y="129077"/>
            <a:ext cx="11888451" cy="83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Birth Equity QI Excellence Award Hospitals</a:t>
            </a:r>
          </a:p>
        </p:txBody>
      </p:sp>
      <p:sp>
        <p:nvSpPr>
          <p:cNvPr id="5" name="Freeform 5"/>
          <p:cNvSpPr/>
          <p:nvPr/>
        </p:nvSpPr>
        <p:spPr>
          <a:xfrm rot="10800000">
            <a:off x="-151774" y="4259580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273953" y="1741360"/>
            <a:ext cx="8401675" cy="4334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1. SIH Memorial Hospital of Carbondale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2. Ascension Alexian Brothers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3. NM Central DuPage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4. Northwestern Memorial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5. UW Health </a:t>
            </a:r>
            <a:r>
              <a:rPr lang="en-US" sz="3600" spc="-103" dirty="0" err="1">
                <a:solidFill>
                  <a:schemeClr val="bg1"/>
                </a:solidFill>
                <a:latin typeface="Calibri"/>
                <a:sym typeface="Canva Sans Bold"/>
              </a:rPr>
              <a:t>SwedishAmerican</a:t>
            </a: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6. Rush University Medical Center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7. McDonough District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8. Carle Richland Memorial Hospital</a:t>
            </a:r>
          </a:p>
          <a:p>
            <a:pPr marL="370840" lvl="1" defTabSz="914400">
              <a:lnSpc>
                <a:spcPts val="3448"/>
              </a:lnSpc>
              <a:spcBef>
                <a:spcPct val="0"/>
              </a:spcBef>
            </a:pPr>
            <a:r>
              <a:rPr lang="en-US" sz="3600" spc="-103" dirty="0">
                <a:solidFill>
                  <a:schemeClr val="bg1"/>
                </a:solidFill>
                <a:latin typeface="Calibri"/>
                <a:sym typeface="Canva Sans Bold"/>
              </a:rPr>
              <a:t>9. HSHS St. Francis Hospital</a:t>
            </a:r>
          </a:p>
          <a:p>
            <a:pPr algn="l">
              <a:lnSpc>
                <a:spcPts val="3448"/>
              </a:lnSpc>
              <a:spcBef>
                <a:spcPct val="0"/>
              </a:spcBef>
            </a:pPr>
            <a:endParaRPr lang="en-US" sz="2462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66711230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 rot="510263">
            <a:off x="-2210047" y="-602214"/>
            <a:ext cx="9975695" cy="8977505"/>
          </a:xfrm>
          <a:custGeom>
            <a:avLst/>
            <a:gdLst/>
            <a:ahLst/>
            <a:cxnLst/>
            <a:rect l="l" t="t" r="r" b="b"/>
            <a:pathLst>
              <a:path w="14963542" h="13466258">
                <a:moveTo>
                  <a:pt x="0" y="0"/>
                </a:moveTo>
                <a:lnTo>
                  <a:pt x="14963542" y="0"/>
                </a:lnTo>
                <a:lnTo>
                  <a:pt x="14963542" y="13466258"/>
                </a:lnTo>
                <a:lnTo>
                  <a:pt x="0" y="13466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0" r="-440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-118627" y="1847615"/>
            <a:ext cx="3181566" cy="3162771"/>
          </a:xfrm>
          <a:custGeom>
            <a:avLst/>
            <a:gdLst/>
            <a:ahLst/>
            <a:cxnLst/>
            <a:rect l="l" t="t" r="r" b="b"/>
            <a:pathLst>
              <a:path w="4772349" h="4744156">
                <a:moveTo>
                  <a:pt x="0" y="0"/>
                </a:moveTo>
                <a:lnTo>
                  <a:pt x="4772349" y="0"/>
                </a:lnTo>
                <a:lnTo>
                  <a:pt x="4772349" y="4744156"/>
                </a:lnTo>
                <a:lnTo>
                  <a:pt x="0" y="4744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5" name="Group 5"/>
          <p:cNvGrpSpPr/>
          <p:nvPr/>
        </p:nvGrpSpPr>
        <p:grpSpPr>
          <a:xfrm>
            <a:off x="5695808" y="2197199"/>
            <a:ext cx="8921013" cy="33883"/>
            <a:chOff x="0" y="0"/>
            <a:chExt cx="17842025" cy="677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0" name="Freeform 10"/>
          <p:cNvSpPr/>
          <p:nvPr/>
        </p:nvSpPr>
        <p:spPr>
          <a:xfrm rot="1925378">
            <a:off x="-1536886" y="4385205"/>
            <a:ext cx="5931271" cy="3106503"/>
          </a:xfrm>
          <a:custGeom>
            <a:avLst/>
            <a:gdLst/>
            <a:ahLst/>
            <a:cxnLst/>
            <a:rect l="l" t="t" r="r" b="b"/>
            <a:pathLst>
              <a:path w="8896907" h="4659755">
                <a:moveTo>
                  <a:pt x="0" y="0"/>
                </a:moveTo>
                <a:lnTo>
                  <a:pt x="8896908" y="0"/>
                </a:lnTo>
                <a:lnTo>
                  <a:pt x="8896908" y="4659755"/>
                </a:lnTo>
                <a:lnTo>
                  <a:pt x="0" y="4659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TextBox 11"/>
          <p:cNvSpPr txBox="1"/>
          <p:nvPr/>
        </p:nvSpPr>
        <p:spPr>
          <a:xfrm>
            <a:off x="5607445" y="2508074"/>
            <a:ext cx="5067445" cy="2170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6590" lvl="1" indent="-328295" algn="l">
              <a:lnSpc>
                <a:spcPts val="4260"/>
              </a:lnSpc>
              <a:buAutoNum type="arabicPeriod"/>
            </a:pPr>
            <a:r>
              <a:rPr lang="en-US" sz="3000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Held a Respectful Care Breakfast</a:t>
            </a:r>
            <a:endParaRPr lang="en-US" sz="3000">
              <a:solidFill>
                <a:srgbClr val="FFFFFF"/>
              </a:solidFill>
              <a:latin typeface="Lora Italics"/>
              <a:ea typeface="Lora Italics"/>
              <a:cs typeface="Lora Italics"/>
            </a:endParaRPr>
          </a:p>
          <a:p>
            <a:pPr marL="656590" lvl="1" indent="-328295" algn="l">
              <a:lnSpc>
                <a:spcPts val="4260"/>
              </a:lnSpc>
              <a:buAutoNum type="arabicPeriod"/>
            </a:pPr>
            <a:r>
              <a:rPr lang="en-US" sz="3000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 Engaged a Patient Partner on Hospital QI team</a:t>
            </a:r>
            <a:endParaRPr lang="en-US" sz="3000">
              <a:solidFill>
                <a:srgbClr val="FFFFFF"/>
              </a:solidFill>
              <a:latin typeface="Lora Italics"/>
              <a:ea typeface="Lora Italics"/>
              <a:cs typeface="Lora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07445" y="39305"/>
            <a:ext cx="6584555" cy="214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731"/>
              </a:lnSpc>
              <a:spcBef>
                <a:spcPct val="0"/>
              </a:spcBef>
            </a:pPr>
            <a:r>
              <a:rPr lang="en-US" sz="4094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Patient &amp; Community Engagement Champion Award Criteria</a:t>
            </a:r>
          </a:p>
        </p:txBody>
      </p:sp>
    </p:spTree>
    <p:extLst>
      <p:ext uri="{BB962C8B-B14F-4D97-AF65-F5344CB8AC3E}">
        <p14:creationId xmlns:p14="http://schemas.microsoft.com/office/powerpoint/2010/main" val="412852931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65ED-BD3B-0B6E-89FA-C409AFE7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9B2EBB-A08F-BE1C-F843-D8BD4FF864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CCBB5A-75A8-C06A-ED58-DB8394AC7412}"/>
              </a:ext>
            </a:extLst>
          </p:cNvPr>
          <p:cNvSpPr/>
          <p:nvPr/>
        </p:nvSpPr>
        <p:spPr>
          <a:xfrm flipV="1">
            <a:off x="0" y="443991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C254BE-B3CF-8CD9-B64A-A0378A165F05}"/>
              </a:ext>
            </a:extLst>
          </p:cNvPr>
          <p:cNvSpPr/>
          <p:nvPr/>
        </p:nvSpPr>
        <p:spPr>
          <a:xfrm>
            <a:off x="0" y="-140715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D85A36-991C-91B8-000E-9D80D07AC583}"/>
              </a:ext>
            </a:extLst>
          </p:cNvPr>
          <p:cNvSpPr/>
          <p:nvPr/>
        </p:nvSpPr>
        <p:spPr>
          <a:xfrm rot="6203999" flipH="1">
            <a:off x="5832376" y="686609"/>
            <a:ext cx="10425463" cy="54864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15638194" y="0"/>
                </a:moveTo>
                <a:lnTo>
                  <a:pt x="0" y="0"/>
                </a:lnTo>
                <a:lnTo>
                  <a:pt x="0" y="8229600"/>
                </a:lnTo>
                <a:lnTo>
                  <a:pt x="15638194" y="8229600"/>
                </a:lnTo>
                <a:lnTo>
                  <a:pt x="156381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B1BF05B-0414-CF6F-A836-DBD7D84694D4}"/>
              </a:ext>
            </a:extLst>
          </p:cNvPr>
          <p:cNvGrpSpPr/>
          <p:nvPr/>
        </p:nvGrpSpPr>
        <p:grpSpPr>
          <a:xfrm>
            <a:off x="-2194048" y="2694513"/>
            <a:ext cx="8921013" cy="33883"/>
            <a:chOff x="0" y="0"/>
            <a:chExt cx="17842025" cy="6776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2BA20C5-CDAE-6124-2FA9-8556FA18D055}"/>
                </a:ext>
              </a:extLst>
            </p:cNvPr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CE1D8EB-23A5-752C-1B10-CABDB152B8AF}"/>
                </a:ext>
              </a:extLst>
            </p:cNvPr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2B185D2-D42B-8DEA-3591-F8D6FDA451B2}"/>
                </a:ext>
              </a:extLst>
            </p:cNvPr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5BB131B-5226-815F-D705-6A23FE41C159}"/>
                </a:ext>
              </a:extLst>
            </p:cNvPr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6D5EE79-997B-849F-B4AC-2C4445B945D2}"/>
              </a:ext>
            </a:extLst>
          </p:cNvPr>
          <p:cNvSpPr txBox="1"/>
          <p:nvPr/>
        </p:nvSpPr>
        <p:spPr>
          <a:xfrm>
            <a:off x="685800" y="3023292"/>
            <a:ext cx="5987045" cy="1486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68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Please come to the table to the left of the stage to receive your award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 algn="l">
              <a:lnSpc>
                <a:spcPts val="2268"/>
              </a:lnSpc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spcBef>
                <a:spcPct val="0"/>
              </a:spcBef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Walk across the stage to be recognized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02098B2-CAF1-B82D-7CCF-6B5F83CCD5CD}"/>
              </a:ext>
            </a:extLst>
          </p:cNvPr>
          <p:cNvSpPr txBox="1"/>
          <p:nvPr/>
        </p:nvSpPr>
        <p:spPr>
          <a:xfrm>
            <a:off x="685800" y="1451412"/>
            <a:ext cx="9287757" cy="111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126"/>
              </a:lnSpc>
              <a:spcBef>
                <a:spcPct val="0"/>
              </a:spcBef>
            </a:pPr>
            <a:r>
              <a:rPr lang="en-US" sz="65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Award Instructions</a:t>
            </a:r>
          </a:p>
        </p:txBody>
      </p:sp>
    </p:spTree>
    <p:extLst>
      <p:ext uri="{BB962C8B-B14F-4D97-AF65-F5344CB8AC3E}">
        <p14:creationId xmlns:p14="http://schemas.microsoft.com/office/powerpoint/2010/main" val="156178224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TextBox 3"/>
          <p:cNvSpPr txBox="1"/>
          <p:nvPr/>
        </p:nvSpPr>
        <p:spPr>
          <a:xfrm>
            <a:off x="9333959" y="2543356"/>
            <a:ext cx="2007719" cy="28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661" b="1" i="1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Greta Mae Evans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5420" y="129077"/>
            <a:ext cx="11674806" cy="1710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887"/>
              </a:lnSpc>
              <a:spcBef>
                <a:spcPct val="0"/>
              </a:spcBef>
            </a:pPr>
            <a:r>
              <a:rPr lang="en-US" sz="49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Patient &amp; Community Engagement Award Hospitals</a:t>
            </a:r>
          </a:p>
        </p:txBody>
      </p:sp>
      <p:sp>
        <p:nvSpPr>
          <p:cNvPr id="5" name="Freeform 5"/>
          <p:cNvSpPr/>
          <p:nvPr/>
        </p:nvSpPr>
        <p:spPr>
          <a:xfrm rot="10800000">
            <a:off x="0" y="4643663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/>
          <p:cNvGrpSpPr/>
          <p:nvPr/>
        </p:nvGrpSpPr>
        <p:grpSpPr>
          <a:xfrm>
            <a:off x="5064327" y="1284186"/>
            <a:ext cx="5583035" cy="532021"/>
            <a:chOff x="0" y="0"/>
            <a:chExt cx="11166069" cy="10640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66069" cy="1064041"/>
            </a:xfrm>
            <a:custGeom>
              <a:avLst/>
              <a:gdLst/>
              <a:ahLst/>
              <a:cxnLst/>
              <a:rect l="l" t="t" r="r" b="b"/>
              <a:pathLst>
                <a:path w="11166069" h="1064041">
                  <a:moveTo>
                    <a:pt x="0" y="0"/>
                  </a:moveTo>
                  <a:lnTo>
                    <a:pt x="11166069" y="0"/>
                  </a:lnTo>
                  <a:lnTo>
                    <a:pt x="11166069" y="1064041"/>
                  </a:lnTo>
                  <a:lnTo>
                    <a:pt x="0" y="1064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7612" b="-27612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5945"/>
              <a:ext cx="1116606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Patient Partner + Respectful Care Breakfast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5420" y="2127294"/>
            <a:ext cx="7039902" cy="5145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 Good Samaritan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 Sherman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Anderson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Barnes-Jewish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Carle Foundation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Decatur Memorial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Edward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Elmhurst Memorial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FHN Memorial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Franciscan Health Olympia Fields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Highland Park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HSHS St. Francis Hospital-Litchfield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Ingalls Memorial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Loyola University Medical Center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89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MacNeal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120"/>
              </a:lnSpc>
            </a:pPr>
            <a:endParaRPr lang="en-US" sz="1706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120"/>
              </a:lnSpc>
            </a:pPr>
            <a:endParaRPr lang="en-US" sz="1706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99817" y="1699119"/>
            <a:ext cx="7890224" cy="4857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97"/>
              </a:lnSpc>
            </a:pPr>
            <a:endParaRPr sz="800"/>
          </a:p>
          <a:p>
            <a:pPr algn="l">
              <a:lnSpc>
                <a:spcPts val="2297"/>
              </a:lnSpc>
            </a:pPr>
            <a:endParaRPr sz="800"/>
          </a:p>
          <a:p>
            <a:pPr algn="l">
              <a:lnSpc>
                <a:spcPts val="2297"/>
              </a:lnSpc>
            </a:pPr>
            <a:endParaRPr sz="800"/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McDonough District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Memorial Hospital East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Memorial Hospital of Carbondale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Mount Sinai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NM Kishwaukee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NM Lake Forest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Endeavor Health Evanston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Northwestern Memorial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Palos Community Hospital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Riverside Medical Center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University of Illinois Hospital &amp; Health &amp; Sciences System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391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Vista Medical Center East</a:t>
            </a:r>
            <a:endParaRPr lang="en-US" sz="2000" b="1">
              <a:solidFill>
                <a:srgbClr val="FFFFFF"/>
              </a:solidFill>
              <a:latin typeface="Canva Sans Bold"/>
              <a:ea typeface="Canva Sans Bold"/>
              <a:cs typeface="Canva Sans Bold"/>
            </a:endParaRPr>
          </a:p>
          <a:p>
            <a:pPr algn="l">
              <a:lnSpc>
                <a:spcPts val="2297"/>
              </a:lnSpc>
            </a:pPr>
            <a:endParaRPr lang="en-US" sz="1707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68826289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8C3E8-005F-4B1A-FD38-A40F71F1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04A7BF-CA59-5B07-FC2C-A44C8A0CC1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1" b="-7851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4505BB-4401-B695-C4EC-466FCADF2BFF}"/>
              </a:ext>
            </a:extLst>
          </p:cNvPr>
          <p:cNvSpPr/>
          <p:nvPr/>
        </p:nvSpPr>
        <p:spPr>
          <a:xfrm flipV="1">
            <a:off x="0" y="443991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5737860"/>
                </a:moveTo>
                <a:lnTo>
                  <a:pt x="18288000" y="5737860"/>
                </a:lnTo>
                <a:lnTo>
                  <a:pt x="18288000" y="0"/>
                </a:lnTo>
                <a:lnTo>
                  <a:pt x="0" y="0"/>
                </a:lnTo>
                <a:lnTo>
                  <a:pt x="0" y="573786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1BA962B-FCC4-9620-9FB5-8BCDC26F6469}"/>
              </a:ext>
            </a:extLst>
          </p:cNvPr>
          <p:cNvSpPr/>
          <p:nvPr/>
        </p:nvSpPr>
        <p:spPr>
          <a:xfrm>
            <a:off x="0" y="-1407151"/>
            <a:ext cx="12192000" cy="3825240"/>
          </a:xfrm>
          <a:custGeom>
            <a:avLst/>
            <a:gdLst/>
            <a:ahLst/>
            <a:cxnLst/>
            <a:rect l="l" t="t" r="r" b="b"/>
            <a:pathLst>
              <a:path w="18288000" h="5737860">
                <a:moveTo>
                  <a:pt x="0" y="0"/>
                </a:moveTo>
                <a:lnTo>
                  <a:pt x="18288000" y="0"/>
                </a:lnTo>
                <a:lnTo>
                  <a:pt x="18288000" y="5737860"/>
                </a:lnTo>
                <a:lnTo>
                  <a:pt x="0" y="573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712208F-C96F-507B-5AB4-C51C49B1A164}"/>
              </a:ext>
            </a:extLst>
          </p:cNvPr>
          <p:cNvSpPr/>
          <p:nvPr/>
        </p:nvSpPr>
        <p:spPr>
          <a:xfrm rot="6203999" flipH="1">
            <a:off x="5832376" y="686609"/>
            <a:ext cx="10425463" cy="5486400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15638194" y="0"/>
                </a:moveTo>
                <a:lnTo>
                  <a:pt x="0" y="0"/>
                </a:lnTo>
                <a:lnTo>
                  <a:pt x="0" y="8229600"/>
                </a:lnTo>
                <a:lnTo>
                  <a:pt x="15638194" y="8229600"/>
                </a:lnTo>
                <a:lnTo>
                  <a:pt x="156381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D333D96-7BF1-0C08-1CF5-000DC725E9BF}"/>
              </a:ext>
            </a:extLst>
          </p:cNvPr>
          <p:cNvGrpSpPr/>
          <p:nvPr/>
        </p:nvGrpSpPr>
        <p:grpSpPr>
          <a:xfrm>
            <a:off x="-2194048" y="2694513"/>
            <a:ext cx="8921013" cy="33883"/>
            <a:chOff x="0" y="0"/>
            <a:chExt cx="17842025" cy="6776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62499CD-F152-A1E2-DFD2-BCB68A93D4A9}"/>
                </a:ext>
              </a:extLst>
            </p:cNvPr>
            <p:cNvSpPr/>
            <p:nvPr/>
          </p:nvSpPr>
          <p:spPr>
            <a:xfrm>
              <a:off x="0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4E3869-E989-619A-2958-DE113EC6EC7F}"/>
                </a:ext>
              </a:extLst>
            </p:cNvPr>
            <p:cNvSpPr/>
            <p:nvPr/>
          </p:nvSpPr>
          <p:spPr>
            <a:xfrm flipH="1">
              <a:off x="4441456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7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7" y="67765"/>
                  </a:lnTo>
                  <a:lnTo>
                    <a:pt x="451765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49B250F-4F52-48C6-ABFD-E7FAFD11C3EA}"/>
                </a:ext>
              </a:extLst>
            </p:cNvPr>
            <p:cNvSpPr/>
            <p:nvPr/>
          </p:nvSpPr>
          <p:spPr>
            <a:xfrm>
              <a:off x="8882913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0" y="0"/>
                  </a:moveTo>
                  <a:lnTo>
                    <a:pt x="4517656" y="0"/>
                  </a:lnTo>
                  <a:lnTo>
                    <a:pt x="4517656" y="67765"/>
                  </a:lnTo>
                  <a:lnTo>
                    <a:pt x="0" y="67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5C29178-56D7-F7B1-1DCA-D02E9C45139F}"/>
                </a:ext>
              </a:extLst>
            </p:cNvPr>
            <p:cNvSpPr/>
            <p:nvPr/>
          </p:nvSpPr>
          <p:spPr>
            <a:xfrm flipH="1">
              <a:off x="13324369" y="0"/>
              <a:ext cx="4517656" cy="67765"/>
            </a:xfrm>
            <a:custGeom>
              <a:avLst/>
              <a:gdLst/>
              <a:ahLst/>
              <a:cxnLst/>
              <a:rect l="l" t="t" r="r" b="b"/>
              <a:pathLst>
                <a:path w="4517656" h="67765">
                  <a:moveTo>
                    <a:pt x="4517656" y="0"/>
                  </a:moveTo>
                  <a:lnTo>
                    <a:pt x="0" y="0"/>
                  </a:lnTo>
                  <a:lnTo>
                    <a:pt x="0" y="67765"/>
                  </a:lnTo>
                  <a:lnTo>
                    <a:pt x="4517656" y="67765"/>
                  </a:lnTo>
                  <a:lnTo>
                    <a:pt x="451765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F94DECF-2530-4771-1679-EE04767A4B4D}"/>
              </a:ext>
            </a:extLst>
          </p:cNvPr>
          <p:cNvSpPr txBox="1"/>
          <p:nvPr/>
        </p:nvSpPr>
        <p:spPr>
          <a:xfrm>
            <a:off x="685800" y="3023292"/>
            <a:ext cx="6295963" cy="2666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268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After the award ceremony please come to the table to the left of the stage to receive your patient community engagement button</a:t>
            </a: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ora"/>
                <a:ea typeface="Lora"/>
                <a:cs typeface="Lora"/>
              </a:rPr>
              <a:t>Please identify two team members to receive your award (2 per hospital)</a:t>
            </a:r>
          </a:p>
          <a:p>
            <a:pPr marL="342900" indent="-342900">
              <a:lnSpc>
                <a:spcPts val="2268"/>
              </a:lnSpc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342900" indent="-342900">
              <a:lnSpc>
                <a:spcPts val="2268"/>
              </a:lnSpc>
              <a:spcBef>
                <a:spcPct val="0"/>
              </a:spcBef>
              <a:buFont typeface="Arial"/>
              <a:buChar char="•"/>
            </a:pPr>
            <a:endParaRPr lang="en-US" sz="26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F4390B-8EDE-35FA-2B3B-79D5B8291164}"/>
              </a:ext>
            </a:extLst>
          </p:cNvPr>
          <p:cNvSpPr txBox="1"/>
          <p:nvPr/>
        </p:nvSpPr>
        <p:spPr>
          <a:xfrm>
            <a:off x="685800" y="1451412"/>
            <a:ext cx="9287757" cy="1110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126"/>
              </a:lnSpc>
              <a:spcBef>
                <a:spcPct val="0"/>
              </a:spcBef>
            </a:pPr>
            <a:r>
              <a:rPr lang="en-US" sz="6519">
                <a:solidFill>
                  <a:srgbClr val="F5D182"/>
                </a:solidFill>
                <a:latin typeface="Cinzel"/>
                <a:ea typeface="Cinzel"/>
                <a:cs typeface="Cinzel"/>
                <a:sym typeface="Cinzel"/>
              </a:rPr>
              <a:t>Award Instructions</a:t>
            </a:r>
          </a:p>
        </p:txBody>
      </p:sp>
    </p:spTree>
    <p:extLst>
      <p:ext uri="{BB962C8B-B14F-4D97-AF65-F5344CB8AC3E}">
        <p14:creationId xmlns:p14="http://schemas.microsoft.com/office/powerpoint/2010/main" val="2387757504"/>
      </p:ext>
    </p:extLst>
  </p:cSld>
  <p:clrMapOvr>
    <a:masterClrMapping/>
  </p:clrMapOvr>
  <p:transition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1073</Words>
  <Application>Microsoft Office PowerPoint</Application>
  <PresentationFormat>Widescreen</PresentationFormat>
  <Paragraphs>262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</dc:creator>
  <cp:lastModifiedBy>Rivera, Alana</cp:lastModifiedBy>
  <cp:revision>11</cp:revision>
  <dcterms:created xsi:type="dcterms:W3CDTF">2024-05-06T14:54:53Z</dcterms:created>
  <dcterms:modified xsi:type="dcterms:W3CDTF">2025-05-28T18:46:49Z</dcterms:modified>
</cp:coreProperties>
</file>