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Lst>
  <p:sldSz cx="18288000" cy="10287000"/>
  <p:notesSz cx="6858000" cy="9144000"/>
  <p:embeddedFontLst>
    <p:embeddedFont>
      <p:font typeface="Arimo" panose="020B0604020202020204" pitchFamily="34" charset="0"/>
      <p:regular r:id="rId45"/>
    </p:embeddedFont>
    <p:embeddedFont>
      <p:font typeface="Arimo Italics" panose="020B0604020202090204" pitchFamily="34" charset="0"/>
      <p:regular r:id="rId46"/>
      <p:italic r:id="rId47"/>
    </p:embeddedFont>
    <p:embeddedFont>
      <p:font typeface="Canva Sans" panose="020B0503030501040103" pitchFamily="34" charset="0"/>
      <p:regular r:id="rId48"/>
    </p:embeddedFont>
    <p:embeddedFont>
      <p:font typeface="Lazydog" pitchFamily="2" charset="0"/>
      <p:regular r:id="rId49"/>
    </p:embeddedFont>
    <p:embeddedFont>
      <p:font typeface="Montserrat" pitchFamily="2" charset="77"/>
      <p:regular r:id="rId50"/>
      <p:bold r:id="rId51"/>
      <p:italic r:id="rId52"/>
      <p:boldItalic r:id="rId53"/>
    </p:embeddedFont>
    <p:embeddedFont>
      <p:font typeface="More Sugar" pitchFamily="2" charset="0"/>
      <p:regular r:id="rId54"/>
    </p:embeddedFont>
    <p:embeddedFont>
      <p:font typeface="More Sugar Thin" pitchFamily="2" charset="0"/>
      <p:regular r:id="rId55"/>
    </p:embeddedFont>
    <p:embeddedFont>
      <p:font typeface="Quicksand" pitchFamily="2" charset="77"/>
      <p:regular r:id="rId56"/>
    </p:embeddedFont>
    <p:embeddedFont>
      <p:font typeface="Quicksand Bold" pitchFamily="2" charset="77"/>
      <p:regular r:id="rId57"/>
      <p:bold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62AE34-BF50-6EB5-6BC1-47E0FC8E8152}" v="2" dt="2025-05-23T15:00:25.9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94643" autoAdjust="0"/>
  </p:normalViewPr>
  <p:slideViewPr>
    <p:cSldViewPr>
      <p:cViewPr varScale="1">
        <p:scale>
          <a:sx n="67" d="100"/>
          <a:sy n="67" d="100"/>
        </p:scale>
        <p:origin x="904"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8.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ela Karina Moreno" userId="S::mpg7143@ads.northwestern.edu::1e897b35-0dd4-497a-9ab7-7a37e6c39d5b" providerId="AD" clId="Web-{9C62AE34-BF50-6EB5-6BC1-47E0FC8E8152}"/>
    <pc:docChg chg="modSld">
      <pc:chgData name="Kiela Karina Moreno" userId="S::mpg7143@ads.northwestern.edu::1e897b35-0dd4-497a-9ab7-7a37e6c39d5b" providerId="AD" clId="Web-{9C62AE34-BF50-6EB5-6BC1-47E0FC8E8152}" dt="2025-05-23T15:00:25.969" v="1" actId="14100"/>
      <pc:docMkLst>
        <pc:docMk/>
      </pc:docMkLst>
      <pc:sldChg chg="modSp">
        <pc:chgData name="Kiela Karina Moreno" userId="S::mpg7143@ads.northwestern.edu::1e897b35-0dd4-497a-9ab7-7a37e6c39d5b" providerId="AD" clId="Web-{9C62AE34-BF50-6EB5-6BC1-47E0FC8E8152}" dt="2025-05-23T14:59:57.890" v="0" actId="14100"/>
        <pc:sldMkLst>
          <pc:docMk/>
          <pc:sldMk cId="0" sldId="276"/>
        </pc:sldMkLst>
        <pc:spChg chg="mod">
          <ac:chgData name="Kiela Karina Moreno" userId="S::mpg7143@ads.northwestern.edu::1e897b35-0dd4-497a-9ab7-7a37e6c39d5b" providerId="AD" clId="Web-{9C62AE34-BF50-6EB5-6BC1-47E0FC8E8152}" dt="2025-05-23T14:59:57.890" v="0" actId="14100"/>
          <ac:spMkLst>
            <pc:docMk/>
            <pc:sldMk cId="0" sldId="276"/>
            <ac:spMk id="16" creationId="{00000000-0000-0000-0000-000000000000}"/>
          </ac:spMkLst>
        </pc:spChg>
      </pc:sldChg>
      <pc:sldChg chg="modSp">
        <pc:chgData name="Kiela Karina Moreno" userId="S::mpg7143@ads.northwestern.edu::1e897b35-0dd4-497a-9ab7-7a37e6c39d5b" providerId="AD" clId="Web-{9C62AE34-BF50-6EB5-6BC1-47E0FC8E8152}" dt="2025-05-23T15:00:25.969" v="1" actId="14100"/>
        <pc:sldMkLst>
          <pc:docMk/>
          <pc:sldMk cId="0" sldId="288"/>
        </pc:sldMkLst>
        <pc:spChg chg="mod">
          <ac:chgData name="Kiela Karina Moreno" userId="S::mpg7143@ads.northwestern.edu::1e897b35-0dd4-497a-9ab7-7a37e6c39d5b" providerId="AD" clId="Web-{9C62AE34-BF50-6EB5-6BC1-47E0FC8E8152}" dt="2025-05-23T15:00:25.969" v="1" actId="14100"/>
          <ac:spMkLst>
            <pc:docMk/>
            <pc:sldMk cId="0" sldId="288"/>
            <ac:spMk id="4"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image" Target="../media/image45.svg"/><Relationship Id="rId7" Type="http://schemas.openxmlformats.org/officeDocument/2006/relationships/image" Target="../media/image49.svg"/><Relationship Id="rId12" Type="http://schemas.openxmlformats.org/officeDocument/2006/relationships/image" Target="../media/image54.png"/><Relationship Id="rId17" Type="http://schemas.openxmlformats.org/officeDocument/2006/relationships/image" Target="../media/image59.svg"/><Relationship Id="rId2" Type="http://schemas.openxmlformats.org/officeDocument/2006/relationships/image" Target="../media/image44.png"/><Relationship Id="rId16"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5" Type="http://schemas.openxmlformats.org/officeDocument/2006/relationships/image" Target="../media/image5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 Id="rId14" Type="http://schemas.openxmlformats.org/officeDocument/2006/relationships/image" Target="../media/image56.png"/></Relationships>
</file>

<file path=ppt/slides/_rels/slide1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svg"/><Relationship Id="rId18" Type="http://schemas.openxmlformats.org/officeDocument/2006/relationships/image" Target="../media/image3.png"/><Relationship Id="rId3" Type="http://schemas.openxmlformats.org/officeDocument/2006/relationships/image" Target="../media/image61.svg"/><Relationship Id="rId7" Type="http://schemas.openxmlformats.org/officeDocument/2006/relationships/image" Target="../media/image65.svg"/><Relationship Id="rId12" Type="http://schemas.openxmlformats.org/officeDocument/2006/relationships/image" Target="../media/image70.png"/><Relationship Id="rId17" Type="http://schemas.openxmlformats.org/officeDocument/2006/relationships/image" Target="../media/image75.svg"/><Relationship Id="rId2" Type="http://schemas.openxmlformats.org/officeDocument/2006/relationships/image" Target="../media/image60.png"/><Relationship Id="rId16" Type="http://schemas.openxmlformats.org/officeDocument/2006/relationships/image" Target="../media/image74.png"/><Relationship Id="rId20"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63.svg"/><Relationship Id="rId15" Type="http://schemas.openxmlformats.org/officeDocument/2006/relationships/image" Target="../media/image73.svg"/><Relationship Id="rId10" Type="http://schemas.openxmlformats.org/officeDocument/2006/relationships/image" Target="../media/image68.png"/><Relationship Id="rId19" Type="http://schemas.openxmlformats.org/officeDocument/2006/relationships/image" Target="../media/image4.svg"/><Relationship Id="rId4" Type="http://schemas.openxmlformats.org/officeDocument/2006/relationships/image" Target="../media/image62.png"/><Relationship Id="rId9" Type="http://schemas.openxmlformats.org/officeDocument/2006/relationships/image" Target="../media/image67.svg"/><Relationship Id="rId14" Type="http://schemas.openxmlformats.org/officeDocument/2006/relationships/image" Target="../media/image72.png"/></Relationships>
</file>

<file path=ppt/slides/_rels/slide12.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10.svg"/><Relationship Id="rId18" Type="http://schemas.openxmlformats.org/officeDocument/2006/relationships/image" Target="../media/image3.png"/><Relationship Id="rId3" Type="http://schemas.openxmlformats.org/officeDocument/2006/relationships/image" Target="../media/image61.svg"/><Relationship Id="rId7" Type="http://schemas.openxmlformats.org/officeDocument/2006/relationships/image" Target="../media/image80.svg"/><Relationship Id="rId12" Type="http://schemas.openxmlformats.org/officeDocument/2006/relationships/image" Target="../media/image9.png"/><Relationship Id="rId17" Type="http://schemas.openxmlformats.org/officeDocument/2006/relationships/image" Target="../media/image71.svg"/><Relationship Id="rId2" Type="http://schemas.openxmlformats.org/officeDocument/2006/relationships/image" Target="../media/image60.png"/><Relationship Id="rId16" Type="http://schemas.openxmlformats.org/officeDocument/2006/relationships/image" Target="../media/image70.png"/><Relationship Id="rId20" Type="http://schemas.openxmlformats.org/officeDocument/2006/relationships/hyperlink" Target="https://pmc.ncbi.nlm.nih.gov/articles/PMC8184602/#R1" TargetMode="External"/><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image" Target="../media/image78.svg"/><Relationship Id="rId15" Type="http://schemas.openxmlformats.org/officeDocument/2006/relationships/image" Target="../media/image86.svg"/><Relationship Id="rId10" Type="http://schemas.openxmlformats.org/officeDocument/2006/relationships/image" Target="../media/image83.png"/><Relationship Id="rId19" Type="http://schemas.openxmlformats.org/officeDocument/2006/relationships/image" Target="../media/image4.svg"/><Relationship Id="rId4" Type="http://schemas.openxmlformats.org/officeDocument/2006/relationships/image" Target="../media/image77.png"/><Relationship Id="rId9" Type="http://schemas.openxmlformats.org/officeDocument/2006/relationships/image" Target="../media/image82.svg"/><Relationship Id="rId14" Type="http://schemas.openxmlformats.org/officeDocument/2006/relationships/image" Target="../media/image85.png"/></Relationships>
</file>

<file path=ppt/slides/_rels/slide13.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4.svg"/><Relationship Id="rId18" Type="http://schemas.openxmlformats.org/officeDocument/2006/relationships/image" Target="../media/image99.png"/><Relationship Id="rId3" Type="http://schemas.openxmlformats.org/officeDocument/2006/relationships/image" Target="../media/image4.svg"/><Relationship Id="rId21" Type="http://schemas.openxmlformats.org/officeDocument/2006/relationships/image" Target="../media/image102.svg"/><Relationship Id="rId7" Type="http://schemas.openxmlformats.org/officeDocument/2006/relationships/image" Target="../media/image90.svg"/><Relationship Id="rId12" Type="http://schemas.openxmlformats.org/officeDocument/2006/relationships/image" Target="../media/image93.png"/><Relationship Id="rId17" Type="http://schemas.openxmlformats.org/officeDocument/2006/relationships/image" Target="../media/image98.svg"/><Relationship Id="rId2" Type="http://schemas.openxmlformats.org/officeDocument/2006/relationships/image" Target="../media/image3.png"/><Relationship Id="rId16" Type="http://schemas.openxmlformats.org/officeDocument/2006/relationships/image" Target="../media/image97.png"/><Relationship Id="rId20"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61.svg"/><Relationship Id="rId5" Type="http://schemas.openxmlformats.org/officeDocument/2006/relationships/image" Target="../media/image88.svg"/><Relationship Id="rId15" Type="http://schemas.openxmlformats.org/officeDocument/2006/relationships/image" Target="../media/image96.svg"/><Relationship Id="rId10" Type="http://schemas.openxmlformats.org/officeDocument/2006/relationships/image" Target="../media/image60.png"/><Relationship Id="rId19" Type="http://schemas.openxmlformats.org/officeDocument/2006/relationships/image" Target="../media/image100.svg"/><Relationship Id="rId4" Type="http://schemas.openxmlformats.org/officeDocument/2006/relationships/image" Target="../media/image87.png"/><Relationship Id="rId9" Type="http://schemas.openxmlformats.org/officeDocument/2006/relationships/image" Target="../media/image92.svg"/><Relationship Id="rId14" Type="http://schemas.openxmlformats.org/officeDocument/2006/relationships/image" Target="../media/image95.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3.pn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15.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9.svg"/><Relationship Id="rId3" Type="http://schemas.openxmlformats.org/officeDocument/2006/relationships/image" Target="../media/image4.svg"/><Relationship Id="rId7" Type="http://schemas.openxmlformats.org/officeDocument/2006/relationships/image" Target="../media/image61.svg"/><Relationship Id="rId12" Type="http://schemas.openxmlformats.org/officeDocument/2006/relationships/image" Target="../media/image108.png"/><Relationship Id="rId17" Type="http://schemas.openxmlformats.org/officeDocument/2006/relationships/image" Target="../media/image113.svg"/><Relationship Id="rId2" Type="http://schemas.openxmlformats.org/officeDocument/2006/relationships/image" Target="../media/image3.png"/><Relationship Id="rId16"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98.svg"/><Relationship Id="rId5" Type="http://schemas.openxmlformats.org/officeDocument/2006/relationships/image" Target="../media/image105.svg"/><Relationship Id="rId15" Type="http://schemas.openxmlformats.org/officeDocument/2006/relationships/image" Target="../media/image111.svg"/><Relationship Id="rId10" Type="http://schemas.openxmlformats.org/officeDocument/2006/relationships/image" Target="../media/image97.png"/><Relationship Id="rId4" Type="http://schemas.openxmlformats.org/officeDocument/2006/relationships/image" Target="../media/image104.png"/><Relationship Id="rId9" Type="http://schemas.openxmlformats.org/officeDocument/2006/relationships/image" Target="../media/image107.svg"/><Relationship Id="rId14" Type="http://schemas.openxmlformats.org/officeDocument/2006/relationships/image" Target="../media/image110.png"/></Relationships>
</file>

<file path=ppt/slides/_rels/slide16.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9.svg"/><Relationship Id="rId3" Type="http://schemas.openxmlformats.org/officeDocument/2006/relationships/image" Target="../media/image4.svg"/><Relationship Id="rId7" Type="http://schemas.openxmlformats.org/officeDocument/2006/relationships/image" Target="../media/image61.svg"/><Relationship Id="rId12" Type="http://schemas.openxmlformats.org/officeDocument/2006/relationships/image" Target="../media/image108.png"/><Relationship Id="rId17" Type="http://schemas.openxmlformats.org/officeDocument/2006/relationships/image" Target="../media/image113.svg"/><Relationship Id="rId2" Type="http://schemas.openxmlformats.org/officeDocument/2006/relationships/image" Target="../media/image3.png"/><Relationship Id="rId16"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98.svg"/><Relationship Id="rId5" Type="http://schemas.openxmlformats.org/officeDocument/2006/relationships/image" Target="../media/image105.svg"/><Relationship Id="rId15" Type="http://schemas.openxmlformats.org/officeDocument/2006/relationships/image" Target="../media/image111.svg"/><Relationship Id="rId10" Type="http://schemas.openxmlformats.org/officeDocument/2006/relationships/image" Target="../media/image97.png"/><Relationship Id="rId4" Type="http://schemas.openxmlformats.org/officeDocument/2006/relationships/image" Target="../media/image104.png"/><Relationship Id="rId9" Type="http://schemas.openxmlformats.org/officeDocument/2006/relationships/image" Target="../media/image107.svg"/><Relationship Id="rId14" Type="http://schemas.openxmlformats.org/officeDocument/2006/relationships/image" Target="../media/image110.png"/></Relationships>
</file>

<file path=ppt/slides/_rels/slide17.xml.rels><?xml version="1.0" encoding="UTF-8" standalone="yes"?>
<Relationships xmlns="http://schemas.openxmlformats.org/package/2006/relationships"><Relationship Id="rId3" Type="http://schemas.openxmlformats.org/officeDocument/2006/relationships/image" Target="../media/image115.svg"/><Relationship Id="rId2" Type="http://schemas.openxmlformats.org/officeDocument/2006/relationships/image" Target="../media/image114.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1.svg"/><Relationship Id="rId3" Type="http://schemas.openxmlformats.org/officeDocument/2006/relationships/image" Target="../media/image117.svg"/><Relationship Id="rId7" Type="http://schemas.openxmlformats.org/officeDocument/2006/relationships/image" Target="../media/image2.svg"/><Relationship Id="rId12" Type="http://schemas.openxmlformats.org/officeDocument/2006/relationships/image" Target="../media/image120.png"/><Relationship Id="rId2"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4.svg"/><Relationship Id="rId5" Type="http://schemas.openxmlformats.org/officeDocument/2006/relationships/image" Target="../media/image6.svg"/><Relationship Id="rId15" Type="http://schemas.openxmlformats.org/officeDocument/2006/relationships/image" Target="../media/image123.svg"/><Relationship Id="rId10"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119.svg"/><Relationship Id="rId14" Type="http://schemas.openxmlformats.org/officeDocument/2006/relationships/image" Target="../media/image122.png"/></Relationships>
</file>

<file path=ppt/slides/_rels/slide19.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1.svg"/><Relationship Id="rId3" Type="http://schemas.openxmlformats.org/officeDocument/2006/relationships/image" Target="../media/image117.svg"/><Relationship Id="rId7" Type="http://schemas.openxmlformats.org/officeDocument/2006/relationships/image" Target="../media/image2.svg"/><Relationship Id="rId12" Type="http://schemas.openxmlformats.org/officeDocument/2006/relationships/image" Target="../media/image120.png"/><Relationship Id="rId2"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4.svg"/><Relationship Id="rId5" Type="http://schemas.openxmlformats.org/officeDocument/2006/relationships/image" Target="../media/image6.svg"/><Relationship Id="rId15" Type="http://schemas.openxmlformats.org/officeDocument/2006/relationships/image" Target="../media/image125.png"/><Relationship Id="rId10"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119.svg"/><Relationship Id="rId14" Type="http://schemas.openxmlformats.org/officeDocument/2006/relationships/image" Target="../media/image124.pn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1.svg"/><Relationship Id="rId3" Type="http://schemas.openxmlformats.org/officeDocument/2006/relationships/image" Target="../media/image117.svg"/><Relationship Id="rId7" Type="http://schemas.openxmlformats.org/officeDocument/2006/relationships/image" Target="../media/image2.svg"/><Relationship Id="rId12" Type="http://schemas.openxmlformats.org/officeDocument/2006/relationships/image" Target="../media/image120.png"/><Relationship Id="rId2"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4.svg"/><Relationship Id="rId5" Type="http://schemas.openxmlformats.org/officeDocument/2006/relationships/image" Target="../media/image6.svg"/><Relationship Id="rId10"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119.svg"/><Relationship Id="rId14" Type="http://schemas.openxmlformats.org/officeDocument/2006/relationships/image" Target="../media/image126.png"/></Relationships>
</file>

<file path=ppt/slides/_rels/slide21.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1.svg"/><Relationship Id="rId3" Type="http://schemas.openxmlformats.org/officeDocument/2006/relationships/image" Target="../media/image117.svg"/><Relationship Id="rId7" Type="http://schemas.openxmlformats.org/officeDocument/2006/relationships/image" Target="../media/image2.svg"/><Relationship Id="rId12" Type="http://schemas.openxmlformats.org/officeDocument/2006/relationships/image" Target="../media/image120.png"/><Relationship Id="rId2"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4.svg"/><Relationship Id="rId5" Type="http://schemas.openxmlformats.org/officeDocument/2006/relationships/image" Target="../media/image6.svg"/><Relationship Id="rId15" Type="http://schemas.openxmlformats.org/officeDocument/2006/relationships/image" Target="../media/image128.svg"/><Relationship Id="rId10"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119.svg"/><Relationship Id="rId14" Type="http://schemas.openxmlformats.org/officeDocument/2006/relationships/image" Target="../media/image127.png"/></Relationships>
</file>

<file path=ppt/slides/_rels/slide22.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1.svg"/><Relationship Id="rId3" Type="http://schemas.openxmlformats.org/officeDocument/2006/relationships/image" Target="../media/image117.svg"/><Relationship Id="rId7" Type="http://schemas.openxmlformats.org/officeDocument/2006/relationships/image" Target="../media/image2.svg"/><Relationship Id="rId12" Type="http://schemas.openxmlformats.org/officeDocument/2006/relationships/image" Target="../media/image120.png"/><Relationship Id="rId2"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4.svg"/><Relationship Id="rId5" Type="http://schemas.openxmlformats.org/officeDocument/2006/relationships/image" Target="../media/image6.svg"/><Relationship Id="rId10"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119.svg"/><Relationship Id="rId14" Type="http://schemas.openxmlformats.org/officeDocument/2006/relationships/image" Target="../media/image129.png"/></Relationships>
</file>

<file path=ppt/slides/_rels/slide23.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1.svg"/><Relationship Id="rId3" Type="http://schemas.openxmlformats.org/officeDocument/2006/relationships/image" Target="../media/image117.svg"/><Relationship Id="rId7" Type="http://schemas.openxmlformats.org/officeDocument/2006/relationships/image" Target="../media/image2.svg"/><Relationship Id="rId12" Type="http://schemas.openxmlformats.org/officeDocument/2006/relationships/image" Target="../media/image120.png"/><Relationship Id="rId2"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4.svg"/><Relationship Id="rId5" Type="http://schemas.openxmlformats.org/officeDocument/2006/relationships/image" Target="../media/image6.svg"/><Relationship Id="rId15" Type="http://schemas.openxmlformats.org/officeDocument/2006/relationships/image" Target="../media/image131.svg"/><Relationship Id="rId10"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119.svg"/><Relationship Id="rId14" Type="http://schemas.openxmlformats.org/officeDocument/2006/relationships/image" Target="../media/image130.png"/></Relationships>
</file>

<file path=ppt/slides/_rels/slide24.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1.svg"/><Relationship Id="rId3" Type="http://schemas.openxmlformats.org/officeDocument/2006/relationships/image" Target="../media/image117.svg"/><Relationship Id="rId7" Type="http://schemas.openxmlformats.org/officeDocument/2006/relationships/image" Target="../media/image2.svg"/><Relationship Id="rId12" Type="http://schemas.openxmlformats.org/officeDocument/2006/relationships/image" Target="../media/image120.png"/><Relationship Id="rId17" Type="http://schemas.openxmlformats.org/officeDocument/2006/relationships/image" Target="../media/image135.svg"/><Relationship Id="rId2" Type="http://schemas.openxmlformats.org/officeDocument/2006/relationships/image" Target="../media/image116.png"/><Relationship Id="rId16" Type="http://schemas.openxmlformats.org/officeDocument/2006/relationships/image" Target="../media/image134.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4.svg"/><Relationship Id="rId5" Type="http://schemas.openxmlformats.org/officeDocument/2006/relationships/image" Target="../media/image6.svg"/><Relationship Id="rId15" Type="http://schemas.openxmlformats.org/officeDocument/2006/relationships/image" Target="../media/image133.svg"/><Relationship Id="rId10"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119.svg"/><Relationship Id="rId14" Type="http://schemas.openxmlformats.org/officeDocument/2006/relationships/image" Target="../media/image132.png"/></Relationships>
</file>

<file path=ppt/slides/_rels/slide25.xml.rels><?xml version="1.0" encoding="UTF-8" standalone="yes"?>
<Relationships xmlns="http://schemas.openxmlformats.org/package/2006/relationships"><Relationship Id="rId3" Type="http://schemas.openxmlformats.org/officeDocument/2006/relationships/image" Target="../media/image137.svg"/><Relationship Id="rId7" Type="http://schemas.openxmlformats.org/officeDocument/2006/relationships/image" Target="../media/image10.svg"/><Relationship Id="rId2" Type="http://schemas.openxmlformats.org/officeDocument/2006/relationships/image" Target="../media/image13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39.svg"/><Relationship Id="rId4" Type="http://schemas.openxmlformats.org/officeDocument/2006/relationships/image" Target="../media/image138.png"/></Relationships>
</file>

<file path=ppt/slides/_rels/slide26.xml.rels><?xml version="1.0" encoding="UTF-8" standalone="yes"?>
<Relationships xmlns="http://schemas.openxmlformats.org/package/2006/relationships"><Relationship Id="rId3" Type="http://schemas.openxmlformats.org/officeDocument/2006/relationships/image" Target="../media/image137.svg"/><Relationship Id="rId7" Type="http://schemas.openxmlformats.org/officeDocument/2006/relationships/image" Target="../media/image10.svg"/><Relationship Id="rId2" Type="http://schemas.openxmlformats.org/officeDocument/2006/relationships/image" Target="../media/image13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39.svg"/><Relationship Id="rId4" Type="http://schemas.openxmlformats.org/officeDocument/2006/relationships/image" Target="../media/image138.png"/></Relationships>
</file>

<file path=ppt/slides/_rels/slide27.xml.rels><?xml version="1.0" encoding="UTF-8" standalone="yes"?>
<Relationships xmlns="http://schemas.openxmlformats.org/package/2006/relationships"><Relationship Id="rId3" Type="http://schemas.openxmlformats.org/officeDocument/2006/relationships/image" Target="../media/image137.svg"/><Relationship Id="rId7" Type="http://schemas.openxmlformats.org/officeDocument/2006/relationships/image" Target="../media/image10.svg"/><Relationship Id="rId2" Type="http://schemas.openxmlformats.org/officeDocument/2006/relationships/image" Target="../media/image13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39.svg"/><Relationship Id="rId4" Type="http://schemas.openxmlformats.org/officeDocument/2006/relationships/image" Target="../media/image138.png"/></Relationships>
</file>

<file path=ppt/slides/_rels/slide28.xml.rels><?xml version="1.0" encoding="UTF-8" standalone="yes"?>
<Relationships xmlns="http://schemas.openxmlformats.org/package/2006/relationships"><Relationship Id="rId3" Type="http://schemas.openxmlformats.org/officeDocument/2006/relationships/image" Target="../media/image137.svg"/><Relationship Id="rId7" Type="http://schemas.openxmlformats.org/officeDocument/2006/relationships/image" Target="../media/image10.svg"/><Relationship Id="rId2" Type="http://schemas.openxmlformats.org/officeDocument/2006/relationships/image" Target="../media/image13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39.svg"/><Relationship Id="rId4" Type="http://schemas.openxmlformats.org/officeDocument/2006/relationships/image" Target="../media/image138.png"/></Relationships>
</file>

<file path=ppt/slides/_rels/slide29.xml.rels><?xml version="1.0" encoding="UTF-8" standalone="yes"?>
<Relationships xmlns="http://schemas.openxmlformats.org/package/2006/relationships"><Relationship Id="rId3" Type="http://schemas.openxmlformats.org/officeDocument/2006/relationships/image" Target="../media/image141.svg"/><Relationship Id="rId7" Type="http://schemas.openxmlformats.org/officeDocument/2006/relationships/image" Target="../media/image145.svg"/><Relationship Id="rId2" Type="http://schemas.openxmlformats.org/officeDocument/2006/relationships/image" Target="../media/image140.png"/><Relationship Id="rId1" Type="http://schemas.openxmlformats.org/officeDocument/2006/relationships/slideLayout" Target="../slideLayouts/slideLayout7.xml"/><Relationship Id="rId6" Type="http://schemas.openxmlformats.org/officeDocument/2006/relationships/image" Target="../media/image144.png"/><Relationship Id="rId5" Type="http://schemas.openxmlformats.org/officeDocument/2006/relationships/image" Target="../media/image143.svg"/><Relationship Id="rId4" Type="http://schemas.openxmlformats.org/officeDocument/2006/relationships/image" Target="../media/image142.pn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147.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46.png"/><Relationship Id="rId5" Type="http://schemas.openxmlformats.org/officeDocument/2006/relationships/image" Target="../media/image40.sv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8.pn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9.pn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0.pn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1.pn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svg"/><Relationship Id="rId7" Type="http://schemas.openxmlformats.org/officeDocument/2006/relationships/image" Target="../media/image1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40.xml.rels><?xml version="1.0" encoding="UTF-8" standalone="yes"?>
<Relationships xmlns="http://schemas.openxmlformats.org/package/2006/relationships"><Relationship Id="rId3" Type="http://schemas.openxmlformats.org/officeDocument/2006/relationships/image" Target="../media/image153.svg"/><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svg"/><Relationship Id="rId7" Type="http://schemas.openxmlformats.org/officeDocument/2006/relationships/image" Target="../media/image1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2.svg"/></Relationships>
</file>

<file path=ppt/slides/_rels/slide6.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6.sv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svg"/><Relationship Id="rId7" Type="http://schemas.openxmlformats.org/officeDocument/2006/relationships/image" Target="../media/image18.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svg"/><Relationship Id="rId7" Type="http://schemas.openxmlformats.org/officeDocument/2006/relationships/image" Target="../media/image18.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3" Type="http://schemas.openxmlformats.org/officeDocument/2006/relationships/image" Target="../media/image3.png"/><Relationship Id="rId7" Type="http://schemas.openxmlformats.org/officeDocument/2006/relationships/image" Target="../media/image33.png"/><Relationship Id="rId12" Type="http://schemas.openxmlformats.org/officeDocument/2006/relationships/image" Target="../media/image38.svg"/><Relationship Id="rId17" Type="http://schemas.openxmlformats.org/officeDocument/2006/relationships/image" Target="../media/image43.png"/><Relationship Id="rId2" Type="http://schemas.openxmlformats.org/officeDocument/2006/relationships/hyperlink" Target="https://www.who.int/health-topics/social-determinants-of-health#tab=tab_1" TargetMode="External"/><Relationship Id="rId16" Type="http://schemas.openxmlformats.org/officeDocument/2006/relationships/image" Target="../media/image42.sv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svg"/><Relationship Id="rId4" Type="http://schemas.openxmlformats.org/officeDocument/2006/relationships/image" Target="../media/image4.svg"/><Relationship Id="rId9" Type="http://schemas.openxmlformats.org/officeDocument/2006/relationships/image" Target="../media/image35.png"/><Relationship Id="rId14" Type="http://schemas.openxmlformats.org/officeDocument/2006/relationships/image" Target="../media/image4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0ECE1"/>
        </a:solidFill>
        <a:effectLst/>
      </p:bgPr>
    </p:bg>
    <p:spTree>
      <p:nvGrpSpPr>
        <p:cNvPr id="1" name=""/>
        <p:cNvGrpSpPr/>
        <p:nvPr/>
      </p:nvGrpSpPr>
      <p:grpSpPr>
        <a:xfrm>
          <a:off x="0" y="0"/>
          <a:ext cx="0" cy="0"/>
          <a:chOff x="0" y="0"/>
          <a:chExt cx="0" cy="0"/>
        </a:xfrm>
      </p:grpSpPr>
      <p:sp>
        <p:nvSpPr>
          <p:cNvPr id="2" name="Freeform 2"/>
          <p:cNvSpPr/>
          <p:nvPr/>
        </p:nvSpPr>
        <p:spPr>
          <a:xfrm>
            <a:off x="13887766" y="1317560"/>
            <a:ext cx="1183460" cy="1183460"/>
          </a:xfrm>
          <a:custGeom>
            <a:avLst/>
            <a:gdLst/>
            <a:ahLst/>
            <a:cxnLst/>
            <a:rect l="l" t="t" r="r" b="b"/>
            <a:pathLst>
              <a:path w="1183460" h="1183460">
                <a:moveTo>
                  <a:pt x="0" y="0"/>
                </a:moveTo>
                <a:lnTo>
                  <a:pt x="1183460" y="0"/>
                </a:lnTo>
                <a:lnTo>
                  <a:pt x="1183460" y="1183460"/>
                </a:lnTo>
                <a:lnTo>
                  <a:pt x="0" y="11834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494271" y="3016550"/>
            <a:ext cx="11661866" cy="3949359"/>
          </a:xfrm>
          <a:custGeom>
            <a:avLst/>
            <a:gdLst/>
            <a:ahLst/>
            <a:cxnLst/>
            <a:rect l="l" t="t" r="r" b="b"/>
            <a:pathLst>
              <a:path w="11661866" h="3949359">
                <a:moveTo>
                  <a:pt x="0" y="0"/>
                </a:moveTo>
                <a:lnTo>
                  <a:pt x="11661866" y="0"/>
                </a:lnTo>
                <a:lnTo>
                  <a:pt x="11661866" y="3949359"/>
                </a:lnTo>
                <a:lnTo>
                  <a:pt x="0" y="3949359"/>
                </a:lnTo>
                <a:lnTo>
                  <a:pt x="0" y="0"/>
                </a:lnTo>
                <a:close/>
              </a:path>
            </a:pathLst>
          </a:custGeom>
          <a:blipFill>
            <a:blip r:embed="rId4">
              <a:extLst>
                <a:ext uri="{96DAC541-7B7A-43D3-8B79-37D633B846F1}">
                  <asvg:svgBlip xmlns:asvg="http://schemas.microsoft.com/office/drawing/2016/SVG/main" r:embed="rId5"/>
                </a:ext>
              </a:extLst>
            </a:blip>
            <a:stretch>
              <a:fillRect l="-4584" r="-4659"/>
            </a:stretch>
          </a:blipFill>
        </p:spPr>
        <p:txBody>
          <a:bodyPr/>
          <a:lstStyle/>
          <a:p>
            <a:endParaRPr lang="en-US"/>
          </a:p>
        </p:txBody>
      </p:sp>
      <p:sp>
        <p:nvSpPr>
          <p:cNvPr id="4" name="Freeform 4"/>
          <p:cNvSpPr/>
          <p:nvPr/>
        </p:nvSpPr>
        <p:spPr>
          <a:xfrm>
            <a:off x="15280628" y="2104978"/>
            <a:ext cx="1361437" cy="1361437"/>
          </a:xfrm>
          <a:custGeom>
            <a:avLst/>
            <a:gdLst/>
            <a:ahLst/>
            <a:cxnLst/>
            <a:rect l="l" t="t" r="r" b="b"/>
            <a:pathLst>
              <a:path w="1361437" h="1361437">
                <a:moveTo>
                  <a:pt x="0" y="0"/>
                </a:moveTo>
                <a:lnTo>
                  <a:pt x="1361437" y="0"/>
                </a:lnTo>
                <a:lnTo>
                  <a:pt x="1361437" y="1361437"/>
                </a:lnTo>
                <a:lnTo>
                  <a:pt x="0" y="13614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p:nvPr/>
        </p:nvSpPr>
        <p:spPr>
          <a:xfrm>
            <a:off x="4415936" y="3294965"/>
            <a:ext cx="11329527" cy="1086801"/>
          </a:xfrm>
          <a:prstGeom prst="rect">
            <a:avLst/>
          </a:prstGeom>
        </p:spPr>
        <p:txBody>
          <a:bodyPr lIns="0" tIns="0" rIns="0" bIns="0" rtlCol="0" anchor="t">
            <a:spAutoFit/>
          </a:bodyPr>
          <a:lstStyle/>
          <a:p>
            <a:pPr algn="ctr">
              <a:lnSpc>
                <a:spcPts val="8873"/>
              </a:lnSpc>
              <a:spcBef>
                <a:spcPct val="0"/>
              </a:spcBef>
            </a:pPr>
            <a:r>
              <a:rPr lang="en-US" sz="6338">
                <a:solidFill>
                  <a:srgbClr val="564A50"/>
                </a:solidFill>
                <a:latin typeface="More Sugar"/>
                <a:ea typeface="More Sugar"/>
                <a:cs typeface="More Sugar"/>
                <a:sym typeface="More Sugar"/>
              </a:rPr>
              <a:t>DRAWING THE CURTAIN</a:t>
            </a:r>
          </a:p>
        </p:txBody>
      </p:sp>
      <p:sp>
        <p:nvSpPr>
          <p:cNvPr id="6" name="Freeform 6"/>
          <p:cNvSpPr/>
          <p:nvPr/>
        </p:nvSpPr>
        <p:spPr>
          <a:xfrm flipH="1">
            <a:off x="1076656" y="-846409"/>
            <a:ext cx="6835229" cy="9493374"/>
          </a:xfrm>
          <a:custGeom>
            <a:avLst/>
            <a:gdLst/>
            <a:ahLst/>
            <a:cxnLst/>
            <a:rect l="l" t="t" r="r" b="b"/>
            <a:pathLst>
              <a:path w="6835229" h="9493374">
                <a:moveTo>
                  <a:pt x="6835229" y="0"/>
                </a:moveTo>
                <a:lnTo>
                  <a:pt x="0" y="0"/>
                </a:lnTo>
                <a:lnTo>
                  <a:pt x="0" y="9493374"/>
                </a:lnTo>
                <a:lnTo>
                  <a:pt x="6835229" y="9493374"/>
                </a:lnTo>
                <a:lnTo>
                  <a:pt x="6835229"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TextBox 7"/>
          <p:cNvSpPr txBox="1"/>
          <p:nvPr/>
        </p:nvSpPr>
        <p:spPr>
          <a:xfrm>
            <a:off x="4371503" y="4501229"/>
            <a:ext cx="11418394" cy="1243953"/>
          </a:xfrm>
          <a:prstGeom prst="rect">
            <a:avLst/>
          </a:prstGeom>
        </p:spPr>
        <p:txBody>
          <a:bodyPr lIns="0" tIns="0" rIns="0" bIns="0" rtlCol="0" anchor="t">
            <a:spAutoFit/>
          </a:bodyPr>
          <a:lstStyle/>
          <a:p>
            <a:pPr algn="ctr">
              <a:lnSpc>
                <a:spcPts val="3359"/>
              </a:lnSpc>
            </a:pPr>
            <a:r>
              <a:rPr lang="en-US" sz="2399" spc="184">
                <a:solidFill>
                  <a:srgbClr val="729292"/>
                </a:solidFill>
                <a:latin typeface="More Sugar"/>
                <a:ea typeface="More Sugar"/>
                <a:cs typeface="More Sugar"/>
                <a:sym typeface="More Sugar"/>
              </a:rPr>
              <a:t>AN INTEGRATIVE MODEL FOR ENGAGING FAMILIES IN </a:t>
            </a:r>
          </a:p>
          <a:p>
            <a:pPr algn="ctr">
              <a:lnSpc>
                <a:spcPts val="3359"/>
              </a:lnSpc>
            </a:pPr>
            <a:r>
              <a:rPr lang="en-US" sz="2399" spc="184">
                <a:solidFill>
                  <a:srgbClr val="729292"/>
                </a:solidFill>
                <a:latin typeface="More Sugar"/>
                <a:ea typeface="More Sugar"/>
                <a:cs typeface="More Sugar"/>
                <a:sym typeface="More Sugar"/>
              </a:rPr>
              <a:t>CULTURALLY CONCIOUS DISCUSSIONS ABOUT </a:t>
            </a:r>
          </a:p>
          <a:p>
            <a:pPr algn="ctr">
              <a:lnSpc>
                <a:spcPts val="3359"/>
              </a:lnSpc>
              <a:spcBef>
                <a:spcPct val="0"/>
              </a:spcBef>
            </a:pPr>
            <a:r>
              <a:rPr lang="en-US" sz="2399" spc="184">
                <a:solidFill>
                  <a:srgbClr val="729292"/>
                </a:solidFill>
                <a:latin typeface="More Sugar"/>
                <a:ea typeface="More Sugar"/>
                <a:cs typeface="More Sugar"/>
                <a:sym typeface="More Sugar"/>
              </a:rPr>
              <a:t>SOCIAL DETERMINANTS OF HEALTH</a:t>
            </a:r>
          </a:p>
        </p:txBody>
      </p:sp>
      <p:sp>
        <p:nvSpPr>
          <p:cNvPr id="8" name="TextBox 8"/>
          <p:cNvSpPr txBox="1"/>
          <p:nvPr/>
        </p:nvSpPr>
        <p:spPr>
          <a:xfrm>
            <a:off x="5443897" y="5964257"/>
            <a:ext cx="9273605" cy="612853"/>
          </a:xfrm>
          <a:prstGeom prst="rect">
            <a:avLst/>
          </a:prstGeom>
        </p:spPr>
        <p:txBody>
          <a:bodyPr lIns="0" tIns="0" rIns="0" bIns="0" rtlCol="0" anchor="t">
            <a:spAutoFit/>
          </a:bodyPr>
          <a:lstStyle/>
          <a:p>
            <a:pPr marL="0" lvl="0" indent="0" algn="ctr">
              <a:lnSpc>
                <a:spcPts val="3220"/>
              </a:lnSpc>
              <a:spcBef>
                <a:spcPct val="0"/>
              </a:spcBef>
            </a:pPr>
            <a:r>
              <a:rPr lang="en-US" sz="2300" b="1" u="none" strike="noStrike">
                <a:solidFill>
                  <a:srgbClr val="564A50"/>
                </a:solidFill>
                <a:latin typeface="Quicksand Bold"/>
                <a:ea typeface="Quicksand Bold"/>
                <a:cs typeface="Quicksand Bold"/>
                <a:sym typeface="Quicksand Bold"/>
              </a:rPr>
              <a:t>KIA L. FERRER, PHD, CCLS, GC-C</a:t>
            </a:r>
          </a:p>
          <a:p>
            <a:pPr marL="0" lvl="0" indent="0" algn="ctr">
              <a:lnSpc>
                <a:spcPts val="1679"/>
              </a:lnSpc>
              <a:spcBef>
                <a:spcPct val="0"/>
              </a:spcBef>
            </a:pPr>
            <a:r>
              <a:rPr lang="en-US" sz="1200" b="1" u="none" strike="noStrike">
                <a:solidFill>
                  <a:srgbClr val="564A50"/>
                </a:solidFill>
                <a:latin typeface="Quicksand Bold"/>
                <a:ea typeface="Quicksand Bold"/>
                <a:cs typeface="Quicksand Bold"/>
                <a:sym typeface="Quicksand Bold"/>
              </a:rPr>
              <a:t>NORTHWESTERN MEDICINE PRENTICE WOMEN’S HOSPITAL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ECE1"/>
        </a:solidFill>
        <a:effectLst/>
      </p:bgPr>
    </p:bg>
    <p:spTree>
      <p:nvGrpSpPr>
        <p:cNvPr id="1" name=""/>
        <p:cNvGrpSpPr/>
        <p:nvPr/>
      </p:nvGrpSpPr>
      <p:grpSpPr>
        <a:xfrm>
          <a:off x="0" y="0"/>
          <a:ext cx="0" cy="0"/>
          <a:chOff x="0" y="0"/>
          <a:chExt cx="0" cy="0"/>
        </a:xfrm>
      </p:grpSpPr>
      <p:sp>
        <p:nvSpPr>
          <p:cNvPr id="2" name="Freeform 2"/>
          <p:cNvSpPr/>
          <p:nvPr/>
        </p:nvSpPr>
        <p:spPr>
          <a:xfrm>
            <a:off x="6233010" y="1523046"/>
            <a:ext cx="5821979" cy="7880852"/>
          </a:xfrm>
          <a:custGeom>
            <a:avLst/>
            <a:gdLst/>
            <a:ahLst/>
            <a:cxnLst/>
            <a:rect l="l" t="t" r="r" b="b"/>
            <a:pathLst>
              <a:path w="5821979" h="7880852">
                <a:moveTo>
                  <a:pt x="0" y="0"/>
                </a:moveTo>
                <a:lnTo>
                  <a:pt x="5821980" y="0"/>
                </a:lnTo>
                <a:lnTo>
                  <a:pt x="5821980" y="7880852"/>
                </a:lnTo>
                <a:lnTo>
                  <a:pt x="0" y="78808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AutoShape 3"/>
          <p:cNvSpPr/>
          <p:nvPr/>
        </p:nvSpPr>
        <p:spPr>
          <a:xfrm>
            <a:off x="2516989" y="2641462"/>
            <a:ext cx="3971475" cy="1084970"/>
          </a:xfrm>
          <a:prstGeom prst="line">
            <a:avLst/>
          </a:prstGeom>
          <a:ln w="38100" cap="flat">
            <a:solidFill>
              <a:srgbClr val="000000"/>
            </a:solidFill>
            <a:prstDash val="solid"/>
            <a:headEnd type="none" w="sm" len="sm"/>
            <a:tailEnd type="triangle" w="lg" len="med"/>
          </a:ln>
        </p:spPr>
        <p:txBody>
          <a:bodyPr/>
          <a:lstStyle/>
          <a:p>
            <a:endParaRPr lang="en-US"/>
          </a:p>
        </p:txBody>
      </p:sp>
      <p:sp>
        <p:nvSpPr>
          <p:cNvPr id="4" name="Freeform 4"/>
          <p:cNvSpPr/>
          <p:nvPr/>
        </p:nvSpPr>
        <p:spPr>
          <a:xfrm>
            <a:off x="1751330" y="2378428"/>
            <a:ext cx="760638" cy="451629"/>
          </a:xfrm>
          <a:custGeom>
            <a:avLst/>
            <a:gdLst/>
            <a:ahLst/>
            <a:cxnLst/>
            <a:rect l="l" t="t" r="r" b="b"/>
            <a:pathLst>
              <a:path w="760638" h="451629">
                <a:moveTo>
                  <a:pt x="0" y="0"/>
                </a:moveTo>
                <a:lnTo>
                  <a:pt x="760638" y="0"/>
                </a:lnTo>
                <a:lnTo>
                  <a:pt x="760638" y="451629"/>
                </a:lnTo>
                <a:lnTo>
                  <a:pt x="0" y="4516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p:cNvSpPr/>
          <p:nvPr/>
        </p:nvSpPr>
        <p:spPr>
          <a:xfrm>
            <a:off x="3243148" y="4897529"/>
            <a:ext cx="3833359" cy="354129"/>
          </a:xfrm>
          <a:prstGeom prst="line">
            <a:avLst/>
          </a:prstGeom>
          <a:ln w="38100" cap="flat">
            <a:solidFill>
              <a:srgbClr val="000000"/>
            </a:solidFill>
            <a:prstDash val="solid"/>
            <a:headEnd type="none" w="sm" len="sm"/>
            <a:tailEnd type="triangle" w="lg" len="med"/>
          </a:ln>
        </p:spPr>
        <p:txBody>
          <a:bodyPr/>
          <a:lstStyle/>
          <a:p>
            <a:endParaRPr lang="en-US"/>
          </a:p>
        </p:txBody>
      </p:sp>
      <p:sp>
        <p:nvSpPr>
          <p:cNvPr id="6" name="Freeform 6"/>
          <p:cNvSpPr/>
          <p:nvPr/>
        </p:nvSpPr>
        <p:spPr>
          <a:xfrm>
            <a:off x="2591786" y="4440268"/>
            <a:ext cx="649610" cy="703232"/>
          </a:xfrm>
          <a:custGeom>
            <a:avLst/>
            <a:gdLst/>
            <a:ahLst/>
            <a:cxnLst/>
            <a:rect l="l" t="t" r="r" b="b"/>
            <a:pathLst>
              <a:path w="649610" h="703232">
                <a:moveTo>
                  <a:pt x="0" y="0"/>
                </a:moveTo>
                <a:lnTo>
                  <a:pt x="649610" y="0"/>
                </a:lnTo>
                <a:lnTo>
                  <a:pt x="649610" y="703232"/>
                </a:lnTo>
                <a:lnTo>
                  <a:pt x="0" y="7032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AutoShape 7"/>
          <p:cNvSpPr/>
          <p:nvPr/>
        </p:nvSpPr>
        <p:spPr>
          <a:xfrm>
            <a:off x="4020835" y="7797794"/>
            <a:ext cx="4296536" cy="271240"/>
          </a:xfrm>
          <a:prstGeom prst="line">
            <a:avLst/>
          </a:prstGeom>
          <a:ln w="38100" cap="flat">
            <a:solidFill>
              <a:srgbClr val="000000"/>
            </a:solidFill>
            <a:prstDash val="solid"/>
            <a:headEnd type="none" w="sm" len="sm"/>
            <a:tailEnd type="triangle" w="lg" len="med"/>
          </a:ln>
        </p:spPr>
        <p:txBody>
          <a:bodyPr/>
          <a:lstStyle/>
          <a:p>
            <a:endParaRPr lang="en-US"/>
          </a:p>
        </p:txBody>
      </p:sp>
      <p:sp>
        <p:nvSpPr>
          <p:cNvPr id="8" name="Freeform 8"/>
          <p:cNvSpPr/>
          <p:nvPr/>
        </p:nvSpPr>
        <p:spPr>
          <a:xfrm>
            <a:off x="3328802" y="7339393"/>
            <a:ext cx="661547" cy="661547"/>
          </a:xfrm>
          <a:custGeom>
            <a:avLst/>
            <a:gdLst/>
            <a:ahLst/>
            <a:cxnLst/>
            <a:rect l="l" t="t" r="r" b="b"/>
            <a:pathLst>
              <a:path w="661547" h="661547">
                <a:moveTo>
                  <a:pt x="0" y="0"/>
                </a:moveTo>
                <a:lnTo>
                  <a:pt x="661546" y="0"/>
                </a:lnTo>
                <a:lnTo>
                  <a:pt x="661546" y="661547"/>
                </a:lnTo>
                <a:lnTo>
                  <a:pt x="0" y="6615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AutoShape 9"/>
          <p:cNvSpPr/>
          <p:nvPr/>
        </p:nvSpPr>
        <p:spPr>
          <a:xfrm>
            <a:off x="4269557" y="1431901"/>
            <a:ext cx="4874443" cy="91146"/>
          </a:xfrm>
          <a:prstGeom prst="line">
            <a:avLst/>
          </a:prstGeom>
          <a:ln w="38100" cap="flat">
            <a:solidFill>
              <a:srgbClr val="000000"/>
            </a:solidFill>
            <a:prstDash val="solid"/>
            <a:headEnd type="none" w="sm" len="sm"/>
            <a:tailEnd type="triangle" w="lg" len="med"/>
          </a:ln>
        </p:spPr>
        <p:txBody>
          <a:bodyPr/>
          <a:lstStyle/>
          <a:p>
            <a:endParaRPr lang="en-US"/>
          </a:p>
        </p:txBody>
      </p:sp>
      <p:sp>
        <p:nvSpPr>
          <p:cNvPr id="10" name="Freeform 10"/>
          <p:cNvSpPr/>
          <p:nvPr/>
        </p:nvSpPr>
        <p:spPr>
          <a:xfrm>
            <a:off x="3659575" y="602592"/>
            <a:ext cx="540087" cy="829309"/>
          </a:xfrm>
          <a:custGeom>
            <a:avLst/>
            <a:gdLst/>
            <a:ahLst/>
            <a:cxnLst/>
            <a:rect l="l" t="t" r="r" b="b"/>
            <a:pathLst>
              <a:path w="540087" h="829309">
                <a:moveTo>
                  <a:pt x="0" y="0"/>
                </a:moveTo>
                <a:lnTo>
                  <a:pt x="540087" y="0"/>
                </a:lnTo>
                <a:lnTo>
                  <a:pt x="540087" y="829309"/>
                </a:lnTo>
                <a:lnTo>
                  <a:pt x="0" y="8293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AutoShape 11"/>
          <p:cNvSpPr/>
          <p:nvPr/>
        </p:nvSpPr>
        <p:spPr>
          <a:xfrm flipH="1">
            <a:off x="11417851" y="2958950"/>
            <a:ext cx="2985877" cy="1292136"/>
          </a:xfrm>
          <a:prstGeom prst="line">
            <a:avLst/>
          </a:prstGeom>
          <a:ln w="38100" cap="flat">
            <a:solidFill>
              <a:srgbClr val="000000"/>
            </a:solidFill>
            <a:prstDash val="solid"/>
            <a:headEnd type="none" w="sm" len="sm"/>
            <a:tailEnd type="triangle" w="lg" len="med"/>
          </a:ln>
        </p:spPr>
        <p:txBody>
          <a:bodyPr/>
          <a:lstStyle/>
          <a:p>
            <a:endParaRPr lang="en-US"/>
          </a:p>
        </p:txBody>
      </p:sp>
      <p:sp>
        <p:nvSpPr>
          <p:cNvPr id="12" name="Freeform 12"/>
          <p:cNvSpPr/>
          <p:nvPr/>
        </p:nvSpPr>
        <p:spPr>
          <a:xfrm>
            <a:off x="14403728" y="2830057"/>
            <a:ext cx="632219" cy="632219"/>
          </a:xfrm>
          <a:custGeom>
            <a:avLst/>
            <a:gdLst/>
            <a:ahLst/>
            <a:cxnLst/>
            <a:rect l="l" t="t" r="r" b="b"/>
            <a:pathLst>
              <a:path w="632219" h="632219">
                <a:moveTo>
                  <a:pt x="0" y="0"/>
                </a:moveTo>
                <a:lnTo>
                  <a:pt x="632219" y="0"/>
                </a:lnTo>
                <a:lnTo>
                  <a:pt x="632219" y="632219"/>
                </a:lnTo>
                <a:lnTo>
                  <a:pt x="0" y="6322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a:off x="13065638" y="4590211"/>
            <a:ext cx="568478" cy="568478"/>
          </a:xfrm>
          <a:custGeom>
            <a:avLst/>
            <a:gdLst/>
            <a:ahLst/>
            <a:cxnLst/>
            <a:rect l="l" t="t" r="r" b="b"/>
            <a:pathLst>
              <a:path w="568478" h="568478">
                <a:moveTo>
                  <a:pt x="0" y="0"/>
                </a:moveTo>
                <a:lnTo>
                  <a:pt x="568478" y="0"/>
                </a:lnTo>
                <a:lnTo>
                  <a:pt x="568478" y="568478"/>
                </a:lnTo>
                <a:lnTo>
                  <a:pt x="0" y="56847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4" name="TextBox 14"/>
          <p:cNvSpPr txBox="1"/>
          <p:nvPr/>
        </p:nvSpPr>
        <p:spPr>
          <a:xfrm>
            <a:off x="14122164" y="6784895"/>
            <a:ext cx="2183055" cy="574050"/>
          </a:xfrm>
          <a:prstGeom prst="rect">
            <a:avLst/>
          </a:prstGeom>
        </p:spPr>
        <p:txBody>
          <a:bodyPr lIns="0" tIns="0" rIns="0" bIns="0" rtlCol="0" anchor="t">
            <a:spAutoFit/>
          </a:bodyPr>
          <a:lstStyle/>
          <a:p>
            <a:pPr algn="ctr">
              <a:lnSpc>
                <a:spcPts val="2389"/>
              </a:lnSpc>
              <a:spcBef>
                <a:spcPct val="0"/>
              </a:spcBef>
            </a:pPr>
            <a:r>
              <a:rPr lang="en-US" sz="2008" b="1">
                <a:solidFill>
                  <a:srgbClr val="000000"/>
                </a:solidFill>
                <a:latin typeface="Quicksand Bold"/>
                <a:ea typeface="Quicksand Bold"/>
                <a:cs typeface="Quicksand Bold"/>
                <a:sym typeface="Quicksand Bold"/>
              </a:rPr>
              <a:t>EMOTIONAL AND MENTAL HEALTH</a:t>
            </a:r>
          </a:p>
        </p:txBody>
      </p:sp>
      <p:sp>
        <p:nvSpPr>
          <p:cNvPr id="15" name="AutoShape 15"/>
          <p:cNvSpPr/>
          <p:nvPr/>
        </p:nvSpPr>
        <p:spPr>
          <a:xfrm flipH="1">
            <a:off x="9744272" y="7233301"/>
            <a:ext cx="3857573" cy="139560"/>
          </a:xfrm>
          <a:prstGeom prst="line">
            <a:avLst/>
          </a:prstGeom>
          <a:ln w="38100" cap="flat">
            <a:solidFill>
              <a:srgbClr val="000000"/>
            </a:solidFill>
            <a:prstDash val="solid"/>
            <a:headEnd type="none" w="sm" len="sm"/>
            <a:tailEnd type="triangle" w="lg" len="med"/>
          </a:ln>
        </p:spPr>
        <p:txBody>
          <a:bodyPr/>
          <a:lstStyle/>
          <a:p>
            <a:endParaRPr lang="en-US"/>
          </a:p>
        </p:txBody>
      </p:sp>
      <p:sp>
        <p:nvSpPr>
          <p:cNvPr id="16" name="AutoShape 16"/>
          <p:cNvSpPr/>
          <p:nvPr/>
        </p:nvSpPr>
        <p:spPr>
          <a:xfrm flipH="1">
            <a:off x="10763138" y="5067823"/>
            <a:ext cx="2302500" cy="1287376"/>
          </a:xfrm>
          <a:prstGeom prst="line">
            <a:avLst/>
          </a:prstGeom>
          <a:ln w="38100" cap="flat">
            <a:solidFill>
              <a:srgbClr val="000000"/>
            </a:solidFill>
            <a:prstDash val="solid"/>
            <a:headEnd type="none" w="sm" len="sm"/>
            <a:tailEnd type="triangle" w="lg" len="med"/>
          </a:ln>
        </p:spPr>
        <p:txBody>
          <a:bodyPr/>
          <a:lstStyle/>
          <a:p>
            <a:endParaRPr lang="en-US"/>
          </a:p>
        </p:txBody>
      </p:sp>
      <p:sp>
        <p:nvSpPr>
          <p:cNvPr id="17" name="Freeform 17"/>
          <p:cNvSpPr/>
          <p:nvPr/>
        </p:nvSpPr>
        <p:spPr>
          <a:xfrm>
            <a:off x="13525786" y="6746817"/>
            <a:ext cx="551096" cy="592577"/>
          </a:xfrm>
          <a:custGeom>
            <a:avLst/>
            <a:gdLst/>
            <a:ahLst/>
            <a:cxnLst/>
            <a:rect l="l" t="t" r="r" b="b"/>
            <a:pathLst>
              <a:path w="551096" h="592577">
                <a:moveTo>
                  <a:pt x="0" y="0"/>
                </a:moveTo>
                <a:lnTo>
                  <a:pt x="551096" y="0"/>
                </a:lnTo>
                <a:lnTo>
                  <a:pt x="551096" y="592576"/>
                </a:lnTo>
                <a:lnTo>
                  <a:pt x="0" y="59257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8" name="TextBox 18"/>
          <p:cNvSpPr txBox="1"/>
          <p:nvPr/>
        </p:nvSpPr>
        <p:spPr>
          <a:xfrm>
            <a:off x="603723" y="3154292"/>
            <a:ext cx="3055852" cy="278775"/>
          </a:xfrm>
          <a:prstGeom prst="rect">
            <a:avLst/>
          </a:prstGeom>
        </p:spPr>
        <p:txBody>
          <a:bodyPr lIns="0" tIns="0" rIns="0" bIns="0" rtlCol="0" anchor="t">
            <a:spAutoFit/>
          </a:bodyPr>
          <a:lstStyle/>
          <a:p>
            <a:pPr algn="ctr">
              <a:lnSpc>
                <a:spcPts val="2389"/>
              </a:lnSpc>
              <a:spcBef>
                <a:spcPct val="0"/>
              </a:spcBef>
            </a:pPr>
            <a:r>
              <a:rPr lang="en-US" sz="2008" b="1">
                <a:solidFill>
                  <a:srgbClr val="000000"/>
                </a:solidFill>
                <a:latin typeface="Quicksand Bold"/>
                <a:ea typeface="Quicksand Bold"/>
                <a:cs typeface="Quicksand Bold"/>
                <a:sym typeface="Quicksand Bold"/>
              </a:rPr>
              <a:t>TRANSPORTATION</a:t>
            </a:r>
          </a:p>
        </p:txBody>
      </p:sp>
      <p:sp>
        <p:nvSpPr>
          <p:cNvPr id="19" name="TextBox 19"/>
          <p:cNvSpPr txBox="1"/>
          <p:nvPr/>
        </p:nvSpPr>
        <p:spPr>
          <a:xfrm>
            <a:off x="806227" y="3459076"/>
            <a:ext cx="1816980" cy="285733"/>
          </a:xfrm>
          <a:prstGeom prst="rect">
            <a:avLst/>
          </a:prstGeom>
        </p:spPr>
        <p:txBody>
          <a:bodyPr lIns="0" tIns="0" rIns="0" bIns="0" rtlCol="0" anchor="t">
            <a:spAutoFit/>
          </a:bodyPr>
          <a:lstStyle/>
          <a:p>
            <a:pPr algn="ctr">
              <a:lnSpc>
                <a:spcPts val="2389"/>
              </a:lnSpc>
              <a:spcBef>
                <a:spcPct val="0"/>
              </a:spcBef>
            </a:pPr>
            <a:r>
              <a:rPr lang="en-US" sz="2008">
                <a:solidFill>
                  <a:srgbClr val="000000"/>
                </a:solidFill>
                <a:latin typeface="Quicksand"/>
                <a:ea typeface="Quicksand"/>
                <a:cs typeface="Quicksand"/>
                <a:sym typeface="Quicksand"/>
              </a:rPr>
              <a:t>3.6 MILLION</a:t>
            </a:r>
          </a:p>
        </p:txBody>
      </p:sp>
      <p:sp>
        <p:nvSpPr>
          <p:cNvPr id="20" name="TextBox 20"/>
          <p:cNvSpPr txBox="1"/>
          <p:nvPr/>
        </p:nvSpPr>
        <p:spPr>
          <a:xfrm>
            <a:off x="7792764" y="3969987"/>
            <a:ext cx="9525" cy="768387"/>
          </a:xfrm>
          <a:prstGeom prst="rect">
            <a:avLst/>
          </a:prstGeom>
        </p:spPr>
        <p:txBody>
          <a:bodyPr lIns="0" tIns="0" rIns="0" bIns="0" rtlCol="0" anchor="t">
            <a:spAutoFit/>
          </a:bodyPr>
          <a:lstStyle/>
          <a:p>
            <a:pPr algn="ctr">
              <a:lnSpc>
                <a:spcPts val="5950"/>
              </a:lnSpc>
              <a:spcBef>
                <a:spcPct val="0"/>
              </a:spcBef>
            </a:pPr>
            <a:endParaRPr/>
          </a:p>
        </p:txBody>
      </p:sp>
      <p:sp>
        <p:nvSpPr>
          <p:cNvPr id="21" name="TextBox 21"/>
          <p:cNvSpPr txBox="1"/>
          <p:nvPr/>
        </p:nvSpPr>
        <p:spPr>
          <a:xfrm>
            <a:off x="1036463" y="3807560"/>
            <a:ext cx="2732702" cy="462942"/>
          </a:xfrm>
          <a:prstGeom prst="rect">
            <a:avLst/>
          </a:prstGeom>
        </p:spPr>
        <p:txBody>
          <a:bodyPr lIns="0" tIns="0" rIns="0" bIns="0" rtlCol="0" anchor="t">
            <a:spAutoFit/>
          </a:bodyPr>
          <a:lstStyle/>
          <a:p>
            <a:pPr algn="l">
              <a:lnSpc>
                <a:spcPts val="1234"/>
              </a:lnSpc>
            </a:pPr>
            <a:r>
              <a:rPr lang="en-US" sz="882">
                <a:solidFill>
                  <a:srgbClr val="000000"/>
                </a:solidFill>
                <a:latin typeface="Canva Sans"/>
                <a:ea typeface="Canva Sans"/>
                <a:cs typeface="Canva Sans"/>
                <a:sym typeface="Canva Sans"/>
              </a:rPr>
              <a:t>Individuals do not access medical care because they do not have transportation- the third leading cause of missed appointments</a:t>
            </a:r>
          </a:p>
        </p:txBody>
      </p:sp>
      <p:sp>
        <p:nvSpPr>
          <p:cNvPr id="22" name="TextBox 22"/>
          <p:cNvSpPr txBox="1"/>
          <p:nvPr/>
        </p:nvSpPr>
        <p:spPr>
          <a:xfrm>
            <a:off x="1028700" y="5261102"/>
            <a:ext cx="3485135" cy="355334"/>
          </a:xfrm>
          <a:prstGeom prst="rect">
            <a:avLst/>
          </a:prstGeom>
        </p:spPr>
        <p:txBody>
          <a:bodyPr lIns="0" tIns="0" rIns="0" bIns="0" rtlCol="0" anchor="t">
            <a:spAutoFit/>
          </a:bodyPr>
          <a:lstStyle/>
          <a:p>
            <a:pPr algn="ctr">
              <a:lnSpc>
                <a:spcPts val="2725"/>
              </a:lnSpc>
              <a:spcBef>
                <a:spcPct val="0"/>
              </a:spcBef>
            </a:pPr>
            <a:r>
              <a:rPr lang="en-US" sz="2290" b="1">
                <a:solidFill>
                  <a:srgbClr val="000000"/>
                </a:solidFill>
                <a:latin typeface="Quicksand Bold"/>
                <a:ea typeface="Quicksand Bold"/>
                <a:cs typeface="Quicksand Bold"/>
                <a:sym typeface="Quicksand Bold"/>
              </a:rPr>
              <a:t>FOOD INSECURITY</a:t>
            </a:r>
          </a:p>
        </p:txBody>
      </p:sp>
      <p:sp>
        <p:nvSpPr>
          <p:cNvPr id="23" name="TextBox 23"/>
          <p:cNvSpPr txBox="1"/>
          <p:nvPr/>
        </p:nvSpPr>
        <p:spPr>
          <a:xfrm>
            <a:off x="1301069" y="5651657"/>
            <a:ext cx="2072228" cy="357124"/>
          </a:xfrm>
          <a:prstGeom prst="rect">
            <a:avLst/>
          </a:prstGeom>
        </p:spPr>
        <p:txBody>
          <a:bodyPr lIns="0" tIns="0" rIns="0" bIns="0" rtlCol="0" anchor="t">
            <a:spAutoFit/>
          </a:bodyPr>
          <a:lstStyle/>
          <a:p>
            <a:pPr algn="ctr">
              <a:lnSpc>
                <a:spcPts val="2725"/>
              </a:lnSpc>
              <a:spcBef>
                <a:spcPct val="0"/>
              </a:spcBef>
            </a:pPr>
            <a:r>
              <a:rPr lang="en-US" sz="2290">
                <a:solidFill>
                  <a:srgbClr val="000000"/>
                </a:solidFill>
                <a:latin typeface="Quicksand"/>
                <a:ea typeface="Quicksand"/>
                <a:cs typeface="Quicksand"/>
                <a:sym typeface="Quicksand"/>
              </a:rPr>
              <a:t>6.5 MILLION</a:t>
            </a:r>
          </a:p>
        </p:txBody>
      </p:sp>
      <p:sp>
        <p:nvSpPr>
          <p:cNvPr id="24" name="TextBox 24"/>
          <p:cNvSpPr txBox="1"/>
          <p:nvPr/>
        </p:nvSpPr>
        <p:spPr>
          <a:xfrm>
            <a:off x="1529092" y="6073499"/>
            <a:ext cx="3116590" cy="534824"/>
          </a:xfrm>
          <a:prstGeom prst="rect">
            <a:avLst/>
          </a:prstGeom>
        </p:spPr>
        <p:txBody>
          <a:bodyPr lIns="0" tIns="0" rIns="0" bIns="0" rtlCol="0" anchor="t">
            <a:spAutoFit/>
          </a:bodyPr>
          <a:lstStyle/>
          <a:p>
            <a:pPr algn="l">
              <a:lnSpc>
                <a:spcPts val="1408"/>
              </a:lnSpc>
            </a:pPr>
            <a:r>
              <a:rPr lang="en-US" sz="1005">
                <a:solidFill>
                  <a:srgbClr val="000000"/>
                </a:solidFill>
                <a:latin typeface="Canva Sans"/>
                <a:ea typeface="Canva Sans"/>
                <a:cs typeface="Canva Sans"/>
                <a:sym typeface="Canva Sans"/>
              </a:rPr>
              <a:t>Children live in low income neighborhoods that are more than a mile from a supermarket. 1 in 8 families is food insecure</a:t>
            </a:r>
          </a:p>
        </p:txBody>
      </p:sp>
      <p:sp>
        <p:nvSpPr>
          <p:cNvPr id="25" name="TextBox 25"/>
          <p:cNvSpPr txBox="1"/>
          <p:nvPr/>
        </p:nvSpPr>
        <p:spPr>
          <a:xfrm>
            <a:off x="1374957" y="7643511"/>
            <a:ext cx="2055714" cy="393845"/>
          </a:xfrm>
          <a:prstGeom prst="rect">
            <a:avLst/>
          </a:prstGeom>
        </p:spPr>
        <p:txBody>
          <a:bodyPr lIns="0" tIns="0" rIns="0" bIns="0" rtlCol="0" anchor="t">
            <a:spAutoFit/>
          </a:bodyPr>
          <a:lstStyle/>
          <a:p>
            <a:pPr algn="ctr">
              <a:lnSpc>
                <a:spcPts val="3110"/>
              </a:lnSpc>
              <a:spcBef>
                <a:spcPct val="0"/>
              </a:spcBef>
            </a:pPr>
            <a:r>
              <a:rPr lang="en-US" sz="2613" b="1">
                <a:solidFill>
                  <a:srgbClr val="000000"/>
                </a:solidFill>
                <a:latin typeface="Quicksand Bold"/>
                <a:ea typeface="Quicksand Bold"/>
                <a:cs typeface="Quicksand Bold"/>
                <a:sym typeface="Quicksand Bold"/>
              </a:rPr>
              <a:t>SHELTER</a:t>
            </a:r>
          </a:p>
        </p:txBody>
      </p:sp>
      <p:sp>
        <p:nvSpPr>
          <p:cNvPr id="26" name="TextBox 26"/>
          <p:cNvSpPr txBox="1"/>
          <p:nvPr/>
        </p:nvSpPr>
        <p:spPr>
          <a:xfrm>
            <a:off x="1480875" y="8059509"/>
            <a:ext cx="2072228" cy="357124"/>
          </a:xfrm>
          <a:prstGeom prst="rect">
            <a:avLst/>
          </a:prstGeom>
        </p:spPr>
        <p:txBody>
          <a:bodyPr lIns="0" tIns="0" rIns="0" bIns="0" rtlCol="0" anchor="t">
            <a:spAutoFit/>
          </a:bodyPr>
          <a:lstStyle/>
          <a:p>
            <a:pPr algn="ctr">
              <a:lnSpc>
                <a:spcPts val="2725"/>
              </a:lnSpc>
              <a:spcBef>
                <a:spcPct val="0"/>
              </a:spcBef>
            </a:pPr>
            <a:r>
              <a:rPr lang="en-US" sz="2290">
                <a:solidFill>
                  <a:srgbClr val="000000"/>
                </a:solidFill>
                <a:latin typeface="Quicksand"/>
                <a:ea typeface="Quicksand"/>
                <a:cs typeface="Quicksand"/>
                <a:sym typeface="Quicksand"/>
              </a:rPr>
              <a:t>55 PERCENT</a:t>
            </a:r>
          </a:p>
        </p:txBody>
      </p:sp>
      <p:sp>
        <p:nvSpPr>
          <p:cNvPr id="27" name="TextBox 27"/>
          <p:cNvSpPr txBox="1"/>
          <p:nvPr/>
        </p:nvSpPr>
        <p:spPr>
          <a:xfrm>
            <a:off x="1683101" y="8483308"/>
            <a:ext cx="3116590" cy="357558"/>
          </a:xfrm>
          <a:prstGeom prst="rect">
            <a:avLst/>
          </a:prstGeom>
        </p:spPr>
        <p:txBody>
          <a:bodyPr lIns="0" tIns="0" rIns="0" bIns="0" rtlCol="0" anchor="t">
            <a:spAutoFit/>
          </a:bodyPr>
          <a:lstStyle/>
          <a:p>
            <a:pPr algn="l">
              <a:lnSpc>
                <a:spcPts val="1408"/>
              </a:lnSpc>
            </a:pPr>
            <a:r>
              <a:rPr lang="en-US" sz="1005">
                <a:solidFill>
                  <a:srgbClr val="000000"/>
                </a:solidFill>
                <a:latin typeface="Canva Sans"/>
                <a:ea typeface="Canva Sans"/>
                <a:cs typeface="Canva Sans"/>
                <a:sym typeface="Canva Sans"/>
              </a:rPr>
              <a:t>Reduction in medicaid claims for individuals </a:t>
            </a:r>
          </a:p>
          <a:p>
            <a:pPr algn="l">
              <a:lnSpc>
                <a:spcPts val="1408"/>
              </a:lnSpc>
            </a:pPr>
            <a:r>
              <a:rPr lang="en-US" sz="1005">
                <a:solidFill>
                  <a:srgbClr val="000000"/>
                </a:solidFill>
                <a:latin typeface="Canva Sans"/>
                <a:ea typeface="Canva Sans"/>
                <a:cs typeface="Canva Sans"/>
                <a:sym typeface="Canva Sans"/>
              </a:rPr>
              <a:t>1 year after finding housing</a:t>
            </a:r>
          </a:p>
        </p:txBody>
      </p:sp>
      <p:sp>
        <p:nvSpPr>
          <p:cNvPr id="28" name="TextBox 28"/>
          <p:cNvSpPr txBox="1"/>
          <p:nvPr/>
        </p:nvSpPr>
        <p:spPr>
          <a:xfrm>
            <a:off x="2241239" y="1542096"/>
            <a:ext cx="3055852" cy="278775"/>
          </a:xfrm>
          <a:prstGeom prst="rect">
            <a:avLst/>
          </a:prstGeom>
        </p:spPr>
        <p:txBody>
          <a:bodyPr lIns="0" tIns="0" rIns="0" bIns="0" rtlCol="0" anchor="t">
            <a:spAutoFit/>
          </a:bodyPr>
          <a:lstStyle/>
          <a:p>
            <a:pPr algn="ctr">
              <a:lnSpc>
                <a:spcPts val="2389"/>
              </a:lnSpc>
              <a:spcBef>
                <a:spcPct val="0"/>
              </a:spcBef>
            </a:pPr>
            <a:r>
              <a:rPr lang="en-US" sz="2008" b="1">
                <a:solidFill>
                  <a:srgbClr val="000000"/>
                </a:solidFill>
                <a:latin typeface="Quicksand Bold"/>
                <a:ea typeface="Quicksand Bold"/>
                <a:cs typeface="Quicksand Bold"/>
                <a:sym typeface="Quicksand Bold"/>
              </a:rPr>
              <a:t>INFANT &amp; CAREGIVER</a:t>
            </a:r>
          </a:p>
        </p:txBody>
      </p:sp>
      <p:sp>
        <p:nvSpPr>
          <p:cNvPr id="29" name="TextBox 29"/>
          <p:cNvSpPr txBox="1"/>
          <p:nvPr/>
        </p:nvSpPr>
        <p:spPr>
          <a:xfrm>
            <a:off x="15084081" y="2871887"/>
            <a:ext cx="1252044" cy="278775"/>
          </a:xfrm>
          <a:prstGeom prst="rect">
            <a:avLst/>
          </a:prstGeom>
        </p:spPr>
        <p:txBody>
          <a:bodyPr lIns="0" tIns="0" rIns="0" bIns="0" rtlCol="0" anchor="t">
            <a:spAutoFit/>
          </a:bodyPr>
          <a:lstStyle/>
          <a:p>
            <a:pPr algn="ctr">
              <a:lnSpc>
                <a:spcPts val="2389"/>
              </a:lnSpc>
              <a:spcBef>
                <a:spcPct val="0"/>
              </a:spcBef>
            </a:pPr>
            <a:r>
              <a:rPr lang="en-US" sz="2008" b="1">
                <a:solidFill>
                  <a:srgbClr val="000000"/>
                </a:solidFill>
                <a:latin typeface="Quicksand Bold"/>
                <a:ea typeface="Quicksand Bold"/>
                <a:cs typeface="Quicksand Bold"/>
                <a:sym typeface="Quicksand Bold"/>
              </a:rPr>
              <a:t>SAFETY</a:t>
            </a:r>
          </a:p>
        </p:txBody>
      </p:sp>
      <p:sp>
        <p:nvSpPr>
          <p:cNvPr id="30" name="TextBox 30"/>
          <p:cNvSpPr txBox="1"/>
          <p:nvPr/>
        </p:nvSpPr>
        <p:spPr>
          <a:xfrm>
            <a:off x="15532932" y="3254154"/>
            <a:ext cx="648698" cy="285733"/>
          </a:xfrm>
          <a:prstGeom prst="rect">
            <a:avLst/>
          </a:prstGeom>
        </p:spPr>
        <p:txBody>
          <a:bodyPr lIns="0" tIns="0" rIns="0" bIns="0" rtlCol="0" anchor="t">
            <a:spAutoFit/>
          </a:bodyPr>
          <a:lstStyle/>
          <a:p>
            <a:pPr algn="ctr">
              <a:lnSpc>
                <a:spcPts val="2389"/>
              </a:lnSpc>
              <a:spcBef>
                <a:spcPct val="0"/>
              </a:spcBef>
            </a:pPr>
            <a:r>
              <a:rPr lang="en-US" sz="2008">
                <a:solidFill>
                  <a:srgbClr val="000000"/>
                </a:solidFill>
                <a:latin typeface="Quicksand"/>
                <a:ea typeface="Quicksand"/>
                <a:cs typeface="Quicksand"/>
                <a:sym typeface="Quicksand"/>
              </a:rPr>
              <a:t>2X</a:t>
            </a:r>
          </a:p>
        </p:txBody>
      </p:sp>
      <p:sp>
        <p:nvSpPr>
          <p:cNvPr id="31" name="TextBox 31"/>
          <p:cNvSpPr txBox="1"/>
          <p:nvPr/>
        </p:nvSpPr>
        <p:spPr>
          <a:xfrm>
            <a:off x="13669596" y="3605279"/>
            <a:ext cx="2732702" cy="307510"/>
          </a:xfrm>
          <a:prstGeom prst="rect">
            <a:avLst/>
          </a:prstGeom>
        </p:spPr>
        <p:txBody>
          <a:bodyPr lIns="0" tIns="0" rIns="0" bIns="0" rtlCol="0" anchor="t">
            <a:spAutoFit/>
          </a:bodyPr>
          <a:lstStyle/>
          <a:p>
            <a:pPr algn="l">
              <a:lnSpc>
                <a:spcPts val="1234"/>
              </a:lnSpc>
            </a:pPr>
            <a:r>
              <a:rPr lang="en-US" sz="882">
                <a:solidFill>
                  <a:srgbClr val="000000"/>
                </a:solidFill>
                <a:latin typeface="Canva Sans"/>
                <a:ea typeface="Canva Sans"/>
                <a:cs typeface="Canva Sans"/>
                <a:sym typeface="Canva Sans"/>
              </a:rPr>
              <a:t>Domestic violence doubled the risk of preterm birth and low birth weight</a:t>
            </a:r>
          </a:p>
        </p:txBody>
      </p:sp>
      <p:sp>
        <p:nvSpPr>
          <p:cNvPr id="32" name="TextBox 32"/>
          <p:cNvSpPr txBox="1"/>
          <p:nvPr/>
        </p:nvSpPr>
        <p:spPr>
          <a:xfrm>
            <a:off x="13349877" y="4569450"/>
            <a:ext cx="2183055" cy="574050"/>
          </a:xfrm>
          <a:prstGeom prst="rect">
            <a:avLst/>
          </a:prstGeom>
        </p:spPr>
        <p:txBody>
          <a:bodyPr lIns="0" tIns="0" rIns="0" bIns="0" rtlCol="0" anchor="t">
            <a:spAutoFit/>
          </a:bodyPr>
          <a:lstStyle/>
          <a:p>
            <a:pPr algn="ctr">
              <a:lnSpc>
                <a:spcPts val="2389"/>
              </a:lnSpc>
              <a:spcBef>
                <a:spcPct val="0"/>
              </a:spcBef>
            </a:pPr>
            <a:r>
              <a:rPr lang="en-US" sz="2008" b="1">
                <a:solidFill>
                  <a:srgbClr val="000000"/>
                </a:solidFill>
                <a:latin typeface="Quicksand Bold"/>
                <a:ea typeface="Quicksand Bold"/>
                <a:cs typeface="Quicksand Bold"/>
                <a:sym typeface="Quicksand Bold"/>
              </a:rPr>
              <a:t>HEALTH LITERACY</a:t>
            </a:r>
          </a:p>
        </p:txBody>
      </p:sp>
      <p:sp>
        <p:nvSpPr>
          <p:cNvPr id="33" name="TextBox 33"/>
          <p:cNvSpPr txBox="1"/>
          <p:nvPr/>
        </p:nvSpPr>
        <p:spPr>
          <a:xfrm>
            <a:off x="13506224" y="5177739"/>
            <a:ext cx="1662186" cy="285733"/>
          </a:xfrm>
          <a:prstGeom prst="rect">
            <a:avLst/>
          </a:prstGeom>
        </p:spPr>
        <p:txBody>
          <a:bodyPr lIns="0" tIns="0" rIns="0" bIns="0" rtlCol="0" anchor="t">
            <a:spAutoFit/>
          </a:bodyPr>
          <a:lstStyle/>
          <a:p>
            <a:pPr algn="ctr">
              <a:lnSpc>
                <a:spcPts val="2389"/>
              </a:lnSpc>
              <a:spcBef>
                <a:spcPct val="0"/>
              </a:spcBef>
            </a:pPr>
            <a:r>
              <a:rPr lang="en-US" sz="2008">
                <a:solidFill>
                  <a:srgbClr val="000000"/>
                </a:solidFill>
                <a:latin typeface="Quicksand"/>
                <a:ea typeface="Quicksand"/>
                <a:cs typeface="Quicksand"/>
                <a:sym typeface="Quicksand"/>
              </a:rPr>
              <a:t>90 MILLION</a:t>
            </a:r>
          </a:p>
        </p:txBody>
      </p:sp>
      <p:sp>
        <p:nvSpPr>
          <p:cNvPr id="34" name="TextBox 34"/>
          <p:cNvSpPr txBox="1"/>
          <p:nvPr/>
        </p:nvSpPr>
        <p:spPr>
          <a:xfrm>
            <a:off x="12611618" y="5545839"/>
            <a:ext cx="2732702" cy="462942"/>
          </a:xfrm>
          <a:prstGeom prst="rect">
            <a:avLst/>
          </a:prstGeom>
        </p:spPr>
        <p:txBody>
          <a:bodyPr lIns="0" tIns="0" rIns="0" bIns="0" rtlCol="0" anchor="t">
            <a:spAutoFit/>
          </a:bodyPr>
          <a:lstStyle/>
          <a:p>
            <a:pPr algn="l">
              <a:lnSpc>
                <a:spcPts val="1234"/>
              </a:lnSpc>
            </a:pPr>
            <a:r>
              <a:rPr lang="en-US" sz="882">
                <a:solidFill>
                  <a:srgbClr val="000000"/>
                </a:solidFill>
                <a:latin typeface="Canva Sans"/>
                <a:ea typeface="Canva Sans"/>
                <a:cs typeface="Canva Sans"/>
                <a:sym typeface="Canva Sans"/>
              </a:rPr>
              <a:t>Americans have difficulty understanding and acting upon health information, which can negative effect their health and well-being</a:t>
            </a:r>
          </a:p>
        </p:txBody>
      </p:sp>
      <p:sp>
        <p:nvSpPr>
          <p:cNvPr id="35" name="TextBox 35"/>
          <p:cNvSpPr txBox="1"/>
          <p:nvPr/>
        </p:nvSpPr>
        <p:spPr>
          <a:xfrm>
            <a:off x="15656520" y="7449925"/>
            <a:ext cx="648698" cy="285733"/>
          </a:xfrm>
          <a:prstGeom prst="rect">
            <a:avLst/>
          </a:prstGeom>
        </p:spPr>
        <p:txBody>
          <a:bodyPr lIns="0" tIns="0" rIns="0" bIns="0" rtlCol="0" anchor="t">
            <a:spAutoFit/>
          </a:bodyPr>
          <a:lstStyle/>
          <a:p>
            <a:pPr algn="ctr">
              <a:lnSpc>
                <a:spcPts val="2389"/>
              </a:lnSpc>
              <a:spcBef>
                <a:spcPct val="0"/>
              </a:spcBef>
            </a:pPr>
            <a:r>
              <a:rPr lang="en-US" sz="2008">
                <a:solidFill>
                  <a:srgbClr val="000000"/>
                </a:solidFill>
                <a:latin typeface="Quicksand"/>
                <a:ea typeface="Quicksand"/>
                <a:cs typeface="Quicksand"/>
                <a:sym typeface="Quicksand"/>
              </a:rPr>
              <a:t>10X</a:t>
            </a:r>
          </a:p>
        </p:txBody>
      </p:sp>
      <p:sp>
        <p:nvSpPr>
          <p:cNvPr id="36" name="TextBox 36"/>
          <p:cNvSpPr txBox="1"/>
          <p:nvPr/>
        </p:nvSpPr>
        <p:spPr>
          <a:xfrm>
            <a:off x="13161542" y="7811858"/>
            <a:ext cx="3116590" cy="534824"/>
          </a:xfrm>
          <a:prstGeom prst="rect">
            <a:avLst/>
          </a:prstGeom>
        </p:spPr>
        <p:txBody>
          <a:bodyPr lIns="0" tIns="0" rIns="0" bIns="0" rtlCol="0" anchor="t">
            <a:spAutoFit/>
          </a:bodyPr>
          <a:lstStyle/>
          <a:p>
            <a:pPr algn="l">
              <a:lnSpc>
                <a:spcPts val="1408"/>
              </a:lnSpc>
            </a:pPr>
            <a:r>
              <a:rPr lang="en-US" sz="1005">
                <a:solidFill>
                  <a:srgbClr val="000000"/>
                </a:solidFill>
                <a:latin typeface="Canva Sans"/>
                <a:ea typeface="Canva Sans"/>
                <a:cs typeface="Canva Sans"/>
                <a:sym typeface="Canva Sans"/>
              </a:rPr>
              <a:t>Birthing persons delivering pre-term babies are 10 times more likely to exhibit symptoms of PTSD than birthing persons of full-term babies</a:t>
            </a:r>
          </a:p>
        </p:txBody>
      </p:sp>
      <p:sp>
        <p:nvSpPr>
          <p:cNvPr id="37" name="TextBox 37"/>
          <p:cNvSpPr txBox="1"/>
          <p:nvPr/>
        </p:nvSpPr>
        <p:spPr>
          <a:xfrm>
            <a:off x="6169103" y="361729"/>
            <a:ext cx="7180774" cy="574059"/>
          </a:xfrm>
          <a:prstGeom prst="rect">
            <a:avLst/>
          </a:prstGeom>
        </p:spPr>
        <p:txBody>
          <a:bodyPr lIns="0" tIns="0" rIns="0" bIns="0" rtlCol="0" anchor="t">
            <a:spAutoFit/>
          </a:bodyPr>
          <a:lstStyle/>
          <a:p>
            <a:pPr algn="ctr">
              <a:lnSpc>
                <a:spcPts val="2389"/>
              </a:lnSpc>
              <a:spcBef>
                <a:spcPct val="0"/>
              </a:spcBef>
            </a:pPr>
            <a:r>
              <a:rPr lang="en-US" sz="2008" b="1">
                <a:solidFill>
                  <a:srgbClr val="000000"/>
                </a:solidFill>
                <a:latin typeface="Quicksand Bold"/>
                <a:ea typeface="Quicksand Bold"/>
                <a:cs typeface="Quicksand Bold"/>
                <a:sym typeface="Quicksand Bold"/>
              </a:rPr>
              <a:t>DEVELOPING QUALITY CLINICAL CARE IS ONLY THE TIP OF THE ICEBERG FOR HELPING FAMILIES THRIVE*</a:t>
            </a:r>
          </a:p>
        </p:txBody>
      </p:sp>
      <p:sp>
        <p:nvSpPr>
          <p:cNvPr id="38" name="TextBox 38"/>
          <p:cNvSpPr txBox="1"/>
          <p:nvPr/>
        </p:nvSpPr>
        <p:spPr>
          <a:xfrm>
            <a:off x="10985028" y="9344025"/>
            <a:ext cx="6274272" cy="462931"/>
          </a:xfrm>
          <a:prstGeom prst="rect">
            <a:avLst/>
          </a:prstGeom>
        </p:spPr>
        <p:txBody>
          <a:bodyPr lIns="0" tIns="0" rIns="0" bIns="0" rtlCol="0" anchor="t">
            <a:spAutoFit/>
          </a:bodyPr>
          <a:lstStyle/>
          <a:p>
            <a:pPr marL="190435" lvl="1" indent="-95217" algn="l">
              <a:lnSpc>
                <a:spcPts val="1234"/>
              </a:lnSpc>
              <a:buFont typeface="Arial"/>
              <a:buChar char="•"/>
            </a:pPr>
            <a:r>
              <a:rPr lang="en-US" sz="882">
                <a:solidFill>
                  <a:srgbClr val="000000"/>
                </a:solidFill>
                <a:latin typeface="Canva Sans"/>
                <a:ea typeface="Canva Sans"/>
                <a:cs typeface="Canva Sans"/>
                <a:sym typeface="Canva Sans"/>
              </a:rPr>
              <a:t>Adapted from Progeny Health and Reno R, Hyder A. The Evidence Base for Social Determinants of Health as Risk Factors for Infant Mortality: A Systematic Scoping Review. J Health Care Poor Underserved. 2018;29(4):1188-1208. doi: 10.1353/hpu.2018.0091. PMID: 30449742.Adapted from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ECE1"/>
        </a:solidFill>
        <a:effectLst/>
      </p:bgPr>
    </p:bg>
    <p:spTree>
      <p:nvGrpSpPr>
        <p:cNvPr id="1" name=""/>
        <p:cNvGrpSpPr/>
        <p:nvPr/>
      </p:nvGrpSpPr>
      <p:grpSpPr>
        <a:xfrm>
          <a:off x="0" y="0"/>
          <a:ext cx="0" cy="0"/>
          <a:chOff x="0" y="0"/>
          <a:chExt cx="0" cy="0"/>
        </a:xfrm>
      </p:grpSpPr>
      <p:sp>
        <p:nvSpPr>
          <p:cNvPr id="2" name="Freeform 2"/>
          <p:cNvSpPr/>
          <p:nvPr/>
        </p:nvSpPr>
        <p:spPr>
          <a:xfrm>
            <a:off x="16541148" y="898169"/>
            <a:ext cx="3807513" cy="2455846"/>
          </a:xfrm>
          <a:custGeom>
            <a:avLst/>
            <a:gdLst/>
            <a:ahLst/>
            <a:cxnLst/>
            <a:rect l="l" t="t" r="r" b="b"/>
            <a:pathLst>
              <a:path w="3807513" h="2455846">
                <a:moveTo>
                  <a:pt x="0" y="0"/>
                </a:moveTo>
                <a:lnTo>
                  <a:pt x="3807513" y="0"/>
                </a:lnTo>
                <a:lnTo>
                  <a:pt x="3807513" y="2455846"/>
                </a:lnTo>
                <a:lnTo>
                  <a:pt x="0" y="24558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4291690">
            <a:off x="-2699685" y="9081939"/>
            <a:ext cx="5919849" cy="5364863"/>
          </a:xfrm>
          <a:custGeom>
            <a:avLst/>
            <a:gdLst/>
            <a:ahLst/>
            <a:cxnLst/>
            <a:rect l="l" t="t" r="r" b="b"/>
            <a:pathLst>
              <a:path w="5919849" h="5364863">
                <a:moveTo>
                  <a:pt x="0" y="0"/>
                </a:moveTo>
                <a:lnTo>
                  <a:pt x="5919849" y="0"/>
                </a:lnTo>
                <a:lnTo>
                  <a:pt x="5919849" y="5364863"/>
                </a:lnTo>
                <a:lnTo>
                  <a:pt x="0" y="53648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2157077" y="2533354"/>
            <a:ext cx="4314154" cy="4682935"/>
          </a:xfrm>
          <a:custGeom>
            <a:avLst/>
            <a:gdLst/>
            <a:ahLst/>
            <a:cxnLst/>
            <a:rect l="l" t="t" r="r" b="b"/>
            <a:pathLst>
              <a:path w="4314154" h="4682935">
                <a:moveTo>
                  <a:pt x="0" y="0"/>
                </a:moveTo>
                <a:lnTo>
                  <a:pt x="4314154" y="0"/>
                </a:lnTo>
                <a:lnTo>
                  <a:pt x="4314154" y="4682935"/>
                </a:lnTo>
                <a:lnTo>
                  <a:pt x="0" y="46829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5400000">
            <a:off x="16728399" y="7820605"/>
            <a:ext cx="1930122" cy="2304623"/>
          </a:xfrm>
          <a:custGeom>
            <a:avLst/>
            <a:gdLst/>
            <a:ahLst/>
            <a:cxnLst/>
            <a:rect l="l" t="t" r="r" b="b"/>
            <a:pathLst>
              <a:path w="1930122" h="2304623">
                <a:moveTo>
                  <a:pt x="0" y="0"/>
                </a:moveTo>
                <a:lnTo>
                  <a:pt x="1930121" y="0"/>
                </a:lnTo>
                <a:lnTo>
                  <a:pt x="1930121" y="2304623"/>
                </a:lnTo>
                <a:lnTo>
                  <a:pt x="0" y="23046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707013" y="55226"/>
            <a:ext cx="2277132" cy="1946948"/>
          </a:xfrm>
          <a:custGeom>
            <a:avLst/>
            <a:gdLst/>
            <a:ahLst/>
            <a:cxnLst/>
            <a:rect l="l" t="t" r="r" b="b"/>
            <a:pathLst>
              <a:path w="2277132" h="1946948">
                <a:moveTo>
                  <a:pt x="0" y="0"/>
                </a:moveTo>
                <a:lnTo>
                  <a:pt x="2277132" y="0"/>
                </a:lnTo>
                <a:lnTo>
                  <a:pt x="2277132" y="1946948"/>
                </a:lnTo>
                <a:lnTo>
                  <a:pt x="0" y="19469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502039" y="6704690"/>
            <a:ext cx="2482221" cy="1303166"/>
          </a:xfrm>
          <a:custGeom>
            <a:avLst/>
            <a:gdLst/>
            <a:ahLst/>
            <a:cxnLst/>
            <a:rect l="l" t="t" r="r" b="b"/>
            <a:pathLst>
              <a:path w="2482221" h="1303166">
                <a:moveTo>
                  <a:pt x="0" y="0"/>
                </a:moveTo>
                <a:lnTo>
                  <a:pt x="2482221" y="0"/>
                </a:lnTo>
                <a:lnTo>
                  <a:pt x="2482221" y="1303166"/>
                </a:lnTo>
                <a:lnTo>
                  <a:pt x="0" y="130316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a:off x="15868630" y="650333"/>
            <a:ext cx="2049664" cy="1475758"/>
          </a:xfrm>
          <a:custGeom>
            <a:avLst/>
            <a:gdLst/>
            <a:ahLst/>
            <a:cxnLst/>
            <a:rect l="l" t="t" r="r" b="b"/>
            <a:pathLst>
              <a:path w="2049664" h="1475758">
                <a:moveTo>
                  <a:pt x="0" y="0"/>
                </a:moveTo>
                <a:lnTo>
                  <a:pt x="2049664" y="0"/>
                </a:lnTo>
                <a:lnTo>
                  <a:pt x="2049664" y="1475759"/>
                </a:lnTo>
                <a:lnTo>
                  <a:pt x="0" y="147575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9" name="Freeform 9"/>
          <p:cNvSpPr/>
          <p:nvPr/>
        </p:nvSpPr>
        <p:spPr>
          <a:xfrm>
            <a:off x="16541148" y="4223861"/>
            <a:ext cx="3132412" cy="3132412"/>
          </a:xfrm>
          <a:custGeom>
            <a:avLst/>
            <a:gdLst/>
            <a:ahLst/>
            <a:cxnLst/>
            <a:rect l="l" t="t" r="r" b="b"/>
            <a:pathLst>
              <a:path w="3132412" h="3132412">
                <a:moveTo>
                  <a:pt x="0" y="0"/>
                </a:moveTo>
                <a:lnTo>
                  <a:pt x="3132412" y="0"/>
                </a:lnTo>
                <a:lnTo>
                  <a:pt x="3132412" y="3132412"/>
                </a:lnTo>
                <a:lnTo>
                  <a:pt x="0" y="313241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Freeform 10"/>
          <p:cNvSpPr/>
          <p:nvPr/>
        </p:nvSpPr>
        <p:spPr>
          <a:xfrm>
            <a:off x="2344468" y="2428255"/>
            <a:ext cx="13233938" cy="5678791"/>
          </a:xfrm>
          <a:custGeom>
            <a:avLst/>
            <a:gdLst/>
            <a:ahLst/>
            <a:cxnLst/>
            <a:rect l="l" t="t" r="r" b="b"/>
            <a:pathLst>
              <a:path w="13233938" h="5678791">
                <a:moveTo>
                  <a:pt x="0" y="0"/>
                </a:moveTo>
                <a:lnTo>
                  <a:pt x="13233938" y="0"/>
                </a:lnTo>
                <a:lnTo>
                  <a:pt x="13233938" y="5678791"/>
                </a:lnTo>
                <a:lnTo>
                  <a:pt x="0" y="5678791"/>
                </a:lnTo>
                <a:lnTo>
                  <a:pt x="0" y="0"/>
                </a:lnTo>
                <a:close/>
              </a:path>
            </a:pathLst>
          </a:custGeom>
          <a:blipFill>
            <a:blip r:embed="rId18">
              <a:extLst>
                <a:ext uri="{96DAC541-7B7A-43D3-8B79-37D633B846F1}">
                  <asvg:svgBlip xmlns:asvg="http://schemas.microsoft.com/office/drawing/2016/SVG/main" r:embed="rId19"/>
                </a:ext>
              </a:extLst>
            </a:blip>
            <a:stretch>
              <a:fillRect l="-53724" t="-35615" r="-36216" b="-1603"/>
            </a:stretch>
          </a:blipFill>
        </p:spPr>
        <p:txBody>
          <a:bodyPr/>
          <a:lstStyle/>
          <a:p>
            <a:endParaRPr lang="en-US"/>
          </a:p>
        </p:txBody>
      </p:sp>
      <p:sp>
        <p:nvSpPr>
          <p:cNvPr id="11" name="Freeform 11"/>
          <p:cNvSpPr/>
          <p:nvPr/>
        </p:nvSpPr>
        <p:spPr>
          <a:xfrm>
            <a:off x="10058471" y="2929940"/>
            <a:ext cx="6236755" cy="4675421"/>
          </a:xfrm>
          <a:custGeom>
            <a:avLst/>
            <a:gdLst/>
            <a:ahLst/>
            <a:cxnLst/>
            <a:rect l="l" t="t" r="r" b="b"/>
            <a:pathLst>
              <a:path w="6236755" h="4675421">
                <a:moveTo>
                  <a:pt x="0" y="0"/>
                </a:moveTo>
                <a:lnTo>
                  <a:pt x="6236755" y="0"/>
                </a:lnTo>
                <a:lnTo>
                  <a:pt x="6236755" y="4675421"/>
                </a:lnTo>
                <a:lnTo>
                  <a:pt x="0" y="4675421"/>
                </a:lnTo>
                <a:lnTo>
                  <a:pt x="0" y="0"/>
                </a:lnTo>
                <a:close/>
              </a:path>
            </a:pathLst>
          </a:custGeom>
          <a:blipFill>
            <a:blip r:embed="rId20"/>
            <a:stretch>
              <a:fillRect l="-16985" r="-16287"/>
            </a:stretch>
          </a:blipFill>
        </p:spPr>
        <p:txBody>
          <a:bodyPr/>
          <a:lstStyle/>
          <a:p>
            <a:endParaRPr lang="en-US"/>
          </a:p>
        </p:txBody>
      </p:sp>
      <p:sp>
        <p:nvSpPr>
          <p:cNvPr id="12" name="TextBox 12"/>
          <p:cNvSpPr txBox="1"/>
          <p:nvPr/>
        </p:nvSpPr>
        <p:spPr>
          <a:xfrm>
            <a:off x="2686241" y="2943861"/>
            <a:ext cx="7270651" cy="3959225"/>
          </a:xfrm>
          <a:prstGeom prst="rect">
            <a:avLst/>
          </a:prstGeom>
        </p:spPr>
        <p:txBody>
          <a:bodyPr lIns="0" tIns="0" rIns="0" bIns="0" rtlCol="0" anchor="t">
            <a:spAutoFit/>
          </a:bodyPr>
          <a:lstStyle/>
          <a:p>
            <a:pPr algn="l">
              <a:lnSpc>
                <a:spcPts val="2800"/>
              </a:lnSpc>
            </a:pPr>
            <a:endParaRPr/>
          </a:p>
          <a:p>
            <a:pPr marL="431801" lvl="1" indent="-215900" algn="l">
              <a:lnSpc>
                <a:spcPts val="2800"/>
              </a:lnSpc>
              <a:buFont typeface="Arial"/>
              <a:buChar char="•"/>
            </a:pPr>
            <a:r>
              <a:rPr lang="en-US" sz="2000" spc="154">
                <a:solidFill>
                  <a:srgbClr val="564A50"/>
                </a:solidFill>
                <a:latin typeface="More Sugar Thin"/>
                <a:ea typeface="More Sugar Thin"/>
                <a:cs typeface="More Sugar Thin"/>
                <a:sym typeface="More Sugar Thin"/>
              </a:rPr>
              <a:t>The high rates of preventable death and poor health and well-being of newborns and children under the age of five are indicators of the uneven coverage of life-saving interventions and, more broadly, of inadequate social and economic development. </a:t>
            </a:r>
          </a:p>
          <a:p>
            <a:pPr algn="l">
              <a:lnSpc>
                <a:spcPts val="2800"/>
              </a:lnSpc>
            </a:pPr>
            <a:endParaRPr lang="en-US" sz="2000" spc="154">
              <a:solidFill>
                <a:srgbClr val="564A50"/>
              </a:solidFill>
              <a:latin typeface="More Sugar Thin"/>
              <a:ea typeface="More Sugar Thin"/>
              <a:cs typeface="More Sugar Thin"/>
              <a:sym typeface="More Sugar Thin"/>
            </a:endParaRPr>
          </a:p>
          <a:p>
            <a:pPr marL="431801" lvl="1" indent="-215900" algn="l">
              <a:lnSpc>
                <a:spcPts val="2800"/>
              </a:lnSpc>
              <a:buFont typeface="Arial"/>
              <a:buChar char="•"/>
            </a:pPr>
            <a:r>
              <a:rPr lang="en-US" sz="2000" spc="154">
                <a:solidFill>
                  <a:srgbClr val="564A50"/>
                </a:solidFill>
                <a:latin typeface="More Sugar Thin"/>
                <a:ea typeface="More Sugar Thin"/>
                <a:cs typeface="More Sugar Thin"/>
                <a:sym typeface="More Sugar Thin"/>
              </a:rPr>
              <a:t>Poverty, poor nutrition and insufficient access to clean water and sanitation are all harmful factors, as is insufficient access to quality health services such as essential care for newborns. </a:t>
            </a:r>
          </a:p>
        </p:txBody>
      </p:sp>
      <p:sp>
        <p:nvSpPr>
          <p:cNvPr id="13" name="TextBox 13"/>
          <p:cNvSpPr txBox="1"/>
          <p:nvPr/>
        </p:nvSpPr>
        <p:spPr>
          <a:xfrm>
            <a:off x="3052886" y="1019175"/>
            <a:ext cx="12182227" cy="768350"/>
          </a:xfrm>
          <a:prstGeom prst="rect">
            <a:avLst/>
          </a:prstGeom>
        </p:spPr>
        <p:txBody>
          <a:bodyPr lIns="0" tIns="0" rIns="0" bIns="0" rtlCol="0" anchor="t">
            <a:spAutoFit/>
          </a:bodyPr>
          <a:lstStyle/>
          <a:p>
            <a:pPr algn="ctr">
              <a:lnSpc>
                <a:spcPts val="5950"/>
              </a:lnSpc>
            </a:pPr>
            <a:r>
              <a:rPr lang="en-US" sz="5000">
                <a:solidFill>
                  <a:srgbClr val="564A50"/>
                </a:solidFill>
                <a:latin typeface="More Sugar"/>
                <a:ea typeface="More Sugar"/>
                <a:cs typeface="More Sugar"/>
                <a:sym typeface="More Sugar"/>
              </a:rPr>
              <a:t>NEWBORN HEALTH</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0ECE1"/>
        </a:solidFill>
        <a:effectLst/>
      </p:bgPr>
    </p:bg>
    <p:spTree>
      <p:nvGrpSpPr>
        <p:cNvPr id="1" name=""/>
        <p:cNvGrpSpPr/>
        <p:nvPr/>
      </p:nvGrpSpPr>
      <p:grpSpPr>
        <a:xfrm>
          <a:off x="0" y="0"/>
          <a:ext cx="0" cy="0"/>
          <a:chOff x="0" y="0"/>
          <a:chExt cx="0" cy="0"/>
        </a:xfrm>
      </p:grpSpPr>
      <p:sp>
        <p:nvSpPr>
          <p:cNvPr id="2" name="Freeform 2"/>
          <p:cNvSpPr/>
          <p:nvPr/>
        </p:nvSpPr>
        <p:spPr>
          <a:xfrm>
            <a:off x="16293233" y="7322270"/>
            <a:ext cx="5010383" cy="3231697"/>
          </a:xfrm>
          <a:custGeom>
            <a:avLst/>
            <a:gdLst/>
            <a:ahLst/>
            <a:cxnLst/>
            <a:rect l="l" t="t" r="r" b="b"/>
            <a:pathLst>
              <a:path w="5010383" h="3231697">
                <a:moveTo>
                  <a:pt x="0" y="0"/>
                </a:moveTo>
                <a:lnTo>
                  <a:pt x="5010383" y="0"/>
                </a:lnTo>
                <a:lnTo>
                  <a:pt x="5010383" y="3231697"/>
                </a:lnTo>
                <a:lnTo>
                  <a:pt x="0" y="32316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5801543" y="7199110"/>
            <a:ext cx="2049664" cy="1475758"/>
          </a:xfrm>
          <a:custGeom>
            <a:avLst/>
            <a:gdLst/>
            <a:ahLst/>
            <a:cxnLst/>
            <a:rect l="l" t="t" r="r" b="b"/>
            <a:pathLst>
              <a:path w="2049664" h="1475758">
                <a:moveTo>
                  <a:pt x="0" y="0"/>
                </a:moveTo>
                <a:lnTo>
                  <a:pt x="2049664" y="0"/>
                </a:lnTo>
                <a:lnTo>
                  <a:pt x="2049664" y="1475758"/>
                </a:lnTo>
                <a:lnTo>
                  <a:pt x="0" y="14757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5400000">
            <a:off x="-583598" y="5510317"/>
            <a:ext cx="1434029" cy="2764393"/>
          </a:xfrm>
          <a:custGeom>
            <a:avLst/>
            <a:gdLst/>
            <a:ahLst/>
            <a:cxnLst/>
            <a:rect l="l" t="t" r="r" b="b"/>
            <a:pathLst>
              <a:path w="1434029" h="2764393">
                <a:moveTo>
                  <a:pt x="0" y="0"/>
                </a:moveTo>
                <a:lnTo>
                  <a:pt x="1434029" y="0"/>
                </a:lnTo>
                <a:lnTo>
                  <a:pt x="1434029" y="2764394"/>
                </a:lnTo>
                <a:lnTo>
                  <a:pt x="0" y="27643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540518" y="8235834"/>
            <a:ext cx="2056132" cy="1757993"/>
          </a:xfrm>
          <a:custGeom>
            <a:avLst/>
            <a:gdLst/>
            <a:ahLst/>
            <a:cxnLst/>
            <a:rect l="l" t="t" r="r" b="b"/>
            <a:pathLst>
              <a:path w="2056132" h="1757993">
                <a:moveTo>
                  <a:pt x="0" y="0"/>
                </a:moveTo>
                <a:lnTo>
                  <a:pt x="2056132" y="0"/>
                </a:lnTo>
                <a:lnTo>
                  <a:pt x="2056132" y="1757993"/>
                </a:lnTo>
                <a:lnTo>
                  <a:pt x="0" y="17579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700784" y="3270122"/>
            <a:ext cx="2216397" cy="2279072"/>
          </a:xfrm>
          <a:custGeom>
            <a:avLst/>
            <a:gdLst/>
            <a:ahLst/>
            <a:cxnLst/>
            <a:rect l="l" t="t" r="r" b="b"/>
            <a:pathLst>
              <a:path w="2216397" h="2279072">
                <a:moveTo>
                  <a:pt x="0" y="0"/>
                </a:moveTo>
                <a:lnTo>
                  <a:pt x="2216398" y="0"/>
                </a:lnTo>
                <a:lnTo>
                  <a:pt x="2216398" y="2279071"/>
                </a:lnTo>
                <a:lnTo>
                  <a:pt x="0" y="227907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rot="-5400000">
            <a:off x="-697306" y="686220"/>
            <a:ext cx="2658313" cy="996867"/>
          </a:xfrm>
          <a:custGeom>
            <a:avLst/>
            <a:gdLst/>
            <a:ahLst/>
            <a:cxnLst/>
            <a:rect l="l" t="t" r="r" b="b"/>
            <a:pathLst>
              <a:path w="2658313" h="996867">
                <a:moveTo>
                  <a:pt x="0" y="0"/>
                </a:moveTo>
                <a:lnTo>
                  <a:pt x="2658313" y="0"/>
                </a:lnTo>
                <a:lnTo>
                  <a:pt x="2658313" y="996867"/>
                </a:lnTo>
                <a:lnTo>
                  <a:pt x="0" y="9968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a:off x="16511616" y="3339746"/>
            <a:ext cx="3552768" cy="3552768"/>
          </a:xfrm>
          <a:custGeom>
            <a:avLst/>
            <a:gdLst/>
            <a:ahLst/>
            <a:cxnLst/>
            <a:rect l="l" t="t" r="r" b="b"/>
            <a:pathLst>
              <a:path w="3552768" h="3552768">
                <a:moveTo>
                  <a:pt x="0" y="0"/>
                </a:moveTo>
                <a:lnTo>
                  <a:pt x="3552768" y="0"/>
                </a:lnTo>
                <a:lnTo>
                  <a:pt x="3552768" y="3552768"/>
                </a:lnTo>
                <a:lnTo>
                  <a:pt x="0" y="355276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9" name="Freeform 9"/>
          <p:cNvSpPr/>
          <p:nvPr/>
        </p:nvSpPr>
        <p:spPr>
          <a:xfrm>
            <a:off x="16316204" y="1028700"/>
            <a:ext cx="2482221" cy="1303166"/>
          </a:xfrm>
          <a:custGeom>
            <a:avLst/>
            <a:gdLst/>
            <a:ahLst/>
            <a:cxnLst/>
            <a:rect l="l" t="t" r="r" b="b"/>
            <a:pathLst>
              <a:path w="2482221" h="1303166">
                <a:moveTo>
                  <a:pt x="0" y="0"/>
                </a:moveTo>
                <a:lnTo>
                  <a:pt x="2482221" y="0"/>
                </a:lnTo>
                <a:lnTo>
                  <a:pt x="2482221" y="1303166"/>
                </a:lnTo>
                <a:lnTo>
                  <a:pt x="0" y="130316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Freeform 10"/>
          <p:cNvSpPr/>
          <p:nvPr/>
        </p:nvSpPr>
        <p:spPr>
          <a:xfrm>
            <a:off x="2536257" y="3587427"/>
            <a:ext cx="13215486" cy="5670873"/>
          </a:xfrm>
          <a:custGeom>
            <a:avLst/>
            <a:gdLst/>
            <a:ahLst/>
            <a:cxnLst/>
            <a:rect l="l" t="t" r="r" b="b"/>
            <a:pathLst>
              <a:path w="13215486" h="5670873">
                <a:moveTo>
                  <a:pt x="0" y="0"/>
                </a:moveTo>
                <a:lnTo>
                  <a:pt x="13215486" y="0"/>
                </a:lnTo>
                <a:lnTo>
                  <a:pt x="13215486" y="5670873"/>
                </a:lnTo>
                <a:lnTo>
                  <a:pt x="0" y="5670873"/>
                </a:lnTo>
                <a:lnTo>
                  <a:pt x="0" y="0"/>
                </a:lnTo>
                <a:close/>
              </a:path>
            </a:pathLst>
          </a:custGeom>
          <a:blipFill>
            <a:blip r:embed="rId18">
              <a:extLst>
                <a:ext uri="{96DAC541-7B7A-43D3-8B79-37D633B846F1}">
                  <asvg:svgBlip xmlns:asvg="http://schemas.microsoft.com/office/drawing/2016/SVG/main" r:embed="rId19"/>
                </a:ext>
              </a:extLst>
            </a:blip>
            <a:stretch>
              <a:fillRect l="-53724" t="-35615" r="-36216" b="-1603"/>
            </a:stretch>
          </a:blipFill>
        </p:spPr>
        <p:txBody>
          <a:bodyPr/>
          <a:lstStyle/>
          <a:p>
            <a:endParaRPr lang="en-US"/>
          </a:p>
        </p:txBody>
      </p:sp>
      <p:sp>
        <p:nvSpPr>
          <p:cNvPr id="11" name="TextBox 11"/>
          <p:cNvSpPr txBox="1"/>
          <p:nvPr/>
        </p:nvSpPr>
        <p:spPr>
          <a:xfrm>
            <a:off x="3125770" y="4032329"/>
            <a:ext cx="12245244" cy="4742968"/>
          </a:xfrm>
          <a:prstGeom prst="rect">
            <a:avLst/>
          </a:prstGeom>
        </p:spPr>
        <p:txBody>
          <a:bodyPr lIns="0" tIns="0" rIns="0" bIns="0" rtlCol="0" anchor="t">
            <a:spAutoFit/>
          </a:bodyPr>
          <a:lstStyle/>
          <a:p>
            <a:pPr marL="360379" lvl="1" indent="-180190" algn="l">
              <a:lnSpc>
                <a:spcPts val="2336"/>
              </a:lnSpc>
              <a:buFont typeface="Arial"/>
              <a:buChar char="•"/>
            </a:pPr>
            <a:r>
              <a:rPr lang="en-US" sz="1669" spc="128">
                <a:solidFill>
                  <a:srgbClr val="564A50"/>
                </a:solidFill>
                <a:latin typeface="More Sugar Thin"/>
                <a:ea typeface="More Sugar Thin"/>
                <a:cs typeface="More Sugar Thin"/>
                <a:sym typeface="More Sugar Thin"/>
              </a:rPr>
              <a:t>Racial/ethnic disparities in newborn health have persisted for decades. </a:t>
            </a:r>
          </a:p>
          <a:p>
            <a:pPr algn="l">
              <a:lnSpc>
                <a:spcPts val="2336"/>
              </a:lnSpc>
            </a:pPr>
            <a:endParaRPr lang="en-US" sz="1669" spc="128">
              <a:solidFill>
                <a:srgbClr val="564A50"/>
              </a:solidFill>
              <a:latin typeface="More Sugar Thin"/>
              <a:ea typeface="More Sugar Thin"/>
              <a:cs typeface="More Sugar Thin"/>
              <a:sym typeface="More Sugar Thin"/>
            </a:endParaRPr>
          </a:p>
          <a:p>
            <a:pPr marL="360379" lvl="1" indent="-180190" algn="l">
              <a:lnSpc>
                <a:spcPts val="2336"/>
              </a:lnSpc>
              <a:buFont typeface="Arial"/>
              <a:buChar char="•"/>
            </a:pPr>
            <a:r>
              <a:rPr lang="en-US" sz="1669" spc="128">
                <a:solidFill>
                  <a:srgbClr val="564A50"/>
                </a:solidFill>
                <a:latin typeface="More Sugar Thin"/>
                <a:ea typeface="More Sugar Thin"/>
                <a:cs typeface="More Sugar Thin"/>
                <a:sym typeface="More Sugar Thin"/>
              </a:rPr>
              <a:t>Preterm infants requiring care in the neonatal intensive care unit (NICU) are a particularly vulnerable population. Compared to white infants, Black infants are twice as likely to be born preterm,</a:t>
            </a:r>
            <a:r>
              <a:rPr lang="en-US" sz="1669" u="sng" spc="128">
                <a:solidFill>
                  <a:srgbClr val="564A50"/>
                </a:solidFill>
                <a:latin typeface="More Sugar Thin"/>
                <a:ea typeface="More Sugar Thin"/>
                <a:cs typeface="More Sugar Thin"/>
                <a:sym typeface="More Sugar Thin"/>
                <a:hlinkClick r:id="rId20" tooltip="https://pmc.ncbi.nlm.nih.gov/articles/PMC8184602/#R1"/>
              </a:rPr>
              <a:t>1</a:t>
            </a:r>
            <a:r>
              <a:rPr lang="en-US" sz="1669" spc="128">
                <a:solidFill>
                  <a:srgbClr val="564A50"/>
                </a:solidFill>
                <a:latin typeface="More Sugar Thin"/>
                <a:ea typeface="More Sugar Thin"/>
                <a:cs typeface="More Sugar Thin"/>
                <a:sym typeface="More Sugar Thin"/>
              </a:rPr>
              <a:t> and more likely to experience serious complications when delivered preterm.</a:t>
            </a:r>
          </a:p>
          <a:p>
            <a:pPr algn="l">
              <a:lnSpc>
                <a:spcPts val="2336"/>
              </a:lnSpc>
            </a:pPr>
            <a:endParaRPr lang="en-US" sz="1669" spc="128">
              <a:solidFill>
                <a:srgbClr val="564A50"/>
              </a:solidFill>
              <a:latin typeface="More Sugar Thin"/>
              <a:ea typeface="More Sugar Thin"/>
              <a:cs typeface="More Sugar Thin"/>
              <a:sym typeface="More Sugar Thin"/>
            </a:endParaRPr>
          </a:p>
          <a:p>
            <a:pPr marL="360379" lvl="1" indent="-180190" algn="l">
              <a:lnSpc>
                <a:spcPts val="2336"/>
              </a:lnSpc>
              <a:buFont typeface="Arial"/>
              <a:buChar char="•"/>
            </a:pPr>
            <a:r>
              <a:rPr lang="en-US" sz="1669" spc="128">
                <a:solidFill>
                  <a:srgbClr val="564A50"/>
                </a:solidFill>
                <a:latin typeface="More Sugar Thin"/>
                <a:ea typeface="More Sugar Thin"/>
                <a:cs typeface="More Sugar Thin"/>
                <a:sym typeface="More Sugar Thin"/>
              </a:rPr>
              <a:t> Preterm infants with very low-birth-weight (VLBW) account for 70% of neonatal deaths and are predominantly Black</a:t>
            </a:r>
          </a:p>
          <a:p>
            <a:pPr algn="l">
              <a:lnSpc>
                <a:spcPts val="2336"/>
              </a:lnSpc>
            </a:pPr>
            <a:endParaRPr lang="en-US" sz="1669" spc="128">
              <a:solidFill>
                <a:srgbClr val="564A50"/>
              </a:solidFill>
              <a:latin typeface="More Sugar Thin"/>
              <a:ea typeface="More Sugar Thin"/>
              <a:cs typeface="More Sugar Thin"/>
              <a:sym typeface="More Sugar Thin"/>
            </a:endParaRPr>
          </a:p>
          <a:p>
            <a:pPr marL="360379" lvl="1" indent="-180190" algn="l">
              <a:lnSpc>
                <a:spcPts val="2336"/>
              </a:lnSpc>
              <a:buFont typeface="Arial"/>
              <a:buChar char="•"/>
            </a:pPr>
            <a:r>
              <a:rPr lang="en-US" sz="1669" spc="128">
                <a:solidFill>
                  <a:srgbClr val="564A50"/>
                </a:solidFill>
                <a:latin typeface="More Sugar Thin"/>
                <a:ea typeface="More Sugar Thin"/>
                <a:cs typeface="More Sugar Thin"/>
                <a:sym typeface="More Sugar Thin"/>
              </a:rPr>
              <a:t>Disparities in neonatal outcomes are also elevated among other racial/ethnic groups including Hispanic, American Indian, and Puerto Ricans</a:t>
            </a:r>
          </a:p>
          <a:p>
            <a:pPr algn="l">
              <a:lnSpc>
                <a:spcPts val="2336"/>
              </a:lnSpc>
            </a:pPr>
            <a:endParaRPr lang="en-US" sz="1669" spc="128">
              <a:solidFill>
                <a:srgbClr val="564A50"/>
              </a:solidFill>
              <a:latin typeface="More Sugar Thin"/>
              <a:ea typeface="More Sugar Thin"/>
              <a:cs typeface="More Sugar Thin"/>
              <a:sym typeface="More Sugar Thin"/>
            </a:endParaRPr>
          </a:p>
          <a:p>
            <a:pPr marL="360379" lvl="1" indent="-180190" algn="l">
              <a:lnSpc>
                <a:spcPts val="2336"/>
              </a:lnSpc>
              <a:buFont typeface="Arial"/>
              <a:buChar char="•"/>
            </a:pPr>
            <a:r>
              <a:rPr lang="en-US" sz="1669" spc="128">
                <a:solidFill>
                  <a:srgbClr val="564A50"/>
                </a:solidFill>
                <a:latin typeface="More Sugar Thin"/>
                <a:ea typeface="More Sugar Thin"/>
                <a:cs typeface="More Sugar Thin"/>
                <a:sym typeface="More Sugar Thin"/>
              </a:rPr>
              <a:t>The potential long-term consequences of these disparities are profound: elevated risks of morbidity, adverse neurodevelopmental outcomes and behavioral deficits that influence health and quality of life over the life course, disadvantage preterm infants from birth, and place enormous stresses on their families</a:t>
            </a:r>
          </a:p>
          <a:p>
            <a:pPr algn="l">
              <a:lnSpc>
                <a:spcPts val="2336"/>
              </a:lnSpc>
            </a:pPr>
            <a:endParaRPr lang="en-US" sz="1669" spc="128">
              <a:solidFill>
                <a:srgbClr val="564A50"/>
              </a:solidFill>
              <a:latin typeface="More Sugar Thin"/>
              <a:ea typeface="More Sugar Thin"/>
              <a:cs typeface="More Sugar Thin"/>
              <a:sym typeface="More Sugar Thin"/>
            </a:endParaRPr>
          </a:p>
        </p:txBody>
      </p:sp>
      <p:sp>
        <p:nvSpPr>
          <p:cNvPr id="12" name="TextBox 12"/>
          <p:cNvSpPr txBox="1"/>
          <p:nvPr/>
        </p:nvSpPr>
        <p:spPr>
          <a:xfrm>
            <a:off x="2686241" y="1882020"/>
            <a:ext cx="12182227" cy="1520825"/>
          </a:xfrm>
          <a:prstGeom prst="rect">
            <a:avLst/>
          </a:prstGeom>
        </p:spPr>
        <p:txBody>
          <a:bodyPr lIns="0" tIns="0" rIns="0" bIns="0" rtlCol="0" anchor="t">
            <a:spAutoFit/>
          </a:bodyPr>
          <a:lstStyle/>
          <a:p>
            <a:pPr algn="ctr">
              <a:lnSpc>
                <a:spcPts val="5950"/>
              </a:lnSpc>
            </a:pPr>
            <a:r>
              <a:rPr lang="en-US" sz="5000">
                <a:solidFill>
                  <a:srgbClr val="564A50"/>
                </a:solidFill>
                <a:latin typeface="More Sugar"/>
                <a:ea typeface="More Sugar"/>
                <a:cs typeface="More Sugar"/>
                <a:sym typeface="More Sugar"/>
              </a:rPr>
              <a:t>NEWBORN HEALTH CARE  DISCREPANCIES</a:t>
            </a:r>
          </a:p>
        </p:txBody>
      </p:sp>
      <p:sp>
        <p:nvSpPr>
          <p:cNvPr id="13" name="TextBox 13"/>
          <p:cNvSpPr txBox="1"/>
          <p:nvPr/>
        </p:nvSpPr>
        <p:spPr>
          <a:xfrm>
            <a:off x="6951089" y="9420225"/>
            <a:ext cx="8800654" cy="426720"/>
          </a:xfrm>
          <a:prstGeom prst="rect">
            <a:avLst/>
          </a:prstGeom>
        </p:spPr>
        <p:txBody>
          <a:bodyPr lIns="0" tIns="0" rIns="0" bIns="0" rtlCol="0" anchor="t">
            <a:spAutoFit/>
          </a:bodyPr>
          <a:lstStyle/>
          <a:p>
            <a:pPr algn="just">
              <a:lnSpc>
                <a:spcPts val="1679"/>
              </a:lnSpc>
              <a:spcBef>
                <a:spcPct val="0"/>
              </a:spcBef>
            </a:pPr>
            <a:r>
              <a:rPr lang="en-US" sz="1200" spc="92">
                <a:solidFill>
                  <a:srgbClr val="564A50"/>
                </a:solidFill>
                <a:latin typeface="More Sugar Thin"/>
                <a:ea typeface="More Sugar Thin"/>
                <a:cs typeface="More Sugar Thin"/>
                <a:sym typeface="More Sugar Thin"/>
              </a:rPr>
              <a:t>Ravi, D., Iacob, A., &amp; Profit, J. (2021). Unequal care: Racial/ethnic disparities in neonatal intensive care delivery.</a:t>
            </a:r>
          </a:p>
          <a:p>
            <a:pPr algn="just">
              <a:lnSpc>
                <a:spcPts val="1679"/>
              </a:lnSpc>
              <a:spcBef>
                <a:spcPct val="0"/>
              </a:spcBef>
            </a:pPr>
            <a:r>
              <a:rPr lang="en-US" sz="1200" spc="92">
                <a:solidFill>
                  <a:srgbClr val="564A50"/>
                </a:solidFill>
                <a:latin typeface="More Sugar Thin"/>
                <a:ea typeface="More Sugar Thin"/>
                <a:cs typeface="More Sugar Thin"/>
                <a:sym typeface="More Sugar Thin"/>
              </a:rPr>
              <a:t>            Seminars in perinatology, 45(4), 151411. https://doi.org/10.1016/j.semperi.2021.151411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0ECE1"/>
        </a:solidFill>
        <a:effectLst/>
      </p:bgPr>
    </p:bg>
    <p:spTree>
      <p:nvGrpSpPr>
        <p:cNvPr id="1" name=""/>
        <p:cNvGrpSpPr/>
        <p:nvPr/>
      </p:nvGrpSpPr>
      <p:grpSpPr>
        <a:xfrm>
          <a:off x="0" y="0"/>
          <a:ext cx="0" cy="0"/>
          <a:chOff x="0" y="0"/>
          <a:chExt cx="0" cy="0"/>
        </a:xfrm>
      </p:grpSpPr>
      <p:sp>
        <p:nvSpPr>
          <p:cNvPr id="2" name="Freeform 2"/>
          <p:cNvSpPr/>
          <p:nvPr/>
        </p:nvSpPr>
        <p:spPr>
          <a:xfrm>
            <a:off x="7807639" y="2861749"/>
            <a:ext cx="9150769" cy="7166869"/>
          </a:xfrm>
          <a:custGeom>
            <a:avLst/>
            <a:gdLst/>
            <a:ahLst/>
            <a:cxnLst/>
            <a:rect l="l" t="t" r="r" b="b"/>
            <a:pathLst>
              <a:path w="9150769" h="7166869">
                <a:moveTo>
                  <a:pt x="0" y="0"/>
                </a:moveTo>
                <a:lnTo>
                  <a:pt x="9150770" y="0"/>
                </a:lnTo>
                <a:lnTo>
                  <a:pt x="9150770" y="7166869"/>
                </a:lnTo>
                <a:lnTo>
                  <a:pt x="0" y="7166869"/>
                </a:lnTo>
                <a:lnTo>
                  <a:pt x="0" y="0"/>
                </a:lnTo>
                <a:close/>
              </a:path>
            </a:pathLst>
          </a:custGeom>
          <a:blipFill>
            <a:blip r:embed="rId2">
              <a:extLst>
                <a:ext uri="{96DAC541-7B7A-43D3-8B79-37D633B846F1}">
                  <asvg:svgBlip xmlns:asvg="http://schemas.microsoft.com/office/drawing/2016/SVG/main" r:embed="rId3"/>
                </a:ext>
              </a:extLst>
            </a:blip>
            <a:stretch>
              <a:fillRect l="-97124" t="-26293" r="-141745" b="-7836"/>
            </a:stretch>
          </a:blipFill>
        </p:spPr>
        <p:txBody>
          <a:bodyPr/>
          <a:lstStyle/>
          <a:p>
            <a:endParaRPr lang="en-US"/>
          </a:p>
        </p:txBody>
      </p:sp>
      <p:grpSp>
        <p:nvGrpSpPr>
          <p:cNvPr id="3" name="Group 3"/>
          <p:cNvGrpSpPr/>
          <p:nvPr/>
        </p:nvGrpSpPr>
        <p:grpSpPr>
          <a:xfrm>
            <a:off x="3159115" y="4710042"/>
            <a:ext cx="5051666" cy="3500996"/>
            <a:chOff x="0" y="0"/>
            <a:chExt cx="6735554" cy="4667995"/>
          </a:xfrm>
        </p:grpSpPr>
        <p:sp>
          <p:nvSpPr>
            <p:cNvPr id="4" name="Freeform 4"/>
            <p:cNvSpPr/>
            <p:nvPr/>
          </p:nvSpPr>
          <p:spPr>
            <a:xfrm flipH="1">
              <a:off x="0" y="439507"/>
              <a:ext cx="2767738" cy="4228488"/>
            </a:xfrm>
            <a:custGeom>
              <a:avLst/>
              <a:gdLst/>
              <a:ahLst/>
              <a:cxnLst/>
              <a:rect l="l" t="t" r="r" b="b"/>
              <a:pathLst>
                <a:path w="2767738" h="4228488">
                  <a:moveTo>
                    <a:pt x="2767738" y="0"/>
                  </a:moveTo>
                  <a:lnTo>
                    <a:pt x="0" y="0"/>
                  </a:lnTo>
                  <a:lnTo>
                    <a:pt x="0" y="4228488"/>
                  </a:lnTo>
                  <a:lnTo>
                    <a:pt x="2767738" y="4228488"/>
                  </a:lnTo>
                  <a:lnTo>
                    <a:pt x="276773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764189" y="0"/>
              <a:ext cx="4971365" cy="4665613"/>
            </a:xfrm>
            <a:custGeom>
              <a:avLst/>
              <a:gdLst/>
              <a:ahLst/>
              <a:cxnLst/>
              <a:rect l="l" t="t" r="r" b="b"/>
              <a:pathLst>
                <a:path w="4971365" h="4665613">
                  <a:moveTo>
                    <a:pt x="0" y="0"/>
                  </a:moveTo>
                  <a:lnTo>
                    <a:pt x="4971365" y="0"/>
                  </a:lnTo>
                  <a:lnTo>
                    <a:pt x="4971365" y="4665613"/>
                  </a:lnTo>
                  <a:lnTo>
                    <a:pt x="0" y="4665613"/>
                  </a:lnTo>
                  <a:lnTo>
                    <a:pt x="0" y="0"/>
                  </a:lnTo>
                  <a:close/>
                </a:path>
              </a:pathLst>
            </a:custGeom>
            <a:blipFill>
              <a:blip r:embed="rId6">
                <a:extLst>
                  <a:ext uri="{96DAC541-7B7A-43D3-8B79-37D633B846F1}">
                    <asvg:svgBlip xmlns:asvg="http://schemas.microsoft.com/office/drawing/2016/SVG/main" r:embed="rId7"/>
                  </a:ext>
                </a:extLst>
              </a:blip>
              <a:stretch>
                <a:fillRect b="-5778"/>
              </a:stretch>
            </a:blipFill>
          </p:spPr>
          <p:txBody>
            <a:bodyPr/>
            <a:lstStyle/>
            <a:p>
              <a:endParaRPr lang="en-US"/>
            </a:p>
          </p:txBody>
        </p:sp>
        <p:grpSp>
          <p:nvGrpSpPr>
            <p:cNvPr id="6" name="Group 6"/>
            <p:cNvGrpSpPr/>
            <p:nvPr/>
          </p:nvGrpSpPr>
          <p:grpSpPr>
            <a:xfrm>
              <a:off x="4729594" y="1459969"/>
              <a:ext cx="1562017" cy="156201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64A50"/>
              </a:solidFill>
            </p:spPr>
            <p:txBody>
              <a:bodyPr/>
              <a:lstStyle/>
              <a:p>
                <a:endParaRPr lang="en-US"/>
              </a:p>
            </p:txBody>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9" name="Freeform 9"/>
            <p:cNvSpPr/>
            <p:nvPr/>
          </p:nvSpPr>
          <p:spPr>
            <a:xfrm>
              <a:off x="5045106" y="1775482"/>
              <a:ext cx="930993" cy="930993"/>
            </a:xfrm>
            <a:custGeom>
              <a:avLst/>
              <a:gdLst/>
              <a:ahLst/>
              <a:cxnLst/>
              <a:rect l="l" t="t" r="r" b="b"/>
              <a:pathLst>
                <a:path w="930993" h="930993">
                  <a:moveTo>
                    <a:pt x="0" y="0"/>
                  </a:moveTo>
                  <a:lnTo>
                    <a:pt x="930993" y="0"/>
                  </a:lnTo>
                  <a:lnTo>
                    <a:pt x="930993" y="930993"/>
                  </a:lnTo>
                  <a:lnTo>
                    <a:pt x="0" y="9309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sp>
        <p:nvSpPr>
          <p:cNvPr id="10" name="Freeform 10"/>
          <p:cNvSpPr/>
          <p:nvPr/>
        </p:nvSpPr>
        <p:spPr>
          <a:xfrm>
            <a:off x="17070874" y="8597431"/>
            <a:ext cx="3017175" cy="1946078"/>
          </a:xfrm>
          <a:custGeom>
            <a:avLst/>
            <a:gdLst/>
            <a:ahLst/>
            <a:cxnLst/>
            <a:rect l="l" t="t" r="r" b="b"/>
            <a:pathLst>
              <a:path w="3017175" h="1946078">
                <a:moveTo>
                  <a:pt x="0" y="0"/>
                </a:moveTo>
                <a:lnTo>
                  <a:pt x="3017175" y="0"/>
                </a:lnTo>
                <a:lnTo>
                  <a:pt x="3017175" y="1946078"/>
                </a:lnTo>
                <a:lnTo>
                  <a:pt x="0" y="19460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a:off x="16749176" y="8184922"/>
            <a:ext cx="1342614" cy="1637334"/>
          </a:xfrm>
          <a:custGeom>
            <a:avLst/>
            <a:gdLst/>
            <a:ahLst/>
            <a:cxnLst/>
            <a:rect l="l" t="t" r="r" b="b"/>
            <a:pathLst>
              <a:path w="1342614" h="1637334">
                <a:moveTo>
                  <a:pt x="0" y="0"/>
                </a:moveTo>
                <a:lnTo>
                  <a:pt x="1342614" y="0"/>
                </a:lnTo>
                <a:lnTo>
                  <a:pt x="1342614" y="1637334"/>
                </a:lnTo>
                <a:lnTo>
                  <a:pt x="0" y="163733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Freeform 12"/>
          <p:cNvSpPr/>
          <p:nvPr/>
        </p:nvSpPr>
        <p:spPr>
          <a:xfrm>
            <a:off x="16569112" y="7281952"/>
            <a:ext cx="851370" cy="1038257"/>
          </a:xfrm>
          <a:custGeom>
            <a:avLst/>
            <a:gdLst/>
            <a:ahLst/>
            <a:cxnLst/>
            <a:rect l="l" t="t" r="r" b="b"/>
            <a:pathLst>
              <a:path w="851370" h="1038257">
                <a:moveTo>
                  <a:pt x="0" y="0"/>
                </a:moveTo>
                <a:lnTo>
                  <a:pt x="851371" y="0"/>
                </a:lnTo>
                <a:lnTo>
                  <a:pt x="851371" y="1038257"/>
                </a:lnTo>
                <a:lnTo>
                  <a:pt x="0" y="103825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a:off x="785118" y="1516772"/>
            <a:ext cx="924814" cy="1127822"/>
          </a:xfrm>
          <a:custGeom>
            <a:avLst/>
            <a:gdLst/>
            <a:ahLst/>
            <a:cxnLst/>
            <a:rect l="l" t="t" r="r" b="b"/>
            <a:pathLst>
              <a:path w="924814" h="1127822">
                <a:moveTo>
                  <a:pt x="0" y="0"/>
                </a:moveTo>
                <a:lnTo>
                  <a:pt x="924815" y="0"/>
                </a:lnTo>
                <a:lnTo>
                  <a:pt x="924815" y="1127822"/>
                </a:lnTo>
                <a:lnTo>
                  <a:pt x="0" y="112782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4" name="Freeform 14"/>
          <p:cNvSpPr/>
          <p:nvPr/>
        </p:nvSpPr>
        <p:spPr>
          <a:xfrm>
            <a:off x="1247525" y="628872"/>
            <a:ext cx="728078" cy="887899"/>
          </a:xfrm>
          <a:custGeom>
            <a:avLst/>
            <a:gdLst/>
            <a:ahLst/>
            <a:cxnLst/>
            <a:rect l="l" t="t" r="r" b="b"/>
            <a:pathLst>
              <a:path w="728078" h="887899">
                <a:moveTo>
                  <a:pt x="0" y="0"/>
                </a:moveTo>
                <a:lnTo>
                  <a:pt x="728078" y="0"/>
                </a:lnTo>
                <a:lnTo>
                  <a:pt x="728078" y="887900"/>
                </a:lnTo>
                <a:lnTo>
                  <a:pt x="0" y="8879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5" name="Freeform 15"/>
          <p:cNvSpPr/>
          <p:nvPr/>
        </p:nvSpPr>
        <p:spPr>
          <a:xfrm>
            <a:off x="17088212" y="-797728"/>
            <a:ext cx="664542" cy="3183433"/>
          </a:xfrm>
          <a:custGeom>
            <a:avLst/>
            <a:gdLst/>
            <a:ahLst/>
            <a:cxnLst/>
            <a:rect l="l" t="t" r="r" b="b"/>
            <a:pathLst>
              <a:path w="664542" h="3183433">
                <a:moveTo>
                  <a:pt x="0" y="0"/>
                </a:moveTo>
                <a:lnTo>
                  <a:pt x="664542" y="0"/>
                </a:lnTo>
                <a:lnTo>
                  <a:pt x="664542" y="3183432"/>
                </a:lnTo>
                <a:lnTo>
                  <a:pt x="0" y="31834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6" name="Freeform 16"/>
          <p:cNvSpPr/>
          <p:nvPr/>
        </p:nvSpPr>
        <p:spPr>
          <a:xfrm>
            <a:off x="16084634" y="-797728"/>
            <a:ext cx="664542" cy="3183433"/>
          </a:xfrm>
          <a:custGeom>
            <a:avLst/>
            <a:gdLst/>
            <a:ahLst/>
            <a:cxnLst/>
            <a:rect l="l" t="t" r="r" b="b"/>
            <a:pathLst>
              <a:path w="664542" h="3183433">
                <a:moveTo>
                  <a:pt x="0" y="0"/>
                </a:moveTo>
                <a:lnTo>
                  <a:pt x="664542" y="0"/>
                </a:lnTo>
                <a:lnTo>
                  <a:pt x="664542" y="3183432"/>
                </a:lnTo>
                <a:lnTo>
                  <a:pt x="0" y="31834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7" name="Freeform 17"/>
          <p:cNvSpPr/>
          <p:nvPr/>
        </p:nvSpPr>
        <p:spPr>
          <a:xfrm>
            <a:off x="-399809" y="9265713"/>
            <a:ext cx="3294668" cy="609514"/>
          </a:xfrm>
          <a:custGeom>
            <a:avLst/>
            <a:gdLst/>
            <a:ahLst/>
            <a:cxnLst/>
            <a:rect l="l" t="t" r="r" b="b"/>
            <a:pathLst>
              <a:path w="3294668" h="609514">
                <a:moveTo>
                  <a:pt x="0" y="0"/>
                </a:moveTo>
                <a:lnTo>
                  <a:pt x="3294668" y="0"/>
                </a:lnTo>
                <a:lnTo>
                  <a:pt x="3294668" y="609514"/>
                </a:lnTo>
                <a:lnTo>
                  <a:pt x="0" y="60951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8" name="Freeform 18"/>
          <p:cNvSpPr/>
          <p:nvPr/>
        </p:nvSpPr>
        <p:spPr>
          <a:xfrm>
            <a:off x="16444456" y="2861749"/>
            <a:ext cx="3294668" cy="609514"/>
          </a:xfrm>
          <a:custGeom>
            <a:avLst/>
            <a:gdLst/>
            <a:ahLst/>
            <a:cxnLst/>
            <a:rect l="l" t="t" r="r" b="b"/>
            <a:pathLst>
              <a:path w="3294668" h="609514">
                <a:moveTo>
                  <a:pt x="0" y="0"/>
                </a:moveTo>
                <a:lnTo>
                  <a:pt x="3294668" y="0"/>
                </a:lnTo>
                <a:lnTo>
                  <a:pt x="3294668" y="609514"/>
                </a:lnTo>
                <a:lnTo>
                  <a:pt x="0" y="60951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9" name="TextBox 19"/>
          <p:cNvSpPr txBox="1"/>
          <p:nvPr/>
        </p:nvSpPr>
        <p:spPr>
          <a:xfrm>
            <a:off x="8315556" y="3261301"/>
            <a:ext cx="8253557" cy="6361862"/>
          </a:xfrm>
          <a:prstGeom prst="rect">
            <a:avLst/>
          </a:prstGeom>
        </p:spPr>
        <p:txBody>
          <a:bodyPr lIns="0" tIns="0" rIns="0" bIns="0" rtlCol="0" anchor="t">
            <a:spAutoFit/>
          </a:bodyPr>
          <a:lstStyle/>
          <a:p>
            <a:pPr marL="320111" lvl="1" indent="-160055" algn="l">
              <a:lnSpc>
                <a:spcPts val="2075"/>
              </a:lnSpc>
              <a:buFont typeface="Arial"/>
              <a:buChar char="•"/>
            </a:pPr>
            <a:r>
              <a:rPr lang="en-US" sz="1482" spc="114">
                <a:solidFill>
                  <a:srgbClr val="564A50"/>
                </a:solidFill>
                <a:latin typeface="More Sugar Thin"/>
                <a:ea typeface="More Sugar Thin"/>
                <a:cs typeface="More Sugar Thin"/>
                <a:sym typeface="More Sugar Thin"/>
              </a:rPr>
              <a:t>Illinois has consistent disparities in infant mortality rates based on race. From 2012 to 2021, non-Hispanic Black infants consistently experienced infant mortality rates two to four times higher than non-Hispanic White, Hispanic, and Asian/Pacific Islander infants. </a:t>
            </a:r>
          </a:p>
          <a:p>
            <a:pPr algn="l">
              <a:lnSpc>
                <a:spcPts val="2075"/>
              </a:lnSpc>
            </a:pPr>
            <a:endParaRPr lang="en-US" sz="1482" spc="114">
              <a:solidFill>
                <a:srgbClr val="564A50"/>
              </a:solidFill>
              <a:latin typeface="More Sugar Thin"/>
              <a:ea typeface="More Sugar Thin"/>
              <a:cs typeface="More Sugar Thin"/>
              <a:sym typeface="More Sugar Thin"/>
            </a:endParaRPr>
          </a:p>
          <a:p>
            <a:pPr marL="320111" lvl="1" indent="-160055" algn="l">
              <a:lnSpc>
                <a:spcPts val="2075"/>
              </a:lnSpc>
              <a:buFont typeface="Arial"/>
              <a:buChar char="•"/>
            </a:pPr>
            <a:r>
              <a:rPr lang="en-US" sz="1482" spc="114">
                <a:solidFill>
                  <a:srgbClr val="564A50"/>
                </a:solidFill>
                <a:latin typeface="More Sugar Thin"/>
                <a:ea typeface="More Sugar Thin"/>
                <a:cs typeface="More Sugar Thin"/>
                <a:sym typeface="More Sugar Thin"/>
              </a:rPr>
              <a:t>Additionally, among all the leading causes of deaths (birth defects (20%), prematurity/fetal malnutrition (20%), Sudden Unexpected Infant Death (SUID) cause of infant death (18%), and pregnancy/delivery complications (9%)) non-Hispanic Blacks top the chart for all causes. </a:t>
            </a:r>
          </a:p>
          <a:p>
            <a:pPr algn="l">
              <a:lnSpc>
                <a:spcPts val="2075"/>
              </a:lnSpc>
            </a:pPr>
            <a:endParaRPr lang="en-US" sz="1482" spc="114">
              <a:solidFill>
                <a:srgbClr val="564A50"/>
              </a:solidFill>
              <a:latin typeface="More Sugar Thin"/>
              <a:ea typeface="More Sugar Thin"/>
              <a:cs typeface="More Sugar Thin"/>
              <a:sym typeface="More Sugar Thin"/>
            </a:endParaRPr>
          </a:p>
          <a:p>
            <a:pPr marL="320111" lvl="1" indent="-160055" algn="l">
              <a:lnSpc>
                <a:spcPts val="2075"/>
              </a:lnSpc>
              <a:buFont typeface="Arial"/>
              <a:buChar char="•"/>
            </a:pPr>
            <a:r>
              <a:rPr lang="en-US" sz="1482" spc="114">
                <a:solidFill>
                  <a:srgbClr val="564A50"/>
                </a:solidFill>
                <a:latin typeface="More Sugar Thin"/>
                <a:ea typeface="More Sugar Thin"/>
                <a:cs typeface="More Sugar Thin"/>
                <a:sym typeface="More Sugar Thin"/>
              </a:rPr>
              <a:t>According to the Perinatal Periods of Risk analysis (PPOR), if the fetal and infant mortality rates for infants born to non-Hispanic Black women were reduced to match those of infants born to low-risk White women, it would prevent 204 fetal and infant deaths among Black babies each year.</a:t>
            </a:r>
          </a:p>
          <a:p>
            <a:pPr algn="l">
              <a:lnSpc>
                <a:spcPts val="2075"/>
              </a:lnSpc>
            </a:pPr>
            <a:endParaRPr lang="en-US" sz="1482" spc="114">
              <a:solidFill>
                <a:srgbClr val="564A50"/>
              </a:solidFill>
              <a:latin typeface="More Sugar Thin"/>
              <a:ea typeface="More Sugar Thin"/>
              <a:cs typeface="More Sugar Thin"/>
              <a:sym typeface="More Sugar Thin"/>
            </a:endParaRPr>
          </a:p>
          <a:p>
            <a:pPr marL="320111" lvl="1" indent="-160055" algn="l">
              <a:lnSpc>
                <a:spcPts val="2075"/>
              </a:lnSpc>
              <a:buFont typeface="Arial"/>
              <a:buChar char="•"/>
            </a:pPr>
            <a:r>
              <a:rPr lang="en-US" sz="1482" spc="114">
                <a:solidFill>
                  <a:srgbClr val="564A50"/>
                </a:solidFill>
                <a:latin typeface="More Sugar Thin"/>
                <a:ea typeface="More Sugar Thin"/>
                <a:cs typeface="More Sugar Thin"/>
                <a:sym typeface="More Sugar Thin"/>
              </a:rPr>
              <a:t>Additionally, Infant deaths from SUID is dis-proportionately higher in non-Hispanic black infants than other races. Research indicates many of the SUID deaths are linked to things like not having a separate sleep environment for the infant, co-sleeping, putting baby to sleep on their tummies.</a:t>
            </a:r>
          </a:p>
          <a:p>
            <a:pPr algn="l">
              <a:lnSpc>
                <a:spcPts val="2075"/>
              </a:lnSpc>
            </a:pPr>
            <a:endParaRPr lang="en-US" sz="1482" spc="114">
              <a:solidFill>
                <a:srgbClr val="564A50"/>
              </a:solidFill>
              <a:latin typeface="More Sugar Thin"/>
              <a:ea typeface="More Sugar Thin"/>
              <a:cs typeface="More Sugar Thin"/>
              <a:sym typeface="More Sugar Thin"/>
            </a:endParaRPr>
          </a:p>
          <a:p>
            <a:pPr marL="320111" lvl="1" indent="-160055" algn="l">
              <a:lnSpc>
                <a:spcPts val="2075"/>
              </a:lnSpc>
              <a:buFont typeface="Arial"/>
              <a:buChar char="•"/>
            </a:pPr>
            <a:r>
              <a:rPr lang="en-US" sz="1482" spc="114">
                <a:solidFill>
                  <a:srgbClr val="564A50"/>
                </a:solidFill>
                <a:latin typeface="More Sugar Thin"/>
                <a:ea typeface="More Sugar Thin"/>
                <a:cs typeface="More Sugar Thin"/>
                <a:sym typeface="More Sugar Thin"/>
              </a:rPr>
              <a:t>Many systemic and social factors like health insurance access, and structural issues that impact respectful care amongst others play a role in contributing to these disparities.</a:t>
            </a:r>
          </a:p>
          <a:p>
            <a:pPr algn="l">
              <a:lnSpc>
                <a:spcPts val="2075"/>
              </a:lnSpc>
            </a:pPr>
            <a:endParaRPr lang="en-US" sz="1482" spc="114">
              <a:solidFill>
                <a:srgbClr val="564A50"/>
              </a:solidFill>
              <a:latin typeface="More Sugar Thin"/>
              <a:ea typeface="More Sugar Thin"/>
              <a:cs typeface="More Sugar Thin"/>
              <a:sym typeface="More Sugar Thin"/>
            </a:endParaRPr>
          </a:p>
        </p:txBody>
      </p:sp>
      <p:sp>
        <p:nvSpPr>
          <p:cNvPr id="20" name="Freeform 20"/>
          <p:cNvSpPr/>
          <p:nvPr/>
        </p:nvSpPr>
        <p:spPr>
          <a:xfrm>
            <a:off x="1021798" y="5274196"/>
            <a:ext cx="1677671" cy="2936842"/>
          </a:xfrm>
          <a:custGeom>
            <a:avLst/>
            <a:gdLst/>
            <a:ahLst/>
            <a:cxnLst/>
            <a:rect l="l" t="t" r="r" b="b"/>
            <a:pathLst>
              <a:path w="1677671" h="2936842">
                <a:moveTo>
                  <a:pt x="0" y="0"/>
                </a:moveTo>
                <a:lnTo>
                  <a:pt x="1677670" y="0"/>
                </a:lnTo>
                <a:lnTo>
                  <a:pt x="1677670" y="2936842"/>
                </a:lnTo>
                <a:lnTo>
                  <a:pt x="0" y="293684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1" name="Freeform 21"/>
          <p:cNvSpPr/>
          <p:nvPr/>
        </p:nvSpPr>
        <p:spPr>
          <a:xfrm>
            <a:off x="2203008" y="6600865"/>
            <a:ext cx="992921" cy="1719343"/>
          </a:xfrm>
          <a:custGeom>
            <a:avLst/>
            <a:gdLst/>
            <a:ahLst/>
            <a:cxnLst/>
            <a:rect l="l" t="t" r="r" b="b"/>
            <a:pathLst>
              <a:path w="992921" h="1719343">
                <a:moveTo>
                  <a:pt x="0" y="0"/>
                </a:moveTo>
                <a:lnTo>
                  <a:pt x="992921" y="0"/>
                </a:lnTo>
                <a:lnTo>
                  <a:pt x="992921" y="1719344"/>
                </a:lnTo>
                <a:lnTo>
                  <a:pt x="0" y="171934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22" name="TextBox 22"/>
          <p:cNvSpPr txBox="1"/>
          <p:nvPr/>
        </p:nvSpPr>
        <p:spPr>
          <a:xfrm>
            <a:off x="2540133" y="1992518"/>
            <a:ext cx="12897349" cy="424815"/>
          </a:xfrm>
          <a:prstGeom prst="rect">
            <a:avLst/>
          </a:prstGeom>
        </p:spPr>
        <p:txBody>
          <a:bodyPr lIns="0" tIns="0" rIns="0" bIns="0" rtlCol="0" anchor="t">
            <a:spAutoFit/>
          </a:bodyPr>
          <a:lstStyle/>
          <a:p>
            <a:pPr algn="ctr">
              <a:lnSpc>
                <a:spcPts val="3359"/>
              </a:lnSpc>
              <a:spcBef>
                <a:spcPct val="0"/>
              </a:spcBef>
            </a:pPr>
            <a:r>
              <a:rPr lang="en-US" sz="2400" spc="184">
                <a:solidFill>
                  <a:srgbClr val="564A50"/>
                </a:solidFill>
                <a:latin typeface="More Sugar Thin"/>
                <a:ea typeface="More Sugar Thin"/>
                <a:cs typeface="More Sugar Thin"/>
                <a:sym typeface="More Sugar Thin"/>
              </a:rPr>
              <a:t>Illinois Department of Public Health (IDPH)</a:t>
            </a:r>
          </a:p>
        </p:txBody>
      </p:sp>
      <p:sp>
        <p:nvSpPr>
          <p:cNvPr id="23" name="TextBox 23"/>
          <p:cNvSpPr txBox="1"/>
          <p:nvPr/>
        </p:nvSpPr>
        <p:spPr>
          <a:xfrm>
            <a:off x="2699468" y="1167018"/>
            <a:ext cx="12889063" cy="873125"/>
          </a:xfrm>
          <a:prstGeom prst="rect">
            <a:avLst/>
          </a:prstGeom>
        </p:spPr>
        <p:txBody>
          <a:bodyPr lIns="0" tIns="0" rIns="0" bIns="0" rtlCol="0" anchor="t">
            <a:spAutoFit/>
          </a:bodyPr>
          <a:lstStyle/>
          <a:p>
            <a:pPr algn="ctr">
              <a:lnSpc>
                <a:spcPts val="7000"/>
              </a:lnSpc>
              <a:spcBef>
                <a:spcPct val="0"/>
              </a:spcBef>
            </a:pPr>
            <a:r>
              <a:rPr lang="en-US" sz="5000">
                <a:solidFill>
                  <a:srgbClr val="564A50"/>
                </a:solidFill>
                <a:latin typeface="More Sugar"/>
                <a:ea typeface="More Sugar"/>
                <a:cs typeface="More Sugar"/>
                <a:sym typeface="More Sugar"/>
              </a:rPr>
              <a:t>THE STATE OF PERINATAL HEALTH</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0ECE1"/>
        </a:solidFill>
        <a:effectLst/>
      </p:bgPr>
    </p:bg>
    <p:spTree>
      <p:nvGrpSpPr>
        <p:cNvPr id="1" name=""/>
        <p:cNvGrpSpPr/>
        <p:nvPr/>
      </p:nvGrpSpPr>
      <p:grpSpPr>
        <a:xfrm>
          <a:off x="0" y="0"/>
          <a:ext cx="0" cy="0"/>
          <a:chOff x="0" y="0"/>
          <a:chExt cx="0" cy="0"/>
        </a:xfrm>
      </p:grpSpPr>
      <p:sp>
        <p:nvSpPr>
          <p:cNvPr id="2" name="Freeform 2"/>
          <p:cNvSpPr/>
          <p:nvPr/>
        </p:nvSpPr>
        <p:spPr>
          <a:xfrm>
            <a:off x="8463519" y="1901597"/>
            <a:ext cx="8462022" cy="6593352"/>
          </a:xfrm>
          <a:custGeom>
            <a:avLst/>
            <a:gdLst/>
            <a:ahLst/>
            <a:cxnLst/>
            <a:rect l="l" t="t" r="r" b="b"/>
            <a:pathLst>
              <a:path w="8462022" h="6593352">
                <a:moveTo>
                  <a:pt x="0" y="0"/>
                </a:moveTo>
                <a:lnTo>
                  <a:pt x="8462023" y="0"/>
                </a:lnTo>
                <a:lnTo>
                  <a:pt x="8462023" y="6593353"/>
                </a:lnTo>
                <a:lnTo>
                  <a:pt x="0" y="6593353"/>
                </a:lnTo>
                <a:lnTo>
                  <a:pt x="0" y="0"/>
                </a:lnTo>
                <a:close/>
              </a:path>
            </a:pathLst>
          </a:custGeom>
          <a:blipFill>
            <a:blip r:embed="rId2"/>
            <a:stretch>
              <a:fillRect t="-11876"/>
            </a:stretch>
          </a:blipFill>
        </p:spPr>
        <p:txBody>
          <a:bodyPr/>
          <a:lstStyle/>
          <a:p>
            <a:endParaRPr lang="en-US"/>
          </a:p>
        </p:txBody>
      </p:sp>
      <p:sp>
        <p:nvSpPr>
          <p:cNvPr id="3" name="TextBox 3"/>
          <p:cNvSpPr txBox="1"/>
          <p:nvPr/>
        </p:nvSpPr>
        <p:spPr>
          <a:xfrm>
            <a:off x="1915862" y="3067989"/>
            <a:ext cx="6547657" cy="4416425"/>
          </a:xfrm>
          <a:prstGeom prst="rect">
            <a:avLst/>
          </a:prstGeom>
        </p:spPr>
        <p:txBody>
          <a:bodyPr lIns="0" tIns="0" rIns="0" bIns="0" rtlCol="0" anchor="t">
            <a:spAutoFit/>
          </a:bodyPr>
          <a:lstStyle/>
          <a:p>
            <a:pPr algn="l">
              <a:lnSpc>
                <a:spcPts val="7000"/>
              </a:lnSpc>
              <a:spcBef>
                <a:spcPct val="0"/>
              </a:spcBef>
            </a:pPr>
            <a:r>
              <a:rPr lang="en-US" sz="5000">
                <a:solidFill>
                  <a:srgbClr val="564A50"/>
                </a:solidFill>
                <a:latin typeface="More Sugar"/>
                <a:ea typeface="More Sugar"/>
                <a:cs typeface="More Sugar"/>
                <a:sym typeface="More Sugar"/>
              </a:rPr>
              <a:t>THE INTERPLAY OF VARIOUS SOCIAL DETERMINANTS AFFECTING THE NEONATE &amp; FAMILY</a:t>
            </a:r>
          </a:p>
        </p:txBody>
      </p:sp>
      <p:sp>
        <p:nvSpPr>
          <p:cNvPr id="4" name="Freeform 4"/>
          <p:cNvSpPr/>
          <p:nvPr/>
        </p:nvSpPr>
        <p:spPr>
          <a:xfrm rot="-5400000">
            <a:off x="16477266" y="8483631"/>
            <a:ext cx="2502508" cy="938440"/>
          </a:xfrm>
          <a:custGeom>
            <a:avLst/>
            <a:gdLst/>
            <a:ahLst/>
            <a:cxnLst/>
            <a:rect l="l" t="t" r="r" b="b"/>
            <a:pathLst>
              <a:path w="2502508" h="938440">
                <a:moveTo>
                  <a:pt x="0" y="0"/>
                </a:moveTo>
                <a:lnTo>
                  <a:pt x="2502508" y="0"/>
                </a:lnTo>
                <a:lnTo>
                  <a:pt x="2502508" y="938440"/>
                </a:lnTo>
                <a:lnTo>
                  <a:pt x="0" y="9384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rot="-5400000">
            <a:off x="-678718" y="928524"/>
            <a:ext cx="2502508" cy="938440"/>
          </a:xfrm>
          <a:custGeom>
            <a:avLst/>
            <a:gdLst/>
            <a:ahLst/>
            <a:cxnLst/>
            <a:rect l="l" t="t" r="r" b="b"/>
            <a:pathLst>
              <a:path w="2502508" h="938440">
                <a:moveTo>
                  <a:pt x="0" y="0"/>
                </a:moveTo>
                <a:lnTo>
                  <a:pt x="2502508" y="0"/>
                </a:lnTo>
                <a:lnTo>
                  <a:pt x="2502508" y="938441"/>
                </a:lnTo>
                <a:lnTo>
                  <a:pt x="0" y="9384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0ECE1"/>
        </a:solidFill>
        <a:effectLst/>
      </p:bgPr>
    </p:bg>
    <p:spTree>
      <p:nvGrpSpPr>
        <p:cNvPr id="1" name=""/>
        <p:cNvGrpSpPr/>
        <p:nvPr/>
      </p:nvGrpSpPr>
      <p:grpSpPr>
        <a:xfrm>
          <a:off x="0" y="0"/>
          <a:ext cx="0" cy="0"/>
          <a:chOff x="0" y="0"/>
          <a:chExt cx="0" cy="0"/>
        </a:xfrm>
      </p:grpSpPr>
      <p:sp>
        <p:nvSpPr>
          <p:cNvPr id="2" name="Freeform 2"/>
          <p:cNvSpPr/>
          <p:nvPr/>
        </p:nvSpPr>
        <p:spPr>
          <a:xfrm>
            <a:off x="1782700" y="2903067"/>
            <a:ext cx="13197101" cy="5697343"/>
          </a:xfrm>
          <a:custGeom>
            <a:avLst/>
            <a:gdLst/>
            <a:ahLst/>
            <a:cxnLst/>
            <a:rect l="l" t="t" r="r" b="b"/>
            <a:pathLst>
              <a:path w="13197101" h="5697343">
                <a:moveTo>
                  <a:pt x="0" y="0"/>
                </a:moveTo>
                <a:lnTo>
                  <a:pt x="13197101" y="0"/>
                </a:lnTo>
                <a:lnTo>
                  <a:pt x="13197101" y="5697343"/>
                </a:lnTo>
                <a:lnTo>
                  <a:pt x="0" y="5697343"/>
                </a:lnTo>
                <a:lnTo>
                  <a:pt x="0" y="0"/>
                </a:lnTo>
                <a:close/>
              </a:path>
            </a:pathLst>
          </a:custGeom>
          <a:blipFill>
            <a:blip r:embed="rId2">
              <a:extLst>
                <a:ext uri="{96DAC541-7B7A-43D3-8B79-37D633B846F1}">
                  <asvg:svgBlip xmlns:asvg="http://schemas.microsoft.com/office/drawing/2016/SVG/main" r:embed="rId3"/>
                </a:ext>
              </a:extLst>
            </a:blip>
            <a:stretch>
              <a:fillRect l="-9071" r="-30189"/>
            </a:stretch>
          </a:blipFill>
        </p:spPr>
        <p:txBody>
          <a:bodyPr/>
          <a:lstStyle/>
          <a:p>
            <a:endParaRPr lang="en-US"/>
          </a:p>
        </p:txBody>
      </p:sp>
      <p:sp>
        <p:nvSpPr>
          <p:cNvPr id="3" name="Freeform 3"/>
          <p:cNvSpPr/>
          <p:nvPr/>
        </p:nvSpPr>
        <p:spPr>
          <a:xfrm>
            <a:off x="17068199" y="6815175"/>
            <a:ext cx="2439601" cy="1353979"/>
          </a:xfrm>
          <a:custGeom>
            <a:avLst/>
            <a:gdLst/>
            <a:ahLst/>
            <a:cxnLst/>
            <a:rect l="l" t="t" r="r" b="b"/>
            <a:pathLst>
              <a:path w="2439601" h="1353979">
                <a:moveTo>
                  <a:pt x="0" y="0"/>
                </a:moveTo>
                <a:lnTo>
                  <a:pt x="2439602" y="0"/>
                </a:lnTo>
                <a:lnTo>
                  <a:pt x="2439602" y="1353979"/>
                </a:lnTo>
                <a:lnTo>
                  <a:pt x="0" y="13539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179684" y="8600410"/>
            <a:ext cx="3827083" cy="2468469"/>
          </a:xfrm>
          <a:custGeom>
            <a:avLst/>
            <a:gdLst/>
            <a:ahLst/>
            <a:cxnLst/>
            <a:rect l="l" t="t" r="r" b="b"/>
            <a:pathLst>
              <a:path w="3827083" h="2468469">
                <a:moveTo>
                  <a:pt x="0" y="0"/>
                </a:moveTo>
                <a:lnTo>
                  <a:pt x="3827083" y="0"/>
                </a:lnTo>
                <a:lnTo>
                  <a:pt x="3827083" y="2468468"/>
                </a:lnTo>
                <a:lnTo>
                  <a:pt x="0" y="24684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364158" y="-563016"/>
            <a:ext cx="664542" cy="3183433"/>
          </a:xfrm>
          <a:custGeom>
            <a:avLst/>
            <a:gdLst/>
            <a:ahLst/>
            <a:cxnLst/>
            <a:rect l="l" t="t" r="r" b="b"/>
            <a:pathLst>
              <a:path w="664542" h="3183433">
                <a:moveTo>
                  <a:pt x="0" y="0"/>
                </a:moveTo>
                <a:lnTo>
                  <a:pt x="664542" y="0"/>
                </a:lnTo>
                <a:lnTo>
                  <a:pt x="664542" y="3183432"/>
                </a:lnTo>
                <a:lnTo>
                  <a:pt x="0" y="31834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5400000">
            <a:off x="-1255662" y="8653793"/>
            <a:ext cx="3294668" cy="609514"/>
          </a:xfrm>
          <a:custGeom>
            <a:avLst/>
            <a:gdLst/>
            <a:ahLst/>
            <a:cxnLst/>
            <a:rect l="l" t="t" r="r" b="b"/>
            <a:pathLst>
              <a:path w="3294668" h="609514">
                <a:moveTo>
                  <a:pt x="0" y="0"/>
                </a:moveTo>
                <a:lnTo>
                  <a:pt x="3294668" y="0"/>
                </a:lnTo>
                <a:lnTo>
                  <a:pt x="3294668" y="609513"/>
                </a:lnTo>
                <a:lnTo>
                  <a:pt x="0" y="60951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1517628" y="3690577"/>
            <a:ext cx="2550477" cy="2550477"/>
          </a:xfrm>
          <a:custGeom>
            <a:avLst/>
            <a:gdLst/>
            <a:ahLst/>
            <a:cxnLst/>
            <a:rect l="l" t="t" r="r" b="b"/>
            <a:pathLst>
              <a:path w="2550477" h="2550477">
                <a:moveTo>
                  <a:pt x="0" y="0"/>
                </a:moveTo>
                <a:lnTo>
                  <a:pt x="2550477" y="0"/>
                </a:lnTo>
                <a:lnTo>
                  <a:pt x="2550477" y="2550477"/>
                </a:lnTo>
                <a:lnTo>
                  <a:pt x="0" y="255047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a:off x="17093226" y="-1275239"/>
            <a:ext cx="2550477" cy="2550477"/>
          </a:xfrm>
          <a:custGeom>
            <a:avLst/>
            <a:gdLst/>
            <a:ahLst/>
            <a:cxnLst/>
            <a:rect l="l" t="t" r="r" b="b"/>
            <a:pathLst>
              <a:path w="2550477" h="2550477">
                <a:moveTo>
                  <a:pt x="0" y="0"/>
                </a:moveTo>
                <a:lnTo>
                  <a:pt x="2550477" y="0"/>
                </a:lnTo>
                <a:lnTo>
                  <a:pt x="2550477" y="2550478"/>
                </a:lnTo>
                <a:lnTo>
                  <a:pt x="0" y="255047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a:off x="17417076" y="2220763"/>
            <a:ext cx="697850" cy="3648888"/>
          </a:xfrm>
          <a:custGeom>
            <a:avLst/>
            <a:gdLst/>
            <a:ahLst/>
            <a:cxnLst/>
            <a:rect l="l" t="t" r="r" b="b"/>
            <a:pathLst>
              <a:path w="697850" h="3648888">
                <a:moveTo>
                  <a:pt x="0" y="0"/>
                </a:moveTo>
                <a:lnTo>
                  <a:pt x="697850" y="0"/>
                </a:lnTo>
                <a:lnTo>
                  <a:pt x="697850" y="3648888"/>
                </a:lnTo>
                <a:lnTo>
                  <a:pt x="0" y="364888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TextBox 10"/>
          <p:cNvSpPr txBox="1"/>
          <p:nvPr/>
        </p:nvSpPr>
        <p:spPr>
          <a:xfrm>
            <a:off x="2380099" y="3809113"/>
            <a:ext cx="12193388" cy="3472815"/>
          </a:xfrm>
          <a:prstGeom prst="rect">
            <a:avLst/>
          </a:prstGeom>
        </p:spPr>
        <p:txBody>
          <a:bodyPr lIns="0" tIns="0" rIns="0" bIns="0" rtlCol="0" anchor="t">
            <a:spAutoFit/>
          </a:bodyPr>
          <a:lstStyle/>
          <a:p>
            <a:pPr algn="l">
              <a:lnSpc>
                <a:spcPts val="3359"/>
              </a:lnSpc>
            </a:pPr>
            <a:r>
              <a:rPr lang="en-US" sz="2400" spc="184">
                <a:solidFill>
                  <a:srgbClr val="564A50"/>
                </a:solidFill>
                <a:latin typeface="More Sugar Thin"/>
                <a:ea typeface="More Sugar Thin"/>
                <a:cs typeface="More Sugar Thin"/>
                <a:sym typeface="More Sugar Thin"/>
              </a:rPr>
              <a:t>The ESSI Bundle consists of three components:</a:t>
            </a:r>
          </a:p>
          <a:p>
            <a:pPr marL="518160" lvl="1" indent="-259080" algn="l">
              <a:lnSpc>
                <a:spcPts val="3359"/>
              </a:lnSpc>
              <a:buFont typeface="Arial"/>
              <a:buChar char="•"/>
            </a:pPr>
            <a:r>
              <a:rPr lang="en-US" sz="2400" spc="184">
                <a:solidFill>
                  <a:srgbClr val="729292"/>
                </a:solidFill>
                <a:latin typeface="More Sugar Thin"/>
                <a:ea typeface="More Sugar Thin"/>
                <a:cs typeface="More Sugar Thin"/>
                <a:sym typeface="More Sugar Thin"/>
              </a:rPr>
              <a:t>Awareness: Parents or caregivers report an understanding of a safe sleep environment</a:t>
            </a:r>
          </a:p>
          <a:p>
            <a:pPr marL="518160" lvl="1" indent="-259080" algn="l">
              <a:lnSpc>
                <a:spcPts val="3359"/>
              </a:lnSpc>
              <a:buFont typeface="Arial"/>
              <a:buChar char="•"/>
            </a:pPr>
            <a:r>
              <a:rPr lang="en-US" sz="2400" spc="184">
                <a:solidFill>
                  <a:srgbClr val="564A50"/>
                </a:solidFill>
                <a:latin typeface="More Sugar Thin"/>
                <a:ea typeface="More Sugar Thin"/>
                <a:cs typeface="More Sugar Thin"/>
                <a:sym typeface="More Sugar Thin"/>
              </a:rPr>
              <a:t>Readiness: Parents or caregivers are prepared for a transition to home, including SDOH screening and resource linkage</a:t>
            </a:r>
          </a:p>
          <a:p>
            <a:pPr marL="518160" lvl="1" indent="-259080" algn="l">
              <a:lnSpc>
                <a:spcPts val="3359"/>
              </a:lnSpc>
              <a:spcBef>
                <a:spcPct val="0"/>
              </a:spcBef>
              <a:buFont typeface="Arial"/>
              <a:buChar char="•"/>
            </a:pPr>
            <a:r>
              <a:rPr lang="en-US" sz="2400" spc="184">
                <a:solidFill>
                  <a:srgbClr val="564A50"/>
                </a:solidFill>
                <a:latin typeface="More Sugar Thin"/>
                <a:ea typeface="More Sugar Thin"/>
                <a:cs typeface="More Sugar Thin"/>
                <a:sym typeface="More Sugar Thin"/>
              </a:rPr>
              <a:t>Transfer of Care: ESSI Newborn Care Plan (Awareness and Readiness) is documented in the discharge summary.</a:t>
            </a:r>
          </a:p>
          <a:p>
            <a:pPr algn="l">
              <a:lnSpc>
                <a:spcPts val="3359"/>
              </a:lnSpc>
              <a:spcBef>
                <a:spcPct val="0"/>
              </a:spcBef>
            </a:pPr>
            <a:endParaRPr lang="en-US" sz="2400" spc="184">
              <a:solidFill>
                <a:srgbClr val="564A50"/>
              </a:solidFill>
              <a:latin typeface="More Sugar Thin"/>
              <a:ea typeface="More Sugar Thin"/>
              <a:cs typeface="More Sugar Thin"/>
              <a:sym typeface="More Sugar Thin"/>
            </a:endParaRPr>
          </a:p>
        </p:txBody>
      </p:sp>
      <p:sp>
        <p:nvSpPr>
          <p:cNvPr id="11" name="Freeform 11"/>
          <p:cNvSpPr/>
          <p:nvPr/>
        </p:nvSpPr>
        <p:spPr>
          <a:xfrm>
            <a:off x="9569330" y="9010792"/>
            <a:ext cx="996964" cy="996964"/>
          </a:xfrm>
          <a:custGeom>
            <a:avLst/>
            <a:gdLst/>
            <a:ahLst/>
            <a:cxnLst/>
            <a:rect l="l" t="t" r="r" b="b"/>
            <a:pathLst>
              <a:path w="996964" h="996964">
                <a:moveTo>
                  <a:pt x="0" y="0"/>
                </a:moveTo>
                <a:lnTo>
                  <a:pt x="996964" y="0"/>
                </a:lnTo>
                <a:lnTo>
                  <a:pt x="996964" y="996964"/>
                </a:lnTo>
                <a:lnTo>
                  <a:pt x="0" y="99696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2" name="Freeform 12"/>
          <p:cNvSpPr/>
          <p:nvPr/>
        </p:nvSpPr>
        <p:spPr>
          <a:xfrm>
            <a:off x="15526871" y="1028700"/>
            <a:ext cx="996964" cy="996964"/>
          </a:xfrm>
          <a:custGeom>
            <a:avLst/>
            <a:gdLst/>
            <a:ahLst/>
            <a:cxnLst/>
            <a:rect l="l" t="t" r="r" b="b"/>
            <a:pathLst>
              <a:path w="996964" h="996964">
                <a:moveTo>
                  <a:pt x="0" y="0"/>
                </a:moveTo>
                <a:lnTo>
                  <a:pt x="996964" y="0"/>
                </a:lnTo>
                <a:lnTo>
                  <a:pt x="996964" y="996964"/>
                </a:lnTo>
                <a:lnTo>
                  <a:pt x="0" y="99696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3" name="TextBox 13"/>
          <p:cNvSpPr txBox="1"/>
          <p:nvPr/>
        </p:nvSpPr>
        <p:spPr>
          <a:xfrm>
            <a:off x="2017441" y="1254750"/>
            <a:ext cx="14253118" cy="873125"/>
          </a:xfrm>
          <a:prstGeom prst="rect">
            <a:avLst/>
          </a:prstGeom>
        </p:spPr>
        <p:txBody>
          <a:bodyPr lIns="0" tIns="0" rIns="0" bIns="0" rtlCol="0" anchor="t">
            <a:spAutoFit/>
          </a:bodyPr>
          <a:lstStyle/>
          <a:p>
            <a:pPr algn="l">
              <a:lnSpc>
                <a:spcPts val="7000"/>
              </a:lnSpc>
              <a:spcBef>
                <a:spcPct val="0"/>
              </a:spcBef>
            </a:pPr>
            <a:r>
              <a:rPr lang="en-US" sz="5000">
                <a:solidFill>
                  <a:srgbClr val="564A50"/>
                </a:solidFill>
                <a:latin typeface="More Sugar"/>
                <a:ea typeface="More Sugar"/>
                <a:cs typeface="More Sugar"/>
                <a:sym typeface="More Sugar"/>
              </a:rPr>
              <a:t>EQUITY SAFE SLEEP INITIATIVES (ESSI)</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0ECE1"/>
        </a:solidFill>
        <a:effectLst/>
      </p:bgPr>
    </p:bg>
    <p:spTree>
      <p:nvGrpSpPr>
        <p:cNvPr id="1" name=""/>
        <p:cNvGrpSpPr/>
        <p:nvPr/>
      </p:nvGrpSpPr>
      <p:grpSpPr>
        <a:xfrm>
          <a:off x="0" y="0"/>
          <a:ext cx="0" cy="0"/>
          <a:chOff x="0" y="0"/>
          <a:chExt cx="0" cy="0"/>
        </a:xfrm>
      </p:grpSpPr>
      <p:sp>
        <p:nvSpPr>
          <p:cNvPr id="2" name="Freeform 2"/>
          <p:cNvSpPr/>
          <p:nvPr/>
        </p:nvSpPr>
        <p:spPr>
          <a:xfrm>
            <a:off x="1782700" y="2903067"/>
            <a:ext cx="13197101" cy="5697343"/>
          </a:xfrm>
          <a:custGeom>
            <a:avLst/>
            <a:gdLst/>
            <a:ahLst/>
            <a:cxnLst/>
            <a:rect l="l" t="t" r="r" b="b"/>
            <a:pathLst>
              <a:path w="13197101" h="5697343">
                <a:moveTo>
                  <a:pt x="0" y="0"/>
                </a:moveTo>
                <a:lnTo>
                  <a:pt x="13197101" y="0"/>
                </a:lnTo>
                <a:lnTo>
                  <a:pt x="13197101" y="5697343"/>
                </a:lnTo>
                <a:lnTo>
                  <a:pt x="0" y="5697343"/>
                </a:lnTo>
                <a:lnTo>
                  <a:pt x="0" y="0"/>
                </a:lnTo>
                <a:close/>
              </a:path>
            </a:pathLst>
          </a:custGeom>
          <a:blipFill>
            <a:blip r:embed="rId2">
              <a:extLst>
                <a:ext uri="{96DAC541-7B7A-43D3-8B79-37D633B846F1}">
                  <asvg:svgBlip xmlns:asvg="http://schemas.microsoft.com/office/drawing/2016/SVG/main" r:embed="rId3"/>
                </a:ext>
              </a:extLst>
            </a:blip>
            <a:stretch>
              <a:fillRect l="-9071" r="-30189"/>
            </a:stretch>
          </a:blipFill>
        </p:spPr>
        <p:txBody>
          <a:bodyPr/>
          <a:lstStyle/>
          <a:p>
            <a:endParaRPr lang="en-US"/>
          </a:p>
        </p:txBody>
      </p:sp>
      <p:sp>
        <p:nvSpPr>
          <p:cNvPr id="3" name="Freeform 3"/>
          <p:cNvSpPr/>
          <p:nvPr/>
        </p:nvSpPr>
        <p:spPr>
          <a:xfrm>
            <a:off x="17068199" y="6815175"/>
            <a:ext cx="2439601" cy="1353979"/>
          </a:xfrm>
          <a:custGeom>
            <a:avLst/>
            <a:gdLst/>
            <a:ahLst/>
            <a:cxnLst/>
            <a:rect l="l" t="t" r="r" b="b"/>
            <a:pathLst>
              <a:path w="2439601" h="1353979">
                <a:moveTo>
                  <a:pt x="0" y="0"/>
                </a:moveTo>
                <a:lnTo>
                  <a:pt x="2439602" y="0"/>
                </a:lnTo>
                <a:lnTo>
                  <a:pt x="2439602" y="1353979"/>
                </a:lnTo>
                <a:lnTo>
                  <a:pt x="0" y="13539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179684" y="8600410"/>
            <a:ext cx="3827083" cy="2468469"/>
          </a:xfrm>
          <a:custGeom>
            <a:avLst/>
            <a:gdLst/>
            <a:ahLst/>
            <a:cxnLst/>
            <a:rect l="l" t="t" r="r" b="b"/>
            <a:pathLst>
              <a:path w="3827083" h="2468469">
                <a:moveTo>
                  <a:pt x="0" y="0"/>
                </a:moveTo>
                <a:lnTo>
                  <a:pt x="3827083" y="0"/>
                </a:lnTo>
                <a:lnTo>
                  <a:pt x="3827083" y="2468468"/>
                </a:lnTo>
                <a:lnTo>
                  <a:pt x="0" y="24684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364158" y="-563016"/>
            <a:ext cx="664542" cy="3183433"/>
          </a:xfrm>
          <a:custGeom>
            <a:avLst/>
            <a:gdLst/>
            <a:ahLst/>
            <a:cxnLst/>
            <a:rect l="l" t="t" r="r" b="b"/>
            <a:pathLst>
              <a:path w="664542" h="3183433">
                <a:moveTo>
                  <a:pt x="0" y="0"/>
                </a:moveTo>
                <a:lnTo>
                  <a:pt x="664542" y="0"/>
                </a:lnTo>
                <a:lnTo>
                  <a:pt x="664542" y="3183432"/>
                </a:lnTo>
                <a:lnTo>
                  <a:pt x="0" y="31834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5400000">
            <a:off x="-1255662" y="8653793"/>
            <a:ext cx="3294668" cy="609514"/>
          </a:xfrm>
          <a:custGeom>
            <a:avLst/>
            <a:gdLst/>
            <a:ahLst/>
            <a:cxnLst/>
            <a:rect l="l" t="t" r="r" b="b"/>
            <a:pathLst>
              <a:path w="3294668" h="609514">
                <a:moveTo>
                  <a:pt x="0" y="0"/>
                </a:moveTo>
                <a:lnTo>
                  <a:pt x="3294668" y="0"/>
                </a:lnTo>
                <a:lnTo>
                  <a:pt x="3294668" y="609513"/>
                </a:lnTo>
                <a:lnTo>
                  <a:pt x="0" y="60951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1517628" y="3690577"/>
            <a:ext cx="2550477" cy="2550477"/>
          </a:xfrm>
          <a:custGeom>
            <a:avLst/>
            <a:gdLst/>
            <a:ahLst/>
            <a:cxnLst/>
            <a:rect l="l" t="t" r="r" b="b"/>
            <a:pathLst>
              <a:path w="2550477" h="2550477">
                <a:moveTo>
                  <a:pt x="0" y="0"/>
                </a:moveTo>
                <a:lnTo>
                  <a:pt x="2550477" y="0"/>
                </a:lnTo>
                <a:lnTo>
                  <a:pt x="2550477" y="2550477"/>
                </a:lnTo>
                <a:lnTo>
                  <a:pt x="0" y="255047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a:off x="17093226" y="-1275239"/>
            <a:ext cx="2550477" cy="2550477"/>
          </a:xfrm>
          <a:custGeom>
            <a:avLst/>
            <a:gdLst/>
            <a:ahLst/>
            <a:cxnLst/>
            <a:rect l="l" t="t" r="r" b="b"/>
            <a:pathLst>
              <a:path w="2550477" h="2550477">
                <a:moveTo>
                  <a:pt x="0" y="0"/>
                </a:moveTo>
                <a:lnTo>
                  <a:pt x="2550477" y="0"/>
                </a:lnTo>
                <a:lnTo>
                  <a:pt x="2550477" y="2550478"/>
                </a:lnTo>
                <a:lnTo>
                  <a:pt x="0" y="255047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a:off x="17417076" y="2220763"/>
            <a:ext cx="697850" cy="3648888"/>
          </a:xfrm>
          <a:custGeom>
            <a:avLst/>
            <a:gdLst/>
            <a:ahLst/>
            <a:cxnLst/>
            <a:rect l="l" t="t" r="r" b="b"/>
            <a:pathLst>
              <a:path w="697850" h="3648888">
                <a:moveTo>
                  <a:pt x="0" y="0"/>
                </a:moveTo>
                <a:lnTo>
                  <a:pt x="697850" y="0"/>
                </a:lnTo>
                <a:lnTo>
                  <a:pt x="697850" y="3648888"/>
                </a:lnTo>
                <a:lnTo>
                  <a:pt x="0" y="364888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TextBox 10"/>
          <p:cNvSpPr txBox="1"/>
          <p:nvPr/>
        </p:nvSpPr>
        <p:spPr>
          <a:xfrm>
            <a:off x="2487256" y="3533566"/>
            <a:ext cx="12193388" cy="5587365"/>
          </a:xfrm>
          <a:prstGeom prst="rect">
            <a:avLst/>
          </a:prstGeom>
        </p:spPr>
        <p:txBody>
          <a:bodyPr lIns="0" tIns="0" rIns="0" bIns="0" rtlCol="0" anchor="t">
            <a:spAutoFit/>
          </a:bodyPr>
          <a:lstStyle/>
          <a:p>
            <a:pPr algn="l">
              <a:lnSpc>
                <a:spcPts val="3359"/>
              </a:lnSpc>
            </a:pPr>
            <a:r>
              <a:rPr lang="en-US" sz="2400" spc="184">
                <a:solidFill>
                  <a:srgbClr val="564A50"/>
                </a:solidFill>
                <a:latin typeface="More Sugar Thin"/>
                <a:ea typeface="More Sugar Thin"/>
                <a:cs typeface="More Sugar Thin"/>
                <a:sym typeface="More Sugar Thin"/>
              </a:rPr>
              <a:t>Parent and Caregiver Empowerment</a:t>
            </a:r>
          </a:p>
          <a:p>
            <a:pPr marL="518160" lvl="1" indent="-259080" algn="l">
              <a:lnSpc>
                <a:spcPts val="3359"/>
              </a:lnSpc>
              <a:buFont typeface="Arial"/>
              <a:buChar char="•"/>
            </a:pPr>
            <a:r>
              <a:rPr lang="en-US" sz="2400" spc="184">
                <a:solidFill>
                  <a:srgbClr val="564A50"/>
                </a:solidFill>
                <a:latin typeface="More Sugar Thin"/>
                <a:ea typeface="More Sugar Thin"/>
                <a:cs typeface="More Sugar Thin"/>
                <a:sym typeface="More Sugar Thin"/>
              </a:rPr>
              <a:t>Secondary Driver 1: Respectful Parent and Caregiver Partnerships </a:t>
            </a:r>
          </a:p>
          <a:p>
            <a:pPr algn="l">
              <a:lnSpc>
                <a:spcPts val="3359"/>
              </a:lnSpc>
            </a:pPr>
            <a:endParaRPr lang="en-US" sz="2400" spc="184">
              <a:solidFill>
                <a:srgbClr val="564A50"/>
              </a:solidFill>
              <a:latin typeface="More Sugar Thin"/>
              <a:ea typeface="More Sugar Thin"/>
              <a:cs typeface="More Sugar Thin"/>
              <a:sym typeface="More Sugar Thin"/>
            </a:endParaRPr>
          </a:p>
          <a:p>
            <a:pPr algn="l">
              <a:lnSpc>
                <a:spcPts val="3359"/>
              </a:lnSpc>
            </a:pPr>
            <a:r>
              <a:rPr lang="en-US" sz="2400" spc="184">
                <a:solidFill>
                  <a:srgbClr val="564A50"/>
                </a:solidFill>
                <a:latin typeface="More Sugar Thin"/>
                <a:ea typeface="More Sugar Thin"/>
                <a:cs typeface="More Sugar Thin"/>
                <a:sym typeface="More Sugar Thin"/>
              </a:rPr>
              <a:t>“By supporting patient and family voices and encouraging space for collaboration, health care professionals can help ensure shared vision and values are at the forefront of determining solutions to improve a community’s health outcomes.” </a:t>
            </a:r>
          </a:p>
          <a:p>
            <a:pPr algn="l">
              <a:lnSpc>
                <a:spcPts val="3359"/>
              </a:lnSpc>
            </a:pPr>
            <a:endParaRPr lang="en-US" sz="2400" spc="184">
              <a:solidFill>
                <a:srgbClr val="564A50"/>
              </a:solidFill>
              <a:latin typeface="More Sugar Thin"/>
              <a:ea typeface="More Sugar Thin"/>
              <a:cs typeface="More Sugar Thin"/>
              <a:sym typeface="More Sugar Thin"/>
            </a:endParaRPr>
          </a:p>
          <a:p>
            <a:pPr algn="l">
              <a:lnSpc>
                <a:spcPts val="3359"/>
              </a:lnSpc>
            </a:pPr>
            <a:r>
              <a:rPr lang="en-US" sz="2400" spc="184">
                <a:solidFill>
                  <a:srgbClr val="564A50"/>
                </a:solidFill>
                <a:latin typeface="More Sugar Thin"/>
                <a:ea typeface="More Sugar Thin"/>
                <a:cs typeface="More Sugar Thin"/>
                <a:sym typeface="More Sugar Thin"/>
              </a:rPr>
              <a:t>National Institute for Children’s Health Quality (2023) – 4 Tips for Including &amp; Engaging Family Partners in Your Work </a:t>
            </a:r>
          </a:p>
          <a:p>
            <a:pPr algn="l">
              <a:lnSpc>
                <a:spcPts val="3359"/>
              </a:lnSpc>
            </a:pPr>
            <a:endParaRPr lang="en-US" sz="2400" spc="184">
              <a:solidFill>
                <a:srgbClr val="564A50"/>
              </a:solidFill>
              <a:latin typeface="More Sugar Thin"/>
              <a:ea typeface="More Sugar Thin"/>
              <a:cs typeface="More Sugar Thin"/>
              <a:sym typeface="More Sugar Thin"/>
            </a:endParaRPr>
          </a:p>
          <a:p>
            <a:pPr algn="l">
              <a:lnSpc>
                <a:spcPts val="3359"/>
              </a:lnSpc>
              <a:spcBef>
                <a:spcPct val="0"/>
              </a:spcBef>
            </a:pPr>
            <a:endParaRPr lang="en-US" sz="2400" spc="184">
              <a:solidFill>
                <a:srgbClr val="564A50"/>
              </a:solidFill>
              <a:latin typeface="More Sugar Thin"/>
              <a:ea typeface="More Sugar Thin"/>
              <a:cs typeface="More Sugar Thin"/>
              <a:sym typeface="More Sugar Thin"/>
            </a:endParaRPr>
          </a:p>
          <a:p>
            <a:pPr algn="l">
              <a:lnSpc>
                <a:spcPts val="3359"/>
              </a:lnSpc>
              <a:spcBef>
                <a:spcPct val="0"/>
              </a:spcBef>
            </a:pPr>
            <a:endParaRPr lang="en-US" sz="2400" spc="184">
              <a:solidFill>
                <a:srgbClr val="564A50"/>
              </a:solidFill>
              <a:latin typeface="More Sugar Thin"/>
              <a:ea typeface="More Sugar Thin"/>
              <a:cs typeface="More Sugar Thin"/>
              <a:sym typeface="More Sugar Thin"/>
            </a:endParaRPr>
          </a:p>
        </p:txBody>
      </p:sp>
      <p:sp>
        <p:nvSpPr>
          <p:cNvPr id="11" name="Freeform 11"/>
          <p:cNvSpPr/>
          <p:nvPr/>
        </p:nvSpPr>
        <p:spPr>
          <a:xfrm>
            <a:off x="9569330" y="9010792"/>
            <a:ext cx="996964" cy="996964"/>
          </a:xfrm>
          <a:custGeom>
            <a:avLst/>
            <a:gdLst/>
            <a:ahLst/>
            <a:cxnLst/>
            <a:rect l="l" t="t" r="r" b="b"/>
            <a:pathLst>
              <a:path w="996964" h="996964">
                <a:moveTo>
                  <a:pt x="0" y="0"/>
                </a:moveTo>
                <a:lnTo>
                  <a:pt x="996964" y="0"/>
                </a:lnTo>
                <a:lnTo>
                  <a:pt x="996964" y="996964"/>
                </a:lnTo>
                <a:lnTo>
                  <a:pt x="0" y="99696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2" name="Freeform 12"/>
          <p:cNvSpPr/>
          <p:nvPr/>
        </p:nvSpPr>
        <p:spPr>
          <a:xfrm>
            <a:off x="15526871" y="1028700"/>
            <a:ext cx="996964" cy="996964"/>
          </a:xfrm>
          <a:custGeom>
            <a:avLst/>
            <a:gdLst/>
            <a:ahLst/>
            <a:cxnLst/>
            <a:rect l="l" t="t" r="r" b="b"/>
            <a:pathLst>
              <a:path w="996964" h="996964">
                <a:moveTo>
                  <a:pt x="0" y="0"/>
                </a:moveTo>
                <a:lnTo>
                  <a:pt x="996964" y="0"/>
                </a:lnTo>
                <a:lnTo>
                  <a:pt x="996964" y="996964"/>
                </a:lnTo>
                <a:lnTo>
                  <a:pt x="0" y="99696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3" name="TextBox 13"/>
          <p:cNvSpPr txBox="1"/>
          <p:nvPr/>
        </p:nvSpPr>
        <p:spPr>
          <a:xfrm>
            <a:off x="2017441" y="1254750"/>
            <a:ext cx="14253118" cy="873125"/>
          </a:xfrm>
          <a:prstGeom prst="rect">
            <a:avLst/>
          </a:prstGeom>
        </p:spPr>
        <p:txBody>
          <a:bodyPr lIns="0" tIns="0" rIns="0" bIns="0" rtlCol="0" anchor="t">
            <a:spAutoFit/>
          </a:bodyPr>
          <a:lstStyle/>
          <a:p>
            <a:pPr algn="l">
              <a:lnSpc>
                <a:spcPts val="7000"/>
              </a:lnSpc>
              <a:spcBef>
                <a:spcPct val="0"/>
              </a:spcBef>
            </a:pPr>
            <a:r>
              <a:rPr lang="en-US" sz="5000">
                <a:solidFill>
                  <a:srgbClr val="564A50"/>
                </a:solidFill>
                <a:latin typeface="More Sugar"/>
                <a:ea typeface="More Sugar"/>
                <a:cs typeface="More Sugar"/>
                <a:sym typeface="More Sugar"/>
              </a:rPr>
              <a:t>ILPQC ESSI TOOLKIT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0ECE1"/>
        </a:solidFill>
        <a:effectLst/>
      </p:bgPr>
    </p:bg>
    <p:spTree>
      <p:nvGrpSpPr>
        <p:cNvPr id="1" name=""/>
        <p:cNvGrpSpPr/>
        <p:nvPr/>
      </p:nvGrpSpPr>
      <p:grpSpPr>
        <a:xfrm>
          <a:off x="0" y="0"/>
          <a:ext cx="0" cy="0"/>
          <a:chOff x="0" y="0"/>
          <a:chExt cx="0" cy="0"/>
        </a:xfrm>
      </p:grpSpPr>
      <p:sp>
        <p:nvSpPr>
          <p:cNvPr id="2" name="TextBox 2"/>
          <p:cNvSpPr txBox="1"/>
          <p:nvPr/>
        </p:nvSpPr>
        <p:spPr>
          <a:xfrm>
            <a:off x="4176736" y="2137812"/>
            <a:ext cx="12640512" cy="7025006"/>
          </a:xfrm>
          <a:prstGeom prst="rect">
            <a:avLst/>
          </a:prstGeom>
        </p:spPr>
        <p:txBody>
          <a:bodyPr lIns="0" tIns="0" rIns="0" bIns="0" rtlCol="0" anchor="t">
            <a:spAutoFit/>
          </a:bodyPr>
          <a:lstStyle/>
          <a:p>
            <a:pPr marL="562119" lvl="1" indent="-281059" algn="l">
              <a:lnSpc>
                <a:spcPts val="3645"/>
              </a:lnSpc>
              <a:spcBef>
                <a:spcPct val="0"/>
              </a:spcBef>
              <a:buFont typeface="Arial"/>
              <a:buChar char="•"/>
            </a:pPr>
            <a:r>
              <a:rPr lang="en-US" sz="2603" u="none" strike="noStrike" spc="200">
                <a:solidFill>
                  <a:srgbClr val="564A50"/>
                </a:solidFill>
                <a:latin typeface="More Sugar Thin"/>
                <a:ea typeface="More Sugar Thin"/>
                <a:cs typeface="More Sugar Thin"/>
                <a:sym typeface="More Sugar Thin"/>
              </a:rPr>
              <a:t>It’s important to find the time to have an interactive conversation with parents, families and caregivers.</a:t>
            </a:r>
          </a:p>
          <a:p>
            <a:pPr algn="l">
              <a:lnSpc>
                <a:spcPts val="3645"/>
              </a:lnSpc>
              <a:spcBef>
                <a:spcPct val="0"/>
              </a:spcBef>
            </a:pPr>
            <a:endParaRPr lang="en-US" sz="2603" u="none" strike="noStrike" spc="200">
              <a:solidFill>
                <a:srgbClr val="564A50"/>
              </a:solidFill>
              <a:latin typeface="More Sugar Thin"/>
              <a:ea typeface="More Sugar Thin"/>
              <a:cs typeface="More Sugar Thin"/>
              <a:sym typeface="More Sugar Thin"/>
            </a:endParaRPr>
          </a:p>
          <a:p>
            <a:pPr marL="562119" lvl="1" indent="-281059" algn="l">
              <a:lnSpc>
                <a:spcPts val="3645"/>
              </a:lnSpc>
              <a:spcBef>
                <a:spcPct val="0"/>
              </a:spcBef>
              <a:buFont typeface="Arial"/>
              <a:buChar char="•"/>
            </a:pPr>
            <a:r>
              <a:rPr lang="en-US" sz="2603" u="none" strike="noStrike" spc="200">
                <a:solidFill>
                  <a:srgbClr val="564A50"/>
                </a:solidFill>
                <a:latin typeface="More Sugar Thin"/>
                <a:ea typeface="More Sugar Thin"/>
                <a:cs typeface="More Sugar Thin"/>
                <a:sym typeface="More Sugar Thin"/>
              </a:rPr>
              <a:t> During these conversations, we ask open ended questions about their plans and circumstances and acknowledge where families are in terms of their beliefs and plans. This provides an opportunity to share the evidence that we know, then discuss risk reduction for behaviors families are willing to adopt. </a:t>
            </a:r>
          </a:p>
          <a:p>
            <a:pPr algn="l">
              <a:lnSpc>
                <a:spcPts val="3645"/>
              </a:lnSpc>
              <a:spcBef>
                <a:spcPct val="0"/>
              </a:spcBef>
            </a:pPr>
            <a:endParaRPr lang="en-US" sz="2603" u="none" strike="noStrike" spc="200">
              <a:solidFill>
                <a:srgbClr val="564A50"/>
              </a:solidFill>
              <a:latin typeface="More Sugar Thin"/>
              <a:ea typeface="More Sugar Thin"/>
              <a:cs typeface="More Sugar Thin"/>
              <a:sym typeface="More Sugar Thin"/>
            </a:endParaRPr>
          </a:p>
          <a:p>
            <a:pPr marL="562119" lvl="1" indent="-281059" algn="l">
              <a:lnSpc>
                <a:spcPts val="3645"/>
              </a:lnSpc>
              <a:spcBef>
                <a:spcPct val="0"/>
              </a:spcBef>
              <a:buFont typeface="Arial"/>
              <a:buChar char="•"/>
            </a:pPr>
            <a:r>
              <a:rPr lang="en-US" sz="2603" u="none" strike="noStrike" spc="200">
                <a:solidFill>
                  <a:srgbClr val="564A50"/>
                </a:solidFill>
                <a:latin typeface="More Sugar Thin"/>
                <a:ea typeface="More Sugar Thin"/>
                <a:cs typeface="More Sugar Thin"/>
                <a:sym typeface="More Sugar Thin"/>
              </a:rPr>
              <a:t>When we do this, we can support their understanding, provide an opportunity to discuss the advice or expectations coming from their family, and uncover questions they have around practices they may not be familiar with or are uncomfortable with. Using a strength based approach, we can identify the caregivers’ practices and behaviors that will reduce the greatest risks.</a:t>
            </a:r>
          </a:p>
        </p:txBody>
      </p:sp>
      <p:sp>
        <p:nvSpPr>
          <p:cNvPr id="3" name="Freeform 3"/>
          <p:cNvSpPr/>
          <p:nvPr/>
        </p:nvSpPr>
        <p:spPr>
          <a:xfrm>
            <a:off x="374597" y="6172200"/>
            <a:ext cx="3224974" cy="4114800"/>
          </a:xfrm>
          <a:custGeom>
            <a:avLst/>
            <a:gdLst/>
            <a:ahLst/>
            <a:cxnLst/>
            <a:rect l="l" t="t" r="r" b="b"/>
            <a:pathLst>
              <a:path w="3224974" h="4114800">
                <a:moveTo>
                  <a:pt x="0" y="0"/>
                </a:moveTo>
                <a:lnTo>
                  <a:pt x="3224974" y="0"/>
                </a:lnTo>
                <a:lnTo>
                  <a:pt x="32249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1579117" y="534981"/>
            <a:ext cx="11088857" cy="873137"/>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More Sugar"/>
                <a:ea typeface="More Sugar"/>
                <a:cs typeface="More Sugar"/>
                <a:sym typeface="More Sugar"/>
              </a:rPr>
              <a:t>CONVERSATIONAL APPROACH</a:t>
            </a:r>
          </a:p>
        </p:txBody>
      </p:sp>
      <p:sp>
        <p:nvSpPr>
          <p:cNvPr id="5" name="Freeform 5"/>
          <p:cNvSpPr/>
          <p:nvPr/>
        </p:nvSpPr>
        <p:spPr>
          <a:xfrm rot="-5400000">
            <a:off x="16477266" y="8483631"/>
            <a:ext cx="2502508" cy="938440"/>
          </a:xfrm>
          <a:custGeom>
            <a:avLst/>
            <a:gdLst/>
            <a:ahLst/>
            <a:cxnLst/>
            <a:rect l="l" t="t" r="r" b="b"/>
            <a:pathLst>
              <a:path w="2502508" h="938440">
                <a:moveTo>
                  <a:pt x="0" y="0"/>
                </a:moveTo>
                <a:lnTo>
                  <a:pt x="2502508" y="0"/>
                </a:lnTo>
                <a:lnTo>
                  <a:pt x="2502508" y="938440"/>
                </a:lnTo>
                <a:lnTo>
                  <a:pt x="0" y="9384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5400000">
            <a:off x="-678718" y="928524"/>
            <a:ext cx="2502508" cy="938440"/>
          </a:xfrm>
          <a:custGeom>
            <a:avLst/>
            <a:gdLst/>
            <a:ahLst/>
            <a:cxnLst/>
            <a:rect l="l" t="t" r="r" b="b"/>
            <a:pathLst>
              <a:path w="2502508" h="938440">
                <a:moveTo>
                  <a:pt x="0" y="0"/>
                </a:moveTo>
                <a:lnTo>
                  <a:pt x="2502508" y="0"/>
                </a:lnTo>
                <a:lnTo>
                  <a:pt x="2502508" y="938441"/>
                </a:lnTo>
                <a:lnTo>
                  <a:pt x="0" y="9384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0ECE1"/>
        </a:solidFill>
        <a:effectLst/>
      </p:bgPr>
    </p:bg>
    <p:spTree>
      <p:nvGrpSpPr>
        <p:cNvPr id="1" name=""/>
        <p:cNvGrpSpPr/>
        <p:nvPr/>
      </p:nvGrpSpPr>
      <p:grpSpPr>
        <a:xfrm>
          <a:off x="0" y="0"/>
          <a:ext cx="0" cy="0"/>
          <a:chOff x="0" y="0"/>
          <a:chExt cx="0" cy="0"/>
        </a:xfrm>
      </p:grpSpPr>
      <p:sp>
        <p:nvSpPr>
          <p:cNvPr id="2" name="Freeform 2"/>
          <p:cNvSpPr/>
          <p:nvPr/>
        </p:nvSpPr>
        <p:spPr>
          <a:xfrm>
            <a:off x="-302678" y="9134089"/>
            <a:ext cx="6996141" cy="1294286"/>
          </a:xfrm>
          <a:custGeom>
            <a:avLst/>
            <a:gdLst/>
            <a:ahLst/>
            <a:cxnLst/>
            <a:rect l="l" t="t" r="r" b="b"/>
            <a:pathLst>
              <a:path w="6996141" h="1294286">
                <a:moveTo>
                  <a:pt x="0" y="0"/>
                </a:moveTo>
                <a:lnTo>
                  <a:pt x="6996141" y="0"/>
                </a:lnTo>
                <a:lnTo>
                  <a:pt x="6996141" y="1294286"/>
                </a:lnTo>
                <a:lnTo>
                  <a:pt x="0" y="12942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V="1">
            <a:off x="12080764" y="-115711"/>
            <a:ext cx="6996141" cy="1294286"/>
          </a:xfrm>
          <a:custGeom>
            <a:avLst/>
            <a:gdLst/>
            <a:ahLst/>
            <a:cxnLst/>
            <a:rect l="l" t="t" r="r" b="b"/>
            <a:pathLst>
              <a:path w="6996141" h="1294286">
                <a:moveTo>
                  <a:pt x="0" y="1294286"/>
                </a:moveTo>
                <a:lnTo>
                  <a:pt x="6996142" y="1294286"/>
                </a:lnTo>
                <a:lnTo>
                  <a:pt x="6996142" y="0"/>
                </a:lnTo>
                <a:lnTo>
                  <a:pt x="0" y="0"/>
                </a:lnTo>
                <a:lnTo>
                  <a:pt x="0" y="1294286"/>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752630" y="8577582"/>
            <a:ext cx="1361437" cy="1361437"/>
          </a:xfrm>
          <a:custGeom>
            <a:avLst/>
            <a:gdLst/>
            <a:ahLst/>
            <a:cxnLst/>
            <a:rect l="l" t="t" r="r" b="b"/>
            <a:pathLst>
              <a:path w="1361437" h="1361437">
                <a:moveTo>
                  <a:pt x="0" y="0"/>
                </a:moveTo>
                <a:lnTo>
                  <a:pt x="1361437" y="0"/>
                </a:lnTo>
                <a:lnTo>
                  <a:pt x="1361437" y="1361436"/>
                </a:lnTo>
                <a:lnTo>
                  <a:pt x="0" y="13614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3177365" y="252026"/>
            <a:ext cx="1361437" cy="1361437"/>
          </a:xfrm>
          <a:custGeom>
            <a:avLst/>
            <a:gdLst/>
            <a:ahLst/>
            <a:cxnLst/>
            <a:rect l="l" t="t" r="r" b="b"/>
            <a:pathLst>
              <a:path w="1361437" h="1361437">
                <a:moveTo>
                  <a:pt x="0" y="0"/>
                </a:moveTo>
                <a:lnTo>
                  <a:pt x="1361437" y="0"/>
                </a:lnTo>
                <a:lnTo>
                  <a:pt x="1361437" y="1361437"/>
                </a:lnTo>
                <a:lnTo>
                  <a:pt x="0" y="13614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2603663" y="7696080"/>
            <a:ext cx="1183460" cy="1183460"/>
          </a:xfrm>
          <a:custGeom>
            <a:avLst/>
            <a:gdLst/>
            <a:ahLst/>
            <a:cxnLst/>
            <a:rect l="l" t="t" r="r" b="b"/>
            <a:pathLst>
              <a:path w="1183460" h="1183460">
                <a:moveTo>
                  <a:pt x="0" y="0"/>
                </a:moveTo>
                <a:lnTo>
                  <a:pt x="1183460" y="0"/>
                </a:lnTo>
                <a:lnTo>
                  <a:pt x="1183460" y="1183460"/>
                </a:lnTo>
                <a:lnTo>
                  <a:pt x="0" y="11834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2585635" y="2205193"/>
            <a:ext cx="1183460" cy="1183460"/>
          </a:xfrm>
          <a:custGeom>
            <a:avLst/>
            <a:gdLst/>
            <a:ahLst/>
            <a:cxnLst/>
            <a:rect l="l" t="t" r="r" b="b"/>
            <a:pathLst>
              <a:path w="1183460" h="1183460">
                <a:moveTo>
                  <a:pt x="0" y="0"/>
                </a:moveTo>
                <a:lnTo>
                  <a:pt x="1183460" y="0"/>
                </a:lnTo>
                <a:lnTo>
                  <a:pt x="1183460" y="1183460"/>
                </a:lnTo>
                <a:lnTo>
                  <a:pt x="0" y="11834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0897304" y="1021733"/>
            <a:ext cx="1183460" cy="1183460"/>
          </a:xfrm>
          <a:custGeom>
            <a:avLst/>
            <a:gdLst/>
            <a:ahLst/>
            <a:cxnLst/>
            <a:rect l="l" t="t" r="r" b="b"/>
            <a:pathLst>
              <a:path w="1183460" h="1183460">
                <a:moveTo>
                  <a:pt x="0" y="0"/>
                </a:moveTo>
                <a:lnTo>
                  <a:pt x="1183460" y="0"/>
                </a:lnTo>
                <a:lnTo>
                  <a:pt x="1183460" y="1183460"/>
                </a:lnTo>
                <a:lnTo>
                  <a:pt x="0" y="11834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rot="5400000">
            <a:off x="1723454" y="-1525968"/>
            <a:ext cx="1152144" cy="4114800"/>
          </a:xfrm>
          <a:custGeom>
            <a:avLst/>
            <a:gdLst/>
            <a:ahLst/>
            <a:cxnLst/>
            <a:rect l="l" t="t" r="r" b="b"/>
            <a:pathLst>
              <a:path w="1152144" h="4114800">
                <a:moveTo>
                  <a:pt x="0" y="0"/>
                </a:moveTo>
                <a:lnTo>
                  <a:pt x="1152144" y="0"/>
                </a:lnTo>
                <a:lnTo>
                  <a:pt x="115214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5400000">
            <a:off x="9838688" y="7200900"/>
            <a:ext cx="1152144" cy="4114800"/>
          </a:xfrm>
          <a:custGeom>
            <a:avLst/>
            <a:gdLst/>
            <a:ahLst/>
            <a:cxnLst/>
            <a:rect l="l" t="t" r="r" b="b"/>
            <a:pathLst>
              <a:path w="1152144" h="4114800">
                <a:moveTo>
                  <a:pt x="0" y="0"/>
                </a:moveTo>
                <a:lnTo>
                  <a:pt x="1152144" y="0"/>
                </a:lnTo>
                <a:lnTo>
                  <a:pt x="115214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1107035" y="3339848"/>
            <a:ext cx="11172857" cy="3783753"/>
          </a:xfrm>
          <a:custGeom>
            <a:avLst/>
            <a:gdLst/>
            <a:ahLst/>
            <a:cxnLst/>
            <a:rect l="l" t="t" r="r" b="b"/>
            <a:pathLst>
              <a:path w="11172857" h="3783753">
                <a:moveTo>
                  <a:pt x="0" y="0"/>
                </a:moveTo>
                <a:lnTo>
                  <a:pt x="11172857" y="0"/>
                </a:lnTo>
                <a:lnTo>
                  <a:pt x="11172857" y="3783753"/>
                </a:lnTo>
                <a:lnTo>
                  <a:pt x="0" y="3783753"/>
                </a:lnTo>
                <a:lnTo>
                  <a:pt x="0" y="0"/>
                </a:lnTo>
                <a:close/>
              </a:path>
            </a:pathLst>
          </a:custGeom>
          <a:blipFill>
            <a:blip r:embed="rId10">
              <a:extLst>
                <a:ext uri="{96DAC541-7B7A-43D3-8B79-37D633B846F1}">
                  <asvg:svgBlip xmlns:asvg="http://schemas.microsoft.com/office/drawing/2016/SVG/main" r:embed="rId11"/>
                </a:ext>
              </a:extLst>
            </a:blip>
            <a:stretch>
              <a:fillRect l="-4584" r="-4659"/>
            </a:stretch>
          </a:blipFill>
        </p:spPr>
        <p:txBody>
          <a:bodyPr/>
          <a:lstStyle/>
          <a:p>
            <a:endParaRPr lang="en-US"/>
          </a:p>
        </p:txBody>
      </p:sp>
      <p:sp>
        <p:nvSpPr>
          <p:cNvPr id="12" name="Freeform 12"/>
          <p:cNvSpPr/>
          <p:nvPr/>
        </p:nvSpPr>
        <p:spPr>
          <a:xfrm>
            <a:off x="696429" y="2362035"/>
            <a:ext cx="664542" cy="3183433"/>
          </a:xfrm>
          <a:custGeom>
            <a:avLst/>
            <a:gdLst/>
            <a:ahLst/>
            <a:cxnLst/>
            <a:rect l="l" t="t" r="r" b="b"/>
            <a:pathLst>
              <a:path w="664542" h="3183433">
                <a:moveTo>
                  <a:pt x="0" y="0"/>
                </a:moveTo>
                <a:lnTo>
                  <a:pt x="664542" y="0"/>
                </a:lnTo>
                <a:lnTo>
                  <a:pt x="664542" y="3183433"/>
                </a:lnTo>
                <a:lnTo>
                  <a:pt x="0" y="318343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a:off x="14139035" y="6172200"/>
            <a:ext cx="3513010" cy="4114800"/>
          </a:xfrm>
          <a:custGeom>
            <a:avLst/>
            <a:gdLst/>
            <a:ahLst/>
            <a:cxnLst/>
            <a:rect l="l" t="t" r="r" b="b"/>
            <a:pathLst>
              <a:path w="3513010" h="4114800">
                <a:moveTo>
                  <a:pt x="0" y="0"/>
                </a:moveTo>
                <a:lnTo>
                  <a:pt x="3513011" y="0"/>
                </a:lnTo>
                <a:lnTo>
                  <a:pt x="3513011"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4" name="TextBox 14"/>
          <p:cNvSpPr txBox="1"/>
          <p:nvPr/>
        </p:nvSpPr>
        <p:spPr>
          <a:xfrm>
            <a:off x="1028700" y="3518717"/>
            <a:ext cx="11329527" cy="873125"/>
          </a:xfrm>
          <a:prstGeom prst="rect">
            <a:avLst/>
          </a:prstGeom>
        </p:spPr>
        <p:txBody>
          <a:bodyPr lIns="0" tIns="0" rIns="0" bIns="0" rtlCol="0" anchor="t">
            <a:spAutoFit/>
          </a:bodyPr>
          <a:lstStyle/>
          <a:p>
            <a:pPr algn="ctr">
              <a:lnSpc>
                <a:spcPts val="7000"/>
              </a:lnSpc>
              <a:spcBef>
                <a:spcPct val="0"/>
              </a:spcBef>
            </a:pPr>
            <a:r>
              <a:rPr lang="en-US" sz="5000">
                <a:solidFill>
                  <a:srgbClr val="564A50"/>
                </a:solidFill>
                <a:latin typeface="More Sugar"/>
                <a:ea typeface="More Sugar"/>
                <a:cs typeface="More Sugar"/>
                <a:sym typeface="More Sugar"/>
              </a:rPr>
              <a:t>SDOH DISCUSSION STRATEGIES</a:t>
            </a:r>
          </a:p>
        </p:txBody>
      </p:sp>
      <p:sp>
        <p:nvSpPr>
          <p:cNvPr id="15" name="TextBox 15"/>
          <p:cNvSpPr txBox="1"/>
          <p:nvPr/>
        </p:nvSpPr>
        <p:spPr>
          <a:xfrm>
            <a:off x="1804576" y="4603328"/>
            <a:ext cx="10276189" cy="1690005"/>
          </a:xfrm>
          <a:prstGeom prst="rect">
            <a:avLst/>
          </a:prstGeom>
        </p:spPr>
        <p:txBody>
          <a:bodyPr lIns="0" tIns="0" rIns="0" bIns="0" rtlCol="0" anchor="t">
            <a:spAutoFit/>
          </a:bodyPr>
          <a:lstStyle/>
          <a:p>
            <a:pPr marL="401894" lvl="1" indent="-200947" algn="l">
              <a:lnSpc>
                <a:spcPts val="2606"/>
              </a:lnSpc>
              <a:buFont typeface="Arial"/>
              <a:buChar char="•"/>
            </a:pPr>
            <a:r>
              <a:rPr lang="en-US" sz="1861" spc="143">
                <a:solidFill>
                  <a:srgbClr val="564A50"/>
                </a:solidFill>
                <a:latin typeface="More Sugar Thin"/>
                <a:ea typeface="More Sugar Thin"/>
                <a:cs typeface="More Sugar Thin"/>
                <a:sym typeface="More Sugar Thin"/>
              </a:rPr>
              <a:t>Traditional patient education focuses on one-way information sharing, leaving gaps in implementation at home. </a:t>
            </a:r>
          </a:p>
          <a:p>
            <a:pPr marL="401894" lvl="1" indent="-200947" algn="l">
              <a:lnSpc>
                <a:spcPts val="2606"/>
              </a:lnSpc>
              <a:spcBef>
                <a:spcPct val="0"/>
              </a:spcBef>
              <a:buFont typeface="Arial"/>
              <a:buChar char="•"/>
            </a:pPr>
            <a:r>
              <a:rPr lang="en-US" sz="1861" spc="143">
                <a:solidFill>
                  <a:srgbClr val="564A50"/>
                </a:solidFill>
                <a:latin typeface="More Sugar Thin"/>
                <a:ea typeface="More Sugar Thin"/>
                <a:cs typeface="More Sugar Thin"/>
                <a:sym typeface="More Sugar Thin"/>
              </a:rPr>
              <a:t>Traditionally, patient education programs have been created from the perspective of the providers and neglected patients’ perspectives which potentially hinders patient engagement and adherence with these programs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0ECE1"/>
        </a:solidFill>
        <a:effectLst/>
      </p:bgPr>
    </p:bg>
    <p:spTree>
      <p:nvGrpSpPr>
        <p:cNvPr id="1" name=""/>
        <p:cNvGrpSpPr/>
        <p:nvPr/>
      </p:nvGrpSpPr>
      <p:grpSpPr>
        <a:xfrm>
          <a:off x="0" y="0"/>
          <a:ext cx="0" cy="0"/>
          <a:chOff x="0" y="0"/>
          <a:chExt cx="0" cy="0"/>
        </a:xfrm>
      </p:grpSpPr>
      <p:sp>
        <p:nvSpPr>
          <p:cNvPr id="2" name="Freeform 2"/>
          <p:cNvSpPr/>
          <p:nvPr/>
        </p:nvSpPr>
        <p:spPr>
          <a:xfrm>
            <a:off x="-302678" y="9134089"/>
            <a:ext cx="6996141" cy="1294286"/>
          </a:xfrm>
          <a:custGeom>
            <a:avLst/>
            <a:gdLst/>
            <a:ahLst/>
            <a:cxnLst/>
            <a:rect l="l" t="t" r="r" b="b"/>
            <a:pathLst>
              <a:path w="6996141" h="1294286">
                <a:moveTo>
                  <a:pt x="0" y="0"/>
                </a:moveTo>
                <a:lnTo>
                  <a:pt x="6996141" y="0"/>
                </a:lnTo>
                <a:lnTo>
                  <a:pt x="6996141" y="1294286"/>
                </a:lnTo>
                <a:lnTo>
                  <a:pt x="0" y="12942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V="1">
            <a:off x="12080764" y="-115711"/>
            <a:ext cx="6996141" cy="1294286"/>
          </a:xfrm>
          <a:custGeom>
            <a:avLst/>
            <a:gdLst/>
            <a:ahLst/>
            <a:cxnLst/>
            <a:rect l="l" t="t" r="r" b="b"/>
            <a:pathLst>
              <a:path w="6996141" h="1294286">
                <a:moveTo>
                  <a:pt x="0" y="1294286"/>
                </a:moveTo>
                <a:lnTo>
                  <a:pt x="6996142" y="1294286"/>
                </a:lnTo>
                <a:lnTo>
                  <a:pt x="6996142" y="0"/>
                </a:lnTo>
                <a:lnTo>
                  <a:pt x="0" y="0"/>
                </a:lnTo>
                <a:lnTo>
                  <a:pt x="0" y="1294286"/>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752630" y="8577582"/>
            <a:ext cx="1361437" cy="1361437"/>
          </a:xfrm>
          <a:custGeom>
            <a:avLst/>
            <a:gdLst/>
            <a:ahLst/>
            <a:cxnLst/>
            <a:rect l="l" t="t" r="r" b="b"/>
            <a:pathLst>
              <a:path w="1361437" h="1361437">
                <a:moveTo>
                  <a:pt x="0" y="0"/>
                </a:moveTo>
                <a:lnTo>
                  <a:pt x="1361437" y="0"/>
                </a:lnTo>
                <a:lnTo>
                  <a:pt x="1361437" y="1361436"/>
                </a:lnTo>
                <a:lnTo>
                  <a:pt x="0" y="13614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3177365" y="252026"/>
            <a:ext cx="1361437" cy="1361437"/>
          </a:xfrm>
          <a:custGeom>
            <a:avLst/>
            <a:gdLst/>
            <a:ahLst/>
            <a:cxnLst/>
            <a:rect l="l" t="t" r="r" b="b"/>
            <a:pathLst>
              <a:path w="1361437" h="1361437">
                <a:moveTo>
                  <a:pt x="0" y="0"/>
                </a:moveTo>
                <a:lnTo>
                  <a:pt x="1361437" y="0"/>
                </a:lnTo>
                <a:lnTo>
                  <a:pt x="1361437" y="1361437"/>
                </a:lnTo>
                <a:lnTo>
                  <a:pt x="0" y="13614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2603663" y="7696080"/>
            <a:ext cx="1183460" cy="1183460"/>
          </a:xfrm>
          <a:custGeom>
            <a:avLst/>
            <a:gdLst/>
            <a:ahLst/>
            <a:cxnLst/>
            <a:rect l="l" t="t" r="r" b="b"/>
            <a:pathLst>
              <a:path w="1183460" h="1183460">
                <a:moveTo>
                  <a:pt x="0" y="0"/>
                </a:moveTo>
                <a:lnTo>
                  <a:pt x="1183460" y="0"/>
                </a:lnTo>
                <a:lnTo>
                  <a:pt x="1183460" y="1183460"/>
                </a:lnTo>
                <a:lnTo>
                  <a:pt x="0" y="11834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2585635" y="2205193"/>
            <a:ext cx="1183460" cy="1183460"/>
          </a:xfrm>
          <a:custGeom>
            <a:avLst/>
            <a:gdLst/>
            <a:ahLst/>
            <a:cxnLst/>
            <a:rect l="l" t="t" r="r" b="b"/>
            <a:pathLst>
              <a:path w="1183460" h="1183460">
                <a:moveTo>
                  <a:pt x="0" y="0"/>
                </a:moveTo>
                <a:lnTo>
                  <a:pt x="1183460" y="0"/>
                </a:lnTo>
                <a:lnTo>
                  <a:pt x="1183460" y="1183460"/>
                </a:lnTo>
                <a:lnTo>
                  <a:pt x="0" y="11834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0897304" y="1021733"/>
            <a:ext cx="1183460" cy="1183460"/>
          </a:xfrm>
          <a:custGeom>
            <a:avLst/>
            <a:gdLst/>
            <a:ahLst/>
            <a:cxnLst/>
            <a:rect l="l" t="t" r="r" b="b"/>
            <a:pathLst>
              <a:path w="1183460" h="1183460">
                <a:moveTo>
                  <a:pt x="0" y="0"/>
                </a:moveTo>
                <a:lnTo>
                  <a:pt x="1183460" y="0"/>
                </a:lnTo>
                <a:lnTo>
                  <a:pt x="1183460" y="1183460"/>
                </a:lnTo>
                <a:lnTo>
                  <a:pt x="0" y="11834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rot="5400000">
            <a:off x="1723454" y="-1525968"/>
            <a:ext cx="1152144" cy="4114800"/>
          </a:xfrm>
          <a:custGeom>
            <a:avLst/>
            <a:gdLst/>
            <a:ahLst/>
            <a:cxnLst/>
            <a:rect l="l" t="t" r="r" b="b"/>
            <a:pathLst>
              <a:path w="1152144" h="4114800">
                <a:moveTo>
                  <a:pt x="0" y="0"/>
                </a:moveTo>
                <a:lnTo>
                  <a:pt x="1152144" y="0"/>
                </a:lnTo>
                <a:lnTo>
                  <a:pt x="115214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5400000">
            <a:off x="9838688" y="7200900"/>
            <a:ext cx="1152144" cy="4114800"/>
          </a:xfrm>
          <a:custGeom>
            <a:avLst/>
            <a:gdLst/>
            <a:ahLst/>
            <a:cxnLst/>
            <a:rect l="l" t="t" r="r" b="b"/>
            <a:pathLst>
              <a:path w="1152144" h="4114800">
                <a:moveTo>
                  <a:pt x="0" y="0"/>
                </a:moveTo>
                <a:lnTo>
                  <a:pt x="1152144" y="0"/>
                </a:lnTo>
                <a:lnTo>
                  <a:pt x="115214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1107035" y="3339848"/>
            <a:ext cx="11172857" cy="3783753"/>
          </a:xfrm>
          <a:custGeom>
            <a:avLst/>
            <a:gdLst/>
            <a:ahLst/>
            <a:cxnLst/>
            <a:rect l="l" t="t" r="r" b="b"/>
            <a:pathLst>
              <a:path w="11172857" h="3783753">
                <a:moveTo>
                  <a:pt x="0" y="0"/>
                </a:moveTo>
                <a:lnTo>
                  <a:pt x="11172857" y="0"/>
                </a:lnTo>
                <a:lnTo>
                  <a:pt x="11172857" y="3783753"/>
                </a:lnTo>
                <a:lnTo>
                  <a:pt x="0" y="3783753"/>
                </a:lnTo>
                <a:lnTo>
                  <a:pt x="0" y="0"/>
                </a:lnTo>
                <a:close/>
              </a:path>
            </a:pathLst>
          </a:custGeom>
          <a:blipFill>
            <a:blip r:embed="rId10">
              <a:extLst>
                <a:ext uri="{96DAC541-7B7A-43D3-8B79-37D633B846F1}">
                  <asvg:svgBlip xmlns:asvg="http://schemas.microsoft.com/office/drawing/2016/SVG/main" r:embed="rId11"/>
                </a:ext>
              </a:extLst>
            </a:blip>
            <a:stretch>
              <a:fillRect l="-4584" r="-4659"/>
            </a:stretch>
          </a:blipFill>
        </p:spPr>
        <p:txBody>
          <a:bodyPr/>
          <a:lstStyle/>
          <a:p>
            <a:endParaRPr lang="en-US"/>
          </a:p>
        </p:txBody>
      </p:sp>
      <p:sp>
        <p:nvSpPr>
          <p:cNvPr id="12" name="Freeform 12"/>
          <p:cNvSpPr/>
          <p:nvPr/>
        </p:nvSpPr>
        <p:spPr>
          <a:xfrm>
            <a:off x="696429" y="2362035"/>
            <a:ext cx="664542" cy="3183433"/>
          </a:xfrm>
          <a:custGeom>
            <a:avLst/>
            <a:gdLst/>
            <a:ahLst/>
            <a:cxnLst/>
            <a:rect l="l" t="t" r="r" b="b"/>
            <a:pathLst>
              <a:path w="664542" h="3183433">
                <a:moveTo>
                  <a:pt x="0" y="0"/>
                </a:moveTo>
                <a:lnTo>
                  <a:pt x="664542" y="0"/>
                </a:lnTo>
                <a:lnTo>
                  <a:pt x="664542" y="3183433"/>
                </a:lnTo>
                <a:lnTo>
                  <a:pt x="0" y="318343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a:off x="12585635" y="3953752"/>
            <a:ext cx="2871375" cy="6053378"/>
          </a:xfrm>
          <a:custGeom>
            <a:avLst/>
            <a:gdLst/>
            <a:ahLst/>
            <a:cxnLst/>
            <a:rect l="l" t="t" r="r" b="b"/>
            <a:pathLst>
              <a:path w="2871375" h="6053378">
                <a:moveTo>
                  <a:pt x="0" y="0"/>
                </a:moveTo>
                <a:lnTo>
                  <a:pt x="2871375" y="0"/>
                </a:lnTo>
                <a:lnTo>
                  <a:pt x="2871375" y="6053377"/>
                </a:lnTo>
                <a:lnTo>
                  <a:pt x="0" y="6053377"/>
                </a:lnTo>
                <a:lnTo>
                  <a:pt x="0" y="0"/>
                </a:lnTo>
                <a:close/>
              </a:path>
            </a:pathLst>
          </a:custGeom>
          <a:blipFill>
            <a:blip r:embed="rId14"/>
            <a:stretch>
              <a:fillRect r="-104493"/>
            </a:stretch>
          </a:blipFill>
        </p:spPr>
        <p:txBody>
          <a:bodyPr/>
          <a:lstStyle/>
          <a:p>
            <a:endParaRPr lang="en-US"/>
          </a:p>
        </p:txBody>
      </p:sp>
      <p:sp>
        <p:nvSpPr>
          <p:cNvPr id="14" name="TextBox 14"/>
          <p:cNvSpPr txBox="1"/>
          <p:nvPr/>
        </p:nvSpPr>
        <p:spPr>
          <a:xfrm>
            <a:off x="1142633" y="1231735"/>
            <a:ext cx="11329527" cy="873125"/>
          </a:xfrm>
          <a:prstGeom prst="rect">
            <a:avLst/>
          </a:prstGeom>
        </p:spPr>
        <p:txBody>
          <a:bodyPr lIns="0" tIns="0" rIns="0" bIns="0" rtlCol="0" anchor="t">
            <a:spAutoFit/>
          </a:bodyPr>
          <a:lstStyle/>
          <a:p>
            <a:pPr algn="ctr">
              <a:lnSpc>
                <a:spcPts val="7000"/>
              </a:lnSpc>
              <a:spcBef>
                <a:spcPct val="0"/>
              </a:spcBef>
            </a:pPr>
            <a:r>
              <a:rPr lang="en-US" sz="5000">
                <a:solidFill>
                  <a:srgbClr val="564A50"/>
                </a:solidFill>
                <a:latin typeface="More Sugar"/>
                <a:ea typeface="More Sugar"/>
                <a:cs typeface="More Sugar"/>
                <a:sym typeface="More Sugar"/>
              </a:rPr>
              <a:t>SDOH DISCUSSION STRATEGIES </a:t>
            </a:r>
          </a:p>
        </p:txBody>
      </p:sp>
      <p:sp>
        <p:nvSpPr>
          <p:cNvPr id="15" name="TextBox 15"/>
          <p:cNvSpPr txBox="1"/>
          <p:nvPr/>
        </p:nvSpPr>
        <p:spPr>
          <a:xfrm>
            <a:off x="1839379" y="4190664"/>
            <a:ext cx="9708168" cy="2314918"/>
          </a:xfrm>
          <a:prstGeom prst="rect">
            <a:avLst/>
          </a:prstGeom>
        </p:spPr>
        <p:txBody>
          <a:bodyPr lIns="0" tIns="0" rIns="0" bIns="0" rtlCol="0" anchor="t">
            <a:spAutoFit/>
          </a:bodyPr>
          <a:lstStyle/>
          <a:p>
            <a:pPr algn="l">
              <a:lnSpc>
                <a:spcPts val="2606"/>
              </a:lnSpc>
              <a:spcBef>
                <a:spcPct val="0"/>
              </a:spcBef>
            </a:pPr>
            <a:endParaRPr/>
          </a:p>
          <a:p>
            <a:pPr marL="401895" lvl="1" indent="-200947" algn="l">
              <a:lnSpc>
                <a:spcPts val="2606"/>
              </a:lnSpc>
              <a:spcBef>
                <a:spcPct val="0"/>
              </a:spcBef>
              <a:buFont typeface="Arial"/>
              <a:buChar char="•"/>
            </a:pPr>
            <a:r>
              <a:rPr lang="en-US" sz="1861" u="none" strike="noStrike" spc="143">
                <a:solidFill>
                  <a:srgbClr val="564A50"/>
                </a:solidFill>
                <a:latin typeface="More Sugar Thin"/>
                <a:ea typeface="More Sugar Thin"/>
                <a:cs typeface="More Sugar Thin"/>
                <a:sym typeface="More Sugar Thin"/>
              </a:rPr>
              <a:t>Although studies are addressing the contributions of stress, poverty, and lack of social support (rather than assuming genetic differences or cultural deficits) the emphasis still remains on negative developmental outcomes.</a:t>
            </a:r>
          </a:p>
          <a:p>
            <a:pPr marL="401895" lvl="1" indent="-200947" algn="l">
              <a:lnSpc>
                <a:spcPts val="2606"/>
              </a:lnSpc>
              <a:spcBef>
                <a:spcPct val="0"/>
              </a:spcBef>
              <a:buFont typeface="Arial"/>
              <a:buChar char="•"/>
            </a:pPr>
            <a:r>
              <a:rPr lang="en-US" sz="1861" u="none" strike="noStrike" spc="143">
                <a:solidFill>
                  <a:srgbClr val="564A50"/>
                </a:solidFill>
                <a:latin typeface="More Sugar Thin"/>
                <a:ea typeface="More Sugar Thin"/>
                <a:cs typeface="More Sugar Thin"/>
                <a:sym typeface="More Sugar Thin"/>
              </a:rPr>
              <a:t>Communication strategies include focusing on sleeping soundly (emphasis on sleeping deeper because you know your baby is safe) versus sleeping better (emphasis on getting unbroken sleep). (AAP, 2021)</a:t>
            </a:r>
          </a:p>
        </p:txBody>
      </p:sp>
      <p:sp>
        <p:nvSpPr>
          <p:cNvPr id="16" name="TextBox 16"/>
          <p:cNvSpPr txBox="1"/>
          <p:nvPr/>
        </p:nvSpPr>
        <p:spPr>
          <a:xfrm>
            <a:off x="1555178" y="3796964"/>
            <a:ext cx="10504438" cy="431800"/>
          </a:xfrm>
          <a:prstGeom prst="rect">
            <a:avLst/>
          </a:prstGeom>
        </p:spPr>
        <p:txBody>
          <a:bodyPr lIns="0" tIns="0" rIns="0" bIns="0" rtlCol="0" anchor="t">
            <a:spAutoFit/>
          </a:bodyPr>
          <a:lstStyle/>
          <a:p>
            <a:pPr algn="ctr">
              <a:lnSpc>
                <a:spcPts val="3499"/>
              </a:lnSpc>
              <a:spcBef>
                <a:spcPct val="0"/>
              </a:spcBef>
            </a:pPr>
            <a:r>
              <a:rPr lang="en-US" sz="2499">
                <a:solidFill>
                  <a:srgbClr val="564A50"/>
                </a:solidFill>
                <a:latin typeface="More Sugar"/>
                <a:ea typeface="More Sugar"/>
                <a:cs typeface="More Sugar"/>
                <a:sym typeface="More Sugar"/>
              </a:rPr>
              <a:t>1) MITIGATE DEFICIT-PERSPECTIVES (GARCIA COLL &amp; FERRER, 2021)</a:t>
            </a:r>
          </a:p>
        </p:txBody>
      </p:sp>
      <p:sp>
        <p:nvSpPr>
          <p:cNvPr id="17" name="Freeform 17"/>
          <p:cNvSpPr/>
          <p:nvPr/>
        </p:nvSpPr>
        <p:spPr>
          <a:xfrm>
            <a:off x="15238335" y="3953752"/>
            <a:ext cx="3208155" cy="6053378"/>
          </a:xfrm>
          <a:custGeom>
            <a:avLst/>
            <a:gdLst/>
            <a:ahLst/>
            <a:cxnLst/>
            <a:rect l="l" t="t" r="r" b="b"/>
            <a:pathLst>
              <a:path w="3208155" h="6053378">
                <a:moveTo>
                  <a:pt x="0" y="0"/>
                </a:moveTo>
                <a:lnTo>
                  <a:pt x="3208154" y="0"/>
                </a:lnTo>
                <a:lnTo>
                  <a:pt x="3208154" y="6053377"/>
                </a:lnTo>
                <a:lnTo>
                  <a:pt x="0" y="6053377"/>
                </a:lnTo>
                <a:lnTo>
                  <a:pt x="0" y="0"/>
                </a:lnTo>
                <a:close/>
              </a:path>
            </a:pathLst>
          </a:custGeom>
          <a:blipFill>
            <a:blip r:embed="rId15"/>
            <a:stretch>
              <a:fillRect l="-83026"/>
            </a:stretch>
          </a:blipFill>
        </p:spPr>
        <p:txBody>
          <a:bodyPr/>
          <a:lstStyle/>
          <a:p>
            <a:endParaRPr lang="en-US"/>
          </a:p>
        </p:txBody>
      </p:sp>
      <p:sp>
        <p:nvSpPr>
          <p:cNvPr id="18" name="TextBox 18"/>
          <p:cNvSpPr txBox="1"/>
          <p:nvPr/>
        </p:nvSpPr>
        <p:spPr>
          <a:xfrm>
            <a:off x="13892713" y="4656813"/>
            <a:ext cx="1345622" cy="814091"/>
          </a:xfrm>
          <a:prstGeom prst="rect">
            <a:avLst/>
          </a:prstGeom>
        </p:spPr>
        <p:txBody>
          <a:bodyPr lIns="0" tIns="0" rIns="0" bIns="0" rtlCol="0" anchor="t">
            <a:spAutoFit/>
          </a:bodyPr>
          <a:lstStyle/>
          <a:p>
            <a:pPr algn="ctr">
              <a:lnSpc>
                <a:spcPts val="1293"/>
              </a:lnSpc>
              <a:spcBef>
                <a:spcPct val="0"/>
              </a:spcBef>
            </a:pPr>
            <a:r>
              <a:rPr lang="en-US" sz="924">
                <a:solidFill>
                  <a:srgbClr val="564A50"/>
                </a:solidFill>
                <a:latin typeface="More Sugar"/>
                <a:ea typeface="More Sugar"/>
                <a:cs typeface="More Sugar"/>
                <a:sym typeface="More Sugar"/>
              </a:rPr>
              <a:t>SHE DON’T SPEAK ENGLISH, SHE PROBABLY DOESN’T KNOW ABOUT SAFE SLEEP</a:t>
            </a:r>
          </a:p>
        </p:txBody>
      </p:sp>
      <p:sp>
        <p:nvSpPr>
          <p:cNvPr id="19" name="TextBox 19"/>
          <p:cNvSpPr txBox="1"/>
          <p:nvPr/>
        </p:nvSpPr>
        <p:spPr>
          <a:xfrm>
            <a:off x="15761810" y="4370643"/>
            <a:ext cx="1987351" cy="861081"/>
          </a:xfrm>
          <a:prstGeom prst="rect">
            <a:avLst/>
          </a:prstGeom>
        </p:spPr>
        <p:txBody>
          <a:bodyPr lIns="0" tIns="0" rIns="0" bIns="0" rtlCol="0" anchor="t">
            <a:spAutoFit/>
          </a:bodyPr>
          <a:lstStyle/>
          <a:p>
            <a:pPr algn="ctr">
              <a:lnSpc>
                <a:spcPts val="1363"/>
              </a:lnSpc>
              <a:spcBef>
                <a:spcPct val="0"/>
              </a:spcBef>
            </a:pPr>
            <a:r>
              <a:rPr lang="en-US" sz="974">
                <a:solidFill>
                  <a:srgbClr val="564A50"/>
                </a:solidFill>
                <a:latin typeface="More Sugar"/>
                <a:ea typeface="More Sugar"/>
                <a:cs typeface="More Sugar"/>
                <a:sym typeface="More Sugar"/>
              </a:rPr>
              <a:t>THERE IS A COMMUNICATION BARRIER AND WE NEED AN INTERPRETER TO UNDERSTAND WHAT SHE KNOWS BEFORE MAKING THAT ASSUMPTION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0ECE1"/>
        </a:solidFill>
        <a:effectLst/>
      </p:bgPr>
    </p:bg>
    <p:spTree>
      <p:nvGrpSpPr>
        <p:cNvPr id="1" name=""/>
        <p:cNvGrpSpPr/>
        <p:nvPr/>
      </p:nvGrpSpPr>
      <p:grpSpPr>
        <a:xfrm>
          <a:off x="0" y="0"/>
          <a:ext cx="0" cy="0"/>
          <a:chOff x="0" y="0"/>
          <a:chExt cx="0" cy="0"/>
        </a:xfrm>
      </p:grpSpPr>
      <p:sp>
        <p:nvSpPr>
          <p:cNvPr id="2" name="Freeform 2"/>
          <p:cNvSpPr/>
          <p:nvPr/>
        </p:nvSpPr>
        <p:spPr>
          <a:xfrm>
            <a:off x="4020708" y="3248134"/>
            <a:ext cx="11197784" cy="5704717"/>
          </a:xfrm>
          <a:custGeom>
            <a:avLst/>
            <a:gdLst/>
            <a:ahLst/>
            <a:cxnLst/>
            <a:rect l="l" t="t" r="r" b="b"/>
            <a:pathLst>
              <a:path w="11197784" h="5704717">
                <a:moveTo>
                  <a:pt x="0" y="0"/>
                </a:moveTo>
                <a:lnTo>
                  <a:pt x="11197784" y="0"/>
                </a:lnTo>
                <a:lnTo>
                  <a:pt x="11197784" y="5704717"/>
                </a:lnTo>
                <a:lnTo>
                  <a:pt x="0" y="5704717"/>
                </a:lnTo>
                <a:lnTo>
                  <a:pt x="0" y="0"/>
                </a:lnTo>
                <a:close/>
              </a:path>
            </a:pathLst>
          </a:custGeom>
          <a:blipFill>
            <a:blip r:embed="rId2">
              <a:extLst>
                <a:ext uri="{96DAC541-7B7A-43D3-8B79-37D633B846F1}">
                  <asvg:svgBlip xmlns:asvg="http://schemas.microsoft.com/office/drawing/2016/SVG/main" r:embed="rId3"/>
                </a:ext>
              </a:extLst>
            </a:blip>
            <a:stretch>
              <a:fillRect l="-12792" t="-60360" r="-150742"/>
            </a:stretch>
          </a:blipFill>
        </p:spPr>
        <p:txBody>
          <a:bodyPr/>
          <a:lstStyle/>
          <a:p>
            <a:endParaRPr lang="en-US"/>
          </a:p>
        </p:txBody>
      </p:sp>
      <p:sp>
        <p:nvSpPr>
          <p:cNvPr id="3" name="Freeform 3"/>
          <p:cNvSpPr/>
          <p:nvPr/>
        </p:nvSpPr>
        <p:spPr>
          <a:xfrm rot="-5400000">
            <a:off x="16477266" y="8483631"/>
            <a:ext cx="2502508" cy="938440"/>
          </a:xfrm>
          <a:custGeom>
            <a:avLst/>
            <a:gdLst/>
            <a:ahLst/>
            <a:cxnLst/>
            <a:rect l="l" t="t" r="r" b="b"/>
            <a:pathLst>
              <a:path w="2502508" h="938440">
                <a:moveTo>
                  <a:pt x="0" y="0"/>
                </a:moveTo>
                <a:lnTo>
                  <a:pt x="2502508" y="0"/>
                </a:lnTo>
                <a:lnTo>
                  <a:pt x="2502508" y="938440"/>
                </a:lnTo>
                <a:lnTo>
                  <a:pt x="0" y="9384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5400000">
            <a:off x="-678718" y="928524"/>
            <a:ext cx="2502508" cy="938440"/>
          </a:xfrm>
          <a:custGeom>
            <a:avLst/>
            <a:gdLst/>
            <a:ahLst/>
            <a:cxnLst/>
            <a:rect l="l" t="t" r="r" b="b"/>
            <a:pathLst>
              <a:path w="2502508" h="938440">
                <a:moveTo>
                  <a:pt x="0" y="0"/>
                </a:moveTo>
                <a:lnTo>
                  <a:pt x="2502508" y="0"/>
                </a:lnTo>
                <a:lnTo>
                  <a:pt x="2502508" y="938441"/>
                </a:lnTo>
                <a:lnTo>
                  <a:pt x="0" y="9384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2699468" y="1283445"/>
            <a:ext cx="12889063" cy="963167"/>
          </a:xfrm>
          <a:prstGeom prst="rect">
            <a:avLst/>
          </a:prstGeom>
        </p:spPr>
        <p:txBody>
          <a:bodyPr lIns="0" tIns="0" rIns="0" bIns="0" rtlCol="0" anchor="t">
            <a:spAutoFit/>
          </a:bodyPr>
          <a:lstStyle/>
          <a:p>
            <a:pPr marL="0" lvl="0" indent="0" algn="ctr">
              <a:lnSpc>
                <a:spcPts val="7814"/>
              </a:lnSpc>
              <a:spcBef>
                <a:spcPct val="0"/>
              </a:spcBef>
            </a:pPr>
            <a:r>
              <a:rPr lang="en-US" sz="5581" u="none" strike="noStrike">
                <a:solidFill>
                  <a:srgbClr val="564A50"/>
                </a:solidFill>
                <a:latin typeface="More Sugar"/>
                <a:ea typeface="More Sugar"/>
                <a:cs typeface="More Sugar"/>
                <a:sym typeface="More Sugar"/>
              </a:rPr>
              <a:t>OBJECTIVES</a:t>
            </a:r>
          </a:p>
        </p:txBody>
      </p:sp>
      <p:sp>
        <p:nvSpPr>
          <p:cNvPr id="6" name="TextBox 6"/>
          <p:cNvSpPr txBox="1"/>
          <p:nvPr/>
        </p:nvSpPr>
        <p:spPr>
          <a:xfrm>
            <a:off x="4848752" y="3729600"/>
            <a:ext cx="9408208" cy="1253478"/>
          </a:xfrm>
          <a:prstGeom prst="rect">
            <a:avLst/>
          </a:prstGeom>
        </p:spPr>
        <p:txBody>
          <a:bodyPr lIns="0" tIns="0" rIns="0" bIns="0" rtlCol="0" anchor="t">
            <a:spAutoFit/>
          </a:bodyPr>
          <a:lstStyle/>
          <a:p>
            <a:pPr marL="518160" lvl="1" indent="-259080" algn="l">
              <a:lnSpc>
                <a:spcPts val="3359"/>
              </a:lnSpc>
              <a:spcBef>
                <a:spcPct val="0"/>
              </a:spcBef>
              <a:buFont typeface="Arial"/>
              <a:buChar char="•"/>
            </a:pPr>
            <a:r>
              <a:rPr lang="en-US" sz="2400" b="1" spc="266">
                <a:solidFill>
                  <a:srgbClr val="564A50"/>
                </a:solidFill>
                <a:latin typeface="Quicksand Bold"/>
                <a:ea typeface="Quicksand Bold"/>
                <a:cs typeface="Quicksand Bold"/>
                <a:sym typeface="Quicksand Bold"/>
              </a:rPr>
              <a:t>Understand Social Determinants of Health (WHO, 2005-2008) in the Newborn Nursery and Neonatal Intensive Care Unit </a:t>
            </a:r>
          </a:p>
        </p:txBody>
      </p:sp>
      <p:sp>
        <p:nvSpPr>
          <p:cNvPr id="7" name="TextBox 7"/>
          <p:cNvSpPr txBox="1"/>
          <p:nvPr/>
        </p:nvSpPr>
        <p:spPr>
          <a:xfrm>
            <a:off x="4848752" y="5310125"/>
            <a:ext cx="10219540" cy="1672573"/>
          </a:xfrm>
          <a:prstGeom prst="rect">
            <a:avLst/>
          </a:prstGeom>
        </p:spPr>
        <p:txBody>
          <a:bodyPr lIns="0" tIns="0" rIns="0" bIns="0" rtlCol="0" anchor="t">
            <a:spAutoFit/>
          </a:bodyPr>
          <a:lstStyle/>
          <a:p>
            <a:pPr marL="518160" lvl="1" indent="-259080" algn="l">
              <a:lnSpc>
                <a:spcPts val="3359"/>
              </a:lnSpc>
              <a:spcBef>
                <a:spcPct val="0"/>
              </a:spcBef>
              <a:buFont typeface="Arial"/>
              <a:buChar char="•"/>
            </a:pPr>
            <a:r>
              <a:rPr lang="en-US" sz="2400" b="1" spc="266">
                <a:solidFill>
                  <a:srgbClr val="564A50"/>
                </a:solidFill>
                <a:latin typeface="Quicksand Bold"/>
                <a:ea typeface="Quicksand Bold"/>
                <a:cs typeface="Quicksand Bold"/>
                <a:sym typeface="Quicksand Bold"/>
              </a:rPr>
              <a:t>Identify key elements of cultural-relational skills (Garcia Coll &amp; Ferrer, 2021; Ferrer, 2019; Jordan, 2018) for discussing adjustment to life with a newborn</a:t>
            </a:r>
          </a:p>
        </p:txBody>
      </p:sp>
      <p:sp>
        <p:nvSpPr>
          <p:cNvPr id="8" name="TextBox 8"/>
          <p:cNvSpPr txBox="1"/>
          <p:nvPr/>
        </p:nvSpPr>
        <p:spPr>
          <a:xfrm>
            <a:off x="4848752" y="7255831"/>
            <a:ext cx="9408208" cy="834382"/>
          </a:xfrm>
          <a:prstGeom prst="rect">
            <a:avLst/>
          </a:prstGeom>
        </p:spPr>
        <p:txBody>
          <a:bodyPr lIns="0" tIns="0" rIns="0" bIns="0" rtlCol="0" anchor="t">
            <a:spAutoFit/>
          </a:bodyPr>
          <a:lstStyle/>
          <a:p>
            <a:pPr marL="518160" lvl="1" indent="-259080" algn="l">
              <a:lnSpc>
                <a:spcPts val="3359"/>
              </a:lnSpc>
              <a:spcBef>
                <a:spcPct val="0"/>
              </a:spcBef>
              <a:buFont typeface="Arial"/>
              <a:buChar char="•"/>
            </a:pPr>
            <a:r>
              <a:rPr lang="en-US" sz="2400" b="1" spc="266">
                <a:solidFill>
                  <a:srgbClr val="564A50"/>
                </a:solidFill>
                <a:latin typeface="Quicksand Bold"/>
                <a:ea typeface="Quicksand Bold"/>
                <a:cs typeface="Quicksand Bold"/>
                <a:sym typeface="Quicksand Bold"/>
              </a:rPr>
              <a:t>Implement culturally responsive approaches to support families in creating care plans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0ECE1"/>
        </a:solidFill>
        <a:effectLst/>
      </p:bgPr>
    </p:bg>
    <p:spTree>
      <p:nvGrpSpPr>
        <p:cNvPr id="1" name=""/>
        <p:cNvGrpSpPr/>
        <p:nvPr/>
      </p:nvGrpSpPr>
      <p:grpSpPr>
        <a:xfrm>
          <a:off x="0" y="0"/>
          <a:ext cx="0" cy="0"/>
          <a:chOff x="0" y="0"/>
          <a:chExt cx="0" cy="0"/>
        </a:xfrm>
      </p:grpSpPr>
      <p:sp>
        <p:nvSpPr>
          <p:cNvPr id="2" name="Freeform 2"/>
          <p:cNvSpPr/>
          <p:nvPr/>
        </p:nvSpPr>
        <p:spPr>
          <a:xfrm>
            <a:off x="-302678" y="9134089"/>
            <a:ext cx="6996141" cy="1294286"/>
          </a:xfrm>
          <a:custGeom>
            <a:avLst/>
            <a:gdLst/>
            <a:ahLst/>
            <a:cxnLst/>
            <a:rect l="l" t="t" r="r" b="b"/>
            <a:pathLst>
              <a:path w="6996141" h="1294286">
                <a:moveTo>
                  <a:pt x="0" y="0"/>
                </a:moveTo>
                <a:lnTo>
                  <a:pt x="6996141" y="0"/>
                </a:lnTo>
                <a:lnTo>
                  <a:pt x="6996141" y="1294286"/>
                </a:lnTo>
                <a:lnTo>
                  <a:pt x="0" y="12942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V="1">
            <a:off x="12080764" y="-115711"/>
            <a:ext cx="6996141" cy="1294286"/>
          </a:xfrm>
          <a:custGeom>
            <a:avLst/>
            <a:gdLst/>
            <a:ahLst/>
            <a:cxnLst/>
            <a:rect l="l" t="t" r="r" b="b"/>
            <a:pathLst>
              <a:path w="6996141" h="1294286">
                <a:moveTo>
                  <a:pt x="0" y="1294286"/>
                </a:moveTo>
                <a:lnTo>
                  <a:pt x="6996142" y="1294286"/>
                </a:lnTo>
                <a:lnTo>
                  <a:pt x="6996142" y="0"/>
                </a:lnTo>
                <a:lnTo>
                  <a:pt x="0" y="0"/>
                </a:lnTo>
                <a:lnTo>
                  <a:pt x="0" y="1294286"/>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752630" y="8577582"/>
            <a:ext cx="1361437" cy="1361437"/>
          </a:xfrm>
          <a:custGeom>
            <a:avLst/>
            <a:gdLst/>
            <a:ahLst/>
            <a:cxnLst/>
            <a:rect l="l" t="t" r="r" b="b"/>
            <a:pathLst>
              <a:path w="1361437" h="1361437">
                <a:moveTo>
                  <a:pt x="0" y="0"/>
                </a:moveTo>
                <a:lnTo>
                  <a:pt x="1361437" y="0"/>
                </a:lnTo>
                <a:lnTo>
                  <a:pt x="1361437" y="1361436"/>
                </a:lnTo>
                <a:lnTo>
                  <a:pt x="0" y="13614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3177365" y="252026"/>
            <a:ext cx="1361437" cy="1361437"/>
          </a:xfrm>
          <a:custGeom>
            <a:avLst/>
            <a:gdLst/>
            <a:ahLst/>
            <a:cxnLst/>
            <a:rect l="l" t="t" r="r" b="b"/>
            <a:pathLst>
              <a:path w="1361437" h="1361437">
                <a:moveTo>
                  <a:pt x="0" y="0"/>
                </a:moveTo>
                <a:lnTo>
                  <a:pt x="1361437" y="0"/>
                </a:lnTo>
                <a:lnTo>
                  <a:pt x="1361437" y="1361437"/>
                </a:lnTo>
                <a:lnTo>
                  <a:pt x="0" y="13614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2603663" y="7696080"/>
            <a:ext cx="1183460" cy="1183460"/>
          </a:xfrm>
          <a:custGeom>
            <a:avLst/>
            <a:gdLst/>
            <a:ahLst/>
            <a:cxnLst/>
            <a:rect l="l" t="t" r="r" b="b"/>
            <a:pathLst>
              <a:path w="1183460" h="1183460">
                <a:moveTo>
                  <a:pt x="0" y="0"/>
                </a:moveTo>
                <a:lnTo>
                  <a:pt x="1183460" y="0"/>
                </a:lnTo>
                <a:lnTo>
                  <a:pt x="1183460" y="1183460"/>
                </a:lnTo>
                <a:lnTo>
                  <a:pt x="0" y="11834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2585635" y="2205193"/>
            <a:ext cx="1183460" cy="1183460"/>
          </a:xfrm>
          <a:custGeom>
            <a:avLst/>
            <a:gdLst/>
            <a:ahLst/>
            <a:cxnLst/>
            <a:rect l="l" t="t" r="r" b="b"/>
            <a:pathLst>
              <a:path w="1183460" h="1183460">
                <a:moveTo>
                  <a:pt x="0" y="0"/>
                </a:moveTo>
                <a:lnTo>
                  <a:pt x="1183460" y="0"/>
                </a:lnTo>
                <a:lnTo>
                  <a:pt x="1183460" y="1183460"/>
                </a:lnTo>
                <a:lnTo>
                  <a:pt x="0" y="11834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0897304" y="1021733"/>
            <a:ext cx="1183460" cy="1183460"/>
          </a:xfrm>
          <a:custGeom>
            <a:avLst/>
            <a:gdLst/>
            <a:ahLst/>
            <a:cxnLst/>
            <a:rect l="l" t="t" r="r" b="b"/>
            <a:pathLst>
              <a:path w="1183460" h="1183460">
                <a:moveTo>
                  <a:pt x="0" y="0"/>
                </a:moveTo>
                <a:lnTo>
                  <a:pt x="1183460" y="0"/>
                </a:lnTo>
                <a:lnTo>
                  <a:pt x="1183460" y="1183460"/>
                </a:lnTo>
                <a:lnTo>
                  <a:pt x="0" y="11834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rot="5400000">
            <a:off x="1723454" y="-1525968"/>
            <a:ext cx="1152144" cy="4114800"/>
          </a:xfrm>
          <a:custGeom>
            <a:avLst/>
            <a:gdLst/>
            <a:ahLst/>
            <a:cxnLst/>
            <a:rect l="l" t="t" r="r" b="b"/>
            <a:pathLst>
              <a:path w="1152144" h="4114800">
                <a:moveTo>
                  <a:pt x="0" y="0"/>
                </a:moveTo>
                <a:lnTo>
                  <a:pt x="1152144" y="0"/>
                </a:lnTo>
                <a:lnTo>
                  <a:pt x="115214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5400000">
            <a:off x="9838688" y="7200900"/>
            <a:ext cx="1152144" cy="4114800"/>
          </a:xfrm>
          <a:custGeom>
            <a:avLst/>
            <a:gdLst/>
            <a:ahLst/>
            <a:cxnLst/>
            <a:rect l="l" t="t" r="r" b="b"/>
            <a:pathLst>
              <a:path w="1152144" h="4114800">
                <a:moveTo>
                  <a:pt x="0" y="0"/>
                </a:moveTo>
                <a:lnTo>
                  <a:pt x="1152144" y="0"/>
                </a:lnTo>
                <a:lnTo>
                  <a:pt x="115214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1107035" y="3339848"/>
            <a:ext cx="11172857" cy="3783753"/>
          </a:xfrm>
          <a:custGeom>
            <a:avLst/>
            <a:gdLst/>
            <a:ahLst/>
            <a:cxnLst/>
            <a:rect l="l" t="t" r="r" b="b"/>
            <a:pathLst>
              <a:path w="11172857" h="3783753">
                <a:moveTo>
                  <a:pt x="0" y="0"/>
                </a:moveTo>
                <a:lnTo>
                  <a:pt x="11172857" y="0"/>
                </a:lnTo>
                <a:lnTo>
                  <a:pt x="11172857" y="3783753"/>
                </a:lnTo>
                <a:lnTo>
                  <a:pt x="0" y="3783753"/>
                </a:lnTo>
                <a:lnTo>
                  <a:pt x="0" y="0"/>
                </a:lnTo>
                <a:close/>
              </a:path>
            </a:pathLst>
          </a:custGeom>
          <a:blipFill>
            <a:blip r:embed="rId10">
              <a:extLst>
                <a:ext uri="{96DAC541-7B7A-43D3-8B79-37D633B846F1}">
                  <asvg:svgBlip xmlns:asvg="http://schemas.microsoft.com/office/drawing/2016/SVG/main" r:embed="rId11"/>
                </a:ext>
              </a:extLst>
            </a:blip>
            <a:stretch>
              <a:fillRect l="-4584" r="-4659"/>
            </a:stretch>
          </a:blipFill>
        </p:spPr>
        <p:txBody>
          <a:bodyPr/>
          <a:lstStyle/>
          <a:p>
            <a:endParaRPr lang="en-US"/>
          </a:p>
        </p:txBody>
      </p:sp>
      <p:sp>
        <p:nvSpPr>
          <p:cNvPr id="12" name="Freeform 12"/>
          <p:cNvSpPr/>
          <p:nvPr/>
        </p:nvSpPr>
        <p:spPr>
          <a:xfrm>
            <a:off x="696429" y="2362035"/>
            <a:ext cx="664542" cy="3183433"/>
          </a:xfrm>
          <a:custGeom>
            <a:avLst/>
            <a:gdLst/>
            <a:ahLst/>
            <a:cxnLst/>
            <a:rect l="l" t="t" r="r" b="b"/>
            <a:pathLst>
              <a:path w="664542" h="3183433">
                <a:moveTo>
                  <a:pt x="0" y="0"/>
                </a:moveTo>
                <a:lnTo>
                  <a:pt x="664542" y="0"/>
                </a:lnTo>
                <a:lnTo>
                  <a:pt x="664542" y="3183433"/>
                </a:lnTo>
                <a:lnTo>
                  <a:pt x="0" y="318343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a:off x="12470392" y="2972615"/>
            <a:ext cx="5899541" cy="5906924"/>
          </a:xfrm>
          <a:custGeom>
            <a:avLst/>
            <a:gdLst/>
            <a:ahLst/>
            <a:cxnLst/>
            <a:rect l="l" t="t" r="r" b="b"/>
            <a:pathLst>
              <a:path w="5899541" h="5906924">
                <a:moveTo>
                  <a:pt x="0" y="0"/>
                </a:moveTo>
                <a:lnTo>
                  <a:pt x="5899541" y="0"/>
                </a:lnTo>
                <a:lnTo>
                  <a:pt x="5899541" y="5906925"/>
                </a:lnTo>
                <a:lnTo>
                  <a:pt x="0" y="5906925"/>
                </a:lnTo>
                <a:lnTo>
                  <a:pt x="0" y="0"/>
                </a:lnTo>
                <a:close/>
              </a:path>
            </a:pathLst>
          </a:custGeom>
          <a:blipFill>
            <a:blip r:embed="rId14"/>
            <a:stretch>
              <a:fillRect/>
            </a:stretch>
          </a:blipFill>
        </p:spPr>
        <p:txBody>
          <a:bodyPr/>
          <a:lstStyle/>
          <a:p>
            <a:endParaRPr lang="en-US"/>
          </a:p>
        </p:txBody>
      </p:sp>
      <p:sp>
        <p:nvSpPr>
          <p:cNvPr id="14" name="TextBox 14"/>
          <p:cNvSpPr txBox="1"/>
          <p:nvPr/>
        </p:nvSpPr>
        <p:spPr>
          <a:xfrm>
            <a:off x="1142633" y="1231735"/>
            <a:ext cx="11329527" cy="873125"/>
          </a:xfrm>
          <a:prstGeom prst="rect">
            <a:avLst/>
          </a:prstGeom>
        </p:spPr>
        <p:txBody>
          <a:bodyPr lIns="0" tIns="0" rIns="0" bIns="0" rtlCol="0" anchor="t">
            <a:spAutoFit/>
          </a:bodyPr>
          <a:lstStyle/>
          <a:p>
            <a:pPr algn="ctr">
              <a:lnSpc>
                <a:spcPts val="7000"/>
              </a:lnSpc>
              <a:spcBef>
                <a:spcPct val="0"/>
              </a:spcBef>
            </a:pPr>
            <a:r>
              <a:rPr lang="en-US" sz="5000">
                <a:solidFill>
                  <a:srgbClr val="564A50"/>
                </a:solidFill>
                <a:latin typeface="More Sugar"/>
                <a:ea typeface="More Sugar"/>
                <a:cs typeface="More Sugar"/>
                <a:sym typeface="More Sugar"/>
              </a:rPr>
              <a:t>SDOH DISCUSSION STRATEGIES </a:t>
            </a:r>
          </a:p>
        </p:txBody>
      </p:sp>
      <p:sp>
        <p:nvSpPr>
          <p:cNvPr id="15" name="TextBox 15"/>
          <p:cNvSpPr txBox="1"/>
          <p:nvPr/>
        </p:nvSpPr>
        <p:spPr>
          <a:xfrm>
            <a:off x="1780866" y="4567303"/>
            <a:ext cx="9708168" cy="1657693"/>
          </a:xfrm>
          <a:prstGeom prst="rect">
            <a:avLst/>
          </a:prstGeom>
        </p:spPr>
        <p:txBody>
          <a:bodyPr lIns="0" tIns="0" rIns="0" bIns="0" rtlCol="0" anchor="t">
            <a:spAutoFit/>
          </a:bodyPr>
          <a:lstStyle/>
          <a:p>
            <a:pPr marL="401895" lvl="1" indent="-200947" algn="l">
              <a:lnSpc>
                <a:spcPts val="2606"/>
              </a:lnSpc>
              <a:spcBef>
                <a:spcPct val="0"/>
              </a:spcBef>
              <a:buFont typeface="Arial"/>
              <a:buChar char="•"/>
            </a:pPr>
            <a:r>
              <a:rPr lang="en-US" sz="1861" u="none" strike="noStrike" spc="143">
                <a:solidFill>
                  <a:srgbClr val="564A50"/>
                </a:solidFill>
                <a:latin typeface="More Sugar Thin"/>
                <a:ea typeface="More Sugar Thin"/>
                <a:cs typeface="More Sugar Thin"/>
                <a:sym typeface="More Sugar Thin"/>
              </a:rPr>
              <a:t>Key unsafe sleep behaviors (bed-sharing and tummy-sleep) are driven by a desire to help the baby sleep deeper and longer so the parent can also sleep or get time to themselves. Strategies that offer moms the “solution to sleep” must not promise something that moms have rarely experienced (e.g., 8-straight hours of sleep).</a:t>
            </a:r>
          </a:p>
        </p:txBody>
      </p:sp>
      <p:sp>
        <p:nvSpPr>
          <p:cNvPr id="16" name="TextBox 16"/>
          <p:cNvSpPr txBox="1"/>
          <p:nvPr/>
        </p:nvSpPr>
        <p:spPr>
          <a:xfrm>
            <a:off x="1555178" y="3796964"/>
            <a:ext cx="10504438" cy="431800"/>
          </a:xfrm>
          <a:prstGeom prst="rect">
            <a:avLst/>
          </a:prstGeom>
        </p:spPr>
        <p:txBody>
          <a:bodyPr lIns="0" tIns="0" rIns="0" bIns="0" rtlCol="0" anchor="t">
            <a:spAutoFit/>
          </a:bodyPr>
          <a:lstStyle/>
          <a:p>
            <a:pPr algn="ctr">
              <a:lnSpc>
                <a:spcPts val="3499"/>
              </a:lnSpc>
              <a:spcBef>
                <a:spcPct val="0"/>
              </a:spcBef>
            </a:pPr>
            <a:r>
              <a:rPr lang="en-US" sz="2499">
                <a:solidFill>
                  <a:srgbClr val="564A50"/>
                </a:solidFill>
                <a:latin typeface="More Sugar"/>
                <a:ea typeface="More Sugar"/>
                <a:cs typeface="More Sugar"/>
                <a:sym typeface="More Sugar"/>
              </a:rPr>
              <a:t>1) MITIGATE DEFICIT-PERSPECTIVES (GARCIA COLL &amp; FERRER, 2021)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0ECE1"/>
        </a:solidFill>
        <a:effectLst/>
      </p:bgPr>
    </p:bg>
    <p:spTree>
      <p:nvGrpSpPr>
        <p:cNvPr id="1" name=""/>
        <p:cNvGrpSpPr/>
        <p:nvPr/>
      </p:nvGrpSpPr>
      <p:grpSpPr>
        <a:xfrm>
          <a:off x="0" y="0"/>
          <a:ext cx="0" cy="0"/>
          <a:chOff x="0" y="0"/>
          <a:chExt cx="0" cy="0"/>
        </a:xfrm>
      </p:grpSpPr>
      <p:sp>
        <p:nvSpPr>
          <p:cNvPr id="2" name="Freeform 2"/>
          <p:cNvSpPr/>
          <p:nvPr/>
        </p:nvSpPr>
        <p:spPr>
          <a:xfrm>
            <a:off x="-302678" y="9134089"/>
            <a:ext cx="6996141" cy="1294286"/>
          </a:xfrm>
          <a:custGeom>
            <a:avLst/>
            <a:gdLst/>
            <a:ahLst/>
            <a:cxnLst/>
            <a:rect l="l" t="t" r="r" b="b"/>
            <a:pathLst>
              <a:path w="6996141" h="1294286">
                <a:moveTo>
                  <a:pt x="0" y="0"/>
                </a:moveTo>
                <a:lnTo>
                  <a:pt x="6996141" y="0"/>
                </a:lnTo>
                <a:lnTo>
                  <a:pt x="6996141" y="1294286"/>
                </a:lnTo>
                <a:lnTo>
                  <a:pt x="0" y="12942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V="1">
            <a:off x="12080764" y="-115711"/>
            <a:ext cx="6996141" cy="1294286"/>
          </a:xfrm>
          <a:custGeom>
            <a:avLst/>
            <a:gdLst/>
            <a:ahLst/>
            <a:cxnLst/>
            <a:rect l="l" t="t" r="r" b="b"/>
            <a:pathLst>
              <a:path w="6996141" h="1294286">
                <a:moveTo>
                  <a:pt x="0" y="1294286"/>
                </a:moveTo>
                <a:lnTo>
                  <a:pt x="6996142" y="1294286"/>
                </a:lnTo>
                <a:lnTo>
                  <a:pt x="6996142" y="0"/>
                </a:lnTo>
                <a:lnTo>
                  <a:pt x="0" y="0"/>
                </a:lnTo>
                <a:lnTo>
                  <a:pt x="0" y="1294286"/>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752630" y="8577582"/>
            <a:ext cx="1361437" cy="1361437"/>
          </a:xfrm>
          <a:custGeom>
            <a:avLst/>
            <a:gdLst/>
            <a:ahLst/>
            <a:cxnLst/>
            <a:rect l="l" t="t" r="r" b="b"/>
            <a:pathLst>
              <a:path w="1361437" h="1361437">
                <a:moveTo>
                  <a:pt x="0" y="0"/>
                </a:moveTo>
                <a:lnTo>
                  <a:pt x="1361437" y="0"/>
                </a:lnTo>
                <a:lnTo>
                  <a:pt x="1361437" y="1361436"/>
                </a:lnTo>
                <a:lnTo>
                  <a:pt x="0" y="13614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3177365" y="252026"/>
            <a:ext cx="1361437" cy="1361437"/>
          </a:xfrm>
          <a:custGeom>
            <a:avLst/>
            <a:gdLst/>
            <a:ahLst/>
            <a:cxnLst/>
            <a:rect l="l" t="t" r="r" b="b"/>
            <a:pathLst>
              <a:path w="1361437" h="1361437">
                <a:moveTo>
                  <a:pt x="0" y="0"/>
                </a:moveTo>
                <a:lnTo>
                  <a:pt x="1361437" y="0"/>
                </a:lnTo>
                <a:lnTo>
                  <a:pt x="1361437" y="1361437"/>
                </a:lnTo>
                <a:lnTo>
                  <a:pt x="0" y="13614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2603663" y="7696080"/>
            <a:ext cx="1183460" cy="1183460"/>
          </a:xfrm>
          <a:custGeom>
            <a:avLst/>
            <a:gdLst/>
            <a:ahLst/>
            <a:cxnLst/>
            <a:rect l="l" t="t" r="r" b="b"/>
            <a:pathLst>
              <a:path w="1183460" h="1183460">
                <a:moveTo>
                  <a:pt x="0" y="0"/>
                </a:moveTo>
                <a:lnTo>
                  <a:pt x="1183460" y="0"/>
                </a:lnTo>
                <a:lnTo>
                  <a:pt x="1183460" y="1183460"/>
                </a:lnTo>
                <a:lnTo>
                  <a:pt x="0" y="11834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2585635" y="2205193"/>
            <a:ext cx="1183460" cy="1183460"/>
          </a:xfrm>
          <a:custGeom>
            <a:avLst/>
            <a:gdLst/>
            <a:ahLst/>
            <a:cxnLst/>
            <a:rect l="l" t="t" r="r" b="b"/>
            <a:pathLst>
              <a:path w="1183460" h="1183460">
                <a:moveTo>
                  <a:pt x="0" y="0"/>
                </a:moveTo>
                <a:lnTo>
                  <a:pt x="1183460" y="0"/>
                </a:lnTo>
                <a:lnTo>
                  <a:pt x="1183460" y="1183460"/>
                </a:lnTo>
                <a:lnTo>
                  <a:pt x="0" y="11834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0897304" y="1021733"/>
            <a:ext cx="1183460" cy="1183460"/>
          </a:xfrm>
          <a:custGeom>
            <a:avLst/>
            <a:gdLst/>
            <a:ahLst/>
            <a:cxnLst/>
            <a:rect l="l" t="t" r="r" b="b"/>
            <a:pathLst>
              <a:path w="1183460" h="1183460">
                <a:moveTo>
                  <a:pt x="0" y="0"/>
                </a:moveTo>
                <a:lnTo>
                  <a:pt x="1183460" y="0"/>
                </a:lnTo>
                <a:lnTo>
                  <a:pt x="1183460" y="1183460"/>
                </a:lnTo>
                <a:lnTo>
                  <a:pt x="0" y="11834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rot="5400000">
            <a:off x="1723454" y="-1525968"/>
            <a:ext cx="1152144" cy="4114800"/>
          </a:xfrm>
          <a:custGeom>
            <a:avLst/>
            <a:gdLst/>
            <a:ahLst/>
            <a:cxnLst/>
            <a:rect l="l" t="t" r="r" b="b"/>
            <a:pathLst>
              <a:path w="1152144" h="4114800">
                <a:moveTo>
                  <a:pt x="0" y="0"/>
                </a:moveTo>
                <a:lnTo>
                  <a:pt x="1152144" y="0"/>
                </a:lnTo>
                <a:lnTo>
                  <a:pt x="115214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5400000">
            <a:off x="9838688" y="7200900"/>
            <a:ext cx="1152144" cy="4114800"/>
          </a:xfrm>
          <a:custGeom>
            <a:avLst/>
            <a:gdLst/>
            <a:ahLst/>
            <a:cxnLst/>
            <a:rect l="l" t="t" r="r" b="b"/>
            <a:pathLst>
              <a:path w="1152144" h="4114800">
                <a:moveTo>
                  <a:pt x="0" y="0"/>
                </a:moveTo>
                <a:lnTo>
                  <a:pt x="1152144" y="0"/>
                </a:lnTo>
                <a:lnTo>
                  <a:pt x="115214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1107035" y="3339848"/>
            <a:ext cx="11172857" cy="3783753"/>
          </a:xfrm>
          <a:custGeom>
            <a:avLst/>
            <a:gdLst/>
            <a:ahLst/>
            <a:cxnLst/>
            <a:rect l="l" t="t" r="r" b="b"/>
            <a:pathLst>
              <a:path w="11172857" h="3783753">
                <a:moveTo>
                  <a:pt x="0" y="0"/>
                </a:moveTo>
                <a:lnTo>
                  <a:pt x="11172857" y="0"/>
                </a:lnTo>
                <a:lnTo>
                  <a:pt x="11172857" y="3783753"/>
                </a:lnTo>
                <a:lnTo>
                  <a:pt x="0" y="3783753"/>
                </a:lnTo>
                <a:lnTo>
                  <a:pt x="0" y="0"/>
                </a:lnTo>
                <a:close/>
              </a:path>
            </a:pathLst>
          </a:custGeom>
          <a:blipFill>
            <a:blip r:embed="rId10">
              <a:extLst>
                <a:ext uri="{96DAC541-7B7A-43D3-8B79-37D633B846F1}">
                  <asvg:svgBlip xmlns:asvg="http://schemas.microsoft.com/office/drawing/2016/SVG/main" r:embed="rId11"/>
                </a:ext>
              </a:extLst>
            </a:blip>
            <a:stretch>
              <a:fillRect l="-4584" r="-4659"/>
            </a:stretch>
          </a:blipFill>
        </p:spPr>
        <p:txBody>
          <a:bodyPr/>
          <a:lstStyle/>
          <a:p>
            <a:endParaRPr lang="en-US"/>
          </a:p>
        </p:txBody>
      </p:sp>
      <p:sp>
        <p:nvSpPr>
          <p:cNvPr id="12" name="Freeform 12"/>
          <p:cNvSpPr/>
          <p:nvPr/>
        </p:nvSpPr>
        <p:spPr>
          <a:xfrm>
            <a:off x="696429" y="2362035"/>
            <a:ext cx="664542" cy="3183433"/>
          </a:xfrm>
          <a:custGeom>
            <a:avLst/>
            <a:gdLst/>
            <a:ahLst/>
            <a:cxnLst/>
            <a:rect l="l" t="t" r="r" b="b"/>
            <a:pathLst>
              <a:path w="664542" h="3183433">
                <a:moveTo>
                  <a:pt x="0" y="0"/>
                </a:moveTo>
                <a:lnTo>
                  <a:pt x="664542" y="0"/>
                </a:lnTo>
                <a:lnTo>
                  <a:pt x="664542" y="3183433"/>
                </a:lnTo>
                <a:lnTo>
                  <a:pt x="0" y="318343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TextBox 13"/>
          <p:cNvSpPr txBox="1"/>
          <p:nvPr/>
        </p:nvSpPr>
        <p:spPr>
          <a:xfrm>
            <a:off x="1953313" y="4341102"/>
            <a:ext cx="9708168" cy="2324443"/>
          </a:xfrm>
          <a:prstGeom prst="rect">
            <a:avLst/>
          </a:prstGeom>
        </p:spPr>
        <p:txBody>
          <a:bodyPr lIns="0" tIns="0" rIns="0" bIns="0" rtlCol="0" anchor="t">
            <a:spAutoFit/>
          </a:bodyPr>
          <a:lstStyle/>
          <a:p>
            <a:pPr marL="401895" lvl="1" indent="-200947" algn="l">
              <a:lnSpc>
                <a:spcPts val="2606"/>
              </a:lnSpc>
              <a:spcBef>
                <a:spcPct val="0"/>
              </a:spcBef>
              <a:buFont typeface="Arial"/>
              <a:buChar char="•"/>
            </a:pPr>
            <a:r>
              <a:rPr lang="en-US" sz="1861" spc="143">
                <a:solidFill>
                  <a:srgbClr val="564A50"/>
                </a:solidFill>
                <a:latin typeface="More Sugar Thin"/>
                <a:ea typeface="More Sugar Thin"/>
                <a:cs typeface="More Sugar Thin"/>
                <a:sym typeface="More Sugar Thin"/>
              </a:rPr>
              <a:t>Em</a:t>
            </a:r>
            <a:r>
              <a:rPr lang="en-US" sz="1861" u="none" strike="noStrike" spc="143">
                <a:solidFill>
                  <a:srgbClr val="564A50"/>
                </a:solidFill>
                <a:latin typeface="More Sugar Thin"/>
                <a:ea typeface="More Sugar Thin"/>
                <a:cs typeface="More Sugar Thin"/>
                <a:sym typeface="More Sugar Thin"/>
              </a:rPr>
              <a:t>phasize that baby will choose how he wants to sleep once he starts turning himself over — until then, stick with what’s safest.</a:t>
            </a:r>
          </a:p>
          <a:p>
            <a:pPr marL="401895" lvl="1" indent="-200947" algn="l">
              <a:lnSpc>
                <a:spcPts val="2606"/>
              </a:lnSpc>
              <a:spcBef>
                <a:spcPct val="0"/>
              </a:spcBef>
              <a:buFont typeface="Arial"/>
              <a:buChar char="•"/>
            </a:pPr>
            <a:r>
              <a:rPr lang="en-US" sz="1861" u="none" strike="noStrike" spc="143">
                <a:solidFill>
                  <a:srgbClr val="564A50"/>
                </a:solidFill>
                <a:latin typeface="More Sugar Thin"/>
                <a:ea typeface="More Sugar Thin"/>
                <a:cs typeface="More Sugar Thin"/>
                <a:sym typeface="More Sugar Thin"/>
              </a:rPr>
              <a:t>Instead of addressing all possible scenarios, focus on this simple message: babies sleep safest on their backs.</a:t>
            </a:r>
          </a:p>
          <a:p>
            <a:pPr marL="401895" lvl="1" indent="-200947" algn="l">
              <a:lnSpc>
                <a:spcPts val="2606"/>
              </a:lnSpc>
              <a:spcBef>
                <a:spcPct val="0"/>
              </a:spcBef>
              <a:buFont typeface="Arial"/>
              <a:buChar char="•"/>
            </a:pPr>
            <a:r>
              <a:rPr lang="en-US" sz="1861" u="none" strike="noStrike" spc="143">
                <a:solidFill>
                  <a:srgbClr val="564A50"/>
                </a:solidFill>
                <a:latin typeface="More Sugar Thin"/>
                <a:ea typeface="More Sugar Thin"/>
                <a:cs typeface="More Sugar Thin"/>
                <a:sym typeface="More Sugar Thin"/>
              </a:rPr>
              <a:t>Recognize that sleep is a vulnerable place. It is about recognizing the need to help our children to develop positive sleep associations that will be there for a lifetime. </a:t>
            </a:r>
          </a:p>
        </p:txBody>
      </p:sp>
      <p:sp>
        <p:nvSpPr>
          <p:cNvPr id="14" name="Freeform 14"/>
          <p:cNvSpPr/>
          <p:nvPr/>
        </p:nvSpPr>
        <p:spPr>
          <a:xfrm>
            <a:off x="10111495" y="6875095"/>
            <a:ext cx="7315200" cy="981864"/>
          </a:xfrm>
          <a:custGeom>
            <a:avLst/>
            <a:gdLst/>
            <a:ahLst/>
            <a:cxnLst/>
            <a:rect l="l" t="t" r="r" b="b"/>
            <a:pathLst>
              <a:path w="7315200" h="981864">
                <a:moveTo>
                  <a:pt x="0" y="0"/>
                </a:moveTo>
                <a:lnTo>
                  <a:pt x="7315200" y="0"/>
                </a:lnTo>
                <a:lnTo>
                  <a:pt x="7315200" y="981864"/>
                </a:lnTo>
                <a:lnTo>
                  <a:pt x="0" y="981864"/>
                </a:lnTo>
                <a:lnTo>
                  <a:pt x="0" y="0"/>
                </a:lnTo>
                <a:close/>
              </a:path>
            </a:pathLst>
          </a:custGeom>
          <a:blipFill>
            <a:blip r:embed="rId14">
              <a:extLst>
                <a:ext uri="{96DAC541-7B7A-43D3-8B79-37D633B846F1}">
                  <asvg:svgBlip xmlns:asvg="http://schemas.microsoft.com/office/drawing/2016/SVG/main" r:embed="rId15"/>
                </a:ext>
              </a:extLst>
            </a:blip>
            <a:stretch>
              <a:fillRect b="-42487"/>
            </a:stretch>
          </a:blipFill>
        </p:spPr>
        <p:txBody>
          <a:bodyPr/>
          <a:lstStyle/>
          <a:p>
            <a:endParaRPr lang="en-US"/>
          </a:p>
        </p:txBody>
      </p:sp>
      <p:sp>
        <p:nvSpPr>
          <p:cNvPr id="15" name="TextBox 15"/>
          <p:cNvSpPr txBox="1"/>
          <p:nvPr/>
        </p:nvSpPr>
        <p:spPr>
          <a:xfrm>
            <a:off x="1142633" y="1231735"/>
            <a:ext cx="11329527" cy="873125"/>
          </a:xfrm>
          <a:prstGeom prst="rect">
            <a:avLst/>
          </a:prstGeom>
        </p:spPr>
        <p:txBody>
          <a:bodyPr lIns="0" tIns="0" rIns="0" bIns="0" rtlCol="0" anchor="t">
            <a:spAutoFit/>
          </a:bodyPr>
          <a:lstStyle/>
          <a:p>
            <a:pPr algn="ctr">
              <a:lnSpc>
                <a:spcPts val="7000"/>
              </a:lnSpc>
              <a:spcBef>
                <a:spcPct val="0"/>
              </a:spcBef>
            </a:pPr>
            <a:r>
              <a:rPr lang="en-US" sz="5000">
                <a:solidFill>
                  <a:srgbClr val="564A50"/>
                </a:solidFill>
                <a:latin typeface="More Sugar"/>
                <a:ea typeface="More Sugar"/>
                <a:cs typeface="More Sugar"/>
                <a:sym typeface="More Sugar"/>
              </a:rPr>
              <a:t>SDOH DISCUSSION STRATEGIES </a:t>
            </a:r>
          </a:p>
        </p:txBody>
      </p:sp>
      <p:sp>
        <p:nvSpPr>
          <p:cNvPr id="16" name="TextBox 16"/>
          <p:cNvSpPr txBox="1"/>
          <p:nvPr/>
        </p:nvSpPr>
        <p:spPr>
          <a:xfrm>
            <a:off x="1911277" y="3709277"/>
            <a:ext cx="8255217" cy="428515"/>
          </a:xfrm>
          <a:prstGeom prst="rect">
            <a:avLst/>
          </a:prstGeom>
        </p:spPr>
        <p:txBody>
          <a:bodyPr wrap="square" lIns="0" tIns="0" rIns="0" bIns="0" rtlCol="0" anchor="t">
            <a:spAutoFit/>
          </a:bodyPr>
          <a:lstStyle/>
          <a:p>
            <a:pPr algn="ctr">
              <a:lnSpc>
                <a:spcPts val="3499"/>
              </a:lnSpc>
              <a:spcBef>
                <a:spcPct val="0"/>
              </a:spcBef>
            </a:pPr>
            <a:r>
              <a:rPr lang="en-US" sz="2499">
                <a:solidFill>
                  <a:srgbClr val="564A50"/>
                </a:solidFill>
                <a:latin typeface="More Sugar"/>
                <a:ea typeface="More Sugar"/>
                <a:cs typeface="More Sugar"/>
                <a:sym typeface="More Sugar"/>
              </a:rPr>
              <a:t>2) EMPHASIZE INFANT DEVELOPMENT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0ECE1"/>
        </a:solidFill>
        <a:effectLst/>
      </p:bgPr>
    </p:bg>
    <p:spTree>
      <p:nvGrpSpPr>
        <p:cNvPr id="1" name=""/>
        <p:cNvGrpSpPr/>
        <p:nvPr/>
      </p:nvGrpSpPr>
      <p:grpSpPr>
        <a:xfrm>
          <a:off x="0" y="0"/>
          <a:ext cx="0" cy="0"/>
          <a:chOff x="0" y="0"/>
          <a:chExt cx="0" cy="0"/>
        </a:xfrm>
      </p:grpSpPr>
      <p:sp>
        <p:nvSpPr>
          <p:cNvPr id="2" name="Freeform 2"/>
          <p:cNvSpPr/>
          <p:nvPr/>
        </p:nvSpPr>
        <p:spPr>
          <a:xfrm>
            <a:off x="-302678" y="9134089"/>
            <a:ext cx="6996141" cy="1294286"/>
          </a:xfrm>
          <a:custGeom>
            <a:avLst/>
            <a:gdLst/>
            <a:ahLst/>
            <a:cxnLst/>
            <a:rect l="l" t="t" r="r" b="b"/>
            <a:pathLst>
              <a:path w="6996141" h="1294286">
                <a:moveTo>
                  <a:pt x="0" y="0"/>
                </a:moveTo>
                <a:lnTo>
                  <a:pt x="6996141" y="0"/>
                </a:lnTo>
                <a:lnTo>
                  <a:pt x="6996141" y="1294286"/>
                </a:lnTo>
                <a:lnTo>
                  <a:pt x="0" y="12942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V="1">
            <a:off x="12080764" y="-115711"/>
            <a:ext cx="6996141" cy="1294286"/>
          </a:xfrm>
          <a:custGeom>
            <a:avLst/>
            <a:gdLst/>
            <a:ahLst/>
            <a:cxnLst/>
            <a:rect l="l" t="t" r="r" b="b"/>
            <a:pathLst>
              <a:path w="6996141" h="1294286">
                <a:moveTo>
                  <a:pt x="0" y="1294286"/>
                </a:moveTo>
                <a:lnTo>
                  <a:pt x="6996142" y="1294286"/>
                </a:lnTo>
                <a:lnTo>
                  <a:pt x="6996142" y="0"/>
                </a:lnTo>
                <a:lnTo>
                  <a:pt x="0" y="0"/>
                </a:lnTo>
                <a:lnTo>
                  <a:pt x="0" y="1294286"/>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752630" y="8577582"/>
            <a:ext cx="1361437" cy="1361437"/>
          </a:xfrm>
          <a:custGeom>
            <a:avLst/>
            <a:gdLst/>
            <a:ahLst/>
            <a:cxnLst/>
            <a:rect l="l" t="t" r="r" b="b"/>
            <a:pathLst>
              <a:path w="1361437" h="1361437">
                <a:moveTo>
                  <a:pt x="0" y="0"/>
                </a:moveTo>
                <a:lnTo>
                  <a:pt x="1361437" y="0"/>
                </a:lnTo>
                <a:lnTo>
                  <a:pt x="1361437" y="1361436"/>
                </a:lnTo>
                <a:lnTo>
                  <a:pt x="0" y="13614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3177365" y="252026"/>
            <a:ext cx="1361437" cy="1361437"/>
          </a:xfrm>
          <a:custGeom>
            <a:avLst/>
            <a:gdLst/>
            <a:ahLst/>
            <a:cxnLst/>
            <a:rect l="l" t="t" r="r" b="b"/>
            <a:pathLst>
              <a:path w="1361437" h="1361437">
                <a:moveTo>
                  <a:pt x="0" y="0"/>
                </a:moveTo>
                <a:lnTo>
                  <a:pt x="1361437" y="0"/>
                </a:lnTo>
                <a:lnTo>
                  <a:pt x="1361437" y="1361437"/>
                </a:lnTo>
                <a:lnTo>
                  <a:pt x="0" y="13614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2603663" y="7696080"/>
            <a:ext cx="1183460" cy="1183460"/>
          </a:xfrm>
          <a:custGeom>
            <a:avLst/>
            <a:gdLst/>
            <a:ahLst/>
            <a:cxnLst/>
            <a:rect l="l" t="t" r="r" b="b"/>
            <a:pathLst>
              <a:path w="1183460" h="1183460">
                <a:moveTo>
                  <a:pt x="0" y="0"/>
                </a:moveTo>
                <a:lnTo>
                  <a:pt x="1183460" y="0"/>
                </a:lnTo>
                <a:lnTo>
                  <a:pt x="1183460" y="1183460"/>
                </a:lnTo>
                <a:lnTo>
                  <a:pt x="0" y="11834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2585635" y="2205193"/>
            <a:ext cx="1183460" cy="1183460"/>
          </a:xfrm>
          <a:custGeom>
            <a:avLst/>
            <a:gdLst/>
            <a:ahLst/>
            <a:cxnLst/>
            <a:rect l="l" t="t" r="r" b="b"/>
            <a:pathLst>
              <a:path w="1183460" h="1183460">
                <a:moveTo>
                  <a:pt x="0" y="0"/>
                </a:moveTo>
                <a:lnTo>
                  <a:pt x="1183460" y="0"/>
                </a:lnTo>
                <a:lnTo>
                  <a:pt x="1183460" y="1183460"/>
                </a:lnTo>
                <a:lnTo>
                  <a:pt x="0" y="11834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0897304" y="1021733"/>
            <a:ext cx="1183460" cy="1183460"/>
          </a:xfrm>
          <a:custGeom>
            <a:avLst/>
            <a:gdLst/>
            <a:ahLst/>
            <a:cxnLst/>
            <a:rect l="l" t="t" r="r" b="b"/>
            <a:pathLst>
              <a:path w="1183460" h="1183460">
                <a:moveTo>
                  <a:pt x="0" y="0"/>
                </a:moveTo>
                <a:lnTo>
                  <a:pt x="1183460" y="0"/>
                </a:lnTo>
                <a:lnTo>
                  <a:pt x="1183460" y="1183460"/>
                </a:lnTo>
                <a:lnTo>
                  <a:pt x="0" y="11834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rot="5400000">
            <a:off x="1723454" y="-1525968"/>
            <a:ext cx="1152144" cy="4114800"/>
          </a:xfrm>
          <a:custGeom>
            <a:avLst/>
            <a:gdLst/>
            <a:ahLst/>
            <a:cxnLst/>
            <a:rect l="l" t="t" r="r" b="b"/>
            <a:pathLst>
              <a:path w="1152144" h="4114800">
                <a:moveTo>
                  <a:pt x="0" y="0"/>
                </a:moveTo>
                <a:lnTo>
                  <a:pt x="1152144" y="0"/>
                </a:lnTo>
                <a:lnTo>
                  <a:pt x="115214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5400000">
            <a:off x="9838688" y="7200900"/>
            <a:ext cx="1152144" cy="4114800"/>
          </a:xfrm>
          <a:custGeom>
            <a:avLst/>
            <a:gdLst/>
            <a:ahLst/>
            <a:cxnLst/>
            <a:rect l="l" t="t" r="r" b="b"/>
            <a:pathLst>
              <a:path w="1152144" h="4114800">
                <a:moveTo>
                  <a:pt x="0" y="0"/>
                </a:moveTo>
                <a:lnTo>
                  <a:pt x="1152144" y="0"/>
                </a:lnTo>
                <a:lnTo>
                  <a:pt x="115214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1107035" y="3339848"/>
            <a:ext cx="11172857" cy="3783753"/>
          </a:xfrm>
          <a:custGeom>
            <a:avLst/>
            <a:gdLst/>
            <a:ahLst/>
            <a:cxnLst/>
            <a:rect l="l" t="t" r="r" b="b"/>
            <a:pathLst>
              <a:path w="11172857" h="3783753">
                <a:moveTo>
                  <a:pt x="0" y="0"/>
                </a:moveTo>
                <a:lnTo>
                  <a:pt x="11172857" y="0"/>
                </a:lnTo>
                <a:lnTo>
                  <a:pt x="11172857" y="3783753"/>
                </a:lnTo>
                <a:lnTo>
                  <a:pt x="0" y="3783753"/>
                </a:lnTo>
                <a:lnTo>
                  <a:pt x="0" y="0"/>
                </a:lnTo>
                <a:close/>
              </a:path>
            </a:pathLst>
          </a:custGeom>
          <a:blipFill>
            <a:blip r:embed="rId10">
              <a:extLst>
                <a:ext uri="{96DAC541-7B7A-43D3-8B79-37D633B846F1}">
                  <asvg:svgBlip xmlns:asvg="http://schemas.microsoft.com/office/drawing/2016/SVG/main" r:embed="rId11"/>
                </a:ext>
              </a:extLst>
            </a:blip>
            <a:stretch>
              <a:fillRect l="-4584" r="-4659"/>
            </a:stretch>
          </a:blipFill>
        </p:spPr>
        <p:txBody>
          <a:bodyPr/>
          <a:lstStyle/>
          <a:p>
            <a:endParaRPr lang="en-US"/>
          </a:p>
        </p:txBody>
      </p:sp>
      <p:sp>
        <p:nvSpPr>
          <p:cNvPr id="12" name="Freeform 12"/>
          <p:cNvSpPr/>
          <p:nvPr/>
        </p:nvSpPr>
        <p:spPr>
          <a:xfrm>
            <a:off x="696429" y="2362035"/>
            <a:ext cx="664542" cy="3183433"/>
          </a:xfrm>
          <a:custGeom>
            <a:avLst/>
            <a:gdLst/>
            <a:ahLst/>
            <a:cxnLst/>
            <a:rect l="l" t="t" r="r" b="b"/>
            <a:pathLst>
              <a:path w="664542" h="3183433">
                <a:moveTo>
                  <a:pt x="0" y="0"/>
                </a:moveTo>
                <a:lnTo>
                  <a:pt x="664542" y="0"/>
                </a:lnTo>
                <a:lnTo>
                  <a:pt x="664542" y="3183433"/>
                </a:lnTo>
                <a:lnTo>
                  <a:pt x="0" y="318343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a:off x="13858083" y="3326683"/>
            <a:ext cx="4268071" cy="6454549"/>
          </a:xfrm>
          <a:custGeom>
            <a:avLst/>
            <a:gdLst/>
            <a:ahLst/>
            <a:cxnLst/>
            <a:rect l="l" t="t" r="r" b="b"/>
            <a:pathLst>
              <a:path w="4268071" h="6454549">
                <a:moveTo>
                  <a:pt x="0" y="0"/>
                </a:moveTo>
                <a:lnTo>
                  <a:pt x="4268071" y="0"/>
                </a:lnTo>
                <a:lnTo>
                  <a:pt x="4268071" y="6454549"/>
                </a:lnTo>
                <a:lnTo>
                  <a:pt x="0" y="6454549"/>
                </a:lnTo>
                <a:lnTo>
                  <a:pt x="0" y="0"/>
                </a:lnTo>
                <a:close/>
              </a:path>
            </a:pathLst>
          </a:custGeom>
          <a:blipFill>
            <a:blip r:embed="rId14"/>
            <a:stretch>
              <a:fillRect/>
            </a:stretch>
          </a:blipFill>
        </p:spPr>
        <p:txBody>
          <a:bodyPr/>
          <a:lstStyle/>
          <a:p>
            <a:endParaRPr lang="en-US"/>
          </a:p>
        </p:txBody>
      </p:sp>
      <p:sp>
        <p:nvSpPr>
          <p:cNvPr id="14" name="TextBox 14"/>
          <p:cNvSpPr txBox="1"/>
          <p:nvPr/>
        </p:nvSpPr>
        <p:spPr>
          <a:xfrm>
            <a:off x="1142633" y="1231735"/>
            <a:ext cx="11329527" cy="873125"/>
          </a:xfrm>
          <a:prstGeom prst="rect">
            <a:avLst/>
          </a:prstGeom>
        </p:spPr>
        <p:txBody>
          <a:bodyPr lIns="0" tIns="0" rIns="0" bIns="0" rtlCol="0" anchor="t">
            <a:spAutoFit/>
          </a:bodyPr>
          <a:lstStyle/>
          <a:p>
            <a:pPr algn="ctr">
              <a:lnSpc>
                <a:spcPts val="7000"/>
              </a:lnSpc>
              <a:spcBef>
                <a:spcPct val="0"/>
              </a:spcBef>
            </a:pPr>
            <a:r>
              <a:rPr lang="en-US" sz="5000">
                <a:solidFill>
                  <a:srgbClr val="564A50"/>
                </a:solidFill>
                <a:latin typeface="More Sugar"/>
                <a:ea typeface="More Sugar"/>
                <a:cs typeface="More Sugar"/>
                <a:sym typeface="More Sugar"/>
              </a:rPr>
              <a:t>SDOH DISCUSSION STRATEGIES </a:t>
            </a:r>
          </a:p>
        </p:txBody>
      </p:sp>
      <p:sp>
        <p:nvSpPr>
          <p:cNvPr id="15" name="TextBox 15"/>
          <p:cNvSpPr txBox="1"/>
          <p:nvPr/>
        </p:nvSpPr>
        <p:spPr>
          <a:xfrm>
            <a:off x="1953313" y="4543490"/>
            <a:ext cx="9708168" cy="1657693"/>
          </a:xfrm>
          <a:prstGeom prst="rect">
            <a:avLst/>
          </a:prstGeom>
        </p:spPr>
        <p:txBody>
          <a:bodyPr lIns="0" tIns="0" rIns="0" bIns="0" rtlCol="0" anchor="t">
            <a:spAutoFit/>
          </a:bodyPr>
          <a:lstStyle/>
          <a:p>
            <a:pPr marL="401895" lvl="1" indent="-200947" algn="l">
              <a:lnSpc>
                <a:spcPts val="2606"/>
              </a:lnSpc>
              <a:spcBef>
                <a:spcPct val="0"/>
              </a:spcBef>
              <a:buFont typeface="Arial"/>
              <a:buChar char="•"/>
            </a:pPr>
            <a:r>
              <a:rPr lang="en-US" sz="1861" spc="143">
                <a:solidFill>
                  <a:srgbClr val="564A50"/>
                </a:solidFill>
                <a:latin typeface="More Sugar Thin"/>
                <a:ea typeface="More Sugar Thin"/>
                <a:cs typeface="More Sugar Thin"/>
                <a:sym typeface="More Sugar Thin"/>
              </a:rPr>
              <a:t>Many </a:t>
            </a:r>
            <a:r>
              <a:rPr lang="en-US" sz="1861" u="none" strike="noStrike" spc="143">
                <a:solidFill>
                  <a:srgbClr val="564A50"/>
                </a:solidFill>
                <a:latin typeface="More Sugar Thin"/>
                <a:ea typeface="More Sugar Thin"/>
                <a:cs typeface="More Sugar Thin"/>
                <a:sym typeface="More Sugar Thin"/>
              </a:rPr>
              <a:t>parents who put their babies to sleep on their stomachs do so out of worry about spitting up and choking. </a:t>
            </a:r>
          </a:p>
          <a:p>
            <a:pPr marL="401895" lvl="1" indent="-200947" algn="l">
              <a:lnSpc>
                <a:spcPts val="2606"/>
              </a:lnSpc>
              <a:spcBef>
                <a:spcPct val="0"/>
              </a:spcBef>
              <a:buFont typeface="Arial"/>
              <a:buChar char="•"/>
            </a:pPr>
            <a:r>
              <a:rPr lang="en-US" sz="1861" u="none" strike="noStrike" spc="143">
                <a:solidFill>
                  <a:srgbClr val="564A50"/>
                </a:solidFill>
                <a:latin typeface="More Sugar Thin"/>
                <a:ea typeface="More Sugar Thin"/>
                <a:cs typeface="More Sugar Thin"/>
                <a:sym typeface="More Sugar Thin"/>
              </a:rPr>
              <a:t>The key is to reinforce the simple message that parents can remember in materials, and pediatricians can provide specifics about why choking is not a concern for back sleeping.</a:t>
            </a:r>
          </a:p>
        </p:txBody>
      </p:sp>
      <p:sp>
        <p:nvSpPr>
          <p:cNvPr id="16" name="TextBox 16"/>
          <p:cNvSpPr txBox="1"/>
          <p:nvPr/>
        </p:nvSpPr>
        <p:spPr>
          <a:xfrm>
            <a:off x="2299526" y="3615444"/>
            <a:ext cx="9144000" cy="638516"/>
          </a:xfrm>
          <a:prstGeom prst="rect">
            <a:avLst/>
          </a:prstGeom>
        </p:spPr>
        <p:txBody>
          <a:bodyPr lIns="0" tIns="0" rIns="0" bIns="0" rtlCol="0" anchor="t">
            <a:spAutoFit/>
          </a:bodyPr>
          <a:lstStyle/>
          <a:p>
            <a:pPr algn="l">
              <a:lnSpc>
                <a:spcPts val="2606"/>
              </a:lnSpc>
              <a:spcBef>
                <a:spcPct val="0"/>
              </a:spcBef>
            </a:pPr>
            <a:r>
              <a:rPr lang="en-US" sz="1861">
                <a:solidFill>
                  <a:srgbClr val="564A50"/>
                </a:solidFill>
                <a:latin typeface="More Sugar"/>
                <a:ea typeface="More Sugar"/>
                <a:cs typeface="More Sugar"/>
                <a:sym typeface="More Sugar"/>
              </a:rPr>
              <a:t>3) INSTEAD OF ADDRESSING ALL POSSIBLE SCENARIOS, FOCUS ON THIS SIMPLE MESSAGE: BABIES SLEEP SAFEST ON THEIR BACKS.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0ECE1"/>
        </a:solidFill>
        <a:effectLst/>
      </p:bgPr>
    </p:bg>
    <p:spTree>
      <p:nvGrpSpPr>
        <p:cNvPr id="1" name=""/>
        <p:cNvGrpSpPr/>
        <p:nvPr/>
      </p:nvGrpSpPr>
      <p:grpSpPr>
        <a:xfrm>
          <a:off x="0" y="0"/>
          <a:ext cx="0" cy="0"/>
          <a:chOff x="0" y="0"/>
          <a:chExt cx="0" cy="0"/>
        </a:xfrm>
      </p:grpSpPr>
      <p:sp>
        <p:nvSpPr>
          <p:cNvPr id="2" name="Freeform 2"/>
          <p:cNvSpPr/>
          <p:nvPr/>
        </p:nvSpPr>
        <p:spPr>
          <a:xfrm>
            <a:off x="-302678" y="9134089"/>
            <a:ext cx="6996141" cy="1294286"/>
          </a:xfrm>
          <a:custGeom>
            <a:avLst/>
            <a:gdLst/>
            <a:ahLst/>
            <a:cxnLst/>
            <a:rect l="l" t="t" r="r" b="b"/>
            <a:pathLst>
              <a:path w="6996141" h="1294286">
                <a:moveTo>
                  <a:pt x="0" y="0"/>
                </a:moveTo>
                <a:lnTo>
                  <a:pt x="6996141" y="0"/>
                </a:lnTo>
                <a:lnTo>
                  <a:pt x="6996141" y="1294286"/>
                </a:lnTo>
                <a:lnTo>
                  <a:pt x="0" y="12942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V="1">
            <a:off x="12080764" y="-115711"/>
            <a:ext cx="6996141" cy="1294286"/>
          </a:xfrm>
          <a:custGeom>
            <a:avLst/>
            <a:gdLst/>
            <a:ahLst/>
            <a:cxnLst/>
            <a:rect l="l" t="t" r="r" b="b"/>
            <a:pathLst>
              <a:path w="6996141" h="1294286">
                <a:moveTo>
                  <a:pt x="0" y="1294286"/>
                </a:moveTo>
                <a:lnTo>
                  <a:pt x="6996142" y="1294286"/>
                </a:lnTo>
                <a:lnTo>
                  <a:pt x="6996142" y="0"/>
                </a:lnTo>
                <a:lnTo>
                  <a:pt x="0" y="0"/>
                </a:lnTo>
                <a:lnTo>
                  <a:pt x="0" y="1294286"/>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752630" y="8577582"/>
            <a:ext cx="1361437" cy="1361437"/>
          </a:xfrm>
          <a:custGeom>
            <a:avLst/>
            <a:gdLst/>
            <a:ahLst/>
            <a:cxnLst/>
            <a:rect l="l" t="t" r="r" b="b"/>
            <a:pathLst>
              <a:path w="1361437" h="1361437">
                <a:moveTo>
                  <a:pt x="0" y="0"/>
                </a:moveTo>
                <a:lnTo>
                  <a:pt x="1361437" y="0"/>
                </a:lnTo>
                <a:lnTo>
                  <a:pt x="1361437" y="1361436"/>
                </a:lnTo>
                <a:lnTo>
                  <a:pt x="0" y="13614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3177365" y="252026"/>
            <a:ext cx="1361437" cy="1361437"/>
          </a:xfrm>
          <a:custGeom>
            <a:avLst/>
            <a:gdLst/>
            <a:ahLst/>
            <a:cxnLst/>
            <a:rect l="l" t="t" r="r" b="b"/>
            <a:pathLst>
              <a:path w="1361437" h="1361437">
                <a:moveTo>
                  <a:pt x="0" y="0"/>
                </a:moveTo>
                <a:lnTo>
                  <a:pt x="1361437" y="0"/>
                </a:lnTo>
                <a:lnTo>
                  <a:pt x="1361437" y="1361437"/>
                </a:lnTo>
                <a:lnTo>
                  <a:pt x="0" y="13614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2603663" y="7696080"/>
            <a:ext cx="1183460" cy="1183460"/>
          </a:xfrm>
          <a:custGeom>
            <a:avLst/>
            <a:gdLst/>
            <a:ahLst/>
            <a:cxnLst/>
            <a:rect l="l" t="t" r="r" b="b"/>
            <a:pathLst>
              <a:path w="1183460" h="1183460">
                <a:moveTo>
                  <a:pt x="0" y="0"/>
                </a:moveTo>
                <a:lnTo>
                  <a:pt x="1183460" y="0"/>
                </a:lnTo>
                <a:lnTo>
                  <a:pt x="1183460" y="1183460"/>
                </a:lnTo>
                <a:lnTo>
                  <a:pt x="0" y="11834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2585635" y="2205193"/>
            <a:ext cx="1183460" cy="1183460"/>
          </a:xfrm>
          <a:custGeom>
            <a:avLst/>
            <a:gdLst/>
            <a:ahLst/>
            <a:cxnLst/>
            <a:rect l="l" t="t" r="r" b="b"/>
            <a:pathLst>
              <a:path w="1183460" h="1183460">
                <a:moveTo>
                  <a:pt x="0" y="0"/>
                </a:moveTo>
                <a:lnTo>
                  <a:pt x="1183460" y="0"/>
                </a:lnTo>
                <a:lnTo>
                  <a:pt x="1183460" y="1183460"/>
                </a:lnTo>
                <a:lnTo>
                  <a:pt x="0" y="11834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0897304" y="1021733"/>
            <a:ext cx="1183460" cy="1183460"/>
          </a:xfrm>
          <a:custGeom>
            <a:avLst/>
            <a:gdLst/>
            <a:ahLst/>
            <a:cxnLst/>
            <a:rect l="l" t="t" r="r" b="b"/>
            <a:pathLst>
              <a:path w="1183460" h="1183460">
                <a:moveTo>
                  <a:pt x="0" y="0"/>
                </a:moveTo>
                <a:lnTo>
                  <a:pt x="1183460" y="0"/>
                </a:lnTo>
                <a:lnTo>
                  <a:pt x="1183460" y="1183460"/>
                </a:lnTo>
                <a:lnTo>
                  <a:pt x="0" y="11834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rot="5400000">
            <a:off x="1723454" y="-1525968"/>
            <a:ext cx="1152144" cy="4114800"/>
          </a:xfrm>
          <a:custGeom>
            <a:avLst/>
            <a:gdLst/>
            <a:ahLst/>
            <a:cxnLst/>
            <a:rect l="l" t="t" r="r" b="b"/>
            <a:pathLst>
              <a:path w="1152144" h="4114800">
                <a:moveTo>
                  <a:pt x="0" y="0"/>
                </a:moveTo>
                <a:lnTo>
                  <a:pt x="1152144" y="0"/>
                </a:lnTo>
                <a:lnTo>
                  <a:pt x="115214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5400000">
            <a:off x="9838688" y="7200900"/>
            <a:ext cx="1152144" cy="4114800"/>
          </a:xfrm>
          <a:custGeom>
            <a:avLst/>
            <a:gdLst/>
            <a:ahLst/>
            <a:cxnLst/>
            <a:rect l="l" t="t" r="r" b="b"/>
            <a:pathLst>
              <a:path w="1152144" h="4114800">
                <a:moveTo>
                  <a:pt x="0" y="0"/>
                </a:moveTo>
                <a:lnTo>
                  <a:pt x="1152144" y="0"/>
                </a:lnTo>
                <a:lnTo>
                  <a:pt x="115214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1107035" y="3339848"/>
            <a:ext cx="11172857" cy="3783753"/>
          </a:xfrm>
          <a:custGeom>
            <a:avLst/>
            <a:gdLst/>
            <a:ahLst/>
            <a:cxnLst/>
            <a:rect l="l" t="t" r="r" b="b"/>
            <a:pathLst>
              <a:path w="11172857" h="3783753">
                <a:moveTo>
                  <a:pt x="0" y="0"/>
                </a:moveTo>
                <a:lnTo>
                  <a:pt x="11172857" y="0"/>
                </a:lnTo>
                <a:lnTo>
                  <a:pt x="11172857" y="3783753"/>
                </a:lnTo>
                <a:lnTo>
                  <a:pt x="0" y="3783753"/>
                </a:lnTo>
                <a:lnTo>
                  <a:pt x="0" y="0"/>
                </a:lnTo>
                <a:close/>
              </a:path>
            </a:pathLst>
          </a:custGeom>
          <a:blipFill>
            <a:blip r:embed="rId10">
              <a:extLst>
                <a:ext uri="{96DAC541-7B7A-43D3-8B79-37D633B846F1}">
                  <asvg:svgBlip xmlns:asvg="http://schemas.microsoft.com/office/drawing/2016/SVG/main" r:embed="rId11"/>
                </a:ext>
              </a:extLst>
            </a:blip>
            <a:stretch>
              <a:fillRect l="-4584" r="-4659"/>
            </a:stretch>
          </a:blipFill>
        </p:spPr>
        <p:txBody>
          <a:bodyPr/>
          <a:lstStyle/>
          <a:p>
            <a:endParaRPr lang="en-US"/>
          </a:p>
        </p:txBody>
      </p:sp>
      <p:sp>
        <p:nvSpPr>
          <p:cNvPr id="12" name="Freeform 12"/>
          <p:cNvSpPr/>
          <p:nvPr/>
        </p:nvSpPr>
        <p:spPr>
          <a:xfrm>
            <a:off x="696429" y="2362035"/>
            <a:ext cx="664542" cy="3183433"/>
          </a:xfrm>
          <a:custGeom>
            <a:avLst/>
            <a:gdLst/>
            <a:ahLst/>
            <a:cxnLst/>
            <a:rect l="l" t="t" r="r" b="b"/>
            <a:pathLst>
              <a:path w="664542" h="3183433">
                <a:moveTo>
                  <a:pt x="0" y="0"/>
                </a:moveTo>
                <a:lnTo>
                  <a:pt x="664542" y="0"/>
                </a:lnTo>
                <a:lnTo>
                  <a:pt x="664542" y="3183433"/>
                </a:lnTo>
                <a:lnTo>
                  <a:pt x="0" y="318343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TextBox 13"/>
          <p:cNvSpPr txBox="1"/>
          <p:nvPr/>
        </p:nvSpPr>
        <p:spPr>
          <a:xfrm>
            <a:off x="1142633" y="1231735"/>
            <a:ext cx="11329527" cy="873125"/>
          </a:xfrm>
          <a:prstGeom prst="rect">
            <a:avLst/>
          </a:prstGeom>
        </p:spPr>
        <p:txBody>
          <a:bodyPr lIns="0" tIns="0" rIns="0" bIns="0" rtlCol="0" anchor="t">
            <a:spAutoFit/>
          </a:bodyPr>
          <a:lstStyle/>
          <a:p>
            <a:pPr algn="ctr">
              <a:lnSpc>
                <a:spcPts val="7000"/>
              </a:lnSpc>
              <a:spcBef>
                <a:spcPct val="0"/>
              </a:spcBef>
            </a:pPr>
            <a:r>
              <a:rPr lang="en-US" sz="5000">
                <a:solidFill>
                  <a:srgbClr val="564A50"/>
                </a:solidFill>
                <a:latin typeface="More Sugar"/>
                <a:ea typeface="More Sugar"/>
                <a:cs typeface="More Sugar"/>
                <a:sym typeface="More Sugar"/>
              </a:rPr>
              <a:t>SDOH DISCUSSION STRATEGIES </a:t>
            </a:r>
          </a:p>
        </p:txBody>
      </p:sp>
      <p:sp>
        <p:nvSpPr>
          <p:cNvPr id="14" name="TextBox 14"/>
          <p:cNvSpPr txBox="1"/>
          <p:nvPr/>
        </p:nvSpPr>
        <p:spPr>
          <a:xfrm>
            <a:off x="2017442" y="4295603"/>
            <a:ext cx="9708168" cy="1657693"/>
          </a:xfrm>
          <a:prstGeom prst="rect">
            <a:avLst/>
          </a:prstGeom>
        </p:spPr>
        <p:txBody>
          <a:bodyPr lIns="0" tIns="0" rIns="0" bIns="0" rtlCol="0" anchor="t">
            <a:spAutoFit/>
          </a:bodyPr>
          <a:lstStyle/>
          <a:p>
            <a:pPr marL="401895" lvl="1" indent="-200947" algn="l">
              <a:lnSpc>
                <a:spcPts val="2606"/>
              </a:lnSpc>
              <a:spcBef>
                <a:spcPct val="0"/>
              </a:spcBef>
              <a:buFont typeface="Arial"/>
              <a:buChar char="•"/>
            </a:pPr>
            <a:r>
              <a:rPr lang="en-US" sz="1861" spc="143">
                <a:solidFill>
                  <a:srgbClr val="564A50"/>
                </a:solidFill>
                <a:latin typeface="More Sugar Thin"/>
                <a:ea typeface="More Sugar Thin"/>
                <a:cs typeface="More Sugar Thin"/>
                <a:sym typeface="More Sugar Thin"/>
              </a:rPr>
              <a:t>We found that </a:t>
            </a:r>
            <a:r>
              <a:rPr lang="en-US" sz="1861" u="none" strike="noStrike" spc="143">
                <a:solidFill>
                  <a:srgbClr val="564A50"/>
                </a:solidFill>
                <a:latin typeface="More Sugar Thin"/>
                <a:ea typeface="More Sugar Thin"/>
                <a:cs typeface="More Sugar Thin"/>
                <a:sym typeface="More Sugar Thin"/>
              </a:rPr>
              <a:t>parents are extremely sensitive to messaging that sounds condescending or not based in the reality they are currently experiencing.</a:t>
            </a:r>
          </a:p>
          <a:p>
            <a:pPr marL="401895" lvl="1" indent="-200947" algn="l">
              <a:lnSpc>
                <a:spcPts val="2606"/>
              </a:lnSpc>
              <a:spcBef>
                <a:spcPct val="0"/>
              </a:spcBef>
              <a:buFont typeface="Arial"/>
              <a:buChar char="•"/>
            </a:pPr>
            <a:r>
              <a:rPr lang="en-US" sz="1861" u="none" strike="noStrike" spc="143">
                <a:solidFill>
                  <a:srgbClr val="564A50"/>
                </a:solidFill>
                <a:latin typeface="More Sugar Thin"/>
                <a:ea typeface="More Sugar Thin"/>
                <a:cs typeface="More Sugar Thin"/>
                <a:sym typeface="More Sugar Thin"/>
              </a:rPr>
              <a:t>They specifically want to hear real advice from real parents. While that may not always be possible depending on the messenger, focusing on empathetic tone and direction is key.</a:t>
            </a:r>
          </a:p>
        </p:txBody>
      </p:sp>
      <p:sp>
        <p:nvSpPr>
          <p:cNvPr id="15" name="TextBox 15"/>
          <p:cNvSpPr txBox="1"/>
          <p:nvPr/>
        </p:nvSpPr>
        <p:spPr>
          <a:xfrm>
            <a:off x="2299526" y="3615444"/>
            <a:ext cx="9144000" cy="314666"/>
          </a:xfrm>
          <a:prstGeom prst="rect">
            <a:avLst/>
          </a:prstGeom>
        </p:spPr>
        <p:txBody>
          <a:bodyPr lIns="0" tIns="0" rIns="0" bIns="0" rtlCol="0" anchor="t">
            <a:spAutoFit/>
          </a:bodyPr>
          <a:lstStyle/>
          <a:p>
            <a:pPr algn="l">
              <a:lnSpc>
                <a:spcPts val="2606"/>
              </a:lnSpc>
              <a:spcBef>
                <a:spcPct val="0"/>
              </a:spcBef>
            </a:pPr>
            <a:r>
              <a:rPr lang="en-US" sz="1861">
                <a:solidFill>
                  <a:srgbClr val="564A50"/>
                </a:solidFill>
                <a:latin typeface="More Sugar"/>
                <a:ea typeface="More Sugar"/>
                <a:cs typeface="More Sugar"/>
                <a:sym typeface="More Sugar"/>
              </a:rPr>
              <a:t>4) USE EMPATHY</a:t>
            </a:r>
          </a:p>
        </p:txBody>
      </p:sp>
      <p:sp>
        <p:nvSpPr>
          <p:cNvPr id="16" name="Freeform 16"/>
          <p:cNvSpPr/>
          <p:nvPr/>
        </p:nvSpPr>
        <p:spPr>
          <a:xfrm>
            <a:off x="11443526" y="4143784"/>
            <a:ext cx="5085708" cy="4114800"/>
          </a:xfrm>
          <a:custGeom>
            <a:avLst/>
            <a:gdLst/>
            <a:ahLst/>
            <a:cxnLst/>
            <a:rect l="l" t="t" r="r" b="b"/>
            <a:pathLst>
              <a:path w="5085708" h="4114800">
                <a:moveTo>
                  <a:pt x="0" y="0"/>
                </a:moveTo>
                <a:lnTo>
                  <a:pt x="5085708" y="0"/>
                </a:lnTo>
                <a:lnTo>
                  <a:pt x="5085708"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0ECE1"/>
        </a:solidFill>
        <a:effectLst/>
      </p:bgPr>
    </p:bg>
    <p:spTree>
      <p:nvGrpSpPr>
        <p:cNvPr id="1" name=""/>
        <p:cNvGrpSpPr/>
        <p:nvPr/>
      </p:nvGrpSpPr>
      <p:grpSpPr>
        <a:xfrm>
          <a:off x="0" y="0"/>
          <a:ext cx="0" cy="0"/>
          <a:chOff x="0" y="0"/>
          <a:chExt cx="0" cy="0"/>
        </a:xfrm>
      </p:grpSpPr>
      <p:sp>
        <p:nvSpPr>
          <p:cNvPr id="2" name="Freeform 2"/>
          <p:cNvSpPr/>
          <p:nvPr/>
        </p:nvSpPr>
        <p:spPr>
          <a:xfrm>
            <a:off x="-302678" y="9134089"/>
            <a:ext cx="6996141" cy="1294286"/>
          </a:xfrm>
          <a:custGeom>
            <a:avLst/>
            <a:gdLst/>
            <a:ahLst/>
            <a:cxnLst/>
            <a:rect l="l" t="t" r="r" b="b"/>
            <a:pathLst>
              <a:path w="6996141" h="1294286">
                <a:moveTo>
                  <a:pt x="0" y="0"/>
                </a:moveTo>
                <a:lnTo>
                  <a:pt x="6996141" y="0"/>
                </a:lnTo>
                <a:lnTo>
                  <a:pt x="6996141" y="1294286"/>
                </a:lnTo>
                <a:lnTo>
                  <a:pt x="0" y="12942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V="1">
            <a:off x="12080764" y="-115711"/>
            <a:ext cx="6996141" cy="1294286"/>
          </a:xfrm>
          <a:custGeom>
            <a:avLst/>
            <a:gdLst/>
            <a:ahLst/>
            <a:cxnLst/>
            <a:rect l="l" t="t" r="r" b="b"/>
            <a:pathLst>
              <a:path w="6996141" h="1294286">
                <a:moveTo>
                  <a:pt x="0" y="1294286"/>
                </a:moveTo>
                <a:lnTo>
                  <a:pt x="6996142" y="1294286"/>
                </a:lnTo>
                <a:lnTo>
                  <a:pt x="6996142" y="0"/>
                </a:lnTo>
                <a:lnTo>
                  <a:pt x="0" y="0"/>
                </a:lnTo>
                <a:lnTo>
                  <a:pt x="0" y="1294286"/>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752630" y="8577582"/>
            <a:ext cx="1361437" cy="1361437"/>
          </a:xfrm>
          <a:custGeom>
            <a:avLst/>
            <a:gdLst/>
            <a:ahLst/>
            <a:cxnLst/>
            <a:rect l="l" t="t" r="r" b="b"/>
            <a:pathLst>
              <a:path w="1361437" h="1361437">
                <a:moveTo>
                  <a:pt x="0" y="0"/>
                </a:moveTo>
                <a:lnTo>
                  <a:pt x="1361437" y="0"/>
                </a:lnTo>
                <a:lnTo>
                  <a:pt x="1361437" y="1361436"/>
                </a:lnTo>
                <a:lnTo>
                  <a:pt x="0" y="13614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3177365" y="252026"/>
            <a:ext cx="1361437" cy="1361437"/>
          </a:xfrm>
          <a:custGeom>
            <a:avLst/>
            <a:gdLst/>
            <a:ahLst/>
            <a:cxnLst/>
            <a:rect l="l" t="t" r="r" b="b"/>
            <a:pathLst>
              <a:path w="1361437" h="1361437">
                <a:moveTo>
                  <a:pt x="0" y="0"/>
                </a:moveTo>
                <a:lnTo>
                  <a:pt x="1361437" y="0"/>
                </a:lnTo>
                <a:lnTo>
                  <a:pt x="1361437" y="1361437"/>
                </a:lnTo>
                <a:lnTo>
                  <a:pt x="0" y="13614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2603663" y="7696080"/>
            <a:ext cx="1183460" cy="1183460"/>
          </a:xfrm>
          <a:custGeom>
            <a:avLst/>
            <a:gdLst/>
            <a:ahLst/>
            <a:cxnLst/>
            <a:rect l="l" t="t" r="r" b="b"/>
            <a:pathLst>
              <a:path w="1183460" h="1183460">
                <a:moveTo>
                  <a:pt x="0" y="0"/>
                </a:moveTo>
                <a:lnTo>
                  <a:pt x="1183460" y="0"/>
                </a:lnTo>
                <a:lnTo>
                  <a:pt x="1183460" y="1183460"/>
                </a:lnTo>
                <a:lnTo>
                  <a:pt x="0" y="11834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2585635" y="2205193"/>
            <a:ext cx="1183460" cy="1183460"/>
          </a:xfrm>
          <a:custGeom>
            <a:avLst/>
            <a:gdLst/>
            <a:ahLst/>
            <a:cxnLst/>
            <a:rect l="l" t="t" r="r" b="b"/>
            <a:pathLst>
              <a:path w="1183460" h="1183460">
                <a:moveTo>
                  <a:pt x="0" y="0"/>
                </a:moveTo>
                <a:lnTo>
                  <a:pt x="1183460" y="0"/>
                </a:lnTo>
                <a:lnTo>
                  <a:pt x="1183460" y="1183460"/>
                </a:lnTo>
                <a:lnTo>
                  <a:pt x="0" y="11834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0897304" y="1021733"/>
            <a:ext cx="1183460" cy="1183460"/>
          </a:xfrm>
          <a:custGeom>
            <a:avLst/>
            <a:gdLst/>
            <a:ahLst/>
            <a:cxnLst/>
            <a:rect l="l" t="t" r="r" b="b"/>
            <a:pathLst>
              <a:path w="1183460" h="1183460">
                <a:moveTo>
                  <a:pt x="0" y="0"/>
                </a:moveTo>
                <a:lnTo>
                  <a:pt x="1183460" y="0"/>
                </a:lnTo>
                <a:lnTo>
                  <a:pt x="1183460" y="1183460"/>
                </a:lnTo>
                <a:lnTo>
                  <a:pt x="0" y="11834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rot="5400000">
            <a:off x="1723454" y="-1525968"/>
            <a:ext cx="1152144" cy="4114800"/>
          </a:xfrm>
          <a:custGeom>
            <a:avLst/>
            <a:gdLst/>
            <a:ahLst/>
            <a:cxnLst/>
            <a:rect l="l" t="t" r="r" b="b"/>
            <a:pathLst>
              <a:path w="1152144" h="4114800">
                <a:moveTo>
                  <a:pt x="0" y="0"/>
                </a:moveTo>
                <a:lnTo>
                  <a:pt x="1152144" y="0"/>
                </a:lnTo>
                <a:lnTo>
                  <a:pt x="115214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5400000">
            <a:off x="9838688" y="7200900"/>
            <a:ext cx="1152144" cy="4114800"/>
          </a:xfrm>
          <a:custGeom>
            <a:avLst/>
            <a:gdLst/>
            <a:ahLst/>
            <a:cxnLst/>
            <a:rect l="l" t="t" r="r" b="b"/>
            <a:pathLst>
              <a:path w="1152144" h="4114800">
                <a:moveTo>
                  <a:pt x="0" y="0"/>
                </a:moveTo>
                <a:lnTo>
                  <a:pt x="1152144" y="0"/>
                </a:lnTo>
                <a:lnTo>
                  <a:pt x="115214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1107035" y="3339848"/>
            <a:ext cx="11172857" cy="3783753"/>
          </a:xfrm>
          <a:custGeom>
            <a:avLst/>
            <a:gdLst/>
            <a:ahLst/>
            <a:cxnLst/>
            <a:rect l="l" t="t" r="r" b="b"/>
            <a:pathLst>
              <a:path w="11172857" h="3783753">
                <a:moveTo>
                  <a:pt x="0" y="0"/>
                </a:moveTo>
                <a:lnTo>
                  <a:pt x="11172857" y="0"/>
                </a:lnTo>
                <a:lnTo>
                  <a:pt x="11172857" y="3783753"/>
                </a:lnTo>
                <a:lnTo>
                  <a:pt x="0" y="3783753"/>
                </a:lnTo>
                <a:lnTo>
                  <a:pt x="0" y="0"/>
                </a:lnTo>
                <a:close/>
              </a:path>
            </a:pathLst>
          </a:custGeom>
          <a:blipFill>
            <a:blip r:embed="rId10">
              <a:extLst>
                <a:ext uri="{96DAC541-7B7A-43D3-8B79-37D633B846F1}">
                  <asvg:svgBlip xmlns:asvg="http://schemas.microsoft.com/office/drawing/2016/SVG/main" r:embed="rId11"/>
                </a:ext>
              </a:extLst>
            </a:blip>
            <a:stretch>
              <a:fillRect l="-4584" r="-4659"/>
            </a:stretch>
          </a:blipFill>
        </p:spPr>
        <p:txBody>
          <a:bodyPr/>
          <a:lstStyle/>
          <a:p>
            <a:endParaRPr lang="en-US"/>
          </a:p>
        </p:txBody>
      </p:sp>
      <p:sp>
        <p:nvSpPr>
          <p:cNvPr id="12" name="Freeform 12"/>
          <p:cNvSpPr/>
          <p:nvPr/>
        </p:nvSpPr>
        <p:spPr>
          <a:xfrm>
            <a:off x="696429" y="2362035"/>
            <a:ext cx="664542" cy="3183433"/>
          </a:xfrm>
          <a:custGeom>
            <a:avLst/>
            <a:gdLst/>
            <a:ahLst/>
            <a:cxnLst/>
            <a:rect l="l" t="t" r="r" b="b"/>
            <a:pathLst>
              <a:path w="664542" h="3183433">
                <a:moveTo>
                  <a:pt x="0" y="0"/>
                </a:moveTo>
                <a:lnTo>
                  <a:pt x="664542" y="0"/>
                </a:lnTo>
                <a:lnTo>
                  <a:pt x="664542" y="3183433"/>
                </a:lnTo>
                <a:lnTo>
                  <a:pt x="0" y="318343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TextBox 13"/>
          <p:cNvSpPr txBox="1"/>
          <p:nvPr/>
        </p:nvSpPr>
        <p:spPr>
          <a:xfrm>
            <a:off x="2114067" y="4105684"/>
            <a:ext cx="9708168" cy="2657818"/>
          </a:xfrm>
          <a:prstGeom prst="rect">
            <a:avLst/>
          </a:prstGeom>
        </p:spPr>
        <p:txBody>
          <a:bodyPr lIns="0" tIns="0" rIns="0" bIns="0" rtlCol="0" anchor="t">
            <a:spAutoFit/>
          </a:bodyPr>
          <a:lstStyle/>
          <a:p>
            <a:pPr marL="401895" lvl="1" indent="-200947" algn="l">
              <a:lnSpc>
                <a:spcPts val="2606"/>
              </a:lnSpc>
              <a:spcBef>
                <a:spcPct val="0"/>
              </a:spcBef>
              <a:buFont typeface="Arial"/>
              <a:buChar char="•"/>
            </a:pPr>
            <a:r>
              <a:rPr lang="en-US" sz="1861" spc="143">
                <a:solidFill>
                  <a:srgbClr val="564A50"/>
                </a:solidFill>
                <a:latin typeface="More Sugar Thin"/>
                <a:ea typeface="More Sugar Thin"/>
                <a:cs typeface="More Sugar Thin"/>
                <a:sym typeface="More Sugar Thin"/>
              </a:rPr>
              <a:t>Acknowledge the </a:t>
            </a:r>
            <a:r>
              <a:rPr lang="en-US" sz="1861" u="none" strike="noStrike" spc="143">
                <a:solidFill>
                  <a:srgbClr val="564A50"/>
                </a:solidFill>
                <a:latin typeface="More Sugar Thin"/>
                <a:ea typeface="More Sugar Thin"/>
                <a:cs typeface="More Sugar Thin"/>
                <a:sym typeface="More Sugar Thin"/>
              </a:rPr>
              <a:t>risks, and the riskiest variables (age less than 3 months, soft bedding, loose blankets and pillows, bed up against a wall, tobacco, alcohol, bedsharing with a non-parent, and bedsharing in non-breastfeeding).They specifically want to hear real advice from real parents. While that may not always be possible depending on the messenger, focusing on empathetic tone and direction is key.</a:t>
            </a:r>
          </a:p>
          <a:p>
            <a:pPr marL="401895" lvl="1" indent="-200947" algn="l">
              <a:lnSpc>
                <a:spcPts val="2606"/>
              </a:lnSpc>
              <a:spcBef>
                <a:spcPct val="0"/>
              </a:spcBef>
              <a:buFont typeface="Arial"/>
              <a:buChar char="•"/>
            </a:pPr>
            <a:r>
              <a:rPr lang="en-US" sz="1861" u="none" strike="noStrike" spc="143">
                <a:solidFill>
                  <a:srgbClr val="564A50"/>
                </a:solidFill>
                <a:latin typeface="More Sugar Thin"/>
                <a:ea typeface="More Sugar Thin"/>
                <a:cs typeface="More Sugar Thin"/>
                <a:sym typeface="More Sugar Thin"/>
              </a:rPr>
              <a:t>Then, counsel the birthing person on how to reduce all other risks, and support exclusive breastfeeding</a:t>
            </a:r>
          </a:p>
        </p:txBody>
      </p:sp>
      <p:sp>
        <p:nvSpPr>
          <p:cNvPr id="14" name="Freeform 14"/>
          <p:cNvSpPr/>
          <p:nvPr/>
        </p:nvSpPr>
        <p:spPr>
          <a:xfrm>
            <a:off x="11268368" y="5545468"/>
            <a:ext cx="6540867" cy="4114800"/>
          </a:xfrm>
          <a:custGeom>
            <a:avLst/>
            <a:gdLst/>
            <a:ahLst/>
            <a:cxnLst/>
            <a:rect l="l" t="t" r="r" b="b"/>
            <a:pathLst>
              <a:path w="6540867" h="4114800">
                <a:moveTo>
                  <a:pt x="0" y="0"/>
                </a:moveTo>
                <a:lnTo>
                  <a:pt x="6540867" y="0"/>
                </a:lnTo>
                <a:lnTo>
                  <a:pt x="6540867"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5" name="Freeform 15"/>
          <p:cNvSpPr/>
          <p:nvPr/>
        </p:nvSpPr>
        <p:spPr>
          <a:xfrm>
            <a:off x="12754347" y="3275735"/>
            <a:ext cx="4504953" cy="2177908"/>
          </a:xfrm>
          <a:custGeom>
            <a:avLst/>
            <a:gdLst/>
            <a:ahLst/>
            <a:cxnLst/>
            <a:rect l="l" t="t" r="r" b="b"/>
            <a:pathLst>
              <a:path w="4504953" h="2177908">
                <a:moveTo>
                  <a:pt x="0" y="0"/>
                </a:moveTo>
                <a:lnTo>
                  <a:pt x="4504953" y="0"/>
                </a:lnTo>
                <a:lnTo>
                  <a:pt x="4504953" y="2177908"/>
                </a:lnTo>
                <a:lnTo>
                  <a:pt x="0" y="217790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6" name="TextBox 16"/>
          <p:cNvSpPr txBox="1"/>
          <p:nvPr/>
        </p:nvSpPr>
        <p:spPr>
          <a:xfrm>
            <a:off x="1142633" y="1231735"/>
            <a:ext cx="11329527" cy="873125"/>
          </a:xfrm>
          <a:prstGeom prst="rect">
            <a:avLst/>
          </a:prstGeom>
        </p:spPr>
        <p:txBody>
          <a:bodyPr lIns="0" tIns="0" rIns="0" bIns="0" rtlCol="0" anchor="t">
            <a:spAutoFit/>
          </a:bodyPr>
          <a:lstStyle/>
          <a:p>
            <a:pPr algn="ctr">
              <a:lnSpc>
                <a:spcPts val="7000"/>
              </a:lnSpc>
              <a:spcBef>
                <a:spcPct val="0"/>
              </a:spcBef>
            </a:pPr>
            <a:r>
              <a:rPr lang="en-US" sz="5000">
                <a:solidFill>
                  <a:srgbClr val="564A50"/>
                </a:solidFill>
                <a:latin typeface="More Sugar"/>
                <a:ea typeface="More Sugar"/>
                <a:cs typeface="More Sugar"/>
                <a:sym typeface="More Sugar"/>
              </a:rPr>
              <a:t>SDOH DISCUSSION STRATEGIES </a:t>
            </a:r>
          </a:p>
        </p:txBody>
      </p:sp>
      <p:sp>
        <p:nvSpPr>
          <p:cNvPr id="17" name="TextBox 17"/>
          <p:cNvSpPr txBox="1"/>
          <p:nvPr/>
        </p:nvSpPr>
        <p:spPr>
          <a:xfrm>
            <a:off x="2299526" y="3615444"/>
            <a:ext cx="9144000" cy="314666"/>
          </a:xfrm>
          <a:prstGeom prst="rect">
            <a:avLst/>
          </a:prstGeom>
        </p:spPr>
        <p:txBody>
          <a:bodyPr lIns="0" tIns="0" rIns="0" bIns="0" rtlCol="0" anchor="t">
            <a:spAutoFit/>
          </a:bodyPr>
          <a:lstStyle/>
          <a:p>
            <a:pPr algn="l">
              <a:lnSpc>
                <a:spcPts val="2606"/>
              </a:lnSpc>
              <a:spcBef>
                <a:spcPct val="0"/>
              </a:spcBef>
            </a:pPr>
            <a:r>
              <a:rPr lang="en-US" sz="1861">
                <a:solidFill>
                  <a:srgbClr val="564A50"/>
                </a:solidFill>
                <a:latin typeface="More Sugar"/>
                <a:ea typeface="More Sugar"/>
                <a:cs typeface="More Sugar"/>
                <a:sym typeface="More Sugar"/>
              </a:rPr>
              <a:t>5) ACKNOWLEDGE, THEN TEACH</a:t>
            </a:r>
          </a:p>
        </p:txBody>
      </p:sp>
      <p:sp>
        <p:nvSpPr>
          <p:cNvPr id="18" name="TextBox 18"/>
          <p:cNvSpPr txBox="1"/>
          <p:nvPr/>
        </p:nvSpPr>
        <p:spPr>
          <a:xfrm>
            <a:off x="15417968" y="3600625"/>
            <a:ext cx="1508726" cy="1061373"/>
          </a:xfrm>
          <a:prstGeom prst="rect">
            <a:avLst/>
          </a:prstGeom>
        </p:spPr>
        <p:txBody>
          <a:bodyPr lIns="0" tIns="0" rIns="0" bIns="0" rtlCol="0" anchor="t">
            <a:spAutoFit/>
          </a:bodyPr>
          <a:lstStyle/>
          <a:p>
            <a:pPr algn="ctr">
              <a:lnSpc>
                <a:spcPts val="1205"/>
              </a:lnSpc>
            </a:pPr>
            <a:r>
              <a:rPr lang="en-US" sz="861">
                <a:solidFill>
                  <a:srgbClr val="564A50"/>
                </a:solidFill>
                <a:latin typeface="Canva Sans"/>
                <a:ea typeface="Canva Sans"/>
                <a:cs typeface="Canva Sans"/>
                <a:sym typeface="Canva Sans"/>
              </a:rPr>
              <a:t>I understand you want to co-sleep, and that is important to your family and culture. I’d like to tell you about the risks, and then teach you how to  reduce them.</a:t>
            </a:r>
          </a:p>
        </p:txBody>
      </p:sp>
      <p:sp>
        <p:nvSpPr>
          <p:cNvPr id="19" name="TextBox 19"/>
          <p:cNvSpPr txBox="1"/>
          <p:nvPr/>
        </p:nvSpPr>
        <p:spPr>
          <a:xfrm>
            <a:off x="13323379" y="3763252"/>
            <a:ext cx="1351539" cy="1082844"/>
          </a:xfrm>
          <a:prstGeom prst="rect">
            <a:avLst/>
          </a:prstGeom>
        </p:spPr>
        <p:txBody>
          <a:bodyPr lIns="0" tIns="0" rIns="0" bIns="0" rtlCol="0" anchor="t">
            <a:spAutoFit/>
          </a:bodyPr>
          <a:lstStyle/>
          <a:p>
            <a:pPr algn="ctr">
              <a:lnSpc>
                <a:spcPts val="1428"/>
              </a:lnSpc>
            </a:pPr>
            <a:r>
              <a:rPr lang="en-US" sz="1020">
                <a:solidFill>
                  <a:srgbClr val="564A50"/>
                </a:solidFill>
                <a:latin typeface="Canva Sans"/>
                <a:ea typeface="Canva Sans"/>
                <a:cs typeface="Canva Sans"/>
                <a:sym typeface="Canva Sans"/>
              </a:rPr>
              <a:t>I want to co-sleep with my baby. My mom co-slept with me and my siblings and we turned out fine!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0ECE1"/>
        </a:solidFill>
        <a:effectLst/>
      </p:bgPr>
    </p:bg>
    <p:spTree>
      <p:nvGrpSpPr>
        <p:cNvPr id="1" name=""/>
        <p:cNvGrpSpPr/>
        <p:nvPr/>
      </p:nvGrpSpPr>
      <p:grpSpPr>
        <a:xfrm>
          <a:off x="0" y="0"/>
          <a:ext cx="0" cy="0"/>
          <a:chOff x="0" y="0"/>
          <a:chExt cx="0" cy="0"/>
        </a:xfrm>
      </p:grpSpPr>
      <p:sp>
        <p:nvSpPr>
          <p:cNvPr id="2" name="Freeform 2"/>
          <p:cNvSpPr/>
          <p:nvPr/>
        </p:nvSpPr>
        <p:spPr>
          <a:xfrm>
            <a:off x="9144000" y="6589493"/>
            <a:ext cx="6920917" cy="4114800"/>
          </a:xfrm>
          <a:custGeom>
            <a:avLst/>
            <a:gdLst/>
            <a:ahLst/>
            <a:cxnLst/>
            <a:rect l="l" t="t" r="r" b="b"/>
            <a:pathLst>
              <a:path w="6920917" h="4114800">
                <a:moveTo>
                  <a:pt x="0" y="0"/>
                </a:moveTo>
                <a:lnTo>
                  <a:pt x="6920917" y="0"/>
                </a:lnTo>
                <a:lnTo>
                  <a:pt x="692091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460802" flipH="1">
            <a:off x="2933351" y="505452"/>
            <a:ext cx="8064354" cy="7449447"/>
          </a:xfrm>
          <a:custGeom>
            <a:avLst/>
            <a:gdLst/>
            <a:ahLst/>
            <a:cxnLst/>
            <a:rect l="l" t="t" r="r" b="b"/>
            <a:pathLst>
              <a:path w="8064354" h="7449447">
                <a:moveTo>
                  <a:pt x="8064355" y="0"/>
                </a:moveTo>
                <a:lnTo>
                  <a:pt x="0" y="0"/>
                </a:lnTo>
                <a:lnTo>
                  <a:pt x="0" y="7449448"/>
                </a:lnTo>
                <a:lnTo>
                  <a:pt x="8064355" y="7449448"/>
                </a:lnTo>
                <a:lnTo>
                  <a:pt x="806435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rot="-460802">
            <a:off x="4112522" y="2388184"/>
            <a:ext cx="5709439" cy="2466930"/>
          </a:xfrm>
          <a:prstGeom prst="rect">
            <a:avLst/>
          </a:prstGeom>
        </p:spPr>
        <p:txBody>
          <a:bodyPr lIns="0" tIns="0" rIns="0" bIns="0" rtlCol="0" anchor="t">
            <a:spAutoFit/>
          </a:bodyPr>
          <a:lstStyle/>
          <a:p>
            <a:pPr algn="l">
              <a:lnSpc>
                <a:spcPts val="3835"/>
              </a:lnSpc>
              <a:spcBef>
                <a:spcPct val="0"/>
              </a:spcBef>
            </a:pPr>
            <a:r>
              <a:rPr lang="en-US" sz="2739" u="none" strike="noStrike" spc="210">
                <a:solidFill>
                  <a:srgbClr val="564A50"/>
                </a:solidFill>
                <a:latin typeface="More Sugar Thin"/>
                <a:ea typeface="More Sugar Thin"/>
                <a:cs typeface="More Sugar Thin"/>
                <a:sym typeface="More Sugar Thin"/>
              </a:rPr>
              <a:t>So, tell me where do you plan to put your baby to sleep? Does your baby normally sleep with you? Is that what many of your family members do?</a:t>
            </a:r>
          </a:p>
        </p:txBody>
      </p:sp>
      <p:sp>
        <p:nvSpPr>
          <p:cNvPr id="5" name="Freeform 5"/>
          <p:cNvSpPr/>
          <p:nvPr/>
        </p:nvSpPr>
        <p:spPr>
          <a:xfrm rot="-5400000">
            <a:off x="16477266" y="8483631"/>
            <a:ext cx="2502508" cy="938440"/>
          </a:xfrm>
          <a:custGeom>
            <a:avLst/>
            <a:gdLst/>
            <a:ahLst/>
            <a:cxnLst/>
            <a:rect l="l" t="t" r="r" b="b"/>
            <a:pathLst>
              <a:path w="2502508" h="938440">
                <a:moveTo>
                  <a:pt x="0" y="0"/>
                </a:moveTo>
                <a:lnTo>
                  <a:pt x="2502508" y="0"/>
                </a:lnTo>
                <a:lnTo>
                  <a:pt x="2502508" y="938440"/>
                </a:lnTo>
                <a:lnTo>
                  <a:pt x="0" y="9384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5400000">
            <a:off x="-678718" y="928524"/>
            <a:ext cx="2502508" cy="938440"/>
          </a:xfrm>
          <a:custGeom>
            <a:avLst/>
            <a:gdLst/>
            <a:ahLst/>
            <a:cxnLst/>
            <a:rect l="l" t="t" r="r" b="b"/>
            <a:pathLst>
              <a:path w="2502508" h="938440">
                <a:moveTo>
                  <a:pt x="0" y="0"/>
                </a:moveTo>
                <a:lnTo>
                  <a:pt x="2502508" y="0"/>
                </a:lnTo>
                <a:lnTo>
                  <a:pt x="2502508" y="938441"/>
                </a:lnTo>
                <a:lnTo>
                  <a:pt x="0" y="9384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0ECE1"/>
        </a:solidFill>
        <a:effectLst/>
      </p:bgPr>
    </p:bg>
    <p:spTree>
      <p:nvGrpSpPr>
        <p:cNvPr id="1" name=""/>
        <p:cNvGrpSpPr/>
        <p:nvPr/>
      </p:nvGrpSpPr>
      <p:grpSpPr>
        <a:xfrm>
          <a:off x="0" y="0"/>
          <a:ext cx="0" cy="0"/>
          <a:chOff x="0" y="0"/>
          <a:chExt cx="0" cy="0"/>
        </a:xfrm>
      </p:grpSpPr>
      <p:sp>
        <p:nvSpPr>
          <p:cNvPr id="2" name="Freeform 2"/>
          <p:cNvSpPr/>
          <p:nvPr/>
        </p:nvSpPr>
        <p:spPr>
          <a:xfrm>
            <a:off x="9144000" y="6589493"/>
            <a:ext cx="6920917" cy="4114800"/>
          </a:xfrm>
          <a:custGeom>
            <a:avLst/>
            <a:gdLst/>
            <a:ahLst/>
            <a:cxnLst/>
            <a:rect l="l" t="t" r="r" b="b"/>
            <a:pathLst>
              <a:path w="6920917" h="4114800">
                <a:moveTo>
                  <a:pt x="0" y="0"/>
                </a:moveTo>
                <a:lnTo>
                  <a:pt x="6920917" y="0"/>
                </a:lnTo>
                <a:lnTo>
                  <a:pt x="692091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460802">
            <a:off x="11625720" y="80634"/>
            <a:ext cx="6301576" cy="5821081"/>
          </a:xfrm>
          <a:custGeom>
            <a:avLst/>
            <a:gdLst/>
            <a:ahLst/>
            <a:cxnLst/>
            <a:rect l="l" t="t" r="r" b="b"/>
            <a:pathLst>
              <a:path w="6301576" h="5821081">
                <a:moveTo>
                  <a:pt x="0" y="0"/>
                </a:moveTo>
                <a:lnTo>
                  <a:pt x="6301576" y="0"/>
                </a:lnTo>
                <a:lnTo>
                  <a:pt x="6301576" y="5821081"/>
                </a:lnTo>
                <a:lnTo>
                  <a:pt x="0" y="58210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12604459" y="1588264"/>
            <a:ext cx="5257540" cy="1983510"/>
          </a:xfrm>
          <a:prstGeom prst="rect">
            <a:avLst/>
          </a:prstGeom>
        </p:spPr>
        <p:txBody>
          <a:bodyPr lIns="0" tIns="0" rIns="0" bIns="0" rtlCol="0" anchor="t">
            <a:spAutoFit/>
          </a:bodyPr>
          <a:lstStyle/>
          <a:p>
            <a:pPr marL="0" lvl="0" indent="0" algn="l">
              <a:lnSpc>
                <a:spcPts val="3835"/>
              </a:lnSpc>
              <a:spcBef>
                <a:spcPct val="0"/>
              </a:spcBef>
            </a:pPr>
            <a:r>
              <a:rPr lang="en-US" sz="2739" spc="210">
                <a:solidFill>
                  <a:srgbClr val="564A50"/>
                </a:solidFill>
                <a:latin typeface="More Sugar Thin"/>
                <a:ea typeface="More Sugar Thin"/>
                <a:cs typeface="More Sugar Thin"/>
                <a:sym typeface="More Sugar Thin"/>
              </a:rPr>
              <a:t>My </a:t>
            </a:r>
            <a:r>
              <a:rPr lang="en-US" sz="2739" u="none" strike="noStrike" spc="210">
                <a:solidFill>
                  <a:srgbClr val="564A50"/>
                </a:solidFill>
                <a:latin typeface="More Sugar Thin"/>
                <a:ea typeface="More Sugar Thin"/>
                <a:cs typeface="More Sugar Thin"/>
                <a:sym typeface="More Sugar Thin"/>
              </a:rPr>
              <a:t>baby can’t sleep by herself in her crib/bassinet but sleeps when she is with me in bed. </a:t>
            </a:r>
          </a:p>
        </p:txBody>
      </p:sp>
      <p:sp>
        <p:nvSpPr>
          <p:cNvPr id="5" name="Freeform 5"/>
          <p:cNvSpPr/>
          <p:nvPr/>
        </p:nvSpPr>
        <p:spPr>
          <a:xfrm rot="-5400000">
            <a:off x="16477266" y="8483631"/>
            <a:ext cx="2502508" cy="938440"/>
          </a:xfrm>
          <a:custGeom>
            <a:avLst/>
            <a:gdLst/>
            <a:ahLst/>
            <a:cxnLst/>
            <a:rect l="l" t="t" r="r" b="b"/>
            <a:pathLst>
              <a:path w="2502508" h="938440">
                <a:moveTo>
                  <a:pt x="0" y="0"/>
                </a:moveTo>
                <a:lnTo>
                  <a:pt x="2502508" y="0"/>
                </a:lnTo>
                <a:lnTo>
                  <a:pt x="2502508" y="938440"/>
                </a:lnTo>
                <a:lnTo>
                  <a:pt x="0" y="9384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5400000">
            <a:off x="-678718" y="928524"/>
            <a:ext cx="2502508" cy="938440"/>
          </a:xfrm>
          <a:custGeom>
            <a:avLst/>
            <a:gdLst/>
            <a:ahLst/>
            <a:cxnLst/>
            <a:rect l="l" t="t" r="r" b="b"/>
            <a:pathLst>
              <a:path w="2502508" h="938440">
                <a:moveTo>
                  <a:pt x="0" y="0"/>
                </a:moveTo>
                <a:lnTo>
                  <a:pt x="2502508" y="0"/>
                </a:lnTo>
                <a:lnTo>
                  <a:pt x="2502508" y="938441"/>
                </a:lnTo>
                <a:lnTo>
                  <a:pt x="0" y="9384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0ECE1"/>
        </a:solidFill>
        <a:effectLst/>
      </p:bgPr>
    </p:bg>
    <p:spTree>
      <p:nvGrpSpPr>
        <p:cNvPr id="1" name=""/>
        <p:cNvGrpSpPr/>
        <p:nvPr/>
      </p:nvGrpSpPr>
      <p:grpSpPr>
        <a:xfrm>
          <a:off x="0" y="0"/>
          <a:ext cx="0" cy="0"/>
          <a:chOff x="0" y="0"/>
          <a:chExt cx="0" cy="0"/>
        </a:xfrm>
      </p:grpSpPr>
      <p:sp>
        <p:nvSpPr>
          <p:cNvPr id="2" name="Freeform 2"/>
          <p:cNvSpPr/>
          <p:nvPr/>
        </p:nvSpPr>
        <p:spPr>
          <a:xfrm>
            <a:off x="9144000" y="6589493"/>
            <a:ext cx="6920917" cy="4114800"/>
          </a:xfrm>
          <a:custGeom>
            <a:avLst/>
            <a:gdLst/>
            <a:ahLst/>
            <a:cxnLst/>
            <a:rect l="l" t="t" r="r" b="b"/>
            <a:pathLst>
              <a:path w="6920917" h="4114800">
                <a:moveTo>
                  <a:pt x="0" y="0"/>
                </a:moveTo>
                <a:lnTo>
                  <a:pt x="6920917" y="0"/>
                </a:lnTo>
                <a:lnTo>
                  <a:pt x="692091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962841" flipH="1">
            <a:off x="642423" y="150642"/>
            <a:ext cx="10698864" cy="9883075"/>
          </a:xfrm>
          <a:custGeom>
            <a:avLst/>
            <a:gdLst/>
            <a:ahLst/>
            <a:cxnLst/>
            <a:rect l="l" t="t" r="r" b="b"/>
            <a:pathLst>
              <a:path w="10698864" h="9883075">
                <a:moveTo>
                  <a:pt x="10698864" y="0"/>
                </a:moveTo>
                <a:lnTo>
                  <a:pt x="0" y="0"/>
                </a:lnTo>
                <a:lnTo>
                  <a:pt x="0" y="9883075"/>
                </a:lnTo>
                <a:lnTo>
                  <a:pt x="10698864" y="9883075"/>
                </a:lnTo>
                <a:lnTo>
                  <a:pt x="1069886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rot="-629226">
            <a:off x="2402676" y="2266531"/>
            <a:ext cx="7169689" cy="4554298"/>
          </a:xfrm>
          <a:prstGeom prst="rect">
            <a:avLst/>
          </a:prstGeom>
        </p:spPr>
        <p:txBody>
          <a:bodyPr lIns="0" tIns="0" rIns="0" bIns="0" rtlCol="0" anchor="t">
            <a:spAutoFit/>
          </a:bodyPr>
          <a:lstStyle/>
          <a:p>
            <a:pPr marL="0" lvl="0" indent="0" algn="l">
              <a:lnSpc>
                <a:spcPts val="3215"/>
              </a:lnSpc>
              <a:spcBef>
                <a:spcPct val="0"/>
              </a:spcBef>
            </a:pPr>
            <a:r>
              <a:rPr lang="en-US" sz="2296" u="none" strike="noStrike" spc="176">
                <a:solidFill>
                  <a:srgbClr val="564A50"/>
                </a:solidFill>
                <a:latin typeface="More Sugar Thin"/>
                <a:ea typeface="More Sugar Thin"/>
                <a:cs typeface="More Sugar Thin"/>
                <a:sym typeface="More Sugar Thin"/>
              </a:rPr>
              <a:t>what baby would not like to sleep close to their mother? I am sure you are right about her sleeping better with you, but the concern I have is for her safety. You may not know it, but an adult bed is not the safest place for a baby to be. Here’s why… Trust me if you start putting her back in a safe sleep environment, she may be a little fussy at first but she will get used to it. And you won’t have to fight with her when she gets older when you want her to sleep in her own bed</a:t>
            </a:r>
          </a:p>
        </p:txBody>
      </p:sp>
      <p:sp>
        <p:nvSpPr>
          <p:cNvPr id="5" name="TextBox 5"/>
          <p:cNvSpPr txBox="1"/>
          <p:nvPr/>
        </p:nvSpPr>
        <p:spPr>
          <a:xfrm>
            <a:off x="12197994" y="1641755"/>
            <a:ext cx="5061306" cy="1746101"/>
          </a:xfrm>
          <a:prstGeom prst="rect">
            <a:avLst/>
          </a:prstGeom>
        </p:spPr>
        <p:txBody>
          <a:bodyPr lIns="0" tIns="0" rIns="0" bIns="0" rtlCol="0" anchor="t">
            <a:spAutoFit/>
          </a:bodyPr>
          <a:lstStyle/>
          <a:p>
            <a:pPr algn="ctr">
              <a:lnSpc>
                <a:spcPts val="3499"/>
              </a:lnSpc>
              <a:spcBef>
                <a:spcPct val="0"/>
              </a:spcBef>
            </a:pPr>
            <a:r>
              <a:rPr lang="en-US" sz="2499">
                <a:solidFill>
                  <a:srgbClr val="000000"/>
                </a:solidFill>
                <a:latin typeface="More Sugar"/>
                <a:ea typeface="More Sugar"/>
                <a:cs typeface="More Sugar"/>
                <a:sym typeface="More Sugar"/>
              </a:rPr>
              <a:t>TIP: ACKNOWLEDGE, AS ALWAYS, THE FRUSTRATION WITH NOT GETTING A GOOD NIGHT’S SLEEP.</a:t>
            </a:r>
          </a:p>
        </p:txBody>
      </p:sp>
      <p:sp>
        <p:nvSpPr>
          <p:cNvPr id="6" name="Freeform 6"/>
          <p:cNvSpPr/>
          <p:nvPr/>
        </p:nvSpPr>
        <p:spPr>
          <a:xfrm rot="-5400000">
            <a:off x="16477266" y="8483631"/>
            <a:ext cx="2502508" cy="938440"/>
          </a:xfrm>
          <a:custGeom>
            <a:avLst/>
            <a:gdLst/>
            <a:ahLst/>
            <a:cxnLst/>
            <a:rect l="l" t="t" r="r" b="b"/>
            <a:pathLst>
              <a:path w="2502508" h="938440">
                <a:moveTo>
                  <a:pt x="0" y="0"/>
                </a:moveTo>
                <a:lnTo>
                  <a:pt x="2502508" y="0"/>
                </a:lnTo>
                <a:lnTo>
                  <a:pt x="2502508" y="938440"/>
                </a:lnTo>
                <a:lnTo>
                  <a:pt x="0" y="9384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5400000">
            <a:off x="-678718" y="928524"/>
            <a:ext cx="2502508" cy="938440"/>
          </a:xfrm>
          <a:custGeom>
            <a:avLst/>
            <a:gdLst/>
            <a:ahLst/>
            <a:cxnLst/>
            <a:rect l="l" t="t" r="r" b="b"/>
            <a:pathLst>
              <a:path w="2502508" h="938440">
                <a:moveTo>
                  <a:pt x="0" y="0"/>
                </a:moveTo>
                <a:lnTo>
                  <a:pt x="2502508" y="0"/>
                </a:lnTo>
                <a:lnTo>
                  <a:pt x="2502508" y="938441"/>
                </a:lnTo>
                <a:lnTo>
                  <a:pt x="0" y="9384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0ECE1"/>
        </a:solidFill>
        <a:effectLst/>
      </p:bgPr>
    </p:bg>
    <p:spTree>
      <p:nvGrpSpPr>
        <p:cNvPr id="1" name=""/>
        <p:cNvGrpSpPr/>
        <p:nvPr/>
      </p:nvGrpSpPr>
      <p:grpSpPr>
        <a:xfrm>
          <a:off x="0" y="0"/>
          <a:ext cx="0" cy="0"/>
          <a:chOff x="0" y="0"/>
          <a:chExt cx="0" cy="0"/>
        </a:xfrm>
      </p:grpSpPr>
      <p:sp>
        <p:nvSpPr>
          <p:cNvPr id="2" name="Freeform 2"/>
          <p:cNvSpPr/>
          <p:nvPr/>
        </p:nvSpPr>
        <p:spPr>
          <a:xfrm>
            <a:off x="9144000" y="6589493"/>
            <a:ext cx="6920917" cy="4114800"/>
          </a:xfrm>
          <a:custGeom>
            <a:avLst/>
            <a:gdLst/>
            <a:ahLst/>
            <a:cxnLst/>
            <a:rect l="l" t="t" r="r" b="b"/>
            <a:pathLst>
              <a:path w="6920917" h="4114800">
                <a:moveTo>
                  <a:pt x="0" y="0"/>
                </a:moveTo>
                <a:lnTo>
                  <a:pt x="6920917" y="0"/>
                </a:lnTo>
                <a:lnTo>
                  <a:pt x="692091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460802">
            <a:off x="11625720" y="373446"/>
            <a:ext cx="6301576" cy="5821081"/>
          </a:xfrm>
          <a:custGeom>
            <a:avLst/>
            <a:gdLst/>
            <a:ahLst/>
            <a:cxnLst/>
            <a:rect l="l" t="t" r="r" b="b"/>
            <a:pathLst>
              <a:path w="6301576" h="5821081">
                <a:moveTo>
                  <a:pt x="0" y="0"/>
                </a:moveTo>
                <a:lnTo>
                  <a:pt x="6301576" y="0"/>
                </a:lnTo>
                <a:lnTo>
                  <a:pt x="6301576" y="5821081"/>
                </a:lnTo>
                <a:lnTo>
                  <a:pt x="0" y="58210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rot="185560">
            <a:off x="12689849" y="1538407"/>
            <a:ext cx="4496535" cy="2919690"/>
          </a:xfrm>
          <a:prstGeom prst="rect">
            <a:avLst/>
          </a:prstGeom>
        </p:spPr>
        <p:txBody>
          <a:bodyPr lIns="0" tIns="0" rIns="0" bIns="0" rtlCol="0" anchor="t">
            <a:spAutoFit/>
          </a:bodyPr>
          <a:lstStyle/>
          <a:p>
            <a:pPr marL="0" lvl="0" indent="0" algn="l">
              <a:lnSpc>
                <a:spcPts val="3215"/>
              </a:lnSpc>
              <a:spcBef>
                <a:spcPct val="0"/>
              </a:spcBef>
            </a:pPr>
            <a:r>
              <a:rPr lang="en-US" sz="2296" u="none" strike="noStrike" spc="176">
                <a:solidFill>
                  <a:srgbClr val="564A50"/>
                </a:solidFill>
                <a:latin typeface="More Sugar Thin"/>
                <a:ea typeface="More Sugar Thin"/>
                <a:cs typeface="More Sugar Thin"/>
                <a:sym typeface="More Sugar Thin"/>
              </a:rPr>
              <a:t>I Understand.  I should improve her safety, while also taking care of myself. Putting her in a bassinet close to me still gives me the comfort i need AND keeps in her a safe space</a:t>
            </a:r>
          </a:p>
        </p:txBody>
      </p:sp>
      <p:sp>
        <p:nvSpPr>
          <p:cNvPr id="5" name="Freeform 5"/>
          <p:cNvSpPr/>
          <p:nvPr/>
        </p:nvSpPr>
        <p:spPr>
          <a:xfrm rot="-5400000">
            <a:off x="16477266" y="8483631"/>
            <a:ext cx="2502508" cy="938440"/>
          </a:xfrm>
          <a:custGeom>
            <a:avLst/>
            <a:gdLst/>
            <a:ahLst/>
            <a:cxnLst/>
            <a:rect l="l" t="t" r="r" b="b"/>
            <a:pathLst>
              <a:path w="2502508" h="938440">
                <a:moveTo>
                  <a:pt x="0" y="0"/>
                </a:moveTo>
                <a:lnTo>
                  <a:pt x="2502508" y="0"/>
                </a:lnTo>
                <a:lnTo>
                  <a:pt x="2502508" y="938440"/>
                </a:lnTo>
                <a:lnTo>
                  <a:pt x="0" y="9384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5400000">
            <a:off x="-678718" y="928524"/>
            <a:ext cx="2502508" cy="938440"/>
          </a:xfrm>
          <a:custGeom>
            <a:avLst/>
            <a:gdLst/>
            <a:ahLst/>
            <a:cxnLst/>
            <a:rect l="l" t="t" r="r" b="b"/>
            <a:pathLst>
              <a:path w="2502508" h="938440">
                <a:moveTo>
                  <a:pt x="0" y="0"/>
                </a:moveTo>
                <a:lnTo>
                  <a:pt x="2502508" y="0"/>
                </a:lnTo>
                <a:lnTo>
                  <a:pt x="2502508" y="938441"/>
                </a:lnTo>
                <a:lnTo>
                  <a:pt x="0" y="9384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0ECE1"/>
        </a:solidFill>
        <a:effectLst/>
      </p:bgPr>
    </p:bg>
    <p:spTree>
      <p:nvGrpSpPr>
        <p:cNvPr id="1" name=""/>
        <p:cNvGrpSpPr/>
        <p:nvPr/>
      </p:nvGrpSpPr>
      <p:grpSpPr>
        <a:xfrm>
          <a:off x="0" y="0"/>
          <a:ext cx="0" cy="0"/>
          <a:chOff x="0" y="0"/>
          <a:chExt cx="0" cy="0"/>
        </a:xfrm>
      </p:grpSpPr>
      <p:sp>
        <p:nvSpPr>
          <p:cNvPr id="2" name="Freeform 2"/>
          <p:cNvSpPr/>
          <p:nvPr/>
        </p:nvSpPr>
        <p:spPr>
          <a:xfrm>
            <a:off x="-126571" y="9202437"/>
            <a:ext cx="2502508" cy="938440"/>
          </a:xfrm>
          <a:custGeom>
            <a:avLst/>
            <a:gdLst/>
            <a:ahLst/>
            <a:cxnLst/>
            <a:rect l="l" t="t" r="r" b="b"/>
            <a:pathLst>
              <a:path w="2502508" h="938440">
                <a:moveTo>
                  <a:pt x="0" y="0"/>
                </a:moveTo>
                <a:lnTo>
                  <a:pt x="2502508" y="0"/>
                </a:lnTo>
                <a:lnTo>
                  <a:pt x="2502508" y="938440"/>
                </a:lnTo>
                <a:lnTo>
                  <a:pt x="0" y="9384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5364894" y="744517"/>
            <a:ext cx="3342523" cy="2243669"/>
          </a:xfrm>
          <a:custGeom>
            <a:avLst/>
            <a:gdLst/>
            <a:ahLst/>
            <a:cxnLst/>
            <a:rect l="l" t="t" r="r" b="b"/>
            <a:pathLst>
              <a:path w="3342523" h="2243669">
                <a:moveTo>
                  <a:pt x="0" y="0"/>
                </a:moveTo>
                <a:lnTo>
                  <a:pt x="3342524" y="0"/>
                </a:lnTo>
                <a:lnTo>
                  <a:pt x="3342524" y="2243669"/>
                </a:lnTo>
                <a:lnTo>
                  <a:pt x="0" y="22436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5961178" y="4235402"/>
            <a:ext cx="6018989" cy="4114800"/>
          </a:xfrm>
          <a:custGeom>
            <a:avLst/>
            <a:gdLst/>
            <a:ahLst/>
            <a:cxnLst/>
            <a:rect l="l" t="t" r="r" b="b"/>
            <a:pathLst>
              <a:path w="6018989" h="4114800">
                <a:moveTo>
                  <a:pt x="0" y="0"/>
                </a:moveTo>
                <a:lnTo>
                  <a:pt x="6018989" y="0"/>
                </a:lnTo>
                <a:lnTo>
                  <a:pt x="601898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p:nvPr/>
        </p:nvSpPr>
        <p:spPr>
          <a:xfrm>
            <a:off x="3332392" y="1856826"/>
            <a:ext cx="11276560" cy="1842663"/>
          </a:xfrm>
          <a:prstGeom prst="rect">
            <a:avLst/>
          </a:prstGeom>
        </p:spPr>
        <p:txBody>
          <a:bodyPr lIns="0" tIns="0" rIns="0" bIns="0" rtlCol="0" anchor="t">
            <a:spAutoFit/>
          </a:bodyPr>
          <a:lstStyle/>
          <a:p>
            <a:pPr algn="ctr">
              <a:lnSpc>
                <a:spcPts val="7226"/>
              </a:lnSpc>
            </a:pPr>
            <a:r>
              <a:rPr lang="en-US" sz="6072">
                <a:solidFill>
                  <a:srgbClr val="564A50"/>
                </a:solidFill>
                <a:latin typeface="More Sugar"/>
                <a:ea typeface="More Sugar"/>
                <a:cs typeface="More Sugar"/>
                <a:sym typeface="More Sugar"/>
              </a:rPr>
              <a:t>CULTURALLY CONCIOUS CONVERSATIONS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0ECE1"/>
        </a:solidFill>
        <a:effectLst/>
      </p:bgPr>
    </p:bg>
    <p:spTree>
      <p:nvGrpSpPr>
        <p:cNvPr id="1" name=""/>
        <p:cNvGrpSpPr/>
        <p:nvPr/>
      </p:nvGrpSpPr>
      <p:grpSpPr>
        <a:xfrm>
          <a:off x="0" y="0"/>
          <a:ext cx="0" cy="0"/>
          <a:chOff x="0" y="0"/>
          <a:chExt cx="0" cy="0"/>
        </a:xfrm>
      </p:grpSpPr>
      <p:sp>
        <p:nvSpPr>
          <p:cNvPr id="2" name="Freeform 2"/>
          <p:cNvSpPr/>
          <p:nvPr/>
        </p:nvSpPr>
        <p:spPr>
          <a:xfrm>
            <a:off x="1953230" y="3027147"/>
            <a:ext cx="6766626" cy="5638851"/>
          </a:xfrm>
          <a:custGeom>
            <a:avLst/>
            <a:gdLst/>
            <a:ahLst/>
            <a:cxnLst/>
            <a:rect l="l" t="t" r="r" b="b"/>
            <a:pathLst>
              <a:path w="6766626" h="5638851">
                <a:moveTo>
                  <a:pt x="0" y="0"/>
                </a:moveTo>
                <a:lnTo>
                  <a:pt x="6766626" y="0"/>
                </a:lnTo>
                <a:lnTo>
                  <a:pt x="6766626" y="5638851"/>
                </a:lnTo>
                <a:lnTo>
                  <a:pt x="0" y="5638851"/>
                </a:lnTo>
                <a:lnTo>
                  <a:pt x="0" y="0"/>
                </a:lnTo>
                <a:close/>
              </a:path>
            </a:pathLst>
          </a:custGeom>
          <a:blipFill>
            <a:blip r:embed="rId2">
              <a:extLst>
                <a:ext uri="{96DAC541-7B7A-43D3-8B79-37D633B846F1}">
                  <asvg:svgBlip xmlns:asvg="http://schemas.microsoft.com/office/drawing/2016/SVG/main" r:embed="rId3"/>
                </a:ext>
              </a:extLst>
            </a:blip>
            <a:stretch>
              <a:fillRect l="-58962" r="-111247" b="-518"/>
            </a:stretch>
          </a:blipFill>
        </p:spPr>
        <p:txBody>
          <a:bodyPr/>
          <a:lstStyle/>
          <a:p>
            <a:endParaRPr lang="en-US"/>
          </a:p>
        </p:txBody>
      </p:sp>
      <p:grpSp>
        <p:nvGrpSpPr>
          <p:cNvPr id="3" name="Group 3"/>
          <p:cNvGrpSpPr/>
          <p:nvPr/>
        </p:nvGrpSpPr>
        <p:grpSpPr>
          <a:xfrm>
            <a:off x="9620857" y="2912897"/>
            <a:ext cx="2204244" cy="2204244"/>
            <a:chOff x="0" y="0"/>
            <a:chExt cx="812800" cy="812800"/>
          </a:xfrm>
        </p:grpSpPr>
        <p:sp>
          <p:nvSpPr>
            <p:cNvPr id="4" name="Freeform 4"/>
            <p:cNvSpPr/>
            <p:nvPr/>
          </p:nvSpPr>
          <p:spPr>
            <a:xfrm>
              <a:off x="0" y="0"/>
              <a:ext cx="812800" cy="812800"/>
            </a:xfrm>
            <a:custGeom>
              <a:avLst/>
              <a:gdLst/>
              <a:ahLst/>
              <a:cxnLst/>
              <a:rect l="l" t="t" r="r" b="b"/>
              <a:pathLst>
                <a:path w="812800" h="812800">
                  <a:moveTo>
                    <a:pt x="179126" y="0"/>
                  </a:moveTo>
                  <a:lnTo>
                    <a:pt x="633674" y="0"/>
                  </a:lnTo>
                  <a:cubicBezTo>
                    <a:pt x="681181" y="0"/>
                    <a:pt x="726742" y="18872"/>
                    <a:pt x="760335" y="52465"/>
                  </a:cubicBezTo>
                  <a:cubicBezTo>
                    <a:pt x="793928" y="86058"/>
                    <a:pt x="812800" y="131619"/>
                    <a:pt x="812800" y="179126"/>
                  </a:cubicBezTo>
                  <a:lnTo>
                    <a:pt x="812800" y="633674"/>
                  </a:lnTo>
                  <a:cubicBezTo>
                    <a:pt x="812800" y="681181"/>
                    <a:pt x="793928" y="726742"/>
                    <a:pt x="760335" y="760335"/>
                  </a:cubicBezTo>
                  <a:cubicBezTo>
                    <a:pt x="726742" y="793928"/>
                    <a:pt x="681181" y="812800"/>
                    <a:pt x="633674" y="812800"/>
                  </a:cubicBezTo>
                  <a:lnTo>
                    <a:pt x="179126" y="812800"/>
                  </a:lnTo>
                  <a:cubicBezTo>
                    <a:pt x="131619" y="812800"/>
                    <a:pt x="86058" y="793928"/>
                    <a:pt x="52465" y="760335"/>
                  </a:cubicBezTo>
                  <a:cubicBezTo>
                    <a:pt x="18872" y="726742"/>
                    <a:pt x="0" y="681181"/>
                    <a:pt x="0" y="633674"/>
                  </a:cubicBezTo>
                  <a:lnTo>
                    <a:pt x="0" y="179126"/>
                  </a:lnTo>
                  <a:cubicBezTo>
                    <a:pt x="0" y="131619"/>
                    <a:pt x="18872" y="86058"/>
                    <a:pt x="52465" y="52465"/>
                  </a:cubicBezTo>
                  <a:cubicBezTo>
                    <a:pt x="86058" y="18872"/>
                    <a:pt x="131619" y="0"/>
                    <a:pt x="179126" y="0"/>
                  </a:cubicBezTo>
                  <a:close/>
                </a:path>
              </a:pathLst>
            </a:custGeom>
            <a:solidFill>
              <a:srgbClr val="98C3C3"/>
            </a:solidFill>
          </p:spPr>
          <p:txBody>
            <a:bodyPr/>
            <a:lstStyle/>
            <a:p>
              <a:endParaRPr lang="en-US"/>
            </a:p>
          </p:txBody>
        </p:sp>
        <p:sp>
          <p:nvSpPr>
            <p:cNvPr id="5" name="TextBox 5"/>
            <p:cNvSpPr txBox="1"/>
            <p:nvPr/>
          </p:nvSpPr>
          <p:spPr>
            <a:xfrm>
              <a:off x="0" y="-47625"/>
              <a:ext cx="812800" cy="860425"/>
            </a:xfrm>
            <a:prstGeom prst="rect">
              <a:avLst/>
            </a:prstGeom>
          </p:spPr>
          <p:txBody>
            <a:bodyPr lIns="36284" tIns="36284" rIns="36284" bIns="36284" rtlCol="0" anchor="ctr"/>
            <a:lstStyle/>
            <a:p>
              <a:pPr algn="ctr">
                <a:lnSpc>
                  <a:spcPts val="3359"/>
                </a:lnSpc>
              </a:pPr>
              <a:endParaRPr/>
            </a:p>
          </p:txBody>
        </p:sp>
      </p:grpSp>
      <p:grpSp>
        <p:nvGrpSpPr>
          <p:cNvPr id="6" name="Group 6"/>
          <p:cNvGrpSpPr/>
          <p:nvPr/>
        </p:nvGrpSpPr>
        <p:grpSpPr>
          <a:xfrm>
            <a:off x="9845969" y="3108857"/>
            <a:ext cx="1852691" cy="1809809"/>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4"/>
              <a:stretch>
                <a:fillRect l="-185483" t="-9255" r="-6493" b="-50666"/>
              </a:stretch>
            </a:blipFill>
          </p:spPr>
          <p:txBody>
            <a:bodyPr/>
            <a:lstStyle/>
            <a:p>
              <a:endParaRPr lang="en-US"/>
            </a:p>
          </p:txBody>
        </p:sp>
      </p:grpSp>
      <p:sp>
        <p:nvSpPr>
          <p:cNvPr id="8" name="TextBox 8"/>
          <p:cNvSpPr txBox="1"/>
          <p:nvPr/>
        </p:nvSpPr>
        <p:spPr>
          <a:xfrm>
            <a:off x="9009484" y="5211525"/>
            <a:ext cx="3929175" cy="649662"/>
          </a:xfrm>
          <a:prstGeom prst="rect">
            <a:avLst/>
          </a:prstGeom>
        </p:spPr>
        <p:txBody>
          <a:bodyPr lIns="0" tIns="0" rIns="0" bIns="0" rtlCol="0" anchor="t">
            <a:spAutoFit/>
          </a:bodyPr>
          <a:lstStyle/>
          <a:p>
            <a:pPr marL="0" lvl="0" indent="0" algn="ctr">
              <a:lnSpc>
                <a:spcPts val="2516"/>
              </a:lnSpc>
              <a:spcBef>
                <a:spcPct val="0"/>
              </a:spcBef>
            </a:pPr>
            <a:r>
              <a:rPr lang="en-US" sz="1797" u="none" strike="noStrike" spc="138">
                <a:solidFill>
                  <a:srgbClr val="564A50"/>
                </a:solidFill>
                <a:latin typeface="More Sugar Thin"/>
                <a:ea typeface="More Sugar Thin"/>
                <a:cs typeface="More Sugar Thin"/>
                <a:sym typeface="More Sugar Thin"/>
              </a:rPr>
              <a:t>Association of </a:t>
            </a:r>
          </a:p>
          <a:p>
            <a:pPr marL="0" lvl="0" indent="0" algn="ctr">
              <a:lnSpc>
                <a:spcPts val="2516"/>
              </a:lnSpc>
              <a:spcBef>
                <a:spcPct val="0"/>
              </a:spcBef>
            </a:pPr>
            <a:r>
              <a:rPr lang="en-US" sz="1797" u="none" strike="noStrike" spc="138">
                <a:solidFill>
                  <a:srgbClr val="564A50"/>
                </a:solidFill>
                <a:latin typeface="More Sugar Thin"/>
                <a:ea typeface="More Sugar Thin"/>
                <a:cs typeface="More Sugar Thin"/>
                <a:sym typeface="More Sugar Thin"/>
              </a:rPr>
              <a:t>Child Life Professionals (ACLP)</a:t>
            </a:r>
          </a:p>
        </p:txBody>
      </p:sp>
      <p:grpSp>
        <p:nvGrpSpPr>
          <p:cNvPr id="9" name="Group 9"/>
          <p:cNvGrpSpPr/>
          <p:nvPr/>
        </p:nvGrpSpPr>
        <p:grpSpPr>
          <a:xfrm>
            <a:off x="9328561" y="6370242"/>
            <a:ext cx="2713769" cy="2623214"/>
            <a:chOff x="0" y="0"/>
            <a:chExt cx="3618359" cy="3497619"/>
          </a:xfrm>
        </p:grpSpPr>
        <p:grpSp>
          <p:nvGrpSpPr>
            <p:cNvPr id="10" name="Group 10"/>
            <p:cNvGrpSpPr/>
            <p:nvPr/>
          </p:nvGrpSpPr>
          <p:grpSpPr>
            <a:xfrm>
              <a:off x="215797" y="0"/>
              <a:ext cx="2996247" cy="2926897"/>
              <a:chOff x="0" y="0"/>
              <a:chExt cx="4828540" cy="4716780"/>
            </a:xfrm>
          </p:grpSpPr>
          <p:sp>
            <p:nvSpPr>
              <p:cNvPr id="11" name="Freeform 11"/>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5"/>
                <a:stretch>
                  <a:fillRect l="-22" t="-917" b="-309"/>
                </a:stretch>
              </a:blipFill>
            </p:spPr>
            <p:txBody>
              <a:bodyPr/>
              <a:lstStyle/>
              <a:p>
                <a:endParaRPr lang="en-US"/>
              </a:p>
            </p:txBody>
          </p:sp>
        </p:grpSp>
        <p:sp>
          <p:nvSpPr>
            <p:cNvPr id="12" name="TextBox 12"/>
            <p:cNvSpPr txBox="1"/>
            <p:nvPr/>
          </p:nvSpPr>
          <p:spPr>
            <a:xfrm>
              <a:off x="0" y="3141917"/>
              <a:ext cx="3618359" cy="355702"/>
            </a:xfrm>
            <a:prstGeom prst="rect">
              <a:avLst/>
            </a:prstGeom>
          </p:spPr>
          <p:txBody>
            <a:bodyPr lIns="0" tIns="0" rIns="0" bIns="0" rtlCol="0" anchor="t">
              <a:spAutoFit/>
            </a:bodyPr>
            <a:lstStyle/>
            <a:p>
              <a:pPr algn="ctr">
                <a:lnSpc>
                  <a:spcPts val="2185"/>
                </a:lnSpc>
                <a:spcBef>
                  <a:spcPct val="0"/>
                </a:spcBef>
              </a:pPr>
              <a:r>
                <a:rPr lang="en-US" sz="1561" spc="120">
                  <a:solidFill>
                    <a:srgbClr val="564A50"/>
                  </a:solidFill>
                  <a:latin typeface="More Sugar Thin"/>
                  <a:ea typeface="More Sugar Thin"/>
                  <a:cs typeface="More Sugar Thin"/>
                  <a:sym typeface="More Sugar Thin"/>
                </a:rPr>
                <a:t>Cynthia Garcia Coll, PhD</a:t>
              </a:r>
            </a:p>
          </p:txBody>
        </p:sp>
      </p:grpSp>
      <p:grpSp>
        <p:nvGrpSpPr>
          <p:cNvPr id="13" name="Group 13"/>
          <p:cNvGrpSpPr/>
          <p:nvPr/>
        </p:nvGrpSpPr>
        <p:grpSpPr>
          <a:xfrm>
            <a:off x="12929374" y="2883003"/>
            <a:ext cx="2858881" cy="2978185"/>
            <a:chOff x="0" y="0"/>
            <a:chExt cx="3811842" cy="3970913"/>
          </a:xfrm>
        </p:grpSpPr>
        <p:grpSp>
          <p:nvGrpSpPr>
            <p:cNvPr id="14" name="Group 14"/>
            <p:cNvGrpSpPr/>
            <p:nvPr/>
          </p:nvGrpSpPr>
          <p:grpSpPr>
            <a:xfrm>
              <a:off x="409280" y="0"/>
              <a:ext cx="2996247" cy="2926897"/>
              <a:chOff x="0" y="0"/>
              <a:chExt cx="4828540" cy="4716780"/>
            </a:xfrm>
          </p:grpSpPr>
          <p:sp>
            <p:nvSpPr>
              <p:cNvPr id="15" name="Freeform 15"/>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6"/>
                <a:stretch>
                  <a:fillRect l="-30059" r="-33169" b="-56039"/>
                </a:stretch>
              </a:blipFill>
            </p:spPr>
            <p:txBody>
              <a:bodyPr/>
              <a:lstStyle/>
              <a:p>
                <a:endParaRPr lang="en-US"/>
              </a:p>
            </p:txBody>
          </p:sp>
        </p:grpSp>
        <p:sp>
          <p:nvSpPr>
            <p:cNvPr id="16" name="TextBox 16"/>
            <p:cNvSpPr txBox="1"/>
            <p:nvPr/>
          </p:nvSpPr>
          <p:spPr>
            <a:xfrm>
              <a:off x="0" y="3120572"/>
              <a:ext cx="3811842" cy="850341"/>
            </a:xfrm>
            <a:prstGeom prst="rect">
              <a:avLst/>
            </a:prstGeom>
          </p:spPr>
          <p:txBody>
            <a:bodyPr lIns="0" tIns="0" rIns="0" bIns="0" rtlCol="0" anchor="t">
              <a:spAutoFit/>
            </a:bodyPr>
            <a:lstStyle/>
            <a:p>
              <a:pPr marL="0" lvl="0" indent="0" algn="ctr">
                <a:lnSpc>
                  <a:spcPts val="2516"/>
                </a:lnSpc>
                <a:spcBef>
                  <a:spcPct val="0"/>
                </a:spcBef>
              </a:pPr>
              <a:r>
                <a:rPr lang="en-US" sz="1797" u="none" strike="noStrike" spc="138">
                  <a:solidFill>
                    <a:srgbClr val="564A50"/>
                  </a:solidFill>
                  <a:latin typeface="More Sugar Thin"/>
                  <a:ea typeface="More Sugar Thin"/>
                  <a:cs typeface="More Sugar Thin"/>
                  <a:sym typeface="More Sugar Thin"/>
                </a:rPr>
                <a:t>World Health Organization (WHO)</a:t>
              </a:r>
            </a:p>
          </p:txBody>
        </p:sp>
      </p:grpSp>
      <p:grpSp>
        <p:nvGrpSpPr>
          <p:cNvPr id="17" name="Group 17"/>
          <p:cNvGrpSpPr/>
          <p:nvPr/>
        </p:nvGrpSpPr>
        <p:grpSpPr>
          <a:xfrm>
            <a:off x="13073374" y="6279329"/>
            <a:ext cx="2570881" cy="2637426"/>
            <a:chOff x="0" y="0"/>
            <a:chExt cx="3427842" cy="3516568"/>
          </a:xfrm>
        </p:grpSpPr>
        <p:grpSp>
          <p:nvGrpSpPr>
            <p:cNvPr id="18" name="Group 18"/>
            <p:cNvGrpSpPr/>
            <p:nvPr/>
          </p:nvGrpSpPr>
          <p:grpSpPr>
            <a:xfrm>
              <a:off x="215797" y="0"/>
              <a:ext cx="2996247" cy="2926897"/>
              <a:chOff x="0" y="0"/>
              <a:chExt cx="4828540" cy="4716780"/>
            </a:xfrm>
          </p:grpSpPr>
          <p:sp>
            <p:nvSpPr>
              <p:cNvPr id="19" name="Freeform 19"/>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7"/>
                <a:stretch>
                  <a:fillRect l="-8018" t="-5288" r="-15619" b="-11671"/>
                </a:stretch>
              </a:blipFill>
            </p:spPr>
            <p:txBody>
              <a:bodyPr/>
              <a:lstStyle/>
              <a:p>
                <a:endParaRPr lang="en-US"/>
              </a:p>
            </p:txBody>
          </p:sp>
        </p:grpSp>
        <p:sp>
          <p:nvSpPr>
            <p:cNvPr id="20" name="TextBox 20"/>
            <p:cNvSpPr txBox="1"/>
            <p:nvPr/>
          </p:nvSpPr>
          <p:spPr>
            <a:xfrm>
              <a:off x="0" y="3092224"/>
              <a:ext cx="3427842" cy="424344"/>
            </a:xfrm>
            <a:prstGeom prst="rect">
              <a:avLst/>
            </a:prstGeom>
          </p:spPr>
          <p:txBody>
            <a:bodyPr lIns="0" tIns="0" rIns="0" bIns="0" rtlCol="0" anchor="t">
              <a:spAutoFit/>
            </a:bodyPr>
            <a:lstStyle/>
            <a:p>
              <a:pPr algn="ctr">
                <a:lnSpc>
                  <a:spcPts val="2516"/>
                </a:lnSpc>
                <a:spcBef>
                  <a:spcPct val="0"/>
                </a:spcBef>
              </a:pPr>
              <a:r>
                <a:rPr lang="en-US" sz="1797" spc="138">
                  <a:solidFill>
                    <a:srgbClr val="564A50"/>
                  </a:solidFill>
                  <a:latin typeface="More Sugar Thin"/>
                  <a:ea typeface="More Sugar Thin"/>
                  <a:cs typeface="More Sugar Thin"/>
                  <a:sym typeface="More Sugar Thin"/>
                </a:rPr>
                <a:t>Judith Jordan, PhD</a:t>
              </a:r>
            </a:p>
          </p:txBody>
        </p:sp>
      </p:grpSp>
      <p:sp>
        <p:nvSpPr>
          <p:cNvPr id="21" name="TextBox 21"/>
          <p:cNvSpPr txBox="1"/>
          <p:nvPr/>
        </p:nvSpPr>
        <p:spPr>
          <a:xfrm>
            <a:off x="2619162" y="3221562"/>
            <a:ext cx="5361622" cy="5444436"/>
          </a:xfrm>
          <a:prstGeom prst="rect">
            <a:avLst/>
          </a:prstGeom>
        </p:spPr>
        <p:txBody>
          <a:bodyPr lIns="0" tIns="0" rIns="0" bIns="0" rtlCol="0" anchor="t">
            <a:spAutoFit/>
          </a:bodyPr>
          <a:lstStyle/>
          <a:p>
            <a:pPr marL="518160" lvl="1" indent="-259080" algn="l">
              <a:lnSpc>
                <a:spcPts val="3359"/>
              </a:lnSpc>
              <a:spcBef>
                <a:spcPct val="0"/>
              </a:spcBef>
              <a:buFont typeface="Arial"/>
              <a:buChar char="•"/>
            </a:pPr>
            <a:r>
              <a:rPr lang="en-US" sz="2400" b="1" u="none" strike="noStrike" spc="266">
                <a:solidFill>
                  <a:srgbClr val="564A50"/>
                </a:solidFill>
                <a:latin typeface="Quicksand Bold"/>
                <a:ea typeface="Quicksand Bold"/>
                <a:cs typeface="Quicksand Bold"/>
                <a:sym typeface="Quicksand Bold"/>
              </a:rPr>
              <a:t>Child Life Theory </a:t>
            </a:r>
          </a:p>
          <a:p>
            <a:pPr algn="l">
              <a:lnSpc>
                <a:spcPts val="3359"/>
              </a:lnSpc>
              <a:spcBef>
                <a:spcPct val="0"/>
              </a:spcBef>
            </a:pPr>
            <a:r>
              <a:rPr lang="en-US" sz="2400" b="1" u="none" strike="noStrike" spc="266">
                <a:solidFill>
                  <a:srgbClr val="564A50"/>
                </a:solidFill>
                <a:latin typeface="Quicksand Bold"/>
                <a:ea typeface="Quicksand Bold"/>
                <a:cs typeface="Quicksand Bold"/>
                <a:sym typeface="Quicksand Bold"/>
              </a:rPr>
              <a:t>    (ACLP, 2024)</a:t>
            </a:r>
          </a:p>
          <a:p>
            <a:pPr algn="l">
              <a:lnSpc>
                <a:spcPts val="3359"/>
              </a:lnSpc>
              <a:spcBef>
                <a:spcPct val="0"/>
              </a:spcBef>
            </a:pPr>
            <a:endParaRPr lang="en-US" sz="2400" b="1" u="none" strike="noStrike" spc="266">
              <a:solidFill>
                <a:srgbClr val="564A50"/>
              </a:solidFill>
              <a:latin typeface="Quicksand Bold"/>
              <a:ea typeface="Quicksand Bold"/>
              <a:cs typeface="Quicksand Bold"/>
              <a:sym typeface="Quicksand Bold"/>
            </a:endParaRPr>
          </a:p>
          <a:p>
            <a:pPr marL="518160" lvl="1" indent="-259080" algn="l">
              <a:lnSpc>
                <a:spcPts val="3359"/>
              </a:lnSpc>
              <a:spcBef>
                <a:spcPct val="0"/>
              </a:spcBef>
              <a:buFont typeface="Arial"/>
              <a:buChar char="•"/>
            </a:pPr>
            <a:r>
              <a:rPr lang="en-US" sz="2400" b="1" u="none" strike="noStrike" spc="266">
                <a:solidFill>
                  <a:srgbClr val="564A50"/>
                </a:solidFill>
                <a:latin typeface="Quicksand Bold"/>
                <a:ea typeface="Quicksand Bold"/>
                <a:cs typeface="Quicksand Bold"/>
                <a:sym typeface="Quicksand Bold"/>
              </a:rPr>
              <a:t>Social Determinants of Health (WHO, 2008)</a:t>
            </a:r>
          </a:p>
          <a:p>
            <a:pPr algn="l">
              <a:lnSpc>
                <a:spcPts val="3359"/>
              </a:lnSpc>
              <a:spcBef>
                <a:spcPct val="0"/>
              </a:spcBef>
            </a:pPr>
            <a:endParaRPr lang="en-US" sz="2400" b="1" u="none" strike="noStrike" spc="266">
              <a:solidFill>
                <a:srgbClr val="564A50"/>
              </a:solidFill>
              <a:latin typeface="Quicksand Bold"/>
              <a:ea typeface="Quicksand Bold"/>
              <a:cs typeface="Quicksand Bold"/>
              <a:sym typeface="Quicksand Bold"/>
            </a:endParaRPr>
          </a:p>
          <a:p>
            <a:pPr marL="518160" lvl="1" indent="-259080" algn="l">
              <a:lnSpc>
                <a:spcPts val="3359"/>
              </a:lnSpc>
              <a:spcBef>
                <a:spcPct val="0"/>
              </a:spcBef>
              <a:buFont typeface="Arial"/>
              <a:buChar char="•"/>
            </a:pPr>
            <a:r>
              <a:rPr lang="en-US" sz="2400" b="1" u="none" strike="noStrike" spc="266">
                <a:solidFill>
                  <a:srgbClr val="564A50"/>
                </a:solidFill>
                <a:latin typeface="Quicksand Bold"/>
                <a:ea typeface="Quicksand Bold"/>
                <a:cs typeface="Quicksand Bold"/>
                <a:sym typeface="Quicksand Bold"/>
              </a:rPr>
              <a:t>Integrative Model of Child Development </a:t>
            </a:r>
          </a:p>
          <a:p>
            <a:pPr algn="l">
              <a:lnSpc>
                <a:spcPts val="3359"/>
              </a:lnSpc>
              <a:spcBef>
                <a:spcPct val="0"/>
              </a:spcBef>
            </a:pPr>
            <a:r>
              <a:rPr lang="en-US" sz="2400" b="1" u="none" strike="noStrike" spc="266">
                <a:solidFill>
                  <a:srgbClr val="564A50"/>
                </a:solidFill>
                <a:latin typeface="Quicksand Bold"/>
                <a:ea typeface="Quicksand Bold"/>
                <a:cs typeface="Quicksand Bold"/>
                <a:sym typeface="Quicksand Bold"/>
              </a:rPr>
              <a:t>    (Garcia Coll, 1996)</a:t>
            </a:r>
          </a:p>
          <a:p>
            <a:pPr algn="l">
              <a:lnSpc>
                <a:spcPts val="3359"/>
              </a:lnSpc>
              <a:spcBef>
                <a:spcPct val="0"/>
              </a:spcBef>
            </a:pPr>
            <a:endParaRPr lang="en-US" sz="2400" b="1" u="none" strike="noStrike" spc="266">
              <a:solidFill>
                <a:srgbClr val="564A50"/>
              </a:solidFill>
              <a:latin typeface="Quicksand Bold"/>
              <a:ea typeface="Quicksand Bold"/>
              <a:cs typeface="Quicksand Bold"/>
              <a:sym typeface="Quicksand Bold"/>
            </a:endParaRPr>
          </a:p>
          <a:p>
            <a:pPr marL="518160" lvl="1" indent="-259080" algn="l">
              <a:lnSpc>
                <a:spcPts val="3359"/>
              </a:lnSpc>
              <a:spcBef>
                <a:spcPct val="0"/>
              </a:spcBef>
              <a:buFont typeface="Arial"/>
              <a:buChar char="•"/>
            </a:pPr>
            <a:r>
              <a:rPr lang="en-US" sz="2400" b="1" u="none" strike="noStrike" spc="266">
                <a:solidFill>
                  <a:srgbClr val="564A50"/>
                </a:solidFill>
                <a:latin typeface="Quicksand Bold"/>
                <a:ea typeface="Quicksand Bold"/>
                <a:cs typeface="Quicksand Bold"/>
                <a:sym typeface="Quicksand Bold"/>
              </a:rPr>
              <a:t>Cultural-Relational Theory (Jordan, 2018)</a:t>
            </a:r>
          </a:p>
          <a:p>
            <a:pPr algn="l">
              <a:lnSpc>
                <a:spcPts val="3359"/>
              </a:lnSpc>
              <a:spcBef>
                <a:spcPct val="0"/>
              </a:spcBef>
            </a:pPr>
            <a:endParaRPr lang="en-US" sz="2400" b="1" u="none" strike="noStrike" spc="266">
              <a:solidFill>
                <a:srgbClr val="564A50"/>
              </a:solidFill>
              <a:latin typeface="Quicksand Bold"/>
              <a:ea typeface="Quicksand Bold"/>
              <a:cs typeface="Quicksand Bold"/>
              <a:sym typeface="Quicksand Bold"/>
            </a:endParaRPr>
          </a:p>
        </p:txBody>
      </p:sp>
      <p:sp>
        <p:nvSpPr>
          <p:cNvPr id="22" name="TextBox 22"/>
          <p:cNvSpPr txBox="1"/>
          <p:nvPr/>
        </p:nvSpPr>
        <p:spPr>
          <a:xfrm>
            <a:off x="2699468" y="727056"/>
            <a:ext cx="11659347" cy="963475"/>
          </a:xfrm>
          <a:prstGeom prst="rect">
            <a:avLst/>
          </a:prstGeom>
        </p:spPr>
        <p:txBody>
          <a:bodyPr lIns="0" tIns="0" rIns="0" bIns="0" rtlCol="0" anchor="t">
            <a:spAutoFit/>
          </a:bodyPr>
          <a:lstStyle/>
          <a:p>
            <a:pPr algn="ctr">
              <a:lnSpc>
                <a:spcPts val="7814"/>
              </a:lnSpc>
              <a:spcBef>
                <a:spcPct val="0"/>
              </a:spcBef>
            </a:pPr>
            <a:r>
              <a:rPr lang="en-US" sz="5581">
                <a:solidFill>
                  <a:srgbClr val="564A50"/>
                </a:solidFill>
                <a:latin typeface="More Sugar"/>
                <a:ea typeface="More Sugar"/>
                <a:cs typeface="More Sugar"/>
                <a:sym typeface="More Sugar"/>
              </a:rPr>
              <a:t>CONCEPTUAL FRAMEWORK</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0ECE1"/>
        </a:solidFill>
        <a:effectLst/>
      </p:bgPr>
    </p:bg>
    <p:spTree>
      <p:nvGrpSpPr>
        <p:cNvPr id="1" name=""/>
        <p:cNvGrpSpPr/>
        <p:nvPr/>
      </p:nvGrpSpPr>
      <p:grpSpPr>
        <a:xfrm>
          <a:off x="0" y="0"/>
          <a:ext cx="0" cy="0"/>
          <a:chOff x="0" y="0"/>
          <a:chExt cx="0" cy="0"/>
        </a:xfrm>
      </p:grpSpPr>
      <p:sp>
        <p:nvSpPr>
          <p:cNvPr id="2" name="TextBox 2"/>
          <p:cNvSpPr txBox="1"/>
          <p:nvPr/>
        </p:nvSpPr>
        <p:spPr>
          <a:xfrm>
            <a:off x="1765444" y="1423663"/>
            <a:ext cx="14757111" cy="873137"/>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Lazydog"/>
                <a:ea typeface="Lazydog"/>
                <a:cs typeface="Lazydog"/>
                <a:sym typeface="Lazydog"/>
              </a:rPr>
              <a:t>Relational-cultural theory (Jordan, 2018)</a:t>
            </a:r>
          </a:p>
        </p:txBody>
      </p:sp>
      <p:sp>
        <p:nvSpPr>
          <p:cNvPr id="3" name="TextBox 3"/>
          <p:cNvSpPr txBox="1"/>
          <p:nvPr/>
        </p:nvSpPr>
        <p:spPr>
          <a:xfrm>
            <a:off x="1028700" y="4427165"/>
            <a:ext cx="15493856" cy="2981485"/>
          </a:xfrm>
          <a:prstGeom prst="rect">
            <a:avLst/>
          </a:prstGeom>
        </p:spPr>
        <p:txBody>
          <a:bodyPr lIns="0" tIns="0" rIns="0" bIns="0" rtlCol="0" anchor="t">
            <a:spAutoFit/>
          </a:bodyPr>
          <a:lstStyle/>
          <a:p>
            <a:pPr marL="591520" lvl="1" indent="-295760" algn="l">
              <a:lnSpc>
                <a:spcPts val="3835"/>
              </a:lnSpc>
              <a:spcBef>
                <a:spcPct val="0"/>
              </a:spcBef>
              <a:buFont typeface="Arial"/>
              <a:buChar char="•"/>
            </a:pPr>
            <a:r>
              <a:rPr lang="en-US" sz="2739" u="none" strike="noStrike" spc="210">
                <a:solidFill>
                  <a:srgbClr val="564A50"/>
                </a:solidFill>
                <a:latin typeface="More Sugar Thin"/>
                <a:ea typeface="More Sugar Thin"/>
                <a:cs typeface="More Sugar Thin"/>
                <a:sym typeface="More Sugar Thin"/>
              </a:rPr>
              <a:t>RCT Principle: Mutual empathy and authenticity.</a:t>
            </a:r>
          </a:p>
          <a:p>
            <a:pPr marL="591520" lvl="1" indent="-295760" algn="l">
              <a:lnSpc>
                <a:spcPts val="3835"/>
              </a:lnSpc>
              <a:spcBef>
                <a:spcPct val="0"/>
              </a:spcBef>
              <a:buFont typeface="Arial"/>
              <a:buChar char="•"/>
            </a:pPr>
            <a:r>
              <a:rPr lang="en-US" sz="2739" u="none" strike="noStrike" spc="210">
                <a:solidFill>
                  <a:srgbClr val="564A50"/>
                </a:solidFill>
                <a:latin typeface="More Sugar Thin"/>
                <a:ea typeface="More Sugar Thin"/>
                <a:cs typeface="More Sugar Thin"/>
                <a:sym typeface="More Sugar Thin"/>
              </a:rPr>
              <a:t>Application: Begin by affirming the parent’s love and intentions.</a:t>
            </a:r>
          </a:p>
          <a:p>
            <a:pPr marL="591520" lvl="1" indent="-295760" algn="l">
              <a:lnSpc>
                <a:spcPts val="3835"/>
              </a:lnSpc>
              <a:spcBef>
                <a:spcPct val="0"/>
              </a:spcBef>
              <a:buFont typeface="Arial"/>
              <a:buChar char="•"/>
            </a:pPr>
            <a:r>
              <a:rPr lang="en-US" sz="2739" u="none" strike="noStrike" spc="210">
                <a:solidFill>
                  <a:srgbClr val="564A50"/>
                </a:solidFill>
                <a:latin typeface="More Sugar Thin"/>
                <a:ea typeface="More Sugar Thin"/>
                <a:cs typeface="More Sugar Thin"/>
                <a:sym typeface="More Sugar Thin"/>
              </a:rPr>
              <a:t>“It’s clear how much you care about your baby. Every family’s situation is unique, and I want to understand what safe sleep might look like at home for you.”</a:t>
            </a:r>
          </a:p>
          <a:p>
            <a:pPr marL="591520" lvl="1" indent="-295760" algn="l">
              <a:lnSpc>
                <a:spcPts val="3835"/>
              </a:lnSpc>
              <a:spcBef>
                <a:spcPct val="0"/>
              </a:spcBef>
              <a:buFont typeface="Arial"/>
              <a:buChar char="•"/>
            </a:pPr>
            <a:r>
              <a:rPr lang="en-US" sz="2739" u="none" strike="noStrike" spc="210">
                <a:solidFill>
                  <a:srgbClr val="564A50"/>
                </a:solidFill>
                <a:latin typeface="More Sugar Thin"/>
                <a:ea typeface="More Sugar Thin"/>
                <a:cs typeface="More Sugar Thin"/>
                <a:sym typeface="More Sugar Thin"/>
              </a:rPr>
              <a:t>Avoid leading with rigid instructions. Instead, invite conversation:</a:t>
            </a:r>
          </a:p>
          <a:p>
            <a:pPr marL="591520" lvl="1" indent="-295760" algn="l">
              <a:lnSpc>
                <a:spcPts val="3835"/>
              </a:lnSpc>
              <a:spcBef>
                <a:spcPct val="0"/>
              </a:spcBef>
              <a:buFont typeface="Arial"/>
              <a:buChar char="•"/>
            </a:pPr>
            <a:r>
              <a:rPr lang="en-US" sz="2739" u="none" strike="noStrike" spc="210">
                <a:solidFill>
                  <a:srgbClr val="564A50"/>
                </a:solidFill>
                <a:latin typeface="More Sugar Thin"/>
                <a:ea typeface="More Sugar Thin"/>
                <a:cs typeface="More Sugar Thin"/>
                <a:sym typeface="More Sugar Thin"/>
              </a:rPr>
              <a:t>“Can you tell me what you’ve heard or experienced about infant sleep so far?”</a:t>
            </a:r>
          </a:p>
        </p:txBody>
      </p:sp>
      <p:sp>
        <p:nvSpPr>
          <p:cNvPr id="4" name="TextBox 4"/>
          <p:cNvSpPr txBox="1"/>
          <p:nvPr/>
        </p:nvSpPr>
        <p:spPr>
          <a:xfrm>
            <a:off x="1362527" y="3585822"/>
            <a:ext cx="7482644" cy="384150"/>
          </a:xfrm>
          <a:prstGeom prst="rect">
            <a:avLst/>
          </a:prstGeom>
        </p:spPr>
        <p:txBody>
          <a:bodyPr lIns="0" tIns="0" rIns="0" bIns="0" rtlCol="0" anchor="t">
            <a:spAutoFit/>
          </a:bodyPr>
          <a:lstStyle/>
          <a:p>
            <a:pPr algn="ctr">
              <a:lnSpc>
                <a:spcPts val="2974"/>
              </a:lnSpc>
              <a:spcBef>
                <a:spcPct val="0"/>
              </a:spcBef>
            </a:pPr>
            <a:r>
              <a:rPr lang="en-US" sz="2499">
                <a:solidFill>
                  <a:srgbClr val="000000"/>
                </a:solidFill>
                <a:latin typeface="More Sugar"/>
                <a:ea typeface="More Sugar"/>
                <a:cs typeface="More Sugar"/>
                <a:sym typeface="More Sugar"/>
              </a:rPr>
              <a:t>START WITH CONNECTION, NOT CORRECTION</a:t>
            </a:r>
          </a:p>
        </p:txBody>
      </p:sp>
      <p:sp>
        <p:nvSpPr>
          <p:cNvPr id="5" name="Freeform 5"/>
          <p:cNvSpPr/>
          <p:nvPr/>
        </p:nvSpPr>
        <p:spPr>
          <a:xfrm rot="-5400000">
            <a:off x="16477266" y="8483631"/>
            <a:ext cx="2502508" cy="938440"/>
          </a:xfrm>
          <a:custGeom>
            <a:avLst/>
            <a:gdLst/>
            <a:ahLst/>
            <a:cxnLst/>
            <a:rect l="l" t="t" r="r" b="b"/>
            <a:pathLst>
              <a:path w="2502508" h="938440">
                <a:moveTo>
                  <a:pt x="0" y="0"/>
                </a:moveTo>
                <a:lnTo>
                  <a:pt x="2502508" y="0"/>
                </a:lnTo>
                <a:lnTo>
                  <a:pt x="2502508" y="938440"/>
                </a:lnTo>
                <a:lnTo>
                  <a:pt x="0" y="9384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5400000">
            <a:off x="-678718" y="928524"/>
            <a:ext cx="2502508" cy="938440"/>
          </a:xfrm>
          <a:custGeom>
            <a:avLst/>
            <a:gdLst/>
            <a:ahLst/>
            <a:cxnLst/>
            <a:rect l="l" t="t" r="r" b="b"/>
            <a:pathLst>
              <a:path w="2502508" h="938440">
                <a:moveTo>
                  <a:pt x="0" y="0"/>
                </a:moveTo>
                <a:lnTo>
                  <a:pt x="2502508" y="0"/>
                </a:lnTo>
                <a:lnTo>
                  <a:pt x="2502508" y="938441"/>
                </a:lnTo>
                <a:lnTo>
                  <a:pt x="0" y="9384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0ECE1"/>
        </a:solidFill>
        <a:effectLst/>
      </p:bgPr>
    </p:bg>
    <p:spTree>
      <p:nvGrpSpPr>
        <p:cNvPr id="1" name=""/>
        <p:cNvGrpSpPr/>
        <p:nvPr/>
      </p:nvGrpSpPr>
      <p:grpSpPr>
        <a:xfrm>
          <a:off x="0" y="0"/>
          <a:ext cx="0" cy="0"/>
          <a:chOff x="0" y="0"/>
          <a:chExt cx="0" cy="0"/>
        </a:xfrm>
      </p:grpSpPr>
      <p:sp>
        <p:nvSpPr>
          <p:cNvPr id="2" name="TextBox 2"/>
          <p:cNvSpPr txBox="1"/>
          <p:nvPr/>
        </p:nvSpPr>
        <p:spPr>
          <a:xfrm>
            <a:off x="479951" y="4154865"/>
            <a:ext cx="17328099" cy="2981485"/>
          </a:xfrm>
          <a:prstGeom prst="rect">
            <a:avLst/>
          </a:prstGeom>
        </p:spPr>
        <p:txBody>
          <a:bodyPr lIns="0" tIns="0" rIns="0" bIns="0" rtlCol="0" anchor="t">
            <a:spAutoFit/>
          </a:bodyPr>
          <a:lstStyle/>
          <a:p>
            <a:pPr marL="591520" lvl="1" indent="-295760" algn="l">
              <a:lnSpc>
                <a:spcPts val="3835"/>
              </a:lnSpc>
              <a:spcBef>
                <a:spcPct val="0"/>
              </a:spcBef>
              <a:buFont typeface="Arial"/>
              <a:buChar char="•"/>
            </a:pPr>
            <a:r>
              <a:rPr lang="en-US" sz="2739" u="none" strike="noStrike" spc="210">
                <a:solidFill>
                  <a:srgbClr val="564A50"/>
                </a:solidFill>
                <a:latin typeface="More Sugar Thin"/>
                <a:ea typeface="More Sugar Thin"/>
                <a:cs typeface="More Sugar Thin"/>
                <a:sym typeface="More Sugar Thin"/>
              </a:rPr>
              <a:t>RCT Principle: People grow in connection; disconnection causes suffering.</a:t>
            </a:r>
          </a:p>
          <a:p>
            <a:pPr marL="591520" lvl="1" indent="-295760" algn="l">
              <a:lnSpc>
                <a:spcPts val="3835"/>
              </a:lnSpc>
              <a:spcBef>
                <a:spcPct val="0"/>
              </a:spcBef>
              <a:buFont typeface="Arial"/>
              <a:buChar char="•"/>
            </a:pPr>
            <a:r>
              <a:rPr lang="en-US" sz="2739" u="none" strike="noStrike" spc="210">
                <a:solidFill>
                  <a:srgbClr val="564A50"/>
                </a:solidFill>
                <a:latin typeface="More Sugar Thin"/>
                <a:ea typeface="More Sugar Thin"/>
                <a:cs typeface="More Sugar Thin"/>
                <a:sym typeface="More Sugar Thin"/>
              </a:rPr>
              <a:t>Application: Recognize that safe sleep guidelines may conflict with cultural norms, trauma histories, or practical realities (like housing insecurity, co-sleeping traditions, etc.).</a:t>
            </a:r>
          </a:p>
          <a:p>
            <a:pPr marL="591520" lvl="1" indent="-295760" algn="l">
              <a:lnSpc>
                <a:spcPts val="3835"/>
              </a:lnSpc>
              <a:spcBef>
                <a:spcPct val="0"/>
              </a:spcBef>
              <a:buFont typeface="Arial"/>
              <a:buChar char="•"/>
            </a:pPr>
            <a:r>
              <a:rPr lang="en-US" sz="2739" u="none" strike="noStrike" spc="210">
                <a:solidFill>
                  <a:srgbClr val="564A50"/>
                </a:solidFill>
                <a:latin typeface="More Sugar Thin"/>
                <a:ea typeface="More Sugar Thin"/>
                <a:cs typeface="More Sugar Thin"/>
                <a:sym typeface="More Sugar Thin"/>
              </a:rPr>
              <a:t>“Some families sleep close together for warmth or comfort—can we talk about how to make that as safe as possible?”</a:t>
            </a:r>
          </a:p>
          <a:p>
            <a:pPr marL="591520" lvl="1" indent="-295760" algn="l">
              <a:lnSpc>
                <a:spcPts val="3835"/>
              </a:lnSpc>
              <a:spcBef>
                <a:spcPct val="0"/>
              </a:spcBef>
              <a:buFont typeface="Arial"/>
              <a:buChar char="•"/>
            </a:pPr>
            <a:r>
              <a:rPr lang="en-US" sz="2739" u="none" strike="noStrike" spc="210">
                <a:solidFill>
                  <a:srgbClr val="564A50"/>
                </a:solidFill>
                <a:latin typeface="More Sugar Thin"/>
                <a:ea typeface="More Sugar Thin"/>
                <a:cs typeface="More Sugar Thin"/>
                <a:sym typeface="More Sugar Thin"/>
              </a:rPr>
              <a:t>This shifts the conversation from compliance to collaboration.</a:t>
            </a:r>
          </a:p>
        </p:txBody>
      </p:sp>
      <p:sp>
        <p:nvSpPr>
          <p:cNvPr id="3" name="TextBox 3"/>
          <p:cNvSpPr txBox="1"/>
          <p:nvPr/>
        </p:nvSpPr>
        <p:spPr>
          <a:xfrm>
            <a:off x="1765444" y="1423663"/>
            <a:ext cx="14757111" cy="873137"/>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Lazydog"/>
                <a:ea typeface="Lazydog"/>
                <a:cs typeface="Lazydog"/>
                <a:sym typeface="Lazydog"/>
              </a:rPr>
              <a:t>Relational-cultural theory (Jordan, 2018)</a:t>
            </a:r>
          </a:p>
        </p:txBody>
      </p:sp>
      <p:sp>
        <p:nvSpPr>
          <p:cNvPr id="4" name="TextBox 4"/>
          <p:cNvSpPr txBox="1"/>
          <p:nvPr/>
        </p:nvSpPr>
        <p:spPr>
          <a:xfrm>
            <a:off x="1028700" y="3400386"/>
            <a:ext cx="6710760" cy="431763"/>
          </a:xfrm>
          <a:prstGeom prst="rect">
            <a:avLst/>
          </a:prstGeom>
        </p:spPr>
        <p:txBody>
          <a:bodyPr lIns="0" tIns="0" rIns="0" bIns="0" rtlCol="0" anchor="t">
            <a:spAutoFit/>
          </a:bodyPr>
          <a:lstStyle/>
          <a:p>
            <a:pPr algn="l">
              <a:lnSpc>
                <a:spcPts val="3499"/>
              </a:lnSpc>
              <a:spcBef>
                <a:spcPct val="0"/>
              </a:spcBef>
            </a:pPr>
            <a:r>
              <a:rPr lang="en-US" sz="2499">
                <a:solidFill>
                  <a:srgbClr val="000000"/>
                </a:solidFill>
                <a:latin typeface="Lazydog"/>
                <a:ea typeface="Lazydog"/>
                <a:cs typeface="Lazydog"/>
                <a:sym typeface="Lazydog"/>
              </a:rPr>
              <a:t>Honor Context and Cultural Wisdom</a:t>
            </a:r>
          </a:p>
        </p:txBody>
      </p:sp>
      <p:sp>
        <p:nvSpPr>
          <p:cNvPr id="5" name="Freeform 5"/>
          <p:cNvSpPr/>
          <p:nvPr/>
        </p:nvSpPr>
        <p:spPr>
          <a:xfrm rot="-5400000">
            <a:off x="16477266" y="8483631"/>
            <a:ext cx="2502508" cy="938440"/>
          </a:xfrm>
          <a:custGeom>
            <a:avLst/>
            <a:gdLst/>
            <a:ahLst/>
            <a:cxnLst/>
            <a:rect l="l" t="t" r="r" b="b"/>
            <a:pathLst>
              <a:path w="2502508" h="938440">
                <a:moveTo>
                  <a:pt x="0" y="0"/>
                </a:moveTo>
                <a:lnTo>
                  <a:pt x="2502508" y="0"/>
                </a:lnTo>
                <a:lnTo>
                  <a:pt x="2502508" y="938440"/>
                </a:lnTo>
                <a:lnTo>
                  <a:pt x="0" y="9384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5400000">
            <a:off x="-678718" y="928524"/>
            <a:ext cx="2502508" cy="938440"/>
          </a:xfrm>
          <a:custGeom>
            <a:avLst/>
            <a:gdLst/>
            <a:ahLst/>
            <a:cxnLst/>
            <a:rect l="l" t="t" r="r" b="b"/>
            <a:pathLst>
              <a:path w="2502508" h="938440">
                <a:moveTo>
                  <a:pt x="0" y="0"/>
                </a:moveTo>
                <a:lnTo>
                  <a:pt x="2502508" y="0"/>
                </a:lnTo>
                <a:lnTo>
                  <a:pt x="2502508" y="938441"/>
                </a:lnTo>
                <a:lnTo>
                  <a:pt x="0" y="9384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0ECE1"/>
        </a:solidFill>
        <a:effectLst/>
      </p:bgPr>
    </p:bg>
    <p:spTree>
      <p:nvGrpSpPr>
        <p:cNvPr id="1" name=""/>
        <p:cNvGrpSpPr/>
        <p:nvPr/>
      </p:nvGrpSpPr>
      <p:grpSpPr>
        <a:xfrm>
          <a:off x="0" y="0"/>
          <a:ext cx="0" cy="0"/>
          <a:chOff x="0" y="0"/>
          <a:chExt cx="0" cy="0"/>
        </a:xfrm>
      </p:grpSpPr>
      <p:sp>
        <p:nvSpPr>
          <p:cNvPr id="2" name="TextBox 2"/>
          <p:cNvSpPr txBox="1"/>
          <p:nvPr/>
        </p:nvSpPr>
        <p:spPr>
          <a:xfrm>
            <a:off x="514350" y="4366635"/>
            <a:ext cx="17773650" cy="3480473"/>
          </a:xfrm>
          <a:prstGeom prst="rect">
            <a:avLst/>
          </a:prstGeom>
        </p:spPr>
        <p:txBody>
          <a:bodyPr lIns="0" tIns="0" rIns="0" bIns="0" rtlCol="0" anchor="t">
            <a:spAutoFit/>
          </a:bodyPr>
          <a:lstStyle/>
          <a:p>
            <a:pPr marL="591520" lvl="1" indent="-295760" algn="l">
              <a:lnSpc>
                <a:spcPts val="3835"/>
              </a:lnSpc>
              <a:spcBef>
                <a:spcPct val="0"/>
              </a:spcBef>
              <a:buFont typeface="Arial"/>
              <a:buChar char="•"/>
            </a:pPr>
            <a:r>
              <a:rPr lang="en-US" sz="2739" u="none" strike="noStrike" spc="210">
                <a:solidFill>
                  <a:srgbClr val="564A50"/>
                </a:solidFill>
                <a:latin typeface="More Sugar Thin"/>
                <a:ea typeface="More Sugar Thin"/>
                <a:cs typeface="More Sugar Thin"/>
                <a:sym typeface="More Sugar Thin"/>
              </a:rPr>
              <a:t>RCT Principle: Authentic relationships require power-with, not power-over.</a:t>
            </a:r>
          </a:p>
          <a:p>
            <a:pPr marL="591520" lvl="1" indent="-295760" algn="l">
              <a:lnSpc>
                <a:spcPts val="3835"/>
              </a:lnSpc>
              <a:spcBef>
                <a:spcPct val="0"/>
              </a:spcBef>
              <a:buFont typeface="Arial"/>
              <a:buChar char="•"/>
            </a:pPr>
            <a:r>
              <a:rPr lang="en-US" sz="2739" u="none" strike="noStrike" spc="210">
                <a:solidFill>
                  <a:srgbClr val="564A50"/>
                </a:solidFill>
                <a:latin typeface="More Sugar Thin"/>
                <a:ea typeface="More Sugar Thin"/>
                <a:cs typeface="More Sugar Thin"/>
                <a:sym typeface="More Sugar Thin"/>
              </a:rPr>
              <a:t>Application: Ask open-ended questions and include parents in problem-solving.</a:t>
            </a:r>
          </a:p>
          <a:p>
            <a:pPr marL="591520" lvl="1" indent="-295760" algn="l">
              <a:lnSpc>
                <a:spcPts val="3835"/>
              </a:lnSpc>
              <a:spcBef>
                <a:spcPct val="0"/>
              </a:spcBef>
              <a:buFont typeface="Arial"/>
              <a:buChar char="•"/>
            </a:pPr>
            <a:r>
              <a:rPr lang="en-US" sz="2739" u="none" strike="noStrike" spc="210">
                <a:solidFill>
                  <a:srgbClr val="564A50"/>
                </a:solidFill>
                <a:latin typeface="More Sugar Thin"/>
                <a:ea typeface="More Sugar Thin"/>
                <a:cs typeface="More Sugar Thin"/>
                <a:sym typeface="More Sugar Thin"/>
              </a:rPr>
              <a:t>“What challenges do you think might come up when you transition home? What would help you feel prepared?”</a:t>
            </a:r>
          </a:p>
          <a:p>
            <a:pPr marL="591520" lvl="1" indent="-295760" algn="l">
              <a:lnSpc>
                <a:spcPts val="3835"/>
              </a:lnSpc>
              <a:spcBef>
                <a:spcPct val="0"/>
              </a:spcBef>
              <a:buFont typeface="Arial"/>
              <a:buChar char="•"/>
            </a:pPr>
            <a:r>
              <a:rPr lang="en-US" sz="2739" u="none" strike="noStrike" spc="210">
                <a:solidFill>
                  <a:srgbClr val="564A50"/>
                </a:solidFill>
                <a:latin typeface="More Sugar Thin"/>
                <a:ea typeface="More Sugar Thin"/>
                <a:cs typeface="More Sugar Thin"/>
                <a:sym typeface="More Sugar Thin"/>
              </a:rPr>
              <a:t>Give choices and validate expertise:</a:t>
            </a:r>
          </a:p>
          <a:p>
            <a:pPr marL="591520" lvl="1" indent="-295760" algn="l">
              <a:lnSpc>
                <a:spcPts val="3835"/>
              </a:lnSpc>
              <a:spcBef>
                <a:spcPct val="0"/>
              </a:spcBef>
              <a:buFont typeface="Arial"/>
              <a:buChar char="•"/>
            </a:pPr>
            <a:r>
              <a:rPr lang="en-US" sz="2739" u="none" strike="noStrike" spc="210">
                <a:solidFill>
                  <a:srgbClr val="564A50"/>
                </a:solidFill>
                <a:latin typeface="More Sugar Thin"/>
                <a:ea typeface="More Sugar Thin"/>
                <a:cs typeface="More Sugar Thin"/>
                <a:sym typeface="More Sugar Thin"/>
              </a:rPr>
              <a:t>“You know your baby best. Let’s think together about a plan that fits your family and keeps baby safe.”</a:t>
            </a:r>
          </a:p>
        </p:txBody>
      </p:sp>
      <p:sp>
        <p:nvSpPr>
          <p:cNvPr id="3" name="TextBox 3"/>
          <p:cNvSpPr txBox="1"/>
          <p:nvPr/>
        </p:nvSpPr>
        <p:spPr>
          <a:xfrm>
            <a:off x="1765444" y="1423663"/>
            <a:ext cx="14757111" cy="873137"/>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Lazydog"/>
                <a:ea typeface="Lazydog"/>
                <a:cs typeface="Lazydog"/>
                <a:sym typeface="Lazydog"/>
              </a:rPr>
              <a:t>Relational-cultural theory (Jordan, 2018)</a:t>
            </a:r>
          </a:p>
        </p:txBody>
      </p:sp>
      <p:sp>
        <p:nvSpPr>
          <p:cNvPr id="4" name="TextBox 4"/>
          <p:cNvSpPr txBox="1"/>
          <p:nvPr/>
        </p:nvSpPr>
        <p:spPr>
          <a:xfrm>
            <a:off x="1028700" y="3659050"/>
            <a:ext cx="5687147" cy="431763"/>
          </a:xfrm>
          <a:prstGeom prst="rect">
            <a:avLst/>
          </a:prstGeom>
        </p:spPr>
        <p:txBody>
          <a:bodyPr lIns="0" tIns="0" rIns="0" bIns="0" rtlCol="0" anchor="t">
            <a:spAutoFit/>
          </a:bodyPr>
          <a:lstStyle/>
          <a:p>
            <a:pPr algn="l">
              <a:lnSpc>
                <a:spcPts val="3499"/>
              </a:lnSpc>
              <a:spcBef>
                <a:spcPct val="0"/>
              </a:spcBef>
            </a:pPr>
            <a:r>
              <a:rPr lang="en-US" sz="2499">
                <a:solidFill>
                  <a:srgbClr val="000000"/>
                </a:solidFill>
                <a:latin typeface="Lazydog"/>
                <a:ea typeface="Lazydog"/>
                <a:cs typeface="Lazydog"/>
                <a:sym typeface="Lazydog"/>
              </a:rPr>
              <a:t>Share Power and Build Trust</a:t>
            </a:r>
          </a:p>
        </p:txBody>
      </p:sp>
      <p:sp>
        <p:nvSpPr>
          <p:cNvPr id="5" name="Freeform 5"/>
          <p:cNvSpPr/>
          <p:nvPr/>
        </p:nvSpPr>
        <p:spPr>
          <a:xfrm rot="-5400000">
            <a:off x="16477266" y="8483631"/>
            <a:ext cx="2502508" cy="938440"/>
          </a:xfrm>
          <a:custGeom>
            <a:avLst/>
            <a:gdLst/>
            <a:ahLst/>
            <a:cxnLst/>
            <a:rect l="l" t="t" r="r" b="b"/>
            <a:pathLst>
              <a:path w="2502508" h="938440">
                <a:moveTo>
                  <a:pt x="0" y="0"/>
                </a:moveTo>
                <a:lnTo>
                  <a:pt x="2502508" y="0"/>
                </a:lnTo>
                <a:lnTo>
                  <a:pt x="2502508" y="938440"/>
                </a:lnTo>
                <a:lnTo>
                  <a:pt x="0" y="9384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5400000">
            <a:off x="-678718" y="928524"/>
            <a:ext cx="2502508" cy="938440"/>
          </a:xfrm>
          <a:custGeom>
            <a:avLst/>
            <a:gdLst/>
            <a:ahLst/>
            <a:cxnLst/>
            <a:rect l="l" t="t" r="r" b="b"/>
            <a:pathLst>
              <a:path w="2502508" h="938440">
                <a:moveTo>
                  <a:pt x="0" y="0"/>
                </a:moveTo>
                <a:lnTo>
                  <a:pt x="2502508" y="0"/>
                </a:lnTo>
                <a:lnTo>
                  <a:pt x="2502508" y="938441"/>
                </a:lnTo>
                <a:lnTo>
                  <a:pt x="0" y="9384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0ECE1"/>
        </a:solidFill>
        <a:effectLst/>
      </p:bgPr>
    </p:bg>
    <p:spTree>
      <p:nvGrpSpPr>
        <p:cNvPr id="1" name=""/>
        <p:cNvGrpSpPr/>
        <p:nvPr/>
      </p:nvGrpSpPr>
      <p:grpSpPr>
        <a:xfrm>
          <a:off x="0" y="0"/>
          <a:ext cx="0" cy="0"/>
          <a:chOff x="0" y="0"/>
          <a:chExt cx="0" cy="0"/>
        </a:xfrm>
      </p:grpSpPr>
      <p:sp>
        <p:nvSpPr>
          <p:cNvPr id="2" name="TextBox 2"/>
          <p:cNvSpPr txBox="1"/>
          <p:nvPr/>
        </p:nvSpPr>
        <p:spPr>
          <a:xfrm>
            <a:off x="1397072" y="4128979"/>
            <a:ext cx="15493856" cy="2968256"/>
          </a:xfrm>
          <a:prstGeom prst="rect">
            <a:avLst/>
          </a:prstGeom>
        </p:spPr>
        <p:txBody>
          <a:bodyPr lIns="0" tIns="0" rIns="0" bIns="0" rtlCol="0" anchor="t">
            <a:spAutoFit/>
          </a:bodyPr>
          <a:lstStyle/>
          <a:p>
            <a:pPr algn="l">
              <a:lnSpc>
                <a:spcPts val="3835"/>
              </a:lnSpc>
              <a:spcBef>
                <a:spcPct val="0"/>
              </a:spcBef>
            </a:pPr>
            <a:r>
              <a:rPr lang="en-US" sz="2739" u="none" strike="noStrike" spc="210">
                <a:solidFill>
                  <a:srgbClr val="564A50"/>
                </a:solidFill>
                <a:latin typeface="More Sugar Thin"/>
                <a:ea typeface="More Sugar Thin"/>
                <a:cs typeface="More Sugar Thin"/>
                <a:sym typeface="More Sugar Thin"/>
              </a:rPr>
              <a:t>RCT Principle: Disconnection is inevitable, but repair deepens relationships.</a:t>
            </a:r>
          </a:p>
          <a:p>
            <a:pPr algn="l">
              <a:lnSpc>
                <a:spcPts val="3835"/>
              </a:lnSpc>
              <a:spcBef>
                <a:spcPct val="0"/>
              </a:spcBef>
            </a:pPr>
            <a:r>
              <a:rPr lang="en-US" sz="2739" u="none" strike="noStrike" spc="210">
                <a:solidFill>
                  <a:srgbClr val="564A50"/>
                </a:solidFill>
                <a:latin typeface="More Sugar Thin"/>
                <a:ea typeface="More Sugar Thin"/>
                <a:cs typeface="More Sugar Thin"/>
                <a:sym typeface="More Sugar Thin"/>
              </a:rPr>
              <a:t>Application: If a parent responds with resistance or fear, don’t shut down. Name the feeling and stay in relationship.</a:t>
            </a:r>
          </a:p>
          <a:p>
            <a:pPr algn="l">
              <a:lnSpc>
                <a:spcPts val="3835"/>
              </a:lnSpc>
              <a:spcBef>
                <a:spcPct val="0"/>
              </a:spcBef>
            </a:pPr>
            <a:r>
              <a:rPr lang="en-US" sz="2739" u="none" strike="noStrike" spc="210">
                <a:solidFill>
                  <a:srgbClr val="564A50"/>
                </a:solidFill>
                <a:latin typeface="More Sugar Thin"/>
                <a:ea typeface="More Sugar Thin"/>
                <a:cs typeface="More Sugar Thin"/>
                <a:sym typeface="More Sugar Thin"/>
              </a:rPr>
              <a:t>“I get the sense this feels overwhelming or even frustrating—would you be open to talking through some of those feelings together?”</a:t>
            </a:r>
          </a:p>
          <a:p>
            <a:pPr algn="l">
              <a:lnSpc>
                <a:spcPts val="3835"/>
              </a:lnSpc>
              <a:spcBef>
                <a:spcPct val="0"/>
              </a:spcBef>
            </a:pPr>
            <a:endParaRPr lang="en-US" sz="2739" u="none" strike="noStrike" spc="210">
              <a:solidFill>
                <a:srgbClr val="564A50"/>
              </a:solidFill>
              <a:latin typeface="More Sugar Thin"/>
              <a:ea typeface="More Sugar Thin"/>
              <a:cs typeface="More Sugar Thin"/>
              <a:sym typeface="More Sugar Thin"/>
            </a:endParaRPr>
          </a:p>
        </p:txBody>
      </p:sp>
      <p:sp>
        <p:nvSpPr>
          <p:cNvPr id="3" name="TextBox 3"/>
          <p:cNvSpPr txBox="1"/>
          <p:nvPr/>
        </p:nvSpPr>
        <p:spPr>
          <a:xfrm>
            <a:off x="1765444" y="1423663"/>
            <a:ext cx="14757111" cy="873137"/>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Lazydog"/>
                <a:ea typeface="Lazydog"/>
                <a:cs typeface="Lazydog"/>
                <a:sym typeface="Lazydog"/>
              </a:rPr>
              <a:t>Relational-cultural theory (Jordan, 2018)</a:t>
            </a:r>
          </a:p>
        </p:txBody>
      </p:sp>
      <p:sp>
        <p:nvSpPr>
          <p:cNvPr id="4" name="TextBox 4"/>
          <p:cNvSpPr txBox="1"/>
          <p:nvPr/>
        </p:nvSpPr>
        <p:spPr>
          <a:xfrm>
            <a:off x="1397072" y="3280996"/>
            <a:ext cx="9030424" cy="401585"/>
          </a:xfrm>
          <a:prstGeom prst="rect">
            <a:avLst/>
          </a:prstGeom>
        </p:spPr>
        <p:txBody>
          <a:bodyPr wrap="square" lIns="0" tIns="0" rIns="0" bIns="0" rtlCol="0" anchor="t">
            <a:spAutoFit/>
          </a:bodyPr>
          <a:lstStyle/>
          <a:p>
            <a:pPr algn="ctr">
              <a:lnSpc>
                <a:spcPts val="3499"/>
              </a:lnSpc>
              <a:spcBef>
                <a:spcPct val="0"/>
              </a:spcBef>
            </a:pPr>
            <a:r>
              <a:rPr lang="en-US" sz="2499">
                <a:solidFill>
                  <a:srgbClr val="000000"/>
                </a:solidFill>
                <a:latin typeface="Lazydog"/>
                <a:ea typeface="Lazydog"/>
                <a:cs typeface="Lazydog"/>
                <a:sym typeface="Lazydog"/>
              </a:rPr>
              <a:t>Reflect and Repair Disconnection</a:t>
            </a:r>
          </a:p>
        </p:txBody>
      </p:sp>
      <p:sp>
        <p:nvSpPr>
          <p:cNvPr id="5" name="Freeform 5"/>
          <p:cNvSpPr/>
          <p:nvPr/>
        </p:nvSpPr>
        <p:spPr>
          <a:xfrm rot="-5400000">
            <a:off x="16477266" y="8483631"/>
            <a:ext cx="2502508" cy="938440"/>
          </a:xfrm>
          <a:custGeom>
            <a:avLst/>
            <a:gdLst/>
            <a:ahLst/>
            <a:cxnLst/>
            <a:rect l="l" t="t" r="r" b="b"/>
            <a:pathLst>
              <a:path w="2502508" h="938440">
                <a:moveTo>
                  <a:pt x="0" y="0"/>
                </a:moveTo>
                <a:lnTo>
                  <a:pt x="2502508" y="0"/>
                </a:lnTo>
                <a:lnTo>
                  <a:pt x="2502508" y="938440"/>
                </a:lnTo>
                <a:lnTo>
                  <a:pt x="0" y="9384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5400000">
            <a:off x="-678718" y="928524"/>
            <a:ext cx="2502508" cy="938440"/>
          </a:xfrm>
          <a:custGeom>
            <a:avLst/>
            <a:gdLst/>
            <a:ahLst/>
            <a:cxnLst/>
            <a:rect l="l" t="t" r="r" b="b"/>
            <a:pathLst>
              <a:path w="2502508" h="938440">
                <a:moveTo>
                  <a:pt x="0" y="0"/>
                </a:moveTo>
                <a:lnTo>
                  <a:pt x="2502508" y="0"/>
                </a:lnTo>
                <a:lnTo>
                  <a:pt x="2502508" y="938441"/>
                </a:lnTo>
                <a:lnTo>
                  <a:pt x="0" y="9384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0ECE1"/>
        </a:solidFill>
        <a:effectLst/>
      </p:bgPr>
    </p:bg>
    <p:spTree>
      <p:nvGrpSpPr>
        <p:cNvPr id="1" name=""/>
        <p:cNvGrpSpPr/>
        <p:nvPr/>
      </p:nvGrpSpPr>
      <p:grpSpPr>
        <a:xfrm>
          <a:off x="0" y="0"/>
          <a:ext cx="0" cy="0"/>
          <a:chOff x="0" y="0"/>
          <a:chExt cx="0" cy="0"/>
        </a:xfrm>
      </p:grpSpPr>
      <p:sp>
        <p:nvSpPr>
          <p:cNvPr id="2" name="Freeform 2"/>
          <p:cNvSpPr/>
          <p:nvPr/>
        </p:nvSpPr>
        <p:spPr>
          <a:xfrm>
            <a:off x="16355494" y="8353031"/>
            <a:ext cx="2482221" cy="1303166"/>
          </a:xfrm>
          <a:custGeom>
            <a:avLst/>
            <a:gdLst/>
            <a:ahLst/>
            <a:cxnLst/>
            <a:rect l="l" t="t" r="r" b="b"/>
            <a:pathLst>
              <a:path w="2482221" h="1303166">
                <a:moveTo>
                  <a:pt x="0" y="0"/>
                </a:moveTo>
                <a:lnTo>
                  <a:pt x="2482221" y="0"/>
                </a:lnTo>
                <a:lnTo>
                  <a:pt x="2482221" y="1303166"/>
                </a:lnTo>
                <a:lnTo>
                  <a:pt x="0" y="1303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12410" y="1028700"/>
            <a:ext cx="2482221" cy="1303166"/>
          </a:xfrm>
          <a:custGeom>
            <a:avLst/>
            <a:gdLst/>
            <a:ahLst/>
            <a:cxnLst/>
            <a:rect l="l" t="t" r="r" b="b"/>
            <a:pathLst>
              <a:path w="2482221" h="1303166">
                <a:moveTo>
                  <a:pt x="0" y="0"/>
                </a:moveTo>
                <a:lnTo>
                  <a:pt x="2482220" y="0"/>
                </a:lnTo>
                <a:lnTo>
                  <a:pt x="2482220" y="1303166"/>
                </a:lnTo>
                <a:lnTo>
                  <a:pt x="0" y="1303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652055" y="6399766"/>
            <a:ext cx="871135" cy="1062360"/>
          </a:xfrm>
          <a:custGeom>
            <a:avLst/>
            <a:gdLst/>
            <a:ahLst/>
            <a:cxnLst/>
            <a:rect l="l" t="t" r="r" b="b"/>
            <a:pathLst>
              <a:path w="871135" h="1062360">
                <a:moveTo>
                  <a:pt x="0" y="0"/>
                </a:moveTo>
                <a:lnTo>
                  <a:pt x="871134" y="0"/>
                </a:lnTo>
                <a:lnTo>
                  <a:pt x="871134" y="1062360"/>
                </a:lnTo>
                <a:lnTo>
                  <a:pt x="0" y="10623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5739016" y="1601997"/>
            <a:ext cx="871135" cy="1062360"/>
          </a:xfrm>
          <a:custGeom>
            <a:avLst/>
            <a:gdLst/>
            <a:ahLst/>
            <a:cxnLst/>
            <a:rect l="l" t="t" r="r" b="b"/>
            <a:pathLst>
              <a:path w="871135" h="1062360">
                <a:moveTo>
                  <a:pt x="0" y="0"/>
                </a:moveTo>
                <a:lnTo>
                  <a:pt x="871135" y="0"/>
                </a:lnTo>
                <a:lnTo>
                  <a:pt x="871135" y="1062360"/>
                </a:lnTo>
                <a:lnTo>
                  <a:pt x="0" y="10623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2232138" y="7487495"/>
            <a:ext cx="582103" cy="709882"/>
          </a:xfrm>
          <a:custGeom>
            <a:avLst/>
            <a:gdLst/>
            <a:ahLst/>
            <a:cxnLst/>
            <a:rect l="l" t="t" r="r" b="b"/>
            <a:pathLst>
              <a:path w="582103" h="709882">
                <a:moveTo>
                  <a:pt x="0" y="0"/>
                </a:moveTo>
                <a:lnTo>
                  <a:pt x="582103" y="0"/>
                </a:lnTo>
                <a:lnTo>
                  <a:pt x="582103" y="709882"/>
                </a:lnTo>
                <a:lnTo>
                  <a:pt x="0" y="7098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5447964" y="813851"/>
            <a:ext cx="582103" cy="709882"/>
          </a:xfrm>
          <a:custGeom>
            <a:avLst/>
            <a:gdLst/>
            <a:ahLst/>
            <a:cxnLst/>
            <a:rect l="l" t="t" r="r" b="b"/>
            <a:pathLst>
              <a:path w="582103" h="709882">
                <a:moveTo>
                  <a:pt x="0" y="0"/>
                </a:moveTo>
                <a:lnTo>
                  <a:pt x="582104" y="0"/>
                </a:lnTo>
                <a:lnTo>
                  <a:pt x="582104" y="709882"/>
                </a:lnTo>
                <a:lnTo>
                  <a:pt x="0" y="7098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3161904" y="4833588"/>
            <a:ext cx="6274071" cy="4822609"/>
          </a:xfrm>
          <a:custGeom>
            <a:avLst/>
            <a:gdLst/>
            <a:ahLst/>
            <a:cxnLst/>
            <a:rect l="l" t="t" r="r" b="b"/>
            <a:pathLst>
              <a:path w="6274071" h="4822609">
                <a:moveTo>
                  <a:pt x="0" y="0"/>
                </a:moveTo>
                <a:lnTo>
                  <a:pt x="6274070" y="0"/>
                </a:lnTo>
                <a:lnTo>
                  <a:pt x="6274070" y="4822609"/>
                </a:lnTo>
                <a:lnTo>
                  <a:pt x="0" y="4822609"/>
                </a:lnTo>
                <a:lnTo>
                  <a:pt x="0" y="0"/>
                </a:lnTo>
                <a:close/>
              </a:path>
            </a:pathLst>
          </a:custGeom>
          <a:blipFill>
            <a:blip r:embed="rId6"/>
            <a:stretch>
              <a:fillRect l="-8517" t="-83215" r="-158911" b="-12488"/>
            </a:stretch>
          </a:blipFill>
          <a:ln w="38100" cap="sq">
            <a:solidFill>
              <a:srgbClr val="000000"/>
            </a:solidFill>
            <a:prstDash val="solid"/>
            <a:miter/>
          </a:ln>
        </p:spPr>
        <p:txBody>
          <a:bodyPr/>
          <a:lstStyle/>
          <a:p>
            <a:endParaRPr lang="en-US"/>
          </a:p>
        </p:txBody>
      </p:sp>
      <p:sp>
        <p:nvSpPr>
          <p:cNvPr id="9" name="Freeform 9"/>
          <p:cNvSpPr/>
          <p:nvPr/>
        </p:nvSpPr>
        <p:spPr>
          <a:xfrm>
            <a:off x="9783637" y="4833588"/>
            <a:ext cx="6826514" cy="4649094"/>
          </a:xfrm>
          <a:custGeom>
            <a:avLst/>
            <a:gdLst/>
            <a:ahLst/>
            <a:cxnLst/>
            <a:rect l="l" t="t" r="r" b="b"/>
            <a:pathLst>
              <a:path w="6826514" h="4649094">
                <a:moveTo>
                  <a:pt x="0" y="0"/>
                </a:moveTo>
                <a:lnTo>
                  <a:pt x="6826514" y="0"/>
                </a:lnTo>
                <a:lnTo>
                  <a:pt x="6826514" y="4649094"/>
                </a:lnTo>
                <a:lnTo>
                  <a:pt x="0" y="4649094"/>
                </a:lnTo>
                <a:lnTo>
                  <a:pt x="0" y="0"/>
                </a:lnTo>
                <a:close/>
              </a:path>
            </a:pathLst>
          </a:custGeom>
          <a:blipFill>
            <a:blip r:embed="rId7"/>
            <a:stretch>
              <a:fillRect l="-13534" t="-96181" r="-152895" b="-23876"/>
            </a:stretch>
          </a:blipFill>
        </p:spPr>
        <p:txBody>
          <a:bodyPr/>
          <a:lstStyle/>
          <a:p>
            <a:endParaRPr lang="en-US"/>
          </a:p>
        </p:txBody>
      </p:sp>
      <p:sp>
        <p:nvSpPr>
          <p:cNvPr id="10" name="TextBox 10"/>
          <p:cNvSpPr txBox="1"/>
          <p:nvPr/>
        </p:nvSpPr>
        <p:spPr>
          <a:xfrm>
            <a:off x="2325683" y="1216301"/>
            <a:ext cx="13856188" cy="717608"/>
          </a:xfrm>
          <a:prstGeom prst="rect">
            <a:avLst/>
          </a:prstGeom>
        </p:spPr>
        <p:txBody>
          <a:bodyPr lIns="0" tIns="0" rIns="0" bIns="0" rtlCol="0" anchor="t">
            <a:spAutoFit/>
          </a:bodyPr>
          <a:lstStyle/>
          <a:p>
            <a:pPr algn="ctr">
              <a:lnSpc>
                <a:spcPts val="5559"/>
              </a:lnSpc>
            </a:pPr>
            <a:r>
              <a:rPr lang="en-US" sz="4671">
                <a:solidFill>
                  <a:srgbClr val="564A50"/>
                </a:solidFill>
                <a:latin typeface="More Sugar"/>
                <a:ea typeface="More Sugar"/>
                <a:cs typeface="More Sugar"/>
                <a:sym typeface="More Sugar"/>
              </a:rPr>
              <a:t>STAFF EDUCATION &amp; TRAINING</a:t>
            </a:r>
          </a:p>
        </p:txBody>
      </p:sp>
      <p:sp>
        <p:nvSpPr>
          <p:cNvPr id="11" name="TextBox 11"/>
          <p:cNvSpPr txBox="1"/>
          <p:nvPr/>
        </p:nvSpPr>
        <p:spPr>
          <a:xfrm>
            <a:off x="1028700" y="3061385"/>
            <a:ext cx="17259300" cy="985535"/>
          </a:xfrm>
          <a:prstGeom prst="rect">
            <a:avLst/>
          </a:prstGeom>
        </p:spPr>
        <p:txBody>
          <a:bodyPr lIns="0" tIns="0" rIns="0" bIns="0" rtlCol="0" anchor="t">
            <a:spAutoFit/>
          </a:bodyPr>
          <a:lstStyle/>
          <a:p>
            <a:pPr marL="0" lvl="0" indent="0" algn="l">
              <a:lnSpc>
                <a:spcPts val="3835"/>
              </a:lnSpc>
              <a:spcBef>
                <a:spcPct val="0"/>
              </a:spcBef>
            </a:pPr>
            <a:r>
              <a:rPr lang="en-US" sz="2739" u="none" strike="noStrike" spc="210">
                <a:solidFill>
                  <a:srgbClr val="564A50"/>
                </a:solidFill>
                <a:latin typeface="More Sugar Thin"/>
                <a:ea typeface="More Sugar Thin"/>
                <a:cs typeface="More Sugar Thin"/>
                <a:sym typeface="More Sugar Thin"/>
              </a:rPr>
              <a:t>Staff education and training about safe sleep in the NICU is essential because it directly supports infant safety, equity in care, and parental trust.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0ECE1"/>
        </a:solidFill>
        <a:effectLst/>
      </p:bgPr>
    </p:bg>
    <p:spTree>
      <p:nvGrpSpPr>
        <p:cNvPr id="1" name=""/>
        <p:cNvGrpSpPr/>
        <p:nvPr/>
      </p:nvGrpSpPr>
      <p:grpSpPr>
        <a:xfrm>
          <a:off x="0" y="0"/>
          <a:ext cx="0" cy="0"/>
          <a:chOff x="0" y="0"/>
          <a:chExt cx="0" cy="0"/>
        </a:xfrm>
      </p:grpSpPr>
      <p:sp>
        <p:nvSpPr>
          <p:cNvPr id="2" name="Freeform 2"/>
          <p:cNvSpPr/>
          <p:nvPr/>
        </p:nvSpPr>
        <p:spPr>
          <a:xfrm>
            <a:off x="16355494" y="8353031"/>
            <a:ext cx="2482221" cy="1303166"/>
          </a:xfrm>
          <a:custGeom>
            <a:avLst/>
            <a:gdLst/>
            <a:ahLst/>
            <a:cxnLst/>
            <a:rect l="l" t="t" r="r" b="b"/>
            <a:pathLst>
              <a:path w="2482221" h="1303166">
                <a:moveTo>
                  <a:pt x="0" y="0"/>
                </a:moveTo>
                <a:lnTo>
                  <a:pt x="2482221" y="0"/>
                </a:lnTo>
                <a:lnTo>
                  <a:pt x="2482221" y="1303166"/>
                </a:lnTo>
                <a:lnTo>
                  <a:pt x="0" y="1303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12410" y="1028700"/>
            <a:ext cx="2482221" cy="1303166"/>
          </a:xfrm>
          <a:custGeom>
            <a:avLst/>
            <a:gdLst/>
            <a:ahLst/>
            <a:cxnLst/>
            <a:rect l="l" t="t" r="r" b="b"/>
            <a:pathLst>
              <a:path w="2482221" h="1303166">
                <a:moveTo>
                  <a:pt x="0" y="0"/>
                </a:moveTo>
                <a:lnTo>
                  <a:pt x="2482220" y="0"/>
                </a:lnTo>
                <a:lnTo>
                  <a:pt x="2482220" y="1303166"/>
                </a:lnTo>
                <a:lnTo>
                  <a:pt x="0" y="1303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652055" y="6399766"/>
            <a:ext cx="871135" cy="1062360"/>
          </a:xfrm>
          <a:custGeom>
            <a:avLst/>
            <a:gdLst/>
            <a:ahLst/>
            <a:cxnLst/>
            <a:rect l="l" t="t" r="r" b="b"/>
            <a:pathLst>
              <a:path w="871135" h="1062360">
                <a:moveTo>
                  <a:pt x="0" y="0"/>
                </a:moveTo>
                <a:lnTo>
                  <a:pt x="871134" y="0"/>
                </a:lnTo>
                <a:lnTo>
                  <a:pt x="871134" y="1062360"/>
                </a:lnTo>
                <a:lnTo>
                  <a:pt x="0" y="10623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5739016" y="1601997"/>
            <a:ext cx="871135" cy="1062360"/>
          </a:xfrm>
          <a:custGeom>
            <a:avLst/>
            <a:gdLst/>
            <a:ahLst/>
            <a:cxnLst/>
            <a:rect l="l" t="t" r="r" b="b"/>
            <a:pathLst>
              <a:path w="871135" h="1062360">
                <a:moveTo>
                  <a:pt x="0" y="0"/>
                </a:moveTo>
                <a:lnTo>
                  <a:pt x="871135" y="0"/>
                </a:lnTo>
                <a:lnTo>
                  <a:pt x="871135" y="1062360"/>
                </a:lnTo>
                <a:lnTo>
                  <a:pt x="0" y="10623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2232138" y="7487495"/>
            <a:ext cx="582103" cy="709882"/>
          </a:xfrm>
          <a:custGeom>
            <a:avLst/>
            <a:gdLst/>
            <a:ahLst/>
            <a:cxnLst/>
            <a:rect l="l" t="t" r="r" b="b"/>
            <a:pathLst>
              <a:path w="582103" h="709882">
                <a:moveTo>
                  <a:pt x="0" y="0"/>
                </a:moveTo>
                <a:lnTo>
                  <a:pt x="582103" y="0"/>
                </a:lnTo>
                <a:lnTo>
                  <a:pt x="582103" y="709882"/>
                </a:lnTo>
                <a:lnTo>
                  <a:pt x="0" y="7098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5447964" y="813851"/>
            <a:ext cx="582103" cy="709882"/>
          </a:xfrm>
          <a:custGeom>
            <a:avLst/>
            <a:gdLst/>
            <a:ahLst/>
            <a:cxnLst/>
            <a:rect l="l" t="t" r="r" b="b"/>
            <a:pathLst>
              <a:path w="582103" h="709882">
                <a:moveTo>
                  <a:pt x="0" y="0"/>
                </a:moveTo>
                <a:lnTo>
                  <a:pt x="582104" y="0"/>
                </a:lnTo>
                <a:lnTo>
                  <a:pt x="582104" y="709882"/>
                </a:lnTo>
                <a:lnTo>
                  <a:pt x="0" y="7098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6835771" y="9533931"/>
            <a:ext cx="4616458" cy="854045"/>
          </a:xfrm>
          <a:custGeom>
            <a:avLst/>
            <a:gdLst/>
            <a:ahLst/>
            <a:cxnLst/>
            <a:rect l="l" t="t" r="r" b="b"/>
            <a:pathLst>
              <a:path w="4616458" h="854045">
                <a:moveTo>
                  <a:pt x="0" y="0"/>
                </a:moveTo>
                <a:lnTo>
                  <a:pt x="4616458" y="0"/>
                </a:lnTo>
                <a:lnTo>
                  <a:pt x="4616458" y="854045"/>
                </a:lnTo>
                <a:lnTo>
                  <a:pt x="0" y="8540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3729927" y="2046748"/>
            <a:ext cx="10828146" cy="7374345"/>
          </a:xfrm>
          <a:custGeom>
            <a:avLst/>
            <a:gdLst/>
            <a:ahLst/>
            <a:cxnLst/>
            <a:rect l="l" t="t" r="r" b="b"/>
            <a:pathLst>
              <a:path w="10828146" h="7374345">
                <a:moveTo>
                  <a:pt x="0" y="0"/>
                </a:moveTo>
                <a:lnTo>
                  <a:pt x="10828146" y="0"/>
                </a:lnTo>
                <a:lnTo>
                  <a:pt x="10828146" y="7374345"/>
                </a:lnTo>
                <a:lnTo>
                  <a:pt x="0" y="7374345"/>
                </a:lnTo>
                <a:lnTo>
                  <a:pt x="0" y="0"/>
                </a:lnTo>
                <a:close/>
              </a:path>
            </a:pathLst>
          </a:custGeom>
          <a:blipFill>
            <a:blip r:embed="rId8"/>
            <a:stretch>
              <a:fillRect l="-13534" t="-96181" r="-152895" b="-23876"/>
            </a:stretch>
          </a:blipFill>
        </p:spPr>
        <p:txBody>
          <a:bodyPr/>
          <a:lstStyle/>
          <a:p>
            <a:endParaRPr lang="en-US"/>
          </a:p>
        </p:txBody>
      </p:sp>
      <p:sp>
        <p:nvSpPr>
          <p:cNvPr id="10" name="TextBox 10"/>
          <p:cNvSpPr txBox="1"/>
          <p:nvPr/>
        </p:nvSpPr>
        <p:spPr>
          <a:xfrm>
            <a:off x="2325683" y="1216301"/>
            <a:ext cx="13856188" cy="717608"/>
          </a:xfrm>
          <a:prstGeom prst="rect">
            <a:avLst/>
          </a:prstGeom>
        </p:spPr>
        <p:txBody>
          <a:bodyPr lIns="0" tIns="0" rIns="0" bIns="0" rtlCol="0" anchor="t">
            <a:spAutoFit/>
          </a:bodyPr>
          <a:lstStyle/>
          <a:p>
            <a:pPr algn="ctr">
              <a:lnSpc>
                <a:spcPts val="5559"/>
              </a:lnSpc>
            </a:pPr>
            <a:r>
              <a:rPr lang="en-US" sz="4671">
                <a:solidFill>
                  <a:srgbClr val="564A50"/>
                </a:solidFill>
                <a:latin typeface="More Sugar"/>
                <a:ea typeface="More Sugar"/>
                <a:cs typeface="More Sugar"/>
                <a:sym typeface="More Sugar"/>
              </a:rPr>
              <a:t>DRAWING THE CURTAIN (FERRER, 2021)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0ECE1"/>
        </a:solidFill>
        <a:effectLst/>
      </p:bgPr>
    </p:bg>
    <p:spTree>
      <p:nvGrpSpPr>
        <p:cNvPr id="1" name=""/>
        <p:cNvGrpSpPr/>
        <p:nvPr/>
      </p:nvGrpSpPr>
      <p:grpSpPr>
        <a:xfrm>
          <a:off x="0" y="0"/>
          <a:ext cx="0" cy="0"/>
          <a:chOff x="0" y="0"/>
          <a:chExt cx="0" cy="0"/>
        </a:xfrm>
      </p:grpSpPr>
      <p:sp>
        <p:nvSpPr>
          <p:cNvPr id="2" name="Freeform 2"/>
          <p:cNvSpPr/>
          <p:nvPr/>
        </p:nvSpPr>
        <p:spPr>
          <a:xfrm>
            <a:off x="2228714" y="1757444"/>
            <a:ext cx="13863607" cy="7484409"/>
          </a:xfrm>
          <a:custGeom>
            <a:avLst/>
            <a:gdLst/>
            <a:ahLst/>
            <a:cxnLst/>
            <a:rect l="l" t="t" r="r" b="b"/>
            <a:pathLst>
              <a:path w="13863607" h="7484409">
                <a:moveTo>
                  <a:pt x="0" y="0"/>
                </a:moveTo>
                <a:lnTo>
                  <a:pt x="13863607" y="0"/>
                </a:lnTo>
                <a:lnTo>
                  <a:pt x="13863607" y="7484408"/>
                </a:lnTo>
                <a:lnTo>
                  <a:pt x="0" y="7484408"/>
                </a:lnTo>
                <a:lnTo>
                  <a:pt x="0" y="0"/>
                </a:lnTo>
                <a:close/>
              </a:path>
            </a:pathLst>
          </a:custGeom>
          <a:blipFill>
            <a:blip r:embed="rId2"/>
            <a:stretch>
              <a:fillRect l="-43781" t="-39416" r="-4667" b="-15257"/>
            </a:stretch>
          </a:blipFill>
        </p:spPr>
        <p:txBody>
          <a:bodyPr/>
          <a:lstStyle/>
          <a:p>
            <a:endParaRPr lang="en-US"/>
          </a:p>
        </p:txBody>
      </p:sp>
      <p:sp>
        <p:nvSpPr>
          <p:cNvPr id="3" name="Freeform 3"/>
          <p:cNvSpPr/>
          <p:nvPr/>
        </p:nvSpPr>
        <p:spPr>
          <a:xfrm rot="-5400000">
            <a:off x="16477266" y="8483631"/>
            <a:ext cx="2502508" cy="938440"/>
          </a:xfrm>
          <a:custGeom>
            <a:avLst/>
            <a:gdLst/>
            <a:ahLst/>
            <a:cxnLst/>
            <a:rect l="l" t="t" r="r" b="b"/>
            <a:pathLst>
              <a:path w="2502508" h="938440">
                <a:moveTo>
                  <a:pt x="0" y="0"/>
                </a:moveTo>
                <a:lnTo>
                  <a:pt x="2502508" y="0"/>
                </a:lnTo>
                <a:lnTo>
                  <a:pt x="2502508" y="938440"/>
                </a:lnTo>
                <a:lnTo>
                  <a:pt x="0" y="9384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5400000">
            <a:off x="-678718" y="928524"/>
            <a:ext cx="2502508" cy="938440"/>
          </a:xfrm>
          <a:custGeom>
            <a:avLst/>
            <a:gdLst/>
            <a:ahLst/>
            <a:cxnLst/>
            <a:rect l="l" t="t" r="r" b="b"/>
            <a:pathLst>
              <a:path w="2502508" h="938440">
                <a:moveTo>
                  <a:pt x="0" y="0"/>
                </a:moveTo>
                <a:lnTo>
                  <a:pt x="2502508" y="0"/>
                </a:lnTo>
                <a:lnTo>
                  <a:pt x="2502508" y="938441"/>
                </a:lnTo>
                <a:lnTo>
                  <a:pt x="0" y="9384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0ECE1"/>
        </a:solidFill>
        <a:effectLst/>
      </p:bgPr>
    </p:bg>
    <p:spTree>
      <p:nvGrpSpPr>
        <p:cNvPr id="1" name=""/>
        <p:cNvGrpSpPr/>
        <p:nvPr/>
      </p:nvGrpSpPr>
      <p:grpSpPr>
        <a:xfrm>
          <a:off x="0" y="0"/>
          <a:ext cx="0" cy="0"/>
          <a:chOff x="0" y="0"/>
          <a:chExt cx="0" cy="0"/>
        </a:xfrm>
      </p:grpSpPr>
      <p:sp>
        <p:nvSpPr>
          <p:cNvPr id="2" name="Freeform 2"/>
          <p:cNvSpPr/>
          <p:nvPr/>
        </p:nvSpPr>
        <p:spPr>
          <a:xfrm>
            <a:off x="1801452" y="643354"/>
            <a:ext cx="14685096" cy="9000293"/>
          </a:xfrm>
          <a:custGeom>
            <a:avLst/>
            <a:gdLst/>
            <a:ahLst/>
            <a:cxnLst/>
            <a:rect l="l" t="t" r="r" b="b"/>
            <a:pathLst>
              <a:path w="14685096" h="9000293">
                <a:moveTo>
                  <a:pt x="0" y="0"/>
                </a:moveTo>
                <a:lnTo>
                  <a:pt x="14685096" y="0"/>
                </a:lnTo>
                <a:lnTo>
                  <a:pt x="14685096" y="9000292"/>
                </a:lnTo>
                <a:lnTo>
                  <a:pt x="0" y="9000292"/>
                </a:lnTo>
                <a:lnTo>
                  <a:pt x="0" y="0"/>
                </a:lnTo>
                <a:close/>
              </a:path>
            </a:pathLst>
          </a:custGeom>
          <a:blipFill>
            <a:blip r:embed="rId2"/>
            <a:stretch>
              <a:fillRect l="-49319" t="-35592" r="-8536" b="-9285"/>
            </a:stretch>
          </a:blipFill>
        </p:spPr>
        <p:txBody>
          <a:bodyPr/>
          <a:lstStyle/>
          <a:p>
            <a:endParaRPr lang="en-US"/>
          </a:p>
        </p:txBody>
      </p:sp>
      <p:sp>
        <p:nvSpPr>
          <p:cNvPr id="3" name="Freeform 3"/>
          <p:cNvSpPr/>
          <p:nvPr/>
        </p:nvSpPr>
        <p:spPr>
          <a:xfrm rot="-5400000">
            <a:off x="16477266" y="8483631"/>
            <a:ext cx="2502508" cy="938440"/>
          </a:xfrm>
          <a:custGeom>
            <a:avLst/>
            <a:gdLst/>
            <a:ahLst/>
            <a:cxnLst/>
            <a:rect l="l" t="t" r="r" b="b"/>
            <a:pathLst>
              <a:path w="2502508" h="938440">
                <a:moveTo>
                  <a:pt x="0" y="0"/>
                </a:moveTo>
                <a:lnTo>
                  <a:pt x="2502508" y="0"/>
                </a:lnTo>
                <a:lnTo>
                  <a:pt x="2502508" y="938440"/>
                </a:lnTo>
                <a:lnTo>
                  <a:pt x="0" y="9384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5400000">
            <a:off x="-678718" y="928524"/>
            <a:ext cx="2502508" cy="938440"/>
          </a:xfrm>
          <a:custGeom>
            <a:avLst/>
            <a:gdLst/>
            <a:ahLst/>
            <a:cxnLst/>
            <a:rect l="l" t="t" r="r" b="b"/>
            <a:pathLst>
              <a:path w="2502508" h="938440">
                <a:moveTo>
                  <a:pt x="0" y="0"/>
                </a:moveTo>
                <a:lnTo>
                  <a:pt x="2502508" y="0"/>
                </a:lnTo>
                <a:lnTo>
                  <a:pt x="2502508" y="938441"/>
                </a:lnTo>
                <a:lnTo>
                  <a:pt x="0" y="9384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0ECE1"/>
        </a:solidFill>
        <a:effectLst/>
      </p:bgPr>
    </p:bg>
    <p:spTree>
      <p:nvGrpSpPr>
        <p:cNvPr id="1" name=""/>
        <p:cNvGrpSpPr/>
        <p:nvPr/>
      </p:nvGrpSpPr>
      <p:grpSpPr>
        <a:xfrm>
          <a:off x="0" y="0"/>
          <a:ext cx="0" cy="0"/>
          <a:chOff x="0" y="0"/>
          <a:chExt cx="0" cy="0"/>
        </a:xfrm>
      </p:grpSpPr>
      <p:sp>
        <p:nvSpPr>
          <p:cNvPr id="2" name="Freeform 2"/>
          <p:cNvSpPr/>
          <p:nvPr/>
        </p:nvSpPr>
        <p:spPr>
          <a:xfrm>
            <a:off x="2515667" y="1372647"/>
            <a:ext cx="13256667" cy="7541707"/>
          </a:xfrm>
          <a:custGeom>
            <a:avLst/>
            <a:gdLst/>
            <a:ahLst/>
            <a:cxnLst/>
            <a:rect l="l" t="t" r="r" b="b"/>
            <a:pathLst>
              <a:path w="13256667" h="7541707">
                <a:moveTo>
                  <a:pt x="0" y="0"/>
                </a:moveTo>
                <a:lnTo>
                  <a:pt x="13256666" y="0"/>
                </a:lnTo>
                <a:lnTo>
                  <a:pt x="13256666" y="7541706"/>
                </a:lnTo>
                <a:lnTo>
                  <a:pt x="0" y="7541706"/>
                </a:lnTo>
                <a:lnTo>
                  <a:pt x="0" y="0"/>
                </a:lnTo>
                <a:close/>
              </a:path>
            </a:pathLst>
          </a:custGeom>
          <a:blipFill>
            <a:blip r:embed="rId2"/>
            <a:stretch>
              <a:fillRect l="-47935" t="-40085" r="-6980" b="-13089"/>
            </a:stretch>
          </a:blipFill>
        </p:spPr>
        <p:txBody>
          <a:bodyPr/>
          <a:lstStyle/>
          <a:p>
            <a:endParaRPr lang="en-US"/>
          </a:p>
        </p:txBody>
      </p:sp>
      <p:sp>
        <p:nvSpPr>
          <p:cNvPr id="3" name="Freeform 3"/>
          <p:cNvSpPr/>
          <p:nvPr/>
        </p:nvSpPr>
        <p:spPr>
          <a:xfrm rot="-5400000">
            <a:off x="16477266" y="8483631"/>
            <a:ext cx="2502508" cy="938440"/>
          </a:xfrm>
          <a:custGeom>
            <a:avLst/>
            <a:gdLst/>
            <a:ahLst/>
            <a:cxnLst/>
            <a:rect l="l" t="t" r="r" b="b"/>
            <a:pathLst>
              <a:path w="2502508" h="938440">
                <a:moveTo>
                  <a:pt x="0" y="0"/>
                </a:moveTo>
                <a:lnTo>
                  <a:pt x="2502508" y="0"/>
                </a:lnTo>
                <a:lnTo>
                  <a:pt x="2502508" y="938440"/>
                </a:lnTo>
                <a:lnTo>
                  <a:pt x="0" y="9384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5400000">
            <a:off x="-678718" y="928524"/>
            <a:ext cx="2502508" cy="938440"/>
          </a:xfrm>
          <a:custGeom>
            <a:avLst/>
            <a:gdLst/>
            <a:ahLst/>
            <a:cxnLst/>
            <a:rect l="l" t="t" r="r" b="b"/>
            <a:pathLst>
              <a:path w="2502508" h="938440">
                <a:moveTo>
                  <a:pt x="0" y="0"/>
                </a:moveTo>
                <a:lnTo>
                  <a:pt x="2502508" y="0"/>
                </a:lnTo>
                <a:lnTo>
                  <a:pt x="2502508" y="938441"/>
                </a:lnTo>
                <a:lnTo>
                  <a:pt x="0" y="9384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0ECE1"/>
        </a:solidFill>
        <a:effectLst/>
      </p:bgPr>
    </p:bg>
    <p:spTree>
      <p:nvGrpSpPr>
        <p:cNvPr id="1" name=""/>
        <p:cNvGrpSpPr/>
        <p:nvPr/>
      </p:nvGrpSpPr>
      <p:grpSpPr>
        <a:xfrm>
          <a:off x="0" y="0"/>
          <a:ext cx="0" cy="0"/>
          <a:chOff x="0" y="0"/>
          <a:chExt cx="0" cy="0"/>
        </a:xfrm>
      </p:grpSpPr>
      <p:sp>
        <p:nvSpPr>
          <p:cNvPr id="2" name="Freeform 2"/>
          <p:cNvSpPr/>
          <p:nvPr/>
        </p:nvSpPr>
        <p:spPr>
          <a:xfrm>
            <a:off x="1216427" y="1028700"/>
            <a:ext cx="15778072" cy="7984379"/>
          </a:xfrm>
          <a:custGeom>
            <a:avLst/>
            <a:gdLst/>
            <a:ahLst/>
            <a:cxnLst/>
            <a:rect l="l" t="t" r="r" b="b"/>
            <a:pathLst>
              <a:path w="15778072" h="7984379">
                <a:moveTo>
                  <a:pt x="0" y="0"/>
                </a:moveTo>
                <a:lnTo>
                  <a:pt x="15778073" y="0"/>
                </a:lnTo>
                <a:lnTo>
                  <a:pt x="15778073" y="7984379"/>
                </a:lnTo>
                <a:lnTo>
                  <a:pt x="0" y="7984379"/>
                </a:lnTo>
                <a:lnTo>
                  <a:pt x="0" y="0"/>
                </a:lnTo>
                <a:close/>
              </a:path>
            </a:pathLst>
          </a:custGeom>
          <a:blipFill>
            <a:blip r:embed="rId2"/>
            <a:stretch>
              <a:fillRect l="-49103" t="-54924" r="-5095" b="-16477"/>
            </a:stretch>
          </a:blipFill>
        </p:spPr>
        <p:txBody>
          <a:bodyPr/>
          <a:lstStyle/>
          <a:p>
            <a:endParaRPr lang="en-US"/>
          </a:p>
        </p:txBody>
      </p:sp>
      <p:sp>
        <p:nvSpPr>
          <p:cNvPr id="3" name="Freeform 3"/>
          <p:cNvSpPr/>
          <p:nvPr/>
        </p:nvSpPr>
        <p:spPr>
          <a:xfrm rot="-5400000">
            <a:off x="16477266" y="8483631"/>
            <a:ext cx="2502508" cy="938440"/>
          </a:xfrm>
          <a:custGeom>
            <a:avLst/>
            <a:gdLst/>
            <a:ahLst/>
            <a:cxnLst/>
            <a:rect l="l" t="t" r="r" b="b"/>
            <a:pathLst>
              <a:path w="2502508" h="938440">
                <a:moveTo>
                  <a:pt x="0" y="0"/>
                </a:moveTo>
                <a:lnTo>
                  <a:pt x="2502508" y="0"/>
                </a:lnTo>
                <a:lnTo>
                  <a:pt x="2502508" y="938440"/>
                </a:lnTo>
                <a:lnTo>
                  <a:pt x="0" y="9384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5400000">
            <a:off x="-678718" y="928524"/>
            <a:ext cx="2502508" cy="938440"/>
          </a:xfrm>
          <a:custGeom>
            <a:avLst/>
            <a:gdLst/>
            <a:ahLst/>
            <a:cxnLst/>
            <a:rect l="l" t="t" r="r" b="b"/>
            <a:pathLst>
              <a:path w="2502508" h="938440">
                <a:moveTo>
                  <a:pt x="0" y="0"/>
                </a:moveTo>
                <a:lnTo>
                  <a:pt x="2502508" y="0"/>
                </a:lnTo>
                <a:lnTo>
                  <a:pt x="2502508" y="938441"/>
                </a:lnTo>
                <a:lnTo>
                  <a:pt x="0" y="9384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0ECE1"/>
        </a:solidFill>
        <a:effectLst/>
      </p:bgPr>
    </p:bg>
    <p:spTree>
      <p:nvGrpSpPr>
        <p:cNvPr id="1" name=""/>
        <p:cNvGrpSpPr/>
        <p:nvPr/>
      </p:nvGrpSpPr>
      <p:grpSpPr>
        <a:xfrm>
          <a:off x="0" y="0"/>
          <a:ext cx="0" cy="0"/>
          <a:chOff x="0" y="0"/>
          <a:chExt cx="0" cy="0"/>
        </a:xfrm>
      </p:grpSpPr>
      <p:sp>
        <p:nvSpPr>
          <p:cNvPr id="2" name="Freeform 2"/>
          <p:cNvSpPr/>
          <p:nvPr/>
        </p:nvSpPr>
        <p:spPr>
          <a:xfrm>
            <a:off x="6592933" y="3942075"/>
            <a:ext cx="10209066" cy="4045070"/>
          </a:xfrm>
          <a:custGeom>
            <a:avLst/>
            <a:gdLst/>
            <a:ahLst/>
            <a:cxnLst/>
            <a:rect l="l" t="t" r="r" b="b"/>
            <a:pathLst>
              <a:path w="10209066" h="4045070">
                <a:moveTo>
                  <a:pt x="0" y="0"/>
                </a:moveTo>
                <a:lnTo>
                  <a:pt x="10209067" y="0"/>
                </a:lnTo>
                <a:lnTo>
                  <a:pt x="10209067" y="4045071"/>
                </a:lnTo>
                <a:lnTo>
                  <a:pt x="0" y="4045071"/>
                </a:lnTo>
                <a:lnTo>
                  <a:pt x="0" y="0"/>
                </a:lnTo>
                <a:close/>
              </a:path>
            </a:pathLst>
          </a:custGeom>
          <a:blipFill>
            <a:blip r:embed="rId2">
              <a:extLst>
                <a:ext uri="{96DAC541-7B7A-43D3-8B79-37D633B846F1}">
                  <asvg:svgBlip xmlns:asvg="http://schemas.microsoft.com/office/drawing/2016/SVG/main" r:embed="rId3"/>
                </a:ext>
              </a:extLst>
            </a:blip>
            <a:stretch>
              <a:fillRect l="-52881" t="-38360" r="-36017" b="-9432"/>
            </a:stretch>
          </a:blipFill>
        </p:spPr>
        <p:txBody>
          <a:bodyPr/>
          <a:lstStyle/>
          <a:p>
            <a:endParaRPr lang="en-US"/>
          </a:p>
        </p:txBody>
      </p:sp>
      <p:sp>
        <p:nvSpPr>
          <p:cNvPr id="3" name="Freeform 3"/>
          <p:cNvSpPr/>
          <p:nvPr/>
        </p:nvSpPr>
        <p:spPr>
          <a:xfrm rot="-5400000">
            <a:off x="16015847" y="6350135"/>
            <a:ext cx="3096396" cy="1161149"/>
          </a:xfrm>
          <a:custGeom>
            <a:avLst/>
            <a:gdLst/>
            <a:ahLst/>
            <a:cxnLst/>
            <a:rect l="l" t="t" r="r" b="b"/>
            <a:pathLst>
              <a:path w="3096396" h="1161149">
                <a:moveTo>
                  <a:pt x="0" y="0"/>
                </a:moveTo>
                <a:lnTo>
                  <a:pt x="3096396" y="0"/>
                </a:lnTo>
                <a:lnTo>
                  <a:pt x="3096396" y="1161149"/>
                </a:lnTo>
                <a:lnTo>
                  <a:pt x="0" y="11611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H="1">
            <a:off x="-350548" y="5143500"/>
            <a:ext cx="2284116" cy="2394880"/>
          </a:xfrm>
          <a:custGeom>
            <a:avLst/>
            <a:gdLst/>
            <a:ahLst/>
            <a:cxnLst/>
            <a:rect l="l" t="t" r="r" b="b"/>
            <a:pathLst>
              <a:path w="2284116" h="2394880">
                <a:moveTo>
                  <a:pt x="2284117" y="0"/>
                </a:moveTo>
                <a:lnTo>
                  <a:pt x="0" y="0"/>
                </a:lnTo>
                <a:lnTo>
                  <a:pt x="0" y="2394880"/>
                </a:lnTo>
                <a:lnTo>
                  <a:pt x="2284117" y="2394880"/>
                </a:lnTo>
                <a:lnTo>
                  <a:pt x="228411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261431" y="3075221"/>
            <a:ext cx="2288256" cy="1372954"/>
          </a:xfrm>
          <a:custGeom>
            <a:avLst/>
            <a:gdLst/>
            <a:ahLst/>
            <a:cxnLst/>
            <a:rect l="l" t="t" r="r" b="b"/>
            <a:pathLst>
              <a:path w="2288256" h="1372954">
                <a:moveTo>
                  <a:pt x="0" y="0"/>
                </a:moveTo>
                <a:lnTo>
                  <a:pt x="2288256" y="0"/>
                </a:lnTo>
                <a:lnTo>
                  <a:pt x="2288256" y="1372954"/>
                </a:lnTo>
                <a:lnTo>
                  <a:pt x="0" y="13729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3398447" y="3942075"/>
            <a:ext cx="2364140" cy="4114800"/>
          </a:xfrm>
          <a:custGeom>
            <a:avLst/>
            <a:gdLst/>
            <a:ahLst/>
            <a:cxnLst/>
            <a:rect l="l" t="t" r="r" b="b"/>
            <a:pathLst>
              <a:path w="2364140" h="4114800">
                <a:moveTo>
                  <a:pt x="0" y="0"/>
                </a:moveTo>
                <a:lnTo>
                  <a:pt x="2364139" y="0"/>
                </a:lnTo>
                <a:lnTo>
                  <a:pt x="236413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TextBox 7"/>
          <p:cNvSpPr txBox="1"/>
          <p:nvPr/>
        </p:nvSpPr>
        <p:spPr>
          <a:xfrm>
            <a:off x="3398447" y="1537909"/>
            <a:ext cx="11696427" cy="1105808"/>
          </a:xfrm>
          <a:prstGeom prst="rect">
            <a:avLst/>
          </a:prstGeom>
        </p:spPr>
        <p:txBody>
          <a:bodyPr lIns="0" tIns="0" rIns="0" bIns="0" rtlCol="0" anchor="t">
            <a:spAutoFit/>
          </a:bodyPr>
          <a:lstStyle/>
          <a:p>
            <a:pPr algn="ctr">
              <a:lnSpc>
                <a:spcPts val="8607"/>
              </a:lnSpc>
            </a:pPr>
            <a:r>
              <a:rPr lang="en-US" sz="7233">
                <a:solidFill>
                  <a:srgbClr val="564A50"/>
                </a:solidFill>
                <a:latin typeface="More Sugar"/>
                <a:ea typeface="More Sugar"/>
                <a:cs typeface="More Sugar"/>
                <a:sym typeface="More Sugar"/>
              </a:rPr>
              <a:t>CHILD LIFE SPECIALISTS</a:t>
            </a:r>
          </a:p>
        </p:txBody>
      </p:sp>
      <p:sp>
        <p:nvSpPr>
          <p:cNvPr id="8" name="TextBox 8"/>
          <p:cNvSpPr txBox="1"/>
          <p:nvPr/>
        </p:nvSpPr>
        <p:spPr>
          <a:xfrm>
            <a:off x="7021730" y="4429877"/>
            <a:ext cx="9351472" cy="2500832"/>
          </a:xfrm>
          <a:prstGeom prst="rect">
            <a:avLst/>
          </a:prstGeom>
        </p:spPr>
        <p:txBody>
          <a:bodyPr lIns="0" tIns="0" rIns="0" bIns="0" rtlCol="0" anchor="t">
            <a:spAutoFit/>
          </a:bodyPr>
          <a:lstStyle/>
          <a:p>
            <a:pPr marL="0" lvl="0" indent="0" algn="l">
              <a:lnSpc>
                <a:spcPts val="2789"/>
              </a:lnSpc>
              <a:spcBef>
                <a:spcPct val="0"/>
              </a:spcBef>
            </a:pPr>
            <a:r>
              <a:rPr lang="en-US" sz="1992" spc="153">
                <a:solidFill>
                  <a:srgbClr val="000000"/>
                </a:solidFill>
                <a:latin typeface="More Sugar Thin"/>
                <a:ea typeface="More Sugar Thin"/>
                <a:cs typeface="More Sugar Thin"/>
                <a:sym typeface="More Sugar Thin"/>
              </a:rPr>
              <a:t>“</a:t>
            </a:r>
            <a:r>
              <a:rPr lang="en-US" sz="1992" u="none" strike="noStrike" spc="153">
                <a:solidFill>
                  <a:srgbClr val="000000"/>
                </a:solidFill>
                <a:latin typeface="More Sugar Thin"/>
                <a:ea typeface="More Sugar Thin"/>
                <a:cs typeface="More Sugar Thin"/>
                <a:sym typeface="More Sugar Thin"/>
              </a:rPr>
              <a:t>Child life programs are an important component of pediatric hospital-based care; they address the psychosocial concerns that accompany hospitalization and other health care experiences. Child life specialists focus on the optimal development and well-being of infants, children, adolescents, and young adults while promoting coping skills and minimizing the adverse effects of hospitalization, health care encounters, and/or other potentially stressful experiences.” </a:t>
            </a:r>
          </a:p>
        </p:txBody>
      </p:sp>
      <p:sp>
        <p:nvSpPr>
          <p:cNvPr id="9" name="TextBox 9"/>
          <p:cNvSpPr txBox="1"/>
          <p:nvPr/>
        </p:nvSpPr>
        <p:spPr>
          <a:xfrm>
            <a:off x="12764116" y="7122706"/>
            <a:ext cx="3350004" cy="225858"/>
          </a:xfrm>
          <a:prstGeom prst="rect">
            <a:avLst/>
          </a:prstGeom>
        </p:spPr>
        <p:txBody>
          <a:bodyPr lIns="0" tIns="0" rIns="0" bIns="0" rtlCol="0" anchor="t">
            <a:spAutoFit/>
          </a:bodyPr>
          <a:lstStyle/>
          <a:p>
            <a:pPr algn="ctr">
              <a:lnSpc>
                <a:spcPts val="1784"/>
              </a:lnSpc>
              <a:spcBef>
                <a:spcPct val="0"/>
              </a:spcBef>
            </a:pPr>
            <a:r>
              <a:rPr lang="en-US" sz="1274" spc="98">
                <a:solidFill>
                  <a:srgbClr val="000000"/>
                </a:solidFill>
                <a:latin typeface="More Sugar Thin"/>
                <a:ea typeface="More Sugar Thin"/>
                <a:cs typeface="More Sugar Thin"/>
                <a:sym typeface="More Sugar Thin"/>
              </a:rPr>
              <a:t>American Academy of Pediatrics (2021)</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0ECE1"/>
        </a:solidFill>
        <a:effectLst/>
      </p:bgPr>
    </p:bg>
    <p:spTree>
      <p:nvGrpSpPr>
        <p:cNvPr id="1" name=""/>
        <p:cNvGrpSpPr/>
        <p:nvPr/>
      </p:nvGrpSpPr>
      <p:grpSpPr>
        <a:xfrm>
          <a:off x="0" y="0"/>
          <a:ext cx="0" cy="0"/>
          <a:chOff x="0" y="0"/>
          <a:chExt cx="0" cy="0"/>
        </a:xfrm>
      </p:grpSpPr>
      <p:sp>
        <p:nvSpPr>
          <p:cNvPr id="2" name="TextBox 2"/>
          <p:cNvSpPr txBox="1"/>
          <p:nvPr/>
        </p:nvSpPr>
        <p:spPr>
          <a:xfrm>
            <a:off x="1548605" y="2778644"/>
            <a:ext cx="15190790" cy="3940198"/>
          </a:xfrm>
          <a:prstGeom prst="rect">
            <a:avLst/>
          </a:prstGeom>
        </p:spPr>
        <p:txBody>
          <a:bodyPr lIns="0" tIns="0" rIns="0" bIns="0" rtlCol="0" anchor="t">
            <a:spAutoFit/>
          </a:bodyPr>
          <a:lstStyle/>
          <a:p>
            <a:pPr marL="0" lvl="0" indent="0" algn="l">
              <a:lnSpc>
                <a:spcPts val="3835"/>
              </a:lnSpc>
              <a:spcBef>
                <a:spcPct val="0"/>
              </a:spcBef>
            </a:pPr>
            <a:r>
              <a:rPr lang="en-US" sz="2739" u="none" strike="noStrike" spc="210">
                <a:solidFill>
                  <a:srgbClr val="564A50"/>
                </a:solidFill>
                <a:latin typeface="More Sugar Thin"/>
                <a:ea typeface="More Sugar Thin"/>
                <a:cs typeface="More Sugar Thin"/>
                <a:sym typeface="More Sugar Thin"/>
              </a:rPr>
              <a:t>Emphasize Cultural Humility Over Cultural Competence</a:t>
            </a:r>
          </a:p>
          <a:p>
            <a:pPr marL="0" lvl="0" indent="0" algn="l">
              <a:lnSpc>
                <a:spcPts val="3835"/>
              </a:lnSpc>
              <a:spcBef>
                <a:spcPct val="0"/>
              </a:spcBef>
            </a:pPr>
            <a:endParaRPr lang="en-US" sz="2739" u="none" strike="noStrike" spc="210">
              <a:solidFill>
                <a:srgbClr val="564A50"/>
              </a:solidFill>
              <a:latin typeface="More Sugar Thin"/>
              <a:ea typeface="More Sugar Thin"/>
              <a:cs typeface="More Sugar Thin"/>
              <a:sym typeface="More Sugar Thin"/>
            </a:endParaRPr>
          </a:p>
          <a:p>
            <a:pPr marL="0" lvl="0" indent="0" algn="l">
              <a:lnSpc>
                <a:spcPts val="3835"/>
              </a:lnSpc>
              <a:spcBef>
                <a:spcPct val="0"/>
              </a:spcBef>
            </a:pPr>
            <a:r>
              <a:rPr lang="en-US" sz="2739" u="none" strike="noStrike" spc="210">
                <a:solidFill>
                  <a:srgbClr val="564A50"/>
                </a:solidFill>
                <a:latin typeface="More Sugar Thin"/>
                <a:ea typeface="More Sugar Thin"/>
                <a:cs typeface="More Sugar Thin"/>
                <a:sym typeface="More Sugar Thin"/>
              </a:rPr>
              <a:t>Shift the focus from merely acquiring knowledge about different cultures (cultural competence) to embracing cultural humility—a lifelong commitment to self-evaluation and learning. This approach encourages staff to recognize their own biases and engage in respectful, open dialogues with families about their beliefs and practices. Simulation-based training has been effective in enhancing cultural humility among healthcare providers</a:t>
            </a:r>
          </a:p>
        </p:txBody>
      </p:sp>
      <p:sp>
        <p:nvSpPr>
          <p:cNvPr id="3" name="Freeform 3"/>
          <p:cNvSpPr/>
          <p:nvPr/>
        </p:nvSpPr>
        <p:spPr>
          <a:xfrm>
            <a:off x="13629327" y="6718841"/>
            <a:ext cx="3862768" cy="4114800"/>
          </a:xfrm>
          <a:custGeom>
            <a:avLst/>
            <a:gdLst/>
            <a:ahLst/>
            <a:cxnLst/>
            <a:rect l="l" t="t" r="r" b="b"/>
            <a:pathLst>
              <a:path w="3862768" h="4114800">
                <a:moveTo>
                  <a:pt x="0" y="0"/>
                </a:moveTo>
                <a:lnTo>
                  <a:pt x="3862768" y="0"/>
                </a:lnTo>
                <a:lnTo>
                  <a:pt x="38627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838200" y="342900"/>
            <a:ext cx="8077200" cy="1013018"/>
          </a:xfrm>
          <a:prstGeom prst="rect">
            <a:avLst/>
          </a:prstGeom>
        </p:spPr>
        <p:txBody>
          <a:bodyPr wrap="square" lIns="0" tIns="0" rIns="0" bIns="0" rtlCol="0" anchor="t">
            <a:spAutoFit/>
          </a:bodyPr>
          <a:lstStyle/>
          <a:p>
            <a:pPr algn="ctr">
              <a:lnSpc>
                <a:spcPts val="8211"/>
              </a:lnSpc>
            </a:pPr>
            <a:r>
              <a:rPr lang="en-US" sz="5865" dirty="0">
                <a:solidFill>
                  <a:srgbClr val="000000"/>
                </a:solidFill>
                <a:latin typeface="More Sugar"/>
                <a:ea typeface="More Sugar"/>
                <a:cs typeface="More Sugar"/>
                <a:sym typeface="More Sugar"/>
              </a:rPr>
              <a:t>Key Takeaways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0ECE1"/>
        </a:solidFill>
        <a:effectLst/>
      </p:bgPr>
    </p:bg>
    <p:spTree>
      <p:nvGrpSpPr>
        <p:cNvPr id="1" name=""/>
        <p:cNvGrpSpPr/>
        <p:nvPr/>
      </p:nvGrpSpPr>
      <p:grpSpPr>
        <a:xfrm>
          <a:off x="0" y="0"/>
          <a:ext cx="0" cy="0"/>
          <a:chOff x="0" y="0"/>
          <a:chExt cx="0" cy="0"/>
        </a:xfrm>
      </p:grpSpPr>
      <p:sp>
        <p:nvSpPr>
          <p:cNvPr id="2" name="Freeform 2"/>
          <p:cNvSpPr/>
          <p:nvPr/>
        </p:nvSpPr>
        <p:spPr>
          <a:xfrm>
            <a:off x="14738816" y="5472373"/>
            <a:ext cx="3014091" cy="4114800"/>
          </a:xfrm>
          <a:custGeom>
            <a:avLst/>
            <a:gdLst/>
            <a:ahLst/>
            <a:cxnLst/>
            <a:rect l="l" t="t" r="r" b="b"/>
            <a:pathLst>
              <a:path w="3014091" h="4114800">
                <a:moveTo>
                  <a:pt x="0" y="0"/>
                </a:moveTo>
                <a:lnTo>
                  <a:pt x="3014091" y="0"/>
                </a:lnTo>
                <a:lnTo>
                  <a:pt x="3014091" y="4114800"/>
                </a:lnTo>
                <a:lnTo>
                  <a:pt x="0" y="41148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2008187" y="3144404"/>
            <a:ext cx="12472230" cy="3966231"/>
          </a:xfrm>
          <a:prstGeom prst="rect">
            <a:avLst/>
          </a:prstGeom>
        </p:spPr>
        <p:txBody>
          <a:bodyPr lIns="0" tIns="0" rIns="0" bIns="0" rtlCol="0" anchor="t">
            <a:spAutoFit/>
          </a:bodyPr>
          <a:lstStyle/>
          <a:p>
            <a:pPr marL="0" lvl="0" indent="0" algn="l">
              <a:lnSpc>
                <a:spcPts val="3835"/>
              </a:lnSpc>
              <a:spcBef>
                <a:spcPct val="0"/>
              </a:spcBef>
            </a:pPr>
            <a:r>
              <a:rPr lang="en-US" sz="2739" u="none" strike="noStrike" spc="210">
                <a:solidFill>
                  <a:srgbClr val="564A50"/>
                </a:solidFill>
                <a:latin typeface="More Sugar Thin"/>
                <a:ea typeface="More Sugar Thin"/>
                <a:cs typeface="More Sugar Thin"/>
                <a:sym typeface="More Sugar Thin"/>
              </a:rPr>
              <a:t>Integrate Cultural Contexts into Safe Sleep Education</a:t>
            </a:r>
          </a:p>
          <a:p>
            <a:pPr marL="0" lvl="0" indent="0" algn="l">
              <a:lnSpc>
                <a:spcPts val="3835"/>
              </a:lnSpc>
              <a:spcBef>
                <a:spcPct val="0"/>
              </a:spcBef>
            </a:pPr>
            <a:endParaRPr lang="en-US" sz="2739" u="none" strike="noStrike" spc="210">
              <a:solidFill>
                <a:srgbClr val="564A50"/>
              </a:solidFill>
              <a:latin typeface="More Sugar Thin"/>
              <a:ea typeface="More Sugar Thin"/>
              <a:cs typeface="More Sugar Thin"/>
              <a:sym typeface="More Sugar Thin"/>
            </a:endParaRPr>
          </a:p>
          <a:p>
            <a:pPr marL="0" lvl="0" indent="0" algn="l">
              <a:lnSpc>
                <a:spcPts val="3835"/>
              </a:lnSpc>
              <a:spcBef>
                <a:spcPct val="0"/>
              </a:spcBef>
            </a:pPr>
            <a:r>
              <a:rPr lang="en-US" sz="2739" u="none" strike="noStrike" spc="210">
                <a:solidFill>
                  <a:srgbClr val="564A50"/>
                </a:solidFill>
                <a:latin typeface="More Sugar Thin"/>
                <a:ea typeface="More Sugar Thin"/>
                <a:cs typeface="More Sugar Thin"/>
                <a:sym typeface="More Sugar Thin"/>
              </a:rPr>
              <a:t>Standard safe sleep guidelines, such as those from the American Academy of Pediatrics, may not align with all cultural practices. For instance, co-sleeping is common in many cultures. Training should equip staff to discuss safe sleep recommendations sensitively, acknowledging cultural norms and working collaboratively with families to find acceptable solutions.</a:t>
            </a:r>
          </a:p>
        </p:txBody>
      </p:sp>
      <p:sp>
        <p:nvSpPr>
          <p:cNvPr id="4" name="TextBox 4"/>
          <p:cNvSpPr txBox="1"/>
          <p:nvPr/>
        </p:nvSpPr>
        <p:spPr>
          <a:xfrm>
            <a:off x="1646985" y="1128660"/>
            <a:ext cx="7497015" cy="1013018"/>
          </a:xfrm>
          <a:prstGeom prst="rect">
            <a:avLst/>
          </a:prstGeom>
        </p:spPr>
        <p:txBody>
          <a:bodyPr wrap="square" lIns="0" tIns="0" rIns="0" bIns="0" rtlCol="0" anchor="t">
            <a:spAutoFit/>
          </a:bodyPr>
          <a:lstStyle/>
          <a:p>
            <a:pPr algn="ctr">
              <a:lnSpc>
                <a:spcPts val="8211"/>
              </a:lnSpc>
            </a:pPr>
            <a:r>
              <a:rPr lang="en-US" sz="5865" dirty="0">
                <a:solidFill>
                  <a:srgbClr val="000000"/>
                </a:solidFill>
                <a:latin typeface="More Sugar"/>
                <a:ea typeface="More Sugar"/>
                <a:cs typeface="More Sugar"/>
                <a:sym typeface="More Sugar"/>
              </a:rPr>
              <a:t>Key Takeaways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0ECE1"/>
        </a:solidFill>
        <a:effectLst/>
      </p:bgPr>
    </p:bg>
    <p:spTree>
      <p:nvGrpSpPr>
        <p:cNvPr id="1" name=""/>
        <p:cNvGrpSpPr/>
        <p:nvPr/>
      </p:nvGrpSpPr>
      <p:grpSpPr>
        <a:xfrm>
          <a:off x="0" y="0"/>
          <a:ext cx="0" cy="0"/>
          <a:chOff x="0" y="0"/>
          <a:chExt cx="0" cy="0"/>
        </a:xfrm>
      </p:grpSpPr>
      <p:sp>
        <p:nvSpPr>
          <p:cNvPr id="2" name="TextBox 2"/>
          <p:cNvSpPr txBox="1"/>
          <p:nvPr/>
        </p:nvSpPr>
        <p:spPr>
          <a:xfrm>
            <a:off x="2008187" y="3076503"/>
            <a:ext cx="14271625" cy="4950977"/>
          </a:xfrm>
          <a:prstGeom prst="rect">
            <a:avLst/>
          </a:prstGeom>
        </p:spPr>
        <p:txBody>
          <a:bodyPr lIns="0" tIns="0" rIns="0" bIns="0" rtlCol="0" anchor="t">
            <a:spAutoFit/>
          </a:bodyPr>
          <a:lstStyle/>
          <a:p>
            <a:pPr marL="0" lvl="0" indent="0" algn="l">
              <a:lnSpc>
                <a:spcPts val="3835"/>
              </a:lnSpc>
              <a:spcBef>
                <a:spcPct val="0"/>
              </a:spcBef>
            </a:pPr>
            <a:r>
              <a:rPr lang="en-US" sz="2739" u="none" strike="noStrike" spc="210">
                <a:solidFill>
                  <a:srgbClr val="564A50"/>
                </a:solidFill>
                <a:latin typeface="More Sugar Thin"/>
                <a:ea typeface="More Sugar Thin"/>
                <a:cs typeface="More Sugar Thin"/>
                <a:sym typeface="More Sugar Thin"/>
              </a:rPr>
              <a:t>Implement Practical Training Strategies like Drawing the Curtain (Ferrer, 2021)</a:t>
            </a:r>
          </a:p>
          <a:p>
            <a:pPr marL="0" lvl="0" indent="0" algn="l">
              <a:lnSpc>
                <a:spcPts val="3835"/>
              </a:lnSpc>
              <a:spcBef>
                <a:spcPct val="0"/>
              </a:spcBef>
            </a:pPr>
            <a:endParaRPr lang="en-US" sz="2739" u="none" strike="noStrike" spc="210">
              <a:solidFill>
                <a:srgbClr val="564A50"/>
              </a:solidFill>
              <a:latin typeface="More Sugar Thin"/>
              <a:ea typeface="More Sugar Thin"/>
              <a:cs typeface="More Sugar Thin"/>
              <a:sym typeface="More Sugar Thin"/>
            </a:endParaRPr>
          </a:p>
          <a:p>
            <a:pPr marL="591520" lvl="1" indent="-295760" algn="l">
              <a:lnSpc>
                <a:spcPts val="3835"/>
              </a:lnSpc>
              <a:spcBef>
                <a:spcPct val="0"/>
              </a:spcBef>
              <a:buFont typeface="Arial"/>
              <a:buChar char="•"/>
            </a:pPr>
            <a:r>
              <a:rPr lang="en-US" sz="2739" u="none" strike="noStrike" spc="210">
                <a:solidFill>
                  <a:srgbClr val="564A50"/>
                </a:solidFill>
                <a:latin typeface="More Sugar Thin"/>
                <a:ea typeface="More Sugar Thin"/>
                <a:cs typeface="More Sugar Thin"/>
                <a:sym typeface="More Sugar Thin"/>
              </a:rPr>
              <a:t>Simulation Exercises: Develop scenarios that reflect common cultural practices, allowing staff to practice navigating conversations about safe sleep in a controlled environment.</a:t>
            </a:r>
          </a:p>
          <a:p>
            <a:pPr marL="591520" lvl="1" indent="-295760" algn="l">
              <a:lnSpc>
                <a:spcPts val="3835"/>
              </a:lnSpc>
              <a:spcBef>
                <a:spcPct val="0"/>
              </a:spcBef>
              <a:buFont typeface="Arial"/>
              <a:buChar char="•"/>
            </a:pPr>
            <a:r>
              <a:rPr lang="en-US" sz="2739" u="none" strike="noStrike" spc="210">
                <a:solidFill>
                  <a:srgbClr val="564A50"/>
                </a:solidFill>
                <a:latin typeface="More Sugar Thin"/>
                <a:ea typeface="More Sugar Thin"/>
                <a:cs typeface="More Sugar Thin"/>
                <a:sym typeface="More Sugar Thin"/>
              </a:rPr>
              <a:t>Role-Playing: Encourage staff to engage in role-playing exercises to build confidence and empathy in discussing sensitive topics.</a:t>
            </a:r>
          </a:p>
          <a:p>
            <a:pPr marL="591520" lvl="1" indent="-295760" algn="l">
              <a:lnSpc>
                <a:spcPts val="3835"/>
              </a:lnSpc>
              <a:spcBef>
                <a:spcPct val="0"/>
              </a:spcBef>
              <a:buFont typeface="Arial"/>
              <a:buChar char="•"/>
            </a:pPr>
            <a:r>
              <a:rPr lang="en-US" sz="2739" u="none" strike="noStrike" spc="210">
                <a:solidFill>
                  <a:srgbClr val="564A50"/>
                </a:solidFill>
                <a:latin typeface="More Sugar Thin"/>
                <a:ea typeface="More Sugar Thin"/>
                <a:cs typeface="More Sugar Thin"/>
                <a:sym typeface="More Sugar Thin"/>
              </a:rPr>
              <a:t>Peer Discussions: Facilitate regular meetings where staff can share experiences, challenges, and strategies related to culturally sensitive care.</a:t>
            </a:r>
          </a:p>
          <a:p>
            <a:pPr marL="0" lvl="0" indent="0" algn="l">
              <a:lnSpc>
                <a:spcPts val="3835"/>
              </a:lnSpc>
              <a:spcBef>
                <a:spcPct val="0"/>
              </a:spcBef>
            </a:pPr>
            <a:endParaRPr lang="en-US" sz="2739" u="none" strike="noStrike" spc="210">
              <a:solidFill>
                <a:srgbClr val="564A50"/>
              </a:solidFill>
              <a:latin typeface="More Sugar Thin"/>
              <a:ea typeface="More Sugar Thin"/>
              <a:cs typeface="More Sugar Thin"/>
              <a:sym typeface="More Sugar Thin"/>
            </a:endParaRPr>
          </a:p>
        </p:txBody>
      </p:sp>
      <p:sp>
        <p:nvSpPr>
          <p:cNvPr id="3" name="TextBox 3"/>
          <p:cNvSpPr txBox="1"/>
          <p:nvPr/>
        </p:nvSpPr>
        <p:spPr>
          <a:xfrm>
            <a:off x="1646985" y="1128660"/>
            <a:ext cx="7497015" cy="1013018"/>
          </a:xfrm>
          <a:prstGeom prst="rect">
            <a:avLst/>
          </a:prstGeom>
        </p:spPr>
        <p:txBody>
          <a:bodyPr wrap="square" lIns="0" tIns="0" rIns="0" bIns="0" rtlCol="0" anchor="t">
            <a:spAutoFit/>
          </a:bodyPr>
          <a:lstStyle/>
          <a:p>
            <a:pPr algn="ctr">
              <a:lnSpc>
                <a:spcPts val="8211"/>
              </a:lnSpc>
            </a:pPr>
            <a:r>
              <a:rPr lang="en-US" sz="5865" dirty="0">
                <a:solidFill>
                  <a:srgbClr val="000000"/>
                </a:solidFill>
                <a:latin typeface="More Sugar"/>
                <a:ea typeface="More Sugar"/>
                <a:cs typeface="More Sugar"/>
                <a:sym typeface="More Sugar"/>
              </a:rPr>
              <a:t>Key Takeaways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0ECE1"/>
        </a:solidFill>
        <a:effectLst/>
      </p:bgPr>
    </p:bg>
    <p:spTree>
      <p:nvGrpSpPr>
        <p:cNvPr id="1" name=""/>
        <p:cNvGrpSpPr/>
        <p:nvPr/>
      </p:nvGrpSpPr>
      <p:grpSpPr>
        <a:xfrm>
          <a:off x="0" y="0"/>
          <a:ext cx="0" cy="0"/>
          <a:chOff x="0" y="0"/>
          <a:chExt cx="0" cy="0"/>
        </a:xfrm>
      </p:grpSpPr>
      <p:sp>
        <p:nvSpPr>
          <p:cNvPr id="2" name="TextBox 2"/>
          <p:cNvSpPr txBox="1"/>
          <p:nvPr/>
        </p:nvSpPr>
        <p:spPr>
          <a:xfrm>
            <a:off x="2030358" y="460278"/>
            <a:ext cx="3908392" cy="1013018"/>
          </a:xfrm>
          <a:prstGeom prst="rect">
            <a:avLst/>
          </a:prstGeom>
        </p:spPr>
        <p:txBody>
          <a:bodyPr lIns="0" tIns="0" rIns="0" bIns="0" rtlCol="0" anchor="t">
            <a:spAutoFit/>
          </a:bodyPr>
          <a:lstStyle/>
          <a:p>
            <a:pPr algn="ctr">
              <a:lnSpc>
                <a:spcPts val="8211"/>
              </a:lnSpc>
            </a:pPr>
            <a:r>
              <a:rPr lang="en-US" sz="5865">
                <a:solidFill>
                  <a:srgbClr val="000000"/>
                </a:solidFill>
                <a:latin typeface="More Sugar"/>
                <a:ea typeface="More Sugar"/>
                <a:cs typeface="More Sugar"/>
                <a:sym typeface="More Sugar"/>
              </a:rPr>
              <a:t>References</a:t>
            </a:r>
          </a:p>
        </p:txBody>
      </p:sp>
      <p:sp>
        <p:nvSpPr>
          <p:cNvPr id="3" name="TextBox 3"/>
          <p:cNvSpPr txBox="1"/>
          <p:nvPr/>
        </p:nvSpPr>
        <p:spPr>
          <a:xfrm>
            <a:off x="2030358" y="8215289"/>
            <a:ext cx="15228942" cy="1307083"/>
          </a:xfrm>
          <a:prstGeom prst="rect">
            <a:avLst/>
          </a:prstGeom>
        </p:spPr>
        <p:txBody>
          <a:bodyPr lIns="0" tIns="0" rIns="0" bIns="0" rtlCol="0" anchor="t">
            <a:spAutoFit/>
          </a:bodyPr>
          <a:lstStyle/>
          <a:p>
            <a:pPr marL="0" lvl="0" indent="0" algn="l">
              <a:lnSpc>
                <a:spcPts val="3384"/>
              </a:lnSpc>
              <a:spcBef>
                <a:spcPct val="0"/>
              </a:spcBef>
            </a:pPr>
            <a:r>
              <a:rPr lang="en-US" sz="2417" u="none" strike="noStrike" spc="186">
                <a:solidFill>
                  <a:srgbClr val="564A50"/>
                </a:solidFill>
                <a:latin typeface="More Sugar Thin"/>
                <a:ea typeface="More Sugar Thin"/>
                <a:cs typeface="More Sugar Thin"/>
                <a:sym typeface="More Sugar Thin"/>
              </a:rPr>
              <a:t>Trent, M., Dooley, D. G., Dougé, J., Section on Adolescent Health, Council On Community Pediatrics, &amp; Committee On Adolescence. (2019). The Impact of Racism on Child and Adolescent Health. Pediatrics, 144(2), e20191765. https://doi.org/10.1542/peds.2019-1765</a:t>
            </a:r>
          </a:p>
        </p:txBody>
      </p:sp>
      <p:sp>
        <p:nvSpPr>
          <p:cNvPr id="4" name="TextBox 4"/>
          <p:cNvSpPr txBox="1"/>
          <p:nvPr/>
        </p:nvSpPr>
        <p:spPr>
          <a:xfrm>
            <a:off x="2030358" y="7366389"/>
            <a:ext cx="12880871" cy="426508"/>
          </a:xfrm>
          <a:prstGeom prst="rect">
            <a:avLst/>
          </a:prstGeom>
        </p:spPr>
        <p:txBody>
          <a:bodyPr lIns="0" tIns="0" rIns="0" bIns="0" rtlCol="0" anchor="t">
            <a:spAutoFit/>
          </a:bodyPr>
          <a:lstStyle/>
          <a:p>
            <a:pPr marL="0" lvl="0" indent="0" algn="l">
              <a:lnSpc>
                <a:spcPts val="3384"/>
              </a:lnSpc>
              <a:spcBef>
                <a:spcPct val="0"/>
              </a:spcBef>
            </a:pPr>
            <a:r>
              <a:rPr lang="en-US" sz="2417" u="none" strike="noStrike" spc="186">
                <a:solidFill>
                  <a:srgbClr val="564A50"/>
                </a:solidFill>
                <a:latin typeface="More Sugar Thin"/>
                <a:ea typeface="More Sugar Thin"/>
                <a:cs typeface="More Sugar Thin"/>
                <a:sym typeface="More Sugar Thin"/>
              </a:rPr>
              <a:t>Safe Sleep. (n.d.). Retrieved from https://www.aap.org/en/patient-care/safe-sleep/</a:t>
            </a:r>
          </a:p>
        </p:txBody>
      </p:sp>
      <p:sp>
        <p:nvSpPr>
          <p:cNvPr id="5" name="TextBox 5"/>
          <p:cNvSpPr txBox="1"/>
          <p:nvPr/>
        </p:nvSpPr>
        <p:spPr>
          <a:xfrm>
            <a:off x="2030358" y="3125340"/>
            <a:ext cx="15228942" cy="866796"/>
          </a:xfrm>
          <a:prstGeom prst="rect">
            <a:avLst/>
          </a:prstGeom>
        </p:spPr>
        <p:txBody>
          <a:bodyPr lIns="0" tIns="0" rIns="0" bIns="0" rtlCol="0" anchor="t">
            <a:spAutoFit/>
          </a:bodyPr>
          <a:lstStyle/>
          <a:p>
            <a:pPr marL="0" lvl="0" indent="0" algn="l">
              <a:lnSpc>
                <a:spcPts val="3384"/>
              </a:lnSpc>
              <a:spcBef>
                <a:spcPct val="0"/>
              </a:spcBef>
            </a:pPr>
            <a:r>
              <a:rPr lang="en-US" sz="2417" u="none" strike="noStrike" spc="186">
                <a:solidFill>
                  <a:srgbClr val="564A50"/>
                </a:solidFill>
                <a:latin typeface="More Sugar Thin"/>
                <a:ea typeface="More Sugar Thin"/>
                <a:cs typeface="More Sugar Thin"/>
                <a:sym typeface="More Sugar Thin"/>
              </a:rPr>
              <a:t>Communication Strategy. (n.d.). Retrieved from https://www.aap.org/en/news-room/campaigns-and-toolkits/safe-sleep/communication-strategy/</a:t>
            </a:r>
          </a:p>
        </p:txBody>
      </p:sp>
      <p:sp>
        <p:nvSpPr>
          <p:cNvPr id="6" name="TextBox 6"/>
          <p:cNvSpPr txBox="1"/>
          <p:nvPr/>
        </p:nvSpPr>
        <p:spPr>
          <a:xfrm>
            <a:off x="2030358" y="6099319"/>
            <a:ext cx="15228942" cy="866796"/>
          </a:xfrm>
          <a:prstGeom prst="rect">
            <a:avLst/>
          </a:prstGeom>
        </p:spPr>
        <p:txBody>
          <a:bodyPr lIns="0" tIns="0" rIns="0" bIns="0" rtlCol="0" anchor="t">
            <a:spAutoFit/>
          </a:bodyPr>
          <a:lstStyle/>
          <a:p>
            <a:pPr marL="0" lvl="0" indent="0" algn="l">
              <a:lnSpc>
                <a:spcPts val="3384"/>
              </a:lnSpc>
              <a:spcBef>
                <a:spcPct val="0"/>
              </a:spcBef>
            </a:pPr>
            <a:r>
              <a:rPr lang="en-US" sz="2417" u="none" strike="noStrike" spc="186">
                <a:solidFill>
                  <a:srgbClr val="564A50"/>
                </a:solidFill>
                <a:latin typeface="More Sugar Thin"/>
                <a:ea typeface="More Sugar Thin"/>
                <a:cs typeface="More Sugar Thin"/>
                <a:sym typeface="More Sugar Thin"/>
              </a:rPr>
              <a:t>Equity and Safe Sleep for Infants (ESSI) – Illinois Perinatal Quality Collaborative. (n.d.). Retrieved May 19, 2025, from https://ilpqc.org/essi/</a:t>
            </a:r>
          </a:p>
        </p:txBody>
      </p:sp>
      <p:sp>
        <p:nvSpPr>
          <p:cNvPr id="7" name="TextBox 7"/>
          <p:cNvSpPr txBox="1"/>
          <p:nvPr/>
        </p:nvSpPr>
        <p:spPr>
          <a:xfrm>
            <a:off x="2030358" y="4392186"/>
            <a:ext cx="15228942" cy="1307083"/>
          </a:xfrm>
          <a:prstGeom prst="rect">
            <a:avLst/>
          </a:prstGeom>
        </p:spPr>
        <p:txBody>
          <a:bodyPr lIns="0" tIns="0" rIns="0" bIns="0" rtlCol="0" anchor="t">
            <a:spAutoFit/>
          </a:bodyPr>
          <a:lstStyle/>
          <a:p>
            <a:pPr marL="0" lvl="0" indent="0" algn="l">
              <a:lnSpc>
                <a:spcPts val="3384"/>
              </a:lnSpc>
              <a:spcBef>
                <a:spcPct val="0"/>
              </a:spcBef>
            </a:pPr>
            <a:r>
              <a:rPr lang="en-US" sz="2417" u="none" strike="noStrike" spc="186">
                <a:solidFill>
                  <a:srgbClr val="564A50"/>
                </a:solidFill>
                <a:latin typeface="More Sugar Thin"/>
                <a:ea typeface="More Sugar Thin"/>
                <a:cs typeface="More Sugar Thin"/>
                <a:sym typeface="More Sugar Thin"/>
              </a:rPr>
              <a:t>Drawing the Curtain: A Racial Equity Framework for Pediatric Professionals - ProQuest. (n.d.). Retrieved December 23, 2022, from https://www.proquest.com/openview/d3ef929db8bc83c12ea9aa73ed9dd2a4/1/advanced</a:t>
            </a:r>
          </a:p>
        </p:txBody>
      </p:sp>
      <p:sp>
        <p:nvSpPr>
          <p:cNvPr id="8" name="TextBox 8"/>
          <p:cNvSpPr txBox="1"/>
          <p:nvPr/>
        </p:nvSpPr>
        <p:spPr>
          <a:xfrm>
            <a:off x="2030358" y="2094053"/>
            <a:ext cx="16230600" cy="869888"/>
          </a:xfrm>
          <a:prstGeom prst="rect">
            <a:avLst/>
          </a:prstGeom>
        </p:spPr>
        <p:txBody>
          <a:bodyPr lIns="0" tIns="0" rIns="0" bIns="0" rtlCol="0" anchor="t">
            <a:spAutoFit/>
          </a:bodyPr>
          <a:lstStyle/>
          <a:p>
            <a:pPr marL="0" lvl="0" indent="0" algn="l">
              <a:lnSpc>
                <a:spcPts val="3384"/>
              </a:lnSpc>
              <a:spcBef>
                <a:spcPct val="0"/>
              </a:spcBef>
            </a:pPr>
            <a:r>
              <a:rPr lang="en-US" sz="2417" u="none" strike="noStrike" spc="186">
                <a:solidFill>
                  <a:srgbClr val="564A50"/>
                </a:solidFill>
                <a:latin typeface="More Sugar Thin"/>
                <a:ea typeface="More Sugar Thin"/>
                <a:cs typeface="More Sugar Thin"/>
                <a:sym typeface="More Sugar Thin"/>
              </a:rPr>
              <a:t>4 Tips for Including &amp; Engaging Family Partners in Your Work. The National Institute for Children’s Health Quality. https://nichq.org/blog/4-tips-for-including-family-partners-in-your-work/</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0ECE1"/>
        </a:solidFill>
        <a:effectLst/>
      </p:bgPr>
    </p:bg>
    <p:spTree>
      <p:nvGrpSpPr>
        <p:cNvPr id="1" name=""/>
        <p:cNvGrpSpPr/>
        <p:nvPr/>
      </p:nvGrpSpPr>
      <p:grpSpPr>
        <a:xfrm>
          <a:off x="0" y="0"/>
          <a:ext cx="0" cy="0"/>
          <a:chOff x="0" y="0"/>
          <a:chExt cx="0" cy="0"/>
        </a:xfrm>
      </p:grpSpPr>
      <p:sp>
        <p:nvSpPr>
          <p:cNvPr id="2" name="Freeform 2"/>
          <p:cNvSpPr/>
          <p:nvPr/>
        </p:nvSpPr>
        <p:spPr>
          <a:xfrm>
            <a:off x="6592933" y="3942075"/>
            <a:ext cx="10209066" cy="4045070"/>
          </a:xfrm>
          <a:custGeom>
            <a:avLst/>
            <a:gdLst/>
            <a:ahLst/>
            <a:cxnLst/>
            <a:rect l="l" t="t" r="r" b="b"/>
            <a:pathLst>
              <a:path w="10209066" h="4045070">
                <a:moveTo>
                  <a:pt x="0" y="0"/>
                </a:moveTo>
                <a:lnTo>
                  <a:pt x="10209067" y="0"/>
                </a:lnTo>
                <a:lnTo>
                  <a:pt x="10209067" y="4045071"/>
                </a:lnTo>
                <a:lnTo>
                  <a:pt x="0" y="4045071"/>
                </a:lnTo>
                <a:lnTo>
                  <a:pt x="0" y="0"/>
                </a:lnTo>
                <a:close/>
              </a:path>
            </a:pathLst>
          </a:custGeom>
          <a:blipFill>
            <a:blip r:embed="rId2">
              <a:extLst>
                <a:ext uri="{96DAC541-7B7A-43D3-8B79-37D633B846F1}">
                  <asvg:svgBlip xmlns:asvg="http://schemas.microsoft.com/office/drawing/2016/SVG/main" r:embed="rId3"/>
                </a:ext>
              </a:extLst>
            </a:blip>
            <a:stretch>
              <a:fillRect l="-52881" t="-38360" r="-36017" b="-9432"/>
            </a:stretch>
          </a:blipFill>
        </p:spPr>
        <p:txBody>
          <a:bodyPr/>
          <a:lstStyle/>
          <a:p>
            <a:endParaRPr lang="en-US"/>
          </a:p>
        </p:txBody>
      </p:sp>
      <p:sp>
        <p:nvSpPr>
          <p:cNvPr id="3" name="Freeform 3"/>
          <p:cNvSpPr/>
          <p:nvPr/>
        </p:nvSpPr>
        <p:spPr>
          <a:xfrm flipH="1">
            <a:off x="16114120" y="3075221"/>
            <a:ext cx="2386290" cy="1252802"/>
          </a:xfrm>
          <a:custGeom>
            <a:avLst/>
            <a:gdLst/>
            <a:ahLst/>
            <a:cxnLst/>
            <a:rect l="l" t="t" r="r" b="b"/>
            <a:pathLst>
              <a:path w="2386290" h="1252802">
                <a:moveTo>
                  <a:pt x="2386290" y="0"/>
                </a:moveTo>
                <a:lnTo>
                  <a:pt x="0" y="0"/>
                </a:lnTo>
                <a:lnTo>
                  <a:pt x="0" y="1252802"/>
                </a:lnTo>
                <a:lnTo>
                  <a:pt x="2386290" y="1252802"/>
                </a:lnTo>
                <a:lnTo>
                  <a:pt x="238629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H="1">
            <a:off x="-350548" y="5143500"/>
            <a:ext cx="2284116" cy="2394880"/>
          </a:xfrm>
          <a:custGeom>
            <a:avLst/>
            <a:gdLst/>
            <a:ahLst/>
            <a:cxnLst/>
            <a:rect l="l" t="t" r="r" b="b"/>
            <a:pathLst>
              <a:path w="2284116" h="2394880">
                <a:moveTo>
                  <a:pt x="2284117" y="0"/>
                </a:moveTo>
                <a:lnTo>
                  <a:pt x="0" y="0"/>
                </a:lnTo>
                <a:lnTo>
                  <a:pt x="0" y="2394880"/>
                </a:lnTo>
                <a:lnTo>
                  <a:pt x="2284117" y="2394880"/>
                </a:lnTo>
                <a:lnTo>
                  <a:pt x="228411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3398447" y="3942075"/>
            <a:ext cx="2364140" cy="4114800"/>
          </a:xfrm>
          <a:custGeom>
            <a:avLst/>
            <a:gdLst/>
            <a:ahLst/>
            <a:cxnLst/>
            <a:rect l="l" t="t" r="r" b="b"/>
            <a:pathLst>
              <a:path w="2364140" h="4114800">
                <a:moveTo>
                  <a:pt x="0" y="0"/>
                </a:moveTo>
                <a:lnTo>
                  <a:pt x="2364139" y="0"/>
                </a:lnTo>
                <a:lnTo>
                  <a:pt x="236413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TextBox 6"/>
          <p:cNvSpPr txBox="1"/>
          <p:nvPr/>
        </p:nvSpPr>
        <p:spPr>
          <a:xfrm>
            <a:off x="3398447" y="1537909"/>
            <a:ext cx="11696427" cy="1105808"/>
          </a:xfrm>
          <a:prstGeom prst="rect">
            <a:avLst/>
          </a:prstGeom>
        </p:spPr>
        <p:txBody>
          <a:bodyPr lIns="0" tIns="0" rIns="0" bIns="0" rtlCol="0" anchor="t">
            <a:spAutoFit/>
          </a:bodyPr>
          <a:lstStyle/>
          <a:p>
            <a:pPr algn="ctr">
              <a:lnSpc>
                <a:spcPts val="8607"/>
              </a:lnSpc>
            </a:pPr>
            <a:r>
              <a:rPr lang="en-US" sz="7233">
                <a:solidFill>
                  <a:srgbClr val="564A50"/>
                </a:solidFill>
                <a:latin typeface="More Sugar"/>
                <a:ea typeface="More Sugar"/>
                <a:cs typeface="More Sugar"/>
                <a:sym typeface="More Sugar"/>
              </a:rPr>
              <a:t>CHILD LIFE SPECIALISTS</a:t>
            </a:r>
          </a:p>
        </p:txBody>
      </p:sp>
      <p:sp>
        <p:nvSpPr>
          <p:cNvPr id="7" name="TextBox 7"/>
          <p:cNvSpPr txBox="1"/>
          <p:nvPr/>
        </p:nvSpPr>
        <p:spPr>
          <a:xfrm>
            <a:off x="6825492" y="4172929"/>
            <a:ext cx="9976508" cy="3535737"/>
          </a:xfrm>
          <a:prstGeom prst="rect">
            <a:avLst/>
          </a:prstGeom>
        </p:spPr>
        <p:txBody>
          <a:bodyPr lIns="0" tIns="0" rIns="0" bIns="0" rtlCol="0" anchor="t">
            <a:spAutoFit/>
          </a:bodyPr>
          <a:lstStyle/>
          <a:p>
            <a:pPr marL="388134" lvl="1" indent="-194067" algn="l">
              <a:lnSpc>
                <a:spcPts val="2516"/>
              </a:lnSpc>
              <a:buFont typeface="Arial"/>
              <a:buChar char="•"/>
            </a:pPr>
            <a:r>
              <a:rPr lang="en-US" sz="1797" spc="138">
                <a:solidFill>
                  <a:srgbClr val="000000"/>
                </a:solidFill>
                <a:latin typeface="More Sugar Thin"/>
                <a:ea typeface="More Sugar Thin"/>
                <a:cs typeface="More Sugar Thin"/>
                <a:sym typeface="More Sugar Thin"/>
              </a:rPr>
              <a:t>Understand the role of communication, particularly active listening and empathic responding, in building relationships with families undergoing stress</a:t>
            </a:r>
          </a:p>
          <a:p>
            <a:pPr algn="l">
              <a:lnSpc>
                <a:spcPts val="2516"/>
              </a:lnSpc>
            </a:pPr>
            <a:endParaRPr lang="en-US" sz="1797" spc="138">
              <a:solidFill>
                <a:srgbClr val="000000"/>
              </a:solidFill>
              <a:latin typeface="More Sugar Thin"/>
              <a:ea typeface="More Sugar Thin"/>
              <a:cs typeface="More Sugar Thin"/>
              <a:sym typeface="More Sugar Thin"/>
            </a:endParaRPr>
          </a:p>
          <a:p>
            <a:pPr marL="388134" lvl="1" indent="-194067" algn="l">
              <a:lnSpc>
                <a:spcPts val="2516"/>
              </a:lnSpc>
              <a:buFont typeface="Arial"/>
              <a:buChar char="•"/>
            </a:pPr>
            <a:r>
              <a:rPr lang="en-US" sz="1797" spc="138">
                <a:solidFill>
                  <a:srgbClr val="000000"/>
                </a:solidFill>
                <a:latin typeface="More Sugar Thin"/>
                <a:ea typeface="More Sugar Thin"/>
                <a:cs typeface="More Sugar Thin"/>
                <a:sym typeface="More Sugar Thin"/>
              </a:rPr>
              <a:t>Identify types of stressful events affecting children and families, including healthcare experiences, traumatic life events, loss, end of life, and grief work.</a:t>
            </a:r>
          </a:p>
          <a:p>
            <a:pPr algn="l">
              <a:lnSpc>
                <a:spcPts val="2516"/>
              </a:lnSpc>
            </a:pPr>
            <a:endParaRPr lang="en-US" sz="1797" spc="138">
              <a:solidFill>
                <a:srgbClr val="000000"/>
              </a:solidFill>
              <a:latin typeface="More Sugar Thin"/>
              <a:ea typeface="More Sugar Thin"/>
              <a:cs typeface="More Sugar Thin"/>
              <a:sym typeface="More Sugar Thin"/>
            </a:endParaRPr>
          </a:p>
          <a:p>
            <a:pPr marL="388134" lvl="1" indent="-194067" algn="l">
              <a:lnSpc>
                <a:spcPts val="2516"/>
              </a:lnSpc>
              <a:buFont typeface="Arial"/>
              <a:buChar char="•"/>
            </a:pPr>
            <a:r>
              <a:rPr lang="en-US" sz="1797" spc="138">
                <a:solidFill>
                  <a:srgbClr val="000000"/>
                </a:solidFill>
                <a:latin typeface="More Sugar Thin"/>
                <a:ea typeface="More Sugar Thin"/>
                <a:cs typeface="More Sugar Thin"/>
                <a:sym typeface="More Sugar Thin"/>
              </a:rPr>
              <a:t>Assess knowledge level, misconceptions, previous experience, and unique sociocultural and learning needs.</a:t>
            </a:r>
          </a:p>
          <a:p>
            <a:pPr algn="l">
              <a:lnSpc>
                <a:spcPts val="2516"/>
              </a:lnSpc>
            </a:pPr>
            <a:endParaRPr lang="en-US" sz="1797" spc="138">
              <a:solidFill>
                <a:srgbClr val="000000"/>
              </a:solidFill>
              <a:latin typeface="More Sugar Thin"/>
              <a:ea typeface="More Sugar Thin"/>
              <a:cs typeface="More Sugar Thin"/>
              <a:sym typeface="More Sugar Thin"/>
            </a:endParaRPr>
          </a:p>
          <a:p>
            <a:pPr marL="388134" lvl="1" indent="-194067" algn="l">
              <a:lnSpc>
                <a:spcPts val="2516"/>
              </a:lnSpc>
              <a:buFont typeface="Arial"/>
              <a:buChar char="•"/>
            </a:pPr>
            <a:r>
              <a:rPr lang="en-US" sz="1797" spc="138">
                <a:solidFill>
                  <a:srgbClr val="000000"/>
                </a:solidFill>
                <a:latin typeface="More Sugar Thin"/>
                <a:ea typeface="More Sugar Thin"/>
                <a:cs typeface="More Sugar Thin"/>
                <a:sym typeface="More Sugar Thin"/>
              </a:rPr>
              <a:t>Determine realistic goals and objectives for learning in collaboration with family members and professionals and identify an action plan to achieve these goals.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0ECE1"/>
        </a:solidFill>
        <a:effectLst/>
      </p:bgPr>
    </p:bg>
    <p:spTree>
      <p:nvGrpSpPr>
        <p:cNvPr id="1" name=""/>
        <p:cNvGrpSpPr/>
        <p:nvPr/>
      </p:nvGrpSpPr>
      <p:grpSpPr>
        <a:xfrm>
          <a:off x="0" y="0"/>
          <a:ext cx="0" cy="0"/>
          <a:chOff x="0" y="0"/>
          <a:chExt cx="0" cy="0"/>
        </a:xfrm>
      </p:grpSpPr>
      <p:sp>
        <p:nvSpPr>
          <p:cNvPr id="2" name="Freeform 2"/>
          <p:cNvSpPr/>
          <p:nvPr/>
        </p:nvSpPr>
        <p:spPr>
          <a:xfrm>
            <a:off x="1021736" y="8229600"/>
            <a:ext cx="1152144" cy="4114800"/>
          </a:xfrm>
          <a:custGeom>
            <a:avLst/>
            <a:gdLst/>
            <a:ahLst/>
            <a:cxnLst/>
            <a:rect l="l" t="t" r="r" b="b"/>
            <a:pathLst>
              <a:path w="1152144" h="4114800">
                <a:moveTo>
                  <a:pt x="0" y="0"/>
                </a:moveTo>
                <a:lnTo>
                  <a:pt x="1152144" y="0"/>
                </a:lnTo>
                <a:lnTo>
                  <a:pt x="115214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a:off x="16015847" y="6350135"/>
            <a:ext cx="3096396" cy="1161149"/>
          </a:xfrm>
          <a:custGeom>
            <a:avLst/>
            <a:gdLst/>
            <a:ahLst/>
            <a:cxnLst/>
            <a:rect l="l" t="t" r="r" b="b"/>
            <a:pathLst>
              <a:path w="3096396" h="1161149">
                <a:moveTo>
                  <a:pt x="0" y="0"/>
                </a:moveTo>
                <a:lnTo>
                  <a:pt x="3096396" y="0"/>
                </a:lnTo>
                <a:lnTo>
                  <a:pt x="3096396" y="1161149"/>
                </a:lnTo>
                <a:lnTo>
                  <a:pt x="0" y="11611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2173880" y="2678360"/>
            <a:ext cx="7251320" cy="5800548"/>
          </a:xfrm>
          <a:custGeom>
            <a:avLst/>
            <a:gdLst/>
            <a:ahLst/>
            <a:cxnLst/>
            <a:rect l="l" t="t" r="r" b="b"/>
            <a:pathLst>
              <a:path w="7251320" h="5800548">
                <a:moveTo>
                  <a:pt x="0" y="0"/>
                </a:moveTo>
                <a:lnTo>
                  <a:pt x="7251319" y="0"/>
                </a:lnTo>
                <a:lnTo>
                  <a:pt x="7251319" y="5800548"/>
                </a:lnTo>
                <a:lnTo>
                  <a:pt x="0" y="5800548"/>
                </a:lnTo>
                <a:lnTo>
                  <a:pt x="0" y="0"/>
                </a:lnTo>
                <a:close/>
              </a:path>
            </a:pathLst>
          </a:custGeom>
          <a:blipFill>
            <a:blip r:embed="rId6">
              <a:alphaModFix amt="65000"/>
            </a:blip>
            <a:stretch>
              <a:fillRect l="-107150" t="-40422" r="-63626" b="-49984"/>
            </a:stretch>
          </a:blipFill>
        </p:spPr>
        <p:txBody>
          <a:bodyPr/>
          <a:lstStyle/>
          <a:p>
            <a:endParaRPr lang="en-US"/>
          </a:p>
        </p:txBody>
      </p:sp>
      <p:sp>
        <p:nvSpPr>
          <p:cNvPr id="5" name="Freeform 5"/>
          <p:cNvSpPr/>
          <p:nvPr/>
        </p:nvSpPr>
        <p:spPr>
          <a:xfrm>
            <a:off x="9880837" y="3197582"/>
            <a:ext cx="2502899" cy="3143358"/>
          </a:xfrm>
          <a:custGeom>
            <a:avLst/>
            <a:gdLst/>
            <a:ahLst/>
            <a:cxnLst/>
            <a:rect l="l" t="t" r="r" b="b"/>
            <a:pathLst>
              <a:path w="2502899" h="3143358">
                <a:moveTo>
                  <a:pt x="0" y="0"/>
                </a:moveTo>
                <a:lnTo>
                  <a:pt x="2502899" y="0"/>
                </a:lnTo>
                <a:lnTo>
                  <a:pt x="2502899" y="3143358"/>
                </a:lnTo>
                <a:lnTo>
                  <a:pt x="0" y="3143358"/>
                </a:lnTo>
                <a:lnTo>
                  <a:pt x="0" y="0"/>
                </a:lnTo>
                <a:close/>
              </a:path>
            </a:pathLst>
          </a:custGeom>
          <a:blipFill>
            <a:blip r:embed="rId7"/>
            <a:stretch>
              <a:fillRect/>
            </a:stretch>
          </a:blipFill>
        </p:spPr>
        <p:txBody>
          <a:bodyPr/>
          <a:lstStyle/>
          <a:p>
            <a:endParaRPr lang="en-US"/>
          </a:p>
        </p:txBody>
      </p:sp>
      <p:sp>
        <p:nvSpPr>
          <p:cNvPr id="6" name="TextBox 6"/>
          <p:cNvSpPr txBox="1"/>
          <p:nvPr/>
        </p:nvSpPr>
        <p:spPr>
          <a:xfrm>
            <a:off x="1028700" y="1422620"/>
            <a:ext cx="11696427" cy="768350"/>
          </a:xfrm>
          <a:prstGeom prst="rect">
            <a:avLst/>
          </a:prstGeom>
        </p:spPr>
        <p:txBody>
          <a:bodyPr lIns="0" tIns="0" rIns="0" bIns="0" rtlCol="0" anchor="t">
            <a:spAutoFit/>
          </a:bodyPr>
          <a:lstStyle/>
          <a:p>
            <a:pPr algn="ctr">
              <a:lnSpc>
                <a:spcPts val="5950"/>
              </a:lnSpc>
            </a:pPr>
            <a:r>
              <a:rPr lang="en-US" sz="5000">
                <a:solidFill>
                  <a:srgbClr val="564A50"/>
                </a:solidFill>
                <a:latin typeface="More Sugar"/>
                <a:ea typeface="More Sugar"/>
                <a:cs typeface="More Sugar"/>
                <a:sym typeface="More Sugar"/>
              </a:rPr>
              <a:t>CHILD LIFE SPECIALISTS </a:t>
            </a:r>
          </a:p>
        </p:txBody>
      </p:sp>
      <p:sp>
        <p:nvSpPr>
          <p:cNvPr id="7" name="TextBox 7"/>
          <p:cNvSpPr txBox="1"/>
          <p:nvPr/>
        </p:nvSpPr>
        <p:spPr>
          <a:xfrm>
            <a:off x="9880837" y="6554832"/>
            <a:ext cx="6015322" cy="1945062"/>
          </a:xfrm>
          <a:prstGeom prst="rect">
            <a:avLst/>
          </a:prstGeom>
        </p:spPr>
        <p:txBody>
          <a:bodyPr lIns="0" tIns="0" rIns="0" bIns="0" rtlCol="0" anchor="t">
            <a:spAutoFit/>
          </a:bodyPr>
          <a:lstStyle/>
          <a:p>
            <a:pPr algn="l">
              <a:lnSpc>
                <a:spcPts val="2516"/>
              </a:lnSpc>
              <a:spcBef>
                <a:spcPct val="0"/>
              </a:spcBef>
            </a:pPr>
            <a:r>
              <a:rPr lang="en-US" sz="1797" spc="138">
                <a:solidFill>
                  <a:srgbClr val="564A50"/>
                </a:solidFill>
                <a:latin typeface="More Sugar Thin"/>
                <a:ea typeface="More Sugar Thin"/>
                <a:cs typeface="More Sugar Thin"/>
                <a:sym typeface="More Sugar Thin"/>
              </a:rPr>
              <a:t>Child life services, or the equivalent, will be available for on-site consultation to support patient- and family-centered care by establishing and maintaining therapeutic relationships between patients, family members, multidisciplinary team members, and community resources.</a:t>
            </a:r>
          </a:p>
        </p:txBody>
      </p:sp>
      <p:sp>
        <p:nvSpPr>
          <p:cNvPr id="8" name="TextBox 8"/>
          <p:cNvSpPr txBox="1"/>
          <p:nvPr/>
        </p:nvSpPr>
        <p:spPr>
          <a:xfrm>
            <a:off x="10726821" y="1624839"/>
            <a:ext cx="5594496" cy="325812"/>
          </a:xfrm>
          <a:prstGeom prst="rect">
            <a:avLst/>
          </a:prstGeom>
        </p:spPr>
        <p:txBody>
          <a:bodyPr lIns="0" tIns="0" rIns="0" bIns="0" rtlCol="0" anchor="t">
            <a:spAutoFit/>
          </a:bodyPr>
          <a:lstStyle/>
          <a:p>
            <a:pPr algn="l">
              <a:lnSpc>
                <a:spcPts val="2516"/>
              </a:lnSpc>
              <a:spcBef>
                <a:spcPct val="0"/>
              </a:spcBef>
            </a:pPr>
            <a:r>
              <a:rPr lang="en-US" sz="1797" spc="138">
                <a:solidFill>
                  <a:srgbClr val="564A50"/>
                </a:solidFill>
                <a:latin typeface="More Sugar Thin"/>
                <a:ea typeface="More Sugar Thin"/>
                <a:cs typeface="More Sugar Thin"/>
                <a:sym typeface="More Sugar Thin"/>
              </a:rPr>
              <a:t>in Neonatal Care: II, III, and IV</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0ECE1"/>
        </a:solidFill>
        <a:effectLst/>
      </p:bgPr>
    </p:bg>
    <p:spTree>
      <p:nvGrpSpPr>
        <p:cNvPr id="1" name=""/>
        <p:cNvGrpSpPr/>
        <p:nvPr/>
      </p:nvGrpSpPr>
      <p:grpSpPr>
        <a:xfrm>
          <a:off x="0" y="0"/>
          <a:ext cx="0" cy="0"/>
          <a:chOff x="0" y="0"/>
          <a:chExt cx="0" cy="0"/>
        </a:xfrm>
      </p:grpSpPr>
      <p:sp>
        <p:nvSpPr>
          <p:cNvPr id="2" name="Freeform 2"/>
          <p:cNvSpPr/>
          <p:nvPr/>
        </p:nvSpPr>
        <p:spPr>
          <a:xfrm>
            <a:off x="1021736" y="8229600"/>
            <a:ext cx="1152144" cy="4114800"/>
          </a:xfrm>
          <a:custGeom>
            <a:avLst/>
            <a:gdLst/>
            <a:ahLst/>
            <a:cxnLst/>
            <a:rect l="l" t="t" r="r" b="b"/>
            <a:pathLst>
              <a:path w="1152144" h="4114800">
                <a:moveTo>
                  <a:pt x="0" y="0"/>
                </a:moveTo>
                <a:lnTo>
                  <a:pt x="1152144" y="0"/>
                </a:lnTo>
                <a:lnTo>
                  <a:pt x="115214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a:off x="15887291" y="1498379"/>
            <a:ext cx="3096396" cy="1161149"/>
          </a:xfrm>
          <a:custGeom>
            <a:avLst/>
            <a:gdLst/>
            <a:ahLst/>
            <a:cxnLst/>
            <a:rect l="l" t="t" r="r" b="b"/>
            <a:pathLst>
              <a:path w="3096396" h="1161149">
                <a:moveTo>
                  <a:pt x="0" y="0"/>
                </a:moveTo>
                <a:lnTo>
                  <a:pt x="3096396" y="0"/>
                </a:lnTo>
                <a:lnTo>
                  <a:pt x="3096396" y="1161149"/>
                </a:lnTo>
                <a:lnTo>
                  <a:pt x="0" y="11611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H="1">
            <a:off x="-350548" y="5143500"/>
            <a:ext cx="2284116" cy="2394880"/>
          </a:xfrm>
          <a:custGeom>
            <a:avLst/>
            <a:gdLst/>
            <a:ahLst/>
            <a:cxnLst/>
            <a:rect l="l" t="t" r="r" b="b"/>
            <a:pathLst>
              <a:path w="2284116" h="2394880">
                <a:moveTo>
                  <a:pt x="2284117" y="0"/>
                </a:moveTo>
                <a:lnTo>
                  <a:pt x="0" y="0"/>
                </a:lnTo>
                <a:lnTo>
                  <a:pt x="0" y="2394880"/>
                </a:lnTo>
                <a:lnTo>
                  <a:pt x="2284117" y="2394880"/>
                </a:lnTo>
                <a:lnTo>
                  <a:pt x="228411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p:nvPr/>
        </p:nvSpPr>
        <p:spPr>
          <a:xfrm>
            <a:off x="3599822" y="1162929"/>
            <a:ext cx="11696427" cy="768387"/>
          </a:xfrm>
          <a:prstGeom prst="rect">
            <a:avLst/>
          </a:prstGeom>
        </p:spPr>
        <p:txBody>
          <a:bodyPr lIns="0" tIns="0" rIns="0" bIns="0" rtlCol="0" anchor="t">
            <a:spAutoFit/>
          </a:bodyPr>
          <a:lstStyle/>
          <a:p>
            <a:pPr algn="ctr">
              <a:lnSpc>
                <a:spcPts val="5950"/>
              </a:lnSpc>
            </a:pPr>
            <a:r>
              <a:rPr lang="en-US" sz="5000">
                <a:solidFill>
                  <a:srgbClr val="564A50"/>
                </a:solidFill>
                <a:latin typeface="More Sugar"/>
                <a:ea typeface="More Sugar"/>
                <a:cs typeface="More Sugar"/>
                <a:sym typeface="More Sugar"/>
              </a:rPr>
              <a:t>DEMOGRAPHIC SHIFTS</a:t>
            </a:r>
          </a:p>
        </p:txBody>
      </p:sp>
      <p:pic>
        <p:nvPicPr>
          <p:cNvPr id="6" name="Picture 6"/>
          <p:cNvPicPr>
            <a:picLocks noChangeAspect="1"/>
          </p:cNvPicPr>
          <p:nvPr/>
        </p:nvPicPr>
        <p:blipFill>
          <a:blip r:embed="rId8"/>
          <a:stretch>
            <a:fillRect/>
          </a:stretch>
        </p:blipFill>
        <p:spPr>
          <a:xfrm>
            <a:off x="4247456" y="1365523"/>
            <a:ext cx="10332810" cy="6869827"/>
          </a:xfrm>
          <a:prstGeom prst="rect">
            <a:avLst/>
          </a:prstGeom>
        </p:spPr>
      </p:pic>
      <p:sp>
        <p:nvSpPr>
          <p:cNvPr id="7" name="TextBox 7"/>
          <p:cNvSpPr txBox="1"/>
          <p:nvPr/>
        </p:nvSpPr>
        <p:spPr>
          <a:xfrm rot="-5400000">
            <a:off x="2351086" y="4878369"/>
            <a:ext cx="4715290" cy="276537"/>
          </a:xfrm>
          <a:prstGeom prst="rect">
            <a:avLst/>
          </a:prstGeom>
        </p:spPr>
        <p:txBody>
          <a:bodyPr lIns="0" tIns="0" rIns="0" bIns="0" rtlCol="0" anchor="t">
            <a:spAutoFit/>
          </a:bodyPr>
          <a:lstStyle/>
          <a:p>
            <a:pPr algn="ctr">
              <a:lnSpc>
                <a:spcPts val="2057"/>
              </a:lnSpc>
            </a:pPr>
            <a:r>
              <a:rPr lang="en-US" sz="1469">
                <a:solidFill>
                  <a:srgbClr val="000000"/>
                </a:solidFill>
                <a:latin typeface="Times New Roman"/>
                <a:ea typeface="Times New Roman"/>
                <a:cs typeface="Times New Roman"/>
                <a:sym typeface="Times New Roman"/>
              </a:rPr>
              <a:t>Percentage of Child Population </a:t>
            </a:r>
          </a:p>
        </p:txBody>
      </p:sp>
      <p:sp>
        <p:nvSpPr>
          <p:cNvPr id="8" name="TextBox 8"/>
          <p:cNvSpPr txBox="1"/>
          <p:nvPr/>
        </p:nvSpPr>
        <p:spPr>
          <a:xfrm>
            <a:off x="5235939" y="1941793"/>
            <a:ext cx="9742551" cy="226695"/>
          </a:xfrm>
          <a:prstGeom prst="rect">
            <a:avLst/>
          </a:prstGeom>
        </p:spPr>
        <p:txBody>
          <a:bodyPr lIns="0" tIns="0" rIns="0" bIns="0" rtlCol="0" anchor="t">
            <a:spAutoFit/>
          </a:bodyPr>
          <a:lstStyle/>
          <a:p>
            <a:pPr algn="ctr">
              <a:lnSpc>
                <a:spcPts val="1679"/>
              </a:lnSpc>
            </a:pPr>
            <a:r>
              <a:rPr lang="en-US" sz="1200">
                <a:solidFill>
                  <a:srgbClr val="000000"/>
                </a:solidFill>
                <a:latin typeface="Times New Roman"/>
                <a:ea typeface="Times New Roman"/>
                <a:cs typeface="Times New Roman"/>
                <a:sym typeface="Times New Roman"/>
              </a:rPr>
              <a:t>Percentage Distribution of Children Under Age 18 by Race* in 2000, 2010, and 2020</a:t>
            </a:r>
          </a:p>
        </p:txBody>
      </p:sp>
      <p:grpSp>
        <p:nvGrpSpPr>
          <p:cNvPr id="9" name="Group 9"/>
          <p:cNvGrpSpPr/>
          <p:nvPr/>
        </p:nvGrpSpPr>
        <p:grpSpPr>
          <a:xfrm>
            <a:off x="5340146" y="7688483"/>
            <a:ext cx="7034940" cy="303996"/>
            <a:chOff x="0" y="0"/>
            <a:chExt cx="9379920" cy="405328"/>
          </a:xfrm>
        </p:grpSpPr>
        <p:grpSp>
          <p:nvGrpSpPr>
            <p:cNvPr id="10" name="Group 10"/>
            <p:cNvGrpSpPr/>
            <p:nvPr/>
          </p:nvGrpSpPr>
          <p:grpSpPr>
            <a:xfrm>
              <a:off x="0" y="0"/>
              <a:ext cx="515680" cy="402235"/>
              <a:chOff x="0" y="0"/>
              <a:chExt cx="2453677" cy="1913890"/>
            </a:xfrm>
          </p:grpSpPr>
          <p:sp>
            <p:nvSpPr>
              <p:cNvPr id="11" name="Freeform 11"/>
              <p:cNvSpPr/>
              <p:nvPr/>
            </p:nvSpPr>
            <p:spPr>
              <a:xfrm>
                <a:off x="0" y="0"/>
                <a:ext cx="2453677" cy="1913890"/>
              </a:xfrm>
              <a:custGeom>
                <a:avLst/>
                <a:gdLst/>
                <a:ahLst/>
                <a:cxnLst/>
                <a:rect l="l" t="t" r="r" b="b"/>
                <a:pathLst>
                  <a:path w="2453677" h="1913890">
                    <a:moveTo>
                      <a:pt x="0" y="0"/>
                    </a:moveTo>
                    <a:lnTo>
                      <a:pt x="2453677" y="0"/>
                    </a:lnTo>
                    <a:lnTo>
                      <a:pt x="2453677" y="1913890"/>
                    </a:lnTo>
                    <a:lnTo>
                      <a:pt x="0" y="1913890"/>
                    </a:lnTo>
                    <a:close/>
                  </a:path>
                </a:pathLst>
              </a:custGeom>
              <a:solidFill>
                <a:srgbClr val="1C3249"/>
              </a:solidFill>
            </p:spPr>
            <p:txBody>
              <a:bodyPr/>
              <a:lstStyle/>
              <a:p>
                <a:endParaRPr lang="en-US"/>
              </a:p>
            </p:txBody>
          </p:sp>
        </p:grpSp>
        <p:grpSp>
          <p:nvGrpSpPr>
            <p:cNvPr id="12" name="Group 12"/>
            <p:cNvGrpSpPr/>
            <p:nvPr/>
          </p:nvGrpSpPr>
          <p:grpSpPr>
            <a:xfrm>
              <a:off x="3509237" y="0"/>
              <a:ext cx="483188" cy="376891"/>
              <a:chOff x="0" y="0"/>
              <a:chExt cx="2453677" cy="1913890"/>
            </a:xfrm>
          </p:grpSpPr>
          <p:sp>
            <p:nvSpPr>
              <p:cNvPr id="13" name="Freeform 13"/>
              <p:cNvSpPr/>
              <p:nvPr/>
            </p:nvSpPr>
            <p:spPr>
              <a:xfrm>
                <a:off x="0" y="0"/>
                <a:ext cx="2453677" cy="1913890"/>
              </a:xfrm>
              <a:custGeom>
                <a:avLst/>
                <a:gdLst/>
                <a:ahLst/>
                <a:cxnLst/>
                <a:rect l="l" t="t" r="r" b="b"/>
                <a:pathLst>
                  <a:path w="2453677" h="1913890">
                    <a:moveTo>
                      <a:pt x="0" y="0"/>
                    </a:moveTo>
                    <a:lnTo>
                      <a:pt x="2453677" y="0"/>
                    </a:lnTo>
                    <a:lnTo>
                      <a:pt x="2453677" y="1913890"/>
                    </a:lnTo>
                    <a:lnTo>
                      <a:pt x="0" y="1913890"/>
                    </a:lnTo>
                    <a:close/>
                  </a:path>
                </a:pathLst>
              </a:custGeom>
              <a:solidFill>
                <a:srgbClr val="729292"/>
              </a:solidFill>
            </p:spPr>
            <p:txBody>
              <a:bodyPr/>
              <a:lstStyle/>
              <a:p>
                <a:endParaRPr lang="en-US"/>
              </a:p>
            </p:txBody>
          </p:sp>
        </p:grpSp>
        <p:grpSp>
          <p:nvGrpSpPr>
            <p:cNvPr id="14" name="Group 14"/>
            <p:cNvGrpSpPr/>
            <p:nvPr/>
          </p:nvGrpSpPr>
          <p:grpSpPr>
            <a:xfrm>
              <a:off x="6941803" y="3093"/>
              <a:ext cx="515680" cy="402235"/>
              <a:chOff x="0" y="0"/>
              <a:chExt cx="2453677" cy="1913890"/>
            </a:xfrm>
          </p:grpSpPr>
          <p:sp>
            <p:nvSpPr>
              <p:cNvPr id="15" name="Freeform 15"/>
              <p:cNvSpPr/>
              <p:nvPr/>
            </p:nvSpPr>
            <p:spPr>
              <a:xfrm>
                <a:off x="0" y="0"/>
                <a:ext cx="2453677" cy="1913890"/>
              </a:xfrm>
              <a:custGeom>
                <a:avLst/>
                <a:gdLst/>
                <a:ahLst/>
                <a:cxnLst/>
                <a:rect l="l" t="t" r="r" b="b"/>
                <a:pathLst>
                  <a:path w="2453677" h="1913890">
                    <a:moveTo>
                      <a:pt x="0" y="0"/>
                    </a:moveTo>
                    <a:lnTo>
                      <a:pt x="2453677" y="0"/>
                    </a:lnTo>
                    <a:lnTo>
                      <a:pt x="2453677" y="1913890"/>
                    </a:lnTo>
                    <a:lnTo>
                      <a:pt x="0" y="1913890"/>
                    </a:lnTo>
                    <a:close/>
                  </a:path>
                </a:pathLst>
              </a:custGeom>
              <a:solidFill>
                <a:srgbClr val="98C3C3"/>
              </a:solidFill>
            </p:spPr>
            <p:txBody>
              <a:bodyPr/>
              <a:lstStyle/>
              <a:p>
                <a:endParaRPr lang="en-US"/>
              </a:p>
            </p:txBody>
          </p:sp>
        </p:grpSp>
        <p:sp>
          <p:nvSpPr>
            <p:cNvPr id="16" name="TextBox 16"/>
            <p:cNvSpPr txBox="1"/>
            <p:nvPr/>
          </p:nvSpPr>
          <p:spPr>
            <a:xfrm>
              <a:off x="1185866" y="-6571"/>
              <a:ext cx="1155736" cy="383425"/>
            </a:xfrm>
            <a:prstGeom prst="rect">
              <a:avLst/>
            </a:prstGeom>
          </p:spPr>
          <p:txBody>
            <a:bodyPr lIns="0" tIns="0" rIns="0" bIns="0" rtlCol="0" anchor="t">
              <a:spAutoFit/>
            </a:bodyPr>
            <a:lstStyle/>
            <a:p>
              <a:pPr algn="l">
                <a:lnSpc>
                  <a:spcPts val="2430"/>
                </a:lnSpc>
              </a:pPr>
              <a:r>
                <a:rPr lang="en-US" sz="1735">
                  <a:solidFill>
                    <a:srgbClr val="000000"/>
                  </a:solidFill>
                  <a:latin typeface="Montserrat"/>
                  <a:ea typeface="Montserrat"/>
                  <a:cs typeface="Montserrat"/>
                  <a:sym typeface="Montserrat"/>
                </a:rPr>
                <a:t>2000</a:t>
              </a:r>
            </a:p>
          </p:txBody>
        </p:sp>
        <p:sp>
          <p:nvSpPr>
            <p:cNvPr id="17" name="TextBox 17"/>
            <p:cNvSpPr txBox="1"/>
            <p:nvPr/>
          </p:nvSpPr>
          <p:spPr>
            <a:xfrm>
              <a:off x="4644370" y="21866"/>
              <a:ext cx="1155736" cy="383425"/>
            </a:xfrm>
            <a:prstGeom prst="rect">
              <a:avLst/>
            </a:prstGeom>
          </p:spPr>
          <p:txBody>
            <a:bodyPr lIns="0" tIns="0" rIns="0" bIns="0" rtlCol="0" anchor="t">
              <a:spAutoFit/>
            </a:bodyPr>
            <a:lstStyle/>
            <a:p>
              <a:pPr algn="l">
                <a:lnSpc>
                  <a:spcPts val="2430"/>
                </a:lnSpc>
              </a:pPr>
              <a:r>
                <a:rPr lang="en-US" sz="1735">
                  <a:solidFill>
                    <a:srgbClr val="000000"/>
                  </a:solidFill>
                  <a:latin typeface="Montserrat"/>
                  <a:ea typeface="Montserrat"/>
                  <a:cs typeface="Montserrat"/>
                  <a:sym typeface="Montserrat"/>
                </a:rPr>
                <a:t>2010</a:t>
              </a:r>
            </a:p>
          </p:txBody>
        </p:sp>
        <p:sp>
          <p:nvSpPr>
            <p:cNvPr id="18" name="TextBox 18"/>
            <p:cNvSpPr txBox="1"/>
            <p:nvPr/>
          </p:nvSpPr>
          <p:spPr>
            <a:xfrm>
              <a:off x="8224184" y="-6571"/>
              <a:ext cx="1155736" cy="383425"/>
            </a:xfrm>
            <a:prstGeom prst="rect">
              <a:avLst/>
            </a:prstGeom>
          </p:spPr>
          <p:txBody>
            <a:bodyPr lIns="0" tIns="0" rIns="0" bIns="0" rtlCol="0" anchor="t">
              <a:spAutoFit/>
            </a:bodyPr>
            <a:lstStyle/>
            <a:p>
              <a:pPr algn="l">
                <a:lnSpc>
                  <a:spcPts val="2430"/>
                </a:lnSpc>
              </a:pPr>
              <a:r>
                <a:rPr lang="en-US" sz="1735">
                  <a:solidFill>
                    <a:srgbClr val="000000"/>
                  </a:solidFill>
                  <a:latin typeface="Montserrat"/>
                  <a:ea typeface="Montserrat"/>
                  <a:cs typeface="Montserrat"/>
                  <a:sym typeface="Montserrat"/>
                </a:rPr>
                <a:t>2020</a:t>
              </a:r>
            </a:p>
          </p:txBody>
        </p:sp>
      </p:grpSp>
      <p:sp>
        <p:nvSpPr>
          <p:cNvPr id="19" name="TextBox 19"/>
          <p:cNvSpPr txBox="1"/>
          <p:nvPr/>
        </p:nvSpPr>
        <p:spPr>
          <a:xfrm>
            <a:off x="5340146" y="8312162"/>
            <a:ext cx="9638344" cy="1057030"/>
          </a:xfrm>
          <a:prstGeom prst="rect">
            <a:avLst/>
          </a:prstGeom>
        </p:spPr>
        <p:txBody>
          <a:bodyPr lIns="0" tIns="0" rIns="0" bIns="0" rtlCol="0" anchor="t">
            <a:spAutoFit/>
          </a:bodyPr>
          <a:lstStyle/>
          <a:p>
            <a:pPr algn="l">
              <a:lnSpc>
                <a:spcPts val="1714"/>
              </a:lnSpc>
            </a:pPr>
            <a:r>
              <a:rPr lang="en-US" sz="1224">
                <a:solidFill>
                  <a:srgbClr val="000000"/>
                </a:solidFill>
                <a:latin typeface="Arimo"/>
                <a:ea typeface="Arimo"/>
                <a:cs typeface="Arimo"/>
                <a:sym typeface="Arimo"/>
              </a:rPr>
              <a:t>*Note: The data in this chart reflects the racial composition of Children under 18 living in the United States. Race categories are based on the 1997 standards outlined by the Office of Management and Budget (OMB) and are consistent with the latest HHS (2017) guidelines on data collection standards released in October 2011. Source: ChildStats.gov., Forum on Child and Family Statistics, adapted from the Federal Interagency Forum on Child and Family Statistics. (2017). </a:t>
            </a:r>
            <a:r>
              <a:rPr lang="en-US" sz="1224" i="1">
                <a:solidFill>
                  <a:srgbClr val="000000"/>
                </a:solidFill>
                <a:latin typeface="Arimo Italics"/>
                <a:ea typeface="Arimo Italics"/>
                <a:cs typeface="Arimo Italics"/>
                <a:sym typeface="Arimo Italics"/>
              </a:rPr>
              <a:t>America's children: Key national indicators of well-being, 2017. Retrieved from https://www.childtrends.org/indicators/racial-and-ethnic-composition-of-the-child-population.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ECE1"/>
        </a:solidFill>
        <a:effectLst/>
      </p:bgPr>
    </p:bg>
    <p:spTree>
      <p:nvGrpSpPr>
        <p:cNvPr id="1" name=""/>
        <p:cNvGrpSpPr/>
        <p:nvPr/>
      </p:nvGrpSpPr>
      <p:grpSpPr>
        <a:xfrm>
          <a:off x="0" y="0"/>
          <a:ext cx="0" cy="0"/>
          <a:chOff x="0" y="0"/>
          <a:chExt cx="0" cy="0"/>
        </a:xfrm>
      </p:grpSpPr>
      <p:sp>
        <p:nvSpPr>
          <p:cNvPr id="2" name="Freeform 2"/>
          <p:cNvSpPr/>
          <p:nvPr/>
        </p:nvSpPr>
        <p:spPr>
          <a:xfrm>
            <a:off x="1021736" y="8229600"/>
            <a:ext cx="1152144" cy="4114800"/>
          </a:xfrm>
          <a:custGeom>
            <a:avLst/>
            <a:gdLst/>
            <a:ahLst/>
            <a:cxnLst/>
            <a:rect l="l" t="t" r="r" b="b"/>
            <a:pathLst>
              <a:path w="1152144" h="4114800">
                <a:moveTo>
                  <a:pt x="0" y="0"/>
                </a:moveTo>
                <a:lnTo>
                  <a:pt x="1152144" y="0"/>
                </a:lnTo>
                <a:lnTo>
                  <a:pt x="115214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a:off x="15887291" y="1498379"/>
            <a:ext cx="3096396" cy="1161149"/>
          </a:xfrm>
          <a:custGeom>
            <a:avLst/>
            <a:gdLst/>
            <a:ahLst/>
            <a:cxnLst/>
            <a:rect l="l" t="t" r="r" b="b"/>
            <a:pathLst>
              <a:path w="3096396" h="1161149">
                <a:moveTo>
                  <a:pt x="0" y="0"/>
                </a:moveTo>
                <a:lnTo>
                  <a:pt x="3096396" y="0"/>
                </a:lnTo>
                <a:lnTo>
                  <a:pt x="3096396" y="1161149"/>
                </a:lnTo>
                <a:lnTo>
                  <a:pt x="0" y="11611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H="1">
            <a:off x="-350548" y="5143500"/>
            <a:ext cx="2284116" cy="2394880"/>
          </a:xfrm>
          <a:custGeom>
            <a:avLst/>
            <a:gdLst/>
            <a:ahLst/>
            <a:cxnLst/>
            <a:rect l="l" t="t" r="r" b="b"/>
            <a:pathLst>
              <a:path w="2284116" h="2394880">
                <a:moveTo>
                  <a:pt x="2284117" y="0"/>
                </a:moveTo>
                <a:lnTo>
                  <a:pt x="0" y="0"/>
                </a:lnTo>
                <a:lnTo>
                  <a:pt x="0" y="2394880"/>
                </a:lnTo>
                <a:lnTo>
                  <a:pt x="2284117" y="2394880"/>
                </a:lnTo>
                <a:lnTo>
                  <a:pt x="228411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p:nvPr/>
        </p:nvSpPr>
        <p:spPr>
          <a:xfrm>
            <a:off x="3727707" y="791454"/>
            <a:ext cx="11696427" cy="768387"/>
          </a:xfrm>
          <a:prstGeom prst="rect">
            <a:avLst/>
          </a:prstGeom>
        </p:spPr>
        <p:txBody>
          <a:bodyPr lIns="0" tIns="0" rIns="0" bIns="0" rtlCol="0" anchor="t">
            <a:spAutoFit/>
          </a:bodyPr>
          <a:lstStyle/>
          <a:p>
            <a:pPr algn="ctr">
              <a:lnSpc>
                <a:spcPts val="5950"/>
              </a:lnSpc>
            </a:pPr>
            <a:r>
              <a:rPr lang="en-US" sz="5000">
                <a:solidFill>
                  <a:srgbClr val="564A50"/>
                </a:solidFill>
                <a:latin typeface="More Sugar"/>
                <a:ea typeface="More Sugar"/>
                <a:cs typeface="More Sugar"/>
                <a:sym typeface="More Sugar"/>
              </a:rPr>
              <a:t>DEMOGRAPHIC SHIFTS</a:t>
            </a:r>
          </a:p>
        </p:txBody>
      </p:sp>
      <p:pic>
        <p:nvPicPr>
          <p:cNvPr id="6" name="Picture 6"/>
          <p:cNvPicPr>
            <a:picLocks noChangeAspect="1"/>
          </p:cNvPicPr>
          <p:nvPr/>
        </p:nvPicPr>
        <p:blipFill>
          <a:blip r:embed="rId8"/>
          <a:stretch>
            <a:fillRect/>
          </a:stretch>
        </p:blipFill>
        <p:spPr>
          <a:xfrm>
            <a:off x="4907817" y="1028046"/>
            <a:ext cx="8773070" cy="6310522"/>
          </a:xfrm>
          <a:prstGeom prst="rect">
            <a:avLst/>
          </a:prstGeom>
        </p:spPr>
      </p:pic>
      <p:sp>
        <p:nvSpPr>
          <p:cNvPr id="7" name="TextBox 7"/>
          <p:cNvSpPr txBox="1"/>
          <p:nvPr/>
        </p:nvSpPr>
        <p:spPr>
          <a:xfrm rot="-5400000">
            <a:off x="1876208" y="4280572"/>
            <a:ext cx="4870349" cy="279874"/>
          </a:xfrm>
          <a:prstGeom prst="rect">
            <a:avLst/>
          </a:prstGeom>
        </p:spPr>
        <p:txBody>
          <a:bodyPr lIns="0" tIns="0" rIns="0" bIns="0" rtlCol="0" anchor="t">
            <a:spAutoFit/>
          </a:bodyPr>
          <a:lstStyle/>
          <a:p>
            <a:pPr algn="ctr">
              <a:lnSpc>
                <a:spcPts val="2089"/>
              </a:lnSpc>
            </a:pPr>
            <a:r>
              <a:rPr lang="en-US" sz="1492">
                <a:solidFill>
                  <a:srgbClr val="000000"/>
                </a:solidFill>
                <a:latin typeface="Times New Roman"/>
                <a:ea typeface="Times New Roman"/>
                <a:cs typeface="Times New Roman"/>
                <a:sym typeface="Times New Roman"/>
              </a:rPr>
              <a:t>Percentage of Workforce </a:t>
            </a:r>
          </a:p>
        </p:txBody>
      </p:sp>
      <p:sp>
        <p:nvSpPr>
          <p:cNvPr id="8" name="TextBox 8"/>
          <p:cNvSpPr txBox="1"/>
          <p:nvPr/>
        </p:nvSpPr>
        <p:spPr>
          <a:xfrm>
            <a:off x="7810122" y="1883691"/>
            <a:ext cx="3531597" cy="239048"/>
          </a:xfrm>
          <a:prstGeom prst="rect">
            <a:avLst/>
          </a:prstGeom>
        </p:spPr>
        <p:txBody>
          <a:bodyPr lIns="0" tIns="0" rIns="0" bIns="0" rtlCol="0" anchor="t">
            <a:spAutoFit/>
          </a:bodyPr>
          <a:lstStyle/>
          <a:p>
            <a:pPr algn="ctr">
              <a:lnSpc>
                <a:spcPts val="1795"/>
              </a:lnSpc>
            </a:pPr>
            <a:r>
              <a:rPr lang="en-US" sz="1282">
                <a:solidFill>
                  <a:srgbClr val="000000"/>
                </a:solidFill>
                <a:latin typeface="Times New Roman"/>
                <a:ea typeface="Times New Roman"/>
                <a:cs typeface="Times New Roman"/>
                <a:sym typeface="Times New Roman"/>
              </a:rPr>
              <a:t> U.S. Early Childhood Professions by Race in 2018</a:t>
            </a:r>
          </a:p>
        </p:txBody>
      </p:sp>
      <p:grpSp>
        <p:nvGrpSpPr>
          <p:cNvPr id="9" name="Group 9"/>
          <p:cNvGrpSpPr/>
          <p:nvPr/>
        </p:nvGrpSpPr>
        <p:grpSpPr>
          <a:xfrm>
            <a:off x="5804274" y="6855683"/>
            <a:ext cx="6439947" cy="1105974"/>
            <a:chOff x="0" y="0"/>
            <a:chExt cx="8586596" cy="1474632"/>
          </a:xfrm>
        </p:grpSpPr>
        <p:grpSp>
          <p:nvGrpSpPr>
            <p:cNvPr id="10" name="Group 10"/>
            <p:cNvGrpSpPr/>
            <p:nvPr/>
          </p:nvGrpSpPr>
          <p:grpSpPr>
            <a:xfrm>
              <a:off x="0" y="2759"/>
              <a:ext cx="358836" cy="358836"/>
              <a:chOff x="0" y="0"/>
              <a:chExt cx="1913890" cy="1913890"/>
            </a:xfrm>
          </p:grpSpPr>
          <p:sp>
            <p:nvSpPr>
              <p:cNvPr id="11" name="Freeform 11"/>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1C3249"/>
              </a:solidFill>
            </p:spPr>
            <p:txBody>
              <a:bodyPr/>
              <a:lstStyle/>
              <a:p>
                <a:endParaRPr lang="en-US"/>
              </a:p>
            </p:txBody>
          </p:sp>
        </p:grpSp>
        <p:grpSp>
          <p:nvGrpSpPr>
            <p:cNvPr id="12" name="Group 12"/>
            <p:cNvGrpSpPr/>
            <p:nvPr/>
          </p:nvGrpSpPr>
          <p:grpSpPr>
            <a:xfrm>
              <a:off x="2267095" y="0"/>
              <a:ext cx="336227" cy="336227"/>
              <a:chOff x="0" y="0"/>
              <a:chExt cx="1913890" cy="1913890"/>
            </a:xfrm>
          </p:grpSpPr>
          <p:sp>
            <p:nvSpPr>
              <p:cNvPr id="13" name="Freeform 1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729292"/>
              </a:solidFill>
            </p:spPr>
            <p:txBody>
              <a:bodyPr/>
              <a:lstStyle/>
              <a:p>
                <a:endParaRPr lang="en-US"/>
              </a:p>
            </p:txBody>
          </p:sp>
        </p:grpSp>
        <p:grpSp>
          <p:nvGrpSpPr>
            <p:cNvPr id="14" name="Group 14"/>
            <p:cNvGrpSpPr/>
            <p:nvPr/>
          </p:nvGrpSpPr>
          <p:grpSpPr>
            <a:xfrm>
              <a:off x="5354981" y="2759"/>
              <a:ext cx="358836" cy="358836"/>
              <a:chOff x="0" y="0"/>
              <a:chExt cx="1913890" cy="1913890"/>
            </a:xfrm>
          </p:grpSpPr>
          <p:sp>
            <p:nvSpPr>
              <p:cNvPr id="15" name="Freeform 1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98C3C3"/>
              </a:solidFill>
            </p:spPr>
            <p:txBody>
              <a:bodyPr/>
              <a:lstStyle/>
              <a:p>
                <a:endParaRPr lang="en-US"/>
              </a:p>
            </p:txBody>
          </p:sp>
        </p:grpSp>
        <p:grpSp>
          <p:nvGrpSpPr>
            <p:cNvPr id="16" name="Group 16"/>
            <p:cNvGrpSpPr/>
            <p:nvPr/>
          </p:nvGrpSpPr>
          <p:grpSpPr>
            <a:xfrm>
              <a:off x="0" y="890328"/>
              <a:ext cx="358836" cy="358836"/>
              <a:chOff x="0" y="0"/>
              <a:chExt cx="1913890" cy="1913890"/>
            </a:xfrm>
          </p:grpSpPr>
          <p:sp>
            <p:nvSpPr>
              <p:cNvPr id="17" name="Freeform 1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EDA288"/>
              </a:solidFill>
            </p:spPr>
            <p:txBody>
              <a:bodyPr/>
              <a:lstStyle/>
              <a:p>
                <a:endParaRPr lang="en-US"/>
              </a:p>
            </p:txBody>
          </p:sp>
        </p:grpSp>
        <p:sp>
          <p:nvSpPr>
            <p:cNvPr id="18" name="TextBox 18"/>
            <p:cNvSpPr txBox="1"/>
            <p:nvPr/>
          </p:nvSpPr>
          <p:spPr>
            <a:xfrm>
              <a:off x="650377" y="-3654"/>
              <a:ext cx="804219" cy="354115"/>
            </a:xfrm>
            <a:prstGeom prst="rect">
              <a:avLst/>
            </a:prstGeom>
          </p:spPr>
          <p:txBody>
            <a:bodyPr lIns="0" tIns="0" rIns="0" bIns="0" rtlCol="0" anchor="t">
              <a:spAutoFit/>
            </a:bodyPr>
            <a:lstStyle/>
            <a:p>
              <a:pPr algn="l">
                <a:lnSpc>
                  <a:spcPts val="2089"/>
                </a:lnSpc>
              </a:pPr>
              <a:r>
                <a:rPr lang="en-US" sz="1492">
                  <a:solidFill>
                    <a:srgbClr val="000000"/>
                  </a:solidFill>
                  <a:latin typeface="Times New Roman"/>
                  <a:ea typeface="Times New Roman"/>
                  <a:cs typeface="Times New Roman"/>
                  <a:sym typeface="Times New Roman"/>
                </a:rPr>
                <a:t>White</a:t>
              </a:r>
            </a:p>
          </p:txBody>
        </p:sp>
        <p:sp>
          <p:nvSpPr>
            <p:cNvPr id="19" name="TextBox 19"/>
            <p:cNvSpPr txBox="1"/>
            <p:nvPr/>
          </p:nvSpPr>
          <p:spPr>
            <a:xfrm>
              <a:off x="3052603" y="-24036"/>
              <a:ext cx="728253" cy="346199"/>
            </a:xfrm>
            <a:prstGeom prst="rect">
              <a:avLst/>
            </a:prstGeom>
          </p:spPr>
          <p:txBody>
            <a:bodyPr lIns="0" tIns="0" rIns="0" bIns="0" rtlCol="0" anchor="t">
              <a:spAutoFit/>
            </a:bodyPr>
            <a:lstStyle/>
            <a:p>
              <a:pPr algn="l">
                <a:lnSpc>
                  <a:spcPts val="2167"/>
                </a:lnSpc>
              </a:pPr>
              <a:r>
                <a:rPr lang="en-US" sz="1548">
                  <a:solidFill>
                    <a:srgbClr val="000000"/>
                  </a:solidFill>
                  <a:latin typeface="Montserrat"/>
                  <a:ea typeface="Montserrat"/>
                  <a:cs typeface="Montserrat"/>
                  <a:sym typeface="Montserrat"/>
                </a:rPr>
                <a:t>Black</a:t>
              </a:r>
            </a:p>
          </p:txBody>
        </p:sp>
        <p:sp>
          <p:nvSpPr>
            <p:cNvPr id="20" name="TextBox 20"/>
            <p:cNvSpPr txBox="1"/>
            <p:nvPr/>
          </p:nvSpPr>
          <p:spPr>
            <a:xfrm>
              <a:off x="6175049" y="-9972"/>
              <a:ext cx="1140178" cy="346199"/>
            </a:xfrm>
            <a:prstGeom prst="rect">
              <a:avLst/>
            </a:prstGeom>
          </p:spPr>
          <p:txBody>
            <a:bodyPr lIns="0" tIns="0" rIns="0" bIns="0" rtlCol="0" anchor="t">
              <a:spAutoFit/>
            </a:bodyPr>
            <a:lstStyle/>
            <a:p>
              <a:pPr algn="l">
                <a:lnSpc>
                  <a:spcPts val="2167"/>
                </a:lnSpc>
              </a:pPr>
              <a:r>
                <a:rPr lang="en-US" sz="1548">
                  <a:solidFill>
                    <a:srgbClr val="000000"/>
                  </a:solidFill>
                  <a:latin typeface="Montserrat"/>
                  <a:ea typeface="Montserrat"/>
                  <a:cs typeface="Montserrat"/>
                  <a:sym typeface="Montserrat"/>
                </a:rPr>
                <a:t>Hispanic</a:t>
              </a:r>
            </a:p>
          </p:txBody>
        </p:sp>
        <p:sp>
          <p:nvSpPr>
            <p:cNvPr id="21" name="TextBox 21"/>
            <p:cNvSpPr txBox="1"/>
            <p:nvPr/>
          </p:nvSpPr>
          <p:spPr>
            <a:xfrm>
              <a:off x="642097" y="877596"/>
              <a:ext cx="1624997" cy="346199"/>
            </a:xfrm>
            <a:prstGeom prst="rect">
              <a:avLst/>
            </a:prstGeom>
          </p:spPr>
          <p:txBody>
            <a:bodyPr lIns="0" tIns="0" rIns="0" bIns="0" rtlCol="0" anchor="t">
              <a:spAutoFit/>
            </a:bodyPr>
            <a:lstStyle/>
            <a:p>
              <a:pPr algn="l">
                <a:lnSpc>
                  <a:spcPts val="2167"/>
                </a:lnSpc>
              </a:pPr>
              <a:r>
                <a:rPr lang="en-US" sz="1548">
                  <a:solidFill>
                    <a:srgbClr val="000000"/>
                  </a:solidFill>
                  <a:latin typeface="Montserrat"/>
                  <a:ea typeface="Montserrat"/>
                  <a:cs typeface="Montserrat"/>
                  <a:sym typeface="Montserrat"/>
                </a:rPr>
                <a:t>Asian</a:t>
              </a:r>
            </a:p>
          </p:txBody>
        </p:sp>
        <p:grpSp>
          <p:nvGrpSpPr>
            <p:cNvPr id="22" name="Group 22"/>
            <p:cNvGrpSpPr/>
            <p:nvPr/>
          </p:nvGrpSpPr>
          <p:grpSpPr>
            <a:xfrm>
              <a:off x="2267095" y="887568"/>
              <a:ext cx="336227" cy="336227"/>
              <a:chOff x="0" y="0"/>
              <a:chExt cx="1913890" cy="1913890"/>
            </a:xfrm>
          </p:grpSpPr>
          <p:sp>
            <p:nvSpPr>
              <p:cNvPr id="23" name="Freeform 2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87155E"/>
              </a:solidFill>
            </p:spPr>
            <p:txBody>
              <a:bodyPr/>
              <a:lstStyle/>
              <a:p>
                <a:endParaRPr lang="en-US"/>
              </a:p>
            </p:txBody>
          </p:sp>
        </p:grpSp>
        <p:sp>
          <p:nvSpPr>
            <p:cNvPr id="24" name="TextBox 24"/>
            <p:cNvSpPr txBox="1"/>
            <p:nvPr/>
          </p:nvSpPr>
          <p:spPr>
            <a:xfrm>
              <a:off x="2854172" y="858993"/>
              <a:ext cx="2302378" cy="615638"/>
            </a:xfrm>
            <a:prstGeom prst="rect">
              <a:avLst/>
            </a:prstGeom>
          </p:spPr>
          <p:txBody>
            <a:bodyPr lIns="0" tIns="0" rIns="0" bIns="0" rtlCol="0" anchor="t">
              <a:spAutoFit/>
            </a:bodyPr>
            <a:lstStyle/>
            <a:p>
              <a:pPr algn="l">
                <a:lnSpc>
                  <a:spcPts val="1927"/>
                </a:lnSpc>
              </a:pPr>
              <a:r>
                <a:rPr lang="en-US" sz="1376">
                  <a:solidFill>
                    <a:srgbClr val="000000"/>
                  </a:solidFill>
                  <a:latin typeface="Montserrat"/>
                  <a:ea typeface="Montserrat"/>
                  <a:cs typeface="Montserrat"/>
                  <a:sym typeface="Montserrat"/>
                </a:rPr>
                <a:t>American Indian/</a:t>
              </a:r>
            </a:p>
            <a:p>
              <a:pPr algn="l">
                <a:lnSpc>
                  <a:spcPts val="1927"/>
                </a:lnSpc>
              </a:pPr>
              <a:r>
                <a:rPr lang="en-US" sz="1376">
                  <a:solidFill>
                    <a:srgbClr val="000000"/>
                  </a:solidFill>
                  <a:latin typeface="Montserrat"/>
                  <a:ea typeface="Montserrat"/>
                  <a:cs typeface="Montserrat"/>
                  <a:sym typeface="Montserrat"/>
                </a:rPr>
                <a:t>Alaska Native</a:t>
              </a:r>
            </a:p>
          </p:txBody>
        </p:sp>
        <p:grpSp>
          <p:nvGrpSpPr>
            <p:cNvPr id="25" name="Group 25"/>
            <p:cNvGrpSpPr/>
            <p:nvPr/>
          </p:nvGrpSpPr>
          <p:grpSpPr>
            <a:xfrm>
              <a:off x="5354981" y="904895"/>
              <a:ext cx="358836" cy="358836"/>
              <a:chOff x="0" y="0"/>
              <a:chExt cx="1913890" cy="1913890"/>
            </a:xfrm>
          </p:grpSpPr>
          <p:sp>
            <p:nvSpPr>
              <p:cNvPr id="26" name="Freeform 26"/>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6998D"/>
              </a:solidFill>
            </p:spPr>
            <p:txBody>
              <a:bodyPr/>
              <a:lstStyle/>
              <a:p>
                <a:endParaRPr lang="en-US"/>
              </a:p>
            </p:txBody>
          </p:sp>
        </p:grpSp>
        <p:sp>
          <p:nvSpPr>
            <p:cNvPr id="27" name="TextBox 27"/>
            <p:cNvSpPr txBox="1"/>
            <p:nvPr/>
          </p:nvSpPr>
          <p:spPr>
            <a:xfrm>
              <a:off x="6043857" y="858993"/>
              <a:ext cx="2542739" cy="615638"/>
            </a:xfrm>
            <a:prstGeom prst="rect">
              <a:avLst/>
            </a:prstGeom>
          </p:spPr>
          <p:txBody>
            <a:bodyPr lIns="0" tIns="0" rIns="0" bIns="0" rtlCol="0" anchor="t">
              <a:spAutoFit/>
            </a:bodyPr>
            <a:lstStyle/>
            <a:p>
              <a:pPr algn="l">
                <a:lnSpc>
                  <a:spcPts val="1927"/>
                </a:lnSpc>
              </a:pPr>
              <a:r>
                <a:rPr lang="en-US" sz="1376">
                  <a:solidFill>
                    <a:srgbClr val="000000"/>
                  </a:solidFill>
                  <a:latin typeface="Montserrat"/>
                  <a:ea typeface="Montserrat"/>
                  <a:cs typeface="Montserrat"/>
                  <a:sym typeface="Montserrat"/>
                </a:rPr>
                <a:t>Native Hawaiian and Other Pacific Islander</a:t>
              </a:r>
            </a:p>
          </p:txBody>
        </p:sp>
      </p:grpSp>
      <p:sp>
        <p:nvSpPr>
          <p:cNvPr id="28" name="TextBox 28"/>
          <p:cNvSpPr txBox="1"/>
          <p:nvPr/>
        </p:nvSpPr>
        <p:spPr>
          <a:xfrm>
            <a:off x="5120455" y="8280839"/>
            <a:ext cx="9368899" cy="1359080"/>
          </a:xfrm>
          <a:prstGeom prst="rect">
            <a:avLst/>
          </a:prstGeom>
        </p:spPr>
        <p:txBody>
          <a:bodyPr lIns="0" tIns="0" rIns="0" bIns="0" rtlCol="0" anchor="t">
            <a:spAutoFit/>
          </a:bodyPr>
          <a:lstStyle/>
          <a:p>
            <a:pPr algn="l">
              <a:lnSpc>
                <a:spcPts val="1795"/>
              </a:lnSpc>
            </a:pPr>
            <a:r>
              <a:rPr lang="en-US" sz="1282">
                <a:solidFill>
                  <a:srgbClr val="000000"/>
                </a:solidFill>
                <a:latin typeface="Times New Roman"/>
                <a:ea typeface="Times New Roman"/>
                <a:cs typeface="Times New Roman"/>
                <a:sym typeface="Times New Roman"/>
              </a:rPr>
              <a:t>Note: The data in this chart reflects labor workforce characteristics by race in 2018. Source: United States Census Bureau’s (www.census.gov); Bureau of Labor Statistics, Health Care Occupations (www.bls.gov/ooh/health); US Health Resources and Services Administration (hrsa.gov); American Academy of Pediatrics (aap.org); American Psychological Association (www.apa.org); and Association of Child Life Professionals (www.childlife.org); U.S. Department of Education, National Center for Education Statistics, National Teacher and Principal Survey (NTPS), “Public School Teacher Data File,” 2017–18.</a:t>
            </a:r>
          </a:p>
          <a:p>
            <a:pPr algn="l">
              <a:lnSpc>
                <a:spcPts val="1795"/>
              </a:lnSpc>
            </a:pPr>
            <a:endParaRPr lang="en-US" sz="1282">
              <a:solidFill>
                <a:srgbClr val="000000"/>
              </a:solidFill>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ECE1"/>
        </a:solidFill>
        <a:effectLst/>
      </p:bgPr>
    </p:bg>
    <p:spTree>
      <p:nvGrpSpPr>
        <p:cNvPr id="1" name=""/>
        <p:cNvGrpSpPr/>
        <p:nvPr/>
      </p:nvGrpSpPr>
      <p:grpSpPr>
        <a:xfrm>
          <a:off x="0" y="0"/>
          <a:ext cx="0" cy="0"/>
          <a:chOff x="0" y="0"/>
          <a:chExt cx="0" cy="0"/>
        </a:xfrm>
      </p:grpSpPr>
      <p:sp>
        <p:nvSpPr>
          <p:cNvPr id="2" name="Freeform 2">
            <a:hlinkClick r:id="rId2" tooltip="https://www.who.int/health-topics/social-determinants-of-health#tab=tab_1"/>
          </p:cNvPr>
          <p:cNvSpPr/>
          <p:nvPr/>
        </p:nvSpPr>
        <p:spPr>
          <a:xfrm>
            <a:off x="8079208" y="4195357"/>
            <a:ext cx="7067891" cy="4047783"/>
          </a:xfrm>
          <a:custGeom>
            <a:avLst/>
            <a:gdLst/>
            <a:ahLst/>
            <a:cxnLst/>
            <a:rect l="l" t="t" r="r" b="b"/>
            <a:pathLst>
              <a:path w="7067891" h="4047783">
                <a:moveTo>
                  <a:pt x="0" y="0"/>
                </a:moveTo>
                <a:lnTo>
                  <a:pt x="7067891" y="0"/>
                </a:lnTo>
                <a:lnTo>
                  <a:pt x="7067891" y="4047783"/>
                </a:lnTo>
                <a:lnTo>
                  <a:pt x="0" y="4047783"/>
                </a:lnTo>
                <a:lnTo>
                  <a:pt x="0" y="0"/>
                </a:lnTo>
                <a:close/>
              </a:path>
            </a:pathLst>
          </a:custGeom>
          <a:blipFill>
            <a:blip r:embed="rId3">
              <a:extLst>
                <a:ext uri="{96DAC541-7B7A-43D3-8B79-37D633B846F1}">
                  <asvg:svgBlip xmlns:asvg="http://schemas.microsoft.com/office/drawing/2016/SVG/main" r:embed="rId4"/>
                </a:ext>
              </a:extLst>
            </a:blip>
            <a:stretch>
              <a:fillRect l="-51664" t="-21226" r="-87558" b="-8264"/>
            </a:stretch>
          </a:blipFill>
        </p:spPr>
        <p:txBody>
          <a:bodyPr/>
          <a:lstStyle/>
          <a:p>
            <a:endParaRPr lang="en-US"/>
          </a:p>
        </p:txBody>
      </p:sp>
      <p:sp>
        <p:nvSpPr>
          <p:cNvPr id="3" name="Freeform 3"/>
          <p:cNvSpPr/>
          <p:nvPr/>
        </p:nvSpPr>
        <p:spPr>
          <a:xfrm rot="3915493">
            <a:off x="-781792" y="4104241"/>
            <a:ext cx="1532763" cy="4114800"/>
          </a:xfrm>
          <a:custGeom>
            <a:avLst/>
            <a:gdLst/>
            <a:ahLst/>
            <a:cxnLst/>
            <a:rect l="l" t="t" r="r" b="b"/>
            <a:pathLst>
              <a:path w="1532763" h="4114800">
                <a:moveTo>
                  <a:pt x="0" y="0"/>
                </a:moveTo>
                <a:lnTo>
                  <a:pt x="1532763" y="0"/>
                </a:lnTo>
                <a:lnTo>
                  <a:pt x="153276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rot="3339012">
            <a:off x="-781792" y="2310635"/>
            <a:ext cx="1532763" cy="4114800"/>
          </a:xfrm>
          <a:custGeom>
            <a:avLst/>
            <a:gdLst/>
            <a:ahLst/>
            <a:cxnLst/>
            <a:rect l="l" t="t" r="r" b="b"/>
            <a:pathLst>
              <a:path w="1532763" h="4114800">
                <a:moveTo>
                  <a:pt x="0" y="0"/>
                </a:moveTo>
                <a:lnTo>
                  <a:pt x="1532763" y="0"/>
                </a:lnTo>
                <a:lnTo>
                  <a:pt x="153276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325683" y="7961317"/>
            <a:ext cx="4651366" cy="4651366"/>
          </a:xfrm>
          <a:custGeom>
            <a:avLst/>
            <a:gdLst/>
            <a:ahLst/>
            <a:cxnLst/>
            <a:rect l="l" t="t" r="r" b="b"/>
            <a:pathLst>
              <a:path w="4651366" h="4651366">
                <a:moveTo>
                  <a:pt x="0" y="0"/>
                </a:moveTo>
                <a:lnTo>
                  <a:pt x="4651366" y="0"/>
                </a:lnTo>
                <a:lnTo>
                  <a:pt x="4651366" y="4651366"/>
                </a:lnTo>
                <a:lnTo>
                  <a:pt x="0" y="46513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7095195" y="3582117"/>
            <a:ext cx="3485039" cy="3485039"/>
          </a:xfrm>
          <a:custGeom>
            <a:avLst/>
            <a:gdLst/>
            <a:ahLst/>
            <a:cxnLst/>
            <a:rect l="l" t="t" r="r" b="b"/>
            <a:pathLst>
              <a:path w="3485039" h="3485039">
                <a:moveTo>
                  <a:pt x="0" y="0"/>
                </a:moveTo>
                <a:lnTo>
                  <a:pt x="3485039" y="0"/>
                </a:lnTo>
                <a:lnTo>
                  <a:pt x="3485039" y="3485039"/>
                </a:lnTo>
                <a:lnTo>
                  <a:pt x="0" y="34850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7339060" y="2539164"/>
            <a:ext cx="1498655" cy="1541034"/>
          </a:xfrm>
          <a:custGeom>
            <a:avLst/>
            <a:gdLst/>
            <a:ahLst/>
            <a:cxnLst/>
            <a:rect l="l" t="t" r="r" b="b"/>
            <a:pathLst>
              <a:path w="1498655" h="1541034">
                <a:moveTo>
                  <a:pt x="0" y="0"/>
                </a:moveTo>
                <a:lnTo>
                  <a:pt x="1498655" y="0"/>
                </a:lnTo>
                <a:lnTo>
                  <a:pt x="1498655" y="1541034"/>
                </a:lnTo>
                <a:lnTo>
                  <a:pt x="0" y="154103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17107312" y="813851"/>
            <a:ext cx="981075" cy="1008817"/>
          </a:xfrm>
          <a:custGeom>
            <a:avLst/>
            <a:gdLst/>
            <a:ahLst/>
            <a:cxnLst/>
            <a:rect l="l" t="t" r="r" b="b"/>
            <a:pathLst>
              <a:path w="981075" h="1008817">
                <a:moveTo>
                  <a:pt x="0" y="0"/>
                </a:moveTo>
                <a:lnTo>
                  <a:pt x="981075" y="0"/>
                </a:lnTo>
                <a:lnTo>
                  <a:pt x="981075" y="1008818"/>
                </a:lnTo>
                <a:lnTo>
                  <a:pt x="0" y="10088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16355494" y="8353031"/>
            <a:ext cx="2482221" cy="1303166"/>
          </a:xfrm>
          <a:custGeom>
            <a:avLst/>
            <a:gdLst/>
            <a:ahLst/>
            <a:cxnLst/>
            <a:rect l="l" t="t" r="r" b="b"/>
            <a:pathLst>
              <a:path w="2482221" h="1303166">
                <a:moveTo>
                  <a:pt x="0" y="0"/>
                </a:moveTo>
                <a:lnTo>
                  <a:pt x="2482221" y="0"/>
                </a:lnTo>
                <a:lnTo>
                  <a:pt x="2482221" y="1303166"/>
                </a:lnTo>
                <a:lnTo>
                  <a:pt x="0" y="13031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Freeform 10"/>
          <p:cNvSpPr/>
          <p:nvPr/>
        </p:nvSpPr>
        <p:spPr>
          <a:xfrm>
            <a:off x="-212410" y="1028700"/>
            <a:ext cx="2482221" cy="1303166"/>
          </a:xfrm>
          <a:custGeom>
            <a:avLst/>
            <a:gdLst/>
            <a:ahLst/>
            <a:cxnLst/>
            <a:rect l="l" t="t" r="r" b="b"/>
            <a:pathLst>
              <a:path w="2482221" h="1303166">
                <a:moveTo>
                  <a:pt x="0" y="0"/>
                </a:moveTo>
                <a:lnTo>
                  <a:pt x="2482220" y="0"/>
                </a:lnTo>
                <a:lnTo>
                  <a:pt x="2482220" y="1303166"/>
                </a:lnTo>
                <a:lnTo>
                  <a:pt x="0" y="13031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a:off x="1652055" y="6399766"/>
            <a:ext cx="871135" cy="1062360"/>
          </a:xfrm>
          <a:custGeom>
            <a:avLst/>
            <a:gdLst/>
            <a:ahLst/>
            <a:cxnLst/>
            <a:rect l="l" t="t" r="r" b="b"/>
            <a:pathLst>
              <a:path w="871135" h="1062360">
                <a:moveTo>
                  <a:pt x="0" y="0"/>
                </a:moveTo>
                <a:lnTo>
                  <a:pt x="871134" y="0"/>
                </a:lnTo>
                <a:lnTo>
                  <a:pt x="871134" y="1062360"/>
                </a:lnTo>
                <a:lnTo>
                  <a:pt x="0" y="106236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 name="Freeform 12"/>
          <p:cNvSpPr/>
          <p:nvPr/>
        </p:nvSpPr>
        <p:spPr>
          <a:xfrm>
            <a:off x="15739016" y="1601997"/>
            <a:ext cx="871135" cy="1062360"/>
          </a:xfrm>
          <a:custGeom>
            <a:avLst/>
            <a:gdLst/>
            <a:ahLst/>
            <a:cxnLst/>
            <a:rect l="l" t="t" r="r" b="b"/>
            <a:pathLst>
              <a:path w="871135" h="1062360">
                <a:moveTo>
                  <a:pt x="0" y="0"/>
                </a:moveTo>
                <a:lnTo>
                  <a:pt x="871135" y="0"/>
                </a:lnTo>
                <a:lnTo>
                  <a:pt x="871135" y="1062360"/>
                </a:lnTo>
                <a:lnTo>
                  <a:pt x="0" y="106236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 name="Freeform 13"/>
          <p:cNvSpPr/>
          <p:nvPr/>
        </p:nvSpPr>
        <p:spPr>
          <a:xfrm>
            <a:off x="2232138" y="7487495"/>
            <a:ext cx="582103" cy="709882"/>
          </a:xfrm>
          <a:custGeom>
            <a:avLst/>
            <a:gdLst/>
            <a:ahLst/>
            <a:cxnLst/>
            <a:rect l="l" t="t" r="r" b="b"/>
            <a:pathLst>
              <a:path w="582103" h="709882">
                <a:moveTo>
                  <a:pt x="0" y="0"/>
                </a:moveTo>
                <a:lnTo>
                  <a:pt x="582103" y="0"/>
                </a:lnTo>
                <a:lnTo>
                  <a:pt x="582103" y="709882"/>
                </a:lnTo>
                <a:lnTo>
                  <a:pt x="0" y="7098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 name="Freeform 14"/>
          <p:cNvSpPr/>
          <p:nvPr/>
        </p:nvSpPr>
        <p:spPr>
          <a:xfrm>
            <a:off x="15447964" y="813851"/>
            <a:ext cx="582103" cy="709882"/>
          </a:xfrm>
          <a:custGeom>
            <a:avLst/>
            <a:gdLst/>
            <a:ahLst/>
            <a:cxnLst/>
            <a:rect l="l" t="t" r="r" b="b"/>
            <a:pathLst>
              <a:path w="582103" h="709882">
                <a:moveTo>
                  <a:pt x="0" y="0"/>
                </a:moveTo>
                <a:lnTo>
                  <a:pt x="582104" y="0"/>
                </a:lnTo>
                <a:lnTo>
                  <a:pt x="582104" y="709882"/>
                </a:lnTo>
                <a:lnTo>
                  <a:pt x="0" y="7098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 name="Freeform 15"/>
          <p:cNvSpPr/>
          <p:nvPr/>
        </p:nvSpPr>
        <p:spPr>
          <a:xfrm>
            <a:off x="6835771" y="9533931"/>
            <a:ext cx="4616458" cy="854045"/>
          </a:xfrm>
          <a:custGeom>
            <a:avLst/>
            <a:gdLst/>
            <a:ahLst/>
            <a:cxnLst/>
            <a:rect l="l" t="t" r="r" b="b"/>
            <a:pathLst>
              <a:path w="4616458" h="854045">
                <a:moveTo>
                  <a:pt x="0" y="0"/>
                </a:moveTo>
                <a:lnTo>
                  <a:pt x="4616458" y="0"/>
                </a:lnTo>
                <a:lnTo>
                  <a:pt x="4616458" y="854045"/>
                </a:lnTo>
                <a:lnTo>
                  <a:pt x="0" y="8540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16" name="Group 16"/>
          <p:cNvGrpSpPr/>
          <p:nvPr/>
        </p:nvGrpSpPr>
        <p:grpSpPr>
          <a:xfrm>
            <a:off x="2928541" y="4522166"/>
            <a:ext cx="4917843" cy="3394165"/>
            <a:chOff x="0" y="0"/>
            <a:chExt cx="1813421" cy="1251575"/>
          </a:xfrm>
        </p:grpSpPr>
        <p:sp>
          <p:nvSpPr>
            <p:cNvPr id="17" name="Freeform 17"/>
            <p:cNvSpPr/>
            <p:nvPr/>
          </p:nvSpPr>
          <p:spPr>
            <a:xfrm>
              <a:off x="0" y="0"/>
              <a:ext cx="1813421" cy="1251575"/>
            </a:xfrm>
            <a:custGeom>
              <a:avLst/>
              <a:gdLst/>
              <a:ahLst/>
              <a:cxnLst/>
              <a:rect l="l" t="t" r="r" b="b"/>
              <a:pathLst>
                <a:path w="1813421" h="1251575">
                  <a:moveTo>
                    <a:pt x="80287" y="0"/>
                  </a:moveTo>
                  <a:lnTo>
                    <a:pt x="1733135" y="0"/>
                  </a:lnTo>
                  <a:cubicBezTo>
                    <a:pt x="1754428" y="0"/>
                    <a:pt x="1774849" y="8459"/>
                    <a:pt x="1789906" y="23515"/>
                  </a:cubicBezTo>
                  <a:cubicBezTo>
                    <a:pt x="1804963" y="38572"/>
                    <a:pt x="1813421" y="58993"/>
                    <a:pt x="1813421" y="80287"/>
                  </a:cubicBezTo>
                  <a:lnTo>
                    <a:pt x="1813421" y="1171288"/>
                  </a:lnTo>
                  <a:cubicBezTo>
                    <a:pt x="1813421" y="1215630"/>
                    <a:pt x="1777476" y="1251575"/>
                    <a:pt x="1733135" y="1251575"/>
                  </a:cubicBezTo>
                  <a:lnTo>
                    <a:pt x="80287" y="1251575"/>
                  </a:lnTo>
                  <a:cubicBezTo>
                    <a:pt x="58993" y="1251575"/>
                    <a:pt x="38572" y="1243116"/>
                    <a:pt x="23515" y="1228060"/>
                  </a:cubicBezTo>
                  <a:cubicBezTo>
                    <a:pt x="8459" y="1213003"/>
                    <a:pt x="0" y="1192582"/>
                    <a:pt x="0" y="1171288"/>
                  </a:cubicBezTo>
                  <a:lnTo>
                    <a:pt x="0" y="80287"/>
                  </a:lnTo>
                  <a:cubicBezTo>
                    <a:pt x="0" y="58993"/>
                    <a:pt x="8459" y="38572"/>
                    <a:pt x="23515" y="23515"/>
                  </a:cubicBezTo>
                  <a:cubicBezTo>
                    <a:pt x="38572" y="8459"/>
                    <a:pt x="58993" y="0"/>
                    <a:pt x="80287" y="0"/>
                  </a:cubicBezTo>
                  <a:close/>
                </a:path>
              </a:pathLst>
            </a:custGeom>
            <a:solidFill>
              <a:srgbClr val="98C3C3"/>
            </a:solidFill>
          </p:spPr>
          <p:txBody>
            <a:bodyPr/>
            <a:lstStyle/>
            <a:p>
              <a:endParaRPr lang="en-US"/>
            </a:p>
          </p:txBody>
        </p:sp>
        <p:sp>
          <p:nvSpPr>
            <p:cNvPr id="18" name="TextBox 18"/>
            <p:cNvSpPr txBox="1"/>
            <p:nvPr/>
          </p:nvSpPr>
          <p:spPr>
            <a:xfrm>
              <a:off x="0" y="-47625"/>
              <a:ext cx="1813421" cy="1299200"/>
            </a:xfrm>
            <a:prstGeom prst="rect">
              <a:avLst/>
            </a:prstGeom>
          </p:spPr>
          <p:txBody>
            <a:bodyPr lIns="36284" tIns="36284" rIns="36284" bIns="36284" rtlCol="0" anchor="ctr"/>
            <a:lstStyle/>
            <a:p>
              <a:pPr algn="ctr">
                <a:lnSpc>
                  <a:spcPts val="3359"/>
                </a:lnSpc>
              </a:pPr>
              <a:endParaRPr/>
            </a:p>
          </p:txBody>
        </p:sp>
      </p:grpSp>
      <p:sp>
        <p:nvSpPr>
          <p:cNvPr id="19" name="Freeform 19"/>
          <p:cNvSpPr/>
          <p:nvPr/>
        </p:nvSpPr>
        <p:spPr>
          <a:xfrm>
            <a:off x="3373786" y="4852609"/>
            <a:ext cx="4099910" cy="2731565"/>
          </a:xfrm>
          <a:custGeom>
            <a:avLst/>
            <a:gdLst/>
            <a:ahLst/>
            <a:cxnLst/>
            <a:rect l="l" t="t" r="r" b="b"/>
            <a:pathLst>
              <a:path w="4099910" h="2731565">
                <a:moveTo>
                  <a:pt x="0" y="0"/>
                </a:moveTo>
                <a:lnTo>
                  <a:pt x="4099910" y="0"/>
                </a:lnTo>
                <a:lnTo>
                  <a:pt x="4099910" y="2731565"/>
                </a:lnTo>
                <a:lnTo>
                  <a:pt x="0" y="2731565"/>
                </a:lnTo>
                <a:lnTo>
                  <a:pt x="0" y="0"/>
                </a:lnTo>
                <a:close/>
              </a:path>
            </a:pathLst>
          </a:custGeom>
          <a:blipFill>
            <a:blip r:embed="rId17"/>
            <a:stretch>
              <a:fillRect/>
            </a:stretch>
          </a:blipFill>
        </p:spPr>
        <p:txBody>
          <a:bodyPr/>
          <a:lstStyle/>
          <a:p>
            <a:endParaRPr lang="en-US"/>
          </a:p>
        </p:txBody>
      </p:sp>
      <p:sp>
        <p:nvSpPr>
          <p:cNvPr id="20" name="TextBox 20"/>
          <p:cNvSpPr txBox="1"/>
          <p:nvPr/>
        </p:nvSpPr>
        <p:spPr>
          <a:xfrm>
            <a:off x="2215906" y="2731032"/>
            <a:ext cx="13856188" cy="717624"/>
          </a:xfrm>
          <a:prstGeom prst="rect">
            <a:avLst/>
          </a:prstGeom>
        </p:spPr>
        <p:txBody>
          <a:bodyPr lIns="0" tIns="0" rIns="0" bIns="0" rtlCol="0" anchor="t">
            <a:spAutoFit/>
          </a:bodyPr>
          <a:lstStyle/>
          <a:p>
            <a:pPr algn="ctr">
              <a:lnSpc>
                <a:spcPts val="5559"/>
              </a:lnSpc>
            </a:pPr>
            <a:r>
              <a:rPr lang="en-US" sz="4671">
                <a:solidFill>
                  <a:srgbClr val="564A50"/>
                </a:solidFill>
                <a:latin typeface="More Sugar"/>
                <a:ea typeface="More Sugar"/>
                <a:cs typeface="More Sugar"/>
                <a:sym typeface="More Sugar"/>
              </a:rPr>
              <a:t>SOCIAL DETERMINANTS OF HEALTH (SDOH)</a:t>
            </a:r>
          </a:p>
        </p:txBody>
      </p:sp>
      <p:sp>
        <p:nvSpPr>
          <p:cNvPr id="21" name="TextBox 21"/>
          <p:cNvSpPr txBox="1"/>
          <p:nvPr/>
        </p:nvSpPr>
        <p:spPr>
          <a:xfrm>
            <a:off x="8362040" y="4385231"/>
            <a:ext cx="6502227" cy="3158823"/>
          </a:xfrm>
          <a:prstGeom prst="rect">
            <a:avLst/>
          </a:prstGeom>
        </p:spPr>
        <p:txBody>
          <a:bodyPr lIns="0" tIns="0" rIns="0" bIns="0" rtlCol="0" anchor="t">
            <a:spAutoFit/>
          </a:bodyPr>
          <a:lstStyle/>
          <a:p>
            <a:pPr marL="423100" lvl="1" indent="-211550" algn="l">
              <a:lnSpc>
                <a:spcPts val="2743"/>
              </a:lnSpc>
              <a:buFont typeface="Arial"/>
              <a:buChar char="•"/>
            </a:pPr>
            <a:r>
              <a:rPr lang="en-US" sz="1959" spc="150">
                <a:solidFill>
                  <a:srgbClr val="564A50"/>
                </a:solidFill>
                <a:latin typeface="More Sugar Thin"/>
                <a:ea typeface="More Sugar Thin"/>
                <a:cs typeface="More Sugar Thin"/>
                <a:sym typeface="More Sugar Thin"/>
              </a:rPr>
              <a:t>Broadly defined as the conditions in which people are born, grow, live, work and age, and people’s access to power, money and resources – have a powerful influence on health inequities. </a:t>
            </a:r>
          </a:p>
          <a:p>
            <a:pPr algn="l">
              <a:lnSpc>
                <a:spcPts val="2743"/>
              </a:lnSpc>
            </a:pPr>
            <a:endParaRPr lang="en-US" sz="1959" spc="150">
              <a:solidFill>
                <a:srgbClr val="564A50"/>
              </a:solidFill>
              <a:latin typeface="More Sugar Thin"/>
              <a:ea typeface="More Sugar Thin"/>
              <a:cs typeface="More Sugar Thin"/>
              <a:sym typeface="More Sugar Thin"/>
            </a:endParaRPr>
          </a:p>
          <a:p>
            <a:pPr marL="423100" lvl="1" indent="-211550" algn="l">
              <a:lnSpc>
                <a:spcPts val="2743"/>
              </a:lnSpc>
              <a:buFont typeface="Arial"/>
              <a:buChar char="•"/>
            </a:pPr>
            <a:r>
              <a:rPr lang="en-US" sz="1959" spc="150">
                <a:solidFill>
                  <a:srgbClr val="564A50"/>
                </a:solidFill>
                <a:latin typeface="More Sugar Thin"/>
                <a:ea typeface="More Sugar Thin"/>
                <a:cs typeface="More Sugar Thin"/>
                <a:sym typeface="More Sugar Thin"/>
              </a:rPr>
              <a:t>These are the unfair and avoidable differences in health status seen within and between countries.</a:t>
            </a:r>
          </a:p>
          <a:p>
            <a:pPr algn="l">
              <a:lnSpc>
                <a:spcPts val="2743"/>
              </a:lnSpc>
            </a:pPr>
            <a:endParaRPr lang="en-US" sz="1959" spc="150">
              <a:solidFill>
                <a:srgbClr val="564A50"/>
              </a:solidFill>
              <a:latin typeface="More Sugar Thin"/>
              <a:ea typeface="More Sugar Thin"/>
              <a:cs typeface="More Sugar Thin"/>
              <a:sym typeface="More Sugar Thin"/>
            </a:endParaRPr>
          </a:p>
        </p:txBody>
      </p:sp>
      <p:sp>
        <p:nvSpPr>
          <p:cNvPr id="22" name="TextBox 22"/>
          <p:cNvSpPr txBox="1"/>
          <p:nvPr/>
        </p:nvSpPr>
        <p:spPr>
          <a:xfrm>
            <a:off x="8848303" y="7496430"/>
            <a:ext cx="7067891" cy="349250"/>
          </a:xfrm>
          <a:prstGeom prst="rect">
            <a:avLst/>
          </a:prstGeom>
        </p:spPr>
        <p:txBody>
          <a:bodyPr lIns="0" tIns="0" rIns="0" bIns="0" rtlCol="0" anchor="t">
            <a:spAutoFit/>
          </a:bodyPr>
          <a:lstStyle/>
          <a:p>
            <a:pPr algn="l">
              <a:lnSpc>
                <a:spcPts val="2800"/>
              </a:lnSpc>
              <a:spcBef>
                <a:spcPct val="0"/>
              </a:spcBef>
            </a:pPr>
            <a:r>
              <a:rPr lang="en-US" sz="2000" u="none" strike="noStrike" spc="222">
                <a:solidFill>
                  <a:srgbClr val="564A50"/>
                </a:solidFill>
                <a:latin typeface="More Sugar"/>
                <a:ea typeface="More Sugar"/>
                <a:cs typeface="More Sugar"/>
                <a:sym typeface="More Sugar"/>
              </a:rPr>
              <a:t>World Health Organization (WHO)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3397</Words>
  <Application>Microsoft Macintosh PowerPoint</Application>
  <PresentationFormat>Custom</PresentationFormat>
  <Paragraphs>219</Paragraphs>
  <Slides>43</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43</vt:i4>
      </vt:variant>
    </vt:vector>
  </HeadingPairs>
  <TitlesOfParts>
    <vt:vector size="56" baseType="lpstr">
      <vt:lpstr>Calibri</vt:lpstr>
      <vt:lpstr>Times New Roman</vt:lpstr>
      <vt:lpstr>Arial</vt:lpstr>
      <vt:lpstr>Lazydog</vt:lpstr>
      <vt:lpstr>Canva Sans</vt:lpstr>
      <vt:lpstr>Quicksand Bold</vt:lpstr>
      <vt:lpstr>Arimo Italics</vt:lpstr>
      <vt:lpstr>More Sugar</vt:lpstr>
      <vt:lpstr>Quicksand</vt:lpstr>
      <vt:lpstr>More Sugar Thin</vt:lpstr>
      <vt:lpstr>Montserrat</vt:lpstr>
      <vt:lpstr>Arimo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Drawing the Curtain_Ferrer</dc:title>
  <cp:lastModifiedBy>Kiela Karina Moreno</cp:lastModifiedBy>
  <cp:revision>4</cp:revision>
  <dcterms:created xsi:type="dcterms:W3CDTF">2006-08-16T00:00:00Z</dcterms:created>
  <dcterms:modified xsi:type="dcterms:W3CDTF">2025-05-23T15:04:05Z</dcterms:modified>
  <dc:identifier>DAGnkvK8xWM</dc:identifier>
</cp:coreProperties>
</file>