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69" r:id="rId2"/>
    <p:sldId id="270" r:id="rId3"/>
    <p:sldId id="265" r:id="rId4"/>
    <p:sldId id="272" r:id="rId5"/>
    <p:sldId id="266" r:id="rId6"/>
    <p:sldId id="273" r:id="rId7"/>
    <p:sldId id="274" r:id="rId8"/>
    <p:sldId id="275" r:id="rId9"/>
    <p:sldId id="276" r:id="rId10"/>
    <p:sldId id="280" r:id="rId11"/>
    <p:sldId id="281" r:id="rId12"/>
    <p:sldId id="278" r:id="rId13"/>
    <p:sldId id="277" r:id="rId14"/>
    <p:sldId id="279" r:id="rId15"/>
    <p:sldId id="283" r:id="rId16"/>
    <p:sldId id="284" r:id="rId17"/>
    <p:sldId id="285" r:id="rId18"/>
    <p:sldId id="286" r:id="rId19"/>
    <p:sldId id="287" r:id="rId20"/>
    <p:sldId id="28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DF73AD-5AE7-40BB-A6F2-491102085AF0}" v="6" dt="2025-05-21T12:34:15.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5"/>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1AFCC-EDA9-45C5-980D-EE2A61D07C9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992E18EC-E7E0-4877-ADF0-D7B0CC6B97E8}">
      <dgm:prSet/>
      <dgm:spPr/>
      <dgm:t>
        <a:bodyPr/>
        <a:lstStyle/>
        <a:p>
          <a:r>
            <a:rPr lang="en-US" dirty="0"/>
            <a:t>Edinburgh Perinatal Depression Scale (EPDS)</a:t>
          </a:r>
        </a:p>
      </dgm:t>
    </dgm:pt>
    <dgm:pt modelId="{D078195F-BAEF-4509-9310-4820D33DC155}" type="parTrans" cxnId="{E1A12A17-CA71-4ACB-8F42-9A22CE501300}">
      <dgm:prSet/>
      <dgm:spPr/>
      <dgm:t>
        <a:bodyPr/>
        <a:lstStyle/>
        <a:p>
          <a:endParaRPr lang="en-US"/>
        </a:p>
      </dgm:t>
    </dgm:pt>
    <dgm:pt modelId="{76A999F0-81B2-4085-BB71-F89D09FB0B5D}" type="sibTrans" cxnId="{E1A12A17-CA71-4ACB-8F42-9A22CE501300}">
      <dgm:prSet/>
      <dgm:spPr/>
      <dgm:t>
        <a:bodyPr/>
        <a:lstStyle/>
        <a:p>
          <a:endParaRPr lang="en-US"/>
        </a:p>
      </dgm:t>
    </dgm:pt>
    <dgm:pt modelId="{6E9DEA51-84D3-4602-A82A-DD46CF98EC4A}">
      <dgm:prSet/>
      <dgm:spPr/>
      <dgm:t>
        <a:bodyPr/>
        <a:lstStyle/>
        <a:p>
          <a:r>
            <a:rPr lang="en-US"/>
            <a:t>Perceived Prenatal Maternal Stress Scale (PPNMSS)</a:t>
          </a:r>
        </a:p>
      </dgm:t>
    </dgm:pt>
    <dgm:pt modelId="{DD6A45F1-22C4-4B84-A0BB-68CC9D877E39}" type="parTrans" cxnId="{4939E17C-CC2F-4348-81F6-6CBAF27F2E44}">
      <dgm:prSet/>
      <dgm:spPr/>
      <dgm:t>
        <a:bodyPr/>
        <a:lstStyle/>
        <a:p>
          <a:endParaRPr lang="en-US"/>
        </a:p>
      </dgm:t>
    </dgm:pt>
    <dgm:pt modelId="{5D912F62-18C1-4CC1-B380-5914E2C538E2}" type="sibTrans" cxnId="{4939E17C-CC2F-4348-81F6-6CBAF27F2E44}">
      <dgm:prSet/>
      <dgm:spPr/>
      <dgm:t>
        <a:bodyPr/>
        <a:lstStyle/>
        <a:p>
          <a:endParaRPr lang="en-US"/>
        </a:p>
      </dgm:t>
    </dgm:pt>
    <dgm:pt modelId="{3C595938-4008-488C-9468-A28B06518242}">
      <dgm:prSet/>
      <dgm:spPr/>
      <dgm:t>
        <a:bodyPr/>
        <a:lstStyle/>
        <a:p>
          <a:r>
            <a:rPr lang="en-US"/>
            <a:t>Patient Health Questionnaire – 9 (PHQ-9)</a:t>
          </a:r>
        </a:p>
      </dgm:t>
    </dgm:pt>
    <dgm:pt modelId="{BA12459F-764F-4C33-A1A7-E53445CA534F}" type="parTrans" cxnId="{3AF45A70-13FD-4325-AB48-5801AD5342AE}">
      <dgm:prSet/>
      <dgm:spPr/>
      <dgm:t>
        <a:bodyPr/>
        <a:lstStyle/>
        <a:p>
          <a:endParaRPr lang="en-US"/>
        </a:p>
      </dgm:t>
    </dgm:pt>
    <dgm:pt modelId="{BE5C151A-F65A-4506-9765-1D2BCD516B1D}" type="sibTrans" cxnId="{3AF45A70-13FD-4325-AB48-5801AD5342AE}">
      <dgm:prSet/>
      <dgm:spPr/>
      <dgm:t>
        <a:bodyPr/>
        <a:lstStyle/>
        <a:p>
          <a:endParaRPr lang="en-US"/>
        </a:p>
      </dgm:t>
    </dgm:pt>
    <dgm:pt modelId="{D709E943-2800-4B68-8A7E-278F8D5B3468}">
      <dgm:prSet/>
      <dgm:spPr/>
      <dgm:t>
        <a:bodyPr/>
        <a:lstStyle/>
        <a:p>
          <a:r>
            <a:rPr lang="en-US"/>
            <a:t>Obsessive Compulsive Inventory 4 or 12 (OCI-4/OCI-12)</a:t>
          </a:r>
        </a:p>
      </dgm:t>
    </dgm:pt>
    <dgm:pt modelId="{08D852AB-548E-4CDA-A079-E6D180D3939E}" type="parTrans" cxnId="{B6262D52-B182-418C-A216-59B52503E698}">
      <dgm:prSet/>
      <dgm:spPr/>
      <dgm:t>
        <a:bodyPr/>
        <a:lstStyle/>
        <a:p>
          <a:endParaRPr lang="en-US"/>
        </a:p>
      </dgm:t>
    </dgm:pt>
    <dgm:pt modelId="{21C762A5-77E7-4DCF-8486-E1C995F09043}" type="sibTrans" cxnId="{B6262D52-B182-418C-A216-59B52503E698}">
      <dgm:prSet/>
      <dgm:spPr/>
      <dgm:t>
        <a:bodyPr/>
        <a:lstStyle/>
        <a:p>
          <a:endParaRPr lang="en-US"/>
        </a:p>
      </dgm:t>
    </dgm:pt>
    <dgm:pt modelId="{2A32D3B5-3E39-4696-A2D3-DE6D585DB7B7}">
      <dgm:prSet/>
      <dgm:spPr/>
      <dgm:t>
        <a:bodyPr/>
        <a:lstStyle/>
        <a:p>
          <a:r>
            <a:rPr lang="en-US"/>
            <a:t>PTSD Scale (CAPS-5)</a:t>
          </a:r>
        </a:p>
      </dgm:t>
    </dgm:pt>
    <dgm:pt modelId="{15695EDB-A34B-40F4-AEBE-2996FE8DD284}" type="parTrans" cxnId="{F5B70E26-2EDB-4FE0-B1DB-54E711DAAA6F}">
      <dgm:prSet/>
      <dgm:spPr/>
      <dgm:t>
        <a:bodyPr/>
        <a:lstStyle/>
        <a:p>
          <a:endParaRPr lang="en-US"/>
        </a:p>
      </dgm:t>
    </dgm:pt>
    <dgm:pt modelId="{7FD31358-4A79-4ABF-8D7C-D68A967BD205}" type="sibTrans" cxnId="{F5B70E26-2EDB-4FE0-B1DB-54E711DAAA6F}">
      <dgm:prSet/>
      <dgm:spPr/>
      <dgm:t>
        <a:bodyPr/>
        <a:lstStyle/>
        <a:p>
          <a:endParaRPr lang="en-US"/>
        </a:p>
      </dgm:t>
    </dgm:pt>
    <dgm:pt modelId="{2F003D35-3951-4543-B248-5960AE2D8183}" type="pres">
      <dgm:prSet presAssocID="{2BE1AFCC-EDA9-45C5-980D-EE2A61D07C92}" presName="linear" presStyleCnt="0">
        <dgm:presLayoutVars>
          <dgm:animLvl val="lvl"/>
          <dgm:resizeHandles val="exact"/>
        </dgm:presLayoutVars>
      </dgm:prSet>
      <dgm:spPr/>
    </dgm:pt>
    <dgm:pt modelId="{286748EC-48A3-184C-87C9-771849D3EC5B}" type="pres">
      <dgm:prSet presAssocID="{992E18EC-E7E0-4877-ADF0-D7B0CC6B97E8}" presName="parentText" presStyleLbl="node1" presStyleIdx="0" presStyleCnt="5">
        <dgm:presLayoutVars>
          <dgm:chMax val="0"/>
          <dgm:bulletEnabled val="1"/>
        </dgm:presLayoutVars>
      </dgm:prSet>
      <dgm:spPr/>
    </dgm:pt>
    <dgm:pt modelId="{C6EE548D-55C8-E04D-9FFB-7B424F76B8AD}" type="pres">
      <dgm:prSet presAssocID="{76A999F0-81B2-4085-BB71-F89D09FB0B5D}" presName="spacer" presStyleCnt="0"/>
      <dgm:spPr/>
    </dgm:pt>
    <dgm:pt modelId="{C4244ABF-F759-204C-96A0-61E63F0F2506}" type="pres">
      <dgm:prSet presAssocID="{6E9DEA51-84D3-4602-A82A-DD46CF98EC4A}" presName="parentText" presStyleLbl="node1" presStyleIdx="1" presStyleCnt="5">
        <dgm:presLayoutVars>
          <dgm:chMax val="0"/>
          <dgm:bulletEnabled val="1"/>
        </dgm:presLayoutVars>
      </dgm:prSet>
      <dgm:spPr/>
    </dgm:pt>
    <dgm:pt modelId="{873D80E6-44A1-8C40-BED0-388D56826104}" type="pres">
      <dgm:prSet presAssocID="{5D912F62-18C1-4CC1-B380-5914E2C538E2}" presName="spacer" presStyleCnt="0"/>
      <dgm:spPr/>
    </dgm:pt>
    <dgm:pt modelId="{3D0F1E91-AE5E-7A43-9A97-72C48DE5D818}" type="pres">
      <dgm:prSet presAssocID="{3C595938-4008-488C-9468-A28B06518242}" presName="parentText" presStyleLbl="node1" presStyleIdx="2" presStyleCnt="5">
        <dgm:presLayoutVars>
          <dgm:chMax val="0"/>
          <dgm:bulletEnabled val="1"/>
        </dgm:presLayoutVars>
      </dgm:prSet>
      <dgm:spPr/>
    </dgm:pt>
    <dgm:pt modelId="{B3AD2D5E-655C-EA46-A5DF-824B8091284B}" type="pres">
      <dgm:prSet presAssocID="{BE5C151A-F65A-4506-9765-1D2BCD516B1D}" presName="spacer" presStyleCnt="0"/>
      <dgm:spPr/>
    </dgm:pt>
    <dgm:pt modelId="{FC5295F1-EC80-3F40-92DC-7244BC104A67}" type="pres">
      <dgm:prSet presAssocID="{D709E943-2800-4B68-8A7E-278F8D5B3468}" presName="parentText" presStyleLbl="node1" presStyleIdx="3" presStyleCnt="5">
        <dgm:presLayoutVars>
          <dgm:chMax val="0"/>
          <dgm:bulletEnabled val="1"/>
        </dgm:presLayoutVars>
      </dgm:prSet>
      <dgm:spPr/>
    </dgm:pt>
    <dgm:pt modelId="{F0D54790-414B-FB49-A50D-DD4AF46BAF30}" type="pres">
      <dgm:prSet presAssocID="{21C762A5-77E7-4DCF-8486-E1C995F09043}" presName="spacer" presStyleCnt="0"/>
      <dgm:spPr/>
    </dgm:pt>
    <dgm:pt modelId="{9F74DA3F-DE23-AF4F-8A2A-11C5E877DA04}" type="pres">
      <dgm:prSet presAssocID="{2A32D3B5-3E39-4696-A2D3-DE6D585DB7B7}" presName="parentText" presStyleLbl="node1" presStyleIdx="4" presStyleCnt="5">
        <dgm:presLayoutVars>
          <dgm:chMax val="0"/>
          <dgm:bulletEnabled val="1"/>
        </dgm:presLayoutVars>
      </dgm:prSet>
      <dgm:spPr/>
    </dgm:pt>
  </dgm:ptLst>
  <dgm:cxnLst>
    <dgm:cxn modelId="{E1A12A17-CA71-4ACB-8F42-9A22CE501300}" srcId="{2BE1AFCC-EDA9-45C5-980D-EE2A61D07C92}" destId="{992E18EC-E7E0-4877-ADF0-D7B0CC6B97E8}" srcOrd="0" destOrd="0" parTransId="{D078195F-BAEF-4509-9310-4820D33DC155}" sibTransId="{76A999F0-81B2-4085-BB71-F89D09FB0B5D}"/>
    <dgm:cxn modelId="{F5B70E26-2EDB-4FE0-B1DB-54E711DAAA6F}" srcId="{2BE1AFCC-EDA9-45C5-980D-EE2A61D07C92}" destId="{2A32D3B5-3E39-4696-A2D3-DE6D585DB7B7}" srcOrd="4" destOrd="0" parTransId="{15695EDB-A34B-40F4-AEBE-2996FE8DD284}" sibTransId="{7FD31358-4A79-4ABF-8D7C-D68A967BD205}"/>
    <dgm:cxn modelId="{38DF1550-C433-0443-9A51-DFC1BC6257BC}" type="presOf" srcId="{992E18EC-E7E0-4877-ADF0-D7B0CC6B97E8}" destId="{286748EC-48A3-184C-87C9-771849D3EC5B}" srcOrd="0" destOrd="0" presId="urn:microsoft.com/office/officeart/2005/8/layout/vList2"/>
    <dgm:cxn modelId="{3AF45A70-13FD-4325-AB48-5801AD5342AE}" srcId="{2BE1AFCC-EDA9-45C5-980D-EE2A61D07C92}" destId="{3C595938-4008-488C-9468-A28B06518242}" srcOrd="2" destOrd="0" parTransId="{BA12459F-764F-4C33-A1A7-E53445CA534F}" sibTransId="{BE5C151A-F65A-4506-9765-1D2BCD516B1D}"/>
    <dgm:cxn modelId="{B6262D52-B182-418C-A216-59B52503E698}" srcId="{2BE1AFCC-EDA9-45C5-980D-EE2A61D07C92}" destId="{D709E943-2800-4B68-8A7E-278F8D5B3468}" srcOrd="3" destOrd="0" parTransId="{08D852AB-548E-4CDA-A079-E6D180D3939E}" sibTransId="{21C762A5-77E7-4DCF-8486-E1C995F09043}"/>
    <dgm:cxn modelId="{AE626373-517F-C041-A409-CC67F1F37E11}" type="presOf" srcId="{3C595938-4008-488C-9468-A28B06518242}" destId="{3D0F1E91-AE5E-7A43-9A97-72C48DE5D818}" srcOrd="0" destOrd="0" presId="urn:microsoft.com/office/officeart/2005/8/layout/vList2"/>
    <dgm:cxn modelId="{4939E17C-CC2F-4348-81F6-6CBAF27F2E44}" srcId="{2BE1AFCC-EDA9-45C5-980D-EE2A61D07C92}" destId="{6E9DEA51-84D3-4602-A82A-DD46CF98EC4A}" srcOrd="1" destOrd="0" parTransId="{DD6A45F1-22C4-4B84-A0BB-68CC9D877E39}" sibTransId="{5D912F62-18C1-4CC1-B380-5914E2C538E2}"/>
    <dgm:cxn modelId="{638482AE-E415-D545-9236-D1688BD14967}" type="presOf" srcId="{6E9DEA51-84D3-4602-A82A-DD46CF98EC4A}" destId="{C4244ABF-F759-204C-96A0-61E63F0F2506}" srcOrd="0" destOrd="0" presId="urn:microsoft.com/office/officeart/2005/8/layout/vList2"/>
    <dgm:cxn modelId="{FD3236DE-F1FB-9B48-9557-08D16B85967D}" type="presOf" srcId="{D709E943-2800-4B68-8A7E-278F8D5B3468}" destId="{FC5295F1-EC80-3F40-92DC-7244BC104A67}" srcOrd="0" destOrd="0" presId="urn:microsoft.com/office/officeart/2005/8/layout/vList2"/>
    <dgm:cxn modelId="{CF6CD1E4-98A6-6347-8535-719F37A5B0AD}" type="presOf" srcId="{2A32D3B5-3E39-4696-A2D3-DE6D585DB7B7}" destId="{9F74DA3F-DE23-AF4F-8A2A-11C5E877DA04}" srcOrd="0" destOrd="0" presId="urn:microsoft.com/office/officeart/2005/8/layout/vList2"/>
    <dgm:cxn modelId="{B376C0EA-44E9-3043-A451-CEF699AD4EBD}" type="presOf" srcId="{2BE1AFCC-EDA9-45C5-980D-EE2A61D07C92}" destId="{2F003D35-3951-4543-B248-5960AE2D8183}" srcOrd="0" destOrd="0" presId="urn:microsoft.com/office/officeart/2005/8/layout/vList2"/>
    <dgm:cxn modelId="{28166284-44F7-BA48-AF9F-622BA301BAC5}" type="presParOf" srcId="{2F003D35-3951-4543-B248-5960AE2D8183}" destId="{286748EC-48A3-184C-87C9-771849D3EC5B}" srcOrd="0" destOrd="0" presId="urn:microsoft.com/office/officeart/2005/8/layout/vList2"/>
    <dgm:cxn modelId="{E0710AB6-E92D-E445-9CCF-06CC6A003F95}" type="presParOf" srcId="{2F003D35-3951-4543-B248-5960AE2D8183}" destId="{C6EE548D-55C8-E04D-9FFB-7B424F76B8AD}" srcOrd="1" destOrd="0" presId="urn:microsoft.com/office/officeart/2005/8/layout/vList2"/>
    <dgm:cxn modelId="{E73269E8-4F94-6E48-A954-34BF3CB5610D}" type="presParOf" srcId="{2F003D35-3951-4543-B248-5960AE2D8183}" destId="{C4244ABF-F759-204C-96A0-61E63F0F2506}" srcOrd="2" destOrd="0" presId="urn:microsoft.com/office/officeart/2005/8/layout/vList2"/>
    <dgm:cxn modelId="{9D0E66FB-9B66-3141-850F-1F43A7644A2E}" type="presParOf" srcId="{2F003D35-3951-4543-B248-5960AE2D8183}" destId="{873D80E6-44A1-8C40-BED0-388D56826104}" srcOrd="3" destOrd="0" presId="urn:microsoft.com/office/officeart/2005/8/layout/vList2"/>
    <dgm:cxn modelId="{FF22C50B-EF16-5B40-B48F-D24EEBA3AD7D}" type="presParOf" srcId="{2F003D35-3951-4543-B248-5960AE2D8183}" destId="{3D0F1E91-AE5E-7A43-9A97-72C48DE5D818}" srcOrd="4" destOrd="0" presId="urn:microsoft.com/office/officeart/2005/8/layout/vList2"/>
    <dgm:cxn modelId="{8E6A88F3-1F23-3E41-BBD1-8B28B71F6A44}" type="presParOf" srcId="{2F003D35-3951-4543-B248-5960AE2D8183}" destId="{B3AD2D5E-655C-EA46-A5DF-824B8091284B}" srcOrd="5" destOrd="0" presId="urn:microsoft.com/office/officeart/2005/8/layout/vList2"/>
    <dgm:cxn modelId="{B4D36C33-FAEF-2449-AB54-BA716A9AB060}" type="presParOf" srcId="{2F003D35-3951-4543-B248-5960AE2D8183}" destId="{FC5295F1-EC80-3F40-92DC-7244BC104A67}" srcOrd="6" destOrd="0" presId="urn:microsoft.com/office/officeart/2005/8/layout/vList2"/>
    <dgm:cxn modelId="{E913ED64-B6B6-8F4B-BD3E-F9D4754D687D}" type="presParOf" srcId="{2F003D35-3951-4543-B248-5960AE2D8183}" destId="{F0D54790-414B-FB49-A50D-DD4AF46BAF30}" srcOrd="7" destOrd="0" presId="urn:microsoft.com/office/officeart/2005/8/layout/vList2"/>
    <dgm:cxn modelId="{DA44893E-949D-5147-87B7-F7B778DEBCD8}" type="presParOf" srcId="{2F003D35-3951-4543-B248-5960AE2D8183}" destId="{9F74DA3F-DE23-AF4F-8A2A-11C5E877DA0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C19EA-D8D9-4075-BC21-308FE05FB30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711E10C-15B2-4DE8-BAA1-B979949EABA3}">
      <dgm:prSet/>
      <dgm:spPr/>
      <dgm:t>
        <a:bodyPr/>
        <a:lstStyle/>
        <a:p>
          <a:r>
            <a:rPr lang="en-US"/>
            <a:t>Somatic symptoms</a:t>
          </a:r>
        </a:p>
      </dgm:t>
    </dgm:pt>
    <dgm:pt modelId="{1887D268-1FD2-40CA-9228-FBA940B97DAC}" type="parTrans" cxnId="{66297F7B-DB72-416B-9A5D-11EFDE8A7690}">
      <dgm:prSet/>
      <dgm:spPr/>
      <dgm:t>
        <a:bodyPr/>
        <a:lstStyle/>
        <a:p>
          <a:endParaRPr lang="en-US"/>
        </a:p>
      </dgm:t>
    </dgm:pt>
    <dgm:pt modelId="{EA2ED381-0528-43C8-9C1E-0BC30E10F2EA}" type="sibTrans" cxnId="{66297F7B-DB72-416B-9A5D-11EFDE8A7690}">
      <dgm:prSet/>
      <dgm:spPr/>
      <dgm:t>
        <a:bodyPr/>
        <a:lstStyle/>
        <a:p>
          <a:endParaRPr lang="en-US"/>
        </a:p>
      </dgm:t>
    </dgm:pt>
    <dgm:pt modelId="{758E9414-3C9A-4437-A4EF-EF3266CFBDD2}">
      <dgm:prSet/>
      <dgm:spPr/>
      <dgm:t>
        <a:bodyPr/>
        <a:lstStyle/>
        <a:p>
          <a:r>
            <a:rPr lang="en-US"/>
            <a:t>Stigma and verbiage</a:t>
          </a:r>
        </a:p>
      </dgm:t>
    </dgm:pt>
    <dgm:pt modelId="{A18E4BE8-6D8D-4B1C-A42F-BADF316B1CD3}" type="parTrans" cxnId="{27A25B5D-4663-4400-8B55-DA7D49E2047F}">
      <dgm:prSet/>
      <dgm:spPr/>
      <dgm:t>
        <a:bodyPr/>
        <a:lstStyle/>
        <a:p>
          <a:endParaRPr lang="en-US"/>
        </a:p>
      </dgm:t>
    </dgm:pt>
    <dgm:pt modelId="{12D1F15F-9829-4AC3-89DC-0B3940283A2D}" type="sibTrans" cxnId="{27A25B5D-4663-4400-8B55-DA7D49E2047F}">
      <dgm:prSet/>
      <dgm:spPr/>
      <dgm:t>
        <a:bodyPr/>
        <a:lstStyle/>
        <a:p>
          <a:endParaRPr lang="en-US"/>
        </a:p>
      </dgm:t>
    </dgm:pt>
    <dgm:pt modelId="{2DE9DEAD-32A3-41FC-850B-6FA8C125825B}">
      <dgm:prSet/>
      <dgm:spPr/>
      <dgm:t>
        <a:bodyPr/>
        <a:lstStyle/>
        <a:p>
          <a:r>
            <a:rPr lang="en-US"/>
            <a:t>Dominant cultural narratives</a:t>
          </a:r>
        </a:p>
      </dgm:t>
    </dgm:pt>
    <dgm:pt modelId="{780D6AAB-EE2C-4C41-82D1-8332338C020C}" type="parTrans" cxnId="{A47C865C-381A-4976-A97F-C1925894AE47}">
      <dgm:prSet/>
      <dgm:spPr/>
      <dgm:t>
        <a:bodyPr/>
        <a:lstStyle/>
        <a:p>
          <a:endParaRPr lang="en-US"/>
        </a:p>
      </dgm:t>
    </dgm:pt>
    <dgm:pt modelId="{E2B77F02-C1C2-4EF2-BB18-9928426AEA0D}" type="sibTrans" cxnId="{A47C865C-381A-4976-A97F-C1925894AE47}">
      <dgm:prSet/>
      <dgm:spPr/>
      <dgm:t>
        <a:bodyPr/>
        <a:lstStyle/>
        <a:p>
          <a:endParaRPr lang="en-US"/>
        </a:p>
      </dgm:t>
    </dgm:pt>
    <dgm:pt modelId="{1502ACC6-5698-449F-8F87-A6A6BF8884CB}">
      <dgm:prSet/>
      <dgm:spPr/>
      <dgm:t>
        <a:bodyPr/>
        <a:lstStyle/>
        <a:p>
          <a:r>
            <a:rPr lang="en-US"/>
            <a:t>Distrust of the healthcare system</a:t>
          </a:r>
        </a:p>
      </dgm:t>
    </dgm:pt>
    <dgm:pt modelId="{E86D01DF-E285-4DDE-AEE4-9DCC39CBEF4E}" type="parTrans" cxnId="{1461B6CB-8148-4601-AE17-363EA27FA181}">
      <dgm:prSet/>
      <dgm:spPr/>
      <dgm:t>
        <a:bodyPr/>
        <a:lstStyle/>
        <a:p>
          <a:endParaRPr lang="en-US"/>
        </a:p>
      </dgm:t>
    </dgm:pt>
    <dgm:pt modelId="{90EA1158-7648-4B46-A214-C10CC842F32E}" type="sibTrans" cxnId="{1461B6CB-8148-4601-AE17-363EA27FA181}">
      <dgm:prSet/>
      <dgm:spPr/>
      <dgm:t>
        <a:bodyPr/>
        <a:lstStyle/>
        <a:p>
          <a:endParaRPr lang="en-US"/>
        </a:p>
      </dgm:t>
    </dgm:pt>
    <dgm:pt modelId="{BA64B312-0F02-EE4F-8117-543FCD6308F2}" type="pres">
      <dgm:prSet presAssocID="{513C19EA-D8D9-4075-BC21-308FE05FB300}" presName="vert0" presStyleCnt="0">
        <dgm:presLayoutVars>
          <dgm:dir/>
          <dgm:animOne val="branch"/>
          <dgm:animLvl val="lvl"/>
        </dgm:presLayoutVars>
      </dgm:prSet>
      <dgm:spPr/>
    </dgm:pt>
    <dgm:pt modelId="{4C332AA4-295D-B846-9EF1-7257352483A8}" type="pres">
      <dgm:prSet presAssocID="{6711E10C-15B2-4DE8-BAA1-B979949EABA3}" presName="thickLine" presStyleLbl="alignNode1" presStyleIdx="0" presStyleCnt="4"/>
      <dgm:spPr/>
    </dgm:pt>
    <dgm:pt modelId="{DFC4EA1D-A146-9140-B7D8-3A0BE712C968}" type="pres">
      <dgm:prSet presAssocID="{6711E10C-15B2-4DE8-BAA1-B979949EABA3}" presName="horz1" presStyleCnt="0"/>
      <dgm:spPr/>
    </dgm:pt>
    <dgm:pt modelId="{3CD460D8-357E-9445-B634-90A633A66F98}" type="pres">
      <dgm:prSet presAssocID="{6711E10C-15B2-4DE8-BAA1-B979949EABA3}" presName="tx1" presStyleLbl="revTx" presStyleIdx="0" presStyleCnt="4"/>
      <dgm:spPr/>
    </dgm:pt>
    <dgm:pt modelId="{E2A7C4F8-3487-CD45-A862-0B6F20DA2F81}" type="pres">
      <dgm:prSet presAssocID="{6711E10C-15B2-4DE8-BAA1-B979949EABA3}" presName="vert1" presStyleCnt="0"/>
      <dgm:spPr/>
    </dgm:pt>
    <dgm:pt modelId="{ED22AF2E-2B3F-754A-B03A-9CC428BA8F0B}" type="pres">
      <dgm:prSet presAssocID="{758E9414-3C9A-4437-A4EF-EF3266CFBDD2}" presName="thickLine" presStyleLbl="alignNode1" presStyleIdx="1" presStyleCnt="4"/>
      <dgm:spPr/>
    </dgm:pt>
    <dgm:pt modelId="{CD220446-70AE-D249-855C-8F0B2496FF08}" type="pres">
      <dgm:prSet presAssocID="{758E9414-3C9A-4437-A4EF-EF3266CFBDD2}" presName="horz1" presStyleCnt="0"/>
      <dgm:spPr/>
    </dgm:pt>
    <dgm:pt modelId="{6A4AE9C6-633E-A141-BFAF-2D0B0268B817}" type="pres">
      <dgm:prSet presAssocID="{758E9414-3C9A-4437-A4EF-EF3266CFBDD2}" presName="tx1" presStyleLbl="revTx" presStyleIdx="1" presStyleCnt="4"/>
      <dgm:spPr/>
    </dgm:pt>
    <dgm:pt modelId="{47CF10DC-7587-4B43-B7B6-10A2010531D8}" type="pres">
      <dgm:prSet presAssocID="{758E9414-3C9A-4437-A4EF-EF3266CFBDD2}" presName="vert1" presStyleCnt="0"/>
      <dgm:spPr/>
    </dgm:pt>
    <dgm:pt modelId="{8E6B2508-3746-F84E-A423-97BAC24CBAB7}" type="pres">
      <dgm:prSet presAssocID="{2DE9DEAD-32A3-41FC-850B-6FA8C125825B}" presName="thickLine" presStyleLbl="alignNode1" presStyleIdx="2" presStyleCnt="4"/>
      <dgm:spPr/>
    </dgm:pt>
    <dgm:pt modelId="{EE108CF7-7D98-A244-9831-9928A3C3D038}" type="pres">
      <dgm:prSet presAssocID="{2DE9DEAD-32A3-41FC-850B-6FA8C125825B}" presName="horz1" presStyleCnt="0"/>
      <dgm:spPr/>
    </dgm:pt>
    <dgm:pt modelId="{A2807AC7-B4C2-4E4E-8B29-198EF3725159}" type="pres">
      <dgm:prSet presAssocID="{2DE9DEAD-32A3-41FC-850B-6FA8C125825B}" presName="tx1" presStyleLbl="revTx" presStyleIdx="2" presStyleCnt="4"/>
      <dgm:spPr/>
    </dgm:pt>
    <dgm:pt modelId="{A2E7AD2B-7526-0E40-96D8-5E6364A3B6B8}" type="pres">
      <dgm:prSet presAssocID="{2DE9DEAD-32A3-41FC-850B-6FA8C125825B}" presName="vert1" presStyleCnt="0"/>
      <dgm:spPr/>
    </dgm:pt>
    <dgm:pt modelId="{CE0D827C-4F0B-F14A-8304-6F98C0E0A23E}" type="pres">
      <dgm:prSet presAssocID="{1502ACC6-5698-449F-8F87-A6A6BF8884CB}" presName="thickLine" presStyleLbl="alignNode1" presStyleIdx="3" presStyleCnt="4"/>
      <dgm:spPr/>
    </dgm:pt>
    <dgm:pt modelId="{F8A605CD-3C18-7241-8B9E-EE4B57748EAD}" type="pres">
      <dgm:prSet presAssocID="{1502ACC6-5698-449F-8F87-A6A6BF8884CB}" presName="horz1" presStyleCnt="0"/>
      <dgm:spPr/>
    </dgm:pt>
    <dgm:pt modelId="{B1CB9875-AA91-EB4A-B47C-4CBAFD2AD9B5}" type="pres">
      <dgm:prSet presAssocID="{1502ACC6-5698-449F-8F87-A6A6BF8884CB}" presName="tx1" presStyleLbl="revTx" presStyleIdx="3" presStyleCnt="4"/>
      <dgm:spPr/>
    </dgm:pt>
    <dgm:pt modelId="{75295A31-275F-D54D-A6F9-4106C2CF5CC6}" type="pres">
      <dgm:prSet presAssocID="{1502ACC6-5698-449F-8F87-A6A6BF8884CB}" presName="vert1" presStyleCnt="0"/>
      <dgm:spPr/>
    </dgm:pt>
  </dgm:ptLst>
  <dgm:cxnLst>
    <dgm:cxn modelId="{C8216A3F-18F4-9D48-B0E3-43BD1A628438}" type="presOf" srcId="{758E9414-3C9A-4437-A4EF-EF3266CFBDD2}" destId="{6A4AE9C6-633E-A141-BFAF-2D0B0268B817}" srcOrd="0" destOrd="0" presId="urn:microsoft.com/office/officeart/2008/layout/LinedList"/>
    <dgm:cxn modelId="{A47C865C-381A-4976-A97F-C1925894AE47}" srcId="{513C19EA-D8D9-4075-BC21-308FE05FB300}" destId="{2DE9DEAD-32A3-41FC-850B-6FA8C125825B}" srcOrd="2" destOrd="0" parTransId="{780D6AAB-EE2C-4C41-82D1-8332338C020C}" sibTransId="{E2B77F02-C1C2-4EF2-BB18-9928426AEA0D}"/>
    <dgm:cxn modelId="{27A25B5D-4663-4400-8B55-DA7D49E2047F}" srcId="{513C19EA-D8D9-4075-BC21-308FE05FB300}" destId="{758E9414-3C9A-4437-A4EF-EF3266CFBDD2}" srcOrd="1" destOrd="0" parTransId="{A18E4BE8-6D8D-4B1C-A42F-BADF316B1CD3}" sibTransId="{12D1F15F-9829-4AC3-89DC-0B3940283A2D}"/>
    <dgm:cxn modelId="{66297F7B-DB72-416B-9A5D-11EFDE8A7690}" srcId="{513C19EA-D8D9-4075-BC21-308FE05FB300}" destId="{6711E10C-15B2-4DE8-BAA1-B979949EABA3}" srcOrd="0" destOrd="0" parTransId="{1887D268-1FD2-40CA-9228-FBA940B97DAC}" sibTransId="{EA2ED381-0528-43C8-9C1E-0BC30E10F2EA}"/>
    <dgm:cxn modelId="{89EDBAC8-0381-2D45-B461-F5006BE25031}" type="presOf" srcId="{6711E10C-15B2-4DE8-BAA1-B979949EABA3}" destId="{3CD460D8-357E-9445-B634-90A633A66F98}" srcOrd="0" destOrd="0" presId="urn:microsoft.com/office/officeart/2008/layout/LinedList"/>
    <dgm:cxn modelId="{1461B6CB-8148-4601-AE17-363EA27FA181}" srcId="{513C19EA-D8D9-4075-BC21-308FE05FB300}" destId="{1502ACC6-5698-449F-8F87-A6A6BF8884CB}" srcOrd="3" destOrd="0" parTransId="{E86D01DF-E285-4DDE-AEE4-9DCC39CBEF4E}" sibTransId="{90EA1158-7648-4B46-A214-C10CC842F32E}"/>
    <dgm:cxn modelId="{94242DCD-42E7-264E-9A66-24B1497B16DA}" type="presOf" srcId="{2DE9DEAD-32A3-41FC-850B-6FA8C125825B}" destId="{A2807AC7-B4C2-4E4E-8B29-198EF3725159}" srcOrd="0" destOrd="0" presId="urn:microsoft.com/office/officeart/2008/layout/LinedList"/>
    <dgm:cxn modelId="{CE3931E5-FD4F-EF4F-9AED-492669221B96}" type="presOf" srcId="{1502ACC6-5698-449F-8F87-A6A6BF8884CB}" destId="{B1CB9875-AA91-EB4A-B47C-4CBAFD2AD9B5}" srcOrd="0" destOrd="0" presId="urn:microsoft.com/office/officeart/2008/layout/LinedList"/>
    <dgm:cxn modelId="{846FA6FD-3B7A-E647-9C56-11D77DC0EBBB}" type="presOf" srcId="{513C19EA-D8D9-4075-BC21-308FE05FB300}" destId="{BA64B312-0F02-EE4F-8117-543FCD6308F2}" srcOrd="0" destOrd="0" presId="urn:microsoft.com/office/officeart/2008/layout/LinedList"/>
    <dgm:cxn modelId="{6F6EE30B-37AD-B54F-80B3-F4B1613C6C4D}" type="presParOf" srcId="{BA64B312-0F02-EE4F-8117-543FCD6308F2}" destId="{4C332AA4-295D-B846-9EF1-7257352483A8}" srcOrd="0" destOrd="0" presId="urn:microsoft.com/office/officeart/2008/layout/LinedList"/>
    <dgm:cxn modelId="{9BCBA92D-4862-9549-932A-A318B4134CA5}" type="presParOf" srcId="{BA64B312-0F02-EE4F-8117-543FCD6308F2}" destId="{DFC4EA1D-A146-9140-B7D8-3A0BE712C968}" srcOrd="1" destOrd="0" presId="urn:microsoft.com/office/officeart/2008/layout/LinedList"/>
    <dgm:cxn modelId="{74D1230F-32AE-774F-8561-E47F153647E9}" type="presParOf" srcId="{DFC4EA1D-A146-9140-B7D8-3A0BE712C968}" destId="{3CD460D8-357E-9445-B634-90A633A66F98}" srcOrd="0" destOrd="0" presId="urn:microsoft.com/office/officeart/2008/layout/LinedList"/>
    <dgm:cxn modelId="{CBB42038-D0B8-E045-A893-F6A5C88D4A2E}" type="presParOf" srcId="{DFC4EA1D-A146-9140-B7D8-3A0BE712C968}" destId="{E2A7C4F8-3487-CD45-A862-0B6F20DA2F81}" srcOrd="1" destOrd="0" presId="urn:microsoft.com/office/officeart/2008/layout/LinedList"/>
    <dgm:cxn modelId="{F567C8CC-FF95-5443-A2A1-3ACC619C8544}" type="presParOf" srcId="{BA64B312-0F02-EE4F-8117-543FCD6308F2}" destId="{ED22AF2E-2B3F-754A-B03A-9CC428BA8F0B}" srcOrd="2" destOrd="0" presId="urn:microsoft.com/office/officeart/2008/layout/LinedList"/>
    <dgm:cxn modelId="{7EDCB9EB-B101-2347-88DD-0AD4747D03AA}" type="presParOf" srcId="{BA64B312-0F02-EE4F-8117-543FCD6308F2}" destId="{CD220446-70AE-D249-855C-8F0B2496FF08}" srcOrd="3" destOrd="0" presId="urn:microsoft.com/office/officeart/2008/layout/LinedList"/>
    <dgm:cxn modelId="{476158C6-138D-AA41-9593-A03008DA2611}" type="presParOf" srcId="{CD220446-70AE-D249-855C-8F0B2496FF08}" destId="{6A4AE9C6-633E-A141-BFAF-2D0B0268B817}" srcOrd="0" destOrd="0" presId="urn:microsoft.com/office/officeart/2008/layout/LinedList"/>
    <dgm:cxn modelId="{31BCA052-6F47-D14A-AF1D-80FCD4B53880}" type="presParOf" srcId="{CD220446-70AE-D249-855C-8F0B2496FF08}" destId="{47CF10DC-7587-4B43-B7B6-10A2010531D8}" srcOrd="1" destOrd="0" presId="urn:microsoft.com/office/officeart/2008/layout/LinedList"/>
    <dgm:cxn modelId="{AD3E5D4D-EA7E-4B47-9400-86C903BB569A}" type="presParOf" srcId="{BA64B312-0F02-EE4F-8117-543FCD6308F2}" destId="{8E6B2508-3746-F84E-A423-97BAC24CBAB7}" srcOrd="4" destOrd="0" presId="urn:microsoft.com/office/officeart/2008/layout/LinedList"/>
    <dgm:cxn modelId="{498C59C2-DC0E-474A-9520-AE51CE5BFF35}" type="presParOf" srcId="{BA64B312-0F02-EE4F-8117-543FCD6308F2}" destId="{EE108CF7-7D98-A244-9831-9928A3C3D038}" srcOrd="5" destOrd="0" presId="urn:microsoft.com/office/officeart/2008/layout/LinedList"/>
    <dgm:cxn modelId="{2AC606D5-0D3A-DC42-8190-F505EE1627BA}" type="presParOf" srcId="{EE108CF7-7D98-A244-9831-9928A3C3D038}" destId="{A2807AC7-B4C2-4E4E-8B29-198EF3725159}" srcOrd="0" destOrd="0" presId="urn:microsoft.com/office/officeart/2008/layout/LinedList"/>
    <dgm:cxn modelId="{4AE76FC3-6212-6949-91A9-4D7644F2AC97}" type="presParOf" srcId="{EE108CF7-7D98-A244-9831-9928A3C3D038}" destId="{A2E7AD2B-7526-0E40-96D8-5E6364A3B6B8}" srcOrd="1" destOrd="0" presId="urn:microsoft.com/office/officeart/2008/layout/LinedList"/>
    <dgm:cxn modelId="{CE872351-4579-0641-A14E-3F1FADBFCFC8}" type="presParOf" srcId="{BA64B312-0F02-EE4F-8117-543FCD6308F2}" destId="{CE0D827C-4F0B-F14A-8304-6F98C0E0A23E}" srcOrd="6" destOrd="0" presId="urn:microsoft.com/office/officeart/2008/layout/LinedList"/>
    <dgm:cxn modelId="{62CA9AF2-ED83-9E4A-8DAF-123D60A219AD}" type="presParOf" srcId="{BA64B312-0F02-EE4F-8117-543FCD6308F2}" destId="{F8A605CD-3C18-7241-8B9E-EE4B57748EAD}" srcOrd="7" destOrd="0" presId="urn:microsoft.com/office/officeart/2008/layout/LinedList"/>
    <dgm:cxn modelId="{24A32DD4-264D-D345-95C7-6382DEBB7423}" type="presParOf" srcId="{F8A605CD-3C18-7241-8B9E-EE4B57748EAD}" destId="{B1CB9875-AA91-EB4A-B47C-4CBAFD2AD9B5}" srcOrd="0" destOrd="0" presId="urn:microsoft.com/office/officeart/2008/layout/LinedList"/>
    <dgm:cxn modelId="{DA19F269-BB19-7B45-A027-0C7398C18591}" type="presParOf" srcId="{F8A605CD-3C18-7241-8B9E-EE4B57748EAD}" destId="{75295A31-275F-D54D-A6F9-4106C2CF5C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748EC-48A3-184C-87C9-771849D3EC5B}">
      <dsp:nvSpPr>
        <dsp:cNvPr id="0" name=""/>
        <dsp:cNvSpPr/>
      </dsp:nvSpPr>
      <dsp:spPr>
        <a:xfrm>
          <a:off x="0" y="100137"/>
          <a:ext cx="6666833" cy="9931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Edinburgh Perinatal Depression Scale (EPDS)</a:t>
          </a:r>
        </a:p>
      </dsp:txBody>
      <dsp:txXfrm>
        <a:off x="48481" y="148618"/>
        <a:ext cx="6569871" cy="896166"/>
      </dsp:txXfrm>
    </dsp:sp>
    <dsp:sp modelId="{C4244ABF-F759-204C-96A0-61E63F0F2506}">
      <dsp:nvSpPr>
        <dsp:cNvPr id="0" name=""/>
        <dsp:cNvSpPr/>
      </dsp:nvSpPr>
      <dsp:spPr>
        <a:xfrm>
          <a:off x="0" y="1165266"/>
          <a:ext cx="6666833" cy="993128"/>
        </a:xfrm>
        <a:prstGeom prst="roundRect">
          <a:avLst/>
        </a:prstGeom>
        <a:gradFill rotWithShape="0">
          <a:gsLst>
            <a:gs pos="0">
              <a:schemeClr val="accent5">
                <a:hueOff val="196862"/>
                <a:satOff val="10572"/>
                <a:lumOff val="-3823"/>
                <a:alphaOff val="0"/>
                <a:satMod val="103000"/>
                <a:lumMod val="102000"/>
                <a:tint val="94000"/>
              </a:schemeClr>
            </a:gs>
            <a:gs pos="50000">
              <a:schemeClr val="accent5">
                <a:hueOff val="196862"/>
                <a:satOff val="10572"/>
                <a:lumOff val="-3823"/>
                <a:alphaOff val="0"/>
                <a:satMod val="110000"/>
                <a:lumMod val="100000"/>
                <a:shade val="100000"/>
              </a:schemeClr>
            </a:gs>
            <a:gs pos="100000">
              <a:schemeClr val="accent5">
                <a:hueOff val="196862"/>
                <a:satOff val="10572"/>
                <a:lumOff val="-38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Perceived Prenatal Maternal Stress Scale (PPNMSS)</a:t>
          </a:r>
        </a:p>
      </dsp:txBody>
      <dsp:txXfrm>
        <a:off x="48481" y="1213747"/>
        <a:ext cx="6569871" cy="896166"/>
      </dsp:txXfrm>
    </dsp:sp>
    <dsp:sp modelId="{3D0F1E91-AE5E-7A43-9A97-72C48DE5D818}">
      <dsp:nvSpPr>
        <dsp:cNvPr id="0" name=""/>
        <dsp:cNvSpPr/>
      </dsp:nvSpPr>
      <dsp:spPr>
        <a:xfrm>
          <a:off x="0" y="2230395"/>
          <a:ext cx="6666833" cy="993128"/>
        </a:xfrm>
        <a:prstGeom prst="roundRect">
          <a:avLst/>
        </a:prstGeom>
        <a:gradFill rotWithShape="0">
          <a:gsLst>
            <a:gs pos="0">
              <a:schemeClr val="accent5">
                <a:hueOff val="393725"/>
                <a:satOff val="21144"/>
                <a:lumOff val="-7647"/>
                <a:alphaOff val="0"/>
                <a:satMod val="103000"/>
                <a:lumMod val="102000"/>
                <a:tint val="94000"/>
              </a:schemeClr>
            </a:gs>
            <a:gs pos="50000">
              <a:schemeClr val="accent5">
                <a:hueOff val="393725"/>
                <a:satOff val="21144"/>
                <a:lumOff val="-7647"/>
                <a:alphaOff val="0"/>
                <a:satMod val="110000"/>
                <a:lumMod val="100000"/>
                <a:shade val="100000"/>
              </a:schemeClr>
            </a:gs>
            <a:gs pos="100000">
              <a:schemeClr val="accent5">
                <a:hueOff val="393725"/>
                <a:satOff val="21144"/>
                <a:lumOff val="-764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Patient Health Questionnaire – 9 (PHQ-9)</a:t>
          </a:r>
        </a:p>
      </dsp:txBody>
      <dsp:txXfrm>
        <a:off x="48481" y="2278876"/>
        <a:ext cx="6569871" cy="896166"/>
      </dsp:txXfrm>
    </dsp:sp>
    <dsp:sp modelId="{FC5295F1-EC80-3F40-92DC-7244BC104A67}">
      <dsp:nvSpPr>
        <dsp:cNvPr id="0" name=""/>
        <dsp:cNvSpPr/>
      </dsp:nvSpPr>
      <dsp:spPr>
        <a:xfrm>
          <a:off x="0" y="3295524"/>
          <a:ext cx="6666833" cy="993128"/>
        </a:xfrm>
        <a:prstGeom prst="roundRect">
          <a:avLst/>
        </a:prstGeom>
        <a:gradFill rotWithShape="0">
          <a:gsLst>
            <a:gs pos="0">
              <a:schemeClr val="accent5">
                <a:hueOff val="590587"/>
                <a:satOff val="31716"/>
                <a:lumOff val="-11470"/>
                <a:alphaOff val="0"/>
                <a:satMod val="103000"/>
                <a:lumMod val="102000"/>
                <a:tint val="94000"/>
              </a:schemeClr>
            </a:gs>
            <a:gs pos="50000">
              <a:schemeClr val="accent5">
                <a:hueOff val="590587"/>
                <a:satOff val="31716"/>
                <a:lumOff val="-11470"/>
                <a:alphaOff val="0"/>
                <a:satMod val="110000"/>
                <a:lumMod val="100000"/>
                <a:shade val="100000"/>
              </a:schemeClr>
            </a:gs>
            <a:gs pos="100000">
              <a:schemeClr val="accent5">
                <a:hueOff val="590587"/>
                <a:satOff val="31716"/>
                <a:lumOff val="-114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Obsessive Compulsive Inventory 4 or 12 (OCI-4/OCI-12)</a:t>
          </a:r>
        </a:p>
      </dsp:txBody>
      <dsp:txXfrm>
        <a:off x="48481" y="3344005"/>
        <a:ext cx="6569871" cy="896166"/>
      </dsp:txXfrm>
    </dsp:sp>
    <dsp:sp modelId="{9F74DA3F-DE23-AF4F-8A2A-11C5E877DA04}">
      <dsp:nvSpPr>
        <dsp:cNvPr id="0" name=""/>
        <dsp:cNvSpPr/>
      </dsp:nvSpPr>
      <dsp:spPr>
        <a:xfrm>
          <a:off x="0" y="4360653"/>
          <a:ext cx="6666833" cy="993128"/>
        </a:xfrm>
        <a:prstGeom prst="roundRect">
          <a:avLst/>
        </a:prstGeom>
        <a:gradFill rotWithShape="0">
          <a:gsLst>
            <a:gs pos="0">
              <a:schemeClr val="accent5">
                <a:hueOff val="787450"/>
                <a:satOff val="42288"/>
                <a:lumOff val="-15294"/>
                <a:alphaOff val="0"/>
                <a:satMod val="103000"/>
                <a:lumMod val="102000"/>
                <a:tint val="94000"/>
              </a:schemeClr>
            </a:gs>
            <a:gs pos="50000">
              <a:schemeClr val="accent5">
                <a:hueOff val="787450"/>
                <a:satOff val="42288"/>
                <a:lumOff val="-15294"/>
                <a:alphaOff val="0"/>
                <a:satMod val="110000"/>
                <a:lumMod val="100000"/>
                <a:shade val="100000"/>
              </a:schemeClr>
            </a:gs>
            <a:gs pos="100000">
              <a:schemeClr val="accent5">
                <a:hueOff val="787450"/>
                <a:satOff val="42288"/>
                <a:lumOff val="-152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PTSD Scale (CAPS-5)</a:t>
          </a:r>
        </a:p>
      </dsp:txBody>
      <dsp:txXfrm>
        <a:off x="48481" y="4409134"/>
        <a:ext cx="6569871" cy="89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32AA4-295D-B846-9EF1-7257352483A8}">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D460D8-357E-9445-B634-90A633A66F9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Somatic symptoms</a:t>
          </a:r>
        </a:p>
      </dsp:txBody>
      <dsp:txXfrm>
        <a:off x="0" y="0"/>
        <a:ext cx="10515600" cy="1087834"/>
      </dsp:txXfrm>
    </dsp:sp>
    <dsp:sp modelId="{ED22AF2E-2B3F-754A-B03A-9CC428BA8F0B}">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AE9C6-633E-A141-BFAF-2D0B0268B81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Stigma and verbiage</a:t>
          </a:r>
        </a:p>
      </dsp:txBody>
      <dsp:txXfrm>
        <a:off x="0" y="1087834"/>
        <a:ext cx="10515600" cy="1087834"/>
      </dsp:txXfrm>
    </dsp:sp>
    <dsp:sp modelId="{8E6B2508-3746-F84E-A423-97BAC24CBAB7}">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807AC7-B4C2-4E4E-8B29-198EF3725159}">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Dominant cultural narratives</a:t>
          </a:r>
        </a:p>
      </dsp:txBody>
      <dsp:txXfrm>
        <a:off x="0" y="2175669"/>
        <a:ext cx="10515600" cy="1087834"/>
      </dsp:txXfrm>
    </dsp:sp>
    <dsp:sp modelId="{CE0D827C-4F0B-F14A-8304-6F98C0E0A23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B9875-AA91-EB4A-B47C-4CBAFD2AD9B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Distrust of the healthcare system</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9CFF0-664F-6548-8150-9B5ED41C7FCE}"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E6AC2-3218-7844-BE5A-B7C6942186EF}" type="slidenum">
              <a:rPr lang="en-US" smtClean="0"/>
              <a:t>‹#›</a:t>
            </a:fld>
            <a:endParaRPr lang="en-US"/>
          </a:p>
        </p:txBody>
      </p:sp>
    </p:spTree>
    <p:extLst>
      <p:ext uri="{BB962C8B-B14F-4D97-AF65-F5344CB8AC3E}">
        <p14:creationId xmlns:p14="http://schemas.microsoft.com/office/powerpoint/2010/main" val="181338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511B1-DCC4-F54F-AD9E-3D7A445E5D61}" type="slidenum">
              <a:rPr lang="en-US" smtClean="0"/>
              <a:t>1</a:t>
            </a:fld>
            <a:endParaRPr lang="en-US"/>
          </a:p>
        </p:txBody>
      </p:sp>
    </p:spTree>
    <p:extLst>
      <p:ext uri="{BB962C8B-B14F-4D97-AF65-F5344CB8AC3E}">
        <p14:creationId xmlns:p14="http://schemas.microsoft.com/office/powerpoint/2010/main" val="204143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Maternal Depression – more than 20% of pregnant and birthing persons, can have onset or increase symptoms during pregnancy or anytime within 12 months of birth</a:t>
            </a:r>
          </a:p>
          <a:p>
            <a:pPr marL="171450" indent="-171450">
              <a:buFontTx/>
              <a:buChar char="-"/>
            </a:pPr>
            <a:r>
              <a:rPr lang="en-US" dirty="0"/>
              <a:t>Maternal Anxiety – approximately 20% with one quarter of those experiencing symptoms in early pregnancy</a:t>
            </a:r>
          </a:p>
          <a:p>
            <a:pPr marL="171450" indent="-171450">
              <a:buFontTx/>
              <a:buChar char="-"/>
            </a:pPr>
            <a:r>
              <a:rPr lang="en-US" dirty="0"/>
              <a:t>Maternal/Perinatal OCD – 8% during pregnancy, over 17% in postpartum. </a:t>
            </a:r>
          </a:p>
          <a:p>
            <a:pPr marL="171450" indent="-171450">
              <a:buFontTx/>
              <a:buChar char="-"/>
            </a:pPr>
            <a:r>
              <a:rPr lang="en-US" dirty="0"/>
              <a:t>Bipolar disorders – approx. 2.6% in women without history of psychotic disorders; 20% in women with pre-existing psychotic disorders . 54.9% of women/birthing people with existing psychotic disorders will experience some symptoms during perinatal period.</a:t>
            </a:r>
          </a:p>
          <a:p>
            <a:pPr marL="171450" indent="-171450">
              <a:buFontTx/>
              <a:buChar char="-"/>
            </a:pPr>
            <a:r>
              <a:rPr lang="en-US" dirty="0"/>
              <a:t>Postpartum Psychosis – 1 in 1000, sudden onset usually within first 2 weeks after delivery, most common in women with personal/family history of </a:t>
            </a:r>
            <a:r>
              <a:rPr lang="en-US" dirty="0" err="1"/>
              <a:t>bipolor</a:t>
            </a:r>
            <a:r>
              <a:rPr lang="en-US" dirty="0"/>
              <a:t> or with pervious psychotic episodes</a:t>
            </a:r>
          </a:p>
          <a:p>
            <a:pPr marL="171450" indent="-171450">
              <a:buFontTx/>
              <a:buChar char="-"/>
            </a:pPr>
            <a:r>
              <a:rPr lang="en-US" dirty="0"/>
              <a:t>Traumatic birth event – 33% of women state that they have a physically, emotionally overwhelming or distressing event during delivery. Somewhere between 5-20% continue to experience feelings of depression, intrusive thoughts, prolonged grief, </a:t>
            </a:r>
            <a:r>
              <a:rPr lang="en-US" dirty="0" err="1"/>
              <a:t>etc</a:t>
            </a:r>
            <a:r>
              <a:rPr lang="en-US" dirty="0"/>
              <a:t> following the TBE</a:t>
            </a:r>
          </a:p>
          <a:p>
            <a:pPr marL="171450" indent="-171450">
              <a:buFontTx/>
              <a:buChar char="-"/>
            </a:pPr>
            <a:r>
              <a:rPr lang="en-US" dirty="0"/>
              <a:t>Substance Use Disorder – not specific to the perinatal period; 2-40% of women. Complications – increased risk for depression, anxiety, perinatal PTSD. 30% screened positive for depression who had identified SUDs prior to pregnancy. That number increased to 40% postpartum.</a:t>
            </a:r>
          </a:p>
          <a:p>
            <a:pPr marL="171450" indent="-171450">
              <a:buFontTx/>
              <a:buChar char="-"/>
            </a:pPr>
            <a:r>
              <a:rPr lang="en-US" dirty="0"/>
              <a:t>Intrusive thoughts – 70-100% of women experience during pregnancy and postpartum. </a:t>
            </a:r>
            <a:r>
              <a:rPr lang="en-US" dirty="0" err="1"/>
              <a:t>Occassional</a:t>
            </a:r>
            <a:r>
              <a:rPr lang="en-US" dirty="0"/>
              <a:t>, arising of concern, fatigue. Usually Ego-dystonic – mom knows they are wrong, but they are not constant and don’t necessarily rise to level of psychosis. When the thoughts become constant and/or ego </a:t>
            </a:r>
            <a:r>
              <a:rPr lang="en-US" dirty="0" err="1"/>
              <a:t>systonic</a:t>
            </a:r>
            <a:r>
              <a:rPr lang="en-US" dirty="0"/>
              <a:t> may rise to level of PPP or POCD</a:t>
            </a:r>
          </a:p>
          <a:p>
            <a:pPr marL="171450" indent="-171450">
              <a:buFontTx/>
              <a:buChar char="-"/>
            </a:pPr>
            <a:r>
              <a:rPr lang="en-US" dirty="0"/>
              <a:t>Perinatal loss and grief – up to 20% of pregnancies end in still birth or miscarriage. More prevalent in Native and black women. High risk for depression and perinatal PTSD</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DDE6AC2-3218-7844-BE5A-B7C6942186EF}" type="slidenum">
              <a:rPr lang="en-US" smtClean="0"/>
              <a:t>4</a:t>
            </a:fld>
            <a:endParaRPr lang="en-US"/>
          </a:p>
        </p:txBody>
      </p:sp>
    </p:spTree>
    <p:extLst>
      <p:ext uri="{BB962C8B-B14F-4D97-AF65-F5344CB8AC3E}">
        <p14:creationId xmlns:p14="http://schemas.microsoft.com/office/powerpoint/2010/main" val="132237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Reluctance to seek treatment because of cultural stigma</a:t>
            </a:r>
          </a:p>
          <a:p>
            <a:pPr marL="171450" indent="-171450">
              <a:buFontTx/>
              <a:buChar char="-"/>
            </a:pPr>
            <a:r>
              <a:rPr lang="en-US" dirty="0"/>
              <a:t>Institutional mistrust</a:t>
            </a:r>
          </a:p>
          <a:p>
            <a:pPr marL="171450" indent="-171450">
              <a:buFontTx/>
              <a:buChar char="-"/>
            </a:pPr>
            <a:r>
              <a:rPr lang="en-US" dirty="0"/>
              <a:t>Lack of screening/ ineffective screening tools</a:t>
            </a:r>
          </a:p>
          <a:p>
            <a:pPr marL="171450" indent="-171450">
              <a:buFontTx/>
              <a:buChar char="-"/>
            </a:pPr>
            <a:r>
              <a:rPr lang="en-US" dirty="0"/>
              <a:t>Implicit bias and institutional racism</a:t>
            </a:r>
          </a:p>
        </p:txBody>
      </p:sp>
      <p:sp>
        <p:nvSpPr>
          <p:cNvPr id="4" name="Slide Number Placeholder 3"/>
          <p:cNvSpPr>
            <a:spLocks noGrp="1"/>
          </p:cNvSpPr>
          <p:nvPr>
            <p:ph type="sldNum" sz="quarter" idx="5"/>
          </p:nvPr>
        </p:nvSpPr>
        <p:spPr/>
        <p:txBody>
          <a:bodyPr/>
          <a:lstStyle/>
          <a:p>
            <a:fld id="{BB1511B1-DCC4-F54F-AD9E-3D7A445E5D61}" type="slidenum">
              <a:rPr lang="en-US" smtClean="0"/>
              <a:t>5</a:t>
            </a:fld>
            <a:endParaRPr lang="en-US"/>
          </a:p>
        </p:txBody>
      </p:sp>
    </p:spTree>
    <p:extLst>
      <p:ext uri="{BB962C8B-B14F-4D97-AF65-F5344CB8AC3E}">
        <p14:creationId xmlns:p14="http://schemas.microsoft.com/office/powerpoint/2010/main" val="3490777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EC5FC-047E-B54C-9DAC-7BF27B6BCDD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80174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EC5FC-047E-B54C-9DAC-7BF27B6BCDD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2637464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EC5FC-047E-B54C-9DAC-7BF27B6BCDD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1202149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EC5FC-047E-B54C-9DAC-7BF27B6BCDD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38810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EC5FC-047E-B54C-9DAC-7BF27B6BCDDA}"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346481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4EC5FC-047E-B54C-9DAC-7BF27B6BCDD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294352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4EC5FC-047E-B54C-9DAC-7BF27B6BCDDA}"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143155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4EC5FC-047E-B54C-9DAC-7BF27B6BCDDA}"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39075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EC5FC-047E-B54C-9DAC-7BF27B6BCDDA}"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4087405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EC5FC-047E-B54C-9DAC-7BF27B6BCDD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356720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4EC5FC-047E-B54C-9DAC-7BF27B6BCDDA}"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93461-E186-AA4D-99B6-8DAC0E053B9E}" type="slidenum">
              <a:rPr lang="en-US" smtClean="0"/>
              <a:t>‹#›</a:t>
            </a:fld>
            <a:endParaRPr lang="en-US"/>
          </a:p>
        </p:txBody>
      </p:sp>
    </p:spTree>
    <p:extLst>
      <p:ext uri="{BB962C8B-B14F-4D97-AF65-F5344CB8AC3E}">
        <p14:creationId xmlns:p14="http://schemas.microsoft.com/office/powerpoint/2010/main" val="420806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EC5FC-047E-B54C-9DAC-7BF27B6BCDDA}"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93461-E186-AA4D-99B6-8DAC0E053B9E}" type="slidenum">
              <a:rPr lang="en-US" smtClean="0"/>
              <a:t>‹#›</a:t>
            </a:fld>
            <a:endParaRPr lang="en-US"/>
          </a:p>
        </p:txBody>
      </p:sp>
    </p:spTree>
    <p:extLst>
      <p:ext uri="{BB962C8B-B14F-4D97-AF65-F5344CB8AC3E}">
        <p14:creationId xmlns:p14="http://schemas.microsoft.com/office/powerpoint/2010/main" val="3235346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reatplacetowork.com/resources/blog/curbing-workplace-burnout-in-young-mothers-of-color" TargetMode="External"/><Relationship Id="rId13"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3.png"/><Relationship Id="rId12" Type="http://schemas.openxmlformats.org/officeDocument/2006/relationships/hyperlink" Target="https://www.bcbsm.mibluedaily.com/stories/bcbsm-foundation/birth-detroit-rootead-enrichment-center-empower-and-support-mothers-of-color-with-crucial-prenatal-postnatal-servic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pinterest.com.au/pin/306526318374170665/" TargetMode="External"/><Relationship Id="rId11" Type="http://schemas.openxmlformats.org/officeDocument/2006/relationships/image" Target="../media/image5.jpg"/><Relationship Id="rId5" Type="http://schemas.openxmlformats.org/officeDocument/2006/relationships/image" Target="../media/image2.jpg"/><Relationship Id="rId10" Type="http://schemas.openxmlformats.org/officeDocument/2006/relationships/hyperlink" Target="https://www.mmm-online.com/home/channel/mothers-of-color-provider-mistreatment/" TargetMode="External"/><Relationship Id="rId4" Type="http://schemas.openxmlformats.org/officeDocument/2006/relationships/hyperlink" Target="https://au.pinterest.com/pin/meera-project-one-heart-woc-mothers-increasing-the-visiibility-of-women-of-color-mothers-of-color-the-project-is-a-collabor--306526318374170595/" TargetMode="External"/><Relationship Id="rId9"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hyperlink" Target="https://ar.inspiredpencil.com/pictures-2023/biracial-kids-and-their-parent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oryblocks.com/video/stock/group-of-happy-doctors-meeting-at-hospital-office-ko4ampq"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ope.org.au/assessing-women-symptoms-perinatal-depression/screenshot-2014-02-16-09-57-50/" TargetMode="External"/><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hyperlink" Target="https://mc3michigan.org/perinatal-provider-toolkit/"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near-me.delawaretoday.com/doctor/"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s://ar.inspiredpencil.com/pictures-2023/father-and-mother-with-baby" TargetMode="External"/><Relationship Id="rId7" Type="http://schemas.openxmlformats.org/officeDocument/2006/relationships/hyperlink" Target="https://www.hmhbga.org/"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hyperlink" Target="https://visionsportsclub.com/mom-your-health-matters/" TargetMode="External"/><Relationship Id="rId5" Type="http://schemas.openxmlformats.org/officeDocument/2006/relationships/hyperlink" Target="https://khni.kerry.com/news/womens-health/setting-the-course-for-lifelong-health-nutrition-for-mother-and-baby/" TargetMode="External"/><Relationship Id="rId10" Type="http://schemas.openxmlformats.org/officeDocument/2006/relationships/image" Target="../media/image22.png"/><Relationship Id="rId4" Type="http://schemas.openxmlformats.org/officeDocument/2006/relationships/image" Target="../media/image19.jpg"/><Relationship Id="rId9" Type="http://schemas.openxmlformats.org/officeDocument/2006/relationships/hyperlink" Target="https://dpvhealth.org.au/all-services/healthy-mothers-healthy-babi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acatholic.org/support-health-care-for-all-children/child-with-doctor-health-care-chip/"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mhla.org/" TargetMode="External"/><Relationship Id="rId7" Type="http://schemas.openxmlformats.org/officeDocument/2006/relationships/image" Target="../media/image26.jpg"/><Relationship Id="rId2" Type="http://schemas.openxmlformats.org/officeDocument/2006/relationships/hyperlink" Target="http://www.psichapters.com/il/" TargetMode="Externa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https://www.advocatehealth.com/locations/advocate-illinois-masonic-behavioral-health-care-chicago" TargetMode="External"/><Relationship Id="rId4" Type="http://schemas.openxmlformats.org/officeDocument/2006/relationships/hyperlink" Target="http://www.policycentermmh.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stockphoto.com/photo/native-american-mother-and-her-baby-gm1391081184-447818339"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xhere.com/en/photo/132498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blog.themomsco.com/5-struggles-a-new-mom-goes-through-and-how-to-survive-the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stockphoto.com/photo/native-american-mother-and-her-baby-gm1391081184-447818339"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0xLjtEOhLMQ?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87recoverydiaries.org/postpartum-ocd-major-depressive-disorde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ECC9-CC9F-0364-7971-D716019AF726}"/>
              </a:ext>
            </a:extLst>
          </p:cNvPr>
          <p:cNvSpPr>
            <a:spLocks noGrp="1"/>
          </p:cNvSpPr>
          <p:nvPr>
            <p:ph type="title"/>
          </p:nvPr>
        </p:nvSpPr>
        <p:spPr>
          <a:xfrm>
            <a:off x="3883844" y="3743428"/>
            <a:ext cx="5627802" cy="2339620"/>
          </a:xfrm>
        </p:spPr>
        <p:txBody>
          <a:bodyPr vert="horz" lIns="91440" tIns="45720" rIns="91440" bIns="45720" rtlCol="0" anchor="t">
            <a:normAutofit fontScale="90000"/>
          </a:bodyPr>
          <a:lstStyle/>
          <a:p>
            <a:pPr algn="ctr"/>
            <a:r>
              <a:rPr lang="en-US" sz="2800" b="1" i="1" kern="1200" dirty="0">
                <a:solidFill>
                  <a:schemeClr val="tx1"/>
                </a:solidFill>
                <a:latin typeface="Avenir Black Oblique" panose="02000503020000020003" pitchFamily="2" charset="0"/>
              </a:rPr>
              <a:t>From Awareness to Action: Driving Perinatal Mental Health Systems Change</a:t>
            </a:r>
            <a:br>
              <a:rPr lang="en-US" sz="2800" b="1" i="1" kern="1200" dirty="0">
                <a:solidFill>
                  <a:schemeClr val="tx1"/>
                </a:solidFill>
                <a:latin typeface="Avenir Black Oblique" panose="02000503020000020003" pitchFamily="2" charset="0"/>
              </a:rPr>
            </a:br>
            <a:br>
              <a:rPr lang="en-US" sz="1100" kern="1200" dirty="0">
                <a:solidFill>
                  <a:schemeClr val="tx1"/>
                </a:solidFill>
                <a:latin typeface="+mj-lt"/>
                <a:ea typeface="+mj-ea"/>
                <a:cs typeface="+mj-cs"/>
              </a:rPr>
            </a:br>
            <a:r>
              <a:rPr lang="en-US" sz="2200" kern="1200" dirty="0">
                <a:solidFill>
                  <a:schemeClr val="tx1"/>
                </a:solidFill>
                <a:latin typeface="Avenir Book" panose="02000503020000020003" pitchFamily="2" charset="0"/>
              </a:rPr>
              <a:t>Andrea N. Clark, JD, MDiv</a:t>
            </a:r>
            <a:br>
              <a:rPr lang="en-US" sz="2200" kern="1200" dirty="0">
                <a:solidFill>
                  <a:schemeClr val="tx1"/>
                </a:solidFill>
                <a:latin typeface="Avenir Book" panose="02000503020000020003" pitchFamily="2" charset="0"/>
              </a:rPr>
            </a:br>
            <a:r>
              <a:rPr lang="en-US" sz="2200" kern="1200" dirty="0">
                <a:solidFill>
                  <a:schemeClr val="tx1"/>
                </a:solidFill>
                <a:latin typeface="Avenir Book" panose="02000503020000020003" pitchFamily="2" charset="0"/>
              </a:rPr>
              <a:t>Deputy CEO &amp;</a:t>
            </a:r>
            <a:br>
              <a:rPr lang="en-US" sz="2200" kern="1200" dirty="0">
                <a:solidFill>
                  <a:schemeClr val="tx1"/>
                </a:solidFill>
                <a:latin typeface="Avenir Book" panose="02000503020000020003" pitchFamily="2" charset="0"/>
              </a:rPr>
            </a:br>
            <a:r>
              <a:rPr lang="en-US" sz="2200" kern="1200" dirty="0">
                <a:solidFill>
                  <a:schemeClr val="tx1"/>
                </a:solidFill>
                <a:latin typeface="Avenir Book" panose="02000503020000020003" pitchFamily="2" charset="0"/>
              </a:rPr>
              <a:t>Director, Alliance for People of Color, </a:t>
            </a:r>
            <a:br>
              <a:rPr lang="en-US" sz="2200" kern="1200" dirty="0">
                <a:solidFill>
                  <a:schemeClr val="tx1"/>
                </a:solidFill>
                <a:latin typeface="Avenir Book" panose="02000503020000020003" pitchFamily="2" charset="0"/>
              </a:rPr>
            </a:br>
            <a:r>
              <a:rPr lang="en-US" sz="2200" kern="1200" dirty="0">
                <a:solidFill>
                  <a:schemeClr val="tx1"/>
                </a:solidFill>
                <a:latin typeface="Avenir Book" panose="02000503020000020003" pitchFamily="2" charset="0"/>
              </a:rPr>
              <a:t>Postpartum Support International</a:t>
            </a:r>
            <a:br>
              <a:rPr lang="en-US" sz="2200" kern="1200" dirty="0">
                <a:solidFill>
                  <a:schemeClr val="tx1"/>
                </a:solidFill>
                <a:latin typeface="Avenir Book" panose="02000503020000020003" pitchFamily="2" charset="0"/>
              </a:rPr>
            </a:br>
            <a:br>
              <a:rPr lang="en-US" sz="1100" kern="1200" dirty="0">
                <a:solidFill>
                  <a:schemeClr val="tx1"/>
                </a:solidFill>
                <a:latin typeface="+mj-lt"/>
                <a:ea typeface="+mj-ea"/>
                <a:cs typeface="+mj-cs"/>
              </a:rPr>
            </a:br>
            <a:br>
              <a:rPr lang="en-US" sz="1100" kern="1200" dirty="0">
                <a:solidFill>
                  <a:schemeClr val="tx1"/>
                </a:solidFill>
                <a:latin typeface="+mj-lt"/>
                <a:ea typeface="+mj-ea"/>
                <a:cs typeface="+mj-cs"/>
              </a:rPr>
            </a:br>
            <a:endParaRPr lang="en-US" sz="1100" kern="1200" dirty="0">
              <a:solidFill>
                <a:schemeClr val="tx1"/>
              </a:solidFill>
              <a:latin typeface="+mj-lt"/>
              <a:ea typeface="+mj-ea"/>
              <a:cs typeface="+mj-cs"/>
            </a:endParaRPr>
          </a:p>
        </p:txBody>
      </p:sp>
      <p:pic>
        <p:nvPicPr>
          <p:cNvPr id="13" name="Picture 12" descr="A person and a child laughing&#10;&#10;AI-generated content may be incorrect.">
            <a:extLst>
              <a:ext uri="{FF2B5EF4-FFF2-40B4-BE49-F238E27FC236}">
                <a16:creationId xmlns:a16="http://schemas.microsoft.com/office/drawing/2014/main" id="{A55D820E-A345-43C0-E6BD-3AF5935ACE56}"/>
              </a:ext>
            </a:extLst>
          </p:cNvPr>
          <p:cNvPicPr>
            <a:picLocks noChangeAspect="1"/>
          </p:cNvPicPr>
          <p:nvPr/>
        </p:nvPicPr>
        <p:blipFill>
          <a:blip r:embed="rId3">
            <a:extLst>
              <a:ext uri="{837473B0-CC2E-450A-ABE3-18F120FF3D39}">
                <a1611:picAttrSrcUrl xmlns:a1611="http://schemas.microsoft.com/office/drawing/2016/11/main" r:id="rId4"/>
              </a:ext>
            </a:extLst>
          </a:blip>
          <a:srcRect r="-1" b="12522"/>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9" name="Picture 8" descr="A person holding two children&#10;&#10;AI-generated content may be incorrect.">
            <a:extLst>
              <a:ext uri="{FF2B5EF4-FFF2-40B4-BE49-F238E27FC236}">
                <a16:creationId xmlns:a16="http://schemas.microsoft.com/office/drawing/2014/main" id="{5B660807-384A-E899-A3BA-78CCCA309936}"/>
              </a:ext>
            </a:extLst>
          </p:cNvPr>
          <p:cNvPicPr>
            <a:picLocks noChangeAspect="1"/>
          </p:cNvPicPr>
          <p:nvPr/>
        </p:nvPicPr>
        <p:blipFill>
          <a:blip r:embed="rId5">
            <a:extLst>
              <a:ext uri="{837473B0-CC2E-450A-ABE3-18F120FF3D39}">
                <a1611:picAttrSrcUrl xmlns:a1611="http://schemas.microsoft.com/office/drawing/2016/11/main" r:id="rId6"/>
              </a:ext>
            </a:extLst>
          </a:blip>
          <a:srcRect t="5053" r="3" b="9379"/>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4" name="Picture 3" descr="A person lying on a bed with a baby&#10;&#10;AI-generated content may be incorrect.">
            <a:extLst>
              <a:ext uri="{FF2B5EF4-FFF2-40B4-BE49-F238E27FC236}">
                <a16:creationId xmlns:a16="http://schemas.microsoft.com/office/drawing/2014/main" id="{39506EF4-7CEF-AAF6-23E3-095DA675BD55}"/>
              </a:ext>
            </a:extLst>
          </p:cNvPr>
          <p:cNvPicPr>
            <a:picLocks noChangeAspect="1"/>
          </p:cNvPicPr>
          <p:nvPr/>
        </p:nvPicPr>
        <p:blipFill>
          <a:blip r:embed="rId7">
            <a:extLst>
              <a:ext uri="{837473B0-CC2E-450A-ABE3-18F120FF3D39}">
                <a1611:picAttrSrcUrl xmlns:a1611="http://schemas.microsoft.com/office/drawing/2016/11/main" r:id="rId8"/>
              </a:ext>
            </a:extLst>
          </a:blip>
          <a:srcRect r="33249" b="-1"/>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5" name="Picture 14" descr="A person kissing a baby&#10;&#10;AI-generated content may be incorrect.">
            <a:extLst>
              <a:ext uri="{FF2B5EF4-FFF2-40B4-BE49-F238E27FC236}">
                <a16:creationId xmlns:a16="http://schemas.microsoft.com/office/drawing/2014/main" id="{4F6FA665-F6B0-9CF4-1C8D-873FF87ACA76}"/>
              </a:ext>
            </a:extLst>
          </p:cNvPr>
          <p:cNvPicPr>
            <a:picLocks noChangeAspect="1"/>
          </p:cNvPicPr>
          <p:nvPr/>
        </p:nvPicPr>
        <p:blipFill>
          <a:blip r:embed="rId9">
            <a:extLst>
              <a:ext uri="{837473B0-CC2E-450A-ABE3-18F120FF3D39}">
                <a1611:picAttrSrcUrl xmlns:a1611="http://schemas.microsoft.com/office/drawing/2016/11/main" r:id="rId10"/>
              </a:ext>
            </a:extLst>
          </a:blip>
          <a:srcRect l="13091" r="22343" b="2"/>
          <a:stretch>
            <a:fill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11" name="Picture 10" descr="A person holding a baby&#10;&#10;AI-generated content may be incorrect.">
            <a:extLst>
              <a:ext uri="{FF2B5EF4-FFF2-40B4-BE49-F238E27FC236}">
                <a16:creationId xmlns:a16="http://schemas.microsoft.com/office/drawing/2014/main" id="{30DA100D-AE9C-ACEB-E18E-945EF2C15D26}"/>
              </a:ext>
            </a:extLst>
          </p:cNvPr>
          <p:cNvPicPr>
            <a:picLocks noChangeAspect="1"/>
          </p:cNvPicPr>
          <p:nvPr/>
        </p:nvPicPr>
        <p:blipFill>
          <a:blip r:embed="rId11">
            <a:extLst>
              <a:ext uri="{837473B0-CC2E-450A-ABE3-18F120FF3D39}">
                <a1611:picAttrSrcUrl xmlns:a1611="http://schemas.microsoft.com/office/drawing/2016/11/main" r:id="rId12"/>
              </a:ext>
            </a:extLst>
          </a:blip>
          <a:srcRect l="16854" r="29854" b="1"/>
          <a:stretch>
            <a:fillRect/>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pic>
        <p:nvPicPr>
          <p:cNvPr id="7" name="Picture 6" descr="A black and white text&#10;&#10;Description automatically generated">
            <a:extLst>
              <a:ext uri="{FF2B5EF4-FFF2-40B4-BE49-F238E27FC236}">
                <a16:creationId xmlns:a16="http://schemas.microsoft.com/office/drawing/2014/main" id="{29419FA4-7219-1DF5-98B7-CFB04B06E40F}"/>
              </a:ext>
            </a:extLst>
          </p:cNvPr>
          <p:cNvPicPr>
            <a:picLocks noChangeAspect="1"/>
          </p:cNvPicPr>
          <p:nvPr/>
        </p:nvPicPr>
        <p:blipFill>
          <a:blip r:embed="rId13"/>
          <a:stretch>
            <a:fillRect/>
          </a:stretch>
        </p:blipFill>
        <p:spPr>
          <a:xfrm>
            <a:off x="5360967" y="6083048"/>
            <a:ext cx="2114550" cy="749300"/>
          </a:xfrm>
          <a:prstGeom prst="rect">
            <a:avLst/>
          </a:prstGeom>
        </p:spPr>
      </p:pic>
    </p:spTree>
    <p:extLst>
      <p:ext uri="{BB962C8B-B14F-4D97-AF65-F5344CB8AC3E}">
        <p14:creationId xmlns:p14="http://schemas.microsoft.com/office/powerpoint/2010/main" val="12349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E03C-00C8-9F10-9F3D-24233303E859}"/>
              </a:ext>
            </a:extLst>
          </p:cNvPr>
          <p:cNvSpPr>
            <a:spLocks noGrp="1"/>
          </p:cNvSpPr>
          <p:nvPr>
            <p:ph type="title"/>
          </p:nvPr>
        </p:nvSpPr>
        <p:spPr/>
        <p:txBody>
          <a:bodyPr/>
          <a:lstStyle/>
          <a:p>
            <a:pPr algn="ctr"/>
            <a:r>
              <a:rPr lang="en-US"/>
              <a:t>Culturally Responsive Screening</a:t>
            </a:r>
            <a:endParaRPr lang="en-US" dirty="0"/>
          </a:p>
        </p:txBody>
      </p:sp>
      <p:graphicFrame>
        <p:nvGraphicFramePr>
          <p:cNvPr id="5" name="Content Placeholder 2">
            <a:extLst>
              <a:ext uri="{FF2B5EF4-FFF2-40B4-BE49-F238E27FC236}">
                <a16:creationId xmlns:a16="http://schemas.microsoft.com/office/drawing/2014/main" id="{199DBE73-096F-2687-26B7-DE3D5A6B5E5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40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82C30-270A-B298-0803-B7B10252EFAC}"/>
              </a:ext>
            </a:extLst>
          </p:cNvPr>
          <p:cNvSpPr>
            <a:spLocks noGrp="1"/>
          </p:cNvSpPr>
          <p:nvPr>
            <p:ph type="title"/>
          </p:nvPr>
        </p:nvSpPr>
        <p:spPr>
          <a:xfrm>
            <a:off x="466722" y="586855"/>
            <a:ext cx="3201366" cy="3387497"/>
          </a:xfrm>
        </p:spPr>
        <p:txBody>
          <a:bodyPr anchor="b">
            <a:normAutofit/>
          </a:bodyPr>
          <a:lstStyle/>
          <a:p>
            <a:r>
              <a:rPr lang="en-US" sz="4000" dirty="0">
                <a:solidFill>
                  <a:srgbClr val="FFFFFF"/>
                </a:solidFill>
              </a:rPr>
              <a:t>Screening Exercise: </a:t>
            </a:r>
            <a:br>
              <a:rPr lang="en-US" sz="4000" dirty="0">
                <a:solidFill>
                  <a:srgbClr val="FFFFFF"/>
                </a:solidFill>
              </a:rPr>
            </a:br>
            <a:r>
              <a:rPr lang="en-US" sz="4000" dirty="0">
                <a:solidFill>
                  <a:srgbClr val="FFFFFF"/>
                </a:solidFill>
              </a:rPr>
              <a:t>Meet Sasha</a:t>
            </a:r>
          </a:p>
        </p:txBody>
      </p:sp>
      <p:sp>
        <p:nvSpPr>
          <p:cNvPr id="3" name="Content Placeholder 2">
            <a:extLst>
              <a:ext uri="{FF2B5EF4-FFF2-40B4-BE49-F238E27FC236}">
                <a16:creationId xmlns:a16="http://schemas.microsoft.com/office/drawing/2014/main" id="{E415EE26-C103-AED5-43F8-B4E1913DF19E}"/>
              </a:ext>
            </a:extLst>
          </p:cNvPr>
          <p:cNvSpPr>
            <a:spLocks noGrp="1"/>
          </p:cNvSpPr>
          <p:nvPr>
            <p:ph idx="1"/>
          </p:nvPr>
        </p:nvSpPr>
        <p:spPr>
          <a:xfrm>
            <a:off x="4026994" y="10138"/>
            <a:ext cx="4127174" cy="6857989"/>
          </a:xfrm>
        </p:spPr>
        <p:txBody>
          <a:bodyPr anchor="ctr">
            <a:normAutofit fontScale="77500" lnSpcReduction="20000"/>
          </a:bodyPr>
          <a:lstStyle/>
          <a:p>
            <a:endParaRPr lang="en-US" sz="1100" dirty="0"/>
          </a:p>
          <a:p>
            <a:r>
              <a:rPr lang="en-US" sz="2300" dirty="0"/>
              <a:t>You are caring for a pregnant mom by the name of Sasha</a:t>
            </a:r>
          </a:p>
          <a:p>
            <a:r>
              <a:rPr lang="en-US" sz="2300" dirty="0"/>
              <a:t>Some information about the patient:</a:t>
            </a:r>
          </a:p>
          <a:p>
            <a:pPr lvl="1"/>
            <a:r>
              <a:rPr lang="en-US" sz="2300" dirty="0"/>
              <a:t>Patient is a 36 year-old bi-racial (African American and Latina) cis-gendered woman</a:t>
            </a:r>
          </a:p>
          <a:p>
            <a:pPr lvl="1"/>
            <a:r>
              <a:rPr lang="en-US" sz="2300" dirty="0"/>
              <a:t>Patient attends church regularly in her area, but she is the only woman of color and her children are the only children of color in the church</a:t>
            </a:r>
          </a:p>
          <a:p>
            <a:pPr lvl="1"/>
            <a:r>
              <a:rPr lang="en-US" sz="2300" dirty="0"/>
              <a:t>Patient left her corporate job to stay home with her now 3 year-old twin boys</a:t>
            </a:r>
          </a:p>
          <a:p>
            <a:pPr lvl="1"/>
            <a:r>
              <a:rPr lang="en-US" sz="2300" dirty="0"/>
              <a:t>Patient is 20 weeks pregnant with her third child</a:t>
            </a:r>
          </a:p>
          <a:p>
            <a:pPr lvl="1"/>
            <a:r>
              <a:rPr lang="en-US" sz="2300" dirty="0"/>
              <a:t>Patient’s partner is generally supportive, but travels a great deal for work</a:t>
            </a:r>
          </a:p>
          <a:p>
            <a:pPr lvl="1"/>
            <a:r>
              <a:rPr lang="en-US" sz="2300" dirty="0"/>
              <a:t>Patient moved to your area a year ago for her husband’s job, but her family and most of her friends live in the New York and New Jersey area</a:t>
            </a:r>
          </a:p>
          <a:p>
            <a:pPr lvl="1"/>
            <a:r>
              <a:rPr lang="en-US" sz="2300" dirty="0"/>
              <a:t>At this visit patient seems to have trouble focusing, is less neatly kempt than usual, and has the twins with her</a:t>
            </a:r>
          </a:p>
          <a:p>
            <a:pPr lvl="1"/>
            <a:r>
              <a:rPr lang="en-US" sz="2300" dirty="0"/>
              <a:t>She is smiling and the children are well groomed.</a:t>
            </a:r>
          </a:p>
        </p:txBody>
      </p:sp>
      <p:pic>
        <p:nvPicPr>
          <p:cNvPr id="5" name="Picture 4" descr="A family sitting on the ground&#10;&#10;AI-generated content may be incorrect.">
            <a:extLst>
              <a:ext uri="{FF2B5EF4-FFF2-40B4-BE49-F238E27FC236}">
                <a16:creationId xmlns:a16="http://schemas.microsoft.com/office/drawing/2014/main" id="{27DA1D85-B39D-9D42-173D-3B309A24FD3E}"/>
              </a:ext>
            </a:extLst>
          </p:cNvPr>
          <p:cNvPicPr>
            <a:picLocks noChangeAspect="1"/>
          </p:cNvPicPr>
          <p:nvPr/>
        </p:nvPicPr>
        <p:blipFill>
          <a:blip r:embed="rId2">
            <a:extLst>
              <a:ext uri="{837473B0-CC2E-450A-ABE3-18F120FF3D39}">
                <a1611:picAttrSrcUrl xmlns:a1611="http://schemas.microsoft.com/office/drawing/2016/11/main" r:id="rId3"/>
              </a:ext>
            </a:extLst>
          </a:blip>
          <a:srcRect l="29727" r="22649" b="-1"/>
          <a:stretch>
            <a:fillRect/>
          </a:stretch>
        </p:blipFill>
        <p:spPr>
          <a:xfrm>
            <a:off x="8109502" y="10"/>
            <a:ext cx="4082498" cy="6857990"/>
          </a:xfrm>
          <a:prstGeom prst="rect">
            <a:avLst/>
          </a:prstGeom>
        </p:spPr>
      </p:pic>
    </p:spTree>
    <p:extLst>
      <p:ext uri="{BB962C8B-B14F-4D97-AF65-F5344CB8AC3E}">
        <p14:creationId xmlns:p14="http://schemas.microsoft.com/office/powerpoint/2010/main" val="168698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A05D-4114-3A4F-ED30-FB09EA52B0E1}"/>
              </a:ext>
            </a:extLst>
          </p:cNvPr>
          <p:cNvSpPr>
            <a:spLocks noGrp="1"/>
          </p:cNvSpPr>
          <p:nvPr>
            <p:ph type="title"/>
          </p:nvPr>
        </p:nvSpPr>
        <p:spPr>
          <a:xfrm>
            <a:off x="90375" y="3586392"/>
            <a:ext cx="2963523" cy="2452687"/>
          </a:xfrm>
        </p:spPr>
        <p:txBody>
          <a:bodyPr anchor="ctr">
            <a:normAutofit/>
          </a:bodyPr>
          <a:lstStyle/>
          <a:p>
            <a:r>
              <a:rPr lang="en-US" sz="3600" dirty="0"/>
              <a:t>Questions and Exercise:</a:t>
            </a:r>
          </a:p>
        </p:txBody>
      </p:sp>
      <p:pic>
        <p:nvPicPr>
          <p:cNvPr id="11" name="Picture 10" descr="A group of medical professionals discussing something&#10;&#10;AI-generated content may be incorrect.">
            <a:extLst>
              <a:ext uri="{FF2B5EF4-FFF2-40B4-BE49-F238E27FC236}">
                <a16:creationId xmlns:a16="http://schemas.microsoft.com/office/drawing/2014/main" id="{4505ACA2-D293-DB5F-636B-BEBC28D90D16}"/>
              </a:ext>
            </a:extLst>
          </p:cNvPr>
          <p:cNvPicPr>
            <a:picLocks noChangeAspect="1"/>
          </p:cNvPicPr>
          <p:nvPr/>
        </p:nvPicPr>
        <p:blipFill>
          <a:blip r:embed="rId2">
            <a:extLst>
              <a:ext uri="{837473B0-CC2E-450A-ABE3-18F120FF3D39}">
                <a1611:picAttrSrcUrl xmlns:a1611="http://schemas.microsoft.com/office/drawing/2016/11/main" r:id="rId3"/>
              </a:ext>
            </a:extLst>
          </a:blip>
          <a:srcRect t="8556" b="37338"/>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DEE878F-4755-78AA-5D4F-53E64CDAE2E6}"/>
              </a:ext>
            </a:extLst>
          </p:cNvPr>
          <p:cNvSpPr>
            <a:spLocks noGrp="1"/>
          </p:cNvSpPr>
          <p:nvPr>
            <p:ph idx="1"/>
          </p:nvPr>
        </p:nvSpPr>
        <p:spPr>
          <a:xfrm>
            <a:off x="3053918" y="3586392"/>
            <a:ext cx="9138062" cy="3429000"/>
          </a:xfrm>
        </p:spPr>
        <p:txBody>
          <a:bodyPr anchor="ctr">
            <a:normAutofit fontScale="92500" lnSpcReduction="20000"/>
          </a:bodyPr>
          <a:lstStyle/>
          <a:p>
            <a:r>
              <a:rPr lang="en-US" sz="2000" dirty="0"/>
              <a:t>Are there any red flags on concerns you have about Sasha at this point in the pregnancy? Share those concerns at your table.</a:t>
            </a:r>
          </a:p>
          <a:p>
            <a:r>
              <a:rPr lang="en-US" sz="2000" dirty="0"/>
              <a:t>Will the EPDS help you address those concerns?</a:t>
            </a:r>
          </a:p>
          <a:p>
            <a:pPr marL="0" indent="0">
              <a:buNone/>
            </a:pPr>
            <a:r>
              <a:rPr lang="en-US" sz="2000" dirty="0"/>
              <a:t>With these concerns in mind:</a:t>
            </a:r>
          </a:p>
          <a:p>
            <a:r>
              <a:rPr lang="en-US" sz="2000" dirty="0"/>
              <a:t>Two people at your table will serve as the medical provider, one will act as Sasha</a:t>
            </a:r>
          </a:p>
          <a:p>
            <a:r>
              <a:rPr lang="en-US" sz="2000" dirty="0"/>
              <a:t>One provider will administer the EPDS just as written, Sasha will answer based on those questions. Tally and get the resulting score.</a:t>
            </a:r>
          </a:p>
          <a:p>
            <a:r>
              <a:rPr lang="en-US" sz="2000" dirty="0"/>
              <a:t>After tallying the original score, have the table look at the EPDS questions and assess which ones were helpful, which weren’t and how they may be asked in a way that Sasha feels more comfortable responding. Sasha should NOT participate in this portion.</a:t>
            </a:r>
          </a:p>
          <a:p>
            <a:r>
              <a:rPr lang="en-US" sz="2000" dirty="0"/>
              <a:t>The second provider will ask Sasha the EPDS using suggested modifications. Tally the scores</a:t>
            </a:r>
          </a:p>
          <a:p>
            <a:endParaRPr lang="en-US" sz="900" dirty="0"/>
          </a:p>
        </p:txBody>
      </p:sp>
    </p:spTree>
    <p:extLst>
      <p:ext uri="{BB962C8B-B14F-4D97-AF65-F5344CB8AC3E}">
        <p14:creationId xmlns:p14="http://schemas.microsoft.com/office/powerpoint/2010/main" val="85778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nk and white chart with black text&#10;&#10;AI-generated content may be incorrect.">
            <a:extLst>
              <a:ext uri="{FF2B5EF4-FFF2-40B4-BE49-F238E27FC236}">
                <a16:creationId xmlns:a16="http://schemas.microsoft.com/office/drawing/2014/main" id="{67905737-F546-66D1-E983-CAD6461B2B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98760" y="1526959"/>
            <a:ext cx="6464420" cy="3345338"/>
          </a:xfrm>
          <a:prstGeom prst="rect">
            <a:avLst/>
          </a:prstGeom>
        </p:spPr>
      </p:pic>
      <p:sp>
        <p:nvSpPr>
          <p:cNvPr id="48" name="Rectangle 47">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questionnaire with text and images&#10;&#10;AI-generated content may be incorrect.">
            <a:extLst>
              <a:ext uri="{FF2B5EF4-FFF2-40B4-BE49-F238E27FC236}">
                <a16:creationId xmlns:a16="http://schemas.microsoft.com/office/drawing/2014/main" id="{FDCBA163-D4FD-6FD5-9178-9F68C71FC1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57539" y="71021"/>
            <a:ext cx="5124433" cy="6631620"/>
          </a:xfrm>
          <a:prstGeom prst="rect">
            <a:avLst/>
          </a:prstGeom>
        </p:spPr>
      </p:pic>
    </p:spTree>
    <p:extLst>
      <p:ext uri="{BB962C8B-B14F-4D97-AF65-F5344CB8AC3E}">
        <p14:creationId xmlns:p14="http://schemas.microsoft.com/office/powerpoint/2010/main" val="7361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couple of doctors&#10;&#10;AI-generated content may be incorrect.">
            <a:extLst>
              <a:ext uri="{FF2B5EF4-FFF2-40B4-BE49-F238E27FC236}">
                <a16:creationId xmlns:a16="http://schemas.microsoft.com/office/drawing/2014/main" id="{61316314-F944-216D-3E78-B5733F12BC3D}"/>
              </a:ext>
            </a:extLst>
          </p:cNvPr>
          <p:cNvPicPr>
            <a:picLocks noChangeAspect="1"/>
          </p:cNvPicPr>
          <p:nvPr/>
        </p:nvPicPr>
        <p:blipFill>
          <a:blip r:embed="rId2">
            <a:alphaModFix amt="50000"/>
            <a:extLst>
              <a:ext uri="{837473B0-CC2E-450A-ABE3-18F120FF3D39}">
                <a1611:picAttrSrcUrl xmlns:a1611="http://schemas.microsoft.com/office/drawing/2016/11/main" r:id="rId3"/>
              </a:ext>
            </a:extLst>
          </a:blip>
          <a:srcRect t="128" b="22553"/>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0A5CA81-8AFC-224F-0101-9E720DC607A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What did you notice?</a:t>
            </a:r>
          </a:p>
        </p:txBody>
      </p:sp>
    </p:spTree>
    <p:extLst>
      <p:ext uri="{BB962C8B-B14F-4D97-AF65-F5344CB8AC3E}">
        <p14:creationId xmlns:p14="http://schemas.microsoft.com/office/powerpoint/2010/main" val="27267305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8CB2A-0B85-9996-474B-D0A024480D97}"/>
              </a:ext>
            </a:extLst>
          </p:cNvPr>
          <p:cNvSpPr>
            <a:spLocks noGrp="1"/>
          </p:cNvSpPr>
          <p:nvPr>
            <p:ph type="title"/>
          </p:nvPr>
        </p:nvSpPr>
        <p:spPr>
          <a:xfrm>
            <a:off x="704209" y="635069"/>
            <a:ext cx="4509236" cy="1139139"/>
          </a:xfrm>
        </p:spPr>
        <p:txBody>
          <a:bodyPr>
            <a:normAutofit fontScale="90000"/>
          </a:bodyPr>
          <a:lstStyle/>
          <a:p>
            <a:pPr algn="ctr"/>
            <a:r>
              <a:rPr lang="en-US" sz="2800" dirty="0">
                <a:latin typeface="Arial" panose="020B0604020202020204" pitchFamily="34" charset="0"/>
                <a:cs typeface="Arial" panose="020B0604020202020204" pitchFamily="34" charset="0"/>
              </a:rPr>
              <a:t>Better Screening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Improves Systemic Outcomes</a:t>
            </a:r>
          </a:p>
        </p:txBody>
      </p:sp>
      <p:sp>
        <p:nvSpPr>
          <p:cNvPr id="3" name="Content Placeholder 2">
            <a:extLst>
              <a:ext uri="{FF2B5EF4-FFF2-40B4-BE49-F238E27FC236}">
                <a16:creationId xmlns:a16="http://schemas.microsoft.com/office/drawing/2014/main" id="{DD3B67F6-D3DC-D4BA-09A9-13EF10C0AF1F}"/>
              </a:ext>
            </a:extLst>
          </p:cNvPr>
          <p:cNvSpPr>
            <a:spLocks noGrp="1"/>
          </p:cNvSpPr>
          <p:nvPr>
            <p:ph idx="1"/>
          </p:nvPr>
        </p:nvSpPr>
        <p:spPr>
          <a:xfrm>
            <a:off x="720992" y="1774208"/>
            <a:ext cx="4492454" cy="2586251"/>
          </a:xfrm>
        </p:spPr>
        <p:txBody>
          <a:bodyPr anchor="t">
            <a:noAutofit/>
          </a:bodyPr>
          <a:lstStyle/>
          <a:p>
            <a:r>
              <a:rPr lang="en-US" sz="2000" dirty="0"/>
              <a:t>Improved symptomology decreases stress on healthcare systems</a:t>
            </a:r>
          </a:p>
          <a:p>
            <a:r>
              <a:rPr lang="en-US" sz="2000" dirty="0"/>
              <a:t>Promotes inter-team collaboration</a:t>
            </a:r>
          </a:p>
          <a:p>
            <a:r>
              <a:rPr lang="en-US" sz="2000" dirty="0"/>
              <a:t>Connects healthcare systems with external providers, agencies and organizations equipped to take care of these needs</a:t>
            </a:r>
          </a:p>
          <a:p>
            <a:r>
              <a:rPr lang="en-US" sz="2000" dirty="0"/>
              <a:t>Improves maternal and infant health outcomes</a:t>
            </a:r>
          </a:p>
        </p:txBody>
      </p:sp>
      <p:sp>
        <p:nvSpPr>
          <p:cNvPr id="18" name="Oval 17">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and person with a baby&#10;&#10;AI-generated content may be incorrect.">
            <a:extLst>
              <a:ext uri="{FF2B5EF4-FFF2-40B4-BE49-F238E27FC236}">
                <a16:creationId xmlns:a16="http://schemas.microsoft.com/office/drawing/2014/main" id="{67DE800B-1AAE-ACA3-269D-87A3ACEE471B}"/>
              </a:ext>
            </a:extLst>
          </p:cNvPr>
          <p:cNvPicPr>
            <a:picLocks noChangeAspect="1"/>
          </p:cNvPicPr>
          <p:nvPr/>
        </p:nvPicPr>
        <p:blipFill>
          <a:blip r:embed="rId2">
            <a:extLst>
              <a:ext uri="{837473B0-CC2E-450A-ABE3-18F120FF3D39}">
                <a1611:picAttrSrcUrl xmlns:a1611="http://schemas.microsoft.com/office/drawing/2016/11/main" r:id="rId3"/>
              </a:ext>
            </a:extLst>
          </a:blip>
          <a:srcRect l="19540" r="13713" b="4"/>
          <a:stretch>
            <a:fillRect/>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0" name="Freeform: Shape 19">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erson holding a baby&#10;&#10;AI-generated content may be incorrect.">
            <a:extLst>
              <a:ext uri="{FF2B5EF4-FFF2-40B4-BE49-F238E27FC236}">
                <a16:creationId xmlns:a16="http://schemas.microsoft.com/office/drawing/2014/main" id="{7E7C984D-0398-9E23-ECD1-8800B54607F1}"/>
              </a:ext>
            </a:extLst>
          </p:cNvPr>
          <p:cNvPicPr>
            <a:picLocks noChangeAspect="1"/>
          </p:cNvPicPr>
          <p:nvPr/>
        </p:nvPicPr>
        <p:blipFill>
          <a:blip r:embed="rId4">
            <a:extLst>
              <a:ext uri="{837473B0-CC2E-450A-ABE3-18F120FF3D39}">
                <a1611:picAttrSrcUrl xmlns:a1611="http://schemas.microsoft.com/office/drawing/2016/11/main" r:id="rId5"/>
              </a:ext>
            </a:extLst>
          </a:blip>
          <a:srcRect l="17344" r="2408" b="2"/>
          <a:stretch>
            <a:fillRect/>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7" name="Picture 6" descr="A person holding a baby&#10;&#10;AI-generated content may be incorrect.">
            <a:extLst>
              <a:ext uri="{FF2B5EF4-FFF2-40B4-BE49-F238E27FC236}">
                <a16:creationId xmlns:a16="http://schemas.microsoft.com/office/drawing/2014/main" id="{AEED9DF7-155B-45AF-ABB6-8DD55977DF92}"/>
              </a:ext>
            </a:extLst>
          </p:cNvPr>
          <p:cNvPicPr>
            <a:picLocks noChangeAspect="1"/>
          </p:cNvPicPr>
          <p:nvPr/>
        </p:nvPicPr>
        <p:blipFill>
          <a:blip r:embed="rId6">
            <a:extLst>
              <a:ext uri="{837473B0-CC2E-450A-ABE3-18F120FF3D39}">
                <a1611:picAttrSrcUrl xmlns:a1611="http://schemas.microsoft.com/office/drawing/2016/11/main" r:id="rId7"/>
              </a:ext>
            </a:extLst>
          </a:blip>
          <a:srcRect l="14574" r="1950" b="1"/>
          <a:stretch>
            <a:fillRect/>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24" name="Freeform: Shape 23">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group of women holding babies&#10;&#10;AI-generated content may be incorrect.">
            <a:extLst>
              <a:ext uri="{FF2B5EF4-FFF2-40B4-BE49-F238E27FC236}">
                <a16:creationId xmlns:a16="http://schemas.microsoft.com/office/drawing/2014/main" id="{405AF9B7-C293-047F-6799-3218D3298395}"/>
              </a:ext>
            </a:extLst>
          </p:cNvPr>
          <p:cNvPicPr>
            <a:picLocks noChangeAspect="1"/>
          </p:cNvPicPr>
          <p:nvPr/>
        </p:nvPicPr>
        <p:blipFill>
          <a:blip r:embed="rId8">
            <a:extLst>
              <a:ext uri="{837473B0-CC2E-450A-ABE3-18F120FF3D39}">
                <a1611:picAttrSrcUrl xmlns:a1611="http://schemas.microsoft.com/office/drawing/2016/11/main" r:id="rId9"/>
              </a:ext>
            </a:extLst>
          </a:blip>
          <a:srcRect t="11578" r="5" b="1754"/>
          <a:stretch>
            <a:fillRect/>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26" name="Freeform: Shape 25">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descr="A person lying on a mat with a baby&#10;&#10;AI-generated content may be incorrect.">
            <a:extLst>
              <a:ext uri="{FF2B5EF4-FFF2-40B4-BE49-F238E27FC236}">
                <a16:creationId xmlns:a16="http://schemas.microsoft.com/office/drawing/2014/main" id="{ECA0E783-E4DF-D0DD-24AD-DBAD7AF3A5C2}"/>
              </a:ext>
            </a:extLst>
          </p:cNvPr>
          <p:cNvPicPr>
            <a:picLocks noChangeAspect="1"/>
          </p:cNvPicPr>
          <p:nvPr/>
        </p:nvPicPr>
        <p:blipFill>
          <a:blip r:embed="rId10">
            <a:extLst>
              <a:ext uri="{837473B0-CC2E-450A-ABE3-18F120FF3D39}">
                <a1611:picAttrSrcUrl xmlns:a1611="http://schemas.microsoft.com/office/drawing/2016/11/main" r:id="rId11"/>
              </a:ext>
            </a:extLst>
          </a:blip>
          <a:srcRect l="9948" r="19510" b="-3"/>
          <a:stretch>
            <a:fillRect/>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55606923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CAE65B-C82B-80C4-1611-B7CAAA20E7D9}"/>
              </a:ext>
            </a:extLst>
          </p:cNvPr>
          <p:cNvSpPr>
            <a:spLocks noGrp="1"/>
          </p:cNvSpPr>
          <p:nvPr>
            <p:ph type="title"/>
          </p:nvPr>
        </p:nvSpPr>
        <p:spPr>
          <a:xfrm>
            <a:off x="5526156" y="365125"/>
            <a:ext cx="5827643" cy="1433433"/>
          </a:xfrm>
        </p:spPr>
        <p:txBody>
          <a:bodyPr anchor="b">
            <a:normAutofit/>
          </a:bodyPr>
          <a:lstStyle/>
          <a:p>
            <a:r>
              <a:rPr lang="en-US" b="1">
                <a:latin typeface="Arial" panose="020B0604020202020204" pitchFamily="34" charset="0"/>
                <a:cs typeface="Arial" panose="020B0604020202020204" pitchFamily="34" charset="0"/>
              </a:rPr>
              <a:t>Postpartum Support International</a:t>
            </a:r>
          </a:p>
        </p:txBody>
      </p:sp>
      <p:pic>
        <p:nvPicPr>
          <p:cNvPr id="5" name="Picture 4" descr="A black and white text&#10;&#10;AI-generated content may be incorrect.">
            <a:extLst>
              <a:ext uri="{FF2B5EF4-FFF2-40B4-BE49-F238E27FC236}">
                <a16:creationId xmlns:a16="http://schemas.microsoft.com/office/drawing/2014/main" id="{BF6B6D70-0A92-6DDB-E7B9-D0D5359EA808}"/>
              </a:ext>
            </a:extLst>
          </p:cNvPr>
          <p:cNvPicPr>
            <a:picLocks noChangeAspect="1"/>
          </p:cNvPicPr>
          <p:nvPr/>
        </p:nvPicPr>
        <p:blipFill>
          <a:blip r:embed="rId2"/>
          <a:stretch>
            <a:fillRect/>
          </a:stretch>
        </p:blipFill>
        <p:spPr>
          <a:xfrm>
            <a:off x="608312" y="1547784"/>
            <a:ext cx="4309533" cy="1849182"/>
          </a:xfrm>
          <a:prstGeom prst="rect">
            <a:avLst/>
          </a:prstGeom>
        </p:spPr>
      </p:pic>
      <p:sp>
        <p:nvSpPr>
          <p:cNvPr id="3" name="Content Placeholder 2">
            <a:extLst>
              <a:ext uri="{FF2B5EF4-FFF2-40B4-BE49-F238E27FC236}">
                <a16:creationId xmlns:a16="http://schemas.microsoft.com/office/drawing/2014/main" id="{76E5E2E3-BC83-E09D-1D6C-125B16A42EE3}"/>
              </a:ext>
            </a:extLst>
          </p:cNvPr>
          <p:cNvSpPr>
            <a:spLocks noGrp="1"/>
          </p:cNvSpPr>
          <p:nvPr>
            <p:ph idx="1"/>
          </p:nvPr>
        </p:nvSpPr>
        <p:spPr>
          <a:xfrm>
            <a:off x="5526156" y="2055813"/>
            <a:ext cx="5827644" cy="4121149"/>
          </a:xfrm>
        </p:spPr>
        <p:txBody>
          <a:bodyPr anchor="t">
            <a:normAutofit lnSpcReduction="10000"/>
          </a:bodyPr>
          <a:lstStyle/>
          <a:p>
            <a:pPr fontAlgn="base">
              <a:spcBef>
                <a:spcPts val="750"/>
              </a:spcBef>
              <a:buFont typeface="Arial" panose="020B0604020202020204" pitchFamily="34" charset="0"/>
              <a:buChar char="•"/>
            </a:pPr>
            <a:r>
              <a:rPr lang="en-US" sz="2000" b="1" i="0" u="none" strike="noStrike" dirty="0">
                <a:effectLst/>
                <a:latin typeface="Arial" panose="020B0604020202020204" pitchFamily="34" charset="0"/>
                <a:cs typeface="Arial" panose="020B0604020202020204" pitchFamily="34" charset="0"/>
              </a:rPr>
              <a:t>Our Mission</a:t>
            </a:r>
          </a:p>
          <a:p>
            <a:pPr marL="0" indent="0" fontAlgn="base">
              <a:buNone/>
            </a:pPr>
            <a:r>
              <a:rPr lang="en-US" sz="2000" b="0" i="0" u="none" strike="noStrike" dirty="0">
                <a:effectLst/>
                <a:latin typeface="Arial" panose="020B0604020202020204" pitchFamily="34" charset="0"/>
                <a:cs typeface="Arial" panose="020B0604020202020204" pitchFamily="34" charset="0"/>
              </a:rPr>
              <a:t>The mission of Postpartum Support International is to promote awareness, prevention and treatment of mental health issues related to childbearing in every country worldwide.</a:t>
            </a:r>
          </a:p>
          <a:p>
            <a:pPr marL="0" indent="0" fontAlgn="base">
              <a:buNone/>
            </a:pPr>
            <a:endParaRPr lang="en-US" sz="2000" b="0" i="0" u="none" strike="noStrike" dirty="0">
              <a:effectLst/>
              <a:latin typeface="Arial" panose="020B0604020202020204" pitchFamily="34" charset="0"/>
              <a:cs typeface="Arial" panose="020B0604020202020204" pitchFamily="34" charset="0"/>
            </a:endParaRPr>
          </a:p>
          <a:p>
            <a:pPr fontAlgn="base">
              <a:spcBef>
                <a:spcPts val="750"/>
              </a:spcBef>
              <a:buFont typeface="Arial" panose="020B0604020202020204" pitchFamily="34" charset="0"/>
              <a:buChar char="•"/>
            </a:pPr>
            <a:r>
              <a:rPr lang="en-US" sz="2000" b="1" i="0" u="none" strike="noStrike" dirty="0">
                <a:effectLst/>
                <a:latin typeface="Arial" panose="020B0604020202020204" pitchFamily="34" charset="0"/>
                <a:cs typeface="Arial" panose="020B0604020202020204" pitchFamily="34" charset="0"/>
              </a:rPr>
              <a:t>Our Vision</a:t>
            </a:r>
          </a:p>
          <a:p>
            <a:pPr marL="0" indent="0" fontAlgn="base">
              <a:buNone/>
            </a:pPr>
            <a:r>
              <a:rPr lang="en-US" sz="2000" b="0" i="0" u="none" strike="noStrike" dirty="0">
                <a:effectLst/>
                <a:latin typeface="Arial" panose="020B0604020202020204" pitchFamily="34" charset="0"/>
                <a:cs typeface="Arial" panose="020B0604020202020204" pitchFamily="34" charset="0"/>
              </a:rPr>
              <a:t>It is the vision of PSI that every woman and family worldwide will have access to information, social support, and informed professional care to deal with mental health issues related to childbearing. PSI promotes this vision through advocacy and collaboration, and by educating and training the professional community and the public.</a:t>
            </a:r>
          </a:p>
          <a:p>
            <a:pPr marL="0" indent="0">
              <a:buNone/>
            </a:pPr>
            <a:endParaRPr lang="en-US" sz="1700" dirty="0"/>
          </a:p>
        </p:txBody>
      </p:sp>
      <p:pic>
        <p:nvPicPr>
          <p:cNvPr id="6" name="Picture 5">
            <a:extLst>
              <a:ext uri="{FF2B5EF4-FFF2-40B4-BE49-F238E27FC236}">
                <a16:creationId xmlns:a16="http://schemas.microsoft.com/office/drawing/2014/main" id="{0E6C25BA-3E42-4FBB-A15F-66FE2C6127D9}"/>
              </a:ext>
            </a:extLst>
          </p:cNvPr>
          <p:cNvPicPr>
            <a:picLocks noChangeAspect="1"/>
          </p:cNvPicPr>
          <p:nvPr/>
        </p:nvPicPr>
        <p:blipFill>
          <a:blip r:embed="rId3"/>
          <a:stretch>
            <a:fillRect/>
          </a:stretch>
        </p:blipFill>
        <p:spPr>
          <a:xfrm>
            <a:off x="1913489" y="3040889"/>
            <a:ext cx="1733639" cy="2457576"/>
          </a:xfrm>
          <a:prstGeom prst="rect">
            <a:avLst/>
          </a:prstGeom>
        </p:spPr>
      </p:pic>
    </p:spTree>
    <p:extLst>
      <p:ext uri="{BB962C8B-B14F-4D97-AF65-F5344CB8AC3E}">
        <p14:creationId xmlns:p14="http://schemas.microsoft.com/office/powerpoint/2010/main" val="400056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020063-2385-44AC-BD67-258E1F0B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E014A0B-5338-4077-AFE9-A90D04D44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7BD7B-80D6-F2B5-3FF3-8C6BD4465FE5}"/>
              </a:ext>
            </a:extLst>
          </p:cNvPr>
          <p:cNvSpPr>
            <a:spLocks noGrp="1"/>
          </p:cNvSpPr>
          <p:nvPr>
            <p:ph type="title"/>
          </p:nvPr>
        </p:nvSpPr>
        <p:spPr>
          <a:xfrm>
            <a:off x="1179576" y="1261423"/>
            <a:ext cx="9829800" cy="1325880"/>
          </a:xfrm>
        </p:spPr>
        <p:txBody>
          <a:bodyPr anchor="b">
            <a:normAutofit/>
          </a:bodyPr>
          <a:lstStyle/>
          <a:p>
            <a:pPr algn="ctr"/>
            <a:r>
              <a:rPr lang="en-US" b="1" dirty="0">
                <a:solidFill>
                  <a:schemeClr val="tx2"/>
                </a:solidFill>
                <a:latin typeface="Arial" panose="020B0604020202020204" pitchFamily="34" charset="0"/>
                <a:cs typeface="Arial" panose="020B0604020202020204" pitchFamily="34" charset="0"/>
              </a:rPr>
              <a:t>Who Can Access PSI’s Resources?</a:t>
            </a:r>
          </a:p>
        </p:txBody>
      </p:sp>
      <p:grpSp>
        <p:nvGrpSpPr>
          <p:cNvPr id="26" name="Group 25">
            <a:extLst>
              <a:ext uri="{FF2B5EF4-FFF2-40B4-BE49-F238E27FC236}">
                <a16:creationId xmlns:a16="http://schemas.microsoft.com/office/drawing/2014/main" id="{78127680-150F-4A90-9950-F663925781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9"/>
            <a:chOff x="-305" y="-1"/>
            <a:chExt cx="3832880" cy="2876136"/>
          </a:xfrm>
        </p:grpSpPr>
        <p:sp>
          <p:nvSpPr>
            <p:cNvPr id="15" name="Freeform: Shape 14">
              <a:extLst>
                <a:ext uri="{FF2B5EF4-FFF2-40B4-BE49-F238E27FC236}">
                  <a16:creationId xmlns:a16="http://schemas.microsoft.com/office/drawing/2014/main" id="{5088F97A-8362-4967-B664-D748B846E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5">
              <a:extLst>
                <a:ext uri="{FF2B5EF4-FFF2-40B4-BE49-F238E27FC236}">
                  <a16:creationId xmlns:a16="http://schemas.microsoft.com/office/drawing/2014/main" id="{30F9DEDE-4318-412A-81C5-C8C90F689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09E97DE9-7844-4707-8928-1CD88ADB72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C58954E-44A5-4A0D-97A9-8A2BB43D6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609FEE1-FA88-9C51-5F09-6A72A8DBA606}"/>
              </a:ext>
            </a:extLst>
          </p:cNvPr>
          <p:cNvSpPr>
            <a:spLocks noGrp="1"/>
          </p:cNvSpPr>
          <p:nvPr>
            <p:ph idx="1"/>
          </p:nvPr>
        </p:nvSpPr>
        <p:spPr>
          <a:xfrm>
            <a:off x="804672" y="2827419"/>
            <a:ext cx="5126896" cy="3227626"/>
          </a:xfrm>
        </p:spPr>
        <p:txBody>
          <a:bodyPr anchor="ctr">
            <a:normAutofit/>
          </a:bodyPr>
          <a:lstStyle/>
          <a:p>
            <a:r>
              <a:rPr lang="en-US" sz="2400" dirty="0">
                <a:solidFill>
                  <a:schemeClr val="tx2"/>
                </a:solidFill>
                <a:latin typeface="Arial" panose="020B0604020202020204" pitchFamily="34" charset="0"/>
                <a:cs typeface="Arial" panose="020B0604020202020204" pitchFamily="34" charset="0"/>
              </a:rPr>
              <a:t>Parents (birthing people and non-birthing partners)</a:t>
            </a:r>
          </a:p>
          <a:p>
            <a:r>
              <a:rPr lang="en-US" sz="2400" dirty="0">
                <a:solidFill>
                  <a:schemeClr val="tx2"/>
                </a:solidFill>
                <a:latin typeface="Arial" panose="020B0604020202020204" pitchFamily="34" charset="0"/>
                <a:cs typeface="Arial" panose="020B0604020202020204" pitchFamily="34" charset="0"/>
              </a:rPr>
              <a:t>Family members of parents</a:t>
            </a:r>
          </a:p>
          <a:p>
            <a:r>
              <a:rPr lang="en-US" sz="2400" dirty="0">
                <a:solidFill>
                  <a:schemeClr val="tx2"/>
                </a:solidFill>
                <a:latin typeface="Arial" panose="020B0604020202020204" pitchFamily="34" charset="0"/>
                <a:cs typeface="Arial" panose="020B0604020202020204" pitchFamily="34" charset="0"/>
              </a:rPr>
              <a:t>Providers and Professionals who work with people during the perinatal period</a:t>
            </a:r>
          </a:p>
        </p:txBody>
      </p:sp>
      <p:grpSp>
        <p:nvGrpSpPr>
          <p:cNvPr id="20" name="Group 19">
            <a:extLst>
              <a:ext uri="{FF2B5EF4-FFF2-40B4-BE49-F238E27FC236}">
                <a16:creationId xmlns:a16="http://schemas.microsoft.com/office/drawing/2014/main" id="{466920E5-8640-4C24-A775-8647637094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5732" y="4852038"/>
            <a:ext cx="2151670" cy="1860256"/>
            <a:chOff x="-305" y="-4155"/>
            <a:chExt cx="2514948" cy="2174333"/>
          </a:xfrm>
        </p:grpSpPr>
        <p:sp>
          <p:nvSpPr>
            <p:cNvPr id="21" name="Freeform: Shape 20">
              <a:extLst>
                <a:ext uri="{FF2B5EF4-FFF2-40B4-BE49-F238E27FC236}">
                  <a16:creationId xmlns:a16="http://schemas.microsoft.com/office/drawing/2014/main" id="{2CBA3142-5A82-43CE-87A2-EB14B17A5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EF5A1C7-9938-4A33-A5A4-2B05353B3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62A936D-E9F6-4A68-82C2-1D1CC7772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C68A9229-BBBE-4934-9700-BA72A1BB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black and white text&#10;&#10;AI-generated content may be incorrect.">
            <a:extLst>
              <a:ext uri="{FF2B5EF4-FFF2-40B4-BE49-F238E27FC236}">
                <a16:creationId xmlns:a16="http://schemas.microsoft.com/office/drawing/2014/main" id="{A6BF1FCB-A78F-B239-5B77-214FCEA5D338}"/>
              </a:ext>
            </a:extLst>
          </p:cNvPr>
          <p:cNvPicPr>
            <a:picLocks noChangeAspect="1"/>
          </p:cNvPicPr>
          <p:nvPr/>
        </p:nvPicPr>
        <p:blipFill>
          <a:blip r:embed="rId2"/>
          <a:stretch>
            <a:fillRect/>
          </a:stretch>
        </p:blipFill>
        <p:spPr>
          <a:xfrm>
            <a:off x="6429378" y="3383371"/>
            <a:ext cx="4954693" cy="2126014"/>
          </a:xfrm>
          <a:prstGeom prst="rect">
            <a:avLst/>
          </a:prstGeom>
        </p:spPr>
      </p:pic>
    </p:spTree>
    <p:extLst>
      <p:ext uri="{BB962C8B-B14F-4D97-AF65-F5344CB8AC3E}">
        <p14:creationId xmlns:p14="http://schemas.microsoft.com/office/powerpoint/2010/main" val="3290516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0C0DA5-3DE8-D383-077E-2B5C75E0DD97}"/>
              </a:ext>
            </a:extLst>
          </p:cNvPr>
          <p:cNvSpPr>
            <a:spLocks noGrp="1"/>
          </p:cNvSpPr>
          <p:nvPr>
            <p:ph type="title"/>
          </p:nvPr>
        </p:nvSpPr>
        <p:spPr>
          <a:xfrm>
            <a:off x="838200" y="365125"/>
            <a:ext cx="10515600" cy="1325563"/>
          </a:xfrm>
        </p:spPr>
        <p:txBody>
          <a:bodyPr>
            <a:normAutofit/>
          </a:bodyPr>
          <a:lstStyle/>
          <a:p>
            <a:pPr algn="ctr"/>
            <a:r>
              <a:rPr lang="en-US" b="1" dirty="0">
                <a:latin typeface="Arial" panose="020B0604020202020204" pitchFamily="34" charset="0"/>
                <a:cs typeface="Arial" panose="020B0604020202020204" pitchFamily="34" charset="0"/>
              </a:rPr>
              <a:t>What Resources Does PSI Provide?</a:t>
            </a:r>
          </a:p>
        </p:txBody>
      </p:sp>
      <p:sp>
        <p:nvSpPr>
          <p:cNvPr id="3" name="Content Placeholder 2">
            <a:extLst>
              <a:ext uri="{FF2B5EF4-FFF2-40B4-BE49-F238E27FC236}">
                <a16:creationId xmlns:a16="http://schemas.microsoft.com/office/drawing/2014/main" id="{443275E7-931E-4FEE-E136-5027F14751B0}"/>
              </a:ext>
            </a:extLst>
          </p:cNvPr>
          <p:cNvSpPr>
            <a:spLocks noGrp="1"/>
          </p:cNvSpPr>
          <p:nvPr>
            <p:ph idx="1"/>
          </p:nvPr>
        </p:nvSpPr>
        <p:spPr>
          <a:xfrm>
            <a:off x="838201" y="2013625"/>
            <a:ext cx="5105399" cy="4163337"/>
          </a:xfrm>
        </p:spPr>
        <p:txBody>
          <a:bodyPr>
            <a:normAutofit lnSpcReduction="10000"/>
          </a:bodyPr>
          <a:lstStyle/>
          <a:p>
            <a:pPr>
              <a:buFont typeface="Wingdings" pitchFamily="2" charset="2"/>
              <a:buChar char="q"/>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Peer and Help-Seeker Support</a:t>
            </a:r>
          </a:p>
          <a:p>
            <a:pPr lvl="1"/>
            <a:r>
              <a:rPr lang="en-US" sz="2000" dirty="0">
                <a:latin typeface="Arial" panose="020B0604020202020204" pitchFamily="34" charset="0"/>
                <a:cs typeface="Arial" panose="020B0604020202020204" pitchFamily="34" charset="0"/>
              </a:rPr>
              <a:t>Over 50 Virtual Support Groups</a:t>
            </a:r>
          </a:p>
          <a:p>
            <a:pPr lvl="1"/>
            <a:r>
              <a:rPr lang="en-US" sz="2000" dirty="0">
                <a:latin typeface="Arial" panose="020B0604020202020204" pitchFamily="34" charset="0"/>
                <a:cs typeface="Arial" panose="020B0604020202020204" pitchFamily="34" charset="0"/>
              </a:rPr>
              <a:t>Peer Mentoring</a:t>
            </a:r>
          </a:p>
          <a:p>
            <a:pPr lvl="1"/>
            <a:r>
              <a:rPr lang="en-US" sz="2000" dirty="0">
                <a:latin typeface="Arial" panose="020B0604020202020204" pitchFamily="34" charset="0"/>
                <a:cs typeface="Arial" panose="020B0604020202020204" pitchFamily="34" charset="0"/>
              </a:rPr>
              <a:t>Support Coordination </a:t>
            </a:r>
          </a:p>
          <a:p>
            <a:pPr lvl="1"/>
            <a:r>
              <a:rPr lang="en-US" sz="2000" dirty="0">
                <a:latin typeface="Arial" panose="020B0604020202020204" pitchFamily="34" charset="0"/>
                <a:cs typeface="Arial" panose="020B0604020202020204" pitchFamily="34" charset="0"/>
              </a:rPr>
              <a:t>Helpline (warm line)</a:t>
            </a:r>
          </a:p>
          <a:p>
            <a:pPr lvl="1"/>
            <a:r>
              <a:rPr lang="en-US" sz="2000" dirty="0">
                <a:latin typeface="Arial" panose="020B0604020202020204" pitchFamily="34" charset="0"/>
                <a:cs typeface="Arial" panose="020B0604020202020204" pitchFamily="34" charset="0"/>
              </a:rPr>
              <a:t>Hotline</a:t>
            </a:r>
          </a:p>
          <a:p>
            <a:pPr lvl="1"/>
            <a:r>
              <a:rPr lang="en-US" sz="2000" dirty="0">
                <a:latin typeface="Arial" panose="020B0604020202020204" pitchFamily="34" charset="0"/>
                <a:cs typeface="Arial" panose="020B0604020202020204" pitchFamily="34" charset="0"/>
              </a:rPr>
              <a:t>Provider Directory</a:t>
            </a:r>
          </a:p>
          <a:p>
            <a:pPr marL="457200" lvl="1" indent="0">
              <a:buNone/>
            </a:pPr>
            <a:endParaRPr lang="en-US" sz="2000" dirty="0">
              <a:latin typeface="Arial" panose="020B0604020202020204" pitchFamily="34" charset="0"/>
              <a:cs typeface="Arial" panose="020B0604020202020204" pitchFamily="34" charset="0"/>
            </a:endParaRPr>
          </a:p>
          <a:p>
            <a:pPr marL="457200" lvl="1" indent="0">
              <a:buNone/>
            </a:pPr>
            <a:r>
              <a:rPr lang="en-US" sz="2000" b="1" i="1" dirty="0">
                <a:latin typeface="Arial" panose="020B0604020202020204" pitchFamily="34" charset="0"/>
                <a:cs typeface="Arial" panose="020B0604020202020204" pitchFamily="34" charset="0"/>
              </a:rPr>
              <a:t>*All services are free, no diagnosis needed</a:t>
            </a:r>
          </a:p>
          <a:p>
            <a:pPr marL="457200" lvl="1" indent="0">
              <a:buNone/>
            </a:pPr>
            <a:endParaRPr lang="en-US" sz="2000" dirty="0">
              <a:latin typeface="Arial" panose="020B0604020202020204" pitchFamily="34" charset="0"/>
              <a:cs typeface="Arial" panose="020B0604020202020204" pitchFamily="34" charset="0"/>
            </a:endParaRPr>
          </a:p>
          <a:p>
            <a:pPr>
              <a:buFont typeface="Wingdings" pitchFamily="2" charset="2"/>
              <a:buChar char="q"/>
            </a:pPr>
            <a:r>
              <a:rPr lang="en-US" sz="2000" b="1" dirty="0">
                <a:latin typeface="Arial" panose="020B0604020202020204" pitchFamily="34" charset="0"/>
                <a:cs typeface="Arial" panose="020B0604020202020204" pitchFamily="34" charset="0"/>
              </a:rPr>
              <a:t> Advocacy</a:t>
            </a:r>
          </a:p>
          <a:p>
            <a:pPr lvl="1"/>
            <a:r>
              <a:rPr lang="en-US" sz="2000" dirty="0">
                <a:latin typeface="Arial" panose="020B0604020202020204" pitchFamily="34" charset="0"/>
                <a:cs typeface="Arial" panose="020B0604020202020204" pitchFamily="34" charset="0"/>
              </a:rPr>
              <a:t>Mind the Gap Project</a:t>
            </a:r>
          </a:p>
          <a:p>
            <a:pPr>
              <a:buFont typeface="Wingdings" pitchFamily="2" charset="2"/>
              <a:buChar char="q"/>
            </a:pPr>
            <a:endParaRPr lang="en-US" sz="1700" dirty="0"/>
          </a:p>
          <a:p>
            <a:pPr marL="0" indent="0">
              <a:buNone/>
            </a:pPr>
            <a:endParaRPr lang="en-US" sz="1700" dirty="0"/>
          </a:p>
        </p:txBody>
      </p:sp>
      <p:pic>
        <p:nvPicPr>
          <p:cNvPr id="6" name="Picture 5" descr="A black and white text&#10;&#10;AI-generated content may be incorrect.">
            <a:extLst>
              <a:ext uri="{FF2B5EF4-FFF2-40B4-BE49-F238E27FC236}">
                <a16:creationId xmlns:a16="http://schemas.microsoft.com/office/drawing/2014/main" id="{F10403A5-6723-E023-037A-3934F741D312}"/>
              </a:ext>
            </a:extLst>
          </p:cNvPr>
          <p:cNvPicPr>
            <a:picLocks noChangeAspect="1"/>
          </p:cNvPicPr>
          <p:nvPr/>
        </p:nvPicPr>
        <p:blipFill>
          <a:blip r:embed="rId2"/>
          <a:stretch>
            <a:fillRect/>
          </a:stretch>
        </p:blipFill>
        <p:spPr>
          <a:xfrm>
            <a:off x="7443538" y="3547226"/>
            <a:ext cx="2775284" cy="1190849"/>
          </a:xfrm>
          <a:prstGeom prst="rect">
            <a:avLst/>
          </a:prstGeom>
        </p:spPr>
      </p:pic>
      <p:pic>
        <p:nvPicPr>
          <p:cNvPr id="8" name="Picture 7" descr="A qr code on a black background&#10;&#10;AI-generated content may be incorrect.">
            <a:extLst>
              <a:ext uri="{FF2B5EF4-FFF2-40B4-BE49-F238E27FC236}">
                <a16:creationId xmlns:a16="http://schemas.microsoft.com/office/drawing/2014/main" id="{758B48F8-A537-9D47-9BE5-A7E40F877BCE}"/>
              </a:ext>
            </a:extLst>
          </p:cNvPr>
          <p:cNvPicPr>
            <a:picLocks noChangeAspect="1"/>
          </p:cNvPicPr>
          <p:nvPr/>
        </p:nvPicPr>
        <p:blipFill>
          <a:blip r:embed="rId3"/>
          <a:stretch>
            <a:fillRect/>
          </a:stretch>
        </p:blipFill>
        <p:spPr>
          <a:xfrm>
            <a:off x="4373914" y="2728550"/>
            <a:ext cx="1375376" cy="1637352"/>
          </a:xfrm>
          <a:prstGeom prst="rect">
            <a:avLst/>
          </a:prstGeom>
        </p:spPr>
      </p:pic>
    </p:spTree>
    <p:extLst>
      <p:ext uri="{BB962C8B-B14F-4D97-AF65-F5344CB8AC3E}">
        <p14:creationId xmlns:p14="http://schemas.microsoft.com/office/powerpoint/2010/main" val="1936691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489467-B119-B283-58F2-AAA52163D1B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B81E301-C943-4AF2-7F76-0F531EE82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2FB32E-807B-4547-6C77-DB2B4713B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5A4019-2842-3840-2F82-4548715C5496}"/>
              </a:ext>
            </a:extLst>
          </p:cNvPr>
          <p:cNvSpPr>
            <a:spLocks noGrp="1"/>
          </p:cNvSpPr>
          <p:nvPr>
            <p:ph type="title"/>
          </p:nvPr>
        </p:nvSpPr>
        <p:spPr>
          <a:xfrm>
            <a:off x="838200" y="365125"/>
            <a:ext cx="10515600" cy="1325563"/>
          </a:xfrm>
        </p:spPr>
        <p:txBody>
          <a:bodyPr>
            <a:normAutofit/>
          </a:bodyPr>
          <a:lstStyle/>
          <a:p>
            <a:pPr algn="ctr"/>
            <a:r>
              <a:rPr lang="en-US" b="1" dirty="0">
                <a:latin typeface="Arial" panose="020B0604020202020204" pitchFamily="34" charset="0"/>
                <a:cs typeface="Arial" panose="020B0604020202020204" pitchFamily="34" charset="0"/>
              </a:rPr>
              <a:t>What Resources Does PSI Provide?</a:t>
            </a:r>
          </a:p>
        </p:txBody>
      </p:sp>
      <p:sp>
        <p:nvSpPr>
          <p:cNvPr id="3" name="Content Placeholder 2">
            <a:extLst>
              <a:ext uri="{FF2B5EF4-FFF2-40B4-BE49-F238E27FC236}">
                <a16:creationId xmlns:a16="http://schemas.microsoft.com/office/drawing/2014/main" id="{2CC50C63-BF1D-605E-5E59-8C53D41140D0}"/>
              </a:ext>
            </a:extLst>
          </p:cNvPr>
          <p:cNvSpPr>
            <a:spLocks noGrp="1"/>
          </p:cNvSpPr>
          <p:nvPr>
            <p:ph idx="1"/>
          </p:nvPr>
        </p:nvSpPr>
        <p:spPr>
          <a:xfrm>
            <a:off x="838201" y="1690689"/>
            <a:ext cx="5105399" cy="4486274"/>
          </a:xfrm>
        </p:spPr>
        <p:txBody>
          <a:bodyPr>
            <a:normAutofit fontScale="62500" lnSpcReduction="20000"/>
          </a:bodyPr>
          <a:lstStyle/>
          <a:p>
            <a:pPr>
              <a:buFont typeface="Wingdings" pitchFamily="2" charset="2"/>
              <a:buChar char="q"/>
            </a:pPr>
            <a:r>
              <a:rPr lang="en-US" sz="3600" b="1" dirty="0">
                <a:latin typeface="Arial" panose="020B0604020202020204" pitchFamily="34" charset="0"/>
                <a:cs typeface="Arial" panose="020B0604020202020204" pitchFamily="34" charset="0"/>
              </a:rPr>
              <a:t> Provider Training and Education</a:t>
            </a:r>
          </a:p>
          <a:p>
            <a:pPr lvl="1"/>
            <a:r>
              <a:rPr lang="en-US" sz="3600" dirty="0">
                <a:latin typeface="Arial" panose="020B0604020202020204" pitchFamily="34" charset="0"/>
                <a:cs typeface="Arial" panose="020B0604020202020204" pitchFamily="34" charset="0"/>
              </a:rPr>
              <a:t>2 Day Components of Care</a:t>
            </a:r>
          </a:p>
          <a:p>
            <a:pPr lvl="1"/>
            <a:r>
              <a:rPr lang="en-US" sz="3600" dirty="0">
                <a:latin typeface="Arial" panose="020B0604020202020204" pitchFamily="34" charset="0"/>
                <a:cs typeface="Arial" panose="020B0604020202020204" pitchFamily="34" charset="0"/>
              </a:rPr>
              <a:t>Advanced Psychotherapy/ Psychopharmacology</a:t>
            </a:r>
          </a:p>
          <a:p>
            <a:pPr lvl="1"/>
            <a:r>
              <a:rPr lang="en-US" sz="3600" dirty="0">
                <a:latin typeface="Arial" panose="020B0604020202020204" pitchFamily="34" charset="0"/>
                <a:cs typeface="Arial" panose="020B0604020202020204" pitchFamily="34" charset="0"/>
              </a:rPr>
              <a:t>Continuing Education Webinars</a:t>
            </a:r>
          </a:p>
          <a:p>
            <a:pPr lvl="1"/>
            <a:r>
              <a:rPr lang="en-US" sz="3600" dirty="0">
                <a:latin typeface="Arial" panose="020B0604020202020204" pitchFamily="34" charset="0"/>
                <a:cs typeface="Arial" panose="020B0604020202020204" pitchFamily="34" charset="0"/>
              </a:rPr>
              <a:t>Psychiatric Consultation Line</a:t>
            </a:r>
          </a:p>
          <a:p>
            <a:pPr lvl="1"/>
            <a:r>
              <a:rPr lang="en-US" sz="3600" dirty="0">
                <a:latin typeface="Arial" panose="020B0604020202020204" pitchFamily="34" charset="0"/>
                <a:cs typeface="Arial" panose="020B0604020202020204" pitchFamily="34" charset="0"/>
              </a:rPr>
              <a:t>Alliance for People of Color</a:t>
            </a:r>
          </a:p>
          <a:p>
            <a:pPr lvl="1"/>
            <a:r>
              <a:rPr lang="en-US" sz="3600" dirty="0">
                <a:latin typeface="Arial" panose="020B0604020202020204" pitchFamily="34" charset="0"/>
                <a:cs typeface="Arial" panose="020B0604020202020204" pitchFamily="34" charset="0"/>
              </a:rPr>
              <a:t>Blue Dot Project</a:t>
            </a:r>
          </a:p>
          <a:p>
            <a:pPr>
              <a:buFont typeface="Wingdings" pitchFamily="2" charset="2"/>
              <a:buChar char="q"/>
            </a:pPr>
            <a:endParaRPr lang="en-US" sz="3200" dirty="0">
              <a:latin typeface="Arial" panose="020B0604020202020204" pitchFamily="34" charset="0"/>
              <a:cs typeface="Arial" panose="020B0604020202020204" pitchFamily="34" charset="0"/>
            </a:endParaRPr>
          </a:p>
          <a:p>
            <a:pPr>
              <a:buFont typeface="Wingdings" pitchFamily="2" charset="2"/>
              <a:buChar char="q"/>
            </a:pPr>
            <a:endParaRPr lang="en-US" sz="3200" dirty="0">
              <a:latin typeface="Arial" panose="020B0604020202020204" pitchFamily="34" charset="0"/>
              <a:cs typeface="Arial" panose="020B0604020202020204" pitchFamily="34" charset="0"/>
            </a:endParaRPr>
          </a:p>
          <a:p>
            <a:pPr>
              <a:buFont typeface="Wingdings" pitchFamily="2" charset="2"/>
              <a:buChar char="q"/>
            </a:pP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Public Education</a:t>
            </a:r>
          </a:p>
          <a:p>
            <a:pPr lvl="1"/>
            <a:r>
              <a:rPr lang="en-US" sz="3600" dirty="0">
                <a:latin typeface="Arial" panose="020B0604020202020204" pitchFamily="34" charset="0"/>
                <a:cs typeface="Arial" panose="020B0604020202020204" pitchFamily="34" charset="0"/>
              </a:rPr>
              <a:t>Social Media and Live Streams</a:t>
            </a:r>
          </a:p>
          <a:p>
            <a:pPr lvl="1"/>
            <a:r>
              <a:rPr lang="en-US" sz="3600" dirty="0">
                <a:latin typeface="Arial" panose="020B0604020202020204" pitchFamily="34" charset="0"/>
                <a:cs typeface="Arial" panose="020B0604020202020204" pitchFamily="34" charset="0"/>
              </a:rPr>
              <a:t>Webinars</a:t>
            </a:r>
          </a:p>
          <a:p>
            <a:pPr lvl="1"/>
            <a:r>
              <a:rPr lang="en-US" sz="3600" dirty="0">
                <a:latin typeface="Arial" panose="020B0604020202020204" pitchFamily="34" charset="0"/>
                <a:cs typeface="Arial" panose="020B0604020202020204" pitchFamily="34" charset="0"/>
              </a:rPr>
              <a:t>Media</a:t>
            </a:r>
          </a:p>
          <a:p>
            <a:pPr>
              <a:buFont typeface="Wingdings" pitchFamily="2" charset="2"/>
              <a:buChar char="q"/>
            </a:pPr>
            <a:endParaRPr lang="en-US" sz="1700" dirty="0"/>
          </a:p>
          <a:p>
            <a:pPr marL="0" indent="0">
              <a:buNone/>
            </a:pPr>
            <a:endParaRPr lang="en-US" sz="1700" dirty="0"/>
          </a:p>
        </p:txBody>
      </p:sp>
      <p:pic>
        <p:nvPicPr>
          <p:cNvPr id="6" name="Picture 5" descr="A black and white text&#10;&#10;AI-generated content may be incorrect.">
            <a:extLst>
              <a:ext uri="{FF2B5EF4-FFF2-40B4-BE49-F238E27FC236}">
                <a16:creationId xmlns:a16="http://schemas.microsoft.com/office/drawing/2014/main" id="{80833613-865E-59CC-73D9-0FE469C44F93}"/>
              </a:ext>
            </a:extLst>
          </p:cNvPr>
          <p:cNvPicPr>
            <a:picLocks noChangeAspect="1"/>
          </p:cNvPicPr>
          <p:nvPr/>
        </p:nvPicPr>
        <p:blipFill>
          <a:blip r:embed="rId2"/>
          <a:stretch>
            <a:fillRect/>
          </a:stretch>
        </p:blipFill>
        <p:spPr>
          <a:xfrm>
            <a:off x="7443538" y="3547226"/>
            <a:ext cx="2775284" cy="1190849"/>
          </a:xfrm>
          <a:prstGeom prst="rect">
            <a:avLst/>
          </a:prstGeom>
        </p:spPr>
      </p:pic>
    </p:spTree>
    <p:extLst>
      <p:ext uri="{BB962C8B-B14F-4D97-AF65-F5344CB8AC3E}">
        <p14:creationId xmlns:p14="http://schemas.microsoft.com/office/powerpoint/2010/main" val="1348040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FA7ECF-B427-7E2D-7F0D-21F1DBE272BD}"/>
              </a:ext>
            </a:extLst>
          </p:cNvPr>
          <p:cNvSpPr>
            <a:spLocks noGrp="1"/>
          </p:cNvSpPr>
          <p:nvPr>
            <p:ph type="title"/>
          </p:nvPr>
        </p:nvSpPr>
        <p:spPr>
          <a:xfrm>
            <a:off x="838201" y="365125"/>
            <a:ext cx="5251316" cy="1807305"/>
          </a:xfrm>
        </p:spPr>
        <p:txBody>
          <a:bodyPr>
            <a:normAutofit/>
          </a:bodyPr>
          <a:lstStyle/>
          <a:p>
            <a:r>
              <a:rPr lang="en-US" b="1" i="1" dirty="0">
                <a:latin typeface="Avenir Heavy Oblique" panose="02000503020000020003" pitchFamily="2" charset="0"/>
              </a:rPr>
              <a:t>Objectives:</a:t>
            </a:r>
          </a:p>
        </p:txBody>
      </p:sp>
      <p:sp>
        <p:nvSpPr>
          <p:cNvPr id="5" name="Content Placeholder 4">
            <a:extLst>
              <a:ext uri="{FF2B5EF4-FFF2-40B4-BE49-F238E27FC236}">
                <a16:creationId xmlns:a16="http://schemas.microsoft.com/office/drawing/2014/main" id="{FF9BB12C-6FF1-2AB7-B7D1-87608BD4AE95}"/>
              </a:ext>
            </a:extLst>
          </p:cNvPr>
          <p:cNvSpPr>
            <a:spLocks noGrp="1"/>
          </p:cNvSpPr>
          <p:nvPr>
            <p:ph idx="1"/>
          </p:nvPr>
        </p:nvSpPr>
        <p:spPr>
          <a:xfrm>
            <a:off x="838200" y="1643063"/>
            <a:ext cx="4619621" cy="4849811"/>
          </a:xfrm>
        </p:spPr>
        <p:txBody>
          <a:bodyPr>
            <a:normAutofit fontScale="85000" lnSpcReduction="10000"/>
          </a:bodyPr>
          <a:lstStyle/>
          <a:p>
            <a:r>
              <a:rPr lang="en-US" sz="2400" dirty="0">
                <a:latin typeface="Avenir Book" panose="02000503020000020003" pitchFamily="2" charset="0"/>
              </a:rPr>
              <a:t>To provide a basic understanding of the scope and prevalence of perinatal mood disorders.</a:t>
            </a:r>
          </a:p>
          <a:p>
            <a:r>
              <a:rPr lang="en-US" sz="2400" dirty="0">
                <a:latin typeface="Avenir Book" panose="02000503020000020003" pitchFamily="2" charset="0"/>
              </a:rPr>
              <a:t>To strengthen understanding of the potential consequences of untreated perinatal mood disorders.</a:t>
            </a:r>
          </a:p>
          <a:p>
            <a:r>
              <a:rPr lang="en-US" sz="2400" dirty="0">
                <a:latin typeface="Avenir Book" panose="02000503020000020003" pitchFamily="2" charset="0"/>
              </a:rPr>
              <a:t>To encourage collaboration between medical providers, mental health providers, allied health professionals and community organizations to improve perinatal mental health outcomes.</a:t>
            </a:r>
          </a:p>
          <a:p>
            <a:r>
              <a:rPr lang="en-US" sz="2400" dirty="0">
                <a:latin typeface="Avenir Book" panose="02000503020000020003" pitchFamily="2" charset="0"/>
              </a:rPr>
              <a:t>To provide examples and best practices for perinatal mental health screenings.</a:t>
            </a:r>
          </a:p>
          <a:p>
            <a:r>
              <a:rPr lang="en-US" sz="2400" dirty="0">
                <a:latin typeface="Avenir Book" panose="02000503020000020003" pitchFamily="2" charset="0"/>
              </a:rPr>
              <a:t>To provide information on perinatal mental health resources for patients and education for perinatal and infant health providers, clinicians and practitioners</a:t>
            </a:r>
            <a:r>
              <a:rPr lang="en-US" sz="1400" dirty="0"/>
              <a:t>.</a:t>
            </a:r>
          </a:p>
        </p:txBody>
      </p:sp>
      <p:pic>
        <p:nvPicPr>
          <p:cNvPr id="9" name="Picture 8" descr="A doctor examining a baby&#10;&#10;Description automatically generated">
            <a:extLst>
              <a:ext uri="{FF2B5EF4-FFF2-40B4-BE49-F238E27FC236}">
                <a16:creationId xmlns:a16="http://schemas.microsoft.com/office/drawing/2014/main" id="{C852E1A5-D73C-6621-2040-3D5BC4EF641B}"/>
              </a:ext>
            </a:extLst>
          </p:cNvPr>
          <p:cNvPicPr>
            <a:picLocks noChangeAspect="1"/>
          </p:cNvPicPr>
          <p:nvPr/>
        </p:nvPicPr>
        <p:blipFill>
          <a:blip r:embed="rId2">
            <a:extLst>
              <a:ext uri="{837473B0-CC2E-450A-ABE3-18F120FF3D39}">
                <a1611:picAttrSrcUrl xmlns:a1611="http://schemas.microsoft.com/office/drawing/2016/11/main" r:id="rId3"/>
              </a:ext>
            </a:extLst>
          </a:blip>
          <a:srcRect l="5357" r="3660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98099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5DB05-3630-5DB0-2941-0B8F58CC27A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Resources</a:t>
            </a:r>
          </a:p>
        </p:txBody>
      </p:sp>
      <p:sp>
        <p:nvSpPr>
          <p:cNvPr id="3" name="Content Placeholder 2">
            <a:extLst>
              <a:ext uri="{FF2B5EF4-FFF2-40B4-BE49-F238E27FC236}">
                <a16:creationId xmlns:a16="http://schemas.microsoft.com/office/drawing/2014/main" id="{81C8EB34-2BB5-3347-8E08-C83F66DB5CB2}"/>
              </a:ext>
            </a:extLst>
          </p:cNvPr>
          <p:cNvSpPr>
            <a:spLocks noGrp="1"/>
          </p:cNvSpPr>
          <p:nvPr>
            <p:ph idx="1"/>
          </p:nvPr>
        </p:nvSpPr>
        <p:spPr>
          <a:xfrm>
            <a:off x="4293792" y="195310"/>
            <a:ext cx="6915019" cy="6000218"/>
          </a:xfrm>
        </p:spPr>
        <p:txBody>
          <a:bodyPr anchor="ctr">
            <a:normAutofit/>
          </a:bodyPr>
          <a:lstStyle/>
          <a:p>
            <a:pPr>
              <a:buFont typeface="Wingdings" pitchFamily="2" charset="2"/>
              <a:buChar char="q"/>
            </a:pPr>
            <a:r>
              <a:rPr lang="en-US" sz="2000" dirty="0"/>
              <a:t>         Postpartum Support International: </a:t>
            </a:r>
          </a:p>
          <a:p>
            <a:pPr>
              <a:buFont typeface="Wingdings" pitchFamily="2" charset="2"/>
              <a:buChar char="q"/>
            </a:pPr>
            <a:r>
              <a:rPr lang="en-US" sz="2000" dirty="0"/>
              <a:t>         Postpartum Support International, Illinois:  </a:t>
            </a:r>
          </a:p>
          <a:p>
            <a:pPr marL="0" indent="0">
              <a:buNone/>
            </a:pPr>
            <a:r>
              <a:rPr lang="en-US" sz="2000" dirty="0"/>
              <a:t>	</a:t>
            </a:r>
            <a:r>
              <a:rPr lang="en-US" sz="2000" dirty="0">
                <a:hlinkClick r:id="rId2"/>
              </a:rPr>
              <a:t>www.psichapters.com/il/</a:t>
            </a:r>
            <a:endParaRPr lang="en-US" sz="2000" dirty="0"/>
          </a:p>
          <a:p>
            <a:pPr>
              <a:buFont typeface="Wingdings" pitchFamily="2" charset="2"/>
              <a:buChar char="q"/>
            </a:pPr>
            <a:r>
              <a:rPr lang="en-US" sz="2000" dirty="0"/>
              <a:t>         Maternal Mental Health Hotline: 1-833-TLC MAMA				</a:t>
            </a:r>
          </a:p>
          <a:p>
            <a:pPr>
              <a:buFont typeface="Wingdings" pitchFamily="2" charset="2"/>
              <a:buChar char="q"/>
            </a:pPr>
            <a:r>
              <a:rPr lang="en-US" sz="2000" dirty="0"/>
              <a:t>         The Shades of Blue Project: </a:t>
            </a:r>
          </a:p>
          <a:p>
            <a:pPr>
              <a:buFont typeface="Wingdings" pitchFamily="2" charset="2"/>
              <a:buChar char="q"/>
            </a:pPr>
            <a:r>
              <a:rPr lang="en-US" sz="2000" dirty="0"/>
              <a:t>         The Maternal Mental Health Leadership Alliance: 	</a:t>
            </a:r>
            <a:r>
              <a:rPr lang="en-US" sz="2000" dirty="0">
                <a:hlinkClick r:id="rId3"/>
              </a:rPr>
              <a:t>www.mmhla.org</a:t>
            </a:r>
            <a:endParaRPr lang="en-US" sz="2000" dirty="0"/>
          </a:p>
          <a:p>
            <a:pPr>
              <a:buFont typeface="Wingdings" pitchFamily="2" charset="2"/>
              <a:buChar char="q"/>
            </a:pPr>
            <a:r>
              <a:rPr lang="en-US" sz="2000" dirty="0"/>
              <a:t>          The Policy Center for Maternal Mental Health:  	</a:t>
            </a:r>
            <a:r>
              <a:rPr lang="en-US" sz="2000" dirty="0">
                <a:hlinkClick r:id="rId4"/>
              </a:rPr>
              <a:t>www.policycentermmh.org</a:t>
            </a:r>
            <a:endParaRPr lang="en-US" sz="2000" dirty="0"/>
          </a:p>
          <a:p>
            <a:pPr>
              <a:buFont typeface="Wingdings" pitchFamily="2" charset="2"/>
              <a:buChar char="q"/>
            </a:pPr>
            <a:r>
              <a:rPr lang="en-US" sz="2000" dirty="0"/>
              <a:t>	Advocate Illinois Masonic Behavioral Health:  </a:t>
            </a:r>
          </a:p>
          <a:p>
            <a:pPr marL="457200" lvl="1" indent="0">
              <a:buNone/>
            </a:pPr>
            <a:r>
              <a:rPr lang="en-US" sz="2000" dirty="0"/>
              <a:t>	</a:t>
            </a:r>
            <a:r>
              <a:rPr lang="en-US" sz="2000" dirty="0">
                <a:hlinkClick r:id="rId5"/>
              </a:rPr>
              <a:t>https://www.advocatehealth.com/locations/advocate-illinois-masonic-behavioral-health-care-chicago</a:t>
            </a:r>
            <a:endParaRPr lang="en-US" sz="2000" dirty="0"/>
          </a:p>
          <a:p>
            <a:pPr marL="457200" lvl="1" indent="0">
              <a:buNone/>
            </a:pPr>
            <a:endParaRPr lang="en-US" sz="2000" dirty="0"/>
          </a:p>
        </p:txBody>
      </p:sp>
      <p:pic>
        <p:nvPicPr>
          <p:cNvPr id="5" name="Picture 4" descr="A qr code with a few squares&#10;&#10;AI-generated content may be incorrect.">
            <a:extLst>
              <a:ext uri="{FF2B5EF4-FFF2-40B4-BE49-F238E27FC236}">
                <a16:creationId xmlns:a16="http://schemas.microsoft.com/office/drawing/2014/main" id="{686C05AE-A2EC-CE1C-05B1-476E70A1BD72}"/>
              </a:ext>
            </a:extLst>
          </p:cNvPr>
          <p:cNvPicPr>
            <a:picLocks noChangeAspect="1"/>
          </p:cNvPicPr>
          <p:nvPr/>
        </p:nvPicPr>
        <p:blipFill>
          <a:blip r:embed="rId6"/>
          <a:stretch>
            <a:fillRect/>
          </a:stretch>
        </p:blipFill>
        <p:spPr>
          <a:xfrm>
            <a:off x="8770038" y="406824"/>
            <a:ext cx="760042" cy="770043"/>
          </a:xfrm>
          <a:prstGeom prst="rect">
            <a:avLst/>
          </a:prstGeom>
        </p:spPr>
      </p:pic>
      <p:pic>
        <p:nvPicPr>
          <p:cNvPr id="7" name="Picture 6" descr="A qr code with a few black squares&#10;&#10;AI-generated content may be incorrect.">
            <a:extLst>
              <a:ext uri="{FF2B5EF4-FFF2-40B4-BE49-F238E27FC236}">
                <a16:creationId xmlns:a16="http://schemas.microsoft.com/office/drawing/2014/main" id="{839FAE23-D2CB-4879-BB94-12CC29739F28}"/>
              </a:ext>
            </a:extLst>
          </p:cNvPr>
          <p:cNvPicPr>
            <a:picLocks noChangeAspect="1"/>
          </p:cNvPicPr>
          <p:nvPr/>
        </p:nvPicPr>
        <p:blipFill>
          <a:blip r:embed="rId7"/>
          <a:stretch>
            <a:fillRect/>
          </a:stretch>
        </p:blipFill>
        <p:spPr>
          <a:xfrm>
            <a:off x="8009652" y="2282382"/>
            <a:ext cx="760213" cy="770043"/>
          </a:xfrm>
          <a:prstGeom prst="rect">
            <a:avLst/>
          </a:prstGeom>
        </p:spPr>
      </p:pic>
    </p:spTree>
    <p:extLst>
      <p:ext uri="{BB962C8B-B14F-4D97-AF65-F5344CB8AC3E}">
        <p14:creationId xmlns:p14="http://schemas.microsoft.com/office/powerpoint/2010/main" val="75618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93EDA-E877-0456-8083-0B1F4617952B}"/>
              </a:ext>
            </a:extLst>
          </p:cNvPr>
          <p:cNvSpPr>
            <a:spLocks noGrp="1"/>
          </p:cNvSpPr>
          <p:nvPr>
            <p:ph type="title"/>
          </p:nvPr>
        </p:nvSpPr>
        <p:spPr>
          <a:xfrm>
            <a:off x="572493" y="238539"/>
            <a:ext cx="11018520" cy="1434415"/>
          </a:xfrm>
          <a:solidFill>
            <a:schemeClr val="accent1">
              <a:lumMod val="40000"/>
              <a:lumOff val="60000"/>
            </a:schemeClr>
          </a:solidFill>
        </p:spPr>
        <p:txBody>
          <a:bodyPr anchor="b">
            <a:normAutofit/>
          </a:bodyPr>
          <a:lstStyle/>
          <a:p>
            <a:r>
              <a:rPr lang="en-US" sz="5400" b="1" dirty="0"/>
              <a:t>The Facts</a:t>
            </a:r>
          </a:p>
        </p:txBody>
      </p:sp>
      <p:sp>
        <p:nvSpPr>
          <p:cNvPr id="4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8">
            <a:extLst>
              <a:ext uri="{FF2B5EF4-FFF2-40B4-BE49-F238E27FC236}">
                <a16:creationId xmlns:a16="http://schemas.microsoft.com/office/drawing/2014/main" id="{1E647287-3B68-8CDD-C045-AA1FDD2AFC0F}"/>
              </a:ext>
            </a:extLst>
          </p:cNvPr>
          <p:cNvSpPr>
            <a:spLocks noGrp="1"/>
          </p:cNvSpPr>
          <p:nvPr>
            <p:ph idx="1"/>
          </p:nvPr>
        </p:nvSpPr>
        <p:spPr>
          <a:xfrm>
            <a:off x="572493" y="2071316"/>
            <a:ext cx="6713552" cy="4119172"/>
          </a:xfrm>
          <a:solidFill>
            <a:schemeClr val="accent1">
              <a:lumMod val="40000"/>
              <a:lumOff val="60000"/>
            </a:schemeClr>
          </a:solidFill>
        </p:spPr>
        <p:txBody>
          <a:bodyPr anchor="t">
            <a:normAutofit fontScale="92500" lnSpcReduction="20000"/>
          </a:bodyPr>
          <a:lstStyle/>
          <a:p>
            <a:r>
              <a:rPr lang="en-US" sz="2400" b="1" dirty="0"/>
              <a:t>Of all women giving birth in the United States in  2021:</a:t>
            </a:r>
          </a:p>
          <a:p>
            <a:pPr lvl="1">
              <a:buFont typeface="Wingdings" pitchFamily="2" charset="2"/>
              <a:buChar char="Ø"/>
            </a:pPr>
            <a:r>
              <a:rPr lang="en-US" b="1" dirty="0"/>
              <a:t>52% were white</a:t>
            </a:r>
          </a:p>
          <a:p>
            <a:pPr lvl="1">
              <a:buFont typeface="Wingdings" pitchFamily="2" charset="2"/>
              <a:buChar char="Ø"/>
            </a:pPr>
            <a:r>
              <a:rPr lang="en-US" b="1" dirty="0"/>
              <a:t>23.8% were Latinx/Hispanic</a:t>
            </a:r>
          </a:p>
          <a:p>
            <a:pPr lvl="1">
              <a:buFont typeface="Wingdings" pitchFamily="2" charset="2"/>
              <a:buChar char="Ø"/>
            </a:pPr>
            <a:r>
              <a:rPr lang="en-US" b="1" dirty="0"/>
              <a:t>14.8% were Black/African-American</a:t>
            </a:r>
          </a:p>
          <a:p>
            <a:pPr lvl="1">
              <a:buFont typeface="Wingdings" pitchFamily="2" charset="2"/>
              <a:buChar char="Ø"/>
            </a:pPr>
            <a:r>
              <a:rPr lang="en-US" b="1" dirty="0"/>
              <a:t>6.6% were Asian</a:t>
            </a:r>
          </a:p>
          <a:p>
            <a:pPr lvl="1">
              <a:buFont typeface="Wingdings" pitchFamily="2" charset="2"/>
              <a:buChar char="Ø"/>
            </a:pPr>
            <a:r>
              <a:rPr lang="en-US" b="1" dirty="0"/>
              <a:t>0.8% were Native/Other Races</a:t>
            </a:r>
          </a:p>
          <a:p>
            <a:pPr marL="457200" lvl="1" indent="0">
              <a:buNone/>
            </a:pPr>
            <a:endParaRPr lang="en-US" b="1" dirty="0"/>
          </a:p>
          <a:p>
            <a:pPr lvl="1"/>
            <a:r>
              <a:rPr lang="en-US" b="1" dirty="0"/>
              <a:t>Of all groups of women, black women have the highest rate of maternal mortality (55.3 for each 100,000 live births)</a:t>
            </a:r>
          </a:p>
          <a:p>
            <a:pPr lvl="1"/>
            <a:endParaRPr lang="en-US" sz="1500" b="1" dirty="0"/>
          </a:p>
          <a:p>
            <a:pPr marL="457200" lvl="1" indent="0">
              <a:buNone/>
            </a:pPr>
            <a:r>
              <a:rPr lang="en-US" sz="1200" b="0" i="0" u="none" strike="noStrike" dirty="0">
                <a:effectLst/>
                <a:latin typeface="Roboto" panose="02000000000000000000" pitchFamily="2" charset="0"/>
              </a:rPr>
              <a:t>Njoku, A., Evans, M., Nimo-Sefah, L., &amp; Bailey, J. (2023). Listen to the Whispers before They Become Screams: Addressing Black Maternal Morbidity and Mortality in the United States. </a:t>
            </a:r>
            <a:r>
              <a:rPr lang="en-US" sz="1200" b="0" i="1" u="none" strike="noStrike" dirty="0">
                <a:effectLst/>
                <a:latin typeface="Roboto" panose="02000000000000000000" pitchFamily="2" charset="0"/>
              </a:rPr>
              <a:t>Healthcare (Basel, Switzerland)</a:t>
            </a:r>
            <a:r>
              <a:rPr lang="en-US" sz="1200" b="0" i="0" u="none" strike="noStrike" dirty="0">
                <a:effectLst/>
                <a:latin typeface="Roboto" panose="02000000000000000000" pitchFamily="2" charset="0"/>
              </a:rPr>
              <a:t>, </a:t>
            </a:r>
            <a:r>
              <a:rPr lang="en-US" sz="1200" b="0" i="1" u="none" strike="noStrike" dirty="0">
                <a:effectLst/>
                <a:latin typeface="Roboto" panose="02000000000000000000" pitchFamily="2" charset="0"/>
              </a:rPr>
              <a:t>11</a:t>
            </a:r>
            <a:r>
              <a:rPr lang="en-US" sz="1200" b="0" i="0" u="none" strike="noStrike" dirty="0">
                <a:effectLst/>
                <a:latin typeface="Roboto" panose="02000000000000000000" pitchFamily="2" charset="0"/>
              </a:rPr>
              <a:t>(3), 438. https://</a:t>
            </a:r>
            <a:r>
              <a:rPr lang="en-US" sz="1200" b="0" i="0" u="none" strike="noStrike" dirty="0" err="1">
                <a:effectLst/>
                <a:latin typeface="Roboto" panose="02000000000000000000" pitchFamily="2" charset="0"/>
              </a:rPr>
              <a:t>doi.org</a:t>
            </a:r>
            <a:r>
              <a:rPr lang="en-US" sz="1200" b="0" i="0" u="none" strike="noStrike" dirty="0">
                <a:effectLst/>
                <a:latin typeface="Roboto" panose="02000000000000000000" pitchFamily="2" charset="0"/>
              </a:rPr>
              <a:t>/10.3390/healthcare11030438</a:t>
            </a:r>
            <a:endParaRPr lang="en-US" sz="1200" b="1" dirty="0"/>
          </a:p>
          <a:p>
            <a:pPr lvl="1"/>
            <a:endParaRPr lang="en-US" sz="1500" dirty="0"/>
          </a:p>
          <a:p>
            <a:pPr marL="457200" lvl="1" indent="0">
              <a:buNone/>
            </a:pPr>
            <a:endParaRPr lang="en-US" sz="1500" dirty="0"/>
          </a:p>
        </p:txBody>
      </p:sp>
      <p:pic>
        <p:nvPicPr>
          <p:cNvPr id="5" name="Picture 4" descr="A person holding a baby&#10;&#10;AI-generated content may be incorrect.">
            <a:extLst>
              <a:ext uri="{FF2B5EF4-FFF2-40B4-BE49-F238E27FC236}">
                <a16:creationId xmlns:a16="http://schemas.microsoft.com/office/drawing/2014/main" id="{A558D122-55D4-7459-EC2D-FAE3D56F160D}"/>
              </a:ext>
            </a:extLst>
          </p:cNvPr>
          <p:cNvPicPr>
            <a:picLocks noChangeAspect="1"/>
          </p:cNvPicPr>
          <p:nvPr/>
        </p:nvPicPr>
        <p:blipFill>
          <a:blip r:embed="rId2">
            <a:extLst>
              <a:ext uri="{837473B0-CC2E-450A-ABE3-18F120FF3D39}">
                <a1611:picAttrSrcUrl xmlns:a1611="http://schemas.microsoft.com/office/drawing/2016/11/main" r:id="rId3"/>
              </a:ext>
            </a:extLst>
          </a:blip>
          <a:srcRect l="28762" r="7259"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59871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B3B742-63F6-0CB7-3F80-7CD9AF4ADD73}"/>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317E2CB-0F2E-CCAA-A3F0-42E053856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a:extLst>
              <a:ext uri="{FF2B5EF4-FFF2-40B4-BE49-F238E27FC236}">
                <a16:creationId xmlns:a16="http://schemas.microsoft.com/office/drawing/2014/main" id="{B0F028FD-796C-4756-7EB9-F2CA7C835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erson holding a baby&#10;&#10;AI-generated content may be incorrect.">
            <a:extLst>
              <a:ext uri="{FF2B5EF4-FFF2-40B4-BE49-F238E27FC236}">
                <a16:creationId xmlns:a16="http://schemas.microsoft.com/office/drawing/2014/main" id="{ACA73015-561E-33DC-160A-56F04BC0EBA5}"/>
              </a:ext>
            </a:extLst>
          </p:cNvPr>
          <p:cNvPicPr>
            <a:picLocks noChangeAspect="1"/>
          </p:cNvPicPr>
          <p:nvPr/>
        </p:nvPicPr>
        <p:blipFill>
          <a:blip r:embed="rId3">
            <a:duotone>
              <a:schemeClr val="accent1">
                <a:shade val="45000"/>
                <a:satMod val="135000"/>
              </a:schemeClr>
              <a:prstClr val="white"/>
            </a:duotone>
            <a:alphaModFix amt="35000"/>
            <a:extLst>
              <a:ext uri="{837473B0-CC2E-450A-ABE3-18F120FF3D39}">
                <a1611:picAttrSrcUrl xmlns:a1611="http://schemas.microsoft.com/office/drawing/2016/11/main" r:id="rId4"/>
              </a:ext>
            </a:extLst>
          </a:blip>
          <a:srcRect b="15730"/>
          <a:stretch>
            <a:fillRect/>
          </a:stretch>
        </p:blipFill>
        <p:spPr>
          <a:xfrm>
            <a:off x="20" y="10"/>
            <a:ext cx="12191981" cy="6857989"/>
          </a:xfrm>
          <a:prstGeom prst="rect">
            <a:avLst/>
          </a:prstGeom>
        </p:spPr>
      </p:pic>
      <p:sp>
        <p:nvSpPr>
          <p:cNvPr id="2" name="Title 1">
            <a:extLst>
              <a:ext uri="{FF2B5EF4-FFF2-40B4-BE49-F238E27FC236}">
                <a16:creationId xmlns:a16="http://schemas.microsoft.com/office/drawing/2014/main" id="{FC795AB6-CEFC-D622-2CCD-1574FC2478FF}"/>
              </a:ext>
            </a:extLst>
          </p:cNvPr>
          <p:cNvSpPr>
            <a:spLocks noGrp="1"/>
          </p:cNvSpPr>
          <p:nvPr>
            <p:ph type="title"/>
          </p:nvPr>
        </p:nvSpPr>
        <p:spPr>
          <a:xfrm>
            <a:off x="882553" y="311272"/>
            <a:ext cx="5243394" cy="5189746"/>
          </a:xfrm>
        </p:spPr>
        <p:txBody>
          <a:bodyPr anchor="t">
            <a:normAutofit/>
          </a:bodyPr>
          <a:lstStyle/>
          <a:p>
            <a:r>
              <a:rPr lang="en-US" sz="8000" b="1" dirty="0">
                <a:solidFill>
                  <a:schemeClr val="accent6"/>
                </a:solidFill>
              </a:rPr>
              <a:t>The Facts</a:t>
            </a:r>
          </a:p>
        </p:txBody>
      </p:sp>
      <p:cxnSp>
        <p:nvCxnSpPr>
          <p:cNvPr id="35" name="Straight Connector 34">
            <a:extLst>
              <a:ext uri="{FF2B5EF4-FFF2-40B4-BE49-F238E27FC236}">
                <a16:creationId xmlns:a16="http://schemas.microsoft.com/office/drawing/2014/main" id="{240ABA83-8329-0665-9D78-1F816D9039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4" name="Graphic 11">
            <a:extLst>
              <a:ext uri="{FF2B5EF4-FFF2-40B4-BE49-F238E27FC236}">
                <a16:creationId xmlns:a16="http://schemas.microsoft.com/office/drawing/2014/main" id="{65062153-C405-C676-03D8-88FC1EF4C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Graphic 10">
            <a:extLst>
              <a:ext uri="{FF2B5EF4-FFF2-40B4-BE49-F238E27FC236}">
                <a16:creationId xmlns:a16="http://schemas.microsoft.com/office/drawing/2014/main" id="{050A3FDD-EC84-396C-1209-62D9F9C66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Graphic 12">
            <a:extLst>
              <a:ext uri="{FF2B5EF4-FFF2-40B4-BE49-F238E27FC236}">
                <a16:creationId xmlns:a16="http://schemas.microsoft.com/office/drawing/2014/main" id="{233A5D95-EF47-1435-5923-515A57631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Content Placeholder 8">
            <a:extLst>
              <a:ext uri="{FF2B5EF4-FFF2-40B4-BE49-F238E27FC236}">
                <a16:creationId xmlns:a16="http://schemas.microsoft.com/office/drawing/2014/main" id="{15693150-9CB5-EAC3-6F05-77EDE0881A60}"/>
              </a:ext>
            </a:extLst>
          </p:cNvPr>
          <p:cNvSpPr>
            <a:spLocks noGrp="1"/>
          </p:cNvSpPr>
          <p:nvPr>
            <p:ph idx="1"/>
          </p:nvPr>
        </p:nvSpPr>
        <p:spPr>
          <a:xfrm>
            <a:off x="6641257" y="373057"/>
            <a:ext cx="5317378" cy="5627054"/>
          </a:xfrm>
        </p:spPr>
        <p:txBody>
          <a:bodyPr anchor="b">
            <a:normAutofit/>
          </a:bodyPr>
          <a:lstStyle/>
          <a:p>
            <a:pPr marL="457200" lvl="1" indent="0" algn="ctr">
              <a:buNone/>
            </a:pPr>
            <a:r>
              <a:rPr lang="en-US" b="1" dirty="0">
                <a:solidFill>
                  <a:schemeClr val="accent6"/>
                </a:solidFill>
                <a:latin typeface="Arial" panose="020B0604020202020204" pitchFamily="34" charset="0"/>
                <a:cs typeface="Arial" panose="020B0604020202020204" pitchFamily="34" charset="0"/>
              </a:rPr>
              <a:t>Perinatal Mood Disorders</a:t>
            </a:r>
          </a:p>
          <a:p>
            <a:pPr marL="457200" lvl="1" indent="0" algn="ctr">
              <a:buNone/>
            </a:pPr>
            <a:r>
              <a:rPr lang="en-US" dirty="0">
                <a:solidFill>
                  <a:srgbClr val="FFFFFF"/>
                </a:solidFill>
                <a:latin typeface="Arial" panose="020B0604020202020204" pitchFamily="34" charset="0"/>
                <a:cs typeface="Arial" panose="020B0604020202020204" pitchFamily="34" charset="0"/>
              </a:rPr>
              <a:t> </a:t>
            </a:r>
          </a:p>
          <a:p>
            <a:pPr lvl="1" algn="ctr"/>
            <a:r>
              <a:rPr lang="en-US" dirty="0">
                <a:solidFill>
                  <a:srgbClr val="FFFFFF"/>
                </a:solidFill>
                <a:latin typeface="Arial" panose="020B0604020202020204" pitchFamily="34" charset="0"/>
                <a:cs typeface="Arial" panose="020B0604020202020204" pitchFamily="34" charset="0"/>
              </a:rPr>
              <a:t>Maternal Depression </a:t>
            </a:r>
          </a:p>
          <a:p>
            <a:pPr lvl="1" algn="ctr"/>
            <a:r>
              <a:rPr lang="en-US" dirty="0">
                <a:solidFill>
                  <a:srgbClr val="FFFFFF"/>
                </a:solidFill>
                <a:latin typeface="Arial" panose="020B0604020202020204" pitchFamily="34" charset="0"/>
                <a:cs typeface="Arial" panose="020B0604020202020204" pitchFamily="34" charset="0"/>
              </a:rPr>
              <a:t>Maternal Anxiety</a:t>
            </a:r>
          </a:p>
          <a:p>
            <a:pPr lvl="1" algn="ctr"/>
            <a:r>
              <a:rPr lang="en-US" dirty="0">
                <a:solidFill>
                  <a:srgbClr val="FFFFFF"/>
                </a:solidFill>
                <a:latin typeface="Arial" panose="020B0604020202020204" pitchFamily="34" charset="0"/>
                <a:cs typeface="Arial" panose="020B0604020202020204" pitchFamily="34" charset="0"/>
              </a:rPr>
              <a:t>Maternal/Perinatal OCD</a:t>
            </a:r>
          </a:p>
          <a:p>
            <a:pPr lvl="1" algn="ctr"/>
            <a:r>
              <a:rPr lang="en-US" dirty="0">
                <a:solidFill>
                  <a:srgbClr val="FFFFFF"/>
                </a:solidFill>
                <a:latin typeface="Arial" panose="020B0604020202020204" pitchFamily="34" charset="0"/>
                <a:cs typeface="Arial" panose="020B0604020202020204" pitchFamily="34" charset="0"/>
              </a:rPr>
              <a:t>Bipolar Disorders</a:t>
            </a:r>
          </a:p>
          <a:p>
            <a:pPr lvl="1" algn="ctr"/>
            <a:r>
              <a:rPr lang="en-US" dirty="0">
                <a:solidFill>
                  <a:srgbClr val="FFFFFF"/>
                </a:solidFill>
                <a:latin typeface="Arial" panose="020B0604020202020204" pitchFamily="34" charset="0"/>
                <a:cs typeface="Arial" panose="020B0604020202020204" pitchFamily="34" charset="0"/>
              </a:rPr>
              <a:t>Postpartum Psychosis</a:t>
            </a:r>
          </a:p>
          <a:p>
            <a:pPr lvl="1" algn="ctr"/>
            <a:r>
              <a:rPr lang="en-US" dirty="0">
                <a:solidFill>
                  <a:srgbClr val="FFFFFF"/>
                </a:solidFill>
                <a:latin typeface="Arial" panose="020B0604020202020204" pitchFamily="34" charset="0"/>
                <a:cs typeface="Arial" panose="020B0604020202020204" pitchFamily="34" charset="0"/>
              </a:rPr>
              <a:t>Traumatic Birth Event and Postpartum PTSD</a:t>
            </a:r>
          </a:p>
          <a:p>
            <a:pPr lvl="1" algn="ctr"/>
            <a:r>
              <a:rPr lang="en-US" dirty="0">
                <a:solidFill>
                  <a:srgbClr val="FFFFFF"/>
                </a:solidFill>
                <a:latin typeface="Arial" panose="020B0604020202020204" pitchFamily="34" charset="0"/>
                <a:cs typeface="Arial" panose="020B0604020202020204" pitchFamily="34" charset="0"/>
              </a:rPr>
              <a:t>Intrusive thoughts</a:t>
            </a:r>
          </a:p>
          <a:p>
            <a:pPr lvl="1" algn="ctr"/>
            <a:r>
              <a:rPr lang="en-US" dirty="0">
                <a:solidFill>
                  <a:srgbClr val="FFFFFF"/>
                </a:solidFill>
                <a:latin typeface="Arial" panose="020B0604020202020204" pitchFamily="34" charset="0"/>
                <a:cs typeface="Arial" panose="020B0604020202020204" pitchFamily="34" charset="0"/>
              </a:rPr>
              <a:t>Perinatal loss and grief</a:t>
            </a:r>
          </a:p>
          <a:p>
            <a:pPr lvl="1" algn="ctr"/>
            <a:endParaRPr lang="en-US" sz="1400" dirty="0">
              <a:solidFill>
                <a:srgbClr val="FFFFFF"/>
              </a:solidFill>
            </a:endParaRPr>
          </a:p>
          <a:p>
            <a:pPr marL="457200" lvl="1" indent="0" algn="ctr">
              <a:buNone/>
            </a:pPr>
            <a:r>
              <a:rPr lang="en-US" sz="1400" dirty="0">
                <a:solidFill>
                  <a:srgbClr val="FFFFFF"/>
                </a:solidFill>
                <a:latin typeface="Arial" panose="020B0604020202020204" pitchFamily="34" charset="0"/>
                <a:cs typeface="Arial" panose="020B0604020202020204" pitchFamily="34" charset="0"/>
              </a:rPr>
              <a:t>The Policy Center for Maternal Mental Health. “Maternal Mental Health Conditions.” https://</a:t>
            </a:r>
            <a:r>
              <a:rPr lang="en-US" sz="1400" dirty="0" err="1">
                <a:solidFill>
                  <a:srgbClr val="FFFFFF"/>
                </a:solidFill>
                <a:latin typeface="Arial" panose="020B0604020202020204" pitchFamily="34" charset="0"/>
                <a:cs typeface="Arial" panose="020B0604020202020204" pitchFamily="34" charset="0"/>
              </a:rPr>
              <a:t>policycentermmh.org</a:t>
            </a:r>
            <a:r>
              <a:rPr lang="en-US" sz="1400" dirty="0">
                <a:solidFill>
                  <a:srgbClr val="FFFFFF"/>
                </a:solidFill>
                <a:latin typeface="Arial" panose="020B0604020202020204" pitchFamily="34" charset="0"/>
                <a:cs typeface="Arial" panose="020B0604020202020204" pitchFamily="34" charset="0"/>
              </a:rPr>
              <a:t>/</a:t>
            </a:r>
            <a:r>
              <a:rPr lang="en-US" sz="1400" dirty="0" err="1">
                <a:solidFill>
                  <a:srgbClr val="FFFFFF"/>
                </a:solidFill>
                <a:latin typeface="Arial" panose="020B0604020202020204" pitchFamily="34" charset="0"/>
                <a:cs typeface="Arial" panose="020B0604020202020204" pitchFamily="34" charset="0"/>
              </a:rPr>
              <a:t>mmh</a:t>
            </a:r>
            <a:r>
              <a:rPr lang="en-US" sz="1400" dirty="0">
                <a:solidFill>
                  <a:srgbClr val="FFFFFF"/>
                </a:solidFill>
                <a:latin typeface="Arial" panose="020B0604020202020204" pitchFamily="34" charset="0"/>
                <a:cs typeface="Arial" panose="020B0604020202020204" pitchFamily="34" charset="0"/>
              </a:rPr>
              <a:t>-disorders/</a:t>
            </a:r>
          </a:p>
          <a:p>
            <a:pPr marL="457200" lvl="1" indent="0">
              <a:buNone/>
            </a:pPr>
            <a:endParaRPr lang="en-US" sz="1400" dirty="0">
              <a:solidFill>
                <a:srgbClr val="FFFFFF"/>
              </a:solidFill>
            </a:endParaRPr>
          </a:p>
        </p:txBody>
      </p:sp>
    </p:spTree>
    <p:extLst>
      <p:ext uri="{BB962C8B-B14F-4D97-AF65-F5344CB8AC3E}">
        <p14:creationId xmlns:p14="http://schemas.microsoft.com/office/powerpoint/2010/main" val="402135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93EDA-E877-0456-8083-0B1F4617952B}"/>
              </a:ext>
            </a:extLst>
          </p:cNvPr>
          <p:cNvSpPr>
            <a:spLocks noGrp="1"/>
          </p:cNvSpPr>
          <p:nvPr>
            <p:ph type="title"/>
          </p:nvPr>
        </p:nvSpPr>
        <p:spPr>
          <a:xfrm>
            <a:off x="572493" y="238539"/>
            <a:ext cx="11018520" cy="1434415"/>
          </a:xfrm>
        </p:spPr>
        <p:txBody>
          <a:bodyPr anchor="b">
            <a:normAutofit/>
          </a:bodyPr>
          <a:lstStyle/>
          <a:p>
            <a:r>
              <a:rPr lang="en-US" sz="5400" b="1" dirty="0">
                <a:cs typeface="Arial" panose="020B0604020202020204" pitchFamily="34" charset="0"/>
              </a:rPr>
              <a:t>The Facts</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8">
            <a:extLst>
              <a:ext uri="{FF2B5EF4-FFF2-40B4-BE49-F238E27FC236}">
                <a16:creationId xmlns:a16="http://schemas.microsoft.com/office/drawing/2014/main" id="{1E647287-3B68-8CDD-C045-AA1FDD2AFC0F}"/>
              </a:ext>
            </a:extLst>
          </p:cNvPr>
          <p:cNvSpPr>
            <a:spLocks noGrp="1"/>
          </p:cNvSpPr>
          <p:nvPr>
            <p:ph idx="1"/>
          </p:nvPr>
        </p:nvSpPr>
        <p:spPr>
          <a:xfrm>
            <a:off x="572493" y="2071316"/>
            <a:ext cx="6713552" cy="4119172"/>
          </a:xfrm>
        </p:spPr>
        <p:txBody>
          <a:bodyPr anchor="t">
            <a:normAutofit fontScale="92500" lnSpcReduction="20000"/>
          </a:bodyPr>
          <a:lstStyle/>
          <a:p>
            <a:pPr marL="457200" lvl="1" indent="0">
              <a:buNone/>
            </a:pPr>
            <a:endParaRPr lang="en-US" sz="2000" dirty="0">
              <a:latin typeface="Avenir Book" panose="02000503020000020003" pitchFamily="2" charset="0"/>
            </a:endParaRPr>
          </a:p>
          <a:p>
            <a:pPr marL="457200" lvl="1" indent="0">
              <a:buNone/>
            </a:pPr>
            <a:r>
              <a:rPr lang="en-US" sz="2600" dirty="0">
                <a:latin typeface="Avenir Book" panose="02000503020000020003" pitchFamily="2" charset="0"/>
              </a:rPr>
              <a:t>Johns Hopkins Study on Postpartum Depression</a:t>
            </a:r>
          </a:p>
          <a:p>
            <a:pPr lvl="1">
              <a:buFont typeface="Wingdings" pitchFamily="2" charset="2"/>
              <a:buChar char="Ø"/>
            </a:pPr>
            <a:r>
              <a:rPr lang="en-US" sz="2600" dirty="0">
                <a:latin typeface="Avenir Book" panose="02000503020000020003" pitchFamily="2" charset="0"/>
              </a:rPr>
              <a:t>20% (1 in 5) are diagnosed with PPD</a:t>
            </a:r>
          </a:p>
          <a:p>
            <a:pPr lvl="2">
              <a:buFont typeface="Wingdings" pitchFamily="2" charset="2"/>
              <a:buChar char="ü"/>
            </a:pPr>
            <a:r>
              <a:rPr lang="en-US" sz="2600" dirty="0">
                <a:latin typeface="Avenir Book" panose="02000503020000020003" pitchFamily="2" charset="0"/>
              </a:rPr>
              <a:t>Cumulatively PPD diagnosis higher for white patients than other groups within 0-7 weeks of giving birth</a:t>
            </a:r>
          </a:p>
          <a:p>
            <a:pPr lvl="2">
              <a:buFont typeface="Wingdings" pitchFamily="2" charset="2"/>
              <a:buChar char="ü"/>
            </a:pPr>
            <a:r>
              <a:rPr lang="en-US" sz="2600" dirty="0">
                <a:latin typeface="Avenir Book" panose="02000503020000020003" pitchFamily="2" charset="0"/>
              </a:rPr>
              <a:t>PPD diagnosis less likely to occur for BIPOC patients within this timeframe</a:t>
            </a:r>
          </a:p>
          <a:p>
            <a:pPr lvl="2">
              <a:buFont typeface="Wingdings" pitchFamily="2" charset="2"/>
              <a:buChar char="ü"/>
            </a:pPr>
            <a:r>
              <a:rPr lang="en-US" sz="2600" dirty="0">
                <a:latin typeface="Avenir Book" panose="02000503020000020003" pitchFamily="2" charset="0"/>
              </a:rPr>
              <a:t>Black, Asian, Latinx/Hispanic patients MORE likely to be diagnosed with PPD 8 weeks postpartum than white patients</a:t>
            </a:r>
          </a:p>
          <a:p>
            <a:pPr lvl="2">
              <a:buFont typeface="Wingdings" pitchFamily="2" charset="2"/>
              <a:buChar char="ü"/>
            </a:pPr>
            <a:endParaRPr lang="en-US" sz="1500" b="1" dirty="0"/>
          </a:p>
          <a:p>
            <a:pPr marL="914400" lvl="2" indent="0">
              <a:buNone/>
            </a:pPr>
            <a:r>
              <a:rPr lang="en-US" sz="1200" b="0" i="0" u="none" strike="noStrike" dirty="0">
                <a:effectLst/>
                <a:latin typeface="Roboto" panose="02000000000000000000" pitchFamily="2" charset="0"/>
              </a:rPr>
              <a:t>Liu, S., Ding, X., </a:t>
            </a:r>
            <a:r>
              <a:rPr lang="en-US" sz="1200" b="0" i="0" u="none" strike="noStrike" dirty="0" err="1">
                <a:effectLst/>
                <a:latin typeface="Roboto" panose="02000000000000000000" pitchFamily="2" charset="0"/>
              </a:rPr>
              <a:t>Belouali</a:t>
            </a:r>
            <a:r>
              <a:rPr lang="en-US" sz="1200" b="0" i="0" u="none" strike="noStrike" dirty="0">
                <a:effectLst/>
                <a:latin typeface="Roboto" panose="02000000000000000000" pitchFamily="2" charset="0"/>
              </a:rPr>
              <a:t>, A., Bai, H., Raja, K., &amp; Kharrazi, H. (2022). Assessing the Racial and Socioeconomic Disparities in Postpartum Depression Using Population-Level Hospital Discharge Data: Longitudinal Retrospective Study. </a:t>
            </a:r>
            <a:r>
              <a:rPr lang="en-US" sz="1200" b="0" i="1" u="none" strike="noStrike" dirty="0">
                <a:effectLst/>
                <a:latin typeface="Roboto" panose="02000000000000000000" pitchFamily="2" charset="0"/>
              </a:rPr>
              <a:t>JMIR pediatrics and parenting</a:t>
            </a:r>
            <a:r>
              <a:rPr lang="en-US" sz="1200" b="0" i="0" u="none" strike="noStrike" dirty="0">
                <a:effectLst/>
                <a:latin typeface="Roboto" panose="02000000000000000000" pitchFamily="2" charset="0"/>
              </a:rPr>
              <a:t>, </a:t>
            </a:r>
            <a:r>
              <a:rPr lang="en-US" sz="1200" b="0" i="1" u="none" strike="noStrike" dirty="0">
                <a:effectLst/>
                <a:latin typeface="Roboto" panose="02000000000000000000" pitchFamily="2" charset="0"/>
              </a:rPr>
              <a:t>5</a:t>
            </a:r>
            <a:r>
              <a:rPr lang="en-US" sz="1200" b="0" i="0" u="none" strike="noStrike" dirty="0">
                <a:effectLst/>
                <a:latin typeface="Roboto" panose="02000000000000000000" pitchFamily="2" charset="0"/>
              </a:rPr>
              <a:t>(4), e38879. https://</a:t>
            </a:r>
            <a:r>
              <a:rPr lang="en-US" sz="1200" b="0" i="0" u="none" strike="noStrike" dirty="0" err="1">
                <a:effectLst/>
                <a:latin typeface="Roboto" panose="02000000000000000000" pitchFamily="2" charset="0"/>
              </a:rPr>
              <a:t>doi.org</a:t>
            </a:r>
            <a:r>
              <a:rPr lang="en-US" sz="1200" b="0" i="0" u="none" strike="noStrike" dirty="0">
                <a:effectLst/>
                <a:latin typeface="Roboto" panose="02000000000000000000" pitchFamily="2" charset="0"/>
              </a:rPr>
              <a:t>/10.2196/38879</a:t>
            </a:r>
            <a:endParaRPr lang="en-US" sz="1200" b="1" dirty="0"/>
          </a:p>
          <a:p>
            <a:pPr marL="457200" lvl="1" indent="0">
              <a:buNone/>
            </a:pPr>
            <a:endParaRPr lang="en-US" sz="1500" dirty="0"/>
          </a:p>
        </p:txBody>
      </p:sp>
      <p:pic>
        <p:nvPicPr>
          <p:cNvPr id="4" name="Picture 3" descr="A person holding a crying baby&#10;&#10;Description automatically generated">
            <a:extLst>
              <a:ext uri="{FF2B5EF4-FFF2-40B4-BE49-F238E27FC236}">
                <a16:creationId xmlns:a16="http://schemas.microsoft.com/office/drawing/2014/main" id="{2FBCE504-BF7C-7318-B1E4-10CF01FE5AAA}"/>
              </a:ext>
            </a:extLst>
          </p:cNvPr>
          <p:cNvPicPr>
            <a:picLocks noChangeAspect="1"/>
          </p:cNvPicPr>
          <p:nvPr/>
        </p:nvPicPr>
        <p:blipFill>
          <a:blip r:embed="rId3">
            <a:extLst>
              <a:ext uri="{837473B0-CC2E-450A-ABE3-18F120FF3D39}">
                <a1611:picAttrSrcUrl xmlns:a1611="http://schemas.microsoft.com/office/drawing/2016/11/main" r:id="rId4"/>
              </a:ext>
            </a:extLst>
          </a:blip>
          <a:srcRect l="9463" r="26321" b="2"/>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324187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74"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77"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person holding a baby&#10;&#10;AI-generated content may be incorrect.">
            <a:extLst>
              <a:ext uri="{FF2B5EF4-FFF2-40B4-BE49-F238E27FC236}">
                <a16:creationId xmlns:a16="http://schemas.microsoft.com/office/drawing/2014/main" id="{0D9AFCA4-B30D-313B-131B-BABEE8CA93A4}"/>
              </a:ext>
            </a:extLst>
          </p:cNvPr>
          <p:cNvPicPr>
            <a:picLocks noChangeAspect="1"/>
          </p:cNvPicPr>
          <p:nvPr/>
        </p:nvPicPr>
        <p:blipFill>
          <a:blip r:embed="rId2">
            <a:extLst>
              <a:ext uri="{837473B0-CC2E-450A-ABE3-18F120FF3D39}">
                <a1611:picAttrSrcUrl xmlns:a1611="http://schemas.microsoft.com/office/drawing/2016/11/main" r:id="rId3"/>
              </a:ext>
            </a:extLst>
          </a:blip>
          <a:srcRect l="34038" r="12539"/>
          <a:stretch>
            <a:fillRect/>
          </a:stretch>
        </p:blipFill>
        <p:spPr>
          <a:xfrm>
            <a:off x="7082810" y="841663"/>
            <a:ext cx="4166151" cy="5185923"/>
          </a:xfrm>
          <a:prstGeom prst="rect">
            <a:avLst/>
          </a:prstGeom>
        </p:spPr>
      </p:pic>
      <p:grpSp>
        <p:nvGrpSpPr>
          <p:cNvPr id="79" name="Group 78">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80" name="Freeform: Shape 63">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64">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65">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66">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67">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68">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69">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7E4129D-B3FC-5B28-F236-8857AE1318AC}"/>
              </a:ext>
            </a:extLst>
          </p:cNvPr>
          <p:cNvSpPr>
            <a:spLocks noGrp="1"/>
          </p:cNvSpPr>
          <p:nvPr>
            <p:ph type="title"/>
          </p:nvPr>
        </p:nvSpPr>
        <p:spPr>
          <a:xfrm>
            <a:off x="1014984" y="358346"/>
            <a:ext cx="5821537" cy="1203089"/>
          </a:xfrm>
        </p:spPr>
        <p:txBody>
          <a:bodyPr anchor="b">
            <a:normAutofit/>
          </a:bodyPr>
          <a:lstStyle/>
          <a:p>
            <a:r>
              <a:rPr lang="en-US" sz="4800" dirty="0">
                <a:solidFill>
                  <a:schemeClr val="bg1"/>
                </a:solidFill>
              </a:rPr>
              <a:t>Why This Matters…</a:t>
            </a:r>
          </a:p>
        </p:txBody>
      </p:sp>
      <p:sp>
        <p:nvSpPr>
          <p:cNvPr id="3" name="Content Placeholder 2">
            <a:extLst>
              <a:ext uri="{FF2B5EF4-FFF2-40B4-BE49-F238E27FC236}">
                <a16:creationId xmlns:a16="http://schemas.microsoft.com/office/drawing/2014/main" id="{26F52EC3-4820-4ED9-0341-C3562052F58F}"/>
              </a:ext>
            </a:extLst>
          </p:cNvPr>
          <p:cNvSpPr>
            <a:spLocks noGrp="1"/>
          </p:cNvSpPr>
          <p:nvPr>
            <p:ph idx="1"/>
          </p:nvPr>
        </p:nvSpPr>
        <p:spPr>
          <a:xfrm>
            <a:off x="1014984" y="1702113"/>
            <a:ext cx="5821537" cy="4336872"/>
          </a:xfrm>
        </p:spPr>
        <p:txBody>
          <a:bodyPr anchor="t">
            <a:normAutofit fontScale="92500" lnSpcReduction="20000"/>
          </a:bodyPr>
          <a:lstStyle/>
          <a:p>
            <a:r>
              <a:rPr lang="en-US" sz="2600" dirty="0">
                <a:solidFill>
                  <a:schemeClr val="bg1"/>
                </a:solidFill>
              </a:rPr>
              <a:t>Untreated PMDs are associated with pre-term birth, low birth rate (Grate, et. al., 2010)</a:t>
            </a:r>
          </a:p>
          <a:p>
            <a:r>
              <a:rPr lang="en-US" sz="2600" dirty="0">
                <a:solidFill>
                  <a:schemeClr val="bg1"/>
                </a:solidFill>
              </a:rPr>
              <a:t>Negative childhood development outcomes (Koutra, </a:t>
            </a:r>
            <a:r>
              <a:rPr lang="en-US" sz="2600" dirty="0" err="1">
                <a:solidFill>
                  <a:schemeClr val="bg1"/>
                </a:solidFill>
              </a:rPr>
              <a:t>et.al</a:t>
            </a:r>
            <a:r>
              <a:rPr lang="en-US" sz="2600" dirty="0">
                <a:solidFill>
                  <a:schemeClr val="bg1"/>
                </a:solidFill>
              </a:rPr>
              <a:t>., 2017)</a:t>
            </a:r>
          </a:p>
          <a:p>
            <a:r>
              <a:rPr lang="en-US" sz="2600" dirty="0">
                <a:solidFill>
                  <a:schemeClr val="bg1"/>
                </a:solidFill>
              </a:rPr>
              <a:t>Perinatal Mood Disorders are a leading cause of maternal mortality (Trost, </a:t>
            </a:r>
            <a:r>
              <a:rPr lang="en-US" sz="2600" dirty="0" err="1">
                <a:solidFill>
                  <a:schemeClr val="bg1"/>
                </a:solidFill>
              </a:rPr>
              <a:t>et.al</a:t>
            </a:r>
            <a:r>
              <a:rPr lang="en-US" sz="2600" dirty="0">
                <a:solidFill>
                  <a:schemeClr val="bg1"/>
                </a:solidFill>
              </a:rPr>
              <a:t>. 2022)</a:t>
            </a:r>
          </a:p>
          <a:p>
            <a:pPr marL="0" indent="0">
              <a:buNone/>
            </a:pPr>
            <a:endParaRPr lang="en-US" sz="700" dirty="0">
              <a:solidFill>
                <a:schemeClr val="bg1"/>
              </a:solidFill>
            </a:endParaRPr>
          </a:p>
          <a:p>
            <a:r>
              <a:rPr lang="en-US" sz="1100" b="0" i="1" u="none" strike="noStrike" dirty="0">
                <a:solidFill>
                  <a:schemeClr val="bg1"/>
                </a:solidFill>
                <a:effectLst/>
                <a:latin typeface="Montserrat" pitchFamily="2" charset="77"/>
              </a:rPr>
              <a:t>Grote, N. K., Bridge, J. A., Gavin, A. R., Melville, J. L., Iyengar, S., &amp; Katon, W. J. (2010). A Meta-analysis of Depression During Pregnancy and the Risk of Preterm Birth, Low Birth Weight, and Intrauterine Growth Restriction. Archives of General Psychiatry, 67(10), 1012–1024. https://</a:t>
            </a:r>
            <a:r>
              <a:rPr lang="en-US" sz="1100" b="0" i="1" u="none" strike="noStrike" dirty="0" err="1">
                <a:solidFill>
                  <a:schemeClr val="bg1"/>
                </a:solidFill>
                <a:effectLst/>
                <a:latin typeface="Montserrat" pitchFamily="2" charset="77"/>
              </a:rPr>
              <a:t>doi.org</a:t>
            </a:r>
            <a:r>
              <a:rPr lang="en-US" sz="1100" b="0" i="1" u="none" strike="noStrike" dirty="0">
                <a:solidFill>
                  <a:schemeClr val="bg1"/>
                </a:solidFill>
                <a:effectLst/>
                <a:latin typeface="Montserrat" pitchFamily="2" charset="77"/>
              </a:rPr>
              <a:t>/10.1001/archgenpsychiatry.2010.111 </a:t>
            </a:r>
          </a:p>
          <a:p>
            <a:r>
              <a:rPr lang="en-US" sz="1100" b="0" i="1" u="none" strike="noStrike" dirty="0">
                <a:solidFill>
                  <a:schemeClr val="bg1"/>
                </a:solidFill>
                <a:effectLst/>
                <a:latin typeface="Montserrat" pitchFamily="2" charset="77"/>
              </a:rPr>
              <a:t>Koutra, K., </a:t>
            </a:r>
            <a:r>
              <a:rPr lang="en-US" sz="1100" b="0" i="1" u="none" strike="noStrike" dirty="0" err="1">
                <a:solidFill>
                  <a:schemeClr val="bg1"/>
                </a:solidFill>
                <a:effectLst/>
                <a:latin typeface="Montserrat" pitchFamily="2" charset="77"/>
              </a:rPr>
              <a:t>Roumeliotaki</a:t>
            </a:r>
            <a:r>
              <a:rPr lang="en-US" sz="1100" b="0" i="1" u="none" strike="noStrike" dirty="0">
                <a:solidFill>
                  <a:schemeClr val="bg1"/>
                </a:solidFill>
                <a:effectLst/>
                <a:latin typeface="Montserrat" pitchFamily="2" charset="77"/>
              </a:rPr>
              <a:t>, T., </a:t>
            </a:r>
            <a:r>
              <a:rPr lang="en-US" sz="1100" b="0" i="1" u="none" strike="noStrike" dirty="0" err="1">
                <a:solidFill>
                  <a:schemeClr val="bg1"/>
                </a:solidFill>
                <a:effectLst/>
                <a:latin typeface="Montserrat" pitchFamily="2" charset="77"/>
              </a:rPr>
              <a:t>Kyriklaki</a:t>
            </a:r>
            <a:r>
              <a:rPr lang="en-US" sz="1100" b="0" i="1" u="none" strike="noStrike" dirty="0">
                <a:solidFill>
                  <a:schemeClr val="bg1"/>
                </a:solidFill>
                <a:effectLst/>
                <a:latin typeface="Montserrat" pitchFamily="2" charset="77"/>
              </a:rPr>
              <a:t>, A., Kampouri, M., Sarri, K., </a:t>
            </a:r>
            <a:r>
              <a:rPr lang="en-US" sz="1100" b="0" i="1" u="none" strike="noStrike" dirty="0" err="1">
                <a:solidFill>
                  <a:schemeClr val="bg1"/>
                </a:solidFill>
                <a:effectLst/>
                <a:latin typeface="Montserrat" pitchFamily="2" charset="77"/>
              </a:rPr>
              <a:t>Vassilaki</a:t>
            </a:r>
            <a:r>
              <a:rPr lang="en-US" sz="1100" b="0" i="1" u="none" strike="noStrike" dirty="0">
                <a:solidFill>
                  <a:schemeClr val="bg1"/>
                </a:solidFill>
                <a:effectLst/>
                <a:latin typeface="Montserrat" pitchFamily="2" charset="77"/>
              </a:rPr>
              <a:t>, M., </a:t>
            </a:r>
            <a:r>
              <a:rPr lang="en-US" sz="1100" b="0" i="1" u="none" strike="noStrike" dirty="0" err="1">
                <a:solidFill>
                  <a:schemeClr val="bg1"/>
                </a:solidFill>
                <a:effectLst/>
                <a:latin typeface="Montserrat" pitchFamily="2" charset="77"/>
              </a:rPr>
              <a:t>Bitsios</a:t>
            </a:r>
            <a:r>
              <a:rPr lang="en-US" sz="1100" b="0" i="1" u="none" strike="noStrike" dirty="0">
                <a:solidFill>
                  <a:schemeClr val="bg1"/>
                </a:solidFill>
                <a:effectLst/>
                <a:latin typeface="Montserrat" pitchFamily="2" charset="77"/>
              </a:rPr>
              <a:t>, P., </a:t>
            </a:r>
            <a:r>
              <a:rPr lang="en-US" sz="1100" b="0" i="1" u="none" strike="noStrike" dirty="0" err="1">
                <a:solidFill>
                  <a:schemeClr val="bg1"/>
                </a:solidFill>
                <a:effectLst/>
                <a:latin typeface="Montserrat" pitchFamily="2" charset="77"/>
              </a:rPr>
              <a:t>Kogevinas</a:t>
            </a:r>
            <a:r>
              <a:rPr lang="en-US" sz="1100" b="0" i="1" u="none" strike="noStrike" dirty="0">
                <a:solidFill>
                  <a:schemeClr val="bg1"/>
                </a:solidFill>
                <a:effectLst/>
                <a:latin typeface="Montserrat" pitchFamily="2" charset="77"/>
              </a:rPr>
              <a:t>, M., &amp; Chatzi, L. (2017). Maternal depression and personality traits in association with child neuropsychological and behavioral development in preschool years: Mother-child cohort (Rhea Study) in Crete, Greece. Journal of Affective Disorders, 217, 89–98. https://</a:t>
            </a:r>
            <a:r>
              <a:rPr lang="en-US" sz="1100" b="0" i="1" u="none" strike="noStrike" dirty="0" err="1">
                <a:solidFill>
                  <a:schemeClr val="bg1"/>
                </a:solidFill>
                <a:effectLst/>
                <a:latin typeface="Montserrat" pitchFamily="2" charset="77"/>
              </a:rPr>
              <a:t>doi.org</a:t>
            </a:r>
            <a:r>
              <a:rPr lang="en-US" sz="1100" b="0" i="1" u="none" strike="noStrike" dirty="0">
                <a:solidFill>
                  <a:schemeClr val="bg1"/>
                </a:solidFill>
                <a:effectLst/>
                <a:latin typeface="Montserrat" pitchFamily="2" charset="77"/>
              </a:rPr>
              <a:t>/10.1016/j.jad.2017.04.002</a:t>
            </a:r>
            <a:endParaRPr lang="en-US" sz="1100" dirty="0">
              <a:solidFill>
                <a:schemeClr val="bg1"/>
              </a:solidFill>
            </a:endParaRPr>
          </a:p>
          <a:p>
            <a:r>
              <a:rPr lang="en-US" sz="1100" b="0" i="1" u="none" strike="noStrike" dirty="0">
                <a:solidFill>
                  <a:schemeClr val="bg1"/>
                </a:solidFill>
                <a:effectLst/>
                <a:latin typeface="Montserrat" pitchFamily="2" charset="77"/>
              </a:rPr>
              <a:t>Trost, S., Beauregard, J., Chandra, G., Njie, F., Goodman, D., Berry, J., &amp; Harvey, A. (2022, September 26). Pregnancy-Related Deaths: Data from Maternal Mortality Review Committees in 36 US States, 2017–2019 </a:t>
            </a:r>
            <a:r>
              <a:rPr lang="en-US" sz="700" b="0" i="1" u="none" strike="noStrike" dirty="0">
                <a:solidFill>
                  <a:schemeClr val="bg1"/>
                </a:solidFill>
                <a:effectLst/>
                <a:latin typeface="Montserrat" pitchFamily="2" charset="77"/>
              </a:rPr>
              <a:t>| CDC. https://</a:t>
            </a:r>
            <a:r>
              <a:rPr lang="en-US" sz="700" b="0" i="1" u="none" strike="noStrike" dirty="0" err="1">
                <a:solidFill>
                  <a:schemeClr val="bg1"/>
                </a:solidFill>
                <a:effectLst/>
                <a:latin typeface="Montserrat" pitchFamily="2" charset="77"/>
              </a:rPr>
              <a:t>www.cdc.gov</a:t>
            </a:r>
            <a:r>
              <a:rPr lang="en-US" sz="700" b="0" i="1" u="none" strike="noStrike" dirty="0">
                <a:solidFill>
                  <a:schemeClr val="bg1"/>
                </a:solidFill>
                <a:effectLst/>
                <a:latin typeface="Montserrat" pitchFamily="2" charset="77"/>
              </a:rPr>
              <a:t>/</a:t>
            </a:r>
            <a:r>
              <a:rPr lang="en-US" sz="700" b="0" i="1" u="none" strike="noStrike" dirty="0" err="1">
                <a:solidFill>
                  <a:schemeClr val="bg1"/>
                </a:solidFill>
                <a:effectLst/>
                <a:latin typeface="Montserrat" pitchFamily="2" charset="77"/>
              </a:rPr>
              <a:t>reproductivehealth</a:t>
            </a:r>
            <a:r>
              <a:rPr lang="en-US" sz="700" b="0" i="1" u="none" strike="noStrike" dirty="0">
                <a:solidFill>
                  <a:schemeClr val="bg1"/>
                </a:solidFill>
                <a:effectLst/>
                <a:latin typeface="Montserrat" pitchFamily="2" charset="77"/>
              </a:rPr>
              <a:t>/maternal-mortality/erase-mm/data-</a:t>
            </a:r>
            <a:r>
              <a:rPr lang="en-US" sz="700" b="0" i="1" u="none" strike="noStrike" dirty="0" err="1">
                <a:solidFill>
                  <a:schemeClr val="bg1"/>
                </a:solidFill>
                <a:effectLst/>
                <a:latin typeface="Montserrat" pitchFamily="2" charset="77"/>
              </a:rPr>
              <a:t>mmrc.html</a:t>
            </a:r>
            <a:r>
              <a:rPr lang="en-US" sz="700" b="0" i="1" u="none" strike="noStrike" dirty="0">
                <a:solidFill>
                  <a:schemeClr val="bg1"/>
                </a:solidFill>
                <a:effectLst/>
                <a:latin typeface="Montserrat" pitchFamily="2" charset="77"/>
              </a:rPr>
              <a:t> </a:t>
            </a:r>
            <a:endParaRPr lang="en-US" sz="700" dirty="0">
              <a:solidFill>
                <a:schemeClr val="bg1"/>
              </a:solidFill>
            </a:endParaRPr>
          </a:p>
        </p:txBody>
      </p:sp>
    </p:spTree>
    <p:extLst>
      <p:ext uri="{BB962C8B-B14F-4D97-AF65-F5344CB8AC3E}">
        <p14:creationId xmlns:p14="http://schemas.microsoft.com/office/powerpoint/2010/main" val="149487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59"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63"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Online Media 3" descr="Postpartum OCD &amp; Depression | Jabina's Maternal Mental Health Story">
            <a:hlinkClick r:id="" action="ppaction://media"/>
            <a:extLst>
              <a:ext uri="{FF2B5EF4-FFF2-40B4-BE49-F238E27FC236}">
                <a16:creationId xmlns:a16="http://schemas.microsoft.com/office/drawing/2014/main" id="{224CBE73-A372-FB0D-973F-B5FCDEF5A2B0}"/>
              </a:ext>
            </a:extLst>
          </p:cNvPr>
          <p:cNvPicPr>
            <a:picLocks noRot="1" noChangeAspect="1"/>
          </p:cNvPicPr>
          <p:nvPr>
            <a:videoFile r:link="rId1"/>
          </p:nvPr>
        </p:nvPicPr>
        <p:blipFill>
          <a:blip r:embed="rId3"/>
          <a:stretch>
            <a:fillRect/>
          </a:stretch>
        </p:blipFill>
        <p:spPr>
          <a:xfrm>
            <a:off x="6062831" y="1686757"/>
            <a:ext cx="5348951" cy="3022156"/>
          </a:xfrm>
          <a:prstGeom prst="rect">
            <a:avLst/>
          </a:prstGeom>
        </p:spPr>
      </p:pic>
      <p:grpSp>
        <p:nvGrpSpPr>
          <p:cNvPr id="66" name="Group 65">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7" name="Freeform: Shape 66">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8" name="Freeform: Shape 67">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9" name="Freeform: Shape 68">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0" name="Freeform: Shape 69">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83D933C-057B-1A4A-ED2B-7019772817BE}"/>
              </a:ext>
            </a:extLst>
          </p:cNvPr>
          <p:cNvSpPr>
            <a:spLocks noGrp="1"/>
          </p:cNvSpPr>
          <p:nvPr>
            <p:ph type="title"/>
          </p:nvPr>
        </p:nvSpPr>
        <p:spPr>
          <a:xfrm>
            <a:off x="1014985" y="819015"/>
            <a:ext cx="5501548" cy="2353362"/>
          </a:xfrm>
        </p:spPr>
        <p:txBody>
          <a:bodyPr vert="horz" lIns="91440" tIns="45720" rIns="91440" bIns="45720" rtlCol="0" anchor="b">
            <a:normAutofit/>
          </a:bodyPr>
          <a:lstStyle/>
          <a:p>
            <a:r>
              <a:rPr lang="en-US" sz="4800" b="1" kern="1200" dirty="0">
                <a:solidFill>
                  <a:schemeClr val="bg1"/>
                </a:solidFill>
                <a:latin typeface="+mj-lt"/>
                <a:ea typeface="+mj-ea"/>
                <a:cs typeface="+mj-cs"/>
              </a:rPr>
              <a:t>In Her Own Words…</a:t>
            </a:r>
          </a:p>
        </p:txBody>
      </p:sp>
      <p:sp>
        <p:nvSpPr>
          <p:cNvPr id="3" name="Content Placeholder 2">
            <a:extLst>
              <a:ext uri="{FF2B5EF4-FFF2-40B4-BE49-F238E27FC236}">
                <a16:creationId xmlns:a16="http://schemas.microsoft.com/office/drawing/2014/main" id="{C739CEB8-736F-4FC0-6AC4-D4122B1BB94E}"/>
              </a:ext>
            </a:extLst>
          </p:cNvPr>
          <p:cNvSpPr>
            <a:spLocks noGrp="1"/>
          </p:cNvSpPr>
          <p:nvPr>
            <p:ph idx="1"/>
          </p:nvPr>
        </p:nvSpPr>
        <p:spPr>
          <a:xfrm>
            <a:off x="1014985" y="3685624"/>
            <a:ext cx="5501548" cy="816464"/>
          </a:xfrm>
        </p:spPr>
        <p:txBody>
          <a:bodyPr vert="horz" lIns="91440" tIns="45720" rIns="91440" bIns="45720" rtlCol="0" anchor="t">
            <a:normAutofit/>
          </a:bodyPr>
          <a:lstStyle/>
          <a:p>
            <a:pPr marL="0" indent="0" algn="ctr">
              <a:buNone/>
            </a:pPr>
            <a:r>
              <a:rPr lang="en-US" sz="3200" kern="1200" dirty="0">
                <a:solidFill>
                  <a:schemeClr val="bg1"/>
                </a:solidFill>
                <a:latin typeface="+mn-lt"/>
                <a:ea typeface="+mn-ea"/>
                <a:cs typeface="+mn-cs"/>
              </a:rPr>
              <a:t>Jabina’s Story</a:t>
            </a:r>
          </a:p>
        </p:txBody>
      </p:sp>
    </p:spTree>
    <p:extLst>
      <p:ext uri="{BB962C8B-B14F-4D97-AF65-F5344CB8AC3E}">
        <p14:creationId xmlns:p14="http://schemas.microsoft.com/office/powerpoint/2010/main" val="28717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46DA99-75D4-9405-C533-1BED4E491FE3}"/>
              </a:ext>
            </a:extLst>
          </p:cNvPr>
          <p:cNvSpPr>
            <a:spLocks noGrp="1"/>
          </p:cNvSpPr>
          <p:nvPr>
            <p:ph type="title"/>
          </p:nvPr>
        </p:nvSpPr>
        <p:spPr>
          <a:xfrm>
            <a:off x="6687737" y="1384296"/>
            <a:ext cx="4605340" cy="2387600"/>
          </a:xfrm>
        </p:spPr>
        <p:txBody>
          <a:bodyPr vert="horz" lIns="91440" tIns="45720" rIns="91440" bIns="45720" rtlCol="0" anchor="b">
            <a:normAutofit/>
          </a:bodyPr>
          <a:lstStyle/>
          <a:p>
            <a:r>
              <a:rPr lang="en-US" sz="5000">
                <a:solidFill>
                  <a:schemeClr val="bg1"/>
                </a:solidFill>
              </a:rPr>
              <a:t>Perinatal Mental Health Screening</a:t>
            </a:r>
          </a:p>
        </p:txBody>
      </p:sp>
      <p:sp>
        <p:nvSpPr>
          <p:cNvPr id="3" name="Content Placeholder 2">
            <a:extLst>
              <a:ext uri="{FF2B5EF4-FFF2-40B4-BE49-F238E27FC236}">
                <a16:creationId xmlns:a16="http://schemas.microsoft.com/office/drawing/2014/main" id="{3CD9DFF5-0D3C-5D58-540D-BB70F15EE0FC}"/>
              </a:ext>
            </a:extLst>
          </p:cNvPr>
          <p:cNvSpPr>
            <a:spLocks noGrp="1"/>
          </p:cNvSpPr>
          <p:nvPr>
            <p:ph idx="1"/>
          </p:nvPr>
        </p:nvSpPr>
        <p:spPr>
          <a:xfrm>
            <a:off x="6687737" y="3863971"/>
            <a:ext cx="4605340" cy="1655762"/>
          </a:xfrm>
        </p:spPr>
        <p:txBody>
          <a:bodyPr vert="horz" lIns="91440" tIns="45720" rIns="91440" bIns="45720" rtlCol="0">
            <a:normAutofit/>
          </a:bodyPr>
          <a:lstStyle/>
          <a:p>
            <a:pPr marL="0" indent="0">
              <a:buNone/>
            </a:pPr>
            <a:r>
              <a:rPr lang="en-US" sz="2000" dirty="0">
                <a:solidFill>
                  <a:schemeClr val="bg1"/>
                </a:solidFill>
              </a:rPr>
              <a:t>Where were there opportunities for screening in Jabina’s story?</a:t>
            </a:r>
          </a:p>
          <a:p>
            <a:pPr marL="0" indent="0">
              <a:buNone/>
            </a:pPr>
            <a:r>
              <a:rPr lang="en-US" sz="2000" dirty="0">
                <a:solidFill>
                  <a:schemeClr val="bg1"/>
                </a:solidFill>
              </a:rPr>
              <a:t>Why do you believe those providers did not conduct screening?</a:t>
            </a:r>
          </a:p>
        </p:txBody>
      </p:sp>
      <p:pic>
        <p:nvPicPr>
          <p:cNvPr id="5" name="Picture 4" descr="A person in a green dress&#10;&#10;AI-generated content may be incorrect.">
            <a:extLst>
              <a:ext uri="{FF2B5EF4-FFF2-40B4-BE49-F238E27FC236}">
                <a16:creationId xmlns:a16="http://schemas.microsoft.com/office/drawing/2014/main" id="{CEABA8EF-FE2A-3073-D941-638BE0B469CC}"/>
              </a:ext>
            </a:extLst>
          </p:cNvPr>
          <p:cNvPicPr>
            <a:picLocks noChangeAspect="1"/>
          </p:cNvPicPr>
          <p:nvPr/>
        </p:nvPicPr>
        <p:blipFill>
          <a:blip r:embed="rId2">
            <a:alphaModFix/>
            <a:extLst>
              <a:ext uri="{837473B0-CC2E-450A-ABE3-18F120FF3D39}">
                <a1611:picAttrSrcUrl xmlns:a1611="http://schemas.microsoft.com/office/drawing/2016/11/main" r:id="rId3"/>
              </a:ext>
            </a:extLst>
          </a:blip>
          <a:srcRect l="16028" r="13801"/>
          <a:stretch>
            <a:fillRect/>
          </a:stretch>
        </p:blipFill>
        <p:spPr>
          <a:xfrm>
            <a:off x="473874" y="1057275"/>
            <a:ext cx="5917401" cy="4743450"/>
          </a:xfrm>
          <a:prstGeom prst="rect">
            <a:avLst/>
          </a:prstGeom>
        </p:spPr>
      </p:pic>
      <p:sp>
        <p:nvSpPr>
          <p:cNvPr id="32" name="Rectangle 31">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F36B2BE-65F4-46E3-AFDD-A9AE9E885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2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8E595-5E4A-DC84-7569-A593C06A0B2E}"/>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Existing Screening Tools</a:t>
            </a:r>
          </a:p>
        </p:txBody>
      </p:sp>
      <p:graphicFrame>
        <p:nvGraphicFramePr>
          <p:cNvPr id="5" name="Content Placeholder 2">
            <a:extLst>
              <a:ext uri="{FF2B5EF4-FFF2-40B4-BE49-F238E27FC236}">
                <a16:creationId xmlns:a16="http://schemas.microsoft.com/office/drawing/2014/main" id="{015AAEC2-6BC0-08FA-209C-C3C082F9A254}"/>
              </a:ext>
            </a:extLst>
          </p:cNvPr>
          <p:cNvGraphicFramePr>
            <a:graphicFrameLocks noGrp="1"/>
          </p:cNvGraphicFramePr>
          <p:nvPr>
            <p:ph idx="1"/>
            <p:extLst>
              <p:ext uri="{D42A27DB-BD31-4B8C-83A1-F6EECF244321}">
                <p14:modId xmlns:p14="http://schemas.microsoft.com/office/powerpoint/2010/main" val="79078844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4768941"/>
      </p:ext>
    </p:extLst>
  </p:cSld>
  <p:clrMapOvr>
    <a:masterClrMapping/>
  </p:clrMapOvr>
</p:sld>
</file>

<file path=ppt/theme/theme1.xml><?xml version="1.0" encoding="utf-8"?>
<a:theme xmlns:a="http://schemas.openxmlformats.org/drawingml/2006/main" name="Office 2013 - 2022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513</TotalTime>
  <Words>1824</Words>
  <Application>Microsoft Office PowerPoint</Application>
  <PresentationFormat>Widescreen</PresentationFormat>
  <Paragraphs>154</Paragraphs>
  <Slides>20</Slides>
  <Notes>3</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2013 - 2022 Theme</vt:lpstr>
      <vt:lpstr>From Awareness to Action: Driving Perinatal Mental Health Systems Change  Andrea N. Clark, JD, MDiv Deputy CEO &amp; Director, Alliance for People of Color,  Postpartum Support International   </vt:lpstr>
      <vt:lpstr>Objectives:</vt:lpstr>
      <vt:lpstr>The Facts</vt:lpstr>
      <vt:lpstr>The Facts</vt:lpstr>
      <vt:lpstr>The Facts</vt:lpstr>
      <vt:lpstr>Why This Matters…</vt:lpstr>
      <vt:lpstr>In Her Own Words…</vt:lpstr>
      <vt:lpstr>Perinatal Mental Health Screening</vt:lpstr>
      <vt:lpstr>Existing Screening Tools</vt:lpstr>
      <vt:lpstr>Culturally Responsive Screening</vt:lpstr>
      <vt:lpstr>Screening Exercise:  Meet Sasha</vt:lpstr>
      <vt:lpstr>Questions and Exercise:</vt:lpstr>
      <vt:lpstr>PowerPoint Presentation</vt:lpstr>
      <vt:lpstr>What did you notice?</vt:lpstr>
      <vt:lpstr>Better Screening  Improves Systemic Outcomes</vt:lpstr>
      <vt:lpstr>Postpartum Support International</vt:lpstr>
      <vt:lpstr>Who Can Access PSI’s Resources?</vt:lpstr>
      <vt:lpstr>What Resources Does PSI Provide?</vt:lpstr>
      <vt:lpstr>What Resources Does PSI Provide?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Awareness to Action: Driving Perinatal Mental Health Systems Change in 2025  Andrea N. Clark, JD, MDiv Deputy CEO &amp; Director, Alliance for People of Color,  Postpartum Support International</dc:title>
  <dc:creator>Andrea Clark-Horton</dc:creator>
  <cp:lastModifiedBy>Rebecca Hannah Ainis</cp:lastModifiedBy>
  <cp:revision>10</cp:revision>
  <dcterms:created xsi:type="dcterms:W3CDTF">2025-05-17T00:27:16Z</dcterms:created>
  <dcterms:modified xsi:type="dcterms:W3CDTF">2025-05-28T18:45:48Z</dcterms:modified>
</cp:coreProperties>
</file>