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9" r:id="rId4"/>
    <p:sldId id="268" r:id="rId5"/>
    <p:sldId id="272" r:id="rId6"/>
    <p:sldId id="269" r:id="rId7"/>
    <p:sldId id="261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5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3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295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19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82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8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028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991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713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895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3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23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3965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02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71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5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4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54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6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74EE-F722-43A0-B36F-1CCBE8BB5E5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21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D74EE-F722-43A0-B36F-1CCBE8BB5E5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323EA-5A1E-44C1-A3C0-11E6DC05F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2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08123-3D67-4F48-9F79-AABB4060ACF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6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townmapsusa.com/s/Illinois/maps-of-illinois-us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lpqc.org/ILPQC%202020+/PVB/Toolkit/IR/30-60-90%20Day%20Plan%20Template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Hospital Name with Logo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75373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Candara"/>
              </a:rPr>
              <a:t>Location, including county</a:t>
            </a:r>
          </a:p>
          <a:p>
            <a:r>
              <a:rPr lang="en-US" dirty="0">
                <a:latin typeface="Candara"/>
              </a:rPr>
              <a:t>Perinatal Level</a:t>
            </a:r>
          </a:p>
          <a:p>
            <a:r>
              <a:rPr lang="en-US" dirty="0">
                <a:latin typeface="Candara"/>
              </a:rPr>
              <a:t>Perinatal Network</a:t>
            </a:r>
          </a:p>
          <a:p>
            <a:r>
              <a:rPr lang="en-US" dirty="0">
                <a:latin typeface="Candara"/>
              </a:rPr>
              <a:t>Birth Volume</a:t>
            </a:r>
          </a:p>
          <a:p>
            <a:endParaRPr lang="en-US" dirty="0">
              <a:latin typeface="Candara"/>
            </a:endParaRP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93ED48-5BA1-BA6B-854A-40DE9697F8A0}"/>
              </a:ext>
            </a:extLst>
          </p:cNvPr>
          <p:cNvSpPr txBox="1"/>
          <p:nvPr/>
        </p:nvSpPr>
        <p:spPr>
          <a:xfrm>
            <a:off x="5098212" y="5313871"/>
            <a:ext cx="6883878" cy="8925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cs typeface="Calibri"/>
              </a:rPr>
              <a:t>*Include map of where your hospital is located: </a:t>
            </a:r>
            <a:r>
              <a:rPr lang="en-US" sz="2600" dirty="0">
                <a:hlinkClick r:id="rId2"/>
              </a:rPr>
              <a:t>TownMapsUSA.com - Maps of ILLINOIS</a:t>
            </a:r>
            <a:endParaRPr lang="en-US" sz="2600" dirty="0">
              <a:cs typeface="Calibri"/>
            </a:endParaRPr>
          </a:p>
        </p:txBody>
      </p:sp>
      <p:pic>
        <p:nvPicPr>
          <p:cNvPr id="3" name="Picture 2" descr="A map of illinois with a red star&#10;&#10;Description automatically generated">
            <a:extLst>
              <a:ext uri="{FF2B5EF4-FFF2-40B4-BE49-F238E27FC236}">
                <a16:creationId xmlns:a16="http://schemas.microsoft.com/office/drawing/2014/main" id="{F5A1AC37-74E6-8E8F-9BEB-6BA19A2DEA3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57446" y="1443790"/>
            <a:ext cx="3172288" cy="360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305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86082" cy="1325563"/>
          </a:xfrm>
        </p:spPr>
        <p:txBody>
          <a:bodyPr>
            <a:normAutofit/>
          </a:bodyPr>
          <a:lstStyle/>
          <a:p>
            <a:r>
              <a:rPr lang="en-US" sz="3600" dirty="0"/>
              <a:t>PVB QI Team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816" y="1471482"/>
            <a:ext cx="5186082" cy="2341261"/>
          </a:xfrm>
        </p:spPr>
        <p:txBody>
          <a:bodyPr/>
          <a:lstStyle/>
          <a:p>
            <a:r>
              <a:rPr lang="en-US" dirty="0"/>
              <a:t>Name, title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13754" y="1471482"/>
            <a:ext cx="518608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Name, title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467138" y="365125"/>
            <a:ext cx="51860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BE QI Team Members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2D76EB-1EB8-C65B-A423-115105B4C552}"/>
              </a:ext>
            </a:extLst>
          </p:cNvPr>
          <p:cNvSpPr txBox="1"/>
          <p:nvPr/>
        </p:nvSpPr>
        <p:spPr>
          <a:xfrm>
            <a:off x="3265578" y="2904801"/>
            <a:ext cx="5014822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i="1" dirty="0">
                <a:latin typeface="Candara"/>
                <a:cs typeface="Segoe UI"/>
              </a:rPr>
              <a:t>*Include pictures of your QI team members in action; during a meeting, updating the QI initiative board, etc. </a:t>
            </a:r>
            <a:endParaRPr lang="en-US" sz="2800" dirty="0"/>
          </a:p>
        </p:txBody>
      </p:sp>
      <p:pic>
        <p:nvPicPr>
          <p:cNvPr id="4" name="Graphic 3" descr="Advertising outline">
            <a:extLst>
              <a:ext uri="{FF2B5EF4-FFF2-40B4-BE49-F238E27FC236}">
                <a16:creationId xmlns:a16="http://schemas.microsoft.com/office/drawing/2014/main" id="{ED3156D7-3930-5856-A4A6-80898EB2E6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08480" y="1471482"/>
            <a:ext cx="8107680" cy="5759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129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andara"/>
                <a:ea typeface="Calibri Light"/>
                <a:cs typeface="Calibri Light"/>
              </a:rPr>
              <a:t>PVB and BE </a:t>
            </a:r>
            <a:r>
              <a:rPr lang="en-US" b="1" dirty="0">
                <a:solidFill>
                  <a:srgbClr val="0070C0"/>
                </a:solidFill>
                <a:latin typeface="Candara"/>
                <a:ea typeface="Calibri Light"/>
                <a:cs typeface="Calibri Light"/>
              </a:rPr>
              <a:t>Sustainability</a:t>
            </a:r>
            <a:r>
              <a:rPr lang="en-US" dirty="0">
                <a:latin typeface="Candara"/>
                <a:ea typeface="Calibri Light"/>
                <a:cs typeface="Calibri Light"/>
              </a:rPr>
              <a:t> Highlights</a:t>
            </a:r>
            <a:endParaRPr lang="en-US" dirty="0">
              <a:latin typeface="Candar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800" dirty="0">
                <a:latin typeface="Candara"/>
              </a:rPr>
              <a:t>Highlight PVB and BE key strategies that have been successful </a:t>
            </a:r>
          </a:p>
          <a:p>
            <a:pPr marL="1371600" lvl="3" indent="0">
              <a:buNone/>
            </a:pPr>
            <a:r>
              <a:rPr lang="en-US" sz="2300" b="1" u="sng" dirty="0">
                <a:latin typeface="Candara"/>
              </a:rPr>
              <a:t>(include PDSA cycles as well as your team’s 30-60-90 plans to share)</a:t>
            </a:r>
          </a:p>
          <a:p>
            <a:pPr lvl="1"/>
            <a:r>
              <a:rPr lang="en-US" dirty="0">
                <a:latin typeface="Candara"/>
              </a:rPr>
              <a:t>Respectful Care Breakfasts</a:t>
            </a:r>
          </a:p>
          <a:p>
            <a:pPr lvl="1"/>
            <a:r>
              <a:rPr lang="en-US" dirty="0">
                <a:latin typeface="Candara"/>
              </a:rPr>
              <a:t>Collaborating with doulas, home-visiting, etc.</a:t>
            </a:r>
          </a:p>
          <a:p>
            <a:pPr lvl="1"/>
            <a:r>
              <a:rPr lang="en-US" dirty="0">
                <a:latin typeface="Candara"/>
              </a:rPr>
              <a:t>Patient/Parent Partner(s) engaging with the QI team</a:t>
            </a:r>
          </a:p>
          <a:p>
            <a:pPr marL="457200" lvl="1" indent="0">
              <a:buNone/>
            </a:pPr>
            <a:endParaRPr lang="en-US" dirty="0">
              <a:latin typeface="Candara"/>
            </a:endParaRPr>
          </a:p>
          <a:p>
            <a:r>
              <a:rPr lang="en-US" dirty="0">
                <a:latin typeface="Candara"/>
              </a:rPr>
              <a:t>Share </a:t>
            </a:r>
            <a:r>
              <a:rPr lang="en-US" sz="2800" dirty="0">
                <a:latin typeface="Candara"/>
              </a:rPr>
              <a:t>resources that your team has found helpful / resources that your team developed to achieve PVB and/or Birth Equity success </a:t>
            </a:r>
          </a:p>
          <a:p>
            <a:endParaRPr lang="en-US" sz="2800" dirty="0">
              <a:latin typeface="Candara"/>
            </a:endParaRPr>
          </a:p>
          <a:p>
            <a:endParaRPr lang="en-US" dirty="0">
              <a:latin typeface="Candara"/>
            </a:endParaRPr>
          </a:p>
          <a:p>
            <a:r>
              <a:rPr lang="en-US" sz="2800" dirty="0">
                <a:latin typeface="Candara"/>
              </a:rPr>
              <a:t>Add pictures of you and your team achieving QI Excellence</a:t>
            </a:r>
          </a:p>
          <a:p>
            <a:endParaRPr lang="en-US" sz="2800" dirty="0">
              <a:latin typeface="Candara"/>
            </a:endParaRPr>
          </a:p>
          <a:p>
            <a:pPr marL="0" indent="0">
              <a:buNone/>
            </a:pPr>
            <a:endParaRPr lang="en-US" sz="3000" dirty="0">
              <a:solidFill>
                <a:srgbClr val="808080"/>
              </a:solidFill>
              <a:latin typeface="Candara"/>
              <a:ea typeface="Calibri"/>
              <a:cs typeface="Calibri"/>
            </a:endParaRPr>
          </a:p>
          <a:p>
            <a:endParaRPr lang="en-US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en-US" dirty="0">
              <a:latin typeface="Candara"/>
            </a:endParaRPr>
          </a:p>
          <a:p>
            <a:pPr marL="0" indent="0">
              <a:buNone/>
            </a:pPr>
            <a:endParaRPr lang="en-US" dirty="0">
              <a:latin typeface="Candara"/>
            </a:endParaRPr>
          </a:p>
        </p:txBody>
      </p:sp>
      <p:sp>
        <p:nvSpPr>
          <p:cNvPr id="4" name="Flowchart: Punched Tape 3">
            <a:extLst>
              <a:ext uri="{FF2B5EF4-FFF2-40B4-BE49-F238E27FC236}">
                <a16:creationId xmlns:a16="http://schemas.microsoft.com/office/drawing/2014/main" id="{D9C2D99F-863D-1064-BC31-61E37E2C14EF}"/>
              </a:ext>
            </a:extLst>
          </p:cNvPr>
          <p:cNvSpPr/>
          <p:nvPr/>
        </p:nvSpPr>
        <p:spPr>
          <a:xfrm>
            <a:off x="707546" y="5289789"/>
            <a:ext cx="10222301" cy="1207698"/>
          </a:xfrm>
          <a:prstGeom prst="flowChartPunchedTap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ea typeface="Calibri"/>
                <a:cs typeface="Calibri"/>
              </a:rPr>
              <a:t>Include data and graphs! Reach out if you need help pulling </a:t>
            </a:r>
            <a:r>
              <a:rPr lang="en-US" sz="2400" err="1">
                <a:solidFill>
                  <a:srgbClr val="000000"/>
                </a:solidFill>
                <a:ea typeface="Calibri"/>
                <a:cs typeface="Calibri"/>
              </a:rPr>
              <a:t>REDCap</a:t>
            </a:r>
            <a:r>
              <a:rPr lang="en-US" sz="2400" dirty="0">
                <a:solidFill>
                  <a:srgbClr val="000000"/>
                </a:solidFill>
                <a:ea typeface="Calibri"/>
                <a:cs typeface="Calibri"/>
              </a:rPr>
              <a:t> data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4814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3B240-3CA0-FDA5-2C79-9CB74058B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andara"/>
                <a:ea typeface="Calibri Light"/>
                <a:cs typeface="Calibri Light"/>
              </a:rPr>
              <a:t>PVB and BE </a:t>
            </a:r>
            <a:r>
              <a:rPr lang="en-US" b="1" dirty="0">
                <a:solidFill>
                  <a:srgbClr val="0070C0"/>
                </a:solidFill>
                <a:latin typeface="Candara"/>
                <a:ea typeface="Calibri Light"/>
                <a:cs typeface="Calibri Light"/>
              </a:rPr>
              <a:t>Sustainability</a:t>
            </a:r>
            <a:r>
              <a:rPr lang="en-US" dirty="0">
                <a:latin typeface="Candara"/>
                <a:ea typeface="Calibri Light"/>
                <a:cs typeface="Calibri Light"/>
              </a:rPr>
              <a:t> Highlights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14C2A-FE8C-66A7-E1ED-368B37DAE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64503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457200" lvl="1" indent="0">
              <a:buNone/>
            </a:pPr>
            <a:endParaRPr lang="en-US" sz="1500" dirty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Share pictures from your hospital's </a:t>
            </a:r>
            <a:r>
              <a:rPr lang="en-US" b="1" i="1" u="sng" dirty="0">
                <a:latin typeface="Calibri"/>
                <a:cs typeface="Calibri"/>
              </a:rPr>
              <a:t>Respectful Care Breakfast</a:t>
            </a:r>
            <a:endParaRPr lang="en-US" b="1" i="1" u="sng" dirty="0">
              <a:solidFill>
                <a:srgbClr val="808080"/>
              </a:solidFill>
              <a:latin typeface="Calibri"/>
              <a:cs typeface="Calibri"/>
            </a:endParaRP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2800" dirty="0">
                <a:latin typeface="Calibri"/>
                <a:cs typeface="Calibri"/>
              </a:rPr>
              <a:t>What is sustainability plan for hosting breakfasts, quarterly? Bi-annually?</a:t>
            </a:r>
          </a:p>
          <a:p>
            <a:pPr lvl="1">
              <a:buFont typeface="Courier New,monospace" panose="020B0604020202020204" pitchFamily="34" charset="0"/>
              <a:buChar char="o"/>
            </a:pPr>
            <a:endParaRPr lang="en-US" sz="2800" dirty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Share highlights of </a:t>
            </a:r>
            <a:r>
              <a:rPr lang="en-US" b="1" i="1" u="sng" dirty="0">
                <a:latin typeface="Calibri"/>
                <a:cs typeface="Calibri"/>
              </a:rPr>
              <a:t>engaging Patient Partners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/>
                <a:cs typeface="Calibri"/>
              </a:rPr>
              <a:t>Share highlights of </a:t>
            </a:r>
            <a:r>
              <a:rPr lang="en-US" b="1" i="1" u="sng" dirty="0">
                <a:latin typeface="Calibri"/>
                <a:cs typeface="Calibri"/>
              </a:rPr>
              <a:t>collaborating with Doulas on your unit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2800" dirty="0">
                <a:latin typeface="Calibri"/>
                <a:cs typeface="Calibri"/>
              </a:rPr>
              <a:t>How did they become involved with your hospital?</a:t>
            </a:r>
            <a:endParaRPr lang="en-US" sz="2800" dirty="0">
              <a:solidFill>
                <a:srgbClr val="808080"/>
              </a:solidFill>
              <a:latin typeface="Calibri"/>
              <a:cs typeface="Calibri"/>
            </a:endParaRP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2800" dirty="0">
                <a:latin typeface="Calibri"/>
                <a:cs typeface="Calibri"/>
              </a:rPr>
              <a:t>How are they engaged with your QI team?</a:t>
            </a:r>
            <a:endParaRPr lang="en-US" sz="2800" dirty="0">
              <a:solidFill>
                <a:srgbClr val="808080"/>
              </a:solidFill>
              <a:latin typeface="Calibri"/>
              <a:cs typeface="Calibri"/>
            </a:endParaRP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2800" dirty="0">
                <a:latin typeface="Calibri"/>
                <a:cs typeface="Calibri"/>
              </a:rPr>
              <a:t>Share how they successfully engage and an opportunity to improve </a:t>
            </a:r>
            <a:endParaRPr lang="en-US" sz="2800" dirty="0"/>
          </a:p>
          <a:p>
            <a:pPr>
              <a:buFont typeface="Courier New,monospace" panose="020B0604020202020204" pitchFamily="34" charset="0"/>
              <a:buChar char="o"/>
            </a:pPr>
            <a:endParaRPr lang="en-US" dirty="0"/>
          </a:p>
          <a:p>
            <a:pPr lvl="1">
              <a:buFont typeface="Courier New" panose="020B0604020202020204" pitchFamily="34" charset="0"/>
              <a:buChar char="o"/>
            </a:pPr>
            <a:endParaRPr lang="en-US" dirty="0"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70019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andara"/>
                <a:ea typeface="Calibri Light"/>
                <a:cs typeface="Calibri Light"/>
              </a:rPr>
              <a:t>ILPQC Birth Quality Designation</a:t>
            </a:r>
            <a:r>
              <a:rPr lang="en-US" dirty="0">
                <a:solidFill>
                  <a:srgbClr val="0070C0"/>
                </a:solidFill>
                <a:latin typeface="Candara"/>
                <a:ea typeface="Calibri Light"/>
                <a:cs typeface="Calibri Light"/>
              </a:rPr>
              <a:t>:</a:t>
            </a:r>
            <a:r>
              <a:rPr lang="en-US" dirty="0">
                <a:latin typeface="Candara"/>
                <a:ea typeface="Calibri Light"/>
                <a:cs typeface="Calibri Light"/>
              </a:rPr>
              <a:t> </a:t>
            </a:r>
            <a:br>
              <a:rPr lang="en-US" dirty="0">
                <a:latin typeface="Candara"/>
                <a:ea typeface="Calibri Light"/>
                <a:cs typeface="Calibri Light"/>
              </a:rPr>
            </a:br>
            <a:r>
              <a:rPr lang="en-US" dirty="0">
                <a:latin typeface="Candara"/>
                <a:ea typeface="Calibri Light"/>
                <a:cs typeface="Calibri Light"/>
              </a:rPr>
              <a:t>Plans with your team’s </a:t>
            </a:r>
            <a:r>
              <a:rPr lang="en-US" i="1" dirty="0">
                <a:latin typeface="Candara"/>
                <a:ea typeface="Calibri Light"/>
                <a:cs typeface="Calibri Light"/>
              </a:rPr>
              <a:t>Mini Grants</a:t>
            </a:r>
            <a:endParaRPr lang="en-US" i="1" dirty="0">
              <a:solidFill>
                <a:srgbClr val="0070C0"/>
              </a:solidFill>
              <a:latin typeface="Candar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000" dirty="0">
                <a:latin typeface="Candara"/>
              </a:rPr>
              <a:t>Share &amp; </a:t>
            </a:r>
            <a:r>
              <a:rPr lang="en-US" sz="3000" i="1" dirty="0">
                <a:latin typeface="Candara"/>
              </a:rPr>
              <a:t>Highlight items from your application…</a:t>
            </a:r>
          </a:p>
          <a:p>
            <a:endParaRPr lang="en-US" sz="3000" i="1" dirty="0">
              <a:latin typeface="Candara"/>
            </a:endParaRPr>
          </a:p>
          <a:p>
            <a:endParaRPr lang="en-US" sz="3000" i="1" dirty="0">
              <a:latin typeface="Candara"/>
            </a:endParaRPr>
          </a:p>
          <a:p>
            <a:pPr lvl="1">
              <a:buFont typeface="Courier New" panose="020B0604020202020204" pitchFamily="34" charset="0"/>
              <a:buChar char="o"/>
            </a:pPr>
            <a:endParaRPr lang="en-US" sz="2600" dirty="0">
              <a:latin typeface="Candara" panose="020E0502030303020204" pitchFamily="34" charset="0"/>
            </a:endParaRPr>
          </a:p>
          <a:p>
            <a:endParaRPr lang="en-US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en-US" dirty="0">
              <a:latin typeface="Candara"/>
            </a:endParaRPr>
          </a:p>
          <a:p>
            <a:pPr marL="0" indent="0">
              <a:buNone/>
            </a:pPr>
            <a:endParaRPr lang="en-US" dirty="0"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985509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89609" cy="1325563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rgbClr val="0070C0"/>
                </a:solidFill>
                <a:latin typeface="Candara"/>
                <a:ea typeface="Calibri Light"/>
                <a:cs typeface="Calibri Light"/>
              </a:rPr>
              <a:t>ILPQC Birth Quality Excellence Designation: </a:t>
            </a:r>
            <a:br>
              <a:rPr lang="en-US" dirty="0">
                <a:latin typeface="Candara"/>
                <a:ea typeface="Calibri Light"/>
                <a:cs typeface="Calibri Light"/>
              </a:rPr>
            </a:br>
            <a:r>
              <a:rPr lang="en-US" dirty="0">
                <a:latin typeface="Candara"/>
                <a:ea typeface="Calibri Light"/>
                <a:cs typeface="Calibri Light"/>
              </a:rPr>
              <a:t>Next Steps of </a:t>
            </a:r>
            <a:r>
              <a:rPr lang="en-US" i="1" dirty="0">
                <a:latin typeface="Candara"/>
                <a:ea typeface="Calibri Light"/>
                <a:cs typeface="Calibri Light"/>
              </a:rPr>
              <a:t>Implementation of Mini Grants</a:t>
            </a:r>
            <a:endParaRPr lang="en-US" b="1" i="1" dirty="0">
              <a:solidFill>
                <a:srgbClr val="0070C0"/>
              </a:solidFill>
              <a:ea typeface="Calibri Light" panose="020F0302020204030204"/>
              <a:cs typeface="Calibri Light" panose="020F03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200000"/>
              </a:lnSpc>
              <a:buFont typeface=""/>
              <a:buChar char="•"/>
            </a:pPr>
            <a:r>
              <a:rPr lang="en-US" sz="3000" dirty="0">
                <a:latin typeface="Candara"/>
                <a:ea typeface="Arial"/>
                <a:cs typeface="Arial"/>
              </a:rPr>
              <a:t>Highlight your 30-60-90 day plans here</a:t>
            </a:r>
          </a:p>
          <a:p>
            <a:pPr lvl="1">
              <a:lnSpc>
                <a:spcPct val="200000"/>
              </a:lnSpc>
              <a:buFont typeface="Courier New"/>
              <a:buChar char="o"/>
            </a:pPr>
            <a:r>
              <a:rPr lang="en-US" sz="2600" dirty="0">
                <a:latin typeface="Candara"/>
                <a:ea typeface="Arial"/>
                <a:cs typeface="Arial"/>
              </a:rPr>
              <a:t>Included here is </a:t>
            </a:r>
            <a:r>
              <a:rPr lang="en-US" sz="2600" dirty="0">
                <a:latin typeface="Candara"/>
                <a:ea typeface="Arial"/>
                <a:cs typeface="Arial"/>
                <a:hlinkClick r:id="rId2"/>
              </a:rPr>
              <a:t>ILPQC’s 30-60-90 day plan template</a:t>
            </a:r>
            <a:endParaRPr lang="en-US" sz="2600" dirty="0">
              <a:latin typeface="Candara"/>
              <a:ea typeface="Arial"/>
              <a:cs typeface="Arial"/>
            </a:endParaRPr>
          </a:p>
          <a:p>
            <a:pPr>
              <a:lnSpc>
                <a:spcPct val="200000"/>
              </a:lnSpc>
              <a:buFont typeface="Arial"/>
              <a:buChar char="•"/>
            </a:pPr>
            <a:r>
              <a:rPr lang="en-US" sz="3000" dirty="0">
                <a:latin typeface="Candara"/>
                <a:cs typeface="Calibri"/>
              </a:rPr>
              <a:t>What are your next steps:</a:t>
            </a:r>
            <a:endParaRPr lang="en-US" sz="3000" dirty="0">
              <a:solidFill>
                <a:srgbClr val="000000"/>
              </a:solidFill>
              <a:latin typeface="Candara"/>
              <a:cs typeface="Calibri"/>
            </a:endParaRPr>
          </a:p>
          <a:p>
            <a:pPr lvl="1">
              <a:lnSpc>
                <a:spcPct val="200000"/>
              </a:lnSpc>
              <a:buFont typeface="Courier New"/>
              <a:buChar char="o"/>
            </a:pPr>
            <a:r>
              <a:rPr lang="en-US" sz="3000" dirty="0">
                <a:latin typeface="Candara"/>
                <a:cs typeface="Calibri"/>
              </a:rPr>
              <a:t>What do you plan to implement in the next 3 months, next 6 months? </a:t>
            </a:r>
            <a:endParaRPr lang="en-US" sz="3000" dirty="0"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16022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  <a:latin typeface="Candara"/>
                <a:ea typeface="Calibri Light"/>
                <a:cs typeface="Calibri Light"/>
              </a:rPr>
              <a:t>ILPQC Birth Quality Excellence Designation: </a:t>
            </a:r>
            <a:br>
              <a:rPr lang="en-US" dirty="0">
                <a:latin typeface="Candara"/>
                <a:ea typeface="Calibri Light"/>
                <a:cs typeface="Calibri Light"/>
              </a:rPr>
            </a:br>
            <a:r>
              <a:rPr lang="en-US" sz="4000" i="1" dirty="0">
                <a:latin typeface="Candara"/>
                <a:ea typeface="Calibri Light"/>
                <a:cs typeface="Calibri Light"/>
              </a:rPr>
              <a:t>Engaging Patient and Community Partners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1537"/>
            <a:ext cx="11077876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Candara"/>
                <a:ea typeface="Calibri"/>
                <a:cs typeface="Calibri"/>
              </a:rPr>
              <a:t>Share who are the local community partners your QI team has connected with. Share their role and how they engage with your QI team, with your unit, with your patients. </a:t>
            </a:r>
          </a:p>
          <a:p>
            <a:pPr marL="0" indent="0">
              <a:buNone/>
            </a:pPr>
            <a:endParaRPr lang="en-US" dirty="0">
              <a:latin typeface="Candara"/>
              <a:ea typeface="Calibri"/>
              <a:cs typeface="Calibri"/>
            </a:endParaRPr>
          </a:p>
          <a:p>
            <a:r>
              <a:rPr lang="en-US" dirty="0">
                <a:latin typeface="Candara"/>
              </a:rPr>
              <a:t>Successes?</a:t>
            </a:r>
          </a:p>
          <a:p>
            <a:pPr marL="0" indent="0">
              <a:buNone/>
            </a:pPr>
            <a:r>
              <a:rPr lang="en-US" dirty="0">
                <a:latin typeface="Candara"/>
              </a:rPr>
              <a:t> - what key strategies are being used to engage patients/community</a:t>
            </a:r>
            <a:endParaRPr lang="en-US" dirty="0">
              <a:latin typeface="Candara" panose="020E0502030303020204" pitchFamily="34" charset="0"/>
            </a:endParaRPr>
          </a:p>
          <a:p>
            <a:r>
              <a:rPr lang="en-US" dirty="0">
                <a:latin typeface="Candara"/>
              </a:rPr>
              <a:t>Barriers? </a:t>
            </a:r>
            <a:endParaRPr lang="en-US" dirty="0">
              <a:latin typeface="Candara" panose="020E0502030303020204" pitchFamily="34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andara"/>
              </a:rPr>
              <a:t>-what are opportunities is the team working on, what is the planned follow-up? </a:t>
            </a:r>
            <a:endParaRPr lang="en-US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en-US" dirty="0">
              <a:latin typeface="Candara"/>
            </a:endParaRPr>
          </a:p>
          <a:p>
            <a:pPr marL="0" indent="0">
              <a:buNone/>
            </a:pPr>
            <a:endParaRPr lang="en-US" dirty="0"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858912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AEF40-0A15-B784-A077-B234EFC40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05719" cy="1325563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rgbClr val="0070C0"/>
                </a:solidFill>
                <a:latin typeface="Candara"/>
                <a:ea typeface="Calibri Light"/>
                <a:cs typeface="Calibri Light"/>
              </a:rPr>
              <a:t>ILPQC Birth Quality Excellence Designation: </a:t>
            </a:r>
            <a:br>
              <a:rPr lang="en-US" dirty="0">
                <a:latin typeface="Candara"/>
                <a:ea typeface="Calibri Light"/>
                <a:cs typeface="Calibri Light"/>
              </a:rPr>
            </a:br>
            <a:r>
              <a:rPr lang="en-US" i="1" dirty="0">
                <a:latin typeface="Candara"/>
                <a:ea typeface="Calibri Light"/>
                <a:cs typeface="Calibri Light"/>
              </a:rPr>
              <a:t>Reducing Disparities in NTSV  C-Section Rates </a:t>
            </a:r>
            <a:endParaRPr lang="en-US" i="1" dirty="0">
              <a:solidFill>
                <a:srgbClr val="000000"/>
              </a:solidFill>
              <a:latin typeface="Candara"/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B765D-B50B-4861-ED84-CA6B8A45E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68402" cy="216508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>
                <a:ea typeface="Calibri"/>
                <a:cs typeface="Calibri"/>
              </a:rPr>
              <a:t>Share your NTSV data by Race/Ethnicity &amp; insurance 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>
                <a:ea typeface="Calibri"/>
                <a:cs typeface="Calibri"/>
              </a:rPr>
              <a:t>What has your teams done to actively address these disparities? Highlight your team’s strategies.</a:t>
            </a:r>
          </a:p>
        </p:txBody>
      </p:sp>
      <p:sp>
        <p:nvSpPr>
          <p:cNvPr id="4" name="Flowchart: Punched Tape 3">
            <a:extLst>
              <a:ext uri="{FF2B5EF4-FFF2-40B4-BE49-F238E27FC236}">
                <a16:creationId xmlns:a16="http://schemas.microsoft.com/office/drawing/2014/main" id="{D9C2D99F-863D-1064-BC31-61E37E2C14EF}"/>
              </a:ext>
            </a:extLst>
          </p:cNvPr>
          <p:cNvSpPr/>
          <p:nvPr/>
        </p:nvSpPr>
        <p:spPr>
          <a:xfrm>
            <a:off x="702838" y="4823002"/>
            <a:ext cx="10222301" cy="1207698"/>
          </a:xfrm>
          <a:prstGeom prst="flowChartPunchedTap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>
                <a:solidFill>
                  <a:srgbClr val="000000"/>
                </a:solidFill>
                <a:ea typeface="Calibri"/>
                <a:cs typeface="Calibri"/>
              </a:rPr>
              <a:t>Include your </a:t>
            </a:r>
            <a:r>
              <a:rPr lang="en-US" sz="2400" dirty="0" err="1">
                <a:solidFill>
                  <a:srgbClr val="000000"/>
                </a:solidFill>
                <a:ea typeface="Calibri"/>
                <a:cs typeface="Calibri"/>
              </a:rPr>
              <a:t>REDCAp</a:t>
            </a:r>
            <a:r>
              <a:rPr lang="en-US" sz="2400" dirty="0">
                <a:solidFill>
                  <a:srgbClr val="000000"/>
                </a:solidFill>
                <a:ea typeface="Calibri"/>
                <a:cs typeface="Calibri"/>
              </a:rPr>
              <a:t> graphs! Reach out if you need help pulling </a:t>
            </a:r>
            <a:r>
              <a:rPr lang="en-US" sz="2400" dirty="0" err="1">
                <a:solidFill>
                  <a:srgbClr val="000000"/>
                </a:solidFill>
                <a:ea typeface="Calibri"/>
                <a:cs typeface="Calibri"/>
              </a:rPr>
              <a:t>REDCap</a:t>
            </a:r>
            <a:r>
              <a:rPr lang="en-US" sz="2400" dirty="0">
                <a:solidFill>
                  <a:srgbClr val="000000"/>
                </a:solidFill>
                <a:ea typeface="Calibri"/>
                <a:cs typeface="Calibri"/>
              </a:rPr>
              <a:t> data</a:t>
            </a:r>
            <a:endParaRPr lang="en-US" sz="2400" dirty="0"/>
          </a:p>
        </p:txBody>
      </p:sp>
      <p:pic>
        <p:nvPicPr>
          <p:cNvPr id="5" name="Picture 4" descr="A graph with colored lines and numbers&#10;&#10;Description automatically generated">
            <a:extLst>
              <a:ext uri="{FF2B5EF4-FFF2-40B4-BE49-F238E27FC236}">
                <a16:creationId xmlns:a16="http://schemas.microsoft.com/office/drawing/2014/main" id="{E57CC737-BF1C-08B6-BC68-D72B56F536A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64" y="2070024"/>
            <a:ext cx="2848536" cy="192068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6A1643-CCA1-C72C-B11C-D617426A5D50}"/>
              </a:ext>
            </a:extLst>
          </p:cNvPr>
          <p:cNvSpPr txBox="1"/>
          <p:nvPr/>
        </p:nvSpPr>
        <p:spPr>
          <a:xfrm>
            <a:off x="9777959" y="2414481"/>
            <a:ext cx="114718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  <a:ea typeface="Calibri"/>
                <a:cs typeface="Calibri"/>
              </a:rPr>
              <a:t>EXAMPLE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401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438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Candara</vt:lpstr>
      <vt:lpstr>Courier New</vt:lpstr>
      <vt:lpstr>Courier New,monospace</vt:lpstr>
      <vt:lpstr>Office Theme</vt:lpstr>
      <vt:lpstr>Office Theme</vt:lpstr>
      <vt:lpstr>Hospital Name with Logo</vt:lpstr>
      <vt:lpstr>PVB QI Team Members</vt:lpstr>
      <vt:lpstr>PVB and BE Sustainability Highlights</vt:lpstr>
      <vt:lpstr>PVB and BE Sustainability Highlights</vt:lpstr>
      <vt:lpstr>ILPQC Birth Quality Designation:  Plans with your team’s Mini Grants</vt:lpstr>
      <vt:lpstr>ILPQC Birth Quality Excellence Designation:  Next Steps of Implementation of Mini Grants</vt:lpstr>
      <vt:lpstr>ILPQC Birth Quality Excellence Designation:  Engaging Patient and Community Partners</vt:lpstr>
      <vt:lpstr>ILPQC Birth Quality Excellence Designation:  Reducing Disparities in NTSV  C-Section Rates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Name</dc:title>
  <dc:creator>Eileen Fleming Suse</dc:creator>
  <cp:lastModifiedBy>Rivera, Alana</cp:lastModifiedBy>
  <cp:revision>297</cp:revision>
  <dcterms:created xsi:type="dcterms:W3CDTF">2023-03-22T15:03:43Z</dcterms:created>
  <dcterms:modified xsi:type="dcterms:W3CDTF">2025-03-18T21:13:14Z</dcterms:modified>
</cp:coreProperties>
</file>