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2.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3.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 id="2147488242" r:id="rId5"/>
    <p:sldMasterId id="2147488255" r:id="rId6"/>
    <p:sldMasterId id="2147488280" r:id="rId7"/>
    <p:sldMasterId id="2147488292" r:id="rId8"/>
  </p:sldMasterIdLst>
  <p:notesMasterIdLst>
    <p:notesMasterId r:id="rId74"/>
  </p:notesMasterIdLst>
  <p:sldIdLst>
    <p:sldId id="280" r:id="rId9"/>
    <p:sldId id="283" r:id="rId10"/>
    <p:sldId id="850" r:id="rId11"/>
    <p:sldId id="1109" r:id="rId12"/>
    <p:sldId id="1125" r:id="rId13"/>
    <p:sldId id="1111" r:id="rId14"/>
    <p:sldId id="1112" r:id="rId15"/>
    <p:sldId id="1113" r:id="rId16"/>
    <p:sldId id="1157" r:id="rId17"/>
    <p:sldId id="1115" r:id="rId18"/>
    <p:sldId id="880" r:id="rId19"/>
    <p:sldId id="556" r:id="rId20"/>
    <p:sldId id="870" r:id="rId21"/>
    <p:sldId id="1156" r:id="rId22"/>
    <p:sldId id="257" r:id="rId23"/>
    <p:sldId id="258" r:id="rId24"/>
    <p:sldId id="259" r:id="rId25"/>
    <p:sldId id="260" r:id="rId26"/>
    <p:sldId id="261" r:id="rId27"/>
    <p:sldId id="879" r:id="rId28"/>
    <p:sldId id="871" r:id="rId29"/>
    <p:sldId id="1121" r:id="rId30"/>
    <p:sldId id="1162" r:id="rId31"/>
    <p:sldId id="1161" r:id="rId32"/>
    <p:sldId id="1164" r:id="rId33"/>
    <p:sldId id="1163" r:id="rId34"/>
    <p:sldId id="1127" r:id="rId35"/>
    <p:sldId id="1122" r:id="rId36"/>
    <p:sldId id="1134" r:id="rId37"/>
    <p:sldId id="1059" r:id="rId38"/>
    <p:sldId id="1147" r:id="rId39"/>
    <p:sldId id="1117" r:id="rId40"/>
    <p:sldId id="1139" r:id="rId41"/>
    <p:sldId id="1140" r:id="rId42"/>
    <p:sldId id="1123" r:id="rId43"/>
    <p:sldId id="1148" r:id="rId44"/>
    <p:sldId id="1146" r:id="rId45"/>
    <p:sldId id="1130" r:id="rId46"/>
    <p:sldId id="1141" r:id="rId47"/>
    <p:sldId id="1097" r:id="rId48"/>
    <p:sldId id="876" r:id="rId49"/>
    <p:sldId id="256" r:id="rId50"/>
    <p:sldId id="1167" r:id="rId51"/>
    <p:sldId id="1168" r:id="rId52"/>
    <p:sldId id="1169" r:id="rId53"/>
    <p:sldId id="1170" r:id="rId54"/>
    <p:sldId id="1171" r:id="rId55"/>
    <p:sldId id="262" r:id="rId56"/>
    <p:sldId id="263" r:id="rId57"/>
    <p:sldId id="264" r:id="rId58"/>
    <p:sldId id="265" r:id="rId59"/>
    <p:sldId id="266" r:id="rId60"/>
    <p:sldId id="267" r:id="rId61"/>
    <p:sldId id="1152" r:id="rId62"/>
    <p:sldId id="881" r:id="rId63"/>
    <p:sldId id="1135" r:id="rId64"/>
    <p:sldId id="1165" r:id="rId65"/>
    <p:sldId id="1154" r:id="rId66"/>
    <p:sldId id="1159" r:id="rId67"/>
    <p:sldId id="1160" r:id="rId68"/>
    <p:sldId id="1151" r:id="rId69"/>
    <p:sldId id="1158" r:id="rId70"/>
    <p:sldId id="1166" r:id="rId71"/>
    <p:sldId id="845" r:id="rId72"/>
    <p:sldId id="107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 id="{0B48CC40-4357-5959-C41E-8F630855A478}" name="Aleena Lida Surenian" initials="AS" userId="S::als0813@ads.northwestern.edu::e2fd0e4e-6417-49b0-ab16-0ba26a1719f0" providerId="AD"/>
  <p188:author id="{B1E8E1CE-C373-4BDB-0D3F-F84FE1DA86D4}" name="Eileen Fleming Suse" initials="ES" userId="S::efs3844@ads.northwestern.edu::725c94ef-d051-42d7-9d33-8572765d59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2E60"/>
    <a:srgbClr val="FCECEF"/>
    <a:srgbClr val="8AE3A9"/>
    <a:srgbClr val="56D683"/>
    <a:srgbClr val="FE6D73"/>
    <a:srgbClr val="49CFAF"/>
    <a:srgbClr val="FFC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5574"/>
  </p:normalViewPr>
  <p:slideViewPr>
    <p:cSldViewPr snapToGrid="0">
      <p:cViewPr varScale="1">
        <p:scale>
          <a:sx n="93" d="100"/>
          <a:sy n="93" d="100"/>
        </p:scale>
        <p:origin x="216" y="4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0608D-03E6-4E16-A007-9C8759E298F3}" type="datetimeFigureOut">
              <a:rPr lang="en-US"/>
              <a:t>3/17/25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6CA2D-DEC8-4DCF-B290-1C0640AFF2DE}" type="slidenum">
              <a:rPr/>
              <a:t>‹#›</a:t>
            </a:fld>
            <a:endParaRPr lang="en-US"/>
          </a:p>
        </p:txBody>
      </p:sp>
    </p:spTree>
    <p:extLst>
      <p:ext uri="{BB962C8B-B14F-4D97-AF65-F5344CB8AC3E}">
        <p14:creationId xmlns:p14="http://schemas.microsoft.com/office/powerpoint/2010/main" val="77949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6CA2D-DEC8-4DCF-B290-1C0640AFF2DE}" type="slidenum">
              <a:rPr lang="en-US" smtClean="0"/>
              <a:t>1</a:t>
            </a:fld>
            <a:endParaRPr lang="en-US"/>
          </a:p>
        </p:txBody>
      </p:sp>
    </p:spTree>
    <p:extLst>
      <p:ext uri="{BB962C8B-B14F-4D97-AF65-F5344CB8AC3E}">
        <p14:creationId xmlns:p14="http://schemas.microsoft.com/office/powerpoint/2010/main" val="4067380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5497C-5C6A-C7F8-ABCE-470368644311}"/>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0AA82DE-D719-D286-3EAA-01824D0AE38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5A929D6C-1933-6520-0509-92C4DED0C7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a:extLst>
              <a:ext uri="{FF2B5EF4-FFF2-40B4-BE49-F238E27FC236}">
                <a16:creationId xmlns:a16="http://schemas.microsoft.com/office/drawing/2014/main" id="{F08655D9-821C-558E-0739-F7C9F1A2E1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27</a:t>
            </a:fld>
            <a:endParaRPr lang="en-US" altLang="en-US">
              <a:latin typeface="Calibri" pitchFamily="34" charset="0"/>
            </a:endParaRPr>
          </a:p>
        </p:txBody>
      </p:sp>
    </p:spTree>
    <p:extLst>
      <p:ext uri="{BB962C8B-B14F-4D97-AF65-F5344CB8AC3E}">
        <p14:creationId xmlns:p14="http://schemas.microsoft.com/office/powerpoint/2010/main" val="1674972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EFE2F-48D7-4AF0-D5DA-B9E20D25870D}"/>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CF3EB86-30EC-0051-E9E8-ED393CD1BFC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7B76A79C-4550-6002-C17B-9B32A544EC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a:extLst>
              <a:ext uri="{FF2B5EF4-FFF2-40B4-BE49-F238E27FC236}">
                <a16:creationId xmlns:a16="http://schemas.microsoft.com/office/drawing/2014/main" id="{C9C1E30C-6FD9-4C6D-D754-4ED18133EC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28</a:t>
            </a:fld>
            <a:endParaRPr lang="en-US" altLang="en-US">
              <a:latin typeface="Calibri" pitchFamily="34" charset="0"/>
            </a:endParaRPr>
          </a:p>
        </p:txBody>
      </p:sp>
    </p:spTree>
    <p:extLst>
      <p:ext uri="{BB962C8B-B14F-4D97-AF65-F5344CB8AC3E}">
        <p14:creationId xmlns:p14="http://schemas.microsoft.com/office/powerpoint/2010/main" val="2534561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80F18-92FC-C183-9EE3-AA47986DBE9A}"/>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5180007-9E48-8D34-8C36-03A445B79E1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669031C8-6491-503F-8361-7A0FE3DA85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u="sng" dirty="0">
                <a:cs typeface="Calibri"/>
              </a:rPr>
              <a:t>Let’s make sure the graphic is out latest on Monday.</a:t>
            </a:r>
          </a:p>
        </p:txBody>
      </p:sp>
      <p:sp>
        <p:nvSpPr>
          <p:cNvPr id="40964" name="Slide Number Placeholder 3">
            <a:extLst>
              <a:ext uri="{FF2B5EF4-FFF2-40B4-BE49-F238E27FC236}">
                <a16:creationId xmlns:a16="http://schemas.microsoft.com/office/drawing/2014/main" id="{E30D8C3E-1202-379F-E197-BB30B77C37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29</a:t>
            </a:fld>
            <a:endParaRPr lang="en-US" altLang="en-US">
              <a:latin typeface="Calibri" pitchFamily="34" charset="0"/>
            </a:endParaRPr>
          </a:p>
        </p:txBody>
      </p:sp>
    </p:spTree>
    <p:extLst>
      <p:ext uri="{BB962C8B-B14F-4D97-AF65-F5344CB8AC3E}">
        <p14:creationId xmlns:p14="http://schemas.microsoft.com/office/powerpoint/2010/main" val="3843328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fe6f3f610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fe6f3f610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ea typeface="Calibri"/>
              <a:cs typeface="Calibri"/>
            </a:endParaRPr>
          </a:p>
          <a:p>
            <a:endParaRPr lang="en-US"/>
          </a:p>
        </p:txBody>
      </p:sp>
    </p:spTree>
    <p:extLst>
      <p:ext uri="{BB962C8B-B14F-4D97-AF65-F5344CB8AC3E}">
        <p14:creationId xmlns:p14="http://schemas.microsoft.com/office/powerpoint/2010/main" val="2189026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AC2D3-A990-4C35-18FE-3D419D6E0324}"/>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2A6124A-49CF-3C8C-E2ED-FE0D22B3A5F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9ECCBFF1-2D47-8667-BC84-F02C652E4B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cs typeface="Calibri"/>
              </a:rPr>
              <a:t>I feel like this slide can be more impactful</a:t>
            </a:r>
          </a:p>
        </p:txBody>
      </p:sp>
      <p:sp>
        <p:nvSpPr>
          <p:cNvPr id="40964" name="Slide Number Placeholder 3">
            <a:extLst>
              <a:ext uri="{FF2B5EF4-FFF2-40B4-BE49-F238E27FC236}">
                <a16:creationId xmlns:a16="http://schemas.microsoft.com/office/drawing/2014/main" id="{39B79469-F3E7-EED3-F493-F5EE79E2C0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31</a:t>
            </a:fld>
            <a:endParaRPr lang="en-US" altLang="en-US">
              <a:latin typeface="Calibri" pitchFamily="34" charset="0"/>
            </a:endParaRPr>
          </a:p>
        </p:txBody>
      </p:sp>
    </p:spTree>
    <p:extLst>
      <p:ext uri="{BB962C8B-B14F-4D97-AF65-F5344CB8AC3E}">
        <p14:creationId xmlns:p14="http://schemas.microsoft.com/office/powerpoint/2010/main" val="2314180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6CA2D-DEC8-4DCF-B290-1C0640AFF2DE}" type="slidenum">
              <a:rPr lang="en-US" smtClean="0"/>
              <a:t>33</a:t>
            </a:fld>
            <a:endParaRPr lang="en-US"/>
          </a:p>
        </p:txBody>
      </p:sp>
    </p:spTree>
    <p:extLst>
      <p:ext uri="{BB962C8B-B14F-4D97-AF65-F5344CB8AC3E}">
        <p14:creationId xmlns:p14="http://schemas.microsoft.com/office/powerpoint/2010/main" val="628118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3AEF7-560A-2A84-85AD-6B8BDAAB7907}"/>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737ECB4-F8E8-3C91-4DF0-C5F69C9F222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76794230-BDB5-1672-E305-E7651CBAEF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cs typeface="Calibri"/>
              </a:rPr>
              <a:t>Can we add slides with the dot phrases and the sleep plan and we need to name the dot </a:t>
            </a:r>
            <a:r>
              <a:rPr lang="en-US" altLang="en-US" dirty="0" err="1">
                <a:cs typeface="Calibri"/>
              </a:rPr>
              <a:t>prhases</a:t>
            </a:r>
            <a:endParaRPr lang="en-US" altLang="en-US" dirty="0">
              <a:cs typeface="Calibri"/>
            </a:endParaRPr>
          </a:p>
        </p:txBody>
      </p:sp>
      <p:sp>
        <p:nvSpPr>
          <p:cNvPr id="40964" name="Slide Number Placeholder 3">
            <a:extLst>
              <a:ext uri="{FF2B5EF4-FFF2-40B4-BE49-F238E27FC236}">
                <a16:creationId xmlns:a16="http://schemas.microsoft.com/office/drawing/2014/main" id="{007D83BA-FE30-0D38-E643-48233C7A9C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35</a:t>
            </a:fld>
            <a:endParaRPr lang="en-US" altLang="en-US">
              <a:latin typeface="Calibri" pitchFamily="34" charset="0"/>
            </a:endParaRPr>
          </a:p>
        </p:txBody>
      </p:sp>
    </p:spTree>
    <p:extLst>
      <p:ext uri="{BB962C8B-B14F-4D97-AF65-F5344CB8AC3E}">
        <p14:creationId xmlns:p14="http://schemas.microsoft.com/office/powerpoint/2010/main" val="3447986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1EE01-0621-3B5E-DEE5-B94818DF97A8}"/>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A8C9713-9F08-C03B-BF24-A59C9733201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4F6E1809-4E66-284E-CF44-E4975CF89E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a:extLst>
              <a:ext uri="{FF2B5EF4-FFF2-40B4-BE49-F238E27FC236}">
                <a16:creationId xmlns:a16="http://schemas.microsoft.com/office/drawing/2014/main" id="{76508C4B-7EF8-DE0E-D27E-D7236D581F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36</a:t>
            </a:fld>
            <a:endParaRPr lang="en-US" altLang="en-US">
              <a:latin typeface="Calibri" pitchFamily="34" charset="0"/>
            </a:endParaRPr>
          </a:p>
        </p:txBody>
      </p:sp>
    </p:spTree>
    <p:extLst>
      <p:ext uri="{BB962C8B-B14F-4D97-AF65-F5344CB8AC3E}">
        <p14:creationId xmlns:p14="http://schemas.microsoft.com/office/powerpoint/2010/main" val="2463896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FA78-508C-016A-D254-305B814BA995}"/>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5745B5F-9D4A-1DC6-B050-4CFA5FCC889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79DD416B-C08D-AF3E-4BE2-6F32D17940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a:extLst>
              <a:ext uri="{FF2B5EF4-FFF2-40B4-BE49-F238E27FC236}">
                <a16:creationId xmlns:a16="http://schemas.microsoft.com/office/drawing/2014/main" id="{0F053148-9D5D-3EF8-615B-DF9556BE63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37</a:t>
            </a:fld>
            <a:endParaRPr lang="en-US" altLang="en-US">
              <a:latin typeface="Calibri" pitchFamily="34" charset="0"/>
            </a:endParaRPr>
          </a:p>
        </p:txBody>
      </p:sp>
    </p:spTree>
    <p:extLst>
      <p:ext uri="{BB962C8B-B14F-4D97-AF65-F5344CB8AC3E}">
        <p14:creationId xmlns:p14="http://schemas.microsoft.com/office/powerpoint/2010/main" val="549564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FD1F4-7838-1614-7B6A-75664D975C30}"/>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BEEA13A-13AA-EB0A-D60F-92B6FF0692D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5BC2107-1A15-7C81-4A8A-0D3407E8DD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a:extLst>
              <a:ext uri="{FF2B5EF4-FFF2-40B4-BE49-F238E27FC236}">
                <a16:creationId xmlns:a16="http://schemas.microsoft.com/office/drawing/2014/main" id="{B986BD8F-A18B-DF54-F4F5-95468B6E14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38</a:t>
            </a:fld>
            <a:endParaRPr lang="en-US" altLang="en-US">
              <a:latin typeface="Calibri" pitchFamily="34" charset="0"/>
            </a:endParaRPr>
          </a:p>
        </p:txBody>
      </p:sp>
    </p:spTree>
    <p:extLst>
      <p:ext uri="{BB962C8B-B14F-4D97-AF65-F5344CB8AC3E}">
        <p14:creationId xmlns:p14="http://schemas.microsoft.com/office/powerpoint/2010/main" val="1541462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a:t>
            </a:fld>
            <a:endParaRPr lang="en-US" altLang="en-US">
              <a:latin typeface="Calibri" pitchFamily="34" charset="0"/>
            </a:endParaRPr>
          </a:p>
        </p:txBody>
      </p:sp>
    </p:spTree>
    <p:extLst>
      <p:ext uri="{BB962C8B-B14F-4D97-AF65-F5344CB8AC3E}">
        <p14:creationId xmlns:p14="http://schemas.microsoft.com/office/powerpoint/2010/main" val="1956273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6CA2D-DEC8-4DCF-B290-1C0640AFF2DE}" type="slidenum">
              <a:rPr lang="en-US" smtClean="0"/>
              <a:t>39</a:t>
            </a:fld>
            <a:endParaRPr lang="en-US"/>
          </a:p>
        </p:txBody>
      </p:sp>
    </p:spTree>
    <p:extLst>
      <p:ext uri="{BB962C8B-B14F-4D97-AF65-F5344CB8AC3E}">
        <p14:creationId xmlns:p14="http://schemas.microsoft.com/office/powerpoint/2010/main" val="1465286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0">
          <a:extLst>
            <a:ext uri="{FF2B5EF4-FFF2-40B4-BE49-F238E27FC236}">
              <a16:creationId xmlns:a16="http://schemas.microsoft.com/office/drawing/2014/main" id="{C224AA65-E27B-73B5-44A1-3DFBD1776AC8}"/>
            </a:ext>
          </a:extLst>
        </p:cNvPr>
        <p:cNvGrpSpPr/>
        <p:nvPr/>
      </p:nvGrpSpPr>
      <p:grpSpPr>
        <a:xfrm>
          <a:off x="0" y="0"/>
          <a:ext cx="0" cy="0"/>
          <a:chOff x="0" y="0"/>
          <a:chExt cx="0" cy="0"/>
        </a:xfrm>
      </p:grpSpPr>
      <p:sp>
        <p:nvSpPr>
          <p:cNvPr id="20651" name="Google Shape;20651;p11:notes">
            <a:extLst>
              <a:ext uri="{FF2B5EF4-FFF2-40B4-BE49-F238E27FC236}">
                <a16:creationId xmlns:a16="http://schemas.microsoft.com/office/drawing/2014/main" id="{24D12386-3B26-E913-28D3-1E9C020AD2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52" name="Google Shape;20652;p11:notes">
            <a:extLst>
              <a:ext uri="{FF2B5EF4-FFF2-40B4-BE49-F238E27FC236}">
                <a16:creationId xmlns:a16="http://schemas.microsoft.com/office/drawing/2014/main" id="{E090103E-59E6-9BB4-D784-33339C166BA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653" name="Google Shape;20653;p11:notes">
            <a:extLst>
              <a:ext uri="{FF2B5EF4-FFF2-40B4-BE49-F238E27FC236}">
                <a16:creationId xmlns:a16="http://schemas.microsoft.com/office/drawing/2014/main" id="{F4FD6AD7-80BE-4762-D2A7-A6C864476BD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3357525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Glendean Burton: </a:t>
            </a:r>
          </a:p>
          <a:p>
            <a:r>
              <a:rPr lang="en-US" b="0" i="0" dirty="0">
                <a:solidFill>
                  <a:srgbClr val="000000"/>
                </a:solidFill>
                <a:effectLst/>
                <a:latin typeface="Calibri" panose="020F0502020204030204" pitchFamily="34" charset="0"/>
              </a:rPr>
              <a:t>Glendean Burton is an RN and CLC who has worked in Maternal and Child Health the majority of her career. She retired from Il Dept of Human Services in 2015 as the Bureau Chief for Maternal and Child Health services, and the Acting Director of Family Health Services. Since that retirement, Glendean has continued to work as an MCH Nurse Consultant to the Il MIECHV (Home Visiting program) and in 2021 joined the Il Early Childhood Comprehensive Systems team which is developing a Universal Newborn Screening Supports plan for the State of Il.. Glendean also provides Lactation education and support services for the SIDSIL Special Beginnings clients referred by Blue Cross Blue Shield Il.</a:t>
            </a:r>
          </a:p>
          <a:p>
            <a:endParaRPr lang="en-US" dirty="0"/>
          </a:p>
          <a:p>
            <a:r>
              <a:rPr lang="en-US" b="1" u="sng" dirty="0"/>
              <a:t>Laura Beavers: </a:t>
            </a:r>
          </a:p>
        </p:txBody>
      </p:sp>
      <p:sp>
        <p:nvSpPr>
          <p:cNvPr id="4" name="Slide Number Placeholder 3"/>
          <p:cNvSpPr>
            <a:spLocks noGrp="1"/>
          </p:cNvSpPr>
          <p:nvPr>
            <p:ph type="sldNum" sz="quarter" idx="5"/>
          </p:nvPr>
        </p:nvSpPr>
        <p:spPr/>
        <p:txBody>
          <a:bodyPr/>
          <a:lstStyle/>
          <a:p>
            <a:fld id="{3356CA2D-DEC8-4DCF-B290-1C0640AFF2DE}" type="slidenum">
              <a:rPr lang="en-US" smtClean="0"/>
              <a:t>41</a:t>
            </a:fld>
            <a:endParaRPr lang="en-US"/>
          </a:p>
        </p:txBody>
      </p:sp>
    </p:spTree>
    <p:extLst>
      <p:ext uri="{BB962C8B-B14F-4D97-AF65-F5344CB8AC3E}">
        <p14:creationId xmlns:p14="http://schemas.microsoft.com/office/powerpoint/2010/main" val="288428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2042F-EBBB-C53D-1725-BD511C7A5A01}"/>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4934773-D8B5-5D84-8764-66B49403214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626C0E41-1D5E-9D62-3488-26E7AF35D9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a:extLst>
              <a:ext uri="{FF2B5EF4-FFF2-40B4-BE49-F238E27FC236}">
                <a16:creationId xmlns:a16="http://schemas.microsoft.com/office/drawing/2014/main" id="{E6AD0658-80AB-0F16-14F0-D5925F2F4E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55</a:t>
            </a:fld>
            <a:endParaRPr lang="en-US" altLang="en-US">
              <a:latin typeface="Calibri" pitchFamily="34" charset="0"/>
            </a:endParaRPr>
          </a:p>
        </p:txBody>
      </p:sp>
    </p:spTree>
    <p:extLst>
      <p:ext uri="{BB962C8B-B14F-4D97-AF65-F5344CB8AC3E}">
        <p14:creationId xmlns:p14="http://schemas.microsoft.com/office/powerpoint/2010/main" val="3335796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CCCCC-1FCA-D2A5-D85E-309B8916C310}"/>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2A62DF4E-9133-30DE-0802-F08C6CB71CE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D87489FF-9954-F538-BA98-C43B988C5D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a:extLst>
              <a:ext uri="{FF2B5EF4-FFF2-40B4-BE49-F238E27FC236}">
                <a16:creationId xmlns:a16="http://schemas.microsoft.com/office/drawing/2014/main" id="{92B07289-0322-74E9-04BF-92E2409D12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56</a:t>
            </a:fld>
            <a:endParaRPr lang="en-US" altLang="en-US">
              <a:latin typeface="Calibri" pitchFamily="34" charset="0"/>
            </a:endParaRPr>
          </a:p>
        </p:txBody>
      </p:sp>
    </p:spTree>
    <p:extLst>
      <p:ext uri="{BB962C8B-B14F-4D97-AF65-F5344CB8AC3E}">
        <p14:creationId xmlns:p14="http://schemas.microsoft.com/office/powerpoint/2010/main" val="1032594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6CA2D-DEC8-4DCF-B290-1C0640AFF2DE}" type="slidenum">
              <a:rPr lang="en-US" smtClean="0"/>
              <a:t>58</a:t>
            </a:fld>
            <a:endParaRPr lang="en-US"/>
          </a:p>
        </p:txBody>
      </p:sp>
    </p:spTree>
    <p:extLst>
      <p:ext uri="{BB962C8B-B14F-4D97-AF65-F5344CB8AC3E}">
        <p14:creationId xmlns:p14="http://schemas.microsoft.com/office/powerpoint/2010/main" val="3155550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92C51-05A1-DBFE-3402-B38365793075}"/>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8210ED9-FC7F-8336-953F-A1634F842C2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3F66E1AA-A92F-ADF5-D4DB-F4ADF5FAAD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a:extLst>
              <a:ext uri="{FF2B5EF4-FFF2-40B4-BE49-F238E27FC236}">
                <a16:creationId xmlns:a16="http://schemas.microsoft.com/office/drawing/2014/main" id="{874ADAB0-C4A6-6504-5D20-D426B18795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59</a:t>
            </a:fld>
            <a:endParaRPr lang="en-US" altLang="en-US">
              <a:latin typeface="Calibri" pitchFamily="34" charset="0"/>
            </a:endParaRPr>
          </a:p>
        </p:txBody>
      </p:sp>
    </p:spTree>
    <p:extLst>
      <p:ext uri="{BB962C8B-B14F-4D97-AF65-F5344CB8AC3E}">
        <p14:creationId xmlns:p14="http://schemas.microsoft.com/office/powerpoint/2010/main" val="1686405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8C5B5-BCE2-8E9B-C8AE-FCA6569B7368}"/>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FB3EA82-17F4-7223-A42B-42FA35E367F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F6186969-B2E3-43A8-5C87-1D8D2DA98A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a:extLst>
              <a:ext uri="{FF2B5EF4-FFF2-40B4-BE49-F238E27FC236}">
                <a16:creationId xmlns:a16="http://schemas.microsoft.com/office/drawing/2014/main" id="{9A6B976C-58B8-60DE-C9CE-9FD5D01E7E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60</a:t>
            </a:fld>
            <a:endParaRPr lang="en-US" altLang="en-US">
              <a:latin typeface="Calibri" pitchFamily="34" charset="0"/>
            </a:endParaRPr>
          </a:p>
        </p:txBody>
      </p:sp>
    </p:spTree>
    <p:extLst>
      <p:ext uri="{BB962C8B-B14F-4D97-AF65-F5344CB8AC3E}">
        <p14:creationId xmlns:p14="http://schemas.microsoft.com/office/powerpoint/2010/main" val="407047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a:extLst>
            <a:ext uri="{FF2B5EF4-FFF2-40B4-BE49-F238E27FC236}">
              <a16:creationId xmlns:a16="http://schemas.microsoft.com/office/drawing/2014/main" id="{15F3F507-B3C1-47C4-D97D-28652370C1D0}"/>
            </a:ext>
          </a:extLst>
        </p:cNvPr>
        <p:cNvGrpSpPr/>
        <p:nvPr/>
      </p:nvGrpSpPr>
      <p:grpSpPr>
        <a:xfrm>
          <a:off x="0" y="0"/>
          <a:ext cx="0" cy="0"/>
          <a:chOff x="0" y="0"/>
          <a:chExt cx="0" cy="0"/>
        </a:xfrm>
      </p:grpSpPr>
      <p:sp>
        <p:nvSpPr>
          <p:cNvPr id="364" name="Google Shape;364;p16:notes">
            <a:extLst>
              <a:ext uri="{FF2B5EF4-FFF2-40B4-BE49-F238E27FC236}">
                <a16:creationId xmlns:a16="http://schemas.microsoft.com/office/drawing/2014/main" id="{C1591FDA-6373-FEA9-FBFF-969DE38705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6:notes">
            <a:extLst>
              <a:ext uri="{FF2B5EF4-FFF2-40B4-BE49-F238E27FC236}">
                <a16:creationId xmlns:a16="http://schemas.microsoft.com/office/drawing/2014/main" id="{66F9CC8A-0A86-711C-03C4-80A60E836CE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16:notes">
            <a:extLst>
              <a:ext uri="{FF2B5EF4-FFF2-40B4-BE49-F238E27FC236}">
                <a16:creationId xmlns:a16="http://schemas.microsoft.com/office/drawing/2014/main" id="{01C4043F-05A5-794E-3A38-4A7719ADCE4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22243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0B010-FF72-F22C-89F5-6F969D895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BDAC9-7258-171C-50F1-43D1301BB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4A6D2-AE17-E5D3-89D8-CFCA2DF1259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98F5BFF-47B7-6110-D5DA-510AAD240A82}"/>
              </a:ext>
            </a:extLst>
          </p:cNvPr>
          <p:cNvSpPr>
            <a:spLocks noGrp="1"/>
          </p:cNvSpPr>
          <p:nvPr>
            <p:ph type="sldNum" sz="quarter" idx="10"/>
          </p:nvPr>
        </p:nvSpPr>
        <p:spPr/>
        <p:txBody>
          <a:bodyPr/>
          <a:lstStyle/>
          <a:p>
            <a:fld id="{48B47C4E-2555-48D5-B810-2EFF142F540E}" type="slidenum">
              <a:rPr lang="en-US" smtClean="0"/>
              <a:t>64</a:t>
            </a:fld>
            <a:endParaRPr lang="en-US"/>
          </a:p>
        </p:txBody>
      </p:sp>
    </p:spTree>
    <p:extLst>
      <p:ext uri="{BB962C8B-B14F-4D97-AF65-F5344CB8AC3E}">
        <p14:creationId xmlns:p14="http://schemas.microsoft.com/office/powerpoint/2010/main" val="107177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a:extLst>
            <a:ext uri="{FF2B5EF4-FFF2-40B4-BE49-F238E27FC236}">
              <a16:creationId xmlns:a16="http://schemas.microsoft.com/office/drawing/2014/main" id="{1D7E35CD-E4B4-B769-ABDC-290658D49A45}"/>
            </a:ext>
          </a:extLst>
        </p:cNvPr>
        <p:cNvGrpSpPr/>
        <p:nvPr/>
      </p:nvGrpSpPr>
      <p:grpSpPr>
        <a:xfrm>
          <a:off x="0" y="0"/>
          <a:ext cx="0" cy="0"/>
          <a:chOff x="0" y="0"/>
          <a:chExt cx="0" cy="0"/>
        </a:xfrm>
      </p:grpSpPr>
      <p:sp>
        <p:nvSpPr>
          <p:cNvPr id="364" name="Google Shape;364;p16:notes">
            <a:extLst>
              <a:ext uri="{FF2B5EF4-FFF2-40B4-BE49-F238E27FC236}">
                <a16:creationId xmlns:a16="http://schemas.microsoft.com/office/drawing/2014/main" id="{D44C86A5-1C0D-EF96-991E-7B49C5F0024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6:notes">
            <a:extLst>
              <a:ext uri="{FF2B5EF4-FFF2-40B4-BE49-F238E27FC236}">
                <a16:creationId xmlns:a16="http://schemas.microsoft.com/office/drawing/2014/main" id="{3B64E65B-D906-BF03-ECCD-C3737A6833B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16:notes">
            <a:extLst>
              <a:ext uri="{FF2B5EF4-FFF2-40B4-BE49-F238E27FC236}">
                <a16:creationId xmlns:a16="http://schemas.microsoft.com/office/drawing/2014/main" id="{2D32D582-2831-737E-6250-D4410816E0D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84365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56CA2D-DEC8-4DCF-B290-1C0640AFF2DE}" type="slidenum">
              <a:rPr lang="en-US" smtClean="0"/>
              <a:t>6</a:t>
            </a:fld>
            <a:endParaRPr lang="en-US"/>
          </a:p>
        </p:txBody>
      </p:sp>
    </p:spTree>
    <p:extLst>
      <p:ext uri="{BB962C8B-B14F-4D97-AF65-F5344CB8AC3E}">
        <p14:creationId xmlns:p14="http://schemas.microsoft.com/office/powerpoint/2010/main" val="2776504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AE677-2EB8-4A03-8216-9177FD65B24F}"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227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a:t>12</a:t>
            </a:fld>
            <a:endParaRPr lang="en-US"/>
          </a:p>
        </p:txBody>
      </p:sp>
    </p:spTree>
    <p:extLst>
      <p:ext uri="{BB962C8B-B14F-4D97-AF65-F5344CB8AC3E}">
        <p14:creationId xmlns:p14="http://schemas.microsoft.com/office/powerpoint/2010/main" val="148633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8F151-3767-3323-1006-FD12060702B9}"/>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20B9B69-0397-6C68-7D10-57A197962DB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46815ED5-2CFD-3A8D-AD58-851624BD13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cs typeface="Calibri"/>
            </a:endParaRPr>
          </a:p>
        </p:txBody>
      </p:sp>
      <p:sp>
        <p:nvSpPr>
          <p:cNvPr id="40964" name="Slide Number Placeholder 3">
            <a:extLst>
              <a:ext uri="{FF2B5EF4-FFF2-40B4-BE49-F238E27FC236}">
                <a16:creationId xmlns:a16="http://schemas.microsoft.com/office/drawing/2014/main" id="{00FA0EAE-19DB-475D-6CDD-DA18796BA0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21</a:t>
            </a:fld>
            <a:endParaRPr lang="en-US" altLang="en-US">
              <a:latin typeface="Calibri" pitchFamily="34" charset="0"/>
            </a:endParaRPr>
          </a:p>
        </p:txBody>
      </p:sp>
    </p:spTree>
    <p:extLst>
      <p:ext uri="{BB962C8B-B14F-4D97-AF65-F5344CB8AC3E}">
        <p14:creationId xmlns:p14="http://schemas.microsoft.com/office/powerpoint/2010/main" val="703976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E83A2-EE04-FEBE-053A-A5CFB53E43DD}"/>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22397A3E-B4A5-617A-7CDE-686D213B1F1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4F79CEA-2E0C-220F-E8FA-ED8E60E0F3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cs typeface="Calibri"/>
              </a:rPr>
              <a:t>Justin and I will come up with a case</a:t>
            </a:r>
          </a:p>
        </p:txBody>
      </p:sp>
      <p:sp>
        <p:nvSpPr>
          <p:cNvPr id="40964" name="Slide Number Placeholder 3">
            <a:extLst>
              <a:ext uri="{FF2B5EF4-FFF2-40B4-BE49-F238E27FC236}">
                <a16:creationId xmlns:a16="http://schemas.microsoft.com/office/drawing/2014/main" id="{BBD45FE4-5FB0-54E9-5406-63B88251DE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22</a:t>
            </a:fld>
            <a:endParaRPr lang="en-US" altLang="en-US">
              <a:latin typeface="Calibri" pitchFamily="34" charset="0"/>
            </a:endParaRPr>
          </a:p>
        </p:txBody>
      </p:sp>
    </p:spTree>
    <p:extLst>
      <p:ext uri="{BB962C8B-B14F-4D97-AF65-F5344CB8AC3E}">
        <p14:creationId xmlns:p14="http://schemas.microsoft.com/office/powerpoint/2010/main" val="74229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image" Target="../media/image38.emf"/><Relationship Id="rId4" Type="http://schemas.openxmlformats.org/officeDocument/2006/relationships/oleObject" Target="../embeddings/oleObject2.bin"/></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3.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1.bin"/><Relationship Id="rId5" Type="http://schemas.openxmlformats.org/officeDocument/2006/relationships/image" Target="../media/image38.emf"/><Relationship Id="rId4" Type="http://schemas.openxmlformats.org/officeDocument/2006/relationships/oleObject" Target="../embeddings/oleObject2.bin"/></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Layouts/_rels/slideLayout39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1.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oleObject" Target="../embeddings/oleObject1.bin"/><Relationship Id="rId5" Type="http://schemas.openxmlformats.org/officeDocument/2006/relationships/image" Target="../media/image38.emf"/><Relationship Id="rId4" Type="http://schemas.openxmlformats.org/officeDocument/2006/relationships/oleObject" Target="../embeddings/oleObject2.bin"/></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3.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oleObject" Target="../embeddings/oleObject1.bin"/><Relationship Id="rId5" Type="http://schemas.openxmlformats.org/officeDocument/2006/relationships/image" Target="../media/image38.emf"/><Relationship Id="rId4" Type="http://schemas.openxmlformats.org/officeDocument/2006/relationships/oleObject" Target="../embeddings/oleObject2.bin"/></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69157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6324537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7248476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19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0836494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0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2349361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2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773437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583285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1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293865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10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657318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431829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398541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219986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6148742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7978397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2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210244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2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386195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4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8932907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069414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4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9263223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3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5033936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3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92589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534852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1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95870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0419140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14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288252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992380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3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498621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3638520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3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194389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3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38717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3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6656944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3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733505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5998491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5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811595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842302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5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7569727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3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092516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419263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1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866692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15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109225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58417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010596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3163151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7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8452676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7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4175297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827989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7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5786632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4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8207740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8345941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1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563152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17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4013178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002881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7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7963761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8928864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4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8061593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2483550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9"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9" y="5400326"/>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2"/>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sz="180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6"/>
            <a:ext cx="1945206" cy="879974"/>
          </a:xfrm>
          <a:prstGeom prst="rect">
            <a:avLst/>
          </a:prstGeom>
        </p:spPr>
      </p:pic>
    </p:spTree>
    <p:extLst>
      <p:ext uri="{BB962C8B-B14F-4D97-AF65-F5344CB8AC3E}">
        <p14:creationId xmlns:p14="http://schemas.microsoft.com/office/powerpoint/2010/main" val="31717719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42208770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26685742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2354719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582785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4894044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4034784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8590980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1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180214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9399895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2675864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7911992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8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19782823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371049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7953721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2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2178280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9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36276486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3261225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2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620546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3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290552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1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20800905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4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27921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6295157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2419209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4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6358044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2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605852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3096662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6567607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5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9356494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7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1224284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7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5487021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2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998054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8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2049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24484361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8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6749776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8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5343553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4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390014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618807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1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197860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18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691687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18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581128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8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236351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9723601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9"/>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1"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3" y="1806430"/>
            <a:ext cx="10189827" cy="2278211"/>
          </a:xfrm>
        </p:spPr>
        <p:txBody>
          <a:bodyPr anchor="b"/>
          <a:lstStyle>
            <a:lvl1pPr marL="0" indent="0">
              <a:defRPr sz="5334">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304868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8327021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4"/>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5" y="224841"/>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5" y="917198"/>
            <a:ext cx="11715725" cy="4958671"/>
          </a:xfrm>
          <a:prstGeom prst="rect">
            <a:avLst/>
          </a:prstGeom>
        </p:spPr>
        <p:txBody>
          <a:bodyPr/>
          <a:lstStyle>
            <a:lvl1pPr marL="381009" indent="-381009">
              <a:buFont typeface="Wingdings" panose="05000000000000000000" pitchFamily="2" charset="2"/>
              <a:buChar char="§"/>
              <a:defRPr sz="1867" b="1"/>
            </a:lvl1pPr>
            <a:lvl2pPr marL="609616" indent="-296341">
              <a:buFont typeface="Arial" panose="020B0604020202020204" pitchFamily="34" charset="0"/>
              <a:buChar char="̶"/>
              <a:defRPr sz="1867"/>
            </a:lvl2pPr>
            <a:lvl3pPr marL="922890" indent="-313275">
              <a:buFont typeface="Arial" panose="020B0604020202020204" pitchFamily="34" charset="0"/>
              <a:buChar char="•"/>
              <a:defRPr sz="1867"/>
            </a:lvl3pPr>
            <a:lvl4pPr marL="1219231" indent="-296341">
              <a:buFont typeface="Wingdings" panose="05000000000000000000" pitchFamily="2" charset="2"/>
              <a:buChar char="ü"/>
              <a:defRPr sz="1867"/>
            </a:lvl4pPr>
            <a:lvl5pPr marL="1532505" indent="-313275">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8" y="5969002"/>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2" y="5969001"/>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929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Content">
  <p:cSld name="30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3" y="1"/>
            <a:ext cx="5000459" cy="1425992"/>
            <a:chOff x="7191542" y="1"/>
            <a:chExt cx="5000459" cy="1425992"/>
          </a:xfrm>
        </p:grpSpPr>
        <p:pic>
          <p:nvPicPr>
            <p:cNvPr id="59" name="Google Shape;59;p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6"/>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6"/>
            <a:ext cx="109728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100000"/>
              </a:lnSpc>
              <a:spcBef>
                <a:spcPts val="1000"/>
              </a:spcBef>
              <a:spcAft>
                <a:spcPts val="0"/>
              </a:spcAft>
              <a:buSzPts val="1800"/>
              <a:buChar char="•"/>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97837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179854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7142288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4801549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9642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0371994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905151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918107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47827438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3088418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3/17/25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7283479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3/17/25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290186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75"/>
        <p:cNvGrpSpPr/>
        <p:nvPr/>
      </p:nvGrpSpPr>
      <p:grpSpPr>
        <a:xfrm>
          <a:off x="0" y="0"/>
          <a:ext cx="0" cy="0"/>
          <a:chOff x="0" y="0"/>
          <a:chExt cx="0" cy="0"/>
        </a:xfrm>
      </p:grpSpPr>
      <p:grpSp>
        <p:nvGrpSpPr>
          <p:cNvPr id="76" name="Google Shape;76;p44"/>
          <p:cNvGrpSpPr/>
          <p:nvPr/>
        </p:nvGrpSpPr>
        <p:grpSpPr>
          <a:xfrm>
            <a:off x="7191542" y="1"/>
            <a:ext cx="5000459" cy="1425992"/>
            <a:chOff x="7191542" y="1"/>
            <a:chExt cx="5000459" cy="1425992"/>
          </a:xfrm>
        </p:grpSpPr>
        <p:pic>
          <p:nvPicPr>
            <p:cNvPr id="77" name="Google Shape;77;p44"/>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78" name="Google Shape;78;p44"/>
            <p:cNvGrpSpPr/>
            <p:nvPr/>
          </p:nvGrpSpPr>
          <p:grpSpPr>
            <a:xfrm>
              <a:off x="7191542" y="1"/>
              <a:ext cx="5000459" cy="1425992"/>
              <a:chOff x="7186272" y="0"/>
              <a:chExt cx="5005729" cy="1427495"/>
            </a:xfrm>
          </p:grpSpPr>
          <p:sp>
            <p:nvSpPr>
              <p:cNvPr id="79" name="Google Shape;79;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1" name="Google Shape;81;p4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 name="Google Shape;84;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5" name="Google Shape;85;p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13001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46829663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6"/>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301172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6"/>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301172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4638549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132318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7874467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3/17/25</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863764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0159634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437750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3495631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28878642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88949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1841554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grpSp>
        <p:nvGrpSpPr>
          <p:cNvPr id="43" name="Google Shape;43;p38"/>
          <p:cNvGrpSpPr/>
          <p:nvPr/>
        </p:nvGrpSpPr>
        <p:grpSpPr>
          <a:xfrm>
            <a:off x="7191542" y="1"/>
            <a:ext cx="5000459" cy="1425992"/>
            <a:chOff x="7191542" y="1"/>
            <a:chExt cx="5000459" cy="1425992"/>
          </a:xfrm>
        </p:grpSpPr>
        <p:pic>
          <p:nvPicPr>
            <p:cNvPr id="44" name="Google Shape;44;p3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45" name="Google Shape;45;p38"/>
            <p:cNvGrpSpPr/>
            <p:nvPr/>
          </p:nvGrpSpPr>
          <p:grpSpPr>
            <a:xfrm>
              <a:off x="7191542" y="1"/>
              <a:ext cx="5000459" cy="1425992"/>
              <a:chOff x="7186272" y="0"/>
              <a:chExt cx="5005729" cy="1427495"/>
            </a:xfrm>
          </p:grpSpPr>
          <p:sp>
            <p:nvSpPr>
              <p:cNvPr id="46" name="Google Shape;46;p3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3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8" name="Google Shape;48;p3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1" name="Google Shape;51;p3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2" name="Google Shape;52;p3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726527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35213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17190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sz="1800"/>
          </a:p>
        </p:txBody>
      </p:sp>
      <p:sp>
        <p:nvSpPr>
          <p:cNvPr id="17" name="bg object 17"/>
          <p:cNvSpPr/>
          <p:nvPr/>
        </p:nvSpPr>
        <p:spPr>
          <a:xfrm>
            <a:off x="3"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sz="1800"/>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6"/>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sz="1800"/>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7" y="5564124"/>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sz="1800"/>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3/17/25</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2">
              <a:lnSpc>
                <a:spcPts val="1425"/>
              </a:lnSpc>
            </a:pPr>
            <a:fld id="{81D60167-4931-47E6-BA6A-407CBD079E47}" type="slidenum">
              <a:rPr lang="en-US" spc="-5" smtClean="0">
                <a:solidFill>
                  <a:srgbClr val="929599"/>
                </a:solidFill>
              </a:rPr>
              <a:pPr marL="38102">
                <a:lnSpc>
                  <a:spcPts val="1425"/>
                </a:lnSpc>
              </a:pPr>
              <a:t>‹#›</a:t>
            </a:fld>
            <a:endParaRPr lang="en-US" spc="-5">
              <a:solidFill>
                <a:srgbClr val="929599"/>
              </a:solidFill>
            </a:endParaRPr>
          </a:p>
        </p:txBody>
      </p:sp>
    </p:spTree>
    <p:extLst>
      <p:ext uri="{BB962C8B-B14F-4D97-AF65-F5344CB8AC3E}">
        <p14:creationId xmlns:p14="http://schemas.microsoft.com/office/powerpoint/2010/main" val="237432401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60368667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2" y="1"/>
            <a:ext cx="5000459" cy="1425992"/>
            <a:chOff x="7191542" y="1"/>
            <a:chExt cx="5000459" cy="1425992"/>
          </a:xfrm>
        </p:grpSpPr>
        <p:pic>
          <p:nvPicPr>
            <p:cNvPr id="59" name="Google Shape;59;p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4846322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0" name="Google Shape;110;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1" name="Google Shape;111;p11"/>
          <p:cNvGrpSpPr/>
          <p:nvPr/>
        </p:nvGrpSpPr>
        <p:grpSpPr>
          <a:xfrm>
            <a:off x="0" y="5379426"/>
            <a:ext cx="2807368" cy="753891"/>
            <a:chOff x="0" y="5379426"/>
            <a:chExt cx="2807368" cy="753891"/>
          </a:xfrm>
        </p:grpSpPr>
        <p:sp>
          <p:nvSpPr>
            <p:cNvPr id="112" name="Google Shape;112;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 name="Google Shape;114;p11"/>
          <p:cNvSpPr>
            <a:spLocks noGrp="1"/>
          </p:cNvSpPr>
          <p:nvPr>
            <p:ph type="pic" idx="2"/>
          </p:nvPr>
        </p:nvSpPr>
        <p:spPr>
          <a:xfrm>
            <a:off x="2807368" y="457202"/>
            <a:ext cx="8915400" cy="5943598"/>
          </a:xfrm>
          <a:prstGeom prst="rect">
            <a:avLst/>
          </a:prstGeom>
          <a:noFill/>
          <a:ln>
            <a:noFill/>
          </a:ln>
        </p:spPr>
      </p:sp>
      <p:pic>
        <p:nvPicPr>
          <p:cNvPr id="115" name="Google Shape;115;p11"/>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98803449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7"/>
            <a:ext cx="12188952" cy="6856285"/>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2516" y="5915003"/>
            <a:ext cx="938786"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2" y="3429000"/>
            <a:ext cx="4180795" cy="1102858"/>
          </a:xfrm>
          <a:prstGeom prst="rect">
            <a:avLst/>
          </a:prstGeom>
        </p:spPr>
        <p:txBody>
          <a:bodyPr>
            <a:noAutofit/>
          </a:bodyPr>
          <a:lstStyle>
            <a:lvl1pPr marL="0" indent="0">
              <a:spcBef>
                <a:spcPts val="0"/>
              </a:spcBef>
              <a:buNone/>
              <a:defRPr sz="4000">
                <a:solidFill>
                  <a:schemeClr val="tx2"/>
                </a:solidFill>
              </a:defRPr>
            </a:lvl1pPr>
          </a:lstStyle>
          <a:p>
            <a:pPr lvl="0"/>
            <a:r>
              <a:rPr lang="en-US"/>
              <a:t>Presentation </a:t>
            </a:r>
          </a:p>
          <a:p>
            <a:pPr lvl="0"/>
            <a:r>
              <a:rPr lang="en-US"/>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sz="2000">
                <a:solidFill>
                  <a:schemeClr val="bg1"/>
                </a:solidFill>
              </a:defRPr>
            </a:lvl1pPr>
          </a:lstStyle>
          <a:p>
            <a:pPr lvl="0"/>
            <a:r>
              <a:rPr lang="en-US"/>
              <a:t>Presentation Subtitle</a:t>
            </a:r>
          </a:p>
          <a:p>
            <a:pPr lvl="0"/>
            <a:r>
              <a:rPr lang="en-US"/>
              <a:t>Presentation Date</a:t>
            </a:r>
          </a:p>
        </p:txBody>
      </p:sp>
    </p:spTree>
    <p:extLst>
      <p:ext uri="{BB962C8B-B14F-4D97-AF65-F5344CB8AC3E}">
        <p14:creationId xmlns:p14="http://schemas.microsoft.com/office/powerpoint/2010/main" val="88843635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hasCustomPrompt="1"/>
          </p:nvPr>
        </p:nvSpPr>
        <p:spPr/>
        <p:txBody>
          <a:bodyPr/>
          <a:lstStyle>
            <a:lvl1pPr>
              <a:defRPr/>
            </a:lvl1pPr>
          </a:lstStyle>
          <a:p>
            <a:r>
              <a:rPr lang="en-US"/>
              <a:t>Slide Heading</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hasCustomPrompt="1"/>
          </p:nvPr>
        </p:nvSpPr>
        <p:spPr>
          <a:xfrm>
            <a:off x="838200" y="1825629"/>
            <a:ext cx="10515600" cy="4016375"/>
          </a:xfrm>
        </p:spPr>
        <p:txBody>
          <a:bodyPr/>
          <a:lstStyle>
            <a:lvl1pPr>
              <a:defRPr/>
            </a:lvl1pPr>
            <a:lvl2pP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63423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hasCustomPrompt="1"/>
          </p:nvPr>
        </p:nvSpPr>
        <p:spPr/>
        <p:txBody>
          <a:bodyPr/>
          <a:lstStyle>
            <a:lvl1pPr>
              <a:defRPr/>
            </a:lvl1pPr>
          </a:lstStyle>
          <a:p>
            <a:r>
              <a:rPr lang="en-US"/>
              <a:t>Slide Heading</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hasCustomPrompt="1"/>
          </p:nvPr>
        </p:nvSpPr>
        <p:spPr>
          <a:xfrm>
            <a:off x="838200" y="1825629"/>
            <a:ext cx="10515600" cy="4016375"/>
          </a:xfrm>
        </p:spPr>
        <p:txBody>
          <a:bodyPr/>
          <a:lstStyle>
            <a:lvl1pPr>
              <a:defRPr/>
            </a:lvl1pPr>
            <a:lvl2pP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63423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289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28904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6548194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402215386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3"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6"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2"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84"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68066095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402215386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90476" cy="6858000"/>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t>‹#›</a:t>
            </a:fld>
            <a:endParaRPr lang="en-US"/>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p:nvPr>
        </p:nvSpPr>
        <p:spPr>
          <a:xfrm>
            <a:off x="838200" y="1825625"/>
            <a:ext cx="10515600"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95660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p:nvPr>
        </p:nvSpPr>
        <p:spPr>
          <a:xfrm>
            <a:off x="838200" y="365125"/>
            <a:ext cx="6085114" cy="1325563"/>
          </a:xfrm>
        </p:spPr>
        <p:txBody>
          <a:bodyPr/>
          <a:lstStyle/>
          <a:p>
            <a:r>
              <a:rPr lang="en-US"/>
              <a:t>Click to edit Master title style</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p:nvPr>
        </p:nvSpPr>
        <p:spPr>
          <a:xfrm>
            <a:off x="838200" y="1825625"/>
            <a:ext cx="6085114"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1200">
                <a:solidFill>
                  <a:schemeClr val="tx2"/>
                </a:solidFill>
              </a:defRPr>
            </a:lvl1pPr>
          </a:lstStyle>
          <a:p>
            <a:fld id="{9D85EF1F-7307-41BC-8C08-94B176AED8EE}" type="slidenum">
              <a:rPr lang="en-US" smtClean="0"/>
              <a:pPr/>
              <a:t>‹#›</a:t>
            </a:fld>
            <a:endParaRPr lang="en-US"/>
          </a:p>
        </p:txBody>
      </p:sp>
    </p:spTree>
    <p:extLst>
      <p:ext uri="{BB962C8B-B14F-4D97-AF65-F5344CB8AC3E}">
        <p14:creationId xmlns:p14="http://schemas.microsoft.com/office/powerpoint/2010/main" val="161980600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5224" y="2949956"/>
            <a:ext cx="1821552" cy="958089"/>
          </a:xfrm>
          <a:prstGeom prst="rect">
            <a:avLst/>
          </a:prstGeom>
        </p:spPr>
      </p:pic>
    </p:spTree>
    <p:extLst>
      <p:ext uri="{BB962C8B-B14F-4D97-AF65-F5344CB8AC3E}">
        <p14:creationId xmlns:p14="http://schemas.microsoft.com/office/powerpoint/2010/main" val="56588710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Photo Slide">
  <p:cSld name="20_Photo Slide">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457200" y="1146258"/>
            <a:ext cx="2350169" cy="2971798"/>
          </a:xfrm>
          <a:prstGeom prst="rect">
            <a:avLst/>
          </a:prstGeom>
          <a:noFill/>
          <a:ln>
            <a:noFill/>
          </a:ln>
        </p:spPr>
        <p:txBody>
          <a:bodyPr spcFirstLastPara="1" wrap="square" lIns="91425" tIns="45700" rIns="91425" bIns="45700" anchor="t" anchorCtr="0">
            <a:noAutofit/>
          </a:bodyPr>
          <a:lstStyle>
            <a:lvl1pPr marL="457223" lvl="0" indent="-228611" algn="l">
              <a:lnSpc>
                <a:spcPct val="100000"/>
              </a:lnSpc>
              <a:spcBef>
                <a:spcPts val="1000"/>
              </a:spcBef>
              <a:spcAft>
                <a:spcPts val="0"/>
              </a:spcAft>
              <a:buSzPts val="2400"/>
              <a:buNone/>
              <a:defRPr b="0">
                <a:solidFill>
                  <a:schemeClr val="dk1"/>
                </a:solidFill>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cxnSp>
        <p:nvCxnSpPr>
          <p:cNvPr id="110" name="Google Shape;110;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1" name="Google Shape;111;p11"/>
          <p:cNvGrpSpPr/>
          <p:nvPr/>
        </p:nvGrpSpPr>
        <p:grpSpPr>
          <a:xfrm>
            <a:off x="0" y="5379427"/>
            <a:ext cx="2807368" cy="753891"/>
            <a:chOff x="0" y="5379426"/>
            <a:chExt cx="2807368" cy="753891"/>
          </a:xfrm>
        </p:grpSpPr>
        <p:sp>
          <p:nvSpPr>
            <p:cNvPr id="112" name="Google Shape;112;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 name="Google Shape;114;p11"/>
          <p:cNvSpPr>
            <a:spLocks noGrp="1"/>
          </p:cNvSpPr>
          <p:nvPr>
            <p:ph type="pic" idx="2"/>
          </p:nvPr>
        </p:nvSpPr>
        <p:spPr>
          <a:xfrm>
            <a:off x="2807368" y="457202"/>
            <a:ext cx="8915400" cy="5943598"/>
          </a:xfrm>
          <a:prstGeom prst="rect">
            <a:avLst/>
          </a:prstGeom>
          <a:noFill/>
          <a:ln>
            <a:noFill/>
          </a:ln>
        </p:spPr>
      </p:sp>
      <p:pic>
        <p:nvPicPr>
          <p:cNvPr id="115" name="Google Shape;115;p11"/>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4567779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9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02301171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cSld name="3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33637220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cSld name="9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792031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1480101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userDrawn="1">
  <p:cSld name="2_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4"/>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5" y="224841"/>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5" y="917198"/>
            <a:ext cx="11715725" cy="4958671"/>
          </a:xfrm>
          <a:prstGeom prst="rect">
            <a:avLst/>
          </a:prstGeom>
        </p:spPr>
        <p:txBody>
          <a:bodyPr/>
          <a:lstStyle>
            <a:lvl1pPr marL="381009" indent="-381009">
              <a:buFont typeface="Wingdings" panose="05000000000000000000" pitchFamily="2" charset="2"/>
              <a:buChar char="§"/>
              <a:defRPr sz="1867" b="1"/>
            </a:lvl1pPr>
            <a:lvl2pPr marL="609616" indent="-296341">
              <a:buFont typeface="Arial" panose="020B0604020202020204" pitchFamily="34" charset="0"/>
              <a:buChar char="̶"/>
              <a:defRPr sz="1867"/>
            </a:lvl2pPr>
            <a:lvl3pPr marL="922890" indent="-313275">
              <a:buFont typeface="Arial" panose="020B0604020202020204" pitchFamily="34" charset="0"/>
              <a:buChar char="•"/>
              <a:defRPr sz="1867"/>
            </a:lvl3pPr>
            <a:lvl4pPr marL="1219231" indent="-296341">
              <a:buFont typeface="Wingdings" panose="05000000000000000000" pitchFamily="2" charset="2"/>
              <a:buChar char="ü"/>
              <a:defRPr sz="1867"/>
            </a:lvl4pPr>
            <a:lvl5pPr marL="1532505" indent="-313275">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8" y="5969002"/>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2" y="5969001"/>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27053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3/17/25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91461050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3/17/25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6505159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3"/>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4"/>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185364434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Title and Content">
  <p:cSld name="36_Title and Content">
    <p:spTree>
      <p:nvGrpSpPr>
        <p:cNvPr id="1" name="Shape 75"/>
        <p:cNvGrpSpPr/>
        <p:nvPr/>
      </p:nvGrpSpPr>
      <p:grpSpPr>
        <a:xfrm>
          <a:off x="0" y="0"/>
          <a:ext cx="0" cy="0"/>
          <a:chOff x="0" y="0"/>
          <a:chExt cx="0" cy="0"/>
        </a:xfrm>
      </p:grpSpPr>
      <p:grpSp>
        <p:nvGrpSpPr>
          <p:cNvPr id="76" name="Google Shape;76;p44"/>
          <p:cNvGrpSpPr/>
          <p:nvPr/>
        </p:nvGrpSpPr>
        <p:grpSpPr>
          <a:xfrm>
            <a:off x="7191543" y="1"/>
            <a:ext cx="5000459" cy="1425992"/>
            <a:chOff x="7191542" y="1"/>
            <a:chExt cx="5000459" cy="1425992"/>
          </a:xfrm>
        </p:grpSpPr>
        <p:pic>
          <p:nvPicPr>
            <p:cNvPr id="77" name="Google Shape;77;p44"/>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78" name="Google Shape;78;p44"/>
            <p:cNvGrpSpPr/>
            <p:nvPr/>
          </p:nvGrpSpPr>
          <p:grpSpPr>
            <a:xfrm>
              <a:off x="7191542" y="1"/>
              <a:ext cx="5000459" cy="1425992"/>
              <a:chOff x="7186272" y="0"/>
              <a:chExt cx="5005729" cy="1427495"/>
            </a:xfrm>
          </p:grpSpPr>
          <p:sp>
            <p:nvSpPr>
              <p:cNvPr id="79" name="Google Shape;79;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1" name="Google Shape;81;p44"/>
          <p:cNvSpPr txBox="1">
            <a:spLocks noGrp="1"/>
          </p:cNvSpPr>
          <p:nvPr>
            <p:ph type="title"/>
          </p:nvPr>
        </p:nvSpPr>
        <p:spPr>
          <a:xfrm>
            <a:off x="609600" y="365126"/>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body" idx="1"/>
          </p:nvPr>
        </p:nvSpPr>
        <p:spPr>
          <a:xfrm>
            <a:off x="609600" y="1825626"/>
            <a:ext cx="109728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100000"/>
              </a:lnSpc>
              <a:spcBef>
                <a:spcPts val="1000"/>
              </a:spcBef>
              <a:spcAft>
                <a:spcPts val="0"/>
              </a:spcAft>
              <a:buSzPts val="1800"/>
              <a:buChar char="•"/>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83" name="Google Shape;83;p44"/>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84" name="Google Shape;84;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5" name="Google Shape;85;p44"/>
          <p:cNvSpPr txBox="1">
            <a:spLocks noGrp="1"/>
          </p:cNvSpPr>
          <p:nvPr>
            <p:ph type="ftr" idx="11"/>
          </p:nvPr>
        </p:nvSpPr>
        <p:spPr>
          <a:xfrm>
            <a:off x="609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865337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Photo Slide">
  <p:cSld name="2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200" y="1146258"/>
            <a:ext cx="2350169" cy="2971798"/>
          </a:xfrm>
          <a:prstGeom prst="rect">
            <a:avLst/>
          </a:prstGeom>
          <a:noFill/>
          <a:ln>
            <a:noFill/>
          </a:ln>
        </p:spPr>
        <p:txBody>
          <a:bodyPr spcFirstLastPara="1" wrap="square" lIns="91425" tIns="45700" rIns="91425" bIns="45700" anchor="t" anchorCtr="0">
            <a:noAutofit/>
          </a:bodyPr>
          <a:lstStyle>
            <a:lvl1pPr marL="457223" lvl="0" indent="-228611" algn="l">
              <a:lnSpc>
                <a:spcPct val="100000"/>
              </a:lnSpc>
              <a:spcBef>
                <a:spcPts val="1000"/>
              </a:spcBef>
              <a:spcAft>
                <a:spcPts val="0"/>
              </a:spcAft>
              <a:buSzPts val="2400"/>
              <a:buNone/>
              <a:defRPr b="0">
                <a:solidFill>
                  <a:schemeClr val="dk1"/>
                </a:solidFill>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7"/>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2248345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Photo Slide">
  <p:cSld name="2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200" y="1146258"/>
            <a:ext cx="2350169" cy="2971798"/>
          </a:xfrm>
          <a:prstGeom prst="rect">
            <a:avLst/>
          </a:prstGeom>
          <a:noFill/>
          <a:ln>
            <a:noFill/>
          </a:ln>
        </p:spPr>
        <p:txBody>
          <a:bodyPr spcFirstLastPara="1" wrap="square" lIns="91425" tIns="45700" rIns="91425" bIns="45700" anchor="t" anchorCtr="0">
            <a:noAutofit/>
          </a:bodyPr>
          <a:lstStyle>
            <a:lvl1pPr marL="457223" lvl="0" indent="-228611" algn="l">
              <a:lnSpc>
                <a:spcPct val="100000"/>
              </a:lnSpc>
              <a:spcBef>
                <a:spcPts val="1000"/>
              </a:spcBef>
              <a:spcAft>
                <a:spcPts val="0"/>
              </a:spcAft>
              <a:buSzPts val="2400"/>
              <a:buNone/>
              <a:defRPr b="0">
                <a:solidFill>
                  <a:schemeClr val="dk1"/>
                </a:solidFill>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7"/>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54300397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userDrawn="1">
  <p:cSld name="2_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3"/>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4"/>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112647941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userDrawn="1">
  <p:cSld name="3_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3"/>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4"/>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248962291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49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57336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0791457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5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7852033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82110582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2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1577239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2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25190132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5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1135246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5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230550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53849823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2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3636588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2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086563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2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30473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0277585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2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43555011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90582469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7"/>
            <a:ext cx="12188952" cy="6856285"/>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2516" y="5915003"/>
            <a:ext cx="938786"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2" y="3429000"/>
            <a:ext cx="4180795" cy="1102858"/>
          </a:xfrm>
          <a:prstGeom prst="rect">
            <a:avLst/>
          </a:prstGeom>
        </p:spPr>
        <p:txBody>
          <a:bodyPr>
            <a:noAutofit/>
          </a:bodyPr>
          <a:lstStyle>
            <a:lvl1pPr marL="0" indent="0">
              <a:spcBef>
                <a:spcPts val="0"/>
              </a:spcBef>
              <a:buNone/>
              <a:defRPr sz="4000">
                <a:solidFill>
                  <a:schemeClr val="tx2"/>
                </a:solidFill>
              </a:defRPr>
            </a:lvl1pPr>
          </a:lstStyle>
          <a:p>
            <a:pPr lvl="0"/>
            <a:r>
              <a:rPr lang="en-US"/>
              <a:t>Presentation </a:t>
            </a:r>
          </a:p>
          <a:p>
            <a:pPr lvl="0"/>
            <a:r>
              <a:rPr lang="en-US"/>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sz="2000">
                <a:solidFill>
                  <a:schemeClr val="bg1"/>
                </a:solidFill>
              </a:defRPr>
            </a:lvl1pPr>
          </a:lstStyle>
          <a:p>
            <a:pPr lvl="0"/>
            <a:r>
              <a:rPr lang="en-US"/>
              <a:t>Presentation Subtitle</a:t>
            </a:r>
          </a:p>
          <a:p>
            <a:pPr lvl="0"/>
            <a:r>
              <a:rPr lang="en-US"/>
              <a:t>Presentation Date</a:t>
            </a:r>
          </a:p>
        </p:txBody>
      </p:sp>
    </p:spTree>
    <p:extLst>
      <p:ext uri="{BB962C8B-B14F-4D97-AF65-F5344CB8AC3E}">
        <p14:creationId xmlns:p14="http://schemas.microsoft.com/office/powerpoint/2010/main" val="88843635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28900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402215386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2181" r="12170"/>
          <a:stretch/>
        </p:blipFill>
        <p:spPr>
          <a:xfrm>
            <a:off x="1524" y="0"/>
            <a:ext cx="12190476" cy="6858000"/>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t>‹#›</a:t>
            </a:fld>
            <a:endParaRPr lang="en-US"/>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p:nvPr>
        </p:nvSpPr>
        <p:spPr>
          <a:xfrm>
            <a:off x="838200" y="1825625"/>
            <a:ext cx="10515600"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95660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p:nvPr>
        </p:nvSpPr>
        <p:spPr>
          <a:xfrm>
            <a:off x="838200" y="365125"/>
            <a:ext cx="6085114" cy="1325563"/>
          </a:xfrm>
        </p:spPr>
        <p:txBody>
          <a:bodyPr/>
          <a:lstStyle/>
          <a:p>
            <a:r>
              <a:rPr lang="en-US"/>
              <a:t>Click to edit Master title style</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p:nvPr>
        </p:nvSpPr>
        <p:spPr>
          <a:xfrm>
            <a:off x="838200" y="1825625"/>
            <a:ext cx="6085114"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1200">
                <a:solidFill>
                  <a:schemeClr val="tx2"/>
                </a:solidFill>
              </a:defRPr>
            </a:lvl1pPr>
          </a:lstStyle>
          <a:p>
            <a:fld id="{9D85EF1F-7307-41BC-8C08-94B176AED8EE}" type="slidenum">
              <a:rPr lang="en-US" smtClean="0"/>
              <a:pPr/>
              <a:t>‹#›</a:t>
            </a:fld>
            <a:endParaRPr lang="en-US"/>
          </a:p>
        </p:txBody>
      </p:sp>
    </p:spTree>
    <p:extLst>
      <p:ext uri="{BB962C8B-B14F-4D97-AF65-F5344CB8AC3E}">
        <p14:creationId xmlns:p14="http://schemas.microsoft.com/office/powerpoint/2010/main" val="161980600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5224" y="2949956"/>
            <a:ext cx="1821552" cy="958089"/>
          </a:xfrm>
          <a:prstGeom prst="rect">
            <a:avLst/>
          </a:prstGeom>
        </p:spPr>
      </p:pic>
    </p:spTree>
    <p:extLst>
      <p:ext uri="{BB962C8B-B14F-4D97-AF65-F5344CB8AC3E}">
        <p14:creationId xmlns:p14="http://schemas.microsoft.com/office/powerpoint/2010/main" val="56588710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7"/>
            <a:ext cx="12188952" cy="6856285"/>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2516" y="5915003"/>
            <a:ext cx="938786"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2" y="3429000"/>
            <a:ext cx="4180795" cy="1102858"/>
          </a:xfrm>
          <a:prstGeom prst="rect">
            <a:avLst/>
          </a:prstGeom>
        </p:spPr>
        <p:txBody>
          <a:bodyPr>
            <a:noAutofit/>
          </a:bodyPr>
          <a:lstStyle>
            <a:lvl1pPr marL="0" indent="0">
              <a:spcBef>
                <a:spcPts val="0"/>
              </a:spcBef>
              <a:buNone/>
              <a:defRPr sz="4000">
                <a:solidFill>
                  <a:schemeClr val="tx2"/>
                </a:solidFill>
              </a:defRPr>
            </a:lvl1pPr>
          </a:lstStyle>
          <a:p>
            <a:pPr lvl="0"/>
            <a:r>
              <a:rPr lang="en-US"/>
              <a:t>Presentation </a:t>
            </a:r>
          </a:p>
          <a:p>
            <a:pPr lvl="0"/>
            <a:r>
              <a:rPr lang="en-US"/>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sz="2000">
                <a:solidFill>
                  <a:schemeClr val="bg1"/>
                </a:solidFill>
              </a:defRPr>
            </a:lvl1pPr>
          </a:lstStyle>
          <a:p>
            <a:pPr lvl="0"/>
            <a:r>
              <a:rPr lang="en-US"/>
              <a:t>Presentation Subtitle</a:t>
            </a:r>
          </a:p>
          <a:p>
            <a:pPr lvl="0"/>
            <a:r>
              <a:rPr lang="en-US"/>
              <a:t>Presentation Date</a:t>
            </a:r>
          </a:p>
        </p:txBody>
      </p:sp>
    </p:spTree>
    <p:extLst>
      <p:ext uri="{BB962C8B-B14F-4D97-AF65-F5344CB8AC3E}">
        <p14:creationId xmlns:p14="http://schemas.microsoft.com/office/powerpoint/2010/main" val="88843635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74728801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58225487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52551946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1" name="Google Shape;71;p7"/>
          <p:cNvGrpSpPr/>
          <p:nvPr/>
        </p:nvGrpSpPr>
        <p:grpSpPr>
          <a:xfrm>
            <a:off x="7191542" y="1"/>
            <a:ext cx="5000459" cy="1425992"/>
            <a:chOff x="7191542" y="1"/>
            <a:chExt cx="5000459" cy="1425992"/>
          </a:xfrm>
        </p:grpSpPr>
        <p:pic>
          <p:nvPicPr>
            <p:cNvPr id="72" name="Google Shape;72;p7"/>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73" name="Google Shape;73;p7"/>
            <p:cNvGrpSpPr/>
            <p:nvPr/>
          </p:nvGrpSpPr>
          <p:grpSpPr>
            <a:xfrm>
              <a:off x="7191542" y="1"/>
              <a:ext cx="5000459" cy="1425992"/>
              <a:chOff x="7186272" y="0"/>
              <a:chExt cx="5005729" cy="1427495"/>
            </a:xfrm>
          </p:grpSpPr>
          <p:sp>
            <p:nvSpPr>
              <p:cNvPr id="74" name="Google Shape;74;p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6" name="Google Shape;76;p7"/>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7"/>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8" name="Google Shape;78;p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9" name="Google Shape;79;p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1685166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291898506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1 Line Title (Logo UR)">
    <p:spTree>
      <p:nvGrpSpPr>
        <p:cNvPr id="1" name=""/>
        <p:cNvGrpSpPr/>
        <p:nvPr/>
      </p:nvGrpSpPr>
      <p:grpSpPr>
        <a:xfrm>
          <a:off x="0" y="0"/>
          <a:ext cx="0" cy="0"/>
          <a:chOff x="0" y="0"/>
          <a:chExt cx="0" cy="0"/>
        </a:xfrm>
      </p:grpSpPr>
      <p:cxnSp>
        <p:nvCxnSpPr>
          <p:cNvPr id="14" name="Straight Connector 13"/>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19" y="533967"/>
            <a:ext cx="8867787"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a:t>28PT TITLE HERE</a:t>
            </a:r>
          </a:p>
        </p:txBody>
      </p:sp>
      <p:sp>
        <p:nvSpPr>
          <p:cNvPr id="17" name="Rectangle 16"/>
          <p:cNvSpPr/>
          <p:nvPr userDrawn="1"/>
        </p:nvSpPr>
        <p:spPr>
          <a:xfrm>
            <a:off x="9815333" y="5694745"/>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2"/>
          <p:cNvSpPr>
            <a:spLocks noGrp="1"/>
          </p:cNvSpPr>
          <p:nvPr>
            <p:ph type="body" sz="quarter" idx="10" hasCustomPrompt="1"/>
          </p:nvPr>
        </p:nvSpPr>
        <p:spPr>
          <a:xfrm>
            <a:off x="700619" y="1359436"/>
            <a:ext cx="10768892" cy="4982097"/>
          </a:xfrm>
          <a:prstGeom prst="rect">
            <a:avLst/>
          </a:prstGeom>
        </p:spPr>
        <p:txBody>
          <a:bodyPr anchor="t" anchorCtr="0"/>
          <a:lstStyle>
            <a:lvl1pPr marL="0" indent="0">
              <a:buNone/>
              <a:defRPr sz="1800" b="0" i="0">
                <a:solidFill>
                  <a:schemeClr val="tx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Sample text goes here</a:t>
            </a:r>
          </a:p>
        </p:txBody>
      </p:sp>
    </p:spTree>
    <p:extLst>
      <p:ext uri="{BB962C8B-B14F-4D97-AF65-F5344CB8AC3E}">
        <p14:creationId xmlns:p14="http://schemas.microsoft.com/office/powerpoint/2010/main" val="84217909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pic>
        <p:nvPicPr>
          <p:cNvPr id="25" name="Google Shape;25;p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 y="1"/>
            <a:ext cx="12192004" cy="6858001"/>
          </a:xfrm>
          <a:prstGeom prst="rect">
            <a:avLst/>
          </a:prstGeom>
          <a:noFill/>
          <a:ln>
            <a:noFill/>
          </a:ln>
        </p:spPr>
      </p:pic>
      <p:sp>
        <p:nvSpPr>
          <p:cNvPr id="26" name="Google Shape;26;p5"/>
          <p:cNvSpPr/>
          <p:nvPr/>
        </p:nvSpPr>
        <p:spPr>
          <a:xfrm>
            <a:off x="-67" y="0"/>
            <a:ext cx="12192000" cy="6858000"/>
          </a:xfrm>
          <a:prstGeom prst="rect">
            <a:avLst/>
          </a:prstGeom>
          <a:solidFill>
            <a:srgbClr val="FFFFFF">
              <a:alpha val="5892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 name="Google Shape;27;p5"/>
          <p:cNvSpPr txBox="1">
            <a:spLocks noGrp="1"/>
          </p:cNvSpPr>
          <p:nvPr>
            <p:ph type="subTitle" idx="1"/>
          </p:nvPr>
        </p:nvSpPr>
        <p:spPr>
          <a:xfrm>
            <a:off x="1499833" y="3749033"/>
            <a:ext cx="4070400" cy="1389200"/>
          </a:xfrm>
          <a:prstGeom prst="rect">
            <a:avLst/>
          </a:prstGeom>
          <a:solidFill>
            <a:srgbClr val="FFFFFF">
              <a:alpha val="69050"/>
            </a:srgbClr>
          </a:solidFill>
          <a:ln w="9525" cap="flat" cmpd="sng">
            <a:solidFill>
              <a:srgbClr val="424245"/>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424245"/>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 name="Google Shape;28;p5"/>
          <p:cNvSpPr txBox="1">
            <a:spLocks noGrp="1"/>
          </p:cNvSpPr>
          <p:nvPr>
            <p:ph type="subTitle" idx="2"/>
          </p:nvPr>
        </p:nvSpPr>
        <p:spPr>
          <a:xfrm>
            <a:off x="6615885" y="3749033"/>
            <a:ext cx="4070400" cy="1389200"/>
          </a:xfrm>
          <a:prstGeom prst="rect">
            <a:avLst/>
          </a:prstGeom>
          <a:solidFill>
            <a:srgbClr val="FFFFFF">
              <a:alpha val="69050"/>
            </a:srgbClr>
          </a:solidFill>
          <a:ln w="9525" cap="flat" cmpd="sng">
            <a:solidFill>
              <a:srgbClr val="424245"/>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424245"/>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 name="Google Shape;29;p5"/>
          <p:cNvSpPr txBox="1">
            <a:spLocks noGrp="1"/>
          </p:cNvSpPr>
          <p:nvPr>
            <p:ph type="title"/>
          </p:nvPr>
        </p:nvSpPr>
        <p:spPr>
          <a:xfrm>
            <a:off x="960000" y="720000"/>
            <a:ext cx="10272000" cy="752400"/>
          </a:xfrm>
          <a:prstGeom prst="rect">
            <a:avLst/>
          </a:prstGeom>
          <a:solidFill>
            <a:srgbClr val="FFFFFF">
              <a:alpha val="69050"/>
            </a:srgbClr>
          </a:solidFill>
          <a:ln w="9525" cap="flat" cmpd="sng">
            <a:solidFill>
              <a:srgbClr val="424245"/>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a:solidFill>
                  <a:srgbClr val="424245"/>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0" name="Google Shape;30;p5"/>
          <p:cNvSpPr txBox="1">
            <a:spLocks noGrp="1"/>
          </p:cNvSpPr>
          <p:nvPr>
            <p:ph type="title" idx="3"/>
          </p:nvPr>
        </p:nvSpPr>
        <p:spPr>
          <a:xfrm>
            <a:off x="1499033" y="3045433"/>
            <a:ext cx="4072000" cy="703600"/>
          </a:xfrm>
          <a:prstGeom prst="rect">
            <a:avLst/>
          </a:prstGeom>
          <a:solidFill>
            <a:srgbClr val="FFFFFF">
              <a:alpha val="69050"/>
            </a:srgbClr>
          </a:solidFill>
          <a:ln w="9525" cap="flat" cmpd="sng">
            <a:solidFill>
              <a:srgbClr val="42424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rgbClr val="424245"/>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1" name="Google Shape;31;p5"/>
          <p:cNvSpPr txBox="1">
            <a:spLocks noGrp="1"/>
          </p:cNvSpPr>
          <p:nvPr>
            <p:ph type="title" idx="4"/>
          </p:nvPr>
        </p:nvSpPr>
        <p:spPr>
          <a:xfrm>
            <a:off x="6615085" y="3045433"/>
            <a:ext cx="4072000" cy="703600"/>
          </a:xfrm>
          <a:prstGeom prst="rect">
            <a:avLst/>
          </a:prstGeom>
          <a:solidFill>
            <a:srgbClr val="FFFFFF">
              <a:alpha val="69050"/>
            </a:srgbClr>
          </a:solidFill>
          <a:ln w="9525" cap="flat" cmpd="sng">
            <a:solidFill>
              <a:srgbClr val="42424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rgbClr val="42424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59794058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22934155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7509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389803239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81127856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27868933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1905365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3714566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5722971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623866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3656829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1382684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38093702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1615754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40412566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490472" y="1463557"/>
            <a:ext cx="9144000" cy="2387600"/>
          </a:xfrm>
        </p:spPr>
        <p:txBody>
          <a:bodyPr anchor="b">
            <a:normAutofit/>
          </a:bodyPr>
          <a:lstStyle>
            <a:lvl1pPr algn="ctr">
              <a:lnSpc>
                <a:spcPct val="90000"/>
              </a:lnSpc>
              <a:defRPr sz="5200"/>
            </a:lvl1pPr>
          </a:lstStyle>
          <a:p>
            <a:r>
              <a:rPr lang="en-US"/>
              <a:t>Click to edit Master title style</a:t>
            </a:r>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490472" y="3943232"/>
            <a:ext cx="9144000" cy="1655762"/>
          </a:xfrm>
        </p:spPr>
        <p:txBody>
          <a:bodyPr>
            <a:normAutofit/>
          </a:bodyPr>
          <a:lstStyle>
            <a:lvl1pPr marL="0" indent="0" algn="ctr">
              <a:lnSpc>
                <a:spcPct val="1100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13">
            <a:extLst>
              <a:ext uri="{FF2B5EF4-FFF2-40B4-BE49-F238E27FC236}">
                <a16:creationId xmlns:a16="http://schemas.microsoft.com/office/drawing/2014/main" id="{46538D75-00C2-DE73-4C65-FE94AC658370}"/>
              </a:ext>
            </a:extLst>
          </p:cNvPr>
          <p:cNvSpPr>
            <a:spLocks noGrp="1"/>
          </p:cNvSpPr>
          <p:nvPr>
            <p:ph type="dt" sz="half" idx="10"/>
          </p:nvPr>
        </p:nvSpPr>
        <p:spPr/>
        <p:txBody>
          <a:bodyPr/>
          <a:lstStyle/>
          <a:p>
            <a:fld id="{17F50B8E-A176-49F2-A3C1-FEDA0200170B}" type="datetime2">
              <a:rPr lang="en-US" smtClean="0"/>
              <a:t>Monday, March 17, 2025</a:t>
            </a:fld>
            <a:endParaRPr lang="en-US"/>
          </a:p>
        </p:txBody>
      </p:sp>
      <p:sp>
        <p:nvSpPr>
          <p:cNvPr id="16" name="Footer Placeholder 15">
            <a:extLst>
              <a:ext uri="{FF2B5EF4-FFF2-40B4-BE49-F238E27FC236}">
                <a16:creationId xmlns:a16="http://schemas.microsoft.com/office/drawing/2014/main" id="{6B601B81-68C1-B63A-105C-EC637DF56CB7}"/>
              </a:ext>
            </a:extLst>
          </p:cNvPr>
          <p:cNvSpPr>
            <a:spLocks noGrp="1"/>
          </p:cNvSpPr>
          <p:nvPr>
            <p:ph type="ftr" sz="quarter" idx="11"/>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E9F3E495-0415-392A-9A07-34555BBC7F4C}"/>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21570500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p:txBody>
          <a:bodyPr>
            <a:normAutofit/>
          </a:bodyPr>
          <a:lstStyle>
            <a:lvl1pPr>
              <a:lnSpc>
                <a:spcPct val="90000"/>
              </a:lnSpc>
              <a:defRPr sz="5200"/>
            </a:lvl1pPr>
          </a:lstStyle>
          <a:p>
            <a:r>
              <a:rPr lang="en-US"/>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4" y="1825625"/>
            <a:ext cx="10515600" cy="4206383"/>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A25CBB87-BE9B-82CE-8A24-F21EEA0366C3}"/>
              </a:ext>
            </a:extLst>
          </p:cNvPr>
          <p:cNvSpPr>
            <a:spLocks noGrp="1"/>
          </p:cNvSpPr>
          <p:nvPr>
            <p:ph type="dt" sz="half" idx="10"/>
          </p:nvPr>
        </p:nvSpPr>
        <p:spPr/>
        <p:txBody>
          <a:bodyPr/>
          <a:lstStyle/>
          <a:p>
            <a:fld id="{57997BA6-BEF8-495F-ACCD-8D19769E4FC6}" type="datetime2">
              <a:rPr lang="en-US" smtClean="0"/>
              <a:t>Monday, March 17, 2025</a:t>
            </a:fld>
            <a:endParaRPr lang="en-US"/>
          </a:p>
        </p:txBody>
      </p:sp>
      <p:sp>
        <p:nvSpPr>
          <p:cNvPr id="12" name="Footer Placeholder 11">
            <a:extLst>
              <a:ext uri="{FF2B5EF4-FFF2-40B4-BE49-F238E27FC236}">
                <a16:creationId xmlns:a16="http://schemas.microsoft.com/office/drawing/2014/main" id="{B2131628-C033-9728-C4CF-90CDBCB89F7F}"/>
              </a:ext>
            </a:extLst>
          </p:cNvPr>
          <p:cNvSpPr>
            <a:spLocks noGrp="1"/>
          </p:cNvSpPr>
          <p:nvPr>
            <p:ph type="ftr" sz="quarter" idx="11"/>
          </p:nvPr>
        </p:nvSpPr>
        <p:spPr/>
        <p:txBody>
          <a:bodyPr/>
          <a:lstStyle/>
          <a:p>
            <a:r>
              <a:rPr lang="en-US"/>
              <a:t>Sample Footer Text</a:t>
            </a:r>
          </a:p>
        </p:txBody>
      </p:sp>
      <p:sp>
        <p:nvSpPr>
          <p:cNvPr id="13" name="Slide Number Placeholder 12">
            <a:extLst>
              <a:ext uri="{FF2B5EF4-FFF2-40B4-BE49-F238E27FC236}">
                <a16:creationId xmlns:a16="http://schemas.microsoft.com/office/drawing/2014/main" id="{B67216CA-9A26-BBE7-68A3-9237D22CDFC8}"/>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20641293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15600" cy="2852737"/>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15600" cy="1500187"/>
          </a:xfrm>
        </p:spPr>
        <p:txBody>
          <a:bodyPr>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6B034DD9-4A61-318F-88CF-79721B55AC5B}"/>
              </a:ext>
            </a:extLst>
          </p:cNvPr>
          <p:cNvSpPr>
            <a:spLocks noGrp="1"/>
          </p:cNvSpPr>
          <p:nvPr>
            <p:ph type="dt" sz="half" idx="10"/>
          </p:nvPr>
        </p:nvSpPr>
        <p:spPr/>
        <p:txBody>
          <a:bodyPr/>
          <a:lstStyle/>
          <a:p>
            <a:fld id="{4857292D-4609-4E55-92E3-C12C6A1234E8}" type="datetime2">
              <a:rPr lang="en-US" smtClean="0"/>
              <a:t>Monday, March 17, 2025</a:t>
            </a:fld>
            <a:endParaRPr lang="en-US"/>
          </a:p>
        </p:txBody>
      </p:sp>
      <p:sp>
        <p:nvSpPr>
          <p:cNvPr id="11" name="Footer Placeholder 10">
            <a:extLst>
              <a:ext uri="{FF2B5EF4-FFF2-40B4-BE49-F238E27FC236}">
                <a16:creationId xmlns:a16="http://schemas.microsoft.com/office/drawing/2014/main" id="{D496DA99-E916-9F7C-9E88-AA06046AE94C}"/>
              </a:ext>
            </a:extLst>
          </p:cNvPr>
          <p:cNvSpPr>
            <a:spLocks noGrp="1"/>
          </p:cNvSpPr>
          <p:nvPr>
            <p:ph type="ftr" sz="quarter" idx="11"/>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21CC86B5-B6B3-4633-0D90-AACB44D0D409}"/>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72775265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8F7F10-35F6-E392-D41B-3CD300D5CCF8}"/>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p:txBody>
          <a:bodyPr>
            <a:normAutofit/>
          </a:bodyPr>
          <a:lstStyle>
            <a:lvl1pPr>
              <a:defRPr sz="5200"/>
            </a:lvl1pPr>
          </a:lstStyle>
          <a:p>
            <a:r>
              <a:rPr lang="en-US"/>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181600" cy="4206382"/>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buChar char="¬"/>
            </a:pPr>
            <a:r>
              <a:rPr lang="en-US"/>
              <a:t>Click to edit Master text styles</a:t>
            </a:r>
          </a:p>
          <a:p>
            <a:pPr lvl="1">
              <a:buChar char="¬"/>
            </a:pPr>
            <a:r>
              <a:rPr lang="en-US"/>
              <a:t>Second level</a:t>
            </a:r>
          </a:p>
          <a:p>
            <a:pPr lvl="2">
              <a:buChar char="¬"/>
            </a:pPr>
            <a:r>
              <a:rPr lang="en-US"/>
              <a:t>Third level</a:t>
            </a:r>
          </a:p>
          <a:p>
            <a:pPr lvl="3">
              <a:buChar char="¬"/>
            </a:pPr>
            <a:r>
              <a:rPr lang="en-US"/>
              <a:t>Fourth level</a:t>
            </a:r>
          </a:p>
          <a:p>
            <a:pPr lvl="4">
              <a:buChar char="¬"/>
            </a:pPr>
            <a:r>
              <a:rPr lang="en-US"/>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5756178" y="1825625"/>
            <a:ext cx="518004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14">
            <a:extLst>
              <a:ext uri="{FF2B5EF4-FFF2-40B4-BE49-F238E27FC236}">
                <a16:creationId xmlns:a16="http://schemas.microsoft.com/office/drawing/2014/main" id="{35274CEC-210E-BC97-9B79-A7D801E4B5F6}"/>
              </a:ext>
            </a:extLst>
          </p:cNvPr>
          <p:cNvSpPr>
            <a:spLocks noGrp="1"/>
          </p:cNvSpPr>
          <p:nvPr>
            <p:ph type="dt" sz="half" idx="10"/>
          </p:nvPr>
        </p:nvSpPr>
        <p:spPr/>
        <p:txBody>
          <a:bodyPr/>
          <a:lstStyle/>
          <a:p>
            <a:fld id="{003E0E29-2C79-4A2A-B61C-A21B8362A50A}" type="datetime2">
              <a:rPr lang="en-US" smtClean="0"/>
              <a:t>Monday, March 17, 2025</a:t>
            </a:fld>
            <a:endParaRPr lang="en-US"/>
          </a:p>
        </p:txBody>
      </p:sp>
      <p:sp>
        <p:nvSpPr>
          <p:cNvPr id="16" name="Footer Placeholder 15">
            <a:extLst>
              <a:ext uri="{FF2B5EF4-FFF2-40B4-BE49-F238E27FC236}">
                <a16:creationId xmlns:a16="http://schemas.microsoft.com/office/drawing/2014/main" id="{486B3D53-F805-C08E-2359-498218FC6898}"/>
              </a:ext>
            </a:extLst>
          </p:cNvPr>
          <p:cNvSpPr>
            <a:spLocks noGrp="1"/>
          </p:cNvSpPr>
          <p:nvPr>
            <p:ph type="ftr" sz="quarter" idx="11"/>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61C4695B-D7BD-45F7-EB23-6FDAF2410BB2}"/>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56948372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1F52B7-5271-53AA-8260-0CF50FF8DA3C}"/>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2178" y="365125"/>
            <a:ext cx="10515600" cy="1325563"/>
          </a:xfrm>
        </p:spPr>
        <p:txBody>
          <a:bodyPr>
            <a:normAutofit/>
          </a:bodyPr>
          <a:lstStyle>
            <a:lvl1pPr>
              <a:defRPr sz="5200"/>
            </a:lvl1pPr>
          </a:lstStyle>
          <a:p>
            <a:r>
              <a:rPr lang="en-US"/>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217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2178" y="2505075"/>
            <a:ext cx="515778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75459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754590" y="2505075"/>
            <a:ext cx="5183188"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fld id="{B0CA0177-5432-41AC-9593-8EC96BFF4F82}" type="datetime2">
              <a:rPr lang="en-US" smtClean="0"/>
              <a:t>Monday, March 17, 2025</a:t>
            </a:fld>
            <a:endParaRPr lang="en-US"/>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35260730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15600" cy="1325563"/>
          </a:xfrm>
        </p:spPr>
        <p:txBody>
          <a:bodyPr>
            <a:normAutofit/>
          </a:bodyPr>
          <a:lstStyle>
            <a:lvl1pPr>
              <a:defRPr sz="5200"/>
            </a:lvl1pPr>
          </a:lstStyle>
          <a:p>
            <a:r>
              <a:rPr lang="en-US"/>
              <a:t>Click to edit Master title style</a:t>
            </a:r>
          </a:p>
        </p:txBody>
      </p:sp>
      <p:sp>
        <p:nvSpPr>
          <p:cNvPr id="8" name="Date Placeholder 7">
            <a:extLst>
              <a:ext uri="{FF2B5EF4-FFF2-40B4-BE49-F238E27FC236}">
                <a16:creationId xmlns:a16="http://schemas.microsoft.com/office/drawing/2014/main" id="{A9328E63-E075-39E2-BAA7-30CCAE2E779E}"/>
              </a:ext>
            </a:extLst>
          </p:cNvPr>
          <p:cNvSpPr>
            <a:spLocks noGrp="1"/>
          </p:cNvSpPr>
          <p:nvPr>
            <p:ph type="dt" sz="half" idx="10"/>
          </p:nvPr>
        </p:nvSpPr>
        <p:spPr/>
        <p:txBody>
          <a:bodyPr/>
          <a:lstStyle/>
          <a:p>
            <a:fld id="{EED29A7B-B2F1-41A3-B969-4E25F618B967}" type="datetime2">
              <a:rPr lang="en-US" smtClean="0"/>
              <a:t>Monday, March 17, 2025</a:t>
            </a:fld>
            <a:endParaRPr lang="en-US"/>
          </a:p>
        </p:txBody>
      </p:sp>
      <p:sp>
        <p:nvSpPr>
          <p:cNvPr id="9" name="Footer Placeholder 8">
            <a:extLst>
              <a:ext uri="{FF2B5EF4-FFF2-40B4-BE49-F238E27FC236}">
                <a16:creationId xmlns:a16="http://schemas.microsoft.com/office/drawing/2014/main" id="{2A5894A5-0E01-F43E-C68A-2EFAB2EB89D8}"/>
              </a:ext>
            </a:extLst>
          </p:cNvPr>
          <p:cNvSpPr>
            <a:spLocks noGrp="1"/>
          </p:cNvSpPr>
          <p:nvPr>
            <p:ph type="ftr" sz="quarter" idx="11"/>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7250128C-CE40-2B40-1B89-7E9AAAAC4393}"/>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74445188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1B99-C6A0-F92A-BDD3-BB362196501C}"/>
              </a:ext>
            </a:extLst>
          </p:cNvPr>
          <p:cNvSpPr/>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3EB8367C-67E1-A50A-1584-F859A6FED9C9}"/>
              </a:ext>
            </a:extLst>
          </p:cNvPr>
          <p:cNvSpPr/>
          <p:nvPr/>
        </p:nvSpPr>
        <p:spPr>
          <a:xfrm>
            <a:off x="0"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Date Placeholder 4">
            <a:extLst>
              <a:ext uri="{FF2B5EF4-FFF2-40B4-BE49-F238E27FC236}">
                <a16:creationId xmlns:a16="http://schemas.microsoft.com/office/drawing/2014/main" id="{2ABB8861-51D7-741E-6B2C-25412D40E5BD}"/>
              </a:ext>
            </a:extLst>
          </p:cNvPr>
          <p:cNvSpPr>
            <a:spLocks noGrp="1"/>
          </p:cNvSpPr>
          <p:nvPr>
            <p:ph type="dt" sz="half" idx="10"/>
          </p:nvPr>
        </p:nvSpPr>
        <p:spPr/>
        <p:txBody>
          <a:bodyPr/>
          <a:lstStyle/>
          <a:p>
            <a:fld id="{4EE98B79-F222-4FD1-8713-07459E1B5004}" type="datetime2">
              <a:rPr lang="en-US" smtClean="0"/>
              <a:t>Monday, March 17, 2025</a:t>
            </a:fld>
            <a:endParaRPr lang="en-US"/>
          </a:p>
        </p:txBody>
      </p:sp>
      <p:sp>
        <p:nvSpPr>
          <p:cNvPr id="6" name="Footer Placeholder 5">
            <a:extLst>
              <a:ext uri="{FF2B5EF4-FFF2-40B4-BE49-F238E27FC236}">
                <a16:creationId xmlns:a16="http://schemas.microsoft.com/office/drawing/2014/main" id="{63D69A2F-0657-B33B-8334-C458A9538368}"/>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EB4FC84-48ED-0480-2497-FCD84C1276C6}"/>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60910793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12425" cy="1600200"/>
          </a:xfrm>
        </p:spPr>
        <p:txBody>
          <a:bodyPr anchor="b">
            <a:normAutofit/>
          </a:bodyPr>
          <a:lstStyle>
            <a:lvl1pPr>
              <a:defRPr sz="5200">
                <a:latin typeface="Dante (Headings)2"/>
              </a:defRPr>
            </a:lvl1pPr>
          </a:lstStyle>
          <a:p>
            <a:r>
              <a:rPr lang="en-US"/>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4782830" y="2199340"/>
            <a:ext cx="6172200"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3F37370-7C05-0AAE-A0C3-9EE620A84EBB}"/>
              </a:ext>
            </a:extLst>
          </p:cNvPr>
          <p:cNvSpPr>
            <a:spLocks noGrp="1"/>
          </p:cNvSpPr>
          <p:nvPr>
            <p:ph type="dt" sz="half" idx="10"/>
          </p:nvPr>
        </p:nvSpPr>
        <p:spPr/>
        <p:txBody>
          <a:bodyPr/>
          <a:lstStyle/>
          <a:p>
            <a:fld id="{792630FD-0818-4065-B5FE-410552D9B1BC}" type="datetime2">
              <a:rPr lang="en-US" smtClean="0"/>
              <a:t>Monday, March 17, 2025</a:t>
            </a:fld>
            <a:endParaRPr lang="en-US"/>
          </a:p>
        </p:txBody>
      </p:sp>
      <p:sp>
        <p:nvSpPr>
          <p:cNvPr id="9" name="Footer Placeholder 8">
            <a:extLst>
              <a:ext uri="{FF2B5EF4-FFF2-40B4-BE49-F238E27FC236}">
                <a16:creationId xmlns:a16="http://schemas.microsoft.com/office/drawing/2014/main" id="{0900B8E3-39E6-A88A-BBFB-717596EB347E}"/>
              </a:ext>
            </a:extLst>
          </p:cNvPr>
          <p:cNvSpPr>
            <a:spLocks noGrp="1"/>
          </p:cNvSpPr>
          <p:nvPr>
            <p:ph type="ftr" sz="quarter" idx="11"/>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348E340D-1840-D987-3EEA-963BDDE31400}"/>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401314228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3932237" cy="1600200"/>
          </a:xfrm>
        </p:spPr>
        <p:txBody>
          <a:bodyPr anchor="b">
            <a:norm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4781276"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0F28E44-58BB-553B-BBD0-F292C66CCA94}"/>
              </a:ext>
            </a:extLst>
          </p:cNvPr>
          <p:cNvSpPr>
            <a:spLocks noGrp="1"/>
          </p:cNvSpPr>
          <p:nvPr>
            <p:ph type="dt" sz="half" idx="10"/>
          </p:nvPr>
        </p:nvSpPr>
        <p:spPr/>
        <p:txBody>
          <a:bodyPr/>
          <a:lstStyle/>
          <a:p>
            <a:fld id="{93C2D289-0EBF-40C7-B6E8-60285281F180}" type="datetime2">
              <a:rPr lang="en-US" smtClean="0"/>
              <a:t>Monday, March 17, 2025</a:t>
            </a:fld>
            <a:endParaRPr lang="en-US"/>
          </a:p>
        </p:txBody>
      </p:sp>
      <p:sp>
        <p:nvSpPr>
          <p:cNvPr id="10" name="Footer Placeholder 9">
            <a:extLst>
              <a:ext uri="{FF2B5EF4-FFF2-40B4-BE49-F238E27FC236}">
                <a16:creationId xmlns:a16="http://schemas.microsoft.com/office/drawing/2014/main" id="{8F22D156-E5FE-F118-0553-B401F19652DE}"/>
              </a:ext>
            </a:extLst>
          </p:cNvPr>
          <p:cNvSpPr>
            <a:spLocks noGrp="1"/>
          </p:cNvSpPr>
          <p:nvPr>
            <p:ph type="ftr" sz="quarter" idx="11"/>
          </p:nvPr>
        </p:nvSpPr>
        <p:spPr/>
        <p:txBody>
          <a:bodyPr/>
          <a:lstStyle/>
          <a:p>
            <a:r>
              <a:rPr lang="en-US"/>
              <a:t>Sample Footer Text</a:t>
            </a:r>
          </a:p>
        </p:txBody>
      </p:sp>
      <p:sp>
        <p:nvSpPr>
          <p:cNvPr id="11" name="Slide Number Placeholder 10">
            <a:extLst>
              <a:ext uri="{FF2B5EF4-FFF2-40B4-BE49-F238E27FC236}">
                <a16:creationId xmlns:a16="http://schemas.microsoft.com/office/drawing/2014/main" id="{88AEE0A6-6120-9BA2-5751-E0E2D8CF0F58}"/>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429431660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268C47-2910-B99C-EC67-F6649ADC29A4}"/>
              </a:ext>
            </a:extLst>
          </p:cNvPr>
          <p:cNvSpPr>
            <a:spLocks noGrp="1"/>
          </p:cNvSpPr>
          <p:nvPr>
            <p:ph type="dt" sz="half" idx="10"/>
          </p:nvPr>
        </p:nvSpPr>
        <p:spPr/>
        <p:txBody>
          <a:bodyPr/>
          <a:lstStyle/>
          <a:p>
            <a:fld id="{0512A49D-4A7C-4944-9802-8EE0B5A6CEDD}" type="datetime2">
              <a:rPr lang="en-US" smtClean="0"/>
              <a:t>Monday, March 17, 2025</a:t>
            </a:fld>
            <a:endParaRPr lang="en-US"/>
          </a:p>
        </p:txBody>
      </p:sp>
      <p:sp>
        <p:nvSpPr>
          <p:cNvPr id="8" name="Footer Placeholder 7">
            <a:extLst>
              <a:ext uri="{FF2B5EF4-FFF2-40B4-BE49-F238E27FC236}">
                <a16:creationId xmlns:a16="http://schemas.microsoft.com/office/drawing/2014/main" id="{D8019515-4A04-FBE0-E89C-86ECBB7E98A8}"/>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C3D9C272-2490-C827-9BE5-9CEE41850423}"/>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517081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22584529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32613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43943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FF68BE-C313-C839-B719-0339AC3444DF}"/>
              </a:ext>
            </a:extLst>
          </p:cNvPr>
          <p:cNvSpPr>
            <a:spLocks noGrp="1"/>
          </p:cNvSpPr>
          <p:nvPr>
            <p:ph type="dt" sz="half" idx="10"/>
          </p:nvPr>
        </p:nvSpPr>
        <p:spPr/>
        <p:txBody>
          <a:bodyPr/>
          <a:lstStyle/>
          <a:p>
            <a:fld id="{5D689DDD-3B11-4150-8B39-3662C10D8BF9}" type="datetime2">
              <a:rPr lang="en-US" smtClean="0"/>
              <a:t>Monday, March 17, 2025</a:t>
            </a:fld>
            <a:endParaRPr lang="en-US"/>
          </a:p>
        </p:txBody>
      </p:sp>
      <p:sp>
        <p:nvSpPr>
          <p:cNvPr id="8" name="Footer Placeholder 7">
            <a:extLst>
              <a:ext uri="{FF2B5EF4-FFF2-40B4-BE49-F238E27FC236}">
                <a16:creationId xmlns:a16="http://schemas.microsoft.com/office/drawing/2014/main" id="{A14F4E5F-FFF4-F934-3DD9-134F8D24262D}"/>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6CFE0F82-88EB-FAE2-FC02-99D5EE30110A}"/>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24576776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912439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501265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53704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83449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00133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418248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414313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89433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66870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9421609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2454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190645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330696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Montserrat"/>
                <a:cs typeface="Montserra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5595046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Montserrat"/>
                <a:cs typeface="Montserra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36943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4489907" cy="6857999"/>
          </a:xfrm>
          <a:prstGeom prst="rect">
            <a:avLst/>
          </a:prstGeom>
        </p:spPr>
      </p:pic>
      <p:sp>
        <p:nvSpPr>
          <p:cNvPr id="17" name="bg object 17"/>
          <p:cNvSpPr/>
          <p:nvPr/>
        </p:nvSpPr>
        <p:spPr>
          <a:xfrm>
            <a:off x="0" y="635165"/>
            <a:ext cx="4490085" cy="6223000"/>
          </a:xfrm>
          <a:custGeom>
            <a:avLst/>
            <a:gdLst/>
            <a:ahLst/>
            <a:cxnLst/>
            <a:rect l="l" t="t" r="r" b="b"/>
            <a:pathLst>
              <a:path w="4490085" h="6223000">
                <a:moveTo>
                  <a:pt x="0" y="6222834"/>
                </a:moveTo>
                <a:lnTo>
                  <a:pt x="4489907" y="6222834"/>
                </a:lnTo>
                <a:lnTo>
                  <a:pt x="4489907" y="0"/>
                </a:lnTo>
                <a:lnTo>
                  <a:pt x="0" y="0"/>
                </a:lnTo>
                <a:lnTo>
                  <a:pt x="0" y="6222834"/>
                </a:lnTo>
                <a:close/>
              </a:path>
            </a:pathLst>
          </a:custGeom>
          <a:solidFill>
            <a:srgbClr val="0B6FC7">
              <a:alpha val="80392"/>
            </a:srgbClr>
          </a:solidFill>
        </p:spPr>
        <p:txBody>
          <a:bodyPr wrap="square" lIns="0" tIns="0" rIns="0" bIns="0" rtlCol="0"/>
          <a:lstStyle/>
          <a:p>
            <a:endParaRPr/>
          </a:p>
        </p:txBody>
      </p:sp>
      <p:sp>
        <p:nvSpPr>
          <p:cNvPr id="18" name="bg object 18"/>
          <p:cNvSpPr/>
          <p:nvPr/>
        </p:nvSpPr>
        <p:spPr>
          <a:xfrm>
            <a:off x="64" y="1"/>
            <a:ext cx="4490085" cy="635635"/>
          </a:xfrm>
          <a:custGeom>
            <a:avLst/>
            <a:gdLst/>
            <a:ahLst/>
            <a:cxnLst/>
            <a:rect l="l" t="t" r="r" b="b"/>
            <a:pathLst>
              <a:path w="4490085" h="635635">
                <a:moveTo>
                  <a:pt x="4489843" y="0"/>
                </a:moveTo>
                <a:lnTo>
                  <a:pt x="0" y="0"/>
                </a:lnTo>
                <a:lnTo>
                  <a:pt x="0" y="635163"/>
                </a:lnTo>
                <a:lnTo>
                  <a:pt x="4489843" y="635163"/>
                </a:lnTo>
                <a:lnTo>
                  <a:pt x="4489843" y="0"/>
                </a:lnTo>
                <a:close/>
              </a:path>
            </a:pathLst>
          </a:custGeom>
          <a:solidFill>
            <a:srgbClr val="0B6FC7"/>
          </a:solidFill>
        </p:spPr>
        <p:txBody>
          <a:bodyPr wrap="square" lIns="0" tIns="0" rIns="0" bIns="0" rtlCol="0"/>
          <a:lstStyle/>
          <a:p>
            <a:endParaRPr/>
          </a:p>
        </p:txBody>
      </p:sp>
      <p:pic>
        <p:nvPicPr>
          <p:cNvPr id="19" name="bg object 19"/>
          <p:cNvPicPr/>
          <p:nvPr/>
        </p:nvPicPr>
        <p:blipFill>
          <a:blip r:embed="rId3" cstate="email">
            <a:extLst>
              <a:ext uri="{28A0092B-C50C-407E-A947-70E740481C1C}">
                <a14:useLocalDpi xmlns:a14="http://schemas.microsoft.com/office/drawing/2010/main"/>
              </a:ext>
            </a:extLst>
          </a:blip>
          <a:stretch>
            <a:fillRect/>
          </a:stretch>
        </p:blipFill>
        <p:spPr>
          <a:xfrm>
            <a:off x="120199" y="3280957"/>
            <a:ext cx="2354815" cy="3351096"/>
          </a:xfrm>
          <a:prstGeom prst="rect">
            <a:avLst/>
          </a:prstGeom>
        </p:spPr>
      </p:pic>
      <p:sp>
        <p:nvSpPr>
          <p:cNvPr id="2" name="Holder 2"/>
          <p:cNvSpPr>
            <a:spLocks noGrp="1"/>
          </p:cNvSpPr>
          <p:nvPr>
            <p:ph type="title"/>
          </p:nvPr>
        </p:nvSpPr>
        <p:spPr/>
        <p:txBody>
          <a:bodyPr lIns="0" tIns="0" rIns="0" bIns="0"/>
          <a:lstStyle>
            <a:lvl1pPr>
              <a:defRPr sz="1800" b="0" i="0">
                <a:solidFill>
                  <a:schemeClr val="bg1"/>
                </a:solidFill>
                <a:latin typeface="Montserrat"/>
                <a:cs typeface="Montserra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179196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7"/>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938048" y="558940"/>
            <a:ext cx="10204665" cy="574012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8319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83035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991876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981815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52137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1114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98538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468810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47740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95849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622179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0629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3448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732741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0420470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51446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324933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45280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484348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298479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8055926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9856366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794065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9842389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750166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792427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19547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72710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62430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7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880367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8823421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140547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94052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847862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20201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768771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0508899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1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561075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046988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612018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8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75538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88453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32901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9118401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04300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1819555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436486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36707054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9897796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877390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480203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9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622088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290700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896491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8486265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0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576538025"/>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366" Type="http://schemas.openxmlformats.org/officeDocument/2006/relationships/slideLayout" Target="../slideLayouts/slideLayout366.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slideLayout" Target="../slideLayouts/slideLayout377.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48" Type="http://schemas.openxmlformats.org/officeDocument/2006/relationships/slideLayout" Target="../slideLayouts/slideLayout448.xml"/><Relationship Id="rId252" Type="http://schemas.openxmlformats.org/officeDocument/2006/relationships/slideLayout" Target="../slideLayouts/slideLayout25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47" Type="http://schemas.openxmlformats.org/officeDocument/2006/relationships/slideLayout" Target="../slideLayouts/slideLayout47.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63" Type="http://schemas.openxmlformats.org/officeDocument/2006/relationships/slideLayout" Target="../slideLayouts/slideLayout263.xml"/><Relationship Id="rId319" Type="http://schemas.openxmlformats.org/officeDocument/2006/relationships/slideLayout" Target="../slideLayouts/slideLayout319.xml"/><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428" Type="http://schemas.openxmlformats.org/officeDocument/2006/relationships/slideLayout" Target="../slideLayouts/slideLayout428.xml"/><Relationship Id="rId232" Type="http://schemas.openxmlformats.org/officeDocument/2006/relationships/slideLayout" Target="../slideLayouts/slideLayout232.xml"/><Relationship Id="rId274" Type="http://schemas.openxmlformats.org/officeDocument/2006/relationships/slideLayout" Target="../slideLayouts/slideLayout274.xml"/><Relationship Id="rId27" Type="http://schemas.openxmlformats.org/officeDocument/2006/relationships/slideLayout" Target="../slideLayouts/slideLayout27.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41" Type="http://schemas.openxmlformats.org/officeDocument/2006/relationships/slideLayout" Target="../slideLayouts/slideLayout341.xml"/><Relationship Id="rId383" Type="http://schemas.openxmlformats.org/officeDocument/2006/relationships/slideLayout" Target="../slideLayouts/slideLayout383.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43" Type="http://schemas.openxmlformats.org/officeDocument/2006/relationships/slideLayout" Target="../slideLayouts/slideLayout243.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87" Type="http://schemas.openxmlformats.org/officeDocument/2006/relationships/slideLayout" Target="../slideLayouts/slideLayout187.xml"/><Relationship Id="rId352" Type="http://schemas.openxmlformats.org/officeDocument/2006/relationships/slideLayout" Target="../slideLayouts/slideLayout352.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212" Type="http://schemas.openxmlformats.org/officeDocument/2006/relationships/slideLayout" Target="../slideLayouts/slideLayout212.xml"/><Relationship Id="rId254" Type="http://schemas.openxmlformats.org/officeDocument/2006/relationships/slideLayout" Target="../slideLayouts/slideLayout254.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96" Type="http://schemas.openxmlformats.org/officeDocument/2006/relationships/slideLayout" Target="../slideLayouts/slideLayout296.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63" Type="http://schemas.openxmlformats.org/officeDocument/2006/relationships/slideLayout" Target="../slideLayouts/slideLayout363.xml"/><Relationship Id="rId419" Type="http://schemas.openxmlformats.org/officeDocument/2006/relationships/slideLayout" Target="../slideLayouts/slideLayout419.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265" Type="http://schemas.openxmlformats.org/officeDocument/2006/relationships/slideLayout" Target="../slideLayouts/slideLayout265.xml"/><Relationship Id="rId125" Type="http://schemas.openxmlformats.org/officeDocument/2006/relationships/slideLayout" Target="../slideLayouts/slideLayout125.xml"/><Relationship Id="rId167" Type="http://schemas.openxmlformats.org/officeDocument/2006/relationships/slideLayout" Target="../slideLayouts/slideLayout167.xml"/><Relationship Id="rId332" Type="http://schemas.openxmlformats.org/officeDocument/2006/relationships/slideLayout" Target="../slideLayouts/slideLayout332.xml"/><Relationship Id="rId374" Type="http://schemas.openxmlformats.org/officeDocument/2006/relationships/slideLayout" Target="../slideLayouts/slideLayout374.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41" Type="http://schemas.openxmlformats.org/officeDocument/2006/relationships/slideLayout" Target="../slideLayouts/slideLayout441.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31" Type="http://schemas.openxmlformats.org/officeDocument/2006/relationships/slideLayout" Target="../slideLayouts/slideLayout431.xml"/><Relationship Id="rId452" Type="http://schemas.openxmlformats.org/officeDocument/2006/relationships/slideLayout" Target="../slideLayouts/slideLayout452.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75" Type="http://schemas.openxmlformats.org/officeDocument/2006/relationships/slideLayout" Target="../slideLayouts/slideLayout375.xml"/><Relationship Id="rId396" Type="http://schemas.openxmlformats.org/officeDocument/2006/relationships/slideLayout" Target="../slideLayouts/slideLayout396.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400" Type="http://schemas.openxmlformats.org/officeDocument/2006/relationships/slideLayout" Target="../slideLayouts/slideLayout400.xml"/><Relationship Id="rId421" Type="http://schemas.openxmlformats.org/officeDocument/2006/relationships/slideLayout" Target="../slideLayouts/slideLayout421.xml"/><Relationship Id="rId442" Type="http://schemas.openxmlformats.org/officeDocument/2006/relationships/slideLayout" Target="../slideLayouts/slideLayout442.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slideLayout" Target="../slideLayouts/slideLayout365.xml"/><Relationship Id="rId386" Type="http://schemas.openxmlformats.org/officeDocument/2006/relationships/slideLayout" Target="../slideLayouts/slideLayout38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32" Type="http://schemas.openxmlformats.org/officeDocument/2006/relationships/slideLayout" Target="../slideLayouts/slideLayout432.xml"/><Relationship Id="rId453" Type="http://schemas.openxmlformats.org/officeDocument/2006/relationships/slideLayout" Target="../slideLayouts/slideLayout453.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376" Type="http://schemas.openxmlformats.org/officeDocument/2006/relationships/slideLayout" Target="../slideLayouts/slideLayout376.xml"/><Relationship Id="rId397" Type="http://schemas.openxmlformats.org/officeDocument/2006/relationships/slideLayout" Target="../slideLayouts/slideLayout397.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22" Type="http://schemas.openxmlformats.org/officeDocument/2006/relationships/slideLayout" Target="../slideLayouts/slideLayout422.xml"/><Relationship Id="rId443" Type="http://schemas.openxmlformats.org/officeDocument/2006/relationships/slideLayout" Target="../slideLayouts/slideLayout443.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 Id="rId251" Type="http://schemas.openxmlformats.org/officeDocument/2006/relationships/slideLayout" Target="../slideLayouts/slideLayout251.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458" Type="http://schemas.openxmlformats.org/officeDocument/2006/relationships/theme" Target="../theme/theme1.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427" Type="http://schemas.openxmlformats.org/officeDocument/2006/relationships/slideLayout" Target="../slideLayouts/slideLayout427.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73" Type="http://schemas.openxmlformats.org/officeDocument/2006/relationships/slideLayout" Target="../slideLayouts/slideLayout273.xml"/><Relationship Id="rId329" Type="http://schemas.openxmlformats.org/officeDocument/2006/relationships/slideLayout" Target="../slideLayouts/slideLayout329.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38" Type="http://schemas.openxmlformats.org/officeDocument/2006/relationships/slideLayout" Target="../slideLayouts/slideLayout438.xml"/><Relationship Id="rId242" Type="http://schemas.openxmlformats.org/officeDocument/2006/relationships/slideLayout" Target="../slideLayouts/slideLayout242.xml"/><Relationship Id="rId284" Type="http://schemas.openxmlformats.org/officeDocument/2006/relationships/slideLayout" Target="../slideLayouts/slideLayout284.xml"/><Relationship Id="rId37" Type="http://schemas.openxmlformats.org/officeDocument/2006/relationships/slideLayout" Target="../slideLayouts/slideLayout37.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53" Type="http://schemas.openxmlformats.org/officeDocument/2006/relationships/slideLayout" Target="../slideLayouts/slideLayout253.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155" Type="http://schemas.openxmlformats.org/officeDocument/2006/relationships/slideLayout" Target="../slideLayouts/slideLayout155.xml"/><Relationship Id="rId197" Type="http://schemas.openxmlformats.org/officeDocument/2006/relationships/slideLayout" Target="../slideLayouts/slideLayout197.xml"/><Relationship Id="rId362" Type="http://schemas.openxmlformats.org/officeDocument/2006/relationships/slideLayout" Target="../slideLayouts/slideLayout362.xml"/><Relationship Id="rId418" Type="http://schemas.openxmlformats.org/officeDocument/2006/relationships/slideLayout" Target="../slideLayouts/slideLayout418.xml"/><Relationship Id="rId222" Type="http://schemas.openxmlformats.org/officeDocument/2006/relationships/slideLayout" Target="../slideLayouts/slideLayout222.xml"/><Relationship Id="rId264" Type="http://schemas.openxmlformats.org/officeDocument/2006/relationships/slideLayout" Target="../slideLayouts/slideLayout264.xml"/><Relationship Id="rId17" Type="http://schemas.openxmlformats.org/officeDocument/2006/relationships/slideLayout" Target="../slideLayouts/slideLayout17.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31" Type="http://schemas.openxmlformats.org/officeDocument/2006/relationships/slideLayout" Target="../slideLayouts/slideLayout331.xml"/><Relationship Id="rId373" Type="http://schemas.openxmlformats.org/officeDocument/2006/relationships/slideLayout" Target="../slideLayouts/slideLayout373.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275" Type="http://schemas.openxmlformats.org/officeDocument/2006/relationships/slideLayout" Target="../slideLayouts/slideLayout275.xml"/><Relationship Id="rId300" Type="http://schemas.openxmlformats.org/officeDocument/2006/relationships/slideLayout" Target="../slideLayouts/slideLayout30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77" Type="http://schemas.openxmlformats.org/officeDocument/2006/relationships/slideLayout" Target="../slideLayouts/slideLayout177.xml"/><Relationship Id="rId342" Type="http://schemas.openxmlformats.org/officeDocument/2006/relationships/slideLayout" Target="../slideLayouts/slideLayout342.xml"/><Relationship Id="rId384" Type="http://schemas.openxmlformats.org/officeDocument/2006/relationships/slideLayout" Target="../slideLayouts/slideLayout384.xml"/><Relationship Id="rId202" Type="http://schemas.openxmlformats.org/officeDocument/2006/relationships/slideLayout" Target="../slideLayouts/slideLayout202.xml"/><Relationship Id="rId244" Type="http://schemas.openxmlformats.org/officeDocument/2006/relationships/slideLayout" Target="../slideLayouts/slideLayout244.xml"/><Relationship Id="rId39" Type="http://schemas.openxmlformats.org/officeDocument/2006/relationships/slideLayout" Target="../slideLayouts/slideLayout39.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theme" Target="../theme/theme2.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7.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3.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4.xml"/><Relationship Id="rId7" Type="http://schemas.openxmlformats.org/officeDocument/2006/relationships/image" Target="../media/image70.jpeg"/><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theme" Target="../theme/theme5.xml"/><Relationship Id="rId5" Type="http://schemas.openxmlformats.org/officeDocument/2006/relationships/slideLayout" Target="../slideLayouts/slideLayout496.xml"/><Relationship Id="rId4" Type="http://schemas.openxmlformats.org/officeDocument/2006/relationships/slideLayout" Target="../slideLayouts/slideLayout4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378073280"/>
      </p:ext>
    </p:extLst>
  </p:cSld>
  <p:clrMap bg1="lt1" tx1="dk1" bg2="lt2" tx2="dk2" accent1="accent1" accent2="accent2" accent3="accent3" accent4="accent4" accent5="accent5" accent6="accent6" hlink="hlink" folHlink="folHlink"/>
  <p:sldLayoutIdLst>
    <p:sldLayoutId id="2147487028" r:id="rId1"/>
    <p:sldLayoutId id="2147487029" r:id="rId2"/>
    <p:sldLayoutId id="2147487030" r:id="rId3"/>
    <p:sldLayoutId id="2147487031" r:id="rId4"/>
    <p:sldLayoutId id="2147487032" r:id="rId5"/>
    <p:sldLayoutId id="2147487033" r:id="rId6"/>
    <p:sldLayoutId id="2147487034" r:id="rId7"/>
    <p:sldLayoutId id="2147487035" r:id="rId8"/>
    <p:sldLayoutId id="2147487036" r:id="rId9"/>
    <p:sldLayoutId id="2147487037" r:id="rId10"/>
    <p:sldLayoutId id="2147487038" r:id="rId11"/>
    <p:sldLayoutId id="2147487178" r:id="rId12"/>
    <p:sldLayoutId id="2147487179" r:id="rId13"/>
    <p:sldLayoutId id="2147487180" r:id="rId14"/>
    <p:sldLayoutId id="2147487039" r:id="rId15"/>
    <p:sldLayoutId id="2147487182" r:id="rId16"/>
    <p:sldLayoutId id="2147487183" r:id="rId17"/>
    <p:sldLayoutId id="2147487184" r:id="rId18"/>
    <p:sldLayoutId id="2147487185" r:id="rId19"/>
    <p:sldLayoutId id="2147487040" r:id="rId20"/>
    <p:sldLayoutId id="2147487041" r:id="rId21"/>
    <p:sldLayoutId id="2147487188" r:id="rId22"/>
    <p:sldLayoutId id="2147487189" r:id="rId23"/>
    <p:sldLayoutId id="2147487190" r:id="rId24"/>
    <p:sldLayoutId id="2147487042" r:id="rId25"/>
    <p:sldLayoutId id="2147487192" r:id="rId26"/>
    <p:sldLayoutId id="2147487193" r:id="rId27"/>
    <p:sldLayoutId id="2147487043" r:id="rId28"/>
    <p:sldLayoutId id="2147487044" r:id="rId29"/>
    <p:sldLayoutId id="2147487045" r:id="rId30"/>
    <p:sldLayoutId id="2147487046" r:id="rId31"/>
    <p:sldLayoutId id="2147487047" r:id="rId32"/>
    <p:sldLayoutId id="2147487048" r:id="rId33"/>
    <p:sldLayoutId id="2147487049" r:id="rId34"/>
    <p:sldLayoutId id="2147487050" r:id="rId35"/>
    <p:sldLayoutId id="2147487051" r:id="rId36"/>
    <p:sldLayoutId id="2147487052" r:id="rId37"/>
    <p:sldLayoutId id="2147487053" r:id="rId38"/>
    <p:sldLayoutId id="2147487205" r:id="rId39"/>
    <p:sldLayoutId id="2147487207" r:id="rId40"/>
    <p:sldLayoutId id="2147487208" r:id="rId41"/>
    <p:sldLayoutId id="2147487209" r:id="rId42"/>
    <p:sldLayoutId id="2147487210" r:id="rId43"/>
    <p:sldLayoutId id="2147487211" r:id="rId44"/>
    <p:sldLayoutId id="2147487212" r:id="rId45"/>
    <p:sldLayoutId id="2147487213" r:id="rId46"/>
    <p:sldLayoutId id="2147487214" r:id="rId47"/>
    <p:sldLayoutId id="2147487215" r:id="rId48"/>
    <p:sldLayoutId id="2147487225" r:id="rId49"/>
    <p:sldLayoutId id="2147487226" r:id="rId50"/>
    <p:sldLayoutId id="2147487227" r:id="rId51"/>
    <p:sldLayoutId id="2147487228" r:id="rId52"/>
    <p:sldLayoutId id="2147487229" r:id="rId53"/>
    <p:sldLayoutId id="2147487058" r:id="rId54"/>
    <p:sldLayoutId id="2147487231" r:id="rId55"/>
    <p:sldLayoutId id="2147487232" r:id="rId56"/>
    <p:sldLayoutId id="2147487233" r:id="rId57"/>
    <p:sldLayoutId id="2147487234" r:id="rId58"/>
    <p:sldLayoutId id="2147487235" r:id="rId59"/>
    <p:sldLayoutId id="2147487236" r:id="rId60"/>
    <p:sldLayoutId id="2147487237" r:id="rId61"/>
    <p:sldLayoutId id="2147487059" r:id="rId62"/>
    <p:sldLayoutId id="2147487060" r:id="rId63"/>
    <p:sldLayoutId id="2147487061" r:id="rId64"/>
    <p:sldLayoutId id="2147487062" r:id="rId65"/>
    <p:sldLayoutId id="2147487242" r:id="rId66"/>
    <p:sldLayoutId id="2147487063" r:id="rId67"/>
    <p:sldLayoutId id="2147487244" r:id="rId68"/>
    <p:sldLayoutId id="2147487245" r:id="rId69"/>
    <p:sldLayoutId id="2147487246" r:id="rId70"/>
    <p:sldLayoutId id="2147487064" r:id="rId71"/>
    <p:sldLayoutId id="2147487248" r:id="rId72"/>
    <p:sldLayoutId id="2147487249" r:id="rId73"/>
    <p:sldLayoutId id="2147487250" r:id="rId74"/>
    <p:sldLayoutId id="2147487251" r:id="rId75"/>
    <p:sldLayoutId id="2147487252" r:id="rId76"/>
    <p:sldLayoutId id="2147487253" r:id="rId77"/>
    <p:sldLayoutId id="2147487065" r:id="rId78"/>
    <p:sldLayoutId id="2147487066" r:id="rId79"/>
    <p:sldLayoutId id="2147487067" r:id="rId80"/>
    <p:sldLayoutId id="2147487068" r:id="rId81"/>
    <p:sldLayoutId id="2147487069" r:id="rId82"/>
    <p:sldLayoutId id="2147487070" r:id="rId83"/>
    <p:sldLayoutId id="2147487071" r:id="rId84"/>
    <p:sldLayoutId id="2147487072" r:id="rId85"/>
    <p:sldLayoutId id="2147487073" r:id="rId86"/>
    <p:sldLayoutId id="2147487074" r:id="rId87"/>
    <p:sldLayoutId id="2147487075" r:id="rId88"/>
    <p:sldLayoutId id="2147487155" r:id="rId89"/>
    <p:sldLayoutId id="2147487265" r:id="rId90"/>
    <p:sldLayoutId id="2147487266" r:id="rId91"/>
    <p:sldLayoutId id="2147487076" r:id="rId92"/>
    <p:sldLayoutId id="2147487078" r:id="rId93"/>
    <p:sldLayoutId id="2147487270" r:id="rId94"/>
    <p:sldLayoutId id="2147487271" r:id="rId95"/>
    <p:sldLayoutId id="2147487272" r:id="rId96"/>
    <p:sldLayoutId id="2147487273" r:id="rId97"/>
    <p:sldLayoutId id="2147487274" r:id="rId98"/>
    <p:sldLayoutId id="2147487275" r:id="rId99"/>
    <p:sldLayoutId id="2147487276" r:id="rId100"/>
    <p:sldLayoutId id="2147487277" r:id="rId101"/>
    <p:sldLayoutId id="2147487079" r:id="rId102"/>
    <p:sldLayoutId id="2147487080" r:id="rId103"/>
    <p:sldLayoutId id="2147487081" r:id="rId104"/>
    <p:sldLayoutId id="2147487082" r:id="rId105"/>
    <p:sldLayoutId id="2147487083" r:id="rId106"/>
    <p:sldLayoutId id="2147487084" r:id="rId107"/>
    <p:sldLayoutId id="2147487085" r:id="rId108"/>
    <p:sldLayoutId id="2147487086" r:id="rId109"/>
    <p:sldLayoutId id="2147487311" r:id="rId110"/>
    <p:sldLayoutId id="2147487096" r:id="rId111"/>
    <p:sldLayoutId id="2147487099" r:id="rId112"/>
    <p:sldLayoutId id="2147487104" r:id="rId113"/>
    <p:sldLayoutId id="2147487326" r:id="rId114"/>
    <p:sldLayoutId id="2147487105" r:id="rId115"/>
    <p:sldLayoutId id="2147487106" r:id="rId116"/>
    <p:sldLayoutId id="2147487107" r:id="rId117"/>
    <p:sldLayoutId id="2147487108" r:id="rId118"/>
    <p:sldLayoutId id="2147487109" r:id="rId119"/>
    <p:sldLayoutId id="2147487110" r:id="rId120"/>
    <p:sldLayoutId id="2147487111" r:id="rId121"/>
    <p:sldLayoutId id="2147487112" r:id="rId122"/>
    <p:sldLayoutId id="2147487113" r:id="rId123"/>
    <p:sldLayoutId id="2147487118" r:id="rId124"/>
    <p:sldLayoutId id="2147487119" r:id="rId125"/>
    <p:sldLayoutId id="2147487120" r:id="rId126"/>
    <p:sldLayoutId id="2147487121" r:id="rId127"/>
    <p:sldLayoutId id="2147487122" r:id="rId128"/>
    <p:sldLayoutId id="2147487123" r:id="rId129"/>
    <p:sldLayoutId id="2147487346" r:id="rId130"/>
    <p:sldLayoutId id="2147487124" r:id="rId131"/>
    <p:sldLayoutId id="2147487348" r:id="rId132"/>
    <p:sldLayoutId id="2147487349" r:id="rId133"/>
    <p:sldLayoutId id="2147483847" r:id="rId134"/>
    <p:sldLayoutId id="2147483848" r:id="rId135"/>
    <p:sldLayoutId id="2147483849" r:id="rId136"/>
    <p:sldLayoutId id="2147483850" r:id="rId137"/>
    <p:sldLayoutId id="2147483862" r:id="rId138"/>
    <p:sldLayoutId id="2147483863" r:id="rId139"/>
    <p:sldLayoutId id="2147483864" r:id="rId140"/>
    <p:sldLayoutId id="2147483865" r:id="rId141"/>
    <p:sldLayoutId id="2147483866" r:id="rId142"/>
    <p:sldLayoutId id="2147483867" r:id="rId143"/>
    <p:sldLayoutId id="2147483868" r:id="rId144"/>
    <p:sldLayoutId id="2147483869" r:id="rId145"/>
    <p:sldLayoutId id="2147483870" r:id="rId146"/>
    <p:sldLayoutId id="2147483871" r:id="rId147"/>
    <p:sldLayoutId id="2147483872" r:id="rId148"/>
    <p:sldLayoutId id="2147483875" r:id="rId149"/>
    <p:sldLayoutId id="2147483876" r:id="rId150"/>
    <p:sldLayoutId id="2147483877" r:id="rId151"/>
    <p:sldLayoutId id="2147483878" r:id="rId152"/>
    <p:sldLayoutId id="2147483879" r:id="rId153"/>
    <p:sldLayoutId id="2147483880" r:id="rId154"/>
    <p:sldLayoutId id="2147483881" r:id="rId155"/>
    <p:sldLayoutId id="2147483882" r:id="rId156"/>
    <p:sldLayoutId id="2147483884" r:id="rId157"/>
    <p:sldLayoutId id="2147483885" r:id="rId158"/>
    <p:sldLayoutId id="2147483886" r:id="rId159"/>
    <p:sldLayoutId id="2147483887" r:id="rId160"/>
    <p:sldLayoutId id="2147483888" r:id="rId161"/>
    <p:sldLayoutId id="2147483889" r:id="rId162"/>
    <p:sldLayoutId id="2147483890" r:id="rId163"/>
    <p:sldLayoutId id="2147483891" r:id="rId164"/>
    <p:sldLayoutId id="2147483892" r:id="rId165"/>
    <p:sldLayoutId id="2147483893" r:id="rId166"/>
    <p:sldLayoutId id="2147483894" r:id="rId167"/>
    <p:sldLayoutId id="2147483896" r:id="rId168"/>
    <p:sldLayoutId id="2147483897" r:id="rId169"/>
    <p:sldLayoutId id="2147483898" r:id="rId170"/>
    <p:sldLayoutId id="2147483899" r:id="rId171"/>
    <p:sldLayoutId id="2147483900" r:id="rId172"/>
    <p:sldLayoutId id="2147483901" r:id="rId173"/>
    <p:sldLayoutId id="2147483902" r:id="rId174"/>
    <p:sldLayoutId id="2147483903" r:id="rId175"/>
    <p:sldLayoutId id="2147487126" r:id="rId176"/>
    <p:sldLayoutId id="2147487128" r:id="rId177"/>
    <p:sldLayoutId id="2147487127" r:id="rId178"/>
    <p:sldLayoutId id="2147487132" r:id="rId179"/>
    <p:sldLayoutId id="2147487133" r:id="rId180"/>
    <p:sldLayoutId id="2147487134" r:id="rId181"/>
    <p:sldLayoutId id="2147487135" r:id="rId182"/>
    <p:sldLayoutId id="2147487136" r:id="rId183"/>
    <p:sldLayoutId id="2147487137" r:id="rId184"/>
    <p:sldLayoutId id="2147487138" r:id="rId185"/>
    <p:sldLayoutId id="2147487139" r:id="rId186"/>
    <p:sldLayoutId id="2147487140" r:id="rId187"/>
    <p:sldLayoutId id="2147487141" r:id="rId188"/>
    <p:sldLayoutId id="2147483934" r:id="rId189"/>
    <p:sldLayoutId id="2147483935" r:id="rId190"/>
    <p:sldLayoutId id="2147483936" r:id="rId191"/>
    <p:sldLayoutId id="2147483735" r:id="rId192"/>
    <p:sldLayoutId id="2147486987" r:id="rId193"/>
    <p:sldLayoutId id="2147487355" r:id="rId194"/>
    <p:sldLayoutId id="2147487369" r:id="rId195"/>
    <p:sldLayoutId id="2147487356" r:id="rId196"/>
    <p:sldLayoutId id="2147487357" r:id="rId197"/>
    <p:sldLayoutId id="2147487358" r:id="rId198"/>
    <p:sldLayoutId id="2147485074" r:id="rId199"/>
    <p:sldLayoutId id="2147485075" r:id="rId200"/>
    <p:sldLayoutId id="2147485076" r:id="rId201"/>
    <p:sldLayoutId id="2147485077" r:id="rId202"/>
    <p:sldLayoutId id="2147485078" r:id="rId203"/>
    <p:sldLayoutId id="2147484851" r:id="rId204"/>
    <p:sldLayoutId id="2147487362" r:id="rId205"/>
    <p:sldLayoutId id="2147487360" r:id="rId206"/>
    <p:sldLayoutId id="2147483736" r:id="rId207"/>
    <p:sldLayoutId id="2147487359" r:id="rId208"/>
    <p:sldLayoutId id="2147487361" r:id="rId209"/>
    <p:sldLayoutId id="2147484627" r:id="rId210"/>
    <p:sldLayoutId id="2147485879" r:id="rId211"/>
    <p:sldLayoutId id="2147484838" r:id="rId212"/>
    <p:sldLayoutId id="2147485857" r:id="rId213"/>
    <p:sldLayoutId id="2147485858" r:id="rId214"/>
    <p:sldLayoutId id="2147485859" r:id="rId215"/>
    <p:sldLayoutId id="2147485860" r:id="rId216"/>
    <p:sldLayoutId id="2147485861" r:id="rId217"/>
    <p:sldLayoutId id="2147484634" r:id="rId218"/>
    <p:sldLayoutId id="2147484635" r:id="rId219"/>
    <p:sldLayoutId id="2147484238" r:id="rId220"/>
    <p:sldLayoutId id="2147486915" r:id="rId221"/>
    <p:sldLayoutId id="2147484840" r:id="rId222"/>
    <p:sldLayoutId id="2147486917" r:id="rId223"/>
    <p:sldLayoutId id="2147484203" r:id="rId224"/>
    <p:sldLayoutId id="2147484204" r:id="rId225"/>
    <p:sldLayoutId id="2147484205" r:id="rId226"/>
    <p:sldLayoutId id="2147484206" r:id="rId227"/>
    <p:sldLayoutId id="2147484237" r:id="rId228"/>
    <p:sldLayoutId id="2147484208" r:id="rId229"/>
    <p:sldLayoutId id="2147485064" r:id="rId230"/>
    <p:sldLayoutId id="2147485065" r:id="rId231"/>
    <p:sldLayoutId id="2147486965" r:id="rId232"/>
    <p:sldLayoutId id="2147485066" r:id="rId233"/>
    <p:sldLayoutId id="2147485067" r:id="rId234"/>
    <p:sldLayoutId id="2147485068" r:id="rId235"/>
    <p:sldLayoutId id="2147485069" r:id="rId236"/>
    <p:sldLayoutId id="2147485352" r:id="rId237"/>
    <p:sldLayoutId id="2147485070" r:id="rId238"/>
    <p:sldLayoutId id="2147486030" r:id="rId239"/>
    <p:sldLayoutId id="2147485071" r:id="rId240"/>
    <p:sldLayoutId id="2147487168" r:id="rId241"/>
    <p:sldLayoutId id="2147484626" r:id="rId242"/>
    <p:sldLayoutId id="2147484836" r:id="rId243"/>
    <p:sldLayoutId id="2147484837" r:id="rId244"/>
    <p:sldLayoutId id="2147487169" r:id="rId245"/>
    <p:sldLayoutId id="2147484602" r:id="rId246"/>
    <p:sldLayoutId id="2147484603" r:id="rId247"/>
    <p:sldLayoutId id="2147484604" r:id="rId248"/>
    <p:sldLayoutId id="2147484839" r:id="rId249"/>
    <p:sldLayoutId id="2147485847" r:id="rId250"/>
    <p:sldLayoutId id="2147485848" r:id="rId251"/>
    <p:sldLayoutId id="2147485849" r:id="rId252"/>
    <p:sldLayoutId id="2147485850" r:id="rId253"/>
    <p:sldLayoutId id="2147485851" r:id="rId254"/>
    <p:sldLayoutId id="2147485852" r:id="rId255"/>
    <p:sldLayoutId id="2147485853" r:id="rId256"/>
    <p:sldLayoutId id="2147485854" r:id="rId257"/>
    <p:sldLayoutId id="2147485855" r:id="rId258"/>
    <p:sldLayoutId id="2147485856" r:id="rId259"/>
    <p:sldLayoutId id="2147484384" r:id="rId260"/>
    <p:sldLayoutId id="2147485405" r:id="rId261"/>
    <p:sldLayoutId id="2147484559" r:id="rId262"/>
    <p:sldLayoutId id="2147484385" r:id="rId263"/>
    <p:sldLayoutId id="2147485406" r:id="rId264"/>
    <p:sldLayoutId id="2147484387" r:id="rId265"/>
    <p:sldLayoutId id="2147484388" r:id="rId266"/>
    <p:sldLayoutId id="2147484389" r:id="rId267"/>
    <p:sldLayoutId id="2147484390" r:id="rId268"/>
    <p:sldLayoutId id="2147484391" r:id="rId269"/>
    <p:sldLayoutId id="2147484392" r:id="rId270"/>
    <p:sldLayoutId id="2147486200" r:id="rId271"/>
    <p:sldLayoutId id="2147485878" r:id="rId272"/>
    <p:sldLayoutId id="2147484654" r:id="rId273"/>
    <p:sldLayoutId id="2147484655" r:id="rId274"/>
    <p:sldLayoutId id="2147484608" r:id="rId275"/>
    <p:sldLayoutId id="2147485213" r:id="rId276"/>
    <p:sldLayoutId id="2147485214" r:id="rId277"/>
    <p:sldLayoutId id="2147485179" r:id="rId278"/>
    <p:sldLayoutId id="2147486360" r:id="rId279"/>
    <p:sldLayoutId id="2147485556" r:id="rId280"/>
    <p:sldLayoutId id="2147486361" r:id="rId281"/>
    <p:sldLayoutId id="2147484335" r:id="rId282"/>
    <p:sldLayoutId id="2147484336" r:id="rId283"/>
    <p:sldLayoutId id="2147484337" r:id="rId284"/>
    <p:sldLayoutId id="2147484853" r:id="rId285"/>
    <p:sldLayoutId id="2147484339" r:id="rId286"/>
    <p:sldLayoutId id="2147484340" r:id="rId287"/>
    <p:sldLayoutId id="2147484341" r:id="rId288"/>
    <p:sldLayoutId id="2147484342" r:id="rId289"/>
    <p:sldLayoutId id="2147484343" r:id="rId290"/>
    <p:sldLayoutId id="2147484344" r:id="rId291"/>
    <p:sldLayoutId id="2147485468" r:id="rId292"/>
    <p:sldLayoutId id="2147485865" r:id="rId293"/>
    <p:sldLayoutId id="2147484364" r:id="rId294"/>
    <p:sldLayoutId id="2147485358" r:id="rId295"/>
    <p:sldLayoutId id="2147485868" r:id="rId296"/>
    <p:sldLayoutId id="2147485869" r:id="rId297"/>
    <p:sldLayoutId id="2147485870" r:id="rId298"/>
    <p:sldLayoutId id="2147485385" r:id="rId299"/>
    <p:sldLayoutId id="2147485871" r:id="rId300"/>
    <p:sldLayoutId id="2147485469" r:id="rId301"/>
    <p:sldLayoutId id="2147484222" r:id="rId302"/>
    <p:sldLayoutId id="2147484854" r:id="rId303"/>
    <p:sldLayoutId id="2147485079" r:id="rId304"/>
    <p:sldLayoutId id="2147485080" r:id="rId305"/>
    <p:sldLayoutId id="2147485081" r:id="rId306"/>
    <p:sldLayoutId id="2147485082" r:id="rId307"/>
    <p:sldLayoutId id="2147485083" r:id="rId308"/>
    <p:sldLayoutId id="2147484596" r:id="rId309"/>
    <p:sldLayoutId id="2147484835" r:id="rId310"/>
    <p:sldLayoutId id="2147484852" r:id="rId311"/>
    <p:sldLayoutId id="2147485093" r:id="rId312"/>
    <p:sldLayoutId id="2147485355" r:id="rId313"/>
    <p:sldLayoutId id="2147484355" r:id="rId314"/>
    <p:sldLayoutId id="2147485444" r:id="rId315"/>
    <p:sldLayoutId id="2147484356" r:id="rId316"/>
    <p:sldLayoutId id="2147483860" r:id="rId317"/>
    <p:sldLayoutId id="2147484357" r:id="rId318"/>
    <p:sldLayoutId id="2147484358" r:id="rId319"/>
    <p:sldLayoutId id="2147484359" r:id="rId320"/>
    <p:sldLayoutId id="2147484360" r:id="rId321"/>
    <p:sldLayoutId id="2147484361" r:id="rId322"/>
    <p:sldLayoutId id="2147484393" r:id="rId323"/>
    <p:sldLayoutId id="2147484394" r:id="rId324"/>
    <p:sldLayoutId id="2147484845" r:id="rId325"/>
    <p:sldLayoutId id="2147484846" r:id="rId326"/>
    <p:sldLayoutId id="2147484566" r:id="rId327"/>
    <p:sldLayoutId id="2147485470" r:id="rId328"/>
    <p:sldLayoutId id="2147484231" r:id="rId329"/>
    <p:sldLayoutId id="2147484268" r:id="rId330"/>
    <p:sldLayoutId id="2147484235" r:id="rId331"/>
    <p:sldLayoutId id="2147484847" r:id="rId332"/>
    <p:sldLayoutId id="2147484245" r:id="rId333"/>
    <p:sldLayoutId id="2147484262" r:id="rId334"/>
    <p:sldLayoutId id="2147486955" r:id="rId335"/>
    <p:sldLayoutId id="2147485238" r:id="rId336"/>
    <p:sldLayoutId id="2147486956" r:id="rId337"/>
    <p:sldLayoutId id="2147484233" r:id="rId338"/>
    <p:sldLayoutId id="2147484821" r:id="rId339"/>
    <p:sldLayoutId id="2147486952" r:id="rId340"/>
    <p:sldLayoutId id="2147485239" r:id="rId341"/>
    <p:sldLayoutId id="2147484848" r:id="rId342"/>
    <p:sldLayoutId id="2147486048" r:id="rId343"/>
    <p:sldLayoutId id="2147486954" r:id="rId344"/>
    <p:sldLayoutId id="2147484400" r:id="rId345"/>
    <p:sldLayoutId id="2147484401" r:id="rId346"/>
    <p:sldLayoutId id="2147484402" r:id="rId347"/>
    <p:sldLayoutId id="2147484822" r:id="rId348"/>
    <p:sldLayoutId id="2147486251" r:id="rId349"/>
    <p:sldLayoutId id="2147484334" r:id="rId350"/>
    <p:sldLayoutId id="2147487351" r:id="rId351"/>
    <p:sldLayoutId id="2147486990" r:id="rId352"/>
    <p:sldLayoutId id="2147484585" r:id="rId353"/>
    <p:sldLayoutId id="2147484586" r:id="rId354"/>
    <p:sldLayoutId id="2147484587" r:id="rId355"/>
    <p:sldLayoutId id="2147484588" r:id="rId356"/>
    <p:sldLayoutId id="2147484592" r:id="rId357"/>
    <p:sldLayoutId id="2147484593" r:id="rId358"/>
    <p:sldLayoutId id="2147484594" r:id="rId359"/>
    <p:sldLayoutId id="2147487156" r:id="rId360"/>
    <p:sldLayoutId id="2147485370" r:id="rId361"/>
    <p:sldLayoutId id="2147485872" r:id="rId362"/>
    <p:sldLayoutId id="2147486927" r:id="rId363"/>
    <p:sldLayoutId id="2147485367" r:id="rId364"/>
    <p:sldLayoutId id="2147485368" r:id="rId365"/>
    <p:sldLayoutId id="2147485369" r:id="rId366"/>
    <p:sldLayoutId id="2147485400" r:id="rId367"/>
    <p:sldLayoutId id="2147485401" r:id="rId368"/>
    <p:sldLayoutId id="2147485402" r:id="rId369"/>
    <p:sldLayoutId id="2147485403" r:id="rId370"/>
    <p:sldLayoutId id="2147483752" r:id="rId371"/>
    <p:sldLayoutId id="2147483753" r:id="rId372"/>
    <p:sldLayoutId id="2147483754" r:id="rId373"/>
    <p:sldLayoutId id="2147483755" r:id="rId374"/>
    <p:sldLayoutId id="2147484386" r:id="rId375"/>
    <p:sldLayoutId id="2147484815" r:id="rId376"/>
    <p:sldLayoutId id="2147484816" r:id="rId377"/>
    <p:sldLayoutId id="2147484817" r:id="rId378"/>
    <p:sldLayoutId id="2147484330" r:id="rId379"/>
    <p:sldLayoutId id="2147484331" r:id="rId380"/>
    <p:sldLayoutId id="2147484332" r:id="rId381"/>
    <p:sldLayoutId id="2147484477" r:id="rId382"/>
    <p:sldLayoutId id="2147484478" r:id="rId383"/>
    <p:sldLayoutId id="2147484260" r:id="rId384"/>
    <p:sldLayoutId id="2147484856" r:id="rId385"/>
    <p:sldLayoutId id="2147484480" r:id="rId386"/>
    <p:sldLayoutId id="2147484267" r:id="rId387"/>
    <p:sldLayoutId id="2147484481" r:id="rId388"/>
    <p:sldLayoutId id="2147484482" r:id="rId389"/>
    <p:sldLayoutId id="2147484483" r:id="rId390"/>
    <p:sldLayoutId id="2147484484" r:id="rId391"/>
    <p:sldLayoutId id="2147486991" r:id="rId392"/>
    <p:sldLayoutId id="2147486992" r:id="rId393"/>
    <p:sldLayoutId id="2147486252" r:id="rId394"/>
    <p:sldLayoutId id="2147486253" r:id="rId395"/>
    <p:sldLayoutId id="2147486363" r:id="rId396"/>
    <p:sldLayoutId id="2147487006" r:id="rId397"/>
    <p:sldLayoutId id="2147486364" r:id="rId398"/>
    <p:sldLayoutId id="2147486365" r:id="rId399"/>
    <p:sldLayoutId id="2147487007" r:id="rId400"/>
    <p:sldLayoutId id="2147483940" r:id="rId401"/>
    <p:sldLayoutId id="2147486366" r:id="rId402"/>
    <p:sldLayoutId id="2147486367" r:id="rId403"/>
    <p:sldLayoutId id="2147486368" r:id="rId404"/>
    <p:sldLayoutId id="2147486369" r:id="rId405"/>
    <p:sldLayoutId id="2147483945" r:id="rId406"/>
    <p:sldLayoutId id="2147483967" r:id="rId407"/>
    <p:sldLayoutId id="2147483968" r:id="rId408"/>
    <p:sldLayoutId id="2147483969" r:id="rId409"/>
    <p:sldLayoutId id="2147483970" r:id="rId410"/>
    <p:sldLayoutId id="2147483971" r:id="rId411"/>
    <p:sldLayoutId id="2147483972" r:id="rId412"/>
    <p:sldLayoutId id="2147483973" r:id="rId413"/>
    <p:sldLayoutId id="2147483976" r:id="rId414"/>
    <p:sldLayoutId id="2147483977" r:id="rId415"/>
    <p:sldLayoutId id="2147483978" r:id="rId416"/>
    <p:sldLayoutId id="2147483983" r:id="rId417"/>
    <p:sldLayoutId id="2147483984" r:id="rId418"/>
    <p:sldLayoutId id="2147483985" r:id="rId419"/>
    <p:sldLayoutId id="2147483986" r:id="rId420"/>
    <p:sldLayoutId id="2147483989" r:id="rId421"/>
    <p:sldLayoutId id="2147483990" r:id="rId422"/>
    <p:sldLayoutId id="2147483991" r:id="rId423"/>
    <p:sldLayoutId id="2147483992" r:id="rId424"/>
    <p:sldLayoutId id="2147483993" r:id="rId425"/>
    <p:sldLayoutId id="2147483996" r:id="rId426"/>
    <p:sldLayoutId id="2147483997" r:id="rId427"/>
    <p:sldLayoutId id="2147483998" r:id="rId428"/>
    <p:sldLayoutId id="2147483999" r:id="rId429"/>
    <p:sldLayoutId id="2147484000" r:id="rId430"/>
    <p:sldLayoutId id="2147484001" r:id="rId431"/>
    <p:sldLayoutId id="2147487008" r:id="rId432"/>
    <p:sldLayoutId id="2147487009" r:id="rId433"/>
    <p:sldLayoutId id="2147487010" r:id="rId434"/>
    <p:sldLayoutId id="2147487011" r:id="rId435"/>
    <p:sldLayoutId id="2147487012" r:id="rId436"/>
    <p:sldLayoutId id="2147487013" r:id="rId437"/>
    <p:sldLayoutId id="2147488239" r:id="rId438"/>
    <p:sldLayoutId id="2147485215" r:id="rId439"/>
    <p:sldLayoutId id="2147485425" r:id="rId440"/>
    <p:sldLayoutId id="2147485903" r:id="rId441"/>
    <p:sldLayoutId id="2147485904" r:id="rId442"/>
    <p:sldLayoutId id="2147485391" r:id="rId443"/>
    <p:sldLayoutId id="2147485392" r:id="rId444"/>
    <p:sldLayoutId id="2147484376" r:id="rId445"/>
    <p:sldLayoutId id="2147485905" r:id="rId446"/>
    <p:sldLayoutId id="2147485906" r:id="rId447"/>
    <p:sldLayoutId id="2147485394" r:id="rId448"/>
    <p:sldLayoutId id="2147485395" r:id="rId449"/>
    <p:sldLayoutId id="2147486284" r:id="rId450"/>
    <p:sldLayoutId id="2147484378" r:id="rId451"/>
    <p:sldLayoutId id="2147484379" r:id="rId452"/>
    <p:sldLayoutId id="2147485396" r:id="rId453"/>
    <p:sldLayoutId id="2147488079" r:id="rId454"/>
    <p:sldLayoutId id="2147488240" r:id="rId455"/>
    <p:sldLayoutId id="2147488241" r:id="rId456"/>
    <p:sldLayoutId id="2147488279" r:id="rId457"/>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2816649949"/>
      </p:ext>
    </p:extLst>
  </p:cSld>
  <p:clrMap bg1="lt1" tx1="dk1" bg2="lt2" tx2="dk2" accent1="accent1" accent2="accent2" accent3="accent3" accent4="accent4" accent5="accent5" accent6="accent6" hlink="hlink" folHlink="folHlink"/>
  <p:sldLayoutIdLst>
    <p:sldLayoutId id="2147488243" r:id="rId1"/>
    <p:sldLayoutId id="2147488244" r:id="rId2"/>
    <p:sldLayoutId id="2147488245" r:id="rId3"/>
    <p:sldLayoutId id="2147488246" r:id="rId4"/>
    <p:sldLayoutId id="2147488247" r:id="rId5"/>
    <p:sldLayoutId id="2147488248" r:id="rId6"/>
    <p:sldLayoutId id="2147488249" r:id="rId7"/>
    <p:sldLayoutId id="2147488250" r:id="rId8"/>
    <p:sldLayoutId id="2147488251" r:id="rId9"/>
    <p:sldLayoutId id="2147488252" r:id="rId10"/>
    <p:sldLayoutId id="2147488253" r:id="rId11"/>
    <p:sldLayoutId id="2147488254" r:id="rId12"/>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53B4F-080C-8523-03AD-871CC3B8D168}"/>
              </a:ext>
            </a:extLst>
          </p:cNvPr>
          <p:cNvSpPr/>
          <p:nvPr/>
        </p:nvSpPr>
        <p:spPr>
          <a:xfrm>
            <a:off x="1524"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D53B790B-70BD-FD52-2540-F1DA4882170E}"/>
              </a:ext>
            </a:extLst>
          </p:cNvPr>
          <p:cNvSpPr/>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descr="Tag=AccentColor&#10;Flavor=Light&#10;Target=Line">
            <a:extLst>
              <a:ext uri="{FF2B5EF4-FFF2-40B4-BE49-F238E27FC236}">
                <a16:creationId xmlns:a16="http://schemas.microsoft.com/office/drawing/2014/main" id="{7D4FC5F0-CBD6-AEEB-4902-28D624068890}"/>
              </a:ext>
            </a:extLst>
          </p:cNvPr>
          <p:cNvCxnSpPr>
            <a:cxnSpLocks/>
          </p:cNvCxnSpPr>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descr="Tag=AccentColor&#10;Flavor=Light&#10;Target=Line">
            <a:extLst>
              <a:ext uri="{FF2B5EF4-FFF2-40B4-BE49-F238E27FC236}">
                <a16:creationId xmlns:a16="http://schemas.microsoft.com/office/drawing/2014/main" id="{FA9EB4DB-DDA5-1A45-7D87-B2BF67D2D1C3}"/>
              </a:ext>
            </a:extLst>
          </p:cNvPr>
          <p:cNvCxnSpPr>
            <a:cxnSpLocks/>
          </p:cNvCxnSpPr>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100">
                <a:solidFill>
                  <a:schemeClr val="tx2"/>
                </a:solidFill>
              </a:defRPr>
            </a:lvl1pPr>
          </a:lstStyle>
          <a:p>
            <a:fld id="{94CDC665-7415-4DAF-AE09-B9BBC1907393}" type="datetime2">
              <a:rPr lang="en-US" smtClean="0"/>
              <a:t>Monday, March 17, 2025</a:t>
            </a:fld>
            <a:endParaRPr lang="en-US"/>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100">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18288"/>
            <a:ext cx="685800" cy="685800"/>
          </a:xfrm>
          <a:prstGeom prst="rect">
            <a:avLst/>
          </a:prstGeom>
        </p:spPr>
        <p:txBody>
          <a:bodyPr vert="horz" lIns="91440" tIns="45720" rIns="91440" bIns="45720" rtlCol="0" anchor="ctr"/>
          <a:lstStyle>
            <a:lvl1pPr algn="ctr">
              <a:defRPr sz="1100">
                <a:solidFill>
                  <a:schemeClr val="tx2"/>
                </a:solidFill>
              </a:defRPr>
            </a:lvl1pPr>
          </a:lstStyle>
          <a:p>
            <a:fld id="{7BE69E03-4804-4553-A1EC-F089884EF50F}" type="slidenum">
              <a:rPr lang="en-US" smtClean="0"/>
              <a:t>‹#›</a:t>
            </a:fld>
            <a:endParaRPr lang="en-US"/>
          </a:p>
        </p:txBody>
      </p:sp>
    </p:spTree>
    <p:extLst>
      <p:ext uri="{BB962C8B-B14F-4D97-AF65-F5344CB8AC3E}">
        <p14:creationId xmlns:p14="http://schemas.microsoft.com/office/powerpoint/2010/main" val="1663867007"/>
      </p:ext>
    </p:extLst>
  </p:cSld>
  <p:clrMap bg1="lt1" tx1="dk1" bg2="lt2" tx2="dk2" accent1="accent1" accent2="accent2" accent3="accent3" accent4="accent4" accent5="accent5" accent6="accent6" hlink="hlink" folHlink="folHlink"/>
  <p:sldLayoutIdLst>
    <p:sldLayoutId id="2147488256" r:id="rId1"/>
    <p:sldLayoutId id="2147488257" r:id="rId2"/>
    <p:sldLayoutId id="2147488258" r:id="rId3"/>
    <p:sldLayoutId id="2147488259" r:id="rId4"/>
    <p:sldLayoutId id="2147488260" r:id="rId5"/>
    <p:sldLayoutId id="2147488261" r:id="rId6"/>
    <p:sldLayoutId id="2147488262" r:id="rId7"/>
    <p:sldLayoutId id="2147488263" r:id="rId8"/>
    <p:sldLayoutId id="2147488264" r:id="rId9"/>
    <p:sldLayoutId id="2147488265" r:id="rId10"/>
    <p:sldLayoutId id="2147488266" r:id="rId11"/>
  </p:sldLayoutIdLst>
  <p:hf hdr="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2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3/17/25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6595213"/>
      </p:ext>
    </p:extLst>
  </p:cSld>
  <p:clrMap bg1="lt1" tx1="dk1" bg2="lt2" tx2="dk2" accent1="accent1" accent2="accent2" accent3="accent3" accent4="accent4" accent5="accent5" accent6="accent6" hlink="hlink" folHlink="folHlink"/>
  <p:sldLayoutIdLst>
    <p:sldLayoutId id="2147488281" r:id="rId1"/>
    <p:sldLayoutId id="2147488282" r:id="rId2"/>
    <p:sldLayoutId id="2147488283" r:id="rId3"/>
    <p:sldLayoutId id="2147488284" r:id="rId4"/>
    <p:sldLayoutId id="2147488285" r:id="rId5"/>
    <p:sldLayoutId id="2147488286" r:id="rId6"/>
    <p:sldLayoutId id="2147488287" r:id="rId7"/>
    <p:sldLayoutId id="2147488288" r:id="rId8"/>
    <p:sldLayoutId id="2147488289" r:id="rId9"/>
    <p:sldLayoutId id="2147488290" r:id="rId10"/>
    <p:sldLayoutId id="21474882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4" y="1"/>
            <a:ext cx="12192000" cy="645160"/>
          </a:xfrm>
          <a:custGeom>
            <a:avLst/>
            <a:gdLst/>
            <a:ahLst/>
            <a:cxnLst/>
            <a:rect l="l" t="t" r="r" b="b"/>
            <a:pathLst>
              <a:path w="12192000" h="645160">
                <a:moveTo>
                  <a:pt x="12191936" y="0"/>
                </a:moveTo>
                <a:lnTo>
                  <a:pt x="0" y="0"/>
                </a:lnTo>
                <a:lnTo>
                  <a:pt x="0" y="644892"/>
                </a:lnTo>
                <a:lnTo>
                  <a:pt x="12191936" y="644892"/>
                </a:lnTo>
                <a:lnTo>
                  <a:pt x="12191936" y="0"/>
                </a:lnTo>
                <a:close/>
              </a:path>
            </a:pathLst>
          </a:custGeom>
          <a:solidFill>
            <a:srgbClr val="0B6FC7"/>
          </a:solidFill>
        </p:spPr>
        <p:txBody>
          <a:bodyPr wrap="square" lIns="0" tIns="0" rIns="0" bIns="0" rtlCol="0"/>
          <a:lstStyle/>
          <a:p>
            <a:endParaRPr/>
          </a:p>
        </p:txBody>
      </p:sp>
      <p:pic>
        <p:nvPicPr>
          <p:cNvPr id="17" name="bg object 17"/>
          <p:cNvPicPr/>
          <p:nvPr/>
        </p:nvPicPr>
        <p:blipFill>
          <a:blip r:embed="rId7" cstate="email">
            <a:extLst>
              <a:ext uri="{28A0092B-C50C-407E-A947-70E740481C1C}">
                <a14:useLocalDpi xmlns:a14="http://schemas.microsoft.com/office/drawing/2010/main"/>
              </a:ext>
            </a:extLst>
          </a:blip>
          <a:stretch>
            <a:fillRect/>
          </a:stretch>
        </p:blipFill>
        <p:spPr>
          <a:xfrm>
            <a:off x="196865" y="5647502"/>
            <a:ext cx="1959138" cy="942830"/>
          </a:xfrm>
          <a:prstGeom prst="rect">
            <a:avLst/>
          </a:prstGeom>
        </p:spPr>
      </p:pic>
      <p:sp>
        <p:nvSpPr>
          <p:cNvPr id="2" name="Holder 2"/>
          <p:cNvSpPr>
            <a:spLocks noGrp="1"/>
          </p:cNvSpPr>
          <p:nvPr>
            <p:ph type="title"/>
          </p:nvPr>
        </p:nvSpPr>
        <p:spPr>
          <a:xfrm>
            <a:off x="343623" y="148196"/>
            <a:ext cx="10920730" cy="299720"/>
          </a:xfrm>
          <a:prstGeom prst="rect">
            <a:avLst/>
          </a:prstGeom>
        </p:spPr>
        <p:txBody>
          <a:bodyPr wrap="square" lIns="0" tIns="0" rIns="0" bIns="0">
            <a:spAutoFit/>
          </a:bodyPr>
          <a:lstStyle>
            <a:lvl1pPr>
              <a:defRPr sz="1800" b="0" i="0">
                <a:solidFill>
                  <a:schemeClr val="bg1"/>
                </a:solidFill>
                <a:latin typeface="Montserrat"/>
                <a:cs typeface="Montserrat"/>
              </a:defRPr>
            </a:lvl1pPr>
          </a:lstStyle>
          <a:p>
            <a:endParaRPr/>
          </a:p>
        </p:txBody>
      </p:sp>
      <p:sp>
        <p:nvSpPr>
          <p:cNvPr id="3" name="Holder 3"/>
          <p:cNvSpPr>
            <a:spLocks noGrp="1"/>
          </p:cNvSpPr>
          <p:nvPr>
            <p:ph type="body" idx="1"/>
          </p:nvPr>
        </p:nvSpPr>
        <p:spPr>
          <a:xfrm>
            <a:off x="4654296" y="3045307"/>
            <a:ext cx="6903720" cy="347090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3/17/25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19251633"/>
      </p:ext>
    </p:extLst>
  </p:cSld>
  <p:clrMap bg1="lt1" tx1="dk1" bg2="lt2" tx2="dk2" accent1="accent1" accent2="accent2" accent3="accent3" accent4="accent4" accent5="accent5" accent6="accent6" hlink="hlink" folHlink="folHlink"/>
  <p:sldLayoutIdLst>
    <p:sldLayoutId id="2147488293" r:id="rId1"/>
    <p:sldLayoutId id="2147488294" r:id="rId2"/>
    <p:sldLayoutId id="2147488295" r:id="rId3"/>
    <p:sldLayoutId id="2147488296" r:id="rId4"/>
    <p:sldLayoutId id="214748829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192.xml"/></Relationships>
</file>

<file path=ppt/slides/_rels/slide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Layout" Target="../slideLayouts/slideLayout48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 Id="rId9" Type="http://schemas.openxmlformats.org/officeDocument/2006/relationships/image" Target="../media/image100.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 Id="rId9" Type="http://schemas.openxmlformats.org/officeDocument/2006/relationships/image" Target="../media/image10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48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svg"/></Relationships>
</file>

<file path=ppt/slides/_rels/slide15.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487.xml"/><Relationship Id="rId4" Type="http://schemas.openxmlformats.org/officeDocument/2006/relationships/image" Target="../media/image112.png"/></Relationships>
</file>

<file path=ppt/slides/_rels/slide16.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487.xml"/><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487.xml"/><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487.xml"/><Relationship Id="rId4" Type="http://schemas.openxmlformats.org/officeDocument/2006/relationships/image" Target="../media/image115.png"/></Relationships>
</file>

<file path=ppt/slides/_rels/slide19.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487.xml"/><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196.xml"/><Relationship Id="rId5" Type="http://schemas.openxmlformats.org/officeDocument/2006/relationships/image" Target="../media/image119.jpeg"/><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196.xml"/></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196.xml"/><Relationship Id="rId4" Type="http://schemas.openxmlformats.org/officeDocument/2006/relationships/image" Target="../media/image122.png"/></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19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xml"/><Relationship Id="rId1" Type="http://schemas.openxmlformats.org/officeDocument/2006/relationships/slideLayout" Target="../slideLayouts/slideLayout457.xml"/></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xml"/><Relationship Id="rId1" Type="http://schemas.openxmlformats.org/officeDocument/2006/relationships/slideLayout" Target="../slideLayouts/slideLayout196.xml"/><Relationship Id="rId4" Type="http://schemas.openxmlformats.org/officeDocument/2006/relationships/image" Target="../media/image1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196.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xml"/><Relationship Id="rId1" Type="http://schemas.openxmlformats.org/officeDocument/2006/relationships/slideLayout" Target="../slideLayouts/slideLayout196.xml"/><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196.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 Id="rId9" Type="http://schemas.openxmlformats.org/officeDocument/2006/relationships/image" Target="../media/image129.png"/></Relationships>
</file>

<file path=ppt/slides/_rels/slide3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96.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30.jpeg"/><Relationship Id="rId4" Type="http://schemas.openxmlformats.org/officeDocument/2006/relationships/image" Target="../media/image10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107.png"/><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93.xml"/></Relationships>
</file>

<file path=ppt/slides/_rels/slide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9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48.xml.rels><?xml version="1.0" encoding="UTF-8" standalone="yes"?>
<Relationships xmlns="http://schemas.openxmlformats.org/package/2006/relationships"><Relationship Id="rId3" Type="http://schemas.openxmlformats.org/officeDocument/2006/relationships/hyperlink" Target="https://cprd.illinois.edu/files/2022/12/MIECHV-Performance-Measure-Definitions.pdf" TargetMode="External"/><Relationship Id="rId2" Type="http://schemas.openxmlformats.org/officeDocument/2006/relationships/hyperlink" Target="https://mchb.hrsa.gov/sites/default/files/mchb/programs-impact/performance-indicators-sys-outcomes-summary.pdf" TargetMode="External"/><Relationship Id="rId1" Type="http://schemas.openxmlformats.org/officeDocument/2006/relationships/slideLayout" Target="../slideLayouts/slideLayout493.xml"/></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93.xml"/><Relationship Id="rId4" Type="http://schemas.openxmlformats.org/officeDocument/2006/relationships/hyperlink" Target="https://igrowillinois.org/home-visiting-coordinated-intak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467.xml"/><Relationship Id="rId4" Type="http://schemas.openxmlformats.org/officeDocument/2006/relationships/image" Target="../media/image77.png"/></Relationships>
</file>

<file path=ppt/slides/_rels/slide50.xml.rels><?xml version="1.0" encoding="UTF-8" standalone="yes"?>
<Relationships xmlns="http://schemas.openxmlformats.org/package/2006/relationships"><Relationship Id="rId3" Type="http://schemas.openxmlformats.org/officeDocument/2006/relationships/hyperlink" Target="https://igrowillinois.org/wp-content/uploads/2025/02/igrow-DHS-Coordinated-Intake-Contact-List-2.5.25.pdf" TargetMode="External"/><Relationship Id="rId2" Type="http://schemas.openxmlformats.org/officeDocument/2006/relationships/image" Target="../media/image136.jpeg"/><Relationship Id="rId1" Type="http://schemas.openxmlformats.org/officeDocument/2006/relationships/slideLayout" Target="../slideLayouts/slideLayout493.xml"/></Relationships>
</file>

<file path=ppt/slides/_rels/slide51.xml.rels><?xml version="1.0" encoding="UTF-8" standalone="yes"?>
<Relationships xmlns="http://schemas.openxmlformats.org/package/2006/relationships"><Relationship Id="rId2" Type="http://schemas.openxmlformats.org/officeDocument/2006/relationships/hyperlink" Target="https://igrowillinois.org/" TargetMode="External"/><Relationship Id="rId1" Type="http://schemas.openxmlformats.org/officeDocument/2006/relationships/slideLayout" Target="../slideLayouts/slideLayout496.xml"/></Relationships>
</file>

<file path=ppt/slides/_rels/slide5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95.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mailto:DHS.HomeVisiting@Illinois.gov" TargetMode="External"/><Relationship Id="rId2" Type="http://schemas.openxmlformats.org/officeDocument/2006/relationships/image" Target="../media/image71.jpg"/><Relationship Id="rId1" Type="http://schemas.openxmlformats.org/officeDocument/2006/relationships/slideLayout" Target="../slideLayouts/slideLayout493.xml"/><Relationship Id="rId6" Type="http://schemas.openxmlformats.org/officeDocument/2006/relationships/hyperlink" Target="http://www.igrowillinois.org/" TargetMode="External"/><Relationship Id="rId5" Type="http://schemas.openxmlformats.org/officeDocument/2006/relationships/hyperlink" Target="mailto:Laura.beavers2@illinois.gov" TargetMode="External"/><Relationship Id="rId4" Type="http://schemas.openxmlformats.org/officeDocument/2006/relationships/hyperlink" Target="mailto:Glendean.Burton@hotmail.co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6.xml"/></Relationships>
</file>

<file path=ppt/slides/_rels/slide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xml"/><Relationship Id="rId1" Type="http://schemas.openxmlformats.org/officeDocument/2006/relationships/slideLayout" Target="../slideLayouts/slideLayout19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5.xml"/><Relationship Id="rId1" Type="http://schemas.openxmlformats.org/officeDocument/2006/relationships/slideLayout" Target="../slideLayouts/slideLayout196.xml"/></Relationships>
</file>

<file path=ppt/slides/_rels/slide5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6.xml"/><Relationship Id="rId1" Type="http://schemas.openxmlformats.org/officeDocument/2006/relationships/slideLayout" Target="../slideLayouts/slideLayout196.xml"/><Relationship Id="rId5" Type="http://schemas.openxmlformats.org/officeDocument/2006/relationships/image" Target="../media/image145.png"/><Relationship Id="rId4" Type="http://schemas.openxmlformats.org/officeDocument/2006/relationships/image" Target="../media/image144.png"/></Relationships>
</file>

<file path=ppt/slides/_rels/slide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47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6.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467.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svg"/><Relationship Id="rId12"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48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northwestern.zoom.us/meeting/register/itt47ArfRrqm-OzCzQO0eg" TargetMode="External"/><Relationship Id="rId1" Type="http://schemas.openxmlformats.org/officeDocument/2006/relationships/slideLayout" Target="../slideLayouts/slideLayout487.xml"/><Relationship Id="rId5" Type="http://schemas.openxmlformats.org/officeDocument/2006/relationships/image" Target="../media/image148.png"/><Relationship Id="rId4" Type="http://schemas.openxmlformats.org/officeDocument/2006/relationships/image" Target="../media/image14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6.xml"/></Relationships>
</file>

<file path=ppt/slides/_rels/slide6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47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1.xml"/></Relationships>
</file>

<file path=ppt/slides/_rels/slide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svg"/><Relationship Id="rId12"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48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218294" y="2111226"/>
            <a:ext cx="6305322" cy="2280952"/>
          </a:xfrm>
        </p:spPr>
        <p:txBody>
          <a:bodyPr/>
          <a:lstStyle/>
          <a:p>
            <a:pPr lvl="1" algn="ctr"/>
            <a:r>
              <a:rPr lang="en-US" sz="3500" b="1" dirty="0">
                <a:solidFill>
                  <a:schemeClr val="accent1"/>
                </a:solidFill>
                <a:latin typeface="+mj-lt"/>
                <a:ea typeface="+mj-lt"/>
                <a:cs typeface="+mj-lt"/>
              </a:rPr>
              <a:t>Equity and Safe Sleep for Infants</a:t>
            </a:r>
            <a:br>
              <a:rPr lang="en-US" sz="3500" b="1" dirty="0">
                <a:solidFill>
                  <a:schemeClr val="accent1"/>
                </a:solidFill>
                <a:latin typeface="+mj-lt"/>
                <a:ea typeface="+mj-lt"/>
                <a:cs typeface="+mj-lt"/>
              </a:rPr>
            </a:br>
            <a:r>
              <a:rPr lang="en-US" sz="2400" i="1" dirty="0">
                <a:solidFill>
                  <a:schemeClr val="accent1"/>
                </a:solidFill>
                <a:effectLst/>
                <a:latin typeface="Calibri" panose="020F0502020204030204" pitchFamily="34" charset="0"/>
                <a:ea typeface="Avenir Next LT Pro" panose="020B0504020202020204" pitchFamily="34" charset="77"/>
                <a:cs typeface="Calibri" panose="020F0502020204030204" pitchFamily="34" charset="0"/>
              </a:rPr>
              <a:t>Optimizing Transfer of Care from Birth Hospitalization to Community Care Provider - </a:t>
            </a:r>
            <a:r>
              <a:rPr lang="en-US" sz="2400" i="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Ensuring Safe Sleep &amp; Addressing Social Determinants of Health</a:t>
            </a:r>
            <a:endParaRPr lang="en-US" sz="3600" b="0" i="1" dirty="0">
              <a:solidFill>
                <a:schemeClr val="accent1"/>
              </a:solidFill>
              <a:latin typeface="+mj-lt"/>
              <a:cs typeface="Calibri"/>
            </a:endParaRPr>
          </a:p>
        </p:txBody>
      </p:sp>
      <p:pic>
        <p:nvPicPr>
          <p:cNvPr id="2" name="Picture 1" descr="A person holding a baby&#10;&#10;Description automatically generated">
            <a:extLst>
              <a:ext uri="{FF2B5EF4-FFF2-40B4-BE49-F238E27FC236}">
                <a16:creationId xmlns:a16="http://schemas.microsoft.com/office/drawing/2014/main" id="{0D7C69D0-240C-8322-D521-66F461EE34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21046" y="1953892"/>
            <a:ext cx="4063775" cy="2659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Subtitle 3">
            <a:extLst>
              <a:ext uri="{FF2B5EF4-FFF2-40B4-BE49-F238E27FC236}">
                <a16:creationId xmlns:a16="http://schemas.microsoft.com/office/drawing/2014/main" id="{7F20A429-9947-F447-2DF2-A5C17B5C6EC1}"/>
              </a:ext>
            </a:extLst>
          </p:cNvPr>
          <p:cNvSpPr>
            <a:spLocks noGrp="1"/>
          </p:cNvSpPr>
          <p:nvPr/>
        </p:nvSpPr>
        <p:spPr>
          <a:xfrm>
            <a:off x="1657501" y="4392178"/>
            <a:ext cx="5426907" cy="98656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000"/>
              </a:spcAft>
              <a:buClr>
                <a:schemeClr val="accent2"/>
              </a:buClr>
              <a:buFont typeface="Arial" panose="020B0604020202020204" pitchFamily="34" charset="0"/>
              <a:buNone/>
              <a:defRPr sz="2400" b="0" i="0" kern="1200">
                <a:solidFill>
                  <a:schemeClr val="tx1"/>
                </a:solidFill>
                <a:latin typeface="+mn-lt"/>
                <a:ea typeface="Lato" panose="020F0502020204030203" pitchFamily="34" charset="0"/>
                <a:cs typeface="Lato" panose="020F0502020204030203" pitchFamily="34" charset="0"/>
              </a:defRPr>
            </a:lvl1pPr>
            <a:lvl2pPr marL="457200" indent="0" algn="ctr" defTabSz="914400" rtl="0" eaLnBrk="1" latinLnBrk="0" hangingPunct="1">
              <a:lnSpc>
                <a:spcPct val="100000"/>
              </a:lnSpc>
              <a:spcBef>
                <a:spcPts val="500"/>
              </a:spcBef>
              <a:spcAft>
                <a:spcPts val="1000"/>
              </a:spcAft>
              <a:buClr>
                <a:schemeClr val="accent1"/>
              </a:buClr>
              <a:buFont typeface="Arial" panose="020B0604020202020204" pitchFamily="34" charset="0"/>
              <a:buNone/>
              <a:defRPr sz="2000" b="0" i="0" kern="1200">
                <a:solidFill>
                  <a:schemeClr val="tx1"/>
                </a:solidFill>
                <a:latin typeface="+mn-lt"/>
                <a:ea typeface="Lato" panose="020F0502020204030203" pitchFamily="34" charset="0"/>
                <a:cs typeface="Lato" panose="020F0502020204030203" pitchFamily="34" charset="0"/>
              </a:defRPr>
            </a:lvl2pPr>
            <a:lvl3pPr marL="914400"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800" b="0" i="0" kern="1200">
                <a:solidFill>
                  <a:schemeClr val="tx1"/>
                </a:solidFill>
                <a:latin typeface="+mn-lt"/>
                <a:ea typeface="Lato" panose="020F0502020204030203" pitchFamily="34" charset="0"/>
                <a:cs typeface="Lato" panose="020F0502020204030203" pitchFamily="34" charset="0"/>
              </a:defRPr>
            </a:lvl3pPr>
            <a:lvl4pPr marL="1371600"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600" b="0" i="0" kern="1200">
                <a:solidFill>
                  <a:schemeClr val="tx1"/>
                </a:solidFill>
                <a:latin typeface="+mn-lt"/>
                <a:ea typeface="Lato" panose="020F0502020204030203" pitchFamily="34" charset="0"/>
                <a:cs typeface="Lato" panose="020F0502020204030203" pitchFamily="34" charset="0"/>
              </a:defRPr>
            </a:lvl4pPr>
            <a:lvl5pPr marL="1828800"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600" b="0" i="0" kern="1200">
                <a:solidFill>
                  <a:schemeClr val="tx1"/>
                </a:solidFill>
                <a:latin typeface="+mn-lt"/>
                <a:ea typeface="Lato" panose="020F0502020204030203" pitchFamily="34"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latin typeface="+mj-lt"/>
                <a:ea typeface="+mn-lt"/>
                <a:cs typeface="+mn-lt"/>
              </a:rPr>
              <a:t> March 17th, 2025, 2:00 PM </a:t>
            </a:r>
            <a:endParaRPr lang="en-US" dirty="0">
              <a:latin typeface="+mj-lt"/>
            </a:endParaRPr>
          </a:p>
        </p:txBody>
      </p:sp>
    </p:spTree>
    <p:extLst>
      <p:ext uri="{BB962C8B-B14F-4D97-AF65-F5344CB8AC3E}">
        <p14:creationId xmlns:p14="http://schemas.microsoft.com/office/powerpoint/2010/main" val="3127921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5C14D-68B3-E2A5-AA61-5533D08689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766E74-BBCE-6606-477B-9E5C879293CB}"/>
              </a:ext>
            </a:extLst>
          </p:cNvPr>
          <p:cNvSpPr/>
          <p:nvPr/>
        </p:nvSpPr>
        <p:spPr>
          <a:xfrm rot="-1574572">
            <a:off x="-539440" y="-1118515"/>
            <a:ext cx="13270882" cy="9265489"/>
          </a:xfrm>
          <a:custGeom>
            <a:avLst/>
            <a:gdLst/>
            <a:ahLst/>
            <a:cxnLst/>
            <a:rect l="l" t="t" r="r" b="b"/>
            <a:pathLst>
              <a:path w="19906323" h="13898233">
                <a:moveTo>
                  <a:pt x="0" y="0"/>
                </a:moveTo>
                <a:lnTo>
                  <a:pt x="19906322" y="0"/>
                </a:lnTo>
                <a:lnTo>
                  <a:pt x="19906322" y="13898233"/>
                </a:lnTo>
                <a:lnTo>
                  <a:pt x="0" y="13898233"/>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sz="1200"/>
          </a:p>
        </p:txBody>
      </p:sp>
      <p:sp>
        <p:nvSpPr>
          <p:cNvPr id="3" name="TextBox 3">
            <a:extLst>
              <a:ext uri="{FF2B5EF4-FFF2-40B4-BE49-F238E27FC236}">
                <a16:creationId xmlns:a16="http://schemas.microsoft.com/office/drawing/2014/main" id="{33263363-C2D8-0DBD-3ACB-40E982750934}"/>
              </a:ext>
            </a:extLst>
          </p:cNvPr>
          <p:cNvSpPr txBox="1"/>
          <p:nvPr/>
        </p:nvSpPr>
        <p:spPr>
          <a:xfrm>
            <a:off x="685801" y="787400"/>
            <a:ext cx="6146787" cy="2125005"/>
          </a:xfrm>
          <a:prstGeom prst="rect">
            <a:avLst/>
          </a:prstGeom>
        </p:spPr>
        <p:txBody>
          <a:bodyPr lIns="0" tIns="0" rIns="0" bIns="0" rtlCol="0" anchor="t">
            <a:spAutoFit/>
          </a:bodyPr>
          <a:lstStyle/>
          <a:p>
            <a:pPr>
              <a:lnSpc>
                <a:spcPts val="5476"/>
              </a:lnSpc>
            </a:pPr>
            <a:r>
              <a:rPr lang="en-US" sz="5476" b="1" dirty="0">
                <a:solidFill>
                  <a:schemeClr val="accent1"/>
                </a:solidFill>
                <a:latin typeface="Open Sauce Heavy"/>
                <a:ea typeface="Open Sauce Heavy"/>
                <a:cs typeface="Open Sauce Heavy"/>
                <a:sym typeface="Open Sauce Heavy"/>
              </a:rPr>
              <a:t>Connect TODAY with ILPQC for ESSI QI Support</a:t>
            </a:r>
          </a:p>
        </p:txBody>
      </p:sp>
      <p:grpSp>
        <p:nvGrpSpPr>
          <p:cNvPr id="4" name="Group 4">
            <a:extLst>
              <a:ext uri="{FF2B5EF4-FFF2-40B4-BE49-F238E27FC236}">
                <a16:creationId xmlns:a16="http://schemas.microsoft.com/office/drawing/2014/main" id="{7E1D6ED7-4D76-B948-4BB3-BD38712DAA47}"/>
              </a:ext>
            </a:extLst>
          </p:cNvPr>
          <p:cNvGrpSpPr/>
          <p:nvPr/>
        </p:nvGrpSpPr>
        <p:grpSpPr>
          <a:xfrm>
            <a:off x="-166167" y="6252034"/>
            <a:ext cx="12988989" cy="2057400"/>
            <a:chOff x="0" y="0"/>
            <a:chExt cx="5131452" cy="812800"/>
          </a:xfrm>
        </p:grpSpPr>
        <p:sp>
          <p:nvSpPr>
            <p:cNvPr id="5" name="Freeform 5">
              <a:extLst>
                <a:ext uri="{FF2B5EF4-FFF2-40B4-BE49-F238E27FC236}">
                  <a16:creationId xmlns:a16="http://schemas.microsoft.com/office/drawing/2014/main" id="{46740C02-41FD-C7CC-4121-0250E9B532BD}"/>
                </a:ext>
              </a:extLst>
            </p:cNvPr>
            <p:cNvSpPr/>
            <p:nvPr/>
          </p:nvSpPr>
          <p:spPr>
            <a:xfrm>
              <a:off x="0" y="0"/>
              <a:ext cx="5131452" cy="812800"/>
            </a:xfrm>
            <a:custGeom>
              <a:avLst/>
              <a:gdLst/>
              <a:ahLst/>
              <a:cxnLst/>
              <a:rect l="l" t="t" r="r" b="b"/>
              <a:pathLst>
                <a:path w="5131452" h="812800">
                  <a:moveTo>
                    <a:pt x="0" y="0"/>
                  </a:moveTo>
                  <a:lnTo>
                    <a:pt x="5131452" y="0"/>
                  </a:lnTo>
                  <a:lnTo>
                    <a:pt x="5131452" y="812800"/>
                  </a:lnTo>
                  <a:lnTo>
                    <a:pt x="0" y="812800"/>
                  </a:lnTo>
                  <a:close/>
                </a:path>
              </a:pathLst>
            </a:custGeom>
            <a:solidFill>
              <a:srgbClr val="AF2F2F"/>
            </a:solidFill>
          </p:spPr>
          <p:txBody>
            <a:bodyPr/>
            <a:lstStyle/>
            <a:p>
              <a:endParaRPr lang="en-US" sz="1200"/>
            </a:p>
          </p:txBody>
        </p:sp>
        <p:sp>
          <p:nvSpPr>
            <p:cNvPr id="6" name="TextBox 6">
              <a:extLst>
                <a:ext uri="{FF2B5EF4-FFF2-40B4-BE49-F238E27FC236}">
                  <a16:creationId xmlns:a16="http://schemas.microsoft.com/office/drawing/2014/main" id="{D561EF25-6AA5-6ED4-79FD-CF9E877F7A17}"/>
                </a:ext>
              </a:extLst>
            </p:cNvPr>
            <p:cNvSpPr txBox="1"/>
            <p:nvPr/>
          </p:nvSpPr>
          <p:spPr>
            <a:xfrm>
              <a:off x="0" y="-28575"/>
              <a:ext cx="5131452" cy="841375"/>
            </a:xfrm>
            <a:prstGeom prst="rect">
              <a:avLst/>
            </a:prstGeom>
          </p:spPr>
          <p:txBody>
            <a:bodyPr lIns="33867" tIns="33867" rIns="33867" bIns="33867" rtlCol="0" anchor="ctr"/>
            <a:lstStyle/>
            <a:p>
              <a:pPr algn="ctr">
                <a:lnSpc>
                  <a:spcPts val="2149"/>
                </a:lnSpc>
              </a:pPr>
              <a:endParaRPr sz="1200"/>
            </a:p>
          </p:txBody>
        </p:sp>
      </p:grpSp>
      <p:sp>
        <p:nvSpPr>
          <p:cNvPr id="7" name="Freeform 7">
            <a:extLst>
              <a:ext uri="{FF2B5EF4-FFF2-40B4-BE49-F238E27FC236}">
                <a16:creationId xmlns:a16="http://schemas.microsoft.com/office/drawing/2014/main" id="{CFEC117F-F358-3F59-832D-803BEBCA6E29}"/>
              </a:ext>
            </a:extLst>
          </p:cNvPr>
          <p:cNvSpPr/>
          <p:nvPr/>
        </p:nvSpPr>
        <p:spPr>
          <a:xfrm>
            <a:off x="5211974" y="1691277"/>
            <a:ext cx="7212430" cy="5166723"/>
          </a:xfrm>
          <a:custGeom>
            <a:avLst/>
            <a:gdLst/>
            <a:ahLst/>
            <a:cxnLst/>
            <a:rect l="l" t="t" r="r" b="b"/>
            <a:pathLst>
              <a:path w="10818645" h="7750084">
                <a:moveTo>
                  <a:pt x="0" y="0"/>
                </a:moveTo>
                <a:lnTo>
                  <a:pt x="10818645" y="0"/>
                </a:lnTo>
                <a:lnTo>
                  <a:pt x="10818645" y="7750084"/>
                </a:lnTo>
                <a:lnTo>
                  <a:pt x="0" y="7750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8" name="Freeform 8">
            <a:extLst>
              <a:ext uri="{FF2B5EF4-FFF2-40B4-BE49-F238E27FC236}">
                <a16:creationId xmlns:a16="http://schemas.microsoft.com/office/drawing/2014/main" id="{1CC1482A-B9BE-DB2F-0187-E24274463189}"/>
              </a:ext>
            </a:extLst>
          </p:cNvPr>
          <p:cNvSpPr/>
          <p:nvPr/>
        </p:nvSpPr>
        <p:spPr>
          <a:xfrm flipH="1">
            <a:off x="617096" y="4240949"/>
            <a:ext cx="4678132" cy="5593419"/>
          </a:xfrm>
          <a:custGeom>
            <a:avLst/>
            <a:gdLst/>
            <a:ahLst/>
            <a:cxnLst/>
            <a:rect l="l" t="t" r="r" b="b"/>
            <a:pathLst>
              <a:path w="7017198" h="8390128">
                <a:moveTo>
                  <a:pt x="7017198" y="0"/>
                </a:moveTo>
                <a:lnTo>
                  <a:pt x="0" y="0"/>
                </a:lnTo>
                <a:lnTo>
                  <a:pt x="0" y="8390129"/>
                </a:lnTo>
                <a:lnTo>
                  <a:pt x="7017198" y="8390129"/>
                </a:lnTo>
                <a:lnTo>
                  <a:pt x="701719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grpSp>
        <p:nvGrpSpPr>
          <p:cNvPr id="9" name="Group 9">
            <a:extLst>
              <a:ext uri="{FF2B5EF4-FFF2-40B4-BE49-F238E27FC236}">
                <a16:creationId xmlns:a16="http://schemas.microsoft.com/office/drawing/2014/main" id="{C8A20522-FD9C-3E55-C906-D4365D0BE5B8}"/>
              </a:ext>
            </a:extLst>
          </p:cNvPr>
          <p:cNvGrpSpPr/>
          <p:nvPr/>
        </p:nvGrpSpPr>
        <p:grpSpPr>
          <a:xfrm>
            <a:off x="617096" y="3097316"/>
            <a:ext cx="5227855" cy="1155112"/>
            <a:chOff x="0" y="0"/>
            <a:chExt cx="2065325" cy="456341"/>
          </a:xfrm>
        </p:grpSpPr>
        <p:sp>
          <p:nvSpPr>
            <p:cNvPr id="10" name="Freeform 10">
              <a:extLst>
                <a:ext uri="{FF2B5EF4-FFF2-40B4-BE49-F238E27FC236}">
                  <a16:creationId xmlns:a16="http://schemas.microsoft.com/office/drawing/2014/main" id="{050C4B34-DE3D-E5F6-F179-6AAA65A4000A}"/>
                </a:ext>
              </a:extLst>
            </p:cNvPr>
            <p:cNvSpPr/>
            <p:nvPr/>
          </p:nvSpPr>
          <p:spPr>
            <a:xfrm>
              <a:off x="0" y="0"/>
              <a:ext cx="2065325" cy="456341"/>
            </a:xfrm>
            <a:custGeom>
              <a:avLst/>
              <a:gdLst/>
              <a:ahLst/>
              <a:cxnLst/>
              <a:rect l="l" t="t" r="r" b="b"/>
              <a:pathLst>
                <a:path w="2065325" h="456341">
                  <a:moveTo>
                    <a:pt x="50351" y="0"/>
                  </a:moveTo>
                  <a:lnTo>
                    <a:pt x="2014975" y="0"/>
                  </a:lnTo>
                  <a:cubicBezTo>
                    <a:pt x="2028329" y="0"/>
                    <a:pt x="2041136" y="5305"/>
                    <a:pt x="2050578" y="14747"/>
                  </a:cubicBezTo>
                  <a:cubicBezTo>
                    <a:pt x="2060021" y="24190"/>
                    <a:pt x="2065325" y="36997"/>
                    <a:pt x="2065325" y="50351"/>
                  </a:cubicBezTo>
                  <a:lnTo>
                    <a:pt x="2065325" y="405990"/>
                  </a:lnTo>
                  <a:cubicBezTo>
                    <a:pt x="2065325" y="433798"/>
                    <a:pt x="2042783" y="456341"/>
                    <a:pt x="2014975" y="456341"/>
                  </a:cubicBezTo>
                  <a:lnTo>
                    <a:pt x="50351" y="456341"/>
                  </a:lnTo>
                  <a:cubicBezTo>
                    <a:pt x="22543" y="456341"/>
                    <a:pt x="0" y="433798"/>
                    <a:pt x="0" y="405990"/>
                  </a:cubicBezTo>
                  <a:lnTo>
                    <a:pt x="0" y="50351"/>
                  </a:lnTo>
                  <a:cubicBezTo>
                    <a:pt x="0" y="22543"/>
                    <a:pt x="22543" y="0"/>
                    <a:pt x="50351" y="0"/>
                  </a:cubicBezTo>
                  <a:close/>
                </a:path>
              </a:pathLst>
            </a:custGeom>
            <a:solidFill>
              <a:srgbClr val="FFBD59"/>
            </a:solidFill>
            <a:ln w="38100" cap="rnd">
              <a:solidFill>
                <a:srgbClr val="1F221F"/>
              </a:solidFill>
              <a:prstDash val="solid"/>
              <a:round/>
            </a:ln>
          </p:spPr>
          <p:txBody>
            <a:bodyPr/>
            <a:lstStyle/>
            <a:p>
              <a:endParaRPr lang="en-US" sz="1200"/>
            </a:p>
          </p:txBody>
        </p:sp>
        <p:sp>
          <p:nvSpPr>
            <p:cNvPr id="11" name="TextBox 11">
              <a:extLst>
                <a:ext uri="{FF2B5EF4-FFF2-40B4-BE49-F238E27FC236}">
                  <a16:creationId xmlns:a16="http://schemas.microsoft.com/office/drawing/2014/main" id="{C5BBABE1-C103-60D0-0096-C6726209EF3E}"/>
                </a:ext>
              </a:extLst>
            </p:cNvPr>
            <p:cNvSpPr txBox="1"/>
            <p:nvPr/>
          </p:nvSpPr>
          <p:spPr>
            <a:xfrm>
              <a:off x="0" y="-28575"/>
              <a:ext cx="2065325" cy="484916"/>
            </a:xfrm>
            <a:prstGeom prst="rect">
              <a:avLst/>
            </a:prstGeom>
          </p:spPr>
          <p:txBody>
            <a:bodyPr lIns="33867" tIns="33867" rIns="33867" bIns="33867" rtlCol="0" anchor="ctr"/>
            <a:lstStyle/>
            <a:p>
              <a:pPr algn="ctr">
                <a:lnSpc>
                  <a:spcPts val="2149"/>
                </a:lnSpc>
                <a:spcBef>
                  <a:spcPct val="0"/>
                </a:spcBef>
              </a:pPr>
              <a:endParaRPr sz="1200"/>
            </a:p>
          </p:txBody>
        </p:sp>
      </p:grpSp>
      <p:sp>
        <p:nvSpPr>
          <p:cNvPr id="12" name="Freeform 12">
            <a:extLst>
              <a:ext uri="{FF2B5EF4-FFF2-40B4-BE49-F238E27FC236}">
                <a16:creationId xmlns:a16="http://schemas.microsoft.com/office/drawing/2014/main" id="{7CFBB76A-60D7-112E-FE44-D183588AF4E1}"/>
              </a:ext>
            </a:extLst>
          </p:cNvPr>
          <p:cNvSpPr/>
          <p:nvPr/>
        </p:nvSpPr>
        <p:spPr>
          <a:xfrm rot="264793">
            <a:off x="11000590" y="747223"/>
            <a:ext cx="487574" cy="487574"/>
          </a:xfrm>
          <a:custGeom>
            <a:avLst/>
            <a:gdLst/>
            <a:ahLst/>
            <a:cxnLst/>
            <a:rect l="l" t="t" r="r" b="b"/>
            <a:pathLst>
              <a:path w="731361" h="731361">
                <a:moveTo>
                  <a:pt x="0" y="0"/>
                </a:moveTo>
                <a:lnTo>
                  <a:pt x="731361" y="0"/>
                </a:lnTo>
                <a:lnTo>
                  <a:pt x="731361" y="731361"/>
                </a:lnTo>
                <a:lnTo>
                  <a:pt x="0" y="7313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3" name="TextBox 13">
            <a:extLst>
              <a:ext uri="{FF2B5EF4-FFF2-40B4-BE49-F238E27FC236}">
                <a16:creationId xmlns:a16="http://schemas.microsoft.com/office/drawing/2014/main" id="{8ACBF618-C107-BF04-7DDB-9C13AB3E9BA9}"/>
              </a:ext>
            </a:extLst>
          </p:cNvPr>
          <p:cNvSpPr txBox="1"/>
          <p:nvPr/>
        </p:nvSpPr>
        <p:spPr>
          <a:xfrm>
            <a:off x="789686" y="3348515"/>
            <a:ext cx="1728599" cy="246414"/>
          </a:xfrm>
          <a:prstGeom prst="rect">
            <a:avLst/>
          </a:prstGeom>
        </p:spPr>
        <p:txBody>
          <a:bodyPr lIns="0" tIns="0" rIns="0" bIns="0" rtlCol="0" anchor="t">
            <a:spAutoFit/>
          </a:bodyPr>
          <a:lstStyle/>
          <a:p>
            <a:pPr>
              <a:lnSpc>
                <a:spcPts val="1880"/>
              </a:lnSpc>
            </a:pPr>
            <a:r>
              <a:rPr lang="en-US" sz="1880" b="1" dirty="0">
                <a:solidFill>
                  <a:srgbClr val="24201D"/>
                </a:solidFill>
                <a:latin typeface="Open Sauce Medium"/>
                <a:ea typeface="Open Sauce Medium"/>
                <a:cs typeface="Open Sauce Medium"/>
                <a:sym typeface="Open Sauce Medium"/>
              </a:rPr>
              <a:t>Contact</a:t>
            </a:r>
          </a:p>
        </p:txBody>
      </p:sp>
      <p:sp>
        <p:nvSpPr>
          <p:cNvPr id="14" name="TextBox 14">
            <a:extLst>
              <a:ext uri="{FF2B5EF4-FFF2-40B4-BE49-F238E27FC236}">
                <a16:creationId xmlns:a16="http://schemas.microsoft.com/office/drawing/2014/main" id="{1F7E8131-A862-D3F8-BFFE-11ACA7A62B7E}"/>
              </a:ext>
            </a:extLst>
          </p:cNvPr>
          <p:cNvSpPr txBox="1"/>
          <p:nvPr/>
        </p:nvSpPr>
        <p:spPr>
          <a:xfrm>
            <a:off x="1677991" y="3349290"/>
            <a:ext cx="3135565" cy="246414"/>
          </a:xfrm>
          <a:prstGeom prst="rect">
            <a:avLst/>
          </a:prstGeom>
        </p:spPr>
        <p:txBody>
          <a:bodyPr lIns="0" tIns="0" rIns="0" bIns="0" rtlCol="0" anchor="t">
            <a:spAutoFit/>
          </a:bodyPr>
          <a:lstStyle/>
          <a:p>
            <a:pPr>
              <a:lnSpc>
                <a:spcPts val="1880"/>
              </a:lnSpc>
            </a:pPr>
            <a:r>
              <a:rPr lang="en-US" sz="1880" b="1" dirty="0" err="1">
                <a:solidFill>
                  <a:srgbClr val="24201D"/>
                </a:solidFill>
                <a:latin typeface="Open Sauce Bold"/>
                <a:ea typeface="Open Sauce Bold"/>
                <a:cs typeface="Open Sauce Bold"/>
                <a:sym typeface="Open Sauce Bold"/>
              </a:rPr>
              <a:t>kmoreno@northshore.org</a:t>
            </a:r>
            <a:endParaRPr lang="en-US" sz="1880" b="1" dirty="0">
              <a:solidFill>
                <a:srgbClr val="24201D"/>
              </a:solidFill>
              <a:latin typeface="Open Sauce Bold"/>
              <a:ea typeface="Open Sauce Bold"/>
              <a:cs typeface="Open Sauce Bold"/>
              <a:sym typeface="Open Sauce Bold"/>
            </a:endParaRPr>
          </a:p>
        </p:txBody>
      </p:sp>
    </p:spTree>
    <p:extLst>
      <p:ext uri="{BB962C8B-B14F-4D97-AF65-F5344CB8AC3E}">
        <p14:creationId xmlns:p14="http://schemas.microsoft.com/office/powerpoint/2010/main" val="3284978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3F6DC-5F68-8C76-3268-470E3F4A3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0431AA-5BB9-3A5A-EAE4-0D5976D433EC}"/>
              </a:ext>
            </a:extLst>
          </p:cNvPr>
          <p:cNvSpPr>
            <a:spLocks noGrp="1"/>
          </p:cNvSpPr>
          <p:nvPr>
            <p:ph type="title"/>
          </p:nvPr>
        </p:nvSpPr>
        <p:spPr>
          <a:xfrm>
            <a:off x="899403" y="1410586"/>
            <a:ext cx="10393193" cy="2014679"/>
          </a:xfrm>
        </p:spPr>
        <p:txBody>
          <a:bodyPr/>
          <a:lstStyle/>
          <a:p>
            <a:r>
              <a:rPr lang="en-US" dirty="0">
                <a:ea typeface="Lato Medium"/>
                <a:cs typeface="Lato Medium"/>
              </a:rPr>
              <a:t>ESSI Initiative Aims and Progress Overview</a:t>
            </a:r>
            <a:endParaRPr lang="en-US" dirty="0"/>
          </a:p>
        </p:txBody>
      </p:sp>
      <p:sp>
        <p:nvSpPr>
          <p:cNvPr id="4" name="Slide Number Placeholder 3">
            <a:extLst>
              <a:ext uri="{FF2B5EF4-FFF2-40B4-BE49-F238E27FC236}">
                <a16:creationId xmlns:a16="http://schemas.microsoft.com/office/drawing/2014/main" id="{6C0AEDAB-5FDE-9BD1-6B5B-95164CE5359B}"/>
              </a:ext>
            </a:extLst>
          </p:cNvPr>
          <p:cNvSpPr>
            <a:spLocks noGrp="1"/>
          </p:cNvSpPr>
          <p:nvPr>
            <p:ph type="sldNum" sz="quarter" idx="4294967295"/>
          </p:nvPr>
        </p:nvSpPr>
        <p:spPr>
          <a:xfrm>
            <a:off x="9448800" y="6356350"/>
            <a:ext cx="2743200" cy="365125"/>
          </a:xfrm>
        </p:spPr>
        <p:txBody>
          <a:bodyPr/>
          <a:lstStyle/>
          <a:p>
            <a:fld id="{97033E4B-E3EB-3D46-B2D8-3159663620FA}" type="slidenum">
              <a:rPr lang="en-US" smtClean="0"/>
              <a:pPr/>
              <a:t>11</a:t>
            </a:fld>
            <a:endParaRPr lang="en-US"/>
          </a:p>
        </p:txBody>
      </p:sp>
      <p:sp>
        <p:nvSpPr>
          <p:cNvPr id="5" name="Footer Placeholder 4">
            <a:extLst>
              <a:ext uri="{FF2B5EF4-FFF2-40B4-BE49-F238E27FC236}">
                <a16:creationId xmlns:a16="http://schemas.microsoft.com/office/drawing/2014/main" id="{CBDAB925-DCA6-0911-C6E6-43C2829FBBFF}"/>
              </a:ext>
            </a:extLst>
          </p:cNvPr>
          <p:cNvSpPr>
            <a:spLocks noGrp="1"/>
          </p:cNvSpPr>
          <p:nvPr>
            <p:ph type="ftr" sz="quarter" idx="4294967295"/>
          </p:nvPr>
        </p:nvSpPr>
        <p:spPr>
          <a:xfrm>
            <a:off x="0" y="6356350"/>
            <a:ext cx="4114800" cy="365125"/>
          </a:xfrm>
        </p:spPr>
        <p:txBody>
          <a:bodyPr/>
          <a:lstStyle/>
          <a:p>
            <a:pPr algn="l"/>
            <a:r>
              <a:rPr lang="en-US"/>
              <a:t>Illinois Perinatal Quality Collaborative</a:t>
            </a:r>
          </a:p>
        </p:txBody>
      </p:sp>
    </p:spTree>
    <p:extLst>
      <p:ext uri="{BB962C8B-B14F-4D97-AF65-F5344CB8AC3E}">
        <p14:creationId xmlns:p14="http://schemas.microsoft.com/office/powerpoint/2010/main" val="3618933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861D58-2345-8140-2120-DC1F272BBFF2}"/>
              </a:ext>
            </a:extLst>
          </p:cNvPr>
          <p:cNvSpPr/>
          <p:nvPr/>
        </p:nvSpPr>
        <p:spPr>
          <a:xfrm>
            <a:off x="7048499" y="0"/>
            <a:ext cx="5143500" cy="1841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D668FC7-57F5-1E3A-49A6-53E69C2CA85B}"/>
              </a:ext>
            </a:extLst>
          </p:cNvPr>
          <p:cNvSpPr>
            <a:spLocks noGrp="1"/>
          </p:cNvSpPr>
          <p:nvPr>
            <p:ph type="sldNum" sz="quarter" idx="10"/>
          </p:nvPr>
        </p:nvSpPr>
        <p:spPr>
          <a:xfrm>
            <a:off x="9025387" y="6377437"/>
            <a:ext cx="2743200" cy="365125"/>
          </a:xfrm>
        </p:spPr>
        <p:txBody>
          <a:bodyPr/>
          <a:lstStyle/>
          <a:p>
            <a:fld id="{97033E4B-E3EB-3D46-B2D8-3159663620FA}" type="slidenum">
              <a:rPr lang="en-US" smtClean="0"/>
              <a:pPr/>
              <a:t>12</a:t>
            </a:fld>
            <a:endParaRPr lang="en-US"/>
          </a:p>
        </p:txBody>
      </p:sp>
      <p:sp>
        <p:nvSpPr>
          <p:cNvPr id="5" name="Footer Placeholder 4">
            <a:extLst>
              <a:ext uri="{FF2B5EF4-FFF2-40B4-BE49-F238E27FC236}">
                <a16:creationId xmlns:a16="http://schemas.microsoft.com/office/drawing/2014/main" id="{C0D55EC6-512E-CD50-1A08-34BC71A40E9B}"/>
              </a:ext>
            </a:extLst>
          </p:cNvPr>
          <p:cNvSpPr>
            <a:spLocks noGrp="1"/>
          </p:cNvSpPr>
          <p:nvPr>
            <p:ph type="ftr" sz="quarter" idx="11"/>
          </p:nvPr>
        </p:nvSpPr>
        <p:spPr/>
        <p:txBody>
          <a:bodyPr/>
          <a:lstStyle/>
          <a:p>
            <a:pPr algn="l"/>
            <a:r>
              <a:rPr lang="en-US"/>
              <a:t>Illinois Perinatal Quality Collaborative</a:t>
            </a:r>
          </a:p>
        </p:txBody>
      </p:sp>
      <p:sp>
        <p:nvSpPr>
          <p:cNvPr id="2" name="Title 1">
            <a:extLst>
              <a:ext uri="{FF2B5EF4-FFF2-40B4-BE49-F238E27FC236}">
                <a16:creationId xmlns:a16="http://schemas.microsoft.com/office/drawing/2014/main" id="{8C7182B8-D745-6D49-E823-6B4C357520BB}"/>
              </a:ext>
            </a:extLst>
          </p:cNvPr>
          <p:cNvSpPr>
            <a:spLocks noGrp="1"/>
          </p:cNvSpPr>
          <p:nvPr>
            <p:ph type="title" idx="4294967295"/>
          </p:nvPr>
        </p:nvSpPr>
        <p:spPr>
          <a:xfrm>
            <a:off x="-1628790" y="-189057"/>
            <a:ext cx="9531829" cy="1334873"/>
          </a:xfrm>
        </p:spPr>
        <p:txBody>
          <a:bodyPr/>
          <a:lstStyle/>
          <a:p>
            <a:pPr algn="ctr"/>
            <a:r>
              <a:rPr lang="en-US" sz="4800">
                <a:ea typeface="Lato Medium"/>
                <a:cs typeface="Lato Medium"/>
              </a:rPr>
              <a:t>ESSI Initiative Aims</a:t>
            </a:r>
            <a:endParaRPr lang="en-US" sz="4800"/>
          </a:p>
        </p:txBody>
      </p:sp>
      <p:grpSp>
        <p:nvGrpSpPr>
          <p:cNvPr id="12" name="Group 3">
            <a:extLst>
              <a:ext uri="{FF2B5EF4-FFF2-40B4-BE49-F238E27FC236}">
                <a16:creationId xmlns:a16="http://schemas.microsoft.com/office/drawing/2014/main" id="{A28016B6-6D80-89E3-91AF-D930E421AD61}"/>
              </a:ext>
            </a:extLst>
          </p:cNvPr>
          <p:cNvGrpSpPr/>
          <p:nvPr/>
        </p:nvGrpSpPr>
        <p:grpSpPr>
          <a:xfrm>
            <a:off x="608847" y="787285"/>
            <a:ext cx="11250165" cy="1346928"/>
            <a:chOff x="0" y="-57150"/>
            <a:chExt cx="2879117" cy="697690"/>
          </a:xfrm>
        </p:grpSpPr>
        <p:sp>
          <p:nvSpPr>
            <p:cNvPr id="10" name="Freeform 4">
              <a:extLst>
                <a:ext uri="{FF2B5EF4-FFF2-40B4-BE49-F238E27FC236}">
                  <a16:creationId xmlns:a16="http://schemas.microsoft.com/office/drawing/2014/main" id="{966BE466-0331-E647-C2F5-1581C924B039}"/>
                </a:ext>
              </a:extLst>
            </p:cNvPr>
            <p:cNvSpPr/>
            <p:nvPr/>
          </p:nvSpPr>
          <p:spPr>
            <a:xfrm>
              <a:off x="0" y="0"/>
              <a:ext cx="2879117" cy="640540"/>
            </a:xfrm>
            <a:custGeom>
              <a:avLst/>
              <a:gdLst/>
              <a:ahLst/>
              <a:cxnLst/>
              <a:rect l="l" t="t" r="r" b="b"/>
              <a:pathLst>
                <a:path w="2879117" h="640540">
                  <a:moveTo>
                    <a:pt x="36119" y="0"/>
                  </a:moveTo>
                  <a:lnTo>
                    <a:pt x="2842998" y="0"/>
                  </a:lnTo>
                  <a:cubicBezTo>
                    <a:pt x="2852578" y="0"/>
                    <a:pt x="2861764" y="3805"/>
                    <a:pt x="2868538" y="10579"/>
                  </a:cubicBezTo>
                  <a:cubicBezTo>
                    <a:pt x="2875312" y="17353"/>
                    <a:pt x="2879117" y="26539"/>
                    <a:pt x="2879117" y="36119"/>
                  </a:cubicBezTo>
                  <a:lnTo>
                    <a:pt x="2879117" y="604421"/>
                  </a:lnTo>
                  <a:cubicBezTo>
                    <a:pt x="2879117" y="614001"/>
                    <a:pt x="2875312" y="623188"/>
                    <a:pt x="2868538" y="629961"/>
                  </a:cubicBezTo>
                  <a:cubicBezTo>
                    <a:pt x="2861764" y="636735"/>
                    <a:pt x="2852578" y="640540"/>
                    <a:pt x="2842998" y="640540"/>
                  </a:cubicBezTo>
                  <a:lnTo>
                    <a:pt x="36119" y="640540"/>
                  </a:lnTo>
                  <a:cubicBezTo>
                    <a:pt x="26539" y="640540"/>
                    <a:pt x="17353" y="636735"/>
                    <a:pt x="10579" y="629961"/>
                  </a:cubicBezTo>
                  <a:cubicBezTo>
                    <a:pt x="3805" y="623188"/>
                    <a:pt x="0" y="614001"/>
                    <a:pt x="0" y="604421"/>
                  </a:cubicBezTo>
                  <a:lnTo>
                    <a:pt x="0" y="36119"/>
                  </a:lnTo>
                  <a:cubicBezTo>
                    <a:pt x="0" y="26539"/>
                    <a:pt x="3805" y="17353"/>
                    <a:pt x="10579" y="10579"/>
                  </a:cubicBezTo>
                  <a:cubicBezTo>
                    <a:pt x="17353" y="3805"/>
                    <a:pt x="26539" y="0"/>
                    <a:pt x="36119" y="0"/>
                  </a:cubicBezTo>
                  <a:close/>
                </a:path>
              </a:pathLst>
            </a:custGeom>
            <a:solidFill>
              <a:srgbClr val="6B95FD"/>
            </a:solidFill>
          </p:spPr>
          <p:txBody>
            <a:bodyPr/>
            <a:lstStyle/>
            <a:p>
              <a:endParaRPr lang="en-US"/>
            </a:p>
          </p:txBody>
        </p:sp>
        <p:sp>
          <p:nvSpPr>
            <p:cNvPr id="11" name="TextBox 5">
              <a:extLst>
                <a:ext uri="{FF2B5EF4-FFF2-40B4-BE49-F238E27FC236}">
                  <a16:creationId xmlns:a16="http://schemas.microsoft.com/office/drawing/2014/main" id="{B604E516-649C-1FD9-2519-CEA85AA2096B}"/>
                </a:ext>
              </a:extLst>
            </p:cNvPr>
            <p:cNvSpPr txBox="1"/>
            <p:nvPr/>
          </p:nvSpPr>
          <p:spPr>
            <a:xfrm>
              <a:off x="0" y="-57150"/>
              <a:ext cx="2879117" cy="697690"/>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16" name="Group 6">
            <a:extLst>
              <a:ext uri="{FF2B5EF4-FFF2-40B4-BE49-F238E27FC236}">
                <a16:creationId xmlns:a16="http://schemas.microsoft.com/office/drawing/2014/main" id="{80963B6F-3E16-814E-7593-2BE3F5176BAA}"/>
              </a:ext>
            </a:extLst>
          </p:cNvPr>
          <p:cNvGrpSpPr/>
          <p:nvPr/>
        </p:nvGrpSpPr>
        <p:grpSpPr>
          <a:xfrm>
            <a:off x="608847" y="2215964"/>
            <a:ext cx="11288265" cy="1272328"/>
            <a:chOff x="0" y="-57150"/>
            <a:chExt cx="2879117" cy="547803"/>
          </a:xfrm>
        </p:grpSpPr>
        <p:sp>
          <p:nvSpPr>
            <p:cNvPr id="14" name="Freeform 7">
              <a:extLst>
                <a:ext uri="{FF2B5EF4-FFF2-40B4-BE49-F238E27FC236}">
                  <a16:creationId xmlns:a16="http://schemas.microsoft.com/office/drawing/2014/main" id="{A080C1E4-8D81-DC7D-733F-543A19CACC97}"/>
                </a:ext>
              </a:extLst>
            </p:cNvPr>
            <p:cNvSpPr/>
            <p:nvPr/>
          </p:nvSpPr>
          <p:spPr>
            <a:xfrm>
              <a:off x="0" y="0"/>
              <a:ext cx="2879117" cy="490653"/>
            </a:xfrm>
            <a:custGeom>
              <a:avLst/>
              <a:gdLst/>
              <a:ahLst/>
              <a:cxnLst/>
              <a:rect l="l" t="t" r="r" b="b"/>
              <a:pathLst>
                <a:path w="2879117" h="490653">
                  <a:moveTo>
                    <a:pt x="36119" y="0"/>
                  </a:moveTo>
                  <a:lnTo>
                    <a:pt x="2842998" y="0"/>
                  </a:lnTo>
                  <a:cubicBezTo>
                    <a:pt x="2852578" y="0"/>
                    <a:pt x="2861764" y="3805"/>
                    <a:pt x="2868538" y="10579"/>
                  </a:cubicBezTo>
                  <a:cubicBezTo>
                    <a:pt x="2875312" y="17353"/>
                    <a:pt x="2879117" y="26539"/>
                    <a:pt x="2879117" y="36119"/>
                  </a:cubicBezTo>
                  <a:lnTo>
                    <a:pt x="2879117" y="454535"/>
                  </a:lnTo>
                  <a:cubicBezTo>
                    <a:pt x="2879117" y="464114"/>
                    <a:pt x="2875312" y="473301"/>
                    <a:pt x="2868538" y="480074"/>
                  </a:cubicBezTo>
                  <a:cubicBezTo>
                    <a:pt x="2861764" y="486848"/>
                    <a:pt x="2852578" y="490653"/>
                    <a:pt x="2842998" y="490653"/>
                  </a:cubicBezTo>
                  <a:lnTo>
                    <a:pt x="36119" y="490653"/>
                  </a:lnTo>
                  <a:cubicBezTo>
                    <a:pt x="26539" y="490653"/>
                    <a:pt x="17353" y="486848"/>
                    <a:pt x="10579" y="480074"/>
                  </a:cubicBezTo>
                  <a:cubicBezTo>
                    <a:pt x="3805" y="473301"/>
                    <a:pt x="0" y="464114"/>
                    <a:pt x="0" y="454535"/>
                  </a:cubicBezTo>
                  <a:lnTo>
                    <a:pt x="0" y="36119"/>
                  </a:lnTo>
                  <a:cubicBezTo>
                    <a:pt x="0" y="26539"/>
                    <a:pt x="3805" y="17353"/>
                    <a:pt x="10579" y="10579"/>
                  </a:cubicBezTo>
                  <a:cubicBezTo>
                    <a:pt x="17353" y="3805"/>
                    <a:pt x="26539" y="0"/>
                    <a:pt x="36119" y="0"/>
                  </a:cubicBezTo>
                  <a:close/>
                </a:path>
              </a:pathLst>
            </a:custGeom>
            <a:solidFill>
              <a:srgbClr val="1C498B"/>
            </a:solidFill>
          </p:spPr>
          <p:txBody>
            <a:bodyPr/>
            <a:lstStyle/>
            <a:p>
              <a:endParaRPr lang="en-US"/>
            </a:p>
          </p:txBody>
        </p:sp>
        <p:sp>
          <p:nvSpPr>
            <p:cNvPr id="15" name="TextBox 8">
              <a:extLst>
                <a:ext uri="{FF2B5EF4-FFF2-40B4-BE49-F238E27FC236}">
                  <a16:creationId xmlns:a16="http://schemas.microsoft.com/office/drawing/2014/main" id="{41866C53-10BB-5C7A-FBB8-8B559FBF4543}"/>
                </a:ext>
              </a:extLst>
            </p:cNvPr>
            <p:cNvSpPr txBox="1"/>
            <p:nvPr/>
          </p:nvSpPr>
          <p:spPr>
            <a:xfrm>
              <a:off x="0" y="-57150"/>
              <a:ext cx="2879117" cy="547803"/>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20" name="Group 9">
            <a:extLst>
              <a:ext uri="{FF2B5EF4-FFF2-40B4-BE49-F238E27FC236}">
                <a16:creationId xmlns:a16="http://schemas.microsoft.com/office/drawing/2014/main" id="{57B897C2-5645-67EB-E870-DDA8EEAA309C}"/>
              </a:ext>
            </a:extLst>
          </p:cNvPr>
          <p:cNvGrpSpPr/>
          <p:nvPr/>
        </p:nvGrpSpPr>
        <p:grpSpPr>
          <a:xfrm>
            <a:off x="91329" y="1152079"/>
            <a:ext cx="812800" cy="825500"/>
            <a:chOff x="0" y="0"/>
            <a:chExt cx="812800" cy="812800"/>
          </a:xfrm>
        </p:grpSpPr>
        <p:sp>
          <p:nvSpPr>
            <p:cNvPr id="18" name="Freeform 10">
              <a:extLst>
                <a:ext uri="{FF2B5EF4-FFF2-40B4-BE49-F238E27FC236}">
                  <a16:creationId xmlns:a16="http://schemas.microsoft.com/office/drawing/2014/main" id="{C87BADC8-1879-2359-C52E-E819876B32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5ED1"/>
            </a:solidFill>
          </p:spPr>
          <p:txBody>
            <a:bodyPr/>
            <a:lstStyle/>
            <a:p>
              <a:endParaRPr lang="en-US"/>
            </a:p>
          </p:txBody>
        </p:sp>
        <p:sp>
          <p:nvSpPr>
            <p:cNvPr id="19" name="TextBox 11">
              <a:extLst>
                <a:ext uri="{FF2B5EF4-FFF2-40B4-BE49-F238E27FC236}">
                  <a16:creationId xmlns:a16="http://schemas.microsoft.com/office/drawing/2014/main" id="{AF32047E-EB6B-BD4B-76DD-7D47B980544C}"/>
                </a:ext>
              </a:extLst>
            </p:cNvPr>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800"/>
            </a:p>
          </p:txBody>
        </p:sp>
      </p:grpSp>
      <p:sp>
        <p:nvSpPr>
          <p:cNvPr id="26" name="TextBox 15">
            <a:extLst>
              <a:ext uri="{FF2B5EF4-FFF2-40B4-BE49-F238E27FC236}">
                <a16:creationId xmlns:a16="http://schemas.microsoft.com/office/drawing/2014/main" id="{E9780070-BCB0-A4DC-93F5-6A72106D04EE}"/>
              </a:ext>
            </a:extLst>
          </p:cNvPr>
          <p:cNvSpPr txBox="1"/>
          <p:nvPr/>
        </p:nvSpPr>
        <p:spPr>
          <a:xfrm>
            <a:off x="992051" y="1158360"/>
            <a:ext cx="10796527" cy="951735"/>
          </a:xfrm>
          <a:prstGeom prst="rect">
            <a:avLst/>
          </a:prstGeom>
        </p:spPr>
        <p:txBody>
          <a:bodyPr wrap="square" lIns="0" tIns="0" rIns="0" bIns="0" rtlCol="0" anchor="t">
            <a:spAutoFit/>
          </a:bodyPr>
          <a:lstStyle/>
          <a:p>
            <a:pPr>
              <a:lnSpc>
                <a:spcPts val="2600"/>
              </a:lnSpc>
            </a:pPr>
            <a:r>
              <a:rPr lang="en-US" sz="2000">
                <a:solidFill>
                  <a:srgbClr val="FFFFFF"/>
                </a:solidFill>
                <a:latin typeface="DM Sans"/>
              </a:rPr>
              <a:t>By December 2025, greater than 70% of Illinois birthing and children’s hospitals will address disparities and promote neonatal equity by actively participating in the ESSI initiative.​</a:t>
            </a:r>
          </a:p>
          <a:p>
            <a:pPr>
              <a:lnSpc>
                <a:spcPts val="2167"/>
              </a:lnSpc>
            </a:pPr>
            <a:endParaRPr lang="en-US" sz="2000">
              <a:solidFill>
                <a:srgbClr val="FFFFFF"/>
              </a:solidFill>
              <a:latin typeface="DM Sans"/>
            </a:endParaRPr>
          </a:p>
        </p:txBody>
      </p:sp>
      <p:sp>
        <p:nvSpPr>
          <p:cNvPr id="28" name="TextBox 16">
            <a:extLst>
              <a:ext uri="{FF2B5EF4-FFF2-40B4-BE49-F238E27FC236}">
                <a16:creationId xmlns:a16="http://schemas.microsoft.com/office/drawing/2014/main" id="{8C1D734D-3C73-E6F6-D1A8-CF64A5F8112D}"/>
              </a:ext>
            </a:extLst>
          </p:cNvPr>
          <p:cNvSpPr txBox="1"/>
          <p:nvPr/>
        </p:nvSpPr>
        <p:spPr>
          <a:xfrm>
            <a:off x="1111307" y="2549809"/>
            <a:ext cx="10558015" cy="656783"/>
          </a:xfrm>
          <a:prstGeom prst="rect">
            <a:avLst/>
          </a:prstGeom>
        </p:spPr>
        <p:txBody>
          <a:bodyPr wrap="square" lIns="0" tIns="0" rIns="0" bIns="0" rtlCol="0" anchor="t">
            <a:spAutoFit/>
          </a:bodyPr>
          <a:lstStyle/>
          <a:p>
            <a:pPr>
              <a:lnSpc>
                <a:spcPts val="2600"/>
              </a:lnSpc>
            </a:pPr>
            <a:r>
              <a:rPr lang="en-US" sz="2000" dirty="0">
                <a:solidFill>
                  <a:srgbClr val="FFFFFF"/>
                </a:solidFill>
                <a:latin typeface="DM Sans"/>
              </a:rPr>
              <a:t>By December 2025, greater than 80% of infants will be discharged from ILPQC hospitals with a completed ESSI Bundle.</a:t>
            </a:r>
          </a:p>
        </p:txBody>
      </p:sp>
      <p:sp>
        <p:nvSpPr>
          <p:cNvPr id="30" name="Freeform 17">
            <a:extLst>
              <a:ext uri="{FF2B5EF4-FFF2-40B4-BE49-F238E27FC236}">
                <a16:creationId xmlns:a16="http://schemas.microsoft.com/office/drawing/2014/main" id="{807B8E33-7EFF-7586-9B2A-EEB15CC8C381}"/>
              </a:ext>
            </a:extLst>
          </p:cNvPr>
          <p:cNvSpPr/>
          <p:nvPr/>
        </p:nvSpPr>
        <p:spPr>
          <a:xfrm>
            <a:off x="886026" y="4618936"/>
            <a:ext cx="3150228" cy="608867"/>
          </a:xfrm>
          <a:custGeom>
            <a:avLst/>
            <a:gdLst/>
            <a:ahLst/>
            <a:cxnLst/>
            <a:rect l="l" t="t" r="r" b="b"/>
            <a:pathLst>
              <a:path w="4592821" h="780779">
                <a:moveTo>
                  <a:pt x="0" y="0"/>
                </a:moveTo>
                <a:lnTo>
                  <a:pt x="4592820" y="0"/>
                </a:lnTo>
                <a:lnTo>
                  <a:pt x="4592820" y="780780"/>
                </a:lnTo>
                <a:lnTo>
                  <a:pt x="0" y="780780"/>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32" name="TextBox 18">
            <a:extLst>
              <a:ext uri="{FF2B5EF4-FFF2-40B4-BE49-F238E27FC236}">
                <a16:creationId xmlns:a16="http://schemas.microsoft.com/office/drawing/2014/main" id="{A29085F2-BEE6-99AF-40AD-620EFEAA68F9}"/>
              </a:ext>
            </a:extLst>
          </p:cNvPr>
          <p:cNvSpPr txBox="1"/>
          <p:nvPr/>
        </p:nvSpPr>
        <p:spPr>
          <a:xfrm>
            <a:off x="1387344" y="4822963"/>
            <a:ext cx="2028316" cy="300210"/>
          </a:xfrm>
          <a:prstGeom prst="rect">
            <a:avLst/>
          </a:prstGeom>
        </p:spPr>
        <p:txBody>
          <a:bodyPr wrap="square" lIns="0" tIns="0" rIns="0" bIns="0" rtlCol="0" anchor="t">
            <a:spAutoFit/>
          </a:bodyPr>
          <a:lstStyle/>
          <a:p>
            <a:pPr algn="ctr">
              <a:lnSpc>
                <a:spcPts val="2333"/>
              </a:lnSpc>
            </a:pPr>
            <a:r>
              <a:rPr lang="en-US" sz="2333">
                <a:solidFill>
                  <a:srgbClr val="FFFFFF"/>
                </a:solidFill>
                <a:latin typeface="Kollektif Bold"/>
              </a:rPr>
              <a:t>READINESS</a:t>
            </a:r>
          </a:p>
        </p:txBody>
      </p:sp>
      <p:sp>
        <p:nvSpPr>
          <p:cNvPr id="34" name="Freeform 19">
            <a:extLst>
              <a:ext uri="{FF2B5EF4-FFF2-40B4-BE49-F238E27FC236}">
                <a16:creationId xmlns:a16="http://schemas.microsoft.com/office/drawing/2014/main" id="{27AAACD0-2AD9-0861-FD85-F167BEEF8D8C}"/>
              </a:ext>
            </a:extLst>
          </p:cNvPr>
          <p:cNvSpPr/>
          <p:nvPr/>
        </p:nvSpPr>
        <p:spPr>
          <a:xfrm>
            <a:off x="886027" y="5385726"/>
            <a:ext cx="3150228" cy="553649"/>
          </a:xfrm>
          <a:custGeom>
            <a:avLst/>
            <a:gdLst/>
            <a:ahLst/>
            <a:cxnLst/>
            <a:rect l="l" t="t" r="r" b="b"/>
            <a:pathLst>
              <a:path w="4592821" h="780779">
                <a:moveTo>
                  <a:pt x="0" y="0"/>
                </a:moveTo>
                <a:lnTo>
                  <a:pt x="4592820" y="0"/>
                </a:lnTo>
                <a:lnTo>
                  <a:pt x="4592820" y="780779"/>
                </a:lnTo>
                <a:lnTo>
                  <a:pt x="0" y="780779"/>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36" name="TextBox 20">
            <a:extLst>
              <a:ext uri="{FF2B5EF4-FFF2-40B4-BE49-F238E27FC236}">
                <a16:creationId xmlns:a16="http://schemas.microsoft.com/office/drawing/2014/main" id="{73602F57-63E5-AD2C-8F35-EEE5A55C03B9}"/>
              </a:ext>
            </a:extLst>
          </p:cNvPr>
          <p:cNvSpPr txBox="1"/>
          <p:nvPr/>
        </p:nvSpPr>
        <p:spPr>
          <a:xfrm>
            <a:off x="836786" y="5562784"/>
            <a:ext cx="3206735" cy="300210"/>
          </a:xfrm>
          <a:prstGeom prst="rect">
            <a:avLst/>
          </a:prstGeom>
        </p:spPr>
        <p:txBody>
          <a:bodyPr wrap="square" lIns="0" tIns="0" rIns="0" bIns="0" rtlCol="0" anchor="t">
            <a:spAutoFit/>
          </a:bodyPr>
          <a:lstStyle/>
          <a:p>
            <a:pPr algn="ctr">
              <a:lnSpc>
                <a:spcPts val="2333"/>
              </a:lnSpc>
            </a:pPr>
            <a:r>
              <a:rPr lang="en-US" sz="2333">
                <a:solidFill>
                  <a:srgbClr val="FFFFFF"/>
                </a:solidFill>
                <a:latin typeface="Kollektif Bold"/>
              </a:rPr>
              <a:t>TRANSFER OF CARE</a:t>
            </a:r>
          </a:p>
        </p:txBody>
      </p:sp>
      <p:sp>
        <p:nvSpPr>
          <p:cNvPr id="38" name="Freeform 21">
            <a:extLst>
              <a:ext uri="{FF2B5EF4-FFF2-40B4-BE49-F238E27FC236}">
                <a16:creationId xmlns:a16="http://schemas.microsoft.com/office/drawing/2014/main" id="{B9969608-898E-6FC6-1F08-56733F2AA44B}"/>
              </a:ext>
            </a:extLst>
          </p:cNvPr>
          <p:cNvSpPr/>
          <p:nvPr/>
        </p:nvSpPr>
        <p:spPr>
          <a:xfrm>
            <a:off x="888227" y="3819390"/>
            <a:ext cx="3148028" cy="608493"/>
          </a:xfrm>
          <a:custGeom>
            <a:avLst/>
            <a:gdLst/>
            <a:ahLst/>
            <a:cxnLst/>
            <a:rect l="l" t="t" r="r" b="b"/>
            <a:pathLst>
              <a:path w="4589522" h="780219">
                <a:moveTo>
                  <a:pt x="0" y="0"/>
                </a:moveTo>
                <a:lnTo>
                  <a:pt x="4589521" y="0"/>
                </a:lnTo>
                <a:lnTo>
                  <a:pt x="4589521" y="780218"/>
                </a:lnTo>
                <a:lnTo>
                  <a:pt x="0" y="780218"/>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40" name="TextBox 22">
            <a:extLst>
              <a:ext uri="{FF2B5EF4-FFF2-40B4-BE49-F238E27FC236}">
                <a16:creationId xmlns:a16="http://schemas.microsoft.com/office/drawing/2014/main" id="{9869AD74-D8A3-0B44-10F4-685B412FCB24}"/>
              </a:ext>
            </a:extLst>
          </p:cNvPr>
          <p:cNvSpPr txBox="1"/>
          <p:nvPr/>
        </p:nvSpPr>
        <p:spPr>
          <a:xfrm>
            <a:off x="298855" y="947398"/>
            <a:ext cx="410448" cy="1034835"/>
          </a:xfrm>
          <a:prstGeom prst="rect">
            <a:avLst/>
          </a:prstGeom>
        </p:spPr>
        <p:txBody>
          <a:bodyPr wrap="square" lIns="0" tIns="0" rIns="0" bIns="0" rtlCol="0" anchor="t">
            <a:spAutoFit/>
          </a:bodyPr>
          <a:lstStyle/>
          <a:p>
            <a:pPr algn="ctr">
              <a:lnSpc>
                <a:spcPts val="8587"/>
              </a:lnSpc>
            </a:pPr>
            <a:r>
              <a:rPr lang="en-US" sz="6134">
                <a:solidFill>
                  <a:srgbClr val="FFFFFF"/>
                </a:solidFill>
                <a:latin typeface="Canva Sans 2 Bold"/>
              </a:rPr>
              <a:t>1</a:t>
            </a:r>
          </a:p>
        </p:txBody>
      </p:sp>
      <p:sp>
        <p:nvSpPr>
          <p:cNvPr id="44" name="TextBox 24">
            <a:extLst>
              <a:ext uri="{FF2B5EF4-FFF2-40B4-BE49-F238E27FC236}">
                <a16:creationId xmlns:a16="http://schemas.microsoft.com/office/drawing/2014/main" id="{E3D868BB-9056-5F85-37FB-DC17C2377580}"/>
              </a:ext>
            </a:extLst>
          </p:cNvPr>
          <p:cNvSpPr txBox="1"/>
          <p:nvPr/>
        </p:nvSpPr>
        <p:spPr>
          <a:xfrm>
            <a:off x="1488052" y="4008485"/>
            <a:ext cx="1951014" cy="311253"/>
          </a:xfrm>
          <a:prstGeom prst="rect">
            <a:avLst/>
          </a:prstGeom>
        </p:spPr>
        <p:txBody>
          <a:bodyPr wrap="square" lIns="0" tIns="0" rIns="0" bIns="0" rtlCol="0" anchor="t">
            <a:spAutoFit/>
          </a:bodyPr>
          <a:lstStyle/>
          <a:p>
            <a:pPr algn="ctr">
              <a:lnSpc>
                <a:spcPts val="2333"/>
              </a:lnSpc>
            </a:pPr>
            <a:r>
              <a:rPr lang="en-US" sz="2333">
                <a:solidFill>
                  <a:srgbClr val="FFFFFF"/>
                </a:solidFill>
                <a:latin typeface="Kollektif Bold"/>
              </a:rPr>
              <a:t>AWARENESS</a:t>
            </a:r>
          </a:p>
        </p:txBody>
      </p:sp>
      <p:sp>
        <p:nvSpPr>
          <p:cNvPr id="46" name="TextBox 25">
            <a:extLst>
              <a:ext uri="{FF2B5EF4-FFF2-40B4-BE49-F238E27FC236}">
                <a16:creationId xmlns:a16="http://schemas.microsoft.com/office/drawing/2014/main" id="{1072F846-48B0-2F56-6528-205809296213}"/>
              </a:ext>
            </a:extLst>
          </p:cNvPr>
          <p:cNvSpPr txBox="1"/>
          <p:nvPr/>
        </p:nvSpPr>
        <p:spPr>
          <a:xfrm>
            <a:off x="4312052" y="3863840"/>
            <a:ext cx="7763339" cy="574966"/>
          </a:xfrm>
          <a:prstGeom prst="rect">
            <a:avLst/>
          </a:prstGeom>
        </p:spPr>
        <p:txBody>
          <a:bodyPr wrap="square" lIns="0" tIns="0" rIns="0" bIns="0" rtlCol="0" anchor="t">
            <a:spAutoFit/>
          </a:bodyPr>
          <a:lstStyle/>
          <a:p>
            <a:pPr>
              <a:lnSpc>
                <a:spcPts val="2239"/>
              </a:lnSpc>
              <a:spcBef>
                <a:spcPct val="0"/>
              </a:spcBef>
            </a:pPr>
            <a:r>
              <a:rPr lang="en-US" sz="2200">
                <a:solidFill>
                  <a:srgbClr val="000000"/>
                </a:solidFill>
                <a:latin typeface="Calibri"/>
                <a:ea typeface="Calibri"/>
                <a:cs typeface="Calibri"/>
              </a:rPr>
              <a:t>Parents or caregivers report an understanding of a safe sleep environment.</a:t>
            </a:r>
          </a:p>
        </p:txBody>
      </p:sp>
      <p:sp>
        <p:nvSpPr>
          <p:cNvPr id="48" name="TextBox 26">
            <a:extLst>
              <a:ext uri="{FF2B5EF4-FFF2-40B4-BE49-F238E27FC236}">
                <a16:creationId xmlns:a16="http://schemas.microsoft.com/office/drawing/2014/main" id="{9DA002CE-213B-0EFE-03DC-C3DB65BCF003}"/>
              </a:ext>
            </a:extLst>
          </p:cNvPr>
          <p:cNvSpPr txBox="1"/>
          <p:nvPr/>
        </p:nvSpPr>
        <p:spPr>
          <a:xfrm>
            <a:off x="4311686" y="4691360"/>
            <a:ext cx="7409744" cy="574966"/>
          </a:xfrm>
          <a:prstGeom prst="rect">
            <a:avLst/>
          </a:prstGeom>
        </p:spPr>
        <p:txBody>
          <a:bodyPr wrap="square" lIns="0" tIns="0" rIns="0" bIns="0" rtlCol="0" anchor="t">
            <a:spAutoFit/>
          </a:bodyPr>
          <a:lstStyle/>
          <a:p>
            <a:pPr>
              <a:lnSpc>
                <a:spcPts val="2239"/>
              </a:lnSpc>
              <a:spcBef>
                <a:spcPct val="0"/>
              </a:spcBef>
            </a:pPr>
            <a:r>
              <a:rPr lang="en-US" sz="2200">
                <a:solidFill>
                  <a:srgbClr val="000000"/>
                </a:solidFill>
                <a:ea typeface="+mn-lt"/>
                <a:cs typeface="+mn-lt"/>
              </a:rPr>
              <a:t>Family is prepared for a transition to home, including </a:t>
            </a:r>
            <a:r>
              <a:rPr lang="en-US" sz="2200" err="1">
                <a:solidFill>
                  <a:srgbClr val="000000"/>
                </a:solidFill>
                <a:ea typeface="+mn-lt"/>
                <a:cs typeface="+mn-lt"/>
              </a:rPr>
              <a:t>SDoH</a:t>
            </a:r>
            <a:r>
              <a:rPr lang="en-US" sz="2200">
                <a:solidFill>
                  <a:srgbClr val="000000"/>
                </a:solidFill>
                <a:ea typeface="+mn-lt"/>
                <a:cs typeface="+mn-lt"/>
              </a:rPr>
              <a:t> screening and resource linkage.</a:t>
            </a:r>
            <a:endParaRPr lang="en-US" sz="2200">
              <a:solidFill>
                <a:srgbClr val="000000"/>
              </a:solidFill>
            </a:endParaRPr>
          </a:p>
        </p:txBody>
      </p:sp>
      <p:sp>
        <p:nvSpPr>
          <p:cNvPr id="50" name="TextBox 27">
            <a:extLst>
              <a:ext uri="{FF2B5EF4-FFF2-40B4-BE49-F238E27FC236}">
                <a16:creationId xmlns:a16="http://schemas.microsoft.com/office/drawing/2014/main" id="{484FA518-5005-04AD-A148-23B555389D18}"/>
              </a:ext>
            </a:extLst>
          </p:cNvPr>
          <p:cNvSpPr txBox="1"/>
          <p:nvPr/>
        </p:nvSpPr>
        <p:spPr>
          <a:xfrm>
            <a:off x="4314936" y="5661147"/>
            <a:ext cx="7457964" cy="286104"/>
          </a:xfrm>
          <a:prstGeom prst="rect">
            <a:avLst/>
          </a:prstGeom>
        </p:spPr>
        <p:txBody>
          <a:bodyPr wrap="square" lIns="0" tIns="0" rIns="0" bIns="0" rtlCol="0" anchor="t">
            <a:spAutoFit/>
          </a:bodyPr>
          <a:lstStyle/>
          <a:p>
            <a:pPr>
              <a:lnSpc>
                <a:spcPts val="2239"/>
              </a:lnSpc>
              <a:spcBef>
                <a:spcPct val="0"/>
              </a:spcBef>
            </a:pPr>
            <a:r>
              <a:rPr lang="en-US" sz="2200">
                <a:solidFill>
                  <a:srgbClr val="000000"/>
                </a:solidFill>
                <a:latin typeface="Calibri"/>
                <a:ea typeface="Calibri"/>
                <a:cs typeface="Calibri"/>
              </a:rPr>
              <a:t>Communication to primary care provider completed.</a:t>
            </a:r>
            <a:endParaRPr lang="en-US" sz="2200">
              <a:cs typeface="Calibri"/>
            </a:endParaRPr>
          </a:p>
        </p:txBody>
      </p:sp>
      <p:grpSp>
        <p:nvGrpSpPr>
          <p:cNvPr id="7" name="Group 9">
            <a:extLst>
              <a:ext uri="{FF2B5EF4-FFF2-40B4-BE49-F238E27FC236}">
                <a16:creationId xmlns:a16="http://schemas.microsoft.com/office/drawing/2014/main" id="{59DCCF77-1BDF-BB49-8752-58A43F365FAC}"/>
              </a:ext>
            </a:extLst>
          </p:cNvPr>
          <p:cNvGrpSpPr/>
          <p:nvPr/>
        </p:nvGrpSpPr>
        <p:grpSpPr>
          <a:xfrm>
            <a:off x="91329" y="2498278"/>
            <a:ext cx="812800" cy="825500"/>
            <a:chOff x="0" y="0"/>
            <a:chExt cx="812800" cy="812800"/>
          </a:xfrm>
        </p:grpSpPr>
        <p:sp>
          <p:nvSpPr>
            <p:cNvPr id="8" name="Freeform 10">
              <a:extLst>
                <a:ext uri="{FF2B5EF4-FFF2-40B4-BE49-F238E27FC236}">
                  <a16:creationId xmlns:a16="http://schemas.microsoft.com/office/drawing/2014/main" id="{E15AE669-9885-B6BE-D637-60B38E0F95F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5ED1"/>
            </a:solidFill>
          </p:spPr>
          <p:txBody>
            <a:bodyPr/>
            <a:lstStyle/>
            <a:p>
              <a:endParaRPr lang="en-US"/>
            </a:p>
          </p:txBody>
        </p:sp>
        <p:sp>
          <p:nvSpPr>
            <p:cNvPr id="9" name="TextBox 11">
              <a:extLst>
                <a:ext uri="{FF2B5EF4-FFF2-40B4-BE49-F238E27FC236}">
                  <a16:creationId xmlns:a16="http://schemas.microsoft.com/office/drawing/2014/main" id="{2EC913AF-9BAA-D267-4DAB-C2EAAC071B91}"/>
                </a:ext>
              </a:extLst>
            </p:cNvPr>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800"/>
            </a:p>
          </p:txBody>
        </p:sp>
      </p:grpSp>
      <p:sp>
        <p:nvSpPr>
          <p:cNvPr id="42" name="TextBox 23">
            <a:extLst>
              <a:ext uri="{FF2B5EF4-FFF2-40B4-BE49-F238E27FC236}">
                <a16:creationId xmlns:a16="http://schemas.microsoft.com/office/drawing/2014/main" id="{FB430A34-582F-067B-AEF5-DB4764FC6C5A}"/>
              </a:ext>
            </a:extLst>
          </p:cNvPr>
          <p:cNvSpPr txBox="1"/>
          <p:nvPr/>
        </p:nvSpPr>
        <p:spPr>
          <a:xfrm>
            <a:off x="290166" y="2295809"/>
            <a:ext cx="434023" cy="1034835"/>
          </a:xfrm>
          <a:prstGeom prst="rect">
            <a:avLst/>
          </a:prstGeom>
        </p:spPr>
        <p:txBody>
          <a:bodyPr wrap="square" lIns="0" tIns="0" rIns="0" bIns="0" rtlCol="0" anchor="t">
            <a:spAutoFit/>
          </a:bodyPr>
          <a:lstStyle/>
          <a:p>
            <a:pPr algn="ctr">
              <a:lnSpc>
                <a:spcPts val="8587"/>
              </a:lnSpc>
            </a:pPr>
            <a:r>
              <a:rPr lang="en-US" sz="6134">
                <a:solidFill>
                  <a:srgbClr val="FFFFFF"/>
                </a:solidFill>
                <a:latin typeface="Canva Sans 2 Bold"/>
              </a:rPr>
              <a:t>2</a:t>
            </a:r>
          </a:p>
        </p:txBody>
      </p:sp>
      <p:sp>
        <p:nvSpPr>
          <p:cNvPr id="13" name="Freeform 13">
            <a:extLst>
              <a:ext uri="{FF2B5EF4-FFF2-40B4-BE49-F238E27FC236}">
                <a16:creationId xmlns:a16="http://schemas.microsoft.com/office/drawing/2014/main" id="{3BDDD164-0124-FE54-AD8E-88B343F5817D}"/>
              </a:ext>
            </a:extLst>
          </p:cNvPr>
          <p:cNvSpPr/>
          <p:nvPr/>
        </p:nvSpPr>
        <p:spPr>
          <a:xfrm>
            <a:off x="9566983" y="166209"/>
            <a:ext cx="1520914" cy="655191"/>
          </a:xfrm>
          <a:custGeom>
            <a:avLst/>
            <a:gdLst/>
            <a:ahLst/>
            <a:cxnLst/>
            <a:rect l="l" t="t" r="r" b="b"/>
            <a:pathLst>
              <a:path w="2281371" h="982786">
                <a:moveTo>
                  <a:pt x="0" y="0"/>
                </a:moveTo>
                <a:lnTo>
                  <a:pt x="2281372" y="0"/>
                </a:lnTo>
                <a:lnTo>
                  <a:pt x="2281372" y="982786"/>
                </a:lnTo>
                <a:lnTo>
                  <a:pt x="0" y="982786"/>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514756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A70D-3B97-AAF4-599A-5BEF539C23CA}"/>
              </a:ext>
            </a:extLst>
          </p:cNvPr>
          <p:cNvSpPr>
            <a:spLocks noGrp="1"/>
          </p:cNvSpPr>
          <p:nvPr>
            <p:ph type="title" idx="4294967295"/>
          </p:nvPr>
        </p:nvSpPr>
        <p:spPr>
          <a:xfrm>
            <a:off x="168088" y="1844301"/>
            <a:ext cx="2803712" cy="1347974"/>
          </a:xfrm>
        </p:spPr>
        <p:txBody>
          <a:bodyPr/>
          <a:lstStyle/>
          <a:p>
            <a:pPr algn="ctr"/>
            <a:r>
              <a:rPr lang="en-US" sz="4000">
                <a:ea typeface="Lato Medium"/>
                <a:cs typeface="Lato Medium"/>
              </a:rPr>
              <a:t>Key Driver Diagram</a:t>
            </a:r>
            <a:endParaRPr lang="en-US" sz="4000"/>
          </a:p>
        </p:txBody>
      </p:sp>
      <p:sp>
        <p:nvSpPr>
          <p:cNvPr id="4" name="Slide Number Placeholder 3">
            <a:extLst>
              <a:ext uri="{FF2B5EF4-FFF2-40B4-BE49-F238E27FC236}">
                <a16:creationId xmlns:a16="http://schemas.microsoft.com/office/drawing/2014/main" id="{DB148D1D-0EE2-FC94-7AFE-82D9E9F0BFFD}"/>
              </a:ext>
            </a:extLst>
          </p:cNvPr>
          <p:cNvSpPr>
            <a:spLocks noGrp="1"/>
          </p:cNvSpPr>
          <p:nvPr>
            <p:ph type="sldNum" sz="quarter" idx="4294967295"/>
          </p:nvPr>
        </p:nvSpPr>
        <p:spPr>
          <a:xfrm>
            <a:off x="9403976" y="6042585"/>
            <a:ext cx="2743200" cy="365125"/>
          </a:xfrm>
        </p:spPr>
        <p:txBody>
          <a:bodyPr/>
          <a:lstStyle/>
          <a:p>
            <a:fld id="{97033E4B-E3EB-3D46-B2D8-3159663620FA}" type="slidenum">
              <a:rPr lang="en-US" smtClean="0"/>
              <a:pPr/>
              <a:t>13</a:t>
            </a:fld>
            <a:endParaRPr lang="en-US"/>
          </a:p>
        </p:txBody>
      </p:sp>
      <p:sp>
        <p:nvSpPr>
          <p:cNvPr id="5" name="Footer Placeholder 4">
            <a:extLst>
              <a:ext uri="{FF2B5EF4-FFF2-40B4-BE49-F238E27FC236}">
                <a16:creationId xmlns:a16="http://schemas.microsoft.com/office/drawing/2014/main" id="{AE74FBFB-1843-9ED4-705E-449C6A1AC847}"/>
              </a:ext>
            </a:extLst>
          </p:cNvPr>
          <p:cNvSpPr>
            <a:spLocks noGrp="1"/>
          </p:cNvSpPr>
          <p:nvPr>
            <p:ph type="ftr" sz="quarter" idx="4294967295"/>
          </p:nvPr>
        </p:nvSpPr>
        <p:spPr>
          <a:xfrm>
            <a:off x="0" y="6356350"/>
            <a:ext cx="4114800" cy="365125"/>
          </a:xfrm>
        </p:spPr>
        <p:txBody>
          <a:bodyPr/>
          <a:lstStyle/>
          <a:p>
            <a:pPr algn="l"/>
            <a:r>
              <a:rPr lang="en-US"/>
              <a:t>Illinois Perinatal Quality Collaborative</a:t>
            </a:r>
          </a:p>
        </p:txBody>
      </p:sp>
      <p:sp>
        <p:nvSpPr>
          <p:cNvPr id="8" name="Rectangle 7">
            <a:extLst>
              <a:ext uri="{FF2B5EF4-FFF2-40B4-BE49-F238E27FC236}">
                <a16:creationId xmlns:a16="http://schemas.microsoft.com/office/drawing/2014/main" id="{4B08BEB2-2B67-CEC7-F7A5-CA6255803980}"/>
              </a:ext>
            </a:extLst>
          </p:cNvPr>
          <p:cNvSpPr/>
          <p:nvPr/>
        </p:nvSpPr>
        <p:spPr>
          <a:xfrm>
            <a:off x="2857500" y="5654009"/>
            <a:ext cx="9144000" cy="890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6">
            <a:extLst>
              <a:ext uri="{FF2B5EF4-FFF2-40B4-BE49-F238E27FC236}">
                <a16:creationId xmlns:a16="http://schemas.microsoft.com/office/drawing/2014/main" id="{EB9283BE-051A-06BD-CAA6-184C9D686C2F}"/>
              </a:ext>
            </a:extLst>
          </p:cNvPr>
          <p:cNvSpPr/>
          <p:nvPr/>
        </p:nvSpPr>
        <p:spPr>
          <a:xfrm>
            <a:off x="2804105" y="646630"/>
            <a:ext cx="1922145" cy="4762500"/>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US" sz="1500"/>
              <a:t>By December 2025: </a:t>
            </a:r>
            <a:endParaRPr lang="en-US" sz="1500">
              <a:ea typeface="Calibri"/>
              <a:cs typeface="Calibri"/>
            </a:endParaRPr>
          </a:p>
          <a:p>
            <a:endParaRPr lang="en-US" sz="1500">
              <a:ea typeface="Calibri"/>
              <a:cs typeface="Calibri"/>
            </a:endParaRPr>
          </a:p>
          <a:p>
            <a:r>
              <a:rPr lang="en-US" sz="1500"/>
              <a:t>1. Greater than 70% of Illinois birthing and children’s hospitals will address disparities and promote neonatal equity by actively participating in the ESSI initiative.</a:t>
            </a:r>
            <a:endParaRPr lang="en-US" sz="1500">
              <a:ea typeface="Calibri"/>
              <a:cs typeface="Calibri"/>
            </a:endParaRPr>
          </a:p>
          <a:p>
            <a:pPr marL="342900" indent="-342900">
              <a:buAutoNum type="arabicParenR"/>
            </a:pPr>
            <a:endParaRPr lang="en-US" sz="1500">
              <a:ea typeface="Calibri"/>
              <a:cs typeface="Calibri"/>
            </a:endParaRPr>
          </a:p>
          <a:p>
            <a:r>
              <a:rPr lang="en-US" sz="1500"/>
              <a:t>2. Greater than 80% of infants will be discharged from ILPQC hospitals with a completed ESSI bundle.  </a:t>
            </a:r>
            <a:endParaRPr lang="en-US" sz="1500">
              <a:ea typeface="Calibri"/>
              <a:cs typeface="Calibri"/>
            </a:endParaRPr>
          </a:p>
        </p:txBody>
      </p:sp>
      <p:sp>
        <p:nvSpPr>
          <p:cNvPr id="14" name="TextBox 13">
            <a:extLst>
              <a:ext uri="{FF2B5EF4-FFF2-40B4-BE49-F238E27FC236}">
                <a16:creationId xmlns:a16="http://schemas.microsoft.com/office/drawing/2014/main" id="{D180EE81-4D08-B0DE-D216-FE8E15396519}"/>
              </a:ext>
            </a:extLst>
          </p:cNvPr>
          <p:cNvSpPr txBox="1"/>
          <p:nvPr/>
        </p:nvSpPr>
        <p:spPr>
          <a:xfrm>
            <a:off x="3247926" y="273053"/>
            <a:ext cx="2005361" cy="369332"/>
          </a:xfrm>
          <a:prstGeom prst="rect">
            <a:avLst/>
          </a:prstGeom>
          <a:noFill/>
        </p:spPr>
        <p:txBody>
          <a:bodyPr wrap="square" lIns="91440" tIns="45720" rIns="91440" bIns="45720" rtlCol="0" anchor="t">
            <a:spAutoFit/>
          </a:bodyPr>
          <a:lstStyle/>
          <a:p>
            <a:r>
              <a:rPr lang="en-US" b="1">
                <a:solidFill>
                  <a:schemeClr val="accent1"/>
                </a:solidFill>
                <a:latin typeface="Arial"/>
                <a:ea typeface="MS PGothic"/>
                <a:cs typeface="Arial"/>
              </a:rPr>
              <a:t>Aims</a:t>
            </a:r>
            <a:endParaRPr lang="en-US" b="1">
              <a:solidFill>
                <a:schemeClr val="accent1"/>
              </a:solidFill>
              <a:cs typeface="Calibri"/>
            </a:endParaRPr>
          </a:p>
        </p:txBody>
      </p:sp>
      <p:sp>
        <p:nvSpPr>
          <p:cNvPr id="16" name="TextBox 15">
            <a:extLst>
              <a:ext uri="{FF2B5EF4-FFF2-40B4-BE49-F238E27FC236}">
                <a16:creationId xmlns:a16="http://schemas.microsoft.com/office/drawing/2014/main" id="{058A4033-3B68-E3F4-A3B5-A12C5ED59569}"/>
              </a:ext>
            </a:extLst>
          </p:cNvPr>
          <p:cNvSpPr txBox="1"/>
          <p:nvPr/>
        </p:nvSpPr>
        <p:spPr>
          <a:xfrm>
            <a:off x="4717812" y="276098"/>
            <a:ext cx="2005361" cy="369332"/>
          </a:xfrm>
          <a:prstGeom prst="rect">
            <a:avLst/>
          </a:prstGeom>
          <a:noFill/>
        </p:spPr>
        <p:txBody>
          <a:bodyPr wrap="square" lIns="91440" tIns="45720" rIns="91440" bIns="45720" rtlCol="0" anchor="t">
            <a:spAutoFit/>
          </a:bodyPr>
          <a:lstStyle/>
          <a:p>
            <a:r>
              <a:rPr lang="en-US" b="1">
                <a:solidFill>
                  <a:schemeClr val="accent1"/>
                </a:solidFill>
                <a:latin typeface="Arial"/>
                <a:ea typeface="MS PGothic"/>
                <a:cs typeface="Arial"/>
              </a:rPr>
              <a:t>Primary Drivers</a:t>
            </a:r>
          </a:p>
        </p:txBody>
      </p:sp>
      <p:sp>
        <p:nvSpPr>
          <p:cNvPr id="18" name="Rounded Rectangle 22">
            <a:extLst>
              <a:ext uri="{FF2B5EF4-FFF2-40B4-BE49-F238E27FC236}">
                <a16:creationId xmlns:a16="http://schemas.microsoft.com/office/drawing/2014/main" id="{C3730C62-AFAC-21AA-3E7A-7AEAD34CE3BE}"/>
              </a:ext>
            </a:extLst>
          </p:cNvPr>
          <p:cNvSpPr/>
          <p:nvPr/>
        </p:nvSpPr>
        <p:spPr>
          <a:xfrm>
            <a:off x="4785239" y="800214"/>
            <a:ext cx="1661844" cy="69979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Healthcare Professional Commitment</a:t>
            </a:r>
          </a:p>
        </p:txBody>
      </p:sp>
      <p:sp>
        <p:nvSpPr>
          <p:cNvPr id="20" name="Rounded Rectangle 76">
            <a:extLst>
              <a:ext uri="{FF2B5EF4-FFF2-40B4-BE49-F238E27FC236}">
                <a16:creationId xmlns:a16="http://schemas.microsoft.com/office/drawing/2014/main" id="{B73A5A2B-E8B2-3A4D-6254-3A3DB1483B77}"/>
              </a:ext>
            </a:extLst>
          </p:cNvPr>
          <p:cNvSpPr/>
          <p:nvPr/>
        </p:nvSpPr>
        <p:spPr>
          <a:xfrm>
            <a:off x="4785172" y="1778930"/>
            <a:ext cx="1661844" cy="5897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Inclusive Clinical Environment</a:t>
            </a:r>
          </a:p>
        </p:txBody>
      </p:sp>
      <p:sp>
        <p:nvSpPr>
          <p:cNvPr id="22" name="Rounded Rectangle 83">
            <a:extLst>
              <a:ext uri="{FF2B5EF4-FFF2-40B4-BE49-F238E27FC236}">
                <a16:creationId xmlns:a16="http://schemas.microsoft.com/office/drawing/2014/main" id="{DCD883C2-E6A5-6751-C6D1-3BC19BAEBB65}"/>
              </a:ext>
            </a:extLst>
          </p:cNvPr>
          <p:cNvSpPr/>
          <p:nvPr/>
        </p:nvSpPr>
        <p:spPr>
          <a:xfrm>
            <a:off x="4789674" y="2711059"/>
            <a:ext cx="1674544" cy="7929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t>Parent and Caregiver Empowerment</a:t>
            </a:r>
            <a:endParaRPr lang="en-US" sz="1600">
              <a:ea typeface="Calibri"/>
              <a:cs typeface="Calibri"/>
            </a:endParaRPr>
          </a:p>
        </p:txBody>
      </p:sp>
      <p:sp>
        <p:nvSpPr>
          <p:cNvPr id="24" name="Rounded Rectangle 84">
            <a:extLst>
              <a:ext uri="{FF2B5EF4-FFF2-40B4-BE49-F238E27FC236}">
                <a16:creationId xmlns:a16="http://schemas.microsoft.com/office/drawing/2014/main" id="{C9EDA1B8-B2B5-4AB7-BE28-FD2E702400CA}"/>
              </a:ext>
            </a:extLst>
          </p:cNvPr>
          <p:cNvSpPr/>
          <p:nvPr/>
        </p:nvSpPr>
        <p:spPr>
          <a:xfrm>
            <a:off x="4789268" y="3771300"/>
            <a:ext cx="1674544" cy="681461"/>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t>Community </a:t>
            </a:r>
            <a:r>
              <a:rPr lang="en-US" sz="1600">
                <a:solidFill>
                  <a:srgbClr val="FF0000"/>
                </a:solidFill>
              </a:rPr>
              <a:t> </a:t>
            </a:r>
          </a:p>
          <a:p>
            <a:pPr algn="ctr"/>
            <a:r>
              <a:rPr lang="en-US" sz="1600">
                <a:solidFill>
                  <a:schemeClr val="tx1"/>
                </a:solidFill>
              </a:rPr>
              <a:t>Partnerships</a:t>
            </a:r>
            <a:endParaRPr lang="en-US" sz="1600">
              <a:solidFill>
                <a:schemeClr val="tx1"/>
              </a:solidFill>
              <a:ea typeface="Calibri"/>
              <a:cs typeface="Calibri"/>
            </a:endParaRPr>
          </a:p>
        </p:txBody>
      </p:sp>
      <p:sp>
        <p:nvSpPr>
          <p:cNvPr id="26" name="Rounded Rectangle 85">
            <a:extLst>
              <a:ext uri="{FF2B5EF4-FFF2-40B4-BE49-F238E27FC236}">
                <a16:creationId xmlns:a16="http://schemas.microsoft.com/office/drawing/2014/main" id="{78A60644-0FDA-E9A5-A8A9-AB39830E7D17}"/>
              </a:ext>
            </a:extLst>
          </p:cNvPr>
          <p:cNvSpPr/>
          <p:nvPr/>
        </p:nvSpPr>
        <p:spPr>
          <a:xfrm>
            <a:off x="4795447" y="4698068"/>
            <a:ext cx="1687244" cy="5897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t>Healthcare Data Utilization</a:t>
            </a:r>
          </a:p>
        </p:txBody>
      </p:sp>
      <p:sp>
        <p:nvSpPr>
          <p:cNvPr id="28" name="Rounded Rectangle 87">
            <a:extLst>
              <a:ext uri="{FF2B5EF4-FFF2-40B4-BE49-F238E27FC236}">
                <a16:creationId xmlns:a16="http://schemas.microsoft.com/office/drawing/2014/main" id="{4DD97BA5-B3EA-9953-A828-AC4406353BE4}"/>
              </a:ext>
            </a:extLst>
          </p:cNvPr>
          <p:cNvSpPr/>
          <p:nvPr/>
        </p:nvSpPr>
        <p:spPr>
          <a:xfrm>
            <a:off x="6543427" y="858378"/>
            <a:ext cx="5529655" cy="5897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sz="1400"/>
              <a:t>Equitable and Respectful Care Education and Implementation</a:t>
            </a:r>
          </a:p>
          <a:p>
            <a:pPr marL="285750" indent="-285750">
              <a:buFont typeface="Arial" panose="020B0604020202020204" pitchFamily="34" charset="0"/>
              <a:buChar char="•"/>
            </a:pPr>
            <a:r>
              <a:rPr lang="en-US" sz="1400"/>
              <a:t>Safe Sleep Environment Education and Implementation</a:t>
            </a:r>
          </a:p>
        </p:txBody>
      </p:sp>
      <p:sp>
        <p:nvSpPr>
          <p:cNvPr id="30" name="TextBox 29">
            <a:extLst>
              <a:ext uri="{FF2B5EF4-FFF2-40B4-BE49-F238E27FC236}">
                <a16:creationId xmlns:a16="http://schemas.microsoft.com/office/drawing/2014/main" id="{F6297887-83BD-82E8-1C79-F8E9E0836828}"/>
              </a:ext>
            </a:extLst>
          </p:cNvPr>
          <p:cNvSpPr txBox="1"/>
          <p:nvPr/>
        </p:nvSpPr>
        <p:spPr>
          <a:xfrm>
            <a:off x="7972721" y="274352"/>
            <a:ext cx="2667520" cy="369332"/>
          </a:xfrm>
          <a:prstGeom prst="rect">
            <a:avLst/>
          </a:prstGeom>
          <a:noFill/>
        </p:spPr>
        <p:txBody>
          <a:bodyPr wrap="square" lIns="91440" tIns="45720" rIns="91440" bIns="45720" rtlCol="0" anchor="t">
            <a:spAutoFit/>
          </a:bodyPr>
          <a:lstStyle/>
          <a:p>
            <a:r>
              <a:rPr lang="en-US" b="1">
                <a:solidFill>
                  <a:schemeClr val="accent1"/>
                </a:solidFill>
                <a:latin typeface="Arial"/>
                <a:ea typeface="MS PGothic"/>
                <a:cs typeface="Arial"/>
              </a:rPr>
              <a:t>Secondary Drivers</a:t>
            </a:r>
          </a:p>
        </p:txBody>
      </p:sp>
      <p:sp>
        <p:nvSpPr>
          <p:cNvPr id="32" name="Rounded Rectangle 89">
            <a:extLst>
              <a:ext uri="{FF2B5EF4-FFF2-40B4-BE49-F238E27FC236}">
                <a16:creationId xmlns:a16="http://schemas.microsoft.com/office/drawing/2014/main" id="{8449D5CB-7C16-EDDA-3100-9116410AABE0}"/>
              </a:ext>
            </a:extLst>
          </p:cNvPr>
          <p:cNvSpPr/>
          <p:nvPr/>
        </p:nvSpPr>
        <p:spPr>
          <a:xfrm>
            <a:off x="6602417" y="1710625"/>
            <a:ext cx="5480760" cy="73908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t>Organizational Leadership Commitment</a:t>
            </a:r>
          </a:p>
          <a:p>
            <a:pPr marL="285750" indent="-285750">
              <a:buFont typeface="Arial" panose="020B0604020202020204" pitchFamily="34" charset="0"/>
              <a:buChar char="•"/>
            </a:pPr>
            <a:r>
              <a:rPr lang="en-US" sz="1400"/>
              <a:t>Equitable and Inclusive Unit Policies</a:t>
            </a:r>
          </a:p>
          <a:p>
            <a:pPr marL="285750" indent="-285750">
              <a:buFont typeface="Arial" panose="020B0604020202020204" pitchFamily="34" charset="0"/>
              <a:buChar char="•"/>
            </a:pPr>
            <a:r>
              <a:rPr lang="en-US" sz="1400"/>
              <a:t>Parent and Caregiver Experience Prioritization</a:t>
            </a:r>
            <a:endParaRPr lang="en-US" sz="1400" err="1">
              <a:ea typeface="Calibri"/>
              <a:cs typeface="Calibri"/>
            </a:endParaRPr>
          </a:p>
        </p:txBody>
      </p:sp>
      <p:sp>
        <p:nvSpPr>
          <p:cNvPr id="34" name="Rounded Rectangle 90">
            <a:extLst>
              <a:ext uri="{FF2B5EF4-FFF2-40B4-BE49-F238E27FC236}">
                <a16:creationId xmlns:a16="http://schemas.microsoft.com/office/drawing/2014/main" id="{CB726A25-CFF2-A633-BB75-01000B742058}"/>
              </a:ext>
            </a:extLst>
          </p:cNvPr>
          <p:cNvSpPr/>
          <p:nvPr/>
        </p:nvSpPr>
        <p:spPr>
          <a:xfrm>
            <a:off x="6611873" y="2704406"/>
            <a:ext cx="5476926" cy="788843"/>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t>Respectful Parent and Caregiver Partnerships</a:t>
            </a:r>
            <a:endParaRPr lang="en-US" sz="1400">
              <a:solidFill>
                <a:srgbClr val="FF0000"/>
              </a:solidFill>
              <a:ea typeface="Calibri"/>
              <a:cs typeface="Calibri"/>
            </a:endParaRPr>
          </a:p>
          <a:p>
            <a:pPr marL="285750" indent="-285750">
              <a:buFont typeface="Arial" panose="020B0604020202020204" pitchFamily="34" charset="0"/>
              <a:buChar char="•"/>
            </a:pPr>
            <a:r>
              <a:rPr lang="en-US" sz="1400"/>
              <a:t>Safe Sleep Awareness</a:t>
            </a:r>
            <a:endParaRPr lang="en-US" sz="1400">
              <a:cs typeface="Calibri"/>
            </a:endParaRPr>
          </a:p>
          <a:p>
            <a:pPr marL="285750" indent="-285750">
              <a:buFont typeface="Arial" panose="020B0604020202020204" pitchFamily="34" charset="0"/>
              <a:buChar char="•"/>
            </a:pPr>
            <a:r>
              <a:rPr lang="en-US" sz="1400">
                <a:solidFill>
                  <a:schemeClr val="tx1"/>
                </a:solidFill>
              </a:rPr>
              <a:t>Transition to Home, including </a:t>
            </a:r>
            <a:r>
              <a:rPr lang="en-US" sz="1400" err="1">
                <a:solidFill>
                  <a:schemeClr val="tx1"/>
                </a:solidFill>
              </a:rPr>
              <a:t>SDoH</a:t>
            </a:r>
            <a:r>
              <a:rPr lang="en-US" sz="1400">
                <a:solidFill>
                  <a:schemeClr val="tx1"/>
                </a:solidFill>
              </a:rPr>
              <a:t> </a:t>
            </a:r>
            <a:r>
              <a:rPr lang="en-US" sz="1400">
                <a:solidFill>
                  <a:schemeClr val="tx1"/>
                </a:solidFill>
                <a:ea typeface="+mn-lt"/>
                <a:cs typeface="+mn-lt"/>
              </a:rPr>
              <a:t>Screening and Resource Linkage</a:t>
            </a:r>
            <a:endParaRPr lang="en-US" sz="1400">
              <a:solidFill>
                <a:schemeClr val="tx1"/>
              </a:solidFill>
              <a:ea typeface="Calibri"/>
              <a:cs typeface="Calibri"/>
            </a:endParaRPr>
          </a:p>
        </p:txBody>
      </p:sp>
      <p:sp>
        <p:nvSpPr>
          <p:cNvPr id="36" name="Rounded Rectangle 91">
            <a:extLst>
              <a:ext uri="{FF2B5EF4-FFF2-40B4-BE49-F238E27FC236}">
                <a16:creationId xmlns:a16="http://schemas.microsoft.com/office/drawing/2014/main" id="{C5BA209B-6AD7-115B-8383-D8382814ACEE}"/>
              </a:ext>
            </a:extLst>
          </p:cNvPr>
          <p:cNvSpPr/>
          <p:nvPr/>
        </p:nvSpPr>
        <p:spPr>
          <a:xfrm>
            <a:off x="6606479" y="3667823"/>
            <a:ext cx="5474238" cy="785370"/>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dirty="0"/>
              <a:t>Resource Mapping</a:t>
            </a:r>
          </a:p>
          <a:p>
            <a:pPr marL="285750" indent="-285750">
              <a:buFont typeface="Arial" panose="020B0604020202020204" pitchFamily="34" charset="0"/>
              <a:buChar char="•"/>
            </a:pPr>
            <a:r>
              <a:rPr lang="en-US" sz="1400" dirty="0"/>
              <a:t>Building Relationships with Community Organizations</a:t>
            </a:r>
          </a:p>
          <a:p>
            <a:pPr marL="285750" indent="-285750">
              <a:buFont typeface="Arial" panose="020B0604020202020204" pitchFamily="34" charset="0"/>
              <a:buChar char="•"/>
            </a:pPr>
            <a:r>
              <a:rPr lang="en-US" sz="1400" dirty="0">
                <a:solidFill>
                  <a:schemeClr val="tx1"/>
                </a:solidFill>
                <a:ea typeface="Calibri"/>
                <a:cs typeface="Calibri"/>
              </a:rPr>
              <a:t>Transfer of Care to Community Providers</a:t>
            </a:r>
          </a:p>
        </p:txBody>
      </p:sp>
      <p:sp>
        <p:nvSpPr>
          <p:cNvPr id="38" name="Rounded Rectangle 92">
            <a:extLst>
              <a:ext uri="{FF2B5EF4-FFF2-40B4-BE49-F238E27FC236}">
                <a16:creationId xmlns:a16="http://schemas.microsoft.com/office/drawing/2014/main" id="{DD496E2B-129D-7877-3471-A97FA7218225}"/>
              </a:ext>
            </a:extLst>
          </p:cNvPr>
          <p:cNvSpPr/>
          <p:nvPr/>
        </p:nvSpPr>
        <p:spPr>
          <a:xfrm>
            <a:off x="6606981" y="4625513"/>
            <a:ext cx="5474238" cy="736472"/>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t>Collection of Accurate Race and Ethnicity Data</a:t>
            </a:r>
          </a:p>
          <a:p>
            <a:pPr marL="285750" indent="-285750">
              <a:buFont typeface="Arial" panose="020B0604020202020204" pitchFamily="34" charset="0"/>
              <a:buChar char="•"/>
            </a:pPr>
            <a:r>
              <a:rPr lang="en-US" sz="1400"/>
              <a:t>Dissemination of Stratified Data</a:t>
            </a:r>
            <a:endParaRPr lang="en-US" sz="1400">
              <a:ea typeface="Calibri"/>
              <a:cs typeface="Calibri"/>
            </a:endParaRPr>
          </a:p>
          <a:p>
            <a:pPr marL="285750" indent="-285750">
              <a:buFont typeface="Arial" panose="020B0604020202020204" pitchFamily="34" charset="0"/>
              <a:buChar char="•"/>
            </a:pPr>
            <a:r>
              <a:rPr lang="en-US" sz="1400"/>
              <a:t>Application of Data to Address Inequities</a:t>
            </a:r>
            <a:endParaRPr lang="en-US" sz="1400">
              <a:ea typeface="Calibri"/>
              <a:cs typeface="Calibri"/>
            </a:endParaRPr>
          </a:p>
        </p:txBody>
      </p:sp>
      <p:sp>
        <p:nvSpPr>
          <p:cNvPr id="40" name="Rounded Rectangle 93">
            <a:extLst>
              <a:ext uri="{FF2B5EF4-FFF2-40B4-BE49-F238E27FC236}">
                <a16:creationId xmlns:a16="http://schemas.microsoft.com/office/drawing/2014/main" id="{BDCA2154-1309-1ECE-3338-3B699831342F}"/>
              </a:ext>
            </a:extLst>
          </p:cNvPr>
          <p:cNvSpPr/>
          <p:nvPr/>
        </p:nvSpPr>
        <p:spPr>
          <a:xfrm>
            <a:off x="2978110" y="5811228"/>
            <a:ext cx="1058563" cy="5959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a:t>ESSI Bundle</a:t>
            </a:r>
            <a:r>
              <a:rPr lang="en-US" sz="1400"/>
              <a:t>:</a:t>
            </a:r>
          </a:p>
        </p:txBody>
      </p:sp>
      <p:sp>
        <p:nvSpPr>
          <p:cNvPr id="42" name="Rounded Rectangle 96">
            <a:extLst>
              <a:ext uri="{FF2B5EF4-FFF2-40B4-BE49-F238E27FC236}">
                <a16:creationId xmlns:a16="http://schemas.microsoft.com/office/drawing/2014/main" id="{E9E3C6CF-96AA-68D8-0977-EC06066DAB15}"/>
              </a:ext>
            </a:extLst>
          </p:cNvPr>
          <p:cNvSpPr/>
          <p:nvPr/>
        </p:nvSpPr>
        <p:spPr>
          <a:xfrm>
            <a:off x="4190069" y="5500950"/>
            <a:ext cx="7906627" cy="1217038"/>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b="1"/>
              <a:t>Awareness</a:t>
            </a:r>
            <a:r>
              <a:rPr lang="en-US" sz="1400"/>
              <a:t>: Parents or caregivers report an understanding of a safe sleep environment, including navigating challenges to safe sleep at home</a:t>
            </a:r>
          </a:p>
          <a:p>
            <a:pPr marL="285750" indent="-285750">
              <a:buFont typeface="Arial" panose="020B0604020202020204" pitchFamily="34" charset="0"/>
              <a:buChar char="•"/>
            </a:pPr>
            <a:r>
              <a:rPr lang="en-US" sz="1400" b="1"/>
              <a:t>Readiness</a:t>
            </a:r>
            <a:r>
              <a:rPr lang="en-US" sz="1400"/>
              <a:t>: </a:t>
            </a:r>
            <a:r>
              <a:rPr lang="en-US" sz="1400">
                <a:solidFill>
                  <a:schemeClr val="tx1"/>
                </a:solidFill>
                <a:ea typeface="+mn-lt"/>
                <a:cs typeface="+mn-lt"/>
              </a:rPr>
              <a:t>Family is prepared for a transition to home, including </a:t>
            </a:r>
            <a:r>
              <a:rPr lang="en-US" sz="1400" err="1">
                <a:solidFill>
                  <a:schemeClr val="tx1"/>
                </a:solidFill>
                <a:ea typeface="+mn-lt"/>
                <a:cs typeface="+mn-lt"/>
              </a:rPr>
              <a:t>SDoH</a:t>
            </a:r>
            <a:r>
              <a:rPr lang="en-US" sz="1400">
                <a:solidFill>
                  <a:schemeClr val="tx1"/>
                </a:solidFill>
                <a:ea typeface="+mn-lt"/>
                <a:cs typeface="+mn-lt"/>
              </a:rPr>
              <a:t> screening and resource linkage</a:t>
            </a:r>
            <a:endParaRPr lang="en-US" sz="1400">
              <a:solidFill>
                <a:schemeClr val="tx1"/>
              </a:solidFill>
              <a:cs typeface="Calibri"/>
            </a:endParaRPr>
          </a:p>
          <a:p>
            <a:pPr marL="285750" indent="-285750">
              <a:buFont typeface="Arial" panose="020B0604020202020204" pitchFamily="34" charset="0"/>
              <a:buChar char="•"/>
            </a:pPr>
            <a:r>
              <a:rPr lang="en-US" sz="1400" b="1"/>
              <a:t>Transfer of Care</a:t>
            </a:r>
            <a:r>
              <a:rPr lang="en-US" sz="1400"/>
              <a:t>: ESSI Newborn Care Plan (Awareness &amp; Readiness) documented in the discharge </a:t>
            </a:r>
            <a:endParaRPr lang="en-US" sz="1400">
              <a:cs typeface="Calibri"/>
            </a:endParaRPr>
          </a:p>
        </p:txBody>
      </p:sp>
      <p:sp>
        <p:nvSpPr>
          <p:cNvPr id="3" name="Rectangle: Rounded Corners 2">
            <a:extLst>
              <a:ext uri="{FF2B5EF4-FFF2-40B4-BE49-F238E27FC236}">
                <a16:creationId xmlns:a16="http://schemas.microsoft.com/office/drawing/2014/main" id="{58E28592-FDD2-A9FB-FF64-0D7E537442D4}"/>
              </a:ext>
            </a:extLst>
          </p:cNvPr>
          <p:cNvSpPr/>
          <p:nvPr/>
        </p:nvSpPr>
        <p:spPr>
          <a:xfrm>
            <a:off x="4708890" y="3585629"/>
            <a:ext cx="7442547" cy="960328"/>
          </a:xfrm>
          <a:prstGeom prst="round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02B4FC7-02B4-B308-F882-1F10636CBFF9}"/>
              </a:ext>
            </a:extLst>
          </p:cNvPr>
          <p:cNvSpPr/>
          <p:nvPr/>
        </p:nvSpPr>
        <p:spPr>
          <a:xfrm>
            <a:off x="4245437" y="3426147"/>
            <a:ext cx="636739" cy="615863"/>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ea typeface="Calibri"/>
                <a:cs typeface="Calibri"/>
              </a:rPr>
              <a:t>4</a:t>
            </a:r>
          </a:p>
        </p:txBody>
      </p:sp>
    </p:spTree>
    <p:extLst>
      <p:ext uri="{BB962C8B-B14F-4D97-AF65-F5344CB8AC3E}">
        <p14:creationId xmlns:p14="http://schemas.microsoft.com/office/powerpoint/2010/main" val="224565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F0FF"/>
        </a:solidFill>
        <a:effectLst/>
      </p:bgPr>
    </p:bg>
    <p:spTree>
      <p:nvGrpSpPr>
        <p:cNvPr id="1" name=""/>
        <p:cNvGrpSpPr/>
        <p:nvPr/>
      </p:nvGrpSpPr>
      <p:grpSpPr>
        <a:xfrm>
          <a:off x="0" y="0"/>
          <a:ext cx="0" cy="0"/>
          <a:chOff x="0" y="0"/>
          <a:chExt cx="0" cy="0"/>
        </a:xfrm>
      </p:grpSpPr>
      <p:sp>
        <p:nvSpPr>
          <p:cNvPr id="2" name="Freeform 2"/>
          <p:cNvSpPr/>
          <p:nvPr/>
        </p:nvSpPr>
        <p:spPr>
          <a:xfrm>
            <a:off x="247500" y="244000"/>
            <a:ext cx="11697164" cy="6370000"/>
          </a:xfrm>
          <a:custGeom>
            <a:avLst/>
            <a:gdLst/>
            <a:ahLst/>
            <a:cxnLst/>
            <a:rect l="l" t="t" r="r" b="b"/>
            <a:pathLst>
              <a:path w="17545746" h="9555000">
                <a:moveTo>
                  <a:pt x="0" y="0"/>
                </a:moveTo>
                <a:lnTo>
                  <a:pt x="17545746" y="0"/>
                </a:lnTo>
                <a:lnTo>
                  <a:pt x="17545746" y="9555000"/>
                </a:lnTo>
                <a:lnTo>
                  <a:pt x="0" y="9555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dirty="0">
              <a:solidFill>
                <a:prstClr val="black"/>
              </a:solidFill>
              <a:latin typeface="Calibri"/>
            </a:endParaRPr>
          </a:p>
        </p:txBody>
      </p:sp>
      <p:sp>
        <p:nvSpPr>
          <p:cNvPr id="3" name="TextBox 3"/>
          <p:cNvSpPr txBox="1"/>
          <p:nvPr/>
        </p:nvSpPr>
        <p:spPr>
          <a:xfrm>
            <a:off x="1842514" y="625757"/>
            <a:ext cx="8506972" cy="313612"/>
          </a:xfrm>
          <a:prstGeom prst="rect">
            <a:avLst/>
          </a:prstGeom>
        </p:spPr>
        <p:txBody>
          <a:bodyPr lIns="0" tIns="0" rIns="0" bIns="0" rtlCol="0" anchor="t">
            <a:spAutoFit/>
          </a:bodyPr>
          <a:lstStyle/>
          <a:p>
            <a:pPr algn="ctr" defTabSz="609630">
              <a:lnSpc>
                <a:spcPts val="2480"/>
              </a:lnSpc>
            </a:pPr>
            <a:r>
              <a:rPr lang="en-US" sz="2067" dirty="0">
                <a:solidFill>
                  <a:srgbClr val="813158"/>
                </a:solidFill>
                <a:latin typeface="Helvetica Now"/>
                <a:ea typeface="Helvetica Now"/>
                <a:cs typeface="Helvetica Now"/>
                <a:sym typeface="Helvetica Now"/>
              </a:rPr>
              <a:t>Transfer of Care</a:t>
            </a:r>
          </a:p>
        </p:txBody>
      </p:sp>
      <p:sp>
        <p:nvSpPr>
          <p:cNvPr id="4" name="TextBox 4"/>
          <p:cNvSpPr txBox="1"/>
          <p:nvPr/>
        </p:nvSpPr>
        <p:spPr>
          <a:xfrm>
            <a:off x="6826195" y="2952708"/>
            <a:ext cx="4643319" cy="1289007"/>
          </a:xfrm>
          <a:prstGeom prst="rect">
            <a:avLst/>
          </a:prstGeom>
        </p:spPr>
        <p:txBody>
          <a:bodyPr wrap="square" lIns="0" tIns="0" rIns="0" bIns="0" rtlCol="0" anchor="t">
            <a:spAutoFit/>
          </a:bodyPr>
          <a:lstStyle/>
          <a:p>
            <a:pPr algn="ctr" defTabSz="609630">
              <a:lnSpc>
                <a:spcPts val="1999"/>
              </a:lnSpc>
            </a:pPr>
            <a:r>
              <a:rPr lang="en-US" sz="2000" dirty="0">
                <a:solidFill>
                  <a:srgbClr val="813158"/>
                </a:solidFill>
                <a:latin typeface="Helvetica" pitchFamily="2" charset="0"/>
                <a:ea typeface="Helvetica Now"/>
                <a:cs typeface="Helvetica Now"/>
                <a:sym typeface="Helvetica Now"/>
              </a:rPr>
              <a:t>Hospital has a standardized process for transfer of care to the newborn's community provider, including documentation of ESSI Newborn Care Plan.</a:t>
            </a:r>
          </a:p>
        </p:txBody>
      </p:sp>
      <p:pic>
        <p:nvPicPr>
          <p:cNvPr id="5"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8140" y="755147"/>
            <a:ext cx="5768327" cy="5243776"/>
          </a:xfrm>
          <a:prstGeom prst="rect">
            <a:avLst/>
          </a:prstGeom>
        </p:spPr>
      </p:pic>
      <p:sp>
        <p:nvSpPr>
          <p:cNvPr id="6" name="TextBox 6"/>
          <p:cNvSpPr txBox="1"/>
          <p:nvPr/>
        </p:nvSpPr>
        <p:spPr>
          <a:xfrm rot="-5400000">
            <a:off x="-313697" y="3291335"/>
            <a:ext cx="1992645" cy="275332"/>
          </a:xfrm>
          <a:prstGeom prst="rect">
            <a:avLst/>
          </a:prstGeom>
        </p:spPr>
        <p:txBody>
          <a:bodyPr lIns="0" tIns="0" rIns="0" bIns="0" rtlCol="0" anchor="t">
            <a:spAutoFit/>
          </a:bodyPr>
          <a:lstStyle/>
          <a:p>
            <a:pPr algn="ctr" defTabSz="609630">
              <a:lnSpc>
                <a:spcPts val="2160"/>
              </a:lnSpc>
            </a:pPr>
            <a:r>
              <a:rPr lang="en-US">
                <a:solidFill>
                  <a:srgbClr val="813158"/>
                </a:solidFill>
                <a:latin typeface="Helvetica Now"/>
                <a:ea typeface="Helvetica Now"/>
                <a:cs typeface="Helvetica Now"/>
                <a:sym typeface="Helvetica Now"/>
              </a:rPr>
              <a:t>% of hospitals</a:t>
            </a:r>
          </a:p>
        </p:txBody>
      </p:sp>
      <p:sp>
        <p:nvSpPr>
          <p:cNvPr id="7" name="Freeform 7"/>
          <p:cNvSpPr/>
          <p:nvPr/>
        </p:nvSpPr>
        <p:spPr>
          <a:xfrm>
            <a:off x="10883212" y="0"/>
            <a:ext cx="1245976" cy="625757"/>
          </a:xfrm>
          <a:custGeom>
            <a:avLst/>
            <a:gdLst/>
            <a:ahLst/>
            <a:cxnLst/>
            <a:rect l="l" t="t" r="r" b="b"/>
            <a:pathLst>
              <a:path w="1868964" h="938635">
                <a:moveTo>
                  <a:pt x="0" y="0"/>
                </a:moveTo>
                <a:lnTo>
                  <a:pt x="1868964" y="0"/>
                </a:lnTo>
                <a:lnTo>
                  <a:pt x="1868964" y="938635"/>
                </a:lnTo>
                <a:lnTo>
                  <a:pt x="0" y="93863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8" name="TextBox 4">
            <a:extLst>
              <a:ext uri="{FF2B5EF4-FFF2-40B4-BE49-F238E27FC236}">
                <a16:creationId xmlns:a16="http://schemas.microsoft.com/office/drawing/2014/main" id="{E20BD0A2-05F4-8ADF-B128-845E7AD6A5CF}"/>
              </a:ext>
            </a:extLst>
          </p:cNvPr>
          <p:cNvSpPr txBox="1"/>
          <p:nvPr/>
        </p:nvSpPr>
        <p:spPr>
          <a:xfrm>
            <a:off x="1438826" y="5867380"/>
            <a:ext cx="2703683" cy="263085"/>
          </a:xfrm>
          <a:prstGeom prst="rect">
            <a:avLst/>
          </a:prstGeom>
        </p:spPr>
        <p:txBody>
          <a:bodyPr wrap="square" lIns="0" tIns="0" rIns="0" bIns="0" rtlCol="0" anchor="t">
            <a:spAutoFit/>
          </a:bodyPr>
          <a:lstStyle/>
          <a:p>
            <a:pPr algn="ctr" defTabSz="609630">
              <a:lnSpc>
                <a:spcPts val="1999"/>
              </a:lnSpc>
            </a:pPr>
            <a:r>
              <a:rPr lang="en-US" sz="2000" i="1" dirty="0">
                <a:solidFill>
                  <a:srgbClr val="813158"/>
                </a:solidFill>
                <a:latin typeface="Helvetica" pitchFamily="2" charset="0"/>
                <a:ea typeface="Helvetica Now"/>
                <a:cs typeface="Helvetica Now"/>
                <a:sym typeface="Helvetica Now"/>
              </a:rPr>
              <a:t>Oct-Dec 2023</a:t>
            </a:r>
          </a:p>
        </p:txBody>
      </p:sp>
      <p:sp>
        <p:nvSpPr>
          <p:cNvPr id="9" name="TextBox 4">
            <a:extLst>
              <a:ext uri="{FF2B5EF4-FFF2-40B4-BE49-F238E27FC236}">
                <a16:creationId xmlns:a16="http://schemas.microsoft.com/office/drawing/2014/main" id="{73CB51CC-278F-1F04-6F1E-DA38FAA42612}"/>
              </a:ext>
            </a:extLst>
          </p:cNvPr>
          <p:cNvSpPr txBox="1"/>
          <p:nvPr/>
        </p:nvSpPr>
        <p:spPr>
          <a:xfrm>
            <a:off x="3772303" y="5890269"/>
            <a:ext cx="2703683" cy="263085"/>
          </a:xfrm>
          <a:prstGeom prst="rect">
            <a:avLst/>
          </a:prstGeom>
        </p:spPr>
        <p:txBody>
          <a:bodyPr wrap="square" lIns="0" tIns="0" rIns="0" bIns="0" rtlCol="0" anchor="t">
            <a:spAutoFit/>
          </a:bodyPr>
          <a:lstStyle/>
          <a:p>
            <a:pPr algn="ctr" defTabSz="609630">
              <a:lnSpc>
                <a:spcPts val="1999"/>
              </a:lnSpc>
            </a:pPr>
            <a:r>
              <a:rPr lang="en-US" sz="2000" i="1" dirty="0">
                <a:solidFill>
                  <a:srgbClr val="813158"/>
                </a:solidFill>
                <a:latin typeface="Helvetica" pitchFamily="2" charset="0"/>
                <a:ea typeface="Helvetica Now"/>
                <a:cs typeface="Helvetica Now"/>
                <a:sym typeface="Helvetica Now"/>
              </a:rPr>
              <a:t>2025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F0FF"/>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B64557BD-1971-E55A-F812-8175FF08DCE9}"/>
              </a:ext>
            </a:extLst>
          </p:cNvPr>
          <p:cNvSpPr/>
          <p:nvPr/>
        </p:nvSpPr>
        <p:spPr>
          <a:xfrm>
            <a:off x="247500" y="244000"/>
            <a:ext cx="11697164" cy="6370000"/>
          </a:xfrm>
          <a:custGeom>
            <a:avLst/>
            <a:gdLst/>
            <a:ahLst/>
            <a:cxnLst/>
            <a:rect l="l" t="t" r="r" b="b"/>
            <a:pathLst>
              <a:path w="17545746" h="9555000">
                <a:moveTo>
                  <a:pt x="0" y="0"/>
                </a:moveTo>
                <a:lnTo>
                  <a:pt x="17545746" y="0"/>
                </a:lnTo>
                <a:lnTo>
                  <a:pt x="17545746" y="9555000"/>
                </a:lnTo>
                <a:lnTo>
                  <a:pt x="0" y="955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663407" y="501312"/>
            <a:ext cx="8506972" cy="313612"/>
          </a:xfrm>
          <a:prstGeom prst="rect">
            <a:avLst/>
          </a:prstGeom>
        </p:spPr>
        <p:txBody>
          <a:bodyPr lIns="0" tIns="0" rIns="0" bIns="0" rtlCol="0" anchor="t">
            <a:spAutoFit/>
          </a:bodyPr>
          <a:lstStyle/>
          <a:p>
            <a:pPr marL="0" marR="0" lvl="0" indent="0" algn="ctr" defTabSz="609630" rtl="0" eaLnBrk="1" fontAlgn="auto" latinLnBrk="0" hangingPunct="1">
              <a:lnSpc>
                <a:spcPts val="2480"/>
              </a:lnSpc>
              <a:spcBef>
                <a:spcPts val="0"/>
              </a:spcBef>
              <a:spcAft>
                <a:spcPts val="0"/>
              </a:spcAft>
              <a:buClrTx/>
              <a:buSzTx/>
              <a:buFontTx/>
              <a:buNone/>
              <a:tabLst/>
              <a:defRPr/>
            </a:pPr>
            <a:r>
              <a:rPr kumimoji="0" lang="en-US" sz="2067" b="1" i="0" u="none" strike="noStrike" kern="1200" cap="none" spc="0" normalizeH="0" baseline="0" noProof="0" dirty="0">
                <a:ln>
                  <a:noFill/>
                </a:ln>
                <a:solidFill>
                  <a:srgbClr val="813158"/>
                </a:solidFill>
                <a:effectLst/>
                <a:uLnTx/>
                <a:uFillTx/>
                <a:latin typeface="Helvetica Now Bold"/>
                <a:ea typeface="Helvetica Now Bold"/>
                <a:cs typeface="Helvetica Now Bold"/>
                <a:sym typeface="Helvetica Now Bold"/>
              </a:rPr>
              <a:t>ESSI Bundle Completion</a:t>
            </a:r>
          </a:p>
        </p:txBody>
      </p:sp>
      <p:sp>
        <p:nvSpPr>
          <p:cNvPr id="4" name="TextBox 4"/>
          <p:cNvSpPr txBox="1"/>
          <p:nvPr/>
        </p:nvSpPr>
        <p:spPr>
          <a:xfrm>
            <a:off x="1663407" y="850519"/>
            <a:ext cx="8506972" cy="263277"/>
          </a:xfrm>
          <a:prstGeom prst="rect">
            <a:avLst/>
          </a:prstGeom>
        </p:spPr>
        <p:txBody>
          <a:bodyPr lIns="0" tIns="0" rIns="0" bIns="0" rtlCol="0" anchor="t">
            <a:spAutoFit/>
          </a:bodyPr>
          <a:lstStyle/>
          <a:p>
            <a:pPr marL="0" marR="0" lvl="0" indent="0" algn="ctr" defTabSz="609630" rtl="0" eaLnBrk="1" fontAlgn="auto" latinLnBrk="0" hangingPunct="1">
              <a:lnSpc>
                <a:spcPts val="2080"/>
              </a:lnSpc>
              <a:spcBef>
                <a:spcPts val="0"/>
              </a:spcBef>
              <a:spcAft>
                <a:spcPts val="0"/>
              </a:spcAft>
              <a:buClrTx/>
              <a:buSzTx/>
              <a:buFontTx/>
              <a:buNone/>
              <a:tabLst/>
              <a:defRPr/>
            </a:pPr>
            <a:r>
              <a:rPr kumimoji="0" lang="en-US" sz="1733" b="0" i="1" u="none" strike="noStrike" kern="1200" cap="none" spc="0" normalizeH="0" baseline="0" noProof="0" dirty="0">
                <a:ln>
                  <a:noFill/>
                </a:ln>
                <a:solidFill>
                  <a:srgbClr val="813158"/>
                </a:solidFill>
                <a:effectLst/>
                <a:uLnTx/>
                <a:uFillTx/>
                <a:latin typeface="Helvetica Now Italics"/>
                <a:ea typeface="Helvetica Now Italics"/>
                <a:cs typeface="Helvetica Now Italics"/>
                <a:sym typeface="Helvetica Now Italics"/>
              </a:rPr>
              <a:t>Percent of charts audited that have an ESSI Bundle</a:t>
            </a:r>
          </a:p>
        </p:txBody>
      </p:sp>
      <p:pic>
        <p:nvPicPr>
          <p:cNvPr id="7" name="Picture 6" descr="A graph with numbers and a line&#10;&#10;AI-generated content may be incorrect.">
            <a:extLst>
              <a:ext uri="{FF2B5EF4-FFF2-40B4-BE49-F238E27FC236}">
                <a16:creationId xmlns:a16="http://schemas.microsoft.com/office/drawing/2014/main" id="{B3E6DF4F-3B90-6BAF-A634-FF6E7133510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47446" y="1629445"/>
            <a:ext cx="10443897" cy="4378036"/>
          </a:xfrm>
          <a:prstGeom prst="rect">
            <a:avLst/>
          </a:prstGeom>
        </p:spPr>
      </p:pic>
      <p:sp>
        <p:nvSpPr>
          <p:cNvPr id="8" name="Rectangle 7">
            <a:extLst>
              <a:ext uri="{FF2B5EF4-FFF2-40B4-BE49-F238E27FC236}">
                <a16:creationId xmlns:a16="http://schemas.microsoft.com/office/drawing/2014/main" id="{FA7EF092-6B20-5EF7-DDF3-B344EF9A20AE}"/>
              </a:ext>
            </a:extLst>
          </p:cNvPr>
          <p:cNvSpPr/>
          <p:nvPr/>
        </p:nvSpPr>
        <p:spPr>
          <a:xfrm>
            <a:off x="10638244" y="4926446"/>
            <a:ext cx="353099" cy="9228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F0FF"/>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624E723-5FD9-48FA-4CE7-36FB58F0DBC7}"/>
              </a:ext>
            </a:extLst>
          </p:cNvPr>
          <p:cNvSpPr/>
          <p:nvPr/>
        </p:nvSpPr>
        <p:spPr>
          <a:xfrm>
            <a:off x="247500" y="244000"/>
            <a:ext cx="11697164" cy="6370000"/>
          </a:xfrm>
          <a:custGeom>
            <a:avLst/>
            <a:gdLst/>
            <a:ahLst/>
            <a:cxnLst/>
            <a:rect l="l" t="t" r="r" b="b"/>
            <a:pathLst>
              <a:path w="17545746" h="9555000">
                <a:moveTo>
                  <a:pt x="0" y="0"/>
                </a:moveTo>
                <a:lnTo>
                  <a:pt x="17545746" y="0"/>
                </a:lnTo>
                <a:lnTo>
                  <a:pt x="17545746" y="9555000"/>
                </a:lnTo>
                <a:lnTo>
                  <a:pt x="0" y="955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3"/>
          <p:cNvSpPr txBox="1"/>
          <p:nvPr/>
        </p:nvSpPr>
        <p:spPr>
          <a:xfrm>
            <a:off x="1662673" y="872367"/>
            <a:ext cx="8506972" cy="313612"/>
          </a:xfrm>
          <a:prstGeom prst="rect">
            <a:avLst/>
          </a:prstGeom>
        </p:spPr>
        <p:txBody>
          <a:bodyPr lIns="0" tIns="0" rIns="0" bIns="0" rtlCol="0" anchor="t">
            <a:spAutoFit/>
          </a:bodyPr>
          <a:lstStyle/>
          <a:p>
            <a:pPr marL="0" marR="0" lvl="0" indent="0" algn="ctr" defTabSz="609630" rtl="0" eaLnBrk="1" fontAlgn="auto" latinLnBrk="0" hangingPunct="1">
              <a:lnSpc>
                <a:spcPts val="2480"/>
              </a:lnSpc>
              <a:spcBef>
                <a:spcPts val="0"/>
              </a:spcBef>
              <a:spcAft>
                <a:spcPts val="0"/>
              </a:spcAft>
              <a:buClrTx/>
              <a:buSzTx/>
              <a:buFontTx/>
              <a:buNone/>
              <a:tabLst/>
              <a:defRPr/>
            </a:pPr>
            <a:r>
              <a:rPr kumimoji="0" lang="en-US" sz="2067" b="1" i="0" u="none" strike="noStrike" kern="1200" cap="none" spc="0" normalizeH="0" baseline="0" noProof="0">
                <a:ln>
                  <a:noFill/>
                </a:ln>
                <a:solidFill>
                  <a:srgbClr val="813158"/>
                </a:solidFill>
                <a:effectLst/>
                <a:uLnTx/>
                <a:uFillTx/>
                <a:latin typeface="Helvetica Now Bold"/>
                <a:ea typeface="Helvetica Now Bold"/>
                <a:cs typeface="Helvetica Now Bold"/>
                <a:sym typeface="Helvetica Now Bold"/>
              </a:rPr>
              <a:t>Parents or caregivers reporting an understanding of safe sleep​</a:t>
            </a:r>
          </a:p>
        </p:txBody>
      </p:sp>
      <p:sp>
        <p:nvSpPr>
          <p:cNvPr id="4" name="TextBox 4"/>
          <p:cNvSpPr txBox="1"/>
          <p:nvPr/>
        </p:nvSpPr>
        <p:spPr>
          <a:xfrm>
            <a:off x="606069" y="1359953"/>
            <a:ext cx="10979861" cy="263277"/>
          </a:xfrm>
          <a:prstGeom prst="rect">
            <a:avLst/>
          </a:prstGeom>
        </p:spPr>
        <p:txBody>
          <a:bodyPr lIns="0" tIns="0" rIns="0" bIns="0" rtlCol="0" anchor="t">
            <a:spAutoFit/>
          </a:bodyPr>
          <a:lstStyle/>
          <a:p>
            <a:pPr marL="0" marR="0" lvl="0" indent="0" algn="ctr" defTabSz="609630" rtl="0" eaLnBrk="1" fontAlgn="auto" latinLnBrk="0" hangingPunct="1">
              <a:lnSpc>
                <a:spcPts val="2080"/>
              </a:lnSpc>
              <a:spcBef>
                <a:spcPts val="0"/>
              </a:spcBef>
              <a:spcAft>
                <a:spcPts val="0"/>
              </a:spcAft>
              <a:buClrTx/>
              <a:buSzTx/>
              <a:buFontTx/>
              <a:buNone/>
              <a:tabLst/>
              <a:defRPr/>
            </a:pPr>
            <a:r>
              <a:rPr kumimoji="0" lang="en-US" sz="1733" b="0" i="1" u="none" strike="noStrike" kern="1200" cap="none" spc="0" normalizeH="0" baseline="0" noProof="0" dirty="0">
                <a:ln>
                  <a:noFill/>
                </a:ln>
                <a:solidFill>
                  <a:srgbClr val="813158"/>
                </a:solidFill>
                <a:effectLst/>
                <a:uLnTx/>
                <a:uFillTx/>
                <a:latin typeface="Helvetica Now Italics"/>
                <a:ea typeface="Helvetica Now Italics"/>
                <a:cs typeface="Helvetica Now Italics"/>
                <a:sym typeface="Helvetica Now Italics"/>
              </a:rPr>
              <a:t>Percentage of charts audited where a parent or caregiver reports an understanding of safe sleep​</a:t>
            </a:r>
          </a:p>
        </p:txBody>
      </p:sp>
      <p:pic>
        <p:nvPicPr>
          <p:cNvPr id="19" name="Picture 18" descr="A graph with numbers and a line&#10;&#10;AI-generated content may be incorrect.">
            <a:extLst>
              <a:ext uri="{FF2B5EF4-FFF2-40B4-BE49-F238E27FC236}">
                <a16:creationId xmlns:a16="http://schemas.microsoft.com/office/drawing/2014/main" id="{0C39C2CF-A34B-9AF7-5D8D-C7DAE239E6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5618" y="2301932"/>
            <a:ext cx="9380764" cy="368370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F0FF"/>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65F5582F-4920-C8B1-94D1-91027EDFA050}"/>
              </a:ext>
            </a:extLst>
          </p:cNvPr>
          <p:cNvSpPr/>
          <p:nvPr/>
        </p:nvSpPr>
        <p:spPr>
          <a:xfrm>
            <a:off x="247500" y="244000"/>
            <a:ext cx="11697164" cy="6370000"/>
          </a:xfrm>
          <a:custGeom>
            <a:avLst/>
            <a:gdLst/>
            <a:ahLst/>
            <a:cxnLst/>
            <a:rect l="l" t="t" r="r" b="b"/>
            <a:pathLst>
              <a:path w="17545746" h="9555000">
                <a:moveTo>
                  <a:pt x="0" y="0"/>
                </a:moveTo>
                <a:lnTo>
                  <a:pt x="17545746" y="0"/>
                </a:lnTo>
                <a:lnTo>
                  <a:pt x="17545746" y="9555000"/>
                </a:lnTo>
                <a:lnTo>
                  <a:pt x="0" y="955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54696" y="219075"/>
            <a:ext cx="11682608" cy="954813"/>
          </a:xfrm>
          <a:prstGeom prst="rect">
            <a:avLst/>
          </a:prstGeom>
        </p:spPr>
        <p:txBody>
          <a:bodyPr lIns="0" tIns="0" rIns="0" bIns="0" rtlCol="0" anchor="t">
            <a:spAutoFit/>
          </a:bodyPr>
          <a:lstStyle/>
          <a:p>
            <a:pPr marL="0" marR="0" lvl="0" indent="0" algn="ctr" defTabSz="609630" rtl="0" eaLnBrk="1" fontAlgn="auto" latinLnBrk="0" hangingPunct="1">
              <a:lnSpc>
                <a:spcPts val="24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ts val="2480"/>
              </a:lnSpc>
              <a:spcBef>
                <a:spcPts val="0"/>
              </a:spcBef>
              <a:spcAft>
                <a:spcPts val="0"/>
              </a:spcAft>
              <a:buClrTx/>
              <a:buSzTx/>
              <a:buFontTx/>
              <a:buNone/>
              <a:tabLst/>
              <a:defRPr/>
            </a:pPr>
            <a:r>
              <a:rPr kumimoji="0" lang="en-US" sz="2067" b="1" i="0" u="none" strike="noStrike" kern="1200" cap="none" spc="0" normalizeH="0" baseline="0" noProof="0" dirty="0">
                <a:ln>
                  <a:noFill/>
                </a:ln>
                <a:solidFill>
                  <a:srgbClr val="813158"/>
                </a:solidFill>
                <a:effectLst/>
                <a:uLnTx/>
                <a:uFillTx/>
                <a:latin typeface="Helvetica Now Bold"/>
                <a:ea typeface="Helvetica Now Bold"/>
                <a:cs typeface="Helvetica Now Bold"/>
                <a:sym typeface="Helvetica Now Bold"/>
              </a:rPr>
              <a:t>Documentation of a conversation with parents or caregivers about adjustment to life with a newborn and safe sleep, and resources shared</a:t>
            </a:r>
          </a:p>
        </p:txBody>
      </p:sp>
      <p:sp>
        <p:nvSpPr>
          <p:cNvPr id="4" name="TextBox 4"/>
          <p:cNvSpPr txBox="1"/>
          <p:nvPr/>
        </p:nvSpPr>
        <p:spPr>
          <a:xfrm>
            <a:off x="606070" y="1270573"/>
            <a:ext cx="10979861" cy="532582"/>
          </a:xfrm>
          <a:prstGeom prst="rect">
            <a:avLst/>
          </a:prstGeom>
        </p:spPr>
        <p:txBody>
          <a:bodyPr lIns="0" tIns="0" rIns="0" bIns="0" rtlCol="0" anchor="t">
            <a:spAutoFit/>
          </a:bodyPr>
          <a:lstStyle/>
          <a:p>
            <a:pPr marL="0" marR="0" lvl="0" indent="0" algn="ctr" defTabSz="609630" rtl="0" eaLnBrk="1" fontAlgn="auto" latinLnBrk="0" hangingPunct="1">
              <a:lnSpc>
                <a:spcPts val="2080"/>
              </a:lnSpc>
              <a:spcBef>
                <a:spcPts val="0"/>
              </a:spcBef>
              <a:spcAft>
                <a:spcPts val="0"/>
              </a:spcAft>
              <a:buClrTx/>
              <a:buSzTx/>
              <a:buFontTx/>
              <a:buNone/>
              <a:tabLst/>
              <a:defRPr/>
            </a:pPr>
            <a:r>
              <a:rPr kumimoji="0" lang="en-US" sz="1733" b="0" i="1" u="none" strike="noStrike" kern="1200" cap="none" spc="0" normalizeH="0" baseline="0" noProof="0">
                <a:ln>
                  <a:noFill/>
                </a:ln>
                <a:solidFill>
                  <a:srgbClr val="813158"/>
                </a:solidFill>
                <a:effectLst/>
                <a:uLnTx/>
                <a:uFillTx/>
                <a:latin typeface="Helvetica Now Italics"/>
                <a:ea typeface="Helvetica Now Italics"/>
                <a:cs typeface="Helvetica Now Italics"/>
                <a:sym typeface="Helvetica Now Italics"/>
              </a:rPr>
              <a:t>Percentage of charts audited where there is documentation of a conversation about adjustment to life with a newborn and safe sleep​</a:t>
            </a:r>
          </a:p>
        </p:txBody>
      </p:sp>
      <p:sp>
        <p:nvSpPr>
          <p:cNvPr id="8" name="Rectangle 7">
            <a:extLst>
              <a:ext uri="{FF2B5EF4-FFF2-40B4-BE49-F238E27FC236}">
                <a16:creationId xmlns:a16="http://schemas.microsoft.com/office/drawing/2014/main" id="{37532B29-89FB-CD64-30F1-7B2D40F35103}"/>
              </a:ext>
            </a:extLst>
          </p:cNvPr>
          <p:cNvSpPr/>
          <p:nvPr/>
        </p:nvSpPr>
        <p:spPr>
          <a:xfrm flipH="1">
            <a:off x="9850582" y="2575747"/>
            <a:ext cx="132906" cy="9228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A graph with numbers and a line&#10;&#10;AI-generated content may be incorrect.">
            <a:extLst>
              <a:ext uri="{FF2B5EF4-FFF2-40B4-BE49-F238E27FC236}">
                <a16:creationId xmlns:a16="http://schemas.microsoft.com/office/drawing/2014/main" id="{93E2ACD1-2A97-4DB2-ABE1-72B77AF1E6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8512" y="2147225"/>
            <a:ext cx="8230788" cy="41227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F0FF"/>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B073D87C-96A6-EFD8-AA9C-C40FFF71598D}"/>
              </a:ext>
            </a:extLst>
          </p:cNvPr>
          <p:cNvSpPr/>
          <p:nvPr/>
        </p:nvSpPr>
        <p:spPr>
          <a:xfrm>
            <a:off x="247500" y="158262"/>
            <a:ext cx="11697164" cy="6455738"/>
          </a:xfrm>
          <a:custGeom>
            <a:avLst/>
            <a:gdLst/>
            <a:ahLst/>
            <a:cxnLst/>
            <a:rect l="l" t="t" r="r" b="b"/>
            <a:pathLst>
              <a:path w="17545746" h="9555000">
                <a:moveTo>
                  <a:pt x="0" y="0"/>
                </a:moveTo>
                <a:lnTo>
                  <a:pt x="17545746" y="0"/>
                </a:lnTo>
                <a:lnTo>
                  <a:pt x="17545746" y="9555000"/>
                </a:lnTo>
                <a:lnTo>
                  <a:pt x="0" y="955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54696" y="374650"/>
            <a:ext cx="11682608" cy="313612"/>
          </a:xfrm>
          <a:prstGeom prst="rect">
            <a:avLst/>
          </a:prstGeom>
        </p:spPr>
        <p:txBody>
          <a:bodyPr lIns="0" tIns="0" rIns="0" bIns="0" rtlCol="0" anchor="t">
            <a:spAutoFit/>
          </a:bodyPr>
          <a:lstStyle/>
          <a:p>
            <a:pPr marL="0" marR="0" lvl="0" indent="0" algn="ctr" defTabSz="609630" rtl="0" eaLnBrk="1" fontAlgn="auto" latinLnBrk="0" hangingPunct="1">
              <a:lnSpc>
                <a:spcPts val="2480"/>
              </a:lnSpc>
              <a:spcBef>
                <a:spcPts val="0"/>
              </a:spcBef>
              <a:spcAft>
                <a:spcPts val="0"/>
              </a:spcAft>
              <a:buClrTx/>
              <a:buSzTx/>
              <a:buFontTx/>
              <a:buNone/>
              <a:tabLst/>
              <a:defRPr/>
            </a:pPr>
            <a:r>
              <a:rPr kumimoji="0" lang="en-US" sz="2067" b="1" i="0" u="none" strike="noStrike" kern="1200" cap="none" spc="0" normalizeH="0" baseline="0" noProof="0">
                <a:ln>
                  <a:noFill/>
                </a:ln>
                <a:solidFill>
                  <a:srgbClr val="813158"/>
                </a:solidFill>
                <a:effectLst/>
                <a:uLnTx/>
                <a:uFillTx/>
                <a:latin typeface="Helvetica Now Bold"/>
                <a:ea typeface="Helvetica Now Bold"/>
                <a:cs typeface="Helvetica Now Bold"/>
                <a:sym typeface="Helvetica Now Bold"/>
              </a:rPr>
              <a:t>SDOH Screening and Linkage Documentation in Infant’s Chart​</a:t>
            </a:r>
          </a:p>
        </p:txBody>
      </p:sp>
      <p:sp>
        <p:nvSpPr>
          <p:cNvPr id="4" name="TextBox 4"/>
          <p:cNvSpPr txBox="1"/>
          <p:nvPr/>
        </p:nvSpPr>
        <p:spPr>
          <a:xfrm>
            <a:off x="597750" y="890010"/>
            <a:ext cx="10979861" cy="532582"/>
          </a:xfrm>
          <a:prstGeom prst="rect">
            <a:avLst/>
          </a:prstGeom>
        </p:spPr>
        <p:txBody>
          <a:bodyPr lIns="0" tIns="0" rIns="0" bIns="0" rtlCol="0" anchor="t">
            <a:spAutoFit/>
          </a:bodyPr>
          <a:lstStyle/>
          <a:p>
            <a:pPr marL="0" marR="0" lvl="0" indent="0" algn="ctr" defTabSz="609630" rtl="0" eaLnBrk="1" fontAlgn="auto" latinLnBrk="0" hangingPunct="1">
              <a:lnSpc>
                <a:spcPts val="2080"/>
              </a:lnSpc>
              <a:spcBef>
                <a:spcPts val="0"/>
              </a:spcBef>
              <a:spcAft>
                <a:spcPts val="0"/>
              </a:spcAft>
              <a:buClrTx/>
              <a:buSzTx/>
              <a:buFontTx/>
              <a:buNone/>
              <a:tabLst/>
              <a:defRPr/>
            </a:pPr>
            <a:r>
              <a:rPr kumimoji="0" lang="en-US" sz="1733" b="0" i="1" u="none" strike="noStrike" kern="1200" cap="none" spc="0" normalizeH="0" baseline="0" noProof="0">
                <a:ln>
                  <a:noFill/>
                </a:ln>
                <a:solidFill>
                  <a:srgbClr val="813158"/>
                </a:solidFill>
                <a:effectLst/>
                <a:uLnTx/>
                <a:uFillTx/>
                <a:latin typeface="Helvetica Now Italics"/>
                <a:ea typeface="Helvetica Now Italics"/>
                <a:cs typeface="Helvetica Now Italics"/>
                <a:sym typeface="Helvetica Now Italics"/>
              </a:rPr>
              <a:t>Percentage of charts audited where SDOH screening is documented and subsequent linkage (if needs identified)</a:t>
            </a:r>
          </a:p>
        </p:txBody>
      </p:sp>
      <p:sp>
        <p:nvSpPr>
          <p:cNvPr id="10" name="Rectangle 9">
            <a:extLst>
              <a:ext uri="{FF2B5EF4-FFF2-40B4-BE49-F238E27FC236}">
                <a16:creationId xmlns:a16="http://schemas.microsoft.com/office/drawing/2014/main" id="{6104D2F2-7239-E91B-E936-EF32523205BF}"/>
              </a:ext>
            </a:extLst>
          </p:cNvPr>
          <p:cNvSpPr/>
          <p:nvPr/>
        </p:nvSpPr>
        <p:spPr>
          <a:xfrm>
            <a:off x="8298873" y="3602182"/>
            <a:ext cx="803563" cy="3740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323FF80F-5E79-3FD9-8A31-088D54B9365D}"/>
              </a:ext>
            </a:extLst>
          </p:cNvPr>
          <p:cNvSpPr/>
          <p:nvPr/>
        </p:nvSpPr>
        <p:spPr>
          <a:xfrm>
            <a:off x="8298873" y="3228109"/>
            <a:ext cx="803563" cy="3740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descr="A graph of data with numbers and a line&#10;&#10;AI-generated content may be incorrect.">
            <a:extLst>
              <a:ext uri="{FF2B5EF4-FFF2-40B4-BE49-F238E27FC236}">
                <a16:creationId xmlns:a16="http://schemas.microsoft.com/office/drawing/2014/main" id="{7E1170C8-4EF2-A5ED-8453-D8DE7AE444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262" y="1951687"/>
            <a:ext cx="9885475" cy="40491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DF0FF"/>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8F003835-8A90-F1DE-8BFC-0990FF355307}"/>
              </a:ext>
            </a:extLst>
          </p:cNvPr>
          <p:cNvSpPr/>
          <p:nvPr/>
        </p:nvSpPr>
        <p:spPr>
          <a:xfrm>
            <a:off x="247500" y="244000"/>
            <a:ext cx="11697164" cy="6370000"/>
          </a:xfrm>
          <a:custGeom>
            <a:avLst/>
            <a:gdLst/>
            <a:ahLst/>
            <a:cxnLst/>
            <a:rect l="l" t="t" r="r" b="b"/>
            <a:pathLst>
              <a:path w="17545746" h="9555000">
                <a:moveTo>
                  <a:pt x="0" y="0"/>
                </a:moveTo>
                <a:lnTo>
                  <a:pt x="17545746" y="0"/>
                </a:lnTo>
                <a:lnTo>
                  <a:pt x="17545746" y="9555000"/>
                </a:lnTo>
                <a:lnTo>
                  <a:pt x="0" y="955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99847" y="638900"/>
            <a:ext cx="11682608" cy="313612"/>
          </a:xfrm>
          <a:prstGeom prst="rect">
            <a:avLst/>
          </a:prstGeom>
        </p:spPr>
        <p:txBody>
          <a:bodyPr lIns="0" tIns="0" rIns="0" bIns="0" rtlCol="0" anchor="t">
            <a:spAutoFit/>
          </a:bodyPr>
          <a:lstStyle/>
          <a:p>
            <a:pPr marL="0" marR="0" lvl="0" indent="0" algn="ctr" defTabSz="609630" rtl="0" eaLnBrk="1" fontAlgn="auto" latinLnBrk="0" hangingPunct="1">
              <a:lnSpc>
                <a:spcPts val="2480"/>
              </a:lnSpc>
              <a:spcBef>
                <a:spcPts val="0"/>
              </a:spcBef>
              <a:spcAft>
                <a:spcPts val="0"/>
              </a:spcAft>
              <a:buClrTx/>
              <a:buSzTx/>
              <a:buFontTx/>
              <a:buNone/>
              <a:tabLst/>
              <a:defRPr/>
            </a:pPr>
            <a:r>
              <a:rPr kumimoji="0" lang="en-US" sz="2067" b="1" i="0" u="none" strike="noStrike" kern="1200" cap="none" spc="0" normalizeH="0" baseline="0" noProof="0" dirty="0">
                <a:ln>
                  <a:noFill/>
                </a:ln>
                <a:solidFill>
                  <a:srgbClr val="813158"/>
                </a:solidFill>
                <a:effectLst/>
                <a:uLnTx/>
                <a:uFillTx/>
                <a:latin typeface="Helvetica Now Bold"/>
                <a:ea typeface="Helvetica Now Bold"/>
                <a:cs typeface="Helvetica Now Bold"/>
                <a:sym typeface="Helvetica Now Bold"/>
              </a:rPr>
              <a:t>ESSI Bundle documented in discharge summary</a:t>
            </a:r>
          </a:p>
        </p:txBody>
      </p:sp>
      <p:sp>
        <p:nvSpPr>
          <p:cNvPr id="4" name="TextBox 4"/>
          <p:cNvSpPr txBox="1"/>
          <p:nvPr/>
        </p:nvSpPr>
        <p:spPr>
          <a:xfrm>
            <a:off x="1787665" y="1020977"/>
            <a:ext cx="8506972" cy="263277"/>
          </a:xfrm>
          <a:prstGeom prst="rect">
            <a:avLst/>
          </a:prstGeom>
        </p:spPr>
        <p:txBody>
          <a:bodyPr lIns="0" tIns="0" rIns="0" bIns="0" rtlCol="0" anchor="t">
            <a:spAutoFit/>
          </a:bodyPr>
          <a:lstStyle/>
          <a:p>
            <a:pPr marL="0" marR="0" lvl="0" indent="0" algn="ctr" defTabSz="609630" rtl="0" eaLnBrk="1" fontAlgn="auto" latinLnBrk="0" hangingPunct="1">
              <a:lnSpc>
                <a:spcPts val="2080"/>
              </a:lnSpc>
              <a:spcBef>
                <a:spcPts val="0"/>
              </a:spcBef>
              <a:spcAft>
                <a:spcPts val="0"/>
              </a:spcAft>
              <a:buClrTx/>
              <a:buSzTx/>
              <a:buFontTx/>
              <a:buNone/>
              <a:tabLst/>
              <a:defRPr/>
            </a:pPr>
            <a:r>
              <a:rPr kumimoji="0" lang="en-US" sz="1733" b="0" i="1" u="none" strike="noStrike" kern="1200" cap="none" spc="0" normalizeH="0" baseline="0" noProof="0" dirty="0">
                <a:ln>
                  <a:noFill/>
                </a:ln>
                <a:solidFill>
                  <a:srgbClr val="813158"/>
                </a:solidFill>
                <a:effectLst/>
                <a:uLnTx/>
                <a:uFillTx/>
                <a:latin typeface="Helvetica Now Italics"/>
                <a:ea typeface="Helvetica Now Italics"/>
                <a:cs typeface="Helvetica Now Italics"/>
                <a:sym typeface="Helvetica Now Italics"/>
              </a:rPr>
              <a:t>Percent of charts audited that have an ESSI Bundle in discharge summary</a:t>
            </a:r>
          </a:p>
        </p:txBody>
      </p:sp>
      <p:pic>
        <p:nvPicPr>
          <p:cNvPr id="7" name="Picture 6" descr="A graph with numbers and a line&#10;&#10;AI-generated content may be incorrect.">
            <a:extLst>
              <a:ext uri="{FF2B5EF4-FFF2-40B4-BE49-F238E27FC236}">
                <a16:creationId xmlns:a16="http://schemas.microsoft.com/office/drawing/2014/main" id="{52E7462C-5C0F-DD29-66D5-AF39AD3299B2}"/>
              </a:ext>
            </a:extLst>
          </p:cNvPr>
          <p:cNvPicPr>
            <a:picLocks noChangeAspect="1"/>
          </p:cNvPicPr>
          <p:nvPr/>
        </p:nvPicPr>
        <p:blipFill>
          <a:blip r:embed="rId4" cstate="email">
            <a:extLst>
              <a:ext uri="{28A0092B-C50C-407E-A947-70E740481C1C}">
                <a14:useLocalDpi xmlns:a14="http://schemas.microsoft.com/office/drawing/2010/main"/>
              </a:ext>
            </a:extLst>
          </a:blip>
          <a:srcRect t="19091" r="31334"/>
          <a:stretch/>
        </p:blipFill>
        <p:spPr>
          <a:xfrm>
            <a:off x="922847" y="1773382"/>
            <a:ext cx="10346306" cy="4063641"/>
          </a:xfrm>
          <a:prstGeom prst="rect">
            <a:avLst/>
          </a:prstGeom>
        </p:spPr>
      </p:pic>
      <p:sp>
        <p:nvSpPr>
          <p:cNvPr id="8" name="Rectangle 7">
            <a:extLst>
              <a:ext uri="{FF2B5EF4-FFF2-40B4-BE49-F238E27FC236}">
                <a16:creationId xmlns:a16="http://schemas.microsoft.com/office/drawing/2014/main" id="{1E8BE3CE-274C-CCAD-881F-EC7AD2410BDC}"/>
              </a:ext>
            </a:extLst>
          </p:cNvPr>
          <p:cNvSpPr/>
          <p:nvPr/>
        </p:nvSpPr>
        <p:spPr>
          <a:xfrm>
            <a:off x="9795164" y="2535382"/>
            <a:ext cx="1136072" cy="1260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5789" y="456520"/>
            <a:ext cx="8229600" cy="1143000"/>
          </a:xfrm>
          <a:noFill/>
        </p:spPr>
        <p:txBody>
          <a:bodyPr>
            <a:normAutofit/>
          </a:bodyPr>
          <a:lstStyle/>
          <a:p>
            <a:r>
              <a:rPr lang="en-US" altLang="en-US" sz="4800">
                <a:ea typeface="Lato Medium"/>
                <a:cs typeface="Lato Medium"/>
              </a:rPr>
              <a:t>Overview</a:t>
            </a:r>
          </a:p>
        </p:txBody>
      </p:sp>
      <p:sp>
        <p:nvSpPr>
          <p:cNvPr id="16387" name="Content Placeholder 3"/>
          <p:cNvSpPr>
            <a:spLocks noGrp="1"/>
          </p:cNvSpPr>
          <p:nvPr>
            <p:ph idx="1"/>
          </p:nvPr>
        </p:nvSpPr>
        <p:spPr>
          <a:xfrm>
            <a:off x="504159" y="1720370"/>
            <a:ext cx="7489719" cy="4948346"/>
          </a:xfrm>
        </p:spPr>
        <p:txBody>
          <a:bodyPr vert="horz" lIns="91440" tIns="45720" rIns="91440" bIns="45720" rtlCol="0" anchor="t">
            <a:normAutofit/>
          </a:bodyPr>
          <a:lstStyle/>
          <a:p>
            <a:endParaRPr lang="en-US" altLang="en-US" sz="2800" dirty="0">
              <a:latin typeface="+mj-lt"/>
            </a:endParaRPr>
          </a:p>
          <a:p>
            <a:pPr>
              <a:buClr>
                <a:srgbClr val="F5668F"/>
              </a:buClr>
            </a:pPr>
            <a:endParaRPr lang="en-US" altLang="en-US" sz="2800" dirty="0">
              <a:latin typeface="+mj-lt"/>
            </a:endParaRPr>
          </a:p>
          <a:p>
            <a:pPr>
              <a:buClr>
                <a:srgbClr val="F5668F"/>
              </a:buClr>
            </a:pPr>
            <a:endParaRPr lang="en-US" altLang="en-US" sz="2200" dirty="0">
              <a:latin typeface="+mj-lt"/>
            </a:endParaRPr>
          </a:p>
          <a:p>
            <a:pPr>
              <a:buClr>
                <a:srgbClr val="F5668F"/>
              </a:buClr>
            </a:pPr>
            <a:endParaRPr lang="en-US" altLang="en-US" sz="2200" dirty="0">
              <a:latin typeface="+mj-lt"/>
            </a:endParaRPr>
          </a:p>
          <a:p>
            <a:pPr marL="457200" lvl="1" indent="0">
              <a:buClr>
                <a:srgbClr val="004990"/>
              </a:buClr>
              <a:buNone/>
            </a:pPr>
            <a:endParaRPr lang="en-US" altLang="en-US" sz="2200" dirty="0">
              <a:latin typeface="+mj-lt"/>
            </a:endParaRPr>
          </a:p>
          <a:p>
            <a:pPr>
              <a:buClr>
                <a:srgbClr val="F5668F"/>
              </a:buClr>
            </a:pPr>
            <a:endParaRPr lang="en-US" altLang="en-US" dirty="0">
              <a:latin typeface="+mj-lt"/>
            </a:endParaRPr>
          </a:p>
        </p:txBody>
      </p:sp>
      <p:sp>
        <p:nvSpPr>
          <p:cNvPr id="5" name="Content Placeholder 2">
            <a:extLst>
              <a:ext uri="{FF2B5EF4-FFF2-40B4-BE49-F238E27FC236}">
                <a16:creationId xmlns:a16="http://schemas.microsoft.com/office/drawing/2014/main" id="{F0B2A739-51C3-9CBF-7F6C-3EE69AAB6035}"/>
              </a:ext>
            </a:extLst>
          </p:cNvPr>
          <p:cNvSpPr txBox="1">
            <a:spLocks/>
          </p:cNvSpPr>
          <p:nvPr/>
        </p:nvSpPr>
        <p:spPr>
          <a:xfrm>
            <a:off x="613411" y="1599520"/>
            <a:ext cx="10972800" cy="482861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latin typeface="Calibri" panose="020F0502020204030204" pitchFamily="34" charset="0"/>
                <a:ea typeface="Lato"/>
                <a:cs typeface="Calibri" panose="020F0502020204030204" pitchFamily="34" charset="0"/>
              </a:rPr>
              <a:t>Face-to-Face Conference and ESSI “On the Path to QI Excellence” Award</a:t>
            </a:r>
          </a:p>
          <a:p>
            <a:r>
              <a:rPr lang="en-US" sz="2800" dirty="0">
                <a:latin typeface="Calibri" panose="020F0502020204030204" pitchFamily="34" charset="0"/>
                <a:ea typeface="Lato"/>
                <a:cs typeface="Calibri" panose="020F0502020204030204" pitchFamily="34" charset="0"/>
              </a:rPr>
              <a:t>ESSI Initiative Aims and Progress Overview</a:t>
            </a:r>
          </a:p>
          <a:p>
            <a:r>
              <a:rPr lang="en-US" sz="2800" b="1" dirty="0">
                <a:latin typeface="Calibri" panose="020F0502020204030204" pitchFamily="34" charset="0"/>
                <a:ea typeface="Lato"/>
                <a:cs typeface="Calibri" panose="020F0502020204030204" pitchFamily="34" charset="0"/>
              </a:rPr>
              <a:t>Transfer of Care: </a:t>
            </a:r>
            <a:r>
              <a:rPr lang="en-US" sz="2800" dirty="0">
                <a:effectLst/>
                <a:latin typeface="Calibri" panose="020F0502020204030204" pitchFamily="34" charset="0"/>
                <a:ea typeface="Avenir Next LT Pro" panose="020B0504020202020204" pitchFamily="34" charset="77"/>
                <a:cs typeface="Calibri" panose="020F0502020204030204" pitchFamily="34" charset="0"/>
              </a:rPr>
              <a:t>Optimizing Transfer of Care from Birth Hospitalization to Community Care Provider - </a:t>
            </a:r>
            <a:r>
              <a:rPr lang="en-US" sz="2800" dirty="0">
                <a:effectLst/>
                <a:latin typeface="Calibri" panose="020F0502020204030204" pitchFamily="34" charset="0"/>
                <a:ea typeface="Times New Roman" panose="02020603050405020304" pitchFamily="18" charset="0"/>
                <a:cs typeface="Calibri" panose="020F0502020204030204" pitchFamily="34" charset="0"/>
              </a:rPr>
              <a:t>Ensuring Safe Sleep &amp; Addressing Social Determinants of Health</a:t>
            </a:r>
            <a:endParaRPr lang="en-US" sz="2800" dirty="0">
              <a:latin typeface="Calibri" panose="020F0502020204030204" pitchFamily="34" charset="0"/>
              <a:ea typeface="Lato"/>
              <a:cs typeface="Calibri" panose="020F0502020204030204" pitchFamily="34" charset="0"/>
            </a:endParaRPr>
          </a:p>
          <a:p>
            <a:r>
              <a:rPr lang="en-US" sz="2800" dirty="0">
                <a:latin typeface="Calibri" panose="020F0502020204030204" pitchFamily="34" charset="0"/>
                <a:ea typeface="Lato"/>
                <a:cs typeface="Calibri" panose="020F0502020204030204" pitchFamily="34" charset="0"/>
              </a:rPr>
              <a:t>Community Corner: Home Visiting with Glendean Burton and Laura Beavers </a:t>
            </a:r>
          </a:p>
          <a:p>
            <a:pPr marL="0" indent="0">
              <a:buNone/>
            </a:pPr>
            <a:endParaRPr lang="en-US" sz="2800" dirty="0">
              <a:latin typeface="Calibri" panose="020F0502020204030204" pitchFamily="34" charset="0"/>
              <a:ea typeface="Lato"/>
              <a:cs typeface="Calibri" panose="020F0502020204030204" pitchFamily="34" charset="0"/>
            </a:endParaRPr>
          </a:p>
        </p:txBody>
      </p:sp>
    </p:spTree>
    <p:extLst>
      <p:ext uri="{BB962C8B-B14F-4D97-AF65-F5344CB8AC3E}">
        <p14:creationId xmlns:p14="http://schemas.microsoft.com/office/powerpoint/2010/main" val="404469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A2120-DD45-D3BB-3008-163B48C39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EE0594-94EF-87DA-0E3B-11ECE143C0DA}"/>
              </a:ext>
            </a:extLst>
          </p:cNvPr>
          <p:cNvSpPr>
            <a:spLocks noGrp="1"/>
          </p:cNvSpPr>
          <p:nvPr>
            <p:ph type="title"/>
          </p:nvPr>
        </p:nvSpPr>
        <p:spPr>
          <a:xfrm>
            <a:off x="899403" y="1410586"/>
            <a:ext cx="10393193" cy="2676505"/>
          </a:xfrm>
        </p:spPr>
        <p:txBody>
          <a:bodyPr/>
          <a:lstStyle/>
          <a:p>
            <a:r>
              <a:rPr lang="en-US" sz="3600" dirty="0">
                <a:effectLst/>
                <a:latin typeface="Calibri" panose="020F0502020204030204" pitchFamily="34" charset="0"/>
                <a:ea typeface="Avenir Next LT Pro" panose="020B0504020202020204" pitchFamily="34" charset="77"/>
                <a:cs typeface="Calibri" panose="020F0502020204030204" pitchFamily="34" charset="0"/>
              </a:rPr>
              <a:t>Optimizing Transfer of Care from Birth Hospitalization to Community Care Provider - </a:t>
            </a:r>
            <a:r>
              <a:rPr lang="en-US" sz="3600" dirty="0">
                <a:effectLst/>
                <a:latin typeface="Calibri" panose="020F0502020204030204" pitchFamily="34" charset="0"/>
                <a:ea typeface="Times New Roman" panose="02020603050405020304" pitchFamily="18" charset="0"/>
                <a:cs typeface="Calibri" panose="020F0502020204030204" pitchFamily="34" charset="0"/>
              </a:rPr>
              <a:t>Ensuring Safe Sleep &amp; Addressing Social Determinants of Health</a:t>
            </a:r>
            <a:endParaRPr lang="en-US" sz="3600" dirty="0">
              <a:latin typeface="Calibri" panose="020F0502020204030204" pitchFamily="34" charset="0"/>
              <a:ea typeface="Lato"/>
              <a:cs typeface="Calibri" panose="020F0502020204030204" pitchFamily="34" charset="0"/>
            </a:endParaRPr>
          </a:p>
        </p:txBody>
      </p:sp>
      <p:sp>
        <p:nvSpPr>
          <p:cNvPr id="4" name="Slide Number Placeholder 3">
            <a:extLst>
              <a:ext uri="{FF2B5EF4-FFF2-40B4-BE49-F238E27FC236}">
                <a16:creationId xmlns:a16="http://schemas.microsoft.com/office/drawing/2014/main" id="{D589523D-831E-6EDF-BDE7-0BF6442AF51B}"/>
              </a:ext>
            </a:extLst>
          </p:cNvPr>
          <p:cNvSpPr>
            <a:spLocks noGrp="1"/>
          </p:cNvSpPr>
          <p:nvPr>
            <p:ph type="sldNum" sz="quarter" idx="4294967295"/>
          </p:nvPr>
        </p:nvSpPr>
        <p:spPr>
          <a:xfrm>
            <a:off x="9448800" y="6356350"/>
            <a:ext cx="2743200" cy="365125"/>
          </a:xfrm>
        </p:spPr>
        <p:txBody>
          <a:bodyPr/>
          <a:lstStyle/>
          <a:p>
            <a:fld id="{97033E4B-E3EB-3D46-B2D8-3159663620FA}" type="slidenum">
              <a:rPr lang="en-US" smtClean="0"/>
              <a:pPr/>
              <a:t>20</a:t>
            </a:fld>
            <a:endParaRPr lang="en-US"/>
          </a:p>
        </p:txBody>
      </p:sp>
      <p:sp>
        <p:nvSpPr>
          <p:cNvPr id="5" name="Footer Placeholder 4">
            <a:extLst>
              <a:ext uri="{FF2B5EF4-FFF2-40B4-BE49-F238E27FC236}">
                <a16:creationId xmlns:a16="http://schemas.microsoft.com/office/drawing/2014/main" id="{76BC7FB9-6BCB-CCE1-8A36-305E245B866E}"/>
              </a:ext>
            </a:extLst>
          </p:cNvPr>
          <p:cNvSpPr>
            <a:spLocks noGrp="1"/>
          </p:cNvSpPr>
          <p:nvPr>
            <p:ph type="ftr" sz="quarter" idx="4294967295"/>
          </p:nvPr>
        </p:nvSpPr>
        <p:spPr>
          <a:xfrm>
            <a:off x="0" y="6356350"/>
            <a:ext cx="4114800" cy="365125"/>
          </a:xfrm>
        </p:spPr>
        <p:txBody>
          <a:bodyPr/>
          <a:lstStyle/>
          <a:p>
            <a:pPr algn="l"/>
            <a:r>
              <a:rPr lang="en-US"/>
              <a:t>Illinois Perinatal Quality Collaborative</a:t>
            </a:r>
          </a:p>
        </p:txBody>
      </p:sp>
    </p:spTree>
    <p:extLst>
      <p:ext uri="{BB962C8B-B14F-4D97-AF65-F5344CB8AC3E}">
        <p14:creationId xmlns:p14="http://schemas.microsoft.com/office/powerpoint/2010/main" val="597161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F4169-737F-79B2-C43D-536C4E96A137}"/>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9B6A32F-BFC4-67BE-FFEF-C222F16543BF}"/>
              </a:ext>
            </a:extLst>
          </p:cNvPr>
          <p:cNvCxnSpPr>
            <a:cxnSpLocks/>
          </p:cNvCxnSpPr>
          <p:nvPr/>
        </p:nvCxnSpPr>
        <p:spPr>
          <a:xfrm flipH="1">
            <a:off x="4933658" y="4116575"/>
            <a:ext cx="1862079" cy="0"/>
          </a:xfrm>
          <a:prstGeom prst="line">
            <a:avLst/>
          </a:prstGeom>
          <a:ln w="57150">
            <a:solidFill>
              <a:schemeClr val="accent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68EFDBA-15A6-FA07-94F2-CC4EF37E59B6}"/>
              </a:ext>
            </a:extLst>
          </p:cNvPr>
          <p:cNvSpPr/>
          <p:nvPr/>
        </p:nvSpPr>
        <p:spPr>
          <a:xfrm>
            <a:off x="6594228" y="0"/>
            <a:ext cx="5591907" cy="1899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4D14165-EBAB-AFFE-F7F3-F8AAF3E2555E}"/>
              </a:ext>
            </a:extLst>
          </p:cNvPr>
          <p:cNvCxnSpPr>
            <a:cxnSpLocks/>
          </p:cNvCxnSpPr>
          <p:nvPr/>
        </p:nvCxnSpPr>
        <p:spPr>
          <a:xfrm>
            <a:off x="9058643" y="1302779"/>
            <a:ext cx="0" cy="1322137"/>
          </a:xfrm>
          <a:prstGeom prst="line">
            <a:avLst/>
          </a:prstGeom>
          <a:ln w="57150">
            <a:solidFill>
              <a:schemeClr val="accent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C04D4516-49F2-A263-76E6-E973CA20DD13}"/>
              </a:ext>
            </a:extLst>
          </p:cNvPr>
          <p:cNvSpPr txBox="1">
            <a:spLocks/>
          </p:cNvSpPr>
          <p:nvPr/>
        </p:nvSpPr>
        <p:spPr>
          <a:xfrm>
            <a:off x="460279" y="69412"/>
            <a:ext cx="11731721" cy="1736360"/>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r>
              <a:rPr lang="en-US" altLang="en-US" sz="4800" dirty="0"/>
              <a:t>What is a Transfer of Care? </a:t>
            </a:r>
          </a:p>
        </p:txBody>
      </p:sp>
      <p:sp>
        <p:nvSpPr>
          <p:cNvPr id="5" name="Content Placeholder 2">
            <a:extLst>
              <a:ext uri="{FF2B5EF4-FFF2-40B4-BE49-F238E27FC236}">
                <a16:creationId xmlns:a16="http://schemas.microsoft.com/office/drawing/2014/main" id="{09036AAE-75B3-8D28-0CF7-F918870CF0A8}"/>
              </a:ext>
            </a:extLst>
          </p:cNvPr>
          <p:cNvSpPr txBox="1">
            <a:spLocks/>
          </p:cNvSpPr>
          <p:nvPr/>
        </p:nvSpPr>
        <p:spPr>
          <a:xfrm>
            <a:off x="515099" y="1302779"/>
            <a:ext cx="7857244" cy="158042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6000"/>
              </a:lnSpc>
              <a:spcAft>
                <a:spcPts val="800"/>
              </a:spcAft>
              <a:buNone/>
            </a:pPr>
            <a:r>
              <a:rPr lang="en-US" dirty="0">
                <a:effectLst/>
                <a:latin typeface="+mj-lt"/>
                <a:ea typeface="Avenir Next LT Pro" panose="020B0504020202020204" pitchFamily="34" charset="77"/>
                <a:cs typeface="Avenir Next LT Pro" panose="020B0504020202020204" pitchFamily="34" charset="77"/>
              </a:rPr>
              <a:t>A transfer of care </a:t>
            </a:r>
            <a:r>
              <a:rPr lang="en-US" dirty="0">
                <a:latin typeface="+mj-lt"/>
                <a:ea typeface="Avenir Next LT Pro" panose="020B0504020202020204" pitchFamily="34" charset="77"/>
                <a:cs typeface="Avenir Next LT Pro" panose="020B0504020202020204" pitchFamily="34" charset="77"/>
              </a:rPr>
              <a:t>is</a:t>
            </a:r>
            <a:r>
              <a:rPr lang="en-US" dirty="0">
                <a:effectLst/>
                <a:latin typeface="+mj-lt"/>
                <a:ea typeface="Avenir Next LT Pro" panose="020B0504020202020204" pitchFamily="34" charset="77"/>
                <a:cs typeface="Avenir Next LT Pro" panose="020B0504020202020204" pitchFamily="34" charset="77"/>
              </a:rPr>
              <a:t> when one </a:t>
            </a:r>
            <a:r>
              <a:rPr lang="en-US" dirty="0">
                <a:latin typeface="+mj-lt"/>
                <a:ea typeface="Avenir Next LT Pro" panose="020B0504020202020204" pitchFamily="34" charset="77"/>
                <a:cs typeface="Avenir Next LT Pro" panose="020B0504020202020204" pitchFamily="34" charset="77"/>
              </a:rPr>
              <a:t>medical team</a:t>
            </a:r>
            <a:r>
              <a:rPr lang="en-US" dirty="0">
                <a:effectLst/>
                <a:latin typeface="+mj-lt"/>
                <a:ea typeface="Avenir Next LT Pro" panose="020B0504020202020204" pitchFamily="34" charset="77"/>
                <a:cs typeface="Avenir Next LT Pro" panose="020B0504020202020204" pitchFamily="34" charset="77"/>
              </a:rPr>
              <a:t> turns over responsibility for the comprehensive care of a patient to another medical team.  </a:t>
            </a:r>
            <a:endParaRPr lang="en-US" dirty="0">
              <a:effectLst/>
              <a:latin typeface="+mj-lt"/>
              <a:ea typeface="Times New Roman" panose="02020603050405020304" pitchFamily="18" charset="0"/>
              <a:cs typeface="Times New Roman" panose="02020603050405020304" pitchFamily="18" charset="0"/>
            </a:endParaRPr>
          </a:p>
        </p:txBody>
      </p:sp>
      <p:pic>
        <p:nvPicPr>
          <p:cNvPr id="7" name="Picture 6" descr="A building with a red cross on it&#10;&#10;AI-generated content may be incorrect.">
            <a:extLst>
              <a:ext uri="{FF2B5EF4-FFF2-40B4-BE49-F238E27FC236}">
                <a16:creationId xmlns:a16="http://schemas.microsoft.com/office/drawing/2014/main" id="{18EA348C-306C-B7B8-DDB6-6A84265D54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2343" y="263268"/>
            <a:ext cx="1372601" cy="1372601"/>
          </a:xfrm>
          <a:prstGeom prst="rect">
            <a:avLst/>
          </a:prstGeom>
        </p:spPr>
      </p:pic>
      <p:pic>
        <p:nvPicPr>
          <p:cNvPr id="9" name="Picture 8" descr="A green square with houses and trees&#10;&#10;AI-generated content may be incorrect.">
            <a:extLst>
              <a:ext uri="{FF2B5EF4-FFF2-40B4-BE49-F238E27FC236}">
                <a16:creationId xmlns:a16="http://schemas.microsoft.com/office/drawing/2014/main" id="{A1023D59-5F39-E2B5-A90B-CC505F48D8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7051" y="3506209"/>
            <a:ext cx="1220732" cy="1220732"/>
          </a:xfrm>
          <a:prstGeom prst="rect">
            <a:avLst/>
          </a:prstGeom>
        </p:spPr>
      </p:pic>
      <p:pic>
        <p:nvPicPr>
          <p:cNvPr id="8" name="Picture 7" descr="A person holding a baby in her arms&#10;&#10;AI-generated content may be incorrect.">
            <a:extLst>
              <a:ext uri="{FF2B5EF4-FFF2-40B4-BE49-F238E27FC236}">
                <a16:creationId xmlns:a16="http://schemas.microsoft.com/office/drawing/2014/main" id="{809E12E3-27C5-B653-27A2-C035754EEF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7812" y="2531550"/>
            <a:ext cx="5409089" cy="3814573"/>
          </a:xfrm>
          <a:prstGeom prst="rect">
            <a:avLst/>
          </a:prstGeom>
        </p:spPr>
      </p:pic>
    </p:spTree>
    <p:extLst>
      <p:ext uri="{BB962C8B-B14F-4D97-AF65-F5344CB8AC3E}">
        <p14:creationId xmlns:p14="http://schemas.microsoft.com/office/powerpoint/2010/main" val="3608283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D4083-2389-4183-96B1-5B4B192634D9}"/>
            </a:ext>
          </a:extLst>
        </p:cNvPr>
        <p:cNvGrpSpPr/>
        <p:nvPr/>
      </p:nvGrpSpPr>
      <p:grpSpPr>
        <a:xfrm>
          <a:off x="0" y="0"/>
          <a:ext cx="0" cy="0"/>
          <a:chOff x="0" y="0"/>
          <a:chExt cx="0" cy="0"/>
        </a:xfrm>
      </p:grpSpPr>
      <p:sp>
        <p:nvSpPr>
          <p:cNvPr id="16386" name="Title 1">
            <a:extLst>
              <a:ext uri="{FF2B5EF4-FFF2-40B4-BE49-F238E27FC236}">
                <a16:creationId xmlns:a16="http://schemas.microsoft.com/office/drawing/2014/main" id="{0CF17FA2-EF83-4F8F-9329-3293E1044D1C}"/>
              </a:ext>
            </a:extLst>
          </p:cNvPr>
          <p:cNvSpPr>
            <a:spLocks noGrp="1"/>
          </p:cNvSpPr>
          <p:nvPr>
            <p:ph type="title"/>
          </p:nvPr>
        </p:nvSpPr>
        <p:spPr>
          <a:xfrm>
            <a:off x="305607" y="-5299"/>
            <a:ext cx="11885659" cy="1720273"/>
          </a:xfrm>
          <a:solidFill>
            <a:schemeClr val="bg1"/>
          </a:solidFill>
        </p:spPr>
        <p:txBody>
          <a:bodyPr>
            <a:normAutofit/>
          </a:bodyPr>
          <a:lstStyle/>
          <a:p>
            <a:r>
              <a:rPr lang="en-US" altLang="en-US" sz="4400" dirty="0"/>
              <a:t>Case</a:t>
            </a:r>
          </a:p>
        </p:txBody>
      </p:sp>
      <p:sp>
        <p:nvSpPr>
          <p:cNvPr id="6" name="Content Placeholder 2">
            <a:extLst>
              <a:ext uri="{FF2B5EF4-FFF2-40B4-BE49-F238E27FC236}">
                <a16:creationId xmlns:a16="http://schemas.microsoft.com/office/drawing/2014/main" id="{70268B55-26B1-7626-CB64-8578694F7167}"/>
              </a:ext>
            </a:extLst>
          </p:cNvPr>
          <p:cNvSpPr txBox="1">
            <a:spLocks/>
          </p:cNvSpPr>
          <p:nvPr/>
        </p:nvSpPr>
        <p:spPr>
          <a:xfrm>
            <a:off x="305607" y="1583061"/>
            <a:ext cx="10972800" cy="468710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35 week, 2015g (4lb 6oz), infant born in c/s due to severe preeclampsia. Maternal blood type O positive. Baby blood type A positive, Coombs positive. Initially feeds marginal well, but did not require transfer to NICU and maintained blood sugars. Parents prefer formula to breastmilk. Bilirubin up to 15, but improved with phototherapy and did not demonstrate anemia.</a:t>
            </a:r>
          </a:p>
          <a:p>
            <a:pPr marL="0" indent="0">
              <a:buNone/>
            </a:pPr>
            <a:r>
              <a:rPr lang="en-US" sz="2000" dirty="0">
                <a:solidFill>
                  <a:srgbClr val="000000"/>
                </a:solidFill>
                <a:latin typeface="Calibri" panose="020F0502020204030204" pitchFamily="34" charset="0"/>
                <a:cs typeface="Calibri" panose="020F0502020204030204" pitchFamily="34" charset="0"/>
              </a:rPr>
              <a:t>Discharged home on D3 with </a:t>
            </a:r>
            <a:r>
              <a:rPr lang="en-US" sz="2000" dirty="0" err="1">
                <a:solidFill>
                  <a:srgbClr val="000000"/>
                </a:solidFill>
                <a:latin typeface="Calibri" panose="020F0502020204030204" pitchFamily="34" charset="0"/>
                <a:cs typeface="Calibri" panose="020F0502020204030204" pitchFamily="34" charset="0"/>
              </a:rPr>
              <a:t>Neosure</a:t>
            </a:r>
            <a:r>
              <a:rPr lang="en-US" sz="2000" dirty="0">
                <a:solidFill>
                  <a:srgbClr val="000000"/>
                </a:solidFill>
                <a:latin typeface="Calibri" panose="020F0502020204030204" pitchFamily="34" charset="0"/>
                <a:cs typeface="Calibri" panose="020F0502020204030204" pitchFamily="34" charset="0"/>
              </a:rPr>
              <a:t> 24 calorie, 1850g (92%). WIC form given. Transportation challenges identified on SDOH screening, but team felt that there was adequate transportation plan to PCP office, 1 day after discharge.</a:t>
            </a:r>
          </a:p>
          <a:p>
            <a:pPr marL="0" indent="0">
              <a:buNone/>
            </a:pPr>
            <a:r>
              <a:rPr lang="en-US" sz="2000" dirty="0">
                <a:solidFill>
                  <a:srgbClr val="000000"/>
                </a:solidFill>
                <a:effectLst/>
                <a:latin typeface="Calibri" panose="020F0502020204030204" pitchFamily="34" charset="0"/>
                <a:cs typeface="Calibri" panose="020F0502020204030204" pitchFamily="34" charset="0"/>
              </a:rPr>
              <a:t>Patient sees PCP after </a:t>
            </a:r>
            <a:r>
              <a:rPr lang="en-US" sz="2000" dirty="0">
                <a:solidFill>
                  <a:srgbClr val="000000"/>
                </a:solidFill>
                <a:latin typeface="Calibri" panose="020F0502020204030204" pitchFamily="34" charset="0"/>
                <a:cs typeface="Calibri" panose="020F0502020204030204" pitchFamily="34" charset="0"/>
              </a:rPr>
              <a:t>discharge as planned. Weight 1835g (91%). “Moderate jaundice” on exam. PCP could not find d/c summary, but parent are “good historians” and reported the birthweight in </a:t>
            </a:r>
            <a:r>
              <a:rPr lang="en-US" sz="2000" dirty="0" err="1">
                <a:solidFill>
                  <a:srgbClr val="000000"/>
                </a:solidFill>
                <a:latin typeface="Calibri" panose="020F0502020204030204" pitchFamily="34" charset="0"/>
                <a:cs typeface="Calibri" panose="020F0502020204030204" pitchFamily="34" charset="0"/>
              </a:rPr>
              <a:t>lbs</a:t>
            </a:r>
            <a:r>
              <a:rPr lang="en-US" sz="2000" dirty="0">
                <a:solidFill>
                  <a:srgbClr val="000000"/>
                </a:solidFill>
                <a:latin typeface="Calibri" panose="020F0502020204030204" pitchFamily="34" charset="0"/>
                <a:cs typeface="Calibri" panose="020F0502020204030204" pitchFamily="34" charset="0"/>
              </a:rPr>
              <a:t>/oz. They did not remember discharge weight, but “they said it was ok.” </a:t>
            </a:r>
            <a:r>
              <a:rPr lang="en-US" sz="2000" dirty="0" err="1">
                <a:solidFill>
                  <a:srgbClr val="000000"/>
                </a:solidFill>
                <a:latin typeface="Calibri" panose="020F0502020204030204" pitchFamily="34" charset="0"/>
                <a:cs typeface="Calibri" panose="020F0502020204030204" pitchFamily="34" charset="0"/>
              </a:rPr>
              <a:t>Followup</a:t>
            </a:r>
            <a:r>
              <a:rPr lang="en-US" sz="2000" dirty="0">
                <a:solidFill>
                  <a:srgbClr val="000000"/>
                </a:solidFill>
                <a:latin typeface="Calibri" panose="020F0502020204030204" pitchFamily="34" charset="0"/>
                <a:cs typeface="Calibri" panose="020F0502020204030204" pitchFamily="34" charset="0"/>
              </a:rPr>
              <a:t> planned at 2 weeks of age.</a:t>
            </a:r>
          </a:p>
          <a:p>
            <a:pPr marL="0" indent="0">
              <a:buNone/>
            </a:pPr>
            <a:r>
              <a:rPr lang="en-US" sz="2000" dirty="0">
                <a:solidFill>
                  <a:srgbClr val="000000"/>
                </a:solidFill>
                <a:latin typeface="Calibri" panose="020F0502020204030204" pitchFamily="34" charset="0"/>
                <a:cs typeface="Calibri" panose="020F0502020204030204" pitchFamily="34" charset="0"/>
              </a:rPr>
              <a:t>Patient presents to ED at 8 DOL, bilirubin 22, 1755g (88%). Mother reports she could never go to WIC office due to transportation. Using 20 calorie formula from cousin until she can get there. Baby admitted.</a:t>
            </a:r>
          </a:p>
          <a:p>
            <a:pPr marL="0" indent="0">
              <a:buNone/>
            </a:pPr>
            <a:endParaRPr lang="en-US" sz="2200" dirty="0">
              <a:solidFill>
                <a:srgbClr val="000000"/>
              </a:solidFill>
              <a:effectLst/>
              <a:latin typeface="Calibri" panose="020F0502020204030204" pitchFamily="34" charset="0"/>
              <a:cs typeface="Calibri" panose="020F0502020204030204" pitchFamily="34" charset="0"/>
            </a:endParaRPr>
          </a:p>
          <a:p>
            <a:pPr marL="0" indent="0">
              <a:buNone/>
            </a:pPr>
            <a:endParaRPr lang="en-US" sz="2200" dirty="0">
              <a:solidFill>
                <a:srgbClr val="000000"/>
              </a:solidFill>
              <a:effectLst/>
              <a:latin typeface="Calibri" panose="020F0502020204030204" pitchFamily="34" charset="0"/>
              <a:cs typeface="Calibri" panose="020F0502020204030204" pitchFamily="34" charset="0"/>
            </a:endParaRPr>
          </a:p>
          <a:p>
            <a:pPr marL="0" indent="0">
              <a:buNone/>
            </a:pPr>
            <a:endParaRPr lang="en-US" sz="220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1039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7B0E-CAFD-3B58-C353-6C3006A94A12}"/>
              </a:ext>
            </a:extLst>
          </p:cNvPr>
          <p:cNvSpPr>
            <a:spLocks noGrp="1"/>
          </p:cNvSpPr>
          <p:nvPr>
            <p:ph type="title"/>
          </p:nvPr>
        </p:nvSpPr>
        <p:spPr/>
        <p:txBody>
          <a:bodyPr/>
          <a:lstStyle/>
          <a:p>
            <a:r>
              <a:rPr lang="en-US" dirty="0"/>
              <a:t>Case</a:t>
            </a:r>
          </a:p>
        </p:txBody>
      </p:sp>
      <p:sp>
        <p:nvSpPr>
          <p:cNvPr id="3" name="Text Placeholder 2">
            <a:extLst>
              <a:ext uri="{FF2B5EF4-FFF2-40B4-BE49-F238E27FC236}">
                <a16:creationId xmlns:a16="http://schemas.microsoft.com/office/drawing/2014/main" id="{C42A7942-D3CF-AD40-9A9A-D88BE956DC16}"/>
              </a:ext>
            </a:extLst>
          </p:cNvPr>
          <p:cNvSpPr>
            <a:spLocks noGrp="1"/>
          </p:cNvSpPr>
          <p:nvPr>
            <p:ph type="body" idx="1"/>
          </p:nvPr>
        </p:nvSpPr>
        <p:spPr/>
        <p:txBody>
          <a:bodyPr/>
          <a:lstStyle/>
          <a:p>
            <a:r>
              <a:rPr lang="en-US" dirty="0"/>
              <a:t>In Hospital</a:t>
            </a:r>
          </a:p>
        </p:txBody>
      </p:sp>
      <p:sp>
        <p:nvSpPr>
          <p:cNvPr id="4" name="Content Placeholder 3">
            <a:extLst>
              <a:ext uri="{FF2B5EF4-FFF2-40B4-BE49-F238E27FC236}">
                <a16:creationId xmlns:a16="http://schemas.microsoft.com/office/drawing/2014/main" id="{234D2A11-16BE-BDCF-8986-481A748921D7}"/>
              </a:ext>
            </a:extLst>
          </p:cNvPr>
          <p:cNvSpPr>
            <a:spLocks noGrp="1"/>
          </p:cNvSpPr>
          <p:nvPr>
            <p:ph sz="half" idx="2"/>
          </p:nvPr>
        </p:nvSpPr>
        <p:spPr/>
        <p:txBody>
          <a:bodyPr>
            <a:normAutofit fontScale="92500"/>
          </a:bodyPr>
          <a:lstStyle/>
          <a:p>
            <a:r>
              <a:rPr lang="en-US" sz="2000" dirty="0">
                <a:solidFill>
                  <a:srgbClr val="000000"/>
                </a:solidFill>
                <a:latin typeface="Calibri" panose="020F0502020204030204" pitchFamily="34" charset="0"/>
                <a:cs typeface="Calibri" panose="020F0502020204030204" pitchFamily="34" charset="0"/>
              </a:rPr>
              <a:t>35 5/7 week, 2015g (4lb 6oz)</a:t>
            </a:r>
          </a:p>
          <a:p>
            <a:r>
              <a:rPr lang="en-US" dirty="0">
                <a:solidFill>
                  <a:srgbClr val="000000"/>
                </a:solidFill>
                <a:latin typeface="Calibri" panose="020F0502020204030204" pitchFamily="34" charset="0"/>
                <a:cs typeface="Calibri" panose="020F0502020204030204" pitchFamily="34" charset="0"/>
              </a:rPr>
              <a:t>C/S severe </a:t>
            </a:r>
            <a:r>
              <a:rPr lang="en-US" dirty="0" err="1">
                <a:solidFill>
                  <a:srgbClr val="000000"/>
                </a:solidFill>
                <a:latin typeface="Calibri" panose="020F0502020204030204" pitchFamily="34" charset="0"/>
                <a:cs typeface="Calibri" panose="020F0502020204030204" pitchFamily="34" charset="0"/>
              </a:rPr>
              <a:t>preeclampisa</a:t>
            </a:r>
            <a:r>
              <a:rPr lang="en-US" dirty="0">
                <a:solidFill>
                  <a:srgbClr val="000000"/>
                </a:solidFill>
                <a:latin typeface="Calibri" panose="020F0502020204030204" pitchFamily="34" charset="0"/>
                <a:cs typeface="Calibri" panose="020F0502020204030204" pitchFamily="34" charset="0"/>
              </a:rPr>
              <a:t> </a:t>
            </a:r>
          </a:p>
          <a:p>
            <a:r>
              <a:rPr lang="en-US" sz="2000" dirty="0">
                <a:solidFill>
                  <a:srgbClr val="000000"/>
                </a:solidFill>
                <a:latin typeface="Calibri" panose="020F0502020204030204" pitchFamily="34" charset="0"/>
                <a:cs typeface="Calibri" panose="020F0502020204030204" pitchFamily="34" charset="0"/>
              </a:rPr>
              <a:t>Maternal blood type O positive. Baby blood type A positive</a:t>
            </a:r>
          </a:p>
          <a:p>
            <a:r>
              <a:rPr lang="en-US" sz="2000" dirty="0">
                <a:solidFill>
                  <a:srgbClr val="000000"/>
                </a:solidFill>
                <a:latin typeface="Calibri" panose="020F0502020204030204" pitchFamily="34" charset="0"/>
                <a:cs typeface="Calibri" panose="020F0502020204030204" pitchFamily="34" charset="0"/>
              </a:rPr>
              <a:t>Initially feeds marginal well, but did not require transfer to NICU and maintained blood sugars: Parents prefer formula to breastmilk</a:t>
            </a:r>
          </a:p>
          <a:p>
            <a:r>
              <a:rPr lang="en-US" sz="2000" dirty="0">
                <a:solidFill>
                  <a:srgbClr val="000000"/>
                </a:solidFill>
                <a:latin typeface="Calibri" panose="020F0502020204030204" pitchFamily="34" charset="0"/>
                <a:cs typeface="Calibri" panose="020F0502020204030204" pitchFamily="34" charset="0"/>
              </a:rPr>
              <a:t>Bilirubin up to 15, but improved with phototherapy and did not demonstrate anemia.</a:t>
            </a:r>
            <a:endParaRPr lang="en-US" dirty="0"/>
          </a:p>
        </p:txBody>
      </p:sp>
      <p:sp>
        <p:nvSpPr>
          <p:cNvPr id="5" name="Text Placeholder 4">
            <a:extLst>
              <a:ext uri="{FF2B5EF4-FFF2-40B4-BE49-F238E27FC236}">
                <a16:creationId xmlns:a16="http://schemas.microsoft.com/office/drawing/2014/main" id="{E69072C3-98B0-F232-E524-BE53F7F41BC9}"/>
              </a:ext>
            </a:extLst>
          </p:cNvPr>
          <p:cNvSpPr>
            <a:spLocks noGrp="1"/>
          </p:cNvSpPr>
          <p:nvPr>
            <p:ph type="body" sz="quarter" idx="3"/>
          </p:nvPr>
        </p:nvSpPr>
        <p:spPr/>
        <p:txBody>
          <a:bodyPr/>
          <a:lstStyle/>
          <a:p>
            <a:r>
              <a:rPr lang="en-US" dirty="0"/>
              <a:t>Discharge and PCP</a:t>
            </a:r>
          </a:p>
        </p:txBody>
      </p:sp>
      <p:sp>
        <p:nvSpPr>
          <p:cNvPr id="6" name="Content Placeholder 5">
            <a:extLst>
              <a:ext uri="{FF2B5EF4-FFF2-40B4-BE49-F238E27FC236}">
                <a16:creationId xmlns:a16="http://schemas.microsoft.com/office/drawing/2014/main" id="{1F10CBB6-3CB5-2269-0096-038D66CD17EA}"/>
              </a:ext>
            </a:extLst>
          </p:cNvPr>
          <p:cNvSpPr>
            <a:spLocks noGrp="1"/>
          </p:cNvSpPr>
          <p:nvPr>
            <p:ph sz="quarter" idx="4"/>
          </p:nvPr>
        </p:nvSpPr>
        <p:spPr/>
        <p:txBody>
          <a:bodyPr/>
          <a:lstStyle/>
          <a:p>
            <a:r>
              <a:rPr lang="en-US" sz="2000" dirty="0">
                <a:solidFill>
                  <a:srgbClr val="000000"/>
                </a:solidFill>
                <a:latin typeface="Calibri" panose="020F0502020204030204" pitchFamily="34" charset="0"/>
                <a:cs typeface="Calibri" panose="020F0502020204030204" pitchFamily="34" charset="0"/>
              </a:rPr>
              <a:t>Discharged home on D3 with </a:t>
            </a:r>
            <a:r>
              <a:rPr lang="en-US" sz="2000" dirty="0" err="1">
                <a:solidFill>
                  <a:srgbClr val="000000"/>
                </a:solidFill>
                <a:latin typeface="Calibri" panose="020F0502020204030204" pitchFamily="34" charset="0"/>
                <a:cs typeface="Calibri" panose="020F0502020204030204" pitchFamily="34" charset="0"/>
              </a:rPr>
              <a:t>Neosure</a:t>
            </a:r>
            <a:r>
              <a:rPr lang="en-US" sz="2000" dirty="0">
                <a:solidFill>
                  <a:srgbClr val="000000"/>
                </a:solidFill>
                <a:latin typeface="Calibri" panose="020F0502020204030204" pitchFamily="34" charset="0"/>
                <a:cs typeface="Calibri" panose="020F0502020204030204" pitchFamily="34" charset="0"/>
              </a:rPr>
              <a:t> 24 calorie; WIC form given</a:t>
            </a:r>
          </a:p>
          <a:p>
            <a:r>
              <a:rPr lang="en-US" sz="2000" dirty="0">
                <a:solidFill>
                  <a:srgbClr val="000000"/>
                </a:solidFill>
                <a:latin typeface="Calibri" panose="020F0502020204030204" pitchFamily="34" charset="0"/>
                <a:cs typeface="Calibri" panose="020F0502020204030204" pitchFamily="34" charset="0"/>
              </a:rPr>
              <a:t>Discharge Weight: 1850g (92%)</a:t>
            </a:r>
          </a:p>
          <a:p>
            <a:r>
              <a:rPr lang="en-US" sz="2000" dirty="0">
                <a:solidFill>
                  <a:srgbClr val="000000"/>
                </a:solidFill>
                <a:latin typeface="Calibri" panose="020F0502020204030204" pitchFamily="34" charset="0"/>
                <a:cs typeface="Calibri" panose="020F0502020204030204" pitchFamily="34" charset="0"/>
              </a:rPr>
              <a:t>Transportation challenges identified on SDOH screening, but team felt that there was adequate transportation plan to PCP office, 1 day after discharge.</a:t>
            </a:r>
          </a:p>
          <a:p>
            <a:endParaRPr lang="en-US" dirty="0"/>
          </a:p>
        </p:txBody>
      </p:sp>
      <p:sp>
        <p:nvSpPr>
          <p:cNvPr id="7" name="Slide Number Placeholder 6">
            <a:extLst>
              <a:ext uri="{FF2B5EF4-FFF2-40B4-BE49-F238E27FC236}">
                <a16:creationId xmlns:a16="http://schemas.microsoft.com/office/drawing/2014/main" id="{32614085-CC06-D76C-CBC5-8D348B2A10FA}"/>
              </a:ext>
            </a:extLst>
          </p:cNvPr>
          <p:cNvSpPr>
            <a:spLocks noGrp="1"/>
          </p:cNvSpPr>
          <p:nvPr>
            <p:ph type="sldNum" sz="quarter" idx="10"/>
          </p:nvPr>
        </p:nvSpPr>
        <p:spPr/>
        <p:txBody>
          <a:bodyPr/>
          <a:lstStyle/>
          <a:p>
            <a:fld id="{97033E4B-E3EB-3D46-B2D8-3159663620FA}" type="slidenum">
              <a:rPr lang="en-US" smtClean="0"/>
              <a:t>23</a:t>
            </a:fld>
            <a:endParaRPr lang="en-US"/>
          </a:p>
        </p:txBody>
      </p:sp>
      <p:sp>
        <p:nvSpPr>
          <p:cNvPr id="8" name="Footer Placeholder 7">
            <a:extLst>
              <a:ext uri="{FF2B5EF4-FFF2-40B4-BE49-F238E27FC236}">
                <a16:creationId xmlns:a16="http://schemas.microsoft.com/office/drawing/2014/main" id="{92437959-5887-E1E9-3F3E-C731B5AFE285}"/>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82227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C7E48-8E57-3166-02C3-EBBA4CAC9FFB}"/>
              </a:ext>
            </a:extLst>
          </p:cNvPr>
          <p:cNvSpPr>
            <a:spLocks noGrp="1"/>
          </p:cNvSpPr>
          <p:nvPr>
            <p:ph type="title"/>
          </p:nvPr>
        </p:nvSpPr>
        <p:spPr/>
        <p:txBody>
          <a:bodyPr/>
          <a:lstStyle/>
          <a:p>
            <a:r>
              <a:rPr lang="en-US" dirty="0"/>
              <a:t>For this case:</a:t>
            </a:r>
            <a:br>
              <a:rPr lang="en-US" dirty="0"/>
            </a:br>
            <a:r>
              <a:rPr lang="en-US" dirty="0"/>
              <a:t>Key elements of transfer of care?</a:t>
            </a:r>
          </a:p>
        </p:txBody>
      </p:sp>
      <p:sp>
        <p:nvSpPr>
          <p:cNvPr id="3" name="Content Placeholder 2">
            <a:extLst>
              <a:ext uri="{FF2B5EF4-FFF2-40B4-BE49-F238E27FC236}">
                <a16:creationId xmlns:a16="http://schemas.microsoft.com/office/drawing/2014/main" id="{A2AB87CD-E5BF-BB13-80BB-F20B518C9B9B}"/>
              </a:ext>
            </a:extLst>
          </p:cNvPr>
          <p:cNvSpPr>
            <a:spLocks noGrp="1"/>
          </p:cNvSpPr>
          <p:nvPr>
            <p:ph idx="1"/>
          </p:nvPr>
        </p:nvSpPr>
        <p:spPr/>
        <p:txBody>
          <a:bodyPr/>
          <a:lstStyle/>
          <a:p>
            <a:r>
              <a:rPr lang="en-US" dirty="0"/>
              <a:t>GA</a:t>
            </a:r>
          </a:p>
          <a:p>
            <a:r>
              <a:rPr lang="en-US" dirty="0"/>
              <a:t>BW and discharge weight</a:t>
            </a:r>
          </a:p>
          <a:p>
            <a:r>
              <a:rPr lang="en-US" dirty="0"/>
              <a:t>Bilirubin management and discharge status</a:t>
            </a:r>
          </a:p>
          <a:p>
            <a:r>
              <a:rPr lang="en-US" dirty="0"/>
              <a:t>Blood type</a:t>
            </a:r>
          </a:p>
          <a:p>
            <a:r>
              <a:rPr lang="en-US" dirty="0"/>
              <a:t>What SDOH factors should be considered and communicated?</a:t>
            </a:r>
          </a:p>
        </p:txBody>
      </p:sp>
      <p:sp>
        <p:nvSpPr>
          <p:cNvPr id="4" name="Slide Number Placeholder 3">
            <a:extLst>
              <a:ext uri="{FF2B5EF4-FFF2-40B4-BE49-F238E27FC236}">
                <a16:creationId xmlns:a16="http://schemas.microsoft.com/office/drawing/2014/main" id="{64B027E7-5AA3-DC97-56AF-28F6C7C5343F}"/>
              </a:ext>
            </a:extLst>
          </p:cNvPr>
          <p:cNvSpPr>
            <a:spLocks noGrp="1"/>
          </p:cNvSpPr>
          <p:nvPr>
            <p:ph type="sldNum" sz="quarter" idx="10"/>
          </p:nvPr>
        </p:nvSpPr>
        <p:spPr/>
        <p:txBody>
          <a:bodyPr/>
          <a:lstStyle/>
          <a:p>
            <a:fld id="{97033E4B-E3EB-3D46-B2D8-3159663620FA}" type="slidenum">
              <a:rPr lang="en-US" smtClean="0"/>
              <a:pPr/>
              <a:t>24</a:t>
            </a:fld>
            <a:endParaRPr lang="en-US"/>
          </a:p>
        </p:txBody>
      </p:sp>
      <p:sp>
        <p:nvSpPr>
          <p:cNvPr id="5" name="Footer Placeholder 4">
            <a:extLst>
              <a:ext uri="{FF2B5EF4-FFF2-40B4-BE49-F238E27FC236}">
                <a16:creationId xmlns:a16="http://schemas.microsoft.com/office/drawing/2014/main" id="{EA54C471-1C0F-16FD-CC0E-539A3CDA47B3}"/>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111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11FCBB4-E5B8-B970-0D09-34668B5F3723}"/>
              </a:ext>
            </a:extLst>
          </p:cNvPr>
          <p:cNvSpPr>
            <a:spLocks noGrp="1"/>
          </p:cNvSpPr>
          <p:nvPr>
            <p:ph type="title"/>
          </p:nvPr>
        </p:nvSpPr>
        <p:spPr/>
        <p:txBody>
          <a:bodyPr/>
          <a:lstStyle/>
          <a:p>
            <a:r>
              <a:rPr lang="en-US" dirty="0"/>
              <a:t>Back to the Case</a:t>
            </a:r>
          </a:p>
        </p:txBody>
      </p:sp>
      <p:sp>
        <p:nvSpPr>
          <p:cNvPr id="10" name="Text Placeholder 9">
            <a:extLst>
              <a:ext uri="{FF2B5EF4-FFF2-40B4-BE49-F238E27FC236}">
                <a16:creationId xmlns:a16="http://schemas.microsoft.com/office/drawing/2014/main" id="{C1AF0FD0-6DC5-3DE1-527C-AD7F8F5BA82D}"/>
              </a:ext>
            </a:extLst>
          </p:cNvPr>
          <p:cNvSpPr>
            <a:spLocks noGrp="1"/>
          </p:cNvSpPr>
          <p:nvPr>
            <p:ph type="body" idx="1"/>
          </p:nvPr>
        </p:nvSpPr>
        <p:spPr/>
        <p:txBody>
          <a:bodyPr/>
          <a:lstStyle/>
          <a:p>
            <a:r>
              <a:rPr lang="en-US" dirty="0"/>
              <a:t>PCP</a:t>
            </a:r>
          </a:p>
        </p:txBody>
      </p:sp>
      <p:sp>
        <p:nvSpPr>
          <p:cNvPr id="11" name="Content Placeholder 10">
            <a:extLst>
              <a:ext uri="{FF2B5EF4-FFF2-40B4-BE49-F238E27FC236}">
                <a16:creationId xmlns:a16="http://schemas.microsoft.com/office/drawing/2014/main" id="{2378BA9A-34C3-02D7-E187-3D3A318005FB}"/>
              </a:ext>
            </a:extLst>
          </p:cNvPr>
          <p:cNvSpPr>
            <a:spLocks noGrp="1"/>
          </p:cNvSpPr>
          <p:nvPr>
            <p:ph sz="half" idx="2"/>
          </p:nvPr>
        </p:nvSpPr>
        <p:spPr/>
        <p:txBody>
          <a:bodyPr>
            <a:normAutofit/>
          </a:bodyPr>
          <a:lstStyle/>
          <a:p>
            <a:r>
              <a:rPr lang="en-US" dirty="0"/>
              <a:t>Seen day after discharge</a:t>
            </a:r>
          </a:p>
          <a:p>
            <a:r>
              <a:rPr lang="en-US" sz="2000" dirty="0">
                <a:solidFill>
                  <a:srgbClr val="000000"/>
                </a:solidFill>
                <a:latin typeface="Calibri" panose="020F0502020204030204" pitchFamily="34" charset="0"/>
                <a:cs typeface="Calibri" panose="020F0502020204030204" pitchFamily="34" charset="0"/>
              </a:rPr>
              <a:t>Weight 1835g (91%)</a:t>
            </a:r>
          </a:p>
          <a:p>
            <a:r>
              <a:rPr lang="en-US" sz="2000" dirty="0">
                <a:solidFill>
                  <a:srgbClr val="000000"/>
                </a:solidFill>
                <a:latin typeface="Calibri" panose="020F0502020204030204" pitchFamily="34" charset="0"/>
                <a:cs typeface="Calibri" panose="020F0502020204030204" pitchFamily="34" charset="0"/>
              </a:rPr>
              <a:t>Moderate jaundice” on exam</a:t>
            </a:r>
          </a:p>
          <a:p>
            <a:r>
              <a:rPr lang="en-US" sz="2000" dirty="0">
                <a:solidFill>
                  <a:srgbClr val="000000"/>
                </a:solidFill>
                <a:latin typeface="Calibri" panose="020F0502020204030204" pitchFamily="34" charset="0"/>
                <a:cs typeface="Calibri" panose="020F0502020204030204" pitchFamily="34" charset="0"/>
              </a:rPr>
              <a:t>PCP could not find d/c summary, but parents are “good historians” and reported the birthweight in </a:t>
            </a:r>
            <a:r>
              <a:rPr lang="en-US" sz="2000" dirty="0" err="1">
                <a:solidFill>
                  <a:srgbClr val="000000"/>
                </a:solidFill>
                <a:latin typeface="Calibri" panose="020F0502020204030204" pitchFamily="34" charset="0"/>
                <a:cs typeface="Calibri" panose="020F0502020204030204" pitchFamily="34" charset="0"/>
              </a:rPr>
              <a:t>lbs</a:t>
            </a:r>
            <a:r>
              <a:rPr lang="en-US" sz="2000" dirty="0">
                <a:solidFill>
                  <a:srgbClr val="000000"/>
                </a:solidFill>
                <a:latin typeface="Calibri" panose="020F0502020204030204" pitchFamily="34" charset="0"/>
                <a:cs typeface="Calibri" panose="020F0502020204030204" pitchFamily="34" charset="0"/>
              </a:rPr>
              <a:t>/oz. They did not remember discharge weight, but “the doctor said it was ok.” </a:t>
            </a:r>
            <a:r>
              <a:rPr lang="en-US" sz="2000" dirty="0" err="1">
                <a:solidFill>
                  <a:srgbClr val="000000"/>
                </a:solidFill>
                <a:latin typeface="Calibri" panose="020F0502020204030204" pitchFamily="34" charset="0"/>
                <a:cs typeface="Calibri" panose="020F0502020204030204" pitchFamily="34" charset="0"/>
              </a:rPr>
              <a:t>Followup</a:t>
            </a:r>
            <a:r>
              <a:rPr lang="en-US" sz="2000" dirty="0">
                <a:solidFill>
                  <a:srgbClr val="000000"/>
                </a:solidFill>
                <a:latin typeface="Calibri" panose="020F0502020204030204" pitchFamily="34" charset="0"/>
                <a:cs typeface="Calibri" panose="020F0502020204030204" pitchFamily="34" charset="0"/>
              </a:rPr>
              <a:t> planned at 2 weeks of age.</a:t>
            </a:r>
          </a:p>
          <a:p>
            <a:endParaRPr lang="en-US" sz="2000" dirty="0">
              <a:solidFill>
                <a:srgbClr val="000000"/>
              </a:solidFill>
              <a:latin typeface="Calibri" panose="020F0502020204030204" pitchFamily="34" charset="0"/>
              <a:cs typeface="Calibri" panose="020F0502020204030204" pitchFamily="34" charset="0"/>
            </a:endParaRPr>
          </a:p>
          <a:p>
            <a:endParaRPr lang="en-US" dirty="0"/>
          </a:p>
        </p:txBody>
      </p:sp>
      <p:sp>
        <p:nvSpPr>
          <p:cNvPr id="12" name="Text Placeholder 11">
            <a:extLst>
              <a:ext uri="{FF2B5EF4-FFF2-40B4-BE49-F238E27FC236}">
                <a16:creationId xmlns:a16="http://schemas.microsoft.com/office/drawing/2014/main" id="{A9BCC9A9-3203-4A7C-1ABC-E22EEFDD1124}"/>
              </a:ext>
            </a:extLst>
          </p:cNvPr>
          <p:cNvSpPr>
            <a:spLocks noGrp="1"/>
          </p:cNvSpPr>
          <p:nvPr>
            <p:ph type="body" sz="quarter" idx="3"/>
          </p:nvPr>
        </p:nvSpPr>
        <p:spPr/>
        <p:txBody>
          <a:bodyPr/>
          <a:lstStyle/>
          <a:p>
            <a:r>
              <a:rPr lang="en-US" dirty="0"/>
              <a:t>Then</a:t>
            </a:r>
          </a:p>
        </p:txBody>
      </p:sp>
      <p:sp>
        <p:nvSpPr>
          <p:cNvPr id="13" name="Content Placeholder 12">
            <a:extLst>
              <a:ext uri="{FF2B5EF4-FFF2-40B4-BE49-F238E27FC236}">
                <a16:creationId xmlns:a16="http://schemas.microsoft.com/office/drawing/2014/main" id="{A8CE8D09-87A3-3333-2D1D-53CAEE841679}"/>
              </a:ext>
            </a:extLst>
          </p:cNvPr>
          <p:cNvSpPr>
            <a:spLocks noGrp="1"/>
          </p:cNvSpPr>
          <p:nvPr>
            <p:ph sz="quarter" idx="4"/>
          </p:nvPr>
        </p:nvSpPr>
        <p:spPr/>
        <p:txBody>
          <a:bodyPr/>
          <a:lstStyle/>
          <a:p>
            <a:r>
              <a:rPr lang="en-US" sz="2000" dirty="0">
                <a:solidFill>
                  <a:srgbClr val="000000"/>
                </a:solidFill>
                <a:latin typeface="Calibri" panose="020F0502020204030204" pitchFamily="34" charset="0"/>
                <a:cs typeface="Calibri" panose="020F0502020204030204" pitchFamily="34" charset="0"/>
              </a:rPr>
              <a:t>Patient presents to ED at 6 DOL </a:t>
            </a:r>
          </a:p>
          <a:p>
            <a:r>
              <a:rPr lang="en-US" dirty="0">
                <a:solidFill>
                  <a:srgbClr val="000000"/>
                </a:solidFill>
                <a:latin typeface="Calibri" panose="020F0502020204030204" pitchFamily="34" charset="0"/>
                <a:cs typeface="Calibri" panose="020F0502020204030204" pitchFamily="34" charset="0"/>
              </a:rPr>
              <a:t>More tired, eating less than yesterday</a:t>
            </a:r>
            <a:endParaRPr lang="en-US" sz="2000" dirty="0">
              <a:solidFill>
                <a:srgbClr val="000000"/>
              </a:solidFill>
              <a:latin typeface="Calibri" panose="020F0502020204030204" pitchFamily="34" charset="0"/>
              <a:cs typeface="Calibri" panose="020F0502020204030204" pitchFamily="34" charset="0"/>
            </a:endParaRPr>
          </a:p>
          <a:p>
            <a:r>
              <a:rPr lang="en-US" dirty="0">
                <a:solidFill>
                  <a:srgbClr val="000000"/>
                </a:solidFill>
                <a:latin typeface="Calibri" panose="020F0502020204030204" pitchFamily="34" charset="0"/>
                <a:cs typeface="Calibri" panose="020F0502020204030204" pitchFamily="34" charset="0"/>
              </a:rPr>
              <a:t>B</a:t>
            </a:r>
            <a:r>
              <a:rPr lang="en-US" sz="2000" dirty="0">
                <a:solidFill>
                  <a:srgbClr val="000000"/>
                </a:solidFill>
                <a:latin typeface="Calibri" panose="020F0502020204030204" pitchFamily="34" charset="0"/>
                <a:cs typeface="Calibri" panose="020F0502020204030204" pitchFamily="34" charset="0"/>
              </a:rPr>
              <a:t>ilirubin 22</a:t>
            </a:r>
          </a:p>
          <a:p>
            <a:r>
              <a:rPr lang="en-US" dirty="0">
                <a:solidFill>
                  <a:srgbClr val="000000"/>
                </a:solidFill>
                <a:latin typeface="Calibri" panose="020F0502020204030204" pitchFamily="34" charset="0"/>
                <a:cs typeface="Calibri" panose="020F0502020204030204" pitchFamily="34" charset="0"/>
              </a:rPr>
              <a:t>Weight: </a:t>
            </a:r>
            <a:r>
              <a:rPr lang="en-US" sz="2000" dirty="0">
                <a:solidFill>
                  <a:srgbClr val="000000"/>
                </a:solidFill>
                <a:latin typeface="Calibri" panose="020F0502020204030204" pitchFamily="34" charset="0"/>
                <a:cs typeface="Calibri" panose="020F0502020204030204" pitchFamily="34" charset="0"/>
              </a:rPr>
              <a:t>1755g (88%)</a:t>
            </a:r>
          </a:p>
          <a:p>
            <a:r>
              <a:rPr lang="en-US" sz="2000" dirty="0">
                <a:solidFill>
                  <a:srgbClr val="000000"/>
                </a:solidFill>
                <a:latin typeface="Calibri" panose="020F0502020204030204" pitchFamily="34" charset="0"/>
                <a:cs typeface="Calibri" panose="020F0502020204030204" pitchFamily="34" charset="0"/>
              </a:rPr>
              <a:t>Mother reports she has not yet been to WIC office due to transportation. Using 20 calorie formula from cousin until she can get there</a:t>
            </a:r>
          </a:p>
          <a:p>
            <a:r>
              <a:rPr lang="en-US" sz="2000" dirty="0">
                <a:solidFill>
                  <a:srgbClr val="000000"/>
                </a:solidFill>
                <a:latin typeface="Calibri" panose="020F0502020204030204" pitchFamily="34" charset="0"/>
                <a:cs typeface="Calibri" panose="020F0502020204030204" pitchFamily="34" charset="0"/>
              </a:rPr>
              <a:t> Baby admitted for phototherapy, feeding</a:t>
            </a:r>
          </a:p>
          <a:p>
            <a:endParaRPr lang="en-US" dirty="0"/>
          </a:p>
        </p:txBody>
      </p:sp>
      <p:sp>
        <p:nvSpPr>
          <p:cNvPr id="4" name="Slide Number Placeholder 3">
            <a:extLst>
              <a:ext uri="{FF2B5EF4-FFF2-40B4-BE49-F238E27FC236}">
                <a16:creationId xmlns:a16="http://schemas.microsoft.com/office/drawing/2014/main" id="{93A0D187-DE40-5560-8B20-4822115101E6}"/>
              </a:ext>
            </a:extLst>
          </p:cNvPr>
          <p:cNvSpPr>
            <a:spLocks noGrp="1"/>
          </p:cNvSpPr>
          <p:nvPr>
            <p:ph type="sldNum" sz="quarter" idx="10"/>
          </p:nvPr>
        </p:nvSpPr>
        <p:spPr/>
        <p:txBody>
          <a:bodyPr/>
          <a:lstStyle/>
          <a:p>
            <a:fld id="{97033E4B-E3EB-3D46-B2D8-3159663620FA}" type="slidenum">
              <a:rPr lang="en-US" smtClean="0"/>
              <a:pPr/>
              <a:t>25</a:t>
            </a:fld>
            <a:endParaRPr lang="en-US"/>
          </a:p>
        </p:txBody>
      </p:sp>
      <p:sp>
        <p:nvSpPr>
          <p:cNvPr id="5" name="Footer Placeholder 4">
            <a:extLst>
              <a:ext uri="{FF2B5EF4-FFF2-40B4-BE49-F238E27FC236}">
                <a16:creationId xmlns:a16="http://schemas.microsoft.com/office/drawing/2014/main" id="{7E790A6E-3A87-078D-C4E4-4338C7EC54E8}"/>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427677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92322-E4EB-7122-1B40-5DF3FF9B6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8ACE2D-1D24-9D4C-E5FF-D137E938CC0A}"/>
              </a:ext>
            </a:extLst>
          </p:cNvPr>
          <p:cNvSpPr>
            <a:spLocks noGrp="1"/>
          </p:cNvSpPr>
          <p:nvPr>
            <p:ph type="title"/>
          </p:nvPr>
        </p:nvSpPr>
        <p:spPr/>
        <p:txBody>
          <a:bodyPr/>
          <a:lstStyle/>
          <a:p>
            <a:r>
              <a:rPr lang="en-US" dirty="0"/>
              <a:t>For this case:</a:t>
            </a:r>
            <a:br>
              <a:rPr lang="en-US" dirty="0"/>
            </a:br>
            <a:r>
              <a:rPr lang="en-US" dirty="0"/>
              <a:t>Key elements of transfer of care?</a:t>
            </a:r>
          </a:p>
        </p:txBody>
      </p:sp>
      <p:sp>
        <p:nvSpPr>
          <p:cNvPr id="3" name="Content Placeholder 2">
            <a:extLst>
              <a:ext uri="{FF2B5EF4-FFF2-40B4-BE49-F238E27FC236}">
                <a16:creationId xmlns:a16="http://schemas.microsoft.com/office/drawing/2014/main" id="{4C53545B-E42F-A7CE-05DF-1F677A4EEF43}"/>
              </a:ext>
            </a:extLst>
          </p:cNvPr>
          <p:cNvSpPr>
            <a:spLocks noGrp="1"/>
          </p:cNvSpPr>
          <p:nvPr>
            <p:ph idx="1"/>
          </p:nvPr>
        </p:nvSpPr>
        <p:spPr/>
        <p:txBody>
          <a:bodyPr/>
          <a:lstStyle/>
          <a:p>
            <a:r>
              <a:rPr lang="en-US" dirty="0"/>
              <a:t>GA</a:t>
            </a:r>
          </a:p>
          <a:p>
            <a:r>
              <a:rPr lang="en-US" dirty="0"/>
              <a:t>BW and discharge weight</a:t>
            </a:r>
          </a:p>
          <a:p>
            <a:r>
              <a:rPr lang="en-US" dirty="0"/>
              <a:t>Bilirubin management and discharge status</a:t>
            </a:r>
          </a:p>
          <a:p>
            <a:r>
              <a:rPr lang="en-US" dirty="0"/>
              <a:t>Blood type</a:t>
            </a:r>
          </a:p>
          <a:p>
            <a:r>
              <a:rPr lang="en-US" dirty="0"/>
              <a:t>How do SDOH influence the outcomes in this case?  Could we have avoided admission with additional or more intentional communication with PCP?</a:t>
            </a:r>
          </a:p>
          <a:p>
            <a:r>
              <a:rPr lang="en-US" dirty="0"/>
              <a:t>What is minimum standard for transfer of care?  What can we do in higher risk cases?</a:t>
            </a:r>
          </a:p>
        </p:txBody>
      </p:sp>
      <p:sp>
        <p:nvSpPr>
          <p:cNvPr id="4" name="Slide Number Placeholder 3">
            <a:extLst>
              <a:ext uri="{FF2B5EF4-FFF2-40B4-BE49-F238E27FC236}">
                <a16:creationId xmlns:a16="http://schemas.microsoft.com/office/drawing/2014/main" id="{DC750CF4-5096-1CD5-F247-48AFDCC332FB}"/>
              </a:ext>
            </a:extLst>
          </p:cNvPr>
          <p:cNvSpPr>
            <a:spLocks noGrp="1"/>
          </p:cNvSpPr>
          <p:nvPr>
            <p:ph type="sldNum" sz="quarter" idx="10"/>
          </p:nvPr>
        </p:nvSpPr>
        <p:spPr/>
        <p:txBody>
          <a:bodyPr/>
          <a:lstStyle/>
          <a:p>
            <a:fld id="{97033E4B-E3EB-3D46-B2D8-3159663620FA}" type="slidenum">
              <a:rPr lang="en-US" smtClean="0"/>
              <a:pPr/>
              <a:t>26</a:t>
            </a:fld>
            <a:endParaRPr lang="en-US"/>
          </a:p>
        </p:txBody>
      </p:sp>
      <p:sp>
        <p:nvSpPr>
          <p:cNvPr id="5" name="Footer Placeholder 4">
            <a:extLst>
              <a:ext uri="{FF2B5EF4-FFF2-40B4-BE49-F238E27FC236}">
                <a16:creationId xmlns:a16="http://schemas.microsoft.com/office/drawing/2014/main" id="{778672D0-103A-37FF-310F-6F01AEC7CB2D}"/>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7800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388C2-1182-44B1-1AAD-96B95A26E2F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F169355-6DB4-E7C0-643A-FB1D48A0191D}"/>
              </a:ext>
            </a:extLst>
          </p:cNvPr>
          <p:cNvSpPr/>
          <p:nvPr/>
        </p:nvSpPr>
        <p:spPr>
          <a:xfrm>
            <a:off x="6594228" y="0"/>
            <a:ext cx="5591907" cy="1899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3E330CA0-7AEB-ABA8-3F27-D2659C6B543C}"/>
              </a:ext>
            </a:extLst>
          </p:cNvPr>
          <p:cNvSpPr>
            <a:spLocks noGrp="1"/>
          </p:cNvSpPr>
          <p:nvPr>
            <p:ph type="title"/>
          </p:nvPr>
        </p:nvSpPr>
        <p:spPr>
          <a:xfrm>
            <a:off x="459547" y="272549"/>
            <a:ext cx="11731721" cy="1736360"/>
          </a:xfrm>
          <a:solidFill>
            <a:schemeClr val="bg1"/>
          </a:solidFill>
        </p:spPr>
        <p:txBody>
          <a:bodyPr anchor="ctr">
            <a:normAutofit/>
          </a:bodyPr>
          <a:lstStyle/>
          <a:p>
            <a:r>
              <a:rPr lang="en-US" altLang="en-US" sz="4800" dirty="0"/>
              <a:t>Why is structured Transfer of Care important?</a:t>
            </a:r>
          </a:p>
        </p:txBody>
      </p:sp>
      <p:sp>
        <p:nvSpPr>
          <p:cNvPr id="8" name="Content Placeholder 2">
            <a:extLst>
              <a:ext uri="{FF2B5EF4-FFF2-40B4-BE49-F238E27FC236}">
                <a16:creationId xmlns:a16="http://schemas.microsoft.com/office/drawing/2014/main" id="{CDA6CD0B-9842-EFB6-0C30-D67663450BB2}"/>
              </a:ext>
            </a:extLst>
          </p:cNvPr>
          <p:cNvSpPr txBox="1">
            <a:spLocks/>
          </p:cNvSpPr>
          <p:nvPr/>
        </p:nvSpPr>
        <p:spPr>
          <a:xfrm>
            <a:off x="459547" y="5219728"/>
            <a:ext cx="10972800" cy="64139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dirty="0">
              <a:latin typeface="Calibri"/>
            </a:endParaRPr>
          </a:p>
        </p:txBody>
      </p:sp>
      <p:sp>
        <p:nvSpPr>
          <p:cNvPr id="2" name="Content Placeholder 2">
            <a:extLst>
              <a:ext uri="{FF2B5EF4-FFF2-40B4-BE49-F238E27FC236}">
                <a16:creationId xmlns:a16="http://schemas.microsoft.com/office/drawing/2014/main" id="{D3027E27-6D1B-0237-A715-2C8697F2A283}"/>
              </a:ext>
            </a:extLst>
          </p:cNvPr>
          <p:cNvSpPr txBox="1">
            <a:spLocks/>
          </p:cNvSpPr>
          <p:nvPr/>
        </p:nvSpPr>
        <p:spPr>
          <a:xfrm>
            <a:off x="459547" y="2142962"/>
            <a:ext cx="8957056" cy="375458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6000"/>
              </a:lnSpc>
              <a:spcAft>
                <a:spcPts val="800"/>
              </a:spcAft>
              <a:buFont typeface="Wingdings" pitchFamily="2" charset="2"/>
              <a:buChar char="v"/>
            </a:pPr>
            <a:r>
              <a:rPr lang="en-US" dirty="0"/>
              <a:t> Contains all necessary information in a logical and useful format</a:t>
            </a:r>
          </a:p>
          <a:p>
            <a:pPr>
              <a:lnSpc>
                <a:spcPct val="116000"/>
              </a:lnSpc>
              <a:spcAft>
                <a:spcPts val="800"/>
              </a:spcAft>
              <a:buFont typeface="Wingdings" pitchFamily="2" charset="2"/>
              <a:buChar char="v"/>
            </a:pPr>
            <a:r>
              <a:rPr lang="en-US" dirty="0"/>
              <a:t> Ensures continuity of care for newborns and families </a:t>
            </a:r>
          </a:p>
          <a:p>
            <a:pPr>
              <a:lnSpc>
                <a:spcPct val="116000"/>
              </a:lnSpc>
              <a:spcAft>
                <a:spcPts val="800"/>
              </a:spcAft>
              <a:buFont typeface="Wingdings" pitchFamily="2" charset="2"/>
              <a:buChar char="v"/>
            </a:pPr>
            <a:r>
              <a:rPr lang="en-US" dirty="0"/>
              <a:t> Reduces readmissions and complications </a:t>
            </a:r>
          </a:p>
          <a:p>
            <a:pPr>
              <a:lnSpc>
                <a:spcPct val="116000"/>
              </a:lnSpc>
              <a:spcAft>
                <a:spcPts val="800"/>
              </a:spcAft>
              <a:buFont typeface="Wingdings" pitchFamily="2" charset="2"/>
              <a:buChar char="v"/>
            </a:pPr>
            <a:r>
              <a:rPr lang="en-US" dirty="0"/>
              <a:t> Enhances parental education and confidence</a:t>
            </a:r>
          </a:p>
          <a:p>
            <a:pPr>
              <a:lnSpc>
                <a:spcPct val="116000"/>
              </a:lnSpc>
              <a:spcAft>
                <a:spcPts val="800"/>
              </a:spcAft>
              <a:buFont typeface="Wingdings" pitchFamily="2" charset="2"/>
              <a:buChar char="v"/>
            </a:pPr>
            <a:r>
              <a:rPr lang="en-US" dirty="0"/>
              <a:t> Improves health equity through early intervention</a:t>
            </a:r>
          </a:p>
          <a:p>
            <a:pPr>
              <a:lnSpc>
                <a:spcPct val="116000"/>
              </a:lnSpc>
              <a:spcAft>
                <a:spcPts val="800"/>
              </a:spcAft>
              <a:buFont typeface="Wingdings" pitchFamily="2" charset="2"/>
              <a:buChar char="v"/>
            </a:pPr>
            <a:endParaRPr lang="en-US" dirty="0">
              <a:effectLst/>
              <a:latin typeface="+mj-lt"/>
              <a:ea typeface="Times New Roman" panose="02020603050405020304" pitchFamily="18" charset="0"/>
              <a:cs typeface="Times New Roman" panose="02020603050405020304" pitchFamily="18" charset="0"/>
            </a:endParaRPr>
          </a:p>
        </p:txBody>
      </p:sp>
      <p:pic>
        <p:nvPicPr>
          <p:cNvPr id="5" name="Picture 4" descr="A map pointers on a winding road&#10;&#10;AI-generated content may be incorrect.">
            <a:extLst>
              <a:ext uri="{FF2B5EF4-FFF2-40B4-BE49-F238E27FC236}">
                <a16:creationId xmlns:a16="http://schemas.microsoft.com/office/drawing/2014/main" id="{34DA3C59-4C07-5721-AB6B-AD24FFDDE8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2138" y="2142200"/>
            <a:ext cx="3340315" cy="3340315"/>
          </a:xfrm>
          <a:prstGeom prst="rect">
            <a:avLst/>
          </a:prstGeom>
        </p:spPr>
      </p:pic>
    </p:spTree>
    <p:extLst>
      <p:ext uri="{BB962C8B-B14F-4D97-AF65-F5344CB8AC3E}">
        <p14:creationId xmlns:p14="http://schemas.microsoft.com/office/powerpoint/2010/main" val="2895051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B36A1-CC7F-7792-B457-6937722304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918661-0067-626D-5EB6-C90BF1556D4D}"/>
              </a:ext>
            </a:extLst>
          </p:cNvPr>
          <p:cNvSpPr/>
          <p:nvPr/>
        </p:nvSpPr>
        <p:spPr>
          <a:xfrm>
            <a:off x="6594228" y="0"/>
            <a:ext cx="5591907" cy="1899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6C36CC8-00BA-E6A7-BE1A-D68DC1D44DA6}"/>
              </a:ext>
            </a:extLst>
          </p:cNvPr>
          <p:cNvSpPr>
            <a:spLocks noGrp="1"/>
          </p:cNvSpPr>
          <p:nvPr>
            <p:ph type="title"/>
          </p:nvPr>
        </p:nvSpPr>
        <p:spPr>
          <a:xfrm>
            <a:off x="152400" y="270569"/>
            <a:ext cx="11887200" cy="1558230"/>
          </a:xfrm>
          <a:solidFill>
            <a:schemeClr val="bg1"/>
          </a:solidFill>
        </p:spPr>
        <p:txBody>
          <a:bodyPr/>
          <a:lstStyle/>
          <a:p>
            <a:r>
              <a:rPr lang="en-US" sz="4800" dirty="0"/>
              <a:t>What are the key components of a Safe and Effective Transfer?</a:t>
            </a:r>
          </a:p>
        </p:txBody>
      </p:sp>
      <p:sp>
        <p:nvSpPr>
          <p:cNvPr id="2" name="Content Placeholder 2">
            <a:extLst>
              <a:ext uri="{FF2B5EF4-FFF2-40B4-BE49-F238E27FC236}">
                <a16:creationId xmlns:a16="http://schemas.microsoft.com/office/drawing/2014/main" id="{64F7FB80-7775-E6C6-F99C-6F71A02330F5}"/>
              </a:ext>
            </a:extLst>
          </p:cNvPr>
          <p:cNvSpPr txBox="1">
            <a:spLocks/>
          </p:cNvSpPr>
          <p:nvPr/>
        </p:nvSpPr>
        <p:spPr>
          <a:xfrm>
            <a:off x="369109" y="2144656"/>
            <a:ext cx="8506691" cy="359566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6000"/>
              </a:lnSpc>
              <a:spcAft>
                <a:spcPts val="800"/>
              </a:spcAft>
              <a:buFont typeface="Wingdings" pitchFamily="2" charset="2"/>
              <a:buChar char="v"/>
            </a:pPr>
            <a:r>
              <a:rPr lang="en-US" dirty="0"/>
              <a:t> Discharge summary with newborn’s medical history </a:t>
            </a:r>
          </a:p>
          <a:p>
            <a:pPr>
              <a:lnSpc>
                <a:spcPct val="116000"/>
              </a:lnSpc>
              <a:spcAft>
                <a:spcPts val="800"/>
              </a:spcAft>
              <a:buFont typeface="Wingdings" pitchFamily="2" charset="2"/>
              <a:buChar char="v"/>
            </a:pPr>
            <a:r>
              <a:rPr lang="en-US" dirty="0"/>
              <a:t> Early pediatric provider follow-up within 48–72 hours </a:t>
            </a:r>
          </a:p>
          <a:p>
            <a:pPr>
              <a:lnSpc>
                <a:spcPct val="116000"/>
              </a:lnSpc>
              <a:spcAft>
                <a:spcPts val="800"/>
              </a:spcAft>
              <a:buFont typeface="Wingdings" pitchFamily="2" charset="2"/>
              <a:buChar char="v"/>
            </a:pPr>
            <a:r>
              <a:rPr lang="en-US" dirty="0"/>
              <a:t> Parental education on newborn care, warning signs, feeding, and safe sleep</a:t>
            </a:r>
          </a:p>
          <a:p>
            <a:pPr>
              <a:lnSpc>
                <a:spcPct val="116000"/>
              </a:lnSpc>
              <a:spcAft>
                <a:spcPts val="800"/>
              </a:spcAft>
              <a:buFont typeface="Wingdings" pitchFamily="2" charset="2"/>
              <a:buChar char="v"/>
            </a:pPr>
            <a:r>
              <a:rPr lang="en-US" dirty="0"/>
              <a:t> Communication of social needs and resource connections</a:t>
            </a:r>
            <a:endParaRPr lang="en-US" dirty="0">
              <a:effectLst/>
              <a:latin typeface="+mj-lt"/>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30CCB6C-49B2-EE32-2F73-48AC6E6F3DA3}"/>
              </a:ext>
            </a:extLst>
          </p:cNvPr>
          <p:cNvSpPr txBox="1"/>
          <p:nvPr/>
        </p:nvSpPr>
        <p:spPr>
          <a:xfrm>
            <a:off x="8621485" y="1563305"/>
            <a:ext cx="2913017" cy="4493538"/>
          </a:xfrm>
          <a:prstGeom prst="rect">
            <a:avLst/>
          </a:prstGeom>
          <a:solidFill>
            <a:schemeClr val="bg1"/>
          </a:solidFill>
          <a:ln w="38100">
            <a:solidFill>
              <a:schemeClr val="accent2"/>
            </a:solidFill>
          </a:ln>
        </p:spPr>
        <p:txBody>
          <a:bodyPr wrap="square" rtlCol="0">
            <a:spAutoFit/>
          </a:bodyPr>
          <a:lstStyle/>
          <a:p>
            <a:r>
              <a:rPr lang="en-US" sz="2200" dirty="0">
                <a:solidFill>
                  <a:srgbClr val="474747"/>
                </a:solidFill>
                <a:effectLst/>
                <a:latin typeface="Calibri" panose="020F0502020204030204" pitchFamily="34" charset="0"/>
                <a:ea typeface="Avenir Next LT Pro" panose="020B0504020202020204" pitchFamily="34" charset="77"/>
                <a:cs typeface="Calibri" panose="020F0502020204030204" pitchFamily="34" charset="0"/>
              </a:rPr>
              <a:t>The </a:t>
            </a:r>
            <a:r>
              <a:rPr lang="en-US" sz="2200" b="1" dirty="0">
                <a:solidFill>
                  <a:schemeClr val="accent1"/>
                </a:solidFill>
                <a:effectLst/>
                <a:latin typeface="Calibri" panose="020F0502020204030204" pitchFamily="34" charset="0"/>
                <a:ea typeface="Avenir Next LT Pro" panose="020B0504020202020204" pitchFamily="34" charset="77"/>
                <a:cs typeface="Calibri" panose="020F0502020204030204" pitchFamily="34" charset="0"/>
              </a:rPr>
              <a:t>discharge summary </a:t>
            </a:r>
            <a:r>
              <a:rPr lang="en-US" sz="2200" dirty="0">
                <a:solidFill>
                  <a:srgbClr val="000000"/>
                </a:solidFill>
                <a:effectLst/>
                <a:latin typeface="Calibri" panose="020F0502020204030204" pitchFamily="34" charset="0"/>
                <a:ea typeface="Avenir Next LT Pro" panose="020B0504020202020204" pitchFamily="34" charset="77"/>
                <a:cs typeface="Calibri" panose="020F0502020204030204" pitchFamily="34" charset="0"/>
              </a:rPr>
              <a:t>is often the only form of communication that accompanies the patient to the next setting of care. High-quality discharge summaries are essential for promoting patient safety during transitions between care settings. </a:t>
            </a:r>
            <a:endParaRPr lang="en-US" sz="22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descr="A black background with a black square&#10;&#10;AI-generated content may be incorrect.">
            <a:extLst>
              <a:ext uri="{FF2B5EF4-FFF2-40B4-BE49-F238E27FC236}">
                <a16:creationId xmlns:a16="http://schemas.microsoft.com/office/drawing/2014/main" id="{1E877EB6-F5AA-8F99-A923-8F3683D53D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292291" y="5263133"/>
            <a:ext cx="1376404" cy="1376404"/>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118359A6-B90B-E39E-9B53-0BB6FAD305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5644" y="5245547"/>
            <a:ext cx="1584804" cy="1376404"/>
          </a:xfrm>
          <a:prstGeom prst="rect">
            <a:avLst/>
          </a:prstGeom>
        </p:spPr>
      </p:pic>
    </p:spTree>
    <p:extLst>
      <p:ext uri="{BB962C8B-B14F-4D97-AF65-F5344CB8AC3E}">
        <p14:creationId xmlns:p14="http://schemas.microsoft.com/office/powerpoint/2010/main" val="3255476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59289-170D-FC2A-D76B-533BFCCE3E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7DC730-A46A-328C-ABDD-F4088CBACE68}"/>
              </a:ext>
            </a:extLst>
          </p:cNvPr>
          <p:cNvSpPr/>
          <p:nvPr/>
        </p:nvSpPr>
        <p:spPr>
          <a:xfrm>
            <a:off x="6594228" y="0"/>
            <a:ext cx="5591907" cy="1899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CF2041C-876E-C21F-D636-35583CECA2FA}"/>
              </a:ext>
            </a:extLst>
          </p:cNvPr>
          <p:cNvSpPr>
            <a:spLocks noGrp="1"/>
          </p:cNvSpPr>
          <p:nvPr>
            <p:ph type="title"/>
          </p:nvPr>
        </p:nvSpPr>
        <p:spPr>
          <a:xfrm>
            <a:off x="304800" y="0"/>
            <a:ext cx="6706796" cy="1558230"/>
          </a:xfrm>
          <a:solidFill>
            <a:schemeClr val="bg1"/>
          </a:solidFill>
        </p:spPr>
        <p:txBody>
          <a:bodyPr/>
          <a:lstStyle/>
          <a:p>
            <a:r>
              <a:rPr lang="en-US" dirty="0"/>
              <a:t>Safe Sleep: A Critical Component in Transfer of Care</a:t>
            </a:r>
          </a:p>
        </p:txBody>
      </p:sp>
      <p:sp>
        <p:nvSpPr>
          <p:cNvPr id="3" name="Content Placeholder 2">
            <a:extLst>
              <a:ext uri="{FF2B5EF4-FFF2-40B4-BE49-F238E27FC236}">
                <a16:creationId xmlns:a16="http://schemas.microsoft.com/office/drawing/2014/main" id="{563748F0-0236-458F-3541-EA5634D0533C}"/>
              </a:ext>
            </a:extLst>
          </p:cNvPr>
          <p:cNvSpPr txBox="1">
            <a:spLocks/>
          </p:cNvSpPr>
          <p:nvPr/>
        </p:nvSpPr>
        <p:spPr>
          <a:xfrm>
            <a:off x="509686" y="4954502"/>
            <a:ext cx="5320146" cy="1450425"/>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6000"/>
              </a:lnSpc>
              <a:spcAft>
                <a:spcPts val="800"/>
              </a:spcAft>
              <a:buNone/>
            </a:pPr>
            <a:r>
              <a:rPr lang="en-US" sz="1800" dirty="0">
                <a:effectLst/>
                <a:latin typeface="Calibri" panose="020F0502020204030204" pitchFamily="34" charset="0"/>
                <a:cs typeface="Calibri" panose="020F0502020204030204" pitchFamily="34" charset="0"/>
              </a:rPr>
              <a:t>Trying to figure out tips and </a:t>
            </a:r>
            <a:r>
              <a:rPr lang="en-US" sz="1800" dirty="0">
                <a:latin typeface="Calibri" panose="020F0502020204030204" pitchFamily="34" charset="0"/>
                <a:cs typeface="Calibri" panose="020F0502020204030204" pitchFamily="34" charset="0"/>
              </a:rPr>
              <a:t>how to communicate additional</a:t>
            </a:r>
            <a:r>
              <a:rPr lang="en-US" sz="1800" dirty="0">
                <a:effectLst/>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critical safe sleep information? Check out our new resource</a:t>
            </a:r>
            <a:r>
              <a:rPr lang="en-US" sz="1800" i="1" dirty="0">
                <a:latin typeface="Calibri" panose="020F0502020204030204" pitchFamily="34" charset="0"/>
                <a:cs typeface="Calibri" panose="020F0502020204030204" pitchFamily="34" charset="0"/>
              </a:rPr>
              <a:t> “Safe Sleep Conversations: Resources for Nurses and Providers”</a:t>
            </a:r>
            <a:endParaRPr lang="en-US" sz="1800" i="1" dirty="0">
              <a:effectLst/>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A5275E9C-C982-8E1A-F2C7-AE6D5EACCFAF}"/>
              </a:ext>
            </a:extLst>
          </p:cNvPr>
          <p:cNvSpPr txBox="1">
            <a:spLocks/>
          </p:cNvSpPr>
          <p:nvPr/>
        </p:nvSpPr>
        <p:spPr>
          <a:xfrm>
            <a:off x="457201" y="1475103"/>
            <a:ext cx="7883236" cy="359566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6000"/>
              </a:lnSpc>
              <a:spcAft>
                <a:spcPts val="800"/>
              </a:spcAft>
              <a:buNone/>
            </a:pPr>
            <a:r>
              <a:rPr lang="en-US" b="1" u="sng" dirty="0">
                <a:effectLst/>
                <a:latin typeface="Calibri" panose="020F0502020204030204" pitchFamily="34" charset="0"/>
                <a:ea typeface="Times New Roman" panose="02020603050405020304" pitchFamily="18" charset="0"/>
                <a:cs typeface="Calibri" panose="020F0502020204030204" pitchFamily="34" charset="0"/>
              </a:rPr>
              <a:t>2022 AAP Recommendations: </a:t>
            </a:r>
          </a:p>
          <a:p>
            <a:r>
              <a:rPr lang="en-US" dirty="0">
                <a:effectLst/>
                <a:latin typeface="Calibri" panose="020F0502020204030204" pitchFamily="34" charset="0"/>
                <a:cs typeface="Calibri" panose="020F0502020204030204" pitchFamily="34" charset="0"/>
              </a:rPr>
              <a:t>Baby sleeps alone, on back, in a crib</a:t>
            </a:r>
          </a:p>
          <a:p>
            <a:r>
              <a:rPr lang="en-US" dirty="0">
                <a:effectLst/>
                <a:latin typeface="Calibri" panose="020F0502020204030204" pitchFamily="34" charset="0"/>
                <a:cs typeface="Calibri" panose="020F0502020204030204" pitchFamily="34" charset="0"/>
              </a:rPr>
              <a:t>No soft bedding, pillows, or stuffed animal </a:t>
            </a:r>
          </a:p>
          <a:p>
            <a:r>
              <a:rPr lang="en-US" dirty="0">
                <a:effectLst/>
                <a:latin typeface="Calibri" panose="020F0502020204030204" pitchFamily="34" charset="0"/>
                <a:cs typeface="Calibri" panose="020F0502020204030204" pitchFamily="34" charset="0"/>
              </a:rPr>
              <a:t>Room-sharing without bed-sharing</a:t>
            </a:r>
          </a:p>
          <a:p>
            <a:r>
              <a:rPr lang="en-US" dirty="0">
                <a:effectLst/>
                <a:latin typeface="Calibri" panose="020F0502020204030204" pitchFamily="34" charset="0"/>
                <a:cs typeface="Calibri" panose="020F0502020204030204" pitchFamily="34" charset="0"/>
              </a:rPr>
              <a:t>Use of sleep sacks instead of blankets</a:t>
            </a:r>
          </a:p>
        </p:txBody>
      </p:sp>
      <p:pic>
        <p:nvPicPr>
          <p:cNvPr id="8" name="Picture 7" descr="A close-up of a paper&#10;&#10;AI-generated content may be incorrect.">
            <a:extLst>
              <a:ext uri="{FF2B5EF4-FFF2-40B4-BE49-F238E27FC236}">
                <a16:creationId xmlns:a16="http://schemas.microsoft.com/office/drawing/2014/main" id="{F8082B0C-7B6A-1639-4027-64EC8973C8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8751" y="0"/>
            <a:ext cx="5183249" cy="6858000"/>
          </a:xfrm>
          <a:prstGeom prst="rect">
            <a:avLst/>
          </a:prstGeom>
        </p:spPr>
      </p:pic>
    </p:spTree>
    <p:extLst>
      <p:ext uri="{BB962C8B-B14F-4D97-AF65-F5344CB8AC3E}">
        <p14:creationId xmlns:p14="http://schemas.microsoft.com/office/powerpoint/2010/main" val="1389673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24F0-A3EC-200C-FF5A-476B2FCC2567}"/>
              </a:ext>
            </a:extLst>
          </p:cNvPr>
          <p:cNvSpPr>
            <a:spLocks noGrp="1"/>
          </p:cNvSpPr>
          <p:nvPr>
            <p:ph type="title"/>
          </p:nvPr>
        </p:nvSpPr>
        <p:spPr>
          <a:xfrm>
            <a:off x="899403" y="1870364"/>
            <a:ext cx="10393193" cy="1056138"/>
          </a:xfrm>
        </p:spPr>
        <p:txBody>
          <a:bodyPr/>
          <a:lstStyle/>
          <a:p>
            <a:r>
              <a:rPr lang="en-US" dirty="0">
                <a:ea typeface="Lato Medium"/>
                <a:cs typeface="Lato Medium"/>
              </a:rPr>
              <a:t>Attendance Poll</a:t>
            </a:r>
            <a:endParaRPr lang="en-US" dirty="0"/>
          </a:p>
        </p:txBody>
      </p:sp>
      <p:sp>
        <p:nvSpPr>
          <p:cNvPr id="4" name="Slide Number Placeholder 3">
            <a:extLst>
              <a:ext uri="{FF2B5EF4-FFF2-40B4-BE49-F238E27FC236}">
                <a16:creationId xmlns:a16="http://schemas.microsoft.com/office/drawing/2014/main" id="{63AA2794-0DBF-AA34-2B9E-B8E68D10F90D}"/>
              </a:ext>
            </a:extLst>
          </p:cNvPr>
          <p:cNvSpPr>
            <a:spLocks noGrp="1"/>
          </p:cNvSpPr>
          <p:nvPr>
            <p:ph type="sldNum" sz="quarter" idx="4294967295"/>
          </p:nvPr>
        </p:nvSpPr>
        <p:spPr>
          <a:xfrm>
            <a:off x="9448800" y="6356350"/>
            <a:ext cx="2743200" cy="365125"/>
          </a:xfrm>
        </p:spPr>
        <p:txBody>
          <a:bodyPr/>
          <a:lstStyle/>
          <a:p>
            <a:fld id="{97033E4B-E3EB-3D46-B2D8-3159663620FA}" type="slidenum">
              <a:rPr lang="en-US" smtClean="0"/>
              <a:pPr/>
              <a:t>3</a:t>
            </a:fld>
            <a:endParaRPr lang="en-US"/>
          </a:p>
        </p:txBody>
      </p:sp>
      <p:sp>
        <p:nvSpPr>
          <p:cNvPr id="5" name="Footer Placeholder 4">
            <a:extLst>
              <a:ext uri="{FF2B5EF4-FFF2-40B4-BE49-F238E27FC236}">
                <a16:creationId xmlns:a16="http://schemas.microsoft.com/office/drawing/2014/main" id="{8DD005EA-AD31-476F-2A18-07F06873874D}"/>
              </a:ext>
            </a:extLst>
          </p:cNvPr>
          <p:cNvSpPr>
            <a:spLocks noGrp="1"/>
          </p:cNvSpPr>
          <p:nvPr>
            <p:ph type="ftr" sz="quarter" idx="4294967295"/>
          </p:nvPr>
        </p:nvSpPr>
        <p:spPr>
          <a:xfrm>
            <a:off x="0" y="6356350"/>
            <a:ext cx="4114800" cy="365125"/>
          </a:xfrm>
        </p:spPr>
        <p:txBody>
          <a:bodyPr/>
          <a:lstStyle/>
          <a:p>
            <a:pPr algn="l"/>
            <a:r>
              <a:rPr lang="en-US"/>
              <a:t>Illinois Perinatal Quality Collaborative</a:t>
            </a:r>
          </a:p>
        </p:txBody>
      </p:sp>
      <p:sp>
        <p:nvSpPr>
          <p:cNvPr id="3" name="TextBox 2">
            <a:extLst>
              <a:ext uri="{FF2B5EF4-FFF2-40B4-BE49-F238E27FC236}">
                <a16:creationId xmlns:a16="http://schemas.microsoft.com/office/drawing/2014/main" id="{BE3D324B-6FD4-E2A6-3059-00A40F170403}"/>
              </a:ext>
            </a:extLst>
          </p:cNvPr>
          <p:cNvSpPr txBox="1"/>
          <p:nvPr/>
        </p:nvSpPr>
        <p:spPr>
          <a:xfrm>
            <a:off x="901260" y="3646752"/>
            <a:ext cx="108019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ea typeface="Calibri"/>
                <a:cs typeface="Calibri"/>
              </a:rPr>
              <a:t>Please fill out the poll so that we can track hospital team attendance for ESSI Webinars. If unable to complete poll, please email kmoreno@northshore.org</a:t>
            </a:r>
            <a:endParaRPr lang="en-US" sz="2400" i="1" dirty="0"/>
          </a:p>
        </p:txBody>
      </p:sp>
    </p:spTree>
    <p:extLst>
      <p:ext uri="{BB962C8B-B14F-4D97-AF65-F5344CB8AC3E}">
        <p14:creationId xmlns:p14="http://schemas.microsoft.com/office/powerpoint/2010/main" val="31765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10" name="Picture 9" descr="A diagram of a house and apple&#10;&#10;Description automatically generated">
            <a:extLst>
              <a:ext uri="{FF2B5EF4-FFF2-40B4-BE49-F238E27FC236}">
                <a16:creationId xmlns:a16="http://schemas.microsoft.com/office/drawing/2014/main" id="{E5E46147-4270-3016-6919-9EC16C438F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1246" y="3024450"/>
            <a:ext cx="2948354" cy="3590569"/>
          </a:xfrm>
          <a:prstGeom prst="rect">
            <a:avLst/>
          </a:prstGeom>
        </p:spPr>
      </p:pic>
      <p:sp>
        <p:nvSpPr>
          <p:cNvPr id="12" name="Title 5">
            <a:extLst>
              <a:ext uri="{FF2B5EF4-FFF2-40B4-BE49-F238E27FC236}">
                <a16:creationId xmlns:a16="http://schemas.microsoft.com/office/drawing/2014/main" id="{F9F6B8F2-68E2-DAF9-FFDA-40573A3EDACB}"/>
              </a:ext>
            </a:extLst>
          </p:cNvPr>
          <p:cNvSpPr txBox="1">
            <a:spLocks/>
          </p:cNvSpPr>
          <p:nvPr/>
        </p:nvSpPr>
        <p:spPr>
          <a:xfrm>
            <a:off x="152400" y="79545"/>
            <a:ext cx="11887200" cy="1558230"/>
          </a:xfrm>
          <a:prstGeom prst="rect">
            <a:avLst/>
          </a:prstGeom>
          <a:noFill/>
          <a:ln w="9525" cap="flat" cmpd="sng">
            <a:noFill/>
            <a:prstDash val="solid"/>
            <a:round/>
            <a:headEnd type="none" w="sm" len="sm"/>
            <a:tailEnd type="none" w="sm" len="sm"/>
          </a:ln>
        </p:spPr>
        <p:txBody>
          <a:bodyPr spcFirstLastPara="1" vert="horz" wrap="square" lIns="91425" tIns="91425" rIns="91425" bIns="91425" rtlCol="0" anchor="ctr" anchorCtr="0">
            <a:noAutofit/>
          </a:bodyPr>
          <a:lstStyle>
            <a:lvl1pPr lvl="0" algn="l" defTabSz="914400" rtl="0" eaLnBrk="1" latinLnBrk="0" hangingPunct="1">
              <a:lnSpc>
                <a:spcPct val="100000"/>
              </a:lnSpc>
              <a:spcBef>
                <a:spcPts val="0"/>
              </a:spcBef>
              <a:spcAft>
                <a:spcPts val="0"/>
              </a:spcAft>
              <a:buSzPts val="3600"/>
              <a:buNone/>
              <a:defRPr sz="3600" b="1" i="0" kern="1200">
                <a:solidFill>
                  <a:srgbClr val="424245"/>
                </a:solidFill>
                <a:latin typeface="+mj-lt"/>
                <a:ea typeface="Lato Medium" panose="020F0502020204030203" pitchFamily="34" charset="0"/>
                <a:cs typeface="Lato Medium" panose="020F0502020204030203"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r>
              <a:rPr lang="en-US" dirty="0">
                <a:latin typeface="Calibri" panose="020F0502020204030204" pitchFamily="34" charset="0"/>
                <a:cs typeface="Calibri" panose="020F0502020204030204" pitchFamily="34" charset="0"/>
              </a:rPr>
              <a:t>Assessment of Social Needs and Resource Connections:</a:t>
            </a:r>
            <a:br>
              <a:rPr lang="en-US" dirty="0">
                <a:latin typeface="Calibri" panose="020F0502020204030204" pitchFamily="34" charset="0"/>
                <a:cs typeface="Calibri" panose="020F0502020204030204" pitchFamily="34" charset="0"/>
              </a:rPr>
            </a:br>
            <a:r>
              <a:rPr lang="en-US" dirty="0"/>
              <a:t>A Critical Component in Transfer of Care</a:t>
            </a:r>
            <a:endParaRPr lang="en-US" dirty="0">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D83FF559-2FCF-4998-9EEB-E81A16DFD5FD}"/>
              </a:ext>
            </a:extLst>
          </p:cNvPr>
          <p:cNvSpPr txBox="1">
            <a:spLocks/>
          </p:cNvSpPr>
          <p:nvPr/>
        </p:nvSpPr>
        <p:spPr>
          <a:xfrm>
            <a:off x="152400" y="1513406"/>
            <a:ext cx="7860858" cy="383118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u="sng" dirty="0">
                <a:effectLst/>
                <a:latin typeface="Calibri" panose="020F0502020204030204" pitchFamily="34" charset="0"/>
                <a:cs typeface="Calibri" panose="020F0502020204030204" pitchFamily="34" charset="0"/>
              </a:rPr>
              <a:t>Key SDOH Factors Impacting Newborn Care</a:t>
            </a:r>
          </a:p>
          <a:p>
            <a:r>
              <a:rPr lang="en-US" sz="2200" dirty="0">
                <a:effectLst/>
                <a:latin typeface="Calibri" panose="020F0502020204030204" pitchFamily="34" charset="0"/>
                <a:cs typeface="Calibri" panose="020F0502020204030204" pitchFamily="34" charset="0"/>
              </a:rPr>
              <a:t>Housing insecurity</a:t>
            </a:r>
          </a:p>
          <a:p>
            <a:r>
              <a:rPr lang="en-US" sz="2200" dirty="0">
                <a:effectLst/>
                <a:latin typeface="Calibri" panose="020F0502020204030204" pitchFamily="34" charset="0"/>
                <a:cs typeface="Calibri" panose="020F0502020204030204" pitchFamily="34" charset="0"/>
              </a:rPr>
              <a:t>Food access</a:t>
            </a:r>
          </a:p>
          <a:p>
            <a:r>
              <a:rPr lang="en-US" sz="2200" dirty="0">
                <a:effectLst/>
                <a:latin typeface="Calibri" panose="020F0502020204030204" pitchFamily="34" charset="0"/>
                <a:cs typeface="Calibri" panose="020F0502020204030204" pitchFamily="34" charset="0"/>
              </a:rPr>
              <a:t>Transportation to follow-up care</a:t>
            </a:r>
          </a:p>
          <a:p>
            <a:r>
              <a:rPr lang="en-US" sz="2200" dirty="0">
                <a:effectLst/>
                <a:latin typeface="Calibri" panose="020F0502020204030204" pitchFamily="34" charset="0"/>
                <a:cs typeface="Calibri" panose="020F0502020204030204" pitchFamily="34" charset="0"/>
              </a:rPr>
              <a:t>Parental mental health and substance use</a:t>
            </a:r>
          </a:p>
        </p:txBody>
      </p:sp>
      <p:sp>
        <p:nvSpPr>
          <p:cNvPr id="3" name="TextBox 2">
            <a:extLst>
              <a:ext uri="{FF2B5EF4-FFF2-40B4-BE49-F238E27FC236}">
                <a16:creationId xmlns:a16="http://schemas.microsoft.com/office/drawing/2014/main" id="{AA87151D-3957-A5D8-EF68-8773E117DF9E}"/>
              </a:ext>
            </a:extLst>
          </p:cNvPr>
          <p:cNvSpPr txBox="1"/>
          <p:nvPr/>
        </p:nvSpPr>
        <p:spPr>
          <a:xfrm>
            <a:off x="1007379" y="4517766"/>
            <a:ext cx="7544873" cy="1938992"/>
          </a:xfrm>
          <a:prstGeom prst="rect">
            <a:avLst/>
          </a:prstGeom>
          <a:solidFill>
            <a:schemeClr val="bg1"/>
          </a:solidFill>
          <a:ln w="38100">
            <a:solidFill>
              <a:schemeClr val="accent4"/>
            </a:solidFill>
          </a:ln>
        </p:spPr>
        <p:txBody>
          <a:bodyPr wrap="square" rtlCol="0">
            <a:spAutoFit/>
          </a:bodyPr>
          <a:lstStyle/>
          <a:p>
            <a:r>
              <a:rPr lang="en-US" sz="2000" i="1" dirty="0"/>
              <a:t>Consider the following:</a:t>
            </a:r>
          </a:p>
          <a:p>
            <a:pPr marL="285750" indent="-285750">
              <a:buFontTx/>
              <a:buChar char="-"/>
            </a:pPr>
            <a:r>
              <a:rPr lang="en-US" sz="2000" dirty="0"/>
              <a:t>How can a provider expect to follow-up with a family during well-child visits if that family doesn’t have access of transportation services?</a:t>
            </a:r>
          </a:p>
          <a:p>
            <a:pPr marL="285750" indent="-285750">
              <a:buFontTx/>
              <a:buChar char="-"/>
            </a:pPr>
            <a:r>
              <a:rPr lang="en-US" sz="2000" dirty="0"/>
              <a:t>How does one encourage safe sleep practices when a patient is experiencing homelessness or unstable housing?</a:t>
            </a:r>
          </a:p>
        </p:txBody>
      </p:sp>
    </p:spTree>
    <p:extLst>
      <p:ext uri="{BB962C8B-B14F-4D97-AF65-F5344CB8AC3E}">
        <p14:creationId xmlns:p14="http://schemas.microsoft.com/office/powerpoint/2010/main" val="2843868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40179-168E-999E-D6DB-AECCC388DA8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359DAE5-D3CF-2437-EA89-AB182226A6E4}"/>
              </a:ext>
            </a:extLst>
          </p:cNvPr>
          <p:cNvSpPr>
            <a:spLocks noGrp="1"/>
          </p:cNvSpPr>
          <p:nvPr>
            <p:ph type="title"/>
          </p:nvPr>
        </p:nvSpPr>
        <p:spPr>
          <a:xfrm>
            <a:off x="304800" y="0"/>
            <a:ext cx="11887200" cy="1558230"/>
          </a:xfrm>
          <a:solidFill>
            <a:schemeClr val="bg1"/>
          </a:solidFill>
        </p:spPr>
        <p:txBody>
          <a:bodyPr/>
          <a:lstStyle/>
          <a:p>
            <a:r>
              <a:rPr lang="en-US" dirty="0">
                <a:latin typeface="Calibri" panose="020F0502020204030204" pitchFamily="34" charset="0"/>
                <a:cs typeface="Calibri" panose="020F0502020204030204" pitchFamily="34" charset="0"/>
              </a:rPr>
              <a:t>Assessment of Social Needs and Resource Connections:</a:t>
            </a:r>
            <a:br>
              <a:rPr lang="en-US" dirty="0">
                <a:latin typeface="Calibri" panose="020F0502020204030204" pitchFamily="34" charset="0"/>
                <a:cs typeface="Calibri" panose="020F0502020204030204" pitchFamily="34" charset="0"/>
              </a:rPr>
            </a:br>
            <a:r>
              <a:rPr lang="en-US" dirty="0"/>
              <a:t>A Critical Component in Transfer of Care</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F262DE7-63EF-212F-002C-795B628F4898}"/>
              </a:ext>
            </a:extLst>
          </p:cNvPr>
          <p:cNvSpPr txBox="1">
            <a:spLocks/>
          </p:cNvSpPr>
          <p:nvPr/>
        </p:nvSpPr>
        <p:spPr>
          <a:xfrm>
            <a:off x="461705" y="1587211"/>
            <a:ext cx="5126186" cy="359566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u="sng" dirty="0">
                <a:effectLst/>
                <a:latin typeface="Calibri" panose="020F0502020204030204" pitchFamily="34" charset="0"/>
                <a:cs typeface="Calibri" panose="020F0502020204030204" pitchFamily="34" charset="0"/>
              </a:rPr>
              <a:t>Screening &amp; Connecting Families to Resources</a:t>
            </a:r>
          </a:p>
          <a:p>
            <a:r>
              <a:rPr lang="en-US" sz="2200" dirty="0">
                <a:effectLst/>
                <a:latin typeface="Calibri" panose="020F0502020204030204" pitchFamily="34" charset="0"/>
                <a:cs typeface="Calibri" panose="020F0502020204030204" pitchFamily="34" charset="0"/>
              </a:rPr>
              <a:t>Standardized SDOH screening</a:t>
            </a:r>
          </a:p>
          <a:p>
            <a:r>
              <a:rPr lang="en-US" sz="2200" dirty="0">
                <a:effectLst/>
                <a:latin typeface="Calibri" panose="020F0502020204030204" pitchFamily="34" charset="0"/>
                <a:cs typeface="Calibri" panose="020F0502020204030204" pitchFamily="34" charset="0"/>
              </a:rPr>
              <a:t>Connecting families to resources</a:t>
            </a:r>
          </a:p>
          <a:p>
            <a:r>
              <a:rPr lang="en-US" sz="2200" dirty="0">
                <a:effectLst/>
                <a:latin typeface="Calibri" panose="020F0502020204030204" pitchFamily="34" charset="0"/>
                <a:cs typeface="Calibri" panose="020F0502020204030204" pitchFamily="34" charset="0"/>
              </a:rPr>
              <a:t>Partnerships with community organizations</a:t>
            </a:r>
          </a:p>
        </p:txBody>
      </p:sp>
      <p:pic>
        <p:nvPicPr>
          <p:cNvPr id="4" name="Picture 3">
            <a:extLst>
              <a:ext uri="{FF2B5EF4-FFF2-40B4-BE49-F238E27FC236}">
                <a16:creationId xmlns:a16="http://schemas.microsoft.com/office/drawing/2014/main" id="{0367856A-A6C8-661F-E53D-D389588204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478"/>
          <a:stretch/>
        </p:blipFill>
        <p:spPr>
          <a:xfrm>
            <a:off x="5744796" y="1826631"/>
            <a:ext cx="2650090" cy="2857236"/>
          </a:xfrm>
          <a:prstGeom prst="rect">
            <a:avLst/>
          </a:prstGeom>
        </p:spPr>
      </p:pic>
      <p:pic>
        <p:nvPicPr>
          <p:cNvPr id="2" name="Picture 1">
            <a:extLst>
              <a:ext uri="{FF2B5EF4-FFF2-40B4-BE49-F238E27FC236}">
                <a16:creationId xmlns:a16="http://schemas.microsoft.com/office/drawing/2014/main" id="{06AF2CC0-C6D0-10A2-934A-FCE0A86EED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04800" y="4917099"/>
            <a:ext cx="4913827" cy="1674210"/>
          </a:xfrm>
          <a:prstGeom prst="rect">
            <a:avLst/>
          </a:prstGeom>
        </p:spPr>
      </p:pic>
    </p:spTree>
    <p:extLst>
      <p:ext uri="{BB962C8B-B14F-4D97-AF65-F5344CB8AC3E}">
        <p14:creationId xmlns:p14="http://schemas.microsoft.com/office/powerpoint/2010/main" val="2759234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1CD6-42E5-D335-B5A7-A1BF872DD0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3176BF-9F6E-E841-6214-A934F0E8646F}"/>
              </a:ext>
            </a:extLst>
          </p:cNvPr>
          <p:cNvSpPr>
            <a:spLocks noGrp="1"/>
          </p:cNvSpPr>
          <p:nvPr>
            <p:ph type="title"/>
          </p:nvPr>
        </p:nvSpPr>
        <p:spPr>
          <a:xfrm>
            <a:off x="1431031" y="1377315"/>
            <a:ext cx="9365380" cy="887628"/>
          </a:xfrm>
        </p:spPr>
        <p:txBody>
          <a:bodyPr/>
          <a:lstStyle/>
          <a:p>
            <a:r>
              <a:rPr lang="en-US" sz="4400" dirty="0">
                <a:latin typeface="Calibri" panose="020F0502020204030204" pitchFamily="34" charset="0"/>
                <a:ea typeface="Lato Medium"/>
                <a:cs typeface="Calibri" panose="020F0502020204030204" pitchFamily="34" charset="0"/>
              </a:rPr>
              <a:t>Poll Question:</a:t>
            </a:r>
            <a:endParaRPr lang="en-US" sz="4400"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2F2E2DF9-9819-6953-C999-6C4B64027936}"/>
              </a:ext>
            </a:extLst>
          </p:cNvPr>
          <p:cNvSpPr>
            <a:spLocks noGrp="1"/>
          </p:cNvSpPr>
          <p:nvPr>
            <p:ph type="subTitle" idx="1"/>
          </p:nvPr>
        </p:nvSpPr>
        <p:spPr>
          <a:xfrm>
            <a:off x="1462616" y="2442431"/>
            <a:ext cx="9365380" cy="986569"/>
          </a:xfrm>
        </p:spPr>
        <p:txBody>
          <a:bodyPr vert="horz" lIns="91440" tIns="45720" rIns="91440" bIns="45720" rtlCol="0" anchor="t">
            <a:noAutofit/>
          </a:bodyPr>
          <a:lstStyle/>
          <a:p>
            <a:r>
              <a:rPr lang="en-US" sz="2500" b="0" i="0" dirty="0">
                <a:solidFill>
                  <a:srgbClr val="000000"/>
                </a:solidFill>
                <a:effectLst/>
              </a:rPr>
              <a:t>How confident are you that key discharge information is received by the patient's primary care provider?</a:t>
            </a:r>
            <a:endParaRPr lang="en-US" sz="2500" dirty="0">
              <a:cs typeface="Calibri" panose="020F0502020204030204" pitchFamily="34" charset="0"/>
            </a:endParaRPr>
          </a:p>
        </p:txBody>
      </p:sp>
      <p:sp>
        <p:nvSpPr>
          <p:cNvPr id="4" name="Subtitle 2">
            <a:extLst>
              <a:ext uri="{FF2B5EF4-FFF2-40B4-BE49-F238E27FC236}">
                <a16:creationId xmlns:a16="http://schemas.microsoft.com/office/drawing/2014/main" id="{91682746-DFDB-C882-A91E-8EEFEC14F2E9}"/>
              </a:ext>
            </a:extLst>
          </p:cNvPr>
          <p:cNvSpPr txBox="1">
            <a:spLocks/>
          </p:cNvSpPr>
          <p:nvPr/>
        </p:nvSpPr>
        <p:spPr>
          <a:xfrm>
            <a:off x="1571328" y="3775931"/>
            <a:ext cx="9365380" cy="98656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000"/>
              </a:spcAft>
              <a:buClr>
                <a:schemeClr val="accent2"/>
              </a:buClr>
              <a:buFont typeface="Arial" panose="020B0604020202020204" pitchFamily="34" charset="0"/>
              <a:buNone/>
              <a:defRPr sz="2400" b="0" i="0" kern="1200">
                <a:solidFill>
                  <a:schemeClr val="tx1"/>
                </a:solidFill>
                <a:latin typeface="+mn-lt"/>
                <a:ea typeface="Lato" panose="020F0502020204030203" pitchFamily="34" charset="0"/>
                <a:cs typeface="Lato" panose="020F0502020204030203" pitchFamily="34" charset="0"/>
              </a:defRPr>
            </a:lvl1pPr>
            <a:lvl2pPr marL="457223" indent="0" algn="ctr" defTabSz="914400" rtl="0" eaLnBrk="1" latinLnBrk="0" hangingPunct="1">
              <a:lnSpc>
                <a:spcPct val="100000"/>
              </a:lnSpc>
              <a:spcBef>
                <a:spcPts val="500"/>
              </a:spcBef>
              <a:spcAft>
                <a:spcPts val="1000"/>
              </a:spcAft>
              <a:buClr>
                <a:schemeClr val="accent1"/>
              </a:buClr>
              <a:buFont typeface="Arial" panose="020B0604020202020204" pitchFamily="34" charset="0"/>
              <a:buNone/>
              <a:defRPr sz="2000" b="0" i="0" kern="1200">
                <a:solidFill>
                  <a:schemeClr val="tx1"/>
                </a:solidFill>
                <a:latin typeface="+mn-lt"/>
                <a:ea typeface="Lato" panose="020F0502020204030203" pitchFamily="34" charset="0"/>
                <a:cs typeface="Lato" panose="020F0502020204030203" pitchFamily="34" charset="0"/>
              </a:defRPr>
            </a:lvl2pPr>
            <a:lvl3pPr marL="914446"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800" b="0" i="0" kern="1200">
                <a:solidFill>
                  <a:schemeClr val="tx1"/>
                </a:solidFill>
                <a:latin typeface="+mn-lt"/>
                <a:ea typeface="Lato" panose="020F0502020204030203" pitchFamily="34" charset="0"/>
                <a:cs typeface="Lato" panose="020F0502020204030203" pitchFamily="34" charset="0"/>
              </a:defRPr>
            </a:lvl3pPr>
            <a:lvl4pPr marL="1371669"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600" b="0" i="0" kern="1200">
                <a:solidFill>
                  <a:schemeClr val="tx1"/>
                </a:solidFill>
                <a:latin typeface="+mn-lt"/>
                <a:ea typeface="Lato" panose="020F0502020204030203" pitchFamily="34" charset="0"/>
                <a:cs typeface="Lato" panose="020F0502020204030203" pitchFamily="34" charset="0"/>
              </a:defRPr>
            </a:lvl4pPr>
            <a:lvl5pPr marL="1828891"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600" b="0" i="0" kern="1200">
                <a:solidFill>
                  <a:schemeClr val="tx1"/>
                </a:solidFill>
                <a:latin typeface="+mn-lt"/>
                <a:ea typeface="Lato" panose="020F0502020204030203" pitchFamily="34" charset="0"/>
                <a:cs typeface="Lato" panose="020F0502020204030203" pitchFamily="34" charset="0"/>
              </a:defRPr>
            </a:lvl5pPr>
            <a:lvl6pPr marL="228611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500" i="1" dirty="0">
                <a:solidFill>
                  <a:srgbClr val="000000"/>
                </a:solidFill>
              </a:rPr>
              <a:t>Likert Scale: </a:t>
            </a:r>
            <a:r>
              <a:rPr lang="en-US" sz="2500" dirty="0">
                <a:solidFill>
                  <a:srgbClr val="000000"/>
                </a:solidFill>
              </a:rPr>
              <a:t>(1) Not confident at all – </a:t>
            </a:r>
            <a:r>
              <a:rPr lang="en-US" sz="2500" dirty="0">
                <a:solidFill>
                  <a:srgbClr val="000000"/>
                </a:solidFill>
                <a:cs typeface="Calibri" panose="020F0502020204030204" pitchFamily="34" charset="0"/>
              </a:rPr>
              <a:t>(5) Extremely confident</a:t>
            </a:r>
            <a:endParaRPr lang="en-US" sz="2500" dirty="0">
              <a:cs typeface="Calibri" panose="020F0502020204030204" pitchFamily="34" charset="0"/>
            </a:endParaRPr>
          </a:p>
        </p:txBody>
      </p:sp>
    </p:spTree>
    <p:extLst>
      <p:ext uri="{BB962C8B-B14F-4D97-AF65-F5344CB8AC3E}">
        <p14:creationId xmlns:p14="http://schemas.microsoft.com/office/powerpoint/2010/main" val="3067239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6C087-535A-71B9-B295-2BD2EC4D2853}"/>
              </a:ext>
            </a:extLst>
          </p:cNvPr>
          <p:cNvSpPr>
            <a:spLocks noGrp="1"/>
          </p:cNvSpPr>
          <p:nvPr>
            <p:ph type="title"/>
          </p:nvPr>
        </p:nvSpPr>
        <p:spPr>
          <a:xfrm>
            <a:off x="609600" y="1201783"/>
            <a:ext cx="10972800" cy="1619793"/>
          </a:xfrm>
        </p:spPr>
        <p:txBody>
          <a:bodyPr/>
          <a:lstStyle/>
          <a:p>
            <a:r>
              <a:rPr lang="en-US" sz="4800" dirty="0"/>
              <a:t>We all have a role in ensuring an optimal </a:t>
            </a:r>
            <a:r>
              <a:rPr lang="en-US" sz="4800" u="sng" dirty="0"/>
              <a:t>Transfer of Care</a:t>
            </a:r>
          </a:p>
        </p:txBody>
      </p:sp>
      <p:sp>
        <p:nvSpPr>
          <p:cNvPr id="3" name="Content Placeholder 2">
            <a:extLst>
              <a:ext uri="{FF2B5EF4-FFF2-40B4-BE49-F238E27FC236}">
                <a16:creationId xmlns:a16="http://schemas.microsoft.com/office/drawing/2014/main" id="{02A6D6E0-173E-C74D-3FB9-6BDCE4124F24}"/>
              </a:ext>
            </a:extLst>
          </p:cNvPr>
          <p:cNvSpPr>
            <a:spLocks noGrp="1"/>
          </p:cNvSpPr>
          <p:nvPr>
            <p:ph idx="1"/>
          </p:nvPr>
        </p:nvSpPr>
        <p:spPr>
          <a:xfrm>
            <a:off x="609600" y="3226023"/>
            <a:ext cx="10972800" cy="3016516"/>
          </a:xfrm>
        </p:spPr>
        <p:txBody>
          <a:bodyPr/>
          <a:lstStyle/>
          <a:p>
            <a:r>
              <a:rPr lang="en-US" sz="3200" b="1" dirty="0"/>
              <a:t>ILPQC</a:t>
            </a:r>
          </a:p>
          <a:p>
            <a:r>
              <a:rPr lang="en-US" sz="3200" b="1" dirty="0"/>
              <a:t>Hospital teams</a:t>
            </a:r>
          </a:p>
          <a:p>
            <a:r>
              <a:rPr lang="en-US" sz="3200" b="1" dirty="0"/>
              <a:t>Community providers</a:t>
            </a:r>
          </a:p>
        </p:txBody>
      </p:sp>
      <p:sp>
        <p:nvSpPr>
          <p:cNvPr id="4" name="Slide Number Placeholder 3">
            <a:extLst>
              <a:ext uri="{FF2B5EF4-FFF2-40B4-BE49-F238E27FC236}">
                <a16:creationId xmlns:a16="http://schemas.microsoft.com/office/drawing/2014/main" id="{D43A5790-EE4C-BDDC-AD09-6DFBF97714FF}"/>
              </a:ext>
            </a:extLst>
          </p:cNvPr>
          <p:cNvSpPr>
            <a:spLocks noGrp="1"/>
          </p:cNvSpPr>
          <p:nvPr>
            <p:ph type="sldNum" sz="quarter" idx="10"/>
          </p:nvPr>
        </p:nvSpPr>
        <p:spPr/>
        <p:txBody>
          <a:bodyPr/>
          <a:lstStyle/>
          <a:p>
            <a:fld id="{97033E4B-E3EB-3D46-B2D8-3159663620FA}" type="slidenum">
              <a:rPr lang="en-US" smtClean="0"/>
              <a:pPr/>
              <a:t>33</a:t>
            </a:fld>
            <a:endParaRPr lang="en-US"/>
          </a:p>
        </p:txBody>
      </p:sp>
      <p:sp>
        <p:nvSpPr>
          <p:cNvPr id="5" name="Footer Placeholder 4">
            <a:extLst>
              <a:ext uri="{FF2B5EF4-FFF2-40B4-BE49-F238E27FC236}">
                <a16:creationId xmlns:a16="http://schemas.microsoft.com/office/drawing/2014/main" id="{CA888516-9599-5B83-72E2-C243FE19B753}"/>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576984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BDCA-EBBB-FF36-D12B-E7795BD05C3B}"/>
              </a:ext>
            </a:extLst>
          </p:cNvPr>
          <p:cNvSpPr>
            <a:spLocks noGrp="1"/>
          </p:cNvSpPr>
          <p:nvPr>
            <p:ph type="title"/>
          </p:nvPr>
        </p:nvSpPr>
        <p:spPr/>
        <p:txBody>
          <a:bodyPr/>
          <a:lstStyle/>
          <a:p>
            <a:r>
              <a:rPr lang="en-US" sz="4800" dirty="0"/>
              <a:t>ILPQC’s Role</a:t>
            </a:r>
          </a:p>
        </p:txBody>
      </p:sp>
      <p:sp>
        <p:nvSpPr>
          <p:cNvPr id="3" name="Content Placeholder 2">
            <a:extLst>
              <a:ext uri="{FF2B5EF4-FFF2-40B4-BE49-F238E27FC236}">
                <a16:creationId xmlns:a16="http://schemas.microsoft.com/office/drawing/2014/main" id="{CAA3FA30-EE73-2A4C-D152-E572B6ED2D7F}"/>
              </a:ext>
            </a:extLst>
          </p:cNvPr>
          <p:cNvSpPr>
            <a:spLocks noGrp="1"/>
          </p:cNvSpPr>
          <p:nvPr>
            <p:ph idx="1"/>
          </p:nvPr>
        </p:nvSpPr>
        <p:spPr/>
        <p:txBody>
          <a:bodyPr/>
          <a:lstStyle/>
          <a:p>
            <a:r>
              <a:rPr lang="en-US" sz="3600" dirty="0"/>
              <a:t>ILPQC’s Focus on Perinatal Quality Improvement </a:t>
            </a:r>
          </a:p>
          <a:p>
            <a:pPr lvl="1"/>
            <a:r>
              <a:rPr lang="en-US" sz="3600" dirty="0"/>
              <a:t>Reducing disparities in maternal &amp; neonatal outcomes </a:t>
            </a:r>
          </a:p>
          <a:p>
            <a:pPr lvl="1"/>
            <a:r>
              <a:rPr lang="en-US" sz="3600" dirty="0"/>
              <a:t>Supporting safe sleep practices statewide </a:t>
            </a:r>
          </a:p>
          <a:p>
            <a:pPr lvl="1"/>
            <a:r>
              <a:rPr lang="en-US" sz="3600" dirty="0"/>
              <a:t>SDOH screening &amp; resource linkage</a:t>
            </a:r>
          </a:p>
          <a:p>
            <a:pPr lvl="1"/>
            <a:r>
              <a:rPr lang="en-US" sz="3600" dirty="0"/>
              <a:t>Standardizing hospital discharge information</a:t>
            </a:r>
          </a:p>
          <a:p>
            <a:endParaRPr lang="en-US" dirty="0"/>
          </a:p>
        </p:txBody>
      </p:sp>
      <p:sp>
        <p:nvSpPr>
          <p:cNvPr id="4" name="Slide Number Placeholder 3">
            <a:extLst>
              <a:ext uri="{FF2B5EF4-FFF2-40B4-BE49-F238E27FC236}">
                <a16:creationId xmlns:a16="http://schemas.microsoft.com/office/drawing/2014/main" id="{DBEB7729-3616-87E2-A8D5-42E9FBEE1566}"/>
              </a:ext>
            </a:extLst>
          </p:cNvPr>
          <p:cNvSpPr>
            <a:spLocks noGrp="1"/>
          </p:cNvSpPr>
          <p:nvPr>
            <p:ph type="sldNum" sz="quarter" idx="10"/>
          </p:nvPr>
        </p:nvSpPr>
        <p:spPr/>
        <p:txBody>
          <a:bodyPr/>
          <a:lstStyle/>
          <a:p>
            <a:fld id="{97033E4B-E3EB-3D46-B2D8-3159663620FA}" type="slidenum">
              <a:rPr lang="en-US" smtClean="0"/>
              <a:pPr/>
              <a:t>34</a:t>
            </a:fld>
            <a:endParaRPr lang="en-US"/>
          </a:p>
        </p:txBody>
      </p:sp>
      <p:sp>
        <p:nvSpPr>
          <p:cNvPr id="5" name="Footer Placeholder 4">
            <a:extLst>
              <a:ext uri="{FF2B5EF4-FFF2-40B4-BE49-F238E27FC236}">
                <a16:creationId xmlns:a16="http://schemas.microsoft.com/office/drawing/2014/main" id="{E2023660-E35C-0D27-FD0B-41819CE75DFE}"/>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221568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888A4-41D5-492D-5AEA-3BC4C7CEA72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09A118B-523B-C8E8-0D9D-D2F5314E4030}"/>
              </a:ext>
            </a:extLst>
          </p:cNvPr>
          <p:cNvSpPr/>
          <p:nvPr/>
        </p:nvSpPr>
        <p:spPr>
          <a:xfrm>
            <a:off x="6594228" y="0"/>
            <a:ext cx="5591907" cy="1899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C6E0659A-5DC2-CF59-A316-3535F05ED26F}"/>
              </a:ext>
            </a:extLst>
          </p:cNvPr>
          <p:cNvSpPr>
            <a:spLocks noGrp="1"/>
          </p:cNvSpPr>
          <p:nvPr>
            <p:ph type="title"/>
          </p:nvPr>
        </p:nvSpPr>
        <p:spPr>
          <a:xfrm>
            <a:off x="459547" y="354331"/>
            <a:ext cx="11731721" cy="1736360"/>
          </a:xfrm>
          <a:solidFill>
            <a:schemeClr val="bg1"/>
          </a:solidFill>
        </p:spPr>
        <p:txBody>
          <a:bodyPr anchor="ctr">
            <a:normAutofit/>
          </a:bodyPr>
          <a:lstStyle/>
          <a:p>
            <a:r>
              <a:rPr lang="en-US" altLang="en-US" sz="4000" dirty="0"/>
              <a:t>ILPQC’s Transfer of Care Tools</a:t>
            </a:r>
          </a:p>
        </p:txBody>
      </p:sp>
      <p:sp>
        <p:nvSpPr>
          <p:cNvPr id="5" name="Content Placeholder 2">
            <a:extLst>
              <a:ext uri="{FF2B5EF4-FFF2-40B4-BE49-F238E27FC236}">
                <a16:creationId xmlns:a16="http://schemas.microsoft.com/office/drawing/2014/main" id="{ACA93A5C-32DC-2D10-F018-EB336BCA8AF9}"/>
              </a:ext>
            </a:extLst>
          </p:cNvPr>
          <p:cNvSpPr txBox="1">
            <a:spLocks/>
          </p:cNvSpPr>
          <p:nvPr/>
        </p:nvSpPr>
        <p:spPr>
          <a:xfrm>
            <a:off x="459547" y="1351511"/>
            <a:ext cx="10760494" cy="206404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6000"/>
              </a:lnSpc>
              <a:spcAft>
                <a:spcPts val="800"/>
              </a:spcAft>
              <a:buNone/>
            </a:pPr>
            <a:endParaRPr lang="en-US" dirty="0">
              <a:effectLst/>
              <a:latin typeface="+mj-lt"/>
              <a:ea typeface="Times New Roman" panose="02020603050405020304" pitchFamily="18" charset="0"/>
              <a:cs typeface="Times New Roman" panose="02020603050405020304" pitchFamily="18" charset="0"/>
            </a:endParaRPr>
          </a:p>
        </p:txBody>
      </p:sp>
      <p:sp>
        <p:nvSpPr>
          <p:cNvPr id="2" name="Freeform 17">
            <a:extLst>
              <a:ext uri="{FF2B5EF4-FFF2-40B4-BE49-F238E27FC236}">
                <a16:creationId xmlns:a16="http://schemas.microsoft.com/office/drawing/2014/main" id="{226B9AF9-A8CD-E20E-C665-C743A0B215C9}"/>
              </a:ext>
            </a:extLst>
          </p:cNvPr>
          <p:cNvSpPr/>
          <p:nvPr/>
        </p:nvSpPr>
        <p:spPr>
          <a:xfrm>
            <a:off x="8274852" y="3446100"/>
            <a:ext cx="3150228" cy="608867"/>
          </a:xfrm>
          <a:custGeom>
            <a:avLst/>
            <a:gdLst/>
            <a:ahLst/>
            <a:cxnLst/>
            <a:rect l="l" t="t" r="r" b="b"/>
            <a:pathLst>
              <a:path w="4592821" h="780779">
                <a:moveTo>
                  <a:pt x="0" y="0"/>
                </a:moveTo>
                <a:lnTo>
                  <a:pt x="4592820" y="0"/>
                </a:lnTo>
                <a:lnTo>
                  <a:pt x="4592820" y="780780"/>
                </a:lnTo>
                <a:lnTo>
                  <a:pt x="0" y="780780"/>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18">
            <a:extLst>
              <a:ext uri="{FF2B5EF4-FFF2-40B4-BE49-F238E27FC236}">
                <a16:creationId xmlns:a16="http://schemas.microsoft.com/office/drawing/2014/main" id="{6A0392CC-7277-299B-34A5-104B8FB2D33D}"/>
              </a:ext>
            </a:extLst>
          </p:cNvPr>
          <p:cNvSpPr txBox="1"/>
          <p:nvPr/>
        </p:nvSpPr>
        <p:spPr>
          <a:xfrm>
            <a:off x="8737519" y="3627519"/>
            <a:ext cx="2028316" cy="300210"/>
          </a:xfrm>
          <a:prstGeom prst="rect">
            <a:avLst/>
          </a:prstGeom>
        </p:spPr>
        <p:txBody>
          <a:bodyPr wrap="square" lIns="0" tIns="0" rIns="0" bIns="0" rtlCol="0" anchor="t">
            <a:spAutoFit/>
          </a:bodyPr>
          <a:lstStyle/>
          <a:p>
            <a:pPr algn="ctr">
              <a:lnSpc>
                <a:spcPts val="2333"/>
              </a:lnSpc>
            </a:pPr>
            <a:r>
              <a:rPr lang="en-US" sz="2333" dirty="0">
                <a:solidFill>
                  <a:srgbClr val="FFFFFF"/>
                </a:solidFill>
                <a:latin typeface="Kollektif Bold"/>
              </a:rPr>
              <a:t>READINESS</a:t>
            </a:r>
          </a:p>
        </p:txBody>
      </p:sp>
      <p:sp>
        <p:nvSpPr>
          <p:cNvPr id="4" name="Freeform 19">
            <a:extLst>
              <a:ext uri="{FF2B5EF4-FFF2-40B4-BE49-F238E27FC236}">
                <a16:creationId xmlns:a16="http://schemas.microsoft.com/office/drawing/2014/main" id="{339ED3DD-C593-815A-EF76-8F29214F7C4A}"/>
              </a:ext>
            </a:extLst>
          </p:cNvPr>
          <p:cNvSpPr/>
          <p:nvPr/>
        </p:nvSpPr>
        <p:spPr>
          <a:xfrm>
            <a:off x="8274852" y="4232821"/>
            <a:ext cx="3150228" cy="553649"/>
          </a:xfrm>
          <a:custGeom>
            <a:avLst/>
            <a:gdLst/>
            <a:ahLst/>
            <a:cxnLst/>
            <a:rect l="l" t="t" r="r" b="b"/>
            <a:pathLst>
              <a:path w="4592821" h="780779">
                <a:moveTo>
                  <a:pt x="0" y="0"/>
                </a:moveTo>
                <a:lnTo>
                  <a:pt x="4592820" y="0"/>
                </a:lnTo>
                <a:lnTo>
                  <a:pt x="4592820" y="780779"/>
                </a:lnTo>
                <a:lnTo>
                  <a:pt x="0" y="780779"/>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20">
            <a:extLst>
              <a:ext uri="{FF2B5EF4-FFF2-40B4-BE49-F238E27FC236}">
                <a16:creationId xmlns:a16="http://schemas.microsoft.com/office/drawing/2014/main" id="{6C14DE4C-69EE-1756-3A08-DD430E911FE3}"/>
              </a:ext>
            </a:extLst>
          </p:cNvPr>
          <p:cNvSpPr txBox="1"/>
          <p:nvPr/>
        </p:nvSpPr>
        <p:spPr>
          <a:xfrm>
            <a:off x="8274852" y="4412733"/>
            <a:ext cx="3206735" cy="300210"/>
          </a:xfrm>
          <a:prstGeom prst="rect">
            <a:avLst/>
          </a:prstGeom>
        </p:spPr>
        <p:txBody>
          <a:bodyPr wrap="square" lIns="0" tIns="0" rIns="0" bIns="0" rtlCol="0" anchor="t">
            <a:spAutoFit/>
          </a:bodyPr>
          <a:lstStyle/>
          <a:p>
            <a:pPr algn="ctr">
              <a:lnSpc>
                <a:spcPts val="2333"/>
              </a:lnSpc>
            </a:pPr>
            <a:r>
              <a:rPr lang="en-US" sz="2333" dirty="0">
                <a:solidFill>
                  <a:srgbClr val="FFFFFF"/>
                </a:solidFill>
                <a:latin typeface="Kollektif Bold"/>
              </a:rPr>
              <a:t>TRANSFER OF CARE</a:t>
            </a:r>
          </a:p>
        </p:txBody>
      </p:sp>
      <p:sp>
        <p:nvSpPr>
          <p:cNvPr id="7" name="Freeform 21">
            <a:extLst>
              <a:ext uri="{FF2B5EF4-FFF2-40B4-BE49-F238E27FC236}">
                <a16:creationId xmlns:a16="http://schemas.microsoft.com/office/drawing/2014/main" id="{386CD3A1-BDB4-0033-0B69-29D358020511}"/>
              </a:ext>
            </a:extLst>
          </p:cNvPr>
          <p:cNvSpPr/>
          <p:nvPr/>
        </p:nvSpPr>
        <p:spPr>
          <a:xfrm>
            <a:off x="8274852" y="2656152"/>
            <a:ext cx="3148028" cy="608493"/>
          </a:xfrm>
          <a:custGeom>
            <a:avLst/>
            <a:gdLst/>
            <a:ahLst/>
            <a:cxnLst/>
            <a:rect l="l" t="t" r="r" b="b"/>
            <a:pathLst>
              <a:path w="4589522" h="780219">
                <a:moveTo>
                  <a:pt x="0" y="0"/>
                </a:moveTo>
                <a:lnTo>
                  <a:pt x="4589521" y="0"/>
                </a:lnTo>
                <a:lnTo>
                  <a:pt x="4589521" y="780218"/>
                </a:lnTo>
                <a:lnTo>
                  <a:pt x="0" y="780218"/>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24">
            <a:extLst>
              <a:ext uri="{FF2B5EF4-FFF2-40B4-BE49-F238E27FC236}">
                <a16:creationId xmlns:a16="http://schemas.microsoft.com/office/drawing/2014/main" id="{3D5F1A5A-BA10-BEBB-5D8E-57A13700998D}"/>
              </a:ext>
            </a:extLst>
          </p:cNvPr>
          <p:cNvSpPr txBox="1"/>
          <p:nvPr/>
        </p:nvSpPr>
        <p:spPr>
          <a:xfrm>
            <a:off x="8814821" y="2851303"/>
            <a:ext cx="1951014" cy="311253"/>
          </a:xfrm>
          <a:prstGeom prst="rect">
            <a:avLst/>
          </a:prstGeom>
        </p:spPr>
        <p:txBody>
          <a:bodyPr wrap="square" lIns="0" tIns="0" rIns="0" bIns="0" rtlCol="0" anchor="t">
            <a:spAutoFit/>
          </a:bodyPr>
          <a:lstStyle/>
          <a:p>
            <a:pPr algn="ctr">
              <a:lnSpc>
                <a:spcPts val="2333"/>
              </a:lnSpc>
            </a:pPr>
            <a:r>
              <a:rPr lang="en-US" sz="2333" dirty="0">
                <a:solidFill>
                  <a:srgbClr val="FFFFFF"/>
                </a:solidFill>
                <a:latin typeface="Kollektif Bold"/>
              </a:rPr>
              <a:t>AWARENESS</a:t>
            </a:r>
          </a:p>
        </p:txBody>
      </p:sp>
      <p:sp>
        <p:nvSpPr>
          <p:cNvPr id="12" name="Title 1">
            <a:extLst>
              <a:ext uri="{FF2B5EF4-FFF2-40B4-BE49-F238E27FC236}">
                <a16:creationId xmlns:a16="http://schemas.microsoft.com/office/drawing/2014/main" id="{1A67ACB2-8069-2A85-8CFF-7EB83E24981B}"/>
              </a:ext>
            </a:extLst>
          </p:cNvPr>
          <p:cNvSpPr txBox="1">
            <a:spLocks/>
          </p:cNvSpPr>
          <p:nvPr/>
        </p:nvSpPr>
        <p:spPr>
          <a:xfrm>
            <a:off x="526783" y="2035354"/>
            <a:ext cx="6178818" cy="2498849"/>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marL="342900" indent="-342900">
              <a:buFont typeface="Arial" panose="020B0604020202020204" pitchFamily="34" charset="0"/>
              <a:buChar char="•"/>
            </a:pPr>
            <a:r>
              <a:rPr lang="en-US" altLang="en-US" sz="2400" dirty="0"/>
              <a:t>Smart and Dot Phrases: </a:t>
            </a:r>
            <a:r>
              <a:rPr lang="en-US" sz="2400" b="0" dirty="0">
                <a:solidFill>
                  <a:schemeClr val="tx1"/>
                </a:solidFill>
                <a:effectLst/>
                <a:ea typeface="Avenir Next LT Pro" panose="020B0504020202020204" pitchFamily="34" charset="77"/>
                <a:cs typeface="Avenir Next LT Pro" panose="020B0504020202020204" pitchFamily="34" charset="77"/>
              </a:rPr>
              <a:t>These are shorthand tools commonly used in healthcare settings, particularly within electronic health records (EHR) systems. They include commonly used pre-populated information sections and can help standardize process</a:t>
            </a:r>
            <a:r>
              <a:rPr lang="en-US" sz="2400" b="0" dirty="0">
                <a:solidFill>
                  <a:schemeClr val="tx1"/>
                </a:solidFill>
                <a:ea typeface="Avenir Next LT Pro" panose="020B0504020202020204" pitchFamily="34" charset="77"/>
                <a:cs typeface="Avenir Next LT Pro" panose="020B0504020202020204" pitchFamily="34" charset="77"/>
              </a:rPr>
              <a:t>es.</a:t>
            </a:r>
          </a:p>
          <a:p>
            <a:pPr marL="342900" indent="-342900">
              <a:buFont typeface="Arial" panose="020B0604020202020204" pitchFamily="34" charset="0"/>
              <a:buChar char="•"/>
            </a:pPr>
            <a:r>
              <a:rPr lang="en-US" altLang="en-US" sz="2400" b="0" dirty="0">
                <a:solidFill>
                  <a:schemeClr val="tx1"/>
                </a:solidFill>
              </a:rPr>
              <a:t>“My Baby’s Safe Sleep Plan”</a:t>
            </a:r>
          </a:p>
        </p:txBody>
      </p:sp>
      <p:sp>
        <p:nvSpPr>
          <p:cNvPr id="13" name="Title 1">
            <a:extLst>
              <a:ext uri="{FF2B5EF4-FFF2-40B4-BE49-F238E27FC236}">
                <a16:creationId xmlns:a16="http://schemas.microsoft.com/office/drawing/2014/main" id="{8D3189C4-B7C3-F733-EE8C-CC5ED10B7E98}"/>
              </a:ext>
            </a:extLst>
          </p:cNvPr>
          <p:cNvSpPr txBox="1">
            <a:spLocks/>
          </p:cNvSpPr>
          <p:nvPr/>
        </p:nvSpPr>
        <p:spPr>
          <a:xfrm>
            <a:off x="526783" y="4257064"/>
            <a:ext cx="6178818" cy="2498849"/>
          </a:xfrm>
          <a:prstGeom prst="rect">
            <a:avLst/>
          </a:prstGeom>
          <a:noFill/>
        </p:spPr>
        <p:txBody>
          <a:bodyPr vert="horz" lIns="91440" tIns="45720" rIns="91440" bIns="45720" rtlCol="0" anchor="ctr">
            <a:no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r>
              <a:rPr lang="en-US" altLang="en-US" sz="2400" dirty="0"/>
              <a:t>Check out ILPQC’s ESSI Bundle, SDOH Screening and Safe Sleep Dot Phrases on our website and "My Baby’s Safe Sleep Plan”</a:t>
            </a:r>
          </a:p>
          <a:p>
            <a:endParaRPr lang="en-US" altLang="en-US" sz="2400" b="0" dirty="0">
              <a:solidFill>
                <a:schemeClr val="tx1"/>
              </a:solidFill>
            </a:endParaRPr>
          </a:p>
        </p:txBody>
      </p:sp>
    </p:spTree>
    <p:extLst>
      <p:ext uri="{BB962C8B-B14F-4D97-AF65-F5344CB8AC3E}">
        <p14:creationId xmlns:p14="http://schemas.microsoft.com/office/powerpoint/2010/main" val="2700879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59CB-54F5-AC08-AD75-9E570348217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95E6DC1-FBD8-0189-7AD9-6581EDD1067E}"/>
              </a:ext>
            </a:extLst>
          </p:cNvPr>
          <p:cNvSpPr/>
          <p:nvPr/>
        </p:nvSpPr>
        <p:spPr>
          <a:xfrm>
            <a:off x="6594228" y="0"/>
            <a:ext cx="5591907" cy="1899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12064A1B-79A0-01BA-9675-015909EFC96F}"/>
              </a:ext>
            </a:extLst>
          </p:cNvPr>
          <p:cNvSpPr>
            <a:spLocks noGrp="1"/>
          </p:cNvSpPr>
          <p:nvPr>
            <p:ph type="title"/>
          </p:nvPr>
        </p:nvSpPr>
        <p:spPr>
          <a:xfrm>
            <a:off x="732" y="-30547"/>
            <a:ext cx="11731721" cy="944947"/>
          </a:xfrm>
          <a:solidFill>
            <a:schemeClr val="bg1"/>
          </a:solidFill>
        </p:spPr>
        <p:txBody>
          <a:bodyPr anchor="ctr">
            <a:normAutofit/>
          </a:bodyPr>
          <a:lstStyle/>
          <a:p>
            <a:pPr algn="ctr"/>
            <a:r>
              <a:rPr lang="en-US" altLang="en-US" sz="4000" dirty="0"/>
              <a:t>ILPQC’s Transfer of Care Tools</a:t>
            </a:r>
          </a:p>
        </p:txBody>
      </p:sp>
      <p:sp>
        <p:nvSpPr>
          <p:cNvPr id="5" name="Content Placeholder 2">
            <a:extLst>
              <a:ext uri="{FF2B5EF4-FFF2-40B4-BE49-F238E27FC236}">
                <a16:creationId xmlns:a16="http://schemas.microsoft.com/office/drawing/2014/main" id="{D575AFAC-7B0B-4D73-F847-DA14A7C7C22A}"/>
              </a:ext>
            </a:extLst>
          </p:cNvPr>
          <p:cNvSpPr txBox="1">
            <a:spLocks/>
          </p:cNvSpPr>
          <p:nvPr/>
        </p:nvSpPr>
        <p:spPr>
          <a:xfrm>
            <a:off x="459547" y="1351511"/>
            <a:ext cx="10760494" cy="206404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6000"/>
              </a:lnSpc>
              <a:spcAft>
                <a:spcPts val="800"/>
              </a:spcAft>
              <a:buNone/>
            </a:pPr>
            <a:endParaRPr lang="en-US" dirty="0">
              <a:effectLst/>
              <a:latin typeface="+mj-lt"/>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E0D60D24-447D-85E3-8D98-3D7DAF407B14}"/>
              </a:ext>
            </a:extLst>
          </p:cNvPr>
          <p:cNvSpPr txBox="1">
            <a:spLocks/>
          </p:cNvSpPr>
          <p:nvPr/>
        </p:nvSpPr>
        <p:spPr>
          <a:xfrm>
            <a:off x="221926" y="852449"/>
            <a:ext cx="6178818" cy="42649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r>
              <a:rPr lang="en-US" altLang="en-US" sz="2400" b="0" dirty="0">
                <a:solidFill>
                  <a:schemeClr val="tx1"/>
                </a:solidFill>
              </a:rPr>
              <a:t>Dot Phrase: </a:t>
            </a:r>
            <a:r>
              <a:rPr lang="en-US" altLang="en-US" sz="2400" b="0" dirty="0">
                <a:solidFill>
                  <a:schemeClr val="tx1"/>
                </a:solidFill>
                <a:highlight>
                  <a:srgbClr val="FFFF00"/>
                </a:highlight>
              </a:rPr>
              <a:t>ILPQC SDOH Screening</a:t>
            </a:r>
          </a:p>
        </p:txBody>
      </p:sp>
      <p:sp>
        <p:nvSpPr>
          <p:cNvPr id="3" name="Title 1">
            <a:extLst>
              <a:ext uri="{FF2B5EF4-FFF2-40B4-BE49-F238E27FC236}">
                <a16:creationId xmlns:a16="http://schemas.microsoft.com/office/drawing/2014/main" id="{3A262435-9CF0-B01F-1870-B5C2B976FA0C}"/>
              </a:ext>
            </a:extLst>
          </p:cNvPr>
          <p:cNvSpPr txBox="1">
            <a:spLocks/>
          </p:cNvSpPr>
          <p:nvPr/>
        </p:nvSpPr>
        <p:spPr>
          <a:xfrm>
            <a:off x="8836636" y="1230921"/>
            <a:ext cx="2576889" cy="621198"/>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algn="ctr"/>
            <a:r>
              <a:rPr lang="en-US" altLang="en-US" sz="2400" dirty="0">
                <a:solidFill>
                  <a:schemeClr val="bg1"/>
                </a:solidFill>
              </a:rPr>
              <a:t>Coming Soon!</a:t>
            </a:r>
          </a:p>
        </p:txBody>
      </p:sp>
      <p:pic>
        <p:nvPicPr>
          <p:cNvPr id="6" name="Picture 5" descr="A close-up of a survey&#10;&#10;AI-generated content may be incorrect.">
            <a:extLst>
              <a:ext uri="{FF2B5EF4-FFF2-40B4-BE49-F238E27FC236}">
                <a16:creationId xmlns:a16="http://schemas.microsoft.com/office/drawing/2014/main" id="{66FE252F-B939-DF5E-49E0-1996D05B3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060" y="2062142"/>
            <a:ext cx="6348168" cy="2851961"/>
          </a:xfrm>
          <a:prstGeom prst="rect">
            <a:avLst/>
          </a:prstGeom>
          <a:ln w="19050">
            <a:solidFill>
              <a:srgbClr val="002060"/>
            </a:solidFill>
          </a:ln>
        </p:spPr>
      </p:pic>
      <p:pic>
        <p:nvPicPr>
          <p:cNvPr id="10" name="Picture 9">
            <a:extLst>
              <a:ext uri="{FF2B5EF4-FFF2-40B4-BE49-F238E27FC236}">
                <a16:creationId xmlns:a16="http://schemas.microsoft.com/office/drawing/2014/main" id="{2FD6C847-3451-2F6C-94E1-A43FC731FC8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508204" y="2526258"/>
            <a:ext cx="7437735" cy="3867426"/>
          </a:xfrm>
          <a:prstGeom prst="rect">
            <a:avLst/>
          </a:prstGeom>
          <a:ln w="28575">
            <a:solidFill>
              <a:schemeClr val="accent2"/>
            </a:solidFill>
          </a:ln>
        </p:spPr>
      </p:pic>
    </p:spTree>
    <p:extLst>
      <p:ext uri="{BB962C8B-B14F-4D97-AF65-F5344CB8AC3E}">
        <p14:creationId xmlns:p14="http://schemas.microsoft.com/office/powerpoint/2010/main" val="3372527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DF0BB-B446-793C-83CA-CD71C7F4FBE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949D55F-1F2D-EB44-2039-1CE5EC69E98E}"/>
              </a:ext>
            </a:extLst>
          </p:cNvPr>
          <p:cNvSpPr/>
          <p:nvPr/>
        </p:nvSpPr>
        <p:spPr>
          <a:xfrm>
            <a:off x="6594228" y="0"/>
            <a:ext cx="5591907" cy="1899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2848CEBD-54AC-B2B9-F1F9-648B741CE732}"/>
              </a:ext>
            </a:extLst>
          </p:cNvPr>
          <p:cNvSpPr>
            <a:spLocks noGrp="1"/>
          </p:cNvSpPr>
          <p:nvPr>
            <p:ph type="title"/>
          </p:nvPr>
        </p:nvSpPr>
        <p:spPr>
          <a:xfrm>
            <a:off x="230139" y="49353"/>
            <a:ext cx="11731721" cy="775997"/>
          </a:xfrm>
          <a:solidFill>
            <a:schemeClr val="bg1"/>
          </a:solidFill>
        </p:spPr>
        <p:txBody>
          <a:bodyPr anchor="ctr">
            <a:normAutofit/>
          </a:bodyPr>
          <a:lstStyle/>
          <a:p>
            <a:pPr algn="ctr"/>
            <a:r>
              <a:rPr lang="en-US" altLang="en-US" dirty="0"/>
              <a:t>ILPQC “My Baby’s Safe Sleep Plan”</a:t>
            </a:r>
          </a:p>
        </p:txBody>
      </p:sp>
      <p:sp>
        <p:nvSpPr>
          <p:cNvPr id="5" name="Content Placeholder 2">
            <a:extLst>
              <a:ext uri="{FF2B5EF4-FFF2-40B4-BE49-F238E27FC236}">
                <a16:creationId xmlns:a16="http://schemas.microsoft.com/office/drawing/2014/main" id="{5D29D958-DC7F-9CD6-0902-83886D4F1117}"/>
              </a:ext>
            </a:extLst>
          </p:cNvPr>
          <p:cNvSpPr txBox="1">
            <a:spLocks/>
          </p:cNvSpPr>
          <p:nvPr/>
        </p:nvSpPr>
        <p:spPr>
          <a:xfrm>
            <a:off x="459547" y="1351511"/>
            <a:ext cx="10760494" cy="206404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6000"/>
              </a:lnSpc>
              <a:spcAft>
                <a:spcPts val="800"/>
              </a:spcAft>
              <a:buNone/>
            </a:pPr>
            <a:endParaRPr lang="en-US" dirty="0">
              <a:effectLst/>
              <a:latin typeface="+mj-lt"/>
              <a:ea typeface="Times New Roman" panose="02020603050405020304" pitchFamily="18" charset="0"/>
              <a:cs typeface="Times New Roman" panose="02020603050405020304" pitchFamily="18" charset="0"/>
            </a:endParaRPr>
          </a:p>
        </p:txBody>
      </p:sp>
      <p:sp>
        <p:nvSpPr>
          <p:cNvPr id="2" name="Freeform 17">
            <a:extLst>
              <a:ext uri="{FF2B5EF4-FFF2-40B4-BE49-F238E27FC236}">
                <a16:creationId xmlns:a16="http://schemas.microsoft.com/office/drawing/2014/main" id="{71416FA5-3F48-5971-A57D-CFA5B59BA9F5}"/>
              </a:ext>
            </a:extLst>
          </p:cNvPr>
          <p:cNvSpPr/>
          <p:nvPr/>
        </p:nvSpPr>
        <p:spPr>
          <a:xfrm>
            <a:off x="8274852" y="3446100"/>
            <a:ext cx="3150228" cy="608867"/>
          </a:xfrm>
          <a:custGeom>
            <a:avLst/>
            <a:gdLst/>
            <a:ahLst/>
            <a:cxnLst/>
            <a:rect l="l" t="t" r="r" b="b"/>
            <a:pathLst>
              <a:path w="4592821" h="780779">
                <a:moveTo>
                  <a:pt x="0" y="0"/>
                </a:moveTo>
                <a:lnTo>
                  <a:pt x="4592820" y="0"/>
                </a:lnTo>
                <a:lnTo>
                  <a:pt x="4592820" y="780780"/>
                </a:lnTo>
                <a:lnTo>
                  <a:pt x="0" y="780780"/>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18">
            <a:extLst>
              <a:ext uri="{FF2B5EF4-FFF2-40B4-BE49-F238E27FC236}">
                <a16:creationId xmlns:a16="http://schemas.microsoft.com/office/drawing/2014/main" id="{4114770E-DA31-CB5B-ED3B-F530DBB45D65}"/>
              </a:ext>
            </a:extLst>
          </p:cNvPr>
          <p:cNvSpPr txBox="1"/>
          <p:nvPr/>
        </p:nvSpPr>
        <p:spPr>
          <a:xfrm>
            <a:off x="8737519" y="3627519"/>
            <a:ext cx="2028316" cy="300210"/>
          </a:xfrm>
          <a:prstGeom prst="rect">
            <a:avLst/>
          </a:prstGeom>
        </p:spPr>
        <p:txBody>
          <a:bodyPr wrap="square" lIns="0" tIns="0" rIns="0" bIns="0" rtlCol="0" anchor="t">
            <a:spAutoFit/>
          </a:bodyPr>
          <a:lstStyle/>
          <a:p>
            <a:pPr algn="ctr">
              <a:lnSpc>
                <a:spcPts val="2333"/>
              </a:lnSpc>
            </a:pPr>
            <a:r>
              <a:rPr lang="en-US" sz="2333" dirty="0">
                <a:solidFill>
                  <a:srgbClr val="FFFFFF"/>
                </a:solidFill>
                <a:latin typeface="Kollektif Bold"/>
              </a:rPr>
              <a:t>READINESS</a:t>
            </a:r>
          </a:p>
        </p:txBody>
      </p:sp>
      <p:sp>
        <p:nvSpPr>
          <p:cNvPr id="4" name="Freeform 19">
            <a:extLst>
              <a:ext uri="{FF2B5EF4-FFF2-40B4-BE49-F238E27FC236}">
                <a16:creationId xmlns:a16="http://schemas.microsoft.com/office/drawing/2014/main" id="{6E9FDF16-2986-4C3F-18F8-4E4F7AB1C752}"/>
              </a:ext>
            </a:extLst>
          </p:cNvPr>
          <p:cNvSpPr/>
          <p:nvPr/>
        </p:nvSpPr>
        <p:spPr>
          <a:xfrm>
            <a:off x="8274852" y="4232821"/>
            <a:ext cx="3150228" cy="553649"/>
          </a:xfrm>
          <a:custGeom>
            <a:avLst/>
            <a:gdLst/>
            <a:ahLst/>
            <a:cxnLst/>
            <a:rect l="l" t="t" r="r" b="b"/>
            <a:pathLst>
              <a:path w="4592821" h="780779">
                <a:moveTo>
                  <a:pt x="0" y="0"/>
                </a:moveTo>
                <a:lnTo>
                  <a:pt x="4592820" y="0"/>
                </a:lnTo>
                <a:lnTo>
                  <a:pt x="4592820" y="780779"/>
                </a:lnTo>
                <a:lnTo>
                  <a:pt x="0" y="780779"/>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20">
            <a:extLst>
              <a:ext uri="{FF2B5EF4-FFF2-40B4-BE49-F238E27FC236}">
                <a16:creationId xmlns:a16="http://schemas.microsoft.com/office/drawing/2014/main" id="{59A821EB-AFAE-2F8C-ACFF-C8F9EFBAFCF8}"/>
              </a:ext>
            </a:extLst>
          </p:cNvPr>
          <p:cNvSpPr txBox="1"/>
          <p:nvPr/>
        </p:nvSpPr>
        <p:spPr>
          <a:xfrm>
            <a:off x="8274852" y="4412733"/>
            <a:ext cx="3206735" cy="300210"/>
          </a:xfrm>
          <a:prstGeom prst="rect">
            <a:avLst/>
          </a:prstGeom>
        </p:spPr>
        <p:txBody>
          <a:bodyPr wrap="square" lIns="0" tIns="0" rIns="0" bIns="0" rtlCol="0" anchor="t">
            <a:spAutoFit/>
          </a:bodyPr>
          <a:lstStyle/>
          <a:p>
            <a:pPr algn="ctr">
              <a:lnSpc>
                <a:spcPts val="2333"/>
              </a:lnSpc>
            </a:pPr>
            <a:r>
              <a:rPr lang="en-US" sz="2333" dirty="0">
                <a:solidFill>
                  <a:srgbClr val="FFFFFF"/>
                </a:solidFill>
                <a:latin typeface="Kollektif Bold"/>
              </a:rPr>
              <a:t>TRANSFER OF CARE</a:t>
            </a:r>
          </a:p>
        </p:txBody>
      </p:sp>
      <p:sp>
        <p:nvSpPr>
          <p:cNvPr id="7" name="Freeform 21">
            <a:extLst>
              <a:ext uri="{FF2B5EF4-FFF2-40B4-BE49-F238E27FC236}">
                <a16:creationId xmlns:a16="http://schemas.microsoft.com/office/drawing/2014/main" id="{EA4B8B25-94A1-80AB-FFA5-008920AEEF4B}"/>
              </a:ext>
            </a:extLst>
          </p:cNvPr>
          <p:cNvSpPr/>
          <p:nvPr/>
        </p:nvSpPr>
        <p:spPr>
          <a:xfrm>
            <a:off x="8274852" y="2656152"/>
            <a:ext cx="3148028" cy="608493"/>
          </a:xfrm>
          <a:custGeom>
            <a:avLst/>
            <a:gdLst/>
            <a:ahLst/>
            <a:cxnLst/>
            <a:rect l="l" t="t" r="r" b="b"/>
            <a:pathLst>
              <a:path w="4589522" h="780219">
                <a:moveTo>
                  <a:pt x="0" y="0"/>
                </a:moveTo>
                <a:lnTo>
                  <a:pt x="4589521" y="0"/>
                </a:lnTo>
                <a:lnTo>
                  <a:pt x="4589521" y="780218"/>
                </a:lnTo>
                <a:lnTo>
                  <a:pt x="0" y="780218"/>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24">
            <a:extLst>
              <a:ext uri="{FF2B5EF4-FFF2-40B4-BE49-F238E27FC236}">
                <a16:creationId xmlns:a16="http://schemas.microsoft.com/office/drawing/2014/main" id="{EC2B7097-0898-8835-8919-FAC117EFB2CC}"/>
              </a:ext>
            </a:extLst>
          </p:cNvPr>
          <p:cNvSpPr txBox="1"/>
          <p:nvPr/>
        </p:nvSpPr>
        <p:spPr>
          <a:xfrm>
            <a:off x="8814821" y="2851303"/>
            <a:ext cx="1951014" cy="311253"/>
          </a:xfrm>
          <a:prstGeom prst="rect">
            <a:avLst/>
          </a:prstGeom>
        </p:spPr>
        <p:txBody>
          <a:bodyPr wrap="square" lIns="0" tIns="0" rIns="0" bIns="0" rtlCol="0" anchor="t">
            <a:spAutoFit/>
          </a:bodyPr>
          <a:lstStyle/>
          <a:p>
            <a:pPr algn="ctr">
              <a:lnSpc>
                <a:spcPts val="2333"/>
              </a:lnSpc>
            </a:pPr>
            <a:r>
              <a:rPr lang="en-US" sz="2333" dirty="0">
                <a:solidFill>
                  <a:srgbClr val="FFFFFF"/>
                </a:solidFill>
                <a:latin typeface="Kollektif Bold"/>
              </a:rPr>
              <a:t>AWARENESS</a:t>
            </a:r>
          </a:p>
        </p:txBody>
      </p:sp>
      <p:pic>
        <p:nvPicPr>
          <p:cNvPr id="11" name="Picture 10" descr="A baby care checklist with text&#10;&#10;AI-generated content may be incorrect.">
            <a:extLst>
              <a:ext uri="{FF2B5EF4-FFF2-40B4-BE49-F238E27FC236}">
                <a16:creationId xmlns:a16="http://schemas.microsoft.com/office/drawing/2014/main" id="{A5E573FC-7613-EC14-544C-9827784FCB4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342035" y="798516"/>
            <a:ext cx="4573424" cy="5958215"/>
          </a:xfrm>
          <a:prstGeom prst="rect">
            <a:avLst/>
          </a:prstGeom>
        </p:spPr>
      </p:pic>
      <p:sp>
        <p:nvSpPr>
          <p:cNvPr id="14" name="Title 1">
            <a:extLst>
              <a:ext uri="{FF2B5EF4-FFF2-40B4-BE49-F238E27FC236}">
                <a16:creationId xmlns:a16="http://schemas.microsoft.com/office/drawing/2014/main" id="{1D1C8869-F72C-02AC-B5A3-90ABAAA9EF34}"/>
              </a:ext>
            </a:extLst>
          </p:cNvPr>
          <p:cNvSpPr txBox="1">
            <a:spLocks/>
          </p:cNvSpPr>
          <p:nvPr/>
        </p:nvSpPr>
        <p:spPr>
          <a:xfrm>
            <a:off x="5839794" y="1056850"/>
            <a:ext cx="6178818" cy="407867"/>
          </a:xfrm>
          <a:prstGeom prst="rect">
            <a:avLst/>
          </a:prstGeom>
          <a:noFill/>
        </p:spPr>
        <p:txBody>
          <a:bodyPr vert="horz" lIns="91440" tIns="45720" rIns="91440" bIns="45720" rtlCol="0" anchor="ctr">
            <a:no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r>
              <a:rPr lang="en-US" altLang="en-US" sz="2400" b="0" i="1" dirty="0">
                <a:solidFill>
                  <a:schemeClr val="tx1"/>
                </a:solidFill>
              </a:rPr>
              <a:t>Updated version posted to ILPQC website</a:t>
            </a:r>
          </a:p>
        </p:txBody>
      </p:sp>
      <p:sp>
        <p:nvSpPr>
          <p:cNvPr id="15" name="Title 1">
            <a:extLst>
              <a:ext uri="{FF2B5EF4-FFF2-40B4-BE49-F238E27FC236}">
                <a16:creationId xmlns:a16="http://schemas.microsoft.com/office/drawing/2014/main" id="{43699625-F969-9675-1B35-13BEF76021DA}"/>
              </a:ext>
            </a:extLst>
          </p:cNvPr>
          <p:cNvSpPr txBox="1">
            <a:spLocks/>
          </p:cNvSpPr>
          <p:nvPr/>
        </p:nvSpPr>
        <p:spPr>
          <a:xfrm>
            <a:off x="5041223" y="3710209"/>
            <a:ext cx="2397069" cy="2064042"/>
          </a:xfrm>
          <a:prstGeom prst="rect">
            <a:avLst/>
          </a:prstGeom>
          <a:noFill/>
          <a:ln w="28575">
            <a:solidFill>
              <a:schemeClr val="accent2"/>
            </a:solidFill>
          </a:ln>
        </p:spPr>
        <p:txBody>
          <a:bodyPr vert="horz" lIns="91440" tIns="45720" rIns="91440" bIns="45720" rtlCol="0" anchor="ctr">
            <a:no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r>
              <a:rPr lang="en-US" altLang="en-US" sz="2400" b="0" i="1" dirty="0">
                <a:solidFill>
                  <a:schemeClr val="tx1"/>
                </a:solidFill>
              </a:rPr>
              <a:t>Options: Could be placed into patient discharge folder.</a:t>
            </a:r>
          </a:p>
        </p:txBody>
      </p:sp>
    </p:spTree>
    <p:extLst>
      <p:ext uri="{BB962C8B-B14F-4D97-AF65-F5344CB8AC3E}">
        <p14:creationId xmlns:p14="http://schemas.microsoft.com/office/powerpoint/2010/main" val="2518249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FCB27-C03E-55C5-3890-511C457235C7}"/>
            </a:ext>
          </a:extLst>
        </p:cNvPr>
        <p:cNvGrpSpPr/>
        <p:nvPr/>
      </p:nvGrpSpPr>
      <p:grpSpPr>
        <a:xfrm>
          <a:off x="0" y="0"/>
          <a:ext cx="0" cy="0"/>
          <a:chOff x="0" y="0"/>
          <a:chExt cx="0" cy="0"/>
        </a:xfrm>
      </p:grpSpPr>
      <p:sp>
        <p:nvSpPr>
          <p:cNvPr id="16386" name="Title 1">
            <a:extLst>
              <a:ext uri="{FF2B5EF4-FFF2-40B4-BE49-F238E27FC236}">
                <a16:creationId xmlns:a16="http://schemas.microsoft.com/office/drawing/2014/main" id="{1DAF1B14-822B-D9C0-E247-FC2830B4A0F9}"/>
              </a:ext>
            </a:extLst>
          </p:cNvPr>
          <p:cNvSpPr>
            <a:spLocks noGrp="1"/>
          </p:cNvSpPr>
          <p:nvPr>
            <p:ph type="title"/>
          </p:nvPr>
        </p:nvSpPr>
        <p:spPr>
          <a:xfrm>
            <a:off x="306420" y="180833"/>
            <a:ext cx="8266632" cy="1736360"/>
          </a:xfrm>
          <a:noFill/>
        </p:spPr>
        <p:txBody>
          <a:bodyPr anchor="ctr">
            <a:normAutofit/>
          </a:bodyPr>
          <a:lstStyle/>
          <a:p>
            <a:r>
              <a:rPr lang="en-US" altLang="en-US" sz="3600" dirty="0"/>
              <a:t>Hospital Team’s Transfer of Care Strategies</a:t>
            </a:r>
            <a:endParaRPr lang="en-US" altLang="en-US" sz="3500" dirty="0"/>
          </a:p>
        </p:txBody>
      </p:sp>
      <p:sp>
        <p:nvSpPr>
          <p:cNvPr id="5" name="Content Placeholder 2">
            <a:extLst>
              <a:ext uri="{FF2B5EF4-FFF2-40B4-BE49-F238E27FC236}">
                <a16:creationId xmlns:a16="http://schemas.microsoft.com/office/drawing/2014/main" id="{6AC98705-EC41-1461-8601-4A47615E90C6}"/>
              </a:ext>
            </a:extLst>
          </p:cNvPr>
          <p:cNvSpPr txBox="1">
            <a:spLocks/>
          </p:cNvSpPr>
          <p:nvPr/>
        </p:nvSpPr>
        <p:spPr>
          <a:xfrm>
            <a:off x="459547" y="1351511"/>
            <a:ext cx="10760494" cy="206404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6000"/>
              </a:lnSpc>
              <a:spcAft>
                <a:spcPts val="800"/>
              </a:spcAft>
              <a:buNone/>
            </a:pPr>
            <a:endParaRPr lang="en-US" dirty="0">
              <a:effectLst/>
              <a:latin typeface="+mj-lt"/>
              <a:ea typeface="Times New Roman" panose="02020603050405020304" pitchFamily="18" charset="0"/>
              <a:cs typeface="Times New Roman" panose="02020603050405020304" pitchFamily="18" charset="0"/>
            </a:endParaRPr>
          </a:p>
        </p:txBody>
      </p:sp>
      <p:sp>
        <p:nvSpPr>
          <p:cNvPr id="2" name="Freeform 17">
            <a:extLst>
              <a:ext uri="{FF2B5EF4-FFF2-40B4-BE49-F238E27FC236}">
                <a16:creationId xmlns:a16="http://schemas.microsoft.com/office/drawing/2014/main" id="{80053800-DFF7-4BCB-EC9C-339FB5A992C8}"/>
              </a:ext>
            </a:extLst>
          </p:cNvPr>
          <p:cNvSpPr/>
          <p:nvPr/>
        </p:nvSpPr>
        <p:spPr>
          <a:xfrm>
            <a:off x="7647970" y="2292006"/>
            <a:ext cx="3150228" cy="608867"/>
          </a:xfrm>
          <a:custGeom>
            <a:avLst/>
            <a:gdLst/>
            <a:ahLst/>
            <a:cxnLst/>
            <a:rect l="l" t="t" r="r" b="b"/>
            <a:pathLst>
              <a:path w="4592821" h="780779">
                <a:moveTo>
                  <a:pt x="0" y="0"/>
                </a:moveTo>
                <a:lnTo>
                  <a:pt x="4592820" y="0"/>
                </a:lnTo>
                <a:lnTo>
                  <a:pt x="4592820" y="780780"/>
                </a:lnTo>
                <a:lnTo>
                  <a:pt x="0" y="780780"/>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18">
            <a:extLst>
              <a:ext uri="{FF2B5EF4-FFF2-40B4-BE49-F238E27FC236}">
                <a16:creationId xmlns:a16="http://schemas.microsoft.com/office/drawing/2014/main" id="{D30A5B94-300C-861B-4135-EDD2963F3E96}"/>
              </a:ext>
            </a:extLst>
          </p:cNvPr>
          <p:cNvSpPr txBox="1"/>
          <p:nvPr/>
        </p:nvSpPr>
        <p:spPr>
          <a:xfrm>
            <a:off x="8212367" y="2466705"/>
            <a:ext cx="2028316" cy="300210"/>
          </a:xfrm>
          <a:prstGeom prst="rect">
            <a:avLst/>
          </a:prstGeom>
        </p:spPr>
        <p:txBody>
          <a:bodyPr wrap="square" lIns="0" tIns="0" rIns="0" bIns="0" rtlCol="0" anchor="t">
            <a:spAutoFit/>
          </a:bodyPr>
          <a:lstStyle/>
          <a:p>
            <a:pPr algn="ctr">
              <a:lnSpc>
                <a:spcPts val="2333"/>
              </a:lnSpc>
            </a:pPr>
            <a:r>
              <a:rPr lang="en-US" sz="2333" dirty="0">
                <a:solidFill>
                  <a:srgbClr val="FFFFFF"/>
                </a:solidFill>
                <a:latin typeface="Kollektif Bold"/>
              </a:rPr>
              <a:t>READINESS</a:t>
            </a:r>
          </a:p>
        </p:txBody>
      </p:sp>
      <p:sp>
        <p:nvSpPr>
          <p:cNvPr id="4" name="Freeform 19">
            <a:extLst>
              <a:ext uri="{FF2B5EF4-FFF2-40B4-BE49-F238E27FC236}">
                <a16:creationId xmlns:a16="http://schemas.microsoft.com/office/drawing/2014/main" id="{DC816B3A-2886-750C-C57B-3B08685732F2}"/>
              </a:ext>
            </a:extLst>
          </p:cNvPr>
          <p:cNvSpPr/>
          <p:nvPr/>
        </p:nvSpPr>
        <p:spPr>
          <a:xfrm>
            <a:off x="7683791" y="2983425"/>
            <a:ext cx="3150228" cy="553649"/>
          </a:xfrm>
          <a:custGeom>
            <a:avLst/>
            <a:gdLst/>
            <a:ahLst/>
            <a:cxnLst/>
            <a:rect l="l" t="t" r="r" b="b"/>
            <a:pathLst>
              <a:path w="4592821" h="780779">
                <a:moveTo>
                  <a:pt x="0" y="0"/>
                </a:moveTo>
                <a:lnTo>
                  <a:pt x="4592820" y="0"/>
                </a:lnTo>
                <a:lnTo>
                  <a:pt x="4592820" y="780779"/>
                </a:lnTo>
                <a:lnTo>
                  <a:pt x="0" y="780779"/>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20">
            <a:extLst>
              <a:ext uri="{FF2B5EF4-FFF2-40B4-BE49-F238E27FC236}">
                <a16:creationId xmlns:a16="http://schemas.microsoft.com/office/drawing/2014/main" id="{C82444CD-A7DF-5CE2-11B1-362625490FF9}"/>
              </a:ext>
            </a:extLst>
          </p:cNvPr>
          <p:cNvSpPr txBox="1"/>
          <p:nvPr/>
        </p:nvSpPr>
        <p:spPr>
          <a:xfrm>
            <a:off x="7591463" y="3167797"/>
            <a:ext cx="3206735" cy="300210"/>
          </a:xfrm>
          <a:prstGeom prst="rect">
            <a:avLst/>
          </a:prstGeom>
        </p:spPr>
        <p:txBody>
          <a:bodyPr wrap="square" lIns="0" tIns="0" rIns="0" bIns="0" rtlCol="0" anchor="t">
            <a:spAutoFit/>
          </a:bodyPr>
          <a:lstStyle/>
          <a:p>
            <a:pPr algn="ctr">
              <a:lnSpc>
                <a:spcPts val="2333"/>
              </a:lnSpc>
            </a:pPr>
            <a:r>
              <a:rPr lang="en-US" sz="2333" dirty="0">
                <a:solidFill>
                  <a:srgbClr val="FFFFFF"/>
                </a:solidFill>
                <a:latin typeface="Kollektif Bold"/>
              </a:rPr>
              <a:t>TRANSFER OF CARE</a:t>
            </a:r>
          </a:p>
        </p:txBody>
      </p:sp>
      <p:sp>
        <p:nvSpPr>
          <p:cNvPr id="7" name="Freeform 21">
            <a:extLst>
              <a:ext uri="{FF2B5EF4-FFF2-40B4-BE49-F238E27FC236}">
                <a16:creationId xmlns:a16="http://schemas.microsoft.com/office/drawing/2014/main" id="{30FEA887-AC9F-9E00-B120-E6DAE221CFB8}"/>
              </a:ext>
            </a:extLst>
          </p:cNvPr>
          <p:cNvSpPr/>
          <p:nvPr/>
        </p:nvSpPr>
        <p:spPr>
          <a:xfrm>
            <a:off x="7685991" y="1624690"/>
            <a:ext cx="3148028" cy="608493"/>
          </a:xfrm>
          <a:custGeom>
            <a:avLst/>
            <a:gdLst/>
            <a:ahLst/>
            <a:cxnLst/>
            <a:rect l="l" t="t" r="r" b="b"/>
            <a:pathLst>
              <a:path w="4589522" h="780219">
                <a:moveTo>
                  <a:pt x="0" y="0"/>
                </a:moveTo>
                <a:lnTo>
                  <a:pt x="4589521" y="0"/>
                </a:lnTo>
                <a:lnTo>
                  <a:pt x="4589521" y="780218"/>
                </a:lnTo>
                <a:lnTo>
                  <a:pt x="0" y="780218"/>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24">
            <a:extLst>
              <a:ext uri="{FF2B5EF4-FFF2-40B4-BE49-F238E27FC236}">
                <a16:creationId xmlns:a16="http://schemas.microsoft.com/office/drawing/2014/main" id="{70C8BD0C-A38B-82E2-57C6-689BD1A73C52}"/>
              </a:ext>
            </a:extLst>
          </p:cNvPr>
          <p:cNvSpPr txBox="1"/>
          <p:nvPr/>
        </p:nvSpPr>
        <p:spPr>
          <a:xfrm>
            <a:off x="8247577" y="1787249"/>
            <a:ext cx="1951014" cy="311253"/>
          </a:xfrm>
          <a:prstGeom prst="rect">
            <a:avLst/>
          </a:prstGeom>
        </p:spPr>
        <p:txBody>
          <a:bodyPr wrap="square" lIns="0" tIns="0" rIns="0" bIns="0" rtlCol="0" anchor="t">
            <a:spAutoFit/>
          </a:bodyPr>
          <a:lstStyle/>
          <a:p>
            <a:pPr algn="ctr">
              <a:lnSpc>
                <a:spcPts val="2333"/>
              </a:lnSpc>
            </a:pPr>
            <a:r>
              <a:rPr lang="en-US" sz="2333" dirty="0">
                <a:solidFill>
                  <a:srgbClr val="FFFFFF"/>
                </a:solidFill>
                <a:latin typeface="Kollektif Bold"/>
              </a:rPr>
              <a:t>AWARENESS</a:t>
            </a:r>
          </a:p>
        </p:txBody>
      </p:sp>
      <p:sp>
        <p:nvSpPr>
          <p:cNvPr id="12" name="Title 1">
            <a:extLst>
              <a:ext uri="{FF2B5EF4-FFF2-40B4-BE49-F238E27FC236}">
                <a16:creationId xmlns:a16="http://schemas.microsoft.com/office/drawing/2014/main" id="{4AD59310-92B8-181C-FC8F-5BA4346EBBAC}"/>
              </a:ext>
            </a:extLst>
          </p:cNvPr>
          <p:cNvSpPr txBox="1">
            <a:spLocks/>
          </p:cNvSpPr>
          <p:nvPr/>
        </p:nvSpPr>
        <p:spPr>
          <a:xfrm>
            <a:off x="313501" y="1951956"/>
            <a:ext cx="6776843" cy="3820757"/>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marL="342900" indent="-342900">
              <a:buFont typeface="Arial" panose="020B0604020202020204" pitchFamily="34" charset="0"/>
              <a:buChar char="•"/>
            </a:pPr>
            <a:r>
              <a:rPr lang="en-US" altLang="en-US" sz="2400" b="0" dirty="0">
                <a:solidFill>
                  <a:schemeClr val="tx1"/>
                </a:solidFill>
                <a:latin typeface="Calibri" panose="020F0502020204030204" pitchFamily="34" charset="0"/>
                <a:cs typeface="Calibri" panose="020F0502020204030204" pitchFamily="34" charset="0"/>
              </a:rPr>
              <a:t>Standardized discharge checklist including safe sleep and SDOH screening and resource linkage Parental empowerment with </a:t>
            </a:r>
            <a:r>
              <a:rPr lang="en-US" altLang="en-US" sz="2400" dirty="0">
                <a:solidFill>
                  <a:schemeClr val="tx1"/>
                </a:solidFill>
                <a:latin typeface="Calibri" panose="020F0502020204030204" pitchFamily="34" charset="0"/>
                <a:cs typeface="Calibri" panose="020F0502020204030204" pitchFamily="34" charset="0"/>
              </a:rPr>
              <a:t>“My Baby’s Safe Sleep Plan”</a:t>
            </a:r>
          </a:p>
          <a:p>
            <a:pPr marL="342900" indent="-342900">
              <a:buFont typeface="Arial" panose="020B0604020202020204" pitchFamily="34" charset="0"/>
              <a:buChar char="•"/>
            </a:pPr>
            <a:r>
              <a:rPr lang="en-US" altLang="en-US" sz="2400" b="0" dirty="0">
                <a:solidFill>
                  <a:schemeClr val="tx1"/>
                </a:solidFill>
                <a:latin typeface="Calibri" panose="020F0502020204030204" pitchFamily="34" charset="0"/>
                <a:cs typeface="Calibri" panose="020F0502020204030204" pitchFamily="34" charset="0"/>
              </a:rPr>
              <a:t>Leveraging the EMR with </a:t>
            </a:r>
            <a:r>
              <a:rPr lang="en-US" altLang="en-US" sz="2400" dirty="0">
                <a:solidFill>
                  <a:schemeClr val="tx1"/>
                </a:solidFill>
                <a:latin typeface="Calibri" panose="020F0502020204030204" pitchFamily="34" charset="0"/>
                <a:cs typeface="Calibri" panose="020F0502020204030204" pitchFamily="34" charset="0"/>
              </a:rPr>
              <a:t>ESSI Dot Phrases</a:t>
            </a:r>
          </a:p>
          <a:p>
            <a:pPr marL="342900" indent="-342900">
              <a:buFont typeface="Arial" panose="020B0604020202020204" pitchFamily="34" charset="0"/>
              <a:buChar char="•"/>
            </a:pPr>
            <a:r>
              <a:rPr lang="en-US" sz="24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Collaboration with community providers for seamless transitions</a:t>
            </a:r>
          </a:p>
          <a:p>
            <a:pPr marL="342900" indent="-342900">
              <a:buFont typeface="Arial" panose="020B0604020202020204" pitchFamily="34" charset="0"/>
              <a:buChar char="•"/>
            </a:pPr>
            <a:r>
              <a:rPr lang="en-US" sz="24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Telehealth &amp; home visits for high-risk infants</a:t>
            </a:r>
            <a:endParaRPr lang="en-US" sz="2400" b="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sz="24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Parental education toolkits with safe sleep and SDOH resources</a:t>
            </a:r>
          </a:p>
        </p:txBody>
      </p:sp>
      <p:sp>
        <p:nvSpPr>
          <p:cNvPr id="10" name="Rectangle 9">
            <a:extLst>
              <a:ext uri="{FF2B5EF4-FFF2-40B4-BE49-F238E27FC236}">
                <a16:creationId xmlns:a16="http://schemas.microsoft.com/office/drawing/2014/main" id="{B79AF3AC-38AB-8A0F-2227-2830DB99114E}"/>
              </a:ext>
            </a:extLst>
          </p:cNvPr>
          <p:cNvSpPr/>
          <p:nvPr/>
        </p:nvSpPr>
        <p:spPr>
          <a:xfrm>
            <a:off x="7063469" y="4122099"/>
            <a:ext cx="4395269" cy="19175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t>Home visits and collaborating with community providers are a great way to reinforce safe sleep and feeding education, monitor for unmet social needs, and track infants for follow-up care.</a:t>
            </a:r>
          </a:p>
        </p:txBody>
      </p:sp>
    </p:spTree>
    <p:extLst>
      <p:ext uri="{BB962C8B-B14F-4D97-AF65-F5344CB8AC3E}">
        <p14:creationId xmlns:p14="http://schemas.microsoft.com/office/powerpoint/2010/main" val="2783606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7C85-FACF-15B2-3A60-9F66958C8BB0}"/>
              </a:ext>
            </a:extLst>
          </p:cNvPr>
          <p:cNvSpPr>
            <a:spLocks noGrp="1"/>
          </p:cNvSpPr>
          <p:nvPr>
            <p:ph type="title"/>
          </p:nvPr>
        </p:nvSpPr>
        <p:spPr/>
        <p:txBody>
          <a:bodyPr/>
          <a:lstStyle/>
          <a:p>
            <a:r>
              <a:rPr lang="en-US" sz="4800" dirty="0"/>
              <a:t>Community Provider’s Role</a:t>
            </a:r>
          </a:p>
        </p:txBody>
      </p:sp>
      <p:sp>
        <p:nvSpPr>
          <p:cNvPr id="3" name="Content Placeholder 2">
            <a:extLst>
              <a:ext uri="{FF2B5EF4-FFF2-40B4-BE49-F238E27FC236}">
                <a16:creationId xmlns:a16="http://schemas.microsoft.com/office/drawing/2014/main" id="{24A6542F-5D52-0ABC-54C9-0ACFEF26336A}"/>
              </a:ext>
            </a:extLst>
          </p:cNvPr>
          <p:cNvSpPr>
            <a:spLocks noGrp="1"/>
          </p:cNvSpPr>
          <p:nvPr>
            <p:ph idx="1"/>
          </p:nvPr>
        </p:nvSpPr>
        <p:spPr/>
        <p:txBody>
          <a:bodyPr/>
          <a:lstStyle/>
          <a:p>
            <a:r>
              <a:rPr lang="en-US" dirty="0"/>
              <a:t>First pediatric visit within 48-72 hours </a:t>
            </a:r>
          </a:p>
          <a:p>
            <a:r>
              <a:rPr lang="en-US" dirty="0"/>
              <a:t>Reinforce safe sleep &amp; feeding education </a:t>
            </a:r>
          </a:p>
          <a:p>
            <a:r>
              <a:rPr lang="en-US" dirty="0"/>
              <a:t>Monitor for unmet social needs and connect to resources </a:t>
            </a:r>
          </a:p>
          <a:p>
            <a:r>
              <a:rPr lang="en-US" dirty="0"/>
              <a:t>Track high-risk infants identified by ESSI for follow-up care</a:t>
            </a:r>
          </a:p>
        </p:txBody>
      </p:sp>
      <p:sp>
        <p:nvSpPr>
          <p:cNvPr id="4" name="Slide Number Placeholder 3">
            <a:extLst>
              <a:ext uri="{FF2B5EF4-FFF2-40B4-BE49-F238E27FC236}">
                <a16:creationId xmlns:a16="http://schemas.microsoft.com/office/drawing/2014/main" id="{75A447BE-7630-C14B-4DC8-8B9ABA4A46E8}"/>
              </a:ext>
            </a:extLst>
          </p:cNvPr>
          <p:cNvSpPr>
            <a:spLocks noGrp="1"/>
          </p:cNvSpPr>
          <p:nvPr>
            <p:ph type="sldNum" sz="quarter" idx="10"/>
          </p:nvPr>
        </p:nvSpPr>
        <p:spPr/>
        <p:txBody>
          <a:bodyPr/>
          <a:lstStyle/>
          <a:p>
            <a:fld id="{97033E4B-E3EB-3D46-B2D8-3159663620FA}" type="slidenum">
              <a:rPr lang="en-US" smtClean="0"/>
              <a:pPr/>
              <a:t>39</a:t>
            </a:fld>
            <a:endParaRPr lang="en-US"/>
          </a:p>
        </p:txBody>
      </p:sp>
      <p:sp>
        <p:nvSpPr>
          <p:cNvPr id="5" name="Footer Placeholder 4">
            <a:extLst>
              <a:ext uri="{FF2B5EF4-FFF2-40B4-BE49-F238E27FC236}">
                <a16:creationId xmlns:a16="http://schemas.microsoft.com/office/drawing/2014/main" id="{7D6B1E62-E3A8-147A-5D9E-F349C86823D9}"/>
              </a:ext>
            </a:extLst>
          </p:cNvPr>
          <p:cNvSpPr>
            <a:spLocks noGrp="1"/>
          </p:cNvSpPr>
          <p:nvPr>
            <p:ph type="ftr" sz="quarter" idx="11"/>
          </p:nvPr>
        </p:nvSpPr>
        <p:spPr/>
        <p:txBody>
          <a:bodyPr/>
          <a:lstStyle/>
          <a:p>
            <a:pPr algn="l"/>
            <a:r>
              <a:rPr lang="en-US"/>
              <a:t>Illinois Perinatal Quality Collaborative</a:t>
            </a:r>
          </a:p>
        </p:txBody>
      </p:sp>
      <p:sp>
        <p:nvSpPr>
          <p:cNvPr id="6" name="TextBox 5">
            <a:extLst>
              <a:ext uri="{FF2B5EF4-FFF2-40B4-BE49-F238E27FC236}">
                <a16:creationId xmlns:a16="http://schemas.microsoft.com/office/drawing/2014/main" id="{46F7B195-BEFA-DC0B-21B4-0FA48EE0EA67}"/>
              </a:ext>
            </a:extLst>
          </p:cNvPr>
          <p:cNvSpPr txBox="1"/>
          <p:nvPr/>
        </p:nvSpPr>
        <p:spPr>
          <a:xfrm>
            <a:off x="8526298" y="4690924"/>
            <a:ext cx="2886992" cy="923330"/>
          </a:xfrm>
          <a:prstGeom prst="rect">
            <a:avLst/>
          </a:prstGeom>
          <a:noFill/>
          <a:ln w="57150">
            <a:solidFill>
              <a:srgbClr val="49CFA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Seamless communication and transition to community providers</a:t>
            </a:r>
            <a:endParaRPr lang="en-US" dirty="0"/>
          </a:p>
        </p:txBody>
      </p:sp>
      <p:sp>
        <p:nvSpPr>
          <p:cNvPr id="7" name="TextBox 6">
            <a:extLst>
              <a:ext uri="{FF2B5EF4-FFF2-40B4-BE49-F238E27FC236}">
                <a16:creationId xmlns:a16="http://schemas.microsoft.com/office/drawing/2014/main" id="{27B47226-4941-1246-BF93-1BD032637368}"/>
              </a:ext>
            </a:extLst>
          </p:cNvPr>
          <p:cNvSpPr txBox="1"/>
          <p:nvPr/>
        </p:nvSpPr>
        <p:spPr>
          <a:xfrm>
            <a:off x="5466906" y="4854613"/>
            <a:ext cx="2743200" cy="646331"/>
          </a:xfrm>
          <a:prstGeom prst="rect">
            <a:avLst/>
          </a:prstGeom>
          <a:noFill/>
          <a:ln w="57150">
            <a:solidFill>
              <a:srgbClr val="49CFA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Understanding capacity and availability of providers</a:t>
            </a:r>
          </a:p>
        </p:txBody>
      </p:sp>
      <p:sp>
        <p:nvSpPr>
          <p:cNvPr id="8" name="Freeform 19">
            <a:extLst>
              <a:ext uri="{FF2B5EF4-FFF2-40B4-BE49-F238E27FC236}">
                <a16:creationId xmlns:a16="http://schemas.microsoft.com/office/drawing/2014/main" id="{C5EC7A6E-8AF0-8530-4924-3DFFD2EFC0E7}"/>
              </a:ext>
            </a:extLst>
          </p:cNvPr>
          <p:cNvSpPr/>
          <p:nvPr/>
        </p:nvSpPr>
        <p:spPr>
          <a:xfrm>
            <a:off x="640349" y="4742002"/>
            <a:ext cx="4438468" cy="896117"/>
          </a:xfrm>
          <a:custGeom>
            <a:avLst/>
            <a:gdLst/>
            <a:ahLst/>
            <a:cxnLst/>
            <a:rect l="l" t="t" r="r" b="b"/>
            <a:pathLst>
              <a:path w="4592821" h="780779">
                <a:moveTo>
                  <a:pt x="0" y="0"/>
                </a:moveTo>
                <a:lnTo>
                  <a:pt x="4592820" y="0"/>
                </a:lnTo>
                <a:lnTo>
                  <a:pt x="4592820" y="780779"/>
                </a:lnTo>
                <a:lnTo>
                  <a:pt x="0" y="78077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20">
            <a:extLst>
              <a:ext uri="{FF2B5EF4-FFF2-40B4-BE49-F238E27FC236}">
                <a16:creationId xmlns:a16="http://schemas.microsoft.com/office/drawing/2014/main" id="{D57A65C6-6824-26ED-DD08-05262E16CA89}"/>
              </a:ext>
            </a:extLst>
          </p:cNvPr>
          <p:cNvSpPr txBox="1"/>
          <p:nvPr/>
        </p:nvSpPr>
        <p:spPr>
          <a:xfrm>
            <a:off x="570972" y="5028582"/>
            <a:ext cx="4518083" cy="485909"/>
          </a:xfrm>
          <a:prstGeom prst="rect">
            <a:avLst/>
          </a:prstGeom>
        </p:spPr>
        <p:txBody>
          <a:bodyPr wrap="square" lIns="0" tIns="0" rIns="0" bIns="0" rtlCol="0" anchor="t">
            <a:spAutoFit/>
          </a:bodyPr>
          <a:lstStyle/>
          <a:p>
            <a:pPr algn="ctr">
              <a:lnSpc>
                <a:spcPts val="2333"/>
              </a:lnSpc>
            </a:pPr>
            <a:r>
              <a:rPr lang="en-US" sz="2333" dirty="0">
                <a:solidFill>
                  <a:srgbClr val="FFFFFF"/>
                </a:solidFill>
                <a:latin typeface="Kollektif Bold"/>
              </a:rPr>
              <a:t>TRANSFER OF CARE</a:t>
            </a:r>
          </a:p>
        </p:txBody>
      </p:sp>
      <p:pic>
        <p:nvPicPr>
          <p:cNvPr id="11" name="Picture 10" descr="A baby lying on a blanket&#10;&#10;AI-generated content may be incorrect.">
            <a:extLst>
              <a:ext uri="{FF2B5EF4-FFF2-40B4-BE49-F238E27FC236}">
                <a16:creationId xmlns:a16="http://schemas.microsoft.com/office/drawing/2014/main" id="{183602BD-0F2C-E85D-8D0D-7BD07D396C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4598" y="1902268"/>
            <a:ext cx="3700731" cy="2471225"/>
          </a:xfrm>
          <a:prstGeom prst="rect">
            <a:avLst/>
          </a:prstGeom>
        </p:spPr>
      </p:pic>
    </p:spTree>
    <p:extLst>
      <p:ext uri="{BB962C8B-B14F-4D97-AF65-F5344CB8AC3E}">
        <p14:creationId xmlns:p14="http://schemas.microsoft.com/office/powerpoint/2010/main" val="3466409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60A4C-E21D-50DB-2691-10DE27BA4F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8C0BD-D049-1C86-DF1B-B46B4EFF2E60}"/>
              </a:ext>
            </a:extLst>
          </p:cNvPr>
          <p:cNvSpPr>
            <a:spLocks noGrp="1"/>
          </p:cNvSpPr>
          <p:nvPr>
            <p:ph type="title"/>
          </p:nvPr>
        </p:nvSpPr>
        <p:spPr>
          <a:xfrm>
            <a:off x="899403" y="1410586"/>
            <a:ext cx="10393193" cy="2014679"/>
          </a:xfrm>
        </p:spPr>
        <p:txBody>
          <a:bodyPr/>
          <a:lstStyle/>
          <a:p>
            <a:r>
              <a:rPr lang="en-US" dirty="0"/>
              <a:t>Face-to-Face Conference</a:t>
            </a:r>
          </a:p>
        </p:txBody>
      </p:sp>
      <p:sp>
        <p:nvSpPr>
          <p:cNvPr id="4" name="Slide Number Placeholder 3">
            <a:extLst>
              <a:ext uri="{FF2B5EF4-FFF2-40B4-BE49-F238E27FC236}">
                <a16:creationId xmlns:a16="http://schemas.microsoft.com/office/drawing/2014/main" id="{E88E9428-4C73-BAE7-AD79-FD98F682AC07}"/>
              </a:ext>
            </a:extLst>
          </p:cNvPr>
          <p:cNvSpPr>
            <a:spLocks noGrp="1"/>
          </p:cNvSpPr>
          <p:nvPr>
            <p:ph type="sldNum" sz="quarter" idx="4294967295"/>
          </p:nvPr>
        </p:nvSpPr>
        <p:spPr>
          <a:xfrm>
            <a:off x="9448800" y="6356350"/>
            <a:ext cx="2743200" cy="365125"/>
          </a:xfrm>
        </p:spPr>
        <p:txBody>
          <a:bodyPr/>
          <a:lstStyle/>
          <a:p>
            <a:fld id="{97033E4B-E3EB-3D46-B2D8-3159663620FA}" type="slidenum">
              <a:rPr lang="en-US" smtClean="0"/>
              <a:pPr/>
              <a:t>4</a:t>
            </a:fld>
            <a:endParaRPr lang="en-US"/>
          </a:p>
        </p:txBody>
      </p:sp>
      <p:sp>
        <p:nvSpPr>
          <p:cNvPr id="5" name="Footer Placeholder 4">
            <a:extLst>
              <a:ext uri="{FF2B5EF4-FFF2-40B4-BE49-F238E27FC236}">
                <a16:creationId xmlns:a16="http://schemas.microsoft.com/office/drawing/2014/main" id="{ECEF4285-4715-1E06-84D4-25C815EB7D82}"/>
              </a:ext>
            </a:extLst>
          </p:cNvPr>
          <p:cNvSpPr>
            <a:spLocks noGrp="1"/>
          </p:cNvSpPr>
          <p:nvPr>
            <p:ph type="ftr" sz="quarter" idx="4294967295"/>
          </p:nvPr>
        </p:nvSpPr>
        <p:spPr>
          <a:xfrm>
            <a:off x="0" y="6356350"/>
            <a:ext cx="4114800" cy="365125"/>
          </a:xfrm>
        </p:spPr>
        <p:txBody>
          <a:bodyPr/>
          <a:lstStyle/>
          <a:p>
            <a:pPr algn="l"/>
            <a:r>
              <a:rPr lang="en-US"/>
              <a:t>Illinois Perinatal Quality Collaborative</a:t>
            </a:r>
          </a:p>
        </p:txBody>
      </p:sp>
    </p:spTree>
    <p:extLst>
      <p:ext uri="{BB962C8B-B14F-4D97-AF65-F5344CB8AC3E}">
        <p14:creationId xmlns:p14="http://schemas.microsoft.com/office/powerpoint/2010/main" val="937749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654">
          <a:extLst>
            <a:ext uri="{FF2B5EF4-FFF2-40B4-BE49-F238E27FC236}">
              <a16:creationId xmlns:a16="http://schemas.microsoft.com/office/drawing/2014/main" id="{D30FE3D3-938F-C0B0-CE6F-D089AC305E3D}"/>
            </a:ext>
          </a:extLst>
        </p:cNvPr>
        <p:cNvGrpSpPr/>
        <p:nvPr/>
      </p:nvGrpSpPr>
      <p:grpSpPr>
        <a:xfrm>
          <a:off x="0" y="0"/>
          <a:ext cx="0" cy="0"/>
          <a:chOff x="0" y="0"/>
          <a:chExt cx="0" cy="0"/>
        </a:xfrm>
      </p:grpSpPr>
      <p:sp>
        <p:nvSpPr>
          <p:cNvPr id="20655" name="Google Shape;20655;p11">
            <a:extLst>
              <a:ext uri="{FF2B5EF4-FFF2-40B4-BE49-F238E27FC236}">
                <a16:creationId xmlns:a16="http://schemas.microsoft.com/office/drawing/2014/main" id="{50EB387A-5A5B-7008-D227-CA344C3B101B}"/>
              </a:ext>
            </a:extLst>
          </p:cNvPr>
          <p:cNvSpPr/>
          <p:nvPr/>
        </p:nvSpPr>
        <p:spPr>
          <a:xfrm>
            <a:off x="7048499" y="0"/>
            <a:ext cx="5143500" cy="184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Calibri"/>
              <a:cs typeface="Calibri"/>
              <a:sym typeface="Calibri"/>
            </a:endParaRPr>
          </a:p>
        </p:txBody>
      </p:sp>
      <p:sp>
        <p:nvSpPr>
          <p:cNvPr id="20656" name="Google Shape;20656;p11">
            <a:extLst>
              <a:ext uri="{FF2B5EF4-FFF2-40B4-BE49-F238E27FC236}">
                <a16:creationId xmlns:a16="http://schemas.microsoft.com/office/drawing/2014/main" id="{6936E27F-6BEC-C655-3F5E-353BE99DE08D}"/>
              </a:ext>
            </a:extLst>
          </p:cNvPr>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latin typeface="+mj-lt"/>
              </a:rPr>
              <a:pPr marL="0" lvl="0" indent="0" algn="r" rtl="0">
                <a:lnSpc>
                  <a:spcPct val="100000"/>
                </a:lnSpc>
                <a:spcBef>
                  <a:spcPts val="0"/>
                </a:spcBef>
                <a:spcAft>
                  <a:spcPts val="0"/>
                </a:spcAft>
                <a:buSzPts val="1200"/>
                <a:buNone/>
              </a:pPr>
              <a:t>40</a:t>
            </a:fld>
            <a:endParaRPr>
              <a:latin typeface="+mj-lt"/>
            </a:endParaRPr>
          </a:p>
        </p:txBody>
      </p:sp>
      <p:sp>
        <p:nvSpPr>
          <p:cNvPr id="20657" name="Google Shape;20657;p11">
            <a:extLst>
              <a:ext uri="{FF2B5EF4-FFF2-40B4-BE49-F238E27FC236}">
                <a16:creationId xmlns:a16="http://schemas.microsoft.com/office/drawing/2014/main" id="{9F635437-CAC6-4150-6BDD-1DD30855A613}"/>
              </a:ext>
            </a:extLst>
          </p:cNvPr>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latin typeface="+mj-lt"/>
              </a:rPr>
              <a:t>Illinois Perinatal Quality Collaborative</a:t>
            </a:r>
            <a:endParaRPr>
              <a:latin typeface="+mj-lt"/>
            </a:endParaRPr>
          </a:p>
        </p:txBody>
      </p:sp>
      <p:sp>
        <p:nvSpPr>
          <p:cNvPr id="20675" name="Google Shape;20675;p11">
            <a:extLst>
              <a:ext uri="{FF2B5EF4-FFF2-40B4-BE49-F238E27FC236}">
                <a16:creationId xmlns:a16="http://schemas.microsoft.com/office/drawing/2014/main" id="{D6F9CB4C-8F0B-5697-C037-0140C43E24B3}"/>
              </a:ext>
            </a:extLst>
          </p:cNvPr>
          <p:cNvSpPr txBox="1"/>
          <p:nvPr/>
        </p:nvSpPr>
        <p:spPr>
          <a:xfrm>
            <a:off x="298855" y="947398"/>
            <a:ext cx="410448" cy="1321580"/>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134"/>
              <a:buFont typeface="Arial"/>
              <a:buNone/>
            </a:pPr>
            <a:r>
              <a:rPr lang="en-US" sz="6134" b="0" i="0" u="none" strike="noStrike" cap="none" dirty="0">
                <a:solidFill>
                  <a:srgbClr val="FFFFFF"/>
                </a:solidFill>
                <a:latin typeface="+mj-lt"/>
                <a:ea typeface="Arial"/>
                <a:cs typeface="Arial"/>
                <a:sym typeface="Arial"/>
              </a:rPr>
              <a:t>1</a:t>
            </a:r>
            <a:endParaRPr sz="1400" b="0" i="0" u="none" strike="noStrike" cap="none" dirty="0">
              <a:solidFill>
                <a:srgbClr val="000000"/>
              </a:solidFill>
              <a:latin typeface="+mj-lt"/>
              <a:ea typeface="Arial"/>
              <a:cs typeface="Arial"/>
              <a:sym typeface="Arial"/>
            </a:endParaRPr>
          </a:p>
        </p:txBody>
      </p:sp>
      <p:grpSp>
        <p:nvGrpSpPr>
          <p:cNvPr id="3" name="Group 2">
            <a:extLst>
              <a:ext uri="{FF2B5EF4-FFF2-40B4-BE49-F238E27FC236}">
                <a16:creationId xmlns:a16="http://schemas.microsoft.com/office/drawing/2014/main" id="{EF46795D-3BD5-F0BF-0ABC-367983750849}"/>
              </a:ext>
            </a:extLst>
          </p:cNvPr>
          <p:cNvGrpSpPr/>
          <p:nvPr/>
        </p:nvGrpSpPr>
        <p:grpSpPr>
          <a:xfrm>
            <a:off x="340768" y="766868"/>
            <a:ext cx="11552377" cy="627629"/>
            <a:chOff x="957031" y="1354604"/>
            <a:chExt cx="11552377" cy="627629"/>
          </a:xfrm>
        </p:grpSpPr>
        <p:sp>
          <p:nvSpPr>
            <p:cNvPr id="20672" name="Google Shape;20672;p11">
              <a:extLst>
                <a:ext uri="{FF2B5EF4-FFF2-40B4-BE49-F238E27FC236}">
                  <a16:creationId xmlns:a16="http://schemas.microsoft.com/office/drawing/2014/main" id="{6AC9DDBC-FE62-FEEC-4CC0-65C3AB085FBF}"/>
                </a:ext>
              </a:extLst>
            </p:cNvPr>
            <p:cNvSpPr/>
            <p:nvPr/>
          </p:nvSpPr>
          <p:spPr>
            <a:xfrm>
              <a:off x="1013670" y="1354604"/>
              <a:ext cx="3150228" cy="627629"/>
            </a:xfrm>
            <a:custGeom>
              <a:avLst/>
              <a:gdLst/>
              <a:ahLst/>
              <a:cxnLst/>
              <a:rect l="l" t="t" r="r" b="b"/>
              <a:pathLst>
                <a:path w="4592821" h="780779" extrusionOk="0">
                  <a:moveTo>
                    <a:pt x="0" y="0"/>
                  </a:moveTo>
                  <a:lnTo>
                    <a:pt x="4592820" y="0"/>
                  </a:lnTo>
                  <a:lnTo>
                    <a:pt x="4592820" y="780779"/>
                  </a:lnTo>
                  <a:lnTo>
                    <a:pt x="0" y="780779"/>
                  </a:lnTo>
                  <a:lnTo>
                    <a:pt x="0" y="0"/>
                  </a:lnTo>
                  <a:close/>
                </a:path>
              </a:pathLst>
            </a:custGeom>
            <a:blipFill rotWithShape="1">
              <a:blip r:embed="rId3">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j-lt"/>
                <a:ea typeface="Calibri"/>
                <a:cs typeface="Calibri"/>
                <a:sym typeface="Calibri"/>
              </a:endParaRPr>
            </a:p>
          </p:txBody>
        </p:sp>
        <p:sp>
          <p:nvSpPr>
            <p:cNvPr id="20673" name="Google Shape;20673;p11">
              <a:extLst>
                <a:ext uri="{FF2B5EF4-FFF2-40B4-BE49-F238E27FC236}">
                  <a16:creationId xmlns:a16="http://schemas.microsoft.com/office/drawing/2014/main" id="{3DA8D593-5AFA-F339-F016-42009ACC533C}"/>
                </a:ext>
              </a:extLst>
            </p:cNvPr>
            <p:cNvSpPr txBox="1"/>
            <p:nvPr/>
          </p:nvSpPr>
          <p:spPr>
            <a:xfrm>
              <a:off x="957031" y="1546458"/>
              <a:ext cx="3206735" cy="35900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333"/>
                <a:buFont typeface="Arial"/>
                <a:buNone/>
              </a:pPr>
              <a:r>
                <a:rPr lang="en-US" sz="2333" b="0" i="0" u="none" strike="noStrike" cap="none" dirty="0">
                  <a:solidFill>
                    <a:srgbClr val="FFFFFF"/>
                  </a:solidFill>
                  <a:latin typeface="+mj-lt"/>
                  <a:ea typeface="Arial"/>
                  <a:cs typeface="Arial"/>
                  <a:sym typeface="Arial"/>
                </a:rPr>
                <a:t>TRANSFER OF CARE</a:t>
              </a:r>
              <a:endParaRPr sz="1400" b="0" i="0" u="none" strike="noStrike" cap="none" dirty="0">
                <a:solidFill>
                  <a:srgbClr val="000000"/>
                </a:solidFill>
                <a:latin typeface="+mj-lt"/>
                <a:ea typeface="Arial"/>
                <a:cs typeface="Arial"/>
                <a:sym typeface="Arial"/>
              </a:endParaRPr>
            </a:p>
          </p:txBody>
        </p:sp>
        <p:sp>
          <p:nvSpPr>
            <p:cNvPr id="20679" name="Google Shape;20679;p11">
              <a:extLst>
                <a:ext uri="{FF2B5EF4-FFF2-40B4-BE49-F238E27FC236}">
                  <a16:creationId xmlns:a16="http://schemas.microsoft.com/office/drawing/2014/main" id="{EBEB8562-86AD-7EBD-EE9A-097BAEED3472}"/>
                </a:ext>
              </a:extLst>
            </p:cNvPr>
            <p:cNvSpPr txBox="1"/>
            <p:nvPr/>
          </p:nvSpPr>
          <p:spPr>
            <a:xfrm>
              <a:off x="4304231" y="1417142"/>
              <a:ext cx="8205177" cy="565091"/>
            </a:xfrm>
            <a:prstGeom prst="rect">
              <a:avLst/>
            </a:prstGeom>
            <a:noFill/>
            <a:ln>
              <a:noFill/>
            </a:ln>
          </p:spPr>
          <p:txBody>
            <a:bodyPr spcFirstLastPara="1" wrap="square" lIns="0" tIns="0" rIns="0" bIns="0" anchor="t" anchorCtr="0">
              <a:spAutoFit/>
            </a:bodyPr>
            <a:lstStyle/>
            <a:p>
              <a:pPr marL="0" marR="0" lvl="0" indent="0" algn="l" rtl="0">
                <a:lnSpc>
                  <a:spcPct val="101772"/>
                </a:lnSpc>
                <a:spcBef>
                  <a:spcPts val="0"/>
                </a:spcBef>
                <a:spcAft>
                  <a:spcPts val="0"/>
                </a:spcAft>
                <a:buClr>
                  <a:srgbClr val="000000"/>
                </a:buClr>
                <a:buSzPts val="2200"/>
                <a:buFont typeface="Arial"/>
                <a:buNone/>
              </a:pPr>
              <a:r>
                <a:rPr lang="en-US" sz="3600" b="0" i="0" u="none" strike="noStrike" cap="none" dirty="0">
                  <a:solidFill>
                    <a:srgbClr val="000000"/>
                  </a:solidFill>
                  <a:latin typeface="+mj-lt"/>
                  <a:ea typeface="DM Sans"/>
                  <a:cs typeface="DM Sans"/>
                  <a:sym typeface="DM Sans"/>
                </a:rPr>
                <a:t>Communication with Primary Care Provider</a:t>
              </a:r>
              <a:endParaRPr sz="3600" b="0" i="0" u="none" strike="noStrike" cap="none" dirty="0">
                <a:solidFill>
                  <a:schemeClr val="dk1"/>
                </a:solidFill>
                <a:latin typeface="+mj-lt"/>
                <a:ea typeface="DM Sans"/>
                <a:cs typeface="DM Sans"/>
                <a:sym typeface="DM Sans"/>
              </a:endParaRPr>
            </a:p>
          </p:txBody>
        </p:sp>
      </p:grpSp>
      <p:sp>
        <p:nvSpPr>
          <p:cNvPr id="20683" name="Google Shape;20683;p11">
            <a:extLst>
              <a:ext uri="{FF2B5EF4-FFF2-40B4-BE49-F238E27FC236}">
                <a16:creationId xmlns:a16="http://schemas.microsoft.com/office/drawing/2014/main" id="{BC66A39B-1606-0A61-492D-9BF101375336}"/>
              </a:ext>
            </a:extLst>
          </p:cNvPr>
          <p:cNvSpPr txBox="1"/>
          <p:nvPr/>
        </p:nvSpPr>
        <p:spPr>
          <a:xfrm>
            <a:off x="290166" y="2295809"/>
            <a:ext cx="434023" cy="1321580"/>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134"/>
              <a:buFont typeface="Arial"/>
              <a:buNone/>
            </a:pPr>
            <a:r>
              <a:rPr lang="en-US" sz="6134" b="0" i="0" u="none" strike="noStrike" cap="none" dirty="0">
                <a:solidFill>
                  <a:srgbClr val="FFFFFF"/>
                </a:solidFill>
                <a:latin typeface="+mj-lt"/>
                <a:ea typeface="Arial"/>
                <a:cs typeface="Arial"/>
                <a:sym typeface="Arial"/>
              </a:rPr>
              <a:t>2</a:t>
            </a:r>
            <a:endParaRPr sz="1400" b="0" i="0" u="none" strike="noStrike" cap="none" dirty="0">
              <a:solidFill>
                <a:srgbClr val="000000"/>
              </a:solidFill>
              <a:latin typeface="+mj-lt"/>
              <a:ea typeface="Arial"/>
              <a:cs typeface="Arial"/>
              <a:sym typeface="Arial"/>
            </a:endParaRPr>
          </a:p>
        </p:txBody>
      </p:sp>
      <p:sp>
        <p:nvSpPr>
          <p:cNvPr id="2" name="TextBox 1">
            <a:extLst>
              <a:ext uri="{FF2B5EF4-FFF2-40B4-BE49-F238E27FC236}">
                <a16:creationId xmlns:a16="http://schemas.microsoft.com/office/drawing/2014/main" id="{6AA35259-57BB-580A-DC75-D2207C165F3F}"/>
              </a:ext>
            </a:extLst>
          </p:cNvPr>
          <p:cNvSpPr txBox="1"/>
          <p:nvPr/>
        </p:nvSpPr>
        <p:spPr>
          <a:xfrm>
            <a:off x="609600" y="1792032"/>
            <a:ext cx="6645599" cy="3662541"/>
          </a:xfrm>
          <a:prstGeom prst="rect">
            <a:avLst/>
          </a:prstGeom>
          <a:noFill/>
          <a:ln>
            <a:noFill/>
          </a:ln>
        </p:spPr>
        <p:txBody>
          <a:bodyPr wrap="square" rtlCol="0">
            <a:spAutoFit/>
          </a:bodyPr>
          <a:lstStyle/>
          <a:p>
            <a:pPr marL="457200" indent="-457200">
              <a:buFont typeface="Arial" panose="020B0604020202020204" pitchFamily="34" charset="0"/>
              <a:buChar char="•"/>
            </a:pPr>
            <a:r>
              <a:rPr lang="en-US" sz="2900" dirty="0">
                <a:latin typeface="+mj-lt"/>
              </a:rPr>
              <a:t>ILPQC is excited to announce we are collaborating with the Illinois Chapter of American Academy of Pediatrics (ICAAP) to create a survey to distribute to community providers in Illinois.</a:t>
            </a:r>
          </a:p>
          <a:p>
            <a:endParaRPr lang="en-US" sz="2900" dirty="0">
              <a:latin typeface="+mj-lt"/>
            </a:endParaRPr>
          </a:p>
          <a:p>
            <a:pPr algn="ctr"/>
            <a:r>
              <a:rPr lang="en-US" sz="2900" b="1" dirty="0">
                <a:latin typeface="+mj-lt"/>
              </a:rPr>
              <a:t>The goal is to streamline and optimize the Transfer of Care process and information.</a:t>
            </a:r>
            <a:endParaRPr lang="en-US" sz="2600" b="1" dirty="0">
              <a:latin typeface="+mj-lt"/>
            </a:endParaRPr>
          </a:p>
        </p:txBody>
      </p:sp>
      <p:pic>
        <p:nvPicPr>
          <p:cNvPr id="8" name="Picture 7" descr="A black and white logo&#10;&#10;AI-generated content may be incorrect.">
            <a:extLst>
              <a:ext uri="{FF2B5EF4-FFF2-40B4-BE49-F238E27FC236}">
                <a16:creationId xmlns:a16="http://schemas.microsoft.com/office/drawing/2014/main" id="{1B6599EF-958C-BE59-2D6B-BF5931AE81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90556" y="2295809"/>
            <a:ext cx="3313266" cy="1440550"/>
          </a:xfrm>
          <a:prstGeom prst="rect">
            <a:avLst/>
          </a:prstGeom>
        </p:spPr>
      </p:pic>
      <p:sp>
        <p:nvSpPr>
          <p:cNvPr id="4" name="Freeform 13">
            <a:extLst>
              <a:ext uri="{FF2B5EF4-FFF2-40B4-BE49-F238E27FC236}">
                <a16:creationId xmlns:a16="http://schemas.microsoft.com/office/drawing/2014/main" id="{D20C63BA-2FC7-BCB1-AC68-BA778C3893E2}"/>
              </a:ext>
            </a:extLst>
          </p:cNvPr>
          <p:cNvSpPr/>
          <p:nvPr/>
        </p:nvSpPr>
        <p:spPr>
          <a:xfrm>
            <a:off x="8309940" y="4373991"/>
            <a:ext cx="2620618" cy="1080582"/>
          </a:xfrm>
          <a:custGeom>
            <a:avLst/>
            <a:gdLst/>
            <a:ahLst/>
            <a:cxnLst/>
            <a:rect l="l" t="t" r="r" b="b"/>
            <a:pathLst>
              <a:path w="2281371" h="982786">
                <a:moveTo>
                  <a:pt x="0" y="0"/>
                </a:moveTo>
                <a:lnTo>
                  <a:pt x="2281372" y="0"/>
                </a:lnTo>
                <a:lnTo>
                  <a:pt x="2281372" y="982786"/>
                </a:lnTo>
                <a:lnTo>
                  <a:pt x="0" y="982786"/>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dirty="0"/>
          </a:p>
        </p:txBody>
      </p:sp>
    </p:spTree>
    <p:extLst>
      <p:ext uri="{BB962C8B-B14F-4D97-AF65-F5344CB8AC3E}">
        <p14:creationId xmlns:p14="http://schemas.microsoft.com/office/powerpoint/2010/main" val="2201634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2E78-AF39-899F-12B8-B2CB05083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BF241-98B0-9802-5D27-73E07CE1D0ED}"/>
              </a:ext>
            </a:extLst>
          </p:cNvPr>
          <p:cNvSpPr>
            <a:spLocks noGrp="1"/>
          </p:cNvSpPr>
          <p:nvPr>
            <p:ph type="title"/>
          </p:nvPr>
        </p:nvSpPr>
        <p:spPr/>
        <p:txBody>
          <a:bodyPr/>
          <a:lstStyle/>
          <a:p>
            <a:r>
              <a:rPr lang="en-US" sz="4400" dirty="0">
                <a:latin typeface="Calibri" panose="020F0502020204030204" pitchFamily="34" charset="0"/>
                <a:ea typeface="Lato Medium"/>
                <a:cs typeface="Calibri" panose="020F0502020204030204" pitchFamily="34" charset="0"/>
              </a:rPr>
              <a:t>Community Corner: Home Visiting</a:t>
            </a:r>
            <a:endParaRPr lang="en-US" sz="4400"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06D5C676-B7C1-BBCF-B4A5-BA724D5E0EC9}"/>
              </a:ext>
            </a:extLst>
          </p:cNvPr>
          <p:cNvSpPr>
            <a:spLocks noGrp="1"/>
          </p:cNvSpPr>
          <p:nvPr>
            <p:ph type="subTitle" idx="1"/>
          </p:nvPr>
        </p:nvSpPr>
        <p:spPr>
          <a:xfrm>
            <a:off x="1533593" y="2935715"/>
            <a:ext cx="9365380" cy="986569"/>
          </a:xfrm>
        </p:spPr>
        <p:txBody>
          <a:bodyPr vert="horz" lIns="91440" tIns="45720" rIns="91440" bIns="45720" rtlCol="0" anchor="t">
            <a:noAutofit/>
          </a:bodyPr>
          <a:lstStyle/>
          <a:p>
            <a:r>
              <a:rPr lang="en-US" sz="2700" i="0" dirty="0">
                <a:solidFill>
                  <a:srgbClr val="1F1F1F"/>
                </a:solidFill>
                <a:effectLst/>
                <a:latin typeface="Calibri" panose="020F0502020204030204" pitchFamily="34" charset="0"/>
                <a:cs typeface="Calibri" panose="020F0502020204030204" pitchFamily="34" charset="0"/>
              </a:rPr>
              <a:t>Glendean Burton and Laura Beavers</a:t>
            </a:r>
            <a:endParaRPr lang="en-US" sz="2700" i="0" dirty="0">
              <a:solidFill>
                <a:srgbClr val="5F6368"/>
              </a:solidFill>
              <a:effectLst/>
              <a:latin typeface="Calibri" panose="020F0502020204030204" pitchFamily="34" charset="0"/>
              <a:cs typeface="Calibri" panose="020F0502020204030204" pitchFamily="34" charset="0"/>
            </a:endParaRPr>
          </a:p>
        </p:txBody>
      </p:sp>
      <p:sp>
        <p:nvSpPr>
          <p:cNvPr id="5" name="Subtitle 2">
            <a:extLst>
              <a:ext uri="{FF2B5EF4-FFF2-40B4-BE49-F238E27FC236}">
                <a16:creationId xmlns:a16="http://schemas.microsoft.com/office/drawing/2014/main" id="{A2614AFB-3E76-39C4-FD21-C6843DDEC39D}"/>
              </a:ext>
            </a:extLst>
          </p:cNvPr>
          <p:cNvSpPr txBox="1">
            <a:spLocks/>
          </p:cNvSpPr>
          <p:nvPr/>
        </p:nvSpPr>
        <p:spPr>
          <a:xfrm>
            <a:off x="1533593" y="3648286"/>
            <a:ext cx="9365380" cy="98656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000"/>
              </a:spcAft>
              <a:buClr>
                <a:schemeClr val="accent2"/>
              </a:buClr>
              <a:buFont typeface="Arial" panose="020B0604020202020204" pitchFamily="34" charset="0"/>
              <a:buNone/>
              <a:defRPr sz="2400" b="0" i="0" kern="1200">
                <a:solidFill>
                  <a:schemeClr val="tx1"/>
                </a:solidFill>
                <a:latin typeface="+mn-lt"/>
                <a:ea typeface="Lato" panose="020F0502020204030203" pitchFamily="34" charset="0"/>
                <a:cs typeface="Lato" panose="020F0502020204030203" pitchFamily="34" charset="0"/>
              </a:defRPr>
            </a:lvl1pPr>
            <a:lvl2pPr marL="457223" indent="0" algn="ctr" defTabSz="914400" rtl="0" eaLnBrk="1" latinLnBrk="0" hangingPunct="1">
              <a:lnSpc>
                <a:spcPct val="100000"/>
              </a:lnSpc>
              <a:spcBef>
                <a:spcPts val="500"/>
              </a:spcBef>
              <a:spcAft>
                <a:spcPts val="1000"/>
              </a:spcAft>
              <a:buClr>
                <a:schemeClr val="accent1"/>
              </a:buClr>
              <a:buFont typeface="Arial" panose="020B0604020202020204" pitchFamily="34" charset="0"/>
              <a:buNone/>
              <a:defRPr sz="2000" b="0" i="0" kern="1200">
                <a:solidFill>
                  <a:schemeClr val="tx1"/>
                </a:solidFill>
                <a:latin typeface="+mn-lt"/>
                <a:ea typeface="Lato" panose="020F0502020204030203" pitchFamily="34" charset="0"/>
                <a:cs typeface="Lato" panose="020F0502020204030203" pitchFamily="34" charset="0"/>
              </a:defRPr>
            </a:lvl2pPr>
            <a:lvl3pPr marL="914446"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800" b="0" i="0" kern="1200">
                <a:solidFill>
                  <a:schemeClr val="tx1"/>
                </a:solidFill>
                <a:latin typeface="+mn-lt"/>
                <a:ea typeface="Lato" panose="020F0502020204030203" pitchFamily="34" charset="0"/>
                <a:cs typeface="Lato" panose="020F0502020204030203" pitchFamily="34" charset="0"/>
              </a:defRPr>
            </a:lvl3pPr>
            <a:lvl4pPr marL="1371669"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600" b="0" i="0" kern="1200">
                <a:solidFill>
                  <a:schemeClr val="tx1"/>
                </a:solidFill>
                <a:latin typeface="+mn-lt"/>
                <a:ea typeface="Lato" panose="020F0502020204030203" pitchFamily="34" charset="0"/>
                <a:cs typeface="Lato" panose="020F0502020204030203" pitchFamily="34" charset="0"/>
              </a:defRPr>
            </a:lvl4pPr>
            <a:lvl5pPr marL="1828891"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600" b="0" i="0" kern="1200">
                <a:solidFill>
                  <a:schemeClr val="tx1"/>
                </a:solidFill>
                <a:latin typeface="+mn-lt"/>
                <a:ea typeface="Lato" panose="020F0502020204030203" pitchFamily="34" charset="0"/>
                <a:cs typeface="Lato" panose="020F0502020204030203" pitchFamily="34" charset="0"/>
              </a:defRPr>
            </a:lvl5pPr>
            <a:lvl6pPr marL="228611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500" b="0" i="1" dirty="0">
                <a:solidFill>
                  <a:srgbClr val="222222"/>
                </a:solidFill>
                <a:effectLst/>
                <a:latin typeface="Calibri" panose="020F0502020204030204" pitchFamily="34" charset="0"/>
                <a:cs typeface="Calibri" panose="020F0502020204030204" pitchFamily="34" charset="0"/>
              </a:rPr>
              <a:t>Maternal, Infant, and Early Childhood Home Visiting (MIECHV) Program</a:t>
            </a:r>
            <a:endParaRPr lang="en-US" sz="25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5798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87" y="0"/>
                </a:moveTo>
                <a:lnTo>
                  <a:pt x="0" y="0"/>
                </a:lnTo>
                <a:lnTo>
                  <a:pt x="0" y="6858000"/>
                </a:lnTo>
                <a:lnTo>
                  <a:pt x="12191987" y="6858000"/>
                </a:lnTo>
                <a:lnTo>
                  <a:pt x="12191987" y="0"/>
                </a:lnTo>
                <a:close/>
              </a:path>
            </a:pathLst>
          </a:custGeom>
          <a:solidFill>
            <a:srgbClr val="0B6FC7">
              <a:alpha val="80392"/>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9468383" y="3103408"/>
            <a:ext cx="2354821" cy="3351093"/>
          </a:xfrm>
          <a:prstGeom prst="rect">
            <a:avLst/>
          </a:prstGeom>
        </p:spPr>
      </p:pic>
      <p:sp>
        <p:nvSpPr>
          <p:cNvPr id="4" name="object 4"/>
          <p:cNvSpPr txBox="1"/>
          <p:nvPr/>
        </p:nvSpPr>
        <p:spPr>
          <a:xfrm>
            <a:off x="575221" y="3714153"/>
            <a:ext cx="5920105" cy="2122805"/>
          </a:xfrm>
          <a:prstGeom prst="rect">
            <a:avLst/>
          </a:prstGeom>
        </p:spPr>
        <p:txBody>
          <a:bodyPr vert="horz" wrap="square" lIns="0" tIns="12700" rIns="0" bIns="0" rtlCol="0">
            <a:spAutoFit/>
          </a:bodyPr>
          <a:lstStyle/>
          <a:p>
            <a:pPr marL="12700" marR="236220" lvl="0" indent="0" defTabSz="914400" eaLnBrk="1" fontAlgn="auto" latinLnBrk="0" hangingPunct="1">
              <a:lnSpc>
                <a:spcPct val="114599"/>
              </a:lnSpc>
              <a:spcBef>
                <a:spcPts val="100"/>
              </a:spcBef>
              <a:spcAft>
                <a:spcPts val="0"/>
              </a:spcAft>
              <a:buClrTx/>
              <a:buSzTx/>
              <a:buFontTx/>
              <a:buNone/>
              <a:tabLst/>
              <a:defRPr/>
            </a:pPr>
            <a:r>
              <a:rPr kumimoji="0" sz="2400" b="0" i="0" u="none" strike="noStrike" kern="0" cap="none" spc="0" normalizeH="0" baseline="0" noProof="0" dirty="0">
                <a:ln>
                  <a:noFill/>
                </a:ln>
                <a:solidFill>
                  <a:srgbClr val="FFFFFF"/>
                </a:solidFill>
                <a:effectLst/>
                <a:uLnTx/>
                <a:uFillTx/>
                <a:latin typeface="Montserrat"/>
                <a:cs typeface="Montserrat"/>
              </a:rPr>
              <a:t>Glendean</a:t>
            </a:r>
            <a:r>
              <a:rPr kumimoji="0" sz="2400" b="0" i="0" u="none" strike="noStrike" kern="0" cap="none" spc="-10"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Burton</a:t>
            </a:r>
            <a:r>
              <a:rPr kumimoji="0" sz="2400" b="0" i="0" u="none" strike="noStrike" kern="0" cap="none" spc="10"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MPH,</a:t>
            </a:r>
            <a:r>
              <a:rPr kumimoji="0" sz="2400" b="0" i="0" u="none" strike="noStrike" kern="0" cap="none" spc="10"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BSN,</a:t>
            </a:r>
            <a:r>
              <a:rPr kumimoji="0" sz="2400" b="0" i="0" u="none" strike="noStrike" kern="0" cap="none" spc="10"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RN,</a:t>
            </a:r>
            <a:r>
              <a:rPr kumimoji="0" sz="2400" b="0" i="0" u="none" strike="noStrike" kern="0" cap="none" spc="15" normalizeH="0" baseline="0" noProof="0" dirty="0">
                <a:ln>
                  <a:noFill/>
                </a:ln>
                <a:solidFill>
                  <a:srgbClr val="FFFFFF"/>
                </a:solidFill>
                <a:effectLst/>
                <a:uLnTx/>
                <a:uFillTx/>
                <a:latin typeface="Times New Roman"/>
                <a:cs typeface="Times New Roman"/>
              </a:rPr>
              <a:t> </a:t>
            </a:r>
            <a:r>
              <a:rPr kumimoji="0" sz="2400" b="0" i="0" u="none" strike="noStrike" kern="0" cap="none" spc="-25" normalizeH="0" baseline="0" noProof="0" dirty="0">
                <a:ln>
                  <a:noFill/>
                </a:ln>
                <a:solidFill>
                  <a:srgbClr val="FFFFFF"/>
                </a:solidFill>
                <a:effectLst/>
                <a:uLnTx/>
                <a:uFillTx/>
                <a:latin typeface="Montserrat"/>
                <a:cs typeface="Montserrat"/>
              </a:rPr>
              <a:t>CLC</a:t>
            </a:r>
            <a:r>
              <a:rPr kumimoji="0" sz="2400" b="0" i="0" u="none" strike="noStrike" kern="0" cap="none" spc="-25"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MCH</a:t>
            </a:r>
            <a:r>
              <a:rPr kumimoji="0" sz="2400" b="0" i="0" u="none" strike="noStrike" kern="0" cap="none" spc="5"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Nurse</a:t>
            </a:r>
            <a:r>
              <a:rPr kumimoji="0" sz="2400" b="0" i="0" u="none" strike="noStrike" kern="0" cap="none" spc="0"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Consultant-</a:t>
            </a:r>
            <a:r>
              <a:rPr kumimoji="0" sz="2400" b="0" i="0" u="none" strike="noStrike" kern="0" cap="none" spc="5" normalizeH="0" baseline="0" noProof="0" dirty="0">
                <a:ln>
                  <a:noFill/>
                </a:ln>
                <a:solidFill>
                  <a:srgbClr val="FFFFFF"/>
                </a:solidFill>
                <a:effectLst/>
                <a:uLnTx/>
                <a:uFillTx/>
                <a:latin typeface="Times New Roman"/>
                <a:cs typeface="Times New Roman"/>
              </a:rPr>
              <a:t> </a:t>
            </a:r>
            <a:r>
              <a:rPr kumimoji="0" sz="2400" b="0" i="0" u="none" strike="noStrike" kern="0" cap="none" spc="-10" normalizeH="0" baseline="0" noProof="0" dirty="0">
                <a:ln>
                  <a:noFill/>
                </a:ln>
                <a:solidFill>
                  <a:srgbClr val="FFFFFF"/>
                </a:solidFill>
                <a:effectLst/>
                <a:uLnTx/>
                <a:uFillTx/>
                <a:latin typeface="Montserrat"/>
                <a:cs typeface="Montserrat"/>
              </a:rPr>
              <a:t>Illinois</a:t>
            </a:r>
            <a:endParaRPr kumimoji="0" sz="2400" b="0" i="0" u="none" strike="noStrike" kern="0" cap="none" spc="0" normalizeH="0" baseline="0" noProof="0">
              <a:ln>
                <a:noFill/>
              </a:ln>
              <a:solidFill>
                <a:sysClr val="windowText" lastClr="000000"/>
              </a:solidFill>
              <a:effectLst/>
              <a:uLnTx/>
              <a:uFillTx/>
              <a:latin typeface="Montserrat"/>
              <a:cs typeface="Montserrat"/>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3050" b="0" i="0" u="none" strike="noStrike" kern="0" cap="none" spc="0" normalizeH="0" baseline="0" noProof="0">
              <a:ln>
                <a:noFill/>
              </a:ln>
              <a:solidFill>
                <a:sysClr val="windowText" lastClr="000000"/>
              </a:solidFill>
              <a:effectLst/>
              <a:uLnTx/>
              <a:uFillTx/>
              <a:latin typeface="Montserrat"/>
              <a:cs typeface="Montserra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0" normalizeH="0" baseline="0" noProof="0" dirty="0">
                <a:ln>
                  <a:noFill/>
                </a:ln>
                <a:solidFill>
                  <a:srgbClr val="FFFFFF"/>
                </a:solidFill>
                <a:effectLst/>
                <a:uLnTx/>
                <a:uFillTx/>
                <a:latin typeface="Montserrat"/>
                <a:cs typeface="Montserrat"/>
              </a:rPr>
              <a:t>Laura</a:t>
            </a:r>
            <a:r>
              <a:rPr kumimoji="0" sz="2400" b="0" i="0" u="none" strike="noStrike" kern="0" cap="none" spc="0"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Beavers,</a:t>
            </a:r>
            <a:r>
              <a:rPr kumimoji="0" sz="2400" b="0" i="0" u="none" strike="noStrike" kern="0" cap="none" spc="10" normalizeH="0" baseline="0" noProof="0" dirty="0">
                <a:ln>
                  <a:noFill/>
                </a:ln>
                <a:solidFill>
                  <a:srgbClr val="FFFFFF"/>
                </a:solidFill>
                <a:effectLst/>
                <a:uLnTx/>
                <a:uFillTx/>
                <a:latin typeface="Times New Roman"/>
                <a:cs typeface="Times New Roman"/>
              </a:rPr>
              <a:t> </a:t>
            </a:r>
            <a:r>
              <a:rPr kumimoji="0" sz="2400" b="0" i="0" u="none" strike="noStrike" kern="0" cap="none" spc="-25" normalizeH="0" baseline="0" noProof="0" dirty="0">
                <a:ln>
                  <a:noFill/>
                </a:ln>
                <a:solidFill>
                  <a:srgbClr val="FFFFFF"/>
                </a:solidFill>
                <a:effectLst/>
                <a:uLnTx/>
                <a:uFillTx/>
                <a:latin typeface="Montserrat"/>
                <a:cs typeface="Montserrat"/>
              </a:rPr>
              <a:t>MSW</a:t>
            </a:r>
            <a:endParaRPr kumimoji="0" sz="2400" b="0" i="0" u="none" strike="noStrike" kern="0" cap="none" spc="0" normalizeH="0" baseline="0" noProof="0">
              <a:ln>
                <a:noFill/>
              </a:ln>
              <a:solidFill>
                <a:sysClr val="windowText" lastClr="000000"/>
              </a:solidFill>
              <a:effectLst/>
              <a:uLnTx/>
              <a:uFillTx/>
              <a:latin typeface="Montserrat"/>
              <a:cs typeface="Montserrat"/>
            </a:endParaRPr>
          </a:p>
          <a:p>
            <a:pPr marL="12700" marR="0" lvl="0" indent="0" defTabSz="914400" eaLnBrk="1" fontAlgn="auto" latinLnBrk="0" hangingPunct="1">
              <a:lnSpc>
                <a:spcPct val="100000"/>
              </a:lnSpc>
              <a:spcBef>
                <a:spcPts val="420"/>
              </a:spcBef>
              <a:spcAft>
                <a:spcPts val="0"/>
              </a:spcAft>
              <a:buClrTx/>
              <a:buSzTx/>
              <a:buFontTx/>
              <a:buNone/>
              <a:tabLst/>
              <a:defRPr/>
            </a:pPr>
            <a:r>
              <a:rPr kumimoji="0" sz="2400" b="0" i="0" u="none" strike="noStrike" kern="0" cap="none" spc="0" normalizeH="0" baseline="0" noProof="0" dirty="0">
                <a:ln>
                  <a:noFill/>
                </a:ln>
                <a:solidFill>
                  <a:srgbClr val="FFFFFF"/>
                </a:solidFill>
                <a:effectLst/>
                <a:uLnTx/>
                <a:uFillTx/>
                <a:latin typeface="Montserrat"/>
                <a:cs typeface="Montserrat"/>
              </a:rPr>
              <a:t>Illinois</a:t>
            </a:r>
            <a:r>
              <a:rPr kumimoji="0" sz="2400" b="0" i="0" u="none" strike="noStrike" kern="0" cap="none" spc="10"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Department</a:t>
            </a:r>
            <a:r>
              <a:rPr kumimoji="0" sz="2400" b="0" i="0" u="none" strike="noStrike" kern="0" cap="none" spc="30"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of</a:t>
            </a:r>
            <a:r>
              <a:rPr kumimoji="0" sz="2400" b="0" i="0" u="none" strike="noStrike" kern="0" cap="none" spc="0" normalizeH="0" baseline="0" noProof="0" dirty="0">
                <a:ln>
                  <a:noFill/>
                </a:ln>
                <a:solidFill>
                  <a:srgbClr val="FFFFFF"/>
                </a:solidFill>
                <a:effectLst/>
                <a:uLnTx/>
                <a:uFillTx/>
                <a:latin typeface="Times New Roman"/>
                <a:cs typeface="Times New Roman"/>
              </a:rPr>
              <a:t> </a:t>
            </a:r>
            <a:r>
              <a:rPr kumimoji="0" sz="2400" b="0" i="0" u="none" strike="noStrike" kern="0" cap="none" spc="0" normalizeH="0" baseline="0" noProof="0" dirty="0">
                <a:ln>
                  <a:noFill/>
                </a:ln>
                <a:solidFill>
                  <a:srgbClr val="FFFFFF"/>
                </a:solidFill>
                <a:effectLst/>
                <a:uLnTx/>
                <a:uFillTx/>
                <a:latin typeface="Montserrat"/>
                <a:cs typeface="Montserrat"/>
              </a:rPr>
              <a:t>Human</a:t>
            </a:r>
            <a:r>
              <a:rPr kumimoji="0" sz="2400" b="0" i="0" u="none" strike="noStrike" kern="0" cap="none" spc="5" normalizeH="0" baseline="0" noProof="0" dirty="0">
                <a:ln>
                  <a:noFill/>
                </a:ln>
                <a:solidFill>
                  <a:srgbClr val="FFFFFF"/>
                </a:solidFill>
                <a:effectLst/>
                <a:uLnTx/>
                <a:uFillTx/>
                <a:latin typeface="Times New Roman"/>
                <a:cs typeface="Times New Roman"/>
              </a:rPr>
              <a:t> </a:t>
            </a:r>
            <a:r>
              <a:rPr kumimoji="0" sz="2400" b="0" i="0" u="none" strike="noStrike" kern="0" cap="none" spc="-10" normalizeH="0" baseline="0" noProof="0" dirty="0">
                <a:ln>
                  <a:noFill/>
                </a:ln>
                <a:solidFill>
                  <a:srgbClr val="FFFFFF"/>
                </a:solidFill>
                <a:effectLst/>
                <a:uLnTx/>
                <a:uFillTx/>
                <a:latin typeface="Montserrat"/>
                <a:cs typeface="Montserrat"/>
              </a:rPr>
              <a:t>Services</a:t>
            </a:r>
            <a:endParaRPr kumimoji="0" sz="2400" b="0" i="0" u="none" strike="noStrike" kern="0" cap="none" spc="0" normalizeH="0" baseline="0" noProof="0">
              <a:ln>
                <a:noFill/>
              </a:ln>
              <a:solidFill>
                <a:sysClr val="windowText" lastClr="000000"/>
              </a:solidFill>
              <a:effectLst/>
              <a:uLnTx/>
              <a:uFillTx/>
              <a:latin typeface="Montserrat"/>
              <a:cs typeface="Montserrat"/>
            </a:endParaRPr>
          </a:p>
        </p:txBody>
      </p:sp>
      <p:sp>
        <p:nvSpPr>
          <p:cNvPr id="5" name="object 5"/>
          <p:cNvSpPr txBox="1">
            <a:spLocks noGrp="1"/>
          </p:cNvSpPr>
          <p:nvPr>
            <p:ph type="title"/>
          </p:nvPr>
        </p:nvSpPr>
        <p:spPr>
          <a:xfrm>
            <a:off x="317276" y="481279"/>
            <a:ext cx="7233920" cy="513715"/>
          </a:xfrm>
          <a:prstGeom prst="rect">
            <a:avLst/>
          </a:prstGeom>
        </p:spPr>
        <p:txBody>
          <a:bodyPr vert="horz" wrap="square" lIns="0" tIns="13335" rIns="0" bIns="0" rtlCol="0">
            <a:spAutoFit/>
          </a:bodyPr>
          <a:lstStyle/>
          <a:p>
            <a:pPr marL="12700">
              <a:lnSpc>
                <a:spcPct val="100000"/>
              </a:lnSpc>
              <a:spcBef>
                <a:spcPts val="105"/>
              </a:spcBef>
              <a:tabLst>
                <a:tab pos="3895725" algn="l"/>
              </a:tabLst>
            </a:pPr>
            <a:r>
              <a:rPr sz="3200" b="1" spc="-10" dirty="0">
                <a:latin typeface="Montserrat"/>
                <a:cs typeface="Montserrat"/>
              </a:rPr>
              <a:t>Illinois</a:t>
            </a:r>
            <a:r>
              <a:rPr sz="3200" spc="-170" dirty="0">
                <a:latin typeface="Times New Roman"/>
                <a:cs typeface="Times New Roman"/>
              </a:rPr>
              <a:t> </a:t>
            </a:r>
            <a:r>
              <a:rPr sz="3200" b="1" spc="-10" dirty="0">
                <a:latin typeface="Montserrat"/>
                <a:cs typeface="Montserrat"/>
              </a:rPr>
              <a:t>Division</a:t>
            </a:r>
            <a:r>
              <a:rPr sz="3200" spc="-180" dirty="0">
                <a:latin typeface="Times New Roman"/>
                <a:cs typeface="Times New Roman"/>
              </a:rPr>
              <a:t> </a:t>
            </a:r>
            <a:r>
              <a:rPr sz="3200" b="1" spc="-25" dirty="0">
                <a:latin typeface="Montserrat"/>
                <a:cs typeface="Montserrat"/>
              </a:rPr>
              <a:t>of</a:t>
            </a:r>
            <a:r>
              <a:rPr sz="3200" dirty="0">
                <a:latin typeface="Times New Roman"/>
                <a:cs typeface="Times New Roman"/>
              </a:rPr>
              <a:t>	</a:t>
            </a:r>
            <a:r>
              <a:rPr sz="3200" b="1" dirty="0">
                <a:latin typeface="Montserrat"/>
                <a:cs typeface="Montserrat"/>
              </a:rPr>
              <a:t>Early</a:t>
            </a:r>
            <a:r>
              <a:rPr sz="3200" spc="-155" dirty="0">
                <a:latin typeface="Times New Roman"/>
                <a:cs typeface="Times New Roman"/>
              </a:rPr>
              <a:t> </a:t>
            </a:r>
            <a:r>
              <a:rPr sz="3200" b="1" spc="-20" dirty="0">
                <a:latin typeface="Montserrat"/>
                <a:cs typeface="Montserrat"/>
              </a:rPr>
              <a:t>Childhood</a:t>
            </a:r>
            <a:endParaRPr sz="3200">
              <a:latin typeface="Montserrat"/>
              <a:cs typeface="Montserrat"/>
            </a:endParaRPr>
          </a:p>
        </p:txBody>
      </p:sp>
      <p:sp>
        <p:nvSpPr>
          <p:cNvPr id="6" name="object 6"/>
          <p:cNvSpPr txBox="1"/>
          <p:nvPr/>
        </p:nvSpPr>
        <p:spPr>
          <a:xfrm>
            <a:off x="317276" y="1541983"/>
            <a:ext cx="6245860" cy="1183005"/>
          </a:xfrm>
          <a:prstGeom prst="rect">
            <a:avLst/>
          </a:prstGeom>
        </p:spPr>
        <p:txBody>
          <a:bodyPr vert="horz" wrap="square" lIns="0" tIns="81280" rIns="0" bIns="0" rtlCol="0">
            <a:spAutoFit/>
          </a:bodyPr>
          <a:lstStyle/>
          <a:p>
            <a:pPr marL="12700" marR="5080" lvl="0" indent="0" defTabSz="914400" eaLnBrk="1" fontAlgn="auto" latinLnBrk="0" hangingPunct="1">
              <a:lnSpc>
                <a:spcPts val="4320"/>
              </a:lnSpc>
              <a:spcBef>
                <a:spcPts val="640"/>
              </a:spcBef>
              <a:spcAft>
                <a:spcPts val="0"/>
              </a:spcAft>
              <a:buClrTx/>
              <a:buSzTx/>
              <a:buFontTx/>
              <a:buNone/>
              <a:tabLst/>
              <a:defRPr/>
            </a:pPr>
            <a:r>
              <a:rPr kumimoji="0" sz="4000" b="1" i="0" u="none" strike="noStrike" kern="0" cap="none" spc="0" normalizeH="0" baseline="0" noProof="0" dirty="0">
                <a:ln>
                  <a:noFill/>
                </a:ln>
                <a:solidFill>
                  <a:srgbClr val="FFFFFF"/>
                </a:solidFill>
                <a:effectLst/>
                <a:uLnTx/>
                <a:uFillTx/>
                <a:latin typeface="Montserrat"/>
                <a:cs typeface="Montserrat"/>
              </a:rPr>
              <a:t>Home</a:t>
            </a:r>
            <a:r>
              <a:rPr kumimoji="0" sz="4000" b="0" i="0" u="none" strike="noStrike" kern="0" cap="none" spc="-130" normalizeH="0" baseline="0" noProof="0" dirty="0">
                <a:ln>
                  <a:noFill/>
                </a:ln>
                <a:solidFill>
                  <a:srgbClr val="FFFFFF"/>
                </a:solidFill>
                <a:effectLst/>
                <a:uLnTx/>
                <a:uFillTx/>
                <a:latin typeface="Times New Roman"/>
                <a:cs typeface="Times New Roman"/>
              </a:rPr>
              <a:t> </a:t>
            </a:r>
            <a:r>
              <a:rPr kumimoji="0" sz="4000" b="1" i="0" u="none" strike="noStrike" kern="0" cap="none" spc="-30" normalizeH="0" baseline="0" noProof="0" dirty="0">
                <a:ln>
                  <a:noFill/>
                </a:ln>
                <a:solidFill>
                  <a:srgbClr val="FFFFFF"/>
                </a:solidFill>
                <a:effectLst/>
                <a:uLnTx/>
                <a:uFillTx/>
                <a:latin typeface="Montserrat"/>
                <a:cs typeface="Montserrat"/>
              </a:rPr>
              <a:t>Visiting,</a:t>
            </a:r>
            <a:r>
              <a:rPr kumimoji="0" sz="4000" b="0" i="0" u="none" strike="noStrike" kern="0" cap="none" spc="-125" normalizeH="0" baseline="0" noProof="0" dirty="0">
                <a:ln>
                  <a:noFill/>
                </a:ln>
                <a:solidFill>
                  <a:srgbClr val="FFFFFF"/>
                </a:solidFill>
                <a:effectLst/>
                <a:uLnTx/>
                <a:uFillTx/>
                <a:latin typeface="Times New Roman"/>
                <a:cs typeface="Times New Roman"/>
              </a:rPr>
              <a:t> </a:t>
            </a:r>
            <a:r>
              <a:rPr kumimoji="0" sz="4000" b="1" i="0" u="none" strike="noStrike" kern="0" cap="none" spc="0" normalizeH="0" baseline="0" noProof="0" dirty="0">
                <a:ln>
                  <a:noFill/>
                </a:ln>
                <a:solidFill>
                  <a:srgbClr val="FFFFFF"/>
                </a:solidFill>
                <a:effectLst/>
                <a:uLnTx/>
                <a:uFillTx/>
                <a:latin typeface="Montserrat"/>
                <a:cs typeface="Montserrat"/>
              </a:rPr>
              <a:t>Health</a:t>
            </a:r>
            <a:r>
              <a:rPr kumimoji="0" sz="4000" b="0" i="0" u="none" strike="noStrike" kern="0" cap="none" spc="-105" normalizeH="0" baseline="0" noProof="0" dirty="0">
                <a:ln>
                  <a:noFill/>
                </a:ln>
                <a:solidFill>
                  <a:srgbClr val="FFFFFF"/>
                </a:solidFill>
                <a:effectLst/>
                <a:uLnTx/>
                <a:uFillTx/>
                <a:latin typeface="Times New Roman"/>
                <a:cs typeface="Times New Roman"/>
              </a:rPr>
              <a:t> </a:t>
            </a:r>
            <a:r>
              <a:rPr kumimoji="0" sz="4000" b="1" i="0" u="none" strike="noStrike" kern="0" cap="none" spc="-50" normalizeH="0" baseline="0" noProof="0" dirty="0">
                <a:ln>
                  <a:noFill/>
                </a:ln>
                <a:solidFill>
                  <a:srgbClr val="FFFFFF"/>
                </a:solidFill>
                <a:effectLst/>
                <a:uLnTx/>
                <a:uFillTx/>
                <a:latin typeface="Montserrat"/>
                <a:cs typeface="Montserrat"/>
              </a:rPr>
              <a:t>&amp;</a:t>
            </a:r>
            <a:r>
              <a:rPr kumimoji="0" sz="4000" b="0" i="0" u="none" strike="noStrike" kern="0" cap="none" spc="-50" normalizeH="0" baseline="0" noProof="0" dirty="0">
                <a:ln>
                  <a:noFill/>
                </a:ln>
                <a:solidFill>
                  <a:srgbClr val="FFFFFF"/>
                </a:solidFill>
                <a:effectLst/>
                <a:uLnTx/>
                <a:uFillTx/>
                <a:latin typeface="Times New Roman"/>
                <a:cs typeface="Times New Roman"/>
              </a:rPr>
              <a:t> </a:t>
            </a:r>
            <a:r>
              <a:rPr kumimoji="0" sz="4000" b="1" i="0" u="none" strike="noStrike" kern="0" cap="none" spc="-10" normalizeH="0" baseline="0" noProof="0" dirty="0">
                <a:ln>
                  <a:noFill/>
                </a:ln>
                <a:solidFill>
                  <a:srgbClr val="FFFFFF"/>
                </a:solidFill>
                <a:effectLst/>
                <a:uLnTx/>
                <a:uFillTx/>
                <a:latin typeface="Montserrat"/>
                <a:cs typeface="Montserrat"/>
              </a:rPr>
              <a:t>Wellbeing</a:t>
            </a:r>
            <a:endParaRPr kumimoji="0" sz="4000" b="0" i="0" u="none" strike="noStrike" kern="0" cap="none" spc="0" normalizeH="0" baseline="0" noProof="0">
              <a:ln>
                <a:noFill/>
              </a:ln>
              <a:solidFill>
                <a:sysClr val="windowText" lastClr="000000"/>
              </a:solidFill>
              <a:effectLst/>
              <a:uLnTx/>
              <a:uFillTx/>
              <a:latin typeface="Montserrat"/>
              <a:cs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3273132" y="1830425"/>
            <a:ext cx="7616533" cy="4455772"/>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Health</a:t>
            </a:r>
            <a:r>
              <a:rPr spc="10" dirty="0">
                <a:latin typeface="Times New Roman"/>
                <a:cs typeface="Times New Roman"/>
              </a:rPr>
              <a:t> </a:t>
            </a:r>
            <a:r>
              <a:rPr dirty="0"/>
              <a:t>Care</a:t>
            </a:r>
            <a:r>
              <a:rPr spc="25" dirty="0">
                <a:latin typeface="Times New Roman"/>
                <a:cs typeface="Times New Roman"/>
              </a:rPr>
              <a:t> </a:t>
            </a:r>
            <a:r>
              <a:rPr dirty="0"/>
              <a:t>and</a:t>
            </a:r>
            <a:r>
              <a:rPr spc="10" dirty="0">
                <a:latin typeface="Times New Roman"/>
                <a:cs typeface="Times New Roman"/>
              </a:rPr>
              <a:t> </a:t>
            </a:r>
            <a:r>
              <a:rPr dirty="0"/>
              <a:t>HV</a:t>
            </a:r>
            <a:r>
              <a:rPr spc="35" dirty="0">
                <a:latin typeface="Times New Roman"/>
                <a:cs typeface="Times New Roman"/>
              </a:rPr>
              <a:t> </a:t>
            </a:r>
            <a:r>
              <a:rPr spc="-10" dirty="0"/>
              <a:t>Alignment</a:t>
            </a:r>
          </a:p>
        </p:txBody>
      </p:sp>
      <p:sp>
        <p:nvSpPr>
          <p:cNvPr id="4" name="object 4"/>
          <p:cNvSpPr txBox="1"/>
          <p:nvPr/>
        </p:nvSpPr>
        <p:spPr>
          <a:xfrm>
            <a:off x="7961693" y="2179142"/>
            <a:ext cx="1773555" cy="3865879"/>
          </a:xfrm>
          <a:prstGeom prst="rect">
            <a:avLst/>
          </a:prstGeom>
        </p:spPr>
        <p:txBody>
          <a:bodyPr vert="horz" wrap="square" lIns="0" tIns="12700" rIns="0" bIns="0" rtlCol="0">
            <a:spAutoFit/>
          </a:bodyPr>
          <a:lstStyle/>
          <a:p>
            <a:pPr marL="299085" marR="5080" lvl="0" indent="-287020" defTabSz="914400" eaLnBrk="1" fontAlgn="auto" latinLnBrk="0" hangingPunct="1">
              <a:lnSpc>
                <a:spcPct val="100000"/>
              </a:lnSpc>
              <a:spcBef>
                <a:spcPts val="100"/>
              </a:spcBef>
              <a:spcAft>
                <a:spcPts val="0"/>
              </a:spcAft>
              <a:buClrTx/>
              <a:buSzTx/>
              <a:buFont typeface="Arial"/>
              <a:buChar char="•"/>
              <a:tabLst>
                <a:tab pos="299085" algn="l"/>
                <a:tab pos="299720" algn="l"/>
              </a:tabLst>
              <a:defRPr/>
            </a:pPr>
            <a:r>
              <a:rPr kumimoji="0" sz="1800" b="0" i="0" u="none" strike="noStrike" kern="0" cap="none" spc="-10" normalizeH="0" baseline="0" noProof="0" dirty="0">
                <a:ln>
                  <a:noFill/>
                </a:ln>
                <a:solidFill>
                  <a:sysClr val="windowText" lastClr="000000"/>
                </a:solidFill>
                <a:effectLst/>
                <a:uLnTx/>
                <a:uFillTx/>
                <a:latin typeface="Montserrat"/>
                <a:cs typeface="Montserrat"/>
              </a:rPr>
              <a:t>Provides</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relationship-</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based</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support</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35" normalizeH="0" baseline="0" noProof="0" dirty="0">
                <a:ln>
                  <a:noFill/>
                </a:ln>
                <a:solidFill>
                  <a:sysClr val="windowText" lastClr="000000"/>
                </a:solidFill>
                <a:effectLst/>
                <a:uLnTx/>
                <a:uFillTx/>
                <a:latin typeface="Montserrat"/>
                <a:cs typeface="Montserrat"/>
              </a:rPr>
              <a:t>to</a:t>
            </a:r>
            <a:r>
              <a:rPr kumimoji="0"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families</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0" normalizeH="0" baseline="0" noProof="0" dirty="0">
                <a:ln>
                  <a:noFill/>
                </a:ln>
                <a:solidFill>
                  <a:sysClr val="windowText" lastClr="000000"/>
                </a:solidFill>
                <a:effectLst/>
                <a:uLnTx/>
                <a:uFillTx/>
                <a:latin typeface="Montserrat"/>
                <a:cs typeface="Montserrat"/>
              </a:rPr>
              <a:t>with</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risk</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factors</a:t>
            </a:r>
            <a:endParaRPr kumimoji="0" sz="1800" b="0" i="0" u="none" strike="noStrike" kern="0" cap="none" spc="0" normalizeH="0" baseline="0" noProof="0">
              <a:ln>
                <a:noFill/>
              </a:ln>
              <a:solidFill>
                <a:sysClr val="windowText" lastClr="000000"/>
              </a:solidFill>
              <a:effectLst/>
              <a:uLnTx/>
              <a:uFillTx/>
              <a:latin typeface="Montserrat"/>
              <a:cs typeface="Montserrat"/>
            </a:endParaRPr>
          </a:p>
          <a:p>
            <a:pPr marL="299085" marR="37465" lvl="0" indent="-287020" algn="just" defTabSz="914400" eaLnBrk="1" fontAlgn="auto" latinLnBrk="0" hangingPunct="1">
              <a:lnSpc>
                <a:spcPct val="100000"/>
              </a:lnSpc>
              <a:spcBef>
                <a:spcPts val="0"/>
              </a:spcBef>
              <a:spcAft>
                <a:spcPts val="0"/>
              </a:spcAft>
              <a:buClrTx/>
              <a:buSzTx/>
              <a:buFont typeface="Arial"/>
              <a:buChar char="•"/>
              <a:tabLst>
                <a:tab pos="299720" algn="l"/>
              </a:tabLst>
              <a:defRPr/>
            </a:pPr>
            <a:r>
              <a:rPr kumimoji="0" sz="1800" b="0" i="0" u="none" strike="noStrike" kern="0" cap="none" spc="-10" normalizeH="0" baseline="0" noProof="0" dirty="0">
                <a:ln>
                  <a:noFill/>
                </a:ln>
                <a:solidFill>
                  <a:sysClr val="windowText" lastClr="000000"/>
                </a:solidFill>
                <a:effectLst/>
                <a:uLnTx/>
                <a:uFillTx/>
                <a:latin typeface="Montserrat"/>
                <a:cs typeface="Montserrat"/>
              </a:rPr>
              <a:t>Strengthens</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parent-</a:t>
            </a:r>
            <a:r>
              <a:rPr kumimoji="0" sz="1800" b="0" i="0" u="none" strike="noStrike" kern="0" cap="none" spc="-10" normalizeH="0" baseline="0" noProof="0" dirty="0">
                <a:ln>
                  <a:noFill/>
                </a:ln>
                <a:solidFill>
                  <a:sysClr val="windowText" lastClr="000000"/>
                </a:solidFill>
                <a:effectLst/>
                <a:uLnTx/>
                <a:uFillTx/>
                <a:latin typeface="Montserrat"/>
                <a:cs typeface="Montserrat"/>
              </a:rPr>
              <a:t>child</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attachment</a:t>
            </a:r>
            <a:endParaRPr kumimoji="0" sz="1800" b="0" i="0" u="none" strike="noStrike" kern="0" cap="none" spc="0" normalizeH="0" baseline="0" noProof="0">
              <a:ln>
                <a:noFill/>
              </a:ln>
              <a:solidFill>
                <a:sysClr val="windowText" lastClr="000000"/>
              </a:solidFill>
              <a:effectLst/>
              <a:uLnTx/>
              <a:uFillTx/>
              <a:latin typeface="Montserrat"/>
              <a:cs typeface="Montserrat"/>
            </a:endParaRPr>
          </a:p>
          <a:p>
            <a:pPr marL="299085" marR="177165" lvl="0" indent="-287020" defTabSz="914400" eaLnBrk="1" fontAlgn="auto" latinLnBrk="0" hangingPunct="1">
              <a:lnSpc>
                <a:spcPct val="100000"/>
              </a:lnSpc>
              <a:spcBef>
                <a:spcPts val="0"/>
              </a:spcBef>
              <a:spcAft>
                <a:spcPts val="0"/>
              </a:spcAft>
              <a:buClrTx/>
              <a:buSzTx/>
              <a:buFont typeface="Arial"/>
              <a:buChar char="•"/>
              <a:tabLst>
                <a:tab pos="299085" algn="l"/>
                <a:tab pos="299720" algn="l"/>
              </a:tabLst>
              <a:defRPr/>
            </a:pPr>
            <a:r>
              <a:rPr kumimoji="0" sz="1800" b="0" i="0" u="none" strike="noStrike" kern="0" cap="none" spc="-10" normalizeH="0" baseline="0" noProof="0" dirty="0">
                <a:ln>
                  <a:noFill/>
                </a:ln>
                <a:solidFill>
                  <a:sysClr val="windowText" lastClr="000000"/>
                </a:solidFill>
                <a:effectLst/>
                <a:uLnTx/>
                <a:uFillTx/>
                <a:latin typeface="Montserrat"/>
                <a:cs typeface="Montserrat"/>
              </a:rPr>
              <a:t>Connects</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family</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5" normalizeH="0" baseline="0" noProof="0" dirty="0">
                <a:ln>
                  <a:noFill/>
                </a:ln>
                <a:solidFill>
                  <a:sysClr val="windowText" lastClr="000000"/>
                </a:solidFill>
                <a:effectLst/>
                <a:uLnTx/>
                <a:uFillTx/>
                <a:latin typeface="Montserrat"/>
                <a:cs typeface="Montserrat"/>
              </a:rPr>
              <a:t>to</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health</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0" normalizeH="0" baseline="0" noProof="0" dirty="0">
                <a:ln>
                  <a:noFill/>
                </a:ln>
                <a:solidFill>
                  <a:sysClr val="windowText" lastClr="000000"/>
                </a:solidFill>
                <a:effectLst/>
                <a:uLnTx/>
                <a:uFillTx/>
                <a:latin typeface="Montserrat"/>
                <a:cs typeface="Montserrat"/>
              </a:rPr>
              <a:t>care</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and</a:t>
            </a:r>
            <a:r>
              <a:rPr kumimoji="0" sz="18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other</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services</a:t>
            </a:r>
            <a:endParaRPr kumimoji="0" sz="1800" b="0" i="0" u="none" strike="noStrike" kern="0" cap="none" spc="0" normalizeH="0" baseline="0" noProof="0">
              <a:ln>
                <a:noFill/>
              </a:ln>
              <a:solidFill>
                <a:sysClr val="windowText" lastClr="000000"/>
              </a:solidFill>
              <a:effectLst/>
              <a:uLnTx/>
              <a:uFillTx/>
              <a:latin typeface="Montserrat"/>
              <a:cs typeface="Montserrat"/>
            </a:endParaRPr>
          </a:p>
        </p:txBody>
      </p:sp>
      <p:sp>
        <p:nvSpPr>
          <p:cNvPr id="5" name="object 5"/>
          <p:cNvSpPr txBox="1"/>
          <p:nvPr/>
        </p:nvSpPr>
        <p:spPr>
          <a:xfrm>
            <a:off x="6538734" y="3203498"/>
            <a:ext cx="1017269" cy="1671320"/>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Montserrat"/>
                <a:cs typeface="Montserrat"/>
              </a:rPr>
              <a:t>Shared</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1" i="0" u="none" strike="noStrike" kern="0" cap="none" spc="-10" normalizeH="0" baseline="0" noProof="0" dirty="0">
                <a:ln>
                  <a:noFill/>
                </a:ln>
                <a:solidFill>
                  <a:sysClr val="windowText" lastClr="000000"/>
                </a:solidFill>
                <a:effectLst/>
                <a:uLnTx/>
                <a:uFillTx/>
                <a:latin typeface="Montserrat"/>
                <a:cs typeface="Montserrat"/>
              </a:rPr>
              <a:t>goal:</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1" i="0" u="none" strike="noStrike" kern="0" cap="none" spc="-10" normalizeH="0" baseline="0" noProof="0" dirty="0">
                <a:ln>
                  <a:noFill/>
                </a:ln>
                <a:solidFill>
                  <a:sysClr val="windowText" lastClr="000000"/>
                </a:solidFill>
                <a:effectLst/>
                <a:uLnTx/>
                <a:uFillTx/>
                <a:latin typeface="Montserrat"/>
                <a:cs typeface="Montserrat"/>
              </a:rPr>
              <a:t>healthy</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1" i="0" u="none" strike="noStrike" kern="0" cap="none" spc="-10" normalizeH="0" baseline="0" noProof="0" dirty="0">
                <a:ln>
                  <a:noFill/>
                </a:ln>
                <a:solidFill>
                  <a:sysClr val="windowText" lastClr="000000"/>
                </a:solidFill>
                <a:effectLst/>
                <a:uLnTx/>
                <a:uFillTx/>
                <a:latin typeface="Montserrat"/>
                <a:cs typeface="Montserrat"/>
              </a:rPr>
              <a:t>children</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1" i="0" u="none" strike="noStrike" kern="0" cap="none" spc="-25" normalizeH="0" baseline="0" noProof="0" dirty="0">
                <a:ln>
                  <a:noFill/>
                </a:ln>
                <a:solidFill>
                  <a:sysClr val="windowText" lastClr="000000"/>
                </a:solidFill>
                <a:effectLst/>
                <a:uLnTx/>
                <a:uFillTx/>
                <a:latin typeface="Montserrat"/>
                <a:cs typeface="Montserrat"/>
              </a:rPr>
              <a:t>and</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800" b="1" i="0" u="none" strike="noStrike" kern="0" cap="none" spc="-10" normalizeH="0" baseline="0" noProof="0" dirty="0">
                <a:ln>
                  <a:noFill/>
                </a:ln>
                <a:solidFill>
                  <a:sysClr val="windowText" lastClr="000000"/>
                </a:solidFill>
                <a:effectLst/>
                <a:uLnTx/>
                <a:uFillTx/>
                <a:latin typeface="Montserrat"/>
                <a:cs typeface="Montserrat"/>
              </a:rPr>
              <a:t>families</a:t>
            </a:r>
            <a:endParaRPr kumimoji="0" sz="1800" b="0" i="0" u="none" strike="noStrike" kern="0" cap="none" spc="0" normalizeH="0" baseline="0" noProof="0">
              <a:ln>
                <a:noFill/>
              </a:ln>
              <a:solidFill>
                <a:sysClr val="windowText" lastClr="000000"/>
              </a:solidFill>
              <a:effectLst/>
              <a:uLnTx/>
              <a:uFillTx/>
              <a:latin typeface="Montserrat"/>
              <a:cs typeface="Montserrat"/>
            </a:endParaRPr>
          </a:p>
        </p:txBody>
      </p:sp>
      <p:sp>
        <p:nvSpPr>
          <p:cNvPr id="6" name="object 6"/>
          <p:cNvSpPr txBox="1"/>
          <p:nvPr/>
        </p:nvSpPr>
        <p:spPr>
          <a:xfrm>
            <a:off x="4512703" y="2179142"/>
            <a:ext cx="1608455" cy="3865879"/>
          </a:xfrm>
          <a:prstGeom prst="rect">
            <a:avLst/>
          </a:prstGeom>
        </p:spPr>
        <p:txBody>
          <a:bodyPr vert="horz" wrap="square" lIns="0" tIns="12700" rIns="0" bIns="0" rtlCol="0">
            <a:spAutoFit/>
          </a:bodyPr>
          <a:lstStyle/>
          <a:p>
            <a:pPr marL="299085" marR="12700" lvl="0" indent="-287020" defTabSz="914400" eaLnBrk="1" fontAlgn="auto" latinLnBrk="0" hangingPunct="1">
              <a:lnSpc>
                <a:spcPct val="100000"/>
              </a:lnSpc>
              <a:spcBef>
                <a:spcPts val="100"/>
              </a:spcBef>
              <a:spcAft>
                <a:spcPts val="0"/>
              </a:spcAft>
              <a:buClrTx/>
              <a:buSzTx/>
              <a:buFont typeface="Arial"/>
              <a:buChar char="•"/>
              <a:tabLst>
                <a:tab pos="299085" algn="l"/>
                <a:tab pos="299720" algn="l"/>
              </a:tabLst>
              <a:defRPr/>
            </a:pPr>
            <a:r>
              <a:rPr kumimoji="0" sz="1800" b="0" i="0" u="none" strike="noStrike" kern="0" cap="none" spc="-10" normalizeH="0" baseline="0" noProof="0" dirty="0">
                <a:ln>
                  <a:noFill/>
                </a:ln>
                <a:solidFill>
                  <a:sysClr val="windowText" lastClr="000000"/>
                </a:solidFill>
                <a:effectLst/>
                <a:uLnTx/>
                <a:uFillTx/>
                <a:latin typeface="Montserrat"/>
                <a:cs typeface="Montserrat"/>
              </a:rPr>
              <a:t>Provides</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health</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0" normalizeH="0" baseline="0" noProof="0" dirty="0">
                <a:ln>
                  <a:noFill/>
                </a:ln>
                <a:solidFill>
                  <a:sysClr val="windowText" lastClr="000000"/>
                </a:solidFill>
                <a:effectLst/>
                <a:uLnTx/>
                <a:uFillTx/>
                <a:latin typeface="Montserrat"/>
                <a:cs typeface="Montserrat"/>
              </a:rPr>
              <a:t>care</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services</a:t>
            </a:r>
            <a:endParaRPr kumimoji="0" sz="1800" b="0" i="0" u="none" strike="noStrike" kern="0" cap="none" spc="0" normalizeH="0" baseline="0" noProof="0">
              <a:ln>
                <a:noFill/>
              </a:ln>
              <a:solidFill>
                <a:sysClr val="windowText" lastClr="000000"/>
              </a:solidFill>
              <a:effectLst/>
              <a:uLnTx/>
              <a:uFillTx/>
              <a:latin typeface="Montserrat"/>
              <a:cs typeface="Montserrat"/>
            </a:endParaRPr>
          </a:p>
          <a:p>
            <a:pPr marL="299085" marR="5080" lvl="0" indent="-287020" defTabSz="914400" eaLnBrk="1" fontAlgn="auto" latinLnBrk="0" hangingPunct="1">
              <a:lnSpc>
                <a:spcPct val="100000"/>
              </a:lnSpc>
              <a:spcBef>
                <a:spcPts val="0"/>
              </a:spcBef>
              <a:spcAft>
                <a:spcPts val="0"/>
              </a:spcAft>
              <a:buClrTx/>
              <a:buSzTx/>
              <a:buFont typeface="Arial"/>
              <a:buChar char="•"/>
              <a:tabLst>
                <a:tab pos="299085" algn="l"/>
                <a:tab pos="299720" algn="l"/>
              </a:tabLst>
              <a:defRPr/>
            </a:pPr>
            <a:r>
              <a:rPr kumimoji="0" sz="1800" b="0" i="0" u="none" strike="noStrike" kern="0" cap="none" spc="-10" normalizeH="0" baseline="0" noProof="0" dirty="0">
                <a:ln>
                  <a:noFill/>
                </a:ln>
                <a:solidFill>
                  <a:sysClr val="windowText" lastClr="000000"/>
                </a:solidFill>
                <a:effectLst/>
                <a:uLnTx/>
                <a:uFillTx/>
                <a:latin typeface="Montserrat"/>
                <a:cs typeface="Montserrat"/>
              </a:rPr>
              <a:t>Reinforces</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healthy</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developme</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5" normalizeH="0" baseline="0" noProof="0" dirty="0">
                <a:ln>
                  <a:noFill/>
                </a:ln>
                <a:solidFill>
                  <a:sysClr val="windowText" lastClr="000000"/>
                </a:solidFill>
                <a:effectLst/>
                <a:uLnTx/>
                <a:uFillTx/>
                <a:latin typeface="Montserrat"/>
                <a:cs typeface="Montserrat"/>
              </a:rPr>
              <a:t>nt</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messages</a:t>
            </a:r>
            <a:endParaRPr kumimoji="0" sz="1800" b="0" i="0" u="none" strike="noStrike" kern="0" cap="none" spc="0" normalizeH="0" baseline="0" noProof="0">
              <a:ln>
                <a:noFill/>
              </a:ln>
              <a:solidFill>
                <a:sysClr val="windowText" lastClr="000000"/>
              </a:solidFill>
              <a:effectLst/>
              <a:uLnTx/>
              <a:uFillTx/>
              <a:latin typeface="Montserrat"/>
              <a:cs typeface="Montserrat"/>
            </a:endParaRPr>
          </a:p>
          <a:p>
            <a:pPr marL="299085" marR="224790" lvl="0" indent="-287020" defTabSz="914400" eaLnBrk="1" fontAlgn="auto" latinLnBrk="0" hangingPunct="1">
              <a:lnSpc>
                <a:spcPct val="100000"/>
              </a:lnSpc>
              <a:spcBef>
                <a:spcPts val="0"/>
              </a:spcBef>
              <a:spcAft>
                <a:spcPts val="0"/>
              </a:spcAft>
              <a:buClrTx/>
              <a:buSzTx/>
              <a:buFont typeface="Arial"/>
              <a:buChar char="•"/>
              <a:tabLst>
                <a:tab pos="299085" algn="l"/>
                <a:tab pos="299720" algn="l"/>
              </a:tabLst>
              <a:defRPr/>
            </a:pPr>
            <a:r>
              <a:rPr kumimoji="0" sz="1800" b="0" i="0" u="none" strike="noStrike" kern="0" cap="none" spc="-10" normalizeH="0" baseline="0" noProof="0" dirty="0">
                <a:ln>
                  <a:noFill/>
                </a:ln>
                <a:solidFill>
                  <a:sysClr val="windowText" lastClr="000000"/>
                </a:solidFill>
                <a:effectLst/>
                <a:uLnTx/>
                <a:uFillTx/>
                <a:latin typeface="Montserrat"/>
                <a:cs typeface="Montserrat"/>
              </a:rPr>
              <a:t>Refers</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families</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with</a:t>
            </a:r>
            <a:r>
              <a:rPr kumimoji="0" sz="18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0" normalizeH="0" baseline="0" noProof="0" dirty="0">
                <a:ln>
                  <a:noFill/>
                </a:ln>
                <a:solidFill>
                  <a:sysClr val="windowText" lastClr="000000"/>
                </a:solidFill>
                <a:effectLst/>
                <a:uLnTx/>
                <a:uFillTx/>
                <a:latin typeface="Montserrat"/>
                <a:cs typeface="Montserrat"/>
              </a:rPr>
              <a:t>risk</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factors</a:t>
            </a:r>
            <a:r>
              <a:rPr kumimoji="0" sz="18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5" normalizeH="0" baseline="0" noProof="0" dirty="0">
                <a:ln>
                  <a:noFill/>
                </a:ln>
                <a:solidFill>
                  <a:sysClr val="windowText" lastClr="000000"/>
                </a:solidFill>
                <a:effectLst/>
                <a:uLnTx/>
                <a:uFillTx/>
                <a:latin typeface="Montserrat"/>
                <a:cs typeface="Montserrat"/>
              </a:rPr>
              <a:t>to</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0" normalizeH="0" baseline="0" noProof="0" dirty="0">
                <a:ln>
                  <a:noFill/>
                </a:ln>
                <a:solidFill>
                  <a:sysClr val="windowText" lastClr="000000"/>
                </a:solidFill>
                <a:effectLst/>
                <a:uLnTx/>
                <a:uFillTx/>
                <a:latin typeface="Montserrat"/>
                <a:cs typeface="Montserrat"/>
              </a:rPr>
              <a:t>home</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visiting</a:t>
            </a:r>
            <a:endParaRPr kumimoji="0" sz="1800" b="0" i="0" u="none" strike="noStrike" kern="0" cap="none" spc="0" normalizeH="0" baseline="0" noProof="0">
              <a:ln>
                <a:noFill/>
              </a:ln>
              <a:solidFill>
                <a:sysClr val="windowText" lastClr="000000"/>
              </a:solidFill>
              <a:effectLst/>
              <a:uLnTx/>
              <a:uFillTx/>
              <a:latin typeface="Montserrat"/>
              <a:cs typeface="Montserrat"/>
            </a:endParaRPr>
          </a:p>
        </p:txBody>
      </p:sp>
      <p:sp>
        <p:nvSpPr>
          <p:cNvPr id="7" name="object 7"/>
          <p:cNvSpPr txBox="1"/>
          <p:nvPr/>
        </p:nvSpPr>
        <p:spPr>
          <a:xfrm>
            <a:off x="4349889" y="1323581"/>
            <a:ext cx="190817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02075A"/>
                </a:solidFill>
                <a:effectLst/>
                <a:uLnTx/>
                <a:uFillTx/>
                <a:latin typeface="Montserrat"/>
                <a:cs typeface="Montserrat"/>
              </a:rPr>
              <a:t>Health</a:t>
            </a:r>
            <a:r>
              <a:rPr kumimoji="0" sz="2400" b="0" i="0" u="none" strike="noStrike" kern="0" cap="none" spc="55" normalizeH="0" baseline="0" noProof="0" dirty="0">
                <a:ln>
                  <a:noFill/>
                </a:ln>
                <a:solidFill>
                  <a:srgbClr val="02075A"/>
                </a:solidFill>
                <a:effectLst/>
                <a:uLnTx/>
                <a:uFillTx/>
                <a:latin typeface="Times New Roman"/>
                <a:cs typeface="Times New Roman"/>
              </a:rPr>
              <a:t> </a:t>
            </a:r>
            <a:r>
              <a:rPr kumimoji="0" sz="2400" b="1" i="0" u="none" strike="noStrike" kern="0" cap="none" spc="-20" normalizeH="0" baseline="0" noProof="0" dirty="0">
                <a:ln>
                  <a:noFill/>
                </a:ln>
                <a:solidFill>
                  <a:srgbClr val="02075A"/>
                </a:solidFill>
                <a:effectLst/>
                <a:uLnTx/>
                <a:uFillTx/>
                <a:latin typeface="Montserrat"/>
                <a:cs typeface="Montserrat"/>
              </a:rPr>
              <a:t>Care</a:t>
            </a:r>
            <a:endParaRPr kumimoji="0" sz="2400" b="0" i="0" u="none" strike="noStrike" kern="0" cap="none" spc="0" normalizeH="0" baseline="0" noProof="0">
              <a:ln>
                <a:noFill/>
              </a:ln>
              <a:solidFill>
                <a:sysClr val="windowText" lastClr="000000"/>
              </a:solidFill>
              <a:effectLst/>
              <a:uLnTx/>
              <a:uFillTx/>
              <a:latin typeface="Montserrat"/>
              <a:cs typeface="Montserrat"/>
            </a:endParaRPr>
          </a:p>
        </p:txBody>
      </p:sp>
      <p:sp>
        <p:nvSpPr>
          <p:cNvPr id="8" name="object 8"/>
          <p:cNvSpPr txBox="1"/>
          <p:nvPr/>
        </p:nvSpPr>
        <p:spPr>
          <a:xfrm>
            <a:off x="7471956" y="1323581"/>
            <a:ext cx="2287270"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063863"/>
                </a:solidFill>
                <a:effectLst/>
                <a:uLnTx/>
                <a:uFillTx/>
                <a:latin typeface="Montserrat"/>
                <a:cs typeface="Montserrat"/>
              </a:rPr>
              <a:t>Home</a:t>
            </a:r>
            <a:r>
              <a:rPr kumimoji="0" sz="2400" b="0" i="0" u="none" strike="noStrike" kern="0" cap="none" spc="55" normalizeH="0" baseline="0" noProof="0" dirty="0">
                <a:ln>
                  <a:noFill/>
                </a:ln>
                <a:solidFill>
                  <a:srgbClr val="063863"/>
                </a:solidFill>
                <a:effectLst/>
                <a:uLnTx/>
                <a:uFillTx/>
                <a:latin typeface="Times New Roman"/>
                <a:cs typeface="Times New Roman"/>
              </a:rPr>
              <a:t> </a:t>
            </a:r>
            <a:r>
              <a:rPr kumimoji="0" sz="2400" b="1" i="0" u="none" strike="noStrike" kern="0" cap="none" spc="-10" normalizeH="0" baseline="0" noProof="0" dirty="0">
                <a:ln>
                  <a:noFill/>
                </a:ln>
                <a:solidFill>
                  <a:srgbClr val="063863"/>
                </a:solidFill>
                <a:effectLst/>
                <a:uLnTx/>
                <a:uFillTx/>
                <a:latin typeface="Montserrat"/>
                <a:cs typeface="Montserrat"/>
              </a:rPr>
              <a:t>Visiting</a:t>
            </a:r>
            <a:endParaRPr kumimoji="0" sz="2400" b="0" i="0" u="none" strike="noStrike" kern="0" cap="none" spc="0" normalizeH="0" baseline="0" noProof="0">
              <a:ln>
                <a:noFill/>
              </a:ln>
              <a:solidFill>
                <a:sysClr val="windowText" lastClr="000000"/>
              </a:solidFill>
              <a:effectLst/>
              <a:uLnTx/>
              <a:uFillTx/>
              <a:latin typeface="Montserrat"/>
              <a:cs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23890" y="6509679"/>
            <a:ext cx="9461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 normalizeH="0" baseline="0" noProof="0" dirty="0">
                <a:ln>
                  <a:noFill/>
                </a:ln>
                <a:solidFill>
                  <a:srgbClr val="0079C1"/>
                </a:solidFill>
                <a:effectLst/>
                <a:uLnTx/>
                <a:uFillTx/>
                <a:latin typeface="Tahoma"/>
                <a:cs typeface="Tahoma"/>
              </a:rPr>
              <a:t>3</a:t>
            </a:r>
            <a:endParaRPr kumimoji="0" sz="1000" b="0" i="0" u="none" strike="noStrike" kern="0" cap="none" spc="0" normalizeH="0" baseline="0" noProof="0">
              <a:ln>
                <a:noFill/>
              </a:ln>
              <a:solidFill>
                <a:sysClr val="windowText" lastClr="000000"/>
              </a:solidFill>
              <a:effectLst/>
              <a:uLnTx/>
              <a:uFillTx/>
              <a:latin typeface="Tahoma"/>
              <a:cs typeface="Tahoma"/>
            </a:endParaRPr>
          </a:p>
        </p:txBody>
      </p:sp>
      <p:sp>
        <p:nvSpPr>
          <p:cNvPr id="3" name="object 3"/>
          <p:cNvSpPr txBox="1"/>
          <p:nvPr/>
        </p:nvSpPr>
        <p:spPr>
          <a:xfrm>
            <a:off x="358006" y="148196"/>
            <a:ext cx="44748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Montserrat"/>
                <a:cs typeface="Montserrat"/>
              </a:rPr>
              <a:t>What</a:t>
            </a:r>
            <a:r>
              <a:rPr kumimoji="0" sz="1800" b="0" i="0" u="none" strike="noStrike" kern="0" cap="none" spc="-15" normalizeH="0" baseline="0" noProof="0" dirty="0">
                <a:ln>
                  <a:noFill/>
                </a:ln>
                <a:solidFill>
                  <a:srgbClr val="FFFFFF"/>
                </a:solidFill>
                <a:effectLst/>
                <a:uLnTx/>
                <a:uFillTx/>
                <a:latin typeface="Times New Roman"/>
                <a:cs typeface="Times New Roman"/>
              </a:rPr>
              <a:t> </a:t>
            </a:r>
            <a:r>
              <a:rPr kumimoji="0" sz="1800" b="0" i="0" u="none" strike="noStrike" kern="0" cap="none" spc="0" normalizeH="0" baseline="0" noProof="0" dirty="0">
                <a:ln>
                  <a:noFill/>
                </a:ln>
                <a:solidFill>
                  <a:srgbClr val="FFFFFF"/>
                </a:solidFill>
                <a:effectLst/>
                <a:uLnTx/>
                <a:uFillTx/>
                <a:latin typeface="Montserrat"/>
                <a:cs typeface="Montserrat"/>
              </a:rPr>
              <a:t>is</a:t>
            </a:r>
            <a:r>
              <a:rPr kumimoji="0" sz="1800" b="0" i="0" u="none" strike="noStrike" kern="0" cap="none" spc="20" normalizeH="0" baseline="0" noProof="0" dirty="0">
                <a:ln>
                  <a:noFill/>
                </a:ln>
                <a:solidFill>
                  <a:srgbClr val="FFFFFF"/>
                </a:solidFill>
                <a:effectLst/>
                <a:uLnTx/>
                <a:uFillTx/>
                <a:latin typeface="Times New Roman"/>
                <a:cs typeface="Times New Roman"/>
              </a:rPr>
              <a:t> </a:t>
            </a:r>
            <a:r>
              <a:rPr kumimoji="0" sz="1800" b="0" i="0" u="none" strike="noStrike" kern="0" cap="none" spc="0" normalizeH="0" baseline="0" noProof="0" dirty="0">
                <a:ln>
                  <a:noFill/>
                </a:ln>
                <a:solidFill>
                  <a:srgbClr val="FFFFFF"/>
                </a:solidFill>
                <a:effectLst/>
                <a:uLnTx/>
                <a:uFillTx/>
                <a:latin typeface="Montserrat"/>
                <a:cs typeface="Montserrat"/>
              </a:rPr>
              <a:t>early</a:t>
            </a:r>
            <a:r>
              <a:rPr kumimoji="0" sz="1800" b="0" i="0" u="none" strike="noStrike" kern="0" cap="none" spc="20" normalizeH="0" baseline="0" noProof="0" dirty="0">
                <a:ln>
                  <a:noFill/>
                </a:ln>
                <a:solidFill>
                  <a:srgbClr val="FFFFFF"/>
                </a:solidFill>
                <a:effectLst/>
                <a:uLnTx/>
                <a:uFillTx/>
                <a:latin typeface="Times New Roman"/>
                <a:cs typeface="Times New Roman"/>
              </a:rPr>
              <a:t> </a:t>
            </a:r>
            <a:r>
              <a:rPr kumimoji="0" sz="1800" b="0" i="0" u="none" strike="noStrike" kern="0" cap="none" spc="0" normalizeH="0" baseline="0" noProof="0" dirty="0">
                <a:ln>
                  <a:noFill/>
                </a:ln>
                <a:solidFill>
                  <a:srgbClr val="FFFFFF"/>
                </a:solidFill>
                <a:effectLst/>
                <a:uLnTx/>
                <a:uFillTx/>
                <a:latin typeface="Montserrat"/>
                <a:cs typeface="Montserrat"/>
              </a:rPr>
              <a:t>childhood</a:t>
            </a:r>
            <a:r>
              <a:rPr kumimoji="0" sz="1800" b="0" i="0" u="none" strike="noStrike" kern="0" cap="none" spc="15" normalizeH="0" baseline="0" noProof="0" dirty="0">
                <a:ln>
                  <a:noFill/>
                </a:ln>
                <a:solidFill>
                  <a:srgbClr val="FFFFFF"/>
                </a:solidFill>
                <a:effectLst/>
                <a:uLnTx/>
                <a:uFillTx/>
                <a:latin typeface="Times New Roman"/>
                <a:cs typeface="Times New Roman"/>
              </a:rPr>
              <a:t> </a:t>
            </a:r>
            <a:r>
              <a:rPr kumimoji="0" sz="1800" b="0" i="0" u="none" strike="noStrike" kern="0" cap="none" spc="0" normalizeH="0" baseline="0" noProof="0" dirty="0">
                <a:ln>
                  <a:noFill/>
                </a:ln>
                <a:solidFill>
                  <a:srgbClr val="FFFFFF"/>
                </a:solidFill>
                <a:effectLst/>
                <a:uLnTx/>
                <a:uFillTx/>
                <a:latin typeface="Montserrat"/>
                <a:cs typeface="Montserrat"/>
              </a:rPr>
              <a:t>home</a:t>
            </a:r>
            <a:r>
              <a:rPr kumimoji="0" sz="1800" b="0" i="0" u="none" strike="noStrike" kern="0" cap="none" spc="15" normalizeH="0" baseline="0" noProof="0" dirty="0">
                <a:ln>
                  <a:noFill/>
                </a:ln>
                <a:solidFill>
                  <a:srgbClr val="FFFFFF"/>
                </a:solidFill>
                <a:effectLst/>
                <a:uLnTx/>
                <a:uFillTx/>
                <a:latin typeface="Times New Roman"/>
                <a:cs typeface="Times New Roman"/>
              </a:rPr>
              <a:t> </a:t>
            </a:r>
            <a:r>
              <a:rPr kumimoji="0" sz="1800" b="0" i="0" u="none" strike="noStrike" kern="0" cap="none" spc="-10" normalizeH="0" baseline="0" noProof="0" dirty="0">
                <a:ln>
                  <a:noFill/>
                </a:ln>
                <a:solidFill>
                  <a:srgbClr val="FFFFFF"/>
                </a:solidFill>
                <a:effectLst/>
                <a:uLnTx/>
                <a:uFillTx/>
                <a:latin typeface="Montserrat"/>
                <a:cs typeface="Montserrat"/>
              </a:rPr>
              <a:t>visiting?</a:t>
            </a:r>
            <a:endParaRPr kumimoji="0" sz="1800" b="0" i="0" u="none" strike="noStrike" kern="0" cap="none" spc="0" normalizeH="0" baseline="0" noProof="0">
              <a:ln>
                <a:noFill/>
              </a:ln>
              <a:solidFill>
                <a:sysClr val="windowText" lastClr="000000"/>
              </a:solidFill>
              <a:effectLst/>
              <a:uLnTx/>
              <a:uFillTx/>
              <a:latin typeface="Montserrat"/>
              <a:cs typeface="Montserrat"/>
            </a:endParaRPr>
          </a:p>
        </p:txBody>
      </p:sp>
      <p:sp>
        <p:nvSpPr>
          <p:cNvPr id="4" name="object 4"/>
          <p:cNvSpPr/>
          <p:nvPr/>
        </p:nvSpPr>
        <p:spPr>
          <a:xfrm>
            <a:off x="633997" y="1175180"/>
            <a:ext cx="1926589" cy="770890"/>
          </a:xfrm>
          <a:custGeom>
            <a:avLst/>
            <a:gdLst/>
            <a:ahLst/>
            <a:cxnLst/>
            <a:rect l="l" t="t" r="r" b="b"/>
            <a:pathLst>
              <a:path w="1926589" h="770889">
                <a:moveTo>
                  <a:pt x="1926513" y="0"/>
                </a:moveTo>
                <a:lnTo>
                  <a:pt x="0" y="0"/>
                </a:lnTo>
                <a:lnTo>
                  <a:pt x="0" y="770611"/>
                </a:lnTo>
                <a:lnTo>
                  <a:pt x="1926513" y="770611"/>
                </a:lnTo>
                <a:lnTo>
                  <a:pt x="1926513" y="0"/>
                </a:lnTo>
                <a:close/>
              </a:path>
            </a:pathLst>
          </a:custGeom>
          <a:solidFill>
            <a:srgbClr val="0964B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a:spLocks noGrp="1"/>
          </p:cNvSpPr>
          <p:nvPr>
            <p:ph type="title"/>
          </p:nvPr>
        </p:nvSpPr>
        <p:spPr>
          <a:xfrm>
            <a:off x="938818" y="1284935"/>
            <a:ext cx="1262380" cy="467995"/>
          </a:xfrm>
          <a:prstGeom prst="rect">
            <a:avLst/>
          </a:prstGeom>
        </p:spPr>
        <p:txBody>
          <a:bodyPr vert="horz" wrap="square" lIns="0" tIns="13335" rIns="0" bIns="0" rtlCol="0">
            <a:spAutoFit/>
          </a:bodyPr>
          <a:lstStyle/>
          <a:p>
            <a:pPr marL="12700">
              <a:lnSpc>
                <a:spcPct val="100000"/>
              </a:lnSpc>
              <a:spcBef>
                <a:spcPts val="105"/>
              </a:spcBef>
            </a:pPr>
            <a:r>
              <a:rPr sz="2900" b="1" spc="-20" dirty="0">
                <a:latin typeface="Montserrat"/>
                <a:cs typeface="Montserrat"/>
              </a:rPr>
              <a:t>WHAT</a:t>
            </a:r>
            <a:endParaRPr sz="2900">
              <a:latin typeface="Montserrat"/>
              <a:cs typeface="Montserrat"/>
            </a:endParaRPr>
          </a:p>
        </p:txBody>
      </p:sp>
      <p:sp>
        <p:nvSpPr>
          <p:cNvPr id="6" name="object 6"/>
          <p:cNvSpPr/>
          <p:nvPr/>
        </p:nvSpPr>
        <p:spPr>
          <a:xfrm>
            <a:off x="633997" y="1945792"/>
            <a:ext cx="1926589" cy="1273810"/>
          </a:xfrm>
          <a:custGeom>
            <a:avLst/>
            <a:gdLst/>
            <a:ahLst/>
            <a:cxnLst/>
            <a:rect l="l" t="t" r="r" b="b"/>
            <a:pathLst>
              <a:path w="1926589" h="1273810">
                <a:moveTo>
                  <a:pt x="1926513" y="0"/>
                </a:moveTo>
                <a:lnTo>
                  <a:pt x="0" y="0"/>
                </a:lnTo>
                <a:lnTo>
                  <a:pt x="0" y="1273683"/>
                </a:lnTo>
                <a:lnTo>
                  <a:pt x="1926513" y="1273683"/>
                </a:lnTo>
                <a:lnTo>
                  <a:pt x="1926513" y="0"/>
                </a:lnTo>
                <a:close/>
              </a:path>
            </a:pathLst>
          </a:custGeom>
          <a:solidFill>
            <a:srgbClr val="CCD5EB">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706635" y="1987956"/>
            <a:ext cx="1734185" cy="491490"/>
          </a:xfrm>
          <a:prstGeom prst="rect">
            <a:avLst/>
          </a:prstGeom>
        </p:spPr>
        <p:txBody>
          <a:bodyPr vert="horz" wrap="square" lIns="0" tIns="37465" rIns="0" bIns="0" rtlCol="0">
            <a:spAutoFit/>
          </a:bodyPr>
          <a:lstStyle/>
          <a:p>
            <a:pPr marL="184785" marR="5080" lvl="0" indent="-172720" defTabSz="914400" eaLnBrk="1" fontAlgn="auto" latinLnBrk="0" hangingPunct="1">
              <a:lnSpc>
                <a:spcPts val="1750"/>
              </a:lnSpc>
              <a:spcBef>
                <a:spcPts val="295"/>
              </a:spcBef>
              <a:spcAft>
                <a:spcPts val="0"/>
              </a:spcAft>
              <a:buClrTx/>
              <a:buSzTx/>
              <a:buFontTx/>
              <a:buChar char="•"/>
              <a:tabLst>
                <a:tab pos="185420" algn="l"/>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Family</a:t>
            </a:r>
            <a:r>
              <a:rPr kumimoji="0" sz="1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support</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and</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coaching</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8" name="object 8"/>
          <p:cNvSpPr txBox="1"/>
          <p:nvPr/>
        </p:nvSpPr>
        <p:spPr>
          <a:xfrm>
            <a:off x="2830220" y="1175180"/>
            <a:ext cx="1926589" cy="770890"/>
          </a:xfrm>
          <a:prstGeom prst="rect">
            <a:avLst/>
          </a:prstGeom>
          <a:solidFill>
            <a:srgbClr val="1771D2"/>
          </a:solidFill>
        </p:spPr>
        <p:txBody>
          <a:bodyPr vert="horz" wrap="square" lIns="0" tIns="125730" rIns="0" bIns="0" rtlCol="0">
            <a:spAutoFit/>
          </a:bodyPr>
          <a:lstStyle/>
          <a:p>
            <a:pPr marL="443865" marR="0" lvl="0" indent="0" defTabSz="914400" eaLnBrk="1" fontAlgn="auto" latinLnBrk="0" hangingPunct="1">
              <a:lnSpc>
                <a:spcPct val="100000"/>
              </a:lnSpc>
              <a:spcBef>
                <a:spcPts val="990"/>
              </a:spcBef>
              <a:spcAft>
                <a:spcPts val="0"/>
              </a:spcAft>
              <a:buClrTx/>
              <a:buSzTx/>
              <a:buFontTx/>
              <a:buNone/>
              <a:tabLst/>
              <a:defRPr/>
            </a:pPr>
            <a:r>
              <a:rPr kumimoji="0" sz="2900" b="1" i="0" u="none" strike="noStrike" kern="0" cap="none" spc="-25" normalizeH="0" baseline="0" noProof="0" dirty="0">
                <a:ln>
                  <a:noFill/>
                </a:ln>
                <a:solidFill>
                  <a:srgbClr val="FFFFFF"/>
                </a:solidFill>
                <a:effectLst/>
                <a:uLnTx/>
                <a:uFillTx/>
                <a:latin typeface="Montserrat"/>
                <a:cs typeface="Montserrat"/>
              </a:rPr>
              <a:t>WHO</a:t>
            </a:r>
            <a:endParaRPr kumimoji="0" sz="2900" b="0" i="0" u="none" strike="noStrike" kern="0" cap="none" spc="0" normalizeH="0" baseline="0" noProof="0">
              <a:ln>
                <a:noFill/>
              </a:ln>
              <a:solidFill>
                <a:sysClr val="windowText" lastClr="000000"/>
              </a:solidFill>
              <a:effectLst/>
              <a:uLnTx/>
              <a:uFillTx/>
              <a:latin typeface="Montserrat"/>
              <a:cs typeface="Montserrat"/>
            </a:endParaRPr>
          </a:p>
        </p:txBody>
      </p:sp>
      <p:sp>
        <p:nvSpPr>
          <p:cNvPr id="9" name="object 9"/>
          <p:cNvSpPr txBox="1"/>
          <p:nvPr/>
        </p:nvSpPr>
        <p:spPr>
          <a:xfrm>
            <a:off x="2830220" y="1945792"/>
            <a:ext cx="1926589" cy="1273810"/>
          </a:xfrm>
          <a:prstGeom prst="rect">
            <a:avLst/>
          </a:prstGeom>
          <a:solidFill>
            <a:srgbClr val="CCD5EB">
              <a:alpha val="90194"/>
            </a:srgbClr>
          </a:solidFill>
        </p:spPr>
        <p:txBody>
          <a:bodyPr vert="horz" wrap="square" lIns="0" tIns="79375" rIns="0" bIns="0" rtlCol="0">
            <a:spAutoFit/>
          </a:bodyPr>
          <a:lstStyle/>
          <a:p>
            <a:pPr marL="257175" marR="436245" lvl="0" indent="-172720" defTabSz="914400" eaLnBrk="1" fontAlgn="auto" latinLnBrk="0" hangingPunct="1">
              <a:lnSpc>
                <a:spcPts val="1750"/>
              </a:lnSpc>
              <a:spcBef>
                <a:spcPts val="625"/>
              </a:spcBef>
              <a:spcAft>
                <a:spcPts val="0"/>
              </a:spcAft>
              <a:buClrTx/>
              <a:buSzTx/>
              <a:buFontTx/>
              <a:buChar char="•"/>
              <a:tabLst>
                <a:tab pos="257810" algn="l"/>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By</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a</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trained</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professional</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10" name="object 10"/>
          <p:cNvSpPr txBox="1"/>
          <p:nvPr/>
        </p:nvSpPr>
        <p:spPr>
          <a:xfrm>
            <a:off x="5026444" y="1175180"/>
            <a:ext cx="1926589" cy="770890"/>
          </a:xfrm>
          <a:prstGeom prst="rect">
            <a:avLst/>
          </a:prstGeom>
          <a:solidFill>
            <a:srgbClr val="3B80DB"/>
          </a:solidFill>
        </p:spPr>
        <p:txBody>
          <a:bodyPr vert="horz" wrap="square" lIns="0" tIns="125730" rIns="0" bIns="0" rtlCol="0">
            <a:spAutoFit/>
          </a:bodyPr>
          <a:lstStyle/>
          <a:p>
            <a:pPr marL="216535" marR="0" lvl="0" indent="0" defTabSz="914400" eaLnBrk="1" fontAlgn="auto" latinLnBrk="0" hangingPunct="1">
              <a:lnSpc>
                <a:spcPct val="100000"/>
              </a:lnSpc>
              <a:spcBef>
                <a:spcPts val="990"/>
              </a:spcBef>
              <a:spcAft>
                <a:spcPts val="0"/>
              </a:spcAft>
              <a:buClrTx/>
              <a:buSzTx/>
              <a:buFontTx/>
              <a:buNone/>
              <a:tabLst/>
              <a:defRPr/>
            </a:pPr>
            <a:r>
              <a:rPr kumimoji="0" sz="2900" b="1" i="0" u="none" strike="noStrike" kern="0" cap="none" spc="-10" normalizeH="0" baseline="0" noProof="0" dirty="0">
                <a:ln>
                  <a:noFill/>
                </a:ln>
                <a:solidFill>
                  <a:srgbClr val="FFFFFF"/>
                </a:solidFill>
                <a:effectLst/>
                <a:uLnTx/>
                <a:uFillTx/>
                <a:latin typeface="Montserrat"/>
                <a:cs typeface="Montserrat"/>
              </a:rPr>
              <a:t>WHERE</a:t>
            </a:r>
            <a:endParaRPr kumimoji="0" sz="2900" b="0" i="0" u="none" strike="noStrike" kern="0" cap="none" spc="0" normalizeH="0" baseline="0" noProof="0">
              <a:ln>
                <a:noFill/>
              </a:ln>
              <a:solidFill>
                <a:sysClr val="windowText" lastClr="000000"/>
              </a:solidFill>
              <a:effectLst/>
              <a:uLnTx/>
              <a:uFillTx/>
              <a:latin typeface="Montserrat"/>
              <a:cs typeface="Montserrat"/>
            </a:endParaRPr>
          </a:p>
        </p:txBody>
      </p:sp>
      <p:sp>
        <p:nvSpPr>
          <p:cNvPr id="11" name="object 11"/>
          <p:cNvSpPr txBox="1"/>
          <p:nvPr/>
        </p:nvSpPr>
        <p:spPr>
          <a:xfrm>
            <a:off x="5026444" y="1945792"/>
            <a:ext cx="1926589" cy="1273810"/>
          </a:xfrm>
          <a:prstGeom prst="rect">
            <a:avLst/>
          </a:prstGeom>
          <a:solidFill>
            <a:srgbClr val="CCD5EB">
              <a:alpha val="90194"/>
            </a:srgbClr>
          </a:solidFill>
        </p:spPr>
        <p:txBody>
          <a:bodyPr vert="horz" wrap="square" lIns="0" tIns="74930" rIns="0" bIns="0" rtlCol="0">
            <a:spAutoFit/>
          </a:bodyPr>
          <a:lstStyle/>
          <a:p>
            <a:pPr marL="257175" marR="107314" lvl="0" indent="-172720" defTabSz="914400" eaLnBrk="1" fontAlgn="auto" latinLnBrk="0" hangingPunct="1">
              <a:lnSpc>
                <a:spcPct val="91500"/>
              </a:lnSpc>
              <a:spcBef>
                <a:spcPts val="590"/>
              </a:spcBef>
              <a:spcAft>
                <a:spcPts val="0"/>
              </a:spcAft>
              <a:buClrTx/>
              <a:buSzTx/>
              <a:buFontTx/>
              <a:buChar char="•"/>
              <a:tabLst>
                <a:tab pos="257810" algn="l"/>
              </a:tabLst>
              <a:defRPr/>
            </a:pPr>
            <a:r>
              <a:rPr kumimoji="0" sz="1600" b="0" i="0" u="none" strike="noStrike" kern="0" cap="none" spc="-10" normalizeH="0" baseline="0" noProof="0" dirty="0">
                <a:ln>
                  <a:noFill/>
                </a:ln>
                <a:solidFill>
                  <a:sysClr val="windowText" lastClr="000000"/>
                </a:solidFill>
                <a:effectLst/>
                <a:uLnTx/>
                <a:uFillTx/>
                <a:latin typeface="Montserrat"/>
                <a:cs typeface="Montserrat"/>
              </a:rPr>
              <a:t>Through</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planned,</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regular</a:t>
            </a:r>
            <a:r>
              <a:rPr kumimoji="0" sz="16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visits</a:t>
            </a:r>
            <a:r>
              <a:rPr kumimoji="0" sz="16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35" normalizeH="0" baseline="0" noProof="0" dirty="0">
                <a:ln>
                  <a:noFill/>
                </a:ln>
                <a:solidFill>
                  <a:sysClr val="windowText" lastClr="000000"/>
                </a:solidFill>
                <a:effectLst/>
                <a:uLnTx/>
                <a:uFillTx/>
                <a:latin typeface="Montserrat"/>
                <a:cs typeface="Montserrat"/>
              </a:rPr>
              <a:t>to</a:t>
            </a:r>
            <a:r>
              <a:rPr kumimoji="0" sz="16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the</a:t>
            </a:r>
            <a:r>
              <a:rPr kumimoji="0" sz="16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home</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12" name="object 12"/>
          <p:cNvSpPr txBox="1"/>
          <p:nvPr/>
        </p:nvSpPr>
        <p:spPr>
          <a:xfrm>
            <a:off x="7222667" y="1175180"/>
            <a:ext cx="1926589" cy="770890"/>
          </a:xfrm>
          <a:prstGeom prst="rect">
            <a:avLst/>
          </a:prstGeom>
          <a:solidFill>
            <a:srgbClr val="6B94D9"/>
          </a:solidFill>
        </p:spPr>
        <p:txBody>
          <a:bodyPr vert="horz" wrap="square" lIns="0" tIns="125730" rIns="0" bIns="0" rtlCol="0">
            <a:spAutoFit/>
          </a:bodyPr>
          <a:lstStyle/>
          <a:p>
            <a:pPr marL="326390" marR="0" lvl="0" indent="0" defTabSz="914400" eaLnBrk="1" fontAlgn="auto" latinLnBrk="0" hangingPunct="1">
              <a:lnSpc>
                <a:spcPct val="100000"/>
              </a:lnSpc>
              <a:spcBef>
                <a:spcPts val="990"/>
              </a:spcBef>
              <a:spcAft>
                <a:spcPts val="0"/>
              </a:spcAft>
              <a:buClrTx/>
              <a:buSzTx/>
              <a:buFontTx/>
              <a:buNone/>
              <a:tabLst/>
              <a:defRPr/>
            </a:pPr>
            <a:r>
              <a:rPr kumimoji="0" sz="2900" b="1" i="0" u="none" strike="noStrike" kern="0" cap="none" spc="-20" normalizeH="0" baseline="0" noProof="0" dirty="0">
                <a:ln>
                  <a:noFill/>
                </a:ln>
                <a:solidFill>
                  <a:srgbClr val="FFFFFF"/>
                </a:solidFill>
                <a:effectLst/>
                <a:uLnTx/>
                <a:uFillTx/>
                <a:latin typeface="Montserrat"/>
                <a:cs typeface="Montserrat"/>
              </a:rPr>
              <a:t>WHEN</a:t>
            </a:r>
            <a:endParaRPr kumimoji="0" sz="2900" b="0" i="0" u="none" strike="noStrike" kern="0" cap="none" spc="0" normalizeH="0" baseline="0" noProof="0">
              <a:ln>
                <a:noFill/>
              </a:ln>
              <a:solidFill>
                <a:sysClr val="windowText" lastClr="000000"/>
              </a:solidFill>
              <a:effectLst/>
              <a:uLnTx/>
              <a:uFillTx/>
              <a:latin typeface="Montserrat"/>
              <a:cs typeface="Montserrat"/>
            </a:endParaRPr>
          </a:p>
        </p:txBody>
      </p:sp>
      <p:sp>
        <p:nvSpPr>
          <p:cNvPr id="13" name="object 13"/>
          <p:cNvSpPr txBox="1"/>
          <p:nvPr/>
        </p:nvSpPr>
        <p:spPr>
          <a:xfrm>
            <a:off x="7222667" y="1945792"/>
            <a:ext cx="1926589" cy="1273810"/>
          </a:xfrm>
          <a:prstGeom prst="rect">
            <a:avLst/>
          </a:prstGeom>
          <a:solidFill>
            <a:srgbClr val="CCD5EB">
              <a:alpha val="90194"/>
            </a:srgbClr>
          </a:solidFill>
        </p:spPr>
        <p:txBody>
          <a:bodyPr vert="horz" wrap="square" lIns="0" tIns="74930" rIns="0" bIns="0" rtlCol="0">
            <a:spAutoFit/>
          </a:bodyPr>
          <a:lstStyle/>
          <a:p>
            <a:pPr marL="257175" marR="480059" lvl="0" indent="-172085" defTabSz="914400" eaLnBrk="1" fontAlgn="auto" latinLnBrk="0" hangingPunct="1">
              <a:lnSpc>
                <a:spcPct val="91500"/>
              </a:lnSpc>
              <a:spcBef>
                <a:spcPts val="590"/>
              </a:spcBef>
              <a:spcAft>
                <a:spcPts val="0"/>
              </a:spcAft>
              <a:buClrTx/>
              <a:buSzTx/>
              <a:buFontTx/>
              <a:buChar char="•"/>
              <a:tabLst>
                <a:tab pos="257810" algn="l"/>
              </a:tabLst>
              <a:defRPr/>
            </a:pPr>
            <a:r>
              <a:rPr kumimoji="0" sz="1600" b="0" i="0" u="none" strike="noStrike" kern="0" cap="none" spc="-10" normalizeH="0" baseline="0" noProof="0" dirty="0">
                <a:ln>
                  <a:noFill/>
                </a:ln>
                <a:solidFill>
                  <a:sysClr val="windowText" lastClr="000000"/>
                </a:solidFill>
                <a:effectLst/>
                <a:uLnTx/>
                <a:uFillTx/>
                <a:latin typeface="Montserrat"/>
                <a:cs typeface="Montserrat"/>
              </a:rPr>
              <a:t>Prenatally</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through</a:t>
            </a:r>
            <a:r>
              <a:rPr kumimoji="0" sz="1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50" normalizeH="0" baseline="0" noProof="0" dirty="0">
                <a:ln>
                  <a:noFill/>
                </a:ln>
                <a:solidFill>
                  <a:sysClr val="windowText" lastClr="000000"/>
                </a:solidFill>
                <a:effectLst/>
                <a:uLnTx/>
                <a:uFillTx/>
                <a:latin typeface="Montserrat"/>
                <a:cs typeface="Montserrat"/>
              </a:rPr>
              <a:t>a</a:t>
            </a:r>
            <a:r>
              <a:rPr kumimoji="0" sz="1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child’s</a:t>
            </a:r>
            <a:r>
              <a:rPr kumimoji="0" sz="1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early</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years</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14" name="object 14"/>
          <p:cNvSpPr txBox="1"/>
          <p:nvPr/>
        </p:nvSpPr>
        <p:spPr>
          <a:xfrm>
            <a:off x="9418904" y="1175180"/>
            <a:ext cx="1926589" cy="770890"/>
          </a:xfrm>
          <a:prstGeom prst="rect">
            <a:avLst/>
          </a:prstGeom>
          <a:solidFill>
            <a:srgbClr val="94ACDA"/>
          </a:solidFill>
        </p:spPr>
        <p:txBody>
          <a:bodyPr vert="horz" wrap="square" lIns="0" tIns="122555" rIns="0" bIns="0" rtlCol="0">
            <a:spAutoFit/>
          </a:bodyPr>
          <a:lstStyle/>
          <a:p>
            <a:pPr marL="443865" marR="0" lvl="0" indent="0" defTabSz="914400" eaLnBrk="1" fontAlgn="auto" latinLnBrk="0" hangingPunct="1">
              <a:lnSpc>
                <a:spcPct val="100000"/>
              </a:lnSpc>
              <a:spcBef>
                <a:spcPts val="965"/>
              </a:spcBef>
              <a:spcAft>
                <a:spcPts val="0"/>
              </a:spcAft>
              <a:buClrTx/>
              <a:buSzTx/>
              <a:buFontTx/>
              <a:buNone/>
              <a:tabLst/>
              <a:defRPr/>
            </a:pPr>
            <a:r>
              <a:rPr kumimoji="0" sz="2900" b="1" i="0" u="none" strike="noStrike" kern="0" cap="none" spc="-25" normalizeH="0" baseline="0" noProof="0" dirty="0">
                <a:ln>
                  <a:noFill/>
                </a:ln>
                <a:solidFill>
                  <a:srgbClr val="FFFFFF"/>
                </a:solidFill>
                <a:effectLst/>
                <a:uLnTx/>
                <a:uFillTx/>
                <a:latin typeface="Montserrat"/>
                <a:cs typeface="Montserrat"/>
              </a:rPr>
              <a:t>HOW</a:t>
            </a:r>
            <a:endParaRPr kumimoji="0" sz="2900" b="0" i="0" u="none" strike="noStrike" kern="0" cap="none" spc="0" normalizeH="0" baseline="0" noProof="0">
              <a:ln>
                <a:noFill/>
              </a:ln>
              <a:solidFill>
                <a:sysClr val="windowText" lastClr="000000"/>
              </a:solidFill>
              <a:effectLst/>
              <a:uLnTx/>
              <a:uFillTx/>
              <a:latin typeface="Montserrat"/>
              <a:cs typeface="Montserrat"/>
            </a:endParaRPr>
          </a:p>
        </p:txBody>
      </p:sp>
      <p:sp>
        <p:nvSpPr>
          <p:cNvPr id="15" name="object 15"/>
          <p:cNvSpPr txBox="1"/>
          <p:nvPr/>
        </p:nvSpPr>
        <p:spPr>
          <a:xfrm>
            <a:off x="9418904" y="1945792"/>
            <a:ext cx="1926589" cy="1273810"/>
          </a:xfrm>
          <a:prstGeom prst="rect">
            <a:avLst/>
          </a:prstGeom>
          <a:solidFill>
            <a:srgbClr val="CCD5EB">
              <a:alpha val="90194"/>
            </a:srgbClr>
          </a:solidFill>
        </p:spPr>
        <p:txBody>
          <a:bodyPr vert="horz" wrap="square" lIns="0" tIns="79375" rIns="0" bIns="0" rtlCol="0">
            <a:spAutoFit/>
          </a:bodyPr>
          <a:lstStyle/>
          <a:p>
            <a:pPr marL="257175" marR="534035" lvl="0" indent="-172720" defTabSz="914400" eaLnBrk="1" fontAlgn="auto" latinLnBrk="0" hangingPunct="1">
              <a:lnSpc>
                <a:spcPts val="1750"/>
              </a:lnSpc>
              <a:spcBef>
                <a:spcPts val="625"/>
              </a:spcBef>
              <a:spcAft>
                <a:spcPts val="0"/>
              </a:spcAft>
              <a:buClrTx/>
              <a:buSzTx/>
              <a:buFontTx/>
              <a:buChar char="•"/>
              <a:tabLst>
                <a:tab pos="257810" algn="l"/>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Using</a:t>
            </a:r>
            <a:r>
              <a:rPr kumimoji="0" sz="1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50" normalizeH="0" baseline="0" noProof="0" dirty="0">
                <a:ln>
                  <a:noFill/>
                </a:ln>
                <a:solidFill>
                  <a:sysClr val="windowText" lastClr="000000"/>
                </a:solidFill>
                <a:effectLst/>
                <a:uLnTx/>
                <a:uFillTx/>
                <a:latin typeface="Montserrat"/>
                <a:cs typeface="Montserrat"/>
              </a:rPr>
              <a:t>a</a:t>
            </a:r>
            <a:r>
              <a:rPr kumimoji="0" sz="1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research-</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based</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curriculum</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16" name="object 16"/>
          <p:cNvSpPr txBox="1"/>
          <p:nvPr/>
        </p:nvSpPr>
        <p:spPr>
          <a:xfrm>
            <a:off x="3657244" y="3506599"/>
            <a:ext cx="4665345" cy="1209675"/>
          </a:xfrm>
          <a:prstGeom prst="rect">
            <a:avLst/>
          </a:prstGeom>
          <a:solidFill>
            <a:srgbClr val="0964B5"/>
          </a:solidFill>
        </p:spPr>
        <p:txBody>
          <a:bodyPr vert="horz" wrap="square" lIns="0" tIns="354330" rIns="0" bIns="0" rtlCol="0">
            <a:spAutoFit/>
          </a:bodyPr>
          <a:lstStyle/>
          <a:p>
            <a:pPr marL="0" marR="298450" lvl="0" indent="0" algn="ctr" defTabSz="914400" eaLnBrk="1" fontAlgn="auto" latinLnBrk="0" hangingPunct="1">
              <a:lnSpc>
                <a:spcPct val="100000"/>
              </a:lnSpc>
              <a:spcBef>
                <a:spcPts val="2790"/>
              </a:spcBef>
              <a:spcAft>
                <a:spcPts val="0"/>
              </a:spcAft>
              <a:buClrTx/>
              <a:buSzTx/>
              <a:buFontTx/>
              <a:buNone/>
              <a:tabLst/>
              <a:defRPr/>
            </a:pPr>
            <a:r>
              <a:rPr kumimoji="0" sz="2800" b="1" i="0" u="none" strike="noStrike" kern="0" cap="none" spc="-25" normalizeH="0" baseline="0" noProof="0" dirty="0">
                <a:ln>
                  <a:noFill/>
                </a:ln>
                <a:solidFill>
                  <a:srgbClr val="FFFFFF"/>
                </a:solidFill>
                <a:effectLst/>
                <a:uLnTx/>
                <a:uFillTx/>
                <a:latin typeface="Montserrat"/>
                <a:cs typeface="Montserrat"/>
              </a:rPr>
              <a:t>WHY</a:t>
            </a:r>
            <a:endParaRPr kumimoji="0" sz="2800" b="0" i="0" u="none" strike="noStrike" kern="0" cap="none" spc="0" normalizeH="0" baseline="0" noProof="0">
              <a:ln>
                <a:noFill/>
              </a:ln>
              <a:solidFill>
                <a:sysClr val="windowText" lastClr="000000"/>
              </a:solidFill>
              <a:effectLst/>
              <a:uLnTx/>
              <a:uFillTx/>
              <a:latin typeface="Montserrat"/>
              <a:cs typeface="Montserrat"/>
            </a:endParaRPr>
          </a:p>
        </p:txBody>
      </p:sp>
      <p:sp>
        <p:nvSpPr>
          <p:cNvPr id="17" name="object 17"/>
          <p:cNvSpPr txBox="1"/>
          <p:nvPr/>
        </p:nvSpPr>
        <p:spPr>
          <a:xfrm>
            <a:off x="3657244" y="4716195"/>
            <a:ext cx="4665345" cy="1851025"/>
          </a:xfrm>
          <a:prstGeom prst="rect">
            <a:avLst/>
          </a:prstGeom>
          <a:solidFill>
            <a:srgbClr val="CCD5EB">
              <a:alpha val="90194"/>
            </a:srgbClr>
          </a:solidFill>
        </p:spPr>
        <p:txBody>
          <a:bodyPr vert="horz" wrap="square" lIns="0" tIns="47625" rIns="0" bIns="0" rtlCol="0">
            <a:spAutoFit/>
          </a:bodyPr>
          <a:lstStyle/>
          <a:p>
            <a:pPr marL="194945" marR="0" lvl="0" indent="-114935" defTabSz="914400" eaLnBrk="1" fontAlgn="auto" latinLnBrk="0" hangingPunct="1">
              <a:lnSpc>
                <a:spcPct val="100000"/>
              </a:lnSpc>
              <a:spcBef>
                <a:spcPts val="375"/>
              </a:spcBef>
              <a:spcAft>
                <a:spcPts val="0"/>
              </a:spcAft>
              <a:buClrTx/>
              <a:buSzTx/>
              <a:buFontTx/>
              <a:buChar char="•"/>
              <a:tabLst>
                <a:tab pos="195580" algn="l"/>
              </a:tabLst>
              <a:defRPr/>
            </a:pPr>
            <a:r>
              <a:rPr kumimoji="0" sz="1400" b="0" i="0" u="none" strike="noStrike" kern="0" cap="none" spc="0" normalizeH="0" baseline="0" noProof="0" dirty="0">
                <a:ln>
                  <a:noFill/>
                </a:ln>
                <a:solidFill>
                  <a:sysClr val="windowText" lastClr="000000"/>
                </a:solidFill>
                <a:effectLst/>
                <a:uLnTx/>
                <a:uFillTx/>
                <a:latin typeface="Montserrat"/>
                <a:cs typeface="Montserrat"/>
              </a:rPr>
              <a:t>Improve</a:t>
            </a:r>
            <a:r>
              <a:rPr kumimoji="0" sz="14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maternal</a:t>
            </a:r>
            <a:r>
              <a:rPr kumimoji="0" sz="14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and</a:t>
            </a:r>
            <a:r>
              <a:rPr kumimoji="0" sz="14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child</a:t>
            </a:r>
            <a:r>
              <a:rPr kumimoji="0" sz="14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health</a:t>
            </a:r>
            <a:endParaRPr kumimoji="0" sz="1400" b="0" i="0" u="none" strike="noStrike" kern="0" cap="none" spc="0" normalizeH="0" baseline="0" noProof="0">
              <a:ln>
                <a:noFill/>
              </a:ln>
              <a:solidFill>
                <a:sysClr val="windowText" lastClr="000000"/>
              </a:solidFill>
              <a:effectLst/>
              <a:uLnTx/>
              <a:uFillTx/>
              <a:latin typeface="Montserrat"/>
              <a:cs typeface="Montserrat"/>
            </a:endParaRPr>
          </a:p>
          <a:p>
            <a:pPr marL="194945" marR="0" lvl="0" indent="-114935" defTabSz="914400" eaLnBrk="1" fontAlgn="auto" latinLnBrk="0" hangingPunct="1">
              <a:lnSpc>
                <a:spcPct val="100000"/>
              </a:lnSpc>
              <a:spcBef>
                <a:spcPts val="130"/>
              </a:spcBef>
              <a:spcAft>
                <a:spcPts val="0"/>
              </a:spcAft>
              <a:buClrTx/>
              <a:buSzTx/>
              <a:buFontTx/>
              <a:buChar char="•"/>
              <a:tabLst>
                <a:tab pos="195580" algn="l"/>
              </a:tabLst>
              <a:defRPr/>
            </a:pPr>
            <a:r>
              <a:rPr kumimoji="0" sz="1400" b="0" i="0" u="none" strike="noStrike" kern="0" cap="none" spc="0" normalizeH="0" baseline="0" noProof="0" dirty="0">
                <a:ln>
                  <a:noFill/>
                </a:ln>
                <a:solidFill>
                  <a:sysClr val="windowText" lastClr="000000"/>
                </a:solidFill>
                <a:effectLst/>
                <a:uLnTx/>
                <a:uFillTx/>
                <a:latin typeface="Montserrat"/>
                <a:cs typeface="Montserrat"/>
              </a:rPr>
              <a:t>Prevent</a:t>
            </a:r>
            <a:r>
              <a:rPr kumimoji="0" sz="14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child</a:t>
            </a:r>
            <a:r>
              <a:rPr kumimoji="0" sz="14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abuse</a:t>
            </a:r>
            <a:r>
              <a:rPr kumimoji="0" sz="14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and</a:t>
            </a:r>
            <a:r>
              <a:rPr kumimoji="0" sz="14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neglect</a:t>
            </a:r>
            <a:endParaRPr kumimoji="0" sz="1400" b="0" i="0" u="none" strike="noStrike" kern="0" cap="none" spc="0" normalizeH="0" baseline="0" noProof="0">
              <a:ln>
                <a:noFill/>
              </a:ln>
              <a:solidFill>
                <a:sysClr val="windowText" lastClr="000000"/>
              </a:solidFill>
              <a:effectLst/>
              <a:uLnTx/>
              <a:uFillTx/>
              <a:latin typeface="Montserrat"/>
              <a:cs typeface="Montserrat"/>
            </a:endParaRPr>
          </a:p>
          <a:p>
            <a:pPr marL="194945" marR="0" lvl="0" indent="-114935" defTabSz="914400" eaLnBrk="1" fontAlgn="auto" latinLnBrk="0" hangingPunct="1">
              <a:lnSpc>
                <a:spcPct val="100000"/>
              </a:lnSpc>
              <a:spcBef>
                <a:spcPts val="120"/>
              </a:spcBef>
              <a:spcAft>
                <a:spcPts val="0"/>
              </a:spcAft>
              <a:buClrTx/>
              <a:buSzTx/>
              <a:buFontTx/>
              <a:buChar char="•"/>
              <a:tabLst>
                <a:tab pos="195580" algn="l"/>
              </a:tabLst>
              <a:defRPr/>
            </a:pPr>
            <a:r>
              <a:rPr kumimoji="0" sz="1400" b="0" i="0" u="none" strike="noStrike" kern="0" cap="none" spc="0" normalizeH="0" baseline="0" noProof="0" dirty="0">
                <a:ln>
                  <a:noFill/>
                </a:ln>
                <a:solidFill>
                  <a:sysClr val="windowText" lastClr="000000"/>
                </a:solidFill>
                <a:effectLst/>
                <a:uLnTx/>
                <a:uFillTx/>
                <a:latin typeface="Montserrat"/>
                <a:cs typeface="Montserrat"/>
              </a:rPr>
              <a:t>Reduce</a:t>
            </a:r>
            <a:r>
              <a:rPr kumimoji="0" sz="14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crime</a:t>
            </a:r>
            <a:r>
              <a:rPr kumimoji="0" sz="14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and</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domestic</a:t>
            </a:r>
            <a:r>
              <a:rPr kumimoji="0" sz="14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violence</a:t>
            </a:r>
            <a:endParaRPr kumimoji="0" sz="1400" b="0" i="0" u="none" strike="noStrike" kern="0" cap="none" spc="0" normalizeH="0" baseline="0" noProof="0">
              <a:ln>
                <a:noFill/>
              </a:ln>
              <a:solidFill>
                <a:sysClr val="windowText" lastClr="000000"/>
              </a:solidFill>
              <a:effectLst/>
              <a:uLnTx/>
              <a:uFillTx/>
              <a:latin typeface="Montserrat"/>
              <a:cs typeface="Montserrat"/>
            </a:endParaRPr>
          </a:p>
          <a:p>
            <a:pPr marL="194945" marR="0" lvl="0" indent="-114935" defTabSz="914400" eaLnBrk="1" fontAlgn="auto" latinLnBrk="0" hangingPunct="1">
              <a:lnSpc>
                <a:spcPct val="100000"/>
              </a:lnSpc>
              <a:spcBef>
                <a:spcPts val="110"/>
              </a:spcBef>
              <a:spcAft>
                <a:spcPts val="0"/>
              </a:spcAft>
              <a:buClrTx/>
              <a:buSzTx/>
              <a:buFontTx/>
              <a:buChar char="•"/>
              <a:tabLst>
                <a:tab pos="195580" algn="l"/>
              </a:tabLst>
              <a:defRPr/>
            </a:pPr>
            <a:r>
              <a:rPr kumimoji="0" sz="1400" b="0" i="0" u="none" strike="noStrike" kern="0" cap="none" spc="0" normalizeH="0" baseline="0" noProof="0" dirty="0">
                <a:ln>
                  <a:noFill/>
                </a:ln>
                <a:solidFill>
                  <a:sysClr val="windowText" lastClr="000000"/>
                </a:solidFill>
                <a:effectLst/>
                <a:uLnTx/>
                <a:uFillTx/>
                <a:latin typeface="Montserrat"/>
                <a:cs typeface="Montserrat"/>
              </a:rPr>
              <a:t>Increase</a:t>
            </a:r>
            <a:r>
              <a:rPr kumimoji="0" sz="14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family</a:t>
            </a:r>
            <a:r>
              <a:rPr kumimoji="0" sz="14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education</a:t>
            </a:r>
            <a:r>
              <a:rPr kumimoji="0" sz="14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and</a:t>
            </a:r>
            <a:r>
              <a:rPr kumimoji="0" sz="14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earning</a:t>
            </a:r>
            <a:r>
              <a:rPr kumimoji="0" sz="14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potential</a:t>
            </a:r>
            <a:endParaRPr kumimoji="0" sz="1400" b="0" i="0" u="none" strike="noStrike" kern="0" cap="none" spc="0" normalizeH="0" baseline="0" noProof="0">
              <a:ln>
                <a:noFill/>
              </a:ln>
              <a:solidFill>
                <a:sysClr val="windowText" lastClr="000000"/>
              </a:solidFill>
              <a:effectLst/>
              <a:uLnTx/>
              <a:uFillTx/>
              <a:latin typeface="Montserrat"/>
              <a:cs typeface="Montserrat"/>
            </a:endParaRPr>
          </a:p>
          <a:p>
            <a:pPr marL="194945" marR="501650" lvl="0" indent="-114300" defTabSz="914400" eaLnBrk="1" fontAlgn="auto" latinLnBrk="0" hangingPunct="1">
              <a:lnSpc>
                <a:spcPts val="1540"/>
              </a:lnSpc>
              <a:spcBef>
                <a:spcPts val="275"/>
              </a:spcBef>
              <a:spcAft>
                <a:spcPts val="0"/>
              </a:spcAft>
              <a:buClrTx/>
              <a:buSzTx/>
              <a:buFontTx/>
              <a:buChar char="•"/>
              <a:tabLst>
                <a:tab pos="195580" algn="l"/>
              </a:tabLst>
              <a:defRPr/>
            </a:pPr>
            <a:r>
              <a:rPr kumimoji="0" sz="1400" b="0" i="0" u="none" strike="noStrike" kern="0" cap="none" spc="0" normalizeH="0" baseline="0" noProof="0" dirty="0">
                <a:ln>
                  <a:noFill/>
                </a:ln>
                <a:solidFill>
                  <a:sysClr val="windowText" lastClr="000000"/>
                </a:solidFill>
                <a:effectLst/>
                <a:uLnTx/>
                <a:uFillTx/>
                <a:latin typeface="Montserrat"/>
                <a:cs typeface="Montserrat"/>
              </a:rPr>
              <a:t>Promote</a:t>
            </a:r>
            <a:r>
              <a:rPr kumimoji="0" sz="14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children's</a:t>
            </a:r>
            <a:r>
              <a:rPr kumimoji="0" sz="14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development</a:t>
            </a:r>
            <a:r>
              <a:rPr kumimoji="0" sz="14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and</a:t>
            </a:r>
            <a:r>
              <a:rPr kumimoji="0" sz="14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school</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readiness</a:t>
            </a:r>
            <a:endParaRPr kumimoji="0" sz="1400" b="0" i="0" u="none" strike="noStrike" kern="0" cap="none" spc="0" normalizeH="0" baseline="0" noProof="0">
              <a:ln>
                <a:noFill/>
              </a:ln>
              <a:solidFill>
                <a:sysClr val="windowText" lastClr="000000"/>
              </a:solidFill>
              <a:effectLst/>
              <a:uLnTx/>
              <a:uFillTx/>
              <a:latin typeface="Montserrat"/>
              <a:cs typeface="Montserrat"/>
            </a:endParaRPr>
          </a:p>
          <a:p>
            <a:pPr marL="194945" marR="0" lvl="0" indent="-114935" defTabSz="914400" eaLnBrk="1" fontAlgn="auto" latinLnBrk="0" hangingPunct="1">
              <a:lnSpc>
                <a:spcPct val="100000"/>
              </a:lnSpc>
              <a:spcBef>
                <a:spcPts val="90"/>
              </a:spcBef>
              <a:spcAft>
                <a:spcPts val="0"/>
              </a:spcAft>
              <a:buClrTx/>
              <a:buSzTx/>
              <a:buFontTx/>
              <a:buChar char="•"/>
              <a:tabLst>
                <a:tab pos="195580" algn="l"/>
              </a:tabLst>
              <a:defRPr/>
            </a:pPr>
            <a:r>
              <a:rPr kumimoji="0" sz="1400" b="0" i="0" u="none" strike="noStrike" kern="0" cap="none" spc="0" normalizeH="0" baseline="0" noProof="0" dirty="0">
                <a:ln>
                  <a:noFill/>
                </a:ln>
                <a:solidFill>
                  <a:sysClr val="windowText" lastClr="000000"/>
                </a:solidFill>
                <a:effectLst/>
                <a:uLnTx/>
                <a:uFillTx/>
                <a:latin typeface="Montserrat"/>
                <a:cs typeface="Montserrat"/>
              </a:rPr>
              <a:t>Connect</a:t>
            </a:r>
            <a:r>
              <a:rPr kumimoji="0" sz="14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families</a:t>
            </a:r>
            <a:r>
              <a:rPr kumimoji="0" sz="14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to</a:t>
            </a:r>
            <a:r>
              <a:rPr kumimoji="0" sz="14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community</a:t>
            </a:r>
            <a:r>
              <a:rPr kumimoji="0" sz="14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resources</a:t>
            </a:r>
            <a:endParaRPr kumimoji="0" sz="1400" b="0" i="0" u="none" strike="noStrike" kern="0" cap="none" spc="0" normalizeH="0" baseline="0" noProof="0">
              <a:ln>
                <a:noFill/>
              </a:ln>
              <a:solidFill>
                <a:sysClr val="windowText" lastClr="000000"/>
              </a:solidFill>
              <a:effectLst/>
              <a:uLnTx/>
              <a:uFillTx/>
              <a:latin typeface="Montserrat"/>
              <a:cs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3628" y="148196"/>
            <a:ext cx="413512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Montserrat"/>
                <a:cs typeface="Montserrat"/>
              </a:rPr>
              <a:t>Home</a:t>
            </a:r>
            <a:r>
              <a:rPr kumimoji="0" sz="1800" b="0" i="0" u="none" strike="noStrike" kern="0" cap="none" spc="10" normalizeH="0" baseline="0" noProof="0" dirty="0">
                <a:ln>
                  <a:noFill/>
                </a:ln>
                <a:solidFill>
                  <a:srgbClr val="FFFFFF"/>
                </a:solidFill>
                <a:effectLst/>
                <a:uLnTx/>
                <a:uFillTx/>
                <a:latin typeface="Times New Roman"/>
                <a:cs typeface="Times New Roman"/>
              </a:rPr>
              <a:t> </a:t>
            </a:r>
            <a:r>
              <a:rPr kumimoji="0" sz="1800" b="0" i="0" u="none" strike="noStrike" kern="0" cap="none" spc="0" normalizeH="0" baseline="0" noProof="0" dirty="0">
                <a:ln>
                  <a:noFill/>
                </a:ln>
                <a:solidFill>
                  <a:srgbClr val="FFFFFF"/>
                </a:solidFill>
                <a:effectLst/>
                <a:uLnTx/>
                <a:uFillTx/>
                <a:latin typeface="Montserrat"/>
                <a:cs typeface="Montserrat"/>
              </a:rPr>
              <a:t>Visitor</a:t>
            </a:r>
            <a:r>
              <a:rPr kumimoji="0" sz="1800" b="0" i="0" u="none" strike="noStrike" kern="0" cap="none" spc="35" normalizeH="0" baseline="0" noProof="0" dirty="0">
                <a:ln>
                  <a:noFill/>
                </a:ln>
                <a:solidFill>
                  <a:srgbClr val="FFFFFF"/>
                </a:solidFill>
                <a:effectLst/>
                <a:uLnTx/>
                <a:uFillTx/>
                <a:latin typeface="Times New Roman"/>
                <a:cs typeface="Times New Roman"/>
              </a:rPr>
              <a:t> </a:t>
            </a:r>
            <a:r>
              <a:rPr kumimoji="0" sz="1800" b="0" i="0" u="none" strike="noStrike" kern="0" cap="none" spc="0" normalizeH="0" baseline="0" noProof="0" dirty="0">
                <a:ln>
                  <a:noFill/>
                </a:ln>
                <a:solidFill>
                  <a:srgbClr val="FFFFFF"/>
                </a:solidFill>
                <a:effectLst/>
                <a:uLnTx/>
                <a:uFillTx/>
                <a:latin typeface="Montserrat"/>
                <a:cs typeface="Montserrat"/>
              </a:rPr>
              <a:t>Training</a:t>
            </a:r>
            <a:r>
              <a:rPr kumimoji="0" sz="1800" b="0" i="0" u="none" strike="noStrike" kern="0" cap="none" spc="10" normalizeH="0" baseline="0" noProof="0" dirty="0">
                <a:ln>
                  <a:noFill/>
                </a:ln>
                <a:solidFill>
                  <a:srgbClr val="FFFFFF"/>
                </a:solidFill>
                <a:effectLst/>
                <a:uLnTx/>
                <a:uFillTx/>
                <a:latin typeface="Times New Roman"/>
                <a:cs typeface="Times New Roman"/>
              </a:rPr>
              <a:t> </a:t>
            </a:r>
            <a:r>
              <a:rPr kumimoji="0" sz="1800" b="0" i="0" u="none" strike="noStrike" kern="0" cap="none" spc="0" normalizeH="0" baseline="0" noProof="0" dirty="0">
                <a:ln>
                  <a:noFill/>
                </a:ln>
                <a:solidFill>
                  <a:srgbClr val="FFFFFF"/>
                </a:solidFill>
                <a:effectLst/>
                <a:uLnTx/>
                <a:uFillTx/>
                <a:latin typeface="Montserrat"/>
                <a:cs typeface="Montserrat"/>
              </a:rPr>
              <a:t>and</a:t>
            </a:r>
            <a:r>
              <a:rPr kumimoji="0" sz="1800" b="0" i="0" u="none" strike="noStrike" kern="0" cap="none" spc="0" normalizeH="0" baseline="0" noProof="0" dirty="0">
                <a:ln>
                  <a:noFill/>
                </a:ln>
                <a:solidFill>
                  <a:srgbClr val="FFFFFF"/>
                </a:solidFill>
                <a:effectLst/>
                <a:uLnTx/>
                <a:uFillTx/>
                <a:latin typeface="Times New Roman"/>
                <a:cs typeface="Times New Roman"/>
              </a:rPr>
              <a:t> </a:t>
            </a:r>
            <a:r>
              <a:rPr kumimoji="0" sz="1800" b="0" i="0" u="none" strike="noStrike" kern="0" cap="none" spc="-10" normalizeH="0" baseline="0" noProof="0" dirty="0">
                <a:ln>
                  <a:noFill/>
                </a:ln>
                <a:solidFill>
                  <a:srgbClr val="FFFFFF"/>
                </a:solidFill>
                <a:effectLst/>
                <a:uLnTx/>
                <a:uFillTx/>
                <a:latin typeface="Montserrat"/>
                <a:cs typeface="Montserrat"/>
              </a:rPr>
              <a:t>Supports</a:t>
            </a:r>
            <a:endParaRPr kumimoji="0" sz="1800" b="0" i="0" u="none" strike="noStrike" kern="0" cap="none" spc="0" normalizeH="0" baseline="0" noProof="0">
              <a:ln>
                <a:noFill/>
              </a:ln>
              <a:solidFill>
                <a:sysClr val="windowText" lastClr="000000"/>
              </a:solidFill>
              <a:effectLst/>
              <a:uLnTx/>
              <a:uFillTx/>
              <a:latin typeface="Montserrat"/>
              <a:cs typeface="Montserrat"/>
            </a:endParaRPr>
          </a:p>
        </p:txBody>
      </p:sp>
      <p:sp>
        <p:nvSpPr>
          <p:cNvPr id="3" name="object 3"/>
          <p:cNvSpPr/>
          <p:nvPr/>
        </p:nvSpPr>
        <p:spPr>
          <a:xfrm>
            <a:off x="2007895" y="1031849"/>
            <a:ext cx="9401175" cy="647700"/>
          </a:xfrm>
          <a:custGeom>
            <a:avLst/>
            <a:gdLst/>
            <a:ahLst/>
            <a:cxnLst/>
            <a:rect l="l" t="t" r="r" b="b"/>
            <a:pathLst>
              <a:path w="9401175" h="647700">
                <a:moveTo>
                  <a:pt x="9292971" y="0"/>
                </a:moveTo>
                <a:lnTo>
                  <a:pt x="107924" y="0"/>
                </a:lnTo>
                <a:lnTo>
                  <a:pt x="65917" y="8480"/>
                </a:lnTo>
                <a:lnTo>
                  <a:pt x="31611" y="31607"/>
                </a:lnTo>
                <a:lnTo>
                  <a:pt x="8481" y="65911"/>
                </a:lnTo>
                <a:lnTo>
                  <a:pt x="0" y="107924"/>
                </a:lnTo>
                <a:lnTo>
                  <a:pt x="0" y="539661"/>
                </a:lnTo>
                <a:lnTo>
                  <a:pt x="8481" y="581668"/>
                </a:lnTo>
                <a:lnTo>
                  <a:pt x="31611" y="615973"/>
                </a:lnTo>
                <a:lnTo>
                  <a:pt x="65917" y="639103"/>
                </a:lnTo>
                <a:lnTo>
                  <a:pt x="107924" y="647585"/>
                </a:lnTo>
                <a:lnTo>
                  <a:pt x="9292971" y="647585"/>
                </a:lnTo>
                <a:lnTo>
                  <a:pt x="9334985" y="639103"/>
                </a:lnTo>
                <a:lnTo>
                  <a:pt x="9369294" y="615973"/>
                </a:lnTo>
                <a:lnTo>
                  <a:pt x="9392426" y="581668"/>
                </a:lnTo>
                <a:lnTo>
                  <a:pt x="9400908" y="539661"/>
                </a:lnTo>
                <a:lnTo>
                  <a:pt x="9400908" y="107924"/>
                </a:lnTo>
                <a:lnTo>
                  <a:pt x="9392426" y="65911"/>
                </a:lnTo>
                <a:lnTo>
                  <a:pt x="9369294" y="31607"/>
                </a:lnTo>
                <a:lnTo>
                  <a:pt x="9334985" y="8480"/>
                </a:lnTo>
                <a:lnTo>
                  <a:pt x="9292971"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title"/>
          </p:nvPr>
        </p:nvSpPr>
        <p:spPr>
          <a:xfrm>
            <a:off x="2129675" y="1101521"/>
            <a:ext cx="5991860" cy="436880"/>
          </a:xfrm>
          <a:prstGeom prst="rect">
            <a:avLst/>
          </a:prstGeom>
        </p:spPr>
        <p:txBody>
          <a:bodyPr vert="horz" wrap="square" lIns="0" tIns="12700" rIns="0" bIns="0" rtlCol="0">
            <a:spAutoFit/>
          </a:bodyPr>
          <a:lstStyle/>
          <a:p>
            <a:pPr marL="12700">
              <a:lnSpc>
                <a:spcPct val="100000"/>
              </a:lnSpc>
              <a:spcBef>
                <a:spcPts val="100"/>
              </a:spcBef>
            </a:pPr>
            <a:r>
              <a:rPr sz="2700" dirty="0"/>
              <a:t>Estimated</a:t>
            </a:r>
            <a:r>
              <a:rPr sz="2700" spc="5" dirty="0">
                <a:latin typeface="Times New Roman"/>
                <a:cs typeface="Times New Roman"/>
              </a:rPr>
              <a:t> </a:t>
            </a:r>
            <a:r>
              <a:rPr sz="2700" dirty="0"/>
              <a:t>80-100</a:t>
            </a:r>
            <a:r>
              <a:rPr sz="2700" spc="10" dirty="0">
                <a:latin typeface="Times New Roman"/>
                <a:cs typeface="Times New Roman"/>
              </a:rPr>
              <a:t> </a:t>
            </a:r>
            <a:r>
              <a:rPr sz="2700" dirty="0"/>
              <a:t>hours</a:t>
            </a:r>
            <a:r>
              <a:rPr sz="2700" spc="35" dirty="0">
                <a:latin typeface="Times New Roman"/>
                <a:cs typeface="Times New Roman"/>
              </a:rPr>
              <a:t> </a:t>
            </a:r>
            <a:r>
              <a:rPr sz="2700" dirty="0"/>
              <a:t>of</a:t>
            </a:r>
            <a:r>
              <a:rPr sz="2700" spc="35" dirty="0">
                <a:latin typeface="Times New Roman"/>
                <a:cs typeface="Times New Roman"/>
              </a:rPr>
              <a:t> </a:t>
            </a:r>
            <a:r>
              <a:rPr sz="2700" spc="-10" dirty="0"/>
              <a:t>training</a:t>
            </a:r>
            <a:endParaRPr sz="2700">
              <a:latin typeface="Times New Roman"/>
              <a:cs typeface="Times New Roman"/>
            </a:endParaRPr>
          </a:p>
        </p:txBody>
      </p:sp>
      <p:sp>
        <p:nvSpPr>
          <p:cNvPr id="5" name="object 5"/>
          <p:cNvSpPr/>
          <p:nvPr/>
        </p:nvSpPr>
        <p:spPr>
          <a:xfrm>
            <a:off x="2007895" y="4194492"/>
            <a:ext cx="9401175" cy="647700"/>
          </a:xfrm>
          <a:custGeom>
            <a:avLst/>
            <a:gdLst/>
            <a:ahLst/>
            <a:cxnLst/>
            <a:rect l="l" t="t" r="r" b="b"/>
            <a:pathLst>
              <a:path w="9401175" h="647700">
                <a:moveTo>
                  <a:pt x="9292971" y="0"/>
                </a:moveTo>
                <a:lnTo>
                  <a:pt x="107924" y="0"/>
                </a:lnTo>
                <a:lnTo>
                  <a:pt x="65917" y="8480"/>
                </a:lnTo>
                <a:lnTo>
                  <a:pt x="31611" y="31607"/>
                </a:lnTo>
                <a:lnTo>
                  <a:pt x="8481" y="65911"/>
                </a:lnTo>
                <a:lnTo>
                  <a:pt x="0" y="107924"/>
                </a:lnTo>
                <a:lnTo>
                  <a:pt x="0" y="539661"/>
                </a:lnTo>
                <a:lnTo>
                  <a:pt x="8481" y="581668"/>
                </a:lnTo>
                <a:lnTo>
                  <a:pt x="31611" y="615973"/>
                </a:lnTo>
                <a:lnTo>
                  <a:pt x="65917" y="639103"/>
                </a:lnTo>
                <a:lnTo>
                  <a:pt x="107924" y="647585"/>
                </a:lnTo>
                <a:lnTo>
                  <a:pt x="9292971" y="647585"/>
                </a:lnTo>
                <a:lnTo>
                  <a:pt x="9334985" y="639103"/>
                </a:lnTo>
                <a:lnTo>
                  <a:pt x="9369294" y="615973"/>
                </a:lnTo>
                <a:lnTo>
                  <a:pt x="9392426" y="581668"/>
                </a:lnTo>
                <a:lnTo>
                  <a:pt x="9400908" y="539661"/>
                </a:lnTo>
                <a:lnTo>
                  <a:pt x="9400908" y="107924"/>
                </a:lnTo>
                <a:lnTo>
                  <a:pt x="9392426" y="65911"/>
                </a:lnTo>
                <a:lnTo>
                  <a:pt x="9369294" y="31607"/>
                </a:lnTo>
                <a:lnTo>
                  <a:pt x="9334985" y="8480"/>
                </a:lnTo>
                <a:lnTo>
                  <a:pt x="9292971" y="0"/>
                </a:lnTo>
                <a:close/>
              </a:path>
            </a:pathLst>
          </a:custGeom>
          <a:solidFill>
            <a:srgbClr val="44536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2129675" y="1621751"/>
            <a:ext cx="8712835" cy="3904615"/>
          </a:xfrm>
          <a:prstGeom prst="rect">
            <a:avLst/>
          </a:prstGeom>
        </p:spPr>
        <p:txBody>
          <a:bodyPr vert="horz" wrap="square" lIns="0" tIns="50800" rIns="0" bIns="0" rtlCol="0">
            <a:spAutoFit/>
          </a:bodyPr>
          <a:lstStyle/>
          <a:p>
            <a:pPr marL="405130" marR="0" lvl="0" indent="-229235" defTabSz="914400" eaLnBrk="1" fontAlgn="auto" latinLnBrk="0" hangingPunct="1">
              <a:lnSpc>
                <a:spcPct val="100000"/>
              </a:lnSpc>
              <a:spcBef>
                <a:spcPts val="400"/>
              </a:spcBef>
              <a:spcAft>
                <a:spcPts val="0"/>
              </a:spcAft>
              <a:buClrTx/>
              <a:buSzTx/>
              <a:buFontTx/>
              <a:buChar char="•"/>
              <a:tabLst>
                <a:tab pos="405130" algn="l"/>
                <a:tab pos="405765" algn="l"/>
              </a:tabLst>
              <a:defRPr/>
            </a:pPr>
            <a:r>
              <a:rPr kumimoji="0" sz="2100" b="0" i="0" u="none" strike="noStrike" kern="0" cap="none" spc="0" normalizeH="0" baseline="0" noProof="0" dirty="0">
                <a:ln>
                  <a:noFill/>
                </a:ln>
                <a:solidFill>
                  <a:sysClr val="windowText" lastClr="000000"/>
                </a:solidFill>
                <a:effectLst/>
                <a:uLnTx/>
                <a:uFillTx/>
                <a:latin typeface="Montserrat"/>
                <a:cs typeface="Montserrat"/>
              </a:rPr>
              <a:t>Core</a:t>
            </a:r>
            <a:r>
              <a:rPr kumimoji="0" sz="21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10" normalizeH="0" baseline="0" noProof="0" dirty="0">
                <a:ln>
                  <a:noFill/>
                </a:ln>
                <a:solidFill>
                  <a:sysClr val="windowText" lastClr="000000"/>
                </a:solidFill>
                <a:effectLst/>
                <a:uLnTx/>
                <a:uFillTx/>
                <a:latin typeface="Montserrat"/>
                <a:cs typeface="Montserrat"/>
              </a:rPr>
              <a:t>training</a:t>
            </a:r>
            <a:endParaRPr kumimoji="0" sz="2100" b="0" i="0" u="none" strike="noStrike" kern="0" cap="none" spc="0" normalizeH="0" baseline="0" noProof="0">
              <a:ln>
                <a:noFill/>
              </a:ln>
              <a:solidFill>
                <a:sysClr val="windowText" lastClr="000000"/>
              </a:solidFill>
              <a:effectLst/>
              <a:uLnTx/>
              <a:uFillTx/>
              <a:latin typeface="Montserrat"/>
              <a:cs typeface="Montserrat"/>
            </a:endParaRPr>
          </a:p>
          <a:p>
            <a:pPr marL="633730" marR="0" lvl="1" indent="-229235" defTabSz="914400" eaLnBrk="1" fontAlgn="auto" latinLnBrk="0" hangingPunct="1">
              <a:lnSpc>
                <a:spcPct val="100000"/>
              </a:lnSpc>
              <a:spcBef>
                <a:spcPts val="300"/>
              </a:spcBef>
              <a:spcAft>
                <a:spcPts val="0"/>
              </a:spcAft>
              <a:buClrTx/>
              <a:buSzTx/>
              <a:buFontTx/>
              <a:buChar char="•"/>
              <a:tabLst>
                <a:tab pos="633730" algn="l"/>
                <a:tab pos="634365" algn="l"/>
              </a:tabLst>
              <a:defRPr/>
            </a:pPr>
            <a:r>
              <a:rPr kumimoji="0" sz="2100" b="0" i="0" u="none" strike="noStrike" kern="0" cap="none" spc="0" normalizeH="0" baseline="0" noProof="0" dirty="0">
                <a:ln>
                  <a:noFill/>
                </a:ln>
                <a:solidFill>
                  <a:sysClr val="windowText" lastClr="000000"/>
                </a:solidFill>
                <a:effectLst/>
                <a:uLnTx/>
                <a:uFillTx/>
                <a:latin typeface="Montserrat"/>
                <a:cs typeface="Montserrat"/>
              </a:rPr>
              <a:t>HV</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model</a:t>
            </a:r>
            <a:r>
              <a:rPr kumimoji="0" sz="21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training</a:t>
            </a:r>
            <a:r>
              <a:rPr kumimoji="0" sz="21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(curriculum</a:t>
            </a:r>
            <a:r>
              <a:rPr kumimoji="0" sz="21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and</a:t>
            </a:r>
            <a:r>
              <a:rPr kumimoji="0" sz="21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10" normalizeH="0" baseline="0" noProof="0" dirty="0">
                <a:ln>
                  <a:noFill/>
                </a:ln>
                <a:solidFill>
                  <a:sysClr val="windowText" lastClr="000000"/>
                </a:solidFill>
                <a:effectLst/>
                <a:uLnTx/>
                <a:uFillTx/>
                <a:latin typeface="Montserrat"/>
                <a:cs typeface="Montserrat"/>
              </a:rPr>
              <a:t>approach)</a:t>
            </a:r>
            <a:endParaRPr kumimoji="0" sz="2100" b="0" i="0" u="none" strike="noStrike" kern="0" cap="none" spc="0" normalizeH="0" baseline="0" noProof="0">
              <a:ln>
                <a:noFill/>
              </a:ln>
              <a:solidFill>
                <a:sysClr val="windowText" lastClr="000000"/>
              </a:solidFill>
              <a:effectLst/>
              <a:uLnTx/>
              <a:uFillTx/>
              <a:latin typeface="Montserrat"/>
              <a:cs typeface="Montserrat"/>
            </a:endParaRPr>
          </a:p>
          <a:p>
            <a:pPr marL="633730" marR="0" lvl="1" indent="-229235" defTabSz="914400" eaLnBrk="1" fontAlgn="auto" latinLnBrk="0" hangingPunct="1">
              <a:lnSpc>
                <a:spcPct val="100000"/>
              </a:lnSpc>
              <a:spcBef>
                <a:spcPts val="285"/>
              </a:spcBef>
              <a:spcAft>
                <a:spcPts val="0"/>
              </a:spcAft>
              <a:buClrTx/>
              <a:buSzTx/>
              <a:buFontTx/>
              <a:buChar char="•"/>
              <a:tabLst>
                <a:tab pos="633730" algn="l"/>
                <a:tab pos="634365" algn="l"/>
              </a:tabLst>
              <a:defRPr/>
            </a:pPr>
            <a:r>
              <a:rPr kumimoji="0" sz="2100" b="0" i="0" u="none" strike="noStrike" kern="0" cap="none" spc="0" normalizeH="0" baseline="0" noProof="0" dirty="0">
                <a:ln>
                  <a:noFill/>
                </a:ln>
                <a:solidFill>
                  <a:sysClr val="windowText" lastClr="000000"/>
                </a:solidFill>
                <a:effectLst/>
                <a:uLnTx/>
                <a:uFillTx/>
                <a:latin typeface="Montserrat"/>
                <a:cs typeface="Montserrat"/>
              </a:rPr>
              <a:t>Infant</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and</a:t>
            </a:r>
            <a:r>
              <a:rPr kumimoji="0" sz="21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child</a:t>
            </a:r>
            <a:r>
              <a:rPr kumimoji="0" sz="21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development</a:t>
            </a:r>
            <a:r>
              <a:rPr kumimoji="0" sz="21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and</a:t>
            </a:r>
            <a:r>
              <a:rPr kumimoji="0" sz="21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developmental</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10" normalizeH="0" baseline="0" noProof="0" dirty="0">
                <a:ln>
                  <a:noFill/>
                </a:ln>
                <a:solidFill>
                  <a:sysClr val="windowText" lastClr="000000"/>
                </a:solidFill>
                <a:effectLst/>
                <a:uLnTx/>
                <a:uFillTx/>
                <a:latin typeface="Montserrat"/>
                <a:cs typeface="Montserrat"/>
              </a:rPr>
              <a:t>screening</a:t>
            </a:r>
            <a:endParaRPr kumimoji="0" sz="2100" b="0" i="0" u="none" strike="noStrike" kern="0" cap="none" spc="0" normalizeH="0" baseline="0" noProof="0">
              <a:ln>
                <a:noFill/>
              </a:ln>
              <a:solidFill>
                <a:sysClr val="windowText" lastClr="000000"/>
              </a:solidFill>
              <a:effectLst/>
              <a:uLnTx/>
              <a:uFillTx/>
              <a:latin typeface="Montserrat"/>
              <a:cs typeface="Montserrat"/>
            </a:endParaRPr>
          </a:p>
          <a:p>
            <a:pPr marL="405130" marR="0" lvl="0" indent="-229235" defTabSz="914400" eaLnBrk="1" fontAlgn="auto" latinLnBrk="0" hangingPunct="1">
              <a:lnSpc>
                <a:spcPct val="100000"/>
              </a:lnSpc>
              <a:spcBef>
                <a:spcPts val="300"/>
              </a:spcBef>
              <a:spcAft>
                <a:spcPts val="0"/>
              </a:spcAft>
              <a:buClrTx/>
              <a:buSzTx/>
              <a:buFontTx/>
              <a:buChar char="•"/>
              <a:tabLst>
                <a:tab pos="405130" algn="l"/>
                <a:tab pos="405765" algn="l"/>
              </a:tabLst>
              <a:defRPr/>
            </a:pPr>
            <a:r>
              <a:rPr kumimoji="0" sz="2100" b="0" i="0" u="none" strike="noStrike" kern="0" cap="none" spc="0" normalizeH="0" baseline="0" noProof="0" dirty="0">
                <a:ln>
                  <a:noFill/>
                </a:ln>
                <a:solidFill>
                  <a:sysClr val="windowText" lastClr="000000"/>
                </a:solidFill>
                <a:effectLst/>
                <a:uLnTx/>
                <a:uFillTx/>
                <a:latin typeface="Montserrat"/>
                <a:cs typeface="Montserrat"/>
              </a:rPr>
              <a:t>Advanced</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training</a:t>
            </a:r>
            <a:r>
              <a:rPr kumimoji="0" sz="21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may</a:t>
            </a:r>
            <a:r>
              <a:rPr kumimoji="0" sz="21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10" normalizeH="0" baseline="0" noProof="0" dirty="0">
                <a:ln>
                  <a:noFill/>
                </a:ln>
                <a:solidFill>
                  <a:sysClr val="windowText" lastClr="000000"/>
                </a:solidFill>
                <a:effectLst/>
                <a:uLnTx/>
                <a:uFillTx/>
                <a:latin typeface="Montserrat"/>
                <a:cs typeface="Montserrat"/>
              </a:rPr>
              <a:t>include</a:t>
            </a:r>
            <a:endParaRPr kumimoji="0" sz="2100" b="0" i="0" u="none" strike="noStrike" kern="0" cap="none" spc="0" normalizeH="0" baseline="0" noProof="0">
              <a:ln>
                <a:noFill/>
              </a:ln>
              <a:solidFill>
                <a:sysClr val="windowText" lastClr="000000"/>
              </a:solidFill>
              <a:effectLst/>
              <a:uLnTx/>
              <a:uFillTx/>
              <a:latin typeface="Montserrat"/>
              <a:cs typeface="Montserrat"/>
            </a:endParaRPr>
          </a:p>
          <a:p>
            <a:pPr marL="633730" marR="0" lvl="1" indent="-229235" defTabSz="914400" eaLnBrk="1" fontAlgn="auto" latinLnBrk="0" hangingPunct="1">
              <a:lnSpc>
                <a:spcPct val="100000"/>
              </a:lnSpc>
              <a:spcBef>
                <a:spcPts val="300"/>
              </a:spcBef>
              <a:spcAft>
                <a:spcPts val="0"/>
              </a:spcAft>
              <a:buClrTx/>
              <a:buSzTx/>
              <a:buFontTx/>
              <a:buChar char="•"/>
              <a:tabLst>
                <a:tab pos="633730" algn="l"/>
                <a:tab pos="634365" algn="l"/>
              </a:tabLst>
              <a:defRPr/>
            </a:pPr>
            <a:r>
              <a:rPr kumimoji="0" sz="2100" b="0" i="0" u="none" strike="noStrike" kern="0" cap="none" spc="0" normalizeH="0" baseline="0" noProof="0" dirty="0">
                <a:ln>
                  <a:noFill/>
                </a:ln>
                <a:solidFill>
                  <a:sysClr val="windowText" lastClr="000000"/>
                </a:solidFill>
                <a:effectLst/>
                <a:uLnTx/>
                <a:uFillTx/>
                <a:latin typeface="Montserrat"/>
                <a:cs typeface="Montserrat"/>
              </a:rPr>
              <a:t>Intimate</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partner</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violence</a:t>
            </a:r>
            <a:r>
              <a:rPr kumimoji="0" sz="21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(Futures</a:t>
            </a:r>
            <a:r>
              <a:rPr kumimoji="0" sz="21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Without</a:t>
            </a:r>
            <a:r>
              <a:rPr kumimoji="0" sz="21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10" normalizeH="0" baseline="0" noProof="0" dirty="0">
                <a:ln>
                  <a:noFill/>
                </a:ln>
                <a:solidFill>
                  <a:sysClr val="windowText" lastClr="000000"/>
                </a:solidFill>
                <a:effectLst/>
                <a:uLnTx/>
                <a:uFillTx/>
                <a:latin typeface="Montserrat"/>
                <a:cs typeface="Montserrat"/>
              </a:rPr>
              <a:t>Violence)</a:t>
            </a:r>
            <a:endParaRPr kumimoji="0" sz="2100" b="0" i="0" u="none" strike="noStrike" kern="0" cap="none" spc="0" normalizeH="0" baseline="0" noProof="0">
              <a:ln>
                <a:noFill/>
              </a:ln>
              <a:solidFill>
                <a:sysClr val="windowText" lastClr="000000"/>
              </a:solidFill>
              <a:effectLst/>
              <a:uLnTx/>
              <a:uFillTx/>
              <a:latin typeface="Montserrat"/>
              <a:cs typeface="Montserrat"/>
            </a:endParaRPr>
          </a:p>
          <a:p>
            <a:pPr marL="633730" marR="0" lvl="1" indent="-229235" defTabSz="914400" eaLnBrk="1" fontAlgn="auto" latinLnBrk="0" hangingPunct="1">
              <a:lnSpc>
                <a:spcPct val="100000"/>
              </a:lnSpc>
              <a:spcBef>
                <a:spcPts val="290"/>
              </a:spcBef>
              <a:spcAft>
                <a:spcPts val="0"/>
              </a:spcAft>
              <a:buClrTx/>
              <a:buSzTx/>
              <a:buFontTx/>
              <a:buChar char="•"/>
              <a:tabLst>
                <a:tab pos="633730" algn="l"/>
                <a:tab pos="634365" algn="l"/>
              </a:tabLst>
              <a:defRPr/>
            </a:pPr>
            <a:r>
              <a:rPr kumimoji="0" sz="2100" b="0" i="0" u="none" strike="noStrike" kern="0" cap="none" spc="0" normalizeH="0" baseline="0" noProof="0" dirty="0">
                <a:ln>
                  <a:noFill/>
                </a:ln>
                <a:solidFill>
                  <a:sysClr val="windowText" lastClr="000000"/>
                </a:solidFill>
                <a:effectLst/>
                <a:uLnTx/>
                <a:uFillTx/>
                <a:latin typeface="Montserrat"/>
                <a:cs typeface="Montserrat"/>
              </a:rPr>
              <a:t>Maternal</a:t>
            </a:r>
            <a:r>
              <a:rPr kumimoji="0" sz="21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depression</a:t>
            </a:r>
            <a:r>
              <a:rPr kumimoji="0" sz="21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(Mothers</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and</a:t>
            </a:r>
            <a:r>
              <a:rPr kumimoji="0" sz="21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10" normalizeH="0" baseline="0" noProof="0" dirty="0">
                <a:ln>
                  <a:noFill/>
                </a:ln>
                <a:solidFill>
                  <a:sysClr val="windowText" lastClr="000000"/>
                </a:solidFill>
                <a:effectLst/>
                <a:uLnTx/>
                <a:uFillTx/>
                <a:latin typeface="Montserrat"/>
                <a:cs typeface="Montserrat"/>
              </a:rPr>
              <a:t>Babies)</a:t>
            </a:r>
            <a:endParaRPr kumimoji="0" sz="2100" b="0" i="0" u="none" strike="noStrike" kern="0" cap="none" spc="0" normalizeH="0" baseline="0" noProof="0">
              <a:ln>
                <a:noFill/>
              </a:ln>
              <a:solidFill>
                <a:sysClr val="windowText" lastClr="000000"/>
              </a:solidFill>
              <a:effectLst/>
              <a:uLnTx/>
              <a:uFillTx/>
              <a:latin typeface="Montserrat"/>
              <a:cs typeface="Montserrat"/>
            </a:endParaRPr>
          </a:p>
          <a:p>
            <a:pPr marL="633730" marR="0" lvl="1" indent="-229235" defTabSz="914400" eaLnBrk="1" fontAlgn="auto" latinLnBrk="0" hangingPunct="1">
              <a:lnSpc>
                <a:spcPct val="100000"/>
              </a:lnSpc>
              <a:spcBef>
                <a:spcPts val="300"/>
              </a:spcBef>
              <a:spcAft>
                <a:spcPts val="0"/>
              </a:spcAft>
              <a:buClrTx/>
              <a:buSzTx/>
              <a:buFontTx/>
              <a:buChar char="•"/>
              <a:tabLst>
                <a:tab pos="633730" algn="l"/>
                <a:tab pos="634365" algn="l"/>
              </a:tabLst>
              <a:defRPr/>
            </a:pPr>
            <a:r>
              <a:rPr kumimoji="0" sz="2100" b="0" i="0" u="none" strike="noStrike" kern="0" cap="none" spc="0" normalizeH="0" baseline="0" noProof="0" dirty="0">
                <a:ln>
                  <a:noFill/>
                </a:ln>
                <a:solidFill>
                  <a:sysClr val="windowText" lastClr="000000"/>
                </a:solidFill>
                <a:effectLst/>
                <a:uLnTx/>
                <a:uFillTx/>
                <a:latin typeface="Montserrat"/>
                <a:cs typeface="Montserrat"/>
              </a:rPr>
              <a:t>Substance</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use</a:t>
            </a:r>
            <a:r>
              <a:rPr kumimoji="0" sz="21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10" normalizeH="0" baseline="0" noProof="0" dirty="0">
                <a:ln>
                  <a:noFill/>
                </a:ln>
                <a:solidFill>
                  <a:sysClr val="windowText" lastClr="000000"/>
                </a:solidFill>
                <a:effectLst/>
                <a:uLnTx/>
                <a:uFillTx/>
                <a:latin typeface="Montserrat"/>
                <a:cs typeface="Montserrat"/>
              </a:rPr>
              <a:t>(5P’s)</a:t>
            </a:r>
            <a:endParaRPr kumimoji="0" sz="2100" b="0" i="0" u="none" strike="noStrike" kern="0" cap="none" spc="0" normalizeH="0" baseline="0" noProof="0">
              <a:ln>
                <a:noFill/>
              </a:ln>
              <a:solidFill>
                <a:sysClr val="windowText" lastClr="000000"/>
              </a:solidFill>
              <a:effectLst/>
              <a:uLnTx/>
              <a:uFillTx/>
              <a:latin typeface="Montserrat"/>
              <a:cs typeface="Montserrat"/>
            </a:endParaRPr>
          </a:p>
          <a:p>
            <a:pPr marL="12700" marR="0" lvl="0" indent="0" defTabSz="914400" eaLnBrk="1" fontAlgn="auto" latinLnBrk="0" hangingPunct="1">
              <a:lnSpc>
                <a:spcPct val="100000"/>
              </a:lnSpc>
              <a:spcBef>
                <a:spcPts val="1090"/>
              </a:spcBef>
              <a:spcAft>
                <a:spcPts val="0"/>
              </a:spcAft>
              <a:buClrTx/>
              <a:buSzTx/>
              <a:buFontTx/>
              <a:buNone/>
              <a:tabLst/>
              <a:defRPr/>
            </a:pPr>
            <a:r>
              <a:rPr kumimoji="0" sz="2700" b="0" i="0" u="none" strike="noStrike" kern="0" cap="none" spc="-10" normalizeH="0" baseline="0" noProof="0" dirty="0">
                <a:ln>
                  <a:noFill/>
                </a:ln>
                <a:solidFill>
                  <a:srgbClr val="FFFFFF"/>
                </a:solidFill>
                <a:effectLst/>
                <a:uLnTx/>
                <a:uFillTx/>
                <a:latin typeface="Montserrat"/>
                <a:cs typeface="Montserrat"/>
              </a:rPr>
              <a:t>Supervision</a:t>
            </a:r>
            <a:endParaRPr kumimoji="0" sz="2700" b="0" i="0" u="none" strike="noStrike" kern="0" cap="none" spc="0" normalizeH="0" baseline="0" noProof="0">
              <a:ln>
                <a:noFill/>
              </a:ln>
              <a:solidFill>
                <a:sysClr val="windowText" lastClr="000000"/>
              </a:solidFill>
              <a:effectLst/>
              <a:uLnTx/>
              <a:uFillTx/>
              <a:latin typeface="Montserrat"/>
              <a:cs typeface="Montserrat"/>
            </a:endParaRPr>
          </a:p>
          <a:p>
            <a:pPr marL="405130" marR="0" lvl="0" indent="-229235" defTabSz="914400" eaLnBrk="1" fontAlgn="auto" latinLnBrk="0" hangingPunct="1">
              <a:lnSpc>
                <a:spcPct val="100000"/>
              </a:lnSpc>
              <a:spcBef>
                <a:spcPts val="1155"/>
              </a:spcBef>
              <a:spcAft>
                <a:spcPts val="0"/>
              </a:spcAft>
              <a:buClrTx/>
              <a:buSzTx/>
              <a:buFontTx/>
              <a:buChar char="•"/>
              <a:tabLst>
                <a:tab pos="405130" algn="l"/>
                <a:tab pos="405765" algn="l"/>
              </a:tabLst>
              <a:defRPr/>
            </a:pPr>
            <a:r>
              <a:rPr kumimoji="0" sz="2100" b="0" i="0" u="none" strike="noStrike" kern="0" cap="none" spc="0" normalizeH="0" baseline="0" noProof="0" dirty="0">
                <a:ln>
                  <a:noFill/>
                </a:ln>
                <a:solidFill>
                  <a:sysClr val="windowText" lastClr="000000"/>
                </a:solidFill>
                <a:effectLst/>
                <a:uLnTx/>
                <a:uFillTx/>
                <a:latin typeface="Montserrat"/>
                <a:cs typeface="Montserrat"/>
              </a:rPr>
              <a:t>Reflective</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10" normalizeH="0" baseline="0" noProof="0" dirty="0">
                <a:ln>
                  <a:noFill/>
                </a:ln>
                <a:solidFill>
                  <a:sysClr val="windowText" lastClr="000000"/>
                </a:solidFill>
                <a:effectLst/>
                <a:uLnTx/>
                <a:uFillTx/>
                <a:latin typeface="Montserrat"/>
                <a:cs typeface="Montserrat"/>
              </a:rPr>
              <a:t>supervision</a:t>
            </a:r>
            <a:endParaRPr kumimoji="0" sz="2100" b="0" i="0" u="none" strike="noStrike" kern="0" cap="none" spc="0" normalizeH="0" baseline="0" noProof="0">
              <a:ln>
                <a:noFill/>
              </a:ln>
              <a:solidFill>
                <a:sysClr val="windowText" lastClr="000000"/>
              </a:solidFill>
              <a:effectLst/>
              <a:uLnTx/>
              <a:uFillTx/>
              <a:latin typeface="Montserrat"/>
              <a:cs typeface="Montserrat"/>
            </a:endParaRPr>
          </a:p>
          <a:p>
            <a:pPr marL="405130" marR="0" lvl="0" indent="-229235" defTabSz="914400" eaLnBrk="1" fontAlgn="auto" latinLnBrk="0" hangingPunct="1">
              <a:lnSpc>
                <a:spcPct val="100000"/>
              </a:lnSpc>
              <a:spcBef>
                <a:spcPts val="300"/>
              </a:spcBef>
              <a:spcAft>
                <a:spcPts val="0"/>
              </a:spcAft>
              <a:buClrTx/>
              <a:buSzTx/>
              <a:buFontTx/>
              <a:buChar char="•"/>
              <a:tabLst>
                <a:tab pos="405130" algn="l"/>
                <a:tab pos="405765" algn="l"/>
              </a:tabLst>
              <a:defRPr/>
            </a:pPr>
            <a:r>
              <a:rPr kumimoji="0" sz="2100" b="0" i="0" u="none" strike="noStrike" kern="0" cap="none" spc="0" normalizeH="0" baseline="0" noProof="0" dirty="0">
                <a:ln>
                  <a:noFill/>
                </a:ln>
                <a:solidFill>
                  <a:sysClr val="windowText" lastClr="000000"/>
                </a:solidFill>
                <a:effectLst/>
                <a:uLnTx/>
                <a:uFillTx/>
                <a:latin typeface="Montserrat"/>
                <a:cs typeface="Montserrat"/>
              </a:rPr>
              <a:t>Infant/</a:t>
            </a:r>
            <a:r>
              <a:rPr kumimoji="0" sz="21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Early</a:t>
            </a:r>
            <a:r>
              <a:rPr kumimoji="0" sz="21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Childhood</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Mental</a:t>
            </a:r>
            <a:r>
              <a:rPr kumimoji="0" sz="21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0" normalizeH="0" baseline="0" noProof="0" dirty="0">
                <a:ln>
                  <a:noFill/>
                </a:ln>
                <a:solidFill>
                  <a:sysClr val="windowText" lastClr="000000"/>
                </a:solidFill>
                <a:effectLst/>
                <a:uLnTx/>
                <a:uFillTx/>
                <a:latin typeface="Montserrat"/>
                <a:cs typeface="Montserrat"/>
              </a:rPr>
              <a:t>Health</a:t>
            </a:r>
            <a:r>
              <a:rPr kumimoji="0" sz="21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100" b="0" i="0" u="none" strike="noStrike" kern="0" cap="none" spc="-10" normalizeH="0" baseline="0" noProof="0" dirty="0">
                <a:ln>
                  <a:noFill/>
                </a:ln>
                <a:solidFill>
                  <a:sysClr val="windowText" lastClr="000000"/>
                </a:solidFill>
                <a:effectLst/>
                <a:uLnTx/>
                <a:uFillTx/>
                <a:latin typeface="Montserrat"/>
                <a:cs typeface="Montserrat"/>
              </a:rPr>
              <a:t>Consultation</a:t>
            </a:r>
            <a:endParaRPr kumimoji="0" sz="2100" b="0" i="0" u="none" strike="noStrike" kern="0" cap="none" spc="0" normalizeH="0" baseline="0" noProof="0">
              <a:ln>
                <a:noFill/>
              </a:ln>
              <a:solidFill>
                <a:sysClr val="windowText" lastClr="000000"/>
              </a:solidFill>
              <a:effectLst/>
              <a:uLnTx/>
              <a:uFillTx/>
              <a:latin typeface="Montserrat"/>
              <a:cs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HV</a:t>
            </a:r>
            <a:r>
              <a:rPr spc="25" dirty="0">
                <a:latin typeface="Times New Roman"/>
                <a:cs typeface="Times New Roman"/>
              </a:rPr>
              <a:t> </a:t>
            </a:r>
            <a:r>
              <a:rPr dirty="0"/>
              <a:t>includes</a:t>
            </a:r>
            <a:r>
              <a:rPr spc="20" dirty="0">
                <a:latin typeface="Times New Roman"/>
                <a:cs typeface="Times New Roman"/>
              </a:rPr>
              <a:t> </a:t>
            </a:r>
            <a:r>
              <a:rPr dirty="0"/>
              <a:t>screenings,</a:t>
            </a:r>
            <a:r>
              <a:rPr spc="5" dirty="0">
                <a:latin typeface="Times New Roman"/>
                <a:cs typeface="Times New Roman"/>
              </a:rPr>
              <a:t> </a:t>
            </a:r>
            <a:r>
              <a:rPr spc="-10" dirty="0"/>
              <a:t>follow-</a:t>
            </a:r>
            <a:r>
              <a:rPr dirty="0"/>
              <a:t>up,</a:t>
            </a:r>
            <a:r>
              <a:rPr spc="50" dirty="0">
                <a:latin typeface="Times New Roman"/>
                <a:cs typeface="Times New Roman"/>
              </a:rPr>
              <a:t> </a:t>
            </a:r>
            <a:r>
              <a:rPr dirty="0"/>
              <a:t>and</a:t>
            </a:r>
            <a:r>
              <a:rPr dirty="0">
                <a:latin typeface="Times New Roman"/>
                <a:cs typeface="Times New Roman"/>
              </a:rPr>
              <a:t> </a:t>
            </a:r>
            <a:r>
              <a:rPr dirty="0"/>
              <a:t>linkages,</a:t>
            </a:r>
            <a:r>
              <a:rPr spc="25" dirty="0">
                <a:latin typeface="Times New Roman"/>
                <a:cs typeface="Times New Roman"/>
              </a:rPr>
              <a:t> </a:t>
            </a:r>
            <a:r>
              <a:rPr dirty="0"/>
              <a:t>in</a:t>
            </a:r>
            <a:r>
              <a:rPr spc="20" dirty="0">
                <a:latin typeface="Times New Roman"/>
                <a:cs typeface="Times New Roman"/>
              </a:rPr>
              <a:t> </a:t>
            </a:r>
            <a:r>
              <a:rPr dirty="0"/>
              <a:t>addition</a:t>
            </a:r>
            <a:r>
              <a:rPr spc="15" dirty="0">
                <a:latin typeface="Times New Roman"/>
                <a:cs typeface="Times New Roman"/>
              </a:rPr>
              <a:t> </a:t>
            </a:r>
            <a:r>
              <a:rPr dirty="0"/>
              <a:t>to</a:t>
            </a:r>
            <a:r>
              <a:rPr spc="15" dirty="0">
                <a:latin typeface="Times New Roman"/>
                <a:cs typeface="Times New Roman"/>
              </a:rPr>
              <a:t> </a:t>
            </a:r>
            <a:r>
              <a:rPr dirty="0"/>
              <a:t>support</a:t>
            </a:r>
            <a:r>
              <a:rPr spc="10" dirty="0">
                <a:latin typeface="Times New Roman"/>
                <a:cs typeface="Times New Roman"/>
              </a:rPr>
              <a:t> </a:t>
            </a:r>
            <a:r>
              <a:rPr dirty="0"/>
              <a:t>with</a:t>
            </a:r>
            <a:r>
              <a:rPr spc="15" dirty="0">
                <a:latin typeface="Times New Roman"/>
                <a:cs typeface="Times New Roman"/>
              </a:rPr>
              <a:t> </a:t>
            </a:r>
            <a:r>
              <a:rPr dirty="0"/>
              <a:t>child</a:t>
            </a:r>
            <a:r>
              <a:rPr spc="30" dirty="0">
                <a:latin typeface="Times New Roman"/>
                <a:cs typeface="Times New Roman"/>
              </a:rPr>
              <a:t> </a:t>
            </a:r>
            <a:r>
              <a:rPr spc="-10" dirty="0"/>
              <a:t>development:</a:t>
            </a:r>
          </a:p>
        </p:txBody>
      </p:sp>
      <p:grpSp>
        <p:nvGrpSpPr>
          <p:cNvPr id="3" name="object 3"/>
          <p:cNvGrpSpPr/>
          <p:nvPr/>
        </p:nvGrpSpPr>
        <p:grpSpPr>
          <a:xfrm>
            <a:off x="2952889" y="1148816"/>
            <a:ext cx="7974965" cy="5170170"/>
            <a:chOff x="2952889" y="1148816"/>
            <a:chExt cx="7974965" cy="5170170"/>
          </a:xfrm>
        </p:grpSpPr>
        <p:sp>
          <p:nvSpPr>
            <p:cNvPr id="4" name="object 4"/>
            <p:cNvSpPr/>
            <p:nvPr/>
          </p:nvSpPr>
          <p:spPr>
            <a:xfrm>
              <a:off x="2959239" y="1155166"/>
              <a:ext cx="1083310" cy="5157470"/>
            </a:xfrm>
            <a:custGeom>
              <a:avLst/>
              <a:gdLst/>
              <a:ahLst/>
              <a:cxnLst/>
              <a:rect l="l" t="t" r="r" b="b"/>
              <a:pathLst>
                <a:path w="1083310" h="5157470">
                  <a:moveTo>
                    <a:pt x="15265" y="0"/>
                  </a:moveTo>
                  <a:lnTo>
                    <a:pt x="49171" y="34348"/>
                  </a:lnTo>
                  <a:lnTo>
                    <a:pt x="82530" y="69031"/>
                  </a:lnTo>
                  <a:lnTo>
                    <a:pt x="115342" y="104042"/>
                  </a:lnTo>
                  <a:lnTo>
                    <a:pt x="147607" y="139377"/>
                  </a:lnTo>
                  <a:lnTo>
                    <a:pt x="179326" y="175030"/>
                  </a:lnTo>
                  <a:lnTo>
                    <a:pt x="210497" y="210996"/>
                  </a:lnTo>
                  <a:lnTo>
                    <a:pt x="241122" y="247269"/>
                  </a:lnTo>
                  <a:lnTo>
                    <a:pt x="271200" y="283843"/>
                  </a:lnTo>
                  <a:lnTo>
                    <a:pt x="300731" y="320714"/>
                  </a:lnTo>
                  <a:lnTo>
                    <a:pt x="329715" y="357876"/>
                  </a:lnTo>
                  <a:lnTo>
                    <a:pt x="358152" y="395323"/>
                  </a:lnTo>
                  <a:lnTo>
                    <a:pt x="386043" y="433050"/>
                  </a:lnTo>
                  <a:lnTo>
                    <a:pt x="413386" y="471052"/>
                  </a:lnTo>
                  <a:lnTo>
                    <a:pt x="440183" y="509323"/>
                  </a:lnTo>
                  <a:lnTo>
                    <a:pt x="466432" y="547857"/>
                  </a:lnTo>
                  <a:lnTo>
                    <a:pt x="492135" y="586650"/>
                  </a:lnTo>
                  <a:lnTo>
                    <a:pt x="517291" y="625695"/>
                  </a:lnTo>
                  <a:lnTo>
                    <a:pt x="541900" y="664988"/>
                  </a:lnTo>
                  <a:lnTo>
                    <a:pt x="565963" y="704523"/>
                  </a:lnTo>
                  <a:lnTo>
                    <a:pt x="589478" y="744294"/>
                  </a:lnTo>
                  <a:lnTo>
                    <a:pt x="612447" y="784297"/>
                  </a:lnTo>
                  <a:lnTo>
                    <a:pt x="634868" y="824525"/>
                  </a:lnTo>
                  <a:lnTo>
                    <a:pt x="656743" y="864973"/>
                  </a:lnTo>
                  <a:lnTo>
                    <a:pt x="678071" y="905635"/>
                  </a:lnTo>
                  <a:lnTo>
                    <a:pt x="698852" y="946508"/>
                  </a:lnTo>
                  <a:lnTo>
                    <a:pt x="719086" y="987584"/>
                  </a:lnTo>
                  <a:lnTo>
                    <a:pt x="738774" y="1028858"/>
                  </a:lnTo>
                  <a:lnTo>
                    <a:pt x="757914" y="1070326"/>
                  </a:lnTo>
                  <a:lnTo>
                    <a:pt x="776508" y="1111981"/>
                  </a:lnTo>
                  <a:lnTo>
                    <a:pt x="794554" y="1153818"/>
                  </a:lnTo>
                  <a:lnTo>
                    <a:pt x="812054" y="1195832"/>
                  </a:lnTo>
                  <a:lnTo>
                    <a:pt x="829007" y="1238017"/>
                  </a:lnTo>
                  <a:lnTo>
                    <a:pt x="845413" y="1280368"/>
                  </a:lnTo>
                  <a:lnTo>
                    <a:pt x="861272" y="1322879"/>
                  </a:lnTo>
                  <a:lnTo>
                    <a:pt x="876585" y="1365545"/>
                  </a:lnTo>
                  <a:lnTo>
                    <a:pt x="891350" y="1408361"/>
                  </a:lnTo>
                  <a:lnTo>
                    <a:pt x="905569" y="1451321"/>
                  </a:lnTo>
                  <a:lnTo>
                    <a:pt x="919241" y="1494419"/>
                  </a:lnTo>
                  <a:lnTo>
                    <a:pt x="932365" y="1537651"/>
                  </a:lnTo>
                  <a:lnTo>
                    <a:pt x="944943" y="1581010"/>
                  </a:lnTo>
                  <a:lnTo>
                    <a:pt x="956975" y="1624492"/>
                  </a:lnTo>
                  <a:lnTo>
                    <a:pt x="968459" y="1668090"/>
                  </a:lnTo>
                  <a:lnTo>
                    <a:pt x="979396" y="1711800"/>
                  </a:lnTo>
                  <a:lnTo>
                    <a:pt x="989787" y="1755616"/>
                  </a:lnTo>
                  <a:lnTo>
                    <a:pt x="999630" y="1799533"/>
                  </a:lnTo>
                  <a:lnTo>
                    <a:pt x="1008927" y="1843545"/>
                  </a:lnTo>
                  <a:lnTo>
                    <a:pt x="1017677" y="1887646"/>
                  </a:lnTo>
                  <a:lnTo>
                    <a:pt x="1025880" y="1931832"/>
                  </a:lnTo>
                  <a:lnTo>
                    <a:pt x="1033536" y="1976096"/>
                  </a:lnTo>
                  <a:lnTo>
                    <a:pt x="1040646" y="2020434"/>
                  </a:lnTo>
                  <a:lnTo>
                    <a:pt x="1047208" y="2064840"/>
                  </a:lnTo>
                  <a:lnTo>
                    <a:pt x="1053224" y="2109309"/>
                  </a:lnTo>
                  <a:lnTo>
                    <a:pt x="1058692" y="2153834"/>
                  </a:lnTo>
                  <a:lnTo>
                    <a:pt x="1063614" y="2198411"/>
                  </a:lnTo>
                  <a:lnTo>
                    <a:pt x="1067989" y="2243035"/>
                  </a:lnTo>
                  <a:lnTo>
                    <a:pt x="1071817" y="2287699"/>
                  </a:lnTo>
                  <a:lnTo>
                    <a:pt x="1075098" y="2332399"/>
                  </a:lnTo>
                  <a:lnTo>
                    <a:pt x="1077833" y="2377128"/>
                  </a:lnTo>
                  <a:lnTo>
                    <a:pt x="1080020" y="2421882"/>
                  </a:lnTo>
                  <a:lnTo>
                    <a:pt x="1081661" y="2466655"/>
                  </a:lnTo>
                  <a:lnTo>
                    <a:pt x="1082755" y="2511441"/>
                  </a:lnTo>
                  <a:lnTo>
                    <a:pt x="1083301" y="2556236"/>
                  </a:lnTo>
                  <a:lnTo>
                    <a:pt x="1083301" y="2601033"/>
                  </a:lnTo>
                  <a:lnTo>
                    <a:pt x="1082755" y="2645828"/>
                  </a:lnTo>
                  <a:lnTo>
                    <a:pt x="1081661" y="2690614"/>
                  </a:lnTo>
                  <a:lnTo>
                    <a:pt x="1080020" y="2735387"/>
                  </a:lnTo>
                  <a:lnTo>
                    <a:pt x="1077833" y="2780141"/>
                  </a:lnTo>
                  <a:lnTo>
                    <a:pt x="1075098" y="2824871"/>
                  </a:lnTo>
                  <a:lnTo>
                    <a:pt x="1071817" y="2869570"/>
                  </a:lnTo>
                  <a:lnTo>
                    <a:pt x="1067989" y="2914234"/>
                  </a:lnTo>
                  <a:lnTo>
                    <a:pt x="1063614" y="2958858"/>
                  </a:lnTo>
                  <a:lnTo>
                    <a:pt x="1058692" y="3003435"/>
                  </a:lnTo>
                  <a:lnTo>
                    <a:pt x="1053224" y="3047961"/>
                  </a:lnTo>
                  <a:lnTo>
                    <a:pt x="1047208" y="3092429"/>
                  </a:lnTo>
                  <a:lnTo>
                    <a:pt x="1040646" y="3136835"/>
                  </a:lnTo>
                  <a:lnTo>
                    <a:pt x="1033536" y="3181173"/>
                  </a:lnTo>
                  <a:lnTo>
                    <a:pt x="1025880" y="3225438"/>
                  </a:lnTo>
                  <a:lnTo>
                    <a:pt x="1017677" y="3269623"/>
                  </a:lnTo>
                  <a:lnTo>
                    <a:pt x="1008927" y="3313725"/>
                  </a:lnTo>
                  <a:lnTo>
                    <a:pt x="999630" y="3357737"/>
                  </a:lnTo>
                  <a:lnTo>
                    <a:pt x="989787" y="3401654"/>
                  </a:lnTo>
                  <a:lnTo>
                    <a:pt x="979396" y="3445470"/>
                  </a:lnTo>
                  <a:lnTo>
                    <a:pt x="968459" y="3489180"/>
                  </a:lnTo>
                  <a:lnTo>
                    <a:pt x="956975" y="3532779"/>
                  </a:lnTo>
                  <a:lnTo>
                    <a:pt x="944943" y="3576260"/>
                  </a:lnTo>
                  <a:lnTo>
                    <a:pt x="932365" y="3619620"/>
                  </a:lnTo>
                  <a:lnTo>
                    <a:pt x="919241" y="3662852"/>
                  </a:lnTo>
                  <a:lnTo>
                    <a:pt x="905569" y="3705950"/>
                  </a:lnTo>
                  <a:lnTo>
                    <a:pt x="891350" y="3748910"/>
                  </a:lnTo>
                  <a:lnTo>
                    <a:pt x="876585" y="3791726"/>
                  </a:lnTo>
                  <a:lnTo>
                    <a:pt x="861272" y="3834392"/>
                  </a:lnTo>
                  <a:lnTo>
                    <a:pt x="845413" y="3876904"/>
                  </a:lnTo>
                  <a:lnTo>
                    <a:pt x="829007" y="3919255"/>
                  </a:lnTo>
                  <a:lnTo>
                    <a:pt x="812054" y="3961440"/>
                  </a:lnTo>
                  <a:lnTo>
                    <a:pt x="794554" y="4003454"/>
                  </a:lnTo>
                  <a:lnTo>
                    <a:pt x="776508" y="4045291"/>
                  </a:lnTo>
                  <a:lnTo>
                    <a:pt x="757914" y="4086946"/>
                  </a:lnTo>
                  <a:lnTo>
                    <a:pt x="738774" y="4128414"/>
                  </a:lnTo>
                  <a:lnTo>
                    <a:pt x="719086" y="4169689"/>
                  </a:lnTo>
                  <a:lnTo>
                    <a:pt x="698852" y="4210765"/>
                  </a:lnTo>
                  <a:lnTo>
                    <a:pt x="678071" y="4251637"/>
                  </a:lnTo>
                  <a:lnTo>
                    <a:pt x="656743" y="4292300"/>
                  </a:lnTo>
                  <a:lnTo>
                    <a:pt x="634868" y="4332749"/>
                  </a:lnTo>
                  <a:lnTo>
                    <a:pt x="612447" y="4372977"/>
                  </a:lnTo>
                  <a:lnTo>
                    <a:pt x="589478" y="4412979"/>
                  </a:lnTo>
                  <a:lnTo>
                    <a:pt x="565963" y="4452751"/>
                  </a:lnTo>
                  <a:lnTo>
                    <a:pt x="541900" y="4492286"/>
                  </a:lnTo>
                  <a:lnTo>
                    <a:pt x="517291" y="4531579"/>
                  </a:lnTo>
                  <a:lnTo>
                    <a:pt x="492135" y="4570624"/>
                  </a:lnTo>
                  <a:lnTo>
                    <a:pt x="466432" y="4609417"/>
                  </a:lnTo>
                  <a:lnTo>
                    <a:pt x="440183" y="4647952"/>
                  </a:lnTo>
                  <a:lnTo>
                    <a:pt x="413386" y="4686223"/>
                  </a:lnTo>
                  <a:lnTo>
                    <a:pt x="386043" y="4724225"/>
                  </a:lnTo>
                  <a:lnTo>
                    <a:pt x="358152" y="4761952"/>
                  </a:lnTo>
                  <a:lnTo>
                    <a:pt x="329715" y="4799400"/>
                  </a:lnTo>
                  <a:lnTo>
                    <a:pt x="300731" y="4836562"/>
                  </a:lnTo>
                  <a:lnTo>
                    <a:pt x="271200" y="4873433"/>
                  </a:lnTo>
                  <a:lnTo>
                    <a:pt x="241122" y="4910008"/>
                  </a:lnTo>
                  <a:lnTo>
                    <a:pt x="210497" y="4946281"/>
                  </a:lnTo>
                  <a:lnTo>
                    <a:pt x="179326" y="4982247"/>
                  </a:lnTo>
                  <a:lnTo>
                    <a:pt x="147607" y="5017900"/>
                  </a:lnTo>
                  <a:lnTo>
                    <a:pt x="115342" y="5053236"/>
                  </a:lnTo>
                  <a:lnTo>
                    <a:pt x="82530" y="5088247"/>
                  </a:lnTo>
                  <a:lnTo>
                    <a:pt x="49171" y="5122930"/>
                  </a:lnTo>
                  <a:lnTo>
                    <a:pt x="15265" y="5157279"/>
                  </a:lnTo>
                  <a:lnTo>
                    <a:pt x="0" y="5141998"/>
                  </a:lnTo>
                  <a:lnTo>
                    <a:pt x="33974" y="5107577"/>
                  </a:lnTo>
                  <a:lnTo>
                    <a:pt x="67397" y="5072817"/>
                  </a:lnTo>
                  <a:lnTo>
                    <a:pt x="100266" y="5037726"/>
                  </a:lnTo>
                  <a:lnTo>
                    <a:pt x="132584" y="5002308"/>
                  </a:lnTo>
                  <a:lnTo>
                    <a:pt x="164349" y="4966569"/>
                  </a:lnTo>
                  <a:lnTo>
                    <a:pt x="195562" y="4930514"/>
                  </a:lnTo>
                  <a:lnTo>
                    <a:pt x="226222" y="4894149"/>
                  </a:lnTo>
                  <a:lnTo>
                    <a:pt x="256329" y="4857480"/>
                  </a:lnTo>
                  <a:lnTo>
                    <a:pt x="285885" y="4820511"/>
                  </a:lnTo>
                  <a:lnTo>
                    <a:pt x="314888" y="4783250"/>
                  </a:lnTo>
                  <a:lnTo>
                    <a:pt x="343338" y="4745700"/>
                  </a:lnTo>
                  <a:lnTo>
                    <a:pt x="371236" y="4707868"/>
                  </a:lnTo>
                  <a:lnTo>
                    <a:pt x="398581" y="4669760"/>
                  </a:lnTo>
                  <a:lnTo>
                    <a:pt x="425375" y="4631380"/>
                  </a:lnTo>
                  <a:lnTo>
                    <a:pt x="451615" y="4592734"/>
                  </a:lnTo>
                  <a:lnTo>
                    <a:pt x="477303" y="4553828"/>
                  </a:lnTo>
                  <a:lnTo>
                    <a:pt x="502439" y="4514667"/>
                  </a:lnTo>
                  <a:lnTo>
                    <a:pt x="527023" y="4475258"/>
                  </a:lnTo>
                  <a:lnTo>
                    <a:pt x="551054" y="4435604"/>
                  </a:lnTo>
                  <a:lnTo>
                    <a:pt x="574532" y="4395713"/>
                  </a:lnTo>
                  <a:lnTo>
                    <a:pt x="597458" y="4355589"/>
                  </a:lnTo>
                  <a:lnTo>
                    <a:pt x="619832" y="4315238"/>
                  </a:lnTo>
                  <a:lnTo>
                    <a:pt x="641653" y="4274666"/>
                  </a:lnTo>
                  <a:lnTo>
                    <a:pt x="662922" y="4233878"/>
                  </a:lnTo>
                  <a:lnTo>
                    <a:pt x="683638" y="4192879"/>
                  </a:lnTo>
                  <a:lnTo>
                    <a:pt x="703802" y="4151676"/>
                  </a:lnTo>
                  <a:lnTo>
                    <a:pt x="723413" y="4110273"/>
                  </a:lnTo>
                  <a:lnTo>
                    <a:pt x="742472" y="4068677"/>
                  </a:lnTo>
                  <a:lnTo>
                    <a:pt x="760979" y="4026892"/>
                  </a:lnTo>
                  <a:lnTo>
                    <a:pt x="778933" y="3984924"/>
                  </a:lnTo>
                  <a:lnTo>
                    <a:pt x="796335" y="3942780"/>
                  </a:lnTo>
                  <a:lnTo>
                    <a:pt x="813184" y="3900464"/>
                  </a:lnTo>
                  <a:lnTo>
                    <a:pt x="829481" y="3857981"/>
                  </a:lnTo>
                  <a:lnTo>
                    <a:pt x="845225" y="3815338"/>
                  </a:lnTo>
                  <a:lnTo>
                    <a:pt x="860417" y="3772541"/>
                  </a:lnTo>
                  <a:lnTo>
                    <a:pt x="875057" y="3729593"/>
                  </a:lnTo>
                  <a:lnTo>
                    <a:pt x="889144" y="3686502"/>
                  </a:lnTo>
                  <a:lnTo>
                    <a:pt x="902679" y="3643272"/>
                  </a:lnTo>
                  <a:lnTo>
                    <a:pt x="915661" y="3599910"/>
                  </a:lnTo>
                  <a:lnTo>
                    <a:pt x="928091" y="3556420"/>
                  </a:lnTo>
                  <a:lnTo>
                    <a:pt x="939968" y="3512808"/>
                  </a:lnTo>
                  <a:lnTo>
                    <a:pt x="951293" y="3469080"/>
                  </a:lnTo>
                  <a:lnTo>
                    <a:pt x="962065" y="3425242"/>
                  </a:lnTo>
                  <a:lnTo>
                    <a:pt x="972285" y="3381298"/>
                  </a:lnTo>
                  <a:lnTo>
                    <a:pt x="981953" y="3337254"/>
                  </a:lnTo>
                  <a:lnTo>
                    <a:pt x="991068" y="3293117"/>
                  </a:lnTo>
                  <a:lnTo>
                    <a:pt x="999631" y="3248890"/>
                  </a:lnTo>
                  <a:lnTo>
                    <a:pt x="1007641" y="3204581"/>
                  </a:lnTo>
                  <a:lnTo>
                    <a:pt x="1015099" y="3160194"/>
                  </a:lnTo>
                  <a:lnTo>
                    <a:pt x="1022005" y="3115736"/>
                  </a:lnTo>
                  <a:lnTo>
                    <a:pt x="1028358" y="3071211"/>
                  </a:lnTo>
                  <a:lnTo>
                    <a:pt x="1034158" y="3026625"/>
                  </a:lnTo>
                  <a:lnTo>
                    <a:pt x="1039406" y="2981983"/>
                  </a:lnTo>
                  <a:lnTo>
                    <a:pt x="1044102" y="2937292"/>
                  </a:lnTo>
                  <a:lnTo>
                    <a:pt x="1048245" y="2892556"/>
                  </a:lnTo>
                  <a:lnTo>
                    <a:pt x="1051836" y="2847782"/>
                  </a:lnTo>
                  <a:lnTo>
                    <a:pt x="1054874" y="2802975"/>
                  </a:lnTo>
                  <a:lnTo>
                    <a:pt x="1057360" y="2758139"/>
                  </a:lnTo>
                  <a:lnTo>
                    <a:pt x="1059294" y="2713282"/>
                  </a:lnTo>
                  <a:lnTo>
                    <a:pt x="1060675" y="2668408"/>
                  </a:lnTo>
                  <a:lnTo>
                    <a:pt x="1061504" y="2623523"/>
                  </a:lnTo>
                  <a:lnTo>
                    <a:pt x="1061780" y="2578633"/>
                  </a:lnTo>
                  <a:lnTo>
                    <a:pt x="1061504" y="2533742"/>
                  </a:lnTo>
                  <a:lnTo>
                    <a:pt x="1060675" y="2488857"/>
                  </a:lnTo>
                  <a:lnTo>
                    <a:pt x="1059294" y="2443983"/>
                  </a:lnTo>
                  <a:lnTo>
                    <a:pt x="1057360" y="2399126"/>
                  </a:lnTo>
                  <a:lnTo>
                    <a:pt x="1054874" y="2354291"/>
                  </a:lnTo>
                  <a:lnTo>
                    <a:pt x="1051836" y="2309483"/>
                  </a:lnTo>
                  <a:lnTo>
                    <a:pt x="1048245" y="2264709"/>
                  </a:lnTo>
                  <a:lnTo>
                    <a:pt x="1044102" y="2219973"/>
                  </a:lnTo>
                  <a:lnTo>
                    <a:pt x="1039406" y="2175282"/>
                  </a:lnTo>
                  <a:lnTo>
                    <a:pt x="1034158" y="2130641"/>
                  </a:lnTo>
                  <a:lnTo>
                    <a:pt x="1028358" y="2086055"/>
                  </a:lnTo>
                  <a:lnTo>
                    <a:pt x="1022005" y="2041529"/>
                  </a:lnTo>
                  <a:lnTo>
                    <a:pt x="1015099" y="1997071"/>
                  </a:lnTo>
                  <a:lnTo>
                    <a:pt x="1007641" y="1952684"/>
                  </a:lnTo>
                  <a:lnTo>
                    <a:pt x="999631" y="1908375"/>
                  </a:lnTo>
                  <a:lnTo>
                    <a:pt x="991068" y="1864148"/>
                  </a:lnTo>
                  <a:lnTo>
                    <a:pt x="981953" y="1820011"/>
                  </a:lnTo>
                  <a:lnTo>
                    <a:pt x="972285" y="1775967"/>
                  </a:lnTo>
                  <a:lnTo>
                    <a:pt x="962065" y="1732023"/>
                  </a:lnTo>
                  <a:lnTo>
                    <a:pt x="951293" y="1688185"/>
                  </a:lnTo>
                  <a:lnTo>
                    <a:pt x="939968" y="1644457"/>
                  </a:lnTo>
                  <a:lnTo>
                    <a:pt x="928091" y="1600845"/>
                  </a:lnTo>
                  <a:lnTo>
                    <a:pt x="915661" y="1557355"/>
                  </a:lnTo>
                  <a:lnTo>
                    <a:pt x="902679" y="1513993"/>
                  </a:lnTo>
                  <a:lnTo>
                    <a:pt x="889144" y="1470763"/>
                  </a:lnTo>
                  <a:lnTo>
                    <a:pt x="875057" y="1427672"/>
                  </a:lnTo>
                  <a:lnTo>
                    <a:pt x="860417" y="1384724"/>
                  </a:lnTo>
                  <a:lnTo>
                    <a:pt x="845225" y="1341926"/>
                  </a:lnTo>
                  <a:lnTo>
                    <a:pt x="829481" y="1299284"/>
                  </a:lnTo>
                  <a:lnTo>
                    <a:pt x="813184" y="1256801"/>
                  </a:lnTo>
                  <a:lnTo>
                    <a:pt x="796335" y="1214485"/>
                  </a:lnTo>
                  <a:lnTo>
                    <a:pt x="778933" y="1172340"/>
                  </a:lnTo>
                  <a:lnTo>
                    <a:pt x="760979" y="1130373"/>
                  </a:lnTo>
                  <a:lnTo>
                    <a:pt x="742472" y="1088588"/>
                  </a:lnTo>
                  <a:lnTo>
                    <a:pt x="723413" y="1046992"/>
                  </a:lnTo>
                  <a:lnTo>
                    <a:pt x="703802" y="1005589"/>
                  </a:lnTo>
                  <a:lnTo>
                    <a:pt x="683638" y="964385"/>
                  </a:lnTo>
                  <a:lnTo>
                    <a:pt x="662922" y="923387"/>
                  </a:lnTo>
                  <a:lnTo>
                    <a:pt x="641653" y="882598"/>
                  </a:lnTo>
                  <a:lnTo>
                    <a:pt x="619832" y="842026"/>
                  </a:lnTo>
                  <a:lnTo>
                    <a:pt x="597458" y="801675"/>
                  </a:lnTo>
                  <a:lnTo>
                    <a:pt x="574532" y="761551"/>
                  </a:lnTo>
                  <a:lnTo>
                    <a:pt x="551054" y="721660"/>
                  </a:lnTo>
                  <a:lnTo>
                    <a:pt x="527023" y="682007"/>
                  </a:lnTo>
                  <a:lnTo>
                    <a:pt x="502439" y="642597"/>
                  </a:lnTo>
                  <a:lnTo>
                    <a:pt x="477303" y="603436"/>
                  </a:lnTo>
                  <a:lnTo>
                    <a:pt x="451615" y="564530"/>
                  </a:lnTo>
                  <a:lnTo>
                    <a:pt x="425375" y="525884"/>
                  </a:lnTo>
                  <a:lnTo>
                    <a:pt x="398581" y="487504"/>
                  </a:lnTo>
                  <a:lnTo>
                    <a:pt x="371236" y="449396"/>
                  </a:lnTo>
                  <a:lnTo>
                    <a:pt x="343338" y="411564"/>
                  </a:lnTo>
                  <a:lnTo>
                    <a:pt x="314888" y="374014"/>
                  </a:lnTo>
                  <a:lnTo>
                    <a:pt x="285885" y="336752"/>
                  </a:lnTo>
                  <a:lnTo>
                    <a:pt x="256329" y="299784"/>
                  </a:lnTo>
                  <a:lnTo>
                    <a:pt x="226222" y="263115"/>
                  </a:lnTo>
                  <a:lnTo>
                    <a:pt x="195562" y="226750"/>
                  </a:lnTo>
                  <a:lnTo>
                    <a:pt x="164349" y="190695"/>
                  </a:lnTo>
                  <a:lnTo>
                    <a:pt x="132584" y="154956"/>
                  </a:lnTo>
                  <a:lnTo>
                    <a:pt x="100266" y="119538"/>
                  </a:lnTo>
                  <a:lnTo>
                    <a:pt x="67397" y="84446"/>
                  </a:lnTo>
                  <a:lnTo>
                    <a:pt x="33974" y="49687"/>
                  </a:lnTo>
                  <a:lnTo>
                    <a:pt x="0" y="15265"/>
                  </a:lnTo>
                  <a:lnTo>
                    <a:pt x="15265" y="0"/>
                  </a:lnTo>
                  <a:close/>
                </a:path>
              </a:pathLst>
            </a:custGeom>
            <a:ln w="12700">
              <a:solidFill>
                <a:srgbClr val="0B6FC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3626408" y="1566326"/>
              <a:ext cx="7301230" cy="1083945"/>
            </a:xfrm>
            <a:custGeom>
              <a:avLst/>
              <a:gdLst/>
              <a:ahLst/>
              <a:cxnLst/>
              <a:rect l="l" t="t" r="r" b="b"/>
              <a:pathLst>
                <a:path w="7301230" h="1083945">
                  <a:moveTo>
                    <a:pt x="7301115" y="0"/>
                  </a:moveTo>
                  <a:lnTo>
                    <a:pt x="0" y="0"/>
                  </a:lnTo>
                  <a:lnTo>
                    <a:pt x="0" y="1083731"/>
                  </a:lnTo>
                  <a:lnTo>
                    <a:pt x="7301115" y="1083731"/>
                  </a:lnTo>
                  <a:lnTo>
                    <a:pt x="7301115"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p:nvPr/>
        </p:nvSpPr>
        <p:spPr>
          <a:xfrm>
            <a:off x="3626408" y="1566326"/>
            <a:ext cx="7301230" cy="1083945"/>
          </a:xfrm>
          <a:custGeom>
            <a:avLst/>
            <a:gdLst/>
            <a:ahLst/>
            <a:cxnLst/>
            <a:rect l="l" t="t" r="r" b="b"/>
            <a:pathLst>
              <a:path w="7301230" h="1083945">
                <a:moveTo>
                  <a:pt x="0" y="1083731"/>
                </a:moveTo>
                <a:lnTo>
                  <a:pt x="7301115" y="1083731"/>
                </a:lnTo>
                <a:lnTo>
                  <a:pt x="7301115" y="0"/>
                </a:lnTo>
                <a:lnTo>
                  <a:pt x="0" y="0"/>
                </a:lnTo>
                <a:lnTo>
                  <a:pt x="0" y="1083731"/>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4473918" y="1777238"/>
            <a:ext cx="6233795" cy="610235"/>
          </a:xfrm>
          <a:prstGeom prst="rect">
            <a:avLst/>
          </a:prstGeom>
        </p:spPr>
        <p:txBody>
          <a:bodyPr vert="horz" wrap="square" lIns="0" tIns="43180" rIns="0" bIns="0" rtlCol="0">
            <a:spAutoFit/>
          </a:bodyPr>
          <a:lstStyle/>
          <a:p>
            <a:pPr marL="12700" marR="5080" lvl="0" indent="0" defTabSz="914400" eaLnBrk="1" fontAlgn="auto" latinLnBrk="0" hangingPunct="1">
              <a:lnSpc>
                <a:spcPts val="2200"/>
              </a:lnSpc>
              <a:spcBef>
                <a:spcPts val="34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Montserrat"/>
                <a:cs typeface="Montserrat"/>
              </a:rPr>
              <a:t>Screenings</a:t>
            </a:r>
            <a:r>
              <a:rPr kumimoji="0" sz="2000" b="0" i="0" u="none" strike="noStrike" kern="0" cap="none" spc="-4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(maternal</a:t>
            </a:r>
            <a:r>
              <a:rPr kumimoji="0" sz="2000" b="0" i="0" u="none" strike="noStrike" kern="0" cap="none" spc="-2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depression,</a:t>
            </a:r>
            <a:r>
              <a:rPr kumimoji="0" sz="2000" b="0" i="0" u="none" strike="noStrike" kern="0" cap="none" spc="-15"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substance</a:t>
            </a:r>
            <a:r>
              <a:rPr kumimoji="0" sz="2000" b="0" i="0" u="none" strike="noStrike" kern="0" cap="none" spc="-20" normalizeH="0" baseline="0" noProof="0" dirty="0">
                <a:ln>
                  <a:noFill/>
                </a:ln>
                <a:solidFill>
                  <a:srgbClr val="FFFFFF"/>
                </a:solidFill>
                <a:effectLst/>
                <a:uLnTx/>
                <a:uFillTx/>
                <a:latin typeface="Times New Roman"/>
                <a:cs typeface="Times New Roman"/>
              </a:rPr>
              <a:t> </a:t>
            </a:r>
            <a:r>
              <a:rPr kumimoji="0" sz="2000" b="0" i="0" u="none" strike="noStrike" kern="0" cap="none" spc="-20" normalizeH="0" baseline="0" noProof="0" dirty="0">
                <a:ln>
                  <a:noFill/>
                </a:ln>
                <a:solidFill>
                  <a:srgbClr val="FFFFFF"/>
                </a:solidFill>
                <a:effectLst/>
                <a:uLnTx/>
                <a:uFillTx/>
                <a:latin typeface="Montserrat"/>
                <a:cs typeface="Montserrat"/>
              </a:rPr>
              <a:t>use,</a:t>
            </a:r>
            <a:r>
              <a:rPr kumimoji="0" sz="2000" b="0" i="0" u="none" strike="noStrike" kern="0" cap="none" spc="-2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intimate</a:t>
            </a:r>
            <a:r>
              <a:rPr kumimoji="0" sz="2000" b="0" i="0" u="none" strike="noStrike" kern="0" cap="none" spc="-2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partner</a:t>
            </a:r>
            <a:r>
              <a:rPr kumimoji="0" sz="2000" b="0" i="0" u="none" strike="noStrike" kern="0" cap="none" spc="-5"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violence,</a:t>
            </a:r>
            <a:r>
              <a:rPr kumimoji="0" sz="2000" b="0" i="0" u="none" strike="noStrike" kern="0" cap="none" spc="-1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child</a:t>
            </a:r>
            <a:r>
              <a:rPr kumimoji="0" sz="2000" b="0" i="0" u="none" strike="noStrike" kern="0" cap="none" spc="5" normalizeH="0" baseline="0" noProof="0" dirty="0">
                <a:ln>
                  <a:noFill/>
                </a:ln>
                <a:solidFill>
                  <a:srgbClr val="FFFFFF"/>
                </a:solidFill>
                <a:effectLst/>
                <a:uLnTx/>
                <a:uFillTx/>
                <a:latin typeface="Times New Roman"/>
                <a:cs typeface="Times New Roman"/>
              </a:rPr>
              <a:t> </a:t>
            </a:r>
            <a:r>
              <a:rPr kumimoji="0" sz="2000" b="0" i="0" u="none" strike="noStrike" kern="0" cap="none" spc="-10" normalizeH="0" baseline="0" noProof="0" dirty="0">
                <a:ln>
                  <a:noFill/>
                </a:ln>
                <a:solidFill>
                  <a:srgbClr val="FFFFFF"/>
                </a:solidFill>
                <a:effectLst/>
                <a:uLnTx/>
                <a:uFillTx/>
                <a:latin typeface="Montserrat"/>
                <a:cs typeface="Montserrat"/>
              </a:rPr>
              <a:t>development)</a:t>
            </a:r>
            <a:endParaRPr kumimoji="0" sz="2000" b="0" i="0" u="none" strike="noStrike" kern="0" cap="none" spc="0" normalizeH="0" baseline="0" noProof="0">
              <a:ln>
                <a:noFill/>
              </a:ln>
              <a:solidFill>
                <a:sysClr val="windowText" lastClr="000000"/>
              </a:solidFill>
              <a:effectLst/>
              <a:uLnTx/>
              <a:uFillTx/>
              <a:latin typeface="Montserrat"/>
              <a:cs typeface="Montserrat"/>
            </a:endParaRPr>
          </a:p>
        </p:txBody>
      </p:sp>
      <p:grpSp>
        <p:nvGrpSpPr>
          <p:cNvPr id="8" name="object 8"/>
          <p:cNvGrpSpPr/>
          <p:nvPr/>
        </p:nvGrpSpPr>
        <p:grpSpPr>
          <a:xfrm>
            <a:off x="2942729" y="1424520"/>
            <a:ext cx="1367790" cy="1367790"/>
            <a:chOff x="2942729" y="1424520"/>
            <a:chExt cx="1367790" cy="1367790"/>
          </a:xfrm>
        </p:grpSpPr>
        <p:sp>
          <p:nvSpPr>
            <p:cNvPr id="9" name="object 9"/>
            <p:cNvSpPr/>
            <p:nvPr/>
          </p:nvSpPr>
          <p:spPr>
            <a:xfrm>
              <a:off x="2949079" y="1430870"/>
              <a:ext cx="1355090" cy="1355090"/>
            </a:xfrm>
            <a:custGeom>
              <a:avLst/>
              <a:gdLst/>
              <a:ahLst/>
              <a:cxnLst/>
              <a:rect l="l" t="t" r="r" b="b"/>
              <a:pathLst>
                <a:path w="1355089" h="1355089">
                  <a:moveTo>
                    <a:pt x="677316" y="0"/>
                  </a:moveTo>
                  <a:lnTo>
                    <a:pt x="628945" y="1700"/>
                  </a:lnTo>
                  <a:lnTo>
                    <a:pt x="581493" y="6726"/>
                  </a:lnTo>
                  <a:lnTo>
                    <a:pt x="535073" y="14962"/>
                  </a:lnTo>
                  <a:lnTo>
                    <a:pt x="489799" y="26293"/>
                  </a:lnTo>
                  <a:lnTo>
                    <a:pt x="445788" y="40606"/>
                  </a:lnTo>
                  <a:lnTo>
                    <a:pt x="403153" y="57785"/>
                  </a:lnTo>
                  <a:lnTo>
                    <a:pt x="362008" y="77715"/>
                  </a:lnTo>
                  <a:lnTo>
                    <a:pt x="322470" y="100283"/>
                  </a:lnTo>
                  <a:lnTo>
                    <a:pt x="284651" y="125374"/>
                  </a:lnTo>
                  <a:lnTo>
                    <a:pt x="248668" y="152873"/>
                  </a:lnTo>
                  <a:lnTo>
                    <a:pt x="214633" y="182664"/>
                  </a:lnTo>
                  <a:lnTo>
                    <a:pt x="182663" y="214635"/>
                  </a:lnTo>
                  <a:lnTo>
                    <a:pt x="152872" y="248670"/>
                  </a:lnTo>
                  <a:lnTo>
                    <a:pt x="125373" y="284654"/>
                  </a:lnTo>
                  <a:lnTo>
                    <a:pt x="100283" y="322473"/>
                  </a:lnTo>
                  <a:lnTo>
                    <a:pt x="77715" y="362013"/>
                  </a:lnTo>
                  <a:lnTo>
                    <a:pt x="57784" y="403158"/>
                  </a:lnTo>
                  <a:lnTo>
                    <a:pt x="40605" y="445794"/>
                  </a:lnTo>
                  <a:lnTo>
                    <a:pt x="26293" y="489807"/>
                  </a:lnTo>
                  <a:lnTo>
                    <a:pt x="14962" y="535081"/>
                  </a:lnTo>
                  <a:lnTo>
                    <a:pt x="6726" y="581502"/>
                  </a:lnTo>
                  <a:lnTo>
                    <a:pt x="1700" y="628957"/>
                  </a:lnTo>
                  <a:lnTo>
                    <a:pt x="0" y="677329"/>
                  </a:lnTo>
                  <a:lnTo>
                    <a:pt x="1700" y="725701"/>
                  </a:lnTo>
                  <a:lnTo>
                    <a:pt x="6726" y="773155"/>
                  </a:lnTo>
                  <a:lnTo>
                    <a:pt x="14962" y="819576"/>
                  </a:lnTo>
                  <a:lnTo>
                    <a:pt x="26293" y="864851"/>
                  </a:lnTo>
                  <a:lnTo>
                    <a:pt x="40605" y="908863"/>
                  </a:lnTo>
                  <a:lnTo>
                    <a:pt x="57784" y="951499"/>
                  </a:lnTo>
                  <a:lnTo>
                    <a:pt x="77715" y="992644"/>
                  </a:lnTo>
                  <a:lnTo>
                    <a:pt x="100283" y="1032184"/>
                  </a:lnTo>
                  <a:lnTo>
                    <a:pt x="125373" y="1070003"/>
                  </a:lnTo>
                  <a:lnTo>
                    <a:pt x="152872" y="1105987"/>
                  </a:lnTo>
                  <a:lnTo>
                    <a:pt x="182663" y="1140022"/>
                  </a:lnTo>
                  <a:lnTo>
                    <a:pt x="214633" y="1171993"/>
                  </a:lnTo>
                  <a:lnTo>
                    <a:pt x="248668" y="1201785"/>
                  </a:lnTo>
                  <a:lnTo>
                    <a:pt x="284651" y="1229283"/>
                  </a:lnTo>
                  <a:lnTo>
                    <a:pt x="322470" y="1254374"/>
                  </a:lnTo>
                  <a:lnTo>
                    <a:pt x="362008" y="1276942"/>
                  </a:lnTo>
                  <a:lnTo>
                    <a:pt x="403153" y="1296873"/>
                  </a:lnTo>
                  <a:lnTo>
                    <a:pt x="445788" y="1314052"/>
                  </a:lnTo>
                  <a:lnTo>
                    <a:pt x="489799" y="1328364"/>
                  </a:lnTo>
                  <a:lnTo>
                    <a:pt x="535073" y="1339696"/>
                  </a:lnTo>
                  <a:lnTo>
                    <a:pt x="581493" y="1347932"/>
                  </a:lnTo>
                  <a:lnTo>
                    <a:pt x="628945" y="1352957"/>
                  </a:lnTo>
                  <a:lnTo>
                    <a:pt x="677316" y="1354658"/>
                  </a:lnTo>
                  <a:lnTo>
                    <a:pt x="725688" y="1352957"/>
                  </a:lnTo>
                  <a:lnTo>
                    <a:pt x="773142" y="1347932"/>
                  </a:lnTo>
                  <a:lnTo>
                    <a:pt x="819564" y="1339696"/>
                  </a:lnTo>
                  <a:lnTo>
                    <a:pt x="864839" y="1328364"/>
                  </a:lnTo>
                  <a:lnTo>
                    <a:pt x="908852" y="1314052"/>
                  </a:lnTo>
                  <a:lnTo>
                    <a:pt x="951489" y="1296873"/>
                  </a:lnTo>
                  <a:lnTo>
                    <a:pt x="992635" y="1276942"/>
                  </a:lnTo>
                  <a:lnTo>
                    <a:pt x="1032175" y="1254374"/>
                  </a:lnTo>
                  <a:lnTo>
                    <a:pt x="1069995" y="1229283"/>
                  </a:lnTo>
                  <a:lnTo>
                    <a:pt x="1105980" y="1201785"/>
                  </a:lnTo>
                  <a:lnTo>
                    <a:pt x="1140015" y="1171993"/>
                  </a:lnTo>
                  <a:lnTo>
                    <a:pt x="1171987" y="1140022"/>
                  </a:lnTo>
                  <a:lnTo>
                    <a:pt x="1201780" y="1105987"/>
                  </a:lnTo>
                  <a:lnTo>
                    <a:pt x="1229279" y="1070003"/>
                  </a:lnTo>
                  <a:lnTo>
                    <a:pt x="1254370" y="1032184"/>
                  </a:lnTo>
                  <a:lnTo>
                    <a:pt x="1276939" y="992644"/>
                  </a:lnTo>
                  <a:lnTo>
                    <a:pt x="1296870" y="951499"/>
                  </a:lnTo>
                  <a:lnTo>
                    <a:pt x="1314050" y="908863"/>
                  </a:lnTo>
                  <a:lnTo>
                    <a:pt x="1328363" y="864851"/>
                  </a:lnTo>
                  <a:lnTo>
                    <a:pt x="1339695" y="819576"/>
                  </a:lnTo>
                  <a:lnTo>
                    <a:pt x="1347931" y="773155"/>
                  </a:lnTo>
                  <a:lnTo>
                    <a:pt x="1352957" y="725701"/>
                  </a:lnTo>
                  <a:lnTo>
                    <a:pt x="1354658" y="677329"/>
                  </a:lnTo>
                  <a:lnTo>
                    <a:pt x="1352957" y="628957"/>
                  </a:lnTo>
                  <a:lnTo>
                    <a:pt x="1347931" y="581502"/>
                  </a:lnTo>
                  <a:lnTo>
                    <a:pt x="1339695" y="535081"/>
                  </a:lnTo>
                  <a:lnTo>
                    <a:pt x="1328363" y="489807"/>
                  </a:lnTo>
                  <a:lnTo>
                    <a:pt x="1314050" y="445794"/>
                  </a:lnTo>
                  <a:lnTo>
                    <a:pt x="1296870" y="403158"/>
                  </a:lnTo>
                  <a:lnTo>
                    <a:pt x="1276939" y="362013"/>
                  </a:lnTo>
                  <a:lnTo>
                    <a:pt x="1254370" y="322473"/>
                  </a:lnTo>
                  <a:lnTo>
                    <a:pt x="1229279" y="284654"/>
                  </a:lnTo>
                  <a:lnTo>
                    <a:pt x="1201780" y="248670"/>
                  </a:lnTo>
                  <a:lnTo>
                    <a:pt x="1171987" y="214635"/>
                  </a:lnTo>
                  <a:lnTo>
                    <a:pt x="1140015" y="182664"/>
                  </a:lnTo>
                  <a:lnTo>
                    <a:pt x="1105980" y="152873"/>
                  </a:lnTo>
                  <a:lnTo>
                    <a:pt x="1069995" y="125374"/>
                  </a:lnTo>
                  <a:lnTo>
                    <a:pt x="1032175" y="100283"/>
                  </a:lnTo>
                  <a:lnTo>
                    <a:pt x="992635" y="77715"/>
                  </a:lnTo>
                  <a:lnTo>
                    <a:pt x="951489" y="57785"/>
                  </a:lnTo>
                  <a:lnTo>
                    <a:pt x="908852" y="40606"/>
                  </a:lnTo>
                  <a:lnTo>
                    <a:pt x="864839" y="26293"/>
                  </a:lnTo>
                  <a:lnTo>
                    <a:pt x="819564" y="14962"/>
                  </a:lnTo>
                  <a:lnTo>
                    <a:pt x="773142" y="6726"/>
                  </a:lnTo>
                  <a:lnTo>
                    <a:pt x="725688" y="1700"/>
                  </a:lnTo>
                  <a:lnTo>
                    <a:pt x="67731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2949079" y="1430870"/>
              <a:ext cx="1355090" cy="1355090"/>
            </a:xfrm>
            <a:custGeom>
              <a:avLst/>
              <a:gdLst/>
              <a:ahLst/>
              <a:cxnLst/>
              <a:rect l="l" t="t" r="r" b="b"/>
              <a:pathLst>
                <a:path w="1355089" h="1355089">
                  <a:moveTo>
                    <a:pt x="0" y="677329"/>
                  </a:moveTo>
                  <a:lnTo>
                    <a:pt x="1700" y="628957"/>
                  </a:lnTo>
                  <a:lnTo>
                    <a:pt x="6726" y="581502"/>
                  </a:lnTo>
                  <a:lnTo>
                    <a:pt x="14962" y="535081"/>
                  </a:lnTo>
                  <a:lnTo>
                    <a:pt x="26293" y="489807"/>
                  </a:lnTo>
                  <a:lnTo>
                    <a:pt x="40605" y="445794"/>
                  </a:lnTo>
                  <a:lnTo>
                    <a:pt x="57784" y="403158"/>
                  </a:lnTo>
                  <a:lnTo>
                    <a:pt x="77715" y="362013"/>
                  </a:lnTo>
                  <a:lnTo>
                    <a:pt x="100283" y="322473"/>
                  </a:lnTo>
                  <a:lnTo>
                    <a:pt x="125373" y="284654"/>
                  </a:lnTo>
                  <a:lnTo>
                    <a:pt x="152872" y="248670"/>
                  </a:lnTo>
                  <a:lnTo>
                    <a:pt x="182663" y="214635"/>
                  </a:lnTo>
                  <a:lnTo>
                    <a:pt x="214633" y="182664"/>
                  </a:lnTo>
                  <a:lnTo>
                    <a:pt x="248668" y="152873"/>
                  </a:lnTo>
                  <a:lnTo>
                    <a:pt x="284651" y="125374"/>
                  </a:lnTo>
                  <a:lnTo>
                    <a:pt x="322470" y="100283"/>
                  </a:lnTo>
                  <a:lnTo>
                    <a:pt x="362008" y="77715"/>
                  </a:lnTo>
                  <a:lnTo>
                    <a:pt x="403153" y="57785"/>
                  </a:lnTo>
                  <a:lnTo>
                    <a:pt x="445788" y="40606"/>
                  </a:lnTo>
                  <a:lnTo>
                    <a:pt x="489799" y="26293"/>
                  </a:lnTo>
                  <a:lnTo>
                    <a:pt x="535073" y="14962"/>
                  </a:lnTo>
                  <a:lnTo>
                    <a:pt x="581493" y="6726"/>
                  </a:lnTo>
                  <a:lnTo>
                    <a:pt x="628945" y="1700"/>
                  </a:lnTo>
                  <a:lnTo>
                    <a:pt x="677316" y="0"/>
                  </a:lnTo>
                  <a:lnTo>
                    <a:pt x="725688" y="1700"/>
                  </a:lnTo>
                  <a:lnTo>
                    <a:pt x="773142" y="6726"/>
                  </a:lnTo>
                  <a:lnTo>
                    <a:pt x="819564" y="14962"/>
                  </a:lnTo>
                  <a:lnTo>
                    <a:pt x="864839" y="26293"/>
                  </a:lnTo>
                  <a:lnTo>
                    <a:pt x="908852" y="40606"/>
                  </a:lnTo>
                  <a:lnTo>
                    <a:pt x="951489" y="57785"/>
                  </a:lnTo>
                  <a:lnTo>
                    <a:pt x="992635" y="77715"/>
                  </a:lnTo>
                  <a:lnTo>
                    <a:pt x="1032175" y="100283"/>
                  </a:lnTo>
                  <a:lnTo>
                    <a:pt x="1069995" y="125374"/>
                  </a:lnTo>
                  <a:lnTo>
                    <a:pt x="1105980" y="152873"/>
                  </a:lnTo>
                  <a:lnTo>
                    <a:pt x="1140015" y="182664"/>
                  </a:lnTo>
                  <a:lnTo>
                    <a:pt x="1171987" y="214635"/>
                  </a:lnTo>
                  <a:lnTo>
                    <a:pt x="1201780" y="248670"/>
                  </a:lnTo>
                  <a:lnTo>
                    <a:pt x="1229279" y="284654"/>
                  </a:lnTo>
                  <a:lnTo>
                    <a:pt x="1254370" y="322473"/>
                  </a:lnTo>
                  <a:lnTo>
                    <a:pt x="1276939" y="362013"/>
                  </a:lnTo>
                  <a:lnTo>
                    <a:pt x="1296870" y="403158"/>
                  </a:lnTo>
                  <a:lnTo>
                    <a:pt x="1314050" y="445794"/>
                  </a:lnTo>
                  <a:lnTo>
                    <a:pt x="1328363" y="489807"/>
                  </a:lnTo>
                  <a:lnTo>
                    <a:pt x="1339695" y="535081"/>
                  </a:lnTo>
                  <a:lnTo>
                    <a:pt x="1347931" y="581502"/>
                  </a:lnTo>
                  <a:lnTo>
                    <a:pt x="1352957" y="628957"/>
                  </a:lnTo>
                  <a:lnTo>
                    <a:pt x="1354658" y="677329"/>
                  </a:lnTo>
                  <a:lnTo>
                    <a:pt x="1352957" y="725701"/>
                  </a:lnTo>
                  <a:lnTo>
                    <a:pt x="1347931" y="773155"/>
                  </a:lnTo>
                  <a:lnTo>
                    <a:pt x="1339695" y="819576"/>
                  </a:lnTo>
                  <a:lnTo>
                    <a:pt x="1328363" y="864851"/>
                  </a:lnTo>
                  <a:lnTo>
                    <a:pt x="1314050" y="908863"/>
                  </a:lnTo>
                  <a:lnTo>
                    <a:pt x="1296870" y="951499"/>
                  </a:lnTo>
                  <a:lnTo>
                    <a:pt x="1276939" y="992644"/>
                  </a:lnTo>
                  <a:lnTo>
                    <a:pt x="1254370" y="1032184"/>
                  </a:lnTo>
                  <a:lnTo>
                    <a:pt x="1229279" y="1070003"/>
                  </a:lnTo>
                  <a:lnTo>
                    <a:pt x="1201780" y="1105987"/>
                  </a:lnTo>
                  <a:lnTo>
                    <a:pt x="1171987" y="1140022"/>
                  </a:lnTo>
                  <a:lnTo>
                    <a:pt x="1140015" y="1171993"/>
                  </a:lnTo>
                  <a:lnTo>
                    <a:pt x="1105980" y="1201785"/>
                  </a:lnTo>
                  <a:lnTo>
                    <a:pt x="1069995" y="1229283"/>
                  </a:lnTo>
                  <a:lnTo>
                    <a:pt x="1032175" y="1254374"/>
                  </a:lnTo>
                  <a:lnTo>
                    <a:pt x="992635" y="1276942"/>
                  </a:lnTo>
                  <a:lnTo>
                    <a:pt x="951489" y="1296873"/>
                  </a:lnTo>
                  <a:lnTo>
                    <a:pt x="908852" y="1314052"/>
                  </a:lnTo>
                  <a:lnTo>
                    <a:pt x="864839" y="1328364"/>
                  </a:lnTo>
                  <a:lnTo>
                    <a:pt x="819564" y="1339696"/>
                  </a:lnTo>
                  <a:lnTo>
                    <a:pt x="773142" y="1347932"/>
                  </a:lnTo>
                  <a:lnTo>
                    <a:pt x="725688" y="1352957"/>
                  </a:lnTo>
                  <a:lnTo>
                    <a:pt x="677316" y="1354658"/>
                  </a:lnTo>
                  <a:lnTo>
                    <a:pt x="628945" y="1352957"/>
                  </a:lnTo>
                  <a:lnTo>
                    <a:pt x="581493" y="1347932"/>
                  </a:lnTo>
                  <a:lnTo>
                    <a:pt x="535073" y="1339696"/>
                  </a:lnTo>
                  <a:lnTo>
                    <a:pt x="489799" y="1328364"/>
                  </a:lnTo>
                  <a:lnTo>
                    <a:pt x="445788" y="1314052"/>
                  </a:lnTo>
                  <a:lnTo>
                    <a:pt x="403153" y="1296873"/>
                  </a:lnTo>
                  <a:lnTo>
                    <a:pt x="362008" y="1276942"/>
                  </a:lnTo>
                  <a:lnTo>
                    <a:pt x="322470" y="1254374"/>
                  </a:lnTo>
                  <a:lnTo>
                    <a:pt x="284651" y="1229283"/>
                  </a:lnTo>
                  <a:lnTo>
                    <a:pt x="248668" y="1201785"/>
                  </a:lnTo>
                  <a:lnTo>
                    <a:pt x="214633" y="1171993"/>
                  </a:lnTo>
                  <a:lnTo>
                    <a:pt x="182663" y="1140022"/>
                  </a:lnTo>
                  <a:lnTo>
                    <a:pt x="152872" y="1105987"/>
                  </a:lnTo>
                  <a:lnTo>
                    <a:pt x="125373" y="1070003"/>
                  </a:lnTo>
                  <a:lnTo>
                    <a:pt x="100283" y="1032184"/>
                  </a:lnTo>
                  <a:lnTo>
                    <a:pt x="77715" y="992644"/>
                  </a:lnTo>
                  <a:lnTo>
                    <a:pt x="57784" y="951499"/>
                  </a:lnTo>
                  <a:lnTo>
                    <a:pt x="40605" y="908863"/>
                  </a:lnTo>
                  <a:lnTo>
                    <a:pt x="26293" y="864851"/>
                  </a:lnTo>
                  <a:lnTo>
                    <a:pt x="14962" y="819576"/>
                  </a:lnTo>
                  <a:lnTo>
                    <a:pt x="6726" y="773155"/>
                  </a:lnTo>
                  <a:lnTo>
                    <a:pt x="1700" y="725701"/>
                  </a:lnTo>
                  <a:lnTo>
                    <a:pt x="0" y="677329"/>
                  </a:lnTo>
                  <a:close/>
                </a:path>
              </a:pathLst>
            </a:custGeom>
            <a:ln w="12700">
              <a:solidFill>
                <a:srgbClr val="0B6FC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object 11"/>
          <p:cNvGrpSpPr/>
          <p:nvPr/>
        </p:nvGrpSpPr>
        <p:grpSpPr>
          <a:xfrm>
            <a:off x="4014000" y="3185576"/>
            <a:ext cx="6920230" cy="1096645"/>
            <a:chOff x="4014000" y="3185576"/>
            <a:chExt cx="6920230" cy="1096645"/>
          </a:xfrm>
        </p:grpSpPr>
        <p:sp>
          <p:nvSpPr>
            <p:cNvPr id="12" name="object 12"/>
            <p:cNvSpPr/>
            <p:nvPr/>
          </p:nvSpPr>
          <p:spPr>
            <a:xfrm>
              <a:off x="4020350" y="3191926"/>
              <a:ext cx="6907530" cy="1083945"/>
            </a:xfrm>
            <a:custGeom>
              <a:avLst/>
              <a:gdLst/>
              <a:ahLst/>
              <a:cxnLst/>
              <a:rect l="l" t="t" r="r" b="b"/>
              <a:pathLst>
                <a:path w="6907530" h="1083945">
                  <a:moveTo>
                    <a:pt x="6907174" y="0"/>
                  </a:moveTo>
                  <a:lnTo>
                    <a:pt x="0" y="0"/>
                  </a:lnTo>
                  <a:lnTo>
                    <a:pt x="0" y="1083731"/>
                  </a:lnTo>
                  <a:lnTo>
                    <a:pt x="6907174" y="1083731"/>
                  </a:lnTo>
                  <a:lnTo>
                    <a:pt x="6907174" y="0"/>
                  </a:lnTo>
                  <a:close/>
                </a:path>
              </a:pathLst>
            </a:custGeom>
            <a:solidFill>
              <a:srgbClr val="44536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4020350" y="3191926"/>
              <a:ext cx="6907530" cy="1083945"/>
            </a:xfrm>
            <a:custGeom>
              <a:avLst/>
              <a:gdLst/>
              <a:ahLst/>
              <a:cxnLst/>
              <a:rect l="l" t="t" r="r" b="b"/>
              <a:pathLst>
                <a:path w="6907530" h="1083945">
                  <a:moveTo>
                    <a:pt x="0" y="1083731"/>
                  </a:moveTo>
                  <a:lnTo>
                    <a:pt x="6907174" y="1083731"/>
                  </a:lnTo>
                  <a:lnTo>
                    <a:pt x="6907174" y="0"/>
                  </a:lnTo>
                  <a:lnTo>
                    <a:pt x="0" y="0"/>
                  </a:lnTo>
                  <a:lnTo>
                    <a:pt x="0" y="1083731"/>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p:nvPr/>
        </p:nvSpPr>
        <p:spPr>
          <a:xfrm>
            <a:off x="4867600" y="3263519"/>
            <a:ext cx="6012815" cy="889000"/>
          </a:xfrm>
          <a:prstGeom prst="rect">
            <a:avLst/>
          </a:prstGeom>
        </p:spPr>
        <p:txBody>
          <a:bodyPr vert="horz" wrap="square" lIns="0" tIns="43180" rIns="0" bIns="0" rtlCol="0">
            <a:spAutoFit/>
          </a:bodyPr>
          <a:lstStyle/>
          <a:p>
            <a:pPr marL="12700" marR="5080" lvl="0" indent="0" defTabSz="914400" eaLnBrk="1" fontAlgn="auto" latinLnBrk="0" hangingPunct="1">
              <a:lnSpc>
                <a:spcPts val="2200"/>
              </a:lnSpc>
              <a:spcBef>
                <a:spcPts val="34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Montserrat"/>
                <a:cs typeface="Montserrat"/>
              </a:rPr>
              <a:t>Follow-up</a:t>
            </a:r>
            <a:r>
              <a:rPr kumimoji="0" sz="2000" b="0" i="0" u="none" strike="noStrike" kern="0" cap="none" spc="-2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to</a:t>
            </a:r>
            <a:r>
              <a:rPr kumimoji="0" sz="2000" b="0" i="0" u="none" strike="noStrike" kern="0" cap="none" spc="1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ensure</a:t>
            </a:r>
            <a:r>
              <a:rPr kumimoji="0" sz="2000" b="0" i="0" u="none" strike="noStrike" kern="0" cap="none" spc="5"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that</a:t>
            </a:r>
            <a:r>
              <a:rPr kumimoji="0" sz="2000" b="0" i="0" u="none" strike="noStrike" kern="0" cap="none" spc="1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prenatal,</a:t>
            </a:r>
            <a:r>
              <a:rPr kumimoji="0" sz="2000" b="0" i="0" u="none" strike="noStrike" kern="0" cap="none" spc="-15" normalizeH="0" baseline="0" noProof="0" dirty="0">
                <a:ln>
                  <a:noFill/>
                </a:ln>
                <a:solidFill>
                  <a:srgbClr val="FFFFFF"/>
                </a:solidFill>
                <a:effectLst/>
                <a:uLnTx/>
                <a:uFillTx/>
                <a:latin typeface="Times New Roman"/>
                <a:cs typeface="Times New Roman"/>
              </a:rPr>
              <a:t> </a:t>
            </a:r>
            <a:r>
              <a:rPr kumimoji="0" sz="2000" b="0" i="0" u="none" strike="noStrike" kern="0" cap="none" spc="-10" normalizeH="0" baseline="0" noProof="0" dirty="0">
                <a:ln>
                  <a:noFill/>
                </a:ln>
                <a:solidFill>
                  <a:srgbClr val="FFFFFF"/>
                </a:solidFill>
                <a:effectLst/>
                <a:uLnTx/>
                <a:uFillTx/>
                <a:latin typeface="Montserrat"/>
                <a:cs typeface="Montserrat"/>
              </a:rPr>
              <a:t>postpartum,</a:t>
            </a:r>
            <a:r>
              <a:rPr kumimoji="0" sz="2000" b="0" i="0" u="none" strike="noStrike" kern="0" cap="none" spc="-1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and</a:t>
            </a:r>
            <a:r>
              <a:rPr kumimoji="0" sz="2000" b="0" i="0" u="none" strike="noStrike" kern="0" cap="none" spc="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well-child</a:t>
            </a:r>
            <a:r>
              <a:rPr kumimoji="0" sz="2000" b="0" i="0" u="none" strike="noStrike" kern="0" cap="none" spc="-2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visits</a:t>
            </a:r>
            <a:r>
              <a:rPr kumimoji="0" sz="2000" b="0" i="0" u="none" strike="noStrike" kern="0" cap="none" spc="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and</a:t>
            </a:r>
            <a:r>
              <a:rPr kumimoji="0" sz="2000" b="0" i="0" u="none" strike="noStrike" kern="0" cap="none" spc="5"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immunizations</a:t>
            </a:r>
            <a:r>
              <a:rPr kumimoji="0" sz="2000" b="0" i="0" u="none" strike="noStrike" kern="0" cap="none" spc="-25" normalizeH="0" baseline="0" noProof="0" dirty="0">
                <a:ln>
                  <a:noFill/>
                </a:ln>
                <a:solidFill>
                  <a:srgbClr val="FFFFFF"/>
                </a:solidFill>
                <a:effectLst/>
                <a:uLnTx/>
                <a:uFillTx/>
                <a:latin typeface="Times New Roman"/>
                <a:cs typeface="Times New Roman"/>
              </a:rPr>
              <a:t> </a:t>
            </a:r>
            <a:r>
              <a:rPr kumimoji="0" sz="2000" b="0" i="0" u="none" strike="noStrike" kern="0" cap="none" spc="-20" normalizeH="0" baseline="0" noProof="0" dirty="0">
                <a:ln>
                  <a:noFill/>
                </a:ln>
                <a:solidFill>
                  <a:srgbClr val="FFFFFF"/>
                </a:solidFill>
                <a:effectLst/>
                <a:uLnTx/>
                <a:uFillTx/>
                <a:latin typeface="Montserrat"/>
                <a:cs typeface="Montserrat"/>
              </a:rPr>
              <a:t>take</a:t>
            </a:r>
            <a:r>
              <a:rPr kumimoji="0" sz="2000" b="0" i="0" u="none" strike="noStrike" kern="0" cap="none" spc="-2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place</a:t>
            </a:r>
            <a:r>
              <a:rPr kumimoji="0" sz="2000" b="0" i="0" u="none" strike="noStrike" kern="0" cap="none" spc="-5"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on</a:t>
            </a:r>
            <a:r>
              <a:rPr kumimoji="0" sz="2000" b="0" i="0" u="none" strike="noStrike" kern="0" cap="none" spc="15" normalizeH="0" baseline="0" noProof="0" dirty="0">
                <a:ln>
                  <a:noFill/>
                </a:ln>
                <a:solidFill>
                  <a:srgbClr val="FFFFFF"/>
                </a:solidFill>
                <a:effectLst/>
                <a:uLnTx/>
                <a:uFillTx/>
                <a:latin typeface="Times New Roman"/>
                <a:cs typeface="Times New Roman"/>
              </a:rPr>
              <a:t> </a:t>
            </a:r>
            <a:r>
              <a:rPr kumimoji="0" sz="2000" b="0" i="0" u="none" strike="noStrike" kern="0" cap="none" spc="-10" normalizeH="0" baseline="0" noProof="0" dirty="0">
                <a:ln>
                  <a:noFill/>
                </a:ln>
                <a:solidFill>
                  <a:srgbClr val="FFFFFF"/>
                </a:solidFill>
                <a:effectLst/>
                <a:uLnTx/>
                <a:uFillTx/>
                <a:latin typeface="Montserrat"/>
                <a:cs typeface="Montserrat"/>
              </a:rPr>
              <a:t>schedule</a:t>
            </a:r>
            <a:endParaRPr kumimoji="0" sz="2000" b="0" i="0" u="none" strike="noStrike" kern="0" cap="none" spc="0" normalizeH="0" baseline="0" noProof="0">
              <a:ln>
                <a:noFill/>
              </a:ln>
              <a:solidFill>
                <a:sysClr val="windowText" lastClr="000000"/>
              </a:solidFill>
              <a:effectLst/>
              <a:uLnTx/>
              <a:uFillTx/>
              <a:latin typeface="Montserrat"/>
              <a:cs typeface="Montserrat"/>
            </a:endParaRPr>
          </a:p>
        </p:txBody>
      </p:sp>
      <p:grpSp>
        <p:nvGrpSpPr>
          <p:cNvPr id="15" name="object 15"/>
          <p:cNvGrpSpPr/>
          <p:nvPr/>
        </p:nvGrpSpPr>
        <p:grpSpPr>
          <a:xfrm>
            <a:off x="3336658" y="3050120"/>
            <a:ext cx="1367790" cy="1367790"/>
            <a:chOff x="3336658" y="3050120"/>
            <a:chExt cx="1367790" cy="1367790"/>
          </a:xfrm>
        </p:grpSpPr>
        <p:sp>
          <p:nvSpPr>
            <p:cNvPr id="16" name="object 16"/>
            <p:cNvSpPr/>
            <p:nvPr/>
          </p:nvSpPr>
          <p:spPr>
            <a:xfrm>
              <a:off x="3343008" y="3056470"/>
              <a:ext cx="1355090" cy="1355090"/>
            </a:xfrm>
            <a:custGeom>
              <a:avLst/>
              <a:gdLst/>
              <a:ahLst/>
              <a:cxnLst/>
              <a:rect l="l" t="t" r="r" b="b"/>
              <a:pathLst>
                <a:path w="1355089" h="1355089">
                  <a:moveTo>
                    <a:pt x="677329" y="0"/>
                  </a:moveTo>
                  <a:lnTo>
                    <a:pt x="628957" y="1700"/>
                  </a:lnTo>
                  <a:lnTo>
                    <a:pt x="581502" y="6726"/>
                  </a:lnTo>
                  <a:lnTo>
                    <a:pt x="535081" y="14962"/>
                  </a:lnTo>
                  <a:lnTo>
                    <a:pt x="489807" y="26293"/>
                  </a:lnTo>
                  <a:lnTo>
                    <a:pt x="445794" y="40606"/>
                  </a:lnTo>
                  <a:lnTo>
                    <a:pt x="403158" y="57785"/>
                  </a:lnTo>
                  <a:lnTo>
                    <a:pt x="362013" y="77715"/>
                  </a:lnTo>
                  <a:lnTo>
                    <a:pt x="322473" y="100283"/>
                  </a:lnTo>
                  <a:lnTo>
                    <a:pt x="284654" y="125374"/>
                  </a:lnTo>
                  <a:lnTo>
                    <a:pt x="248670" y="152873"/>
                  </a:lnTo>
                  <a:lnTo>
                    <a:pt x="214635" y="182664"/>
                  </a:lnTo>
                  <a:lnTo>
                    <a:pt x="182664" y="214635"/>
                  </a:lnTo>
                  <a:lnTo>
                    <a:pt x="152873" y="248670"/>
                  </a:lnTo>
                  <a:lnTo>
                    <a:pt x="125374" y="284654"/>
                  </a:lnTo>
                  <a:lnTo>
                    <a:pt x="100283" y="322473"/>
                  </a:lnTo>
                  <a:lnTo>
                    <a:pt x="77715" y="362013"/>
                  </a:lnTo>
                  <a:lnTo>
                    <a:pt x="57785" y="403158"/>
                  </a:lnTo>
                  <a:lnTo>
                    <a:pt x="40606" y="445794"/>
                  </a:lnTo>
                  <a:lnTo>
                    <a:pt x="26293" y="489807"/>
                  </a:lnTo>
                  <a:lnTo>
                    <a:pt x="14962" y="535081"/>
                  </a:lnTo>
                  <a:lnTo>
                    <a:pt x="6726" y="581502"/>
                  </a:lnTo>
                  <a:lnTo>
                    <a:pt x="1700" y="628957"/>
                  </a:lnTo>
                  <a:lnTo>
                    <a:pt x="0" y="677329"/>
                  </a:lnTo>
                  <a:lnTo>
                    <a:pt x="1700" y="725701"/>
                  </a:lnTo>
                  <a:lnTo>
                    <a:pt x="6726" y="773155"/>
                  </a:lnTo>
                  <a:lnTo>
                    <a:pt x="14962" y="819576"/>
                  </a:lnTo>
                  <a:lnTo>
                    <a:pt x="26293" y="864851"/>
                  </a:lnTo>
                  <a:lnTo>
                    <a:pt x="40606" y="908863"/>
                  </a:lnTo>
                  <a:lnTo>
                    <a:pt x="57785" y="951499"/>
                  </a:lnTo>
                  <a:lnTo>
                    <a:pt x="77715" y="992644"/>
                  </a:lnTo>
                  <a:lnTo>
                    <a:pt x="100283" y="1032184"/>
                  </a:lnTo>
                  <a:lnTo>
                    <a:pt x="125374" y="1070003"/>
                  </a:lnTo>
                  <a:lnTo>
                    <a:pt x="152873" y="1105987"/>
                  </a:lnTo>
                  <a:lnTo>
                    <a:pt x="182664" y="1140022"/>
                  </a:lnTo>
                  <a:lnTo>
                    <a:pt x="214635" y="1171993"/>
                  </a:lnTo>
                  <a:lnTo>
                    <a:pt x="248670" y="1201785"/>
                  </a:lnTo>
                  <a:lnTo>
                    <a:pt x="284654" y="1229283"/>
                  </a:lnTo>
                  <a:lnTo>
                    <a:pt x="322473" y="1254374"/>
                  </a:lnTo>
                  <a:lnTo>
                    <a:pt x="362013" y="1276942"/>
                  </a:lnTo>
                  <a:lnTo>
                    <a:pt x="403158" y="1296873"/>
                  </a:lnTo>
                  <a:lnTo>
                    <a:pt x="445794" y="1314052"/>
                  </a:lnTo>
                  <a:lnTo>
                    <a:pt x="489807" y="1328364"/>
                  </a:lnTo>
                  <a:lnTo>
                    <a:pt x="535081" y="1339696"/>
                  </a:lnTo>
                  <a:lnTo>
                    <a:pt x="581502" y="1347932"/>
                  </a:lnTo>
                  <a:lnTo>
                    <a:pt x="628957" y="1352957"/>
                  </a:lnTo>
                  <a:lnTo>
                    <a:pt x="677329" y="1354658"/>
                  </a:lnTo>
                  <a:lnTo>
                    <a:pt x="725701" y="1352957"/>
                  </a:lnTo>
                  <a:lnTo>
                    <a:pt x="773155" y="1347932"/>
                  </a:lnTo>
                  <a:lnTo>
                    <a:pt x="819577" y="1339696"/>
                  </a:lnTo>
                  <a:lnTo>
                    <a:pt x="864852" y="1328364"/>
                  </a:lnTo>
                  <a:lnTo>
                    <a:pt x="908865" y="1314052"/>
                  </a:lnTo>
                  <a:lnTo>
                    <a:pt x="951502" y="1296873"/>
                  </a:lnTo>
                  <a:lnTo>
                    <a:pt x="992647" y="1276942"/>
                  </a:lnTo>
                  <a:lnTo>
                    <a:pt x="1032187" y="1254374"/>
                  </a:lnTo>
                  <a:lnTo>
                    <a:pt x="1070007" y="1229283"/>
                  </a:lnTo>
                  <a:lnTo>
                    <a:pt x="1105992" y="1201785"/>
                  </a:lnTo>
                  <a:lnTo>
                    <a:pt x="1140028" y="1171993"/>
                  </a:lnTo>
                  <a:lnTo>
                    <a:pt x="1172000" y="1140022"/>
                  </a:lnTo>
                  <a:lnTo>
                    <a:pt x="1201792" y="1105987"/>
                  </a:lnTo>
                  <a:lnTo>
                    <a:pt x="1229292" y="1070003"/>
                  </a:lnTo>
                  <a:lnTo>
                    <a:pt x="1254383" y="1032184"/>
                  </a:lnTo>
                  <a:lnTo>
                    <a:pt x="1276952" y="992644"/>
                  </a:lnTo>
                  <a:lnTo>
                    <a:pt x="1296883" y="951499"/>
                  </a:lnTo>
                  <a:lnTo>
                    <a:pt x="1314063" y="908863"/>
                  </a:lnTo>
                  <a:lnTo>
                    <a:pt x="1328376" y="864851"/>
                  </a:lnTo>
                  <a:lnTo>
                    <a:pt x="1339708" y="819576"/>
                  </a:lnTo>
                  <a:lnTo>
                    <a:pt x="1347944" y="773155"/>
                  </a:lnTo>
                  <a:lnTo>
                    <a:pt x="1352970" y="725701"/>
                  </a:lnTo>
                  <a:lnTo>
                    <a:pt x="1354670" y="677329"/>
                  </a:lnTo>
                  <a:lnTo>
                    <a:pt x="1352970" y="628957"/>
                  </a:lnTo>
                  <a:lnTo>
                    <a:pt x="1347944" y="581502"/>
                  </a:lnTo>
                  <a:lnTo>
                    <a:pt x="1339708" y="535081"/>
                  </a:lnTo>
                  <a:lnTo>
                    <a:pt x="1328376" y="489807"/>
                  </a:lnTo>
                  <a:lnTo>
                    <a:pt x="1314063" y="445794"/>
                  </a:lnTo>
                  <a:lnTo>
                    <a:pt x="1296883" y="403158"/>
                  </a:lnTo>
                  <a:lnTo>
                    <a:pt x="1276952" y="362013"/>
                  </a:lnTo>
                  <a:lnTo>
                    <a:pt x="1254383" y="322473"/>
                  </a:lnTo>
                  <a:lnTo>
                    <a:pt x="1229292" y="284654"/>
                  </a:lnTo>
                  <a:lnTo>
                    <a:pt x="1201792" y="248670"/>
                  </a:lnTo>
                  <a:lnTo>
                    <a:pt x="1172000" y="214635"/>
                  </a:lnTo>
                  <a:lnTo>
                    <a:pt x="1140028" y="182664"/>
                  </a:lnTo>
                  <a:lnTo>
                    <a:pt x="1105992" y="152873"/>
                  </a:lnTo>
                  <a:lnTo>
                    <a:pt x="1070007" y="125374"/>
                  </a:lnTo>
                  <a:lnTo>
                    <a:pt x="1032187" y="100283"/>
                  </a:lnTo>
                  <a:lnTo>
                    <a:pt x="992647" y="77715"/>
                  </a:lnTo>
                  <a:lnTo>
                    <a:pt x="951502" y="57785"/>
                  </a:lnTo>
                  <a:lnTo>
                    <a:pt x="908865" y="40606"/>
                  </a:lnTo>
                  <a:lnTo>
                    <a:pt x="864852" y="26293"/>
                  </a:lnTo>
                  <a:lnTo>
                    <a:pt x="819577" y="14962"/>
                  </a:lnTo>
                  <a:lnTo>
                    <a:pt x="773155" y="6726"/>
                  </a:lnTo>
                  <a:lnTo>
                    <a:pt x="725701" y="1700"/>
                  </a:lnTo>
                  <a:lnTo>
                    <a:pt x="67732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3343008" y="3056470"/>
              <a:ext cx="1355090" cy="1355090"/>
            </a:xfrm>
            <a:custGeom>
              <a:avLst/>
              <a:gdLst/>
              <a:ahLst/>
              <a:cxnLst/>
              <a:rect l="l" t="t" r="r" b="b"/>
              <a:pathLst>
                <a:path w="1355089" h="1355089">
                  <a:moveTo>
                    <a:pt x="0" y="677329"/>
                  </a:moveTo>
                  <a:lnTo>
                    <a:pt x="1700" y="628957"/>
                  </a:lnTo>
                  <a:lnTo>
                    <a:pt x="6726" y="581502"/>
                  </a:lnTo>
                  <a:lnTo>
                    <a:pt x="14962" y="535081"/>
                  </a:lnTo>
                  <a:lnTo>
                    <a:pt x="26293" y="489807"/>
                  </a:lnTo>
                  <a:lnTo>
                    <a:pt x="40606" y="445794"/>
                  </a:lnTo>
                  <a:lnTo>
                    <a:pt x="57785" y="403158"/>
                  </a:lnTo>
                  <a:lnTo>
                    <a:pt x="77715" y="362013"/>
                  </a:lnTo>
                  <a:lnTo>
                    <a:pt x="100283" y="322473"/>
                  </a:lnTo>
                  <a:lnTo>
                    <a:pt x="125374" y="284654"/>
                  </a:lnTo>
                  <a:lnTo>
                    <a:pt x="152873" y="248670"/>
                  </a:lnTo>
                  <a:lnTo>
                    <a:pt x="182664" y="214635"/>
                  </a:lnTo>
                  <a:lnTo>
                    <a:pt x="214635" y="182664"/>
                  </a:lnTo>
                  <a:lnTo>
                    <a:pt x="248670" y="152873"/>
                  </a:lnTo>
                  <a:lnTo>
                    <a:pt x="284654" y="125374"/>
                  </a:lnTo>
                  <a:lnTo>
                    <a:pt x="322473" y="100283"/>
                  </a:lnTo>
                  <a:lnTo>
                    <a:pt x="362013" y="77715"/>
                  </a:lnTo>
                  <a:lnTo>
                    <a:pt x="403158" y="57785"/>
                  </a:lnTo>
                  <a:lnTo>
                    <a:pt x="445794" y="40606"/>
                  </a:lnTo>
                  <a:lnTo>
                    <a:pt x="489807" y="26293"/>
                  </a:lnTo>
                  <a:lnTo>
                    <a:pt x="535081" y="14962"/>
                  </a:lnTo>
                  <a:lnTo>
                    <a:pt x="581502" y="6726"/>
                  </a:lnTo>
                  <a:lnTo>
                    <a:pt x="628957" y="1700"/>
                  </a:lnTo>
                  <a:lnTo>
                    <a:pt x="677329" y="0"/>
                  </a:lnTo>
                  <a:lnTo>
                    <a:pt x="725701" y="1700"/>
                  </a:lnTo>
                  <a:lnTo>
                    <a:pt x="773155" y="6726"/>
                  </a:lnTo>
                  <a:lnTo>
                    <a:pt x="819577" y="14962"/>
                  </a:lnTo>
                  <a:lnTo>
                    <a:pt x="864852" y="26293"/>
                  </a:lnTo>
                  <a:lnTo>
                    <a:pt x="908865" y="40606"/>
                  </a:lnTo>
                  <a:lnTo>
                    <a:pt x="951502" y="57785"/>
                  </a:lnTo>
                  <a:lnTo>
                    <a:pt x="992647" y="77715"/>
                  </a:lnTo>
                  <a:lnTo>
                    <a:pt x="1032187" y="100283"/>
                  </a:lnTo>
                  <a:lnTo>
                    <a:pt x="1070007" y="125374"/>
                  </a:lnTo>
                  <a:lnTo>
                    <a:pt x="1105992" y="152873"/>
                  </a:lnTo>
                  <a:lnTo>
                    <a:pt x="1140028" y="182664"/>
                  </a:lnTo>
                  <a:lnTo>
                    <a:pt x="1172000" y="214635"/>
                  </a:lnTo>
                  <a:lnTo>
                    <a:pt x="1201792" y="248670"/>
                  </a:lnTo>
                  <a:lnTo>
                    <a:pt x="1229292" y="284654"/>
                  </a:lnTo>
                  <a:lnTo>
                    <a:pt x="1254383" y="322473"/>
                  </a:lnTo>
                  <a:lnTo>
                    <a:pt x="1276952" y="362013"/>
                  </a:lnTo>
                  <a:lnTo>
                    <a:pt x="1296883" y="403158"/>
                  </a:lnTo>
                  <a:lnTo>
                    <a:pt x="1314063" y="445794"/>
                  </a:lnTo>
                  <a:lnTo>
                    <a:pt x="1328376" y="489807"/>
                  </a:lnTo>
                  <a:lnTo>
                    <a:pt x="1339708" y="535081"/>
                  </a:lnTo>
                  <a:lnTo>
                    <a:pt x="1347944" y="581502"/>
                  </a:lnTo>
                  <a:lnTo>
                    <a:pt x="1352970" y="628957"/>
                  </a:lnTo>
                  <a:lnTo>
                    <a:pt x="1354670" y="677329"/>
                  </a:lnTo>
                  <a:lnTo>
                    <a:pt x="1352970" y="725701"/>
                  </a:lnTo>
                  <a:lnTo>
                    <a:pt x="1347944" y="773155"/>
                  </a:lnTo>
                  <a:lnTo>
                    <a:pt x="1339708" y="819576"/>
                  </a:lnTo>
                  <a:lnTo>
                    <a:pt x="1328376" y="864851"/>
                  </a:lnTo>
                  <a:lnTo>
                    <a:pt x="1314063" y="908863"/>
                  </a:lnTo>
                  <a:lnTo>
                    <a:pt x="1296883" y="951499"/>
                  </a:lnTo>
                  <a:lnTo>
                    <a:pt x="1276952" y="992644"/>
                  </a:lnTo>
                  <a:lnTo>
                    <a:pt x="1254383" y="1032184"/>
                  </a:lnTo>
                  <a:lnTo>
                    <a:pt x="1229292" y="1070003"/>
                  </a:lnTo>
                  <a:lnTo>
                    <a:pt x="1201792" y="1105987"/>
                  </a:lnTo>
                  <a:lnTo>
                    <a:pt x="1172000" y="1140022"/>
                  </a:lnTo>
                  <a:lnTo>
                    <a:pt x="1140028" y="1171993"/>
                  </a:lnTo>
                  <a:lnTo>
                    <a:pt x="1105992" y="1201785"/>
                  </a:lnTo>
                  <a:lnTo>
                    <a:pt x="1070007" y="1229283"/>
                  </a:lnTo>
                  <a:lnTo>
                    <a:pt x="1032187" y="1254374"/>
                  </a:lnTo>
                  <a:lnTo>
                    <a:pt x="992647" y="1276942"/>
                  </a:lnTo>
                  <a:lnTo>
                    <a:pt x="951502" y="1296873"/>
                  </a:lnTo>
                  <a:lnTo>
                    <a:pt x="908865" y="1314052"/>
                  </a:lnTo>
                  <a:lnTo>
                    <a:pt x="864852" y="1328364"/>
                  </a:lnTo>
                  <a:lnTo>
                    <a:pt x="819577" y="1339696"/>
                  </a:lnTo>
                  <a:lnTo>
                    <a:pt x="773155" y="1347932"/>
                  </a:lnTo>
                  <a:lnTo>
                    <a:pt x="725701" y="1352957"/>
                  </a:lnTo>
                  <a:lnTo>
                    <a:pt x="677329" y="1354658"/>
                  </a:lnTo>
                  <a:lnTo>
                    <a:pt x="628957" y="1352957"/>
                  </a:lnTo>
                  <a:lnTo>
                    <a:pt x="581502" y="1347932"/>
                  </a:lnTo>
                  <a:lnTo>
                    <a:pt x="535081" y="1339696"/>
                  </a:lnTo>
                  <a:lnTo>
                    <a:pt x="489807" y="1328364"/>
                  </a:lnTo>
                  <a:lnTo>
                    <a:pt x="445794" y="1314052"/>
                  </a:lnTo>
                  <a:lnTo>
                    <a:pt x="403158" y="1296873"/>
                  </a:lnTo>
                  <a:lnTo>
                    <a:pt x="362013" y="1276942"/>
                  </a:lnTo>
                  <a:lnTo>
                    <a:pt x="322473" y="1254374"/>
                  </a:lnTo>
                  <a:lnTo>
                    <a:pt x="284654" y="1229283"/>
                  </a:lnTo>
                  <a:lnTo>
                    <a:pt x="248670" y="1201785"/>
                  </a:lnTo>
                  <a:lnTo>
                    <a:pt x="214635" y="1171993"/>
                  </a:lnTo>
                  <a:lnTo>
                    <a:pt x="182664" y="1140022"/>
                  </a:lnTo>
                  <a:lnTo>
                    <a:pt x="152873" y="1105987"/>
                  </a:lnTo>
                  <a:lnTo>
                    <a:pt x="125374" y="1070003"/>
                  </a:lnTo>
                  <a:lnTo>
                    <a:pt x="100283" y="1032184"/>
                  </a:lnTo>
                  <a:lnTo>
                    <a:pt x="77715" y="992644"/>
                  </a:lnTo>
                  <a:lnTo>
                    <a:pt x="57785" y="951499"/>
                  </a:lnTo>
                  <a:lnTo>
                    <a:pt x="40606" y="908863"/>
                  </a:lnTo>
                  <a:lnTo>
                    <a:pt x="26293" y="864851"/>
                  </a:lnTo>
                  <a:lnTo>
                    <a:pt x="14962" y="819576"/>
                  </a:lnTo>
                  <a:lnTo>
                    <a:pt x="6726" y="773155"/>
                  </a:lnTo>
                  <a:lnTo>
                    <a:pt x="1700" y="725701"/>
                  </a:lnTo>
                  <a:lnTo>
                    <a:pt x="0" y="677329"/>
                  </a:lnTo>
                  <a:close/>
                </a:path>
              </a:pathLst>
            </a:custGeom>
            <a:ln w="12700">
              <a:solidFill>
                <a:srgbClr val="44536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object 18"/>
          <p:cNvGrpSpPr/>
          <p:nvPr/>
        </p:nvGrpSpPr>
        <p:grpSpPr>
          <a:xfrm>
            <a:off x="3620058" y="4811176"/>
            <a:ext cx="7313930" cy="1096645"/>
            <a:chOff x="3620058" y="4811176"/>
            <a:chExt cx="7313930" cy="1096645"/>
          </a:xfrm>
        </p:grpSpPr>
        <p:sp>
          <p:nvSpPr>
            <p:cNvPr id="19" name="object 19"/>
            <p:cNvSpPr/>
            <p:nvPr/>
          </p:nvSpPr>
          <p:spPr>
            <a:xfrm>
              <a:off x="3626408" y="4817526"/>
              <a:ext cx="7301230" cy="1083945"/>
            </a:xfrm>
            <a:custGeom>
              <a:avLst/>
              <a:gdLst/>
              <a:ahLst/>
              <a:cxnLst/>
              <a:rect l="l" t="t" r="r" b="b"/>
              <a:pathLst>
                <a:path w="7301230" h="1083945">
                  <a:moveTo>
                    <a:pt x="7301115" y="0"/>
                  </a:moveTo>
                  <a:lnTo>
                    <a:pt x="0" y="0"/>
                  </a:lnTo>
                  <a:lnTo>
                    <a:pt x="0" y="1083731"/>
                  </a:lnTo>
                  <a:lnTo>
                    <a:pt x="7301115" y="1083731"/>
                  </a:lnTo>
                  <a:lnTo>
                    <a:pt x="7301115" y="0"/>
                  </a:lnTo>
                  <a:close/>
                </a:path>
              </a:pathLst>
            </a:custGeom>
            <a:solidFill>
              <a:srgbClr val="FBB83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3626408" y="4817526"/>
              <a:ext cx="7301230" cy="1083945"/>
            </a:xfrm>
            <a:custGeom>
              <a:avLst/>
              <a:gdLst/>
              <a:ahLst/>
              <a:cxnLst/>
              <a:rect l="l" t="t" r="r" b="b"/>
              <a:pathLst>
                <a:path w="7301230" h="1083945">
                  <a:moveTo>
                    <a:pt x="0" y="1083731"/>
                  </a:moveTo>
                  <a:lnTo>
                    <a:pt x="7301115" y="1083731"/>
                  </a:lnTo>
                  <a:lnTo>
                    <a:pt x="7301115" y="0"/>
                  </a:lnTo>
                  <a:lnTo>
                    <a:pt x="0" y="0"/>
                  </a:lnTo>
                  <a:lnTo>
                    <a:pt x="0" y="1083731"/>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object 21"/>
          <p:cNvSpPr txBox="1"/>
          <p:nvPr/>
        </p:nvSpPr>
        <p:spPr>
          <a:xfrm>
            <a:off x="4473918" y="5028438"/>
            <a:ext cx="6360160" cy="610235"/>
          </a:xfrm>
          <a:prstGeom prst="rect">
            <a:avLst/>
          </a:prstGeom>
        </p:spPr>
        <p:txBody>
          <a:bodyPr vert="horz" wrap="square" lIns="0" tIns="43180" rIns="0" bIns="0" rtlCol="0">
            <a:spAutoFit/>
          </a:bodyPr>
          <a:lstStyle/>
          <a:p>
            <a:pPr marL="12700" marR="5080" lvl="0" indent="0" defTabSz="914400" eaLnBrk="1" fontAlgn="auto" latinLnBrk="0" hangingPunct="1">
              <a:lnSpc>
                <a:spcPts val="2200"/>
              </a:lnSpc>
              <a:spcBef>
                <a:spcPts val="34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Montserrat"/>
                <a:cs typeface="Montserrat"/>
              </a:rPr>
              <a:t>Linkages</a:t>
            </a:r>
            <a:r>
              <a:rPr kumimoji="0" sz="2000" b="0" i="0" u="none" strike="noStrike" kern="0" cap="none" spc="-2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to</a:t>
            </a:r>
            <a:r>
              <a:rPr kumimoji="0" sz="2000" b="0" i="0" u="none" strike="noStrike" kern="0" cap="none" spc="1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health</a:t>
            </a:r>
            <a:r>
              <a:rPr kumimoji="0" sz="2000" b="0" i="0" u="none" strike="noStrike" kern="0" cap="none" spc="-5"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care,</a:t>
            </a:r>
            <a:r>
              <a:rPr kumimoji="0" sz="2000" b="0" i="0" u="none" strike="noStrike" kern="0" cap="none" spc="5"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adult</a:t>
            </a:r>
            <a:r>
              <a:rPr kumimoji="0" sz="2000" b="0" i="0" u="none" strike="noStrike" kern="0" cap="none" spc="1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education,</a:t>
            </a:r>
            <a:r>
              <a:rPr kumimoji="0" sz="2000" b="0" i="0" u="none" strike="noStrike" kern="0" cap="none" spc="-15" normalizeH="0" baseline="0" noProof="0" dirty="0">
                <a:ln>
                  <a:noFill/>
                </a:ln>
                <a:solidFill>
                  <a:srgbClr val="FFFFFF"/>
                </a:solidFill>
                <a:effectLst/>
                <a:uLnTx/>
                <a:uFillTx/>
                <a:latin typeface="Times New Roman"/>
                <a:cs typeface="Times New Roman"/>
              </a:rPr>
              <a:t> </a:t>
            </a:r>
            <a:r>
              <a:rPr kumimoji="0" sz="2000" b="0" i="0" u="none" strike="noStrike" kern="0" cap="none" spc="-10" normalizeH="0" baseline="0" noProof="0" dirty="0">
                <a:ln>
                  <a:noFill/>
                </a:ln>
                <a:solidFill>
                  <a:srgbClr val="FFFFFF"/>
                </a:solidFill>
                <a:effectLst/>
                <a:uLnTx/>
                <a:uFillTx/>
                <a:latin typeface="Montserrat"/>
                <a:cs typeface="Montserrat"/>
              </a:rPr>
              <a:t>housing,</a:t>
            </a:r>
            <a:r>
              <a:rPr kumimoji="0" sz="2000" b="0" i="0" u="none" strike="noStrike" kern="0" cap="none" spc="-1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and</a:t>
            </a:r>
            <a:r>
              <a:rPr kumimoji="0" sz="2000" b="0" i="0" u="none" strike="noStrike" kern="0" cap="none" spc="10" normalizeH="0" baseline="0" noProof="0" dirty="0">
                <a:ln>
                  <a:noFill/>
                </a:ln>
                <a:solidFill>
                  <a:srgbClr val="FFFFFF"/>
                </a:solidFill>
                <a:effectLst/>
                <a:uLnTx/>
                <a:uFillTx/>
                <a:latin typeface="Times New Roman"/>
                <a:cs typeface="Times New Roman"/>
              </a:rPr>
              <a:t> </a:t>
            </a:r>
            <a:r>
              <a:rPr kumimoji="0" sz="2000" b="0" i="0" u="none" strike="noStrike" kern="0" cap="none" spc="0" normalizeH="0" baseline="0" noProof="0" dirty="0">
                <a:ln>
                  <a:noFill/>
                </a:ln>
                <a:solidFill>
                  <a:srgbClr val="FFFFFF"/>
                </a:solidFill>
                <a:effectLst/>
                <a:uLnTx/>
                <a:uFillTx/>
                <a:latin typeface="Montserrat"/>
                <a:cs typeface="Montserrat"/>
              </a:rPr>
              <a:t>other</a:t>
            </a:r>
            <a:r>
              <a:rPr kumimoji="0" sz="2000" b="0" i="0" u="none" strike="noStrike" kern="0" cap="none" spc="5" normalizeH="0" baseline="0" noProof="0" dirty="0">
                <a:ln>
                  <a:noFill/>
                </a:ln>
                <a:solidFill>
                  <a:srgbClr val="FFFFFF"/>
                </a:solidFill>
                <a:effectLst/>
                <a:uLnTx/>
                <a:uFillTx/>
                <a:latin typeface="Times New Roman"/>
                <a:cs typeface="Times New Roman"/>
              </a:rPr>
              <a:t> </a:t>
            </a:r>
            <a:r>
              <a:rPr kumimoji="0" sz="2000" b="0" i="0" u="none" strike="noStrike" kern="0" cap="none" spc="-10" normalizeH="0" baseline="0" noProof="0" dirty="0">
                <a:ln>
                  <a:noFill/>
                </a:ln>
                <a:solidFill>
                  <a:srgbClr val="FFFFFF"/>
                </a:solidFill>
                <a:effectLst/>
                <a:uLnTx/>
                <a:uFillTx/>
                <a:latin typeface="Montserrat"/>
                <a:cs typeface="Montserrat"/>
              </a:rPr>
              <a:t>resources</a:t>
            </a:r>
            <a:endParaRPr kumimoji="0" sz="2000" b="0" i="0" u="none" strike="noStrike" kern="0" cap="none" spc="0" normalizeH="0" baseline="0" noProof="0">
              <a:ln>
                <a:noFill/>
              </a:ln>
              <a:solidFill>
                <a:sysClr val="windowText" lastClr="000000"/>
              </a:solidFill>
              <a:effectLst/>
              <a:uLnTx/>
              <a:uFillTx/>
              <a:latin typeface="Montserrat"/>
              <a:cs typeface="Montserrat"/>
            </a:endParaRPr>
          </a:p>
        </p:txBody>
      </p:sp>
      <p:grpSp>
        <p:nvGrpSpPr>
          <p:cNvPr id="22" name="object 22"/>
          <p:cNvGrpSpPr/>
          <p:nvPr/>
        </p:nvGrpSpPr>
        <p:grpSpPr>
          <a:xfrm>
            <a:off x="2942729" y="4675720"/>
            <a:ext cx="1367790" cy="1367790"/>
            <a:chOff x="2942729" y="4675720"/>
            <a:chExt cx="1367790" cy="1367790"/>
          </a:xfrm>
        </p:grpSpPr>
        <p:sp>
          <p:nvSpPr>
            <p:cNvPr id="23" name="object 23"/>
            <p:cNvSpPr/>
            <p:nvPr/>
          </p:nvSpPr>
          <p:spPr>
            <a:xfrm>
              <a:off x="2949079" y="4682070"/>
              <a:ext cx="1355090" cy="1355090"/>
            </a:xfrm>
            <a:custGeom>
              <a:avLst/>
              <a:gdLst/>
              <a:ahLst/>
              <a:cxnLst/>
              <a:rect l="l" t="t" r="r" b="b"/>
              <a:pathLst>
                <a:path w="1355089" h="1355089">
                  <a:moveTo>
                    <a:pt x="677316" y="0"/>
                  </a:moveTo>
                  <a:lnTo>
                    <a:pt x="628945" y="1700"/>
                  </a:lnTo>
                  <a:lnTo>
                    <a:pt x="581493" y="6726"/>
                  </a:lnTo>
                  <a:lnTo>
                    <a:pt x="535073" y="14962"/>
                  </a:lnTo>
                  <a:lnTo>
                    <a:pt x="489799" y="26293"/>
                  </a:lnTo>
                  <a:lnTo>
                    <a:pt x="445788" y="40606"/>
                  </a:lnTo>
                  <a:lnTo>
                    <a:pt x="403153" y="57785"/>
                  </a:lnTo>
                  <a:lnTo>
                    <a:pt x="362008" y="77715"/>
                  </a:lnTo>
                  <a:lnTo>
                    <a:pt x="322470" y="100283"/>
                  </a:lnTo>
                  <a:lnTo>
                    <a:pt x="284651" y="125374"/>
                  </a:lnTo>
                  <a:lnTo>
                    <a:pt x="248668" y="152873"/>
                  </a:lnTo>
                  <a:lnTo>
                    <a:pt x="214633" y="182664"/>
                  </a:lnTo>
                  <a:lnTo>
                    <a:pt x="182663" y="214635"/>
                  </a:lnTo>
                  <a:lnTo>
                    <a:pt x="152872" y="248670"/>
                  </a:lnTo>
                  <a:lnTo>
                    <a:pt x="125373" y="284654"/>
                  </a:lnTo>
                  <a:lnTo>
                    <a:pt x="100283" y="322473"/>
                  </a:lnTo>
                  <a:lnTo>
                    <a:pt x="77715" y="362013"/>
                  </a:lnTo>
                  <a:lnTo>
                    <a:pt x="57784" y="403158"/>
                  </a:lnTo>
                  <a:lnTo>
                    <a:pt x="40605" y="445794"/>
                  </a:lnTo>
                  <a:lnTo>
                    <a:pt x="26293" y="489807"/>
                  </a:lnTo>
                  <a:lnTo>
                    <a:pt x="14962" y="535081"/>
                  </a:lnTo>
                  <a:lnTo>
                    <a:pt x="6726" y="581502"/>
                  </a:lnTo>
                  <a:lnTo>
                    <a:pt x="1700" y="628957"/>
                  </a:lnTo>
                  <a:lnTo>
                    <a:pt x="0" y="677329"/>
                  </a:lnTo>
                  <a:lnTo>
                    <a:pt x="1700" y="725701"/>
                  </a:lnTo>
                  <a:lnTo>
                    <a:pt x="6726" y="773155"/>
                  </a:lnTo>
                  <a:lnTo>
                    <a:pt x="14962" y="819577"/>
                  </a:lnTo>
                  <a:lnTo>
                    <a:pt x="26293" y="864851"/>
                  </a:lnTo>
                  <a:lnTo>
                    <a:pt x="40605" y="908863"/>
                  </a:lnTo>
                  <a:lnTo>
                    <a:pt x="57784" y="951499"/>
                  </a:lnTo>
                  <a:lnTo>
                    <a:pt x="77715" y="992644"/>
                  </a:lnTo>
                  <a:lnTo>
                    <a:pt x="100283" y="1032184"/>
                  </a:lnTo>
                  <a:lnTo>
                    <a:pt x="125373" y="1070003"/>
                  </a:lnTo>
                  <a:lnTo>
                    <a:pt x="152872" y="1105987"/>
                  </a:lnTo>
                  <a:lnTo>
                    <a:pt x="182663" y="1140021"/>
                  </a:lnTo>
                  <a:lnTo>
                    <a:pt x="214633" y="1171992"/>
                  </a:lnTo>
                  <a:lnTo>
                    <a:pt x="248668" y="1201784"/>
                  </a:lnTo>
                  <a:lnTo>
                    <a:pt x="284651" y="1229282"/>
                  </a:lnTo>
                  <a:lnTo>
                    <a:pt x="322470" y="1254372"/>
                  </a:lnTo>
                  <a:lnTo>
                    <a:pt x="362008" y="1276940"/>
                  </a:lnTo>
                  <a:lnTo>
                    <a:pt x="403153" y="1296871"/>
                  </a:lnTo>
                  <a:lnTo>
                    <a:pt x="445788" y="1314050"/>
                  </a:lnTo>
                  <a:lnTo>
                    <a:pt x="489799" y="1328362"/>
                  </a:lnTo>
                  <a:lnTo>
                    <a:pt x="535073" y="1339693"/>
                  </a:lnTo>
                  <a:lnTo>
                    <a:pt x="581493" y="1347929"/>
                  </a:lnTo>
                  <a:lnTo>
                    <a:pt x="628945" y="1352955"/>
                  </a:lnTo>
                  <a:lnTo>
                    <a:pt x="677316" y="1354655"/>
                  </a:lnTo>
                  <a:lnTo>
                    <a:pt x="725688" y="1352955"/>
                  </a:lnTo>
                  <a:lnTo>
                    <a:pt x="773142" y="1347929"/>
                  </a:lnTo>
                  <a:lnTo>
                    <a:pt x="819564" y="1339693"/>
                  </a:lnTo>
                  <a:lnTo>
                    <a:pt x="864839" y="1328362"/>
                  </a:lnTo>
                  <a:lnTo>
                    <a:pt x="908852" y="1314050"/>
                  </a:lnTo>
                  <a:lnTo>
                    <a:pt x="951489" y="1296871"/>
                  </a:lnTo>
                  <a:lnTo>
                    <a:pt x="992635" y="1276940"/>
                  </a:lnTo>
                  <a:lnTo>
                    <a:pt x="1032175" y="1254372"/>
                  </a:lnTo>
                  <a:lnTo>
                    <a:pt x="1069995" y="1229282"/>
                  </a:lnTo>
                  <a:lnTo>
                    <a:pt x="1105980" y="1201784"/>
                  </a:lnTo>
                  <a:lnTo>
                    <a:pt x="1140015" y="1171992"/>
                  </a:lnTo>
                  <a:lnTo>
                    <a:pt x="1171987" y="1140021"/>
                  </a:lnTo>
                  <a:lnTo>
                    <a:pt x="1201780" y="1105987"/>
                  </a:lnTo>
                  <a:lnTo>
                    <a:pt x="1229279" y="1070003"/>
                  </a:lnTo>
                  <a:lnTo>
                    <a:pt x="1254370" y="1032184"/>
                  </a:lnTo>
                  <a:lnTo>
                    <a:pt x="1276939" y="992644"/>
                  </a:lnTo>
                  <a:lnTo>
                    <a:pt x="1296870" y="951499"/>
                  </a:lnTo>
                  <a:lnTo>
                    <a:pt x="1314050" y="908863"/>
                  </a:lnTo>
                  <a:lnTo>
                    <a:pt x="1328363" y="864851"/>
                  </a:lnTo>
                  <a:lnTo>
                    <a:pt x="1339695" y="819577"/>
                  </a:lnTo>
                  <a:lnTo>
                    <a:pt x="1347931" y="773155"/>
                  </a:lnTo>
                  <a:lnTo>
                    <a:pt x="1352957" y="725701"/>
                  </a:lnTo>
                  <a:lnTo>
                    <a:pt x="1354658" y="677329"/>
                  </a:lnTo>
                  <a:lnTo>
                    <a:pt x="1352957" y="628957"/>
                  </a:lnTo>
                  <a:lnTo>
                    <a:pt x="1347931" y="581502"/>
                  </a:lnTo>
                  <a:lnTo>
                    <a:pt x="1339695" y="535081"/>
                  </a:lnTo>
                  <a:lnTo>
                    <a:pt x="1328363" y="489807"/>
                  </a:lnTo>
                  <a:lnTo>
                    <a:pt x="1314050" y="445794"/>
                  </a:lnTo>
                  <a:lnTo>
                    <a:pt x="1296870" y="403158"/>
                  </a:lnTo>
                  <a:lnTo>
                    <a:pt x="1276939" y="362013"/>
                  </a:lnTo>
                  <a:lnTo>
                    <a:pt x="1254370" y="322473"/>
                  </a:lnTo>
                  <a:lnTo>
                    <a:pt x="1229279" y="284654"/>
                  </a:lnTo>
                  <a:lnTo>
                    <a:pt x="1201780" y="248670"/>
                  </a:lnTo>
                  <a:lnTo>
                    <a:pt x="1171987" y="214635"/>
                  </a:lnTo>
                  <a:lnTo>
                    <a:pt x="1140015" y="182664"/>
                  </a:lnTo>
                  <a:lnTo>
                    <a:pt x="1105980" y="152873"/>
                  </a:lnTo>
                  <a:lnTo>
                    <a:pt x="1069995" y="125374"/>
                  </a:lnTo>
                  <a:lnTo>
                    <a:pt x="1032175" y="100283"/>
                  </a:lnTo>
                  <a:lnTo>
                    <a:pt x="992635" y="77715"/>
                  </a:lnTo>
                  <a:lnTo>
                    <a:pt x="951489" y="57785"/>
                  </a:lnTo>
                  <a:lnTo>
                    <a:pt x="908852" y="40606"/>
                  </a:lnTo>
                  <a:lnTo>
                    <a:pt x="864839" y="26293"/>
                  </a:lnTo>
                  <a:lnTo>
                    <a:pt x="819564" y="14962"/>
                  </a:lnTo>
                  <a:lnTo>
                    <a:pt x="773142" y="6726"/>
                  </a:lnTo>
                  <a:lnTo>
                    <a:pt x="725688" y="1700"/>
                  </a:lnTo>
                  <a:lnTo>
                    <a:pt x="67731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2949079" y="4682070"/>
              <a:ext cx="1355090" cy="1355090"/>
            </a:xfrm>
            <a:custGeom>
              <a:avLst/>
              <a:gdLst/>
              <a:ahLst/>
              <a:cxnLst/>
              <a:rect l="l" t="t" r="r" b="b"/>
              <a:pathLst>
                <a:path w="1355089" h="1355089">
                  <a:moveTo>
                    <a:pt x="0" y="677329"/>
                  </a:moveTo>
                  <a:lnTo>
                    <a:pt x="1700" y="628957"/>
                  </a:lnTo>
                  <a:lnTo>
                    <a:pt x="6726" y="581502"/>
                  </a:lnTo>
                  <a:lnTo>
                    <a:pt x="14962" y="535081"/>
                  </a:lnTo>
                  <a:lnTo>
                    <a:pt x="26293" y="489807"/>
                  </a:lnTo>
                  <a:lnTo>
                    <a:pt x="40605" y="445794"/>
                  </a:lnTo>
                  <a:lnTo>
                    <a:pt x="57784" y="403158"/>
                  </a:lnTo>
                  <a:lnTo>
                    <a:pt x="77715" y="362013"/>
                  </a:lnTo>
                  <a:lnTo>
                    <a:pt x="100283" y="322473"/>
                  </a:lnTo>
                  <a:lnTo>
                    <a:pt x="125373" y="284654"/>
                  </a:lnTo>
                  <a:lnTo>
                    <a:pt x="152872" y="248670"/>
                  </a:lnTo>
                  <a:lnTo>
                    <a:pt x="182663" y="214635"/>
                  </a:lnTo>
                  <a:lnTo>
                    <a:pt x="214633" y="182664"/>
                  </a:lnTo>
                  <a:lnTo>
                    <a:pt x="248668" y="152873"/>
                  </a:lnTo>
                  <a:lnTo>
                    <a:pt x="284651" y="125374"/>
                  </a:lnTo>
                  <a:lnTo>
                    <a:pt x="322470" y="100283"/>
                  </a:lnTo>
                  <a:lnTo>
                    <a:pt x="362008" y="77715"/>
                  </a:lnTo>
                  <a:lnTo>
                    <a:pt x="403153" y="57785"/>
                  </a:lnTo>
                  <a:lnTo>
                    <a:pt x="445788" y="40606"/>
                  </a:lnTo>
                  <a:lnTo>
                    <a:pt x="489799" y="26293"/>
                  </a:lnTo>
                  <a:lnTo>
                    <a:pt x="535073" y="14962"/>
                  </a:lnTo>
                  <a:lnTo>
                    <a:pt x="581493" y="6726"/>
                  </a:lnTo>
                  <a:lnTo>
                    <a:pt x="628945" y="1700"/>
                  </a:lnTo>
                  <a:lnTo>
                    <a:pt x="677316" y="0"/>
                  </a:lnTo>
                  <a:lnTo>
                    <a:pt x="725688" y="1700"/>
                  </a:lnTo>
                  <a:lnTo>
                    <a:pt x="773142" y="6726"/>
                  </a:lnTo>
                  <a:lnTo>
                    <a:pt x="819564" y="14962"/>
                  </a:lnTo>
                  <a:lnTo>
                    <a:pt x="864839" y="26293"/>
                  </a:lnTo>
                  <a:lnTo>
                    <a:pt x="908852" y="40606"/>
                  </a:lnTo>
                  <a:lnTo>
                    <a:pt x="951489" y="57785"/>
                  </a:lnTo>
                  <a:lnTo>
                    <a:pt x="992635" y="77715"/>
                  </a:lnTo>
                  <a:lnTo>
                    <a:pt x="1032175" y="100283"/>
                  </a:lnTo>
                  <a:lnTo>
                    <a:pt x="1069995" y="125374"/>
                  </a:lnTo>
                  <a:lnTo>
                    <a:pt x="1105980" y="152873"/>
                  </a:lnTo>
                  <a:lnTo>
                    <a:pt x="1140015" y="182664"/>
                  </a:lnTo>
                  <a:lnTo>
                    <a:pt x="1171987" y="214635"/>
                  </a:lnTo>
                  <a:lnTo>
                    <a:pt x="1201780" y="248670"/>
                  </a:lnTo>
                  <a:lnTo>
                    <a:pt x="1229279" y="284654"/>
                  </a:lnTo>
                  <a:lnTo>
                    <a:pt x="1254370" y="322473"/>
                  </a:lnTo>
                  <a:lnTo>
                    <a:pt x="1276939" y="362013"/>
                  </a:lnTo>
                  <a:lnTo>
                    <a:pt x="1296870" y="403158"/>
                  </a:lnTo>
                  <a:lnTo>
                    <a:pt x="1314050" y="445794"/>
                  </a:lnTo>
                  <a:lnTo>
                    <a:pt x="1328363" y="489807"/>
                  </a:lnTo>
                  <a:lnTo>
                    <a:pt x="1339695" y="535081"/>
                  </a:lnTo>
                  <a:lnTo>
                    <a:pt x="1347931" y="581502"/>
                  </a:lnTo>
                  <a:lnTo>
                    <a:pt x="1352957" y="628957"/>
                  </a:lnTo>
                  <a:lnTo>
                    <a:pt x="1354658" y="677329"/>
                  </a:lnTo>
                  <a:lnTo>
                    <a:pt x="1352957" y="725701"/>
                  </a:lnTo>
                  <a:lnTo>
                    <a:pt x="1347931" y="773155"/>
                  </a:lnTo>
                  <a:lnTo>
                    <a:pt x="1339695" y="819577"/>
                  </a:lnTo>
                  <a:lnTo>
                    <a:pt x="1328363" y="864851"/>
                  </a:lnTo>
                  <a:lnTo>
                    <a:pt x="1314050" y="908863"/>
                  </a:lnTo>
                  <a:lnTo>
                    <a:pt x="1296870" y="951499"/>
                  </a:lnTo>
                  <a:lnTo>
                    <a:pt x="1276939" y="992644"/>
                  </a:lnTo>
                  <a:lnTo>
                    <a:pt x="1254370" y="1032184"/>
                  </a:lnTo>
                  <a:lnTo>
                    <a:pt x="1229279" y="1070003"/>
                  </a:lnTo>
                  <a:lnTo>
                    <a:pt x="1201780" y="1105987"/>
                  </a:lnTo>
                  <a:lnTo>
                    <a:pt x="1171987" y="1140021"/>
                  </a:lnTo>
                  <a:lnTo>
                    <a:pt x="1140015" y="1171992"/>
                  </a:lnTo>
                  <a:lnTo>
                    <a:pt x="1105980" y="1201784"/>
                  </a:lnTo>
                  <a:lnTo>
                    <a:pt x="1069995" y="1229282"/>
                  </a:lnTo>
                  <a:lnTo>
                    <a:pt x="1032175" y="1254372"/>
                  </a:lnTo>
                  <a:lnTo>
                    <a:pt x="992635" y="1276940"/>
                  </a:lnTo>
                  <a:lnTo>
                    <a:pt x="951489" y="1296871"/>
                  </a:lnTo>
                  <a:lnTo>
                    <a:pt x="908852" y="1314050"/>
                  </a:lnTo>
                  <a:lnTo>
                    <a:pt x="864839" y="1328362"/>
                  </a:lnTo>
                  <a:lnTo>
                    <a:pt x="819564" y="1339693"/>
                  </a:lnTo>
                  <a:lnTo>
                    <a:pt x="773142" y="1347929"/>
                  </a:lnTo>
                  <a:lnTo>
                    <a:pt x="725688" y="1352955"/>
                  </a:lnTo>
                  <a:lnTo>
                    <a:pt x="677316" y="1354655"/>
                  </a:lnTo>
                  <a:lnTo>
                    <a:pt x="628945" y="1352955"/>
                  </a:lnTo>
                  <a:lnTo>
                    <a:pt x="581493" y="1347929"/>
                  </a:lnTo>
                  <a:lnTo>
                    <a:pt x="535073" y="1339693"/>
                  </a:lnTo>
                  <a:lnTo>
                    <a:pt x="489799" y="1328362"/>
                  </a:lnTo>
                  <a:lnTo>
                    <a:pt x="445788" y="1314050"/>
                  </a:lnTo>
                  <a:lnTo>
                    <a:pt x="403153" y="1296871"/>
                  </a:lnTo>
                  <a:lnTo>
                    <a:pt x="362008" y="1276940"/>
                  </a:lnTo>
                  <a:lnTo>
                    <a:pt x="322470" y="1254372"/>
                  </a:lnTo>
                  <a:lnTo>
                    <a:pt x="284651" y="1229282"/>
                  </a:lnTo>
                  <a:lnTo>
                    <a:pt x="248668" y="1201784"/>
                  </a:lnTo>
                  <a:lnTo>
                    <a:pt x="214633" y="1171992"/>
                  </a:lnTo>
                  <a:lnTo>
                    <a:pt x="182663" y="1140021"/>
                  </a:lnTo>
                  <a:lnTo>
                    <a:pt x="152872" y="1105987"/>
                  </a:lnTo>
                  <a:lnTo>
                    <a:pt x="125373" y="1070003"/>
                  </a:lnTo>
                  <a:lnTo>
                    <a:pt x="100283" y="1032184"/>
                  </a:lnTo>
                  <a:lnTo>
                    <a:pt x="77715" y="992644"/>
                  </a:lnTo>
                  <a:lnTo>
                    <a:pt x="57784" y="951499"/>
                  </a:lnTo>
                  <a:lnTo>
                    <a:pt x="40605" y="908863"/>
                  </a:lnTo>
                  <a:lnTo>
                    <a:pt x="26293" y="864851"/>
                  </a:lnTo>
                  <a:lnTo>
                    <a:pt x="14962" y="819577"/>
                  </a:lnTo>
                  <a:lnTo>
                    <a:pt x="6726" y="773155"/>
                  </a:lnTo>
                  <a:lnTo>
                    <a:pt x="1700" y="725701"/>
                  </a:lnTo>
                  <a:lnTo>
                    <a:pt x="0" y="677329"/>
                  </a:lnTo>
                  <a:close/>
                </a:path>
              </a:pathLst>
            </a:custGeom>
            <a:ln w="12700">
              <a:solidFill>
                <a:srgbClr val="FBB83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IDHS-</a:t>
            </a:r>
            <a:r>
              <a:rPr dirty="0"/>
              <a:t>DEC</a:t>
            </a:r>
            <a:r>
              <a:rPr spc="10" dirty="0">
                <a:latin typeface="Times New Roman"/>
                <a:cs typeface="Times New Roman"/>
              </a:rPr>
              <a:t> </a:t>
            </a:r>
            <a:r>
              <a:rPr dirty="0"/>
              <a:t>Home</a:t>
            </a:r>
            <a:r>
              <a:rPr spc="30" dirty="0">
                <a:latin typeface="Times New Roman"/>
                <a:cs typeface="Times New Roman"/>
              </a:rPr>
              <a:t> </a:t>
            </a:r>
            <a:r>
              <a:rPr dirty="0"/>
              <a:t>Visiting</a:t>
            </a:r>
            <a:r>
              <a:rPr spc="25" dirty="0">
                <a:latin typeface="Times New Roman"/>
                <a:cs typeface="Times New Roman"/>
              </a:rPr>
              <a:t> </a:t>
            </a:r>
            <a:r>
              <a:rPr dirty="0"/>
              <a:t>Priority</a:t>
            </a:r>
            <a:r>
              <a:rPr spc="20" dirty="0">
                <a:latin typeface="Times New Roman"/>
                <a:cs typeface="Times New Roman"/>
              </a:rPr>
              <a:t> </a:t>
            </a:r>
            <a:r>
              <a:rPr spc="-10" dirty="0"/>
              <a:t>Populations</a:t>
            </a:r>
          </a:p>
        </p:txBody>
      </p:sp>
      <p:sp>
        <p:nvSpPr>
          <p:cNvPr id="3" name="object 3"/>
          <p:cNvSpPr txBox="1"/>
          <p:nvPr/>
        </p:nvSpPr>
        <p:spPr>
          <a:xfrm>
            <a:off x="253300" y="827557"/>
            <a:ext cx="2164080" cy="1298575"/>
          </a:xfrm>
          <a:prstGeom prst="rect">
            <a:avLst/>
          </a:prstGeom>
          <a:solidFill>
            <a:srgbClr val="FBB839"/>
          </a:solidFill>
        </p:spPr>
        <p:txBody>
          <a:bodyPr vert="horz" wrap="square" lIns="0" tIns="1905" rIns="0" bIns="0" rtlCol="0">
            <a:spAutoFit/>
          </a:bodyPr>
          <a:lstStyle/>
          <a:p>
            <a:pPr marL="0" marR="0" lvl="0" indent="0" defTabSz="914400" eaLnBrk="1" fontAlgn="auto" latinLnBrk="0" hangingPunct="1">
              <a:lnSpc>
                <a:spcPct val="100000"/>
              </a:lnSpc>
              <a:spcBef>
                <a:spcPts val="15"/>
              </a:spcBef>
              <a:spcAft>
                <a:spcPts val="0"/>
              </a:spcAft>
              <a:buClrTx/>
              <a:buSzTx/>
              <a:buFontTx/>
              <a:buNone/>
              <a:tabLst/>
              <a:defRPr/>
            </a:pPr>
            <a:endParaRPr kumimoji="0" sz="2100" b="0" i="0" u="none" strike="noStrike" kern="0" cap="none" spc="0" normalizeH="0" baseline="0" noProof="0">
              <a:ln>
                <a:noFill/>
              </a:ln>
              <a:solidFill>
                <a:sysClr val="windowText" lastClr="000000"/>
              </a:solidFill>
              <a:effectLst/>
              <a:uLnTx/>
              <a:uFillTx/>
              <a:latin typeface="Times New Roman"/>
              <a:cs typeface="Times New Roman"/>
            </a:endParaRPr>
          </a:p>
          <a:p>
            <a:pPr marL="69850" marR="61594" lvl="0" indent="0" algn="ctr" defTabSz="914400" eaLnBrk="1" fontAlgn="auto" latinLnBrk="0" hangingPunct="1">
              <a:lnSpc>
                <a:spcPts val="1750"/>
              </a:lnSpc>
              <a:spcBef>
                <a:spcPts val="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Families</a:t>
            </a:r>
            <a:r>
              <a:rPr kumimoji="0" sz="1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that</a:t>
            </a:r>
            <a:r>
              <a:rPr kumimoji="0" sz="1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earn</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low</a:t>
            </a:r>
            <a:r>
              <a:rPr kumimoji="0" sz="16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incomes</a:t>
            </a:r>
            <a:r>
              <a:rPr kumimoji="0" sz="1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(below</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100%</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FPL)</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4" name="object 4"/>
          <p:cNvSpPr txBox="1"/>
          <p:nvPr/>
        </p:nvSpPr>
        <p:spPr>
          <a:xfrm>
            <a:off x="2633662" y="827557"/>
            <a:ext cx="2164080" cy="1298575"/>
          </a:xfrm>
          <a:prstGeom prst="rect">
            <a:avLst/>
          </a:prstGeom>
          <a:solidFill>
            <a:srgbClr val="FBB839"/>
          </a:solidFill>
        </p:spPr>
        <p:txBody>
          <a:bodyPr vert="horz" wrap="square" lIns="0" tIns="1905" rIns="0" bIns="0" rtlCol="0">
            <a:spAutoFit/>
          </a:bodyPr>
          <a:lstStyle/>
          <a:p>
            <a:pPr marL="0" marR="0" lvl="0" indent="0" defTabSz="914400" eaLnBrk="1" fontAlgn="auto" latinLnBrk="0" hangingPunct="1">
              <a:lnSpc>
                <a:spcPct val="100000"/>
              </a:lnSpc>
              <a:spcBef>
                <a:spcPts val="15"/>
              </a:spcBef>
              <a:spcAft>
                <a:spcPts val="0"/>
              </a:spcAft>
              <a:buClrTx/>
              <a:buSzTx/>
              <a:buFontTx/>
              <a:buNone/>
              <a:tabLst/>
              <a:defRPr/>
            </a:pPr>
            <a:endParaRPr kumimoji="0" sz="2100" b="0" i="0" u="none" strike="noStrike" kern="0" cap="none" spc="0" normalizeH="0" baseline="0" noProof="0">
              <a:ln>
                <a:noFill/>
              </a:ln>
              <a:solidFill>
                <a:sysClr val="windowText" lastClr="000000"/>
              </a:solidFill>
              <a:effectLst/>
              <a:uLnTx/>
              <a:uFillTx/>
              <a:latin typeface="Times New Roman"/>
              <a:cs typeface="Times New Roman"/>
            </a:endParaRPr>
          </a:p>
          <a:p>
            <a:pPr marL="106680" marR="97790" lvl="0" indent="-2540" algn="ctr" defTabSz="914400" eaLnBrk="1" fontAlgn="auto" latinLnBrk="0" hangingPunct="1">
              <a:lnSpc>
                <a:spcPts val="1750"/>
              </a:lnSpc>
              <a:spcBef>
                <a:spcPts val="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Families</a:t>
            </a:r>
            <a:r>
              <a:rPr kumimoji="0" sz="1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with</a:t>
            </a:r>
            <a:r>
              <a:rPr kumimoji="0" sz="1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teen</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parents</a:t>
            </a:r>
            <a:r>
              <a:rPr kumimoji="0" sz="1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(under</a:t>
            </a:r>
            <a:r>
              <a:rPr kumimoji="0" sz="1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5" normalizeH="0" baseline="0" noProof="0" dirty="0">
                <a:ln>
                  <a:noFill/>
                </a:ln>
                <a:solidFill>
                  <a:sysClr val="windowText" lastClr="000000"/>
                </a:solidFill>
                <a:effectLst/>
                <a:uLnTx/>
                <a:uFillTx/>
                <a:latin typeface="Montserrat"/>
                <a:cs typeface="Montserrat"/>
              </a:rPr>
              <a:t>age</a:t>
            </a:r>
            <a:r>
              <a:rPr kumimoji="0" sz="16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5" normalizeH="0" baseline="0" noProof="0" dirty="0">
                <a:ln>
                  <a:noFill/>
                </a:ln>
                <a:solidFill>
                  <a:sysClr val="windowText" lastClr="000000"/>
                </a:solidFill>
                <a:effectLst/>
                <a:uLnTx/>
                <a:uFillTx/>
                <a:latin typeface="Montserrat"/>
                <a:cs typeface="Montserrat"/>
              </a:rPr>
              <a:t>21)</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5" name="object 5"/>
          <p:cNvSpPr txBox="1"/>
          <p:nvPr/>
        </p:nvSpPr>
        <p:spPr>
          <a:xfrm>
            <a:off x="5014023" y="827557"/>
            <a:ext cx="2164080" cy="1298575"/>
          </a:xfrm>
          <a:prstGeom prst="rect">
            <a:avLst/>
          </a:prstGeom>
          <a:solidFill>
            <a:srgbClr val="FBB839"/>
          </a:solidFill>
        </p:spPr>
        <p:txBody>
          <a:bodyPr vert="horz" wrap="square" lIns="0" tIns="1905" rIns="0" bIns="0" rtlCol="0">
            <a:spAutoFit/>
          </a:bodyPr>
          <a:lstStyle/>
          <a:p>
            <a:pPr marL="0" marR="0" lvl="0" indent="0" defTabSz="914400" eaLnBrk="1" fontAlgn="auto" latinLnBrk="0" hangingPunct="1">
              <a:lnSpc>
                <a:spcPct val="100000"/>
              </a:lnSpc>
              <a:spcBef>
                <a:spcPts val="15"/>
              </a:spcBef>
              <a:spcAft>
                <a:spcPts val="0"/>
              </a:spcAft>
              <a:buClrTx/>
              <a:buSzTx/>
              <a:buFontTx/>
              <a:buNone/>
              <a:tabLst/>
              <a:defRPr/>
            </a:pPr>
            <a:endParaRPr kumimoji="0" sz="2100" b="0" i="0" u="none" strike="noStrike" kern="0" cap="none" spc="0" normalizeH="0" baseline="0" noProof="0">
              <a:ln>
                <a:noFill/>
              </a:ln>
              <a:solidFill>
                <a:sysClr val="windowText" lastClr="000000"/>
              </a:solidFill>
              <a:effectLst/>
              <a:uLnTx/>
              <a:uFillTx/>
              <a:latin typeface="Times New Roman"/>
              <a:cs typeface="Times New Roman"/>
            </a:endParaRPr>
          </a:p>
          <a:p>
            <a:pPr marL="127635" marR="119380" lvl="0" indent="0" algn="ctr" defTabSz="914400" eaLnBrk="1" fontAlgn="auto" latinLnBrk="0" hangingPunct="1">
              <a:lnSpc>
                <a:spcPts val="1750"/>
              </a:lnSpc>
              <a:spcBef>
                <a:spcPts val="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Families</a:t>
            </a:r>
            <a:r>
              <a:rPr kumimoji="0" sz="1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with</a:t>
            </a:r>
            <a:r>
              <a:rPr kumimoji="0" sz="1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child</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welfare</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involvement</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6" name="object 6"/>
          <p:cNvSpPr txBox="1"/>
          <p:nvPr/>
        </p:nvSpPr>
        <p:spPr>
          <a:xfrm>
            <a:off x="7394371" y="827557"/>
            <a:ext cx="2164080" cy="1298575"/>
          </a:xfrm>
          <a:prstGeom prst="rect">
            <a:avLst/>
          </a:prstGeom>
          <a:solidFill>
            <a:srgbClr val="FBB839"/>
          </a:solidFill>
        </p:spPr>
        <p:txBody>
          <a:bodyPr vert="horz" wrap="square" lIns="0" tIns="1905" rIns="0" bIns="0" rtlCol="0">
            <a:spAutoFit/>
          </a:bodyPr>
          <a:lstStyle/>
          <a:p>
            <a:pPr marL="0" marR="0" lvl="0" indent="0" defTabSz="914400" eaLnBrk="1" fontAlgn="auto" latinLnBrk="0" hangingPunct="1">
              <a:lnSpc>
                <a:spcPct val="100000"/>
              </a:lnSpc>
              <a:spcBef>
                <a:spcPts val="15"/>
              </a:spcBef>
              <a:spcAft>
                <a:spcPts val="0"/>
              </a:spcAft>
              <a:buClrTx/>
              <a:buSzTx/>
              <a:buFontTx/>
              <a:buNone/>
              <a:tabLst/>
              <a:defRPr/>
            </a:pPr>
            <a:endParaRPr kumimoji="0" sz="2100" b="0" i="0" u="none" strike="noStrike" kern="0" cap="none" spc="0" normalizeH="0" baseline="0" noProof="0">
              <a:ln>
                <a:noFill/>
              </a:ln>
              <a:solidFill>
                <a:sysClr val="windowText" lastClr="000000"/>
              </a:solidFill>
              <a:effectLst/>
              <a:uLnTx/>
              <a:uFillTx/>
              <a:latin typeface="Times New Roman"/>
              <a:cs typeface="Times New Roman"/>
            </a:endParaRPr>
          </a:p>
          <a:p>
            <a:pPr marL="350520" marR="343535" lvl="0" indent="635" algn="ctr" defTabSz="914400" eaLnBrk="1" fontAlgn="auto" latinLnBrk="0" hangingPunct="1">
              <a:lnSpc>
                <a:spcPts val="1750"/>
              </a:lnSpc>
              <a:spcBef>
                <a:spcPts val="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Families</a:t>
            </a:r>
            <a:r>
              <a:rPr kumimoji="0" sz="1600" b="0" i="0" u="none" strike="noStrike" kern="0" cap="none" spc="-5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with</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substance</a:t>
            </a:r>
            <a:r>
              <a:rPr kumimoji="0" sz="1600" b="0" i="0" u="none" strike="noStrike" kern="0" cap="none" spc="-6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5" normalizeH="0" baseline="0" noProof="0" dirty="0">
                <a:ln>
                  <a:noFill/>
                </a:ln>
                <a:solidFill>
                  <a:sysClr val="windowText" lastClr="000000"/>
                </a:solidFill>
                <a:effectLst/>
                <a:uLnTx/>
                <a:uFillTx/>
                <a:latin typeface="Montserrat"/>
                <a:cs typeface="Montserrat"/>
              </a:rPr>
              <a:t>use</a:t>
            </a:r>
            <a:r>
              <a:rPr kumimoji="0" sz="16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issues</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7" name="object 7"/>
          <p:cNvSpPr txBox="1"/>
          <p:nvPr/>
        </p:nvSpPr>
        <p:spPr>
          <a:xfrm>
            <a:off x="9774732" y="827557"/>
            <a:ext cx="2164080" cy="1298575"/>
          </a:xfrm>
          <a:prstGeom prst="rect">
            <a:avLst/>
          </a:prstGeom>
          <a:solidFill>
            <a:srgbClr val="FBB839"/>
          </a:solidFill>
        </p:spPr>
        <p:txBody>
          <a:bodyPr vert="horz" wrap="square" lIns="0" tIns="193040" rIns="0" bIns="0" rtlCol="0">
            <a:spAutoFit/>
          </a:bodyPr>
          <a:lstStyle/>
          <a:p>
            <a:pPr marL="196215" marR="187960" lvl="0" indent="0" algn="ctr" defTabSz="914400" eaLnBrk="1" fontAlgn="auto" latinLnBrk="0" hangingPunct="1">
              <a:lnSpc>
                <a:spcPct val="91500"/>
              </a:lnSpc>
              <a:spcBef>
                <a:spcPts val="152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Families</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in</a:t>
            </a:r>
            <a:r>
              <a:rPr kumimoji="0" sz="16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which</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someone</a:t>
            </a:r>
            <a:r>
              <a:rPr kumimoji="0" sz="1600" b="0" i="0" u="none" strike="noStrike" kern="0" cap="none" spc="-5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uses</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tobacco</a:t>
            </a:r>
            <a:r>
              <a:rPr kumimoji="0" sz="1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in</a:t>
            </a:r>
            <a:r>
              <a:rPr kumimoji="0" sz="1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5" normalizeH="0" baseline="0" noProof="0" dirty="0">
                <a:ln>
                  <a:noFill/>
                </a:ln>
                <a:solidFill>
                  <a:sysClr val="windowText" lastClr="000000"/>
                </a:solidFill>
                <a:effectLst/>
                <a:uLnTx/>
                <a:uFillTx/>
                <a:latin typeface="Montserrat"/>
                <a:cs typeface="Montserrat"/>
              </a:rPr>
              <a:t>the</a:t>
            </a:r>
            <a:r>
              <a:rPr kumimoji="0" sz="16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home</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8" name="object 8"/>
          <p:cNvSpPr txBox="1"/>
          <p:nvPr/>
        </p:nvSpPr>
        <p:spPr>
          <a:xfrm>
            <a:off x="2633662" y="2342337"/>
            <a:ext cx="2164080" cy="1298575"/>
          </a:xfrm>
          <a:prstGeom prst="rect">
            <a:avLst/>
          </a:prstGeom>
          <a:solidFill>
            <a:srgbClr val="FBB839"/>
          </a:solidFill>
        </p:spPr>
        <p:txBody>
          <a:bodyPr vert="horz" wrap="square" lIns="0" tIns="193040" rIns="0" bIns="0" rtlCol="0">
            <a:spAutoFit/>
          </a:bodyPr>
          <a:lstStyle/>
          <a:p>
            <a:pPr marL="154940" marR="148590" lvl="0" indent="-635" algn="ctr" defTabSz="914400" eaLnBrk="1" fontAlgn="auto" latinLnBrk="0" hangingPunct="1">
              <a:lnSpc>
                <a:spcPct val="91500"/>
              </a:lnSpc>
              <a:spcBef>
                <a:spcPts val="152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Families</a:t>
            </a:r>
            <a:r>
              <a:rPr kumimoji="0" sz="1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with</a:t>
            </a:r>
            <a:r>
              <a:rPr kumimoji="0" sz="1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5" normalizeH="0" baseline="0" noProof="0" dirty="0">
                <a:ln>
                  <a:noFill/>
                </a:ln>
                <a:solidFill>
                  <a:sysClr val="windowText" lastClr="000000"/>
                </a:solidFill>
                <a:effectLst/>
                <a:uLnTx/>
                <a:uFillTx/>
                <a:latin typeface="Montserrat"/>
                <a:cs typeface="Montserrat"/>
              </a:rPr>
              <a:t>an</a:t>
            </a:r>
            <a:r>
              <a:rPr kumimoji="0" sz="16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adult</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or</a:t>
            </a:r>
            <a:r>
              <a:rPr kumimoji="0" sz="16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child</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with</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low</a:t>
            </a:r>
            <a:r>
              <a:rPr kumimoji="0" sz="16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student</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achievement</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9" name="object 9"/>
          <p:cNvSpPr txBox="1"/>
          <p:nvPr/>
        </p:nvSpPr>
        <p:spPr>
          <a:xfrm>
            <a:off x="5014023" y="2342337"/>
            <a:ext cx="2164080" cy="1298575"/>
          </a:xfrm>
          <a:prstGeom prst="rect">
            <a:avLst/>
          </a:prstGeom>
          <a:solidFill>
            <a:srgbClr val="FBB839"/>
          </a:solidFill>
        </p:spPr>
        <p:txBody>
          <a:bodyPr vert="horz" wrap="square" lIns="0" tIns="193040" rIns="0" bIns="0" rtlCol="0">
            <a:spAutoFit/>
          </a:bodyPr>
          <a:lstStyle/>
          <a:p>
            <a:pPr marL="199390" marR="191135" lvl="0" indent="-1270" algn="ctr" defTabSz="914400" eaLnBrk="1" fontAlgn="auto" latinLnBrk="0" hangingPunct="1">
              <a:lnSpc>
                <a:spcPct val="91500"/>
              </a:lnSpc>
              <a:spcBef>
                <a:spcPts val="152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Families</a:t>
            </a:r>
            <a:r>
              <a:rPr kumimoji="0" sz="1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with</a:t>
            </a:r>
            <a:r>
              <a:rPr kumimoji="0" sz="1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50" normalizeH="0" baseline="0" noProof="0" dirty="0">
                <a:ln>
                  <a:noFill/>
                </a:ln>
                <a:solidFill>
                  <a:sysClr val="windowText" lastClr="000000"/>
                </a:solidFill>
                <a:effectLst/>
                <a:uLnTx/>
                <a:uFillTx/>
                <a:latin typeface="Montserrat"/>
                <a:cs typeface="Montserrat"/>
              </a:rPr>
              <a:t>a</a:t>
            </a:r>
            <a:r>
              <a:rPr kumimoji="0" sz="1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child</a:t>
            </a:r>
            <a:r>
              <a:rPr kumimoji="0" sz="16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with</a:t>
            </a:r>
            <a:r>
              <a:rPr kumimoji="0" sz="16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50" normalizeH="0" baseline="0" noProof="0" dirty="0">
                <a:ln>
                  <a:noFill/>
                </a:ln>
                <a:solidFill>
                  <a:sysClr val="windowText" lastClr="000000"/>
                </a:solidFill>
                <a:effectLst/>
                <a:uLnTx/>
                <a:uFillTx/>
                <a:latin typeface="Montserrat"/>
                <a:cs typeface="Montserrat"/>
              </a:rPr>
              <a:t>a</a:t>
            </a:r>
            <a:r>
              <a:rPr kumimoji="0" sz="1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developmental</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delay</a:t>
            </a:r>
            <a:r>
              <a:rPr kumimoji="0" sz="16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or</a:t>
            </a:r>
            <a:r>
              <a:rPr kumimoji="0" sz="16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disability</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10" name="object 10"/>
          <p:cNvSpPr txBox="1"/>
          <p:nvPr/>
        </p:nvSpPr>
        <p:spPr>
          <a:xfrm>
            <a:off x="7394371" y="2342337"/>
            <a:ext cx="2164080" cy="1298575"/>
          </a:xfrm>
          <a:prstGeom prst="rect">
            <a:avLst/>
          </a:prstGeom>
          <a:solidFill>
            <a:srgbClr val="FBB839"/>
          </a:solidFill>
        </p:spPr>
        <p:txBody>
          <a:bodyPr vert="horz" wrap="square" lIns="0" tIns="193040" rIns="0" bIns="0" rtlCol="0">
            <a:spAutoFit/>
          </a:bodyPr>
          <a:lstStyle/>
          <a:p>
            <a:pPr marL="68580" marR="60325" lvl="0" indent="0" algn="ctr" defTabSz="914400" eaLnBrk="1" fontAlgn="auto" latinLnBrk="0" hangingPunct="1">
              <a:lnSpc>
                <a:spcPct val="91500"/>
              </a:lnSpc>
              <a:spcBef>
                <a:spcPts val="152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Montserrat"/>
                <a:cs typeface="Montserrat"/>
              </a:rPr>
              <a:t>Families</a:t>
            </a:r>
            <a:r>
              <a:rPr kumimoji="0" sz="1600" b="0" i="0" u="none" strike="noStrike" kern="0" cap="none" spc="-5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0" normalizeH="0" baseline="0" noProof="0" dirty="0">
                <a:ln>
                  <a:noFill/>
                </a:ln>
                <a:solidFill>
                  <a:sysClr val="windowText" lastClr="000000"/>
                </a:solidFill>
                <a:effectLst/>
                <a:uLnTx/>
                <a:uFillTx/>
                <a:latin typeface="Montserrat"/>
                <a:cs typeface="Montserrat"/>
              </a:rPr>
              <a:t>with</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someone</a:t>
            </a:r>
            <a:r>
              <a:rPr kumimoji="0" sz="16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in</a:t>
            </a:r>
            <a:r>
              <a:rPr kumimoji="0" sz="1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the</a:t>
            </a:r>
            <a:r>
              <a:rPr kumimoji="0" sz="16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25" normalizeH="0" baseline="0" noProof="0" dirty="0">
                <a:ln>
                  <a:noFill/>
                </a:ln>
                <a:solidFill>
                  <a:sysClr val="windowText" lastClr="000000"/>
                </a:solidFill>
                <a:effectLst/>
                <a:uLnTx/>
                <a:uFillTx/>
                <a:latin typeface="Montserrat"/>
                <a:cs typeface="Montserrat"/>
              </a:rPr>
              <a:t>US</a:t>
            </a:r>
            <a:r>
              <a:rPr kumimoji="0" sz="16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armed</a:t>
            </a:r>
            <a:r>
              <a:rPr kumimoji="0" sz="1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forces</a:t>
            </a:r>
            <a:r>
              <a:rPr kumimoji="0" sz="16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0" normalizeH="0" baseline="0" noProof="0" dirty="0">
                <a:ln>
                  <a:noFill/>
                </a:ln>
                <a:solidFill>
                  <a:sysClr val="windowText" lastClr="000000"/>
                </a:solidFill>
                <a:effectLst/>
                <a:uLnTx/>
                <a:uFillTx/>
                <a:latin typeface="Montserrat"/>
                <a:cs typeface="Montserrat"/>
              </a:rPr>
              <a:t>(including</a:t>
            </a:r>
            <a:r>
              <a:rPr kumimoji="0" sz="1600" b="0" i="0" u="none" strike="noStrike" kern="0" cap="none" spc="-60" normalizeH="0" baseline="0" noProof="0" dirty="0">
                <a:ln>
                  <a:noFill/>
                </a:ln>
                <a:solidFill>
                  <a:sysClr val="windowText" lastClr="000000"/>
                </a:solidFill>
                <a:effectLst/>
                <a:uLnTx/>
                <a:uFillTx/>
                <a:latin typeface="Times New Roman"/>
                <a:cs typeface="Times New Roman"/>
              </a:rPr>
              <a:t> </a:t>
            </a:r>
            <a:r>
              <a:rPr kumimoji="0" sz="1600" b="0" i="0" u="none" strike="noStrike" kern="0" cap="none" spc="-10" normalizeH="0" baseline="0" noProof="0" dirty="0">
                <a:ln>
                  <a:noFill/>
                </a:ln>
                <a:solidFill>
                  <a:sysClr val="windowText" lastClr="000000"/>
                </a:solidFill>
                <a:effectLst/>
                <a:uLnTx/>
                <a:uFillTx/>
                <a:latin typeface="Montserrat"/>
                <a:cs typeface="Montserrat"/>
              </a:rPr>
              <a:t>veterans)</a:t>
            </a:r>
            <a:endParaRPr kumimoji="0" sz="1600" b="0" i="0" u="none" strike="noStrike" kern="0" cap="none" spc="0" normalizeH="0" baseline="0" noProof="0">
              <a:ln>
                <a:noFill/>
              </a:ln>
              <a:solidFill>
                <a:sysClr val="windowText" lastClr="000000"/>
              </a:solidFill>
              <a:effectLst/>
              <a:uLnTx/>
              <a:uFillTx/>
              <a:latin typeface="Montserrat"/>
              <a:cs typeface="Montserrat"/>
            </a:endParaRPr>
          </a:p>
        </p:txBody>
      </p:sp>
      <p:sp>
        <p:nvSpPr>
          <p:cNvPr id="11" name="object 11"/>
          <p:cNvSpPr txBox="1"/>
          <p:nvPr/>
        </p:nvSpPr>
        <p:spPr>
          <a:xfrm>
            <a:off x="3070313" y="5736067"/>
            <a:ext cx="7798434" cy="644525"/>
          </a:xfrm>
          <a:prstGeom prst="rect">
            <a:avLst/>
          </a:prstGeom>
        </p:spPr>
        <p:txBody>
          <a:bodyPr vert="horz" wrap="square" lIns="0" tIns="1905" rIns="0" bIns="0" rtlCol="0">
            <a:spAutoFit/>
          </a:bodyPr>
          <a:lstStyle/>
          <a:p>
            <a:pPr marL="0" marR="0" lvl="0" indent="0" defTabSz="914400" eaLnBrk="1" fontAlgn="auto" latinLnBrk="0" hangingPunct="1">
              <a:lnSpc>
                <a:spcPts val="1680"/>
              </a:lnSpc>
              <a:spcBef>
                <a:spcPts val="1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Montserrat"/>
                <a:cs typeface="Montserrat"/>
              </a:rPr>
              <a:t>For</a:t>
            </a:r>
            <a:r>
              <a:rPr kumimoji="0" sz="14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more</a:t>
            </a:r>
            <a:r>
              <a:rPr kumimoji="0" sz="14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information</a:t>
            </a:r>
            <a:r>
              <a:rPr kumimoji="0" sz="14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about</a:t>
            </a:r>
            <a:r>
              <a:rPr kumimoji="0" sz="14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the</a:t>
            </a:r>
            <a:r>
              <a:rPr kumimoji="0" sz="14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Early</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Learning</a:t>
            </a:r>
            <a:r>
              <a:rPr kumimoji="0" sz="14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Council’s</a:t>
            </a:r>
            <a:r>
              <a:rPr kumimoji="0" sz="14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priority</a:t>
            </a:r>
            <a:r>
              <a:rPr kumimoji="0" sz="14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populations,</a:t>
            </a:r>
            <a:r>
              <a:rPr kumimoji="0" sz="14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visit:</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https://oecd.illinois.gov/content/dam/soi/en/web/oecd/documents/priority-populations-</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updated-2021.pdf</a:t>
            </a:r>
            <a:endParaRPr kumimoji="0" sz="1400" b="0" i="0" u="none" strike="noStrike" kern="0" cap="none" spc="0" normalizeH="0" baseline="0" noProof="0">
              <a:ln>
                <a:noFill/>
              </a:ln>
              <a:solidFill>
                <a:sysClr val="windowText" lastClr="000000"/>
              </a:solidFill>
              <a:effectLst/>
              <a:uLnTx/>
              <a:uFillTx/>
              <a:latin typeface="Montserrat"/>
              <a:cs typeface="Montserrat"/>
            </a:endParaRPr>
          </a:p>
        </p:txBody>
      </p:sp>
      <p:grpSp>
        <p:nvGrpSpPr>
          <p:cNvPr id="12" name="object 12"/>
          <p:cNvGrpSpPr/>
          <p:nvPr/>
        </p:nvGrpSpPr>
        <p:grpSpPr>
          <a:xfrm>
            <a:off x="211390" y="3768356"/>
            <a:ext cx="11769725" cy="2940050"/>
            <a:chOff x="211390" y="3768356"/>
            <a:chExt cx="11769725" cy="2940050"/>
          </a:xfrm>
        </p:grpSpPr>
        <p:sp>
          <p:nvSpPr>
            <p:cNvPr id="13" name="object 13"/>
            <p:cNvSpPr/>
            <p:nvPr/>
          </p:nvSpPr>
          <p:spPr>
            <a:xfrm>
              <a:off x="211390" y="3773739"/>
              <a:ext cx="11769725" cy="2934335"/>
            </a:xfrm>
            <a:custGeom>
              <a:avLst/>
              <a:gdLst/>
              <a:ahLst/>
              <a:cxnLst/>
              <a:rect l="l" t="t" r="r" b="b"/>
              <a:pathLst>
                <a:path w="11769725" h="2934334">
                  <a:moveTo>
                    <a:pt x="11769217" y="0"/>
                  </a:moveTo>
                  <a:lnTo>
                    <a:pt x="0" y="0"/>
                  </a:lnTo>
                  <a:lnTo>
                    <a:pt x="0" y="2934182"/>
                  </a:lnTo>
                  <a:lnTo>
                    <a:pt x="11769217" y="2934182"/>
                  </a:lnTo>
                  <a:lnTo>
                    <a:pt x="1176921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1246520" y="3774706"/>
              <a:ext cx="2256155" cy="1353820"/>
            </a:xfrm>
            <a:custGeom>
              <a:avLst/>
              <a:gdLst/>
              <a:ahLst/>
              <a:cxnLst/>
              <a:rect l="l" t="t" r="r" b="b"/>
              <a:pathLst>
                <a:path w="2256154" h="1353820">
                  <a:moveTo>
                    <a:pt x="2255570" y="0"/>
                  </a:moveTo>
                  <a:lnTo>
                    <a:pt x="0" y="0"/>
                  </a:lnTo>
                  <a:lnTo>
                    <a:pt x="0" y="1353350"/>
                  </a:lnTo>
                  <a:lnTo>
                    <a:pt x="2255570" y="1353350"/>
                  </a:lnTo>
                  <a:lnTo>
                    <a:pt x="2255570"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1246520" y="3774706"/>
              <a:ext cx="2256155" cy="1353820"/>
            </a:xfrm>
            <a:custGeom>
              <a:avLst/>
              <a:gdLst/>
              <a:ahLst/>
              <a:cxnLst/>
              <a:rect l="l" t="t" r="r" b="b"/>
              <a:pathLst>
                <a:path w="2256154" h="1353820">
                  <a:moveTo>
                    <a:pt x="0" y="1353350"/>
                  </a:moveTo>
                  <a:lnTo>
                    <a:pt x="2255570" y="1353350"/>
                  </a:lnTo>
                  <a:lnTo>
                    <a:pt x="2255570" y="0"/>
                  </a:lnTo>
                  <a:lnTo>
                    <a:pt x="0" y="0"/>
                  </a:lnTo>
                  <a:lnTo>
                    <a:pt x="0" y="1353350"/>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1246520" y="3774706"/>
            <a:ext cx="2256155" cy="13538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451484" marR="69215" lvl="0" indent="-376555" defTabSz="914400" eaLnBrk="1" fontAlgn="auto" latinLnBrk="0" hangingPunct="1">
              <a:lnSpc>
                <a:spcPts val="1639"/>
              </a:lnSpc>
              <a:spcBef>
                <a:spcPts val="1570"/>
              </a:spcBef>
              <a:spcAft>
                <a:spcPts val="0"/>
              </a:spcAft>
              <a:buClrTx/>
              <a:buSzTx/>
              <a:buFontTx/>
              <a:buNone/>
              <a:tabLst/>
              <a:defRPr/>
            </a:pPr>
            <a:r>
              <a:rPr kumimoji="0" sz="1500" b="0" i="0" u="none" strike="noStrike" kern="0" cap="none" spc="0" normalizeH="0" baseline="0" noProof="0" dirty="0">
                <a:ln>
                  <a:noFill/>
                </a:ln>
                <a:solidFill>
                  <a:srgbClr val="FFFFFF"/>
                </a:solidFill>
                <a:effectLst/>
                <a:uLnTx/>
                <a:uFillTx/>
                <a:latin typeface="Montserrat"/>
                <a:cs typeface="Montserrat"/>
              </a:rPr>
              <a:t>Families</a:t>
            </a:r>
            <a:r>
              <a:rPr kumimoji="0" sz="1500" b="0" i="0" u="none" strike="noStrike" kern="0" cap="none" spc="-5"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experiencing</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homelessness</a:t>
            </a:r>
            <a:endParaRPr kumimoji="0" sz="1500" b="0" i="0" u="none" strike="noStrike" kern="0" cap="none" spc="0" normalizeH="0" baseline="0" noProof="0">
              <a:ln>
                <a:noFill/>
              </a:ln>
              <a:solidFill>
                <a:sysClr val="windowText" lastClr="000000"/>
              </a:solidFill>
              <a:effectLst/>
              <a:uLnTx/>
              <a:uFillTx/>
              <a:latin typeface="Montserrat"/>
              <a:cs typeface="Montserrat"/>
            </a:endParaRPr>
          </a:p>
        </p:txBody>
      </p:sp>
      <p:grpSp>
        <p:nvGrpSpPr>
          <p:cNvPr id="17" name="object 17"/>
          <p:cNvGrpSpPr/>
          <p:nvPr/>
        </p:nvGrpSpPr>
        <p:grpSpPr>
          <a:xfrm>
            <a:off x="3721290" y="3768356"/>
            <a:ext cx="2268855" cy="1366520"/>
            <a:chOff x="3721290" y="3768356"/>
            <a:chExt cx="2268855" cy="1366520"/>
          </a:xfrm>
        </p:grpSpPr>
        <p:sp>
          <p:nvSpPr>
            <p:cNvPr id="18" name="object 18"/>
            <p:cNvSpPr/>
            <p:nvPr/>
          </p:nvSpPr>
          <p:spPr>
            <a:xfrm>
              <a:off x="3727640" y="3774706"/>
              <a:ext cx="2256155" cy="1353820"/>
            </a:xfrm>
            <a:custGeom>
              <a:avLst/>
              <a:gdLst/>
              <a:ahLst/>
              <a:cxnLst/>
              <a:rect l="l" t="t" r="r" b="b"/>
              <a:pathLst>
                <a:path w="2256154" h="1353820">
                  <a:moveTo>
                    <a:pt x="2255570" y="0"/>
                  </a:moveTo>
                  <a:lnTo>
                    <a:pt x="0" y="0"/>
                  </a:lnTo>
                  <a:lnTo>
                    <a:pt x="0" y="1353350"/>
                  </a:lnTo>
                  <a:lnTo>
                    <a:pt x="2255570" y="1353350"/>
                  </a:lnTo>
                  <a:lnTo>
                    <a:pt x="2255570"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3727640" y="3774706"/>
              <a:ext cx="2256155" cy="1353820"/>
            </a:xfrm>
            <a:custGeom>
              <a:avLst/>
              <a:gdLst/>
              <a:ahLst/>
              <a:cxnLst/>
              <a:rect l="l" t="t" r="r" b="b"/>
              <a:pathLst>
                <a:path w="2256154" h="1353820">
                  <a:moveTo>
                    <a:pt x="0" y="1353350"/>
                  </a:moveTo>
                  <a:lnTo>
                    <a:pt x="2255570" y="1353350"/>
                  </a:lnTo>
                  <a:lnTo>
                    <a:pt x="2255570" y="0"/>
                  </a:lnTo>
                  <a:lnTo>
                    <a:pt x="0" y="0"/>
                  </a:lnTo>
                  <a:lnTo>
                    <a:pt x="0" y="1353350"/>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3727640" y="3774706"/>
            <a:ext cx="2256155" cy="1353820"/>
          </a:xfrm>
          <a:prstGeom prst="rect">
            <a:avLst/>
          </a:prstGeom>
        </p:spPr>
        <p:txBody>
          <a:bodyPr vert="horz" wrap="square" lIns="0" tIns="5080" rIns="0" bIns="0" rtlCol="0">
            <a:spAutoFit/>
          </a:bodyPr>
          <a:lstStyle/>
          <a:p>
            <a:pPr marL="0" marR="0" lvl="0" indent="0" defTabSz="914400" eaLnBrk="1" fontAlgn="auto" latinLnBrk="0" hangingPunct="1">
              <a:lnSpc>
                <a:spcPct val="100000"/>
              </a:lnSpc>
              <a:spcBef>
                <a:spcPts val="40"/>
              </a:spcBef>
              <a:spcAft>
                <a:spcPts val="0"/>
              </a:spcAft>
              <a:buClrTx/>
              <a:buSzTx/>
              <a:buFontTx/>
              <a:buNone/>
              <a:tabLst/>
              <a:defRPr/>
            </a:pPr>
            <a:endParaRPr kumimoji="0" sz="1700" b="0" i="0" u="none" strike="noStrike" kern="0" cap="none" spc="0" normalizeH="0" baseline="0" noProof="0">
              <a:ln>
                <a:noFill/>
              </a:ln>
              <a:solidFill>
                <a:sysClr val="windowText" lastClr="000000"/>
              </a:solidFill>
              <a:effectLst/>
              <a:uLnTx/>
              <a:uFillTx/>
              <a:latin typeface="Times New Roman"/>
              <a:cs typeface="Times New Roman"/>
            </a:endParaRPr>
          </a:p>
          <a:p>
            <a:pPr marL="61594" marR="54610" lvl="0" indent="0" algn="ctr" defTabSz="914400" eaLnBrk="1" fontAlgn="auto" latinLnBrk="0" hangingPunct="1">
              <a:lnSpc>
                <a:spcPts val="1639"/>
              </a:lnSpc>
              <a:spcBef>
                <a:spcPts val="0"/>
              </a:spcBef>
              <a:spcAft>
                <a:spcPts val="0"/>
              </a:spcAft>
              <a:buClrTx/>
              <a:buSzTx/>
              <a:buFontTx/>
              <a:buNone/>
              <a:tabLst/>
              <a:defRPr/>
            </a:pPr>
            <a:r>
              <a:rPr kumimoji="0" sz="1500" b="0" i="0" u="none" strike="noStrike" kern="0" cap="none" spc="0" normalizeH="0" baseline="0" noProof="0" dirty="0">
                <a:ln>
                  <a:noFill/>
                </a:ln>
                <a:solidFill>
                  <a:srgbClr val="FFFFFF"/>
                </a:solidFill>
                <a:effectLst/>
                <a:uLnTx/>
                <a:uFillTx/>
                <a:latin typeface="Montserrat"/>
                <a:cs typeface="Montserrat"/>
              </a:rPr>
              <a:t>Families</a:t>
            </a:r>
            <a:r>
              <a:rPr kumimoji="0" sz="1500" b="0" i="0" u="none" strike="noStrike" kern="0" cap="none" spc="-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in</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20" normalizeH="0" baseline="0" noProof="0" dirty="0">
                <a:ln>
                  <a:noFill/>
                </a:ln>
                <a:solidFill>
                  <a:srgbClr val="FFFFFF"/>
                </a:solidFill>
                <a:effectLst/>
                <a:uLnTx/>
                <a:uFillTx/>
                <a:latin typeface="Montserrat"/>
                <a:cs typeface="Montserrat"/>
              </a:rPr>
              <a:t>which</a:t>
            </a:r>
            <a:r>
              <a:rPr kumimoji="0" sz="1500" b="0" i="0" u="none" strike="noStrike" kern="0" cap="none" spc="-2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parents/caregivers</a:t>
            </a:r>
            <a:r>
              <a:rPr kumimoji="0" sz="1500" b="0" i="0" u="none" strike="noStrike" kern="0" cap="none" spc="-30" normalizeH="0" baseline="0" noProof="0" dirty="0">
                <a:ln>
                  <a:noFill/>
                </a:ln>
                <a:solidFill>
                  <a:srgbClr val="FFFFFF"/>
                </a:solidFill>
                <a:effectLst/>
                <a:uLnTx/>
                <a:uFillTx/>
                <a:latin typeface="Times New Roman"/>
                <a:cs typeface="Times New Roman"/>
              </a:rPr>
              <a:t> </a:t>
            </a:r>
            <a:r>
              <a:rPr kumimoji="0" sz="1500" b="0" i="0" u="none" strike="noStrike" kern="0" cap="none" spc="-25" normalizeH="0" baseline="0" noProof="0" dirty="0">
                <a:ln>
                  <a:noFill/>
                </a:ln>
                <a:solidFill>
                  <a:srgbClr val="FFFFFF"/>
                </a:solidFill>
                <a:effectLst/>
                <a:uLnTx/>
                <a:uFillTx/>
                <a:latin typeface="Montserrat"/>
                <a:cs typeface="Montserrat"/>
              </a:rPr>
              <a:t>are</a:t>
            </a:r>
            <a:r>
              <a:rPr kumimoji="0" sz="1500" b="0" i="0" u="none" strike="noStrike" kern="0" cap="none" spc="-2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migrant</a:t>
            </a:r>
            <a:r>
              <a:rPr kumimoji="0" sz="1500" b="0" i="0" u="none" strike="noStrike" kern="0" cap="none" spc="-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or</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seasonal</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workers</a:t>
            </a:r>
            <a:endParaRPr kumimoji="0" sz="1500" b="0" i="0" u="none" strike="noStrike" kern="0" cap="none" spc="0" normalizeH="0" baseline="0" noProof="0">
              <a:ln>
                <a:noFill/>
              </a:ln>
              <a:solidFill>
                <a:sysClr val="windowText" lastClr="000000"/>
              </a:solidFill>
              <a:effectLst/>
              <a:uLnTx/>
              <a:uFillTx/>
              <a:latin typeface="Montserrat"/>
              <a:cs typeface="Montserrat"/>
            </a:endParaRPr>
          </a:p>
        </p:txBody>
      </p:sp>
      <p:grpSp>
        <p:nvGrpSpPr>
          <p:cNvPr id="21" name="object 21"/>
          <p:cNvGrpSpPr/>
          <p:nvPr/>
        </p:nvGrpSpPr>
        <p:grpSpPr>
          <a:xfrm>
            <a:off x="6202426" y="3768356"/>
            <a:ext cx="2268855" cy="1366520"/>
            <a:chOff x="6202426" y="3768356"/>
            <a:chExt cx="2268855" cy="1366520"/>
          </a:xfrm>
        </p:grpSpPr>
        <p:sp>
          <p:nvSpPr>
            <p:cNvPr id="22" name="object 22"/>
            <p:cNvSpPr/>
            <p:nvPr/>
          </p:nvSpPr>
          <p:spPr>
            <a:xfrm>
              <a:off x="6208776" y="3774706"/>
              <a:ext cx="2256155" cy="1353820"/>
            </a:xfrm>
            <a:custGeom>
              <a:avLst/>
              <a:gdLst/>
              <a:ahLst/>
              <a:cxnLst/>
              <a:rect l="l" t="t" r="r" b="b"/>
              <a:pathLst>
                <a:path w="2256154" h="1353820">
                  <a:moveTo>
                    <a:pt x="2255570" y="0"/>
                  </a:moveTo>
                  <a:lnTo>
                    <a:pt x="0" y="0"/>
                  </a:lnTo>
                  <a:lnTo>
                    <a:pt x="0" y="1353350"/>
                  </a:lnTo>
                  <a:lnTo>
                    <a:pt x="2255570" y="1353350"/>
                  </a:lnTo>
                  <a:lnTo>
                    <a:pt x="2255570"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6208776" y="3774706"/>
              <a:ext cx="2256155" cy="1353820"/>
            </a:xfrm>
            <a:custGeom>
              <a:avLst/>
              <a:gdLst/>
              <a:ahLst/>
              <a:cxnLst/>
              <a:rect l="l" t="t" r="r" b="b"/>
              <a:pathLst>
                <a:path w="2256154" h="1353820">
                  <a:moveTo>
                    <a:pt x="0" y="1353350"/>
                  </a:moveTo>
                  <a:lnTo>
                    <a:pt x="2255570" y="1353350"/>
                  </a:lnTo>
                  <a:lnTo>
                    <a:pt x="2255570" y="0"/>
                  </a:lnTo>
                  <a:lnTo>
                    <a:pt x="0" y="0"/>
                  </a:lnTo>
                  <a:lnTo>
                    <a:pt x="0" y="1353350"/>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object 24"/>
          <p:cNvSpPr txBox="1"/>
          <p:nvPr/>
        </p:nvSpPr>
        <p:spPr>
          <a:xfrm>
            <a:off x="6208776" y="3774706"/>
            <a:ext cx="2256155" cy="1353820"/>
          </a:xfrm>
          <a:prstGeom prst="rect">
            <a:avLst/>
          </a:prstGeom>
        </p:spPr>
        <p:txBody>
          <a:bodyPr vert="horz" wrap="square" lIns="0" tIns="5080" rIns="0" bIns="0" rtlCol="0">
            <a:spAutoFit/>
          </a:bodyPr>
          <a:lstStyle/>
          <a:p>
            <a:pPr marL="0" marR="0" lvl="0" indent="0" defTabSz="914400" eaLnBrk="1" fontAlgn="auto" latinLnBrk="0" hangingPunct="1">
              <a:lnSpc>
                <a:spcPct val="100000"/>
              </a:lnSpc>
              <a:spcBef>
                <a:spcPts val="40"/>
              </a:spcBef>
              <a:spcAft>
                <a:spcPts val="0"/>
              </a:spcAft>
              <a:buClrTx/>
              <a:buSzTx/>
              <a:buFontTx/>
              <a:buNone/>
              <a:tabLst/>
              <a:defRPr/>
            </a:pPr>
            <a:endParaRPr kumimoji="0" sz="1700" b="0" i="0" u="none" strike="noStrike" kern="0" cap="none" spc="0" normalizeH="0" baseline="0" noProof="0">
              <a:ln>
                <a:noFill/>
              </a:ln>
              <a:solidFill>
                <a:sysClr val="windowText" lastClr="000000"/>
              </a:solidFill>
              <a:effectLst/>
              <a:uLnTx/>
              <a:uFillTx/>
              <a:latin typeface="Times New Roman"/>
              <a:cs typeface="Times New Roman"/>
            </a:endParaRPr>
          </a:p>
          <a:p>
            <a:pPr marL="262890" marR="257175" lvl="0" indent="0" algn="ctr" defTabSz="914400" eaLnBrk="1" fontAlgn="auto" latinLnBrk="0" hangingPunct="1">
              <a:lnSpc>
                <a:spcPts val="1639"/>
              </a:lnSpc>
              <a:spcBef>
                <a:spcPts val="0"/>
              </a:spcBef>
              <a:spcAft>
                <a:spcPts val="0"/>
              </a:spcAft>
              <a:buClrTx/>
              <a:buSzTx/>
              <a:buFontTx/>
              <a:buNone/>
              <a:tabLst/>
              <a:defRPr/>
            </a:pPr>
            <a:r>
              <a:rPr kumimoji="0" sz="1500" b="0" i="0" u="none" strike="noStrike" kern="0" cap="none" spc="0" normalizeH="0" baseline="0" noProof="0" dirty="0">
                <a:ln>
                  <a:noFill/>
                </a:ln>
                <a:solidFill>
                  <a:srgbClr val="FFFFFF"/>
                </a:solidFill>
                <a:effectLst/>
                <a:uLnTx/>
                <a:uFillTx/>
                <a:latin typeface="Montserrat"/>
                <a:cs typeface="Montserrat"/>
              </a:rPr>
              <a:t>Families</a:t>
            </a:r>
            <a:r>
              <a:rPr kumimoji="0" sz="1500" b="0" i="0" u="none" strike="noStrike" kern="0" cap="none" spc="-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that</a:t>
            </a:r>
            <a:r>
              <a:rPr kumimoji="0" sz="1500" b="0" i="0" u="none" strike="noStrike" kern="0" cap="none" spc="0" normalizeH="0" baseline="0" noProof="0" dirty="0">
                <a:ln>
                  <a:noFill/>
                </a:ln>
                <a:solidFill>
                  <a:srgbClr val="FFFFFF"/>
                </a:solidFill>
                <a:effectLst/>
                <a:uLnTx/>
                <a:uFillTx/>
                <a:latin typeface="Times New Roman"/>
                <a:cs typeface="Times New Roman"/>
              </a:rPr>
              <a:t> </a:t>
            </a:r>
            <a:r>
              <a:rPr kumimoji="0" sz="1500" b="0" i="0" u="none" strike="noStrike" kern="0" cap="none" spc="-20" normalizeH="0" baseline="0" noProof="0" dirty="0">
                <a:ln>
                  <a:noFill/>
                </a:ln>
                <a:solidFill>
                  <a:srgbClr val="FFFFFF"/>
                </a:solidFill>
                <a:effectLst/>
                <a:uLnTx/>
                <a:uFillTx/>
                <a:latin typeface="Montserrat"/>
                <a:cs typeface="Montserrat"/>
              </a:rPr>
              <a:t>face</a:t>
            </a:r>
            <a:r>
              <a:rPr kumimoji="0" sz="1500" b="0" i="0" u="none" strike="noStrike" kern="0" cap="none" spc="-2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barriers</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based</a:t>
            </a:r>
            <a:r>
              <a:rPr kumimoji="0" sz="1500" b="0" i="0" u="none" strike="noStrike" kern="0" cap="none" spc="-5" normalizeH="0" baseline="0" noProof="0" dirty="0">
                <a:ln>
                  <a:noFill/>
                </a:ln>
                <a:solidFill>
                  <a:srgbClr val="FFFFFF"/>
                </a:solidFill>
                <a:effectLst/>
                <a:uLnTx/>
                <a:uFillTx/>
                <a:latin typeface="Times New Roman"/>
                <a:cs typeface="Times New Roman"/>
              </a:rPr>
              <a:t> </a:t>
            </a:r>
            <a:r>
              <a:rPr kumimoji="0" sz="1500" b="0" i="0" u="none" strike="noStrike" kern="0" cap="none" spc="-25" normalizeH="0" baseline="0" noProof="0" dirty="0">
                <a:ln>
                  <a:noFill/>
                </a:ln>
                <a:solidFill>
                  <a:srgbClr val="FFFFFF"/>
                </a:solidFill>
                <a:effectLst/>
                <a:uLnTx/>
                <a:uFillTx/>
                <a:latin typeface="Montserrat"/>
                <a:cs typeface="Montserrat"/>
              </a:rPr>
              <a:t>on</a:t>
            </a:r>
            <a:r>
              <a:rPr kumimoji="0" sz="1500" b="0" i="0" u="none" strike="noStrike" kern="0" cap="none" spc="-2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culture,</a:t>
            </a:r>
            <a:r>
              <a:rPr kumimoji="0" sz="1500" b="0" i="0" u="none" strike="noStrike" kern="0" cap="none" spc="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language,</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and</a:t>
            </a:r>
            <a:r>
              <a:rPr kumimoji="0" sz="1500" b="0" i="0" u="none" strike="noStrike" kern="0" cap="none" spc="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religion</a:t>
            </a:r>
            <a:endParaRPr kumimoji="0" sz="1500" b="0" i="0" u="none" strike="noStrike" kern="0" cap="none" spc="0" normalizeH="0" baseline="0" noProof="0">
              <a:ln>
                <a:noFill/>
              </a:ln>
              <a:solidFill>
                <a:sysClr val="windowText" lastClr="000000"/>
              </a:solidFill>
              <a:effectLst/>
              <a:uLnTx/>
              <a:uFillTx/>
              <a:latin typeface="Montserrat"/>
              <a:cs typeface="Montserrat"/>
            </a:endParaRPr>
          </a:p>
        </p:txBody>
      </p:sp>
      <p:grpSp>
        <p:nvGrpSpPr>
          <p:cNvPr id="25" name="object 25"/>
          <p:cNvGrpSpPr/>
          <p:nvPr/>
        </p:nvGrpSpPr>
        <p:grpSpPr>
          <a:xfrm>
            <a:off x="8683561" y="3768356"/>
            <a:ext cx="2268855" cy="1366520"/>
            <a:chOff x="8683561" y="3768356"/>
            <a:chExt cx="2268855" cy="1366520"/>
          </a:xfrm>
        </p:grpSpPr>
        <p:sp>
          <p:nvSpPr>
            <p:cNvPr id="26" name="object 26"/>
            <p:cNvSpPr/>
            <p:nvPr/>
          </p:nvSpPr>
          <p:spPr>
            <a:xfrm>
              <a:off x="8689911" y="3774706"/>
              <a:ext cx="2256155" cy="1353820"/>
            </a:xfrm>
            <a:custGeom>
              <a:avLst/>
              <a:gdLst/>
              <a:ahLst/>
              <a:cxnLst/>
              <a:rect l="l" t="t" r="r" b="b"/>
              <a:pathLst>
                <a:path w="2256154" h="1353820">
                  <a:moveTo>
                    <a:pt x="2255570" y="0"/>
                  </a:moveTo>
                  <a:lnTo>
                    <a:pt x="0" y="0"/>
                  </a:lnTo>
                  <a:lnTo>
                    <a:pt x="0" y="1353350"/>
                  </a:lnTo>
                  <a:lnTo>
                    <a:pt x="2255570" y="1353350"/>
                  </a:lnTo>
                  <a:lnTo>
                    <a:pt x="2255570"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8689911" y="3774706"/>
              <a:ext cx="2256155" cy="1353820"/>
            </a:xfrm>
            <a:custGeom>
              <a:avLst/>
              <a:gdLst/>
              <a:ahLst/>
              <a:cxnLst/>
              <a:rect l="l" t="t" r="r" b="b"/>
              <a:pathLst>
                <a:path w="2256154" h="1353820">
                  <a:moveTo>
                    <a:pt x="0" y="1353350"/>
                  </a:moveTo>
                  <a:lnTo>
                    <a:pt x="2255570" y="1353350"/>
                  </a:lnTo>
                  <a:lnTo>
                    <a:pt x="2255570" y="0"/>
                  </a:lnTo>
                  <a:lnTo>
                    <a:pt x="0" y="0"/>
                  </a:lnTo>
                  <a:lnTo>
                    <a:pt x="0" y="1353350"/>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8"/>
          <p:cNvSpPr txBox="1"/>
          <p:nvPr/>
        </p:nvSpPr>
        <p:spPr>
          <a:xfrm>
            <a:off x="8689911" y="3774706"/>
            <a:ext cx="2256155" cy="13538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82550" marR="75565" lvl="0" indent="27305" defTabSz="914400" eaLnBrk="1" fontAlgn="auto" latinLnBrk="0" hangingPunct="1">
              <a:lnSpc>
                <a:spcPts val="1639"/>
              </a:lnSpc>
              <a:spcBef>
                <a:spcPts val="1570"/>
              </a:spcBef>
              <a:spcAft>
                <a:spcPts val="0"/>
              </a:spcAft>
              <a:buClrTx/>
              <a:buSzTx/>
              <a:buFontTx/>
              <a:buNone/>
              <a:tabLst/>
              <a:defRPr/>
            </a:pPr>
            <a:r>
              <a:rPr kumimoji="0" sz="1500" b="0" i="0" u="none" strike="noStrike" kern="0" cap="none" spc="0" normalizeH="0" baseline="0" noProof="0" dirty="0">
                <a:ln>
                  <a:noFill/>
                </a:ln>
                <a:solidFill>
                  <a:srgbClr val="FFFFFF"/>
                </a:solidFill>
                <a:effectLst/>
                <a:uLnTx/>
                <a:uFillTx/>
                <a:latin typeface="Montserrat"/>
                <a:cs typeface="Montserrat"/>
              </a:rPr>
              <a:t>Families</a:t>
            </a:r>
            <a:r>
              <a:rPr kumimoji="0" sz="1500" b="0" i="0" u="none" strike="noStrike" kern="0" cap="none" spc="-2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in</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which</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25" normalizeH="0" baseline="0" noProof="0" dirty="0">
                <a:ln>
                  <a:noFill/>
                </a:ln>
                <a:solidFill>
                  <a:srgbClr val="FFFFFF"/>
                </a:solidFill>
                <a:effectLst/>
                <a:uLnTx/>
                <a:uFillTx/>
                <a:latin typeface="Montserrat"/>
                <a:cs typeface="Montserrat"/>
              </a:rPr>
              <a:t>the</a:t>
            </a:r>
            <a:r>
              <a:rPr kumimoji="0" sz="1500" b="0" i="0" u="none" strike="noStrike" kern="0" cap="none" spc="-2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parent</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has</a:t>
            </a:r>
            <a:r>
              <a:rPr kumimoji="0" sz="1500" b="0" i="0" u="none" strike="noStrike" kern="0" cap="none" spc="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a</a:t>
            </a:r>
            <a:r>
              <a:rPr kumimoji="0" sz="1500" b="0" i="0" u="none" strike="noStrike" kern="0" cap="none" spc="2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disability</a:t>
            </a:r>
            <a:endParaRPr kumimoji="0" sz="1500" b="0" i="0" u="none" strike="noStrike" kern="0" cap="none" spc="0" normalizeH="0" baseline="0" noProof="0">
              <a:ln>
                <a:noFill/>
              </a:ln>
              <a:solidFill>
                <a:sysClr val="windowText" lastClr="000000"/>
              </a:solidFill>
              <a:effectLst/>
              <a:uLnTx/>
              <a:uFillTx/>
              <a:latin typeface="Montserrat"/>
              <a:cs typeface="Montserrat"/>
            </a:endParaRPr>
          </a:p>
        </p:txBody>
      </p:sp>
      <p:grpSp>
        <p:nvGrpSpPr>
          <p:cNvPr id="29" name="object 29"/>
          <p:cNvGrpSpPr/>
          <p:nvPr/>
        </p:nvGrpSpPr>
        <p:grpSpPr>
          <a:xfrm>
            <a:off x="2480729" y="5347258"/>
            <a:ext cx="2268855" cy="1366520"/>
            <a:chOff x="2480729" y="5347258"/>
            <a:chExt cx="2268855" cy="1366520"/>
          </a:xfrm>
        </p:grpSpPr>
        <p:sp>
          <p:nvSpPr>
            <p:cNvPr id="30" name="object 30"/>
            <p:cNvSpPr/>
            <p:nvPr/>
          </p:nvSpPr>
          <p:spPr>
            <a:xfrm>
              <a:off x="2487079" y="5353608"/>
              <a:ext cx="2256155" cy="1353820"/>
            </a:xfrm>
            <a:custGeom>
              <a:avLst/>
              <a:gdLst/>
              <a:ahLst/>
              <a:cxnLst/>
              <a:rect l="l" t="t" r="r" b="b"/>
              <a:pathLst>
                <a:path w="2256154" h="1353820">
                  <a:moveTo>
                    <a:pt x="2255570" y="0"/>
                  </a:moveTo>
                  <a:lnTo>
                    <a:pt x="0" y="0"/>
                  </a:lnTo>
                  <a:lnTo>
                    <a:pt x="0" y="1353350"/>
                  </a:lnTo>
                  <a:lnTo>
                    <a:pt x="2255570" y="1353350"/>
                  </a:lnTo>
                  <a:lnTo>
                    <a:pt x="2255570"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2487079" y="5353608"/>
              <a:ext cx="2256155" cy="1353820"/>
            </a:xfrm>
            <a:custGeom>
              <a:avLst/>
              <a:gdLst/>
              <a:ahLst/>
              <a:cxnLst/>
              <a:rect l="l" t="t" r="r" b="b"/>
              <a:pathLst>
                <a:path w="2256154" h="1353820">
                  <a:moveTo>
                    <a:pt x="0" y="1353350"/>
                  </a:moveTo>
                  <a:lnTo>
                    <a:pt x="2255570" y="1353350"/>
                  </a:lnTo>
                  <a:lnTo>
                    <a:pt x="2255570" y="0"/>
                  </a:lnTo>
                  <a:lnTo>
                    <a:pt x="0" y="0"/>
                  </a:lnTo>
                  <a:lnTo>
                    <a:pt x="0" y="1353350"/>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 name="object 32"/>
          <p:cNvSpPr txBox="1"/>
          <p:nvPr/>
        </p:nvSpPr>
        <p:spPr>
          <a:xfrm>
            <a:off x="2487079" y="5353608"/>
            <a:ext cx="2256155" cy="13538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393700" marR="86360" lvl="0" indent="-300355" defTabSz="914400" eaLnBrk="1" fontAlgn="auto" latinLnBrk="0" hangingPunct="1">
              <a:lnSpc>
                <a:spcPts val="1639"/>
              </a:lnSpc>
              <a:spcBef>
                <a:spcPts val="1570"/>
              </a:spcBef>
              <a:spcAft>
                <a:spcPts val="0"/>
              </a:spcAft>
              <a:buClrTx/>
              <a:buSzTx/>
              <a:buFontTx/>
              <a:buNone/>
              <a:tabLst/>
              <a:defRPr/>
            </a:pPr>
            <a:r>
              <a:rPr kumimoji="0" sz="1500" b="0" i="0" u="none" strike="noStrike" kern="0" cap="none" spc="0" normalizeH="0" baseline="0" noProof="0" dirty="0">
                <a:ln>
                  <a:noFill/>
                </a:ln>
                <a:solidFill>
                  <a:srgbClr val="FFFFFF"/>
                </a:solidFill>
                <a:effectLst/>
                <a:uLnTx/>
                <a:uFillTx/>
                <a:latin typeface="Montserrat"/>
                <a:cs typeface="Montserrat"/>
              </a:rPr>
              <a:t>Families</a:t>
            </a:r>
            <a:r>
              <a:rPr kumimoji="0" sz="1500" b="0" i="0" u="none" strike="noStrike" kern="0" cap="none" spc="-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with</a:t>
            </a:r>
            <a:r>
              <a:rPr kumimoji="0" sz="1500" b="0" i="0" u="none" strike="noStrike" kern="0" cap="none" spc="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refugee</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or</a:t>
            </a:r>
            <a:r>
              <a:rPr kumimoji="0" sz="1500" b="0" i="0" u="none" strike="noStrike" kern="0" cap="none" spc="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asylee</a:t>
            </a:r>
            <a:r>
              <a:rPr kumimoji="0" sz="1500" b="0" i="0" u="none" strike="noStrike" kern="0" cap="none" spc="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status</a:t>
            </a:r>
            <a:endParaRPr kumimoji="0" sz="1500" b="0" i="0" u="none" strike="noStrike" kern="0" cap="none" spc="0" normalizeH="0" baseline="0" noProof="0">
              <a:ln>
                <a:noFill/>
              </a:ln>
              <a:solidFill>
                <a:sysClr val="windowText" lastClr="000000"/>
              </a:solidFill>
              <a:effectLst/>
              <a:uLnTx/>
              <a:uFillTx/>
              <a:latin typeface="Montserrat"/>
              <a:cs typeface="Montserrat"/>
            </a:endParaRPr>
          </a:p>
        </p:txBody>
      </p:sp>
      <p:grpSp>
        <p:nvGrpSpPr>
          <p:cNvPr id="33" name="object 33"/>
          <p:cNvGrpSpPr/>
          <p:nvPr/>
        </p:nvGrpSpPr>
        <p:grpSpPr>
          <a:xfrm>
            <a:off x="4961864" y="5347258"/>
            <a:ext cx="2268855" cy="1366520"/>
            <a:chOff x="4961864" y="5347258"/>
            <a:chExt cx="2268855" cy="1366520"/>
          </a:xfrm>
        </p:grpSpPr>
        <p:sp>
          <p:nvSpPr>
            <p:cNvPr id="34" name="object 34"/>
            <p:cNvSpPr/>
            <p:nvPr/>
          </p:nvSpPr>
          <p:spPr>
            <a:xfrm>
              <a:off x="4968214" y="5353608"/>
              <a:ext cx="2256155" cy="1353820"/>
            </a:xfrm>
            <a:custGeom>
              <a:avLst/>
              <a:gdLst/>
              <a:ahLst/>
              <a:cxnLst/>
              <a:rect l="l" t="t" r="r" b="b"/>
              <a:pathLst>
                <a:path w="2256154" h="1353820">
                  <a:moveTo>
                    <a:pt x="2255570" y="0"/>
                  </a:moveTo>
                  <a:lnTo>
                    <a:pt x="0" y="0"/>
                  </a:lnTo>
                  <a:lnTo>
                    <a:pt x="0" y="1353350"/>
                  </a:lnTo>
                  <a:lnTo>
                    <a:pt x="2255570" y="1353350"/>
                  </a:lnTo>
                  <a:lnTo>
                    <a:pt x="2255570"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4968214" y="5353608"/>
              <a:ext cx="2256155" cy="1353820"/>
            </a:xfrm>
            <a:custGeom>
              <a:avLst/>
              <a:gdLst/>
              <a:ahLst/>
              <a:cxnLst/>
              <a:rect l="l" t="t" r="r" b="b"/>
              <a:pathLst>
                <a:path w="2256154" h="1353820">
                  <a:moveTo>
                    <a:pt x="0" y="1353350"/>
                  </a:moveTo>
                  <a:lnTo>
                    <a:pt x="2255570" y="1353350"/>
                  </a:lnTo>
                  <a:lnTo>
                    <a:pt x="2255570" y="0"/>
                  </a:lnTo>
                  <a:lnTo>
                    <a:pt x="0" y="0"/>
                  </a:lnTo>
                  <a:lnTo>
                    <a:pt x="0" y="1353350"/>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6" name="object 36"/>
          <p:cNvSpPr txBox="1"/>
          <p:nvPr/>
        </p:nvSpPr>
        <p:spPr>
          <a:xfrm>
            <a:off x="4968214" y="5353608"/>
            <a:ext cx="2256155" cy="13538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50" b="0" i="0" u="none" strike="noStrike" kern="0" cap="none" spc="0" normalizeH="0" baseline="0" noProof="0">
              <a:ln>
                <a:noFill/>
              </a:ln>
              <a:solidFill>
                <a:sysClr val="windowText" lastClr="000000"/>
              </a:solidFill>
              <a:effectLst/>
              <a:uLnTx/>
              <a:uFillTx/>
              <a:latin typeface="Times New Roman"/>
              <a:cs typeface="Times New Roman"/>
            </a:endParaRPr>
          </a:p>
          <a:p>
            <a:pPr marL="208915" marR="203200" lvl="0" indent="0" algn="ctr" defTabSz="914400" eaLnBrk="1" fontAlgn="auto" latinLnBrk="0" hangingPunct="1">
              <a:lnSpc>
                <a:spcPts val="1639"/>
              </a:lnSpc>
              <a:spcBef>
                <a:spcPts val="0"/>
              </a:spcBef>
              <a:spcAft>
                <a:spcPts val="0"/>
              </a:spcAft>
              <a:buClrTx/>
              <a:buSzTx/>
              <a:buFontTx/>
              <a:buNone/>
              <a:tabLst/>
              <a:defRPr/>
            </a:pPr>
            <a:r>
              <a:rPr kumimoji="0" sz="1500" b="0" i="0" u="none" strike="noStrike" kern="0" cap="none" spc="0" normalizeH="0" baseline="0" noProof="0" dirty="0">
                <a:ln>
                  <a:noFill/>
                </a:ln>
                <a:solidFill>
                  <a:srgbClr val="FFFFFF"/>
                </a:solidFill>
                <a:effectLst/>
                <a:uLnTx/>
                <a:uFillTx/>
                <a:latin typeface="Montserrat"/>
                <a:cs typeface="Montserrat"/>
              </a:rPr>
              <a:t>Families</a:t>
            </a:r>
            <a:r>
              <a:rPr kumimoji="0" sz="1500" b="0" i="0" u="none" strike="noStrike" kern="0" cap="none" spc="-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who</a:t>
            </a:r>
            <a:r>
              <a:rPr kumimoji="0" sz="1500" b="0" i="0" u="none" strike="noStrike" kern="0" cap="none" spc="0" normalizeH="0" baseline="0" noProof="0" dirty="0">
                <a:ln>
                  <a:noFill/>
                </a:ln>
                <a:solidFill>
                  <a:srgbClr val="FFFFFF"/>
                </a:solidFill>
                <a:effectLst/>
                <a:uLnTx/>
                <a:uFillTx/>
                <a:latin typeface="Times New Roman"/>
                <a:cs typeface="Times New Roman"/>
              </a:rPr>
              <a:t> </a:t>
            </a:r>
            <a:r>
              <a:rPr kumimoji="0" sz="1500" b="0" i="0" u="none" strike="noStrike" kern="0" cap="none" spc="-20" normalizeH="0" baseline="0" noProof="0" dirty="0">
                <a:ln>
                  <a:noFill/>
                </a:ln>
                <a:solidFill>
                  <a:srgbClr val="FFFFFF"/>
                </a:solidFill>
                <a:effectLst/>
                <a:uLnTx/>
                <a:uFillTx/>
                <a:latin typeface="Montserrat"/>
                <a:cs typeface="Montserrat"/>
              </a:rPr>
              <a:t>face</a:t>
            </a:r>
            <a:r>
              <a:rPr kumimoji="0" sz="1500" b="0" i="0" u="none" strike="noStrike" kern="0" cap="none" spc="-2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barriers</a:t>
            </a:r>
            <a:r>
              <a:rPr kumimoji="0" sz="1500" b="0" i="0" u="none" strike="noStrike" kern="0" cap="none" spc="-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due</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25" normalizeH="0" baseline="0" noProof="0" dirty="0">
                <a:ln>
                  <a:noFill/>
                </a:ln>
                <a:solidFill>
                  <a:srgbClr val="FFFFFF"/>
                </a:solidFill>
                <a:effectLst/>
                <a:uLnTx/>
                <a:uFillTx/>
                <a:latin typeface="Montserrat"/>
                <a:cs typeface="Montserrat"/>
              </a:rPr>
              <a:t>to</a:t>
            </a:r>
            <a:r>
              <a:rPr kumimoji="0" sz="1500" b="0" i="0" u="none" strike="noStrike" kern="0" cap="none" spc="-2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immigration</a:t>
            </a:r>
            <a:r>
              <a:rPr kumimoji="0" sz="1500" b="0" i="0" u="none" strike="noStrike" kern="0" cap="none" spc="-25"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status</a:t>
            </a:r>
            <a:endParaRPr kumimoji="0" sz="1500" b="0" i="0" u="none" strike="noStrike" kern="0" cap="none" spc="0" normalizeH="0" baseline="0" noProof="0">
              <a:ln>
                <a:noFill/>
              </a:ln>
              <a:solidFill>
                <a:sysClr val="windowText" lastClr="000000"/>
              </a:solidFill>
              <a:effectLst/>
              <a:uLnTx/>
              <a:uFillTx/>
              <a:latin typeface="Montserrat"/>
              <a:cs typeface="Montserrat"/>
            </a:endParaRPr>
          </a:p>
        </p:txBody>
      </p:sp>
      <p:grpSp>
        <p:nvGrpSpPr>
          <p:cNvPr id="37" name="object 37"/>
          <p:cNvGrpSpPr/>
          <p:nvPr/>
        </p:nvGrpSpPr>
        <p:grpSpPr>
          <a:xfrm>
            <a:off x="7442987" y="5347258"/>
            <a:ext cx="2268855" cy="1366520"/>
            <a:chOff x="7442987" y="5347258"/>
            <a:chExt cx="2268855" cy="1366520"/>
          </a:xfrm>
        </p:grpSpPr>
        <p:sp>
          <p:nvSpPr>
            <p:cNvPr id="38" name="object 38"/>
            <p:cNvSpPr/>
            <p:nvPr/>
          </p:nvSpPr>
          <p:spPr>
            <a:xfrm>
              <a:off x="7449337" y="5353608"/>
              <a:ext cx="2256155" cy="1353820"/>
            </a:xfrm>
            <a:custGeom>
              <a:avLst/>
              <a:gdLst/>
              <a:ahLst/>
              <a:cxnLst/>
              <a:rect l="l" t="t" r="r" b="b"/>
              <a:pathLst>
                <a:path w="2256154" h="1353820">
                  <a:moveTo>
                    <a:pt x="2255570" y="0"/>
                  </a:moveTo>
                  <a:lnTo>
                    <a:pt x="0" y="0"/>
                  </a:lnTo>
                  <a:lnTo>
                    <a:pt x="0" y="1353350"/>
                  </a:lnTo>
                  <a:lnTo>
                    <a:pt x="2255570" y="1353350"/>
                  </a:lnTo>
                  <a:lnTo>
                    <a:pt x="2255570"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p:cNvSpPr/>
            <p:nvPr/>
          </p:nvSpPr>
          <p:spPr>
            <a:xfrm>
              <a:off x="7449337" y="5353608"/>
              <a:ext cx="2256155" cy="1353820"/>
            </a:xfrm>
            <a:custGeom>
              <a:avLst/>
              <a:gdLst/>
              <a:ahLst/>
              <a:cxnLst/>
              <a:rect l="l" t="t" r="r" b="b"/>
              <a:pathLst>
                <a:path w="2256154" h="1353820">
                  <a:moveTo>
                    <a:pt x="0" y="1353350"/>
                  </a:moveTo>
                  <a:lnTo>
                    <a:pt x="2255570" y="1353350"/>
                  </a:lnTo>
                  <a:lnTo>
                    <a:pt x="2255570" y="0"/>
                  </a:lnTo>
                  <a:lnTo>
                    <a:pt x="0" y="0"/>
                  </a:lnTo>
                  <a:lnTo>
                    <a:pt x="0" y="1353350"/>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0" name="object 40"/>
          <p:cNvSpPr txBox="1"/>
          <p:nvPr/>
        </p:nvSpPr>
        <p:spPr>
          <a:xfrm>
            <a:off x="7449337" y="5353608"/>
            <a:ext cx="2256155" cy="1353820"/>
          </a:xfrm>
          <a:prstGeom prst="rect">
            <a:avLst/>
          </a:prstGeom>
        </p:spPr>
        <p:txBody>
          <a:bodyPr vert="horz" wrap="square" lIns="0" tIns="149225" rIns="0" bIns="0" rtlCol="0">
            <a:spAutoFit/>
          </a:bodyPr>
          <a:lstStyle/>
          <a:p>
            <a:pPr marL="93345" marR="86360" lvl="0" indent="-635" algn="ctr" defTabSz="914400" eaLnBrk="1" fontAlgn="auto" latinLnBrk="0" hangingPunct="1">
              <a:lnSpc>
                <a:spcPts val="1639"/>
              </a:lnSpc>
              <a:spcBef>
                <a:spcPts val="1175"/>
              </a:spcBef>
              <a:spcAft>
                <a:spcPts val="0"/>
              </a:spcAft>
              <a:buClrTx/>
              <a:buSzTx/>
              <a:buFontTx/>
              <a:buNone/>
              <a:tabLst/>
              <a:defRPr/>
            </a:pPr>
            <a:r>
              <a:rPr kumimoji="0" sz="1500" b="0" i="0" u="none" strike="noStrike" kern="0" cap="none" spc="0" normalizeH="0" baseline="0" noProof="0" dirty="0">
                <a:ln>
                  <a:noFill/>
                </a:ln>
                <a:solidFill>
                  <a:srgbClr val="FFFFFF"/>
                </a:solidFill>
                <a:effectLst/>
                <a:uLnTx/>
                <a:uFillTx/>
                <a:latin typeface="Montserrat"/>
                <a:cs typeface="Montserrat"/>
              </a:rPr>
              <a:t>Children</a:t>
            </a:r>
            <a:r>
              <a:rPr kumimoji="0" sz="1500" b="0" i="0" u="none" strike="noStrike" kern="0" cap="none" spc="-1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who</a:t>
            </a:r>
            <a:r>
              <a:rPr kumimoji="0" sz="1500" b="0" i="0" u="none" strike="noStrike" kern="0" cap="none" spc="15" normalizeH="0" baseline="0" noProof="0" dirty="0">
                <a:ln>
                  <a:noFill/>
                </a:ln>
                <a:solidFill>
                  <a:srgbClr val="FFFFFF"/>
                </a:solidFill>
                <a:effectLst/>
                <a:uLnTx/>
                <a:uFillTx/>
                <a:latin typeface="Times New Roman"/>
                <a:cs typeface="Times New Roman"/>
              </a:rPr>
              <a:t> </a:t>
            </a:r>
            <a:r>
              <a:rPr kumimoji="0" sz="1500" b="0" i="0" u="none" strike="noStrike" kern="0" cap="none" spc="-25" normalizeH="0" baseline="0" noProof="0" dirty="0">
                <a:ln>
                  <a:noFill/>
                </a:ln>
                <a:solidFill>
                  <a:srgbClr val="FFFFFF"/>
                </a:solidFill>
                <a:effectLst/>
                <a:uLnTx/>
                <a:uFillTx/>
                <a:latin typeface="Montserrat"/>
                <a:cs typeface="Montserrat"/>
              </a:rPr>
              <a:t>are</a:t>
            </a:r>
            <a:r>
              <a:rPr kumimoji="0" sz="1500" b="0" i="0" u="none" strike="noStrike" kern="0" cap="none" spc="-2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Impacted</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by</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parental</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involvement</a:t>
            </a:r>
            <a:r>
              <a:rPr kumimoji="0" sz="1500" b="0" i="0" u="none" strike="noStrike" kern="0" cap="none" spc="-3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in</a:t>
            </a:r>
            <a:r>
              <a:rPr kumimoji="0" sz="1500" b="0" i="0" u="none" strike="noStrike" kern="0" cap="none" spc="15" normalizeH="0" baseline="0" noProof="0" dirty="0">
                <a:ln>
                  <a:noFill/>
                </a:ln>
                <a:solidFill>
                  <a:srgbClr val="FFFFFF"/>
                </a:solidFill>
                <a:effectLst/>
                <a:uLnTx/>
                <a:uFillTx/>
                <a:latin typeface="Times New Roman"/>
                <a:cs typeface="Times New Roman"/>
              </a:rPr>
              <a:t> </a:t>
            </a:r>
            <a:r>
              <a:rPr kumimoji="0" sz="1500" b="0" i="0" u="none" strike="noStrike" kern="0" cap="none" spc="-25" normalizeH="0" baseline="0" noProof="0" dirty="0">
                <a:ln>
                  <a:noFill/>
                </a:ln>
                <a:solidFill>
                  <a:srgbClr val="FFFFFF"/>
                </a:solidFill>
                <a:effectLst/>
                <a:uLnTx/>
                <a:uFillTx/>
                <a:latin typeface="Montserrat"/>
                <a:cs typeface="Montserrat"/>
              </a:rPr>
              <a:t>the</a:t>
            </a:r>
            <a:r>
              <a:rPr kumimoji="0" sz="1500" b="0" i="0" u="none" strike="noStrike" kern="0" cap="none" spc="-25"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Montserrat"/>
                <a:cs typeface="Montserrat"/>
              </a:rPr>
              <a:t>criminal</a:t>
            </a:r>
            <a:r>
              <a:rPr kumimoji="0" sz="1500" b="0" i="0" u="none" strike="noStrike" kern="0" cap="none" spc="-2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justice</a:t>
            </a:r>
            <a:r>
              <a:rPr kumimoji="0" sz="1500" b="0" i="0" u="none" strike="noStrike" kern="0" cap="none" spc="-10"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Montserrat"/>
                <a:cs typeface="Montserrat"/>
              </a:rPr>
              <a:t>system</a:t>
            </a:r>
            <a:endParaRPr kumimoji="0" sz="1500" b="0" i="0" u="none" strike="noStrike" kern="0" cap="none" spc="0" normalizeH="0" baseline="0" noProof="0">
              <a:ln>
                <a:noFill/>
              </a:ln>
              <a:solidFill>
                <a:sysClr val="windowText" lastClr="000000"/>
              </a:solidFill>
              <a:effectLst/>
              <a:uLnTx/>
              <a:uFillTx/>
              <a:latin typeface="Montserrat"/>
              <a:cs typeface="Montserrat"/>
            </a:endParaRPr>
          </a:p>
        </p:txBody>
      </p:sp>
      <p:sp>
        <p:nvSpPr>
          <p:cNvPr id="41" name="object 41"/>
          <p:cNvSpPr txBox="1"/>
          <p:nvPr/>
        </p:nvSpPr>
        <p:spPr>
          <a:xfrm>
            <a:off x="825500" y="2442400"/>
            <a:ext cx="1464945" cy="8483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a:ln>
                  <a:noFill/>
                </a:ln>
                <a:solidFill>
                  <a:srgbClr val="966303"/>
                </a:solidFill>
                <a:effectLst/>
                <a:uLnTx/>
                <a:uFillTx/>
                <a:latin typeface="Montserrat"/>
                <a:cs typeface="Montserrat"/>
              </a:rPr>
              <a:t>MIECHV</a:t>
            </a:r>
            <a:endParaRPr kumimoji="0" sz="1800" b="0" i="0" u="none" strike="noStrike" kern="0" cap="none" spc="0" normalizeH="0" baseline="0" noProof="0">
              <a:ln>
                <a:noFill/>
              </a:ln>
              <a:solidFill>
                <a:sysClr val="windowText" lastClr="000000"/>
              </a:solidFill>
              <a:effectLst/>
              <a:uLnTx/>
              <a:uFillTx/>
              <a:latin typeface="Montserrat"/>
              <a:cs typeface="Montserrat"/>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800" b="1" i="0" u="none" strike="noStrike" kern="0" cap="none" spc="-10" normalizeH="0" baseline="0" noProof="0" dirty="0">
                <a:ln>
                  <a:noFill/>
                </a:ln>
                <a:solidFill>
                  <a:srgbClr val="966303"/>
                </a:solidFill>
                <a:effectLst/>
                <a:uLnTx/>
                <a:uFillTx/>
                <a:latin typeface="Montserrat"/>
                <a:cs typeface="Montserrat"/>
              </a:rPr>
              <a:t>Priority</a:t>
            </a:r>
            <a:r>
              <a:rPr kumimoji="0" sz="1800" b="0" i="0" u="none" strike="noStrike" kern="0" cap="none" spc="-10" normalizeH="0" baseline="0" noProof="0" dirty="0">
                <a:ln>
                  <a:noFill/>
                </a:ln>
                <a:solidFill>
                  <a:srgbClr val="966303"/>
                </a:solidFill>
                <a:effectLst/>
                <a:uLnTx/>
                <a:uFillTx/>
                <a:latin typeface="Times New Roman"/>
                <a:cs typeface="Times New Roman"/>
              </a:rPr>
              <a:t> </a:t>
            </a:r>
            <a:r>
              <a:rPr kumimoji="0" sz="1800" b="1" i="0" u="none" strike="noStrike" kern="0" cap="none" spc="-10" normalizeH="0" baseline="0" noProof="0" dirty="0">
                <a:ln>
                  <a:noFill/>
                </a:ln>
                <a:solidFill>
                  <a:srgbClr val="966303"/>
                </a:solidFill>
                <a:effectLst/>
                <a:uLnTx/>
                <a:uFillTx/>
                <a:latin typeface="Montserrat"/>
                <a:cs typeface="Montserrat"/>
              </a:rPr>
              <a:t>Populations</a:t>
            </a:r>
            <a:endParaRPr kumimoji="0" sz="1800" b="0" i="0" u="none" strike="noStrike" kern="0" cap="none" spc="0" normalizeH="0" baseline="0" noProof="0">
              <a:ln>
                <a:noFill/>
              </a:ln>
              <a:solidFill>
                <a:sysClr val="windowText" lastClr="000000"/>
              </a:solidFill>
              <a:effectLst/>
              <a:uLnTx/>
              <a:uFillTx/>
              <a:latin typeface="Montserrat"/>
              <a:cs typeface="Montserrat"/>
            </a:endParaRPr>
          </a:p>
        </p:txBody>
      </p:sp>
      <p:sp>
        <p:nvSpPr>
          <p:cNvPr id="42" name="object 42"/>
          <p:cNvSpPr txBox="1"/>
          <p:nvPr/>
        </p:nvSpPr>
        <p:spPr>
          <a:xfrm>
            <a:off x="10097287" y="5679609"/>
            <a:ext cx="1464945" cy="57404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0B6FC7"/>
                </a:solidFill>
                <a:effectLst/>
                <a:uLnTx/>
                <a:uFillTx/>
                <a:latin typeface="Montserrat"/>
                <a:cs typeface="Montserrat"/>
              </a:rPr>
              <a:t>ELC</a:t>
            </a:r>
            <a:r>
              <a:rPr kumimoji="0" sz="1800" b="0" i="0" u="none" strike="noStrike" kern="0" cap="none" spc="65" normalizeH="0" baseline="0" noProof="0" dirty="0">
                <a:ln>
                  <a:noFill/>
                </a:ln>
                <a:solidFill>
                  <a:srgbClr val="0B6FC7"/>
                </a:solidFill>
                <a:effectLst/>
                <a:uLnTx/>
                <a:uFillTx/>
                <a:latin typeface="Times New Roman"/>
                <a:cs typeface="Times New Roman"/>
              </a:rPr>
              <a:t> </a:t>
            </a:r>
            <a:r>
              <a:rPr kumimoji="0" sz="1800" b="1" i="0" u="none" strike="noStrike" kern="0" cap="none" spc="-10" normalizeH="0" baseline="0" noProof="0" dirty="0">
                <a:ln>
                  <a:noFill/>
                </a:ln>
                <a:solidFill>
                  <a:srgbClr val="0B6FC7"/>
                </a:solidFill>
                <a:effectLst/>
                <a:uLnTx/>
                <a:uFillTx/>
                <a:latin typeface="Montserrat"/>
                <a:cs typeface="Montserrat"/>
              </a:rPr>
              <a:t>Priority</a:t>
            </a:r>
            <a:r>
              <a:rPr kumimoji="0" sz="1800" b="0" i="0" u="none" strike="noStrike" kern="0" cap="none" spc="-10" normalizeH="0" baseline="0" noProof="0" dirty="0">
                <a:ln>
                  <a:noFill/>
                </a:ln>
                <a:solidFill>
                  <a:srgbClr val="0B6FC7"/>
                </a:solidFill>
                <a:effectLst/>
                <a:uLnTx/>
                <a:uFillTx/>
                <a:latin typeface="Times New Roman"/>
                <a:cs typeface="Times New Roman"/>
              </a:rPr>
              <a:t> </a:t>
            </a:r>
            <a:r>
              <a:rPr kumimoji="0" sz="1800" b="1" i="0" u="none" strike="noStrike" kern="0" cap="none" spc="-10" normalizeH="0" baseline="0" noProof="0" dirty="0">
                <a:ln>
                  <a:noFill/>
                </a:ln>
                <a:solidFill>
                  <a:srgbClr val="0B6FC7"/>
                </a:solidFill>
                <a:effectLst/>
                <a:uLnTx/>
                <a:uFillTx/>
                <a:latin typeface="Montserrat"/>
                <a:cs typeface="Montserrat"/>
              </a:rPr>
              <a:t>Populations</a:t>
            </a:r>
            <a:endParaRPr kumimoji="0" sz="1800" b="0" i="0" u="none" strike="noStrike" kern="0" cap="none" spc="0" normalizeH="0" baseline="0" noProof="0">
              <a:ln>
                <a:noFill/>
              </a:ln>
              <a:solidFill>
                <a:sysClr val="windowText" lastClr="000000"/>
              </a:solidFill>
              <a:effectLst/>
              <a:uLnTx/>
              <a:uFillTx/>
              <a:latin typeface="Montserrat"/>
              <a:cs typeface="Montserrat"/>
            </a:endParaRPr>
          </a:p>
        </p:txBody>
      </p:sp>
      <p:sp>
        <p:nvSpPr>
          <p:cNvPr id="43" name="object 43"/>
          <p:cNvSpPr txBox="1"/>
          <p:nvPr/>
        </p:nvSpPr>
        <p:spPr>
          <a:xfrm>
            <a:off x="11743728" y="6453294"/>
            <a:ext cx="10287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 normalizeH="0" baseline="0" noProof="0" dirty="0">
                <a:ln>
                  <a:noFill/>
                </a:ln>
                <a:solidFill>
                  <a:srgbClr val="888888"/>
                </a:solidFill>
                <a:effectLst/>
                <a:uLnTx/>
                <a:uFillTx/>
                <a:latin typeface="Montserrat"/>
                <a:cs typeface="Montserrat"/>
              </a:rPr>
              <a:t>6</a:t>
            </a:r>
            <a:endParaRPr kumimoji="0" sz="1000" b="0" i="0" u="none" strike="noStrike" kern="0" cap="none" spc="0" normalizeH="0" baseline="0" noProof="0">
              <a:ln>
                <a:noFill/>
              </a:ln>
              <a:solidFill>
                <a:sysClr val="windowText" lastClr="000000"/>
              </a:solidFill>
              <a:effectLst/>
              <a:uLnTx/>
              <a:uFillTx/>
              <a:latin typeface="Montserrat"/>
              <a:cs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0553" y="646633"/>
            <a:ext cx="2994025" cy="1647825"/>
          </a:xfrm>
          <a:prstGeom prst="rect">
            <a:avLst/>
          </a:prstGeom>
        </p:spPr>
        <p:txBody>
          <a:bodyPr vert="horz" wrap="square" lIns="0" tIns="13335" rIns="0" bIns="0" rtlCol="0">
            <a:spAutoFit/>
          </a:bodyPr>
          <a:lstStyle/>
          <a:p>
            <a:pPr algn="ctr">
              <a:lnSpc>
                <a:spcPts val="4330"/>
              </a:lnSpc>
              <a:spcBef>
                <a:spcPts val="105"/>
              </a:spcBef>
            </a:pPr>
            <a:r>
              <a:rPr sz="3800" spc="-30" dirty="0">
                <a:solidFill>
                  <a:srgbClr val="000000"/>
                </a:solidFill>
                <a:latin typeface="Calibri"/>
                <a:cs typeface="Calibri"/>
              </a:rPr>
              <a:t>FY</a:t>
            </a:r>
            <a:r>
              <a:rPr sz="3800" spc="-175" dirty="0">
                <a:solidFill>
                  <a:srgbClr val="000000"/>
                </a:solidFill>
                <a:latin typeface="Times New Roman"/>
                <a:cs typeface="Times New Roman"/>
              </a:rPr>
              <a:t> </a:t>
            </a:r>
            <a:r>
              <a:rPr sz="3800" dirty="0">
                <a:solidFill>
                  <a:srgbClr val="000000"/>
                </a:solidFill>
                <a:latin typeface="Calibri"/>
                <a:cs typeface="Calibri"/>
              </a:rPr>
              <a:t>24</a:t>
            </a:r>
            <a:r>
              <a:rPr sz="3800" spc="-170" dirty="0">
                <a:solidFill>
                  <a:srgbClr val="000000"/>
                </a:solidFill>
                <a:latin typeface="Times New Roman"/>
                <a:cs typeface="Times New Roman"/>
              </a:rPr>
              <a:t> </a:t>
            </a:r>
            <a:r>
              <a:rPr sz="3800" spc="-60" dirty="0">
                <a:solidFill>
                  <a:srgbClr val="000000"/>
                </a:solidFill>
                <a:latin typeface="Calibri"/>
                <a:cs typeface="Calibri"/>
              </a:rPr>
              <a:t>IDHS-</a:t>
            </a:r>
            <a:r>
              <a:rPr sz="3800" spc="-25" dirty="0">
                <a:solidFill>
                  <a:srgbClr val="000000"/>
                </a:solidFill>
                <a:latin typeface="Calibri"/>
                <a:cs typeface="Calibri"/>
              </a:rPr>
              <a:t>DEC</a:t>
            </a:r>
            <a:endParaRPr sz="3800">
              <a:latin typeface="Calibri"/>
              <a:cs typeface="Calibri"/>
            </a:endParaRPr>
          </a:p>
          <a:p>
            <a:pPr marL="172085" marR="165100" algn="ctr">
              <a:lnSpc>
                <a:spcPts val="4100"/>
              </a:lnSpc>
              <a:spcBef>
                <a:spcPts val="290"/>
              </a:spcBef>
            </a:pPr>
            <a:r>
              <a:rPr sz="3800" spc="-60" dirty="0">
                <a:solidFill>
                  <a:srgbClr val="000000"/>
                </a:solidFill>
                <a:latin typeface="Calibri"/>
                <a:cs typeface="Calibri"/>
              </a:rPr>
              <a:t>Home</a:t>
            </a:r>
            <a:r>
              <a:rPr sz="3800" spc="-165" dirty="0">
                <a:solidFill>
                  <a:srgbClr val="000000"/>
                </a:solidFill>
                <a:latin typeface="Times New Roman"/>
                <a:cs typeface="Times New Roman"/>
              </a:rPr>
              <a:t> </a:t>
            </a:r>
            <a:r>
              <a:rPr sz="3800" spc="-50" dirty="0">
                <a:solidFill>
                  <a:srgbClr val="000000"/>
                </a:solidFill>
                <a:latin typeface="Calibri"/>
                <a:cs typeface="Calibri"/>
              </a:rPr>
              <a:t>Visiting</a:t>
            </a:r>
            <a:r>
              <a:rPr sz="3800" spc="-50" dirty="0">
                <a:solidFill>
                  <a:srgbClr val="000000"/>
                </a:solidFill>
                <a:latin typeface="Times New Roman"/>
                <a:cs typeface="Times New Roman"/>
              </a:rPr>
              <a:t> </a:t>
            </a:r>
            <a:r>
              <a:rPr sz="3800" spc="-10" dirty="0">
                <a:solidFill>
                  <a:srgbClr val="000000"/>
                </a:solidFill>
                <a:latin typeface="Calibri"/>
                <a:cs typeface="Calibri"/>
              </a:rPr>
              <a:t>Outcomes</a:t>
            </a:r>
            <a:endParaRPr sz="3800">
              <a:latin typeface="Calibri"/>
              <a:cs typeface="Calibri"/>
            </a:endParaRPr>
          </a:p>
        </p:txBody>
      </p:sp>
      <p:grpSp>
        <p:nvGrpSpPr>
          <p:cNvPr id="3" name="object 3"/>
          <p:cNvGrpSpPr/>
          <p:nvPr/>
        </p:nvGrpSpPr>
        <p:grpSpPr>
          <a:xfrm>
            <a:off x="624025" y="2539052"/>
            <a:ext cx="3293745" cy="85090"/>
            <a:chOff x="624025" y="2539052"/>
            <a:chExt cx="3293745" cy="85090"/>
          </a:xfrm>
        </p:grpSpPr>
        <p:sp>
          <p:nvSpPr>
            <p:cNvPr id="4" name="object 4"/>
            <p:cNvSpPr/>
            <p:nvPr/>
          </p:nvSpPr>
          <p:spPr>
            <a:xfrm>
              <a:off x="643280" y="2562943"/>
              <a:ext cx="3255645" cy="40005"/>
            </a:xfrm>
            <a:custGeom>
              <a:avLst/>
              <a:gdLst/>
              <a:ahLst/>
              <a:cxnLst/>
              <a:rect l="l" t="t" r="r" b="b"/>
              <a:pathLst>
                <a:path w="3255645" h="40005">
                  <a:moveTo>
                    <a:pt x="910617" y="0"/>
                  </a:moveTo>
                  <a:lnTo>
                    <a:pt x="870710" y="739"/>
                  </a:lnTo>
                  <a:lnTo>
                    <a:pt x="830061" y="2101"/>
                  </a:lnTo>
                  <a:lnTo>
                    <a:pt x="786591" y="3937"/>
                  </a:lnTo>
                  <a:lnTo>
                    <a:pt x="738221" y="6099"/>
                  </a:lnTo>
                  <a:lnTo>
                    <a:pt x="682870" y="8440"/>
                  </a:lnTo>
                  <a:lnTo>
                    <a:pt x="618459" y="10812"/>
                  </a:lnTo>
                  <a:lnTo>
                    <a:pt x="558234" y="12984"/>
                  </a:lnTo>
                  <a:lnTo>
                    <a:pt x="504275" y="15138"/>
                  </a:lnTo>
                  <a:lnTo>
                    <a:pt x="455174" y="17161"/>
                  </a:lnTo>
                  <a:lnTo>
                    <a:pt x="409528" y="18940"/>
                  </a:lnTo>
                  <a:lnTo>
                    <a:pt x="365930" y="20362"/>
                  </a:lnTo>
                  <a:lnTo>
                    <a:pt x="322973" y="21313"/>
                  </a:lnTo>
                  <a:lnTo>
                    <a:pt x="279254" y="21681"/>
                  </a:lnTo>
                  <a:lnTo>
                    <a:pt x="233364" y="21353"/>
                  </a:lnTo>
                  <a:lnTo>
                    <a:pt x="183900" y="20215"/>
                  </a:lnTo>
                  <a:lnTo>
                    <a:pt x="129455" y="18154"/>
                  </a:lnTo>
                  <a:lnTo>
                    <a:pt x="68624" y="15058"/>
                  </a:lnTo>
                  <a:lnTo>
                    <a:pt x="0" y="10812"/>
                  </a:lnTo>
                  <a:lnTo>
                    <a:pt x="367" y="17708"/>
                  </a:lnTo>
                  <a:lnTo>
                    <a:pt x="838" y="20388"/>
                  </a:lnTo>
                  <a:lnTo>
                    <a:pt x="0" y="29100"/>
                  </a:lnTo>
                  <a:lnTo>
                    <a:pt x="45461" y="28824"/>
                  </a:lnTo>
                  <a:lnTo>
                    <a:pt x="90444" y="28917"/>
                  </a:lnTo>
                  <a:lnTo>
                    <a:pt x="135403" y="29291"/>
                  </a:lnTo>
                  <a:lnTo>
                    <a:pt x="180792" y="29857"/>
                  </a:lnTo>
                  <a:lnTo>
                    <a:pt x="274677" y="31216"/>
                  </a:lnTo>
                  <a:lnTo>
                    <a:pt x="324081" y="31832"/>
                  </a:lnTo>
                  <a:lnTo>
                    <a:pt x="375731" y="32289"/>
                  </a:lnTo>
                  <a:lnTo>
                    <a:pt x="430081" y="32498"/>
                  </a:lnTo>
                  <a:lnTo>
                    <a:pt x="487585" y="32372"/>
                  </a:lnTo>
                  <a:lnTo>
                    <a:pt x="548698" y="31822"/>
                  </a:lnTo>
                  <a:lnTo>
                    <a:pt x="613873" y="30761"/>
                  </a:lnTo>
                  <a:lnTo>
                    <a:pt x="683564" y="29100"/>
                  </a:lnTo>
                  <a:lnTo>
                    <a:pt x="752454" y="27592"/>
                  </a:lnTo>
                  <a:lnTo>
                    <a:pt x="815424" y="26936"/>
                  </a:lnTo>
                  <a:lnTo>
                    <a:pt x="873234" y="26971"/>
                  </a:lnTo>
                  <a:lnTo>
                    <a:pt x="926644" y="27530"/>
                  </a:lnTo>
                  <a:lnTo>
                    <a:pt x="976412" y="28450"/>
                  </a:lnTo>
                  <a:lnTo>
                    <a:pt x="1023297" y="29567"/>
                  </a:lnTo>
                  <a:lnTo>
                    <a:pt x="1068061" y="30716"/>
                  </a:lnTo>
                  <a:lnTo>
                    <a:pt x="1111461" y="31734"/>
                  </a:lnTo>
                  <a:lnTo>
                    <a:pt x="1154257" y="32456"/>
                  </a:lnTo>
                  <a:lnTo>
                    <a:pt x="1197209" y="32717"/>
                  </a:lnTo>
                  <a:lnTo>
                    <a:pt x="1241076" y="32355"/>
                  </a:lnTo>
                  <a:lnTo>
                    <a:pt x="1286617" y="31204"/>
                  </a:lnTo>
                  <a:lnTo>
                    <a:pt x="1334592" y="29100"/>
                  </a:lnTo>
                  <a:lnTo>
                    <a:pt x="1389090" y="26497"/>
                  </a:lnTo>
                  <a:lnTo>
                    <a:pt x="1437001" y="24825"/>
                  </a:lnTo>
                  <a:lnTo>
                    <a:pt x="1480239" y="23947"/>
                  </a:lnTo>
                  <a:lnTo>
                    <a:pt x="1520723" y="23726"/>
                  </a:lnTo>
                  <a:lnTo>
                    <a:pt x="1560368" y="24026"/>
                  </a:lnTo>
                  <a:lnTo>
                    <a:pt x="1601091" y="24709"/>
                  </a:lnTo>
                  <a:lnTo>
                    <a:pt x="1693437" y="26681"/>
                  </a:lnTo>
                  <a:lnTo>
                    <a:pt x="1748894" y="27696"/>
                  </a:lnTo>
                  <a:lnTo>
                    <a:pt x="1813095" y="28548"/>
                  </a:lnTo>
                  <a:lnTo>
                    <a:pt x="1887956" y="29100"/>
                  </a:lnTo>
                  <a:lnTo>
                    <a:pt x="1950945" y="28998"/>
                  </a:lnTo>
                  <a:lnTo>
                    <a:pt x="2012782" y="28244"/>
                  </a:lnTo>
                  <a:lnTo>
                    <a:pt x="2073299" y="27003"/>
                  </a:lnTo>
                  <a:lnTo>
                    <a:pt x="2132329" y="25444"/>
                  </a:lnTo>
                  <a:lnTo>
                    <a:pt x="2189704" y="23734"/>
                  </a:lnTo>
                  <a:lnTo>
                    <a:pt x="2245259" y="22039"/>
                  </a:lnTo>
                  <a:lnTo>
                    <a:pt x="2298825" y="20528"/>
                  </a:lnTo>
                  <a:lnTo>
                    <a:pt x="2350235" y="19366"/>
                  </a:lnTo>
                  <a:lnTo>
                    <a:pt x="2399323" y="18721"/>
                  </a:lnTo>
                  <a:lnTo>
                    <a:pt x="2445921" y="18760"/>
                  </a:lnTo>
                  <a:lnTo>
                    <a:pt x="2489862" y="19650"/>
                  </a:lnTo>
                  <a:lnTo>
                    <a:pt x="2530979" y="21559"/>
                  </a:lnTo>
                  <a:lnTo>
                    <a:pt x="2569104" y="24653"/>
                  </a:lnTo>
                  <a:lnTo>
                    <a:pt x="2604071" y="29100"/>
                  </a:lnTo>
                  <a:lnTo>
                    <a:pt x="2643422" y="33826"/>
                  </a:lnTo>
                  <a:lnTo>
                    <a:pt x="2688890" y="36990"/>
                  </a:lnTo>
                  <a:lnTo>
                    <a:pt x="2739294" y="38804"/>
                  </a:lnTo>
                  <a:lnTo>
                    <a:pt x="2793455" y="39478"/>
                  </a:lnTo>
                  <a:lnTo>
                    <a:pt x="2850190" y="39224"/>
                  </a:lnTo>
                  <a:lnTo>
                    <a:pt x="2908319" y="38252"/>
                  </a:lnTo>
                  <a:lnTo>
                    <a:pt x="2966663" y="36774"/>
                  </a:lnTo>
                  <a:lnTo>
                    <a:pt x="3024039" y="35001"/>
                  </a:lnTo>
                  <a:lnTo>
                    <a:pt x="3131170" y="31415"/>
                  </a:lnTo>
                  <a:lnTo>
                    <a:pt x="3178562" y="30023"/>
                  </a:lnTo>
                  <a:lnTo>
                    <a:pt x="3220265" y="29181"/>
                  </a:lnTo>
                  <a:lnTo>
                    <a:pt x="3255098" y="29100"/>
                  </a:lnTo>
                  <a:lnTo>
                    <a:pt x="3255479" y="20286"/>
                  </a:lnTo>
                  <a:lnTo>
                    <a:pt x="3254832" y="15308"/>
                  </a:lnTo>
                  <a:lnTo>
                    <a:pt x="3255098" y="10812"/>
                  </a:lnTo>
                  <a:lnTo>
                    <a:pt x="3201409" y="15847"/>
                  </a:lnTo>
                  <a:lnTo>
                    <a:pt x="3146544" y="18969"/>
                  </a:lnTo>
                  <a:lnTo>
                    <a:pt x="3090900" y="20453"/>
                  </a:lnTo>
                  <a:lnTo>
                    <a:pt x="3034870" y="20576"/>
                  </a:lnTo>
                  <a:lnTo>
                    <a:pt x="2978853" y="19612"/>
                  </a:lnTo>
                  <a:lnTo>
                    <a:pt x="2923244" y="17836"/>
                  </a:lnTo>
                  <a:lnTo>
                    <a:pt x="2868437" y="15526"/>
                  </a:lnTo>
                  <a:lnTo>
                    <a:pt x="2814831" y="12955"/>
                  </a:lnTo>
                  <a:lnTo>
                    <a:pt x="2762819" y="10399"/>
                  </a:lnTo>
                  <a:lnTo>
                    <a:pt x="2712799" y="8134"/>
                  </a:lnTo>
                  <a:lnTo>
                    <a:pt x="2665166" y="6435"/>
                  </a:lnTo>
                  <a:lnTo>
                    <a:pt x="2620315" y="5578"/>
                  </a:lnTo>
                  <a:lnTo>
                    <a:pt x="2578644" y="5838"/>
                  </a:lnTo>
                  <a:lnTo>
                    <a:pt x="2540547" y="7491"/>
                  </a:lnTo>
                  <a:lnTo>
                    <a:pt x="2506421" y="10812"/>
                  </a:lnTo>
                  <a:lnTo>
                    <a:pt x="2463373" y="15086"/>
                  </a:lnTo>
                  <a:lnTo>
                    <a:pt x="2415008" y="17505"/>
                  </a:lnTo>
                  <a:lnTo>
                    <a:pt x="2362458" y="18393"/>
                  </a:lnTo>
                  <a:lnTo>
                    <a:pt x="2306855" y="18074"/>
                  </a:lnTo>
                  <a:lnTo>
                    <a:pt x="2249330" y="16869"/>
                  </a:lnTo>
                  <a:lnTo>
                    <a:pt x="2191016" y="15103"/>
                  </a:lnTo>
                  <a:lnTo>
                    <a:pt x="2133045" y="13099"/>
                  </a:lnTo>
                  <a:lnTo>
                    <a:pt x="2076549" y="11179"/>
                  </a:lnTo>
                  <a:lnTo>
                    <a:pt x="2022660" y="9667"/>
                  </a:lnTo>
                  <a:lnTo>
                    <a:pt x="1972510" y="8887"/>
                  </a:lnTo>
                  <a:lnTo>
                    <a:pt x="1927232" y="9161"/>
                  </a:lnTo>
                  <a:lnTo>
                    <a:pt x="1887956" y="10812"/>
                  </a:lnTo>
                  <a:lnTo>
                    <a:pt x="1854787" y="12898"/>
                  </a:lnTo>
                  <a:lnTo>
                    <a:pt x="1817108" y="14919"/>
                  </a:lnTo>
                  <a:lnTo>
                    <a:pt x="1775355" y="16809"/>
                  </a:lnTo>
                  <a:lnTo>
                    <a:pt x="1729964" y="18506"/>
                  </a:lnTo>
                  <a:lnTo>
                    <a:pt x="1681369" y="19946"/>
                  </a:lnTo>
                  <a:lnTo>
                    <a:pt x="1630009" y="21065"/>
                  </a:lnTo>
                  <a:lnTo>
                    <a:pt x="1576317" y="21799"/>
                  </a:lnTo>
                  <a:lnTo>
                    <a:pt x="1520731" y="22085"/>
                  </a:lnTo>
                  <a:lnTo>
                    <a:pt x="1463685" y="21858"/>
                  </a:lnTo>
                  <a:lnTo>
                    <a:pt x="1405617" y="21056"/>
                  </a:lnTo>
                  <a:lnTo>
                    <a:pt x="1346961" y="19614"/>
                  </a:lnTo>
                  <a:lnTo>
                    <a:pt x="1288154" y="17468"/>
                  </a:lnTo>
                  <a:lnTo>
                    <a:pt x="1229631" y="14556"/>
                  </a:lnTo>
                  <a:lnTo>
                    <a:pt x="1171829" y="10812"/>
                  </a:lnTo>
                  <a:lnTo>
                    <a:pt x="1104431" y="6222"/>
                  </a:lnTo>
                  <a:lnTo>
                    <a:pt x="1046690" y="2994"/>
                  </a:lnTo>
                  <a:lnTo>
                    <a:pt x="996528" y="979"/>
                  </a:lnTo>
                  <a:lnTo>
                    <a:pt x="951863" y="30"/>
                  </a:lnTo>
                  <a:lnTo>
                    <a:pt x="910617"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43075" y="2558102"/>
              <a:ext cx="3255645" cy="46990"/>
            </a:xfrm>
            <a:custGeom>
              <a:avLst/>
              <a:gdLst/>
              <a:ahLst/>
              <a:cxnLst/>
              <a:rect l="l" t="t" r="r" b="b"/>
              <a:pathLst>
                <a:path w="3255645" h="46989">
                  <a:moveTo>
                    <a:pt x="204" y="15654"/>
                  </a:moveTo>
                  <a:lnTo>
                    <a:pt x="59842" y="10632"/>
                  </a:lnTo>
                  <a:lnTo>
                    <a:pt x="118552" y="6609"/>
                  </a:lnTo>
                  <a:lnTo>
                    <a:pt x="176170" y="3561"/>
                  </a:lnTo>
                  <a:lnTo>
                    <a:pt x="232533" y="1461"/>
                  </a:lnTo>
                  <a:lnTo>
                    <a:pt x="287478" y="282"/>
                  </a:lnTo>
                  <a:lnTo>
                    <a:pt x="340841" y="0"/>
                  </a:lnTo>
                  <a:lnTo>
                    <a:pt x="392460" y="586"/>
                  </a:lnTo>
                  <a:lnTo>
                    <a:pt x="442170" y="2017"/>
                  </a:lnTo>
                  <a:lnTo>
                    <a:pt x="489809" y="4265"/>
                  </a:lnTo>
                  <a:lnTo>
                    <a:pt x="535213" y="7304"/>
                  </a:lnTo>
                  <a:lnTo>
                    <a:pt x="578219" y="11109"/>
                  </a:lnTo>
                  <a:lnTo>
                    <a:pt x="618663" y="15654"/>
                  </a:lnTo>
                  <a:lnTo>
                    <a:pt x="655562" y="19545"/>
                  </a:lnTo>
                  <a:lnTo>
                    <a:pt x="694141" y="22260"/>
                  </a:lnTo>
                  <a:lnTo>
                    <a:pt x="734541" y="23941"/>
                  </a:lnTo>
                  <a:lnTo>
                    <a:pt x="776904" y="24734"/>
                  </a:lnTo>
                  <a:lnTo>
                    <a:pt x="821369" y="24783"/>
                  </a:lnTo>
                  <a:lnTo>
                    <a:pt x="868078" y="24230"/>
                  </a:lnTo>
                  <a:lnTo>
                    <a:pt x="917172" y="23221"/>
                  </a:lnTo>
                  <a:lnTo>
                    <a:pt x="968791" y="21900"/>
                  </a:lnTo>
                  <a:lnTo>
                    <a:pt x="1023076" y="20411"/>
                  </a:lnTo>
                  <a:lnTo>
                    <a:pt x="1080168" y="18898"/>
                  </a:lnTo>
                  <a:lnTo>
                    <a:pt x="1140209" y="17504"/>
                  </a:lnTo>
                  <a:lnTo>
                    <a:pt x="1203337" y="16375"/>
                  </a:lnTo>
                  <a:lnTo>
                    <a:pt x="1269696" y="15654"/>
                  </a:lnTo>
                  <a:lnTo>
                    <a:pt x="1335570" y="15429"/>
                  </a:lnTo>
                  <a:lnTo>
                    <a:pt x="1397470" y="15622"/>
                  </a:lnTo>
                  <a:lnTo>
                    <a:pt x="1455876" y="16129"/>
                  </a:lnTo>
                  <a:lnTo>
                    <a:pt x="1511268" y="16848"/>
                  </a:lnTo>
                  <a:lnTo>
                    <a:pt x="1564125" y="17672"/>
                  </a:lnTo>
                  <a:lnTo>
                    <a:pt x="1614926" y="18500"/>
                  </a:lnTo>
                  <a:lnTo>
                    <a:pt x="1664151" y="19227"/>
                  </a:lnTo>
                  <a:lnTo>
                    <a:pt x="1712280" y="19749"/>
                  </a:lnTo>
                  <a:lnTo>
                    <a:pt x="1759792" y="19963"/>
                  </a:lnTo>
                  <a:lnTo>
                    <a:pt x="1807167" y="19764"/>
                  </a:lnTo>
                  <a:lnTo>
                    <a:pt x="1854883" y="19049"/>
                  </a:lnTo>
                  <a:lnTo>
                    <a:pt x="1903422" y="17713"/>
                  </a:lnTo>
                  <a:lnTo>
                    <a:pt x="1953261" y="15654"/>
                  </a:lnTo>
                  <a:lnTo>
                    <a:pt x="2004937" y="13791"/>
                  </a:lnTo>
                  <a:lnTo>
                    <a:pt x="2058373" y="12979"/>
                  </a:lnTo>
                  <a:lnTo>
                    <a:pt x="2113130" y="13017"/>
                  </a:lnTo>
                  <a:lnTo>
                    <a:pt x="2168770" y="13702"/>
                  </a:lnTo>
                  <a:lnTo>
                    <a:pt x="2224853" y="14833"/>
                  </a:lnTo>
                  <a:lnTo>
                    <a:pt x="2280941" y="16206"/>
                  </a:lnTo>
                  <a:lnTo>
                    <a:pt x="2336595" y="17620"/>
                  </a:lnTo>
                  <a:lnTo>
                    <a:pt x="2391376" y="18874"/>
                  </a:lnTo>
                  <a:lnTo>
                    <a:pt x="2444845" y="19764"/>
                  </a:lnTo>
                  <a:lnTo>
                    <a:pt x="2496563" y="20090"/>
                  </a:lnTo>
                  <a:lnTo>
                    <a:pt x="2546092" y="19648"/>
                  </a:lnTo>
                  <a:lnTo>
                    <a:pt x="2592992" y="18236"/>
                  </a:lnTo>
                  <a:lnTo>
                    <a:pt x="2636826" y="15654"/>
                  </a:lnTo>
                  <a:lnTo>
                    <a:pt x="2684816" y="12812"/>
                  </a:lnTo>
                  <a:lnTo>
                    <a:pt x="2736782" y="11160"/>
                  </a:lnTo>
                  <a:lnTo>
                    <a:pt x="2791725" y="10498"/>
                  </a:lnTo>
                  <a:lnTo>
                    <a:pt x="2848646" y="10622"/>
                  </a:lnTo>
                  <a:lnTo>
                    <a:pt x="2906545" y="11330"/>
                  </a:lnTo>
                  <a:lnTo>
                    <a:pt x="2964424" y="12420"/>
                  </a:lnTo>
                  <a:lnTo>
                    <a:pt x="3021282" y="13690"/>
                  </a:lnTo>
                  <a:lnTo>
                    <a:pt x="3076121" y="14937"/>
                  </a:lnTo>
                  <a:lnTo>
                    <a:pt x="3127942" y="15959"/>
                  </a:lnTo>
                  <a:lnTo>
                    <a:pt x="3175746" y="16554"/>
                  </a:lnTo>
                  <a:lnTo>
                    <a:pt x="3218532" y="16520"/>
                  </a:lnTo>
                  <a:lnTo>
                    <a:pt x="3255303" y="15654"/>
                  </a:lnTo>
                  <a:lnTo>
                    <a:pt x="3254592" y="23807"/>
                  </a:lnTo>
                  <a:lnTo>
                    <a:pt x="3254884" y="27782"/>
                  </a:lnTo>
                  <a:lnTo>
                    <a:pt x="3255303" y="33942"/>
                  </a:lnTo>
                  <a:lnTo>
                    <a:pt x="3216202" y="34695"/>
                  </a:lnTo>
                  <a:lnTo>
                    <a:pt x="3170986" y="34919"/>
                  </a:lnTo>
                  <a:lnTo>
                    <a:pt x="3120722" y="34716"/>
                  </a:lnTo>
                  <a:lnTo>
                    <a:pt x="3066473" y="34190"/>
                  </a:lnTo>
                  <a:lnTo>
                    <a:pt x="3009305" y="33444"/>
                  </a:lnTo>
                  <a:lnTo>
                    <a:pt x="2950283" y="32582"/>
                  </a:lnTo>
                  <a:lnTo>
                    <a:pt x="2890472" y="31708"/>
                  </a:lnTo>
                  <a:lnTo>
                    <a:pt x="2830937" y="30925"/>
                  </a:lnTo>
                  <a:lnTo>
                    <a:pt x="2772744" y="30337"/>
                  </a:lnTo>
                  <a:lnTo>
                    <a:pt x="2716957" y="30047"/>
                  </a:lnTo>
                  <a:lnTo>
                    <a:pt x="2664641" y="30159"/>
                  </a:lnTo>
                  <a:lnTo>
                    <a:pt x="2616862" y="30777"/>
                  </a:lnTo>
                  <a:lnTo>
                    <a:pt x="2574685" y="32003"/>
                  </a:lnTo>
                  <a:lnTo>
                    <a:pt x="2539175" y="33942"/>
                  </a:lnTo>
                  <a:lnTo>
                    <a:pt x="2505769" y="35563"/>
                  </a:lnTo>
                  <a:lnTo>
                    <a:pt x="2429728" y="35308"/>
                  </a:lnTo>
                  <a:lnTo>
                    <a:pt x="2387282" y="33931"/>
                  </a:lnTo>
                  <a:lnTo>
                    <a:pt x="2342013" y="32054"/>
                  </a:lnTo>
                  <a:lnTo>
                    <a:pt x="2294013" y="29928"/>
                  </a:lnTo>
                  <a:lnTo>
                    <a:pt x="2243378" y="27803"/>
                  </a:lnTo>
                  <a:lnTo>
                    <a:pt x="2190202" y="25928"/>
                  </a:lnTo>
                  <a:lnTo>
                    <a:pt x="2134578" y="24554"/>
                  </a:lnTo>
                  <a:lnTo>
                    <a:pt x="2076603" y="23930"/>
                  </a:lnTo>
                  <a:lnTo>
                    <a:pt x="2016369" y="24307"/>
                  </a:lnTo>
                  <a:lnTo>
                    <a:pt x="1953971" y="25935"/>
                  </a:lnTo>
                  <a:lnTo>
                    <a:pt x="1889503" y="29063"/>
                  </a:lnTo>
                  <a:lnTo>
                    <a:pt x="1823060" y="33942"/>
                  </a:lnTo>
                  <a:lnTo>
                    <a:pt x="1755077" y="39333"/>
                  </a:lnTo>
                  <a:lnTo>
                    <a:pt x="1695339" y="43070"/>
                  </a:lnTo>
                  <a:lnTo>
                    <a:pt x="1642410" y="45359"/>
                  </a:lnTo>
                  <a:lnTo>
                    <a:pt x="1594857" y="46406"/>
                  </a:lnTo>
                  <a:lnTo>
                    <a:pt x="1551244" y="46418"/>
                  </a:lnTo>
                  <a:lnTo>
                    <a:pt x="1510137" y="45599"/>
                  </a:lnTo>
                  <a:lnTo>
                    <a:pt x="1470100" y="44157"/>
                  </a:lnTo>
                  <a:lnTo>
                    <a:pt x="1429701" y="42297"/>
                  </a:lnTo>
                  <a:lnTo>
                    <a:pt x="1387502" y="40225"/>
                  </a:lnTo>
                  <a:lnTo>
                    <a:pt x="1342071" y="38148"/>
                  </a:lnTo>
                  <a:lnTo>
                    <a:pt x="1291972" y="36271"/>
                  </a:lnTo>
                  <a:lnTo>
                    <a:pt x="1235771" y="34800"/>
                  </a:lnTo>
                  <a:lnTo>
                    <a:pt x="1172033" y="33942"/>
                  </a:lnTo>
                  <a:lnTo>
                    <a:pt x="1133466" y="33797"/>
                  </a:lnTo>
                  <a:lnTo>
                    <a:pt x="1094545" y="33887"/>
                  </a:lnTo>
                  <a:lnTo>
                    <a:pt x="1055159" y="34181"/>
                  </a:lnTo>
                  <a:lnTo>
                    <a:pt x="1015199" y="34647"/>
                  </a:lnTo>
                  <a:lnTo>
                    <a:pt x="974553" y="35252"/>
                  </a:lnTo>
                  <a:lnTo>
                    <a:pt x="933113" y="35967"/>
                  </a:lnTo>
                  <a:lnTo>
                    <a:pt x="890767" y="36757"/>
                  </a:lnTo>
                  <a:lnTo>
                    <a:pt x="847406" y="37593"/>
                  </a:lnTo>
                  <a:lnTo>
                    <a:pt x="802919" y="38442"/>
                  </a:lnTo>
                  <a:lnTo>
                    <a:pt x="757196" y="39273"/>
                  </a:lnTo>
                  <a:lnTo>
                    <a:pt x="710127" y="40053"/>
                  </a:lnTo>
                  <a:lnTo>
                    <a:pt x="661602" y="40751"/>
                  </a:lnTo>
                  <a:lnTo>
                    <a:pt x="611511" y="41335"/>
                  </a:lnTo>
                  <a:lnTo>
                    <a:pt x="559743" y="41774"/>
                  </a:lnTo>
                  <a:lnTo>
                    <a:pt x="506188" y="42036"/>
                  </a:lnTo>
                  <a:lnTo>
                    <a:pt x="450736" y="42089"/>
                  </a:lnTo>
                  <a:lnTo>
                    <a:pt x="393278" y="41901"/>
                  </a:lnTo>
                  <a:lnTo>
                    <a:pt x="333701" y="41440"/>
                  </a:lnTo>
                  <a:lnTo>
                    <a:pt x="271898" y="40676"/>
                  </a:lnTo>
                  <a:lnTo>
                    <a:pt x="207756" y="39576"/>
                  </a:lnTo>
                  <a:lnTo>
                    <a:pt x="141167" y="38108"/>
                  </a:lnTo>
                  <a:lnTo>
                    <a:pt x="72020" y="36240"/>
                  </a:lnTo>
                  <a:lnTo>
                    <a:pt x="204" y="33942"/>
                  </a:lnTo>
                  <a:lnTo>
                    <a:pt x="149" y="28138"/>
                  </a:lnTo>
                  <a:lnTo>
                    <a:pt x="0" y="22144"/>
                  </a:lnTo>
                  <a:lnTo>
                    <a:pt x="204" y="15654"/>
                  </a:lnTo>
                  <a:close/>
                </a:path>
              </a:pathLst>
            </a:custGeom>
            <a:ln w="38100">
              <a:solidFill>
                <a:srgbClr val="0B6FC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204867" y="3160737"/>
            <a:ext cx="3691890" cy="753745"/>
          </a:xfrm>
          <a:prstGeom prst="rect">
            <a:avLst/>
          </a:prstGeom>
        </p:spPr>
        <p:txBody>
          <a:bodyPr vert="horz" wrap="square" lIns="0" tIns="12065" rIns="0" bIns="0" rtlCol="0">
            <a:spAutoFit/>
          </a:bodyPr>
          <a:lstStyle/>
          <a:p>
            <a:pPr marL="12700" marR="0" lvl="0" indent="0" defTabSz="914400" eaLnBrk="1" fontAlgn="auto" latinLnBrk="0" hangingPunct="1">
              <a:lnSpc>
                <a:spcPts val="2460"/>
              </a:lnSpc>
              <a:spcBef>
                <a:spcPts val="95"/>
              </a:spcBef>
              <a:spcAft>
                <a:spcPts val="0"/>
              </a:spcAft>
              <a:buClrTx/>
              <a:buSzTx/>
              <a:buFontTx/>
              <a:buNone/>
              <a:tabLst/>
              <a:defRPr/>
            </a:pPr>
            <a:r>
              <a:rPr kumimoji="0" sz="2200" b="0" i="0" u="none" strike="noStrike" kern="0" cap="none" spc="0" normalizeH="0" baseline="0" noProof="0" dirty="0">
                <a:ln>
                  <a:noFill/>
                </a:ln>
                <a:solidFill>
                  <a:sysClr val="windowText" lastClr="000000"/>
                </a:solidFill>
                <a:effectLst/>
                <a:uLnTx/>
                <a:uFillTx/>
                <a:latin typeface="Calibri"/>
                <a:cs typeface="Calibri"/>
              </a:rPr>
              <a:t>HRSA</a:t>
            </a:r>
            <a:r>
              <a:rPr kumimoji="0" sz="2200" b="0" i="0" u="none" strike="noStrike" kern="0" cap="none" spc="90" normalizeH="0" baseline="0" noProof="0" dirty="0">
                <a:ln>
                  <a:noFill/>
                </a:ln>
                <a:solidFill>
                  <a:sysClr val="windowText" lastClr="000000"/>
                </a:solidFill>
                <a:effectLst/>
                <a:uLnTx/>
                <a:uFillTx/>
                <a:latin typeface="Times New Roman"/>
                <a:cs typeface="Times New Roman"/>
              </a:rPr>
              <a:t> </a:t>
            </a:r>
            <a:r>
              <a:rPr kumimoji="0" sz="2200" b="0" i="0" u="none" strike="noStrike" kern="0" cap="none" spc="0" normalizeH="0" baseline="0" noProof="0" dirty="0">
                <a:ln>
                  <a:noFill/>
                </a:ln>
                <a:solidFill>
                  <a:sysClr val="windowText" lastClr="000000"/>
                </a:solidFill>
                <a:effectLst/>
                <a:uLnTx/>
                <a:uFillTx/>
                <a:latin typeface="Calibri"/>
                <a:cs typeface="Calibri"/>
              </a:rPr>
              <a:t>MIECHV</a:t>
            </a:r>
            <a:r>
              <a:rPr kumimoji="0" sz="2200" b="0" i="0" u="none" strike="noStrike" kern="0" cap="none" spc="95" normalizeH="0" baseline="0" noProof="0" dirty="0">
                <a:ln>
                  <a:noFill/>
                </a:ln>
                <a:solidFill>
                  <a:sysClr val="windowText" lastClr="000000"/>
                </a:solidFill>
                <a:effectLst/>
                <a:uLnTx/>
                <a:uFillTx/>
                <a:latin typeface="Times New Roman"/>
                <a:cs typeface="Times New Roman"/>
              </a:rPr>
              <a:t> </a:t>
            </a:r>
            <a:r>
              <a:rPr kumimoji="0" sz="2200" b="0" i="0" u="none" strike="noStrike" kern="0" cap="none" spc="0" normalizeH="0" baseline="0" noProof="0" dirty="0">
                <a:ln>
                  <a:noFill/>
                </a:ln>
                <a:solidFill>
                  <a:sysClr val="windowText" lastClr="000000"/>
                </a:solidFill>
                <a:effectLst/>
                <a:uLnTx/>
                <a:uFillTx/>
                <a:latin typeface="Calibri"/>
                <a:cs typeface="Calibri"/>
              </a:rPr>
              <a:t>Benchmarks</a:t>
            </a:r>
            <a:r>
              <a:rPr kumimoji="0" sz="2200" b="0" i="0" u="none" strike="noStrike" kern="0" cap="none" spc="90" normalizeH="0" baseline="0" noProof="0" dirty="0">
                <a:ln>
                  <a:noFill/>
                </a:ln>
                <a:solidFill>
                  <a:sysClr val="windowText" lastClr="000000"/>
                </a:solidFill>
                <a:effectLst/>
                <a:uLnTx/>
                <a:uFillTx/>
                <a:latin typeface="Times New Roman"/>
                <a:cs typeface="Times New Roman"/>
              </a:rPr>
              <a:t> </a:t>
            </a:r>
            <a:r>
              <a:rPr kumimoji="0" sz="2200" b="0" i="0" u="none" strike="noStrike" kern="0" cap="none" spc="0" normalizeH="0" baseline="0" noProof="0" dirty="0">
                <a:ln>
                  <a:noFill/>
                </a:ln>
                <a:solidFill>
                  <a:sysClr val="windowText" lastClr="000000"/>
                </a:solidFill>
                <a:effectLst/>
                <a:uLnTx/>
                <a:uFillTx/>
                <a:latin typeface="Calibri"/>
                <a:cs typeface="Calibri"/>
              </a:rPr>
              <a:t>-</a:t>
            </a:r>
            <a:r>
              <a:rPr kumimoji="0" sz="2200" b="0" i="0" u="none" strike="noStrike" kern="0" cap="none" spc="85" normalizeH="0" baseline="0" noProof="0" dirty="0">
                <a:ln>
                  <a:noFill/>
                </a:ln>
                <a:solidFill>
                  <a:sysClr val="windowText" lastClr="000000"/>
                </a:solidFill>
                <a:effectLst/>
                <a:uLnTx/>
                <a:uFillTx/>
                <a:latin typeface="Times New Roman"/>
                <a:cs typeface="Times New Roman"/>
              </a:rPr>
              <a:t> </a:t>
            </a:r>
            <a:r>
              <a:rPr kumimoji="0" sz="2200" b="0" i="0" u="none" strike="noStrike" kern="0" cap="none" spc="-25" normalizeH="0" baseline="0" noProof="0" dirty="0">
                <a:ln>
                  <a:noFill/>
                </a:ln>
                <a:solidFill>
                  <a:sysClr val="windowText" lastClr="000000"/>
                </a:solidFill>
                <a:effectLst/>
                <a:uLnTx/>
                <a:uFillTx/>
                <a:latin typeface="Calibri"/>
                <a:cs typeface="Calibri"/>
              </a:rPr>
              <a:t>19</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12700" marR="50165" lvl="0" indent="0" defTabSz="914400" eaLnBrk="1" fontAlgn="auto" latinLnBrk="0" hangingPunct="1">
              <a:lnSpc>
                <a:spcPct val="80000"/>
              </a:lnSpc>
              <a:spcBef>
                <a:spcPts val="204"/>
              </a:spcBef>
              <a:spcAft>
                <a:spcPts val="0"/>
              </a:spcAft>
              <a:buClrTx/>
              <a:buSzTx/>
              <a:buFontTx/>
              <a:buNone/>
              <a:tabLst/>
              <a:defRPr/>
            </a:pPr>
            <a:r>
              <a:rPr kumimoji="0" sz="1600" b="0" i="0" u="sng" strike="noStrike" kern="0" cap="none" spc="-10" normalizeH="0" baseline="0" noProof="0" dirty="0">
                <a:ln>
                  <a:noFill/>
                </a:ln>
                <a:solidFill>
                  <a:srgbClr val="0562C1"/>
                </a:solidFill>
                <a:effectLst/>
                <a:uLnTx/>
                <a:uFill>
                  <a:solidFill>
                    <a:srgbClr val="0562C1"/>
                  </a:solidFill>
                </a:uFill>
                <a:latin typeface="Calibri"/>
                <a:cs typeface="Calibri"/>
                <a:hlinkClick r:id="rId2"/>
              </a:rPr>
              <a:t>Maternal,</a:t>
            </a:r>
            <a:r>
              <a:rPr kumimoji="0" sz="1600" b="0" i="0" u="sng" strike="noStrike" kern="0" cap="none" spc="-75"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600" b="0" i="0" u="sng" strike="noStrike" kern="0" cap="none" spc="-10" normalizeH="0" baseline="0" noProof="0" dirty="0">
                <a:ln>
                  <a:noFill/>
                </a:ln>
                <a:solidFill>
                  <a:srgbClr val="0562C1"/>
                </a:solidFill>
                <a:effectLst/>
                <a:uLnTx/>
                <a:uFill>
                  <a:solidFill>
                    <a:srgbClr val="0562C1"/>
                  </a:solidFill>
                </a:uFill>
                <a:latin typeface="Calibri"/>
                <a:cs typeface="Calibri"/>
                <a:hlinkClick r:id="rId2"/>
              </a:rPr>
              <a:t>Infant,</a:t>
            </a:r>
            <a:r>
              <a:rPr kumimoji="0" sz="1600" b="0" i="0" u="sng" strike="noStrike" kern="0" cap="none" spc="-70"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600" b="0" i="0" u="sng" strike="noStrike" kern="0" cap="none" spc="0" normalizeH="0" baseline="0" noProof="0" dirty="0">
                <a:ln>
                  <a:noFill/>
                </a:ln>
                <a:solidFill>
                  <a:srgbClr val="0562C1"/>
                </a:solidFill>
                <a:effectLst/>
                <a:uLnTx/>
                <a:uFill>
                  <a:solidFill>
                    <a:srgbClr val="0562C1"/>
                  </a:solidFill>
                </a:uFill>
                <a:latin typeface="Calibri"/>
                <a:cs typeface="Calibri"/>
                <a:hlinkClick r:id="rId2"/>
              </a:rPr>
              <a:t>and</a:t>
            </a:r>
            <a:r>
              <a:rPr kumimoji="0" sz="1600" b="0" i="0" u="sng" strike="noStrike" kern="0" cap="none" spc="-75"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600" b="0" i="0" u="sng" strike="noStrike" kern="0" cap="none" spc="0" normalizeH="0" baseline="0" noProof="0" dirty="0">
                <a:ln>
                  <a:noFill/>
                </a:ln>
                <a:solidFill>
                  <a:srgbClr val="0562C1"/>
                </a:solidFill>
                <a:effectLst/>
                <a:uLnTx/>
                <a:uFill>
                  <a:solidFill>
                    <a:srgbClr val="0562C1"/>
                  </a:solidFill>
                </a:uFill>
                <a:latin typeface="Calibri"/>
                <a:cs typeface="Calibri"/>
                <a:hlinkClick r:id="rId2"/>
              </a:rPr>
              <a:t>Early</a:t>
            </a:r>
            <a:r>
              <a:rPr kumimoji="0" sz="1600" b="0" i="0" u="sng" strike="noStrike" kern="0" cap="none" spc="-50"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600" b="0" i="0" u="sng" strike="noStrike" kern="0" cap="none" spc="-10" normalizeH="0" baseline="0" noProof="0" dirty="0">
                <a:ln>
                  <a:noFill/>
                </a:ln>
                <a:solidFill>
                  <a:srgbClr val="0562C1"/>
                </a:solidFill>
                <a:effectLst/>
                <a:uLnTx/>
                <a:uFill>
                  <a:solidFill>
                    <a:srgbClr val="0562C1"/>
                  </a:solidFill>
                </a:uFill>
                <a:latin typeface="Calibri"/>
                <a:cs typeface="Calibri"/>
                <a:hlinkClick r:id="rId2"/>
              </a:rPr>
              <a:t>Childhood</a:t>
            </a:r>
            <a:r>
              <a:rPr kumimoji="0" sz="1600" b="0" i="0" u="sng" strike="noStrike" kern="0" cap="none" spc="-70"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600" b="0" i="0" u="sng" strike="noStrike" kern="0" cap="none" spc="-20" normalizeH="0" baseline="0" noProof="0" dirty="0">
                <a:ln>
                  <a:noFill/>
                </a:ln>
                <a:solidFill>
                  <a:srgbClr val="0562C1"/>
                </a:solidFill>
                <a:effectLst/>
                <a:uLnTx/>
                <a:uFill>
                  <a:solidFill>
                    <a:srgbClr val="0562C1"/>
                  </a:solidFill>
                </a:uFill>
                <a:latin typeface="Calibri"/>
                <a:cs typeface="Calibri"/>
                <a:hlinkClick r:id="rId2"/>
              </a:rPr>
              <a:t>Home</a:t>
            </a:r>
            <a:r>
              <a:rPr kumimoji="0" sz="1600" b="0" i="0" u="none" strike="noStrike" kern="0" cap="none" spc="-20" normalizeH="0" baseline="0" noProof="0" dirty="0">
                <a:ln>
                  <a:noFill/>
                </a:ln>
                <a:solidFill>
                  <a:srgbClr val="0562C1"/>
                </a:solidFill>
                <a:effectLst/>
                <a:uLnTx/>
                <a:uFillTx/>
                <a:latin typeface="Times New Roman"/>
                <a:cs typeface="Times New Roman"/>
              </a:rPr>
              <a:t> </a:t>
            </a:r>
            <a:r>
              <a:rPr kumimoji="0" sz="1600" b="0" i="0" u="sng" strike="noStrike" kern="0" cap="none" spc="-10" normalizeH="0" baseline="0" noProof="0" dirty="0">
                <a:ln>
                  <a:noFill/>
                </a:ln>
                <a:solidFill>
                  <a:srgbClr val="0562C1"/>
                </a:solidFill>
                <a:effectLst/>
                <a:uLnTx/>
                <a:uFill>
                  <a:solidFill>
                    <a:srgbClr val="0562C1"/>
                  </a:solidFill>
                </a:uFill>
                <a:latin typeface="Calibri"/>
                <a:cs typeface="Calibri"/>
                <a:hlinkClick r:id="rId2"/>
              </a:rPr>
              <a:t>Visiting</a:t>
            </a:r>
            <a:r>
              <a:rPr kumimoji="0" sz="1600" b="0" i="0" u="sng" strike="noStrike" kern="0" cap="none" spc="-30"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600" b="0" i="0" u="sng" strike="noStrike" kern="0" cap="none" spc="-10" normalizeH="0" baseline="0" noProof="0" dirty="0">
                <a:ln>
                  <a:noFill/>
                </a:ln>
                <a:solidFill>
                  <a:srgbClr val="0562C1"/>
                </a:solidFill>
                <a:effectLst/>
                <a:uLnTx/>
                <a:uFill>
                  <a:solidFill>
                    <a:srgbClr val="0562C1"/>
                  </a:solidFill>
                </a:uFill>
                <a:latin typeface="Calibri"/>
                <a:cs typeface="Calibri"/>
                <a:hlinkClick r:id="rId2"/>
              </a:rPr>
              <a:t>Program</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204867" y="4584153"/>
            <a:ext cx="3723004" cy="628650"/>
          </a:xfrm>
          <a:prstGeom prst="rect">
            <a:avLst/>
          </a:prstGeom>
        </p:spPr>
        <p:txBody>
          <a:bodyPr vert="horz" wrap="square" lIns="0" tIns="76835" rIns="0" bIns="0" rtlCol="0">
            <a:spAutoFit/>
          </a:bodyPr>
          <a:lstStyle/>
          <a:p>
            <a:pPr marL="12700" marR="5080" lvl="0" indent="0" defTabSz="914400" eaLnBrk="1" fontAlgn="auto" latinLnBrk="0" hangingPunct="1">
              <a:lnSpc>
                <a:spcPts val="2110"/>
              </a:lnSpc>
              <a:spcBef>
                <a:spcPts val="605"/>
              </a:spcBef>
              <a:spcAft>
                <a:spcPts val="0"/>
              </a:spcAft>
              <a:buClrTx/>
              <a:buSzTx/>
              <a:buFontTx/>
              <a:buNone/>
              <a:tabLst/>
              <a:defRPr/>
            </a:pPr>
            <a:r>
              <a:rPr kumimoji="0" sz="2200" b="0" i="0" u="none" strike="noStrike" kern="0" cap="none" spc="0" normalizeH="0" baseline="0" noProof="0" dirty="0">
                <a:ln>
                  <a:noFill/>
                </a:ln>
                <a:solidFill>
                  <a:sysClr val="windowText" lastClr="000000"/>
                </a:solidFill>
                <a:effectLst/>
                <a:uLnTx/>
                <a:uFillTx/>
                <a:latin typeface="Calibri"/>
                <a:cs typeface="Calibri"/>
              </a:rPr>
              <a:t>Full</a:t>
            </a:r>
            <a:r>
              <a:rPr kumimoji="0" sz="2200" b="0" i="0" u="none" strike="noStrike" kern="0" cap="none" spc="110" normalizeH="0" baseline="0" noProof="0" dirty="0">
                <a:ln>
                  <a:noFill/>
                </a:ln>
                <a:solidFill>
                  <a:sysClr val="windowText" lastClr="000000"/>
                </a:solidFill>
                <a:effectLst/>
                <a:uLnTx/>
                <a:uFillTx/>
                <a:latin typeface="Times New Roman"/>
                <a:cs typeface="Times New Roman"/>
              </a:rPr>
              <a:t> </a:t>
            </a:r>
            <a:r>
              <a:rPr kumimoji="0" sz="2200" b="0" i="0" u="none" strike="noStrike" kern="0" cap="none" spc="0" normalizeH="0" baseline="0" noProof="0" dirty="0">
                <a:ln>
                  <a:noFill/>
                </a:ln>
                <a:solidFill>
                  <a:sysClr val="windowText" lastClr="000000"/>
                </a:solidFill>
                <a:effectLst/>
                <a:uLnTx/>
                <a:uFillTx/>
                <a:latin typeface="Calibri"/>
                <a:cs typeface="Calibri"/>
              </a:rPr>
              <a:t>description</a:t>
            </a:r>
            <a:r>
              <a:rPr kumimoji="0" sz="2200" b="0" i="0" u="none" strike="noStrike" kern="0" cap="none" spc="114" normalizeH="0" baseline="0" noProof="0" dirty="0">
                <a:ln>
                  <a:noFill/>
                </a:ln>
                <a:solidFill>
                  <a:sysClr val="windowText" lastClr="000000"/>
                </a:solidFill>
                <a:effectLst/>
                <a:uLnTx/>
                <a:uFillTx/>
                <a:latin typeface="Times New Roman"/>
                <a:cs typeface="Times New Roman"/>
              </a:rPr>
              <a:t> </a:t>
            </a:r>
            <a:r>
              <a:rPr kumimoji="0" sz="2200" b="0" i="0" u="none" strike="noStrike" kern="0" cap="none" spc="0" normalizeH="0" baseline="0" noProof="0" dirty="0">
                <a:ln>
                  <a:noFill/>
                </a:ln>
                <a:solidFill>
                  <a:sysClr val="windowText" lastClr="000000"/>
                </a:solidFill>
                <a:effectLst/>
                <a:uLnTx/>
                <a:uFillTx/>
                <a:latin typeface="Calibri"/>
                <a:cs typeface="Calibri"/>
              </a:rPr>
              <a:t>of</a:t>
            </a:r>
            <a:r>
              <a:rPr kumimoji="0" sz="2200" b="0" i="0" u="none" strike="noStrike" kern="0" cap="none" spc="130" normalizeH="0" baseline="0" noProof="0" dirty="0">
                <a:ln>
                  <a:noFill/>
                </a:ln>
                <a:solidFill>
                  <a:sysClr val="windowText" lastClr="000000"/>
                </a:solidFill>
                <a:effectLst/>
                <a:uLnTx/>
                <a:uFillTx/>
                <a:latin typeface="Times New Roman"/>
                <a:cs typeface="Times New Roman"/>
              </a:rPr>
              <a:t> </a:t>
            </a:r>
            <a:r>
              <a:rPr kumimoji="0" sz="2200" b="0" i="0" u="none" strike="noStrike" kern="0" cap="none" spc="-10" normalizeH="0" baseline="0" noProof="0" dirty="0">
                <a:ln>
                  <a:noFill/>
                </a:ln>
                <a:solidFill>
                  <a:sysClr val="windowText" lastClr="000000"/>
                </a:solidFill>
                <a:effectLst/>
                <a:uLnTx/>
                <a:uFillTx/>
                <a:latin typeface="Calibri"/>
                <a:cs typeface="Calibri"/>
              </a:rPr>
              <a:t>performance</a:t>
            </a:r>
            <a:r>
              <a:rPr kumimoji="0" sz="22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200" b="0" i="0" u="none" strike="noStrike" kern="0" cap="none" spc="0" normalizeH="0" baseline="0" noProof="0" dirty="0">
                <a:ln>
                  <a:noFill/>
                </a:ln>
                <a:solidFill>
                  <a:sysClr val="windowText" lastClr="000000"/>
                </a:solidFill>
                <a:effectLst/>
                <a:uLnTx/>
                <a:uFillTx/>
                <a:latin typeface="Calibri"/>
                <a:cs typeface="Calibri"/>
              </a:rPr>
              <a:t>measures-</a:t>
            </a:r>
            <a:r>
              <a:rPr kumimoji="0" sz="2200" b="0" i="0" u="sng" strike="noStrike" kern="0" cap="none" spc="125" normalizeH="0" baseline="0" noProof="0" dirty="0">
                <a:ln>
                  <a:noFill/>
                </a:ln>
                <a:solidFill>
                  <a:srgbClr val="0562C1"/>
                </a:solidFill>
                <a:effectLst/>
                <a:uLnTx/>
                <a:uFill>
                  <a:solidFill>
                    <a:srgbClr val="0562C1"/>
                  </a:solidFill>
                </a:uFill>
                <a:latin typeface="Calibri"/>
                <a:cs typeface="Calibri"/>
                <a:hlinkClick r:id="rId3"/>
              </a:rPr>
              <a:t> </a:t>
            </a:r>
            <a:r>
              <a:rPr kumimoji="0" sz="2200" b="0" i="0" u="sng" strike="noStrike" kern="0" cap="none" spc="0" normalizeH="0" baseline="0" noProof="0" dirty="0">
                <a:ln>
                  <a:noFill/>
                </a:ln>
                <a:solidFill>
                  <a:srgbClr val="0562C1"/>
                </a:solidFill>
                <a:effectLst/>
                <a:uLnTx/>
                <a:uFill>
                  <a:solidFill>
                    <a:srgbClr val="0562C1"/>
                  </a:solidFill>
                </a:uFill>
                <a:latin typeface="Calibri"/>
                <a:cs typeface="Calibri"/>
                <a:hlinkClick r:id="rId3"/>
              </a:rPr>
              <a:t>see</a:t>
            </a:r>
            <a:r>
              <a:rPr kumimoji="0" sz="2200" b="0" i="0" u="sng" strike="noStrike" kern="0" cap="none" spc="140" normalizeH="0" baseline="0" noProof="0" dirty="0">
                <a:ln>
                  <a:noFill/>
                </a:ln>
                <a:solidFill>
                  <a:srgbClr val="0562C1"/>
                </a:solidFill>
                <a:effectLst/>
                <a:uLnTx/>
                <a:uFill>
                  <a:solidFill>
                    <a:srgbClr val="0562C1"/>
                  </a:solidFill>
                </a:uFill>
                <a:latin typeface="Times New Roman"/>
                <a:cs typeface="Times New Roman"/>
                <a:hlinkClick r:id="rId3"/>
              </a:rPr>
              <a:t> </a:t>
            </a:r>
            <a:r>
              <a:rPr kumimoji="0" sz="2200" b="0" i="0" u="sng" strike="noStrike" kern="0" cap="none" spc="0" normalizeH="0" baseline="0" noProof="0" dirty="0">
                <a:ln>
                  <a:noFill/>
                </a:ln>
                <a:solidFill>
                  <a:srgbClr val="0562C1"/>
                </a:solidFill>
                <a:effectLst/>
                <a:uLnTx/>
                <a:uFill>
                  <a:solidFill>
                    <a:srgbClr val="0562C1"/>
                  </a:solidFill>
                </a:uFill>
                <a:latin typeface="Calibri"/>
                <a:cs typeface="Calibri"/>
                <a:hlinkClick r:id="rId3"/>
              </a:rPr>
              <a:t>CRPD</a:t>
            </a:r>
            <a:r>
              <a:rPr kumimoji="0" sz="2200" b="0" i="0" u="sng" strike="noStrike" kern="0" cap="none" spc="130" normalizeH="0" baseline="0" noProof="0" dirty="0">
                <a:ln>
                  <a:noFill/>
                </a:ln>
                <a:solidFill>
                  <a:srgbClr val="0562C1"/>
                </a:solidFill>
                <a:effectLst/>
                <a:uLnTx/>
                <a:uFill>
                  <a:solidFill>
                    <a:srgbClr val="0562C1"/>
                  </a:solidFill>
                </a:uFill>
                <a:latin typeface="Times New Roman"/>
                <a:cs typeface="Times New Roman"/>
                <a:hlinkClick r:id="rId3"/>
              </a:rPr>
              <a:t> </a:t>
            </a:r>
            <a:r>
              <a:rPr kumimoji="0" sz="2200" b="0" i="0" u="sng" strike="noStrike" kern="0" cap="none" spc="-10" normalizeH="0" baseline="0" noProof="0" dirty="0">
                <a:ln>
                  <a:noFill/>
                </a:ln>
                <a:solidFill>
                  <a:srgbClr val="0562C1"/>
                </a:solidFill>
                <a:effectLst/>
                <a:uLnTx/>
                <a:uFill>
                  <a:solidFill>
                    <a:srgbClr val="0562C1"/>
                  </a:solidFill>
                </a:uFill>
                <a:latin typeface="Calibri"/>
                <a:cs typeface="Calibri"/>
                <a:hlinkClick r:id="rId3"/>
              </a:rPr>
              <a:t>website.</a:t>
            </a:r>
            <a:endParaRPr kumimoji="0" sz="22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p:nvPr/>
        </p:nvSpPr>
        <p:spPr>
          <a:xfrm>
            <a:off x="4654296" y="524141"/>
            <a:ext cx="6903720" cy="844550"/>
          </a:xfrm>
          <a:custGeom>
            <a:avLst/>
            <a:gdLst/>
            <a:ahLst/>
            <a:cxnLst/>
            <a:rect l="l" t="t" r="r" b="b"/>
            <a:pathLst>
              <a:path w="6903720" h="844550">
                <a:moveTo>
                  <a:pt x="6903720" y="0"/>
                </a:moveTo>
                <a:lnTo>
                  <a:pt x="4544974" y="0"/>
                </a:lnTo>
                <a:lnTo>
                  <a:pt x="2302383" y="0"/>
                </a:lnTo>
                <a:lnTo>
                  <a:pt x="0" y="0"/>
                </a:lnTo>
                <a:lnTo>
                  <a:pt x="0" y="844181"/>
                </a:lnTo>
                <a:lnTo>
                  <a:pt x="2302383" y="844181"/>
                </a:lnTo>
                <a:lnTo>
                  <a:pt x="4544974" y="844181"/>
                </a:lnTo>
                <a:lnTo>
                  <a:pt x="6903720" y="844181"/>
                </a:lnTo>
                <a:lnTo>
                  <a:pt x="6903720" y="0"/>
                </a:lnTo>
                <a:close/>
              </a:path>
            </a:pathLst>
          </a:custGeom>
          <a:solidFill>
            <a:srgbClr val="02097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4654296" y="2206815"/>
            <a:ext cx="6903720" cy="838835"/>
          </a:xfrm>
          <a:custGeom>
            <a:avLst/>
            <a:gdLst/>
            <a:ahLst/>
            <a:cxnLst/>
            <a:rect l="l" t="t" r="r" b="b"/>
            <a:pathLst>
              <a:path w="6903720" h="838835">
                <a:moveTo>
                  <a:pt x="6903720" y="0"/>
                </a:moveTo>
                <a:lnTo>
                  <a:pt x="4544974" y="0"/>
                </a:lnTo>
                <a:lnTo>
                  <a:pt x="2302383" y="0"/>
                </a:lnTo>
                <a:lnTo>
                  <a:pt x="0" y="0"/>
                </a:lnTo>
                <a:lnTo>
                  <a:pt x="0" y="838492"/>
                </a:lnTo>
                <a:lnTo>
                  <a:pt x="2302383" y="838492"/>
                </a:lnTo>
                <a:lnTo>
                  <a:pt x="4544974" y="838492"/>
                </a:lnTo>
                <a:lnTo>
                  <a:pt x="6903720" y="838492"/>
                </a:lnTo>
                <a:lnTo>
                  <a:pt x="6903720" y="0"/>
                </a:lnTo>
                <a:close/>
              </a:path>
            </a:pathLst>
          </a:custGeom>
          <a:solidFill>
            <a:srgbClr val="F2F2F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5185574" y="667743"/>
            <a:ext cx="1244600" cy="534670"/>
          </a:xfrm>
          <a:prstGeom prst="rect">
            <a:avLst/>
          </a:prstGeom>
        </p:spPr>
        <p:txBody>
          <a:bodyPr vert="horz" wrap="square" lIns="0" tIns="12700" rIns="0" bIns="0" rtlCol="0">
            <a:spAutoFit/>
          </a:bodyPr>
          <a:lstStyle/>
          <a:p>
            <a:pPr marL="154940" marR="5080" lvl="0" indent="-155575" defTabSz="914400" eaLnBrk="1" fontAlgn="auto" latinLnBrk="0" hangingPunct="1">
              <a:lnSpc>
                <a:spcPct val="111300"/>
              </a:lnSpc>
              <a:spcBef>
                <a:spcPts val="100"/>
              </a:spcBef>
              <a:spcAft>
                <a:spcPts val="0"/>
              </a:spcAft>
              <a:buClrTx/>
              <a:buSzTx/>
              <a:buFontTx/>
              <a:buNone/>
              <a:tabLst/>
              <a:defRPr/>
            </a:pPr>
            <a:r>
              <a:rPr kumimoji="0" sz="1500" b="0" i="0" u="none" strike="noStrike" kern="0" cap="none" spc="35" normalizeH="0" baseline="0" noProof="0" dirty="0">
                <a:ln>
                  <a:noFill/>
                </a:ln>
                <a:solidFill>
                  <a:srgbClr val="FFFFFF"/>
                </a:solidFill>
                <a:effectLst/>
                <a:uLnTx/>
                <a:uFillTx/>
                <a:latin typeface="Open Sans"/>
                <a:cs typeface="Open Sans"/>
              </a:rPr>
              <a:t>Performance</a:t>
            </a:r>
            <a:r>
              <a:rPr kumimoji="0" sz="1500" b="0" i="0" u="none" strike="noStrike" kern="0" cap="none" spc="35" normalizeH="0" baseline="0" noProof="0" dirty="0">
                <a:ln>
                  <a:noFill/>
                </a:ln>
                <a:solidFill>
                  <a:srgbClr val="FFFFFF"/>
                </a:solidFill>
                <a:effectLst/>
                <a:uLnTx/>
                <a:uFillTx/>
                <a:latin typeface="Times New Roman"/>
                <a:cs typeface="Times New Roman"/>
              </a:rPr>
              <a:t> </a:t>
            </a:r>
            <a:r>
              <a:rPr kumimoji="0" sz="1500" b="0" i="0" u="none" strike="noStrike" kern="0" cap="none" spc="35" normalizeH="0" baseline="0" noProof="0" dirty="0">
                <a:ln>
                  <a:noFill/>
                </a:ln>
                <a:solidFill>
                  <a:srgbClr val="FFFFFF"/>
                </a:solidFill>
                <a:effectLst/>
                <a:uLnTx/>
                <a:uFillTx/>
                <a:latin typeface="Open Sans"/>
                <a:cs typeface="Open Sans"/>
              </a:rPr>
              <a:t>Measures</a:t>
            </a:r>
            <a:endParaRPr kumimoji="0" sz="1500" b="0" i="0" u="none" strike="noStrike" kern="0" cap="none" spc="0" normalizeH="0" baseline="0" noProof="0">
              <a:ln>
                <a:noFill/>
              </a:ln>
              <a:solidFill>
                <a:sysClr val="windowText" lastClr="000000"/>
              </a:solidFill>
              <a:effectLst/>
              <a:uLnTx/>
              <a:uFillTx/>
              <a:latin typeface="Open Sans"/>
              <a:cs typeface="Open Sans"/>
            </a:endParaRPr>
          </a:p>
        </p:txBody>
      </p:sp>
      <p:sp>
        <p:nvSpPr>
          <p:cNvPr id="11" name="object 11"/>
          <p:cNvSpPr txBox="1"/>
          <p:nvPr/>
        </p:nvSpPr>
        <p:spPr>
          <a:xfrm>
            <a:off x="7160675" y="667743"/>
            <a:ext cx="1838325" cy="534670"/>
          </a:xfrm>
          <a:prstGeom prst="rect">
            <a:avLst/>
          </a:prstGeom>
        </p:spPr>
        <p:txBody>
          <a:bodyPr vert="horz" wrap="square" lIns="0" tIns="38100" rIns="0" bIns="0" rtlCol="0">
            <a:spAutoFit/>
          </a:bodyPr>
          <a:lstStyle/>
          <a:p>
            <a:pPr marL="0" marR="5080" lvl="0" indent="0" algn="ctr" defTabSz="914400" eaLnBrk="1" fontAlgn="auto" latinLnBrk="0" hangingPunct="1">
              <a:lnSpc>
                <a:spcPct val="100000"/>
              </a:lnSpc>
              <a:spcBef>
                <a:spcPts val="300"/>
              </a:spcBef>
              <a:spcAft>
                <a:spcPts val="0"/>
              </a:spcAft>
              <a:buClrTx/>
              <a:buSzTx/>
              <a:buFontTx/>
              <a:buNone/>
              <a:tabLst/>
              <a:defRPr/>
            </a:pPr>
            <a:r>
              <a:rPr kumimoji="0" sz="1500" b="0" i="0" u="none" strike="noStrike" kern="0" cap="none" spc="0" normalizeH="0" baseline="0" noProof="0" dirty="0">
                <a:ln>
                  <a:noFill/>
                </a:ln>
                <a:solidFill>
                  <a:srgbClr val="FFFFFF"/>
                </a:solidFill>
                <a:effectLst/>
                <a:uLnTx/>
                <a:uFillTx/>
                <a:latin typeface="Open Sans"/>
                <a:cs typeface="Open Sans"/>
              </a:rPr>
              <a:t>MIECHV</a:t>
            </a:r>
            <a:r>
              <a:rPr kumimoji="0" sz="1500" b="0" i="0" u="none" strike="noStrike" kern="0" cap="none" spc="260" normalizeH="0" baseline="0" noProof="0" dirty="0">
                <a:ln>
                  <a:noFill/>
                </a:ln>
                <a:solidFill>
                  <a:srgbClr val="FFFFFF"/>
                </a:solidFill>
                <a:effectLst/>
                <a:uLnTx/>
                <a:uFillTx/>
                <a:latin typeface="Times New Roman"/>
                <a:cs typeface="Times New Roman"/>
              </a:rPr>
              <a:t> </a:t>
            </a:r>
            <a:r>
              <a:rPr kumimoji="0" sz="1500" b="0" i="0" u="none" strike="noStrike" kern="0" cap="none" spc="0" normalizeH="0" baseline="0" noProof="0" dirty="0">
                <a:ln>
                  <a:noFill/>
                </a:ln>
                <a:solidFill>
                  <a:srgbClr val="FFFFFF"/>
                </a:solidFill>
                <a:effectLst/>
                <a:uLnTx/>
                <a:uFillTx/>
                <a:latin typeface="Open Sans"/>
                <a:cs typeface="Open Sans"/>
              </a:rPr>
              <a:t>&amp;</a:t>
            </a:r>
            <a:r>
              <a:rPr kumimoji="0" sz="1500" b="0" i="0" u="none" strike="noStrike" kern="0" cap="none" spc="280" normalizeH="0" baseline="0" noProof="0" dirty="0">
                <a:ln>
                  <a:noFill/>
                </a:ln>
                <a:solidFill>
                  <a:srgbClr val="FFFFFF"/>
                </a:solidFill>
                <a:effectLst/>
                <a:uLnTx/>
                <a:uFillTx/>
                <a:latin typeface="Times New Roman"/>
                <a:cs typeface="Times New Roman"/>
              </a:rPr>
              <a:t> </a:t>
            </a:r>
            <a:r>
              <a:rPr kumimoji="0" sz="1500" b="0" i="0" u="none" strike="noStrike" kern="0" cap="none" spc="-20" normalizeH="0" baseline="0" noProof="0" dirty="0">
                <a:ln>
                  <a:noFill/>
                </a:ln>
                <a:solidFill>
                  <a:srgbClr val="FFFFFF"/>
                </a:solidFill>
                <a:effectLst/>
                <a:uLnTx/>
                <a:uFillTx/>
                <a:latin typeface="Open Sans"/>
                <a:cs typeface="Open Sans"/>
              </a:rPr>
              <a:t>IDHS</a:t>
            </a:r>
            <a:endParaRPr kumimoji="0" sz="1500" b="0" i="0" u="none" strike="noStrike" kern="0" cap="none" spc="0" normalizeH="0" baseline="0" noProof="0">
              <a:ln>
                <a:noFill/>
              </a:ln>
              <a:solidFill>
                <a:sysClr val="windowText" lastClr="000000"/>
              </a:solidFill>
              <a:effectLst/>
              <a:uLnTx/>
              <a:uFillTx/>
              <a:latin typeface="Open Sans"/>
              <a:cs typeface="Open Sans"/>
            </a:endParaRPr>
          </a:p>
          <a:p>
            <a:pPr marL="0" marR="5080" lvl="0" indent="0" algn="ctr" defTabSz="914400" eaLnBrk="1" fontAlgn="auto" latinLnBrk="0" hangingPunct="1">
              <a:lnSpc>
                <a:spcPct val="100000"/>
              </a:lnSpc>
              <a:spcBef>
                <a:spcPts val="204"/>
              </a:spcBef>
              <a:spcAft>
                <a:spcPts val="0"/>
              </a:spcAft>
              <a:buClrTx/>
              <a:buSzTx/>
              <a:buFontTx/>
              <a:buNone/>
              <a:tabLst/>
              <a:defRPr/>
            </a:pPr>
            <a:r>
              <a:rPr kumimoji="0" sz="1500" b="0" i="0" u="none" strike="noStrike" kern="0" cap="none" spc="45" normalizeH="0" baseline="0" noProof="0" dirty="0">
                <a:ln>
                  <a:noFill/>
                </a:ln>
                <a:solidFill>
                  <a:srgbClr val="FFFFFF"/>
                </a:solidFill>
                <a:effectLst/>
                <a:uLnTx/>
                <a:uFillTx/>
                <a:latin typeface="Open Sans"/>
                <a:cs typeface="Open Sans"/>
              </a:rPr>
              <a:t>SFY2024</a:t>
            </a:r>
            <a:r>
              <a:rPr kumimoji="0" sz="1500" b="0" i="0" u="none" strike="noStrike" kern="0" cap="none" spc="170" normalizeH="0" baseline="0" noProof="0" dirty="0">
                <a:ln>
                  <a:noFill/>
                </a:ln>
                <a:solidFill>
                  <a:srgbClr val="FFFFFF"/>
                </a:solidFill>
                <a:effectLst/>
                <a:uLnTx/>
                <a:uFillTx/>
                <a:latin typeface="Times New Roman"/>
                <a:cs typeface="Times New Roman"/>
              </a:rPr>
              <a:t> </a:t>
            </a:r>
            <a:r>
              <a:rPr kumimoji="0" sz="1500" b="0" i="0" u="none" strike="noStrike" kern="0" cap="none" spc="35" normalizeH="0" baseline="0" noProof="0" dirty="0">
                <a:ln>
                  <a:noFill/>
                </a:ln>
                <a:solidFill>
                  <a:srgbClr val="FFFFFF"/>
                </a:solidFill>
                <a:effectLst/>
                <a:uLnTx/>
                <a:uFillTx/>
                <a:latin typeface="Open Sans"/>
                <a:cs typeface="Open Sans"/>
              </a:rPr>
              <a:t>Outcomes</a:t>
            </a:r>
            <a:endParaRPr kumimoji="0" sz="1500" b="0" i="0" u="none" strike="noStrike" kern="0" cap="none" spc="0" normalizeH="0" baseline="0" noProof="0">
              <a:ln>
                <a:noFill/>
              </a:ln>
              <a:solidFill>
                <a:sysClr val="windowText" lastClr="000000"/>
              </a:solidFill>
              <a:effectLst/>
              <a:uLnTx/>
              <a:uFillTx/>
              <a:latin typeface="Open Sans"/>
              <a:cs typeface="Open Sans"/>
            </a:endParaRPr>
          </a:p>
        </p:txBody>
      </p:sp>
      <p:sp>
        <p:nvSpPr>
          <p:cNvPr id="12" name="object 12"/>
          <p:cNvSpPr txBox="1"/>
          <p:nvPr/>
        </p:nvSpPr>
        <p:spPr>
          <a:xfrm>
            <a:off x="9462871" y="667743"/>
            <a:ext cx="1835150" cy="534670"/>
          </a:xfrm>
          <a:prstGeom prst="rect">
            <a:avLst/>
          </a:prstGeom>
        </p:spPr>
        <p:txBody>
          <a:bodyPr vert="horz" wrap="square" lIns="0" tIns="38100" rIns="0" bIns="0" rtlCol="0">
            <a:spAutoFit/>
          </a:bodyPr>
          <a:lstStyle/>
          <a:p>
            <a:pPr marL="114300" marR="0" lvl="0" indent="0" defTabSz="914400" eaLnBrk="1" fontAlgn="auto" latinLnBrk="0" hangingPunct="1">
              <a:lnSpc>
                <a:spcPct val="100000"/>
              </a:lnSpc>
              <a:spcBef>
                <a:spcPts val="300"/>
              </a:spcBef>
              <a:spcAft>
                <a:spcPts val="0"/>
              </a:spcAft>
              <a:buClrTx/>
              <a:buSzTx/>
              <a:buFontTx/>
              <a:buNone/>
              <a:tabLst/>
              <a:defRPr/>
            </a:pPr>
            <a:r>
              <a:rPr kumimoji="0" sz="1500" b="0" i="0" u="none" strike="noStrike" kern="0" cap="none" spc="45" normalizeH="0" baseline="0" noProof="0" dirty="0">
                <a:ln>
                  <a:noFill/>
                </a:ln>
                <a:solidFill>
                  <a:srgbClr val="FFFFFF"/>
                </a:solidFill>
                <a:effectLst/>
                <a:uLnTx/>
                <a:uFillTx/>
                <a:latin typeface="Open Sans"/>
                <a:cs typeface="Open Sans"/>
              </a:rPr>
              <a:t>FFY2023</a:t>
            </a:r>
            <a:r>
              <a:rPr kumimoji="0" sz="1500" b="0" i="0" u="none" strike="noStrike" kern="0" cap="none" spc="175" normalizeH="0" baseline="0" noProof="0" dirty="0">
                <a:ln>
                  <a:noFill/>
                </a:ln>
                <a:solidFill>
                  <a:srgbClr val="FFFFFF"/>
                </a:solidFill>
                <a:effectLst/>
                <a:uLnTx/>
                <a:uFillTx/>
                <a:latin typeface="Times New Roman"/>
                <a:cs typeface="Times New Roman"/>
              </a:rPr>
              <a:t> </a:t>
            </a:r>
            <a:r>
              <a:rPr kumimoji="0" sz="1500" b="0" i="0" u="none" strike="noStrike" kern="0" cap="none" spc="-10" normalizeH="0" baseline="0" noProof="0" dirty="0">
                <a:ln>
                  <a:noFill/>
                </a:ln>
                <a:solidFill>
                  <a:srgbClr val="FFFFFF"/>
                </a:solidFill>
                <a:effectLst/>
                <a:uLnTx/>
                <a:uFillTx/>
                <a:latin typeface="Open Sans"/>
                <a:cs typeface="Open Sans"/>
              </a:rPr>
              <a:t>MIECHV</a:t>
            </a:r>
            <a:endParaRPr kumimoji="0" sz="1500" b="0" i="0" u="none" strike="noStrike" kern="0" cap="none" spc="0" normalizeH="0" baseline="0" noProof="0">
              <a:ln>
                <a:noFill/>
              </a:ln>
              <a:solidFill>
                <a:sysClr val="windowText" lastClr="000000"/>
              </a:solidFill>
              <a:effectLst/>
              <a:uLnTx/>
              <a:uFillTx/>
              <a:latin typeface="Open Sans"/>
              <a:cs typeface="Open Sans"/>
            </a:endParaRPr>
          </a:p>
          <a:p>
            <a:pPr marL="0" marR="0" lvl="0" indent="0" defTabSz="914400" eaLnBrk="1" fontAlgn="auto" latinLnBrk="0" hangingPunct="1">
              <a:lnSpc>
                <a:spcPct val="100000"/>
              </a:lnSpc>
              <a:spcBef>
                <a:spcPts val="204"/>
              </a:spcBef>
              <a:spcAft>
                <a:spcPts val="0"/>
              </a:spcAft>
              <a:buClrTx/>
              <a:buSzTx/>
              <a:buFontTx/>
              <a:buNone/>
              <a:tabLst/>
              <a:defRPr/>
            </a:pPr>
            <a:r>
              <a:rPr kumimoji="0" sz="1500" b="0" i="0" u="none" strike="noStrike" kern="0" cap="none" spc="50" normalizeH="0" baseline="0" noProof="0" dirty="0">
                <a:ln>
                  <a:noFill/>
                </a:ln>
                <a:solidFill>
                  <a:srgbClr val="FFFFFF"/>
                </a:solidFill>
                <a:effectLst/>
                <a:uLnTx/>
                <a:uFillTx/>
                <a:latin typeface="Open Sans"/>
                <a:cs typeface="Open Sans"/>
              </a:rPr>
              <a:t>National</a:t>
            </a:r>
            <a:r>
              <a:rPr kumimoji="0" sz="1500" b="0" i="0" u="none" strike="noStrike" kern="0" cap="none" spc="110" normalizeH="0" baseline="0" noProof="0" dirty="0">
                <a:ln>
                  <a:noFill/>
                </a:ln>
                <a:solidFill>
                  <a:srgbClr val="FFFFFF"/>
                </a:solidFill>
                <a:effectLst/>
                <a:uLnTx/>
                <a:uFillTx/>
                <a:latin typeface="Times New Roman"/>
                <a:cs typeface="Times New Roman"/>
              </a:rPr>
              <a:t> </a:t>
            </a:r>
            <a:r>
              <a:rPr kumimoji="0" sz="1500" b="0" i="0" u="none" strike="noStrike" kern="0" cap="none" spc="35" normalizeH="0" baseline="0" noProof="0" dirty="0">
                <a:ln>
                  <a:noFill/>
                </a:ln>
                <a:solidFill>
                  <a:srgbClr val="FFFFFF"/>
                </a:solidFill>
                <a:effectLst/>
                <a:uLnTx/>
                <a:uFillTx/>
                <a:latin typeface="Open Sans"/>
                <a:cs typeface="Open Sans"/>
              </a:rPr>
              <a:t>Threshold</a:t>
            </a:r>
            <a:endParaRPr kumimoji="0" sz="1500" b="0" i="0" u="none" strike="noStrike" kern="0" cap="none" spc="0" normalizeH="0" baseline="0" noProof="0">
              <a:ln>
                <a:noFill/>
              </a:ln>
              <a:solidFill>
                <a:sysClr val="windowText" lastClr="000000"/>
              </a:solidFill>
              <a:effectLst/>
              <a:uLnTx/>
              <a:uFillTx/>
              <a:latin typeface="Open Sans"/>
              <a:cs typeface="Open Sans"/>
            </a:endParaRPr>
          </a:p>
        </p:txBody>
      </p:sp>
      <p:sp>
        <p:nvSpPr>
          <p:cNvPr id="13" name="object 13"/>
          <p:cNvSpPr txBox="1"/>
          <p:nvPr/>
        </p:nvSpPr>
        <p:spPr>
          <a:xfrm>
            <a:off x="5028095" y="1508579"/>
            <a:ext cx="1555115" cy="534670"/>
          </a:xfrm>
          <a:prstGeom prst="rect">
            <a:avLst/>
          </a:prstGeom>
        </p:spPr>
        <p:txBody>
          <a:bodyPr vert="horz" wrap="square" lIns="0" tIns="12065" rIns="0" bIns="0" rtlCol="0">
            <a:spAutoFit/>
          </a:bodyPr>
          <a:lstStyle/>
          <a:p>
            <a:pPr marL="307975" marR="5080" lvl="0" indent="-295910" defTabSz="914400" eaLnBrk="1" fontAlgn="auto" latinLnBrk="0" hangingPunct="1">
              <a:lnSpc>
                <a:spcPct val="119300"/>
              </a:lnSpc>
              <a:spcBef>
                <a:spcPts val="9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Montserrat"/>
                <a:cs typeface="Montserrat"/>
              </a:rPr>
              <a:t>Health</a:t>
            </a:r>
            <a:r>
              <a:rPr kumimoji="0" sz="14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Insurance</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Continuity</a:t>
            </a:r>
            <a:endParaRPr kumimoji="0" sz="1400" b="0" i="0" u="none" strike="noStrike" kern="0" cap="none" spc="0" normalizeH="0" baseline="0" noProof="0">
              <a:ln>
                <a:noFill/>
              </a:ln>
              <a:solidFill>
                <a:sysClr val="windowText" lastClr="000000"/>
              </a:solidFill>
              <a:effectLst/>
              <a:uLnTx/>
              <a:uFillTx/>
              <a:latin typeface="Montserrat"/>
              <a:cs typeface="Montserrat"/>
            </a:endParaRPr>
          </a:p>
        </p:txBody>
      </p:sp>
      <p:sp>
        <p:nvSpPr>
          <p:cNvPr id="14" name="object 14"/>
          <p:cNvSpPr txBox="1"/>
          <p:nvPr/>
        </p:nvSpPr>
        <p:spPr>
          <a:xfrm>
            <a:off x="7887081" y="1676006"/>
            <a:ext cx="38227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sng" strike="noStrike" kern="0" cap="none" spc="-25" normalizeH="0" baseline="0" noProof="0" dirty="0">
                <a:ln>
                  <a:noFill/>
                </a:ln>
                <a:solidFill>
                  <a:sysClr val="windowText" lastClr="000000"/>
                </a:solidFill>
                <a:effectLst/>
                <a:uLnTx/>
                <a:uFill>
                  <a:solidFill>
                    <a:srgbClr val="000000"/>
                  </a:solidFill>
                </a:uFill>
                <a:latin typeface="Montserrat"/>
                <a:cs typeface="Montserrat"/>
              </a:rPr>
              <a:t>95%</a:t>
            </a:r>
            <a:endParaRPr kumimoji="0" sz="1400" b="0" i="0" u="none" strike="noStrike" kern="0" cap="none" spc="0" normalizeH="0" baseline="0" noProof="0">
              <a:ln>
                <a:noFill/>
              </a:ln>
              <a:solidFill>
                <a:sysClr val="windowText" lastClr="000000"/>
              </a:solidFill>
              <a:effectLst/>
              <a:uLnTx/>
              <a:uFillTx/>
              <a:latin typeface="Montserrat"/>
              <a:cs typeface="Montserrat"/>
            </a:endParaRPr>
          </a:p>
        </p:txBody>
      </p:sp>
      <p:sp>
        <p:nvSpPr>
          <p:cNvPr id="15" name="object 15"/>
          <p:cNvSpPr txBox="1"/>
          <p:nvPr/>
        </p:nvSpPr>
        <p:spPr>
          <a:xfrm>
            <a:off x="10184625" y="1676057"/>
            <a:ext cx="38862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Montserrat"/>
                <a:cs typeface="Montserrat"/>
              </a:rPr>
              <a:t>83%</a:t>
            </a:r>
            <a:endParaRPr kumimoji="0" sz="1400" b="0" i="0" u="none" strike="noStrike" kern="0" cap="none" spc="0" normalizeH="0" baseline="0" noProof="0">
              <a:ln>
                <a:noFill/>
              </a:ln>
              <a:solidFill>
                <a:sysClr val="windowText" lastClr="000000"/>
              </a:solidFill>
              <a:effectLst/>
              <a:uLnTx/>
              <a:uFillTx/>
              <a:latin typeface="Montserrat"/>
              <a:cs typeface="Montserrat"/>
            </a:endParaRPr>
          </a:p>
        </p:txBody>
      </p:sp>
      <p:sp>
        <p:nvSpPr>
          <p:cNvPr id="16" name="object 16"/>
          <p:cNvSpPr txBox="1"/>
          <p:nvPr/>
        </p:nvSpPr>
        <p:spPr>
          <a:xfrm>
            <a:off x="5014404" y="2347021"/>
            <a:ext cx="1583690" cy="534670"/>
          </a:xfrm>
          <a:prstGeom prst="rect">
            <a:avLst/>
          </a:prstGeom>
        </p:spPr>
        <p:txBody>
          <a:bodyPr vert="horz" wrap="square" lIns="0" tIns="12065" rIns="0" bIns="0" rtlCol="0">
            <a:spAutoFit/>
          </a:bodyPr>
          <a:lstStyle/>
          <a:p>
            <a:pPr marL="437515" marR="5080" lvl="0" indent="-425450" defTabSz="914400" eaLnBrk="1" fontAlgn="auto" latinLnBrk="0" hangingPunct="1">
              <a:lnSpc>
                <a:spcPct val="119300"/>
              </a:lnSpc>
              <a:spcBef>
                <a:spcPts val="9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Montserrat"/>
                <a:cs typeface="Montserrat"/>
              </a:rPr>
              <a:t>Early</a:t>
            </a:r>
            <a:r>
              <a:rPr kumimoji="0" sz="14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0" normalizeH="0" baseline="0" noProof="0" dirty="0">
                <a:ln>
                  <a:noFill/>
                </a:ln>
                <a:solidFill>
                  <a:sysClr val="windowText" lastClr="000000"/>
                </a:solidFill>
                <a:effectLst/>
                <a:uLnTx/>
                <a:uFillTx/>
                <a:latin typeface="Montserrat"/>
                <a:cs typeface="Montserrat"/>
              </a:rPr>
              <a:t>Language</a:t>
            </a:r>
            <a:r>
              <a:rPr kumimoji="0" sz="14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50" normalizeH="0" baseline="0" noProof="0" dirty="0">
                <a:ln>
                  <a:noFill/>
                </a:ln>
                <a:solidFill>
                  <a:sysClr val="windowText" lastClr="000000"/>
                </a:solidFill>
                <a:effectLst/>
                <a:uLnTx/>
                <a:uFillTx/>
                <a:latin typeface="Montserrat"/>
                <a:cs typeface="Montserrat"/>
              </a:rPr>
              <a:t>&amp;</a:t>
            </a:r>
            <a:r>
              <a:rPr kumimoji="0" sz="14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400" b="0" i="0" u="none" strike="noStrike" kern="0" cap="none" spc="-10" normalizeH="0" baseline="0" noProof="0" dirty="0">
                <a:ln>
                  <a:noFill/>
                </a:ln>
                <a:solidFill>
                  <a:sysClr val="windowText" lastClr="000000"/>
                </a:solidFill>
                <a:effectLst/>
                <a:uLnTx/>
                <a:uFillTx/>
                <a:latin typeface="Montserrat"/>
                <a:cs typeface="Montserrat"/>
              </a:rPr>
              <a:t>Literacy</a:t>
            </a:r>
            <a:endParaRPr kumimoji="0" sz="1400" b="0" i="0" u="none" strike="noStrike" kern="0" cap="none" spc="0" normalizeH="0" baseline="0" noProof="0">
              <a:ln>
                <a:noFill/>
              </a:ln>
              <a:solidFill>
                <a:sysClr val="windowText" lastClr="000000"/>
              </a:solidFill>
              <a:effectLst/>
              <a:uLnTx/>
              <a:uFillTx/>
              <a:latin typeface="Montserrat"/>
              <a:cs typeface="Montserrat"/>
            </a:endParaRPr>
          </a:p>
        </p:txBody>
      </p:sp>
      <p:sp>
        <p:nvSpPr>
          <p:cNvPr id="17" name="object 17"/>
          <p:cNvSpPr txBox="1"/>
          <p:nvPr/>
        </p:nvSpPr>
        <p:spPr>
          <a:xfrm>
            <a:off x="7878026" y="2514460"/>
            <a:ext cx="39878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sng" strike="noStrike" kern="0" cap="none" spc="-25" normalizeH="0" baseline="0" noProof="0" dirty="0">
                <a:ln>
                  <a:noFill/>
                </a:ln>
                <a:solidFill>
                  <a:sysClr val="windowText" lastClr="000000"/>
                </a:solidFill>
                <a:effectLst/>
                <a:uLnTx/>
                <a:uFill>
                  <a:solidFill>
                    <a:srgbClr val="000000"/>
                  </a:solidFill>
                </a:uFill>
                <a:latin typeface="Montserrat"/>
                <a:cs typeface="Montserrat"/>
              </a:rPr>
              <a:t>94%</a:t>
            </a:r>
            <a:endParaRPr kumimoji="0" sz="1400" b="0" i="0" u="none" strike="noStrike" kern="0" cap="none" spc="0" normalizeH="0" baseline="0" noProof="0">
              <a:ln>
                <a:noFill/>
              </a:ln>
              <a:solidFill>
                <a:sysClr val="windowText" lastClr="000000"/>
              </a:solidFill>
              <a:effectLst/>
              <a:uLnTx/>
              <a:uFillTx/>
              <a:latin typeface="Montserrat"/>
              <a:cs typeface="Montserrat"/>
            </a:endParaRPr>
          </a:p>
        </p:txBody>
      </p:sp>
      <p:sp>
        <p:nvSpPr>
          <p:cNvPr id="18" name="object 18"/>
          <p:cNvSpPr txBox="1"/>
          <p:nvPr/>
        </p:nvSpPr>
        <p:spPr>
          <a:xfrm>
            <a:off x="10184625" y="2514549"/>
            <a:ext cx="38862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Montserrat"/>
                <a:cs typeface="Montserrat"/>
              </a:rPr>
              <a:t>83%</a:t>
            </a:r>
            <a:endParaRPr kumimoji="0" sz="1400" b="0" i="0" u="none" strike="noStrike" kern="0" cap="none" spc="0" normalizeH="0" baseline="0" noProof="0">
              <a:ln>
                <a:noFill/>
              </a:ln>
              <a:solidFill>
                <a:sysClr val="windowText" lastClr="000000"/>
              </a:solidFill>
              <a:effectLst/>
              <a:uLnTx/>
              <a:uFillTx/>
              <a:latin typeface="Montserrat"/>
              <a:cs typeface="Montserrat"/>
            </a:endParaRPr>
          </a:p>
        </p:txBody>
      </p:sp>
      <p:graphicFrame>
        <p:nvGraphicFramePr>
          <p:cNvPr id="19" name="object 19"/>
          <p:cNvGraphicFramePr>
            <a:graphicFrameLocks noGrp="1"/>
          </p:cNvGraphicFramePr>
          <p:nvPr/>
        </p:nvGraphicFramePr>
        <p:xfrm>
          <a:off x="4654296" y="3045307"/>
          <a:ext cx="6903719" cy="3470910"/>
        </p:xfrm>
        <a:graphic>
          <a:graphicData uri="http://schemas.openxmlformats.org/drawingml/2006/table">
            <a:tbl>
              <a:tblPr firstRow="1" bandRow="1">
                <a:tableStyleId>{2D5ABB26-0587-4C30-8999-92F81FD0307C}</a:tableStyleId>
              </a:tblPr>
              <a:tblGrid>
                <a:gridCol w="2727960">
                  <a:extLst>
                    <a:ext uri="{9D8B030D-6E8A-4147-A177-3AD203B41FA5}">
                      <a16:colId xmlns:a16="http://schemas.microsoft.com/office/drawing/2014/main" val="20000"/>
                    </a:ext>
                  </a:extLst>
                </a:gridCol>
                <a:gridCol w="1846580">
                  <a:extLst>
                    <a:ext uri="{9D8B030D-6E8A-4147-A177-3AD203B41FA5}">
                      <a16:colId xmlns:a16="http://schemas.microsoft.com/office/drawing/2014/main" val="20001"/>
                    </a:ext>
                  </a:extLst>
                </a:gridCol>
                <a:gridCol w="2329179">
                  <a:extLst>
                    <a:ext uri="{9D8B030D-6E8A-4147-A177-3AD203B41FA5}">
                      <a16:colId xmlns:a16="http://schemas.microsoft.com/office/drawing/2014/main" val="20002"/>
                    </a:ext>
                  </a:extLst>
                </a:gridCol>
              </a:tblGrid>
              <a:tr h="545465">
                <a:tc>
                  <a:txBody>
                    <a:bodyPr/>
                    <a:lstStyle/>
                    <a:p>
                      <a:pPr marL="125730">
                        <a:lnSpc>
                          <a:spcPct val="100000"/>
                        </a:lnSpc>
                        <a:spcBef>
                          <a:spcPts val="1375"/>
                        </a:spcBef>
                      </a:pPr>
                      <a:r>
                        <a:rPr sz="1400" dirty="0">
                          <a:latin typeface="Montserrat"/>
                          <a:cs typeface="Montserrat"/>
                        </a:rPr>
                        <a:t>Depression</a:t>
                      </a:r>
                      <a:r>
                        <a:rPr sz="1400" spc="-15" dirty="0">
                          <a:latin typeface="Times New Roman"/>
                          <a:cs typeface="Times New Roman"/>
                        </a:rPr>
                        <a:t> </a:t>
                      </a:r>
                      <a:r>
                        <a:rPr sz="1400" spc="-10" dirty="0">
                          <a:latin typeface="Montserrat"/>
                          <a:cs typeface="Montserrat"/>
                        </a:rPr>
                        <a:t>Screenings</a:t>
                      </a:r>
                      <a:endParaRPr sz="1400">
                        <a:latin typeface="Montserrat"/>
                        <a:cs typeface="Montserrat"/>
                      </a:endParaRPr>
                    </a:p>
                  </a:txBody>
                  <a:tcPr marL="0" marR="0" marT="174625" marB="0"/>
                </a:tc>
                <a:tc>
                  <a:txBody>
                    <a:bodyPr/>
                    <a:lstStyle/>
                    <a:p>
                      <a:pPr marL="509270">
                        <a:lnSpc>
                          <a:spcPct val="100000"/>
                        </a:lnSpc>
                        <a:spcBef>
                          <a:spcPts val="1375"/>
                        </a:spcBef>
                      </a:pPr>
                      <a:r>
                        <a:rPr sz="1400" u="sng" spc="-25" dirty="0">
                          <a:uFill>
                            <a:solidFill>
                              <a:srgbClr val="000000"/>
                            </a:solidFill>
                          </a:uFill>
                          <a:latin typeface="Montserrat"/>
                          <a:cs typeface="Montserrat"/>
                        </a:rPr>
                        <a:t>86%</a:t>
                      </a:r>
                      <a:endParaRPr sz="1400">
                        <a:latin typeface="Montserrat"/>
                        <a:cs typeface="Montserrat"/>
                      </a:endParaRPr>
                    </a:p>
                  </a:txBody>
                  <a:tcPr marL="0" marR="0" marT="174625" marB="0"/>
                </a:tc>
                <a:tc>
                  <a:txBody>
                    <a:bodyPr/>
                    <a:lstStyle/>
                    <a:p>
                      <a:pPr marL="967740">
                        <a:lnSpc>
                          <a:spcPct val="100000"/>
                        </a:lnSpc>
                        <a:spcBef>
                          <a:spcPts val="1455"/>
                        </a:spcBef>
                      </a:pPr>
                      <a:r>
                        <a:rPr sz="1400" spc="-25" dirty="0">
                          <a:latin typeface="Montserrat"/>
                          <a:cs typeface="Montserrat"/>
                        </a:rPr>
                        <a:t>82%</a:t>
                      </a:r>
                      <a:endParaRPr sz="1400">
                        <a:latin typeface="Montserrat"/>
                        <a:cs typeface="Montserrat"/>
                      </a:endParaRPr>
                    </a:p>
                  </a:txBody>
                  <a:tcPr marL="0" marR="0" marT="184785" marB="0"/>
                </a:tc>
                <a:extLst>
                  <a:ext uri="{0D108BD9-81ED-4DB2-BD59-A6C34878D82A}">
                    <a16:rowId xmlns:a16="http://schemas.microsoft.com/office/drawing/2014/main" val="10000"/>
                  </a:ext>
                </a:extLst>
              </a:tr>
              <a:tr h="521970">
                <a:tc>
                  <a:txBody>
                    <a:bodyPr/>
                    <a:lstStyle/>
                    <a:p>
                      <a:pPr marL="256540">
                        <a:lnSpc>
                          <a:spcPct val="100000"/>
                        </a:lnSpc>
                        <a:spcBef>
                          <a:spcPts val="1280"/>
                        </a:spcBef>
                      </a:pPr>
                      <a:r>
                        <a:rPr sz="1400" dirty="0">
                          <a:latin typeface="Montserrat"/>
                          <a:cs typeface="Montserrat"/>
                        </a:rPr>
                        <a:t>Safe</a:t>
                      </a:r>
                      <a:r>
                        <a:rPr sz="1400" spc="-5" dirty="0">
                          <a:latin typeface="Times New Roman"/>
                          <a:cs typeface="Times New Roman"/>
                        </a:rPr>
                        <a:t> </a:t>
                      </a:r>
                      <a:r>
                        <a:rPr sz="1400" dirty="0">
                          <a:latin typeface="Montserrat"/>
                          <a:cs typeface="Montserrat"/>
                        </a:rPr>
                        <a:t>Sleep</a:t>
                      </a:r>
                      <a:r>
                        <a:rPr sz="1400" dirty="0">
                          <a:latin typeface="Times New Roman"/>
                          <a:cs typeface="Times New Roman"/>
                        </a:rPr>
                        <a:t> </a:t>
                      </a:r>
                      <a:r>
                        <a:rPr sz="1400" spc="-10" dirty="0">
                          <a:latin typeface="Montserrat"/>
                          <a:cs typeface="Montserrat"/>
                        </a:rPr>
                        <a:t>Practices</a:t>
                      </a:r>
                      <a:endParaRPr sz="1400">
                        <a:latin typeface="Montserrat"/>
                        <a:cs typeface="Montserrat"/>
                      </a:endParaRPr>
                    </a:p>
                  </a:txBody>
                  <a:tcPr marL="0" marR="0" marT="162560" marB="0">
                    <a:solidFill>
                      <a:srgbClr val="F2F2F2"/>
                    </a:solidFill>
                  </a:tcPr>
                </a:tc>
                <a:tc>
                  <a:txBody>
                    <a:bodyPr/>
                    <a:lstStyle/>
                    <a:p>
                      <a:pPr marL="504825">
                        <a:lnSpc>
                          <a:spcPct val="100000"/>
                        </a:lnSpc>
                        <a:spcBef>
                          <a:spcPts val="1280"/>
                        </a:spcBef>
                      </a:pPr>
                      <a:r>
                        <a:rPr sz="1400" u="sng" spc="-25" dirty="0">
                          <a:uFill>
                            <a:solidFill>
                              <a:srgbClr val="000000"/>
                            </a:solidFill>
                          </a:uFill>
                          <a:latin typeface="Montserrat"/>
                          <a:cs typeface="Montserrat"/>
                        </a:rPr>
                        <a:t>80%</a:t>
                      </a:r>
                      <a:endParaRPr sz="1400">
                        <a:latin typeface="Montserrat"/>
                        <a:cs typeface="Montserrat"/>
                      </a:endParaRPr>
                    </a:p>
                  </a:txBody>
                  <a:tcPr marL="0" marR="0" marT="162560" marB="0">
                    <a:solidFill>
                      <a:srgbClr val="F2F2F2"/>
                    </a:solidFill>
                  </a:tcPr>
                </a:tc>
                <a:tc>
                  <a:txBody>
                    <a:bodyPr/>
                    <a:lstStyle/>
                    <a:p>
                      <a:pPr marL="962025">
                        <a:lnSpc>
                          <a:spcPct val="100000"/>
                        </a:lnSpc>
                        <a:spcBef>
                          <a:spcPts val="1280"/>
                        </a:spcBef>
                      </a:pPr>
                      <a:r>
                        <a:rPr sz="1400" spc="-25" dirty="0">
                          <a:latin typeface="Montserrat"/>
                          <a:cs typeface="Montserrat"/>
                        </a:rPr>
                        <a:t>64%</a:t>
                      </a:r>
                      <a:endParaRPr sz="1400">
                        <a:latin typeface="Montserrat"/>
                        <a:cs typeface="Montserrat"/>
                      </a:endParaRPr>
                    </a:p>
                  </a:txBody>
                  <a:tcPr marL="0" marR="0" marT="162560" marB="0">
                    <a:solidFill>
                      <a:srgbClr val="F2F2F2"/>
                    </a:solidFill>
                  </a:tcPr>
                </a:tc>
                <a:extLst>
                  <a:ext uri="{0D108BD9-81ED-4DB2-BD59-A6C34878D82A}">
                    <a16:rowId xmlns:a16="http://schemas.microsoft.com/office/drawing/2014/main" val="10001"/>
                  </a:ext>
                </a:extLst>
              </a:tr>
              <a:tr h="384810">
                <a:tc>
                  <a:txBody>
                    <a:bodyPr/>
                    <a:lstStyle/>
                    <a:p>
                      <a:pPr marL="78105">
                        <a:lnSpc>
                          <a:spcPts val="1650"/>
                        </a:lnSpc>
                        <a:spcBef>
                          <a:spcPts val="1280"/>
                        </a:spcBef>
                      </a:pPr>
                      <a:r>
                        <a:rPr sz="1400" dirty="0">
                          <a:latin typeface="Montserrat"/>
                          <a:cs typeface="Montserrat"/>
                        </a:rPr>
                        <a:t>Parent</a:t>
                      </a:r>
                      <a:r>
                        <a:rPr sz="1400" spc="-30" dirty="0">
                          <a:latin typeface="Times New Roman"/>
                          <a:cs typeface="Times New Roman"/>
                        </a:rPr>
                        <a:t> </a:t>
                      </a:r>
                      <a:r>
                        <a:rPr sz="1400" dirty="0">
                          <a:latin typeface="Montserrat"/>
                          <a:cs typeface="Montserrat"/>
                        </a:rPr>
                        <a:t>Child</a:t>
                      </a:r>
                      <a:r>
                        <a:rPr sz="1400" spc="-5" dirty="0">
                          <a:latin typeface="Times New Roman"/>
                          <a:cs typeface="Times New Roman"/>
                        </a:rPr>
                        <a:t> </a:t>
                      </a:r>
                      <a:r>
                        <a:rPr sz="1400" spc="-10" dirty="0">
                          <a:latin typeface="Montserrat"/>
                          <a:cs typeface="Montserrat"/>
                        </a:rPr>
                        <a:t>Interaction</a:t>
                      </a:r>
                      <a:endParaRPr sz="1400">
                        <a:latin typeface="Montserrat"/>
                        <a:cs typeface="Montserrat"/>
                      </a:endParaRPr>
                    </a:p>
                  </a:txBody>
                  <a:tcPr marL="0" marR="0" marT="162560" marB="0"/>
                </a:tc>
                <a:tc>
                  <a:txBody>
                    <a:bodyPr/>
                    <a:lstStyle/>
                    <a:p>
                      <a:pPr marL="518159">
                        <a:lnSpc>
                          <a:spcPts val="1650"/>
                        </a:lnSpc>
                        <a:spcBef>
                          <a:spcPts val="1280"/>
                        </a:spcBef>
                      </a:pPr>
                      <a:r>
                        <a:rPr sz="1400" u="sng" spc="-25" dirty="0">
                          <a:uFill>
                            <a:solidFill>
                              <a:srgbClr val="000000"/>
                            </a:solidFill>
                          </a:uFill>
                          <a:latin typeface="Montserrat"/>
                          <a:cs typeface="Montserrat"/>
                        </a:rPr>
                        <a:t>73%</a:t>
                      </a:r>
                      <a:endParaRPr sz="1400">
                        <a:latin typeface="Montserrat"/>
                        <a:cs typeface="Montserrat"/>
                      </a:endParaRPr>
                    </a:p>
                  </a:txBody>
                  <a:tcPr marL="0" marR="0" marT="162560" marB="0"/>
                </a:tc>
                <a:tc>
                  <a:txBody>
                    <a:bodyPr/>
                    <a:lstStyle/>
                    <a:p>
                      <a:pPr marL="970915">
                        <a:lnSpc>
                          <a:spcPts val="1655"/>
                        </a:lnSpc>
                        <a:spcBef>
                          <a:spcPts val="1280"/>
                        </a:spcBef>
                      </a:pPr>
                      <a:r>
                        <a:rPr sz="1400" spc="-25" dirty="0">
                          <a:latin typeface="Montserrat"/>
                          <a:cs typeface="Montserrat"/>
                        </a:rPr>
                        <a:t>63%</a:t>
                      </a:r>
                      <a:endParaRPr sz="1400">
                        <a:latin typeface="Montserrat"/>
                        <a:cs typeface="Montserrat"/>
                      </a:endParaRPr>
                    </a:p>
                  </a:txBody>
                  <a:tcPr marL="0" marR="0" marT="162560" marB="0"/>
                </a:tc>
                <a:extLst>
                  <a:ext uri="{0D108BD9-81ED-4DB2-BD59-A6C34878D82A}">
                    <a16:rowId xmlns:a16="http://schemas.microsoft.com/office/drawing/2014/main" val="10002"/>
                  </a:ext>
                </a:extLst>
              </a:tr>
              <a:tr h="974725">
                <a:tc>
                  <a:txBody>
                    <a:bodyPr/>
                    <a:lstStyle/>
                    <a:p>
                      <a:pPr>
                        <a:lnSpc>
                          <a:spcPct val="100000"/>
                        </a:lnSpc>
                        <a:spcBef>
                          <a:spcPts val="35"/>
                        </a:spcBef>
                      </a:pPr>
                      <a:endParaRPr sz="1950">
                        <a:latin typeface="Times New Roman"/>
                        <a:cs typeface="Times New Roman"/>
                      </a:endParaRPr>
                    </a:p>
                    <a:p>
                      <a:pPr marL="652780" marR="877569" indent="-193675">
                        <a:lnSpc>
                          <a:spcPct val="119300"/>
                        </a:lnSpc>
                      </a:pPr>
                      <a:r>
                        <a:rPr sz="1400" spc="-10" dirty="0">
                          <a:latin typeface="Montserrat"/>
                          <a:cs typeface="Montserrat"/>
                        </a:rPr>
                        <a:t>Developmental</a:t>
                      </a:r>
                      <a:r>
                        <a:rPr sz="1400" spc="-10" dirty="0">
                          <a:latin typeface="Times New Roman"/>
                          <a:cs typeface="Times New Roman"/>
                        </a:rPr>
                        <a:t> </a:t>
                      </a:r>
                      <a:r>
                        <a:rPr sz="1400" spc="-10" dirty="0">
                          <a:latin typeface="Montserrat"/>
                          <a:cs typeface="Montserrat"/>
                        </a:rPr>
                        <a:t>Screenings</a:t>
                      </a:r>
                      <a:endParaRPr sz="1400">
                        <a:latin typeface="Montserrat"/>
                        <a:cs typeface="Montserrat"/>
                      </a:endParaRPr>
                    </a:p>
                  </a:txBody>
                  <a:tcPr marL="0" marR="0" marT="4445" marB="0">
                    <a:solidFill>
                      <a:srgbClr val="F2F2F2"/>
                    </a:solidFill>
                  </a:tcPr>
                </a:tc>
                <a:tc>
                  <a:txBody>
                    <a:bodyPr/>
                    <a:lstStyle/>
                    <a:p>
                      <a:pPr>
                        <a:lnSpc>
                          <a:spcPct val="100000"/>
                        </a:lnSpc>
                      </a:pPr>
                      <a:endParaRPr sz="1700">
                        <a:latin typeface="Times New Roman"/>
                        <a:cs typeface="Times New Roman"/>
                      </a:endParaRPr>
                    </a:p>
                    <a:p>
                      <a:pPr>
                        <a:lnSpc>
                          <a:spcPct val="100000"/>
                        </a:lnSpc>
                        <a:spcBef>
                          <a:spcPts val="35"/>
                        </a:spcBef>
                      </a:pPr>
                      <a:endParaRPr sz="1400">
                        <a:latin typeface="Times New Roman"/>
                        <a:cs typeface="Times New Roman"/>
                      </a:endParaRPr>
                    </a:p>
                    <a:p>
                      <a:pPr marL="513715">
                        <a:lnSpc>
                          <a:spcPct val="100000"/>
                        </a:lnSpc>
                      </a:pPr>
                      <a:r>
                        <a:rPr sz="1400" u="sng" spc="-25" dirty="0">
                          <a:uFill>
                            <a:solidFill>
                              <a:srgbClr val="000000"/>
                            </a:solidFill>
                          </a:uFill>
                          <a:latin typeface="Montserrat"/>
                          <a:cs typeface="Montserrat"/>
                        </a:rPr>
                        <a:t>79%</a:t>
                      </a:r>
                      <a:endParaRPr sz="1400">
                        <a:latin typeface="Montserrat"/>
                        <a:cs typeface="Montserrat"/>
                      </a:endParaRPr>
                    </a:p>
                  </a:txBody>
                  <a:tcPr marL="0" marR="0" marT="0" marB="0">
                    <a:solidFill>
                      <a:srgbClr val="F2F2F2"/>
                    </a:solidFill>
                  </a:tcPr>
                </a:tc>
                <a:tc>
                  <a:txBody>
                    <a:bodyPr/>
                    <a:lstStyle/>
                    <a:p>
                      <a:pPr>
                        <a:lnSpc>
                          <a:spcPct val="100000"/>
                        </a:lnSpc>
                      </a:pPr>
                      <a:endParaRPr sz="1700">
                        <a:latin typeface="Times New Roman"/>
                        <a:cs typeface="Times New Roman"/>
                      </a:endParaRPr>
                    </a:p>
                    <a:p>
                      <a:pPr>
                        <a:lnSpc>
                          <a:spcPct val="100000"/>
                        </a:lnSpc>
                        <a:spcBef>
                          <a:spcPts val="35"/>
                        </a:spcBef>
                      </a:pPr>
                      <a:endParaRPr sz="1400">
                        <a:latin typeface="Times New Roman"/>
                        <a:cs typeface="Times New Roman"/>
                      </a:endParaRPr>
                    </a:p>
                    <a:p>
                      <a:pPr marL="969644">
                        <a:lnSpc>
                          <a:spcPct val="100000"/>
                        </a:lnSpc>
                      </a:pPr>
                      <a:r>
                        <a:rPr sz="1400" spc="-25" dirty="0">
                          <a:latin typeface="Montserrat"/>
                          <a:cs typeface="Montserrat"/>
                        </a:rPr>
                        <a:t>77%</a:t>
                      </a:r>
                      <a:endParaRPr sz="1400">
                        <a:latin typeface="Montserrat"/>
                        <a:cs typeface="Montserrat"/>
                      </a:endParaRPr>
                    </a:p>
                  </a:txBody>
                  <a:tcPr marL="0" marR="0" marT="0" marB="0">
                    <a:solidFill>
                      <a:srgbClr val="F2F2F2"/>
                    </a:solidFill>
                  </a:tcPr>
                </a:tc>
                <a:extLst>
                  <a:ext uri="{0D108BD9-81ED-4DB2-BD59-A6C34878D82A}">
                    <a16:rowId xmlns:a16="http://schemas.microsoft.com/office/drawing/2014/main" val="10003"/>
                  </a:ext>
                </a:extLst>
              </a:tr>
              <a:tr h="521970">
                <a:tc>
                  <a:txBody>
                    <a:bodyPr/>
                    <a:lstStyle/>
                    <a:p>
                      <a:pPr marL="427355">
                        <a:lnSpc>
                          <a:spcPct val="100000"/>
                        </a:lnSpc>
                        <a:spcBef>
                          <a:spcPts val="1280"/>
                        </a:spcBef>
                      </a:pPr>
                      <a:r>
                        <a:rPr sz="1400" spc="-10" dirty="0">
                          <a:latin typeface="Montserrat"/>
                          <a:cs typeface="Montserrat"/>
                        </a:rPr>
                        <a:t>Well-</a:t>
                      </a:r>
                      <a:r>
                        <a:rPr sz="1400" dirty="0">
                          <a:latin typeface="Montserrat"/>
                          <a:cs typeface="Montserrat"/>
                        </a:rPr>
                        <a:t>Child</a:t>
                      </a:r>
                      <a:r>
                        <a:rPr sz="1400" spc="5" dirty="0">
                          <a:latin typeface="Times New Roman"/>
                          <a:cs typeface="Times New Roman"/>
                        </a:rPr>
                        <a:t> </a:t>
                      </a:r>
                      <a:r>
                        <a:rPr sz="1400" spc="-10" dirty="0">
                          <a:latin typeface="Montserrat"/>
                          <a:cs typeface="Montserrat"/>
                        </a:rPr>
                        <a:t>Visits</a:t>
                      </a:r>
                      <a:endParaRPr sz="1400">
                        <a:latin typeface="Montserrat"/>
                        <a:cs typeface="Montserrat"/>
                      </a:endParaRPr>
                    </a:p>
                  </a:txBody>
                  <a:tcPr marL="0" marR="0" marT="162560" marB="0"/>
                </a:tc>
                <a:tc>
                  <a:txBody>
                    <a:bodyPr/>
                    <a:lstStyle/>
                    <a:p>
                      <a:pPr marL="536575">
                        <a:lnSpc>
                          <a:spcPct val="100000"/>
                        </a:lnSpc>
                        <a:spcBef>
                          <a:spcPts val="1280"/>
                        </a:spcBef>
                      </a:pPr>
                      <a:r>
                        <a:rPr sz="1400" u="sng" spc="-25" dirty="0">
                          <a:uFill>
                            <a:solidFill>
                              <a:srgbClr val="000000"/>
                            </a:solidFill>
                          </a:uFill>
                          <a:latin typeface="Montserrat"/>
                          <a:cs typeface="Montserrat"/>
                        </a:rPr>
                        <a:t>71%</a:t>
                      </a:r>
                      <a:endParaRPr sz="1400">
                        <a:latin typeface="Montserrat"/>
                        <a:cs typeface="Montserrat"/>
                      </a:endParaRPr>
                    </a:p>
                  </a:txBody>
                  <a:tcPr marL="0" marR="0" marT="162560" marB="0"/>
                </a:tc>
                <a:tc>
                  <a:txBody>
                    <a:bodyPr/>
                    <a:lstStyle/>
                    <a:p>
                      <a:pPr marL="963294">
                        <a:lnSpc>
                          <a:spcPct val="100000"/>
                        </a:lnSpc>
                        <a:spcBef>
                          <a:spcPts val="1280"/>
                        </a:spcBef>
                      </a:pPr>
                      <a:r>
                        <a:rPr sz="1400" spc="-25" dirty="0">
                          <a:latin typeface="Montserrat"/>
                          <a:cs typeface="Montserrat"/>
                        </a:rPr>
                        <a:t>70%</a:t>
                      </a:r>
                      <a:endParaRPr sz="1400">
                        <a:latin typeface="Montserrat"/>
                        <a:cs typeface="Montserrat"/>
                      </a:endParaRPr>
                    </a:p>
                  </a:txBody>
                  <a:tcPr marL="0" marR="0" marT="162560" marB="0"/>
                </a:tc>
                <a:extLst>
                  <a:ext uri="{0D108BD9-81ED-4DB2-BD59-A6C34878D82A}">
                    <a16:rowId xmlns:a16="http://schemas.microsoft.com/office/drawing/2014/main" val="10004"/>
                  </a:ext>
                </a:extLst>
              </a:tr>
              <a:tr h="521970">
                <a:tc>
                  <a:txBody>
                    <a:bodyPr/>
                    <a:lstStyle/>
                    <a:p>
                      <a:pPr marL="517525">
                        <a:lnSpc>
                          <a:spcPct val="100000"/>
                        </a:lnSpc>
                        <a:spcBef>
                          <a:spcPts val="1280"/>
                        </a:spcBef>
                      </a:pPr>
                      <a:r>
                        <a:rPr sz="1400" spc="-10" dirty="0">
                          <a:latin typeface="Montserrat"/>
                          <a:cs typeface="Montserrat"/>
                        </a:rPr>
                        <a:t>Breastfeeding</a:t>
                      </a:r>
                      <a:endParaRPr sz="1400">
                        <a:latin typeface="Montserrat"/>
                        <a:cs typeface="Montserrat"/>
                      </a:endParaRPr>
                    </a:p>
                  </a:txBody>
                  <a:tcPr marL="0" marR="0" marT="162560" marB="0">
                    <a:solidFill>
                      <a:srgbClr val="F2F2F2"/>
                    </a:solidFill>
                  </a:tcPr>
                </a:tc>
                <a:tc>
                  <a:txBody>
                    <a:bodyPr/>
                    <a:lstStyle/>
                    <a:p>
                      <a:pPr marL="530860">
                        <a:lnSpc>
                          <a:spcPct val="100000"/>
                        </a:lnSpc>
                        <a:spcBef>
                          <a:spcPts val="1280"/>
                        </a:spcBef>
                      </a:pPr>
                      <a:r>
                        <a:rPr sz="1400" spc="-25" dirty="0">
                          <a:latin typeface="Montserrat"/>
                          <a:cs typeface="Montserrat"/>
                        </a:rPr>
                        <a:t>41%</a:t>
                      </a:r>
                      <a:endParaRPr sz="1400">
                        <a:latin typeface="Montserrat"/>
                        <a:cs typeface="Montserrat"/>
                      </a:endParaRPr>
                    </a:p>
                  </a:txBody>
                  <a:tcPr marL="0" marR="0" marT="162560" marB="0">
                    <a:solidFill>
                      <a:srgbClr val="F2F2F2"/>
                    </a:solidFill>
                  </a:tcPr>
                </a:tc>
                <a:tc>
                  <a:txBody>
                    <a:bodyPr/>
                    <a:lstStyle/>
                    <a:p>
                      <a:pPr marL="966469">
                        <a:lnSpc>
                          <a:spcPct val="100000"/>
                        </a:lnSpc>
                        <a:spcBef>
                          <a:spcPts val="1280"/>
                        </a:spcBef>
                      </a:pPr>
                      <a:r>
                        <a:rPr sz="1400" spc="-25" dirty="0">
                          <a:latin typeface="Montserrat"/>
                          <a:cs typeface="Montserrat"/>
                        </a:rPr>
                        <a:t>43%</a:t>
                      </a:r>
                      <a:endParaRPr sz="1400">
                        <a:latin typeface="Montserrat"/>
                        <a:cs typeface="Montserrat"/>
                      </a:endParaRPr>
                    </a:p>
                  </a:txBody>
                  <a:tcPr marL="0" marR="0" marT="162560" marB="0">
                    <a:solidFill>
                      <a:srgbClr val="F2F2F2"/>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Coordinated</a:t>
            </a:r>
            <a:r>
              <a:rPr spc="-15" dirty="0">
                <a:latin typeface="Times New Roman"/>
                <a:cs typeface="Times New Roman"/>
              </a:rPr>
              <a:t> </a:t>
            </a:r>
            <a:r>
              <a:rPr dirty="0"/>
              <a:t>Intake:</a:t>
            </a:r>
            <a:r>
              <a:rPr dirty="0">
                <a:latin typeface="Times New Roman"/>
                <a:cs typeface="Times New Roman"/>
              </a:rPr>
              <a:t> </a:t>
            </a:r>
            <a:r>
              <a:rPr dirty="0"/>
              <a:t>A</a:t>
            </a:r>
            <a:r>
              <a:rPr spc="15" dirty="0">
                <a:latin typeface="Times New Roman"/>
                <a:cs typeface="Times New Roman"/>
              </a:rPr>
              <a:t> </a:t>
            </a:r>
            <a:r>
              <a:rPr dirty="0"/>
              <a:t>Local</a:t>
            </a:r>
            <a:r>
              <a:rPr spc="15" dirty="0">
                <a:latin typeface="Times New Roman"/>
                <a:cs typeface="Times New Roman"/>
              </a:rPr>
              <a:t> </a:t>
            </a:r>
            <a:r>
              <a:rPr dirty="0"/>
              <a:t>Single</a:t>
            </a:r>
            <a:r>
              <a:rPr spc="40" dirty="0">
                <a:latin typeface="Times New Roman"/>
                <a:cs typeface="Times New Roman"/>
              </a:rPr>
              <a:t> </a:t>
            </a:r>
            <a:r>
              <a:rPr dirty="0"/>
              <a:t>Point</a:t>
            </a:r>
            <a:r>
              <a:rPr dirty="0">
                <a:latin typeface="Times New Roman"/>
                <a:cs typeface="Times New Roman"/>
              </a:rPr>
              <a:t> </a:t>
            </a:r>
            <a:r>
              <a:rPr dirty="0"/>
              <a:t>of</a:t>
            </a:r>
            <a:r>
              <a:rPr spc="5" dirty="0">
                <a:latin typeface="Times New Roman"/>
                <a:cs typeface="Times New Roman"/>
              </a:rPr>
              <a:t> </a:t>
            </a:r>
            <a:r>
              <a:rPr dirty="0"/>
              <a:t>Entry</a:t>
            </a:r>
            <a:r>
              <a:rPr spc="10" dirty="0">
                <a:latin typeface="Times New Roman"/>
                <a:cs typeface="Times New Roman"/>
              </a:rPr>
              <a:t> </a:t>
            </a:r>
            <a:r>
              <a:rPr dirty="0"/>
              <a:t>for</a:t>
            </a:r>
            <a:r>
              <a:rPr spc="10" dirty="0">
                <a:latin typeface="Times New Roman"/>
                <a:cs typeface="Times New Roman"/>
              </a:rPr>
              <a:t> </a:t>
            </a:r>
            <a:r>
              <a:rPr dirty="0"/>
              <a:t>Home</a:t>
            </a:r>
            <a:r>
              <a:rPr spc="25" dirty="0">
                <a:latin typeface="Times New Roman"/>
                <a:cs typeface="Times New Roman"/>
              </a:rPr>
              <a:t> </a:t>
            </a:r>
            <a:r>
              <a:rPr spc="-10" dirty="0"/>
              <a:t>Visiting</a:t>
            </a:r>
          </a:p>
        </p:txBody>
      </p:sp>
      <p:grpSp>
        <p:nvGrpSpPr>
          <p:cNvPr id="3" name="object 3"/>
          <p:cNvGrpSpPr/>
          <p:nvPr/>
        </p:nvGrpSpPr>
        <p:grpSpPr>
          <a:xfrm>
            <a:off x="3704891" y="3338741"/>
            <a:ext cx="492125" cy="1141730"/>
            <a:chOff x="3704891" y="3338741"/>
            <a:chExt cx="492125" cy="1141730"/>
          </a:xfrm>
        </p:grpSpPr>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847007" y="3338741"/>
              <a:ext cx="202806" cy="202907"/>
            </a:xfrm>
            <a:prstGeom prst="rect">
              <a:avLst/>
            </a:prstGeom>
          </p:spPr>
        </p:pic>
        <p:sp>
          <p:nvSpPr>
            <p:cNvPr id="5" name="object 5"/>
            <p:cNvSpPr/>
            <p:nvPr/>
          </p:nvSpPr>
          <p:spPr>
            <a:xfrm>
              <a:off x="3704891" y="3565245"/>
              <a:ext cx="492125" cy="915035"/>
            </a:xfrm>
            <a:custGeom>
              <a:avLst/>
              <a:gdLst/>
              <a:ahLst/>
              <a:cxnLst/>
              <a:rect l="l" t="t" r="r" b="b"/>
              <a:pathLst>
                <a:path w="492125" h="915035">
                  <a:moveTo>
                    <a:pt x="334140" y="559790"/>
                  </a:moveTo>
                  <a:lnTo>
                    <a:pt x="232743" y="559790"/>
                  </a:lnTo>
                  <a:lnTo>
                    <a:pt x="232743" y="914895"/>
                  </a:lnTo>
                  <a:lnTo>
                    <a:pt x="334140" y="914895"/>
                  </a:lnTo>
                  <a:lnTo>
                    <a:pt x="334140" y="559790"/>
                  </a:lnTo>
                  <a:close/>
                </a:path>
                <a:path w="492125" h="915035">
                  <a:moveTo>
                    <a:pt x="237683" y="0"/>
                  </a:moveTo>
                  <a:lnTo>
                    <a:pt x="220726" y="1734"/>
                  </a:lnTo>
                  <a:lnTo>
                    <a:pt x="204443" y="6334"/>
                  </a:lnTo>
                  <a:lnTo>
                    <a:pt x="189190" y="13662"/>
                  </a:lnTo>
                  <a:lnTo>
                    <a:pt x="175326" y="23583"/>
                  </a:lnTo>
                  <a:lnTo>
                    <a:pt x="26393" y="128600"/>
                  </a:lnTo>
                  <a:lnTo>
                    <a:pt x="7945" y="147845"/>
                  </a:lnTo>
                  <a:lnTo>
                    <a:pt x="0" y="170827"/>
                  </a:lnTo>
                  <a:lnTo>
                    <a:pt x="3794" y="194476"/>
                  </a:lnTo>
                  <a:lnTo>
                    <a:pt x="20564" y="215722"/>
                  </a:lnTo>
                  <a:lnTo>
                    <a:pt x="57574" y="244836"/>
                  </a:lnTo>
                  <a:lnTo>
                    <a:pt x="169370" y="331508"/>
                  </a:lnTo>
                  <a:lnTo>
                    <a:pt x="108016" y="559790"/>
                  </a:lnTo>
                  <a:lnTo>
                    <a:pt x="455450" y="559790"/>
                  </a:lnTo>
                  <a:lnTo>
                    <a:pt x="438216" y="495617"/>
                  </a:lnTo>
                  <a:lnTo>
                    <a:pt x="436296" y="488996"/>
                  </a:lnTo>
                  <a:lnTo>
                    <a:pt x="434805" y="482272"/>
                  </a:lnTo>
                  <a:lnTo>
                    <a:pt x="433750" y="475468"/>
                  </a:lnTo>
                  <a:lnTo>
                    <a:pt x="433136" y="468604"/>
                  </a:lnTo>
                  <a:lnTo>
                    <a:pt x="434564" y="456057"/>
                  </a:lnTo>
                  <a:lnTo>
                    <a:pt x="439037" y="444455"/>
                  </a:lnTo>
                  <a:lnTo>
                    <a:pt x="446265" y="434339"/>
                  </a:lnTo>
                  <a:lnTo>
                    <a:pt x="455958" y="426250"/>
                  </a:lnTo>
                  <a:lnTo>
                    <a:pt x="471402" y="408520"/>
                  </a:lnTo>
                  <a:lnTo>
                    <a:pt x="482709" y="388188"/>
                  </a:lnTo>
                  <a:lnTo>
                    <a:pt x="489575" y="365960"/>
                  </a:lnTo>
                  <a:lnTo>
                    <a:pt x="491696" y="342544"/>
                  </a:lnTo>
                  <a:lnTo>
                    <a:pt x="488728" y="318315"/>
                  </a:lnTo>
                  <a:lnTo>
                    <a:pt x="482011" y="295008"/>
                  </a:lnTo>
                  <a:lnTo>
                    <a:pt x="471709" y="273053"/>
                  </a:lnTo>
                  <a:lnTo>
                    <a:pt x="457990" y="252882"/>
                  </a:lnTo>
                  <a:lnTo>
                    <a:pt x="439213" y="225869"/>
                  </a:lnTo>
                  <a:lnTo>
                    <a:pt x="197881" y="225869"/>
                  </a:lnTo>
                  <a:lnTo>
                    <a:pt x="134762" y="175768"/>
                  </a:lnTo>
                  <a:lnTo>
                    <a:pt x="166830" y="153962"/>
                  </a:lnTo>
                  <a:lnTo>
                    <a:pt x="389263" y="153962"/>
                  </a:lnTo>
                  <a:lnTo>
                    <a:pt x="337315" y="79006"/>
                  </a:lnTo>
                  <a:lnTo>
                    <a:pt x="329065" y="66897"/>
                  </a:lnTo>
                  <a:lnTo>
                    <a:pt x="320836" y="54595"/>
                  </a:lnTo>
                  <a:lnTo>
                    <a:pt x="312322" y="42482"/>
                  </a:lnTo>
                  <a:lnTo>
                    <a:pt x="303215" y="30937"/>
                  </a:lnTo>
                  <a:lnTo>
                    <a:pt x="289593" y="18086"/>
                  </a:lnTo>
                  <a:lnTo>
                    <a:pt x="273754" y="8472"/>
                  </a:lnTo>
                  <a:lnTo>
                    <a:pt x="256263" y="2356"/>
                  </a:lnTo>
                  <a:lnTo>
                    <a:pt x="237683" y="0"/>
                  </a:lnTo>
                  <a:close/>
                </a:path>
                <a:path w="492125" h="915035">
                  <a:moveTo>
                    <a:pt x="389263" y="153962"/>
                  </a:moveTo>
                  <a:lnTo>
                    <a:pt x="166830" y="153962"/>
                  </a:lnTo>
                  <a:lnTo>
                    <a:pt x="197881" y="225869"/>
                  </a:lnTo>
                  <a:lnTo>
                    <a:pt x="439213" y="225869"/>
                  </a:lnTo>
                  <a:lnTo>
                    <a:pt x="389263" y="153962"/>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p:nvPr/>
        </p:nvSpPr>
        <p:spPr>
          <a:xfrm>
            <a:off x="8664981" y="1993087"/>
            <a:ext cx="935355" cy="802640"/>
          </a:xfrm>
          <a:custGeom>
            <a:avLst/>
            <a:gdLst/>
            <a:ahLst/>
            <a:cxnLst/>
            <a:rect l="l" t="t" r="r" b="b"/>
            <a:pathLst>
              <a:path w="935354" h="802639">
                <a:moveTo>
                  <a:pt x="801598" y="471208"/>
                </a:moveTo>
                <a:lnTo>
                  <a:pt x="467588" y="153733"/>
                </a:lnTo>
                <a:lnTo>
                  <a:pt x="133591" y="471208"/>
                </a:lnTo>
                <a:lnTo>
                  <a:pt x="133591" y="802055"/>
                </a:lnTo>
                <a:lnTo>
                  <a:pt x="400786" y="802055"/>
                </a:lnTo>
                <a:lnTo>
                  <a:pt x="400786" y="523570"/>
                </a:lnTo>
                <a:lnTo>
                  <a:pt x="534390" y="523570"/>
                </a:lnTo>
                <a:lnTo>
                  <a:pt x="534390" y="802055"/>
                </a:lnTo>
                <a:lnTo>
                  <a:pt x="801598" y="802055"/>
                </a:lnTo>
                <a:lnTo>
                  <a:pt x="801598" y="471208"/>
                </a:lnTo>
                <a:close/>
              </a:path>
              <a:path w="935354" h="802639">
                <a:moveTo>
                  <a:pt x="935189" y="445604"/>
                </a:moveTo>
                <a:lnTo>
                  <a:pt x="467588" y="0"/>
                </a:lnTo>
                <a:lnTo>
                  <a:pt x="0" y="445604"/>
                </a:lnTo>
                <a:lnTo>
                  <a:pt x="50101" y="487921"/>
                </a:lnTo>
                <a:lnTo>
                  <a:pt x="467588" y="91351"/>
                </a:lnTo>
                <a:lnTo>
                  <a:pt x="885088" y="487921"/>
                </a:lnTo>
                <a:lnTo>
                  <a:pt x="935189" y="445604"/>
                </a:lnTo>
                <a:close/>
              </a:path>
            </a:pathLst>
          </a:custGeom>
          <a:solidFill>
            <a:srgbClr val="6570F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 name="object 7"/>
          <p:cNvGrpSpPr/>
          <p:nvPr/>
        </p:nvGrpSpPr>
        <p:grpSpPr>
          <a:xfrm>
            <a:off x="7318870" y="4275492"/>
            <a:ext cx="2291715" cy="1767839"/>
            <a:chOff x="7318870" y="4275492"/>
            <a:chExt cx="2291715" cy="1767839"/>
          </a:xfrm>
        </p:grpSpPr>
        <p:sp>
          <p:nvSpPr>
            <p:cNvPr id="8" name="object 8"/>
            <p:cNvSpPr/>
            <p:nvPr/>
          </p:nvSpPr>
          <p:spPr>
            <a:xfrm>
              <a:off x="7344270" y="4341507"/>
              <a:ext cx="1073150" cy="1122680"/>
            </a:xfrm>
            <a:custGeom>
              <a:avLst/>
              <a:gdLst/>
              <a:ahLst/>
              <a:cxnLst/>
              <a:rect l="l" t="t" r="r" b="b"/>
              <a:pathLst>
                <a:path w="1073150" h="1122679">
                  <a:moveTo>
                    <a:pt x="0" y="0"/>
                  </a:moveTo>
                  <a:lnTo>
                    <a:pt x="1072680" y="1122489"/>
                  </a:lnTo>
                </a:path>
              </a:pathLst>
            </a:custGeom>
            <a:ln w="508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8344319" y="5392978"/>
              <a:ext cx="160655" cy="163195"/>
            </a:xfrm>
            <a:custGeom>
              <a:avLst/>
              <a:gdLst/>
              <a:ahLst/>
              <a:cxnLst/>
              <a:rect l="l" t="t" r="r" b="b"/>
              <a:pathLst>
                <a:path w="160654" h="163195">
                  <a:moveTo>
                    <a:pt x="110185" y="0"/>
                  </a:moveTo>
                  <a:lnTo>
                    <a:pt x="0" y="105283"/>
                  </a:lnTo>
                  <a:lnTo>
                    <a:pt x="160375" y="162826"/>
                  </a:lnTo>
                  <a:lnTo>
                    <a:pt x="11018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7461021" y="4300892"/>
              <a:ext cx="2025014" cy="431165"/>
            </a:xfrm>
            <a:custGeom>
              <a:avLst/>
              <a:gdLst/>
              <a:ahLst/>
              <a:cxnLst/>
              <a:rect l="l" t="t" r="r" b="b"/>
              <a:pathLst>
                <a:path w="2025015" h="431164">
                  <a:moveTo>
                    <a:pt x="0" y="0"/>
                  </a:moveTo>
                  <a:lnTo>
                    <a:pt x="2024951" y="430771"/>
                  </a:lnTo>
                </a:path>
              </a:pathLst>
            </a:custGeom>
            <a:ln w="508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9445282" y="4651844"/>
              <a:ext cx="165100" cy="149225"/>
            </a:xfrm>
            <a:custGeom>
              <a:avLst/>
              <a:gdLst/>
              <a:ahLst/>
              <a:cxnLst/>
              <a:rect l="l" t="t" r="r" b="b"/>
              <a:pathLst>
                <a:path w="165100" h="149225">
                  <a:moveTo>
                    <a:pt x="31711" y="0"/>
                  </a:moveTo>
                  <a:lnTo>
                    <a:pt x="0" y="149059"/>
                  </a:lnTo>
                  <a:lnTo>
                    <a:pt x="164922" y="106248"/>
                  </a:lnTo>
                  <a:lnTo>
                    <a:pt x="31711"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8642693" y="5240756"/>
              <a:ext cx="935355" cy="802640"/>
            </a:xfrm>
            <a:custGeom>
              <a:avLst/>
              <a:gdLst/>
              <a:ahLst/>
              <a:cxnLst/>
              <a:rect l="l" t="t" r="r" b="b"/>
              <a:pathLst>
                <a:path w="935354" h="802639">
                  <a:moveTo>
                    <a:pt x="801598" y="471208"/>
                  </a:moveTo>
                  <a:lnTo>
                    <a:pt x="467601" y="153746"/>
                  </a:lnTo>
                  <a:lnTo>
                    <a:pt x="133591" y="471208"/>
                  </a:lnTo>
                  <a:lnTo>
                    <a:pt x="133591" y="802055"/>
                  </a:lnTo>
                  <a:lnTo>
                    <a:pt x="400799" y="802055"/>
                  </a:lnTo>
                  <a:lnTo>
                    <a:pt x="400799" y="523570"/>
                  </a:lnTo>
                  <a:lnTo>
                    <a:pt x="534390" y="523570"/>
                  </a:lnTo>
                  <a:lnTo>
                    <a:pt x="534390" y="802055"/>
                  </a:lnTo>
                  <a:lnTo>
                    <a:pt x="801598" y="802055"/>
                  </a:lnTo>
                  <a:lnTo>
                    <a:pt x="801598" y="471208"/>
                  </a:lnTo>
                  <a:close/>
                </a:path>
                <a:path w="935354" h="802639">
                  <a:moveTo>
                    <a:pt x="935189" y="445604"/>
                  </a:moveTo>
                  <a:lnTo>
                    <a:pt x="467601" y="0"/>
                  </a:lnTo>
                  <a:lnTo>
                    <a:pt x="0" y="445604"/>
                  </a:lnTo>
                  <a:lnTo>
                    <a:pt x="50101" y="487921"/>
                  </a:lnTo>
                  <a:lnTo>
                    <a:pt x="467601" y="91338"/>
                  </a:lnTo>
                  <a:lnTo>
                    <a:pt x="885088" y="487921"/>
                  </a:lnTo>
                  <a:lnTo>
                    <a:pt x="935189" y="445604"/>
                  </a:lnTo>
                  <a:close/>
                </a:path>
              </a:pathLst>
            </a:custGeom>
            <a:solidFill>
              <a:srgbClr val="55AB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3" name="object 13"/>
          <p:cNvGrpSpPr/>
          <p:nvPr/>
        </p:nvGrpSpPr>
        <p:grpSpPr>
          <a:xfrm>
            <a:off x="7258799" y="2794000"/>
            <a:ext cx="2290445" cy="1433830"/>
            <a:chOff x="7258799" y="2794000"/>
            <a:chExt cx="2290445" cy="1433830"/>
          </a:xfrm>
        </p:grpSpPr>
        <p:sp>
          <p:nvSpPr>
            <p:cNvPr id="14" name="object 14"/>
            <p:cNvSpPr/>
            <p:nvPr/>
          </p:nvSpPr>
          <p:spPr>
            <a:xfrm>
              <a:off x="7284199" y="2884195"/>
              <a:ext cx="1196975" cy="1207770"/>
            </a:xfrm>
            <a:custGeom>
              <a:avLst/>
              <a:gdLst/>
              <a:ahLst/>
              <a:cxnLst/>
              <a:rect l="l" t="t" r="r" b="b"/>
              <a:pathLst>
                <a:path w="1196975" h="1207770">
                  <a:moveTo>
                    <a:pt x="0" y="1207579"/>
                  </a:moveTo>
                  <a:lnTo>
                    <a:pt x="1196860" y="0"/>
                  </a:lnTo>
                </a:path>
              </a:pathLst>
            </a:custGeom>
            <a:ln w="508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8409051" y="2794000"/>
              <a:ext cx="161925" cy="161925"/>
            </a:xfrm>
            <a:custGeom>
              <a:avLst/>
              <a:gdLst/>
              <a:ahLst/>
              <a:cxnLst/>
              <a:rect l="l" t="t" r="r" b="b"/>
              <a:pathLst>
                <a:path w="161925" h="161925">
                  <a:moveTo>
                    <a:pt x="161404" y="0"/>
                  </a:moveTo>
                  <a:lnTo>
                    <a:pt x="0" y="54610"/>
                  </a:lnTo>
                  <a:lnTo>
                    <a:pt x="108254" y="161886"/>
                  </a:lnTo>
                  <a:lnTo>
                    <a:pt x="161404"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7284199" y="3698163"/>
              <a:ext cx="2141220" cy="504190"/>
            </a:xfrm>
            <a:custGeom>
              <a:avLst/>
              <a:gdLst/>
              <a:ahLst/>
              <a:cxnLst/>
              <a:rect l="l" t="t" r="r" b="b"/>
              <a:pathLst>
                <a:path w="2141220" h="504189">
                  <a:moveTo>
                    <a:pt x="0" y="503770"/>
                  </a:moveTo>
                  <a:lnTo>
                    <a:pt x="2141080" y="0"/>
                  </a:lnTo>
                </a:path>
              </a:pathLst>
            </a:custGeom>
            <a:ln w="508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9383103" y="3629812"/>
              <a:ext cx="166370" cy="148590"/>
            </a:xfrm>
            <a:custGeom>
              <a:avLst/>
              <a:gdLst/>
              <a:ahLst/>
              <a:cxnLst/>
              <a:rect l="l" t="t" r="r" b="b"/>
              <a:pathLst>
                <a:path w="166370" h="148589">
                  <a:moveTo>
                    <a:pt x="0" y="0"/>
                  </a:moveTo>
                  <a:lnTo>
                    <a:pt x="34925" y="148348"/>
                  </a:lnTo>
                  <a:lnTo>
                    <a:pt x="165798" y="39268"/>
                  </a:lnTo>
                  <a:lnTo>
                    <a:pt x="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object 18"/>
          <p:cNvGrpSpPr/>
          <p:nvPr/>
        </p:nvGrpSpPr>
        <p:grpSpPr>
          <a:xfrm>
            <a:off x="5377789" y="3946004"/>
            <a:ext cx="1836420" cy="321945"/>
            <a:chOff x="5377789" y="3946004"/>
            <a:chExt cx="1836420" cy="321945"/>
          </a:xfrm>
        </p:grpSpPr>
        <p:sp>
          <p:nvSpPr>
            <p:cNvPr id="19" name="object 19"/>
            <p:cNvSpPr/>
            <p:nvPr/>
          </p:nvSpPr>
          <p:spPr>
            <a:xfrm>
              <a:off x="5403189" y="3971404"/>
              <a:ext cx="1684655" cy="224154"/>
            </a:xfrm>
            <a:custGeom>
              <a:avLst/>
              <a:gdLst/>
              <a:ahLst/>
              <a:cxnLst/>
              <a:rect l="l" t="t" r="r" b="b"/>
              <a:pathLst>
                <a:path w="1684654" h="224154">
                  <a:moveTo>
                    <a:pt x="0" y="0"/>
                  </a:moveTo>
                  <a:lnTo>
                    <a:pt x="1684604" y="224002"/>
                  </a:lnTo>
                </a:path>
              </a:pathLst>
            </a:custGeom>
            <a:ln w="508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7052576" y="4116514"/>
              <a:ext cx="161290" cy="151130"/>
            </a:xfrm>
            <a:custGeom>
              <a:avLst/>
              <a:gdLst/>
              <a:ahLst/>
              <a:cxnLst/>
              <a:rect l="l" t="t" r="r" b="b"/>
              <a:pathLst>
                <a:path w="161290" h="151129">
                  <a:moveTo>
                    <a:pt x="20091" y="0"/>
                  </a:moveTo>
                  <a:lnTo>
                    <a:pt x="0" y="151066"/>
                  </a:lnTo>
                  <a:lnTo>
                    <a:pt x="161112" y="95631"/>
                  </a:lnTo>
                  <a:lnTo>
                    <a:pt x="20091"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object 21"/>
          <p:cNvSpPr/>
          <p:nvPr/>
        </p:nvSpPr>
        <p:spPr>
          <a:xfrm>
            <a:off x="2681681" y="3530752"/>
            <a:ext cx="716280" cy="716280"/>
          </a:xfrm>
          <a:custGeom>
            <a:avLst/>
            <a:gdLst/>
            <a:ahLst/>
            <a:cxnLst/>
            <a:rect l="l" t="t" r="r" b="b"/>
            <a:pathLst>
              <a:path w="716279" h="716279">
                <a:moveTo>
                  <a:pt x="583869" y="320370"/>
                </a:moveTo>
                <a:lnTo>
                  <a:pt x="580898" y="305739"/>
                </a:lnTo>
                <a:lnTo>
                  <a:pt x="572808" y="293751"/>
                </a:lnTo>
                <a:lnTo>
                  <a:pt x="560819" y="285661"/>
                </a:lnTo>
                <a:lnTo>
                  <a:pt x="546201" y="282676"/>
                </a:lnTo>
                <a:lnTo>
                  <a:pt x="433197" y="282676"/>
                </a:lnTo>
                <a:lnTo>
                  <a:pt x="433197" y="169608"/>
                </a:lnTo>
                <a:lnTo>
                  <a:pt x="430212" y="154978"/>
                </a:lnTo>
                <a:lnTo>
                  <a:pt x="422122" y="142989"/>
                </a:lnTo>
                <a:lnTo>
                  <a:pt x="410146" y="134899"/>
                </a:lnTo>
                <a:lnTo>
                  <a:pt x="395528" y="131914"/>
                </a:lnTo>
                <a:lnTo>
                  <a:pt x="320179" y="131914"/>
                </a:lnTo>
                <a:lnTo>
                  <a:pt x="305562" y="134899"/>
                </a:lnTo>
                <a:lnTo>
                  <a:pt x="293573" y="142989"/>
                </a:lnTo>
                <a:lnTo>
                  <a:pt x="285483" y="154978"/>
                </a:lnTo>
                <a:lnTo>
                  <a:pt x="282524" y="169608"/>
                </a:lnTo>
                <a:lnTo>
                  <a:pt x="282524" y="282676"/>
                </a:lnTo>
                <a:lnTo>
                  <a:pt x="169506" y="282676"/>
                </a:lnTo>
                <a:lnTo>
                  <a:pt x="154876" y="285661"/>
                </a:lnTo>
                <a:lnTo>
                  <a:pt x="142900" y="293751"/>
                </a:lnTo>
                <a:lnTo>
                  <a:pt x="134810" y="305739"/>
                </a:lnTo>
                <a:lnTo>
                  <a:pt x="131838" y="320370"/>
                </a:lnTo>
                <a:lnTo>
                  <a:pt x="131838" y="395744"/>
                </a:lnTo>
                <a:lnTo>
                  <a:pt x="134810" y="410387"/>
                </a:lnTo>
                <a:lnTo>
                  <a:pt x="142900" y="422376"/>
                </a:lnTo>
                <a:lnTo>
                  <a:pt x="154876" y="430466"/>
                </a:lnTo>
                <a:lnTo>
                  <a:pt x="169506" y="433438"/>
                </a:lnTo>
                <a:lnTo>
                  <a:pt x="282524" y="433438"/>
                </a:lnTo>
                <a:lnTo>
                  <a:pt x="282524" y="546519"/>
                </a:lnTo>
                <a:lnTo>
                  <a:pt x="285483" y="561162"/>
                </a:lnTo>
                <a:lnTo>
                  <a:pt x="293585" y="573138"/>
                </a:lnTo>
                <a:lnTo>
                  <a:pt x="305562" y="581228"/>
                </a:lnTo>
                <a:lnTo>
                  <a:pt x="320179" y="584200"/>
                </a:lnTo>
                <a:lnTo>
                  <a:pt x="395528" y="584200"/>
                </a:lnTo>
                <a:lnTo>
                  <a:pt x="410146" y="581228"/>
                </a:lnTo>
                <a:lnTo>
                  <a:pt x="422122" y="573138"/>
                </a:lnTo>
                <a:lnTo>
                  <a:pt x="430212" y="561162"/>
                </a:lnTo>
                <a:lnTo>
                  <a:pt x="433197" y="546519"/>
                </a:lnTo>
                <a:lnTo>
                  <a:pt x="433197" y="433438"/>
                </a:lnTo>
                <a:lnTo>
                  <a:pt x="546201" y="433438"/>
                </a:lnTo>
                <a:lnTo>
                  <a:pt x="560819" y="430466"/>
                </a:lnTo>
                <a:lnTo>
                  <a:pt x="572808" y="422376"/>
                </a:lnTo>
                <a:lnTo>
                  <a:pt x="580898" y="410387"/>
                </a:lnTo>
                <a:lnTo>
                  <a:pt x="583869" y="395744"/>
                </a:lnTo>
                <a:lnTo>
                  <a:pt x="583869" y="320370"/>
                </a:lnTo>
                <a:close/>
              </a:path>
              <a:path w="716279" h="716279">
                <a:moveTo>
                  <a:pt x="715721" y="358063"/>
                </a:moveTo>
                <a:lnTo>
                  <a:pt x="712444" y="309460"/>
                </a:lnTo>
                <a:lnTo>
                  <a:pt x="702945" y="262839"/>
                </a:lnTo>
                <a:lnTo>
                  <a:pt x="687616" y="218643"/>
                </a:lnTo>
                <a:lnTo>
                  <a:pt x="666889" y="177292"/>
                </a:lnTo>
                <a:lnTo>
                  <a:pt x="659218" y="165938"/>
                </a:lnTo>
                <a:lnTo>
                  <a:pt x="659218" y="358063"/>
                </a:lnTo>
                <a:lnTo>
                  <a:pt x="655269" y="407035"/>
                </a:lnTo>
                <a:lnTo>
                  <a:pt x="643877" y="453466"/>
                </a:lnTo>
                <a:lnTo>
                  <a:pt x="625627" y="496747"/>
                </a:lnTo>
                <a:lnTo>
                  <a:pt x="601141" y="536257"/>
                </a:lnTo>
                <a:lnTo>
                  <a:pt x="571042" y="571373"/>
                </a:lnTo>
                <a:lnTo>
                  <a:pt x="535940" y="601484"/>
                </a:lnTo>
                <a:lnTo>
                  <a:pt x="496455" y="625983"/>
                </a:lnTo>
                <a:lnTo>
                  <a:pt x="453199" y="644245"/>
                </a:lnTo>
                <a:lnTo>
                  <a:pt x="406793" y="655650"/>
                </a:lnTo>
                <a:lnTo>
                  <a:pt x="357860" y="659587"/>
                </a:lnTo>
                <a:lnTo>
                  <a:pt x="308914" y="655650"/>
                </a:lnTo>
                <a:lnTo>
                  <a:pt x="262509" y="644245"/>
                </a:lnTo>
                <a:lnTo>
                  <a:pt x="219252" y="625983"/>
                </a:lnTo>
                <a:lnTo>
                  <a:pt x="179768" y="601484"/>
                </a:lnTo>
                <a:lnTo>
                  <a:pt x="144665" y="571373"/>
                </a:lnTo>
                <a:lnTo>
                  <a:pt x="114566" y="536257"/>
                </a:lnTo>
                <a:lnTo>
                  <a:pt x="90081" y="496747"/>
                </a:lnTo>
                <a:lnTo>
                  <a:pt x="71831" y="453466"/>
                </a:lnTo>
                <a:lnTo>
                  <a:pt x="60439" y="407035"/>
                </a:lnTo>
                <a:lnTo>
                  <a:pt x="56502" y="358063"/>
                </a:lnTo>
                <a:lnTo>
                  <a:pt x="60439" y="309092"/>
                </a:lnTo>
                <a:lnTo>
                  <a:pt x="71831" y="262661"/>
                </a:lnTo>
                <a:lnTo>
                  <a:pt x="90081" y="219392"/>
                </a:lnTo>
                <a:lnTo>
                  <a:pt x="114566" y="179882"/>
                </a:lnTo>
                <a:lnTo>
                  <a:pt x="144665" y="144767"/>
                </a:lnTo>
                <a:lnTo>
                  <a:pt x="179768" y="114642"/>
                </a:lnTo>
                <a:lnTo>
                  <a:pt x="219252" y="90157"/>
                </a:lnTo>
                <a:lnTo>
                  <a:pt x="262509" y="71894"/>
                </a:lnTo>
                <a:lnTo>
                  <a:pt x="308914" y="60490"/>
                </a:lnTo>
                <a:lnTo>
                  <a:pt x="357860" y="56540"/>
                </a:lnTo>
                <a:lnTo>
                  <a:pt x="406793" y="60490"/>
                </a:lnTo>
                <a:lnTo>
                  <a:pt x="453199" y="71894"/>
                </a:lnTo>
                <a:lnTo>
                  <a:pt x="496455" y="90157"/>
                </a:lnTo>
                <a:lnTo>
                  <a:pt x="535940" y="114642"/>
                </a:lnTo>
                <a:lnTo>
                  <a:pt x="571042" y="144767"/>
                </a:lnTo>
                <a:lnTo>
                  <a:pt x="601141" y="179882"/>
                </a:lnTo>
                <a:lnTo>
                  <a:pt x="625627" y="219392"/>
                </a:lnTo>
                <a:lnTo>
                  <a:pt x="643877" y="262661"/>
                </a:lnTo>
                <a:lnTo>
                  <a:pt x="655269" y="309092"/>
                </a:lnTo>
                <a:lnTo>
                  <a:pt x="659218" y="358063"/>
                </a:lnTo>
                <a:lnTo>
                  <a:pt x="659218" y="165938"/>
                </a:lnTo>
                <a:lnTo>
                  <a:pt x="610946" y="104838"/>
                </a:lnTo>
                <a:lnTo>
                  <a:pt x="576580" y="74574"/>
                </a:lnTo>
                <a:lnTo>
                  <a:pt x="538530" y="48869"/>
                </a:lnTo>
                <a:lnTo>
                  <a:pt x="497205" y="28130"/>
                </a:lnTo>
                <a:lnTo>
                  <a:pt x="453034" y="12788"/>
                </a:lnTo>
                <a:lnTo>
                  <a:pt x="406438" y="3276"/>
                </a:lnTo>
                <a:lnTo>
                  <a:pt x="357860" y="0"/>
                </a:lnTo>
                <a:lnTo>
                  <a:pt x="309270" y="3276"/>
                </a:lnTo>
                <a:lnTo>
                  <a:pt x="262674" y="12788"/>
                </a:lnTo>
                <a:lnTo>
                  <a:pt x="218503" y="28130"/>
                </a:lnTo>
                <a:lnTo>
                  <a:pt x="177177" y="48869"/>
                </a:lnTo>
                <a:lnTo>
                  <a:pt x="139128" y="74574"/>
                </a:lnTo>
                <a:lnTo>
                  <a:pt x="104762" y="104838"/>
                </a:lnTo>
                <a:lnTo>
                  <a:pt x="74523" y="139217"/>
                </a:lnTo>
                <a:lnTo>
                  <a:pt x="48818" y="177292"/>
                </a:lnTo>
                <a:lnTo>
                  <a:pt x="28105" y="218643"/>
                </a:lnTo>
                <a:lnTo>
                  <a:pt x="12763" y="262839"/>
                </a:lnTo>
                <a:lnTo>
                  <a:pt x="3263" y="309460"/>
                </a:lnTo>
                <a:lnTo>
                  <a:pt x="0" y="358063"/>
                </a:lnTo>
                <a:lnTo>
                  <a:pt x="3263" y="406679"/>
                </a:lnTo>
                <a:lnTo>
                  <a:pt x="12763" y="453301"/>
                </a:lnTo>
                <a:lnTo>
                  <a:pt x="28105" y="497497"/>
                </a:lnTo>
                <a:lnTo>
                  <a:pt x="48818" y="538848"/>
                </a:lnTo>
                <a:lnTo>
                  <a:pt x="74523" y="576922"/>
                </a:lnTo>
                <a:lnTo>
                  <a:pt x="104762" y="611301"/>
                </a:lnTo>
                <a:lnTo>
                  <a:pt x="139128" y="641565"/>
                </a:lnTo>
                <a:lnTo>
                  <a:pt x="177177" y="667270"/>
                </a:lnTo>
                <a:lnTo>
                  <a:pt x="218503" y="688009"/>
                </a:lnTo>
                <a:lnTo>
                  <a:pt x="262674" y="703351"/>
                </a:lnTo>
                <a:lnTo>
                  <a:pt x="309270" y="712863"/>
                </a:lnTo>
                <a:lnTo>
                  <a:pt x="357860" y="716127"/>
                </a:lnTo>
                <a:lnTo>
                  <a:pt x="406438" y="712863"/>
                </a:lnTo>
                <a:lnTo>
                  <a:pt x="453034" y="703351"/>
                </a:lnTo>
                <a:lnTo>
                  <a:pt x="497205" y="688009"/>
                </a:lnTo>
                <a:lnTo>
                  <a:pt x="538530" y="667270"/>
                </a:lnTo>
                <a:lnTo>
                  <a:pt x="549897" y="659587"/>
                </a:lnTo>
                <a:lnTo>
                  <a:pt x="576580" y="641565"/>
                </a:lnTo>
                <a:lnTo>
                  <a:pt x="610946" y="611301"/>
                </a:lnTo>
                <a:lnTo>
                  <a:pt x="641184" y="576922"/>
                </a:lnTo>
                <a:lnTo>
                  <a:pt x="666889" y="538848"/>
                </a:lnTo>
                <a:lnTo>
                  <a:pt x="687616" y="497497"/>
                </a:lnTo>
                <a:lnTo>
                  <a:pt x="702945" y="453301"/>
                </a:lnTo>
                <a:lnTo>
                  <a:pt x="712444" y="406679"/>
                </a:lnTo>
                <a:lnTo>
                  <a:pt x="715721" y="358063"/>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9861525" y="4356950"/>
            <a:ext cx="935355" cy="802640"/>
          </a:xfrm>
          <a:custGeom>
            <a:avLst/>
            <a:gdLst/>
            <a:ahLst/>
            <a:cxnLst/>
            <a:rect l="l" t="t" r="r" b="b"/>
            <a:pathLst>
              <a:path w="935354" h="802639">
                <a:moveTo>
                  <a:pt x="801598" y="471208"/>
                </a:moveTo>
                <a:lnTo>
                  <a:pt x="467601" y="153746"/>
                </a:lnTo>
                <a:lnTo>
                  <a:pt x="133604" y="471208"/>
                </a:lnTo>
                <a:lnTo>
                  <a:pt x="133604" y="802055"/>
                </a:lnTo>
                <a:lnTo>
                  <a:pt x="400799" y="802055"/>
                </a:lnTo>
                <a:lnTo>
                  <a:pt x="400799" y="523570"/>
                </a:lnTo>
                <a:lnTo>
                  <a:pt x="534403" y="523570"/>
                </a:lnTo>
                <a:lnTo>
                  <a:pt x="534403" y="802055"/>
                </a:lnTo>
                <a:lnTo>
                  <a:pt x="801598" y="802055"/>
                </a:lnTo>
                <a:lnTo>
                  <a:pt x="801598" y="471208"/>
                </a:lnTo>
                <a:close/>
              </a:path>
              <a:path w="935354" h="802639">
                <a:moveTo>
                  <a:pt x="935202" y="445604"/>
                </a:moveTo>
                <a:lnTo>
                  <a:pt x="467588" y="0"/>
                </a:lnTo>
                <a:lnTo>
                  <a:pt x="0" y="445604"/>
                </a:lnTo>
                <a:lnTo>
                  <a:pt x="50101" y="487934"/>
                </a:lnTo>
                <a:lnTo>
                  <a:pt x="467588" y="91363"/>
                </a:lnTo>
                <a:lnTo>
                  <a:pt x="885101" y="487934"/>
                </a:lnTo>
                <a:lnTo>
                  <a:pt x="935202" y="445604"/>
                </a:lnTo>
                <a:close/>
              </a:path>
            </a:pathLst>
          </a:custGeom>
          <a:solidFill>
            <a:srgbClr val="1A29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9861525" y="3074111"/>
            <a:ext cx="935355" cy="802640"/>
          </a:xfrm>
          <a:custGeom>
            <a:avLst/>
            <a:gdLst/>
            <a:ahLst/>
            <a:cxnLst/>
            <a:rect l="l" t="t" r="r" b="b"/>
            <a:pathLst>
              <a:path w="935354" h="802639">
                <a:moveTo>
                  <a:pt x="801598" y="471208"/>
                </a:moveTo>
                <a:lnTo>
                  <a:pt x="467601" y="153733"/>
                </a:lnTo>
                <a:lnTo>
                  <a:pt x="133604" y="471208"/>
                </a:lnTo>
                <a:lnTo>
                  <a:pt x="133604" y="802055"/>
                </a:lnTo>
                <a:lnTo>
                  <a:pt x="400799" y="802055"/>
                </a:lnTo>
                <a:lnTo>
                  <a:pt x="400799" y="523582"/>
                </a:lnTo>
                <a:lnTo>
                  <a:pt x="534403" y="523582"/>
                </a:lnTo>
                <a:lnTo>
                  <a:pt x="534403" y="802055"/>
                </a:lnTo>
                <a:lnTo>
                  <a:pt x="801598" y="802055"/>
                </a:lnTo>
                <a:lnTo>
                  <a:pt x="801598" y="471208"/>
                </a:lnTo>
                <a:close/>
              </a:path>
              <a:path w="935354" h="802639">
                <a:moveTo>
                  <a:pt x="935202" y="445592"/>
                </a:moveTo>
                <a:lnTo>
                  <a:pt x="467588" y="0"/>
                </a:lnTo>
                <a:lnTo>
                  <a:pt x="0" y="445592"/>
                </a:lnTo>
                <a:lnTo>
                  <a:pt x="50101" y="487921"/>
                </a:lnTo>
                <a:lnTo>
                  <a:pt x="467588" y="91351"/>
                </a:lnTo>
                <a:lnTo>
                  <a:pt x="885101" y="487921"/>
                </a:lnTo>
                <a:lnTo>
                  <a:pt x="935202" y="445592"/>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txBox="1"/>
          <p:nvPr/>
        </p:nvSpPr>
        <p:spPr>
          <a:xfrm>
            <a:off x="660365" y="1210246"/>
            <a:ext cx="7039609" cy="13970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Montserrat"/>
                <a:cs typeface="Montserrat"/>
              </a:rPr>
              <a:t>Many</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Illinois</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communities</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have</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more</a:t>
            </a:r>
            <a:r>
              <a:rPr kumimoji="0" sz="18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than</a:t>
            </a:r>
            <a:r>
              <a:rPr kumimoji="0" sz="18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one</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home</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visiting</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program,</a:t>
            </a:r>
            <a:r>
              <a:rPr kumimoji="0"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and</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the</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programs</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use</a:t>
            </a:r>
            <a:r>
              <a:rPr kumimoji="0" sz="18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different</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program</a:t>
            </a:r>
            <a:r>
              <a:rPr kumimoji="0"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models</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and</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eligibility</a:t>
            </a:r>
            <a:r>
              <a:rPr kumimoji="0" sz="18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criteria.</a:t>
            </a:r>
            <a:r>
              <a:rPr kumimoji="0"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This</a:t>
            </a:r>
            <a:r>
              <a:rPr kumimoji="0" sz="18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can</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make</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it</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difficult</a:t>
            </a:r>
            <a:r>
              <a:rPr kumimoji="0"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for</a:t>
            </a:r>
            <a:r>
              <a:rPr kumimoji="0" sz="18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Montserrat"/>
                <a:cs typeface="Montserrat"/>
              </a:rPr>
              <a:t>families</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and</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referral</a:t>
            </a:r>
            <a:r>
              <a:rPr kumimoji="0"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partners</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to</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find</a:t>
            </a:r>
            <a:r>
              <a:rPr kumimoji="0"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a</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program</a:t>
            </a:r>
            <a:r>
              <a:rPr kumimoji="0"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that</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fits</a:t>
            </a:r>
            <a:r>
              <a:rPr kumimoji="0"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what</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they</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5" normalizeH="0" baseline="0" noProof="0" dirty="0">
                <a:ln>
                  <a:noFill/>
                </a:ln>
                <a:solidFill>
                  <a:sysClr val="windowText" lastClr="000000"/>
                </a:solidFill>
                <a:effectLst/>
                <a:uLnTx/>
                <a:uFillTx/>
                <a:latin typeface="Montserrat"/>
                <a:cs typeface="Montserrat"/>
              </a:rPr>
              <a:t>are</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Montserrat"/>
                <a:cs typeface="Montserrat"/>
              </a:rPr>
              <a:t>looking</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0" normalizeH="0" baseline="0" noProof="0" dirty="0">
                <a:ln>
                  <a:noFill/>
                </a:ln>
                <a:solidFill>
                  <a:sysClr val="windowText" lastClr="000000"/>
                </a:solidFill>
                <a:effectLst/>
                <a:uLnTx/>
                <a:uFillTx/>
                <a:latin typeface="Montserrat"/>
                <a:cs typeface="Montserrat"/>
              </a:rPr>
              <a:t>for.</a:t>
            </a:r>
            <a:endParaRPr kumimoji="0" sz="1800" b="0" i="0" u="none" strike="noStrike" kern="0" cap="none" spc="0" normalizeH="0" baseline="0" noProof="0">
              <a:ln>
                <a:noFill/>
              </a:ln>
              <a:solidFill>
                <a:sysClr val="windowText" lastClr="000000"/>
              </a:solidFill>
              <a:effectLst/>
              <a:uLnTx/>
              <a:uFillTx/>
              <a:latin typeface="Montserrat"/>
              <a:cs typeface="Montserrat"/>
            </a:endParaRPr>
          </a:p>
        </p:txBody>
      </p:sp>
      <p:pic>
        <p:nvPicPr>
          <p:cNvPr id="25" name="object 25"/>
          <p:cNvPicPr/>
          <p:nvPr/>
        </p:nvPicPr>
        <p:blipFill>
          <a:blip r:embed="rId3" cstate="email">
            <a:extLst>
              <a:ext uri="{28A0092B-C50C-407E-A947-70E740481C1C}">
                <a14:useLocalDpi xmlns:a14="http://schemas.microsoft.com/office/drawing/2010/main"/>
              </a:ext>
            </a:extLst>
          </a:blip>
          <a:stretch>
            <a:fillRect/>
          </a:stretch>
        </p:blipFill>
        <p:spPr>
          <a:xfrm>
            <a:off x="3891597" y="3090062"/>
            <a:ext cx="124688" cy="124764"/>
          </a:xfrm>
          <a:prstGeom prst="rect">
            <a:avLst/>
          </a:prstGeom>
        </p:spPr>
      </p:pic>
      <p:sp>
        <p:nvSpPr>
          <p:cNvPr id="26" name="object 26"/>
          <p:cNvSpPr/>
          <p:nvPr/>
        </p:nvSpPr>
        <p:spPr>
          <a:xfrm>
            <a:off x="3742054" y="2516415"/>
            <a:ext cx="424180" cy="528320"/>
          </a:xfrm>
          <a:custGeom>
            <a:avLst/>
            <a:gdLst/>
            <a:ahLst/>
            <a:cxnLst/>
            <a:rect l="l" t="t" r="r" b="b"/>
            <a:pathLst>
              <a:path w="424179" h="528319">
                <a:moveTo>
                  <a:pt x="211886" y="0"/>
                </a:moveTo>
                <a:lnTo>
                  <a:pt x="160117" y="5380"/>
                </a:lnTo>
                <a:lnTo>
                  <a:pt x="114279" y="20892"/>
                </a:lnTo>
                <a:lnTo>
                  <a:pt x="75114" y="45588"/>
                </a:lnTo>
                <a:lnTo>
                  <a:pt x="43363" y="78523"/>
                </a:lnTo>
                <a:lnTo>
                  <a:pt x="19766" y="118750"/>
                </a:lnTo>
                <a:lnTo>
                  <a:pt x="5065" y="165323"/>
                </a:lnTo>
                <a:lnTo>
                  <a:pt x="0" y="217297"/>
                </a:lnTo>
                <a:lnTo>
                  <a:pt x="74764" y="217297"/>
                </a:lnTo>
                <a:lnTo>
                  <a:pt x="80780" y="169477"/>
                </a:lnTo>
                <a:lnTo>
                  <a:pt x="98295" y="130017"/>
                </a:lnTo>
                <a:lnTo>
                  <a:pt x="126515" y="100218"/>
                </a:lnTo>
                <a:lnTo>
                  <a:pt x="164644" y="81383"/>
                </a:lnTo>
                <a:lnTo>
                  <a:pt x="211886" y="74815"/>
                </a:lnTo>
                <a:lnTo>
                  <a:pt x="213918" y="74777"/>
                </a:lnTo>
                <a:lnTo>
                  <a:pt x="215950" y="74777"/>
                </a:lnTo>
                <a:lnTo>
                  <a:pt x="260202" y="82621"/>
                </a:lnTo>
                <a:lnTo>
                  <a:pt x="296571" y="102504"/>
                </a:lnTo>
                <a:lnTo>
                  <a:pt x="324932" y="132204"/>
                </a:lnTo>
                <a:lnTo>
                  <a:pt x="343127" y="169460"/>
                </a:lnTo>
                <a:lnTo>
                  <a:pt x="348996" y="212013"/>
                </a:lnTo>
                <a:lnTo>
                  <a:pt x="342728" y="254078"/>
                </a:lnTo>
                <a:lnTo>
                  <a:pt x="324709" y="288652"/>
                </a:lnTo>
                <a:lnTo>
                  <a:pt x="296112" y="314670"/>
                </a:lnTo>
                <a:lnTo>
                  <a:pt x="258113" y="331064"/>
                </a:lnTo>
                <a:lnTo>
                  <a:pt x="211886" y="336765"/>
                </a:lnTo>
                <a:lnTo>
                  <a:pt x="174218" y="336765"/>
                </a:lnTo>
                <a:lnTo>
                  <a:pt x="174218" y="528243"/>
                </a:lnTo>
                <a:lnTo>
                  <a:pt x="249555" y="528243"/>
                </a:lnTo>
                <a:lnTo>
                  <a:pt x="249555" y="409041"/>
                </a:lnTo>
                <a:lnTo>
                  <a:pt x="298756" y="396666"/>
                </a:lnTo>
                <a:lnTo>
                  <a:pt x="341182" y="374859"/>
                </a:lnTo>
                <a:lnTo>
                  <a:pt x="375864" y="344555"/>
                </a:lnTo>
                <a:lnTo>
                  <a:pt x="401835" y="306689"/>
                </a:lnTo>
                <a:lnTo>
                  <a:pt x="418127" y="262197"/>
                </a:lnTo>
                <a:lnTo>
                  <a:pt x="423773" y="212013"/>
                </a:lnTo>
                <a:lnTo>
                  <a:pt x="423799" y="210502"/>
                </a:lnTo>
                <a:lnTo>
                  <a:pt x="423799" y="208978"/>
                </a:lnTo>
                <a:lnTo>
                  <a:pt x="417719" y="159436"/>
                </a:lnTo>
                <a:lnTo>
                  <a:pt x="401472" y="115461"/>
                </a:lnTo>
                <a:lnTo>
                  <a:pt x="376304" y="76787"/>
                </a:lnTo>
                <a:lnTo>
                  <a:pt x="343489" y="44660"/>
                </a:lnTo>
                <a:lnTo>
                  <a:pt x="304299" y="20323"/>
                </a:lnTo>
                <a:lnTo>
                  <a:pt x="260008" y="5021"/>
                </a:lnTo>
                <a:lnTo>
                  <a:pt x="211886"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txBox="1"/>
          <p:nvPr/>
        </p:nvSpPr>
        <p:spPr>
          <a:xfrm>
            <a:off x="2669019" y="6041853"/>
            <a:ext cx="339534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0" i="0" u="sng" strike="noStrike" kern="0" cap="none" spc="-60" normalizeH="0" baseline="0" noProof="0" dirty="0">
                <a:ln>
                  <a:noFill/>
                </a:ln>
                <a:solidFill>
                  <a:srgbClr val="0562C1"/>
                </a:solidFill>
                <a:effectLst/>
                <a:uLnTx/>
                <a:uFill>
                  <a:solidFill>
                    <a:srgbClr val="0562C1"/>
                  </a:solidFill>
                </a:uFill>
                <a:latin typeface="Tahoma"/>
                <a:cs typeface="Tahoma"/>
                <a:hlinkClick r:id="rId4"/>
              </a:rPr>
              <a:t>H</a:t>
            </a:r>
            <a:r>
              <a:rPr kumimoji="0" sz="1600" b="0" i="0" u="sng" strike="noStrike" kern="0" cap="none" spc="-60" normalizeH="0" baseline="0" noProof="0" dirty="0">
                <a:ln>
                  <a:noFill/>
                </a:ln>
                <a:solidFill>
                  <a:srgbClr val="0562C1"/>
                </a:solidFill>
                <a:effectLst/>
                <a:uLnTx/>
                <a:uFill>
                  <a:solidFill>
                    <a:srgbClr val="0562C1"/>
                  </a:solidFill>
                </a:uFill>
                <a:latin typeface="Tahoma"/>
                <a:cs typeface="Tahoma"/>
                <a:hlinkClick r:id="rId4"/>
              </a:rPr>
              <a:t>ome</a:t>
            </a:r>
            <a:r>
              <a:rPr kumimoji="0" sz="1600" b="0" i="0" u="sng" strike="noStrike" kern="0" cap="none" spc="-65" normalizeH="0" baseline="0" noProof="0" dirty="0">
                <a:ln>
                  <a:noFill/>
                </a:ln>
                <a:solidFill>
                  <a:srgbClr val="0562C1"/>
                </a:solidFill>
                <a:effectLst/>
                <a:uLnTx/>
                <a:uFill>
                  <a:solidFill>
                    <a:srgbClr val="0562C1"/>
                  </a:solidFill>
                </a:uFill>
                <a:latin typeface="Times New Roman"/>
                <a:cs typeface="Times New Roman"/>
                <a:hlinkClick r:id="rId4"/>
              </a:rPr>
              <a:t> </a:t>
            </a:r>
            <a:r>
              <a:rPr kumimoji="0" sz="1600" b="0" i="0" u="sng" strike="noStrike" kern="0" cap="none" spc="-65" normalizeH="0" baseline="0" noProof="0" dirty="0">
                <a:ln>
                  <a:noFill/>
                </a:ln>
                <a:solidFill>
                  <a:srgbClr val="0562C1"/>
                </a:solidFill>
                <a:effectLst/>
                <a:uLnTx/>
                <a:uFill>
                  <a:solidFill>
                    <a:srgbClr val="0562C1"/>
                  </a:solidFill>
                </a:uFill>
                <a:latin typeface="Tahoma"/>
                <a:cs typeface="Tahoma"/>
                <a:hlinkClick r:id="rId4"/>
              </a:rPr>
              <a:t>Visiting</a:t>
            </a:r>
            <a:r>
              <a:rPr kumimoji="0" sz="1600" b="0" i="0" u="sng" strike="noStrike" kern="0" cap="none" spc="-75" normalizeH="0" baseline="0" noProof="0" dirty="0">
                <a:ln>
                  <a:noFill/>
                </a:ln>
                <a:solidFill>
                  <a:srgbClr val="0562C1"/>
                </a:solidFill>
                <a:effectLst/>
                <a:uLnTx/>
                <a:uFill>
                  <a:solidFill>
                    <a:srgbClr val="0562C1"/>
                  </a:solidFill>
                </a:uFill>
                <a:latin typeface="Times New Roman"/>
                <a:cs typeface="Times New Roman"/>
                <a:hlinkClick r:id="rId4"/>
              </a:rPr>
              <a:t> </a:t>
            </a:r>
            <a:r>
              <a:rPr kumimoji="0" sz="1600" b="0" i="0" u="sng" strike="noStrike" kern="0" cap="none" spc="-55" normalizeH="0" baseline="0" noProof="0" dirty="0">
                <a:ln>
                  <a:noFill/>
                </a:ln>
                <a:solidFill>
                  <a:srgbClr val="0562C1"/>
                </a:solidFill>
                <a:effectLst/>
                <a:uLnTx/>
                <a:uFill>
                  <a:solidFill>
                    <a:srgbClr val="0562C1"/>
                  </a:solidFill>
                </a:uFill>
                <a:latin typeface="Tahoma"/>
                <a:cs typeface="Tahoma"/>
                <a:hlinkClick r:id="rId4"/>
              </a:rPr>
              <a:t>Coordinated</a:t>
            </a:r>
            <a:r>
              <a:rPr kumimoji="0" sz="1600" b="0" i="0" u="sng" strike="noStrike" kern="0" cap="none" spc="-20" normalizeH="0" baseline="0" noProof="0" dirty="0">
                <a:ln>
                  <a:noFill/>
                </a:ln>
                <a:solidFill>
                  <a:srgbClr val="0562C1"/>
                </a:solidFill>
                <a:effectLst/>
                <a:uLnTx/>
                <a:uFill>
                  <a:solidFill>
                    <a:srgbClr val="0562C1"/>
                  </a:solidFill>
                </a:uFill>
                <a:latin typeface="Times New Roman"/>
                <a:cs typeface="Times New Roman"/>
                <a:hlinkClick r:id="rId4"/>
              </a:rPr>
              <a:t> </a:t>
            </a:r>
            <a:r>
              <a:rPr kumimoji="0" sz="1600" b="0" i="0" u="sng" strike="noStrike" kern="0" cap="none" spc="-110" normalizeH="0" baseline="0" noProof="0" dirty="0">
                <a:ln>
                  <a:noFill/>
                </a:ln>
                <a:solidFill>
                  <a:srgbClr val="0562C1"/>
                </a:solidFill>
                <a:effectLst/>
                <a:uLnTx/>
                <a:uFill>
                  <a:solidFill>
                    <a:srgbClr val="0562C1"/>
                  </a:solidFill>
                </a:uFill>
                <a:latin typeface="Tahoma"/>
                <a:cs typeface="Tahoma"/>
                <a:hlinkClick r:id="rId4"/>
              </a:rPr>
              <a:t>Intake</a:t>
            </a:r>
            <a:r>
              <a:rPr kumimoji="0" sz="1600" b="0" i="0" u="sng" strike="noStrike" kern="0" cap="none" spc="-55" normalizeH="0" baseline="0" noProof="0" dirty="0">
                <a:ln>
                  <a:noFill/>
                </a:ln>
                <a:solidFill>
                  <a:srgbClr val="0562C1"/>
                </a:solidFill>
                <a:effectLst/>
                <a:uLnTx/>
                <a:uFill>
                  <a:solidFill>
                    <a:srgbClr val="0562C1"/>
                  </a:solidFill>
                </a:uFill>
                <a:latin typeface="Times New Roman"/>
                <a:cs typeface="Times New Roman"/>
                <a:hlinkClick r:id="rId4"/>
              </a:rPr>
              <a:t> </a:t>
            </a:r>
            <a:r>
              <a:rPr kumimoji="0" sz="1600" b="0" i="0" u="sng" strike="noStrike" kern="0" cap="none" spc="-145" normalizeH="0" baseline="0" noProof="0" dirty="0">
                <a:ln>
                  <a:noFill/>
                </a:ln>
                <a:solidFill>
                  <a:srgbClr val="0562C1"/>
                </a:solidFill>
                <a:effectLst/>
                <a:uLnTx/>
                <a:uFill>
                  <a:solidFill>
                    <a:srgbClr val="0562C1"/>
                  </a:solidFill>
                </a:uFill>
                <a:latin typeface="Tahoma"/>
                <a:cs typeface="Tahoma"/>
                <a:hlinkClick r:id="rId4"/>
              </a:rPr>
              <a:t>–</a:t>
            </a:r>
            <a:r>
              <a:rPr kumimoji="0" sz="1600" b="0" i="0" u="sng" strike="noStrike" kern="0" cap="none" spc="-70" normalizeH="0" baseline="0" noProof="0" dirty="0">
                <a:ln>
                  <a:noFill/>
                </a:ln>
                <a:solidFill>
                  <a:srgbClr val="0562C1"/>
                </a:solidFill>
                <a:effectLst/>
                <a:uLnTx/>
                <a:uFill>
                  <a:solidFill>
                    <a:srgbClr val="0562C1"/>
                  </a:solidFill>
                </a:uFill>
                <a:latin typeface="Times New Roman"/>
                <a:cs typeface="Times New Roman"/>
                <a:hlinkClick r:id="rId4"/>
              </a:rPr>
              <a:t> </a:t>
            </a:r>
            <a:r>
              <a:rPr kumimoji="0" sz="1600" b="0" i="0" u="sng" strike="noStrike" kern="0" cap="none" spc="-10" normalizeH="0" baseline="0" noProof="0" dirty="0">
                <a:ln>
                  <a:noFill/>
                </a:ln>
                <a:solidFill>
                  <a:srgbClr val="0562C1"/>
                </a:solidFill>
                <a:effectLst/>
                <a:uLnTx/>
                <a:uFill>
                  <a:solidFill>
                    <a:srgbClr val="0562C1"/>
                  </a:solidFill>
                </a:uFill>
                <a:latin typeface="Tahoma"/>
                <a:cs typeface="Tahoma"/>
                <a:hlinkClick r:id="rId4"/>
              </a:rPr>
              <a:t>iGrow</a:t>
            </a:r>
            <a:endParaRPr kumimoji="0" sz="1600" b="0" i="0" u="none" strike="noStrike" kern="0" cap="none" spc="0" normalizeH="0" baseline="0" noProof="0">
              <a:ln>
                <a:noFill/>
              </a:ln>
              <a:solidFill>
                <a:sysClr val="windowText" lastClr="000000"/>
              </a:solidFill>
              <a:effectLst/>
              <a:uLnTx/>
              <a:uFillTx/>
              <a:latin typeface="Tahoma"/>
              <a:cs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67">
          <a:extLst>
            <a:ext uri="{FF2B5EF4-FFF2-40B4-BE49-F238E27FC236}">
              <a16:creationId xmlns:a16="http://schemas.microsoft.com/office/drawing/2014/main" id="{2F77DE50-4A74-5C39-14B5-FAE5FB8F8D4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3E3473E-9C23-1217-64E3-145ADB68C34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30199" y="209943"/>
            <a:ext cx="8609001" cy="4032073"/>
          </a:xfrm>
          <a:prstGeom prst="rect">
            <a:avLst/>
          </a:prstGeom>
        </p:spPr>
        <p:style>
          <a:lnRef idx="2">
            <a:schemeClr val="accent3"/>
          </a:lnRef>
          <a:fillRef idx="1">
            <a:schemeClr val="lt1"/>
          </a:fillRef>
          <a:effectRef idx="0">
            <a:schemeClr val="accent3"/>
          </a:effectRef>
          <a:fontRef idx="minor">
            <a:schemeClr val="dk1"/>
          </a:fontRef>
        </p:style>
      </p:pic>
      <p:sp>
        <p:nvSpPr>
          <p:cNvPr id="370" name="Google Shape;370;p16">
            <a:extLst>
              <a:ext uri="{FF2B5EF4-FFF2-40B4-BE49-F238E27FC236}">
                <a16:creationId xmlns:a16="http://schemas.microsoft.com/office/drawing/2014/main" id="{C637D0F9-7C3B-AA19-3122-2EE52308F974}"/>
              </a:ext>
            </a:extLst>
          </p:cNvPr>
          <p:cNvSpPr txBox="1">
            <a:spLocks noGrp="1"/>
          </p:cNvSpPr>
          <p:nvPr>
            <p:ph type="sldNum" sz="quarter" idx="4294967295"/>
          </p:nvPr>
        </p:nvSpPr>
        <p:spPr>
          <a:xfrm>
            <a:off x="88392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fld id="{97033E4B-E3EB-3D46-B2D8-3159663620F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t>5</a:t>
            </a:fld>
            <a:endParaRPr kumimoji="0" sz="1200" b="0" i="0" u="none" strike="noStrike" kern="0" cap="none" spc="0" normalizeH="0" baseline="0" noProof="0">
              <a:ln>
                <a:noFill/>
              </a:ln>
              <a:solidFill>
                <a:srgbClr val="AEB3B7"/>
              </a:solidFill>
              <a:effectLst/>
              <a:uLnTx/>
              <a:uFillTx/>
              <a:latin typeface="Calibri"/>
              <a:ea typeface="Calibri"/>
              <a:cs typeface="Calibri"/>
              <a:sym typeface="Calibri"/>
            </a:endParaRPr>
          </a:p>
        </p:txBody>
      </p:sp>
      <p:sp>
        <p:nvSpPr>
          <p:cNvPr id="368" name="Google Shape;368;p16">
            <a:extLst>
              <a:ext uri="{FF2B5EF4-FFF2-40B4-BE49-F238E27FC236}">
                <a16:creationId xmlns:a16="http://schemas.microsoft.com/office/drawing/2014/main" id="{45676ABF-0F3C-C552-8A85-A5A89481D9A4}"/>
              </a:ext>
            </a:extLst>
          </p:cNvPr>
          <p:cNvSpPr txBox="1">
            <a:spLocks noGrp="1"/>
          </p:cNvSpPr>
          <p:nvPr>
            <p:ph type="title" idx="4294967295"/>
          </p:nvPr>
        </p:nvSpPr>
        <p:spPr>
          <a:xfrm>
            <a:off x="86007" y="4083587"/>
            <a:ext cx="8609000" cy="1461976"/>
          </a:xfrm>
          <a:prstGeom prst="rect">
            <a:avLst/>
          </a:prstGeom>
          <a:noFill/>
          <a:ln>
            <a:noFill/>
          </a:ln>
        </p:spPr>
        <p:txBody>
          <a:bodyPr spcFirstLastPara="1" wrap="square" lIns="91425" tIns="45700" rIns="91425" bIns="45700" anchor="ctr" anchorCtr="0">
            <a:noAutofit/>
          </a:bodyPr>
          <a:lstStyle/>
          <a:p>
            <a:pPr algn="ctr">
              <a:spcBef>
                <a:spcPts val="0"/>
              </a:spcBef>
              <a:buClr>
                <a:schemeClr val="accent1"/>
              </a:buClr>
              <a:buSzPts val="4000"/>
            </a:pPr>
            <a:r>
              <a:rPr lang="en-US" sz="3500" dirty="0">
                <a:ea typeface="Lato Medium"/>
                <a:cs typeface="Lato Medium"/>
              </a:rPr>
              <a:t>Registration and Hotel Block </a:t>
            </a:r>
            <a:r>
              <a:rPr lang="en-US" sz="3500" dirty="0">
                <a:highlight>
                  <a:srgbClr val="FFFF00"/>
                </a:highlight>
                <a:ea typeface="Lato Medium"/>
                <a:cs typeface="Lato Medium"/>
              </a:rPr>
              <a:t>NOW OPEN.</a:t>
            </a:r>
          </a:p>
        </p:txBody>
      </p:sp>
      <p:sp>
        <p:nvSpPr>
          <p:cNvPr id="11" name="TextBox 10">
            <a:extLst>
              <a:ext uri="{FF2B5EF4-FFF2-40B4-BE49-F238E27FC236}">
                <a16:creationId xmlns:a16="http://schemas.microsoft.com/office/drawing/2014/main" id="{930B4F8E-EF80-53B3-DFB8-DC993C4D6990}"/>
              </a:ext>
            </a:extLst>
          </p:cNvPr>
          <p:cNvSpPr txBox="1"/>
          <p:nvPr/>
        </p:nvSpPr>
        <p:spPr>
          <a:xfrm>
            <a:off x="2960964" y="5755505"/>
            <a:ext cx="9315119"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C498B"/>
                </a:solidFill>
                <a:effectLst/>
                <a:uLnTx/>
                <a:uFillTx/>
                <a:latin typeface="Calibri" panose="020F0502020204030204"/>
                <a:ea typeface="Lato Medium"/>
                <a:cs typeface="Lato Medium"/>
              </a:rPr>
              <a:t>Make sure at least one </a:t>
            </a:r>
            <a:r>
              <a:rPr kumimoji="0" lang="en-US" sz="2600" b="1" i="1" u="none" strike="noStrike" kern="1200" cap="none" spc="0" normalizeH="0" baseline="0" noProof="0" dirty="0">
                <a:ln>
                  <a:noFill/>
                </a:ln>
                <a:solidFill>
                  <a:srgbClr val="F3F6FB"/>
                </a:solidFill>
                <a:effectLst/>
                <a:uLnTx/>
                <a:uFillTx/>
                <a:latin typeface="Calibri" panose="020F0502020204030204"/>
                <a:ea typeface="Calibri"/>
                <a:cs typeface="Calibri"/>
              </a:rPr>
              <a:t>physician champion, </a:t>
            </a:r>
            <a:r>
              <a:rPr kumimoji="0" lang="en-US" sz="2600" b="1" i="0" u="none" strike="noStrike" kern="1200" cap="none" spc="0" normalizeH="0" baseline="0" noProof="0" dirty="0">
                <a:ln>
                  <a:noFill/>
                </a:ln>
                <a:solidFill>
                  <a:srgbClr val="1C498B"/>
                </a:solidFill>
                <a:effectLst/>
                <a:uLnTx/>
                <a:uFillTx/>
                <a:latin typeface="Calibri" panose="020F0502020204030204"/>
                <a:ea typeface="Lato Medium"/>
                <a:cs typeface="Lato Medium"/>
              </a:rPr>
              <a:t>one</a:t>
            </a:r>
            <a:r>
              <a:rPr kumimoji="0" lang="en-US" sz="2600" b="1" i="1" u="none" strike="noStrike" kern="1200" cap="none" spc="0" normalizeH="0" baseline="0" noProof="0" dirty="0">
                <a:ln>
                  <a:noFill/>
                </a:ln>
                <a:solidFill>
                  <a:srgbClr val="F3F6FB"/>
                </a:solidFill>
                <a:effectLst/>
                <a:uLnTx/>
                <a:uFillTx/>
                <a:latin typeface="Calibri" panose="020F0502020204030204"/>
                <a:ea typeface="Calibri"/>
                <a:cs typeface="Calibri"/>
              </a:rPr>
              <a:t> nurse champion, </a:t>
            </a:r>
            <a:r>
              <a:rPr kumimoji="0" lang="en-US" sz="2600" b="1" i="0" u="none" strike="noStrike" kern="1200" cap="none" spc="0" normalizeH="0" baseline="0" noProof="0" dirty="0">
                <a:ln>
                  <a:noFill/>
                </a:ln>
                <a:solidFill>
                  <a:srgbClr val="1C498B"/>
                </a:solidFill>
                <a:effectLst/>
                <a:uLnTx/>
                <a:uFillTx/>
                <a:latin typeface="Calibri" panose="020F0502020204030204"/>
                <a:ea typeface="Lato Medium"/>
                <a:cs typeface="Lato Medium"/>
              </a:rPr>
              <a:t>and a </a:t>
            </a:r>
            <a:r>
              <a:rPr kumimoji="0" lang="en-US" sz="2600" b="1" i="1" u="none" strike="noStrike" kern="1200" cap="none" spc="0" normalizeH="0" baseline="0" noProof="0" dirty="0">
                <a:ln>
                  <a:noFill/>
                </a:ln>
                <a:solidFill>
                  <a:srgbClr val="F3F6FB"/>
                </a:solidFill>
                <a:effectLst/>
                <a:uLnTx/>
                <a:uFillTx/>
                <a:latin typeface="Calibri" panose="020F0502020204030204"/>
                <a:ea typeface="Calibri"/>
                <a:cs typeface="Calibri"/>
              </a:rPr>
              <a:t>patient partner </a:t>
            </a:r>
            <a:r>
              <a:rPr kumimoji="0" lang="en-US" sz="2600" b="1" i="0" u="none" strike="noStrike" kern="1200" cap="none" spc="0" normalizeH="0" baseline="0" noProof="0" dirty="0">
                <a:ln>
                  <a:noFill/>
                </a:ln>
                <a:solidFill>
                  <a:srgbClr val="1C498B"/>
                </a:solidFill>
                <a:effectLst/>
                <a:uLnTx/>
                <a:uFillTx/>
                <a:latin typeface="Calibri" panose="020F0502020204030204"/>
                <a:ea typeface="Lato Medium"/>
                <a:cs typeface="Lato Medium"/>
              </a:rPr>
              <a:t>attend to represent your hospital.  </a:t>
            </a:r>
          </a:p>
        </p:txBody>
      </p:sp>
      <p:sp>
        <p:nvSpPr>
          <p:cNvPr id="23" name="Rectangle 1">
            <a:extLst>
              <a:ext uri="{FF2B5EF4-FFF2-40B4-BE49-F238E27FC236}">
                <a16:creationId xmlns:a16="http://schemas.microsoft.com/office/drawing/2014/main" id="{267E74D7-9B66-EF48-D6F0-6A02D322EDB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331C1F18-E084-5598-CE79-F7275017E1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07" y="5396024"/>
            <a:ext cx="3014545" cy="1461975"/>
          </a:xfrm>
          <a:prstGeom prst="rect">
            <a:avLst/>
          </a:prstGeom>
        </p:spPr>
      </p:pic>
      <p:sp>
        <p:nvSpPr>
          <p:cNvPr id="2" name="TextBox 1">
            <a:extLst>
              <a:ext uri="{FF2B5EF4-FFF2-40B4-BE49-F238E27FC236}">
                <a16:creationId xmlns:a16="http://schemas.microsoft.com/office/drawing/2014/main" id="{42307401-76DF-31E7-3EA6-F5A4EFA14F0F}"/>
              </a:ext>
            </a:extLst>
          </p:cNvPr>
          <p:cNvSpPr txBox="1"/>
          <p:nvPr/>
        </p:nvSpPr>
        <p:spPr>
          <a:xfrm>
            <a:off x="598455" y="2181735"/>
            <a:ext cx="224131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DM Sans" pitchFamily="2" charset="77"/>
                <a:ea typeface="+mn-ea"/>
                <a:cs typeface="+mn-cs"/>
              </a:rPr>
              <a:t>Time: 9 am – 4 pm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4C55"/>
              </a:solidFill>
              <a:effectLst/>
              <a:uLnTx/>
              <a:uFillTx/>
              <a:latin typeface="DM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4C55"/>
              </a:solidFill>
              <a:effectLst/>
              <a:uLnTx/>
              <a:uFillTx/>
              <a:latin typeface="DM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DM Sans" pitchFamily="2" charset="77"/>
                <a:ea typeface="+mn-ea"/>
                <a:cs typeface="+mn-cs"/>
              </a:rPr>
              <a:t>Time: 9 am – 3:45 pm</a:t>
            </a:r>
          </a:p>
        </p:txBody>
      </p:sp>
      <p:sp>
        <p:nvSpPr>
          <p:cNvPr id="3" name="TextBox 2">
            <a:extLst>
              <a:ext uri="{FF2B5EF4-FFF2-40B4-BE49-F238E27FC236}">
                <a16:creationId xmlns:a16="http://schemas.microsoft.com/office/drawing/2014/main" id="{028A579A-002A-A423-B3ED-513E7AB6AB70}"/>
              </a:ext>
            </a:extLst>
          </p:cNvPr>
          <p:cNvSpPr txBox="1"/>
          <p:nvPr/>
        </p:nvSpPr>
        <p:spPr>
          <a:xfrm>
            <a:off x="9063263" y="1416014"/>
            <a:ext cx="2817801"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C498B"/>
                </a:solidFill>
                <a:effectLst/>
                <a:uLnTx/>
                <a:uFillTx/>
                <a:latin typeface="Calibri" panose="020F0502020204030204"/>
                <a:ea typeface="Lato Medium"/>
                <a:cs typeface="Lato Medium"/>
              </a:rPr>
              <a:t>Go to “Events” on our website to stay up to date on agendas, storyboards, and registration updates.</a:t>
            </a:r>
          </a:p>
        </p:txBody>
      </p:sp>
    </p:spTree>
    <p:extLst>
      <p:ext uri="{BB962C8B-B14F-4D97-AF65-F5344CB8AC3E}">
        <p14:creationId xmlns:p14="http://schemas.microsoft.com/office/powerpoint/2010/main" val="3762992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0182682" y="150078"/>
            <a:ext cx="1744421" cy="839492"/>
          </a:xfrm>
          <a:prstGeom prst="rect">
            <a:avLst/>
          </a:prstGeom>
        </p:spPr>
      </p:pic>
      <p:sp>
        <p:nvSpPr>
          <p:cNvPr id="3" name="object 3"/>
          <p:cNvSpPr txBox="1">
            <a:spLocks noGrp="1"/>
          </p:cNvSpPr>
          <p:nvPr>
            <p:ph type="title"/>
          </p:nvPr>
        </p:nvSpPr>
        <p:spPr>
          <a:xfrm>
            <a:off x="584671" y="301612"/>
            <a:ext cx="7919720" cy="574040"/>
          </a:xfrm>
          <a:prstGeom prst="rect">
            <a:avLst/>
          </a:prstGeom>
        </p:spPr>
        <p:txBody>
          <a:bodyPr vert="horz" wrap="square" lIns="0" tIns="12700" rIns="0" bIns="0" rtlCol="0">
            <a:spAutoFit/>
          </a:bodyPr>
          <a:lstStyle/>
          <a:p>
            <a:pPr marL="12700">
              <a:lnSpc>
                <a:spcPct val="100000"/>
              </a:lnSpc>
              <a:spcBef>
                <a:spcPts val="100"/>
              </a:spcBef>
            </a:pPr>
            <a:r>
              <a:rPr sz="3600" b="1" spc="-20" dirty="0">
                <a:solidFill>
                  <a:srgbClr val="020978"/>
                </a:solidFill>
                <a:latin typeface="Montserrat"/>
                <a:cs typeface="Montserrat"/>
              </a:rPr>
              <a:t>Coordinated</a:t>
            </a:r>
            <a:r>
              <a:rPr sz="3600" spc="-140" dirty="0">
                <a:solidFill>
                  <a:srgbClr val="020978"/>
                </a:solidFill>
                <a:latin typeface="Times New Roman"/>
                <a:cs typeface="Times New Roman"/>
              </a:rPr>
              <a:t> </a:t>
            </a:r>
            <a:r>
              <a:rPr sz="3600" b="1" spc="-10" dirty="0">
                <a:solidFill>
                  <a:srgbClr val="020978"/>
                </a:solidFill>
                <a:latin typeface="Montserrat"/>
                <a:cs typeface="Montserrat"/>
              </a:rPr>
              <a:t>Intake</a:t>
            </a:r>
            <a:r>
              <a:rPr sz="3600" spc="-145" dirty="0">
                <a:solidFill>
                  <a:srgbClr val="020978"/>
                </a:solidFill>
                <a:latin typeface="Times New Roman"/>
                <a:cs typeface="Times New Roman"/>
              </a:rPr>
              <a:t> </a:t>
            </a:r>
            <a:r>
              <a:rPr sz="3600" b="1" spc="-10" dirty="0">
                <a:solidFill>
                  <a:srgbClr val="020978"/>
                </a:solidFill>
                <a:latin typeface="Montserrat"/>
                <a:cs typeface="Montserrat"/>
              </a:rPr>
              <a:t>Communities</a:t>
            </a:r>
            <a:endParaRPr sz="3600">
              <a:latin typeface="Montserrat"/>
              <a:cs typeface="Montserrat"/>
            </a:endParaRPr>
          </a:p>
        </p:txBody>
      </p:sp>
      <p:sp>
        <p:nvSpPr>
          <p:cNvPr id="4" name="object 4"/>
          <p:cNvSpPr txBox="1"/>
          <p:nvPr/>
        </p:nvSpPr>
        <p:spPr>
          <a:xfrm>
            <a:off x="584671" y="847396"/>
            <a:ext cx="8149590" cy="5516880"/>
          </a:xfrm>
          <a:prstGeom prst="rect">
            <a:avLst/>
          </a:prstGeom>
        </p:spPr>
        <p:txBody>
          <a:bodyPr vert="horz" wrap="square" lIns="0" tIns="105410" rIns="0" bIns="0" rtlCol="0">
            <a:spAutoFit/>
          </a:bodyPr>
          <a:lstStyle/>
          <a:p>
            <a:pPr marL="12700" marR="0" lvl="0" indent="0" defTabSz="914400" eaLnBrk="1" fontAlgn="auto" latinLnBrk="0" hangingPunct="1">
              <a:lnSpc>
                <a:spcPct val="100000"/>
              </a:lnSpc>
              <a:spcBef>
                <a:spcPts val="830"/>
              </a:spcBef>
              <a:spcAft>
                <a:spcPts val="0"/>
              </a:spcAft>
              <a:buClrTx/>
              <a:buSzTx/>
              <a:buFontTx/>
              <a:buNone/>
              <a:tabLst/>
              <a:defRPr/>
            </a:pPr>
            <a:r>
              <a:rPr kumimoji="0" sz="2400" b="0" i="0" u="sng" strike="noStrike" kern="0" cap="none" spc="-125" normalizeH="0" baseline="0" noProof="0" dirty="0">
                <a:ln>
                  <a:noFill/>
                </a:ln>
                <a:solidFill>
                  <a:srgbClr val="0562C1"/>
                </a:solidFill>
                <a:effectLst/>
                <a:uLnTx/>
                <a:uFill>
                  <a:solidFill>
                    <a:srgbClr val="0562C1"/>
                  </a:solidFill>
                </a:uFill>
                <a:latin typeface="Tahoma"/>
                <a:cs typeface="Tahoma"/>
                <a:hlinkClick r:id="rId3"/>
              </a:rPr>
              <a:t>igrow-</a:t>
            </a:r>
            <a:r>
              <a:rPr kumimoji="0" sz="2400" b="0" i="0" u="sng" strike="noStrike" kern="0" cap="none" spc="-60" normalizeH="0" baseline="0" noProof="0" dirty="0">
                <a:ln>
                  <a:noFill/>
                </a:ln>
                <a:solidFill>
                  <a:srgbClr val="0562C1"/>
                </a:solidFill>
                <a:effectLst/>
                <a:uLnTx/>
                <a:uFill>
                  <a:solidFill>
                    <a:srgbClr val="0562C1"/>
                  </a:solidFill>
                </a:uFill>
                <a:latin typeface="Tahoma"/>
                <a:cs typeface="Tahoma"/>
                <a:hlinkClick r:id="rId3"/>
              </a:rPr>
              <a:t>DHS-</a:t>
            </a:r>
            <a:r>
              <a:rPr kumimoji="0" sz="2400" b="0" i="0" u="sng" strike="noStrike" kern="0" cap="none" spc="-80" normalizeH="0" baseline="0" noProof="0" dirty="0">
                <a:ln>
                  <a:noFill/>
                </a:ln>
                <a:solidFill>
                  <a:srgbClr val="0562C1"/>
                </a:solidFill>
                <a:effectLst/>
                <a:uLnTx/>
                <a:uFill>
                  <a:solidFill>
                    <a:srgbClr val="0562C1"/>
                  </a:solidFill>
                </a:uFill>
                <a:latin typeface="Tahoma"/>
                <a:cs typeface="Tahoma"/>
                <a:hlinkClick r:id="rId3"/>
              </a:rPr>
              <a:t>Coordinated-</a:t>
            </a:r>
            <a:r>
              <a:rPr kumimoji="0" sz="2400" b="0" i="0" u="sng" strike="noStrike" kern="0" cap="none" spc="-150" normalizeH="0" baseline="0" noProof="0" dirty="0">
                <a:ln>
                  <a:noFill/>
                </a:ln>
                <a:solidFill>
                  <a:srgbClr val="0562C1"/>
                </a:solidFill>
                <a:effectLst/>
                <a:uLnTx/>
                <a:uFill>
                  <a:solidFill>
                    <a:srgbClr val="0562C1"/>
                  </a:solidFill>
                </a:uFill>
                <a:latin typeface="Tahoma"/>
                <a:cs typeface="Tahoma"/>
                <a:hlinkClick r:id="rId3"/>
              </a:rPr>
              <a:t>Intake-</a:t>
            </a:r>
            <a:r>
              <a:rPr kumimoji="0" sz="2400" b="0" i="0" u="sng" strike="noStrike" kern="0" cap="none" spc="-50" normalizeH="0" baseline="0" noProof="0" dirty="0">
                <a:ln>
                  <a:noFill/>
                </a:ln>
                <a:solidFill>
                  <a:srgbClr val="0562C1"/>
                </a:solidFill>
                <a:effectLst/>
                <a:uLnTx/>
                <a:uFill>
                  <a:solidFill>
                    <a:srgbClr val="0562C1"/>
                  </a:solidFill>
                </a:uFill>
                <a:latin typeface="Tahoma"/>
                <a:cs typeface="Tahoma"/>
                <a:hlinkClick r:id="rId3"/>
              </a:rPr>
              <a:t>Contact-List-</a:t>
            </a:r>
            <a:r>
              <a:rPr kumimoji="0" sz="2400" b="0" i="0" u="sng" strike="noStrike" kern="0" cap="none" spc="-10" normalizeH="0" baseline="0" noProof="0" dirty="0">
                <a:ln>
                  <a:noFill/>
                </a:ln>
                <a:solidFill>
                  <a:srgbClr val="0562C1"/>
                </a:solidFill>
                <a:effectLst/>
                <a:uLnTx/>
                <a:uFill>
                  <a:solidFill>
                    <a:srgbClr val="0562C1"/>
                  </a:solidFill>
                </a:uFill>
                <a:latin typeface="Tahoma"/>
                <a:cs typeface="Tahoma"/>
                <a:hlinkClick r:id="rId3"/>
              </a:rPr>
              <a:t>2.5.25.pdf</a:t>
            </a:r>
            <a:endParaRPr kumimoji="0" sz="2400" b="0" i="0" u="none" strike="noStrike" kern="0" cap="none" spc="0" normalizeH="0" baseline="0" noProof="0">
              <a:ln>
                <a:noFill/>
              </a:ln>
              <a:solidFill>
                <a:sysClr val="windowText" lastClr="000000"/>
              </a:solidFill>
              <a:effectLst/>
              <a:uLnTx/>
              <a:uFillTx/>
              <a:latin typeface="Tahoma"/>
              <a:cs typeface="Tahoma"/>
            </a:endParaRPr>
          </a:p>
          <a:p>
            <a:pPr marL="400685" marR="0" lvl="0" indent="0" defTabSz="914400" eaLnBrk="1" fontAlgn="auto" latinLnBrk="0" hangingPunct="1">
              <a:lnSpc>
                <a:spcPct val="100000"/>
              </a:lnSpc>
              <a:spcBef>
                <a:spcPts val="980"/>
              </a:spcBef>
              <a:spcAft>
                <a:spcPts val="0"/>
              </a:spcAft>
              <a:buClrTx/>
              <a:buSzTx/>
              <a:buFontTx/>
              <a:buNone/>
              <a:tabLst/>
              <a:defRPr/>
            </a:pPr>
            <a:r>
              <a:rPr kumimoji="0" sz="3200" b="0" i="0" u="none" strike="noStrike" kern="0" cap="none" spc="-10" normalizeH="0" baseline="0" noProof="0" dirty="0">
                <a:ln>
                  <a:noFill/>
                </a:ln>
                <a:solidFill>
                  <a:sysClr val="windowText" lastClr="000000"/>
                </a:solidFill>
                <a:effectLst/>
                <a:uLnTx/>
                <a:uFillTx/>
                <a:latin typeface="Montserrat"/>
                <a:cs typeface="Montserrat"/>
              </a:rPr>
              <a:t>Chicago</a:t>
            </a:r>
            <a:endParaRPr kumimoji="0" sz="3200" b="0" i="0" u="none" strike="noStrike" kern="0" cap="none" spc="0" normalizeH="0" baseline="0" noProof="0">
              <a:ln>
                <a:noFill/>
              </a:ln>
              <a:solidFill>
                <a:sysClr val="windowText" lastClr="000000"/>
              </a:solidFill>
              <a:effectLst/>
              <a:uLnTx/>
              <a:uFillTx/>
              <a:latin typeface="Montserrat"/>
              <a:cs typeface="Montserrat"/>
            </a:endParaRPr>
          </a:p>
          <a:p>
            <a:pPr marL="1086485" marR="0" lvl="0" indent="-229235" defTabSz="914400" eaLnBrk="1" fontAlgn="auto" latinLnBrk="0" hangingPunct="1">
              <a:lnSpc>
                <a:spcPct val="100000"/>
              </a:lnSpc>
              <a:spcBef>
                <a:spcPts val="215"/>
              </a:spcBef>
              <a:spcAft>
                <a:spcPts val="0"/>
              </a:spcAft>
              <a:buClrTx/>
              <a:buSzTx/>
              <a:buFont typeface="Arial"/>
              <a:buChar char="•"/>
              <a:tabLst>
                <a:tab pos="1087120" algn="l"/>
              </a:tabLst>
              <a:defRPr/>
            </a:pPr>
            <a:r>
              <a:rPr kumimoji="0" sz="2600" b="0" i="0" u="none" strike="noStrike" kern="0" cap="none" spc="0" normalizeH="0" baseline="0" noProof="0" dirty="0">
                <a:ln>
                  <a:noFill/>
                </a:ln>
                <a:solidFill>
                  <a:sysClr val="windowText" lastClr="000000"/>
                </a:solidFill>
                <a:effectLst/>
                <a:uLnTx/>
                <a:uFillTx/>
                <a:latin typeface="Montserrat"/>
                <a:cs typeface="Montserrat"/>
              </a:rPr>
              <a:t>West</a:t>
            </a:r>
            <a:r>
              <a:rPr kumimoji="0" sz="26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2600" b="0" i="0" u="none" strike="noStrike" kern="0" cap="none" spc="-10" normalizeH="0" baseline="0" noProof="0" dirty="0">
                <a:ln>
                  <a:noFill/>
                </a:ln>
                <a:solidFill>
                  <a:sysClr val="windowText" lastClr="000000"/>
                </a:solidFill>
                <a:effectLst/>
                <a:uLnTx/>
                <a:uFillTx/>
                <a:latin typeface="Montserrat"/>
                <a:cs typeface="Montserrat"/>
              </a:rPr>
              <a:t>side-</a:t>
            </a:r>
            <a:r>
              <a:rPr kumimoji="0" sz="2600" b="0" i="0" u="none" strike="noStrike" kern="0" cap="none" spc="0" normalizeH="0" baseline="0" noProof="0" dirty="0">
                <a:ln>
                  <a:noFill/>
                </a:ln>
                <a:solidFill>
                  <a:sysClr val="windowText" lastClr="000000"/>
                </a:solidFill>
                <a:effectLst/>
                <a:uLnTx/>
                <a:uFillTx/>
                <a:latin typeface="Montserrat"/>
                <a:cs typeface="Montserrat"/>
              </a:rPr>
              <a:t>Connect</a:t>
            </a:r>
            <a:r>
              <a:rPr kumimoji="0" sz="26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2600" b="0" i="0" u="none" strike="noStrike" kern="0" cap="none" spc="0" normalizeH="0" baseline="0" noProof="0" dirty="0">
                <a:ln>
                  <a:noFill/>
                </a:ln>
                <a:solidFill>
                  <a:sysClr val="windowText" lastClr="000000"/>
                </a:solidFill>
                <a:effectLst/>
                <a:uLnTx/>
                <a:uFillTx/>
                <a:latin typeface="Montserrat"/>
                <a:cs typeface="Montserrat"/>
              </a:rPr>
              <a:t>Home</a:t>
            </a:r>
            <a:r>
              <a:rPr kumimoji="0" sz="26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2600" b="0" i="0" u="none" strike="noStrike" kern="0" cap="none" spc="0" normalizeH="0" baseline="0" noProof="0" dirty="0">
                <a:ln>
                  <a:noFill/>
                </a:ln>
                <a:solidFill>
                  <a:sysClr val="windowText" lastClr="000000"/>
                </a:solidFill>
                <a:effectLst/>
                <a:uLnTx/>
                <a:uFillTx/>
                <a:latin typeface="Montserrat"/>
                <a:cs typeface="Montserrat"/>
              </a:rPr>
              <a:t>Visiting</a:t>
            </a:r>
            <a:r>
              <a:rPr kumimoji="0" sz="26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2600" b="0" i="0" u="none" strike="noStrike" kern="0" cap="none" spc="-10" normalizeH="0" baseline="0" noProof="0" dirty="0">
                <a:ln>
                  <a:noFill/>
                </a:ln>
                <a:solidFill>
                  <a:sysClr val="windowText" lastClr="000000"/>
                </a:solidFill>
                <a:effectLst/>
                <a:uLnTx/>
                <a:uFillTx/>
                <a:latin typeface="Montserrat"/>
                <a:cs typeface="Montserrat"/>
              </a:rPr>
              <a:t>Chicago</a:t>
            </a:r>
            <a:endParaRPr kumimoji="0" sz="2600" b="0" i="0" u="none" strike="noStrike" kern="0" cap="none" spc="0" normalizeH="0" baseline="0" noProof="0">
              <a:ln>
                <a:noFill/>
              </a:ln>
              <a:solidFill>
                <a:sysClr val="windowText" lastClr="000000"/>
              </a:solidFill>
              <a:effectLst/>
              <a:uLnTx/>
              <a:uFillTx/>
              <a:latin typeface="Montserrat"/>
              <a:cs typeface="Montserrat"/>
            </a:endParaRPr>
          </a:p>
          <a:p>
            <a:pPr marL="1086485" marR="0" lvl="0" indent="-229235" defTabSz="914400" eaLnBrk="1" fontAlgn="auto" latinLnBrk="0" hangingPunct="1">
              <a:lnSpc>
                <a:spcPct val="100000"/>
              </a:lnSpc>
              <a:spcBef>
                <a:spcPts val="190"/>
              </a:spcBef>
              <a:spcAft>
                <a:spcPts val="0"/>
              </a:spcAft>
              <a:buClrTx/>
              <a:buSzTx/>
              <a:buFont typeface="Arial"/>
              <a:buChar char="•"/>
              <a:tabLst>
                <a:tab pos="1087120" algn="l"/>
              </a:tabLst>
              <a:defRPr/>
            </a:pPr>
            <a:r>
              <a:rPr kumimoji="0" sz="2600" b="0" i="0" u="none" strike="noStrike" kern="0" cap="none" spc="0" normalizeH="0" baseline="0" noProof="0" dirty="0">
                <a:ln>
                  <a:noFill/>
                </a:ln>
                <a:solidFill>
                  <a:sysClr val="windowText" lastClr="000000"/>
                </a:solidFill>
                <a:effectLst/>
                <a:uLnTx/>
                <a:uFillTx/>
                <a:latin typeface="Montserrat"/>
                <a:cs typeface="Montserrat"/>
              </a:rPr>
              <a:t>South</a:t>
            </a:r>
            <a:r>
              <a:rPr kumimoji="0" sz="26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2600" b="0" i="0" u="none" strike="noStrike" kern="0" cap="none" spc="-10" normalizeH="0" baseline="0" noProof="0" dirty="0">
                <a:ln>
                  <a:noFill/>
                </a:ln>
                <a:solidFill>
                  <a:sysClr val="windowText" lastClr="000000"/>
                </a:solidFill>
                <a:effectLst/>
                <a:uLnTx/>
                <a:uFillTx/>
                <a:latin typeface="Montserrat"/>
                <a:cs typeface="Montserrat"/>
              </a:rPr>
              <a:t>Side-</a:t>
            </a:r>
            <a:r>
              <a:rPr kumimoji="0" sz="2600" b="0" i="0" u="none" strike="noStrike" kern="0" cap="none" spc="-20" normalizeH="0" baseline="0" noProof="0" dirty="0">
                <a:ln>
                  <a:noFill/>
                </a:ln>
                <a:solidFill>
                  <a:sysClr val="windowText" lastClr="000000"/>
                </a:solidFill>
                <a:effectLst/>
                <a:uLnTx/>
                <a:uFillTx/>
                <a:latin typeface="Montserrat"/>
                <a:cs typeface="Montserrat"/>
              </a:rPr>
              <a:t>SELN</a:t>
            </a:r>
            <a:endParaRPr kumimoji="0" sz="2600" b="0" i="0" u="none" strike="noStrike" kern="0" cap="none" spc="0" normalizeH="0" baseline="0" noProof="0">
              <a:ln>
                <a:noFill/>
              </a:ln>
              <a:solidFill>
                <a:sysClr val="windowText" lastClr="000000"/>
              </a:solidFill>
              <a:effectLst/>
              <a:uLnTx/>
              <a:uFillTx/>
              <a:latin typeface="Montserrat"/>
              <a:cs typeface="Montserrat"/>
            </a:endParaRPr>
          </a:p>
          <a:p>
            <a:pPr marL="400685" marR="5139055" lvl="0" indent="0" defTabSz="914400" eaLnBrk="1" fontAlgn="auto" latinLnBrk="0" hangingPunct="1">
              <a:lnSpc>
                <a:spcPts val="4020"/>
              </a:lnSpc>
              <a:spcBef>
                <a:spcPts val="235"/>
              </a:spcBef>
              <a:spcAft>
                <a:spcPts val="0"/>
              </a:spcAft>
              <a:buClrTx/>
              <a:buSzTx/>
              <a:buFontTx/>
              <a:buNone/>
              <a:tabLst/>
              <a:defRPr/>
            </a:pPr>
            <a:r>
              <a:rPr kumimoji="0" sz="2800" b="0" i="0" u="none" strike="noStrike" kern="0" cap="none" spc="0" normalizeH="0" baseline="0" noProof="0" dirty="0">
                <a:ln>
                  <a:noFill/>
                </a:ln>
                <a:solidFill>
                  <a:sysClr val="windowText" lastClr="000000"/>
                </a:solidFill>
                <a:effectLst/>
                <a:uLnTx/>
                <a:uFillTx/>
                <a:latin typeface="Montserrat"/>
                <a:cs typeface="Montserrat"/>
              </a:rPr>
              <a:t>Kane</a:t>
            </a:r>
            <a:r>
              <a:rPr kumimoji="0" sz="2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10" normalizeH="0" baseline="0" noProof="0" dirty="0">
                <a:ln>
                  <a:noFill/>
                </a:ln>
                <a:solidFill>
                  <a:sysClr val="windowText" lastClr="000000"/>
                </a:solidFill>
                <a:effectLst/>
                <a:uLnTx/>
                <a:uFillTx/>
                <a:latin typeface="Montserrat"/>
                <a:cs typeface="Montserrat"/>
              </a:rPr>
              <a:t>County</a:t>
            </a:r>
            <a:r>
              <a:rPr kumimoji="0" sz="2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0" normalizeH="0" baseline="0" noProof="0" dirty="0">
                <a:ln>
                  <a:noFill/>
                </a:ln>
                <a:solidFill>
                  <a:sysClr val="windowText" lastClr="000000"/>
                </a:solidFill>
                <a:effectLst/>
                <a:uLnTx/>
                <a:uFillTx/>
                <a:latin typeface="Montserrat"/>
                <a:cs typeface="Montserrat"/>
              </a:rPr>
              <a:t>Macon</a:t>
            </a:r>
            <a:r>
              <a:rPr kumimoji="0" sz="2800" b="0" i="0" u="none" strike="noStrike" kern="0" cap="none" spc="-70"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10" normalizeH="0" baseline="0" noProof="0" dirty="0">
                <a:ln>
                  <a:noFill/>
                </a:ln>
                <a:solidFill>
                  <a:sysClr val="windowText" lastClr="000000"/>
                </a:solidFill>
                <a:effectLst/>
                <a:uLnTx/>
                <a:uFillTx/>
                <a:latin typeface="Montserrat"/>
                <a:cs typeface="Montserrat"/>
              </a:rPr>
              <a:t>County</a:t>
            </a:r>
            <a:endParaRPr kumimoji="0" sz="2800" b="0" i="0" u="none" strike="noStrike" kern="0" cap="none" spc="0" normalizeH="0" baseline="0" noProof="0">
              <a:ln>
                <a:noFill/>
              </a:ln>
              <a:solidFill>
                <a:sysClr val="windowText" lastClr="000000"/>
              </a:solidFill>
              <a:effectLst/>
              <a:uLnTx/>
              <a:uFillTx/>
              <a:latin typeface="Montserrat"/>
              <a:cs typeface="Montserrat"/>
            </a:endParaRPr>
          </a:p>
          <a:p>
            <a:pPr marL="400685" marR="5022215" lvl="0" indent="0" defTabSz="914400" eaLnBrk="1" fontAlgn="auto" latinLnBrk="0" hangingPunct="1">
              <a:lnSpc>
                <a:spcPts val="4020"/>
              </a:lnSpc>
              <a:spcBef>
                <a:spcPts val="15"/>
              </a:spcBef>
              <a:spcAft>
                <a:spcPts val="0"/>
              </a:spcAft>
              <a:buClrTx/>
              <a:buSzTx/>
              <a:buFontTx/>
              <a:buNone/>
              <a:tabLst/>
              <a:defRPr/>
            </a:pPr>
            <a:r>
              <a:rPr kumimoji="0" sz="2800" b="0" i="0" u="none" strike="noStrike" kern="0" cap="none" spc="0" normalizeH="0" baseline="0" noProof="0" dirty="0">
                <a:ln>
                  <a:noFill/>
                </a:ln>
                <a:solidFill>
                  <a:sysClr val="windowText" lastClr="000000"/>
                </a:solidFill>
                <a:effectLst/>
                <a:uLnTx/>
                <a:uFillTx/>
                <a:latin typeface="Montserrat"/>
                <a:cs typeface="Montserrat"/>
              </a:rPr>
              <a:t>Peoria</a:t>
            </a:r>
            <a:r>
              <a:rPr kumimoji="0" sz="2800" b="0" i="0" u="none" strike="noStrike" kern="0" cap="none" spc="-75"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10" normalizeH="0" baseline="0" noProof="0" dirty="0">
                <a:ln>
                  <a:noFill/>
                </a:ln>
                <a:solidFill>
                  <a:sysClr val="windowText" lastClr="000000"/>
                </a:solidFill>
                <a:effectLst/>
                <a:uLnTx/>
                <a:uFillTx/>
                <a:latin typeface="Montserrat"/>
                <a:cs typeface="Montserrat"/>
              </a:rPr>
              <a:t>County</a:t>
            </a:r>
            <a:r>
              <a:rPr kumimoji="0" sz="2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0" normalizeH="0" baseline="0" noProof="0" dirty="0">
                <a:ln>
                  <a:noFill/>
                </a:ln>
                <a:solidFill>
                  <a:sysClr val="windowText" lastClr="000000"/>
                </a:solidFill>
                <a:effectLst/>
                <a:uLnTx/>
                <a:uFillTx/>
                <a:latin typeface="Montserrat"/>
                <a:cs typeface="Montserrat"/>
              </a:rPr>
              <a:t>St.</a:t>
            </a:r>
            <a:r>
              <a:rPr kumimoji="0" sz="2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0" normalizeH="0" baseline="0" noProof="0" dirty="0">
                <a:ln>
                  <a:noFill/>
                </a:ln>
                <a:solidFill>
                  <a:sysClr val="windowText" lastClr="000000"/>
                </a:solidFill>
                <a:effectLst/>
                <a:uLnTx/>
                <a:uFillTx/>
                <a:latin typeface="Montserrat"/>
                <a:cs typeface="Montserrat"/>
              </a:rPr>
              <a:t>Clair</a:t>
            </a:r>
            <a:r>
              <a:rPr kumimoji="0" sz="2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10" normalizeH="0" baseline="0" noProof="0" dirty="0">
                <a:ln>
                  <a:noFill/>
                </a:ln>
                <a:solidFill>
                  <a:sysClr val="windowText" lastClr="000000"/>
                </a:solidFill>
                <a:effectLst/>
                <a:uLnTx/>
                <a:uFillTx/>
                <a:latin typeface="Montserrat"/>
                <a:cs typeface="Montserrat"/>
              </a:rPr>
              <a:t>County</a:t>
            </a:r>
            <a:endParaRPr kumimoji="0" sz="2800" b="0" i="0" u="none" strike="noStrike" kern="0" cap="none" spc="0" normalizeH="0" baseline="0" noProof="0">
              <a:ln>
                <a:noFill/>
              </a:ln>
              <a:solidFill>
                <a:sysClr val="windowText" lastClr="000000"/>
              </a:solidFill>
              <a:effectLst/>
              <a:uLnTx/>
              <a:uFillTx/>
              <a:latin typeface="Montserrat"/>
              <a:cs typeface="Montserrat"/>
            </a:endParaRPr>
          </a:p>
          <a:p>
            <a:pPr marL="400685" marR="0" lvl="0" indent="0" defTabSz="914400" eaLnBrk="1" fontAlgn="auto" latinLnBrk="0" hangingPunct="1">
              <a:lnSpc>
                <a:spcPct val="100000"/>
              </a:lnSpc>
              <a:spcBef>
                <a:spcPts val="415"/>
              </a:spcBef>
              <a:spcAft>
                <a:spcPts val="0"/>
              </a:spcAft>
              <a:buClrTx/>
              <a:buSzTx/>
              <a:buFontTx/>
              <a:buNone/>
              <a:tabLst/>
              <a:defRPr/>
            </a:pPr>
            <a:r>
              <a:rPr kumimoji="0" sz="2800" b="0" i="0" u="none" strike="noStrike" kern="0" cap="none" spc="0" normalizeH="0" baseline="0" noProof="0" dirty="0">
                <a:ln>
                  <a:noFill/>
                </a:ln>
                <a:solidFill>
                  <a:sysClr val="windowText" lastClr="000000"/>
                </a:solidFill>
                <a:effectLst/>
                <a:uLnTx/>
                <a:uFillTx/>
                <a:latin typeface="Montserrat"/>
                <a:cs typeface="Montserrat"/>
              </a:rPr>
              <a:t>Stephenson</a:t>
            </a:r>
            <a:r>
              <a:rPr kumimoji="0" sz="2800" b="0" i="0" u="none" strike="noStrike" kern="0" cap="none" spc="-120"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10" normalizeH="0" baseline="0" noProof="0" dirty="0">
                <a:ln>
                  <a:noFill/>
                </a:ln>
                <a:solidFill>
                  <a:sysClr val="windowText" lastClr="000000"/>
                </a:solidFill>
                <a:effectLst/>
                <a:uLnTx/>
                <a:uFillTx/>
                <a:latin typeface="Montserrat"/>
                <a:cs typeface="Montserrat"/>
              </a:rPr>
              <a:t>County</a:t>
            </a:r>
            <a:endParaRPr kumimoji="0" sz="2800" b="0" i="0" u="none" strike="noStrike" kern="0" cap="none" spc="0" normalizeH="0" baseline="0" noProof="0">
              <a:ln>
                <a:noFill/>
              </a:ln>
              <a:solidFill>
                <a:sysClr val="windowText" lastClr="000000"/>
              </a:solidFill>
              <a:effectLst/>
              <a:uLnTx/>
              <a:uFillTx/>
              <a:latin typeface="Montserrat"/>
              <a:cs typeface="Montserrat"/>
            </a:endParaRPr>
          </a:p>
          <a:p>
            <a:pPr marL="400685" marR="4246245" lvl="0" indent="0" defTabSz="914400" eaLnBrk="1" fontAlgn="auto" latinLnBrk="0" hangingPunct="1">
              <a:lnSpc>
                <a:spcPct val="119700"/>
              </a:lnSpc>
              <a:spcBef>
                <a:spcPts val="10"/>
              </a:spcBef>
              <a:spcAft>
                <a:spcPts val="0"/>
              </a:spcAft>
              <a:buClrTx/>
              <a:buSzTx/>
              <a:buFontTx/>
              <a:buNone/>
              <a:tabLst/>
              <a:defRPr/>
            </a:pPr>
            <a:r>
              <a:rPr kumimoji="0" sz="2800" b="0" i="0" u="none" strike="noStrike" kern="0" cap="none" spc="0" normalizeH="0" baseline="0" noProof="0" dirty="0">
                <a:ln>
                  <a:noFill/>
                </a:ln>
                <a:solidFill>
                  <a:sysClr val="windowText" lastClr="000000"/>
                </a:solidFill>
                <a:effectLst/>
                <a:uLnTx/>
                <a:uFillTx/>
                <a:latin typeface="Montserrat"/>
                <a:cs typeface="Montserrat"/>
              </a:rPr>
              <a:t>Vermillion</a:t>
            </a:r>
            <a:r>
              <a:rPr kumimoji="0" sz="2800" b="0" i="0" u="none" strike="noStrike" kern="0" cap="none" spc="-145"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10" normalizeH="0" baseline="0" noProof="0" dirty="0">
                <a:ln>
                  <a:noFill/>
                </a:ln>
                <a:solidFill>
                  <a:sysClr val="windowText" lastClr="000000"/>
                </a:solidFill>
                <a:effectLst/>
                <a:uLnTx/>
                <a:uFillTx/>
                <a:latin typeface="Montserrat"/>
                <a:cs typeface="Montserrat"/>
              </a:rPr>
              <a:t>County</a:t>
            </a:r>
            <a:r>
              <a:rPr kumimoji="0" sz="2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0" normalizeH="0" baseline="0" noProof="0" dirty="0">
                <a:ln>
                  <a:noFill/>
                </a:ln>
                <a:solidFill>
                  <a:sysClr val="windowText" lastClr="000000"/>
                </a:solidFill>
                <a:effectLst/>
                <a:uLnTx/>
                <a:uFillTx/>
                <a:latin typeface="Montserrat"/>
                <a:cs typeface="Montserrat"/>
              </a:rPr>
              <a:t>Winnebago</a:t>
            </a:r>
            <a:r>
              <a:rPr kumimoji="0" sz="2800" b="0" i="0" u="none" strike="noStrike" kern="0" cap="none" spc="-130" normalizeH="0" baseline="0" noProof="0" dirty="0">
                <a:ln>
                  <a:noFill/>
                </a:ln>
                <a:solidFill>
                  <a:sysClr val="windowText" lastClr="000000"/>
                </a:solidFill>
                <a:effectLst/>
                <a:uLnTx/>
                <a:uFillTx/>
                <a:latin typeface="Times New Roman"/>
                <a:cs typeface="Times New Roman"/>
              </a:rPr>
              <a:t> </a:t>
            </a:r>
            <a:r>
              <a:rPr kumimoji="0" sz="2800" b="0" i="0" u="none" strike="noStrike" kern="0" cap="none" spc="-10" normalizeH="0" baseline="0" noProof="0" dirty="0">
                <a:ln>
                  <a:noFill/>
                </a:ln>
                <a:solidFill>
                  <a:sysClr val="windowText" lastClr="000000"/>
                </a:solidFill>
                <a:effectLst/>
                <a:uLnTx/>
                <a:uFillTx/>
                <a:latin typeface="Montserrat"/>
                <a:cs typeface="Montserrat"/>
              </a:rPr>
              <a:t>County</a:t>
            </a:r>
            <a:endParaRPr kumimoji="0" sz="2800" b="0" i="0" u="none" strike="noStrike" kern="0" cap="none" spc="0" normalizeH="0" baseline="0" noProof="0">
              <a:ln>
                <a:noFill/>
              </a:ln>
              <a:solidFill>
                <a:sysClr val="windowText" lastClr="000000"/>
              </a:solidFill>
              <a:effectLst/>
              <a:uLnTx/>
              <a:uFillTx/>
              <a:latin typeface="Montserrat"/>
              <a:cs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1558" y="1783511"/>
            <a:ext cx="3728720" cy="57404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800" b="0" i="0" u="sng" strike="noStrike" kern="0" cap="none" spc="0" normalizeH="0" baseline="0" noProof="0" dirty="0">
                <a:ln>
                  <a:noFill/>
                </a:ln>
                <a:solidFill>
                  <a:srgbClr val="0562C1"/>
                </a:solidFill>
                <a:effectLst/>
                <a:uLnTx/>
                <a:uFill>
                  <a:solidFill>
                    <a:srgbClr val="0562C1"/>
                  </a:solidFill>
                </a:uFill>
                <a:latin typeface="Calibri"/>
                <a:cs typeface="Calibri"/>
                <a:hlinkClick r:id="rId2"/>
              </a:rPr>
              <a:t>iGrow</a:t>
            </a:r>
            <a:r>
              <a:rPr kumimoji="0" sz="1800" b="0" i="0" u="sng" strike="noStrike" kern="0" cap="none" spc="-80"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800" b="0" i="0" u="sng" strike="noStrike" kern="0" cap="none" spc="0" normalizeH="0" baseline="0" noProof="0" dirty="0">
                <a:ln>
                  <a:noFill/>
                </a:ln>
                <a:solidFill>
                  <a:srgbClr val="0562C1"/>
                </a:solidFill>
                <a:effectLst/>
                <a:uLnTx/>
                <a:uFill>
                  <a:solidFill>
                    <a:srgbClr val="0562C1"/>
                  </a:solidFill>
                </a:uFill>
                <a:latin typeface="Calibri"/>
                <a:cs typeface="Calibri"/>
                <a:hlinkClick r:id="rId2"/>
              </a:rPr>
              <a:t>–</a:t>
            </a:r>
            <a:r>
              <a:rPr kumimoji="0" sz="1800" b="0" i="0" u="sng" strike="noStrike" kern="0" cap="none" spc="-80"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800" b="0" i="0" u="sng" strike="noStrike" kern="0" cap="none" spc="0" normalizeH="0" baseline="0" noProof="0" dirty="0">
                <a:ln>
                  <a:noFill/>
                </a:ln>
                <a:solidFill>
                  <a:srgbClr val="0562C1"/>
                </a:solidFill>
                <a:effectLst/>
                <a:uLnTx/>
                <a:uFill>
                  <a:solidFill>
                    <a:srgbClr val="0562C1"/>
                  </a:solidFill>
                </a:uFill>
                <a:latin typeface="Calibri"/>
                <a:cs typeface="Calibri"/>
                <a:hlinkClick r:id="rId2"/>
              </a:rPr>
              <a:t>Promoting</a:t>
            </a:r>
            <a:r>
              <a:rPr kumimoji="0" sz="1800" b="0" i="0" u="sng" strike="noStrike" kern="0" cap="none" spc="-75"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800" b="0" i="0" u="sng" strike="noStrike" kern="0" cap="none" spc="0" normalizeH="0" baseline="0" noProof="0" dirty="0">
                <a:ln>
                  <a:noFill/>
                </a:ln>
                <a:solidFill>
                  <a:srgbClr val="0562C1"/>
                </a:solidFill>
                <a:effectLst/>
                <a:uLnTx/>
                <a:uFill>
                  <a:solidFill>
                    <a:srgbClr val="0562C1"/>
                  </a:solidFill>
                </a:uFill>
                <a:latin typeface="Calibri"/>
                <a:cs typeface="Calibri"/>
                <a:hlinkClick r:id="rId2"/>
              </a:rPr>
              <a:t>healthy</a:t>
            </a:r>
            <a:r>
              <a:rPr kumimoji="0" sz="1800" b="0" i="0" u="sng" strike="noStrike" kern="0" cap="none" spc="-75"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800" b="0" i="0" u="sng" strike="noStrike" kern="0" cap="none" spc="0" normalizeH="0" baseline="0" noProof="0" dirty="0">
                <a:ln>
                  <a:noFill/>
                </a:ln>
                <a:solidFill>
                  <a:srgbClr val="0562C1"/>
                </a:solidFill>
                <a:effectLst/>
                <a:uLnTx/>
                <a:uFill>
                  <a:solidFill>
                    <a:srgbClr val="0562C1"/>
                  </a:solidFill>
                </a:uFill>
                <a:latin typeface="Calibri"/>
                <a:cs typeface="Calibri"/>
                <a:hlinkClick r:id="rId2"/>
              </a:rPr>
              <a:t>children</a:t>
            </a:r>
            <a:r>
              <a:rPr kumimoji="0" sz="1800" b="0" i="0" u="sng" strike="noStrike" kern="0" cap="none" spc="-60" normalizeH="0" baseline="0" noProof="0" dirty="0">
                <a:ln>
                  <a:noFill/>
                </a:ln>
                <a:solidFill>
                  <a:srgbClr val="0562C1"/>
                </a:solidFill>
                <a:effectLst/>
                <a:uLnTx/>
                <a:uFill>
                  <a:solidFill>
                    <a:srgbClr val="0562C1"/>
                  </a:solidFill>
                </a:uFill>
                <a:latin typeface="Times New Roman"/>
                <a:cs typeface="Times New Roman"/>
                <a:hlinkClick r:id="rId2"/>
              </a:rPr>
              <a:t> </a:t>
            </a:r>
            <a:r>
              <a:rPr kumimoji="0" sz="1800" b="0" i="0" u="sng" strike="noStrike" kern="0" cap="none" spc="-25" normalizeH="0" baseline="0" noProof="0" dirty="0">
                <a:ln>
                  <a:noFill/>
                </a:ln>
                <a:solidFill>
                  <a:srgbClr val="0562C1"/>
                </a:solidFill>
                <a:effectLst/>
                <a:uLnTx/>
                <a:uFill>
                  <a:solidFill>
                    <a:srgbClr val="0562C1"/>
                  </a:solidFill>
                </a:uFill>
                <a:latin typeface="Calibri"/>
                <a:cs typeface="Calibri"/>
                <a:hlinkClick r:id="rId2"/>
              </a:rPr>
              <a:t>and</a:t>
            </a:r>
            <a:r>
              <a:rPr kumimoji="0" sz="1800" b="0" i="0" u="none" strike="noStrike" kern="0" cap="none" spc="-25" normalizeH="0" baseline="0" noProof="0" dirty="0">
                <a:ln>
                  <a:noFill/>
                </a:ln>
                <a:solidFill>
                  <a:srgbClr val="0562C1"/>
                </a:solidFill>
                <a:effectLst/>
                <a:uLnTx/>
                <a:uFillTx/>
                <a:latin typeface="Times New Roman"/>
                <a:cs typeface="Times New Roman"/>
              </a:rPr>
              <a:t> </a:t>
            </a:r>
            <a:r>
              <a:rPr kumimoji="0" sz="1800" b="0" i="0" u="sng" strike="noStrike" kern="0" cap="none" spc="-10" normalizeH="0" baseline="0" noProof="0" dirty="0">
                <a:ln>
                  <a:noFill/>
                </a:ln>
                <a:solidFill>
                  <a:srgbClr val="0562C1"/>
                </a:solidFill>
                <a:effectLst/>
                <a:uLnTx/>
                <a:uFill>
                  <a:solidFill>
                    <a:srgbClr val="0562C1"/>
                  </a:solidFill>
                </a:uFill>
                <a:latin typeface="Calibri"/>
                <a:cs typeface="Calibri"/>
                <a:hlinkClick r:id="rId2"/>
              </a:rPr>
              <a:t>families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z="2000" dirty="0"/>
              <a:t>Questions</a:t>
            </a:r>
            <a:r>
              <a:rPr sz="2000" spc="-25" dirty="0">
                <a:latin typeface="Times New Roman"/>
                <a:cs typeface="Times New Roman"/>
              </a:rPr>
              <a:t> </a:t>
            </a:r>
            <a:r>
              <a:rPr sz="2000" dirty="0"/>
              <a:t>and</a:t>
            </a:r>
            <a:r>
              <a:rPr sz="2000" spc="-20" dirty="0">
                <a:latin typeface="Times New Roman"/>
                <a:cs typeface="Times New Roman"/>
              </a:rPr>
              <a:t> </a:t>
            </a:r>
            <a:r>
              <a:rPr sz="2000" spc="-10" dirty="0"/>
              <a:t>Discussion</a:t>
            </a:r>
            <a:endParaRPr sz="2000">
              <a:latin typeface="Times New Roman"/>
              <a:cs typeface="Times New Roman"/>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7652673" y="2621940"/>
            <a:ext cx="1805045" cy="273710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4490085" cy="6858000"/>
            <a:chOff x="0" y="0"/>
            <a:chExt cx="4490085" cy="6858000"/>
          </a:xfrm>
        </p:grpSpPr>
        <p:pic>
          <p:nvPicPr>
            <p:cNvPr id="3" name="object 3"/>
            <p:cNvPicPr/>
            <p:nvPr/>
          </p:nvPicPr>
          <p:blipFill>
            <a:blip r:embed="rId2" cstate="print"/>
            <a:stretch>
              <a:fillRect/>
            </a:stretch>
          </p:blipFill>
          <p:spPr>
            <a:xfrm>
              <a:off x="0" y="0"/>
              <a:ext cx="4489907" cy="6857999"/>
            </a:xfrm>
            <a:prstGeom prst="rect">
              <a:avLst/>
            </a:prstGeom>
          </p:spPr>
        </p:pic>
        <p:sp>
          <p:nvSpPr>
            <p:cNvPr id="4" name="object 4"/>
            <p:cNvSpPr/>
            <p:nvPr/>
          </p:nvSpPr>
          <p:spPr>
            <a:xfrm>
              <a:off x="0" y="635165"/>
              <a:ext cx="4490085" cy="6223000"/>
            </a:xfrm>
            <a:custGeom>
              <a:avLst/>
              <a:gdLst/>
              <a:ahLst/>
              <a:cxnLst/>
              <a:rect l="l" t="t" r="r" b="b"/>
              <a:pathLst>
                <a:path w="4490085" h="6223000">
                  <a:moveTo>
                    <a:pt x="0" y="6222834"/>
                  </a:moveTo>
                  <a:lnTo>
                    <a:pt x="4489907" y="6222834"/>
                  </a:lnTo>
                  <a:lnTo>
                    <a:pt x="4489907" y="0"/>
                  </a:lnTo>
                  <a:lnTo>
                    <a:pt x="0" y="0"/>
                  </a:lnTo>
                  <a:lnTo>
                    <a:pt x="0" y="6222834"/>
                  </a:lnTo>
                  <a:close/>
                </a:path>
              </a:pathLst>
            </a:custGeom>
            <a:solidFill>
              <a:srgbClr val="0B6FC7">
                <a:alpha val="80392"/>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4" y="1"/>
              <a:ext cx="4490085" cy="635635"/>
            </a:xfrm>
            <a:custGeom>
              <a:avLst/>
              <a:gdLst/>
              <a:ahLst/>
              <a:cxnLst/>
              <a:rect l="l" t="t" r="r" b="b"/>
              <a:pathLst>
                <a:path w="4490085" h="635635">
                  <a:moveTo>
                    <a:pt x="4489843" y="0"/>
                  </a:moveTo>
                  <a:lnTo>
                    <a:pt x="0" y="0"/>
                  </a:lnTo>
                  <a:lnTo>
                    <a:pt x="0" y="635163"/>
                  </a:lnTo>
                  <a:lnTo>
                    <a:pt x="4489843" y="635163"/>
                  </a:lnTo>
                  <a:lnTo>
                    <a:pt x="4489843" y="0"/>
                  </a:lnTo>
                  <a:close/>
                </a:path>
              </a:pathLst>
            </a:custGeom>
            <a:solidFill>
              <a:srgbClr val="0B6F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120199" y="3280957"/>
              <a:ext cx="2354815" cy="3351096"/>
            </a:xfrm>
            <a:prstGeom prst="rect">
              <a:avLst/>
            </a:prstGeom>
          </p:spPr>
        </p:pic>
      </p:grpSp>
      <p:sp>
        <p:nvSpPr>
          <p:cNvPr id="7" name="object 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Thank</a:t>
            </a:r>
            <a:r>
              <a:rPr spc="10" dirty="0">
                <a:latin typeface="Times New Roman"/>
                <a:cs typeface="Times New Roman"/>
              </a:rPr>
              <a:t> </a:t>
            </a:r>
            <a:r>
              <a:rPr spc="-20" dirty="0"/>
              <a:t>you!</a:t>
            </a:r>
          </a:p>
        </p:txBody>
      </p:sp>
      <p:sp>
        <p:nvSpPr>
          <p:cNvPr id="8" name="object 8"/>
          <p:cNvSpPr txBox="1"/>
          <p:nvPr/>
        </p:nvSpPr>
        <p:spPr>
          <a:xfrm>
            <a:off x="4763858" y="749833"/>
            <a:ext cx="6717665" cy="4293235"/>
          </a:xfrm>
          <a:prstGeom prst="rect">
            <a:avLst/>
          </a:prstGeom>
        </p:spPr>
        <p:txBody>
          <a:bodyPr vert="horz" wrap="square" lIns="0" tIns="13335" rIns="0" bIns="0" rtlCol="0">
            <a:spAutoFit/>
          </a:bodyPr>
          <a:lstStyle/>
          <a:p>
            <a:pPr marL="12700" marR="1920875" lvl="0" indent="0"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Montserrat"/>
                <a:cs typeface="Montserrat"/>
              </a:rPr>
              <a:t>Glendean</a:t>
            </a:r>
            <a:r>
              <a:rPr kumimoji="0" sz="20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Burton,</a:t>
            </a:r>
            <a:r>
              <a:rPr kumimoji="0" sz="20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RN,</a:t>
            </a:r>
            <a:r>
              <a:rPr kumimoji="0" sz="2000" b="0" i="0" u="none" strike="noStrike" kern="0" cap="none" spc="0"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BSN,</a:t>
            </a:r>
            <a:r>
              <a:rPr kumimoji="0" sz="20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CLC,</a:t>
            </a:r>
            <a:r>
              <a:rPr kumimoji="0" sz="20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25" normalizeH="0" baseline="0" noProof="0" dirty="0">
                <a:ln>
                  <a:noFill/>
                </a:ln>
                <a:solidFill>
                  <a:sysClr val="windowText" lastClr="000000"/>
                </a:solidFill>
                <a:effectLst/>
                <a:uLnTx/>
                <a:uFillTx/>
                <a:latin typeface="Montserrat"/>
                <a:cs typeface="Montserrat"/>
              </a:rPr>
              <a:t>MPH</a:t>
            </a:r>
            <a:r>
              <a:rPr kumimoji="0" sz="20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BHV</a:t>
            </a:r>
            <a:r>
              <a:rPr kumimoji="0" sz="20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MCH</a:t>
            </a:r>
            <a:r>
              <a:rPr kumimoji="0" sz="20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Nurse</a:t>
            </a:r>
            <a:r>
              <a:rPr kumimoji="0" sz="20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10" normalizeH="0" baseline="0" noProof="0" dirty="0">
                <a:ln>
                  <a:noFill/>
                </a:ln>
                <a:solidFill>
                  <a:sysClr val="windowText" lastClr="000000"/>
                </a:solidFill>
                <a:effectLst/>
                <a:uLnTx/>
                <a:uFillTx/>
                <a:latin typeface="Montserrat"/>
                <a:cs typeface="Montserrat"/>
              </a:rPr>
              <a:t>Consultant</a:t>
            </a:r>
            <a:r>
              <a:rPr kumimoji="0" sz="20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000" b="0" i="0" u="sng" strike="noStrike" kern="0" cap="none" spc="-10" normalizeH="0" baseline="0" noProof="0" dirty="0">
                <a:ln>
                  <a:noFill/>
                </a:ln>
                <a:solidFill>
                  <a:srgbClr val="0562C1"/>
                </a:solidFill>
                <a:effectLst/>
                <a:uLnTx/>
                <a:uFill>
                  <a:solidFill>
                    <a:srgbClr val="0562C1"/>
                  </a:solidFill>
                </a:uFill>
                <a:latin typeface="Montserrat"/>
                <a:cs typeface="Montserrat"/>
                <a:hlinkClick r:id="rId4"/>
              </a:rPr>
              <a:t>GlendeanBurton@hotmail.com</a:t>
            </a:r>
            <a:endParaRPr kumimoji="0" sz="2000" b="0" i="0" u="none" strike="noStrike" kern="0" cap="none" spc="0" normalizeH="0" baseline="0" noProof="0">
              <a:ln>
                <a:noFill/>
              </a:ln>
              <a:solidFill>
                <a:sysClr val="windowText" lastClr="000000"/>
              </a:solidFill>
              <a:effectLst/>
              <a:uLnTx/>
              <a:uFillTx/>
              <a:latin typeface="Montserrat"/>
              <a:cs typeface="Montserra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Montserrat"/>
              <a:cs typeface="Montserrat"/>
            </a:endParaRPr>
          </a:p>
          <a:p>
            <a:pPr marL="12700" marR="0" lvl="0" indent="0" defTabSz="914400" eaLnBrk="1" fontAlgn="auto" latinLnBrk="0" hangingPunct="1">
              <a:lnSpc>
                <a:spcPct val="100000"/>
              </a:lnSpc>
              <a:spcBef>
                <a:spcPts val="1870"/>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Montserrat"/>
                <a:cs typeface="Montserrat"/>
              </a:rPr>
              <a:t>Laura</a:t>
            </a:r>
            <a:r>
              <a:rPr kumimoji="0" sz="20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10" normalizeH="0" baseline="0" noProof="0" dirty="0">
                <a:ln>
                  <a:noFill/>
                </a:ln>
                <a:solidFill>
                  <a:sysClr val="windowText" lastClr="000000"/>
                </a:solidFill>
                <a:effectLst/>
                <a:uLnTx/>
                <a:uFillTx/>
                <a:latin typeface="Montserrat"/>
                <a:cs typeface="Montserrat"/>
              </a:rPr>
              <a:t>Beavers</a:t>
            </a:r>
            <a:endParaRPr kumimoji="0" sz="2000" b="0" i="0" u="none" strike="noStrike" kern="0" cap="none" spc="0" normalizeH="0" baseline="0" noProof="0">
              <a:ln>
                <a:noFill/>
              </a:ln>
              <a:solidFill>
                <a:sysClr val="windowText" lastClr="000000"/>
              </a:solidFill>
              <a:effectLst/>
              <a:uLnTx/>
              <a:uFillTx/>
              <a:latin typeface="Montserrat"/>
              <a:cs typeface="Montserrat"/>
            </a:endParaRPr>
          </a:p>
          <a:p>
            <a:pPr marL="12700" marR="5080" lvl="0" indent="0" defTabSz="914400" eaLnBrk="1" fontAlgn="auto" latinLnBrk="0" hangingPunct="1">
              <a:lnSpc>
                <a:spcPct val="100000"/>
              </a:lnSpc>
              <a:spcBef>
                <a:spcPts val="5"/>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Montserrat"/>
                <a:cs typeface="Montserrat"/>
              </a:rPr>
              <a:t>Coordinated</a:t>
            </a:r>
            <a:r>
              <a:rPr kumimoji="0" sz="20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Intake</a:t>
            </a:r>
            <a:r>
              <a:rPr kumimoji="0" sz="20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Home</a:t>
            </a:r>
            <a:r>
              <a:rPr kumimoji="0" sz="20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Visiting</a:t>
            </a:r>
            <a:r>
              <a:rPr kumimoji="0" sz="20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0" normalizeH="0" baseline="0" noProof="0" dirty="0">
                <a:ln>
                  <a:noFill/>
                </a:ln>
                <a:solidFill>
                  <a:sysClr val="windowText" lastClr="000000"/>
                </a:solidFill>
                <a:effectLst/>
                <a:uLnTx/>
                <a:uFillTx/>
                <a:latin typeface="Montserrat"/>
                <a:cs typeface="Montserrat"/>
              </a:rPr>
              <a:t>Systems</a:t>
            </a:r>
            <a:r>
              <a:rPr kumimoji="0" sz="20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10" normalizeH="0" baseline="0" noProof="0" dirty="0">
                <a:ln>
                  <a:noFill/>
                </a:ln>
                <a:solidFill>
                  <a:sysClr val="windowText" lastClr="000000"/>
                </a:solidFill>
                <a:effectLst/>
                <a:uLnTx/>
                <a:uFillTx/>
                <a:latin typeface="Montserrat"/>
                <a:cs typeface="Montserrat"/>
              </a:rPr>
              <a:t>Manager</a:t>
            </a:r>
            <a:r>
              <a:rPr kumimoji="0" sz="20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sz="2000" b="0" i="0" u="none" strike="noStrike" kern="0" cap="none" spc="-10" normalizeH="0" baseline="0" noProof="0" dirty="0">
                <a:ln>
                  <a:noFill/>
                </a:ln>
                <a:solidFill>
                  <a:sysClr val="windowText" lastClr="000000"/>
                </a:solidFill>
                <a:effectLst/>
                <a:uLnTx/>
                <a:uFillTx/>
                <a:latin typeface="Montserrat"/>
                <a:cs typeface="Montserrat"/>
              </a:rPr>
              <a:t>IDHS-DEC-</a:t>
            </a:r>
            <a:r>
              <a:rPr kumimoji="0" sz="2000" b="0" i="0" u="none" strike="noStrike" kern="0" cap="none" spc="-25" normalizeH="0" baseline="0" noProof="0" dirty="0">
                <a:ln>
                  <a:noFill/>
                </a:ln>
                <a:solidFill>
                  <a:sysClr val="windowText" lastClr="000000"/>
                </a:solidFill>
                <a:effectLst/>
                <a:uLnTx/>
                <a:uFillTx/>
                <a:latin typeface="Montserrat"/>
                <a:cs typeface="Montserrat"/>
              </a:rPr>
              <a:t>BHV</a:t>
            </a:r>
            <a:endParaRPr kumimoji="0" sz="2000" b="0" i="0" u="none" strike="noStrike" kern="0" cap="none" spc="0" normalizeH="0" baseline="0" noProof="0">
              <a:ln>
                <a:noFill/>
              </a:ln>
              <a:solidFill>
                <a:sysClr val="windowText" lastClr="000000"/>
              </a:solidFill>
              <a:effectLst/>
              <a:uLnTx/>
              <a:uFillTx/>
              <a:latin typeface="Montserrat"/>
              <a:cs typeface="Montserra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000" b="0" i="0" u="sng" strike="noStrike" kern="0" cap="none" spc="-10" normalizeH="0" baseline="0" noProof="0" dirty="0">
                <a:ln>
                  <a:noFill/>
                </a:ln>
                <a:solidFill>
                  <a:srgbClr val="0562C1"/>
                </a:solidFill>
                <a:effectLst/>
                <a:uLnTx/>
                <a:uFill>
                  <a:solidFill>
                    <a:srgbClr val="0562C1"/>
                  </a:solidFill>
                </a:uFill>
                <a:latin typeface="Montserrat"/>
                <a:cs typeface="Montserrat"/>
                <a:hlinkClick r:id="rId5"/>
              </a:rPr>
              <a:t>Laura.beavers2@illinois.gov</a:t>
            </a:r>
            <a:endParaRPr kumimoji="0" sz="2000" b="0" i="0" u="none" strike="noStrike" kern="0" cap="none" spc="0" normalizeH="0" baseline="0" noProof="0">
              <a:ln>
                <a:noFill/>
              </a:ln>
              <a:solidFill>
                <a:sysClr val="windowText" lastClr="000000"/>
              </a:solidFill>
              <a:effectLst/>
              <a:uLnTx/>
              <a:uFillTx/>
              <a:latin typeface="Montserrat"/>
              <a:cs typeface="Montserrat"/>
            </a:endParaRPr>
          </a:p>
          <a:p>
            <a:pPr marL="0" marR="0" lvl="0" indent="0" defTabSz="914400" eaLnBrk="1" fontAlgn="auto" latinLnBrk="0" hangingPunct="1">
              <a:lnSpc>
                <a:spcPct val="100000"/>
              </a:lnSpc>
              <a:spcBef>
                <a:spcPts val="3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Montserrat"/>
              <a:cs typeface="Montserrat"/>
            </a:endParaRPr>
          </a:p>
          <a:p>
            <a:pPr marL="12700" marR="2731770" lvl="0" indent="-635" defTabSz="914400" eaLnBrk="1" fontAlgn="auto" latinLnBrk="0" hangingPunct="1">
              <a:lnSpc>
                <a:spcPct val="200999"/>
              </a:lnSpc>
              <a:spcBef>
                <a:spcPts val="5"/>
              </a:spcBef>
              <a:spcAft>
                <a:spcPts val="0"/>
              </a:spcAft>
              <a:buClrTx/>
              <a:buSzTx/>
              <a:buFontTx/>
              <a:buNone/>
              <a:tabLst/>
              <a:defRPr/>
            </a:pPr>
            <a:r>
              <a:rPr kumimoji="0" sz="2000" b="0" i="0" u="sng" strike="noStrike" kern="0" cap="none" spc="-10" normalizeH="0" baseline="0" noProof="0" dirty="0">
                <a:ln>
                  <a:noFill/>
                </a:ln>
                <a:solidFill>
                  <a:srgbClr val="0562C1"/>
                </a:solidFill>
                <a:effectLst/>
                <a:uLnTx/>
                <a:uFill>
                  <a:solidFill>
                    <a:srgbClr val="0562C1"/>
                  </a:solidFill>
                </a:uFill>
                <a:latin typeface="Montserrat"/>
                <a:cs typeface="Montserrat"/>
                <a:hlinkClick r:id="rId6"/>
              </a:rPr>
              <a:t>www.igrowillinois.org</a:t>
            </a:r>
            <a:r>
              <a:rPr kumimoji="0" sz="2000" b="0" i="0" u="none" strike="noStrike" kern="0" cap="none" spc="-10" normalizeH="0" baseline="0" noProof="0" dirty="0">
                <a:ln>
                  <a:noFill/>
                </a:ln>
                <a:solidFill>
                  <a:srgbClr val="0562C1"/>
                </a:solidFill>
                <a:effectLst/>
                <a:uLnTx/>
                <a:uFillTx/>
                <a:latin typeface="Times New Roman"/>
                <a:cs typeface="Times New Roman"/>
              </a:rPr>
              <a:t> </a:t>
            </a:r>
            <a:r>
              <a:rPr kumimoji="0" sz="2000" b="0" i="0" u="sng" strike="noStrike" kern="0" cap="none" spc="-10" normalizeH="0" baseline="0" noProof="0" dirty="0">
                <a:ln>
                  <a:noFill/>
                </a:ln>
                <a:solidFill>
                  <a:srgbClr val="0562C1"/>
                </a:solidFill>
                <a:effectLst/>
                <a:uLnTx/>
                <a:uFill>
                  <a:solidFill>
                    <a:srgbClr val="0562C1"/>
                  </a:solidFill>
                </a:uFill>
                <a:latin typeface="Montserrat"/>
                <a:cs typeface="Montserrat"/>
                <a:hlinkClick r:id="rId7"/>
              </a:rPr>
              <a:t>DHS.HomeVisiting@Illinois.gov</a:t>
            </a:r>
            <a:endParaRPr kumimoji="0" sz="2000" b="0" i="0" u="none" strike="noStrike" kern="0" cap="none" spc="0" normalizeH="0" baseline="0" noProof="0">
              <a:ln>
                <a:noFill/>
              </a:ln>
              <a:solidFill>
                <a:sysClr val="windowText" lastClr="000000"/>
              </a:solidFill>
              <a:effectLst/>
              <a:uLnTx/>
              <a:uFillTx/>
              <a:latin typeface="Montserrat"/>
              <a:cs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22B05-8E1A-270E-761D-79D743BE7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2BEE5-D36D-CBB9-5B70-B3C7587C1D9A}"/>
              </a:ext>
            </a:extLst>
          </p:cNvPr>
          <p:cNvSpPr>
            <a:spLocks noGrp="1"/>
          </p:cNvSpPr>
          <p:nvPr>
            <p:ph type="title"/>
          </p:nvPr>
        </p:nvSpPr>
        <p:spPr/>
        <p:txBody>
          <a:bodyPr/>
          <a:lstStyle/>
          <a:p>
            <a:r>
              <a:rPr lang="en-US" sz="4400" dirty="0">
                <a:ea typeface="Lato Medium"/>
                <a:cs typeface="Lato Medium"/>
              </a:rPr>
              <a:t>Next Steps: </a:t>
            </a:r>
            <a:endParaRPr lang="en-US" sz="4400" dirty="0"/>
          </a:p>
        </p:txBody>
      </p:sp>
    </p:spTree>
    <p:extLst>
      <p:ext uri="{BB962C8B-B14F-4D97-AF65-F5344CB8AC3E}">
        <p14:creationId xmlns:p14="http://schemas.microsoft.com/office/powerpoint/2010/main" val="1777335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CD883-B71B-F90C-2842-327EBE2B316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144D4C-17F6-0960-3375-6D27A55CA903}"/>
              </a:ext>
            </a:extLst>
          </p:cNvPr>
          <p:cNvSpPr/>
          <p:nvPr/>
        </p:nvSpPr>
        <p:spPr>
          <a:xfrm>
            <a:off x="4835768" y="0"/>
            <a:ext cx="7403123" cy="492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33D974A6-AEA5-9FC3-268B-7FE96C9FEA8E}"/>
              </a:ext>
            </a:extLst>
          </p:cNvPr>
          <p:cNvSpPr>
            <a:spLocks noGrp="1"/>
          </p:cNvSpPr>
          <p:nvPr>
            <p:ph type="title"/>
          </p:nvPr>
        </p:nvSpPr>
        <p:spPr>
          <a:xfrm>
            <a:off x="306341" y="138964"/>
            <a:ext cx="11885659" cy="1720273"/>
          </a:xfrm>
          <a:solidFill>
            <a:schemeClr val="bg1"/>
          </a:solidFill>
        </p:spPr>
        <p:txBody>
          <a:bodyPr>
            <a:normAutofit/>
          </a:bodyPr>
          <a:lstStyle/>
          <a:p>
            <a:r>
              <a:rPr lang="en-US" altLang="en-US" sz="4800" dirty="0">
                <a:ea typeface="Lato Medium"/>
                <a:cs typeface="Lato Medium"/>
              </a:rPr>
              <a:t>ESSI Action Items for Hospital Teams</a:t>
            </a:r>
            <a:endParaRPr lang="en-US" altLang="en-US" sz="4800" dirty="0"/>
          </a:p>
        </p:txBody>
      </p:sp>
      <p:sp>
        <p:nvSpPr>
          <p:cNvPr id="2" name="TextBox 1">
            <a:extLst>
              <a:ext uri="{FF2B5EF4-FFF2-40B4-BE49-F238E27FC236}">
                <a16:creationId xmlns:a16="http://schemas.microsoft.com/office/drawing/2014/main" id="{FD9FB8DB-6DDB-5282-D9E2-BB8CAEDE4C60}"/>
              </a:ext>
            </a:extLst>
          </p:cNvPr>
          <p:cNvSpPr txBox="1"/>
          <p:nvPr/>
        </p:nvSpPr>
        <p:spPr>
          <a:xfrm>
            <a:off x="514604" y="1859237"/>
            <a:ext cx="1088531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3000" dirty="0">
                <a:effectLst/>
                <a:latin typeface="Calibri" panose="020F0502020204030204" pitchFamily="34" charset="0"/>
                <a:cs typeface="Calibri" panose="020F0502020204030204" pitchFamily="34" charset="0"/>
              </a:rPr>
              <a:t>Standardize </a:t>
            </a:r>
            <a:r>
              <a:rPr lang="en-US" sz="3000" b="1" dirty="0">
                <a:effectLst/>
                <a:latin typeface="Calibri" panose="020F0502020204030204" pitchFamily="34" charset="0"/>
                <a:cs typeface="Calibri" panose="020F0502020204030204" pitchFamily="34" charset="0"/>
              </a:rPr>
              <a:t>safe sleep education</a:t>
            </a:r>
            <a:endParaRPr lang="en-US" sz="30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000" dirty="0">
                <a:effectLst/>
                <a:latin typeface="Calibri" panose="020F0502020204030204" pitchFamily="34" charset="0"/>
                <a:cs typeface="Calibri" panose="020F0502020204030204" pitchFamily="34" charset="0"/>
              </a:rPr>
              <a:t>Implement </a:t>
            </a:r>
            <a:r>
              <a:rPr lang="en-US" sz="3000" b="1" dirty="0">
                <a:effectLst/>
                <a:latin typeface="Calibri" panose="020F0502020204030204" pitchFamily="34" charset="0"/>
                <a:cs typeface="Calibri" panose="020F0502020204030204" pitchFamily="34" charset="0"/>
              </a:rPr>
              <a:t>SDOH screening &amp; referral processes</a:t>
            </a:r>
            <a:endParaRPr lang="en-US" sz="30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000" dirty="0">
                <a:effectLst/>
                <a:latin typeface="Calibri" panose="020F0502020204030204" pitchFamily="34" charset="0"/>
                <a:cs typeface="Calibri" panose="020F0502020204030204" pitchFamily="34" charset="0"/>
              </a:rPr>
              <a:t>Adopt a structured transition process including a standardized Discharge Summary </a:t>
            </a:r>
          </a:p>
          <a:p>
            <a:pPr marL="457200" indent="-457200">
              <a:buFont typeface="Arial" panose="020B0604020202020204" pitchFamily="34" charset="0"/>
              <a:buChar char="•"/>
            </a:pPr>
            <a:r>
              <a:rPr lang="en-US" sz="3000" dirty="0">
                <a:effectLst/>
                <a:latin typeface="Calibri" panose="020F0502020204030204" pitchFamily="34" charset="0"/>
                <a:cs typeface="Calibri" panose="020F0502020204030204" pitchFamily="34" charset="0"/>
              </a:rPr>
              <a:t>Work to </a:t>
            </a:r>
            <a:r>
              <a:rPr lang="en-US" sz="3000" dirty="0">
                <a:latin typeface="Calibri" panose="020F0502020204030204" pitchFamily="34" charset="0"/>
                <a:cs typeface="Calibri" panose="020F0502020204030204" pitchFamily="34" charset="0"/>
              </a:rPr>
              <a:t>include </a:t>
            </a:r>
            <a:r>
              <a:rPr lang="en-US" sz="3000" dirty="0">
                <a:effectLst/>
                <a:latin typeface="Calibri" panose="020F0502020204030204" pitchFamily="34" charset="0"/>
                <a:cs typeface="Calibri" panose="020F0502020204030204" pitchFamily="34" charset="0"/>
              </a:rPr>
              <a:t>ESSI safe sleep and SDOH screening and resource linkage in Discharge Summary</a:t>
            </a:r>
          </a:p>
          <a:p>
            <a:pPr marL="457200" indent="-457200">
              <a:buFont typeface="Arial" panose="020B0604020202020204" pitchFamily="34" charset="0"/>
              <a:buChar char="•"/>
            </a:pPr>
            <a:r>
              <a:rPr lang="en-US" sz="3000" dirty="0">
                <a:latin typeface="Calibri" panose="020F0502020204030204" pitchFamily="34" charset="0"/>
                <a:cs typeface="Calibri" panose="020F0502020204030204" pitchFamily="34" charset="0"/>
              </a:rPr>
              <a:t>Transfer of Care - C</a:t>
            </a:r>
            <a:r>
              <a:rPr lang="en-US" sz="3000" dirty="0">
                <a:effectLst/>
                <a:latin typeface="Calibri" panose="020F0502020204030204" pitchFamily="34" charset="0"/>
                <a:cs typeface="Calibri" panose="020F0502020204030204" pitchFamily="34" charset="0"/>
              </a:rPr>
              <a:t>omplete ESSI Bundle for every baby</a:t>
            </a:r>
          </a:p>
          <a:p>
            <a:pPr marL="457200" indent="-457200">
              <a:buFont typeface="Arial" panose="020B0604020202020204" pitchFamily="34" charset="0"/>
              <a:buChar char="•"/>
            </a:pPr>
            <a:r>
              <a:rPr lang="en-US" sz="3000" dirty="0">
                <a:latin typeface="Calibri" panose="020F0502020204030204" pitchFamily="34" charset="0"/>
                <a:cs typeface="Calibri" panose="020F0502020204030204" pitchFamily="34" charset="0"/>
              </a:rPr>
              <a:t>Finish your local resource guide!</a:t>
            </a:r>
            <a:endParaRPr lang="en-US" sz="3000" dirty="0">
              <a:effectLst/>
              <a:latin typeface="Calibri" panose="020F0502020204030204" pitchFamily="34" charset="0"/>
              <a:cs typeface="Calibri" panose="020F0502020204030204" pitchFamily="34" charset="0"/>
            </a:endParaRPr>
          </a:p>
          <a:p>
            <a:endParaRPr lang="en-US" sz="30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9615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1141D-4FB5-4E7A-9C5E-E1902DA94B61}"/>
            </a:ext>
          </a:extLst>
        </p:cNvPr>
        <p:cNvGrpSpPr/>
        <p:nvPr/>
      </p:nvGrpSpPr>
      <p:grpSpPr>
        <a:xfrm>
          <a:off x="0" y="0"/>
          <a:ext cx="0" cy="0"/>
          <a:chOff x="0" y="0"/>
          <a:chExt cx="0" cy="0"/>
        </a:xfrm>
      </p:grpSpPr>
      <p:sp>
        <p:nvSpPr>
          <p:cNvPr id="16386" name="Title 1">
            <a:extLst>
              <a:ext uri="{FF2B5EF4-FFF2-40B4-BE49-F238E27FC236}">
                <a16:creationId xmlns:a16="http://schemas.microsoft.com/office/drawing/2014/main" id="{C3D1529A-E0D8-04A3-1F84-7A0A6FAF26A7}"/>
              </a:ext>
            </a:extLst>
          </p:cNvPr>
          <p:cNvSpPr>
            <a:spLocks noGrp="1"/>
          </p:cNvSpPr>
          <p:nvPr>
            <p:ph type="title"/>
          </p:nvPr>
        </p:nvSpPr>
        <p:spPr>
          <a:xfrm>
            <a:off x="306341" y="0"/>
            <a:ext cx="11885659" cy="1720273"/>
          </a:xfrm>
          <a:solidFill>
            <a:schemeClr val="bg1"/>
          </a:solidFill>
        </p:spPr>
        <p:txBody>
          <a:bodyPr>
            <a:normAutofit/>
          </a:bodyPr>
          <a:lstStyle/>
          <a:p>
            <a:r>
              <a:rPr lang="en-US" altLang="en-US" sz="4800" dirty="0">
                <a:ea typeface="Lato Medium"/>
                <a:cs typeface="Lato Medium"/>
              </a:rPr>
              <a:t>Let’s Make a Resource Guide</a:t>
            </a:r>
            <a:endParaRPr lang="en-US" altLang="en-US" sz="4800" dirty="0"/>
          </a:p>
        </p:txBody>
      </p:sp>
      <p:sp>
        <p:nvSpPr>
          <p:cNvPr id="2" name="TextBox 1">
            <a:extLst>
              <a:ext uri="{FF2B5EF4-FFF2-40B4-BE49-F238E27FC236}">
                <a16:creationId xmlns:a16="http://schemas.microsoft.com/office/drawing/2014/main" id="{DF40AE7B-67E7-30E3-1F60-3CECEA5A67D4}"/>
              </a:ext>
            </a:extLst>
          </p:cNvPr>
          <p:cNvSpPr txBox="1"/>
          <p:nvPr/>
        </p:nvSpPr>
        <p:spPr>
          <a:xfrm>
            <a:off x="306341" y="1209384"/>
            <a:ext cx="108853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3000" dirty="0">
                <a:effectLst/>
                <a:latin typeface="Calibri" panose="020F0502020204030204" pitchFamily="34" charset="0"/>
                <a:cs typeface="Calibri" panose="020F0502020204030204" pitchFamily="34" charset="0"/>
              </a:rPr>
              <a:t>Bring your </a:t>
            </a:r>
            <a:r>
              <a:rPr lang="en-US" sz="3000" dirty="0">
                <a:latin typeface="Calibri" panose="020F0502020204030204" pitchFamily="34" charset="0"/>
                <a:cs typeface="Calibri" panose="020F0502020204030204" pitchFamily="34" charset="0"/>
              </a:rPr>
              <a:t>R</a:t>
            </a:r>
            <a:r>
              <a:rPr lang="en-US" sz="3000" dirty="0">
                <a:effectLst/>
                <a:latin typeface="Calibri" panose="020F0502020204030204" pitchFamily="34" charset="0"/>
                <a:cs typeface="Calibri" panose="020F0502020204030204" pitchFamily="34" charset="0"/>
              </a:rPr>
              <a:t>esource </a:t>
            </a:r>
            <a:r>
              <a:rPr lang="en-US" sz="3000" dirty="0">
                <a:latin typeface="Calibri" panose="020F0502020204030204" pitchFamily="34" charset="0"/>
                <a:cs typeface="Calibri" panose="020F0502020204030204" pitchFamily="34" charset="0"/>
              </a:rPr>
              <a:t>G</a:t>
            </a:r>
            <a:r>
              <a:rPr lang="en-US" sz="3000" dirty="0">
                <a:effectLst/>
                <a:latin typeface="Calibri" panose="020F0502020204030204" pitchFamily="34" charset="0"/>
                <a:cs typeface="Calibri" panose="020F0502020204030204" pitchFamily="34" charset="0"/>
              </a:rPr>
              <a:t>uide to Face-to-Face!</a:t>
            </a:r>
          </a:p>
        </p:txBody>
      </p:sp>
      <p:pic>
        <p:nvPicPr>
          <p:cNvPr id="3" name="Picture 2" descr="A black and white document with black text&#10;&#10;AI-generated content may be incorrect.">
            <a:extLst>
              <a:ext uri="{FF2B5EF4-FFF2-40B4-BE49-F238E27FC236}">
                <a16:creationId xmlns:a16="http://schemas.microsoft.com/office/drawing/2014/main" id="{66C217F4-8940-0C5E-3739-BE85D8AE4D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9682" y="2729456"/>
            <a:ext cx="5114541" cy="3964099"/>
          </a:xfrm>
          <a:prstGeom prst="rect">
            <a:avLst/>
          </a:prstGeom>
          <a:ln w="28575">
            <a:solidFill>
              <a:schemeClr val="accent2"/>
            </a:solidFill>
          </a:ln>
        </p:spPr>
      </p:pic>
      <p:pic>
        <p:nvPicPr>
          <p:cNvPr id="5" name="Picture 4" descr="A white card with black text&#10;&#10;AI-generated content may be incorrect.">
            <a:extLst>
              <a:ext uri="{FF2B5EF4-FFF2-40B4-BE49-F238E27FC236}">
                <a16:creationId xmlns:a16="http://schemas.microsoft.com/office/drawing/2014/main" id="{FED7DDB4-77B0-EA4F-C71A-8C6E3FCBB94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288608" y="1810413"/>
            <a:ext cx="4419632" cy="2324706"/>
          </a:xfrm>
          <a:prstGeom prst="rect">
            <a:avLst/>
          </a:prstGeom>
          <a:ln w="38100">
            <a:solidFill>
              <a:schemeClr val="accent1"/>
            </a:solidFill>
          </a:ln>
        </p:spPr>
      </p:pic>
      <p:pic>
        <p:nvPicPr>
          <p:cNvPr id="7" name="Picture 6" descr="A stack of colorful binders&#10;&#10;AI-generated content may be incorrect.">
            <a:extLst>
              <a:ext uri="{FF2B5EF4-FFF2-40B4-BE49-F238E27FC236}">
                <a16:creationId xmlns:a16="http://schemas.microsoft.com/office/drawing/2014/main" id="{29A2C98C-6F0B-863E-F93C-9037931A52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87432" y="141941"/>
            <a:ext cx="2125376" cy="2125376"/>
          </a:xfrm>
          <a:prstGeom prst="rect">
            <a:avLst/>
          </a:prstGeom>
        </p:spPr>
      </p:pic>
      <p:sp>
        <p:nvSpPr>
          <p:cNvPr id="6" name="TextBox 5">
            <a:extLst>
              <a:ext uri="{FF2B5EF4-FFF2-40B4-BE49-F238E27FC236}">
                <a16:creationId xmlns:a16="http://schemas.microsoft.com/office/drawing/2014/main" id="{BDB6E842-7771-9100-FAB4-F0A7B7008063}"/>
              </a:ext>
            </a:extLst>
          </p:cNvPr>
          <p:cNvSpPr txBox="1"/>
          <p:nvPr/>
        </p:nvSpPr>
        <p:spPr>
          <a:xfrm>
            <a:off x="306341" y="1955298"/>
            <a:ext cx="5114540" cy="2677656"/>
          </a:xfrm>
          <a:prstGeom prst="rect">
            <a:avLst/>
          </a:prstGeom>
          <a:noFill/>
        </p:spPr>
        <p:txBody>
          <a:bodyPr wrap="square">
            <a:spAutoFit/>
          </a:bodyPr>
          <a:lstStyle/>
          <a:p>
            <a:pPr marL="742950" lvl="1" indent="-285750">
              <a:buFont typeface="Wingdings"/>
              <a:buChar char="q"/>
            </a:pPr>
            <a:r>
              <a:rPr lang="en-US" sz="2400" dirty="0">
                <a:ea typeface="Calibri"/>
                <a:cs typeface="Calibri"/>
              </a:rPr>
              <a:t> Is the phone number correct?</a:t>
            </a:r>
          </a:p>
          <a:p>
            <a:pPr marL="742950" lvl="1" indent="-285750">
              <a:buFont typeface="Wingdings"/>
              <a:buChar char="q"/>
            </a:pPr>
            <a:r>
              <a:rPr lang="en-US" sz="2400" dirty="0">
                <a:ea typeface="Calibri"/>
                <a:cs typeface="Calibri"/>
              </a:rPr>
              <a:t> Are there limitations / restrictions around accessing resources? </a:t>
            </a:r>
          </a:p>
          <a:p>
            <a:pPr marL="742950" lvl="1" indent="-285750">
              <a:buFont typeface="Wingdings"/>
              <a:buChar char="q"/>
            </a:pPr>
            <a:r>
              <a:rPr lang="en-US" sz="2400" dirty="0">
                <a:ea typeface="Calibri"/>
                <a:cs typeface="Calibri"/>
              </a:rPr>
              <a:t> Have you spoken to a representative of this organization?</a:t>
            </a:r>
          </a:p>
        </p:txBody>
      </p:sp>
      <p:pic>
        <p:nvPicPr>
          <p:cNvPr id="8" name="Picture 7" descr="A black paper clip with silver handles&#10;&#10;AI-generated content may be incorrect.">
            <a:extLst>
              <a:ext uri="{FF2B5EF4-FFF2-40B4-BE49-F238E27FC236}">
                <a16:creationId xmlns:a16="http://schemas.microsoft.com/office/drawing/2014/main" id="{A8777E04-0721-7A55-FDAC-9AB9CEBC32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58032" y="4821198"/>
            <a:ext cx="1242645" cy="1242645"/>
          </a:xfrm>
          <a:prstGeom prst="rect">
            <a:avLst/>
          </a:prstGeom>
        </p:spPr>
      </p:pic>
    </p:spTree>
    <p:extLst>
      <p:ext uri="{BB962C8B-B14F-4D97-AF65-F5344CB8AC3E}">
        <p14:creationId xmlns:p14="http://schemas.microsoft.com/office/powerpoint/2010/main" val="3821796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7863-BF82-B74A-275A-23BC58BEA5E5}"/>
              </a:ext>
            </a:extLst>
          </p:cNvPr>
          <p:cNvSpPr>
            <a:spLocks noGrp="1"/>
          </p:cNvSpPr>
          <p:nvPr>
            <p:ph type="title"/>
          </p:nvPr>
        </p:nvSpPr>
        <p:spPr/>
        <p:txBody>
          <a:bodyPr/>
          <a:lstStyle/>
          <a:p>
            <a:r>
              <a:rPr lang="en-US" dirty="0"/>
              <a:t>Upcoming Events and Opportunities</a:t>
            </a:r>
          </a:p>
        </p:txBody>
      </p:sp>
      <p:sp>
        <p:nvSpPr>
          <p:cNvPr id="3" name="Subtitle 2">
            <a:extLst>
              <a:ext uri="{FF2B5EF4-FFF2-40B4-BE49-F238E27FC236}">
                <a16:creationId xmlns:a16="http://schemas.microsoft.com/office/drawing/2014/main" id="{020C669E-BAB6-08D3-6B83-5EB854FFE09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47292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4C748A-417C-496D-CA57-1A98A0C1AB03}"/>
              </a:ext>
            </a:extLst>
          </p:cNvPr>
          <p:cNvSpPr/>
          <p:nvPr/>
        </p:nvSpPr>
        <p:spPr>
          <a:xfrm>
            <a:off x="0" y="0"/>
            <a:ext cx="12192000" cy="6721475"/>
          </a:xfrm>
          <a:prstGeom prst="rect">
            <a:avLst/>
          </a:prstGeom>
          <a:solidFill>
            <a:srgbClr val="4E2E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oster for a black material week&#10;&#10;AI-generated content may be incorrect.">
            <a:extLst>
              <a:ext uri="{FF2B5EF4-FFF2-40B4-BE49-F238E27FC236}">
                <a16:creationId xmlns:a16="http://schemas.microsoft.com/office/drawing/2014/main" id="{E3B996BB-0A4C-5EBB-0733-1416CC488AC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845128"/>
            <a:ext cx="12192000" cy="5027063"/>
          </a:xfrm>
        </p:spPr>
      </p:pic>
      <p:sp>
        <p:nvSpPr>
          <p:cNvPr id="4" name="Slide Number Placeholder 3">
            <a:extLst>
              <a:ext uri="{FF2B5EF4-FFF2-40B4-BE49-F238E27FC236}">
                <a16:creationId xmlns:a16="http://schemas.microsoft.com/office/drawing/2014/main" id="{338B3EE3-3039-B841-4D6E-E6B859A7795F}"/>
              </a:ext>
            </a:extLst>
          </p:cNvPr>
          <p:cNvSpPr>
            <a:spLocks noGrp="1"/>
          </p:cNvSpPr>
          <p:nvPr>
            <p:ph type="sldNum" sz="quarter" idx="10"/>
          </p:nvPr>
        </p:nvSpPr>
        <p:spPr/>
        <p:txBody>
          <a:bodyPr/>
          <a:lstStyle/>
          <a:p>
            <a:fld id="{97033E4B-E3EB-3D46-B2D8-3159663620FA}" type="slidenum">
              <a:rPr lang="en-US" smtClean="0"/>
              <a:pPr/>
              <a:t>58</a:t>
            </a:fld>
            <a:endParaRPr lang="en-US"/>
          </a:p>
        </p:txBody>
      </p:sp>
      <p:sp>
        <p:nvSpPr>
          <p:cNvPr id="5" name="Footer Placeholder 4">
            <a:extLst>
              <a:ext uri="{FF2B5EF4-FFF2-40B4-BE49-F238E27FC236}">
                <a16:creationId xmlns:a16="http://schemas.microsoft.com/office/drawing/2014/main" id="{68F4C10F-9665-EDDE-BB2C-3C681305C4DD}"/>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96828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17591-2F2B-2757-3315-A777EF79C92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9941465-B679-8967-6DE2-CC475E97F30E}"/>
              </a:ext>
            </a:extLst>
          </p:cNvPr>
          <p:cNvSpPr/>
          <p:nvPr/>
        </p:nvSpPr>
        <p:spPr>
          <a:xfrm>
            <a:off x="4835768" y="0"/>
            <a:ext cx="7403123" cy="492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5D5C2CB4-71E4-2981-F5B2-E5B1FAC99BAB}"/>
              </a:ext>
            </a:extLst>
          </p:cNvPr>
          <p:cNvSpPr>
            <a:spLocks noGrp="1"/>
          </p:cNvSpPr>
          <p:nvPr>
            <p:ph type="title"/>
          </p:nvPr>
        </p:nvSpPr>
        <p:spPr>
          <a:xfrm>
            <a:off x="1219199" y="0"/>
            <a:ext cx="11019691" cy="1801091"/>
          </a:xfrm>
          <a:solidFill>
            <a:schemeClr val="bg1"/>
          </a:solidFill>
        </p:spPr>
        <p:txBody>
          <a:bodyPr>
            <a:normAutofit/>
          </a:bodyPr>
          <a:lstStyle/>
          <a:p>
            <a:r>
              <a:rPr lang="en-US" altLang="en-US" sz="4800" dirty="0">
                <a:cs typeface="Lato Medium"/>
              </a:rPr>
              <a:t>Safe Sleep Poster Packs are BACK!</a:t>
            </a:r>
            <a:endParaRPr lang="en-US" altLang="en-US" sz="4800" dirty="0"/>
          </a:p>
        </p:txBody>
      </p:sp>
      <p:pic>
        <p:nvPicPr>
          <p:cNvPr id="5" name="Picture 4" descr="A poster of a baby&#10;&#10;AI-generated content may be incorrect.">
            <a:extLst>
              <a:ext uri="{FF2B5EF4-FFF2-40B4-BE49-F238E27FC236}">
                <a16:creationId xmlns:a16="http://schemas.microsoft.com/office/drawing/2014/main" id="{6CFE9A42-BEAC-8392-7E6D-C545F6B517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198" y="1801091"/>
            <a:ext cx="3124035" cy="4378569"/>
          </a:xfrm>
          <a:prstGeom prst="rect">
            <a:avLst/>
          </a:prstGeom>
        </p:spPr>
      </p:pic>
      <p:pic>
        <p:nvPicPr>
          <p:cNvPr id="7" name="Picture 6" descr="A baby sleeping in a blanket&#10;&#10;AI-generated content may be incorrect.">
            <a:extLst>
              <a:ext uri="{FF2B5EF4-FFF2-40B4-BE49-F238E27FC236}">
                <a16:creationId xmlns:a16="http://schemas.microsoft.com/office/drawing/2014/main" id="{1EF78A34-6BF5-1376-C94E-EEA38EDDD8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5768" y="3886760"/>
            <a:ext cx="3131645" cy="2292900"/>
          </a:xfrm>
          <a:prstGeom prst="rect">
            <a:avLst/>
          </a:prstGeom>
        </p:spPr>
      </p:pic>
      <p:pic>
        <p:nvPicPr>
          <p:cNvPr id="9" name="Picture 8" descr="A baby sleeping in a blanket&#10;&#10;AI-generated content may be incorrect.">
            <a:extLst>
              <a:ext uri="{FF2B5EF4-FFF2-40B4-BE49-F238E27FC236}">
                <a16:creationId xmlns:a16="http://schemas.microsoft.com/office/drawing/2014/main" id="{35CA121D-5B0D-C7C4-07AC-6C9B157E3E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2985" y="2060693"/>
            <a:ext cx="3317578" cy="4118967"/>
          </a:xfrm>
          <a:prstGeom prst="rect">
            <a:avLst/>
          </a:prstGeom>
        </p:spPr>
      </p:pic>
    </p:spTree>
    <p:extLst>
      <p:ext uri="{BB962C8B-B14F-4D97-AF65-F5344CB8AC3E}">
        <p14:creationId xmlns:p14="http://schemas.microsoft.com/office/powerpoint/2010/main" val="2008678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955B3A-C08D-43E6-ABEF-A4F616FB6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11" name="Rectangle 10">
            <a:extLst>
              <a:ext uri="{FF2B5EF4-FFF2-40B4-BE49-F238E27FC236}">
                <a16:creationId xmlns:a16="http://schemas.microsoft.com/office/drawing/2014/main" id="{C719694A-8B4E-4127-9C08-9B8F39B6F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13" name="Rectangle 12">
            <a:extLst>
              <a:ext uri="{FF2B5EF4-FFF2-40B4-BE49-F238E27FC236}">
                <a16:creationId xmlns:a16="http://schemas.microsoft.com/office/drawing/2014/main" id="{52D36E6B-D7EF-409B-B48D-1628C06EE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2" name="Title 1"/>
          <p:cNvSpPr>
            <a:spLocks noGrp="1"/>
          </p:cNvSpPr>
          <p:nvPr>
            <p:ph type="ctrTitle"/>
          </p:nvPr>
        </p:nvSpPr>
        <p:spPr>
          <a:xfrm>
            <a:off x="422899" y="3854831"/>
            <a:ext cx="5278995" cy="2156581"/>
          </a:xfrm>
        </p:spPr>
        <p:txBody>
          <a:bodyPr anchor="t">
            <a:normAutofit/>
          </a:bodyPr>
          <a:lstStyle/>
          <a:p>
            <a:pPr algn="l"/>
            <a:r>
              <a:rPr lang="en-US" sz="4800" dirty="0"/>
              <a:t>ESSI “On the Path to QI Excellence”</a:t>
            </a:r>
          </a:p>
        </p:txBody>
      </p:sp>
      <p:sp>
        <p:nvSpPr>
          <p:cNvPr id="15" name="Rectangle 14">
            <a:extLst>
              <a:ext uri="{FF2B5EF4-FFF2-40B4-BE49-F238E27FC236}">
                <a16:creationId xmlns:a16="http://schemas.microsoft.com/office/drawing/2014/main" id="{816D2053-BB10-4615-A38D-86EEC0D86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422144" cy="3599020"/>
          </a:xfrm>
          <a:prstGeom prst="rect">
            <a:avLst/>
          </a:prstGeom>
          <a:solidFill>
            <a:srgbClr val="99C2FD">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pic>
        <p:nvPicPr>
          <p:cNvPr id="4" name="Picture 3" descr="Colorful liquid art">
            <a:extLst>
              <a:ext uri="{FF2B5EF4-FFF2-40B4-BE49-F238E27FC236}">
                <a16:creationId xmlns:a16="http://schemas.microsoft.com/office/drawing/2014/main" id="{874CA820-C3BD-1713-1BA5-D77131ABD823}"/>
              </a:ext>
            </a:extLst>
          </p:cNvPr>
          <p:cNvPicPr>
            <a:picLocks noChangeAspect="1"/>
          </p:cNvPicPr>
          <p:nvPr/>
        </p:nvPicPr>
        <p:blipFill>
          <a:blip r:embed="rId3" cstate="email">
            <a:extLst>
              <a:ext uri="{28A0092B-C50C-407E-A947-70E740481C1C}">
                <a14:useLocalDpi xmlns:a14="http://schemas.microsoft.com/office/drawing/2010/main"/>
              </a:ext>
            </a:extLst>
          </a:blip>
          <a:srcRect r="-7"/>
          <a:stretch/>
        </p:blipFill>
        <p:spPr>
          <a:xfrm>
            <a:off x="422145" y="10"/>
            <a:ext cx="11082529" cy="3599011"/>
          </a:xfrm>
          <a:prstGeom prst="rect">
            <a:avLst/>
          </a:prstGeom>
        </p:spPr>
      </p:pic>
      <p:cxnSp>
        <p:nvCxnSpPr>
          <p:cNvPr id="17" name="Straight Connector 16">
            <a:extLst>
              <a:ext uri="{FF2B5EF4-FFF2-40B4-BE49-F238E27FC236}">
                <a16:creationId xmlns:a16="http://schemas.microsoft.com/office/drawing/2014/main" id="{CF2CC60F-C99A-48C5-856F-3C79856E9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9C2FD"/>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A2ED1C-4B10-41E7-9BF6-7447B99B98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9C2FD"/>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8452E72-AB4B-4CC7-D3A9-695637F03D4B}"/>
              </a:ext>
            </a:extLst>
          </p:cNvPr>
          <p:cNvSpPr txBox="1"/>
          <p:nvPr/>
        </p:nvSpPr>
        <p:spPr>
          <a:xfrm>
            <a:off x="5436597" y="5341203"/>
            <a:ext cx="643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DM Sans"/>
                <a:ea typeface="+mn-ea"/>
                <a:cs typeface="+mn-cs"/>
              </a:rPr>
              <a:t>Face to Face: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000000"/>
                </a:solidFill>
                <a:latin typeface="DM Sans"/>
              </a:rPr>
              <a:t>Hospital and individual-level data submission through end of March.</a:t>
            </a:r>
            <a:endParaRPr kumimoji="0" lang="en-US" sz="1600" i="1" u="none" strike="noStrike" kern="1200" cap="none" spc="0" normalizeH="0" baseline="0" noProof="0" dirty="0">
              <a:ln>
                <a:noFill/>
              </a:ln>
              <a:solidFill>
                <a:srgbClr val="000000"/>
              </a:solidFill>
              <a:effectLst/>
              <a:uLnTx/>
              <a:uFillTx/>
              <a:latin typeface="DM Sans"/>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A9584-73CC-E67A-1A04-ACA1C90C132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53E3FD-8615-8E60-8C3D-6F25AA6E6A8C}"/>
              </a:ext>
            </a:extLst>
          </p:cNvPr>
          <p:cNvSpPr/>
          <p:nvPr/>
        </p:nvSpPr>
        <p:spPr>
          <a:xfrm>
            <a:off x="4835768" y="0"/>
            <a:ext cx="7403123" cy="492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0EEEBB08-3044-F3D4-B0A0-F04A2ADD0740}"/>
              </a:ext>
            </a:extLst>
          </p:cNvPr>
          <p:cNvSpPr>
            <a:spLocks noGrp="1"/>
          </p:cNvSpPr>
          <p:nvPr>
            <p:ph type="title"/>
          </p:nvPr>
        </p:nvSpPr>
        <p:spPr>
          <a:xfrm>
            <a:off x="306341" y="281563"/>
            <a:ext cx="11885659" cy="1720273"/>
          </a:xfrm>
          <a:solidFill>
            <a:schemeClr val="bg1"/>
          </a:solidFill>
        </p:spPr>
        <p:txBody>
          <a:bodyPr>
            <a:normAutofit/>
          </a:bodyPr>
          <a:lstStyle/>
          <a:p>
            <a:r>
              <a:rPr lang="en-US" altLang="en-US" sz="4800" dirty="0">
                <a:cs typeface="Lato Medium"/>
              </a:rPr>
              <a:t>What’s Included?</a:t>
            </a:r>
            <a:endParaRPr lang="en-US" altLang="en-US" sz="4800" dirty="0"/>
          </a:p>
        </p:txBody>
      </p:sp>
      <p:sp>
        <p:nvSpPr>
          <p:cNvPr id="2" name="TextBox 1">
            <a:extLst>
              <a:ext uri="{FF2B5EF4-FFF2-40B4-BE49-F238E27FC236}">
                <a16:creationId xmlns:a16="http://schemas.microsoft.com/office/drawing/2014/main" id="{E1465606-29A8-E1E6-9A6B-CB5B9A552F9E}"/>
              </a:ext>
            </a:extLst>
          </p:cNvPr>
          <p:cNvSpPr txBox="1"/>
          <p:nvPr/>
        </p:nvSpPr>
        <p:spPr>
          <a:xfrm>
            <a:off x="514604" y="1859237"/>
            <a:ext cx="10885311" cy="46228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Each ESSI team has the opportunity to order a Safe Sleep Support Starter Kit. </a:t>
            </a:r>
          </a:p>
          <a:p>
            <a:pPr marL="342900"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Based on your birth volume each team will choose: </a:t>
            </a:r>
          </a:p>
          <a:p>
            <a:pPr marL="800100" lvl="1"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5 posters + 200 handouts (4 tear pads of 50) in English for hospitals with a birth volume up to 800 </a:t>
            </a:r>
          </a:p>
          <a:p>
            <a:pPr marL="800100" lvl="1"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10 posters + 400 handouts  (8 tear pads of 50) in English for hospitals with a birth volume over 800 </a:t>
            </a:r>
          </a:p>
          <a:p>
            <a:pPr marL="342900"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Based on your patient demographics you have the opportunity to order additional handouts in the following languages: </a:t>
            </a:r>
          </a:p>
          <a:p>
            <a:pPr marL="800100" lvl="1"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Spanish </a:t>
            </a:r>
          </a:p>
          <a:p>
            <a:pPr marL="800100" lvl="1"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Chinese </a:t>
            </a:r>
          </a:p>
          <a:p>
            <a:pPr marL="800100" lvl="1"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Arabic </a:t>
            </a:r>
          </a:p>
          <a:p>
            <a:pPr marL="800100" lvl="1"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Polish </a:t>
            </a:r>
          </a:p>
          <a:p>
            <a:pPr marL="342900"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Each additional language packet comes with 50 handouts (1 tear pad of 50). </a:t>
            </a:r>
          </a:p>
          <a:p>
            <a:pPr marL="342900"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Each team will also get a pack of 1 poster per language </a:t>
            </a:r>
          </a:p>
          <a:p>
            <a:pPr algn="l" rtl="0" fontAlgn="base">
              <a:lnSpc>
                <a:spcPts val="1575"/>
              </a:lnSpc>
              <a:buFont typeface="Arial" panose="020B0604020202020204" pitchFamily="34" charset="0"/>
              <a:buChar char="•"/>
            </a:pPr>
            <a:endParaRPr lang="en-US" sz="2000" b="0" i="0" dirty="0">
              <a:solidFill>
                <a:srgbClr val="444C55"/>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5196799-2B23-0C18-05EC-617F6A347324}"/>
              </a:ext>
            </a:extLst>
          </p:cNvPr>
          <p:cNvSpPr txBox="1"/>
          <p:nvPr/>
        </p:nvSpPr>
        <p:spPr>
          <a:xfrm>
            <a:off x="9113915" y="4394500"/>
            <a:ext cx="2286000" cy="923330"/>
          </a:xfrm>
          <a:prstGeom prst="rect">
            <a:avLst/>
          </a:prstGeom>
          <a:noFill/>
          <a:ln>
            <a:solidFill>
              <a:schemeClr val="accent1"/>
            </a:solidFill>
          </a:ln>
        </p:spPr>
        <p:txBody>
          <a:bodyPr wrap="square" rtlCol="0">
            <a:spAutoFit/>
          </a:bodyPr>
          <a:lstStyle/>
          <a:p>
            <a:r>
              <a:rPr lang="en-US" i="1" dirty="0"/>
              <a:t>Order link will be sent in chat and in March Newsletter!</a:t>
            </a:r>
          </a:p>
        </p:txBody>
      </p:sp>
    </p:spTree>
    <p:extLst>
      <p:ext uri="{BB962C8B-B14F-4D97-AF65-F5344CB8AC3E}">
        <p14:creationId xmlns:p14="http://schemas.microsoft.com/office/powerpoint/2010/main" val="1363502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367">
          <a:extLst>
            <a:ext uri="{FF2B5EF4-FFF2-40B4-BE49-F238E27FC236}">
              <a16:creationId xmlns:a16="http://schemas.microsoft.com/office/drawing/2014/main" id="{EF43DFD0-F13A-ADC0-94DC-EC343965564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93DFAD4-E312-65E5-E3FB-CD37AE9B9FB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30199" y="209943"/>
            <a:ext cx="8609001" cy="4032073"/>
          </a:xfrm>
          <a:prstGeom prst="rect">
            <a:avLst/>
          </a:prstGeom>
        </p:spPr>
        <p:style>
          <a:lnRef idx="2">
            <a:schemeClr val="accent3"/>
          </a:lnRef>
          <a:fillRef idx="1">
            <a:schemeClr val="lt1"/>
          </a:fillRef>
          <a:effectRef idx="0">
            <a:schemeClr val="accent3"/>
          </a:effectRef>
          <a:fontRef idx="minor">
            <a:schemeClr val="dk1"/>
          </a:fontRef>
        </p:style>
      </p:pic>
      <p:sp>
        <p:nvSpPr>
          <p:cNvPr id="370" name="Google Shape;370;p16">
            <a:extLst>
              <a:ext uri="{FF2B5EF4-FFF2-40B4-BE49-F238E27FC236}">
                <a16:creationId xmlns:a16="http://schemas.microsoft.com/office/drawing/2014/main" id="{A68BAB9F-5346-7C02-8572-DD641F0E6262}"/>
              </a:ext>
            </a:extLst>
          </p:cNvPr>
          <p:cNvSpPr txBox="1">
            <a:spLocks noGrp="1"/>
          </p:cNvSpPr>
          <p:nvPr>
            <p:ph type="sldNum" sz="quarter" idx="4294967295"/>
          </p:nvPr>
        </p:nvSpPr>
        <p:spPr>
          <a:xfrm>
            <a:off x="88392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fld id="{97033E4B-E3EB-3D46-B2D8-3159663620F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t>61</a:t>
            </a:fld>
            <a:endParaRPr kumimoji="0" sz="1200" b="0" i="0" u="none" strike="noStrike" kern="0" cap="none" spc="0" normalizeH="0" baseline="0" noProof="0">
              <a:ln>
                <a:noFill/>
              </a:ln>
              <a:solidFill>
                <a:srgbClr val="AEB3B7"/>
              </a:solidFill>
              <a:effectLst/>
              <a:uLnTx/>
              <a:uFillTx/>
              <a:latin typeface="Calibri"/>
              <a:ea typeface="Calibri"/>
              <a:cs typeface="Calibri"/>
              <a:sym typeface="Calibri"/>
            </a:endParaRPr>
          </a:p>
        </p:txBody>
      </p:sp>
      <p:sp>
        <p:nvSpPr>
          <p:cNvPr id="368" name="Google Shape;368;p16">
            <a:extLst>
              <a:ext uri="{FF2B5EF4-FFF2-40B4-BE49-F238E27FC236}">
                <a16:creationId xmlns:a16="http://schemas.microsoft.com/office/drawing/2014/main" id="{CC0FB55D-20E6-A4E1-5926-DA09D3DC959D}"/>
              </a:ext>
            </a:extLst>
          </p:cNvPr>
          <p:cNvSpPr txBox="1">
            <a:spLocks noGrp="1"/>
          </p:cNvSpPr>
          <p:nvPr>
            <p:ph type="title" idx="4294967295"/>
          </p:nvPr>
        </p:nvSpPr>
        <p:spPr>
          <a:xfrm>
            <a:off x="86007" y="4083587"/>
            <a:ext cx="8609000" cy="1461976"/>
          </a:xfrm>
          <a:prstGeom prst="rect">
            <a:avLst/>
          </a:prstGeom>
          <a:noFill/>
          <a:ln>
            <a:noFill/>
          </a:ln>
        </p:spPr>
        <p:txBody>
          <a:bodyPr spcFirstLastPara="1" wrap="square" lIns="91425" tIns="45700" rIns="91425" bIns="45700" anchor="ctr" anchorCtr="0">
            <a:noAutofit/>
          </a:bodyPr>
          <a:lstStyle/>
          <a:p>
            <a:pPr algn="ctr">
              <a:spcBef>
                <a:spcPts val="0"/>
              </a:spcBef>
              <a:buClr>
                <a:schemeClr val="accent1"/>
              </a:buClr>
              <a:buSzPts val="4000"/>
            </a:pPr>
            <a:r>
              <a:rPr lang="en-US" sz="3500" dirty="0">
                <a:ea typeface="Lato Medium"/>
                <a:cs typeface="Lato Medium"/>
              </a:rPr>
              <a:t>Registration and Hotel Block </a:t>
            </a:r>
            <a:r>
              <a:rPr lang="en-US" sz="3500" dirty="0">
                <a:highlight>
                  <a:srgbClr val="FFFF00"/>
                </a:highlight>
                <a:ea typeface="Lato Medium"/>
                <a:cs typeface="Lato Medium"/>
              </a:rPr>
              <a:t>NOW OPEN.</a:t>
            </a:r>
          </a:p>
        </p:txBody>
      </p:sp>
      <p:sp>
        <p:nvSpPr>
          <p:cNvPr id="11" name="TextBox 10">
            <a:extLst>
              <a:ext uri="{FF2B5EF4-FFF2-40B4-BE49-F238E27FC236}">
                <a16:creationId xmlns:a16="http://schemas.microsoft.com/office/drawing/2014/main" id="{5A3CE7CF-B9FC-0A3F-90C1-E1C3299CB9CC}"/>
              </a:ext>
            </a:extLst>
          </p:cNvPr>
          <p:cNvSpPr txBox="1"/>
          <p:nvPr/>
        </p:nvSpPr>
        <p:spPr>
          <a:xfrm>
            <a:off x="2960964" y="5755505"/>
            <a:ext cx="9315119"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C498B"/>
                </a:solidFill>
                <a:effectLst/>
                <a:uLnTx/>
                <a:uFillTx/>
                <a:latin typeface="Calibri" panose="020F0502020204030204"/>
                <a:ea typeface="Lato Medium"/>
                <a:cs typeface="Lato Medium"/>
              </a:rPr>
              <a:t>Make sure at least one </a:t>
            </a:r>
            <a:r>
              <a:rPr kumimoji="0" lang="en-US" sz="2600" b="1" i="1" u="none" strike="noStrike" kern="1200" cap="none" spc="0" normalizeH="0" baseline="0" noProof="0" dirty="0">
                <a:ln>
                  <a:noFill/>
                </a:ln>
                <a:solidFill>
                  <a:srgbClr val="F3F6FB"/>
                </a:solidFill>
                <a:effectLst/>
                <a:uLnTx/>
                <a:uFillTx/>
                <a:latin typeface="Calibri" panose="020F0502020204030204"/>
                <a:ea typeface="Calibri"/>
                <a:cs typeface="Calibri"/>
              </a:rPr>
              <a:t>physician champion, </a:t>
            </a:r>
            <a:r>
              <a:rPr kumimoji="0" lang="en-US" sz="2600" b="1" i="0" u="none" strike="noStrike" kern="1200" cap="none" spc="0" normalizeH="0" baseline="0" noProof="0" dirty="0">
                <a:ln>
                  <a:noFill/>
                </a:ln>
                <a:solidFill>
                  <a:srgbClr val="1C498B"/>
                </a:solidFill>
                <a:effectLst/>
                <a:uLnTx/>
                <a:uFillTx/>
                <a:latin typeface="Calibri" panose="020F0502020204030204"/>
                <a:ea typeface="Lato Medium"/>
                <a:cs typeface="Lato Medium"/>
              </a:rPr>
              <a:t>one</a:t>
            </a:r>
            <a:r>
              <a:rPr kumimoji="0" lang="en-US" sz="2600" b="1" i="1" u="none" strike="noStrike" kern="1200" cap="none" spc="0" normalizeH="0" baseline="0" noProof="0" dirty="0">
                <a:ln>
                  <a:noFill/>
                </a:ln>
                <a:solidFill>
                  <a:srgbClr val="F3F6FB"/>
                </a:solidFill>
                <a:effectLst/>
                <a:uLnTx/>
                <a:uFillTx/>
                <a:latin typeface="Calibri" panose="020F0502020204030204"/>
                <a:ea typeface="Calibri"/>
                <a:cs typeface="Calibri"/>
              </a:rPr>
              <a:t> nurse champion, </a:t>
            </a:r>
            <a:r>
              <a:rPr kumimoji="0" lang="en-US" sz="2600" b="1" i="0" u="none" strike="noStrike" kern="1200" cap="none" spc="0" normalizeH="0" baseline="0" noProof="0" dirty="0">
                <a:ln>
                  <a:noFill/>
                </a:ln>
                <a:solidFill>
                  <a:srgbClr val="1C498B"/>
                </a:solidFill>
                <a:effectLst/>
                <a:uLnTx/>
                <a:uFillTx/>
                <a:latin typeface="Calibri" panose="020F0502020204030204"/>
                <a:ea typeface="Lato Medium"/>
                <a:cs typeface="Lato Medium"/>
              </a:rPr>
              <a:t>and a </a:t>
            </a:r>
            <a:r>
              <a:rPr kumimoji="0" lang="en-US" sz="2600" b="1" i="1" u="none" strike="noStrike" kern="1200" cap="none" spc="0" normalizeH="0" baseline="0" noProof="0" dirty="0">
                <a:ln>
                  <a:noFill/>
                </a:ln>
                <a:solidFill>
                  <a:srgbClr val="F3F6FB"/>
                </a:solidFill>
                <a:effectLst/>
                <a:uLnTx/>
                <a:uFillTx/>
                <a:latin typeface="Calibri" panose="020F0502020204030204"/>
                <a:ea typeface="Calibri"/>
                <a:cs typeface="Calibri"/>
              </a:rPr>
              <a:t>patient partner </a:t>
            </a:r>
            <a:r>
              <a:rPr kumimoji="0" lang="en-US" sz="2600" b="1" i="0" u="none" strike="noStrike" kern="1200" cap="none" spc="0" normalizeH="0" baseline="0" noProof="0" dirty="0">
                <a:ln>
                  <a:noFill/>
                </a:ln>
                <a:solidFill>
                  <a:srgbClr val="1C498B"/>
                </a:solidFill>
                <a:effectLst/>
                <a:uLnTx/>
                <a:uFillTx/>
                <a:latin typeface="Calibri" panose="020F0502020204030204"/>
                <a:ea typeface="Lato Medium"/>
                <a:cs typeface="Lato Medium"/>
              </a:rPr>
              <a:t>attend to represent your hospital.  </a:t>
            </a:r>
          </a:p>
        </p:txBody>
      </p:sp>
      <p:sp>
        <p:nvSpPr>
          <p:cNvPr id="23" name="Rectangle 1">
            <a:extLst>
              <a:ext uri="{FF2B5EF4-FFF2-40B4-BE49-F238E27FC236}">
                <a16:creationId xmlns:a16="http://schemas.microsoft.com/office/drawing/2014/main" id="{74F09B2B-AD0B-2AA5-506C-3C45E707412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3E6AB8B8-9B75-3B96-DEBB-2918DE9CC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07" y="5396024"/>
            <a:ext cx="3014545" cy="1461975"/>
          </a:xfrm>
          <a:prstGeom prst="rect">
            <a:avLst/>
          </a:prstGeom>
        </p:spPr>
      </p:pic>
      <p:sp>
        <p:nvSpPr>
          <p:cNvPr id="2" name="TextBox 1">
            <a:extLst>
              <a:ext uri="{FF2B5EF4-FFF2-40B4-BE49-F238E27FC236}">
                <a16:creationId xmlns:a16="http://schemas.microsoft.com/office/drawing/2014/main" id="{D624C51F-2320-051F-EE32-3B82998BF413}"/>
              </a:ext>
            </a:extLst>
          </p:cNvPr>
          <p:cNvSpPr txBox="1"/>
          <p:nvPr/>
        </p:nvSpPr>
        <p:spPr>
          <a:xfrm>
            <a:off x="598455" y="2181735"/>
            <a:ext cx="224131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DM Sans" pitchFamily="2" charset="77"/>
                <a:ea typeface="+mn-ea"/>
                <a:cs typeface="+mn-cs"/>
              </a:rPr>
              <a:t>Time: 9 am – 4 pm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4C55"/>
              </a:solidFill>
              <a:effectLst/>
              <a:uLnTx/>
              <a:uFillTx/>
              <a:latin typeface="DM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4C55"/>
              </a:solidFill>
              <a:effectLst/>
              <a:uLnTx/>
              <a:uFillTx/>
              <a:latin typeface="DM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DM Sans" pitchFamily="2" charset="77"/>
                <a:ea typeface="+mn-ea"/>
                <a:cs typeface="+mn-cs"/>
              </a:rPr>
              <a:t>Time: 9 am – 3:45 pm</a:t>
            </a:r>
          </a:p>
        </p:txBody>
      </p:sp>
      <p:sp>
        <p:nvSpPr>
          <p:cNvPr id="3" name="TextBox 2">
            <a:extLst>
              <a:ext uri="{FF2B5EF4-FFF2-40B4-BE49-F238E27FC236}">
                <a16:creationId xmlns:a16="http://schemas.microsoft.com/office/drawing/2014/main" id="{22A9F55D-0898-AF0D-7237-C55060474BA9}"/>
              </a:ext>
            </a:extLst>
          </p:cNvPr>
          <p:cNvSpPr txBox="1"/>
          <p:nvPr/>
        </p:nvSpPr>
        <p:spPr>
          <a:xfrm>
            <a:off x="9063263" y="1416014"/>
            <a:ext cx="2817801"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C498B"/>
                </a:solidFill>
                <a:effectLst/>
                <a:uLnTx/>
                <a:uFillTx/>
                <a:latin typeface="Calibri" panose="020F0502020204030204"/>
                <a:ea typeface="Lato Medium"/>
                <a:cs typeface="Lato Medium"/>
              </a:rPr>
              <a:t>Go to “Events” on our website to stay up to date on agendas, storyboards, and registration updates.</a:t>
            </a:r>
          </a:p>
        </p:txBody>
      </p:sp>
    </p:spTree>
    <p:extLst>
      <p:ext uri="{BB962C8B-B14F-4D97-AF65-F5344CB8AC3E}">
        <p14:creationId xmlns:p14="http://schemas.microsoft.com/office/powerpoint/2010/main" val="1717302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D2CC"/>
        </a:solidFill>
        <a:effectLst/>
      </p:bgPr>
    </p:bg>
    <p:spTree>
      <p:nvGrpSpPr>
        <p:cNvPr id="1" name="">
          <a:extLst>
            <a:ext uri="{FF2B5EF4-FFF2-40B4-BE49-F238E27FC236}">
              <a16:creationId xmlns:a16="http://schemas.microsoft.com/office/drawing/2014/main" id="{92AF366D-070D-1373-8085-95F47654074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A1AE499-1AE2-AE23-546C-7DD5C9F31BCA}"/>
              </a:ext>
            </a:extLst>
          </p:cNvPr>
          <p:cNvGrpSpPr>
            <a:grpSpLocks noChangeAspect="1"/>
          </p:cNvGrpSpPr>
          <p:nvPr/>
        </p:nvGrpSpPr>
        <p:grpSpPr>
          <a:xfrm>
            <a:off x="685800" y="1746193"/>
            <a:ext cx="2876639" cy="4426007"/>
            <a:chOff x="0" y="0"/>
            <a:chExt cx="4128770" cy="6352540"/>
          </a:xfrm>
        </p:grpSpPr>
        <p:sp>
          <p:nvSpPr>
            <p:cNvPr id="3" name="Freeform 3">
              <a:extLst>
                <a:ext uri="{FF2B5EF4-FFF2-40B4-BE49-F238E27FC236}">
                  <a16:creationId xmlns:a16="http://schemas.microsoft.com/office/drawing/2014/main" id="{83DED4FC-0718-8E39-19F5-B24DB56575E1}"/>
                </a:ext>
              </a:extLst>
            </p:cNvPr>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D29C6D23-45F0-4387-B132-1CD00228D382}"/>
                </a:ext>
              </a:extLst>
            </p:cNvPr>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F384A821-FD9B-5F7E-671B-2D6AB46E4CB0}"/>
                </a:ext>
              </a:extLst>
            </p:cNvPr>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A1AA448-CBE9-E20B-61DC-B57B18A5A168}"/>
                </a:ext>
              </a:extLst>
            </p:cNvPr>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84136F36-8390-EFEE-09E3-F73973AF6E2B}"/>
                </a:ext>
              </a:extLst>
            </p:cNvPr>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1DF16BB3-6584-1940-4245-B914D529196C}"/>
                </a:ext>
              </a:extLst>
            </p:cNvPr>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00C6C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861872AA-9003-FD41-C9BC-12770650A46B}"/>
                </a:ext>
              </a:extLst>
            </p:cNvPr>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2AFAAB5F-5E71-526A-89F7-043FFE4A90AC}"/>
              </a:ext>
            </a:extLst>
          </p:cNvPr>
          <p:cNvGrpSpPr>
            <a:grpSpLocks noChangeAspect="1"/>
          </p:cNvGrpSpPr>
          <p:nvPr/>
        </p:nvGrpSpPr>
        <p:grpSpPr>
          <a:xfrm>
            <a:off x="4686969" y="1746194"/>
            <a:ext cx="2965968" cy="4563449"/>
            <a:chOff x="0" y="0"/>
            <a:chExt cx="4128770" cy="6352540"/>
          </a:xfrm>
        </p:grpSpPr>
        <p:sp>
          <p:nvSpPr>
            <p:cNvPr id="11" name="Freeform 11">
              <a:extLst>
                <a:ext uri="{FF2B5EF4-FFF2-40B4-BE49-F238E27FC236}">
                  <a16:creationId xmlns:a16="http://schemas.microsoft.com/office/drawing/2014/main" id="{DFBD6DF3-248D-C15D-73BA-7F13AA0D9E41}"/>
                </a:ext>
              </a:extLst>
            </p:cNvPr>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8E438D8A-C4DC-EF56-7581-F37547E8DC5E}"/>
                </a:ext>
              </a:extLst>
            </p:cNvPr>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6E9D180B-245F-AE26-DB6D-C64E6EE4ACF6}"/>
                </a:ext>
              </a:extLst>
            </p:cNvPr>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CA34BEFF-D077-23AE-74C6-192CDBBA7BD7}"/>
                </a:ext>
              </a:extLst>
            </p:cNvPr>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EE1842B4-9AB9-7BF8-5B35-2FCDC45E8BC9}"/>
                </a:ext>
              </a:extLst>
            </p:cNvPr>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39283C55-E14C-8466-28C1-0BB7AB7B756E}"/>
                </a:ext>
              </a:extLst>
            </p:cNvPr>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56AE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57043144-C459-CD1D-20BE-7B32FD314E48}"/>
                </a:ext>
              </a:extLst>
            </p:cNvPr>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a:extLst>
              <a:ext uri="{FF2B5EF4-FFF2-40B4-BE49-F238E27FC236}">
                <a16:creationId xmlns:a16="http://schemas.microsoft.com/office/drawing/2014/main" id="{1E1E31A1-BC6D-D99A-4F72-CCA279EBCF47}"/>
              </a:ext>
            </a:extLst>
          </p:cNvPr>
          <p:cNvGrpSpPr>
            <a:grpSpLocks noChangeAspect="1"/>
          </p:cNvGrpSpPr>
          <p:nvPr/>
        </p:nvGrpSpPr>
        <p:grpSpPr>
          <a:xfrm>
            <a:off x="8740554" y="1765773"/>
            <a:ext cx="2953242" cy="4543868"/>
            <a:chOff x="0" y="0"/>
            <a:chExt cx="4128770" cy="6352540"/>
          </a:xfrm>
        </p:grpSpPr>
        <p:sp>
          <p:nvSpPr>
            <p:cNvPr id="19" name="Freeform 19">
              <a:extLst>
                <a:ext uri="{FF2B5EF4-FFF2-40B4-BE49-F238E27FC236}">
                  <a16:creationId xmlns:a16="http://schemas.microsoft.com/office/drawing/2014/main" id="{AEAFCF7A-1572-68C0-9ED9-9355ABB03B01}"/>
                </a:ext>
              </a:extLst>
            </p:cNvPr>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F731B3EB-BB60-17BD-C23E-5545B48BDA25}"/>
                </a:ext>
              </a:extLst>
            </p:cNvPr>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02DF5C7D-3921-AB13-9A3D-90022BAD56CE}"/>
                </a:ext>
              </a:extLst>
            </p:cNvPr>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a:extLst>
                <a:ext uri="{FF2B5EF4-FFF2-40B4-BE49-F238E27FC236}">
                  <a16:creationId xmlns:a16="http://schemas.microsoft.com/office/drawing/2014/main" id="{6D03DD8B-0252-8568-C956-FA574DEA5E30}"/>
                </a:ext>
              </a:extLst>
            </p:cNvPr>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a:extLst>
                <a:ext uri="{FF2B5EF4-FFF2-40B4-BE49-F238E27FC236}">
                  <a16:creationId xmlns:a16="http://schemas.microsoft.com/office/drawing/2014/main" id="{9B73FEC6-FD5F-9EEC-6898-91C311397677}"/>
                </a:ext>
              </a:extLst>
            </p:cNvPr>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EE5E3884-2077-F836-5AF8-CC563B36184D}"/>
                </a:ext>
              </a:extLst>
            </p:cNvPr>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F9C04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a:extLst>
                <a:ext uri="{FF2B5EF4-FFF2-40B4-BE49-F238E27FC236}">
                  <a16:creationId xmlns:a16="http://schemas.microsoft.com/office/drawing/2014/main" id="{BC41ACDC-CC5E-202C-38FA-0552057B6601}"/>
                </a:ext>
              </a:extLst>
            </p:cNvPr>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8A100A2F-CC73-5BF9-B1E8-62FC7744007A}"/>
              </a:ext>
            </a:extLst>
          </p:cNvPr>
          <p:cNvGrpSpPr>
            <a:grpSpLocks noChangeAspect="1"/>
          </p:cNvGrpSpPr>
          <p:nvPr/>
        </p:nvGrpSpPr>
        <p:grpSpPr>
          <a:xfrm>
            <a:off x="3991435" y="190668"/>
            <a:ext cx="4357036" cy="1460916"/>
            <a:chOff x="0" y="0"/>
            <a:chExt cx="18938240" cy="6350000"/>
          </a:xfrm>
        </p:grpSpPr>
        <p:sp>
          <p:nvSpPr>
            <p:cNvPr id="27" name="Freeform 27">
              <a:extLst>
                <a:ext uri="{FF2B5EF4-FFF2-40B4-BE49-F238E27FC236}">
                  <a16:creationId xmlns:a16="http://schemas.microsoft.com/office/drawing/2014/main" id="{79B6D90B-3D1B-A1E4-5639-1664EC7F8937}"/>
                </a:ext>
              </a:extLst>
            </p:cNvPr>
            <p:cNvSpPr/>
            <p:nvPr/>
          </p:nvSpPr>
          <p:spPr>
            <a:xfrm>
              <a:off x="27940" y="27940"/>
              <a:ext cx="18883630" cy="916940"/>
            </a:xfrm>
            <a:custGeom>
              <a:avLst/>
              <a:gdLst/>
              <a:ahLst/>
              <a:cxnLst/>
              <a:rect l="l" t="t" r="r" b="b"/>
              <a:pathLst>
                <a:path w="18883630" h="916940">
                  <a:moveTo>
                    <a:pt x="18883630" y="670560"/>
                  </a:moveTo>
                  <a:lnTo>
                    <a:pt x="18883630" y="916940"/>
                  </a:lnTo>
                  <a:lnTo>
                    <a:pt x="0" y="916940"/>
                  </a:lnTo>
                  <a:lnTo>
                    <a:pt x="0" y="0"/>
                  </a:lnTo>
                  <a:lnTo>
                    <a:pt x="18883630" y="0"/>
                  </a:lnTo>
                  <a:lnTo>
                    <a:pt x="18883630" y="271780"/>
                  </a:lnTo>
                  <a:moveTo>
                    <a:pt x="18883630" y="271780"/>
                  </a:moveTo>
                  <a:lnTo>
                    <a:pt x="18883630" y="670560"/>
                  </a:lnTo>
                </a:path>
              </a:pathLst>
            </a:custGeom>
            <a:solidFill>
              <a:srgbClr val="FA7D9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a:extLst>
                <a:ext uri="{FF2B5EF4-FFF2-40B4-BE49-F238E27FC236}">
                  <a16:creationId xmlns:a16="http://schemas.microsoft.com/office/drawing/2014/main" id="{75AFCFCD-E8A7-0927-4E89-B86EBEABD603}"/>
                </a:ext>
              </a:extLst>
            </p:cNvPr>
            <p:cNvSpPr/>
            <p:nvPr/>
          </p:nvSpPr>
          <p:spPr>
            <a:xfrm>
              <a:off x="27940" y="944880"/>
              <a:ext cx="18883630" cy="5377180"/>
            </a:xfrm>
            <a:custGeom>
              <a:avLst/>
              <a:gdLst/>
              <a:ahLst/>
              <a:cxnLst/>
              <a:rect l="l" t="t" r="r" b="b"/>
              <a:pathLst>
                <a:path w="18883630" h="5377180">
                  <a:moveTo>
                    <a:pt x="18883630" y="1172210"/>
                  </a:moveTo>
                  <a:lnTo>
                    <a:pt x="18883630" y="5377180"/>
                  </a:lnTo>
                  <a:lnTo>
                    <a:pt x="10957560" y="5377180"/>
                  </a:lnTo>
                  <a:moveTo>
                    <a:pt x="10957560" y="5377180"/>
                  </a:moveTo>
                  <a:lnTo>
                    <a:pt x="0" y="5377180"/>
                  </a:lnTo>
                  <a:lnTo>
                    <a:pt x="0" y="0"/>
                  </a:lnTo>
                  <a:lnTo>
                    <a:pt x="18883630" y="0"/>
                  </a:lnTo>
                  <a:lnTo>
                    <a:pt x="18883630" y="1172210"/>
                  </a:lnTo>
                </a:path>
              </a:pathLst>
            </a:custGeom>
            <a:solidFill>
              <a:srgbClr val="FAF2E9"/>
            </a:soli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a:extLst>
                <a:ext uri="{FF2B5EF4-FFF2-40B4-BE49-F238E27FC236}">
                  <a16:creationId xmlns:a16="http://schemas.microsoft.com/office/drawing/2014/main" id="{8496D325-89C5-50C8-A037-082D0D949F74}"/>
                </a:ext>
              </a:extLst>
            </p:cNvPr>
            <p:cNvSpPr/>
            <p:nvPr/>
          </p:nvSpPr>
          <p:spPr>
            <a:xfrm>
              <a:off x="317500" y="299720"/>
              <a:ext cx="1515110" cy="369570"/>
            </a:xfrm>
            <a:custGeom>
              <a:avLst/>
              <a:gdLst/>
              <a:ahLst/>
              <a:cxnLst/>
              <a:rect l="l" t="t" r="r" b="b"/>
              <a:pathLst>
                <a:path w="1515110" h="369570">
                  <a:moveTo>
                    <a:pt x="368300" y="185420"/>
                  </a:moveTo>
                  <a:cubicBezTo>
                    <a:pt x="368300" y="287020"/>
                    <a:pt x="285750" y="369570"/>
                    <a:pt x="184150" y="369570"/>
                  </a:cubicBezTo>
                  <a:cubicBezTo>
                    <a:pt x="82550" y="369570"/>
                    <a:pt x="0" y="287020"/>
                    <a:pt x="0" y="185420"/>
                  </a:cubicBezTo>
                  <a:cubicBezTo>
                    <a:pt x="0" y="83820"/>
                    <a:pt x="82550" y="1270"/>
                    <a:pt x="184150" y="1270"/>
                  </a:cubicBezTo>
                  <a:cubicBezTo>
                    <a:pt x="285750" y="1270"/>
                    <a:pt x="368300" y="82550"/>
                    <a:pt x="368300" y="185420"/>
                  </a:cubicBezTo>
                  <a:close/>
                  <a:moveTo>
                    <a:pt x="756920" y="0"/>
                  </a:moveTo>
                  <a:cubicBezTo>
                    <a:pt x="655320" y="0"/>
                    <a:pt x="572770" y="82550"/>
                    <a:pt x="572770" y="184150"/>
                  </a:cubicBezTo>
                  <a:cubicBezTo>
                    <a:pt x="572770" y="285750"/>
                    <a:pt x="655320" y="368300"/>
                    <a:pt x="756920" y="368300"/>
                  </a:cubicBezTo>
                  <a:cubicBezTo>
                    <a:pt x="858520" y="368300"/>
                    <a:pt x="941070" y="285750"/>
                    <a:pt x="941070" y="184150"/>
                  </a:cubicBezTo>
                  <a:cubicBezTo>
                    <a:pt x="941070" y="82550"/>
                    <a:pt x="858520" y="0"/>
                    <a:pt x="756920" y="0"/>
                  </a:cubicBezTo>
                  <a:close/>
                  <a:moveTo>
                    <a:pt x="1330960" y="0"/>
                  </a:moveTo>
                  <a:cubicBezTo>
                    <a:pt x="1229360" y="0"/>
                    <a:pt x="1146810" y="82550"/>
                    <a:pt x="1146810" y="184150"/>
                  </a:cubicBezTo>
                  <a:cubicBezTo>
                    <a:pt x="1146810" y="285750"/>
                    <a:pt x="1229360" y="368300"/>
                    <a:pt x="1330960" y="368300"/>
                  </a:cubicBezTo>
                  <a:cubicBezTo>
                    <a:pt x="1432560" y="368300"/>
                    <a:pt x="1515110" y="285750"/>
                    <a:pt x="1515110" y="184150"/>
                  </a:cubicBezTo>
                  <a:cubicBezTo>
                    <a:pt x="1515110" y="82550"/>
                    <a:pt x="1432560" y="0"/>
                    <a:pt x="1330960" y="0"/>
                  </a:cubicBez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a:extLst>
                <a:ext uri="{FF2B5EF4-FFF2-40B4-BE49-F238E27FC236}">
                  <a16:creationId xmlns:a16="http://schemas.microsoft.com/office/drawing/2014/main" id="{4EB3382F-8782-150F-7283-6E5753BDCF7A}"/>
                </a:ext>
              </a:extLst>
            </p:cNvPr>
            <p:cNvSpPr/>
            <p:nvPr/>
          </p:nvSpPr>
          <p:spPr>
            <a:xfrm>
              <a:off x="0" y="0"/>
              <a:ext cx="18939509" cy="6350000"/>
            </a:xfrm>
            <a:custGeom>
              <a:avLst/>
              <a:gdLst/>
              <a:ahLst/>
              <a:cxnLst/>
              <a:rect l="l" t="t" r="r" b="b"/>
              <a:pathLst>
                <a:path w="18939509" h="6350000">
                  <a:moveTo>
                    <a:pt x="18911570" y="6350000"/>
                  </a:moveTo>
                  <a:lnTo>
                    <a:pt x="27940" y="6350000"/>
                  </a:lnTo>
                  <a:cubicBezTo>
                    <a:pt x="12700" y="6350000"/>
                    <a:pt x="0" y="6337300"/>
                    <a:pt x="0" y="6322060"/>
                  </a:cubicBezTo>
                  <a:lnTo>
                    <a:pt x="0" y="27940"/>
                  </a:lnTo>
                  <a:cubicBezTo>
                    <a:pt x="0" y="12700"/>
                    <a:pt x="12700" y="0"/>
                    <a:pt x="27940" y="0"/>
                  </a:cubicBezTo>
                  <a:lnTo>
                    <a:pt x="18911570" y="0"/>
                  </a:lnTo>
                  <a:cubicBezTo>
                    <a:pt x="18926809" y="0"/>
                    <a:pt x="18939509" y="12700"/>
                    <a:pt x="18939509" y="27940"/>
                  </a:cubicBezTo>
                  <a:lnTo>
                    <a:pt x="18939509" y="6322060"/>
                  </a:lnTo>
                  <a:cubicBezTo>
                    <a:pt x="18938239" y="6337300"/>
                    <a:pt x="18926811" y="6350000"/>
                    <a:pt x="18911570" y="6350000"/>
                  </a:cubicBezTo>
                  <a:close/>
                  <a:moveTo>
                    <a:pt x="55880" y="6294120"/>
                  </a:moveTo>
                  <a:lnTo>
                    <a:pt x="18883630" y="6294120"/>
                  </a:lnTo>
                  <a:lnTo>
                    <a:pt x="18883630" y="55880"/>
                  </a:lnTo>
                  <a:lnTo>
                    <a:pt x="55880" y="55880"/>
                  </a:lnTo>
                  <a:lnTo>
                    <a:pt x="55880" y="6294120"/>
                  </a:lnTo>
                  <a:close/>
                  <a:moveTo>
                    <a:pt x="18911570" y="972820"/>
                  </a:moveTo>
                  <a:lnTo>
                    <a:pt x="27940" y="972820"/>
                  </a:lnTo>
                  <a:cubicBezTo>
                    <a:pt x="12700" y="972820"/>
                    <a:pt x="0" y="960120"/>
                    <a:pt x="0" y="944880"/>
                  </a:cubicBezTo>
                  <a:lnTo>
                    <a:pt x="0" y="27940"/>
                  </a:lnTo>
                  <a:cubicBezTo>
                    <a:pt x="0" y="12700"/>
                    <a:pt x="12700" y="0"/>
                    <a:pt x="27940" y="0"/>
                  </a:cubicBezTo>
                  <a:lnTo>
                    <a:pt x="18911570" y="0"/>
                  </a:lnTo>
                  <a:cubicBezTo>
                    <a:pt x="18926809" y="0"/>
                    <a:pt x="18939509" y="12700"/>
                    <a:pt x="18939509" y="27940"/>
                  </a:cubicBezTo>
                  <a:lnTo>
                    <a:pt x="18939509" y="944880"/>
                  </a:lnTo>
                  <a:cubicBezTo>
                    <a:pt x="18938239" y="960120"/>
                    <a:pt x="18926811" y="972820"/>
                    <a:pt x="18911570" y="972820"/>
                  </a:cubicBezTo>
                  <a:close/>
                  <a:moveTo>
                    <a:pt x="55880" y="916940"/>
                  </a:moveTo>
                  <a:lnTo>
                    <a:pt x="18883630" y="916940"/>
                  </a:lnTo>
                  <a:lnTo>
                    <a:pt x="18883630" y="55880"/>
                  </a:lnTo>
                  <a:lnTo>
                    <a:pt x="55880" y="55880"/>
                  </a:lnTo>
                  <a:lnTo>
                    <a:pt x="55880" y="916940"/>
                  </a:lnTo>
                  <a:close/>
                  <a:moveTo>
                    <a:pt x="501650" y="695960"/>
                  </a:moveTo>
                  <a:cubicBezTo>
                    <a:pt x="384810" y="695960"/>
                    <a:pt x="289560" y="600710"/>
                    <a:pt x="289560" y="483870"/>
                  </a:cubicBezTo>
                  <a:cubicBezTo>
                    <a:pt x="289560" y="367030"/>
                    <a:pt x="384810" y="271780"/>
                    <a:pt x="501650" y="271780"/>
                  </a:cubicBezTo>
                  <a:cubicBezTo>
                    <a:pt x="618490" y="271780"/>
                    <a:pt x="713740" y="367030"/>
                    <a:pt x="713740" y="483870"/>
                  </a:cubicBezTo>
                  <a:cubicBezTo>
                    <a:pt x="713740" y="600710"/>
                    <a:pt x="618490" y="695960"/>
                    <a:pt x="501650" y="695960"/>
                  </a:cubicBezTo>
                  <a:close/>
                  <a:moveTo>
                    <a:pt x="501650" y="327660"/>
                  </a:moveTo>
                  <a:cubicBezTo>
                    <a:pt x="415290" y="327660"/>
                    <a:pt x="345440" y="397510"/>
                    <a:pt x="345440" y="483870"/>
                  </a:cubicBezTo>
                  <a:cubicBezTo>
                    <a:pt x="345440" y="570230"/>
                    <a:pt x="415290" y="640080"/>
                    <a:pt x="501650" y="640080"/>
                  </a:cubicBezTo>
                  <a:cubicBezTo>
                    <a:pt x="588010" y="640080"/>
                    <a:pt x="657860" y="570230"/>
                    <a:pt x="657860" y="483870"/>
                  </a:cubicBezTo>
                  <a:cubicBezTo>
                    <a:pt x="657860" y="397510"/>
                    <a:pt x="588010" y="327660"/>
                    <a:pt x="501650" y="327660"/>
                  </a:cubicBezTo>
                  <a:close/>
                  <a:moveTo>
                    <a:pt x="1074420" y="695960"/>
                  </a:moveTo>
                  <a:cubicBezTo>
                    <a:pt x="957580" y="695960"/>
                    <a:pt x="862330" y="600710"/>
                    <a:pt x="862330" y="483870"/>
                  </a:cubicBezTo>
                  <a:cubicBezTo>
                    <a:pt x="862330" y="367030"/>
                    <a:pt x="957580" y="271780"/>
                    <a:pt x="1074420" y="271780"/>
                  </a:cubicBezTo>
                  <a:cubicBezTo>
                    <a:pt x="1191260" y="271780"/>
                    <a:pt x="1286510" y="367030"/>
                    <a:pt x="1286510" y="483870"/>
                  </a:cubicBezTo>
                  <a:cubicBezTo>
                    <a:pt x="1286510" y="600710"/>
                    <a:pt x="1191260" y="695960"/>
                    <a:pt x="1074420" y="695960"/>
                  </a:cubicBezTo>
                  <a:close/>
                  <a:moveTo>
                    <a:pt x="1074420" y="327660"/>
                  </a:moveTo>
                  <a:cubicBezTo>
                    <a:pt x="988060" y="327660"/>
                    <a:pt x="918210" y="397510"/>
                    <a:pt x="918210" y="483870"/>
                  </a:cubicBezTo>
                  <a:cubicBezTo>
                    <a:pt x="918210" y="570230"/>
                    <a:pt x="988060" y="640080"/>
                    <a:pt x="1074420" y="640080"/>
                  </a:cubicBezTo>
                  <a:cubicBezTo>
                    <a:pt x="1160780" y="640080"/>
                    <a:pt x="1230630" y="570230"/>
                    <a:pt x="1230630" y="483870"/>
                  </a:cubicBezTo>
                  <a:cubicBezTo>
                    <a:pt x="1230630" y="397510"/>
                    <a:pt x="1160780" y="327660"/>
                    <a:pt x="1074420" y="327660"/>
                  </a:cubicBezTo>
                  <a:close/>
                  <a:moveTo>
                    <a:pt x="1648460" y="695960"/>
                  </a:moveTo>
                  <a:cubicBezTo>
                    <a:pt x="1531620" y="695960"/>
                    <a:pt x="1436370" y="600710"/>
                    <a:pt x="1436370" y="483870"/>
                  </a:cubicBezTo>
                  <a:cubicBezTo>
                    <a:pt x="1436370" y="367030"/>
                    <a:pt x="1531620" y="271780"/>
                    <a:pt x="1648460" y="271780"/>
                  </a:cubicBezTo>
                  <a:cubicBezTo>
                    <a:pt x="1765300" y="271780"/>
                    <a:pt x="1860550" y="367030"/>
                    <a:pt x="1860550" y="483870"/>
                  </a:cubicBezTo>
                  <a:cubicBezTo>
                    <a:pt x="1860550" y="600710"/>
                    <a:pt x="1765300" y="695960"/>
                    <a:pt x="1648460" y="695960"/>
                  </a:cubicBezTo>
                  <a:close/>
                  <a:moveTo>
                    <a:pt x="1648460" y="327660"/>
                  </a:moveTo>
                  <a:cubicBezTo>
                    <a:pt x="1562100" y="327660"/>
                    <a:pt x="1492250" y="397510"/>
                    <a:pt x="1492250" y="483870"/>
                  </a:cubicBezTo>
                  <a:cubicBezTo>
                    <a:pt x="1492250" y="570230"/>
                    <a:pt x="1562100" y="640080"/>
                    <a:pt x="1648460" y="640080"/>
                  </a:cubicBezTo>
                  <a:cubicBezTo>
                    <a:pt x="1734820" y="640080"/>
                    <a:pt x="1804670" y="570230"/>
                    <a:pt x="1804670" y="483870"/>
                  </a:cubicBezTo>
                  <a:cubicBezTo>
                    <a:pt x="1804670" y="397510"/>
                    <a:pt x="1733550" y="327660"/>
                    <a:pt x="1648460" y="327660"/>
                  </a:cubicBezTo>
                  <a:close/>
                  <a:moveTo>
                    <a:pt x="18501361" y="670560"/>
                  </a:moveTo>
                  <a:lnTo>
                    <a:pt x="18501361" y="302260"/>
                  </a:lnTo>
                  <a:cubicBezTo>
                    <a:pt x="18501361" y="287020"/>
                    <a:pt x="18488661" y="274320"/>
                    <a:pt x="18473421" y="274320"/>
                  </a:cubicBezTo>
                  <a:cubicBezTo>
                    <a:pt x="18458182" y="274320"/>
                    <a:pt x="18445482" y="287020"/>
                    <a:pt x="18445482" y="302260"/>
                  </a:cubicBezTo>
                  <a:lnTo>
                    <a:pt x="18445482" y="670560"/>
                  </a:lnTo>
                  <a:cubicBezTo>
                    <a:pt x="18445482" y="685800"/>
                    <a:pt x="18458182" y="698500"/>
                    <a:pt x="18473421" y="698500"/>
                  </a:cubicBezTo>
                  <a:cubicBezTo>
                    <a:pt x="18488661" y="698500"/>
                    <a:pt x="18501361" y="685800"/>
                    <a:pt x="18501361" y="670560"/>
                  </a:cubicBezTo>
                  <a:close/>
                  <a:moveTo>
                    <a:pt x="18685511" y="488950"/>
                  </a:moveTo>
                  <a:cubicBezTo>
                    <a:pt x="18685511" y="473710"/>
                    <a:pt x="18672811" y="461010"/>
                    <a:pt x="18657571" y="461010"/>
                  </a:cubicBezTo>
                  <a:lnTo>
                    <a:pt x="18289271" y="458470"/>
                  </a:lnTo>
                  <a:cubicBezTo>
                    <a:pt x="18275302" y="457200"/>
                    <a:pt x="18261332" y="471170"/>
                    <a:pt x="18261332" y="486410"/>
                  </a:cubicBezTo>
                  <a:cubicBezTo>
                    <a:pt x="18261332" y="501650"/>
                    <a:pt x="18274032" y="514350"/>
                    <a:pt x="18289271" y="514350"/>
                  </a:cubicBezTo>
                  <a:lnTo>
                    <a:pt x="18657571" y="516890"/>
                  </a:lnTo>
                  <a:lnTo>
                    <a:pt x="18657571" y="516890"/>
                  </a:lnTo>
                  <a:cubicBezTo>
                    <a:pt x="18672811" y="516890"/>
                    <a:pt x="18685511" y="504190"/>
                    <a:pt x="18685511" y="488950"/>
                  </a:cubicBezTo>
                  <a:close/>
                </a:path>
              </a:pathLst>
            </a:custGeom>
            <a:solidFill>
              <a:srgbClr val="1B146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31">
            <a:extLst>
              <a:ext uri="{FF2B5EF4-FFF2-40B4-BE49-F238E27FC236}">
                <a16:creationId xmlns:a16="http://schemas.microsoft.com/office/drawing/2014/main" id="{01EB3868-BF98-5A63-C90E-ABA68502E4BA}"/>
              </a:ext>
            </a:extLst>
          </p:cNvPr>
          <p:cNvSpPr/>
          <p:nvPr/>
        </p:nvSpPr>
        <p:spPr>
          <a:xfrm>
            <a:off x="0" y="0"/>
            <a:ext cx="1861697" cy="801996"/>
          </a:xfrm>
          <a:custGeom>
            <a:avLst/>
            <a:gdLst/>
            <a:ahLst/>
            <a:cxnLst/>
            <a:rect l="l" t="t" r="r" b="b"/>
            <a:pathLst>
              <a:path w="2792546" h="1202994">
                <a:moveTo>
                  <a:pt x="0" y="0"/>
                </a:moveTo>
                <a:lnTo>
                  <a:pt x="2792546" y="0"/>
                </a:lnTo>
                <a:lnTo>
                  <a:pt x="2792546" y="1202994"/>
                </a:lnTo>
                <a:lnTo>
                  <a:pt x="0" y="1202994"/>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a:extLst>
              <a:ext uri="{FF2B5EF4-FFF2-40B4-BE49-F238E27FC236}">
                <a16:creationId xmlns:a16="http://schemas.microsoft.com/office/drawing/2014/main" id="{F9E5D0A0-1694-78FA-9A93-4051E167E1EE}"/>
              </a:ext>
            </a:extLst>
          </p:cNvPr>
          <p:cNvSpPr/>
          <p:nvPr/>
        </p:nvSpPr>
        <p:spPr>
          <a:xfrm>
            <a:off x="692039" y="1999823"/>
            <a:ext cx="2864160" cy="1652356"/>
          </a:xfrm>
          <a:custGeom>
            <a:avLst/>
            <a:gdLst/>
            <a:ahLst/>
            <a:cxnLst/>
            <a:rect l="l" t="t" r="r" b="b"/>
            <a:pathLst>
              <a:path w="4296240" h="2478534">
                <a:moveTo>
                  <a:pt x="0" y="0"/>
                </a:moveTo>
                <a:lnTo>
                  <a:pt x="4296240" y="0"/>
                </a:lnTo>
                <a:lnTo>
                  <a:pt x="4296240" y="2478534"/>
                </a:lnTo>
                <a:lnTo>
                  <a:pt x="0" y="2478534"/>
                </a:lnTo>
                <a:lnTo>
                  <a:pt x="0" y="0"/>
                </a:lnTo>
                <a:close/>
              </a:path>
            </a:pathLst>
          </a:custGeom>
          <a:blipFill>
            <a:blip r:embed="rId3" cstate="email">
              <a:extLst>
                <a:ext uri="{28A0092B-C50C-407E-A947-70E740481C1C}">
                  <a14:useLocalDpi xmlns:a14="http://schemas.microsoft.com/office/drawing/2010/main"/>
                </a:ext>
              </a:extLst>
            </a:blip>
            <a:stretch>
              <a:fillRect l="-3725" t="-9486" r="-16868" b="-9486"/>
            </a:stretch>
          </a:blip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a:extLst>
              <a:ext uri="{FF2B5EF4-FFF2-40B4-BE49-F238E27FC236}">
                <a16:creationId xmlns:a16="http://schemas.microsoft.com/office/drawing/2014/main" id="{ECA00D5C-B020-F93F-D7EF-2BC5A43B8765}"/>
              </a:ext>
            </a:extLst>
          </p:cNvPr>
          <p:cNvSpPr/>
          <p:nvPr/>
        </p:nvSpPr>
        <p:spPr>
          <a:xfrm>
            <a:off x="692150" y="3559718"/>
            <a:ext cx="2863850" cy="1495365"/>
          </a:xfrm>
          <a:custGeom>
            <a:avLst/>
            <a:gdLst/>
            <a:ahLst/>
            <a:cxnLst/>
            <a:rect l="l" t="t" r="r" b="b"/>
            <a:pathLst>
              <a:path w="4295775" h="2243048">
                <a:moveTo>
                  <a:pt x="0" y="0"/>
                </a:moveTo>
                <a:lnTo>
                  <a:pt x="4295775" y="0"/>
                </a:lnTo>
                <a:lnTo>
                  <a:pt x="4295775" y="2243048"/>
                </a:lnTo>
                <a:lnTo>
                  <a:pt x="0" y="2243048"/>
                </a:lnTo>
                <a:lnTo>
                  <a:pt x="0" y="0"/>
                </a:lnTo>
                <a:close/>
              </a:path>
            </a:pathLst>
          </a:custGeom>
          <a:blipFill>
            <a:blip r:embed="rId4" cstate="email">
              <a:extLst>
                <a:ext uri="{28A0092B-C50C-407E-A947-70E740481C1C}">
                  <a14:useLocalDpi xmlns:a14="http://schemas.microsoft.com/office/drawing/2010/main"/>
                </a:ext>
              </a:extLst>
            </a:blip>
            <a:stretch>
              <a:fillRect l="-299" t="-6041" r="-1027"/>
            </a:stretch>
          </a:blip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a:extLst>
              <a:ext uri="{FF2B5EF4-FFF2-40B4-BE49-F238E27FC236}">
                <a16:creationId xmlns:a16="http://schemas.microsoft.com/office/drawing/2014/main" id="{A44480A4-8963-1524-DE2E-8B87B63746EC}"/>
              </a:ext>
            </a:extLst>
          </p:cNvPr>
          <p:cNvSpPr/>
          <p:nvPr/>
        </p:nvSpPr>
        <p:spPr>
          <a:xfrm>
            <a:off x="692150" y="5053807"/>
            <a:ext cx="2863850" cy="1326331"/>
          </a:xfrm>
          <a:custGeom>
            <a:avLst/>
            <a:gdLst/>
            <a:ahLst/>
            <a:cxnLst/>
            <a:rect l="l" t="t" r="r" b="b"/>
            <a:pathLst>
              <a:path w="4295775" h="1989497">
                <a:moveTo>
                  <a:pt x="0" y="0"/>
                </a:moveTo>
                <a:lnTo>
                  <a:pt x="4295775" y="0"/>
                </a:lnTo>
                <a:lnTo>
                  <a:pt x="4295775" y="1989498"/>
                </a:lnTo>
                <a:lnTo>
                  <a:pt x="0" y="1989498"/>
                </a:lnTo>
                <a:lnTo>
                  <a:pt x="0" y="0"/>
                </a:lnTo>
                <a:close/>
              </a:path>
            </a:pathLst>
          </a:custGeom>
          <a:blipFill>
            <a:blip r:embed="rId5" cstate="email">
              <a:extLst>
                <a:ext uri="{28A0092B-C50C-407E-A947-70E740481C1C}">
                  <a14:useLocalDpi xmlns:a14="http://schemas.microsoft.com/office/drawing/2010/main"/>
                </a:ext>
              </a:extLst>
            </a:blip>
            <a:stretch>
              <a:fillRect t="-9524" b="-9524"/>
            </a:stretch>
          </a:blip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5" name="Group 35">
            <a:extLst>
              <a:ext uri="{FF2B5EF4-FFF2-40B4-BE49-F238E27FC236}">
                <a16:creationId xmlns:a16="http://schemas.microsoft.com/office/drawing/2014/main" id="{39F92830-40BC-1D3E-0085-6F2FD5C5C720}"/>
              </a:ext>
            </a:extLst>
          </p:cNvPr>
          <p:cNvGrpSpPr/>
          <p:nvPr/>
        </p:nvGrpSpPr>
        <p:grpSpPr>
          <a:xfrm>
            <a:off x="491675" y="6117753"/>
            <a:ext cx="3258859" cy="727602"/>
            <a:chOff x="0" y="0"/>
            <a:chExt cx="46671864" cy="10420374"/>
          </a:xfrm>
        </p:grpSpPr>
        <p:sp>
          <p:nvSpPr>
            <p:cNvPr id="36" name="Freeform 36">
              <a:extLst>
                <a:ext uri="{FF2B5EF4-FFF2-40B4-BE49-F238E27FC236}">
                  <a16:creationId xmlns:a16="http://schemas.microsoft.com/office/drawing/2014/main" id="{77EB2DFB-719D-8B81-A3FA-F52F81FA5DAA}"/>
                </a:ext>
              </a:extLst>
            </p:cNvPr>
            <p:cNvSpPr/>
            <p:nvPr/>
          </p:nvSpPr>
          <p:spPr>
            <a:xfrm>
              <a:off x="72390" y="72390"/>
              <a:ext cx="46527085" cy="10275594"/>
            </a:xfrm>
            <a:custGeom>
              <a:avLst/>
              <a:gdLst/>
              <a:ahLst/>
              <a:cxnLst/>
              <a:rect l="l" t="t" r="r" b="b"/>
              <a:pathLst>
                <a:path w="46527085" h="10275594">
                  <a:moveTo>
                    <a:pt x="0" y="0"/>
                  </a:moveTo>
                  <a:lnTo>
                    <a:pt x="46527085" y="0"/>
                  </a:lnTo>
                  <a:lnTo>
                    <a:pt x="46527085" y="10275594"/>
                  </a:lnTo>
                  <a:lnTo>
                    <a:pt x="0" y="10275594"/>
                  </a:lnTo>
                  <a:lnTo>
                    <a:pt x="0" y="0"/>
                  </a:ln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a:extLst>
                <a:ext uri="{FF2B5EF4-FFF2-40B4-BE49-F238E27FC236}">
                  <a16:creationId xmlns:a16="http://schemas.microsoft.com/office/drawing/2014/main" id="{BF886A21-AFEC-87D1-1F0F-68F72AC49A1B}"/>
                </a:ext>
              </a:extLst>
            </p:cNvPr>
            <p:cNvSpPr/>
            <p:nvPr/>
          </p:nvSpPr>
          <p:spPr>
            <a:xfrm>
              <a:off x="0" y="0"/>
              <a:ext cx="46671864" cy="10420373"/>
            </a:xfrm>
            <a:custGeom>
              <a:avLst/>
              <a:gdLst/>
              <a:ahLst/>
              <a:cxnLst/>
              <a:rect l="l" t="t" r="r" b="b"/>
              <a:pathLst>
                <a:path w="46671864" h="10420373">
                  <a:moveTo>
                    <a:pt x="46527083" y="10275594"/>
                  </a:moveTo>
                  <a:lnTo>
                    <a:pt x="46671864" y="10275594"/>
                  </a:lnTo>
                  <a:lnTo>
                    <a:pt x="46671864" y="10420373"/>
                  </a:lnTo>
                  <a:lnTo>
                    <a:pt x="46527083" y="10420373"/>
                  </a:lnTo>
                  <a:lnTo>
                    <a:pt x="46527083"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6527083" y="144780"/>
                  </a:moveTo>
                  <a:lnTo>
                    <a:pt x="46671864" y="144780"/>
                  </a:lnTo>
                  <a:lnTo>
                    <a:pt x="46671864" y="10275594"/>
                  </a:lnTo>
                  <a:lnTo>
                    <a:pt x="46527083" y="10275594"/>
                  </a:lnTo>
                  <a:lnTo>
                    <a:pt x="46527083" y="144780"/>
                  </a:lnTo>
                  <a:close/>
                  <a:moveTo>
                    <a:pt x="144780" y="10275594"/>
                  </a:moveTo>
                  <a:lnTo>
                    <a:pt x="46527083" y="10275594"/>
                  </a:lnTo>
                  <a:lnTo>
                    <a:pt x="46527083" y="10420373"/>
                  </a:lnTo>
                  <a:lnTo>
                    <a:pt x="144780" y="10420373"/>
                  </a:lnTo>
                  <a:lnTo>
                    <a:pt x="144780" y="10275594"/>
                  </a:lnTo>
                  <a:close/>
                  <a:moveTo>
                    <a:pt x="46527083" y="0"/>
                  </a:moveTo>
                  <a:lnTo>
                    <a:pt x="46671864" y="0"/>
                  </a:lnTo>
                  <a:lnTo>
                    <a:pt x="46671864" y="144780"/>
                  </a:lnTo>
                  <a:lnTo>
                    <a:pt x="46527083" y="144780"/>
                  </a:lnTo>
                  <a:lnTo>
                    <a:pt x="46527083" y="0"/>
                  </a:lnTo>
                  <a:close/>
                  <a:moveTo>
                    <a:pt x="0" y="0"/>
                  </a:moveTo>
                  <a:lnTo>
                    <a:pt x="144780" y="0"/>
                  </a:lnTo>
                  <a:lnTo>
                    <a:pt x="144780" y="144780"/>
                  </a:lnTo>
                  <a:lnTo>
                    <a:pt x="0" y="144780"/>
                  </a:lnTo>
                  <a:lnTo>
                    <a:pt x="0" y="0"/>
                  </a:lnTo>
                  <a:close/>
                  <a:moveTo>
                    <a:pt x="144780" y="0"/>
                  </a:moveTo>
                  <a:lnTo>
                    <a:pt x="46527083" y="0"/>
                  </a:lnTo>
                  <a:lnTo>
                    <a:pt x="46527083" y="144780"/>
                  </a:lnTo>
                  <a:lnTo>
                    <a:pt x="144780" y="144780"/>
                  </a:lnTo>
                  <a:lnTo>
                    <a:pt x="144780" y="0"/>
                  </a:lnTo>
                  <a:close/>
                </a:path>
              </a:pathLst>
            </a:custGeom>
            <a:solidFill>
              <a:srgbClr val="1B146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38">
            <a:extLst>
              <a:ext uri="{FF2B5EF4-FFF2-40B4-BE49-F238E27FC236}">
                <a16:creationId xmlns:a16="http://schemas.microsoft.com/office/drawing/2014/main" id="{68DDDDA2-66B4-31BB-E8EE-9B80EBEA541E}"/>
              </a:ext>
            </a:extLst>
          </p:cNvPr>
          <p:cNvSpPr/>
          <p:nvPr/>
        </p:nvSpPr>
        <p:spPr>
          <a:xfrm>
            <a:off x="3148112" y="3628711"/>
            <a:ext cx="268283" cy="225357"/>
          </a:xfrm>
          <a:custGeom>
            <a:avLst/>
            <a:gdLst/>
            <a:ahLst/>
            <a:cxnLst/>
            <a:rect l="l" t="t" r="r" b="b"/>
            <a:pathLst>
              <a:path w="402424" h="338036">
                <a:moveTo>
                  <a:pt x="0" y="0"/>
                </a:moveTo>
                <a:lnTo>
                  <a:pt x="402424" y="0"/>
                </a:lnTo>
                <a:lnTo>
                  <a:pt x="402424" y="338036"/>
                </a:lnTo>
                <a:lnTo>
                  <a:pt x="0" y="338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a:extLst>
              <a:ext uri="{FF2B5EF4-FFF2-40B4-BE49-F238E27FC236}">
                <a16:creationId xmlns:a16="http://schemas.microsoft.com/office/drawing/2014/main" id="{CBD8B523-4EC0-213B-6C67-BB4925BD95CE}"/>
              </a:ext>
            </a:extLst>
          </p:cNvPr>
          <p:cNvSpPr/>
          <p:nvPr/>
        </p:nvSpPr>
        <p:spPr>
          <a:xfrm>
            <a:off x="4675368" y="1976160"/>
            <a:ext cx="2977570" cy="1652551"/>
          </a:xfrm>
          <a:custGeom>
            <a:avLst/>
            <a:gdLst/>
            <a:ahLst/>
            <a:cxnLst/>
            <a:rect l="l" t="t" r="r" b="b"/>
            <a:pathLst>
              <a:path w="4466355" h="2478827">
                <a:moveTo>
                  <a:pt x="0" y="0"/>
                </a:moveTo>
                <a:lnTo>
                  <a:pt x="4466355" y="0"/>
                </a:lnTo>
                <a:lnTo>
                  <a:pt x="4466355" y="2478827"/>
                </a:lnTo>
                <a:lnTo>
                  <a:pt x="0" y="2478827"/>
                </a:lnTo>
                <a:lnTo>
                  <a:pt x="0" y="0"/>
                </a:lnTo>
                <a:close/>
              </a:path>
            </a:pathLst>
          </a:custGeom>
          <a:blipFill>
            <a:blip r:embed="rId8"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a:extLst>
              <a:ext uri="{FF2B5EF4-FFF2-40B4-BE49-F238E27FC236}">
                <a16:creationId xmlns:a16="http://schemas.microsoft.com/office/drawing/2014/main" id="{2D2C27A3-A817-626F-1AA2-525F01F443F1}"/>
              </a:ext>
            </a:extLst>
          </p:cNvPr>
          <p:cNvSpPr/>
          <p:nvPr/>
        </p:nvSpPr>
        <p:spPr>
          <a:xfrm>
            <a:off x="4675367" y="3580942"/>
            <a:ext cx="2977515" cy="1801834"/>
          </a:xfrm>
          <a:custGeom>
            <a:avLst/>
            <a:gdLst/>
            <a:ahLst/>
            <a:cxnLst/>
            <a:rect l="l" t="t" r="r" b="b"/>
            <a:pathLst>
              <a:path w="4466272" h="2702751">
                <a:moveTo>
                  <a:pt x="0" y="0"/>
                </a:moveTo>
                <a:lnTo>
                  <a:pt x="4466273" y="0"/>
                </a:lnTo>
                <a:lnTo>
                  <a:pt x="4466273" y="2702752"/>
                </a:lnTo>
                <a:lnTo>
                  <a:pt x="0" y="2702752"/>
                </a:lnTo>
                <a:lnTo>
                  <a:pt x="0" y="0"/>
                </a:lnTo>
                <a:close/>
              </a:path>
            </a:pathLst>
          </a:custGeom>
          <a:blipFill>
            <a:blip r:embed="rId9"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41">
            <a:extLst>
              <a:ext uri="{FF2B5EF4-FFF2-40B4-BE49-F238E27FC236}">
                <a16:creationId xmlns:a16="http://schemas.microsoft.com/office/drawing/2014/main" id="{D30669AD-DA6D-FAE4-7B08-18F7FA64884E}"/>
              </a:ext>
            </a:extLst>
          </p:cNvPr>
          <p:cNvSpPr/>
          <p:nvPr/>
        </p:nvSpPr>
        <p:spPr>
          <a:xfrm>
            <a:off x="7242038" y="3231582"/>
            <a:ext cx="268283" cy="225357"/>
          </a:xfrm>
          <a:custGeom>
            <a:avLst/>
            <a:gdLst/>
            <a:ahLst/>
            <a:cxnLst/>
            <a:rect l="l" t="t" r="r" b="b"/>
            <a:pathLst>
              <a:path w="402424" h="338036">
                <a:moveTo>
                  <a:pt x="0" y="0"/>
                </a:moveTo>
                <a:lnTo>
                  <a:pt x="402423" y="0"/>
                </a:lnTo>
                <a:lnTo>
                  <a:pt x="402423" y="338036"/>
                </a:lnTo>
                <a:lnTo>
                  <a:pt x="0" y="338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42">
            <a:extLst>
              <a:ext uri="{FF2B5EF4-FFF2-40B4-BE49-F238E27FC236}">
                <a16:creationId xmlns:a16="http://schemas.microsoft.com/office/drawing/2014/main" id="{AB3845A9-8B5D-9173-A473-A18B67A4974C}"/>
              </a:ext>
            </a:extLst>
          </p:cNvPr>
          <p:cNvSpPr/>
          <p:nvPr/>
        </p:nvSpPr>
        <p:spPr>
          <a:xfrm>
            <a:off x="4675505" y="4704448"/>
            <a:ext cx="2977515" cy="1585614"/>
          </a:xfrm>
          <a:custGeom>
            <a:avLst/>
            <a:gdLst/>
            <a:ahLst/>
            <a:cxnLst/>
            <a:rect l="l" t="t" r="r" b="b"/>
            <a:pathLst>
              <a:path w="4466272" h="2378421">
                <a:moveTo>
                  <a:pt x="0" y="0"/>
                </a:moveTo>
                <a:lnTo>
                  <a:pt x="4466273" y="0"/>
                </a:lnTo>
                <a:lnTo>
                  <a:pt x="4466273" y="2378421"/>
                </a:lnTo>
                <a:lnTo>
                  <a:pt x="0" y="2378421"/>
                </a:lnTo>
                <a:lnTo>
                  <a:pt x="0" y="0"/>
                </a:lnTo>
                <a:close/>
              </a:path>
            </a:pathLst>
          </a:custGeom>
          <a:blipFill>
            <a:blip r:embed="rId10"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3" name="Group 43">
            <a:extLst>
              <a:ext uri="{FF2B5EF4-FFF2-40B4-BE49-F238E27FC236}">
                <a16:creationId xmlns:a16="http://schemas.microsoft.com/office/drawing/2014/main" id="{FF76E3BC-7762-94C4-D060-CACFB798F906}"/>
              </a:ext>
            </a:extLst>
          </p:cNvPr>
          <p:cNvGrpSpPr/>
          <p:nvPr/>
        </p:nvGrpSpPr>
        <p:grpSpPr>
          <a:xfrm>
            <a:off x="4550033" y="6117753"/>
            <a:ext cx="3258859" cy="727602"/>
            <a:chOff x="0" y="0"/>
            <a:chExt cx="46671864" cy="10420374"/>
          </a:xfrm>
        </p:grpSpPr>
        <p:sp>
          <p:nvSpPr>
            <p:cNvPr id="44" name="Freeform 44">
              <a:extLst>
                <a:ext uri="{FF2B5EF4-FFF2-40B4-BE49-F238E27FC236}">
                  <a16:creationId xmlns:a16="http://schemas.microsoft.com/office/drawing/2014/main" id="{EE23CB61-6707-C7B0-A53C-03498FFBFF7B}"/>
                </a:ext>
              </a:extLst>
            </p:cNvPr>
            <p:cNvSpPr/>
            <p:nvPr/>
          </p:nvSpPr>
          <p:spPr>
            <a:xfrm>
              <a:off x="72390" y="72390"/>
              <a:ext cx="46527085" cy="10275594"/>
            </a:xfrm>
            <a:custGeom>
              <a:avLst/>
              <a:gdLst/>
              <a:ahLst/>
              <a:cxnLst/>
              <a:rect l="l" t="t" r="r" b="b"/>
              <a:pathLst>
                <a:path w="46527085" h="10275594">
                  <a:moveTo>
                    <a:pt x="0" y="0"/>
                  </a:moveTo>
                  <a:lnTo>
                    <a:pt x="46527085" y="0"/>
                  </a:lnTo>
                  <a:lnTo>
                    <a:pt x="46527085" y="10275594"/>
                  </a:lnTo>
                  <a:lnTo>
                    <a:pt x="0" y="10275594"/>
                  </a:lnTo>
                  <a:lnTo>
                    <a:pt x="0" y="0"/>
                  </a:ln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45">
              <a:extLst>
                <a:ext uri="{FF2B5EF4-FFF2-40B4-BE49-F238E27FC236}">
                  <a16:creationId xmlns:a16="http://schemas.microsoft.com/office/drawing/2014/main" id="{D4A7AD30-D303-48D4-E6EF-6894FB4C0182}"/>
                </a:ext>
              </a:extLst>
            </p:cNvPr>
            <p:cNvSpPr/>
            <p:nvPr/>
          </p:nvSpPr>
          <p:spPr>
            <a:xfrm>
              <a:off x="0" y="0"/>
              <a:ext cx="46671864" cy="10420373"/>
            </a:xfrm>
            <a:custGeom>
              <a:avLst/>
              <a:gdLst/>
              <a:ahLst/>
              <a:cxnLst/>
              <a:rect l="l" t="t" r="r" b="b"/>
              <a:pathLst>
                <a:path w="46671864" h="10420373">
                  <a:moveTo>
                    <a:pt x="46527083" y="10275594"/>
                  </a:moveTo>
                  <a:lnTo>
                    <a:pt x="46671864" y="10275594"/>
                  </a:lnTo>
                  <a:lnTo>
                    <a:pt x="46671864" y="10420373"/>
                  </a:lnTo>
                  <a:lnTo>
                    <a:pt x="46527083" y="10420373"/>
                  </a:lnTo>
                  <a:lnTo>
                    <a:pt x="46527083"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6527083" y="144780"/>
                  </a:moveTo>
                  <a:lnTo>
                    <a:pt x="46671864" y="144780"/>
                  </a:lnTo>
                  <a:lnTo>
                    <a:pt x="46671864" y="10275594"/>
                  </a:lnTo>
                  <a:lnTo>
                    <a:pt x="46527083" y="10275594"/>
                  </a:lnTo>
                  <a:lnTo>
                    <a:pt x="46527083" y="144780"/>
                  </a:lnTo>
                  <a:close/>
                  <a:moveTo>
                    <a:pt x="144780" y="10275594"/>
                  </a:moveTo>
                  <a:lnTo>
                    <a:pt x="46527083" y="10275594"/>
                  </a:lnTo>
                  <a:lnTo>
                    <a:pt x="46527083" y="10420373"/>
                  </a:lnTo>
                  <a:lnTo>
                    <a:pt x="144780" y="10420373"/>
                  </a:lnTo>
                  <a:lnTo>
                    <a:pt x="144780" y="10275594"/>
                  </a:lnTo>
                  <a:close/>
                  <a:moveTo>
                    <a:pt x="46527083" y="0"/>
                  </a:moveTo>
                  <a:lnTo>
                    <a:pt x="46671864" y="0"/>
                  </a:lnTo>
                  <a:lnTo>
                    <a:pt x="46671864" y="144780"/>
                  </a:lnTo>
                  <a:lnTo>
                    <a:pt x="46527083" y="144780"/>
                  </a:lnTo>
                  <a:lnTo>
                    <a:pt x="46527083" y="0"/>
                  </a:lnTo>
                  <a:close/>
                  <a:moveTo>
                    <a:pt x="0" y="0"/>
                  </a:moveTo>
                  <a:lnTo>
                    <a:pt x="144780" y="0"/>
                  </a:lnTo>
                  <a:lnTo>
                    <a:pt x="144780" y="144780"/>
                  </a:lnTo>
                  <a:lnTo>
                    <a:pt x="0" y="144780"/>
                  </a:lnTo>
                  <a:lnTo>
                    <a:pt x="0" y="0"/>
                  </a:lnTo>
                  <a:close/>
                  <a:moveTo>
                    <a:pt x="144780" y="0"/>
                  </a:moveTo>
                  <a:lnTo>
                    <a:pt x="46527083" y="0"/>
                  </a:lnTo>
                  <a:lnTo>
                    <a:pt x="46527083" y="144780"/>
                  </a:lnTo>
                  <a:lnTo>
                    <a:pt x="144780" y="144780"/>
                  </a:lnTo>
                  <a:lnTo>
                    <a:pt x="144780" y="0"/>
                  </a:lnTo>
                  <a:close/>
                </a:path>
              </a:pathLst>
            </a:custGeom>
            <a:solidFill>
              <a:srgbClr val="1B146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Freeform 46">
            <a:extLst>
              <a:ext uri="{FF2B5EF4-FFF2-40B4-BE49-F238E27FC236}">
                <a16:creationId xmlns:a16="http://schemas.microsoft.com/office/drawing/2014/main" id="{0A04CDA6-2C1D-9215-4A56-7866A13DAF8A}"/>
              </a:ext>
            </a:extLst>
          </p:cNvPr>
          <p:cNvSpPr/>
          <p:nvPr/>
        </p:nvSpPr>
        <p:spPr>
          <a:xfrm>
            <a:off x="8740554" y="2027304"/>
            <a:ext cx="2953242" cy="1605825"/>
          </a:xfrm>
          <a:custGeom>
            <a:avLst/>
            <a:gdLst/>
            <a:ahLst/>
            <a:cxnLst/>
            <a:rect l="l" t="t" r="r" b="b"/>
            <a:pathLst>
              <a:path w="4429863" h="2408738">
                <a:moveTo>
                  <a:pt x="0" y="0"/>
                </a:moveTo>
                <a:lnTo>
                  <a:pt x="4429863" y="0"/>
                </a:lnTo>
                <a:lnTo>
                  <a:pt x="4429863" y="2408738"/>
                </a:lnTo>
                <a:lnTo>
                  <a:pt x="0" y="2408738"/>
                </a:lnTo>
                <a:lnTo>
                  <a:pt x="0" y="0"/>
                </a:lnTo>
                <a:close/>
              </a:path>
            </a:pathLst>
          </a:custGeom>
          <a:blipFill>
            <a:blip r:embed="rId11"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47">
            <a:extLst>
              <a:ext uri="{FF2B5EF4-FFF2-40B4-BE49-F238E27FC236}">
                <a16:creationId xmlns:a16="http://schemas.microsoft.com/office/drawing/2014/main" id="{9AAE2704-3A05-E32B-E9DD-81D971CE229C}"/>
              </a:ext>
            </a:extLst>
          </p:cNvPr>
          <p:cNvSpPr/>
          <p:nvPr/>
        </p:nvSpPr>
        <p:spPr>
          <a:xfrm>
            <a:off x="8740554" y="3456939"/>
            <a:ext cx="2953242" cy="1650124"/>
          </a:xfrm>
          <a:custGeom>
            <a:avLst/>
            <a:gdLst/>
            <a:ahLst/>
            <a:cxnLst/>
            <a:rect l="l" t="t" r="r" b="b"/>
            <a:pathLst>
              <a:path w="4429863" h="2475186">
                <a:moveTo>
                  <a:pt x="0" y="0"/>
                </a:moveTo>
                <a:lnTo>
                  <a:pt x="4429863" y="0"/>
                </a:lnTo>
                <a:lnTo>
                  <a:pt x="4429863" y="2475186"/>
                </a:lnTo>
                <a:lnTo>
                  <a:pt x="0" y="2475186"/>
                </a:lnTo>
                <a:lnTo>
                  <a:pt x="0" y="0"/>
                </a:lnTo>
                <a:close/>
              </a:path>
            </a:pathLst>
          </a:custGeom>
          <a:blipFill>
            <a:blip r:embed="rId12"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48">
            <a:extLst>
              <a:ext uri="{FF2B5EF4-FFF2-40B4-BE49-F238E27FC236}">
                <a16:creationId xmlns:a16="http://schemas.microsoft.com/office/drawing/2014/main" id="{5DB18A0F-0281-7204-9918-9909A6C93AC1}"/>
              </a:ext>
            </a:extLst>
          </p:cNvPr>
          <p:cNvSpPr/>
          <p:nvPr/>
        </p:nvSpPr>
        <p:spPr>
          <a:xfrm>
            <a:off x="11237917" y="4591769"/>
            <a:ext cx="268283" cy="225357"/>
          </a:xfrm>
          <a:custGeom>
            <a:avLst/>
            <a:gdLst/>
            <a:ahLst/>
            <a:cxnLst/>
            <a:rect l="l" t="t" r="r" b="b"/>
            <a:pathLst>
              <a:path w="402424" h="338036">
                <a:moveTo>
                  <a:pt x="0" y="0"/>
                </a:moveTo>
                <a:lnTo>
                  <a:pt x="402424" y="0"/>
                </a:lnTo>
                <a:lnTo>
                  <a:pt x="402424" y="338035"/>
                </a:lnTo>
                <a:lnTo>
                  <a:pt x="0" y="338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49">
            <a:extLst>
              <a:ext uri="{FF2B5EF4-FFF2-40B4-BE49-F238E27FC236}">
                <a16:creationId xmlns:a16="http://schemas.microsoft.com/office/drawing/2014/main" id="{16EA21C0-E592-2334-27A2-8D72140D3301}"/>
              </a:ext>
            </a:extLst>
          </p:cNvPr>
          <p:cNvSpPr/>
          <p:nvPr/>
        </p:nvSpPr>
        <p:spPr>
          <a:xfrm>
            <a:off x="8901913" y="3071700"/>
            <a:ext cx="268283" cy="225357"/>
          </a:xfrm>
          <a:custGeom>
            <a:avLst/>
            <a:gdLst/>
            <a:ahLst/>
            <a:cxnLst/>
            <a:rect l="l" t="t" r="r" b="b"/>
            <a:pathLst>
              <a:path w="402424" h="338036">
                <a:moveTo>
                  <a:pt x="0" y="0"/>
                </a:moveTo>
                <a:lnTo>
                  <a:pt x="402424" y="0"/>
                </a:lnTo>
                <a:lnTo>
                  <a:pt x="402424" y="338036"/>
                </a:lnTo>
                <a:lnTo>
                  <a:pt x="0" y="338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50">
            <a:extLst>
              <a:ext uri="{FF2B5EF4-FFF2-40B4-BE49-F238E27FC236}">
                <a16:creationId xmlns:a16="http://schemas.microsoft.com/office/drawing/2014/main" id="{619A9E0A-AC64-8E78-4FDA-C5B077FF45F2}"/>
              </a:ext>
            </a:extLst>
          </p:cNvPr>
          <p:cNvSpPr/>
          <p:nvPr/>
        </p:nvSpPr>
        <p:spPr>
          <a:xfrm>
            <a:off x="8742342" y="4554218"/>
            <a:ext cx="2951454" cy="1657117"/>
          </a:xfrm>
          <a:custGeom>
            <a:avLst/>
            <a:gdLst/>
            <a:ahLst/>
            <a:cxnLst/>
            <a:rect l="l" t="t" r="r" b="b"/>
            <a:pathLst>
              <a:path w="4427181" h="2485676">
                <a:moveTo>
                  <a:pt x="0" y="0"/>
                </a:moveTo>
                <a:lnTo>
                  <a:pt x="4427181" y="0"/>
                </a:lnTo>
                <a:lnTo>
                  <a:pt x="4427181" y="2485676"/>
                </a:lnTo>
                <a:lnTo>
                  <a:pt x="0" y="2485676"/>
                </a:lnTo>
                <a:lnTo>
                  <a:pt x="0" y="0"/>
                </a:lnTo>
                <a:close/>
              </a:path>
            </a:pathLst>
          </a:custGeom>
          <a:blipFill>
            <a:blip r:embed="rId13"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1" name="Group 51">
            <a:extLst>
              <a:ext uri="{FF2B5EF4-FFF2-40B4-BE49-F238E27FC236}">
                <a16:creationId xmlns:a16="http://schemas.microsoft.com/office/drawing/2014/main" id="{064A71A9-44E5-13AB-944E-F0DC785EB1B2}"/>
              </a:ext>
            </a:extLst>
          </p:cNvPr>
          <p:cNvGrpSpPr/>
          <p:nvPr/>
        </p:nvGrpSpPr>
        <p:grpSpPr>
          <a:xfrm>
            <a:off x="8587746" y="6100270"/>
            <a:ext cx="3258859" cy="727602"/>
            <a:chOff x="0" y="0"/>
            <a:chExt cx="46671864" cy="10420374"/>
          </a:xfrm>
        </p:grpSpPr>
        <p:sp>
          <p:nvSpPr>
            <p:cNvPr id="52" name="Freeform 52">
              <a:extLst>
                <a:ext uri="{FF2B5EF4-FFF2-40B4-BE49-F238E27FC236}">
                  <a16:creationId xmlns:a16="http://schemas.microsoft.com/office/drawing/2014/main" id="{E365D899-78B1-8F10-48AC-E0708CAF0CD6}"/>
                </a:ext>
              </a:extLst>
            </p:cNvPr>
            <p:cNvSpPr/>
            <p:nvPr/>
          </p:nvSpPr>
          <p:spPr>
            <a:xfrm>
              <a:off x="72390" y="72390"/>
              <a:ext cx="46527085" cy="10275594"/>
            </a:xfrm>
            <a:custGeom>
              <a:avLst/>
              <a:gdLst/>
              <a:ahLst/>
              <a:cxnLst/>
              <a:rect l="l" t="t" r="r" b="b"/>
              <a:pathLst>
                <a:path w="46527085" h="10275594">
                  <a:moveTo>
                    <a:pt x="0" y="0"/>
                  </a:moveTo>
                  <a:lnTo>
                    <a:pt x="46527085" y="0"/>
                  </a:lnTo>
                  <a:lnTo>
                    <a:pt x="46527085" y="10275594"/>
                  </a:lnTo>
                  <a:lnTo>
                    <a:pt x="0" y="10275594"/>
                  </a:lnTo>
                  <a:lnTo>
                    <a:pt x="0" y="0"/>
                  </a:lnTo>
                  <a:close/>
                </a:path>
              </a:pathLst>
            </a:custGeom>
            <a:solidFill>
              <a:srgbClr val="FAF2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53">
              <a:extLst>
                <a:ext uri="{FF2B5EF4-FFF2-40B4-BE49-F238E27FC236}">
                  <a16:creationId xmlns:a16="http://schemas.microsoft.com/office/drawing/2014/main" id="{6E29841C-41E2-C7A7-AB88-F76BCABEE1FC}"/>
                </a:ext>
              </a:extLst>
            </p:cNvPr>
            <p:cNvSpPr/>
            <p:nvPr/>
          </p:nvSpPr>
          <p:spPr>
            <a:xfrm>
              <a:off x="0" y="0"/>
              <a:ext cx="46671864" cy="10420373"/>
            </a:xfrm>
            <a:custGeom>
              <a:avLst/>
              <a:gdLst/>
              <a:ahLst/>
              <a:cxnLst/>
              <a:rect l="l" t="t" r="r" b="b"/>
              <a:pathLst>
                <a:path w="46671864" h="10420373">
                  <a:moveTo>
                    <a:pt x="46527083" y="10275594"/>
                  </a:moveTo>
                  <a:lnTo>
                    <a:pt x="46671864" y="10275594"/>
                  </a:lnTo>
                  <a:lnTo>
                    <a:pt x="46671864" y="10420373"/>
                  </a:lnTo>
                  <a:lnTo>
                    <a:pt x="46527083" y="10420373"/>
                  </a:lnTo>
                  <a:lnTo>
                    <a:pt x="46527083"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6527083" y="144780"/>
                  </a:moveTo>
                  <a:lnTo>
                    <a:pt x="46671864" y="144780"/>
                  </a:lnTo>
                  <a:lnTo>
                    <a:pt x="46671864" y="10275594"/>
                  </a:lnTo>
                  <a:lnTo>
                    <a:pt x="46527083" y="10275594"/>
                  </a:lnTo>
                  <a:lnTo>
                    <a:pt x="46527083" y="144780"/>
                  </a:lnTo>
                  <a:close/>
                  <a:moveTo>
                    <a:pt x="144780" y="10275594"/>
                  </a:moveTo>
                  <a:lnTo>
                    <a:pt x="46527083" y="10275594"/>
                  </a:lnTo>
                  <a:lnTo>
                    <a:pt x="46527083" y="10420373"/>
                  </a:lnTo>
                  <a:lnTo>
                    <a:pt x="144780" y="10420373"/>
                  </a:lnTo>
                  <a:lnTo>
                    <a:pt x="144780" y="10275594"/>
                  </a:lnTo>
                  <a:close/>
                  <a:moveTo>
                    <a:pt x="46527083" y="0"/>
                  </a:moveTo>
                  <a:lnTo>
                    <a:pt x="46671864" y="0"/>
                  </a:lnTo>
                  <a:lnTo>
                    <a:pt x="46671864" y="144780"/>
                  </a:lnTo>
                  <a:lnTo>
                    <a:pt x="46527083" y="144780"/>
                  </a:lnTo>
                  <a:lnTo>
                    <a:pt x="46527083" y="0"/>
                  </a:lnTo>
                  <a:close/>
                  <a:moveTo>
                    <a:pt x="0" y="0"/>
                  </a:moveTo>
                  <a:lnTo>
                    <a:pt x="144780" y="0"/>
                  </a:lnTo>
                  <a:lnTo>
                    <a:pt x="144780" y="144780"/>
                  </a:lnTo>
                  <a:lnTo>
                    <a:pt x="0" y="144780"/>
                  </a:lnTo>
                  <a:lnTo>
                    <a:pt x="0" y="0"/>
                  </a:lnTo>
                  <a:close/>
                  <a:moveTo>
                    <a:pt x="144780" y="0"/>
                  </a:moveTo>
                  <a:lnTo>
                    <a:pt x="46527083" y="0"/>
                  </a:lnTo>
                  <a:lnTo>
                    <a:pt x="46527083" y="144780"/>
                  </a:lnTo>
                  <a:lnTo>
                    <a:pt x="144780" y="144780"/>
                  </a:lnTo>
                  <a:lnTo>
                    <a:pt x="144780" y="0"/>
                  </a:lnTo>
                  <a:close/>
                </a:path>
              </a:pathLst>
            </a:custGeom>
            <a:solidFill>
              <a:srgbClr val="1B146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4" name="Group 54">
            <a:extLst>
              <a:ext uri="{FF2B5EF4-FFF2-40B4-BE49-F238E27FC236}">
                <a16:creationId xmlns:a16="http://schemas.microsoft.com/office/drawing/2014/main" id="{08DFAB84-B828-11E7-4AFB-EE8B370FDA93}"/>
              </a:ext>
            </a:extLst>
          </p:cNvPr>
          <p:cNvGrpSpPr/>
          <p:nvPr/>
        </p:nvGrpSpPr>
        <p:grpSpPr>
          <a:xfrm>
            <a:off x="4065389" y="512568"/>
            <a:ext cx="4209129" cy="1054068"/>
            <a:chOff x="0" y="271100"/>
            <a:chExt cx="8418259" cy="2108135"/>
          </a:xfrm>
        </p:grpSpPr>
        <p:sp>
          <p:nvSpPr>
            <p:cNvPr id="55" name="TextBox 55">
              <a:extLst>
                <a:ext uri="{FF2B5EF4-FFF2-40B4-BE49-F238E27FC236}">
                  <a16:creationId xmlns:a16="http://schemas.microsoft.com/office/drawing/2014/main" id="{7CE4657D-6935-22C2-8699-B73BC5D3B27E}"/>
                </a:ext>
              </a:extLst>
            </p:cNvPr>
            <p:cNvSpPr txBox="1"/>
            <p:nvPr/>
          </p:nvSpPr>
          <p:spPr>
            <a:xfrm>
              <a:off x="0" y="1932317"/>
              <a:ext cx="8418259" cy="446918"/>
            </a:xfrm>
            <a:prstGeom prst="rect">
              <a:avLst/>
            </a:prstGeom>
          </p:spPr>
          <p:txBody>
            <a:bodyPr lIns="0" tIns="0" rIns="0" bIns="0" rtlCol="0" anchor="t">
              <a:spAutoFit/>
            </a:bodyPr>
            <a:lstStyle/>
            <a:p>
              <a:pPr marL="0" marR="0" lvl="0" indent="0" algn="ctr" defTabSz="609630" rtl="0" eaLnBrk="1" fontAlgn="auto" latinLnBrk="0" hangingPunct="1">
                <a:lnSpc>
                  <a:spcPts val="1784"/>
                </a:lnSpc>
                <a:spcBef>
                  <a:spcPts val="0"/>
                </a:spcBef>
                <a:spcAft>
                  <a:spcPts val="0"/>
                </a:spcAft>
                <a:buClrTx/>
                <a:buSzTx/>
                <a:buFontTx/>
                <a:buNone/>
                <a:tabLst/>
                <a:defRPr/>
              </a:pPr>
              <a:r>
                <a:rPr kumimoji="0" lang="en-US" sz="1487" b="0" i="0" u="none" strike="noStrike" kern="1200" cap="none" spc="0" normalizeH="0" baseline="0" noProof="0">
                  <a:ln>
                    <a:noFill/>
                  </a:ln>
                  <a:solidFill>
                    <a:srgbClr val="1B1464"/>
                  </a:solidFill>
                  <a:effectLst/>
                  <a:uLnTx/>
                  <a:uFillTx/>
                  <a:latin typeface="HK Grotesk"/>
                  <a:ea typeface="HK Grotesk"/>
                  <a:cs typeface="HK Grotesk"/>
                  <a:sym typeface="HK Grotesk"/>
                </a:rPr>
                <a:t>Share the great work that your ESSI Team is doing! </a:t>
              </a:r>
            </a:p>
          </p:txBody>
        </p:sp>
        <p:sp>
          <p:nvSpPr>
            <p:cNvPr id="56" name="TextBox 56">
              <a:extLst>
                <a:ext uri="{FF2B5EF4-FFF2-40B4-BE49-F238E27FC236}">
                  <a16:creationId xmlns:a16="http://schemas.microsoft.com/office/drawing/2014/main" id="{6C6CCF53-F79F-1506-CF38-D985BB91245E}"/>
                </a:ext>
              </a:extLst>
            </p:cNvPr>
            <p:cNvSpPr txBox="1"/>
            <p:nvPr/>
          </p:nvSpPr>
          <p:spPr>
            <a:xfrm>
              <a:off x="0" y="271100"/>
              <a:ext cx="8418259" cy="1515543"/>
            </a:xfrm>
            <a:prstGeom prst="rect">
              <a:avLst/>
            </a:prstGeom>
          </p:spPr>
          <p:txBody>
            <a:bodyPr lIns="0" tIns="0" rIns="0" bIns="0" rtlCol="0" anchor="t">
              <a:spAutoFit/>
            </a:bodyPr>
            <a:lstStyle/>
            <a:p>
              <a:pPr marL="0" marR="0" lvl="0" indent="0" algn="ctr" defTabSz="609630" rtl="0" eaLnBrk="1" fontAlgn="auto" latinLnBrk="0" hangingPunct="1">
                <a:lnSpc>
                  <a:spcPts val="2829"/>
                </a:lnSpc>
                <a:spcBef>
                  <a:spcPts val="0"/>
                </a:spcBef>
                <a:spcAft>
                  <a:spcPts val="0"/>
                </a:spcAft>
                <a:buClrTx/>
                <a:buSzTx/>
                <a:buFontTx/>
                <a:buNone/>
                <a:tabLst/>
                <a:defRPr/>
              </a:pPr>
              <a:r>
                <a:rPr kumimoji="0" lang="en-US" sz="3823" b="0" i="0" u="none" strike="noStrike" kern="1200" cap="none" spc="0" normalizeH="0" baseline="0" noProof="0" dirty="0">
                  <a:ln>
                    <a:noFill/>
                  </a:ln>
                  <a:solidFill>
                    <a:srgbClr val="1B1464"/>
                  </a:solidFill>
                  <a:effectLst/>
                  <a:uLnTx/>
                  <a:uFillTx/>
                  <a:latin typeface="TAN Tangkiwood"/>
                  <a:ea typeface="TAN Tangkiwood"/>
                  <a:cs typeface="TAN Tangkiwood"/>
                  <a:sym typeface="TAN Tangkiwood"/>
                </a:rPr>
                <a:t>2025 F2F Neonatal Storyboards</a:t>
              </a:r>
            </a:p>
          </p:txBody>
        </p:sp>
      </p:grpSp>
      <p:sp>
        <p:nvSpPr>
          <p:cNvPr id="57" name="TextBox 57">
            <a:extLst>
              <a:ext uri="{FF2B5EF4-FFF2-40B4-BE49-F238E27FC236}">
                <a16:creationId xmlns:a16="http://schemas.microsoft.com/office/drawing/2014/main" id="{9451FAFA-59BF-8FAB-5CDF-A79785E92AC7}"/>
              </a:ext>
            </a:extLst>
          </p:cNvPr>
          <p:cNvSpPr txBox="1"/>
          <p:nvPr/>
        </p:nvSpPr>
        <p:spPr>
          <a:xfrm>
            <a:off x="825815" y="6241540"/>
            <a:ext cx="2590580" cy="454292"/>
          </a:xfrm>
          <a:prstGeom prst="rect">
            <a:avLst/>
          </a:prstGeom>
        </p:spPr>
        <p:txBody>
          <a:bodyPr lIns="0" tIns="0" rIns="0" bIns="0" rtlCol="0" anchor="t">
            <a:spAutoFit/>
          </a:bodyPr>
          <a:lstStyle/>
          <a:p>
            <a:pPr marL="0" marR="0" lvl="0" indent="0" algn="ctr" defTabSz="609630" rtl="0" eaLnBrk="1" fontAlgn="auto" latinLnBrk="0" hangingPunct="1">
              <a:lnSpc>
                <a:spcPts val="1784"/>
              </a:lnSpc>
              <a:spcBef>
                <a:spcPct val="0"/>
              </a:spcBef>
              <a:spcAft>
                <a:spcPts val="0"/>
              </a:spcAft>
              <a:buClrTx/>
              <a:buSzTx/>
              <a:buFontTx/>
              <a:buNone/>
              <a:tabLst/>
              <a:defRPr/>
            </a:pPr>
            <a:r>
              <a:rPr kumimoji="0" lang="en-US" sz="1487" b="1" i="0" u="none" strike="noStrike" kern="1200" cap="none" spc="0" normalizeH="0" baseline="0" noProof="0">
                <a:ln>
                  <a:noFill/>
                </a:ln>
                <a:solidFill>
                  <a:srgbClr val="1B1464"/>
                </a:solidFill>
                <a:effectLst/>
                <a:uLnTx/>
                <a:uFillTx/>
                <a:latin typeface="HK Grotesk Bold"/>
                <a:ea typeface="HK Grotesk Bold"/>
                <a:cs typeface="HK Grotesk Bold"/>
                <a:sym typeface="HK Grotesk Bold"/>
              </a:rPr>
              <a:t>Introduce your hospital and ESSI QI Team</a:t>
            </a:r>
          </a:p>
        </p:txBody>
      </p:sp>
      <p:sp>
        <p:nvSpPr>
          <p:cNvPr id="58" name="TextBox 58">
            <a:extLst>
              <a:ext uri="{FF2B5EF4-FFF2-40B4-BE49-F238E27FC236}">
                <a16:creationId xmlns:a16="http://schemas.microsoft.com/office/drawing/2014/main" id="{F18A2A0B-7CA0-9776-071F-8709CA4D87C5}"/>
              </a:ext>
            </a:extLst>
          </p:cNvPr>
          <p:cNvSpPr txBox="1"/>
          <p:nvPr/>
        </p:nvSpPr>
        <p:spPr>
          <a:xfrm>
            <a:off x="4651612" y="6260660"/>
            <a:ext cx="3001326" cy="410369"/>
          </a:xfrm>
          <a:prstGeom prst="rect">
            <a:avLst/>
          </a:prstGeom>
        </p:spPr>
        <p:txBody>
          <a:bodyPr lIns="0" tIns="0" rIns="0" bIns="0" rtlCol="0" anchor="t">
            <a:spAutoFit/>
          </a:bodyPr>
          <a:lstStyle/>
          <a:p>
            <a:pPr marL="0" marR="0" lvl="0" indent="0" algn="ctr" defTabSz="609630" rtl="0" eaLnBrk="1" fontAlgn="auto" latinLnBrk="0" hangingPunct="1">
              <a:lnSpc>
                <a:spcPts val="1631"/>
              </a:lnSpc>
              <a:spcBef>
                <a:spcPct val="0"/>
              </a:spcBef>
              <a:spcAft>
                <a:spcPts val="0"/>
              </a:spcAft>
              <a:buClrTx/>
              <a:buSzTx/>
              <a:buFontTx/>
              <a:buNone/>
              <a:tabLst/>
              <a:defRPr/>
            </a:pPr>
            <a:r>
              <a:rPr kumimoji="0" lang="en-US" sz="1359" b="1" i="0" u="none" strike="noStrike" kern="1200" cap="none" spc="0" normalizeH="0" baseline="0" noProof="0">
                <a:ln>
                  <a:noFill/>
                </a:ln>
                <a:solidFill>
                  <a:srgbClr val="1B1464"/>
                </a:solidFill>
                <a:effectLst/>
                <a:uLnTx/>
                <a:uFillTx/>
                <a:latin typeface="HK Grotesk Bold"/>
                <a:ea typeface="HK Grotesk Bold"/>
                <a:cs typeface="HK Grotesk Bold"/>
                <a:sym typeface="HK Grotesk Bold"/>
              </a:rPr>
              <a:t>Share different strategies around safe sleep education and conversations</a:t>
            </a:r>
          </a:p>
        </p:txBody>
      </p:sp>
      <p:sp>
        <p:nvSpPr>
          <p:cNvPr id="59" name="TextBox 59">
            <a:extLst>
              <a:ext uri="{FF2B5EF4-FFF2-40B4-BE49-F238E27FC236}">
                <a16:creationId xmlns:a16="http://schemas.microsoft.com/office/drawing/2014/main" id="{3700C982-A18F-24A3-87F3-0A2383BF43FF}"/>
              </a:ext>
            </a:extLst>
          </p:cNvPr>
          <p:cNvSpPr txBox="1"/>
          <p:nvPr/>
        </p:nvSpPr>
        <p:spPr>
          <a:xfrm>
            <a:off x="8742342" y="6211336"/>
            <a:ext cx="3001326" cy="205184"/>
          </a:xfrm>
          <a:prstGeom prst="rect">
            <a:avLst/>
          </a:prstGeom>
        </p:spPr>
        <p:txBody>
          <a:bodyPr lIns="0" tIns="0" rIns="0" bIns="0" rtlCol="0" anchor="t">
            <a:spAutoFit/>
          </a:bodyPr>
          <a:lstStyle/>
          <a:p>
            <a:pPr marL="0" marR="0" lvl="0" indent="0" algn="ctr" defTabSz="609630" rtl="0" eaLnBrk="1" fontAlgn="auto" latinLnBrk="0" hangingPunct="1">
              <a:lnSpc>
                <a:spcPts val="1631"/>
              </a:lnSpc>
              <a:spcBef>
                <a:spcPct val="0"/>
              </a:spcBef>
              <a:spcAft>
                <a:spcPts val="0"/>
              </a:spcAft>
              <a:buClrTx/>
              <a:buSzTx/>
              <a:buFontTx/>
              <a:buNone/>
              <a:tabLst/>
              <a:defRPr/>
            </a:pPr>
            <a:r>
              <a:rPr kumimoji="0" lang="en-US" sz="1359" b="1" i="0" u="none" strike="noStrike" kern="1200" cap="none" spc="0" normalizeH="0" baseline="0" noProof="0">
                <a:ln>
                  <a:noFill/>
                </a:ln>
                <a:solidFill>
                  <a:srgbClr val="1B1464"/>
                </a:solidFill>
                <a:effectLst/>
                <a:uLnTx/>
                <a:uFillTx/>
                <a:latin typeface="HK Grotesk Bold"/>
                <a:ea typeface="HK Grotesk Bold"/>
                <a:cs typeface="HK Grotesk Bold"/>
                <a:sym typeface="HK Grotesk Bold"/>
              </a:rPr>
              <a:t>Make a plan to pull everything together</a:t>
            </a:r>
          </a:p>
        </p:txBody>
      </p:sp>
    </p:spTree>
    <p:extLst>
      <p:ext uri="{BB962C8B-B14F-4D97-AF65-F5344CB8AC3E}">
        <p14:creationId xmlns:p14="http://schemas.microsoft.com/office/powerpoint/2010/main" val="3528255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1D5E9"/>
        </a:solidFill>
        <a:effectLst/>
      </p:bgPr>
    </p:bg>
    <p:spTree>
      <p:nvGrpSpPr>
        <p:cNvPr id="1" name=""/>
        <p:cNvGrpSpPr/>
        <p:nvPr/>
      </p:nvGrpSpPr>
      <p:grpSpPr>
        <a:xfrm>
          <a:off x="0" y="0"/>
          <a:ext cx="0" cy="0"/>
          <a:chOff x="0" y="0"/>
          <a:chExt cx="0" cy="0"/>
        </a:xfrm>
      </p:grpSpPr>
      <p:grpSp>
        <p:nvGrpSpPr>
          <p:cNvPr id="2" name="Group 2"/>
          <p:cNvGrpSpPr/>
          <p:nvPr/>
        </p:nvGrpSpPr>
        <p:grpSpPr>
          <a:xfrm>
            <a:off x="-847350" y="151831"/>
            <a:ext cx="13886695" cy="1415771"/>
            <a:chOff x="0" y="0"/>
            <a:chExt cx="5115576" cy="521541"/>
          </a:xfrm>
        </p:grpSpPr>
        <p:sp>
          <p:nvSpPr>
            <p:cNvPr id="3" name="Freeform 3"/>
            <p:cNvSpPr/>
            <p:nvPr/>
          </p:nvSpPr>
          <p:spPr>
            <a:xfrm>
              <a:off x="0" y="0"/>
              <a:ext cx="5115577" cy="521541"/>
            </a:xfrm>
            <a:custGeom>
              <a:avLst/>
              <a:gdLst/>
              <a:ahLst/>
              <a:cxnLst/>
              <a:rect l="l" t="t" r="r" b="b"/>
              <a:pathLst>
                <a:path w="5115577" h="521541">
                  <a:moveTo>
                    <a:pt x="13380" y="0"/>
                  </a:moveTo>
                  <a:lnTo>
                    <a:pt x="5102196" y="0"/>
                  </a:lnTo>
                  <a:cubicBezTo>
                    <a:pt x="5105745" y="0"/>
                    <a:pt x="5109148" y="1410"/>
                    <a:pt x="5111657" y="3919"/>
                  </a:cubicBezTo>
                  <a:cubicBezTo>
                    <a:pt x="5114167" y="6428"/>
                    <a:pt x="5115577" y="9832"/>
                    <a:pt x="5115577" y="13380"/>
                  </a:cubicBezTo>
                  <a:lnTo>
                    <a:pt x="5115577" y="508161"/>
                  </a:lnTo>
                  <a:cubicBezTo>
                    <a:pt x="5115577" y="511710"/>
                    <a:pt x="5114167" y="515113"/>
                    <a:pt x="5111657" y="517622"/>
                  </a:cubicBezTo>
                  <a:cubicBezTo>
                    <a:pt x="5109148" y="520132"/>
                    <a:pt x="5105745" y="521541"/>
                    <a:pt x="5102196" y="521541"/>
                  </a:cubicBezTo>
                  <a:lnTo>
                    <a:pt x="13380" y="521541"/>
                  </a:lnTo>
                  <a:cubicBezTo>
                    <a:pt x="9832" y="521541"/>
                    <a:pt x="6428" y="520132"/>
                    <a:pt x="3919" y="517622"/>
                  </a:cubicBezTo>
                  <a:cubicBezTo>
                    <a:pt x="1410" y="515113"/>
                    <a:pt x="0" y="511710"/>
                    <a:pt x="0" y="508161"/>
                  </a:cubicBezTo>
                  <a:lnTo>
                    <a:pt x="0" y="13380"/>
                  </a:lnTo>
                  <a:cubicBezTo>
                    <a:pt x="0" y="9832"/>
                    <a:pt x="1410" y="6428"/>
                    <a:pt x="3919" y="3919"/>
                  </a:cubicBezTo>
                  <a:cubicBezTo>
                    <a:pt x="6428" y="1410"/>
                    <a:pt x="9832" y="0"/>
                    <a:pt x="13380" y="0"/>
                  </a:cubicBezTo>
                  <a:close/>
                </a:path>
              </a:pathLst>
            </a:custGeom>
            <a:solidFill>
              <a:srgbClr val="AF308B"/>
            </a:solidFill>
            <a:ln w="3810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23850"/>
              <a:ext cx="5115576" cy="845391"/>
            </a:xfrm>
            <a:prstGeom prst="rect">
              <a:avLst/>
            </a:prstGeom>
          </p:spPr>
          <p:txBody>
            <a:bodyPr lIns="33867" tIns="33867" rIns="33867" bIns="33867" rtlCol="0" anchor="t"/>
            <a:lstStyle/>
            <a:p>
              <a:pPr marL="0" marR="0" lvl="0" indent="0" algn="ctr" defTabSz="609630" rtl="0" eaLnBrk="1" fontAlgn="auto" latinLnBrk="0" hangingPunct="1">
                <a:lnSpc>
                  <a:spcPts val="140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78919" y="742113"/>
            <a:ext cx="8834156" cy="1087440"/>
            <a:chOff x="-1" y="-203820"/>
            <a:chExt cx="3254324" cy="372176"/>
          </a:xfrm>
        </p:grpSpPr>
        <p:sp>
          <p:nvSpPr>
            <p:cNvPr id="6" name="Freeform 6"/>
            <p:cNvSpPr/>
            <p:nvPr/>
          </p:nvSpPr>
          <p:spPr>
            <a:xfrm>
              <a:off x="0" y="-146670"/>
              <a:ext cx="3254323" cy="278470"/>
            </a:xfrm>
            <a:custGeom>
              <a:avLst/>
              <a:gdLst/>
              <a:ahLst/>
              <a:cxnLst/>
              <a:rect l="l" t="t" r="r" b="b"/>
              <a:pathLst>
                <a:path w="3254323" h="358020">
                  <a:moveTo>
                    <a:pt x="29796" y="0"/>
                  </a:moveTo>
                  <a:lnTo>
                    <a:pt x="3224527" y="0"/>
                  </a:lnTo>
                  <a:cubicBezTo>
                    <a:pt x="3240983" y="0"/>
                    <a:pt x="3254323" y="13340"/>
                    <a:pt x="3254323" y="29796"/>
                  </a:cubicBezTo>
                  <a:lnTo>
                    <a:pt x="3254323" y="328224"/>
                  </a:lnTo>
                  <a:cubicBezTo>
                    <a:pt x="3254323" y="336126"/>
                    <a:pt x="3251184" y="343705"/>
                    <a:pt x="3245596" y="349293"/>
                  </a:cubicBezTo>
                  <a:cubicBezTo>
                    <a:pt x="3240008" y="354881"/>
                    <a:pt x="3232430" y="358020"/>
                    <a:pt x="3224527" y="358020"/>
                  </a:cubicBezTo>
                  <a:lnTo>
                    <a:pt x="29796" y="358020"/>
                  </a:lnTo>
                  <a:cubicBezTo>
                    <a:pt x="13340" y="358020"/>
                    <a:pt x="0" y="344680"/>
                    <a:pt x="0" y="328224"/>
                  </a:cubicBezTo>
                  <a:lnTo>
                    <a:pt x="0" y="29796"/>
                  </a:lnTo>
                  <a:cubicBezTo>
                    <a:pt x="0" y="21894"/>
                    <a:pt x="3139" y="14315"/>
                    <a:pt x="8727" y="8727"/>
                  </a:cubicBezTo>
                  <a:cubicBezTo>
                    <a:pt x="14315" y="3139"/>
                    <a:pt x="21894" y="0"/>
                    <a:pt x="29796" y="0"/>
                  </a:cubicBezTo>
                  <a:close/>
                </a:path>
              </a:pathLst>
            </a:custGeom>
            <a:solidFill>
              <a:srgbClr val="FFFFFF"/>
            </a:solidFill>
            <a:ln w="3810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1" y="-203820"/>
              <a:ext cx="3254324" cy="372176"/>
            </a:xfrm>
            <a:prstGeom prst="rect">
              <a:avLst/>
            </a:prstGeom>
          </p:spPr>
          <p:txBody>
            <a:bodyPr lIns="33867" tIns="33867" rIns="33867" bIns="33867" rtlCol="0" anchor="ctr"/>
            <a:lstStyle/>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733" b="0" i="0" u="none" strike="noStrike" kern="1200" cap="none" spc="0" normalizeH="0" baseline="0" noProof="0" dirty="0">
                  <a:ln>
                    <a:noFill/>
                  </a:ln>
                  <a:solidFill>
                    <a:srgbClr val="000000"/>
                  </a:solidFill>
                  <a:effectLst/>
                  <a:uLnTx/>
                  <a:uFillTx/>
                  <a:latin typeface="Garet"/>
                  <a:ea typeface="Garet"/>
                  <a:cs typeface="Garet"/>
                  <a:sym typeface="Garet"/>
                </a:rPr>
                <a:t>Join us as we introducing our ESSI QI Dashboard, a new way to visualize, track and measure your progress towards QI Excellence.</a:t>
              </a:r>
            </a:p>
          </p:txBody>
        </p:sp>
      </p:grpSp>
      <p:grpSp>
        <p:nvGrpSpPr>
          <p:cNvPr id="8" name="Group 8"/>
          <p:cNvGrpSpPr/>
          <p:nvPr/>
        </p:nvGrpSpPr>
        <p:grpSpPr>
          <a:xfrm>
            <a:off x="394000" y="1832208"/>
            <a:ext cx="2446182" cy="1328869"/>
            <a:chOff x="0" y="-28946"/>
            <a:chExt cx="754768" cy="339415"/>
          </a:xfrm>
        </p:grpSpPr>
        <p:sp>
          <p:nvSpPr>
            <p:cNvPr id="9" name="Freeform 9"/>
            <p:cNvSpPr/>
            <p:nvPr/>
          </p:nvSpPr>
          <p:spPr>
            <a:xfrm>
              <a:off x="0" y="0"/>
              <a:ext cx="754768" cy="282265"/>
            </a:xfrm>
            <a:custGeom>
              <a:avLst/>
              <a:gdLst/>
              <a:ahLst/>
              <a:cxnLst/>
              <a:rect l="l" t="t" r="r" b="b"/>
              <a:pathLst>
                <a:path w="754768" h="282265">
                  <a:moveTo>
                    <a:pt x="128472" y="0"/>
                  </a:moveTo>
                  <a:lnTo>
                    <a:pt x="626295" y="0"/>
                  </a:lnTo>
                  <a:cubicBezTo>
                    <a:pt x="660368" y="0"/>
                    <a:pt x="693046" y="13535"/>
                    <a:pt x="717139" y="37629"/>
                  </a:cubicBezTo>
                  <a:cubicBezTo>
                    <a:pt x="741232" y="61722"/>
                    <a:pt x="754768" y="94399"/>
                    <a:pt x="754768" y="128472"/>
                  </a:cubicBezTo>
                  <a:lnTo>
                    <a:pt x="754768" y="153793"/>
                  </a:lnTo>
                  <a:cubicBezTo>
                    <a:pt x="754768" y="187866"/>
                    <a:pt x="741232" y="220543"/>
                    <a:pt x="717139" y="244636"/>
                  </a:cubicBezTo>
                  <a:cubicBezTo>
                    <a:pt x="693046" y="268730"/>
                    <a:pt x="660368" y="282265"/>
                    <a:pt x="626295" y="282265"/>
                  </a:cubicBezTo>
                  <a:lnTo>
                    <a:pt x="128472" y="282265"/>
                  </a:lnTo>
                  <a:cubicBezTo>
                    <a:pt x="94399" y="282265"/>
                    <a:pt x="61722" y="268730"/>
                    <a:pt x="37629" y="244636"/>
                  </a:cubicBezTo>
                  <a:cubicBezTo>
                    <a:pt x="13535" y="220543"/>
                    <a:pt x="0" y="187866"/>
                    <a:pt x="0" y="153793"/>
                  </a:cubicBezTo>
                  <a:lnTo>
                    <a:pt x="0" y="128472"/>
                  </a:lnTo>
                  <a:cubicBezTo>
                    <a:pt x="0" y="94399"/>
                    <a:pt x="13535" y="61722"/>
                    <a:pt x="37629" y="37629"/>
                  </a:cubicBezTo>
                  <a:cubicBezTo>
                    <a:pt x="61722" y="13535"/>
                    <a:pt x="94399" y="0"/>
                    <a:pt x="128472" y="0"/>
                  </a:cubicBezTo>
                  <a:close/>
                </a:path>
              </a:pathLst>
            </a:custGeom>
            <a:solidFill>
              <a:srgbClr val="FFFFFF"/>
            </a:solidFill>
            <a:ln w="3810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0807" y="-28946"/>
              <a:ext cx="572150" cy="339415"/>
            </a:xfrm>
            <a:prstGeom prst="rect">
              <a:avLst/>
            </a:prstGeom>
          </p:spPr>
          <p:txBody>
            <a:bodyPr lIns="33867" tIns="33867" rIns="33867" bIns="33867" rtlCol="0" anchor="ctr"/>
            <a:lstStyle/>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AF308B"/>
                  </a:solidFill>
                  <a:effectLst/>
                  <a:uLnTx/>
                  <a:uFillTx/>
                  <a:latin typeface="Garet Bold"/>
                  <a:ea typeface="Garet Bold"/>
                  <a:cs typeface="Garet Bold"/>
                  <a:sym typeface="Garet Bold"/>
                </a:rPr>
                <a:t>Date:</a:t>
              </a:r>
              <a:r>
                <a:rPr kumimoji="0" lang="en-US" sz="1733" b="0" i="0" u="none" strike="noStrike" kern="1200" cap="none" spc="0" normalizeH="0" baseline="0" noProof="0" dirty="0">
                  <a:ln>
                    <a:noFill/>
                  </a:ln>
                  <a:solidFill>
                    <a:srgbClr val="000000"/>
                  </a:solidFill>
                  <a:effectLst/>
                  <a:uLnTx/>
                  <a:uFillTx/>
                  <a:latin typeface="Garet"/>
                  <a:ea typeface="Garet"/>
                  <a:cs typeface="Garet"/>
                  <a:sym typeface="Garet"/>
                </a:rPr>
                <a:t> Thursday, March 27th, 2025 </a:t>
              </a:r>
            </a:p>
            <a:p>
              <a:pPr marL="0" marR="0" lvl="0" indent="0" algn="ctr" defTabSz="609630" rtl="0" eaLnBrk="1" fontAlgn="auto" latinLnBrk="0" hangingPunct="1">
                <a:lnSpc>
                  <a:spcPts val="2427"/>
                </a:lnSpc>
                <a:spcBef>
                  <a:spcPts val="0"/>
                </a:spcBef>
                <a:spcAft>
                  <a:spcPts val="0"/>
                </a:spcAft>
                <a:buClrTx/>
                <a:buSzTx/>
                <a:buFontTx/>
                <a:buNone/>
                <a:tabLst/>
                <a:defRPr/>
              </a:pPr>
              <a:r>
                <a:rPr lang="en-US" sz="1733" dirty="0">
                  <a:solidFill>
                    <a:srgbClr val="000000"/>
                  </a:solidFill>
                  <a:latin typeface="Garet"/>
                  <a:ea typeface="Garet"/>
                  <a:cs typeface="Garet"/>
                  <a:sym typeface="Garet"/>
                </a:rPr>
                <a:t>1 P.M.</a:t>
              </a:r>
              <a:endParaRPr kumimoji="0" lang="en-US" sz="1733" b="0" i="0" u="none" strike="noStrike" kern="1200" cap="none" spc="0" normalizeH="0" baseline="0" noProof="0" dirty="0">
                <a:ln>
                  <a:noFill/>
                </a:ln>
                <a:solidFill>
                  <a:srgbClr val="000000"/>
                </a:solidFill>
                <a:effectLst/>
                <a:uLnTx/>
                <a:uFillTx/>
                <a:latin typeface="Garet"/>
                <a:ea typeface="Garet"/>
                <a:cs typeface="Garet"/>
                <a:sym typeface="Garet"/>
              </a:endParaRPr>
            </a:p>
          </p:txBody>
        </p:sp>
      </p:grpSp>
      <p:grpSp>
        <p:nvGrpSpPr>
          <p:cNvPr id="11" name="Group 11"/>
          <p:cNvGrpSpPr/>
          <p:nvPr/>
        </p:nvGrpSpPr>
        <p:grpSpPr>
          <a:xfrm>
            <a:off x="128686" y="6044337"/>
            <a:ext cx="3631509" cy="667512"/>
            <a:chOff x="0" y="0"/>
            <a:chExt cx="1337774" cy="245898"/>
          </a:xfrm>
        </p:grpSpPr>
        <p:sp>
          <p:nvSpPr>
            <p:cNvPr id="12" name="Freeform 12"/>
            <p:cNvSpPr/>
            <p:nvPr/>
          </p:nvSpPr>
          <p:spPr>
            <a:xfrm>
              <a:off x="0" y="0"/>
              <a:ext cx="1337774" cy="245898"/>
            </a:xfrm>
            <a:custGeom>
              <a:avLst/>
              <a:gdLst/>
              <a:ahLst/>
              <a:cxnLst/>
              <a:rect l="l" t="t" r="r" b="b"/>
              <a:pathLst>
                <a:path w="1337774" h="245898">
                  <a:moveTo>
                    <a:pt x="72484" y="0"/>
                  </a:moveTo>
                  <a:lnTo>
                    <a:pt x="1265290" y="0"/>
                  </a:lnTo>
                  <a:cubicBezTo>
                    <a:pt x="1284514" y="0"/>
                    <a:pt x="1302951" y="7637"/>
                    <a:pt x="1316544" y="21230"/>
                  </a:cubicBezTo>
                  <a:cubicBezTo>
                    <a:pt x="1330137" y="34823"/>
                    <a:pt x="1337774" y="53260"/>
                    <a:pt x="1337774" y="72484"/>
                  </a:cubicBezTo>
                  <a:lnTo>
                    <a:pt x="1337774" y="173414"/>
                  </a:lnTo>
                  <a:cubicBezTo>
                    <a:pt x="1337774" y="192638"/>
                    <a:pt x="1330137" y="211075"/>
                    <a:pt x="1316544" y="224668"/>
                  </a:cubicBezTo>
                  <a:cubicBezTo>
                    <a:pt x="1302951" y="238261"/>
                    <a:pt x="1284514" y="245898"/>
                    <a:pt x="1265290" y="245898"/>
                  </a:cubicBezTo>
                  <a:lnTo>
                    <a:pt x="72484" y="245898"/>
                  </a:lnTo>
                  <a:cubicBezTo>
                    <a:pt x="53260" y="245898"/>
                    <a:pt x="34823" y="238261"/>
                    <a:pt x="21230" y="224668"/>
                  </a:cubicBezTo>
                  <a:cubicBezTo>
                    <a:pt x="7637" y="211075"/>
                    <a:pt x="0" y="192638"/>
                    <a:pt x="0" y="173414"/>
                  </a:cubicBezTo>
                  <a:lnTo>
                    <a:pt x="0" y="72484"/>
                  </a:lnTo>
                  <a:cubicBezTo>
                    <a:pt x="0" y="53260"/>
                    <a:pt x="7637" y="34823"/>
                    <a:pt x="21230" y="21230"/>
                  </a:cubicBezTo>
                  <a:cubicBezTo>
                    <a:pt x="34823" y="7637"/>
                    <a:pt x="53260" y="0"/>
                    <a:pt x="72484" y="0"/>
                  </a:cubicBezTo>
                  <a:close/>
                </a:path>
              </a:pathLst>
            </a:custGeom>
            <a:solidFill>
              <a:srgbClr val="FFFFFF"/>
            </a:solidFill>
            <a:ln w="3810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57150"/>
              <a:ext cx="1337774" cy="303048"/>
            </a:xfrm>
            <a:prstGeom prst="rect">
              <a:avLst/>
            </a:prstGeom>
          </p:spPr>
          <p:txBody>
            <a:bodyPr lIns="33867" tIns="33867" rIns="33867" bIns="33867" rtlCol="0" anchor="ctr"/>
            <a:lstStyle/>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733" b="0" i="0" u="none" strike="noStrike" kern="1200" cap="none" spc="0" normalizeH="0" baseline="0" noProof="0" dirty="0">
                  <a:ln>
                    <a:noFill/>
                  </a:ln>
                  <a:solidFill>
                    <a:srgbClr val="000000"/>
                  </a:solidFill>
                  <a:effectLst/>
                  <a:uLnTx/>
                  <a:uFillTx/>
                  <a:latin typeface="Garet"/>
                  <a:ea typeface="Garet"/>
                  <a:cs typeface="Garet"/>
                  <a:sym typeface="Garet"/>
                </a:rPr>
                <a:t>Register </a:t>
              </a:r>
              <a:r>
                <a:rPr kumimoji="0" lang="en-US" sz="1733" b="1" i="0" u="sng" strike="noStrike" kern="1200" cap="none" spc="0" normalizeH="0" baseline="0" noProof="0" dirty="0">
                  <a:ln>
                    <a:noFill/>
                  </a:ln>
                  <a:solidFill>
                    <a:srgbClr val="AF308B"/>
                  </a:solidFill>
                  <a:effectLst/>
                  <a:uLnTx/>
                  <a:uFillTx/>
                  <a:latin typeface="Garet Bold"/>
                  <a:ea typeface="Garet Bold"/>
                  <a:cs typeface="Garet Bold"/>
                  <a:sym typeface="Garet Bold"/>
                  <a:hlinkClick r:id="rId2" tooltip="https://northwestern.zoom.us/meeting/register/itt47ArfRrqm-OzCzQO0eg"/>
                </a:rPr>
                <a:t>here. </a:t>
              </a:r>
            </a:p>
          </p:txBody>
        </p:sp>
      </p:grpSp>
      <p:sp>
        <p:nvSpPr>
          <p:cNvPr id="14" name="Freeform 14"/>
          <p:cNvSpPr/>
          <p:nvPr/>
        </p:nvSpPr>
        <p:spPr>
          <a:xfrm>
            <a:off x="4359158" y="5424177"/>
            <a:ext cx="7534173" cy="653369"/>
          </a:xfrm>
          <a:custGeom>
            <a:avLst/>
            <a:gdLst/>
            <a:ahLst/>
            <a:cxnLst/>
            <a:rect l="l" t="t" r="r" b="b"/>
            <a:pathLst>
              <a:path w="11301259" h="980053">
                <a:moveTo>
                  <a:pt x="0" y="0"/>
                </a:moveTo>
                <a:lnTo>
                  <a:pt x="11301259" y="0"/>
                </a:lnTo>
                <a:lnTo>
                  <a:pt x="11301259" y="980053"/>
                </a:lnTo>
                <a:lnTo>
                  <a:pt x="0" y="98005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5566422" y="2215257"/>
            <a:ext cx="6231578" cy="2975531"/>
          </a:xfrm>
          <a:custGeom>
            <a:avLst/>
            <a:gdLst/>
            <a:ahLst/>
            <a:cxnLst/>
            <a:rect l="l" t="t" r="r" b="b"/>
            <a:pathLst>
              <a:path w="9347367" h="4463297">
                <a:moveTo>
                  <a:pt x="0" y="0"/>
                </a:moveTo>
                <a:lnTo>
                  <a:pt x="9347367" y="0"/>
                </a:lnTo>
                <a:lnTo>
                  <a:pt x="9347367" y="4463297"/>
                </a:lnTo>
                <a:lnTo>
                  <a:pt x="0" y="446329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593807" y="3166636"/>
            <a:ext cx="1807794" cy="1046079"/>
          </a:xfrm>
          <a:custGeom>
            <a:avLst/>
            <a:gdLst/>
            <a:ahLst/>
            <a:cxnLst/>
            <a:rect l="l" t="t" r="r" b="b"/>
            <a:pathLst>
              <a:path w="3970973" h="2611541">
                <a:moveTo>
                  <a:pt x="0" y="0"/>
                </a:moveTo>
                <a:lnTo>
                  <a:pt x="3970973" y="0"/>
                </a:lnTo>
                <a:lnTo>
                  <a:pt x="3970973" y="2611541"/>
                </a:lnTo>
                <a:lnTo>
                  <a:pt x="0" y="2611541"/>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985860" y="247783"/>
            <a:ext cx="10220273" cy="674031"/>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ct val="0"/>
              </a:spcBef>
              <a:spcAft>
                <a:spcPts val="0"/>
              </a:spcAft>
              <a:buClrTx/>
              <a:buSzTx/>
              <a:buFontTx/>
              <a:buNone/>
              <a:tabLst/>
              <a:defRPr/>
            </a:pPr>
            <a:r>
              <a:rPr kumimoji="0" lang="en-US" sz="4000" b="0" i="0" u="none" strike="noStrike" kern="1200" cap="none" spc="607" normalizeH="0" baseline="0" noProof="0" dirty="0">
                <a:ln>
                  <a:noFill/>
                </a:ln>
                <a:solidFill>
                  <a:srgbClr val="FFFFFF"/>
                </a:solidFill>
                <a:effectLst/>
                <a:uLnTx/>
                <a:uFillTx/>
                <a:latin typeface="Garet"/>
                <a:ea typeface="Garet"/>
                <a:cs typeface="Garet"/>
                <a:sym typeface="Garet"/>
              </a:rPr>
              <a:t>ESSI DASHBOARD QI TOPIC CALL</a:t>
            </a:r>
          </a:p>
        </p:txBody>
      </p:sp>
      <p:grpSp>
        <p:nvGrpSpPr>
          <p:cNvPr id="19" name="Group 8">
            <a:extLst>
              <a:ext uri="{FF2B5EF4-FFF2-40B4-BE49-F238E27FC236}">
                <a16:creationId xmlns:a16="http://schemas.microsoft.com/office/drawing/2014/main" id="{1C42BB10-4D00-82E5-83D9-3348C4065FA1}"/>
              </a:ext>
            </a:extLst>
          </p:cNvPr>
          <p:cNvGrpSpPr/>
          <p:nvPr/>
        </p:nvGrpSpPr>
        <p:grpSpPr>
          <a:xfrm>
            <a:off x="394000" y="3384767"/>
            <a:ext cx="2048885" cy="766234"/>
            <a:chOff x="0" y="0"/>
            <a:chExt cx="754768" cy="282265"/>
          </a:xfrm>
        </p:grpSpPr>
        <p:sp>
          <p:nvSpPr>
            <p:cNvPr id="20" name="Freeform 9">
              <a:extLst>
                <a:ext uri="{FF2B5EF4-FFF2-40B4-BE49-F238E27FC236}">
                  <a16:creationId xmlns:a16="http://schemas.microsoft.com/office/drawing/2014/main" id="{95430EBD-2D84-8CA8-EBD1-EDC3F2EBF1BB}"/>
                </a:ext>
              </a:extLst>
            </p:cNvPr>
            <p:cNvSpPr/>
            <p:nvPr/>
          </p:nvSpPr>
          <p:spPr>
            <a:xfrm>
              <a:off x="0" y="0"/>
              <a:ext cx="754768" cy="282265"/>
            </a:xfrm>
            <a:custGeom>
              <a:avLst/>
              <a:gdLst/>
              <a:ahLst/>
              <a:cxnLst/>
              <a:rect l="l" t="t" r="r" b="b"/>
              <a:pathLst>
                <a:path w="754768" h="282265">
                  <a:moveTo>
                    <a:pt x="128472" y="0"/>
                  </a:moveTo>
                  <a:lnTo>
                    <a:pt x="626295" y="0"/>
                  </a:lnTo>
                  <a:cubicBezTo>
                    <a:pt x="660368" y="0"/>
                    <a:pt x="693046" y="13535"/>
                    <a:pt x="717139" y="37629"/>
                  </a:cubicBezTo>
                  <a:cubicBezTo>
                    <a:pt x="741232" y="61722"/>
                    <a:pt x="754768" y="94399"/>
                    <a:pt x="754768" y="128472"/>
                  </a:cubicBezTo>
                  <a:lnTo>
                    <a:pt x="754768" y="153793"/>
                  </a:lnTo>
                  <a:cubicBezTo>
                    <a:pt x="754768" y="187866"/>
                    <a:pt x="741232" y="220543"/>
                    <a:pt x="717139" y="244636"/>
                  </a:cubicBezTo>
                  <a:cubicBezTo>
                    <a:pt x="693046" y="268730"/>
                    <a:pt x="660368" y="282265"/>
                    <a:pt x="626295" y="282265"/>
                  </a:cubicBezTo>
                  <a:lnTo>
                    <a:pt x="128472" y="282265"/>
                  </a:lnTo>
                  <a:cubicBezTo>
                    <a:pt x="94399" y="282265"/>
                    <a:pt x="61722" y="268730"/>
                    <a:pt x="37629" y="244636"/>
                  </a:cubicBezTo>
                  <a:cubicBezTo>
                    <a:pt x="13535" y="220543"/>
                    <a:pt x="0" y="187866"/>
                    <a:pt x="0" y="153793"/>
                  </a:cubicBezTo>
                  <a:lnTo>
                    <a:pt x="0" y="128472"/>
                  </a:lnTo>
                  <a:cubicBezTo>
                    <a:pt x="0" y="94399"/>
                    <a:pt x="13535" y="61722"/>
                    <a:pt x="37629" y="37629"/>
                  </a:cubicBezTo>
                  <a:cubicBezTo>
                    <a:pt x="61722" y="13535"/>
                    <a:pt x="94399" y="0"/>
                    <a:pt x="128472" y="0"/>
                  </a:cubicBezTo>
                  <a:close/>
                </a:path>
              </a:pathLst>
            </a:custGeom>
            <a:solidFill>
              <a:srgbClr val="FFFFFF"/>
            </a:solidFill>
            <a:ln w="3810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10">
              <a:extLst>
                <a:ext uri="{FF2B5EF4-FFF2-40B4-BE49-F238E27FC236}">
                  <a16:creationId xmlns:a16="http://schemas.microsoft.com/office/drawing/2014/main" id="{92E8EDC6-38C8-B361-C6E3-AB0FECC26337}"/>
                </a:ext>
              </a:extLst>
            </p:cNvPr>
            <p:cNvSpPr txBox="1"/>
            <p:nvPr/>
          </p:nvSpPr>
          <p:spPr>
            <a:xfrm>
              <a:off x="0" y="-57150"/>
              <a:ext cx="754768" cy="339415"/>
            </a:xfrm>
            <a:prstGeom prst="rect">
              <a:avLst/>
            </a:prstGeom>
          </p:spPr>
          <p:txBody>
            <a:bodyPr lIns="33867" tIns="33867" rIns="33867" bIns="33867" rtlCol="0" anchor="ctr"/>
            <a:lstStyle/>
            <a:p>
              <a:pPr marL="0" marR="0" lvl="0" indent="0" algn="ctr" defTabSz="609630" rtl="0" eaLnBrk="1" fontAlgn="auto" latinLnBrk="0" hangingPunct="1">
                <a:lnSpc>
                  <a:spcPts val="2427"/>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AF308B"/>
                  </a:solidFill>
                  <a:effectLst/>
                  <a:uLnTx/>
                  <a:uFillTx/>
                  <a:latin typeface="Garet Bold"/>
                  <a:ea typeface="Garet Bold"/>
                  <a:cs typeface="Garet Bold"/>
                  <a:sym typeface="Garet Bold"/>
                </a:rPr>
                <a:t>Audience: </a:t>
              </a:r>
              <a:r>
                <a:rPr kumimoji="0" lang="en-US" sz="1733" b="0" i="0" u="none" strike="noStrike" kern="1200" cap="none" spc="0" normalizeH="0" baseline="0" noProof="0" dirty="0">
                  <a:ln>
                    <a:noFill/>
                  </a:ln>
                  <a:solidFill>
                    <a:prstClr val="black"/>
                  </a:solidFill>
                  <a:effectLst/>
                  <a:uLnTx/>
                  <a:uFillTx/>
                  <a:latin typeface="Garet Bold"/>
                  <a:ea typeface="Garet Bold"/>
                  <a:cs typeface="Garet Bold"/>
                  <a:sym typeface="Garet Bold"/>
                </a:rPr>
                <a:t>ESSI QI Team Members</a:t>
              </a:r>
              <a:endParaRPr kumimoji="0" lang="en-US" sz="1733" b="0" i="0" u="none" strike="noStrike" kern="1200" cap="none" spc="0" normalizeH="0" baseline="0" noProof="0" dirty="0">
                <a:ln>
                  <a:noFill/>
                </a:ln>
                <a:solidFill>
                  <a:prstClr val="black"/>
                </a:solidFill>
                <a:effectLst/>
                <a:uLnTx/>
                <a:uFillTx/>
                <a:latin typeface="Garet"/>
                <a:ea typeface="Garet"/>
                <a:cs typeface="Garet"/>
                <a:sym typeface="Garet"/>
              </a:endParaRPr>
            </a:p>
          </p:txBody>
        </p:sp>
      </p:grpSp>
      <p:grpSp>
        <p:nvGrpSpPr>
          <p:cNvPr id="22" name="Group 8">
            <a:extLst>
              <a:ext uri="{FF2B5EF4-FFF2-40B4-BE49-F238E27FC236}">
                <a16:creationId xmlns:a16="http://schemas.microsoft.com/office/drawing/2014/main" id="{8C68A875-9C05-947A-D33D-45DE1C922E19}"/>
              </a:ext>
            </a:extLst>
          </p:cNvPr>
          <p:cNvGrpSpPr/>
          <p:nvPr/>
        </p:nvGrpSpPr>
        <p:grpSpPr>
          <a:xfrm>
            <a:off x="394000" y="4212713"/>
            <a:ext cx="3366195" cy="1676485"/>
            <a:chOff x="0" y="-30153"/>
            <a:chExt cx="754768" cy="339415"/>
          </a:xfrm>
        </p:grpSpPr>
        <p:sp>
          <p:nvSpPr>
            <p:cNvPr id="23" name="Freeform 9">
              <a:extLst>
                <a:ext uri="{FF2B5EF4-FFF2-40B4-BE49-F238E27FC236}">
                  <a16:creationId xmlns:a16="http://schemas.microsoft.com/office/drawing/2014/main" id="{613988E4-606A-8572-CFEA-34510376E20E}"/>
                </a:ext>
              </a:extLst>
            </p:cNvPr>
            <p:cNvSpPr/>
            <p:nvPr/>
          </p:nvSpPr>
          <p:spPr>
            <a:xfrm>
              <a:off x="0" y="0"/>
              <a:ext cx="754768" cy="282265"/>
            </a:xfrm>
            <a:custGeom>
              <a:avLst/>
              <a:gdLst/>
              <a:ahLst/>
              <a:cxnLst/>
              <a:rect l="l" t="t" r="r" b="b"/>
              <a:pathLst>
                <a:path w="754768" h="282265">
                  <a:moveTo>
                    <a:pt x="128472" y="0"/>
                  </a:moveTo>
                  <a:lnTo>
                    <a:pt x="626295" y="0"/>
                  </a:lnTo>
                  <a:cubicBezTo>
                    <a:pt x="660368" y="0"/>
                    <a:pt x="693046" y="13535"/>
                    <a:pt x="717139" y="37629"/>
                  </a:cubicBezTo>
                  <a:cubicBezTo>
                    <a:pt x="741232" y="61722"/>
                    <a:pt x="754768" y="94399"/>
                    <a:pt x="754768" y="128472"/>
                  </a:cubicBezTo>
                  <a:lnTo>
                    <a:pt x="754768" y="153793"/>
                  </a:lnTo>
                  <a:cubicBezTo>
                    <a:pt x="754768" y="187866"/>
                    <a:pt x="741232" y="220543"/>
                    <a:pt x="717139" y="244636"/>
                  </a:cubicBezTo>
                  <a:cubicBezTo>
                    <a:pt x="693046" y="268730"/>
                    <a:pt x="660368" y="282265"/>
                    <a:pt x="626295" y="282265"/>
                  </a:cubicBezTo>
                  <a:lnTo>
                    <a:pt x="128472" y="282265"/>
                  </a:lnTo>
                  <a:cubicBezTo>
                    <a:pt x="94399" y="282265"/>
                    <a:pt x="61722" y="268730"/>
                    <a:pt x="37629" y="244636"/>
                  </a:cubicBezTo>
                  <a:cubicBezTo>
                    <a:pt x="13535" y="220543"/>
                    <a:pt x="0" y="187866"/>
                    <a:pt x="0" y="153793"/>
                  </a:cubicBezTo>
                  <a:lnTo>
                    <a:pt x="0" y="128472"/>
                  </a:lnTo>
                  <a:cubicBezTo>
                    <a:pt x="0" y="94399"/>
                    <a:pt x="13535" y="61722"/>
                    <a:pt x="37629" y="37629"/>
                  </a:cubicBezTo>
                  <a:cubicBezTo>
                    <a:pt x="61722" y="13535"/>
                    <a:pt x="94399" y="0"/>
                    <a:pt x="128472" y="0"/>
                  </a:cubicBezTo>
                  <a:close/>
                </a:path>
              </a:pathLst>
            </a:custGeom>
            <a:solidFill>
              <a:srgbClr val="FFFFFF"/>
            </a:solidFill>
            <a:ln w="3810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10">
              <a:extLst>
                <a:ext uri="{FF2B5EF4-FFF2-40B4-BE49-F238E27FC236}">
                  <a16:creationId xmlns:a16="http://schemas.microsoft.com/office/drawing/2014/main" id="{CF2FF534-44B0-BA59-6BA9-CE47EDAFE0E7}"/>
                </a:ext>
              </a:extLst>
            </p:cNvPr>
            <p:cNvSpPr txBox="1"/>
            <p:nvPr/>
          </p:nvSpPr>
          <p:spPr>
            <a:xfrm>
              <a:off x="44188" y="-30153"/>
              <a:ext cx="666391" cy="33941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AF308B"/>
                  </a:solidFill>
                  <a:effectLst/>
                  <a:uLnTx/>
                  <a:uFillTx/>
                  <a:latin typeface="Garet Bold"/>
                  <a:ea typeface="Garet Bold"/>
                  <a:cs typeface="Garet Bold"/>
                  <a:sym typeface="Garet Bold"/>
                </a:rPr>
                <a:t>Why you should go: </a:t>
              </a:r>
              <a:r>
                <a:rPr kumimoji="0" lang="en-US" sz="1300" b="0" i="0" u="none" strike="noStrike" kern="1200" cap="none" spc="0" normalizeH="0" baseline="0" noProof="0" dirty="0">
                  <a:ln>
                    <a:noFill/>
                  </a:ln>
                  <a:solidFill>
                    <a:prstClr val="black"/>
                  </a:solidFill>
                  <a:effectLst/>
                  <a:uLnTx/>
                  <a:uFillTx/>
                  <a:latin typeface="Garet Bold"/>
                  <a:ea typeface="Garet Bold"/>
                  <a:cs typeface="Garet Bold"/>
                  <a:sym typeface="Garet Bold"/>
                </a:rPr>
                <a:t>This. dashboard was created to help ESSI Teams visualize recent progress on key structure measures relative to our initiative’s goals and know where you are (or what you need to improve) to address QI Excellence.</a:t>
              </a:r>
              <a:endParaRPr kumimoji="0" lang="en-US" sz="1300" b="0" i="0" u="none" strike="noStrike" kern="1200" cap="none" spc="0" normalizeH="0" baseline="0" noProof="0" dirty="0">
                <a:ln>
                  <a:noFill/>
                </a:ln>
                <a:solidFill>
                  <a:prstClr val="black"/>
                </a:solidFill>
                <a:effectLst/>
                <a:uLnTx/>
                <a:uFillTx/>
                <a:latin typeface="Garet"/>
                <a:ea typeface="Garet"/>
                <a:cs typeface="Garet"/>
                <a:sym typeface="Garet"/>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D3F6-4276-9857-871F-5D56FB426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610D5-0922-E3FB-2E32-5E2628A0D3BB}"/>
              </a:ext>
            </a:extLst>
          </p:cNvPr>
          <p:cNvSpPr>
            <a:spLocks noGrp="1"/>
          </p:cNvSpPr>
          <p:nvPr>
            <p:ph type="title"/>
          </p:nvPr>
        </p:nvSpPr>
        <p:spPr>
          <a:xfrm>
            <a:off x="595223" y="738936"/>
            <a:ext cx="10972800" cy="1325563"/>
          </a:xfrm>
        </p:spPr>
        <p:txBody>
          <a:bodyPr/>
          <a:lstStyle/>
          <a:p>
            <a:r>
              <a:rPr lang="en-US">
                <a:solidFill>
                  <a:srgbClr val="F37150"/>
                </a:solidFill>
                <a:ea typeface="Lato Medium"/>
                <a:cs typeface="Lato Medium"/>
              </a:rPr>
              <a:t>Upcoming ESSI Calls</a:t>
            </a:r>
            <a:endParaRPr lang="en-US">
              <a:solidFill>
                <a:srgbClr val="F37150"/>
              </a:solidFill>
            </a:endParaRPr>
          </a:p>
        </p:txBody>
      </p:sp>
      <p:graphicFrame>
        <p:nvGraphicFramePr>
          <p:cNvPr id="6" name="Table 6">
            <a:extLst>
              <a:ext uri="{FF2B5EF4-FFF2-40B4-BE49-F238E27FC236}">
                <a16:creationId xmlns:a16="http://schemas.microsoft.com/office/drawing/2014/main" id="{3349F207-60F4-234D-4729-00A6824BBB25}"/>
              </a:ext>
            </a:extLst>
          </p:cNvPr>
          <p:cNvGraphicFramePr>
            <a:graphicFrameLocks noGrp="1"/>
          </p:cNvGraphicFramePr>
          <p:nvPr>
            <p:ph idx="1"/>
            <p:extLst>
              <p:ext uri="{D42A27DB-BD31-4B8C-83A1-F6EECF244321}">
                <p14:modId xmlns:p14="http://schemas.microsoft.com/office/powerpoint/2010/main" val="857385915"/>
              </p:ext>
            </p:extLst>
          </p:nvPr>
        </p:nvGraphicFramePr>
        <p:xfrm>
          <a:off x="621205" y="2140887"/>
          <a:ext cx="10972800" cy="189738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818186165"/>
                    </a:ext>
                  </a:extLst>
                </a:gridCol>
                <a:gridCol w="5486400">
                  <a:extLst>
                    <a:ext uri="{9D8B030D-6E8A-4147-A177-3AD203B41FA5}">
                      <a16:colId xmlns:a16="http://schemas.microsoft.com/office/drawing/2014/main" val="1021936841"/>
                    </a:ext>
                  </a:extLst>
                </a:gridCol>
              </a:tblGrid>
              <a:tr h="952500">
                <a:tc>
                  <a:txBody>
                    <a:bodyPr/>
                    <a:lstStyle/>
                    <a:p>
                      <a:pPr algn="ctr"/>
                      <a:r>
                        <a:rPr lang="en-US" sz="2800"/>
                        <a:t>Date</a:t>
                      </a:r>
                    </a:p>
                  </a:txBody>
                  <a:tcPr anchor="ctr">
                    <a:solidFill>
                      <a:srgbClr val="ED7D31"/>
                    </a:solidFill>
                  </a:tcPr>
                </a:tc>
                <a:tc>
                  <a:txBody>
                    <a:bodyPr/>
                    <a:lstStyle/>
                    <a:p>
                      <a:pPr algn="ctr"/>
                      <a:r>
                        <a:rPr lang="en-US" sz="2800" dirty="0"/>
                        <a:t>Topic</a:t>
                      </a:r>
                    </a:p>
                  </a:txBody>
                  <a:tcPr anchor="ctr">
                    <a:solidFill>
                      <a:srgbClr val="ED7D31"/>
                    </a:solidFill>
                  </a:tcPr>
                </a:tc>
                <a:extLst>
                  <a:ext uri="{0D108BD9-81ED-4DB2-BD59-A6C34878D82A}">
                    <a16:rowId xmlns:a16="http://schemas.microsoft.com/office/drawing/2014/main" val="4266940731"/>
                  </a:ext>
                </a:extLst>
              </a:tr>
              <a:tr h="861985">
                <a:tc>
                  <a:txBody>
                    <a:bodyPr/>
                    <a:lstStyle/>
                    <a:p>
                      <a:pPr marL="0" lvl="0" indent="0" algn="ctr">
                        <a:lnSpc>
                          <a:spcPct val="100000"/>
                        </a:lnSpc>
                        <a:spcBef>
                          <a:spcPts val="0"/>
                        </a:spcBef>
                        <a:spcAft>
                          <a:spcPts val="0"/>
                        </a:spcAft>
                        <a:buNone/>
                      </a:pPr>
                      <a:r>
                        <a:rPr lang="en-US" sz="2800" b="1" i="0" u="none" strike="noStrike" noProof="0" dirty="0">
                          <a:solidFill>
                            <a:schemeClr val="bg2">
                              <a:lumMod val="10000"/>
                            </a:schemeClr>
                          </a:solidFill>
                          <a:latin typeface="Calibri"/>
                        </a:rPr>
                        <a:t>April 21st, 2025</a:t>
                      </a:r>
                    </a:p>
                    <a:p>
                      <a:pPr marL="0" lvl="0" indent="0" algn="ctr">
                        <a:lnSpc>
                          <a:spcPct val="100000"/>
                        </a:lnSpc>
                        <a:spcBef>
                          <a:spcPts val="0"/>
                        </a:spcBef>
                        <a:spcAft>
                          <a:spcPts val="0"/>
                        </a:spcAft>
                        <a:buNone/>
                      </a:pPr>
                      <a:r>
                        <a:rPr lang="en-US" sz="2800" b="1" i="0" u="none" strike="noStrike" noProof="0" dirty="0">
                          <a:solidFill>
                            <a:schemeClr val="bg2">
                              <a:lumMod val="10000"/>
                            </a:schemeClr>
                          </a:solidFill>
                          <a:latin typeface="Calibri"/>
                        </a:rPr>
                        <a:t>2:00 PM</a:t>
                      </a:r>
                    </a:p>
                  </a:txBody>
                  <a:tcPr/>
                </a:tc>
                <a:tc>
                  <a:txBody>
                    <a:bodyPr/>
                    <a:lstStyle/>
                    <a:p>
                      <a:pPr lvl="0" algn="ctr">
                        <a:buNone/>
                      </a:pPr>
                      <a:r>
                        <a:rPr lang="en-US" sz="2800" b="0" i="0" u="none" strike="noStrike" baseline="0" noProof="0" dirty="0">
                          <a:solidFill>
                            <a:schemeClr val="bg2">
                              <a:lumMod val="10000"/>
                            </a:schemeClr>
                          </a:solidFill>
                          <a:latin typeface="Calibri"/>
                        </a:rPr>
                        <a:t>ESSI Bundle and Pulling it Together</a:t>
                      </a:r>
                    </a:p>
                  </a:txBody>
                  <a:tcPr anchor="ctr"/>
                </a:tc>
                <a:extLst>
                  <a:ext uri="{0D108BD9-81ED-4DB2-BD59-A6C34878D82A}">
                    <a16:rowId xmlns:a16="http://schemas.microsoft.com/office/drawing/2014/main" val="3776935563"/>
                  </a:ext>
                </a:extLst>
              </a:tr>
            </a:tbl>
          </a:graphicData>
        </a:graphic>
      </p:graphicFrame>
      <p:sp>
        <p:nvSpPr>
          <p:cNvPr id="4" name="Slide Number Placeholder 3">
            <a:extLst>
              <a:ext uri="{FF2B5EF4-FFF2-40B4-BE49-F238E27FC236}">
                <a16:creationId xmlns:a16="http://schemas.microsoft.com/office/drawing/2014/main" id="{5224628E-DEC7-C9E6-9EF3-F80B5E996A67}"/>
              </a:ext>
            </a:extLst>
          </p:cNvPr>
          <p:cNvSpPr>
            <a:spLocks noGrp="1"/>
          </p:cNvSpPr>
          <p:nvPr>
            <p:ph type="sldNum" sz="quarter" idx="10"/>
          </p:nvPr>
        </p:nvSpPr>
        <p:spPr/>
        <p:txBody>
          <a:bodyPr/>
          <a:lstStyle/>
          <a:p>
            <a:fld id="{97033E4B-E3EB-3D46-B2D8-3159663620FA}" type="slidenum">
              <a:rPr lang="en-US" smtClean="0"/>
              <a:pPr/>
              <a:t>64</a:t>
            </a:fld>
            <a:endParaRPr lang="en-US"/>
          </a:p>
        </p:txBody>
      </p:sp>
      <p:sp>
        <p:nvSpPr>
          <p:cNvPr id="5" name="Footer Placeholder 4">
            <a:extLst>
              <a:ext uri="{FF2B5EF4-FFF2-40B4-BE49-F238E27FC236}">
                <a16:creationId xmlns:a16="http://schemas.microsoft.com/office/drawing/2014/main" id="{73331585-888F-0107-E78B-CD3615B1705D}"/>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17634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ack invitation&#10;&#10;Description automatically generated">
            <a:extLst>
              <a:ext uri="{FF2B5EF4-FFF2-40B4-BE49-F238E27FC236}">
                <a16:creationId xmlns:a16="http://schemas.microsoft.com/office/drawing/2014/main" id="{E3D38A0E-FA24-C076-B809-A0594ACEA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1968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AD7A72-952D-7E0B-4EB8-36AAAD8091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997BA6-BEF8-495F-ACCD-8D19769E4FC6}" type="datetime2">
              <a:rPr kumimoji="0" lang="en-US" sz="1100" b="0" i="0" u="none" strike="noStrike" kern="1200" cap="none" spc="0" normalizeH="0" baseline="0" noProof="0" smtClean="0">
                <a:ln>
                  <a:noFill/>
                </a:ln>
                <a:solidFill>
                  <a:srgbClr val="57495C"/>
                </a:solidFill>
                <a:effectLst/>
                <a:uLnTx/>
                <a:uFillTx/>
                <a:latin typeface="Univer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Monday, March 17, 2025</a:t>
            </a:fld>
            <a:endParaRPr kumimoji="0" lang="en-US" sz="1100" b="0" i="0" u="none" strike="noStrike" kern="1200" cap="none" spc="0" normalizeH="0" baseline="0" noProof="0">
              <a:ln>
                <a:noFill/>
              </a:ln>
              <a:solidFill>
                <a:srgbClr val="57495C"/>
              </a:solidFill>
              <a:effectLst/>
              <a:uLnTx/>
              <a:uFillTx/>
              <a:latin typeface="Univers"/>
              <a:ea typeface="+mn-ea"/>
              <a:cs typeface="+mn-cs"/>
            </a:endParaRPr>
          </a:p>
        </p:txBody>
      </p:sp>
      <p:sp>
        <p:nvSpPr>
          <p:cNvPr id="5" name="Footer Placeholder 4">
            <a:extLst>
              <a:ext uri="{FF2B5EF4-FFF2-40B4-BE49-F238E27FC236}">
                <a16:creationId xmlns:a16="http://schemas.microsoft.com/office/drawing/2014/main" id="{84A1DFCC-2AB6-DE29-D980-738497AFD9A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7495C"/>
                </a:solidFill>
                <a:effectLst/>
                <a:uLnTx/>
                <a:uFillTx/>
                <a:latin typeface="Univers"/>
                <a:ea typeface="+mn-ea"/>
                <a:cs typeface="+mn-cs"/>
              </a:rPr>
              <a:t>Sample Footer Text</a:t>
            </a:r>
          </a:p>
        </p:txBody>
      </p:sp>
      <p:sp>
        <p:nvSpPr>
          <p:cNvPr id="6" name="Slide Number Placeholder 5">
            <a:extLst>
              <a:ext uri="{FF2B5EF4-FFF2-40B4-BE49-F238E27FC236}">
                <a16:creationId xmlns:a16="http://schemas.microsoft.com/office/drawing/2014/main" id="{6FCE222C-0B7C-9F5C-B33E-1B4697A9011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BE69E03-4804-4553-A1EC-F089884EF50F}" type="slidenum">
              <a:rPr kumimoji="0" lang="en-US" sz="1100" b="0" i="0" u="none" strike="noStrike" kern="1200" cap="none" spc="0" normalizeH="0" baseline="0" noProof="0" smtClean="0">
                <a:ln>
                  <a:noFill/>
                </a:ln>
                <a:solidFill>
                  <a:srgbClr val="57495C"/>
                </a:solidFill>
                <a:effectLst/>
                <a:uLnTx/>
                <a:uFillTx/>
                <a:latin typeface="Univer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srgbClr val="57495C"/>
              </a:solidFill>
              <a:effectLst/>
              <a:uLnTx/>
              <a:uFillTx/>
              <a:latin typeface="Univers"/>
              <a:ea typeface="+mn-ea"/>
              <a:cs typeface="+mn-cs"/>
            </a:endParaRPr>
          </a:p>
        </p:txBody>
      </p:sp>
      <p:graphicFrame>
        <p:nvGraphicFramePr>
          <p:cNvPr id="7" name="Table 6">
            <a:extLst>
              <a:ext uri="{FF2B5EF4-FFF2-40B4-BE49-F238E27FC236}">
                <a16:creationId xmlns:a16="http://schemas.microsoft.com/office/drawing/2014/main" id="{DB65C1D2-DCD4-CF7C-C4CA-17888F27FC37}"/>
              </a:ext>
            </a:extLst>
          </p:cNvPr>
          <p:cNvGraphicFramePr>
            <a:graphicFrameLocks noGrp="1"/>
          </p:cNvGraphicFramePr>
          <p:nvPr/>
        </p:nvGraphicFramePr>
        <p:xfrm>
          <a:off x="365905" y="125196"/>
          <a:ext cx="11618213" cy="6556239"/>
        </p:xfrm>
        <a:graphic>
          <a:graphicData uri="http://schemas.openxmlformats.org/drawingml/2006/table">
            <a:tbl>
              <a:tblPr firstRow="1" bandRow="1">
                <a:tableStyleId>{5C22544A-7EE6-4342-B048-85BDC9FD1C3A}</a:tableStyleId>
              </a:tblPr>
              <a:tblGrid>
                <a:gridCol w="9900137">
                  <a:extLst>
                    <a:ext uri="{9D8B030D-6E8A-4147-A177-3AD203B41FA5}">
                      <a16:colId xmlns:a16="http://schemas.microsoft.com/office/drawing/2014/main" val="1712801261"/>
                    </a:ext>
                  </a:extLst>
                </a:gridCol>
                <a:gridCol w="1718076">
                  <a:extLst>
                    <a:ext uri="{9D8B030D-6E8A-4147-A177-3AD203B41FA5}">
                      <a16:colId xmlns:a16="http://schemas.microsoft.com/office/drawing/2014/main" val="3391968502"/>
                    </a:ext>
                  </a:extLst>
                </a:gridCol>
              </a:tblGrid>
              <a:tr h="400659">
                <a:tc>
                  <a:txBody>
                    <a:bodyPr/>
                    <a:lstStyle/>
                    <a:p>
                      <a:r>
                        <a:rPr lang="en-US" sz="1900">
                          <a:solidFill>
                            <a:schemeClr val="bg1"/>
                          </a:solidFill>
                          <a:latin typeface="DM Sans"/>
                        </a:rPr>
                        <a:t>Structure Measure</a:t>
                      </a:r>
                    </a:p>
                  </a:txBody>
                  <a:tcPr/>
                </a:tc>
                <a:tc>
                  <a:txBody>
                    <a:bodyPr/>
                    <a:lstStyle/>
                    <a:p>
                      <a:r>
                        <a:rPr lang="en-US" sz="1900">
                          <a:latin typeface="DM Sans"/>
                        </a:rPr>
                        <a:t>In Place</a:t>
                      </a:r>
                    </a:p>
                  </a:txBody>
                  <a:tcPr/>
                </a:tc>
                <a:extLst>
                  <a:ext uri="{0D108BD9-81ED-4DB2-BD59-A6C34878D82A}">
                    <a16:rowId xmlns:a16="http://schemas.microsoft.com/office/drawing/2014/main" val="2426053551"/>
                  </a:ext>
                </a:extLst>
              </a:tr>
              <a:tr h="965223">
                <a:tc>
                  <a:txBody>
                    <a:bodyPr/>
                    <a:lstStyle/>
                    <a:p>
                      <a:pPr lvl="0">
                        <a:buNone/>
                      </a:pPr>
                      <a:r>
                        <a:rPr lang="en-US" sz="1900" b="0" i="0" u="none" strike="noStrike" noProof="0" dirty="0">
                          <a:solidFill>
                            <a:schemeClr val="tx1"/>
                          </a:solidFill>
                          <a:latin typeface="DM Sans"/>
                        </a:rPr>
                        <a:t>Standardized physician, non-physician clinician, and hospital staff education about listening to parents and caregivers, providing respectful care and building trust, addressing implicit bias and engaging in anti-racism</a:t>
                      </a:r>
                      <a:endParaRPr lang="en-US" sz="1900" dirty="0">
                        <a:solidFill>
                          <a:schemeClr val="tx1"/>
                        </a:solidFill>
                        <a:latin typeface="DM Sans"/>
                      </a:endParaRPr>
                    </a:p>
                  </a:txBody>
                  <a:tcPr/>
                </a:tc>
                <a:tc>
                  <a:txBody>
                    <a:bodyPr/>
                    <a:lstStyle/>
                    <a:p>
                      <a:endParaRPr lang="en-US" sz="1900" dirty="0">
                        <a:latin typeface="DM Sans"/>
                      </a:endParaRPr>
                    </a:p>
                  </a:txBody>
                  <a:tcPr/>
                </a:tc>
                <a:extLst>
                  <a:ext uri="{0D108BD9-81ED-4DB2-BD59-A6C34878D82A}">
                    <a16:rowId xmlns:a16="http://schemas.microsoft.com/office/drawing/2014/main" val="1956534388"/>
                  </a:ext>
                </a:extLst>
              </a:tr>
              <a:tr h="1256612">
                <a:tc>
                  <a:txBody>
                    <a:bodyPr/>
                    <a:lstStyle/>
                    <a:p>
                      <a:pPr lvl="0">
                        <a:buNone/>
                      </a:pPr>
                      <a:r>
                        <a:rPr lang="en-US" sz="1900" b="0" i="0" u="none" strike="noStrike" noProof="0">
                          <a:solidFill>
                            <a:schemeClr val="tx1"/>
                          </a:solidFill>
                          <a:latin typeface="DM Sans"/>
                        </a:rPr>
                        <a:t>Standardized physician, non-physician clinician, and hospital staff education about the importance of a safe sleep environment and engaging in meaningful, culturally appropriate, respectful, nonjudgmental conversations with parents or caregivers about safe sleep </a:t>
                      </a:r>
                      <a:endParaRPr lang="en-US" sz="1900">
                        <a:solidFill>
                          <a:schemeClr val="tx1"/>
                        </a:solidFill>
                        <a:latin typeface="DM Sans"/>
                      </a:endParaRPr>
                    </a:p>
                  </a:txBody>
                  <a:tcPr/>
                </a:tc>
                <a:tc>
                  <a:txBody>
                    <a:bodyPr/>
                    <a:lstStyle/>
                    <a:p>
                      <a:endParaRPr lang="en-US" sz="1900" dirty="0">
                        <a:latin typeface="DM Sans"/>
                      </a:endParaRPr>
                    </a:p>
                  </a:txBody>
                  <a:tcPr/>
                </a:tc>
                <a:extLst>
                  <a:ext uri="{0D108BD9-81ED-4DB2-BD59-A6C34878D82A}">
                    <a16:rowId xmlns:a16="http://schemas.microsoft.com/office/drawing/2014/main" val="3367843707"/>
                  </a:ext>
                </a:extLst>
              </a:tr>
              <a:tr h="673836">
                <a:tc>
                  <a:txBody>
                    <a:bodyPr/>
                    <a:lstStyle/>
                    <a:p>
                      <a:pPr lvl="0">
                        <a:buNone/>
                      </a:pPr>
                      <a:r>
                        <a:rPr lang="en-US" sz="1900" b="0" i="0" u="none" strike="noStrike" noProof="0">
                          <a:solidFill>
                            <a:schemeClr val="tx1"/>
                          </a:solidFill>
                          <a:latin typeface="DM Sans"/>
                        </a:rPr>
                        <a:t>Hospital has a policy in place for safe sleep practices reflective of the 2022 AAP Recommendations.</a:t>
                      </a:r>
                      <a:endParaRPr lang="en-US" sz="1900">
                        <a:solidFill>
                          <a:schemeClr val="tx1"/>
                        </a:solidFill>
                        <a:latin typeface="DM Sans"/>
                      </a:endParaRPr>
                    </a:p>
                  </a:txBody>
                  <a:tcPr/>
                </a:tc>
                <a:tc>
                  <a:txBody>
                    <a:bodyPr/>
                    <a:lstStyle/>
                    <a:p>
                      <a:endParaRPr lang="en-US" sz="1900">
                        <a:latin typeface="DM Sans"/>
                      </a:endParaRPr>
                    </a:p>
                  </a:txBody>
                  <a:tcPr/>
                </a:tc>
                <a:extLst>
                  <a:ext uri="{0D108BD9-81ED-4DB2-BD59-A6C34878D82A}">
                    <a16:rowId xmlns:a16="http://schemas.microsoft.com/office/drawing/2014/main" val="2231415004"/>
                  </a:ext>
                </a:extLst>
              </a:tr>
              <a:tr h="673836">
                <a:tc>
                  <a:txBody>
                    <a:bodyPr/>
                    <a:lstStyle/>
                    <a:p>
                      <a:pPr lvl="0">
                        <a:buNone/>
                      </a:pPr>
                      <a:r>
                        <a:rPr lang="en-US" sz="1900" b="0" i="0" u="none" strike="noStrike" noProof="0">
                          <a:solidFill>
                            <a:schemeClr val="tx1"/>
                          </a:solidFill>
                          <a:latin typeface="DM Sans"/>
                        </a:rPr>
                        <a:t>Hospital has a standardized process to use qualified language interpreters in parents/caregivers’ preferred language.</a:t>
                      </a:r>
                      <a:endParaRPr lang="en-US" sz="1900">
                        <a:solidFill>
                          <a:schemeClr val="tx1"/>
                        </a:solidFill>
                        <a:latin typeface="DM Sans"/>
                      </a:endParaRPr>
                    </a:p>
                  </a:txBody>
                  <a:tcPr/>
                </a:tc>
                <a:tc>
                  <a:txBody>
                    <a:bodyPr/>
                    <a:lstStyle/>
                    <a:p>
                      <a:endParaRPr lang="en-US" sz="1900" dirty="0">
                        <a:latin typeface="DM Sans"/>
                      </a:endParaRPr>
                    </a:p>
                  </a:txBody>
                  <a:tcPr/>
                </a:tc>
                <a:extLst>
                  <a:ext uri="{0D108BD9-81ED-4DB2-BD59-A6C34878D82A}">
                    <a16:rowId xmlns:a16="http://schemas.microsoft.com/office/drawing/2014/main" val="3859513474"/>
                  </a:ext>
                </a:extLst>
              </a:tr>
              <a:tr h="673836">
                <a:tc>
                  <a:txBody>
                    <a:bodyPr/>
                    <a:lstStyle/>
                    <a:p>
                      <a:pPr lvl="0">
                        <a:buNone/>
                      </a:pPr>
                      <a:r>
                        <a:rPr lang="en-US" sz="1900" b="0" i="0" u="none" strike="noStrike" noProof="0">
                          <a:solidFill>
                            <a:schemeClr val="tx1"/>
                          </a:solidFill>
                          <a:latin typeface="DM Sans"/>
                        </a:rPr>
                        <a:t>Hospital has a standardized process for reviewing all unit policies with an equity lens and making necessary changes. </a:t>
                      </a:r>
                      <a:endParaRPr lang="en-US" sz="1900">
                        <a:solidFill>
                          <a:schemeClr val="tx1"/>
                        </a:solidFill>
                        <a:latin typeface="DM Sans"/>
                      </a:endParaRPr>
                    </a:p>
                  </a:txBody>
                  <a:tcPr/>
                </a:tc>
                <a:tc>
                  <a:txBody>
                    <a:bodyPr/>
                    <a:lstStyle/>
                    <a:p>
                      <a:endParaRPr lang="en-US" sz="1900">
                        <a:latin typeface="DM Sans"/>
                      </a:endParaRPr>
                    </a:p>
                  </a:txBody>
                  <a:tcPr/>
                </a:tc>
                <a:extLst>
                  <a:ext uri="{0D108BD9-81ED-4DB2-BD59-A6C34878D82A}">
                    <a16:rowId xmlns:a16="http://schemas.microsoft.com/office/drawing/2014/main" val="1085645607"/>
                  </a:ext>
                </a:extLst>
              </a:tr>
              <a:tr h="564565">
                <a:tc>
                  <a:txBody>
                    <a:bodyPr/>
                    <a:lstStyle/>
                    <a:p>
                      <a:pPr lvl="0">
                        <a:buNone/>
                      </a:pPr>
                      <a:r>
                        <a:rPr lang="en-US" sz="1900" b="0" i="0" u="none" strike="noStrike" noProof="0">
                          <a:solidFill>
                            <a:schemeClr val="tx1"/>
                          </a:solidFill>
                          <a:latin typeface="DM Sans"/>
                        </a:rPr>
                        <a:t>Hospital has parent(s) and/or caregiver(s) on the newborn quality improvement team</a:t>
                      </a:r>
                      <a:endParaRPr lang="en-US" sz="1900">
                        <a:solidFill>
                          <a:schemeClr val="tx1"/>
                        </a:solidFill>
                        <a:latin typeface="DM Sans"/>
                      </a:endParaRPr>
                    </a:p>
                  </a:txBody>
                  <a:tcPr/>
                </a:tc>
                <a:tc>
                  <a:txBody>
                    <a:bodyPr/>
                    <a:lstStyle/>
                    <a:p>
                      <a:endParaRPr lang="en-US" sz="1900" dirty="0">
                        <a:latin typeface="DM Sans"/>
                      </a:endParaRPr>
                    </a:p>
                  </a:txBody>
                  <a:tcPr/>
                </a:tc>
                <a:extLst>
                  <a:ext uri="{0D108BD9-81ED-4DB2-BD59-A6C34878D82A}">
                    <a16:rowId xmlns:a16="http://schemas.microsoft.com/office/drawing/2014/main" val="2891705047"/>
                  </a:ext>
                </a:extLst>
              </a:tr>
              <a:tr h="673836">
                <a:tc>
                  <a:txBody>
                    <a:bodyPr/>
                    <a:lstStyle/>
                    <a:p>
                      <a:pPr lvl="0">
                        <a:buNone/>
                      </a:pPr>
                      <a:r>
                        <a:rPr lang="en-US" sz="1900" b="0" i="0" u="none" strike="noStrike" noProof="0">
                          <a:solidFill>
                            <a:schemeClr val="tx1"/>
                          </a:solidFill>
                          <a:latin typeface="DM Sans"/>
                        </a:rPr>
                        <a:t>Hospital has a standardized process to provide resources to enable a safe sleep environment outside of the hospital.</a:t>
                      </a:r>
                      <a:endParaRPr lang="en-US" sz="1900">
                        <a:solidFill>
                          <a:schemeClr val="tx1"/>
                        </a:solidFill>
                        <a:latin typeface="DM Sans"/>
                      </a:endParaRPr>
                    </a:p>
                  </a:txBody>
                  <a:tcPr/>
                </a:tc>
                <a:tc>
                  <a:txBody>
                    <a:bodyPr/>
                    <a:lstStyle/>
                    <a:p>
                      <a:endParaRPr lang="en-US" sz="1900">
                        <a:latin typeface="DM Sans"/>
                      </a:endParaRPr>
                    </a:p>
                  </a:txBody>
                  <a:tcPr/>
                </a:tc>
                <a:extLst>
                  <a:ext uri="{0D108BD9-81ED-4DB2-BD59-A6C34878D82A}">
                    <a16:rowId xmlns:a16="http://schemas.microsoft.com/office/drawing/2014/main" val="1426311034"/>
                  </a:ext>
                </a:extLst>
              </a:tr>
              <a:tr h="673836">
                <a:tc>
                  <a:txBody>
                    <a:bodyPr/>
                    <a:lstStyle/>
                    <a:p>
                      <a:pPr lvl="0">
                        <a:buNone/>
                      </a:pPr>
                      <a:r>
                        <a:rPr lang="en-US" sz="1900" b="0" i="0" u="none" strike="noStrike" noProof="0" dirty="0">
                          <a:solidFill>
                            <a:schemeClr val="tx1"/>
                          </a:solidFill>
                          <a:latin typeface="DM Sans"/>
                        </a:rPr>
                        <a:t>Hospital has a standardized process to screen for newborn inclusive Social Determinants of Health and to link to needed resources</a:t>
                      </a:r>
                      <a:endParaRPr lang="en-US" sz="1900" dirty="0">
                        <a:solidFill>
                          <a:schemeClr val="tx1"/>
                        </a:solidFill>
                        <a:latin typeface="DM Sans"/>
                      </a:endParaRPr>
                    </a:p>
                  </a:txBody>
                  <a:tcPr/>
                </a:tc>
                <a:tc>
                  <a:txBody>
                    <a:bodyPr/>
                    <a:lstStyle/>
                    <a:p>
                      <a:pPr lvl="0">
                        <a:buNone/>
                      </a:pPr>
                      <a:endParaRPr lang="en-US" sz="1900" dirty="0">
                        <a:latin typeface="DM Sans"/>
                      </a:endParaRPr>
                    </a:p>
                  </a:txBody>
                  <a:tcPr/>
                </a:tc>
                <a:extLst>
                  <a:ext uri="{0D108BD9-81ED-4DB2-BD59-A6C34878D82A}">
                    <a16:rowId xmlns:a16="http://schemas.microsoft.com/office/drawing/2014/main" val="1044091827"/>
                  </a:ext>
                </a:extLst>
              </a:tr>
            </a:tbl>
          </a:graphicData>
        </a:graphic>
      </p:graphicFrame>
      <p:pic>
        <p:nvPicPr>
          <p:cNvPr id="8" name="Graphic 7" descr="Checkmark with solid fill">
            <a:extLst>
              <a:ext uri="{FF2B5EF4-FFF2-40B4-BE49-F238E27FC236}">
                <a16:creationId xmlns:a16="http://schemas.microsoft.com/office/drawing/2014/main" id="{4DCA2C75-C09C-CDBD-8DA5-2EC141D32E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35229" y="2558177"/>
            <a:ext cx="1716026" cy="1716026"/>
          </a:xfrm>
          <a:prstGeom prst="rect">
            <a:avLst/>
          </a:prstGeom>
        </p:spPr>
      </p:pic>
      <p:sp>
        <p:nvSpPr>
          <p:cNvPr id="2" name="TextBox 1">
            <a:extLst>
              <a:ext uri="{FF2B5EF4-FFF2-40B4-BE49-F238E27FC236}">
                <a16:creationId xmlns:a16="http://schemas.microsoft.com/office/drawing/2014/main" id="{3092F6FB-C5B0-4F55-A42E-26AE30D29EFE}"/>
              </a:ext>
            </a:extLst>
          </p:cNvPr>
          <p:cNvSpPr txBox="1"/>
          <p:nvPr/>
        </p:nvSpPr>
        <p:spPr>
          <a:xfrm>
            <a:off x="7365492" y="5672023"/>
            <a:ext cx="4531860" cy="369332"/>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Univers"/>
                <a:ea typeface="+mn-ea"/>
                <a:cs typeface="+mn-cs"/>
              </a:rPr>
              <a:t>6 out of 8 structure measures in place</a:t>
            </a:r>
          </a:p>
        </p:txBody>
      </p:sp>
    </p:spTree>
    <p:extLst>
      <p:ext uri="{BB962C8B-B14F-4D97-AF65-F5344CB8AC3E}">
        <p14:creationId xmlns:p14="http://schemas.microsoft.com/office/powerpoint/2010/main" val="2341314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AD7A72-952D-7E0B-4EB8-36AAAD8091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997BA6-BEF8-495F-ACCD-8D19769E4FC6}" type="datetime2">
              <a:rPr kumimoji="0" lang="en-US" sz="1100" b="0" i="0" u="none" strike="noStrike" kern="1200" cap="none" spc="0" normalizeH="0" baseline="0" noProof="0" smtClean="0">
                <a:ln>
                  <a:noFill/>
                </a:ln>
                <a:solidFill>
                  <a:srgbClr val="57495C"/>
                </a:solidFill>
                <a:effectLst/>
                <a:uLnTx/>
                <a:uFillTx/>
                <a:latin typeface="Univer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Monday, March 17, 2025</a:t>
            </a:fld>
            <a:endParaRPr kumimoji="0" lang="en-US" sz="1100" b="0" i="0" u="none" strike="noStrike" kern="1200" cap="none" spc="0" normalizeH="0" baseline="0" noProof="0">
              <a:ln>
                <a:noFill/>
              </a:ln>
              <a:solidFill>
                <a:srgbClr val="57495C"/>
              </a:solidFill>
              <a:effectLst/>
              <a:uLnTx/>
              <a:uFillTx/>
              <a:latin typeface="Univers"/>
              <a:ea typeface="+mn-ea"/>
              <a:cs typeface="+mn-cs"/>
            </a:endParaRPr>
          </a:p>
        </p:txBody>
      </p:sp>
      <p:sp>
        <p:nvSpPr>
          <p:cNvPr id="6" name="Slide Number Placeholder 5">
            <a:extLst>
              <a:ext uri="{FF2B5EF4-FFF2-40B4-BE49-F238E27FC236}">
                <a16:creationId xmlns:a16="http://schemas.microsoft.com/office/drawing/2014/main" id="{6FCE222C-0B7C-9F5C-B33E-1B4697A9011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BE69E03-4804-4553-A1EC-F089884EF50F}" type="slidenum">
              <a:rPr kumimoji="0" lang="en-US" sz="1100" b="0" i="0" u="none" strike="noStrike" kern="1200" cap="none" spc="0" normalizeH="0" baseline="0" noProof="0" smtClean="0">
                <a:ln>
                  <a:noFill/>
                </a:ln>
                <a:solidFill>
                  <a:srgbClr val="57495C"/>
                </a:solidFill>
                <a:effectLst/>
                <a:uLnTx/>
                <a:uFillTx/>
                <a:latin typeface="Univer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57495C"/>
              </a:solidFill>
              <a:effectLst/>
              <a:uLnTx/>
              <a:uFillTx/>
              <a:latin typeface="Univers"/>
              <a:ea typeface="+mn-ea"/>
              <a:cs typeface="+mn-cs"/>
            </a:endParaRPr>
          </a:p>
        </p:txBody>
      </p:sp>
      <p:graphicFrame>
        <p:nvGraphicFramePr>
          <p:cNvPr id="9" name="Table 8">
            <a:extLst>
              <a:ext uri="{FF2B5EF4-FFF2-40B4-BE49-F238E27FC236}">
                <a16:creationId xmlns:a16="http://schemas.microsoft.com/office/drawing/2014/main" id="{22C463D0-EA15-D636-059E-64605F05525C}"/>
              </a:ext>
            </a:extLst>
          </p:cNvPr>
          <p:cNvGraphicFramePr>
            <a:graphicFrameLocks noGrp="1"/>
          </p:cNvGraphicFramePr>
          <p:nvPr>
            <p:extLst>
              <p:ext uri="{D42A27DB-BD31-4B8C-83A1-F6EECF244321}">
                <p14:modId xmlns:p14="http://schemas.microsoft.com/office/powerpoint/2010/main" val="137119723"/>
              </p:ext>
            </p:extLst>
          </p:nvPr>
        </p:nvGraphicFramePr>
        <p:xfrm>
          <a:off x="372138" y="186069"/>
          <a:ext cx="11391075" cy="6143299"/>
        </p:xfrm>
        <a:graphic>
          <a:graphicData uri="http://schemas.openxmlformats.org/drawingml/2006/table">
            <a:tbl>
              <a:tblPr firstRow="1" bandRow="1">
                <a:tableStyleId>{5C22544A-7EE6-4342-B048-85BDC9FD1C3A}</a:tableStyleId>
              </a:tblPr>
              <a:tblGrid>
                <a:gridCol w="6681772">
                  <a:extLst>
                    <a:ext uri="{9D8B030D-6E8A-4147-A177-3AD203B41FA5}">
                      <a16:colId xmlns:a16="http://schemas.microsoft.com/office/drawing/2014/main" val="1675810663"/>
                    </a:ext>
                  </a:extLst>
                </a:gridCol>
                <a:gridCol w="4709303">
                  <a:extLst>
                    <a:ext uri="{9D8B030D-6E8A-4147-A177-3AD203B41FA5}">
                      <a16:colId xmlns:a16="http://schemas.microsoft.com/office/drawing/2014/main" val="2779835693"/>
                    </a:ext>
                  </a:extLst>
                </a:gridCol>
              </a:tblGrid>
              <a:tr h="833046">
                <a:tc>
                  <a:txBody>
                    <a:bodyPr/>
                    <a:lstStyle/>
                    <a:p>
                      <a:r>
                        <a:rPr lang="en-US" dirty="0">
                          <a:latin typeface="DM Sans"/>
                        </a:rPr>
                        <a:t>Sleep Environment Audit</a:t>
                      </a:r>
                    </a:p>
                  </a:txBody>
                  <a:tcPr/>
                </a:tc>
                <a:tc>
                  <a:txBody>
                    <a:bodyPr/>
                    <a:lstStyle/>
                    <a:p>
                      <a:pPr lvl="0">
                        <a:buNone/>
                      </a:pPr>
                      <a:r>
                        <a:rPr lang="en-US" dirty="0">
                          <a:latin typeface="DM Sans"/>
                        </a:rPr>
                        <a:t>On the Path to QI Excellence</a:t>
                      </a:r>
                    </a:p>
                  </a:txBody>
                  <a:tcPr/>
                </a:tc>
                <a:extLst>
                  <a:ext uri="{0D108BD9-81ED-4DB2-BD59-A6C34878D82A}">
                    <a16:rowId xmlns:a16="http://schemas.microsoft.com/office/drawing/2014/main" val="3573411507"/>
                  </a:ext>
                </a:extLst>
              </a:tr>
              <a:tr h="468722">
                <a:tc>
                  <a:txBody>
                    <a:bodyPr/>
                    <a:lstStyle/>
                    <a:p>
                      <a:pPr lvl="0">
                        <a:buNone/>
                      </a:pPr>
                      <a:r>
                        <a:rPr lang="en-US" sz="1800" b="0" i="0" u="none" strike="noStrike" noProof="0" dirty="0">
                          <a:latin typeface="DM Sans"/>
                        </a:rPr>
                        <a:t>% of infants on Postpartum unit in safe sleep environment</a:t>
                      </a:r>
                      <a:endParaRPr lang="en-US" dirty="0">
                        <a:latin typeface="DM Sans"/>
                      </a:endParaRPr>
                    </a:p>
                  </a:txBody>
                  <a:tcPr/>
                </a:tc>
                <a:tc>
                  <a:txBody>
                    <a:bodyPr/>
                    <a:lstStyle/>
                    <a:p>
                      <a:pPr lvl="0">
                        <a:buNone/>
                      </a:pPr>
                      <a:r>
                        <a:rPr lang="en-US" b="1" u="none" dirty="0">
                          <a:latin typeface="DM Sans"/>
                        </a:rPr>
                        <a:t>80%</a:t>
                      </a:r>
                    </a:p>
                  </a:txBody>
                  <a:tcPr/>
                </a:tc>
                <a:extLst>
                  <a:ext uri="{0D108BD9-81ED-4DB2-BD59-A6C34878D82A}">
                    <a16:rowId xmlns:a16="http://schemas.microsoft.com/office/drawing/2014/main" val="1333609519"/>
                  </a:ext>
                </a:extLst>
              </a:tr>
              <a:tr h="542441">
                <a:tc>
                  <a:txBody>
                    <a:bodyPr/>
                    <a:lstStyle/>
                    <a:p>
                      <a:pPr lvl="0">
                        <a:buNone/>
                      </a:pPr>
                      <a:r>
                        <a:rPr lang="en-US" sz="1800" b="0" i="0" u="none" strike="noStrike" noProof="0" dirty="0">
                          <a:latin typeface="DM Sans"/>
                        </a:rPr>
                        <a:t>% of infants on Special Care Nursery or NICU audited in safe sleep environment</a:t>
                      </a:r>
                      <a:endParaRPr lang="en-US" dirty="0">
                        <a:latin typeface="DM Sans"/>
                      </a:endParaRPr>
                    </a:p>
                  </a:txBody>
                  <a:tcPr>
                    <a:solidFill>
                      <a:srgbClr val="FCECEF"/>
                    </a:solidFill>
                  </a:tcPr>
                </a:tc>
                <a:tc>
                  <a:txBody>
                    <a:bodyPr/>
                    <a:lstStyle/>
                    <a:p>
                      <a:r>
                        <a:rPr lang="en-US" b="1" u="none" dirty="0">
                          <a:latin typeface="DM Sans"/>
                        </a:rPr>
                        <a:t>80%</a:t>
                      </a:r>
                      <a:endParaRPr lang="en-US" u="none" dirty="0"/>
                    </a:p>
                  </a:txBody>
                  <a:tcPr>
                    <a:solidFill>
                      <a:srgbClr val="FCECEF"/>
                    </a:solidFill>
                  </a:tcPr>
                </a:tc>
                <a:extLst>
                  <a:ext uri="{0D108BD9-81ED-4DB2-BD59-A6C34878D82A}">
                    <a16:rowId xmlns:a16="http://schemas.microsoft.com/office/drawing/2014/main" val="729234317"/>
                  </a:ext>
                </a:extLst>
              </a:tr>
              <a:tr h="572694">
                <a:tc>
                  <a:txBody>
                    <a:bodyPr/>
                    <a:lstStyle/>
                    <a:p>
                      <a:pPr lvl="0">
                        <a:buNone/>
                      </a:pPr>
                      <a:r>
                        <a:rPr lang="en-US" b="1" dirty="0">
                          <a:solidFill>
                            <a:schemeClr val="bg1"/>
                          </a:solidFill>
                          <a:latin typeface="DM Sans"/>
                        </a:rPr>
                        <a:t>Education Measures</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DM Sans"/>
                        </a:rPr>
                        <a:t>On the Path to QI Excellence</a:t>
                      </a:r>
                    </a:p>
                    <a:p>
                      <a:pPr lvl="0">
                        <a:buNone/>
                      </a:pPr>
                      <a:endParaRPr lang="en-US" b="1" u="sng" dirty="0">
                        <a:latin typeface="DM Sans"/>
                      </a:endParaRPr>
                    </a:p>
                  </a:txBody>
                  <a:tcPr>
                    <a:solidFill>
                      <a:schemeClr val="accent1"/>
                    </a:solidFill>
                  </a:tcPr>
                </a:tc>
                <a:extLst>
                  <a:ext uri="{0D108BD9-81ED-4DB2-BD59-A6C34878D82A}">
                    <a16:rowId xmlns:a16="http://schemas.microsoft.com/office/drawing/2014/main" val="2897947782"/>
                  </a:ext>
                </a:extLst>
              </a:tr>
              <a:tr h="818171">
                <a:tc>
                  <a:txBody>
                    <a:bodyPr/>
                    <a:lstStyle/>
                    <a:p>
                      <a:pPr lvl="0">
                        <a:buNone/>
                      </a:pPr>
                      <a:r>
                        <a:rPr lang="en-US" dirty="0">
                          <a:latin typeface="DM Sans"/>
                        </a:rPr>
                        <a:t>% physicians and nurses completing education about listening to parents and caregivers providing respectful care and building trust addressing implicit bias and engaging in anti-racism</a:t>
                      </a:r>
                    </a:p>
                  </a:txBody>
                  <a:tcPr/>
                </a:tc>
                <a:tc>
                  <a:txBody>
                    <a:bodyPr/>
                    <a:lstStyle/>
                    <a:p>
                      <a:r>
                        <a:rPr lang="en-US" b="1" u="none" dirty="0">
                          <a:latin typeface="DM Sans"/>
                        </a:rPr>
                        <a:t>70%</a:t>
                      </a:r>
                      <a:endParaRPr lang="en-US" u="none" dirty="0"/>
                    </a:p>
                  </a:txBody>
                  <a:tcPr/>
                </a:tc>
                <a:extLst>
                  <a:ext uri="{0D108BD9-81ED-4DB2-BD59-A6C34878D82A}">
                    <a16:rowId xmlns:a16="http://schemas.microsoft.com/office/drawing/2014/main" val="3409179581"/>
                  </a:ext>
                </a:extLst>
              </a:tr>
              <a:tr h="818171">
                <a:tc>
                  <a:txBody>
                    <a:bodyPr/>
                    <a:lstStyle/>
                    <a:p>
                      <a:pPr lvl="0">
                        <a:buNone/>
                      </a:pPr>
                      <a:r>
                        <a:rPr lang="en-US" dirty="0">
                          <a:latin typeface="DM Sans"/>
                        </a:rPr>
                        <a:t>% physicians and nurses  </a:t>
                      </a:r>
                      <a:r>
                        <a:rPr lang="en-US" sz="1800" b="0" i="0" u="none" strike="noStrike" noProof="0" dirty="0">
                          <a:latin typeface="DM Sans"/>
                        </a:rPr>
                        <a:t>completing education about the importance of safe sleep and how to effectively educate parents or caregivers.</a:t>
                      </a:r>
                      <a:endParaRPr lang="en-US" dirty="0">
                        <a:latin typeface="DM San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latin typeface="DM Sans"/>
                        </a:rPr>
                        <a:t>70%</a:t>
                      </a:r>
                      <a:endParaRPr lang="en-US" u="none" dirty="0"/>
                    </a:p>
                    <a:p>
                      <a:pPr lvl="0">
                        <a:buNone/>
                      </a:pPr>
                      <a:endParaRPr lang="en-US" b="1" u="none" dirty="0">
                        <a:latin typeface="DM Sans"/>
                      </a:endParaRPr>
                    </a:p>
                  </a:txBody>
                  <a:tcPr/>
                </a:tc>
                <a:extLst>
                  <a:ext uri="{0D108BD9-81ED-4DB2-BD59-A6C34878D82A}">
                    <a16:rowId xmlns:a16="http://schemas.microsoft.com/office/drawing/2014/main" val="3849238558"/>
                  </a:ext>
                </a:extLst>
              </a:tr>
              <a:tr h="475798">
                <a:tc>
                  <a:txBody>
                    <a:bodyPr/>
                    <a:lstStyle/>
                    <a:p>
                      <a:pPr lvl="0">
                        <a:buNone/>
                      </a:pPr>
                      <a:r>
                        <a:rPr lang="en-US" b="1" dirty="0">
                          <a:solidFill>
                            <a:schemeClr val="bg1"/>
                          </a:solidFill>
                          <a:latin typeface="DM Sans"/>
                        </a:rPr>
                        <a:t>ESSI Bundle</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DM Sans"/>
                        </a:rPr>
                        <a:t>On the Path to QI Excellence</a:t>
                      </a:r>
                    </a:p>
                    <a:p>
                      <a:pPr lvl="0">
                        <a:buNone/>
                      </a:pPr>
                      <a:endParaRPr lang="en-US" b="1" u="none" dirty="0">
                        <a:solidFill>
                          <a:schemeClr val="bg1"/>
                        </a:solidFill>
                        <a:latin typeface="DM Sans"/>
                      </a:endParaRPr>
                    </a:p>
                  </a:txBody>
                  <a:tcPr>
                    <a:solidFill>
                      <a:schemeClr val="accent1"/>
                    </a:solidFill>
                  </a:tcPr>
                </a:tc>
                <a:extLst>
                  <a:ext uri="{0D108BD9-81ED-4DB2-BD59-A6C34878D82A}">
                    <a16:rowId xmlns:a16="http://schemas.microsoft.com/office/drawing/2014/main" val="3481646196"/>
                  </a:ext>
                </a:extLst>
              </a:tr>
              <a:tr h="8181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noProof="0" dirty="0">
                          <a:solidFill>
                            <a:srgbClr val="000000"/>
                          </a:solidFill>
                          <a:latin typeface="DM Sans"/>
                        </a:rPr>
                        <a:t>Percentage of charts audited where there is documentation of SDOH screening and linkage if needed</a:t>
                      </a:r>
                    </a:p>
                  </a:txBody>
                  <a:tcPr>
                    <a:solidFill>
                      <a:schemeClr val="accent1">
                        <a:lumMod val="20000"/>
                        <a:lumOff val="80000"/>
                      </a:schemeClr>
                    </a:solidFill>
                  </a:tcPr>
                </a:tc>
                <a:tc>
                  <a:txBody>
                    <a:bodyPr/>
                    <a:lstStyle/>
                    <a:p>
                      <a:r>
                        <a:rPr lang="en-US" b="1" u="none" dirty="0">
                          <a:latin typeface="DM Sans"/>
                        </a:rPr>
                        <a:t>70%</a:t>
                      </a:r>
                      <a:endParaRPr lang="en-US" u="none" dirty="0"/>
                    </a:p>
                  </a:txBody>
                  <a:tcPr>
                    <a:solidFill>
                      <a:schemeClr val="accent1">
                        <a:lumMod val="20000"/>
                        <a:lumOff val="80000"/>
                      </a:schemeClr>
                    </a:solidFill>
                  </a:tcPr>
                </a:tc>
                <a:extLst>
                  <a:ext uri="{0D108BD9-81ED-4DB2-BD59-A6C34878D82A}">
                    <a16:rowId xmlns:a16="http://schemas.microsoft.com/office/drawing/2014/main" val="3181400736"/>
                  </a:ext>
                </a:extLst>
              </a:tr>
            </a:tbl>
          </a:graphicData>
        </a:graphic>
      </p:graphicFrame>
    </p:spTree>
    <p:extLst>
      <p:ext uri="{BB962C8B-B14F-4D97-AF65-F5344CB8AC3E}">
        <p14:creationId xmlns:p14="http://schemas.microsoft.com/office/powerpoint/2010/main" val="3281103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C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5800" y="1746193"/>
            <a:ext cx="2876639" cy="4426007"/>
            <a:chOff x="0" y="0"/>
            <a:chExt cx="4128770" cy="6352540"/>
          </a:xfrm>
        </p:grpSpPr>
        <p:sp>
          <p:nvSpPr>
            <p:cNvPr id="3" name="Freeform 3"/>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pPr defTabSz="609630"/>
              <a:endParaRPr lang="en-US" sz="1200">
                <a:solidFill>
                  <a:prstClr val="black"/>
                </a:solidFill>
                <a:latin typeface="Calibri"/>
              </a:endParaRPr>
            </a:p>
          </p:txBody>
        </p:sp>
        <p:sp>
          <p:nvSpPr>
            <p:cNvPr id="4" name="Freeform 4"/>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defTabSz="609630"/>
              <a:endParaRPr lang="en-US" sz="1200">
                <a:solidFill>
                  <a:prstClr val="black"/>
                </a:solidFill>
                <a:latin typeface="Calibri"/>
              </a:endParaRPr>
            </a:p>
          </p:txBody>
        </p:sp>
        <p:sp>
          <p:nvSpPr>
            <p:cNvPr id="5" name="Freeform 5"/>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pPr defTabSz="609630"/>
              <a:endParaRPr lang="en-US" sz="1200">
                <a:solidFill>
                  <a:prstClr val="black"/>
                </a:solidFill>
                <a:latin typeface="Calibri"/>
              </a:endParaRPr>
            </a:p>
          </p:txBody>
        </p:sp>
        <p:sp>
          <p:nvSpPr>
            <p:cNvPr id="6" name="Freeform 6"/>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defTabSz="609630"/>
              <a:endParaRPr lang="en-US" sz="1200">
                <a:solidFill>
                  <a:prstClr val="black"/>
                </a:solidFill>
                <a:latin typeface="Calibri"/>
              </a:endParaRPr>
            </a:p>
          </p:txBody>
        </p:sp>
        <p:sp>
          <p:nvSpPr>
            <p:cNvPr id="7" name="Freeform 7"/>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defTabSz="609630"/>
              <a:endParaRPr lang="en-US" sz="1200">
                <a:solidFill>
                  <a:prstClr val="black"/>
                </a:solidFill>
                <a:latin typeface="Calibri"/>
              </a:endParaRPr>
            </a:p>
          </p:txBody>
        </p:sp>
        <p:sp>
          <p:nvSpPr>
            <p:cNvPr id="8" name="Freeform 8"/>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00C6CA"/>
            </a:solidFill>
          </p:spPr>
          <p:txBody>
            <a:bodyPr/>
            <a:lstStyle/>
            <a:p>
              <a:pPr defTabSz="609630"/>
              <a:endParaRPr lang="en-US" sz="1200">
                <a:solidFill>
                  <a:prstClr val="black"/>
                </a:solidFill>
                <a:latin typeface="Calibri"/>
              </a:endParaRPr>
            </a:p>
          </p:txBody>
        </p:sp>
        <p:sp>
          <p:nvSpPr>
            <p:cNvPr id="9" name="Freeform 9"/>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pPr defTabSz="609630"/>
              <a:endParaRPr lang="en-US" sz="1200">
                <a:solidFill>
                  <a:prstClr val="black"/>
                </a:solidFill>
                <a:latin typeface="Calibri"/>
              </a:endParaRPr>
            </a:p>
          </p:txBody>
        </p:sp>
      </p:grpSp>
      <p:grpSp>
        <p:nvGrpSpPr>
          <p:cNvPr id="10" name="Group 10"/>
          <p:cNvGrpSpPr>
            <a:grpSpLocks noChangeAspect="1"/>
          </p:cNvGrpSpPr>
          <p:nvPr/>
        </p:nvGrpSpPr>
        <p:grpSpPr>
          <a:xfrm>
            <a:off x="4686969" y="1746194"/>
            <a:ext cx="2965968" cy="4563449"/>
            <a:chOff x="0" y="0"/>
            <a:chExt cx="4128770" cy="6352540"/>
          </a:xfrm>
        </p:grpSpPr>
        <p:sp>
          <p:nvSpPr>
            <p:cNvPr id="11" name="Freeform 11"/>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pPr defTabSz="609630"/>
              <a:endParaRPr lang="en-US" sz="1200">
                <a:solidFill>
                  <a:prstClr val="black"/>
                </a:solidFill>
                <a:latin typeface="Calibri"/>
              </a:endParaRPr>
            </a:p>
          </p:txBody>
        </p:sp>
        <p:sp>
          <p:nvSpPr>
            <p:cNvPr id="12" name="Freeform 12"/>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defTabSz="609630"/>
              <a:endParaRPr lang="en-US" sz="1200">
                <a:solidFill>
                  <a:prstClr val="black"/>
                </a:solidFill>
                <a:latin typeface="Calibri"/>
              </a:endParaRPr>
            </a:p>
          </p:txBody>
        </p:sp>
        <p:sp>
          <p:nvSpPr>
            <p:cNvPr id="13" name="Freeform 13"/>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pPr defTabSz="609630"/>
              <a:endParaRPr lang="en-US" sz="1200">
                <a:solidFill>
                  <a:prstClr val="black"/>
                </a:solidFill>
                <a:latin typeface="Calibri"/>
              </a:endParaRPr>
            </a:p>
          </p:txBody>
        </p:sp>
        <p:sp>
          <p:nvSpPr>
            <p:cNvPr id="14" name="Freeform 14"/>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defTabSz="609630"/>
              <a:endParaRPr lang="en-US" sz="1200">
                <a:solidFill>
                  <a:prstClr val="black"/>
                </a:solidFill>
                <a:latin typeface="Calibri"/>
              </a:endParaRPr>
            </a:p>
          </p:txBody>
        </p:sp>
        <p:sp>
          <p:nvSpPr>
            <p:cNvPr id="15" name="Freeform 15"/>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defTabSz="609630"/>
              <a:endParaRPr lang="en-US" sz="1200">
                <a:solidFill>
                  <a:prstClr val="black"/>
                </a:solidFill>
                <a:latin typeface="Calibri"/>
              </a:endParaRPr>
            </a:p>
          </p:txBody>
        </p:sp>
        <p:sp>
          <p:nvSpPr>
            <p:cNvPr id="16" name="Freeform 16"/>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56AEFF"/>
            </a:solidFill>
          </p:spPr>
          <p:txBody>
            <a:bodyPr/>
            <a:lstStyle/>
            <a:p>
              <a:pPr defTabSz="609630"/>
              <a:endParaRPr lang="en-US" sz="1200">
                <a:solidFill>
                  <a:prstClr val="black"/>
                </a:solidFill>
                <a:latin typeface="Calibri"/>
              </a:endParaRPr>
            </a:p>
          </p:txBody>
        </p:sp>
        <p:sp>
          <p:nvSpPr>
            <p:cNvPr id="17" name="Freeform 17"/>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pPr defTabSz="609630"/>
              <a:endParaRPr lang="en-US" sz="1200">
                <a:solidFill>
                  <a:prstClr val="black"/>
                </a:solidFill>
                <a:latin typeface="Calibri"/>
              </a:endParaRPr>
            </a:p>
          </p:txBody>
        </p:sp>
      </p:grpSp>
      <p:grpSp>
        <p:nvGrpSpPr>
          <p:cNvPr id="18" name="Group 18"/>
          <p:cNvGrpSpPr>
            <a:grpSpLocks noChangeAspect="1"/>
          </p:cNvGrpSpPr>
          <p:nvPr/>
        </p:nvGrpSpPr>
        <p:grpSpPr>
          <a:xfrm>
            <a:off x="8740554" y="1765773"/>
            <a:ext cx="2953242" cy="4543868"/>
            <a:chOff x="0" y="0"/>
            <a:chExt cx="4128770" cy="6352540"/>
          </a:xfrm>
        </p:grpSpPr>
        <p:sp>
          <p:nvSpPr>
            <p:cNvPr id="19" name="Freeform 19"/>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pPr defTabSz="609630"/>
              <a:endParaRPr lang="en-US" sz="1200">
                <a:solidFill>
                  <a:prstClr val="black"/>
                </a:solidFill>
                <a:latin typeface="Calibri"/>
              </a:endParaRPr>
            </a:p>
          </p:txBody>
        </p:sp>
        <p:sp>
          <p:nvSpPr>
            <p:cNvPr id="20" name="Freeform 20"/>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defTabSz="609630"/>
              <a:endParaRPr lang="en-US" sz="1200">
                <a:solidFill>
                  <a:prstClr val="black"/>
                </a:solidFill>
                <a:latin typeface="Calibri"/>
              </a:endParaRPr>
            </a:p>
          </p:txBody>
        </p:sp>
        <p:sp>
          <p:nvSpPr>
            <p:cNvPr id="21" name="Freeform 21"/>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pPr defTabSz="609630"/>
              <a:endParaRPr lang="en-US" sz="1200">
                <a:solidFill>
                  <a:prstClr val="black"/>
                </a:solidFill>
                <a:latin typeface="Calibri"/>
              </a:endParaRPr>
            </a:p>
          </p:txBody>
        </p:sp>
        <p:sp>
          <p:nvSpPr>
            <p:cNvPr id="22" name="Freeform 22"/>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defTabSz="609630"/>
              <a:endParaRPr lang="en-US" sz="1200">
                <a:solidFill>
                  <a:prstClr val="black"/>
                </a:solidFill>
                <a:latin typeface="Calibri"/>
              </a:endParaRPr>
            </a:p>
          </p:txBody>
        </p:sp>
        <p:sp>
          <p:nvSpPr>
            <p:cNvPr id="23" name="Freeform 23"/>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pPr defTabSz="609630"/>
              <a:endParaRPr lang="en-US" sz="1200">
                <a:solidFill>
                  <a:prstClr val="black"/>
                </a:solidFill>
                <a:latin typeface="Calibri"/>
              </a:endParaRPr>
            </a:p>
          </p:txBody>
        </p:sp>
        <p:sp>
          <p:nvSpPr>
            <p:cNvPr id="24" name="Freeform 24"/>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F9C041"/>
            </a:solidFill>
          </p:spPr>
          <p:txBody>
            <a:bodyPr/>
            <a:lstStyle/>
            <a:p>
              <a:pPr defTabSz="609630"/>
              <a:endParaRPr lang="en-US" sz="1200">
                <a:solidFill>
                  <a:prstClr val="black"/>
                </a:solidFill>
                <a:latin typeface="Calibri"/>
              </a:endParaRPr>
            </a:p>
          </p:txBody>
        </p:sp>
        <p:sp>
          <p:nvSpPr>
            <p:cNvPr id="25" name="Freeform 25"/>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pPr defTabSz="609630"/>
              <a:endParaRPr lang="en-US" sz="1200">
                <a:solidFill>
                  <a:prstClr val="black"/>
                </a:solidFill>
                <a:latin typeface="Calibri"/>
              </a:endParaRPr>
            </a:p>
          </p:txBody>
        </p:sp>
      </p:grpSp>
      <p:grpSp>
        <p:nvGrpSpPr>
          <p:cNvPr id="26" name="Group 26"/>
          <p:cNvGrpSpPr>
            <a:grpSpLocks noChangeAspect="1"/>
          </p:cNvGrpSpPr>
          <p:nvPr/>
        </p:nvGrpSpPr>
        <p:grpSpPr>
          <a:xfrm>
            <a:off x="3991435" y="190668"/>
            <a:ext cx="4357036" cy="1460916"/>
            <a:chOff x="0" y="0"/>
            <a:chExt cx="18938240" cy="6350000"/>
          </a:xfrm>
        </p:grpSpPr>
        <p:sp>
          <p:nvSpPr>
            <p:cNvPr id="27" name="Freeform 27"/>
            <p:cNvSpPr/>
            <p:nvPr/>
          </p:nvSpPr>
          <p:spPr>
            <a:xfrm>
              <a:off x="27940" y="27940"/>
              <a:ext cx="18883630" cy="916940"/>
            </a:xfrm>
            <a:custGeom>
              <a:avLst/>
              <a:gdLst/>
              <a:ahLst/>
              <a:cxnLst/>
              <a:rect l="l" t="t" r="r" b="b"/>
              <a:pathLst>
                <a:path w="18883630" h="916940">
                  <a:moveTo>
                    <a:pt x="18883630" y="670560"/>
                  </a:moveTo>
                  <a:lnTo>
                    <a:pt x="18883630" y="916940"/>
                  </a:lnTo>
                  <a:lnTo>
                    <a:pt x="0" y="916940"/>
                  </a:lnTo>
                  <a:lnTo>
                    <a:pt x="0" y="0"/>
                  </a:lnTo>
                  <a:lnTo>
                    <a:pt x="18883630" y="0"/>
                  </a:lnTo>
                  <a:lnTo>
                    <a:pt x="18883630" y="271780"/>
                  </a:lnTo>
                  <a:moveTo>
                    <a:pt x="18883630" y="271780"/>
                  </a:moveTo>
                  <a:lnTo>
                    <a:pt x="18883630" y="670560"/>
                  </a:lnTo>
                </a:path>
              </a:pathLst>
            </a:custGeom>
            <a:solidFill>
              <a:srgbClr val="FA7D9D"/>
            </a:solidFill>
          </p:spPr>
          <p:txBody>
            <a:bodyPr/>
            <a:lstStyle/>
            <a:p>
              <a:pPr defTabSz="609630"/>
              <a:endParaRPr lang="en-US" sz="1200">
                <a:solidFill>
                  <a:prstClr val="black"/>
                </a:solidFill>
                <a:latin typeface="Calibri"/>
              </a:endParaRPr>
            </a:p>
          </p:txBody>
        </p:sp>
        <p:sp>
          <p:nvSpPr>
            <p:cNvPr id="28" name="Freeform 28"/>
            <p:cNvSpPr/>
            <p:nvPr/>
          </p:nvSpPr>
          <p:spPr>
            <a:xfrm>
              <a:off x="27940" y="944880"/>
              <a:ext cx="18883630" cy="5377180"/>
            </a:xfrm>
            <a:custGeom>
              <a:avLst/>
              <a:gdLst/>
              <a:ahLst/>
              <a:cxnLst/>
              <a:rect l="l" t="t" r="r" b="b"/>
              <a:pathLst>
                <a:path w="18883630" h="5377180">
                  <a:moveTo>
                    <a:pt x="18883630" y="1172210"/>
                  </a:moveTo>
                  <a:lnTo>
                    <a:pt x="18883630" y="5377180"/>
                  </a:lnTo>
                  <a:lnTo>
                    <a:pt x="10957560" y="5377180"/>
                  </a:lnTo>
                  <a:moveTo>
                    <a:pt x="10957560" y="5377180"/>
                  </a:moveTo>
                  <a:lnTo>
                    <a:pt x="0" y="5377180"/>
                  </a:lnTo>
                  <a:lnTo>
                    <a:pt x="0" y="0"/>
                  </a:lnTo>
                  <a:lnTo>
                    <a:pt x="18883630" y="0"/>
                  </a:lnTo>
                  <a:lnTo>
                    <a:pt x="18883630" y="1172210"/>
                  </a:lnTo>
                </a:path>
              </a:pathLst>
            </a:custGeom>
            <a:solidFill>
              <a:srgbClr val="FAF2E9"/>
            </a:solidFill>
            <a:ln w="12700">
              <a:solidFill>
                <a:srgbClr val="000000"/>
              </a:solidFill>
            </a:ln>
          </p:spPr>
          <p:txBody>
            <a:bodyPr/>
            <a:lstStyle/>
            <a:p>
              <a:pPr defTabSz="609630"/>
              <a:endParaRPr lang="en-US" sz="1200">
                <a:solidFill>
                  <a:prstClr val="black"/>
                </a:solidFill>
                <a:latin typeface="Calibri"/>
              </a:endParaRPr>
            </a:p>
          </p:txBody>
        </p:sp>
        <p:sp>
          <p:nvSpPr>
            <p:cNvPr id="29" name="Freeform 29"/>
            <p:cNvSpPr/>
            <p:nvPr/>
          </p:nvSpPr>
          <p:spPr>
            <a:xfrm>
              <a:off x="317500" y="299720"/>
              <a:ext cx="1515110" cy="369570"/>
            </a:xfrm>
            <a:custGeom>
              <a:avLst/>
              <a:gdLst/>
              <a:ahLst/>
              <a:cxnLst/>
              <a:rect l="l" t="t" r="r" b="b"/>
              <a:pathLst>
                <a:path w="1515110" h="369570">
                  <a:moveTo>
                    <a:pt x="368300" y="185420"/>
                  </a:moveTo>
                  <a:cubicBezTo>
                    <a:pt x="368300" y="287020"/>
                    <a:pt x="285750" y="369570"/>
                    <a:pt x="184150" y="369570"/>
                  </a:cubicBezTo>
                  <a:cubicBezTo>
                    <a:pt x="82550" y="369570"/>
                    <a:pt x="0" y="287020"/>
                    <a:pt x="0" y="185420"/>
                  </a:cubicBezTo>
                  <a:cubicBezTo>
                    <a:pt x="0" y="83820"/>
                    <a:pt x="82550" y="1270"/>
                    <a:pt x="184150" y="1270"/>
                  </a:cubicBezTo>
                  <a:cubicBezTo>
                    <a:pt x="285750" y="1270"/>
                    <a:pt x="368300" y="82550"/>
                    <a:pt x="368300" y="185420"/>
                  </a:cubicBezTo>
                  <a:close/>
                  <a:moveTo>
                    <a:pt x="756920" y="0"/>
                  </a:moveTo>
                  <a:cubicBezTo>
                    <a:pt x="655320" y="0"/>
                    <a:pt x="572770" y="82550"/>
                    <a:pt x="572770" y="184150"/>
                  </a:cubicBezTo>
                  <a:cubicBezTo>
                    <a:pt x="572770" y="285750"/>
                    <a:pt x="655320" y="368300"/>
                    <a:pt x="756920" y="368300"/>
                  </a:cubicBezTo>
                  <a:cubicBezTo>
                    <a:pt x="858520" y="368300"/>
                    <a:pt x="941070" y="285750"/>
                    <a:pt x="941070" y="184150"/>
                  </a:cubicBezTo>
                  <a:cubicBezTo>
                    <a:pt x="941070" y="82550"/>
                    <a:pt x="858520" y="0"/>
                    <a:pt x="756920" y="0"/>
                  </a:cubicBezTo>
                  <a:close/>
                  <a:moveTo>
                    <a:pt x="1330960" y="0"/>
                  </a:moveTo>
                  <a:cubicBezTo>
                    <a:pt x="1229360" y="0"/>
                    <a:pt x="1146810" y="82550"/>
                    <a:pt x="1146810" y="184150"/>
                  </a:cubicBezTo>
                  <a:cubicBezTo>
                    <a:pt x="1146810" y="285750"/>
                    <a:pt x="1229360" y="368300"/>
                    <a:pt x="1330960" y="368300"/>
                  </a:cubicBezTo>
                  <a:cubicBezTo>
                    <a:pt x="1432560" y="368300"/>
                    <a:pt x="1515110" y="285750"/>
                    <a:pt x="1515110" y="184150"/>
                  </a:cubicBezTo>
                  <a:cubicBezTo>
                    <a:pt x="1515110" y="82550"/>
                    <a:pt x="1432560" y="0"/>
                    <a:pt x="1330960" y="0"/>
                  </a:cubicBezTo>
                  <a:close/>
                </a:path>
              </a:pathLst>
            </a:custGeom>
            <a:solidFill>
              <a:srgbClr val="FAF2E9"/>
            </a:solidFill>
          </p:spPr>
          <p:txBody>
            <a:bodyPr/>
            <a:lstStyle/>
            <a:p>
              <a:pPr defTabSz="609630"/>
              <a:endParaRPr lang="en-US" sz="1200">
                <a:solidFill>
                  <a:prstClr val="black"/>
                </a:solidFill>
                <a:latin typeface="Calibri"/>
              </a:endParaRPr>
            </a:p>
          </p:txBody>
        </p:sp>
        <p:sp>
          <p:nvSpPr>
            <p:cNvPr id="30" name="Freeform 30"/>
            <p:cNvSpPr/>
            <p:nvPr/>
          </p:nvSpPr>
          <p:spPr>
            <a:xfrm>
              <a:off x="0" y="0"/>
              <a:ext cx="18939509" cy="6350000"/>
            </a:xfrm>
            <a:custGeom>
              <a:avLst/>
              <a:gdLst/>
              <a:ahLst/>
              <a:cxnLst/>
              <a:rect l="l" t="t" r="r" b="b"/>
              <a:pathLst>
                <a:path w="18939509" h="6350000">
                  <a:moveTo>
                    <a:pt x="18911570" y="6350000"/>
                  </a:moveTo>
                  <a:lnTo>
                    <a:pt x="27940" y="6350000"/>
                  </a:lnTo>
                  <a:cubicBezTo>
                    <a:pt x="12700" y="6350000"/>
                    <a:pt x="0" y="6337300"/>
                    <a:pt x="0" y="6322060"/>
                  </a:cubicBezTo>
                  <a:lnTo>
                    <a:pt x="0" y="27940"/>
                  </a:lnTo>
                  <a:cubicBezTo>
                    <a:pt x="0" y="12700"/>
                    <a:pt x="12700" y="0"/>
                    <a:pt x="27940" y="0"/>
                  </a:cubicBezTo>
                  <a:lnTo>
                    <a:pt x="18911570" y="0"/>
                  </a:lnTo>
                  <a:cubicBezTo>
                    <a:pt x="18926809" y="0"/>
                    <a:pt x="18939509" y="12700"/>
                    <a:pt x="18939509" y="27940"/>
                  </a:cubicBezTo>
                  <a:lnTo>
                    <a:pt x="18939509" y="6322060"/>
                  </a:lnTo>
                  <a:cubicBezTo>
                    <a:pt x="18938239" y="6337300"/>
                    <a:pt x="18926811" y="6350000"/>
                    <a:pt x="18911570" y="6350000"/>
                  </a:cubicBezTo>
                  <a:close/>
                  <a:moveTo>
                    <a:pt x="55880" y="6294120"/>
                  </a:moveTo>
                  <a:lnTo>
                    <a:pt x="18883630" y="6294120"/>
                  </a:lnTo>
                  <a:lnTo>
                    <a:pt x="18883630" y="55880"/>
                  </a:lnTo>
                  <a:lnTo>
                    <a:pt x="55880" y="55880"/>
                  </a:lnTo>
                  <a:lnTo>
                    <a:pt x="55880" y="6294120"/>
                  </a:lnTo>
                  <a:close/>
                  <a:moveTo>
                    <a:pt x="18911570" y="972820"/>
                  </a:moveTo>
                  <a:lnTo>
                    <a:pt x="27940" y="972820"/>
                  </a:lnTo>
                  <a:cubicBezTo>
                    <a:pt x="12700" y="972820"/>
                    <a:pt x="0" y="960120"/>
                    <a:pt x="0" y="944880"/>
                  </a:cubicBezTo>
                  <a:lnTo>
                    <a:pt x="0" y="27940"/>
                  </a:lnTo>
                  <a:cubicBezTo>
                    <a:pt x="0" y="12700"/>
                    <a:pt x="12700" y="0"/>
                    <a:pt x="27940" y="0"/>
                  </a:cubicBezTo>
                  <a:lnTo>
                    <a:pt x="18911570" y="0"/>
                  </a:lnTo>
                  <a:cubicBezTo>
                    <a:pt x="18926809" y="0"/>
                    <a:pt x="18939509" y="12700"/>
                    <a:pt x="18939509" y="27940"/>
                  </a:cubicBezTo>
                  <a:lnTo>
                    <a:pt x="18939509" y="944880"/>
                  </a:lnTo>
                  <a:cubicBezTo>
                    <a:pt x="18938239" y="960120"/>
                    <a:pt x="18926811" y="972820"/>
                    <a:pt x="18911570" y="972820"/>
                  </a:cubicBezTo>
                  <a:close/>
                  <a:moveTo>
                    <a:pt x="55880" y="916940"/>
                  </a:moveTo>
                  <a:lnTo>
                    <a:pt x="18883630" y="916940"/>
                  </a:lnTo>
                  <a:lnTo>
                    <a:pt x="18883630" y="55880"/>
                  </a:lnTo>
                  <a:lnTo>
                    <a:pt x="55880" y="55880"/>
                  </a:lnTo>
                  <a:lnTo>
                    <a:pt x="55880" y="916940"/>
                  </a:lnTo>
                  <a:close/>
                  <a:moveTo>
                    <a:pt x="501650" y="695960"/>
                  </a:moveTo>
                  <a:cubicBezTo>
                    <a:pt x="384810" y="695960"/>
                    <a:pt x="289560" y="600710"/>
                    <a:pt x="289560" y="483870"/>
                  </a:cubicBezTo>
                  <a:cubicBezTo>
                    <a:pt x="289560" y="367030"/>
                    <a:pt x="384810" y="271780"/>
                    <a:pt x="501650" y="271780"/>
                  </a:cubicBezTo>
                  <a:cubicBezTo>
                    <a:pt x="618490" y="271780"/>
                    <a:pt x="713740" y="367030"/>
                    <a:pt x="713740" y="483870"/>
                  </a:cubicBezTo>
                  <a:cubicBezTo>
                    <a:pt x="713740" y="600710"/>
                    <a:pt x="618490" y="695960"/>
                    <a:pt x="501650" y="695960"/>
                  </a:cubicBezTo>
                  <a:close/>
                  <a:moveTo>
                    <a:pt x="501650" y="327660"/>
                  </a:moveTo>
                  <a:cubicBezTo>
                    <a:pt x="415290" y="327660"/>
                    <a:pt x="345440" y="397510"/>
                    <a:pt x="345440" y="483870"/>
                  </a:cubicBezTo>
                  <a:cubicBezTo>
                    <a:pt x="345440" y="570230"/>
                    <a:pt x="415290" y="640080"/>
                    <a:pt x="501650" y="640080"/>
                  </a:cubicBezTo>
                  <a:cubicBezTo>
                    <a:pt x="588010" y="640080"/>
                    <a:pt x="657860" y="570230"/>
                    <a:pt x="657860" y="483870"/>
                  </a:cubicBezTo>
                  <a:cubicBezTo>
                    <a:pt x="657860" y="397510"/>
                    <a:pt x="588010" y="327660"/>
                    <a:pt x="501650" y="327660"/>
                  </a:cubicBezTo>
                  <a:close/>
                  <a:moveTo>
                    <a:pt x="1074420" y="695960"/>
                  </a:moveTo>
                  <a:cubicBezTo>
                    <a:pt x="957580" y="695960"/>
                    <a:pt x="862330" y="600710"/>
                    <a:pt x="862330" y="483870"/>
                  </a:cubicBezTo>
                  <a:cubicBezTo>
                    <a:pt x="862330" y="367030"/>
                    <a:pt x="957580" y="271780"/>
                    <a:pt x="1074420" y="271780"/>
                  </a:cubicBezTo>
                  <a:cubicBezTo>
                    <a:pt x="1191260" y="271780"/>
                    <a:pt x="1286510" y="367030"/>
                    <a:pt x="1286510" y="483870"/>
                  </a:cubicBezTo>
                  <a:cubicBezTo>
                    <a:pt x="1286510" y="600710"/>
                    <a:pt x="1191260" y="695960"/>
                    <a:pt x="1074420" y="695960"/>
                  </a:cubicBezTo>
                  <a:close/>
                  <a:moveTo>
                    <a:pt x="1074420" y="327660"/>
                  </a:moveTo>
                  <a:cubicBezTo>
                    <a:pt x="988060" y="327660"/>
                    <a:pt x="918210" y="397510"/>
                    <a:pt x="918210" y="483870"/>
                  </a:cubicBezTo>
                  <a:cubicBezTo>
                    <a:pt x="918210" y="570230"/>
                    <a:pt x="988060" y="640080"/>
                    <a:pt x="1074420" y="640080"/>
                  </a:cubicBezTo>
                  <a:cubicBezTo>
                    <a:pt x="1160780" y="640080"/>
                    <a:pt x="1230630" y="570230"/>
                    <a:pt x="1230630" y="483870"/>
                  </a:cubicBezTo>
                  <a:cubicBezTo>
                    <a:pt x="1230630" y="397510"/>
                    <a:pt x="1160780" y="327660"/>
                    <a:pt x="1074420" y="327660"/>
                  </a:cubicBezTo>
                  <a:close/>
                  <a:moveTo>
                    <a:pt x="1648460" y="695960"/>
                  </a:moveTo>
                  <a:cubicBezTo>
                    <a:pt x="1531620" y="695960"/>
                    <a:pt x="1436370" y="600710"/>
                    <a:pt x="1436370" y="483870"/>
                  </a:cubicBezTo>
                  <a:cubicBezTo>
                    <a:pt x="1436370" y="367030"/>
                    <a:pt x="1531620" y="271780"/>
                    <a:pt x="1648460" y="271780"/>
                  </a:cubicBezTo>
                  <a:cubicBezTo>
                    <a:pt x="1765300" y="271780"/>
                    <a:pt x="1860550" y="367030"/>
                    <a:pt x="1860550" y="483870"/>
                  </a:cubicBezTo>
                  <a:cubicBezTo>
                    <a:pt x="1860550" y="600710"/>
                    <a:pt x="1765300" y="695960"/>
                    <a:pt x="1648460" y="695960"/>
                  </a:cubicBezTo>
                  <a:close/>
                  <a:moveTo>
                    <a:pt x="1648460" y="327660"/>
                  </a:moveTo>
                  <a:cubicBezTo>
                    <a:pt x="1562100" y="327660"/>
                    <a:pt x="1492250" y="397510"/>
                    <a:pt x="1492250" y="483870"/>
                  </a:cubicBezTo>
                  <a:cubicBezTo>
                    <a:pt x="1492250" y="570230"/>
                    <a:pt x="1562100" y="640080"/>
                    <a:pt x="1648460" y="640080"/>
                  </a:cubicBezTo>
                  <a:cubicBezTo>
                    <a:pt x="1734820" y="640080"/>
                    <a:pt x="1804670" y="570230"/>
                    <a:pt x="1804670" y="483870"/>
                  </a:cubicBezTo>
                  <a:cubicBezTo>
                    <a:pt x="1804670" y="397510"/>
                    <a:pt x="1733550" y="327660"/>
                    <a:pt x="1648460" y="327660"/>
                  </a:cubicBezTo>
                  <a:close/>
                  <a:moveTo>
                    <a:pt x="18501361" y="670560"/>
                  </a:moveTo>
                  <a:lnTo>
                    <a:pt x="18501361" y="302260"/>
                  </a:lnTo>
                  <a:cubicBezTo>
                    <a:pt x="18501361" y="287020"/>
                    <a:pt x="18488661" y="274320"/>
                    <a:pt x="18473421" y="274320"/>
                  </a:cubicBezTo>
                  <a:cubicBezTo>
                    <a:pt x="18458182" y="274320"/>
                    <a:pt x="18445482" y="287020"/>
                    <a:pt x="18445482" y="302260"/>
                  </a:cubicBezTo>
                  <a:lnTo>
                    <a:pt x="18445482" y="670560"/>
                  </a:lnTo>
                  <a:cubicBezTo>
                    <a:pt x="18445482" y="685800"/>
                    <a:pt x="18458182" y="698500"/>
                    <a:pt x="18473421" y="698500"/>
                  </a:cubicBezTo>
                  <a:cubicBezTo>
                    <a:pt x="18488661" y="698500"/>
                    <a:pt x="18501361" y="685800"/>
                    <a:pt x="18501361" y="670560"/>
                  </a:cubicBezTo>
                  <a:close/>
                  <a:moveTo>
                    <a:pt x="18685511" y="488950"/>
                  </a:moveTo>
                  <a:cubicBezTo>
                    <a:pt x="18685511" y="473710"/>
                    <a:pt x="18672811" y="461010"/>
                    <a:pt x="18657571" y="461010"/>
                  </a:cubicBezTo>
                  <a:lnTo>
                    <a:pt x="18289271" y="458470"/>
                  </a:lnTo>
                  <a:cubicBezTo>
                    <a:pt x="18275302" y="457200"/>
                    <a:pt x="18261332" y="471170"/>
                    <a:pt x="18261332" y="486410"/>
                  </a:cubicBezTo>
                  <a:cubicBezTo>
                    <a:pt x="18261332" y="501650"/>
                    <a:pt x="18274032" y="514350"/>
                    <a:pt x="18289271" y="514350"/>
                  </a:cubicBezTo>
                  <a:lnTo>
                    <a:pt x="18657571" y="516890"/>
                  </a:lnTo>
                  <a:lnTo>
                    <a:pt x="18657571" y="516890"/>
                  </a:lnTo>
                  <a:cubicBezTo>
                    <a:pt x="18672811" y="516890"/>
                    <a:pt x="18685511" y="504190"/>
                    <a:pt x="18685511" y="488950"/>
                  </a:cubicBezTo>
                  <a:close/>
                </a:path>
              </a:pathLst>
            </a:custGeom>
            <a:solidFill>
              <a:srgbClr val="1B1464"/>
            </a:solidFill>
          </p:spPr>
          <p:txBody>
            <a:bodyPr/>
            <a:lstStyle/>
            <a:p>
              <a:pPr defTabSz="609630"/>
              <a:endParaRPr lang="en-US" sz="1200">
                <a:solidFill>
                  <a:prstClr val="black"/>
                </a:solidFill>
                <a:latin typeface="Calibri"/>
              </a:endParaRPr>
            </a:p>
          </p:txBody>
        </p:sp>
      </p:grpSp>
      <p:sp>
        <p:nvSpPr>
          <p:cNvPr id="31" name="Freeform 31"/>
          <p:cNvSpPr/>
          <p:nvPr/>
        </p:nvSpPr>
        <p:spPr>
          <a:xfrm>
            <a:off x="0" y="0"/>
            <a:ext cx="1861697" cy="801996"/>
          </a:xfrm>
          <a:custGeom>
            <a:avLst/>
            <a:gdLst/>
            <a:ahLst/>
            <a:cxnLst/>
            <a:rect l="l" t="t" r="r" b="b"/>
            <a:pathLst>
              <a:path w="2792546" h="1202994">
                <a:moveTo>
                  <a:pt x="0" y="0"/>
                </a:moveTo>
                <a:lnTo>
                  <a:pt x="2792546" y="0"/>
                </a:lnTo>
                <a:lnTo>
                  <a:pt x="2792546" y="1202994"/>
                </a:lnTo>
                <a:lnTo>
                  <a:pt x="0" y="1202994"/>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692039" y="1999823"/>
            <a:ext cx="2864160" cy="1652356"/>
          </a:xfrm>
          <a:custGeom>
            <a:avLst/>
            <a:gdLst/>
            <a:ahLst/>
            <a:cxnLst/>
            <a:rect l="l" t="t" r="r" b="b"/>
            <a:pathLst>
              <a:path w="4296240" h="2478534">
                <a:moveTo>
                  <a:pt x="0" y="0"/>
                </a:moveTo>
                <a:lnTo>
                  <a:pt x="4296240" y="0"/>
                </a:lnTo>
                <a:lnTo>
                  <a:pt x="4296240" y="2478534"/>
                </a:lnTo>
                <a:lnTo>
                  <a:pt x="0" y="2478534"/>
                </a:lnTo>
                <a:lnTo>
                  <a:pt x="0" y="0"/>
                </a:lnTo>
                <a:close/>
              </a:path>
            </a:pathLst>
          </a:custGeom>
          <a:blipFill>
            <a:blip r:embed="rId3" cstate="email">
              <a:extLst>
                <a:ext uri="{28A0092B-C50C-407E-A947-70E740481C1C}">
                  <a14:useLocalDpi xmlns:a14="http://schemas.microsoft.com/office/drawing/2010/main"/>
                </a:ext>
              </a:extLst>
            </a:blip>
            <a:stretch>
              <a:fillRect l="-3725" t="-9486" r="-16868" b="-9486"/>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33" name="Freeform 33"/>
          <p:cNvSpPr/>
          <p:nvPr/>
        </p:nvSpPr>
        <p:spPr>
          <a:xfrm>
            <a:off x="692150" y="3559718"/>
            <a:ext cx="2863850" cy="1495365"/>
          </a:xfrm>
          <a:custGeom>
            <a:avLst/>
            <a:gdLst/>
            <a:ahLst/>
            <a:cxnLst/>
            <a:rect l="l" t="t" r="r" b="b"/>
            <a:pathLst>
              <a:path w="4295775" h="2243048">
                <a:moveTo>
                  <a:pt x="0" y="0"/>
                </a:moveTo>
                <a:lnTo>
                  <a:pt x="4295775" y="0"/>
                </a:lnTo>
                <a:lnTo>
                  <a:pt x="4295775" y="2243048"/>
                </a:lnTo>
                <a:lnTo>
                  <a:pt x="0" y="2243048"/>
                </a:lnTo>
                <a:lnTo>
                  <a:pt x="0" y="0"/>
                </a:lnTo>
                <a:close/>
              </a:path>
            </a:pathLst>
          </a:custGeom>
          <a:blipFill>
            <a:blip r:embed="rId4" cstate="email">
              <a:extLst>
                <a:ext uri="{28A0092B-C50C-407E-A947-70E740481C1C}">
                  <a14:useLocalDpi xmlns:a14="http://schemas.microsoft.com/office/drawing/2010/main"/>
                </a:ext>
              </a:extLst>
            </a:blip>
            <a:stretch>
              <a:fillRect l="-299" t="-6041" r="-1027"/>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34" name="Freeform 34"/>
          <p:cNvSpPr/>
          <p:nvPr/>
        </p:nvSpPr>
        <p:spPr>
          <a:xfrm>
            <a:off x="692150" y="5053807"/>
            <a:ext cx="2863850" cy="1326331"/>
          </a:xfrm>
          <a:custGeom>
            <a:avLst/>
            <a:gdLst/>
            <a:ahLst/>
            <a:cxnLst/>
            <a:rect l="l" t="t" r="r" b="b"/>
            <a:pathLst>
              <a:path w="4295775" h="1989497">
                <a:moveTo>
                  <a:pt x="0" y="0"/>
                </a:moveTo>
                <a:lnTo>
                  <a:pt x="4295775" y="0"/>
                </a:lnTo>
                <a:lnTo>
                  <a:pt x="4295775" y="1989498"/>
                </a:lnTo>
                <a:lnTo>
                  <a:pt x="0" y="1989498"/>
                </a:lnTo>
                <a:lnTo>
                  <a:pt x="0" y="0"/>
                </a:lnTo>
                <a:close/>
              </a:path>
            </a:pathLst>
          </a:custGeom>
          <a:blipFill>
            <a:blip r:embed="rId5" cstate="email">
              <a:extLst>
                <a:ext uri="{28A0092B-C50C-407E-A947-70E740481C1C}">
                  <a14:useLocalDpi xmlns:a14="http://schemas.microsoft.com/office/drawing/2010/main"/>
                </a:ext>
              </a:extLst>
            </a:blip>
            <a:stretch>
              <a:fillRect t="-9524" b="-9524"/>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grpSp>
        <p:nvGrpSpPr>
          <p:cNvPr id="35" name="Group 35"/>
          <p:cNvGrpSpPr/>
          <p:nvPr/>
        </p:nvGrpSpPr>
        <p:grpSpPr>
          <a:xfrm>
            <a:off x="491675" y="6117753"/>
            <a:ext cx="3258859" cy="727602"/>
            <a:chOff x="0" y="0"/>
            <a:chExt cx="46671864" cy="10420374"/>
          </a:xfrm>
        </p:grpSpPr>
        <p:sp>
          <p:nvSpPr>
            <p:cNvPr id="36" name="Freeform 36"/>
            <p:cNvSpPr/>
            <p:nvPr/>
          </p:nvSpPr>
          <p:spPr>
            <a:xfrm>
              <a:off x="72390" y="72390"/>
              <a:ext cx="46527085" cy="10275594"/>
            </a:xfrm>
            <a:custGeom>
              <a:avLst/>
              <a:gdLst/>
              <a:ahLst/>
              <a:cxnLst/>
              <a:rect l="l" t="t" r="r" b="b"/>
              <a:pathLst>
                <a:path w="46527085" h="10275594">
                  <a:moveTo>
                    <a:pt x="0" y="0"/>
                  </a:moveTo>
                  <a:lnTo>
                    <a:pt x="46527085" y="0"/>
                  </a:lnTo>
                  <a:lnTo>
                    <a:pt x="46527085" y="10275594"/>
                  </a:lnTo>
                  <a:lnTo>
                    <a:pt x="0" y="10275594"/>
                  </a:lnTo>
                  <a:lnTo>
                    <a:pt x="0" y="0"/>
                  </a:lnTo>
                  <a:close/>
                </a:path>
              </a:pathLst>
            </a:custGeom>
            <a:solidFill>
              <a:srgbClr val="FAF2E9"/>
            </a:solidFill>
          </p:spPr>
          <p:txBody>
            <a:bodyPr/>
            <a:lstStyle/>
            <a:p>
              <a:pPr defTabSz="609630"/>
              <a:endParaRPr lang="en-US" sz="1200">
                <a:solidFill>
                  <a:prstClr val="black"/>
                </a:solidFill>
                <a:latin typeface="Calibri"/>
              </a:endParaRPr>
            </a:p>
          </p:txBody>
        </p:sp>
        <p:sp>
          <p:nvSpPr>
            <p:cNvPr id="37" name="Freeform 37"/>
            <p:cNvSpPr/>
            <p:nvPr/>
          </p:nvSpPr>
          <p:spPr>
            <a:xfrm>
              <a:off x="0" y="0"/>
              <a:ext cx="46671864" cy="10420373"/>
            </a:xfrm>
            <a:custGeom>
              <a:avLst/>
              <a:gdLst/>
              <a:ahLst/>
              <a:cxnLst/>
              <a:rect l="l" t="t" r="r" b="b"/>
              <a:pathLst>
                <a:path w="46671864" h="10420373">
                  <a:moveTo>
                    <a:pt x="46527083" y="10275594"/>
                  </a:moveTo>
                  <a:lnTo>
                    <a:pt x="46671864" y="10275594"/>
                  </a:lnTo>
                  <a:lnTo>
                    <a:pt x="46671864" y="10420373"/>
                  </a:lnTo>
                  <a:lnTo>
                    <a:pt x="46527083" y="10420373"/>
                  </a:lnTo>
                  <a:lnTo>
                    <a:pt x="46527083"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6527083" y="144780"/>
                  </a:moveTo>
                  <a:lnTo>
                    <a:pt x="46671864" y="144780"/>
                  </a:lnTo>
                  <a:lnTo>
                    <a:pt x="46671864" y="10275594"/>
                  </a:lnTo>
                  <a:lnTo>
                    <a:pt x="46527083" y="10275594"/>
                  </a:lnTo>
                  <a:lnTo>
                    <a:pt x="46527083" y="144780"/>
                  </a:lnTo>
                  <a:close/>
                  <a:moveTo>
                    <a:pt x="144780" y="10275594"/>
                  </a:moveTo>
                  <a:lnTo>
                    <a:pt x="46527083" y="10275594"/>
                  </a:lnTo>
                  <a:lnTo>
                    <a:pt x="46527083" y="10420373"/>
                  </a:lnTo>
                  <a:lnTo>
                    <a:pt x="144780" y="10420373"/>
                  </a:lnTo>
                  <a:lnTo>
                    <a:pt x="144780" y="10275594"/>
                  </a:lnTo>
                  <a:close/>
                  <a:moveTo>
                    <a:pt x="46527083" y="0"/>
                  </a:moveTo>
                  <a:lnTo>
                    <a:pt x="46671864" y="0"/>
                  </a:lnTo>
                  <a:lnTo>
                    <a:pt x="46671864" y="144780"/>
                  </a:lnTo>
                  <a:lnTo>
                    <a:pt x="46527083" y="144780"/>
                  </a:lnTo>
                  <a:lnTo>
                    <a:pt x="46527083" y="0"/>
                  </a:lnTo>
                  <a:close/>
                  <a:moveTo>
                    <a:pt x="0" y="0"/>
                  </a:moveTo>
                  <a:lnTo>
                    <a:pt x="144780" y="0"/>
                  </a:lnTo>
                  <a:lnTo>
                    <a:pt x="144780" y="144780"/>
                  </a:lnTo>
                  <a:lnTo>
                    <a:pt x="0" y="144780"/>
                  </a:lnTo>
                  <a:lnTo>
                    <a:pt x="0" y="0"/>
                  </a:lnTo>
                  <a:close/>
                  <a:moveTo>
                    <a:pt x="144780" y="0"/>
                  </a:moveTo>
                  <a:lnTo>
                    <a:pt x="46527083" y="0"/>
                  </a:lnTo>
                  <a:lnTo>
                    <a:pt x="46527083" y="144780"/>
                  </a:lnTo>
                  <a:lnTo>
                    <a:pt x="144780" y="144780"/>
                  </a:lnTo>
                  <a:lnTo>
                    <a:pt x="144780" y="0"/>
                  </a:lnTo>
                  <a:close/>
                </a:path>
              </a:pathLst>
            </a:custGeom>
            <a:solidFill>
              <a:srgbClr val="1B1464"/>
            </a:solidFill>
          </p:spPr>
          <p:txBody>
            <a:bodyPr/>
            <a:lstStyle/>
            <a:p>
              <a:pPr defTabSz="609630"/>
              <a:endParaRPr lang="en-US" sz="1200">
                <a:solidFill>
                  <a:prstClr val="black"/>
                </a:solidFill>
                <a:latin typeface="Calibri"/>
              </a:endParaRPr>
            </a:p>
          </p:txBody>
        </p:sp>
      </p:grpSp>
      <p:sp>
        <p:nvSpPr>
          <p:cNvPr id="38" name="Freeform 38"/>
          <p:cNvSpPr/>
          <p:nvPr/>
        </p:nvSpPr>
        <p:spPr>
          <a:xfrm>
            <a:off x="3148112" y="3628711"/>
            <a:ext cx="268283" cy="225357"/>
          </a:xfrm>
          <a:custGeom>
            <a:avLst/>
            <a:gdLst/>
            <a:ahLst/>
            <a:cxnLst/>
            <a:rect l="l" t="t" r="r" b="b"/>
            <a:pathLst>
              <a:path w="402424" h="338036">
                <a:moveTo>
                  <a:pt x="0" y="0"/>
                </a:moveTo>
                <a:lnTo>
                  <a:pt x="402424" y="0"/>
                </a:lnTo>
                <a:lnTo>
                  <a:pt x="402424" y="338036"/>
                </a:lnTo>
                <a:lnTo>
                  <a:pt x="0" y="338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4675368" y="1976160"/>
            <a:ext cx="2977570" cy="1652551"/>
          </a:xfrm>
          <a:custGeom>
            <a:avLst/>
            <a:gdLst/>
            <a:ahLst/>
            <a:cxnLst/>
            <a:rect l="l" t="t" r="r" b="b"/>
            <a:pathLst>
              <a:path w="4466355" h="2478827">
                <a:moveTo>
                  <a:pt x="0" y="0"/>
                </a:moveTo>
                <a:lnTo>
                  <a:pt x="4466355" y="0"/>
                </a:lnTo>
                <a:lnTo>
                  <a:pt x="4466355" y="2478827"/>
                </a:lnTo>
                <a:lnTo>
                  <a:pt x="0" y="2478827"/>
                </a:lnTo>
                <a:lnTo>
                  <a:pt x="0" y="0"/>
                </a:lnTo>
                <a:close/>
              </a:path>
            </a:pathLst>
          </a:custGeom>
          <a:blipFill>
            <a:blip r:embed="rId8"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40" name="Freeform 40"/>
          <p:cNvSpPr/>
          <p:nvPr/>
        </p:nvSpPr>
        <p:spPr>
          <a:xfrm>
            <a:off x="4675367" y="3580942"/>
            <a:ext cx="2977515" cy="1801834"/>
          </a:xfrm>
          <a:custGeom>
            <a:avLst/>
            <a:gdLst/>
            <a:ahLst/>
            <a:cxnLst/>
            <a:rect l="l" t="t" r="r" b="b"/>
            <a:pathLst>
              <a:path w="4466272" h="2702751">
                <a:moveTo>
                  <a:pt x="0" y="0"/>
                </a:moveTo>
                <a:lnTo>
                  <a:pt x="4466273" y="0"/>
                </a:lnTo>
                <a:lnTo>
                  <a:pt x="4466273" y="2702752"/>
                </a:lnTo>
                <a:lnTo>
                  <a:pt x="0" y="2702752"/>
                </a:lnTo>
                <a:lnTo>
                  <a:pt x="0" y="0"/>
                </a:lnTo>
                <a:close/>
              </a:path>
            </a:pathLst>
          </a:custGeom>
          <a:blipFill>
            <a:blip r:embed="rId9"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41" name="Freeform 41"/>
          <p:cNvSpPr/>
          <p:nvPr/>
        </p:nvSpPr>
        <p:spPr>
          <a:xfrm>
            <a:off x="7242038" y="3231582"/>
            <a:ext cx="268283" cy="225357"/>
          </a:xfrm>
          <a:custGeom>
            <a:avLst/>
            <a:gdLst/>
            <a:ahLst/>
            <a:cxnLst/>
            <a:rect l="l" t="t" r="r" b="b"/>
            <a:pathLst>
              <a:path w="402424" h="338036">
                <a:moveTo>
                  <a:pt x="0" y="0"/>
                </a:moveTo>
                <a:lnTo>
                  <a:pt x="402423" y="0"/>
                </a:lnTo>
                <a:lnTo>
                  <a:pt x="402423" y="338036"/>
                </a:lnTo>
                <a:lnTo>
                  <a:pt x="0" y="338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4675505" y="4704448"/>
            <a:ext cx="2977515" cy="1585614"/>
          </a:xfrm>
          <a:custGeom>
            <a:avLst/>
            <a:gdLst/>
            <a:ahLst/>
            <a:cxnLst/>
            <a:rect l="l" t="t" r="r" b="b"/>
            <a:pathLst>
              <a:path w="4466272" h="2378421">
                <a:moveTo>
                  <a:pt x="0" y="0"/>
                </a:moveTo>
                <a:lnTo>
                  <a:pt x="4466273" y="0"/>
                </a:lnTo>
                <a:lnTo>
                  <a:pt x="4466273" y="2378421"/>
                </a:lnTo>
                <a:lnTo>
                  <a:pt x="0" y="2378421"/>
                </a:lnTo>
                <a:lnTo>
                  <a:pt x="0" y="0"/>
                </a:lnTo>
                <a:close/>
              </a:path>
            </a:pathLst>
          </a:custGeom>
          <a:blipFill>
            <a:blip r:embed="rId10"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grpSp>
        <p:nvGrpSpPr>
          <p:cNvPr id="43" name="Group 43"/>
          <p:cNvGrpSpPr/>
          <p:nvPr/>
        </p:nvGrpSpPr>
        <p:grpSpPr>
          <a:xfrm>
            <a:off x="4550033" y="6117753"/>
            <a:ext cx="3258859" cy="727602"/>
            <a:chOff x="0" y="0"/>
            <a:chExt cx="46671864" cy="10420374"/>
          </a:xfrm>
        </p:grpSpPr>
        <p:sp>
          <p:nvSpPr>
            <p:cNvPr id="44" name="Freeform 44"/>
            <p:cNvSpPr/>
            <p:nvPr/>
          </p:nvSpPr>
          <p:spPr>
            <a:xfrm>
              <a:off x="72390" y="72390"/>
              <a:ext cx="46527085" cy="10275594"/>
            </a:xfrm>
            <a:custGeom>
              <a:avLst/>
              <a:gdLst/>
              <a:ahLst/>
              <a:cxnLst/>
              <a:rect l="l" t="t" r="r" b="b"/>
              <a:pathLst>
                <a:path w="46527085" h="10275594">
                  <a:moveTo>
                    <a:pt x="0" y="0"/>
                  </a:moveTo>
                  <a:lnTo>
                    <a:pt x="46527085" y="0"/>
                  </a:lnTo>
                  <a:lnTo>
                    <a:pt x="46527085" y="10275594"/>
                  </a:lnTo>
                  <a:lnTo>
                    <a:pt x="0" y="10275594"/>
                  </a:lnTo>
                  <a:lnTo>
                    <a:pt x="0" y="0"/>
                  </a:lnTo>
                  <a:close/>
                </a:path>
              </a:pathLst>
            </a:custGeom>
            <a:solidFill>
              <a:srgbClr val="FAF2E9"/>
            </a:solidFill>
          </p:spPr>
          <p:txBody>
            <a:bodyPr/>
            <a:lstStyle/>
            <a:p>
              <a:pPr defTabSz="609630"/>
              <a:endParaRPr lang="en-US" sz="1200">
                <a:solidFill>
                  <a:prstClr val="black"/>
                </a:solidFill>
                <a:latin typeface="Calibri"/>
              </a:endParaRPr>
            </a:p>
          </p:txBody>
        </p:sp>
        <p:sp>
          <p:nvSpPr>
            <p:cNvPr id="45" name="Freeform 45"/>
            <p:cNvSpPr/>
            <p:nvPr/>
          </p:nvSpPr>
          <p:spPr>
            <a:xfrm>
              <a:off x="0" y="0"/>
              <a:ext cx="46671864" cy="10420373"/>
            </a:xfrm>
            <a:custGeom>
              <a:avLst/>
              <a:gdLst/>
              <a:ahLst/>
              <a:cxnLst/>
              <a:rect l="l" t="t" r="r" b="b"/>
              <a:pathLst>
                <a:path w="46671864" h="10420373">
                  <a:moveTo>
                    <a:pt x="46527083" y="10275594"/>
                  </a:moveTo>
                  <a:lnTo>
                    <a:pt x="46671864" y="10275594"/>
                  </a:lnTo>
                  <a:lnTo>
                    <a:pt x="46671864" y="10420373"/>
                  </a:lnTo>
                  <a:lnTo>
                    <a:pt x="46527083" y="10420373"/>
                  </a:lnTo>
                  <a:lnTo>
                    <a:pt x="46527083"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6527083" y="144780"/>
                  </a:moveTo>
                  <a:lnTo>
                    <a:pt x="46671864" y="144780"/>
                  </a:lnTo>
                  <a:lnTo>
                    <a:pt x="46671864" y="10275594"/>
                  </a:lnTo>
                  <a:lnTo>
                    <a:pt x="46527083" y="10275594"/>
                  </a:lnTo>
                  <a:lnTo>
                    <a:pt x="46527083" y="144780"/>
                  </a:lnTo>
                  <a:close/>
                  <a:moveTo>
                    <a:pt x="144780" y="10275594"/>
                  </a:moveTo>
                  <a:lnTo>
                    <a:pt x="46527083" y="10275594"/>
                  </a:lnTo>
                  <a:lnTo>
                    <a:pt x="46527083" y="10420373"/>
                  </a:lnTo>
                  <a:lnTo>
                    <a:pt x="144780" y="10420373"/>
                  </a:lnTo>
                  <a:lnTo>
                    <a:pt x="144780" y="10275594"/>
                  </a:lnTo>
                  <a:close/>
                  <a:moveTo>
                    <a:pt x="46527083" y="0"/>
                  </a:moveTo>
                  <a:lnTo>
                    <a:pt x="46671864" y="0"/>
                  </a:lnTo>
                  <a:lnTo>
                    <a:pt x="46671864" y="144780"/>
                  </a:lnTo>
                  <a:lnTo>
                    <a:pt x="46527083" y="144780"/>
                  </a:lnTo>
                  <a:lnTo>
                    <a:pt x="46527083" y="0"/>
                  </a:lnTo>
                  <a:close/>
                  <a:moveTo>
                    <a:pt x="0" y="0"/>
                  </a:moveTo>
                  <a:lnTo>
                    <a:pt x="144780" y="0"/>
                  </a:lnTo>
                  <a:lnTo>
                    <a:pt x="144780" y="144780"/>
                  </a:lnTo>
                  <a:lnTo>
                    <a:pt x="0" y="144780"/>
                  </a:lnTo>
                  <a:lnTo>
                    <a:pt x="0" y="0"/>
                  </a:lnTo>
                  <a:close/>
                  <a:moveTo>
                    <a:pt x="144780" y="0"/>
                  </a:moveTo>
                  <a:lnTo>
                    <a:pt x="46527083" y="0"/>
                  </a:lnTo>
                  <a:lnTo>
                    <a:pt x="46527083" y="144780"/>
                  </a:lnTo>
                  <a:lnTo>
                    <a:pt x="144780" y="144780"/>
                  </a:lnTo>
                  <a:lnTo>
                    <a:pt x="144780" y="0"/>
                  </a:lnTo>
                  <a:close/>
                </a:path>
              </a:pathLst>
            </a:custGeom>
            <a:solidFill>
              <a:srgbClr val="1B1464"/>
            </a:solidFill>
          </p:spPr>
          <p:txBody>
            <a:bodyPr/>
            <a:lstStyle/>
            <a:p>
              <a:pPr defTabSz="609630"/>
              <a:endParaRPr lang="en-US" sz="1200">
                <a:solidFill>
                  <a:prstClr val="black"/>
                </a:solidFill>
                <a:latin typeface="Calibri"/>
              </a:endParaRPr>
            </a:p>
          </p:txBody>
        </p:sp>
      </p:grpSp>
      <p:sp>
        <p:nvSpPr>
          <p:cNvPr id="46" name="Freeform 46"/>
          <p:cNvSpPr/>
          <p:nvPr/>
        </p:nvSpPr>
        <p:spPr>
          <a:xfrm>
            <a:off x="8740554" y="2027304"/>
            <a:ext cx="2953242" cy="1605825"/>
          </a:xfrm>
          <a:custGeom>
            <a:avLst/>
            <a:gdLst/>
            <a:ahLst/>
            <a:cxnLst/>
            <a:rect l="l" t="t" r="r" b="b"/>
            <a:pathLst>
              <a:path w="4429863" h="2408738">
                <a:moveTo>
                  <a:pt x="0" y="0"/>
                </a:moveTo>
                <a:lnTo>
                  <a:pt x="4429863" y="0"/>
                </a:lnTo>
                <a:lnTo>
                  <a:pt x="4429863" y="2408738"/>
                </a:lnTo>
                <a:lnTo>
                  <a:pt x="0" y="2408738"/>
                </a:lnTo>
                <a:lnTo>
                  <a:pt x="0" y="0"/>
                </a:lnTo>
                <a:close/>
              </a:path>
            </a:pathLst>
          </a:custGeom>
          <a:blipFill>
            <a:blip r:embed="rId11"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47" name="Freeform 47"/>
          <p:cNvSpPr/>
          <p:nvPr/>
        </p:nvSpPr>
        <p:spPr>
          <a:xfrm>
            <a:off x="8740554" y="3456939"/>
            <a:ext cx="2953242" cy="1650124"/>
          </a:xfrm>
          <a:custGeom>
            <a:avLst/>
            <a:gdLst/>
            <a:ahLst/>
            <a:cxnLst/>
            <a:rect l="l" t="t" r="r" b="b"/>
            <a:pathLst>
              <a:path w="4429863" h="2475186">
                <a:moveTo>
                  <a:pt x="0" y="0"/>
                </a:moveTo>
                <a:lnTo>
                  <a:pt x="4429863" y="0"/>
                </a:lnTo>
                <a:lnTo>
                  <a:pt x="4429863" y="2475186"/>
                </a:lnTo>
                <a:lnTo>
                  <a:pt x="0" y="2475186"/>
                </a:lnTo>
                <a:lnTo>
                  <a:pt x="0" y="0"/>
                </a:lnTo>
                <a:close/>
              </a:path>
            </a:pathLst>
          </a:custGeom>
          <a:blipFill>
            <a:blip r:embed="rId12"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48" name="Freeform 48"/>
          <p:cNvSpPr/>
          <p:nvPr/>
        </p:nvSpPr>
        <p:spPr>
          <a:xfrm>
            <a:off x="11237917" y="4591769"/>
            <a:ext cx="268283" cy="225357"/>
          </a:xfrm>
          <a:custGeom>
            <a:avLst/>
            <a:gdLst/>
            <a:ahLst/>
            <a:cxnLst/>
            <a:rect l="l" t="t" r="r" b="b"/>
            <a:pathLst>
              <a:path w="402424" h="338036">
                <a:moveTo>
                  <a:pt x="0" y="0"/>
                </a:moveTo>
                <a:lnTo>
                  <a:pt x="402424" y="0"/>
                </a:lnTo>
                <a:lnTo>
                  <a:pt x="402424" y="338035"/>
                </a:lnTo>
                <a:lnTo>
                  <a:pt x="0" y="338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9" name="Freeform 49"/>
          <p:cNvSpPr/>
          <p:nvPr/>
        </p:nvSpPr>
        <p:spPr>
          <a:xfrm>
            <a:off x="8901913" y="3071700"/>
            <a:ext cx="268283" cy="225357"/>
          </a:xfrm>
          <a:custGeom>
            <a:avLst/>
            <a:gdLst/>
            <a:ahLst/>
            <a:cxnLst/>
            <a:rect l="l" t="t" r="r" b="b"/>
            <a:pathLst>
              <a:path w="402424" h="338036">
                <a:moveTo>
                  <a:pt x="0" y="0"/>
                </a:moveTo>
                <a:lnTo>
                  <a:pt x="402424" y="0"/>
                </a:lnTo>
                <a:lnTo>
                  <a:pt x="402424" y="338036"/>
                </a:lnTo>
                <a:lnTo>
                  <a:pt x="0" y="338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0" name="Freeform 50"/>
          <p:cNvSpPr/>
          <p:nvPr/>
        </p:nvSpPr>
        <p:spPr>
          <a:xfrm>
            <a:off x="8742342" y="4554218"/>
            <a:ext cx="2951454" cy="1657117"/>
          </a:xfrm>
          <a:custGeom>
            <a:avLst/>
            <a:gdLst/>
            <a:ahLst/>
            <a:cxnLst/>
            <a:rect l="l" t="t" r="r" b="b"/>
            <a:pathLst>
              <a:path w="4427181" h="2485676">
                <a:moveTo>
                  <a:pt x="0" y="0"/>
                </a:moveTo>
                <a:lnTo>
                  <a:pt x="4427181" y="0"/>
                </a:lnTo>
                <a:lnTo>
                  <a:pt x="4427181" y="2485676"/>
                </a:lnTo>
                <a:lnTo>
                  <a:pt x="0" y="2485676"/>
                </a:lnTo>
                <a:lnTo>
                  <a:pt x="0" y="0"/>
                </a:lnTo>
                <a:close/>
              </a:path>
            </a:pathLst>
          </a:custGeom>
          <a:blipFill>
            <a:blip r:embed="rId13"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grpSp>
        <p:nvGrpSpPr>
          <p:cNvPr id="51" name="Group 51"/>
          <p:cNvGrpSpPr/>
          <p:nvPr/>
        </p:nvGrpSpPr>
        <p:grpSpPr>
          <a:xfrm>
            <a:off x="8587746" y="6100270"/>
            <a:ext cx="3258859" cy="727602"/>
            <a:chOff x="0" y="0"/>
            <a:chExt cx="46671864" cy="10420374"/>
          </a:xfrm>
        </p:grpSpPr>
        <p:sp>
          <p:nvSpPr>
            <p:cNvPr id="52" name="Freeform 52"/>
            <p:cNvSpPr/>
            <p:nvPr/>
          </p:nvSpPr>
          <p:spPr>
            <a:xfrm>
              <a:off x="72390" y="72390"/>
              <a:ext cx="46527085" cy="10275594"/>
            </a:xfrm>
            <a:custGeom>
              <a:avLst/>
              <a:gdLst/>
              <a:ahLst/>
              <a:cxnLst/>
              <a:rect l="l" t="t" r="r" b="b"/>
              <a:pathLst>
                <a:path w="46527085" h="10275594">
                  <a:moveTo>
                    <a:pt x="0" y="0"/>
                  </a:moveTo>
                  <a:lnTo>
                    <a:pt x="46527085" y="0"/>
                  </a:lnTo>
                  <a:lnTo>
                    <a:pt x="46527085" y="10275594"/>
                  </a:lnTo>
                  <a:lnTo>
                    <a:pt x="0" y="10275594"/>
                  </a:lnTo>
                  <a:lnTo>
                    <a:pt x="0" y="0"/>
                  </a:lnTo>
                  <a:close/>
                </a:path>
              </a:pathLst>
            </a:custGeom>
            <a:solidFill>
              <a:srgbClr val="FAF2E9"/>
            </a:solidFill>
          </p:spPr>
          <p:txBody>
            <a:bodyPr/>
            <a:lstStyle/>
            <a:p>
              <a:pPr defTabSz="609630"/>
              <a:endParaRPr lang="en-US" sz="1200">
                <a:solidFill>
                  <a:prstClr val="black"/>
                </a:solidFill>
                <a:latin typeface="Calibri"/>
              </a:endParaRPr>
            </a:p>
          </p:txBody>
        </p:sp>
        <p:sp>
          <p:nvSpPr>
            <p:cNvPr id="53" name="Freeform 53"/>
            <p:cNvSpPr/>
            <p:nvPr/>
          </p:nvSpPr>
          <p:spPr>
            <a:xfrm>
              <a:off x="0" y="0"/>
              <a:ext cx="46671864" cy="10420373"/>
            </a:xfrm>
            <a:custGeom>
              <a:avLst/>
              <a:gdLst/>
              <a:ahLst/>
              <a:cxnLst/>
              <a:rect l="l" t="t" r="r" b="b"/>
              <a:pathLst>
                <a:path w="46671864" h="10420373">
                  <a:moveTo>
                    <a:pt x="46527083" y="10275594"/>
                  </a:moveTo>
                  <a:lnTo>
                    <a:pt x="46671864" y="10275594"/>
                  </a:lnTo>
                  <a:lnTo>
                    <a:pt x="46671864" y="10420373"/>
                  </a:lnTo>
                  <a:lnTo>
                    <a:pt x="46527083" y="10420373"/>
                  </a:lnTo>
                  <a:lnTo>
                    <a:pt x="46527083"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6527083" y="144780"/>
                  </a:moveTo>
                  <a:lnTo>
                    <a:pt x="46671864" y="144780"/>
                  </a:lnTo>
                  <a:lnTo>
                    <a:pt x="46671864" y="10275594"/>
                  </a:lnTo>
                  <a:lnTo>
                    <a:pt x="46527083" y="10275594"/>
                  </a:lnTo>
                  <a:lnTo>
                    <a:pt x="46527083" y="144780"/>
                  </a:lnTo>
                  <a:close/>
                  <a:moveTo>
                    <a:pt x="144780" y="10275594"/>
                  </a:moveTo>
                  <a:lnTo>
                    <a:pt x="46527083" y="10275594"/>
                  </a:lnTo>
                  <a:lnTo>
                    <a:pt x="46527083" y="10420373"/>
                  </a:lnTo>
                  <a:lnTo>
                    <a:pt x="144780" y="10420373"/>
                  </a:lnTo>
                  <a:lnTo>
                    <a:pt x="144780" y="10275594"/>
                  </a:lnTo>
                  <a:close/>
                  <a:moveTo>
                    <a:pt x="46527083" y="0"/>
                  </a:moveTo>
                  <a:lnTo>
                    <a:pt x="46671864" y="0"/>
                  </a:lnTo>
                  <a:lnTo>
                    <a:pt x="46671864" y="144780"/>
                  </a:lnTo>
                  <a:lnTo>
                    <a:pt x="46527083" y="144780"/>
                  </a:lnTo>
                  <a:lnTo>
                    <a:pt x="46527083" y="0"/>
                  </a:lnTo>
                  <a:close/>
                  <a:moveTo>
                    <a:pt x="0" y="0"/>
                  </a:moveTo>
                  <a:lnTo>
                    <a:pt x="144780" y="0"/>
                  </a:lnTo>
                  <a:lnTo>
                    <a:pt x="144780" y="144780"/>
                  </a:lnTo>
                  <a:lnTo>
                    <a:pt x="0" y="144780"/>
                  </a:lnTo>
                  <a:lnTo>
                    <a:pt x="0" y="0"/>
                  </a:lnTo>
                  <a:close/>
                  <a:moveTo>
                    <a:pt x="144780" y="0"/>
                  </a:moveTo>
                  <a:lnTo>
                    <a:pt x="46527083" y="0"/>
                  </a:lnTo>
                  <a:lnTo>
                    <a:pt x="46527083" y="144780"/>
                  </a:lnTo>
                  <a:lnTo>
                    <a:pt x="144780" y="144780"/>
                  </a:lnTo>
                  <a:lnTo>
                    <a:pt x="144780" y="0"/>
                  </a:lnTo>
                  <a:close/>
                </a:path>
              </a:pathLst>
            </a:custGeom>
            <a:solidFill>
              <a:srgbClr val="1B1464"/>
            </a:solidFill>
          </p:spPr>
          <p:txBody>
            <a:bodyPr/>
            <a:lstStyle/>
            <a:p>
              <a:pPr defTabSz="609630"/>
              <a:endParaRPr lang="en-US" sz="1200">
                <a:solidFill>
                  <a:prstClr val="black"/>
                </a:solidFill>
                <a:latin typeface="Calibri"/>
              </a:endParaRPr>
            </a:p>
          </p:txBody>
        </p:sp>
      </p:grpSp>
      <p:grpSp>
        <p:nvGrpSpPr>
          <p:cNvPr id="54" name="Group 54"/>
          <p:cNvGrpSpPr/>
          <p:nvPr/>
        </p:nvGrpSpPr>
        <p:grpSpPr>
          <a:xfrm>
            <a:off x="4065389" y="512568"/>
            <a:ext cx="4209129" cy="1054068"/>
            <a:chOff x="0" y="271100"/>
            <a:chExt cx="8418259" cy="2108135"/>
          </a:xfrm>
        </p:grpSpPr>
        <p:sp>
          <p:nvSpPr>
            <p:cNvPr id="55" name="TextBox 55"/>
            <p:cNvSpPr txBox="1"/>
            <p:nvPr/>
          </p:nvSpPr>
          <p:spPr>
            <a:xfrm>
              <a:off x="0" y="1932317"/>
              <a:ext cx="8418259" cy="446918"/>
            </a:xfrm>
            <a:prstGeom prst="rect">
              <a:avLst/>
            </a:prstGeom>
          </p:spPr>
          <p:txBody>
            <a:bodyPr lIns="0" tIns="0" rIns="0" bIns="0" rtlCol="0" anchor="t">
              <a:spAutoFit/>
            </a:bodyPr>
            <a:lstStyle/>
            <a:p>
              <a:pPr algn="ctr" defTabSz="609630">
                <a:lnSpc>
                  <a:spcPts val="1784"/>
                </a:lnSpc>
              </a:pPr>
              <a:r>
                <a:rPr lang="en-US" sz="1487">
                  <a:solidFill>
                    <a:srgbClr val="1B1464"/>
                  </a:solidFill>
                  <a:latin typeface="HK Grotesk"/>
                  <a:ea typeface="HK Grotesk"/>
                  <a:cs typeface="HK Grotesk"/>
                  <a:sym typeface="HK Grotesk"/>
                </a:rPr>
                <a:t>Share the great work that your ESSI Team is doing! </a:t>
              </a:r>
            </a:p>
          </p:txBody>
        </p:sp>
        <p:sp>
          <p:nvSpPr>
            <p:cNvPr id="56" name="TextBox 56"/>
            <p:cNvSpPr txBox="1"/>
            <p:nvPr/>
          </p:nvSpPr>
          <p:spPr>
            <a:xfrm>
              <a:off x="0" y="271100"/>
              <a:ext cx="8418259" cy="1515543"/>
            </a:xfrm>
            <a:prstGeom prst="rect">
              <a:avLst/>
            </a:prstGeom>
          </p:spPr>
          <p:txBody>
            <a:bodyPr lIns="0" tIns="0" rIns="0" bIns="0" rtlCol="0" anchor="t">
              <a:spAutoFit/>
            </a:bodyPr>
            <a:lstStyle/>
            <a:p>
              <a:pPr algn="ctr" defTabSz="609630">
                <a:lnSpc>
                  <a:spcPts val="2829"/>
                </a:lnSpc>
              </a:pPr>
              <a:r>
                <a:rPr lang="en-US" sz="3823" dirty="0">
                  <a:solidFill>
                    <a:srgbClr val="1B1464"/>
                  </a:solidFill>
                  <a:latin typeface="TAN Tangkiwood"/>
                  <a:ea typeface="TAN Tangkiwood"/>
                  <a:cs typeface="TAN Tangkiwood"/>
                  <a:sym typeface="TAN Tangkiwood"/>
                </a:rPr>
                <a:t>2025 F2F Neonatal Storyboards</a:t>
              </a:r>
            </a:p>
          </p:txBody>
        </p:sp>
      </p:grpSp>
      <p:sp>
        <p:nvSpPr>
          <p:cNvPr id="57" name="TextBox 57"/>
          <p:cNvSpPr txBox="1"/>
          <p:nvPr/>
        </p:nvSpPr>
        <p:spPr>
          <a:xfrm>
            <a:off x="825815" y="6241540"/>
            <a:ext cx="2590580" cy="454292"/>
          </a:xfrm>
          <a:prstGeom prst="rect">
            <a:avLst/>
          </a:prstGeom>
        </p:spPr>
        <p:txBody>
          <a:bodyPr lIns="0" tIns="0" rIns="0" bIns="0" rtlCol="0" anchor="t">
            <a:spAutoFit/>
          </a:bodyPr>
          <a:lstStyle/>
          <a:p>
            <a:pPr algn="ctr" defTabSz="609630">
              <a:lnSpc>
                <a:spcPts val="1784"/>
              </a:lnSpc>
              <a:spcBef>
                <a:spcPct val="0"/>
              </a:spcBef>
            </a:pPr>
            <a:r>
              <a:rPr lang="en-US" sz="1487" b="1">
                <a:solidFill>
                  <a:srgbClr val="1B1464"/>
                </a:solidFill>
                <a:latin typeface="HK Grotesk Bold"/>
                <a:ea typeface="HK Grotesk Bold"/>
                <a:cs typeface="HK Grotesk Bold"/>
                <a:sym typeface="HK Grotesk Bold"/>
              </a:rPr>
              <a:t>Introduce your hospital and ESSI QI Team</a:t>
            </a:r>
          </a:p>
        </p:txBody>
      </p:sp>
      <p:sp>
        <p:nvSpPr>
          <p:cNvPr id="58" name="TextBox 58"/>
          <p:cNvSpPr txBox="1"/>
          <p:nvPr/>
        </p:nvSpPr>
        <p:spPr>
          <a:xfrm>
            <a:off x="4651612" y="6260660"/>
            <a:ext cx="3001326" cy="410369"/>
          </a:xfrm>
          <a:prstGeom prst="rect">
            <a:avLst/>
          </a:prstGeom>
        </p:spPr>
        <p:txBody>
          <a:bodyPr lIns="0" tIns="0" rIns="0" bIns="0" rtlCol="0" anchor="t">
            <a:spAutoFit/>
          </a:bodyPr>
          <a:lstStyle/>
          <a:p>
            <a:pPr algn="ctr" defTabSz="609630">
              <a:lnSpc>
                <a:spcPts val="1631"/>
              </a:lnSpc>
              <a:spcBef>
                <a:spcPct val="0"/>
              </a:spcBef>
            </a:pPr>
            <a:r>
              <a:rPr lang="en-US" sz="1359" b="1">
                <a:solidFill>
                  <a:srgbClr val="1B1464"/>
                </a:solidFill>
                <a:latin typeface="HK Grotesk Bold"/>
                <a:ea typeface="HK Grotesk Bold"/>
                <a:cs typeface="HK Grotesk Bold"/>
                <a:sym typeface="HK Grotesk Bold"/>
              </a:rPr>
              <a:t>Share different strategies around safe sleep education and conversations</a:t>
            </a:r>
          </a:p>
        </p:txBody>
      </p:sp>
      <p:sp>
        <p:nvSpPr>
          <p:cNvPr id="59" name="TextBox 59"/>
          <p:cNvSpPr txBox="1"/>
          <p:nvPr/>
        </p:nvSpPr>
        <p:spPr>
          <a:xfrm>
            <a:off x="8742342" y="6211336"/>
            <a:ext cx="3001326" cy="205184"/>
          </a:xfrm>
          <a:prstGeom prst="rect">
            <a:avLst/>
          </a:prstGeom>
        </p:spPr>
        <p:txBody>
          <a:bodyPr lIns="0" tIns="0" rIns="0" bIns="0" rtlCol="0" anchor="t">
            <a:spAutoFit/>
          </a:bodyPr>
          <a:lstStyle/>
          <a:p>
            <a:pPr algn="ctr" defTabSz="609630">
              <a:lnSpc>
                <a:spcPts val="1631"/>
              </a:lnSpc>
              <a:spcBef>
                <a:spcPct val="0"/>
              </a:spcBef>
            </a:pPr>
            <a:r>
              <a:rPr lang="en-US" sz="1359" b="1">
                <a:solidFill>
                  <a:srgbClr val="1B1464"/>
                </a:solidFill>
                <a:latin typeface="HK Grotesk Bold"/>
                <a:ea typeface="HK Grotesk Bold"/>
                <a:cs typeface="HK Grotesk Bold"/>
                <a:sym typeface="HK Grotesk Bold"/>
              </a:rPr>
              <a:t>Make a plan to pull everything together</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setVTI">
  <a:themeElements>
    <a:clrScheme name="Office">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Dante">
      <a:majorFont>
        <a:latin typeface="Univers Light"/>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092A4705BA2B4F932736A1725E6E61" ma:contentTypeVersion="18" ma:contentTypeDescription="Create a new document." ma:contentTypeScope="" ma:versionID="ebbee26ce1a92ae93adb5cb49ccaf48a">
  <xsd:schema xmlns:xsd="http://www.w3.org/2001/XMLSchema" xmlns:xs="http://www.w3.org/2001/XMLSchema" xmlns:p="http://schemas.microsoft.com/office/2006/metadata/properties" xmlns:ns3="40e6e514-d900-4268-895b-c4602e757f8e" xmlns:ns4="141bf384-ae1f-47bb-b28c-d3a08b6696de" targetNamespace="http://schemas.microsoft.com/office/2006/metadata/properties" ma:root="true" ma:fieldsID="1bf1e38b677dacbda683198b4001957d" ns3:_="" ns4:_="">
    <xsd:import namespace="40e6e514-d900-4268-895b-c4602e757f8e"/>
    <xsd:import namespace="141bf384-ae1f-47bb-b28c-d3a08b6696d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e6e514-d900-4268-895b-c4602e757f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1bf384-ae1f-47bb-b28c-d3a08b6696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0e6e514-d900-4268-895b-c4602e757f8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C2EB5D-AC92-4CD2-903B-12FF96984C90}">
  <ds:schemaRefs>
    <ds:schemaRef ds:uri="141bf384-ae1f-47bb-b28c-d3a08b6696de"/>
    <ds:schemaRef ds:uri="40e6e514-d900-4268-895b-c4602e757f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C10078C-AFB1-479D-9CD7-6C46A808DC56}">
  <ds:schemaRefs>
    <ds:schemaRef ds:uri="141bf384-ae1f-47bb-b28c-d3a08b6696de"/>
    <ds:schemaRef ds:uri="40e6e514-d900-4268-895b-c4602e757f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81040FC-5242-4252-831A-13DB1F9187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1591</TotalTime>
  <Words>3867</Words>
  <Application>Microsoft Macintosh PowerPoint</Application>
  <PresentationFormat>Widescreen</PresentationFormat>
  <Paragraphs>529</Paragraphs>
  <Slides>65</Slides>
  <Notes>29</Notes>
  <HiddenSlides>0</HiddenSlides>
  <MMClips>0</MMClips>
  <ScaleCrop>false</ScaleCrop>
  <HeadingPairs>
    <vt:vector size="8" baseType="variant">
      <vt:variant>
        <vt:lpstr>Fonts Used</vt:lpstr>
      </vt:variant>
      <vt:variant>
        <vt:i4>30</vt:i4>
      </vt:variant>
      <vt:variant>
        <vt:lpstr>Theme</vt:lpstr>
      </vt:variant>
      <vt:variant>
        <vt:i4>5</vt:i4>
      </vt:variant>
      <vt:variant>
        <vt:lpstr>Embedded OLE Servers</vt:lpstr>
      </vt:variant>
      <vt:variant>
        <vt:i4>1</vt:i4>
      </vt:variant>
      <vt:variant>
        <vt:lpstr>Slide Titles</vt:lpstr>
      </vt:variant>
      <vt:variant>
        <vt:i4>65</vt:i4>
      </vt:variant>
    </vt:vector>
  </HeadingPairs>
  <TitlesOfParts>
    <vt:vector size="101" baseType="lpstr">
      <vt:lpstr>Arial</vt:lpstr>
      <vt:lpstr>Avenir Next LT Pro</vt:lpstr>
      <vt:lpstr>Calibri</vt:lpstr>
      <vt:lpstr>Canva Sans 2 Bold</vt:lpstr>
      <vt:lpstr>Dante (Headings)2</vt:lpstr>
      <vt:lpstr>DM Sans</vt:lpstr>
      <vt:lpstr>Garet</vt:lpstr>
      <vt:lpstr>Garet Bold</vt:lpstr>
      <vt:lpstr>Helvetica</vt:lpstr>
      <vt:lpstr>Helvetica Neue Medium</vt:lpstr>
      <vt:lpstr>Helvetica Now</vt:lpstr>
      <vt:lpstr>Helvetica Now Bold</vt:lpstr>
      <vt:lpstr>Helvetica Now Italics</vt:lpstr>
      <vt:lpstr>HK Grotesk</vt:lpstr>
      <vt:lpstr>HK Grotesk Bold</vt:lpstr>
      <vt:lpstr>Kollektif Bold</vt:lpstr>
      <vt:lpstr>Lato Medium</vt:lpstr>
      <vt:lpstr>Montserrat</vt:lpstr>
      <vt:lpstr>Open Sans</vt:lpstr>
      <vt:lpstr>Open Sauce Bold</vt:lpstr>
      <vt:lpstr>Open Sauce Heavy</vt:lpstr>
      <vt:lpstr>Open Sauce Medium</vt:lpstr>
      <vt:lpstr>Tahoma</vt:lpstr>
      <vt:lpstr>TAN Tangkiwood</vt:lpstr>
      <vt:lpstr>Times New Roman</vt:lpstr>
      <vt:lpstr>Univers</vt:lpstr>
      <vt:lpstr>Univers Light</vt:lpstr>
      <vt:lpstr>Verdana</vt:lpstr>
      <vt:lpstr>Wingdings</vt:lpstr>
      <vt:lpstr>Wingdings 2</vt:lpstr>
      <vt:lpstr>1_Office Theme</vt:lpstr>
      <vt:lpstr>3_Office Theme</vt:lpstr>
      <vt:lpstr>OffsetVTI</vt:lpstr>
      <vt:lpstr>2_Office Theme</vt:lpstr>
      <vt:lpstr>Office Theme</vt:lpstr>
      <vt:lpstr>think-cell Slide</vt:lpstr>
      <vt:lpstr>Equity and Safe Sleep for Infants Optimizing Transfer of Care from Birth Hospitalization to Community Care Provider - Ensuring Safe Sleep &amp; Addressing Social Determinants of Health</vt:lpstr>
      <vt:lpstr>Overview</vt:lpstr>
      <vt:lpstr>Attendance Poll</vt:lpstr>
      <vt:lpstr>Face-to-Face Conference</vt:lpstr>
      <vt:lpstr>Registration and Hotel Block NOW OPEN.</vt:lpstr>
      <vt:lpstr>ESSI “On the Path to QI Excellence”</vt:lpstr>
      <vt:lpstr>PowerPoint Presentation</vt:lpstr>
      <vt:lpstr>PowerPoint Presentation</vt:lpstr>
      <vt:lpstr>PowerPoint Presentation</vt:lpstr>
      <vt:lpstr>PowerPoint Presentation</vt:lpstr>
      <vt:lpstr>ESSI Initiative Aims and Progress Overview</vt:lpstr>
      <vt:lpstr>ESSI Initiative Aims</vt:lpstr>
      <vt:lpstr>Key Driver Diagram</vt:lpstr>
      <vt:lpstr>PowerPoint Presentation</vt:lpstr>
      <vt:lpstr>PowerPoint Presentation</vt:lpstr>
      <vt:lpstr>PowerPoint Presentation</vt:lpstr>
      <vt:lpstr>PowerPoint Presentation</vt:lpstr>
      <vt:lpstr>PowerPoint Presentation</vt:lpstr>
      <vt:lpstr>PowerPoint Presentation</vt:lpstr>
      <vt:lpstr>Optimizing Transfer of Care from Birth Hospitalization to Community Care Provider - Ensuring Safe Sleep &amp; Addressing Social Determinants of Health</vt:lpstr>
      <vt:lpstr>PowerPoint Presentation</vt:lpstr>
      <vt:lpstr>Case</vt:lpstr>
      <vt:lpstr>Case</vt:lpstr>
      <vt:lpstr>For this case: Key elements of transfer of care?</vt:lpstr>
      <vt:lpstr>Back to the Case</vt:lpstr>
      <vt:lpstr>For this case: Key elements of transfer of care?</vt:lpstr>
      <vt:lpstr>Why is structured Transfer of Care important?</vt:lpstr>
      <vt:lpstr>What are the key components of a Safe and Effective Transfer?</vt:lpstr>
      <vt:lpstr>Safe Sleep: A Critical Component in Transfer of Care</vt:lpstr>
      <vt:lpstr>PowerPoint Presentation</vt:lpstr>
      <vt:lpstr>Assessment of Social Needs and Resource Connections: A Critical Component in Transfer of Care</vt:lpstr>
      <vt:lpstr>Poll Question:</vt:lpstr>
      <vt:lpstr>We all have a role in ensuring an optimal Transfer of Care</vt:lpstr>
      <vt:lpstr>ILPQC’s Role</vt:lpstr>
      <vt:lpstr>ILPQC’s Transfer of Care Tools</vt:lpstr>
      <vt:lpstr>ILPQC’s Transfer of Care Tools</vt:lpstr>
      <vt:lpstr>ILPQC “My Baby’s Safe Sleep Plan”</vt:lpstr>
      <vt:lpstr>Hospital Team’s Transfer of Care Strategies</vt:lpstr>
      <vt:lpstr>Community Provider’s Role</vt:lpstr>
      <vt:lpstr>PowerPoint Presentation</vt:lpstr>
      <vt:lpstr>Community Corner: Home Visiting</vt:lpstr>
      <vt:lpstr>Illinois Division of Early Childhood</vt:lpstr>
      <vt:lpstr>Health Care and HV Alignment</vt:lpstr>
      <vt:lpstr>WHAT</vt:lpstr>
      <vt:lpstr>Estimated 80-100 hours of training</vt:lpstr>
      <vt:lpstr>HV includes screenings, follow-up, and linkages, in addition to support with child development:</vt:lpstr>
      <vt:lpstr>IDHS-DEC Home Visiting Priority Populations</vt:lpstr>
      <vt:lpstr>FY 24 IDHS-DEC Home Visiting Outcomes</vt:lpstr>
      <vt:lpstr>Coordinated Intake: A Local Single Point of Entry for Home Visiting</vt:lpstr>
      <vt:lpstr>Coordinated Intake Communities</vt:lpstr>
      <vt:lpstr>PowerPoint Presentation</vt:lpstr>
      <vt:lpstr>Questions and Discussion</vt:lpstr>
      <vt:lpstr>Thank you!</vt:lpstr>
      <vt:lpstr>Next Steps: </vt:lpstr>
      <vt:lpstr>ESSI Action Items for Hospital Teams</vt:lpstr>
      <vt:lpstr>Let’s Make a Resource Guide</vt:lpstr>
      <vt:lpstr>Upcoming Events and Opportunities</vt:lpstr>
      <vt:lpstr>PowerPoint Presentation</vt:lpstr>
      <vt:lpstr>Safe Sleep Poster Packs are BACK!</vt:lpstr>
      <vt:lpstr>What’s Included?</vt:lpstr>
      <vt:lpstr>Registration and Hotel Block NOW OPEN.</vt:lpstr>
      <vt:lpstr>PowerPoint Presentation</vt:lpstr>
      <vt:lpstr>PowerPoint Presentation</vt:lpstr>
      <vt:lpstr>Upcoming ESSI Calls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Eileen Fleming Suse</dc:creator>
  <cp:lastModifiedBy>Kiela Karina Moreno</cp:lastModifiedBy>
  <cp:revision>388</cp:revision>
  <dcterms:created xsi:type="dcterms:W3CDTF">2024-01-16T19:17:00Z</dcterms:created>
  <dcterms:modified xsi:type="dcterms:W3CDTF">2025-03-17T22:48:11Z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0x0101001E092A4705BA2B4F932736A1725E6E61</vt:lpwstr>
  </property>
</Properties>
</file>