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9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8288000" cy="10287000"/>
  <p:notesSz cx="6858000" cy="9144000"/>
  <p:embeddedFontLst>
    <p:embeddedFont>
      <p:font typeface="Arimo" panose="020B060402020202020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Helvetica Neue" panose="020B0604020202020204" charset="0"/>
      <p:bold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zPD6Znaw7MrWYjxdc9k8LyhGE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654DED-BBCA-4454-B28E-395EBB7BC9FD}">
  <a:tblStyle styleId="{0C654DED-BBCA-4454-B28E-395EBB7BC9F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04" autoAdjust="0"/>
    <p:restoredTop sz="94660"/>
  </p:normalViewPr>
  <p:slideViewPr>
    <p:cSldViewPr snapToGrid="0">
      <p:cViewPr varScale="1">
        <p:scale>
          <a:sx n="42" d="100"/>
          <a:sy n="42" d="100"/>
        </p:scale>
        <p:origin x="32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33" name="Google Shape;333;p1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</p:txBody>
      </p:sp>
      <p:sp>
        <p:nvSpPr>
          <p:cNvPr id="335" name="Google Shape;335;p1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55" name="Google Shape;355;p1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delete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</a:t>
            </a:r>
            <a:endParaRPr/>
          </a:p>
        </p:txBody>
      </p:sp>
      <p:sp>
        <p:nvSpPr>
          <p:cNvPr id="357" name="Google Shape;357;p1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85" name="Google Shape;385;p1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</a:t>
            </a:r>
            <a:endParaRPr/>
          </a:p>
        </p:txBody>
      </p:sp>
      <p:sp>
        <p:nvSpPr>
          <p:cNvPr id="387" name="Google Shape;387;p1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09" name="Google Shape;409;p1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  <p:sp>
        <p:nvSpPr>
          <p:cNvPr id="411" name="Google Shape;411;p1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4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33" name="Google Shape;433;p14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1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</a:t>
            </a:r>
            <a:endParaRPr/>
          </a:p>
        </p:txBody>
      </p:sp>
      <p:sp>
        <p:nvSpPr>
          <p:cNvPr id="435" name="Google Shape;435;p14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37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06" name="Google Shape;806;p37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7" name="Google Shape;807;p3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14</a:t>
            </a:r>
            <a:endParaRPr/>
          </a:p>
        </p:txBody>
      </p:sp>
      <p:sp>
        <p:nvSpPr>
          <p:cNvPr id="808" name="Google Shape;808;p37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3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4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8" name="Google Shape;878;p4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9" name="Google Shape;879;p4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35</a:t>
            </a:r>
            <a:endParaRPr/>
          </a:p>
        </p:txBody>
      </p:sp>
      <p:sp>
        <p:nvSpPr>
          <p:cNvPr id="880" name="Google Shape;880;p4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4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45" name="Google Shape;145;p4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189" name="Google Shape;189;p5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</a:t>
            </a:r>
            <a:endParaRPr dirty="0"/>
          </a:p>
        </p:txBody>
      </p:sp>
      <p:sp>
        <p:nvSpPr>
          <p:cNvPr id="213" name="Google Shape;213;p6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6" name="Google Shape;236;p7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endParaRPr/>
          </a:p>
        </p:txBody>
      </p:sp>
      <p:sp>
        <p:nvSpPr>
          <p:cNvPr id="238" name="Google Shape;238;p7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6" name="Google Shape;296;p8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endParaRPr/>
          </a:p>
        </p:txBody>
      </p:sp>
      <p:sp>
        <p:nvSpPr>
          <p:cNvPr id="298" name="Google Shape;298;p8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Can we switch so Tier 1 is first….can we call this Birth Care Quality Excellence Award vs Birth Care Quality Award</a:t>
            </a:r>
            <a:endParaRPr dirty="0"/>
          </a:p>
        </p:txBody>
      </p:sp>
      <p:sp>
        <p:nvSpPr>
          <p:cNvPr id="319" name="Google Shape;3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3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5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353552" y="1941621"/>
            <a:ext cx="16934402" cy="5733954"/>
          </a:xfrm>
          <a:custGeom>
            <a:avLst/>
            <a:gdLst/>
            <a:ahLst/>
            <a:cxnLst/>
            <a:rect l="l" t="t" r="r" b="b"/>
            <a:pathLst>
              <a:path w="22579203" h="7645273" extrusionOk="0">
                <a:moveTo>
                  <a:pt x="0" y="0"/>
                </a:moveTo>
                <a:lnTo>
                  <a:pt x="22579203" y="0"/>
                </a:lnTo>
                <a:lnTo>
                  <a:pt x="22579203" y="7645273"/>
                </a:lnTo>
                <a:lnTo>
                  <a:pt x="0" y="7645273"/>
                </a:lnTo>
                <a:close/>
              </a:path>
            </a:pathLst>
          </a:custGeom>
          <a:solidFill>
            <a:srgbClr val="F3F6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7558418"/>
            <a:ext cx="18288000" cy="2728584"/>
          </a:xfrm>
          <a:custGeom>
            <a:avLst/>
            <a:gdLst/>
            <a:ahLst/>
            <a:cxnLst/>
            <a:rect l="l" t="t" r="r" b="b"/>
            <a:pathLst>
              <a:path w="18288000" h="2728584" extrusionOk="0">
                <a:moveTo>
                  <a:pt x="0" y="0"/>
                </a:moveTo>
                <a:lnTo>
                  <a:pt x="18288000" y="0"/>
                </a:lnTo>
                <a:lnTo>
                  <a:pt x="18288000" y="2728584"/>
                </a:lnTo>
                <a:lnTo>
                  <a:pt x="0" y="2728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0" y="7530524"/>
            <a:ext cx="18288000" cy="2756480"/>
          </a:xfrm>
          <a:custGeom>
            <a:avLst/>
            <a:gdLst/>
            <a:ahLst/>
            <a:cxnLst/>
            <a:rect l="l" t="t" r="r" b="b"/>
            <a:pathLst>
              <a:path w="18288000" h="2756480" extrusionOk="0">
                <a:moveTo>
                  <a:pt x="0" y="0"/>
                </a:moveTo>
                <a:lnTo>
                  <a:pt x="18288000" y="0"/>
                </a:lnTo>
                <a:lnTo>
                  <a:pt x="18288000" y="2756479"/>
                </a:lnTo>
                <a:lnTo>
                  <a:pt x="0" y="2756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469932" y="8345382"/>
            <a:ext cx="3037972" cy="1367910"/>
          </a:xfrm>
          <a:custGeom>
            <a:avLst/>
            <a:gdLst/>
            <a:ahLst/>
            <a:cxnLst/>
            <a:rect l="l" t="t" r="r" b="b"/>
            <a:pathLst>
              <a:path w="3037972" h="1367910" extrusionOk="0">
                <a:moveTo>
                  <a:pt x="0" y="0"/>
                </a:moveTo>
                <a:lnTo>
                  <a:pt x="3037972" y="0"/>
                </a:lnTo>
                <a:lnTo>
                  <a:pt x="3037972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1"/>
          <p:cNvGrpSpPr/>
          <p:nvPr/>
        </p:nvGrpSpPr>
        <p:grpSpPr>
          <a:xfrm>
            <a:off x="2119966" y="2341998"/>
            <a:ext cx="13559081" cy="2781452"/>
            <a:chOff x="0" y="0"/>
            <a:chExt cx="18078774" cy="3708603"/>
          </a:xfrm>
        </p:grpSpPr>
        <p:sp>
          <p:nvSpPr>
            <p:cNvPr id="93" name="Google Shape;93;p1"/>
            <p:cNvSpPr/>
            <p:nvPr/>
          </p:nvSpPr>
          <p:spPr>
            <a:xfrm>
              <a:off x="0" y="0"/>
              <a:ext cx="10388866" cy="3652678"/>
            </a:xfrm>
            <a:custGeom>
              <a:avLst/>
              <a:gdLst/>
              <a:ahLst/>
              <a:cxnLst/>
              <a:rect l="l" t="t" r="r" b="b"/>
              <a:pathLst>
                <a:path w="10388866" h="3652678" extrusionOk="0">
                  <a:moveTo>
                    <a:pt x="0" y="0"/>
                  </a:moveTo>
                  <a:lnTo>
                    <a:pt x="10388866" y="0"/>
                  </a:lnTo>
                  <a:lnTo>
                    <a:pt x="10388866" y="3652678"/>
                  </a:lnTo>
                  <a:lnTo>
                    <a:pt x="0" y="36526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0" y="0"/>
              <a:ext cx="18078774" cy="3708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ILPQC Birth Quality Designation Program with funding from BCBSIL Special Beginnings® program Information Session</a:t>
              </a:r>
              <a:endParaRPr sz="4800" b="1" dirty="0">
                <a:solidFill>
                  <a:srgbClr val="1C49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95;p1"/>
          <p:cNvGrpSpPr/>
          <p:nvPr/>
        </p:nvGrpSpPr>
        <p:grpSpPr>
          <a:xfrm>
            <a:off x="2119966" y="5650294"/>
            <a:ext cx="7791650" cy="1479853"/>
            <a:chOff x="0" y="0"/>
            <a:chExt cx="10388866" cy="1973138"/>
          </a:xfrm>
        </p:grpSpPr>
        <p:sp>
          <p:nvSpPr>
            <p:cNvPr id="96" name="Google Shape;96;p1"/>
            <p:cNvSpPr/>
            <p:nvPr/>
          </p:nvSpPr>
          <p:spPr>
            <a:xfrm>
              <a:off x="0" y="0"/>
              <a:ext cx="10388866" cy="1973138"/>
            </a:xfrm>
            <a:custGeom>
              <a:avLst/>
              <a:gdLst/>
              <a:ahLst/>
              <a:cxnLst/>
              <a:rect l="l" t="t" r="r" b="b"/>
              <a:pathLst>
                <a:path w="10388866" h="1973138" extrusionOk="0">
                  <a:moveTo>
                    <a:pt x="0" y="0"/>
                  </a:moveTo>
                  <a:lnTo>
                    <a:pt x="10388866" y="0"/>
                  </a:lnTo>
                  <a:lnTo>
                    <a:pt x="10388866" y="1973138"/>
                  </a:lnTo>
                  <a:lnTo>
                    <a:pt x="0" y="19731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0" y="0"/>
              <a:ext cx="10388866" cy="1973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Monday January 13th, 2025 1:00 PM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9"/>
          <p:cNvGrpSpPr/>
          <p:nvPr/>
        </p:nvGrpSpPr>
        <p:grpSpPr>
          <a:xfrm>
            <a:off x="914023" y="675898"/>
            <a:ext cx="11853287" cy="886397"/>
            <a:chOff x="0" y="0"/>
            <a:chExt cx="15804383" cy="1181862"/>
          </a:xfrm>
        </p:grpSpPr>
        <p:sp>
          <p:nvSpPr>
            <p:cNvPr id="322" name="Google Shape;322;p9"/>
            <p:cNvSpPr/>
            <p:nvPr/>
          </p:nvSpPr>
          <p:spPr>
            <a:xfrm>
              <a:off x="0" y="0"/>
              <a:ext cx="15804383" cy="1181862"/>
            </a:xfrm>
            <a:custGeom>
              <a:avLst/>
              <a:gdLst/>
              <a:ahLst/>
              <a:cxnLst/>
              <a:rect l="l" t="t" r="r" b="b"/>
              <a:pathLst>
                <a:path w="15804383" h="1181862" extrusionOk="0">
                  <a:moveTo>
                    <a:pt x="0" y="0"/>
                  </a:moveTo>
                  <a:lnTo>
                    <a:pt x="15804383" y="0"/>
                  </a:lnTo>
                  <a:lnTo>
                    <a:pt x="15804383" y="1181862"/>
                  </a:lnTo>
                  <a:lnTo>
                    <a:pt x="0" y="11818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 txBox="1"/>
            <p:nvPr/>
          </p:nvSpPr>
          <p:spPr>
            <a:xfrm>
              <a:off x="0" y="57150"/>
              <a:ext cx="15804382" cy="1124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Two tiers of designation</a:t>
              </a:r>
              <a:endParaRPr sz="5400" b="1">
                <a:solidFill>
                  <a:srgbClr val="1C49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9" descr="Folder with solid fill"/>
          <p:cNvSpPr/>
          <p:nvPr/>
        </p:nvSpPr>
        <p:spPr>
          <a:xfrm rot="2520000">
            <a:off x="14786446" y="5372257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 extrusionOk="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9"/>
          <p:cNvSpPr/>
          <p:nvPr/>
        </p:nvSpPr>
        <p:spPr>
          <a:xfrm>
            <a:off x="-8273931" y="1119096"/>
            <a:ext cx="12078776" cy="4509000"/>
          </a:xfrm>
          <a:custGeom>
            <a:avLst/>
            <a:gdLst/>
            <a:ahLst/>
            <a:cxnLst/>
            <a:rect l="l" t="t" r="r" b="b"/>
            <a:pathLst>
              <a:path w="14968494" h="6012000" extrusionOk="0">
                <a:moveTo>
                  <a:pt x="0" y="0"/>
                </a:moveTo>
                <a:lnTo>
                  <a:pt x="14968494" y="0"/>
                </a:lnTo>
                <a:lnTo>
                  <a:pt x="14968494" y="6012000"/>
                </a:lnTo>
                <a:lnTo>
                  <a:pt x="0" y="6012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9"/>
          <p:cNvSpPr txBox="1"/>
          <p:nvPr/>
        </p:nvSpPr>
        <p:spPr>
          <a:xfrm>
            <a:off x="938675" y="1838637"/>
            <a:ext cx="10984248" cy="9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Tier 1: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Birth Quality Excellence Award</a:t>
            </a:r>
            <a:endParaRPr lang="en-US" b="1" dirty="0"/>
          </a:p>
          <a:p>
            <a:pPr marL="1028700" marR="0" lvl="1" indent="-5715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4000"/>
              <a:buFont typeface="Courier New"/>
              <a:buChar char="o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 with approximately $20,000 award</a:t>
            </a:r>
          </a:p>
          <a:p>
            <a:pPr marL="1028700" marR="0" lvl="1" indent="-5715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4000"/>
              <a:buFont typeface="Courier New"/>
              <a:buChar char="o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Achieve 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Tier 1 criteria by fall 2025 (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Tier 2 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plus):</a:t>
            </a:r>
            <a:endParaRPr lang="en-US" dirty="0">
              <a:ea typeface="Calibri"/>
            </a:endParaRPr>
          </a:p>
          <a:p>
            <a:pPr marL="1828800" lvl="4" indent="-57150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4000"/>
              <a:buFont typeface="Wingdings" panose="05000000000000000000" pitchFamily="2" charset="2"/>
              <a:buChar char="v"/>
            </a:pPr>
            <a:r>
              <a:rPr lang="en-US" sz="4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ILPQC participation activities</a:t>
            </a:r>
            <a:endParaRPr lang="en-US" i="1" dirty="0"/>
          </a:p>
          <a:p>
            <a:pPr marL="1828800" lvl="5" indent="-57150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4000"/>
              <a:buFont typeface="Wingdings" panose="05000000000000000000" pitchFamily="2" charset="2"/>
              <a:buChar char="v"/>
            </a:pPr>
            <a:r>
              <a:rPr lang="en-US" sz="4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Achievement of aims on all outcome measures</a:t>
            </a:r>
          </a:p>
          <a:p>
            <a:pPr marL="1828800" lvl="5" indent="-57150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4000"/>
              <a:buFont typeface="Wingdings" panose="05000000000000000000" pitchFamily="2" charset="2"/>
              <a:buChar char="v"/>
            </a:pPr>
            <a:r>
              <a:rPr lang="en-US" sz="4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 of disparities gap in NTSV cesarean rates</a:t>
            </a:r>
            <a:endParaRPr lang="en-US" sz="1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Tier 2: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Birth Quality Award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4000"/>
              <a:buFont typeface="Courier New"/>
              <a:buChar char="o"/>
            </a:pPr>
            <a:r>
              <a:rPr lang="en-US" sz="4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Achieve Tier 2 criteria by fall 2025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4000"/>
              <a:buFont typeface="Courier New"/>
              <a:buChar char="o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Approximately $10,000 award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9" descr="Business woman raising hand"/>
          <p:cNvSpPr/>
          <p:nvPr/>
        </p:nvSpPr>
        <p:spPr>
          <a:xfrm>
            <a:off x="12902230" y="1721819"/>
            <a:ext cx="2711314" cy="7127284"/>
          </a:xfrm>
          <a:custGeom>
            <a:avLst/>
            <a:gdLst/>
            <a:ahLst/>
            <a:cxnLst/>
            <a:rect l="l" t="t" r="r" b="b"/>
            <a:pathLst>
              <a:path w="2711314" h="7127284" extrusionOk="0">
                <a:moveTo>
                  <a:pt x="0" y="0"/>
                </a:moveTo>
                <a:lnTo>
                  <a:pt x="2711314" y="0"/>
                </a:lnTo>
                <a:lnTo>
                  <a:pt x="2711314" y="7127285"/>
                </a:lnTo>
                <a:lnTo>
                  <a:pt x="0" y="7127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17" b="-2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9"/>
          <p:cNvSpPr/>
          <p:nvPr/>
        </p:nvSpPr>
        <p:spPr>
          <a:xfrm>
            <a:off x="12750164" y="1268729"/>
            <a:ext cx="928687" cy="11572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9" descr="Downward trend graph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67310" y="138303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59B22F65-2BA8-4AD0-B6C3-025743B08D19}"/>
              </a:ext>
            </a:extLst>
          </p:cNvPr>
          <p:cNvSpPr/>
          <p:nvPr/>
        </p:nvSpPr>
        <p:spPr>
          <a:xfrm flipH="1" flipV="1">
            <a:off x="11759839" y="2015814"/>
            <a:ext cx="620959" cy="5632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CAC591D1-3127-456A-A03C-29608CCEF465}"/>
              </a:ext>
            </a:extLst>
          </p:cNvPr>
          <p:cNvSpPr/>
          <p:nvPr/>
        </p:nvSpPr>
        <p:spPr>
          <a:xfrm flipH="1" flipV="1">
            <a:off x="10992914" y="2015814"/>
            <a:ext cx="620959" cy="5632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054BF08F-7404-436F-8BE7-34C1327D6DA9}"/>
              </a:ext>
            </a:extLst>
          </p:cNvPr>
          <p:cNvSpPr/>
          <p:nvPr/>
        </p:nvSpPr>
        <p:spPr>
          <a:xfrm flipH="1" flipV="1">
            <a:off x="7494708" y="7800091"/>
            <a:ext cx="620959" cy="5632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0"/>
          <p:cNvSpPr/>
          <p:nvPr/>
        </p:nvSpPr>
        <p:spPr>
          <a:xfrm>
            <a:off x="13896477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0"/>
          <p:cNvSpPr/>
          <p:nvPr/>
        </p:nvSpPr>
        <p:spPr>
          <a:xfrm>
            <a:off x="10787314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0" name="Google Shape;340;p10"/>
          <p:cNvCxnSpPr/>
          <p:nvPr/>
        </p:nvCxnSpPr>
        <p:spPr>
          <a:xfrm rot="1988">
            <a:off x="909636" y="9503570"/>
            <a:ext cx="16468728" cy="0"/>
          </a:xfrm>
          <a:prstGeom prst="straightConnector1">
            <a:avLst/>
          </a:prstGeom>
          <a:noFill/>
          <a:ln w="9525" cap="rnd" cmpd="sng">
            <a:solidFill>
              <a:srgbClr val="79818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41" name="Google Shape;341;p10"/>
          <p:cNvGrpSpPr/>
          <p:nvPr/>
        </p:nvGrpSpPr>
        <p:grpSpPr>
          <a:xfrm>
            <a:off x="6057900" y="9534525"/>
            <a:ext cx="6172200" cy="547688"/>
            <a:chOff x="0" y="0"/>
            <a:chExt cx="8229600" cy="730250"/>
          </a:xfrm>
        </p:grpSpPr>
        <p:sp>
          <p:nvSpPr>
            <p:cNvPr id="342" name="Google Shape;342;p10"/>
            <p:cNvSpPr/>
            <p:nvPr/>
          </p:nvSpPr>
          <p:spPr>
            <a:xfrm>
              <a:off x="0" y="0"/>
              <a:ext cx="8229600" cy="730250"/>
            </a:xfrm>
            <a:custGeom>
              <a:avLst/>
              <a:gdLst/>
              <a:ahLst/>
              <a:cxnLst/>
              <a:rect l="l" t="t" r="r" b="b"/>
              <a:pathLst>
                <a:path w="8229600" h="730250" extrusionOk="0">
                  <a:moveTo>
                    <a:pt x="0" y="0"/>
                  </a:moveTo>
                  <a:lnTo>
                    <a:pt x="8229600" y="0"/>
                  </a:lnTo>
                  <a:lnTo>
                    <a:pt x="82296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 txBox="1"/>
            <p:nvPr/>
          </p:nvSpPr>
          <p:spPr>
            <a:xfrm>
              <a:off x="0" y="0"/>
              <a:ext cx="82296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Illinois Perinatal Quality Collaborative</a:t>
              </a:r>
              <a:endParaRPr/>
            </a:p>
          </p:txBody>
        </p:sp>
      </p:grpSp>
      <p:grpSp>
        <p:nvGrpSpPr>
          <p:cNvPr id="344" name="Google Shape;344;p10"/>
          <p:cNvGrpSpPr/>
          <p:nvPr/>
        </p:nvGrpSpPr>
        <p:grpSpPr>
          <a:xfrm>
            <a:off x="12915900" y="9534525"/>
            <a:ext cx="4114800" cy="547688"/>
            <a:chOff x="0" y="0"/>
            <a:chExt cx="5486400" cy="730250"/>
          </a:xfrm>
        </p:grpSpPr>
        <p:sp>
          <p:nvSpPr>
            <p:cNvPr id="345" name="Google Shape;345;p10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0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</p:grpSp>
      <p:grpSp>
        <p:nvGrpSpPr>
          <p:cNvPr id="347" name="Google Shape;347;p10"/>
          <p:cNvGrpSpPr/>
          <p:nvPr/>
        </p:nvGrpSpPr>
        <p:grpSpPr>
          <a:xfrm>
            <a:off x="914400" y="350505"/>
            <a:ext cx="14540752" cy="2216986"/>
            <a:chOff x="0" y="-304856"/>
            <a:chExt cx="14681200" cy="2955982"/>
          </a:xfrm>
        </p:grpSpPr>
        <p:sp>
          <p:nvSpPr>
            <p:cNvPr id="348" name="Google Shape;348;p10"/>
            <p:cNvSpPr/>
            <p:nvPr/>
          </p:nvSpPr>
          <p:spPr>
            <a:xfrm>
              <a:off x="0" y="0"/>
              <a:ext cx="14681200" cy="2651126"/>
            </a:xfrm>
            <a:custGeom>
              <a:avLst/>
              <a:gdLst/>
              <a:ahLst/>
              <a:cxnLst/>
              <a:rect l="l" t="t" r="r" b="b"/>
              <a:pathLst>
                <a:path w="14681200" h="2651126" extrusionOk="0">
                  <a:moveTo>
                    <a:pt x="0" y="0"/>
                  </a:moveTo>
                  <a:lnTo>
                    <a:pt x="14681200" y="0"/>
                  </a:lnTo>
                  <a:lnTo>
                    <a:pt x="1468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 txBox="1"/>
            <p:nvPr/>
          </p:nvSpPr>
          <p:spPr>
            <a:xfrm>
              <a:off x="0" y="-304856"/>
              <a:ext cx="10935777" cy="2619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Actively participate with ILPQC</a:t>
              </a:r>
              <a:endParaRPr/>
            </a:p>
          </p:txBody>
        </p:sp>
      </p:grpSp>
      <p:graphicFrame>
        <p:nvGraphicFramePr>
          <p:cNvPr id="351" name="Google Shape;351;p10"/>
          <p:cNvGraphicFramePr/>
          <p:nvPr>
            <p:extLst>
              <p:ext uri="{D42A27DB-BD31-4B8C-83A1-F6EECF244321}">
                <p14:modId xmlns:p14="http://schemas.microsoft.com/office/powerpoint/2010/main" val="1225103517"/>
              </p:ext>
            </p:extLst>
          </p:nvPr>
        </p:nvGraphicFramePr>
        <p:xfrm>
          <a:off x="672223" y="1902717"/>
          <a:ext cx="16802976" cy="8457941"/>
        </p:xfrm>
        <a:graphic>
          <a:graphicData uri="http://schemas.openxmlformats.org/drawingml/2006/table">
            <a:tbl>
              <a:tblPr firstRow="1" bandRow="1">
                <a:noFill/>
                <a:tableStyleId>{0C654DED-BBCA-4454-B28E-395EBB7BC9FD}</a:tableStyleId>
              </a:tblPr>
              <a:tblGrid>
                <a:gridCol w="560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0992">
                  <a:extLst>
                    <a:ext uri="{9D8B030D-6E8A-4147-A177-3AD203B41FA5}">
                      <a16:colId xmlns:a16="http://schemas.microsoft.com/office/drawing/2014/main" val="1257207540"/>
                    </a:ext>
                  </a:extLst>
                </a:gridCol>
                <a:gridCol w="560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08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Tier 1 Birth Quality Excellence Award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Tier 2 Birth Quality Award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444C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Attend monthly webinars between January and September 2025 </a:t>
                      </a:r>
                      <a:r>
                        <a:rPr lang="en-US" sz="1800" b="1" i="0" u="none" strike="noStrike" dirty="0">
                          <a:solidFill>
                            <a:srgbClr val="444C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(Sustainability, PMH and PVB Coaching when applicable)</a:t>
                      </a:r>
                      <a:endParaRPr sz="2800" b="1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Attendance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6 or more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teams webinars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Attendance at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5 or more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monthly teams webinars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2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C55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444C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Attend in-person meetings</a:t>
                      </a:r>
                      <a:endParaRPr sz="2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Attendance of a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physician and nurse champion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ILPQC face to face Meeting and ILPQC annual conference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Attendance of a 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physician or nurse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champion at ILPQC face to face meeting and ILPQC annual conference 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08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C55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444C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 data between January and September 2025</a:t>
                      </a:r>
                      <a:endParaRPr sz="2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 months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data with no more than a quarter lag 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8 months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data with no more than a quarter lag 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05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i="0" u="none" strike="noStrike">
                          <a:solidFill>
                            <a:srgbClr val="444C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Share data with your clinical staff</a:t>
                      </a:r>
                      <a:endParaRPr sz="28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Implementation of a strategy to share quality improvement (QI) data progress with clinical staff (e.g. post data, share QI progress in provider meetings/grand rounds, etc.) 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Implementation of a strategy to share quality improvement (QI) data progress with clinical staff (e.g. post data, share QI progress in provider meetings/grand rounds, etc.) 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3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C55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i="0" u="none" strike="noStrike">
                          <a:solidFill>
                            <a:srgbClr val="444C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Collect race, ethnicity, and language data</a:t>
                      </a:r>
                      <a:endParaRPr sz="2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Optimize collection of race, ethnicity, and language data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Optimize collection of race, ethnicity, and language data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08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C55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i="0" u="none" strike="noStrike">
                          <a:solidFill>
                            <a:srgbClr val="444C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Stratify data by race, ethnicity, and insurance status</a:t>
                      </a:r>
                      <a:endParaRPr sz="2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Stratification of designated measures by race, ethnicity and insurance status with plan for data review and action to address identified disparities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Stratification of designated measures by race, ethnicity and insurance status with plan for data review and action to address identified disparities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63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i="0" u="none" strike="noStrike">
                          <a:solidFill>
                            <a:srgbClr val="444C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Participate in quality improvement support </a:t>
                      </a:r>
                      <a:endParaRPr sz="2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Attend 1 or more quality improvement support contact with ILPQC per year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Attend 1 or more quality improvement support contact with ILPQC per year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1"/>
          <p:cNvSpPr/>
          <p:nvPr/>
        </p:nvSpPr>
        <p:spPr>
          <a:xfrm>
            <a:off x="13896477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10787314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11"/>
          <p:cNvCxnSpPr/>
          <p:nvPr/>
        </p:nvCxnSpPr>
        <p:spPr>
          <a:xfrm rot="1988">
            <a:off x="909636" y="9503570"/>
            <a:ext cx="16468728" cy="0"/>
          </a:xfrm>
          <a:prstGeom prst="straightConnector1">
            <a:avLst/>
          </a:prstGeom>
          <a:noFill/>
          <a:ln w="9525" cap="rnd" cmpd="sng">
            <a:solidFill>
              <a:srgbClr val="79818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63" name="Google Shape;363;p11"/>
          <p:cNvGrpSpPr/>
          <p:nvPr/>
        </p:nvGrpSpPr>
        <p:grpSpPr>
          <a:xfrm>
            <a:off x="6057900" y="9534525"/>
            <a:ext cx="6172200" cy="547688"/>
            <a:chOff x="0" y="0"/>
            <a:chExt cx="8229600" cy="730250"/>
          </a:xfrm>
        </p:grpSpPr>
        <p:sp>
          <p:nvSpPr>
            <p:cNvPr id="364" name="Google Shape;364;p11"/>
            <p:cNvSpPr/>
            <p:nvPr/>
          </p:nvSpPr>
          <p:spPr>
            <a:xfrm>
              <a:off x="0" y="0"/>
              <a:ext cx="8229600" cy="730250"/>
            </a:xfrm>
            <a:custGeom>
              <a:avLst/>
              <a:gdLst/>
              <a:ahLst/>
              <a:cxnLst/>
              <a:rect l="l" t="t" r="r" b="b"/>
              <a:pathLst>
                <a:path w="8229600" h="730250" extrusionOk="0">
                  <a:moveTo>
                    <a:pt x="0" y="0"/>
                  </a:moveTo>
                  <a:lnTo>
                    <a:pt x="8229600" y="0"/>
                  </a:lnTo>
                  <a:lnTo>
                    <a:pt x="82296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1"/>
            <p:cNvSpPr txBox="1"/>
            <p:nvPr/>
          </p:nvSpPr>
          <p:spPr>
            <a:xfrm>
              <a:off x="0" y="0"/>
              <a:ext cx="82296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Illinois Perinatal Quality Collaborative</a:t>
              </a:r>
              <a:endParaRPr/>
            </a:p>
          </p:txBody>
        </p:sp>
      </p:grpSp>
      <p:grpSp>
        <p:nvGrpSpPr>
          <p:cNvPr id="366" name="Google Shape;366;p11"/>
          <p:cNvGrpSpPr/>
          <p:nvPr/>
        </p:nvGrpSpPr>
        <p:grpSpPr>
          <a:xfrm>
            <a:off x="12915900" y="9534525"/>
            <a:ext cx="4114800" cy="547688"/>
            <a:chOff x="0" y="0"/>
            <a:chExt cx="5486400" cy="730250"/>
          </a:xfrm>
        </p:grpSpPr>
        <p:sp>
          <p:nvSpPr>
            <p:cNvPr id="367" name="Google Shape;367;p11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1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</p:grpSp>
      <p:grpSp>
        <p:nvGrpSpPr>
          <p:cNvPr id="369" name="Google Shape;369;p11"/>
          <p:cNvGrpSpPr/>
          <p:nvPr/>
        </p:nvGrpSpPr>
        <p:grpSpPr>
          <a:xfrm>
            <a:off x="914401" y="2153336"/>
            <a:ext cx="16415238" cy="2202823"/>
            <a:chOff x="0" y="-9525"/>
            <a:chExt cx="21886984" cy="2937097"/>
          </a:xfrm>
        </p:grpSpPr>
        <p:sp>
          <p:nvSpPr>
            <p:cNvPr id="370" name="Google Shape;370;p11"/>
            <p:cNvSpPr/>
            <p:nvPr/>
          </p:nvSpPr>
          <p:spPr>
            <a:xfrm>
              <a:off x="0" y="0"/>
              <a:ext cx="21886983" cy="2927572"/>
            </a:xfrm>
            <a:custGeom>
              <a:avLst/>
              <a:gdLst/>
              <a:ahLst/>
              <a:cxnLst/>
              <a:rect l="l" t="t" r="r" b="b"/>
              <a:pathLst>
                <a:path w="21886983" h="2927572" extrusionOk="0">
                  <a:moveTo>
                    <a:pt x="0" y="0"/>
                  </a:moveTo>
                  <a:lnTo>
                    <a:pt x="21886983" y="0"/>
                  </a:lnTo>
                  <a:lnTo>
                    <a:pt x="21886983" y="2927572"/>
                  </a:lnTo>
                  <a:lnTo>
                    <a:pt x="0" y="29275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1"/>
            <p:cNvSpPr txBox="1"/>
            <p:nvPr/>
          </p:nvSpPr>
          <p:spPr>
            <a:xfrm>
              <a:off x="0" y="-9525"/>
              <a:ext cx="21886984" cy="2937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60095" marR="0" lvl="1" indent="-379729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Provide clinical team education yearly and for new hires that addresses patient experience of respectful care with a focus on reducing disparities, such as:  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11"/>
          <p:cNvGrpSpPr/>
          <p:nvPr/>
        </p:nvGrpSpPr>
        <p:grpSpPr>
          <a:xfrm>
            <a:off x="906651" y="393922"/>
            <a:ext cx="9326104" cy="978151"/>
            <a:chOff x="0" y="-122340"/>
            <a:chExt cx="12434806" cy="1304202"/>
          </a:xfrm>
        </p:grpSpPr>
        <p:sp>
          <p:nvSpPr>
            <p:cNvPr id="373" name="Google Shape;373;p11"/>
            <p:cNvSpPr/>
            <p:nvPr/>
          </p:nvSpPr>
          <p:spPr>
            <a:xfrm>
              <a:off x="0" y="0"/>
              <a:ext cx="12434806" cy="1181862"/>
            </a:xfrm>
            <a:custGeom>
              <a:avLst/>
              <a:gdLst/>
              <a:ahLst/>
              <a:cxnLst/>
              <a:rect l="l" t="t" r="r" b="b"/>
              <a:pathLst>
                <a:path w="12434806" h="1181862" extrusionOk="0">
                  <a:moveTo>
                    <a:pt x="0" y="0"/>
                  </a:moveTo>
                  <a:lnTo>
                    <a:pt x="12434806" y="0"/>
                  </a:lnTo>
                  <a:lnTo>
                    <a:pt x="12434806" y="1181862"/>
                  </a:lnTo>
                  <a:lnTo>
                    <a:pt x="0" y="11818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1"/>
            <p:cNvSpPr txBox="1"/>
            <p:nvPr/>
          </p:nvSpPr>
          <p:spPr>
            <a:xfrm>
              <a:off x="0" y="-122340"/>
              <a:ext cx="12434806" cy="1124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Educate clinical teams, </a:t>
              </a:r>
            </a:p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for both tiers</a:t>
              </a:r>
              <a:endParaRPr dirty="0"/>
            </a:p>
          </p:txBody>
        </p:sp>
      </p:grpSp>
      <p:grpSp>
        <p:nvGrpSpPr>
          <p:cNvPr id="375" name="Google Shape;375;p11"/>
          <p:cNvGrpSpPr/>
          <p:nvPr/>
        </p:nvGrpSpPr>
        <p:grpSpPr>
          <a:xfrm>
            <a:off x="6665497" y="5136356"/>
            <a:ext cx="5564602" cy="3408712"/>
            <a:chOff x="0" y="-9525"/>
            <a:chExt cx="7419470" cy="4544949"/>
          </a:xfrm>
        </p:grpSpPr>
        <p:sp>
          <p:nvSpPr>
            <p:cNvPr id="376" name="Google Shape;376;p11"/>
            <p:cNvSpPr/>
            <p:nvPr/>
          </p:nvSpPr>
          <p:spPr>
            <a:xfrm>
              <a:off x="0" y="0"/>
              <a:ext cx="7419470" cy="4535424"/>
            </a:xfrm>
            <a:custGeom>
              <a:avLst/>
              <a:gdLst/>
              <a:ahLst/>
              <a:cxnLst/>
              <a:rect l="l" t="t" r="r" b="b"/>
              <a:pathLst>
                <a:path w="7419470" h="4535424" extrusionOk="0">
                  <a:moveTo>
                    <a:pt x="0" y="0"/>
                  </a:moveTo>
                  <a:lnTo>
                    <a:pt x="7419470" y="0"/>
                  </a:lnTo>
                  <a:lnTo>
                    <a:pt x="7419470" y="4535424"/>
                  </a:lnTo>
                  <a:lnTo>
                    <a:pt x="0" y="45354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1"/>
            <p:cNvSpPr txBox="1"/>
            <p:nvPr/>
          </p:nvSpPr>
          <p:spPr>
            <a:xfrm>
              <a:off x="0" y="-9525"/>
              <a:ext cx="7419470" cy="4544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60095" marR="0" lvl="1" indent="-380047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unconscious bias (implicit bias)​</a:t>
              </a:r>
              <a:endParaRPr/>
            </a:p>
            <a:p>
              <a:pPr marL="760095" marR="0" lvl="1" indent="-380047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respectful care ​</a:t>
              </a:r>
              <a:endParaRPr/>
            </a:p>
            <a:p>
              <a:pPr marL="760095" marR="0" lvl="1" indent="-380047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trauma – informed care</a:t>
              </a:r>
              <a:endParaRPr/>
            </a:p>
          </p:txBody>
        </p:sp>
      </p:grpSp>
      <p:grpSp>
        <p:nvGrpSpPr>
          <p:cNvPr id="378" name="Google Shape;378;p11"/>
          <p:cNvGrpSpPr/>
          <p:nvPr/>
        </p:nvGrpSpPr>
        <p:grpSpPr>
          <a:xfrm>
            <a:off x="12414569" y="5136356"/>
            <a:ext cx="5117462" cy="3408712"/>
            <a:chOff x="0" y="-9525"/>
            <a:chExt cx="6823282" cy="4544949"/>
          </a:xfrm>
        </p:grpSpPr>
        <p:sp>
          <p:nvSpPr>
            <p:cNvPr id="379" name="Google Shape;379;p11"/>
            <p:cNvSpPr/>
            <p:nvPr/>
          </p:nvSpPr>
          <p:spPr>
            <a:xfrm>
              <a:off x="0" y="0"/>
              <a:ext cx="6823282" cy="4535424"/>
            </a:xfrm>
            <a:custGeom>
              <a:avLst/>
              <a:gdLst/>
              <a:ahLst/>
              <a:cxnLst/>
              <a:rect l="l" t="t" r="r" b="b"/>
              <a:pathLst>
                <a:path w="6823282" h="4535424" extrusionOk="0">
                  <a:moveTo>
                    <a:pt x="0" y="0"/>
                  </a:moveTo>
                  <a:lnTo>
                    <a:pt x="6823282" y="0"/>
                  </a:lnTo>
                  <a:lnTo>
                    <a:pt x="6823282" y="4535424"/>
                  </a:lnTo>
                  <a:lnTo>
                    <a:pt x="0" y="45354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1"/>
            <p:cNvSpPr txBox="1"/>
            <p:nvPr/>
          </p:nvSpPr>
          <p:spPr>
            <a:xfrm>
              <a:off x="0" y="-9525"/>
              <a:ext cx="6823282" cy="4544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60095" marR="0" lvl="1" indent="-380047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shared decision making​</a:t>
              </a:r>
              <a:endParaRPr dirty="0"/>
            </a:p>
            <a:p>
              <a:pPr marL="760095" marR="0" lvl="1" indent="-380047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reducing stigma ​</a:t>
              </a:r>
              <a:endParaRPr dirty="0"/>
            </a:p>
            <a:p>
              <a:pPr marL="760095" marR="0" lvl="1" indent="-380047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active listening   </a:t>
              </a:r>
              <a:endParaRPr dirty="0"/>
            </a:p>
          </p:txBody>
        </p:sp>
      </p:grpSp>
      <p:sp>
        <p:nvSpPr>
          <p:cNvPr id="381" name="Google Shape;381;p11" descr="Smiling people at conference table"/>
          <p:cNvSpPr/>
          <p:nvPr/>
        </p:nvSpPr>
        <p:spPr>
          <a:xfrm>
            <a:off x="1168694" y="4603809"/>
            <a:ext cx="5191936" cy="4645084"/>
          </a:xfrm>
          <a:custGeom>
            <a:avLst/>
            <a:gdLst/>
            <a:ahLst/>
            <a:cxnLst/>
            <a:rect l="l" t="t" r="r" b="b"/>
            <a:pathLst>
              <a:path w="5191936" h="4645084" extrusionOk="0">
                <a:moveTo>
                  <a:pt x="0" y="0"/>
                </a:moveTo>
                <a:lnTo>
                  <a:pt x="5191936" y="0"/>
                </a:lnTo>
                <a:lnTo>
                  <a:pt x="5191936" y="4645084"/>
                </a:lnTo>
                <a:lnTo>
                  <a:pt x="0" y="4645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-20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2"/>
          <p:cNvSpPr/>
          <p:nvPr/>
        </p:nvSpPr>
        <p:spPr>
          <a:xfrm>
            <a:off x="13896477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2"/>
          <p:cNvSpPr/>
          <p:nvPr/>
        </p:nvSpPr>
        <p:spPr>
          <a:xfrm>
            <a:off x="10787314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2" name="Google Shape;392;p12"/>
          <p:cNvCxnSpPr/>
          <p:nvPr/>
        </p:nvCxnSpPr>
        <p:spPr>
          <a:xfrm rot="1988">
            <a:off x="909636" y="9503570"/>
            <a:ext cx="16468728" cy="0"/>
          </a:xfrm>
          <a:prstGeom prst="straightConnector1">
            <a:avLst/>
          </a:prstGeom>
          <a:noFill/>
          <a:ln w="9525" cap="rnd" cmpd="sng">
            <a:solidFill>
              <a:srgbClr val="79818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93" name="Google Shape;393;p12"/>
          <p:cNvGrpSpPr/>
          <p:nvPr/>
        </p:nvGrpSpPr>
        <p:grpSpPr>
          <a:xfrm>
            <a:off x="6057900" y="9534525"/>
            <a:ext cx="6172200" cy="547688"/>
            <a:chOff x="0" y="0"/>
            <a:chExt cx="8229600" cy="730250"/>
          </a:xfrm>
        </p:grpSpPr>
        <p:sp>
          <p:nvSpPr>
            <p:cNvPr id="394" name="Google Shape;394;p12"/>
            <p:cNvSpPr/>
            <p:nvPr/>
          </p:nvSpPr>
          <p:spPr>
            <a:xfrm>
              <a:off x="0" y="0"/>
              <a:ext cx="8229600" cy="730250"/>
            </a:xfrm>
            <a:custGeom>
              <a:avLst/>
              <a:gdLst/>
              <a:ahLst/>
              <a:cxnLst/>
              <a:rect l="l" t="t" r="r" b="b"/>
              <a:pathLst>
                <a:path w="8229600" h="730250" extrusionOk="0">
                  <a:moveTo>
                    <a:pt x="0" y="0"/>
                  </a:moveTo>
                  <a:lnTo>
                    <a:pt x="8229600" y="0"/>
                  </a:lnTo>
                  <a:lnTo>
                    <a:pt x="82296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2"/>
            <p:cNvSpPr txBox="1"/>
            <p:nvPr/>
          </p:nvSpPr>
          <p:spPr>
            <a:xfrm>
              <a:off x="0" y="0"/>
              <a:ext cx="82296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Illinois Perinatal Quality Collaborative</a:t>
              </a:r>
              <a:endParaRPr/>
            </a:p>
          </p:txBody>
        </p:sp>
      </p:grpSp>
      <p:grpSp>
        <p:nvGrpSpPr>
          <p:cNvPr id="396" name="Google Shape;396;p12"/>
          <p:cNvGrpSpPr/>
          <p:nvPr/>
        </p:nvGrpSpPr>
        <p:grpSpPr>
          <a:xfrm>
            <a:off x="12915900" y="9534525"/>
            <a:ext cx="4114800" cy="547688"/>
            <a:chOff x="0" y="0"/>
            <a:chExt cx="5486400" cy="730250"/>
          </a:xfrm>
        </p:grpSpPr>
        <p:sp>
          <p:nvSpPr>
            <p:cNvPr id="397" name="Google Shape;397;p12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2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/>
            </a:p>
          </p:txBody>
        </p:sp>
      </p:grpSp>
      <p:grpSp>
        <p:nvGrpSpPr>
          <p:cNvPr id="399" name="Google Shape;399;p12"/>
          <p:cNvGrpSpPr/>
          <p:nvPr/>
        </p:nvGrpSpPr>
        <p:grpSpPr>
          <a:xfrm>
            <a:off x="5185614" y="2136696"/>
            <a:ext cx="12197920" cy="4509000"/>
            <a:chOff x="-1295400" y="0"/>
            <a:chExt cx="16263894" cy="6012000"/>
          </a:xfrm>
        </p:grpSpPr>
        <p:sp>
          <p:nvSpPr>
            <p:cNvPr id="400" name="Google Shape;400;p12"/>
            <p:cNvSpPr/>
            <p:nvPr/>
          </p:nvSpPr>
          <p:spPr>
            <a:xfrm>
              <a:off x="0" y="0"/>
              <a:ext cx="14968494" cy="6012000"/>
            </a:xfrm>
            <a:custGeom>
              <a:avLst/>
              <a:gdLst/>
              <a:ahLst/>
              <a:cxnLst/>
              <a:rect l="l" t="t" r="r" b="b"/>
              <a:pathLst>
                <a:path w="14968494" h="6012000" extrusionOk="0">
                  <a:moveTo>
                    <a:pt x="0" y="0"/>
                  </a:moveTo>
                  <a:lnTo>
                    <a:pt x="14968494" y="0"/>
                  </a:lnTo>
                  <a:lnTo>
                    <a:pt x="14968494" y="6012000"/>
                  </a:lnTo>
                  <a:lnTo>
                    <a:pt x="0" y="6012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2"/>
            <p:cNvSpPr txBox="1"/>
            <p:nvPr/>
          </p:nvSpPr>
          <p:spPr>
            <a:xfrm>
              <a:off x="-1295400" y="5715"/>
              <a:ext cx="16263894" cy="6006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60095" marR="0" lvl="1" indent="-379729" algn="l" rtl="0"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200"/>
                <a:buFont typeface="Arial"/>
                <a:buChar char="•"/>
              </a:pPr>
              <a:r>
                <a:rPr lang="en-US" sz="3200" b="0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Engagement of a </a:t>
              </a:r>
              <a:r>
                <a:rPr lang="en-US" sz="3200" b="1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patient partner</a:t>
              </a:r>
              <a:r>
                <a:rPr lang="en-US" sz="3200" b="0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 in the quality improvement team</a:t>
              </a:r>
              <a:endParaRPr sz="32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60095" marR="0" lvl="1" indent="-379729" algn="l" rtl="0"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200"/>
                <a:buFont typeface="Arial"/>
                <a:buChar char="•"/>
              </a:pPr>
              <a:r>
                <a:rPr lang="en-US" sz="3200" b="0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Hold </a:t>
              </a:r>
              <a:r>
                <a:rPr lang="en-US" sz="3200" b="1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2 or more respectful care breakfasts</a:t>
              </a:r>
              <a:r>
                <a:rPr lang="en-US" sz="3200" b="0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 per year</a:t>
              </a:r>
              <a:endParaRPr sz="32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60095" marR="0" lvl="1" indent="-379729" algn="l" rtl="0"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200"/>
                <a:buFont typeface="Arial"/>
                <a:buChar char="•"/>
              </a:pPr>
              <a:r>
                <a:rPr lang="en-US" sz="3200" b="0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Coordinate quality improvement efforts to </a:t>
              </a:r>
              <a:r>
                <a:rPr lang="en-US" sz="3200" b="1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engage outpatient prenatal clinics, federally qualified health centers and other community health clinics</a:t>
              </a:r>
              <a:r>
                <a:rPr lang="en-US" sz="3200" b="0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 affiliated with your hospital</a:t>
              </a:r>
              <a:endParaRPr sz="32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60095" marR="0" lvl="1" indent="-379729" algn="l" rtl="0"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200"/>
                <a:buFont typeface="Arial"/>
                <a:buChar char="•"/>
              </a:pPr>
              <a:r>
                <a:rPr lang="en-US" sz="3200" b="0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Build relationships with c</a:t>
              </a:r>
              <a:r>
                <a:rPr lang="en-US" sz="3200" b="1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ommunity-based doulas, home visiting programs or other community resources</a:t>
              </a:r>
              <a:r>
                <a:rPr lang="en-US" sz="3200" b="0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 in your hospital catchment to create points of access to improve referral of patients to these community resources </a:t>
              </a:r>
              <a:endParaRPr sz="3200" b="0" i="0" u="none" strike="noStrike" cap="none">
                <a:solidFill>
                  <a:srgbClr val="444C5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60095" marR="0" lvl="1" indent="-379729" algn="l" rtl="0"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200"/>
                <a:buFont typeface="Arial"/>
                <a:buChar char="•"/>
              </a:pPr>
              <a:r>
                <a:rPr lang="en-US" sz="3200" b="0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Review labor and delivery policies and procedures to </a:t>
              </a:r>
              <a:r>
                <a:rPr lang="en-US" sz="3200" b="1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promote doula-friendly unit culture</a:t>
              </a:r>
              <a:r>
                <a:rPr lang="en-US" sz="3200" b="0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and strategies to support doula participation</a:t>
              </a:r>
              <a:r>
                <a:rPr lang="en-US" sz="3200" b="0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 in the maternity care team. </a:t>
              </a:r>
              <a:endParaRPr/>
            </a:p>
            <a:p>
              <a:pPr marL="760095" marR="0" lvl="1" indent="-379729" algn="l" rtl="0"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200"/>
                <a:buFont typeface="Arial"/>
                <a:buChar char="•"/>
              </a:pPr>
              <a:r>
                <a:rPr lang="en-US" sz="3200" b="0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Implement patient reported experience measures </a:t>
              </a:r>
              <a:r>
                <a:rPr lang="en-US" sz="3200" b="1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(“PREM”) Survey for patient survey on respectful care for 10% or more of deliveries per month or at least 15 </a:t>
              </a:r>
              <a:r>
                <a:rPr lang="en-US" sz="3200" b="0" i="0" u="none" strike="noStrike" cap="none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deliveries per month</a:t>
              </a:r>
              <a:endParaRPr/>
            </a:p>
          </p:txBody>
        </p:sp>
      </p:grpSp>
      <p:grpSp>
        <p:nvGrpSpPr>
          <p:cNvPr id="402" name="Google Shape;402;p12"/>
          <p:cNvGrpSpPr/>
          <p:nvPr/>
        </p:nvGrpSpPr>
        <p:grpSpPr>
          <a:xfrm>
            <a:off x="874476" y="752119"/>
            <a:ext cx="11157834" cy="886396"/>
            <a:chOff x="0" y="0"/>
            <a:chExt cx="14877112" cy="1181862"/>
          </a:xfrm>
        </p:grpSpPr>
        <p:sp>
          <p:nvSpPr>
            <p:cNvPr id="403" name="Google Shape;403;p12"/>
            <p:cNvSpPr/>
            <p:nvPr/>
          </p:nvSpPr>
          <p:spPr>
            <a:xfrm>
              <a:off x="0" y="0"/>
              <a:ext cx="14877112" cy="1181862"/>
            </a:xfrm>
            <a:custGeom>
              <a:avLst/>
              <a:gdLst/>
              <a:ahLst/>
              <a:cxnLst/>
              <a:rect l="l" t="t" r="r" b="b"/>
              <a:pathLst>
                <a:path w="14877112" h="1181862" extrusionOk="0">
                  <a:moveTo>
                    <a:pt x="0" y="0"/>
                  </a:moveTo>
                  <a:lnTo>
                    <a:pt x="14877112" y="0"/>
                  </a:lnTo>
                  <a:lnTo>
                    <a:pt x="14877112" y="1181862"/>
                  </a:lnTo>
                  <a:lnTo>
                    <a:pt x="0" y="11818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2"/>
            <p:cNvSpPr txBox="1"/>
            <p:nvPr/>
          </p:nvSpPr>
          <p:spPr>
            <a:xfrm>
              <a:off x="0" y="57150"/>
              <a:ext cx="14877112" cy="1124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Engage patients and community for both tiers</a:t>
              </a:r>
              <a:endParaRPr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1" dirty="0">
                <a:solidFill>
                  <a:srgbClr val="1C49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12" descr="Two people shaking hands"/>
          <p:cNvSpPr/>
          <p:nvPr/>
        </p:nvSpPr>
        <p:spPr>
          <a:xfrm>
            <a:off x="1116266" y="4023741"/>
            <a:ext cx="4069856" cy="2838332"/>
          </a:xfrm>
          <a:custGeom>
            <a:avLst/>
            <a:gdLst/>
            <a:ahLst/>
            <a:cxnLst/>
            <a:rect l="l" t="t" r="r" b="b"/>
            <a:pathLst>
              <a:path w="5075696" h="3466982" extrusionOk="0">
                <a:moveTo>
                  <a:pt x="0" y="0"/>
                </a:moveTo>
                <a:lnTo>
                  <a:pt x="5075695" y="0"/>
                </a:lnTo>
                <a:lnTo>
                  <a:pt x="5075695" y="3466981"/>
                </a:lnTo>
                <a:lnTo>
                  <a:pt x="0" y="3466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05" b="-10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3"/>
          <p:cNvSpPr/>
          <p:nvPr/>
        </p:nvSpPr>
        <p:spPr>
          <a:xfrm>
            <a:off x="13896477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0787314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6" name="Google Shape;416;p13"/>
          <p:cNvCxnSpPr/>
          <p:nvPr/>
        </p:nvCxnSpPr>
        <p:spPr>
          <a:xfrm rot="1988">
            <a:off x="909636" y="9503570"/>
            <a:ext cx="16468728" cy="0"/>
          </a:xfrm>
          <a:prstGeom prst="straightConnector1">
            <a:avLst/>
          </a:prstGeom>
          <a:noFill/>
          <a:ln w="9525" cap="rnd" cmpd="sng">
            <a:solidFill>
              <a:srgbClr val="79818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17" name="Google Shape;417;p13"/>
          <p:cNvGrpSpPr/>
          <p:nvPr/>
        </p:nvGrpSpPr>
        <p:grpSpPr>
          <a:xfrm>
            <a:off x="6057900" y="9534525"/>
            <a:ext cx="6172200" cy="547688"/>
            <a:chOff x="0" y="0"/>
            <a:chExt cx="8229600" cy="730250"/>
          </a:xfrm>
        </p:grpSpPr>
        <p:sp>
          <p:nvSpPr>
            <p:cNvPr id="418" name="Google Shape;418;p13"/>
            <p:cNvSpPr/>
            <p:nvPr/>
          </p:nvSpPr>
          <p:spPr>
            <a:xfrm>
              <a:off x="0" y="0"/>
              <a:ext cx="8229600" cy="730250"/>
            </a:xfrm>
            <a:custGeom>
              <a:avLst/>
              <a:gdLst/>
              <a:ahLst/>
              <a:cxnLst/>
              <a:rect l="l" t="t" r="r" b="b"/>
              <a:pathLst>
                <a:path w="8229600" h="730250" extrusionOk="0">
                  <a:moveTo>
                    <a:pt x="0" y="0"/>
                  </a:moveTo>
                  <a:lnTo>
                    <a:pt x="8229600" y="0"/>
                  </a:lnTo>
                  <a:lnTo>
                    <a:pt x="82296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 txBox="1"/>
            <p:nvPr/>
          </p:nvSpPr>
          <p:spPr>
            <a:xfrm>
              <a:off x="0" y="0"/>
              <a:ext cx="82296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Illinois Perinatal Quality Collaborative</a:t>
              </a:r>
              <a:endParaRPr dirty="0"/>
            </a:p>
          </p:txBody>
        </p:sp>
      </p:grpSp>
      <p:grpSp>
        <p:nvGrpSpPr>
          <p:cNvPr id="420" name="Google Shape;420;p13"/>
          <p:cNvGrpSpPr/>
          <p:nvPr/>
        </p:nvGrpSpPr>
        <p:grpSpPr>
          <a:xfrm>
            <a:off x="12915900" y="9534525"/>
            <a:ext cx="4114800" cy="547688"/>
            <a:chOff x="0" y="0"/>
            <a:chExt cx="5486400" cy="730250"/>
          </a:xfrm>
        </p:grpSpPr>
        <p:sp>
          <p:nvSpPr>
            <p:cNvPr id="421" name="Google Shape;421;p13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3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</p:txBody>
        </p:sp>
      </p:grpSp>
      <p:grpSp>
        <p:nvGrpSpPr>
          <p:cNvPr id="423" name="Google Shape;423;p13"/>
          <p:cNvGrpSpPr/>
          <p:nvPr/>
        </p:nvGrpSpPr>
        <p:grpSpPr>
          <a:xfrm>
            <a:off x="914400" y="1975803"/>
            <a:ext cx="8798560" cy="7138286"/>
            <a:chOff x="0" y="-9525"/>
            <a:chExt cx="13068302" cy="9517715"/>
          </a:xfrm>
        </p:grpSpPr>
        <p:sp>
          <p:nvSpPr>
            <p:cNvPr id="424" name="Google Shape;424;p13"/>
            <p:cNvSpPr/>
            <p:nvPr/>
          </p:nvSpPr>
          <p:spPr>
            <a:xfrm>
              <a:off x="0" y="0"/>
              <a:ext cx="13068302" cy="9508190"/>
            </a:xfrm>
            <a:custGeom>
              <a:avLst/>
              <a:gdLst/>
              <a:ahLst/>
              <a:cxnLst/>
              <a:rect l="l" t="t" r="r" b="b"/>
              <a:pathLst>
                <a:path w="13068302" h="9508190" extrusionOk="0">
                  <a:moveTo>
                    <a:pt x="0" y="0"/>
                  </a:moveTo>
                  <a:lnTo>
                    <a:pt x="13068302" y="0"/>
                  </a:lnTo>
                  <a:lnTo>
                    <a:pt x="13068302" y="9508190"/>
                  </a:lnTo>
                  <a:lnTo>
                    <a:pt x="0" y="9508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3"/>
            <p:cNvSpPr txBox="1"/>
            <p:nvPr/>
          </p:nvSpPr>
          <p:spPr>
            <a:xfrm>
              <a:off x="0" y="-9525"/>
              <a:ext cx="12747414" cy="2472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60095" marR="0" lvl="1" indent="-379729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endParaRPr lang="en-US" dirty="0"/>
            </a:p>
          </p:txBody>
        </p:sp>
      </p:grpSp>
      <p:grpSp>
        <p:nvGrpSpPr>
          <p:cNvPr id="426" name="Google Shape;426;p13"/>
          <p:cNvGrpSpPr/>
          <p:nvPr/>
        </p:nvGrpSpPr>
        <p:grpSpPr>
          <a:xfrm>
            <a:off x="376814" y="672691"/>
            <a:ext cx="12390873" cy="915447"/>
            <a:chOff x="-716781" y="0"/>
            <a:chExt cx="16521164" cy="1220595"/>
          </a:xfrm>
        </p:grpSpPr>
        <p:sp>
          <p:nvSpPr>
            <p:cNvPr id="427" name="Google Shape;427;p13"/>
            <p:cNvSpPr/>
            <p:nvPr/>
          </p:nvSpPr>
          <p:spPr>
            <a:xfrm>
              <a:off x="0" y="0"/>
              <a:ext cx="15804383" cy="1181862"/>
            </a:xfrm>
            <a:custGeom>
              <a:avLst/>
              <a:gdLst/>
              <a:ahLst/>
              <a:cxnLst/>
              <a:rect l="l" t="t" r="r" b="b"/>
              <a:pathLst>
                <a:path w="15804383" h="1181862" extrusionOk="0">
                  <a:moveTo>
                    <a:pt x="0" y="0"/>
                  </a:moveTo>
                  <a:lnTo>
                    <a:pt x="15804383" y="0"/>
                  </a:lnTo>
                  <a:lnTo>
                    <a:pt x="15804383" y="1181862"/>
                  </a:lnTo>
                  <a:lnTo>
                    <a:pt x="0" y="11818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3"/>
            <p:cNvSpPr txBox="1"/>
            <p:nvPr/>
          </p:nvSpPr>
          <p:spPr>
            <a:xfrm>
              <a:off x="-716781" y="95884"/>
              <a:ext cx="15804382" cy="1124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Achieve aims and reduce disparities</a:t>
              </a:r>
              <a:endParaRPr dirty="0"/>
            </a:p>
          </p:txBody>
        </p:sp>
      </p:grpSp>
      <p:sp>
        <p:nvSpPr>
          <p:cNvPr id="429" name="Google Shape;429;p13" descr="Angled shot of pen on a graph"/>
          <p:cNvSpPr/>
          <p:nvPr/>
        </p:nvSpPr>
        <p:spPr>
          <a:xfrm>
            <a:off x="12915900" y="3206211"/>
            <a:ext cx="4754149" cy="3458750"/>
          </a:xfrm>
          <a:custGeom>
            <a:avLst/>
            <a:gdLst/>
            <a:ahLst/>
            <a:cxnLst/>
            <a:rect l="l" t="t" r="r" b="b"/>
            <a:pathLst>
              <a:path w="5676255" h="3874579" extrusionOk="0">
                <a:moveTo>
                  <a:pt x="0" y="0"/>
                </a:moveTo>
                <a:lnTo>
                  <a:pt x="5676255" y="0"/>
                </a:lnTo>
                <a:lnTo>
                  <a:pt x="5676255" y="3874579"/>
                </a:lnTo>
                <a:lnTo>
                  <a:pt x="0" y="3874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8054B0-7A76-807C-8E6A-A3CD153EB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63405"/>
              </p:ext>
            </p:extLst>
          </p:nvPr>
        </p:nvGraphicFramePr>
        <p:xfrm>
          <a:off x="376813" y="1612428"/>
          <a:ext cx="12390874" cy="8656320"/>
        </p:xfrm>
        <a:graphic>
          <a:graphicData uri="http://schemas.openxmlformats.org/drawingml/2006/table">
            <a:tbl>
              <a:tblPr firstRow="1" bandRow="1">
                <a:tableStyleId>{0C654DED-BBCA-4454-B28E-395EBB7BC9FD}</a:tableStyleId>
              </a:tblPr>
              <a:tblGrid>
                <a:gridCol w="6195437">
                  <a:extLst>
                    <a:ext uri="{9D8B030D-6E8A-4147-A177-3AD203B41FA5}">
                      <a16:colId xmlns:a16="http://schemas.microsoft.com/office/drawing/2014/main" val="2786920707"/>
                    </a:ext>
                  </a:extLst>
                </a:gridCol>
                <a:gridCol w="6195437">
                  <a:extLst>
                    <a:ext uri="{9D8B030D-6E8A-4147-A177-3AD203B41FA5}">
                      <a16:colId xmlns:a16="http://schemas.microsoft.com/office/drawing/2014/main" val="3946319439"/>
                    </a:ext>
                  </a:extLst>
                </a:gridCol>
              </a:tblGrid>
              <a:tr h="694896">
                <a:tc>
                  <a:txBody>
                    <a:bodyPr/>
                    <a:lstStyle/>
                    <a:p>
                      <a:r>
                        <a:rPr lang="en-US" sz="3200" dirty="0"/>
                        <a:t>Tier 1 - All 3 criteria achieved</a:t>
                      </a:r>
                    </a:p>
                    <a:p>
                      <a:r>
                        <a:rPr lang="en-US" sz="3200" dirty="0"/>
                        <a:t>Tier 2 - 2 of 3 criteria achieved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Tier 1 additional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48375"/>
                  </a:ext>
                </a:extLst>
              </a:tr>
              <a:tr h="2038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i="0" u="none" strike="noStrike" cap="none" dirty="0">
                          <a:solidFill>
                            <a:srgbClr val="444C5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Achieve healthy people nulliparous, term, singleton, vertex ("NTSV") cesarean rate of ≤ 23.6% </a:t>
                      </a:r>
                      <a:endParaRPr lang="en-US" sz="3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4827"/>
                  </a:ext>
                </a:extLst>
              </a:tr>
              <a:tr h="367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i="0" u="none" strike="noStrike" cap="none" dirty="0">
                          <a:solidFill>
                            <a:srgbClr val="444C5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Achieve ≤ 25% NTSV cesarean rate for all stratified groups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i="0" u="none" strike="noStrike" cap="none" dirty="0">
                          <a:solidFill>
                            <a:srgbClr val="444C55"/>
                          </a:solidFill>
                          <a:latin typeface="Arial"/>
                          <a:cs typeface="Arial"/>
                          <a:sym typeface="Arial"/>
                        </a:rPr>
                        <a:t>Demonstrate no significant difference in NTSV c-section rates across stratified groups (race, ethnicity, insurance status) with goal of eliminating disparities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907247"/>
                  </a:ext>
                </a:extLst>
              </a:tr>
              <a:tr h="1370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i="0" u="none" strike="noStrike" cap="none" dirty="0">
                          <a:solidFill>
                            <a:srgbClr val="444C5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Link ≥ 70% of patients who screen positive for social determinant of health needs to community resources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2249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4"/>
          <p:cNvSpPr/>
          <p:nvPr/>
        </p:nvSpPr>
        <p:spPr>
          <a:xfrm>
            <a:off x="13896477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4"/>
          <p:cNvSpPr/>
          <p:nvPr/>
        </p:nvSpPr>
        <p:spPr>
          <a:xfrm>
            <a:off x="10787314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0" name="Google Shape;440;p14"/>
          <p:cNvCxnSpPr/>
          <p:nvPr/>
        </p:nvCxnSpPr>
        <p:spPr>
          <a:xfrm rot="1988">
            <a:off x="909636" y="9503570"/>
            <a:ext cx="16468728" cy="0"/>
          </a:xfrm>
          <a:prstGeom prst="straightConnector1">
            <a:avLst/>
          </a:prstGeom>
          <a:noFill/>
          <a:ln w="9525" cap="rnd" cmpd="sng">
            <a:solidFill>
              <a:srgbClr val="79818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1" name="Google Shape;441;p14"/>
          <p:cNvGrpSpPr/>
          <p:nvPr/>
        </p:nvGrpSpPr>
        <p:grpSpPr>
          <a:xfrm>
            <a:off x="6057900" y="9534525"/>
            <a:ext cx="6172200" cy="547688"/>
            <a:chOff x="0" y="0"/>
            <a:chExt cx="8229600" cy="730250"/>
          </a:xfrm>
        </p:grpSpPr>
        <p:sp>
          <p:nvSpPr>
            <p:cNvPr id="442" name="Google Shape;442;p14"/>
            <p:cNvSpPr/>
            <p:nvPr/>
          </p:nvSpPr>
          <p:spPr>
            <a:xfrm>
              <a:off x="0" y="0"/>
              <a:ext cx="8229600" cy="730250"/>
            </a:xfrm>
            <a:custGeom>
              <a:avLst/>
              <a:gdLst/>
              <a:ahLst/>
              <a:cxnLst/>
              <a:rect l="l" t="t" r="r" b="b"/>
              <a:pathLst>
                <a:path w="8229600" h="730250" extrusionOk="0">
                  <a:moveTo>
                    <a:pt x="0" y="0"/>
                  </a:moveTo>
                  <a:lnTo>
                    <a:pt x="8229600" y="0"/>
                  </a:lnTo>
                  <a:lnTo>
                    <a:pt x="82296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4"/>
            <p:cNvSpPr txBox="1"/>
            <p:nvPr/>
          </p:nvSpPr>
          <p:spPr>
            <a:xfrm>
              <a:off x="0" y="0"/>
              <a:ext cx="82296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Illinois Perinatal Quality Collaborative</a:t>
              </a:r>
              <a:endParaRPr/>
            </a:p>
          </p:txBody>
        </p:sp>
      </p:grpSp>
      <p:grpSp>
        <p:nvGrpSpPr>
          <p:cNvPr id="444" name="Google Shape;444;p14"/>
          <p:cNvGrpSpPr/>
          <p:nvPr/>
        </p:nvGrpSpPr>
        <p:grpSpPr>
          <a:xfrm>
            <a:off x="12915900" y="9534525"/>
            <a:ext cx="4114800" cy="547688"/>
            <a:chOff x="0" y="0"/>
            <a:chExt cx="5486400" cy="730250"/>
          </a:xfrm>
        </p:grpSpPr>
        <p:sp>
          <p:nvSpPr>
            <p:cNvPr id="445" name="Google Shape;445;p14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4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r>
              <a:endParaRPr/>
            </a:p>
          </p:txBody>
        </p:sp>
      </p:grpSp>
      <p:grpSp>
        <p:nvGrpSpPr>
          <p:cNvPr id="447" name="Google Shape;447;p14"/>
          <p:cNvGrpSpPr/>
          <p:nvPr/>
        </p:nvGrpSpPr>
        <p:grpSpPr>
          <a:xfrm>
            <a:off x="7061661" y="2664516"/>
            <a:ext cx="9801226" cy="4950822"/>
            <a:chOff x="0" y="-9525"/>
            <a:chExt cx="13068302" cy="6601095"/>
          </a:xfrm>
        </p:grpSpPr>
        <p:sp>
          <p:nvSpPr>
            <p:cNvPr id="448" name="Google Shape;448;p14"/>
            <p:cNvSpPr/>
            <p:nvPr/>
          </p:nvSpPr>
          <p:spPr>
            <a:xfrm>
              <a:off x="0" y="0"/>
              <a:ext cx="13068302" cy="6591570"/>
            </a:xfrm>
            <a:custGeom>
              <a:avLst/>
              <a:gdLst/>
              <a:ahLst/>
              <a:cxnLst/>
              <a:rect l="l" t="t" r="r" b="b"/>
              <a:pathLst>
                <a:path w="13068302" h="6591570" extrusionOk="0">
                  <a:moveTo>
                    <a:pt x="0" y="0"/>
                  </a:moveTo>
                  <a:lnTo>
                    <a:pt x="13068302" y="0"/>
                  </a:lnTo>
                  <a:lnTo>
                    <a:pt x="13068302" y="6591570"/>
                  </a:lnTo>
                  <a:lnTo>
                    <a:pt x="0" y="65915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4"/>
            <p:cNvSpPr txBox="1"/>
            <p:nvPr/>
          </p:nvSpPr>
          <p:spPr>
            <a:xfrm>
              <a:off x="0" y="-9525"/>
              <a:ext cx="13068302" cy="6601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60095" marR="0" lvl="1" indent="-379729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Link patients who screen positive for opioid use disorder with medication-assisted recovery and behavioral health follow-up 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60095" marR="0" lvl="1" indent="-379729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Link patients who screen positive for mental health conditions to treatment and behavioral health follow-up </a:t>
              </a:r>
              <a:endParaRPr sz="42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" name="Google Shape;450;p14"/>
          <p:cNvGrpSpPr/>
          <p:nvPr/>
        </p:nvGrpSpPr>
        <p:grpSpPr>
          <a:xfrm>
            <a:off x="463490" y="703896"/>
            <a:ext cx="11853287" cy="1634294"/>
            <a:chOff x="0" y="0"/>
            <a:chExt cx="15804383" cy="2179058"/>
          </a:xfrm>
        </p:grpSpPr>
        <p:sp>
          <p:nvSpPr>
            <p:cNvPr id="451" name="Google Shape;451;p14"/>
            <p:cNvSpPr/>
            <p:nvPr/>
          </p:nvSpPr>
          <p:spPr>
            <a:xfrm>
              <a:off x="0" y="0"/>
              <a:ext cx="15804383" cy="2179058"/>
            </a:xfrm>
            <a:custGeom>
              <a:avLst/>
              <a:gdLst/>
              <a:ahLst/>
              <a:cxnLst/>
              <a:rect l="l" t="t" r="r" b="b"/>
              <a:pathLst>
                <a:path w="15804383" h="2179058" extrusionOk="0">
                  <a:moveTo>
                    <a:pt x="0" y="0"/>
                  </a:moveTo>
                  <a:lnTo>
                    <a:pt x="15804383" y="0"/>
                  </a:lnTo>
                  <a:lnTo>
                    <a:pt x="15804383" y="2179058"/>
                  </a:lnTo>
                  <a:lnTo>
                    <a:pt x="0" y="21790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4"/>
            <p:cNvSpPr txBox="1"/>
            <p:nvPr/>
          </p:nvSpPr>
          <p:spPr>
            <a:xfrm>
              <a:off x="0" y="57150"/>
              <a:ext cx="15804382" cy="2121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Achieve aims and reduce disparities</a:t>
              </a:r>
              <a:endParaRPr dirty="0"/>
            </a:p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(starting 2026 awards)</a:t>
              </a:r>
              <a:endParaRPr dirty="0"/>
            </a:p>
          </p:txBody>
        </p:sp>
      </p:grpSp>
      <p:sp>
        <p:nvSpPr>
          <p:cNvPr id="453" name="Google Shape;453;p14" descr="Close-up of documents and charts"/>
          <p:cNvSpPr/>
          <p:nvPr/>
        </p:nvSpPr>
        <p:spPr>
          <a:xfrm>
            <a:off x="1192272" y="4235738"/>
            <a:ext cx="5629795" cy="3753197"/>
          </a:xfrm>
          <a:custGeom>
            <a:avLst/>
            <a:gdLst/>
            <a:ahLst/>
            <a:cxnLst/>
            <a:rect l="l" t="t" r="r" b="b"/>
            <a:pathLst>
              <a:path w="5629795" h="3753197" extrusionOk="0">
                <a:moveTo>
                  <a:pt x="0" y="0"/>
                </a:moveTo>
                <a:lnTo>
                  <a:pt x="5629795" y="0"/>
                </a:lnTo>
                <a:lnTo>
                  <a:pt x="5629795" y="3753196"/>
                </a:lnTo>
                <a:lnTo>
                  <a:pt x="0" y="3753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1" b="-6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B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5"/>
          <p:cNvSpPr/>
          <p:nvPr/>
        </p:nvSpPr>
        <p:spPr>
          <a:xfrm>
            <a:off x="1" y="7648595"/>
            <a:ext cx="10667048" cy="2638425"/>
          </a:xfrm>
          <a:custGeom>
            <a:avLst/>
            <a:gdLst/>
            <a:ahLst/>
            <a:cxnLst/>
            <a:rect l="l" t="t" r="r" b="b"/>
            <a:pathLst>
              <a:path w="14222730" h="3517900" extrusionOk="0">
                <a:moveTo>
                  <a:pt x="1545971" y="8001"/>
                </a:moveTo>
                <a:cubicBezTo>
                  <a:pt x="3538093" y="64008"/>
                  <a:pt x="5393563" y="537464"/>
                  <a:pt x="7181850" y="1134491"/>
                </a:cubicBezTo>
                <a:cubicBezTo>
                  <a:pt x="9368028" y="1864233"/>
                  <a:pt x="11381613" y="2651633"/>
                  <a:pt x="13401548" y="3276219"/>
                </a:cubicBezTo>
                <a:lnTo>
                  <a:pt x="14222730" y="3517900"/>
                </a:lnTo>
                <a:lnTo>
                  <a:pt x="0" y="3517900"/>
                </a:lnTo>
                <a:lnTo>
                  <a:pt x="0" y="53848"/>
                </a:lnTo>
                <a:lnTo>
                  <a:pt x="4445" y="53213"/>
                </a:lnTo>
                <a:cubicBezTo>
                  <a:pt x="229362" y="32258"/>
                  <a:pt x="455549" y="18161"/>
                  <a:pt x="683514" y="10414"/>
                </a:cubicBezTo>
                <a:cubicBezTo>
                  <a:pt x="973836" y="508"/>
                  <a:pt x="1261237" y="0"/>
                  <a:pt x="1545844" y="80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5"/>
          <p:cNvSpPr/>
          <p:nvPr/>
        </p:nvSpPr>
        <p:spPr>
          <a:xfrm>
            <a:off x="0" y="7558416"/>
            <a:ext cx="18288000" cy="2728584"/>
          </a:xfrm>
          <a:custGeom>
            <a:avLst/>
            <a:gdLst/>
            <a:ahLst/>
            <a:cxnLst/>
            <a:rect l="l" t="t" r="r" b="b"/>
            <a:pathLst>
              <a:path w="18288000" h="2728584" extrusionOk="0">
                <a:moveTo>
                  <a:pt x="0" y="0"/>
                </a:moveTo>
                <a:lnTo>
                  <a:pt x="18288000" y="0"/>
                </a:lnTo>
                <a:lnTo>
                  <a:pt x="18288000" y="2728584"/>
                </a:lnTo>
                <a:lnTo>
                  <a:pt x="0" y="2728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5"/>
          <p:cNvSpPr/>
          <p:nvPr/>
        </p:nvSpPr>
        <p:spPr>
          <a:xfrm>
            <a:off x="0" y="7530521"/>
            <a:ext cx="18288000" cy="2756479"/>
          </a:xfrm>
          <a:custGeom>
            <a:avLst/>
            <a:gdLst/>
            <a:ahLst/>
            <a:cxnLst/>
            <a:rect l="l" t="t" r="r" b="b"/>
            <a:pathLst>
              <a:path w="18288000" h="2756479" extrusionOk="0">
                <a:moveTo>
                  <a:pt x="0" y="0"/>
                </a:moveTo>
                <a:lnTo>
                  <a:pt x="18288000" y="0"/>
                </a:lnTo>
                <a:lnTo>
                  <a:pt x="18288000" y="2756479"/>
                </a:lnTo>
                <a:lnTo>
                  <a:pt x="0" y="2756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5"/>
          <p:cNvSpPr/>
          <p:nvPr/>
        </p:nvSpPr>
        <p:spPr>
          <a:xfrm>
            <a:off x="469932" y="8345381"/>
            <a:ext cx="3037972" cy="1367910"/>
          </a:xfrm>
          <a:custGeom>
            <a:avLst/>
            <a:gdLst/>
            <a:ahLst/>
            <a:cxnLst/>
            <a:rect l="l" t="t" r="r" b="b"/>
            <a:pathLst>
              <a:path w="3037972" h="1367910" extrusionOk="0">
                <a:moveTo>
                  <a:pt x="0" y="0"/>
                </a:moveTo>
                <a:lnTo>
                  <a:pt x="3037972" y="0"/>
                </a:lnTo>
                <a:lnTo>
                  <a:pt x="3037972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2" name="Google Shape;462;p15"/>
          <p:cNvGrpSpPr/>
          <p:nvPr/>
        </p:nvGrpSpPr>
        <p:grpSpPr>
          <a:xfrm>
            <a:off x="2119965" y="1600440"/>
            <a:ext cx="6318528" cy="3695396"/>
            <a:chOff x="0" y="0"/>
            <a:chExt cx="8424704" cy="4927194"/>
          </a:xfrm>
        </p:grpSpPr>
        <p:sp>
          <p:nvSpPr>
            <p:cNvPr id="463" name="Google Shape;463;p15"/>
            <p:cNvSpPr/>
            <p:nvPr/>
          </p:nvSpPr>
          <p:spPr>
            <a:xfrm>
              <a:off x="0" y="0"/>
              <a:ext cx="8424704" cy="4029358"/>
            </a:xfrm>
            <a:custGeom>
              <a:avLst/>
              <a:gdLst/>
              <a:ahLst/>
              <a:cxnLst/>
              <a:rect l="l" t="t" r="r" b="b"/>
              <a:pathLst>
                <a:path w="8424704" h="4029358" extrusionOk="0">
                  <a:moveTo>
                    <a:pt x="0" y="0"/>
                  </a:moveTo>
                  <a:lnTo>
                    <a:pt x="8424704" y="0"/>
                  </a:lnTo>
                  <a:lnTo>
                    <a:pt x="8424704" y="4029358"/>
                  </a:lnTo>
                  <a:lnTo>
                    <a:pt x="0" y="40293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5"/>
            <p:cNvSpPr txBox="1"/>
            <p:nvPr/>
          </p:nvSpPr>
          <p:spPr>
            <a:xfrm>
              <a:off x="0" y="897836"/>
              <a:ext cx="8424704" cy="4029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Mini Grant Application Process</a:t>
              </a:r>
              <a:endParaRPr dirty="0"/>
            </a:p>
          </p:txBody>
        </p:sp>
      </p:grpSp>
      <p:grpSp>
        <p:nvGrpSpPr>
          <p:cNvPr id="465" name="Google Shape;465;p15"/>
          <p:cNvGrpSpPr/>
          <p:nvPr/>
        </p:nvGrpSpPr>
        <p:grpSpPr>
          <a:xfrm>
            <a:off x="2297327" y="4898355"/>
            <a:ext cx="5514984" cy="1479854"/>
            <a:chOff x="0" y="0"/>
            <a:chExt cx="7353312" cy="1973138"/>
          </a:xfrm>
        </p:grpSpPr>
        <p:sp>
          <p:nvSpPr>
            <p:cNvPr id="466" name="Google Shape;466;p15"/>
            <p:cNvSpPr/>
            <p:nvPr/>
          </p:nvSpPr>
          <p:spPr>
            <a:xfrm>
              <a:off x="0" y="0"/>
              <a:ext cx="7353312" cy="1973138"/>
            </a:xfrm>
            <a:custGeom>
              <a:avLst/>
              <a:gdLst/>
              <a:ahLst/>
              <a:cxnLst/>
              <a:rect l="l" t="t" r="r" b="b"/>
              <a:pathLst>
                <a:path w="7353312" h="1973138" extrusionOk="0">
                  <a:moveTo>
                    <a:pt x="0" y="0"/>
                  </a:moveTo>
                  <a:lnTo>
                    <a:pt x="7353312" y="0"/>
                  </a:lnTo>
                  <a:lnTo>
                    <a:pt x="7353312" y="1973138"/>
                  </a:lnTo>
                  <a:lnTo>
                    <a:pt x="0" y="19731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5"/>
            <p:cNvSpPr txBox="1"/>
            <p:nvPr/>
          </p:nvSpPr>
          <p:spPr>
            <a:xfrm>
              <a:off x="0" y="0"/>
              <a:ext cx="7353312" cy="1973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8" name="Google Shape;468;p15"/>
          <p:cNvSpPr/>
          <p:nvPr/>
        </p:nvSpPr>
        <p:spPr>
          <a:xfrm>
            <a:off x="8438493" y="2273817"/>
            <a:ext cx="9465558" cy="4697283"/>
          </a:xfrm>
          <a:custGeom>
            <a:avLst/>
            <a:gdLst/>
            <a:ahLst/>
            <a:cxnLst/>
            <a:rect l="l" t="t" r="r" b="b"/>
            <a:pathLst>
              <a:path w="9465558" h="4697283" extrusionOk="0">
                <a:moveTo>
                  <a:pt x="0" y="0"/>
                </a:moveTo>
                <a:lnTo>
                  <a:pt x="9465558" y="0"/>
                </a:lnTo>
                <a:lnTo>
                  <a:pt x="9465558" y="4697283"/>
                </a:lnTo>
                <a:lnTo>
                  <a:pt x="0" y="4697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7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7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1" name="Google Shape;491;p17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92" name="Google Shape;492;p17"/>
          <p:cNvGrpSpPr/>
          <p:nvPr/>
        </p:nvGrpSpPr>
        <p:grpSpPr>
          <a:xfrm>
            <a:off x="914400" y="547688"/>
            <a:ext cx="16459200" cy="1988345"/>
            <a:chOff x="0" y="0"/>
            <a:chExt cx="21945600" cy="2651126"/>
          </a:xfrm>
        </p:grpSpPr>
        <p:sp>
          <p:nvSpPr>
            <p:cNvPr id="493" name="Google Shape;493;p17"/>
            <p:cNvSpPr/>
            <p:nvPr/>
          </p:nvSpPr>
          <p:spPr>
            <a:xfrm>
              <a:off x="0" y="0"/>
              <a:ext cx="21945600" cy="2651126"/>
            </a:xfrm>
            <a:custGeom>
              <a:avLst/>
              <a:gdLst/>
              <a:ahLst/>
              <a:cxnLst/>
              <a:rect l="l" t="t" r="r" b="b"/>
              <a:pathLst>
                <a:path w="21945600" h="265112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7"/>
            <p:cNvSpPr txBox="1"/>
            <p:nvPr/>
          </p:nvSpPr>
          <p:spPr>
            <a:xfrm>
              <a:off x="0" y="0"/>
              <a:ext cx="21945600" cy="2651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Application Process</a:t>
              </a:r>
              <a:endParaRPr/>
            </a:p>
          </p:txBody>
        </p:sp>
      </p:grpSp>
      <p:grpSp>
        <p:nvGrpSpPr>
          <p:cNvPr id="495" name="Google Shape;495;p17"/>
          <p:cNvGrpSpPr/>
          <p:nvPr/>
        </p:nvGrpSpPr>
        <p:grpSpPr>
          <a:xfrm>
            <a:off x="814480" y="1951857"/>
            <a:ext cx="16559120" cy="7313588"/>
            <a:chOff x="-133227" y="-1048775"/>
            <a:chExt cx="22078827" cy="9751451"/>
          </a:xfrm>
        </p:grpSpPr>
        <p:sp>
          <p:nvSpPr>
            <p:cNvPr id="496" name="Google Shape;496;p17"/>
            <p:cNvSpPr/>
            <p:nvPr/>
          </p:nvSpPr>
          <p:spPr>
            <a:xfrm>
              <a:off x="0" y="0"/>
              <a:ext cx="21945600" cy="8702676"/>
            </a:xfrm>
            <a:custGeom>
              <a:avLst/>
              <a:gdLst/>
              <a:ahLst/>
              <a:cxnLst/>
              <a:rect l="l" t="t" r="r" b="b"/>
              <a:pathLst>
                <a:path w="21945600" h="870267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7"/>
            <p:cNvSpPr txBox="1"/>
            <p:nvPr/>
          </p:nvSpPr>
          <p:spPr>
            <a:xfrm>
              <a:off x="-133227" y="-1048775"/>
              <a:ext cx="17327880" cy="8702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22325" lvl="1" indent="-410844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The mini grant program is designed to provide </a:t>
              </a:r>
              <a:r>
                <a:rPr lang="en-US" sz="3600" b="1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short term support to all hospital teams </a:t>
              </a: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to implement sustainability strategies </a:t>
              </a:r>
              <a:endPara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822325" marR="0" lvl="1" indent="-410844" algn="l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Teams can apply for one or all mini-grant funded activities in one application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822325" marR="0" lvl="1" indent="-410844" algn="l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Applications will be reviewed by ILPQC in the order received</a:t>
              </a:r>
              <a:endParaRPr sz="36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822325" marR="0" lvl="1" indent="-410844" algn="l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ILPQC will contact applicants to discuss QI implementation, sustainability support and next steps. </a:t>
              </a:r>
              <a:endParaRPr sz="36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11480" marR="0" lvl="1" indent="0" algn="l" rtl="0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89125" marR="0" lvl="2" indent="-629285" algn="l" rtl="0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" name="Google Shape;498;p17"/>
          <p:cNvGrpSpPr/>
          <p:nvPr/>
        </p:nvGrpSpPr>
        <p:grpSpPr>
          <a:xfrm>
            <a:off x="13258800" y="9534525"/>
            <a:ext cx="4114800" cy="547688"/>
            <a:chOff x="0" y="0"/>
            <a:chExt cx="5486400" cy="730250"/>
          </a:xfrm>
        </p:grpSpPr>
        <p:sp>
          <p:nvSpPr>
            <p:cNvPr id="499" name="Google Shape;499;p17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7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EB3B7"/>
                  </a:solidFill>
                  <a:latin typeface="Arial"/>
                  <a:ea typeface="Arial"/>
                  <a:cs typeface="Arial"/>
                  <a:sym typeface="Arial"/>
                </a:rPr>
                <a:t>18</a:t>
              </a:r>
              <a:endParaRPr/>
            </a:p>
          </p:txBody>
        </p:sp>
      </p:grpSp>
      <p:sp>
        <p:nvSpPr>
          <p:cNvPr id="501" name="Google Shape;501;p17"/>
          <p:cNvSpPr/>
          <p:nvPr/>
        </p:nvSpPr>
        <p:spPr>
          <a:xfrm>
            <a:off x="14267729" y="3679010"/>
            <a:ext cx="2987761" cy="2472372"/>
          </a:xfrm>
          <a:custGeom>
            <a:avLst/>
            <a:gdLst/>
            <a:ahLst/>
            <a:cxnLst/>
            <a:rect l="l" t="t" r="r" b="b"/>
            <a:pathLst>
              <a:path w="2987761" h="2472372" extrusionOk="0">
                <a:moveTo>
                  <a:pt x="0" y="0"/>
                </a:moveTo>
                <a:lnTo>
                  <a:pt x="2987761" y="0"/>
                </a:lnTo>
                <a:lnTo>
                  <a:pt x="2987761" y="2472372"/>
                </a:lnTo>
                <a:lnTo>
                  <a:pt x="0" y="2472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8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8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8" name="Google Shape;508;p18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09" name="Google Shape;509;p18"/>
          <p:cNvGrpSpPr/>
          <p:nvPr/>
        </p:nvGrpSpPr>
        <p:grpSpPr>
          <a:xfrm>
            <a:off x="914400" y="547688"/>
            <a:ext cx="12639266" cy="2028558"/>
            <a:chOff x="0" y="0"/>
            <a:chExt cx="16852354" cy="2704744"/>
          </a:xfrm>
        </p:grpSpPr>
        <p:sp>
          <p:nvSpPr>
            <p:cNvPr id="510" name="Google Shape;510;p18"/>
            <p:cNvSpPr/>
            <p:nvPr/>
          </p:nvSpPr>
          <p:spPr>
            <a:xfrm>
              <a:off x="0" y="0"/>
              <a:ext cx="16852354" cy="2704744"/>
            </a:xfrm>
            <a:custGeom>
              <a:avLst/>
              <a:gdLst/>
              <a:ahLst/>
              <a:cxnLst/>
              <a:rect l="l" t="t" r="r" b="b"/>
              <a:pathLst>
                <a:path w="16852354" h="2704744" extrusionOk="0">
                  <a:moveTo>
                    <a:pt x="0" y="0"/>
                  </a:moveTo>
                  <a:lnTo>
                    <a:pt x="16852354" y="0"/>
                  </a:lnTo>
                  <a:lnTo>
                    <a:pt x="16852354" y="2704744"/>
                  </a:lnTo>
                  <a:lnTo>
                    <a:pt x="0" y="27047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8"/>
            <p:cNvSpPr txBox="1"/>
            <p:nvPr/>
          </p:nvSpPr>
          <p:spPr>
            <a:xfrm>
              <a:off x="0" y="0"/>
              <a:ext cx="16852354" cy="2704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Activities eligible for a mini-grant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18"/>
          <p:cNvGrpSpPr/>
          <p:nvPr/>
        </p:nvGrpSpPr>
        <p:grpSpPr>
          <a:xfrm>
            <a:off x="2791236" y="2576245"/>
            <a:ext cx="14232321" cy="7981569"/>
            <a:chOff x="0" y="0"/>
            <a:chExt cx="18976428" cy="10642092"/>
          </a:xfrm>
        </p:grpSpPr>
        <p:sp>
          <p:nvSpPr>
            <p:cNvPr id="513" name="Google Shape;513;p18"/>
            <p:cNvSpPr/>
            <p:nvPr/>
          </p:nvSpPr>
          <p:spPr>
            <a:xfrm>
              <a:off x="0" y="0"/>
              <a:ext cx="18976428" cy="10642092"/>
            </a:xfrm>
            <a:custGeom>
              <a:avLst/>
              <a:gdLst/>
              <a:ahLst/>
              <a:cxnLst/>
              <a:rect l="l" t="t" r="r" b="b"/>
              <a:pathLst>
                <a:path w="18976428" h="10642092" extrusionOk="0">
                  <a:moveTo>
                    <a:pt x="0" y="0"/>
                  </a:moveTo>
                  <a:lnTo>
                    <a:pt x="18976428" y="0"/>
                  </a:lnTo>
                  <a:lnTo>
                    <a:pt x="18976428" y="10642092"/>
                  </a:lnTo>
                  <a:lnTo>
                    <a:pt x="0" y="106420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8"/>
            <p:cNvSpPr txBox="1"/>
            <p:nvPr/>
          </p:nvSpPr>
          <p:spPr>
            <a:xfrm>
              <a:off x="0" y="0"/>
              <a:ext cx="18976428" cy="10642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22325" marR="0" lvl="1" indent="-410844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Respectful Care Breakfast funds (up to $500 total for 2 or more respectful care breakfasts)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822960" marR="0" lvl="1" indent="-41148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Patient Partner payment for teams with an identified Patient Partner (up to $300 total for up to 6 meetings per year)</a:t>
              </a:r>
              <a:endParaRPr sz="36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400175" marR="0" lvl="2" indent="-276225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30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822960" marR="0" lvl="1" indent="-41148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Mommas Voices training for teams with an identified Patient Partner (up to $450 per patient advisor)</a:t>
              </a:r>
              <a:endParaRPr lang="en-US" sz="3600" dirty="0">
                <a:solidFill>
                  <a:srgbClr val="444C55"/>
                </a:solidFill>
              </a:endParaRPr>
            </a:p>
            <a:p>
              <a:pPr marL="822960" marR="0" lvl="1" indent="-41148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endParaRPr sz="11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822960" marR="0" lvl="1" indent="-41148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Training to support equitable and respectful care and/or quality improvement implementation for clinical staff (up to $2,500 total for training)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822960" marR="0" lvl="1" indent="-41148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5" name="Google Shape;515;p18"/>
          <p:cNvGrpSpPr/>
          <p:nvPr/>
        </p:nvGrpSpPr>
        <p:grpSpPr>
          <a:xfrm>
            <a:off x="13258800" y="9534525"/>
            <a:ext cx="4114800" cy="547688"/>
            <a:chOff x="0" y="0"/>
            <a:chExt cx="5486400" cy="730250"/>
          </a:xfrm>
        </p:grpSpPr>
        <p:sp>
          <p:nvSpPr>
            <p:cNvPr id="516" name="Google Shape;516;p18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8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EB3B7"/>
                  </a:solidFill>
                  <a:latin typeface="Arial"/>
                  <a:ea typeface="Arial"/>
                  <a:cs typeface="Arial"/>
                  <a:sym typeface="Arial"/>
                </a:rPr>
                <a:t>19</a:t>
              </a:r>
              <a:endParaRPr/>
            </a:p>
          </p:txBody>
        </p:sp>
      </p:grpSp>
      <p:grpSp>
        <p:nvGrpSpPr>
          <p:cNvPr id="518" name="Google Shape;518;p18"/>
          <p:cNvGrpSpPr/>
          <p:nvPr/>
        </p:nvGrpSpPr>
        <p:grpSpPr>
          <a:xfrm>
            <a:off x="907256" y="2576245"/>
            <a:ext cx="1883979" cy="1548962"/>
            <a:chOff x="0" y="0"/>
            <a:chExt cx="496192" cy="407957"/>
          </a:xfrm>
        </p:grpSpPr>
        <p:sp>
          <p:nvSpPr>
            <p:cNvPr id="519" name="Google Shape;519;p18"/>
            <p:cNvSpPr/>
            <p:nvPr/>
          </p:nvSpPr>
          <p:spPr>
            <a:xfrm>
              <a:off x="0" y="0"/>
              <a:ext cx="496192" cy="407957"/>
            </a:xfrm>
            <a:custGeom>
              <a:avLst/>
              <a:gdLst/>
              <a:ahLst/>
              <a:cxnLst/>
              <a:rect l="l" t="t" r="r" b="b"/>
              <a:pathLst>
                <a:path w="496192" h="407957" extrusionOk="0">
                  <a:moveTo>
                    <a:pt x="203979" y="0"/>
                  </a:moveTo>
                  <a:lnTo>
                    <a:pt x="292214" y="0"/>
                  </a:lnTo>
                  <a:cubicBezTo>
                    <a:pt x="404868" y="0"/>
                    <a:pt x="496192" y="91324"/>
                    <a:pt x="496192" y="203979"/>
                  </a:cubicBezTo>
                  <a:lnTo>
                    <a:pt x="496192" y="203979"/>
                  </a:lnTo>
                  <a:cubicBezTo>
                    <a:pt x="496192" y="316633"/>
                    <a:pt x="404868" y="407957"/>
                    <a:pt x="292214" y="407957"/>
                  </a:cubicBezTo>
                  <a:lnTo>
                    <a:pt x="203979" y="407957"/>
                  </a:lnTo>
                  <a:cubicBezTo>
                    <a:pt x="91324" y="407957"/>
                    <a:pt x="0" y="316633"/>
                    <a:pt x="0" y="203979"/>
                  </a:cubicBezTo>
                  <a:lnTo>
                    <a:pt x="0" y="203979"/>
                  </a:lnTo>
                  <a:cubicBezTo>
                    <a:pt x="0" y="91324"/>
                    <a:pt x="91324" y="0"/>
                    <a:pt x="203979" y="0"/>
                  </a:cubicBezTo>
                  <a:close/>
                </a:path>
              </a:pathLst>
            </a:custGeom>
            <a:solidFill>
              <a:srgbClr val="C45E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8"/>
            <p:cNvSpPr txBox="1"/>
            <p:nvPr/>
          </p:nvSpPr>
          <p:spPr>
            <a:xfrm>
              <a:off x="0" y="0"/>
              <a:ext cx="496192" cy="407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18"/>
          <p:cNvGrpSpPr/>
          <p:nvPr/>
        </p:nvGrpSpPr>
        <p:grpSpPr>
          <a:xfrm>
            <a:off x="907256" y="4369019"/>
            <a:ext cx="1883979" cy="1548962"/>
            <a:chOff x="0" y="0"/>
            <a:chExt cx="496192" cy="407957"/>
          </a:xfrm>
        </p:grpSpPr>
        <p:sp>
          <p:nvSpPr>
            <p:cNvPr id="522" name="Google Shape;522;p18"/>
            <p:cNvSpPr/>
            <p:nvPr/>
          </p:nvSpPr>
          <p:spPr>
            <a:xfrm>
              <a:off x="0" y="0"/>
              <a:ext cx="496192" cy="407957"/>
            </a:xfrm>
            <a:custGeom>
              <a:avLst/>
              <a:gdLst/>
              <a:ahLst/>
              <a:cxnLst/>
              <a:rect l="l" t="t" r="r" b="b"/>
              <a:pathLst>
                <a:path w="496192" h="407957" extrusionOk="0">
                  <a:moveTo>
                    <a:pt x="203979" y="0"/>
                  </a:moveTo>
                  <a:lnTo>
                    <a:pt x="292214" y="0"/>
                  </a:lnTo>
                  <a:cubicBezTo>
                    <a:pt x="404868" y="0"/>
                    <a:pt x="496192" y="91324"/>
                    <a:pt x="496192" y="203979"/>
                  </a:cubicBezTo>
                  <a:lnTo>
                    <a:pt x="496192" y="203979"/>
                  </a:lnTo>
                  <a:cubicBezTo>
                    <a:pt x="496192" y="316633"/>
                    <a:pt x="404868" y="407957"/>
                    <a:pt x="292214" y="407957"/>
                  </a:cubicBezTo>
                  <a:lnTo>
                    <a:pt x="203979" y="407957"/>
                  </a:lnTo>
                  <a:cubicBezTo>
                    <a:pt x="91324" y="407957"/>
                    <a:pt x="0" y="316633"/>
                    <a:pt x="0" y="203979"/>
                  </a:cubicBezTo>
                  <a:lnTo>
                    <a:pt x="0" y="203979"/>
                  </a:lnTo>
                  <a:cubicBezTo>
                    <a:pt x="0" y="91324"/>
                    <a:pt x="91324" y="0"/>
                    <a:pt x="203979" y="0"/>
                  </a:cubicBezTo>
                  <a:close/>
                </a:path>
              </a:pathLst>
            </a:custGeom>
            <a:solidFill>
              <a:srgbClr val="93A5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8"/>
            <p:cNvSpPr txBox="1"/>
            <p:nvPr/>
          </p:nvSpPr>
          <p:spPr>
            <a:xfrm>
              <a:off x="0" y="0"/>
              <a:ext cx="496192" cy="407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18"/>
          <p:cNvGrpSpPr/>
          <p:nvPr/>
        </p:nvGrpSpPr>
        <p:grpSpPr>
          <a:xfrm>
            <a:off x="907256" y="6165631"/>
            <a:ext cx="1883979" cy="1548962"/>
            <a:chOff x="0" y="0"/>
            <a:chExt cx="496192" cy="407957"/>
          </a:xfrm>
        </p:grpSpPr>
        <p:sp>
          <p:nvSpPr>
            <p:cNvPr id="525" name="Google Shape;525;p18"/>
            <p:cNvSpPr/>
            <p:nvPr/>
          </p:nvSpPr>
          <p:spPr>
            <a:xfrm>
              <a:off x="0" y="0"/>
              <a:ext cx="496192" cy="407957"/>
            </a:xfrm>
            <a:custGeom>
              <a:avLst/>
              <a:gdLst/>
              <a:ahLst/>
              <a:cxnLst/>
              <a:rect l="l" t="t" r="r" b="b"/>
              <a:pathLst>
                <a:path w="496192" h="407957" extrusionOk="0">
                  <a:moveTo>
                    <a:pt x="203979" y="0"/>
                  </a:moveTo>
                  <a:lnTo>
                    <a:pt x="292214" y="0"/>
                  </a:lnTo>
                  <a:cubicBezTo>
                    <a:pt x="404868" y="0"/>
                    <a:pt x="496192" y="91324"/>
                    <a:pt x="496192" y="203979"/>
                  </a:cubicBezTo>
                  <a:lnTo>
                    <a:pt x="496192" y="203979"/>
                  </a:lnTo>
                  <a:cubicBezTo>
                    <a:pt x="496192" y="316633"/>
                    <a:pt x="404868" y="407957"/>
                    <a:pt x="292214" y="407957"/>
                  </a:cubicBezTo>
                  <a:lnTo>
                    <a:pt x="203979" y="407957"/>
                  </a:lnTo>
                  <a:cubicBezTo>
                    <a:pt x="91324" y="407957"/>
                    <a:pt x="0" y="316633"/>
                    <a:pt x="0" y="203979"/>
                  </a:cubicBezTo>
                  <a:lnTo>
                    <a:pt x="0" y="203979"/>
                  </a:lnTo>
                  <a:cubicBezTo>
                    <a:pt x="0" y="91324"/>
                    <a:pt x="91324" y="0"/>
                    <a:pt x="203979" y="0"/>
                  </a:cubicBezTo>
                  <a:close/>
                </a:path>
              </a:pathLst>
            </a:custGeom>
            <a:solidFill>
              <a:srgbClr val="1C49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8"/>
            <p:cNvSpPr txBox="1"/>
            <p:nvPr/>
          </p:nvSpPr>
          <p:spPr>
            <a:xfrm>
              <a:off x="0" y="0"/>
              <a:ext cx="496192" cy="407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18"/>
          <p:cNvGrpSpPr/>
          <p:nvPr/>
        </p:nvGrpSpPr>
        <p:grpSpPr>
          <a:xfrm>
            <a:off x="914400" y="8108628"/>
            <a:ext cx="1883979" cy="1548962"/>
            <a:chOff x="0" y="0"/>
            <a:chExt cx="496192" cy="407957"/>
          </a:xfrm>
        </p:grpSpPr>
        <p:sp>
          <p:nvSpPr>
            <p:cNvPr id="528" name="Google Shape;528;p18"/>
            <p:cNvSpPr/>
            <p:nvPr/>
          </p:nvSpPr>
          <p:spPr>
            <a:xfrm>
              <a:off x="0" y="0"/>
              <a:ext cx="496192" cy="407957"/>
            </a:xfrm>
            <a:custGeom>
              <a:avLst/>
              <a:gdLst/>
              <a:ahLst/>
              <a:cxnLst/>
              <a:rect l="l" t="t" r="r" b="b"/>
              <a:pathLst>
                <a:path w="496192" h="407957" extrusionOk="0">
                  <a:moveTo>
                    <a:pt x="203979" y="0"/>
                  </a:moveTo>
                  <a:lnTo>
                    <a:pt x="292214" y="0"/>
                  </a:lnTo>
                  <a:cubicBezTo>
                    <a:pt x="404868" y="0"/>
                    <a:pt x="496192" y="91324"/>
                    <a:pt x="496192" y="203979"/>
                  </a:cubicBezTo>
                  <a:lnTo>
                    <a:pt x="496192" y="203979"/>
                  </a:lnTo>
                  <a:cubicBezTo>
                    <a:pt x="496192" y="316633"/>
                    <a:pt x="404868" y="407957"/>
                    <a:pt x="292214" y="407957"/>
                  </a:cubicBezTo>
                  <a:lnTo>
                    <a:pt x="203979" y="407957"/>
                  </a:lnTo>
                  <a:cubicBezTo>
                    <a:pt x="91324" y="407957"/>
                    <a:pt x="0" y="316633"/>
                    <a:pt x="0" y="203979"/>
                  </a:cubicBezTo>
                  <a:lnTo>
                    <a:pt x="0" y="203979"/>
                  </a:lnTo>
                  <a:cubicBezTo>
                    <a:pt x="0" y="91324"/>
                    <a:pt x="91324" y="0"/>
                    <a:pt x="203979" y="0"/>
                  </a:cubicBezTo>
                  <a:close/>
                </a:path>
              </a:pathLst>
            </a:custGeom>
            <a:solidFill>
              <a:srgbClr val="F58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8"/>
            <p:cNvSpPr txBox="1"/>
            <p:nvPr/>
          </p:nvSpPr>
          <p:spPr>
            <a:xfrm>
              <a:off x="0" y="0"/>
              <a:ext cx="496192" cy="407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0" name="Google Shape;530;p18"/>
          <p:cNvSpPr/>
          <p:nvPr/>
        </p:nvSpPr>
        <p:spPr>
          <a:xfrm>
            <a:off x="1108744" y="2695575"/>
            <a:ext cx="1481003" cy="1282919"/>
          </a:xfrm>
          <a:custGeom>
            <a:avLst/>
            <a:gdLst/>
            <a:ahLst/>
            <a:cxnLst/>
            <a:rect l="l" t="t" r="r" b="b"/>
            <a:pathLst>
              <a:path w="1481003" h="1282919" extrusionOk="0">
                <a:moveTo>
                  <a:pt x="0" y="0"/>
                </a:moveTo>
                <a:lnTo>
                  <a:pt x="1481003" y="0"/>
                </a:lnTo>
                <a:lnTo>
                  <a:pt x="1481003" y="1282919"/>
                </a:lnTo>
                <a:lnTo>
                  <a:pt x="0" y="12829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8"/>
          <p:cNvSpPr/>
          <p:nvPr/>
        </p:nvSpPr>
        <p:spPr>
          <a:xfrm>
            <a:off x="1063350" y="4627785"/>
            <a:ext cx="1627142" cy="1035269"/>
          </a:xfrm>
          <a:custGeom>
            <a:avLst/>
            <a:gdLst/>
            <a:ahLst/>
            <a:cxnLst/>
            <a:rect l="l" t="t" r="r" b="b"/>
            <a:pathLst>
              <a:path w="1627142" h="1035269" extrusionOk="0">
                <a:moveTo>
                  <a:pt x="0" y="0"/>
                </a:moveTo>
                <a:lnTo>
                  <a:pt x="1627142" y="0"/>
                </a:lnTo>
                <a:lnTo>
                  <a:pt x="1627142" y="1035269"/>
                </a:lnTo>
                <a:lnTo>
                  <a:pt x="0" y="1035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8"/>
          <p:cNvSpPr/>
          <p:nvPr/>
        </p:nvSpPr>
        <p:spPr>
          <a:xfrm>
            <a:off x="962606" y="6472792"/>
            <a:ext cx="1828630" cy="1056034"/>
          </a:xfrm>
          <a:custGeom>
            <a:avLst/>
            <a:gdLst/>
            <a:ahLst/>
            <a:cxnLst/>
            <a:rect l="l" t="t" r="r" b="b"/>
            <a:pathLst>
              <a:path w="1828630" h="1056034" extrusionOk="0">
                <a:moveTo>
                  <a:pt x="0" y="0"/>
                </a:moveTo>
                <a:lnTo>
                  <a:pt x="1828630" y="0"/>
                </a:lnTo>
                <a:lnTo>
                  <a:pt x="1828630" y="1056034"/>
                </a:lnTo>
                <a:lnTo>
                  <a:pt x="0" y="1056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"/>
          <p:cNvSpPr/>
          <p:nvPr/>
        </p:nvSpPr>
        <p:spPr>
          <a:xfrm>
            <a:off x="1195423" y="8241650"/>
            <a:ext cx="1362995" cy="1282919"/>
          </a:xfrm>
          <a:custGeom>
            <a:avLst/>
            <a:gdLst/>
            <a:ahLst/>
            <a:cxnLst/>
            <a:rect l="l" t="t" r="r" b="b"/>
            <a:pathLst>
              <a:path w="1362995" h="1282919" extrusionOk="0">
                <a:moveTo>
                  <a:pt x="0" y="0"/>
                </a:moveTo>
                <a:lnTo>
                  <a:pt x="1362995" y="0"/>
                </a:lnTo>
                <a:lnTo>
                  <a:pt x="1362995" y="1282919"/>
                </a:lnTo>
                <a:lnTo>
                  <a:pt x="0" y="12829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9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19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0" name="Google Shape;540;p19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41" name="Google Shape;541;p19"/>
          <p:cNvGrpSpPr/>
          <p:nvPr/>
        </p:nvGrpSpPr>
        <p:grpSpPr>
          <a:xfrm>
            <a:off x="914400" y="547688"/>
            <a:ext cx="16459200" cy="1988345"/>
            <a:chOff x="0" y="0"/>
            <a:chExt cx="21945600" cy="2651126"/>
          </a:xfrm>
        </p:grpSpPr>
        <p:sp>
          <p:nvSpPr>
            <p:cNvPr id="542" name="Google Shape;542;p19"/>
            <p:cNvSpPr/>
            <p:nvPr/>
          </p:nvSpPr>
          <p:spPr>
            <a:xfrm>
              <a:off x="0" y="0"/>
              <a:ext cx="21945600" cy="2651126"/>
            </a:xfrm>
            <a:custGeom>
              <a:avLst/>
              <a:gdLst/>
              <a:ahLst/>
              <a:cxnLst/>
              <a:rect l="l" t="t" r="r" b="b"/>
              <a:pathLst>
                <a:path w="21945600" h="265112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9"/>
            <p:cNvSpPr txBox="1"/>
            <p:nvPr/>
          </p:nvSpPr>
          <p:spPr>
            <a:xfrm>
              <a:off x="0" y="0"/>
              <a:ext cx="21945600" cy="2651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Before you apply </a:t>
              </a:r>
              <a:endParaRPr/>
            </a:p>
          </p:txBody>
        </p:sp>
      </p:grpSp>
      <p:grpSp>
        <p:nvGrpSpPr>
          <p:cNvPr id="544" name="Google Shape;544;p19"/>
          <p:cNvGrpSpPr/>
          <p:nvPr/>
        </p:nvGrpSpPr>
        <p:grpSpPr>
          <a:xfrm>
            <a:off x="907256" y="2378868"/>
            <a:ext cx="9927941" cy="7155657"/>
            <a:chOff x="0" y="-838200"/>
            <a:chExt cx="13237254" cy="9540876"/>
          </a:xfrm>
        </p:grpSpPr>
        <p:sp>
          <p:nvSpPr>
            <p:cNvPr id="545" name="Google Shape;545;p19"/>
            <p:cNvSpPr/>
            <p:nvPr/>
          </p:nvSpPr>
          <p:spPr>
            <a:xfrm>
              <a:off x="0" y="0"/>
              <a:ext cx="13222015" cy="8702676"/>
            </a:xfrm>
            <a:custGeom>
              <a:avLst/>
              <a:gdLst/>
              <a:ahLst/>
              <a:cxnLst/>
              <a:rect l="l" t="t" r="r" b="b"/>
              <a:pathLst>
                <a:path w="13222015" h="8702676" extrusionOk="0">
                  <a:moveTo>
                    <a:pt x="0" y="0"/>
                  </a:moveTo>
                  <a:lnTo>
                    <a:pt x="13222015" y="0"/>
                  </a:lnTo>
                  <a:lnTo>
                    <a:pt x="13222015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9"/>
            <p:cNvSpPr txBox="1"/>
            <p:nvPr/>
          </p:nvSpPr>
          <p:spPr>
            <a:xfrm>
              <a:off x="15240" y="-838200"/>
              <a:ext cx="13222014" cy="8702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365125" marR="0" lvl="0" indent="-365125" algn="l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Determine who is the best person to be the primary contact for the mini grant, you'll need</a:t>
              </a:r>
              <a:endParaRPr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574165" marR="0" lvl="2" indent="-524509" algn="l" rtl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Applicant primary contact name</a:t>
              </a:r>
              <a:endParaRPr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574165" marR="0" lvl="2" indent="-524509" algn="l" rtl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Applicant primary contact email</a:t>
              </a:r>
              <a:endParaRPr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574165" marR="0" lvl="2" indent="-524509" algn="l" rtl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Applicant primary contact phone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5760" marR="0" lvl="0" indent="-365760" algn="l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Decide the amount you are requesting for each activity within the parameters listed</a:t>
              </a:r>
              <a:endParaRPr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65760" marR="0" lvl="0" indent="-365760" algn="l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Be prepared to provide a brief description of how you would use the funding. </a:t>
              </a:r>
              <a:endParaRPr dirty="0"/>
            </a:p>
            <a:p>
              <a:pPr marL="822960" marR="0" lvl="1" indent="-41148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822960" marR="0" lvl="1" indent="-41148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9"/>
          <p:cNvGrpSpPr/>
          <p:nvPr/>
        </p:nvGrpSpPr>
        <p:grpSpPr>
          <a:xfrm>
            <a:off x="13258800" y="9534525"/>
            <a:ext cx="4114800" cy="547688"/>
            <a:chOff x="0" y="0"/>
            <a:chExt cx="5486400" cy="730250"/>
          </a:xfrm>
        </p:grpSpPr>
        <p:sp>
          <p:nvSpPr>
            <p:cNvPr id="548" name="Google Shape;548;p19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9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EB3B7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endParaRPr/>
            </a:p>
          </p:txBody>
        </p:sp>
      </p:grpSp>
      <p:sp>
        <p:nvSpPr>
          <p:cNvPr id="550" name="Google Shape;550;p19"/>
          <p:cNvSpPr/>
          <p:nvPr/>
        </p:nvSpPr>
        <p:spPr>
          <a:xfrm>
            <a:off x="11521423" y="2920073"/>
            <a:ext cx="5737877" cy="4446855"/>
          </a:xfrm>
          <a:custGeom>
            <a:avLst/>
            <a:gdLst/>
            <a:ahLst/>
            <a:cxnLst/>
            <a:rect l="l" t="t" r="r" b="b"/>
            <a:pathLst>
              <a:path w="5737877" h="4446855" extrusionOk="0">
                <a:moveTo>
                  <a:pt x="0" y="0"/>
                </a:moveTo>
                <a:lnTo>
                  <a:pt x="5737877" y="0"/>
                </a:lnTo>
                <a:lnTo>
                  <a:pt x="5737877" y="4446854"/>
                </a:lnTo>
                <a:lnTo>
                  <a:pt x="0" y="4446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"/>
          <p:cNvCxnSpPr/>
          <p:nvPr/>
        </p:nvCxnSpPr>
        <p:spPr>
          <a:xfrm rot="1988">
            <a:off x="909636" y="9503570"/>
            <a:ext cx="16468728" cy="0"/>
          </a:xfrm>
          <a:prstGeom prst="straightConnector1">
            <a:avLst/>
          </a:prstGeom>
          <a:noFill/>
          <a:ln w="9525" cap="rnd" cmpd="sng">
            <a:solidFill>
              <a:srgbClr val="79818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2"/>
          <p:cNvSpPr/>
          <p:nvPr/>
        </p:nvSpPr>
        <p:spPr>
          <a:xfrm>
            <a:off x="13896477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0787314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 descr="3D five star rating symbol"/>
          <p:cNvSpPr/>
          <p:nvPr/>
        </p:nvSpPr>
        <p:spPr>
          <a:xfrm>
            <a:off x="0" y="1923"/>
            <a:ext cx="18287970" cy="10285077"/>
          </a:xfrm>
          <a:custGeom>
            <a:avLst/>
            <a:gdLst/>
            <a:ahLst/>
            <a:cxnLst/>
            <a:rect l="l" t="t" r="r" b="b"/>
            <a:pathLst>
              <a:path w="18287970" h="10285077" extrusionOk="0">
                <a:moveTo>
                  <a:pt x="0" y="0"/>
                </a:moveTo>
                <a:lnTo>
                  <a:pt x="18287970" y="0"/>
                </a:lnTo>
                <a:lnTo>
                  <a:pt x="18287970" y="10285077"/>
                </a:lnTo>
                <a:lnTo>
                  <a:pt x="0" y="10285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2"/>
          <p:cNvGrpSpPr/>
          <p:nvPr/>
        </p:nvGrpSpPr>
        <p:grpSpPr>
          <a:xfrm>
            <a:off x="12915900" y="9534525"/>
            <a:ext cx="4114800" cy="547688"/>
            <a:chOff x="0" y="0"/>
            <a:chExt cx="5486400" cy="730250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1971669" y="6611749"/>
            <a:ext cx="14337534" cy="2922776"/>
            <a:chOff x="0" y="-19050"/>
            <a:chExt cx="19116712" cy="3897034"/>
          </a:xfrm>
        </p:grpSpPr>
        <p:sp>
          <p:nvSpPr>
            <p:cNvPr id="114" name="Google Shape;114;p2"/>
            <p:cNvSpPr/>
            <p:nvPr/>
          </p:nvSpPr>
          <p:spPr>
            <a:xfrm>
              <a:off x="0" y="0"/>
              <a:ext cx="19116712" cy="3877984"/>
            </a:xfrm>
            <a:custGeom>
              <a:avLst/>
              <a:gdLst/>
              <a:ahLst/>
              <a:cxnLst/>
              <a:rect l="l" t="t" r="r" b="b"/>
              <a:pathLst>
                <a:path w="19116712" h="3877984" extrusionOk="0">
                  <a:moveTo>
                    <a:pt x="0" y="0"/>
                  </a:moveTo>
                  <a:lnTo>
                    <a:pt x="19116712" y="0"/>
                  </a:lnTo>
                  <a:lnTo>
                    <a:pt x="19116712" y="3877984"/>
                  </a:lnTo>
                  <a:lnTo>
                    <a:pt x="0" y="38779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0" y="-19050"/>
              <a:ext cx="19116712" cy="3897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F7CC"/>
                  </a:solidFill>
                  <a:latin typeface="Arial"/>
                  <a:ea typeface="Arial"/>
                  <a:cs typeface="Arial"/>
                  <a:sym typeface="Arial"/>
                </a:rPr>
                <a:t>Recognizing IL birthing hospitals for their PVB/ Birth </a:t>
              </a:r>
              <a:r>
                <a:rPr lang="en-US" sz="6000" dirty="0">
                  <a:solidFill>
                    <a:srgbClr val="FFF7CC"/>
                  </a:solidFill>
                </a:rPr>
                <a:t>E</a:t>
              </a:r>
              <a:r>
                <a:rPr lang="en-US" sz="6000" dirty="0">
                  <a:solidFill>
                    <a:srgbClr val="FFF7CC"/>
                  </a:solidFill>
                  <a:latin typeface="Arial"/>
                  <a:ea typeface="Arial"/>
                  <a:cs typeface="Arial"/>
                  <a:sym typeface="Arial"/>
                </a:rPr>
                <a:t>quity work and demonstrating a reduction in disparities </a:t>
              </a:r>
              <a:endParaRPr dirty="0"/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1204749" y="20803"/>
            <a:ext cx="15871374" cy="3638374"/>
            <a:chOff x="-3632" y="-973182"/>
            <a:chExt cx="21161832" cy="4851166"/>
          </a:xfrm>
        </p:grpSpPr>
        <p:sp>
          <p:nvSpPr>
            <p:cNvPr id="117" name="Google Shape;117;p2"/>
            <p:cNvSpPr/>
            <p:nvPr/>
          </p:nvSpPr>
          <p:spPr>
            <a:xfrm>
              <a:off x="0" y="0"/>
              <a:ext cx="21158200" cy="3877984"/>
            </a:xfrm>
            <a:custGeom>
              <a:avLst/>
              <a:gdLst/>
              <a:ahLst/>
              <a:cxnLst/>
              <a:rect l="l" t="t" r="r" b="b"/>
              <a:pathLst>
                <a:path w="21158200" h="3877984" extrusionOk="0">
                  <a:moveTo>
                    <a:pt x="0" y="0"/>
                  </a:moveTo>
                  <a:lnTo>
                    <a:pt x="21158200" y="0"/>
                  </a:lnTo>
                  <a:lnTo>
                    <a:pt x="21158200" y="3877984"/>
                  </a:lnTo>
                  <a:lnTo>
                    <a:pt x="0" y="38779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-3632" y="-973182"/>
              <a:ext cx="21158200" cy="3897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BC2D2"/>
                  </a:solidFill>
                  <a:latin typeface="Arial"/>
                  <a:ea typeface="Arial"/>
                  <a:cs typeface="Arial"/>
                  <a:sym typeface="Arial"/>
                </a:rPr>
                <a:t>Announcing the Illinois</a:t>
              </a:r>
              <a:r>
                <a:rPr lang="en-US" sz="6000" b="1" dirty="0">
                  <a:solidFill>
                    <a:srgbClr val="FBC2D2"/>
                  </a:solidFill>
                  <a:latin typeface="Arial"/>
                  <a:ea typeface="Arial"/>
                  <a:cs typeface="Arial"/>
                  <a:sym typeface="Arial"/>
                </a:rPr>
                <a:t> Birthing Hospital Quality Designation Program </a:t>
              </a: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dirty="0">
                  <a:solidFill>
                    <a:schemeClr val="tx2"/>
                  </a:solidFill>
                  <a:sym typeface="Arial"/>
                </a:rPr>
                <a:t>with funding from </a:t>
              </a:r>
              <a:endParaRPr sz="1200" dirty="0">
                <a:solidFill>
                  <a:schemeClr val="tx2"/>
                </a:solidFill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dirty="0">
                  <a:solidFill>
                    <a:schemeClr val="tx2"/>
                  </a:solidFill>
                  <a:sym typeface="Arial"/>
                </a:rPr>
                <a:t>BCBSIL Special Beginnings® program</a:t>
              </a:r>
              <a:endParaRPr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274041" y="1866183"/>
            <a:ext cx="2308203" cy="2698926"/>
          </a:xfrm>
          <a:custGeom>
            <a:avLst/>
            <a:gdLst/>
            <a:ahLst/>
            <a:cxnLst/>
            <a:rect l="l" t="t" r="r" b="b"/>
            <a:pathLst>
              <a:path w="2308203" h="2698926" extrusionOk="0">
                <a:moveTo>
                  <a:pt x="0" y="0"/>
                </a:moveTo>
                <a:lnTo>
                  <a:pt x="2308203" y="0"/>
                </a:lnTo>
                <a:lnTo>
                  <a:pt x="2308203" y="2698926"/>
                </a:lnTo>
                <a:lnTo>
                  <a:pt x="0" y="2698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492" r="-24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 rot="-4800000">
            <a:off x="15606570" y="1670239"/>
            <a:ext cx="2308203" cy="2698926"/>
          </a:xfrm>
          <a:custGeom>
            <a:avLst/>
            <a:gdLst/>
            <a:ahLst/>
            <a:cxnLst/>
            <a:rect l="l" t="t" r="r" b="b"/>
            <a:pathLst>
              <a:path w="2308203" h="2698926" extrusionOk="0">
                <a:moveTo>
                  <a:pt x="0" y="0"/>
                </a:moveTo>
                <a:lnTo>
                  <a:pt x="2308203" y="0"/>
                </a:lnTo>
                <a:lnTo>
                  <a:pt x="2308203" y="2698926"/>
                </a:lnTo>
                <a:lnTo>
                  <a:pt x="0" y="2698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492" r="-24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0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20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7" name="Google Shape;557;p20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58" name="Google Shape;558;p20"/>
          <p:cNvGrpSpPr/>
          <p:nvPr/>
        </p:nvGrpSpPr>
        <p:grpSpPr>
          <a:xfrm>
            <a:off x="914400" y="547688"/>
            <a:ext cx="16459200" cy="1988345"/>
            <a:chOff x="0" y="0"/>
            <a:chExt cx="21945600" cy="2651126"/>
          </a:xfrm>
        </p:grpSpPr>
        <p:sp>
          <p:nvSpPr>
            <p:cNvPr id="559" name="Google Shape;559;p20"/>
            <p:cNvSpPr/>
            <p:nvPr/>
          </p:nvSpPr>
          <p:spPr>
            <a:xfrm>
              <a:off x="0" y="0"/>
              <a:ext cx="21945600" cy="2651126"/>
            </a:xfrm>
            <a:custGeom>
              <a:avLst/>
              <a:gdLst/>
              <a:ahLst/>
              <a:cxnLst/>
              <a:rect l="l" t="t" r="r" b="b"/>
              <a:pathLst>
                <a:path w="21945600" h="265112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0"/>
            <p:cNvSpPr txBox="1"/>
            <p:nvPr/>
          </p:nvSpPr>
          <p:spPr>
            <a:xfrm>
              <a:off x="0" y="0"/>
              <a:ext cx="21945600" cy="2651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Payment Logistics</a:t>
              </a:r>
              <a:endParaRPr/>
            </a:p>
          </p:txBody>
        </p:sp>
      </p:grpSp>
      <p:grpSp>
        <p:nvGrpSpPr>
          <p:cNvPr id="561" name="Google Shape;561;p20"/>
          <p:cNvGrpSpPr/>
          <p:nvPr/>
        </p:nvGrpSpPr>
        <p:grpSpPr>
          <a:xfrm>
            <a:off x="5923851" y="2752726"/>
            <a:ext cx="11355114" cy="6527007"/>
            <a:chOff x="0" y="0"/>
            <a:chExt cx="15140152" cy="8702676"/>
          </a:xfrm>
        </p:grpSpPr>
        <p:sp>
          <p:nvSpPr>
            <p:cNvPr id="562" name="Google Shape;562;p20"/>
            <p:cNvSpPr/>
            <p:nvPr/>
          </p:nvSpPr>
          <p:spPr>
            <a:xfrm>
              <a:off x="0" y="0"/>
              <a:ext cx="15140152" cy="8702676"/>
            </a:xfrm>
            <a:custGeom>
              <a:avLst/>
              <a:gdLst/>
              <a:ahLst/>
              <a:cxnLst/>
              <a:rect l="l" t="t" r="r" b="b"/>
              <a:pathLst>
                <a:path w="15140152" h="8702676" extrusionOk="0">
                  <a:moveTo>
                    <a:pt x="0" y="0"/>
                  </a:moveTo>
                  <a:lnTo>
                    <a:pt x="15140152" y="0"/>
                  </a:lnTo>
                  <a:lnTo>
                    <a:pt x="15140152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0"/>
            <p:cNvSpPr txBox="1"/>
            <p:nvPr/>
          </p:nvSpPr>
          <p:spPr>
            <a:xfrm>
              <a:off x="0" y="0"/>
              <a:ext cx="15140152" cy="8702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22960" marR="0" lvl="1" indent="-41148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In order to receive payment, ILPQC will register the hospital as a vendor in the Northwestern University system used by ILPQC</a:t>
              </a:r>
            </a:p>
            <a:p>
              <a:pPr marL="822960" marR="0" lvl="1" indent="-41148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ILPQC will reach out to the primary contact for the needed information, starting with the hospital W-9 form</a:t>
              </a:r>
              <a:endParaRPr dirty="0"/>
            </a:p>
            <a:p>
              <a:pPr marL="822960" marR="0" lvl="1" indent="-41148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Vendor registration and payment can take a few weeks to process</a:t>
              </a:r>
              <a:endParaRPr sz="36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20"/>
          <p:cNvGrpSpPr/>
          <p:nvPr/>
        </p:nvGrpSpPr>
        <p:grpSpPr>
          <a:xfrm>
            <a:off x="13258800" y="9534525"/>
            <a:ext cx="4114800" cy="547688"/>
            <a:chOff x="0" y="0"/>
            <a:chExt cx="5486400" cy="730250"/>
          </a:xfrm>
        </p:grpSpPr>
        <p:sp>
          <p:nvSpPr>
            <p:cNvPr id="565" name="Google Shape;565;p20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0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EB3B7"/>
                  </a:solidFill>
                  <a:latin typeface="Arial"/>
                  <a:ea typeface="Arial"/>
                  <a:cs typeface="Arial"/>
                  <a:sym typeface="Arial"/>
                </a:rPr>
                <a:t>21</a:t>
              </a:r>
              <a:endParaRPr/>
            </a:p>
          </p:txBody>
        </p:sp>
      </p:grpSp>
      <p:sp>
        <p:nvSpPr>
          <p:cNvPr id="567" name="Google Shape;567;p20"/>
          <p:cNvSpPr/>
          <p:nvPr/>
        </p:nvSpPr>
        <p:spPr>
          <a:xfrm>
            <a:off x="1351893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B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1" y="7648595"/>
            <a:ext cx="10667048" cy="2638425"/>
          </a:xfrm>
          <a:custGeom>
            <a:avLst/>
            <a:gdLst/>
            <a:ahLst/>
            <a:cxnLst/>
            <a:rect l="l" t="t" r="r" b="b"/>
            <a:pathLst>
              <a:path w="14222730" h="3517900" extrusionOk="0">
                <a:moveTo>
                  <a:pt x="1545971" y="8001"/>
                </a:moveTo>
                <a:cubicBezTo>
                  <a:pt x="3538093" y="64008"/>
                  <a:pt x="5393563" y="537464"/>
                  <a:pt x="7181850" y="1134491"/>
                </a:cubicBezTo>
                <a:cubicBezTo>
                  <a:pt x="9368028" y="1864233"/>
                  <a:pt x="11381613" y="2651633"/>
                  <a:pt x="13401548" y="3276219"/>
                </a:cubicBezTo>
                <a:lnTo>
                  <a:pt x="14222730" y="3517900"/>
                </a:lnTo>
                <a:lnTo>
                  <a:pt x="0" y="3517900"/>
                </a:lnTo>
                <a:lnTo>
                  <a:pt x="0" y="53848"/>
                </a:lnTo>
                <a:lnTo>
                  <a:pt x="4445" y="53213"/>
                </a:lnTo>
                <a:cubicBezTo>
                  <a:pt x="229362" y="32258"/>
                  <a:pt x="455549" y="18161"/>
                  <a:pt x="683514" y="10414"/>
                </a:cubicBezTo>
                <a:cubicBezTo>
                  <a:pt x="973836" y="508"/>
                  <a:pt x="1261237" y="0"/>
                  <a:pt x="1545844" y="80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0" y="7558416"/>
            <a:ext cx="18288000" cy="2728584"/>
          </a:xfrm>
          <a:custGeom>
            <a:avLst/>
            <a:gdLst/>
            <a:ahLst/>
            <a:cxnLst/>
            <a:rect l="l" t="t" r="r" b="b"/>
            <a:pathLst>
              <a:path w="18288000" h="2728584" extrusionOk="0">
                <a:moveTo>
                  <a:pt x="0" y="0"/>
                </a:moveTo>
                <a:lnTo>
                  <a:pt x="18288000" y="0"/>
                </a:lnTo>
                <a:lnTo>
                  <a:pt x="18288000" y="2728584"/>
                </a:lnTo>
                <a:lnTo>
                  <a:pt x="0" y="2728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0" y="7530521"/>
            <a:ext cx="18288000" cy="2756479"/>
          </a:xfrm>
          <a:custGeom>
            <a:avLst/>
            <a:gdLst/>
            <a:ahLst/>
            <a:cxnLst/>
            <a:rect l="l" t="t" r="r" b="b"/>
            <a:pathLst>
              <a:path w="18288000" h="2756479" extrusionOk="0">
                <a:moveTo>
                  <a:pt x="0" y="0"/>
                </a:moveTo>
                <a:lnTo>
                  <a:pt x="18288000" y="0"/>
                </a:lnTo>
                <a:lnTo>
                  <a:pt x="18288000" y="2756479"/>
                </a:lnTo>
                <a:lnTo>
                  <a:pt x="0" y="2756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469932" y="8345381"/>
            <a:ext cx="3037972" cy="1367910"/>
          </a:xfrm>
          <a:custGeom>
            <a:avLst/>
            <a:gdLst/>
            <a:ahLst/>
            <a:cxnLst/>
            <a:rect l="l" t="t" r="r" b="b"/>
            <a:pathLst>
              <a:path w="3037972" h="1367910" extrusionOk="0">
                <a:moveTo>
                  <a:pt x="0" y="0"/>
                </a:moveTo>
                <a:lnTo>
                  <a:pt x="3037972" y="0"/>
                </a:lnTo>
                <a:lnTo>
                  <a:pt x="3037972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6" name="Google Shape;576;p21"/>
          <p:cNvGrpSpPr/>
          <p:nvPr/>
        </p:nvGrpSpPr>
        <p:grpSpPr>
          <a:xfrm>
            <a:off x="2119965" y="2238370"/>
            <a:ext cx="14048071" cy="1836270"/>
            <a:chOff x="0" y="0"/>
            <a:chExt cx="18730761" cy="2448360"/>
          </a:xfrm>
        </p:grpSpPr>
        <p:sp>
          <p:nvSpPr>
            <p:cNvPr id="577" name="Google Shape;577;p21"/>
            <p:cNvSpPr/>
            <p:nvPr/>
          </p:nvSpPr>
          <p:spPr>
            <a:xfrm>
              <a:off x="0" y="0"/>
              <a:ext cx="18730761" cy="2448360"/>
            </a:xfrm>
            <a:custGeom>
              <a:avLst/>
              <a:gdLst/>
              <a:ahLst/>
              <a:cxnLst/>
              <a:rect l="l" t="t" r="r" b="b"/>
              <a:pathLst>
                <a:path w="18730761" h="2448360" extrusionOk="0">
                  <a:moveTo>
                    <a:pt x="0" y="0"/>
                  </a:moveTo>
                  <a:lnTo>
                    <a:pt x="18730761" y="0"/>
                  </a:lnTo>
                  <a:lnTo>
                    <a:pt x="18730761" y="2448360"/>
                  </a:lnTo>
                  <a:lnTo>
                    <a:pt x="0" y="24483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21"/>
            <p:cNvSpPr txBox="1"/>
            <p:nvPr/>
          </p:nvSpPr>
          <p:spPr>
            <a:xfrm>
              <a:off x="0" y="57150"/>
              <a:ext cx="18730760" cy="2391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75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Blue Cross Blue Shield Designation Data Form Walk-Through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2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2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5" name="Google Shape;585;p22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86" name="Google Shape;586;p22"/>
          <p:cNvGrpSpPr/>
          <p:nvPr/>
        </p:nvGrpSpPr>
        <p:grpSpPr>
          <a:xfrm>
            <a:off x="907256" y="765343"/>
            <a:ext cx="16473488" cy="1545888"/>
            <a:chOff x="0" y="-9525"/>
            <a:chExt cx="21964650" cy="2061183"/>
          </a:xfrm>
        </p:grpSpPr>
        <p:sp>
          <p:nvSpPr>
            <p:cNvPr id="587" name="Google Shape;587;p22"/>
            <p:cNvSpPr/>
            <p:nvPr/>
          </p:nvSpPr>
          <p:spPr>
            <a:xfrm>
              <a:off x="0" y="0"/>
              <a:ext cx="21964650" cy="2051658"/>
            </a:xfrm>
            <a:custGeom>
              <a:avLst/>
              <a:gdLst/>
              <a:ahLst/>
              <a:cxnLst/>
              <a:rect l="l" t="t" r="r" b="b"/>
              <a:pathLst>
                <a:path w="21964650" h="2051658" extrusionOk="0">
                  <a:moveTo>
                    <a:pt x="0" y="0"/>
                  </a:moveTo>
                  <a:lnTo>
                    <a:pt x="21964650" y="0"/>
                  </a:lnTo>
                  <a:lnTo>
                    <a:pt x="21964650" y="2051658"/>
                  </a:lnTo>
                  <a:lnTo>
                    <a:pt x="0" y="20516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2"/>
            <p:cNvSpPr txBox="1"/>
            <p:nvPr/>
          </p:nvSpPr>
          <p:spPr>
            <a:xfrm>
              <a:off x="0" y="-9525"/>
              <a:ext cx="21964650" cy="2061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1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25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Purpose of the data form</a:t>
              </a:r>
              <a:endParaRPr/>
            </a:p>
          </p:txBody>
        </p:sp>
      </p:grpSp>
      <p:sp>
        <p:nvSpPr>
          <p:cNvPr id="589" name="Google Shape;589;p22"/>
          <p:cNvSpPr/>
          <p:nvPr/>
        </p:nvSpPr>
        <p:spPr>
          <a:xfrm>
            <a:off x="1553545" y="5821615"/>
            <a:ext cx="11690961" cy="937563"/>
          </a:xfrm>
          <a:custGeom>
            <a:avLst/>
            <a:gdLst/>
            <a:ahLst/>
            <a:cxnLst/>
            <a:rect l="l" t="t" r="r" b="b"/>
            <a:pathLst>
              <a:path w="11690961" h="937563" extrusionOk="0">
                <a:moveTo>
                  <a:pt x="0" y="0"/>
                </a:moveTo>
                <a:lnTo>
                  <a:pt x="11690961" y="0"/>
                </a:lnTo>
                <a:lnTo>
                  <a:pt x="11690961" y="937563"/>
                </a:lnTo>
                <a:lnTo>
                  <a:pt x="0" y="937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0" name="Google Shape;590;p22"/>
          <p:cNvGrpSpPr/>
          <p:nvPr/>
        </p:nvGrpSpPr>
        <p:grpSpPr>
          <a:xfrm>
            <a:off x="907256" y="2976887"/>
            <a:ext cx="16459200" cy="6577013"/>
            <a:chOff x="0" y="-66675"/>
            <a:chExt cx="21945600" cy="8769351"/>
          </a:xfrm>
        </p:grpSpPr>
        <p:sp>
          <p:nvSpPr>
            <p:cNvPr id="591" name="Google Shape;591;p22"/>
            <p:cNvSpPr/>
            <p:nvPr/>
          </p:nvSpPr>
          <p:spPr>
            <a:xfrm>
              <a:off x="0" y="0"/>
              <a:ext cx="21945600" cy="8702676"/>
            </a:xfrm>
            <a:custGeom>
              <a:avLst/>
              <a:gdLst/>
              <a:ahLst/>
              <a:cxnLst/>
              <a:rect l="l" t="t" r="r" b="b"/>
              <a:pathLst>
                <a:path w="21945600" h="870267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2"/>
            <p:cNvSpPr txBox="1"/>
            <p:nvPr/>
          </p:nvSpPr>
          <p:spPr>
            <a:xfrm>
              <a:off x="0" y="-66675"/>
              <a:ext cx="21945600" cy="8769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78192" marR="0" lvl="1" indent="-389095" algn="l" rtl="0">
                <a:lnSpc>
                  <a:spcPct val="133785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Helps ILPQC track each team's progress on receiving BCBS Designation status</a:t>
              </a:r>
              <a:endParaRPr dirty="0"/>
            </a:p>
            <a:p>
              <a:pPr marL="778192" marR="0" lvl="1" indent="-389095" algn="l" rtl="0">
                <a:lnSpc>
                  <a:spcPct val="133785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Combines BE and PVB sustainability questions so that teams are not completing an additional form</a:t>
              </a:r>
              <a:endParaRPr dirty="0"/>
            </a:p>
            <a:p>
              <a:pPr marL="1248727" marR="0" lvl="2" indent="-416241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000"/>
                <a:buFont typeface="Arial"/>
                <a:buChar char="⚬"/>
              </a:pPr>
              <a:r>
                <a:rPr lang="en-US" sz="30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This form REPLACES --&gt; Monthly BE + PVB Hospital Level Data forms</a:t>
              </a:r>
              <a:endParaRPr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3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23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9" name="Google Shape;599;p23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00" name="Google Shape;600;p23"/>
          <p:cNvGrpSpPr/>
          <p:nvPr/>
        </p:nvGrpSpPr>
        <p:grpSpPr>
          <a:xfrm>
            <a:off x="914400" y="547688"/>
            <a:ext cx="16459200" cy="1988345"/>
            <a:chOff x="0" y="0"/>
            <a:chExt cx="21945600" cy="2651126"/>
          </a:xfrm>
        </p:grpSpPr>
        <p:sp>
          <p:nvSpPr>
            <p:cNvPr id="601" name="Google Shape;601;p23"/>
            <p:cNvSpPr/>
            <p:nvPr/>
          </p:nvSpPr>
          <p:spPr>
            <a:xfrm>
              <a:off x="0" y="0"/>
              <a:ext cx="21945600" cy="2651126"/>
            </a:xfrm>
            <a:custGeom>
              <a:avLst/>
              <a:gdLst/>
              <a:ahLst/>
              <a:cxnLst/>
              <a:rect l="l" t="t" r="r" b="b"/>
              <a:pathLst>
                <a:path w="21945600" h="265112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3"/>
            <p:cNvSpPr txBox="1"/>
            <p:nvPr/>
          </p:nvSpPr>
          <p:spPr>
            <a:xfrm>
              <a:off x="0" y="0"/>
              <a:ext cx="21945600" cy="2651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REDCap Access</a:t>
              </a:r>
              <a:endParaRPr/>
            </a:p>
          </p:txBody>
        </p:sp>
      </p:grpSp>
      <p:grpSp>
        <p:nvGrpSpPr>
          <p:cNvPr id="603" name="Google Shape;603;p23"/>
          <p:cNvGrpSpPr/>
          <p:nvPr/>
        </p:nvGrpSpPr>
        <p:grpSpPr>
          <a:xfrm>
            <a:off x="914400" y="2738438"/>
            <a:ext cx="16459200" cy="6527007"/>
            <a:chOff x="0" y="0"/>
            <a:chExt cx="21945600" cy="8702676"/>
          </a:xfrm>
        </p:grpSpPr>
        <p:sp>
          <p:nvSpPr>
            <p:cNvPr id="604" name="Google Shape;604;p23"/>
            <p:cNvSpPr/>
            <p:nvPr/>
          </p:nvSpPr>
          <p:spPr>
            <a:xfrm>
              <a:off x="0" y="0"/>
              <a:ext cx="21945600" cy="8702676"/>
            </a:xfrm>
            <a:custGeom>
              <a:avLst/>
              <a:gdLst/>
              <a:ahLst/>
              <a:cxnLst/>
              <a:rect l="l" t="t" r="r" b="b"/>
              <a:pathLst>
                <a:path w="21945600" h="870267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3"/>
            <p:cNvSpPr txBox="1"/>
            <p:nvPr/>
          </p:nvSpPr>
          <p:spPr>
            <a:xfrm>
              <a:off x="0" y="0"/>
              <a:ext cx="21945600" cy="8702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22960" marR="0" lvl="1" indent="-41148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Since this is a new data form, we will need to know who from your Hospital QI Team will need access to the Data Form</a:t>
              </a:r>
              <a:endParaRPr/>
            </a:p>
            <a:p>
              <a:pPr marL="822960" marR="0" lvl="1" indent="-41148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1" i="0" u="sng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See the link in the chat to fill out the survey by 1/31/2024</a:t>
              </a:r>
              <a:endParaRPr/>
            </a:p>
          </p:txBody>
        </p:sp>
      </p:grpSp>
      <p:grpSp>
        <p:nvGrpSpPr>
          <p:cNvPr id="606" name="Google Shape;606;p23"/>
          <p:cNvGrpSpPr/>
          <p:nvPr/>
        </p:nvGrpSpPr>
        <p:grpSpPr>
          <a:xfrm>
            <a:off x="13258800" y="9534525"/>
            <a:ext cx="4114800" cy="547688"/>
            <a:chOff x="0" y="0"/>
            <a:chExt cx="5486400" cy="730250"/>
          </a:xfrm>
        </p:grpSpPr>
        <p:sp>
          <p:nvSpPr>
            <p:cNvPr id="607" name="Google Shape;607;p23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3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EB3B7"/>
                  </a:solidFill>
                  <a:latin typeface="Arial"/>
                  <a:ea typeface="Arial"/>
                  <a:cs typeface="Arial"/>
                  <a:sym typeface="Arial"/>
                </a:rPr>
                <a:t>24</a:t>
              </a:r>
              <a:endParaRPr/>
            </a:p>
          </p:txBody>
        </p:sp>
      </p:grpSp>
      <p:sp>
        <p:nvSpPr>
          <p:cNvPr id="609" name="Google Shape;609;p23"/>
          <p:cNvSpPr/>
          <p:nvPr/>
        </p:nvSpPr>
        <p:spPr>
          <a:xfrm>
            <a:off x="3040112" y="5143500"/>
            <a:ext cx="11301259" cy="3884808"/>
          </a:xfrm>
          <a:custGeom>
            <a:avLst/>
            <a:gdLst/>
            <a:ahLst/>
            <a:cxnLst/>
            <a:rect l="l" t="t" r="r" b="b"/>
            <a:pathLst>
              <a:path w="11301259" h="3884808" extrusionOk="0">
                <a:moveTo>
                  <a:pt x="0" y="0"/>
                </a:moveTo>
                <a:lnTo>
                  <a:pt x="11301259" y="0"/>
                </a:lnTo>
                <a:lnTo>
                  <a:pt x="11301259" y="3884808"/>
                </a:lnTo>
                <a:lnTo>
                  <a:pt x="0" y="3884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 w="95250" cap="sq" cmpd="sng">
            <a:solidFill>
              <a:srgbClr val="BD2C3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4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24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4"/>
          <p:cNvSpPr/>
          <p:nvPr/>
        </p:nvSpPr>
        <p:spPr>
          <a:xfrm>
            <a:off x="1252968" y="7193113"/>
            <a:ext cx="7891032" cy="5253683"/>
          </a:xfrm>
          <a:custGeom>
            <a:avLst/>
            <a:gdLst/>
            <a:ahLst/>
            <a:cxnLst/>
            <a:rect l="l" t="t" r="r" b="b"/>
            <a:pathLst>
              <a:path w="7891032" h="5253683" extrusionOk="0">
                <a:moveTo>
                  <a:pt x="0" y="0"/>
                </a:moveTo>
                <a:lnTo>
                  <a:pt x="7891032" y="0"/>
                </a:lnTo>
                <a:lnTo>
                  <a:pt x="7891032" y="5253683"/>
                </a:lnTo>
                <a:lnTo>
                  <a:pt x="0" y="5253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7" name="Google Shape;617;p24"/>
          <p:cNvCxnSpPr/>
          <p:nvPr/>
        </p:nvCxnSpPr>
        <p:spPr>
          <a:xfrm>
            <a:off x="907256" y="9328947"/>
            <a:ext cx="16473488" cy="14288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18" name="Google Shape;618;p24"/>
          <p:cNvGrpSpPr/>
          <p:nvPr/>
        </p:nvGrpSpPr>
        <p:grpSpPr>
          <a:xfrm>
            <a:off x="907256" y="249996"/>
            <a:ext cx="16473488" cy="1545888"/>
            <a:chOff x="0" y="-9525"/>
            <a:chExt cx="21964650" cy="2061183"/>
          </a:xfrm>
        </p:grpSpPr>
        <p:sp>
          <p:nvSpPr>
            <p:cNvPr id="619" name="Google Shape;619;p24"/>
            <p:cNvSpPr/>
            <p:nvPr/>
          </p:nvSpPr>
          <p:spPr>
            <a:xfrm>
              <a:off x="0" y="0"/>
              <a:ext cx="21964650" cy="2051658"/>
            </a:xfrm>
            <a:custGeom>
              <a:avLst/>
              <a:gdLst/>
              <a:ahLst/>
              <a:cxnLst/>
              <a:rect l="l" t="t" r="r" b="b"/>
              <a:pathLst>
                <a:path w="21964650" h="2051658" extrusionOk="0">
                  <a:moveTo>
                    <a:pt x="0" y="0"/>
                  </a:moveTo>
                  <a:lnTo>
                    <a:pt x="21964650" y="0"/>
                  </a:lnTo>
                  <a:lnTo>
                    <a:pt x="21964650" y="2051658"/>
                  </a:lnTo>
                  <a:lnTo>
                    <a:pt x="0" y="20516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4"/>
            <p:cNvSpPr txBox="1"/>
            <p:nvPr/>
          </p:nvSpPr>
          <p:spPr>
            <a:xfrm>
              <a:off x="0" y="-9525"/>
              <a:ext cx="21964650" cy="2061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1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25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Data Form Sections</a:t>
              </a:r>
              <a:endParaRPr/>
            </a:p>
          </p:txBody>
        </p:sp>
      </p:grpSp>
      <p:sp>
        <p:nvSpPr>
          <p:cNvPr id="621" name="Google Shape;621;p24"/>
          <p:cNvSpPr/>
          <p:nvPr/>
        </p:nvSpPr>
        <p:spPr>
          <a:xfrm>
            <a:off x="770096" y="1867657"/>
            <a:ext cx="7891032" cy="5253683"/>
          </a:xfrm>
          <a:custGeom>
            <a:avLst/>
            <a:gdLst/>
            <a:ahLst/>
            <a:cxnLst/>
            <a:rect l="l" t="t" r="r" b="b"/>
            <a:pathLst>
              <a:path w="7891032" h="5253683" extrusionOk="0">
                <a:moveTo>
                  <a:pt x="0" y="0"/>
                </a:moveTo>
                <a:lnTo>
                  <a:pt x="7891032" y="0"/>
                </a:lnTo>
                <a:lnTo>
                  <a:pt x="7891032" y="5253682"/>
                </a:lnTo>
                <a:lnTo>
                  <a:pt x="0" y="52536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4"/>
          <p:cNvSpPr/>
          <p:nvPr/>
        </p:nvSpPr>
        <p:spPr>
          <a:xfrm>
            <a:off x="10464351" y="2634028"/>
            <a:ext cx="6470097" cy="6195118"/>
          </a:xfrm>
          <a:custGeom>
            <a:avLst/>
            <a:gdLst/>
            <a:ahLst/>
            <a:cxnLst/>
            <a:rect l="l" t="t" r="r" b="b"/>
            <a:pathLst>
              <a:path w="6470097" h="6195118" extrusionOk="0">
                <a:moveTo>
                  <a:pt x="0" y="0"/>
                </a:moveTo>
                <a:lnTo>
                  <a:pt x="6470097" y="0"/>
                </a:lnTo>
                <a:lnTo>
                  <a:pt x="6470097" y="6195118"/>
                </a:lnTo>
                <a:lnTo>
                  <a:pt x="0" y="61951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24"/>
          <p:cNvSpPr txBox="1"/>
          <p:nvPr/>
        </p:nvSpPr>
        <p:spPr>
          <a:xfrm>
            <a:off x="2047002" y="1982131"/>
            <a:ext cx="5337219" cy="82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1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 Measures </a:t>
            </a:r>
            <a:endParaRPr dirty="0"/>
          </a:p>
          <a:p>
            <a:pPr marL="0" marR="0" lvl="0" indent="0" algn="ctr" rtl="0">
              <a:lnSpc>
                <a:spcPct val="167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(new measures to support your work included)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4"/>
          <p:cNvSpPr txBox="1"/>
          <p:nvPr/>
        </p:nvSpPr>
        <p:spPr>
          <a:xfrm>
            <a:off x="2872379" y="3497545"/>
            <a:ext cx="533721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Measures</a:t>
            </a:r>
            <a:endParaRPr dirty="0"/>
          </a:p>
        </p:txBody>
      </p:sp>
      <p:sp>
        <p:nvSpPr>
          <p:cNvPr id="625" name="Google Shape;625;p24"/>
          <p:cNvSpPr txBox="1"/>
          <p:nvPr/>
        </p:nvSpPr>
        <p:spPr>
          <a:xfrm>
            <a:off x="2213759" y="4878043"/>
            <a:ext cx="533721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Outcome Measures</a:t>
            </a:r>
            <a:endParaRPr dirty="0"/>
          </a:p>
        </p:txBody>
      </p:sp>
      <p:sp>
        <p:nvSpPr>
          <p:cNvPr id="626" name="Google Shape;626;p24"/>
          <p:cNvSpPr txBox="1"/>
          <p:nvPr/>
        </p:nvSpPr>
        <p:spPr>
          <a:xfrm>
            <a:off x="3323909" y="8848744"/>
            <a:ext cx="533721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Respectful Care Breakfasts</a:t>
            </a:r>
            <a:endParaRPr dirty="0"/>
          </a:p>
        </p:txBody>
      </p:sp>
      <p:sp>
        <p:nvSpPr>
          <p:cNvPr id="627" name="Google Shape;627;p24"/>
          <p:cNvSpPr txBox="1"/>
          <p:nvPr/>
        </p:nvSpPr>
        <p:spPr>
          <a:xfrm>
            <a:off x="2872379" y="6296748"/>
            <a:ext cx="533721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Determinants of Health</a:t>
            </a:r>
            <a:endParaRPr dirty="0"/>
          </a:p>
        </p:txBody>
      </p:sp>
      <p:sp>
        <p:nvSpPr>
          <p:cNvPr id="628" name="Google Shape;628;p24"/>
          <p:cNvSpPr txBox="1"/>
          <p:nvPr/>
        </p:nvSpPr>
        <p:spPr>
          <a:xfrm>
            <a:off x="2350920" y="7618093"/>
            <a:ext cx="533721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Patient Partners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5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25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5" name="Google Shape;635;p25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36" name="Google Shape;636;p25"/>
          <p:cNvGrpSpPr/>
          <p:nvPr/>
        </p:nvGrpSpPr>
        <p:grpSpPr>
          <a:xfrm>
            <a:off x="907256" y="684676"/>
            <a:ext cx="16473488" cy="961662"/>
            <a:chOff x="0" y="0"/>
            <a:chExt cx="21964650" cy="1282216"/>
          </a:xfrm>
        </p:grpSpPr>
        <p:sp>
          <p:nvSpPr>
            <p:cNvPr id="637" name="Google Shape;637;p25"/>
            <p:cNvSpPr/>
            <p:nvPr/>
          </p:nvSpPr>
          <p:spPr>
            <a:xfrm>
              <a:off x="0" y="0"/>
              <a:ext cx="21964650" cy="1282216"/>
            </a:xfrm>
            <a:custGeom>
              <a:avLst/>
              <a:gdLst/>
              <a:ahLst/>
              <a:cxnLst/>
              <a:rect l="l" t="t" r="r" b="b"/>
              <a:pathLst>
                <a:path w="21964650" h="1282216" extrusionOk="0">
                  <a:moveTo>
                    <a:pt x="0" y="0"/>
                  </a:moveTo>
                  <a:lnTo>
                    <a:pt x="21964650" y="0"/>
                  </a:lnTo>
                  <a:lnTo>
                    <a:pt x="21964650" y="1282216"/>
                  </a:lnTo>
                  <a:lnTo>
                    <a:pt x="0" y="12822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5"/>
            <p:cNvSpPr txBox="1"/>
            <p:nvPr/>
          </p:nvSpPr>
          <p:spPr>
            <a:xfrm>
              <a:off x="0" y="0"/>
              <a:ext cx="21964650" cy="1282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Structure Measures –</a:t>
              </a:r>
              <a:endParaRPr/>
            </a:p>
          </p:txBody>
        </p:sp>
      </p:grpSp>
      <p:grpSp>
        <p:nvGrpSpPr>
          <p:cNvPr id="639" name="Google Shape;639;p25"/>
          <p:cNvGrpSpPr/>
          <p:nvPr/>
        </p:nvGrpSpPr>
        <p:grpSpPr>
          <a:xfrm>
            <a:off x="914400" y="2836010"/>
            <a:ext cx="16474239" cy="7098507"/>
            <a:chOff x="0" y="0"/>
            <a:chExt cx="21965652" cy="9464676"/>
          </a:xfrm>
        </p:grpSpPr>
        <p:sp>
          <p:nvSpPr>
            <p:cNvPr id="640" name="Google Shape;640;p25"/>
            <p:cNvSpPr/>
            <p:nvPr/>
          </p:nvSpPr>
          <p:spPr>
            <a:xfrm>
              <a:off x="0" y="0"/>
              <a:ext cx="21945600" cy="8702676"/>
            </a:xfrm>
            <a:custGeom>
              <a:avLst/>
              <a:gdLst/>
              <a:ahLst/>
              <a:cxnLst/>
              <a:rect l="l" t="t" r="r" b="b"/>
              <a:pathLst>
                <a:path w="21945600" h="870267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5"/>
            <p:cNvSpPr txBox="1"/>
            <p:nvPr/>
          </p:nvSpPr>
          <p:spPr>
            <a:xfrm>
              <a:off x="20052" y="762000"/>
              <a:ext cx="21945600" cy="8702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87730" marR="0" lvl="1" indent="-443865" algn="l" rtl="0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800"/>
                <a:buFont typeface="Arial"/>
                <a:buChar char="•"/>
              </a:pPr>
              <a:r>
                <a:rPr lang="en-US" sz="48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Hospital has implemented...</a:t>
              </a:r>
              <a:endParaRPr dirty="0"/>
            </a:p>
            <a:p>
              <a:pPr marL="1371600" lvl="2" indent="-571500">
                <a:lnSpc>
                  <a:spcPct val="120000"/>
                </a:lnSpc>
                <a:buClr>
                  <a:srgbClr val="444C55"/>
                </a:buClr>
                <a:buSzPts val="4200"/>
                <a:buFont typeface="Courier New" panose="02070309020205020404" pitchFamily="49" charset="0"/>
                <a:buChar char="o"/>
              </a:pPr>
              <a:r>
                <a:rPr lang="en-US" sz="40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Process to share stratified QI data progress with clinical staff</a:t>
              </a:r>
              <a:endParaRPr sz="1200" i="1" dirty="0"/>
            </a:p>
            <a:p>
              <a:pPr marL="1371600" lvl="2" indent="-571500">
                <a:lnSpc>
                  <a:spcPct val="122857"/>
                </a:lnSpc>
                <a:buClr>
                  <a:srgbClr val="444C55"/>
                </a:buClr>
                <a:buSzPts val="4200"/>
                <a:buFont typeface="Courier New" panose="02070309020205020404" pitchFamily="49" charset="0"/>
                <a:buChar char="o"/>
              </a:pPr>
              <a:r>
                <a:rPr lang="en-US" sz="40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Process to coordinate QI efforts to engage outpatient prenatal clinics, FQHCs, &amp; other community health clinics</a:t>
              </a:r>
              <a:endParaRPr sz="1200" i="1" dirty="0"/>
            </a:p>
            <a:p>
              <a:pPr marL="1371600" lvl="2" indent="-571500">
                <a:lnSpc>
                  <a:spcPct val="122857"/>
                </a:lnSpc>
                <a:buClr>
                  <a:srgbClr val="444C55"/>
                </a:buClr>
                <a:buSzPts val="4200"/>
                <a:buFont typeface="Courier New" panose="02070309020205020404" pitchFamily="49" charset="0"/>
                <a:buChar char="o"/>
              </a:pPr>
              <a:r>
                <a:rPr lang="en-US" sz="40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Process to build relationships with community-based doulas, home visiting programs, or other community resources</a:t>
              </a:r>
              <a:endParaRPr sz="1200" i="1" dirty="0"/>
            </a:p>
            <a:p>
              <a:pPr marL="1371600" lvl="2" indent="-571500">
                <a:lnSpc>
                  <a:spcPct val="122857"/>
                </a:lnSpc>
                <a:buClr>
                  <a:srgbClr val="444C55"/>
                </a:buClr>
                <a:buSzPts val="4200"/>
                <a:buFont typeface="Courier New" panose="02070309020205020404" pitchFamily="49" charset="0"/>
                <a:buChar char="o"/>
              </a:pPr>
              <a:r>
                <a:rPr lang="en-US" sz="40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Process to review labor and delivery policies and procedures to promote doula-friendly unit culture and support doulas</a:t>
              </a:r>
              <a:endParaRPr sz="1200" i="1" dirty="0"/>
            </a:p>
            <a:p>
              <a:pPr marL="931545" marR="0" lvl="1" indent="-465771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5"/>
          <p:cNvGrpSpPr/>
          <p:nvPr/>
        </p:nvGrpSpPr>
        <p:grpSpPr>
          <a:xfrm>
            <a:off x="913062" y="1633959"/>
            <a:ext cx="10355535" cy="807913"/>
            <a:chOff x="0" y="0"/>
            <a:chExt cx="13807379" cy="1077218"/>
          </a:xfrm>
        </p:grpSpPr>
        <p:sp>
          <p:nvSpPr>
            <p:cNvPr id="643" name="Google Shape;643;p25"/>
            <p:cNvSpPr/>
            <p:nvPr/>
          </p:nvSpPr>
          <p:spPr>
            <a:xfrm>
              <a:off x="0" y="0"/>
              <a:ext cx="8618601" cy="1077214"/>
            </a:xfrm>
            <a:custGeom>
              <a:avLst/>
              <a:gdLst/>
              <a:ahLst/>
              <a:cxnLst/>
              <a:rect l="l" t="t" r="r" b="b"/>
              <a:pathLst>
                <a:path w="8618601" h="1077214" extrusionOk="0">
                  <a:moveTo>
                    <a:pt x="0" y="0"/>
                  </a:moveTo>
                  <a:lnTo>
                    <a:pt x="8618601" y="0"/>
                  </a:lnTo>
                  <a:lnTo>
                    <a:pt x="8618601" y="1077214"/>
                  </a:lnTo>
                  <a:lnTo>
                    <a:pt x="0" y="107721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5"/>
            <p:cNvSpPr txBox="1"/>
            <p:nvPr/>
          </p:nvSpPr>
          <p:spPr>
            <a:xfrm>
              <a:off x="0" y="14237"/>
              <a:ext cx="13807379" cy="1062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l" rtl="0">
                <a:lnSpc>
                  <a:spcPct val="11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NEW for Designation</a:t>
              </a:r>
              <a:r>
                <a:rPr lang="en-US" sz="5400">
                  <a:solidFill>
                    <a:srgbClr val="444C55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 to support your sustainability efforts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6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26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1" name="Google Shape;651;p26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52" name="Google Shape;652;p26"/>
          <p:cNvGrpSpPr/>
          <p:nvPr/>
        </p:nvGrpSpPr>
        <p:grpSpPr>
          <a:xfrm>
            <a:off x="907255" y="413294"/>
            <a:ext cx="11635665" cy="1980210"/>
            <a:chOff x="0" y="0"/>
            <a:chExt cx="14623432" cy="2640280"/>
          </a:xfrm>
        </p:grpSpPr>
        <p:sp>
          <p:nvSpPr>
            <p:cNvPr id="653" name="Google Shape;653;p26"/>
            <p:cNvSpPr/>
            <p:nvPr/>
          </p:nvSpPr>
          <p:spPr>
            <a:xfrm>
              <a:off x="0" y="0"/>
              <a:ext cx="14623431" cy="2640280"/>
            </a:xfrm>
            <a:custGeom>
              <a:avLst/>
              <a:gdLst/>
              <a:ahLst/>
              <a:cxnLst/>
              <a:rect l="l" t="t" r="r" b="b"/>
              <a:pathLst>
                <a:path w="14623431" h="2640280" extrusionOk="0">
                  <a:moveTo>
                    <a:pt x="0" y="0"/>
                  </a:moveTo>
                  <a:lnTo>
                    <a:pt x="14623431" y="0"/>
                  </a:lnTo>
                  <a:lnTo>
                    <a:pt x="14623431" y="2640280"/>
                  </a:lnTo>
                  <a:lnTo>
                    <a:pt x="0" y="26402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6"/>
            <p:cNvSpPr txBox="1"/>
            <p:nvPr/>
          </p:nvSpPr>
          <p:spPr>
            <a:xfrm>
              <a:off x="0" y="0"/>
              <a:ext cx="14623432" cy="2640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Structure Measures – </a:t>
              </a:r>
              <a:endParaRPr dirty="0"/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Continued from PVB/BE initiatives (on previous forms)</a:t>
              </a:r>
              <a:endParaRPr sz="5400" b="1" dirty="0">
                <a:solidFill>
                  <a:srgbClr val="1C49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5" name="Google Shape;655;p26"/>
          <p:cNvGrpSpPr/>
          <p:nvPr/>
        </p:nvGrpSpPr>
        <p:grpSpPr>
          <a:xfrm>
            <a:off x="902970" y="2997518"/>
            <a:ext cx="16470630" cy="6824187"/>
            <a:chOff x="-15240" y="0"/>
            <a:chExt cx="21960840" cy="9098916"/>
          </a:xfrm>
        </p:grpSpPr>
        <p:sp>
          <p:nvSpPr>
            <p:cNvPr id="656" name="Google Shape;656;p26"/>
            <p:cNvSpPr/>
            <p:nvPr/>
          </p:nvSpPr>
          <p:spPr>
            <a:xfrm>
              <a:off x="0" y="0"/>
              <a:ext cx="21945600" cy="8702676"/>
            </a:xfrm>
            <a:custGeom>
              <a:avLst/>
              <a:gdLst/>
              <a:ahLst/>
              <a:cxnLst/>
              <a:rect l="l" t="t" r="r" b="b"/>
              <a:pathLst>
                <a:path w="21945600" h="870267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6"/>
            <p:cNvSpPr txBox="1"/>
            <p:nvPr/>
          </p:nvSpPr>
          <p:spPr>
            <a:xfrm>
              <a:off x="-15240" y="396240"/>
              <a:ext cx="21945600" cy="8702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87730" marR="0" lvl="1" indent="-443865" algn="l" rtl="0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800"/>
                <a:buFont typeface="Arial"/>
                <a:buChar char="•"/>
              </a:pPr>
              <a:r>
                <a:rPr lang="en-US" sz="48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Hospital has implemented...</a:t>
              </a:r>
              <a:endParaRPr/>
            </a:p>
            <a:p>
              <a:pPr marL="1683067" marR="0" lvl="2" indent="-561022" algn="l" rtl="0">
                <a:lnSpc>
                  <a:spcPct val="133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⚬"/>
              </a:pPr>
              <a:r>
                <a:rPr lang="en-US" sz="36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A protocol for improving collection &amp; accuracy of patient- reported race/ethnicity data</a:t>
              </a:r>
              <a:endParaRPr/>
            </a:p>
            <a:p>
              <a:pPr marL="1683067" marR="0" lvl="2" indent="-561022" algn="l" rtl="0">
                <a:lnSpc>
                  <a:spcPct val="133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⚬"/>
              </a:pPr>
              <a:r>
                <a:rPr lang="en-US" sz="36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A process to review stratified maternal health quality data stratified by race/ethnicity and insurance status</a:t>
              </a:r>
              <a:endParaRPr/>
            </a:p>
            <a:p>
              <a:pPr marL="1683067" marR="0" lvl="2" indent="-561022" algn="l" rtl="0">
                <a:lnSpc>
                  <a:spcPct val="136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⚬"/>
              </a:pPr>
              <a:r>
                <a:rPr lang="en-US" sz="36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PREM survey to obtain feedback from postpartum patients on respectful care practices and a process to review/share results</a:t>
              </a:r>
              <a:endParaRPr/>
            </a:p>
            <a:p>
              <a:pPr marL="1683067" marR="0" lvl="2" indent="-561022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7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27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4" name="Google Shape;664;p27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65" name="Google Shape;665;p27"/>
          <p:cNvGrpSpPr/>
          <p:nvPr/>
        </p:nvGrpSpPr>
        <p:grpSpPr>
          <a:xfrm>
            <a:off x="907256" y="540544"/>
            <a:ext cx="16473488" cy="2482692"/>
            <a:chOff x="0" y="0"/>
            <a:chExt cx="21964650" cy="3310256"/>
          </a:xfrm>
        </p:grpSpPr>
        <p:sp>
          <p:nvSpPr>
            <p:cNvPr id="666" name="Google Shape;666;p27"/>
            <p:cNvSpPr/>
            <p:nvPr/>
          </p:nvSpPr>
          <p:spPr>
            <a:xfrm>
              <a:off x="0" y="0"/>
              <a:ext cx="21964650" cy="2670176"/>
            </a:xfrm>
            <a:custGeom>
              <a:avLst/>
              <a:gdLst/>
              <a:ahLst/>
              <a:cxnLst/>
              <a:rect l="l" t="t" r="r" b="b"/>
              <a:pathLst>
                <a:path w="21964650" h="2670176" extrusionOk="0">
                  <a:moveTo>
                    <a:pt x="0" y="0"/>
                  </a:moveTo>
                  <a:lnTo>
                    <a:pt x="21964650" y="0"/>
                  </a:lnTo>
                  <a:lnTo>
                    <a:pt x="21964650" y="2670176"/>
                  </a:lnTo>
                  <a:lnTo>
                    <a:pt x="0" y="26701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7"/>
            <p:cNvSpPr txBox="1"/>
            <p:nvPr/>
          </p:nvSpPr>
          <p:spPr>
            <a:xfrm>
              <a:off x="0" y="624840"/>
              <a:ext cx="14146530" cy="2685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Structure Measures – </a:t>
              </a:r>
              <a:endParaRPr dirty="0"/>
            </a:p>
            <a:p>
              <a:pPr lvl="0"/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Continued from </a:t>
              </a:r>
              <a:r>
                <a:rPr lang="en-US" sz="5400" b="1" dirty="0">
                  <a:solidFill>
                    <a:srgbClr val="1C498B"/>
                  </a:solidFill>
                </a:rPr>
                <a:t>PVB/BE </a:t>
              </a: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initiatives (on previous forms)</a:t>
              </a:r>
              <a:endParaRPr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1" dirty="0">
                <a:solidFill>
                  <a:srgbClr val="1C49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8" name="Google Shape;668;p27"/>
          <p:cNvGrpSpPr/>
          <p:nvPr/>
        </p:nvGrpSpPr>
        <p:grpSpPr>
          <a:xfrm>
            <a:off x="902970" y="3035618"/>
            <a:ext cx="16459200" cy="6527007"/>
            <a:chOff x="0" y="0"/>
            <a:chExt cx="21945600" cy="8702676"/>
          </a:xfrm>
        </p:grpSpPr>
        <p:sp>
          <p:nvSpPr>
            <p:cNvPr id="669" name="Google Shape;669;p27"/>
            <p:cNvSpPr/>
            <p:nvPr/>
          </p:nvSpPr>
          <p:spPr>
            <a:xfrm>
              <a:off x="0" y="0"/>
              <a:ext cx="21945600" cy="8702676"/>
            </a:xfrm>
            <a:custGeom>
              <a:avLst/>
              <a:gdLst/>
              <a:ahLst/>
              <a:cxnLst/>
              <a:rect l="l" t="t" r="r" b="b"/>
              <a:pathLst>
                <a:path w="21945600" h="870267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7"/>
            <p:cNvSpPr txBox="1"/>
            <p:nvPr/>
          </p:nvSpPr>
          <p:spPr>
            <a:xfrm>
              <a:off x="0" y="0"/>
              <a:ext cx="21945600" cy="8702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87730" marR="0" lvl="1" indent="-443865" algn="l" rtl="0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800"/>
                <a:buFont typeface="Arial"/>
                <a:buChar char="•"/>
              </a:pPr>
              <a:r>
                <a:rPr lang="en-US" sz="48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Hospital has...</a:t>
              </a:r>
              <a:endParaRPr dirty="0"/>
            </a:p>
            <a:p>
              <a:pPr marL="1682750" marR="0" lvl="2" indent="-560705" algn="l" rtl="0">
                <a:lnSpc>
                  <a:spcPct val="100522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4400"/>
                <a:buFont typeface="Arial"/>
                <a:buChar char="⚬"/>
              </a:pPr>
              <a:r>
                <a:rPr lang="en-US" sz="40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Standardized SDOH screening tools for screening all pregnant women during delivery admission and a process flow to link patients to needed resources and services</a:t>
              </a:r>
              <a:endParaRPr sz="40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682750" marR="0" lvl="2" indent="-560705" algn="l" rtl="0">
                <a:lnSpc>
                  <a:spcPct val="98181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4400"/>
                <a:buFont typeface="Arial"/>
                <a:buChar char="⚬"/>
              </a:pPr>
              <a:r>
                <a:rPr lang="en-US" sz="40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Engaged patients/community members to provide input on quality improvement efforts</a:t>
              </a:r>
              <a:endParaRPr sz="40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682750" marR="0" lvl="2" indent="-560705" algn="l" rtl="0">
                <a:lnSpc>
                  <a:spcPct val="100522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4400"/>
                <a:buFont typeface="Arial"/>
                <a:buChar char="⚬"/>
              </a:pPr>
              <a:r>
                <a:rPr lang="en-US" sz="40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A strategy for sharing expected respectful care practices with delivery staff and patients</a:t>
              </a:r>
              <a:endParaRPr sz="36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8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28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7" name="Google Shape;677;p28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78" name="Google Shape;678;p28"/>
          <p:cNvGrpSpPr/>
          <p:nvPr/>
        </p:nvGrpSpPr>
        <p:grpSpPr>
          <a:xfrm>
            <a:off x="350520" y="550219"/>
            <a:ext cx="11628521" cy="1988345"/>
            <a:chOff x="0" y="0"/>
            <a:chExt cx="21945600" cy="2651126"/>
          </a:xfrm>
        </p:grpSpPr>
        <p:sp>
          <p:nvSpPr>
            <p:cNvPr id="679" name="Google Shape;679;p28"/>
            <p:cNvSpPr/>
            <p:nvPr/>
          </p:nvSpPr>
          <p:spPr>
            <a:xfrm>
              <a:off x="0" y="0"/>
              <a:ext cx="21945600" cy="2651126"/>
            </a:xfrm>
            <a:custGeom>
              <a:avLst/>
              <a:gdLst/>
              <a:ahLst/>
              <a:cxnLst/>
              <a:rect l="l" t="t" r="r" b="b"/>
              <a:pathLst>
                <a:path w="21945600" h="265112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8"/>
            <p:cNvSpPr txBox="1"/>
            <p:nvPr/>
          </p:nvSpPr>
          <p:spPr>
            <a:xfrm>
              <a:off x="0" y="0"/>
              <a:ext cx="21945600" cy="2651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Process Measures (BE sustainability): education</a:t>
              </a:r>
              <a:endParaRPr dirty="0"/>
            </a:p>
          </p:txBody>
        </p:sp>
      </p:grpSp>
      <p:grpSp>
        <p:nvGrpSpPr>
          <p:cNvPr id="681" name="Google Shape;681;p28"/>
          <p:cNvGrpSpPr/>
          <p:nvPr/>
        </p:nvGrpSpPr>
        <p:grpSpPr>
          <a:xfrm>
            <a:off x="915977" y="2562701"/>
            <a:ext cx="16459200" cy="6534151"/>
            <a:chOff x="0" y="-9525"/>
            <a:chExt cx="21945600" cy="8712201"/>
          </a:xfrm>
        </p:grpSpPr>
        <p:sp>
          <p:nvSpPr>
            <p:cNvPr id="682" name="Google Shape;682;p28"/>
            <p:cNvSpPr/>
            <p:nvPr/>
          </p:nvSpPr>
          <p:spPr>
            <a:xfrm>
              <a:off x="0" y="0"/>
              <a:ext cx="21945600" cy="8702676"/>
            </a:xfrm>
            <a:custGeom>
              <a:avLst/>
              <a:gdLst/>
              <a:ahLst/>
              <a:cxnLst/>
              <a:rect l="l" t="t" r="r" b="b"/>
              <a:pathLst>
                <a:path w="21945600" h="870267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8"/>
            <p:cNvSpPr txBox="1"/>
            <p:nvPr/>
          </p:nvSpPr>
          <p:spPr>
            <a:xfrm>
              <a:off x="0" y="-9525"/>
              <a:ext cx="20764937" cy="8712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978535" marR="0" lvl="0" indent="-630555" algn="l" rtl="0">
                <a:lnSpc>
                  <a:spcPct val="92975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4000"/>
                <a:buFont typeface="Arial"/>
                <a:buChar char="•"/>
              </a:pPr>
              <a:r>
                <a:rPr lang="en-US" sz="40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Percentage of providers completing yearly continued education on the importance of listening to patients, providing respectful care, and addressing implicit bias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978535" marR="0" lvl="0" indent="-630555" algn="l" rtl="0">
                <a:lnSpc>
                  <a:spcPct val="92975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4000"/>
                <a:buFont typeface="Arial"/>
                <a:buChar char="•"/>
              </a:pPr>
              <a:r>
                <a:rPr lang="en-US" sz="40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Percentage of providers completing new hire education on the importance of listening to patients, providing respectful care, and addressing implicit bias</a:t>
              </a:r>
              <a:endParaRPr sz="4000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465580" marR="0" lvl="2" indent="-488315" algn="l" rtl="0">
                <a:lnSpc>
                  <a:spcPct val="929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99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465580" marR="0" lvl="2" indent="-488315" algn="l" rtl="0">
                <a:lnSpc>
                  <a:spcPct val="929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99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465580" marR="0" lvl="2" indent="-488315" algn="l" rtl="0">
                <a:lnSpc>
                  <a:spcPct val="929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99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28"/>
          <p:cNvGrpSpPr/>
          <p:nvPr/>
        </p:nvGrpSpPr>
        <p:grpSpPr>
          <a:xfrm>
            <a:off x="13258800" y="9534525"/>
            <a:ext cx="4114800" cy="547688"/>
            <a:chOff x="0" y="0"/>
            <a:chExt cx="5486400" cy="730250"/>
          </a:xfrm>
        </p:grpSpPr>
        <p:sp>
          <p:nvSpPr>
            <p:cNvPr id="685" name="Google Shape;685;p28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8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EB3B7"/>
                  </a:solidFill>
                  <a:latin typeface="Arial"/>
                  <a:ea typeface="Arial"/>
                  <a:cs typeface="Arial"/>
                  <a:sym typeface="Arial"/>
                </a:rPr>
                <a:t>29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9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29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3" name="Google Shape;693;p29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94" name="Google Shape;694;p29"/>
          <p:cNvGrpSpPr/>
          <p:nvPr/>
        </p:nvGrpSpPr>
        <p:grpSpPr>
          <a:xfrm>
            <a:off x="907256" y="765343"/>
            <a:ext cx="16473488" cy="2095072"/>
            <a:chOff x="0" y="-9525"/>
            <a:chExt cx="21964650" cy="2793429"/>
          </a:xfrm>
        </p:grpSpPr>
        <p:sp>
          <p:nvSpPr>
            <p:cNvPr id="695" name="Google Shape;695;p29"/>
            <p:cNvSpPr/>
            <p:nvPr/>
          </p:nvSpPr>
          <p:spPr>
            <a:xfrm>
              <a:off x="0" y="0"/>
              <a:ext cx="21964650" cy="2783904"/>
            </a:xfrm>
            <a:custGeom>
              <a:avLst/>
              <a:gdLst/>
              <a:ahLst/>
              <a:cxnLst/>
              <a:rect l="l" t="t" r="r" b="b"/>
              <a:pathLst>
                <a:path w="21964650" h="2783904" extrusionOk="0">
                  <a:moveTo>
                    <a:pt x="0" y="0"/>
                  </a:moveTo>
                  <a:lnTo>
                    <a:pt x="21964650" y="0"/>
                  </a:lnTo>
                  <a:lnTo>
                    <a:pt x="21964650" y="2783904"/>
                  </a:lnTo>
                  <a:lnTo>
                    <a:pt x="0" y="27839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9"/>
            <p:cNvSpPr txBox="1"/>
            <p:nvPr/>
          </p:nvSpPr>
          <p:spPr>
            <a:xfrm>
              <a:off x="0" y="-9525"/>
              <a:ext cx="21964650" cy="2793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1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25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Outcome Measures fro</a:t>
              </a:r>
              <a:r>
                <a:rPr lang="en-US" sz="5925" b="1" dirty="0">
                  <a:solidFill>
                    <a:srgbClr val="1C498B"/>
                  </a:solidFill>
                </a:rPr>
                <a:t>m PVB</a:t>
              </a:r>
              <a:r>
                <a:rPr lang="en-US" sz="5925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marL="0" marR="0" lvl="0" indent="0" algn="l" rtl="0">
                <a:lnSpc>
                  <a:spcPct val="11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25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– NTSV C/S Rate</a:t>
              </a:r>
              <a:endParaRPr dirty="0"/>
            </a:p>
          </p:txBody>
        </p:sp>
      </p:grpSp>
      <p:grpSp>
        <p:nvGrpSpPr>
          <p:cNvPr id="697" name="Google Shape;697;p29"/>
          <p:cNvGrpSpPr/>
          <p:nvPr/>
        </p:nvGrpSpPr>
        <p:grpSpPr>
          <a:xfrm>
            <a:off x="914400" y="2981325"/>
            <a:ext cx="16459200" cy="6534151"/>
            <a:chOff x="0" y="-9525"/>
            <a:chExt cx="21945600" cy="8712201"/>
          </a:xfrm>
        </p:grpSpPr>
        <p:sp>
          <p:nvSpPr>
            <p:cNvPr id="698" name="Google Shape;698;p29"/>
            <p:cNvSpPr/>
            <p:nvPr/>
          </p:nvSpPr>
          <p:spPr>
            <a:xfrm>
              <a:off x="0" y="0"/>
              <a:ext cx="21945600" cy="8702676"/>
            </a:xfrm>
            <a:custGeom>
              <a:avLst/>
              <a:gdLst/>
              <a:ahLst/>
              <a:cxnLst/>
              <a:rect l="l" t="t" r="r" b="b"/>
              <a:pathLst>
                <a:path w="21945600" h="870267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9"/>
            <p:cNvSpPr txBox="1"/>
            <p:nvPr/>
          </p:nvSpPr>
          <p:spPr>
            <a:xfrm>
              <a:off x="0" y="-9525"/>
              <a:ext cx="21945600" cy="8712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79145" marR="0" lvl="1" indent="-389572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Total NTSVs resulting in cesarean deliveries</a:t>
              </a:r>
              <a:endParaRPr/>
            </a:p>
            <a:p>
              <a:pPr marL="779145" marR="0" lvl="1" indent="-389572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Total NTSV deliveries for the month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13896477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0787314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 rot="1988">
            <a:off x="909636" y="9503570"/>
            <a:ext cx="16468728" cy="0"/>
          </a:xfrm>
          <a:prstGeom prst="straightConnector1">
            <a:avLst/>
          </a:prstGeom>
          <a:noFill/>
          <a:ln w="9525" cap="rnd" cmpd="sng">
            <a:solidFill>
              <a:srgbClr val="79818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8" name="Google Shape;128;p3"/>
          <p:cNvGrpSpPr/>
          <p:nvPr/>
        </p:nvGrpSpPr>
        <p:grpSpPr>
          <a:xfrm>
            <a:off x="914400" y="547688"/>
            <a:ext cx="16459200" cy="1988345"/>
            <a:chOff x="0" y="0"/>
            <a:chExt cx="21945600" cy="2651126"/>
          </a:xfrm>
        </p:grpSpPr>
        <p:sp>
          <p:nvSpPr>
            <p:cNvPr id="129" name="Google Shape;129;p3"/>
            <p:cNvSpPr/>
            <p:nvPr/>
          </p:nvSpPr>
          <p:spPr>
            <a:xfrm>
              <a:off x="0" y="0"/>
              <a:ext cx="21945600" cy="2651126"/>
            </a:xfrm>
            <a:custGeom>
              <a:avLst/>
              <a:gdLst/>
              <a:ahLst/>
              <a:cxnLst/>
              <a:rect l="l" t="t" r="r" b="b"/>
              <a:pathLst>
                <a:path w="21945600" h="265112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0" y="0"/>
              <a:ext cx="21945600" cy="2651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Webinar Objectives</a:t>
              </a:r>
              <a:endParaRPr/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914400" y="2738438"/>
            <a:ext cx="16459200" cy="6527007"/>
            <a:chOff x="0" y="0"/>
            <a:chExt cx="21945600" cy="8702676"/>
          </a:xfrm>
        </p:grpSpPr>
        <p:sp>
          <p:nvSpPr>
            <p:cNvPr id="132" name="Google Shape;132;p3"/>
            <p:cNvSpPr/>
            <p:nvPr/>
          </p:nvSpPr>
          <p:spPr>
            <a:xfrm>
              <a:off x="0" y="0"/>
              <a:ext cx="21945600" cy="8702676"/>
            </a:xfrm>
            <a:custGeom>
              <a:avLst/>
              <a:gdLst/>
              <a:ahLst/>
              <a:cxnLst/>
              <a:rect l="l" t="t" r="r" b="b"/>
              <a:pathLst>
                <a:path w="21945600" h="870267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0" y="0"/>
              <a:ext cx="21945600" cy="8702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51510" marR="0" lvl="1" indent="-325754" algn="l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Overview of Illinois Birthing Hospital Quality Designation Program</a:t>
              </a:r>
              <a:endParaRPr dirty="0"/>
            </a:p>
            <a:p>
              <a:pPr marL="651510" marR="0" lvl="1" indent="-325754" algn="l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Mini Grant Application Process </a:t>
              </a:r>
              <a:endParaRPr sz="36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51510" marR="0" lvl="1" indent="-325754" algn="l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NEW PVB and BE Sustainability Data Form Review</a:t>
              </a:r>
              <a:endParaRPr sz="36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51510" marR="0" lvl="1" indent="-325754" algn="l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Next Steps/Pathway </a:t>
              </a:r>
              <a:r>
                <a:rPr lang="en-US" sz="3600" dirty="0">
                  <a:solidFill>
                    <a:srgbClr val="444C55"/>
                  </a:solidFill>
                </a:rPr>
                <a:t>for your hospital to achieve Birth Quality </a:t>
              </a: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Designation</a:t>
              </a:r>
              <a:endParaRPr sz="36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13258800" y="9534526"/>
            <a:ext cx="4114800" cy="547688"/>
            <a:chOff x="0" y="0"/>
            <a:chExt cx="5486400" cy="730250"/>
          </a:xfrm>
        </p:grpSpPr>
        <p:sp>
          <p:nvSpPr>
            <p:cNvPr id="135" name="Google Shape;135;p3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FB3B9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137" name="Google Shape;137;p3"/>
          <p:cNvGrpSpPr/>
          <p:nvPr/>
        </p:nvGrpSpPr>
        <p:grpSpPr>
          <a:xfrm>
            <a:off x="914400" y="9534525"/>
            <a:ext cx="6172200" cy="547688"/>
            <a:chOff x="0" y="0"/>
            <a:chExt cx="8229600" cy="730250"/>
          </a:xfrm>
        </p:grpSpPr>
        <p:sp>
          <p:nvSpPr>
            <p:cNvPr id="138" name="Google Shape;138;p3"/>
            <p:cNvSpPr/>
            <p:nvPr/>
          </p:nvSpPr>
          <p:spPr>
            <a:xfrm>
              <a:off x="0" y="0"/>
              <a:ext cx="8229600" cy="730250"/>
            </a:xfrm>
            <a:custGeom>
              <a:avLst/>
              <a:gdLst/>
              <a:ahLst/>
              <a:cxnLst/>
              <a:rect l="l" t="t" r="r" b="b"/>
              <a:pathLst>
                <a:path w="8229600" h="730250" extrusionOk="0">
                  <a:moveTo>
                    <a:pt x="0" y="0"/>
                  </a:moveTo>
                  <a:lnTo>
                    <a:pt x="8229600" y="0"/>
                  </a:lnTo>
                  <a:lnTo>
                    <a:pt x="82296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0" y="0"/>
              <a:ext cx="82296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939699"/>
                  </a:solidFill>
                  <a:latin typeface="Arial"/>
                  <a:ea typeface="Arial"/>
                  <a:cs typeface="Arial"/>
                  <a:sym typeface="Arial"/>
                </a:rPr>
                <a:t>Illinois Perinatal Quality Collaborative</a:t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0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30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6" name="Google Shape;706;p30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07" name="Google Shape;707;p30"/>
          <p:cNvGrpSpPr/>
          <p:nvPr/>
        </p:nvGrpSpPr>
        <p:grpSpPr>
          <a:xfrm>
            <a:off x="907256" y="309450"/>
            <a:ext cx="10797064" cy="2457676"/>
            <a:chOff x="0" y="-9525"/>
            <a:chExt cx="14396085" cy="3276901"/>
          </a:xfrm>
        </p:grpSpPr>
        <p:sp>
          <p:nvSpPr>
            <p:cNvPr id="708" name="Google Shape;708;p30"/>
            <p:cNvSpPr/>
            <p:nvPr/>
          </p:nvSpPr>
          <p:spPr>
            <a:xfrm>
              <a:off x="0" y="0"/>
              <a:ext cx="11822168" cy="3267376"/>
            </a:xfrm>
            <a:custGeom>
              <a:avLst/>
              <a:gdLst/>
              <a:ahLst/>
              <a:cxnLst/>
              <a:rect l="l" t="t" r="r" b="b"/>
              <a:pathLst>
                <a:path w="11822168" h="3267376" extrusionOk="0">
                  <a:moveTo>
                    <a:pt x="0" y="0"/>
                  </a:moveTo>
                  <a:lnTo>
                    <a:pt x="11822168" y="0"/>
                  </a:lnTo>
                  <a:lnTo>
                    <a:pt x="11822168" y="3267376"/>
                  </a:lnTo>
                  <a:lnTo>
                    <a:pt x="0" y="32673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0"/>
            <p:cNvSpPr txBox="1"/>
            <p:nvPr/>
          </p:nvSpPr>
          <p:spPr>
            <a:xfrm>
              <a:off x="0" y="-9525"/>
              <a:ext cx="14396085" cy="3276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1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25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Outcome Measures from PVB -  </a:t>
              </a:r>
              <a:r>
                <a:rPr lang="en-US" sz="5925" b="1" dirty="0">
                  <a:solidFill>
                    <a:srgbClr val="1C498B"/>
                  </a:solidFill>
                </a:rPr>
                <a:t>s</a:t>
              </a:r>
              <a:r>
                <a:rPr lang="en-US" sz="5925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tratifying NTSV C/S rates</a:t>
              </a:r>
              <a:endParaRPr dirty="0"/>
            </a:p>
          </p:txBody>
        </p:sp>
      </p:grpSp>
      <p:grpSp>
        <p:nvGrpSpPr>
          <p:cNvPr id="710" name="Google Shape;710;p30"/>
          <p:cNvGrpSpPr/>
          <p:nvPr/>
        </p:nvGrpSpPr>
        <p:grpSpPr>
          <a:xfrm>
            <a:off x="914400" y="2688432"/>
            <a:ext cx="16459200" cy="6577013"/>
            <a:chOff x="0" y="-66675"/>
            <a:chExt cx="21945600" cy="8769351"/>
          </a:xfrm>
        </p:grpSpPr>
        <p:sp>
          <p:nvSpPr>
            <p:cNvPr id="711" name="Google Shape;711;p30"/>
            <p:cNvSpPr/>
            <p:nvPr/>
          </p:nvSpPr>
          <p:spPr>
            <a:xfrm>
              <a:off x="0" y="0"/>
              <a:ext cx="21945600" cy="8702676"/>
            </a:xfrm>
            <a:custGeom>
              <a:avLst/>
              <a:gdLst/>
              <a:ahLst/>
              <a:cxnLst/>
              <a:rect l="l" t="t" r="r" b="b"/>
              <a:pathLst>
                <a:path w="21945600" h="870267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0"/>
            <p:cNvSpPr txBox="1"/>
            <p:nvPr/>
          </p:nvSpPr>
          <p:spPr>
            <a:xfrm>
              <a:off x="0" y="-66675"/>
              <a:ext cx="21945600" cy="8769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78192" marR="0" lvl="1" indent="-389095" algn="l" rtl="0">
                <a:lnSpc>
                  <a:spcPct val="135238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For race/ethnicity and insurance status you will be asked to report the total # of NTSV deliveries and total # of NTSV c-section deliveries </a:t>
              </a:r>
              <a:r>
                <a:rPr lang="en-US" sz="4200" u="sng" dirty="0">
                  <a:solidFill>
                    <a:srgbClr val="444C55"/>
                  </a:solidFill>
                </a:rPr>
                <a:t>by race/ethnicity and insurance status</a:t>
              </a:r>
              <a:r>
                <a:rPr lang="en-US" sz="4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dirty="0"/>
            </a:p>
            <a:p>
              <a:pPr marL="778192" marR="0" lvl="1" indent="-389096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822960" marR="0" lvl="1" indent="-41148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For example...</a:t>
              </a:r>
              <a:endParaRPr dirty="0"/>
            </a:p>
            <a:p>
              <a:pPr marL="822960" marR="0" lvl="1" indent="-41148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Of your patients who self-reported/identified as Black:</a:t>
              </a:r>
              <a:endParaRPr dirty="0"/>
            </a:p>
            <a:p>
              <a:pPr marL="1247775" marR="0" lvl="2" indent="-415925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000"/>
                <a:buFont typeface="Arial"/>
                <a:buChar char="⚬"/>
              </a:pPr>
              <a:r>
                <a:rPr lang="en-US" sz="30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Please share the total # of NTSV deliveries </a:t>
              </a:r>
              <a:endParaRPr dirty="0"/>
            </a:p>
            <a:p>
              <a:pPr marL="1247775" marR="0" lvl="2" indent="-415925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000"/>
                <a:buFont typeface="Arial"/>
                <a:buChar char="⚬"/>
              </a:pPr>
              <a:r>
                <a:rPr lang="en-US" sz="30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Please share the total # of NTSV C-section deliveries </a:t>
              </a:r>
              <a:endParaRPr dirty="0"/>
            </a:p>
            <a:p>
              <a:pPr marL="1746885" marR="0" lvl="2" indent="-582295" algn="l" rtl="0">
                <a:lnSpc>
                  <a:spcPct val="16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1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31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9" name="Google Shape;719;p31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20" name="Google Shape;720;p31"/>
          <p:cNvGrpSpPr/>
          <p:nvPr/>
        </p:nvGrpSpPr>
        <p:grpSpPr>
          <a:xfrm>
            <a:off x="907256" y="265618"/>
            <a:ext cx="16473488" cy="2552483"/>
            <a:chOff x="0" y="0"/>
            <a:chExt cx="21964650" cy="3403310"/>
          </a:xfrm>
        </p:grpSpPr>
        <p:sp>
          <p:nvSpPr>
            <p:cNvPr id="721" name="Google Shape;721;p31"/>
            <p:cNvSpPr/>
            <p:nvPr/>
          </p:nvSpPr>
          <p:spPr>
            <a:xfrm>
              <a:off x="0" y="0"/>
              <a:ext cx="21964650" cy="3403310"/>
            </a:xfrm>
            <a:custGeom>
              <a:avLst/>
              <a:gdLst/>
              <a:ahLst/>
              <a:cxnLst/>
              <a:rect l="l" t="t" r="r" b="b"/>
              <a:pathLst>
                <a:path w="21964650" h="3403310" extrusionOk="0">
                  <a:moveTo>
                    <a:pt x="0" y="0"/>
                  </a:moveTo>
                  <a:lnTo>
                    <a:pt x="21964650" y="0"/>
                  </a:lnTo>
                  <a:lnTo>
                    <a:pt x="21964650" y="3403310"/>
                  </a:lnTo>
                  <a:lnTo>
                    <a:pt x="0" y="34033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1"/>
            <p:cNvSpPr txBox="1"/>
            <p:nvPr/>
          </p:nvSpPr>
          <p:spPr>
            <a:xfrm>
              <a:off x="0" y="0"/>
              <a:ext cx="21964650" cy="3403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Outcome Measures from PVB  </a:t>
              </a:r>
              <a:endParaRPr dirty="0"/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 - Stratification Data Groups</a:t>
              </a:r>
              <a:endParaRPr dirty="0"/>
            </a:p>
          </p:txBody>
        </p:sp>
      </p:grpSp>
      <p:grpSp>
        <p:nvGrpSpPr>
          <p:cNvPr id="723" name="Google Shape;723;p31"/>
          <p:cNvGrpSpPr/>
          <p:nvPr/>
        </p:nvGrpSpPr>
        <p:grpSpPr>
          <a:xfrm>
            <a:off x="1899746" y="3493294"/>
            <a:ext cx="4451132" cy="4418946"/>
            <a:chOff x="0" y="-9525"/>
            <a:chExt cx="5934842" cy="5891927"/>
          </a:xfrm>
        </p:grpSpPr>
        <p:sp>
          <p:nvSpPr>
            <p:cNvPr id="724" name="Google Shape;724;p31"/>
            <p:cNvSpPr/>
            <p:nvPr/>
          </p:nvSpPr>
          <p:spPr>
            <a:xfrm>
              <a:off x="0" y="0"/>
              <a:ext cx="5934842" cy="5882402"/>
            </a:xfrm>
            <a:custGeom>
              <a:avLst/>
              <a:gdLst/>
              <a:ahLst/>
              <a:cxnLst/>
              <a:rect l="l" t="t" r="r" b="b"/>
              <a:pathLst>
                <a:path w="5934842" h="5882402" extrusionOk="0">
                  <a:moveTo>
                    <a:pt x="0" y="0"/>
                  </a:moveTo>
                  <a:lnTo>
                    <a:pt x="5934842" y="0"/>
                  </a:lnTo>
                  <a:lnTo>
                    <a:pt x="5934842" y="5882402"/>
                  </a:lnTo>
                  <a:lnTo>
                    <a:pt x="0" y="58824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1"/>
            <p:cNvSpPr txBox="1"/>
            <p:nvPr/>
          </p:nvSpPr>
          <p:spPr>
            <a:xfrm>
              <a:off x="0" y="-9525"/>
              <a:ext cx="5934842" cy="5891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79145" marR="0" lvl="1" indent="-389572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Race/ethnicity</a:t>
              </a:r>
              <a:endParaRPr/>
            </a:p>
            <a:p>
              <a:pPr marL="1247775" marR="0" lvl="2" indent="-415925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000"/>
                <a:buFont typeface="Arial"/>
                <a:buChar char="⚬"/>
              </a:pPr>
              <a:r>
                <a:rPr lang="en-US" sz="30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Black</a:t>
              </a:r>
              <a:endParaRPr/>
            </a:p>
            <a:p>
              <a:pPr marL="1247775" marR="0" lvl="2" indent="-415925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000"/>
                <a:buFont typeface="Arial"/>
                <a:buChar char="⚬"/>
              </a:pPr>
              <a:r>
                <a:rPr lang="en-US" sz="30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White</a:t>
              </a:r>
              <a:endParaRPr/>
            </a:p>
            <a:p>
              <a:pPr marL="1247775" marR="0" lvl="2" indent="-415925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000"/>
                <a:buFont typeface="Arial"/>
                <a:buChar char="⚬"/>
              </a:pPr>
              <a:r>
                <a:rPr lang="en-US" sz="30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Hispanic</a:t>
              </a:r>
              <a:endParaRPr/>
            </a:p>
            <a:p>
              <a:pPr marL="1248727" marR="0" lvl="2" indent="-416241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000"/>
                <a:buFont typeface="Arial"/>
                <a:buChar char="⚬"/>
              </a:pPr>
              <a:r>
                <a:rPr lang="en-US" sz="30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Asian</a:t>
              </a:r>
              <a:endParaRPr/>
            </a:p>
            <a:p>
              <a:pPr marL="1248727" marR="0" lvl="2" indent="-416241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000"/>
                <a:buFont typeface="Arial"/>
                <a:buChar char="⚬"/>
              </a:pPr>
              <a:r>
                <a:rPr lang="en-US" sz="30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Other</a:t>
              </a:r>
              <a:endParaRPr/>
            </a:p>
            <a:p>
              <a:pPr marL="1248727" marR="0" lvl="2" indent="-416241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6" name="Google Shape;726;p31"/>
          <p:cNvGrpSpPr/>
          <p:nvPr/>
        </p:nvGrpSpPr>
        <p:grpSpPr>
          <a:xfrm>
            <a:off x="8211207" y="3498546"/>
            <a:ext cx="7013028" cy="3643807"/>
            <a:chOff x="0" y="-9525"/>
            <a:chExt cx="9350704" cy="4858409"/>
          </a:xfrm>
        </p:grpSpPr>
        <p:sp>
          <p:nvSpPr>
            <p:cNvPr id="727" name="Google Shape;727;p31"/>
            <p:cNvSpPr/>
            <p:nvPr/>
          </p:nvSpPr>
          <p:spPr>
            <a:xfrm>
              <a:off x="0" y="0"/>
              <a:ext cx="9350704" cy="4848884"/>
            </a:xfrm>
            <a:custGeom>
              <a:avLst/>
              <a:gdLst/>
              <a:ahLst/>
              <a:cxnLst/>
              <a:rect l="l" t="t" r="r" b="b"/>
              <a:pathLst>
                <a:path w="9350704" h="4848884" extrusionOk="0">
                  <a:moveTo>
                    <a:pt x="0" y="0"/>
                  </a:moveTo>
                  <a:lnTo>
                    <a:pt x="9350704" y="0"/>
                  </a:lnTo>
                  <a:lnTo>
                    <a:pt x="9350704" y="4848884"/>
                  </a:lnTo>
                  <a:lnTo>
                    <a:pt x="0" y="48488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1"/>
            <p:cNvSpPr txBox="1"/>
            <p:nvPr/>
          </p:nvSpPr>
          <p:spPr>
            <a:xfrm>
              <a:off x="0" y="-9525"/>
              <a:ext cx="9350704" cy="4858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79145" marR="0" lvl="1" indent="-389572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Insurance status at delivery</a:t>
              </a:r>
              <a:endParaRPr/>
            </a:p>
            <a:p>
              <a:pPr marL="1356360" marR="0" lvl="2" indent="-45212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⚬"/>
              </a:pPr>
              <a:r>
                <a:rPr lang="en-US" sz="36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Private insurance</a:t>
              </a:r>
              <a:endParaRPr/>
            </a:p>
            <a:p>
              <a:pPr marL="1356360" marR="0" lvl="2" indent="-45212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⚬"/>
              </a:pPr>
              <a:r>
                <a:rPr lang="en-US" sz="36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Public insurance</a:t>
              </a:r>
              <a:endParaRPr/>
            </a:p>
            <a:p>
              <a:pPr marL="1356360" marR="0" lvl="2" indent="-45212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⚬"/>
              </a:pPr>
              <a:r>
                <a:rPr lang="en-US" sz="36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Uninsured/self-pay</a:t>
              </a:r>
              <a:endParaRPr/>
            </a:p>
            <a:p>
              <a:pPr marL="1356360" marR="0" lvl="2" indent="-45212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⚬"/>
              </a:pPr>
              <a:r>
                <a:rPr lang="en-US" sz="36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Unknown insurance status</a:t>
              </a:r>
              <a:endParaRPr/>
            </a:p>
            <a:p>
              <a:pPr marL="1356360" marR="0" lvl="2" indent="-45212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356360" marR="0" lvl="2" indent="-45212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2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32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5" name="Google Shape;735;p32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36" name="Google Shape;736;p32"/>
          <p:cNvGrpSpPr/>
          <p:nvPr/>
        </p:nvGrpSpPr>
        <p:grpSpPr>
          <a:xfrm>
            <a:off x="907256" y="612952"/>
            <a:ext cx="16473488" cy="1698279"/>
            <a:chOff x="0" y="-212713"/>
            <a:chExt cx="21964650" cy="2264371"/>
          </a:xfrm>
        </p:grpSpPr>
        <p:sp>
          <p:nvSpPr>
            <p:cNvPr id="737" name="Google Shape;737;p32"/>
            <p:cNvSpPr/>
            <p:nvPr/>
          </p:nvSpPr>
          <p:spPr>
            <a:xfrm>
              <a:off x="0" y="0"/>
              <a:ext cx="21964650" cy="2051658"/>
            </a:xfrm>
            <a:custGeom>
              <a:avLst/>
              <a:gdLst/>
              <a:ahLst/>
              <a:cxnLst/>
              <a:rect l="l" t="t" r="r" b="b"/>
              <a:pathLst>
                <a:path w="21964650" h="2051658" extrusionOk="0">
                  <a:moveTo>
                    <a:pt x="0" y="0"/>
                  </a:moveTo>
                  <a:lnTo>
                    <a:pt x="21964650" y="0"/>
                  </a:lnTo>
                  <a:lnTo>
                    <a:pt x="21964650" y="2051658"/>
                  </a:lnTo>
                  <a:lnTo>
                    <a:pt x="0" y="20516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2"/>
            <p:cNvSpPr txBox="1"/>
            <p:nvPr/>
          </p:nvSpPr>
          <p:spPr>
            <a:xfrm>
              <a:off x="140503" y="-212713"/>
              <a:ext cx="12892405" cy="2061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1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25" b="1" dirty="0" err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SDoH</a:t>
              </a:r>
              <a:r>
                <a:rPr lang="en-US" sz="5925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 Measures from BE (10 chart audit)</a:t>
              </a:r>
              <a:endParaRPr dirty="0"/>
            </a:p>
          </p:txBody>
        </p:sp>
      </p:grpSp>
      <p:grpSp>
        <p:nvGrpSpPr>
          <p:cNvPr id="739" name="Google Shape;739;p32"/>
          <p:cNvGrpSpPr/>
          <p:nvPr/>
        </p:nvGrpSpPr>
        <p:grpSpPr>
          <a:xfrm>
            <a:off x="914400" y="2688432"/>
            <a:ext cx="16459200" cy="6577013"/>
            <a:chOff x="0" y="-66675"/>
            <a:chExt cx="21945600" cy="8769351"/>
          </a:xfrm>
        </p:grpSpPr>
        <p:sp>
          <p:nvSpPr>
            <p:cNvPr id="740" name="Google Shape;740;p32"/>
            <p:cNvSpPr/>
            <p:nvPr/>
          </p:nvSpPr>
          <p:spPr>
            <a:xfrm>
              <a:off x="0" y="0"/>
              <a:ext cx="21945600" cy="8702676"/>
            </a:xfrm>
            <a:custGeom>
              <a:avLst/>
              <a:gdLst/>
              <a:ahLst/>
              <a:cxnLst/>
              <a:rect l="l" t="t" r="r" b="b"/>
              <a:pathLst>
                <a:path w="21945600" h="870267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2"/>
            <p:cNvSpPr txBox="1"/>
            <p:nvPr/>
          </p:nvSpPr>
          <p:spPr>
            <a:xfrm>
              <a:off x="0" y="-66675"/>
              <a:ext cx="21945600" cy="8769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79145" marR="0" lvl="1" indent="-389572" algn="l" rtl="0">
                <a:lnSpc>
                  <a:spcPct val="133785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# of patients during delivery admission with SDoH screening documented using a SDoH screening tool</a:t>
              </a:r>
              <a:endParaRPr/>
            </a:p>
            <a:p>
              <a:pPr marL="779145" marR="0" lvl="1" indent="-389572" algn="l" rtl="0">
                <a:lnSpc>
                  <a:spcPct val="133785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# of patients during delivery admission screened positive for SDoH (answer yes to any question on SDoH screening tool)</a:t>
              </a:r>
              <a:endParaRPr/>
            </a:p>
            <a:p>
              <a:pPr marL="779145" marR="0" lvl="1" indent="-389572" algn="l" rtl="0">
                <a:lnSpc>
                  <a:spcPct val="133785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# of patients during delivery admission screened positive for SDoH that have documentation of patient linkage to needed community resources/services</a:t>
              </a:r>
              <a:endParaRPr/>
            </a:p>
            <a:p>
              <a:pPr marL="779145" marR="0" lvl="1" indent="-389572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 i="0" u="none" strike="noStrike" cap="none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3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33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8" name="Google Shape;748;p33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49" name="Google Shape;749;p33"/>
          <p:cNvGrpSpPr/>
          <p:nvPr/>
        </p:nvGrpSpPr>
        <p:grpSpPr>
          <a:xfrm>
            <a:off x="907256" y="765343"/>
            <a:ext cx="16473488" cy="1545888"/>
            <a:chOff x="0" y="-9525"/>
            <a:chExt cx="21964650" cy="2061183"/>
          </a:xfrm>
        </p:grpSpPr>
        <p:sp>
          <p:nvSpPr>
            <p:cNvPr id="750" name="Google Shape;750;p33"/>
            <p:cNvSpPr/>
            <p:nvPr/>
          </p:nvSpPr>
          <p:spPr>
            <a:xfrm>
              <a:off x="0" y="0"/>
              <a:ext cx="21964650" cy="2051658"/>
            </a:xfrm>
            <a:custGeom>
              <a:avLst/>
              <a:gdLst/>
              <a:ahLst/>
              <a:cxnLst/>
              <a:rect l="l" t="t" r="r" b="b"/>
              <a:pathLst>
                <a:path w="21964650" h="2051658" extrusionOk="0">
                  <a:moveTo>
                    <a:pt x="0" y="0"/>
                  </a:moveTo>
                  <a:lnTo>
                    <a:pt x="21964650" y="0"/>
                  </a:lnTo>
                  <a:lnTo>
                    <a:pt x="21964650" y="2051658"/>
                  </a:lnTo>
                  <a:lnTo>
                    <a:pt x="0" y="20516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3"/>
            <p:cNvSpPr txBox="1"/>
            <p:nvPr/>
          </p:nvSpPr>
          <p:spPr>
            <a:xfrm>
              <a:off x="0" y="-9525"/>
              <a:ext cx="21964650" cy="2061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1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25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Patient Partner Questions</a:t>
              </a:r>
              <a:endParaRPr/>
            </a:p>
          </p:txBody>
        </p:sp>
      </p:grpSp>
      <p:grpSp>
        <p:nvGrpSpPr>
          <p:cNvPr id="752" name="Google Shape;752;p33"/>
          <p:cNvGrpSpPr/>
          <p:nvPr/>
        </p:nvGrpSpPr>
        <p:grpSpPr>
          <a:xfrm>
            <a:off x="914400" y="2688432"/>
            <a:ext cx="16459200" cy="6577013"/>
            <a:chOff x="0" y="-66675"/>
            <a:chExt cx="21945600" cy="8769351"/>
          </a:xfrm>
        </p:grpSpPr>
        <p:sp>
          <p:nvSpPr>
            <p:cNvPr id="753" name="Google Shape;753;p33"/>
            <p:cNvSpPr/>
            <p:nvPr/>
          </p:nvSpPr>
          <p:spPr>
            <a:xfrm>
              <a:off x="0" y="0"/>
              <a:ext cx="21945600" cy="8702676"/>
            </a:xfrm>
            <a:custGeom>
              <a:avLst/>
              <a:gdLst/>
              <a:ahLst/>
              <a:cxnLst/>
              <a:rect l="l" t="t" r="r" b="b"/>
              <a:pathLst>
                <a:path w="21945600" h="870267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3"/>
            <p:cNvSpPr txBox="1"/>
            <p:nvPr/>
          </p:nvSpPr>
          <p:spPr>
            <a:xfrm>
              <a:off x="0" y="-66675"/>
              <a:ext cx="21945600" cy="8769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78192" marR="0" lvl="1" indent="-389095" algn="l" rtl="0">
                <a:lnSpc>
                  <a:spcPct val="133785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Does your quality improvement team have a patient partner(s) participating? (Y/N)</a:t>
              </a:r>
              <a:endParaRPr/>
            </a:p>
            <a:p>
              <a:pPr marL="1247775" marR="0" lvl="2" indent="-415925" algn="l" rtl="0">
                <a:lnSpc>
                  <a:spcPct val="131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000"/>
                <a:buFont typeface="Arial"/>
                <a:buChar char="⚬"/>
              </a:pPr>
              <a:r>
                <a:rPr lang="en-US" sz="30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If yes, list the names and contact information (phone, email) for each PP</a:t>
              </a:r>
              <a:endParaRPr/>
            </a:p>
            <a:p>
              <a:pPr marL="1746885" marR="0" lvl="2" indent="-582295" algn="l" rtl="0">
                <a:lnSpc>
                  <a:spcPct val="16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4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34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1" name="Google Shape;761;p34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62" name="Google Shape;762;p34"/>
          <p:cNvGrpSpPr/>
          <p:nvPr/>
        </p:nvGrpSpPr>
        <p:grpSpPr>
          <a:xfrm>
            <a:off x="1114654" y="3941921"/>
            <a:ext cx="7661484" cy="5590136"/>
            <a:chOff x="0" y="-191656"/>
            <a:chExt cx="10215311" cy="7453514"/>
          </a:xfrm>
        </p:grpSpPr>
        <p:sp>
          <p:nvSpPr>
            <p:cNvPr id="763" name="Google Shape;763;p34"/>
            <p:cNvSpPr/>
            <p:nvPr/>
          </p:nvSpPr>
          <p:spPr>
            <a:xfrm>
              <a:off x="0" y="0"/>
              <a:ext cx="9241790" cy="7261858"/>
            </a:xfrm>
            <a:custGeom>
              <a:avLst/>
              <a:gdLst/>
              <a:ahLst/>
              <a:cxnLst/>
              <a:rect l="l" t="t" r="r" b="b"/>
              <a:pathLst>
                <a:path w="9241790" h="7261858" extrusionOk="0">
                  <a:moveTo>
                    <a:pt x="0" y="0"/>
                  </a:moveTo>
                  <a:lnTo>
                    <a:pt x="9241790" y="0"/>
                  </a:lnTo>
                  <a:lnTo>
                    <a:pt x="9241790" y="7261858"/>
                  </a:lnTo>
                  <a:lnTo>
                    <a:pt x="0" y="72618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4"/>
            <p:cNvSpPr txBox="1"/>
            <p:nvPr/>
          </p:nvSpPr>
          <p:spPr>
            <a:xfrm>
              <a:off x="973521" y="-191656"/>
              <a:ext cx="9241790" cy="7261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24852" marR="0" lvl="1" indent="-362426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900"/>
                <a:buFont typeface="Arial"/>
                <a:buChar char="•"/>
              </a:pPr>
              <a:r>
                <a:rPr lang="en-US" sz="39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Email</a:t>
              </a:r>
              <a:endParaRPr i="1" dirty="0"/>
            </a:p>
            <a:p>
              <a:pPr marL="724852" marR="0" lvl="1" indent="-362426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900"/>
                <a:buFont typeface="Arial"/>
                <a:buChar char="•"/>
              </a:pPr>
              <a:r>
                <a:rPr lang="en-US" sz="39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Zoom call</a:t>
              </a:r>
              <a:endParaRPr i="1" dirty="0"/>
            </a:p>
            <a:p>
              <a:pPr marL="724852" marR="0" lvl="1" indent="-362426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900"/>
                <a:buFont typeface="Arial"/>
                <a:buChar char="•"/>
              </a:pPr>
              <a:r>
                <a:rPr lang="en-US" sz="39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Phone call</a:t>
              </a:r>
              <a:endParaRPr i="1" dirty="0"/>
            </a:p>
            <a:p>
              <a:pPr marL="724852" marR="0" lvl="1" indent="-362426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900"/>
                <a:buFont typeface="Arial"/>
                <a:buChar char="•"/>
              </a:pPr>
              <a:r>
                <a:rPr lang="en-US" sz="39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In-person meeting</a:t>
              </a:r>
              <a:endParaRPr i="1" dirty="0"/>
            </a:p>
            <a:p>
              <a:pPr marL="724852" marR="0" lvl="1" indent="-362426" algn="l" rtl="0">
                <a:lnSpc>
                  <a:spcPct val="106923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900"/>
                <a:buFont typeface="Arial"/>
                <a:buChar char="•"/>
              </a:pPr>
              <a:r>
                <a:rPr lang="en-US" sz="39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Provided input for Respectful Care Breakfast planning</a:t>
              </a:r>
              <a:endParaRPr i="1" dirty="0"/>
            </a:p>
            <a:p>
              <a:pPr marL="724852" marR="0" lvl="1" indent="-362426" algn="l" rtl="0">
                <a:lnSpc>
                  <a:spcPct val="106923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900"/>
                <a:buFont typeface="Arial"/>
                <a:buChar char="•"/>
              </a:pPr>
              <a:r>
                <a:rPr lang="en-US" sz="39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Provided input for doula friendly L&amp;D strategies</a:t>
              </a:r>
              <a:endParaRPr i="1" dirty="0"/>
            </a:p>
          </p:txBody>
        </p:sp>
      </p:grpSp>
      <p:grpSp>
        <p:nvGrpSpPr>
          <p:cNvPr id="765" name="Google Shape;765;p34"/>
          <p:cNvGrpSpPr/>
          <p:nvPr/>
        </p:nvGrpSpPr>
        <p:grpSpPr>
          <a:xfrm>
            <a:off x="8526518" y="3816608"/>
            <a:ext cx="9634700" cy="5564985"/>
            <a:chOff x="0" y="0"/>
            <a:chExt cx="12846266" cy="7419980"/>
          </a:xfrm>
        </p:grpSpPr>
        <p:sp>
          <p:nvSpPr>
            <p:cNvPr id="766" name="Google Shape;766;p34"/>
            <p:cNvSpPr/>
            <p:nvPr/>
          </p:nvSpPr>
          <p:spPr>
            <a:xfrm>
              <a:off x="0" y="0"/>
              <a:ext cx="12846266" cy="7419980"/>
            </a:xfrm>
            <a:custGeom>
              <a:avLst/>
              <a:gdLst/>
              <a:ahLst/>
              <a:cxnLst/>
              <a:rect l="l" t="t" r="r" b="b"/>
              <a:pathLst>
                <a:path w="12846266" h="7419980" extrusionOk="0">
                  <a:moveTo>
                    <a:pt x="0" y="0"/>
                  </a:moveTo>
                  <a:lnTo>
                    <a:pt x="12846266" y="0"/>
                  </a:lnTo>
                  <a:lnTo>
                    <a:pt x="12846266" y="7419980"/>
                  </a:lnTo>
                  <a:lnTo>
                    <a:pt x="0" y="74199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4"/>
            <p:cNvSpPr txBox="1"/>
            <p:nvPr/>
          </p:nvSpPr>
          <p:spPr>
            <a:xfrm>
              <a:off x="0" y="0"/>
              <a:ext cx="12846266" cy="7419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69609" marR="0" lvl="1" indent="-334803" algn="l" rtl="0">
                <a:lnSpc>
                  <a:spcPct val="120472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Provided input for SDOH resources/other community resource linkage</a:t>
              </a:r>
              <a:endParaRPr i="1" dirty="0"/>
            </a:p>
            <a:p>
              <a:pPr marL="669609" marR="0" lvl="1" indent="-334803" algn="l" rtl="0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Provided input on engaging patients 	with home visiting programs</a:t>
              </a:r>
              <a:endParaRPr i="1" dirty="0"/>
            </a:p>
            <a:p>
              <a:pPr marL="670560" marR="0" lvl="1" indent="-335279" algn="l" rtl="0">
                <a:lnSpc>
                  <a:spcPct val="115194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Provided input on patient education</a:t>
              </a:r>
              <a:endParaRPr i="1" dirty="0"/>
            </a:p>
            <a:p>
              <a:pPr marL="670560" marR="0" lvl="1" indent="-335280" algn="l" rtl="0">
                <a:lnSpc>
                  <a:spcPct val="119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materials</a:t>
              </a:r>
              <a:endParaRPr i="1" dirty="0"/>
            </a:p>
            <a:p>
              <a:pPr marL="669609" marR="0" lvl="1" indent="-334803" algn="l" rtl="0">
                <a:lnSpc>
                  <a:spcPct val="122083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Engaged with providing feedback or 	QI input on another topic</a:t>
              </a:r>
              <a:endParaRPr i="1" dirty="0"/>
            </a:p>
            <a:p>
              <a:pPr marL="670560" marR="0" lvl="1" indent="-335279" algn="l" rtl="0">
                <a:lnSpc>
                  <a:spcPct val="114361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1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Did not engage this month</a:t>
              </a:r>
              <a:endParaRPr i="1" dirty="0"/>
            </a:p>
          </p:txBody>
        </p:sp>
      </p:grpSp>
      <p:grpSp>
        <p:nvGrpSpPr>
          <p:cNvPr id="768" name="Google Shape;768;p34"/>
          <p:cNvGrpSpPr/>
          <p:nvPr/>
        </p:nvGrpSpPr>
        <p:grpSpPr>
          <a:xfrm>
            <a:off x="1921574" y="2885979"/>
            <a:ext cx="5419725" cy="673417"/>
            <a:chOff x="0" y="0"/>
            <a:chExt cx="7226300" cy="897890"/>
          </a:xfrm>
        </p:grpSpPr>
        <p:sp>
          <p:nvSpPr>
            <p:cNvPr id="769" name="Google Shape;769;p34"/>
            <p:cNvSpPr/>
            <p:nvPr/>
          </p:nvSpPr>
          <p:spPr>
            <a:xfrm>
              <a:off x="0" y="0"/>
              <a:ext cx="7226300" cy="897890"/>
            </a:xfrm>
            <a:custGeom>
              <a:avLst/>
              <a:gdLst/>
              <a:ahLst/>
              <a:cxnLst/>
              <a:rect l="l" t="t" r="r" b="b"/>
              <a:pathLst>
                <a:path w="7226300" h="897890" extrusionOk="0">
                  <a:moveTo>
                    <a:pt x="0" y="0"/>
                  </a:moveTo>
                  <a:lnTo>
                    <a:pt x="7226300" y="0"/>
                  </a:lnTo>
                  <a:lnTo>
                    <a:pt x="7226300" y="897890"/>
                  </a:lnTo>
                  <a:lnTo>
                    <a:pt x="0" y="897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4"/>
            <p:cNvSpPr txBox="1"/>
            <p:nvPr/>
          </p:nvSpPr>
          <p:spPr>
            <a:xfrm>
              <a:off x="0" y="0"/>
              <a:ext cx="7226300" cy="89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25" b="1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(select all that apply)</a:t>
              </a:r>
              <a:endParaRPr/>
            </a:p>
          </p:txBody>
        </p:sp>
      </p:grpSp>
      <p:grpSp>
        <p:nvGrpSpPr>
          <p:cNvPr id="771" name="Google Shape;771;p34"/>
          <p:cNvGrpSpPr/>
          <p:nvPr/>
        </p:nvGrpSpPr>
        <p:grpSpPr>
          <a:xfrm>
            <a:off x="296918" y="324342"/>
            <a:ext cx="16459200" cy="1988344"/>
            <a:chOff x="0" y="0"/>
            <a:chExt cx="21945600" cy="2651126"/>
          </a:xfrm>
        </p:grpSpPr>
        <p:sp>
          <p:nvSpPr>
            <p:cNvPr id="772" name="Google Shape;772;p34"/>
            <p:cNvSpPr/>
            <p:nvPr/>
          </p:nvSpPr>
          <p:spPr>
            <a:xfrm>
              <a:off x="0" y="0"/>
              <a:ext cx="21945600" cy="2651126"/>
            </a:xfrm>
            <a:custGeom>
              <a:avLst/>
              <a:gdLst/>
              <a:ahLst/>
              <a:cxnLst/>
              <a:rect l="l" t="t" r="r" b="b"/>
              <a:pathLst>
                <a:path w="21945600" h="265112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34"/>
            <p:cNvSpPr txBox="1"/>
            <p:nvPr/>
          </p:nvSpPr>
          <p:spPr>
            <a:xfrm>
              <a:off x="0" y="0"/>
              <a:ext cx="21945600" cy="2651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Patient Partner Questions</a:t>
              </a:r>
              <a:endParaRPr/>
            </a:p>
          </p:txBody>
        </p:sp>
      </p:grpSp>
      <p:grpSp>
        <p:nvGrpSpPr>
          <p:cNvPr id="774" name="Google Shape;774;p34"/>
          <p:cNvGrpSpPr/>
          <p:nvPr/>
        </p:nvGrpSpPr>
        <p:grpSpPr>
          <a:xfrm>
            <a:off x="546538" y="2126948"/>
            <a:ext cx="16459200" cy="6534151"/>
            <a:chOff x="0" y="-9525"/>
            <a:chExt cx="21945600" cy="8712201"/>
          </a:xfrm>
        </p:grpSpPr>
        <p:sp>
          <p:nvSpPr>
            <p:cNvPr id="775" name="Google Shape;775;p34"/>
            <p:cNvSpPr/>
            <p:nvPr/>
          </p:nvSpPr>
          <p:spPr>
            <a:xfrm>
              <a:off x="0" y="0"/>
              <a:ext cx="21945600" cy="8702676"/>
            </a:xfrm>
            <a:custGeom>
              <a:avLst/>
              <a:gdLst/>
              <a:ahLst/>
              <a:cxnLst/>
              <a:rect l="l" t="t" r="r" b="b"/>
              <a:pathLst>
                <a:path w="21945600" h="870267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4"/>
            <p:cNvSpPr txBox="1"/>
            <p:nvPr/>
          </p:nvSpPr>
          <p:spPr>
            <a:xfrm>
              <a:off x="0" y="-9525"/>
              <a:ext cx="21945600" cy="8712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931545" marR="0" lvl="1" indent="-465454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How did you engage with your patient partner this month?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5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35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3" name="Google Shape;783;p35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84" name="Google Shape;784;p35"/>
          <p:cNvGrpSpPr/>
          <p:nvPr/>
        </p:nvGrpSpPr>
        <p:grpSpPr>
          <a:xfrm>
            <a:off x="907256" y="765343"/>
            <a:ext cx="16473488" cy="1545888"/>
            <a:chOff x="0" y="-9525"/>
            <a:chExt cx="21964650" cy="2061183"/>
          </a:xfrm>
        </p:grpSpPr>
        <p:sp>
          <p:nvSpPr>
            <p:cNvPr id="785" name="Google Shape;785;p35"/>
            <p:cNvSpPr/>
            <p:nvPr/>
          </p:nvSpPr>
          <p:spPr>
            <a:xfrm>
              <a:off x="0" y="0"/>
              <a:ext cx="21964650" cy="2051658"/>
            </a:xfrm>
            <a:custGeom>
              <a:avLst/>
              <a:gdLst/>
              <a:ahLst/>
              <a:cxnLst/>
              <a:rect l="l" t="t" r="r" b="b"/>
              <a:pathLst>
                <a:path w="21964650" h="2051658" extrusionOk="0">
                  <a:moveTo>
                    <a:pt x="0" y="0"/>
                  </a:moveTo>
                  <a:lnTo>
                    <a:pt x="21964650" y="0"/>
                  </a:lnTo>
                  <a:lnTo>
                    <a:pt x="21964650" y="2051658"/>
                  </a:lnTo>
                  <a:lnTo>
                    <a:pt x="0" y="20516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5"/>
            <p:cNvSpPr txBox="1"/>
            <p:nvPr/>
          </p:nvSpPr>
          <p:spPr>
            <a:xfrm>
              <a:off x="0" y="-9525"/>
              <a:ext cx="21964650" cy="2061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1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25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Patient Partner Questions</a:t>
              </a:r>
              <a:endParaRPr/>
            </a:p>
          </p:txBody>
        </p:sp>
      </p:grpSp>
      <p:grpSp>
        <p:nvGrpSpPr>
          <p:cNvPr id="787" name="Google Shape;787;p35"/>
          <p:cNvGrpSpPr/>
          <p:nvPr/>
        </p:nvGrpSpPr>
        <p:grpSpPr>
          <a:xfrm>
            <a:off x="914400" y="2731294"/>
            <a:ext cx="16459200" cy="6534151"/>
            <a:chOff x="0" y="-9525"/>
            <a:chExt cx="21945600" cy="8712201"/>
          </a:xfrm>
        </p:grpSpPr>
        <p:sp>
          <p:nvSpPr>
            <p:cNvPr id="788" name="Google Shape;788;p35"/>
            <p:cNvSpPr/>
            <p:nvPr/>
          </p:nvSpPr>
          <p:spPr>
            <a:xfrm>
              <a:off x="0" y="0"/>
              <a:ext cx="21945600" cy="8702676"/>
            </a:xfrm>
            <a:custGeom>
              <a:avLst/>
              <a:gdLst/>
              <a:ahLst/>
              <a:cxnLst/>
              <a:rect l="l" t="t" r="r" b="b"/>
              <a:pathLst>
                <a:path w="21945600" h="870267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5"/>
            <p:cNvSpPr txBox="1"/>
            <p:nvPr/>
          </p:nvSpPr>
          <p:spPr>
            <a:xfrm>
              <a:off x="0" y="-9525"/>
              <a:ext cx="21945600" cy="8712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79145" marR="0" lvl="1" indent="-389572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How often do you plan to meet with your patient partner?</a:t>
              </a:r>
              <a:endParaRPr/>
            </a:p>
            <a:p>
              <a:pPr marL="1247775" marR="0" lvl="2" indent="-415925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000"/>
                <a:buFont typeface="Arial"/>
                <a:buChar char="⚬"/>
              </a:pPr>
              <a:r>
                <a:rPr lang="en-US" sz="30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Monthly</a:t>
              </a:r>
              <a:endParaRPr/>
            </a:p>
            <a:p>
              <a:pPr marL="1247775" marR="0" lvl="2" indent="-415925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000"/>
                <a:buFont typeface="Arial"/>
                <a:buChar char="⚬"/>
              </a:pPr>
              <a:r>
                <a:rPr lang="en-US" sz="30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Quarterly</a:t>
              </a:r>
              <a:endParaRPr/>
            </a:p>
            <a:p>
              <a:pPr marL="1247775" marR="0" lvl="2" indent="-415925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000"/>
                <a:buFont typeface="Arial"/>
                <a:buChar char="⚬"/>
              </a:pPr>
              <a:r>
                <a:rPr lang="en-US" sz="30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Other</a:t>
              </a:r>
              <a:endParaRPr/>
            </a:p>
            <a:p>
              <a:pPr marL="778192" marR="0" lvl="1" indent="-389095" algn="l" rtl="0">
                <a:lnSpc>
                  <a:spcPct val="136547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If other, how often do you plan to meet with your patient partner? </a:t>
              </a:r>
              <a:endParaRPr/>
            </a:p>
            <a:p>
              <a:pPr marL="778192" marR="0" lvl="1" indent="-389096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 i="0" u="none" strike="noStrike" cap="none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6"/>
          <p:cNvSpPr/>
          <p:nvPr/>
        </p:nvSpPr>
        <p:spPr>
          <a:xfrm>
            <a:off x="13896475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36"/>
          <p:cNvSpPr/>
          <p:nvPr/>
        </p:nvSpPr>
        <p:spPr>
          <a:xfrm>
            <a:off x="10787313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6" name="Google Shape;796;p36"/>
          <p:cNvCxnSpPr/>
          <p:nvPr/>
        </p:nvCxnSpPr>
        <p:spPr>
          <a:xfrm rot="2981">
            <a:off x="907253" y="9503570"/>
            <a:ext cx="16473494" cy="0"/>
          </a:xfrm>
          <a:prstGeom prst="straightConnector1">
            <a:avLst/>
          </a:prstGeom>
          <a:noFill/>
          <a:ln w="9525" cap="rnd" cmpd="sng">
            <a:solidFill>
              <a:srgbClr val="AEB3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97" name="Google Shape;797;p36"/>
          <p:cNvGrpSpPr/>
          <p:nvPr/>
        </p:nvGrpSpPr>
        <p:grpSpPr>
          <a:xfrm>
            <a:off x="907256" y="765343"/>
            <a:ext cx="16473488" cy="2095072"/>
            <a:chOff x="0" y="-9525"/>
            <a:chExt cx="21964650" cy="2793429"/>
          </a:xfrm>
        </p:grpSpPr>
        <p:sp>
          <p:nvSpPr>
            <p:cNvPr id="798" name="Google Shape;798;p36"/>
            <p:cNvSpPr/>
            <p:nvPr/>
          </p:nvSpPr>
          <p:spPr>
            <a:xfrm>
              <a:off x="0" y="0"/>
              <a:ext cx="21964650" cy="2783904"/>
            </a:xfrm>
            <a:custGeom>
              <a:avLst/>
              <a:gdLst/>
              <a:ahLst/>
              <a:cxnLst/>
              <a:rect l="l" t="t" r="r" b="b"/>
              <a:pathLst>
                <a:path w="21964650" h="2783904" extrusionOk="0">
                  <a:moveTo>
                    <a:pt x="0" y="0"/>
                  </a:moveTo>
                  <a:lnTo>
                    <a:pt x="21964650" y="0"/>
                  </a:lnTo>
                  <a:lnTo>
                    <a:pt x="21964650" y="2783904"/>
                  </a:lnTo>
                  <a:lnTo>
                    <a:pt x="0" y="27839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6"/>
            <p:cNvSpPr txBox="1"/>
            <p:nvPr/>
          </p:nvSpPr>
          <p:spPr>
            <a:xfrm>
              <a:off x="0" y="-9525"/>
              <a:ext cx="21964650" cy="2793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1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25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Respectful Care </a:t>
              </a:r>
              <a:endParaRPr/>
            </a:p>
            <a:p>
              <a:pPr marL="0" marR="0" lvl="0" indent="0" algn="l" rtl="0">
                <a:lnSpc>
                  <a:spcPct val="11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25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Breakfast Questions</a:t>
              </a:r>
              <a:endParaRPr/>
            </a:p>
          </p:txBody>
        </p:sp>
      </p:grpSp>
      <p:grpSp>
        <p:nvGrpSpPr>
          <p:cNvPr id="800" name="Google Shape;800;p36"/>
          <p:cNvGrpSpPr/>
          <p:nvPr/>
        </p:nvGrpSpPr>
        <p:grpSpPr>
          <a:xfrm>
            <a:off x="800100" y="3250817"/>
            <a:ext cx="16459200" cy="6527007"/>
            <a:chOff x="0" y="0"/>
            <a:chExt cx="21945600" cy="8702676"/>
          </a:xfrm>
        </p:grpSpPr>
        <p:sp>
          <p:nvSpPr>
            <p:cNvPr id="801" name="Google Shape;801;p36"/>
            <p:cNvSpPr/>
            <p:nvPr/>
          </p:nvSpPr>
          <p:spPr>
            <a:xfrm>
              <a:off x="0" y="0"/>
              <a:ext cx="21945600" cy="8702676"/>
            </a:xfrm>
            <a:custGeom>
              <a:avLst/>
              <a:gdLst/>
              <a:ahLst/>
              <a:cxnLst/>
              <a:rect l="l" t="t" r="r" b="b"/>
              <a:pathLst>
                <a:path w="21945600" h="8702676" extrusionOk="0">
                  <a:moveTo>
                    <a:pt x="0" y="0"/>
                  </a:moveTo>
                  <a:lnTo>
                    <a:pt x="21945600" y="0"/>
                  </a:lnTo>
                  <a:lnTo>
                    <a:pt x="219456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6"/>
            <p:cNvSpPr txBox="1"/>
            <p:nvPr/>
          </p:nvSpPr>
          <p:spPr>
            <a:xfrm>
              <a:off x="0" y="0"/>
              <a:ext cx="21945600" cy="8702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70560" marR="0" lvl="1" indent="-335279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Did your team host a RCB this month? (Y/N)</a:t>
              </a:r>
              <a:endParaRPr/>
            </a:p>
            <a:p>
              <a:pPr marL="1288494" marR="0" lvl="2" indent="-429498" algn="l" rtl="0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225"/>
                <a:buFont typeface="Arial"/>
                <a:buChar char="⚬"/>
              </a:pPr>
              <a:r>
                <a:rPr lang="en-US" sz="3225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If yes, # of providers/nurses/staff in attendance</a:t>
              </a:r>
              <a:endParaRPr/>
            </a:p>
            <a:p>
              <a:pPr marL="1288494" marR="0" lvl="2" indent="-429498" algn="l" rtl="0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225"/>
                <a:buFont typeface="Arial"/>
                <a:buChar char="⚬"/>
              </a:pPr>
              <a:r>
                <a:rPr lang="en-US" sz="3225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AND, # of patients/families/community in attendance</a:t>
              </a:r>
              <a:endParaRPr/>
            </a:p>
            <a:p>
              <a:pPr marL="669607" marR="0" lvl="1" indent="-334803" algn="l" rtl="0">
                <a:lnSpc>
                  <a:spcPct val="132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Have you engaged your PP in the planning of your RCB and/or implementation of RCB feedback to improve care? (Y/N)</a:t>
              </a:r>
              <a:endParaRPr/>
            </a:p>
            <a:p>
              <a:pPr marL="670560" marR="0" lvl="1" indent="-335279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How often do you plan to host RCBs? (Quarterly / Twice a year / Other)</a:t>
              </a:r>
              <a:endParaRPr/>
            </a:p>
            <a:p>
              <a:pPr marL="1288494" marR="0" lvl="2" indent="-429498" algn="l" rtl="0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225"/>
                <a:buFont typeface="Arial"/>
                <a:buChar char="⚬"/>
              </a:pPr>
              <a:r>
                <a:rPr lang="en-US" sz="3225" b="0" i="0" u="none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If other, how often do you plan to host RCBs? </a:t>
              </a:r>
              <a:r>
                <a:rPr lang="en-US" sz="3225" b="0" i="0" u="sng" strike="noStrike" cap="none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7"/>
          <p:cNvSpPr/>
          <p:nvPr/>
        </p:nvSpPr>
        <p:spPr>
          <a:xfrm>
            <a:off x="13896477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37"/>
          <p:cNvSpPr/>
          <p:nvPr/>
        </p:nvSpPr>
        <p:spPr>
          <a:xfrm>
            <a:off x="10787314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3" name="Google Shape;813;p37"/>
          <p:cNvCxnSpPr/>
          <p:nvPr/>
        </p:nvCxnSpPr>
        <p:spPr>
          <a:xfrm rot="1988">
            <a:off x="909636" y="9503570"/>
            <a:ext cx="16468728" cy="0"/>
          </a:xfrm>
          <a:prstGeom prst="straightConnector1">
            <a:avLst/>
          </a:prstGeom>
          <a:noFill/>
          <a:ln w="9525" cap="rnd" cmpd="sng">
            <a:solidFill>
              <a:srgbClr val="79818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14" name="Google Shape;814;p37"/>
          <p:cNvGrpSpPr/>
          <p:nvPr/>
        </p:nvGrpSpPr>
        <p:grpSpPr>
          <a:xfrm>
            <a:off x="6057900" y="9534525"/>
            <a:ext cx="6172200" cy="547688"/>
            <a:chOff x="0" y="0"/>
            <a:chExt cx="8229600" cy="730250"/>
          </a:xfrm>
        </p:grpSpPr>
        <p:sp>
          <p:nvSpPr>
            <p:cNvPr id="815" name="Google Shape;815;p37"/>
            <p:cNvSpPr/>
            <p:nvPr/>
          </p:nvSpPr>
          <p:spPr>
            <a:xfrm>
              <a:off x="0" y="0"/>
              <a:ext cx="8229600" cy="730250"/>
            </a:xfrm>
            <a:custGeom>
              <a:avLst/>
              <a:gdLst/>
              <a:ahLst/>
              <a:cxnLst/>
              <a:rect l="l" t="t" r="r" b="b"/>
              <a:pathLst>
                <a:path w="8229600" h="730250" extrusionOk="0">
                  <a:moveTo>
                    <a:pt x="0" y="0"/>
                  </a:moveTo>
                  <a:lnTo>
                    <a:pt x="8229600" y="0"/>
                  </a:lnTo>
                  <a:lnTo>
                    <a:pt x="82296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7"/>
            <p:cNvSpPr txBox="1"/>
            <p:nvPr/>
          </p:nvSpPr>
          <p:spPr>
            <a:xfrm>
              <a:off x="0" y="0"/>
              <a:ext cx="82296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Illinois Perinatal Quality Collaborative</a:t>
              </a:r>
              <a:endParaRPr/>
            </a:p>
          </p:txBody>
        </p:sp>
      </p:grpSp>
      <p:grpSp>
        <p:nvGrpSpPr>
          <p:cNvPr id="817" name="Google Shape;817;p37"/>
          <p:cNvGrpSpPr/>
          <p:nvPr/>
        </p:nvGrpSpPr>
        <p:grpSpPr>
          <a:xfrm>
            <a:off x="12915900" y="9534525"/>
            <a:ext cx="4114800" cy="547688"/>
            <a:chOff x="0" y="0"/>
            <a:chExt cx="5486400" cy="730250"/>
          </a:xfrm>
        </p:grpSpPr>
        <p:sp>
          <p:nvSpPr>
            <p:cNvPr id="818" name="Google Shape;818;p37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7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  <a:endParaRPr/>
            </a:p>
          </p:txBody>
        </p:sp>
      </p:grpSp>
      <p:grpSp>
        <p:nvGrpSpPr>
          <p:cNvPr id="820" name="Google Shape;820;p37"/>
          <p:cNvGrpSpPr/>
          <p:nvPr/>
        </p:nvGrpSpPr>
        <p:grpSpPr>
          <a:xfrm>
            <a:off x="909637" y="1894003"/>
            <a:ext cx="15998449" cy="7020966"/>
            <a:chOff x="-6351" y="-571364"/>
            <a:chExt cx="21331266" cy="9361288"/>
          </a:xfrm>
        </p:grpSpPr>
        <p:sp>
          <p:nvSpPr>
            <p:cNvPr id="821" name="Google Shape;821;p37"/>
            <p:cNvSpPr/>
            <p:nvPr/>
          </p:nvSpPr>
          <p:spPr>
            <a:xfrm>
              <a:off x="0" y="0"/>
              <a:ext cx="21324915" cy="8789924"/>
            </a:xfrm>
            <a:custGeom>
              <a:avLst/>
              <a:gdLst/>
              <a:ahLst/>
              <a:cxnLst/>
              <a:rect l="l" t="t" r="r" b="b"/>
              <a:pathLst>
                <a:path w="21324915" h="8789924" extrusionOk="0">
                  <a:moveTo>
                    <a:pt x="0" y="0"/>
                  </a:moveTo>
                  <a:lnTo>
                    <a:pt x="21324915" y="0"/>
                  </a:lnTo>
                  <a:lnTo>
                    <a:pt x="21324915" y="8789924"/>
                  </a:lnTo>
                  <a:lnTo>
                    <a:pt x="0" y="87899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7"/>
            <p:cNvSpPr txBox="1"/>
            <p:nvPr/>
          </p:nvSpPr>
          <p:spPr>
            <a:xfrm>
              <a:off x="-6351" y="-571364"/>
              <a:ext cx="20421600" cy="8799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60095" marR="0" lvl="1" indent="-379729" algn="l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Exciting opportunity for your hospital to </a:t>
              </a:r>
              <a:r>
                <a:rPr lang="en-US" sz="4200" dirty="0">
                  <a:solidFill>
                    <a:srgbClr val="444C55"/>
                  </a:solidFill>
                </a:rPr>
                <a:t>achieve</a:t>
              </a:r>
              <a:r>
                <a:rPr lang="en-US" sz="4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 recognition and support for PVB and Birth Equity sustainability </a:t>
              </a:r>
            </a:p>
            <a:p>
              <a:pPr marL="760095" marR="0" lvl="1" indent="-379729" algn="l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 dirty="0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Receive financial support for your work with Birth Quality </a:t>
              </a:r>
              <a:r>
                <a:rPr lang="en-US" sz="4200" dirty="0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Designation program </a:t>
              </a:r>
              <a:r>
                <a:rPr lang="en-US" sz="4200" b="0" i="0" u="none" strike="noStrike" cap="none" dirty="0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mini grants</a:t>
              </a:r>
            </a:p>
            <a:p>
              <a:pPr marL="760095" marR="0" lvl="1" indent="-379729" algn="l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dirty="0">
                  <a:solidFill>
                    <a:srgbClr val="444C55"/>
                  </a:solidFill>
                  <a:latin typeface="Calibri"/>
                  <a:ea typeface="Calibri"/>
                  <a:cs typeface="Calibri"/>
                  <a:sym typeface="Calibri"/>
                </a:rPr>
                <a:t>Receive approximately $5,000 - $10,000 awards for your hospital for achieving Birth Quality Designation Awards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60095" marR="0" lvl="1" indent="-379729" algn="l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Facilitates the next step in sustainability of PVB/</a:t>
              </a:r>
              <a:r>
                <a:rPr lang="en-US" sz="4200" dirty="0">
                  <a:solidFill>
                    <a:srgbClr val="444C55"/>
                  </a:solidFill>
                </a:rPr>
                <a:t>Birth Equity efforts and</a:t>
              </a:r>
              <a:r>
                <a:rPr lang="en-US" sz="4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 reduction in disparities by race, ethnicity and insurance status</a:t>
              </a:r>
              <a:endParaRPr sz="42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760095" marR="0" lvl="1" indent="-379729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760095" marR="0" lvl="1" indent="-379729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 i="0" u="none" strike="noStrike" cap="none" dirty="0">
                <a:solidFill>
                  <a:srgbClr val="444C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3" name="Google Shape;823;p37"/>
          <p:cNvGrpSpPr/>
          <p:nvPr/>
        </p:nvGrpSpPr>
        <p:grpSpPr>
          <a:xfrm>
            <a:off x="914400" y="672691"/>
            <a:ext cx="11853287" cy="886397"/>
            <a:chOff x="0" y="0"/>
            <a:chExt cx="15804383" cy="1181862"/>
          </a:xfrm>
        </p:grpSpPr>
        <p:sp>
          <p:nvSpPr>
            <p:cNvPr id="824" name="Google Shape;824;p37"/>
            <p:cNvSpPr/>
            <p:nvPr/>
          </p:nvSpPr>
          <p:spPr>
            <a:xfrm>
              <a:off x="0" y="0"/>
              <a:ext cx="15804383" cy="1181862"/>
            </a:xfrm>
            <a:custGeom>
              <a:avLst/>
              <a:gdLst/>
              <a:ahLst/>
              <a:cxnLst/>
              <a:rect l="l" t="t" r="r" b="b"/>
              <a:pathLst>
                <a:path w="15804383" h="1181862" extrusionOk="0">
                  <a:moveTo>
                    <a:pt x="0" y="0"/>
                  </a:moveTo>
                  <a:lnTo>
                    <a:pt x="15804383" y="0"/>
                  </a:lnTo>
                  <a:lnTo>
                    <a:pt x="15804383" y="1181862"/>
                  </a:lnTo>
                  <a:lnTo>
                    <a:pt x="0" y="11818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7"/>
            <p:cNvSpPr txBox="1"/>
            <p:nvPr/>
          </p:nvSpPr>
          <p:spPr>
            <a:xfrm>
              <a:off x="0" y="57150"/>
              <a:ext cx="15804382" cy="1124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Summary</a:t>
              </a: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B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38"/>
          <p:cNvSpPr/>
          <p:nvPr/>
        </p:nvSpPr>
        <p:spPr>
          <a:xfrm>
            <a:off x="1" y="7648595"/>
            <a:ext cx="10667048" cy="2638425"/>
          </a:xfrm>
          <a:custGeom>
            <a:avLst/>
            <a:gdLst/>
            <a:ahLst/>
            <a:cxnLst/>
            <a:rect l="l" t="t" r="r" b="b"/>
            <a:pathLst>
              <a:path w="14222730" h="3517900" extrusionOk="0">
                <a:moveTo>
                  <a:pt x="1545971" y="8001"/>
                </a:moveTo>
                <a:cubicBezTo>
                  <a:pt x="3538093" y="64008"/>
                  <a:pt x="5393563" y="537464"/>
                  <a:pt x="7181850" y="1134491"/>
                </a:cubicBezTo>
                <a:cubicBezTo>
                  <a:pt x="9368028" y="1864233"/>
                  <a:pt x="11381613" y="2651633"/>
                  <a:pt x="13401548" y="3276219"/>
                </a:cubicBezTo>
                <a:lnTo>
                  <a:pt x="14222730" y="3517900"/>
                </a:lnTo>
                <a:lnTo>
                  <a:pt x="0" y="3517900"/>
                </a:lnTo>
                <a:lnTo>
                  <a:pt x="0" y="53848"/>
                </a:lnTo>
                <a:lnTo>
                  <a:pt x="4445" y="53213"/>
                </a:lnTo>
                <a:cubicBezTo>
                  <a:pt x="229362" y="32258"/>
                  <a:pt x="455549" y="18161"/>
                  <a:pt x="683514" y="10414"/>
                </a:cubicBezTo>
                <a:cubicBezTo>
                  <a:pt x="973836" y="508"/>
                  <a:pt x="1261237" y="0"/>
                  <a:pt x="1545844" y="80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38"/>
          <p:cNvSpPr/>
          <p:nvPr/>
        </p:nvSpPr>
        <p:spPr>
          <a:xfrm>
            <a:off x="0" y="7558416"/>
            <a:ext cx="18288000" cy="2728584"/>
          </a:xfrm>
          <a:custGeom>
            <a:avLst/>
            <a:gdLst/>
            <a:ahLst/>
            <a:cxnLst/>
            <a:rect l="l" t="t" r="r" b="b"/>
            <a:pathLst>
              <a:path w="18288000" h="2728584" extrusionOk="0">
                <a:moveTo>
                  <a:pt x="0" y="0"/>
                </a:moveTo>
                <a:lnTo>
                  <a:pt x="18288000" y="0"/>
                </a:lnTo>
                <a:lnTo>
                  <a:pt x="18288000" y="2728584"/>
                </a:lnTo>
                <a:lnTo>
                  <a:pt x="0" y="2728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38"/>
          <p:cNvSpPr/>
          <p:nvPr/>
        </p:nvSpPr>
        <p:spPr>
          <a:xfrm>
            <a:off x="0" y="7530521"/>
            <a:ext cx="18288000" cy="2756479"/>
          </a:xfrm>
          <a:custGeom>
            <a:avLst/>
            <a:gdLst/>
            <a:ahLst/>
            <a:cxnLst/>
            <a:rect l="l" t="t" r="r" b="b"/>
            <a:pathLst>
              <a:path w="18288000" h="2756479" extrusionOk="0">
                <a:moveTo>
                  <a:pt x="0" y="0"/>
                </a:moveTo>
                <a:lnTo>
                  <a:pt x="18288000" y="0"/>
                </a:lnTo>
                <a:lnTo>
                  <a:pt x="18288000" y="2756479"/>
                </a:lnTo>
                <a:lnTo>
                  <a:pt x="0" y="2756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38"/>
          <p:cNvSpPr/>
          <p:nvPr/>
        </p:nvSpPr>
        <p:spPr>
          <a:xfrm>
            <a:off x="469932" y="8345381"/>
            <a:ext cx="3037972" cy="1367910"/>
          </a:xfrm>
          <a:custGeom>
            <a:avLst/>
            <a:gdLst/>
            <a:ahLst/>
            <a:cxnLst/>
            <a:rect l="l" t="t" r="r" b="b"/>
            <a:pathLst>
              <a:path w="3037972" h="1367910" extrusionOk="0">
                <a:moveTo>
                  <a:pt x="0" y="0"/>
                </a:moveTo>
                <a:lnTo>
                  <a:pt x="3037972" y="0"/>
                </a:lnTo>
                <a:lnTo>
                  <a:pt x="3037972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4" name="Google Shape;834;p38"/>
          <p:cNvGrpSpPr/>
          <p:nvPr/>
        </p:nvGrpSpPr>
        <p:grpSpPr>
          <a:xfrm>
            <a:off x="2119965" y="1052622"/>
            <a:ext cx="14048071" cy="3022019"/>
            <a:chOff x="0" y="0"/>
            <a:chExt cx="18730761" cy="4029358"/>
          </a:xfrm>
        </p:grpSpPr>
        <p:sp>
          <p:nvSpPr>
            <p:cNvPr id="835" name="Google Shape;835;p38"/>
            <p:cNvSpPr/>
            <p:nvPr/>
          </p:nvSpPr>
          <p:spPr>
            <a:xfrm>
              <a:off x="0" y="0"/>
              <a:ext cx="18730761" cy="4029358"/>
            </a:xfrm>
            <a:custGeom>
              <a:avLst/>
              <a:gdLst/>
              <a:ahLst/>
              <a:cxnLst/>
              <a:rect l="l" t="t" r="r" b="b"/>
              <a:pathLst>
                <a:path w="18730761" h="4029358" extrusionOk="0">
                  <a:moveTo>
                    <a:pt x="0" y="0"/>
                  </a:moveTo>
                  <a:lnTo>
                    <a:pt x="18730761" y="0"/>
                  </a:lnTo>
                  <a:lnTo>
                    <a:pt x="18730761" y="4029358"/>
                  </a:lnTo>
                  <a:lnTo>
                    <a:pt x="0" y="40293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8"/>
            <p:cNvSpPr txBox="1"/>
            <p:nvPr/>
          </p:nvSpPr>
          <p:spPr>
            <a:xfrm>
              <a:off x="0" y="0"/>
              <a:ext cx="18730760" cy="4029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Next Steps</a:t>
              </a:r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9"/>
          <p:cNvSpPr/>
          <p:nvPr/>
        </p:nvSpPr>
        <p:spPr>
          <a:xfrm>
            <a:off x="-626417" y="5001977"/>
            <a:ext cx="19540835" cy="2638013"/>
          </a:xfrm>
          <a:custGeom>
            <a:avLst/>
            <a:gdLst/>
            <a:ahLst/>
            <a:cxnLst/>
            <a:rect l="l" t="t" r="r" b="b"/>
            <a:pathLst>
              <a:path w="19540835" h="2638013" extrusionOk="0">
                <a:moveTo>
                  <a:pt x="0" y="0"/>
                </a:moveTo>
                <a:lnTo>
                  <a:pt x="19540834" y="0"/>
                </a:lnTo>
                <a:lnTo>
                  <a:pt x="19540834" y="2638013"/>
                </a:lnTo>
                <a:lnTo>
                  <a:pt x="0" y="26380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39"/>
          <p:cNvSpPr/>
          <p:nvPr/>
        </p:nvSpPr>
        <p:spPr>
          <a:xfrm>
            <a:off x="14031786" y="4397863"/>
            <a:ext cx="2589782" cy="2589782"/>
          </a:xfrm>
          <a:custGeom>
            <a:avLst/>
            <a:gdLst/>
            <a:ahLst/>
            <a:cxnLst/>
            <a:rect l="l" t="t" r="r" b="b"/>
            <a:pathLst>
              <a:path w="2589782" h="2589782" extrusionOk="0">
                <a:moveTo>
                  <a:pt x="0" y="0"/>
                </a:moveTo>
                <a:lnTo>
                  <a:pt x="2589783" y="0"/>
                </a:lnTo>
                <a:lnTo>
                  <a:pt x="2589783" y="2589782"/>
                </a:lnTo>
                <a:lnTo>
                  <a:pt x="0" y="2589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39"/>
          <p:cNvSpPr/>
          <p:nvPr/>
        </p:nvSpPr>
        <p:spPr>
          <a:xfrm>
            <a:off x="1536075" y="5107711"/>
            <a:ext cx="2589848" cy="2589847"/>
          </a:xfrm>
          <a:custGeom>
            <a:avLst/>
            <a:gdLst/>
            <a:ahLst/>
            <a:cxnLst/>
            <a:rect l="l" t="t" r="r" b="b"/>
            <a:pathLst>
              <a:path w="2589848" h="2589847" extrusionOk="0">
                <a:moveTo>
                  <a:pt x="0" y="0"/>
                </a:moveTo>
                <a:lnTo>
                  <a:pt x="2589848" y="0"/>
                </a:lnTo>
                <a:lnTo>
                  <a:pt x="2589848" y="2589847"/>
                </a:lnTo>
                <a:lnTo>
                  <a:pt x="0" y="2589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39"/>
          <p:cNvSpPr/>
          <p:nvPr/>
        </p:nvSpPr>
        <p:spPr>
          <a:xfrm>
            <a:off x="5818515" y="4397616"/>
            <a:ext cx="2589848" cy="2589847"/>
          </a:xfrm>
          <a:custGeom>
            <a:avLst/>
            <a:gdLst/>
            <a:ahLst/>
            <a:cxnLst/>
            <a:rect l="l" t="t" r="r" b="b"/>
            <a:pathLst>
              <a:path w="2589848" h="2589847" extrusionOk="0">
                <a:moveTo>
                  <a:pt x="0" y="0"/>
                </a:moveTo>
                <a:lnTo>
                  <a:pt x="2589848" y="0"/>
                </a:lnTo>
                <a:lnTo>
                  <a:pt x="2589848" y="2589848"/>
                </a:lnTo>
                <a:lnTo>
                  <a:pt x="0" y="25898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39"/>
          <p:cNvSpPr/>
          <p:nvPr/>
        </p:nvSpPr>
        <p:spPr>
          <a:xfrm>
            <a:off x="9994275" y="4223440"/>
            <a:ext cx="2589847" cy="2589847"/>
          </a:xfrm>
          <a:custGeom>
            <a:avLst/>
            <a:gdLst/>
            <a:ahLst/>
            <a:cxnLst/>
            <a:rect l="l" t="t" r="r" b="b"/>
            <a:pathLst>
              <a:path w="2589847" h="2589847" extrusionOk="0">
                <a:moveTo>
                  <a:pt x="0" y="0"/>
                </a:moveTo>
                <a:lnTo>
                  <a:pt x="2589848" y="0"/>
                </a:lnTo>
                <a:lnTo>
                  <a:pt x="2589848" y="2589848"/>
                </a:lnTo>
                <a:lnTo>
                  <a:pt x="0" y="25898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6" name="Google Shape;846;p39"/>
          <p:cNvGrpSpPr/>
          <p:nvPr/>
        </p:nvGrpSpPr>
        <p:grpSpPr>
          <a:xfrm>
            <a:off x="1442022" y="5424311"/>
            <a:ext cx="2777954" cy="2777954"/>
            <a:chOff x="0" y="0"/>
            <a:chExt cx="812800" cy="812800"/>
          </a:xfrm>
        </p:grpSpPr>
        <p:sp>
          <p:nvSpPr>
            <p:cNvPr id="847" name="Google Shape;847;p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498B"/>
            </a:solidFill>
            <a:ln w="1143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9" name="Google Shape;849;p39"/>
          <p:cNvGrpSpPr/>
          <p:nvPr/>
        </p:nvGrpSpPr>
        <p:grpSpPr>
          <a:xfrm>
            <a:off x="5788005" y="4744176"/>
            <a:ext cx="2695581" cy="2695581"/>
            <a:chOff x="0" y="0"/>
            <a:chExt cx="812800" cy="812800"/>
          </a:xfrm>
        </p:grpSpPr>
        <p:sp>
          <p:nvSpPr>
            <p:cNvPr id="850" name="Google Shape;850;p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668F"/>
            </a:solidFill>
            <a:ln w="1143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2" name="Google Shape;852;p39"/>
          <p:cNvGrpSpPr/>
          <p:nvPr/>
        </p:nvGrpSpPr>
        <p:grpSpPr>
          <a:xfrm>
            <a:off x="10009647" y="4626216"/>
            <a:ext cx="2630152" cy="2630152"/>
            <a:chOff x="0" y="0"/>
            <a:chExt cx="812800" cy="812800"/>
          </a:xfrm>
        </p:grpSpPr>
        <p:sp>
          <p:nvSpPr>
            <p:cNvPr id="853" name="Google Shape;853;p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366"/>
            </a:solidFill>
            <a:ln w="1143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5" name="Google Shape;855;p39"/>
          <p:cNvGrpSpPr/>
          <p:nvPr/>
        </p:nvGrpSpPr>
        <p:grpSpPr>
          <a:xfrm>
            <a:off x="14147608" y="4744176"/>
            <a:ext cx="2695581" cy="2695581"/>
            <a:chOff x="0" y="0"/>
            <a:chExt cx="812800" cy="812800"/>
          </a:xfrm>
        </p:grpSpPr>
        <p:sp>
          <p:nvSpPr>
            <p:cNvPr id="856" name="Google Shape;856;p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A5FF"/>
            </a:solidFill>
            <a:ln w="1143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8" name="Google Shape;858;p39"/>
          <p:cNvSpPr/>
          <p:nvPr/>
        </p:nvSpPr>
        <p:spPr>
          <a:xfrm>
            <a:off x="2016515" y="5875751"/>
            <a:ext cx="1628969" cy="1875073"/>
          </a:xfrm>
          <a:custGeom>
            <a:avLst/>
            <a:gdLst/>
            <a:ahLst/>
            <a:cxnLst/>
            <a:rect l="l" t="t" r="r" b="b"/>
            <a:pathLst>
              <a:path w="1628969" h="1875073" extrusionOk="0">
                <a:moveTo>
                  <a:pt x="0" y="0"/>
                </a:moveTo>
                <a:lnTo>
                  <a:pt x="1628969" y="0"/>
                </a:lnTo>
                <a:lnTo>
                  <a:pt x="1628969" y="1875073"/>
                </a:lnTo>
                <a:lnTo>
                  <a:pt x="0" y="1875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39"/>
          <p:cNvSpPr/>
          <p:nvPr/>
        </p:nvSpPr>
        <p:spPr>
          <a:xfrm>
            <a:off x="6182451" y="5396678"/>
            <a:ext cx="1906689" cy="1325149"/>
          </a:xfrm>
          <a:custGeom>
            <a:avLst/>
            <a:gdLst/>
            <a:ahLst/>
            <a:cxnLst/>
            <a:rect l="l" t="t" r="r" b="b"/>
            <a:pathLst>
              <a:path w="1906689" h="1325149" extrusionOk="0">
                <a:moveTo>
                  <a:pt x="0" y="0"/>
                </a:moveTo>
                <a:lnTo>
                  <a:pt x="1906689" y="0"/>
                </a:lnTo>
                <a:lnTo>
                  <a:pt x="1906689" y="1325149"/>
                </a:lnTo>
                <a:lnTo>
                  <a:pt x="0" y="1325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39"/>
          <p:cNvSpPr/>
          <p:nvPr/>
        </p:nvSpPr>
        <p:spPr>
          <a:xfrm>
            <a:off x="10445736" y="5170134"/>
            <a:ext cx="1766803" cy="1411234"/>
          </a:xfrm>
          <a:custGeom>
            <a:avLst/>
            <a:gdLst/>
            <a:ahLst/>
            <a:cxnLst/>
            <a:rect l="l" t="t" r="r" b="b"/>
            <a:pathLst>
              <a:path w="1766803" h="1411234" extrusionOk="0">
                <a:moveTo>
                  <a:pt x="0" y="0"/>
                </a:moveTo>
                <a:lnTo>
                  <a:pt x="1766803" y="0"/>
                </a:lnTo>
                <a:lnTo>
                  <a:pt x="1766803" y="1411234"/>
                </a:lnTo>
                <a:lnTo>
                  <a:pt x="0" y="1411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39"/>
          <p:cNvSpPr/>
          <p:nvPr/>
        </p:nvSpPr>
        <p:spPr>
          <a:xfrm>
            <a:off x="14697199" y="5361018"/>
            <a:ext cx="1699881" cy="1461898"/>
          </a:xfrm>
          <a:custGeom>
            <a:avLst/>
            <a:gdLst/>
            <a:ahLst/>
            <a:cxnLst/>
            <a:rect l="l" t="t" r="r" b="b"/>
            <a:pathLst>
              <a:path w="1699881" h="1461898" extrusionOk="0">
                <a:moveTo>
                  <a:pt x="0" y="0"/>
                </a:moveTo>
                <a:lnTo>
                  <a:pt x="1699881" y="0"/>
                </a:lnTo>
                <a:lnTo>
                  <a:pt x="1699881" y="1461898"/>
                </a:lnTo>
                <a:lnTo>
                  <a:pt x="0" y="1461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2" name="Google Shape;862;p39"/>
          <p:cNvGrpSpPr/>
          <p:nvPr/>
        </p:nvGrpSpPr>
        <p:grpSpPr>
          <a:xfrm>
            <a:off x="851870" y="2561598"/>
            <a:ext cx="3703599" cy="3592209"/>
            <a:chOff x="0" y="-57150"/>
            <a:chExt cx="3780391" cy="4789610"/>
          </a:xfrm>
        </p:grpSpPr>
        <p:sp>
          <p:nvSpPr>
            <p:cNvPr id="863" name="Google Shape;863;p39"/>
            <p:cNvSpPr txBox="1"/>
            <p:nvPr/>
          </p:nvSpPr>
          <p:spPr>
            <a:xfrm>
              <a:off x="0" y="-57150"/>
              <a:ext cx="3780391" cy="1093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151857"/>
                  </a:solidFill>
                  <a:latin typeface="Arial"/>
                  <a:ea typeface="Arial"/>
                  <a:cs typeface="Arial"/>
                  <a:sym typeface="Arial"/>
                </a:rPr>
                <a:t>New Data Form REDCap Survey</a:t>
              </a:r>
              <a:endParaRPr/>
            </a:p>
          </p:txBody>
        </p:sp>
        <p:sp>
          <p:nvSpPr>
            <p:cNvPr id="864" name="Google Shape;864;p39"/>
            <p:cNvSpPr txBox="1"/>
            <p:nvPr/>
          </p:nvSpPr>
          <p:spPr>
            <a:xfrm>
              <a:off x="0" y="1285364"/>
              <a:ext cx="3780391" cy="3447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rPr>
                <a:t>Submit the </a:t>
              </a:r>
              <a:r>
                <a:rPr lang="en-US" sz="2000" dirty="0" err="1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rPr>
                <a:t>REDCap</a:t>
              </a:r>
              <a:r>
                <a:rPr lang="en-US" sz="2000" dirty="0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rPr>
                <a:t> Survey to determine who will need access to new </a:t>
              </a:r>
              <a:r>
                <a:rPr lang="en-US" sz="2000" dirty="0" err="1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rPr>
                <a:t>REDCap</a:t>
              </a:r>
              <a:r>
                <a:rPr lang="en-US" sz="2000" dirty="0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rPr>
                <a:t> data form to submit sustainability data </a:t>
              </a:r>
              <a:endParaRPr sz="1600" dirty="0"/>
            </a:p>
          </p:txBody>
        </p:sp>
      </p:grpSp>
      <p:grpSp>
        <p:nvGrpSpPr>
          <p:cNvPr id="865" name="Google Shape;865;p39"/>
          <p:cNvGrpSpPr/>
          <p:nvPr/>
        </p:nvGrpSpPr>
        <p:grpSpPr>
          <a:xfrm>
            <a:off x="4904181" y="2086948"/>
            <a:ext cx="4475931" cy="2725560"/>
            <a:chOff x="0" y="-57150"/>
            <a:chExt cx="4573621" cy="3634081"/>
          </a:xfrm>
        </p:grpSpPr>
        <p:sp>
          <p:nvSpPr>
            <p:cNvPr id="866" name="Google Shape;866;p39"/>
            <p:cNvSpPr txBox="1"/>
            <p:nvPr/>
          </p:nvSpPr>
          <p:spPr>
            <a:xfrm>
              <a:off x="538572" y="-57150"/>
              <a:ext cx="3496478" cy="1093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151857"/>
                  </a:solidFill>
                  <a:latin typeface="Arial"/>
                  <a:ea typeface="Arial"/>
                  <a:cs typeface="Arial"/>
                  <a:sym typeface="Arial"/>
                </a:rPr>
                <a:t>Submit Monthly REDCap Data</a:t>
              </a:r>
              <a:endParaRPr/>
            </a:p>
          </p:txBody>
        </p:sp>
        <p:sp>
          <p:nvSpPr>
            <p:cNvPr id="867" name="Google Shape;867;p39"/>
            <p:cNvSpPr txBox="1"/>
            <p:nvPr/>
          </p:nvSpPr>
          <p:spPr>
            <a:xfrm>
              <a:off x="0" y="1278865"/>
              <a:ext cx="4573621" cy="2298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rPr>
                <a:t>Submit the monthly sustainability data form to track progress towards designation and key BE and PVB Sustainability Measures</a:t>
              </a:r>
              <a:endParaRPr sz="1600" dirty="0"/>
            </a:p>
          </p:txBody>
        </p:sp>
      </p:grpSp>
      <p:grpSp>
        <p:nvGrpSpPr>
          <p:cNvPr id="868" name="Google Shape;868;p39"/>
          <p:cNvGrpSpPr/>
          <p:nvPr/>
        </p:nvGrpSpPr>
        <p:grpSpPr>
          <a:xfrm>
            <a:off x="9830474" y="2271542"/>
            <a:ext cx="3737089" cy="2730435"/>
            <a:chOff x="0" y="-57150"/>
            <a:chExt cx="3945442" cy="3640578"/>
          </a:xfrm>
        </p:grpSpPr>
        <p:sp>
          <p:nvSpPr>
            <p:cNvPr id="869" name="Google Shape;869;p39"/>
            <p:cNvSpPr txBox="1"/>
            <p:nvPr/>
          </p:nvSpPr>
          <p:spPr>
            <a:xfrm>
              <a:off x="0" y="-57150"/>
              <a:ext cx="3945442" cy="1093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151857"/>
                  </a:solidFill>
                  <a:latin typeface="Arial"/>
                  <a:ea typeface="Arial"/>
                  <a:cs typeface="Arial"/>
                  <a:sym typeface="Arial"/>
                </a:rPr>
                <a:t>Submit Mini Grant Application</a:t>
              </a:r>
              <a:endParaRPr/>
            </a:p>
          </p:txBody>
        </p:sp>
        <p:sp>
          <p:nvSpPr>
            <p:cNvPr id="870" name="Google Shape;870;p39"/>
            <p:cNvSpPr txBox="1"/>
            <p:nvPr/>
          </p:nvSpPr>
          <p:spPr>
            <a:xfrm>
              <a:off x="0" y="1285364"/>
              <a:ext cx="3945442" cy="2298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rPr>
                <a:t>Submit your mini grant application to receive money toward key QI activities</a:t>
              </a:r>
              <a:endParaRPr sz="1600" dirty="0"/>
            </a:p>
          </p:txBody>
        </p:sp>
      </p:grpSp>
      <p:grpSp>
        <p:nvGrpSpPr>
          <p:cNvPr id="871" name="Google Shape;871;p39"/>
          <p:cNvGrpSpPr/>
          <p:nvPr/>
        </p:nvGrpSpPr>
        <p:grpSpPr>
          <a:xfrm>
            <a:off x="14141478" y="1663661"/>
            <a:ext cx="3267215" cy="2873660"/>
            <a:chOff x="0" y="-57150"/>
            <a:chExt cx="3450052" cy="3831545"/>
          </a:xfrm>
        </p:grpSpPr>
        <p:sp>
          <p:nvSpPr>
            <p:cNvPr id="872" name="Google Shape;872;p39"/>
            <p:cNvSpPr txBox="1"/>
            <p:nvPr/>
          </p:nvSpPr>
          <p:spPr>
            <a:xfrm>
              <a:off x="0" y="-57150"/>
              <a:ext cx="3450052" cy="1093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151857"/>
                  </a:solidFill>
                  <a:latin typeface="Arial"/>
                  <a:ea typeface="Arial"/>
                  <a:cs typeface="Arial"/>
                  <a:sym typeface="Arial"/>
                </a:rPr>
                <a:t>Attend Next Webinar</a:t>
              </a:r>
              <a:endParaRPr dirty="0"/>
            </a:p>
          </p:txBody>
        </p:sp>
        <p:sp>
          <p:nvSpPr>
            <p:cNvPr id="873" name="Google Shape;873;p39"/>
            <p:cNvSpPr txBox="1"/>
            <p:nvPr/>
          </p:nvSpPr>
          <p:spPr>
            <a:xfrm>
              <a:off x="0" y="901815"/>
              <a:ext cx="3450052" cy="2872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rPr>
                <a:t>Register for and attend the next </a:t>
              </a:r>
              <a:r>
                <a:rPr lang="en-US" sz="2000" b="1" dirty="0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rPr>
                <a:t>BE</a:t>
              </a:r>
              <a:r>
                <a:rPr lang="en-US" sz="2000" dirty="0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1" dirty="0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rPr>
                <a:t>Sustainability Webinar </a:t>
              </a:r>
              <a:r>
                <a:rPr lang="en-US" sz="2000" dirty="0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rPr>
                <a:t>and ask for any help needed to achieve Quality Designation Awards! </a:t>
              </a:r>
              <a:endParaRPr sz="1600" dirty="0"/>
            </a:p>
          </p:txBody>
        </p:sp>
      </p:grpSp>
      <p:sp>
        <p:nvSpPr>
          <p:cNvPr id="874" name="Google Shape;874;p39"/>
          <p:cNvSpPr txBox="1"/>
          <p:nvPr/>
        </p:nvSpPr>
        <p:spPr>
          <a:xfrm>
            <a:off x="4592042" y="952500"/>
            <a:ext cx="9103917" cy="704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15185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PATHWAY TO DESIGNATION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8B24AC-1805-6381-18FA-5918E4FED765}"/>
              </a:ext>
            </a:extLst>
          </p:cNvPr>
          <p:cNvSpPr txBox="1"/>
          <p:nvPr/>
        </p:nvSpPr>
        <p:spPr>
          <a:xfrm>
            <a:off x="14071665" y="7539259"/>
            <a:ext cx="344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5B5B"/>
                </a:solidFill>
              </a:rPr>
              <a:t>Sustainability Webinars </a:t>
            </a:r>
            <a:r>
              <a:rPr lang="en-US" sz="2000" dirty="0">
                <a:solidFill>
                  <a:srgbClr val="5B5B5B"/>
                </a:solidFill>
              </a:rPr>
              <a:t>are planned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5B5B"/>
                </a:solidFill>
              </a:rPr>
              <a:t>January (today!)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5B5B"/>
                </a:solidFill>
              </a:rPr>
              <a:t>March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5B5B"/>
                </a:solidFill>
              </a:rPr>
              <a:t>June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5B5B"/>
                </a:solidFill>
              </a:rPr>
              <a:t>September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5B5B"/>
                </a:solidFill>
              </a:rPr>
              <a:t>December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4"/>
          <p:cNvCxnSpPr/>
          <p:nvPr/>
        </p:nvCxnSpPr>
        <p:spPr>
          <a:xfrm rot="1988">
            <a:off x="909636" y="9503570"/>
            <a:ext cx="16468728" cy="0"/>
          </a:xfrm>
          <a:prstGeom prst="straightConnector1">
            <a:avLst/>
          </a:prstGeom>
          <a:noFill/>
          <a:ln w="9525" cap="rnd" cmpd="sng">
            <a:solidFill>
              <a:srgbClr val="79818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4"/>
          <p:cNvSpPr/>
          <p:nvPr/>
        </p:nvSpPr>
        <p:spPr>
          <a:xfrm>
            <a:off x="13896477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10787314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4"/>
          <p:cNvGrpSpPr/>
          <p:nvPr/>
        </p:nvGrpSpPr>
        <p:grpSpPr>
          <a:xfrm>
            <a:off x="6057900" y="9534525"/>
            <a:ext cx="6172200" cy="547688"/>
            <a:chOff x="0" y="0"/>
            <a:chExt cx="8229600" cy="730250"/>
          </a:xfrm>
        </p:grpSpPr>
        <p:sp>
          <p:nvSpPr>
            <p:cNvPr id="152" name="Google Shape;152;p4"/>
            <p:cNvSpPr/>
            <p:nvPr/>
          </p:nvSpPr>
          <p:spPr>
            <a:xfrm>
              <a:off x="0" y="0"/>
              <a:ext cx="8229600" cy="730250"/>
            </a:xfrm>
            <a:custGeom>
              <a:avLst/>
              <a:gdLst/>
              <a:ahLst/>
              <a:cxnLst/>
              <a:rect l="l" t="t" r="r" b="b"/>
              <a:pathLst>
                <a:path w="8229600" h="730250" extrusionOk="0">
                  <a:moveTo>
                    <a:pt x="0" y="0"/>
                  </a:moveTo>
                  <a:lnTo>
                    <a:pt x="8229600" y="0"/>
                  </a:lnTo>
                  <a:lnTo>
                    <a:pt x="82296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0" y="0"/>
              <a:ext cx="82296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Illinois Perinatal Quality Collaborative</a:t>
              </a:r>
              <a:endParaRPr/>
            </a:p>
          </p:txBody>
        </p:sp>
      </p:grpSp>
      <p:grpSp>
        <p:nvGrpSpPr>
          <p:cNvPr id="154" name="Google Shape;154;p4"/>
          <p:cNvGrpSpPr/>
          <p:nvPr/>
        </p:nvGrpSpPr>
        <p:grpSpPr>
          <a:xfrm>
            <a:off x="12915900" y="9534525"/>
            <a:ext cx="4114800" cy="547688"/>
            <a:chOff x="0" y="0"/>
            <a:chExt cx="5486400" cy="730250"/>
          </a:xfrm>
        </p:grpSpPr>
        <p:sp>
          <p:nvSpPr>
            <p:cNvPr id="155" name="Google Shape;155;p4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157" name="Google Shape;157;p4"/>
          <p:cNvGrpSpPr/>
          <p:nvPr/>
        </p:nvGrpSpPr>
        <p:grpSpPr>
          <a:xfrm>
            <a:off x="814360" y="253092"/>
            <a:ext cx="12316015" cy="2354490"/>
            <a:chOff x="0" y="0"/>
            <a:chExt cx="16421353" cy="3139320"/>
          </a:xfrm>
        </p:grpSpPr>
        <p:sp>
          <p:nvSpPr>
            <p:cNvPr id="158" name="Google Shape;158;p4"/>
            <p:cNvSpPr/>
            <p:nvPr/>
          </p:nvSpPr>
          <p:spPr>
            <a:xfrm>
              <a:off x="0" y="0"/>
              <a:ext cx="16421353" cy="3139320"/>
            </a:xfrm>
            <a:custGeom>
              <a:avLst/>
              <a:gdLst/>
              <a:ahLst/>
              <a:cxnLst/>
              <a:rect l="l" t="t" r="r" b="b"/>
              <a:pathLst>
                <a:path w="16421353" h="3139320" extrusionOk="0">
                  <a:moveTo>
                    <a:pt x="0" y="0"/>
                  </a:moveTo>
                  <a:lnTo>
                    <a:pt x="16421353" y="0"/>
                  </a:lnTo>
                  <a:lnTo>
                    <a:pt x="16421353" y="3139320"/>
                  </a:lnTo>
                  <a:lnTo>
                    <a:pt x="0" y="31393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0" y="0"/>
              <a:ext cx="16421352" cy="3139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ILPQC Birth Quality Designation </a:t>
              </a:r>
            </a:p>
            <a:p>
              <a:pPr marL="0" marR="0" lvl="0" indent="0" algn="l" rtl="0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Program with funding from BCBSIL Special Beginnings® program</a:t>
              </a:r>
              <a:endParaRPr dirty="0"/>
            </a:p>
          </p:txBody>
        </p:sp>
      </p:grpSp>
      <p:sp>
        <p:nvSpPr>
          <p:cNvPr id="160" name="Google Shape;160;p4"/>
          <p:cNvSpPr/>
          <p:nvPr/>
        </p:nvSpPr>
        <p:spPr>
          <a:xfrm>
            <a:off x="9144000" y="3003291"/>
            <a:ext cx="9101900" cy="6832092"/>
          </a:xfrm>
          <a:custGeom>
            <a:avLst/>
            <a:gdLst/>
            <a:ahLst/>
            <a:cxnLst/>
            <a:rect l="l" t="t" r="r" b="b"/>
            <a:pathLst>
              <a:path w="12135866" h="9109456" extrusionOk="0">
                <a:moveTo>
                  <a:pt x="0" y="0"/>
                </a:moveTo>
                <a:lnTo>
                  <a:pt x="12135866" y="0"/>
                </a:lnTo>
                <a:lnTo>
                  <a:pt x="12135866" y="9109456"/>
                </a:lnTo>
                <a:lnTo>
                  <a:pt x="0" y="9109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40" r="-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9143372" y="6397390"/>
            <a:ext cx="5077111" cy="3384805"/>
          </a:xfrm>
          <a:custGeom>
            <a:avLst/>
            <a:gdLst/>
            <a:ahLst/>
            <a:cxnLst/>
            <a:rect l="l" t="t" r="r" b="b"/>
            <a:pathLst>
              <a:path w="6769481" h="4513072" extrusionOk="0">
                <a:moveTo>
                  <a:pt x="0" y="0"/>
                </a:moveTo>
                <a:lnTo>
                  <a:pt x="6769481" y="0"/>
                </a:lnTo>
                <a:lnTo>
                  <a:pt x="6769481" y="4513072"/>
                </a:lnTo>
                <a:lnTo>
                  <a:pt x="0" y="4513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69" b="-6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9144000" y="2988051"/>
            <a:ext cx="9101892" cy="1672473"/>
          </a:xfrm>
          <a:custGeom>
            <a:avLst/>
            <a:gdLst/>
            <a:ahLst/>
            <a:cxnLst/>
            <a:rect l="l" t="t" r="r" b="b"/>
            <a:pathLst>
              <a:path w="9101892" h="1672473" extrusionOk="0">
                <a:moveTo>
                  <a:pt x="0" y="0"/>
                </a:moveTo>
                <a:lnTo>
                  <a:pt x="9101892" y="0"/>
                </a:lnTo>
                <a:lnTo>
                  <a:pt x="9101892" y="1672473"/>
                </a:lnTo>
                <a:lnTo>
                  <a:pt x="0" y="16724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60" r="-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697459" y="3047642"/>
            <a:ext cx="8329708" cy="1738979"/>
          </a:xfrm>
          <a:custGeom>
            <a:avLst/>
            <a:gdLst/>
            <a:ahLst/>
            <a:cxnLst/>
            <a:rect l="l" t="t" r="r" b="b"/>
            <a:pathLst>
              <a:path w="11106277" h="2318639" extrusionOk="0">
                <a:moveTo>
                  <a:pt x="0" y="231902"/>
                </a:moveTo>
                <a:cubicBezTo>
                  <a:pt x="0" y="103759"/>
                  <a:pt x="103759" y="0"/>
                  <a:pt x="231902" y="0"/>
                </a:cubicBezTo>
                <a:lnTo>
                  <a:pt x="10874375" y="0"/>
                </a:lnTo>
                <a:cubicBezTo>
                  <a:pt x="11002391" y="0"/>
                  <a:pt x="11106277" y="103759"/>
                  <a:pt x="11106277" y="231902"/>
                </a:cubicBezTo>
                <a:lnTo>
                  <a:pt x="11106277" y="2086737"/>
                </a:lnTo>
                <a:cubicBezTo>
                  <a:pt x="11106277" y="2214753"/>
                  <a:pt x="11002518" y="2318639"/>
                  <a:pt x="10874375" y="2318639"/>
                </a:cubicBezTo>
                <a:lnTo>
                  <a:pt x="231902" y="2318639"/>
                </a:lnTo>
                <a:cubicBezTo>
                  <a:pt x="103759" y="2318639"/>
                  <a:pt x="0" y="2214880"/>
                  <a:pt x="0" y="2086737"/>
                </a:cubicBezTo>
                <a:close/>
              </a:path>
            </a:pathLst>
          </a:custGeom>
          <a:solidFill>
            <a:srgbClr val="CCCF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4"/>
          <p:cNvGrpSpPr/>
          <p:nvPr/>
        </p:nvGrpSpPr>
        <p:grpSpPr>
          <a:xfrm>
            <a:off x="981576" y="3429390"/>
            <a:ext cx="977360" cy="975455"/>
            <a:chOff x="0" y="0"/>
            <a:chExt cx="1303147" cy="1300607"/>
          </a:xfrm>
        </p:grpSpPr>
        <p:sp>
          <p:nvSpPr>
            <p:cNvPr id="165" name="Google Shape;165;p4"/>
            <p:cNvSpPr/>
            <p:nvPr/>
          </p:nvSpPr>
          <p:spPr>
            <a:xfrm>
              <a:off x="12700" y="12700"/>
              <a:ext cx="1277747" cy="1275207"/>
            </a:xfrm>
            <a:custGeom>
              <a:avLst/>
              <a:gdLst/>
              <a:ahLst/>
              <a:cxnLst/>
              <a:rect l="l" t="t" r="r" b="b"/>
              <a:pathLst>
                <a:path w="1277747" h="1275207" extrusionOk="0">
                  <a:moveTo>
                    <a:pt x="0" y="0"/>
                  </a:moveTo>
                  <a:lnTo>
                    <a:pt x="1277747" y="0"/>
                  </a:lnTo>
                  <a:lnTo>
                    <a:pt x="1277747" y="1275207"/>
                  </a:lnTo>
                  <a:lnTo>
                    <a:pt x="0" y="1275207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l="-992" t="-1092" r="-992" b="-109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0" y="0"/>
              <a:ext cx="1303147" cy="1300607"/>
            </a:xfrm>
            <a:custGeom>
              <a:avLst/>
              <a:gdLst/>
              <a:ahLst/>
              <a:cxnLst/>
              <a:rect l="l" t="t" r="r" b="b"/>
              <a:pathLst>
                <a:path w="1303147" h="1300607" extrusionOk="0">
                  <a:moveTo>
                    <a:pt x="12700" y="0"/>
                  </a:moveTo>
                  <a:lnTo>
                    <a:pt x="1290447" y="0"/>
                  </a:lnTo>
                  <a:cubicBezTo>
                    <a:pt x="1297432" y="0"/>
                    <a:pt x="1303147" y="5715"/>
                    <a:pt x="1303147" y="12700"/>
                  </a:cubicBezTo>
                  <a:lnTo>
                    <a:pt x="1303147" y="1287907"/>
                  </a:lnTo>
                  <a:cubicBezTo>
                    <a:pt x="1303147" y="1294892"/>
                    <a:pt x="1297432" y="1300607"/>
                    <a:pt x="1290447" y="1300607"/>
                  </a:cubicBezTo>
                  <a:lnTo>
                    <a:pt x="12700" y="1300607"/>
                  </a:lnTo>
                  <a:cubicBezTo>
                    <a:pt x="5715" y="1300607"/>
                    <a:pt x="0" y="1294892"/>
                    <a:pt x="0" y="128790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287907"/>
                  </a:lnTo>
                  <a:lnTo>
                    <a:pt x="12700" y="1287907"/>
                  </a:lnTo>
                  <a:lnTo>
                    <a:pt x="12700" y="1275207"/>
                  </a:lnTo>
                  <a:lnTo>
                    <a:pt x="1290447" y="1275207"/>
                  </a:lnTo>
                  <a:lnTo>
                    <a:pt x="1290447" y="1287907"/>
                  </a:lnTo>
                  <a:lnTo>
                    <a:pt x="1277747" y="1287907"/>
                  </a:lnTo>
                  <a:lnTo>
                    <a:pt x="1277747" y="12700"/>
                  </a:lnTo>
                  <a:lnTo>
                    <a:pt x="1290447" y="12700"/>
                  </a:lnTo>
                  <a:lnTo>
                    <a:pt x="1290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4"/>
          <p:cNvGrpSpPr/>
          <p:nvPr/>
        </p:nvGrpSpPr>
        <p:grpSpPr>
          <a:xfrm>
            <a:off x="2082994" y="3033249"/>
            <a:ext cx="7071161" cy="1750220"/>
            <a:chOff x="0" y="0"/>
            <a:chExt cx="8816028" cy="2333626"/>
          </a:xfrm>
        </p:grpSpPr>
        <p:sp>
          <p:nvSpPr>
            <p:cNvPr id="168" name="Google Shape;168;p4"/>
            <p:cNvSpPr/>
            <p:nvPr/>
          </p:nvSpPr>
          <p:spPr>
            <a:xfrm>
              <a:off x="0" y="0"/>
              <a:ext cx="8816028" cy="2333626"/>
            </a:xfrm>
            <a:custGeom>
              <a:avLst/>
              <a:gdLst/>
              <a:ahLst/>
              <a:cxnLst/>
              <a:rect l="l" t="t" r="r" b="b"/>
              <a:pathLst>
                <a:path w="8816028" h="2333626" extrusionOk="0">
                  <a:moveTo>
                    <a:pt x="0" y="0"/>
                  </a:moveTo>
                  <a:lnTo>
                    <a:pt x="8816028" y="0"/>
                  </a:lnTo>
                  <a:lnTo>
                    <a:pt x="8816028" y="2333626"/>
                  </a:lnTo>
                  <a:lnTo>
                    <a:pt x="0" y="23336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0" y="0"/>
              <a:ext cx="8816028" cy="2333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Recognition for sustaining PVB and Birth Equity work and demonstrating reduction in disparities</a:t>
              </a:r>
              <a:endParaRPr sz="1200" dirty="0"/>
            </a:p>
          </p:txBody>
        </p:sp>
      </p:grpSp>
      <p:sp>
        <p:nvSpPr>
          <p:cNvPr id="170" name="Google Shape;170;p4"/>
          <p:cNvSpPr/>
          <p:nvPr/>
        </p:nvSpPr>
        <p:spPr>
          <a:xfrm>
            <a:off x="804139" y="5145402"/>
            <a:ext cx="8329708" cy="1738979"/>
          </a:xfrm>
          <a:custGeom>
            <a:avLst/>
            <a:gdLst/>
            <a:ahLst/>
            <a:cxnLst/>
            <a:rect l="l" t="t" r="r" b="b"/>
            <a:pathLst>
              <a:path w="11106277" h="2318639" extrusionOk="0">
                <a:moveTo>
                  <a:pt x="0" y="231902"/>
                </a:moveTo>
                <a:cubicBezTo>
                  <a:pt x="0" y="103759"/>
                  <a:pt x="103759" y="0"/>
                  <a:pt x="231902" y="0"/>
                </a:cubicBezTo>
                <a:lnTo>
                  <a:pt x="10874375" y="0"/>
                </a:lnTo>
                <a:cubicBezTo>
                  <a:pt x="11002391" y="0"/>
                  <a:pt x="11106277" y="103759"/>
                  <a:pt x="11106277" y="231902"/>
                </a:cubicBezTo>
                <a:lnTo>
                  <a:pt x="11106277" y="2086737"/>
                </a:lnTo>
                <a:cubicBezTo>
                  <a:pt x="11106277" y="2214753"/>
                  <a:pt x="11002518" y="2318639"/>
                  <a:pt x="10874375" y="2318639"/>
                </a:cubicBezTo>
                <a:lnTo>
                  <a:pt x="231902" y="2318639"/>
                </a:lnTo>
                <a:cubicBezTo>
                  <a:pt x="103759" y="2318639"/>
                  <a:pt x="0" y="2214880"/>
                  <a:pt x="0" y="2086737"/>
                </a:cubicBezTo>
                <a:close/>
              </a:path>
            </a:pathLst>
          </a:custGeom>
          <a:solidFill>
            <a:srgbClr val="CCCF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Google Shape;171;p4"/>
          <p:cNvGrpSpPr/>
          <p:nvPr/>
        </p:nvGrpSpPr>
        <p:grpSpPr>
          <a:xfrm>
            <a:off x="1002528" y="5527150"/>
            <a:ext cx="977360" cy="975455"/>
            <a:chOff x="0" y="0"/>
            <a:chExt cx="1303147" cy="1300607"/>
          </a:xfrm>
        </p:grpSpPr>
        <p:sp>
          <p:nvSpPr>
            <p:cNvPr id="172" name="Google Shape;172;p4"/>
            <p:cNvSpPr/>
            <p:nvPr/>
          </p:nvSpPr>
          <p:spPr>
            <a:xfrm>
              <a:off x="12700" y="12700"/>
              <a:ext cx="1277747" cy="1275207"/>
            </a:xfrm>
            <a:custGeom>
              <a:avLst/>
              <a:gdLst/>
              <a:ahLst/>
              <a:cxnLst/>
              <a:rect l="l" t="t" r="r" b="b"/>
              <a:pathLst>
                <a:path w="1277747" h="1275207" extrusionOk="0">
                  <a:moveTo>
                    <a:pt x="0" y="0"/>
                  </a:moveTo>
                  <a:lnTo>
                    <a:pt x="1277747" y="0"/>
                  </a:lnTo>
                  <a:lnTo>
                    <a:pt x="1277747" y="1275207"/>
                  </a:lnTo>
                  <a:lnTo>
                    <a:pt x="0" y="1275207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l="-992" t="-1092" r="-992" b="-109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0" y="0"/>
              <a:ext cx="1303147" cy="1300607"/>
            </a:xfrm>
            <a:custGeom>
              <a:avLst/>
              <a:gdLst/>
              <a:ahLst/>
              <a:cxnLst/>
              <a:rect l="l" t="t" r="r" b="b"/>
              <a:pathLst>
                <a:path w="1303147" h="1300607" extrusionOk="0">
                  <a:moveTo>
                    <a:pt x="12700" y="0"/>
                  </a:moveTo>
                  <a:lnTo>
                    <a:pt x="1290447" y="0"/>
                  </a:lnTo>
                  <a:cubicBezTo>
                    <a:pt x="1297432" y="0"/>
                    <a:pt x="1303147" y="5715"/>
                    <a:pt x="1303147" y="12700"/>
                  </a:cubicBezTo>
                  <a:lnTo>
                    <a:pt x="1303147" y="1287907"/>
                  </a:lnTo>
                  <a:cubicBezTo>
                    <a:pt x="1303147" y="1294892"/>
                    <a:pt x="1297432" y="1300607"/>
                    <a:pt x="1290447" y="1300607"/>
                  </a:cubicBezTo>
                  <a:lnTo>
                    <a:pt x="12700" y="1300607"/>
                  </a:lnTo>
                  <a:cubicBezTo>
                    <a:pt x="5715" y="1300607"/>
                    <a:pt x="0" y="1294892"/>
                    <a:pt x="0" y="128790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287907"/>
                  </a:lnTo>
                  <a:lnTo>
                    <a:pt x="12700" y="1287907"/>
                  </a:lnTo>
                  <a:lnTo>
                    <a:pt x="12700" y="1275207"/>
                  </a:lnTo>
                  <a:lnTo>
                    <a:pt x="1290447" y="1275207"/>
                  </a:lnTo>
                  <a:lnTo>
                    <a:pt x="1290447" y="1287907"/>
                  </a:lnTo>
                  <a:lnTo>
                    <a:pt x="1277747" y="1287907"/>
                  </a:lnTo>
                  <a:lnTo>
                    <a:pt x="1277747" y="12700"/>
                  </a:lnTo>
                  <a:lnTo>
                    <a:pt x="1290447" y="12700"/>
                  </a:lnTo>
                  <a:lnTo>
                    <a:pt x="1290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4"/>
          <p:cNvGrpSpPr/>
          <p:nvPr/>
        </p:nvGrpSpPr>
        <p:grpSpPr>
          <a:xfrm>
            <a:off x="2151176" y="5138742"/>
            <a:ext cx="6596584" cy="1750220"/>
            <a:chOff x="0" y="0"/>
            <a:chExt cx="8795446" cy="2333626"/>
          </a:xfrm>
        </p:grpSpPr>
        <p:sp>
          <p:nvSpPr>
            <p:cNvPr id="175" name="Google Shape;175;p4"/>
            <p:cNvSpPr/>
            <p:nvPr/>
          </p:nvSpPr>
          <p:spPr>
            <a:xfrm>
              <a:off x="0" y="0"/>
              <a:ext cx="8368286" cy="2333626"/>
            </a:xfrm>
            <a:custGeom>
              <a:avLst/>
              <a:gdLst/>
              <a:ahLst/>
              <a:cxnLst/>
              <a:rect l="l" t="t" r="r" b="b"/>
              <a:pathLst>
                <a:path w="8368286" h="2333626" extrusionOk="0">
                  <a:moveTo>
                    <a:pt x="0" y="0"/>
                  </a:moveTo>
                  <a:lnTo>
                    <a:pt x="8368286" y="0"/>
                  </a:lnTo>
                  <a:lnTo>
                    <a:pt x="8368286" y="2333626"/>
                  </a:lnTo>
                  <a:lnTo>
                    <a:pt x="0" y="23336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0" y="0"/>
              <a:ext cx="8795446" cy="2333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Positive publicity and statewide recognition for providing quality care</a:t>
              </a:r>
              <a:endParaRPr dirty="0"/>
            </a:p>
          </p:txBody>
        </p:sp>
      </p:grpSp>
      <p:sp>
        <p:nvSpPr>
          <p:cNvPr id="177" name="Google Shape;177;p4"/>
          <p:cNvSpPr/>
          <p:nvPr/>
        </p:nvSpPr>
        <p:spPr>
          <a:xfrm>
            <a:off x="804139" y="7243162"/>
            <a:ext cx="8329708" cy="1738979"/>
          </a:xfrm>
          <a:custGeom>
            <a:avLst/>
            <a:gdLst/>
            <a:ahLst/>
            <a:cxnLst/>
            <a:rect l="l" t="t" r="r" b="b"/>
            <a:pathLst>
              <a:path w="11106277" h="2318639" extrusionOk="0">
                <a:moveTo>
                  <a:pt x="0" y="231902"/>
                </a:moveTo>
                <a:cubicBezTo>
                  <a:pt x="0" y="103759"/>
                  <a:pt x="103759" y="0"/>
                  <a:pt x="231902" y="0"/>
                </a:cubicBezTo>
                <a:lnTo>
                  <a:pt x="10874375" y="0"/>
                </a:lnTo>
                <a:cubicBezTo>
                  <a:pt x="11002391" y="0"/>
                  <a:pt x="11106277" y="103759"/>
                  <a:pt x="11106277" y="231902"/>
                </a:cubicBezTo>
                <a:lnTo>
                  <a:pt x="11106277" y="2086737"/>
                </a:lnTo>
                <a:cubicBezTo>
                  <a:pt x="11106277" y="2214753"/>
                  <a:pt x="11002518" y="2318639"/>
                  <a:pt x="10874375" y="2318639"/>
                </a:cubicBezTo>
                <a:lnTo>
                  <a:pt x="231902" y="2318639"/>
                </a:lnTo>
                <a:cubicBezTo>
                  <a:pt x="103759" y="2318639"/>
                  <a:pt x="0" y="2214880"/>
                  <a:pt x="0" y="2086737"/>
                </a:cubicBezTo>
                <a:close/>
              </a:path>
            </a:pathLst>
          </a:custGeom>
          <a:solidFill>
            <a:srgbClr val="CCCF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4"/>
          <p:cNvGrpSpPr/>
          <p:nvPr/>
        </p:nvGrpSpPr>
        <p:grpSpPr>
          <a:xfrm>
            <a:off x="1109208" y="7624911"/>
            <a:ext cx="977360" cy="975455"/>
            <a:chOff x="0" y="0"/>
            <a:chExt cx="1303147" cy="1300607"/>
          </a:xfrm>
        </p:grpSpPr>
        <p:sp>
          <p:nvSpPr>
            <p:cNvPr id="179" name="Google Shape;179;p4"/>
            <p:cNvSpPr/>
            <p:nvPr/>
          </p:nvSpPr>
          <p:spPr>
            <a:xfrm>
              <a:off x="12700" y="12700"/>
              <a:ext cx="1277747" cy="1275207"/>
            </a:xfrm>
            <a:custGeom>
              <a:avLst/>
              <a:gdLst/>
              <a:ahLst/>
              <a:cxnLst/>
              <a:rect l="l" t="t" r="r" b="b"/>
              <a:pathLst>
                <a:path w="1277747" h="1275207" extrusionOk="0">
                  <a:moveTo>
                    <a:pt x="0" y="0"/>
                  </a:moveTo>
                  <a:lnTo>
                    <a:pt x="1277747" y="0"/>
                  </a:lnTo>
                  <a:lnTo>
                    <a:pt x="1277747" y="1275207"/>
                  </a:lnTo>
                  <a:lnTo>
                    <a:pt x="0" y="1275207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l="-992" t="-1092" r="-992" b="-109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0" y="0"/>
              <a:ext cx="1303147" cy="1300607"/>
            </a:xfrm>
            <a:custGeom>
              <a:avLst/>
              <a:gdLst/>
              <a:ahLst/>
              <a:cxnLst/>
              <a:rect l="l" t="t" r="r" b="b"/>
              <a:pathLst>
                <a:path w="1303147" h="1300607" extrusionOk="0">
                  <a:moveTo>
                    <a:pt x="12700" y="0"/>
                  </a:moveTo>
                  <a:lnTo>
                    <a:pt x="1290447" y="0"/>
                  </a:lnTo>
                  <a:cubicBezTo>
                    <a:pt x="1297432" y="0"/>
                    <a:pt x="1303147" y="5715"/>
                    <a:pt x="1303147" y="12700"/>
                  </a:cubicBezTo>
                  <a:lnTo>
                    <a:pt x="1303147" y="1287907"/>
                  </a:lnTo>
                  <a:cubicBezTo>
                    <a:pt x="1303147" y="1294892"/>
                    <a:pt x="1297432" y="1300607"/>
                    <a:pt x="1290447" y="1300607"/>
                  </a:cubicBezTo>
                  <a:lnTo>
                    <a:pt x="12700" y="1300607"/>
                  </a:lnTo>
                  <a:cubicBezTo>
                    <a:pt x="5715" y="1300607"/>
                    <a:pt x="0" y="1294892"/>
                    <a:pt x="0" y="128790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287907"/>
                  </a:lnTo>
                  <a:lnTo>
                    <a:pt x="12700" y="1287907"/>
                  </a:lnTo>
                  <a:lnTo>
                    <a:pt x="12700" y="1275207"/>
                  </a:lnTo>
                  <a:lnTo>
                    <a:pt x="1290447" y="1275207"/>
                  </a:lnTo>
                  <a:lnTo>
                    <a:pt x="1290447" y="1287907"/>
                  </a:lnTo>
                  <a:lnTo>
                    <a:pt x="1277747" y="1287907"/>
                  </a:lnTo>
                  <a:lnTo>
                    <a:pt x="1277747" y="12700"/>
                  </a:lnTo>
                  <a:lnTo>
                    <a:pt x="1290447" y="12700"/>
                  </a:lnTo>
                  <a:lnTo>
                    <a:pt x="1290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4"/>
          <p:cNvGrpSpPr/>
          <p:nvPr/>
        </p:nvGrpSpPr>
        <p:grpSpPr>
          <a:xfrm>
            <a:off x="2218234" y="7179442"/>
            <a:ext cx="6176373" cy="1750220"/>
            <a:chOff x="0" y="0"/>
            <a:chExt cx="8235164" cy="2333626"/>
          </a:xfrm>
        </p:grpSpPr>
        <p:sp>
          <p:nvSpPr>
            <p:cNvPr id="182" name="Google Shape;182;p4"/>
            <p:cNvSpPr/>
            <p:nvPr/>
          </p:nvSpPr>
          <p:spPr>
            <a:xfrm>
              <a:off x="0" y="0"/>
              <a:ext cx="8235164" cy="2333626"/>
            </a:xfrm>
            <a:custGeom>
              <a:avLst/>
              <a:gdLst/>
              <a:ahLst/>
              <a:cxnLst/>
              <a:rect l="l" t="t" r="r" b="b"/>
              <a:pathLst>
                <a:path w="8235164" h="2333626" extrusionOk="0">
                  <a:moveTo>
                    <a:pt x="0" y="0"/>
                  </a:moveTo>
                  <a:lnTo>
                    <a:pt x="8235164" y="0"/>
                  </a:lnTo>
                  <a:lnTo>
                    <a:pt x="8235164" y="2333626"/>
                  </a:lnTo>
                  <a:lnTo>
                    <a:pt x="0" y="23336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4"/>
            <p:cNvSpPr txBox="1"/>
            <p:nvPr/>
          </p:nvSpPr>
          <p:spPr>
            <a:xfrm>
              <a:off x="0" y="0"/>
              <a:ext cx="8235164" cy="2333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Approximately $10,000- $20,000 award</a:t>
              </a:r>
              <a:endParaRPr dirty="0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40"/>
          <p:cNvSpPr/>
          <p:nvPr/>
        </p:nvSpPr>
        <p:spPr>
          <a:xfrm>
            <a:off x="13896477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40"/>
          <p:cNvSpPr/>
          <p:nvPr/>
        </p:nvSpPr>
        <p:spPr>
          <a:xfrm>
            <a:off x="10787314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5" name="Google Shape;885;p40"/>
          <p:cNvCxnSpPr/>
          <p:nvPr/>
        </p:nvCxnSpPr>
        <p:spPr>
          <a:xfrm rot="1988">
            <a:off x="909636" y="9503570"/>
            <a:ext cx="16468728" cy="0"/>
          </a:xfrm>
          <a:prstGeom prst="straightConnector1">
            <a:avLst/>
          </a:prstGeom>
          <a:noFill/>
          <a:ln w="9525" cap="rnd" cmpd="sng">
            <a:solidFill>
              <a:srgbClr val="79818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86" name="Google Shape;886;p40"/>
          <p:cNvGrpSpPr/>
          <p:nvPr/>
        </p:nvGrpSpPr>
        <p:grpSpPr>
          <a:xfrm>
            <a:off x="735909" y="9271136"/>
            <a:ext cx="16990124" cy="615410"/>
            <a:chOff x="0" y="0"/>
            <a:chExt cx="22653498" cy="820547"/>
          </a:xfrm>
        </p:grpSpPr>
        <p:sp>
          <p:nvSpPr>
            <p:cNvPr id="887" name="Google Shape;887;p40"/>
            <p:cNvSpPr/>
            <p:nvPr/>
          </p:nvSpPr>
          <p:spPr>
            <a:xfrm>
              <a:off x="12700" y="12700"/>
              <a:ext cx="22628098" cy="795147"/>
            </a:xfrm>
            <a:custGeom>
              <a:avLst/>
              <a:gdLst/>
              <a:ahLst/>
              <a:cxnLst/>
              <a:rect l="l" t="t" r="r" b="b"/>
              <a:pathLst>
                <a:path w="22628098" h="795147" extrusionOk="0">
                  <a:moveTo>
                    <a:pt x="0" y="0"/>
                  </a:moveTo>
                  <a:lnTo>
                    <a:pt x="22628098" y="0"/>
                  </a:lnTo>
                  <a:lnTo>
                    <a:pt x="22628098" y="795147"/>
                  </a:lnTo>
                  <a:lnTo>
                    <a:pt x="0" y="795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0"/>
            <p:cNvSpPr/>
            <p:nvPr/>
          </p:nvSpPr>
          <p:spPr>
            <a:xfrm>
              <a:off x="0" y="0"/>
              <a:ext cx="22653498" cy="820547"/>
            </a:xfrm>
            <a:custGeom>
              <a:avLst/>
              <a:gdLst/>
              <a:ahLst/>
              <a:cxnLst/>
              <a:rect l="l" t="t" r="r" b="b"/>
              <a:pathLst>
                <a:path w="22653498" h="820547" extrusionOk="0">
                  <a:moveTo>
                    <a:pt x="12700" y="0"/>
                  </a:moveTo>
                  <a:lnTo>
                    <a:pt x="22640798" y="0"/>
                  </a:lnTo>
                  <a:cubicBezTo>
                    <a:pt x="22647783" y="0"/>
                    <a:pt x="22653498" y="5715"/>
                    <a:pt x="22653498" y="12700"/>
                  </a:cubicBezTo>
                  <a:lnTo>
                    <a:pt x="22653498" y="807847"/>
                  </a:lnTo>
                  <a:cubicBezTo>
                    <a:pt x="22653498" y="814832"/>
                    <a:pt x="22647783" y="820547"/>
                    <a:pt x="22640798" y="820547"/>
                  </a:cubicBezTo>
                  <a:lnTo>
                    <a:pt x="12700" y="820547"/>
                  </a:lnTo>
                  <a:cubicBezTo>
                    <a:pt x="5715" y="820547"/>
                    <a:pt x="0" y="814832"/>
                    <a:pt x="0" y="80784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807847"/>
                  </a:lnTo>
                  <a:lnTo>
                    <a:pt x="12700" y="807847"/>
                  </a:lnTo>
                  <a:lnTo>
                    <a:pt x="12700" y="795147"/>
                  </a:lnTo>
                  <a:lnTo>
                    <a:pt x="22640798" y="795147"/>
                  </a:lnTo>
                  <a:lnTo>
                    <a:pt x="22640798" y="807847"/>
                  </a:lnTo>
                  <a:lnTo>
                    <a:pt x="22628098" y="807847"/>
                  </a:lnTo>
                  <a:lnTo>
                    <a:pt x="22628098" y="12700"/>
                  </a:lnTo>
                  <a:lnTo>
                    <a:pt x="22640798" y="12700"/>
                  </a:lnTo>
                  <a:lnTo>
                    <a:pt x="2264079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9" name="Google Shape;889;p40"/>
          <p:cNvGrpSpPr/>
          <p:nvPr/>
        </p:nvGrpSpPr>
        <p:grpSpPr>
          <a:xfrm>
            <a:off x="10401713" y="-46797"/>
            <a:ext cx="7908227" cy="2926271"/>
            <a:chOff x="0" y="0"/>
            <a:chExt cx="10544302" cy="3901694"/>
          </a:xfrm>
        </p:grpSpPr>
        <p:sp>
          <p:nvSpPr>
            <p:cNvPr id="890" name="Google Shape;890;p40"/>
            <p:cNvSpPr/>
            <p:nvPr/>
          </p:nvSpPr>
          <p:spPr>
            <a:xfrm>
              <a:off x="12700" y="12700"/>
              <a:ext cx="10518902" cy="3876294"/>
            </a:xfrm>
            <a:custGeom>
              <a:avLst/>
              <a:gdLst/>
              <a:ahLst/>
              <a:cxnLst/>
              <a:rect l="l" t="t" r="r" b="b"/>
              <a:pathLst>
                <a:path w="10518902" h="3876294" extrusionOk="0">
                  <a:moveTo>
                    <a:pt x="0" y="0"/>
                  </a:moveTo>
                  <a:lnTo>
                    <a:pt x="10518902" y="0"/>
                  </a:lnTo>
                  <a:lnTo>
                    <a:pt x="10518902" y="3876294"/>
                  </a:lnTo>
                  <a:lnTo>
                    <a:pt x="0" y="3876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0"/>
            <p:cNvSpPr/>
            <p:nvPr/>
          </p:nvSpPr>
          <p:spPr>
            <a:xfrm>
              <a:off x="0" y="0"/>
              <a:ext cx="10544302" cy="3901694"/>
            </a:xfrm>
            <a:custGeom>
              <a:avLst/>
              <a:gdLst/>
              <a:ahLst/>
              <a:cxnLst/>
              <a:rect l="l" t="t" r="r" b="b"/>
              <a:pathLst>
                <a:path w="10544302" h="3901694" extrusionOk="0">
                  <a:moveTo>
                    <a:pt x="12700" y="0"/>
                  </a:moveTo>
                  <a:lnTo>
                    <a:pt x="10531602" y="0"/>
                  </a:lnTo>
                  <a:cubicBezTo>
                    <a:pt x="10538587" y="0"/>
                    <a:pt x="10544302" y="5715"/>
                    <a:pt x="10544302" y="12700"/>
                  </a:cubicBezTo>
                  <a:lnTo>
                    <a:pt x="10544302" y="3888994"/>
                  </a:lnTo>
                  <a:cubicBezTo>
                    <a:pt x="10544302" y="3895979"/>
                    <a:pt x="10538587" y="3901694"/>
                    <a:pt x="10531602" y="3901694"/>
                  </a:cubicBezTo>
                  <a:lnTo>
                    <a:pt x="12700" y="3901694"/>
                  </a:lnTo>
                  <a:cubicBezTo>
                    <a:pt x="5715" y="3901694"/>
                    <a:pt x="0" y="3895979"/>
                    <a:pt x="0" y="388899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888994"/>
                  </a:lnTo>
                  <a:lnTo>
                    <a:pt x="12700" y="3888994"/>
                  </a:lnTo>
                  <a:lnTo>
                    <a:pt x="12700" y="3876294"/>
                  </a:lnTo>
                  <a:lnTo>
                    <a:pt x="10531602" y="3876294"/>
                  </a:lnTo>
                  <a:lnTo>
                    <a:pt x="10531602" y="3888994"/>
                  </a:lnTo>
                  <a:lnTo>
                    <a:pt x="10518902" y="3888994"/>
                  </a:lnTo>
                  <a:lnTo>
                    <a:pt x="10518902" y="12700"/>
                  </a:lnTo>
                  <a:lnTo>
                    <a:pt x="10531602" y="12700"/>
                  </a:lnTo>
                  <a:lnTo>
                    <a:pt x="1053160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40"/>
          <p:cNvGrpSpPr/>
          <p:nvPr/>
        </p:nvGrpSpPr>
        <p:grpSpPr>
          <a:xfrm>
            <a:off x="13258800" y="9534526"/>
            <a:ext cx="4114800" cy="547688"/>
            <a:chOff x="0" y="0"/>
            <a:chExt cx="5486400" cy="730250"/>
          </a:xfrm>
        </p:grpSpPr>
        <p:sp>
          <p:nvSpPr>
            <p:cNvPr id="893" name="Google Shape;893;p40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0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FB3B9"/>
                  </a:solidFill>
                  <a:latin typeface="Arial"/>
                  <a:ea typeface="Arial"/>
                  <a:cs typeface="Arial"/>
                  <a:sym typeface="Arial"/>
                </a:rPr>
                <a:t>39</a:t>
              </a:r>
              <a:endParaRPr/>
            </a:p>
          </p:txBody>
        </p:sp>
      </p:grpSp>
      <p:grpSp>
        <p:nvGrpSpPr>
          <p:cNvPr id="895" name="Google Shape;895;p40"/>
          <p:cNvGrpSpPr/>
          <p:nvPr/>
        </p:nvGrpSpPr>
        <p:grpSpPr>
          <a:xfrm>
            <a:off x="3343808" y="-159922"/>
            <a:ext cx="11424608" cy="1658967"/>
            <a:chOff x="0" y="0"/>
            <a:chExt cx="15232810" cy="2211956"/>
          </a:xfrm>
        </p:grpSpPr>
        <p:sp>
          <p:nvSpPr>
            <p:cNvPr id="896" name="Google Shape;896;p40"/>
            <p:cNvSpPr/>
            <p:nvPr/>
          </p:nvSpPr>
          <p:spPr>
            <a:xfrm>
              <a:off x="0" y="0"/>
              <a:ext cx="15232810" cy="2211956"/>
            </a:xfrm>
            <a:custGeom>
              <a:avLst/>
              <a:gdLst/>
              <a:ahLst/>
              <a:cxnLst/>
              <a:rect l="l" t="t" r="r" b="b"/>
              <a:pathLst>
                <a:path w="15232810" h="2211956" extrusionOk="0">
                  <a:moveTo>
                    <a:pt x="0" y="0"/>
                  </a:moveTo>
                  <a:lnTo>
                    <a:pt x="15232810" y="0"/>
                  </a:lnTo>
                  <a:lnTo>
                    <a:pt x="15232810" y="2211956"/>
                  </a:lnTo>
                  <a:lnTo>
                    <a:pt x="0" y="22119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0"/>
            <p:cNvSpPr txBox="1"/>
            <p:nvPr/>
          </p:nvSpPr>
          <p:spPr>
            <a:xfrm>
              <a:off x="0" y="0"/>
              <a:ext cx="15232810" cy="2211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65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Thank you to our</a:t>
              </a:r>
              <a:r>
                <a:rPr lang="en-US" sz="5265" b="1">
                  <a:solidFill>
                    <a:srgbClr val="3C4045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r>
                <a:rPr lang="en-US" sz="5265" b="1">
                  <a:solidFill>
                    <a:srgbClr val="F58366"/>
                  </a:solidFill>
                  <a:latin typeface="Arial"/>
                  <a:ea typeface="Arial"/>
                  <a:cs typeface="Arial"/>
                  <a:sym typeface="Arial"/>
                </a:rPr>
                <a:t>Funders:</a:t>
              </a:r>
              <a:endParaRPr/>
            </a:p>
          </p:txBody>
        </p:sp>
      </p:grpSp>
      <p:sp>
        <p:nvSpPr>
          <p:cNvPr id="898" name="Google Shape;898;p40" descr="IDPH | Protecting health, improving lives."/>
          <p:cNvSpPr/>
          <p:nvPr/>
        </p:nvSpPr>
        <p:spPr>
          <a:xfrm>
            <a:off x="5436448" y="1667110"/>
            <a:ext cx="3531739" cy="928251"/>
          </a:xfrm>
          <a:custGeom>
            <a:avLst/>
            <a:gdLst/>
            <a:ahLst/>
            <a:cxnLst/>
            <a:rect l="l" t="t" r="r" b="b"/>
            <a:pathLst>
              <a:path w="3531739" h="928251" extrusionOk="0">
                <a:moveTo>
                  <a:pt x="0" y="0"/>
                </a:moveTo>
                <a:lnTo>
                  <a:pt x="3531740" y="0"/>
                </a:lnTo>
                <a:lnTo>
                  <a:pt x="3531740" y="928252"/>
                </a:lnTo>
                <a:lnTo>
                  <a:pt x="0" y="928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40" descr="File:US CDC logo.svg - Wikimedia Commons"/>
          <p:cNvSpPr/>
          <p:nvPr/>
        </p:nvSpPr>
        <p:spPr>
          <a:xfrm>
            <a:off x="2964306" y="1507053"/>
            <a:ext cx="1778967" cy="1416048"/>
          </a:xfrm>
          <a:custGeom>
            <a:avLst/>
            <a:gdLst/>
            <a:ahLst/>
            <a:cxnLst/>
            <a:rect l="l" t="t" r="r" b="b"/>
            <a:pathLst>
              <a:path w="1778967" h="1416048" extrusionOk="0">
                <a:moveTo>
                  <a:pt x="0" y="0"/>
                </a:moveTo>
                <a:lnTo>
                  <a:pt x="1778967" y="0"/>
                </a:lnTo>
                <a:lnTo>
                  <a:pt x="1778967" y="1416048"/>
                </a:lnTo>
                <a:lnTo>
                  <a:pt x="0" y="1416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50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40" descr="Logo  Description automatically generated"/>
          <p:cNvSpPr/>
          <p:nvPr/>
        </p:nvSpPr>
        <p:spPr>
          <a:xfrm>
            <a:off x="9868431" y="1336300"/>
            <a:ext cx="1614749" cy="1564239"/>
          </a:xfrm>
          <a:custGeom>
            <a:avLst/>
            <a:gdLst/>
            <a:ahLst/>
            <a:cxnLst/>
            <a:rect l="l" t="t" r="r" b="b"/>
            <a:pathLst>
              <a:path w="1614749" h="1564239" extrusionOk="0">
                <a:moveTo>
                  <a:pt x="0" y="0"/>
                </a:moveTo>
                <a:lnTo>
                  <a:pt x="1614749" y="0"/>
                </a:lnTo>
                <a:lnTo>
                  <a:pt x="1614749" y="1564240"/>
                </a:lnTo>
                <a:lnTo>
                  <a:pt x="0" y="1564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243" b="-2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40"/>
          <p:cNvGrpSpPr/>
          <p:nvPr/>
        </p:nvGrpSpPr>
        <p:grpSpPr>
          <a:xfrm>
            <a:off x="4743273" y="5200521"/>
            <a:ext cx="7960113" cy="889962"/>
            <a:chOff x="0" y="0"/>
            <a:chExt cx="10613484" cy="1186616"/>
          </a:xfrm>
        </p:grpSpPr>
        <p:sp>
          <p:nvSpPr>
            <p:cNvPr id="902" name="Google Shape;902;p40"/>
            <p:cNvSpPr/>
            <p:nvPr/>
          </p:nvSpPr>
          <p:spPr>
            <a:xfrm>
              <a:off x="0" y="0"/>
              <a:ext cx="10613484" cy="1186616"/>
            </a:xfrm>
            <a:custGeom>
              <a:avLst/>
              <a:gdLst/>
              <a:ahLst/>
              <a:cxnLst/>
              <a:rect l="l" t="t" r="r" b="b"/>
              <a:pathLst>
                <a:path w="10613484" h="1186616" extrusionOk="0">
                  <a:moveTo>
                    <a:pt x="0" y="0"/>
                  </a:moveTo>
                  <a:lnTo>
                    <a:pt x="10613484" y="0"/>
                  </a:lnTo>
                  <a:lnTo>
                    <a:pt x="10613484" y="1186616"/>
                  </a:lnTo>
                  <a:lnTo>
                    <a:pt x="0" y="11866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0"/>
            <p:cNvSpPr txBox="1"/>
            <p:nvPr/>
          </p:nvSpPr>
          <p:spPr>
            <a:xfrm>
              <a:off x="0" y="66675"/>
              <a:ext cx="10613484" cy="1119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7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65" b="1">
                  <a:solidFill>
                    <a:srgbClr val="F58366"/>
                  </a:solidFill>
                  <a:latin typeface="Arial"/>
                  <a:ea typeface="Arial"/>
                  <a:cs typeface="Arial"/>
                  <a:sym typeface="Arial"/>
                </a:rPr>
                <a:t>Supporters:</a:t>
              </a:r>
              <a:endParaRPr/>
            </a:p>
          </p:txBody>
        </p:sp>
      </p:grpSp>
      <p:sp>
        <p:nvSpPr>
          <p:cNvPr id="904" name="Google Shape;904;p40"/>
          <p:cNvSpPr/>
          <p:nvPr/>
        </p:nvSpPr>
        <p:spPr>
          <a:xfrm>
            <a:off x="12615362" y="7641553"/>
            <a:ext cx="3447738" cy="706800"/>
          </a:xfrm>
          <a:custGeom>
            <a:avLst/>
            <a:gdLst/>
            <a:ahLst/>
            <a:cxnLst/>
            <a:rect l="l" t="t" r="r" b="b"/>
            <a:pathLst>
              <a:path w="3447738" h="706800" extrusionOk="0">
                <a:moveTo>
                  <a:pt x="0" y="0"/>
                </a:moveTo>
                <a:lnTo>
                  <a:pt x="3447737" y="0"/>
                </a:lnTo>
                <a:lnTo>
                  <a:pt x="3447737" y="706800"/>
                </a:lnTo>
                <a:lnTo>
                  <a:pt x="0" y="706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622" r="-62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40" descr="A picture containing text, sign  Description automatically generated"/>
          <p:cNvSpPr/>
          <p:nvPr/>
        </p:nvSpPr>
        <p:spPr>
          <a:xfrm>
            <a:off x="1906326" y="6239984"/>
            <a:ext cx="2497348" cy="897062"/>
          </a:xfrm>
          <a:custGeom>
            <a:avLst/>
            <a:gdLst/>
            <a:ahLst/>
            <a:cxnLst/>
            <a:rect l="l" t="t" r="r" b="b"/>
            <a:pathLst>
              <a:path w="2497348" h="897062" extrusionOk="0">
                <a:moveTo>
                  <a:pt x="0" y="0"/>
                </a:moveTo>
                <a:lnTo>
                  <a:pt x="2497348" y="0"/>
                </a:lnTo>
                <a:lnTo>
                  <a:pt x="2497348" y="897061"/>
                </a:lnTo>
                <a:lnTo>
                  <a:pt x="0" y="8970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t="-108" b="-10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40" descr="A picture containing icon  Description automatically generated"/>
          <p:cNvSpPr/>
          <p:nvPr/>
        </p:nvSpPr>
        <p:spPr>
          <a:xfrm>
            <a:off x="12617016" y="6387728"/>
            <a:ext cx="2857500" cy="714375"/>
          </a:xfrm>
          <a:custGeom>
            <a:avLst/>
            <a:gdLst/>
            <a:ahLst/>
            <a:cxnLst/>
            <a:rect l="l" t="t" r="r" b="b"/>
            <a:pathLst>
              <a:path w="2857500" h="714375" extrusionOk="0">
                <a:moveTo>
                  <a:pt x="0" y="0"/>
                </a:moveTo>
                <a:lnTo>
                  <a:pt x="2857500" y="0"/>
                </a:lnTo>
                <a:lnTo>
                  <a:pt x="2857500" y="714374"/>
                </a:lnTo>
                <a:lnTo>
                  <a:pt x="0" y="714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40" descr="A blue and red logo  Description automatically generated"/>
          <p:cNvSpPr/>
          <p:nvPr/>
        </p:nvSpPr>
        <p:spPr>
          <a:xfrm>
            <a:off x="9529467" y="3772011"/>
            <a:ext cx="3553950" cy="1108639"/>
          </a:xfrm>
          <a:custGeom>
            <a:avLst/>
            <a:gdLst/>
            <a:ahLst/>
            <a:cxnLst/>
            <a:rect l="l" t="t" r="r" b="b"/>
            <a:pathLst>
              <a:path w="3553950" h="1108639" extrusionOk="0">
                <a:moveTo>
                  <a:pt x="0" y="0"/>
                </a:moveTo>
                <a:lnTo>
                  <a:pt x="3553950" y="0"/>
                </a:lnTo>
                <a:lnTo>
                  <a:pt x="3553950" y="1108639"/>
                </a:lnTo>
                <a:lnTo>
                  <a:pt x="0" y="1108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t="-410" b="-4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40" descr="Logo, company name  Description automatically generated"/>
          <p:cNvSpPr/>
          <p:nvPr/>
        </p:nvSpPr>
        <p:spPr>
          <a:xfrm>
            <a:off x="9838035" y="8992545"/>
            <a:ext cx="2466110" cy="816258"/>
          </a:xfrm>
          <a:custGeom>
            <a:avLst/>
            <a:gdLst/>
            <a:ahLst/>
            <a:cxnLst/>
            <a:rect l="l" t="t" r="r" b="b"/>
            <a:pathLst>
              <a:path w="2466110" h="816258" extrusionOk="0">
                <a:moveTo>
                  <a:pt x="0" y="0"/>
                </a:moveTo>
                <a:lnTo>
                  <a:pt x="2466110" y="0"/>
                </a:lnTo>
                <a:lnTo>
                  <a:pt x="2466110" y="816258"/>
                </a:lnTo>
                <a:lnTo>
                  <a:pt x="0" y="816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l="-228" r="-22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40" descr="Logo  Description automatically generated"/>
          <p:cNvSpPr/>
          <p:nvPr/>
        </p:nvSpPr>
        <p:spPr>
          <a:xfrm>
            <a:off x="13127472" y="8741084"/>
            <a:ext cx="2148621" cy="938946"/>
          </a:xfrm>
          <a:custGeom>
            <a:avLst/>
            <a:gdLst/>
            <a:ahLst/>
            <a:cxnLst/>
            <a:rect l="l" t="t" r="r" b="b"/>
            <a:pathLst>
              <a:path w="2148621" h="938946" extrusionOk="0">
                <a:moveTo>
                  <a:pt x="0" y="0"/>
                </a:moveTo>
                <a:lnTo>
                  <a:pt x="2148621" y="0"/>
                </a:lnTo>
                <a:lnTo>
                  <a:pt x="2148621" y="938946"/>
                </a:lnTo>
                <a:lnTo>
                  <a:pt x="0" y="938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t="-341" b="-3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40" descr="A purple text on a white background  Description automatically generated"/>
          <p:cNvSpPr/>
          <p:nvPr/>
        </p:nvSpPr>
        <p:spPr>
          <a:xfrm>
            <a:off x="5626004" y="8992406"/>
            <a:ext cx="3424688" cy="807513"/>
          </a:xfrm>
          <a:custGeom>
            <a:avLst/>
            <a:gdLst/>
            <a:ahLst/>
            <a:cxnLst/>
            <a:rect l="l" t="t" r="r" b="b"/>
            <a:pathLst>
              <a:path w="3424688" h="807513" extrusionOk="0">
                <a:moveTo>
                  <a:pt x="0" y="0"/>
                </a:moveTo>
                <a:lnTo>
                  <a:pt x="3424687" y="0"/>
                </a:lnTo>
                <a:lnTo>
                  <a:pt x="3424687" y="807513"/>
                </a:lnTo>
                <a:lnTo>
                  <a:pt x="0" y="807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l="-525" r="-52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40" descr="A logo with a person in the middle  Description automatically generated"/>
          <p:cNvSpPr/>
          <p:nvPr/>
        </p:nvSpPr>
        <p:spPr>
          <a:xfrm>
            <a:off x="7428296" y="3583617"/>
            <a:ext cx="1726305" cy="1289517"/>
          </a:xfrm>
          <a:custGeom>
            <a:avLst/>
            <a:gdLst/>
            <a:ahLst/>
            <a:cxnLst/>
            <a:rect l="l" t="t" r="r" b="b"/>
            <a:pathLst>
              <a:path w="1726305" h="1289517" extrusionOk="0">
                <a:moveTo>
                  <a:pt x="0" y="0"/>
                </a:moveTo>
                <a:lnTo>
                  <a:pt x="1726304" y="0"/>
                </a:lnTo>
                <a:lnTo>
                  <a:pt x="1726304" y="1289517"/>
                </a:lnTo>
                <a:lnTo>
                  <a:pt x="0" y="1289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l="-212" r="-21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40" descr="A blue cross and a blue shield  Description automatically generated"/>
          <p:cNvSpPr/>
          <p:nvPr/>
        </p:nvSpPr>
        <p:spPr>
          <a:xfrm>
            <a:off x="4403674" y="3645986"/>
            <a:ext cx="2649754" cy="1274073"/>
          </a:xfrm>
          <a:custGeom>
            <a:avLst/>
            <a:gdLst/>
            <a:ahLst/>
            <a:cxnLst/>
            <a:rect l="l" t="t" r="r" b="b"/>
            <a:pathLst>
              <a:path w="2649754" h="1274073" extrusionOk="0">
                <a:moveTo>
                  <a:pt x="0" y="0"/>
                </a:moveTo>
                <a:lnTo>
                  <a:pt x="2649755" y="0"/>
                </a:lnTo>
                <a:lnTo>
                  <a:pt x="2649755" y="1274072"/>
                </a:lnTo>
                <a:lnTo>
                  <a:pt x="0" y="1274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l="-242" r="-2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40"/>
          <p:cNvSpPr/>
          <p:nvPr/>
        </p:nvSpPr>
        <p:spPr>
          <a:xfrm>
            <a:off x="12199400" y="1520049"/>
            <a:ext cx="2090680" cy="1417923"/>
          </a:xfrm>
          <a:custGeom>
            <a:avLst/>
            <a:gdLst/>
            <a:ahLst/>
            <a:cxnLst/>
            <a:rect l="l" t="t" r="r" b="b"/>
            <a:pathLst>
              <a:path w="2090680" h="1417923" extrusionOk="0">
                <a:moveTo>
                  <a:pt x="0" y="0"/>
                </a:moveTo>
                <a:lnTo>
                  <a:pt x="2090680" y="0"/>
                </a:lnTo>
                <a:lnTo>
                  <a:pt x="2090680" y="1417923"/>
                </a:lnTo>
                <a:lnTo>
                  <a:pt x="0" y="14179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t="-1123" b="-112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40" descr="A blue logo with a tree and text  Description automatically generated"/>
          <p:cNvSpPr/>
          <p:nvPr/>
        </p:nvSpPr>
        <p:spPr>
          <a:xfrm>
            <a:off x="1087358" y="8611056"/>
            <a:ext cx="3760365" cy="1200771"/>
          </a:xfrm>
          <a:custGeom>
            <a:avLst/>
            <a:gdLst/>
            <a:ahLst/>
            <a:cxnLst/>
            <a:rect l="l" t="t" r="r" b="b"/>
            <a:pathLst>
              <a:path w="3760365" h="1200771" extrusionOk="0">
                <a:moveTo>
                  <a:pt x="0" y="0"/>
                </a:moveTo>
                <a:lnTo>
                  <a:pt x="3760364" y="0"/>
                </a:lnTo>
                <a:lnTo>
                  <a:pt x="3760364" y="1200771"/>
                </a:lnTo>
                <a:lnTo>
                  <a:pt x="0" y="12007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l="-177" r="-17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40" descr="A logo with blue wings  Description automatically generated"/>
          <p:cNvSpPr/>
          <p:nvPr/>
        </p:nvSpPr>
        <p:spPr>
          <a:xfrm>
            <a:off x="1611070" y="7395820"/>
            <a:ext cx="3465477" cy="1210359"/>
          </a:xfrm>
          <a:custGeom>
            <a:avLst/>
            <a:gdLst/>
            <a:ahLst/>
            <a:cxnLst/>
            <a:rect l="l" t="t" r="r" b="b"/>
            <a:pathLst>
              <a:path w="3465477" h="1210359" extrusionOk="0">
                <a:moveTo>
                  <a:pt x="0" y="0"/>
                </a:moveTo>
                <a:lnTo>
                  <a:pt x="3465477" y="0"/>
                </a:lnTo>
                <a:lnTo>
                  <a:pt x="3465477" y="1210360"/>
                </a:lnTo>
                <a:lnTo>
                  <a:pt x="0" y="1210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t="-75" b="-7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40" descr="A blue and white logo  Description automatically generated"/>
          <p:cNvSpPr/>
          <p:nvPr/>
        </p:nvSpPr>
        <p:spPr>
          <a:xfrm>
            <a:off x="5573056" y="6296838"/>
            <a:ext cx="3258526" cy="888045"/>
          </a:xfrm>
          <a:custGeom>
            <a:avLst/>
            <a:gdLst/>
            <a:ahLst/>
            <a:cxnLst/>
            <a:rect l="l" t="t" r="r" b="b"/>
            <a:pathLst>
              <a:path w="3258526" h="888045" extrusionOk="0">
                <a:moveTo>
                  <a:pt x="0" y="0"/>
                </a:moveTo>
                <a:lnTo>
                  <a:pt x="3258527" y="0"/>
                </a:lnTo>
                <a:lnTo>
                  <a:pt x="3258527" y="888045"/>
                </a:lnTo>
                <a:lnTo>
                  <a:pt x="0" y="888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t="-35" b="-3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40" descr="A logo of a child  Description automatically generated"/>
          <p:cNvSpPr/>
          <p:nvPr/>
        </p:nvSpPr>
        <p:spPr>
          <a:xfrm>
            <a:off x="10443808" y="6209561"/>
            <a:ext cx="1305045" cy="1069703"/>
          </a:xfrm>
          <a:custGeom>
            <a:avLst/>
            <a:gdLst/>
            <a:ahLst/>
            <a:cxnLst/>
            <a:rect l="l" t="t" r="r" b="b"/>
            <a:pathLst>
              <a:path w="1305045" h="1069703" extrusionOk="0">
                <a:moveTo>
                  <a:pt x="0" y="0"/>
                </a:moveTo>
                <a:lnTo>
                  <a:pt x="1305046" y="0"/>
                </a:lnTo>
                <a:lnTo>
                  <a:pt x="1305046" y="1069702"/>
                </a:lnTo>
                <a:lnTo>
                  <a:pt x="0" y="1069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l="-271" r="-27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40" descr="A blue logo with a black background  Description automatically generated"/>
          <p:cNvSpPr/>
          <p:nvPr/>
        </p:nvSpPr>
        <p:spPr>
          <a:xfrm>
            <a:off x="10410130" y="7396666"/>
            <a:ext cx="1315605" cy="1293861"/>
          </a:xfrm>
          <a:custGeom>
            <a:avLst/>
            <a:gdLst/>
            <a:ahLst/>
            <a:cxnLst/>
            <a:rect l="l" t="t" r="r" b="b"/>
            <a:pathLst>
              <a:path w="1315605" h="1293861" extrusionOk="0">
                <a:moveTo>
                  <a:pt x="0" y="0"/>
                </a:moveTo>
                <a:lnTo>
                  <a:pt x="1315606" y="0"/>
                </a:lnTo>
                <a:lnTo>
                  <a:pt x="1315606" y="1293862"/>
                </a:lnTo>
                <a:lnTo>
                  <a:pt x="0" y="1293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t="-286" b="-28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40" descr="A close-up of a logo  Description automatically generated"/>
          <p:cNvSpPr/>
          <p:nvPr/>
        </p:nvSpPr>
        <p:spPr>
          <a:xfrm>
            <a:off x="5924211" y="7396044"/>
            <a:ext cx="2797599" cy="1302202"/>
          </a:xfrm>
          <a:custGeom>
            <a:avLst/>
            <a:gdLst/>
            <a:ahLst/>
            <a:cxnLst/>
            <a:rect l="l" t="t" r="r" b="b"/>
            <a:pathLst>
              <a:path w="2797599" h="1302202" extrusionOk="0">
                <a:moveTo>
                  <a:pt x="0" y="0"/>
                </a:moveTo>
                <a:lnTo>
                  <a:pt x="2797599" y="0"/>
                </a:lnTo>
                <a:lnTo>
                  <a:pt x="2797599" y="1302202"/>
                </a:lnTo>
                <a:lnTo>
                  <a:pt x="0" y="130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l="-126" r="-12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40"/>
          <p:cNvSpPr/>
          <p:nvPr/>
        </p:nvSpPr>
        <p:spPr>
          <a:xfrm>
            <a:off x="16377464" y="-44610"/>
            <a:ext cx="1906619" cy="953357"/>
          </a:xfrm>
          <a:custGeom>
            <a:avLst/>
            <a:gdLst/>
            <a:ahLst/>
            <a:cxnLst/>
            <a:rect l="l" t="t" r="r" b="b"/>
            <a:pathLst>
              <a:path w="2542159" h="1271143" extrusionOk="0">
                <a:moveTo>
                  <a:pt x="0" y="0"/>
                </a:moveTo>
                <a:lnTo>
                  <a:pt x="2542159" y="0"/>
                </a:lnTo>
                <a:lnTo>
                  <a:pt x="2542159" y="1271143"/>
                </a:lnTo>
                <a:lnTo>
                  <a:pt x="0" y="12711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t="-374" r="-1" b="-37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/>
          <p:nvPr/>
        </p:nvSpPr>
        <p:spPr>
          <a:xfrm>
            <a:off x="13896477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10787314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4" name="Google Shape;194;p5"/>
          <p:cNvCxnSpPr/>
          <p:nvPr/>
        </p:nvCxnSpPr>
        <p:spPr>
          <a:xfrm rot="1988">
            <a:off x="909636" y="9503570"/>
            <a:ext cx="16468728" cy="0"/>
          </a:xfrm>
          <a:prstGeom prst="straightConnector1">
            <a:avLst/>
          </a:prstGeom>
          <a:noFill/>
          <a:ln w="9525" cap="rnd" cmpd="sng">
            <a:solidFill>
              <a:srgbClr val="79818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5" descr="Smiling hospital staff"/>
          <p:cNvSpPr/>
          <p:nvPr/>
        </p:nvSpPr>
        <p:spPr>
          <a:xfrm>
            <a:off x="11925231" y="3377346"/>
            <a:ext cx="5453132" cy="5249189"/>
          </a:xfrm>
          <a:custGeom>
            <a:avLst/>
            <a:gdLst/>
            <a:ahLst/>
            <a:cxnLst/>
            <a:rect l="l" t="t" r="r" b="b"/>
            <a:pathLst>
              <a:path w="5453132" h="5249189" extrusionOk="0">
                <a:moveTo>
                  <a:pt x="0" y="0"/>
                </a:moveTo>
                <a:lnTo>
                  <a:pt x="5453131" y="0"/>
                </a:lnTo>
                <a:lnTo>
                  <a:pt x="5453131" y="5249190"/>
                </a:lnTo>
                <a:lnTo>
                  <a:pt x="0" y="5249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-2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" name="Google Shape;196;p5"/>
          <p:cNvGrpSpPr/>
          <p:nvPr/>
        </p:nvGrpSpPr>
        <p:grpSpPr>
          <a:xfrm>
            <a:off x="6057900" y="9505950"/>
            <a:ext cx="6172200" cy="576263"/>
            <a:chOff x="0" y="-38100"/>
            <a:chExt cx="8229600" cy="768350"/>
          </a:xfrm>
        </p:grpSpPr>
        <p:sp>
          <p:nvSpPr>
            <p:cNvPr id="197" name="Google Shape;197;p5"/>
            <p:cNvSpPr/>
            <p:nvPr/>
          </p:nvSpPr>
          <p:spPr>
            <a:xfrm>
              <a:off x="0" y="0"/>
              <a:ext cx="8229600" cy="730250"/>
            </a:xfrm>
            <a:custGeom>
              <a:avLst/>
              <a:gdLst/>
              <a:ahLst/>
              <a:cxnLst/>
              <a:rect l="l" t="t" r="r" b="b"/>
              <a:pathLst>
                <a:path w="8229600" h="730250" extrusionOk="0">
                  <a:moveTo>
                    <a:pt x="0" y="0"/>
                  </a:moveTo>
                  <a:lnTo>
                    <a:pt x="8229600" y="0"/>
                  </a:lnTo>
                  <a:lnTo>
                    <a:pt x="82296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0" y="-38100"/>
              <a:ext cx="8229600" cy="768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939699"/>
                  </a:solidFill>
                  <a:latin typeface="Arial"/>
                  <a:ea typeface="Arial"/>
                  <a:cs typeface="Arial"/>
                  <a:sym typeface="Arial"/>
                </a:rPr>
                <a:t>Illinois Perinatal Quality Collaborative</a:t>
              </a:r>
              <a:endParaRPr/>
            </a:p>
          </p:txBody>
        </p:sp>
      </p:grpSp>
      <p:grpSp>
        <p:nvGrpSpPr>
          <p:cNvPr id="199" name="Google Shape;199;p5"/>
          <p:cNvGrpSpPr/>
          <p:nvPr/>
        </p:nvGrpSpPr>
        <p:grpSpPr>
          <a:xfrm>
            <a:off x="12915900" y="9505949"/>
            <a:ext cx="4114800" cy="576263"/>
            <a:chOff x="0" y="-38100"/>
            <a:chExt cx="5486400" cy="768350"/>
          </a:xfrm>
        </p:grpSpPr>
        <p:sp>
          <p:nvSpPr>
            <p:cNvPr id="200" name="Google Shape;200;p5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 txBox="1"/>
            <p:nvPr/>
          </p:nvSpPr>
          <p:spPr>
            <a:xfrm>
              <a:off x="0" y="-38100"/>
              <a:ext cx="5486400" cy="768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202" name="Google Shape;202;p5"/>
          <p:cNvGrpSpPr/>
          <p:nvPr/>
        </p:nvGrpSpPr>
        <p:grpSpPr>
          <a:xfrm>
            <a:off x="548640" y="395641"/>
            <a:ext cx="12694920" cy="2111418"/>
            <a:chOff x="-944883" y="-164099"/>
            <a:chExt cx="16926560" cy="2815225"/>
          </a:xfrm>
        </p:grpSpPr>
        <p:sp>
          <p:nvSpPr>
            <p:cNvPr id="203" name="Google Shape;203;p5"/>
            <p:cNvSpPr/>
            <p:nvPr/>
          </p:nvSpPr>
          <p:spPr>
            <a:xfrm>
              <a:off x="0" y="0"/>
              <a:ext cx="12039596" cy="2651126"/>
            </a:xfrm>
            <a:custGeom>
              <a:avLst/>
              <a:gdLst/>
              <a:ahLst/>
              <a:cxnLst/>
              <a:rect l="l" t="t" r="r" b="b"/>
              <a:pathLst>
                <a:path w="12039596" h="2651126" extrusionOk="0">
                  <a:moveTo>
                    <a:pt x="0" y="0"/>
                  </a:moveTo>
                  <a:lnTo>
                    <a:pt x="12039596" y="0"/>
                  </a:lnTo>
                  <a:lnTo>
                    <a:pt x="12039596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 txBox="1"/>
            <p:nvPr/>
          </p:nvSpPr>
          <p:spPr>
            <a:xfrm>
              <a:off x="-944883" y="-164099"/>
              <a:ext cx="16926560" cy="2707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Key components of birthing </a:t>
              </a: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hospitals quality designation program </a:t>
              </a:r>
              <a:endParaRPr dirty="0"/>
            </a:p>
          </p:txBody>
        </p:sp>
      </p:grpSp>
      <p:grpSp>
        <p:nvGrpSpPr>
          <p:cNvPr id="205" name="Google Shape;205;p5"/>
          <p:cNvGrpSpPr/>
          <p:nvPr/>
        </p:nvGrpSpPr>
        <p:grpSpPr>
          <a:xfrm>
            <a:off x="1016117" y="2406570"/>
            <a:ext cx="9771197" cy="6858875"/>
            <a:chOff x="-321577" y="-442491"/>
            <a:chExt cx="13028263" cy="9145167"/>
          </a:xfrm>
        </p:grpSpPr>
        <p:sp>
          <p:nvSpPr>
            <p:cNvPr id="206" name="Google Shape;206;p5"/>
            <p:cNvSpPr/>
            <p:nvPr/>
          </p:nvSpPr>
          <p:spPr>
            <a:xfrm>
              <a:off x="0" y="0"/>
              <a:ext cx="12039598" cy="8702676"/>
            </a:xfrm>
            <a:custGeom>
              <a:avLst/>
              <a:gdLst/>
              <a:ahLst/>
              <a:cxnLst/>
              <a:rect l="l" t="t" r="r" b="b"/>
              <a:pathLst>
                <a:path w="12039598" h="8702676" extrusionOk="0">
                  <a:moveTo>
                    <a:pt x="0" y="0"/>
                  </a:moveTo>
                  <a:lnTo>
                    <a:pt x="12039598" y="0"/>
                  </a:lnTo>
                  <a:lnTo>
                    <a:pt x="12039598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 txBox="1"/>
            <p:nvPr/>
          </p:nvSpPr>
          <p:spPr>
            <a:xfrm>
              <a:off x="-321577" y="-442491"/>
              <a:ext cx="13028263" cy="8692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02945" marR="0" lvl="1" indent="-351154" algn="l" rtl="0">
                <a:lnSpc>
                  <a:spcPct val="108961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850"/>
                <a:buFont typeface="Arial"/>
                <a:buChar char="•"/>
              </a:pPr>
              <a:r>
                <a:rPr lang="en-US" sz="385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Provides </a:t>
              </a:r>
              <a:r>
                <a:rPr lang="en-US" sz="3850" b="1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support to hospital teams</a:t>
              </a:r>
              <a:r>
                <a:rPr lang="en-US" sz="385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 working to achieve PVB and Birth Equity aims, sustain initiative efforts and demonstrate a reduction in disparities </a:t>
              </a:r>
              <a:endParaRPr sz="3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02945" marR="0" lvl="1" indent="-351154" algn="l" rtl="0">
                <a:lnSpc>
                  <a:spcPct val="108961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850"/>
                <a:buFont typeface="Arial"/>
                <a:buChar char="•"/>
              </a:pPr>
              <a:r>
                <a:rPr lang="en-US" sz="3850" b="0" i="0" u="none" strike="noStrike" cap="none" dirty="0">
                  <a:solidFill>
                    <a:srgbClr val="444C55"/>
                  </a:solidFill>
                  <a:latin typeface="Arimo"/>
                  <a:ea typeface="Arimo"/>
                  <a:cs typeface="Arimo"/>
                  <a:sym typeface="Arimo"/>
                </a:rPr>
                <a:t>Hospitals eligible for </a:t>
              </a:r>
              <a:r>
                <a:rPr lang="en-US" sz="3850" b="1" i="0" u="none" strike="noStrike" cap="none" dirty="0">
                  <a:solidFill>
                    <a:srgbClr val="444C55"/>
                  </a:solidFill>
                  <a:latin typeface="Arimo"/>
                  <a:ea typeface="Arimo"/>
                  <a:cs typeface="Arimo"/>
                  <a:sym typeface="Arimo"/>
                </a:rPr>
                <a:t>mini-grants</a:t>
              </a:r>
              <a:r>
                <a:rPr lang="en-US" sz="3850" b="0" i="0" u="none" strike="noStrike" cap="none" dirty="0">
                  <a:solidFill>
                    <a:srgbClr val="444C55"/>
                  </a:solidFill>
                  <a:latin typeface="Arimo"/>
                  <a:ea typeface="Arimo"/>
                  <a:cs typeface="Arimo"/>
                  <a:sym typeface="Arimo"/>
                </a:rPr>
                <a:t> to support implementation of key strategies</a:t>
              </a:r>
              <a:endParaRPr sz="3850" b="0" i="0" u="none" strike="noStrike" cap="none" dirty="0">
                <a:solidFill>
                  <a:srgbClr val="444C55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marL="702945" marR="0" lvl="1" indent="-351154" algn="l" rtl="0">
                <a:lnSpc>
                  <a:spcPct val="108961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44C55"/>
                </a:buClr>
                <a:buSzPts val="3850"/>
                <a:buFont typeface="Arial"/>
                <a:buChar char="•"/>
              </a:pPr>
              <a:r>
                <a:rPr lang="en-US" sz="3850" b="0" i="0" u="none" strike="noStrike" cap="none" dirty="0">
                  <a:solidFill>
                    <a:srgbClr val="444C55"/>
                  </a:solidFill>
                  <a:latin typeface="Arimo"/>
                  <a:ea typeface="Arimo"/>
                  <a:cs typeface="Arimo"/>
                  <a:sym typeface="Arimo"/>
                </a:rPr>
                <a:t>Hospitals </a:t>
              </a:r>
              <a:r>
                <a:rPr lang="en-US" sz="3850" dirty="0">
                  <a:solidFill>
                    <a:srgbClr val="444C55"/>
                  </a:solidFill>
                  <a:latin typeface="Arimo"/>
                  <a:ea typeface="Arimo"/>
                  <a:cs typeface="Arimo"/>
                  <a:sym typeface="Arimo"/>
                </a:rPr>
                <a:t>achieving</a:t>
              </a:r>
              <a:r>
                <a:rPr lang="en-US" sz="3850" b="0" i="0" u="none" strike="noStrike" cap="none" dirty="0">
                  <a:solidFill>
                    <a:srgbClr val="444C55"/>
                  </a:solidFill>
                  <a:latin typeface="Arimo"/>
                  <a:ea typeface="Arimo"/>
                  <a:cs typeface="Arimo"/>
                  <a:sym typeface="Arimo"/>
                </a:rPr>
                <a:t> the quality designation </a:t>
              </a:r>
              <a:r>
                <a:rPr lang="en-US" sz="3850" dirty="0">
                  <a:solidFill>
                    <a:srgbClr val="444C55"/>
                  </a:solidFill>
                  <a:latin typeface="Arimo"/>
                  <a:ea typeface="Arimo"/>
                  <a:cs typeface="Arimo"/>
                  <a:sym typeface="Arimo"/>
                </a:rPr>
                <a:t>award criteria</a:t>
              </a:r>
              <a:r>
                <a:rPr lang="en-US" sz="3850" b="0" i="0" u="none" strike="noStrike" cap="none" dirty="0">
                  <a:solidFill>
                    <a:srgbClr val="444C55"/>
                  </a:solidFill>
                  <a:latin typeface="Arimo"/>
                  <a:ea typeface="Arimo"/>
                  <a:cs typeface="Arimo"/>
                  <a:sym typeface="Arimo"/>
                </a:rPr>
                <a:t> receive </a:t>
              </a:r>
              <a:r>
                <a:rPr lang="en-US" sz="3850" b="1" i="0" u="none" strike="noStrike" cap="none" dirty="0">
                  <a:solidFill>
                    <a:srgbClr val="444C55"/>
                  </a:solidFill>
                  <a:latin typeface="Arimo"/>
                  <a:ea typeface="Arimo"/>
                  <a:cs typeface="Arimo"/>
                  <a:sym typeface="Arimo"/>
                </a:rPr>
                <a:t>recognition and a monetary award </a:t>
              </a:r>
              <a:endParaRPr sz="3850" b="1" i="0" u="none" strike="noStrike" cap="none" dirty="0">
                <a:solidFill>
                  <a:srgbClr val="444C55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marL="703088" marR="0" lvl="1" indent="-351544" algn="l" rtl="0">
                <a:lnSpc>
                  <a:spcPct val="107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884" b="0" i="0" u="none" strike="noStrike" cap="none" dirty="0">
                <a:solidFill>
                  <a:srgbClr val="444C55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8EDD0C-C707-41BD-846F-E56320D9B230}"/>
              </a:ext>
            </a:extLst>
          </p:cNvPr>
          <p:cNvSpPr/>
          <p:nvPr/>
        </p:nvSpPr>
        <p:spPr>
          <a:xfrm>
            <a:off x="594360" y="7972897"/>
            <a:ext cx="9212580" cy="18354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Google Shape;216;p6"/>
          <p:cNvSpPr/>
          <p:nvPr/>
        </p:nvSpPr>
        <p:spPr>
          <a:xfrm>
            <a:off x="13896477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10787314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" name="Google Shape;218;p6"/>
          <p:cNvCxnSpPr/>
          <p:nvPr/>
        </p:nvCxnSpPr>
        <p:spPr>
          <a:xfrm rot="1988">
            <a:off x="909636" y="9915817"/>
            <a:ext cx="16468728" cy="0"/>
          </a:xfrm>
          <a:prstGeom prst="straightConnector1">
            <a:avLst/>
          </a:prstGeom>
          <a:noFill/>
          <a:ln w="9525" cap="rnd" cmpd="sng">
            <a:solidFill>
              <a:srgbClr val="79818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9" name="Google Shape;219;p6"/>
          <p:cNvGrpSpPr/>
          <p:nvPr/>
        </p:nvGrpSpPr>
        <p:grpSpPr>
          <a:xfrm>
            <a:off x="909637" y="150176"/>
            <a:ext cx="9030726" cy="2507575"/>
            <a:chOff x="-1119364" y="-94393"/>
            <a:chExt cx="11227091" cy="3343433"/>
          </a:xfrm>
        </p:grpSpPr>
        <p:sp>
          <p:nvSpPr>
            <p:cNvPr id="220" name="Google Shape;220;p6"/>
            <p:cNvSpPr/>
            <p:nvPr/>
          </p:nvSpPr>
          <p:spPr>
            <a:xfrm>
              <a:off x="0" y="0"/>
              <a:ext cx="9293808" cy="3249040"/>
            </a:xfrm>
            <a:custGeom>
              <a:avLst/>
              <a:gdLst/>
              <a:ahLst/>
              <a:cxnLst/>
              <a:rect l="l" t="t" r="r" b="b"/>
              <a:pathLst>
                <a:path w="9293808" h="3249040" extrusionOk="0">
                  <a:moveTo>
                    <a:pt x="0" y="0"/>
                  </a:moveTo>
                  <a:lnTo>
                    <a:pt x="9293808" y="0"/>
                  </a:lnTo>
                  <a:lnTo>
                    <a:pt x="9293808" y="3249040"/>
                  </a:lnTo>
                  <a:lnTo>
                    <a:pt x="0" y="32490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 txBox="1"/>
            <p:nvPr/>
          </p:nvSpPr>
          <p:spPr>
            <a:xfrm>
              <a:off x="-1119364" y="-94393"/>
              <a:ext cx="11227091" cy="3191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Mini grants available to </a:t>
              </a:r>
              <a:r>
                <a:rPr lang="en-US" sz="5400" b="1" i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all</a:t>
              </a: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 hospitals for sustainability success in 2025 and 2026</a:t>
              </a:r>
              <a:endParaRPr dirty="0"/>
            </a:p>
          </p:txBody>
        </p:sp>
      </p:grpSp>
      <p:grpSp>
        <p:nvGrpSpPr>
          <p:cNvPr id="222" name="Google Shape;222;p6"/>
          <p:cNvGrpSpPr/>
          <p:nvPr/>
        </p:nvGrpSpPr>
        <p:grpSpPr>
          <a:xfrm>
            <a:off x="234897" y="1298869"/>
            <a:ext cx="9392312" cy="7643151"/>
            <a:chOff x="-140972" y="-1510457"/>
            <a:chExt cx="13369871" cy="11074011"/>
          </a:xfrm>
        </p:grpSpPr>
        <p:sp>
          <p:nvSpPr>
            <p:cNvPr id="223" name="Google Shape;223;p6"/>
            <p:cNvSpPr/>
            <p:nvPr/>
          </p:nvSpPr>
          <p:spPr>
            <a:xfrm>
              <a:off x="-140972" y="-1510457"/>
              <a:ext cx="13114024" cy="10207723"/>
            </a:xfrm>
            <a:custGeom>
              <a:avLst/>
              <a:gdLst/>
              <a:ahLst/>
              <a:cxnLst/>
              <a:rect l="l" t="t" r="r" b="b"/>
              <a:pathLst>
                <a:path w="13114024" h="10207724" extrusionOk="0">
                  <a:moveTo>
                    <a:pt x="0" y="0"/>
                  </a:moveTo>
                  <a:lnTo>
                    <a:pt x="13114024" y="0"/>
                  </a:lnTo>
                  <a:lnTo>
                    <a:pt x="13114024" y="10207724"/>
                  </a:lnTo>
                  <a:lnTo>
                    <a:pt x="0" y="102077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6"/>
            <p:cNvSpPr txBox="1"/>
            <p:nvPr/>
          </p:nvSpPr>
          <p:spPr>
            <a:xfrm>
              <a:off x="560647" y="1217435"/>
              <a:ext cx="12668252" cy="8346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417194" marR="0" lvl="1" indent="-266700" algn="l" rtl="0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0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Patient and community engagement</a:t>
              </a:r>
              <a:endParaRPr sz="1200" dirty="0"/>
            </a:p>
            <a:p>
              <a:pPr marL="994410" marR="0" lvl="2" indent="-331470" algn="l" rtl="0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⚬"/>
              </a:pPr>
              <a:r>
                <a:rPr lang="en-US" sz="3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Respectful Care Breakfast </a:t>
              </a:r>
              <a:r>
                <a:rPr lang="en-US" sz="3200" dirty="0">
                  <a:solidFill>
                    <a:srgbClr val="444C55"/>
                  </a:solidFill>
                </a:rPr>
                <a:t>funds </a:t>
              </a:r>
              <a:endParaRPr sz="1200" dirty="0"/>
            </a:p>
            <a:p>
              <a:pPr marL="994410" marR="0" lvl="2" indent="-331470" algn="l" rtl="0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⚬"/>
              </a:pPr>
              <a:r>
                <a:rPr lang="en-US" sz="3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Patient Partner payment </a:t>
              </a:r>
              <a:endParaRPr sz="1200" dirty="0"/>
            </a:p>
            <a:p>
              <a:pPr marL="994410" marR="0" lvl="2" indent="-331470" algn="l" rtl="0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⚬"/>
              </a:pPr>
              <a:r>
                <a:rPr lang="en-US" sz="3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Mommas Voices training </a:t>
              </a:r>
              <a:endParaRPr sz="1200" dirty="0"/>
            </a:p>
            <a:p>
              <a:pPr marL="417194" marR="0" lvl="1" indent="-266700" algn="l" rtl="0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  <a:buFont typeface="Arial"/>
                <a:buChar char="•"/>
              </a:pPr>
              <a:r>
                <a:rPr lang="en-US" sz="40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QI science and equity training </a:t>
              </a:r>
              <a:endParaRPr sz="1200" dirty="0"/>
            </a:p>
            <a:p>
              <a:pPr marL="994410" marR="0" lvl="2" indent="-331470" algn="l" rtl="0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⚬"/>
              </a:pPr>
              <a:r>
                <a:rPr lang="en-US" sz="3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IHI training for QI team leads and members</a:t>
              </a:r>
              <a:endParaRPr sz="1200" dirty="0"/>
            </a:p>
            <a:p>
              <a:pPr marL="994410" marR="0" lvl="2" indent="-331470" algn="l" rtl="0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3600"/>
                <a:buFont typeface="Arial"/>
                <a:buChar char="⚬"/>
              </a:pPr>
              <a:r>
                <a:rPr lang="en-US" sz="3200" b="0" i="0" u="none" strike="noStrike" cap="none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Equity video viewing and discussion for clinical teams</a:t>
              </a:r>
            </a:p>
            <a:p>
              <a:pPr marL="150494" marR="0" lvl="1" algn="ctr" rtl="0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4200"/>
              </a:pPr>
              <a:r>
                <a:rPr lang="en-US" sz="36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ILPQC will provide participating teams QI </a:t>
              </a:r>
              <a:r>
                <a:rPr lang="en-US" sz="3600" b="0" i="0" u="none" strike="noStrike" cap="none" dirty="0">
                  <a:solidFill>
                    <a:schemeClr val="tx1"/>
                  </a:solidFill>
                  <a:sym typeface="Arial"/>
                </a:rPr>
                <a:t>implementation and sustainability support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5" name="Google Shape;225;p6" descr="Healthcare colleagues meeting"/>
          <p:cNvSpPr/>
          <p:nvPr/>
        </p:nvSpPr>
        <p:spPr>
          <a:xfrm>
            <a:off x="10287000" y="0"/>
            <a:ext cx="8092440" cy="10287000"/>
          </a:xfrm>
          <a:custGeom>
            <a:avLst/>
            <a:gdLst/>
            <a:ahLst/>
            <a:cxnLst/>
            <a:rect l="l" t="t" r="r" b="b"/>
            <a:pathLst>
              <a:path w="8092440" h="10287000" extrusionOk="0">
                <a:moveTo>
                  <a:pt x="0" y="0"/>
                </a:moveTo>
                <a:lnTo>
                  <a:pt x="8092440" y="0"/>
                </a:lnTo>
                <a:lnTo>
                  <a:pt x="80924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6"/>
          <p:cNvGrpSpPr/>
          <p:nvPr/>
        </p:nvGrpSpPr>
        <p:grpSpPr>
          <a:xfrm>
            <a:off x="10660970" y="9695495"/>
            <a:ext cx="4955147" cy="576263"/>
            <a:chOff x="0" y="-38100"/>
            <a:chExt cx="6606862" cy="768350"/>
          </a:xfrm>
        </p:grpSpPr>
        <p:sp>
          <p:nvSpPr>
            <p:cNvPr id="227" name="Google Shape;227;p6"/>
            <p:cNvSpPr/>
            <p:nvPr/>
          </p:nvSpPr>
          <p:spPr>
            <a:xfrm>
              <a:off x="0" y="0"/>
              <a:ext cx="6606862" cy="730250"/>
            </a:xfrm>
            <a:custGeom>
              <a:avLst/>
              <a:gdLst/>
              <a:ahLst/>
              <a:cxnLst/>
              <a:rect l="l" t="t" r="r" b="b"/>
              <a:pathLst>
                <a:path w="6606862" h="730250" extrusionOk="0">
                  <a:moveTo>
                    <a:pt x="0" y="0"/>
                  </a:moveTo>
                  <a:lnTo>
                    <a:pt x="6606862" y="0"/>
                  </a:lnTo>
                  <a:lnTo>
                    <a:pt x="6606862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 txBox="1"/>
            <p:nvPr/>
          </p:nvSpPr>
          <p:spPr>
            <a:xfrm>
              <a:off x="0" y="-38100"/>
              <a:ext cx="6606862" cy="768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Illinois Perinatal Quality Collaborative</a:t>
              </a:r>
              <a:endParaRPr/>
            </a:p>
          </p:txBody>
        </p:sp>
      </p:grpSp>
      <p:grpSp>
        <p:nvGrpSpPr>
          <p:cNvPr id="229" name="Google Shape;229;p6"/>
          <p:cNvGrpSpPr/>
          <p:nvPr/>
        </p:nvGrpSpPr>
        <p:grpSpPr>
          <a:xfrm>
            <a:off x="13098780" y="9505950"/>
            <a:ext cx="4800600" cy="576263"/>
            <a:chOff x="0" y="-38100"/>
            <a:chExt cx="6400800" cy="768350"/>
          </a:xfrm>
        </p:grpSpPr>
        <p:sp>
          <p:nvSpPr>
            <p:cNvPr id="230" name="Google Shape;230;p6"/>
            <p:cNvSpPr/>
            <p:nvPr/>
          </p:nvSpPr>
          <p:spPr>
            <a:xfrm>
              <a:off x="0" y="0"/>
              <a:ext cx="6400800" cy="730250"/>
            </a:xfrm>
            <a:custGeom>
              <a:avLst/>
              <a:gdLst/>
              <a:ahLst/>
              <a:cxnLst/>
              <a:rect l="l" t="t" r="r" b="b"/>
              <a:pathLst>
                <a:path w="6400800" h="730250" extrusionOk="0">
                  <a:moveTo>
                    <a:pt x="0" y="0"/>
                  </a:moveTo>
                  <a:lnTo>
                    <a:pt x="6400800" y="0"/>
                  </a:lnTo>
                  <a:lnTo>
                    <a:pt x="64008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 txBox="1"/>
            <p:nvPr/>
          </p:nvSpPr>
          <p:spPr>
            <a:xfrm>
              <a:off x="0" y="-38100"/>
              <a:ext cx="6400800" cy="768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</p:grpSp>
      <p:sp>
        <p:nvSpPr>
          <p:cNvPr id="232" name="Google Shape;232;p6" descr="Dollar with solid fill"/>
          <p:cNvSpPr/>
          <p:nvPr/>
        </p:nvSpPr>
        <p:spPr>
          <a:xfrm>
            <a:off x="-228090" y="424804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 extrusionOk="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6A24-9632-4F35-DBDF-5DC1B7C3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16214651" cy="11430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buClr>
                <a:srgbClr val="000000"/>
              </a:buClr>
            </a:pPr>
            <a:r>
              <a:rPr lang="en-US" sz="5400" b="1" dirty="0">
                <a:solidFill>
                  <a:srgbClr val="1C498B"/>
                </a:solidFill>
                <a:latin typeface="Arial"/>
                <a:cs typeface="Arial"/>
                <a:sym typeface="Arial"/>
              </a:rPr>
              <a:t>BCBSIL Special Beginnings® program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45209-73AB-7087-03ED-4F0210E1F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16214651" cy="6949440"/>
          </a:xfrm>
        </p:spPr>
        <p:txBody>
          <a:bodyPr>
            <a:normAutofit/>
          </a:bodyPr>
          <a:lstStyle/>
          <a:p>
            <a:pPr marL="548640">
              <a:spcBef>
                <a:spcPts val="600"/>
              </a:spcBef>
              <a:spcAft>
                <a:spcPts val="600"/>
              </a:spcAft>
            </a:pPr>
            <a:r>
              <a:rPr lang="en-US" sz="4800" dirty="0"/>
              <a:t>This program is funded by BCBSIL Special Beginnings® program</a:t>
            </a:r>
          </a:p>
          <a:p>
            <a:pPr marL="548640">
              <a:spcBef>
                <a:spcPts val="600"/>
              </a:spcBef>
              <a:spcAft>
                <a:spcPts val="600"/>
              </a:spcAft>
            </a:pPr>
            <a:r>
              <a:rPr lang="en-US" sz="4800" dirty="0"/>
              <a:t>The mini-grants and monetary awards are time limited with current funding for 2 years (2025 and 2026 awards)</a:t>
            </a:r>
          </a:p>
          <a:p>
            <a:pPr marL="548640">
              <a:spcBef>
                <a:spcPts val="600"/>
              </a:spcBef>
              <a:spcAft>
                <a:spcPts val="600"/>
              </a:spcAft>
            </a:pPr>
            <a:r>
              <a:rPr lang="en-US" sz="4800" dirty="0"/>
              <a:t>ILPQC will continue the Birth Quality Designation Program going forward with ongoing statewide recognition for Birth Quality Awards</a:t>
            </a:r>
          </a:p>
        </p:txBody>
      </p:sp>
    </p:spTree>
    <p:extLst>
      <p:ext uri="{BB962C8B-B14F-4D97-AF65-F5344CB8AC3E}">
        <p14:creationId xmlns:p14="http://schemas.microsoft.com/office/powerpoint/2010/main" val="38772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/>
          <p:nvPr/>
        </p:nvSpPr>
        <p:spPr>
          <a:xfrm>
            <a:off x="13896477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10787314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3" name="Google Shape;243;p7"/>
          <p:cNvCxnSpPr/>
          <p:nvPr/>
        </p:nvCxnSpPr>
        <p:spPr>
          <a:xfrm rot="1988">
            <a:off x="909636" y="9503570"/>
            <a:ext cx="16468728" cy="0"/>
          </a:xfrm>
          <a:prstGeom prst="straightConnector1">
            <a:avLst/>
          </a:prstGeom>
          <a:noFill/>
          <a:ln w="9525" cap="rnd" cmpd="sng">
            <a:solidFill>
              <a:srgbClr val="79818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4" name="Google Shape;244;p7"/>
          <p:cNvGrpSpPr/>
          <p:nvPr/>
        </p:nvGrpSpPr>
        <p:grpSpPr>
          <a:xfrm>
            <a:off x="531045" y="139869"/>
            <a:ext cx="13939284" cy="1988344"/>
            <a:chOff x="0" y="0"/>
            <a:chExt cx="18585712" cy="2651126"/>
          </a:xfrm>
        </p:grpSpPr>
        <p:sp>
          <p:nvSpPr>
            <p:cNvPr id="245" name="Google Shape;245;p7"/>
            <p:cNvSpPr/>
            <p:nvPr/>
          </p:nvSpPr>
          <p:spPr>
            <a:xfrm>
              <a:off x="0" y="0"/>
              <a:ext cx="18585712" cy="2651126"/>
            </a:xfrm>
            <a:custGeom>
              <a:avLst/>
              <a:gdLst/>
              <a:ahLst/>
              <a:cxnLst/>
              <a:rect l="l" t="t" r="r" b="b"/>
              <a:pathLst>
                <a:path w="18585712" h="2651126" extrusionOk="0">
                  <a:moveTo>
                    <a:pt x="0" y="0"/>
                  </a:moveTo>
                  <a:lnTo>
                    <a:pt x="18585712" y="0"/>
                  </a:lnTo>
                  <a:lnTo>
                    <a:pt x="18585712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 txBox="1"/>
            <p:nvPr/>
          </p:nvSpPr>
          <p:spPr>
            <a:xfrm>
              <a:off x="0" y="0"/>
              <a:ext cx="15168516" cy="2651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Timeline for Birthing </a:t>
              </a:r>
              <a:r>
                <a:rPr lang="en-US" sz="5400" b="1" dirty="0">
                  <a:solidFill>
                    <a:srgbClr val="1C498B"/>
                  </a:solidFill>
                </a:rPr>
                <a:t>h</a:t>
              </a: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ospitals </a:t>
              </a:r>
              <a:r>
                <a:rPr lang="en-US" sz="5400" b="1" dirty="0">
                  <a:solidFill>
                    <a:srgbClr val="1C498B"/>
                  </a:solidFill>
                </a:rPr>
                <a:t>Q</a:t>
              </a: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uality </a:t>
              </a:r>
              <a:r>
                <a:rPr lang="en-US" sz="5400" b="1" dirty="0">
                  <a:solidFill>
                    <a:srgbClr val="1C498B"/>
                  </a:solidFill>
                </a:rPr>
                <a:t>D</a:t>
              </a: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esignation </a:t>
              </a:r>
              <a:r>
                <a:rPr lang="en-US" sz="5400" b="1" dirty="0">
                  <a:solidFill>
                    <a:srgbClr val="1C498B"/>
                  </a:solidFill>
                </a:rPr>
                <a:t>P</a:t>
              </a:r>
              <a:r>
                <a:rPr lang="en-US" sz="5400" b="1" dirty="0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rogram</a:t>
              </a:r>
              <a:endParaRPr dirty="0"/>
            </a:p>
          </p:txBody>
        </p:sp>
      </p:grpSp>
      <p:sp>
        <p:nvSpPr>
          <p:cNvPr id="247" name="Google Shape;247;p7"/>
          <p:cNvSpPr/>
          <p:nvPr/>
        </p:nvSpPr>
        <p:spPr>
          <a:xfrm>
            <a:off x="914400" y="9254440"/>
            <a:ext cx="16653319" cy="19050"/>
          </a:xfrm>
          <a:custGeom>
            <a:avLst/>
            <a:gdLst/>
            <a:ahLst/>
            <a:cxnLst/>
            <a:rect l="l" t="t" r="r" b="b"/>
            <a:pathLst>
              <a:path w="22204426" h="25400" extrusionOk="0">
                <a:moveTo>
                  <a:pt x="0" y="0"/>
                </a:moveTo>
                <a:lnTo>
                  <a:pt x="22204426" y="0"/>
                </a:lnTo>
                <a:lnTo>
                  <a:pt x="22204426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1438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914400" y="7496655"/>
            <a:ext cx="16653319" cy="19050"/>
          </a:xfrm>
          <a:custGeom>
            <a:avLst/>
            <a:gdLst/>
            <a:ahLst/>
            <a:cxnLst/>
            <a:rect l="l" t="t" r="r" b="b"/>
            <a:pathLst>
              <a:path w="22204426" h="25400" extrusionOk="0">
                <a:moveTo>
                  <a:pt x="0" y="0"/>
                </a:moveTo>
                <a:lnTo>
                  <a:pt x="22204426" y="0"/>
                </a:lnTo>
                <a:lnTo>
                  <a:pt x="22204426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1438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914400" y="5738869"/>
            <a:ext cx="16653319" cy="19050"/>
          </a:xfrm>
          <a:custGeom>
            <a:avLst/>
            <a:gdLst/>
            <a:ahLst/>
            <a:cxnLst/>
            <a:rect l="l" t="t" r="r" b="b"/>
            <a:pathLst>
              <a:path w="22204426" h="25400" extrusionOk="0">
                <a:moveTo>
                  <a:pt x="0" y="0"/>
                </a:moveTo>
                <a:lnTo>
                  <a:pt x="22204426" y="0"/>
                </a:lnTo>
                <a:lnTo>
                  <a:pt x="22204426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1438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914400" y="3981084"/>
            <a:ext cx="16653319" cy="19050"/>
          </a:xfrm>
          <a:custGeom>
            <a:avLst/>
            <a:gdLst/>
            <a:ahLst/>
            <a:cxnLst/>
            <a:rect l="l" t="t" r="r" b="b"/>
            <a:pathLst>
              <a:path w="22204426" h="25400" extrusionOk="0">
                <a:moveTo>
                  <a:pt x="0" y="0"/>
                </a:moveTo>
                <a:lnTo>
                  <a:pt x="22204426" y="0"/>
                </a:lnTo>
                <a:lnTo>
                  <a:pt x="22204426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1438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7"/>
          <p:cNvGrpSpPr/>
          <p:nvPr/>
        </p:nvGrpSpPr>
        <p:grpSpPr>
          <a:xfrm>
            <a:off x="5239509" y="2311764"/>
            <a:ext cx="12705990" cy="1683621"/>
            <a:chOff x="0" y="0"/>
            <a:chExt cx="16941320" cy="2244828"/>
          </a:xfrm>
        </p:grpSpPr>
        <p:sp>
          <p:nvSpPr>
            <p:cNvPr id="252" name="Google Shape;252;p7"/>
            <p:cNvSpPr/>
            <p:nvPr/>
          </p:nvSpPr>
          <p:spPr>
            <a:xfrm>
              <a:off x="0" y="0"/>
              <a:ext cx="16444009" cy="2244808"/>
            </a:xfrm>
            <a:custGeom>
              <a:avLst/>
              <a:gdLst/>
              <a:ahLst/>
              <a:cxnLst/>
              <a:rect l="l" t="t" r="r" b="b"/>
              <a:pathLst>
                <a:path w="16444009" h="2244808" extrusionOk="0">
                  <a:moveTo>
                    <a:pt x="0" y="0"/>
                  </a:moveTo>
                  <a:lnTo>
                    <a:pt x="16444009" y="0"/>
                  </a:lnTo>
                  <a:lnTo>
                    <a:pt x="16444009" y="2244808"/>
                  </a:lnTo>
                  <a:lnTo>
                    <a:pt x="0" y="22448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497312" y="38120"/>
              <a:ext cx="16444008" cy="2206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Announced Birthing Hospital Quality </a:t>
              </a:r>
              <a:r>
                <a:rPr lang="en-US" sz="4200" dirty="0">
                  <a:solidFill>
                    <a:srgbClr val="444C55"/>
                  </a:solidFill>
                </a:rPr>
                <a:t>D</a:t>
              </a:r>
              <a:r>
                <a:rPr lang="en-US" sz="42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esignation </a:t>
              </a:r>
              <a:r>
                <a:rPr lang="en-US" sz="4200" dirty="0">
                  <a:solidFill>
                    <a:srgbClr val="444C55"/>
                  </a:solidFill>
                </a:rPr>
                <a:t>P</a:t>
              </a:r>
              <a:r>
                <a:rPr lang="en-US" sz="42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rogram at ILPQC Annual Conference</a:t>
              </a:r>
              <a:endParaRPr dirty="0"/>
            </a:p>
          </p:txBody>
        </p:sp>
      </p:grpSp>
      <p:grpSp>
        <p:nvGrpSpPr>
          <p:cNvPr id="254" name="Google Shape;254;p7"/>
          <p:cNvGrpSpPr/>
          <p:nvPr/>
        </p:nvGrpSpPr>
        <p:grpSpPr>
          <a:xfrm>
            <a:off x="904875" y="2307002"/>
            <a:ext cx="4348925" cy="1693164"/>
            <a:chOff x="0" y="0"/>
            <a:chExt cx="5798566" cy="2257552"/>
          </a:xfrm>
        </p:grpSpPr>
        <p:sp>
          <p:nvSpPr>
            <p:cNvPr id="255" name="Google Shape;255;p7"/>
            <p:cNvSpPr/>
            <p:nvPr/>
          </p:nvSpPr>
          <p:spPr>
            <a:xfrm>
              <a:off x="12700" y="12700"/>
              <a:ext cx="5773166" cy="2232152"/>
            </a:xfrm>
            <a:custGeom>
              <a:avLst/>
              <a:gdLst/>
              <a:ahLst/>
              <a:cxnLst/>
              <a:rect l="l" t="t" r="r" b="b"/>
              <a:pathLst>
                <a:path w="5773166" h="2232152" extrusionOk="0">
                  <a:moveTo>
                    <a:pt x="374650" y="0"/>
                  </a:moveTo>
                  <a:lnTo>
                    <a:pt x="5398516" y="0"/>
                  </a:lnTo>
                  <a:cubicBezTo>
                    <a:pt x="5605399" y="0"/>
                    <a:pt x="5773166" y="166624"/>
                    <a:pt x="5773166" y="372110"/>
                  </a:cubicBezTo>
                  <a:lnTo>
                    <a:pt x="5773166" y="2232152"/>
                  </a:lnTo>
                  <a:lnTo>
                    <a:pt x="0" y="2232152"/>
                  </a:lnTo>
                  <a:lnTo>
                    <a:pt x="0" y="372110"/>
                  </a:lnTo>
                  <a:cubicBezTo>
                    <a:pt x="0" y="166624"/>
                    <a:pt x="167767" y="0"/>
                    <a:pt x="374650" y="0"/>
                  </a:cubicBezTo>
                  <a:close/>
                </a:path>
              </a:pathLst>
            </a:custGeom>
            <a:solidFill>
              <a:srgbClr val="1C49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0" y="0"/>
              <a:ext cx="5798566" cy="2257552"/>
            </a:xfrm>
            <a:custGeom>
              <a:avLst/>
              <a:gdLst/>
              <a:ahLst/>
              <a:cxnLst/>
              <a:rect l="l" t="t" r="r" b="b"/>
              <a:pathLst>
                <a:path w="5798566" h="2257552" extrusionOk="0">
                  <a:moveTo>
                    <a:pt x="387350" y="0"/>
                  </a:moveTo>
                  <a:lnTo>
                    <a:pt x="5411216" y="0"/>
                  </a:lnTo>
                  <a:lnTo>
                    <a:pt x="5411216" y="12700"/>
                  </a:lnTo>
                  <a:lnTo>
                    <a:pt x="5411216" y="0"/>
                  </a:lnTo>
                  <a:cubicBezTo>
                    <a:pt x="5625084" y="0"/>
                    <a:pt x="5798566" y="172212"/>
                    <a:pt x="5798566" y="384810"/>
                  </a:cubicBezTo>
                  <a:lnTo>
                    <a:pt x="5785866" y="384810"/>
                  </a:lnTo>
                  <a:lnTo>
                    <a:pt x="5798566" y="384810"/>
                  </a:lnTo>
                  <a:lnTo>
                    <a:pt x="5798566" y="2244852"/>
                  </a:lnTo>
                  <a:cubicBezTo>
                    <a:pt x="5798566" y="2251837"/>
                    <a:pt x="5792851" y="2257552"/>
                    <a:pt x="5785866" y="2257552"/>
                  </a:cubicBezTo>
                  <a:lnTo>
                    <a:pt x="12700" y="2257552"/>
                  </a:lnTo>
                  <a:cubicBezTo>
                    <a:pt x="5715" y="2257552"/>
                    <a:pt x="0" y="2251837"/>
                    <a:pt x="0" y="2244852"/>
                  </a:cubicBezTo>
                  <a:lnTo>
                    <a:pt x="0" y="384810"/>
                  </a:lnTo>
                  <a:lnTo>
                    <a:pt x="12700" y="384810"/>
                  </a:lnTo>
                  <a:lnTo>
                    <a:pt x="0" y="384810"/>
                  </a:lnTo>
                  <a:cubicBezTo>
                    <a:pt x="0" y="172212"/>
                    <a:pt x="173482" y="0"/>
                    <a:pt x="387350" y="0"/>
                  </a:cubicBezTo>
                  <a:cubicBezTo>
                    <a:pt x="391287" y="0"/>
                    <a:pt x="394970" y="1778"/>
                    <a:pt x="397383" y="4826"/>
                  </a:cubicBezTo>
                  <a:lnTo>
                    <a:pt x="387350" y="12700"/>
                  </a:lnTo>
                  <a:lnTo>
                    <a:pt x="387350" y="0"/>
                  </a:lnTo>
                  <a:moveTo>
                    <a:pt x="387350" y="25400"/>
                  </a:moveTo>
                  <a:cubicBezTo>
                    <a:pt x="383413" y="25400"/>
                    <a:pt x="379730" y="23622"/>
                    <a:pt x="377317" y="20574"/>
                  </a:cubicBezTo>
                  <a:lnTo>
                    <a:pt x="387350" y="12700"/>
                  </a:lnTo>
                  <a:lnTo>
                    <a:pt x="387350" y="25400"/>
                  </a:lnTo>
                  <a:cubicBezTo>
                    <a:pt x="187325" y="25400"/>
                    <a:pt x="25400" y="186436"/>
                    <a:pt x="25400" y="384810"/>
                  </a:cubicBezTo>
                  <a:lnTo>
                    <a:pt x="25400" y="2244852"/>
                  </a:lnTo>
                  <a:lnTo>
                    <a:pt x="12700" y="2244852"/>
                  </a:lnTo>
                  <a:lnTo>
                    <a:pt x="12700" y="2232152"/>
                  </a:lnTo>
                  <a:lnTo>
                    <a:pt x="5785866" y="2232152"/>
                  </a:lnTo>
                  <a:lnTo>
                    <a:pt x="5785866" y="2244852"/>
                  </a:lnTo>
                  <a:lnTo>
                    <a:pt x="5773166" y="2244852"/>
                  </a:lnTo>
                  <a:lnTo>
                    <a:pt x="5773166" y="384810"/>
                  </a:lnTo>
                  <a:cubicBezTo>
                    <a:pt x="5773166" y="186436"/>
                    <a:pt x="5611241" y="25400"/>
                    <a:pt x="5411216" y="25400"/>
                  </a:cubicBezTo>
                  <a:lnTo>
                    <a:pt x="387350" y="25400"/>
                  </a:lnTo>
                  <a:close/>
                </a:path>
              </a:pathLst>
            </a:custGeom>
            <a:solidFill>
              <a:srgbClr val="1C49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986612" y="2388738"/>
            <a:ext cx="4185449" cy="1611395"/>
            <a:chOff x="0" y="0"/>
            <a:chExt cx="5580598" cy="2148526"/>
          </a:xfrm>
        </p:grpSpPr>
        <p:sp>
          <p:nvSpPr>
            <p:cNvPr id="258" name="Google Shape;258;p7"/>
            <p:cNvSpPr/>
            <p:nvPr/>
          </p:nvSpPr>
          <p:spPr>
            <a:xfrm>
              <a:off x="0" y="0"/>
              <a:ext cx="5580598" cy="2148526"/>
            </a:xfrm>
            <a:custGeom>
              <a:avLst/>
              <a:gdLst/>
              <a:ahLst/>
              <a:cxnLst/>
              <a:rect l="l" t="t" r="r" b="b"/>
              <a:pathLst>
                <a:path w="5580598" h="2148526" extrusionOk="0">
                  <a:moveTo>
                    <a:pt x="0" y="0"/>
                  </a:moveTo>
                  <a:lnTo>
                    <a:pt x="5580598" y="0"/>
                  </a:lnTo>
                  <a:lnTo>
                    <a:pt x="5580598" y="2148526"/>
                  </a:lnTo>
                  <a:lnTo>
                    <a:pt x="0" y="214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7"/>
            <p:cNvSpPr txBox="1"/>
            <p:nvPr/>
          </p:nvSpPr>
          <p:spPr>
            <a:xfrm>
              <a:off x="0" y="38100"/>
              <a:ext cx="5580598" cy="2110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Fall 2024</a:t>
              </a:r>
              <a:endParaRPr/>
            </a:p>
          </p:txBody>
        </p:sp>
      </p:grpSp>
      <p:grpSp>
        <p:nvGrpSpPr>
          <p:cNvPr id="260" name="Google Shape;260;p7"/>
          <p:cNvGrpSpPr/>
          <p:nvPr/>
        </p:nvGrpSpPr>
        <p:grpSpPr>
          <a:xfrm>
            <a:off x="5239509" y="4054984"/>
            <a:ext cx="12705865" cy="1698172"/>
            <a:chOff x="0" y="-19421"/>
            <a:chExt cx="16941153" cy="2264229"/>
          </a:xfrm>
        </p:grpSpPr>
        <p:sp>
          <p:nvSpPr>
            <p:cNvPr id="261" name="Google Shape;261;p7"/>
            <p:cNvSpPr/>
            <p:nvPr/>
          </p:nvSpPr>
          <p:spPr>
            <a:xfrm>
              <a:off x="0" y="0"/>
              <a:ext cx="16444009" cy="2244808"/>
            </a:xfrm>
            <a:custGeom>
              <a:avLst/>
              <a:gdLst/>
              <a:ahLst/>
              <a:cxnLst/>
              <a:rect l="l" t="t" r="r" b="b"/>
              <a:pathLst>
                <a:path w="16444009" h="2244808" extrusionOk="0">
                  <a:moveTo>
                    <a:pt x="0" y="0"/>
                  </a:moveTo>
                  <a:lnTo>
                    <a:pt x="16444009" y="0"/>
                  </a:lnTo>
                  <a:lnTo>
                    <a:pt x="16444009" y="2244808"/>
                  </a:lnTo>
                  <a:lnTo>
                    <a:pt x="0" y="22448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7"/>
            <p:cNvSpPr txBox="1"/>
            <p:nvPr/>
          </p:nvSpPr>
          <p:spPr>
            <a:xfrm>
              <a:off x="497145" y="-19421"/>
              <a:ext cx="16444008" cy="2206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 dirty="0">
                  <a:solidFill>
                    <a:srgbClr val="444C55"/>
                  </a:solidFill>
                </a:rPr>
                <a:t>Move to combined </a:t>
              </a:r>
              <a:r>
                <a:rPr lang="en-US" sz="42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PVB/ BE sustainability data form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42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Release application process for mini-grants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7"/>
          <p:cNvGrpSpPr/>
          <p:nvPr/>
        </p:nvGrpSpPr>
        <p:grpSpPr>
          <a:xfrm>
            <a:off x="904875" y="4064787"/>
            <a:ext cx="4348925" cy="1693164"/>
            <a:chOff x="0" y="0"/>
            <a:chExt cx="5798566" cy="2257552"/>
          </a:xfrm>
        </p:grpSpPr>
        <p:sp>
          <p:nvSpPr>
            <p:cNvPr id="264" name="Google Shape;264;p7"/>
            <p:cNvSpPr/>
            <p:nvPr/>
          </p:nvSpPr>
          <p:spPr>
            <a:xfrm>
              <a:off x="12700" y="12700"/>
              <a:ext cx="5773166" cy="2232152"/>
            </a:xfrm>
            <a:custGeom>
              <a:avLst/>
              <a:gdLst/>
              <a:ahLst/>
              <a:cxnLst/>
              <a:rect l="l" t="t" r="r" b="b"/>
              <a:pathLst>
                <a:path w="5773166" h="2232152" extrusionOk="0">
                  <a:moveTo>
                    <a:pt x="374650" y="0"/>
                  </a:moveTo>
                  <a:lnTo>
                    <a:pt x="5398516" y="0"/>
                  </a:lnTo>
                  <a:cubicBezTo>
                    <a:pt x="5605399" y="0"/>
                    <a:pt x="5773166" y="166624"/>
                    <a:pt x="5773166" y="372110"/>
                  </a:cubicBezTo>
                  <a:lnTo>
                    <a:pt x="5773166" y="2232152"/>
                  </a:lnTo>
                  <a:lnTo>
                    <a:pt x="0" y="2232152"/>
                  </a:lnTo>
                  <a:lnTo>
                    <a:pt x="0" y="372110"/>
                  </a:lnTo>
                  <a:cubicBezTo>
                    <a:pt x="0" y="166624"/>
                    <a:pt x="167767" y="0"/>
                    <a:pt x="374650" y="0"/>
                  </a:cubicBezTo>
                  <a:close/>
                </a:path>
              </a:pathLst>
            </a:custGeom>
            <a:solidFill>
              <a:srgbClr val="1C49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0" y="0"/>
              <a:ext cx="5798566" cy="2257552"/>
            </a:xfrm>
            <a:custGeom>
              <a:avLst/>
              <a:gdLst/>
              <a:ahLst/>
              <a:cxnLst/>
              <a:rect l="l" t="t" r="r" b="b"/>
              <a:pathLst>
                <a:path w="5798566" h="2257552" extrusionOk="0">
                  <a:moveTo>
                    <a:pt x="387350" y="0"/>
                  </a:moveTo>
                  <a:lnTo>
                    <a:pt x="5411216" y="0"/>
                  </a:lnTo>
                  <a:lnTo>
                    <a:pt x="5411216" y="12700"/>
                  </a:lnTo>
                  <a:lnTo>
                    <a:pt x="5411216" y="0"/>
                  </a:lnTo>
                  <a:cubicBezTo>
                    <a:pt x="5625084" y="0"/>
                    <a:pt x="5798566" y="172212"/>
                    <a:pt x="5798566" y="384810"/>
                  </a:cubicBezTo>
                  <a:lnTo>
                    <a:pt x="5785866" y="384810"/>
                  </a:lnTo>
                  <a:lnTo>
                    <a:pt x="5798566" y="384810"/>
                  </a:lnTo>
                  <a:lnTo>
                    <a:pt x="5798566" y="2244852"/>
                  </a:lnTo>
                  <a:cubicBezTo>
                    <a:pt x="5798566" y="2251837"/>
                    <a:pt x="5792851" y="2257552"/>
                    <a:pt x="5785866" y="2257552"/>
                  </a:cubicBezTo>
                  <a:lnTo>
                    <a:pt x="12700" y="2257552"/>
                  </a:lnTo>
                  <a:cubicBezTo>
                    <a:pt x="5715" y="2257552"/>
                    <a:pt x="0" y="2251837"/>
                    <a:pt x="0" y="2244852"/>
                  </a:cubicBezTo>
                  <a:lnTo>
                    <a:pt x="0" y="384810"/>
                  </a:lnTo>
                  <a:lnTo>
                    <a:pt x="12700" y="384810"/>
                  </a:lnTo>
                  <a:lnTo>
                    <a:pt x="0" y="384810"/>
                  </a:lnTo>
                  <a:cubicBezTo>
                    <a:pt x="0" y="172212"/>
                    <a:pt x="173482" y="0"/>
                    <a:pt x="387350" y="0"/>
                  </a:cubicBezTo>
                  <a:cubicBezTo>
                    <a:pt x="391287" y="0"/>
                    <a:pt x="394970" y="1778"/>
                    <a:pt x="397383" y="4826"/>
                  </a:cubicBezTo>
                  <a:lnTo>
                    <a:pt x="387350" y="12700"/>
                  </a:lnTo>
                  <a:lnTo>
                    <a:pt x="387350" y="0"/>
                  </a:lnTo>
                  <a:moveTo>
                    <a:pt x="387350" y="25400"/>
                  </a:moveTo>
                  <a:cubicBezTo>
                    <a:pt x="383413" y="25400"/>
                    <a:pt x="379730" y="23622"/>
                    <a:pt x="377317" y="20574"/>
                  </a:cubicBezTo>
                  <a:lnTo>
                    <a:pt x="387350" y="12700"/>
                  </a:lnTo>
                  <a:lnTo>
                    <a:pt x="387350" y="25400"/>
                  </a:lnTo>
                  <a:cubicBezTo>
                    <a:pt x="187325" y="25400"/>
                    <a:pt x="25400" y="186436"/>
                    <a:pt x="25400" y="384810"/>
                  </a:cubicBezTo>
                  <a:lnTo>
                    <a:pt x="25400" y="2244852"/>
                  </a:lnTo>
                  <a:lnTo>
                    <a:pt x="12700" y="2244852"/>
                  </a:lnTo>
                  <a:lnTo>
                    <a:pt x="12700" y="2232152"/>
                  </a:lnTo>
                  <a:lnTo>
                    <a:pt x="5785866" y="2232152"/>
                  </a:lnTo>
                  <a:lnTo>
                    <a:pt x="5785866" y="2244852"/>
                  </a:lnTo>
                  <a:lnTo>
                    <a:pt x="5773166" y="2244852"/>
                  </a:lnTo>
                  <a:lnTo>
                    <a:pt x="5773166" y="384810"/>
                  </a:lnTo>
                  <a:cubicBezTo>
                    <a:pt x="5773166" y="186436"/>
                    <a:pt x="5611241" y="25400"/>
                    <a:pt x="5411216" y="25400"/>
                  </a:cubicBezTo>
                  <a:lnTo>
                    <a:pt x="387350" y="25400"/>
                  </a:lnTo>
                  <a:close/>
                </a:path>
              </a:pathLst>
            </a:custGeom>
            <a:solidFill>
              <a:srgbClr val="1C49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7"/>
          <p:cNvGrpSpPr/>
          <p:nvPr/>
        </p:nvGrpSpPr>
        <p:grpSpPr>
          <a:xfrm>
            <a:off x="986612" y="4146524"/>
            <a:ext cx="4185449" cy="1611395"/>
            <a:chOff x="0" y="0"/>
            <a:chExt cx="5580598" cy="2148526"/>
          </a:xfrm>
        </p:grpSpPr>
        <p:sp>
          <p:nvSpPr>
            <p:cNvPr id="267" name="Google Shape;267;p7"/>
            <p:cNvSpPr/>
            <p:nvPr/>
          </p:nvSpPr>
          <p:spPr>
            <a:xfrm>
              <a:off x="0" y="0"/>
              <a:ext cx="5580598" cy="2148526"/>
            </a:xfrm>
            <a:custGeom>
              <a:avLst/>
              <a:gdLst/>
              <a:ahLst/>
              <a:cxnLst/>
              <a:rect l="l" t="t" r="r" b="b"/>
              <a:pathLst>
                <a:path w="5580598" h="2148526" extrusionOk="0">
                  <a:moveTo>
                    <a:pt x="0" y="0"/>
                  </a:moveTo>
                  <a:lnTo>
                    <a:pt x="5580598" y="0"/>
                  </a:lnTo>
                  <a:lnTo>
                    <a:pt x="5580598" y="2148526"/>
                  </a:lnTo>
                  <a:lnTo>
                    <a:pt x="0" y="214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7"/>
            <p:cNvSpPr txBox="1"/>
            <p:nvPr/>
          </p:nvSpPr>
          <p:spPr>
            <a:xfrm>
              <a:off x="0" y="38100"/>
              <a:ext cx="5580598" cy="2110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Winter 2025</a:t>
              </a:r>
              <a:endParaRPr/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5544920" y="5356932"/>
            <a:ext cx="12333007" cy="1683606"/>
            <a:chOff x="0" y="0"/>
            <a:chExt cx="16444009" cy="2244808"/>
          </a:xfrm>
        </p:grpSpPr>
        <p:sp>
          <p:nvSpPr>
            <p:cNvPr id="270" name="Google Shape;270;p7"/>
            <p:cNvSpPr/>
            <p:nvPr/>
          </p:nvSpPr>
          <p:spPr>
            <a:xfrm>
              <a:off x="0" y="0"/>
              <a:ext cx="16444009" cy="2244808"/>
            </a:xfrm>
            <a:custGeom>
              <a:avLst/>
              <a:gdLst/>
              <a:ahLst/>
              <a:cxnLst/>
              <a:rect l="l" t="t" r="r" b="b"/>
              <a:pathLst>
                <a:path w="16444009" h="2244808" extrusionOk="0">
                  <a:moveTo>
                    <a:pt x="0" y="0"/>
                  </a:moveTo>
                  <a:lnTo>
                    <a:pt x="16444009" y="0"/>
                  </a:lnTo>
                  <a:lnTo>
                    <a:pt x="16444009" y="2244808"/>
                  </a:lnTo>
                  <a:lnTo>
                    <a:pt x="0" y="22448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7"/>
            <p:cNvSpPr txBox="1"/>
            <p:nvPr/>
          </p:nvSpPr>
          <p:spPr>
            <a:xfrm>
              <a:off x="0" y="38100"/>
              <a:ext cx="16444008" cy="2206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Open quality designation application</a:t>
              </a:r>
              <a:endParaRPr dirty="0"/>
            </a:p>
          </p:txBody>
        </p:sp>
      </p:grpSp>
      <p:grpSp>
        <p:nvGrpSpPr>
          <p:cNvPr id="272" name="Google Shape;272;p7"/>
          <p:cNvGrpSpPr/>
          <p:nvPr/>
        </p:nvGrpSpPr>
        <p:grpSpPr>
          <a:xfrm>
            <a:off x="904875" y="5822572"/>
            <a:ext cx="4348925" cy="1693164"/>
            <a:chOff x="0" y="0"/>
            <a:chExt cx="5798566" cy="2257552"/>
          </a:xfrm>
        </p:grpSpPr>
        <p:sp>
          <p:nvSpPr>
            <p:cNvPr id="273" name="Google Shape;273;p7"/>
            <p:cNvSpPr/>
            <p:nvPr/>
          </p:nvSpPr>
          <p:spPr>
            <a:xfrm>
              <a:off x="12700" y="12700"/>
              <a:ext cx="5773166" cy="2232152"/>
            </a:xfrm>
            <a:custGeom>
              <a:avLst/>
              <a:gdLst/>
              <a:ahLst/>
              <a:cxnLst/>
              <a:rect l="l" t="t" r="r" b="b"/>
              <a:pathLst>
                <a:path w="5773166" h="2232152" extrusionOk="0">
                  <a:moveTo>
                    <a:pt x="374650" y="0"/>
                  </a:moveTo>
                  <a:lnTo>
                    <a:pt x="5398516" y="0"/>
                  </a:lnTo>
                  <a:cubicBezTo>
                    <a:pt x="5605399" y="0"/>
                    <a:pt x="5773166" y="166624"/>
                    <a:pt x="5773166" y="372110"/>
                  </a:cubicBezTo>
                  <a:lnTo>
                    <a:pt x="5773166" y="2232152"/>
                  </a:lnTo>
                  <a:lnTo>
                    <a:pt x="0" y="2232152"/>
                  </a:lnTo>
                  <a:lnTo>
                    <a:pt x="0" y="372110"/>
                  </a:lnTo>
                  <a:cubicBezTo>
                    <a:pt x="0" y="166624"/>
                    <a:pt x="167767" y="0"/>
                    <a:pt x="374650" y="0"/>
                  </a:cubicBezTo>
                  <a:close/>
                </a:path>
              </a:pathLst>
            </a:custGeom>
            <a:solidFill>
              <a:srgbClr val="1C49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0" y="0"/>
              <a:ext cx="5798566" cy="2257552"/>
            </a:xfrm>
            <a:custGeom>
              <a:avLst/>
              <a:gdLst/>
              <a:ahLst/>
              <a:cxnLst/>
              <a:rect l="l" t="t" r="r" b="b"/>
              <a:pathLst>
                <a:path w="5798566" h="2257552" extrusionOk="0">
                  <a:moveTo>
                    <a:pt x="387350" y="0"/>
                  </a:moveTo>
                  <a:lnTo>
                    <a:pt x="5411216" y="0"/>
                  </a:lnTo>
                  <a:lnTo>
                    <a:pt x="5411216" y="12700"/>
                  </a:lnTo>
                  <a:lnTo>
                    <a:pt x="5411216" y="0"/>
                  </a:lnTo>
                  <a:cubicBezTo>
                    <a:pt x="5625084" y="0"/>
                    <a:pt x="5798566" y="172212"/>
                    <a:pt x="5798566" y="384810"/>
                  </a:cubicBezTo>
                  <a:lnTo>
                    <a:pt x="5785866" y="384810"/>
                  </a:lnTo>
                  <a:lnTo>
                    <a:pt x="5798566" y="384810"/>
                  </a:lnTo>
                  <a:lnTo>
                    <a:pt x="5798566" y="2244852"/>
                  </a:lnTo>
                  <a:cubicBezTo>
                    <a:pt x="5798566" y="2251837"/>
                    <a:pt x="5792851" y="2257552"/>
                    <a:pt x="5785866" y="2257552"/>
                  </a:cubicBezTo>
                  <a:lnTo>
                    <a:pt x="12700" y="2257552"/>
                  </a:lnTo>
                  <a:cubicBezTo>
                    <a:pt x="5715" y="2257552"/>
                    <a:pt x="0" y="2251837"/>
                    <a:pt x="0" y="2244852"/>
                  </a:cubicBezTo>
                  <a:lnTo>
                    <a:pt x="0" y="384810"/>
                  </a:lnTo>
                  <a:lnTo>
                    <a:pt x="12700" y="384810"/>
                  </a:lnTo>
                  <a:lnTo>
                    <a:pt x="0" y="384810"/>
                  </a:lnTo>
                  <a:cubicBezTo>
                    <a:pt x="0" y="172212"/>
                    <a:pt x="173482" y="0"/>
                    <a:pt x="387350" y="0"/>
                  </a:cubicBezTo>
                  <a:cubicBezTo>
                    <a:pt x="391287" y="0"/>
                    <a:pt x="394970" y="1778"/>
                    <a:pt x="397383" y="4826"/>
                  </a:cubicBezTo>
                  <a:lnTo>
                    <a:pt x="387350" y="12700"/>
                  </a:lnTo>
                  <a:lnTo>
                    <a:pt x="387350" y="0"/>
                  </a:lnTo>
                  <a:moveTo>
                    <a:pt x="387350" y="25400"/>
                  </a:moveTo>
                  <a:cubicBezTo>
                    <a:pt x="383413" y="25400"/>
                    <a:pt x="379730" y="23622"/>
                    <a:pt x="377317" y="20574"/>
                  </a:cubicBezTo>
                  <a:lnTo>
                    <a:pt x="387350" y="12700"/>
                  </a:lnTo>
                  <a:lnTo>
                    <a:pt x="387350" y="25400"/>
                  </a:lnTo>
                  <a:cubicBezTo>
                    <a:pt x="187325" y="25400"/>
                    <a:pt x="25400" y="186436"/>
                    <a:pt x="25400" y="384810"/>
                  </a:cubicBezTo>
                  <a:lnTo>
                    <a:pt x="25400" y="2244852"/>
                  </a:lnTo>
                  <a:lnTo>
                    <a:pt x="12700" y="2244852"/>
                  </a:lnTo>
                  <a:lnTo>
                    <a:pt x="12700" y="2232152"/>
                  </a:lnTo>
                  <a:lnTo>
                    <a:pt x="5785866" y="2232152"/>
                  </a:lnTo>
                  <a:lnTo>
                    <a:pt x="5785866" y="2244852"/>
                  </a:lnTo>
                  <a:lnTo>
                    <a:pt x="5773166" y="2244852"/>
                  </a:lnTo>
                  <a:lnTo>
                    <a:pt x="5773166" y="384810"/>
                  </a:lnTo>
                  <a:cubicBezTo>
                    <a:pt x="5773166" y="186436"/>
                    <a:pt x="5611241" y="25400"/>
                    <a:pt x="5411216" y="25400"/>
                  </a:cubicBezTo>
                  <a:lnTo>
                    <a:pt x="387350" y="25400"/>
                  </a:lnTo>
                  <a:close/>
                </a:path>
              </a:pathLst>
            </a:custGeom>
            <a:solidFill>
              <a:srgbClr val="1C49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7"/>
          <p:cNvGrpSpPr/>
          <p:nvPr/>
        </p:nvGrpSpPr>
        <p:grpSpPr>
          <a:xfrm>
            <a:off x="986612" y="5856406"/>
            <a:ext cx="4185449" cy="1611395"/>
            <a:chOff x="0" y="0"/>
            <a:chExt cx="5580598" cy="2148526"/>
          </a:xfrm>
        </p:grpSpPr>
        <p:sp>
          <p:nvSpPr>
            <p:cNvPr id="276" name="Google Shape;276;p7"/>
            <p:cNvSpPr/>
            <p:nvPr/>
          </p:nvSpPr>
          <p:spPr>
            <a:xfrm>
              <a:off x="0" y="0"/>
              <a:ext cx="5580598" cy="2148526"/>
            </a:xfrm>
            <a:custGeom>
              <a:avLst/>
              <a:gdLst/>
              <a:ahLst/>
              <a:cxnLst/>
              <a:rect l="l" t="t" r="r" b="b"/>
              <a:pathLst>
                <a:path w="5580598" h="2148526" extrusionOk="0">
                  <a:moveTo>
                    <a:pt x="0" y="0"/>
                  </a:moveTo>
                  <a:lnTo>
                    <a:pt x="5580598" y="0"/>
                  </a:lnTo>
                  <a:lnTo>
                    <a:pt x="5580598" y="2148526"/>
                  </a:lnTo>
                  <a:lnTo>
                    <a:pt x="0" y="214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7"/>
            <p:cNvSpPr txBox="1"/>
            <p:nvPr/>
          </p:nvSpPr>
          <p:spPr>
            <a:xfrm>
              <a:off x="0" y="38100"/>
              <a:ext cx="5580598" cy="2110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Summer 2025</a:t>
              </a:r>
              <a:endParaRPr/>
            </a:p>
          </p:txBody>
        </p:sp>
      </p:grpSp>
      <p:grpSp>
        <p:nvGrpSpPr>
          <p:cNvPr id="278" name="Google Shape;278;p7"/>
          <p:cNvGrpSpPr/>
          <p:nvPr/>
        </p:nvGrpSpPr>
        <p:grpSpPr>
          <a:xfrm>
            <a:off x="5239509" y="7618738"/>
            <a:ext cx="12638418" cy="1711720"/>
            <a:chOff x="0" y="0"/>
            <a:chExt cx="16851223" cy="2282293"/>
          </a:xfrm>
        </p:grpSpPr>
        <p:sp>
          <p:nvSpPr>
            <p:cNvPr id="279" name="Google Shape;279;p7"/>
            <p:cNvSpPr/>
            <p:nvPr/>
          </p:nvSpPr>
          <p:spPr>
            <a:xfrm>
              <a:off x="0" y="0"/>
              <a:ext cx="16444009" cy="2244808"/>
            </a:xfrm>
            <a:custGeom>
              <a:avLst/>
              <a:gdLst/>
              <a:ahLst/>
              <a:cxnLst/>
              <a:rect l="l" t="t" r="r" b="b"/>
              <a:pathLst>
                <a:path w="16444009" h="2244808" extrusionOk="0">
                  <a:moveTo>
                    <a:pt x="0" y="0"/>
                  </a:moveTo>
                  <a:lnTo>
                    <a:pt x="16444009" y="0"/>
                  </a:lnTo>
                  <a:lnTo>
                    <a:pt x="16444009" y="2244808"/>
                  </a:lnTo>
                  <a:lnTo>
                    <a:pt x="0" y="22448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7"/>
            <p:cNvSpPr txBox="1"/>
            <p:nvPr/>
          </p:nvSpPr>
          <p:spPr>
            <a:xfrm>
              <a:off x="407215" y="75585"/>
              <a:ext cx="16444008" cy="2206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Announce 1ˢᵗ annual Birthing </a:t>
              </a:r>
              <a:r>
                <a:rPr lang="en-US" sz="3900" dirty="0">
                  <a:solidFill>
                    <a:srgbClr val="444C55"/>
                  </a:solidFill>
                </a:rPr>
                <a:t>H</a:t>
              </a:r>
              <a:r>
                <a:rPr lang="en-US" sz="39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ospital Quality </a:t>
              </a:r>
              <a:r>
                <a:rPr lang="en-US" sz="3900" dirty="0">
                  <a:solidFill>
                    <a:srgbClr val="444C55"/>
                  </a:solidFill>
                </a:rPr>
                <a:t>D</a:t>
              </a:r>
              <a:r>
                <a:rPr lang="en-US" sz="3900" dirty="0">
                  <a:solidFill>
                    <a:srgbClr val="444C55"/>
                  </a:solidFill>
                  <a:latin typeface="Arial"/>
                  <a:ea typeface="Arial"/>
                  <a:cs typeface="Arial"/>
                  <a:sym typeface="Arial"/>
                </a:rPr>
                <a:t>esignation recipients at ILPQC Annual Conference </a:t>
              </a:r>
            </a:p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00" dirty="0">
                  <a:solidFill>
                    <a:srgbClr val="444C55"/>
                  </a:solidFill>
                </a:rPr>
                <a:t>Nov 12, 2025</a:t>
              </a:r>
              <a:endParaRPr sz="3900" dirty="0">
                <a:solidFill>
                  <a:srgbClr val="444C55"/>
                </a:solidFill>
              </a:endParaRPr>
            </a:p>
          </p:txBody>
        </p:sp>
      </p:grpSp>
      <p:grpSp>
        <p:nvGrpSpPr>
          <p:cNvPr id="281" name="Google Shape;281;p7"/>
          <p:cNvGrpSpPr/>
          <p:nvPr/>
        </p:nvGrpSpPr>
        <p:grpSpPr>
          <a:xfrm>
            <a:off x="904875" y="7580358"/>
            <a:ext cx="4348925" cy="1693164"/>
            <a:chOff x="0" y="0"/>
            <a:chExt cx="5798566" cy="2257552"/>
          </a:xfrm>
        </p:grpSpPr>
        <p:sp>
          <p:nvSpPr>
            <p:cNvPr id="282" name="Google Shape;282;p7"/>
            <p:cNvSpPr/>
            <p:nvPr/>
          </p:nvSpPr>
          <p:spPr>
            <a:xfrm>
              <a:off x="12700" y="12700"/>
              <a:ext cx="5773166" cy="2232152"/>
            </a:xfrm>
            <a:custGeom>
              <a:avLst/>
              <a:gdLst/>
              <a:ahLst/>
              <a:cxnLst/>
              <a:rect l="l" t="t" r="r" b="b"/>
              <a:pathLst>
                <a:path w="5773166" h="2232152" extrusionOk="0">
                  <a:moveTo>
                    <a:pt x="374650" y="0"/>
                  </a:moveTo>
                  <a:lnTo>
                    <a:pt x="5398516" y="0"/>
                  </a:lnTo>
                  <a:cubicBezTo>
                    <a:pt x="5605399" y="0"/>
                    <a:pt x="5773166" y="166624"/>
                    <a:pt x="5773166" y="372110"/>
                  </a:cubicBezTo>
                  <a:lnTo>
                    <a:pt x="5773166" y="2232152"/>
                  </a:lnTo>
                  <a:lnTo>
                    <a:pt x="0" y="2232152"/>
                  </a:lnTo>
                  <a:lnTo>
                    <a:pt x="0" y="372110"/>
                  </a:lnTo>
                  <a:cubicBezTo>
                    <a:pt x="0" y="166624"/>
                    <a:pt x="167767" y="0"/>
                    <a:pt x="374650" y="0"/>
                  </a:cubicBezTo>
                  <a:close/>
                </a:path>
              </a:pathLst>
            </a:custGeom>
            <a:solidFill>
              <a:srgbClr val="1C49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0" y="0"/>
              <a:ext cx="5798566" cy="2257552"/>
            </a:xfrm>
            <a:custGeom>
              <a:avLst/>
              <a:gdLst/>
              <a:ahLst/>
              <a:cxnLst/>
              <a:rect l="l" t="t" r="r" b="b"/>
              <a:pathLst>
                <a:path w="5798566" h="2257552" extrusionOk="0">
                  <a:moveTo>
                    <a:pt x="387350" y="0"/>
                  </a:moveTo>
                  <a:lnTo>
                    <a:pt x="5411216" y="0"/>
                  </a:lnTo>
                  <a:lnTo>
                    <a:pt x="5411216" y="12700"/>
                  </a:lnTo>
                  <a:lnTo>
                    <a:pt x="5411216" y="0"/>
                  </a:lnTo>
                  <a:cubicBezTo>
                    <a:pt x="5625084" y="0"/>
                    <a:pt x="5798566" y="172212"/>
                    <a:pt x="5798566" y="384810"/>
                  </a:cubicBezTo>
                  <a:lnTo>
                    <a:pt x="5785866" y="384810"/>
                  </a:lnTo>
                  <a:lnTo>
                    <a:pt x="5798566" y="384810"/>
                  </a:lnTo>
                  <a:lnTo>
                    <a:pt x="5798566" y="2244852"/>
                  </a:lnTo>
                  <a:cubicBezTo>
                    <a:pt x="5798566" y="2251837"/>
                    <a:pt x="5792851" y="2257552"/>
                    <a:pt x="5785866" y="2257552"/>
                  </a:cubicBezTo>
                  <a:lnTo>
                    <a:pt x="12700" y="2257552"/>
                  </a:lnTo>
                  <a:cubicBezTo>
                    <a:pt x="5715" y="2257552"/>
                    <a:pt x="0" y="2251837"/>
                    <a:pt x="0" y="2244852"/>
                  </a:cubicBezTo>
                  <a:lnTo>
                    <a:pt x="0" y="384810"/>
                  </a:lnTo>
                  <a:lnTo>
                    <a:pt x="12700" y="384810"/>
                  </a:lnTo>
                  <a:lnTo>
                    <a:pt x="0" y="384810"/>
                  </a:lnTo>
                  <a:cubicBezTo>
                    <a:pt x="0" y="172212"/>
                    <a:pt x="173482" y="0"/>
                    <a:pt x="387350" y="0"/>
                  </a:cubicBezTo>
                  <a:cubicBezTo>
                    <a:pt x="391287" y="0"/>
                    <a:pt x="394970" y="1778"/>
                    <a:pt x="397383" y="4826"/>
                  </a:cubicBezTo>
                  <a:lnTo>
                    <a:pt x="387350" y="12700"/>
                  </a:lnTo>
                  <a:lnTo>
                    <a:pt x="387350" y="0"/>
                  </a:lnTo>
                  <a:moveTo>
                    <a:pt x="387350" y="25400"/>
                  </a:moveTo>
                  <a:cubicBezTo>
                    <a:pt x="383413" y="25400"/>
                    <a:pt x="379730" y="23622"/>
                    <a:pt x="377317" y="20574"/>
                  </a:cubicBezTo>
                  <a:lnTo>
                    <a:pt x="387350" y="12700"/>
                  </a:lnTo>
                  <a:lnTo>
                    <a:pt x="387350" y="25400"/>
                  </a:lnTo>
                  <a:cubicBezTo>
                    <a:pt x="187325" y="25400"/>
                    <a:pt x="25400" y="186436"/>
                    <a:pt x="25400" y="384810"/>
                  </a:cubicBezTo>
                  <a:lnTo>
                    <a:pt x="25400" y="2244852"/>
                  </a:lnTo>
                  <a:lnTo>
                    <a:pt x="12700" y="2244852"/>
                  </a:lnTo>
                  <a:lnTo>
                    <a:pt x="12700" y="2232152"/>
                  </a:lnTo>
                  <a:lnTo>
                    <a:pt x="5785866" y="2232152"/>
                  </a:lnTo>
                  <a:lnTo>
                    <a:pt x="5785866" y="2244852"/>
                  </a:lnTo>
                  <a:lnTo>
                    <a:pt x="5773166" y="2244852"/>
                  </a:lnTo>
                  <a:lnTo>
                    <a:pt x="5773166" y="384810"/>
                  </a:lnTo>
                  <a:cubicBezTo>
                    <a:pt x="5773166" y="186436"/>
                    <a:pt x="5611241" y="25400"/>
                    <a:pt x="5411216" y="25400"/>
                  </a:cubicBezTo>
                  <a:lnTo>
                    <a:pt x="387350" y="25400"/>
                  </a:lnTo>
                  <a:close/>
                </a:path>
              </a:pathLst>
            </a:custGeom>
            <a:solidFill>
              <a:srgbClr val="1C49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7"/>
          <p:cNvGrpSpPr/>
          <p:nvPr/>
        </p:nvGrpSpPr>
        <p:grpSpPr>
          <a:xfrm>
            <a:off x="986612" y="7662094"/>
            <a:ext cx="4185449" cy="1611395"/>
            <a:chOff x="0" y="0"/>
            <a:chExt cx="5580598" cy="2148526"/>
          </a:xfrm>
        </p:grpSpPr>
        <p:sp>
          <p:nvSpPr>
            <p:cNvPr id="285" name="Google Shape;285;p7"/>
            <p:cNvSpPr/>
            <p:nvPr/>
          </p:nvSpPr>
          <p:spPr>
            <a:xfrm>
              <a:off x="0" y="0"/>
              <a:ext cx="5580598" cy="2148526"/>
            </a:xfrm>
            <a:custGeom>
              <a:avLst/>
              <a:gdLst/>
              <a:ahLst/>
              <a:cxnLst/>
              <a:rect l="l" t="t" r="r" b="b"/>
              <a:pathLst>
                <a:path w="5580598" h="2148526" extrusionOk="0">
                  <a:moveTo>
                    <a:pt x="0" y="0"/>
                  </a:moveTo>
                  <a:lnTo>
                    <a:pt x="5580598" y="0"/>
                  </a:lnTo>
                  <a:lnTo>
                    <a:pt x="5580598" y="2148526"/>
                  </a:lnTo>
                  <a:lnTo>
                    <a:pt x="0" y="214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 txBox="1"/>
            <p:nvPr/>
          </p:nvSpPr>
          <p:spPr>
            <a:xfrm>
              <a:off x="0" y="38100"/>
              <a:ext cx="5580598" cy="2110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Fall 2025</a:t>
              </a:r>
              <a:endParaRPr/>
            </a:p>
          </p:txBody>
        </p:sp>
      </p:grpSp>
      <p:grpSp>
        <p:nvGrpSpPr>
          <p:cNvPr id="287" name="Google Shape;287;p7"/>
          <p:cNvGrpSpPr/>
          <p:nvPr/>
        </p:nvGrpSpPr>
        <p:grpSpPr>
          <a:xfrm>
            <a:off x="13258800" y="9536947"/>
            <a:ext cx="4114800" cy="576263"/>
            <a:chOff x="0" y="-38100"/>
            <a:chExt cx="5486400" cy="768350"/>
          </a:xfrm>
        </p:grpSpPr>
        <p:sp>
          <p:nvSpPr>
            <p:cNvPr id="288" name="Google Shape;288;p7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7"/>
            <p:cNvSpPr txBox="1"/>
            <p:nvPr/>
          </p:nvSpPr>
          <p:spPr>
            <a:xfrm>
              <a:off x="0" y="-38100"/>
              <a:ext cx="5486400" cy="768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FB3B9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</p:grpSp>
      <p:grpSp>
        <p:nvGrpSpPr>
          <p:cNvPr id="290" name="Google Shape;290;p7"/>
          <p:cNvGrpSpPr/>
          <p:nvPr/>
        </p:nvGrpSpPr>
        <p:grpSpPr>
          <a:xfrm>
            <a:off x="914400" y="9505950"/>
            <a:ext cx="6172200" cy="576263"/>
            <a:chOff x="0" y="-38100"/>
            <a:chExt cx="8229600" cy="768350"/>
          </a:xfrm>
        </p:grpSpPr>
        <p:sp>
          <p:nvSpPr>
            <p:cNvPr id="291" name="Google Shape;291;p7"/>
            <p:cNvSpPr/>
            <p:nvPr/>
          </p:nvSpPr>
          <p:spPr>
            <a:xfrm>
              <a:off x="0" y="0"/>
              <a:ext cx="8229600" cy="730250"/>
            </a:xfrm>
            <a:custGeom>
              <a:avLst/>
              <a:gdLst/>
              <a:ahLst/>
              <a:cxnLst/>
              <a:rect l="l" t="t" r="r" b="b"/>
              <a:pathLst>
                <a:path w="8229600" h="730250" extrusionOk="0">
                  <a:moveTo>
                    <a:pt x="0" y="0"/>
                  </a:moveTo>
                  <a:lnTo>
                    <a:pt x="8229600" y="0"/>
                  </a:lnTo>
                  <a:lnTo>
                    <a:pt x="82296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7"/>
            <p:cNvSpPr txBox="1"/>
            <p:nvPr/>
          </p:nvSpPr>
          <p:spPr>
            <a:xfrm>
              <a:off x="0" y="-38100"/>
              <a:ext cx="8229600" cy="768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939699"/>
                  </a:solidFill>
                  <a:latin typeface="Arial"/>
                  <a:ea typeface="Arial"/>
                  <a:cs typeface="Arial"/>
                  <a:sym typeface="Arial"/>
                </a:rPr>
                <a:t>Illinois Perinatal Quality Collaborative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"/>
          <p:cNvSpPr/>
          <p:nvPr/>
        </p:nvSpPr>
        <p:spPr>
          <a:xfrm>
            <a:off x="13896477" y="342556"/>
            <a:ext cx="3037973" cy="1367910"/>
          </a:xfrm>
          <a:custGeom>
            <a:avLst/>
            <a:gdLst/>
            <a:ahLst/>
            <a:cxnLst/>
            <a:rect l="l" t="t" r="r" b="b"/>
            <a:pathLst>
              <a:path w="3037973" h="1367910" extrusionOk="0">
                <a:moveTo>
                  <a:pt x="0" y="0"/>
                </a:moveTo>
                <a:lnTo>
                  <a:pt x="3037973" y="0"/>
                </a:lnTo>
                <a:lnTo>
                  <a:pt x="3037973" y="1367910"/>
                </a:lnTo>
                <a:lnTo>
                  <a:pt x="0" y="136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8"/>
          <p:cNvSpPr/>
          <p:nvPr/>
        </p:nvSpPr>
        <p:spPr>
          <a:xfrm>
            <a:off x="10787314" y="1"/>
            <a:ext cx="7500689" cy="2138988"/>
          </a:xfrm>
          <a:custGeom>
            <a:avLst/>
            <a:gdLst/>
            <a:ahLst/>
            <a:cxnLst/>
            <a:rect l="l" t="t" r="r" b="b"/>
            <a:pathLst>
              <a:path w="7500689" h="2138988" extrusionOk="0">
                <a:moveTo>
                  <a:pt x="0" y="0"/>
                </a:moveTo>
                <a:lnTo>
                  <a:pt x="7500689" y="0"/>
                </a:lnTo>
                <a:lnTo>
                  <a:pt x="7500689" y="2138989"/>
                </a:lnTo>
                <a:lnTo>
                  <a:pt x="0" y="2138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Google Shape;303;p8"/>
          <p:cNvCxnSpPr/>
          <p:nvPr/>
        </p:nvCxnSpPr>
        <p:spPr>
          <a:xfrm rot="1988">
            <a:off x="909636" y="9503570"/>
            <a:ext cx="16468728" cy="0"/>
          </a:xfrm>
          <a:prstGeom prst="straightConnector1">
            <a:avLst/>
          </a:prstGeom>
          <a:noFill/>
          <a:ln w="9525" cap="rnd" cmpd="sng">
            <a:solidFill>
              <a:srgbClr val="79818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04" name="Google Shape;304;p8"/>
          <p:cNvGrpSpPr/>
          <p:nvPr/>
        </p:nvGrpSpPr>
        <p:grpSpPr>
          <a:xfrm>
            <a:off x="806823" y="326704"/>
            <a:ext cx="16902057" cy="1988344"/>
            <a:chOff x="0" y="0"/>
            <a:chExt cx="22536076" cy="2651126"/>
          </a:xfrm>
        </p:grpSpPr>
        <p:sp>
          <p:nvSpPr>
            <p:cNvPr id="305" name="Google Shape;305;p8"/>
            <p:cNvSpPr/>
            <p:nvPr/>
          </p:nvSpPr>
          <p:spPr>
            <a:xfrm>
              <a:off x="0" y="0"/>
              <a:ext cx="22536076" cy="2651126"/>
            </a:xfrm>
            <a:custGeom>
              <a:avLst/>
              <a:gdLst/>
              <a:ahLst/>
              <a:cxnLst/>
              <a:rect l="l" t="t" r="r" b="b"/>
              <a:pathLst>
                <a:path w="22536076" h="2651126" extrusionOk="0">
                  <a:moveTo>
                    <a:pt x="0" y="0"/>
                  </a:moveTo>
                  <a:lnTo>
                    <a:pt x="22536076" y="0"/>
                  </a:lnTo>
                  <a:lnTo>
                    <a:pt x="22536076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 txBox="1"/>
            <p:nvPr/>
          </p:nvSpPr>
          <p:spPr>
            <a:xfrm>
              <a:off x="0" y="57150"/>
              <a:ext cx="22536076" cy="2593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How birthing hospitals achieve </a:t>
              </a:r>
              <a:endParaRPr/>
            </a:p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1C498B"/>
                  </a:solidFill>
                  <a:latin typeface="Arial"/>
                  <a:ea typeface="Arial"/>
                  <a:cs typeface="Arial"/>
                  <a:sym typeface="Arial"/>
                </a:rPr>
                <a:t>quality designation</a:t>
              </a:r>
              <a:endParaRPr/>
            </a:p>
          </p:txBody>
        </p:sp>
      </p:grpSp>
      <p:grpSp>
        <p:nvGrpSpPr>
          <p:cNvPr id="307" name="Google Shape;307;p8"/>
          <p:cNvGrpSpPr/>
          <p:nvPr/>
        </p:nvGrpSpPr>
        <p:grpSpPr>
          <a:xfrm>
            <a:off x="806823" y="2511348"/>
            <a:ext cx="9332259" cy="7811938"/>
            <a:chOff x="0" y="-9525"/>
            <a:chExt cx="12443012" cy="10415917"/>
          </a:xfrm>
        </p:grpSpPr>
        <p:sp>
          <p:nvSpPr>
            <p:cNvPr id="308" name="Google Shape;308;p8"/>
            <p:cNvSpPr/>
            <p:nvPr/>
          </p:nvSpPr>
          <p:spPr>
            <a:xfrm>
              <a:off x="0" y="0"/>
              <a:ext cx="12443012" cy="10406392"/>
            </a:xfrm>
            <a:custGeom>
              <a:avLst/>
              <a:gdLst/>
              <a:ahLst/>
              <a:cxnLst/>
              <a:rect l="l" t="t" r="r" b="b"/>
              <a:pathLst>
                <a:path w="12443012" h="10406392" extrusionOk="0">
                  <a:moveTo>
                    <a:pt x="0" y="0"/>
                  </a:moveTo>
                  <a:lnTo>
                    <a:pt x="12443012" y="0"/>
                  </a:lnTo>
                  <a:lnTo>
                    <a:pt x="12443012" y="10406392"/>
                  </a:lnTo>
                  <a:lnTo>
                    <a:pt x="0" y="104063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 txBox="1"/>
            <p:nvPr/>
          </p:nvSpPr>
          <p:spPr>
            <a:xfrm>
              <a:off x="0" y="-9525"/>
              <a:ext cx="12443012" cy="10415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760095" marR="0" lvl="1" indent="-379729" algn="l" rtl="0">
                <a:lnSpc>
                  <a:spcPct val="104999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Pts val="4800"/>
                <a:buFont typeface="Arial"/>
                <a:buChar char="•"/>
              </a:pPr>
              <a:r>
                <a:rPr lang="en-US" sz="4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Submit monthly sustainability data for Birth Equity / PVB on criteria </a:t>
              </a:r>
              <a:endParaRPr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337310" marR="0" lvl="2" indent="-445770" algn="l" rtl="0">
                <a:lnSpc>
                  <a:spcPct val="98181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Pts val="4400"/>
                <a:buFont typeface="Arial"/>
                <a:buChar char="⚬"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Participation with ILPQC</a:t>
              </a:r>
              <a:endParaRPr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337310" marR="0" lvl="2" indent="-445770" algn="l" rtl="0">
                <a:lnSpc>
                  <a:spcPct val="98181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Pts val="4400"/>
                <a:buFont typeface="Arial"/>
                <a:buChar char="⚬"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Education of clinical team</a:t>
              </a:r>
              <a:endParaRPr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337310" marR="0" lvl="2" indent="-445770" algn="l" rtl="0">
                <a:lnSpc>
                  <a:spcPct val="98181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Pts val="4400"/>
                <a:buFont typeface="Arial"/>
                <a:buChar char="⚬"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Engagement of patients and community</a:t>
              </a:r>
              <a:endParaRPr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337310" marR="0" lvl="2" indent="-445770" algn="l" rtl="0">
                <a:lnSpc>
                  <a:spcPct val="98181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Pts val="4400"/>
                <a:buFont typeface="Arial"/>
                <a:buChar char="⚬"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Achievement of initiative aims and reduction of disparities </a:t>
              </a:r>
              <a:endParaRPr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760095" marR="0" lvl="1" indent="-379729" algn="l" rtl="0">
                <a:lnSpc>
                  <a:spcPct val="104999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Pts val="4800"/>
                <a:buFont typeface="Arial"/>
                <a:buChar char="•"/>
              </a:pPr>
              <a:r>
                <a:rPr lang="en-US" sz="4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Complete designation application by September 30, 2025</a:t>
              </a:r>
              <a:endParaRPr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8"/>
          <p:cNvGrpSpPr/>
          <p:nvPr/>
        </p:nvGrpSpPr>
        <p:grpSpPr>
          <a:xfrm>
            <a:off x="13258800" y="9505951"/>
            <a:ext cx="4114800" cy="576263"/>
            <a:chOff x="0" y="-38100"/>
            <a:chExt cx="5486400" cy="768350"/>
          </a:xfrm>
        </p:grpSpPr>
        <p:sp>
          <p:nvSpPr>
            <p:cNvPr id="311" name="Google Shape;311;p8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 txBox="1"/>
            <p:nvPr/>
          </p:nvSpPr>
          <p:spPr>
            <a:xfrm>
              <a:off x="0" y="-38100"/>
              <a:ext cx="5486400" cy="768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FB3B9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</p:grpSp>
      <p:grpSp>
        <p:nvGrpSpPr>
          <p:cNvPr id="313" name="Google Shape;313;p8"/>
          <p:cNvGrpSpPr/>
          <p:nvPr/>
        </p:nvGrpSpPr>
        <p:grpSpPr>
          <a:xfrm>
            <a:off x="914400" y="9505950"/>
            <a:ext cx="6172200" cy="576263"/>
            <a:chOff x="0" y="-38100"/>
            <a:chExt cx="8229600" cy="768350"/>
          </a:xfrm>
        </p:grpSpPr>
        <p:sp>
          <p:nvSpPr>
            <p:cNvPr id="314" name="Google Shape;314;p8"/>
            <p:cNvSpPr/>
            <p:nvPr/>
          </p:nvSpPr>
          <p:spPr>
            <a:xfrm>
              <a:off x="0" y="0"/>
              <a:ext cx="8229600" cy="730250"/>
            </a:xfrm>
            <a:custGeom>
              <a:avLst/>
              <a:gdLst/>
              <a:ahLst/>
              <a:cxnLst/>
              <a:rect l="l" t="t" r="r" b="b"/>
              <a:pathLst>
                <a:path w="8229600" h="730250" extrusionOk="0">
                  <a:moveTo>
                    <a:pt x="0" y="0"/>
                  </a:moveTo>
                  <a:lnTo>
                    <a:pt x="8229600" y="0"/>
                  </a:lnTo>
                  <a:lnTo>
                    <a:pt x="82296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8"/>
            <p:cNvSpPr txBox="1"/>
            <p:nvPr/>
          </p:nvSpPr>
          <p:spPr>
            <a:xfrm>
              <a:off x="0" y="-38100"/>
              <a:ext cx="8229600" cy="768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939699"/>
                  </a:solidFill>
                  <a:latin typeface="Arial"/>
                  <a:ea typeface="Arial"/>
                  <a:cs typeface="Arial"/>
                  <a:sym typeface="Arial"/>
                </a:rPr>
                <a:t>Illinois Perinatal Quality Collaborative</a:t>
              </a:r>
              <a:endParaRPr/>
            </a:p>
          </p:txBody>
        </p:sp>
      </p:grpSp>
      <p:sp>
        <p:nvSpPr>
          <p:cNvPr id="316" name="Google Shape;316;p8" descr="Close up of checklist"/>
          <p:cNvSpPr/>
          <p:nvPr/>
        </p:nvSpPr>
        <p:spPr>
          <a:xfrm>
            <a:off x="10565150" y="2511348"/>
            <a:ext cx="6269671" cy="3570107"/>
          </a:xfrm>
          <a:custGeom>
            <a:avLst/>
            <a:gdLst/>
            <a:ahLst/>
            <a:cxnLst/>
            <a:rect l="l" t="t" r="r" b="b"/>
            <a:pathLst>
              <a:path w="6269671" h="3570107" extrusionOk="0">
                <a:moveTo>
                  <a:pt x="0" y="0"/>
                </a:moveTo>
                <a:lnTo>
                  <a:pt x="6269671" y="0"/>
                </a:lnTo>
                <a:lnTo>
                  <a:pt x="6269671" y="3570106"/>
                </a:lnTo>
                <a:lnTo>
                  <a:pt x="0" y="3570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96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2547</Words>
  <Application>Microsoft Office PowerPoint</Application>
  <PresentationFormat>Custom</PresentationFormat>
  <Paragraphs>339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Arimo</vt:lpstr>
      <vt:lpstr>Calibri</vt:lpstr>
      <vt:lpstr>Arial</vt:lpstr>
      <vt:lpstr>Wingdings</vt:lpstr>
      <vt:lpstr>Courier New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BCBSIL Special Beginnings® program 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</dc:creator>
  <cp:lastModifiedBy>Ann</cp:lastModifiedBy>
  <cp:revision>17</cp:revision>
  <dcterms:created xsi:type="dcterms:W3CDTF">2006-08-16T00:00:00Z</dcterms:created>
  <dcterms:modified xsi:type="dcterms:W3CDTF">2025-01-13T16:57:05Z</dcterms:modified>
</cp:coreProperties>
</file>