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3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5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9.jpg" ContentType="image/jpg"/>
  <Override PartName="/ppt/media/image80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94.jpg" ContentType="image/jpg"/>
  <Override PartName="/ppt/media/image107.jpg" ContentType="image/jpg"/>
  <Override PartName="/ppt/media/image113.jpg" ContentType="image/jpg"/>
  <Override PartName="/ppt/media/image123.jpg" ContentType="image/jpg"/>
  <Override PartName="/ppt/media/image126.jpg" ContentType="image/jpg"/>
  <Override PartName="/ppt/media/image128.jpg" ContentType="image/jpg"/>
  <Override PartName="/ppt/media/image133.jpg" ContentType="image/jpg"/>
  <Override PartName="/ppt/media/image134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38.jpg" ContentType="image/jpg"/>
  <Override PartName="/ppt/media/image139.jpg" ContentType="image/jpg"/>
  <Override PartName="/ppt/media/image140.jpg" ContentType="image/jpg"/>
  <Override PartName="/ppt/media/image141.jpg" ContentType="image/jpg"/>
  <Override PartName="/ppt/media/image142.jpg" ContentType="image/jpg"/>
  <Override PartName="/ppt/media/image143.jpg" ContentType="image/jpg"/>
  <Override PartName="/ppt/media/image144.jpg" ContentType="image/jpg"/>
  <Override PartName="/ppt/media/image145.jpg" ContentType="image/jpg"/>
  <Override PartName="/ppt/media/image146.jpg" ContentType="image/jpg"/>
  <Override PartName="/ppt/media/image147.jpg" ContentType="image/jpg"/>
  <Override PartName="/ppt/media/image148.jpg" ContentType="image/jpg"/>
  <Override PartName="/ppt/media/image149.jpg" ContentType="image/jpg"/>
  <Override PartName="/ppt/media/image150.jpg" ContentType="image/jpg"/>
  <Override PartName="/ppt/media/image151.jpg" ContentType="image/jpg"/>
  <Override PartName="/ppt/media/image153.jpg" ContentType="image/jpg"/>
  <Override PartName="/ppt/media/image156.jpg" ContentType="image/jpg"/>
  <Override PartName="/ppt/media/image158.jpg" ContentType="image/jpg"/>
  <Override PartName="/ppt/webextensions/webextension1.xml" ContentType="application/vnd.ms-office.webextension+xml"/>
  <Override PartName="/ppt/media/image167.jpg" ContentType="image/jpg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40" r:id="rId1"/>
    <p:sldMasterId id="2147483787" r:id="rId2"/>
    <p:sldMasterId id="2147485243" r:id="rId3"/>
    <p:sldMasterId id="2147483660" r:id="rId4"/>
    <p:sldMasterId id="2147485342" r:id="rId5"/>
    <p:sldMasterId id="2147483648" r:id="rId6"/>
  </p:sldMasterIdLst>
  <p:notesMasterIdLst>
    <p:notesMasterId r:id="rId76"/>
  </p:notesMasterIdLst>
  <p:sldIdLst>
    <p:sldId id="257" r:id="rId7"/>
    <p:sldId id="277" r:id="rId8"/>
    <p:sldId id="276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2" r:id="rId22"/>
    <p:sldId id="293" r:id="rId23"/>
    <p:sldId id="294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23" r:id="rId35"/>
    <p:sldId id="322" r:id="rId36"/>
    <p:sldId id="2483" r:id="rId37"/>
    <p:sldId id="399" r:id="rId38"/>
    <p:sldId id="268" r:id="rId39"/>
    <p:sldId id="260" r:id="rId40"/>
    <p:sldId id="395" r:id="rId41"/>
    <p:sldId id="374" r:id="rId42"/>
    <p:sldId id="400" r:id="rId43"/>
    <p:sldId id="295" r:id="rId44"/>
    <p:sldId id="256" r:id="rId45"/>
    <p:sldId id="401" r:id="rId46"/>
    <p:sldId id="2484" r:id="rId47"/>
    <p:sldId id="270" r:id="rId48"/>
    <p:sldId id="269" r:id="rId49"/>
    <p:sldId id="266" r:id="rId50"/>
    <p:sldId id="403" r:id="rId51"/>
    <p:sldId id="263" r:id="rId52"/>
    <p:sldId id="404" r:id="rId53"/>
    <p:sldId id="264" r:id="rId54"/>
    <p:sldId id="271" r:id="rId55"/>
    <p:sldId id="405" r:id="rId56"/>
    <p:sldId id="265" r:id="rId57"/>
    <p:sldId id="406" r:id="rId58"/>
    <p:sldId id="407" r:id="rId59"/>
    <p:sldId id="275" r:id="rId60"/>
    <p:sldId id="408" r:id="rId61"/>
    <p:sldId id="272" r:id="rId62"/>
    <p:sldId id="273" r:id="rId63"/>
    <p:sldId id="274" r:id="rId64"/>
    <p:sldId id="267" r:id="rId65"/>
    <p:sldId id="409" r:id="rId66"/>
    <p:sldId id="410" r:id="rId67"/>
    <p:sldId id="411" r:id="rId68"/>
    <p:sldId id="412" r:id="rId69"/>
    <p:sldId id="413" r:id="rId70"/>
    <p:sldId id="414" r:id="rId71"/>
    <p:sldId id="415" r:id="rId72"/>
    <p:sldId id="416" r:id="rId73"/>
    <p:sldId id="417" r:id="rId74"/>
    <p:sldId id="2482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4372F-98B1-22A2-B074-B21C1BD7A988}" v="8" dt="2024-05-29T14:55:08.197"/>
    <p1510:client id="{E8ECD9F7-AE75-142D-4329-42F181DF05A1}" v="4" dt="2024-05-28T15:50:35.4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7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image" Target="../media/image20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image" Target="../media/image20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6806FE-0586-44F4-BC8E-76985F5AE7A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E097C5-86D7-447D-8C37-B1270A60F0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Global aim: Reduce infant mortality in Missouri and the St. Louis Metro East Region</a:t>
          </a:r>
        </a:p>
      </dgm:t>
    </dgm:pt>
    <dgm:pt modelId="{03CDCF56-F735-4DF6-8915-7747337EEBF8}" type="parTrans" cxnId="{AAE389FD-D236-4336-B8B2-4AF2BA987759}">
      <dgm:prSet/>
      <dgm:spPr/>
      <dgm:t>
        <a:bodyPr/>
        <a:lstStyle/>
        <a:p>
          <a:endParaRPr lang="en-US"/>
        </a:p>
      </dgm:t>
    </dgm:pt>
    <dgm:pt modelId="{EE2C6225-85F7-4AB7-94B1-6C9D21C496B2}" type="sibTrans" cxnId="{AAE389FD-D236-4336-B8B2-4AF2BA987759}">
      <dgm:prSet/>
      <dgm:spPr/>
      <dgm:t>
        <a:bodyPr/>
        <a:lstStyle/>
        <a:p>
          <a:endParaRPr lang="en-US"/>
        </a:p>
      </dgm:t>
    </dgm:pt>
    <dgm:pt modelId="{580858D7-577F-4E0E-8D29-89BDF00C6D4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BJC HSO Inpatient: </a:t>
          </a:r>
        </a:p>
      </dgm:t>
    </dgm:pt>
    <dgm:pt modelId="{3CE90CCF-D46B-4635-88AA-A17FE953DBB8}" type="parTrans" cxnId="{C348A42F-DF41-4896-9924-86F8C1DA33D9}">
      <dgm:prSet/>
      <dgm:spPr/>
      <dgm:t>
        <a:bodyPr/>
        <a:lstStyle/>
        <a:p>
          <a:endParaRPr lang="en-US"/>
        </a:p>
      </dgm:t>
    </dgm:pt>
    <dgm:pt modelId="{643E3243-662B-4002-90FE-EC56571E41E3}" type="sibTrans" cxnId="{C348A42F-DF41-4896-9924-86F8C1DA33D9}">
      <dgm:prSet/>
      <dgm:spPr/>
      <dgm:t>
        <a:bodyPr/>
        <a:lstStyle/>
        <a:p>
          <a:endParaRPr lang="en-US"/>
        </a:p>
      </dgm:t>
    </dgm:pt>
    <dgm:pt modelId="{FB6F6662-A1C0-4C81-805C-1B9BEAD2359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Greater than 90% of infants less than 12 months of age will be placed in a safe sleep environment as recommended by the AAP by end of 06/30/2021</a:t>
          </a:r>
        </a:p>
      </dgm:t>
    </dgm:pt>
    <dgm:pt modelId="{091D0A90-7C7E-4C7D-97A9-296678979DB6}" type="parTrans" cxnId="{31453A91-2D61-4B2A-A698-C9A6CFEDCD05}">
      <dgm:prSet/>
      <dgm:spPr/>
      <dgm:t>
        <a:bodyPr/>
        <a:lstStyle/>
        <a:p>
          <a:endParaRPr lang="en-US"/>
        </a:p>
      </dgm:t>
    </dgm:pt>
    <dgm:pt modelId="{D93DD63B-051C-4A31-A18D-CB80EE47DB44}" type="sibTrans" cxnId="{31453A91-2D61-4B2A-A698-C9A6CFEDCD05}">
      <dgm:prSet/>
      <dgm:spPr/>
      <dgm:t>
        <a:bodyPr/>
        <a:lstStyle/>
        <a:p>
          <a:endParaRPr lang="en-US"/>
        </a:p>
      </dgm:t>
    </dgm:pt>
    <dgm:pt modelId="{282C40D5-A40A-4CBD-B938-CB6E8EFFA8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Community (2021):</a:t>
          </a:r>
        </a:p>
      </dgm:t>
    </dgm:pt>
    <dgm:pt modelId="{4559A7ED-5196-4545-8785-00A2A342CA14}" type="parTrans" cxnId="{10206174-F6BD-4984-94A9-B8B7F95B8BA5}">
      <dgm:prSet/>
      <dgm:spPr/>
      <dgm:t>
        <a:bodyPr/>
        <a:lstStyle/>
        <a:p>
          <a:endParaRPr lang="en-US"/>
        </a:p>
      </dgm:t>
    </dgm:pt>
    <dgm:pt modelId="{A1060BD2-0265-4DF7-8FE6-3AF666DFB2DA}" type="sibTrans" cxnId="{10206174-F6BD-4984-94A9-B8B7F95B8BA5}">
      <dgm:prSet/>
      <dgm:spPr/>
      <dgm:t>
        <a:bodyPr/>
        <a:lstStyle/>
        <a:p>
          <a:endParaRPr lang="en-US"/>
        </a:p>
      </dgm:t>
    </dgm:pt>
    <dgm:pt modelId="{9B49A800-65C6-4D06-9C27-530A1DF364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75% of parents evaluated who are discharged from a BJC HSO will demonstrate in-home safe sleep practices by end of 12/31/2021</a:t>
          </a:r>
        </a:p>
      </dgm:t>
    </dgm:pt>
    <dgm:pt modelId="{E9D35DB1-730B-4419-A40B-FDCDDCE07D00}" type="parTrans" cxnId="{91D5B16B-AA9A-4B9B-91D7-45CD80802CAE}">
      <dgm:prSet/>
      <dgm:spPr/>
      <dgm:t>
        <a:bodyPr/>
        <a:lstStyle/>
        <a:p>
          <a:endParaRPr lang="en-US"/>
        </a:p>
      </dgm:t>
    </dgm:pt>
    <dgm:pt modelId="{B509C6D3-D80A-4E2F-9C08-E595C3A57892}" type="sibTrans" cxnId="{91D5B16B-AA9A-4B9B-91D7-45CD80802CAE}">
      <dgm:prSet/>
      <dgm:spPr/>
      <dgm:t>
        <a:bodyPr/>
        <a:lstStyle/>
        <a:p>
          <a:endParaRPr lang="en-US"/>
        </a:p>
      </dgm:t>
    </dgm:pt>
    <dgm:pt modelId="{4DBE5FCA-90B8-49ED-9E86-164F4A16A742}" type="pres">
      <dgm:prSet presAssocID="{0D6806FE-0586-44F4-BC8E-76985F5AE7AB}" presName="root" presStyleCnt="0">
        <dgm:presLayoutVars>
          <dgm:dir/>
          <dgm:resizeHandles val="exact"/>
        </dgm:presLayoutVars>
      </dgm:prSet>
      <dgm:spPr/>
    </dgm:pt>
    <dgm:pt modelId="{B2997FDB-1D11-4B37-8710-C412DF47BE29}" type="pres">
      <dgm:prSet presAssocID="{97E097C5-86D7-447D-8C37-B1270A60F073}" presName="compNode" presStyleCnt="0"/>
      <dgm:spPr/>
    </dgm:pt>
    <dgm:pt modelId="{B9950EB6-3534-44F1-B79C-697AAB16278E}" type="pres">
      <dgm:prSet presAssocID="{97E097C5-86D7-447D-8C37-B1270A60F073}" presName="bgRect" presStyleLbl="bgShp" presStyleIdx="0" presStyleCnt="3"/>
      <dgm:spPr/>
    </dgm:pt>
    <dgm:pt modelId="{F0058A13-92E3-4DBC-81BE-DF869177F89C}" type="pres">
      <dgm:prSet presAssocID="{97E097C5-86D7-447D-8C37-B1270A60F073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5A137039-38A5-4BE8-AD09-8D2690BAD398}" type="pres">
      <dgm:prSet presAssocID="{97E097C5-86D7-447D-8C37-B1270A60F073}" presName="spaceRect" presStyleCnt="0"/>
      <dgm:spPr/>
    </dgm:pt>
    <dgm:pt modelId="{459F4038-A637-4825-A062-AC843782352F}" type="pres">
      <dgm:prSet presAssocID="{97E097C5-86D7-447D-8C37-B1270A60F073}" presName="parTx" presStyleLbl="revTx" presStyleIdx="0" presStyleCnt="5">
        <dgm:presLayoutVars>
          <dgm:chMax val="0"/>
          <dgm:chPref val="0"/>
        </dgm:presLayoutVars>
      </dgm:prSet>
      <dgm:spPr/>
    </dgm:pt>
    <dgm:pt modelId="{309877A8-32A0-4CDE-B425-048B412FB147}" type="pres">
      <dgm:prSet presAssocID="{EE2C6225-85F7-4AB7-94B1-6C9D21C496B2}" presName="sibTrans" presStyleCnt="0"/>
      <dgm:spPr/>
    </dgm:pt>
    <dgm:pt modelId="{02950F5E-419E-470F-B17B-FBAB3206BDD0}" type="pres">
      <dgm:prSet presAssocID="{580858D7-577F-4E0E-8D29-89BDF00C6D4B}" presName="compNode" presStyleCnt="0"/>
      <dgm:spPr/>
    </dgm:pt>
    <dgm:pt modelId="{A328EFA5-C83B-4C6F-BFC9-9836B4038D72}" type="pres">
      <dgm:prSet presAssocID="{580858D7-577F-4E0E-8D29-89BDF00C6D4B}" presName="bgRect" presStyleLbl="bgShp" presStyleIdx="1" presStyleCnt="3" custLinFactNeighborX="-511" custLinFactNeighborY="-2813"/>
      <dgm:spPr/>
    </dgm:pt>
    <dgm:pt modelId="{92838CF9-0D6D-4D35-9845-ADD7973D2FB4}" type="pres">
      <dgm:prSet presAssocID="{580858D7-577F-4E0E-8D29-89BDF00C6D4B}" presName="iconRect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oller"/>
        </a:ext>
      </dgm:extLst>
    </dgm:pt>
    <dgm:pt modelId="{FF944589-BD9F-4889-8AD9-B05B25DB5BF0}" type="pres">
      <dgm:prSet presAssocID="{580858D7-577F-4E0E-8D29-89BDF00C6D4B}" presName="spaceRect" presStyleCnt="0"/>
      <dgm:spPr/>
    </dgm:pt>
    <dgm:pt modelId="{FA7BC803-0A86-4C38-B84E-C00A48127D09}" type="pres">
      <dgm:prSet presAssocID="{580858D7-577F-4E0E-8D29-89BDF00C6D4B}" presName="parTx" presStyleLbl="revTx" presStyleIdx="1" presStyleCnt="5">
        <dgm:presLayoutVars>
          <dgm:chMax val="0"/>
          <dgm:chPref val="0"/>
        </dgm:presLayoutVars>
      </dgm:prSet>
      <dgm:spPr/>
    </dgm:pt>
    <dgm:pt modelId="{2B0DCC42-508C-4CAA-95F9-1C14745BF333}" type="pres">
      <dgm:prSet presAssocID="{580858D7-577F-4E0E-8D29-89BDF00C6D4B}" presName="desTx" presStyleLbl="revTx" presStyleIdx="2" presStyleCnt="5" custScaleX="127285" custLinFactNeighborX="-8557" custLinFactNeighborY="749">
        <dgm:presLayoutVars/>
      </dgm:prSet>
      <dgm:spPr/>
    </dgm:pt>
    <dgm:pt modelId="{ADB54DC6-B092-461C-B756-1FC06983B66D}" type="pres">
      <dgm:prSet presAssocID="{643E3243-662B-4002-90FE-EC56571E41E3}" presName="sibTrans" presStyleCnt="0"/>
      <dgm:spPr/>
    </dgm:pt>
    <dgm:pt modelId="{5B62DC27-0611-4306-9772-5C97BE0AC5BE}" type="pres">
      <dgm:prSet presAssocID="{282C40D5-A40A-4CBD-B938-CB6E8EFFA869}" presName="compNode" presStyleCnt="0"/>
      <dgm:spPr/>
    </dgm:pt>
    <dgm:pt modelId="{21CBC255-7FF5-4318-B9AD-F6C3CB9BD202}" type="pres">
      <dgm:prSet presAssocID="{282C40D5-A40A-4CBD-B938-CB6E8EFFA869}" presName="bgRect" presStyleLbl="bgShp" presStyleIdx="2" presStyleCnt="3"/>
      <dgm:spPr/>
    </dgm:pt>
    <dgm:pt modelId="{40EEC327-0F1B-4BF5-8785-F2CA800F7BEC}" type="pres">
      <dgm:prSet presAssocID="{282C40D5-A40A-4CBD-B938-CB6E8EFFA869}" presName="iconRect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090C4012-3BC6-4957-97FA-ECE08C504B23}" type="pres">
      <dgm:prSet presAssocID="{282C40D5-A40A-4CBD-B938-CB6E8EFFA869}" presName="spaceRect" presStyleCnt="0"/>
      <dgm:spPr/>
    </dgm:pt>
    <dgm:pt modelId="{5A285C28-2BE3-469D-B3A4-64F6A8F75884}" type="pres">
      <dgm:prSet presAssocID="{282C40D5-A40A-4CBD-B938-CB6E8EFFA869}" presName="parTx" presStyleLbl="revTx" presStyleIdx="3" presStyleCnt="5">
        <dgm:presLayoutVars>
          <dgm:chMax val="0"/>
          <dgm:chPref val="0"/>
        </dgm:presLayoutVars>
      </dgm:prSet>
      <dgm:spPr/>
    </dgm:pt>
    <dgm:pt modelId="{9D84FB69-FF40-41EF-A767-DF207146BA6A}" type="pres">
      <dgm:prSet presAssocID="{282C40D5-A40A-4CBD-B938-CB6E8EFFA869}" presName="desTx" presStyleLbl="revTx" presStyleIdx="4" presStyleCnt="5" custScaleX="109278" custLinFactNeighborX="-15688" custLinFactNeighborY="1123">
        <dgm:presLayoutVars/>
      </dgm:prSet>
      <dgm:spPr/>
    </dgm:pt>
  </dgm:ptLst>
  <dgm:cxnLst>
    <dgm:cxn modelId="{C348A42F-DF41-4896-9924-86F8C1DA33D9}" srcId="{0D6806FE-0586-44F4-BC8E-76985F5AE7AB}" destId="{580858D7-577F-4E0E-8D29-89BDF00C6D4B}" srcOrd="1" destOrd="0" parTransId="{3CE90CCF-D46B-4635-88AA-A17FE953DBB8}" sibTransId="{643E3243-662B-4002-90FE-EC56571E41E3}"/>
    <dgm:cxn modelId="{91D5B16B-AA9A-4B9B-91D7-45CD80802CAE}" srcId="{282C40D5-A40A-4CBD-B938-CB6E8EFFA869}" destId="{9B49A800-65C6-4D06-9C27-530A1DF364AB}" srcOrd="0" destOrd="0" parTransId="{E9D35DB1-730B-4419-A40B-FDCDDCE07D00}" sibTransId="{B509C6D3-D80A-4E2F-9C08-E595C3A57892}"/>
    <dgm:cxn modelId="{5B69116E-CA32-4BA9-9C6B-44699E76D394}" type="presOf" srcId="{580858D7-577F-4E0E-8D29-89BDF00C6D4B}" destId="{FA7BC803-0A86-4C38-B84E-C00A48127D09}" srcOrd="0" destOrd="0" presId="urn:microsoft.com/office/officeart/2018/2/layout/IconVerticalSolidList"/>
    <dgm:cxn modelId="{10206174-F6BD-4984-94A9-B8B7F95B8BA5}" srcId="{0D6806FE-0586-44F4-BC8E-76985F5AE7AB}" destId="{282C40D5-A40A-4CBD-B938-CB6E8EFFA869}" srcOrd="2" destOrd="0" parTransId="{4559A7ED-5196-4545-8785-00A2A342CA14}" sibTransId="{A1060BD2-0265-4DF7-8FE6-3AF666DFB2DA}"/>
    <dgm:cxn modelId="{31453A91-2D61-4B2A-A698-C9A6CFEDCD05}" srcId="{580858D7-577F-4E0E-8D29-89BDF00C6D4B}" destId="{FB6F6662-A1C0-4C81-805C-1B9BEAD2359F}" srcOrd="0" destOrd="0" parTransId="{091D0A90-7C7E-4C7D-97A9-296678979DB6}" sibTransId="{D93DD63B-051C-4A31-A18D-CB80EE47DB44}"/>
    <dgm:cxn modelId="{2997BF98-03DE-4B6E-AF2E-A1106FB1A611}" type="presOf" srcId="{282C40D5-A40A-4CBD-B938-CB6E8EFFA869}" destId="{5A285C28-2BE3-469D-B3A4-64F6A8F75884}" srcOrd="0" destOrd="0" presId="urn:microsoft.com/office/officeart/2018/2/layout/IconVerticalSolidList"/>
    <dgm:cxn modelId="{1F731EB4-0572-4D17-8C8E-A4079FB3847A}" type="presOf" srcId="{97E097C5-86D7-447D-8C37-B1270A60F073}" destId="{459F4038-A637-4825-A062-AC843782352F}" srcOrd="0" destOrd="0" presId="urn:microsoft.com/office/officeart/2018/2/layout/IconVerticalSolidList"/>
    <dgm:cxn modelId="{6846D1C1-AA67-454F-9AEC-1214FE188CE8}" type="presOf" srcId="{FB6F6662-A1C0-4C81-805C-1B9BEAD2359F}" destId="{2B0DCC42-508C-4CAA-95F9-1C14745BF333}" srcOrd="0" destOrd="0" presId="urn:microsoft.com/office/officeart/2018/2/layout/IconVerticalSolidList"/>
    <dgm:cxn modelId="{EFEADBE7-D762-4BCB-B32C-7E93DE6A3D15}" type="presOf" srcId="{9B49A800-65C6-4D06-9C27-530A1DF364AB}" destId="{9D84FB69-FF40-41EF-A767-DF207146BA6A}" srcOrd="0" destOrd="0" presId="urn:microsoft.com/office/officeart/2018/2/layout/IconVerticalSolidList"/>
    <dgm:cxn modelId="{D4CC34FC-88EF-4D2A-B13D-C4C9117C325C}" type="presOf" srcId="{0D6806FE-0586-44F4-BC8E-76985F5AE7AB}" destId="{4DBE5FCA-90B8-49ED-9E86-164F4A16A742}" srcOrd="0" destOrd="0" presId="urn:microsoft.com/office/officeart/2018/2/layout/IconVerticalSolidList"/>
    <dgm:cxn modelId="{AAE389FD-D236-4336-B8B2-4AF2BA987759}" srcId="{0D6806FE-0586-44F4-BC8E-76985F5AE7AB}" destId="{97E097C5-86D7-447D-8C37-B1270A60F073}" srcOrd="0" destOrd="0" parTransId="{03CDCF56-F735-4DF6-8915-7747337EEBF8}" sibTransId="{EE2C6225-85F7-4AB7-94B1-6C9D21C496B2}"/>
    <dgm:cxn modelId="{26877A97-385F-47F4-9938-67884D68E957}" type="presParOf" srcId="{4DBE5FCA-90B8-49ED-9E86-164F4A16A742}" destId="{B2997FDB-1D11-4B37-8710-C412DF47BE29}" srcOrd="0" destOrd="0" presId="urn:microsoft.com/office/officeart/2018/2/layout/IconVerticalSolidList"/>
    <dgm:cxn modelId="{6A294A6C-1CBF-40CA-A933-74DD18068638}" type="presParOf" srcId="{B2997FDB-1D11-4B37-8710-C412DF47BE29}" destId="{B9950EB6-3534-44F1-B79C-697AAB16278E}" srcOrd="0" destOrd="0" presId="urn:microsoft.com/office/officeart/2018/2/layout/IconVerticalSolidList"/>
    <dgm:cxn modelId="{C789BC2F-3E5D-4042-B4ED-828B8E5072D0}" type="presParOf" srcId="{B2997FDB-1D11-4B37-8710-C412DF47BE29}" destId="{F0058A13-92E3-4DBC-81BE-DF869177F89C}" srcOrd="1" destOrd="0" presId="urn:microsoft.com/office/officeart/2018/2/layout/IconVerticalSolidList"/>
    <dgm:cxn modelId="{1FC2AC6B-508B-4DF1-9D25-2462FAE2FF8E}" type="presParOf" srcId="{B2997FDB-1D11-4B37-8710-C412DF47BE29}" destId="{5A137039-38A5-4BE8-AD09-8D2690BAD398}" srcOrd="2" destOrd="0" presId="urn:microsoft.com/office/officeart/2018/2/layout/IconVerticalSolidList"/>
    <dgm:cxn modelId="{163761B1-0A16-4563-BCA8-38A3760D98D4}" type="presParOf" srcId="{B2997FDB-1D11-4B37-8710-C412DF47BE29}" destId="{459F4038-A637-4825-A062-AC843782352F}" srcOrd="3" destOrd="0" presId="urn:microsoft.com/office/officeart/2018/2/layout/IconVerticalSolidList"/>
    <dgm:cxn modelId="{F739F683-8631-4266-B0AA-346F261787BE}" type="presParOf" srcId="{4DBE5FCA-90B8-49ED-9E86-164F4A16A742}" destId="{309877A8-32A0-4CDE-B425-048B412FB147}" srcOrd="1" destOrd="0" presId="urn:microsoft.com/office/officeart/2018/2/layout/IconVerticalSolidList"/>
    <dgm:cxn modelId="{091CE368-24B4-4771-8CA6-19E704F19B0A}" type="presParOf" srcId="{4DBE5FCA-90B8-49ED-9E86-164F4A16A742}" destId="{02950F5E-419E-470F-B17B-FBAB3206BDD0}" srcOrd="2" destOrd="0" presId="urn:microsoft.com/office/officeart/2018/2/layout/IconVerticalSolidList"/>
    <dgm:cxn modelId="{B583AF9E-3F42-4089-B70E-14869C59E0CC}" type="presParOf" srcId="{02950F5E-419E-470F-B17B-FBAB3206BDD0}" destId="{A328EFA5-C83B-4C6F-BFC9-9836B4038D72}" srcOrd="0" destOrd="0" presId="urn:microsoft.com/office/officeart/2018/2/layout/IconVerticalSolidList"/>
    <dgm:cxn modelId="{E8E70E1F-621B-401A-82B3-4186DDDA634D}" type="presParOf" srcId="{02950F5E-419E-470F-B17B-FBAB3206BDD0}" destId="{92838CF9-0D6D-4D35-9845-ADD7973D2FB4}" srcOrd="1" destOrd="0" presId="urn:microsoft.com/office/officeart/2018/2/layout/IconVerticalSolidList"/>
    <dgm:cxn modelId="{CF28524F-EE9B-4999-93E8-CA22D7D89DCD}" type="presParOf" srcId="{02950F5E-419E-470F-B17B-FBAB3206BDD0}" destId="{FF944589-BD9F-4889-8AD9-B05B25DB5BF0}" srcOrd="2" destOrd="0" presId="urn:microsoft.com/office/officeart/2018/2/layout/IconVerticalSolidList"/>
    <dgm:cxn modelId="{635CD340-1DF2-4420-8CDB-7D9406EA52E8}" type="presParOf" srcId="{02950F5E-419E-470F-B17B-FBAB3206BDD0}" destId="{FA7BC803-0A86-4C38-B84E-C00A48127D09}" srcOrd="3" destOrd="0" presId="urn:microsoft.com/office/officeart/2018/2/layout/IconVerticalSolidList"/>
    <dgm:cxn modelId="{CB1955C9-8B53-4634-A2C7-344F2CD805F0}" type="presParOf" srcId="{02950F5E-419E-470F-B17B-FBAB3206BDD0}" destId="{2B0DCC42-508C-4CAA-95F9-1C14745BF333}" srcOrd="4" destOrd="0" presId="urn:microsoft.com/office/officeart/2018/2/layout/IconVerticalSolidList"/>
    <dgm:cxn modelId="{CCF231B8-FE06-4370-B563-1F894ACA2D2E}" type="presParOf" srcId="{4DBE5FCA-90B8-49ED-9E86-164F4A16A742}" destId="{ADB54DC6-B092-461C-B756-1FC06983B66D}" srcOrd="3" destOrd="0" presId="urn:microsoft.com/office/officeart/2018/2/layout/IconVerticalSolidList"/>
    <dgm:cxn modelId="{A88C2D1B-477A-4550-A4B0-E6596AA64862}" type="presParOf" srcId="{4DBE5FCA-90B8-49ED-9E86-164F4A16A742}" destId="{5B62DC27-0611-4306-9772-5C97BE0AC5BE}" srcOrd="4" destOrd="0" presId="urn:microsoft.com/office/officeart/2018/2/layout/IconVerticalSolidList"/>
    <dgm:cxn modelId="{285B5B9C-D061-43F7-AB43-B863AD2AD59A}" type="presParOf" srcId="{5B62DC27-0611-4306-9772-5C97BE0AC5BE}" destId="{21CBC255-7FF5-4318-B9AD-F6C3CB9BD202}" srcOrd="0" destOrd="0" presId="urn:microsoft.com/office/officeart/2018/2/layout/IconVerticalSolidList"/>
    <dgm:cxn modelId="{948A5D75-F964-4A30-8F16-7C3280F6DABC}" type="presParOf" srcId="{5B62DC27-0611-4306-9772-5C97BE0AC5BE}" destId="{40EEC327-0F1B-4BF5-8785-F2CA800F7BEC}" srcOrd="1" destOrd="0" presId="urn:microsoft.com/office/officeart/2018/2/layout/IconVerticalSolidList"/>
    <dgm:cxn modelId="{AA04ED95-EE07-4B28-AF9A-5A7D8A3F341C}" type="presParOf" srcId="{5B62DC27-0611-4306-9772-5C97BE0AC5BE}" destId="{090C4012-3BC6-4957-97FA-ECE08C504B23}" srcOrd="2" destOrd="0" presId="urn:microsoft.com/office/officeart/2018/2/layout/IconVerticalSolidList"/>
    <dgm:cxn modelId="{3CCAC86D-2FA5-4723-9377-DD555AC3ED2C}" type="presParOf" srcId="{5B62DC27-0611-4306-9772-5C97BE0AC5BE}" destId="{5A285C28-2BE3-469D-B3A4-64F6A8F75884}" srcOrd="3" destOrd="0" presId="urn:microsoft.com/office/officeart/2018/2/layout/IconVerticalSolidList"/>
    <dgm:cxn modelId="{2DC4573A-446F-41BE-83A3-B875130C9C77}" type="presParOf" srcId="{5B62DC27-0611-4306-9772-5C97BE0AC5BE}" destId="{9D84FB69-FF40-41EF-A767-DF207146BA6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50EB6-3534-44F1-B79C-697AAB16278E}">
      <dsp:nvSpPr>
        <dsp:cNvPr id="0" name=""/>
        <dsp:cNvSpPr/>
      </dsp:nvSpPr>
      <dsp:spPr>
        <a:xfrm>
          <a:off x="-321910" y="7901"/>
          <a:ext cx="11610342" cy="14196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58A13-92E3-4DBC-81BE-DF869177F89C}">
      <dsp:nvSpPr>
        <dsp:cNvPr id="0" name=""/>
        <dsp:cNvSpPr/>
      </dsp:nvSpPr>
      <dsp:spPr>
        <a:xfrm>
          <a:off x="107547" y="327332"/>
          <a:ext cx="780831" cy="78083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F4038-A637-4825-A062-AC843782352F}">
      <dsp:nvSpPr>
        <dsp:cNvPr id="0" name=""/>
        <dsp:cNvSpPr/>
      </dsp:nvSpPr>
      <dsp:spPr>
        <a:xfrm>
          <a:off x="1317836" y="7901"/>
          <a:ext cx="9967387" cy="1419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51" tIns="150251" rIns="150251" bIns="15025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Global aim: Reduce infant mortality in Missouri and the St. Louis Metro East Region</a:t>
          </a:r>
        </a:p>
      </dsp:txBody>
      <dsp:txXfrm>
        <a:off x="1317836" y="7901"/>
        <a:ext cx="9967387" cy="1419694"/>
      </dsp:txXfrm>
    </dsp:sp>
    <dsp:sp modelId="{A328EFA5-C83B-4C6F-BFC9-9836B4038D72}">
      <dsp:nvSpPr>
        <dsp:cNvPr id="0" name=""/>
        <dsp:cNvSpPr/>
      </dsp:nvSpPr>
      <dsp:spPr>
        <a:xfrm>
          <a:off x="-321910" y="1742583"/>
          <a:ext cx="11610342" cy="14196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38CF9-0D6D-4D35-9845-ADD7973D2FB4}">
      <dsp:nvSpPr>
        <dsp:cNvPr id="0" name=""/>
        <dsp:cNvSpPr/>
      </dsp:nvSpPr>
      <dsp:spPr>
        <a:xfrm>
          <a:off x="107547" y="2101950"/>
          <a:ext cx="780831" cy="7808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BC803-0A86-4C38-B84E-C00A48127D09}">
      <dsp:nvSpPr>
        <dsp:cNvPr id="0" name=""/>
        <dsp:cNvSpPr/>
      </dsp:nvSpPr>
      <dsp:spPr>
        <a:xfrm>
          <a:off x="1317836" y="1782519"/>
          <a:ext cx="5224653" cy="1419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51" tIns="150251" rIns="150251" bIns="15025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BJC HSO Inpatient: </a:t>
          </a:r>
        </a:p>
      </dsp:txBody>
      <dsp:txXfrm>
        <a:off x="1317836" y="1782519"/>
        <a:ext cx="5224653" cy="1419694"/>
      </dsp:txXfrm>
    </dsp:sp>
    <dsp:sp modelId="{2B0DCC42-508C-4CAA-95F9-1C14745BF333}">
      <dsp:nvSpPr>
        <dsp:cNvPr id="0" name=""/>
        <dsp:cNvSpPr/>
      </dsp:nvSpPr>
      <dsp:spPr>
        <a:xfrm>
          <a:off x="5489627" y="1793152"/>
          <a:ext cx="6036788" cy="1419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51" tIns="150251" rIns="150251" bIns="1502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Greater than 90% of infants less than 12 months of age will be placed in a safe sleep environment as recommended by the AAP by end of 06/30/2021</a:t>
          </a:r>
        </a:p>
      </dsp:txBody>
      <dsp:txXfrm>
        <a:off x="5489627" y="1793152"/>
        <a:ext cx="6036788" cy="1419694"/>
      </dsp:txXfrm>
    </dsp:sp>
    <dsp:sp modelId="{21CBC255-7FF5-4318-B9AD-F6C3CB9BD202}">
      <dsp:nvSpPr>
        <dsp:cNvPr id="0" name=""/>
        <dsp:cNvSpPr/>
      </dsp:nvSpPr>
      <dsp:spPr>
        <a:xfrm>
          <a:off x="-321910" y="3557137"/>
          <a:ext cx="11610342" cy="14196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EC327-0F1B-4BF5-8785-F2CA800F7BEC}">
      <dsp:nvSpPr>
        <dsp:cNvPr id="0" name=""/>
        <dsp:cNvSpPr/>
      </dsp:nvSpPr>
      <dsp:spPr>
        <a:xfrm>
          <a:off x="107547" y="3876568"/>
          <a:ext cx="780831" cy="78083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85C28-2BE3-469D-B3A4-64F6A8F75884}">
      <dsp:nvSpPr>
        <dsp:cNvPr id="0" name=""/>
        <dsp:cNvSpPr/>
      </dsp:nvSpPr>
      <dsp:spPr>
        <a:xfrm>
          <a:off x="1317836" y="3557137"/>
          <a:ext cx="5224653" cy="1419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51" tIns="150251" rIns="150251" bIns="15025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Community (2021):</a:t>
          </a:r>
        </a:p>
      </dsp:txBody>
      <dsp:txXfrm>
        <a:off x="1317836" y="3557137"/>
        <a:ext cx="5224653" cy="1419694"/>
      </dsp:txXfrm>
    </dsp:sp>
    <dsp:sp modelId="{9D84FB69-FF40-41EF-A767-DF207146BA6A}">
      <dsp:nvSpPr>
        <dsp:cNvPr id="0" name=""/>
        <dsp:cNvSpPr/>
      </dsp:nvSpPr>
      <dsp:spPr>
        <a:xfrm>
          <a:off x="5578435" y="3565038"/>
          <a:ext cx="5182764" cy="1419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251" tIns="150251" rIns="150251" bIns="1502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75% of parents evaluated who are discharged from a BJC HSO will demonstrate in-home safe sleep practices by end of 12/31/2021</a:t>
          </a:r>
        </a:p>
      </dsp:txBody>
      <dsp:txXfrm>
        <a:off x="5578435" y="3565038"/>
        <a:ext cx="5182764" cy="1419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C306B-AD26-41CE-85F8-F2300FEB58CA}" type="datetimeFigureOut">
              <a:t>5/29/24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7A3C9-2C16-4910-9204-ACEA2D5CF6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2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012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791A2-EFBA-2A42-A23A-D2688B64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67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7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2.bin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39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5.bin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2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2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62186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609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EF7A9-934F-4AEF-9B1F-6C2A2A93918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CA920-F5E0-407F-80F6-F6490A51C5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84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440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B6A3B-6EE5-45FC-B5E7-85EA02CF9438}" type="datetime1">
              <a:rPr lang="en-US" altLang="ja-JP"/>
              <a:pPr>
                <a:defRPr/>
              </a:pPr>
              <a:t>5/29/24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C7D3-7B25-4FDD-856F-1603EF21A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3479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5/29/24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186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RYDAY -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8779C-1AD3-1541-9A51-E77EA90630DF}"/>
              </a:ext>
            </a:extLst>
          </p:cNvPr>
          <p:cNvSpPr/>
          <p:nvPr userDrawn="1"/>
        </p:nvSpPr>
        <p:spPr>
          <a:xfrm>
            <a:off x="0" y="0"/>
            <a:ext cx="12192000" cy="131305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C83CC706-B92A-A944-99CA-5E429A0FD93D}"/>
              </a:ext>
            </a:extLst>
          </p:cNvPr>
          <p:cNvSpPr/>
          <p:nvPr userDrawn="1"/>
        </p:nvSpPr>
        <p:spPr>
          <a:xfrm>
            <a:off x="6863643" y="16267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40" y="1707786"/>
            <a:ext cx="11203664" cy="4648568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A84392A4-5D5E-9B41-96F4-3C2E92B15073}"/>
              </a:ext>
            </a:extLst>
          </p:cNvPr>
          <p:cNvSpPr/>
          <p:nvPr userDrawn="1"/>
        </p:nvSpPr>
        <p:spPr>
          <a:xfrm>
            <a:off x="6863643" y="519648"/>
            <a:ext cx="5328356" cy="81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63000"/>
                </a:schemeClr>
              </a:gs>
            </a:gsLst>
            <a:lin ang="0" scaled="0"/>
            <a:tileRect/>
          </a:gradFill>
          <a:ln w="12700">
            <a:noFill/>
            <a:miter lim="400000"/>
          </a:ln>
        </p:spPr>
        <p:txBody>
          <a:bodyPr lIns="0" tIns="0" rIns="0" bIns="0" anchor="ctr"/>
          <a:lstStyle/>
          <a:p>
            <a:pPr algn="ctr" defTabSz="412754" hangingPunct="0">
              <a:defRPr sz="2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25" kern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B8B2B7-4C44-7441-83A9-BAB92197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9665B4-DEF9-A848-97A4-D4DA2EF723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2187" y="953346"/>
            <a:ext cx="11430112" cy="4159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244035-01FE-DF4F-90D6-ADB13D0F06A8}"/>
              </a:ext>
            </a:extLst>
          </p:cNvPr>
          <p:cNvCxnSpPr>
            <a:cxnSpLocks/>
          </p:cNvCxnSpPr>
          <p:nvPr userDrawn="1"/>
        </p:nvCxnSpPr>
        <p:spPr>
          <a:xfrm>
            <a:off x="11311725" y="6447272"/>
            <a:ext cx="0" cy="26788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6CD3663-DA03-1748-AF41-97AF932E1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595" y="6454533"/>
            <a:ext cx="559704" cy="31917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B67A630-6DEE-4F45-9872-4A9386C888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D3FB7A-87B0-7B45-BB4A-E20056ACAD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461" y="6492240"/>
            <a:ext cx="1606135" cy="229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5098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90" y="783845"/>
            <a:ext cx="10177757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784" y="1615018"/>
            <a:ext cx="10176933" cy="3812116"/>
          </a:xfrm>
          <a:prstGeom prst="rect">
            <a:avLst/>
          </a:prstGeom>
        </p:spPr>
        <p:txBody>
          <a:bodyPr/>
          <a:lstStyle>
            <a:lvl1pPr marL="380990" indent="-380990">
              <a:buFont typeface="Arial" panose="020B0604020202020204" pitchFamily="34" charset="0"/>
              <a:buChar char="•"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2133">
                <a:latin typeface="Verdana" charset="0"/>
                <a:ea typeface="Verdana" charset="0"/>
                <a:cs typeface="Verdana" charset="0"/>
              </a:defRPr>
            </a:lvl2pPr>
            <a:lvl3pPr>
              <a:defRPr sz="2133">
                <a:latin typeface="Verdana" charset="0"/>
                <a:ea typeface="Verdana" charset="0"/>
                <a:cs typeface="Verdana" charset="0"/>
              </a:defRPr>
            </a:lvl3pPr>
            <a:lvl4pPr>
              <a:defRPr sz="2133">
                <a:latin typeface="Verdana" charset="0"/>
                <a:ea typeface="Verdana" charset="0"/>
                <a:cs typeface="Verdana" charset="0"/>
              </a:defRPr>
            </a:lvl4pPr>
            <a:lvl5pPr>
              <a:defRPr sz="2133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/>
              <a:t>Copy goes here</a:t>
            </a:r>
          </a:p>
          <a:p>
            <a:pPr lvl="0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71B31-57A8-E440-A02E-BFAC023C3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5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C0297A-27A4-6847-86E1-31452C2EF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8989" y="806856"/>
            <a:ext cx="10156179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848989" y="1637853"/>
            <a:ext cx="10156179" cy="4117159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aseline="0">
                <a:latin typeface="Verdana" charset="0"/>
                <a:ea typeface="Verdana" charset="0"/>
                <a:cs typeface="Verdana" charset="0"/>
              </a:defRPr>
            </a:lvl1pPr>
            <a:lvl2pPr>
              <a:defRPr sz="1867">
                <a:latin typeface="Verdana" charset="0"/>
                <a:ea typeface="Verdana" charset="0"/>
                <a:cs typeface="Verdana" charset="0"/>
              </a:defRPr>
            </a:lvl2pPr>
            <a:lvl3pPr>
              <a:defRPr sz="1867">
                <a:latin typeface="Verdana" charset="0"/>
                <a:ea typeface="Verdana" charset="0"/>
                <a:cs typeface="Verdana" charset="0"/>
              </a:defRPr>
            </a:lvl3pPr>
            <a:lvl4pPr>
              <a:defRPr sz="1867">
                <a:latin typeface="Verdana" charset="0"/>
                <a:ea typeface="Verdana" charset="0"/>
                <a:cs typeface="Verdana" charset="0"/>
              </a:defRPr>
            </a:lvl4pPr>
            <a:lvl5pPr>
              <a:defRPr sz="1867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</p:spTree>
    <p:extLst>
      <p:ext uri="{BB962C8B-B14F-4D97-AF65-F5344CB8AC3E}">
        <p14:creationId xmlns:p14="http://schemas.microsoft.com/office/powerpoint/2010/main" val="14101306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Section | Picture and Cop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6A398F-399D-6046-96E4-CB78EEB98E17}"/>
              </a:ext>
            </a:extLst>
          </p:cNvPr>
          <p:cNvSpPr/>
          <p:nvPr/>
        </p:nvSpPr>
        <p:spPr>
          <a:xfrm>
            <a:off x="0" y="6313117"/>
            <a:ext cx="12192000" cy="544883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C0E9E-5FF9-814A-A5B3-9292D33A0644}"/>
              </a:ext>
            </a:extLst>
          </p:cNvPr>
          <p:cNvSpPr/>
          <p:nvPr/>
        </p:nvSpPr>
        <p:spPr>
          <a:xfrm>
            <a:off x="0" y="6301514"/>
            <a:ext cx="12192000" cy="45719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86832" y="1294452"/>
            <a:ext cx="3983336" cy="3788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1" baseline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*Insert Image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49395" y="1997127"/>
            <a:ext cx="5466561" cy="308541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2pPr>
            <a:lvl3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3pPr>
            <a:lvl4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4pPr>
            <a:lvl5pPr>
              <a:defRPr sz="1867" b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Copy goes here.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5549395" y="1154526"/>
            <a:ext cx="5466561" cy="830997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defRPr sz="4800" b="1" i="0">
                <a:solidFill>
                  <a:srgbClr val="003B5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Headline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03E0B-1FAC-F64F-A8A3-54937D9BF5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9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_Ya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826555" y="5400857"/>
            <a:ext cx="8178613" cy="3816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buNone/>
              <a:defRPr sz="1867" baseline="0">
                <a:solidFill>
                  <a:srgbClr val="61636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Date | Presenter Information (14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6555" y="1807151"/>
            <a:ext cx="8178613" cy="1629459"/>
          </a:xfrm>
          <a:prstGeom prst="rect">
            <a:avLst/>
          </a:prstGeom>
        </p:spPr>
        <p:txBody>
          <a:bodyPr anchor="b"/>
          <a:lstStyle>
            <a:lvl1pPr algn="l">
              <a:defRPr sz="5333" b="1" i="0" baseline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/>
              <a:t>Presentation Title (40pt)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2A70-E035-AA47-9734-5D07D7BBF15C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5C1C5-BCFD-E74C-BB4D-B3A564E128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5B886B3-8C49-D741-A041-118D116EDF7B}"/>
              </a:ext>
            </a:extLst>
          </p:cNvPr>
          <p:cNvSpPr/>
          <p:nvPr userDrawn="1"/>
        </p:nvSpPr>
        <p:spPr>
          <a:xfrm rot="10800000">
            <a:off x="1" y="2000248"/>
            <a:ext cx="2785068" cy="2042851"/>
          </a:xfrm>
          <a:custGeom>
            <a:avLst/>
            <a:gdLst>
              <a:gd name="connsiteX0" fmla="*/ 0 w 9564547"/>
              <a:gd name="connsiteY0" fmla="*/ 0 h 1031872"/>
              <a:gd name="connsiteX1" fmla="*/ 9564547 w 9564547"/>
              <a:gd name="connsiteY1" fmla="*/ 0 h 1031872"/>
              <a:gd name="connsiteX2" fmla="*/ 9564547 w 9564547"/>
              <a:gd name="connsiteY2" fmla="*/ 1031872 h 1031872"/>
              <a:gd name="connsiteX3" fmla="*/ 0 w 9564547"/>
              <a:gd name="connsiteY3" fmla="*/ 1031872 h 1031872"/>
              <a:gd name="connsiteX4" fmla="*/ 0 w 9564547"/>
              <a:gd name="connsiteY4" fmla="*/ 0 h 1031872"/>
              <a:gd name="connsiteX0" fmla="*/ 729205 w 10293752"/>
              <a:gd name="connsiteY0" fmla="*/ 0 h 1031872"/>
              <a:gd name="connsiteX1" fmla="*/ 10293752 w 10293752"/>
              <a:gd name="connsiteY1" fmla="*/ 0 h 1031872"/>
              <a:gd name="connsiteX2" fmla="*/ 10293752 w 10293752"/>
              <a:gd name="connsiteY2" fmla="*/ 1031872 h 1031872"/>
              <a:gd name="connsiteX3" fmla="*/ 0 w 10293752"/>
              <a:gd name="connsiteY3" fmla="*/ 1020297 h 1031872"/>
              <a:gd name="connsiteX4" fmla="*/ 729205 w 10293752"/>
              <a:gd name="connsiteY4" fmla="*/ 0 h 1031872"/>
              <a:gd name="connsiteX0" fmla="*/ 729205 w 10293752"/>
              <a:gd name="connsiteY0" fmla="*/ 0 h 1043446"/>
              <a:gd name="connsiteX1" fmla="*/ 10293752 w 10293752"/>
              <a:gd name="connsiteY1" fmla="*/ 0 h 1043446"/>
              <a:gd name="connsiteX2" fmla="*/ 10293752 w 10293752"/>
              <a:gd name="connsiteY2" fmla="*/ 1031872 h 1043446"/>
              <a:gd name="connsiteX3" fmla="*/ 0 w 10293752"/>
              <a:gd name="connsiteY3" fmla="*/ 1043446 h 1043446"/>
              <a:gd name="connsiteX4" fmla="*/ 729205 w 10293752"/>
              <a:gd name="connsiteY4" fmla="*/ 0 h 1043446"/>
              <a:gd name="connsiteX0" fmla="*/ 740779 w 10305326"/>
              <a:gd name="connsiteY0" fmla="*/ 0 h 1055021"/>
              <a:gd name="connsiteX1" fmla="*/ 10305326 w 10305326"/>
              <a:gd name="connsiteY1" fmla="*/ 0 h 1055021"/>
              <a:gd name="connsiteX2" fmla="*/ 10305326 w 10305326"/>
              <a:gd name="connsiteY2" fmla="*/ 1031872 h 1055021"/>
              <a:gd name="connsiteX3" fmla="*/ 0 w 10305326"/>
              <a:gd name="connsiteY3" fmla="*/ 1055021 h 1055021"/>
              <a:gd name="connsiteX4" fmla="*/ 740779 w 10305326"/>
              <a:gd name="connsiteY4" fmla="*/ 0 h 1055021"/>
              <a:gd name="connsiteX0" fmla="*/ 729204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729204 w 10293751"/>
              <a:gd name="connsiteY4" fmla="*/ 0 h 1031872"/>
              <a:gd name="connsiteX0" fmla="*/ 2057270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057270 w 10293751"/>
              <a:gd name="connsiteY4" fmla="*/ 0 h 1031872"/>
              <a:gd name="connsiteX0" fmla="*/ 2673873 w 10293751"/>
              <a:gd name="connsiteY0" fmla="*/ 0 h 1031872"/>
              <a:gd name="connsiteX1" fmla="*/ 10293751 w 10293751"/>
              <a:gd name="connsiteY1" fmla="*/ 0 h 1031872"/>
              <a:gd name="connsiteX2" fmla="*/ 10293751 w 10293751"/>
              <a:gd name="connsiteY2" fmla="*/ 1031872 h 1031872"/>
              <a:gd name="connsiteX3" fmla="*/ 0 w 10293751"/>
              <a:gd name="connsiteY3" fmla="*/ 1031871 h 1031872"/>
              <a:gd name="connsiteX4" fmla="*/ 2673873 w 10293751"/>
              <a:gd name="connsiteY4" fmla="*/ 0 h 1031872"/>
              <a:gd name="connsiteX0" fmla="*/ 3432769 w 10293751"/>
              <a:gd name="connsiteY0" fmla="*/ 0 h 1055022"/>
              <a:gd name="connsiteX1" fmla="*/ 10293751 w 10293751"/>
              <a:gd name="connsiteY1" fmla="*/ 23150 h 1055022"/>
              <a:gd name="connsiteX2" fmla="*/ 10293751 w 10293751"/>
              <a:gd name="connsiteY2" fmla="*/ 1055022 h 1055022"/>
              <a:gd name="connsiteX3" fmla="*/ 0 w 10293751"/>
              <a:gd name="connsiteY3" fmla="*/ 1055021 h 1055022"/>
              <a:gd name="connsiteX4" fmla="*/ 3432769 w 10293751"/>
              <a:gd name="connsiteY4" fmla="*/ 0 h 1055022"/>
              <a:gd name="connsiteX0" fmla="*/ 3100752 w 10293751"/>
              <a:gd name="connsiteY0" fmla="*/ 0 h 1043448"/>
              <a:gd name="connsiteX1" fmla="*/ 10293751 w 10293751"/>
              <a:gd name="connsiteY1" fmla="*/ 11576 h 1043448"/>
              <a:gd name="connsiteX2" fmla="*/ 10293751 w 10293751"/>
              <a:gd name="connsiteY2" fmla="*/ 1043448 h 1043448"/>
              <a:gd name="connsiteX3" fmla="*/ 0 w 10293751"/>
              <a:gd name="connsiteY3" fmla="*/ 1043447 h 1043448"/>
              <a:gd name="connsiteX4" fmla="*/ 3100752 w 10293751"/>
              <a:gd name="connsiteY4" fmla="*/ 0 h 1043448"/>
              <a:gd name="connsiteX0" fmla="*/ 3100752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100752 w 10293751"/>
              <a:gd name="connsiteY4" fmla="*/ 0 h 1031873"/>
              <a:gd name="connsiteX0" fmla="*/ 3579068 w 10293751"/>
              <a:gd name="connsiteY0" fmla="*/ 0 h 1031873"/>
              <a:gd name="connsiteX1" fmla="*/ 10293751 w 10293751"/>
              <a:gd name="connsiteY1" fmla="*/ 1 h 1031873"/>
              <a:gd name="connsiteX2" fmla="*/ 10293751 w 10293751"/>
              <a:gd name="connsiteY2" fmla="*/ 1031873 h 1031873"/>
              <a:gd name="connsiteX3" fmla="*/ 0 w 10293751"/>
              <a:gd name="connsiteY3" fmla="*/ 1031872 h 1031873"/>
              <a:gd name="connsiteX4" fmla="*/ 3579068 w 10293751"/>
              <a:gd name="connsiteY4" fmla="*/ 0 h 1031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93751" h="1031873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D7014-B2AA-DB40-863A-452745F507E6}"/>
              </a:ext>
            </a:extLst>
          </p:cNvPr>
          <p:cNvSpPr/>
          <p:nvPr userDrawn="1"/>
        </p:nvSpPr>
        <p:spPr>
          <a:xfrm>
            <a:off x="0" y="6115051"/>
            <a:ext cx="12192000" cy="742949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26555" y="3447399"/>
            <a:ext cx="8178613" cy="7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314C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lvl="0"/>
            <a:r>
              <a:rPr lang="en-US"/>
              <a:t>Subtitle (24)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773D2-6F75-8443-B3A1-EAC994FA8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03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6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-21166" y="6629400"/>
            <a:ext cx="12213167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967" y="408518"/>
            <a:ext cx="3706284" cy="181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1"/>
          <p:cNvGrpSpPr>
            <a:grpSpLocks/>
          </p:cNvGrpSpPr>
          <p:nvPr userDrawn="1"/>
        </p:nvGrpSpPr>
        <p:grpSpPr bwMode="auto">
          <a:xfrm>
            <a:off x="0" y="0"/>
            <a:ext cx="1862667" cy="6629400"/>
            <a:chOff x="-15876" y="0"/>
            <a:chExt cx="1927803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-15876" y="0"/>
              <a:ext cx="1844557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pic>
          <p:nvPicPr>
            <p:cNvPr id="11" name="Picture 7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9" t="16937" r="72250" b="20589"/>
            <a:stretch>
              <a:fillRect/>
            </a:stretch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3147489" y="4195763"/>
            <a:ext cx="5488516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1621872" y="1806429"/>
            <a:ext cx="10189827" cy="2278211"/>
          </a:xfrm>
        </p:spPr>
        <p:txBody>
          <a:bodyPr anchor="b"/>
          <a:lstStyle>
            <a:lvl1pPr marL="0" indent="0">
              <a:defRPr sz="5333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147484" y="4600575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47484" y="5005387"/>
            <a:ext cx="5486400" cy="365760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7532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-10584" y="6620933"/>
            <a:ext cx="12213168" cy="237067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graphicFrame>
        <p:nvGraphicFramePr>
          <p:cNvPr id="10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10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14" y="224840"/>
            <a:ext cx="11715725" cy="569325"/>
          </a:xfrm>
        </p:spPr>
        <p:txBody>
          <a:bodyPr/>
          <a:lstStyle>
            <a:lvl1pPr>
              <a:defRPr sz="2933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18114" y="917197"/>
            <a:ext cx="11715725" cy="4958671"/>
          </a:xfrm>
          <a:prstGeom prst="rect">
            <a:avLst/>
          </a:prstGeo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1867" b="1"/>
            </a:lvl1pPr>
            <a:lvl2pPr marL="609585" indent="-296326">
              <a:buFont typeface="Arial" panose="020B0604020202020204" pitchFamily="34" charset="0"/>
              <a:buChar char="̶"/>
              <a:defRPr sz="1867"/>
            </a:lvl2pPr>
            <a:lvl3pPr marL="922844" indent="-313259">
              <a:buFont typeface="Arial" panose="020B0604020202020204" pitchFamily="34" charset="0"/>
              <a:buChar char="•"/>
              <a:defRPr sz="1867"/>
            </a:lvl3pPr>
            <a:lvl4pPr marL="1219170" indent="-296326">
              <a:buFont typeface="Wingdings" panose="05000000000000000000" pitchFamily="2" charset="2"/>
              <a:buChar char="ü"/>
              <a:defRPr sz="1867"/>
            </a:lvl4pPr>
            <a:lvl5pPr marL="1532428" indent="-313259"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858937" y="5969001"/>
            <a:ext cx="8074903" cy="649817"/>
          </a:xfrm>
          <a:prstGeom prst="rect">
            <a:avLst/>
          </a:prstGeom>
        </p:spPr>
        <p:txBody>
          <a:bodyPr anchor="b"/>
          <a:lstStyle>
            <a:lvl1pPr>
              <a:defRPr sz="1333" b="0"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67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9E38BE4-73A9-4CBE-849B-DA886A199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3" descr="M:\Marketing Communication and Referral Access\Luis\newbrand\UCM_logo\master\horizontal\UCM_Logo_Master_Brand_Horizontal_Tagline_rgb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5969000"/>
            <a:ext cx="3704343" cy="65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796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318689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09012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731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063742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3073706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97798311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54029397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690987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4811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282868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078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603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4835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926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432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_2">
  <p:cSld name="cover_2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6"/>
          <p:cNvSpPr txBox="1">
            <a:spLocks noGrp="1"/>
          </p:cNvSpPr>
          <p:nvPr>
            <p:ph type="title"/>
          </p:nvPr>
        </p:nvSpPr>
        <p:spPr>
          <a:xfrm>
            <a:off x="6560622" y="2025003"/>
            <a:ext cx="5530850" cy="335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2286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body" idx="1"/>
          </p:nvPr>
        </p:nvSpPr>
        <p:spPr>
          <a:xfrm>
            <a:off x="6560623" y="5381436"/>
            <a:ext cx="5530850" cy="809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800" b="0" i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 b="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 b="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 b="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 b="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9" name="Google Shape;19;p16" descr="A picture containing logo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606" y="369351"/>
            <a:ext cx="2020713" cy="924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3686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572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6210300" y="6362700"/>
            <a:ext cx="1695450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773048" y="6364783"/>
            <a:ext cx="5202302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4305300" y="1781175"/>
            <a:ext cx="6156325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800" rIns="0" bIns="0" anchor="t" anchorCtr="0">
            <a:noAutofit/>
          </a:bodyPr>
          <a:lstStyle>
            <a:lvl1pPr marL="457200" lvl="0" indent="-35560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AutoNum type="arabicPeriod"/>
              <a:defRPr sz="2000" b="0">
                <a:solidFill>
                  <a:schemeClr val="accent1"/>
                </a:solidFill>
              </a:defRPr>
            </a:lvl1pPr>
            <a:lvl2pPr marL="914400" lvl="1" indent="-355600" algn="l">
              <a:lnSpc>
                <a:spcPct val="104999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AutoNum type="arabicPeriod"/>
              <a:defRPr sz="2000" b="0">
                <a:solidFill>
                  <a:schemeClr val="accent1"/>
                </a:solidFill>
              </a:defRPr>
            </a:lvl2pPr>
            <a:lvl3pPr marL="1371600" lvl="2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3pPr>
            <a:lvl4pPr marL="1828800" lvl="3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4pPr>
            <a:lvl5pPr marL="2286000" lvl="4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6pPr>
            <a:lvl7pPr marL="3200400" lvl="6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7pPr>
            <a:lvl8pPr marL="3657600" lvl="7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8pPr>
            <a:lvl9pPr marL="4114800" lvl="8" indent="-342900" algn="l">
              <a:lnSpc>
                <a:spcPct val="116666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/>
          <p:nvPr/>
        </p:nvSpPr>
        <p:spPr>
          <a:xfrm>
            <a:off x="1736725" y="-1783"/>
            <a:ext cx="2336800" cy="1781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8000" anchor="b" anchorCtr="0">
            <a:noAutofit/>
          </a:bodyPr>
          <a:lstStyle/>
          <a:p>
            <a:pPr marL="0" marR="0" lvl="0" indent="0" algn="l" rtl="0">
              <a:lnSpc>
                <a:spcPct val="7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  <p:pic>
        <p:nvPicPr>
          <p:cNvPr id="27" name="Google Shape;27;p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445" y="6358647"/>
            <a:ext cx="2016517" cy="23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12795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572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6210300" y="6362700"/>
            <a:ext cx="1695450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773048" y="6364783"/>
            <a:ext cx="5202302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4305300" y="1781175"/>
            <a:ext cx="6156325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85800" rIns="0" bIns="0" anchor="t" anchorCtr="0">
            <a:noAutofit/>
          </a:bodyPr>
          <a:lstStyle>
            <a:lvl1pPr marL="457200" lvl="0" indent="-35560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AutoNum type="arabicPeriod"/>
              <a:defRPr sz="2000" b="0">
                <a:solidFill>
                  <a:schemeClr val="accent1"/>
                </a:solidFill>
              </a:defRPr>
            </a:lvl1pPr>
            <a:lvl2pPr marL="914400" lvl="1" indent="-355600" algn="l">
              <a:lnSpc>
                <a:spcPct val="104999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AutoNum type="arabicPeriod"/>
              <a:defRPr sz="2000" b="0">
                <a:solidFill>
                  <a:schemeClr val="accent1"/>
                </a:solidFill>
              </a:defRPr>
            </a:lvl2pPr>
            <a:lvl3pPr marL="1371600" lvl="2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3pPr>
            <a:lvl4pPr marL="1828800" lvl="3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4pPr>
            <a:lvl5pPr marL="2286000" lvl="4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6pPr>
            <a:lvl7pPr marL="3200400" lvl="6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7pPr>
            <a:lvl8pPr marL="3657600" lvl="7" indent="-342900" algn="l">
              <a:lnSpc>
                <a:spcPct val="116666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8pPr>
            <a:lvl9pPr marL="4114800" lvl="8" indent="-342900" algn="l">
              <a:lnSpc>
                <a:spcPct val="116666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Calibri"/>
              <a:buAutoNum type="arabicPeriod"/>
              <a:defRPr sz="1800" b="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/>
          <p:nvPr/>
        </p:nvSpPr>
        <p:spPr>
          <a:xfrm>
            <a:off x="1736725" y="-1783"/>
            <a:ext cx="2336800" cy="1781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8000" anchor="b" anchorCtr="0">
            <a:noAutofit/>
          </a:bodyPr>
          <a:lstStyle/>
          <a:p>
            <a:pPr marL="0" marR="0" lvl="0" indent="0" algn="l" rtl="0">
              <a:lnSpc>
                <a:spcPct val="772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  <p:pic>
        <p:nvPicPr>
          <p:cNvPr id="27" name="Google Shape;27;p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445" y="6358647"/>
            <a:ext cx="2016517" cy="23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12795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_1">
  <p:cSld name="2_divider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457199" y="1781176"/>
            <a:ext cx="7448551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34425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dt" idx="10"/>
          </p:nvPr>
        </p:nvSpPr>
        <p:spPr>
          <a:xfrm>
            <a:off x="6210300" y="6362700"/>
            <a:ext cx="1695450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ftr" idx="11"/>
          </p:nvPr>
        </p:nvSpPr>
        <p:spPr>
          <a:xfrm>
            <a:off x="773048" y="6364783"/>
            <a:ext cx="5202302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" name="Google Shape;34;p1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4641" y="6358648"/>
            <a:ext cx="2016509" cy="235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20402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1_column">
  <p:cSld name="content_1_column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2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085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0"/>
          <p:cNvSpPr txBox="1">
            <a:spLocks noGrp="1"/>
          </p:cNvSpPr>
          <p:nvPr>
            <p:ph type="dt" idx="10"/>
          </p:nvPr>
        </p:nvSpPr>
        <p:spPr>
          <a:xfrm>
            <a:off x="6210300" y="6362700"/>
            <a:ext cx="1695450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ftr" idx="11"/>
          </p:nvPr>
        </p:nvSpPr>
        <p:spPr>
          <a:xfrm>
            <a:off x="773048" y="6364783"/>
            <a:ext cx="5202302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title"/>
          </p:nvPr>
        </p:nvSpPr>
        <p:spPr>
          <a:xfrm>
            <a:off x="457200" y="460374"/>
            <a:ext cx="10004425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445" y="6358647"/>
            <a:ext cx="2016517" cy="23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0"/>
          <p:cNvSpPr txBox="1">
            <a:spLocks noGrp="1"/>
          </p:cNvSpPr>
          <p:nvPr>
            <p:ph type="body" idx="1"/>
          </p:nvPr>
        </p:nvSpPr>
        <p:spPr>
          <a:xfrm>
            <a:off x="457198" y="1781175"/>
            <a:ext cx="10004427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6666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16666"/>
              </a:lnSpc>
              <a:spcBef>
                <a:spcPts val="1200"/>
              </a:spcBef>
              <a:spcAft>
                <a:spcPts val="12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2467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_graphic">
  <p:cSld name="callout_graphic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4" y="0"/>
            <a:ext cx="12166611" cy="685085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1"/>
          <p:cNvSpPr txBox="1">
            <a:spLocks noGrp="1"/>
          </p:cNvSpPr>
          <p:nvPr>
            <p:ph type="dt" idx="10"/>
          </p:nvPr>
        </p:nvSpPr>
        <p:spPr>
          <a:xfrm>
            <a:off x="6210300" y="6362700"/>
            <a:ext cx="1695450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ftr" idx="11"/>
          </p:nvPr>
        </p:nvSpPr>
        <p:spPr>
          <a:xfrm>
            <a:off x="773048" y="6364783"/>
            <a:ext cx="5202302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457201" y="460375"/>
            <a:ext cx="6388100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alibri"/>
              <a:buNone/>
              <a:defRPr sz="4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445" y="6358647"/>
            <a:ext cx="2016517" cy="23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67817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1_column">
  <p:cSld name="content_1_column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2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085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0"/>
          <p:cNvSpPr txBox="1">
            <a:spLocks noGrp="1"/>
          </p:cNvSpPr>
          <p:nvPr>
            <p:ph type="dt" idx="10"/>
          </p:nvPr>
        </p:nvSpPr>
        <p:spPr>
          <a:xfrm>
            <a:off x="6210300" y="6362700"/>
            <a:ext cx="1695450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ftr" idx="11"/>
          </p:nvPr>
        </p:nvSpPr>
        <p:spPr>
          <a:xfrm>
            <a:off x="773048" y="6364783"/>
            <a:ext cx="5202302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title"/>
          </p:nvPr>
        </p:nvSpPr>
        <p:spPr>
          <a:xfrm>
            <a:off x="457200" y="460374"/>
            <a:ext cx="10004425" cy="106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445" y="6358647"/>
            <a:ext cx="2016517" cy="23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0"/>
          <p:cNvSpPr txBox="1">
            <a:spLocks noGrp="1"/>
          </p:cNvSpPr>
          <p:nvPr>
            <p:ph type="body" idx="1"/>
          </p:nvPr>
        </p:nvSpPr>
        <p:spPr>
          <a:xfrm>
            <a:off x="457198" y="1781175"/>
            <a:ext cx="10004427" cy="4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6666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16666"/>
              </a:lnSpc>
              <a:spcBef>
                <a:spcPts val="1200"/>
              </a:spcBef>
              <a:spcAft>
                <a:spcPts val="120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42467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out_graphic">
  <p:cSld name="callout_graphic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4" y="0"/>
            <a:ext cx="12166611" cy="685085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1"/>
          <p:cNvSpPr txBox="1">
            <a:spLocks noGrp="1"/>
          </p:cNvSpPr>
          <p:nvPr>
            <p:ph type="dt" idx="10"/>
          </p:nvPr>
        </p:nvSpPr>
        <p:spPr>
          <a:xfrm>
            <a:off x="6210300" y="6362700"/>
            <a:ext cx="1695450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ftr" idx="11"/>
          </p:nvPr>
        </p:nvSpPr>
        <p:spPr>
          <a:xfrm>
            <a:off x="773048" y="6364783"/>
            <a:ext cx="5202302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5425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ldNum" idx="12"/>
          </p:nvPr>
        </p:nvSpPr>
        <p:spPr>
          <a:xfrm>
            <a:off x="457198" y="6362701"/>
            <a:ext cx="315849" cy="23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457201" y="460375"/>
            <a:ext cx="6388100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430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Font typeface="Calibri"/>
              <a:buNone/>
              <a:defRPr sz="40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445" y="6358647"/>
            <a:ext cx="2016517" cy="23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67817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4">
  <p:cSld name="Section Header 4">
    <p:bg>
      <p:bgPr>
        <a:gradFill>
          <a:gsLst>
            <a:gs pos="0">
              <a:srgbClr val="645B9B"/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9" descr="Cadence image1rgb 16x9.jpg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26" y="0"/>
            <a:ext cx="121595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9"/>
          <p:cNvSpPr/>
          <p:nvPr/>
        </p:nvSpPr>
        <p:spPr>
          <a:xfrm>
            <a:off x="-43701" y="-1"/>
            <a:ext cx="8920916" cy="6858001"/>
          </a:xfrm>
          <a:custGeom>
            <a:avLst/>
            <a:gdLst/>
            <a:ahLst/>
            <a:cxnLst/>
            <a:rect l="l" t="t" r="r" b="b"/>
            <a:pathLst>
              <a:path w="8931777" h="6942534" extrusionOk="0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51468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9"/>
          <p:cNvSpPr txBox="1">
            <a:spLocks noGrp="1"/>
          </p:cNvSpPr>
          <p:nvPr>
            <p:ph type="ctrTitle"/>
          </p:nvPr>
        </p:nvSpPr>
        <p:spPr>
          <a:xfrm>
            <a:off x="907142" y="2491618"/>
            <a:ext cx="5746524" cy="138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33"/>
              <a:buFont typeface="Calibri"/>
              <a:buNone/>
              <a:defRPr sz="3733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ubTitle" idx="1"/>
          </p:nvPr>
        </p:nvSpPr>
        <p:spPr>
          <a:xfrm>
            <a:off x="895048" y="3953557"/>
            <a:ext cx="6426277" cy="124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  <a:defRPr sz="2667">
                <a:solidFill>
                  <a:schemeClr val="lt1"/>
                </a:solidFill>
              </a:defRPr>
            </a:lvl1pPr>
            <a:lvl2pPr lvl="1" algn="ctr">
              <a:spcBef>
                <a:spcPts val="453"/>
              </a:spcBef>
              <a:spcAft>
                <a:spcPts val="0"/>
              </a:spcAft>
              <a:buClr>
                <a:srgbClr val="979899"/>
              </a:buClr>
              <a:buSzPts val="1814"/>
              <a:buNone/>
              <a:defRPr>
                <a:solidFill>
                  <a:srgbClr val="979899"/>
                </a:solidFill>
              </a:defRPr>
            </a:lvl2pPr>
            <a:lvl3pPr lvl="2" algn="ctr">
              <a:spcBef>
                <a:spcPts val="373"/>
              </a:spcBef>
              <a:spcAft>
                <a:spcPts val="0"/>
              </a:spcAft>
              <a:buClr>
                <a:srgbClr val="979899"/>
              </a:buClr>
              <a:buSzPts val="1867"/>
              <a:buNone/>
              <a:defRPr>
                <a:solidFill>
                  <a:srgbClr val="979899"/>
                </a:solidFill>
              </a:defRPr>
            </a:lvl3pPr>
            <a:lvl4pPr lvl="3" algn="ctr">
              <a:spcBef>
                <a:spcPts val="373"/>
              </a:spcBef>
              <a:spcAft>
                <a:spcPts val="0"/>
              </a:spcAft>
              <a:buClr>
                <a:srgbClr val="979899"/>
              </a:buClr>
              <a:buSzPts val="1867"/>
              <a:buNone/>
              <a:defRPr>
                <a:solidFill>
                  <a:srgbClr val="979899"/>
                </a:solidFill>
              </a:defRPr>
            </a:lvl4pPr>
            <a:lvl5pPr lvl="4" algn="ctr">
              <a:spcBef>
                <a:spcPts val="373"/>
              </a:spcBef>
              <a:spcAft>
                <a:spcPts val="0"/>
              </a:spcAft>
              <a:buClr>
                <a:srgbClr val="979899"/>
              </a:buClr>
              <a:buSzPts val="1867"/>
              <a:buNone/>
              <a:defRPr>
                <a:solidFill>
                  <a:srgbClr val="979899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979899"/>
              </a:buClr>
              <a:buSzPts val="2667"/>
              <a:buNone/>
              <a:defRPr>
                <a:solidFill>
                  <a:srgbClr val="979899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979899"/>
              </a:buClr>
              <a:buSzPts val="2667"/>
              <a:buNone/>
              <a:defRPr>
                <a:solidFill>
                  <a:srgbClr val="979899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979899"/>
              </a:buClr>
              <a:buSzPts val="2667"/>
              <a:buNone/>
              <a:defRPr>
                <a:solidFill>
                  <a:srgbClr val="979899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979899"/>
              </a:buClr>
              <a:buSzPts val="2667"/>
              <a:buNone/>
              <a:defRPr>
                <a:solidFill>
                  <a:srgbClr val="979899"/>
                </a:solidFill>
              </a:defRPr>
            </a:lvl9pPr>
          </a:lstStyle>
          <a:p>
            <a:endParaRPr/>
          </a:p>
        </p:txBody>
      </p:sp>
      <p:pic>
        <p:nvPicPr>
          <p:cNvPr id="18" name="Google Shape;18;p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142" y="498512"/>
            <a:ext cx="3318337" cy="468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275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0"/>
          <p:cNvSpPr txBox="1">
            <a:spLocks noGrp="1"/>
          </p:cNvSpPr>
          <p:nvPr>
            <p:ph type="title"/>
          </p:nvPr>
        </p:nvSpPr>
        <p:spPr>
          <a:xfrm>
            <a:off x="1464743" y="389336"/>
            <a:ext cx="9570720" cy="999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4689"/>
              </a:buClr>
              <a:buSzPts val="3733"/>
              <a:buFont typeface="Calibri"/>
              <a:buNone/>
              <a:defRPr>
                <a:solidFill>
                  <a:srgbClr val="51468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body" idx="1"/>
          </p:nvPr>
        </p:nvSpPr>
        <p:spPr>
          <a:xfrm>
            <a:off x="1241841" y="2035614"/>
            <a:ext cx="4769503" cy="396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72554" algn="l">
              <a:spcBef>
                <a:spcPts val="453"/>
              </a:spcBef>
              <a:spcAft>
                <a:spcPts val="0"/>
              </a:spcAft>
              <a:buSzPts val="2267"/>
              <a:buChar char="•"/>
              <a:defRPr/>
            </a:lvl1pPr>
            <a:lvl2pPr marL="914400" lvl="1" indent="-343763" algn="l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814"/>
              <a:buChar char="-"/>
              <a:defRPr/>
            </a:lvl2pPr>
            <a:lvl3pPr marL="1371600" lvl="2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3pPr>
            <a:lvl4pPr marL="1828800" lvl="3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4pPr>
            <a:lvl5pPr marL="2286000" lvl="4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body" idx="2"/>
          </p:nvPr>
        </p:nvSpPr>
        <p:spPr>
          <a:xfrm>
            <a:off x="6261111" y="2032809"/>
            <a:ext cx="4777316" cy="3971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72554" algn="l">
              <a:spcBef>
                <a:spcPts val="453"/>
              </a:spcBef>
              <a:spcAft>
                <a:spcPts val="0"/>
              </a:spcAft>
              <a:buSzPts val="2267"/>
              <a:buChar char="•"/>
              <a:defRPr/>
            </a:lvl1pPr>
            <a:lvl2pPr marL="914400" lvl="1" indent="-343763" algn="l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814"/>
              <a:buChar char="-"/>
              <a:defRPr/>
            </a:lvl2pPr>
            <a:lvl3pPr marL="1371600" lvl="2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3pPr>
            <a:lvl4pPr marL="1828800" lvl="3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4pPr>
            <a:lvl5pPr marL="2286000" lvl="4" indent="-347154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3"/>
          </p:nvPr>
        </p:nvSpPr>
        <p:spPr>
          <a:xfrm>
            <a:off x="1464742" y="1380203"/>
            <a:ext cx="9573684" cy="52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  <a:defRPr sz="2667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814"/>
              <a:buNone/>
              <a:defRPr/>
            </a:lvl2pPr>
            <a:lvl3pPr marL="1371600" lvl="2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03174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1"/>
          <p:cNvSpPr txBox="1">
            <a:spLocks noGrp="1"/>
          </p:cNvSpPr>
          <p:nvPr>
            <p:ph type="title"/>
          </p:nvPr>
        </p:nvSpPr>
        <p:spPr>
          <a:xfrm>
            <a:off x="1464743" y="377145"/>
            <a:ext cx="9573685" cy="100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14689"/>
              </a:buClr>
              <a:buSzPts val="3733"/>
              <a:buFont typeface="Calibri"/>
              <a:buNone/>
              <a:defRPr>
                <a:solidFill>
                  <a:srgbClr val="51468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body" idx="1"/>
          </p:nvPr>
        </p:nvSpPr>
        <p:spPr>
          <a:xfrm>
            <a:off x="1451427" y="2035613"/>
            <a:ext cx="9586999" cy="396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Char char="-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body" idx="2"/>
          </p:nvPr>
        </p:nvSpPr>
        <p:spPr>
          <a:xfrm>
            <a:off x="1451430" y="1380203"/>
            <a:ext cx="9586997" cy="52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  <a:defRPr sz="2667">
                <a:solidFill>
                  <a:schemeClr val="accent2"/>
                </a:solidFill>
              </a:defRPr>
            </a:lvl1pPr>
            <a:lvl2pPr marL="914400" lvl="1" indent="-228600" algn="l">
              <a:spcBef>
                <a:spcPts val="453"/>
              </a:spcBef>
              <a:spcAft>
                <a:spcPts val="0"/>
              </a:spcAft>
              <a:buClr>
                <a:schemeClr val="dk1"/>
              </a:buClr>
              <a:buSzPts val="1814"/>
              <a:buNone/>
              <a:defRPr/>
            </a:lvl2pPr>
            <a:lvl3pPr marL="1371600" lvl="2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81395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M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63018" y="3112037"/>
            <a:ext cx="6345767" cy="735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8C2347"/>
                </a:solidFill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en-US"/>
              <a:t>40PT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63018" y="2731036"/>
            <a:ext cx="6345767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20pt Headline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91245" y="2369595"/>
            <a:ext cx="2416216" cy="1878202"/>
            <a:chOff x="297439" y="2116926"/>
            <a:chExt cx="1826636" cy="18932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217" y="2677246"/>
              <a:ext cx="1450128" cy="13328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439" y="2116926"/>
              <a:ext cx="1826636" cy="533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67519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M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63018" y="3112037"/>
            <a:ext cx="6345767" cy="7350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8C2347"/>
                </a:solidFill>
              </a:defRPr>
            </a:lvl1pPr>
            <a:lvl2pPr marL="457200" indent="0">
              <a:buNone/>
              <a:defRPr sz="4000" b="1"/>
            </a:lvl2pPr>
            <a:lvl3pPr marL="914400" indent="0">
              <a:buNone/>
              <a:defRPr sz="4000" b="1"/>
            </a:lvl3pPr>
            <a:lvl4pPr marL="1371600" indent="0">
              <a:buNone/>
              <a:defRPr sz="4000" b="1"/>
            </a:lvl4pPr>
            <a:lvl5pPr marL="1828800" indent="0">
              <a:buNone/>
              <a:defRPr sz="4000" b="1"/>
            </a:lvl5pPr>
          </a:lstStyle>
          <a:p>
            <a:pPr lvl="0"/>
            <a:r>
              <a:rPr lang="en-US"/>
              <a:t>40PT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663018" y="2731036"/>
            <a:ext cx="6345767" cy="381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20pt Headline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91245" y="2369595"/>
            <a:ext cx="2416216" cy="1878202"/>
            <a:chOff x="297439" y="2116926"/>
            <a:chExt cx="1826636" cy="18932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217" y="2677246"/>
              <a:ext cx="1450128" cy="13328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439" y="2116926"/>
              <a:ext cx="1826636" cy="5336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6751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M-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290794"/>
            <a:ext cx="12192000" cy="4567206"/>
          </a:xfrm>
          <a:prstGeom prst="rect">
            <a:avLst/>
          </a:prstGeom>
          <a:solidFill>
            <a:srgbClr val="8D2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lt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75819" y="4631593"/>
            <a:ext cx="10440363" cy="0"/>
          </a:xfrm>
          <a:prstGeom prst="line">
            <a:avLst/>
          </a:prstGeom>
          <a:ln>
            <a:solidFill>
              <a:srgbClr val="C9C9C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M_3C_H-3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100" y="497976"/>
            <a:ext cx="4584701" cy="1142196"/>
          </a:xfrm>
          <a:prstGeom prst="rect">
            <a:avLst/>
          </a:prstGeom>
        </p:spPr>
      </p:pic>
      <p:pic>
        <p:nvPicPr>
          <p:cNvPr id="11" name="Picture 10" descr="trinity_health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705" y="1907926"/>
            <a:ext cx="2604577" cy="192492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75819" y="4031767"/>
            <a:ext cx="10440363" cy="381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i="0" baseline="0">
                <a:solidFill>
                  <a:schemeClr val="bg1"/>
                </a:solidFill>
                <a:latin typeface="Arial"/>
                <a:ea typeface="Times New Roman" charset="0"/>
                <a:cs typeface="Arial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75819" y="4886876"/>
            <a:ext cx="10440363" cy="381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i="1" baseline="0">
                <a:solidFill>
                  <a:schemeClr val="bg1"/>
                </a:solidFill>
                <a:latin typeface="Times"/>
                <a:ea typeface="Times New Roman" charset="0"/>
                <a:cs typeface="Times"/>
              </a:defRPr>
            </a:lvl1pPr>
            <a:lvl2pPr marL="4572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9144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3716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1828800" indent="0">
              <a:buNone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28pt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2051216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(Blank, Logo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2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20" y="533969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342900" indent="0">
              <a:buNone/>
              <a:defRPr b="1">
                <a:solidFill>
                  <a:srgbClr val="8C2347"/>
                </a:solidFill>
              </a:defRPr>
            </a:lvl2pPr>
            <a:lvl3pPr marL="685800" indent="0">
              <a:buNone/>
              <a:defRPr b="1">
                <a:solidFill>
                  <a:srgbClr val="8C2347"/>
                </a:solidFill>
              </a:defRPr>
            </a:lvl3pPr>
            <a:lvl4pPr marL="1028700" indent="0">
              <a:buNone/>
              <a:defRPr b="1">
                <a:solidFill>
                  <a:srgbClr val="8C2347"/>
                </a:solidFill>
              </a:defRPr>
            </a:lvl4pPr>
            <a:lvl5pPr marL="13716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4" y="5955178"/>
            <a:ext cx="2376668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sp>
        <p:nvSpPr>
          <p:cNvPr id="5" name="Rectangle 4"/>
          <p:cNvSpPr/>
          <p:nvPr userDrawn="1"/>
        </p:nvSpPr>
        <p:spPr>
          <a:xfrm>
            <a:off x="9815334" y="77979"/>
            <a:ext cx="2376668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pic>
        <p:nvPicPr>
          <p:cNvPr id="7" name="Picture 6" descr="LM_LUMC_3C_V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747" y="317115"/>
            <a:ext cx="1653863" cy="5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8743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-Line Title (Blank, Logo 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2" y="1129976"/>
            <a:ext cx="10289308" cy="0"/>
          </a:xfrm>
          <a:prstGeom prst="line">
            <a:avLst/>
          </a:prstGeom>
          <a:ln w="12700">
            <a:solidFill>
              <a:srgbClr val="C9C9C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700620" y="533969"/>
            <a:ext cx="8867787" cy="488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solidFill>
                  <a:srgbClr val="8C2347"/>
                </a:solidFill>
              </a:defRPr>
            </a:lvl1pPr>
            <a:lvl2pPr marL="342900" indent="0">
              <a:buNone/>
              <a:defRPr b="1">
                <a:solidFill>
                  <a:srgbClr val="8C2347"/>
                </a:solidFill>
              </a:defRPr>
            </a:lvl2pPr>
            <a:lvl3pPr marL="685800" indent="0">
              <a:buNone/>
              <a:defRPr b="1">
                <a:solidFill>
                  <a:srgbClr val="8C2347"/>
                </a:solidFill>
              </a:defRPr>
            </a:lvl3pPr>
            <a:lvl4pPr marL="1028700" indent="0">
              <a:buNone/>
              <a:defRPr b="1">
                <a:solidFill>
                  <a:srgbClr val="8C2347"/>
                </a:solidFill>
              </a:defRPr>
            </a:lvl4pPr>
            <a:lvl5pPr marL="1371600" indent="0">
              <a:buNone/>
              <a:defRPr b="1">
                <a:solidFill>
                  <a:srgbClr val="8C2347"/>
                </a:solidFill>
              </a:defRPr>
            </a:lvl5pPr>
          </a:lstStyle>
          <a:p>
            <a:pPr lvl="0"/>
            <a:r>
              <a:rPr lang="en-US"/>
              <a:t>28PT 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9815334" y="5955178"/>
            <a:ext cx="2376668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sp>
        <p:nvSpPr>
          <p:cNvPr id="5" name="Rectangle 4"/>
          <p:cNvSpPr/>
          <p:nvPr userDrawn="1"/>
        </p:nvSpPr>
        <p:spPr>
          <a:xfrm>
            <a:off x="9815334" y="77979"/>
            <a:ext cx="2376668" cy="94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pic>
        <p:nvPicPr>
          <p:cNvPr id="7" name="Picture 6" descr="LM_LUMC_3C_V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747" y="317115"/>
            <a:ext cx="1653863" cy="5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874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1_Cov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/>
          <p:nvPr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" name="Google Shape;19;p1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86300"/>
            <a:ext cx="121920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2"/>
          <p:cNvSpPr txBox="1">
            <a:spLocks noGrp="1"/>
          </p:cNvSpPr>
          <p:nvPr>
            <p:ph type="ctrTitle"/>
          </p:nvPr>
        </p:nvSpPr>
        <p:spPr>
          <a:xfrm>
            <a:off x="979200" y="1828800"/>
            <a:ext cx="10234800" cy="1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subTitle" idx="1"/>
          </p:nvPr>
        </p:nvSpPr>
        <p:spPr>
          <a:xfrm>
            <a:off x="979200" y="3520800"/>
            <a:ext cx="102348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None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2" name="Google Shape;22;p12"/>
          <p:cNvSpPr txBox="1"/>
          <p:nvPr/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58218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icture">
  <p:cSld name="Content and Pictur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54108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4pPr>
            <a:lvl5pPr marL="2286000" lvl="4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​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6pPr>
            <a:lvl7pPr marL="3200400" lvl="6" indent="-342900" algn="l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subTitle" idx="2"/>
          </p:nvPr>
        </p:nvSpPr>
        <p:spPr>
          <a:xfrm>
            <a:off x="456000" y="6217200"/>
            <a:ext cx="11278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Calibri"/>
              <a:buChar char="​"/>
              <a:defRPr sz="80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None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>
            <a:spLocks noGrp="1"/>
          </p:cNvSpPr>
          <p:nvPr>
            <p:ph type="pic" idx="3"/>
          </p:nvPr>
        </p:nvSpPr>
        <p:spPr>
          <a:xfrm>
            <a:off x="6325200" y="1828800"/>
            <a:ext cx="5410800" cy="43884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13"/>
          <p:cNvSpPr txBox="1">
            <a:spLocks noGrp="1"/>
          </p:cNvSpPr>
          <p:nvPr>
            <p:ph type="dt" idx="10"/>
          </p:nvPr>
        </p:nvSpPr>
        <p:spPr>
          <a:xfrm>
            <a:off x="10111200" y="6498000"/>
            <a:ext cx="979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ftr" idx="11"/>
          </p:nvPr>
        </p:nvSpPr>
        <p:spPr>
          <a:xfrm>
            <a:off x="2597850" y="6498000"/>
            <a:ext cx="69963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78800" cy="12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0224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: Green">
  <p:cSld name="Title and Content: Gree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95900"/>
            <a:ext cx="12192000" cy="15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4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11278800" cy="3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4pPr>
            <a:lvl5pPr marL="2286000" lvl="4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​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6pPr>
            <a:lvl7pPr marL="3200400" lvl="6" indent="-342900" algn="l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​"/>
              <a:defRPr/>
            </a:lvl7pPr>
            <a:lvl8pPr marL="3657600" lvl="7" indent="-34290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8pPr>
            <a:lvl9pPr marL="4114800" lvl="8" indent="-34290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​"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subTitle" idx="2"/>
          </p:nvPr>
        </p:nvSpPr>
        <p:spPr>
          <a:xfrm>
            <a:off x="456000" y="5204099"/>
            <a:ext cx="11278800" cy="1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Calibri"/>
              <a:buChar char="​"/>
              <a:defRPr sz="80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None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Char char="​"/>
              <a:defRPr sz="3200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dt" idx="10"/>
          </p:nvPr>
        </p:nvSpPr>
        <p:spPr>
          <a:xfrm>
            <a:off x="10111200" y="6498000"/>
            <a:ext cx="9792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ftr" idx="11"/>
          </p:nvPr>
        </p:nvSpPr>
        <p:spPr>
          <a:xfrm>
            <a:off x="2597850" y="6498000"/>
            <a:ext cx="69963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sldNum" idx="12"/>
          </p:nvPr>
        </p:nvSpPr>
        <p:spPr>
          <a:xfrm>
            <a:off x="11212800" y="6498000"/>
            <a:ext cx="52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14"/>
          <p:cNvSpPr txBox="1"/>
          <p:nvPr/>
        </p:nvSpPr>
        <p:spPr>
          <a:xfrm>
            <a:off x="464042" y="6498000"/>
            <a:ext cx="2252557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OSF HealthCare</a:t>
            </a:r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78800" cy="12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1936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3010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74E4772-CB42-4FBC-8F07-88F11BC9AE5B}"/>
              </a:ext>
            </a:extLst>
          </p:cNvPr>
          <p:cNvGrpSpPr/>
          <p:nvPr userDrawn="1"/>
        </p:nvGrpSpPr>
        <p:grpSpPr>
          <a:xfrm>
            <a:off x="0" y="-1"/>
            <a:ext cx="12192000" cy="6867660"/>
            <a:chOff x="0" y="-1"/>
            <a:chExt cx="9144000" cy="68676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95A938-7ABD-4563-A973-43E0E1D3B6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11111" b="-141"/>
            <a:stretch/>
          </p:blipFill>
          <p:spPr>
            <a:xfrm>
              <a:off x="0" y="-1"/>
              <a:ext cx="9144000" cy="686766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38574F-E1CA-4D9C-B828-856B8ACFD6A0}"/>
                </a:ext>
              </a:extLst>
            </p:cNvPr>
            <p:cNvSpPr/>
            <p:nvPr userDrawn="1"/>
          </p:nvSpPr>
          <p:spPr>
            <a:xfrm>
              <a:off x="502952" y="582937"/>
              <a:ext cx="8138097" cy="569212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85FDEA-4B68-4825-B155-8D1BCEB5A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7804" y="3959929"/>
            <a:ext cx="8596392" cy="2394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CB37CF-A5BD-42BD-8D22-25EA39DC2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492" y="3252529"/>
            <a:ext cx="9810237" cy="656851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F1602D-FCB4-4991-9115-6AF2460A5F84}"/>
              </a:ext>
            </a:extLst>
          </p:cNvPr>
          <p:cNvCxnSpPr/>
          <p:nvPr userDrawn="1"/>
        </p:nvCxnSpPr>
        <p:spPr>
          <a:xfrm>
            <a:off x="3210632" y="4336561"/>
            <a:ext cx="573578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D3C5D79-BE58-4D23-A650-C713160E05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17" y="1503517"/>
            <a:ext cx="4507948" cy="133548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C1D295-5C3A-4370-8CED-822B2B70C3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3864" y="4501842"/>
            <a:ext cx="3359151" cy="38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3217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3010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74E4772-CB42-4FBC-8F07-88F11BC9AE5B}"/>
              </a:ext>
            </a:extLst>
          </p:cNvPr>
          <p:cNvGrpSpPr/>
          <p:nvPr userDrawn="1"/>
        </p:nvGrpSpPr>
        <p:grpSpPr>
          <a:xfrm>
            <a:off x="0" y="-1"/>
            <a:ext cx="12192000" cy="6867660"/>
            <a:chOff x="0" y="-1"/>
            <a:chExt cx="9144000" cy="68676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95A938-7ABD-4563-A973-43E0E1D3B61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r="11111" b="-141"/>
            <a:stretch/>
          </p:blipFill>
          <p:spPr>
            <a:xfrm>
              <a:off x="0" y="-1"/>
              <a:ext cx="9144000" cy="686766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38574F-E1CA-4D9C-B828-856B8ACFD6A0}"/>
                </a:ext>
              </a:extLst>
            </p:cNvPr>
            <p:cNvSpPr/>
            <p:nvPr userDrawn="1"/>
          </p:nvSpPr>
          <p:spPr>
            <a:xfrm>
              <a:off x="502952" y="582937"/>
              <a:ext cx="8138097" cy="5692127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85FDEA-4B68-4825-B155-8D1BCEB5A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7804" y="3959929"/>
            <a:ext cx="8596392" cy="2394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CB37CF-A5BD-42BD-8D22-25EA39DC2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492" y="3252529"/>
            <a:ext cx="9810237" cy="656851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F1602D-FCB4-4991-9115-6AF2460A5F84}"/>
              </a:ext>
            </a:extLst>
          </p:cNvPr>
          <p:cNvCxnSpPr/>
          <p:nvPr userDrawn="1"/>
        </p:nvCxnSpPr>
        <p:spPr>
          <a:xfrm>
            <a:off x="3210632" y="4336561"/>
            <a:ext cx="573578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D3C5D79-BE58-4D23-A650-C713160E05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117" y="1503517"/>
            <a:ext cx="4507948" cy="133548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C1D295-5C3A-4370-8CED-822B2B70C3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3864" y="4501842"/>
            <a:ext cx="3359151" cy="38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3217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7634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Aft>
                <a:spcPts val="600"/>
              </a:spcAft>
              <a:defRPr sz="1800"/>
            </a:lvl4pPr>
            <a:lvl5pPr>
              <a:lnSpc>
                <a:spcPct val="100000"/>
              </a:lnSpc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Y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5B5F89-B464-49A5-A01C-BBE726DB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8345326-6BD8-42E0-AB8D-F4C594C968B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1040179"/>
            <a:ext cx="9144000" cy="43656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2581749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1728"/>
            <a:ext cx="10515600" cy="886732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  <a:endParaRPr lang="en-MY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524000" y="1040179"/>
            <a:ext cx="9144000" cy="43656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80502408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 - 3010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F5C557-5E21-455D-9C20-1C6DB1B3D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111" b="-141"/>
          <a:stretch/>
        </p:blipFill>
        <p:spPr>
          <a:xfrm>
            <a:off x="0" y="-1"/>
            <a:ext cx="12192000" cy="68676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DF7C4C-4A12-479D-B86B-6494947CA85C}"/>
              </a:ext>
            </a:extLst>
          </p:cNvPr>
          <p:cNvSpPr/>
          <p:nvPr userDrawn="1"/>
        </p:nvSpPr>
        <p:spPr>
          <a:xfrm>
            <a:off x="670603" y="582938"/>
            <a:ext cx="10850796" cy="569212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B1B364-5059-43D6-AF70-E1B60213278E}"/>
              </a:ext>
            </a:extLst>
          </p:cNvPr>
          <p:cNvSpPr/>
          <p:nvPr userDrawn="1"/>
        </p:nvSpPr>
        <p:spPr>
          <a:xfrm>
            <a:off x="3658731" y="4654351"/>
            <a:ext cx="4874539" cy="998401"/>
          </a:xfrm>
          <a:prstGeom prst="rect">
            <a:avLst/>
          </a:prstGeom>
        </p:spPr>
        <p:txBody>
          <a:bodyPr wrap="square" lIns="91424" tIns="45713" rIns="91424" bIns="45713">
            <a:spAutoFit/>
          </a:bodyPr>
          <a:lstStyle/>
          <a:p>
            <a:pPr algn="ctr"/>
            <a:endParaRPr lang="en-US" sz="1200" dirty="0"/>
          </a:p>
          <a:p>
            <a:pPr algn="ctr"/>
            <a:r>
              <a:rPr lang="en-US" sz="1200" dirty="0"/>
              <a:t>3010 Grand Avenue, Waukegan, Illinois 60085</a:t>
            </a:r>
            <a:br>
              <a:rPr lang="en-US" sz="1200" dirty="0"/>
            </a:br>
            <a:r>
              <a:rPr lang="en-US" sz="1200" dirty="0"/>
              <a:t>(847) 377-8000</a:t>
            </a:r>
          </a:p>
          <a:p>
            <a:pPr algn="ctr" defTabSz="685663"/>
            <a:r>
              <a:rPr lang="en-US" sz="1200" dirty="0"/>
              <a:t>health.lakecountyil.gov</a:t>
            </a:r>
          </a:p>
          <a:p>
            <a:pPr algn="ctr" defTabSz="685663"/>
            <a:endParaRPr lang="en-US" sz="1088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763EDB-07A1-47B2-AF9C-81568B459EAC}"/>
              </a:ext>
            </a:extLst>
          </p:cNvPr>
          <p:cNvCxnSpPr/>
          <p:nvPr userDrawn="1"/>
        </p:nvCxnSpPr>
        <p:spPr>
          <a:xfrm>
            <a:off x="3228110" y="4704077"/>
            <a:ext cx="573578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www.jointcommission.org/assets/1/6/GoldSeal_4color.jpg">
            <a:extLst>
              <a:ext uri="{FF2B5EF4-FFF2-40B4-BE49-F238E27FC236}">
                <a16:creationId xmlns:a16="http://schemas.microsoft.com/office/drawing/2014/main" id="{0BE8AD7D-3420-4FB8-BDFA-41699CF1FA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662" y="3075919"/>
            <a:ext cx="1788677" cy="134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BD1A0ED-D886-427C-B685-AFE9ADDF2496}"/>
              </a:ext>
            </a:extLst>
          </p:cNvPr>
          <p:cNvGrpSpPr/>
          <p:nvPr userDrawn="1"/>
        </p:nvGrpSpPr>
        <p:grpSpPr>
          <a:xfrm>
            <a:off x="2746082" y="5591775"/>
            <a:ext cx="6699839" cy="282626"/>
            <a:chOff x="2260857" y="5636225"/>
            <a:chExt cx="5024879" cy="28262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0BEE658-5FC2-41C1-AE02-6DFEAE7ED21B}"/>
                </a:ext>
              </a:extLst>
            </p:cNvPr>
            <p:cNvGrpSpPr/>
            <p:nvPr userDrawn="1"/>
          </p:nvGrpSpPr>
          <p:grpSpPr>
            <a:xfrm>
              <a:off x="2260857" y="5636225"/>
              <a:ext cx="1350547" cy="282626"/>
              <a:chOff x="2260857" y="5636225"/>
              <a:chExt cx="1350547" cy="2826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3BC408-ACA6-4ADA-AA57-B5B4023B2F40}"/>
                  </a:ext>
                </a:extLst>
              </p:cNvPr>
              <p:cNvSpPr/>
              <p:nvPr userDrawn="1"/>
            </p:nvSpPr>
            <p:spPr>
              <a:xfrm>
                <a:off x="2543483" y="5673664"/>
                <a:ext cx="1067921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dirty="0"/>
                  <a:t>HealthDepartment</a:t>
                </a:r>
              </a:p>
            </p:txBody>
          </p:sp>
          <p:sp>
            <p:nvSpPr>
              <p:cNvPr id="12" name="Freeform 312">
                <a:extLst>
                  <a:ext uri="{FF2B5EF4-FFF2-40B4-BE49-F238E27FC236}">
                    <a16:creationId xmlns:a16="http://schemas.microsoft.com/office/drawing/2014/main" id="{F3852112-C658-41A1-8D16-D75C465A1F9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260857" y="5636225"/>
                <a:ext cx="282626" cy="282626"/>
              </a:xfrm>
              <a:custGeom>
                <a:avLst/>
                <a:gdLst>
                  <a:gd name="T0" fmla="*/ 101 w 185"/>
                  <a:gd name="T1" fmla="*/ 72 h 185"/>
                  <a:gd name="T2" fmla="*/ 106 w 185"/>
                  <a:gd name="T3" fmla="*/ 67 h 185"/>
                  <a:gd name="T4" fmla="*/ 113 w 185"/>
                  <a:gd name="T5" fmla="*/ 67 h 185"/>
                  <a:gd name="T6" fmla="*/ 113 w 185"/>
                  <a:gd name="T7" fmla="*/ 54 h 185"/>
                  <a:gd name="T8" fmla="*/ 102 w 185"/>
                  <a:gd name="T9" fmla="*/ 54 h 185"/>
                  <a:gd name="T10" fmla="*/ 84 w 185"/>
                  <a:gd name="T11" fmla="*/ 71 h 185"/>
                  <a:gd name="T12" fmla="*/ 84 w 185"/>
                  <a:gd name="T13" fmla="*/ 80 h 185"/>
                  <a:gd name="T14" fmla="*/ 75 w 185"/>
                  <a:gd name="T15" fmla="*/ 80 h 185"/>
                  <a:gd name="T16" fmla="*/ 75 w 185"/>
                  <a:gd name="T17" fmla="*/ 92 h 185"/>
                  <a:gd name="T18" fmla="*/ 84 w 185"/>
                  <a:gd name="T19" fmla="*/ 92 h 185"/>
                  <a:gd name="T20" fmla="*/ 84 w 185"/>
                  <a:gd name="T21" fmla="*/ 130 h 185"/>
                  <a:gd name="T22" fmla="*/ 101 w 185"/>
                  <a:gd name="T23" fmla="*/ 130 h 185"/>
                  <a:gd name="T24" fmla="*/ 101 w 185"/>
                  <a:gd name="T25" fmla="*/ 92 h 185"/>
                  <a:gd name="T26" fmla="*/ 112 w 185"/>
                  <a:gd name="T27" fmla="*/ 92 h 185"/>
                  <a:gd name="T28" fmla="*/ 113 w 185"/>
                  <a:gd name="T29" fmla="*/ 80 h 185"/>
                  <a:gd name="T30" fmla="*/ 101 w 185"/>
                  <a:gd name="T31" fmla="*/ 80 h 185"/>
                  <a:gd name="T32" fmla="*/ 101 w 185"/>
                  <a:gd name="T33" fmla="*/ 72 h 185"/>
                  <a:gd name="T34" fmla="*/ 92 w 185"/>
                  <a:gd name="T35" fmla="*/ 0 h 185"/>
                  <a:gd name="T36" fmla="*/ 0 w 185"/>
                  <a:gd name="T37" fmla="*/ 92 h 185"/>
                  <a:gd name="T38" fmla="*/ 92 w 185"/>
                  <a:gd name="T39" fmla="*/ 185 h 185"/>
                  <a:gd name="T40" fmla="*/ 185 w 185"/>
                  <a:gd name="T41" fmla="*/ 92 h 185"/>
                  <a:gd name="T42" fmla="*/ 92 w 185"/>
                  <a:gd name="T43" fmla="*/ 0 h 185"/>
                  <a:gd name="T44" fmla="*/ 92 w 185"/>
                  <a:gd name="T45" fmla="*/ 177 h 185"/>
                  <a:gd name="T46" fmla="*/ 8 w 185"/>
                  <a:gd name="T47" fmla="*/ 92 h 185"/>
                  <a:gd name="T48" fmla="*/ 92 w 185"/>
                  <a:gd name="T49" fmla="*/ 8 h 185"/>
                  <a:gd name="T50" fmla="*/ 177 w 185"/>
                  <a:gd name="T51" fmla="*/ 92 h 185"/>
                  <a:gd name="T52" fmla="*/ 92 w 185"/>
                  <a:gd name="T53" fmla="*/ 17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5" h="185">
                    <a:moveTo>
                      <a:pt x="101" y="72"/>
                    </a:moveTo>
                    <a:cubicBezTo>
                      <a:pt x="101" y="69"/>
                      <a:pt x="101" y="67"/>
                      <a:pt x="106" y="67"/>
                    </a:cubicBezTo>
                    <a:cubicBezTo>
                      <a:pt x="113" y="67"/>
                      <a:pt x="113" y="67"/>
                      <a:pt x="113" y="67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02" y="54"/>
                      <a:pt x="102" y="54"/>
                      <a:pt x="102" y="54"/>
                    </a:cubicBezTo>
                    <a:cubicBezTo>
                      <a:pt x="89" y="54"/>
                      <a:pt x="84" y="61"/>
                      <a:pt x="84" y="71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75" y="80"/>
                      <a:pt x="75" y="80"/>
                      <a:pt x="75" y="80"/>
                    </a:cubicBezTo>
                    <a:cubicBezTo>
                      <a:pt x="75" y="92"/>
                      <a:pt x="75" y="92"/>
                      <a:pt x="75" y="92"/>
                    </a:cubicBezTo>
                    <a:cubicBezTo>
                      <a:pt x="84" y="92"/>
                      <a:pt x="84" y="92"/>
                      <a:pt x="84" y="92"/>
                    </a:cubicBezTo>
                    <a:cubicBezTo>
                      <a:pt x="84" y="130"/>
                      <a:pt x="84" y="130"/>
                      <a:pt x="84" y="130"/>
                    </a:cubicBezTo>
                    <a:cubicBezTo>
                      <a:pt x="101" y="130"/>
                      <a:pt x="101" y="130"/>
                      <a:pt x="101" y="130"/>
                    </a:cubicBezTo>
                    <a:cubicBezTo>
                      <a:pt x="101" y="92"/>
                      <a:pt x="101" y="92"/>
                      <a:pt x="101" y="92"/>
                    </a:cubicBezTo>
                    <a:cubicBezTo>
                      <a:pt x="112" y="92"/>
                      <a:pt x="112" y="92"/>
                      <a:pt x="112" y="92"/>
                    </a:cubicBezTo>
                    <a:cubicBezTo>
                      <a:pt x="113" y="80"/>
                      <a:pt x="113" y="80"/>
                      <a:pt x="113" y="80"/>
                    </a:cubicBezTo>
                    <a:cubicBezTo>
                      <a:pt x="101" y="80"/>
                      <a:pt x="101" y="80"/>
                      <a:pt x="101" y="80"/>
                    </a:cubicBezTo>
                    <a:lnTo>
                      <a:pt x="101" y="72"/>
                    </a:lnTo>
                    <a:close/>
                    <a:moveTo>
                      <a:pt x="92" y="0"/>
                    </a:moveTo>
                    <a:cubicBezTo>
                      <a:pt x="41" y="0"/>
                      <a:pt x="0" y="41"/>
                      <a:pt x="0" y="92"/>
                    </a:cubicBezTo>
                    <a:cubicBezTo>
                      <a:pt x="0" y="144"/>
                      <a:pt x="41" y="185"/>
                      <a:pt x="92" y="185"/>
                    </a:cubicBezTo>
                    <a:cubicBezTo>
                      <a:pt x="144" y="185"/>
                      <a:pt x="185" y="144"/>
                      <a:pt x="185" y="92"/>
                    </a:cubicBezTo>
                    <a:cubicBezTo>
                      <a:pt x="185" y="41"/>
                      <a:pt x="144" y="0"/>
                      <a:pt x="92" y="0"/>
                    </a:cubicBezTo>
                    <a:close/>
                    <a:moveTo>
                      <a:pt x="92" y="177"/>
                    </a:moveTo>
                    <a:cubicBezTo>
                      <a:pt x="46" y="177"/>
                      <a:pt x="8" y="139"/>
                      <a:pt x="8" y="92"/>
                    </a:cubicBezTo>
                    <a:cubicBezTo>
                      <a:pt x="8" y="46"/>
                      <a:pt x="46" y="8"/>
                      <a:pt x="92" y="8"/>
                    </a:cubicBezTo>
                    <a:cubicBezTo>
                      <a:pt x="139" y="8"/>
                      <a:pt x="177" y="46"/>
                      <a:pt x="177" y="92"/>
                    </a:cubicBezTo>
                    <a:cubicBezTo>
                      <a:pt x="177" y="139"/>
                      <a:pt x="139" y="177"/>
                      <a:pt x="92" y="17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6AE92A-4D0C-4B31-A7E4-8125CE14952F}"/>
                </a:ext>
              </a:extLst>
            </p:cNvPr>
            <p:cNvGrpSpPr/>
            <p:nvPr userDrawn="1"/>
          </p:nvGrpSpPr>
          <p:grpSpPr>
            <a:xfrm>
              <a:off x="4178273" y="5636225"/>
              <a:ext cx="1309946" cy="282626"/>
              <a:chOff x="4178273" y="5636225"/>
              <a:chExt cx="1309946" cy="28262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CACEB8-EBF4-4AE9-8BE2-91E44B86D881}"/>
                  </a:ext>
                </a:extLst>
              </p:cNvPr>
              <p:cNvSpPr/>
              <p:nvPr userDrawn="1"/>
            </p:nvSpPr>
            <p:spPr>
              <a:xfrm>
                <a:off x="4457168" y="5672001"/>
                <a:ext cx="1031051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dirty="0"/>
                  <a:t>@LakeCoHealth</a:t>
                </a:r>
              </a:p>
            </p:txBody>
          </p:sp>
          <p:sp>
            <p:nvSpPr>
              <p:cNvPr id="13" name="Freeform 311">
                <a:extLst>
                  <a:ext uri="{FF2B5EF4-FFF2-40B4-BE49-F238E27FC236}">
                    <a16:creationId xmlns:a16="http://schemas.microsoft.com/office/drawing/2014/main" id="{322EBEA5-0BC9-4FFF-82FB-4ECA2741C85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178273" y="5636225"/>
                <a:ext cx="283464" cy="282626"/>
              </a:xfrm>
              <a:custGeom>
                <a:avLst/>
                <a:gdLst>
                  <a:gd name="T0" fmla="*/ 137 w 186"/>
                  <a:gd name="T1" fmla="*/ 60 h 185"/>
                  <a:gd name="T2" fmla="*/ 126 w 186"/>
                  <a:gd name="T3" fmla="*/ 64 h 185"/>
                  <a:gd name="T4" fmla="*/ 113 w 186"/>
                  <a:gd name="T5" fmla="*/ 59 h 185"/>
                  <a:gd name="T6" fmla="*/ 96 w 186"/>
                  <a:gd name="T7" fmla="*/ 76 h 185"/>
                  <a:gd name="T8" fmla="*/ 97 w 186"/>
                  <a:gd name="T9" fmla="*/ 80 h 185"/>
                  <a:gd name="T10" fmla="*/ 61 w 186"/>
                  <a:gd name="T11" fmla="*/ 62 h 185"/>
                  <a:gd name="T12" fmla="*/ 59 w 186"/>
                  <a:gd name="T13" fmla="*/ 70 h 185"/>
                  <a:gd name="T14" fmla="*/ 66 w 186"/>
                  <a:gd name="T15" fmla="*/ 84 h 185"/>
                  <a:gd name="T16" fmla="*/ 58 w 186"/>
                  <a:gd name="T17" fmla="*/ 82 h 185"/>
                  <a:gd name="T18" fmla="*/ 58 w 186"/>
                  <a:gd name="T19" fmla="*/ 83 h 185"/>
                  <a:gd name="T20" fmla="*/ 72 w 186"/>
                  <a:gd name="T21" fmla="*/ 99 h 185"/>
                  <a:gd name="T22" fmla="*/ 68 w 186"/>
                  <a:gd name="T23" fmla="*/ 100 h 185"/>
                  <a:gd name="T24" fmla="*/ 64 w 186"/>
                  <a:gd name="T25" fmla="*/ 100 h 185"/>
                  <a:gd name="T26" fmla="*/ 81 w 186"/>
                  <a:gd name="T27" fmla="*/ 111 h 185"/>
                  <a:gd name="T28" fmla="*/ 59 w 186"/>
                  <a:gd name="T29" fmla="*/ 119 h 185"/>
                  <a:gd name="T30" fmla="*/ 55 w 186"/>
                  <a:gd name="T31" fmla="*/ 118 h 185"/>
                  <a:gd name="T32" fmla="*/ 82 w 186"/>
                  <a:gd name="T33" fmla="*/ 126 h 185"/>
                  <a:gd name="T34" fmla="*/ 131 w 186"/>
                  <a:gd name="T35" fmla="*/ 78 h 185"/>
                  <a:gd name="T36" fmla="*/ 131 w 186"/>
                  <a:gd name="T37" fmla="*/ 75 h 185"/>
                  <a:gd name="T38" fmla="*/ 139 w 186"/>
                  <a:gd name="T39" fmla="*/ 67 h 185"/>
                  <a:gd name="T40" fmla="*/ 129 w 186"/>
                  <a:gd name="T41" fmla="*/ 69 h 185"/>
                  <a:gd name="T42" fmla="*/ 137 w 186"/>
                  <a:gd name="T43" fmla="*/ 60 h 185"/>
                  <a:gd name="T44" fmla="*/ 93 w 186"/>
                  <a:gd name="T45" fmla="*/ 0 h 185"/>
                  <a:gd name="T46" fmla="*/ 0 w 186"/>
                  <a:gd name="T47" fmla="*/ 92 h 185"/>
                  <a:gd name="T48" fmla="*/ 93 w 186"/>
                  <a:gd name="T49" fmla="*/ 185 h 185"/>
                  <a:gd name="T50" fmla="*/ 186 w 186"/>
                  <a:gd name="T51" fmla="*/ 92 h 185"/>
                  <a:gd name="T52" fmla="*/ 93 w 186"/>
                  <a:gd name="T53" fmla="*/ 0 h 185"/>
                  <a:gd name="T54" fmla="*/ 93 w 186"/>
                  <a:gd name="T55" fmla="*/ 177 h 185"/>
                  <a:gd name="T56" fmla="*/ 9 w 186"/>
                  <a:gd name="T57" fmla="*/ 92 h 185"/>
                  <a:gd name="T58" fmla="*/ 93 w 186"/>
                  <a:gd name="T59" fmla="*/ 8 h 185"/>
                  <a:gd name="T60" fmla="*/ 177 w 186"/>
                  <a:gd name="T61" fmla="*/ 92 h 185"/>
                  <a:gd name="T62" fmla="*/ 93 w 186"/>
                  <a:gd name="T63" fmla="*/ 17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" h="185">
                    <a:moveTo>
                      <a:pt x="137" y="60"/>
                    </a:moveTo>
                    <a:cubicBezTo>
                      <a:pt x="134" y="62"/>
                      <a:pt x="130" y="63"/>
                      <a:pt x="126" y="64"/>
                    </a:cubicBezTo>
                    <a:cubicBezTo>
                      <a:pt x="123" y="61"/>
                      <a:pt x="118" y="59"/>
                      <a:pt x="113" y="59"/>
                    </a:cubicBezTo>
                    <a:cubicBezTo>
                      <a:pt x="104" y="59"/>
                      <a:pt x="96" y="66"/>
                      <a:pt x="96" y="76"/>
                    </a:cubicBezTo>
                    <a:cubicBezTo>
                      <a:pt x="96" y="77"/>
                      <a:pt x="96" y="78"/>
                      <a:pt x="97" y="80"/>
                    </a:cubicBezTo>
                    <a:cubicBezTo>
                      <a:pt x="82" y="79"/>
                      <a:pt x="69" y="72"/>
                      <a:pt x="61" y="62"/>
                    </a:cubicBezTo>
                    <a:cubicBezTo>
                      <a:pt x="59" y="64"/>
                      <a:pt x="59" y="67"/>
                      <a:pt x="59" y="70"/>
                    </a:cubicBezTo>
                    <a:cubicBezTo>
                      <a:pt x="59" y="76"/>
                      <a:pt x="62" y="81"/>
                      <a:pt x="66" y="84"/>
                    </a:cubicBezTo>
                    <a:cubicBezTo>
                      <a:pt x="63" y="84"/>
                      <a:pt x="61" y="84"/>
                      <a:pt x="58" y="82"/>
                    </a:cubicBezTo>
                    <a:cubicBezTo>
                      <a:pt x="58" y="82"/>
                      <a:pt x="58" y="82"/>
                      <a:pt x="58" y="83"/>
                    </a:cubicBezTo>
                    <a:cubicBezTo>
                      <a:pt x="58" y="91"/>
                      <a:pt x="64" y="98"/>
                      <a:pt x="72" y="99"/>
                    </a:cubicBezTo>
                    <a:cubicBezTo>
                      <a:pt x="71" y="100"/>
                      <a:pt x="69" y="100"/>
                      <a:pt x="68" y="100"/>
                    </a:cubicBezTo>
                    <a:cubicBezTo>
                      <a:pt x="67" y="100"/>
                      <a:pt x="66" y="100"/>
                      <a:pt x="64" y="100"/>
                    </a:cubicBezTo>
                    <a:cubicBezTo>
                      <a:pt x="67" y="106"/>
                      <a:pt x="73" y="111"/>
                      <a:pt x="81" y="111"/>
                    </a:cubicBezTo>
                    <a:cubicBezTo>
                      <a:pt x="75" y="116"/>
                      <a:pt x="67" y="119"/>
                      <a:pt x="59" y="119"/>
                    </a:cubicBezTo>
                    <a:cubicBezTo>
                      <a:pt x="58" y="119"/>
                      <a:pt x="56" y="119"/>
                      <a:pt x="55" y="118"/>
                    </a:cubicBezTo>
                    <a:cubicBezTo>
                      <a:pt x="63" y="123"/>
                      <a:pt x="72" y="126"/>
                      <a:pt x="82" y="126"/>
                    </a:cubicBezTo>
                    <a:cubicBezTo>
                      <a:pt x="113" y="126"/>
                      <a:pt x="131" y="100"/>
                      <a:pt x="131" y="78"/>
                    </a:cubicBezTo>
                    <a:cubicBezTo>
                      <a:pt x="131" y="77"/>
                      <a:pt x="131" y="76"/>
                      <a:pt x="131" y="75"/>
                    </a:cubicBezTo>
                    <a:cubicBezTo>
                      <a:pt x="134" y="73"/>
                      <a:pt x="137" y="70"/>
                      <a:pt x="139" y="67"/>
                    </a:cubicBezTo>
                    <a:cubicBezTo>
                      <a:pt x="136" y="68"/>
                      <a:pt x="133" y="69"/>
                      <a:pt x="129" y="69"/>
                    </a:cubicBezTo>
                    <a:cubicBezTo>
                      <a:pt x="133" y="67"/>
                      <a:pt x="136" y="64"/>
                      <a:pt x="137" y="60"/>
                    </a:cubicBezTo>
                    <a:close/>
                    <a:moveTo>
                      <a:pt x="93" y="0"/>
                    </a:moveTo>
                    <a:cubicBezTo>
                      <a:pt x="42" y="0"/>
                      <a:pt x="0" y="41"/>
                      <a:pt x="0" y="92"/>
                    </a:cubicBezTo>
                    <a:cubicBezTo>
                      <a:pt x="0" y="144"/>
                      <a:pt x="42" y="185"/>
                      <a:pt x="93" y="185"/>
                    </a:cubicBezTo>
                    <a:cubicBezTo>
                      <a:pt x="144" y="185"/>
                      <a:pt x="186" y="144"/>
                      <a:pt x="186" y="92"/>
                    </a:cubicBezTo>
                    <a:cubicBezTo>
                      <a:pt x="186" y="41"/>
                      <a:pt x="144" y="0"/>
                      <a:pt x="93" y="0"/>
                    </a:cubicBezTo>
                    <a:close/>
                    <a:moveTo>
                      <a:pt x="93" y="177"/>
                    </a:moveTo>
                    <a:cubicBezTo>
                      <a:pt x="46" y="177"/>
                      <a:pt x="9" y="139"/>
                      <a:pt x="9" y="92"/>
                    </a:cubicBezTo>
                    <a:cubicBezTo>
                      <a:pt x="9" y="46"/>
                      <a:pt x="46" y="8"/>
                      <a:pt x="93" y="8"/>
                    </a:cubicBezTo>
                    <a:cubicBezTo>
                      <a:pt x="140" y="8"/>
                      <a:pt x="177" y="46"/>
                      <a:pt x="177" y="92"/>
                    </a:cubicBezTo>
                    <a:cubicBezTo>
                      <a:pt x="177" y="139"/>
                      <a:pt x="140" y="177"/>
                      <a:pt x="93" y="17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949808-114A-4B6C-8603-0981BC0F4BAF}"/>
                </a:ext>
              </a:extLst>
            </p:cNvPr>
            <p:cNvGrpSpPr/>
            <p:nvPr userDrawn="1"/>
          </p:nvGrpSpPr>
          <p:grpSpPr>
            <a:xfrm>
              <a:off x="5906814" y="5636225"/>
              <a:ext cx="1378922" cy="279033"/>
              <a:chOff x="5906814" y="5636225"/>
              <a:chExt cx="1378922" cy="279033"/>
            </a:xfrm>
          </p:grpSpPr>
          <p:sp>
            <p:nvSpPr>
              <p:cNvPr id="18" name="Shape 3899">
                <a:extLst>
                  <a:ext uri="{FF2B5EF4-FFF2-40B4-BE49-F238E27FC236}">
                    <a16:creationId xmlns:a16="http://schemas.microsoft.com/office/drawing/2014/main" id="{DDA8D3FD-7361-4C36-9BE3-14D77711C3DD}"/>
                  </a:ext>
                </a:extLst>
              </p:cNvPr>
              <p:cNvSpPr/>
              <p:nvPr userDrawn="1"/>
            </p:nvSpPr>
            <p:spPr>
              <a:xfrm>
                <a:off x="5906814" y="5636225"/>
                <a:ext cx="279033" cy="279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8"/>
                    </a:moveTo>
                    <a:cubicBezTo>
                      <a:pt x="5377" y="20618"/>
                      <a:pt x="982" y="16223"/>
                      <a:pt x="982" y="10800"/>
                    </a:cubicBezTo>
                    <a:cubicBezTo>
                      <a:pt x="982" y="5378"/>
                      <a:pt x="5377" y="982"/>
                      <a:pt x="10800" y="982"/>
                    </a:cubicBezTo>
                    <a:cubicBezTo>
                      <a:pt x="16223" y="982"/>
                      <a:pt x="20618" y="5378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moveTo>
                      <a:pt x="13430" y="9321"/>
                    </a:moveTo>
                    <a:cubicBezTo>
                      <a:pt x="11975" y="9321"/>
                      <a:pt x="11780" y="10196"/>
                      <a:pt x="11780" y="10196"/>
                    </a:cubicBezTo>
                    <a:lnTo>
                      <a:pt x="11782" y="9327"/>
                    </a:lnTo>
                    <a:lnTo>
                      <a:pt x="9818" y="9327"/>
                    </a:lnTo>
                    <a:lnTo>
                      <a:pt x="9818" y="14727"/>
                    </a:lnTo>
                    <a:lnTo>
                      <a:pt x="11782" y="14727"/>
                    </a:lnTo>
                    <a:lnTo>
                      <a:pt x="11782" y="11782"/>
                    </a:lnTo>
                    <a:cubicBezTo>
                      <a:pt x="11782" y="11782"/>
                      <a:pt x="11782" y="10793"/>
                      <a:pt x="12616" y="10793"/>
                    </a:cubicBezTo>
                    <a:cubicBezTo>
                      <a:pt x="13086" y="10793"/>
                      <a:pt x="13255" y="11232"/>
                      <a:pt x="13255" y="11782"/>
                    </a:cubicBezTo>
                    <a:lnTo>
                      <a:pt x="13255" y="14727"/>
                    </a:lnTo>
                    <a:lnTo>
                      <a:pt x="15218" y="14727"/>
                    </a:lnTo>
                    <a:lnTo>
                      <a:pt x="15218" y="11782"/>
                    </a:lnTo>
                    <a:cubicBezTo>
                      <a:pt x="15218" y="10245"/>
                      <a:pt x="14550" y="9321"/>
                      <a:pt x="13430" y="9321"/>
                    </a:cubicBezTo>
                    <a:moveTo>
                      <a:pt x="6873" y="14727"/>
                    </a:moveTo>
                    <a:lnTo>
                      <a:pt x="8829" y="14727"/>
                    </a:lnTo>
                    <a:lnTo>
                      <a:pt x="8829" y="9321"/>
                    </a:lnTo>
                    <a:lnTo>
                      <a:pt x="6873" y="9321"/>
                    </a:lnTo>
                    <a:cubicBezTo>
                      <a:pt x="6873" y="9321"/>
                      <a:pt x="6873" y="14727"/>
                      <a:pt x="6873" y="14727"/>
                    </a:cubicBezTo>
                    <a:close/>
                    <a:moveTo>
                      <a:pt x="7851" y="6873"/>
                    </a:moveTo>
                    <a:cubicBezTo>
                      <a:pt x="7311" y="6873"/>
                      <a:pt x="6873" y="7313"/>
                      <a:pt x="6873" y="7856"/>
                    </a:cubicBezTo>
                    <a:cubicBezTo>
                      <a:pt x="6873" y="8399"/>
                      <a:pt x="7311" y="8839"/>
                      <a:pt x="7851" y="8839"/>
                    </a:cubicBezTo>
                    <a:cubicBezTo>
                      <a:pt x="8391" y="8839"/>
                      <a:pt x="8829" y="8399"/>
                      <a:pt x="8829" y="7856"/>
                    </a:cubicBezTo>
                    <a:cubicBezTo>
                      <a:pt x="8829" y="7313"/>
                      <a:pt x="8391" y="6873"/>
                      <a:pt x="7851" y="6873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201360-DF70-47EF-9FC8-CB1BC2C7368C}"/>
                  </a:ext>
                </a:extLst>
              </p:cNvPr>
              <p:cNvSpPr/>
              <p:nvPr userDrawn="1"/>
            </p:nvSpPr>
            <p:spPr>
              <a:xfrm>
                <a:off x="6192167" y="5660325"/>
                <a:ext cx="1093569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dirty="0"/>
                  <a:t>HealthDepartment</a:t>
                </a: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0B6A4DE-6432-4821-B7AC-353A82B282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17" y="1503517"/>
            <a:ext cx="4507948" cy="13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4964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 - 3010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F5C557-5E21-455D-9C20-1C6DB1B3D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1111" b="-141"/>
          <a:stretch/>
        </p:blipFill>
        <p:spPr>
          <a:xfrm>
            <a:off x="0" y="-1"/>
            <a:ext cx="12192000" cy="68676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DF7C4C-4A12-479D-B86B-6494947CA85C}"/>
              </a:ext>
            </a:extLst>
          </p:cNvPr>
          <p:cNvSpPr/>
          <p:nvPr userDrawn="1"/>
        </p:nvSpPr>
        <p:spPr>
          <a:xfrm>
            <a:off x="670603" y="582938"/>
            <a:ext cx="10850796" cy="569212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B1B364-5059-43D6-AF70-E1B60213278E}"/>
              </a:ext>
            </a:extLst>
          </p:cNvPr>
          <p:cNvSpPr/>
          <p:nvPr userDrawn="1"/>
        </p:nvSpPr>
        <p:spPr>
          <a:xfrm>
            <a:off x="3658731" y="4654351"/>
            <a:ext cx="4874539" cy="998401"/>
          </a:xfrm>
          <a:prstGeom prst="rect">
            <a:avLst/>
          </a:prstGeom>
        </p:spPr>
        <p:txBody>
          <a:bodyPr wrap="square" lIns="91424" tIns="45713" rIns="91424" bIns="45713">
            <a:spAutoFit/>
          </a:bodyPr>
          <a:lstStyle/>
          <a:p>
            <a:pPr algn="ctr"/>
            <a:endParaRPr lang="en-US" sz="1200" dirty="0"/>
          </a:p>
          <a:p>
            <a:pPr algn="ctr"/>
            <a:r>
              <a:rPr lang="en-US" sz="1200" dirty="0"/>
              <a:t>3010 Grand Avenue, Waukegan, Illinois 60085</a:t>
            </a:r>
            <a:br>
              <a:rPr lang="en-US" sz="1200" dirty="0"/>
            </a:br>
            <a:r>
              <a:rPr lang="en-US" sz="1200" dirty="0"/>
              <a:t>(847) 377-8000</a:t>
            </a:r>
          </a:p>
          <a:p>
            <a:pPr algn="ctr" defTabSz="685663"/>
            <a:r>
              <a:rPr lang="en-US" sz="1200" dirty="0"/>
              <a:t>health.lakecountyil.gov</a:t>
            </a:r>
          </a:p>
          <a:p>
            <a:pPr algn="ctr" defTabSz="685663"/>
            <a:endParaRPr lang="en-US" sz="1088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763EDB-07A1-47B2-AF9C-81568B459EAC}"/>
              </a:ext>
            </a:extLst>
          </p:cNvPr>
          <p:cNvCxnSpPr/>
          <p:nvPr userDrawn="1"/>
        </p:nvCxnSpPr>
        <p:spPr>
          <a:xfrm>
            <a:off x="3228110" y="4704077"/>
            <a:ext cx="573578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www.jointcommission.org/assets/1/6/GoldSeal_4color.jpg">
            <a:extLst>
              <a:ext uri="{FF2B5EF4-FFF2-40B4-BE49-F238E27FC236}">
                <a16:creationId xmlns:a16="http://schemas.microsoft.com/office/drawing/2014/main" id="{0BE8AD7D-3420-4FB8-BDFA-41699CF1FA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1662" y="3075919"/>
            <a:ext cx="1788677" cy="134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BD1A0ED-D886-427C-B685-AFE9ADDF2496}"/>
              </a:ext>
            </a:extLst>
          </p:cNvPr>
          <p:cNvGrpSpPr/>
          <p:nvPr userDrawn="1"/>
        </p:nvGrpSpPr>
        <p:grpSpPr>
          <a:xfrm>
            <a:off x="2746082" y="5591775"/>
            <a:ext cx="6699839" cy="282626"/>
            <a:chOff x="2260857" y="5636225"/>
            <a:chExt cx="5024879" cy="28262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0BEE658-5FC2-41C1-AE02-6DFEAE7ED21B}"/>
                </a:ext>
              </a:extLst>
            </p:cNvPr>
            <p:cNvGrpSpPr/>
            <p:nvPr userDrawn="1"/>
          </p:nvGrpSpPr>
          <p:grpSpPr>
            <a:xfrm>
              <a:off x="2260857" y="5636225"/>
              <a:ext cx="1350547" cy="282626"/>
              <a:chOff x="2260857" y="5636225"/>
              <a:chExt cx="1350547" cy="2826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3BC408-ACA6-4ADA-AA57-B5B4023B2F40}"/>
                  </a:ext>
                </a:extLst>
              </p:cNvPr>
              <p:cNvSpPr/>
              <p:nvPr userDrawn="1"/>
            </p:nvSpPr>
            <p:spPr>
              <a:xfrm>
                <a:off x="2543483" y="5673664"/>
                <a:ext cx="1067921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dirty="0"/>
                  <a:t>HealthDepartment</a:t>
                </a:r>
              </a:p>
            </p:txBody>
          </p:sp>
          <p:sp>
            <p:nvSpPr>
              <p:cNvPr id="12" name="Freeform 312">
                <a:extLst>
                  <a:ext uri="{FF2B5EF4-FFF2-40B4-BE49-F238E27FC236}">
                    <a16:creationId xmlns:a16="http://schemas.microsoft.com/office/drawing/2014/main" id="{F3852112-C658-41A1-8D16-D75C465A1F9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260857" y="5636225"/>
                <a:ext cx="282626" cy="282626"/>
              </a:xfrm>
              <a:custGeom>
                <a:avLst/>
                <a:gdLst>
                  <a:gd name="T0" fmla="*/ 101 w 185"/>
                  <a:gd name="T1" fmla="*/ 72 h 185"/>
                  <a:gd name="T2" fmla="*/ 106 w 185"/>
                  <a:gd name="T3" fmla="*/ 67 h 185"/>
                  <a:gd name="T4" fmla="*/ 113 w 185"/>
                  <a:gd name="T5" fmla="*/ 67 h 185"/>
                  <a:gd name="T6" fmla="*/ 113 w 185"/>
                  <a:gd name="T7" fmla="*/ 54 h 185"/>
                  <a:gd name="T8" fmla="*/ 102 w 185"/>
                  <a:gd name="T9" fmla="*/ 54 h 185"/>
                  <a:gd name="T10" fmla="*/ 84 w 185"/>
                  <a:gd name="T11" fmla="*/ 71 h 185"/>
                  <a:gd name="T12" fmla="*/ 84 w 185"/>
                  <a:gd name="T13" fmla="*/ 80 h 185"/>
                  <a:gd name="T14" fmla="*/ 75 w 185"/>
                  <a:gd name="T15" fmla="*/ 80 h 185"/>
                  <a:gd name="T16" fmla="*/ 75 w 185"/>
                  <a:gd name="T17" fmla="*/ 92 h 185"/>
                  <a:gd name="T18" fmla="*/ 84 w 185"/>
                  <a:gd name="T19" fmla="*/ 92 h 185"/>
                  <a:gd name="T20" fmla="*/ 84 w 185"/>
                  <a:gd name="T21" fmla="*/ 130 h 185"/>
                  <a:gd name="T22" fmla="*/ 101 w 185"/>
                  <a:gd name="T23" fmla="*/ 130 h 185"/>
                  <a:gd name="T24" fmla="*/ 101 w 185"/>
                  <a:gd name="T25" fmla="*/ 92 h 185"/>
                  <a:gd name="T26" fmla="*/ 112 w 185"/>
                  <a:gd name="T27" fmla="*/ 92 h 185"/>
                  <a:gd name="T28" fmla="*/ 113 w 185"/>
                  <a:gd name="T29" fmla="*/ 80 h 185"/>
                  <a:gd name="T30" fmla="*/ 101 w 185"/>
                  <a:gd name="T31" fmla="*/ 80 h 185"/>
                  <a:gd name="T32" fmla="*/ 101 w 185"/>
                  <a:gd name="T33" fmla="*/ 72 h 185"/>
                  <a:gd name="T34" fmla="*/ 92 w 185"/>
                  <a:gd name="T35" fmla="*/ 0 h 185"/>
                  <a:gd name="T36" fmla="*/ 0 w 185"/>
                  <a:gd name="T37" fmla="*/ 92 h 185"/>
                  <a:gd name="T38" fmla="*/ 92 w 185"/>
                  <a:gd name="T39" fmla="*/ 185 h 185"/>
                  <a:gd name="T40" fmla="*/ 185 w 185"/>
                  <a:gd name="T41" fmla="*/ 92 h 185"/>
                  <a:gd name="T42" fmla="*/ 92 w 185"/>
                  <a:gd name="T43" fmla="*/ 0 h 185"/>
                  <a:gd name="T44" fmla="*/ 92 w 185"/>
                  <a:gd name="T45" fmla="*/ 177 h 185"/>
                  <a:gd name="T46" fmla="*/ 8 w 185"/>
                  <a:gd name="T47" fmla="*/ 92 h 185"/>
                  <a:gd name="T48" fmla="*/ 92 w 185"/>
                  <a:gd name="T49" fmla="*/ 8 h 185"/>
                  <a:gd name="T50" fmla="*/ 177 w 185"/>
                  <a:gd name="T51" fmla="*/ 92 h 185"/>
                  <a:gd name="T52" fmla="*/ 92 w 185"/>
                  <a:gd name="T53" fmla="*/ 17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5" h="185">
                    <a:moveTo>
                      <a:pt x="101" y="72"/>
                    </a:moveTo>
                    <a:cubicBezTo>
                      <a:pt x="101" y="69"/>
                      <a:pt x="101" y="67"/>
                      <a:pt x="106" y="67"/>
                    </a:cubicBezTo>
                    <a:cubicBezTo>
                      <a:pt x="113" y="67"/>
                      <a:pt x="113" y="67"/>
                      <a:pt x="113" y="67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02" y="54"/>
                      <a:pt x="102" y="54"/>
                      <a:pt x="102" y="54"/>
                    </a:cubicBezTo>
                    <a:cubicBezTo>
                      <a:pt x="89" y="54"/>
                      <a:pt x="84" y="61"/>
                      <a:pt x="84" y="71"/>
                    </a:cubicBezTo>
                    <a:cubicBezTo>
                      <a:pt x="84" y="80"/>
                      <a:pt x="84" y="80"/>
                      <a:pt x="84" y="80"/>
                    </a:cubicBezTo>
                    <a:cubicBezTo>
                      <a:pt x="75" y="80"/>
                      <a:pt x="75" y="80"/>
                      <a:pt x="75" y="80"/>
                    </a:cubicBezTo>
                    <a:cubicBezTo>
                      <a:pt x="75" y="92"/>
                      <a:pt x="75" y="92"/>
                      <a:pt x="75" y="92"/>
                    </a:cubicBezTo>
                    <a:cubicBezTo>
                      <a:pt x="84" y="92"/>
                      <a:pt x="84" y="92"/>
                      <a:pt x="84" y="92"/>
                    </a:cubicBezTo>
                    <a:cubicBezTo>
                      <a:pt x="84" y="130"/>
                      <a:pt x="84" y="130"/>
                      <a:pt x="84" y="130"/>
                    </a:cubicBezTo>
                    <a:cubicBezTo>
                      <a:pt x="101" y="130"/>
                      <a:pt x="101" y="130"/>
                      <a:pt x="101" y="130"/>
                    </a:cubicBezTo>
                    <a:cubicBezTo>
                      <a:pt x="101" y="92"/>
                      <a:pt x="101" y="92"/>
                      <a:pt x="101" y="92"/>
                    </a:cubicBezTo>
                    <a:cubicBezTo>
                      <a:pt x="112" y="92"/>
                      <a:pt x="112" y="92"/>
                      <a:pt x="112" y="92"/>
                    </a:cubicBezTo>
                    <a:cubicBezTo>
                      <a:pt x="113" y="80"/>
                      <a:pt x="113" y="80"/>
                      <a:pt x="113" y="80"/>
                    </a:cubicBezTo>
                    <a:cubicBezTo>
                      <a:pt x="101" y="80"/>
                      <a:pt x="101" y="80"/>
                      <a:pt x="101" y="80"/>
                    </a:cubicBezTo>
                    <a:lnTo>
                      <a:pt x="101" y="72"/>
                    </a:lnTo>
                    <a:close/>
                    <a:moveTo>
                      <a:pt x="92" y="0"/>
                    </a:moveTo>
                    <a:cubicBezTo>
                      <a:pt x="41" y="0"/>
                      <a:pt x="0" y="41"/>
                      <a:pt x="0" y="92"/>
                    </a:cubicBezTo>
                    <a:cubicBezTo>
                      <a:pt x="0" y="144"/>
                      <a:pt x="41" y="185"/>
                      <a:pt x="92" y="185"/>
                    </a:cubicBezTo>
                    <a:cubicBezTo>
                      <a:pt x="144" y="185"/>
                      <a:pt x="185" y="144"/>
                      <a:pt x="185" y="92"/>
                    </a:cubicBezTo>
                    <a:cubicBezTo>
                      <a:pt x="185" y="41"/>
                      <a:pt x="144" y="0"/>
                      <a:pt x="92" y="0"/>
                    </a:cubicBezTo>
                    <a:close/>
                    <a:moveTo>
                      <a:pt x="92" y="177"/>
                    </a:moveTo>
                    <a:cubicBezTo>
                      <a:pt x="46" y="177"/>
                      <a:pt x="8" y="139"/>
                      <a:pt x="8" y="92"/>
                    </a:cubicBezTo>
                    <a:cubicBezTo>
                      <a:pt x="8" y="46"/>
                      <a:pt x="46" y="8"/>
                      <a:pt x="92" y="8"/>
                    </a:cubicBezTo>
                    <a:cubicBezTo>
                      <a:pt x="139" y="8"/>
                      <a:pt x="177" y="46"/>
                      <a:pt x="177" y="92"/>
                    </a:cubicBezTo>
                    <a:cubicBezTo>
                      <a:pt x="177" y="139"/>
                      <a:pt x="139" y="177"/>
                      <a:pt x="92" y="17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E6AE92A-4D0C-4B31-A7E4-8125CE14952F}"/>
                </a:ext>
              </a:extLst>
            </p:cNvPr>
            <p:cNvGrpSpPr/>
            <p:nvPr userDrawn="1"/>
          </p:nvGrpSpPr>
          <p:grpSpPr>
            <a:xfrm>
              <a:off x="4178273" y="5636225"/>
              <a:ext cx="1309946" cy="282626"/>
              <a:chOff x="4178273" y="5636225"/>
              <a:chExt cx="1309946" cy="28262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CACEB8-EBF4-4AE9-8BE2-91E44B86D881}"/>
                  </a:ext>
                </a:extLst>
              </p:cNvPr>
              <p:cNvSpPr/>
              <p:nvPr userDrawn="1"/>
            </p:nvSpPr>
            <p:spPr>
              <a:xfrm>
                <a:off x="4457168" y="5672001"/>
                <a:ext cx="1031051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dirty="0"/>
                  <a:t>@LakeCoHealth</a:t>
                </a:r>
              </a:p>
            </p:txBody>
          </p:sp>
          <p:sp>
            <p:nvSpPr>
              <p:cNvPr id="13" name="Freeform 311">
                <a:extLst>
                  <a:ext uri="{FF2B5EF4-FFF2-40B4-BE49-F238E27FC236}">
                    <a16:creationId xmlns:a16="http://schemas.microsoft.com/office/drawing/2014/main" id="{322EBEA5-0BC9-4FFF-82FB-4ECA2741C85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178273" y="5636225"/>
                <a:ext cx="283464" cy="282626"/>
              </a:xfrm>
              <a:custGeom>
                <a:avLst/>
                <a:gdLst>
                  <a:gd name="T0" fmla="*/ 137 w 186"/>
                  <a:gd name="T1" fmla="*/ 60 h 185"/>
                  <a:gd name="T2" fmla="*/ 126 w 186"/>
                  <a:gd name="T3" fmla="*/ 64 h 185"/>
                  <a:gd name="T4" fmla="*/ 113 w 186"/>
                  <a:gd name="T5" fmla="*/ 59 h 185"/>
                  <a:gd name="T6" fmla="*/ 96 w 186"/>
                  <a:gd name="T7" fmla="*/ 76 h 185"/>
                  <a:gd name="T8" fmla="*/ 97 w 186"/>
                  <a:gd name="T9" fmla="*/ 80 h 185"/>
                  <a:gd name="T10" fmla="*/ 61 w 186"/>
                  <a:gd name="T11" fmla="*/ 62 h 185"/>
                  <a:gd name="T12" fmla="*/ 59 w 186"/>
                  <a:gd name="T13" fmla="*/ 70 h 185"/>
                  <a:gd name="T14" fmla="*/ 66 w 186"/>
                  <a:gd name="T15" fmla="*/ 84 h 185"/>
                  <a:gd name="T16" fmla="*/ 58 w 186"/>
                  <a:gd name="T17" fmla="*/ 82 h 185"/>
                  <a:gd name="T18" fmla="*/ 58 w 186"/>
                  <a:gd name="T19" fmla="*/ 83 h 185"/>
                  <a:gd name="T20" fmla="*/ 72 w 186"/>
                  <a:gd name="T21" fmla="*/ 99 h 185"/>
                  <a:gd name="T22" fmla="*/ 68 w 186"/>
                  <a:gd name="T23" fmla="*/ 100 h 185"/>
                  <a:gd name="T24" fmla="*/ 64 w 186"/>
                  <a:gd name="T25" fmla="*/ 100 h 185"/>
                  <a:gd name="T26" fmla="*/ 81 w 186"/>
                  <a:gd name="T27" fmla="*/ 111 h 185"/>
                  <a:gd name="T28" fmla="*/ 59 w 186"/>
                  <a:gd name="T29" fmla="*/ 119 h 185"/>
                  <a:gd name="T30" fmla="*/ 55 w 186"/>
                  <a:gd name="T31" fmla="*/ 118 h 185"/>
                  <a:gd name="T32" fmla="*/ 82 w 186"/>
                  <a:gd name="T33" fmla="*/ 126 h 185"/>
                  <a:gd name="T34" fmla="*/ 131 w 186"/>
                  <a:gd name="T35" fmla="*/ 78 h 185"/>
                  <a:gd name="T36" fmla="*/ 131 w 186"/>
                  <a:gd name="T37" fmla="*/ 75 h 185"/>
                  <a:gd name="T38" fmla="*/ 139 w 186"/>
                  <a:gd name="T39" fmla="*/ 67 h 185"/>
                  <a:gd name="T40" fmla="*/ 129 w 186"/>
                  <a:gd name="T41" fmla="*/ 69 h 185"/>
                  <a:gd name="T42" fmla="*/ 137 w 186"/>
                  <a:gd name="T43" fmla="*/ 60 h 185"/>
                  <a:gd name="T44" fmla="*/ 93 w 186"/>
                  <a:gd name="T45" fmla="*/ 0 h 185"/>
                  <a:gd name="T46" fmla="*/ 0 w 186"/>
                  <a:gd name="T47" fmla="*/ 92 h 185"/>
                  <a:gd name="T48" fmla="*/ 93 w 186"/>
                  <a:gd name="T49" fmla="*/ 185 h 185"/>
                  <a:gd name="T50" fmla="*/ 186 w 186"/>
                  <a:gd name="T51" fmla="*/ 92 h 185"/>
                  <a:gd name="T52" fmla="*/ 93 w 186"/>
                  <a:gd name="T53" fmla="*/ 0 h 185"/>
                  <a:gd name="T54" fmla="*/ 93 w 186"/>
                  <a:gd name="T55" fmla="*/ 177 h 185"/>
                  <a:gd name="T56" fmla="*/ 9 w 186"/>
                  <a:gd name="T57" fmla="*/ 92 h 185"/>
                  <a:gd name="T58" fmla="*/ 93 w 186"/>
                  <a:gd name="T59" fmla="*/ 8 h 185"/>
                  <a:gd name="T60" fmla="*/ 177 w 186"/>
                  <a:gd name="T61" fmla="*/ 92 h 185"/>
                  <a:gd name="T62" fmla="*/ 93 w 186"/>
                  <a:gd name="T63" fmla="*/ 17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" h="185">
                    <a:moveTo>
                      <a:pt x="137" y="60"/>
                    </a:moveTo>
                    <a:cubicBezTo>
                      <a:pt x="134" y="62"/>
                      <a:pt x="130" y="63"/>
                      <a:pt x="126" y="64"/>
                    </a:cubicBezTo>
                    <a:cubicBezTo>
                      <a:pt x="123" y="61"/>
                      <a:pt x="118" y="59"/>
                      <a:pt x="113" y="59"/>
                    </a:cubicBezTo>
                    <a:cubicBezTo>
                      <a:pt x="104" y="59"/>
                      <a:pt x="96" y="66"/>
                      <a:pt x="96" y="76"/>
                    </a:cubicBezTo>
                    <a:cubicBezTo>
                      <a:pt x="96" y="77"/>
                      <a:pt x="96" y="78"/>
                      <a:pt x="97" y="80"/>
                    </a:cubicBezTo>
                    <a:cubicBezTo>
                      <a:pt x="82" y="79"/>
                      <a:pt x="69" y="72"/>
                      <a:pt x="61" y="62"/>
                    </a:cubicBezTo>
                    <a:cubicBezTo>
                      <a:pt x="59" y="64"/>
                      <a:pt x="59" y="67"/>
                      <a:pt x="59" y="70"/>
                    </a:cubicBezTo>
                    <a:cubicBezTo>
                      <a:pt x="59" y="76"/>
                      <a:pt x="62" y="81"/>
                      <a:pt x="66" y="84"/>
                    </a:cubicBezTo>
                    <a:cubicBezTo>
                      <a:pt x="63" y="84"/>
                      <a:pt x="61" y="84"/>
                      <a:pt x="58" y="82"/>
                    </a:cubicBezTo>
                    <a:cubicBezTo>
                      <a:pt x="58" y="82"/>
                      <a:pt x="58" y="82"/>
                      <a:pt x="58" y="83"/>
                    </a:cubicBezTo>
                    <a:cubicBezTo>
                      <a:pt x="58" y="91"/>
                      <a:pt x="64" y="98"/>
                      <a:pt x="72" y="99"/>
                    </a:cubicBezTo>
                    <a:cubicBezTo>
                      <a:pt x="71" y="100"/>
                      <a:pt x="69" y="100"/>
                      <a:pt x="68" y="100"/>
                    </a:cubicBezTo>
                    <a:cubicBezTo>
                      <a:pt x="67" y="100"/>
                      <a:pt x="66" y="100"/>
                      <a:pt x="64" y="100"/>
                    </a:cubicBezTo>
                    <a:cubicBezTo>
                      <a:pt x="67" y="106"/>
                      <a:pt x="73" y="111"/>
                      <a:pt x="81" y="111"/>
                    </a:cubicBezTo>
                    <a:cubicBezTo>
                      <a:pt x="75" y="116"/>
                      <a:pt x="67" y="119"/>
                      <a:pt x="59" y="119"/>
                    </a:cubicBezTo>
                    <a:cubicBezTo>
                      <a:pt x="58" y="119"/>
                      <a:pt x="56" y="119"/>
                      <a:pt x="55" y="118"/>
                    </a:cubicBezTo>
                    <a:cubicBezTo>
                      <a:pt x="63" y="123"/>
                      <a:pt x="72" y="126"/>
                      <a:pt x="82" y="126"/>
                    </a:cubicBezTo>
                    <a:cubicBezTo>
                      <a:pt x="113" y="126"/>
                      <a:pt x="131" y="100"/>
                      <a:pt x="131" y="78"/>
                    </a:cubicBezTo>
                    <a:cubicBezTo>
                      <a:pt x="131" y="77"/>
                      <a:pt x="131" y="76"/>
                      <a:pt x="131" y="75"/>
                    </a:cubicBezTo>
                    <a:cubicBezTo>
                      <a:pt x="134" y="73"/>
                      <a:pt x="137" y="70"/>
                      <a:pt x="139" y="67"/>
                    </a:cubicBezTo>
                    <a:cubicBezTo>
                      <a:pt x="136" y="68"/>
                      <a:pt x="133" y="69"/>
                      <a:pt x="129" y="69"/>
                    </a:cubicBezTo>
                    <a:cubicBezTo>
                      <a:pt x="133" y="67"/>
                      <a:pt x="136" y="64"/>
                      <a:pt x="137" y="60"/>
                    </a:cubicBezTo>
                    <a:close/>
                    <a:moveTo>
                      <a:pt x="93" y="0"/>
                    </a:moveTo>
                    <a:cubicBezTo>
                      <a:pt x="42" y="0"/>
                      <a:pt x="0" y="41"/>
                      <a:pt x="0" y="92"/>
                    </a:cubicBezTo>
                    <a:cubicBezTo>
                      <a:pt x="0" y="144"/>
                      <a:pt x="42" y="185"/>
                      <a:pt x="93" y="185"/>
                    </a:cubicBezTo>
                    <a:cubicBezTo>
                      <a:pt x="144" y="185"/>
                      <a:pt x="186" y="144"/>
                      <a:pt x="186" y="92"/>
                    </a:cubicBezTo>
                    <a:cubicBezTo>
                      <a:pt x="186" y="41"/>
                      <a:pt x="144" y="0"/>
                      <a:pt x="93" y="0"/>
                    </a:cubicBezTo>
                    <a:close/>
                    <a:moveTo>
                      <a:pt x="93" y="177"/>
                    </a:moveTo>
                    <a:cubicBezTo>
                      <a:pt x="46" y="177"/>
                      <a:pt x="9" y="139"/>
                      <a:pt x="9" y="92"/>
                    </a:cubicBezTo>
                    <a:cubicBezTo>
                      <a:pt x="9" y="46"/>
                      <a:pt x="46" y="8"/>
                      <a:pt x="93" y="8"/>
                    </a:cubicBezTo>
                    <a:cubicBezTo>
                      <a:pt x="140" y="8"/>
                      <a:pt x="177" y="46"/>
                      <a:pt x="177" y="92"/>
                    </a:cubicBezTo>
                    <a:cubicBezTo>
                      <a:pt x="177" y="139"/>
                      <a:pt x="140" y="177"/>
                      <a:pt x="93" y="177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6949808-114A-4B6C-8603-0981BC0F4BAF}"/>
                </a:ext>
              </a:extLst>
            </p:cNvPr>
            <p:cNvGrpSpPr/>
            <p:nvPr userDrawn="1"/>
          </p:nvGrpSpPr>
          <p:grpSpPr>
            <a:xfrm>
              <a:off x="5906814" y="5636225"/>
              <a:ext cx="1378922" cy="279033"/>
              <a:chOff x="5906814" y="5636225"/>
              <a:chExt cx="1378922" cy="279033"/>
            </a:xfrm>
          </p:grpSpPr>
          <p:sp>
            <p:nvSpPr>
              <p:cNvPr id="18" name="Shape 3899">
                <a:extLst>
                  <a:ext uri="{FF2B5EF4-FFF2-40B4-BE49-F238E27FC236}">
                    <a16:creationId xmlns:a16="http://schemas.microsoft.com/office/drawing/2014/main" id="{DDA8D3FD-7361-4C36-9BE3-14D77711C3DD}"/>
                  </a:ext>
                </a:extLst>
              </p:cNvPr>
              <p:cNvSpPr/>
              <p:nvPr userDrawn="1"/>
            </p:nvSpPr>
            <p:spPr>
              <a:xfrm>
                <a:off x="5906814" y="5636225"/>
                <a:ext cx="279033" cy="279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8"/>
                    </a:moveTo>
                    <a:cubicBezTo>
                      <a:pt x="5377" y="20618"/>
                      <a:pt x="982" y="16223"/>
                      <a:pt x="982" y="10800"/>
                    </a:cubicBezTo>
                    <a:cubicBezTo>
                      <a:pt x="982" y="5378"/>
                      <a:pt x="5377" y="982"/>
                      <a:pt x="10800" y="982"/>
                    </a:cubicBezTo>
                    <a:cubicBezTo>
                      <a:pt x="16223" y="982"/>
                      <a:pt x="20618" y="5378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moveTo>
                      <a:pt x="13430" y="9321"/>
                    </a:moveTo>
                    <a:cubicBezTo>
                      <a:pt x="11975" y="9321"/>
                      <a:pt x="11780" y="10196"/>
                      <a:pt x="11780" y="10196"/>
                    </a:cubicBezTo>
                    <a:lnTo>
                      <a:pt x="11782" y="9327"/>
                    </a:lnTo>
                    <a:lnTo>
                      <a:pt x="9818" y="9327"/>
                    </a:lnTo>
                    <a:lnTo>
                      <a:pt x="9818" y="14727"/>
                    </a:lnTo>
                    <a:lnTo>
                      <a:pt x="11782" y="14727"/>
                    </a:lnTo>
                    <a:lnTo>
                      <a:pt x="11782" y="11782"/>
                    </a:lnTo>
                    <a:cubicBezTo>
                      <a:pt x="11782" y="11782"/>
                      <a:pt x="11782" y="10793"/>
                      <a:pt x="12616" y="10793"/>
                    </a:cubicBezTo>
                    <a:cubicBezTo>
                      <a:pt x="13086" y="10793"/>
                      <a:pt x="13255" y="11232"/>
                      <a:pt x="13255" y="11782"/>
                    </a:cubicBezTo>
                    <a:lnTo>
                      <a:pt x="13255" y="14727"/>
                    </a:lnTo>
                    <a:lnTo>
                      <a:pt x="15218" y="14727"/>
                    </a:lnTo>
                    <a:lnTo>
                      <a:pt x="15218" y="11782"/>
                    </a:lnTo>
                    <a:cubicBezTo>
                      <a:pt x="15218" y="10245"/>
                      <a:pt x="14550" y="9321"/>
                      <a:pt x="13430" y="9321"/>
                    </a:cubicBezTo>
                    <a:moveTo>
                      <a:pt x="6873" y="14727"/>
                    </a:moveTo>
                    <a:lnTo>
                      <a:pt x="8829" y="14727"/>
                    </a:lnTo>
                    <a:lnTo>
                      <a:pt x="8829" y="9321"/>
                    </a:lnTo>
                    <a:lnTo>
                      <a:pt x="6873" y="9321"/>
                    </a:lnTo>
                    <a:cubicBezTo>
                      <a:pt x="6873" y="9321"/>
                      <a:pt x="6873" y="14727"/>
                      <a:pt x="6873" y="14727"/>
                    </a:cubicBezTo>
                    <a:close/>
                    <a:moveTo>
                      <a:pt x="7851" y="6873"/>
                    </a:moveTo>
                    <a:cubicBezTo>
                      <a:pt x="7311" y="6873"/>
                      <a:pt x="6873" y="7313"/>
                      <a:pt x="6873" y="7856"/>
                    </a:cubicBezTo>
                    <a:cubicBezTo>
                      <a:pt x="6873" y="8399"/>
                      <a:pt x="7311" y="8839"/>
                      <a:pt x="7851" y="8839"/>
                    </a:cubicBezTo>
                    <a:cubicBezTo>
                      <a:pt x="8391" y="8839"/>
                      <a:pt x="8829" y="8399"/>
                      <a:pt x="8829" y="7856"/>
                    </a:cubicBezTo>
                    <a:cubicBezTo>
                      <a:pt x="8829" y="7313"/>
                      <a:pt x="8391" y="6873"/>
                      <a:pt x="7851" y="6873"/>
                    </a:cubicBezTo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endParaRPr sz="1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201360-DF70-47EF-9FC8-CB1BC2C7368C}"/>
                  </a:ext>
                </a:extLst>
              </p:cNvPr>
              <p:cNvSpPr/>
              <p:nvPr userDrawn="1"/>
            </p:nvSpPr>
            <p:spPr>
              <a:xfrm>
                <a:off x="6192167" y="5660325"/>
                <a:ext cx="1093569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900" dirty="0"/>
                  <a:t>HealthDepartment</a:t>
                </a: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0B6A4DE-6432-4821-B7AC-353A82B282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117" y="1503517"/>
            <a:ext cx="4507948" cy="13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4964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1234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46D3A-7AE9-B74E-9AE1-4713369F9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85370-36DE-9148-B090-F6F58CCC9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72EE1-9609-9348-BF53-1CBA64F7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D7B2B-81D7-6348-9D15-455088439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331EB-5C2C-234C-AE35-A4E8B865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9324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5771F-606E-C24B-A56A-D1A0A737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7BBF5-B4BC-1E4A-B036-29C70A608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3CB46-0446-DB4E-98FB-10EF5958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4AE71-0A54-D646-A458-73EEAB05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DE2B0-9B46-9646-8F54-CC081E3B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1179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06D7A-EF36-844F-A7E2-8D5E8B9F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19E3-0861-5E48-BF07-975C4EC0E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1A8F3-6418-A84F-97EE-28DB5E38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E0971-1D01-344A-BE20-01AEE28C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9F191-5922-7B47-A181-4A5DAA62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69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84787916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75FCA-C45D-9B4F-8C9E-61345594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C4A36-0393-7A43-8C0E-4F7169F300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9E1B3-6510-714B-ACD7-21F919554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D0393-7E41-534B-8A7E-AC8AEE23A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725F9-72E0-4E45-9DE4-CFF8705C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7C630-DCFD-E242-A4BF-CE3B60B8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0054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B2186-D766-1548-A080-D664BE81F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A23F2-64A5-6A4A-B4E0-39FC843F8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4F791-D2CB-8E4C-9AE5-1269FF297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25A913-A9F2-214A-925E-941B77D7D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C9EB7-D646-214C-B296-61606955D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60FDCF-F83C-9E43-BB54-65D9DF7F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E2FA0C-66F0-F242-8DE1-BADD78D11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32D331-928A-E143-A678-581D63DB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004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55974-9885-7542-BE6D-D72CF5D2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CA03D5-BE41-A24E-8F2D-465FD8C2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F4C0E-29D7-9148-A55B-F643E13D4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A7008-1B6F-1549-A236-E8801073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962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2F37CF-FFE0-F64C-A719-F4C67BAA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26832-BCAF-404D-933A-9BA843A7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152AC-FEF3-3B44-9744-45207AE5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2765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5AE13-626E-6F47-9596-2FB1C70CB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A75E0-76A6-DB40-82AA-903DF8B63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49D13-B9AF-074C-8D44-E0FD8E244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375C3-1145-3A43-A8A0-3F973A1B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A9043-86CE-CD42-A8A4-AE552DBE4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31877-9AF5-4B4F-972E-3C46D6192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1489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3F1E3-1A09-2E48-845D-19B9594B0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05136-D080-F448-A015-BFFFF3F3EF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443B8-77A5-DE4F-9EF9-B9AD17F8E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A57FC-6089-AF4C-8C27-FDE6100F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56C96-A5D1-8642-AABB-B0E962C5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BD13C-F3DF-4D4A-B0FB-753575E3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3497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F790-4DDD-E04E-9916-1C875203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1C8CBD-AFDB-7E4B-9987-B83AE1EF2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80AF4-6ACC-B14B-B5EC-7F1901CDA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4A508-A2C6-854A-BFA9-79E168BE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140FF-3A16-684F-BB68-5589B45D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2884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E9EEC6-6B05-1444-A8DF-7A97497699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4B049-6F6C-7844-B1B5-81AF28BBC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A4250-303F-4546-AFF7-570D6AD6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9AEBF-6470-7641-9134-AF865CD9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94ACF-7EE9-6144-A975-1C33C020E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5320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873229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242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930269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973673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3714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7406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1271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622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9868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2507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5087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6576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82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3542031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4877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768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206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056188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0317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92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4050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161149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2E2C1E8D-F489-9086-FD5C-8BCEA3692F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59738" y="6254750"/>
            <a:ext cx="3914775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eorgia" charset="0"/>
                <a:ea typeface="Osaka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charset="0"/>
                <a:ea typeface="Osaka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charset="0"/>
                <a:ea typeface="Osaka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charset="0"/>
                <a:ea typeface="Osaka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Osaka" charset="-128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charset="0"/>
              </a:rPr>
              <a:t>Department of Pediatrics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100" dirty="0">
                <a:solidFill>
                  <a:srgbClr val="DCC6A7"/>
                </a:solidFill>
                <a:latin typeface="Verdana" charset="0"/>
              </a:rPr>
              <a:t>Division of Newborn Medicine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609960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E22C6-55EB-D341-97AC-CD9BC5C06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8E073-07E6-CA4E-91C7-7D6E28C38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F53D4-C306-E640-93A9-FDE3DF412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1F3C6-B54F-3540-B733-539CE4E0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C07-C5A4-E840-9448-DAB48C18D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61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66585255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1F89-2E52-E144-BDD1-52465A0C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A212D-FF4B-254D-B4EB-6AFD45B0D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9EF36-1040-7E49-BE3B-27C77280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C0E71-1287-8D46-88A0-1BCB77A19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778C0-0851-534D-B87E-791A15BB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0499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BECD-C149-D54C-A214-19C41EA4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33550-3518-7E42-A759-DBF0FA546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793B-724D-1A43-97BD-6E992B1EA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2C942-3650-A74F-94D7-6EC0C351F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D7C5E-4CE4-004D-9D86-9C9E51E3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5326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B5283-4CDC-DA46-9B13-E3E01A8C9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6FE1D-A878-3649-94C5-AFBD078D0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EEF81-5779-824F-9100-D8715D717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FDE8B-383F-A241-BB96-11EC7862E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5F7D7-DCF0-924F-A114-570C488A9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6D816-CEA0-D341-8A09-94F45DEAA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2340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1F6D-4E27-BF43-B35C-AF8C0A51C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AC86C-BC2D-CF46-A6F3-478D303A6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FDCF1-992E-3E40-99C2-B7379C650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BDF8E3-5ED9-BA4C-A30A-BA9DD4244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5E91D9-6A87-E842-BD21-D93CCA7DE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F2427D-C525-B743-940C-CCA77A9D6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B9AFD4-4D1A-6946-8FAF-01C157D26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054493-1204-1D43-BFB8-B969507FD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717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9B7D9-99D5-F243-8CF6-0AC859410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5B04A6-A561-5E41-BA58-56F26453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49BD52-688A-1A4A-9B10-57D47A956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B43C4-B1F2-674B-99DA-793005DE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2933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EC7B83-4905-5642-A8A2-F2FCA8692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D21AAF-B578-D34F-9942-5449A1BB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1EF5B-8D56-014D-BE76-E10C9134C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8922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1D5CA-BAA9-8040-9DCA-6D8A2857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5E65E-3358-6947-8833-82E5DC4E2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D32BC-EBFF-7D47-A0D3-7E10A8DB1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D17C-3112-B94A-9A0F-103475DA2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4652A-8BD6-BA46-B529-0F5E17AB3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87792-E0A0-4C4C-AECE-FD17598B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0212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1F876-3F7D-894A-BD20-0D3899E9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D527E-7A80-5847-9BA9-C18121F2F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6C3C6-31A0-9D49-85E5-D774F8318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F0C0F-698D-A348-AA14-28D132E3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9A3DC-BB98-CE40-90B4-2E6487CF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7E777-5CE5-D34F-87C1-B307AB4B1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2704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DA1AB-4294-EA4F-8888-8021231C7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D37D7-DBF5-5041-A54B-E073F78E3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7D9F3-6F8F-034A-A26E-E690CE83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BA2B0-3F8D-5E45-BDF6-4FA844260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94524-75EA-1742-AA9D-1E21D37E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99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6EFA07-34BE-454B-B0F6-FF7AEE3A3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EA64A-8CB4-3445-B374-8A7110848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82DAF-F929-514C-B2EB-FC3DC3E5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B008B-1B35-3D48-AEA8-4F085078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47658-8124-5742-9F32-CDB56687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42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28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824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963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05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9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7652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35722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49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2953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7585428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9674214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9831436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8035727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27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905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1348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60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993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697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977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9915828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2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5/29/24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2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0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3282346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8221426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15718665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6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63" Type="http://schemas.openxmlformats.org/officeDocument/2006/relationships/slideLayout" Target="../slideLayouts/slideLayout74.xml"/><Relationship Id="rId84" Type="http://schemas.openxmlformats.org/officeDocument/2006/relationships/slideLayout" Target="../slideLayouts/slideLayout95.xml"/><Relationship Id="rId138" Type="http://schemas.openxmlformats.org/officeDocument/2006/relationships/slideLayout" Target="../slideLayouts/slideLayout149.xml"/><Relationship Id="rId159" Type="http://schemas.openxmlformats.org/officeDocument/2006/relationships/slideLayout" Target="../slideLayouts/slideLayout170.xml"/><Relationship Id="rId170" Type="http://schemas.openxmlformats.org/officeDocument/2006/relationships/slideLayout" Target="../slideLayouts/slideLayout181.xml"/><Relationship Id="rId191" Type="http://schemas.openxmlformats.org/officeDocument/2006/relationships/slideLayout" Target="../slideLayouts/slideLayout202.xml"/><Relationship Id="rId205" Type="http://schemas.openxmlformats.org/officeDocument/2006/relationships/slideLayout" Target="../slideLayouts/slideLayout216.xml"/><Relationship Id="rId226" Type="http://schemas.openxmlformats.org/officeDocument/2006/relationships/theme" Target="../theme/theme2.xml"/><Relationship Id="rId107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53" Type="http://schemas.openxmlformats.org/officeDocument/2006/relationships/slideLayout" Target="../slideLayouts/slideLayout64.xml"/><Relationship Id="rId74" Type="http://schemas.openxmlformats.org/officeDocument/2006/relationships/slideLayout" Target="../slideLayouts/slideLayout85.xml"/><Relationship Id="rId128" Type="http://schemas.openxmlformats.org/officeDocument/2006/relationships/slideLayout" Target="../slideLayouts/slideLayout139.xml"/><Relationship Id="rId149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.xml"/><Relationship Id="rId95" Type="http://schemas.openxmlformats.org/officeDocument/2006/relationships/slideLayout" Target="../slideLayouts/slideLayout106.xml"/><Relationship Id="rId160" Type="http://schemas.openxmlformats.org/officeDocument/2006/relationships/slideLayout" Target="../slideLayouts/slideLayout171.xml"/><Relationship Id="rId181" Type="http://schemas.openxmlformats.org/officeDocument/2006/relationships/slideLayout" Target="../slideLayouts/slideLayout192.xml"/><Relationship Id="rId216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33.xml"/><Relationship Id="rId43" Type="http://schemas.openxmlformats.org/officeDocument/2006/relationships/slideLayout" Target="../slideLayouts/slideLayout54.xml"/><Relationship Id="rId64" Type="http://schemas.openxmlformats.org/officeDocument/2006/relationships/slideLayout" Target="../slideLayouts/slideLayout75.xml"/><Relationship Id="rId118" Type="http://schemas.openxmlformats.org/officeDocument/2006/relationships/slideLayout" Target="../slideLayouts/slideLayout129.xml"/><Relationship Id="rId139" Type="http://schemas.openxmlformats.org/officeDocument/2006/relationships/slideLayout" Target="../slideLayouts/slideLayout150.xml"/><Relationship Id="rId85" Type="http://schemas.openxmlformats.org/officeDocument/2006/relationships/slideLayout" Target="../slideLayouts/slideLayout96.xml"/><Relationship Id="rId150" Type="http://schemas.openxmlformats.org/officeDocument/2006/relationships/slideLayout" Target="../slideLayouts/slideLayout161.xml"/><Relationship Id="rId171" Type="http://schemas.openxmlformats.org/officeDocument/2006/relationships/slideLayout" Target="../slideLayouts/slideLayout182.xml"/><Relationship Id="rId192" Type="http://schemas.openxmlformats.org/officeDocument/2006/relationships/slideLayout" Target="../slideLayouts/slideLayout203.xml"/><Relationship Id="rId206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3.xml"/><Relationship Id="rId33" Type="http://schemas.openxmlformats.org/officeDocument/2006/relationships/slideLayout" Target="../slideLayouts/slideLayout44.xml"/><Relationship Id="rId108" Type="http://schemas.openxmlformats.org/officeDocument/2006/relationships/slideLayout" Target="../slideLayouts/slideLayout119.xml"/><Relationship Id="rId129" Type="http://schemas.openxmlformats.org/officeDocument/2006/relationships/slideLayout" Target="../slideLayouts/slideLayout140.xml"/><Relationship Id="rId54" Type="http://schemas.openxmlformats.org/officeDocument/2006/relationships/slideLayout" Target="../slideLayouts/slideLayout65.xml"/><Relationship Id="rId75" Type="http://schemas.openxmlformats.org/officeDocument/2006/relationships/slideLayout" Target="../slideLayouts/slideLayout86.xml"/><Relationship Id="rId96" Type="http://schemas.openxmlformats.org/officeDocument/2006/relationships/slideLayout" Target="../slideLayouts/slideLayout107.xml"/><Relationship Id="rId140" Type="http://schemas.openxmlformats.org/officeDocument/2006/relationships/slideLayout" Target="../slideLayouts/slideLayout151.xml"/><Relationship Id="rId161" Type="http://schemas.openxmlformats.org/officeDocument/2006/relationships/slideLayout" Target="../slideLayouts/slideLayout172.xml"/><Relationship Id="rId182" Type="http://schemas.openxmlformats.org/officeDocument/2006/relationships/slideLayout" Target="../slideLayouts/slideLayout193.xml"/><Relationship Id="rId217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34.xml"/><Relationship Id="rId119" Type="http://schemas.openxmlformats.org/officeDocument/2006/relationships/slideLayout" Target="../slideLayouts/slideLayout130.xml"/><Relationship Id="rId44" Type="http://schemas.openxmlformats.org/officeDocument/2006/relationships/slideLayout" Target="../slideLayouts/slideLayout55.xml"/><Relationship Id="rId65" Type="http://schemas.openxmlformats.org/officeDocument/2006/relationships/slideLayout" Target="../slideLayouts/slideLayout76.xml"/><Relationship Id="rId86" Type="http://schemas.openxmlformats.org/officeDocument/2006/relationships/slideLayout" Target="../slideLayouts/slideLayout97.xml"/><Relationship Id="rId130" Type="http://schemas.openxmlformats.org/officeDocument/2006/relationships/slideLayout" Target="../slideLayouts/slideLayout141.xml"/><Relationship Id="rId151" Type="http://schemas.openxmlformats.org/officeDocument/2006/relationships/slideLayout" Target="../slideLayouts/slideLayout162.xml"/><Relationship Id="rId172" Type="http://schemas.openxmlformats.org/officeDocument/2006/relationships/slideLayout" Target="../slideLayouts/slideLayout183.xml"/><Relationship Id="rId193" Type="http://schemas.openxmlformats.org/officeDocument/2006/relationships/slideLayout" Target="../slideLayouts/slideLayout204.xml"/><Relationship Id="rId207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4.xml"/><Relationship Id="rId109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45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97" Type="http://schemas.openxmlformats.org/officeDocument/2006/relationships/slideLayout" Target="../slideLayouts/slideLayout108.xml"/><Relationship Id="rId120" Type="http://schemas.openxmlformats.org/officeDocument/2006/relationships/slideLayout" Target="../slideLayouts/slideLayout131.xml"/><Relationship Id="rId14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8.xml"/><Relationship Id="rId162" Type="http://schemas.openxmlformats.org/officeDocument/2006/relationships/slideLayout" Target="../slideLayouts/slideLayout173.xml"/><Relationship Id="rId183" Type="http://schemas.openxmlformats.org/officeDocument/2006/relationships/slideLayout" Target="../slideLayouts/slideLayout194.xml"/><Relationship Id="rId218" Type="http://schemas.openxmlformats.org/officeDocument/2006/relationships/slideLayout" Target="../slideLayouts/slideLayout229.xml"/><Relationship Id="rId24" Type="http://schemas.openxmlformats.org/officeDocument/2006/relationships/slideLayout" Target="../slideLayouts/slideLayout35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110" Type="http://schemas.openxmlformats.org/officeDocument/2006/relationships/slideLayout" Target="../slideLayouts/slideLayout121.xml"/><Relationship Id="rId131" Type="http://schemas.openxmlformats.org/officeDocument/2006/relationships/slideLayout" Target="../slideLayouts/slideLayout142.xml"/><Relationship Id="rId152" Type="http://schemas.openxmlformats.org/officeDocument/2006/relationships/slideLayout" Target="../slideLayouts/slideLayout163.xml"/><Relationship Id="rId173" Type="http://schemas.openxmlformats.org/officeDocument/2006/relationships/slideLayout" Target="../slideLayouts/slideLayout184.xml"/><Relationship Id="rId194" Type="http://schemas.openxmlformats.org/officeDocument/2006/relationships/slideLayout" Target="../slideLayouts/slideLayout205.xml"/><Relationship Id="rId208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5.xml"/><Relationship Id="rId35" Type="http://schemas.openxmlformats.org/officeDocument/2006/relationships/slideLayout" Target="../slideLayouts/slideLayout46.xml"/><Relationship Id="rId56" Type="http://schemas.openxmlformats.org/officeDocument/2006/relationships/slideLayout" Target="../slideLayouts/slideLayout67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9.xml"/><Relationship Id="rId98" Type="http://schemas.openxmlformats.org/officeDocument/2006/relationships/slideLayout" Target="../slideLayouts/slideLayout109.xml"/><Relationship Id="rId121" Type="http://schemas.openxmlformats.org/officeDocument/2006/relationships/slideLayout" Target="../slideLayouts/slideLayout132.xml"/><Relationship Id="rId142" Type="http://schemas.openxmlformats.org/officeDocument/2006/relationships/slideLayout" Target="../slideLayouts/slideLayout153.xml"/><Relationship Id="rId163" Type="http://schemas.openxmlformats.org/officeDocument/2006/relationships/slideLayout" Target="../slideLayouts/slideLayout174.xml"/><Relationship Id="rId184" Type="http://schemas.openxmlformats.org/officeDocument/2006/relationships/slideLayout" Target="../slideLayouts/slideLayout195.xml"/><Relationship Id="rId219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14.xml"/><Relationship Id="rId214" Type="http://schemas.openxmlformats.org/officeDocument/2006/relationships/slideLayout" Target="../slideLayouts/slideLayout225.xml"/><Relationship Id="rId25" Type="http://schemas.openxmlformats.org/officeDocument/2006/relationships/slideLayout" Target="../slideLayouts/slideLayout36.xml"/><Relationship Id="rId46" Type="http://schemas.openxmlformats.org/officeDocument/2006/relationships/slideLayout" Target="../slideLayouts/slideLayout57.xml"/><Relationship Id="rId67" Type="http://schemas.openxmlformats.org/officeDocument/2006/relationships/slideLayout" Target="../slideLayouts/slideLayout78.xml"/><Relationship Id="rId116" Type="http://schemas.openxmlformats.org/officeDocument/2006/relationships/slideLayout" Target="../slideLayouts/slideLayout127.xml"/><Relationship Id="rId137" Type="http://schemas.openxmlformats.org/officeDocument/2006/relationships/slideLayout" Target="../slideLayouts/slideLayout148.xml"/><Relationship Id="rId158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62" Type="http://schemas.openxmlformats.org/officeDocument/2006/relationships/slideLayout" Target="../slideLayouts/slideLayout73.xml"/><Relationship Id="rId83" Type="http://schemas.openxmlformats.org/officeDocument/2006/relationships/slideLayout" Target="../slideLayouts/slideLayout94.xml"/><Relationship Id="rId88" Type="http://schemas.openxmlformats.org/officeDocument/2006/relationships/slideLayout" Target="../slideLayouts/slideLayout99.xml"/><Relationship Id="rId111" Type="http://schemas.openxmlformats.org/officeDocument/2006/relationships/slideLayout" Target="../slideLayouts/slideLayout122.xml"/><Relationship Id="rId132" Type="http://schemas.openxmlformats.org/officeDocument/2006/relationships/slideLayout" Target="../slideLayouts/slideLayout143.xml"/><Relationship Id="rId153" Type="http://schemas.openxmlformats.org/officeDocument/2006/relationships/slideLayout" Target="../slideLayouts/slideLayout164.xml"/><Relationship Id="rId174" Type="http://schemas.openxmlformats.org/officeDocument/2006/relationships/slideLayout" Target="../slideLayouts/slideLayout185.xml"/><Relationship Id="rId179" Type="http://schemas.openxmlformats.org/officeDocument/2006/relationships/slideLayout" Target="../slideLayouts/slideLayout190.xml"/><Relationship Id="rId195" Type="http://schemas.openxmlformats.org/officeDocument/2006/relationships/slideLayout" Target="../slideLayouts/slideLayout206.xml"/><Relationship Id="rId209" Type="http://schemas.openxmlformats.org/officeDocument/2006/relationships/slideLayout" Target="../slideLayouts/slideLayout220.xml"/><Relationship Id="rId190" Type="http://schemas.openxmlformats.org/officeDocument/2006/relationships/slideLayout" Target="../slideLayouts/slideLayout201.xml"/><Relationship Id="rId204" Type="http://schemas.openxmlformats.org/officeDocument/2006/relationships/slideLayout" Target="../slideLayouts/slideLayout215.xml"/><Relationship Id="rId220" Type="http://schemas.openxmlformats.org/officeDocument/2006/relationships/slideLayout" Target="../slideLayouts/slideLayout231.xml"/><Relationship Id="rId22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6.xml"/><Relationship Id="rId36" Type="http://schemas.openxmlformats.org/officeDocument/2006/relationships/slideLayout" Target="../slideLayouts/slideLayout47.xml"/><Relationship Id="rId57" Type="http://schemas.openxmlformats.org/officeDocument/2006/relationships/slideLayout" Target="../slideLayouts/slideLayout68.xml"/><Relationship Id="rId106" Type="http://schemas.openxmlformats.org/officeDocument/2006/relationships/slideLayout" Target="../slideLayouts/slideLayout117.xml"/><Relationship Id="rId127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52" Type="http://schemas.openxmlformats.org/officeDocument/2006/relationships/slideLayout" Target="../slideLayouts/slideLayout63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94" Type="http://schemas.openxmlformats.org/officeDocument/2006/relationships/slideLayout" Target="../slideLayouts/slideLayout105.xml"/><Relationship Id="rId99" Type="http://schemas.openxmlformats.org/officeDocument/2006/relationships/slideLayout" Target="../slideLayouts/slideLayout110.xml"/><Relationship Id="rId101" Type="http://schemas.openxmlformats.org/officeDocument/2006/relationships/slideLayout" Target="../slideLayouts/slideLayout112.xml"/><Relationship Id="rId122" Type="http://schemas.openxmlformats.org/officeDocument/2006/relationships/slideLayout" Target="../slideLayouts/slideLayout133.xml"/><Relationship Id="rId143" Type="http://schemas.openxmlformats.org/officeDocument/2006/relationships/slideLayout" Target="../slideLayouts/slideLayout154.xml"/><Relationship Id="rId148" Type="http://schemas.openxmlformats.org/officeDocument/2006/relationships/slideLayout" Target="../slideLayouts/slideLayout159.xml"/><Relationship Id="rId164" Type="http://schemas.openxmlformats.org/officeDocument/2006/relationships/slideLayout" Target="../slideLayouts/slideLayout175.xml"/><Relationship Id="rId169" Type="http://schemas.openxmlformats.org/officeDocument/2006/relationships/slideLayout" Target="../slideLayouts/slideLayout180.xml"/><Relationship Id="rId185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80" Type="http://schemas.openxmlformats.org/officeDocument/2006/relationships/slideLayout" Target="../slideLayouts/slideLayout191.xml"/><Relationship Id="rId210" Type="http://schemas.openxmlformats.org/officeDocument/2006/relationships/slideLayout" Target="../slideLayouts/slideLayout221.xml"/><Relationship Id="rId215" Type="http://schemas.openxmlformats.org/officeDocument/2006/relationships/slideLayout" Target="../slideLayouts/slideLayout226.xml"/><Relationship Id="rId26" Type="http://schemas.openxmlformats.org/officeDocument/2006/relationships/slideLayout" Target="../slideLayouts/slideLayout37.xml"/><Relationship Id="rId47" Type="http://schemas.openxmlformats.org/officeDocument/2006/relationships/slideLayout" Target="../slideLayouts/slideLayout58.xml"/><Relationship Id="rId68" Type="http://schemas.openxmlformats.org/officeDocument/2006/relationships/slideLayout" Target="../slideLayouts/slideLayout79.xml"/><Relationship Id="rId89" Type="http://schemas.openxmlformats.org/officeDocument/2006/relationships/slideLayout" Target="../slideLayouts/slideLayout100.xml"/><Relationship Id="rId112" Type="http://schemas.openxmlformats.org/officeDocument/2006/relationships/slideLayout" Target="../slideLayouts/slideLayout123.xml"/><Relationship Id="rId133" Type="http://schemas.openxmlformats.org/officeDocument/2006/relationships/slideLayout" Target="../slideLayouts/slideLayout144.xml"/><Relationship Id="rId154" Type="http://schemas.openxmlformats.org/officeDocument/2006/relationships/slideLayout" Target="../slideLayouts/slideLayout165.xml"/><Relationship Id="rId175" Type="http://schemas.openxmlformats.org/officeDocument/2006/relationships/slideLayout" Target="../slideLayouts/slideLayout186.xml"/><Relationship Id="rId196" Type="http://schemas.openxmlformats.org/officeDocument/2006/relationships/slideLayout" Target="../slideLayouts/slideLayout207.xml"/><Relationship Id="rId200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7.xml"/><Relationship Id="rId221" Type="http://schemas.openxmlformats.org/officeDocument/2006/relationships/slideLayout" Target="../slideLayouts/slideLayout232.xml"/><Relationship Id="rId37" Type="http://schemas.openxmlformats.org/officeDocument/2006/relationships/slideLayout" Target="../slideLayouts/slideLayout48.xml"/><Relationship Id="rId58" Type="http://schemas.openxmlformats.org/officeDocument/2006/relationships/slideLayout" Target="../slideLayouts/slideLayout69.xml"/><Relationship Id="rId79" Type="http://schemas.openxmlformats.org/officeDocument/2006/relationships/slideLayout" Target="../slideLayouts/slideLayout90.xml"/><Relationship Id="rId102" Type="http://schemas.openxmlformats.org/officeDocument/2006/relationships/slideLayout" Target="../slideLayouts/slideLayout113.xml"/><Relationship Id="rId123" Type="http://schemas.openxmlformats.org/officeDocument/2006/relationships/slideLayout" Target="../slideLayouts/slideLayout134.xml"/><Relationship Id="rId144" Type="http://schemas.openxmlformats.org/officeDocument/2006/relationships/slideLayout" Target="../slideLayouts/slideLayout155.xml"/><Relationship Id="rId90" Type="http://schemas.openxmlformats.org/officeDocument/2006/relationships/slideLayout" Target="../slideLayouts/slideLayout101.xml"/><Relationship Id="rId165" Type="http://schemas.openxmlformats.org/officeDocument/2006/relationships/slideLayout" Target="../slideLayouts/slideLayout176.xml"/><Relationship Id="rId186" Type="http://schemas.openxmlformats.org/officeDocument/2006/relationships/slideLayout" Target="../slideLayouts/slideLayout197.xml"/><Relationship Id="rId211" Type="http://schemas.openxmlformats.org/officeDocument/2006/relationships/slideLayout" Target="../slideLayouts/slideLayout222.xml"/><Relationship Id="rId27" Type="http://schemas.openxmlformats.org/officeDocument/2006/relationships/slideLayout" Target="../slideLayouts/slideLayout38.xml"/><Relationship Id="rId48" Type="http://schemas.openxmlformats.org/officeDocument/2006/relationships/slideLayout" Target="../slideLayouts/slideLayout59.xml"/><Relationship Id="rId69" Type="http://schemas.openxmlformats.org/officeDocument/2006/relationships/slideLayout" Target="../slideLayouts/slideLayout80.xml"/><Relationship Id="rId113" Type="http://schemas.openxmlformats.org/officeDocument/2006/relationships/slideLayout" Target="../slideLayouts/slideLayout124.xml"/><Relationship Id="rId134" Type="http://schemas.openxmlformats.org/officeDocument/2006/relationships/slideLayout" Target="../slideLayouts/slideLayout145.xml"/><Relationship Id="rId80" Type="http://schemas.openxmlformats.org/officeDocument/2006/relationships/slideLayout" Target="../slideLayouts/slideLayout91.xml"/><Relationship Id="rId155" Type="http://schemas.openxmlformats.org/officeDocument/2006/relationships/slideLayout" Target="../slideLayouts/slideLayout166.xml"/><Relationship Id="rId176" Type="http://schemas.openxmlformats.org/officeDocument/2006/relationships/slideLayout" Target="../slideLayouts/slideLayout187.xml"/><Relationship Id="rId197" Type="http://schemas.openxmlformats.org/officeDocument/2006/relationships/slideLayout" Target="../slideLayouts/slideLayout208.xml"/><Relationship Id="rId201" Type="http://schemas.openxmlformats.org/officeDocument/2006/relationships/slideLayout" Target="../slideLayouts/slideLayout212.xml"/><Relationship Id="rId222" Type="http://schemas.openxmlformats.org/officeDocument/2006/relationships/slideLayout" Target="../slideLayouts/slideLayout233.xml"/><Relationship Id="rId17" Type="http://schemas.openxmlformats.org/officeDocument/2006/relationships/slideLayout" Target="../slideLayouts/slideLayout28.xml"/><Relationship Id="rId38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70.xml"/><Relationship Id="rId103" Type="http://schemas.openxmlformats.org/officeDocument/2006/relationships/slideLayout" Target="../slideLayouts/slideLayout114.xml"/><Relationship Id="rId124" Type="http://schemas.openxmlformats.org/officeDocument/2006/relationships/slideLayout" Target="../slideLayouts/slideLayout135.xml"/><Relationship Id="rId70" Type="http://schemas.openxmlformats.org/officeDocument/2006/relationships/slideLayout" Target="../slideLayouts/slideLayout81.xml"/><Relationship Id="rId91" Type="http://schemas.openxmlformats.org/officeDocument/2006/relationships/slideLayout" Target="../slideLayouts/slideLayout102.xml"/><Relationship Id="rId145" Type="http://schemas.openxmlformats.org/officeDocument/2006/relationships/slideLayout" Target="../slideLayouts/slideLayout156.xml"/><Relationship Id="rId166" Type="http://schemas.openxmlformats.org/officeDocument/2006/relationships/slideLayout" Target="../slideLayouts/slideLayout177.xml"/><Relationship Id="rId187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2.xml"/><Relationship Id="rId212" Type="http://schemas.openxmlformats.org/officeDocument/2006/relationships/slideLayout" Target="../slideLayouts/slideLayout223.xml"/><Relationship Id="rId28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60.xml"/><Relationship Id="rId114" Type="http://schemas.openxmlformats.org/officeDocument/2006/relationships/slideLayout" Target="../slideLayouts/slideLayout125.xml"/><Relationship Id="rId60" Type="http://schemas.openxmlformats.org/officeDocument/2006/relationships/slideLayout" Target="../slideLayouts/slideLayout71.xml"/><Relationship Id="rId81" Type="http://schemas.openxmlformats.org/officeDocument/2006/relationships/slideLayout" Target="../slideLayouts/slideLayout92.xml"/><Relationship Id="rId135" Type="http://schemas.openxmlformats.org/officeDocument/2006/relationships/slideLayout" Target="../slideLayouts/slideLayout146.xml"/><Relationship Id="rId156" Type="http://schemas.openxmlformats.org/officeDocument/2006/relationships/slideLayout" Target="../slideLayouts/slideLayout167.xml"/><Relationship Id="rId177" Type="http://schemas.openxmlformats.org/officeDocument/2006/relationships/slideLayout" Target="../slideLayouts/slideLayout188.xml"/><Relationship Id="rId198" Type="http://schemas.openxmlformats.org/officeDocument/2006/relationships/slideLayout" Target="../slideLayouts/slideLayout209.xml"/><Relationship Id="rId202" Type="http://schemas.openxmlformats.org/officeDocument/2006/relationships/slideLayout" Target="../slideLayouts/slideLayout213.xml"/><Relationship Id="rId223" Type="http://schemas.openxmlformats.org/officeDocument/2006/relationships/slideLayout" Target="../slideLayouts/slideLayout23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61.xml"/><Relationship Id="rId104" Type="http://schemas.openxmlformats.org/officeDocument/2006/relationships/slideLayout" Target="../slideLayouts/slideLayout115.xml"/><Relationship Id="rId125" Type="http://schemas.openxmlformats.org/officeDocument/2006/relationships/slideLayout" Target="../slideLayouts/slideLayout136.xml"/><Relationship Id="rId146" Type="http://schemas.openxmlformats.org/officeDocument/2006/relationships/slideLayout" Target="../slideLayouts/slideLayout157.xml"/><Relationship Id="rId167" Type="http://schemas.openxmlformats.org/officeDocument/2006/relationships/slideLayout" Target="../slideLayouts/slideLayout178.xml"/><Relationship Id="rId188" Type="http://schemas.openxmlformats.org/officeDocument/2006/relationships/slideLayout" Target="../slideLayouts/slideLayout199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213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51.xml"/><Relationship Id="rId115" Type="http://schemas.openxmlformats.org/officeDocument/2006/relationships/slideLayout" Target="../slideLayouts/slideLayout126.xml"/><Relationship Id="rId136" Type="http://schemas.openxmlformats.org/officeDocument/2006/relationships/slideLayout" Target="../slideLayouts/slideLayout147.xml"/><Relationship Id="rId157" Type="http://schemas.openxmlformats.org/officeDocument/2006/relationships/slideLayout" Target="../slideLayouts/slideLayout168.xml"/><Relationship Id="rId178" Type="http://schemas.openxmlformats.org/officeDocument/2006/relationships/slideLayout" Target="../slideLayouts/slideLayout189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9" Type="http://schemas.openxmlformats.org/officeDocument/2006/relationships/slideLayout" Target="../slideLayouts/slideLayout210.xml"/><Relationship Id="rId203" Type="http://schemas.openxmlformats.org/officeDocument/2006/relationships/slideLayout" Target="../slideLayouts/slideLayout214.xml"/><Relationship Id="rId19" Type="http://schemas.openxmlformats.org/officeDocument/2006/relationships/slideLayout" Target="../slideLayouts/slideLayout30.xml"/><Relationship Id="rId224" Type="http://schemas.openxmlformats.org/officeDocument/2006/relationships/slideLayout" Target="../slideLayouts/slideLayout235.xml"/><Relationship Id="rId30" Type="http://schemas.openxmlformats.org/officeDocument/2006/relationships/slideLayout" Target="../slideLayouts/slideLayout41.xml"/><Relationship Id="rId105" Type="http://schemas.openxmlformats.org/officeDocument/2006/relationships/slideLayout" Target="../slideLayouts/slideLayout116.xml"/><Relationship Id="rId126" Type="http://schemas.openxmlformats.org/officeDocument/2006/relationships/slideLayout" Target="../slideLayouts/slideLayout137.xml"/><Relationship Id="rId147" Type="http://schemas.openxmlformats.org/officeDocument/2006/relationships/slideLayout" Target="../slideLayouts/slideLayout158.xml"/><Relationship Id="rId168" Type="http://schemas.openxmlformats.org/officeDocument/2006/relationships/slideLayout" Target="../slideLayouts/slideLayout17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93" Type="http://schemas.openxmlformats.org/officeDocument/2006/relationships/slideLayout" Target="../slideLayouts/slideLayout104.xml"/><Relationship Id="rId189" Type="http://schemas.openxmlformats.org/officeDocument/2006/relationships/slideLayout" Target="../slideLayouts/slideLayout20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52.xml"/><Relationship Id="rId16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4" Type="http://schemas.openxmlformats.org/officeDocument/2006/relationships/image" Target="../media/image6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1" r:id="rId1"/>
    <p:sldLayoutId id="2147485242" r:id="rId2"/>
    <p:sldLayoutId id="2147485258" r:id="rId3"/>
    <p:sldLayoutId id="2147485259" r:id="rId4"/>
    <p:sldLayoutId id="2147485260" r:id="rId5"/>
    <p:sldLayoutId id="2147485261" r:id="rId6"/>
    <p:sldLayoutId id="2147485262" r:id="rId7"/>
    <p:sldLayoutId id="2147485263" r:id="rId8"/>
    <p:sldLayoutId id="2147485264" r:id="rId9"/>
    <p:sldLayoutId id="2147485265" r:id="rId10"/>
    <p:sldLayoutId id="21474852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406699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836" r:id="rId2"/>
    <p:sldLayoutId id="2147483716" r:id="rId3"/>
    <p:sldLayoutId id="2147483741" r:id="rId4"/>
    <p:sldLayoutId id="2147483717" r:id="rId5"/>
    <p:sldLayoutId id="2147483718" r:id="rId6"/>
    <p:sldLayoutId id="2147483719" r:id="rId7"/>
    <p:sldLayoutId id="2147483723" r:id="rId8"/>
    <p:sldLayoutId id="2147483837" r:id="rId9"/>
    <p:sldLayoutId id="2147484354" r:id="rId10"/>
    <p:sldLayoutId id="2147484219" r:id="rId11"/>
    <p:sldLayoutId id="2147484220" r:id="rId12"/>
    <p:sldLayoutId id="2147484355" r:id="rId13"/>
    <p:sldLayoutId id="2147484356" r:id="rId14"/>
    <p:sldLayoutId id="2147484357" r:id="rId15"/>
    <p:sldLayoutId id="2147484358" r:id="rId16"/>
    <p:sldLayoutId id="2147483844" r:id="rId17"/>
    <p:sldLayoutId id="2147483845" r:id="rId18"/>
    <p:sldLayoutId id="2147484238" r:id="rId19"/>
    <p:sldLayoutId id="2147484200" r:id="rId20"/>
    <p:sldLayoutId id="2147484221" r:id="rId21"/>
    <p:sldLayoutId id="2147484202" r:id="rId22"/>
    <p:sldLayoutId id="2147484203" r:id="rId23"/>
    <p:sldLayoutId id="2147484204" r:id="rId24"/>
    <p:sldLayoutId id="2147484205" r:id="rId25"/>
    <p:sldLayoutId id="2147484206" r:id="rId26"/>
    <p:sldLayoutId id="2147484237" r:id="rId27"/>
    <p:sldLayoutId id="2147484208" r:id="rId28"/>
    <p:sldLayoutId id="2147485064" r:id="rId29"/>
    <p:sldLayoutId id="2147485065" r:id="rId30"/>
    <p:sldLayoutId id="2147485203" r:id="rId31"/>
    <p:sldLayoutId id="2147485066" r:id="rId32"/>
    <p:sldLayoutId id="2147485067" r:id="rId33"/>
    <p:sldLayoutId id="2147485068" r:id="rId34"/>
    <p:sldLayoutId id="2147485069" r:id="rId35"/>
    <p:sldLayoutId id="2147485341" r:id="rId36"/>
    <p:sldLayoutId id="2147485070" r:id="rId37"/>
    <p:sldLayoutId id="2147485204" r:id="rId38"/>
    <p:sldLayoutId id="2147485071" r:id="rId39"/>
    <p:sldLayoutId id="2147484359" r:id="rId40"/>
    <p:sldLayoutId id="2147484360" r:id="rId41"/>
    <p:sldLayoutId id="2147484361" r:id="rId42"/>
    <p:sldLayoutId id="2147483795" r:id="rId43"/>
    <p:sldLayoutId id="2147484346" r:id="rId44"/>
    <p:sldLayoutId id="2147484362" r:id="rId45"/>
    <p:sldLayoutId id="2147484363" r:id="rId46"/>
    <p:sldLayoutId id="2147484364" r:id="rId47"/>
    <p:sldLayoutId id="2147484365" r:id="rId48"/>
    <p:sldLayoutId id="2147484366" r:id="rId49"/>
    <p:sldLayoutId id="2147484367" r:id="rId50"/>
    <p:sldLayoutId id="2147484766" r:id="rId51"/>
    <p:sldLayoutId id="2147484557" r:id="rId52"/>
    <p:sldLayoutId id="2147484369" r:id="rId53"/>
    <p:sldLayoutId id="2147484767" r:id="rId54"/>
    <p:sldLayoutId id="2147484371" r:id="rId55"/>
    <p:sldLayoutId id="2147484372" r:id="rId56"/>
    <p:sldLayoutId id="2147484373" r:id="rId57"/>
    <p:sldLayoutId id="2147484374" r:id="rId58"/>
    <p:sldLayoutId id="2147484375" r:id="rId59"/>
    <p:sldLayoutId id="2147484768" r:id="rId60"/>
    <p:sldLayoutId id="2147484377" r:id="rId61"/>
    <p:sldLayoutId id="2147483721" r:id="rId62"/>
    <p:sldLayoutId id="2147483736" r:id="rId63"/>
    <p:sldLayoutId id="2147484353" r:id="rId64"/>
    <p:sldLayoutId id="2147483720" r:id="rId65"/>
    <p:sldLayoutId id="2147483722" r:id="rId66"/>
    <p:sldLayoutId id="2147485217" r:id="rId67"/>
    <p:sldLayoutId id="2147485218" r:id="rId68"/>
    <p:sldLayoutId id="2147485216" r:id="rId69"/>
    <p:sldLayoutId id="2147483764" r:id="rId70"/>
    <p:sldLayoutId id="2147483765" r:id="rId71"/>
    <p:sldLayoutId id="2147483766" r:id="rId72"/>
    <p:sldLayoutId id="2147483767" r:id="rId73"/>
    <p:sldLayoutId id="2147483739" r:id="rId74"/>
    <p:sldLayoutId id="2147485211" r:id="rId75"/>
    <p:sldLayoutId id="2147483700" r:id="rId76"/>
    <p:sldLayoutId id="2147485205" r:id="rId77"/>
    <p:sldLayoutId id="2147483701" r:id="rId78"/>
    <p:sldLayoutId id="2147483702" r:id="rId79"/>
    <p:sldLayoutId id="2147484780" r:id="rId80"/>
    <p:sldLayoutId id="2147483707" r:id="rId81"/>
    <p:sldLayoutId id="2147485206" r:id="rId82"/>
    <p:sldLayoutId id="2147485072" r:id="rId83"/>
    <p:sldLayoutId id="2147485198" r:id="rId84"/>
    <p:sldLayoutId id="2147483708" r:id="rId85"/>
    <p:sldLayoutId id="2147483709" r:id="rId86"/>
    <p:sldLayoutId id="2147484773" r:id="rId87"/>
    <p:sldLayoutId id="2147483711" r:id="rId88"/>
    <p:sldLayoutId id="2147484778" r:id="rId89"/>
    <p:sldLayoutId id="2147484454" r:id="rId90"/>
    <p:sldLayoutId id="2147483713" r:id="rId91"/>
    <p:sldLayoutId id="2147484231" r:id="rId92"/>
    <p:sldLayoutId id="2147484268" r:id="rId93"/>
    <p:sldLayoutId id="2147484235" r:id="rId94"/>
    <p:sldLayoutId id="2147484224" r:id="rId95"/>
    <p:sldLayoutId id="2147484245" r:id="rId96"/>
    <p:sldLayoutId id="2147484262" r:id="rId97"/>
    <p:sldLayoutId id="2147484770" r:id="rId98"/>
    <p:sldLayoutId id="2147484771" r:id="rId99"/>
    <p:sldLayoutId id="2147484772" r:id="rId100"/>
    <p:sldLayoutId id="2147484233" r:id="rId101"/>
    <p:sldLayoutId id="2147483710" r:id="rId102"/>
    <p:sldLayoutId id="2147484774" r:id="rId103"/>
    <p:sldLayoutId id="2147484775" r:id="rId104"/>
    <p:sldLayoutId id="2147484479" r:id="rId105"/>
    <p:sldLayoutId id="2147484776" r:id="rId106"/>
    <p:sldLayoutId id="2147484777" r:id="rId107"/>
    <p:sldLayoutId id="2147484400" r:id="rId108"/>
    <p:sldLayoutId id="2147484401" r:id="rId109"/>
    <p:sldLayoutId id="2147484402" r:id="rId110"/>
    <p:sldLayoutId id="2147483712" r:id="rId111"/>
    <p:sldLayoutId id="2147484464" r:id="rId112"/>
    <p:sldLayoutId id="2147484769" r:id="rId113"/>
    <p:sldLayoutId id="2147485210" r:id="rId114"/>
    <p:sldLayoutId id="2147483868" r:id="rId115"/>
    <p:sldLayoutId id="2147484781" r:id="rId116"/>
    <p:sldLayoutId id="2147484782" r:id="rId117"/>
    <p:sldLayoutId id="2147484783" r:id="rId118"/>
    <p:sldLayoutId id="2147484784" r:id="rId119"/>
    <p:sldLayoutId id="2147483813" r:id="rId120"/>
    <p:sldLayoutId id="2147483814" r:id="rId121"/>
    <p:sldLayoutId id="2147483815" r:id="rId122"/>
    <p:sldLayoutId id="2147483816" r:id="rId123"/>
    <p:sldLayoutId id="2147485207" r:id="rId124"/>
    <p:sldLayoutId id="2147485199" r:id="rId125"/>
    <p:sldLayoutId id="2147485200" r:id="rId126"/>
    <p:sldLayoutId id="2147485201" r:id="rId127"/>
    <p:sldLayoutId id="2147484385" r:id="rId128"/>
    <p:sldLayoutId id="2147483752" r:id="rId129"/>
    <p:sldLayoutId id="2147485213" r:id="rId130"/>
    <p:sldLayoutId id="2147485214" r:id="rId131"/>
    <p:sldLayoutId id="2147485215" r:id="rId132"/>
    <p:sldLayoutId id="2147485233" r:id="rId133"/>
    <p:sldLayoutId id="2147485234" r:id="rId134"/>
    <p:sldLayoutId id="2147485179" r:id="rId135"/>
    <p:sldLayoutId id="2147485202" r:id="rId136"/>
    <p:sldLayoutId id="2147485235" r:id="rId137"/>
    <p:sldLayoutId id="2147485236" r:id="rId138"/>
    <p:sldLayoutId id="2147485237" r:id="rId139"/>
    <p:sldLayoutId id="2147485238" r:id="rId140"/>
    <p:sldLayoutId id="2147485239" r:id="rId141"/>
    <p:sldLayoutId id="2147484329" r:id="rId142"/>
    <p:sldLayoutId id="2147484330" r:id="rId143"/>
    <p:sldLayoutId id="2147484331" r:id="rId144"/>
    <p:sldLayoutId id="2147484332" r:id="rId145"/>
    <p:sldLayoutId id="2147484485" r:id="rId146"/>
    <p:sldLayoutId id="2147484486" r:id="rId147"/>
    <p:sldLayoutId id="2147483879" r:id="rId148"/>
    <p:sldLayoutId id="2147484477" r:id="rId149"/>
    <p:sldLayoutId id="2147484478" r:id="rId150"/>
    <p:sldLayoutId id="2147484260" r:id="rId151"/>
    <p:sldLayoutId id="2147484226" r:id="rId152"/>
    <p:sldLayoutId id="2147484480" r:id="rId153"/>
    <p:sldLayoutId id="2147484267" r:id="rId154"/>
    <p:sldLayoutId id="2147484481" r:id="rId155"/>
    <p:sldLayoutId id="2147484482" r:id="rId156"/>
    <p:sldLayoutId id="2147484483" r:id="rId157"/>
    <p:sldLayoutId id="2147484484" r:id="rId158"/>
    <p:sldLayoutId id="2147483792" r:id="rId159"/>
    <p:sldLayoutId id="2147483793" r:id="rId160"/>
    <p:sldLayoutId id="2147483794" r:id="rId161"/>
    <p:sldLayoutId id="2147484227" r:id="rId162"/>
    <p:sldLayoutId id="2147483796" r:id="rId163"/>
    <p:sldLayoutId id="2147483797" r:id="rId164"/>
    <p:sldLayoutId id="2147483798" r:id="rId165"/>
    <p:sldLayoutId id="2147483799" r:id="rId166"/>
    <p:sldLayoutId id="2147483800" r:id="rId167"/>
    <p:sldLayoutId id="2147483801" r:id="rId168"/>
    <p:sldLayoutId id="2147485208" r:id="rId169"/>
    <p:sldLayoutId id="2147485209" r:id="rId170"/>
    <p:sldLayoutId id="2147484652" r:id="rId171"/>
    <p:sldLayoutId id="2147483877" r:id="rId172"/>
    <p:sldLayoutId id="2147483878" r:id="rId173"/>
    <p:sldLayoutId id="2147483788" r:id="rId174"/>
    <p:sldLayoutId id="2147483704" r:id="rId175"/>
    <p:sldLayoutId id="2147483705" r:id="rId176"/>
    <p:sldLayoutId id="2147485212" r:id="rId177"/>
    <p:sldLayoutId id="2147485224" r:id="rId178"/>
    <p:sldLayoutId id="2147483789" r:id="rId179"/>
    <p:sldLayoutId id="2147483790" r:id="rId180"/>
    <p:sldLayoutId id="2147483791" r:id="rId181"/>
    <p:sldLayoutId id="2147484785" r:id="rId182"/>
    <p:sldLayoutId id="2147484786" r:id="rId183"/>
    <p:sldLayoutId id="2147484787" r:id="rId184"/>
    <p:sldLayoutId id="2147484475" r:id="rId185"/>
    <p:sldLayoutId id="2147484765" r:id="rId186"/>
    <p:sldLayoutId id="2147484335" r:id="rId187"/>
    <p:sldLayoutId id="2147484336" r:id="rId188"/>
    <p:sldLayoutId id="2147484337" r:id="rId189"/>
    <p:sldLayoutId id="2147485229" r:id="rId190"/>
    <p:sldLayoutId id="2147484338" r:id="rId191"/>
    <p:sldLayoutId id="2147484339" r:id="rId192"/>
    <p:sldLayoutId id="2147484340" r:id="rId193"/>
    <p:sldLayoutId id="2147484341" r:id="rId194"/>
    <p:sldLayoutId id="2147484342" r:id="rId195"/>
    <p:sldLayoutId id="2147484343" r:id="rId196"/>
    <p:sldLayoutId id="2147484344" r:id="rId197"/>
    <p:sldLayoutId id="2147484222" r:id="rId198"/>
    <p:sldLayoutId id="2147483703" r:id="rId199"/>
    <p:sldLayoutId id="2147483680" r:id="rId200"/>
    <p:sldLayoutId id="2147485336" r:id="rId201"/>
    <p:sldLayoutId id="2147485197" r:id="rId202"/>
    <p:sldLayoutId id="2147483682" r:id="rId203"/>
    <p:sldLayoutId id="2147485337" r:id="rId204"/>
    <p:sldLayoutId id="2147485338" r:id="rId205"/>
    <p:sldLayoutId id="2147483684" r:id="rId206"/>
    <p:sldLayoutId id="2147483685" r:id="rId207"/>
    <p:sldLayoutId id="2147483686" r:id="rId208"/>
    <p:sldLayoutId id="2147483687" r:id="rId209"/>
    <p:sldLayoutId id="2147483688" r:id="rId210"/>
    <p:sldLayoutId id="2147485221" r:id="rId211"/>
    <p:sldLayoutId id="2147483689" r:id="rId212"/>
    <p:sldLayoutId id="2147483690" r:id="rId213"/>
    <p:sldLayoutId id="2147485222" r:id="rId214"/>
    <p:sldLayoutId id="2147483691" r:id="rId215"/>
    <p:sldLayoutId id="2147483692" r:id="rId216"/>
    <p:sldLayoutId id="2147483693" r:id="rId217"/>
    <p:sldLayoutId id="2147483694" r:id="rId218"/>
    <p:sldLayoutId id="2147485339" r:id="rId219"/>
    <p:sldLayoutId id="2147485296" r:id="rId220"/>
    <p:sldLayoutId id="2147485297" r:id="rId221"/>
    <p:sldLayoutId id="2147485298" r:id="rId222"/>
    <p:sldLayoutId id="2147485340" r:id="rId223"/>
    <p:sldLayoutId id="2147485299" r:id="rId224"/>
    <p:sldLayoutId id="2147484225" r:id="rId225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F699B-5201-8441-8A65-3E818217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E46B8-86B9-F341-8420-F4F7515D7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21760-25AB-3C44-A345-B71450A29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729CE-227F-9C45-89B7-9F13080F9FB0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DBA00-3828-F745-9FAE-72ACDCD7A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B268F-3AAA-F142-9AA5-214C3BD6D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F8536-5419-8648-98A1-6292D5CD6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10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4" r:id="rId1"/>
    <p:sldLayoutId id="2147485245" r:id="rId2"/>
    <p:sldLayoutId id="2147485246" r:id="rId3"/>
    <p:sldLayoutId id="2147485247" r:id="rId4"/>
    <p:sldLayoutId id="2147485248" r:id="rId5"/>
    <p:sldLayoutId id="2147485249" r:id="rId6"/>
    <p:sldLayoutId id="2147485250" r:id="rId7"/>
    <p:sldLayoutId id="2147485251" r:id="rId8"/>
    <p:sldLayoutId id="2147485252" r:id="rId9"/>
    <p:sldLayoutId id="2147485253" r:id="rId10"/>
    <p:sldLayoutId id="2147485254" r:id="rId11"/>
    <p:sldLayoutId id="2147485255" r:id="rId12"/>
    <p:sldLayoutId id="2147485256" r:id="rId13"/>
    <p:sldLayoutId id="214748525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5/29/24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0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5268" r:id="rId5"/>
    <p:sldLayoutId id="2147485269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61E0FBED-F6B4-AA6A-0F2E-9592A68A42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C9341-2692-BBE5-A821-7C73E4087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5897CB2-916B-43E3-AA86-98F24EF225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8" name="Title Placeholder 7">
            <a:extLst>
              <a:ext uri="{FF2B5EF4-FFF2-40B4-BE49-F238E27FC236}">
                <a16:creationId xmlns:a16="http://schemas.microsoft.com/office/drawing/2014/main" id="{9995E540-7281-A78A-6A20-E0336C20B8C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B18F1B-19EF-B140-A740-AF55F205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CA5D3-3E03-5645-A5AA-766C72502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08D50-A08E-AA43-9D25-123F50209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D1A2D-644A-F34B-9F14-AF4E1A289A74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5D17B-5701-0A4A-AD1A-38B836CC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8E92D-E1AF-7145-8F4F-8055FB2C2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AAC41-88D1-7A48-9079-3C64237A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3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88.png"/><Relationship Id="rId21" Type="http://schemas.openxmlformats.org/officeDocument/2006/relationships/image" Target="../media/image106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jpg"/><Relationship Id="rId1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97.png"/><Relationship Id="rId18" Type="http://schemas.openxmlformats.org/officeDocument/2006/relationships/image" Target="../media/image119.png"/><Relationship Id="rId26" Type="http://schemas.openxmlformats.org/officeDocument/2006/relationships/image" Target="../media/image126.jpg"/><Relationship Id="rId3" Type="http://schemas.openxmlformats.org/officeDocument/2006/relationships/image" Target="../media/image108.png"/><Relationship Id="rId21" Type="http://schemas.openxmlformats.org/officeDocument/2006/relationships/image" Target="../media/image121.png"/><Relationship Id="rId7" Type="http://schemas.openxmlformats.org/officeDocument/2006/relationships/image" Target="../media/image110.png"/><Relationship Id="rId12" Type="http://schemas.openxmlformats.org/officeDocument/2006/relationships/image" Target="../media/image96.png"/><Relationship Id="rId17" Type="http://schemas.openxmlformats.org/officeDocument/2006/relationships/image" Target="../media/image118.png"/><Relationship Id="rId25" Type="http://schemas.openxmlformats.org/officeDocument/2006/relationships/image" Target="../media/image125.png"/><Relationship Id="rId2" Type="http://schemas.openxmlformats.org/officeDocument/2006/relationships/image" Target="../media/image107.jpg"/><Relationship Id="rId16" Type="http://schemas.openxmlformats.org/officeDocument/2006/relationships/image" Target="../media/image117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24" Type="http://schemas.openxmlformats.org/officeDocument/2006/relationships/image" Target="../media/image124.png"/><Relationship Id="rId5" Type="http://schemas.openxmlformats.org/officeDocument/2006/relationships/image" Target="../media/image89.png"/><Relationship Id="rId15" Type="http://schemas.openxmlformats.org/officeDocument/2006/relationships/image" Target="../media/image116.png"/><Relationship Id="rId23" Type="http://schemas.openxmlformats.org/officeDocument/2006/relationships/image" Target="../media/image123.jpg"/><Relationship Id="rId28" Type="http://schemas.openxmlformats.org/officeDocument/2006/relationships/image" Target="../media/image128.jpg"/><Relationship Id="rId10" Type="http://schemas.openxmlformats.org/officeDocument/2006/relationships/image" Target="../media/image113.jp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112.png"/><Relationship Id="rId14" Type="http://schemas.openxmlformats.org/officeDocument/2006/relationships/image" Target="../media/image115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48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48.xml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48.xml"/><Relationship Id="rId4" Type="http://schemas.openxmlformats.org/officeDocument/2006/relationships/image" Target="../media/image1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48.xml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7" Type="http://schemas.openxmlformats.org/officeDocument/2006/relationships/image" Target="../media/image149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48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slideLayout" Target="../slideLayouts/slideLayout249.xml"/><Relationship Id="rId1" Type="http://schemas.openxmlformats.org/officeDocument/2006/relationships/video" Target="https://www.youtube.com/embed/GbLTugkCX_w?feature=oembed" TargetMode="External"/><Relationship Id="rId5" Type="http://schemas.openxmlformats.org/officeDocument/2006/relationships/image" Target="../media/image152.jpeg"/><Relationship Id="rId4" Type="http://schemas.openxmlformats.org/officeDocument/2006/relationships/image" Target="../media/image15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48.xml"/><Relationship Id="rId5" Type="http://schemas.openxmlformats.org/officeDocument/2006/relationships/image" Target="../media/image156.jpg"/><Relationship Id="rId4" Type="http://schemas.openxmlformats.org/officeDocument/2006/relationships/image" Target="../media/image1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48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://www.cdc.gov/sids/case-registry.htm" TargetMode="External"/><Relationship Id="rId1" Type="http://schemas.openxmlformats.org/officeDocument/2006/relationships/slideLayout" Target="../slideLayouts/slideLayout23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15.png"/><Relationship Id="rId18" Type="http://schemas.openxmlformats.org/officeDocument/2006/relationships/image" Target="../media/image103.png"/><Relationship Id="rId26" Type="http://schemas.openxmlformats.org/officeDocument/2006/relationships/image" Target="../media/image167.jpg"/><Relationship Id="rId3" Type="http://schemas.openxmlformats.org/officeDocument/2006/relationships/image" Target="../media/image88.png"/><Relationship Id="rId21" Type="http://schemas.openxmlformats.org/officeDocument/2006/relationships/image" Target="../media/image122.png"/><Relationship Id="rId7" Type="http://schemas.openxmlformats.org/officeDocument/2006/relationships/image" Target="../media/image111.png"/><Relationship Id="rId12" Type="http://schemas.openxmlformats.org/officeDocument/2006/relationships/image" Target="../media/image97.png"/><Relationship Id="rId17" Type="http://schemas.openxmlformats.org/officeDocument/2006/relationships/image" Target="../media/image119.png"/><Relationship Id="rId25" Type="http://schemas.openxmlformats.org/officeDocument/2006/relationships/hyperlink" Target="mailto:gina_lowell@rush.edu" TargetMode="External"/><Relationship Id="rId2" Type="http://schemas.openxmlformats.org/officeDocument/2006/relationships/image" Target="../media/image163.png"/><Relationship Id="rId16" Type="http://schemas.openxmlformats.org/officeDocument/2006/relationships/image" Target="../media/image166.png"/><Relationship Id="rId20" Type="http://schemas.openxmlformats.org/officeDocument/2006/relationships/image" Target="../media/image121.png"/><Relationship Id="rId29" Type="http://schemas.openxmlformats.org/officeDocument/2006/relationships/image" Target="../media/image170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10.png"/><Relationship Id="rId11" Type="http://schemas.openxmlformats.org/officeDocument/2006/relationships/image" Target="../media/image96.png"/><Relationship Id="rId24" Type="http://schemas.openxmlformats.org/officeDocument/2006/relationships/hyperlink" Target="mailto:christie_lawrence@rush.edu" TargetMode="External"/><Relationship Id="rId5" Type="http://schemas.openxmlformats.org/officeDocument/2006/relationships/image" Target="../media/image109.png"/><Relationship Id="rId15" Type="http://schemas.openxmlformats.org/officeDocument/2006/relationships/image" Target="../media/image117.png"/><Relationship Id="rId23" Type="http://schemas.openxmlformats.org/officeDocument/2006/relationships/hyperlink" Target="mailto:feliciaclark798@yahoo.com" TargetMode="External"/><Relationship Id="rId28" Type="http://schemas.openxmlformats.org/officeDocument/2006/relationships/image" Target="../media/image169.png"/><Relationship Id="rId10" Type="http://schemas.openxmlformats.org/officeDocument/2006/relationships/image" Target="../media/image165.png"/><Relationship Id="rId19" Type="http://schemas.openxmlformats.org/officeDocument/2006/relationships/image" Target="../media/image120.png"/><Relationship Id="rId31" Type="http://schemas.openxmlformats.org/officeDocument/2006/relationships/image" Target="../media/image171.png"/><Relationship Id="rId4" Type="http://schemas.openxmlformats.org/officeDocument/2006/relationships/image" Target="../media/image89.png"/><Relationship Id="rId9" Type="http://schemas.openxmlformats.org/officeDocument/2006/relationships/image" Target="../media/image113.jpg"/><Relationship Id="rId14" Type="http://schemas.openxmlformats.org/officeDocument/2006/relationships/image" Target="../media/image116.png"/><Relationship Id="rId22" Type="http://schemas.openxmlformats.org/officeDocument/2006/relationships/hyperlink" Target="mailto:seyedeh_r_ahadi@rush.edu" TargetMode="External"/><Relationship Id="rId27" Type="http://schemas.openxmlformats.org/officeDocument/2006/relationships/image" Target="../media/image168.jpeg"/><Relationship Id="rId30" Type="http://schemas.openxmlformats.org/officeDocument/2006/relationships/image" Target="../media/image12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emf"/><Relationship Id="rId7" Type="http://schemas.openxmlformats.org/officeDocument/2006/relationships/image" Target="../media/image177.gif"/><Relationship Id="rId12" Type="http://schemas.openxmlformats.org/officeDocument/2006/relationships/image" Target="../media/image182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69.xml"/><Relationship Id="rId6" Type="http://schemas.openxmlformats.org/officeDocument/2006/relationships/image" Target="../media/image176.png"/><Relationship Id="rId11" Type="http://schemas.openxmlformats.org/officeDocument/2006/relationships/image" Target="../media/image181.jpeg"/><Relationship Id="rId5" Type="http://schemas.openxmlformats.org/officeDocument/2006/relationships/image" Target="../media/image175.png"/><Relationship Id="rId15" Type="http://schemas.openxmlformats.org/officeDocument/2006/relationships/image" Target="../media/image185.png"/><Relationship Id="rId10" Type="http://schemas.openxmlformats.org/officeDocument/2006/relationships/image" Target="../media/image180.png"/><Relationship Id="rId4" Type="http://schemas.openxmlformats.org/officeDocument/2006/relationships/image" Target="../media/image174.jp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70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70.xml"/><Relationship Id="rId4" Type="http://schemas.openxmlformats.org/officeDocument/2006/relationships/image" Target="../media/image18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6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7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75.xml"/><Relationship Id="rId4" Type="http://schemas.openxmlformats.org/officeDocument/2006/relationships/image" Target="../media/image1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27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6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6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6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7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6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6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6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6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6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6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6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6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6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6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6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9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970" y="-307063"/>
            <a:ext cx="9473355" cy="1861508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  <a:ea typeface="+mj-lt"/>
                <a:cs typeface="+mj-lt"/>
              </a:rPr>
              <a:t>Promoting Safe Sleep in Illinois Hospitals</a:t>
            </a:r>
            <a:r>
              <a:rPr lang="en-US" dirty="0">
                <a:solidFill>
                  <a:schemeClr val="accent1"/>
                </a:solidFill>
                <a:ea typeface="+mj-lt"/>
                <a:cs typeface="+mj-lt"/>
              </a:rPr>
              <a:t> </a:t>
            </a:r>
            <a:endParaRPr lang="en-US" b="0" dirty="0">
              <a:solidFill>
                <a:schemeClr val="accent1"/>
              </a:solidFill>
              <a:ea typeface="+mj-lt"/>
              <a:cs typeface="+mj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922563-64D6-2A4E-B048-13AC25DB4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2041" y="4017028"/>
            <a:ext cx="10434648" cy="197130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+mn-lt"/>
                <a:cs typeface="+mn-lt"/>
              </a:rPr>
              <a:t>Gina Lowell, MD, MPH</a:t>
            </a:r>
            <a:endParaRPr lang="en-US" dirty="0"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ea typeface="+mn-lt"/>
                <a:cs typeface="+mn-lt"/>
              </a:rPr>
              <a:t>Principal Investigator for the Cook County SUID Case Registry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ea typeface="+mn-lt"/>
                <a:cs typeface="+mn-lt"/>
              </a:rPr>
              <a:t>Associate Professor, Department of Pediatrics, RUSH University Children’s Hospital</a:t>
            </a:r>
            <a:endParaRPr lang="en-US" sz="2100" dirty="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566C3A-8885-6DBF-FA71-CAB4135D8331}"/>
              </a:ext>
            </a:extLst>
          </p:cNvPr>
          <p:cNvSpPr txBox="1"/>
          <p:nvPr/>
        </p:nvSpPr>
        <p:spPr>
          <a:xfrm>
            <a:off x="1345721" y="2596550"/>
            <a:ext cx="12577312" cy="14311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ea typeface="+mn-lt"/>
                <a:cs typeface="+mn-lt"/>
              </a:rPr>
              <a:t>Christie Lawrence, DNP, RNC-NIC, APN/CNS ​</a:t>
            </a:r>
          </a:p>
          <a:p>
            <a:pPr>
              <a:buClr>
                <a:schemeClr val="accent2"/>
              </a:buClr>
            </a:pPr>
            <a:r>
              <a:rPr lang="en-US" sz="2100" dirty="0">
                <a:ea typeface="Lato"/>
                <a:cs typeface="Lato"/>
              </a:rPr>
              <a:t>Cook County Birth Hospital Outreach Coordinator for the Cook County SUID Case Registry</a:t>
            </a:r>
          </a:p>
          <a:p>
            <a:pPr>
              <a:buClr>
                <a:schemeClr val="accent2"/>
              </a:buClr>
            </a:pPr>
            <a:r>
              <a:rPr lang="en-US" sz="2100" dirty="0">
                <a:ea typeface="Lato"/>
                <a:cs typeface="Lato"/>
              </a:rPr>
              <a:t>Assistant Professor, Department of Women, Children &amp; Family Nursing</a:t>
            </a:r>
          </a:p>
          <a:p>
            <a:pPr>
              <a:buClr>
                <a:schemeClr val="accent2"/>
              </a:buClr>
            </a:pPr>
            <a:r>
              <a:rPr lang="en-US" sz="2100" dirty="0">
                <a:ea typeface="Lato"/>
                <a:cs typeface="Lato"/>
              </a:rPr>
              <a:t>Rush University College of Nursing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E8510-9575-F087-0FA0-E6444BE60724}"/>
              </a:ext>
            </a:extLst>
          </p:cNvPr>
          <p:cNvSpPr txBox="1"/>
          <p:nvPr/>
        </p:nvSpPr>
        <p:spPr>
          <a:xfrm>
            <a:off x="1345721" y="1949569"/>
            <a:ext cx="837912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ea typeface="Lato"/>
                <a:cs typeface="Lato"/>
              </a:rPr>
              <a:t>Assistant Professor of Pediatrics, Division of Newborn Medicine​</a:t>
            </a:r>
          </a:p>
          <a:p>
            <a:r>
              <a:rPr lang="en-US" sz="2100" dirty="0">
                <a:ea typeface="Lato"/>
                <a:cs typeface="Lato"/>
              </a:rPr>
              <a:t>Washington University in St. Louis School of Medicine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17A07-0349-9965-3D28-E18E8564C79F}"/>
              </a:ext>
            </a:extLst>
          </p:cNvPr>
          <p:cNvSpPr txBox="1"/>
          <p:nvPr/>
        </p:nvSpPr>
        <p:spPr>
          <a:xfrm>
            <a:off x="1345721" y="1547003"/>
            <a:ext cx="61075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+mn-lt"/>
                <a:cs typeface="+mn-lt"/>
              </a:rPr>
              <a:t>Bryanne N Colvin, MD</a:t>
            </a:r>
          </a:p>
        </p:txBody>
      </p:sp>
    </p:spTree>
    <p:extLst>
      <p:ext uri="{BB962C8B-B14F-4D97-AF65-F5344CB8AC3E}">
        <p14:creationId xmlns:p14="http://schemas.microsoft.com/office/powerpoint/2010/main" val="3717525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4370" y="6421628"/>
            <a:ext cx="2703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Case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Registry</a:t>
            </a:r>
            <a:r>
              <a:rPr sz="1200" spc="-3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2019-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7061" y="244636"/>
            <a:ext cx="9181878" cy="691470"/>
          </a:xfrm>
          <a:prstGeom prst="rect">
            <a:avLst/>
          </a:prstGeom>
        </p:spPr>
        <p:txBody>
          <a:bodyPr vert="horz" wrap="square" lIns="0" tIns="306323" rIns="0" bIns="0" rtlCol="0">
            <a:spAutoFit/>
          </a:bodyPr>
          <a:lstStyle/>
          <a:p>
            <a:pPr marL="336486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6232"/>
                </a:solidFill>
                <a:latin typeface="Arial"/>
                <a:cs typeface="Arial"/>
              </a:rPr>
              <a:t>Sleep-</a:t>
            </a:r>
            <a:r>
              <a:rPr sz="2400" b="1" dirty="0">
                <a:solidFill>
                  <a:srgbClr val="006232"/>
                </a:solidFill>
                <a:latin typeface="Arial"/>
                <a:cs typeface="Arial"/>
              </a:rPr>
              <a:t>related</a:t>
            </a:r>
            <a:r>
              <a:rPr sz="2400" b="1" spc="-65" dirty="0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232"/>
                </a:solidFill>
                <a:latin typeface="Arial"/>
                <a:cs typeface="Arial"/>
              </a:rPr>
              <a:t>SUID</a:t>
            </a:r>
            <a:r>
              <a:rPr sz="2400" b="1" spc="-55" dirty="0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232"/>
                </a:solidFill>
                <a:latin typeface="Arial"/>
                <a:cs typeface="Arial"/>
              </a:rPr>
              <a:t>by</a:t>
            </a:r>
            <a:r>
              <a:rPr sz="2400" b="1" spc="-130" dirty="0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6232"/>
                </a:solidFill>
                <a:latin typeface="Arial"/>
                <a:cs typeface="Arial"/>
              </a:rPr>
              <a:t>Age</a:t>
            </a:r>
            <a:r>
              <a:rPr sz="2400" b="1" spc="-50" dirty="0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6232"/>
                </a:solidFill>
                <a:latin typeface="Arial"/>
                <a:cs typeface="Arial"/>
              </a:rPr>
              <a:t>(months)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9969" y="1142682"/>
            <a:ext cx="6692061" cy="52136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4370" y="6421628"/>
            <a:ext cx="2703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Case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Registry</a:t>
            </a:r>
            <a:r>
              <a:rPr sz="1200" spc="-3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2019-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982912" y="2215758"/>
            <a:ext cx="6134735" cy="1939925"/>
            <a:chOff x="2982912" y="2215758"/>
            <a:chExt cx="6134735" cy="19399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2912" y="2412274"/>
              <a:ext cx="6134214" cy="17429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67181" y="2215758"/>
              <a:ext cx="2343150" cy="1939289"/>
            </a:xfrm>
            <a:custGeom>
              <a:avLst/>
              <a:gdLst/>
              <a:ahLst/>
              <a:cxnLst/>
              <a:rect l="l" t="t" r="r" b="b"/>
              <a:pathLst>
                <a:path w="2343150" h="1939289">
                  <a:moveTo>
                    <a:pt x="2342960" y="0"/>
                  </a:moveTo>
                  <a:lnTo>
                    <a:pt x="0" y="0"/>
                  </a:lnTo>
                  <a:lnTo>
                    <a:pt x="0" y="1938991"/>
                  </a:lnTo>
                  <a:lnTo>
                    <a:pt x="2342960" y="1938991"/>
                  </a:lnTo>
                  <a:lnTo>
                    <a:pt x="2342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40422" y="532891"/>
            <a:ext cx="2668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006232"/>
                </a:solidFill>
                <a:latin typeface="Arial"/>
                <a:cs typeface="Arial"/>
              </a:rPr>
              <a:t>SUID</a:t>
            </a:r>
            <a:r>
              <a:rPr sz="2400" b="1" spc="-65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006232"/>
                </a:solidFill>
                <a:latin typeface="Arial"/>
                <a:cs typeface="Arial"/>
              </a:rPr>
              <a:t>Risk</a:t>
            </a:r>
            <a:r>
              <a:rPr sz="2400" b="1" spc="-65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400" b="1" spc="-10">
                <a:solidFill>
                  <a:srgbClr val="006232"/>
                </a:solidFill>
                <a:latin typeface="Arial"/>
                <a:cs typeface="Arial"/>
              </a:rPr>
              <a:t>Factors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5921" y="1974596"/>
            <a:ext cx="2076450" cy="2117725"/>
          </a:xfrm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5"/>
              </a:spcBef>
            </a:pPr>
            <a:r>
              <a:rPr sz="7200" b="1" spc="-25">
                <a:solidFill>
                  <a:srgbClr val="7F7F7F"/>
                </a:solidFill>
                <a:latin typeface="Calibri"/>
                <a:cs typeface="Calibri"/>
              </a:rPr>
              <a:t>26%</a:t>
            </a:r>
            <a:endParaRPr sz="7200">
              <a:latin typeface="Calibri"/>
              <a:cs typeface="Calibri"/>
            </a:endParaRPr>
          </a:p>
          <a:p>
            <a:pPr marL="12700" marR="5080">
              <a:lnSpc>
                <a:spcPct val="101299"/>
              </a:lnSpc>
              <a:spcBef>
                <a:spcPts val="345"/>
              </a:spcBef>
            </a:pP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of</a:t>
            </a:r>
            <a:r>
              <a:rPr sz="16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SUID</a:t>
            </a:r>
            <a:r>
              <a:rPr sz="16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occurred</a:t>
            </a:r>
            <a:r>
              <a:rPr sz="16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7F7F7F"/>
                </a:solidFill>
                <a:latin typeface="Calibri"/>
                <a:cs typeface="Calibri"/>
              </a:rPr>
              <a:t>among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infants</a:t>
            </a:r>
            <a:r>
              <a:rPr sz="1600" b="1" spc="-6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who</a:t>
            </a:r>
            <a:r>
              <a:rPr sz="1600" b="1" spc="-5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were</a:t>
            </a:r>
            <a:r>
              <a:rPr sz="1600" b="1" spc="-5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 spc="-20">
                <a:solidFill>
                  <a:srgbClr val="7F7F7F"/>
                </a:solidFill>
                <a:latin typeface="Calibri"/>
                <a:cs typeface="Calibri"/>
              </a:rPr>
              <a:t>born </a:t>
            </a:r>
            <a:r>
              <a:rPr sz="1600" b="1" spc="-10">
                <a:solidFill>
                  <a:srgbClr val="7F7F7F"/>
                </a:solidFill>
                <a:latin typeface="Calibri"/>
                <a:cs typeface="Calibri"/>
              </a:rPr>
              <a:t>prematurely.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94412" y="2212717"/>
            <a:ext cx="3111500" cy="1939289"/>
          </a:xfrm>
          <a:custGeom>
            <a:avLst/>
            <a:gdLst/>
            <a:ahLst/>
            <a:cxnLst/>
            <a:rect l="l" t="t" r="r" b="b"/>
            <a:pathLst>
              <a:path w="3111500" h="1939289">
                <a:moveTo>
                  <a:pt x="3111498" y="0"/>
                </a:moveTo>
                <a:lnTo>
                  <a:pt x="0" y="0"/>
                </a:lnTo>
                <a:lnTo>
                  <a:pt x="0" y="1938991"/>
                </a:lnTo>
                <a:lnTo>
                  <a:pt x="3111498" y="1938991"/>
                </a:lnTo>
                <a:lnTo>
                  <a:pt x="31114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73152" y="1971546"/>
            <a:ext cx="2809240" cy="2117725"/>
          </a:xfrm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5"/>
              </a:spcBef>
            </a:pPr>
            <a:r>
              <a:rPr sz="7200" b="1" spc="-25">
                <a:solidFill>
                  <a:srgbClr val="7F7F7F"/>
                </a:solidFill>
                <a:latin typeface="Calibri"/>
                <a:cs typeface="Calibri"/>
              </a:rPr>
              <a:t>16%</a:t>
            </a:r>
            <a:endParaRPr sz="7200">
              <a:latin typeface="Calibri"/>
              <a:cs typeface="Calibri"/>
            </a:endParaRPr>
          </a:p>
          <a:p>
            <a:pPr marL="12700" marR="5080">
              <a:lnSpc>
                <a:spcPct val="101200"/>
              </a:lnSpc>
              <a:spcBef>
                <a:spcPts val="345"/>
              </a:spcBef>
            </a:pP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of</a:t>
            </a:r>
            <a:r>
              <a:rPr sz="16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SUID</a:t>
            </a:r>
            <a:r>
              <a:rPr sz="16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occurred</a:t>
            </a:r>
            <a:r>
              <a:rPr sz="16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among</a:t>
            </a:r>
            <a:r>
              <a:rPr sz="16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7F7F7F"/>
                </a:solidFill>
                <a:latin typeface="Calibri"/>
                <a:cs typeface="Calibri"/>
              </a:rPr>
              <a:t>infants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who</a:t>
            </a:r>
            <a:r>
              <a:rPr sz="1600" b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had</a:t>
            </a:r>
            <a:r>
              <a:rPr sz="1600" b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7F7F7F"/>
                </a:solidFill>
                <a:latin typeface="Calibri"/>
                <a:cs typeface="Calibri"/>
              </a:rPr>
              <a:t>prenatal</a:t>
            </a:r>
            <a:r>
              <a:rPr sz="1600" b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and/or</a:t>
            </a:r>
            <a:r>
              <a:rPr sz="1600" b="1" spc="-2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7F7F7F"/>
                </a:solidFill>
                <a:latin typeface="Calibri"/>
                <a:cs typeface="Calibri"/>
              </a:rPr>
              <a:t>current </a:t>
            </a:r>
            <a:r>
              <a:rPr sz="1600" b="1">
                <a:solidFill>
                  <a:srgbClr val="7F7F7F"/>
                </a:solidFill>
                <a:latin typeface="Calibri"/>
                <a:cs typeface="Calibri"/>
              </a:rPr>
              <a:t>smoke</a:t>
            </a:r>
            <a:r>
              <a:rPr sz="1600" b="1" spc="-6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600" b="1" spc="-10">
                <a:solidFill>
                  <a:srgbClr val="7F7F7F"/>
                </a:solidFill>
                <a:latin typeface="Calibri"/>
                <a:cs typeface="Calibri"/>
              </a:rPr>
              <a:t>exposure.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44370" y="6421628"/>
            <a:ext cx="2703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Case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Registry</a:t>
            </a:r>
            <a:r>
              <a:rPr sz="1200" spc="-3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2019-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89928" y="4107669"/>
            <a:ext cx="3709035" cy="1477645"/>
          </a:xfrm>
          <a:prstGeom prst="rect">
            <a:avLst/>
          </a:prstGeom>
          <a:ln w="9525">
            <a:solidFill>
              <a:srgbClr val="44546A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1440" marR="137160">
              <a:lnSpc>
                <a:spcPct val="99700"/>
              </a:lnSpc>
              <a:spcBef>
                <a:spcPts val="254"/>
              </a:spcBef>
            </a:pPr>
            <a:r>
              <a:rPr sz="1800" i="1">
                <a:latin typeface="Calibri"/>
                <a:cs typeface="Calibri"/>
              </a:rPr>
              <a:t>In</a:t>
            </a:r>
            <a:r>
              <a:rPr sz="1800" i="1" spc="-2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Cook</a:t>
            </a:r>
            <a:r>
              <a:rPr sz="1800" i="1" spc="-3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County</a:t>
            </a:r>
            <a:r>
              <a:rPr sz="1800" i="1" spc="-3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from</a:t>
            </a:r>
            <a:r>
              <a:rPr sz="1800" i="1" spc="-20">
                <a:latin typeface="Calibri"/>
                <a:cs typeface="Calibri"/>
              </a:rPr>
              <a:t> </a:t>
            </a:r>
            <a:r>
              <a:rPr sz="1800" i="1" spc="-10">
                <a:latin typeface="Calibri"/>
                <a:cs typeface="Calibri"/>
              </a:rPr>
              <a:t>2019-2021, </a:t>
            </a:r>
            <a:r>
              <a:rPr sz="1800" i="1">
                <a:latin typeface="Calibri"/>
                <a:cs typeface="Calibri"/>
              </a:rPr>
              <a:t>Black</a:t>
            </a:r>
            <a:r>
              <a:rPr sz="1800" i="1" spc="-25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infants</a:t>
            </a:r>
            <a:r>
              <a:rPr sz="1800" i="1" spc="-2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died</a:t>
            </a:r>
            <a:r>
              <a:rPr sz="1800" i="1" spc="-2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of</a:t>
            </a:r>
            <a:r>
              <a:rPr sz="1800" i="1" spc="-2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SUID</a:t>
            </a:r>
            <a:r>
              <a:rPr sz="1800" i="1" spc="-15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at</a:t>
            </a:r>
            <a:r>
              <a:rPr sz="1800" i="1" spc="-30">
                <a:latin typeface="Calibri"/>
                <a:cs typeface="Calibri"/>
              </a:rPr>
              <a:t> </a:t>
            </a:r>
            <a:r>
              <a:rPr sz="1800" b="1" i="1">
                <a:latin typeface="Calibri"/>
                <a:cs typeface="Calibri"/>
              </a:rPr>
              <a:t>15</a:t>
            </a:r>
            <a:r>
              <a:rPr sz="1800" b="1" i="1" spc="-20">
                <a:latin typeface="Calibri"/>
                <a:cs typeface="Calibri"/>
              </a:rPr>
              <a:t> </a:t>
            </a:r>
            <a:r>
              <a:rPr sz="1800" b="1" i="1" spc="-10">
                <a:latin typeface="Calibri"/>
                <a:cs typeface="Calibri"/>
              </a:rPr>
              <a:t>times </a:t>
            </a:r>
            <a:r>
              <a:rPr sz="1800" i="1">
                <a:latin typeface="Calibri"/>
                <a:cs typeface="Calibri"/>
              </a:rPr>
              <a:t>the</a:t>
            </a:r>
            <a:r>
              <a:rPr sz="1800" i="1" spc="-4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rate</a:t>
            </a:r>
            <a:r>
              <a:rPr sz="1800" i="1" spc="-35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of</a:t>
            </a:r>
            <a:r>
              <a:rPr sz="1800" i="1" spc="-35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White</a:t>
            </a:r>
            <a:r>
              <a:rPr sz="1800" i="1" spc="-35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infants,</a:t>
            </a:r>
            <a:r>
              <a:rPr sz="1800" i="1" spc="-40">
                <a:latin typeface="Calibri"/>
                <a:cs typeface="Calibri"/>
              </a:rPr>
              <a:t> </a:t>
            </a:r>
            <a:r>
              <a:rPr sz="1800" i="1" spc="-25">
                <a:latin typeface="Calibri"/>
                <a:cs typeface="Calibri"/>
              </a:rPr>
              <a:t>and </a:t>
            </a:r>
            <a:r>
              <a:rPr sz="1800" i="1">
                <a:latin typeface="Calibri"/>
                <a:cs typeface="Calibri"/>
              </a:rPr>
              <a:t>Hispanic</a:t>
            </a:r>
            <a:r>
              <a:rPr sz="1800" i="1" spc="-3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infants</a:t>
            </a:r>
            <a:r>
              <a:rPr sz="1800" i="1" spc="-25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died</a:t>
            </a:r>
            <a:r>
              <a:rPr sz="1800" i="1" spc="-25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of</a:t>
            </a:r>
            <a:r>
              <a:rPr sz="1800" i="1" spc="-3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SUID</a:t>
            </a:r>
            <a:r>
              <a:rPr sz="1800" i="1" spc="-20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at</a:t>
            </a:r>
            <a:r>
              <a:rPr sz="1800" i="1" spc="-30">
                <a:latin typeface="Calibri"/>
                <a:cs typeface="Calibri"/>
              </a:rPr>
              <a:t> </a:t>
            </a:r>
            <a:r>
              <a:rPr sz="1800" b="1" i="1" spc="-50">
                <a:latin typeface="Calibri"/>
                <a:cs typeface="Calibri"/>
              </a:rPr>
              <a:t>3 </a:t>
            </a:r>
            <a:r>
              <a:rPr sz="1800" b="1" i="1">
                <a:latin typeface="Calibri"/>
                <a:cs typeface="Calibri"/>
              </a:rPr>
              <a:t>times</a:t>
            </a:r>
            <a:r>
              <a:rPr sz="1800" b="1" i="1" spc="-25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the</a:t>
            </a:r>
            <a:r>
              <a:rPr sz="1800" i="1" spc="-25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rate</a:t>
            </a:r>
            <a:r>
              <a:rPr sz="1800" i="1" spc="-25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of</a:t>
            </a:r>
            <a:r>
              <a:rPr sz="1800" i="1" spc="-25">
                <a:latin typeface="Calibri"/>
                <a:cs typeface="Calibri"/>
              </a:rPr>
              <a:t> </a:t>
            </a:r>
            <a:r>
              <a:rPr sz="1800" i="1">
                <a:latin typeface="Calibri"/>
                <a:cs typeface="Calibri"/>
              </a:rPr>
              <a:t>White</a:t>
            </a:r>
            <a:r>
              <a:rPr sz="1800" i="1" spc="-25">
                <a:latin typeface="Calibri"/>
                <a:cs typeface="Calibri"/>
              </a:rPr>
              <a:t> </a:t>
            </a:r>
            <a:r>
              <a:rPr sz="1800" i="1" spc="-10">
                <a:latin typeface="Calibri"/>
                <a:cs typeface="Calibri"/>
              </a:rPr>
              <a:t>infants.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422" y="499363"/>
            <a:ext cx="2397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006232"/>
                </a:solidFill>
                <a:latin typeface="Arial"/>
                <a:cs typeface="Arial"/>
              </a:rPr>
              <a:t>SUID</a:t>
            </a:r>
            <a:r>
              <a:rPr sz="2400" b="1" spc="-75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400" b="1" spc="-10">
                <a:solidFill>
                  <a:srgbClr val="006232"/>
                </a:solidFill>
                <a:latin typeface="Arial"/>
                <a:cs typeface="Arial"/>
              </a:rPr>
              <a:t>Disparities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271" y="1273003"/>
            <a:ext cx="7186656" cy="43119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40508" y="1268241"/>
            <a:ext cx="7196455" cy="432181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75"/>
              </a:spcBef>
            </a:pPr>
            <a:endParaRPr sz="1100">
              <a:latin typeface="Times New Roman"/>
              <a:cs typeface="Times New Roman"/>
            </a:endParaRPr>
          </a:p>
          <a:p>
            <a:pPr marL="2265045">
              <a:lnSpc>
                <a:spcPct val="100000"/>
              </a:lnSpc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255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40"/>
              </a:spcBef>
            </a:pPr>
            <a:endParaRPr sz="1100">
              <a:latin typeface="Calibri"/>
              <a:cs typeface="Calibri"/>
            </a:endParaRPr>
          </a:p>
          <a:p>
            <a:pPr marL="371475" algn="ctr">
              <a:lnSpc>
                <a:spcPct val="100000"/>
              </a:lnSpc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endParaRPr sz="1100">
              <a:latin typeface="Calibri"/>
              <a:cs typeface="Calibri"/>
            </a:endParaRPr>
          </a:p>
          <a:p>
            <a:pPr marL="3227070" algn="ctr">
              <a:lnSpc>
                <a:spcPct val="100000"/>
              </a:lnSpc>
              <a:spcBef>
                <a:spcPts val="600"/>
              </a:spcBef>
            </a:pPr>
            <a:r>
              <a:rPr sz="1100" b="1" spc="-25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44370" y="6421628"/>
            <a:ext cx="2703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Case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Registry</a:t>
            </a:r>
            <a:r>
              <a:rPr sz="1200" spc="-3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2019-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5285" y="135379"/>
            <a:ext cx="8616800" cy="1143200"/>
          </a:xfrm>
          <a:prstGeom prst="rect">
            <a:avLst/>
          </a:prstGeom>
        </p:spPr>
        <p:txBody>
          <a:bodyPr vert="horz" wrap="square" lIns="0" tIns="214883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006232"/>
                </a:solidFill>
                <a:latin typeface="Arial"/>
                <a:cs typeface="Arial"/>
              </a:rPr>
              <a:t>Preterm</a:t>
            </a:r>
            <a:r>
              <a:rPr sz="2400" b="1" spc="-105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400" b="1" spc="-20">
                <a:solidFill>
                  <a:srgbClr val="006232"/>
                </a:solidFill>
                <a:latin typeface="Arial"/>
                <a:cs typeface="Arial"/>
              </a:rPr>
              <a:t>SUID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89929" y="3931511"/>
            <a:ext cx="3709035" cy="1323975"/>
          </a:xfrm>
          <a:prstGeom prst="rect">
            <a:avLst/>
          </a:prstGeom>
          <a:ln w="9525">
            <a:solidFill>
              <a:srgbClr val="7F7F7F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91440" marR="97790">
              <a:lnSpc>
                <a:spcPct val="100000"/>
              </a:lnSpc>
              <a:spcBef>
                <a:spcPts val="259"/>
              </a:spcBef>
            </a:pPr>
            <a:r>
              <a:rPr sz="2000" i="1">
                <a:latin typeface="Calibri"/>
                <a:cs typeface="Calibri"/>
              </a:rPr>
              <a:t>The</a:t>
            </a:r>
            <a:r>
              <a:rPr sz="2000" i="1" spc="-45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rate</a:t>
            </a:r>
            <a:r>
              <a:rPr sz="2000" i="1" spc="-45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of</a:t>
            </a:r>
            <a:r>
              <a:rPr sz="2000" i="1" spc="-40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SUID</a:t>
            </a:r>
            <a:r>
              <a:rPr sz="2000" i="1" spc="-40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for</a:t>
            </a:r>
            <a:r>
              <a:rPr sz="2000" i="1" spc="-40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preterm</a:t>
            </a:r>
            <a:r>
              <a:rPr sz="2000" i="1" spc="-35">
                <a:latin typeface="Calibri"/>
                <a:cs typeface="Calibri"/>
              </a:rPr>
              <a:t> </a:t>
            </a:r>
            <a:r>
              <a:rPr sz="2000" i="1" spc="-10">
                <a:latin typeface="Calibri"/>
                <a:cs typeface="Calibri"/>
              </a:rPr>
              <a:t>Black </a:t>
            </a:r>
            <a:r>
              <a:rPr sz="2000" i="1">
                <a:latin typeface="Calibri"/>
                <a:cs typeface="Calibri"/>
              </a:rPr>
              <a:t>infants</a:t>
            </a:r>
            <a:r>
              <a:rPr sz="2000" i="1" spc="-60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in</a:t>
            </a:r>
            <a:r>
              <a:rPr sz="2000" i="1" spc="-55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Cook</a:t>
            </a:r>
            <a:r>
              <a:rPr sz="2000" i="1" spc="-50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County</a:t>
            </a:r>
            <a:r>
              <a:rPr sz="2000" i="1" spc="-50">
                <a:latin typeface="Calibri"/>
                <a:cs typeface="Calibri"/>
              </a:rPr>
              <a:t> </a:t>
            </a:r>
            <a:r>
              <a:rPr sz="2000" i="1" spc="-25">
                <a:latin typeface="Calibri"/>
                <a:cs typeface="Calibri"/>
              </a:rPr>
              <a:t>is</a:t>
            </a:r>
            <a:endParaRPr sz="2000">
              <a:latin typeface="Calibri"/>
              <a:cs typeface="Calibri"/>
            </a:endParaRPr>
          </a:p>
          <a:p>
            <a:pPr marL="91440" marR="218440">
              <a:lnSpc>
                <a:spcPct val="100000"/>
              </a:lnSpc>
            </a:pPr>
            <a:r>
              <a:rPr sz="2000" i="1">
                <a:latin typeface="Calibri"/>
                <a:cs typeface="Calibri"/>
              </a:rPr>
              <a:t>472</a:t>
            </a:r>
            <a:r>
              <a:rPr sz="2000" i="1" spc="-40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per</a:t>
            </a:r>
            <a:r>
              <a:rPr sz="2000" i="1" spc="-40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100,000</a:t>
            </a:r>
            <a:r>
              <a:rPr sz="2000" i="1" spc="-40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preterm</a:t>
            </a:r>
            <a:r>
              <a:rPr sz="2000" i="1" spc="-35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births</a:t>
            </a:r>
            <a:r>
              <a:rPr sz="2000" i="1" spc="-45">
                <a:latin typeface="Calibri"/>
                <a:cs typeface="Calibri"/>
              </a:rPr>
              <a:t> </a:t>
            </a:r>
            <a:r>
              <a:rPr sz="2000" i="1" spc="-50">
                <a:latin typeface="Calibri"/>
                <a:cs typeface="Calibri"/>
              </a:rPr>
              <a:t>– </a:t>
            </a:r>
            <a:r>
              <a:rPr sz="2000" i="1">
                <a:latin typeface="Calibri"/>
                <a:cs typeface="Calibri"/>
              </a:rPr>
              <a:t>or</a:t>
            </a:r>
            <a:r>
              <a:rPr sz="2000" i="1" spc="-35">
                <a:latin typeface="Calibri"/>
                <a:cs typeface="Calibri"/>
              </a:rPr>
              <a:t> </a:t>
            </a:r>
            <a:r>
              <a:rPr sz="2000" b="1" i="1">
                <a:latin typeface="Calibri"/>
                <a:cs typeface="Calibri"/>
              </a:rPr>
              <a:t>1</a:t>
            </a:r>
            <a:r>
              <a:rPr sz="2000" b="1" i="1" spc="-30">
                <a:latin typeface="Calibri"/>
                <a:cs typeface="Calibri"/>
              </a:rPr>
              <a:t> </a:t>
            </a:r>
            <a:r>
              <a:rPr sz="2000" b="1" i="1">
                <a:latin typeface="Calibri"/>
                <a:cs typeface="Calibri"/>
              </a:rPr>
              <a:t>in</a:t>
            </a:r>
            <a:r>
              <a:rPr sz="2000" b="1" i="1" spc="-35">
                <a:latin typeface="Calibri"/>
                <a:cs typeface="Calibri"/>
              </a:rPr>
              <a:t> </a:t>
            </a:r>
            <a:r>
              <a:rPr sz="2000" b="1" i="1">
                <a:latin typeface="Calibri"/>
                <a:cs typeface="Calibri"/>
              </a:rPr>
              <a:t>212</a:t>
            </a:r>
            <a:r>
              <a:rPr sz="2000" b="1" i="1" spc="-35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preterm</a:t>
            </a:r>
            <a:r>
              <a:rPr sz="2000" i="1" spc="-25">
                <a:latin typeface="Calibri"/>
                <a:cs typeface="Calibri"/>
              </a:rPr>
              <a:t> </a:t>
            </a:r>
            <a:r>
              <a:rPr sz="2000" i="1">
                <a:latin typeface="Calibri"/>
                <a:cs typeface="Calibri"/>
              </a:rPr>
              <a:t>Black</a:t>
            </a:r>
            <a:r>
              <a:rPr sz="2000" i="1" spc="-25">
                <a:latin typeface="Calibri"/>
                <a:cs typeface="Calibri"/>
              </a:rPr>
              <a:t> </a:t>
            </a:r>
            <a:r>
              <a:rPr sz="2000" i="1" spc="-10">
                <a:latin typeface="Calibri"/>
                <a:cs typeface="Calibri"/>
              </a:rPr>
              <a:t>births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682" y="1400999"/>
            <a:ext cx="7116385" cy="42620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4370" y="6421628"/>
            <a:ext cx="2703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Case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Registry</a:t>
            </a:r>
            <a:r>
              <a:rPr sz="1200" spc="-3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2019-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819207" y="5011657"/>
            <a:ext cx="1739900" cy="851535"/>
            <a:chOff x="3819207" y="5011657"/>
            <a:chExt cx="1739900" cy="851535"/>
          </a:xfrm>
        </p:grpSpPr>
        <p:sp>
          <p:nvSpPr>
            <p:cNvPr id="5" name="object 5"/>
            <p:cNvSpPr/>
            <p:nvPr/>
          </p:nvSpPr>
          <p:spPr>
            <a:xfrm>
              <a:off x="3822382" y="5014832"/>
              <a:ext cx="1733550" cy="845185"/>
            </a:xfrm>
            <a:custGeom>
              <a:avLst/>
              <a:gdLst/>
              <a:ahLst/>
              <a:cxnLst/>
              <a:rect l="l" t="t" r="r" b="b"/>
              <a:pathLst>
                <a:path w="1733550" h="845185">
                  <a:moveTo>
                    <a:pt x="1733476" y="0"/>
                  </a:moveTo>
                  <a:lnTo>
                    <a:pt x="0" y="0"/>
                  </a:lnTo>
                  <a:lnTo>
                    <a:pt x="0" y="844760"/>
                  </a:lnTo>
                  <a:lnTo>
                    <a:pt x="1733476" y="844760"/>
                  </a:lnTo>
                  <a:lnTo>
                    <a:pt x="1733476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22382" y="5014832"/>
              <a:ext cx="1733550" cy="845185"/>
            </a:xfrm>
            <a:custGeom>
              <a:avLst/>
              <a:gdLst/>
              <a:ahLst/>
              <a:cxnLst/>
              <a:rect l="l" t="t" r="r" b="b"/>
              <a:pathLst>
                <a:path w="1733550" h="845185">
                  <a:moveTo>
                    <a:pt x="0" y="0"/>
                  </a:moveTo>
                  <a:lnTo>
                    <a:pt x="1733477" y="0"/>
                  </a:lnTo>
                  <a:lnTo>
                    <a:pt x="1733477" y="844760"/>
                  </a:lnTo>
                  <a:lnTo>
                    <a:pt x="0" y="84476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924390" y="5158412"/>
            <a:ext cx="1529715" cy="554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385"/>
              </a:lnSpc>
            </a:pPr>
            <a:r>
              <a:rPr sz="1200" b="1" i="1" spc="-10">
                <a:latin typeface="Calibri"/>
                <a:cs typeface="Calibri"/>
              </a:rPr>
              <a:t>Sleep-</a:t>
            </a:r>
            <a:r>
              <a:rPr sz="1200" b="1" i="1">
                <a:latin typeface="Calibri"/>
                <a:cs typeface="Calibri"/>
              </a:rPr>
              <a:t>related</a:t>
            </a:r>
            <a:r>
              <a:rPr sz="1200" b="1" i="1" spc="-20">
                <a:latin typeface="Calibri"/>
                <a:cs typeface="Calibri"/>
              </a:rPr>
              <a:t> </a:t>
            </a:r>
            <a:r>
              <a:rPr sz="1200" b="1" i="1">
                <a:latin typeface="Calibri"/>
                <a:cs typeface="Calibri"/>
              </a:rPr>
              <a:t>SUIDs</a:t>
            </a:r>
            <a:r>
              <a:rPr sz="1200" b="1" i="1" spc="-15">
                <a:latin typeface="Calibri"/>
                <a:cs typeface="Calibri"/>
              </a:rPr>
              <a:t> </a:t>
            </a:r>
            <a:r>
              <a:rPr sz="1200" b="1" i="1" spc="-25">
                <a:latin typeface="Calibri"/>
                <a:cs typeface="Calibri"/>
              </a:rPr>
              <a:t>of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430"/>
              </a:lnSpc>
              <a:spcBef>
                <a:spcPts val="45"/>
              </a:spcBef>
            </a:pPr>
            <a:r>
              <a:rPr sz="1200" b="1" i="1">
                <a:latin typeface="Calibri"/>
                <a:cs typeface="Calibri"/>
              </a:rPr>
              <a:t>Cook</a:t>
            </a:r>
            <a:r>
              <a:rPr sz="1200" b="1" i="1" spc="-10">
                <a:latin typeface="Calibri"/>
                <a:cs typeface="Calibri"/>
              </a:rPr>
              <a:t> County,</a:t>
            </a:r>
            <a:r>
              <a:rPr sz="1200" b="1" i="1" spc="-5">
                <a:latin typeface="Calibri"/>
                <a:cs typeface="Calibri"/>
              </a:rPr>
              <a:t> </a:t>
            </a:r>
            <a:r>
              <a:rPr sz="1200" b="1" i="1" spc="-10">
                <a:latin typeface="Calibri"/>
                <a:cs typeface="Calibri"/>
              </a:rPr>
              <a:t>2019-</a:t>
            </a:r>
            <a:r>
              <a:rPr sz="1200" b="1" i="1" spc="-20"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430"/>
              </a:lnSpc>
            </a:pPr>
            <a:r>
              <a:rPr sz="1200" b="1" i="1" spc="-10">
                <a:latin typeface="Calibri"/>
                <a:cs typeface="Calibri"/>
              </a:rPr>
              <a:t>(141)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281224" y="181649"/>
            <a:ext cx="5626735" cy="6212205"/>
            <a:chOff x="3281224" y="181649"/>
            <a:chExt cx="5626735" cy="621220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81224" y="181649"/>
              <a:ext cx="5626375" cy="621160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669982" y="5281663"/>
              <a:ext cx="1733550" cy="845185"/>
            </a:xfrm>
            <a:custGeom>
              <a:avLst/>
              <a:gdLst/>
              <a:ahLst/>
              <a:cxnLst/>
              <a:rect l="l" t="t" r="r" b="b"/>
              <a:pathLst>
                <a:path w="1733550" h="845185">
                  <a:moveTo>
                    <a:pt x="1733476" y="0"/>
                  </a:moveTo>
                  <a:lnTo>
                    <a:pt x="0" y="0"/>
                  </a:lnTo>
                  <a:lnTo>
                    <a:pt x="0" y="844759"/>
                  </a:lnTo>
                  <a:lnTo>
                    <a:pt x="1733476" y="844759"/>
                  </a:lnTo>
                  <a:lnTo>
                    <a:pt x="1733476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69982" y="5281663"/>
              <a:ext cx="1733550" cy="845185"/>
            </a:xfrm>
            <a:custGeom>
              <a:avLst/>
              <a:gdLst/>
              <a:ahLst/>
              <a:cxnLst/>
              <a:rect l="l" t="t" r="r" b="b"/>
              <a:pathLst>
                <a:path w="1733550" h="845185">
                  <a:moveTo>
                    <a:pt x="0" y="0"/>
                  </a:moveTo>
                  <a:lnTo>
                    <a:pt x="1733477" y="0"/>
                  </a:lnTo>
                  <a:lnTo>
                    <a:pt x="1733477" y="844760"/>
                  </a:lnTo>
                  <a:lnTo>
                    <a:pt x="0" y="84476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759290" y="5403596"/>
            <a:ext cx="1555115" cy="57721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algn="ctr">
              <a:lnSpc>
                <a:spcPct val="105000"/>
              </a:lnSpc>
              <a:spcBef>
                <a:spcPts val="25"/>
              </a:spcBef>
            </a:pPr>
            <a:r>
              <a:rPr sz="1200" b="1" i="1" spc="-10" dirty="0">
                <a:latin typeface="Calibri"/>
                <a:cs typeface="Calibri"/>
              </a:rPr>
              <a:t>Sleep-</a:t>
            </a:r>
            <a:r>
              <a:rPr sz="1200" b="1" i="1" dirty="0">
                <a:latin typeface="Calibri"/>
                <a:cs typeface="Calibri"/>
              </a:rPr>
              <a:t>related</a:t>
            </a:r>
            <a:r>
              <a:rPr sz="1200" b="1" i="1" spc="-20" dirty="0">
                <a:latin typeface="Calibri"/>
                <a:cs typeface="Calibri"/>
              </a:rPr>
              <a:t> </a:t>
            </a:r>
            <a:r>
              <a:rPr sz="1200" b="1" i="1" dirty="0">
                <a:latin typeface="Calibri"/>
                <a:cs typeface="Calibri"/>
              </a:rPr>
              <a:t>SUID</a:t>
            </a:r>
            <a:r>
              <a:rPr sz="1200" b="1" i="1" spc="-15" dirty="0">
                <a:latin typeface="Calibri"/>
                <a:cs typeface="Calibri"/>
              </a:rPr>
              <a:t> </a:t>
            </a:r>
            <a:r>
              <a:rPr sz="1200" b="1" i="1" spc="-25" dirty="0">
                <a:latin typeface="Calibri"/>
                <a:cs typeface="Calibri"/>
              </a:rPr>
              <a:t>of </a:t>
            </a:r>
            <a:r>
              <a:rPr sz="1200" b="1" i="1" dirty="0">
                <a:latin typeface="Calibri"/>
                <a:cs typeface="Calibri"/>
              </a:rPr>
              <a:t>Cook</a:t>
            </a:r>
            <a:r>
              <a:rPr sz="1200" b="1" i="1" spc="-10" dirty="0">
                <a:latin typeface="Calibri"/>
                <a:cs typeface="Calibri"/>
              </a:rPr>
              <a:t> County,</a:t>
            </a:r>
            <a:r>
              <a:rPr sz="1200" b="1" i="1" spc="-5" dirty="0">
                <a:latin typeface="Calibri"/>
                <a:cs typeface="Calibri"/>
              </a:rPr>
              <a:t> </a:t>
            </a:r>
            <a:r>
              <a:rPr sz="1200" b="1" i="1" spc="-10" dirty="0">
                <a:latin typeface="Calibri"/>
                <a:cs typeface="Calibri"/>
              </a:rPr>
              <a:t>2019-</a:t>
            </a:r>
            <a:r>
              <a:rPr sz="1200" b="1" i="1" spc="-20" dirty="0">
                <a:latin typeface="Calibri"/>
                <a:cs typeface="Calibri"/>
              </a:rPr>
              <a:t>2022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ts val="1390"/>
              </a:lnSpc>
            </a:pPr>
            <a:r>
              <a:rPr sz="1200" b="1" i="1" spc="-10" dirty="0">
                <a:latin typeface="Calibri"/>
                <a:cs typeface="Calibri"/>
              </a:rPr>
              <a:t>(173)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78679" y="240960"/>
            <a:ext cx="4490249" cy="605724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44370" y="6421628"/>
            <a:ext cx="2703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Case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Registry</a:t>
            </a:r>
            <a:r>
              <a:rPr sz="1200" spc="-3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2019-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5720" y="1883155"/>
            <a:ext cx="6834505" cy="194881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27305">
              <a:lnSpc>
                <a:spcPct val="101699"/>
              </a:lnSpc>
              <a:spcBef>
                <a:spcPts val="60"/>
              </a:spcBef>
            </a:pPr>
            <a:r>
              <a:rPr sz="1800">
                <a:latin typeface="Calibri"/>
                <a:cs typeface="Calibri"/>
              </a:rPr>
              <a:t>The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health</a:t>
            </a:r>
            <a:r>
              <a:rPr sz="1800" spc="-2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of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community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that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is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home</a:t>
            </a:r>
            <a:r>
              <a:rPr sz="1800" spc="-2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to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an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infant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is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part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of</a:t>
            </a:r>
            <a:r>
              <a:rPr sz="1800" spc="-25">
                <a:latin typeface="Calibri"/>
                <a:cs typeface="Calibri"/>
              </a:rPr>
              <a:t> the </a:t>
            </a:r>
            <a:r>
              <a:rPr sz="1800" spc="-10">
                <a:latin typeface="Calibri"/>
                <a:cs typeface="Calibri"/>
              </a:rPr>
              <a:t>environment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that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may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place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an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infant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at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risk</a:t>
            </a:r>
            <a:r>
              <a:rPr sz="1800" spc="-4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for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–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or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protect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them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from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 spc="-50">
                <a:latin typeface="Calibri"/>
                <a:cs typeface="Calibri"/>
              </a:rPr>
              <a:t>– </a:t>
            </a:r>
            <a:r>
              <a:rPr sz="1800" spc="-10">
                <a:latin typeface="Calibri"/>
                <a:cs typeface="Calibri"/>
              </a:rPr>
              <a:t>SUID.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99400"/>
              </a:lnSpc>
              <a:spcBef>
                <a:spcPts val="2150"/>
              </a:spcBef>
            </a:pPr>
            <a:r>
              <a:rPr sz="1800">
                <a:latin typeface="Calibri"/>
                <a:cs typeface="Calibri"/>
              </a:rPr>
              <a:t>SUID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prevention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means</a:t>
            </a:r>
            <a:r>
              <a:rPr sz="1800" spc="-4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addressing</a:t>
            </a:r>
            <a:r>
              <a:rPr sz="1800" b="1" spc="-3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the</a:t>
            </a:r>
            <a:r>
              <a:rPr sz="1800" b="1" spc="-4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root</a:t>
            </a:r>
            <a:r>
              <a:rPr sz="1800" b="1" spc="-3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causes</a:t>
            </a:r>
            <a:r>
              <a:rPr sz="1800" b="1" spc="-4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of</a:t>
            </a:r>
            <a:r>
              <a:rPr sz="1800" b="1" spc="-2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health</a:t>
            </a:r>
            <a:r>
              <a:rPr sz="1800" b="1" spc="-3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inequities</a:t>
            </a:r>
            <a:r>
              <a:rPr sz="1800" b="1" spc="-50">
                <a:latin typeface="Calibri"/>
                <a:cs typeface="Calibri"/>
              </a:rPr>
              <a:t> </a:t>
            </a:r>
            <a:r>
              <a:rPr sz="1800" spc="-50">
                <a:latin typeface="Calibri"/>
                <a:cs typeface="Calibri"/>
              </a:rPr>
              <a:t>– </a:t>
            </a:r>
            <a:r>
              <a:rPr sz="1800" b="1">
                <a:latin typeface="Calibri"/>
                <a:cs typeface="Calibri"/>
              </a:rPr>
              <a:t>alongside</a:t>
            </a:r>
            <a:r>
              <a:rPr sz="1800" b="1" spc="-5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promoting</a:t>
            </a:r>
            <a:r>
              <a:rPr sz="1800" b="1" spc="-4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safe</a:t>
            </a:r>
            <a:r>
              <a:rPr sz="1800" b="1" spc="-5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sleep</a:t>
            </a:r>
            <a:r>
              <a:rPr sz="1800" b="1" spc="-4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approaches</a:t>
            </a:r>
            <a:r>
              <a:rPr sz="1800" b="1" spc="-4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that</a:t>
            </a:r>
            <a:r>
              <a:rPr sz="1800" b="1" spc="-4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work</a:t>
            </a:r>
            <a:r>
              <a:rPr sz="1800" b="1" spc="-5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–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to</a:t>
            </a:r>
            <a:r>
              <a:rPr sz="1800" spc="-4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protect</a:t>
            </a:r>
            <a:r>
              <a:rPr sz="1800" spc="-45">
                <a:latin typeface="Calibri"/>
                <a:cs typeface="Calibri"/>
              </a:rPr>
              <a:t> </a:t>
            </a:r>
            <a:r>
              <a:rPr sz="1800" spc="-25">
                <a:latin typeface="Calibri"/>
                <a:cs typeface="Calibri"/>
              </a:rPr>
              <a:t>our </a:t>
            </a:r>
            <a:r>
              <a:rPr sz="1800" spc="-10">
                <a:latin typeface="Calibri"/>
                <a:cs typeface="Calibri"/>
              </a:rPr>
              <a:t>infants,</a:t>
            </a:r>
            <a:r>
              <a:rPr sz="1800" spc="-4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families</a:t>
            </a:r>
            <a:r>
              <a:rPr sz="1800" spc="-4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and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communities.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422" y="499363"/>
            <a:ext cx="2914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>
                <a:solidFill>
                  <a:srgbClr val="006232"/>
                </a:solidFill>
                <a:latin typeface="Arial"/>
                <a:cs typeface="Arial"/>
              </a:rPr>
              <a:t>Towards</a:t>
            </a:r>
            <a:r>
              <a:rPr sz="2400" b="1" spc="-105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400" b="1" spc="-10">
                <a:solidFill>
                  <a:srgbClr val="006232"/>
                </a:solidFill>
                <a:latin typeface="Arial"/>
                <a:cs typeface="Arial"/>
              </a:rPr>
              <a:t>Prevention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4370" y="6421628"/>
            <a:ext cx="2703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Case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Registry</a:t>
            </a:r>
            <a:r>
              <a:rPr sz="1200" spc="-3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2019-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2123" y="1822583"/>
            <a:ext cx="1849426" cy="48752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19461" y="3475323"/>
            <a:ext cx="1752087" cy="160884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25136" y="1243076"/>
            <a:ext cx="1620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>
                <a:solidFill>
                  <a:srgbClr val="1E4D10"/>
                </a:solidFill>
                <a:latin typeface="Calibri"/>
                <a:cs typeface="Calibri"/>
              </a:rPr>
              <a:t>Contributors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25136" y="1624076"/>
            <a:ext cx="3972560" cy="30429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1686560">
              <a:lnSpc>
                <a:spcPct val="98900"/>
              </a:lnSpc>
              <a:spcBef>
                <a:spcPts val="120"/>
              </a:spcBef>
            </a:pPr>
            <a:r>
              <a:rPr sz="1800" spc="-20">
                <a:latin typeface="Calibri"/>
                <a:cs typeface="Calibri"/>
              </a:rPr>
              <a:t>Kyran</a:t>
            </a:r>
            <a:r>
              <a:rPr sz="1800" spc="-5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Quinlan</a:t>
            </a:r>
            <a:r>
              <a:rPr sz="1800" spc="-5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MD,</a:t>
            </a:r>
            <a:r>
              <a:rPr sz="1800" spc="-55">
                <a:latin typeface="Calibri"/>
                <a:cs typeface="Calibri"/>
              </a:rPr>
              <a:t> </a:t>
            </a:r>
            <a:r>
              <a:rPr sz="1800" spc="-25">
                <a:latin typeface="Calibri"/>
                <a:cs typeface="Calibri"/>
              </a:rPr>
              <a:t>MPH </a:t>
            </a:r>
            <a:r>
              <a:rPr sz="1800">
                <a:latin typeface="Calibri"/>
                <a:cs typeface="Calibri"/>
              </a:rPr>
              <a:t>Gina</a:t>
            </a:r>
            <a:r>
              <a:rPr sz="1800" spc="-5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Lowell</a:t>
            </a:r>
            <a:r>
              <a:rPr sz="1800" spc="-5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MD,</a:t>
            </a:r>
            <a:r>
              <a:rPr sz="1800" spc="-50">
                <a:latin typeface="Calibri"/>
                <a:cs typeface="Calibri"/>
              </a:rPr>
              <a:t> </a:t>
            </a:r>
            <a:r>
              <a:rPr sz="1800" spc="-25">
                <a:latin typeface="Calibri"/>
                <a:cs typeface="Calibri"/>
              </a:rPr>
              <a:t>MPH </a:t>
            </a:r>
            <a:r>
              <a:rPr sz="1800" i="1">
                <a:solidFill>
                  <a:srgbClr val="595959"/>
                </a:solidFill>
                <a:latin typeface="Calibri"/>
                <a:cs typeface="Calibri"/>
              </a:rPr>
              <a:t>Abbey</a:t>
            </a:r>
            <a:r>
              <a:rPr sz="1800" i="1" spc="-35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i="1">
                <a:solidFill>
                  <a:srgbClr val="595959"/>
                </a:solidFill>
                <a:latin typeface="Calibri"/>
                <a:cs typeface="Calibri"/>
              </a:rPr>
              <a:t>Mastroianni</a:t>
            </a:r>
            <a:r>
              <a:rPr sz="1800" i="1" spc="-3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i="1" spc="-25">
                <a:solidFill>
                  <a:srgbClr val="595959"/>
                </a:solidFill>
                <a:latin typeface="Calibri"/>
                <a:cs typeface="Calibri"/>
              </a:rPr>
              <a:t>MPH </a:t>
            </a:r>
            <a:r>
              <a:rPr sz="1800">
                <a:latin typeface="Calibri"/>
                <a:cs typeface="Calibri"/>
              </a:rPr>
              <a:t>Rojin</a:t>
            </a:r>
            <a:r>
              <a:rPr sz="1800" spc="-4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Ahadi</a:t>
            </a:r>
            <a:r>
              <a:rPr sz="1800" spc="-50">
                <a:latin typeface="Calibri"/>
                <a:cs typeface="Calibri"/>
              </a:rPr>
              <a:t> </a:t>
            </a:r>
            <a:r>
              <a:rPr sz="1800" spc="-25">
                <a:latin typeface="Calibri"/>
                <a:cs typeface="Calibri"/>
              </a:rPr>
              <a:t>MPH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800">
                <a:latin typeface="Calibri"/>
                <a:cs typeface="Calibri"/>
              </a:rPr>
              <a:t>Felicia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Clark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 spc="-20">
                <a:latin typeface="Calibri"/>
                <a:cs typeface="Calibri"/>
              </a:rPr>
              <a:t>D-ABMDI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2110"/>
              </a:lnSpc>
              <a:spcBef>
                <a:spcPts val="135"/>
              </a:spcBef>
            </a:pPr>
            <a:r>
              <a:rPr sz="1800">
                <a:latin typeface="Calibri"/>
                <a:cs typeface="Calibri"/>
              </a:rPr>
              <a:t>Christie</a:t>
            </a:r>
            <a:r>
              <a:rPr sz="1800" spc="-6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Lawrence</a:t>
            </a:r>
            <a:r>
              <a:rPr sz="1800" spc="-50">
                <a:latin typeface="Calibri"/>
                <a:cs typeface="Calibri"/>
              </a:rPr>
              <a:t> </a:t>
            </a:r>
            <a:r>
              <a:rPr sz="1800" spc="-55">
                <a:latin typeface="Calibri"/>
                <a:cs typeface="Calibri"/>
              </a:rPr>
              <a:t>DNP,</a:t>
            </a:r>
            <a:r>
              <a:rPr sz="1800" spc="-50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RNC-</a:t>
            </a:r>
            <a:r>
              <a:rPr sz="1800">
                <a:latin typeface="Calibri"/>
                <a:cs typeface="Calibri"/>
              </a:rPr>
              <a:t>NIC,</a:t>
            </a:r>
            <a:r>
              <a:rPr sz="1800" spc="-55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APN/CNS </a:t>
            </a:r>
            <a:r>
              <a:rPr sz="1800">
                <a:latin typeface="Calibri"/>
                <a:cs typeface="Calibri"/>
              </a:rPr>
              <a:t>Sumihiro</a:t>
            </a:r>
            <a:r>
              <a:rPr sz="1800" spc="-6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Suzuki</a:t>
            </a:r>
            <a:r>
              <a:rPr sz="1800" spc="-60">
                <a:latin typeface="Calibri"/>
                <a:cs typeface="Calibri"/>
              </a:rPr>
              <a:t> </a:t>
            </a:r>
            <a:r>
              <a:rPr sz="1800" spc="-25">
                <a:latin typeface="Calibri"/>
                <a:cs typeface="Calibri"/>
              </a:rPr>
              <a:t>PhD</a:t>
            </a:r>
            <a:endParaRPr sz="1800">
              <a:latin typeface="Calibri"/>
              <a:cs typeface="Calibri"/>
            </a:endParaRPr>
          </a:p>
          <a:p>
            <a:pPr marL="12700" marR="1958339">
              <a:lnSpc>
                <a:spcPct val="102200"/>
              </a:lnSpc>
              <a:spcBef>
                <a:spcPts val="2030"/>
              </a:spcBef>
            </a:pPr>
            <a:r>
              <a:rPr sz="1800" i="1">
                <a:solidFill>
                  <a:srgbClr val="595959"/>
                </a:solidFill>
                <a:latin typeface="Calibri"/>
                <a:cs typeface="Calibri"/>
              </a:rPr>
              <a:t>Eric</a:t>
            </a:r>
            <a:r>
              <a:rPr sz="1800" i="1" spc="-5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i="1">
                <a:solidFill>
                  <a:srgbClr val="595959"/>
                </a:solidFill>
                <a:latin typeface="Calibri"/>
                <a:cs typeface="Calibri"/>
              </a:rPr>
              <a:t>Eason</a:t>
            </a:r>
            <a:r>
              <a:rPr sz="1800" i="1" spc="-5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i="1" spc="-25">
                <a:solidFill>
                  <a:srgbClr val="595959"/>
                </a:solidFill>
                <a:latin typeface="Calibri"/>
                <a:cs typeface="Calibri"/>
              </a:rPr>
              <a:t>MD </a:t>
            </a:r>
            <a:r>
              <a:rPr sz="1800" i="1">
                <a:solidFill>
                  <a:srgbClr val="595959"/>
                </a:solidFill>
                <a:latin typeface="Calibri"/>
                <a:cs typeface="Calibri"/>
              </a:rPr>
              <a:t>Michael</a:t>
            </a:r>
            <a:r>
              <a:rPr sz="1800" i="1" spc="-4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i="1">
                <a:solidFill>
                  <a:srgbClr val="595959"/>
                </a:solidFill>
                <a:latin typeface="Calibri"/>
                <a:cs typeface="Calibri"/>
              </a:rPr>
              <a:t>Eckhardt</a:t>
            </a:r>
            <a:r>
              <a:rPr sz="1800" i="1" spc="-4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i="1" spc="-25">
                <a:solidFill>
                  <a:srgbClr val="595959"/>
                </a:solidFill>
                <a:latin typeface="Calibri"/>
                <a:cs typeface="Calibri"/>
              </a:rPr>
              <a:t>MD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>
                <a:latin typeface="Calibri"/>
                <a:cs typeface="Calibri"/>
              </a:rPr>
              <a:t>Meredith</a:t>
            </a:r>
            <a:r>
              <a:rPr sz="1800" spc="-8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Reynolds</a:t>
            </a:r>
            <a:r>
              <a:rPr sz="1800" spc="-85">
                <a:latin typeface="Calibri"/>
                <a:cs typeface="Calibri"/>
              </a:rPr>
              <a:t> </a:t>
            </a:r>
            <a:r>
              <a:rPr sz="1800" spc="-25">
                <a:latin typeface="Calibri"/>
                <a:cs typeface="Calibri"/>
              </a:rPr>
              <a:t>MD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2944" y="5379102"/>
            <a:ext cx="9923145" cy="871219"/>
          </a:xfrm>
          <a:prstGeom prst="rect">
            <a:avLst/>
          </a:prstGeom>
          <a:ln w="9525">
            <a:solidFill>
              <a:srgbClr val="44546A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91440" marR="226060">
              <a:lnSpc>
                <a:spcPct val="109400"/>
              </a:lnSpc>
              <a:spcBef>
                <a:spcPts val="70"/>
              </a:spcBef>
            </a:pP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We</a:t>
            </a:r>
            <a:r>
              <a:rPr sz="1600" b="1" i="1" spc="-4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extend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our</a:t>
            </a:r>
            <a:r>
              <a:rPr sz="1600" b="1" i="1" spc="-4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deepest</a:t>
            </a:r>
            <a:r>
              <a:rPr sz="1600" b="1" i="1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gratitude</a:t>
            </a:r>
            <a:r>
              <a:rPr sz="1600" b="1" i="1" spc="-4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600" b="1" i="1" spc="-4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181</a:t>
            </a:r>
            <a:r>
              <a:rPr sz="1600" b="1" i="1" spc="-4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Cook</a:t>
            </a:r>
            <a:r>
              <a:rPr sz="1600" b="1" i="1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County</a:t>
            </a:r>
            <a:r>
              <a:rPr sz="1600" b="1" i="1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families</a:t>
            </a:r>
            <a:r>
              <a:rPr sz="1600" b="1" i="1" spc="-4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who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lost</a:t>
            </a:r>
            <a:r>
              <a:rPr sz="1600" b="1" i="1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their</a:t>
            </a:r>
            <a:r>
              <a:rPr sz="1600" b="1" i="1" spc="-4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treasured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infants.</a:t>
            </a:r>
            <a:r>
              <a:rPr sz="1600" b="1" i="1" spc="-4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Without</a:t>
            </a:r>
            <a:r>
              <a:rPr sz="1600" b="1" i="1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 spc="-10">
                <a:solidFill>
                  <a:srgbClr val="1A1A1A"/>
                </a:solidFill>
                <a:latin typeface="Calibri"/>
                <a:cs typeface="Calibri"/>
              </a:rPr>
              <a:t>their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participation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in</a:t>
            </a:r>
            <a:r>
              <a:rPr sz="1600" b="1" i="1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multiple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 spc="-10">
                <a:solidFill>
                  <a:srgbClr val="1A1A1A"/>
                </a:solidFill>
                <a:latin typeface="Calibri"/>
                <a:cs typeface="Calibri"/>
              </a:rPr>
              <a:t>investigations</a:t>
            </a:r>
            <a:r>
              <a:rPr sz="1600" b="1" i="1" spc="-4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into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cause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their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infants’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deaths,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we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would</a:t>
            </a:r>
            <a:r>
              <a:rPr sz="1600" b="1" i="1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not</a:t>
            </a:r>
            <a:r>
              <a:rPr sz="1600" b="1" i="1" spc="-4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have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ability</a:t>
            </a:r>
            <a:r>
              <a:rPr sz="1600" b="1" i="1" spc="-4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 spc="-25">
                <a:solidFill>
                  <a:srgbClr val="1A1A1A"/>
                </a:solidFill>
                <a:latin typeface="Calibri"/>
                <a:cs typeface="Calibri"/>
              </a:rPr>
              <a:t>to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know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more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fully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the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 spc="-10">
                <a:solidFill>
                  <a:srgbClr val="1A1A1A"/>
                </a:solidFill>
                <a:latin typeface="Calibri"/>
                <a:cs typeface="Calibri"/>
              </a:rPr>
              <a:t>circumstances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of</a:t>
            </a:r>
            <a:r>
              <a:rPr sz="1600" b="1" i="1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their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deaths</a:t>
            </a:r>
            <a:r>
              <a:rPr sz="1600" b="1" i="1" spc="-4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in</a:t>
            </a:r>
            <a:r>
              <a:rPr sz="1600" b="1" i="1" spc="-2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order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600" b="1" i="1" spc="-2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better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 spc="-10">
                <a:solidFill>
                  <a:srgbClr val="1A1A1A"/>
                </a:solidFill>
                <a:latin typeface="Calibri"/>
                <a:cs typeface="Calibri"/>
              </a:rPr>
              <a:t>understand</a:t>
            </a:r>
            <a:r>
              <a:rPr sz="1600" b="1" i="1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how</a:t>
            </a:r>
            <a:r>
              <a:rPr sz="1600" b="1" i="1" spc="-3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to</a:t>
            </a:r>
            <a:r>
              <a:rPr sz="1600" b="1" i="1" spc="-2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>
                <a:solidFill>
                  <a:srgbClr val="1A1A1A"/>
                </a:solidFill>
                <a:latin typeface="Calibri"/>
                <a:cs typeface="Calibri"/>
              </a:rPr>
              <a:t>prevent</a:t>
            </a:r>
            <a:r>
              <a:rPr sz="1600" b="1" i="1" spc="-35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sz="1600" b="1" i="1" spc="-10">
                <a:solidFill>
                  <a:srgbClr val="1A1A1A"/>
                </a:solidFill>
                <a:latin typeface="Calibri"/>
                <a:cs typeface="Calibri"/>
              </a:rPr>
              <a:t>them.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692685" y="346181"/>
            <a:ext cx="14991709" cy="1919499"/>
          </a:xfrm>
          <a:prstGeom prst="rect">
            <a:avLst/>
          </a:prstGeom>
        </p:spPr>
        <p:txBody>
          <a:bodyPr vert="horz" wrap="square" lIns="0" tIns="618235" rIns="0" bIns="0" rtlCol="0">
            <a:spAutoFit/>
          </a:bodyPr>
          <a:lstStyle/>
          <a:p>
            <a:pPr marL="3448050" marR="5080" indent="-2303145" algn="ctr">
              <a:lnSpc>
                <a:spcPts val="4700"/>
              </a:lnSpc>
              <a:spcBef>
                <a:spcPts val="740"/>
              </a:spcBef>
            </a:pPr>
            <a:r>
              <a:rPr lang="en-US" sz="4000" spc="-10">
                <a:solidFill>
                  <a:srgbClr val="4472C4"/>
                </a:solidFill>
                <a:latin typeface="Calibri"/>
                <a:cs typeface="Calibri"/>
              </a:rPr>
              <a:t>   </a:t>
            </a:r>
            <a:r>
              <a:rPr sz="4000" b="0" spc="-10">
                <a:solidFill>
                  <a:srgbClr val="4472C4"/>
                </a:solidFill>
                <a:latin typeface="Calibri"/>
                <a:cs typeface="Calibri"/>
              </a:rPr>
              <a:t>Preventing</a:t>
            </a:r>
            <a:r>
              <a:rPr sz="4000" b="0" spc="-15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4000" b="0">
                <a:solidFill>
                  <a:srgbClr val="4472C4"/>
                </a:solidFill>
                <a:latin typeface="Calibri"/>
                <a:cs typeface="Calibri"/>
              </a:rPr>
              <a:t>SUID:</a:t>
            </a:r>
            <a:r>
              <a:rPr sz="4000" b="0" spc="-15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br>
              <a:rPr lang="en-US" sz="4000" spc="-150">
                <a:solidFill>
                  <a:srgbClr val="4472C4"/>
                </a:solidFill>
                <a:latin typeface="Calibri"/>
                <a:cs typeface="Calibri"/>
              </a:rPr>
            </a:br>
            <a:r>
              <a:rPr sz="4000" b="0" spc="-30">
                <a:solidFill>
                  <a:srgbClr val="4472C4"/>
                </a:solidFill>
                <a:latin typeface="Calibri"/>
                <a:cs typeface="Calibri"/>
              </a:rPr>
              <a:t>Turning</a:t>
            </a:r>
            <a:r>
              <a:rPr sz="4000" b="0" spc="-15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4000" b="0">
                <a:solidFill>
                  <a:srgbClr val="4472C4"/>
                </a:solidFill>
                <a:latin typeface="Calibri"/>
                <a:cs typeface="Calibri"/>
              </a:rPr>
              <a:t>Data</a:t>
            </a:r>
            <a:r>
              <a:rPr sz="4000" b="0" spc="-14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4000" b="0">
                <a:solidFill>
                  <a:srgbClr val="4472C4"/>
                </a:solidFill>
                <a:latin typeface="Calibri"/>
                <a:cs typeface="Calibri"/>
              </a:rPr>
              <a:t>to</a:t>
            </a:r>
            <a:r>
              <a:rPr lang="en-US" sz="4000" b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4000" b="0" spc="-10">
                <a:solidFill>
                  <a:srgbClr val="4472C4"/>
                </a:solidFill>
                <a:latin typeface="Calibri"/>
                <a:cs typeface="Calibri"/>
              </a:rPr>
              <a:t>Action </a:t>
            </a:r>
            <a:r>
              <a:rPr sz="4000" b="0">
                <a:solidFill>
                  <a:srgbClr val="4472C4"/>
                </a:solidFill>
                <a:latin typeface="Calibri"/>
                <a:cs typeface="Calibri"/>
              </a:rPr>
              <a:t>with</a:t>
            </a:r>
            <a:r>
              <a:rPr sz="4000" b="0" spc="-145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4000" b="0" spc="-45">
                <a:solidFill>
                  <a:srgbClr val="4472C4"/>
                </a:solidFill>
                <a:latin typeface="Calibri"/>
                <a:cs typeface="Calibri"/>
              </a:rPr>
              <a:t>CPASS</a:t>
            </a:r>
            <a:r>
              <a:rPr sz="4000" b="0" spc="-14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4000" b="0" spc="-10">
                <a:solidFill>
                  <a:srgbClr val="4472C4"/>
                </a:solidFill>
                <a:latin typeface="Calibri"/>
                <a:cs typeface="Calibri"/>
              </a:rPr>
              <a:t>Chicago</a:t>
            </a:r>
            <a:endParaRPr lang="en-US" sz="4000"/>
          </a:p>
        </p:txBody>
      </p:sp>
      <p:sp>
        <p:nvSpPr>
          <p:cNvPr id="3" name="object 3"/>
          <p:cNvSpPr txBox="1"/>
          <p:nvPr/>
        </p:nvSpPr>
        <p:spPr>
          <a:xfrm>
            <a:off x="2286000" y="5373738"/>
            <a:ext cx="9528237" cy="129779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845310" algn="r">
              <a:lnSpc>
                <a:spcPts val="1900"/>
              </a:lnSpc>
              <a:spcBef>
                <a:spcPts val="180"/>
              </a:spcBef>
            </a:pP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Felicia</a:t>
            </a:r>
            <a:r>
              <a:rPr sz="1600" b="1" spc="-4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Clark</a:t>
            </a:r>
            <a:r>
              <a:rPr sz="1600" b="1" spc="-4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472C4"/>
                </a:solidFill>
                <a:latin typeface="Calibri"/>
                <a:cs typeface="Calibri"/>
              </a:rPr>
              <a:t>D-ABMDI</a:t>
            </a:r>
            <a:endParaRPr lang="en-US" sz="1600" b="1" spc="-10" dirty="0">
              <a:solidFill>
                <a:srgbClr val="4472C4"/>
              </a:solidFill>
              <a:latin typeface="Calibri"/>
              <a:cs typeface="Calibri"/>
            </a:endParaRPr>
          </a:p>
          <a:p>
            <a:pPr marL="12700" marR="5080" indent="1845310" algn="r">
              <a:lnSpc>
                <a:spcPts val="1900"/>
              </a:lnSpc>
              <a:spcBef>
                <a:spcPts val="180"/>
              </a:spcBef>
            </a:pP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Darren</a:t>
            </a:r>
            <a:r>
              <a:rPr sz="1600" b="1" spc="-6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Harris,</a:t>
            </a:r>
            <a:r>
              <a:rPr sz="1600" b="1" spc="-6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Center</a:t>
            </a:r>
            <a:r>
              <a:rPr sz="1600" b="1" spc="-5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4472C4"/>
                </a:solidFill>
                <a:latin typeface="Calibri"/>
                <a:cs typeface="Calibri"/>
              </a:rPr>
              <a:t>Director,</a:t>
            </a:r>
            <a:r>
              <a:rPr sz="1600" b="1" spc="-6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Family</a:t>
            </a:r>
            <a:r>
              <a:rPr sz="1600" b="1" spc="-5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472C4"/>
                </a:solidFill>
                <a:latin typeface="Calibri"/>
                <a:cs typeface="Calibri"/>
              </a:rPr>
              <a:t>Focus </a:t>
            </a:r>
            <a:endParaRPr lang="en-US" sz="1600" b="1" spc="-10" dirty="0">
              <a:solidFill>
                <a:srgbClr val="4472C4"/>
              </a:solidFill>
              <a:latin typeface="Calibri"/>
              <a:cs typeface="Calibri"/>
            </a:endParaRPr>
          </a:p>
          <a:p>
            <a:pPr marL="12700" marR="5080" indent="1845310" algn="r">
              <a:lnSpc>
                <a:spcPts val="1900"/>
              </a:lnSpc>
              <a:spcBef>
                <a:spcPts val="180"/>
              </a:spcBef>
            </a:pP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Christie</a:t>
            </a:r>
            <a:r>
              <a:rPr sz="1600" b="1" spc="-5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Lawrence</a:t>
            </a:r>
            <a:r>
              <a:rPr sz="1600" b="1" spc="-5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spc="-35" dirty="0">
                <a:solidFill>
                  <a:srgbClr val="4472C4"/>
                </a:solidFill>
                <a:latin typeface="Calibri"/>
                <a:cs typeface="Calibri"/>
              </a:rPr>
              <a:t>DNP,</a:t>
            </a:r>
            <a:r>
              <a:rPr sz="1600" b="1" spc="-5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472C4"/>
                </a:solidFill>
                <a:latin typeface="Calibri"/>
                <a:cs typeface="Calibri"/>
              </a:rPr>
              <a:t>RNC-</a:t>
            </a: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NIC,</a:t>
            </a:r>
            <a:r>
              <a:rPr sz="1600" b="1" spc="-4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472C4"/>
                </a:solidFill>
                <a:latin typeface="Calibri"/>
                <a:cs typeface="Calibri"/>
              </a:rPr>
              <a:t>APN/CNS</a:t>
            </a:r>
            <a:endParaRPr sz="1600" dirty="0">
              <a:latin typeface="Calibri"/>
              <a:cs typeface="Calibri"/>
            </a:endParaRPr>
          </a:p>
          <a:p>
            <a:pPr marL="1640205" marR="5080" indent="211454" algn="r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Gina</a:t>
            </a:r>
            <a:r>
              <a:rPr sz="1600" b="1" spc="-4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Lowell</a:t>
            </a:r>
            <a:r>
              <a:rPr sz="1600" b="1" spc="-4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MD,</a:t>
            </a:r>
            <a:r>
              <a:rPr sz="1600" b="1" spc="-3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4472C4"/>
                </a:solidFill>
                <a:latin typeface="Calibri"/>
                <a:cs typeface="Calibri"/>
              </a:rPr>
              <a:t>MPH</a:t>
            </a:r>
            <a:r>
              <a:rPr lang="en-US" sz="1600" b="1" spc="-25" dirty="0">
                <a:solidFill>
                  <a:srgbClr val="4472C4"/>
                </a:solidFill>
                <a:latin typeface="Calibri"/>
                <a:cs typeface="Calibri"/>
              </a:rPr>
              <a:t>, FAAP</a:t>
            </a:r>
          </a:p>
          <a:p>
            <a:pPr marL="1640205" marR="5080" indent="211454" algn="r">
              <a:lnSpc>
                <a:spcPct val="100000"/>
              </a:lnSpc>
              <a:spcBef>
                <a:spcPts val="5"/>
              </a:spcBef>
            </a:pPr>
            <a:r>
              <a:rPr sz="1600" b="1" spc="-20" dirty="0" err="1">
                <a:solidFill>
                  <a:srgbClr val="4472C4"/>
                </a:solidFill>
                <a:latin typeface="Calibri"/>
                <a:cs typeface="Calibri"/>
              </a:rPr>
              <a:t>Kyran</a:t>
            </a:r>
            <a:r>
              <a:rPr sz="1600" b="1" spc="-4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Quinlan</a:t>
            </a:r>
            <a:r>
              <a:rPr sz="1600" b="1" spc="-4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472C4"/>
                </a:solidFill>
                <a:latin typeface="Calibri"/>
                <a:cs typeface="Calibri"/>
              </a:rPr>
              <a:t>MD,</a:t>
            </a:r>
            <a:r>
              <a:rPr sz="1600" b="1" spc="-4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4472C4"/>
                </a:solidFill>
                <a:latin typeface="Calibri"/>
                <a:cs typeface="Calibri"/>
              </a:rPr>
              <a:t>MPH</a:t>
            </a:r>
            <a:r>
              <a:rPr lang="en-US" sz="1600" b="1" spc="-25" dirty="0">
                <a:solidFill>
                  <a:srgbClr val="4472C4"/>
                </a:solidFill>
                <a:latin typeface="Calibri"/>
                <a:cs typeface="Calibri"/>
              </a:rPr>
              <a:t>, FAAP 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99794" y="2770364"/>
            <a:ext cx="5992495" cy="2028189"/>
          </a:xfrm>
          <a:custGeom>
            <a:avLst/>
            <a:gdLst/>
            <a:ahLst/>
            <a:cxnLst/>
            <a:rect l="l" t="t" r="r" b="b"/>
            <a:pathLst>
              <a:path w="5992495" h="2028189">
                <a:moveTo>
                  <a:pt x="5992409" y="0"/>
                </a:moveTo>
                <a:lnTo>
                  <a:pt x="0" y="0"/>
                </a:lnTo>
                <a:lnTo>
                  <a:pt x="0" y="2027736"/>
                </a:lnTo>
                <a:lnTo>
                  <a:pt x="5992409" y="2027736"/>
                </a:lnTo>
                <a:lnTo>
                  <a:pt x="5992409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16668" y="2779267"/>
            <a:ext cx="5561965" cy="928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spc="-35">
                <a:solidFill>
                  <a:srgbClr val="FFFFFF"/>
                </a:solidFill>
                <a:latin typeface="Calibri"/>
                <a:cs typeface="Calibri"/>
              </a:rPr>
              <a:t>CPASS</a:t>
            </a:r>
            <a:r>
              <a:rPr sz="36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>
                <a:solidFill>
                  <a:srgbClr val="FFFFFF"/>
                </a:solidFill>
                <a:latin typeface="Calibri"/>
                <a:cs typeface="Calibri"/>
              </a:rPr>
              <a:t>CHICAGO</a:t>
            </a:r>
            <a:r>
              <a:rPr sz="36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>
                <a:solidFill>
                  <a:srgbClr val="FFFFFF"/>
                </a:solidFill>
                <a:latin typeface="Calibri"/>
                <a:cs typeface="Calibri"/>
              </a:rPr>
              <a:t>SLEEPS</a:t>
            </a:r>
            <a:r>
              <a:rPr sz="36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>
                <a:solidFill>
                  <a:srgbClr val="FFFFFF"/>
                </a:solidFill>
                <a:latin typeface="Calibri"/>
                <a:cs typeface="Calibri"/>
              </a:rPr>
              <a:t>SAFE!</a:t>
            </a:r>
            <a:endParaRPr sz="36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1465"/>
              </a:spcBef>
            </a:pPr>
            <a:r>
              <a:rPr sz="1100" b="1" spc="-4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110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40">
                <a:solidFill>
                  <a:srgbClr val="FFFFFF"/>
                </a:solidFill>
                <a:latin typeface="Arial"/>
                <a:cs typeface="Arial"/>
              </a:rPr>
              <a:t>PARTNERSHIP</a:t>
            </a:r>
            <a:r>
              <a:rPr sz="11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45">
                <a:solidFill>
                  <a:srgbClr val="FFFFFF"/>
                </a:solidFill>
                <a:latin typeface="Arial"/>
                <a:cs typeface="Arial"/>
              </a:rPr>
              <a:t>APPROACHES</a:t>
            </a:r>
            <a:r>
              <a:rPr sz="110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4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1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35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110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>
                <a:solidFill>
                  <a:srgbClr val="FFFFFF"/>
                </a:solidFill>
                <a:latin typeface="Arial"/>
                <a:cs typeface="Arial"/>
              </a:rPr>
              <a:t>SLEEP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01695" y="3697223"/>
            <a:ext cx="6318885" cy="1432560"/>
            <a:chOff x="2901695" y="3697223"/>
            <a:chExt cx="6318885" cy="1432560"/>
          </a:xfrm>
        </p:grpSpPr>
        <p:pic>
          <p:nvPicPr>
            <p:cNvPr id="7" name="object 7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6911" y="3718559"/>
              <a:ext cx="1923288" cy="14112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3850" y="3840162"/>
              <a:ext cx="238374" cy="5712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423851" y="44113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2F0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2224" y="3840162"/>
              <a:ext cx="1429978" cy="5967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3850" y="3840163"/>
              <a:ext cx="1668352" cy="11679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3850" y="4411363"/>
              <a:ext cx="1429978" cy="5967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3829" y="4436923"/>
              <a:ext cx="238373" cy="5712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853828" y="500812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98933" y="3815245"/>
              <a:ext cx="1718310" cy="1217930"/>
            </a:xfrm>
            <a:custGeom>
              <a:avLst/>
              <a:gdLst/>
              <a:ahLst/>
              <a:cxnLst/>
              <a:rect l="l" t="t" r="r" b="b"/>
              <a:pathLst>
                <a:path w="1718309" h="1217929">
                  <a:moveTo>
                    <a:pt x="253047" y="0"/>
                  </a:moveTo>
                  <a:lnTo>
                    <a:pt x="1718186" y="611433"/>
                  </a:lnTo>
                  <a:lnTo>
                    <a:pt x="1465138" y="1217795"/>
                  </a:lnTo>
                  <a:lnTo>
                    <a:pt x="0" y="606362"/>
                  </a:lnTo>
                  <a:lnTo>
                    <a:pt x="253047" y="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5479" y="3837431"/>
              <a:ext cx="1798320" cy="89915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65587" y="3946752"/>
              <a:ext cx="1558263" cy="67829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846537" y="3927702"/>
              <a:ext cx="1596390" cy="716915"/>
            </a:xfrm>
            <a:custGeom>
              <a:avLst/>
              <a:gdLst/>
              <a:ahLst/>
              <a:cxnLst/>
              <a:rect l="l" t="t" r="r" b="b"/>
              <a:pathLst>
                <a:path w="1596390" h="716914">
                  <a:moveTo>
                    <a:pt x="0" y="0"/>
                  </a:moveTo>
                  <a:lnTo>
                    <a:pt x="1596362" y="0"/>
                  </a:lnTo>
                  <a:lnTo>
                    <a:pt x="1596362" y="716398"/>
                  </a:lnTo>
                  <a:lnTo>
                    <a:pt x="0" y="71639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9935" y="3806951"/>
              <a:ext cx="1953767" cy="110337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288787" y="392419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9B8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758" y="3924199"/>
              <a:ext cx="106028" cy="57310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8787" y="3924199"/>
              <a:ext cx="1601172" cy="2962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758" y="3924199"/>
              <a:ext cx="1707201" cy="86933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758" y="4497309"/>
              <a:ext cx="1601171" cy="29622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3930" y="4220425"/>
              <a:ext cx="106029" cy="57310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160561" y="3902001"/>
              <a:ext cx="1751964" cy="913765"/>
            </a:xfrm>
            <a:custGeom>
              <a:avLst/>
              <a:gdLst/>
              <a:ahLst/>
              <a:cxnLst/>
              <a:rect l="l" t="t" r="r" b="b"/>
              <a:pathLst>
                <a:path w="1751964" h="913764">
                  <a:moveTo>
                    <a:pt x="112959" y="0"/>
                  </a:moveTo>
                  <a:lnTo>
                    <a:pt x="1751596" y="303157"/>
                  </a:lnTo>
                  <a:lnTo>
                    <a:pt x="1638636" y="913731"/>
                  </a:lnTo>
                  <a:lnTo>
                    <a:pt x="0" y="610573"/>
                  </a:lnTo>
                  <a:lnTo>
                    <a:pt x="112959" y="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1695" y="3697223"/>
              <a:ext cx="1353311" cy="11765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8896" y="3917485"/>
              <a:ext cx="85041" cy="84149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8896" y="3812825"/>
              <a:ext cx="1035627" cy="1046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8897" y="3812825"/>
              <a:ext cx="1120668" cy="94615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3937" y="4654319"/>
              <a:ext cx="1035628" cy="1046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4525" y="3812825"/>
              <a:ext cx="85040" cy="84149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139566" y="465431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538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998027" y="3791956"/>
              <a:ext cx="1162685" cy="988060"/>
            </a:xfrm>
            <a:custGeom>
              <a:avLst/>
              <a:gdLst/>
              <a:ahLst/>
              <a:cxnLst/>
              <a:rect l="l" t="t" r="r" b="b"/>
              <a:pathLst>
                <a:path w="1162685" h="988060">
                  <a:moveTo>
                    <a:pt x="0" y="108490"/>
                  </a:moveTo>
                  <a:lnTo>
                    <a:pt x="1073534" y="0"/>
                  </a:lnTo>
                  <a:lnTo>
                    <a:pt x="1162406" y="879401"/>
                  </a:lnTo>
                  <a:lnTo>
                    <a:pt x="88871" y="987892"/>
                  </a:lnTo>
                  <a:lnTo>
                    <a:pt x="0" y="10849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7462" y="5210555"/>
            <a:ext cx="54629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>
                <a:latin typeface="Calibri"/>
                <a:cs typeface="Calibri"/>
              </a:rPr>
              <a:t>Salem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Baptist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Church,</a:t>
            </a:r>
            <a:r>
              <a:rPr sz="1400" i="1" spc="-4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Citywide</a:t>
            </a:r>
            <a:r>
              <a:rPr sz="1400" i="1" spc="-5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Baby</a:t>
            </a:r>
            <a:r>
              <a:rPr sz="1400" i="1" spc="-45">
                <a:latin typeface="Calibri"/>
                <a:cs typeface="Calibri"/>
              </a:rPr>
              <a:t> </a:t>
            </a:r>
            <a:r>
              <a:rPr sz="1400" i="1" spc="-20">
                <a:latin typeface="Calibri"/>
                <a:cs typeface="Calibri"/>
              </a:rPr>
              <a:t>Shower,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Roseland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i="1" spc="-10">
                <a:latin typeface="Calibri"/>
                <a:cs typeface="Calibri"/>
              </a:rPr>
              <a:t>community,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i="1" spc="-10">
                <a:latin typeface="Calibri"/>
                <a:cs typeface="Calibri"/>
              </a:rPr>
              <a:t>Chicago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9682" y="555630"/>
            <a:ext cx="11610340" cy="4564380"/>
            <a:chOff x="429682" y="555630"/>
            <a:chExt cx="11610340" cy="45643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9682" y="782778"/>
              <a:ext cx="5782267" cy="43367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47372" y="555630"/>
              <a:ext cx="5992495" cy="2028189"/>
            </a:xfrm>
            <a:custGeom>
              <a:avLst/>
              <a:gdLst/>
              <a:ahLst/>
              <a:cxnLst/>
              <a:rect l="l" t="t" r="r" b="b"/>
              <a:pathLst>
                <a:path w="5992495" h="2028189">
                  <a:moveTo>
                    <a:pt x="5992408" y="0"/>
                  </a:moveTo>
                  <a:lnTo>
                    <a:pt x="0" y="0"/>
                  </a:lnTo>
                  <a:lnTo>
                    <a:pt x="0" y="2027736"/>
                  </a:lnTo>
                  <a:lnTo>
                    <a:pt x="5992408" y="2027736"/>
                  </a:lnTo>
                  <a:lnTo>
                    <a:pt x="599240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64245" y="563371"/>
            <a:ext cx="5561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5">
                <a:solidFill>
                  <a:srgbClr val="FFFFFF"/>
                </a:solidFill>
                <a:latin typeface="Calibri"/>
                <a:cs typeface="Calibri"/>
              </a:rPr>
              <a:t>CPASS</a:t>
            </a:r>
            <a:r>
              <a:rPr sz="3600" b="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0">
                <a:solidFill>
                  <a:srgbClr val="FFFFFF"/>
                </a:solidFill>
                <a:latin typeface="Calibri"/>
                <a:cs typeface="Calibri"/>
              </a:rPr>
              <a:t>CHICAGO</a:t>
            </a:r>
            <a:r>
              <a:rPr sz="3600" b="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0">
                <a:solidFill>
                  <a:srgbClr val="FFFFFF"/>
                </a:solidFill>
                <a:latin typeface="Calibri"/>
                <a:cs typeface="Calibri"/>
              </a:rPr>
              <a:t>SLEEPS</a:t>
            </a:r>
            <a:r>
              <a:rPr sz="3600" b="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0" spc="-10">
                <a:solidFill>
                  <a:srgbClr val="FFFFFF"/>
                </a:solidFill>
                <a:latin typeface="Calibri"/>
                <a:cs typeface="Calibri"/>
              </a:rPr>
              <a:t>SAFE!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41739" y="1298447"/>
            <a:ext cx="40081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4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110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40">
                <a:solidFill>
                  <a:srgbClr val="FFFFFF"/>
                </a:solidFill>
                <a:latin typeface="Arial"/>
                <a:cs typeface="Arial"/>
              </a:rPr>
              <a:t>PARTNERSHIP</a:t>
            </a:r>
            <a:r>
              <a:rPr sz="11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45">
                <a:solidFill>
                  <a:srgbClr val="FFFFFF"/>
                </a:solidFill>
                <a:latin typeface="Arial"/>
                <a:cs typeface="Arial"/>
              </a:rPr>
              <a:t>APPROACHES</a:t>
            </a:r>
            <a:r>
              <a:rPr sz="110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4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1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35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110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>
                <a:solidFill>
                  <a:srgbClr val="FFFFFF"/>
                </a:solidFill>
                <a:latin typeface="Arial"/>
                <a:cs typeface="Arial"/>
              </a:rPr>
              <a:t>SLEEP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49111" y="1484375"/>
            <a:ext cx="6318885" cy="1430020"/>
            <a:chOff x="5849111" y="1484375"/>
            <a:chExt cx="6318885" cy="1430020"/>
          </a:xfrm>
        </p:grpSpPr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4327" y="1502663"/>
              <a:ext cx="1923287" cy="14112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1429" y="1625428"/>
              <a:ext cx="238374" cy="5712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9803" y="1625428"/>
              <a:ext cx="1429978" cy="596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1429" y="1625429"/>
              <a:ext cx="1668352" cy="11679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71429" y="2196629"/>
              <a:ext cx="1429977" cy="5967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1407" y="2222189"/>
              <a:ext cx="238373" cy="5712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801405" y="279338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1" y="0"/>
                  </a:lnTo>
                </a:path>
              </a:pathLst>
            </a:custGeom>
            <a:ln w="3175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346511" y="1600511"/>
              <a:ext cx="1718310" cy="1217930"/>
            </a:xfrm>
            <a:custGeom>
              <a:avLst/>
              <a:gdLst/>
              <a:ahLst/>
              <a:cxnLst/>
              <a:rect l="l" t="t" r="r" b="b"/>
              <a:pathLst>
                <a:path w="1718309" h="1217930">
                  <a:moveTo>
                    <a:pt x="253047" y="0"/>
                  </a:moveTo>
                  <a:lnTo>
                    <a:pt x="1718186" y="611433"/>
                  </a:lnTo>
                  <a:lnTo>
                    <a:pt x="1465138" y="1217795"/>
                  </a:lnTo>
                  <a:lnTo>
                    <a:pt x="0" y="606362"/>
                  </a:lnTo>
                  <a:lnTo>
                    <a:pt x="253047" y="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2895" y="1621535"/>
              <a:ext cx="1798320" cy="899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3166" y="1732018"/>
              <a:ext cx="1558263" cy="67829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794116" y="1712968"/>
              <a:ext cx="1596390" cy="716915"/>
            </a:xfrm>
            <a:custGeom>
              <a:avLst/>
              <a:gdLst/>
              <a:ahLst/>
              <a:cxnLst/>
              <a:rect l="l" t="t" r="r" b="b"/>
              <a:pathLst>
                <a:path w="1596390" h="716914">
                  <a:moveTo>
                    <a:pt x="0" y="0"/>
                  </a:moveTo>
                  <a:lnTo>
                    <a:pt x="1596362" y="0"/>
                  </a:lnTo>
                  <a:lnTo>
                    <a:pt x="1596362" y="716398"/>
                  </a:lnTo>
                  <a:lnTo>
                    <a:pt x="0" y="71639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7351" y="1594103"/>
              <a:ext cx="1953768" cy="110032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236364" y="170946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1" y="0"/>
                  </a:lnTo>
                </a:path>
              </a:pathLst>
            </a:custGeom>
            <a:ln w="3175">
              <a:solidFill>
                <a:srgbClr val="CAB9A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0336" y="1709465"/>
              <a:ext cx="106028" cy="57310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6364" y="1709465"/>
              <a:ext cx="1601172" cy="29622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0336" y="1709465"/>
              <a:ext cx="1707201" cy="86933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0336" y="2282574"/>
              <a:ext cx="1601173" cy="29622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1509" y="2005691"/>
              <a:ext cx="106028" cy="57310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108138" y="1687268"/>
              <a:ext cx="1751964" cy="913765"/>
            </a:xfrm>
            <a:custGeom>
              <a:avLst/>
              <a:gdLst/>
              <a:ahLst/>
              <a:cxnLst/>
              <a:rect l="l" t="t" r="r" b="b"/>
              <a:pathLst>
                <a:path w="1751965" h="913764">
                  <a:moveTo>
                    <a:pt x="112959" y="0"/>
                  </a:moveTo>
                  <a:lnTo>
                    <a:pt x="1751596" y="303157"/>
                  </a:lnTo>
                  <a:lnTo>
                    <a:pt x="1638636" y="913731"/>
                  </a:lnTo>
                  <a:lnTo>
                    <a:pt x="0" y="610573"/>
                  </a:lnTo>
                  <a:lnTo>
                    <a:pt x="112959" y="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9111" y="1484375"/>
              <a:ext cx="1356360" cy="11765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475" y="1702751"/>
              <a:ext cx="85040" cy="84149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475" y="1598091"/>
              <a:ext cx="1035627" cy="10465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475" y="1598091"/>
              <a:ext cx="1120668" cy="94615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1515" y="2439586"/>
              <a:ext cx="1035628" cy="10465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2102" y="1598091"/>
              <a:ext cx="85040" cy="84149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087143" y="243958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2E3B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945606" y="1577222"/>
              <a:ext cx="1162685" cy="988060"/>
            </a:xfrm>
            <a:custGeom>
              <a:avLst/>
              <a:gdLst/>
              <a:ahLst/>
              <a:cxnLst/>
              <a:rect l="l" t="t" r="r" b="b"/>
              <a:pathLst>
                <a:path w="1162684" h="988060">
                  <a:moveTo>
                    <a:pt x="0" y="108490"/>
                  </a:moveTo>
                  <a:lnTo>
                    <a:pt x="1073534" y="0"/>
                  </a:lnTo>
                  <a:lnTo>
                    <a:pt x="1162406" y="879401"/>
                  </a:lnTo>
                  <a:lnTo>
                    <a:pt x="88871" y="987892"/>
                  </a:lnTo>
                  <a:lnTo>
                    <a:pt x="0" y="10849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699932" y="2686811"/>
            <a:ext cx="4638675" cy="1951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0" marR="5080" indent="-1714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4150" algn="l"/>
              </a:tabLst>
            </a:pP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In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2022,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Community</a:t>
            </a:r>
            <a:r>
              <a:rPr sz="1400" b="1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7F7F7F"/>
                </a:solidFill>
                <a:latin typeface="Calibri"/>
                <a:cs typeface="Calibri"/>
              </a:rPr>
              <a:t>Partnership</a:t>
            </a:r>
            <a:r>
              <a:rPr sz="1400" b="1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Approaches</a:t>
            </a:r>
            <a:r>
              <a:rPr sz="1400" b="1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for</a:t>
            </a:r>
            <a:r>
              <a:rPr sz="1400" b="1" i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Safe</a:t>
            </a:r>
            <a:r>
              <a:rPr sz="1400" b="1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7F7F7F"/>
                </a:solidFill>
                <a:latin typeface="Calibri"/>
                <a:cs typeface="Calibri"/>
              </a:rPr>
              <a:t>Sleep (CPASS)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,</a:t>
            </a:r>
            <a:r>
              <a:rPr sz="1400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an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initiative</a:t>
            </a:r>
            <a:r>
              <a:rPr sz="1400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led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by</a:t>
            </a:r>
            <a:r>
              <a:rPr sz="1400" i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the</a:t>
            </a:r>
            <a:r>
              <a:rPr sz="1400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American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Academy</a:t>
            </a:r>
            <a:r>
              <a:rPr sz="1400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of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Pediatrics,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the</a:t>
            </a:r>
            <a:r>
              <a:rPr sz="1400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Injury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Free</a:t>
            </a:r>
            <a:r>
              <a:rPr sz="1400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Coalition</a:t>
            </a:r>
            <a:r>
              <a:rPr sz="1400" i="1" spc="-1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for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Kids,</a:t>
            </a:r>
            <a:r>
              <a:rPr sz="1400" i="1" spc="-2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and</a:t>
            </a:r>
            <a:r>
              <a:rPr sz="1400" i="1" spc="-2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Amazon,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funded</a:t>
            </a:r>
            <a:r>
              <a:rPr sz="1400" i="1" spc="-2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5</a:t>
            </a:r>
            <a:r>
              <a:rPr sz="1400" i="1" spc="-2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children’s</a:t>
            </a:r>
            <a:r>
              <a:rPr sz="1400" i="1" spc="-1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hospitals</a:t>
            </a:r>
            <a:r>
              <a:rPr sz="1400" i="1" spc="-2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nationwide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to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partner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with</a:t>
            </a:r>
            <a:r>
              <a:rPr sz="1400" i="1" spc="-20">
                <a:solidFill>
                  <a:srgbClr val="7F7F7F"/>
                </a:solidFill>
                <a:latin typeface="Calibri"/>
                <a:cs typeface="Calibri"/>
              </a:rPr>
              <a:t> CBOs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serving</a:t>
            </a:r>
            <a:r>
              <a:rPr sz="1400" i="1" spc="-4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pregnant</a:t>
            </a:r>
            <a:r>
              <a:rPr sz="1400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and</a:t>
            </a:r>
            <a:r>
              <a:rPr sz="1400" i="1" spc="-4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parenting</a:t>
            </a:r>
            <a:r>
              <a:rPr sz="1400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families</a:t>
            </a:r>
            <a:r>
              <a:rPr sz="1400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to</a:t>
            </a:r>
            <a:r>
              <a:rPr sz="1400" i="1" spc="-5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provide</a:t>
            </a:r>
            <a:r>
              <a:rPr sz="1400" i="1" spc="-5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safe</a:t>
            </a:r>
            <a:r>
              <a:rPr sz="1400" i="1" spc="-5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sleep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kits</a:t>
            </a:r>
            <a:r>
              <a:rPr sz="1400" i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and</a:t>
            </a:r>
            <a:r>
              <a:rPr sz="1400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education</a:t>
            </a:r>
            <a:r>
              <a:rPr sz="1400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in</a:t>
            </a:r>
            <a:r>
              <a:rPr sz="1400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SUID-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impacted</a:t>
            </a:r>
            <a:r>
              <a:rPr sz="1400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communities.</a:t>
            </a:r>
            <a:endParaRPr sz="1400">
              <a:latin typeface="Calibri"/>
              <a:cs typeface="Calibri"/>
            </a:endParaRPr>
          </a:p>
          <a:p>
            <a:pPr marL="184150" marR="27940" indent="-171450">
              <a:lnSpc>
                <a:spcPct val="101400"/>
              </a:lnSpc>
              <a:spcBef>
                <a:spcPts val="1680"/>
              </a:spcBef>
              <a:buFont typeface="Arial"/>
              <a:buChar char="•"/>
              <a:tabLst>
                <a:tab pos="184150" algn="l"/>
              </a:tabLst>
            </a:pPr>
            <a:r>
              <a:rPr sz="1400" b="1" i="1" spc="-20">
                <a:solidFill>
                  <a:srgbClr val="7F7F7F"/>
                </a:solidFill>
                <a:latin typeface="Calibri"/>
                <a:cs typeface="Calibri"/>
              </a:rPr>
              <a:t>CPASS</a:t>
            </a:r>
            <a:r>
              <a:rPr sz="1400" b="1" i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Chicago</a:t>
            </a:r>
            <a:r>
              <a:rPr sz="1400" b="1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began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as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Family</a:t>
            </a:r>
            <a:r>
              <a:rPr sz="1400" b="1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7F7F7F"/>
                </a:solidFill>
                <a:latin typeface="Calibri"/>
                <a:cs typeface="Calibri"/>
              </a:rPr>
              <a:t>Focus-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Rush</a:t>
            </a:r>
            <a:r>
              <a:rPr sz="1400" b="1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partnership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led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by</a:t>
            </a:r>
            <a:r>
              <a:rPr sz="1400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Felicia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Clark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and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the</a:t>
            </a:r>
            <a:r>
              <a:rPr sz="1400" i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Cook</a:t>
            </a:r>
            <a:r>
              <a:rPr sz="1400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County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SUID-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CR</a:t>
            </a:r>
            <a:r>
              <a:rPr sz="1400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team.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699932" y="4820411"/>
            <a:ext cx="4572000" cy="6686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84150" marR="5080" indent="-171450">
              <a:lnSpc>
                <a:spcPct val="100699"/>
              </a:lnSpc>
              <a:spcBef>
                <a:spcPts val="85"/>
              </a:spcBef>
              <a:buFont typeface="Arial"/>
              <a:buChar char="•"/>
              <a:tabLst>
                <a:tab pos="184150" algn="l"/>
              </a:tabLst>
            </a:pP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In</a:t>
            </a:r>
            <a:r>
              <a:rPr sz="1400" i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2023,</a:t>
            </a:r>
            <a:r>
              <a:rPr sz="1400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20">
                <a:solidFill>
                  <a:srgbClr val="7F7F7F"/>
                </a:solidFill>
                <a:latin typeface="Calibri"/>
                <a:cs typeface="Calibri"/>
              </a:rPr>
              <a:t>CPASS</a:t>
            </a:r>
            <a:r>
              <a:rPr sz="1400" i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Chicago</a:t>
            </a:r>
            <a:r>
              <a:rPr sz="1400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expanded</a:t>
            </a:r>
            <a:r>
              <a:rPr sz="1400" i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partnerships</a:t>
            </a:r>
            <a:r>
              <a:rPr sz="1400" i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to</a:t>
            </a:r>
            <a:r>
              <a:rPr sz="1400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7F7F7F"/>
                </a:solidFill>
                <a:latin typeface="Calibri"/>
                <a:cs typeface="Calibri"/>
              </a:rPr>
              <a:t>include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Chicago</a:t>
            </a:r>
            <a:r>
              <a:rPr sz="1400" b="1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Birthworks</a:t>
            </a:r>
            <a:r>
              <a:rPr sz="1400" b="1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Collective,</a:t>
            </a:r>
            <a:r>
              <a:rPr sz="1400" b="1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Proviso</a:t>
            </a:r>
            <a:r>
              <a:rPr sz="1400" b="1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 spc="-20">
                <a:solidFill>
                  <a:srgbClr val="7F7F7F"/>
                </a:solidFill>
                <a:latin typeface="Calibri"/>
                <a:cs typeface="Calibri"/>
              </a:rPr>
              <a:t>Township</a:t>
            </a:r>
            <a:r>
              <a:rPr sz="1400" b="1" i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7F7F7F"/>
                </a:solidFill>
                <a:latin typeface="Calibri"/>
                <a:cs typeface="Calibri"/>
              </a:rPr>
              <a:t>Ministerial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Alliance</a:t>
            </a:r>
            <a:r>
              <a:rPr sz="1400" b="1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Network</a:t>
            </a:r>
            <a:r>
              <a:rPr sz="1400" b="1" i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7F7F7F"/>
                </a:solidFill>
                <a:latin typeface="Calibri"/>
                <a:cs typeface="Calibri"/>
              </a:rPr>
              <a:t>and</a:t>
            </a:r>
            <a:r>
              <a:rPr sz="1400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7F7F7F"/>
                </a:solidFill>
                <a:latin typeface="Calibri"/>
                <a:cs typeface="Calibri"/>
              </a:rPr>
              <a:t>Sinai</a:t>
            </a:r>
            <a:r>
              <a:rPr sz="1400" b="1" i="1" spc="-2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7F7F7F"/>
                </a:solidFill>
                <a:latin typeface="Calibri"/>
                <a:cs typeface="Calibri"/>
              </a:rPr>
              <a:t>Community</a:t>
            </a:r>
            <a:r>
              <a:rPr sz="1400" b="1" i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7F7F7F"/>
                </a:solidFill>
                <a:latin typeface="Calibri"/>
                <a:cs typeface="Calibri"/>
              </a:rPr>
              <a:t>Institute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8" name="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623849" y="5586218"/>
            <a:ext cx="1444603" cy="808977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179000" y="5514619"/>
            <a:ext cx="935737" cy="969484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1688" y="5644895"/>
            <a:ext cx="1807464" cy="691896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6368881" y="5519927"/>
            <a:ext cx="4555490" cy="942340"/>
            <a:chOff x="6368881" y="5519927"/>
            <a:chExt cx="4555490" cy="942340"/>
          </a:xfrm>
        </p:grpSpPr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368881" y="5666240"/>
              <a:ext cx="1615424" cy="63938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7095" y="5519927"/>
              <a:ext cx="2916936" cy="941832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691104" y="6484620"/>
            <a:ext cx="29330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>
                <a:latin typeface="Calibri"/>
                <a:cs typeface="Calibri"/>
              </a:rPr>
              <a:t>Follow</a:t>
            </a:r>
            <a:r>
              <a:rPr sz="1400" b="1" i="1" spc="-4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us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on</a:t>
            </a:r>
            <a:r>
              <a:rPr sz="1400" b="1" i="1" spc="-4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Instagram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at</a:t>
            </a:r>
            <a:r>
              <a:rPr sz="1400" b="1" i="1" spc="-35">
                <a:latin typeface="Calibri"/>
                <a:cs typeface="Calibri"/>
              </a:rPr>
              <a:t> </a:t>
            </a:r>
            <a:r>
              <a:rPr sz="1400" b="1" i="1" spc="-10">
                <a:latin typeface="Calibri"/>
                <a:cs typeface="Calibri"/>
              </a:rPr>
              <a:t>cpasschicago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99207" y="6458833"/>
            <a:ext cx="327012" cy="3077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20" y="10"/>
            <a:ext cx="9144000" cy="3750945"/>
            <a:chOff x="1524020" y="10"/>
            <a:chExt cx="9144000" cy="3750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20" y="10"/>
              <a:ext cx="5411529" cy="29692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0675" y="10"/>
              <a:ext cx="4927325" cy="375072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524021" y="3106464"/>
            <a:ext cx="9144000" cy="3751579"/>
            <a:chOff x="1524021" y="3106464"/>
            <a:chExt cx="9144000" cy="3751579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0508" y="3887894"/>
              <a:ext cx="6007492" cy="29701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4021" y="3106464"/>
              <a:ext cx="4657144" cy="37514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1998" y="4719723"/>
            <a:ext cx="5793411" cy="1672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92472" y="1576910"/>
            <a:ext cx="6870288" cy="244759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4942" y="3372467"/>
            <a:ext cx="10719435" cy="673100"/>
          </a:xfrm>
          <a:custGeom>
            <a:avLst/>
            <a:gdLst/>
            <a:ahLst/>
            <a:cxnLst/>
            <a:rect l="l" t="t" r="r" b="b"/>
            <a:pathLst>
              <a:path w="10719435" h="673100">
                <a:moveTo>
                  <a:pt x="10718939" y="0"/>
                </a:moveTo>
                <a:lnTo>
                  <a:pt x="0" y="0"/>
                </a:lnTo>
                <a:lnTo>
                  <a:pt x="0" y="673086"/>
                </a:lnTo>
                <a:lnTo>
                  <a:pt x="10718939" y="673086"/>
                </a:lnTo>
                <a:lnTo>
                  <a:pt x="107189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3418" y="3402541"/>
            <a:ext cx="1082198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4000" b="1" dirty="0">
                <a:solidFill>
                  <a:srgbClr val="006232"/>
                </a:solidFill>
                <a:latin typeface="Arial"/>
                <a:cs typeface="Arial"/>
              </a:rPr>
              <a:t>Cook County </a:t>
            </a:r>
            <a:r>
              <a:rPr sz="4000" b="1" dirty="0">
                <a:solidFill>
                  <a:srgbClr val="006232"/>
                </a:solidFill>
                <a:latin typeface="Arial"/>
                <a:cs typeface="Arial"/>
              </a:rPr>
              <a:t>Case</a:t>
            </a:r>
            <a:r>
              <a:rPr sz="4000" b="1" spc="-55" dirty="0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006232"/>
                </a:solidFill>
                <a:latin typeface="Arial"/>
                <a:cs typeface="Arial"/>
              </a:rPr>
              <a:t>Registry</a:t>
            </a:r>
            <a:r>
              <a:rPr lang="en-US" sz="4000" b="1" dirty="0">
                <a:solidFill>
                  <a:srgbClr val="006232"/>
                </a:solidFill>
                <a:latin typeface="Arial"/>
                <a:cs typeface="Arial"/>
              </a:rPr>
              <a:t> and Prevention</a:t>
            </a:r>
            <a:r>
              <a:rPr sz="4000" b="1" spc="-45" dirty="0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4000" b="1" spc="-25" dirty="0">
                <a:solidFill>
                  <a:srgbClr val="006232"/>
                </a:solidFill>
                <a:latin typeface="Arial"/>
                <a:cs typeface="Arial"/>
              </a:rPr>
              <a:t>2019-</a:t>
            </a:r>
            <a:r>
              <a:rPr sz="4000" b="1" spc="-20" dirty="0">
                <a:solidFill>
                  <a:srgbClr val="006232"/>
                </a:solidFill>
                <a:latin typeface="Arial"/>
                <a:cs typeface="Arial"/>
              </a:rPr>
              <a:t>2022</a:t>
            </a:r>
            <a:endParaRPr sz="4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5301" y="321732"/>
            <a:ext cx="4255999" cy="303072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65382" y="3524287"/>
            <a:ext cx="2007353" cy="277640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93665" y="3514855"/>
            <a:ext cx="2127806" cy="27859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70528" y="321732"/>
            <a:ext cx="4256168" cy="597907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7315" y="171714"/>
            <a:ext cx="4359897" cy="61290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1695" y="171715"/>
            <a:ext cx="4352989" cy="31714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71695" y="3514856"/>
            <a:ext cx="4339616" cy="278594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7314" y="166533"/>
            <a:ext cx="5855953" cy="31766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61508" y="166533"/>
            <a:ext cx="2867106" cy="31606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7314" y="3509671"/>
            <a:ext cx="5855953" cy="31817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61509" y="3506740"/>
            <a:ext cx="2867105" cy="318472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731" y="557189"/>
            <a:ext cx="3722877" cy="30172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1855" y="3647593"/>
            <a:ext cx="2242752" cy="30172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34990" y="3466461"/>
            <a:ext cx="3012401" cy="32358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77496" y="3429000"/>
            <a:ext cx="3022813" cy="323581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77517" y="557188"/>
            <a:ext cx="2125762" cy="28343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36188" y="516818"/>
            <a:ext cx="3779133" cy="28343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215" y="297180"/>
            <a:ext cx="11033760" cy="1180322"/>
          </a:xfrm>
          <a:prstGeom prst="rect">
            <a:avLst/>
          </a:prstGeom>
        </p:spPr>
        <p:txBody>
          <a:bodyPr vert="horz" wrap="square" lIns="0" tIns="620267" rIns="0" bIns="0" rtlCol="0">
            <a:spAutoFit/>
          </a:bodyPr>
          <a:lstStyle/>
          <a:p>
            <a:pPr marL="4084320">
              <a:lnSpc>
                <a:spcPct val="100000"/>
              </a:lnSpc>
              <a:spcBef>
                <a:spcPts val="100"/>
              </a:spcBef>
            </a:pPr>
            <a:r>
              <a:rPr sz="3600">
                <a:solidFill>
                  <a:srgbClr val="00247F"/>
                </a:solidFill>
                <a:latin typeface="Calibri"/>
                <a:cs typeface="Calibri"/>
              </a:rPr>
              <a:t>Safe</a:t>
            </a:r>
            <a:r>
              <a:rPr sz="3600" spc="-114">
                <a:solidFill>
                  <a:srgbClr val="00247F"/>
                </a:solidFill>
                <a:latin typeface="Calibri"/>
                <a:cs typeface="Calibri"/>
              </a:rPr>
              <a:t> </a:t>
            </a:r>
            <a:r>
              <a:rPr sz="3600">
                <a:solidFill>
                  <a:srgbClr val="00247F"/>
                </a:solidFill>
                <a:latin typeface="Calibri"/>
                <a:cs typeface="Calibri"/>
              </a:rPr>
              <a:t>Sleep</a:t>
            </a:r>
            <a:r>
              <a:rPr sz="3600" spc="-100">
                <a:solidFill>
                  <a:srgbClr val="00247F"/>
                </a:solidFill>
                <a:latin typeface="Calibri"/>
                <a:cs typeface="Calibri"/>
              </a:rPr>
              <a:t> </a:t>
            </a:r>
            <a:r>
              <a:rPr sz="3600" spc="-20">
                <a:solidFill>
                  <a:srgbClr val="00247F"/>
                </a:solidFill>
                <a:latin typeface="Calibri"/>
                <a:cs typeface="Calibri"/>
              </a:rPr>
              <a:t>Video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00165" y="5790822"/>
            <a:ext cx="904875" cy="8961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73436" y="1854200"/>
            <a:ext cx="5786437" cy="4197349"/>
          </a:xfrm>
          <a:prstGeom prst="rect">
            <a:avLst/>
          </a:prstGeom>
        </p:spPr>
      </p:pic>
      <p:pic>
        <p:nvPicPr>
          <p:cNvPr id="5" name="Online Media 4" title="Sleep Safety for Infants">
            <a:hlinkClick r:id="" action="ppaction://media"/>
            <a:extLst>
              <a:ext uri="{FF2B5EF4-FFF2-40B4-BE49-F238E27FC236}">
                <a16:creationId xmlns:a16="http://schemas.microsoft.com/office/drawing/2014/main" id="{5BD9AE8C-FB0A-364F-55E3-49A63747952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41425" y="685800"/>
            <a:ext cx="9710738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0102" y="2126447"/>
            <a:ext cx="3537585" cy="1687195"/>
          </a:xfrm>
          <a:custGeom>
            <a:avLst/>
            <a:gdLst/>
            <a:ahLst/>
            <a:cxnLst/>
            <a:rect l="l" t="t" r="r" b="b"/>
            <a:pathLst>
              <a:path w="3537585" h="1687195">
                <a:moveTo>
                  <a:pt x="1473813" y="1499417"/>
                </a:moveTo>
                <a:lnTo>
                  <a:pt x="589525" y="1499417"/>
                </a:lnTo>
                <a:lnTo>
                  <a:pt x="1031680" y="1686844"/>
                </a:lnTo>
                <a:lnTo>
                  <a:pt x="1473813" y="1499417"/>
                </a:lnTo>
                <a:close/>
              </a:path>
              <a:path w="3537585" h="1687195">
                <a:moveTo>
                  <a:pt x="3287247" y="0"/>
                </a:moveTo>
                <a:lnTo>
                  <a:pt x="249905" y="0"/>
                </a:lnTo>
                <a:lnTo>
                  <a:pt x="204984" y="4026"/>
                </a:lnTo>
                <a:lnTo>
                  <a:pt x="162705" y="15634"/>
                </a:lnTo>
                <a:lnTo>
                  <a:pt x="123773" y="34119"/>
                </a:lnTo>
                <a:lnTo>
                  <a:pt x="88894" y="58774"/>
                </a:lnTo>
                <a:lnTo>
                  <a:pt x="58774" y="88894"/>
                </a:lnTo>
                <a:lnTo>
                  <a:pt x="34119" y="123773"/>
                </a:lnTo>
                <a:lnTo>
                  <a:pt x="15634" y="162705"/>
                </a:lnTo>
                <a:lnTo>
                  <a:pt x="4026" y="204984"/>
                </a:lnTo>
                <a:lnTo>
                  <a:pt x="0" y="249905"/>
                </a:lnTo>
                <a:lnTo>
                  <a:pt x="0" y="1249516"/>
                </a:lnTo>
                <a:lnTo>
                  <a:pt x="4026" y="1294433"/>
                </a:lnTo>
                <a:lnTo>
                  <a:pt x="15634" y="1336712"/>
                </a:lnTo>
                <a:lnTo>
                  <a:pt x="34119" y="1375644"/>
                </a:lnTo>
                <a:lnTo>
                  <a:pt x="58774" y="1410523"/>
                </a:lnTo>
                <a:lnTo>
                  <a:pt x="88894" y="1440643"/>
                </a:lnTo>
                <a:lnTo>
                  <a:pt x="123773" y="1465298"/>
                </a:lnTo>
                <a:lnTo>
                  <a:pt x="162705" y="1483783"/>
                </a:lnTo>
                <a:lnTo>
                  <a:pt x="204984" y="1495391"/>
                </a:lnTo>
                <a:lnTo>
                  <a:pt x="249905" y="1499417"/>
                </a:lnTo>
                <a:lnTo>
                  <a:pt x="3287247" y="1499417"/>
                </a:lnTo>
                <a:lnTo>
                  <a:pt x="3332168" y="1495391"/>
                </a:lnTo>
                <a:lnTo>
                  <a:pt x="3374447" y="1483783"/>
                </a:lnTo>
                <a:lnTo>
                  <a:pt x="3413379" y="1465298"/>
                </a:lnTo>
                <a:lnTo>
                  <a:pt x="3448258" y="1440643"/>
                </a:lnTo>
                <a:lnTo>
                  <a:pt x="3478378" y="1410523"/>
                </a:lnTo>
                <a:lnTo>
                  <a:pt x="3503033" y="1375644"/>
                </a:lnTo>
                <a:lnTo>
                  <a:pt x="3521518" y="1336712"/>
                </a:lnTo>
                <a:lnTo>
                  <a:pt x="3533126" y="1294433"/>
                </a:lnTo>
                <a:lnTo>
                  <a:pt x="3537152" y="1249516"/>
                </a:lnTo>
                <a:lnTo>
                  <a:pt x="3537153" y="249905"/>
                </a:lnTo>
                <a:lnTo>
                  <a:pt x="3533126" y="204984"/>
                </a:lnTo>
                <a:lnTo>
                  <a:pt x="3521518" y="162705"/>
                </a:lnTo>
                <a:lnTo>
                  <a:pt x="3503033" y="123773"/>
                </a:lnTo>
                <a:lnTo>
                  <a:pt x="3478378" y="88894"/>
                </a:lnTo>
                <a:lnTo>
                  <a:pt x="3448258" y="58774"/>
                </a:lnTo>
                <a:lnTo>
                  <a:pt x="3413379" y="34119"/>
                </a:lnTo>
                <a:lnTo>
                  <a:pt x="3374447" y="15634"/>
                </a:lnTo>
                <a:lnTo>
                  <a:pt x="3332168" y="4026"/>
                </a:lnTo>
                <a:lnTo>
                  <a:pt x="328724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59368" y="2104644"/>
            <a:ext cx="3201035" cy="1522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3175" algn="ctr">
              <a:lnSpc>
                <a:spcPct val="100200"/>
              </a:lnSpc>
              <a:spcBef>
                <a:spcPts val="95"/>
              </a:spcBef>
            </a:pPr>
            <a:r>
              <a:rPr sz="1400" i="1">
                <a:latin typeface="Calibri"/>
                <a:cs typeface="Calibri"/>
              </a:rPr>
              <a:t>I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feel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as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though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the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safe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sleep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video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i="1" spc="-25">
                <a:latin typeface="Calibri"/>
                <a:cs typeface="Calibri"/>
              </a:rPr>
              <a:t>is </a:t>
            </a:r>
            <a:r>
              <a:rPr sz="1400" i="1" spc="-10">
                <a:latin typeface="Calibri"/>
                <a:cs typeface="Calibri"/>
              </a:rPr>
              <a:t>extremely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helpful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because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I’m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able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to</a:t>
            </a:r>
            <a:r>
              <a:rPr sz="1400" b="1" i="1" spc="-35">
                <a:latin typeface="Calibri"/>
                <a:cs typeface="Calibri"/>
              </a:rPr>
              <a:t> </a:t>
            </a:r>
            <a:r>
              <a:rPr sz="1400" b="1" i="1" spc="-20">
                <a:latin typeface="Calibri"/>
                <a:cs typeface="Calibri"/>
              </a:rPr>
              <a:t>hear </a:t>
            </a:r>
            <a:r>
              <a:rPr sz="1400" b="1" i="1">
                <a:latin typeface="Calibri"/>
                <a:cs typeface="Calibri"/>
              </a:rPr>
              <a:t>the</a:t>
            </a:r>
            <a:r>
              <a:rPr sz="1400" b="1" i="1" spc="-2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point</a:t>
            </a:r>
            <a:r>
              <a:rPr sz="1400" b="1" i="1" spc="-2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of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view</a:t>
            </a:r>
            <a:r>
              <a:rPr sz="1400" b="1" i="1" spc="-2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from</a:t>
            </a:r>
            <a:r>
              <a:rPr sz="1400" b="1" i="1" spc="-2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a</a:t>
            </a:r>
            <a:r>
              <a:rPr sz="1400" b="1" i="1" spc="-2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parent</a:t>
            </a:r>
            <a:r>
              <a:rPr sz="1400" b="1" i="1" spc="-2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who</a:t>
            </a:r>
            <a:r>
              <a:rPr sz="1400" b="1" i="1" spc="-20">
                <a:latin typeface="Calibri"/>
                <a:cs typeface="Calibri"/>
              </a:rPr>
              <a:t> </a:t>
            </a:r>
            <a:r>
              <a:rPr sz="1400" b="1" i="1" spc="-25">
                <a:latin typeface="Calibri"/>
                <a:cs typeface="Calibri"/>
              </a:rPr>
              <a:t>has </a:t>
            </a:r>
            <a:r>
              <a:rPr sz="1400" b="1" i="1">
                <a:latin typeface="Calibri"/>
                <a:cs typeface="Calibri"/>
              </a:rPr>
              <a:t>lost</a:t>
            </a:r>
            <a:r>
              <a:rPr sz="1400" b="1" i="1" spc="-3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her</a:t>
            </a:r>
            <a:r>
              <a:rPr sz="1400" b="1" i="1" spc="-4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child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due</a:t>
            </a:r>
            <a:r>
              <a:rPr sz="1400" i="1" spc="-4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to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unsafe</a:t>
            </a:r>
            <a:r>
              <a:rPr sz="1400" i="1" spc="-4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sleeping.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 spc="-20">
                <a:latin typeface="Calibri"/>
                <a:cs typeface="Calibri"/>
              </a:rPr>
              <a:t>This </a:t>
            </a:r>
            <a:r>
              <a:rPr sz="1400" i="1">
                <a:latin typeface="Calibri"/>
                <a:cs typeface="Calibri"/>
              </a:rPr>
              <a:t>video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has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now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alerted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me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on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what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not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to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 spc="-25">
                <a:latin typeface="Calibri"/>
                <a:cs typeface="Calibri"/>
              </a:rPr>
              <a:t>do </a:t>
            </a:r>
            <a:r>
              <a:rPr sz="1400" i="1">
                <a:latin typeface="Calibri"/>
                <a:cs typeface="Calibri"/>
              </a:rPr>
              <a:t>with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my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baby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and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how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I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can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avoid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 spc="-10">
                <a:latin typeface="Calibri"/>
                <a:cs typeface="Calibri"/>
              </a:rPr>
              <a:t>unsafe sleeping.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80602" y="683675"/>
            <a:ext cx="3537585" cy="1682114"/>
          </a:xfrm>
          <a:custGeom>
            <a:avLst/>
            <a:gdLst/>
            <a:ahLst/>
            <a:cxnLst/>
            <a:rect l="l" t="t" r="r" b="b"/>
            <a:pathLst>
              <a:path w="3537584" h="1682114">
                <a:moveTo>
                  <a:pt x="1473813" y="1494664"/>
                </a:moveTo>
                <a:lnTo>
                  <a:pt x="589525" y="1494664"/>
                </a:lnTo>
                <a:lnTo>
                  <a:pt x="1031680" y="1681499"/>
                </a:lnTo>
                <a:lnTo>
                  <a:pt x="1473813" y="1494664"/>
                </a:lnTo>
                <a:close/>
              </a:path>
              <a:path w="3537584" h="1682114">
                <a:moveTo>
                  <a:pt x="3288036" y="0"/>
                </a:moveTo>
                <a:lnTo>
                  <a:pt x="249116" y="0"/>
                </a:lnTo>
                <a:lnTo>
                  <a:pt x="204337" y="4013"/>
                </a:lnTo>
                <a:lnTo>
                  <a:pt x="162191" y="15585"/>
                </a:lnTo>
                <a:lnTo>
                  <a:pt x="123382" y="34011"/>
                </a:lnTo>
                <a:lnTo>
                  <a:pt x="88613" y="58588"/>
                </a:lnTo>
                <a:lnTo>
                  <a:pt x="58588" y="88613"/>
                </a:lnTo>
                <a:lnTo>
                  <a:pt x="34011" y="123382"/>
                </a:lnTo>
                <a:lnTo>
                  <a:pt x="15585" y="162191"/>
                </a:lnTo>
                <a:lnTo>
                  <a:pt x="4013" y="204337"/>
                </a:lnTo>
                <a:lnTo>
                  <a:pt x="0" y="249116"/>
                </a:lnTo>
                <a:lnTo>
                  <a:pt x="0" y="1245555"/>
                </a:lnTo>
                <a:lnTo>
                  <a:pt x="4013" y="1290326"/>
                </a:lnTo>
                <a:lnTo>
                  <a:pt x="15585" y="1332472"/>
                </a:lnTo>
                <a:lnTo>
                  <a:pt x="34011" y="1371281"/>
                </a:lnTo>
                <a:lnTo>
                  <a:pt x="58588" y="1406050"/>
                </a:lnTo>
                <a:lnTo>
                  <a:pt x="88613" y="1436075"/>
                </a:lnTo>
                <a:lnTo>
                  <a:pt x="123382" y="1460652"/>
                </a:lnTo>
                <a:lnTo>
                  <a:pt x="162191" y="1479078"/>
                </a:lnTo>
                <a:lnTo>
                  <a:pt x="204337" y="1490650"/>
                </a:lnTo>
                <a:lnTo>
                  <a:pt x="249116" y="1494664"/>
                </a:lnTo>
                <a:lnTo>
                  <a:pt x="3288036" y="1494664"/>
                </a:lnTo>
                <a:lnTo>
                  <a:pt x="3332815" y="1490650"/>
                </a:lnTo>
                <a:lnTo>
                  <a:pt x="3374961" y="1479078"/>
                </a:lnTo>
                <a:lnTo>
                  <a:pt x="3413770" y="1460652"/>
                </a:lnTo>
                <a:lnTo>
                  <a:pt x="3448538" y="1436075"/>
                </a:lnTo>
                <a:lnTo>
                  <a:pt x="3478563" y="1406050"/>
                </a:lnTo>
                <a:lnTo>
                  <a:pt x="3503141" y="1371281"/>
                </a:lnTo>
                <a:lnTo>
                  <a:pt x="3521567" y="1332472"/>
                </a:lnTo>
                <a:lnTo>
                  <a:pt x="3533139" y="1290326"/>
                </a:lnTo>
                <a:lnTo>
                  <a:pt x="3537152" y="1245555"/>
                </a:lnTo>
                <a:lnTo>
                  <a:pt x="3537153" y="249116"/>
                </a:lnTo>
                <a:lnTo>
                  <a:pt x="3533139" y="204337"/>
                </a:lnTo>
                <a:lnTo>
                  <a:pt x="3521567" y="162191"/>
                </a:lnTo>
                <a:lnTo>
                  <a:pt x="3503141" y="123382"/>
                </a:lnTo>
                <a:lnTo>
                  <a:pt x="3478563" y="88613"/>
                </a:lnTo>
                <a:lnTo>
                  <a:pt x="3448538" y="58588"/>
                </a:lnTo>
                <a:lnTo>
                  <a:pt x="3413770" y="34011"/>
                </a:lnTo>
                <a:lnTo>
                  <a:pt x="3374961" y="15585"/>
                </a:lnTo>
                <a:lnTo>
                  <a:pt x="3332815" y="4013"/>
                </a:lnTo>
                <a:lnTo>
                  <a:pt x="3288036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86539" y="796035"/>
            <a:ext cx="3124835" cy="1247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" algn="ctr">
              <a:lnSpc>
                <a:spcPct val="100299"/>
              </a:lnSpc>
              <a:spcBef>
                <a:spcPts val="95"/>
              </a:spcBef>
            </a:pPr>
            <a:r>
              <a:rPr sz="1600" i="1">
                <a:latin typeface="Calibri"/>
                <a:cs typeface="Calibri"/>
              </a:rPr>
              <a:t>Being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a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first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time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mom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when</a:t>
            </a:r>
            <a:r>
              <a:rPr sz="1600" i="1" spc="-2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the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 spc="-20">
                <a:latin typeface="Calibri"/>
                <a:cs typeface="Calibri"/>
              </a:rPr>
              <a:t>lady </a:t>
            </a:r>
            <a:r>
              <a:rPr sz="1600" i="1">
                <a:latin typeface="Calibri"/>
                <a:cs typeface="Calibri"/>
              </a:rPr>
              <a:t>said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“you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would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never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think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 spc="-20">
                <a:latin typeface="Calibri"/>
                <a:cs typeface="Calibri"/>
              </a:rPr>
              <a:t>it’ll </a:t>
            </a:r>
            <a:r>
              <a:rPr sz="1600" i="1">
                <a:latin typeface="Calibri"/>
                <a:cs typeface="Calibri"/>
              </a:rPr>
              <a:t>happen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to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you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until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it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does”</a:t>
            </a:r>
            <a:r>
              <a:rPr sz="1600" i="1" spc="-2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it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 spc="-20">
                <a:latin typeface="Calibri"/>
                <a:cs typeface="Calibri"/>
              </a:rPr>
              <a:t>stuck </a:t>
            </a:r>
            <a:r>
              <a:rPr sz="1600" i="1">
                <a:latin typeface="Calibri"/>
                <a:cs typeface="Calibri"/>
              </a:rPr>
              <a:t>out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to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me.</a:t>
            </a:r>
            <a:r>
              <a:rPr sz="1600" i="1" spc="-40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Preparation</a:t>
            </a:r>
            <a:r>
              <a:rPr sz="1600" b="1" i="1" spc="-30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is</a:t>
            </a:r>
            <a:r>
              <a:rPr sz="1600" b="1" i="1" spc="-45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key</a:t>
            </a:r>
            <a:r>
              <a:rPr sz="1600" i="1">
                <a:latin typeface="Calibri"/>
                <a:cs typeface="Calibri"/>
              </a:rPr>
              <a:t>!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 spc="-10">
                <a:latin typeface="Calibri"/>
                <a:cs typeface="Calibri"/>
              </a:rPr>
              <a:t>Having </a:t>
            </a:r>
            <a:r>
              <a:rPr sz="1600" i="1">
                <a:latin typeface="Calibri"/>
                <a:cs typeface="Calibri"/>
              </a:rPr>
              <a:t>a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crib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for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my</a:t>
            </a:r>
            <a:r>
              <a:rPr sz="1600" i="1" spc="-4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baby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is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the</a:t>
            </a:r>
            <a:r>
              <a:rPr sz="1600" i="1" spc="-4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safest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 spc="-10">
                <a:latin typeface="Calibri"/>
                <a:cs typeface="Calibri"/>
              </a:rPr>
              <a:t>option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24402" y="3269475"/>
            <a:ext cx="3537585" cy="1682114"/>
          </a:xfrm>
          <a:custGeom>
            <a:avLst/>
            <a:gdLst/>
            <a:ahLst/>
            <a:cxnLst/>
            <a:rect l="l" t="t" r="r" b="b"/>
            <a:pathLst>
              <a:path w="3537584" h="1682114">
                <a:moveTo>
                  <a:pt x="1473814" y="1494665"/>
                </a:moveTo>
                <a:lnTo>
                  <a:pt x="589526" y="1494665"/>
                </a:lnTo>
                <a:lnTo>
                  <a:pt x="1031681" y="1681499"/>
                </a:lnTo>
                <a:lnTo>
                  <a:pt x="1473814" y="1494665"/>
                </a:lnTo>
                <a:close/>
              </a:path>
              <a:path w="3537584" h="1682114">
                <a:moveTo>
                  <a:pt x="3288036" y="0"/>
                </a:moveTo>
                <a:lnTo>
                  <a:pt x="249118" y="0"/>
                </a:lnTo>
                <a:lnTo>
                  <a:pt x="204338" y="4013"/>
                </a:lnTo>
                <a:lnTo>
                  <a:pt x="162192" y="15585"/>
                </a:lnTo>
                <a:lnTo>
                  <a:pt x="123383" y="34011"/>
                </a:lnTo>
                <a:lnTo>
                  <a:pt x="88614" y="58589"/>
                </a:lnTo>
                <a:lnTo>
                  <a:pt x="58589" y="88614"/>
                </a:lnTo>
                <a:lnTo>
                  <a:pt x="34011" y="123383"/>
                </a:lnTo>
                <a:lnTo>
                  <a:pt x="15585" y="162192"/>
                </a:lnTo>
                <a:lnTo>
                  <a:pt x="4013" y="204338"/>
                </a:lnTo>
                <a:lnTo>
                  <a:pt x="0" y="249118"/>
                </a:lnTo>
                <a:lnTo>
                  <a:pt x="0" y="1245556"/>
                </a:lnTo>
                <a:lnTo>
                  <a:pt x="4013" y="1290327"/>
                </a:lnTo>
                <a:lnTo>
                  <a:pt x="15585" y="1332473"/>
                </a:lnTo>
                <a:lnTo>
                  <a:pt x="34011" y="1371282"/>
                </a:lnTo>
                <a:lnTo>
                  <a:pt x="58589" y="1406051"/>
                </a:lnTo>
                <a:lnTo>
                  <a:pt x="88614" y="1436076"/>
                </a:lnTo>
                <a:lnTo>
                  <a:pt x="123383" y="1460653"/>
                </a:lnTo>
                <a:lnTo>
                  <a:pt x="162192" y="1479080"/>
                </a:lnTo>
                <a:lnTo>
                  <a:pt x="204338" y="1490651"/>
                </a:lnTo>
                <a:lnTo>
                  <a:pt x="249118" y="1494665"/>
                </a:lnTo>
                <a:lnTo>
                  <a:pt x="3288036" y="1494665"/>
                </a:lnTo>
                <a:lnTo>
                  <a:pt x="3332815" y="1490651"/>
                </a:lnTo>
                <a:lnTo>
                  <a:pt x="3374961" y="1479080"/>
                </a:lnTo>
                <a:lnTo>
                  <a:pt x="3413770" y="1460653"/>
                </a:lnTo>
                <a:lnTo>
                  <a:pt x="3448538" y="1436076"/>
                </a:lnTo>
                <a:lnTo>
                  <a:pt x="3478563" y="1406051"/>
                </a:lnTo>
                <a:lnTo>
                  <a:pt x="3503141" y="1371282"/>
                </a:lnTo>
                <a:lnTo>
                  <a:pt x="3521567" y="1332473"/>
                </a:lnTo>
                <a:lnTo>
                  <a:pt x="3533139" y="1290327"/>
                </a:lnTo>
                <a:lnTo>
                  <a:pt x="3537152" y="1245556"/>
                </a:lnTo>
                <a:lnTo>
                  <a:pt x="3537153" y="249118"/>
                </a:lnTo>
                <a:lnTo>
                  <a:pt x="3533139" y="204338"/>
                </a:lnTo>
                <a:lnTo>
                  <a:pt x="3521567" y="162192"/>
                </a:lnTo>
                <a:lnTo>
                  <a:pt x="3503141" y="123383"/>
                </a:lnTo>
                <a:lnTo>
                  <a:pt x="3478563" y="88614"/>
                </a:lnTo>
                <a:lnTo>
                  <a:pt x="3448538" y="58589"/>
                </a:lnTo>
                <a:lnTo>
                  <a:pt x="3413770" y="34011"/>
                </a:lnTo>
                <a:lnTo>
                  <a:pt x="3374961" y="15585"/>
                </a:lnTo>
                <a:lnTo>
                  <a:pt x="3332815" y="4013"/>
                </a:lnTo>
                <a:lnTo>
                  <a:pt x="3288036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618782" y="3351276"/>
            <a:ext cx="315023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400" i="1">
                <a:latin typeface="Calibri"/>
                <a:cs typeface="Calibri"/>
              </a:rPr>
              <a:t>The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video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was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very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helpful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im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first</a:t>
            </a:r>
            <a:r>
              <a:rPr sz="1400" i="1" spc="-20">
                <a:latin typeface="Calibri"/>
                <a:cs typeface="Calibri"/>
              </a:rPr>
              <a:t> time </a:t>
            </a:r>
            <a:r>
              <a:rPr sz="1400" i="1">
                <a:latin typeface="Calibri"/>
                <a:cs typeface="Calibri"/>
              </a:rPr>
              <a:t>mom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and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actually</a:t>
            </a:r>
            <a:r>
              <a:rPr sz="1400" b="1" i="1" spc="-2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planned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on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 spc="-10">
                <a:latin typeface="Calibri"/>
                <a:cs typeface="Calibri"/>
              </a:rPr>
              <a:t>sleeping </a:t>
            </a:r>
            <a:r>
              <a:rPr sz="1400" b="1" i="1">
                <a:latin typeface="Calibri"/>
                <a:cs typeface="Calibri"/>
              </a:rPr>
              <a:t>with</a:t>
            </a:r>
            <a:r>
              <a:rPr sz="1400" b="1" i="1" spc="-2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my</a:t>
            </a:r>
            <a:r>
              <a:rPr sz="1400" b="1" i="1" spc="-2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baby</a:t>
            </a:r>
            <a:r>
              <a:rPr sz="1400" b="1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in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my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bed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but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now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that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I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 spc="-25">
                <a:latin typeface="Calibri"/>
                <a:cs typeface="Calibri"/>
              </a:rPr>
              <a:t>see </a:t>
            </a:r>
            <a:r>
              <a:rPr sz="1400" i="1">
                <a:latin typeface="Calibri"/>
                <a:cs typeface="Calibri"/>
              </a:rPr>
              <a:t>the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video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I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see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that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its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not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safe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helped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me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 spc="-50">
                <a:latin typeface="Calibri"/>
                <a:cs typeface="Calibri"/>
              </a:rPr>
              <a:t>a </a:t>
            </a:r>
            <a:r>
              <a:rPr sz="1400" i="1">
                <a:latin typeface="Calibri"/>
                <a:cs typeface="Calibri"/>
              </a:rPr>
              <a:t>lot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to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understand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the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danger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of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 spc="-10">
                <a:latin typeface="Calibri"/>
                <a:cs typeface="Calibri"/>
              </a:rPr>
              <a:t>sleeping </a:t>
            </a:r>
            <a:r>
              <a:rPr sz="1400" i="1">
                <a:latin typeface="Calibri"/>
                <a:cs typeface="Calibri"/>
              </a:rPr>
              <a:t>with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my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baby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thank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 spc="-25">
                <a:latin typeface="Calibri"/>
                <a:cs typeface="Calibri"/>
              </a:rPr>
              <a:t>you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1345" y="3855487"/>
            <a:ext cx="3537585" cy="1687195"/>
          </a:xfrm>
          <a:custGeom>
            <a:avLst/>
            <a:gdLst/>
            <a:ahLst/>
            <a:cxnLst/>
            <a:rect l="l" t="t" r="r" b="b"/>
            <a:pathLst>
              <a:path w="3537585" h="1687195">
                <a:moveTo>
                  <a:pt x="1473814" y="1499421"/>
                </a:moveTo>
                <a:lnTo>
                  <a:pt x="589525" y="1499421"/>
                </a:lnTo>
                <a:lnTo>
                  <a:pt x="1031681" y="1686847"/>
                </a:lnTo>
                <a:lnTo>
                  <a:pt x="1473814" y="1499421"/>
                </a:lnTo>
                <a:close/>
              </a:path>
              <a:path w="3537585" h="1687195">
                <a:moveTo>
                  <a:pt x="3287247" y="0"/>
                </a:moveTo>
                <a:lnTo>
                  <a:pt x="249906" y="0"/>
                </a:lnTo>
                <a:lnTo>
                  <a:pt x="204985" y="4026"/>
                </a:lnTo>
                <a:lnTo>
                  <a:pt x="162705" y="15634"/>
                </a:lnTo>
                <a:lnTo>
                  <a:pt x="123773" y="34119"/>
                </a:lnTo>
                <a:lnTo>
                  <a:pt x="88894" y="58774"/>
                </a:lnTo>
                <a:lnTo>
                  <a:pt x="58774" y="88894"/>
                </a:lnTo>
                <a:lnTo>
                  <a:pt x="34119" y="123774"/>
                </a:lnTo>
                <a:lnTo>
                  <a:pt x="15634" y="162706"/>
                </a:lnTo>
                <a:lnTo>
                  <a:pt x="4026" y="204985"/>
                </a:lnTo>
                <a:lnTo>
                  <a:pt x="0" y="249906"/>
                </a:lnTo>
                <a:lnTo>
                  <a:pt x="0" y="1249518"/>
                </a:lnTo>
                <a:lnTo>
                  <a:pt x="4026" y="1294435"/>
                </a:lnTo>
                <a:lnTo>
                  <a:pt x="15634" y="1336715"/>
                </a:lnTo>
                <a:lnTo>
                  <a:pt x="34119" y="1375647"/>
                </a:lnTo>
                <a:lnTo>
                  <a:pt x="58774" y="1410526"/>
                </a:lnTo>
                <a:lnTo>
                  <a:pt x="88894" y="1440646"/>
                </a:lnTo>
                <a:lnTo>
                  <a:pt x="123773" y="1465302"/>
                </a:lnTo>
                <a:lnTo>
                  <a:pt x="162705" y="1483786"/>
                </a:lnTo>
                <a:lnTo>
                  <a:pt x="204985" y="1495395"/>
                </a:lnTo>
                <a:lnTo>
                  <a:pt x="249906" y="1499421"/>
                </a:lnTo>
                <a:lnTo>
                  <a:pt x="3287247" y="1499421"/>
                </a:lnTo>
                <a:lnTo>
                  <a:pt x="3332168" y="1495395"/>
                </a:lnTo>
                <a:lnTo>
                  <a:pt x="3374448" y="1483786"/>
                </a:lnTo>
                <a:lnTo>
                  <a:pt x="3413380" y="1465302"/>
                </a:lnTo>
                <a:lnTo>
                  <a:pt x="3448259" y="1440646"/>
                </a:lnTo>
                <a:lnTo>
                  <a:pt x="3478379" y="1410526"/>
                </a:lnTo>
                <a:lnTo>
                  <a:pt x="3503034" y="1375647"/>
                </a:lnTo>
                <a:lnTo>
                  <a:pt x="3521519" y="1336715"/>
                </a:lnTo>
                <a:lnTo>
                  <a:pt x="3533128" y="1294435"/>
                </a:lnTo>
                <a:lnTo>
                  <a:pt x="3537154" y="1249518"/>
                </a:lnTo>
                <a:lnTo>
                  <a:pt x="3537154" y="249906"/>
                </a:lnTo>
                <a:lnTo>
                  <a:pt x="3533128" y="204985"/>
                </a:lnTo>
                <a:lnTo>
                  <a:pt x="3521519" y="162706"/>
                </a:lnTo>
                <a:lnTo>
                  <a:pt x="3503034" y="123774"/>
                </a:lnTo>
                <a:lnTo>
                  <a:pt x="3478379" y="88894"/>
                </a:lnTo>
                <a:lnTo>
                  <a:pt x="3448259" y="58774"/>
                </a:lnTo>
                <a:lnTo>
                  <a:pt x="3413380" y="34119"/>
                </a:lnTo>
                <a:lnTo>
                  <a:pt x="3374448" y="15634"/>
                </a:lnTo>
                <a:lnTo>
                  <a:pt x="3332168" y="4026"/>
                </a:lnTo>
                <a:lnTo>
                  <a:pt x="3287247" y="0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15341" y="3832860"/>
            <a:ext cx="3207385" cy="1522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270" algn="ctr">
              <a:lnSpc>
                <a:spcPct val="100200"/>
              </a:lnSpc>
              <a:spcBef>
                <a:spcPts val="95"/>
              </a:spcBef>
            </a:pPr>
            <a:r>
              <a:rPr sz="1400" i="1">
                <a:latin typeface="Calibri"/>
                <a:cs typeface="Calibri"/>
              </a:rPr>
              <a:t>As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first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time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mom,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I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am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very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 spc="-10">
                <a:latin typeface="Calibri"/>
                <a:cs typeface="Calibri"/>
              </a:rPr>
              <a:t>concerned </a:t>
            </a:r>
            <a:r>
              <a:rPr sz="1400" i="1">
                <a:latin typeface="Calibri"/>
                <a:cs typeface="Calibri"/>
              </a:rPr>
              <a:t>with</a:t>
            </a:r>
            <a:r>
              <a:rPr sz="1400" i="1" spc="-45">
                <a:latin typeface="Calibri"/>
                <a:cs typeface="Calibri"/>
              </a:rPr>
              <a:t> </a:t>
            </a:r>
            <a:r>
              <a:rPr sz="1400" i="1" spc="-10">
                <a:latin typeface="Calibri"/>
                <a:cs typeface="Calibri"/>
              </a:rPr>
              <a:t>keeping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my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child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safe.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b="1" i="1" spc="-50">
                <a:latin typeface="Calibri"/>
                <a:cs typeface="Calibri"/>
              </a:rPr>
              <a:t>To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realize</a:t>
            </a:r>
            <a:r>
              <a:rPr sz="1400" b="1" i="1" spc="-40">
                <a:latin typeface="Calibri"/>
                <a:cs typeface="Calibri"/>
              </a:rPr>
              <a:t> </a:t>
            </a:r>
            <a:r>
              <a:rPr sz="1400" b="1" i="1" spc="-20">
                <a:latin typeface="Calibri"/>
                <a:cs typeface="Calibri"/>
              </a:rPr>
              <a:t>that </a:t>
            </a:r>
            <a:r>
              <a:rPr sz="1400" b="1" i="1">
                <a:latin typeface="Calibri"/>
                <a:cs typeface="Calibri"/>
              </a:rPr>
              <a:t>black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infants</a:t>
            </a:r>
            <a:r>
              <a:rPr sz="1400" b="1" i="1" spc="-3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have</a:t>
            </a:r>
            <a:r>
              <a:rPr sz="1400" b="1" i="1" spc="-3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a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higher</a:t>
            </a:r>
            <a:r>
              <a:rPr sz="1400" b="1" i="1" spc="-4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rate</a:t>
            </a:r>
            <a:r>
              <a:rPr sz="1400" b="1" i="1" spc="-3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of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dying</a:t>
            </a:r>
            <a:r>
              <a:rPr sz="1400" b="1" i="1" spc="-35">
                <a:latin typeface="Calibri"/>
                <a:cs typeface="Calibri"/>
              </a:rPr>
              <a:t> </a:t>
            </a:r>
            <a:r>
              <a:rPr sz="1400" b="1" i="1" spc="-25">
                <a:latin typeface="Calibri"/>
                <a:cs typeface="Calibri"/>
              </a:rPr>
              <a:t>by </a:t>
            </a:r>
            <a:r>
              <a:rPr sz="1400" b="1" i="1">
                <a:latin typeface="Calibri"/>
                <a:cs typeface="Calibri"/>
              </a:rPr>
              <a:t>sleeping</a:t>
            </a:r>
            <a:r>
              <a:rPr sz="1400" b="1" i="1" spc="-3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with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adults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is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eye</a:t>
            </a:r>
            <a:r>
              <a:rPr sz="1400" b="1" i="1" spc="-2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opening</a:t>
            </a:r>
            <a:r>
              <a:rPr sz="1400" i="1">
                <a:latin typeface="Calibri"/>
                <a:cs typeface="Calibri"/>
              </a:rPr>
              <a:t>.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 spc="-20">
                <a:latin typeface="Calibri"/>
                <a:cs typeface="Calibri"/>
              </a:rPr>
              <a:t>This</a:t>
            </a:r>
            <a:r>
              <a:rPr sz="1400" i="1">
                <a:latin typeface="Calibri"/>
                <a:cs typeface="Calibri"/>
              </a:rPr>
              <a:t> has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opened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my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eyes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to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how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 spc="-10">
                <a:latin typeface="Calibri"/>
                <a:cs typeface="Calibri"/>
              </a:rPr>
              <a:t>important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it</a:t>
            </a:r>
            <a:r>
              <a:rPr sz="1400" i="1" spc="-25">
                <a:latin typeface="Calibri"/>
                <a:cs typeface="Calibri"/>
              </a:rPr>
              <a:t> is</a:t>
            </a:r>
            <a:r>
              <a:rPr sz="1400" i="1" spc="50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to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have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my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child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sleep</a:t>
            </a:r>
            <a:r>
              <a:rPr sz="1400" i="1" spc="-2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in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her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own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bed</a:t>
            </a:r>
            <a:r>
              <a:rPr sz="1400" i="1" spc="-20">
                <a:latin typeface="Calibri"/>
                <a:cs typeface="Calibri"/>
              </a:rPr>
              <a:t> when </a:t>
            </a:r>
            <a:r>
              <a:rPr sz="1400" i="1">
                <a:latin typeface="Calibri"/>
                <a:cs typeface="Calibri"/>
              </a:rPr>
              <a:t>she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 spc="-10">
                <a:latin typeface="Calibri"/>
                <a:cs typeface="Calibri"/>
              </a:rPr>
              <a:t>arrives.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09468" y="5089174"/>
            <a:ext cx="3537585" cy="1682114"/>
          </a:xfrm>
          <a:custGeom>
            <a:avLst/>
            <a:gdLst/>
            <a:ahLst/>
            <a:cxnLst/>
            <a:rect l="l" t="t" r="r" b="b"/>
            <a:pathLst>
              <a:path w="3537584" h="1682115">
                <a:moveTo>
                  <a:pt x="1473813" y="1494665"/>
                </a:moveTo>
                <a:lnTo>
                  <a:pt x="589525" y="1494665"/>
                </a:lnTo>
                <a:lnTo>
                  <a:pt x="1031680" y="1681499"/>
                </a:lnTo>
                <a:lnTo>
                  <a:pt x="1473813" y="1494665"/>
                </a:lnTo>
                <a:close/>
              </a:path>
              <a:path w="3537584" h="1682115">
                <a:moveTo>
                  <a:pt x="3288035" y="0"/>
                </a:moveTo>
                <a:lnTo>
                  <a:pt x="249116" y="0"/>
                </a:lnTo>
                <a:lnTo>
                  <a:pt x="204337" y="4013"/>
                </a:lnTo>
                <a:lnTo>
                  <a:pt x="162192" y="15585"/>
                </a:lnTo>
                <a:lnTo>
                  <a:pt x="123383" y="34011"/>
                </a:lnTo>
                <a:lnTo>
                  <a:pt x="88614" y="58589"/>
                </a:lnTo>
                <a:lnTo>
                  <a:pt x="58589" y="88614"/>
                </a:lnTo>
                <a:lnTo>
                  <a:pt x="34011" y="123383"/>
                </a:lnTo>
                <a:lnTo>
                  <a:pt x="15585" y="162192"/>
                </a:lnTo>
                <a:lnTo>
                  <a:pt x="4013" y="204338"/>
                </a:lnTo>
                <a:lnTo>
                  <a:pt x="0" y="249118"/>
                </a:lnTo>
                <a:lnTo>
                  <a:pt x="0" y="1245555"/>
                </a:lnTo>
                <a:lnTo>
                  <a:pt x="4013" y="1290327"/>
                </a:lnTo>
                <a:lnTo>
                  <a:pt x="15585" y="1332473"/>
                </a:lnTo>
                <a:lnTo>
                  <a:pt x="34011" y="1371282"/>
                </a:lnTo>
                <a:lnTo>
                  <a:pt x="58589" y="1406051"/>
                </a:lnTo>
                <a:lnTo>
                  <a:pt x="88614" y="1436076"/>
                </a:lnTo>
                <a:lnTo>
                  <a:pt x="123383" y="1460653"/>
                </a:lnTo>
                <a:lnTo>
                  <a:pt x="162192" y="1479080"/>
                </a:lnTo>
                <a:lnTo>
                  <a:pt x="204337" y="1490651"/>
                </a:lnTo>
                <a:lnTo>
                  <a:pt x="249116" y="1494665"/>
                </a:lnTo>
                <a:lnTo>
                  <a:pt x="3288035" y="1494665"/>
                </a:lnTo>
                <a:lnTo>
                  <a:pt x="3332814" y="1490651"/>
                </a:lnTo>
                <a:lnTo>
                  <a:pt x="3374959" y="1479080"/>
                </a:lnTo>
                <a:lnTo>
                  <a:pt x="3413768" y="1460653"/>
                </a:lnTo>
                <a:lnTo>
                  <a:pt x="3448537" y="1436076"/>
                </a:lnTo>
                <a:lnTo>
                  <a:pt x="3478562" y="1406051"/>
                </a:lnTo>
                <a:lnTo>
                  <a:pt x="3503140" y="1371282"/>
                </a:lnTo>
                <a:lnTo>
                  <a:pt x="3521566" y="1332473"/>
                </a:lnTo>
                <a:lnTo>
                  <a:pt x="3533138" y="1290327"/>
                </a:lnTo>
                <a:lnTo>
                  <a:pt x="3537151" y="1245555"/>
                </a:lnTo>
                <a:lnTo>
                  <a:pt x="3537151" y="249118"/>
                </a:lnTo>
                <a:lnTo>
                  <a:pt x="3533138" y="204338"/>
                </a:lnTo>
                <a:lnTo>
                  <a:pt x="3521566" y="162192"/>
                </a:lnTo>
                <a:lnTo>
                  <a:pt x="3503140" y="123383"/>
                </a:lnTo>
                <a:lnTo>
                  <a:pt x="3478562" y="88614"/>
                </a:lnTo>
                <a:lnTo>
                  <a:pt x="3448537" y="58589"/>
                </a:lnTo>
                <a:lnTo>
                  <a:pt x="3413768" y="34011"/>
                </a:lnTo>
                <a:lnTo>
                  <a:pt x="3374959" y="15585"/>
                </a:lnTo>
                <a:lnTo>
                  <a:pt x="3332814" y="4013"/>
                </a:lnTo>
                <a:lnTo>
                  <a:pt x="3288035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84289" y="5200396"/>
            <a:ext cx="3188335" cy="1247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299"/>
              </a:lnSpc>
              <a:spcBef>
                <a:spcPts val="95"/>
              </a:spcBef>
            </a:pPr>
            <a:r>
              <a:rPr sz="1600" i="1">
                <a:latin typeface="Calibri"/>
                <a:cs typeface="Calibri"/>
              </a:rPr>
              <a:t>This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video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is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very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informative,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 spc="-10">
                <a:latin typeface="Calibri"/>
                <a:cs typeface="Calibri"/>
              </a:rPr>
              <a:t>growing </a:t>
            </a:r>
            <a:r>
              <a:rPr sz="1600" i="1">
                <a:latin typeface="Calibri"/>
                <a:cs typeface="Calibri"/>
              </a:rPr>
              <a:t>up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babies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slept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with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family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members,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b="1" i="1" spc="-50">
                <a:latin typeface="Calibri"/>
                <a:cs typeface="Calibri"/>
              </a:rPr>
              <a:t>I </a:t>
            </a:r>
            <a:r>
              <a:rPr sz="1600" b="1" i="1">
                <a:latin typeface="Calibri"/>
                <a:cs typeface="Calibri"/>
              </a:rPr>
              <a:t>wanna</a:t>
            </a:r>
            <a:r>
              <a:rPr sz="1600" b="1" i="1" spc="-25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break</a:t>
            </a:r>
            <a:r>
              <a:rPr sz="1600" b="1" i="1" spc="-35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that</a:t>
            </a:r>
            <a:r>
              <a:rPr sz="1600" b="1" i="1" spc="-30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cycle</a:t>
            </a:r>
            <a:r>
              <a:rPr sz="1600" i="1">
                <a:latin typeface="Calibri"/>
                <a:cs typeface="Calibri"/>
              </a:rPr>
              <a:t>,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I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want</a:t>
            </a:r>
            <a:r>
              <a:rPr sz="1600" i="1" spc="-25">
                <a:latin typeface="Calibri"/>
                <a:cs typeface="Calibri"/>
              </a:rPr>
              <a:t> my </a:t>
            </a:r>
            <a:r>
              <a:rPr sz="1600" i="1">
                <a:latin typeface="Calibri"/>
                <a:cs typeface="Calibri"/>
              </a:rPr>
              <a:t>baby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to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have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a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baby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bed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for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b="1" i="1" spc="-10">
                <a:latin typeface="Calibri"/>
                <a:cs typeface="Calibri"/>
              </a:rPr>
              <a:t>safety </a:t>
            </a:r>
            <a:r>
              <a:rPr sz="1600" b="1" i="1">
                <a:latin typeface="Calibri"/>
                <a:cs typeface="Calibri"/>
              </a:rPr>
              <a:t>most</a:t>
            </a:r>
            <a:r>
              <a:rPr sz="1600" b="1" i="1" spc="-35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of</a:t>
            </a:r>
            <a:r>
              <a:rPr sz="1600" b="1" i="1" spc="-25">
                <a:latin typeface="Calibri"/>
                <a:cs typeface="Calibri"/>
              </a:rPr>
              <a:t> all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302" y="541122"/>
            <a:ext cx="3537585" cy="1682114"/>
          </a:xfrm>
          <a:custGeom>
            <a:avLst/>
            <a:gdLst/>
            <a:ahLst/>
            <a:cxnLst/>
            <a:rect l="l" t="t" r="r" b="b"/>
            <a:pathLst>
              <a:path w="3537585" h="1682114">
                <a:moveTo>
                  <a:pt x="1473814" y="1494665"/>
                </a:moveTo>
                <a:lnTo>
                  <a:pt x="589525" y="1494665"/>
                </a:lnTo>
                <a:lnTo>
                  <a:pt x="1031681" y="1681499"/>
                </a:lnTo>
                <a:lnTo>
                  <a:pt x="1473814" y="1494665"/>
                </a:lnTo>
                <a:close/>
              </a:path>
              <a:path w="3537585" h="1682114">
                <a:moveTo>
                  <a:pt x="3288037" y="0"/>
                </a:moveTo>
                <a:lnTo>
                  <a:pt x="249117" y="0"/>
                </a:lnTo>
                <a:lnTo>
                  <a:pt x="204338" y="4013"/>
                </a:lnTo>
                <a:lnTo>
                  <a:pt x="162192" y="15585"/>
                </a:lnTo>
                <a:lnTo>
                  <a:pt x="123382" y="34011"/>
                </a:lnTo>
                <a:lnTo>
                  <a:pt x="88614" y="58589"/>
                </a:lnTo>
                <a:lnTo>
                  <a:pt x="58589" y="88614"/>
                </a:lnTo>
                <a:lnTo>
                  <a:pt x="34011" y="123383"/>
                </a:lnTo>
                <a:lnTo>
                  <a:pt x="15585" y="162192"/>
                </a:lnTo>
                <a:lnTo>
                  <a:pt x="4013" y="204337"/>
                </a:lnTo>
                <a:lnTo>
                  <a:pt x="0" y="249116"/>
                </a:lnTo>
                <a:lnTo>
                  <a:pt x="0" y="1245555"/>
                </a:lnTo>
                <a:lnTo>
                  <a:pt x="4013" y="1290326"/>
                </a:lnTo>
                <a:lnTo>
                  <a:pt x="15585" y="1332472"/>
                </a:lnTo>
                <a:lnTo>
                  <a:pt x="34011" y="1371282"/>
                </a:lnTo>
                <a:lnTo>
                  <a:pt x="58589" y="1406051"/>
                </a:lnTo>
                <a:lnTo>
                  <a:pt x="88614" y="1436076"/>
                </a:lnTo>
                <a:lnTo>
                  <a:pt x="123382" y="1460653"/>
                </a:lnTo>
                <a:lnTo>
                  <a:pt x="162192" y="1479080"/>
                </a:lnTo>
                <a:lnTo>
                  <a:pt x="204338" y="1490651"/>
                </a:lnTo>
                <a:lnTo>
                  <a:pt x="249117" y="1494665"/>
                </a:lnTo>
                <a:lnTo>
                  <a:pt x="3288037" y="1494665"/>
                </a:lnTo>
                <a:lnTo>
                  <a:pt x="3332816" y="1490651"/>
                </a:lnTo>
                <a:lnTo>
                  <a:pt x="3374962" y="1479080"/>
                </a:lnTo>
                <a:lnTo>
                  <a:pt x="3413771" y="1460653"/>
                </a:lnTo>
                <a:lnTo>
                  <a:pt x="3448540" y="1436076"/>
                </a:lnTo>
                <a:lnTo>
                  <a:pt x="3478565" y="1406051"/>
                </a:lnTo>
                <a:lnTo>
                  <a:pt x="3503143" y="1371282"/>
                </a:lnTo>
                <a:lnTo>
                  <a:pt x="3521569" y="1332472"/>
                </a:lnTo>
                <a:lnTo>
                  <a:pt x="3533141" y="1290326"/>
                </a:lnTo>
                <a:lnTo>
                  <a:pt x="3537154" y="1245555"/>
                </a:lnTo>
                <a:lnTo>
                  <a:pt x="3537155" y="249116"/>
                </a:lnTo>
                <a:lnTo>
                  <a:pt x="3533141" y="204337"/>
                </a:lnTo>
                <a:lnTo>
                  <a:pt x="3521569" y="162192"/>
                </a:lnTo>
                <a:lnTo>
                  <a:pt x="3503143" y="123383"/>
                </a:lnTo>
                <a:lnTo>
                  <a:pt x="3478565" y="88614"/>
                </a:lnTo>
                <a:lnTo>
                  <a:pt x="3448540" y="58589"/>
                </a:lnTo>
                <a:lnTo>
                  <a:pt x="3413771" y="34011"/>
                </a:lnTo>
                <a:lnTo>
                  <a:pt x="3374962" y="15585"/>
                </a:lnTo>
                <a:lnTo>
                  <a:pt x="3332816" y="4013"/>
                </a:lnTo>
                <a:lnTo>
                  <a:pt x="3288037" y="0"/>
                </a:lnTo>
                <a:close/>
              </a:path>
            </a:pathLst>
          </a:custGeom>
          <a:solidFill>
            <a:srgbClr val="E2F0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2177" y="774700"/>
            <a:ext cx="3119755" cy="10071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3810" algn="ctr">
              <a:lnSpc>
                <a:spcPct val="100800"/>
              </a:lnSpc>
              <a:spcBef>
                <a:spcPts val="85"/>
              </a:spcBef>
            </a:pPr>
            <a:r>
              <a:rPr sz="1600" i="1">
                <a:latin typeface="Calibri"/>
                <a:cs typeface="Calibri"/>
              </a:rPr>
              <a:t>I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thought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it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was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very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informative.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 spc="-50">
                <a:latin typeface="Calibri"/>
                <a:cs typeface="Calibri"/>
              </a:rPr>
              <a:t>I </a:t>
            </a:r>
            <a:r>
              <a:rPr sz="1600" b="1" i="1">
                <a:latin typeface="Calibri"/>
                <a:cs typeface="Calibri"/>
              </a:rPr>
              <a:t>didn't</a:t>
            </a:r>
            <a:r>
              <a:rPr sz="1600" b="1" i="1" spc="-35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know</a:t>
            </a:r>
            <a:r>
              <a:rPr sz="1600" b="1" i="1" spc="-30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this</a:t>
            </a:r>
            <a:r>
              <a:rPr sz="1600" b="1" i="1" spc="-35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was</a:t>
            </a:r>
            <a:r>
              <a:rPr sz="1600" b="1" i="1" spc="-35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common</a:t>
            </a:r>
            <a:r>
              <a:rPr sz="1600" b="1" i="1" spc="-25">
                <a:latin typeface="Calibri"/>
                <a:cs typeface="Calibri"/>
              </a:rPr>
              <a:t> </a:t>
            </a:r>
            <a:r>
              <a:rPr sz="1600" b="1" i="1" spc="-10">
                <a:latin typeface="Calibri"/>
                <a:cs typeface="Calibri"/>
              </a:rPr>
              <a:t>within </a:t>
            </a:r>
            <a:r>
              <a:rPr sz="1600" b="1" i="1">
                <a:latin typeface="Calibri"/>
                <a:cs typeface="Calibri"/>
              </a:rPr>
              <a:t>our</a:t>
            </a:r>
            <a:r>
              <a:rPr sz="1600" b="1" i="1" spc="-60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community</a:t>
            </a:r>
            <a:r>
              <a:rPr sz="1600" b="1" i="1" spc="-5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amongst</a:t>
            </a:r>
            <a:r>
              <a:rPr sz="1600" i="1" spc="-55">
                <a:latin typeface="Calibri"/>
                <a:cs typeface="Calibri"/>
              </a:rPr>
              <a:t> </a:t>
            </a:r>
            <a:r>
              <a:rPr sz="1600" i="1" spc="-25">
                <a:latin typeface="Calibri"/>
                <a:cs typeface="Calibri"/>
              </a:rPr>
              <a:t>my </a:t>
            </a:r>
            <a:r>
              <a:rPr sz="1600" i="1" spc="-10">
                <a:latin typeface="Calibri"/>
                <a:cs typeface="Calibri"/>
              </a:rPr>
              <a:t>demographic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14606" y="1974470"/>
            <a:ext cx="3141980" cy="1682114"/>
          </a:xfrm>
          <a:custGeom>
            <a:avLst/>
            <a:gdLst/>
            <a:ahLst/>
            <a:cxnLst/>
            <a:rect l="l" t="t" r="r" b="b"/>
            <a:pathLst>
              <a:path w="3141979" h="1682114">
                <a:moveTo>
                  <a:pt x="1308919" y="1494665"/>
                </a:moveTo>
                <a:lnTo>
                  <a:pt x="523567" y="1494665"/>
                </a:lnTo>
                <a:lnTo>
                  <a:pt x="916252" y="1681497"/>
                </a:lnTo>
                <a:lnTo>
                  <a:pt x="1308919" y="1494665"/>
                </a:lnTo>
                <a:close/>
              </a:path>
              <a:path w="3141979" h="1682114">
                <a:moveTo>
                  <a:pt x="2892291" y="0"/>
                </a:moveTo>
                <a:lnTo>
                  <a:pt x="249113" y="0"/>
                </a:lnTo>
                <a:lnTo>
                  <a:pt x="204334" y="4013"/>
                </a:lnTo>
                <a:lnTo>
                  <a:pt x="162189" y="15585"/>
                </a:lnTo>
                <a:lnTo>
                  <a:pt x="123380" y="34011"/>
                </a:lnTo>
                <a:lnTo>
                  <a:pt x="88612" y="58588"/>
                </a:lnTo>
                <a:lnTo>
                  <a:pt x="58588" y="88613"/>
                </a:lnTo>
                <a:lnTo>
                  <a:pt x="34011" y="123381"/>
                </a:lnTo>
                <a:lnTo>
                  <a:pt x="15585" y="162190"/>
                </a:lnTo>
                <a:lnTo>
                  <a:pt x="4013" y="204335"/>
                </a:lnTo>
                <a:lnTo>
                  <a:pt x="0" y="249114"/>
                </a:lnTo>
                <a:lnTo>
                  <a:pt x="0" y="1245555"/>
                </a:lnTo>
                <a:lnTo>
                  <a:pt x="4013" y="1290329"/>
                </a:lnTo>
                <a:lnTo>
                  <a:pt x="15585" y="1332475"/>
                </a:lnTo>
                <a:lnTo>
                  <a:pt x="34011" y="1371283"/>
                </a:lnTo>
                <a:lnTo>
                  <a:pt x="58588" y="1406052"/>
                </a:lnTo>
                <a:lnTo>
                  <a:pt x="88612" y="1436076"/>
                </a:lnTo>
                <a:lnTo>
                  <a:pt x="123380" y="1460654"/>
                </a:lnTo>
                <a:lnTo>
                  <a:pt x="162189" y="1479080"/>
                </a:lnTo>
                <a:lnTo>
                  <a:pt x="204334" y="1490651"/>
                </a:lnTo>
                <a:lnTo>
                  <a:pt x="249113" y="1494665"/>
                </a:lnTo>
                <a:lnTo>
                  <a:pt x="2892291" y="1494665"/>
                </a:lnTo>
                <a:lnTo>
                  <a:pt x="2937070" y="1490651"/>
                </a:lnTo>
                <a:lnTo>
                  <a:pt x="2979215" y="1479080"/>
                </a:lnTo>
                <a:lnTo>
                  <a:pt x="3018024" y="1460654"/>
                </a:lnTo>
                <a:lnTo>
                  <a:pt x="3052792" y="1436076"/>
                </a:lnTo>
                <a:lnTo>
                  <a:pt x="3082817" y="1406052"/>
                </a:lnTo>
                <a:lnTo>
                  <a:pt x="3107394" y="1371283"/>
                </a:lnTo>
                <a:lnTo>
                  <a:pt x="3125820" y="1332475"/>
                </a:lnTo>
                <a:lnTo>
                  <a:pt x="3137392" y="1290329"/>
                </a:lnTo>
                <a:lnTo>
                  <a:pt x="3141405" y="1245555"/>
                </a:lnTo>
                <a:lnTo>
                  <a:pt x="3141405" y="249114"/>
                </a:lnTo>
                <a:lnTo>
                  <a:pt x="3137392" y="204335"/>
                </a:lnTo>
                <a:lnTo>
                  <a:pt x="3125820" y="162190"/>
                </a:lnTo>
                <a:lnTo>
                  <a:pt x="3107394" y="123381"/>
                </a:lnTo>
                <a:lnTo>
                  <a:pt x="3082817" y="88613"/>
                </a:lnTo>
                <a:lnTo>
                  <a:pt x="3052792" y="58588"/>
                </a:lnTo>
                <a:lnTo>
                  <a:pt x="3018024" y="34011"/>
                </a:lnTo>
                <a:lnTo>
                  <a:pt x="2979215" y="15585"/>
                </a:lnTo>
                <a:lnTo>
                  <a:pt x="2937070" y="4013"/>
                </a:lnTo>
                <a:lnTo>
                  <a:pt x="2892291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877354" y="2085340"/>
            <a:ext cx="2816225" cy="1247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299"/>
              </a:lnSpc>
              <a:spcBef>
                <a:spcPts val="95"/>
              </a:spcBef>
            </a:pPr>
            <a:r>
              <a:rPr sz="1600" i="1">
                <a:latin typeface="Calibri"/>
                <a:cs typeface="Calibri"/>
              </a:rPr>
              <a:t>I</a:t>
            </a:r>
            <a:r>
              <a:rPr sz="1600" i="1" spc="-3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feel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that’s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good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to</a:t>
            </a:r>
            <a:r>
              <a:rPr sz="1600" i="1" spc="-2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know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I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am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 spc="-50">
                <a:latin typeface="Calibri"/>
                <a:cs typeface="Calibri"/>
              </a:rPr>
              <a:t>a </a:t>
            </a:r>
            <a:r>
              <a:rPr sz="1600" i="1">
                <a:latin typeface="Calibri"/>
                <a:cs typeface="Calibri"/>
              </a:rPr>
              <a:t>new</a:t>
            </a:r>
            <a:r>
              <a:rPr sz="1600" i="1" spc="-4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mother</a:t>
            </a:r>
            <a:r>
              <a:rPr sz="1600" i="1" spc="-4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and</a:t>
            </a:r>
            <a:r>
              <a:rPr sz="1600" i="1" spc="-4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that’s</a:t>
            </a:r>
            <a:r>
              <a:rPr sz="1600" i="1" spc="-45">
                <a:latin typeface="Calibri"/>
                <a:cs typeface="Calibri"/>
              </a:rPr>
              <a:t> </a:t>
            </a:r>
            <a:r>
              <a:rPr sz="1600" i="1" spc="-10">
                <a:latin typeface="Calibri"/>
                <a:cs typeface="Calibri"/>
              </a:rPr>
              <a:t>something </a:t>
            </a:r>
            <a:r>
              <a:rPr sz="1600" i="1">
                <a:latin typeface="Calibri"/>
                <a:cs typeface="Calibri"/>
              </a:rPr>
              <a:t>I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needed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to</a:t>
            </a:r>
            <a:r>
              <a:rPr sz="1600" i="1" spc="-20">
                <a:latin typeface="Calibri"/>
                <a:cs typeface="Calibri"/>
              </a:rPr>
              <a:t> </a:t>
            </a:r>
            <a:r>
              <a:rPr sz="1600" i="1" spc="-10">
                <a:latin typeface="Calibri"/>
                <a:cs typeface="Calibri"/>
              </a:rPr>
              <a:t>understand</a:t>
            </a:r>
            <a:r>
              <a:rPr sz="1600" i="1" spc="-2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that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 spc="-20">
                <a:latin typeface="Calibri"/>
                <a:cs typeface="Calibri"/>
              </a:rPr>
              <a:t>baby </a:t>
            </a:r>
            <a:r>
              <a:rPr sz="1600" i="1">
                <a:latin typeface="Calibri"/>
                <a:cs typeface="Calibri"/>
              </a:rPr>
              <a:t>sleeps</a:t>
            </a:r>
            <a:r>
              <a:rPr sz="1600" i="1" spc="-25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in</a:t>
            </a:r>
            <a:r>
              <a:rPr sz="1600" i="1" spc="-2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own</a:t>
            </a:r>
            <a:r>
              <a:rPr sz="1600" i="1" spc="-2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crib</a:t>
            </a:r>
            <a:r>
              <a:rPr sz="1600" i="1" spc="-20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I</a:t>
            </a:r>
            <a:r>
              <a:rPr sz="1600" b="1" i="1" spc="-25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have</a:t>
            </a:r>
            <a:r>
              <a:rPr sz="1600" b="1" i="1" spc="-25">
                <a:latin typeface="Calibri"/>
                <a:cs typeface="Calibri"/>
              </a:rPr>
              <a:t> </a:t>
            </a:r>
            <a:r>
              <a:rPr sz="1600" b="1" i="1">
                <a:latin typeface="Calibri"/>
                <a:cs typeface="Calibri"/>
              </a:rPr>
              <a:t>lost</a:t>
            </a:r>
            <a:r>
              <a:rPr sz="1600" b="1" i="1" spc="-25">
                <a:latin typeface="Calibri"/>
                <a:cs typeface="Calibri"/>
              </a:rPr>
              <a:t> </a:t>
            </a:r>
            <a:r>
              <a:rPr sz="1600" b="1" i="1" spc="-50">
                <a:latin typeface="Calibri"/>
                <a:cs typeface="Calibri"/>
              </a:rPr>
              <a:t>a </a:t>
            </a:r>
            <a:r>
              <a:rPr sz="1600" b="1" i="1">
                <a:latin typeface="Calibri"/>
                <a:cs typeface="Calibri"/>
              </a:rPr>
              <a:t>nephew</a:t>
            </a:r>
            <a:r>
              <a:rPr sz="1600" b="1" i="1" spc="-4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due</a:t>
            </a:r>
            <a:r>
              <a:rPr sz="1600" i="1" spc="-40">
                <a:latin typeface="Calibri"/>
                <a:cs typeface="Calibri"/>
              </a:rPr>
              <a:t> </a:t>
            </a:r>
            <a:r>
              <a:rPr sz="1600" i="1">
                <a:latin typeface="Calibri"/>
                <a:cs typeface="Calibri"/>
              </a:rPr>
              <a:t>to</a:t>
            </a:r>
            <a:r>
              <a:rPr sz="1600" i="1" spc="-30">
                <a:latin typeface="Calibri"/>
                <a:cs typeface="Calibri"/>
              </a:rPr>
              <a:t> </a:t>
            </a:r>
            <a:r>
              <a:rPr sz="1600" i="1" spc="-20">
                <a:latin typeface="Calibri"/>
                <a:cs typeface="Calibri"/>
              </a:rPr>
              <a:t>SIDS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73626" y="401034"/>
            <a:ext cx="11768455" cy="6244590"/>
            <a:chOff x="373626" y="401034"/>
            <a:chExt cx="11768455" cy="624459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13498" y="401034"/>
              <a:ext cx="904875" cy="8961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626" y="5753066"/>
              <a:ext cx="904875" cy="89217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604719" y="4399936"/>
              <a:ext cx="3537585" cy="1687195"/>
            </a:xfrm>
            <a:custGeom>
              <a:avLst/>
              <a:gdLst/>
              <a:ahLst/>
              <a:cxnLst/>
              <a:rect l="l" t="t" r="r" b="b"/>
              <a:pathLst>
                <a:path w="3537584" h="1687195">
                  <a:moveTo>
                    <a:pt x="1473812" y="1499417"/>
                  </a:moveTo>
                  <a:lnTo>
                    <a:pt x="589525" y="1499417"/>
                  </a:lnTo>
                  <a:lnTo>
                    <a:pt x="1031680" y="1686843"/>
                  </a:lnTo>
                  <a:lnTo>
                    <a:pt x="1473812" y="1499417"/>
                  </a:lnTo>
                  <a:close/>
                </a:path>
                <a:path w="3537584" h="1687195">
                  <a:moveTo>
                    <a:pt x="3287245" y="0"/>
                  </a:moveTo>
                  <a:lnTo>
                    <a:pt x="249905" y="0"/>
                  </a:lnTo>
                  <a:lnTo>
                    <a:pt x="204984" y="4026"/>
                  </a:lnTo>
                  <a:lnTo>
                    <a:pt x="162705" y="15634"/>
                  </a:lnTo>
                  <a:lnTo>
                    <a:pt x="123773" y="34119"/>
                  </a:lnTo>
                  <a:lnTo>
                    <a:pt x="88894" y="58774"/>
                  </a:lnTo>
                  <a:lnTo>
                    <a:pt x="58774" y="88894"/>
                  </a:lnTo>
                  <a:lnTo>
                    <a:pt x="34119" y="123773"/>
                  </a:lnTo>
                  <a:lnTo>
                    <a:pt x="15634" y="162705"/>
                  </a:lnTo>
                  <a:lnTo>
                    <a:pt x="4026" y="204984"/>
                  </a:lnTo>
                  <a:lnTo>
                    <a:pt x="0" y="249905"/>
                  </a:lnTo>
                  <a:lnTo>
                    <a:pt x="0" y="1249515"/>
                  </a:lnTo>
                  <a:lnTo>
                    <a:pt x="4026" y="1294432"/>
                  </a:lnTo>
                  <a:lnTo>
                    <a:pt x="15634" y="1336711"/>
                  </a:lnTo>
                  <a:lnTo>
                    <a:pt x="34119" y="1375643"/>
                  </a:lnTo>
                  <a:lnTo>
                    <a:pt x="58774" y="1410522"/>
                  </a:lnTo>
                  <a:lnTo>
                    <a:pt x="88894" y="1440642"/>
                  </a:lnTo>
                  <a:lnTo>
                    <a:pt x="123773" y="1465297"/>
                  </a:lnTo>
                  <a:lnTo>
                    <a:pt x="162705" y="1483782"/>
                  </a:lnTo>
                  <a:lnTo>
                    <a:pt x="204984" y="1495391"/>
                  </a:lnTo>
                  <a:lnTo>
                    <a:pt x="249905" y="1499417"/>
                  </a:lnTo>
                  <a:lnTo>
                    <a:pt x="3287245" y="1499417"/>
                  </a:lnTo>
                  <a:lnTo>
                    <a:pt x="3332165" y="1495391"/>
                  </a:lnTo>
                  <a:lnTo>
                    <a:pt x="3374445" y="1483782"/>
                  </a:lnTo>
                  <a:lnTo>
                    <a:pt x="3413377" y="1465297"/>
                  </a:lnTo>
                  <a:lnTo>
                    <a:pt x="3448255" y="1440642"/>
                  </a:lnTo>
                  <a:lnTo>
                    <a:pt x="3478375" y="1410522"/>
                  </a:lnTo>
                  <a:lnTo>
                    <a:pt x="3503031" y="1375643"/>
                  </a:lnTo>
                  <a:lnTo>
                    <a:pt x="3521515" y="1336711"/>
                  </a:lnTo>
                  <a:lnTo>
                    <a:pt x="3533124" y="1294432"/>
                  </a:lnTo>
                  <a:lnTo>
                    <a:pt x="3537150" y="1249515"/>
                  </a:lnTo>
                  <a:lnTo>
                    <a:pt x="3537150" y="249905"/>
                  </a:lnTo>
                  <a:lnTo>
                    <a:pt x="3533124" y="204984"/>
                  </a:lnTo>
                  <a:lnTo>
                    <a:pt x="3521515" y="162705"/>
                  </a:lnTo>
                  <a:lnTo>
                    <a:pt x="3503031" y="123773"/>
                  </a:lnTo>
                  <a:lnTo>
                    <a:pt x="3478375" y="88894"/>
                  </a:lnTo>
                  <a:lnTo>
                    <a:pt x="3448255" y="58774"/>
                  </a:lnTo>
                  <a:lnTo>
                    <a:pt x="3413377" y="34119"/>
                  </a:lnTo>
                  <a:lnTo>
                    <a:pt x="3374445" y="15634"/>
                  </a:lnTo>
                  <a:lnTo>
                    <a:pt x="3332165" y="4026"/>
                  </a:lnTo>
                  <a:lnTo>
                    <a:pt x="3287245" y="0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225908" y="6138164"/>
            <a:ext cx="1767839" cy="474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>
                <a:solidFill>
                  <a:srgbClr val="002060"/>
                </a:solidFill>
                <a:latin typeface="Calibri"/>
                <a:cs typeface="Calibri"/>
              </a:rPr>
              <a:t>Parent</a:t>
            </a:r>
            <a:r>
              <a:rPr sz="1800" i="1" spc="-8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800" i="1" spc="-10">
                <a:solidFill>
                  <a:srgbClr val="002060"/>
                </a:solidFill>
                <a:latin typeface="Calibri"/>
                <a:cs typeface="Calibri"/>
              </a:rPr>
              <a:t>reflections*</a:t>
            </a:r>
            <a:endParaRPr sz="1800">
              <a:latin typeface="Calibri"/>
              <a:cs typeface="Calibri"/>
            </a:endParaRPr>
          </a:p>
          <a:p>
            <a:pPr marL="48260">
              <a:lnSpc>
                <a:spcPct val="100000"/>
              </a:lnSpc>
              <a:spcBef>
                <a:spcPts val="50"/>
              </a:spcBef>
            </a:pPr>
            <a:r>
              <a:rPr sz="1100" i="1">
                <a:solidFill>
                  <a:srgbClr val="002060"/>
                </a:solidFill>
                <a:latin typeface="Calibri"/>
                <a:cs typeface="Calibri"/>
              </a:rPr>
              <a:t>*selected</a:t>
            </a:r>
            <a:r>
              <a:rPr sz="1100" i="1" spc="-3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i="1">
                <a:solidFill>
                  <a:srgbClr val="002060"/>
                </a:solidFill>
                <a:latin typeface="Calibri"/>
                <a:cs typeface="Calibri"/>
              </a:rPr>
              <a:t>from</a:t>
            </a:r>
            <a:r>
              <a:rPr sz="1100" i="1" spc="-2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i="1">
                <a:solidFill>
                  <a:srgbClr val="002060"/>
                </a:solidFill>
                <a:latin typeface="Calibri"/>
                <a:cs typeface="Calibri"/>
              </a:rPr>
              <a:t>170</a:t>
            </a:r>
            <a:r>
              <a:rPr sz="1100" i="1" spc="-2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100" i="1" spc="-10">
                <a:solidFill>
                  <a:srgbClr val="002060"/>
                </a:solidFill>
                <a:latin typeface="Calibri"/>
                <a:cs typeface="Calibri"/>
              </a:rPr>
              <a:t>responses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818927" y="577595"/>
            <a:ext cx="1036955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75"/>
              </a:spcBef>
            </a:pPr>
            <a:r>
              <a:rPr sz="1400" i="1">
                <a:solidFill>
                  <a:srgbClr val="00B050"/>
                </a:solidFill>
                <a:latin typeface="Calibri"/>
                <a:cs typeface="Calibri"/>
              </a:rPr>
              <a:t>Scan</a:t>
            </a:r>
            <a:r>
              <a:rPr sz="1400" i="1" spc="-3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00B050"/>
                </a:solidFill>
                <a:latin typeface="Calibri"/>
                <a:cs typeface="Calibri"/>
              </a:rPr>
              <a:t>to</a:t>
            </a:r>
            <a:r>
              <a:rPr sz="1400" i="1" spc="-4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00B050"/>
                </a:solidFill>
                <a:latin typeface="Calibri"/>
                <a:cs typeface="Calibri"/>
              </a:rPr>
              <a:t>watch </a:t>
            </a:r>
            <a:r>
              <a:rPr sz="1400" i="1">
                <a:solidFill>
                  <a:srgbClr val="00B050"/>
                </a:solidFill>
                <a:latin typeface="Calibri"/>
                <a:cs typeface="Calibri"/>
              </a:rPr>
              <a:t>our</a:t>
            </a:r>
            <a:r>
              <a:rPr sz="1400" i="1" spc="-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00B050"/>
                </a:solidFill>
                <a:latin typeface="Calibri"/>
                <a:cs typeface="Calibri"/>
              </a:rPr>
              <a:t>safe</a:t>
            </a:r>
            <a:r>
              <a:rPr sz="1400" i="1" spc="-3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00B050"/>
                </a:solidFill>
                <a:latin typeface="Calibri"/>
                <a:cs typeface="Calibri"/>
              </a:rPr>
              <a:t>sleep video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57241" y="5850635"/>
            <a:ext cx="1036955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400"/>
              </a:lnSpc>
              <a:spcBef>
                <a:spcPts val="75"/>
              </a:spcBef>
            </a:pPr>
            <a:r>
              <a:rPr sz="1400" i="1">
                <a:solidFill>
                  <a:srgbClr val="00B050"/>
                </a:solidFill>
                <a:latin typeface="Calibri"/>
                <a:cs typeface="Calibri"/>
              </a:rPr>
              <a:t>Scan</a:t>
            </a:r>
            <a:r>
              <a:rPr sz="1400" i="1" spc="-3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00B050"/>
                </a:solidFill>
                <a:latin typeface="Calibri"/>
                <a:cs typeface="Calibri"/>
              </a:rPr>
              <a:t>to</a:t>
            </a:r>
            <a:r>
              <a:rPr sz="1400" i="1" spc="-4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00B050"/>
                </a:solidFill>
                <a:latin typeface="Calibri"/>
                <a:cs typeface="Calibri"/>
              </a:rPr>
              <a:t>watch </a:t>
            </a:r>
            <a:r>
              <a:rPr sz="1400" i="1">
                <a:solidFill>
                  <a:srgbClr val="00B050"/>
                </a:solidFill>
                <a:latin typeface="Calibri"/>
                <a:cs typeface="Calibri"/>
              </a:rPr>
              <a:t>our</a:t>
            </a:r>
            <a:r>
              <a:rPr sz="1400" i="1" spc="-25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i="1">
                <a:solidFill>
                  <a:srgbClr val="00B050"/>
                </a:solidFill>
                <a:latin typeface="Calibri"/>
                <a:cs typeface="Calibri"/>
              </a:rPr>
              <a:t>safe</a:t>
            </a:r>
            <a:r>
              <a:rPr sz="1400" i="1" spc="-3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1400" i="1" spc="-10">
                <a:solidFill>
                  <a:srgbClr val="00B050"/>
                </a:solidFill>
                <a:latin typeface="Calibri"/>
                <a:cs typeface="Calibri"/>
              </a:rPr>
              <a:t>sleep video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84556" y="4591811"/>
            <a:ext cx="3180080" cy="10896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3175" algn="ctr">
              <a:lnSpc>
                <a:spcPct val="99600"/>
              </a:lnSpc>
              <a:spcBef>
                <a:spcPts val="105"/>
              </a:spcBef>
            </a:pPr>
            <a:r>
              <a:rPr sz="1400" i="1">
                <a:latin typeface="Calibri"/>
                <a:cs typeface="Calibri"/>
              </a:rPr>
              <a:t>It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kinda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made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me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sad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and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cry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</a:t>
            </a:r>
            <a:r>
              <a:rPr sz="1400" i="1" spc="-1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little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bit</a:t>
            </a:r>
            <a:r>
              <a:rPr sz="1400" i="1" spc="-15">
                <a:latin typeface="Calibri"/>
                <a:cs typeface="Calibri"/>
              </a:rPr>
              <a:t> </a:t>
            </a:r>
            <a:r>
              <a:rPr sz="1400" i="1" spc="-50">
                <a:latin typeface="Calibri"/>
                <a:cs typeface="Calibri"/>
              </a:rPr>
              <a:t>, </a:t>
            </a:r>
            <a:r>
              <a:rPr sz="1400" i="1">
                <a:latin typeface="Calibri"/>
                <a:cs typeface="Calibri"/>
              </a:rPr>
              <a:t>mainly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because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I</a:t>
            </a:r>
            <a:r>
              <a:rPr sz="1400" b="1" i="1" spc="-25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never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b="1" i="1">
                <a:latin typeface="Calibri"/>
                <a:cs typeface="Calibri"/>
              </a:rPr>
              <a:t>knew</a:t>
            </a:r>
            <a:r>
              <a:rPr sz="1400" b="1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some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of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 spc="-25">
                <a:latin typeface="Calibri"/>
                <a:cs typeface="Calibri"/>
              </a:rPr>
              <a:t>the </a:t>
            </a:r>
            <a:r>
              <a:rPr sz="1400" i="1">
                <a:latin typeface="Calibri"/>
                <a:cs typeface="Calibri"/>
              </a:rPr>
              <a:t>things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they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were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saying!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And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 spc="-10">
                <a:latin typeface="Calibri"/>
                <a:cs typeface="Calibri"/>
              </a:rPr>
              <a:t>unfortunately </a:t>
            </a:r>
            <a:r>
              <a:rPr sz="1400" i="1">
                <a:latin typeface="Calibri"/>
                <a:cs typeface="Calibri"/>
              </a:rPr>
              <a:t>my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daughter</a:t>
            </a:r>
            <a:r>
              <a:rPr sz="1400" i="1" spc="-4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sleeps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with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me!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Now</a:t>
            </a:r>
            <a:r>
              <a:rPr sz="1400" i="1" spc="-3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it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has</a:t>
            </a:r>
            <a:r>
              <a:rPr sz="1400" i="1" spc="-25">
                <a:latin typeface="Calibri"/>
                <a:cs typeface="Calibri"/>
              </a:rPr>
              <a:t> me </a:t>
            </a:r>
            <a:r>
              <a:rPr sz="1400" i="1">
                <a:latin typeface="Calibri"/>
                <a:cs typeface="Calibri"/>
              </a:rPr>
              <a:t>a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little</a:t>
            </a:r>
            <a:r>
              <a:rPr sz="1400" i="1" spc="-4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scared</a:t>
            </a:r>
            <a:r>
              <a:rPr sz="1400" i="1" spc="-25">
                <a:latin typeface="Calibri"/>
                <a:cs typeface="Calibri"/>
              </a:rPr>
              <a:t> </a:t>
            </a:r>
            <a:r>
              <a:rPr sz="1400" i="1">
                <a:latin typeface="Calibri"/>
                <a:cs typeface="Calibri"/>
              </a:rPr>
              <a:t>and</a:t>
            </a:r>
            <a:r>
              <a:rPr sz="1400" i="1" spc="-30">
                <a:latin typeface="Calibri"/>
                <a:cs typeface="Calibri"/>
              </a:rPr>
              <a:t> </a:t>
            </a:r>
            <a:r>
              <a:rPr sz="1400" i="1" spc="-10">
                <a:latin typeface="Calibri"/>
                <a:cs typeface="Calibri"/>
              </a:rPr>
              <a:t>worried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68388" y="587739"/>
            <a:ext cx="7023734" cy="6152515"/>
            <a:chOff x="5168388" y="587739"/>
            <a:chExt cx="7023734" cy="61525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68388" y="587739"/>
              <a:ext cx="5261681" cy="556175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964129" y="6030570"/>
              <a:ext cx="4228465" cy="709930"/>
            </a:xfrm>
            <a:custGeom>
              <a:avLst/>
              <a:gdLst/>
              <a:ahLst/>
              <a:cxnLst/>
              <a:rect l="l" t="t" r="r" b="b"/>
              <a:pathLst>
                <a:path w="4228465" h="709929">
                  <a:moveTo>
                    <a:pt x="4227870" y="0"/>
                  </a:moveTo>
                  <a:lnTo>
                    <a:pt x="0" y="0"/>
                  </a:lnTo>
                  <a:lnTo>
                    <a:pt x="0" y="709442"/>
                  </a:lnTo>
                  <a:lnTo>
                    <a:pt x="4227870" y="709442"/>
                  </a:lnTo>
                  <a:lnTo>
                    <a:pt x="42278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101625" y="6100572"/>
            <a:ext cx="395287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2000" b="1" spc="-20">
                <a:solidFill>
                  <a:srgbClr val="1791BB"/>
                </a:solidFill>
                <a:latin typeface="Calibri"/>
                <a:cs typeface="Calibri"/>
              </a:rPr>
              <a:t>CPASS</a:t>
            </a:r>
            <a:r>
              <a:rPr sz="2000" b="1" spc="-85">
                <a:solidFill>
                  <a:srgbClr val="1791BB"/>
                </a:solidFill>
                <a:latin typeface="Calibri"/>
                <a:cs typeface="Calibri"/>
              </a:rPr>
              <a:t> </a:t>
            </a:r>
            <a:r>
              <a:rPr sz="2000" b="1">
                <a:solidFill>
                  <a:srgbClr val="1791BB"/>
                </a:solidFill>
                <a:latin typeface="Calibri"/>
                <a:cs typeface="Calibri"/>
              </a:rPr>
              <a:t>CHICAGO</a:t>
            </a:r>
            <a:r>
              <a:rPr sz="2000" b="1" spc="-90">
                <a:solidFill>
                  <a:srgbClr val="1791BB"/>
                </a:solidFill>
                <a:latin typeface="Calibri"/>
                <a:cs typeface="Calibri"/>
              </a:rPr>
              <a:t> </a:t>
            </a:r>
            <a:r>
              <a:rPr sz="2000" b="1" spc="-20">
                <a:solidFill>
                  <a:srgbClr val="1791BB"/>
                </a:solidFill>
                <a:latin typeface="Calibri"/>
                <a:cs typeface="Calibri"/>
              </a:rPr>
              <a:t>2022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00" b="1">
                <a:solidFill>
                  <a:srgbClr val="1791BB"/>
                </a:solidFill>
                <a:latin typeface="Calibri"/>
                <a:cs typeface="Calibri"/>
              </a:rPr>
              <a:t>Reaching</a:t>
            </a:r>
            <a:r>
              <a:rPr sz="1400" b="1" spc="-45">
                <a:solidFill>
                  <a:srgbClr val="1791BB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1791BB"/>
                </a:solidFill>
                <a:latin typeface="Calibri"/>
                <a:cs typeface="Calibri"/>
              </a:rPr>
              <a:t>Cook</a:t>
            </a:r>
            <a:r>
              <a:rPr sz="1400" b="1" spc="-45">
                <a:solidFill>
                  <a:srgbClr val="1791BB"/>
                </a:solidFill>
                <a:latin typeface="Calibri"/>
                <a:cs typeface="Calibri"/>
              </a:rPr>
              <a:t> </a:t>
            </a:r>
            <a:r>
              <a:rPr sz="1400" b="1" spc="-10">
                <a:solidFill>
                  <a:srgbClr val="1791BB"/>
                </a:solidFill>
                <a:latin typeface="Calibri"/>
                <a:cs typeface="Calibri"/>
              </a:rPr>
              <a:t>County’s</a:t>
            </a:r>
            <a:r>
              <a:rPr sz="1400" b="1" spc="-40">
                <a:solidFill>
                  <a:srgbClr val="1791BB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1791BB"/>
                </a:solidFill>
                <a:latin typeface="Calibri"/>
                <a:cs typeface="Calibri"/>
              </a:rPr>
              <a:t>Most</a:t>
            </a:r>
            <a:r>
              <a:rPr sz="1400" b="1" spc="-40">
                <a:solidFill>
                  <a:srgbClr val="1791BB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1791BB"/>
                </a:solidFill>
                <a:latin typeface="Calibri"/>
                <a:cs typeface="Calibri"/>
              </a:rPr>
              <a:t>Impacted</a:t>
            </a:r>
            <a:r>
              <a:rPr sz="1400" b="1" spc="-45">
                <a:solidFill>
                  <a:srgbClr val="1791BB"/>
                </a:solidFill>
                <a:latin typeface="Calibri"/>
                <a:cs typeface="Calibri"/>
              </a:rPr>
              <a:t> </a:t>
            </a:r>
            <a:r>
              <a:rPr sz="1400" b="1" spc="-10">
                <a:solidFill>
                  <a:srgbClr val="1791BB"/>
                </a:solidFill>
                <a:latin typeface="Calibri"/>
                <a:cs typeface="Calibri"/>
              </a:rPr>
              <a:t>Communities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17021" y="838188"/>
            <a:ext cx="1132840" cy="1020444"/>
          </a:xfrm>
          <a:custGeom>
            <a:avLst/>
            <a:gdLst/>
            <a:ahLst/>
            <a:cxnLst/>
            <a:rect l="l" t="t" r="r" b="b"/>
            <a:pathLst>
              <a:path w="1132840" h="1020444">
                <a:moveTo>
                  <a:pt x="1132225" y="0"/>
                </a:moveTo>
                <a:lnTo>
                  <a:pt x="0" y="0"/>
                </a:lnTo>
                <a:lnTo>
                  <a:pt x="0" y="1020108"/>
                </a:lnTo>
                <a:lnTo>
                  <a:pt x="1132225" y="1020108"/>
                </a:lnTo>
                <a:lnTo>
                  <a:pt x="1132225" y="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017021" y="838188"/>
            <a:ext cx="1132840" cy="1020444"/>
          </a:xfrm>
          <a:prstGeom prst="rect">
            <a:avLst/>
          </a:prstGeom>
          <a:ln w="6350">
            <a:solidFill>
              <a:srgbClr val="B4C7E7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199390">
              <a:lnSpc>
                <a:spcPct val="100000"/>
              </a:lnSpc>
              <a:spcBef>
                <a:spcPts val="310"/>
              </a:spcBef>
            </a:pPr>
            <a:r>
              <a:rPr sz="1200" b="1" i="1" spc="-10">
                <a:latin typeface="Calibri"/>
                <a:cs typeface="Calibri"/>
              </a:rPr>
              <a:t>CPASS</a:t>
            </a:r>
            <a:r>
              <a:rPr sz="1200" b="1" i="1" spc="-45">
                <a:latin typeface="Calibri"/>
                <a:cs typeface="Calibri"/>
              </a:rPr>
              <a:t> </a:t>
            </a:r>
            <a:r>
              <a:rPr sz="1200" b="1" i="1" spc="-20"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  <a:p>
            <a:pPr marL="262255" marR="109220" indent="-171450">
              <a:lnSpc>
                <a:spcPts val="1390"/>
              </a:lnSpc>
              <a:spcBef>
                <a:spcPts val="160"/>
              </a:spcBef>
              <a:buFont typeface="Arial"/>
              <a:buChar char="•"/>
              <a:tabLst>
                <a:tab pos="262255" algn="l"/>
              </a:tabLst>
            </a:pPr>
            <a:r>
              <a:rPr sz="1200" b="1" i="1" spc="-10">
                <a:latin typeface="Calibri"/>
                <a:cs typeface="Calibri"/>
              </a:rPr>
              <a:t>Cribette Distribution</a:t>
            </a:r>
            <a:endParaRPr sz="1200">
              <a:latin typeface="Calibri"/>
              <a:cs typeface="Calibri"/>
            </a:endParaRPr>
          </a:p>
          <a:p>
            <a:pPr marL="262890" indent="-172085">
              <a:lnSpc>
                <a:spcPts val="1355"/>
              </a:lnSpc>
              <a:buFont typeface="Arial"/>
              <a:buChar char="•"/>
              <a:tabLst>
                <a:tab pos="262890" algn="l"/>
              </a:tabLst>
            </a:pPr>
            <a:r>
              <a:rPr sz="1200" b="1" i="1" spc="-10">
                <a:latin typeface="Calibri"/>
                <a:cs typeface="Calibri"/>
              </a:rPr>
              <a:t>Outreach</a:t>
            </a:r>
            <a:endParaRPr sz="1200">
              <a:latin typeface="Calibri"/>
              <a:cs typeface="Calibri"/>
            </a:endParaRPr>
          </a:p>
          <a:p>
            <a:pPr marL="262255">
              <a:lnSpc>
                <a:spcPct val="100000"/>
              </a:lnSpc>
              <a:spcBef>
                <a:spcPts val="75"/>
              </a:spcBef>
            </a:pPr>
            <a:r>
              <a:rPr sz="1200" b="1" i="1" spc="-10">
                <a:latin typeface="Calibri"/>
                <a:cs typeface="Calibri"/>
              </a:rPr>
              <a:t>Events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072002" y="1132451"/>
            <a:ext cx="89535" cy="438784"/>
            <a:chOff x="9072002" y="1132451"/>
            <a:chExt cx="89535" cy="438784"/>
          </a:xfrm>
        </p:grpSpPr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1830" y="1132451"/>
              <a:ext cx="79502" cy="7950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2002" y="1491326"/>
              <a:ext cx="79502" cy="7950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0591548" y="617219"/>
            <a:ext cx="127825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1" i="1">
                <a:solidFill>
                  <a:srgbClr val="44546A"/>
                </a:solidFill>
                <a:latin typeface="Calibri"/>
                <a:cs typeface="Calibri"/>
              </a:rPr>
              <a:t>Community</a:t>
            </a:r>
            <a:r>
              <a:rPr sz="1400" b="1" i="1" spc="-4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400" b="1" i="1" spc="-20">
                <a:solidFill>
                  <a:srgbClr val="44546A"/>
                </a:solidFill>
                <a:latin typeface="Calibri"/>
                <a:cs typeface="Calibri"/>
              </a:rPr>
              <a:t>baby </a:t>
            </a: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showers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91548" y="1266444"/>
            <a:ext cx="1059180" cy="4400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1580"/>
              </a:lnSpc>
              <a:spcBef>
                <a:spcPts val="235"/>
              </a:spcBef>
            </a:pPr>
            <a:r>
              <a:rPr sz="1400" b="1" i="1">
                <a:solidFill>
                  <a:srgbClr val="44546A"/>
                </a:solidFill>
                <a:latin typeface="Calibri"/>
                <a:cs typeface="Calibri"/>
              </a:rPr>
              <a:t>Home</a:t>
            </a:r>
            <a:r>
              <a:rPr sz="1400" b="1" i="1" spc="-3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Visiting </a:t>
            </a:r>
            <a:r>
              <a:rPr sz="1400" b="1" i="1">
                <a:solidFill>
                  <a:srgbClr val="44546A"/>
                </a:solidFill>
                <a:latin typeface="Calibri"/>
                <a:cs typeface="Calibri"/>
              </a:rPr>
              <a:t>and</a:t>
            </a:r>
            <a:r>
              <a:rPr sz="1400" b="1" i="1" spc="-2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Doula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91548" y="1900428"/>
            <a:ext cx="1264285" cy="28054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304800">
              <a:lnSpc>
                <a:spcPct val="101400"/>
              </a:lnSpc>
              <a:spcBef>
                <a:spcPts val="75"/>
              </a:spcBef>
            </a:pPr>
            <a:r>
              <a:rPr sz="1400" b="1" i="1">
                <a:solidFill>
                  <a:srgbClr val="44546A"/>
                </a:solidFill>
                <a:latin typeface="Calibri"/>
                <a:cs typeface="Calibri"/>
              </a:rPr>
              <a:t>Senior</a:t>
            </a:r>
            <a:r>
              <a:rPr sz="1400" b="1" i="1" spc="-35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Living Centers</a:t>
            </a:r>
            <a:endParaRPr sz="1400">
              <a:latin typeface="Calibri"/>
              <a:cs typeface="Calibri"/>
            </a:endParaRPr>
          </a:p>
          <a:p>
            <a:pPr marL="12700" marR="252729">
              <a:lnSpc>
                <a:spcPct val="101400"/>
              </a:lnSpc>
              <a:spcBef>
                <a:spcPts val="1585"/>
              </a:spcBef>
            </a:pP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Community </a:t>
            </a:r>
            <a:r>
              <a:rPr sz="1400" b="1" i="1">
                <a:solidFill>
                  <a:srgbClr val="44546A"/>
                </a:solidFill>
                <a:latin typeface="Calibri"/>
                <a:cs typeface="Calibri"/>
              </a:rPr>
              <a:t>resource</a:t>
            </a:r>
            <a:r>
              <a:rPr sz="1400" b="1" i="1" spc="-5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fairs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400"/>
              </a:lnSpc>
              <a:spcBef>
                <a:spcPts val="1705"/>
              </a:spcBef>
            </a:pPr>
            <a:r>
              <a:rPr sz="1400" b="1" i="1">
                <a:solidFill>
                  <a:srgbClr val="44546A"/>
                </a:solidFill>
                <a:latin typeface="Calibri"/>
                <a:cs typeface="Calibri"/>
              </a:rPr>
              <a:t>Barbershops</a:t>
            </a:r>
            <a:r>
              <a:rPr sz="1400" b="1" i="1" spc="-65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400" b="1" i="1" spc="-25">
                <a:solidFill>
                  <a:srgbClr val="44546A"/>
                </a:solidFill>
                <a:latin typeface="Calibri"/>
                <a:cs typeface="Calibri"/>
              </a:rPr>
              <a:t>and </a:t>
            </a:r>
            <a:r>
              <a:rPr sz="1400" b="1" i="1">
                <a:solidFill>
                  <a:srgbClr val="44546A"/>
                </a:solidFill>
                <a:latin typeface="Calibri"/>
                <a:cs typeface="Calibri"/>
              </a:rPr>
              <a:t>Nail</a:t>
            </a:r>
            <a:r>
              <a:rPr sz="1400" b="1" i="1" spc="-3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Salons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05"/>
              </a:spcBef>
            </a:pP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Churches</a:t>
            </a:r>
            <a:endParaRPr sz="1400">
              <a:latin typeface="Calibri"/>
              <a:cs typeface="Calibri"/>
            </a:endParaRPr>
          </a:p>
          <a:p>
            <a:pPr marL="12700" marR="394970">
              <a:lnSpc>
                <a:spcPct val="101400"/>
              </a:lnSpc>
              <a:spcBef>
                <a:spcPts val="1705"/>
              </a:spcBef>
            </a:pP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Community festivals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91548" y="4884420"/>
            <a:ext cx="1078230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b="1" i="1">
                <a:solidFill>
                  <a:srgbClr val="44546A"/>
                </a:solidFill>
                <a:latin typeface="Calibri"/>
                <a:cs typeface="Calibri"/>
              </a:rPr>
              <a:t>Back</a:t>
            </a:r>
            <a:r>
              <a:rPr sz="1400" b="1" i="1" spc="-35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400" b="1" i="1">
                <a:solidFill>
                  <a:srgbClr val="44546A"/>
                </a:solidFill>
                <a:latin typeface="Calibri"/>
                <a:cs typeface="Calibri"/>
              </a:rPr>
              <a:t>to</a:t>
            </a:r>
            <a:r>
              <a:rPr sz="1400" b="1" i="1" spc="-3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school events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91548" y="5533644"/>
            <a:ext cx="874394" cy="4400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ts val="1580"/>
              </a:lnSpc>
              <a:spcBef>
                <a:spcPts val="235"/>
              </a:spcBef>
            </a:pP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Community </a:t>
            </a:r>
            <a:r>
              <a:rPr sz="1400" b="1" i="1">
                <a:solidFill>
                  <a:srgbClr val="44546A"/>
                </a:solidFill>
                <a:latin typeface="Calibri"/>
                <a:cs typeface="Calibri"/>
              </a:rPr>
              <a:t>health</a:t>
            </a:r>
            <a:r>
              <a:rPr sz="1400" b="1" i="1" spc="-25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400" b="1" i="1" spc="-10">
                <a:solidFill>
                  <a:srgbClr val="44546A"/>
                </a:solidFill>
                <a:latin typeface="Calibri"/>
                <a:cs typeface="Calibri"/>
              </a:rPr>
              <a:t>fairs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673" y="597783"/>
            <a:ext cx="4921854" cy="555170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93308" y="5120262"/>
            <a:ext cx="1520825" cy="753220"/>
          </a:xfrm>
          <a:prstGeom prst="rect">
            <a:avLst/>
          </a:prstGeom>
          <a:solidFill>
            <a:srgbClr val="DAE3F3"/>
          </a:solidFill>
          <a:ln w="6350">
            <a:solidFill>
              <a:srgbClr val="B4C7E7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137160" marR="130175" algn="ctr">
              <a:lnSpc>
                <a:spcPct val="100800"/>
              </a:lnSpc>
              <a:spcBef>
                <a:spcPts val="110"/>
              </a:spcBef>
            </a:pPr>
            <a:r>
              <a:rPr sz="1200" b="1" i="1" spc="-10" dirty="0">
                <a:latin typeface="Calibri"/>
                <a:cs typeface="Calibri"/>
              </a:rPr>
              <a:t>Sleep-</a:t>
            </a:r>
            <a:r>
              <a:rPr sz="1200" b="1" i="1" dirty="0">
                <a:latin typeface="Calibri"/>
                <a:cs typeface="Calibri"/>
              </a:rPr>
              <a:t>related</a:t>
            </a:r>
            <a:r>
              <a:rPr sz="1200" b="1" i="1" spc="-20" dirty="0">
                <a:latin typeface="Calibri"/>
                <a:cs typeface="Calibri"/>
              </a:rPr>
              <a:t> SUID </a:t>
            </a:r>
            <a:r>
              <a:rPr sz="1200" b="1" i="1" dirty="0">
                <a:latin typeface="Calibri"/>
                <a:cs typeface="Calibri"/>
              </a:rPr>
              <a:t>of</a:t>
            </a:r>
            <a:r>
              <a:rPr sz="1200" b="1" i="1" spc="-15" dirty="0">
                <a:latin typeface="Calibri"/>
                <a:cs typeface="Calibri"/>
              </a:rPr>
              <a:t> </a:t>
            </a:r>
            <a:r>
              <a:rPr sz="1200" b="1" i="1" dirty="0">
                <a:latin typeface="Calibri"/>
                <a:cs typeface="Calibri"/>
              </a:rPr>
              <a:t>Cook</a:t>
            </a:r>
            <a:r>
              <a:rPr sz="1200" b="1" i="1" spc="-5" dirty="0">
                <a:latin typeface="Calibri"/>
                <a:cs typeface="Calibri"/>
              </a:rPr>
              <a:t> </a:t>
            </a:r>
            <a:r>
              <a:rPr sz="1200" b="1" i="1" spc="-10" dirty="0">
                <a:latin typeface="Calibri"/>
                <a:cs typeface="Calibri"/>
              </a:rPr>
              <a:t>County, 2019-</a:t>
            </a:r>
            <a:r>
              <a:rPr sz="1200" b="1" i="1" spc="-20" dirty="0">
                <a:latin typeface="Calibri"/>
                <a:cs typeface="Calibri"/>
              </a:rPr>
              <a:t>2021</a:t>
            </a:r>
            <a:endParaRPr sz="1200" dirty="0">
              <a:latin typeface="Calibri"/>
              <a:cs typeface="Calibri"/>
            </a:endParaRPr>
          </a:p>
          <a:p>
            <a:pPr algn="ctr">
              <a:lnSpc>
                <a:spcPts val="1390"/>
              </a:lnSpc>
            </a:pPr>
            <a:r>
              <a:rPr sz="1200" b="1" i="1" spc="-10" dirty="0">
                <a:latin typeface="Calibri"/>
                <a:cs typeface="Calibri"/>
              </a:rPr>
              <a:t>(141)</a:t>
            </a:r>
            <a:endParaRPr sz="1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9438" y="1091063"/>
            <a:ext cx="7793122" cy="467587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17890" y="1696266"/>
            <a:ext cx="2252345" cy="2908935"/>
            <a:chOff x="417890" y="1696266"/>
            <a:chExt cx="2252345" cy="2908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7414" y="1998392"/>
              <a:ext cx="2232737" cy="243833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22652" y="1701029"/>
              <a:ext cx="2242820" cy="2899410"/>
            </a:xfrm>
            <a:custGeom>
              <a:avLst/>
              <a:gdLst/>
              <a:ahLst/>
              <a:cxnLst/>
              <a:rect l="l" t="t" r="r" b="b"/>
              <a:pathLst>
                <a:path w="2242820" h="2899410">
                  <a:moveTo>
                    <a:pt x="0" y="0"/>
                  </a:moveTo>
                  <a:lnTo>
                    <a:pt x="2242261" y="0"/>
                  </a:lnTo>
                  <a:lnTo>
                    <a:pt x="2242261" y="2898948"/>
                  </a:lnTo>
                  <a:lnTo>
                    <a:pt x="0" y="289894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68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689216" y="1198032"/>
            <a:ext cx="4462145" cy="4462145"/>
            <a:chOff x="5689216" y="1198032"/>
            <a:chExt cx="4462145" cy="4462145"/>
          </a:xfrm>
        </p:grpSpPr>
        <p:sp>
          <p:nvSpPr>
            <p:cNvPr id="6" name="object 6"/>
            <p:cNvSpPr/>
            <p:nvPr/>
          </p:nvSpPr>
          <p:spPr>
            <a:xfrm>
              <a:off x="5689216" y="1198032"/>
              <a:ext cx="4462145" cy="4462145"/>
            </a:xfrm>
            <a:custGeom>
              <a:avLst/>
              <a:gdLst/>
              <a:ahLst/>
              <a:cxnLst/>
              <a:rect l="l" t="t" r="r" b="b"/>
              <a:pathLst>
                <a:path w="4462145" h="4462145">
                  <a:moveTo>
                    <a:pt x="2230967" y="0"/>
                  </a:moveTo>
                  <a:lnTo>
                    <a:pt x="0" y="2230967"/>
                  </a:lnTo>
                  <a:lnTo>
                    <a:pt x="2230967" y="4461932"/>
                  </a:lnTo>
                  <a:lnTo>
                    <a:pt x="4461932" y="2230967"/>
                  </a:lnTo>
                  <a:lnTo>
                    <a:pt x="2230967" y="0"/>
                  </a:lnTo>
                  <a:close/>
                </a:path>
              </a:pathLst>
            </a:custGeom>
            <a:solidFill>
              <a:srgbClr val="D2DE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13100" y="1621915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4" h="1740535">
                  <a:moveTo>
                    <a:pt x="1450121" y="0"/>
                  </a:moveTo>
                  <a:lnTo>
                    <a:pt x="290031" y="0"/>
                  </a:lnTo>
                  <a:lnTo>
                    <a:pt x="242986" y="3796"/>
                  </a:lnTo>
                  <a:lnTo>
                    <a:pt x="198359" y="14785"/>
                  </a:lnTo>
                  <a:lnTo>
                    <a:pt x="156745" y="32372"/>
                  </a:lnTo>
                  <a:lnTo>
                    <a:pt x="118742" y="55959"/>
                  </a:lnTo>
                  <a:lnTo>
                    <a:pt x="84948" y="84948"/>
                  </a:lnTo>
                  <a:lnTo>
                    <a:pt x="55959" y="118742"/>
                  </a:lnTo>
                  <a:lnTo>
                    <a:pt x="32372" y="156745"/>
                  </a:lnTo>
                  <a:lnTo>
                    <a:pt x="14786" y="198358"/>
                  </a:lnTo>
                  <a:lnTo>
                    <a:pt x="3796" y="242986"/>
                  </a:lnTo>
                  <a:lnTo>
                    <a:pt x="0" y="290031"/>
                  </a:lnTo>
                  <a:lnTo>
                    <a:pt x="0" y="1450120"/>
                  </a:lnTo>
                  <a:lnTo>
                    <a:pt x="3796" y="1497164"/>
                  </a:lnTo>
                  <a:lnTo>
                    <a:pt x="14786" y="1541792"/>
                  </a:lnTo>
                  <a:lnTo>
                    <a:pt x="32372" y="1583406"/>
                  </a:lnTo>
                  <a:lnTo>
                    <a:pt x="55959" y="1621409"/>
                  </a:lnTo>
                  <a:lnTo>
                    <a:pt x="84948" y="1655203"/>
                  </a:lnTo>
                  <a:lnTo>
                    <a:pt x="118742" y="1684192"/>
                  </a:lnTo>
                  <a:lnTo>
                    <a:pt x="156745" y="1707778"/>
                  </a:lnTo>
                  <a:lnTo>
                    <a:pt x="198359" y="1725365"/>
                  </a:lnTo>
                  <a:lnTo>
                    <a:pt x="242986" y="1736355"/>
                  </a:lnTo>
                  <a:lnTo>
                    <a:pt x="290031" y="1740151"/>
                  </a:lnTo>
                  <a:lnTo>
                    <a:pt x="1450121" y="1740151"/>
                  </a:lnTo>
                  <a:lnTo>
                    <a:pt x="1497166" y="1736355"/>
                  </a:lnTo>
                  <a:lnTo>
                    <a:pt x="1541794" y="1725365"/>
                  </a:lnTo>
                  <a:lnTo>
                    <a:pt x="1583407" y="1707778"/>
                  </a:lnTo>
                  <a:lnTo>
                    <a:pt x="1621410" y="1684192"/>
                  </a:lnTo>
                  <a:lnTo>
                    <a:pt x="1655205" y="1655203"/>
                  </a:lnTo>
                  <a:lnTo>
                    <a:pt x="1684194" y="1621409"/>
                  </a:lnTo>
                  <a:lnTo>
                    <a:pt x="1707781" y="1583406"/>
                  </a:lnTo>
                  <a:lnTo>
                    <a:pt x="1725367" y="1541792"/>
                  </a:lnTo>
                  <a:lnTo>
                    <a:pt x="1736357" y="1497164"/>
                  </a:lnTo>
                  <a:lnTo>
                    <a:pt x="1740153" y="1450120"/>
                  </a:lnTo>
                  <a:lnTo>
                    <a:pt x="1740153" y="290031"/>
                  </a:lnTo>
                  <a:lnTo>
                    <a:pt x="1736357" y="242986"/>
                  </a:lnTo>
                  <a:lnTo>
                    <a:pt x="1725367" y="198358"/>
                  </a:lnTo>
                  <a:lnTo>
                    <a:pt x="1707781" y="156745"/>
                  </a:lnTo>
                  <a:lnTo>
                    <a:pt x="1684194" y="118742"/>
                  </a:lnTo>
                  <a:lnTo>
                    <a:pt x="1655205" y="84948"/>
                  </a:lnTo>
                  <a:lnTo>
                    <a:pt x="1621410" y="55959"/>
                  </a:lnTo>
                  <a:lnTo>
                    <a:pt x="1583407" y="32372"/>
                  </a:lnTo>
                  <a:lnTo>
                    <a:pt x="1541794" y="14785"/>
                  </a:lnTo>
                  <a:lnTo>
                    <a:pt x="1497166" y="3796"/>
                  </a:lnTo>
                  <a:lnTo>
                    <a:pt x="1450121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13100" y="1621915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4" h="1740535">
                  <a:moveTo>
                    <a:pt x="0" y="290031"/>
                  </a:moveTo>
                  <a:lnTo>
                    <a:pt x="3796" y="242986"/>
                  </a:lnTo>
                  <a:lnTo>
                    <a:pt x="14785" y="198358"/>
                  </a:lnTo>
                  <a:lnTo>
                    <a:pt x="32372" y="156745"/>
                  </a:lnTo>
                  <a:lnTo>
                    <a:pt x="55959" y="118742"/>
                  </a:lnTo>
                  <a:lnTo>
                    <a:pt x="84948" y="84948"/>
                  </a:lnTo>
                  <a:lnTo>
                    <a:pt x="118742" y="55959"/>
                  </a:lnTo>
                  <a:lnTo>
                    <a:pt x="156745" y="32372"/>
                  </a:lnTo>
                  <a:lnTo>
                    <a:pt x="198358" y="14785"/>
                  </a:lnTo>
                  <a:lnTo>
                    <a:pt x="242986" y="3796"/>
                  </a:lnTo>
                  <a:lnTo>
                    <a:pt x="290031" y="0"/>
                  </a:lnTo>
                  <a:lnTo>
                    <a:pt x="1450122" y="0"/>
                  </a:lnTo>
                  <a:lnTo>
                    <a:pt x="1497166" y="3796"/>
                  </a:lnTo>
                  <a:lnTo>
                    <a:pt x="1541794" y="14785"/>
                  </a:lnTo>
                  <a:lnTo>
                    <a:pt x="1583408" y="32372"/>
                  </a:lnTo>
                  <a:lnTo>
                    <a:pt x="1621410" y="55959"/>
                  </a:lnTo>
                  <a:lnTo>
                    <a:pt x="1655205" y="84948"/>
                  </a:lnTo>
                  <a:lnTo>
                    <a:pt x="1684193" y="118742"/>
                  </a:lnTo>
                  <a:lnTo>
                    <a:pt x="1707780" y="156745"/>
                  </a:lnTo>
                  <a:lnTo>
                    <a:pt x="1725367" y="198358"/>
                  </a:lnTo>
                  <a:lnTo>
                    <a:pt x="1736357" y="242986"/>
                  </a:lnTo>
                  <a:lnTo>
                    <a:pt x="1740153" y="290031"/>
                  </a:lnTo>
                  <a:lnTo>
                    <a:pt x="1740153" y="1450120"/>
                  </a:lnTo>
                  <a:lnTo>
                    <a:pt x="1736357" y="1497164"/>
                  </a:lnTo>
                  <a:lnTo>
                    <a:pt x="1725367" y="1541792"/>
                  </a:lnTo>
                  <a:lnTo>
                    <a:pt x="1707780" y="1583406"/>
                  </a:lnTo>
                  <a:lnTo>
                    <a:pt x="1684193" y="1621408"/>
                  </a:lnTo>
                  <a:lnTo>
                    <a:pt x="1655205" y="1655203"/>
                  </a:lnTo>
                  <a:lnTo>
                    <a:pt x="1621410" y="1684191"/>
                  </a:lnTo>
                  <a:lnTo>
                    <a:pt x="1583408" y="1707778"/>
                  </a:lnTo>
                  <a:lnTo>
                    <a:pt x="1541794" y="1725365"/>
                  </a:lnTo>
                  <a:lnTo>
                    <a:pt x="1497166" y="1736355"/>
                  </a:lnTo>
                  <a:lnTo>
                    <a:pt x="1450122" y="1740151"/>
                  </a:lnTo>
                  <a:lnTo>
                    <a:pt x="290031" y="1740151"/>
                  </a:lnTo>
                  <a:lnTo>
                    <a:pt x="242986" y="1736355"/>
                  </a:lnTo>
                  <a:lnTo>
                    <a:pt x="198358" y="1725365"/>
                  </a:lnTo>
                  <a:lnTo>
                    <a:pt x="156745" y="1707778"/>
                  </a:lnTo>
                  <a:lnTo>
                    <a:pt x="118742" y="1684191"/>
                  </a:lnTo>
                  <a:lnTo>
                    <a:pt x="84948" y="1655203"/>
                  </a:lnTo>
                  <a:lnTo>
                    <a:pt x="55959" y="1621408"/>
                  </a:lnTo>
                  <a:lnTo>
                    <a:pt x="32372" y="1583406"/>
                  </a:lnTo>
                  <a:lnTo>
                    <a:pt x="14785" y="1541792"/>
                  </a:lnTo>
                  <a:lnTo>
                    <a:pt x="3796" y="1497164"/>
                  </a:lnTo>
                  <a:lnTo>
                    <a:pt x="0" y="1450120"/>
                  </a:lnTo>
                  <a:lnTo>
                    <a:pt x="0" y="29003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987112" y="1621915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4" h="1740535">
                  <a:moveTo>
                    <a:pt x="1450121" y="0"/>
                  </a:moveTo>
                  <a:lnTo>
                    <a:pt x="290031" y="0"/>
                  </a:lnTo>
                  <a:lnTo>
                    <a:pt x="242986" y="3796"/>
                  </a:lnTo>
                  <a:lnTo>
                    <a:pt x="198358" y="14785"/>
                  </a:lnTo>
                  <a:lnTo>
                    <a:pt x="156745" y="32372"/>
                  </a:lnTo>
                  <a:lnTo>
                    <a:pt x="118742" y="55959"/>
                  </a:lnTo>
                  <a:lnTo>
                    <a:pt x="84948" y="84948"/>
                  </a:lnTo>
                  <a:lnTo>
                    <a:pt x="55959" y="118742"/>
                  </a:lnTo>
                  <a:lnTo>
                    <a:pt x="32372" y="156745"/>
                  </a:lnTo>
                  <a:lnTo>
                    <a:pt x="14785" y="198358"/>
                  </a:lnTo>
                  <a:lnTo>
                    <a:pt x="3796" y="242986"/>
                  </a:lnTo>
                  <a:lnTo>
                    <a:pt x="0" y="290031"/>
                  </a:lnTo>
                  <a:lnTo>
                    <a:pt x="0" y="1450120"/>
                  </a:lnTo>
                  <a:lnTo>
                    <a:pt x="3796" y="1497164"/>
                  </a:lnTo>
                  <a:lnTo>
                    <a:pt x="14785" y="1541792"/>
                  </a:lnTo>
                  <a:lnTo>
                    <a:pt x="32372" y="1583406"/>
                  </a:lnTo>
                  <a:lnTo>
                    <a:pt x="55959" y="1621409"/>
                  </a:lnTo>
                  <a:lnTo>
                    <a:pt x="84948" y="1655203"/>
                  </a:lnTo>
                  <a:lnTo>
                    <a:pt x="118742" y="1684192"/>
                  </a:lnTo>
                  <a:lnTo>
                    <a:pt x="156745" y="1707778"/>
                  </a:lnTo>
                  <a:lnTo>
                    <a:pt x="198358" y="1725365"/>
                  </a:lnTo>
                  <a:lnTo>
                    <a:pt x="242986" y="1736355"/>
                  </a:lnTo>
                  <a:lnTo>
                    <a:pt x="290031" y="1740151"/>
                  </a:lnTo>
                  <a:lnTo>
                    <a:pt x="1450121" y="1740151"/>
                  </a:lnTo>
                  <a:lnTo>
                    <a:pt x="1497166" y="1736355"/>
                  </a:lnTo>
                  <a:lnTo>
                    <a:pt x="1541793" y="1725365"/>
                  </a:lnTo>
                  <a:lnTo>
                    <a:pt x="1583407" y="1707778"/>
                  </a:lnTo>
                  <a:lnTo>
                    <a:pt x="1621410" y="1684192"/>
                  </a:lnTo>
                  <a:lnTo>
                    <a:pt x="1655204" y="1655203"/>
                  </a:lnTo>
                  <a:lnTo>
                    <a:pt x="1684193" y="1621409"/>
                  </a:lnTo>
                  <a:lnTo>
                    <a:pt x="1707780" y="1583406"/>
                  </a:lnTo>
                  <a:lnTo>
                    <a:pt x="1725366" y="1541792"/>
                  </a:lnTo>
                  <a:lnTo>
                    <a:pt x="1736356" y="1497164"/>
                  </a:lnTo>
                  <a:lnTo>
                    <a:pt x="1740152" y="1450120"/>
                  </a:lnTo>
                  <a:lnTo>
                    <a:pt x="1740152" y="290031"/>
                  </a:lnTo>
                  <a:lnTo>
                    <a:pt x="1736356" y="242986"/>
                  </a:lnTo>
                  <a:lnTo>
                    <a:pt x="1725366" y="198358"/>
                  </a:lnTo>
                  <a:lnTo>
                    <a:pt x="1707780" y="156745"/>
                  </a:lnTo>
                  <a:lnTo>
                    <a:pt x="1684193" y="118742"/>
                  </a:lnTo>
                  <a:lnTo>
                    <a:pt x="1655204" y="84948"/>
                  </a:lnTo>
                  <a:lnTo>
                    <a:pt x="1621410" y="55959"/>
                  </a:lnTo>
                  <a:lnTo>
                    <a:pt x="1583407" y="32372"/>
                  </a:lnTo>
                  <a:lnTo>
                    <a:pt x="1541793" y="14785"/>
                  </a:lnTo>
                  <a:lnTo>
                    <a:pt x="1497166" y="3796"/>
                  </a:lnTo>
                  <a:lnTo>
                    <a:pt x="1450121" y="0"/>
                  </a:lnTo>
                  <a:close/>
                </a:path>
              </a:pathLst>
            </a:custGeom>
            <a:solidFill>
              <a:srgbClr val="52CA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87112" y="1621915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4" h="1740535">
                  <a:moveTo>
                    <a:pt x="0" y="290031"/>
                  </a:moveTo>
                  <a:lnTo>
                    <a:pt x="3796" y="242986"/>
                  </a:lnTo>
                  <a:lnTo>
                    <a:pt x="14785" y="198358"/>
                  </a:lnTo>
                  <a:lnTo>
                    <a:pt x="32372" y="156745"/>
                  </a:lnTo>
                  <a:lnTo>
                    <a:pt x="55959" y="118742"/>
                  </a:lnTo>
                  <a:lnTo>
                    <a:pt x="84948" y="84948"/>
                  </a:lnTo>
                  <a:lnTo>
                    <a:pt x="118742" y="55959"/>
                  </a:lnTo>
                  <a:lnTo>
                    <a:pt x="156745" y="32372"/>
                  </a:lnTo>
                  <a:lnTo>
                    <a:pt x="198358" y="14785"/>
                  </a:lnTo>
                  <a:lnTo>
                    <a:pt x="242986" y="3796"/>
                  </a:lnTo>
                  <a:lnTo>
                    <a:pt x="290031" y="0"/>
                  </a:lnTo>
                  <a:lnTo>
                    <a:pt x="1450122" y="0"/>
                  </a:lnTo>
                  <a:lnTo>
                    <a:pt x="1497166" y="3796"/>
                  </a:lnTo>
                  <a:lnTo>
                    <a:pt x="1541794" y="14785"/>
                  </a:lnTo>
                  <a:lnTo>
                    <a:pt x="1583408" y="32372"/>
                  </a:lnTo>
                  <a:lnTo>
                    <a:pt x="1621410" y="55959"/>
                  </a:lnTo>
                  <a:lnTo>
                    <a:pt x="1655205" y="84948"/>
                  </a:lnTo>
                  <a:lnTo>
                    <a:pt x="1684193" y="118742"/>
                  </a:lnTo>
                  <a:lnTo>
                    <a:pt x="1707780" y="156745"/>
                  </a:lnTo>
                  <a:lnTo>
                    <a:pt x="1725367" y="198358"/>
                  </a:lnTo>
                  <a:lnTo>
                    <a:pt x="1736357" y="242986"/>
                  </a:lnTo>
                  <a:lnTo>
                    <a:pt x="1740153" y="290031"/>
                  </a:lnTo>
                  <a:lnTo>
                    <a:pt x="1740153" y="1450120"/>
                  </a:lnTo>
                  <a:lnTo>
                    <a:pt x="1736357" y="1497164"/>
                  </a:lnTo>
                  <a:lnTo>
                    <a:pt x="1725367" y="1541792"/>
                  </a:lnTo>
                  <a:lnTo>
                    <a:pt x="1707780" y="1583406"/>
                  </a:lnTo>
                  <a:lnTo>
                    <a:pt x="1684193" y="1621408"/>
                  </a:lnTo>
                  <a:lnTo>
                    <a:pt x="1655205" y="1655203"/>
                  </a:lnTo>
                  <a:lnTo>
                    <a:pt x="1621410" y="1684191"/>
                  </a:lnTo>
                  <a:lnTo>
                    <a:pt x="1583408" y="1707778"/>
                  </a:lnTo>
                  <a:lnTo>
                    <a:pt x="1541794" y="1725365"/>
                  </a:lnTo>
                  <a:lnTo>
                    <a:pt x="1497166" y="1736355"/>
                  </a:lnTo>
                  <a:lnTo>
                    <a:pt x="1450122" y="1740151"/>
                  </a:lnTo>
                  <a:lnTo>
                    <a:pt x="290031" y="1740151"/>
                  </a:lnTo>
                  <a:lnTo>
                    <a:pt x="242986" y="1736355"/>
                  </a:lnTo>
                  <a:lnTo>
                    <a:pt x="198358" y="1725365"/>
                  </a:lnTo>
                  <a:lnTo>
                    <a:pt x="156745" y="1707778"/>
                  </a:lnTo>
                  <a:lnTo>
                    <a:pt x="118742" y="1684191"/>
                  </a:lnTo>
                  <a:lnTo>
                    <a:pt x="84948" y="1655203"/>
                  </a:lnTo>
                  <a:lnTo>
                    <a:pt x="55959" y="1621408"/>
                  </a:lnTo>
                  <a:lnTo>
                    <a:pt x="32372" y="1583406"/>
                  </a:lnTo>
                  <a:lnTo>
                    <a:pt x="14785" y="1541792"/>
                  </a:lnTo>
                  <a:lnTo>
                    <a:pt x="3796" y="1497164"/>
                  </a:lnTo>
                  <a:lnTo>
                    <a:pt x="0" y="1450120"/>
                  </a:lnTo>
                  <a:lnTo>
                    <a:pt x="0" y="29003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251620" y="1988311"/>
            <a:ext cx="1210945" cy="9429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065" marR="5080" algn="ctr">
              <a:lnSpc>
                <a:spcPct val="93300"/>
              </a:lnSpc>
              <a:spcBef>
                <a:spcPts val="265"/>
              </a:spcBef>
            </a:pP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2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Human Services</a:t>
            </a:r>
            <a:endParaRPr sz="21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106750" y="3489577"/>
            <a:ext cx="1753235" cy="1753235"/>
            <a:chOff x="6106750" y="3489577"/>
            <a:chExt cx="1753235" cy="1753235"/>
          </a:xfrm>
        </p:grpSpPr>
        <p:sp>
          <p:nvSpPr>
            <p:cNvPr id="13" name="object 13"/>
            <p:cNvSpPr/>
            <p:nvPr/>
          </p:nvSpPr>
          <p:spPr>
            <a:xfrm>
              <a:off x="6113100" y="3495927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4" h="1740535">
                  <a:moveTo>
                    <a:pt x="1450121" y="0"/>
                  </a:moveTo>
                  <a:lnTo>
                    <a:pt x="290031" y="0"/>
                  </a:lnTo>
                  <a:lnTo>
                    <a:pt x="242986" y="3796"/>
                  </a:lnTo>
                  <a:lnTo>
                    <a:pt x="198359" y="14785"/>
                  </a:lnTo>
                  <a:lnTo>
                    <a:pt x="156745" y="32372"/>
                  </a:lnTo>
                  <a:lnTo>
                    <a:pt x="118742" y="55959"/>
                  </a:lnTo>
                  <a:lnTo>
                    <a:pt x="84948" y="84948"/>
                  </a:lnTo>
                  <a:lnTo>
                    <a:pt x="55959" y="118742"/>
                  </a:lnTo>
                  <a:lnTo>
                    <a:pt x="32372" y="156745"/>
                  </a:lnTo>
                  <a:lnTo>
                    <a:pt x="14786" y="198358"/>
                  </a:lnTo>
                  <a:lnTo>
                    <a:pt x="3796" y="242986"/>
                  </a:lnTo>
                  <a:lnTo>
                    <a:pt x="0" y="290031"/>
                  </a:lnTo>
                  <a:lnTo>
                    <a:pt x="0" y="1450120"/>
                  </a:lnTo>
                  <a:lnTo>
                    <a:pt x="3796" y="1497164"/>
                  </a:lnTo>
                  <a:lnTo>
                    <a:pt x="14786" y="1541792"/>
                  </a:lnTo>
                  <a:lnTo>
                    <a:pt x="32372" y="1583406"/>
                  </a:lnTo>
                  <a:lnTo>
                    <a:pt x="55959" y="1621409"/>
                  </a:lnTo>
                  <a:lnTo>
                    <a:pt x="84948" y="1655203"/>
                  </a:lnTo>
                  <a:lnTo>
                    <a:pt x="118742" y="1684192"/>
                  </a:lnTo>
                  <a:lnTo>
                    <a:pt x="156745" y="1707778"/>
                  </a:lnTo>
                  <a:lnTo>
                    <a:pt x="198359" y="1725365"/>
                  </a:lnTo>
                  <a:lnTo>
                    <a:pt x="242986" y="1736355"/>
                  </a:lnTo>
                  <a:lnTo>
                    <a:pt x="290031" y="1740151"/>
                  </a:lnTo>
                  <a:lnTo>
                    <a:pt x="1450121" y="1740151"/>
                  </a:lnTo>
                  <a:lnTo>
                    <a:pt x="1497166" y="1736355"/>
                  </a:lnTo>
                  <a:lnTo>
                    <a:pt x="1541794" y="1725365"/>
                  </a:lnTo>
                  <a:lnTo>
                    <a:pt x="1583407" y="1707778"/>
                  </a:lnTo>
                  <a:lnTo>
                    <a:pt x="1621410" y="1684192"/>
                  </a:lnTo>
                  <a:lnTo>
                    <a:pt x="1655205" y="1655203"/>
                  </a:lnTo>
                  <a:lnTo>
                    <a:pt x="1684194" y="1621409"/>
                  </a:lnTo>
                  <a:lnTo>
                    <a:pt x="1707781" y="1583406"/>
                  </a:lnTo>
                  <a:lnTo>
                    <a:pt x="1725367" y="1541792"/>
                  </a:lnTo>
                  <a:lnTo>
                    <a:pt x="1736357" y="1497164"/>
                  </a:lnTo>
                  <a:lnTo>
                    <a:pt x="1740153" y="1450120"/>
                  </a:lnTo>
                  <a:lnTo>
                    <a:pt x="1740153" y="290031"/>
                  </a:lnTo>
                  <a:lnTo>
                    <a:pt x="1736357" y="242986"/>
                  </a:lnTo>
                  <a:lnTo>
                    <a:pt x="1725367" y="198358"/>
                  </a:lnTo>
                  <a:lnTo>
                    <a:pt x="1707781" y="156745"/>
                  </a:lnTo>
                  <a:lnTo>
                    <a:pt x="1684194" y="118742"/>
                  </a:lnTo>
                  <a:lnTo>
                    <a:pt x="1655205" y="84948"/>
                  </a:lnTo>
                  <a:lnTo>
                    <a:pt x="1621410" y="55959"/>
                  </a:lnTo>
                  <a:lnTo>
                    <a:pt x="1583407" y="32372"/>
                  </a:lnTo>
                  <a:lnTo>
                    <a:pt x="1541794" y="14785"/>
                  </a:lnTo>
                  <a:lnTo>
                    <a:pt x="1497166" y="3796"/>
                  </a:lnTo>
                  <a:lnTo>
                    <a:pt x="1450121" y="0"/>
                  </a:lnTo>
                  <a:close/>
                </a:path>
              </a:pathLst>
            </a:custGeom>
            <a:solidFill>
              <a:srgbClr val="49BF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13100" y="3495927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4" h="1740535">
                  <a:moveTo>
                    <a:pt x="0" y="290031"/>
                  </a:moveTo>
                  <a:lnTo>
                    <a:pt x="3796" y="242986"/>
                  </a:lnTo>
                  <a:lnTo>
                    <a:pt x="14785" y="198358"/>
                  </a:lnTo>
                  <a:lnTo>
                    <a:pt x="32372" y="156745"/>
                  </a:lnTo>
                  <a:lnTo>
                    <a:pt x="55959" y="118742"/>
                  </a:lnTo>
                  <a:lnTo>
                    <a:pt x="84948" y="84948"/>
                  </a:lnTo>
                  <a:lnTo>
                    <a:pt x="118742" y="55959"/>
                  </a:lnTo>
                  <a:lnTo>
                    <a:pt x="156745" y="32372"/>
                  </a:lnTo>
                  <a:lnTo>
                    <a:pt x="198358" y="14785"/>
                  </a:lnTo>
                  <a:lnTo>
                    <a:pt x="242986" y="3796"/>
                  </a:lnTo>
                  <a:lnTo>
                    <a:pt x="290031" y="0"/>
                  </a:lnTo>
                  <a:lnTo>
                    <a:pt x="1450122" y="0"/>
                  </a:lnTo>
                  <a:lnTo>
                    <a:pt x="1497166" y="3796"/>
                  </a:lnTo>
                  <a:lnTo>
                    <a:pt x="1541794" y="14785"/>
                  </a:lnTo>
                  <a:lnTo>
                    <a:pt x="1583408" y="32372"/>
                  </a:lnTo>
                  <a:lnTo>
                    <a:pt x="1621410" y="55959"/>
                  </a:lnTo>
                  <a:lnTo>
                    <a:pt x="1655205" y="84948"/>
                  </a:lnTo>
                  <a:lnTo>
                    <a:pt x="1684193" y="118742"/>
                  </a:lnTo>
                  <a:lnTo>
                    <a:pt x="1707780" y="156745"/>
                  </a:lnTo>
                  <a:lnTo>
                    <a:pt x="1725367" y="198358"/>
                  </a:lnTo>
                  <a:lnTo>
                    <a:pt x="1736357" y="242986"/>
                  </a:lnTo>
                  <a:lnTo>
                    <a:pt x="1740153" y="290031"/>
                  </a:lnTo>
                  <a:lnTo>
                    <a:pt x="1740153" y="1450120"/>
                  </a:lnTo>
                  <a:lnTo>
                    <a:pt x="1736357" y="1497164"/>
                  </a:lnTo>
                  <a:lnTo>
                    <a:pt x="1725367" y="1541792"/>
                  </a:lnTo>
                  <a:lnTo>
                    <a:pt x="1707780" y="1583406"/>
                  </a:lnTo>
                  <a:lnTo>
                    <a:pt x="1684193" y="1621408"/>
                  </a:lnTo>
                  <a:lnTo>
                    <a:pt x="1655205" y="1655203"/>
                  </a:lnTo>
                  <a:lnTo>
                    <a:pt x="1621410" y="1684191"/>
                  </a:lnTo>
                  <a:lnTo>
                    <a:pt x="1583408" y="1707778"/>
                  </a:lnTo>
                  <a:lnTo>
                    <a:pt x="1541794" y="1725365"/>
                  </a:lnTo>
                  <a:lnTo>
                    <a:pt x="1497166" y="1736355"/>
                  </a:lnTo>
                  <a:lnTo>
                    <a:pt x="1450122" y="1740151"/>
                  </a:lnTo>
                  <a:lnTo>
                    <a:pt x="290031" y="1740151"/>
                  </a:lnTo>
                  <a:lnTo>
                    <a:pt x="242986" y="1736355"/>
                  </a:lnTo>
                  <a:lnTo>
                    <a:pt x="198358" y="1725365"/>
                  </a:lnTo>
                  <a:lnTo>
                    <a:pt x="156745" y="1707778"/>
                  </a:lnTo>
                  <a:lnTo>
                    <a:pt x="118742" y="1684191"/>
                  </a:lnTo>
                  <a:lnTo>
                    <a:pt x="84948" y="1655203"/>
                  </a:lnTo>
                  <a:lnTo>
                    <a:pt x="55959" y="1621408"/>
                  </a:lnTo>
                  <a:lnTo>
                    <a:pt x="32372" y="1583406"/>
                  </a:lnTo>
                  <a:lnTo>
                    <a:pt x="14785" y="1541792"/>
                  </a:lnTo>
                  <a:lnTo>
                    <a:pt x="3796" y="1497164"/>
                  </a:lnTo>
                  <a:lnTo>
                    <a:pt x="0" y="1450120"/>
                  </a:lnTo>
                  <a:lnTo>
                    <a:pt x="0" y="29003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275787" y="3862832"/>
            <a:ext cx="1415415" cy="9429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065" marR="5080" indent="-635" algn="ctr">
              <a:lnSpc>
                <a:spcPct val="93300"/>
              </a:lnSpc>
              <a:spcBef>
                <a:spcPts val="265"/>
              </a:spcBef>
            </a:pP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Maternal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Child</a:t>
            </a:r>
            <a:r>
              <a:rPr sz="21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Health </a:t>
            </a:r>
            <a:r>
              <a:rPr sz="2100" spc="-20" dirty="0">
                <a:solidFill>
                  <a:srgbClr val="FFFFFF"/>
                </a:solidFill>
                <a:latin typeface="Calibri"/>
                <a:cs typeface="Calibri"/>
              </a:rPr>
              <a:t>Stakeholders</a:t>
            </a:r>
            <a:endParaRPr sz="2100" dirty="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980762" y="3489577"/>
            <a:ext cx="1753235" cy="1753235"/>
            <a:chOff x="7980762" y="3489577"/>
            <a:chExt cx="1753235" cy="1753235"/>
          </a:xfrm>
        </p:grpSpPr>
        <p:sp>
          <p:nvSpPr>
            <p:cNvPr id="17" name="object 17"/>
            <p:cNvSpPr/>
            <p:nvPr/>
          </p:nvSpPr>
          <p:spPr>
            <a:xfrm>
              <a:off x="7987112" y="3495927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4" h="1740535">
                  <a:moveTo>
                    <a:pt x="1450121" y="0"/>
                  </a:moveTo>
                  <a:lnTo>
                    <a:pt x="290031" y="0"/>
                  </a:lnTo>
                  <a:lnTo>
                    <a:pt x="242986" y="3796"/>
                  </a:lnTo>
                  <a:lnTo>
                    <a:pt x="198358" y="14785"/>
                  </a:lnTo>
                  <a:lnTo>
                    <a:pt x="156745" y="32372"/>
                  </a:lnTo>
                  <a:lnTo>
                    <a:pt x="118742" y="55959"/>
                  </a:lnTo>
                  <a:lnTo>
                    <a:pt x="84948" y="84948"/>
                  </a:lnTo>
                  <a:lnTo>
                    <a:pt x="55959" y="118742"/>
                  </a:lnTo>
                  <a:lnTo>
                    <a:pt x="32372" y="156745"/>
                  </a:lnTo>
                  <a:lnTo>
                    <a:pt x="14785" y="198358"/>
                  </a:lnTo>
                  <a:lnTo>
                    <a:pt x="3796" y="242986"/>
                  </a:lnTo>
                  <a:lnTo>
                    <a:pt x="0" y="290031"/>
                  </a:lnTo>
                  <a:lnTo>
                    <a:pt x="0" y="1450120"/>
                  </a:lnTo>
                  <a:lnTo>
                    <a:pt x="3796" y="1497164"/>
                  </a:lnTo>
                  <a:lnTo>
                    <a:pt x="14785" y="1541792"/>
                  </a:lnTo>
                  <a:lnTo>
                    <a:pt x="32372" y="1583406"/>
                  </a:lnTo>
                  <a:lnTo>
                    <a:pt x="55959" y="1621409"/>
                  </a:lnTo>
                  <a:lnTo>
                    <a:pt x="84948" y="1655203"/>
                  </a:lnTo>
                  <a:lnTo>
                    <a:pt x="118742" y="1684192"/>
                  </a:lnTo>
                  <a:lnTo>
                    <a:pt x="156745" y="1707778"/>
                  </a:lnTo>
                  <a:lnTo>
                    <a:pt x="198358" y="1725365"/>
                  </a:lnTo>
                  <a:lnTo>
                    <a:pt x="242986" y="1736355"/>
                  </a:lnTo>
                  <a:lnTo>
                    <a:pt x="290031" y="1740151"/>
                  </a:lnTo>
                  <a:lnTo>
                    <a:pt x="1450121" y="1740151"/>
                  </a:lnTo>
                  <a:lnTo>
                    <a:pt x="1497166" y="1736355"/>
                  </a:lnTo>
                  <a:lnTo>
                    <a:pt x="1541793" y="1725365"/>
                  </a:lnTo>
                  <a:lnTo>
                    <a:pt x="1583407" y="1707778"/>
                  </a:lnTo>
                  <a:lnTo>
                    <a:pt x="1621410" y="1684192"/>
                  </a:lnTo>
                  <a:lnTo>
                    <a:pt x="1655204" y="1655203"/>
                  </a:lnTo>
                  <a:lnTo>
                    <a:pt x="1684193" y="1621409"/>
                  </a:lnTo>
                  <a:lnTo>
                    <a:pt x="1707780" y="1583406"/>
                  </a:lnTo>
                  <a:lnTo>
                    <a:pt x="1725366" y="1541792"/>
                  </a:lnTo>
                  <a:lnTo>
                    <a:pt x="1736356" y="1497164"/>
                  </a:lnTo>
                  <a:lnTo>
                    <a:pt x="1740152" y="1450120"/>
                  </a:lnTo>
                  <a:lnTo>
                    <a:pt x="1740152" y="290031"/>
                  </a:lnTo>
                  <a:lnTo>
                    <a:pt x="1736356" y="242986"/>
                  </a:lnTo>
                  <a:lnTo>
                    <a:pt x="1725366" y="198358"/>
                  </a:lnTo>
                  <a:lnTo>
                    <a:pt x="1707780" y="156745"/>
                  </a:lnTo>
                  <a:lnTo>
                    <a:pt x="1684193" y="118742"/>
                  </a:lnTo>
                  <a:lnTo>
                    <a:pt x="1655204" y="84948"/>
                  </a:lnTo>
                  <a:lnTo>
                    <a:pt x="1621410" y="55959"/>
                  </a:lnTo>
                  <a:lnTo>
                    <a:pt x="1583407" y="32372"/>
                  </a:lnTo>
                  <a:lnTo>
                    <a:pt x="1541793" y="14785"/>
                  </a:lnTo>
                  <a:lnTo>
                    <a:pt x="1497166" y="3796"/>
                  </a:lnTo>
                  <a:lnTo>
                    <a:pt x="1450121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987112" y="3495927"/>
              <a:ext cx="1740535" cy="1740535"/>
            </a:xfrm>
            <a:custGeom>
              <a:avLst/>
              <a:gdLst/>
              <a:ahLst/>
              <a:cxnLst/>
              <a:rect l="l" t="t" r="r" b="b"/>
              <a:pathLst>
                <a:path w="1740534" h="1740535">
                  <a:moveTo>
                    <a:pt x="0" y="290031"/>
                  </a:moveTo>
                  <a:lnTo>
                    <a:pt x="3796" y="242986"/>
                  </a:lnTo>
                  <a:lnTo>
                    <a:pt x="14785" y="198358"/>
                  </a:lnTo>
                  <a:lnTo>
                    <a:pt x="32372" y="156745"/>
                  </a:lnTo>
                  <a:lnTo>
                    <a:pt x="55959" y="118742"/>
                  </a:lnTo>
                  <a:lnTo>
                    <a:pt x="84948" y="84948"/>
                  </a:lnTo>
                  <a:lnTo>
                    <a:pt x="118742" y="55959"/>
                  </a:lnTo>
                  <a:lnTo>
                    <a:pt x="156745" y="32372"/>
                  </a:lnTo>
                  <a:lnTo>
                    <a:pt x="198358" y="14785"/>
                  </a:lnTo>
                  <a:lnTo>
                    <a:pt x="242986" y="3796"/>
                  </a:lnTo>
                  <a:lnTo>
                    <a:pt x="290031" y="0"/>
                  </a:lnTo>
                  <a:lnTo>
                    <a:pt x="1450122" y="0"/>
                  </a:lnTo>
                  <a:lnTo>
                    <a:pt x="1497166" y="3796"/>
                  </a:lnTo>
                  <a:lnTo>
                    <a:pt x="1541794" y="14785"/>
                  </a:lnTo>
                  <a:lnTo>
                    <a:pt x="1583408" y="32372"/>
                  </a:lnTo>
                  <a:lnTo>
                    <a:pt x="1621410" y="55959"/>
                  </a:lnTo>
                  <a:lnTo>
                    <a:pt x="1655205" y="84948"/>
                  </a:lnTo>
                  <a:lnTo>
                    <a:pt x="1684193" y="118742"/>
                  </a:lnTo>
                  <a:lnTo>
                    <a:pt x="1707780" y="156745"/>
                  </a:lnTo>
                  <a:lnTo>
                    <a:pt x="1725367" y="198358"/>
                  </a:lnTo>
                  <a:lnTo>
                    <a:pt x="1736357" y="242986"/>
                  </a:lnTo>
                  <a:lnTo>
                    <a:pt x="1740153" y="290031"/>
                  </a:lnTo>
                  <a:lnTo>
                    <a:pt x="1740153" y="1450120"/>
                  </a:lnTo>
                  <a:lnTo>
                    <a:pt x="1736357" y="1497164"/>
                  </a:lnTo>
                  <a:lnTo>
                    <a:pt x="1725367" y="1541792"/>
                  </a:lnTo>
                  <a:lnTo>
                    <a:pt x="1707780" y="1583406"/>
                  </a:lnTo>
                  <a:lnTo>
                    <a:pt x="1684193" y="1621408"/>
                  </a:lnTo>
                  <a:lnTo>
                    <a:pt x="1655205" y="1655203"/>
                  </a:lnTo>
                  <a:lnTo>
                    <a:pt x="1621410" y="1684191"/>
                  </a:lnTo>
                  <a:lnTo>
                    <a:pt x="1583408" y="1707778"/>
                  </a:lnTo>
                  <a:lnTo>
                    <a:pt x="1541794" y="1725365"/>
                  </a:lnTo>
                  <a:lnTo>
                    <a:pt x="1497166" y="1736355"/>
                  </a:lnTo>
                  <a:lnTo>
                    <a:pt x="1450122" y="1740151"/>
                  </a:lnTo>
                  <a:lnTo>
                    <a:pt x="290031" y="1740151"/>
                  </a:lnTo>
                  <a:lnTo>
                    <a:pt x="242986" y="1736355"/>
                  </a:lnTo>
                  <a:lnTo>
                    <a:pt x="198358" y="1725365"/>
                  </a:lnTo>
                  <a:lnTo>
                    <a:pt x="156745" y="1707778"/>
                  </a:lnTo>
                  <a:lnTo>
                    <a:pt x="118742" y="1684191"/>
                  </a:lnTo>
                  <a:lnTo>
                    <a:pt x="84948" y="1655203"/>
                  </a:lnTo>
                  <a:lnTo>
                    <a:pt x="55959" y="1621408"/>
                  </a:lnTo>
                  <a:lnTo>
                    <a:pt x="32372" y="1583406"/>
                  </a:lnTo>
                  <a:lnTo>
                    <a:pt x="14785" y="1541792"/>
                  </a:lnTo>
                  <a:lnTo>
                    <a:pt x="3796" y="1497164"/>
                  </a:lnTo>
                  <a:lnTo>
                    <a:pt x="0" y="1450120"/>
                  </a:lnTo>
                  <a:lnTo>
                    <a:pt x="0" y="29003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255366" y="3862832"/>
            <a:ext cx="1203960" cy="942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410"/>
              </a:lnSpc>
              <a:spcBef>
                <a:spcPts val="100"/>
              </a:spcBef>
            </a:pPr>
            <a:r>
              <a:rPr sz="2100" spc="-20">
                <a:solidFill>
                  <a:srgbClr val="FFFFFF"/>
                </a:solidFill>
                <a:latin typeface="Calibri"/>
                <a:cs typeface="Calibri"/>
              </a:rPr>
              <a:t>SUID</a:t>
            </a:r>
            <a:endParaRPr sz="2100">
              <a:latin typeface="Calibri"/>
              <a:cs typeface="Calibri"/>
            </a:endParaRPr>
          </a:p>
          <a:p>
            <a:pPr marL="12065" marR="5080" algn="ctr">
              <a:lnSpc>
                <a:spcPts val="2400"/>
              </a:lnSpc>
              <a:spcBef>
                <a:spcPts val="70"/>
              </a:spcBef>
            </a:pPr>
            <a:r>
              <a:rPr sz="2100" spc="-20">
                <a:solidFill>
                  <a:srgbClr val="FFFFFF"/>
                </a:solidFill>
                <a:latin typeface="Calibri"/>
                <a:cs typeface="Calibri"/>
              </a:rPr>
              <a:t>Prevention </a:t>
            </a:r>
            <a:r>
              <a:rPr sz="2100" spc="-10">
                <a:solidFill>
                  <a:srgbClr val="FFFFFF"/>
                </a:solidFill>
                <a:latin typeface="Calibri"/>
                <a:cs typeface="Calibri"/>
              </a:rPr>
              <a:t>Advocates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97106" y="705611"/>
            <a:ext cx="2357120" cy="130074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07314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CDPH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Family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Connects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Chicago </a:t>
            </a:r>
            <a:r>
              <a:rPr sz="1400" dirty="0">
                <a:latin typeface="Calibri"/>
                <a:cs typeface="Calibri"/>
              </a:rPr>
              <a:t>CDPH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C3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Conference</a:t>
            </a:r>
            <a:endParaRPr sz="1400" dirty="0">
              <a:latin typeface="Calibri"/>
              <a:cs typeface="Calibri"/>
            </a:endParaRPr>
          </a:p>
          <a:p>
            <a:pPr marL="12700" marR="854710">
              <a:lnSpc>
                <a:spcPct val="101400"/>
              </a:lnSpc>
            </a:pPr>
            <a:r>
              <a:rPr sz="1400" dirty="0">
                <a:latin typeface="Calibri"/>
                <a:cs typeface="Calibri"/>
              </a:rPr>
              <a:t>Chicago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Health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Atlas </a:t>
            </a:r>
            <a:r>
              <a:rPr sz="1400" dirty="0">
                <a:latin typeface="Calibri"/>
                <a:cs typeface="Calibri"/>
              </a:rPr>
              <a:t>CCDPH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APORS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ts val="1585"/>
              </a:lnSpc>
            </a:pPr>
            <a:r>
              <a:rPr sz="1400" dirty="0">
                <a:latin typeface="Calibri"/>
                <a:cs typeface="Calibri"/>
              </a:rPr>
              <a:t>IDPH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OWH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-10" dirty="0">
                <a:latin typeface="Calibri"/>
                <a:cs typeface="Calibri"/>
              </a:rPr>
              <a:t>ILPQC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40142" y="486155"/>
            <a:ext cx="2149475" cy="17386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59790" marR="5080" indent="250190" algn="r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DHS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Webinars </a:t>
            </a:r>
            <a:r>
              <a:rPr sz="1400" dirty="0">
                <a:latin typeface="Calibri"/>
                <a:cs typeface="Calibri"/>
              </a:rPr>
              <a:t>MIECHV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CI-Cicero </a:t>
            </a:r>
            <a:r>
              <a:rPr sz="1400" dirty="0">
                <a:latin typeface="Calibri"/>
                <a:cs typeface="Calibri"/>
              </a:rPr>
              <a:t>FHQC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Networks</a:t>
            </a:r>
            <a:endParaRPr sz="1400" dirty="0">
              <a:latin typeface="Calibri"/>
              <a:cs typeface="Calibri"/>
            </a:endParaRPr>
          </a:p>
          <a:p>
            <a:pPr marL="12700" marR="5080" indent="226060" algn="r">
              <a:lnSpc>
                <a:spcPts val="1580"/>
              </a:lnSpc>
              <a:spcBef>
                <a:spcPts val="160"/>
              </a:spcBef>
            </a:pPr>
            <a:r>
              <a:rPr sz="1400" dirty="0">
                <a:latin typeface="Calibri"/>
                <a:cs typeface="Calibri"/>
              </a:rPr>
              <a:t>Child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Death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Review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Teams </a:t>
            </a:r>
            <a:r>
              <a:rPr sz="1400" spc="-10" dirty="0">
                <a:latin typeface="Calibri"/>
                <a:cs typeface="Calibri"/>
              </a:rPr>
              <a:t>Pediatric Residency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Programs</a:t>
            </a:r>
            <a:endParaRPr sz="1400" dirty="0">
              <a:latin typeface="Calibri"/>
              <a:cs typeface="Calibri"/>
            </a:endParaRPr>
          </a:p>
          <a:p>
            <a:pPr marR="5080" algn="r">
              <a:lnSpc>
                <a:spcPts val="1670"/>
              </a:lnSpc>
            </a:pPr>
            <a:r>
              <a:rPr sz="1400" dirty="0">
                <a:latin typeface="Calibri"/>
                <a:cs typeface="Calibri"/>
              </a:rPr>
              <a:t>Grand</a:t>
            </a:r>
            <a:r>
              <a:rPr sz="1400" spc="-7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Rounds</a:t>
            </a:r>
            <a:endParaRPr sz="14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5"/>
              </a:spcBef>
            </a:pPr>
            <a:r>
              <a:rPr sz="1400" spc="-10" dirty="0">
                <a:latin typeface="Calibri"/>
                <a:cs typeface="Calibri"/>
              </a:rPr>
              <a:t>CH</a:t>
            </a:r>
            <a:r>
              <a:rPr lang="en-US" sz="1400" spc="-10" dirty="0">
                <a:latin typeface="Calibri"/>
                <a:cs typeface="Calibri"/>
              </a:rPr>
              <a:t>H</a:t>
            </a:r>
            <a:r>
              <a:rPr sz="1400" spc="-10" dirty="0">
                <a:latin typeface="Calibri"/>
                <a:cs typeface="Calibri"/>
              </a:rPr>
              <a:t>RGE</a:t>
            </a:r>
            <a:endParaRPr sz="1400" dirty="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latin typeface="Calibri"/>
                <a:cs typeface="Calibri"/>
              </a:rPr>
              <a:t>CHW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Teams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979916" y="2202179"/>
            <a:ext cx="909955" cy="44005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02235">
              <a:lnSpc>
                <a:spcPts val="1580"/>
              </a:lnSpc>
              <a:spcBef>
                <a:spcPts val="235"/>
              </a:spcBef>
            </a:pPr>
            <a:r>
              <a:rPr sz="1400">
                <a:latin typeface="Calibri"/>
                <a:cs typeface="Calibri"/>
              </a:rPr>
              <a:t>CBP</a:t>
            </a:r>
            <a:r>
              <a:rPr sz="1400" spc="-30">
                <a:latin typeface="Calibri"/>
                <a:cs typeface="Calibri"/>
              </a:rPr>
              <a:t> </a:t>
            </a:r>
            <a:r>
              <a:rPr sz="1400" spc="-35">
                <a:latin typeface="Calibri"/>
                <a:cs typeface="Calibri"/>
              </a:rPr>
              <a:t>Teams </a:t>
            </a:r>
            <a:r>
              <a:rPr sz="1400">
                <a:latin typeface="Calibri"/>
                <a:cs typeface="Calibri"/>
              </a:rPr>
              <a:t>Shelter</a:t>
            </a:r>
            <a:r>
              <a:rPr sz="1400" spc="-60">
                <a:latin typeface="Calibri"/>
                <a:cs typeface="Calibri"/>
              </a:rPr>
              <a:t> </a:t>
            </a:r>
            <a:r>
              <a:rPr sz="1400" spc="-10">
                <a:latin typeface="Calibri"/>
                <a:cs typeface="Calibri"/>
              </a:rPr>
              <a:t>Staff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97104" y="5061203"/>
            <a:ext cx="2721610" cy="1738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 err="1">
                <a:latin typeface="Calibri"/>
                <a:cs typeface="Calibri"/>
              </a:rPr>
              <a:t>Everthrive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IL</a:t>
            </a:r>
            <a:endParaRPr sz="1400" dirty="0">
              <a:latin typeface="Calibri"/>
              <a:cs typeface="Calibri"/>
            </a:endParaRPr>
          </a:p>
          <a:p>
            <a:pPr marL="12700" marR="274320">
              <a:lnSpc>
                <a:spcPct val="99600"/>
              </a:lnSpc>
              <a:spcBef>
                <a:spcPts val="30"/>
              </a:spcBef>
            </a:pPr>
            <a:r>
              <a:rPr sz="1400" dirty="0">
                <a:latin typeface="Calibri"/>
                <a:cs typeface="Calibri"/>
              </a:rPr>
              <a:t>March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Dimes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Collective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Impact </a:t>
            </a:r>
            <a:r>
              <a:rPr sz="1400" dirty="0">
                <a:latin typeface="Calibri"/>
                <a:cs typeface="Calibri"/>
              </a:rPr>
              <a:t>Home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Visiting/Doula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Network </a:t>
            </a:r>
            <a:r>
              <a:rPr sz="1400" dirty="0">
                <a:latin typeface="Calibri"/>
                <a:cs typeface="Calibri"/>
              </a:rPr>
              <a:t>Chicago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 err="1">
                <a:latin typeface="Calibri"/>
                <a:cs typeface="Calibri"/>
              </a:rPr>
              <a:t>Birthworks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Collective </a:t>
            </a:r>
            <a:r>
              <a:rPr sz="1400" dirty="0">
                <a:latin typeface="Calibri"/>
                <a:cs typeface="Calibri"/>
              </a:rPr>
              <a:t>Sinai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Community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Institute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OCCN </a:t>
            </a:r>
            <a:r>
              <a:rPr sz="1400" dirty="0">
                <a:latin typeface="Calibri"/>
                <a:cs typeface="Calibri"/>
              </a:rPr>
              <a:t>Illinois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Action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Children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ct val="101400"/>
              </a:lnSpc>
            </a:pPr>
            <a:r>
              <a:rPr sz="1400" dirty="0">
                <a:latin typeface="Calibri"/>
                <a:cs typeface="Calibri"/>
              </a:rPr>
              <a:t>Erikson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Institute/Fussy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Baby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Network BRIDGES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772875" y="4835652"/>
            <a:ext cx="2149474" cy="128868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76325" marR="5080" indent="22860" algn="r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CDC</a:t>
            </a:r>
            <a:r>
              <a:rPr lang="en-US" sz="1400" spc="-30" dirty="0">
                <a:latin typeface="Calibri"/>
                <a:cs typeface="Calibri"/>
              </a:rPr>
              <a:t> </a:t>
            </a:r>
          </a:p>
          <a:p>
            <a:pPr marL="1076325" marR="5080" indent="22860" algn="r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latin typeface="Calibri"/>
                <a:cs typeface="Calibri"/>
              </a:rPr>
              <a:t>FIMR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Chicago</a:t>
            </a:r>
            <a:endParaRPr sz="1400" dirty="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latin typeface="Calibri"/>
                <a:cs typeface="Calibri"/>
              </a:rPr>
              <a:t>Injury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Free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Coalition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Kids</a:t>
            </a:r>
            <a:endParaRPr sz="1400" dirty="0">
              <a:latin typeface="Calibri"/>
              <a:cs typeface="Calibri"/>
            </a:endParaRPr>
          </a:p>
          <a:p>
            <a:pPr marR="5715" algn="r">
              <a:lnSpc>
                <a:spcPts val="1630"/>
              </a:lnSpc>
              <a:spcBef>
                <a:spcPts val="25"/>
              </a:spcBef>
            </a:pPr>
            <a:r>
              <a:rPr sz="1400" spc="-10" dirty="0" err="1">
                <a:latin typeface="Calibri"/>
                <a:cs typeface="Calibri"/>
              </a:rPr>
              <a:t>Prevcon</a:t>
            </a:r>
            <a:endParaRPr sz="1400" dirty="0">
              <a:latin typeface="Calibri"/>
              <a:cs typeface="Calibri"/>
            </a:endParaRPr>
          </a:p>
          <a:p>
            <a:pPr marR="5715" algn="r">
              <a:lnSpc>
                <a:spcPts val="1630"/>
              </a:lnSpc>
            </a:pPr>
            <a:r>
              <a:rPr sz="1400" spc="-20" dirty="0">
                <a:latin typeface="Calibri"/>
                <a:cs typeface="Calibri"/>
              </a:rPr>
              <a:t>ISPID</a:t>
            </a:r>
            <a:endParaRPr lang="en-US" sz="1400" spc="-20" dirty="0">
              <a:latin typeface="Calibri"/>
              <a:cs typeface="Calibri"/>
            </a:endParaRPr>
          </a:p>
          <a:p>
            <a:pPr marR="5715" algn="r">
              <a:lnSpc>
                <a:spcPts val="1630"/>
              </a:lnSpc>
            </a:pPr>
            <a:r>
              <a:rPr lang="en-US" sz="1400" spc="-20" dirty="0">
                <a:latin typeface="Calibri"/>
                <a:cs typeface="Calibri"/>
              </a:rPr>
              <a:t>ICAAP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3657" y="744219"/>
            <a:ext cx="3905885" cy="69024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83540" marR="5080" indent="-371475">
              <a:lnSpc>
                <a:spcPts val="2590"/>
              </a:lnSpc>
              <a:spcBef>
                <a:spcPts val="225"/>
              </a:spcBef>
            </a:pPr>
            <a:r>
              <a:rPr sz="2200" b="1">
                <a:solidFill>
                  <a:srgbClr val="00247F"/>
                </a:solidFill>
                <a:latin typeface="Calibri"/>
                <a:cs typeface="Calibri"/>
              </a:rPr>
              <a:t>Building</a:t>
            </a:r>
            <a:r>
              <a:rPr sz="2200" b="1" spc="-70">
                <a:solidFill>
                  <a:srgbClr val="00247F"/>
                </a:solidFill>
                <a:latin typeface="Calibri"/>
                <a:cs typeface="Calibri"/>
              </a:rPr>
              <a:t> </a:t>
            </a:r>
            <a:r>
              <a:rPr sz="2200" b="1">
                <a:solidFill>
                  <a:srgbClr val="00247F"/>
                </a:solidFill>
                <a:latin typeface="Calibri"/>
                <a:cs typeface="Calibri"/>
              </a:rPr>
              <a:t>Awareness:</a:t>
            </a:r>
            <a:r>
              <a:rPr sz="2200" b="1" spc="-60">
                <a:solidFill>
                  <a:srgbClr val="00247F"/>
                </a:solidFill>
                <a:latin typeface="Calibri"/>
                <a:cs typeface="Calibri"/>
              </a:rPr>
              <a:t> </a:t>
            </a:r>
            <a:r>
              <a:rPr sz="2200" b="1">
                <a:solidFill>
                  <a:srgbClr val="00247F"/>
                </a:solidFill>
                <a:latin typeface="Calibri"/>
                <a:cs typeface="Calibri"/>
              </a:rPr>
              <a:t>Cook</a:t>
            </a:r>
            <a:r>
              <a:rPr sz="2200" b="1" spc="-65">
                <a:solidFill>
                  <a:srgbClr val="00247F"/>
                </a:solidFill>
                <a:latin typeface="Calibri"/>
                <a:cs typeface="Calibri"/>
              </a:rPr>
              <a:t> </a:t>
            </a:r>
            <a:r>
              <a:rPr sz="2200" b="1" spc="-10">
                <a:solidFill>
                  <a:srgbClr val="00247F"/>
                </a:solidFill>
                <a:latin typeface="Calibri"/>
                <a:cs typeface="Calibri"/>
              </a:rPr>
              <a:t>County </a:t>
            </a:r>
            <a:r>
              <a:rPr sz="2200" b="1">
                <a:solidFill>
                  <a:srgbClr val="00247F"/>
                </a:solidFill>
                <a:latin typeface="Calibri"/>
                <a:cs typeface="Calibri"/>
              </a:rPr>
              <a:t>SUID</a:t>
            </a:r>
            <a:r>
              <a:rPr sz="2200" b="1" spc="-65">
                <a:solidFill>
                  <a:srgbClr val="00247F"/>
                </a:solidFill>
                <a:latin typeface="Calibri"/>
                <a:cs typeface="Calibri"/>
              </a:rPr>
              <a:t> </a:t>
            </a:r>
            <a:r>
              <a:rPr sz="2200" b="1">
                <a:solidFill>
                  <a:srgbClr val="00247F"/>
                </a:solidFill>
                <a:latin typeface="Calibri"/>
                <a:cs typeface="Calibri"/>
              </a:rPr>
              <a:t>Report</a:t>
            </a:r>
            <a:r>
              <a:rPr sz="2200" b="1" spc="-55">
                <a:solidFill>
                  <a:srgbClr val="00247F"/>
                </a:solidFill>
                <a:latin typeface="Calibri"/>
                <a:cs typeface="Calibri"/>
              </a:rPr>
              <a:t> </a:t>
            </a:r>
            <a:r>
              <a:rPr sz="2200" b="1" spc="-10">
                <a:solidFill>
                  <a:srgbClr val="00247F"/>
                </a:solidFill>
                <a:latin typeface="Calibri"/>
                <a:cs typeface="Calibri"/>
              </a:rPr>
              <a:t>Dissemination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988148" y="2550298"/>
            <a:ext cx="2249170" cy="2910840"/>
            <a:chOff x="1988148" y="2550298"/>
            <a:chExt cx="2249170" cy="2910840"/>
          </a:xfrm>
        </p:grpSpPr>
        <p:sp>
          <p:nvSpPr>
            <p:cNvPr id="27" name="object 27"/>
            <p:cNvSpPr/>
            <p:nvPr/>
          </p:nvSpPr>
          <p:spPr>
            <a:xfrm>
              <a:off x="1988147" y="2550299"/>
              <a:ext cx="2249170" cy="2910840"/>
            </a:xfrm>
            <a:custGeom>
              <a:avLst/>
              <a:gdLst/>
              <a:ahLst/>
              <a:cxnLst/>
              <a:rect l="l" t="t" r="r" b="b"/>
              <a:pathLst>
                <a:path w="2249170" h="2910840">
                  <a:moveTo>
                    <a:pt x="2248941" y="1299108"/>
                  </a:moveTo>
                  <a:lnTo>
                    <a:pt x="0" y="1299108"/>
                  </a:lnTo>
                  <a:lnTo>
                    <a:pt x="0" y="2910408"/>
                  </a:lnTo>
                  <a:lnTo>
                    <a:pt x="2248941" y="2910408"/>
                  </a:lnTo>
                  <a:lnTo>
                    <a:pt x="2248941" y="1299108"/>
                  </a:lnTo>
                  <a:close/>
                </a:path>
                <a:path w="2249170" h="2910840">
                  <a:moveTo>
                    <a:pt x="2248941" y="0"/>
                  </a:moveTo>
                  <a:lnTo>
                    <a:pt x="0" y="0"/>
                  </a:lnTo>
                  <a:lnTo>
                    <a:pt x="0" y="1045108"/>
                  </a:lnTo>
                  <a:lnTo>
                    <a:pt x="2248941" y="1045108"/>
                  </a:lnTo>
                  <a:lnTo>
                    <a:pt x="22489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8148" y="3800493"/>
              <a:ext cx="2248950" cy="117867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497201" y="5143944"/>
              <a:ext cx="278765" cy="102870"/>
            </a:xfrm>
            <a:custGeom>
              <a:avLst/>
              <a:gdLst/>
              <a:ahLst/>
              <a:cxnLst/>
              <a:rect l="l" t="t" r="r" b="b"/>
              <a:pathLst>
                <a:path w="278764" h="102870">
                  <a:moveTo>
                    <a:pt x="95808" y="1968"/>
                  </a:moveTo>
                  <a:lnTo>
                    <a:pt x="94653" y="1270"/>
                  </a:lnTo>
                  <a:lnTo>
                    <a:pt x="91401" y="1270"/>
                  </a:lnTo>
                  <a:lnTo>
                    <a:pt x="88887" y="1828"/>
                  </a:lnTo>
                  <a:lnTo>
                    <a:pt x="80683" y="1828"/>
                  </a:lnTo>
                  <a:lnTo>
                    <a:pt x="75171" y="1270"/>
                  </a:lnTo>
                  <a:lnTo>
                    <a:pt x="69227" y="1270"/>
                  </a:lnTo>
                  <a:lnTo>
                    <a:pt x="68237" y="1968"/>
                  </a:lnTo>
                  <a:lnTo>
                    <a:pt x="68237" y="8039"/>
                  </a:lnTo>
                  <a:lnTo>
                    <a:pt x="81381" y="7048"/>
                  </a:lnTo>
                  <a:lnTo>
                    <a:pt x="81381" y="62331"/>
                  </a:lnTo>
                  <a:lnTo>
                    <a:pt x="80670" y="72948"/>
                  </a:lnTo>
                  <a:lnTo>
                    <a:pt x="77139" y="84124"/>
                  </a:lnTo>
                  <a:lnTo>
                    <a:pt x="68643" y="92964"/>
                  </a:lnTo>
                  <a:lnTo>
                    <a:pt x="53035" y="96558"/>
                  </a:lnTo>
                  <a:lnTo>
                    <a:pt x="41071" y="94297"/>
                  </a:lnTo>
                  <a:lnTo>
                    <a:pt x="31419" y="87477"/>
                  </a:lnTo>
                  <a:lnTo>
                    <a:pt x="24980" y="76022"/>
                  </a:lnTo>
                  <a:lnTo>
                    <a:pt x="22631" y="59855"/>
                  </a:lnTo>
                  <a:lnTo>
                    <a:pt x="22631" y="7251"/>
                  </a:lnTo>
                  <a:lnTo>
                    <a:pt x="32080" y="6616"/>
                  </a:lnTo>
                  <a:lnTo>
                    <a:pt x="32080" y="977"/>
                  </a:lnTo>
                  <a:lnTo>
                    <a:pt x="28282" y="1270"/>
                  </a:lnTo>
                  <a:lnTo>
                    <a:pt x="23190" y="1270"/>
                  </a:lnTo>
                  <a:lnTo>
                    <a:pt x="18656" y="1828"/>
                  </a:lnTo>
                  <a:lnTo>
                    <a:pt x="10325" y="1828"/>
                  </a:lnTo>
                  <a:lnTo>
                    <a:pt x="6781" y="1270"/>
                  </a:lnTo>
                  <a:lnTo>
                    <a:pt x="3098" y="1270"/>
                  </a:lnTo>
                  <a:lnTo>
                    <a:pt x="0" y="1689"/>
                  </a:lnTo>
                  <a:lnTo>
                    <a:pt x="0" y="7200"/>
                  </a:lnTo>
                  <a:lnTo>
                    <a:pt x="11442" y="7835"/>
                  </a:lnTo>
                  <a:lnTo>
                    <a:pt x="11442" y="59791"/>
                  </a:lnTo>
                  <a:lnTo>
                    <a:pt x="12585" y="75628"/>
                  </a:lnTo>
                  <a:lnTo>
                    <a:pt x="17881" y="89230"/>
                  </a:lnTo>
                  <a:lnTo>
                    <a:pt x="30162" y="98767"/>
                  </a:lnTo>
                  <a:lnTo>
                    <a:pt x="52222" y="102349"/>
                  </a:lnTo>
                  <a:lnTo>
                    <a:pt x="74307" y="95808"/>
                  </a:lnTo>
                  <a:lnTo>
                    <a:pt x="84582" y="81419"/>
                  </a:lnTo>
                  <a:lnTo>
                    <a:pt x="87477" y="67043"/>
                  </a:lnTo>
                  <a:lnTo>
                    <a:pt x="87452" y="8229"/>
                  </a:lnTo>
                  <a:lnTo>
                    <a:pt x="95808" y="6781"/>
                  </a:lnTo>
                  <a:lnTo>
                    <a:pt x="95808" y="1968"/>
                  </a:lnTo>
                  <a:close/>
                </a:path>
                <a:path w="278764" h="102870">
                  <a:moveTo>
                    <a:pt x="169545" y="73685"/>
                  </a:moveTo>
                  <a:lnTo>
                    <a:pt x="164096" y="56248"/>
                  </a:lnTo>
                  <a:lnTo>
                    <a:pt x="150977" y="46812"/>
                  </a:lnTo>
                  <a:lnTo>
                    <a:pt x="135077" y="41376"/>
                  </a:lnTo>
                  <a:lnTo>
                    <a:pt x="121234" y="35928"/>
                  </a:lnTo>
                  <a:lnTo>
                    <a:pt x="119189" y="34696"/>
                  </a:lnTo>
                  <a:lnTo>
                    <a:pt x="113817" y="28257"/>
                  </a:lnTo>
                  <a:lnTo>
                    <a:pt x="112737" y="21336"/>
                  </a:lnTo>
                  <a:lnTo>
                    <a:pt x="113360" y="18719"/>
                  </a:lnTo>
                  <a:lnTo>
                    <a:pt x="116827" y="8826"/>
                  </a:lnTo>
                  <a:lnTo>
                    <a:pt x="124929" y="5473"/>
                  </a:lnTo>
                  <a:lnTo>
                    <a:pt x="133819" y="5473"/>
                  </a:lnTo>
                  <a:lnTo>
                    <a:pt x="163614" y="26847"/>
                  </a:lnTo>
                  <a:lnTo>
                    <a:pt x="166573" y="26847"/>
                  </a:lnTo>
                  <a:lnTo>
                    <a:pt x="166852" y="25869"/>
                  </a:lnTo>
                  <a:lnTo>
                    <a:pt x="164465" y="3937"/>
                  </a:lnTo>
                  <a:lnTo>
                    <a:pt x="163741" y="3517"/>
                  </a:lnTo>
                  <a:lnTo>
                    <a:pt x="161493" y="3517"/>
                  </a:lnTo>
                  <a:lnTo>
                    <a:pt x="161213" y="5080"/>
                  </a:lnTo>
                  <a:lnTo>
                    <a:pt x="157962" y="5080"/>
                  </a:lnTo>
                  <a:lnTo>
                    <a:pt x="153289" y="0"/>
                  </a:lnTo>
                  <a:lnTo>
                    <a:pt x="136182" y="0"/>
                  </a:lnTo>
                  <a:lnTo>
                    <a:pt x="124409" y="1460"/>
                  </a:lnTo>
                  <a:lnTo>
                    <a:pt x="114388" y="6032"/>
                  </a:lnTo>
                  <a:lnTo>
                    <a:pt x="107403" y="13982"/>
                  </a:lnTo>
                  <a:lnTo>
                    <a:pt x="104787" y="25552"/>
                  </a:lnTo>
                  <a:lnTo>
                    <a:pt x="110185" y="42303"/>
                  </a:lnTo>
                  <a:lnTo>
                    <a:pt x="123177" y="51358"/>
                  </a:lnTo>
                  <a:lnTo>
                    <a:pt x="138887" y="56743"/>
                  </a:lnTo>
                  <a:lnTo>
                    <a:pt x="152463" y="62458"/>
                  </a:lnTo>
                  <a:lnTo>
                    <a:pt x="156654" y="65227"/>
                  </a:lnTo>
                  <a:lnTo>
                    <a:pt x="160426" y="71526"/>
                  </a:lnTo>
                  <a:lnTo>
                    <a:pt x="160756" y="81026"/>
                  </a:lnTo>
                  <a:lnTo>
                    <a:pt x="158623" y="85991"/>
                  </a:lnTo>
                  <a:lnTo>
                    <a:pt x="150279" y="94767"/>
                  </a:lnTo>
                  <a:lnTo>
                    <a:pt x="145516" y="96647"/>
                  </a:lnTo>
                  <a:lnTo>
                    <a:pt x="137096" y="96786"/>
                  </a:lnTo>
                  <a:lnTo>
                    <a:pt x="125768" y="94780"/>
                  </a:lnTo>
                  <a:lnTo>
                    <a:pt x="116217" y="89458"/>
                  </a:lnTo>
                  <a:lnTo>
                    <a:pt x="109194" y="82423"/>
                  </a:lnTo>
                  <a:lnTo>
                    <a:pt x="105422" y="75234"/>
                  </a:lnTo>
                  <a:lnTo>
                    <a:pt x="104940" y="73469"/>
                  </a:lnTo>
                  <a:lnTo>
                    <a:pt x="104584" y="73037"/>
                  </a:lnTo>
                  <a:lnTo>
                    <a:pt x="101815" y="73037"/>
                  </a:lnTo>
                  <a:lnTo>
                    <a:pt x="101104" y="73507"/>
                  </a:lnTo>
                  <a:lnTo>
                    <a:pt x="101676" y="76339"/>
                  </a:lnTo>
                  <a:lnTo>
                    <a:pt x="105778" y="97116"/>
                  </a:lnTo>
                  <a:lnTo>
                    <a:pt x="118643" y="102349"/>
                  </a:lnTo>
                  <a:lnTo>
                    <a:pt x="129108" y="102349"/>
                  </a:lnTo>
                  <a:lnTo>
                    <a:pt x="148971" y="99542"/>
                  </a:lnTo>
                  <a:lnTo>
                    <a:pt x="161366" y="92468"/>
                  </a:lnTo>
                  <a:lnTo>
                    <a:pt x="167741" y="83172"/>
                  </a:lnTo>
                  <a:lnTo>
                    <a:pt x="169545" y="73685"/>
                  </a:lnTo>
                  <a:close/>
                </a:path>
                <a:path w="278764" h="102870">
                  <a:moveTo>
                    <a:pt x="278193" y="96126"/>
                  </a:moveTo>
                  <a:lnTo>
                    <a:pt x="265341" y="95923"/>
                  </a:lnTo>
                  <a:lnTo>
                    <a:pt x="265341" y="6616"/>
                  </a:lnTo>
                  <a:lnTo>
                    <a:pt x="274815" y="6070"/>
                  </a:lnTo>
                  <a:lnTo>
                    <a:pt x="274815" y="2667"/>
                  </a:lnTo>
                  <a:lnTo>
                    <a:pt x="274535" y="1270"/>
                  </a:lnTo>
                  <a:lnTo>
                    <a:pt x="268020" y="1270"/>
                  </a:lnTo>
                  <a:lnTo>
                    <a:pt x="266433" y="1828"/>
                  </a:lnTo>
                  <a:lnTo>
                    <a:pt x="258508" y="1828"/>
                  </a:lnTo>
                  <a:lnTo>
                    <a:pt x="252183" y="1270"/>
                  </a:lnTo>
                  <a:lnTo>
                    <a:pt x="245389" y="1270"/>
                  </a:lnTo>
                  <a:lnTo>
                    <a:pt x="245097" y="1968"/>
                  </a:lnTo>
                  <a:lnTo>
                    <a:pt x="245097" y="6070"/>
                  </a:lnTo>
                  <a:lnTo>
                    <a:pt x="255714" y="6616"/>
                  </a:lnTo>
                  <a:lnTo>
                    <a:pt x="255714" y="43243"/>
                  </a:lnTo>
                  <a:lnTo>
                    <a:pt x="255485" y="46507"/>
                  </a:lnTo>
                  <a:lnTo>
                    <a:pt x="200990" y="46507"/>
                  </a:lnTo>
                  <a:lnTo>
                    <a:pt x="200723" y="42773"/>
                  </a:lnTo>
                  <a:lnTo>
                    <a:pt x="200723" y="5778"/>
                  </a:lnTo>
                  <a:lnTo>
                    <a:pt x="210883" y="5511"/>
                  </a:lnTo>
                  <a:lnTo>
                    <a:pt x="210883" y="2108"/>
                  </a:lnTo>
                  <a:lnTo>
                    <a:pt x="210604" y="1270"/>
                  </a:lnTo>
                  <a:lnTo>
                    <a:pt x="203822" y="1270"/>
                  </a:lnTo>
                  <a:lnTo>
                    <a:pt x="200469" y="1828"/>
                  </a:lnTo>
                  <a:lnTo>
                    <a:pt x="190855" y="1828"/>
                  </a:lnTo>
                  <a:lnTo>
                    <a:pt x="185775" y="1270"/>
                  </a:lnTo>
                  <a:lnTo>
                    <a:pt x="179412" y="1270"/>
                  </a:lnTo>
                  <a:lnTo>
                    <a:pt x="178269" y="1536"/>
                  </a:lnTo>
                  <a:lnTo>
                    <a:pt x="178269" y="5930"/>
                  </a:lnTo>
                  <a:lnTo>
                    <a:pt x="190423" y="6070"/>
                  </a:lnTo>
                  <a:lnTo>
                    <a:pt x="190576" y="16395"/>
                  </a:lnTo>
                  <a:lnTo>
                    <a:pt x="190576" y="97040"/>
                  </a:lnTo>
                  <a:lnTo>
                    <a:pt x="179527" y="95148"/>
                  </a:lnTo>
                  <a:lnTo>
                    <a:pt x="179527" y="100660"/>
                  </a:lnTo>
                  <a:lnTo>
                    <a:pt x="179959" y="101358"/>
                  </a:lnTo>
                  <a:lnTo>
                    <a:pt x="181660" y="101358"/>
                  </a:lnTo>
                  <a:lnTo>
                    <a:pt x="183210" y="100799"/>
                  </a:lnTo>
                  <a:lnTo>
                    <a:pt x="200748" y="100799"/>
                  </a:lnTo>
                  <a:lnTo>
                    <a:pt x="210032" y="101358"/>
                  </a:lnTo>
                  <a:lnTo>
                    <a:pt x="213144" y="101358"/>
                  </a:lnTo>
                  <a:lnTo>
                    <a:pt x="214134" y="100939"/>
                  </a:lnTo>
                  <a:lnTo>
                    <a:pt x="214134" y="95846"/>
                  </a:lnTo>
                  <a:lnTo>
                    <a:pt x="200723" y="96189"/>
                  </a:lnTo>
                  <a:lnTo>
                    <a:pt x="200723" y="54749"/>
                  </a:lnTo>
                  <a:lnTo>
                    <a:pt x="201307" y="51739"/>
                  </a:lnTo>
                  <a:lnTo>
                    <a:pt x="255790" y="51739"/>
                  </a:lnTo>
                  <a:lnTo>
                    <a:pt x="255714" y="95351"/>
                  </a:lnTo>
                  <a:lnTo>
                    <a:pt x="245795" y="96126"/>
                  </a:lnTo>
                  <a:lnTo>
                    <a:pt x="245795" y="101790"/>
                  </a:lnTo>
                  <a:lnTo>
                    <a:pt x="247929" y="101358"/>
                  </a:lnTo>
                  <a:lnTo>
                    <a:pt x="251891" y="101358"/>
                  </a:lnTo>
                  <a:lnTo>
                    <a:pt x="254304" y="100799"/>
                  </a:lnTo>
                  <a:lnTo>
                    <a:pt x="268452" y="100799"/>
                  </a:lnTo>
                  <a:lnTo>
                    <a:pt x="272834" y="101358"/>
                  </a:lnTo>
                  <a:lnTo>
                    <a:pt x="277634" y="101358"/>
                  </a:lnTo>
                  <a:lnTo>
                    <a:pt x="278193" y="100088"/>
                  </a:lnTo>
                  <a:lnTo>
                    <a:pt x="278193" y="961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9459" y="5141071"/>
              <a:ext cx="100658" cy="10897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414816" y="5145485"/>
              <a:ext cx="92075" cy="100330"/>
            </a:xfrm>
            <a:custGeom>
              <a:avLst/>
              <a:gdLst/>
              <a:ahLst/>
              <a:cxnLst/>
              <a:rect l="l" t="t" r="r" b="b"/>
              <a:pathLst>
                <a:path w="92075" h="100329">
                  <a:moveTo>
                    <a:pt x="37923" y="99238"/>
                  </a:moveTo>
                  <a:lnTo>
                    <a:pt x="31028" y="99238"/>
                  </a:lnTo>
                  <a:lnTo>
                    <a:pt x="34263" y="99814"/>
                  </a:lnTo>
                  <a:lnTo>
                    <a:pt x="36658" y="99814"/>
                  </a:lnTo>
                  <a:lnTo>
                    <a:pt x="37923" y="100105"/>
                  </a:lnTo>
                  <a:lnTo>
                    <a:pt x="37923" y="99238"/>
                  </a:lnTo>
                  <a:close/>
                </a:path>
                <a:path w="92075" h="100329">
                  <a:moveTo>
                    <a:pt x="1847" y="94729"/>
                  </a:moveTo>
                  <a:lnTo>
                    <a:pt x="1951" y="99238"/>
                  </a:lnTo>
                  <a:lnTo>
                    <a:pt x="2402" y="99814"/>
                  </a:lnTo>
                  <a:lnTo>
                    <a:pt x="8595" y="99814"/>
                  </a:lnTo>
                  <a:lnTo>
                    <a:pt x="13971" y="99238"/>
                  </a:lnTo>
                  <a:lnTo>
                    <a:pt x="37923" y="99238"/>
                  </a:lnTo>
                  <a:lnTo>
                    <a:pt x="37923" y="98690"/>
                  </a:lnTo>
                  <a:lnTo>
                    <a:pt x="35634" y="96328"/>
                  </a:lnTo>
                  <a:lnTo>
                    <a:pt x="34424" y="95952"/>
                  </a:lnTo>
                  <a:lnTo>
                    <a:pt x="12122" y="95952"/>
                  </a:lnTo>
                  <a:lnTo>
                    <a:pt x="1847" y="94729"/>
                  </a:lnTo>
                  <a:close/>
                </a:path>
                <a:path w="92075" h="100329">
                  <a:moveTo>
                    <a:pt x="40594" y="52028"/>
                  </a:moveTo>
                  <a:lnTo>
                    <a:pt x="45680" y="59917"/>
                  </a:lnTo>
                  <a:lnTo>
                    <a:pt x="64293" y="89136"/>
                  </a:lnTo>
                  <a:lnTo>
                    <a:pt x="69646" y="97173"/>
                  </a:lnTo>
                  <a:lnTo>
                    <a:pt x="72182" y="99814"/>
                  </a:lnTo>
                  <a:lnTo>
                    <a:pt x="91629" y="99814"/>
                  </a:lnTo>
                  <a:lnTo>
                    <a:pt x="91629" y="98116"/>
                  </a:lnTo>
                  <a:lnTo>
                    <a:pt x="90608" y="96754"/>
                  </a:lnTo>
                  <a:lnTo>
                    <a:pt x="87485" y="95884"/>
                  </a:lnTo>
                  <a:lnTo>
                    <a:pt x="82170" y="92714"/>
                  </a:lnTo>
                  <a:lnTo>
                    <a:pt x="74571" y="84451"/>
                  </a:lnTo>
                  <a:lnTo>
                    <a:pt x="53451" y="52443"/>
                  </a:lnTo>
                  <a:lnTo>
                    <a:pt x="42711" y="52443"/>
                  </a:lnTo>
                  <a:lnTo>
                    <a:pt x="40594" y="52028"/>
                  </a:lnTo>
                  <a:close/>
                </a:path>
                <a:path w="92075" h="100329">
                  <a:moveTo>
                    <a:pt x="5372" y="15"/>
                  </a:moveTo>
                  <a:lnTo>
                    <a:pt x="1143" y="15"/>
                  </a:lnTo>
                  <a:lnTo>
                    <a:pt x="0" y="853"/>
                  </a:lnTo>
                  <a:lnTo>
                    <a:pt x="0" y="1703"/>
                  </a:lnTo>
                  <a:lnTo>
                    <a:pt x="1894" y="3783"/>
                  </a:lnTo>
                  <a:lnTo>
                    <a:pt x="6061" y="4701"/>
                  </a:lnTo>
                  <a:lnTo>
                    <a:pt x="10228" y="7258"/>
                  </a:lnTo>
                  <a:lnTo>
                    <a:pt x="12122" y="14256"/>
                  </a:lnTo>
                  <a:lnTo>
                    <a:pt x="12122" y="95952"/>
                  </a:lnTo>
                  <a:lnTo>
                    <a:pt x="34424" y="95952"/>
                  </a:lnTo>
                  <a:lnTo>
                    <a:pt x="30597" y="94763"/>
                  </a:lnTo>
                  <a:lnTo>
                    <a:pt x="25560" y="91481"/>
                  </a:lnTo>
                  <a:lnTo>
                    <a:pt x="23271" y="83966"/>
                  </a:lnTo>
                  <a:lnTo>
                    <a:pt x="23271" y="54986"/>
                  </a:lnTo>
                  <a:lnTo>
                    <a:pt x="22419" y="52443"/>
                  </a:lnTo>
                  <a:lnTo>
                    <a:pt x="40862" y="52443"/>
                  </a:lnTo>
                  <a:lnTo>
                    <a:pt x="40594" y="52028"/>
                  </a:lnTo>
                  <a:lnTo>
                    <a:pt x="53177" y="52028"/>
                  </a:lnTo>
                  <a:lnTo>
                    <a:pt x="51038" y="48787"/>
                  </a:lnTo>
                  <a:lnTo>
                    <a:pt x="51791" y="48360"/>
                  </a:lnTo>
                  <a:lnTo>
                    <a:pt x="23271" y="48360"/>
                  </a:lnTo>
                  <a:lnTo>
                    <a:pt x="23271" y="4378"/>
                  </a:lnTo>
                  <a:lnTo>
                    <a:pt x="56594" y="4378"/>
                  </a:lnTo>
                  <a:lnTo>
                    <a:pt x="52938" y="2005"/>
                  </a:lnTo>
                  <a:lnTo>
                    <a:pt x="44864" y="582"/>
                  </a:lnTo>
                  <a:lnTo>
                    <a:pt x="4652" y="582"/>
                  </a:lnTo>
                  <a:lnTo>
                    <a:pt x="5372" y="15"/>
                  </a:lnTo>
                  <a:close/>
                </a:path>
                <a:path w="92075" h="100329">
                  <a:moveTo>
                    <a:pt x="53177" y="52028"/>
                  </a:moveTo>
                  <a:lnTo>
                    <a:pt x="40594" y="52028"/>
                  </a:lnTo>
                  <a:lnTo>
                    <a:pt x="42711" y="52443"/>
                  </a:lnTo>
                  <a:lnTo>
                    <a:pt x="53451" y="52443"/>
                  </a:lnTo>
                  <a:lnTo>
                    <a:pt x="53177" y="52028"/>
                  </a:lnTo>
                  <a:close/>
                </a:path>
                <a:path w="92075" h="100329">
                  <a:moveTo>
                    <a:pt x="56594" y="4378"/>
                  </a:moveTo>
                  <a:lnTo>
                    <a:pt x="23271" y="4378"/>
                  </a:lnTo>
                  <a:lnTo>
                    <a:pt x="26222" y="4665"/>
                  </a:lnTo>
                  <a:lnTo>
                    <a:pt x="31308" y="4665"/>
                  </a:lnTo>
                  <a:lnTo>
                    <a:pt x="41338" y="5836"/>
                  </a:lnTo>
                  <a:lnTo>
                    <a:pt x="49946" y="9703"/>
                  </a:lnTo>
                  <a:lnTo>
                    <a:pt x="55964" y="16795"/>
                  </a:lnTo>
                  <a:lnTo>
                    <a:pt x="58229" y="27643"/>
                  </a:lnTo>
                  <a:lnTo>
                    <a:pt x="56019" y="38141"/>
                  </a:lnTo>
                  <a:lnTo>
                    <a:pt x="50703" y="44204"/>
                  </a:lnTo>
                  <a:lnTo>
                    <a:pt x="44248" y="46992"/>
                  </a:lnTo>
                  <a:lnTo>
                    <a:pt x="38624" y="47663"/>
                  </a:lnTo>
                  <a:lnTo>
                    <a:pt x="32006" y="47663"/>
                  </a:lnTo>
                  <a:lnTo>
                    <a:pt x="23271" y="48360"/>
                  </a:lnTo>
                  <a:lnTo>
                    <a:pt x="51791" y="48360"/>
                  </a:lnTo>
                  <a:lnTo>
                    <a:pt x="57975" y="44857"/>
                  </a:lnTo>
                  <a:lnTo>
                    <a:pt x="63616" y="39236"/>
                  </a:lnTo>
                  <a:lnTo>
                    <a:pt x="67407" y="32294"/>
                  </a:lnTo>
                  <a:lnTo>
                    <a:pt x="68794" y="24402"/>
                  </a:lnTo>
                  <a:lnTo>
                    <a:pt x="63892" y="9113"/>
                  </a:lnTo>
                  <a:lnTo>
                    <a:pt x="56594" y="4378"/>
                  </a:lnTo>
                  <a:close/>
                </a:path>
                <a:path w="92075" h="100329">
                  <a:moveTo>
                    <a:pt x="41562" y="0"/>
                  </a:moveTo>
                  <a:lnTo>
                    <a:pt x="28063" y="15"/>
                  </a:lnTo>
                  <a:lnTo>
                    <a:pt x="20022" y="582"/>
                  </a:lnTo>
                  <a:lnTo>
                    <a:pt x="44864" y="582"/>
                  </a:lnTo>
                  <a:lnTo>
                    <a:pt x="415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988148" y="3595397"/>
              <a:ext cx="2249170" cy="254000"/>
            </a:xfrm>
            <a:custGeom>
              <a:avLst/>
              <a:gdLst/>
              <a:ahLst/>
              <a:cxnLst/>
              <a:rect l="l" t="t" r="r" b="b"/>
              <a:pathLst>
                <a:path w="2249170" h="254000">
                  <a:moveTo>
                    <a:pt x="2248950" y="0"/>
                  </a:moveTo>
                  <a:lnTo>
                    <a:pt x="0" y="0"/>
                  </a:lnTo>
                  <a:lnTo>
                    <a:pt x="0" y="253999"/>
                  </a:lnTo>
                  <a:lnTo>
                    <a:pt x="2248950" y="253999"/>
                  </a:lnTo>
                  <a:lnTo>
                    <a:pt x="2248950" y="0"/>
                  </a:lnTo>
                  <a:close/>
                </a:path>
              </a:pathLst>
            </a:custGeom>
            <a:solidFill>
              <a:srgbClr val="00B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291119" y="2872312"/>
            <a:ext cx="1643380" cy="44577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22580" marR="5080" indent="-310515">
              <a:lnSpc>
                <a:spcPct val="78300"/>
              </a:lnSpc>
              <a:spcBef>
                <a:spcPts val="495"/>
              </a:spcBef>
            </a:pPr>
            <a:r>
              <a:rPr sz="1550" b="1" spc="-20">
                <a:solidFill>
                  <a:srgbClr val="006332"/>
                </a:solidFill>
                <a:latin typeface="Calibri"/>
                <a:cs typeface="Calibri"/>
              </a:rPr>
              <a:t>Sudden</a:t>
            </a:r>
            <a:r>
              <a:rPr sz="1550" b="1" spc="-25">
                <a:solidFill>
                  <a:srgbClr val="006332"/>
                </a:solidFill>
                <a:latin typeface="Calibri"/>
                <a:cs typeface="Calibri"/>
              </a:rPr>
              <a:t> </a:t>
            </a:r>
            <a:r>
              <a:rPr sz="1550" b="1" spc="-20">
                <a:solidFill>
                  <a:srgbClr val="006332"/>
                </a:solidFill>
                <a:latin typeface="Calibri"/>
                <a:cs typeface="Calibri"/>
              </a:rPr>
              <a:t>Unexpected Infant</a:t>
            </a:r>
            <a:r>
              <a:rPr sz="1550" b="1" spc="-45">
                <a:solidFill>
                  <a:srgbClr val="006332"/>
                </a:solidFill>
                <a:latin typeface="Calibri"/>
                <a:cs typeface="Calibri"/>
              </a:rPr>
              <a:t> </a:t>
            </a:r>
            <a:r>
              <a:rPr sz="1550" b="1" spc="-20">
                <a:solidFill>
                  <a:srgbClr val="006332"/>
                </a:solidFill>
                <a:latin typeface="Calibri"/>
                <a:cs typeface="Calibri"/>
              </a:rPr>
              <a:t>Death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88878" y="3344897"/>
            <a:ext cx="1647825" cy="180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b="1">
                <a:solidFill>
                  <a:srgbClr val="00B480"/>
                </a:solidFill>
                <a:latin typeface="Calibri"/>
                <a:cs typeface="Calibri"/>
              </a:rPr>
              <a:t>Cook</a:t>
            </a:r>
            <a:r>
              <a:rPr sz="1000" b="1" spc="-10">
                <a:solidFill>
                  <a:srgbClr val="00B480"/>
                </a:solidFill>
                <a:latin typeface="Calibri"/>
                <a:cs typeface="Calibri"/>
              </a:rPr>
              <a:t> </a:t>
            </a:r>
            <a:r>
              <a:rPr sz="1000" b="1">
                <a:solidFill>
                  <a:srgbClr val="00B480"/>
                </a:solidFill>
                <a:latin typeface="Calibri"/>
                <a:cs typeface="Calibri"/>
              </a:rPr>
              <a:t>County</a:t>
            </a:r>
            <a:r>
              <a:rPr sz="1000" b="1" spc="-5">
                <a:solidFill>
                  <a:srgbClr val="00B480"/>
                </a:solidFill>
                <a:latin typeface="Calibri"/>
                <a:cs typeface="Calibri"/>
              </a:rPr>
              <a:t> </a:t>
            </a:r>
            <a:r>
              <a:rPr sz="1000" b="1" spc="-20">
                <a:solidFill>
                  <a:srgbClr val="00B480"/>
                </a:solidFill>
                <a:latin typeface="Calibri"/>
                <a:cs typeface="Calibri"/>
              </a:rPr>
              <a:t>Report</a:t>
            </a:r>
            <a:r>
              <a:rPr sz="1000" b="1" spc="-5">
                <a:solidFill>
                  <a:srgbClr val="00B480"/>
                </a:solidFill>
                <a:latin typeface="Calibri"/>
                <a:cs typeface="Calibri"/>
              </a:rPr>
              <a:t> </a:t>
            </a:r>
            <a:r>
              <a:rPr sz="1000" b="1">
                <a:solidFill>
                  <a:srgbClr val="00B480"/>
                </a:solidFill>
                <a:latin typeface="Calibri"/>
                <a:cs typeface="Calibri"/>
              </a:rPr>
              <a:t>2020-</a:t>
            </a:r>
            <a:r>
              <a:rPr sz="1000" b="1" spc="-20">
                <a:solidFill>
                  <a:srgbClr val="00B480"/>
                </a:solidFill>
                <a:latin typeface="Calibri"/>
                <a:cs typeface="Calibri"/>
              </a:rPr>
              <a:t>2021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309615" y="3344595"/>
            <a:ext cx="1606550" cy="0"/>
          </a:xfrm>
          <a:custGeom>
            <a:avLst/>
            <a:gdLst/>
            <a:ahLst/>
            <a:cxnLst/>
            <a:rect l="l" t="t" r="r" b="b"/>
            <a:pathLst>
              <a:path w="1606550">
                <a:moveTo>
                  <a:pt x="0" y="0"/>
                </a:moveTo>
                <a:lnTo>
                  <a:pt x="1606015" y="0"/>
                </a:lnTo>
              </a:path>
            </a:pathLst>
          </a:custGeom>
          <a:ln w="4189">
            <a:solidFill>
              <a:srgbClr val="006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669676" y="3595397"/>
            <a:ext cx="1567815" cy="254000"/>
          </a:xfrm>
          <a:prstGeom prst="rect">
            <a:avLst/>
          </a:prstGeom>
          <a:solidFill>
            <a:srgbClr val="00B480"/>
          </a:solidFill>
        </p:spPr>
        <p:txBody>
          <a:bodyPr vert="horz" wrap="square" lIns="0" tIns="44450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350"/>
              </a:spcBef>
            </a:pPr>
            <a:r>
              <a:rPr sz="1150" b="1">
                <a:solidFill>
                  <a:srgbClr val="FFFFFF"/>
                </a:solidFill>
                <a:latin typeface="Calibri"/>
                <a:cs typeface="Calibri"/>
              </a:rPr>
              <a:t>2020-</a:t>
            </a:r>
            <a:r>
              <a:rPr sz="1150" b="1" spc="-2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  <a:endParaRPr sz="115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978623" y="2540773"/>
            <a:ext cx="2268220" cy="2929890"/>
            <a:chOff x="1978623" y="2540773"/>
            <a:chExt cx="2268220" cy="2929890"/>
          </a:xfrm>
        </p:grpSpPr>
        <p:pic>
          <p:nvPicPr>
            <p:cNvPr id="38" name="object 3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5681" y="4824088"/>
              <a:ext cx="474734" cy="47132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983385" y="2545536"/>
              <a:ext cx="2258695" cy="2920365"/>
            </a:xfrm>
            <a:custGeom>
              <a:avLst/>
              <a:gdLst/>
              <a:ahLst/>
              <a:cxnLst/>
              <a:rect l="l" t="t" r="r" b="b"/>
              <a:pathLst>
                <a:path w="2258695" h="2920365">
                  <a:moveTo>
                    <a:pt x="0" y="0"/>
                  </a:moveTo>
                  <a:lnTo>
                    <a:pt x="2258474" y="0"/>
                  </a:lnTo>
                  <a:lnTo>
                    <a:pt x="2258474" y="2919930"/>
                  </a:lnTo>
                  <a:lnTo>
                    <a:pt x="0" y="291993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11">
            <a:extLst>
              <a:ext uri="{FF2B5EF4-FFF2-40B4-BE49-F238E27FC236}">
                <a16:creationId xmlns:a16="http://schemas.microsoft.com/office/drawing/2014/main" id="{1835217F-748F-9D41-B993-C616F3BC6CDC}"/>
              </a:ext>
            </a:extLst>
          </p:cNvPr>
          <p:cNvSpPr txBox="1"/>
          <p:nvPr/>
        </p:nvSpPr>
        <p:spPr>
          <a:xfrm>
            <a:off x="6399652" y="2139829"/>
            <a:ext cx="1210945" cy="635046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065" marR="5080" algn="ctr">
              <a:lnSpc>
                <a:spcPct val="93300"/>
              </a:lnSpc>
              <a:spcBef>
                <a:spcPts val="265"/>
              </a:spcBef>
            </a:pPr>
            <a:r>
              <a:rPr lang="en-US" sz="2100" dirty="0">
                <a:solidFill>
                  <a:srgbClr val="FFFFFF"/>
                </a:solidFill>
                <a:latin typeface="Calibri"/>
                <a:cs typeface="Calibri"/>
              </a:rPr>
              <a:t>Public Health</a:t>
            </a:r>
            <a:endParaRPr sz="2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 title="Web Viewer">
                <a:extLst>
                  <a:ext uri="{FF2B5EF4-FFF2-40B4-BE49-F238E27FC236}">
                    <a16:creationId xmlns:a16="http://schemas.microsoft.com/office/drawing/2014/main" id="{F601B9B2-035F-114B-856D-D7A73560800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Add-in 1" title="Web Viewer">
                <a:extLst>
                  <a:ext uri="{FF2B5EF4-FFF2-40B4-BE49-F238E27FC236}">
                    <a16:creationId xmlns:a16="http://schemas.microsoft.com/office/drawing/2014/main" id="{F601B9B2-035F-114B-856D-D7A7356080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655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7355" y="635507"/>
            <a:ext cx="63392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>
                <a:solidFill>
                  <a:srgbClr val="203864"/>
                </a:solidFill>
                <a:latin typeface="Arial"/>
                <a:cs typeface="Arial"/>
              </a:rPr>
              <a:t>What</a:t>
            </a:r>
            <a:r>
              <a:rPr sz="3200" b="1" spc="-35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sz="3200" b="1">
                <a:solidFill>
                  <a:srgbClr val="203864"/>
                </a:solidFill>
                <a:latin typeface="Arial"/>
                <a:cs typeface="Arial"/>
              </a:rPr>
              <a:t>is</a:t>
            </a:r>
            <a:r>
              <a:rPr sz="3200" b="1" spc="-4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sz="3200" b="1">
                <a:solidFill>
                  <a:srgbClr val="203864"/>
                </a:solidFill>
                <a:latin typeface="Arial"/>
                <a:cs typeface="Arial"/>
              </a:rPr>
              <a:t>the</a:t>
            </a:r>
            <a:r>
              <a:rPr sz="3200" b="1" spc="-4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sz="3200" b="1">
                <a:solidFill>
                  <a:srgbClr val="203864"/>
                </a:solidFill>
                <a:latin typeface="Arial"/>
                <a:cs typeface="Arial"/>
              </a:rPr>
              <a:t>SUID</a:t>
            </a:r>
            <a:r>
              <a:rPr sz="3200" b="1" spc="-35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sz="3200" b="1">
                <a:solidFill>
                  <a:srgbClr val="203864"/>
                </a:solidFill>
                <a:latin typeface="Arial"/>
                <a:cs typeface="Arial"/>
              </a:rPr>
              <a:t>Case</a:t>
            </a:r>
            <a:r>
              <a:rPr sz="3200" b="1" spc="-40">
                <a:solidFill>
                  <a:srgbClr val="203864"/>
                </a:solidFill>
                <a:latin typeface="Arial"/>
                <a:cs typeface="Arial"/>
              </a:rPr>
              <a:t> </a:t>
            </a:r>
            <a:r>
              <a:rPr sz="3200" b="1" spc="-10">
                <a:solidFill>
                  <a:srgbClr val="203864"/>
                </a:solidFill>
                <a:latin typeface="Arial"/>
                <a:cs typeface="Arial"/>
              </a:rPr>
              <a:t>Registry?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2038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35590" y="6260083"/>
            <a:ext cx="4429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7F7F7F"/>
                </a:solidFill>
                <a:latin typeface="Calibri"/>
                <a:cs typeface="Calibri"/>
              </a:rPr>
              <a:t>Description</a:t>
            </a:r>
            <a:r>
              <a:rPr sz="1200" spc="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7F7F7F"/>
                </a:solidFill>
                <a:latin typeface="Calibri"/>
                <a:cs typeface="Calibri"/>
              </a:rPr>
              <a:t>and</a:t>
            </a:r>
            <a:r>
              <a:rPr sz="1200" spc="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7F7F7F"/>
                </a:solidFill>
                <a:latin typeface="Calibri"/>
                <a:cs typeface="Calibri"/>
              </a:rPr>
              <a:t>map</a:t>
            </a:r>
            <a:r>
              <a:rPr sz="1200" spc="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7F7F7F"/>
                </a:solidFill>
                <a:latin typeface="Calibri"/>
                <a:cs typeface="Calibri"/>
              </a:rPr>
              <a:t>from:</a:t>
            </a:r>
            <a:r>
              <a:rPr sz="1200" spc="4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200" spc="-20">
                <a:solidFill>
                  <a:srgbClr val="7F7F7F"/>
                </a:solidFill>
                <a:latin typeface="Calibri"/>
                <a:cs typeface="Calibri"/>
              </a:rPr>
              <a:t>https://</a:t>
            </a:r>
            <a:r>
              <a:rPr sz="1200" spc="-20">
                <a:solidFill>
                  <a:srgbClr val="7F7F7F"/>
                </a:solidFill>
                <a:latin typeface="Calibri"/>
                <a:cs typeface="Calibri"/>
                <a:hlinkClick r:id="rId2"/>
              </a:rPr>
              <a:t>www.cdc.gov/sids/case-</a:t>
            </a:r>
            <a:r>
              <a:rPr sz="1200" spc="-10">
                <a:solidFill>
                  <a:srgbClr val="7F7F7F"/>
                </a:solidFill>
                <a:latin typeface="Calibri"/>
                <a:cs typeface="Calibri"/>
                <a:hlinkClick r:id="rId2"/>
              </a:rPr>
              <a:t>registry.htm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87935" y="2866611"/>
            <a:ext cx="329565" cy="271145"/>
            <a:chOff x="9687935" y="2866611"/>
            <a:chExt cx="329565" cy="271145"/>
          </a:xfrm>
        </p:grpSpPr>
        <p:sp>
          <p:nvSpPr>
            <p:cNvPr id="6" name="object 6"/>
            <p:cNvSpPr/>
            <p:nvPr/>
          </p:nvSpPr>
          <p:spPr>
            <a:xfrm>
              <a:off x="9694285" y="2872962"/>
              <a:ext cx="316865" cy="258445"/>
            </a:xfrm>
            <a:custGeom>
              <a:avLst/>
              <a:gdLst/>
              <a:ahLst/>
              <a:cxnLst/>
              <a:rect l="l" t="t" r="r" b="b"/>
              <a:pathLst>
                <a:path w="316865" h="258444">
                  <a:moveTo>
                    <a:pt x="208464" y="0"/>
                  </a:moveTo>
                  <a:lnTo>
                    <a:pt x="230830" y="31606"/>
                  </a:lnTo>
                  <a:lnTo>
                    <a:pt x="0" y="194950"/>
                  </a:lnTo>
                  <a:lnTo>
                    <a:pt x="44731" y="258163"/>
                  </a:lnTo>
                  <a:lnTo>
                    <a:pt x="275562" y="94820"/>
                  </a:lnTo>
                  <a:lnTo>
                    <a:pt x="297928" y="126427"/>
                  </a:lnTo>
                  <a:lnTo>
                    <a:pt x="316410" y="18482"/>
                  </a:lnTo>
                  <a:lnTo>
                    <a:pt x="20846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94285" y="2872961"/>
              <a:ext cx="316865" cy="258445"/>
            </a:xfrm>
            <a:custGeom>
              <a:avLst/>
              <a:gdLst/>
              <a:ahLst/>
              <a:cxnLst/>
              <a:rect l="l" t="t" r="r" b="b"/>
              <a:pathLst>
                <a:path w="316865" h="258444">
                  <a:moveTo>
                    <a:pt x="0" y="194949"/>
                  </a:moveTo>
                  <a:lnTo>
                    <a:pt x="230830" y="31606"/>
                  </a:lnTo>
                  <a:lnTo>
                    <a:pt x="208464" y="0"/>
                  </a:lnTo>
                  <a:lnTo>
                    <a:pt x="316409" y="18481"/>
                  </a:lnTo>
                  <a:lnTo>
                    <a:pt x="297928" y="126426"/>
                  </a:lnTo>
                  <a:lnTo>
                    <a:pt x="275562" y="94820"/>
                  </a:lnTo>
                  <a:lnTo>
                    <a:pt x="44731" y="258163"/>
                  </a:lnTo>
                  <a:lnTo>
                    <a:pt x="0" y="194949"/>
                  </a:lnTo>
                  <a:close/>
                </a:path>
              </a:pathLst>
            </a:custGeom>
            <a:ln w="1269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57355" y="1739900"/>
            <a:ext cx="11201400" cy="42259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98450" marR="5534025" indent="-285750">
              <a:lnSpc>
                <a:spcPts val="2110"/>
              </a:lnSpc>
              <a:spcBef>
                <a:spcPts val="210"/>
              </a:spcBef>
              <a:buFont typeface="Arial"/>
              <a:buChar char="•"/>
              <a:tabLst>
                <a:tab pos="298450" algn="l"/>
              </a:tabLst>
            </a:pPr>
            <a:r>
              <a:rPr sz="1800">
                <a:latin typeface="Calibri"/>
                <a:cs typeface="Calibri"/>
              </a:rPr>
              <a:t>CDC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funds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SUID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surveillance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in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32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states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and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jurisdictions, </a:t>
            </a:r>
            <a:r>
              <a:rPr sz="1800">
                <a:latin typeface="Calibri"/>
                <a:cs typeface="Calibri"/>
              </a:rPr>
              <a:t>covering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about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2</a:t>
            </a:r>
            <a:r>
              <a:rPr sz="1800" b="1" spc="-2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in</a:t>
            </a:r>
            <a:r>
              <a:rPr sz="1800" b="1" spc="-3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5</a:t>
            </a:r>
            <a:r>
              <a:rPr sz="1800" b="1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SUID</a:t>
            </a:r>
            <a:r>
              <a:rPr sz="1800" spc="-2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cases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in</a:t>
            </a:r>
            <a:r>
              <a:rPr sz="1800" spc="-2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the</a:t>
            </a:r>
            <a:r>
              <a:rPr sz="1800" spc="-2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United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States.</a:t>
            </a:r>
            <a:endParaRPr sz="1800">
              <a:latin typeface="Calibri"/>
              <a:cs typeface="Calibri"/>
            </a:endParaRPr>
          </a:p>
          <a:p>
            <a:pPr marL="298450" marR="5430520" indent="-285750">
              <a:lnSpc>
                <a:spcPct val="99700"/>
              </a:lnSpc>
              <a:spcBef>
                <a:spcPts val="2180"/>
              </a:spcBef>
              <a:buFont typeface="Arial"/>
              <a:buChar char="•"/>
              <a:tabLst>
                <a:tab pos="298450" algn="l"/>
              </a:tabLst>
            </a:pPr>
            <a:r>
              <a:rPr sz="1800">
                <a:latin typeface="Calibri"/>
                <a:cs typeface="Calibri"/>
              </a:rPr>
              <a:t>SUID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CRs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build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on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child</a:t>
            </a:r>
            <a:r>
              <a:rPr sz="1800" b="1" spc="-3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death</a:t>
            </a:r>
            <a:r>
              <a:rPr sz="1800" b="1" spc="-3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review</a:t>
            </a:r>
            <a:r>
              <a:rPr sz="1800" b="1" spc="-30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programs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and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 spc="-25">
                <a:latin typeface="Calibri"/>
                <a:cs typeface="Calibri"/>
              </a:rPr>
              <a:t>use</a:t>
            </a:r>
            <a:r>
              <a:rPr sz="1800" spc="50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the</a:t>
            </a:r>
            <a:r>
              <a:rPr sz="1800" spc="-4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National</a:t>
            </a:r>
            <a:r>
              <a:rPr sz="1800" b="1" spc="-5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Center</a:t>
            </a:r>
            <a:r>
              <a:rPr sz="1800" b="1" spc="-4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for</a:t>
            </a:r>
            <a:r>
              <a:rPr sz="1800" b="1" spc="-50">
                <a:latin typeface="Calibri"/>
                <a:cs typeface="Calibri"/>
              </a:rPr>
              <a:t> </a:t>
            </a:r>
            <a:r>
              <a:rPr sz="1800" b="1" spc="-10">
                <a:latin typeface="Calibri"/>
                <a:cs typeface="Calibri"/>
              </a:rPr>
              <a:t>Fatality</a:t>
            </a:r>
            <a:r>
              <a:rPr sz="1800" b="1" spc="-50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Review</a:t>
            </a:r>
            <a:r>
              <a:rPr sz="1800" b="1" spc="-4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and</a:t>
            </a:r>
            <a:r>
              <a:rPr sz="1800" b="1" spc="-50">
                <a:latin typeface="Calibri"/>
                <a:cs typeface="Calibri"/>
              </a:rPr>
              <a:t> </a:t>
            </a:r>
            <a:r>
              <a:rPr sz="1800" b="1" spc="-10">
                <a:latin typeface="Calibri"/>
                <a:cs typeface="Calibri"/>
              </a:rPr>
              <a:t>Prevention’s </a:t>
            </a:r>
            <a:r>
              <a:rPr sz="1800" b="1">
                <a:latin typeface="Calibri"/>
                <a:cs typeface="Calibri"/>
              </a:rPr>
              <a:t>Case</a:t>
            </a:r>
            <a:r>
              <a:rPr sz="1800" b="1" spc="-65">
                <a:latin typeface="Calibri"/>
                <a:cs typeface="Calibri"/>
              </a:rPr>
              <a:t> </a:t>
            </a:r>
            <a:r>
              <a:rPr sz="1800" b="1">
                <a:latin typeface="Calibri"/>
                <a:cs typeface="Calibri"/>
              </a:rPr>
              <a:t>Reporting</a:t>
            </a:r>
            <a:r>
              <a:rPr sz="1800" b="1" spc="-60">
                <a:latin typeface="Calibri"/>
                <a:cs typeface="Calibri"/>
              </a:rPr>
              <a:t> </a:t>
            </a:r>
            <a:r>
              <a:rPr sz="1800" b="1" spc="-10">
                <a:latin typeface="Calibri"/>
                <a:cs typeface="Calibri"/>
              </a:rPr>
              <a:t>System</a:t>
            </a:r>
            <a:r>
              <a:rPr sz="1800" spc="-10">
                <a:latin typeface="Calibri"/>
                <a:cs typeface="Calibri"/>
              </a:rPr>
              <a:t>,</a:t>
            </a:r>
            <a:r>
              <a:rPr sz="1800" spc="-5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bringing</a:t>
            </a:r>
            <a:r>
              <a:rPr sz="1800" spc="-5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together</a:t>
            </a:r>
            <a:r>
              <a:rPr sz="1800" spc="-60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multidisciplinary information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about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the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circumstances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surrounding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 spc="-20">
                <a:latin typeface="Calibri"/>
                <a:cs typeface="Calibri"/>
              </a:rPr>
              <a:t>SUID </a:t>
            </a:r>
            <a:r>
              <a:rPr sz="1800" spc="-10">
                <a:latin typeface="Calibri"/>
                <a:cs typeface="Calibri"/>
              </a:rPr>
              <a:t>cases.</a:t>
            </a:r>
            <a:endParaRPr sz="1800">
              <a:latin typeface="Calibri"/>
              <a:cs typeface="Calibri"/>
            </a:endParaRPr>
          </a:p>
          <a:p>
            <a:pPr marL="298450" marR="5559425" indent="-285750">
              <a:lnSpc>
                <a:spcPct val="99400"/>
              </a:lnSpc>
              <a:spcBef>
                <a:spcPts val="2150"/>
              </a:spcBef>
              <a:buFont typeface="Arial"/>
              <a:buChar char="•"/>
              <a:tabLst>
                <a:tab pos="298450" algn="l"/>
              </a:tabLst>
            </a:pPr>
            <a:r>
              <a:rPr sz="1800" spc="-10">
                <a:latin typeface="Calibri"/>
                <a:cs typeface="Calibri"/>
              </a:rPr>
              <a:t>Participating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states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and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jurisdictions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use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data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about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 spc="-20">
                <a:latin typeface="Calibri"/>
                <a:cs typeface="Calibri"/>
              </a:rPr>
              <a:t>SUID </a:t>
            </a:r>
            <a:r>
              <a:rPr sz="1800">
                <a:latin typeface="Calibri"/>
                <a:cs typeface="Calibri"/>
              </a:rPr>
              <a:t>trends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and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circumstances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to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develop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prevention approaches</a:t>
            </a:r>
            <a:r>
              <a:rPr sz="1800" spc="-4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and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strategies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to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reduce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future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infant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deaths.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endParaRPr sz="1800">
              <a:latin typeface="Calibri"/>
              <a:cs typeface="Calibri"/>
            </a:endParaRPr>
          </a:p>
          <a:p>
            <a:pPr marL="6630670">
              <a:lnSpc>
                <a:spcPct val="100000"/>
              </a:lnSpc>
              <a:spcBef>
                <a:spcPts val="5"/>
              </a:spcBef>
            </a:pPr>
            <a:r>
              <a:rPr sz="1800" b="1" i="1">
                <a:solidFill>
                  <a:srgbClr val="C00000"/>
                </a:solidFill>
                <a:latin typeface="Calibri"/>
                <a:cs typeface="Calibri"/>
              </a:rPr>
              <a:t>Cook</a:t>
            </a:r>
            <a:r>
              <a:rPr sz="1800" b="1" i="1" spc="-5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i="1">
                <a:solidFill>
                  <a:srgbClr val="C00000"/>
                </a:solidFill>
                <a:latin typeface="Calibri"/>
                <a:cs typeface="Calibri"/>
              </a:rPr>
              <a:t>County’s</a:t>
            </a:r>
            <a:r>
              <a:rPr sz="1800" b="1" i="1" spc="-4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i="1">
                <a:solidFill>
                  <a:srgbClr val="C00000"/>
                </a:solidFill>
                <a:latin typeface="Calibri"/>
                <a:cs typeface="Calibri"/>
              </a:rPr>
              <a:t>SUID</a:t>
            </a:r>
            <a:r>
              <a:rPr sz="1800" b="1" i="1" spc="-4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i="1">
                <a:solidFill>
                  <a:srgbClr val="C00000"/>
                </a:solidFill>
                <a:latin typeface="Calibri"/>
                <a:cs typeface="Calibri"/>
              </a:rPr>
              <a:t>Case</a:t>
            </a:r>
            <a:r>
              <a:rPr sz="1800" b="1" i="1" spc="-4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i="1">
                <a:solidFill>
                  <a:srgbClr val="C00000"/>
                </a:solidFill>
                <a:latin typeface="Calibri"/>
                <a:cs typeface="Calibri"/>
              </a:rPr>
              <a:t>Registry</a:t>
            </a:r>
            <a:r>
              <a:rPr sz="1800" b="1" i="1" spc="-4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i="1">
                <a:solidFill>
                  <a:srgbClr val="C00000"/>
                </a:solidFill>
                <a:latin typeface="Calibri"/>
                <a:cs typeface="Calibri"/>
              </a:rPr>
              <a:t>began</a:t>
            </a:r>
            <a:r>
              <a:rPr sz="1800" b="1" i="1" spc="-4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i="1">
                <a:solidFill>
                  <a:srgbClr val="C00000"/>
                </a:solidFill>
                <a:latin typeface="Calibri"/>
                <a:cs typeface="Calibri"/>
              </a:rPr>
              <a:t>in</a:t>
            </a:r>
            <a:r>
              <a:rPr sz="1800" b="1" i="1" spc="-4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i="1" spc="-20">
                <a:solidFill>
                  <a:srgbClr val="C00000"/>
                </a:solidFill>
                <a:latin typeface="Calibri"/>
                <a:cs typeface="Calibri"/>
              </a:rPr>
              <a:t>2019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432985" y="1219948"/>
            <a:ext cx="5756275" cy="4437380"/>
            <a:chOff x="6432985" y="1219948"/>
            <a:chExt cx="5756275" cy="443738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2985" y="1219948"/>
              <a:ext cx="5755839" cy="44370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888250" y="2886814"/>
              <a:ext cx="316865" cy="258445"/>
            </a:xfrm>
            <a:custGeom>
              <a:avLst/>
              <a:gdLst/>
              <a:ahLst/>
              <a:cxnLst/>
              <a:rect l="l" t="t" r="r" b="b"/>
              <a:pathLst>
                <a:path w="316865" h="258444">
                  <a:moveTo>
                    <a:pt x="208465" y="0"/>
                  </a:moveTo>
                  <a:lnTo>
                    <a:pt x="230831" y="31607"/>
                  </a:lnTo>
                  <a:lnTo>
                    <a:pt x="0" y="194950"/>
                  </a:lnTo>
                  <a:lnTo>
                    <a:pt x="44731" y="258163"/>
                  </a:lnTo>
                  <a:lnTo>
                    <a:pt x="275563" y="94820"/>
                  </a:lnTo>
                  <a:lnTo>
                    <a:pt x="297928" y="126427"/>
                  </a:lnTo>
                  <a:lnTo>
                    <a:pt x="316410" y="18482"/>
                  </a:lnTo>
                  <a:lnTo>
                    <a:pt x="20846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88250" y="2886814"/>
              <a:ext cx="316865" cy="258445"/>
            </a:xfrm>
            <a:custGeom>
              <a:avLst/>
              <a:gdLst/>
              <a:ahLst/>
              <a:cxnLst/>
              <a:rect l="l" t="t" r="r" b="b"/>
              <a:pathLst>
                <a:path w="316865" h="258444">
                  <a:moveTo>
                    <a:pt x="0" y="194949"/>
                  </a:moveTo>
                  <a:lnTo>
                    <a:pt x="230830" y="31606"/>
                  </a:lnTo>
                  <a:lnTo>
                    <a:pt x="208464" y="0"/>
                  </a:lnTo>
                  <a:lnTo>
                    <a:pt x="316409" y="18481"/>
                  </a:lnTo>
                  <a:lnTo>
                    <a:pt x="297928" y="126426"/>
                  </a:lnTo>
                  <a:lnTo>
                    <a:pt x="275562" y="94820"/>
                  </a:lnTo>
                  <a:lnTo>
                    <a:pt x="44731" y="258163"/>
                  </a:lnTo>
                  <a:lnTo>
                    <a:pt x="0" y="194949"/>
                  </a:lnTo>
                  <a:close/>
                </a:path>
              </a:pathLst>
            </a:custGeom>
            <a:ln w="1269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1843" y="306324"/>
            <a:ext cx="26670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rgbClr val="4472C4"/>
                </a:solidFill>
                <a:latin typeface="Calibri"/>
                <a:cs typeface="Calibri"/>
              </a:rPr>
              <a:t>Contact</a:t>
            </a:r>
            <a:r>
              <a:rPr b="0" spc="-229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b="0" spc="-25">
                <a:solidFill>
                  <a:srgbClr val="4472C4"/>
                </a:solidFill>
                <a:latin typeface="Calibri"/>
                <a:cs typeface="Calibri"/>
              </a:rPr>
              <a:t>Us!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754623" y="1839455"/>
            <a:ext cx="6318885" cy="2360930"/>
            <a:chOff x="5754623" y="1839455"/>
            <a:chExt cx="6318885" cy="2360930"/>
          </a:xfrm>
        </p:grpSpPr>
        <p:sp>
          <p:nvSpPr>
            <p:cNvPr id="4" name="object 4"/>
            <p:cNvSpPr/>
            <p:nvPr/>
          </p:nvSpPr>
          <p:spPr>
            <a:xfrm>
              <a:off x="5953784" y="1839455"/>
              <a:ext cx="5992495" cy="2028189"/>
            </a:xfrm>
            <a:custGeom>
              <a:avLst/>
              <a:gdLst/>
              <a:ahLst/>
              <a:cxnLst/>
              <a:rect l="l" t="t" r="r" b="b"/>
              <a:pathLst>
                <a:path w="5992495" h="2028189">
                  <a:moveTo>
                    <a:pt x="5992408" y="0"/>
                  </a:moveTo>
                  <a:lnTo>
                    <a:pt x="0" y="0"/>
                  </a:lnTo>
                  <a:lnTo>
                    <a:pt x="0" y="2027736"/>
                  </a:lnTo>
                  <a:lnTo>
                    <a:pt x="5992408" y="2027736"/>
                  </a:lnTo>
                  <a:lnTo>
                    <a:pt x="5992408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9839" y="2788920"/>
              <a:ext cx="1923288" cy="14112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7839" y="2909253"/>
              <a:ext cx="238375" cy="5712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77839" y="34804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2F1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6214" y="2909253"/>
              <a:ext cx="1429978" cy="5967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7839" y="2909254"/>
              <a:ext cx="1668352" cy="11679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7839" y="3480454"/>
              <a:ext cx="1429978" cy="59676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7817" y="3506014"/>
              <a:ext cx="238375" cy="57120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707816" y="40772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1" y="0"/>
                  </a:lnTo>
                </a:path>
              </a:pathLst>
            </a:custGeom>
            <a:ln w="3175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252923" y="2884336"/>
              <a:ext cx="1718310" cy="1217930"/>
            </a:xfrm>
            <a:custGeom>
              <a:avLst/>
              <a:gdLst/>
              <a:ahLst/>
              <a:cxnLst/>
              <a:rect l="l" t="t" r="r" b="b"/>
              <a:pathLst>
                <a:path w="1718309" h="1217929">
                  <a:moveTo>
                    <a:pt x="253047" y="0"/>
                  </a:moveTo>
                  <a:lnTo>
                    <a:pt x="1718186" y="611433"/>
                  </a:lnTo>
                  <a:lnTo>
                    <a:pt x="1465138" y="1217795"/>
                  </a:lnTo>
                  <a:lnTo>
                    <a:pt x="0" y="606362"/>
                  </a:lnTo>
                  <a:lnTo>
                    <a:pt x="253047" y="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1455" y="2904744"/>
              <a:ext cx="1795272" cy="8991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19577" y="3015843"/>
              <a:ext cx="1558262" cy="67829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700527" y="2996793"/>
              <a:ext cx="1596390" cy="716915"/>
            </a:xfrm>
            <a:custGeom>
              <a:avLst/>
              <a:gdLst/>
              <a:ahLst/>
              <a:cxnLst/>
              <a:rect l="l" t="t" r="r" b="b"/>
              <a:pathLst>
                <a:path w="1596390" h="716914">
                  <a:moveTo>
                    <a:pt x="0" y="0"/>
                  </a:moveTo>
                  <a:lnTo>
                    <a:pt x="1596362" y="0"/>
                  </a:lnTo>
                  <a:lnTo>
                    <a:pt x="1596362" y="716398"/>
                  </a:lnTo>
                  <a:lnTo>
                    <a:pt x="0" y="716398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2863" y="2877312"/>
              <a:ext cx="1953768" cy="110032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6747" y="2993291"/>
              <a:ext cx="106028" cy="57310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2775" y="2993291"/>
              <a:ext cx="1601172" cy="29622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6747" y="2993291"/>
              <a:ext cx="1707201" cy="86933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6747" y="3566399"/>
              <a:ext cx="1601173" cy="29622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7920" y="3289516"/>
              <a:ext cx="106028" cy="57310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8637919" y="386262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1" y="0"/>
                  </a:lnTo>
                </a:path>
              </a:pathLst>
            </a:custGeom>
            <a:ln w="3175">
              <a:solidFill>
                <a:srgbClr val="C0B1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14549" y="2971093"/>
              <a:ext cx="1751964" cy="913765"/>
            </a:xfrm>
            <a:custGeom>
              <a:avLst/>
              <a:gdLst/>
              <a:ahLst/>
              <a:cxnLst/>
              <a:rect l="l" t="t" r="r" b="b"/>
              <a:pathLst>
                <a:path w="1751965" h="913764">
                  <a:moveTo>
                    <a:pt x="112959" y="0"/>
                  </a:moveTo>
                  <a:lnTo>
                    <a:pt x="1751596" y="303157"/>
                  </a:lnTo>
                  <a:lnTo>
                    <a:pt x="1638636" y="913731"/>
                  </a:lnTo>
                  <a:lnTo>
                    <a:pt x="0" y="610573"/>
                  </a:lnTo>
                  <a:lnTo>
                    <a:pt x="112959" y="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4623" y="2767584"/>
              <a:ext cx="1356359" cy="11765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2886" y="2986575"/>
              <a:ext cx="85040" cy="84149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2886" y="2881915"/>
              <a:ext cx="1035627" cy="1046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2886" y="2881916"/>
              <a:ext cx="1120668" cy="94615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7926" y="3723410"/>
              <a:ext cx="1035628" cy="1046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513" y="2881915"/>
              <a:ext cx="85040" cy="84149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52017" y="2861047"/>
              <a:ext cx="1162685" cy="988060"/>
            </a:xfrm>
            <a:custGeom>
              <a:avLst/>
              <a:gdLst/>
              <a:ahLst/>
              <a:cxnLst/>
              <a:rect l="l" t="t" r="r" b="b"/>
              <a:pathLst>
                <a:path w="1162684" h="988060">
                  <a:moveTo>
                    <a:pt x="0" y="108490"/>
                  </a:moveTo>
                  <a:lnTo>
                    <a:pt x="1073534" y="0"/>
                  </a:lnTo>
                  <a:lnTo>
                    <a:pt x="1162406" y="879401"/>
                  </a:lnTo>
                  <a:lnTo>
                    <a:pt x="88871" y="987892"/>
                  </a:lnTo>
                  <a:lnTo>
                    <a:pt x="0" y="108490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641407" y="4348988"/>
            <a:ext cx="4519295" cy="2188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1800" b="1" dirty="0" err="1">
                <a:solidFill>
                  <a:srgbClr val="4472C4"/>
                </a:solidFill>
                <a:latin typeface="Calibri"/>
                <a:cs typeface="Calibri"/>
              </a:rPr>
              <a:t>Rojin</a:t>
            </a:r>
            <a:r>
              <a:rPr sz="1800" b="1" spc="-4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800" b="1" dirty="0" err="1">
                <a:solidFill>
                  <a:srgbClr val="4472C4"/>
                </a:solidFill>
                <a:latin typeface="Calibri"/>
                <a:cs typeface="Calibri"/>
              </a:rPr>
              <a:t>Ahadi</a:t>
            </a:r>
            <a:r>
              <a:rPr sz="1800" b="1" dirty="0">
                <a:solidFill>
                  <a:srgbClr val="4472C4"/>
                </a:solidFill>
                <a:latin typeface="Calibri"/>
                <a:cs typeface="Calibri"/>
              </a:rPr>
              <a:t>:</a:t>
            </a:r>
            <a:r>
              <a:rPr sz="1800" b="1" spc="-4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22"/>
              </a:rPr>
              <a:t>seyedeh_r_ahadi@rush.edu</a:t>
            </a:r>
            <a:r>
              <a:rPr sz="1800" b="1" spc="50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472C4"/>
                </a:solidFill>
                <a:latin typeface="Calibri"/>
                <a:cs typeface="Calibri"/>
              </a:rPr>
              <a:t>Felicia</a:t>
            </a:r>
            <a:r>
              <a:rPr sz="1800" b="1" spc="-3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472C4"/>
                </a:solidFill>
                <a:latin typeface="Calibri"/>
                <a:cs typeface="Calibri"/>
              </a:rPr>
              <a:t>Clark:</a:t>
            </a:r>
            <a:r>
              <a:rPr sz="1800" b="1" spc="-3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23"/>
              </a:rPr>
              <a:t>feliciaclark798@yahoo.com</a:t>
            </a:r>
            <a:r>
              <a:rPr sz="1800" b="1" spc="-1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472C4"/>
                </a:solidFill>
                <a:latin typeface="Calibri"/>
                <a:cs typeface="Calibri"/>
              </a:rPr>
              <a:t>Christie</a:t>
            </a:r>
            <a:r>
              <a:rPr sz="1800" b="1" spc="-8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472C4"/>
                </a:solidFill>
                <a:latin typeface="Calibri"/>
                <a:cs typeface="Calibri"/>
              </a:rPr>
              <a:t>Lawrence:</a:t>
            </a:r>
            <a:r>
              <a:rPr sz="1800" b="1" spc="-6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24"/>
              </a:rPr>
              <a:t>christie_lawrence@rush.edu</a:t>
            </a:r>
            <a:r>
              <a:rPr sz="1800" b="1" spc="-1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472C4"/>
                </a:solidFill>
                <a:latin typeface="Calibri"/>
                <a:cs typeface="Calibri"/>
              </a:rPr>
              <a:t>Gina</a:t>
            </a:r>
            <a:r>
              <a:rPr sz="1800" b="1" spc="-3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472C4"/>
                </a:solidFill>
                <a:latin typeface="Calibri"/>
                <a:cs typeface="Calibri"/>
              </a:rPr>
              <a:t>Lowell:</a:t>
            </a:r>
            <a:r>
              <a:rPr sz="1800" b="1" spc="-25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800" b="1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25"/>
              </a:rPr>
              <a:t>gina_lowell@rush.edu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090"/>
              </a:lnSpc>
            </a:pPr>
            <a:r>
              <a:rPr sz="1800" b="1" spc="-20" dirty="0" err="1">
                <a:solidFill>
                  <a:srgbClr val="4472C4"/>
                </a:solidFill>
                <a:latin typeface="Calibri"/>
                <a:cs typeface="Calibri"/>
              </a:rPr>
              <a:t>Kyran</a:t>
            </a:r>
            <a:r>
              <a:rPr sz="1800" b="1" spc="-4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4472C4"/>
                </a:solidFill>
                <a:latin typeface="Calibri"/>
                <a:cs typeface="Calibri"/>
              </a:rPr>
              <a:t>Quinlan:</a:t>
            </a:r>
            <a:r>
              <a:rPr sz="1800" b="1" spc="-30" dirty="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lang="en-US" sz="1800" b="1" u="sng" spc="-10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quinlan.kyran@gmail.com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80"/>
              </a:spcBef>
            </a:pPr>
            <a:endParaRPr sz="1800" dirty="0">
              <a:latin typeface="Calibri"/>
              <a:cs typeface="Calibri"/>
            </a:endParaRPr>
          </a:p>
          <a:p>
            <a:pPr marL="2764155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1791BB"/>
                </a:solidFill>
                <a:latin typeface="Calibri"/>
                <a:cs typeface="Calibri"/>
              </a:rPr>
              <a:t>THANK</a:t>
            </a:r>
            <a:r>
              <a:rPr sz="2000" b="1" spc="-45" dirty="0">
                <a:solidFill>
                  <a:srgbClr val="1791BB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1791BB"/>
                </a:solidFill>
                <a:latin typeface="Calibri"/>
                <a:cs typeface="Calibri"/>
              </a:rPr>
              <a:t>YOU!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66762" y="1253206"/>
            <a:ext cx="5316220" cy="5178425"/>
            <a:chOff x="266762" y="1253206"/>
            <a:chExt cx="5316220" cy="5178425"/>
          </a:xfrm>
        </p:grpSpPr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76286" y="1722297"/>
              <a:ext cx="3144273" cy="344673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71524" y="1257969"/>
              <a:ext cx="3154045" cy="4078604"/>
            </a:xfrm>
            <a:custGeom>
              <a:avLst/>
              <a:gdLst/>
              <a:ahLst/>
              <a:cxnLst/>
              <a:rect l="l" t="t" r="r" b="b"/>
              <a:pathLst>
                <a:path w="3154045" h="4078604">
                  <a:moveTo>
                    <a:pt x="0" y="0"/>
                  </a:moveTo>
                  <a:lnTo>
                    <a:pt x="3153798" y="0"/>
                  </a:lnTo>
                  <a:lnTo>
                    <a:pt x="3153798" y="4078584"/>
                  </a:lnTo>
                  <a:lnTo>
                    <a:pt x="0" y="407858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68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415311" y="2332443"/>
              <a:ext cx="3167380" cy="4098925"/>
            </a:xfrm>
            <a:custGeom>
              <a:avLst/>
              <a:gdLst/>
              <a:ahLst/>
              <a:cxnLst/>
              <a:rect l="l" t="t" r="r" b="b"/>
              <a:pathLst>
                <a:path w="3167379" h="4098925">
                  <a:moveTo>
                    <a:pt x="3167113" y="1829473"/>
                  </a:moveTo>
                  <a:lnTo>
                    <a:pt x="0" y="1829473"/>
                  </a:lnTo>
                  <a:lnTo>
                    <a:pt x="0" y="4098607"/>
                  </a:lnTo>
                  <a:lnTo>
                    <a:pt x="3167113" y="4098607"/>
                  </a:lnTo>
                  <a:lnTo>
                    <a:pt x="3167113" y="1829473"/>
                  </a:lnTo>
                  <a:close/>
                </a:path>
                <a:path w="3167379" h="4098925">
                  <a:moveTo>
                    <a:pt x="3167113" y="0"/>
                  </a:moveTo>
                  <a:lnTo>
                    <a:pt x="0" y="0"/>
                  </a:lnTo>
                  <a:lnTo>
                    <a:pt x="0" y="1471777"/>
                  </a:lnTo>
                  <a:lnTo>
                    <a:pt x="3167113" y="1471777"/>
                  </a:lnTo>
                  <a:lnTo>
                    <a:pt x="31671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5320" y="4093038"/>
              <a:ext cx="3167105" cy="165987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132188" y="5984963"/>
              <a:ext cx="391795" cy="144145"/>
            </a:xfrm>
            <a:custGeom>
              <a:avLst/>
              <a:gdLst/>
              <a:ahLst/>
              <a:cxnLst/>
              <a:rect l="l" t="t" r="r" b="b"/>
              <a:pathLst>
                <a:path w="391795" h="144145">
                  <a:moveTo>
                    <a:pt x="134937" y="2768"/>
                  </a:moveTo>
                  <a:lnTo>
                    <a:pt x="133311" y="1790"/>
                  </a:lnTo>
                  <a:lnTo>
                    <a:pt x="128739" y="1790"/>
                  </a:lnTo>
                  <a:lnTo>
                    <a:pt x="125183" y="2565"/>
                  </a:lnTo>
                  <a:lnTo>
                    <a:pt x="113626" y="2565"/>
                  </a:lnTo>
                  <a:lnTo>
                    <a:pt x="105867" y="1790"/>
                  </a:lnTo>
                  <a:lnTo>
                    <a:pt x="97497" y="1790"/>
                  </a:lnTo>
                  <a:lnTo>
                    <a:pt x="96100" y="2768"/>
                  </a:lnTo>
                  <a:lnTo>
                    <a:pt x="96100" y="3759"/>
                  </a:lnTo>
                  <a:lnTo>
                    <a:pt x="98996" y="8166"/>
                  </a:lnTo>
                  <a:lnTo>
                    <a:pt x="105359" y="11633"/>
                  </a:lnTo>
                  <a:lnTo>
                    <a:pt x="111721" y="16598"/>
                  </a:lnTo>
                  <a:lnTo>
                    <a:pt x="114617" y="25514"/>
                  </a:lnTo>
                  <a:lnTo>
                    <a:pt x="114617" y="87782"/>
                  </a:lnTo>
                  <a:lnTo>
                    <a:pt x="113626" y="102730"/>
                  </a:lnTo>
                  <a:lnTo>
                    <a:pt x="108648" y="118478"/>
                  </a:lnTo>
                  <a:lnTo>
                    <a:pt x="96672" y="130924"/>
                  </a:lnTo>
                  <a:lnTo>
                    <a:pt x="74701" y="135978"/>
                  </a:lnTo>
                  <a:lnTo>
                    <a:pt x="57861" y="132803"/>
                  </a:lnTo>
                  <a:lnTo>
                    <a:pt x="44272" y="123190"/>
                  </a:lnTo>
                  <a:lnTo>
                    <a:pt x="35191" y="107061"/>
                  </a:lnTo>
                  <a:lnTo>
                    <a:pt x="31877" y="84289"/>
                  </a:lnTo>
                  <a:lnTo>
                    <a:pt x="31877" y="10198"/>
                  </a:lnTo>
                  <a:lnTo>
                    <a:pt x="45199" y="9321"/>
                  </a:lnTo>
                  <a:lnTo>
                    <a:pt x="45199" y="1371"/>
                  </a:lnTo>
                  <a:lnTo>
                    <a:pt x="39839" y="1790"/>
                  </a:lnTo>
                  <a:lnTo>
                    <a:pt x="32664" y="1790"/>
                  </a:lnTo>
                  <a:lnTo>
                    <a:pt x="26289" y="2565"/>
                  </a:lnTo>
                  <a:lnTo>
                    <a:pt x="14541" y="2565"/>
                  </a:lnTo>
                  <a:lnTo>
                    <a:pt x="9563" y="1790"/>
                  </a:lnTo>
                  <a:lnTo>
                    <a:pt x="3390" y="1790"/>
                  </a:lnTo>
                  <a:lnTo>
                    <a:pt x="0" y="2374"/>
                  </a:lnTo>
                  <a:lnTo>
                    <a:pt x="0" y="10134"/>
                  </a:lnTo>
                  <a:lnTo>
                    <a:pt x="16129" y="11036"/>
                  </a:lnTo>
                  <a:lnTo>
                    <a:pt x="16129" y="84201"/>
                  </a:lnTo>
                  <a:lnTo>
                    <a:pt x="17741" y="106502"/>
                  </a:lnTo>
                  <a:lnTo>
                    <a:pt x="25196" y="125666"/>
                  </a:lnTo>
                  <a:lnTo>
                    <a:pt x="42481" y="139090"/>
                  </a:lnTo>
                  <a:lnTo>
                    <a:pt x="73558" y="144145"/>
                  </a:lnTo>
                  <a:lnTo>
                    <a:pt x="104660" y="134924"/>
                  </a:lnTo>
                  <a:lnTo>
                    <a:pt x="119126" y="114668"/>
                  </a:lnTo>
                  <a:lnTo>
                    <a:pt x="123202" y="94399"/>
                  </a:lnTo>
                  <a:lnTo>
                    <a:pt x="123177" y="11595"/>
                  </a:lnTo>
                  <a:lnTo>
                    <a:pt x="134937" y="9550"/>
                  </a:lnTo>
                  <a:lnTo>
                    <a:pt x="134937" y="2768"/>
                  </a:lnTo>
                  <a:close/>
                </a:path>
                <a:path w="391795" h="144145">
                  <a:moveTo>
                    <a:pt x="238772" y="103771"/>
                  </a:moveTo>
                  <a:lnTo>
                    <a:pt x="231101" y="79209"/>
                  </a:lnTo>
                  <a:lnTo>
                    <a:pt x="212636" y="65925"/>
                  </a:lnTo>
                  <a:lnTo>
                    <a:pt x="190233" y="58280"/>
                  </a:lnTo>
                  <a:lnTo>
                    <a:pt x="170738" y="50596"/>
                  </a:lnTo>
                  <a:lnTo>
                    <a:pt x="167868" y="48869"/>
                  </a:lnTo>
                  <a:lnTo>
                    <a:pt x="160286" y="39801"/>
                  </a:lnTo>
                  <a:lnTo>
                    <a:pt x="160020" y="37172"/>
                  </a:lnTo>
                  <a:lnTo>
                    <a:pt x="158775" y="30048"/>
                  </a:lnTo>
                  <a:lnTo>
                    <a:pt x="188468" y="7708"/>
                  </a:lnTo>
                  <a:lnTo>
                    <a:pt x="198945" y="9144"/>
                  </a:lnTo>
                  <a:lnTo>
                    <a:pt x="229412" y="33451"/>
                  </a:lnTo>
                  <a:lnTo>
                    <a:pt x="230416" y="37807"/>
                  </a:lnTo>
                  <a:lnTo>
                    <a:pt x="234594" y="37807"/>
                  </a:lnTo>
                  <a:lnTo>
                    <a:pt x="234988" y="36423"/>
                  </a:lnTo>
                  <a:lnTo>
                    <a:pt x="231622" y="5549"/>
                  </a:lnTo>
                  <a:lnTo>
                    <a:pt x="230606" y="4965"/>
                  </a:lnTo>
                  <a:lnTo>
                    <a:pt x="227431" y="4965"/>
                  </a:lnTo>
                  <a:lnTo>
                    <a:pt x="227037" y="7162"/>
                  </a:lnTo>
                  <a:lnTo>
                    <a:pt x="225247" y="7162"/>
                  </a:lnTo>
                  <a:lnTo>
                    <a:pt x="216509" y="3581"/>
                  </a:lnTo>
                  <a:lnTo>
                    <a:pt x="206794" y="1117"/>
                  </a:lnTo>
                  <a:lnTo>
                    <a:pt x="191795" y="0"/>
                  </a:lnTo>
                  <a:lnTo>
                    <a:pt x="175221" y="2057"/>
                  </a:lnTo>
                  <a:lnTo>
                    <a:pt x="161099" y="8496"/>
                  </a:lnTo>
                  <a:lnTo>
                    <a:pt x="151257" y="19685"/>
                  </a:lnTo>
                  <a:lnTo>
                    <a:pt x="147574" y="35979"/>
                  </a:lnTo>
                  <a:lnTo>
                    <a:pt x="155194" y="59575"/>
                  </a:lnTo>
                  <a:lnTo>
                    <a:pt x="173469" y="72326"/>
                  </a:lnTo>
                  <a:lnTo>
                    <a:pt x="195592" y="79895"/>
                  </a:lnTo>
                  <a:lnTo>
                    <a:pt x="214731" y="87947"/>
                  </a:lnTo>
                  <a:lnTo>
                    <a:pt x="220624" y="91846"/>
                  </a:lnTo>
                  <a:lnTo>
                    <a:pt x="225933" y="100736"/>
                  </a:lnTo>
                  <a:lnTo>
                    <a:pt x="226390" y="114109"/>
                  </a:lnTo>
                  <a:lnTo>
                    <a:pt x="223393" y="121094"/>
                  </a:lnTo>
                  <a:lnTo>
                    <a:pt x="193078" y="136296"/>
                  </a:lnTo>
                  <a:lnTo>
                    <a:pt x="177126" y="133477"/>
                  </a:lnTo>
                  <a:lnTo>
                    <a:pt x="163677" y="125984"/>
                  </a:lnTo>
                  <a:lnTo>
                    <a:pt x="153784" y="116065"/>
                  </a:lnTo>
                  <a:lnTo>
                    <a:pt x="148475" y="105956"/>
                  </a:lnTo>
                  <a:lnTo>
                    <a:pt x="147789" y="103466"/>
                  </a:lnTo>
                  <a:lnTo>
                    <a:pt x="147294" y="102857"/>
                  </a:lnTo>
                  <a:lnTo>
                    <a:pt x="143408" y="102857"/>
                  </a:lnTo>
                  <a:lnTo>
                    <a:pt x="142392" y="103517"/>
                  </a:lnTo>
                  <a:lnTo>
                    <a:pt x="143205" y="107505"/>
                  </a:lnTo>
                  <a:lnTo>
                    <a:pt x="148196" y="133184"/>
                  </a:lnTo>
                  <a:lnTo>
                    <a:pt x="151714" y="136410"/>
                  </a:lnTo>
                  <a:lnTo>
                    <a:pt x="159778" y="140004"/>
                  </a:lnTo>
                  <a:lnTo>
                    <a:pt x="170472" y="142925"/>
                  </a:lnTo>
                  <a:lnTo>
                    <a:pt x="181838" y="144145"/>
                  </a:lnTo>
                  <a:lnTo>
                    <a:pt x="209804" y="140182"/>
                  </a:lnTo>
                  <a:lnTo>
                    <a:pt x="227253" y="130225"/>
                  </a:lnTo>
                  <a:lnTo>
                    <a:pt x="236232" y="117132"/>
                  </a:lnTo>
                  <a:lnTo>
                    <a:pt x="238772" y="103771"/>
                  </a:lnTo>
                  <a:close/>
                </a:path>
                <a:path w="391795" h="144145">
                  <a:moveTo>
                    <a:pt x="391782" y="140347"/>
                  </a:moveTo>
                  <a:lnTo>
                    <a:pt x="388950" y="137198"/>
                  </a:lnTo>
                  <a:lnTo>
                    <a:pt x="382727" y="134023"/>
                  </a:lnTo>
                  <a:lnTo>
                    <a:pt x="376504" y="129057"/>
                  </a:lnTo>
                  <a:lnTo>
                    <a:pt x="373684" y="120510"/>
                  </a:lnTo>
                  <a:lnTo>
                    <a:pt x="373684" y="9321"/>
                  </a:lnTo>
                  <a:lnTo>
                    <a:pt x="387019" y="8559"/>
                  </a:lnTo>
                  <a:lnTo>
                    <a:pt x="387019" y="3759"/>
                  </a:lnTo>
                  <a:lnTo>
                    <a:pt x="386638" y="1790"/>
                  </a:lnTo>
                  <a:lnTo>
                    <a:pt x="377456" y="1790"/>
                  </a:lnTo>
                  <a:lnTo>
                    <a:pt x="375221" y="2565"/>
                  </a:lnTo>
                  <a:lnTo>
                    <a:pt x="364058" y="2565"/>
                  </a:lnTo>
                  <a:lnTo>
                    <a:pt x="355142" y="1790"/>
                  </a:lnTo>
                  <a:lnTo>
                    <a:pt x="345579" y="1790"/>
                  </a:lnTo>
                  <a:lnTo>
                    <a:pt x="345173" y="2768"/>
                  </a:lnTo>
                  <a:lnTo>
                    <a:pt x="345173" y="8559"/>
                  </a:lnTo>
                  <a:lnTo>
                    <a:pt x="360121" y="9321"/>
                  </a:lnTo>
                  <a:lnTo>
                    <a:pt x="360121" y="60883"/>
                  </a:lnTo>
                  <a:lnTo>
                    <a:pt x="359791" y="65493"/>
                  </a:lnTo>
                  <a:lnTo>
                    <a:pt x="283070" y="65493"/>
                  </a:lnTo>
                  <a:lnTo>
                    <a:pt x="282676" y="60236"/>
                  </a:lnTo>
                  <a:lnTo>
                    <a:pt x="282676" y="8140"/>
                  </a:lnTo>
                  <a:lnTo>
                    <a:pt x="297002" y="7759"/>
                  </a:lnTo>
                  <a:lnTo>
                    <a:pt x="297002" y="2971"/>
                  </a:lnTo>
                  <a:lnTo>
                    <a:pt x="296608" y="1790"/>
                  </a:lnTo>
                  <a:lnTo>
                    <a:pt x="287045" y="1790"/>
                  </a:lnTo>
                  <a:lnTo>
                    <a:pt x="282321" y="2565"/>
                  </a:lnTo>
                  <a:lnTo>
                    <a:pt x="268795" y="2565"/>
                  </a:lnTo>
                  <a:lnTo>
                    <a:pt x="261632" y="1790"/>
                  </a:lnTo>
                  <a:lnTo>
                    <a:pt x="252666" y="1790"/>
                  </a:lnTo>
                  <a:lnTo>
                    <a:pt x="251053" y="2159"/>
                  </a:lnTo>
                  <a:lnTo>
                    <a:pt x="251053" y="3975"/>
                  </a:lnTo>
                  <a:lnTo>
                    <a:pt x="253733" y="6756"/>
                  </a:lnTo>
                  <a:lnTo>
                    <a:pt x="259638" y="9715"/>
                  </a:lnTo>
                  <a:lnTo>
                    <a:pt x="265582" y="14579"/>
                  </a:lnTo>
                  <a:lnTo>
                    <a:pt x="268389" y="23088"/>
                  </a:lnTo>
                  <a:lnTo>
                    <a:pt x="268389" y="116941"/>
                  </a:lnTo>
                  <a:lnTo>
                    <a:pt x="265950" y="128016"/>
                  </a:lnTo>
                  <a:lnTo>
                    <a:pt x="260604" y="133578"/>
                  </a:lnTo>
                  <a:lnTo>
                    <a:pt x="255270" y="136537"/>
                  </a:lnTo>
                  <a:lnTo>
                    <a:pt x="252831" y="139763"/>
                  </a:lnTo>
                  <a:lnTo>
                    <a:pt x="252831" y="141744"/>
                  </a:lnTo>
                  <a:lnTo>
                    <a:pt x="253453" y="142748"/>
                  </a:lnTo>
                  <a:lnTo>
                    <a:pt x="255828" y="142748"/>
                  </a:lnTo>
                  <a:lnTo>
                    <a:pt x="258025" y="141960"/>
                  </a:lnTo>
                  <a:lnTo>
                    <a:pt x="272161" y="141960"/>
                  </a:lnTo>
                  <a:lnTo>
                    <a:pt x="300177" y="142748"/>
                  </a:lnTo>
                  <a:lnTo>
                    <a:pt x="301574" y="142151"/>
                  </a:lnTo>
                  <a:lnTo>
                    <a:pt x="301574" y="141160"/>
                  </a:lnTo>
                  <a:lnTo>
                    <a:pt x="298615" y="137452"/>
                  </a:lnTo>
                  <a:lnTo>
                    <a:pt x="292125" y="134302"/>
                  </a:lnTo>
                  <a:lnTo>
                    <a:pt x="285635" y="129781"/>
                  </a:lnTo>
                  <a:lnTo>
                    <a:pt x="282676" y="121932"/>
                  </a:lnTo>
                  <a:lnTo>
                    <a:pt x="282676" y="77101"/>
                  </a:lnTo>
                  <a:lnTo>
                    <a:pt x="283502" y="72859"/>
                  </a:lnTo>
                  <a:lnTo>
                    <a:pt x="360222" y="72859"/>
                  </a:lnTo>
                  <a:lnTo>
                    <a:pt x="360121" y="134277"/>
                  </a:lnTo>
                  <a:lnTo>
                    <a:pt x="346151" y="135369"/>
                  </a:lnTo>
                  <a:lnTo>
                    <a:pt x="346151" y="143344"/>
                  </a:lnTo>
                  <a:lnTo>
                    <a:pt x="349161" y="142748"/>
                  </a:lnTo>
                  <a:lnTo>
                    <a:pt x="354736" y="142748"/>
                  </a:lnTo>
                  <a:lnTo>
                    <a:pt x="358140" y="141960"/>
                  </a:lnTo>
                  <a:lnTo>
                    <a:pt x="378066" y="141960"/>
                  </a:lnTo>
                  <a:lnTo>
                    <a:pt x="384238" y="142748"/>
                  </a:lnTo>
                  <a:lnTo>
                    <a:pt x="390994" y="142748"/>
                  </a:lnTo>
                  <a:lnTo>
                    <a:pt x="391782" y="140957"/>
                  </a:lnTo>
                  <a:lnTo>
                    <a:pt x="391782" y="1403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9643" y="5980920"/>
              <a:ext cx="141754" cy="15347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016178" y="5987136"/>
              <a:ext cx="129539" cy="140970"/>
            </a:xfrm>
            <a:custGeom>
              <a:avLst/>
              <a:gdLst/>
              <a:ahLst/>
              <a:cxnLst/>
              <a:rect l="l" t="t" r="r" b="b"/>
              <a:pathLst>
                <a:path w="129539" h="140970">
                  <a:moveTo>
                    <a:pt x="53406" y="139752"/>
                  </a:moveTo>
                  <a:lnTo>
                    <a:pt x="43698" y="139752"/>
                  </a:lnTo>
                  <a:lnTo>
                    <a:pt x="48252" y="140565"/>
                  </a:lnTo>
                  <a:lnTo>
                    <a:pt x="51625" y="140565"/>
                  </a:lnTo>
                  <a:lnTo>
                    <a:pt x="53406" y="140974"/>
                  </a:lnTo>
                  <a:lnTo>
                    <a:pt x="53406" y="139752"/>
                  </a:lnTo>
                  <a:close/>
                </a:path>
                <a:path w="129539" h="140970">
                  <a:moveTo>
                    <a:pt x="7565" y="22"/>
                  </a:moveTo>
                  <a:lnTo>
                    <a:pt x="1609" y="22"/>
                  </a:lnTo>
                  <a:lnTo>
                    <a:pt x="0" y="1202"/>
                  </a:lnTo>
                  <a:lnTo>
                    <a:pt x="0" y="2397"/>
                  </a:lnTo>
                  <a:lnTo>
                    <a:pt x="2667" y="5326"/>
                  </a:lnTo>
                  <a:lnTo>
                    <a:pt x="8536" y="6619"/>
                  </a:lnTo>
                  <a:lnTo>
                    <a:pt x="14405" y="10221"/>
                  </a:lnTo>
                  <a:lnTo>
                    <a:pt x="17072" y="20075"/>
                  </a:lnTo>
                  <a:lnTo>
                    <a:pt x="17025" y="118245"/>
                  </a:lnTo>
                  <a:lnTo>
                    <a:pt x="14811" y="127727"/>
                  </a:lnTo>
                  <a:lnTo>
                    <a:pt x="9838" y="132750"/>
                  </a:lnTo>
                  <a:lnTo>
                    <a:pt x="4864" y="135503"/>
                  </a:lnTo>
                  <a:lnTo>
                    <a:pt x="2603" y="138376"/>
                  </a:lnTo>
                  <a:lnTo>
                    <a:pt x="2603" y="139566"/>
                  </a:lnTo>
                  <a:lnTo>
                    <a:pt x="3384" y="140565"/>
                  </a:lnTo>
                  <a:lnTo>
                    <a:pt x="12104" y="140565"/>
                  </a:lnTo>
                  <a:lnTo>
                    <a:pt x="19674" y="139752"/>
                  </a:lnTo>
                  <a:lnTo>
                    <a:pt x="53406" y="139752"/>
                  </a:lnTo>
                  <a:lnTo>
                    <a:pt x="53406" y="138981"/>
                  </a:lnTo>
                  <a:lnTo>
                    <a:pt x="50182" y="135655"/>
                  </a:lnTo>
                  <a:lnTo>
                    <a:pt x="43089" y="133451"/>
                  </a:lnTo>
                  <a:lnTo>
                    <a:pt x="35997" y="128829"/>
                  </a:lnTo>
                  <a:lnTo>
                    <a:pt x="32773" y="118245"/>
                  </a:lnTo>
                  <a:lnTo>
                    <a:pt x="32773" y="77435"/>
                  </a:lnTo>
                  <a:lnTo>
                    <a:pt x="31572" y="73854"/>
                  </a:lnTo>
                  <a:lnTo>
                    <a:pt x="75273" y="73854"/>
                  </a:lnTo>
                  <a:lnTo>
                    <a:pt x="71875" y="68705"/>
                  </a:lnTo>
                  <a:lnTo>
                    <a:pt x="72935" y="68104"/>
                  </a:lnTo>
                  <a:lnTo>
                    <a:pt x="32773" y="68104"/>
                  </a:lnTo>
                  <a:lnTo>
                    <a:pt x="32773" y="6165"/>
                  </a:lnTo>
                  <a:lnTo>
                    <a:pt x="79699" y="6165"/>
                  </a:lnTo>
                  <a:lnTo>
                    <a:pt x="74551" y="2824"/>
                  </a:lnTo>
                  <a:lnTo>
                    <a:pt x="63177" y="819"/>
                  </a:lnTo>
                  <a:lnTo>
                    <a:pt x="6551" y="819"/>
                  </a:lnTo>
                  <a:lnTo>
                    <a:pt x="7565" y="22"/>
                  </a:lnTo>
                  <a:close/>
                </a:path>
                <a:path w="129539" h="140970">
                  <a:moveTo>
                    <a:pt x="75273" y="73854"/>
                  </a:moveTo>
                  <a:lnTo>
                    <a:pt x="37927" y="73854"/>
                  </a:lnTo>
                  <a:lnTo>
                    <a:pt x="50420" y="73936"/>
                  </a:lnTo>
                  <a:lnTo>
                    <a:pt x="56775" y="74950"/>
                  </a:lnTo>
                  <a:lnTo>
                    <a:pt x="60308" y="78048"/>
                  </a:lnTo>
                  <a:lnTo>
                    <a:pt x="90542" y="125526"/>
                  </a:lnTo>
                  <a:lnTo>
                    <a:pt x="95685" y="132651"/>
                  </a:lnTo>
                  <a:lnTo>
                    <a:pt x="100735" y="137290"/>
                  </a:lnTo>
                  <a:lnTo>
                    <a:pt x="107087" y="139806"/>
                  </a:lnTo>
                  <a:lnTo>
                    <a:pt x="116137" y="140565"/>
                  </a:lnTo>
                  <a:lnTo>
                    <a:pt x="129038" y="140565"/>
                  </a:lnTo>
                  <a:lnTo>
                    <a:pt x="129038" y="138174"/>
                  </a:lnTo>
                  <a:lnTo>
                    <a:pt x="127600" y="136254"/>
                  </a:lnTo>
                  <a:lnTo>
                    <a:pt x="123202" y="135029"/>
                  </a:lnTo>
                  <a:lnTo>
                    <a:pt x="115716" y="130565"/>
                  </a:lnTo>
                  <a:lnTo>
                    <a:pt x="105016" y="118928"/>
                  </a:lnTo>
                  <a:lnTo>
                    <a:pt x="75273" y="73854"/>
                  </a:lnTo>
                  <a:close/>
                </a:path>
                <a:path w="129539" h="140970">
                  <a:moveTo>
                    <a:pt x="79699" y="6165"/>
                  </a:moveTo>
                  <a:lnTo>
                    <a:pt x="32773" y="6165"/>
                  </a:lnTo>
                  <a:lnTo>
                    <a:pt x="36929" y="6568"/>
                  </a:lnTo>
                  <a:lnTo>
                    <a:pt x="44090" y="6568"/>
                  </a:lnTo>
                  <a:lnTo>
                    <a:pt x="58216" y="8218"/>
                  </a:lnTo>
                  <a:lnTo>
                    <a:pt x="70337" y="13664"/>
                  </a:lnTo>
                  <a:lnTo>
                    <a:pt x="78812" y="23652"/>
                  </a:lnTo>
                  <a:lnTo>
                    <a:pt x="82002" y="38927"/>
                  </a:lnTo>
                  <a:lnTo>
                    <a:pt x="78891" y="53712"/>
                  </a:lnTo>
                  <a:lnTo>
                    <a:pt x="71404" y="62250"/>
                  </a:lnTo>
                  <a:lnTo>
                    <a:pt x="62314" y="66175"/>
                  </a:lnTo>
                  <a:lnTo>
                    <a:pt x="54394" y="67121"/>
                  </a:lnTo>
                  <a:lnTo>
                    <a:pt x="45074" y="67121"/>
                  </a:lnTo>
                  <a:lnTo>
                    <a:pt x="32773" y="68104"/>
                  </a:lnTo>
                  <a:lnTo>
                    <a:pt x="72935" y="68104"/>
                  </a:lnTo>
                  <a:lnTo>
                    <a:pt x="81644" y="63171"/>
                  </a:lnTo>
                  <a:lnTo>
                    <a:pt x="89589" y="55254"/>
                  </a:lnTo>
                  <a:lnTo>
                    <a:pt x="94928" y="45477"/>
                  </a:lnTo>
                  <a:lnTo>
                    <a:pt x="96881" y="34363"/>
                  </a:lnTo>
                  <a:lnTo>
                    <a:pt x="89977" y="12833"/>
                  </a:lnTo>
                  <a:lnTo>
                    <a:pt x="79699" y="6165"/>
                  </a:lnTo>
                  <a:close/>
                </a:path>
                <a:path w="129539" h="140970">
                  <a:moveTo>
                    <a:pt x="58531" y="0"/>
                  </a:moveTo>
                  <a:lnTo>
                    <a:pt x="49846" y="22"/>
                  </a:lnTo>
                  <a:lnTo>
                    <a:pt x="41928" y="146"/>
                  </a:lnTo>
                  <a:lnTo>
                    <a:pt x="25275" y="694"/>
                  </a:lnTo>
                  <a:lnTo>
                    <a:pt x="16694" y="819"/>
                  </a:lnTo>
                  <a:lnTo>
                    <a:pt x="63177" y="819"/>
                  </a:lnTo>
                  <a:lnTo>
                    <a:pt x="585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415320" y="3804210"/>
              <a:ext cx="3167380" cy="358140"/>
            </a:xfrm>
            <a:custGeom>
              <a:avLst/>
              <a:gdLst/>
              <a:ahLst/>
              <a:cxnLst/>
              <a:rect l="l" t="t" r="r" b="b"/>
              <a:pathLst>
                <a:path w="3167379" h="358139">
                  <a:moveTo>
                    <a:pt x="3167105" y="0"/>
                  </a:moveTo>
                  <a:lnTo>
                    <a:pt x="0" y="0"/>
                  </a:lnTo>
                  <a:lnTo>
                    <a:pt x="0" y="357696"/>
                  </a:lnTo>
                  <a:lnTo>
                    <a:pt x="3167105" y="357696"/>
                  </a:lnTo>
                  <a:lnTo>
                    <a:pt x="3167105" y="0"/>
                  </a:lnTo>
                  <a:close/>
                </a:path>
              </a:pathLst>
            </a:custGeom>
            <a:solidFill>
              <a:srgbClr val="00B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2868074" y="1838558"/>
            <a:ext cx="8888730" cy="1852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6129" algn="ctr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solidFill>
                  <a:srgbClr val="FFFFFF"/>
                </a:solidFill>
                <a:latin typeface="Calibri"/>
                <a:cs typeface="Calibri"/>
              </a:rPr>
              <a:t>CPASS</a:t>
            </a:r>
            <a:r>
              <a:rPr sz="36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CHICAGO</a:t>
            </a:r>
            <a:r>
              <a:rPr sz="36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SLEEPS</a:t>
            </a:r>
            <a:r>
              <a:rPr sz="36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SAFE!</a:t>
            </a:r>
            <a:endParaRPr sz="3600" dirty="0">
              <a:latin typeface="Calibri"/>
              <a:cs typeface="Calibri"/>
            </a:endParaRPr>
          </a:p>
          <a:p>
            <a:pPr marL="3327400" algn="ctr">
              <a:lnSpc>
                <a:spcPct val="100000"/>
              </a:lnSpc>
              <a:spcBef>
                <a:spcPts val="1490"/>
              </a:spcBef>
            </a:pP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PARTNERSHIP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45" dirty="0">
                <a:solidFill>
                  <a:srgbClr val="FFFFFF"/>
                </a:solidFill>
                <a:latin typeface="Arial"/>
                <a:cs typeface="Arial"/>
              </a:rPr>
              <a:t>APPROACHES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SAFE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SLEEP</a:t>
            </a:r>
            <a:endParaRPr sz="1100" dirty="0">
              <a:latin typeface="Arial"/>
              <a:cs typeface="Arial"/>
            </a:endParaRPr>
          </a:p>
          <a:p>
            <a:pPr marL="15240" marR="6586220" algn="ctr">
              <a:lnSpc>
                <a:spcPct val="79500"/>
              </a:lnSpc>
              <a:spcBef>
                <a:spcPts val="855"/>
              </a:spcBef>
            </a:pPr>
            <a:r>
              <a:rPr lang="en-US" sz="2150" b="1" dirty="0">
                <a:solidFill>
                  <a:srgbClr val="006332"/>
                </a:solidFill>
                <a:latin typeface="Calibri"/>
                <a:cs typeface="Calibri"/>
              </a:rPr>
              <a:t>Sudden</a:t>
            </a:r>
            <a:r>
              <a:rPr lang="en-US" sz="2150" b="1" spc="-55" dirty="0">
                <a:solidFill>
                  <a:srgbClr val="006332"/>
                </a:solidFill>
                <a:latin typeface="Calibri"/>
                <a:cs typeface="Calibri"/>
              </a:rPr>
              <a:t> </a:t>
            </a:r>
            <a:r>
              <a:rPr lang="en-US" sz="2150" b="1" spc="-10" dirty="0">
                <a:solidFill>
                  <a:srgbClr val="006332"/>
                </a:solidFill>
                <a:latin typeface="Calibri"/>
                <a:cs typeface="Calibri"/>
              </a:rPr>
              <a:t>Unexpected </a:t>
            </a:r>
            <a:r>
              <a:rPr lang="en-US" sz="2150" b="1" dirty="0">
                <a:solidFill>
                  <a:srgbClr val="006332"/>
                </a:solidFill>
                <a:latin typeface="Calibri"/>
                <a:cs typeface="Calibri"/>
              </a:rPr>
              <a:t>Infant</a:t>
            </a:r>
            <a:r>
              <a:rPr lang="en-US" sz="2150" b="1" spc="-114" dirty="0">
                <a:solidFill>
                  <a:srgbClr val="006332"/>
                </a:solidFill>
                <a:latin typeface="Calibri"/>
                <a:cs typeface="Calibri"/>
              </a:rPr>
              <a:t> </a:t>
            </a:r>
            <a:r>
              <a:rPr lang="en-US" sz="2150" b="1" spc="-10" dirty="0">
                <a:solidFill>
                  <a:srgbClr val="006332"/>
                </a:solidFill>
                <a:latin typeface="Calibri"/>
                <a:cs typeface="Calibri"/>
              </a:rPr>
              <a:t>Death</a:t>
            </a:r>
            <a:endParaRPr lang="en-US" sz="2150" dirty="0">
              <a:latin typeface="Calibri"/>
              <a:cs typeface="Calibri"/>
            </a:endParaRPr>
          </a:p>
          <a:p>
            <a:pPr marR="6570345" algn="ctr">
              <a:lnSpc>
                <a:spcPct val="100000"/>
              </a:lnSpc>
              <a:spcBef>
                <a:spcPts val="615"/>
              </a:spcBef>
            </a:pPr>
            <a:r>
              <a:rPr sz="1400" b="1" dirty="0">
                <a:solidFill>
                  <a:srgbClr val="00B480"/>
                </a:solidFill>
                <a:latin typeface="Calibri"/>
                <a:cs typeface="Calibri"/>
              </a:rPr>
              <a:t>Cook</a:t>
            </a:r>
            <a:r>
              <a:rPr sz="1400" b="1" spc="-5" dirty="0">
                <a:solidFill>
                  <a:srgbClr val="00B48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B480"/>
                </a:solidFill>
                <a:latin typeface="Calibri"/>
                <a:cs typeface="Calibri"/>
              </a:rPr>
              <a:t>County</a:t>
            </a:r>
            <a:r>
              <a:rPr sz="1400" b="1" spc="-5" dirty="0">
                <a:solidFill>
                  <a:srgbClr val="00B48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B480"/>
                </a:solidFill>
                <a:latin typeface="Calibri"/>
                <a:cs typeface="Calibri"/>
              </a:rPr>
              <a:t>Report</a:t>
            </a:r>
            <a:r>
              <a:rPr sz="1400" b="1" dirty="0">
                <a:solidFill>
                  <a:srgbClr val="00B480"/>
                </a:solidFill>
                <a:latin typeface="Calibri"/>
                <a:cs typeface="Calibri"/>
              </a:rPr>
              <a:t> 2020-</a:t>
            </a:r>
            <a:r>
              <a:rPr sz="1400" b="1" spc="-20" dirty="0">
                <a:solidFill>
                  <a:srgbClr val="00B480"/>
                </a:solidFill>
                <a:latin typeface="Calibri"/>
                <a:cs typeface="Calibri"/>
              </a:rPr>
              <a:t>2021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868029" y="3451015"/>
            <a:ext cx="2261870" cy="0"/>
          </a:xfrm>
          <a:custGeom>
            <a:avLst/>
            <a:gdLst/>
            <a:ahLst/>
            <a:cxnLst/>
            <a:rect l="l" t="t" r="r" b="b"/>
            <a:pathLst>
              <a:path w="2261870">
                <a:moveTo>
                  <a:pt x="0" y="0"/>
                </a:moveTo>
                <a:lnTo>
                  <a:pt x="2261686" y="0"/>
                </a:lnTo>
              </a:path>
            </a:pathLst>
          </a:custGeom>
          <a:ln w="5899">
            <a:solidFill>
              <a:srgbClr val="00633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430085" y="3804210"/>
            <a:ext cx="2152650" cy="358140"/>
          </a:xfrm>
          <a:prstGeom prst="rect">
            <a:avLst/>
          </a:prstGeom>
          <a:solidFill>
            <a:srgbClr val="00B480"/>
          </a:solidFill>
        </p:spPr>
        <p:txBody>
          <a:bodyPr vert="horz" wrap="square" lIns="0" tIns="64769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509"/>
              </a:spcBef>
            </a:pPr>
            <a:r>
              <a:rPr sz="1600" b="1" spc="65">
                <a:solidFill>
                  <a:srgbClr val="FFFFFF"/>
                </a:solidFill>
                <a:latin typeface="Calibri"/>
                <a:cs typeface="Calibri"/>
              </a:rPr>
              <a:t>2020-</a:t>
            </a:r>
            <a:r>
              <a:rPr sz="1600" b="1" spc="-20">
                <a:solidFill>
                  <a:srgbClr val="FFFFFF"/>
                </a:solidFill>
                <a:latin typeface="Calibri"/>
                <a:cs typeface="Calibri"/>
              </a:rPr>
              <a:t>2021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299207" y="2327675"/>
            <a:ext cx="5288255" cy="4438934"/>
            <a:chOff x="299207" y="2327675"/>
            <a:chExt cx="5288255" cy="4438934"/>
          </a:xfrm>
        </p:grpSpPr>
        <p:pic>
          <p:nvPicPr>
            <p:cNvPr id="46" name="object 46"/>
            <p:cNvPicPr/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9739" y="5534526"/>
              <a:ext cx="668549" cy="66375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410557" y="2327675"/>
              <a:ext cx="3176905" cy="4108450"/>
            </a:xfrm>
            <a:custGeom>
              <a:avLst/>
              <a:gdLst/>
              <a:ahLst/>
              <a:cxnLst/>
              <a:rect l="l" t="t" r="r" b="b"/>
              <a:pathLst>
                <a:path w="3176904" h="4108450">
                  <a:moveTo>
                    <a:pt x="0" y="0"/>
                  </a:moveTo>
                  <a:lnTo>
                    <a:pt x="3176630" y="0"/>
                  </a:lnTo>
                  <a:lnTo>
                    <a:pt x="3176630" y="4108132"/>
                  </a:lnTo>
                  <a:lnTo>
                    <a:pt x="0" y="41081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1E4D1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99207" y="6458833"/>
              <a:ext cx="327012" cy="307776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91104" y="6484620"/>
            <a:ext cx="29330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dirty="0">
                <a:latin typeface="Calibri"/>
                <a:cs typeface="Calibri"/>
              </a:rPr>
              <a:t>Follow</a:t>
            </a:r>
            <a:r>
              <a:rPr sz="1400" b="1" i="1" spc="-40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us</a:t>
            </a:r>
            <a:r>
              <a:rPr sz="1400" b="1" i="1" spc="-30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on</a:t>
            </a:r>
            <a:r>
              <a:rPr sz="1400" b="1" i="1" spc="-40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Instagram</a:t>
            </a:r>
            <a:r>
              <a:rPr sz="1400" b="1" i="1" spc="-30" dirty="0">
                <a:latin typeface="Calibri"/>
                <a:cs typeface="Calibri"/>
              </a:rPr>
              <a:t> </a:t>
            </a:r>
            <a:r>
              <a:rPr sz="1400" b="1" i="1" dirty="0">
                <a:latin typeface="Calibri"/>
                <a:cs typeface="Calibri"/>
              </a:rPr>
              <a:t>at</a:t>
            </a:r>
            <a:r>
              <a:rPr sz="1400" b="1" i="1" spc="-35" dirty="0">
                <a:latin typeface="Calibri"/>
                <a:cs typeface="Calibri"/>
              </a:rPr>
              <a:t> </a:t>
            </a:r>
            <a:r>
              <a:rPr sz="1400" b="1" i="1" spc="-10" dirty="0" err="1">
                <a:latin typeface="Calibri"/>
                <a:cs typeface="Calibri"/>
              </a:rPr>
              <a:t>cpasschicago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51" name="Picture 5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3576654-7B10-8949-97D8-4A8574E424B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147880" y="755862"/>
            <a:ext cx="1083593" cy="108359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ABCA87E-DE61-9C4D-954A-79F0E4E95C1F}"/>
              </a:ext>
            </a:extLst>
          </p:cNvPr>
          <p:cNvSpPr txBox="1"/>
          <p:nvPr/>
        </p:nvSpPr>
        <p:spPr>
          <a:xfrm>
            <a:off x="3479377" y="1785718"/>
            <a:ext cx="242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Find us at </a:t>
            </a:r>
            <a:r>
              <a:rPr lang="en-US" i="1" dirty="0" err="1"/>
              <a:t>rush.edu</a:t>
            </a:r>
            <a:r>
              <a:rPr lang="en-US" i="1" dirty="0"/>
              <a:t>/</a:t>
            </a:r>
            <a:r>
              <a:rPr lang="en-US" i="1" dirty="0" err="1"/>
              <a:t>suid</a:t>
            </a:r>
            <a:endParaRPr lang="en-US" i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3C6F4E6-30A1-4F63-C8CC-028750B5A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6668" cy="4570886"/>
            <a:chOff x="0" y="0"/>
            <a:chExt cx="12196668" cy="45708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EA7CA8-3AE6-4F5F-9932-63303CF2D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12196668" cy="4570632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E3E019-A259-1130-CC5C-3165020BC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791"/>
              <a:ext cx="10565988" cy="4568095"/>
            </a:xfrm>
            <a:prstGeom prst="rect">
              <a:avLst/>
            </a:prstGeom>
            <a:gradFill flip="none" rotWithShape="1">
              <a:gsLst>
                <a:gs pos="3000">
                  <a:schemeClr val="accent2"/>
                </a:gs>
                <a:gs pos="40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769F99-CCA6-5CDC-D1E1-C59A4762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"/>
              <a:ext cx="12192000" cy="4549891"/>
            </a:xfrm>
            <a:prstGeom prst="rect">
              <a:avLst/>
            </a:prstGeom>
            <a:gradFill>
              <a:gsLst>
                <a:gs pos="0">
                  <a:schemeClr val="accent5">
                    <a:alpha val="76000"/>
                  </a:schemeClr>
                </a:gs>
                <a:gs pos="67000">
                  <a:schemeClr val="accent2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3E73D3-029B-3D4E-1956-8EE7068A6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110544" y="18215"/>
              <a:ext cx="8086124" cy="454988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  <a:alpha val="36000"/>
                  </a:schemeClr>
                </a:gs>
                <a:gs pos="45000">
                  <a:schemeClr val="accent5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EAE16C-3F10-D448-8836-2461E2827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347" y="1124262"/>
            <a:ext cx="9575520" cy="2690413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400" dirty="0">
                <a:solidFill>
                  <a:srgbClr val="FFFFFF"/>
                </a:solidFill>
              </a:rPr>
              <a:t>Closing the Loop to Prevent SUID: Birth Hospital Outreach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Christie Lawrence DNP, RNC-NIC, APN/CNS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Gina Lowell MD, MPH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 err="1">
                <a:solidFill>
                  <a:srgbClr val="FFFFFF"/>
                </a:solidFill>
              </a:rPr>
              <a:t>Rojin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Ahadi</a:t>
            </a:r>
            <a:r>
              <a:rPr lang="en-US" sz="3200" dirty="0">
                <a:solidFill>
                  <a:srgbClr val="FFFFFF"/>
                </a:solidFill>
              </a:rPr>
              <a:t> MPH</a:t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BE71B4-B004-BB4D-8CEE-BB3A67343F08}"/>
              </a:ext>
            </a:extLst>
          </p:cNvPr>
          <p:cNvSpPr txBox="1"/>
          <p:nvPr/>
        </p:nvSpPr>
        <p:spPr>
          <a:xfrm>
            <a:off x="170521" y="4621193"/>
            <a:ext cx="3028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Cook County SUID Case Registry and Prevention</a:t>
            </a:r>
          </a:p>
        </p:txBody>
      </p:sp>
      <p:pic>
        <p:nvPicPr>
          <p:cNvPr id="18" name="Picture 17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55994AF7-1A6A-9E40-AEC3-E70C783227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79" y="5198779"/>
            <a:ext cx="1137109" cy="1471552"/>
          </a:xfrm>
          <a:prstGeom prst="rect">
            <a:avLst/>
          </a:prstGeom>
          <a:ln>
            <a:solidFill>
              <a:srgbClr val="00683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76EDA9-B033-524E-9668-EE48D401D3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492" y="5198779"/>
            <a:ext cx="1145366" cy="1482238"/>
          </a:xfrm>
          <a:prstGeom prst="rect">
            <a:avLst/>
          </a:prstGeom>
          <a:solidFill>
            <a:schemeClr val="bg1"/>
          </a:solidFill>
          <a:ln>
            <a:solidFill>
              <a:srgbClr val="1E4D10"/>
            </a:solidFill>
          </a:ln>
        </p:spPr>
      </p:pic>
      <p:pic>
        <p:nvPicPr>
          <p:cNvPr id="4" name="Picture 3" descr="A logo for a hospital&#10;&#10;Description automatically generated">
            <a:extLst>
              <a:ext uri="{FF2B5EF4-FFF2-40B4-BE49-F238E27FC236}">
                <a16:creationId xmlns:a16="http://schemas.microsoft.com/office/drawing/2014/main" id="{E54E036F-BB0A-C84F-9539-457980FCD5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418" y="4730544"/>
            <a:ext cx="1653123" cy="925749"/>
          </a:xfrm>
          <a:prstGeom prst="rect">
            <a:avLst/>
          </a:prstGeom>
        </p:spPr>
      </p:pic>
      <p:pic>
        <p:nvPicPr>
          <p:cNvPr id="15" name="Picture 2" descr="Prentice Women's Hospital | Chicago, IL | Northwestern Medicine">
            <a:extLst>
              <a:ext uri="{FF2B5EF4-FFF2-40B4-BE49-F238E27FC236}">
                <a16:creationId xmlns:a16="http://schemas.microsoft.com/office/drawing/2014/main" id="{F2F7B712-EFAD-CE47-B30B-C49893AF9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88370" y="5707356"/>
            <a:ext cx="1653123" cy="80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A730C529-9D74-CD45-97D4-D873F6664A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194" y="4884402"/>
            <a:ext cx="1905001" cy="444963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8EE0805A-1223-174C-A93B-DEDEDB150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8766" y="4913581"/>
            <a:ext cx="2379314" cy="364925"/>
          </a:xfrm>
          <a:prstGeom prst="rect">
            <a:avLst/>
          </a:prstGeom>
        </p:spPr>
      </p:pic>
      <p:pic>
        <p:nvPicPr>
          <p:cNvPr id="22" name="Picture 21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0CFB6AEE-58C5-2B40-BBA1-F9D2BC87FF6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739" y="5581411"/>
            <a:ext cx="2108526" cy="516374"/>
          </a:xfrm>
          <a:prstGeom prst="rect">
            <a:avLst/>
          </a:prstGeom>
        </p:spPr>
      </p:pic>
      <p:pic>
        <p:nvPicPr>
          <p:cNvPr id="3074" name="Picture 2" descr="West Suburban Medical Center | LinkedIn">
            <a:extLst>
              <a:ext uri="{FF2B5EF4-FFF2-40B4-BE49-F238E27FC236}">
                <a16:creationId xmlns:a16="http://schemas.microsoft.com/office/drawing/2014/main" id="{8B5E7C39-715C-EE45-8F99-3903E1774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48" t="27384" r="26053" b="24323"/>
          <a:stretch/>
        </p:blipFill>
        <p:spPr bwMode="auto">
          <a:xfrm>
            <a:off x="5648147" y="5503894"/>
            <a:ext cx="2108526" cy="6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0764713-C1B7-484D-9B8D-BC37E063F8D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836" y="4792150"/>
            <a:ext cx="2285112" cy="642008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1704460-DBD7-7346-81CD-7DDF8F1D1BF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34" y="5479827"/>
            <a:ext cx="2108525" cy="63894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DEAAFA1-CFE2-E041-8D11-CE9073474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257" y="6137171"/>
            <a:ext cx="1651090" cy="65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anciscan Health Logo">
            <a:extLst>
              <a:ext uri="{FF2B5EF4-FFF2-40B4-BE49-F238E27FC236}">
                <a16:creationId xmlns:a16="http://schemas.microsoft.com/office/drawing/2014/main" id="{F46ECD8B-4D7C-4A4C-AE7C-E72FA1983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6094" y="6227185"/>
            <a:ext cx="1837337" cy="49059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49B8E45B-EFC5-2A43-A82C-C68067B0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4230" y="6474794"/>
            <a:ext cx="1738087" cy="15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ECD50CEC-08AC-AE4B-A9E4-AC3CEEBD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464" y="6245038"/>
            <a:ext cx="2047020" cy="4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11BC6E-B82F-3546-BB3A-A70E4C8C3207}"/>
              </a:ext>
            </a:extLst>
          </p:cNvPr>
          <p:cNvCxnSpPr>
            <a:cxnSpLocks/>
          </p:cNvCxnSpPr>
          <p:nvPr/>
        </p:nvCxnSpPr>
        <p:spPr>
          <a:xfrm flipH="1" flipV="1">
            <a:off x="3399808" y="4884403"/>
            <a:ext cx="1187" cy="18333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537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479640-F584-6B4A-BCBF-062DAEF0DDC8}"/>
              </a:ext>
            </a:extLst>
          </p:cNvPr>
          <p:cNvSpPr txBox="1">
            <a:spLocks/>
          </p:cNvSpPr>
          <p:nvPr/>
        </p:nvSpPr>
        <p:spPr>
          <a:xfrm>
            <a:off x="613496" y="1503703"/>
            <a:ext cx="90076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Cook County IL is the 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largest county in the US, birthing ~56,000 infants every year.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2019-2021, 141 sleep-related SUIDs occurred in Cook County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 of SUIDs are from suffocation; 75% remain undetermined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Nearly all (99%) SUIDs had one or more unsafe sleep factors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Black infants died from SUID ~15 times more often than White infants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Hispanic infants died from SUID ~3 times more often than White infants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 of SUIDs occurred in preterm infants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 age of SUID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is 1-2 months 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 no system in place for Cook County birth hospitals to hear about the infants they discharged who subsequently died from SUID.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A09E2BAE-EE2F-4F4A-8B5C-EBCC13E2AA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887" y="2049970"/>
            <a:ext cx="1925724" cy="2492112"/>
          </a:xfrm>
          <a:prstGeom prst="rect">
            <a:avLst/>
          </a:prstGeom>
          <a:ln>
            <a:solidFill>
              <a:srgbClr val="00683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2709F2-6DA5-B346-A6F1-F7DC8CE626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324" y="2839679"/>
            <a:ext cx="1939707" cy="2510209"/>
          </a:xfrm>
          <a:prstGeom prst="rect">
            <a:avLst/>
          </a:prstGeom>
          <a:solidFill>
            <a:schemeClr val="bg1"/>
          </a:solidFill>
          <a:ln>
            <a:solidFill>
              <a:srgbClr val="1E4D10"/>
            </a:solidFill>
          </a:ln>
        </p:spPr>
      </p:pic>
    </p:spTree>
    <p:extLst>
      <p:ext uri="{BB962C8B-B14F-4D97-AF65-F5344CB8AC3E}">
        <p14:creationId xmlns:p14="http://schemas.microsoft.com/office/powerpoint/2010/main" val="28846001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with blue squares and blue points&#10;&#10;Description automatically generated">
            <a:extLst>
              <a:ext uri="{FF2B5EF4-FFF2-40B4-BE49-F238E27FC236}">
                <a16:creationId xmlns:a16="http://schemas.microsoft.com/office/drawing/2014/main" id="{6FD02F94-81DB-E747-A806-481DB1ED79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328" y="592444"/>
            <a:ext cx="5224318" cy="5551709"/>
          </a:xfrm>
          <a:prstGeom prst="rect">
            <a:avLst/>
          </a:prstGeom>
        </p:spPr>
      </p:pic>
      <p:pic>
        <p:nvPicPr>
          <p:cNvPr id="4" name="Picture 3" descr="A map with blue dots&#10;&#10;Description automatically generated">
            <a:extLst>
              <a:ext uri="{FF2B5EF4-FFF2-40B4-BE49-F238E27FC236}">
                <a16:creationId xmlns:a16="http://schemas.microsoft.com/office/drawing/2014/main" id="{B5C4D203-D944-C34E-ADDC-01E1FD05BC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54" y="597783"/>
            <a:ext cx="4921854" cy="5551708"/>
          </a:xfrm>
          <a:prstGeom prst="rect">
            <a:avLst/>
          </a:prstGeom>
        </p:spPr>
      </p:pic>
      <p:pic>
        <p:nvPicPr>
          <p:cNvPr id="12" name="Picture 11" descr="A red star with white text&#10;&#10;Description automatically generated">
            <a:extLst>
              <a:ext uri="{FF2B5EF4-FFF2-40B4-BE49-F238E27FC236}">
                <a16:creationId xmlns:a16="http://schemas.microsoft.com/office/drawing/2014/main" id="{41F290EF-8A51-AF40-8A56-B4EA3B6E7B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778" y="5120263"/>
            <a:ext cx="2439987" cy="817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008166-55DD-7D48-86FC-094A37FAFA26}"/>
              </a:ext>
            </a:extLst>
          </p:cNvPr>
          <p:cNvSpPr txBox="1"/>
          <p:nvPr/>
        </p:nvSpPr>
        <p:spPr>
          <a:xfrm>
            <a:off x="402318" y="6144153"/>
            <a:ext cx="341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Mapping: SUID and Birth Hospitals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5485EB-5063-044A-927F-4384D54EBB7C}"/>
              </a:ext>
            </a:extLst>
          </p:cNvPr>
          <p:cNvSpPr txBox="1"/>
          <p:nvPr/>
        </p:nvSpPr>
        <p:spPr>
          <a:xfrm>
            <a:off x="10321637" y="270163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526E6-C8E0-AF41-81D0-ED42DD014213}"/>
              </a:ext>
            </a:extLst>
          </p:cNvPr>
          <p:cNvSpPr txBox="1"/>
          <p:nvPr/>
        </p:nvSpPr>
        <p:spPr>
          <a:xfrm>
            <a:off x="10231616" y="348442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B203AC-482B-044A-A1C2-DE786DF469E6}"/>
              </a:ext>
            </a:extLst>
          </p:cNvPr>
          <p:cNvSpPr/>
          <p:nvPr/>
        </p:nvSpPr>
        <p:spPr>
          <a:xfrm>
            <a:off x="7590971" y="6129639"/>
            <a:ext cx="4310743" cy="6049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7183B0-B53E-254C-86B8-9CE4BE36AB43}"/>
              </a:ext>
            </a:extLst>
          </p:cNvPr>
          <p:cNvSpPr txBox="1"/>
          <p:nvPr/>
        </p:nvSpPr>
        <p:spPr>
          <a:xfrm>
            <a:off x="7709529" y="6178519"/>
            <a:ext cx="41921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Birth Hospital Point Layer: Cook County’s 11 Birth Hospitals with the greatest number of infants discharged who subsequently died of SUID.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(SUID Count by Zip Code, 2019-2021)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D30826-4A3E-E341-B9D5-835C71DBA258}"/>
              </a:ext>
            </a:extLst>
          </p:cNvPr>
          <p:cNvSpPr/>
          <p:nvPr/>
        </p:nvSpPr>
        <p:spPr>
          <a:xfrm>
            <a:off x="1068504" y="5151214"/>
            <a:ext cx="1757823" cy="786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Sleep-related SUIDs of Cook County, 2019-2021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(141)</a:t>
            </a:r>
          </a:p>
        </p:txBody>
      </p:sp>
      <p:pic>
        <p:nvPicPr>
          <p:cNvPr id="1026" name="Picture 2" descr="Here Icons - Free SVG &amp; PNG Here Images - Noun Project">
            <a:extLst>
              <a:ext uri="{FF2B5EF4-FFF2-40B4-BE49-F238E27FC236}">
                <a16:creationId xmlns:a16="http://schemas.microsoft.com/office/drawing/2014/main" id="{4A4C6BAD-832C-2945-8548-2177CC1D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31616" y="4928490"/>
            <a:ext cx="276999" cy="276999"/>
          </a:xfrm>
          <a:prstGeom prst="rect">
            <a:avLst/>
          </a:prstGeom>
          <a:noFill/>
        </p:spPr>
      </p:pic>
      <p:pic>
        <p:nvPicPr>
          <p:cNvPr id="14" name="Picture 2" descr="Here Icons - Free SVG &amp; PNG Here Images - Noun Project">
            <a:extLst>
              <a:ext uri="{FF2B5EF4-FFF2-40B4-BE49-F238E27FC236}">
                <a16:creationId xmlns:a16="http://schemas.microsoft.com/office/drawing/2014/main" id="{F4340FD0-5D3F-1043-8110-D5E2ED9D2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4617" y="5858901"/>
            <a:ext cx="276999" cy="276999"/>
          </a:xfrm>
          <a:prstGeom prst="rect">
            <a:avLst/>
          </a:prstGeom>
          <a:noFill/>
        </p:spPr>
      </p:pic>
      <p:pic>
        <p:nvPicPr>
          <p:cNvPr id="15" name="Picture 2" descr="Here Icons - Free SVG &amp; PNG Here Images - Noun Project">
            <a:extLst>
              <a:ext uri="{FF2B5EF4-FFF2-40B4-BE49-F238E27FC236}">
                <a16:creationId xmlns:a16="http://schemas.microsoft.com/office/drawing/2014/main" id="{247F9684-5B3F-8E4F-8748-F1428738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1569" y="1352214"/>
            <a:ext cx="276999" cy="27699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pic>
        <p:nvPicPr>
          <p:cNvPr id="16" name="Picture 2" descr="Here Icons - Free SVG &amp; PNG Here Images - Noun Project">
            <a:extLst>
              <a:ext uri="{FF2B5EF4-FFF2-40B4-BE49-F238E27FC236}">
                <a16:creationId xmlns:a16="http://schemas.microsoft.com/office/drawing/2014/main" id="{0AC9FF57-14BD-B94D-AFF1-623AFB83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0779" y="455725"/>
            <a:ext cx="276999" cy="276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9725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with blue squares&#10;&#10;Description automatically generated">
            <a:extLst>
              <a:ext uri="{FF2B5EF4-FFF2-40B4-BE49-F238E27FC236}">
                <a16:creationId xmlns:a16="http://schemas.microsoft.com/office/drawing/2014/main" id="{6AC87436-C8B7-EB49-8A79-C628EACB79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794" y="653146"/>
            <a:ext cx="4745702" cy="5551708"/>
          </a:xfrm>
          <a:prstGeom prst="rect">
            <a:avLst/>
          </a:prstGeom>
        </p:spPr>
      </p:pic>
      <p:pic>
        <p:nvPicPr>
          <p:cNvPr id="4" name="Picture 3" descr="A map with blue dots&#10;&#10;Description automatically generated">
            <a:extLst>
              <a:ext uri="{FF2B5EF4-FFF2-40B4-BE49-F238E27FC236}">
                <a16:creationId xmlns:a16="http://schemas.microsoft.com/office/drawing/2014/main" id="{B5C4D203-D944-C34E-ADDC-01E1FD05BC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54" y="597783"/>
            <a:ext cx="4921854" cy="55517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57F6D3-CD11-0E4E-8D2C-53FAEB1BD147}"/>
              </a:ext>
            </a:extLst>
          </p:cNvPr>
          <p:cNvSpPr/>
          <p:nvPr/>
        </p:nvSpPr>
        <p:spPr>
          <a:xfrm>
            <a:off x="1068504" y="5151214"/>
            <a:ext cx="1757823" cy="7862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Sleep-related SUIDs of Cook County, 2019-2021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(141)</a:t>
            </a:r>
          </a:p>
        </p:txBody>
      </p:sp>
      <p:pic>
        <p:nvPicPr>
          <p:cNvPr id="12" name="Picture 11" descr="A red star with white text&#10;&#10;Description automatically generated">
            <a:extLst>
              <a:ext uri="{FF2B5EF4-FFF2-40B4-BE49-F238E27FC236}">
                <a16:creationId xmlns:a16="http://schemas.microsoft.com/office/drawing/2014/main" id="{41F290EF-8A51-AF40-8A56-B4EA3B6E7B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603" y="5120263"/>
            <a:ext cx="2439987" cy="8171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17A60A-98BE-8D40-B78F-78B81C2BE932}"/>
              </a:ext>
            </a:extLst>
          </p:cNvPr>
          <p:cNvSpPr/>
          <p:nvPr/>
        </p:nvSpPr>
        <p:spPr>
          <a:xfrm>
            <a:off x="7803012" y="6120463"/>
            <a:ext cx="4131814" cy="7085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7183B0-B53E-254C-86B8-9CE4BE36AB43}"/>
              </a:ext>
            </a:extLst>
          </p:cNvPr>
          <p:cNvSpPr txBox="1"/>
          <p:nvPr/>
        </p:nvSpPr>
        <p:spPr>
          <a:xfrm>
            <a:off x="7842596" y="6096816"/>
            <a:ext cx="413181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Hardship Index is a composite score reflecting hardship in the community (higher values indicate greater hardship). It incorporates unemployment, age dependency, education, per capita income, crowded housing, and poverty into a single score that allows comparison between geographies. It is highly correlated with other measures of economic hardship, such as labor force statistics, and with poor health outcomes.</a:t>
            </a:r>
          </a:p>
        </p:txBody>
      </p:sp>
    </p:spTree>
    <p:extLst>
      <p:ext uri="{BB962C8B-B14F-4D97-AF65-F5344CB8AC3E}">
        <p14:creationId xmlns:p14="http://schemas.microsoft.com/office/powerpoint/2010/main" val="1122128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5F1A376-8C6A-9E4E-825C-822C6999D42C}"/>
              </a:ext>
            </a:extLst>
          </p:cNvPr>
          <p:cNvSpPr/>
          <p:nvPr/>
        </p:nvSpPr>
        <p:spPr>
          <a:xfrm>
            <a:off x="232013" y="6030571"/>
            <a:ext cx="11959988" cy="7094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AFE3F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58C08BE-A715-C646-A45E-65EEBFD14BC6}"/>
              </a:ext>
            </a:extLst>
          </p:cNvPr>
          <p:cNvSpPr txBox="1">
            <a:spLocks/>
          </p:cNvSpPr>
          <p:nvPr/>
        </p:nvSpPr>
        <p:spPr>
          <a:xfrm>
            <a:off x="613103" y="722423"/>
            <a:ext cx="10965793" cy="7094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47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Closing the Loop: Bringing SUID Case Registry Data back to Birth Hospitals</a:t>
            </a:r>
          </a:p>
        </p:txBody>
      </p:sp>
      <p:pic>
        <p:nvPicPr>
          <p:cNvPr id="3" name="Picture 2" descr="A diagram of a medical procedure&#10;&#10;Description automatically generated with medium confidence">
            <a:extLst>
              <a:ext uri="{FF2B5EF4-FFF2-40B4-BE49-F238E27FC236}">
                <a16:creationId xmlns:a16="http://schemas.microsoft.com/office/drawing/2014/main" id="{84CCD4A4-9907-3442-A807-FF269C55E0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953" y="1542282"/>
            <a:ext cx="7214092" cy="51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74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54466B18-E301-254A-9D4C-5732E6DEB1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843" y="1632971"/>
            <a:ext cx="7028786" cy="467387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95EFB6E-F1BE-2C40-9580-AB0C4DFF3248}"/>
              </a:ext>
            </a:extLst>
          </p:cNvPr>
          <p:cNvSpPr txBox="1">
            <a:spLocks/>
          </p:cNvSpPr>
          <p:nvPr/>
        </p:nvSpPr>
        <p:spPr>
          <a:xfrm>
            <a:off x="613103" y="722423"/>
            <a:ext cx="10965793" cy="7094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47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SUID Rate by Hospital of Birth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50AE00-2651-F146-94E2-F270E81C0E1E}"/>
              </a:ext>
            </a:extLst>
          </p:cNvPr>
          <p:cNvCxnSpPr>
            <a:cxnSpLocks/>
          </p:cNvCxnSpPr>
          <p:nvPr/>
        </p:nvCxnSpPr>
        <p:spPr>
          <a:xfrm>
            <a:off x="3194898" y="4922520"/>
            <a:ext cx="6125563" cy="0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4AE729F-3751-974B-8705-220A399F25C9}"/>
              </a:ext>
            </a:extLst>
          </p:cNvPr>
          <p:cNvSpPr txBox="1"/>
          <p:nvPr/>
        </p:nvSpPr>
        <p:spPr>
          <a:xfrm>
            <a:off x="9320461" y="4640254"/>
            <a:ext cx="2318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Cook County SUID rate: 0.83/1000</a:t>
            </a:r>
          </a:p>
        </p:txBody>
      </p:sp>
    </p:spTree>
    <p:extLst>
      <p:ext uri="{BB962C8B-B14F-4D97-AF65-F5344CB8AC3E}">
        <p14:creationId xmlns:p14="http://schemas.microsoft.com/office/powerpoint/2010/main" val="1005646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A5D41-D8D1-694A-AA47-71081A00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96" y="246598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/>
              <a:t>Data to Action:</a:t>
            </a:r>
            <a:br>
              <a:rPr lang="en-US" sz="3200" dirty="0"/>
            </a:br>
            <a:r>
              <a:rPr lang="en-US" sz="3200" dirty="0"/>
              <a:t>Creating a Birth Hospital Learning Community to Prevent SUID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AFE34B-2970-B440-86D3-0A8FE4CBD4A0}"/>
              </a:ext>
            </a:extLst>
          </p:cNvPr>
          <p:cNvSpPr txBox="1"/>
          <p:nvPr/>
        </p:nvSpPr>
        <p:spPr>
          <a:xfrm>
            <a:off x="387928" y="1609247"/>
            <a:ext cx="62074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Identify and Connect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Identify and establish communication with nurse leadership from each birth hospital’s relevant units. 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Share Data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Meeting #1 (completed with 9/9 hospitals)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Establish relationships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SUID background and Cook County SUID-CR data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Hospital-specific SUID-CR data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Discuss current hospital practices regarding safe sleep: safe sleep modeling, audits, and education of staff/parents/caregivers of newborns during the newborn’s hospital stay. 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Meeting #2 (completed with 7/9 hospitals)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 transparency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Case-level data regarding the circumstances of each SUID that occurred for families discharged from their hospital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Build a Learning Community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Sustain relationships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Regular meetings to share data, practice, success and learning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CB2B18-0AD0-164F-99AB-5F8FD18CDE30}"/>
              </a:ext>
            </a:extLst>
          </p:cNvPr>
          <p:cNvSpPr txBox="1"/>
          <p:nvPr/>
        </p:nvSpPr>
        <p:spPr>
          <a:xfrm>
            <a:off x="3721581" y="6442375"/>
            <a:ext cx="5219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❖RELATIONSHIPS ❖TRANSPARENCY ❖CENTERING FAMILIES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B4FDD-F1D3-AA46-A672-1F66BE419C30}"/>
              </a:ext>
            </a:extLst>
          </p:cNvPr>
          <p:cNvSpPr txBox="1"/>
          <p:nvPr/>
        </p:nvSpPr>
        <p:spPr>
          <a:xfrm>
            <a:off x="10293926" y="380985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FC1B3-17AF-ED4D-8F36-51C00E61899B}"/>
              </a:ext>
            </a:extLst>
          </p:cNvPr>
          <p:cNvSpPr txBox="1"/>
          <p:nvPr/>
        </p:nvSpPr>
        <p:spPr>
          <a:xfrm>
            <a:off x="10096228" y="544012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pic>
        <p:nvPicPr>
          <p:cNvPr id="11" name="Picture 10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855FED3C-8185-7249-93C0-0F1C0E1594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411" y="2422081"/>
            <a:ext cx="5472545" cy="308331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89678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8452" rIns="0" bIns="0" rtlCol="0">
            <a:spAutoFit/>
          </a:bodyPr>
          <a:lstStyle/>
          <a:p>
            <a:pPr marL="265430">
              <a:lnSpc>
                <a:spcPts val="4105"/>
              </a:lnSpc>
              <a:spcBef>
                <a:spcPts val="100"/>
              </a:spcBef>
            </a:pPr>
            <a:r>
              <a:rPr sz="3600" b="0">
                <a:solidFill>
                  <a:srgbClr val="4472C4"/>
                </a:solidFill>
                <a:latin typeface="Calibri"/>
                <a:cs typeface="Calibri"/>
              </a:rPr>
              <a:t>Barriers</a:t>
            </a:r>
            <a:r>
              <a:rPr sz="3600" b="0" spc="-125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3600" b="0">
                <a:solidFill>
                  <a:srgbClr val="4472C4"/>
                </a:solidFill>
                <a:latin typeface="Calibri"/>
                <a:cs typeface="Calibri"/>
              </a:rPr>
              <a:t>to</a:t>
            </a:r>
            <a:r>
              <a:rPr sz="3600" b="0" spc="-125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3600" b="0">
                <a:solidFill>
                  <a:srgbClr val="4472C4"/>
                </a:solidFill>
                <a:latin typeface="Calibri"/>
                <a:cs typeface="Calibri"/>
              </a:rPr>
              <a:t>Safe</a:t>
            </a:r>
            <a:r>
              <a:rPr sz="3600" b="0" spc="-130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3600" b="0" spc="-10">
                <a:solidFill>
                  <a:srgbClr val="4472C4"/>
                </a:solidFill>
                <a:latin typeface="Calibri"/>
                <a:cs typeface="Calibri"/>
              </a:rPr>
              <a:t>Sleep:</a:t>
            </a:r>
            <a:endParaRPr sz="3600">
              <a:latin typeface="Calibri"/>
              <a:cs typeface="Calibri"/>
            </a:endParaRPr>
          </a:p>
          <a:p>
            <a:pPr marL="265430">
              <a:lnSpc>
                <a:spcPts val="4105"/>
              </a:lnSpc>
            </a:pPr>
            <a:r>
              <a:rPr sz="3600" b="0">
                <a:solidFill>
                  <a:srgbClr val="4472C4"/>
                </a:solidFill>
                <a:latin typeface="Calibri"/>
                <a:cs typeface="Calibri"/>
              </a:rPr>
              <a:t>Family</a:t>
            </a:r>
            <a:r>
              <a:rPr sz="3600" b="0" spc="-75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3600" b="0">
                <a:solidFill>
                  <a:srgbClr val="4472C4"/>
                </a:solidFill>
                <a:latin typeface="Calibri"/>
                <a:cs typeface="Calibri"/>
              </a:rPr>
              <a:t>Experiences</a:t>
            </a:r>
            <a:r>
              <a:rPr sz="3600" b="0" spc="-65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3600" b="0">
                <a:solidFill>
                  <a:srgbClr val="4472C4"/>
                </a:solidFill>
                <a:latin typeface="Calibri"/>
                <a:cs typeface="Calibri"/>
              </a:rPr>
              <a:t>in</a:t>
            </a:r>
            <a:r>
              <a:rPr sz="3600" b="0" spc="-75">
                <a:solidFill>
                  <a:srgbClr val="4472C4"/>
                </a:solidFill>
                <a:latin typeface="Calibri"/>
                <a:cs typeface="Calibri"/>
              </a:rPr>
              <a:t> </a:t>
            </a:r>
            <a:r>
              <a:rPr sz="3600" b="0" spc="-10">
                <a:solidFill>
                  <a:srgbClr val="4472C4"/>
                </a:solidFill>
                <a:latin typeface="Calibri"/>
                <a:cs typeface="Calibri"/>
              </a:rPr>
              <a:t>Chicago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4503" y="2211961"/>
            <a:ext cx="3716020" cy="3479165"/>
          </a:xfrm>
          <a:custGeom>
            <a:avLst/>
            <a:gdLst/>
            <a:ahLst/>
            <a:cxnLst/>
            <a:rect l="l" t="t" r="r" b="b"/>
            <a:pathLst>
              <a:path w="3716020" h="3479165">
                <a:moveTo>
                  <a:pt x="3715953" y="0"/>
                </a:moveTo>
                <a:lnTo>
                  <a:pt x="0" y="0"/>
                </a:lnTo>
                <a:lnTo>
                  <a:pt x="0" y="3478837"/>
                </a:lnTo>
                <a:lnTo>
                  <a:pt x="3715953" y="3478837"/>
                </a:lnTo>
                <a:lnTo>
                  <a:pt x="3715953" y="0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220456" y="2238378"/>
          <a:ext cx="7575550" cy="34099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3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10055">
                <a:tc>
                  <a:txBody>
                    <a:bodyPr/>
                    <a:lstStyle/>
                    <a:p>
                      <a:pPr marL="123825">
                        <a:lnSpc>
                          <a:spcPts val="1750"/>
                        </a:lnSpc>
                        <a:spcBef>
                          <a:spcPts val="265"/>
                        </a:spcBef>
                      </a:pPr>
                      <a:r>
                        <a:rPr sz="1500" b="1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Safety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733425" marR="152400" indent="-609600">
                        <a:lnSpc>
                          <a:spcPts val="1800"/>
                        </a:lnSpc>
                        <a:spcBef>
                          <a:spcPts val="10"/>
                        </a:spcBef>
                      </a:pPr>
                      <a:r>
                        <a:rPr sz="1500" spc="-2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Neighborhood</a:t>
                      </a:r>
                      <a:r>
                        <a:rPr sz="1500" spc="1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violence/Domestic</a:t>
                      </a:r>
                      <a:r>
                        <a:rPr sz="1500" spc="2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violence</a:t>
                      </a:r>
                      <a:r>
                        <a:rPr sz="1500" spc="50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Feels</a:t>
                      </a:r>
                      <a:r>
                        <a:rPr sz="1500" spc="-5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safer</a:t>
                      </a:r>
                      <a:r>
                        <a:rPr sz="1500" spc="-5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if</a:t>
                      </a:r>
                      <a:r>
                        <a:rPr sz="1500" spc="-5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baby</a:t>
                      </a:r>
                      <a:r>
                        <a:rPr sz="1500" spc="-5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500" spc="-5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right</a:t>
                      </a:r>
                      <a:r>
                        <a:rPr sz="1500" spc="-6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next</a:t>
                      </a:r>
                      <a:r>
                        <a:rPr sz="1500" spc="-5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500" spc="-5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parent </a:t>
                      </a:r>
                      <a:r>
                        <a:rPr sz="150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If</a:t>
                      </a:r>
                      <a:r>
                        <a:rPr sz="1500" spc="-4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1500" spc="-5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happens,</a:t>
                      </a:r>
                      <a:r>
                        <a:rPr sz="1500" spc="-4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baby</a:t>
                      </a:r>
                      <a:r>
                        <a:rPr sz="1500" spc="-5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500" spc="-4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close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3825">
                        <a:lnSpc>
                          <a:spcPts val="1645"/>
                        </a:lnSpc>
                      </a:pPr>
                      <a:r>
                        <a:rPr sz="1500" spc="-2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Shelter</a:t>
                      </a:r>
                      <a:r>
                        <a:rPr sz="1500" spc="-3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living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733425">
                        <a:lnSpc>
                          <a:spcPts val="1750"/>
                        </a:lnSpc>
                      </a:pPr>
                      <a:r>
                        <a:rPr sz="1500" spc="-2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Fear</a:t>
                      </a:r>
                      <a:r>
                        <a:rPr sz="1500" spc="-5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baby</a:t>
                      </a:r>
                      <a:r>
                        <a:rPr sz="1500" spc="-5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will</a:t>
                      </a:r>
                      <a:r>
                        <a:rPr sz="1500" spc="-4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sz="1500" spc="-6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taken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733425">
                        <a:lnSpc>
                          <a:spcPts val="1750"/>
                        </a:lnSpc>
                      </a:pP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Cribs</a:t>
                      </a:r>
                      <a:r>
                        <a:rPr sz="1500" spc="-3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unavailable</a:t>
                      </a:r>
                      <a:r>
                        <a:rPr sz="1500" spc="-4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500" spc="-25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some</a:t>
                      </a:r>
                      <a:r>
                        <a:rPr sz="1500" spc="-4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A23B13"/>
                          </a:solidFill>
                          <a:latin typeface="Calibri"/>
                          <a:cs typeface="Calibri"/>
                        </a:rPr>
                        <a:t>shelters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ts val="1750"/>
                        </a:lnSpc>
                        <a:spcBef>
                          <a:spcPts val="265"/>
                        </a:spcBef>
                      </a:pPr>
                      <a:r>
                        <a:rPr sz="1500" b="1" spc="-1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sz="1500" b="1" spc="-65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matters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4460">
                        <a:lnSpc>
                          <a:spcPts val="1750"/>
                        </a:lnSpc>
                      </a:pPr>
                      <a:r>
                        <a:rPr sz="1500" spc="-2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Getting</a:t>
                      </a:r>
                      <a:r>
                        <a:rPr sz="1500" spc="-6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500" spc="-5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school</a:t>
                      </a:r>
                      <a:r>
                        <a:rPr sz="1500" spc="-4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500" spc="-5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500" spc="-55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morning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734060" marR="166370">
                        <a:lnSpc>
                          <a:spcPct val="100000"/>
                        </a:lnSpc>
                      </a:pPr>
                      <a:r>
                        <a:rPr sz="1500" spc="-2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Harder</a:t>
                      </a:r>
                      <a:r>
                        <a:rPr sz="1500" spc="-45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if</a:t>
                      </a:r>
                      <a:r>
                        <a:rPr sz="1500" spc="-35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always</a:t>
                      </a:r>
                      <a:r>
                        <a:rPr sz="1500" spc="-4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up/down</a:t>
                      </a:r>
                      <a:r>
                        <a:rPr sz="1500" spc="-4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sz="1500" spc="-45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baby </a:t>
                      </a:r>
                      <a:r>
                        <a:rPr sz="1500" spc="-1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overnight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4460">
                        <a:lnSpc>
                          <a:spcPts val="1680"/>
                        </a:lnSpc>
                      </a:pPr>
                      <a:r>
                        <a:rPr sz="1500" spc="-25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Rewarding/satisfying</a:t>
                      </a:r>
                      <a:r>
                        <a:rPr sz="1500" spc="-45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sz="1500" spc="-35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have</a:t>
                      </a:r>
                      <a:r>
                        <a:rPr sz="1500" spc="-4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baby</a:t>
                      </a:r>
                      <a:r>
                        <a:rPr sz="1500" spc="-35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close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4460">
                        <a:lnSpc>
                          <a:spcPts val="1750"/>
                        </a:lnSpc>
                      </a:pPr>
                      <a:r>
                        <a:rPr sz="1500" spc="-1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Bonding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4460">
                        <a:lnSpc>
                          <a:spcPts val="1750"/>
                        </a:lnSpc>
                      </a:pPr>
                      <a:r>
                        <a:rPr sz="1500" spc="-25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Better</a:t>
                      </a:r>
                      <a:r>
                        <a:rPr sz="1500" spc="-5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sleep</a:t>
                      </a:r>
                      <a:r>
                        <a:rPr sz="1500" spc="-5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(on</a:t>
                      </a:r>
                      <a:r>
                        <a:rPr sz="1500" spc="-5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0C485D"/>
                          </a:solidFill>
                          <a:latin typeface="Calibri"/>
                          <a:cs typeface="Calibri"/>
                        </a:rPr>
                        <a:t>stomach)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76200">
                      <a:solidFill>
                        <a:srgbClr val="FFFFFF"/>
                      </a:solidFill>
                      <a:prstDash val="solid"/>
                    </a:lnL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9895">
                <a:tc>
                  <a:txBody>
                    <a:bodyPr/>
                    <a:lstStyle/>
                    <a:p>
                      <a:pPr marL="123825">
                        <a:lnSpc>
                          <a:spcPts val="1750"/>
                        </a:lnSpc>
                        <a:spcBef>
                          <a:spcPts val="550"/>
                        </a:spcBef>
                      </a:pPr>
                      <a:r>
                        <a:rPr sz="1500" b="1" spc="-1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Education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3825" marR="628015">
                        <a:lnSpc>
                          <a:spcPts val="1800"/>
                        </a:lnSpc>
                        <a:spcBef>
                          <a:spcPts val="15"/>
                        </a:spcBef>
                      </a:pPr>
                      <a:r>
                        <a:rPr sz="1500" spc="-2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Mothers </a:t>
                      </a:r>
                      <a:r>
                        <a:rPr sz="1500" spc="-2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typically</a:t>
                      </a:r>
                      <a:r>
                        <a:rPr sz="1500" spc="-3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“know”</a:t>
                      </a:r>
                      <a:r>
                        <a:rPr sz="1500" spc="-3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500" spc="-3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ABCs </a:t>
                      </a:r>
                      <a:r>
                        <a:rPr sz="1500" spc="-3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Fathers/others</a:t>
                      </a:r>
                      <a:r>
                        <a:rPr sz="1500" spc="-3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may</a:t>
                      </a:r>
                      <a:r>
                        <a:rPr sz="1500" spc="-4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not</a:t>
                      </a:r>
                      <a:r>
                        <a:rPr sz="1500" spc="-4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be</a:t>
                      </a:r>
                      <a:r>
                        <a:rPr sz="1500" spc="-4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present</a:t>
                      </a:r>
                      <a:r>
                        <a:rPr sz="1500" spc="-4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during </a:t>
                      </a:r>
                      <a:r>
                        <a:rPr sz="1500" spc="-2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education</a:t>
                      </a:r>
                      <a:r>
                        <a:rPr sz="1500" spc="-2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500" spc="-2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hospital/clinic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3825">
                        <a:lnSpc>
                          <a:spcPts val="1645"/>
                        </a:lnSpc>
                      </a:pPr>
                      <a:r>
                        <a:rPr sz="150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SIDS</a:t>
                      </a:r>
                      <a:r>
                        <a:rPr sz="1500" spc="-5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500" spc="-4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1500" spc="-5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that</a:t>
                      </a:r>
                      <a:r>
                        <a:rPr sz="1500" spc="-4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just</a:t>
                      </a:r>
                      <a:r>
                        <a:rPr sz="1500" spc="-5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happens</a:t>
                      </a:r>
                      <a:r>
                        <a:rPr sz="1500" spc="-4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(cannot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3825">
                        <a:lnSpc>
                          <a:spcPts val="1750"/>
                        </a:lnSpc>
                      </a:pPr>
                      <a:r>
                        <a:rPr sz="1500" spc="-1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prevent)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3825">
                        <a:lnSpc>
                          <a:spcPts val="1750"/>
                        </a:lnSpc>
                      </a:pPr>
                      <a:r>
                        <a:rPr sz="1500" spc="-2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Non-</a:t>
                      </a:r>
                      <a:r>
                        <a:rPr sz="1500" spc="-2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urgency</a:t>
                      </a:r>
                      <a:r>
                        <a:rPr sz="1500" spc="-4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500" spc="-4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500" spc="-45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6B2910"/>
                          </a:solidFill>
                          <a:latin typeface="Calibri"/>
                          <a:cs typeface="Calibri"/>
                        </a:rPr>
                        <a:t>problem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124460">
                        <a:lnSpc>
                          <a:spcPts val="1750"/>
                        </a:lnSpc>
                        <a:spcBef>
                          <a:spcPts val="480"/>
                        </a:spcBef>
                      </a:pPr>
                      <a:r>
                        <a:rPr sz="1500" b="1" spc="-1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Experience/Expectations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4460" marR="298450">
                        <a:lnSpc>
                          <a:spcPts val="1800"/>
                        </a:lnSpc>
                        <a:spcBef>
                          <a:spcPts val="10"/>
                        </a:spcBef>
                      </a:pPr>
                      <a:r>
                        <a:rPr sz="1500" spc="-1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Nothing</a:t>
                      </a:r>
                      <a:r>
                        <a:rPr sz="1500" spc="-5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happened</a:t>
                      </a:r>
                      <a:r>
                        <a:rPr sz="1500" spc="-5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sz="1500" spc="-5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other</a:t>
                      </a:r>
                      <a:r>
                        <a:rPr sz="1500" spc="-4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babies</a:t>
                      </a:r>
                      <a:r>
                        <a:rPr sz="1500" spc="-5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(who </a:t>
                      </a:r>
                      <a:r>
                        <a:rPr sz="1500" spc="-2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were</a:t>
                      </a:r>
                      <a:r>
                        <a:rPr sz="1500" spc="-3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500" spc="-3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“unsafe”</a:t>
                      </a:r>
                      <a:r>
                        <a:rPr sz="1500" spc="-3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sleep)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4460" marR="687070">
                        <a:lnSpc>
                          <a:spcPts val="1700"/>
                        </a:lnSpc>
                        <a:spcBef>
                          <a:spcPts val="80"/>
                        </a:spcBef>
                      </a:pPr>
                      <a:r>
                        <a:rPr sz="150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SIDS</a:t>
                      </a:r>
                      <a:r>
                        <a:rPr sz="1500" spc="-4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500" spc="-4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sz="1500" spc="-4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2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something</a:t>
                      </a:r>
                      <a:r>
                        <a:rPr sz="1500" spc="-4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that</a:t>
                      </a:r>
                      <a:r>
                        <a:rPr sz="1500" spc="-4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just</a:t>
                      </a:r>
                      <a:r>
                        <a:rPr sz="1500" spc="-4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happens (cannot</a:t>
                      </a:r>
                      <a:r>
                        <a:rPr sz="1500" spc="-5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prevent)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124460">
                        <a:lnSpc>
                          <a:spcPts val="1764"/>
                        </a:lnSpc>
                      </a:pPr>
                      <a:r>
                        <a:rPr sz="1500" spc="-2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Non-</a:t>
                      </a:r>
                      <a:r>
                        <a:rPr sz="1500" spc="-2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urgency</a:t>
                      </a:r>
                      <a:r>
                        <a:rPr sz="1500" spc="-4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1500" spc="-4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1500" spc="-45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">
                          <a:solidFill>
                            <a:srgbClr val="10648B"/>
                          </a:solidFill>
                          <a:latin typeface="Calibri"/>
                          <a:cs typeface="Calibri"/>
                        </a:rPr>
                        <a:t>problem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76200">
                      <a:solidFill>
                        <a:srgbClr val="FFFFFF"/>
                      </a:solidFill>
                      <a:prstDash val="solid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83243" y="2232152"/>
            <a:ext cx="9684385" cy="41470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7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Physical</a:t>
            </a:r>
            <a:r>
              <a:rPr kumimoji="0" sz="1500" b="1" i="0" u="none" strike="noStrike" kern="1200" cap="none" spc="-1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1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Environment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Lack</a:t>
            </a:r>
            <a:r>
              <a:rPr kumimoji="0" sz="1500" b="0" i="0" u="none" strike="noStrike" kern="1200" cap="none" spc="-5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500" b="0" i="0" u="none" strike="noStrike" kern="1200" cap="none" spc="-3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space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2166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Can’t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fit</a:t>
            </a:r>
            <a:r>
              <a:rPr kumimoji="0" sz="1500" b="0" i="0" u="none" strike="noStrike" kern="1200" cap="none" spc="-4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crib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21665" marR="6727190" lvl="0" indent="0" algn="l" defTabSz="914400" rtl="0" eaLnBrk="1" fontAlgn="auto" latinLnBrk="0" hangingPunct="1">
              <a:lnSpc>
                <a:spcPts val="17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Using</a:t>
            </a:r>
            <a:r>
              <a:rPr kumimoji="0" sz="1500" b="0" i="0" u="none" strike="noStrike" kern="1200" cap="none" spc="-7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crib</a:t>
            </a:r>
            <a:r>
              <a:rPr kumimoji="0" sz="1500" b="0" i="0" u="none" strike="noStrike" kern="1200" cap="none" spc="-6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1500" b="0" i="0" u="none" strike="noStrike" kern="1200" cap="none" spc="-6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storage</a:t>
            </a:r>
            <a:r>
              <a:rPr kumimoji="0" sz="1500" b="0" i="0" u="none" strike="noStrike" kern="1200" cap="none" spc="50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Choosing</a:t>
            </a:r>
            <a:r>
              <a:rPr kumimoji="0" sz="1500" b="0" i="0" u="none" strike="noStrike" kern="1200" cap="none" spc="-6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crib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toddler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sleep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ts val="17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Sharing</a:t>
            </a:r>
            <a:r>
              <a:rPr kumimoji="0" sz="1500" b="0" i="0" u="none" strike="noStrike" kern="1200" cap="none" spc="-7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500" b="0" i="0" u="none" strike="noStrike" kern="1200" cap="none" spc="-6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other</a:t>
            </a:r>
            <a:r>
              <a:rPr kumimoji="0" sz="1500" b="0" i="0" u="none" strike="noStrike" kern="1200" cap="none" spc="-6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families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6823075" lvl="0" indent="609600" algn="l" defTabSz="914400" rtl="0" eaLnBrk="1" fontAlgn="auto" latinLnBrk="0" hangingPunct="1">
              <a:lnSpc>
                <a:spcPts val="18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Having</a:t>
            </a:r>
            <a:r>
              <a:rPr kumimoji="0" sz="1500" b="0" i="0" u="none" strike="noStrike" kern="1200" cap="none" spc="-4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500" b="0" i="0" u="none" strike="noStrike" kern="1200" cap="none" spc="-4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live</a:t>
            </a:r>
            <a:r>
              <a:rPr kumimoji="0" sz="1500" b="0" i="0" u="none" strike="noStrike" kern="1200" cap="none" spc="-4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</a:t>
            </a:r>
            <a:r>
              <a:rPr kumimoji="0" sz="1500" b="0" i="0" u="none" strike="noStrike" kern="1200" cap="none" spc="-4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others’</a:t>
            </a:r>
            <a:r>
              <a:rPr kumimoji="0" sz="1500" b="0" i="0" u="none" strike="noStrike" kern="1200" cap="none" spc="-3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rules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Lack</a:t>
            </a:r>
            <a:r>
              <a:rPr kumimoji="0" sz="1500" b="0" i="0" u="none" strike="noStrike" kern="1200" cap="none" spc="-5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1500" b="0" i="0" u="none" strike="noStrike" kern="1200" cap="none" spc="-3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heat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6751955" lvl="0" indent="609600" algn="l" defTabSz="914400" rtl="0" eaLnBrk="1" fontAlgn="auto" latinLnBrk="0" hangingPunct="1">
              <a:lnSpc>
                <a:spcPts val="168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Keep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baby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close</a:t>
            </a:r>
            <a:r>
              <a:rPr kumimoji="0" sz="1500" b="0" i="0" u="none" strike="noStrike" kern="1200" cap="none" spc="-5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3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keep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warm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Bugs/Rodents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6374130" lvl="0" indent="609600" algn="l" defTabSz="914400" rtl="0" eaLnBrk="1" fontAlgn="auto" latinLnBrk="0" hangingPunct="1">
              <a:lnSpc>
                <a:spcPts val="17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Keep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baby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close</a:t>
            </a:r>
            <a:r>
              <a:rPr kumimoji="0" sz="1500" b="0" i="0" u="none" strike="noStrike" kern="1200" cap="none" spc="-5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3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keep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safe Staying</a:t>
            </a:r>
            <a:r>
              <a:rPr kumimoji="0" sz="1500" b="0" i="0" u="none" strike="noStrike" kern="1200" cap="none" spc="-4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500" b="0" i="0" u="none" strike="noStrike" kern="1200" cap="none" spc="-3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others/Change</a:t>
            </a:r>
            <a:r>
              <a:rPr kumimoji="0" sz="1500" b="0" i="0" u="none" strike="noStrike" kern="1200" cap="none" spc="-3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1500" b="0" i="0" u="none" strike="noStrike" kern="1200" cap="none" spc="-3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environment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621665" marR="6206490" lvl="0" indent="0" algn="just" defTabSz="914400" rtl="0" eaLnBrk="1" fontAlgn="auto" latinLnBrk="0" hangingPunct="1">
              <a:lnSpc>
                <a:spcPct val="973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arrangements</a:t>
            </a:r>
            <a:r>
              <a:rPr kumimoji="0" sz="1500" b="0" i="0" u="none" strike="noStrike" kern="1200" cap="none" spc="-4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made</a:t>
            </a:r>
            <a:r>
              <a:rPr kumimoji="0" sz="1500" b="0" i="0" u="none" strike="noStrike" kern="1200" cap="none" spc="-5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1500" b="0" i="0" u="none" strike="noStrike" kern="1200" cap="none" spc="-4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safe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sleep </a:t>
            </a:r>
            <a:r>
              <a:rPr kumimoji="0" sz="1500" b="0" i="0" u="none" strike="noStrike" kern="1200" cap="none" spc="-2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Fathers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may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have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cribs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500" b="0" i="0" u="none" strike="noStrike" kern="1200" cap="none" spc="-5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when</a:t>
            </a:r>
            <a:r>
              <a:rPr kumimoji="0" sz="1500" b="0" i="0" u="none" strike="noStrike" kern="1200" cap="none" spc="-7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baby</a:t>
            </a:r>
            <a:r>
              <a:rPr kumimoji="0" sz="1500" b="0" i="0" u="none" strike="noStrike" kern="1200" cap="none" spc="-7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25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stays</a:t>
            </a:r>
            <a:r>
              <a:rPr kumimoji="0" sz="1500" b="0" i="0" u="none" strike="noStrike" kern="1200" cap="none" spc="-6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57631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overnight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588135" marR="5080" lvl="0" indent="296545" algn="l" defTabSz="914400" rtl="0" eaLnBrk="1" fontAlgn="auto" latinLnBrk="0" hangingPunct="1">
              <a:lnSpc>
                <a:spcPts val="19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</a:t>
            </a:r>
            <a:r>
              <a:rPr kumimoji="0" sz="1600" b="0" i="1" u="none" strike="noStrike" kern="1200" cap="none" spc="-4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share</a:t>
            </a:r>
            <a:r>
              <a:rPr kumimoji="0" sz="1600" b="0" i="1" u="none" strike="noStrike" kern="1200" cap="none" spc="-3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our</a:t>
            </a:r>
            <a:r>
              <a:rPr kumimoji="0" sz="1600" b="0" i="1" u="none" strike="noStrike" kern="1200" cap="none" spc="-3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-1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experiences</a:t>
            </a:r>
            <a:r>
              <a:rPr kumimoji="0" sz="1600" b="0" i="1" u="none" strike="noStrike" kern="1200" cap="none" spc="-3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600" b="0" i="1" u="none" strike="noStrike" kern="1200" cap="none" spc="-3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families</a:t>
            </a:r>
            <a:r>
              <a:rPr kumimoji="0" sz="1600" b="0" i="1" u="none" strike="noStrike" kern="1200" cap="none" spc="-3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sz="1600" b="0" i="1" u="none" strike="noStrike" kern="1200" cap="none" spc="-3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our</a:t>
            </a:r>
            <a:r>
              <a:rPr kumimoji="0" sz="1600" b="0" i="1" u="none" strike="noStrike" kern="1200" cap="none" spc="-3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lens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when</a:t>
            </a:r>
            <a:r>
              <a:rPr kumimoji="0" sz="1600" b="0" i="1" u="none" strike="noStrike" kern="1200" cap="none" spc="-3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holding</a:t>
            </a:r>
            <a:r>
              <a:rPr kumimoji="0" sz="1600" b="0" i="1" u="none" strike="noStrike" kern="1200" cap="none" spc="-3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-1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conversations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about</a:t>
            </a:r>
            <a:r>
              <a:rPr kumimoji="0" sz="1600" b="0" i="1" u="none" strike="noStrike" kern="1200" cap="none" spc="-4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SUID</a:t>
            </a:r>
            <a:r>
              <a:rPr kumimoji="0" sz="1600" b="0" i="1" u="none" strike="noStrike" kern="1200" cap="none" spc="-4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Safe</a:t>
            </a:r>
            <a:r>
              <a:rPr kumimoji="0" sz="1600" b="0" i="1" u="none" strike="noStrike" kern="1200" cap="none" spc="-5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Sleep</a:t>
            </a:r>
            <a:r>
              <a:rPr kumimoji="0" sz="1600" b="0" i="1" u="none" strike="noStrike" kern="1200" cap="none" spc="-4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600" b="0" i="1" u="none" strike="noStrike" kern="1200" cap="none" spc="-4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parents.</a:t>
            </a:r>
            <a:r>
              <a:rPr kumimoji="0" sz="1600" b="0" i="1" u="none" strike="noStrike" kern="1200" cap="none" spc="-4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Listening</a:t>
            </a:r>
            <a:r>
              <a:rPr kumimoji="0" sz="1600" b="1" i="1" u="none" strike="noStrike" kern="1200" cap="none" spc="-3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600" b="1" i="1" u="none" strike="noStrike" kern="1200" cap="none" spc="-4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letting</a:t>
            </a:r>
            <a:r>
              <a:rPr kumimoji="0" sz="1600" b="1" i="1" u="none" strike="noStrike" kern="1200" cap="none" spc="-4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families</a:t>
            </a:r>
            <a:r>
              <a:rPr kumimoji="0" sz="1600" b="1" i="1" u="none" strike="noStrike" kern="1200" cap="none" spc="-45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lead</a:t>
            </a:r>
            <a:r>
              <a:rPr kumimoji="0" sz="1600" b="1" i="1" u="none" strike="noStrike" kern="1200" cap="none" spc="-4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centers</a:t>
            </a:r>
            <a:r>
              <a:rPr kumimoji="0" sz="1600" b="1" i="1" u="none" strike="noStrike" kern="1200" cap="none" spc="-5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our</a:t>
            </a:r>
            <a:r>
              <a:rPr kumimoji="0" sz="1600" b="1" i="1" u="none" strike="noStrike" kern="1200" cap="none" spc="-4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1" u="none" strike="noStrike" kern="1200" cap="none" spc="-1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approach.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61B501-B54A-4A9D-8574-FF27AC212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5" y="1282701"/>
            <a:ext cx="5096060" cy="4307148"/>
          </a:xfrm>
        </p:spPr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Cook County SUID Case Registry Workflow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A98A4-05F5-4212-A2C6-12205304D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1120" y="2510119"/>
            <a:ext cx="3602567" cy="1829292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Data From CCMEO to CDC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  <a:p>
            <a:pPr algn="l"/>
            <a:r>
              <a:rPr lang="en-US" dirty="0" err="1">
                <a:solidFill>
                  <a:srgbClr val="FFFFFF"/>
                </a:solidFill>
              </a:rPr>
              <a:t>Rojin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Ahadi</a:t>
            </a:r>
            <a:r>
              <a:rPr lang="en-US" dirty="0">
                <a:solidFill>
                  <a:srgbClr val="FFFFFF"/>
                </a:solidFill>
              </a:rPr>
              <a:t> MPH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Data coordinator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ABEF90-4CAD-6B4C-84A6-38612240558D}"/>
              </a:ext>
            </a:extLst>
          </p:cNvPr>
          <p:cNvSpPr txBox="1"/>
          <p:nvPr/>
        </p:nvSpPr>
        <p:spPr>
          <a:xfrm>
            <a:off x="7335020" y="6304002"/>
            <a:ext cx="4677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Seeing the process builds trust in the data.</a:t>
            </a:r>
          </a:p>
        </p:txBody>
      </p:sp>
    </p:spTree>
    <p:extLst>
      <p:ext uri="{BB962C8B-B14F-4D97-AF65-F5344CB8AC3E}">
        <p14:creationId xmlns:p14="http://schemas.microsoft.com/office/powerpoint/2010/main" val="3032083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43919" y="6421628"/>
            <a:ext cx="2304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Report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2019-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51800" y="3055717"/>
            <a:ext cx="6990175" cy="95560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12792B-E21C-5242-B887-A0A4A828CF92}"/>
              </a:ext>
            </a:extLst>
          </p:cNvPr>
          <p:cNvSpPr txBox="1"/>
          <p:nvPr/>
        </p:nvSpPr>
        <p:spPr>
          <a:xfrm>
            <a:off x="2328333" y="2090172"/>
            <a:ext cx="753533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content of today’s meeting regarding infant deaths can be difficult.  The pictures on the next slide are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doll scene reenactments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with families who have lost their infants to SUID and may evoke strong feelings or other distress.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Please prioritize your own wellbeing, even if you need to step away from the meeting.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433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FEAC7E7-C4D5-DF44-9EF5-3ED75643530C}"/>
              </a:ext>
            </a:extLst>
          </p:cNvPr>
          <p:cNvSpPr/>
          <p:nvPr/>
        </p:nvSpPr>
        <p:spPr>
          <a:xfrm>
            <a:off x="3271497" y="349110"/>
            <a:ext cx="2824503" cy="1222887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realize how much larger the conversation needs to be. We have to get way beyond the ABC’s.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652E0ADE-CCA4-D54E-B61F-419C1EFCE8AC}"/>
              </a:ext>
            </a:extLst>
          </p:cNvPr>
          <p:cNvSpPr/>
          <p:nvPr/>
        </p:nvSpPr>
        <p:spPr>
          <a:xfrm>
            <a:off x="3271497" y="1949146"/>
            <a:ext cx="2824503" cy="1221491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one brought this information back to us until now. 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think it would hit home if we could share this information.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651181F-4398-3A41-8C58-AB8501EC809D}"/>
              </a:ext>
            </a:extLst>
          </p:cNvPr>
          <p:cNvSpPr/>
          <p:nvPr/>
        </p:nvSpPr>
        <p:spPr>
          <a:xfrm>
            <a:off x="311153" y="1942952"/>
            <a:ext cx="2824502" cy="1207474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notice families are not sleeping safely, but that’s because we are not modeling it!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C5BE5A4-AFA7-1D40-845A-7B6AB4EB6D7A}"/>
              </a:ext>
            </a:extLst>
          </p:cNvPr>
          <p:cNvSpPr/>
          <p:nvPr/>
        </p:nvSpPr>
        <p:spPr>
          <a:xfrm>
            <a:off x="6320493" y="3418368"/>
            <a:ext cx="2824501" cy="1234055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hope ESSI brings normalcy [to infant safe sleep]. It has to reach beyond the postpartum unit, to OB and other doctors in the hospital. It’s going to take a village.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C0662568-A002-7046-A6B6-8F0CCE1565AD}"/>
              </a:ext>
            </a:extLst>
          </p:cNvPr>
          <p:cNvSpPr/>
          <p:nvPr/>
        </p:nvSpPr>
        <p:spPr>
          <a:xfrm>
            <a:off x="311153" y="3429000"/>
            <a:ext cx="2824502" cy="1223424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was really eye opening. Hearing the cases puts the whole thing in perspective. It brings [SUID] from back of mind to top of mind. That’s what needs to happen with providers.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04C5A87-F751-A148-AB9E-C8796650534E}"/>
              </a:ext>
            </a:extLst>
          </p:cNvPr>
          <p:cNvSpPr/>
          <p:nvPr/>
        </p:nvSpPr>
        <p:spPr>
          <a:xfrm>
            <a:off x="316830" y="334948"/>
            <a:ext cx="2824502" cy="1230855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education we are giving is not even the tip of the iceberg of what we should be teaching.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9DD28E-F030-7440-A75F-1DC93E8CAD04}"/>
              </a:ext>
            </a:extLst>
          </p:cNvPr>
          <p:cNvSpPr/>
          <p:nvPr/>
        </p:nvSpPr>
        <p:spPr>
          <a:xfrm>
            <a:off x="9422326" y="5888912"/>
            <a:ext cx="2517808" cy="7094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 stakeholders’ reflections on hearing their hospital-specific SUID Data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9003EC37-3592-E447-AE67-AEDFBAF9C349}"/>
              </a:ext>
            </a:extLst>
          </p:cNvPr>
          <p:cNvSpPr/>
          <p:nvPr/>
        </p:nvSpPr>
        <p:spPr>
          <a:xfrm>
            <a:off x="311153" y="5027638"/>
            <a:ext cx="2824502" cy="1215995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This has gotten out in front of us, so it needs to be all hands on deck.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F3647731-A175-D245-99E8-363CAA186DCE}"/>
              </a:ext>
            </a:extLst>
          </p:cNvPr>
          <p:cNvSpPr/>
          <p:nvPr/>
        </p:nvSpPr>
        <p:spPr>
          <a:xfrm>
            <a:off x="6320494" y="1924030"/>
            <a:ext cx="2824503" cy="1215995"/>
          </a:xfrm>
          <a:prstGeom prst="wedgeRoundRect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is a lot of information, and helpful. It makes me think differently. Some families don’t sleep in the same place all of the time.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5DDE3C42-42B1-3245-B2CE-EF2899B4297E}"/>
              </a:ext>
            </a:extLst>
          </p:cNvPr>
          <p:cNvSpPr/>
          <p:nvPr/>
        </p:nvSpPr>
        <p:spPr>
          <a:xfrm>
            <a:off x="3271496" y="3428999"/>
            <a:ext cx="2824501" cy="1215995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Hearing the cases makes a big difference – it really hits home.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8543F120-46A2-4E4D-98D1-7F5F058AE1E5}"/>
              </a:ext>
            </a:extLst>
          </p:cNvPr>
          <p:cNvSpPr/>
          <p:nvPr/>
        </p:nvSpPr>
        <p:spPr>
          <a:xfrm>
            <a:off x="6320494" y="350889"/>
            <a:ext cx="2824504" cy="1219327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didn’t know about these numbers until these presentations – we know about it but don’t always hear about it.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8EFB1A23-C00E-AB49-BBF7-51116F2465F2}"/>
              </a:ext>
            </a:extLst>
          </p:cNvPr>
          <p:cNvSpPr/>
          <p:nvPr/>
        </p:nvSpPr>
        <p:spPr>
          <a:xfrm>
            <a:off x="3280165" y="5018789"/>
            <a:ext cx="5864829" cy="1215995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name I looked at… I kept thinking, do I remember them. Is there something else we could have talked about, something else we could have done…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56A6A503-A8B7-B545-8923-9AA216E5D9F7}"/>
              </a:ext>
            </a:extLst>
          </p:cNvPr>
          <p:cNvSpPr/>
          <p:nvPr/>
        </p:nvSpPr>
        <p:spPr>
          <a:xfrm>
            <a:off x="9357363" y="324547"/>
            <a:ext cx="2517808" cy="1215995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can’t get that out of my head now, because that’s on us.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D13EFEA3-1D68-904A-9D05-25BABBEA7A5E}"/>
              </a:ext>
            </a:extLst>
          </p:cNvPr>
          <p:cNvSpPr/>
          <p:nvPr/>
        </p:nvSpPr>
        <p:spPr>
          <a:xfrm>
            <a:off x="9353027" y="1914299"/>
            <a:ext cx="2587107" cy="1215995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knew that we had some, but that is a lot.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43D9D97-8353-DA4D-AC49-8E67DAEB5743}"/>
              </a:ext>
            </a:extLst>
          </p:cNvPr>
          <p:cNvSpPr/>
          <p:nvPr/>
        </p:nvSpPr>
        <p:spPr>
          <a:xfrm>
            <a:off x="9353027" y="3398327"/>
            <a:ext cx="2587107" cy="1215995"/>
          </a:xfrm>
          <a:prstGeom prst="wedgeRoundRect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Those reasons and barriers include us as well.</a:t>
            </a:r>
          </a:p>
        </p:txBody>
      </p:sp>
    </p:spTree>
    <p:extLst>
      <p:ext uri="{BB962C8B-B14F-4D97-AF65-F5344CB8AC3E}">
        <p14:creationId xmlns:p14="http://schemas.microsoft.com/office/powerpoint/2010/main" val="3866795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04CA3-45FE-6F4A-A9FB-32DD56897E6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Hazardous infant products: Inclined sleepers</a:t>
            </a:r>
          </a:p>
        </p:txBody>
      </p:sp>
      <p:pic>
        <p:nvPicPr>
          <p:cNvPr id="3" name="Picture 2" descr="A poster of baby products&#10;&#10;Description automatically generated">
            <a:extLst>
              <a:ext uri="{FF2B5EF4-FFF2-40B4-BE49-F238E27FC236}">
                <a16:creationId xmlns:a16="http://schemas.microsoft.com/office/drawing/2014/main" id="{F19EAF4F-6AEB-D94E-86AA-B32BC29C54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2373" y="1027906"/>
            <a:ext cx="7067253" cy="54917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D514CF-DFD2-0A4A-B3C2-6EB40A9DAF57}"/>
              </a:ext>
            </a:extLst>
          </p:cNvPr>
          <p:cNvCxnSpPr/>
          <p:nvPr/>
        </p:nvCxnSpPr>
        <p:spPr>
          <a:xfrm>
            <a:off x="2565451" y="6530403"/>
            <a:ext cx="7067253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95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204CA3-45FE-6F4A-A9FB-32DD56897E6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Hazardous infant products: Baby Loungers</a:t>
            </a:r>
          </a:p>
        </p:txBody>
      </p:sp>
      <p:pic>
        <p:nvPicPr>
          <p:cNvPr id="6" name="Picture 5" descr="A pair of pillows on a green carpet&#10;&#10;Description automatically generated">
            <a:extLst>
              <a:ext uri="{FF2B5EF4-FFF2-40B4-BE49-F238E27FC236}">
                <a16:creationId xmlns:a16="http://schemas.microsoft.com/office/drawing/2014/main" id="{C6E5B3B9-DACF-3649-951B-BADD0C7BA8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35" y="1926361"/>
            <a:ext cx="3691815" cy="3255037"/>
          </a:xfrm>
          <a:prstGeom prst="rect">
            <a:avLst/>
          </a:prstGeom>
        </p:spPr>
      </p:pic>
      <p:pic>
        <p:nvPicPr>
          <p:cNvPr id="8" name="Picture 7" descr="A baby sleeping in a blue pillow&#10;&#10;Description automatically generated">
            <a:extLst>
              <a:ext uri="{FF2B5EF4-FFF2-40B4-BE49-F238E27FC236}">
                <a16:creationId xmlns:a16="http://schemas.microsoft.com/office/drawing/2014/main" id="{87BCF7DB-6C24-4843-AEB4-F8BA65B719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4104" y="1770258"/>
            <a:ext cx="2980267" cy="3557587"/>
          </a:xfrm>
          <a:prstGeom prst="rect">
            <a:avLst/>
          </a:prstGeom>
        </p:spPr>
      </p:pic>
      <p:pic>
        <p:nvPicPr>
          <p:cNvPr id="10" name="Picture 9" descr="A baby bed and a bag&#10;&#10;Description automatically generated">
            <a:extLst>
              <a:ext uri="{FF2B5EF4-FFF2-40B4-BE49-F238E27FC236}">
                <a16:creationId xmlns:a16="http://schemas.microsoft.com/office/drawing/2014/main" id="{660570A7-32E5-354C-B553-3027712ED9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936" y="1770258"/>
            <a:ext cx="2104534" cy="34111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599F4E-2BDE-CB45-B9A6-6CD86C09C3E5}"/>
              </a:ext>
            </a:extLst>
          </p:cNvPr>
          <p:cNvSpPr txBox="1"/>
          <p:nvPr/>
        </p:nvSpPr>
        <p:spPr>
          <a:xfrm>
            <a:off x="1984057" y="5338376"/>
            <a:ext cx="159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Boppy</a:t>
            </a:r>
            <a:r>
              <a:rPr lang="en-US" dirty="0"/>
              <a:t> Lounger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3B59B-D8EF-004D-8AAA-B7ACF2469987}"/>
              </a:ext>
            </a:extLst>
          </p:cNvPr>
          <p:cNvSpPr txBox="1"/>
          <p:nvPr/>
        </p:nvSpPr>
        <p:spPr>
          <a:xfrm>
            <a:off x="5258040" y="5326244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Snuggle Me lounger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E77C44-F58D-3E42-8AF1-9EEF8DF07852}"/>
              </a:ext>
            </a:extLst>
          </p:cNvPr>
          <p:cNvSpPr txBox="1"/>
          <p:nvPr/>
        </p:nvSpPr>
        <p:spPr>
          <a:xfrm>
            <a:off x="8944059" y="5326244"/>
            <a:ext cx="1614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Yoocaa</a:t>
            </a:r>
            <a:r>
              <a:rPr lang="en-US" dirty="0"/>
              <a:t> lounger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B6626D-6361-714C-8AA8-7DF0B824BE75}"/>
              </a:ext>
            </a:extLst>
          </p:cNvPr>
          <p:cNvSpPr/>
          <p:nvPr/>
        </p:nvSpPr>
        <p:spPr>
          <a:xfrm>
            <a:off x="4724403" y="1770258"/>
            <a:ext cx="948267" cy="594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FD36CD-E17F-9C41-A5DE-DF35FBAC6AEE}"/>
              </a:ext>
            </a:extLst>
          </p:cNvPr>
          <p:cNvSpPr/>
          <p:nvPr/>
        </p:nvSpPr>
        <p:spPr>
          <a:xfrm>
            <a:off x="7163754" y="4558147"/>
            <a:ext cx="948267" cy="787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A0D251-D406-7440-BD15-70883A3E01D3}"/>
              </a:ext>
            </a:extLst>
          </p:cNvPr>
          <p:cNvSpPr txBox="1"/>
          <p:nvPr/>
        </p:nvSpPr>
        <p:spPr>
          <a:xfrm>
            <a:off x="2279217" y="6108266"/>
            <a:ext cx="763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*10 infant deaths occurred in these products in Cook County from 2019-2022*</a:t>
            </a:r>
          </a:p>
        </p:txBody>
      </p:sp>
    </p:spTree>
    <p:extLst>
      <p:ext uri="{BB962C8B-B14F-4D97-AF65-F5344CB8AC3E}">
        <p14:creationId xmlns:p14="http://schemas.microsoft.com/office/powerpoint/2010/main" val="1645273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65F8EE-4719-C44E-869F-1298866B00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73" y="181619"/>
            <a:ext cx="5018680" cy="6494761"/>
          </a:xfrm>
          <a:prstGeom prst="rect">
            <a:avLst/>
          </a:prstGeom>
        </p:spPr>
      </p:pic>
      <p:pic>
        <p:nvPicPr>
          <p:cNvPr id="5" name="Picture 4" descr="A list of baby products&#10;&#10;Description automatically generated">
            <a:extLst>
              <a:ext uri="{FF2B5EF4-FFF2-40B4-BE49-F238E27FC236}">
                <a16:creationId xmlns:a16="http://schemas.microsoft.com/office/drawing/2014/main" id="{2C296B37-BAC4-D340-97FE-2C7D61B8F9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449" y="181618"/>
            <a:ext cx="5020274" cy="649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22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>
            <a:extLst>
              <a:ext uri="{FF2B5EF4-FFF2-40B4-BE49-F238E27FC236}">
                <a16:creationId xmlns:a16="http://schemas.microsoft.com/office/drawing/2014/main" id="{D95FB506-DE1C-F3D8-477C-8AEFD85C8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167188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Georgia" panose="02040502050405020303" pitchFamily="18" charset="0"/>
                <a:ea typeface="Osaka" pitchFamily="-111" charset="-128"/>
              </a:rPr>
              <a:t>Department of Pediatrics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Georgia" panose="02040502050405020303" pitchFamily="18" charset="0"/>
                <a:ea typeface="Osaka" pitchFamily="-111" charset="-128"/>
              </a:rPr>
              <a:t>Division of Newborn Medicine</a:t>
            </a:r>
          </a:p>
        </p:txBody>
      </p:sp>
      <p:sp>
        <p:nvSpPr>
          <p:cNvPr id="6147" name="TextBox 5">
            <a:extLst>
              <a:ext uri="{FF2B5EF4-FFF2-40B4-BE49-F238E27FC236}">
                <a16:creationId xmlns:a16="http://schemas.microsoft.com/office/drawing/2014/main" id="{DD07F3F9-DFF8-6DC3-3CB3-415905E1F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1795463"/>
            <a:ext cx="11347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BJC Safe Sleep Initiative</a:t>
            </a:r>
          </a:p>
        </p:txBody>
      </p:sp>
      <p:sp>
        <p:nvSpPr>
          <p:cNvPr id="6148" name="TextBox 6">
            <a:extLst>
              <a:ext uri="{FF2B5EF4-FFF2-40B4-BE49-F238E27FC236}">
                <a16:creationId xmlns:a16="http://schemas.microsoft.com/office/drawing/2014/main" id="{BE7795A7-FD4D-CF62-D19C-77D83269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2990850"/>
            <a:ext cx="11349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 quality improvement project to help babies sleep safely from birth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1"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Bryanne Colvin, MD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Washington University in St. Louis School of Medicine</a:t>
            </a:r>
          </a:p>
        </p:txBody>
      </p:sp>
      <p:pic>
        <p:nvPicPr>
          <p:cNvPr id="6149" name="Picture 1">
            <a:extLst>
              <a:ext uri="{FF2B5EF4-FFF2-40B4-BE49-F238E27FC236}">
                <a16:creationId xmlns:a16="http://schemas.microsoft.com/office/drawing/2014/main" id="{D542EA37-C718-ADD7-0E0D-1E9ADA14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295275"/>
            <a:ext cx="77438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4160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CD2B4295-B24B-3C40-6EE0-638AD55D7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6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Objectives</a:t>
            </a:r>
          </a:p>
        </p:txBody>
      </p:sp>
      <p:sp>
        <p:nvSpPr>
          <p:cNvPr id="7171" name="Subtitle 2">
            <a:extLst>
              <a:ext uri="{FF2B5EF4-FFF2-40B4-BE49-F238E27FC236}">
                <a16:creationId xmlns:a16="http://schemas.microsoft.com/office/drawing/2014/main" id="{A84763E0-09D9-C467-E327-D46B91885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" y="1481138"/>
            <a:ext cx="9236075" cy="4111625"/>
          </a:xfrm>
        </p:spPr>
        <p:txBody>
          <a:bodyPr/>
          <a:lstStyle/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Background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Project Goals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Project Elements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Safe Sleep Collaborative - Results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Considerations 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US" altLang="en-US"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US" altLang="en-US"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>
            <a:extLst>
              <a:ext uri="{FF2B5EF4-FFF2-40B4-BE49-F238E27FC236}">
                <a16:creationId xmlns:a16="http://schemas.microsoft.com/office/drawing/2014/main" id="{E80EB6BE-4CFA-6923-C959-AED8C24BA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5988" y="5653088"/>
            <a:ext cx="101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cdc.gov</a:t>
            </a:r>
          </a:p>
        </p:txBody>
      </p:sp>
      <p:pic>
        <p:nvPicPr>
          <p:cNvPr id="8195" name="Content Placeholder 5">
            <a:extLst>
              <a:ext uri="{FF2B5EF4-FFF2-40B4-BE49-F238E27FC236}">
                <a16:creationId xmlns:a16="http://schemas.microsoft.com/office/drawing/2014/main" id="{211CF5EC-AA0C-8E9D-7045-1F5332C0C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696913"/>
            <a:ext cx="81470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2">
            <a:extLst>
              <a:ext uri="{FF2B5EF4-FFF2-40B4-BE49-F238E27FC236}">
                <a16:creationId xmlns:a16="http://schemas.microsoft.com/office/drawing/2014/main" id="{A12211FF-FB5C-F823-68A5-ADDCDA260D29}"/>
              </a:ext>
            </a:extLst>
          </p:cNvPr>
          <p:cNvSpPr/>
          <p:nvPr/>
        </p:nvSpPr>
        <p:spPr>
          <a:xfrm>
            <a:off x="3519488" y="1304925"/>
            <a:ext cx="158750" cy="571500"/>
          </a:xfrm>
          <a:prstGeom prst="downArrow">
            <a:avLst/>
          </a:prstGeom>
          <a:solidFill>
            <a:srgbClr val="A9343A"/>
          </a:solidFill>
          <a:ln w="9525" cap="flat" cmpd="sng" algn="ctr">
            <a:solidFill>
              <a:srgbClr val="A9343A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4735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2BC3A1D7-ECEE-BA30-899C-E1A338A62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Background – SUID rates per 100,000 live births</a:t>
            </a:r>
          </a:p>
        </p:txBody>
      </p:sp>
      <p:sp>
        <p:nvSpPr>
          <p:cNvPr id="9219" name="TextBox 3">
            <a:extLst>
              <a:ext uri="{FF2B5EF4-FFF2-40B4-BE49-F238E27FC236}">
                <a16:creationId xmlns:a16="http://schemas.microsoft.com/office/drawing/2014/main" id="{EAAB7078-387B-772C-B976-30A6C14E5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73700"/>
            <a:ext cx="6129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>
                <a:latin typeface="Georgia" panose="02040502050405020303" pitchFamily="18" charset="0"/>
              </a:rPr>
              <a:t>ASSB</a:t>
            </a:r>
            <a:r>
              <a:rPr lang="en-US" altLang="en-US" sz="1200" i="1">
                <a:latin typeface="Georgia" panose="02040502050405020303" pitchFamily="18" charset="0"/>
              </a:rPr>
              <a:t> – Accidental Suffocation &amp; Strangulation in Bed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>
                <a:latin typeface="Georgia" panose="02040502050405020303" pitchFamily="18" charset="0"/>
              </a:rPr>
              <a:t>SIDS</a:t>
            </a:r>
            <a:r>
              <a:rPr lang="en-US" altLang="en-US" sz="1200" i="1">
                <a:latin typeface="Georgia" panose="02040502050405020303" pitchFamily="18" charset="0"/>
              </a:rPr>
              <a:t> – Sudden Infant Death Syndrome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i="1">
                <a:latin typeface="Georgia" panose="02040502050405020303" pitchFamily="18" charset="0"/>
              </a:rPr>
              <a:t>SUID</a:t>
            </a:r>
            <a:r>
              <a:rPr lang="en-US" altLang="en-US" sz="1200" i="1">
                <a:latin typeface="Georgia" panose="02040502050405020303" pitchFamily="18" charset="0"/>
              </a:rPr>
              <a:t> – Sudden Unexpected Infant Death </a:t>
            </a:r>
          </a:p>
        </p:txBody>
      </p:sp>
      <p:sp>
        <p:nvSpPr>
          <p:cNvPr id="9220" name="TextBox 4">
            <a:extLst>
              <a:ext uri="{FF2B5EF4-FFF2-40B4-BE49-F238E27FC236}">
                <a16:creationId xmlns:a16="http://schemas.microsoft.com/office/drawing/2014/main" id="{E6740EAA-F71E-7CA2-E078-679544FDD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2327275"/>
            <a:ext cx="1427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Georgia" panose="02040502050405020303" pitchFamily="18" charset="0"/>
              </a:rPr>
              <a:t>STL CITY</a:t>
            </a:r>
          </a:p>
        </p:txBody>
      </p:sp>
      <p:sp>
        <p:nvSpPr>
          <p:cNvPr id="9221" name="TextBox 5">
            <a:extLst>
              <a:ext uri="{FF2B5EF4-FFF2-40B4-BE49-F238E27FC236}">
                <a16:creationId xmlns:a16="http://schemas.microsoft.com/office/drawing/2014/main" id="{7D8E40B4-A697-1048-C295-BF277F620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" y="3208338"/>
            <a:ext cx="1346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Georgia" panose="02040502050405020303" pitchFamily="18" charset="0"/>
              </a:rPr>
              <a:t>MISSOURI</a:t>
            </a:r>
          </a:p>
        </p:txBody>
      </p:sp>
      <p:sp>
        <p:nvSpPr>
          <p:cNvPr id="9222" name="TextBox 6">
            <a:extLst>
              <a:ext uri="{FF2B5EF4-FFF2-40B4-BE49-F238E27FC236}">
                <a16:creationId xmlns:a16="http://schemas.microsoft.com/office/drawing/2014/main" id="{F163110C-F654-AE49-A29D-E1FBFEF5F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132263"/>
            <a:ext cx="488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Georgia" panose="02040502050405020303" pitchFamily="18" charset="0"/>
              </a:rPr>
              <a:t>US</a:t>
            </a:r>
          </a:p>
        </p:txBody>
      </p:sp>
      <p:grpSp>
        <p:nvGrpSpPr>
          <p:cNvPr id="9223" name="Group 7">
            <a:extLst>
              <a:ext uri="{FF2B5EF4-FFF2-40B4-BE49-F238E27FC236}">
                <a16:creationId xmlns:a16="http://schemas.microsoft.com/office/drawing/2014/main" id="{C87A7059-90AE-3115-6301-0612F4556526}"/>
              </a:ext>
            </a:extLst>
          </p:cNvPr>
          <p:cNvGrpSpPr>
            <a:grpSpLocks/>
          </p:cNvGrpSpPr>
          <p:nvPr/>
        </p:nvGrpSpPr>
        <p:grpSpPr bwMode="auto">
          <a:xfrm>
            <a:off x="2414588" y="1228725"/>
            <a:ext cx="7362825" cy="4333875"/>
            <a:chOff x="1630018" y="1152938"/>
            <a:chExt cx="9443278" cy="4333454"/>
          </a:xfrm>
        </p:grpSpPr>
        <p:graphicFrame>
          <p:nvGraphicFramePr>
            <p:cNvPr id="9226" name="Chart 8">
              <a:extLst>
                <a:ext uri="{FF2B5EF4-FFF2-40B4-BE49-F238E27FC236}">
                  <a16:creationId xmlns:a16="http://schemas.microsoft.com/office/drawing/2014/main" id="{5A55731C-5329-E0EC-C47B-9D17BF1708A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564853" y="1102138"/>
            <a:ext cx="9573608" cy="43754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2" imgW="7474344" imgH="4383404" progId="Excel.Chart.8">
                    <p:embed/>
                  </p:oleObj>
                </mc:Choice>
                <mc:Fallback>
                  <p:oleObj name="Chart" r:id="rId2" imgW="7474344" imgH="4383404" progId="Excel.Chart.8">
                    <p:embed/>
                    <p:pic>
                      <p:nvPicPr>
                        <p:cNvPr id="9226" name="Chart 8">
                          <a:extLst>
                            <a:ext uri="{FF2B5EF4-FFF2-40B4-BE49-F238E27FC236}">
                              <a16:creationId xmlns:a16="http://schemas.microsoft.com/office/drawing/2014/main" id="{5A55731C-5329-E0EC-C47B-9D17BF1708A0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4853" y="1102138"/>
                          <a:ext cx="9573608" cy="43754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7" name="TextBox 9">
              <a:extLst>
                <a:ext uri="{FF2B5EF4-FFF2-40B4-BE49-F238E27FC236}">
                  <a16:creationId xmlns:a16="http://schemas.microsoft.com/office/drawing/2014/main" id="{9B1DF699-3454-F06A-4D5B-243080750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8756" y="2291764"/>
              <a:ext cx="11622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b="1" i="1">
                  <a:solidFill>
                    <a:schemeClr val="bg1"/>
                  </a:solidFill>
                  <a:latin typeface="Georgia" panose="02040502050405020303" pitchFamily="18" charset="0"/>
                </a:rPr>
                <a:t>ASSB</a:t>
              </a:r>
            </a:p>
          </p:txBody>
        </p:sp>
        <p:sp>
          <p:nvSpPr>
            <p:cNvPr id="9228" name="TextBox 10">
              <a:extLst>
                <a:ext uri="{FF2B5EF4-FFF2-40B4-BE49-F238E27FC236}">
                  <a16:creationId xmlns:a16="http://schemas.microsoft.com/office/drawing/2014/main" id="{F99E056F-7257-062B-CDF2-29C8AAD3A3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8177" y="2259044"/>
              <a:ext cx="105323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b="1" i="1">
                  <a:solidFill>
                    <a:schemeClr val="bg1"/>
                  </a:solidFill>
                  <a:latin typeface="Georgia" panose="02040502050405020303" pitchFamily="18" charset="0"/>
                </a:rPr>
                <a:t>UNK</a:t>
              </a:r>
            </a:p>
          </p:txBody>
        </p:sp>
        <p:sp>
          <p:nvSpPr>
            <p:cNvPr id="9229" name="TextBox 11">
              <a:extLst>
                <a:ext uri="{FF2B5EF4-FFF2-40B4-BE49-F238E27FC236}">
                  <a16:creationId xmlns:a16="http://schemas.microsoft.com/office/drawing/2014/main" id="{DF793AB1-ECA9-A298-285B-84B5D9A33C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2419" y="2272298"/>
              <a:ext cx="108613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b="1" i="1">
                  <a:solidFill>
                    <a:schemeClr val="bg1"/>
                  </a:solidFill>
                  <a:latin typeface="Georgia" panose="02040502050405020303" pitchFamily="18" charset="0"/>
                </a:rPr>
                <a:t>SIDS</a:t>
              </a:r>
            </a:p>
          </p:txBody>
        </p:sp>
        <p:sp>
          <p:nvSpPr>
            <p:cNvPr id="9230" name="TextBox 12">
              <a:extLst>
                <a:ext uri="{FF2B5EF4-FFF2-40B4-BE49-F238E27FC236}">
                  <a16:creationId xmlns:a16="http://schemas.microsoft.com/office/drawing/2014/main" id="{77DCB039-1A2B-9B4D-EF31-FF0EE129EB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5636" y="5086282"/>
              <a:ext cx="74479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b="1" i="1">
                  <a:latin typeface="Georgia" panose="02040502050405020303" pitchFamily="18" charset="0"/>
                </a:rPr>
                <a:t>171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D95EE6-BE5A-D1E1-F0B4-A73652E5204A}"/>
                </a:ext>
              </a:extLst>
            </p:cNvPr>
            <p:cNvSpPr txBox="1"/>
            <p:nvPr/>
          </p:nvSpPr>
          <p:spPr>
            <a:xfrm>
              <a:off x="6441243" y="5064158"/>
              <a:ext cx="787959" cy="400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 dirty="0">
                  <a:solidFill>
                    <a:schemeClr val="bg2">
                      <a:lumMod val="75000"/>
                    </a:schemeClr>
                  </a:solidFill>
                  <a:latin typeface="Georgia" panose="02040502050405020303" pitchFamily="18" charset="0"/>
                </a:rPr>
                <a:t>110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49EAD3B-C96D-F36B-19E3-326EF80FB398}"/>
                </a:ext>
              </a:extLst>
            </p:cNvPr>
            <p:cNvCxnSpPr>
              <a:cxnSpLocks/>
            </p:cNvCxnSpPr>
            <p:nvPr/>
          </p:nvCxnSpPr>
          <p:spPr>
            <a:xfrm>
              <a:off x="10376961" y="2259319"/>
              <a:ext cx="0" cy="2796903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0A7A54C-FE74-A019-D1A3-B483AD2A0FC7}"/>
                </a:ext>
              </a:extLst>
            </p:cNvPr>
            <p:cNvCxnSpPr>
              <a:cxnSpLocks/>
            </p:cNvCxnSpPr>
            <p:nvPr/>
          </p:nvCxnSpPr>
          <p:spPr>
            <a:xfrm>
              <a:off x="6870854" y="3183154"/>
              <a:ext cx="0" cy="1873068"/>
            </a:xfrm>
            <a:prstGeom prst="line">
              <a:avLst/>
            </a:prstGeom>
            <a:ln>
              <a:solidFill>
                <a:schemeClr val="bg2">
                  <a:lumMod val="75000"/>
                  <a:alpha val="93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677703-21BD-9089-1E10-B61813B400B1}"/>
                </a:ext>
              </a:extLst>
            </p:cNvPr>
            <p:cNvSpPr txBox="1"/>
            <p:nvPr/>
          </p:nvSpPr>
          <p:spPr>
            <a:xfrm>
              <a:off x="5698080" y="5076857"/>
              <a:ext cx="610820" cy="4000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 dirty="0">
                  <a:solidFill>
                    <a:schemeClr val="bg2">
                      <a:lumMod val="75000"/>
                    </a:schemeClr>
                  </a:solidFill>
                  <a:latin typeface="Georgia" panose="02040502050405020303" pitchFamily="18" charset="0"/>
                </a:rPr>
                <a:t>91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28DF12D-8907-3818-66F9-6FBBEA0C5432}"/>
                </a:ext>
              </a:extLst>
            </p:cNvPr>
            <p:cNvCxnSpPr>
              <a:cxnSpLocks/>
            </p:cNvCxnSpPr>
            <p:nvPr/>
          </p:nvCxnSpPr>
          <p:spPr>
            <a:xfrm>
              <a:off x="5970913" y="4095877"/>
              <a:ext cx="0" cy="960345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D40191C-D3E4-D2C5-505F-C30C801839D4}"/>
              </a:ext>
            </a:extLst>
          </p:cNvPr>
          <p:cNvSpPr txBox="1"/>
          <p:nvPr/>
        </p:nvSpPr>
        <p:spPr>
          <a:xfrm>
            <a:off x="6980238" y="5518150"/>
            <a:ext cx="48307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SUID = ASSB + Unknown + SIDS</a:t>
            </a:r>
          </a:p>
        </p:txBody>
      </p:sp>
      <p:sp>
        <p:nvSpPr>
          <p:cNvPr id="9225" name="TextBox 19">
            <a:extLst>
              <a:ext uri="{FF2B5EF4-FFF2-40B4-BE49-F238E27FC236}">
                <a16:creationId xmlns:a16="http://schemas.microsoft.com/office/drawing/2014/main" id="{E259C353-26DB-5AC5-4401-9BF0A7DEE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1155700"/>
            <a:ext cx="104552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595959"/>
                </a:solidFill>
                <a:latin typeface="Georgia" panose="02040502050405020303" pitchFamily="18" charset="0"/>
              </a:rPr>
              <a:t>In St. Louis, Black infants are </a:t>
            </a:r>
            <a:r>
              <a:rPr lang="en-US" altLang="en-US" b="1">
                <a:solidFill>
                  <a:srgbClr val="C00000"/>
                </a:solidFill>
                <a:latin typeface="Georgia" panose="02040502050405020303" pitchFamily="18" charset="0"/>
              </a:rPr>
              <a:t>4.2x</a:t>
            </a:r>
            <a:r>
              <a:rPr lang="en-US" altLang="en-US">
                <a:solidFill>
                  <a:srgbClr val="595959"/>
                </a:solidFill>
                <a:latin typeface="Georgia" panose="02040502050405020303" pitchFamily="18" charset="0"/>
              </a:rPr>
              <a:t> more likely to die than White infants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5">
            <a:extLst>
              <a:ext uri="{FF2B5EF4-FFF2-40B4-BE49-F238E27FC236}">
                <a16:creationId xmlns:a16="http://schemas.microsoft.com/office/drawing/2014/main" id="{187F3541-2F06-42A2-0B8E-E4DBD7E3A7D1}"/>
              </a:ext>
            </a:extLst>
          </p:cNvPr>
          <p:cNvSpPr txBox="1">
            <a:spLocks/>
          </p:cNvSpPr>
          <p:nvPr/>
        </p:nvSpPr>
        <p:spPr bwMode="auto">
          <a:xfrm>
            <a:off x="839788" y="858838"/>
            <a:ext cx="51577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>
                <a:latin typeface="Georgia" panose="02040502050405020303" pitchFamily="18" charset="0"/>
              </a:rPr>
              <a:t>Current State</a:t>
            </a:r>
          </a:p>
        </p:txBody>
      </p:sp>
      <p:pic>
        <p:nvPicPr>
          <p:cNvPr id="10243" name="Content Placeholder 9">
            <a:extLst>
              <a:ext uri="{FF2B5EF4-FFF2-40B4-BE49-F238E27FC236}">
                <a16:creationId xmlns:a16="http://schemas.microsoft.com/office/drawing/2014/main" id="{42994E5E-5CED-D2E6-51AA-308CCC602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1797050"/>
            <a:ext cx="4271963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7567A7E-3CD3-87AC-C61F-F518A9511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858838"/>
            <a:ext cx="51831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n-US">
                <a:latin typeface="Georgia" panose="02040502050405020303" pitchFamily="18" charset="0"/>
              </a:rPr>
              <a:t>Ideal State</a:t>
            </a:r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42C3CF24-964E-2ECF-CF8B-B473A332E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97050"/>
            <a:ext cx="51831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43919" y="6421628"/>
            <a:ext cx="2304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Report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2019-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0421" y="245363"/>
            <a:ext cx="45351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>
                <a:solidFill>
                  <a:srgbClr val="006232"/>
                </a:solidFill>
                <a:latin typeface="Arial"/>
                <a:cs typeface="Arial"/>
              </a:rPr>
              <a:t>The</a:t>
            </a:r>
            <a:r>
              <a:rPr sz="3200" b="1" spc="-40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3200" b="1">
                <a:solidFill>
                  <a:srgbClr val="006232"/>
                </a:solidFill>
                <a:latin typeface="Arial"/>
                <a:cs typeface="Arial"/>
              </a:rPr>
              <a:t>Sleep</a:t>
            </a:r>
            <a:r>
              <a:rPr sz="3200" b="1" spc="-40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3200" b="1" spc="-10">
                <a:solidFill>
                  <a:srgbClr val="006232"/>
                </a:solidFill>
                <a:latin typeface="Arial"/>
                <a:cs typeface="Arial"/>
              </a:rPr>
              <a:t>Environment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53400" y="584200"/>
            <a:ext cx="3508366" cy="564194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0" y="1712733"/>
            <a:ext cx="8087359" cy="3962400"/>
            <a:chOff x="0" y="1712733"/>
            <a:chExt cx="8087359" cy="39624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4700" y="1712733"/>
              <a:ext cx="3502084" cy="3962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53626"/>
              <a:ext cx="4604396" cy="2150747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8C5F29E8-F9DA-EC9F-5DAC-0DB5D5306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6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Problem</a:t>
            </a:r>
          </a:p>
        </p:txBody>
      </p:sp>
      <p:sp>
        <p:nvSpPr>
          <p:cNvPr id="11267" name="Subtitle 2">
            <a:extLst>
              <a:ext uri="{FF2B5EF4-FFF2-40B4-BE49-F238E27FC236}">
                <a16:creationId xmlns:a16="http://schemas.microsoft.com/office/drawing/2014/main" id="{0BE88D30-E8A0-2726-DD93-38725BBB6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" y="1481138"/>
            <a:ext cx="11231563" cy="411162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800">
                <a:latin typeface="Georgia" panose="02040502050405020303" pitchFamily="18" charset="0"/>
              </a:rPr>
              <a:t>Our hospitals do not model safe sleep for families during their inpatient stay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800">
                <a:latin typeface="Georgia" panose="02040502050405020303" pitchFamily="18" charset="0"/>
              </a:rPr>
              <a:t>Modeling is important to improve compliance with safe sleep guidelines at home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800">
                <a:latin typeface="Georgia" panose="02040502050405020303" pitchFamily="18" charset="0"/>
              </a:rPr>
              <a:t>Infant mortality from SUID is above the national average in Missouri and Saint Louis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724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B04B8ABA-F0E1-C3B3-3B15-B849466D7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425" y="469900"/>
            <a:ext cx="10217150" cy="596900"/>
          </a:xfrm>
        </p:spPr>
        <p:txBody>
          <a:bodyPr/>
          <a:lstStyle/>
          <a:p>
            <a:pPr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A face to every story – Preventing Harm</a:t>
            </a:r>
          </a:p>
        </p:txBody>
      </p:sp>
      <p:pic>
        <p:nvPicPr>
          <p:cNvPr id="12291" name="Content Placeholder 7">
            <a:extLst>
              <a:ext uri="{FF2B5EF4-FFF2-40B4-BE49-F238E27FC236}">
                <a16:creationId xmlns:a16="http://schemas.microsoft.com/office/drawing/2014/main" id="{B950E802-85B5-C34F-E3BD-4F3D46A90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1609725"/>
            <a:ext cx="26447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1A0F1F75-CE3D-4612-08DB-80B3B9ABC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Project Goals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C757E55-B12B-9396-9187-E72C2281B9BA}"/>
              </a:ext>
            </a:extLst>
          </p:cNvPr>
          <p:cNvGraphicFramePr>
            <a:graphicFrameLocks/>
          </p:cNvGraphicFramePr>
          <p:nvPr/>
        </p:nvGraphicFramePr>
        <p:xfrm>
          <a:off x="602206" y="1077073"/>
          <a:ext cx="11610342" cy="4984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4EDAC3AD-C22D-E346-E083-3CE21544B7E4}"/>
              </a:ext>
            </a:extLst>
          </p:cNvPr>
          <p:cNvSpPr/>
          <p:nvPr/>
        </p:nvSpPr>
        <p:spPr>
          <a:xfrm>
            <a:off x="342900" y="2343150"/>
            <a:ext cx="11610975" cy="23606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1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DA30C9D6-D7E8-DC43-0DF2-2685D665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339850"/>
            <a:ext cx="6635750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F3B2312D-5376-AFF9-D55D-90AC7E73D0E3}"/>
              </a:ext>
            </a:extLst>
          </p:cNvPr>
          <p:cNvSpPr txBox="1">
            <a:spLocks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2400">
                <a:latin typeface="Georgia" panose="02040502050405020303" pitchFamily="18" charset="0"/>
              </a:rPr>
              <a:t>Our Team: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400" b="1">
                <a:latin typeface="Georgia" panose="02040502050405020303" pitchFamily="18" charset="0"/>
              </a:rPr>
              <a:t>Multidisciplinary</a:t>
            </a:r>
            <a:r>
              <a:rPr lang="en-US" altLang="en-US" sz="2400">
                <a:latin typeface="Georgia" panose="02040502050405020303" pitchFamily="18" charset="0"/>
              </a:rPr>
              <a:t>,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400">
                <a:latin typeface="Georgia" panose="02040502050405020303" pitchFamily="18" charset="0"/>
              </a:rPr>
              <a:t>multi-facility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400">
                <a:latin typeface="Georgia" panose="02040502050405020303" pitchFamily="18" charset="0"/>
              </a:rPr>
              <a:t>collaborative to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400">
                <a:latin typeface="Georgia" panose="02040502050405020303" pitchFamily="18" charset="0"/>
              </a:rPr>
              <a:t>implement safe sleep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400">
                <a:latin typeface="Georgia" panose="02040502050405020303" pitchFamily="18" charset="0"/>
              </a:rPr>
              <a:t>across the system led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400">
                <a:latin typeface="Georgia" panose="02040502050405020303" pitchFamily="18" charset="0"/>
              </a:rPr>
              <a:t>by </a:t>
            </a:r>
            <a:r>
              <a:rPr lang="en-US" altLang="en-US" sz="2400" b="1">
                <a:latin typeface="Georgia" panose="02040502050405020303" pitchFamily="18" charset="0"/>
              </a:rPr>
              <a:t>nurse-physician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400" b="1">
                <a:latin typeface="Georgia" panose="02040502050405020303" pitchFamily="18" charset="0"/>
              </a:rPr>
              <a:t>dyads</a:t>
            </a:r>
            <a:r>
              <a:rPr lang="en-US" altLang="en-US" sz="2400">
                <a:latin typeface="Georgia" panose="02040502050405020303" pitchFamily="18" charset="0"/>
              </a:rPr>
              <a:t> in each unit</a:t>
            </a:r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4FA8BE6C-E9CA-3080-27FE-04D4F25B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17500"/>
            <a:ext cx="77470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067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8172421B-24E1-8AA6-B381-82314D15CD86}"/>
              </a:ext>
            </a:extLst>
          </p:cNvPr>
          <p:cNvSpPr txBox="1">
            <a:spLocks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Georgia" panose="02040502050405020303" pitchFamily="18" charset="0"/>
              </a:rPr>
              <a:t>Utilize the IHI Model for Improvement</a:t>
            </a:r>
          </a:p>
          <a:p>
            <a:r>
              <a:rPr lang="en-US" altLang="en-US" sz="2400">
                <a:latin typeface="Georgia" panose="02040502050405020303" pitchFamily="18" charset="0"/>
              </a:rPr>
              <a:t>Develop safe sleep policy</a:t>
            </a:r>
          </a:p>
          <a:p>
            <a:r>
              <a:rPr lang="en-US" altLang="en-US" sz="2400">
                <a:latin typeface="Georgia" panose="02040502050405020303" pitchFamily="18" charset="0"/>
              </a:rPr>
              <a:t>Develop staff education (model the behaviors)</a:t>
            </a:r>
          </a:p>
          <a:p>
            <a:pPr lvl="1"/>
            <a:r>
              <a:rPr lang="en-US" altLang="en-US" sz="2000">
                <a:latin typeface="Georgia" panose="02040502050405020303" pitchFamily="18" charset="0"/>
              </a:rPr>
              <a:t>Training for Safe Sleep Champions</a:t>
            </a:r>
          </a:p>
          <a:p>
            <a:r>
              <a:rPr lang="en-US" altLang="en-US" sz="2400">
                <a:latin typeface="Georgia" panose="02040502050405020303" pitchFamily="18" charset="0"/>
              </a:rPr>
              <a:t>Develop parent education </a:t>
            </a:r>
          </a:p>
          <a:p>
            <a:pPr lvl="1"/>
            <a:r>
              <a:rPr lang="en-US" altLang="en-US" sz="2000">
                <a:latin typeface="Georgia" panose="02040502050405020303" pitchFamily="18" charset="0"/>
              </a:rPr>
              <a:t>Crib cards and parent handouts</a:t>
            </a:r>
          </a:p>
          <a:p>
            <a:pPr lvl="1"/>
            <a:r>
              <a:rPr lang="en-US" altLang="en-US" sz="2000">
                <a:latin typeface="Georgia" panose="02040502050405020303" pitchFamily="18" charset="0"/>
              </a:rPr>
              <a:t>Laminated flip cards</a:t>
            </a:r>
          </a:p>
          <a:p>
            <a:pPr lvl="1"/>
            <a:r>
              <a:rPr lang="en-US" altLang="en-US" sz="2000">
                <a:latin typeface="Georgia" panose="02040502050405020303" pitchFamily="18" charset="0"/>
              </a:rPr>
              <a:t>Parent videos</a:t>
            </a:r>
          </a:p>
          <a:p>
            <a:r>
              <a:rPr lang="en-US" altLang="en-US" sz="2400">
                <a:latin typeface="Georgia" panose="02040502050405020303" pitchFamily="18" charset="0"/>
              </a:rPr>
              <a:t>Develop sleep metrics and track compliance</a:t>
            </a:r>
          </a:p>
          <a:p>
            <a:endParaRPr lang="en-US" altLang="en-US" sz="2400">
              <a:latin typeface="Georgia" panose="02040502050405020303" pitchFamily="18" charset="0"/>
            </a:endParaRP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15D47132-7B3C-3118-104F-C6D7CCD8D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17500"/>
            <a:ext cx="77470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4">
            <a:extLst>
              <a:ext uri="{FF2B5EF4-FFF2-40B4-BE49-F238E27FC236}">
                <a16:creationId xmlns:a16="http://schemas.microsoft.com/office/drawing/2014/main" id="{FDAAD753-0F3F-7C80-EACE-F431F08204DE}"/>
              </a:ext>
            </a:extLst>
          </p:cNvPr>
          <p:cNvGrpSpPr>
            <a:grpSpLocks/>
          </p:cNvGrpSpPr>
          <p:nvPr/>
        </p:nvGrpSpPr>
        <p:grpSpPr bwMode="auto">
          <a:xfrm>
            <a:off x="130175" y="15751175"/>
            <a:ext cx="10606088" cy="4125913"/>
            <a:chOff x="130630" y="15598582"/>
            <a:chExt cx="10606315" cy="4126807"/>
          </a:xfrm>
        </p:grpSpPr>
        <p:sp>
          <p:nvSpPr>
            <p:cNvPr id="15365" name="TextBox 5">
              <a:extLst>
                <a:ext uri="{FF2B5EF4-FFF2-40B4-BE49-F238E27FC236}">
                  <a16:creationId xmlns:a16="http://schemas.microsoft.com/office/drawing/2014/main" id="{F9E7A427-6A42-0F82-410E-6AD4EC1C13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630" y="15598582"/>
              <a:ext cx="1058091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latin typeface="Arial" panose="020B0604020202020204" pitchFamily="34" charset="0"/>
                  <a:cs typeface="Arial" panose="020B0604020202020204" pitchFamily="34" charset="0"/>
                </a:rPr>
                <a:t>Multi-facility, interdisciplinary team developed:</a:t>
              </a:r>
            </a:p>
          </p:txBody>
        </p:sp>
        <p:sp>
          <p:nvSpPr>
            <p:cNvPr id="7" name="Rounded Rectangle 39">
              <a:extLst>
                <a:ext uri="{FF2B5EF4-FFF2-40B4-BE49-F238E27FC236}">
                  <a16:creationId xmlns:a16="http://schemas.microsoft.com/office/drawing/2014/main" id="{1E87BFCF-75F0-52FB-683C-B9926FB3B4EB}"/>
                </a:ext>
              </a:extLst>
            </p:cNvPr>
            <p:cNvSpPr/>
            <p:nvPr/>
          </p:nvSpPr>
          <p:spPr>
            <a:xfrm>
              <a:off x="156031" y="16421085"/>
              <a:ext cx="3629103" cy="131949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40">
              <a:extLst>
                <a:ext uri="{FF2B5EF4-FFF2-40B4-BE49-F238E27FC236}">
                  <a16:creationId xmlns:a16="http://schemas.microsoft.com/office/drawing/2014/main" id="{D93D86E9-9E66-82FF-2F00-F39230F0DFEA}"/>
                </a:ext>
              </a:extLst>
            </p:cNvPr>
            <p:cNvSpPr/>
            <p:nvPr/>
          </p:nvSpPr>
          <p:spPr>
            <a:xfrm>
              <a:off x="3607329" y="17411900"/>
              <a:ext cx="3629103" cy="131949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41">
              <a:extLst>
                <a:ext uri="{FF2B5EF4-FFF2-40B4-BE49-F238E27FC236}">
                  <a16:creationId xmlns:a16="http://schemas.microsoft.com/office/drawing/2014/main" id="{8C5DB64C-BEDB-ADCA-5270-528D49D1CB8B}"/>
                </a:ext>
              </a:extLst>
            </p:cNvPr>
            <p:cNvSpPr/>
            <p:nvPr/>
          </p:nvSpPr>
          <p:spPr>
            <a:xfrm>
              <a:off x="156031" y="18405890"/>
              <a:ext cx="3629103" cy="131949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42">
              <a:extLst>
                <a:ext uri="{FF2B5EF4-FFF2-40B4-BE49-F238E27FC236}">
                  <a16:creationId xmlns:a16="http://schemas.microsoft.com/office/drawing/2014/main" id="{BBEC25B4-381B-574F-56D8-25EB64FDE031}"/>
                </a:ext>
              </a:extLst>
            </p:cNvPr>
            <p:cNvSpPr/>
            <p:nvPr/>
          </p:nvSpPr>
          <p:spPr>
            <a:xfrm>
              <a:off x="7107842" y="18405890"/>
              <a:ext cx="3629103" cy="131949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43">
              <a:extLst>
                <a:ext uri="{FF2B5EF4-FFF2-40B4-BE49-F238E27FC236}">
                  <a16:creationId xmlns:a16="http://schemas.microsoft.com/office/drawing/2014/main" id="{DB0C7498-6D26-3271-67F0-FF2E8E14FB8F}"/>
                </a:ext>
              </a:extLst>
            </p:cNvPr>
            <p:cNvSpPr/>
            <p:nvPr/>
          </p:nvSpPr>
          <p:spPr>
            <a:xfrm>
              <a:off x="7082442" y="16432201"/>
              <a:ext cx="3629103" cy="131949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71" name="TextBox 11">
              <a:extLst>
                <a:ext uri="{FF2B5EF4-FFF2-40B4-BE49-F238E27FC236}">
                  <a16:creationId xmlns:a16="http://schemas.microsoft.com/office/drawing/2014/main" id="{6DE2A38F-058A-6925-3A1C-267F47386C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035" y="16787945"/>
              <a:ext cx="304256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Driver diagram</a:t>
              </a:r>
            </a:p>
          </p:txBody>
        </p:sp>
        <p:sp>
          <p:nvSpPr>
            <p:cNvPr id="15372" name="TextBox 12">
              <a:extLst>
                <a:ext uri="{FF2B5EF4-FFF2-40B4-BE49-F238E27FC236}">
                  <a16:creationId xmlns:a16="http://schemas.microsoft.com/office/drawing/2014/main" id="{B0E27D04-B5EA-40DF-C7DE-EC271EEE0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7253" y="17532833"/>
              <a:ext cx="339850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System-wide Safe Sleep Policy</a:t>
              </a:r>
            </a:p>
          </p:txBody>
        </p:sp>
        <p:sp>
          <p:nvSpPr>
            <p:cNvPr id="15373" name="TextBox 13">
              <a:extLst>
                <a:ext uri="{FF2B5EF4-FFF2-40B4-BE49-F238E27FC236}">
                  <a16:creationId xmlns:a16="http://schemas.microsoft.com/office/drawing/2014/main" id="{EF678EA1-1633-590C-7ABC-023D80AF7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458" y="18475921"/>
              <a:ext cx="351971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Online education modules for staff</a:t>
              </a:r>
            </a:p>
          </p:txBody>
        </p:sp>
        <p:sp>
          <p:nvSpPr>
            <p:cNvPr id="15374" name="TextBox 14">
              <a:extLst>
                <a:ext uri="{FF2B5EF4-FFF2-40B4-BE49-F238E27FC236}">
                  <a16:creationId xmlns:a16="http://schemas.microsoft.com/office/drawing/2014/main" id="{69E3857B-3369-2992-6DA4-AAB8AD6DC8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5980" y="16552895"/>
              <a:ext cx="304256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Family education</a:t>
              </a:r>
            </a:p>
          </p:txBody>
        </p:sp>
        <p:sp>
          <p:nvSpPr>
            <p:cNvPr id="15375" name="TextBox 15">
              <a:extLst>
                <a:ext uri="{FF2B5EF4-FFF2-40B4-BE49-F238E27FC236}">
                  <a16:creationId xmlns:a16="http://schemas.microsoft.com/office/drawing/2014/main" id="{8B8B1F38-E0B6-35DD-9DCC-462B6F551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1380" y="18505712"/>
              <a:ext cx="304256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Champion education</a:t>
              </a: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73FA18D-9830-C6DC-614A-B57529533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79413"/>
            <a:ext cx="596265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5994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CB1D4DC5-0ECF-44EF-BC31-228784088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System Policy</a:t>
            </a:r>
          </a:p>
        </p:txBody>
      </p:sp>
      <p:sp>
        <p:nvSpPr>
          <p:cNvPr id="17411" name="Subtitle 2">
            <a:extLst>
              <a:ext uri="{FF2B5EF4-FFF2-40B4-BE49-F238E27FC236}">
                <a16:creationId xmlns:a16="http://schemas.microsoft.com/office/drawing/2014/main" id="{577A7D20-158D-E504-B7A0-1D2C1C545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" y="1481138"/>
            <a:ext cx="11353800" cy="411162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Purpose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Promote and follow safe sleep guidelines as defined by the AAP for infants less than 12 months of age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Participate in the campaign to reduce SUID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Definitions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Procedures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Establish infant safe sleep readiness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Educate parents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Model the behaviors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Newborn Nursery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NICU/SCN/NAC</a:t>
            </a:r>
          </a:p>
          <a:p>
            <a:pPr marL="1200150" lvl="2" indent="-28575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Pediatric floor/unit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US" altLang="en-US"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6113F7C-46E3-B24A-EDB2-D8F5B469E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Staff Education</a:t>
            </a:r>
          </a:p>
        </p:txBody>
      </p:sp>
      <p:sp>
        <p:nvSpPr>
          <p:cNvPr id="18435" name="Subtitle 2">
            <a:extLst>
              <a:ext uri="{FF2B5EF4-FFF2-40B4-BE49-F238E27FC236}">
                <a16:creationId xmlns:a16="http://schemas.microsoft.com/office/drawing/2014/main" id="{D6E7AABE-0DB4-AC6A-69A2-8C7CF0A8B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" y="1481138"/>
            <a:ext cx="11241088" cy="4111625"/>
          </a:xfrm>
        </p:spPr>
        <p:txBody>
          <a:bodyPr/>
          <a:lstStyle/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Two online Saba modules for all staff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Lesson 1: Adhering to AAP safe sleep recommendations in the hospital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Lesson 2: How to talk to families about safe sleep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Safe Sleep Champion education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In-person 3-hour training session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12 sessions completed located in each of our hospitals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Over 650 miles of travel!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Online option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US" altLang="en-US"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F5EB566-0446-7391-E38C-13EAB79D9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Improvement Handbook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1791D-45AC-EE1A-D96A-049E99DBAB70}"/>
              </a:ext>
            </a:extLst>
          </p:cNvPr>
          <p:cNvSpPr txBox="1">
            <a:spLocks/>
          </p:cNvSpPr>
          <p:nvPr/>
        </p:nvSpPr>
        <p:spPr bwMode="auto">
          <a:xfrm>
            <a:off x="838200" y="1425575"/>
            <a:ext cx="5475288" cy="4351338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dirty="0"/>
              <a:t>Global Outline: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IHI Model for Improvement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Collaborative Roles/Responsibilities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BJC Pediatric Clinical Program QI Collaborative (following IHI Breakthrough Series Model)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Customizing team’s Aim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Measuring Improvement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QI Resources/Tips/Tools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dirty="0"/>
              <a:t>Psychology of Change White Paper</a:t>
            </a:r>
          </a:p>
          <a:p>
            <a:pPr algn="l">
              <a:defRPr/>
            </a:pPr>
            <a:endParaRPr lang="en-US" dirty="0"/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CFCCEE45-39E9-EC27-9DE5-439A94FA0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1290638"/>
            <a:ext cx="4624388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30CFB0C3-BBEC-7F94-050E-61F503AE6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Family Education</a:t>
            </a:r>
          </a:p>
        </p:txBody>
      </p:sp>
      <p:pic>
        <p:nvPicPr>
          <p:cNvPr id="20483" name="Content Placeholder 3">
            <a:extLst>
              <a:ext uri="{FF2B5EF4-FFF2-40B4-BE49-F238E27FC236}">
                <a16:creationId xmlns:a16="http://schemas.microsoft.com/office/drawing/2014/main" id="{950BAE1B-DA1E-1BBA-CD79-10B6533B2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595438"/>
            <a:ext cx="560705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>
            <a:extLst>
              <a:ext uri="{FF2B5EF4-FFF2-40B4-BE49-F238E27FC236}">
                <a16:creationId xmlns:a16="http://schemas.microsoft.com/office/drawing/2014/main" id="{B716E38A-D2CD-FD73-C749-1146B875B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573213"/>
            <a:ext cx="5672137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23733" y="6421628"/>
            <a:ext cx="2745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1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1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Case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 Registry: 2019-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06537" y="2355246"/>
            <a:ext cx="4766310" cy="46228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19050" rIns="0" bIns="0" rtlCol="0">
            <a:spAutoFit/>
          </a:bodyPr>
          <a:lstStyle/>
          <a:p>
            <a:pPr marL="1005840">
              <a:lnSpc>
                <a:spcPct val="100000"/>
              </a:lnSpc>
              <a:spcBef>
                <a:spcPts val="150"/>
              </a:spcBef>
            </a:pPr>
            <a:r>
              <a:rPr sz="2400" b="1" spc="-35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sz="2400" b="1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FFFFFF"/>
                </a:solidFill>
                <a:latin typeface="Calibri"/>
                <a:cs typeface="Calibri"/>
              </a:rPr>
              <a:t>deaths:</a:t>
            </a:r>
            <a:r>
              <a:rPr sz="2400" b="1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>
                <a:solidFill>
                  <a:srgbClr val="FFFFFF"/>
                </a:solidFill>
                <a:latin typeface="Calibri"/>
                <a:cs typeface="Calibri"/>
              </a:rPr>
              <a:t>181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03583" y="1708065"/>
            <a:ext cx="3542665" cy="2721610"/>
          </a:xfrm>
          <a:prstGeom prst="rect">
            <a:avLst/>
          </a:prstGeom>
        </p:spPr>
        <p:txBody>
          <a:bodyPr vert="horz" wrap="square" lIns="0" tIns="210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5"/>
              </a:spcBef>
            </a:pPr>
            <a:r>
              <a:rPr sz="8800" b="1" spc="-25" dirty="0">
                <a:solidFill>
                  <a:srgbClr val="C00000"/>
                </a:solidFill>
                <a:latin typeface="Calibri"/>
                <a:cs typeface="Calibri"/>
              </a:rPr>
              <a:t>99%</a:t>
            </a:r>
            <a:endParaRPr sz="8800" dirty="0">
              <a:latin typeface="Calibri"/>
              <a:cs typeface="Calibri"/>
            </a:endParaRPr>
          </a:p>
          <a:p>
            <a:pPr marL="12700" marR="5080" algn="just">
              <a:lnSpc>
                <a:spcPct val="100800"/>
              </a:lnSpc>
              <a:spcBef>
                <a:spcPts val="400"/>
              </a:spcBef>
            </a:pP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Nearly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all</a:t>
            </a:r>
            <a:r>
              <a:rPr sz="24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173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sleep-related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SUID</a:t>
            </a:r>
            <a:r>
              <a:rPr sz="24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occurred</a:t>
            </a:r>
            <a:r>
              <a:rPr sz="2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in</a:t>
            </a:r>
            <a:r>
              <a:rPr sz="2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an</a:t>
            </a:r>
            <a:r>
              <a:rPr sz="2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unsafe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sleep</a:t>
            </a:r>
            <a:r>
              <a:rPr sz="2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Calibri"/>
                <a:cs typeface="Calibri"/>
              </a:rPr>
              <a:t>environment.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99677" y="3327907"/>
            <a:ext cx="3222625" cy="1015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C00000"/>
                </a:solidFill>
                <a:latin typeface="Calibri"/>
                <a:cs typeface="Calibri"/>
              </a:rPr>
              <a:t>Sleep</a:t>
            </a:r>
            <a:r>
              <a:rPr sz="2400" b="1" spc="-7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10">
                <a:solidFill>
                  <a:srgbClr val="C00000"/>
                </a:solidFill>
                <a:latin typeface="Calibri"/>
                <a:cs typeface="Calibri"/>
              </a:rPr>
              <a:t>related</a:t>
            </a:r>
            <a:r>
              <a:rPr sz="2400" b="1" spc="-6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>
                <a:solidFill>
                  <a:srgbClr val="C00000"/>
                </a:solidFill>
                <a:latin typeface="Calibri"/>
                <a:cs typeface="Calibri"/>
              </a:rPr>
              <a:t>deaths</a:t>
            </a:r>
            <a:r>
              <a:rPr sz="2400">
                <a:solidFill>
                  <a:srgbClr val="C00000"/>
                </a:solidFill>
                <a:latin typeface="Calibri"/>
                <a:cs typeface="Calibri"/>
              </a:rPr>
              <a:t>:</a:t>
            </a:r>
            <a:r>
              <a:rPr sz="2400" spc="-6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25">
                <a:solidFill>
                  <a:srgbClr val="C00000"/>
                </a:solidFill>
                <a:latin typeface="Calibri"/>
                <a:cs typeface="Calibri"/>
              </a:rPr>
              <a:t>173</a:t>
            </a:r>
            <a:endParaRPr sz="2400">
              <a:latin typeface="Calibri"/>
              <a:cs typeface="Calibri"/>
            </a:endParaRPr>
          </a:p>
          <a:p>
            <a:pPr marL="297815" indent="-285115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297815" algn="l"/>
              </a:tabLst>
            </a:pPr>
            <a:r>
              <a:rPr sz="2000" spc="-10">
                <a:latin typeface="Calibri"/>
                <a:cs typeface="Calibri"/>
              </a:rPr>
              <a:t>Suffocation:</a:t>
            </a:r>
            <a:r>
              <a:rPr sz="2000" spc="-60">
                <a:latin typeface="Calibri"/>
                <a:cs typeface="Calibri"/>
              </a:rPr>
              <a:t> </a:t>
            </a:r>
            <a:r>
              <a:rPr sz="2000" b="1" spc="-25">
                <a:latin typeface="Calibri"/>
                <a:cs typeface="Calibri"/>
              </a:rPr>
              <a:t>45</a:t>
            </a:r>
            <a:endParaRPr sz="2000">
              <a:latin typeface="Calibri"/>
              <a:cs typeface="Calibri"/>
            </a:endParaRPr>
          </a:p>
          <a:p>
            <a:pPr marL="297815" indent="-285115">
              <a:lnSpc>
                <a:spcPct val="100000"/>
              </a:lnSpc>
              <a:buFont typeface="Arial"/>
              <a:buChar char="•"/>
              <a:tabLst>
                <a:tab pos="297815" algn="l"/>
              </a:tabLst>
            </a:pPr>
            <a:r>
              <a:rPr sz="2000" spc="-10">
                <a:latin typeface="Calibri"/>
                <a:cs typeface="Calibri"/>
              </a:rPr>
              <a:t>Unexplained:</a:t>
            </a:r>
            <a:r>
              <a:rPr sz="2000" spc="-25">
                <a:latin typeface="Calibri"/>
                <a:cs typeface="Calibri"/>
              </a:rPr>
              <a:t> </a:t>
            </a:r>
            <a:r>
              <a:rPr sz="2000" b="1" spc="-25">
                <a:latin typeface="Calibri"/>
                <a:cs typeface="Calibri"/>
              </a:rPr>
              <a:t>128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21610746-DFE3-1D49-495A-BE27D8375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Family Education</a:t>
            </a:r>
          </a:p>
        </p:txBody>
      </p:sp>
      <p:pic>
        <p:nvPicPr>
          <p:cNvPr id="21507" name="Content Placeholder 3">
            <a:extLst>
              <a:ext uri="{FF2B5EF4-FFF2-40B4-BE49-F238E27FC236}">
                <a16:creationId xmlns:a16="http://schemas.microsoft.com/office/drawing/2014/main" id="{9A6DA639-7F33-1E1D-ED69-642722648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114425"/>
            <a:ext cx="3911600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>
            <a:extLst>
              <a:ext uri="{FF2B5EF4-FFF2-40B4-BE49-F238E27FC236}">
                <a16:creationId xmlns:a16="http://schemas.microsoft.com/office/drawing/2014/main" id="{11550056-5DC6-1728-586B-A710D855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1109663"/>
            <a:ext cx="3911600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9929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3">
            <a:extLst>
              <a:ext uri="{FF2B5EF4-FFF2-40B4-BE49-F238E27FC236}">
                <a16:creationId xmlns:a16="http://schemas.microsoft.com/office/drawing/2014/main" id="{56726644-DE00-698A-EDE4-8C4743A76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92088"/>
            <a:ext cx="4552950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>
            <a:extLst>
              <a:ext uri="{FF2B5EF4-FFF2-40B4-BE49-F238E27FC236}">
                <a16:creationId xmlns:a16="http://schemas.microsoft.com/office/drawing/2014/main" id="{CA28C8A7-4EFA-568D-C01C-39A78C6B4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Family Education</a:t>
            </a:r>
          </a:p>
        </p:txBody>
      </p:sp>
    </p:spTree>
    <p:extLst>
      <p:ext uri="{BB962C8B-B14F-4D97-AF65-F5344CB8AC3E}">
        <p14:creationId xmlns:p14="http://schemas.microsoft.com/office/powerpoint/2010/main" val="17313390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1">
            <a:extLst>
              <a:ext uri="{FF2B5EF4-FFF2-40B4-BE49-F238E27FC236}">
                <a16:creationId xmlns:a16="http://schemas.microsoft.com/office/drawing/2014/main" id="{8A12BDB8-01DC-E4F6-72BF-6F2CD7954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Safe Sleep Collaborative</a:t>
            </a:r>
          </a:p>
        </p:txBody>
      </p:sp>
      <p:sp>
        <p:nvSpPr>
          <p:cNvPr id="23556" name="Subtitle 2">
            <a:extLst>
              <a:ext uri="{FF2B5EF4-FFF2-40B4-BE49-F238E27FC236}">
                <a16:creationId xmlns:a16="http://schemas.microsoft.com/office/drawing/2014/main" id="{293B10B8-F018-09F9-2721-A21386A06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" y="1481138"/>
            <a:ext cx="11241088" cy="4111625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cs typeface="Arial" panose="020B0604020202020204" pitchFamily="34" charset="0"/>
              </a:rPr>
              <a:t>The BJC Pediatric Quality Improvement (QI) Collaborative infrastructure used the IHI Breakthrough Series model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cs typeface="Arial" panose="020B0604020202020204" pitchFamily="34" charset="0"/>
              </a:rPr>
              <a:t>Each local HSO used the IHI Model for Improvement to guide frequent plan-do-study-act (PDSA) cycles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cs typeface="Arial" panose="020B0604020202020204" pitchFamily="34" charset="0"/>
              </a:rPr>
              <a:t>Audits performed to monitor SSP compliance using web-based application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cs typeface="Arial" panose="020B0604020202020204" pitchFamily="34" charset="0"/>
              </a:rPr>
              <a:t>System and hospital compliance data distributed weekly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cs typeface="Arial" panose="020B0604020202020204" pitchFamily="34" charset="0"/>
              </a:rPr>
              <a:t>Monthly virtual learning sessions were held to: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cs typeface="Arial" panose="020B0604020202020204" pitchFamily="34" charset="0"/>
              </a:rPr>
              <a:t>Share data, local SMART Aim, PDSAs, successes and barriers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altLang="en-US" b="1">
                <a:latin typeface="Georgia" panose="02040502050405020303" pitchFamily="18" charset="0"/>
                <a:cs typeface="Arial" panose="020B0604020202020204" pitchFamily="34" charset="0"/>
              </a:rPr>
              <a:t>Develop family and communication skills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  <a:cs typeface="Arial" panose="020B0604020202020204" pitchFamily="34" charset="0"/>
              </a:rPr>
              <a:t>Learn QI tools essential to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4813539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10F38836-7B22-CE74-C4A3-5AF1BBC20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57175"/>
            <a:ext cx="4678362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1">
            <a:extLst>
              <a:ext uri="{FF2B5EF4-FFF2-40B4-BE49-F238E27FC236}">
                <a16:creationId xmlns:a16="http://schemas.microsoft.com/office/drawing/2014/main" id="{A6224BE0-38DD-BC39-19E6-3F248E3F8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0546609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C275D066-CE66-BCA7-0430-615BB842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0"/>
            <a:ext cx="7959725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5">
            <a:extLst>
              <a:ext uri="{FF2B5EF4-FFF2-40B4-BE49-F238E27FC236}">
                <a16:creationId xmlns:a16="http://schemas.microsoft.com/office/drawing/2014/main" id="{DF02A354-5B71-2D6A-26C7-8D44D339C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2043113"/>
            <a:ext cx="341153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Project Initiation: August 2020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Georgia" panose="02040502050405020303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Project Close: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Georgia" panose="02040502050405020303" pitchFamily="18" charset="0"/>
              </a:rPr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33933794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>
            <a:extLst>
              <a:ext uri="{FF2B5EF4-FFF2-40B4-BE49-F238E27FC236}">
                <a16:creationId xmlns:a16="http://schemas.microsoft.com/office/drawing/2014/main" id="{6F0FAADC-8F26-8E99-79E9-F4BA14D23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85725"/>
            <a:ext cx="7848600" cy="5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5894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8D9FA9-6A2C-5CF6-97A7-765A8299EA52}"/>
              </a:ext>
            </a:extLst>
          </p:cNvPr>
          <p:cNvSpPr txBox="1"/>
          <p:nvPr/>
        </p:nvSpPr>
        <p:spPr>
          <a:xfrm>
            <a:off x="9050338" y="1978025"/>
            <a:ext cx="2819400" cy="369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Gold Certification: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Alton Memorial Hospital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Barnes-Jewish Hospital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Memorial Hospital Shiloh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Missouri Baptist Medical Center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Parkland Hospital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Progress West Hospital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St. Louis Children’s Hospital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Bronze Certification: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Missouri Baptist Sullivan</a:t>
            </a:r>
          </a:p>
        </p:txBody>
      </p:sp>
      <p:pic>
        <p:nvPicPr>
          <p:cNvPr id="27651" name="Picture 8">
            <a:extLst>
              <a:ext uri="{FF2B5EF4-FFF2-40B4-BE49-F238E27FC236}">
                <a16:creationId xmlns:a16="http://schemas.microsoft.com/office/drawing/2014/main" id="{F9A2C70D-C084-B212-6204-BA1C6CA0E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898525"/>
            <a:ext cx="86677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FD9089A0-7B77-49B1-E8D4-7D9E2A985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93675"/>
            <a:ext cx="77470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7368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6E9E32FF-81EE-06CB-9A12-A43F30184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950" y="469900"/>
            <a:ext cx="10217150" cy="596900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Considerations</a:t>
            </a:r>
          </a:p>
        </p:txBody>
      </p:sp>
      <p:sp>
        <p:nvSpPr>
          <p:cNvPr id="28675" name="Subtitle 2">
            <a:extLst>
              <a:ext uri="{FF2B5EF4-FFF2-40B4-BE49-F238E27FC236}">
                <a16:creationId xmlns:a16="http://schemas.microsoft.com/office/drawing/2014/main" id="{EA545379-66D9-13C3-8B35-8A21FF7F7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" y="1481138"/>
            <a:ext cx="11261725" cy="411162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This is not easy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This requires an interdisciplinary collaborative and supportive approach (not only the responsibility of the bedside nurse)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Leadership engagement is key!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>
                <a:latin typeface="Georgia" panose="02040502050405020303" pitchFamily="18" charset="0"/>
              </a:rPr>
              <a:t>Partnering with families and having discussions on admission and frequently during their stay is critical 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US" altLang="en-US"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39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DE5A501B-0458-A9AF-1B33-DA482CDBF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425" y="469900"/>
            <a:ext cx="10217150" cy="5969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rPr>
              <a:t>Questions???</a:t>
            </a:r>
          </a:p>
        </p:txBody>
      </p:sp>
      <p:sp>
        <p:nvSpPr>
          <p:cNvPr id="29699" name="Subtitle 2">
            <a:extLst>
              <a:ext uri="{FF2B5EF4-FFF2-40B4-BE49-F238E27FC236}">
                <a16:creationId xmlns:a16="http://schemas.microsoft.com/office/drawing/2014/main" id="{01C6D46B-CD9E-0BD8-04FD-E2E49F6E7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963" y="5232400"/>
            <a:ext cx="9236075" cy="722313"/>
          </a:xfrm>
        </p:spPr>
        <p:txBody>
          <a:bodyPr/>
          <a:lstStyle/>
          <a:p>
            <a:pPr eaLnBrk="1" hangingPunct="1"/>
            <a:r>
              <a:rPr lang="en-US" alt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Feel free to reach out! – bryannecolvin@wustl.edu</a:t>
            </a:r>
          </a:p>
        </p:txBody>
      </p:sp>
    </p:spTree>
    <p:extLst>
      <p:ext uri="{BB962C8B-B14F-4D97-AF65-F5344CB8AC3E}">
        <p14:creationId xmlns:p14="http://schemas.microsoft.com/office/powerpoint/2010/main" val="16968191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Question mark on green pastel background">
            <a:extLst>
              <a:ext uri="{FF2B5EF4-FFF2-40B4-BE49-F238E27FC236}">
                <a16:creationId xmlns:a16="http://schemas.microsoft.com/office/drawing/2014/main" id="{DCC75671-06E2-63C4-C636-FAE38C7C3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1" r="-2" b="1997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028EA-56C1-ABB7-4304-0B8287056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2427" y="122100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200" dirty="0">
                <a:solidFill>
                  <a:srgbClr val="FFFFFF"/>
                </a:solidFill>
                <a:ea typeface="+mj-ea"/>
                <a:cs typeface="+mj-cs"/>
              </a:rPr>
              <a:t>Panel Discussion </a:t>
            </a:r>
            <a:br>
              <a:rPr lang="en-US" sz="5200" dirty="0">
                <a:solidFill>
                  <a:srgbClr val="FFFFFF"/>
                </a:solidFill>
                <a:ea typeface="+mj-ea"/>
                <a:cs typeface="+mj-cs"/>
              </a:rPr>
            </a:br>
            <a:r>
              <a:rPr lang="en-US" sz="5200" dirty="0">
                <a:solidFill>
                  <a:srgbClr val="FFFFFF"/>
                </a:solidFill>
                <a:ea typeface="+mj-ea"/>
                <a:cs typeface="+mj-cs"/>
              </a:rPr>
              <a:t>Q &amp; 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4D473-E69D-860D-0C71-49BE5E4C9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71A7A-4A3E-6924-6FAC-91D37E4F29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033E4B-E3EB-3D46-B2D8-3159663620F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2928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22513" y="6421628"/>
            <a:ext cx="194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4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Report</a:t>
            </a:r>
            <a:r>
              <a:rPr sz="1200" spc="-3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2019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8813" y="618185"/>
            <a:ext cx="6710630" cy="548732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43919" y="6421628"/>
            <a:ext cx="2304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Report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2020-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641629"/>
            <a:ext cx="12188825" cy="216535"/>
          </a:xfrm>
          <a:custGeom>
            <a:avLst/>
            <a:gdLst/>
            <a:ahLst/>
            <a:cxnLst/>
            <a:rect l="l" t="t" r="r" b="b"/>
            <a:pathLst>
              <a:path w="12188825" h="216534">
                <a:moveTo>
                  <a:pt x="12188825" y="0"/>
                </a:moveTo>
                <a:lnTo>
                  <a:pt x="0" y="0"/>
                </a:lnTo>
                <a:lnTo>
                  <a:pt x="0" y="216369"/>
                </a:lnTo>
                <a:lnTo>
                  <a:pt x="12188825" y="216369"/>
                </a:lnTo>
                <a:lnTo>
                  <a:pt x="12188825" y="0"/>
                </a:lnTo>
                <a:close/>
              </a:path>
            </a:pathLst>
          </a:custGeom>
          <a:solidFill>
            <a:srgbClr val="00B5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1045" y="491176"/>
            <a:ext cx="8689815" cy="54141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4370" y="6421628"/>
            <a:ext cx="2703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SUID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Cook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County</a:t>
            </a:r>
            <a:r>
              <a:rPr sz="1200" spc="-3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Case</a:t>
            </a:r>
            <a:r>
              <a:rPr sz="1200" spc="-2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>
                <a:solidFill>
                  <a:srgbClr val="898989"/>
                </a:solidFill>
                <a:latin typeface="Calibri"/>
                <a:cs typeface="Calibri"/>
              </a:rPr>
              <a:t>Registry</a:t>
            </a:r>
            <a:r>
              <a:rPr sz="1200" spc="-35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0">
                <a:solidFill>
                  <a:srgbClr val="898989"/>
                </a:solidFill>
                <a:latin typeface="Calibri"/>
                <a:cs typeface="Calibri"/>
              </a:rPr>
              <a:t>2019-</a:t>
            </a:r>
            <a:r>
              <a:rPr sz="1200" spc="-20">
                <a:solidFill>
                  <a:srgbClr val="898989"/>
                </a:solidFill>
                <a:latin typeface="Calibri"/>
                <a:cs typeface="Calibri"/>
              </a:rPr>
              <a:t>2022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5583335"/>
            <a:ext cx="12188825" cy="1275080"/>
            <a:chOff x="0" y="5583335"/>
            <a:chExt cx="12188825" cy="1275080"/>
          </a:xfrm>
        </p:grpSpPr>
        <p:sp>
          <p:nvSpPr>
            <p:cNvPr id="4" name="object 4"/>
            <p:cNvSpPr/>
            <p:nvPr/>
          </p:nvSpPr>
          <p:spPr>
            <a:xfrm>
              <a:off x="0" y="6641629"/>
              <a:ext cx="12188825" cy="216535"/>
            </a:xfrm>
            <a:custGeom>
              <a:avLst/>
              <a:gdLst/>
              <a:ahLst/>
              <a:cxnLst/>
              <a:rect l="l" t="t" r="r" b="b"/>
              <a:pathLst>
                <a:path w="12188825" h="216534">
                  <a:moveTo>
                    <a:pt x="12188825" y="0"/>
                  </a:moveTo>
                  <a:lnTo>
                    <a:pt x="0" y="0"/>
                  </a:lnTo>
                  <a:lnTo>
                    <a:pt x="0" y="216369"/>
                  </a:lnTo>
                  <a:lnTo>
                    <a:pt x="12188825" y="216369"/>
                  </a:lnTo>
                  <a:lnTo>
                    <a:pt x="12188825" y="0"/>
                  </a:lnTo>
                  <a:close/>
                </a:path>
              </a:pathLst>
            </a:custGeom>
            <a:solidFill>
              <a:srgbClr val="00B5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86485" y="5583335"/>
              <a:ext cx="2540000" cy="1016000"/>
            </a:xfrm>
            <a:custGeom>
              <a:avLst/>
              <a:gdLst/>
              <a:ahLst/>
              <a:cxnLst/>
              <a:rect l="l" t="t" r="r" b="b"/>
              <a:pathLst>
                <a:path w="2540000" h="1016000">
                  <a:moveTo>
                    <a:pt x="2540000" y="0"/>
                  </a:moveTo>
                  <a:lnTo>
                    <a:pt x="0" y="0"/>
                  </a:lnTo>
                  <a:lnTo>
                    <a:pt x="0" y="1015662"/>
                  </a:lnTo>
                  <a:lnTo>
                    <a:pt x="2540000" y="1015662"/>
                  </a:lnTo>
                  <a:lnTo>
                    <a:pt x="254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0422" y="472947"/>
            <a:ext cx="55492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0">
                <a:solidFill>
                  <a:srgbClr val="006232"/>
                </a:solidFill>
                <a:latin typeface="Arial"/>
                <a:cs typeface="Arial"/>
              </a:rPr>
              <a:t>Sleep-</a:t>
            </a:r>
            <a:r>
              <a:rPr sz="2800" b="1">
                <a:solidFill>
                  <a:srgbClr val="006232"/>
                </a:solidFill>
                <a:latin typeface="Arial"/>
                <a:cs typeface="Arial"/>
              </a:rPr>
              <a:t>related</a:t>
            </a:r>
            <a:r>
              <a:rPr sz="2800" b="1" spc="-85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800" b="1">
                <a:solidFill>
                  <a:srgbClr val="006232"/>
                </a:solidFill>
                <a:latin typeface="Arial"/>
                <a:cs typeface="Arial"/>
              </a:rPr>
              <a:t>Infant</a:t>
            </a:r>
            <a:r>
              <a:rPr sz="2800" b="1" spc="-80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800" b="1">
                <a:solidFill>
                  <a:srgbClr val="006232"/>
                </a:solidFill>
                <a:latin typeface="Arial"/>
                <a:cs typeface="Arial"/>
              </a:rPr>
              <a:t>Deaths</a:t>
            </a:r>
            <a:r>
              <a:rPr sz="2800" b="1" spc="-75">
                <a:solidFill>
                  <a:srgbClr val="006232"/>
                </a:solidFill>
                <a:latin typeface="Arial"/>
                <a:cs typeface="Arial"/>
              </a:rPr>
              <a:t> </a:t>
            </a:r>
            <a:r>
              <a:rPr sz="2800" b="1" spc="-10">
                <a:solidFill>
                  <a:srgbClr val="006232"/>
                </a:solidFill>
                <a:latin typeface="Arial"/>
                <a:cs typeface="Arial"/>
              </a:rPr>
              <a:t>(173)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33173" y="1200763"/>
            <a:ext cx="2148840" cy="16624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7155"/>
              </a:lnSpc>
            </a:pPr>
            <a:r>
              <a:rPr sz="6000" b="1" spc="-25">
                <a:solidFill>
                  <a:srgbClr val="7F7F7F"/>
                </a:solidFill>
                <a:latin typeface="Calibri"/>
                <a:cs typeface="Calibri"/>
              </a:rPr>
              <a:t>42%</a:t>
            </a:r>
            <a:endParaRPr sz="6000">
              <a:latin typeface="Calibri"/>
              <a:cs typeface="Calibri"/>
            </a:endParaRPr>
          </a:p>
          <a:p>
            <a:pPr marL="91440" marR="215900" algn="just">
              <a:lnSpc>
                <a:spcPct val="101400"/>
              </a:lnSpc>
              <a:spcBef>
                <a:spcPts val="280"/>
              </a:spcBef>
            </a:pP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Or</a:t>
            </a:r>
            <a:r>
              <a:rPr sz="1400" b="1" spc="-4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385723"/>
                </a:solidFill>
                <a:latin typeface="Calibri"/>
                <a:cs typeface="Calibri"/>
              </a:rPr>
              <a:t>72</a:t>
            </a:r>
            <a:r>
              <a:rPr sz="1400" b="1" spc="-40">
                <a:solidFill>
                  <a:srgbClr val="385723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infants</a:t>
            </a:r>
            <a:r>
              <a:rPr sz="14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were</a:t>
            </a:r>
            <a:r>
              <a:rPr sz="1400" b="1" spc="-5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10">
                <a:solidFill>
                  <a:srgbClr val="7F7F7F"/>
                </a:solidFill>
                <a:latin typeface="Calibri"/>
                <a:cs typeface="Calibri"/>
              </a:rPr>
              <a:t>found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on</a:t>
            </a:r>
            <a:r>
              <a:rPr sz="14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their</a:t>
            </a:r>
            <a:r>
              <a:rPr sz="1400" b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stomach</a:t>
            </a:r>
            <a:r>
              <a:rPr sz="14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or</a:t>
            </a:r>
            <a:r>
              <a:rPr sz="1400" b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20">
                <a:solidFill>
                  <a:srgbClr val="7F7F7F"/>
                </a:solidFill>
                <a:latin typeface="Calibri"/>
                <a:cs typeface="Calibri"/>
              </a:rPr>
              <a:t>side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in</a:t>
            </a:r>
            <a:r>
              <a:rPr sz="1400" b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their</a:t>
            </a:r>
            <a:r>
              <a:rPr sz="1400" b="1" spc="-2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sleep</a:t>
            </a:r>
            <a:r>
              <a:rPr sz="1400" b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10">
                <a:solidFill>
                  <a:srgbClr val="7F7F7F"/>
                </a:solidFill>
                <a:latin typeface="Calibri"/>
                <a:cs typeface="Calibri"/>
              </a:rPr>
              <a:t>space.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33173" y="3372166"/>
            <a:ext cx="2148840" cy="16624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7170"/>
              </a:lnSpc>
            </a:pPr>
            <a:r>
              <a:rPr sz="6000" b="1" spc="-25">
                <a:solidFill>
                  <a:srgbClr val="7F7F7F"/>
                </a:solidFill>
                <a:latin typeface="Calibri"/>
                <a:cs typeface="Calibri"/>
              </a:rPr>
              <a:t>85%</a:t>
            </a:r>
            <a:endParaRPr sz="6000">
              <a:latin typeface="Calibri"/>
              <a:cs typeface="Calibri"/>
            </a:endParaRPr>
          </a:p>
          <a:p>
            <a:pPr marL="91440" marR="123825" algn="just">
              <a:lnSpc>
                <a:spcPct val="100699"/>
              </a:lnSpc>
              <a:spcBef>
                <a:spcPts val="290"/>
              </a:spcBef>
            </a:pP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Or</a:t>
            </a:r>
            <a:r>
              <a:rPr sz="1400" b="1" spc="-4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385723"/>
                </a:solidFill>
                <a:latin typeface="Calibri"/>
                <a:cs typeface="Calibri"/>
              </a:rPr>
              <a:t>147</a:t>
            </a:r>
            <a:r>
              <a:rPr sz="1400" b="1" spc="-45">
                <a:solidFill>
                  <a:srgbClr val="385723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infants</a:t>
            </a:r>
            <a:r>
              <a:rPr sz="1400" b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were</a:t>
            </a:r>
            <a:r>
              <a:rPr sz="1400" b="1" spc="-4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20">
                <a:solidFill>
                  <a:srgbClr val="7F7F7F"/>
                </a:solidFill>
                <a:latin typeface="Calibri"/>
                <a:cs typeface="Calibri"/>
              </a:rPr>
              <a:t>found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in</a:t>
            </a:r>
            <a:r>
              <a:rPr sz="1400" b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places</a:t>
            </a:r>
            <a:r>
              <a:rPr sz="1400" b="1" spc="-1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not</a:t>
            </a:r>
            <a:r>
              <a:rPr sz="1400" b="1" spc="-1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10">
                <a:solidFill>
                  <a:srgbClr val="7F7F7F"/>
                </a:solidFill>
                <a:latin typeface="Calibri"/>
                <a:cs typeface="Calibri"/>
              </a:rPr>
              <a:t>approved</a:t>
            </a:r>
            <a:r>
              <a:rPr sz="1400" b="1" spc="-2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25">
                <a:solidFill>
                  <a:srgbClr val="7F7F7F"/>
                </a:solidFill>
                <a:latin typeface="Calibri"/>
                <a:cs typeface="Calibri"/>
              </a:rPr>
              <a:t>for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infant</a:t>
            </a:r>
            <a:r>
              <a:rPr sz="1400" b="1" spc="-7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10">
                <a:solidFill>
                  <a:srgbClr val="7F7F7F"/>
                </a:solidFill>
                <a:latin typeface="Calibri"/>
                <a:cs typeface="Calibri"/>
              </a:rPr>
              <a:t>sleep.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45940" y="5173471"/>
            <a:ext cx="196850" cy="104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b="1" spc="-25">
                <a:solidFill>
                  <a:srgbClr val="FF0000"/>
                </a:solidFill>
                <a:latin typeface="Calibri"/>
                <a:cs typeface="Calibri"/>
              </a:rPr>
              <a:t>116</a:t>
            </a:r>
            <a:endParaRPr sz="900">
              <a:latin typeface="Calibri"/>
              <a:cs typeface="Calibri"/>
            </a:endParaRPr>
          </a:p>
          <a:p>
            <a:pPr marR="36830" algn="r">
              <a:lnSpc>
                <a:spcPct val="100000"/>
              </a:lnSpc>
              <a:spcBef>
                <a:spcPts val="25"/>
              </a:spcBef>
            </a:pPr>
            <a:r>
              <a:rPr sz="900" b="1" spc="-25">
                <a:solidFill>
                  <a:srgbClr val="FF0000"/>
                </a:solidFill>
                <a:latin typeface="Calibri"/>
                <a:cs typeface="Calibri"/>
              </a:rPr>
              <a:t>16</a:t>
            </a:r>
            <a:endParaRPr sz="900">
              <a:latin typeface="Calibri"/>
              <a:cs typeface="Calibri"/>
            </a:endParaRPr>
          </a:p>
          <a:p>
            <a:pPr marR="41910" algn="r">
              <a:lnSpc>
                <a:spcPct val="100000"/>
              </a:lnSpc>
              <a:spcBef>
                <a:spcPts val="120"/>
              </a:spcBef>
            </a:pPr>
            <a:r>
              <a:rPr sz="900" b="1" spc="-5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  <a:p>
            <a:pPr marR="41910" algn="r">
              <a:lnSpc>
                <a:spcPct val="100000"/>
              </a:lnSpc>
              <a:spcBef>
                <a:spcPts val="20"/>
              </a:spcBef>
            </a:pPr>
            <a:r>
              <a:rPr sz="900" b="1" spc="-5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  <a:p>
            <a:pPr marR="41910" algn="r">
              <a:lnSpc>
                <a:spcPct val="100000"/>
              </a:lnSpc>
              <a:spcBef>
                <a:spcPts val="120"/>
              </a:spcBef>
            </a:pPr>
            <a:r>
              <a:rPr sz="900" b="1" spc="-5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  <a:p>
            <a:pPr marR="41910" algn="r">
              <a:lnSpc>
                <a:spcPct val="100000"/>
              </a:lnSpc>
              <a:spcBef>
                <a:spcPts val="25"/>
              </a:spcBef>
            </a:pPr>
            <a:r>
              <a:rPr sz="900" b="1" spc="-5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  <a:p>
            <a:pPr marR="41910" algn="r">
              <a:lnSpc>
                <a:spcPct val="100000"/>
              </a:lnSpc>
              <a:spcBef>
                <a:spcPts val="120"/>
              </a:spcBef>
            </a:pPr>
            <a:r>
              <a:rPr sz="900" b="1" spc="-50">
                <a:solidFill>
                  <a:srgbClr val="FF0000"/>
                </a:solidFill>
                <a:latin typeface="Calibri"/>
                <a:cs typeface="Calibri"/>
              </a:rPr>
              <a:t>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03140" y="5173471"/>
            <a:ext cx="824230" cy="104076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5200"/>
              </a:lnSpc>
              <a:spcBef>
                <a:spcPts val="40"/>
              </a:spcBef>
            </a:pPr>
            <a:r>
              <a:rPr sz="900" b="1">
                <a:solidFill>
                  <a:srgbClr val="FF0000"/>
                </a:solidFill>
                <a:latin typeface="Calibri"/>
                <a:cs typeface="Calibri"/>
              </a:rPr>
              <a:t>Adult</a:t>
            </a:r>
            <a:r>
              <a:rPr sz="900" b="1" spc="-4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b="1" spc="-20">
                <a:solidFill>
                  <a:srgbClr val="FF0000"/>
                </a:solidFill>
                <a:latin typeface="Calibri"/>
                <a:cs typeface="Calibri"/>
              </a:rPr>
              <a:t>beds</a:t>
            </a:r>
            <a:r>
              <a:rPr sz="900" b="1" spc="5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b="1" spc="-10">
                <a:solidFill>
                  <a:srgbClr val="FF0000"/>
                </a:solidFill>
                <a:latin typeface="Calibri"/>
                <a:cs typeface="Calibri"/>
              </a:rPr>
              <a:t>Couches</a:t>
            </a:r>
            <a:r>
              <a:rPr sz="900" b="1" spc="5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900" b="1">
                <a:latin typeface="Calibri"/>
                <a:cs typeface="Calibri"/>
              </a:rPr>
              <a:t>Inclined</a:t>
            </a:r>
            <a:r>
              <a:rPr sz="900" b="1" spc="-50">
                <a:latin typeface="Calibri"/>
                <a:cs typeface="Calibri"/>
              </a:rPr>
              <a:t> </a:t>
            </a:r>
            <a:r>
              <a:rPr sz="900" b="1" spc="-10">
                <a:latin typeface="Calibri"/>
                <a:cs typeface="Calibri"/>
              </a:rPr>
              <a:t>sleepers</a:t>
            </a:r>
            <a:r>
              <a:rPr sz="900" b="1" spc="500">
                <a:latin typeface="Calibri"/>
                <a:cs typeface="Calibri"/>
              </a:rPr>
              <a:t> </a:t>
            </a:r>
            <a:r>
              <a:rPr sz="900" b="1" spc="-10">
                <a:latin typeface="Calibri"/>
                <a:cs typeface="Calibri"/>
              </a:rPr>
              <a:t>Carseats</a:t>
            </a:r>
            <a:endParaRPr sz="900">
              <a:latin typeface="Calibri"/>
              <a:cs typeface="Calibri"/>
            </a:endParaRPr>
          </a:p>
          <a:p>
            <a:pPr marL="12700" marR="479425" algn="just">
              <a:lnSpc>
                <a:spcPct val="106700"/>
              </a:lnSpc>
              <a:spcBef>
                <a:spcPts val="50"/>
              </a:spcBef>
            </a:pPr>
            <a:r>
              <a:rPr sz="900" b="1" spc="-10">
                <a:latin typeface="Calibri"/>
                <a:cs typeface="Calibri"/>
              </a:rPr>
              <a:t>Floor</a:t>
            </a:r>
            <a:r>
              <a:rPr sz="900" b="1" spc="500">
                <a:latin typeface="Calibri"/>
                <a:cs typeface="Calibri"/>
              </a:rPr>
              <a:t> </a:t>
            </a:r>
            <a:r>
              <a:rPr sz="900" b="1" spc="-10">
                <a:latin typeface="Calibri"/>
                <a:cs typeface="Calibri"/>
              </a:rPr>
              <a:t>Futon</a:t>
            </a:r>
            <a:r>
              <a:rPr sz="900" b="1" spc="500">
                <a:latin typeface="Calibri"/>
                <a:cs typeface="Calibri"/>
              </a:rPr>
              <a:t> </a:t>
            </a:r>
            <a:r>
              <a:rPr sz="900" b="1" spc="-10">
                <a:latin typeface="Calibri"/>
                <a:cs typeface="Calibri"/>
              </a:rPr>
              <a:t>Others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58949" y="1133246"/>
            <a:ext cx="1989455" cy="18776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ts val="7155"/>
              </a:lnSpc>
            </a:pPr>
            <a:r>
              <a:rPr sz="6000" b="1" spc="-25">
                <a:solidFill>
                  <a:srgbClr val="7F7F7F"/>
                </a:solidFill>
                <a:latin typeface="Calibri"/>
                <a:cs typeface="Calibri"/>
              </a:rPr>
              <a:t>68%</a:t>
            </a:r>
            <a:endParaRPr sz="6000">
              <a:latin typeface="Calibri"/>
              <a:cs typeface="Calibri"/>
            </a:endParaRPr>
          </a:p>
          <a:p>
            <a:pPr marL="90805" marR="156210">
              <a:lnSpc>
                <a:spcPct val="101000"/>
              </a:lnSpc>
              <a:spcBef>
                <a:spcPts val="285"/>
              </a:spcBef>
            </a:pP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Or</a:t>
            </a:r>
            <a:r>
              <a:rPr sz="1400" b="1" spc="-4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385723"/>
                </a:solidFill>
                <a:latin typeface="Calibri"/>
                <a:cs typeface="Calibri"/>
              </a:rPr>
              <a:t>117</a:t>
            </a:r>
            <a:r>
              <a:rPr sz="1400" b="1" spc="-40">
                <a:solidFill>
                  <a:srgbClr val="385723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infants</a:t>
            </a:r>
            <a:r>
              <a:rPr sz="14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20">
                <a:solidFill>
                  <a:srgbClr val="7F7F7F"/>
                </a:solidFill>
                <a:latin typeface="Calibri"/>
                <a:cs typeface="Calibri"/>
              </a:rPr>
              <a:t>were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sleeping</a:t>
            </a:r>
            <a:r>
              <a:rPr sz="1400" b="1" spc="-4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with</a:t>
            </a:r>
            <a:r>
              <a:rPr sz="1400" b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10">
                <a:solidFill>
                  <a:srgbClr val="7F7F7F"/>
                </a:solidFill>
                <a:latin typeface="Calibri"/>
                <a:cs typeface="Calibri"/>
              </a:rPr>
              <a:t>another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person,</a:t>
            </a:r>
            <a:r>
              <a:rPr sz="1400" b="1" spc="-7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increasing</a:t>
            </a:r>
            <a:r>
              <a:rPr sz="1400" b="1" spc="-7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20">
                <a:solidFill>
                  <a:srgbClr val="7F7F7F"/>
                </a:solidFill>
                <a:latin typeface="Calibri"/>
                <a:cs typeface="Calibri"/>
              </a:rPr>
              <a:t>their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risk</a:t>
            </a:r>
            <a:r>
              <a:rPr sz="1400" b="1" spc="-1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of</a:t>
            </a:r>
            <a:r>
              <a:rPr sz="1400" b="1" spc="-2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10">
                <a:solidFill>
                  <a:srgbClr val="7F7F7F"/>
                </a:solidFill>
                <a:latin typeface="Calibri"/>
                <a:cs typeface="Calibri"/>
              </a:rPr>
              <a:t>suffocation.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58949" y="3372165"/>
            <a:ext cx="2131060" cy="16624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ts val="7170"/>
              </a:lnSpc>
            </a:pPr>
            <a:r>
              <a:rPr sz="6000" b="1" spc="-25">
                <a:solidFill>
                  <a:srgbClr val="7F7F7F"/>
                </a:solidFill>
                <a:latin typeface="Calibri"/>
                <a:cs typeface="Calibri"/>
              </a:rPr>
              <a:t>91%</a:t>
            </a:r>
            <a:endParaRPr sz="6000">
              <a:latin typeface="Calibri"/>
              <a:cs typeface="Calibri"/>
            </a:endParaRPr>
          </a:p>
          <a:p>
            <a:pPr marL="90805" marR="261620">
              <a:lnSpc>
                <a:spcPct val="100699"/>
              </a:lnSpc>
              <a:spcBef>
                <a:spcPts val="290"/>
              </a:spcBef>
            </a:pP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Or</a:t>
            </a:r>
            <a:r>
              <a:rPr sz="1400" b="1" spc="-4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385723"/>
                </a:solidFill>
                <a:latin typeface="Calibri"/>
                <a:cs typeface="Calibri"/>
              </a:rPr>
              <a:t>158</a:t>
            </a:r>
            <a:r>
              <a:rPr sz="1400" b="1" spc="-40">
                <a:solidFill>
                  <a:srgbClr val="385723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infants</a:t>
            </a:r>
            <a:r>
              <a:rPr sz="14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20">
                <a:solidFill>
                  <a:srgbClr val="7F7F7F"/>
                </a:solidFill>
                <a:latin typeface="Calibri"/>
                <a:cs typeface="Calibri"/>
              </a:rPr>
              <a:t>were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found</a:t>
            </a:r>
            <a:r>
              <a:rPr sz="1400" b="1" spc="-4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with</a:t>
            </a:r>
            <a:r>
              <a:rPr sz="14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soft</a:t>
            </a:r>
            <a:r>
              <a:rPr sz="1400" b="1" spc="-35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10">
                <a:solidFill>
                  <a:srgbClr val="7F7F7F"/>
                </a:solidFill>
                <a:latin typeface="Calibri"/>
                <a:cs typeface="Calibri"/>
              </a:rPr>
              <a:t>bedding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in</a:t>
            </a:r>
            <a:r>
              <a:rPr sz="1400" b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their</a:t>
            </a:r>
            <a:r>
              <a:rPr sz="1400" b="1" spc="-2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>
                <a:solidFill>
                  <a:srgbClr val="7F7F7F"/>
                </a:solidFill>
                <a:latin typeface="Calibri"/>
                <a:cs typeface="Calibri"/>
              </a:rPr>
              <a:t>sleep</a:t>
            </a:r>
            <a:r>
              <a:rPr sz="1400" b="1" spc="-3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400" b="1" spc="-10">
                <a:solidFill>
                  <a:srgbClr val="7F7F7F"/>
                </a:solidFill>
                <a:latin typeface="Calibri"/>
                <a:cs typeface="Calibri"/>
              </a:rPr>
              <a:t>space.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22057" y="5726414"/>
            <a:ext cx="2268855" cy="754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05"/>
              </a:spcBef>
            </a:pPr>
            <a:r>
              <a:rPr sz="1200" i="1" dirty="0">
                <a:latin typeface="Calibri"/>
                <a:cs typeface="Calibri"/>
              </a:rPr>
              <a:t>10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SUID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occurred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in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”baby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lounger” </a:t>
            </a:r>
            <a:r>
              <a:rPr sz="1200" i="1" dirty="0">
                <a:latin typeface="Calibri"/>
                <a:cs typeface="Calibri"/>
              </a:rPr>
              <a:t>products,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such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as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 err="1">
                <a:latin typeface="Calibri"/>
                <a:cs typeface="Calibri"/>
              </a:rPr>
              <a:t>Boppy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loungers, </a:t>
            </a:r>
            <a:r>
              <a:rPr sz="1200" i="1" spc="-20" dirty="0">
                <a:latin typeface="Calibri"/>
                <a:cs typeface="Calibri"/>
              </a:rPr>
              <a:t>Dock-</a:t>
            </a:r>
            <a:r>
              <a:rPr sz="1200" i="1" spc="-10" dirty="0">
                <a:latin typeface="Calibri"/>
                <a:cs typeface="Calibri"/>
              </a:rPr>
              <a:t>a-</a:t>
            </a:r>
            <a:r>
              <a:rPr sz="1200" i="1" spc="-20" dirty="0">
                <a:latin typeface="Calibri"/>
                <a:cs typeface="Calibri"/>
              </a:rPr>
              <a:t>Tot,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spc="-20" dirty="0" err="1">
                <a:latin typeface="Calibri"/>
                <a:cs typeface="Calibri"/>
              </a:rPr>
              <a:t>Yoocaa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and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Snuggle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00" i="1" spc="-25" dirty="0">
                <a:latin typeface="Calibri"/>
                <a:cs typeface="Calibri"/>
              </a:rPr>
              <a:t>Me </a:t>
            </a:r>
            <a:r>
              <a:rPr sz="1200" i="1" spc="-10" dirty="0">
                <a:latin typeface="Calibri"/>
                <a:cs typeface="Calibri"/>
              </a:rPr>
              <a:t>loungers.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D4D050-DBD5-FE89-564E-BF548FF15C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93"/>
          <a:stretch/>
        </p:blipFill>
        <p:spPr>
          <a:xfrm>
            <a:off x="3583215" y="1217417"/>
            <a:ext cx="2375096" cy="3845690"/>
          </a:xfrm>
          <a:prstGeom prst="rect">
            <a:avLst/>
          </a:prstGeom>
        </p:spPr>
      </p:pic>
      <p:sp>
        <p:nvSpPr>
          <p:cNvPr id="17" name="object 14">
            <a:extLst>
              <a:ext uri="{FF2B5EF4-FFF2-40B4-BE49-F238E27FC236}">
                <a16:creationId xmlns:a16="http://schemas.microsoft.com/office/drawing/2014/main" id="{B485032B-CB32-8377-74E1-6376A0AC9780}"/>
              </a:ext>
            </a:extLst>
          </p:cNvPr>
          <p:cNvSpPr txBox="1"/>
          <p:nvPr/>
        </p:nvSpPr>
        <p:spPr>
          <a:xfrm>
            <a:off x="2613025" y="5198396"/>
            <a:ext cx="1602740" cy="3790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05"/>
              </a:spcBef>
            </a:pPr>
            <a:r>
              <a:rPr lang="en-US" sz="1200" b="1" i="1">
                <a:solidFill>
                  <a:srgbClr val="FF0000"/>
                </a:solidFill>
                <a:latin typeface="Calibri"/>
                <a:cs typeface="Calibri"/>
              </a:rPr>
              <a:t>Number of babies found in each location:</a:t>
            </a:r>
            <a:endParaRPr lang="en-US" sz="1200" b="1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CD1635-CA32-5E20-D235-9C5DDE16C881}"/>
              </a:ext>
            </a:extLst>
          </p:cNvPr>
          <p:cNvSpPr/>
          <p:nvPr/>
        </p:nvSpPr>
        <p:spPr>
          <a:xfrm>
            <a:off x="4267200" y="5140492"/>
            <a:ext cx="1676400" cy="118410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F05D84-B270-B2E0-C9D4-AC08E35152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00" y="1001383"/>
            <a:ext cx="2426010" cy="419701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D8CFEC-423A-661D-F9C8-608881054EB1}"/>
              </a:ext>
            </a:extLst>
          </p:cNvPr>
          <p:cNvCxnSpPr/>
          <p:nvPr/>
        </p:nvCxnSpPr>
        <p:spPr>
          <a:xfrm>
            <a:off x="914400" y="1371600"/>
            <a:ext cx="0" cy="1447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BCF8D2-C530-7670-5722-076F9A6E25C4}"/>
              </a:ext>
            </a:extLst>
          </p:cNvPr>
          <p:cNvCxnSpPr/>
          <p:nvPr/>
        </p:nvCxnSpPr>
        <p:spPr>
          <a:xfrm>
            <a:off x="914400" y="3403092"/>
            <a:ext cx="0" cy="1447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F1E1D9-E155-9A89-808C-66F9C6173C44}"/>
              </a:ext>
            </a:extLst>
          </p:cNvPr>
          <p:cNvCxnSpPr/>
          <p:nvPr/>
        </p:nvCxnSpPr>
        <p:spPr>
          <a:xfrm>
            <a:off x="6629400" y="1384409"/>
            <a:ext cx="0" cy="1447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7EE1EC-AAF8-30B7-CA46-BB661C5092F5}"/>
              </a:ext>
            </a:extLst>
          </p:cNvPr>
          <p:cNvCxnSpPr/>
          <p:nvPr/>
        </p:nvCxnSpPr>
        <p:spPr>
          <a:xfrm>
            <a:off x="6629400" y="3429000"/>
            <a:ext cx="0" cy="1447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png"/></Relationships>
</file>

<file path=ppt/webextensions/webextension1.xml><?xml version="1.0" encoding="utf-8"?>
<we:webextension xmlns:we="http://schemas.microsoft.com/office/webextensions/webextension/2010/11" id="{C0685452-A865-254C-ABE4-5343760BC00E}">
  <we:reference id="wa104295828" version="1.9.0.0" store="en-US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rush.edu/suid&quot;,&quot;values&quot;:{},&quot;data&quot;:{&quot;uri&quot;:&quot;rush.edu/suid&quot;},&quot;secure&quot;:false}],&quot;name&quot;:&quot;rush.edu/suid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3313</Words>
  <Application>Microsoft Macintosh PowerPoint</Application>
  <PresentationFormat>Widescreen</PresentationFormat>
  <Paragraphs>437</Paragraphs>
  <Slides>69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93" baseType="lpstr">
      <vt:lpstr>Aptos</vt:lpstr>
      <vt:lpstr>Aptos Display</vt:lpstr>
      <vt:lpstr>Arial</vt:lpstr>
      <vt:lpstr>Calibri</vt:lpstr>
      <vt:lpstr>Calibri Light</vt:lpstr>
      <vt:lpstr>Cambria</vt:lpstr>
      <vt:lpstr>Georgia</vt:lpstr>
      <vt:lpstr>Helvetica Neue Medium</vt:lpstr>
      <vt:lpstr>Lato</vt:lpstr>
      <vt:lpstr>Open Sans</vt:lpstr>
      <vt:lpstr>Times</vt:lpstr>
      <vt:lpstr>Times New Roman</vt:lpstr>
      <vt:lpstr>Trebuchet MS</vt:lpstr>
      <vt:lpstr>Verdana</vt:lpstr>
      <vt:lpstr>Wingdings</vt:lpstr>
      <vt:lpstr>Wingdings 3</vt:lpstr>
      <vt:lpstr>office theme</vt:lpstr>
      <vt:lpstr>3_Office Theme</vt:lpstr>
      <vt:lpstr>Office Theme</vt:lpstr>
      <vt:lpstr>Facet</vt:lpstr>
      <vt:lpstr>Office Theme</vt:lpstr>
      <vt:lpstr>Office Theme</vt:lpstr>
      <vt:lpstr>think-cell Slide</vt:lpstr>
      <vt:lpstr>Chart</vt:lpstr>
      <vt:lpstr>Promoting Safe Sleep in Illinois Hospitals </vt:lpstr>
      <vt:lpstr>Cook County Case Registry and Prevention 2019-2022</vt:lpstr>
      <vt:lpstr>What is the SUID Case Registry?</vt:lpstr>
      <vt:lpstr>PowerPoint Presentation</vt:lpstr>
      <vt:lpstr>The Sleep Environment</vt:lpstr>
      <vt:lpstr>Total deaths: 181</vt:lpstr>
      <vt:lpstr>PowerPoint Presentation</vt:lpstr>
      <vt:lpstr>PowerPoint Presentation</vt:lpstr>
      <vt:lpstr>Sleep-related Infant Deaths (173)</vt:lpstr>
      <vt:lpstr>Sleep-related SUID by Age (months)</vt:lpstr>
      <vt:lpstr>SUID Risk Factors</vt:lpstr>
      <vt:lpstr>SUID Disparities</vt:lpstr>
      <vt:lpstr>Preterm SUID</vt:lpstr>
      <vt:lpstr>PowerPoint Presentation</vt:lpstr>
      <vt:lpstr>Towards Prevention</vt:lpstr>
      <vt:lpstr>Contributors</vt:lpstr>
      <vt:lpstr>   Preventing SUID:  Turning Data to Action with CPASS Chicago</vt:lpstr>
      <vt:lpstr>CPASS CHICAGO SLEEPS SAFE!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 Sleep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Us!</vt:lpstr>
      <vt:lpstr>Closing the Loop to Prevent SUID: Birth Hospital Outreach Christie Lawrence DNP, RNC-NIC, APN/CNS  Gina Lowell MD, MPH Rojin Ahadi MPH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to Action: Creating a Birth Hospital Learning Community to Prevent SUID</vt:lpstr>
      <vt:lpstr>Barriers to Safe Sleep: Family Experiences in Chicago</vt:lpstr>
      <vt:lpstr>Cook County SUID Case Registry Workflow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PowerPoint Presentation</vt:lpstr>
      <vt:lpstr>Background – SUID rates per 100,000 live births</vt:lpstr>
      <vt:lpstr>PowerPoint Presentation</vt:lpstr>
      <vt:lpstr>Problem</vt:lpstr>
      <vt:lpstr>A face to every story – Preventing Harm</vt:lpstr>
      <vt:lpstr>Project Goals</vt:lpstr>
      <vt:lpstr>PowerPoint Presentation</vt:lpstr>
      <vt:lpstr>PowerPoint Presentation</vt:lpstr>
      <vt:lpstr>PowerPoint Presentation</vt:lpstr>
      <vt:lpstr>System Policy</vt:lpstr>
      <vt:lpstr>Staff Education</vt:lpstr>
      <vt:lpstr>Improvement Handbook</vt:lpstr>
      <vt:lpstr>Family Education</vt:lpstr>
      <vt:lpstr>Family Education</vt:lpstr>
      <vt:lpstr>Family Education</vt:lpstr>
      <vt:lpstr>Safe Sleep Collaborative</vt:lpstr>
      <vt:lpstr>Results</vt:lpstr>
      <vt:lpstr>PowerPoint Presentation</vt:lpstr>
      <vt:lpstr>PowerPoint Presentation</vt:lpstr>
      <vt:lpstr>PowerPoint Presentation</vt:lpstr>
      <vt:lpstr>Considerations</vt:lpstr>
      <vt:lpstr>Questions???</vt:lpstr>
      <vt:lpstr>Panel Discussion  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Kiela Karina Moreno</cp:lastModifiedBy>
  <cp:revision>69</cp:revision>
  <dcterms:created xsi:type="dcterms:W3CDTF">2024-05-21T04:44:32Z</dcterms:created>
  <dcterms:modified xsi:type="dcterms:W3CDTF">2024-05-29T14:59:04Z</dcterms:modified>
</cp:coreProperties>
</file>