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3DE_A3F01FC8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5011" r:id="rId3"/>
  </p:sldMasterIdLst>
  <p:notesMasterIdLst>
    <p:notesMasterId r:id="rId44"/>
  </p:notesMasterIdLst>
  <p:sldIdLst>
    <p:sldId id="257" r:id="rId4"/>
    <p:sldId id="646" r:id="rId5"/>
    <p:sldId id="1016" r:id="rId6"/>
    <p:sldId id="1014" r:id="rId7"/>
    <p:sldId id="1018" r:id="rId8"/>
    <p:sldId id="1017" r:id="rId9"/>
    <p:sldId id="1015" r:id="rId10"/>
    <p:sldId id="982" r:id="rId11"/>
    <p:sldId id="981" r:id="rId12"/>
    <p:sldId id="995" r:id="rId13"/>
    <p:sldId id="1025" r:id="rId14"/>
    <p:sldId id="994" r:id="rId15"/>
    <p:sldId id="992" r:id="rId16"/>
    <p:sldId id="990" r:id="rId17"/>
    <p:sldId id="1022" r:id="rId18"/>
    <p:sldId id="1021" r:id="rId19"/>
    <p:sldId id="1020" r:id="rId20"/>
    <p:sldId id="1002" r:id="rId21"/>
    <p:sldId id="999" r:id="rId22"/>
    <p:sldId id="1001" r:id="rId23"/>
    <p:sldId id="1003" r:id="rId24"/>
    <p:sldId id="974" r:id="rId25"/>
    <p:sldId id="1004" r:id="rId26"/>
    <p:sldId id="1009" r:id="rId27"/>
    <p:sldId id="1005" r:id="rId28"/>
    <p:sldId id="1006" r:id="rId29"/>
    <p:sldId id="1007" r:id="rId30"/>
    <p:sldId id="1008" r:id="rId31"/>
    <p:sldId id="1010" r:id="rId32"/>
    <p:sldId id="1011" r:id="rId33"/>
    <p:sldId id="973" r:id="rId34"/>
    <p:sldId id="1012" r:id="rId35"/>
    <p:sldId id="1000" r:id="rId36"/>
    <p:sldId id="1013" r:id="rId37"/>
    <p:sldId id="997" r:id="rId38"/>
    <p:sldId id="1023" r:id="rId39"/>
    <p:sldId id="1024" r:id="rId40"/>
    <p:sldId id="729" r:id="rId41"/>
    <p:sldId id="996" r:id="rId42"/>
    <p:sldId id="47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FBE01E-7B92-B9C0-0995-5C3FE74E91A1}" name="Alana Rivera" initials="AR" userId="S::arg3669@ads.northwestern.edu::fc8b707a-b7e9-4f2a-8d71-2d76819b7881" providerId="AD"/>
  <p188:author id="{0B48CC40-4357-5959-C41E-8F630855A478}" name="Aleena Lida Surenian" initials="AS" userId="S::als0813@ads.northwestern.edu::e2fd0e4e-6417-49b0-ab16-0ba26a1719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7"/>
    <a:srgbClr val="E5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40F08F-F3A2-4A0B-9B12-D2D582046262}" v="1814" dt="2024-01-29T01:45:48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omments/modernComment_3DE_A3F01FC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589F91F-3018-4A98-A819-BF5AD1F73BC2}" authorId="{0B48CC40-4357-5959-C41E-8F630855A478}" status="resolved" created="2023-10-16T16:35:40.49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91857155" sldId="714"/>
      <ac:spMk id="2" creationId="{5D87CFE8-3919-ED15-8CAA-3861B7D5540C}"/>
    </ac:deMkLst>
    <p188:replyLst>
      <p188:reply id="{04417290-F3BA-4503-A11C-E6446F0B6F31}" authorId="{0B48CC40-4357-5959-C41E-8F630855A478}" created="2023-10-16T16:40:27.140">
        <p188:txBody>
          <a:bodyPr/>
          <a:lstStyle/>
          <a:p>
            <a:r>
              <a:rPr lang="en-US"/>
              <a:t>add note that says flyer available in folder</a:t>
            </a:r>
          </a:p>
        </p188:txBody>
      </p188:reply>
    </p188:replyLst>
    <p188:txBody>
      <a:bodyPr/>
      <a:lstStyle/>
      <a:p>
        <a:r>
          <a:rPr lang="en-US"/>
          <a:t>add hispanic data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1CB31-8020-4434-9758-4ACC95AF1FF8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CDDCE9-D2C8-4B73-900A-D19B6DC1F06C}">
      <dgm:prSet phldrT="[Text]" phldr="0"/>
      <dgm:spPr/>
      <dgm:t>
        <a:bodyPr/>
        <a:lstStyle/>
        <a:p>
          <a:r>
            <a:rPr lang="en-US">
              <a:latin typeface="Calibri" panose="020F0502020204030204"/>
            </a:rPr>
            <a:t>PVB Sustainability Teams</a:t>
          </a:r>
          <a:endParaRPr lang="en-US"/>
        </a:p>
      </dgm:t>
    </dgm:pt>
    <dgm:pt modelId="{E61E99B7-CA4F-4C60-A17E-7C0B8D934A58}" type="parTrans" cxnId="{C2B13A6F-4814-4A80-B03F-3ACCA7DC55EE}">
      <dgm:prSet/>
      <dgm:spPr/>
      <dgm:t>
        <a:bodyPr/>
        <a:lstStyle/>
        <a:p>
          <a:endParaRPr lang="en-US"/>
        </a:p>
      </dgm:t>
    </dgm:pt>
    <dgm:pt modelId="{07CE5C23-E6A5-48F0-80D3-37B1EF7BC646}" type="sibTrans" cxnId="{C2B13A6F-4814-4A80-B03F-3ACCA7DC55EE}">
      <dgm:prSet/>
      <dgm:spPr/>
      <dgm:t>
        <a:bodyPr/>
        <a:lstStyle/>
        <a:p>
          <a:endParaRPr lang="en-US"/>
        </a:p>
      </dgm:t>
    </dgm:pt>
    <dgm:pt modelId="{A4F64959-B947-4C89-B0D0-119F148BA4AC}">
      <dgm:prSet phldrT="[Text]" phldr="0"/>
      <dgm:spPr/>
      <dgm:t>
        <a:bodyPr/>
        <a:lstStyle/>
        <a:p>
          <a:pPr rtl="0"/>
          <a:r>
            <a:rPr lang="en-US">
              <a:latin typeface="Calibri" panose="020F0502020204030204"/>
            </a:rPr>
            <a:t>PVB Coaching Teams</a:t>
          </a:r>
          <a:endParaRPr lang="en-US"/>
        </a:p>
      </dgm:t>
    </dgm:pt>
    <dgm:pt modelId="{CF0E7A07-056F-4A9A-98C2-C250C5D0461F}" type="parTrans" cxnId="{47649E14-DE20-4124-9EE1-A761FC2BBC83}">
      <dgm:prSet/>
      <dgm:spPr/>
      <dgm:t>
        <a:bodyPr/>
        <a:lstStyle/>
        <a:p>
          <a:endParaRPr lang="en-US"/>
        </a:p>
      </dgm:t>
    </dgm:pt>
    <dgm:pt modelId="{3C90F70B-C482-406B-A523-36C5F86C8C24}" type="sibTrans" cxnId="{47649E14-DE20-4124-9EE1-A761FC2BBC83}">
      <dgm:prSet/>
      <dgm:spPr/>
      <dgm:t>
        <a:bodyPr/>
        <a:lstStyle/>
        <a:p>
          <a:endParaRPr lang="en-US"/>
        </a:p>
      </dgm:t>
    </dgm:pt>
    <dgm:pt modelId="{603931C2-0AC0-48F6-89BE-0D2677884D32}">
      <dgm:prSet phldr="0"/>
      <dgm:spPr/>
      <dgm:t>
        <a:bodyPr/>
        <a:lstStyle/>
        <a:p>
          <a:pPr rtl="0"/>
          <a:r>
            <a:rPr lang="en-US" dirty="0">
              <a:latin typeface="Calibri" panose="020F0502020204030204"/>
            </a:rPr>
            <a:t>Choose Breakout Session</a:t>
          </a:r>
        </a:p>
      </dgm:t>
    </dgm:pt>
    <dgm:pt modelId="{48CB4601-23B8-4E1F-A0C3-60FD331FFE5B}" type="parTrans" cxnId="{65BB0562-CD15-4F89-B316-8198F2AB1ACD}">
      <dgm:prSet/>
      <dgm:spPr/>
    </dgm:pt>
    <dgm:pt modelId="{8177DFAB-742D-4A91-92E0-D01F848445A1}" type="sibTrans" cxnId="{65BB0562-CD15-4F89-B316-8198F2AB1ACD}">
      <dgm:prSet/>
      <dgm:spPr/>
    </dgm:pt>
    <dgm:pt modelId="{54B3D0A4-78AE-46DE-85D8-3CA4FA1FBD01}" type="pres">
      <dgm:prSet presAssocID="{A771CB31-8020-4434-9758-4ACC95AF1FF8}" presName="composite" presStyleCnt="0">
        <dgm:presLayoutVars>
          <dgm:chMax val="1"/>
          <dgm:dir/>
          <dgm:resizeHandles val="exact"/>
        </dgm:presLayoutVars>
      </dgm:prSet>
      <dgm:spPr/>
    </dgm:pt>
    <dgm:pt modelId="{D583468E-5B27-4241-A89A-261B4A6FC0E0}" type="pres">
      <dgm:prSet presAssocID="{603931C2-0AC0-48F6-89BE-0D2677884D32}" presName="roof" presStyleLbl="dkBgShp" presStyleIdx="0" presStyleCnt="2"/>
      <dgm:spPr>
        <a:solidFill>
          <a:schemeClr val="accent1"/>
        </a:solidFill>
      </dgm:spPr>
    </dgm:pt>
    <dgm:pt modelId="{61029340-4F8C-4A85-BDBD-17A566874A1C}" type="pres">
      <dgm:prSet presAssocID="{603931C2-0AC0-48F6-89BE-0D2677884D32}" presName="pillars" presStyleCnt="0"/>
      <dgm:spPr/>
    </dgm:pt>
    <dgm:pt modelId="{EE067CE5-A46B-41C7-B62C-A83A90A15351}" type="pres">
      <dgm:prSet presAssocID="{603931C2-0AC0-48F6-89BE-0D2677884D32}" presName="pillar1" presStyleLbl="node1" presStyleIdx="0" presStyleCnt="2">
        <dgm:presLayoutVars>
          <dgm:bulletEnabled val="1"/>
        </dgm:presLayoutVars>
      </dgm:prSet>
      <dgm:spPr/>
    </dgm:pt>
    <dgm:pt modelId="{6D2255A9-BA2B-44F6-B8AF-E72174CBC7CB}" type="pres">
      <dgm:prSet presAssocID="{A4F64959-B947-4C89-B0D0-119F148BA4AC}" presName="pillarX" presStyleLbl="node1" presStyleIdx="1" presStyleCnt="2">
        <dgm:presLayoutVars>
          <dgm:bulletEnabled val="1"/>
        </dgm:presLayoutVars>
      </dgm:prSet>
      <dgm:spPr/>
    </dgm:pt>
    <dgm:pt modelId="{E06ABA36-975B-4A53-98BD-4FC491D17364}" type="pres">
      <dgm:prSet presAssocID="{603931C2-0AC0-48F6-89BE-0D2677884D32}" presName="base" presStyleLbl="dkBgShp" presStyleIdx="1" presStyleCnt="2"/>
      <dgm:spPr>
        <a:solidFill>
          <a:schemeClr val="accent1"/>
        </a:solidFill>
      </dgm:spPr>
    </dgm:pt>
  </dgm:ptLst>
  <dgm:cxnLst>
    <dgm:cxn modelId="{47148600-6B62-4553-90F8-61D1B298A3C8}" type="presOf" srcId="{6ECDDCE9-D2C8-4B73-900A-D19B6DC1F06C}" destId="{EE067CE5-A46B-41C7-B62C-A83A90A15351}" srcOrd="0" destOrd="0" presId="urn:microsoft.com/office/officeart/2005/8/layout/hList3"/>
    <dgm:cxn modelId="{47649E14-DE20-4124-9EE1-A761FC2BBC83}" srcId="{603931C2-0AC0-48F6-89BE-0D2677884D32}" destId="{A4F64959-B947-4C89-B0D0-119F148BA4AC}" srcOrd="1" destOrd="0" parTransId="{CF0E7A07-056F-4A9A-98C2-C250C5D0461F}" sibTransId="{3C90F70B-C482-406B-A523-36C5F86C8C24}"/>
    <dgm:cxn modelId="{65BB0562-CD15-4F89-B316-8198F2AB1ACD}" srcId="{A771CB31-8020-4434-9758-4ACC95AF1FF8}" destId="{603931C2-0AC0-48F6-89BE-0D2677884D32}" srcOrd="0" destOrd="0" parTransId="{48CB4601-23B8-4E1F-A0C3-60FD331FFE5B}" sibTransId="{8177DFAB-742D-4A91-92E0-D01F848445A1}"/>
    <dgm:cxn modelId="{C2B13A6F-4814-4A80-B03F-3ACCA7DC55EE}" srcId="{603931C2-0AC0-48F6-89BE-0D2677884D32}" destId="{6ECDDCE9-D2C8-4B73-900A-D19B6DC1F06C}" srcOrd="0" destOrd="0" parTransId="{E61E99B7-CA4F-4C60-A17E-7C0B8D934A58}" sibTransId="{07CE5C23-E6A5-48F0-80D3-37B1EF7BC646}"/>
    <dgm:cxn modelId="{EBC42175-7123-4678-B30C-0AC9B44A44BA}" type="presOf" srcId="{A771CB31-8020-4434-9758-4ACC95AF1FF8}" destId="{54B3D0A4-78AE-46DE-85D8-3CA4FA1FBD01}" srcOrd="0" destOrd="0" presId="urn:microsoft.com/office/officeart/2005/8/layout/hList3"/>
    <dgm:cxn modelId="{46A96878-DDE4-407F-A063-7C42B76BA693}" type="presOf" srcId="{603931C2-0AC0-48F6-89BE-0D2677884D32}" destId="{D583468E-5B27-4241-A89A-261B4A6FC0E0}" srcOrd="0" destOrd="0" presId="urn:microsoft.com/office/officeart/2005/8/layout/hList3"/>
    <dgm:cxn modelId="{9F0EF7AF-3A8C-49C3-B365-E89DF3999B4B}" type="presOf" srcId="{A4F64959-B947-4C89-B0D0-119F148BA4AC}" destId="{6D2255A9-BA2B-44F6-B8AF-E72174CBC7CB}" srcOrd="0" destOrd="0" presId="urn:microsoft.com/office/officeart/2005/8/layout/hList3"/>
    <dgm:cxn modelId="{A07A6953-F1E4-4A04-B3E8-689B9916407E}" type="presParOf" srcId="{54B3D0A4-78AE-46DE-85D8-3CA4FA1FBD01}" destId="{D583468E-5B27-4241-A89A-261B4A6FC0E0}" srcOrd="0" destOrd="0" presId="urn:microsoft.com/office/officeart/2005/8/layout/hList3"/>
    <dgm:cxn modelId="{0BD37874-1A73-475B-9537-36C2CEDF199D}" type="presParOf" srcId="{54B3D0A4-78AE-46DE-85D8-3CA4FA1FBD01}" destId="{61029340-4F8C-4A85-BDBD-17A566874A1C}" srcOrd="1" destOrd="0" presId="urn:microsoft.com/office/officeart/2005/8/layout/hList3"/>
    <dgm:cxn modelId="{3676DABF-0547-4D28-8864-164AD6E6F21D}" type="presParOf" srcId="{61029340-4F8C-4A85-BDBD-17A566874A1C}" destId="{EE067CE5-A46B-41C7-B62C-A83A90A15351}" srcOrd="0" destOrd="0" presId="urn:microsoft.com/office/officeart/2005/8/layout/hList3"/>
    <dgm:cxn modelId="{14E20FC7-7231-4988-9048-A61FEE5FAF3B}" type="presParOf" srcId="{61029340-4F8C-4A85-BDBD-17A566874A1C}" destId="{6D2255A9-BA2B-44F6-B8AF-E72174CBC7CB}" srcOrd="1" destOrd="0" presId="urn:microsoft.com/office/officeart/2005/8/layout/hList3"/>
    <dgm:cxn modelId="{EDFC044A-1250-4B65-BDBF-37EEB57881AC}" type="presParOf" srcId="{54B3D0A4-78AE-46DE-85D8-3CA4FA1FBD01}" destId="{E06ABA36-975B-4A53-98BD-4FC491D1736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3468E-5B27-4241-A89A-261B4A6FC0E0}">
      <dsp:nvSpPr>
        <dsp:cNvPr id="0" name=""/>
        <dsp:cNvSpPr/>
      </dsp:nvSpPr>
      <dsp:spPr>
        <a:xfrm>
          <a:off x="0" y="0"/>
          <a:ext cx="10972800" cy="1199150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>
              <a:latin typeface="Calibri" panose="020F0502020204030204"/>
            </a:rPr>
            <a:t>Choose Breakout Session</a:t>
          </a:r>
        </a:p>
      </dsp:txBody>
      <dsp:txXfrm>
        <a:off x="0" y="0"/>
        <a:ext cx="10972800" cy="1199150"/>
      </dsp:txXfrm>
    </dsp:sp>
    <dsp:sp modelId="{EE067CE5-A46B-41C7-B62C-A83A90A15351}">
      <dsp:nvSpPr>
        <dsp:cNvPr id="0" name=""/>
        <dsp:cNvSpPr/>
      </dsp:nvSpPr>
      <dsp:spPr>
        <a:xfrm>
          <a:off x="0" y="1199150"/>
          <a:ext cx="5486399" cy="25182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>
              <a:latin typeface="Calibri" panose="020F0502020204030204"/>
            </a:rPr>
            <a:t>PVB Sustainability Teams</a:t>
          </a:r>
          <a:endParaRPr lang="en-US" sz="5500" kern="1200"/>
        </a:p>
      </dsp:txBody>
      <dsp:txXfrm>
        <a:off x="0" y="1199150"/>
        <a:ext cx="5486399" cy="2518216"/>
      </dsp:txXfrm>
    </dsp:sp>
    <dsp:sp modelId="{6D2255A9-BA2B-44F6-B8AF-E72174CBC7CB}">
      <dsp:nvSpPr>
        <dsp:cNvPr id="0" name=""/>
        <dsp:cNvSpPr/>
      </dsp:nvSpPr>
      <dsp:spPr>
        <a:xfrm>
          <a:off x="5486400" y="1199150"/>
          <a:ext cx="5486399" cy="25182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>
              <a:latin typeface="Calibri" panose="020F0502020204030204"/>
            </a:rPr>
            <a:t>PVB Coaching Teams</a:t>
          </a:r>
          <a:endParaRPr lang="en-US" sz="5500" kern="1200"/>
        </a:p>
      </dsp:txBody>
      <dsp:txXfrm>
        <a:off x="5486400" y="1199150"/>
        <a:ext cx="5486399" cy="2518216"/>
      </dsp:txXfrm>
    </dsp:sp>
    <dsp:sp modelId="{E06ABA36-975B-4A53-98BD-4FC491D17364}">
      <dsp:nvSpPr>
        <dsp:cNvPr id="0" name=""/>
        <dsp:cNvSpPr/>
      </dsp:nvSpPr>
      <dsp:spPr>
        <a:xfrm>
          <a:off x="0" y="3717367"/>
          <a:ext cx="10972800" cy="279801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EEDE4-E4D4-40E2-A477-565953E41EE8}" type="datetimeFigureOut"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6CE12-880F-405E-A484-49D6771F87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3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C258-122C-4775-B207-3DE2D949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6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/>
              <a:t>Understand the Data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Identify the Disparities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Actively listen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Engage patient/community partners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Expand access to community doulas and improve shared decision making and respectful care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Connect your clinical team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C258-122C-4775-B207-3DE2D949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9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55da36a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2255da36a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2255da36a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39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4.e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.bin"/></Relationships>
</file>

<file path=ppt/slideLayouts/_rels/slideLayout2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tags" Target="../tags/tag6.xml"/><Relationship Id="rId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tags" Target="../tags/tag8.xml"/><Relationship Id="rId7" Type="http://schemas.openxmlformats.org/officeDocument/2006/relationships/oleObject" Target="../embeddings/oleObject5.bin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3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3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3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21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487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0766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9022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01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05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388038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100914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31459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468987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21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487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941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24835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76520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392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963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84787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165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93026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354203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282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82403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6658525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007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7" name="Google Shape;77;p4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8" name="Google Shape;78;p4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9" name="Google Shape;79;p4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4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Google Shape;81;p4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" name="Google Shape;84;p4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4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76694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69179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860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956" y="5564123"/>
            <a:ext cx="2025383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2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432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62299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37016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4931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F7A9-934F-4AEF-9B1F-6C2A2A939180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A920-F5E0-407F-80F6-F6490A51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6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66428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4400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0365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4400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7546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50476730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6A3B-6EE5-45FC-B5E7-85EA02CF9438}" type="datetime1">
              <a:rPr lang="en-US" altLang="ja-JP"/>
              <a:pPr>
                <a:defRPr/>
              </a:pPr>
              <a:t>1/28/2024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C7D3-7B25-4FDD-856F-1603EF21A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60254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1/28/2024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1996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750984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750984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7" name="Google Shape;77;p4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8" name="Google Shape;78;p4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9" name="Google Shape;79;p4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4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Google Shape;81;p4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" name="Google Shape;84;p4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4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00155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1_Photo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8" name="Google Shape;88;p41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9" name="Google Shape;89;p41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90" name="Google Shape;90;p41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1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41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93" name="Google Shape;93;p4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1721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1_Photo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8" name="Google Shape;88;p41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9" name="Google Shape;89;p41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90" name="Google Shape;90;p41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1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41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93" name="Google Shape;93;p4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1721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254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6785795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218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0078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0126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0686071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-21166" y="6629400"/>
            <a:ext cx="12213167" cy="2286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967" y="408518"/>
            <a:ext cx="3706284" cy="18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0" y="0"/>
            <a:ext cx="1862667" cy="6629400"/>
            <a:chOff x="-15876" y="0"/>
            <a:chExt cx="1927803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5876" y="0"/>
              <a:ext cx="1844557" cy="68580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pic>
          <p:nvPicPr>
            <p:cNvPr id="11" name="Picture 7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19" t="16937" r="72250" b="20589"/>
            <a:stretch>
              <a:fillRect/>
            </a:stretch>
          </p:blipFill>
          <p:spPr bwMode="auto">
            <a:xfrm>
              <a:off x="-15876" y="0"/>
              <a:ext cx="1927803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3147489" y="4195763"/>
            <a:ext cx="5488516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621872" y="1806429"/>
            <a:ext cx="10189827" cy="2278211"/>
          </a:xfrm>
        </p:spPr>
        <p:txBody>
          <a:bodyPr anchor="b"/>
          <a:lstStyle>
            <a:lvl1pPr marL="0" indent="0">
              <a:defRPr sz="5333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47484" y="4600575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147484" y="5005387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75323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10584" y="6620933"/>
            <a:ext cx="12213168" cy="23706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aphicFrame>
        <p:nvGraphicFramePr>
          <p:cNvPr id="10" name="Object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10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4" y="224840"/>
            <a:ext cx="11715725" cy="569325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8114" y="917197"/>
            <a:ext cx="11715725" cy="4958671"/>
          </a:xfrm>
          <a:prstGeom prst="rect">
            <a:avLst/>
          </a:prstGeom>
        </p:spPr>
        <p:txBody>
          <a:bodyPr/>
          <a:lstStyle>
            <a:lvl1pPr marL="380990" indent="-380990">
              <a:buFont typeface="Wingdings" panose="05000000000000000000" pitchFamily="2" charset="2"/>
              <a:buChar char="§"/>
              <a:defRPr sz="1867" b="1"/>
            </a:lvl1pPr>
            <a:lvl2pPr marL="609585" indent="-296326">
              <a:buFont typeface="Arial" panose="020B0604020202020204" pitchFamily="34" charset="0"/>
              <a:buChar char="̶"/>
              <a:defRPr sz="1867"/>
            </a:lvl2pPr>
            <a:lvl3pPr marL="922844" indent="-313259">
              <a:buFont typeface="Arial" panose="020B0604020202020204" pitchFamily="34" charset="0"/>
              <a:buChar char="•"/>
              <a:defRPr sz="1867"/>
            </a:lvl3pPr>
            <a:lvl4pPr marL="1219170" indent="-296326">
              <a:buFont typeface="Wingdings" panose="05000000000000000000" pitchFamily="2" charset="2"/>
              <a:buChar char="ü"/>
              <a:defRPr sz="1867"/>
            </a:lvl4pPr>
            <a:lvl5pPr marL="1532428" indent="-313259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58937" y="5969001"/>
            <a:ext cx="8074903" cy="649817"/>
          </a:xfrm>
          <a:prstGeom prst="rect">
            <a:avLst/>
          </a:prstGeom>
        </p:spPr>
        <p:txBody>
          <a:bodyPr anchor="b"/>
          <a:lstStyle>
            <a:lvl1pPr>
              <a:defRPr sz="1333"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67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9E38BE4-73A9-4CBE-849B-DA886A19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5969000"/>
            <a:ext cx="3704343" cy="6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7969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10584" y="6620933"/>
            <a:ext cx="12213168" cy="23706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aphicFrame>
        <p:nvGraphicFramePr>
          <p:cNvPr id="10" name="Object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10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4" y="224840"/>
            <a:ext cx="11715725" cy="569325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8114" y="917197"/>
            <a:ext cx="11715725" cy="4958671"/>
          </a:xfrm>
          <a:prstGeom prst="rect">
            <a:avLst/>
          </a:prstGeom>
        </p:spPr>
        <p:txBody>
          <a:bodyPr/>
          <a:lstStyle>
            <a:lvl1pPr marL="380990" indent="-380990">
              <a:buFont typeface="Wingdings" panose="05000000000000000000" pitchFamily="2" charset="2"/>
              <a:buChar char="§"/>
              <a:defRPr sz="1867" b="1"/>
            </a:lvl1pPr>
            <a:lvl2pPr marL="609585" indent="-296326">
              <a:buFont typeface="Arial" panose="020B0604020202020204" pitchFamily="34" charset="0"/>
              <a:buChar char="̶"/>
              <a:defRPr sz="1867"/>
            </a:lvl2pPr>
            <a:lvl3pPr marL="922844" indent="-313259">
              <a:buFont typeface="Arial" panose="020B0604020202020204" pitchFamily="34" charset="0"/>
              <a:buChar char="•"/>
              <a:defRPr sz="1867"/>
            </a:lvl3pPr>
            <a:lvl4pPr marL="1219170" indent="-296326">
              <a:buFont typeface="Wingdings" panose="05000000000000000000" pitchFamily="2" charset="2"/>
              <a:buChar char="ü"/>
              <a:defRPr sz="1867"/>
            </a:lvl4pPr>
            <a:lvl5pPr marL="1532428" indent="-313259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58937" y="5969001"/>
            <a:ext cx="8074903" cy="649817"/>
          </a:xfrm>
          <a:prstGeom prst="rect">
            <a:avLst/>
          </a:prstGeom>
        </p:spPr>
        <p:txBody>
          <a:bodyPr anchor="b"/>
          <a:lstStyle>
            <a:lvl1pPr>
              <a:defRPr sz="1333"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67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9E38BE4-73A9-4CBE-849B-DA886A19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5969000"/>
            <a:ext cx="3704343" cy="6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79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741512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218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8525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9" name="Google Shape;59;p6"/>
            <p:cNvPicPr preferRelativeResize="0"/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0" name="Google Shape;60;p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1" name="Google Shape;61;p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p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46322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1_Photo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0" name="Google Shape;110;p11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1" name="Google Shape;111;p11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12" name="Google Shape;112;p11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11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15" name="Google Shape;115;p11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03449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31344F-A8D8-411A-AAB1-3AEC09687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09B9CD-6CA9-44ED-B942-A8D85CB4F7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2516" y="5915003"/>
            <a:ext cx="938786" cy="49377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0AB0C8-74CC-446F-9281-8E91AA70F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9662" y="3429000"/>
            <a:ext cx="4180795" cy="1102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A6C1C3-E0B6-4DA0-B906-995E3F944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9661" y="4775654"/>
            <a:ext cx="4180795" cy="783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  <a:p>
            <a:pPr lvl="0"/>
            <a:r>
              <a:rPr lang="en-US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88843635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D26592-E925-4441-8BBF-7061DC86A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" y="762"/>
            <a:ext cx="12189292" cy="6856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78D50-1EDD-4D7B-ABD8-BC907C00D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Heading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695FA-8D81-4175-AC67-58110287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‹#›</a:t>
            </a:fld>
            <a:endParaRPr lang="en-US">
              <a:solidFill>
                <a:srgbClr val="59CBE8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3AC1C5-3538-474F-9F06-8929A7657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25629"/>
            <a:ext cx="10515600" cy="40163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563423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0C989-E3FB-4F69-8227-8244F332C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858"/>
            <a:ext cx="12188952" cy="685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7618B6-E663-4FB6-A496-62D28247C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173" y="365129"/>
            <a:ext cx="49272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29FD71-6E8D-499C-98F0-AEBAE59BEA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‹#›</a:t>
            </a:fld>
            <a:endParaRPr lang="en-US">
              <a:solidFill>
                <a:srgbClr val="59CBE8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848D48-D39B-4893-B9C7-63F4F88ECB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173" y="1825629"/>
            <a:ext cx="4927259" cy="401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28900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8C0B6B-F84F-4269-A320-C9F50CAE2D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96"/>
            <a:ext cx="12188952" cy="6857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77B09-AE95-4259-8E33-A11A880BA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5152" y="5894636"/>
            <a:ext cx="1312781" cy="56227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E0AB0C8-74CC-446F-9281-8E91AA70F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9665" y="3429000"/>
            <a:ext cx="4180795" cy="1102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Section </a:t>
            </a:r>
            <a:br>
              <a:rPr lang="en-US"/>
            </a:br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A6C1C3-E0B6-4DA0-B906-995E3F944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9661" y="4775654"/>
            <a:ext cx="4180795" cy="783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80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Section Subheading</a:t>
            </a:r>
          </a:p>
        </p:txBody>
      </p:sp>
    </p:spTree>
    <p:extLst>
      <p:ext uri="{BB962C8B-B14F-4D97-AF65-F5344CB8AC3E}">
        <p14:creationId xmlns:p14="http://schemas.microsoft.com/office/powerpoint/2010/main" val="402215386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D26592-E925-4441-8BBF-7061DC86A9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9047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78D50-1EDD-4D7B-ABD8-BC907C00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695FA-8D81-4175-AC67-58110287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EF1F-7307-41BC-8C08-94B176AED8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3AC1C5-3538-474F-9F06-8929A7657A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01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95660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3D8DF8-815A-48B4-B65A-88DC6AAD2A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A6442-40EC-401A-A225-140A0CF11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8511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438211-8175-4277-B6C8-19E6C2D7C5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825625"/>
            <a:ext cx="6085114" cy="401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719BFA-6A30-4875-AC95-5728A8CB0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2771" y="6464300"/>
            <a:ext cx="2539660" cy="181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D85EF1F-7307-41BC-8C08-94B176AED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0600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94B4DD8-4FCE-42B4-A8D4-60B1E2622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C8259F-8CEC-4521-946F-8B5ED617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224" y="2949956"/>
            <a:ext cx="1821552" cy="95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8710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9" name="Google Shape;59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0" name="Google Shape;60;p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1" name="Google Shape;61;p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p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463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9032931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1_Photo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0" name="Google Shape;110;p11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1" name="Google Shape;111;p11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12" name="Google Shape;112;p11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11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15" name="Google Shape;11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034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2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076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90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0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0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38803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46898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10091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314599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2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48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076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90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0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0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38803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46898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10091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3145997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2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48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07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0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0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38803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46898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100914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3145997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2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487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902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076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6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01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388038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56" y="5564123"/>
            <a:ext cx="2025383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2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00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0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60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00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76520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24835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392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963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05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8478791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93026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354203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6658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282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82403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0766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9022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01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05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388038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468987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100914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31459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44.xml"/><Relationship Id="rId21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69.xml"/><Relationship Id="rId63" Type="http://schemas.openxmlformats.org/officeDocument/2006/relationships/slideLayout" Target="../slideLayouts/slideLayout90.xml"/><Relationship Id="rId84" Type="http://schemas.openxmlformats.org/officeDocument/2006/relationships/slideLayout" Target="../slideLayouts/slideLayout111.xml"/><Relationship Id="rId138" Type="http://schemas.openxmlformats.org/officeDocument/2006/relationships/slideLayout" Target="../slideLayouts/slideLayout165.xml"/><Relationship Id="rId159" Type="http://schemas.openxmlformats.org/officeDocument/2006/relationships/slideLayout" Target="../slideLayouts/slideLayout186.xml"/><Relationship Id="rId170" Type="http://schemas.openxmlformats.org/officeDocument/2006/relationships/slideLayout" Target="../slideLayouts/slideLayout197.xml"/><Relationship Id="rId191" Type="http://schemas.openxmlformats.org/officeDocument/2006/relationships/slideLayout" Target="../slideLayouts/slideLayout218.xml"/><Relationship Id="rId205" Type="http://schemas.openxmlformats.org/officeDocument/2006/relationships/slideLayout" Target="../slideLayouts/slideLayout232.xml"/><Relationship Id="rId226" Type="http://schemas.openxmlformats.org/officeDocument/2006/relationships/slideLayout" Target="../slideLayouts/slideLayout253.xml"/><Relationship Id="rId107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59.xml"/><Relationship Id="rId53" Type="http://schemas.openxmlformats.org/officeDocument/2006/relationships/slideLayout" Target="../slideLayouts/slideLayout80.xml"/><Relationship Id="rId74" Type="http://schemas.openxmlformats.org/officeDocument/2006/relationships/slideLayout" Target="../slideLayouts/slideLayout101.xml"/><Relationship Id="rId128" Type="http://schemas.openxmlformats.org/officeDocument/2006/relationships/slideLayout" Target="../slideLayouts/slideLayout155.xml"/><Relationship Id="rId149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32.xml"/><Relationship Id="rId95" Type="http://schemas.openxmlformats.org/officeDocument/2006/relationships/slideLayout" Target="../slideLayouts/slideLayout122.xml"/><Relationship Id="rId160" Type="http://schemas.openxmlformats.org/officeDocument/2006/relationships/slideLayout" Target="../slideLayouts/slideLayout187.xml"/><Relationship Id="rId181" Type="http://schemas.openxmlformats.org/officeDocument/2006/relationships/slideLayout" Target="../slideLayouts/slideLayout208.xml"/><Relationship Id="rId216" Type="http://schemas.openxmlformats.org/officeDocument/2006/relationships/slideLayout" Target="../slideLayouts/slideLayout243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70.xml"/><Relationship Id="rId48" Type="http://schemas.openxmlformats.org/officeDocument/2006/relationships/slideLayout" Target="../slideLayouts/slideLayout75.xml"/><Relationship Id="rId64" Type="http://schemas.openxmlformats.org/officeDocument/2006/relationships/slideLayout" Target="../slideLayouts/slideLayout91.xml"/><Relationship Id="rId69" Type="http://schemas.openxmlformats.org/officeDocument/2006/relationships/slideLayout" Target="../slideLayouts/slideLayout96.xml"/><Relationship Id="rId113" Type="http://schemas.openxmlformats.org/officeDocument/2006/relationships/slideLayout" Target="../slideLayouts/slideLayout140.xml"/><Relationship Id="rId118" Type="http://schemas.openxmlformats.org/officeDocument/2006/relationships/slideLayout" Target="../slideLayouts/slideLayout145.xml"/><Relationship Id="rId134" Type="http://schemas.openxmlformats.org/officeDocument/2006/relationships/slideLayout" Target="../slideLayouts/slideLayout161.xml"/><Relationship Id="rId139" Type="http://schemas.openxmlformats.org/officeDocument/2006/relationships/slideLayout" Target="../slideLayouts/slideLayout166.xml"/><Relationship Id="rId80" Type="http://schemas.openxmlformats.org/officeDocument/2006/relationships/slideLayout" Target="../slideLayouts/slideLayout107.xml"/><Relationship Id="rId85" Type="http://schemas.openxmlformats.org/officeDocument/2006/relationships/slideLayout" Target="../slideLayouts/slideLayout112.xml"/><Relationship Id="rId150" Type="http://schemas.openxmlformats.org/officeDocument/2006/relationships/slideLayout" Target="../slideLayouts/slideLayout177.xml"/><Relationship Id="rId155" Type="http://schemas.openxmlformats.org/officeDocument/2006/relationships/slideLayout" Target="../slideLayouts/slideLayout182.xml"/><Relationship Id="rId171" Type="http://schemas.openxmlformats.org/officeDocument/2006/relationships/slideLayout" Target="../slideLayouts/slideLayout198.xml"/><Relationship Id="rId176" Type="http://schemas.openxmlformats.org/officeDocument/2006/relationships/slideLayout" Target="../slideLayouts/slideLayout203.xml"/><Relationship Id="rId192" Type="http://schemas.openxmlformats.org/officeDocument/2006/relationships/slideLayout" Target="../slideLayouts/slideLayout219.xml"/><Relationship Id="rId197" Type="http://schemas.openxmlformats.org/officeDocument/2006/relationships/slideLayout" Target="../slideLayouts/slideLayout224.xml"/><Relationship Id="rId206" Type="http://schemas.openxmlformats.org/officeDocument/2006/relationships/slideLayout" Target="../slideLayouts/slideLayout233.xml"/><Relationship Id="rId227" Type="http://schemas.openxmlformats.org/officeDocument/2006/relationships/slideLayout" Target="../slideLayouts/slideLayout254.xml"/><Relationship Id="rId201" Type="http://schemas.openxmlformats.org/officeDocument/2006/relationships/slideLayout" Target="../slideLayouts/slideLayout228.xml"/><Relationship Id="rId222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Relationship Id="rId59" Type="http://schemas.openxmlformats.org/officeDocument/2006/relationships/slideLayout" Target="../slideLayouts/slideLayout86.xml"/><Relationship Id="rId103" Type="http://schemas.openxmlformats.org/officeDocument/2006/relationships/slideLayout" Target="../slideLayouts/slideLayout130.xml"/><Relationship Id="rId108" Type="http://schemas.openxmlformats.org/officeDocument/2006/relationships/slideLayout" Target="../slideLayouts/slideLayout135.xml"/><Relationship Id="rId124" Type="http://schemas.openxmlformats.org/officeDocument/2006/relationships/slideLayout" Target="../slideLayouts/slideLayout151.xml"/><Relationship Id="rId129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81.xml"/><Relationship Id="rId70" Type="http://schemas.openxmlformats.org/officeDocument/2006/relationships/slideLayout" Target="../slideLayouts/slideLayout97.xml"/><Relationship Id="rId75" Type="http://schemas.openxmlformats.org/officeDocument/2006/relationships/slideLayout" Target="../slideLayouts/slideLayout102.xml"/><Relationship Id="rId91" Type="http://schemas.openxmlformats.org/officeDocument/2006/relationships/slideLayout" Target="../slideLayouts/slideLayout118.xml"/><Relationship Id="rId96" Type="http://schemas.openxmlformats.org/officeDocument/2006/relationships/slideLayout" Target="../slideLayouts/slideLayout123.xml"/><Relationship Id="rId140" Type="http://schemas.openxmlformats.org/officeDocument/2006/relationships/slideLayout" Target="../slideLayouts/slideLayout167.xml"/><Relationship Id="rId145" Type="http://schemas.openxmlformats.org/officeDocument/2006/relationships/slideLayout" Target="../slideLayouts/slideLayout172.xml"/><Relationship Id="rId161" Type="http://schemas.openxmlformats.org/officeDocument/2006/relationships/slideLayout" Target="../slideLayouts/slideLayout188.xml"/><Relationship Id="rId166" Type="http://schemas.openxmlformats.org/officeDocument/2006/relationships/slideLayout" Target="../slideLayouts/slideLayout193.xml"/><Relationship Id="rId182" Type="http://schemas.openxmlformats.org/officeDocument/2006/relationships/slideLayout" Target="../slideLayouts/slideLayout209.xml"/><Relationship Id="rId187" Type="http://schemas.openxmlformats.org/officeDocument/2006/relationships/slideLayout" Target="../slideLayouts/slideLayout214.xml"/><Relationship Id="rId217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212" Type="http://schemas.openxmlformats.org/officeDocument/2006/relationships/slideLayout" Target="../slideLayouts/slideLayout239.xml"/><Relationship Id="rId233" Type="http://schemas.openxmlformats.org/officeDocument/2006/relationships/slideLayout" Target="../slideLayouts/slideLayout260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76.xml"/><Relationship Id="rId114" Type="http://schemas.openxmlformats.org/officeDocument/2006/relationships/slideLayout" Target="../slideLayouts/slideLayout141.xml"/><Relationship Id="rId119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71.xml"/><Relationship Id="rId60" Type="http://schemas.openxmlformats.org/officeDocument/2006/relationships/slideLayout" Target="../slideLayouts/slideLayout87.xml"/><Relationship Id="rId65" Type="http://schemas.openxmlformats.org/officeDocument/2006/relationships/slideLayout" Target="../slideLayouts/slideLayout92.xml"/><Relationship Id="rId81" Type="http://schemas.openxmlformats.org/officeDocument/2006/relationships/slideLayout" Target="../slideLayouts/slideLayout108.xml"/><Relationship Id="rId86" Type="http://schemas.openxmlformats.org/officeDocument/2006/relationships/slideLayout" Target="../slideLayouts/slideLayout113.xml"/><Relationship Id="rId130" Type="http://schemas.openxmlformats.org/officeDocument/2006/relationships/slideLayout" Target="../slideLayouts/slideLayout157.xml"/><Relationship Id="rId135" Type="http://schemas.openxmlformats.org/officeDocument/2006/relationships/slideLayout" Target="../slideLayouts/slideLayout162.xml"/><Relationship Id="rId151" Type="http://schemas.openxmlformats.org/officeDocument/2006/relationships/slideLayout" Target="../slideLayouts/slideLayout178.xml"/><Relationship Id="rId156" Type="http://schemas.openxmlformats.org/officeDocument/2006/relationships/slideLayout" Target="../slideLayouts/slideLayout183.xml"/><Relationship Id="rId177" Type="http://schemas.openxmlformats.org/officeDocument/2006/relationships/slideLayout" Target="../slideLayouts/slideLayout204.xml"/><Relationship Id="rId198" Type="http://schemas.openxmlformats.org/officeDocument/2006/relationships/slideLayout" Target="../slideLayouts/slideLayout225.xml"/><Relationship Id="rId172" Type="http://schemas.openxmlformats.org/officeDocument/2006/relationships/slideLayout" Target="../slideLayouts/slideLayout199.xml"/><Relationship Id="rId193" Type="http://schemas.openxmlformats.org/officeDocument/2006/relationships/slideLayout" Target="../slideLayouts/slideLayout220.xml"/><Relationship Id="rId202" Type="http://schemas.openxmlformats.org/officeDocument/2006/relationships/slideLayout" Target="../slideLayouts/slideLayout229.xml"/><Relationship Id="rId207" Type="http://schemas.openxmlformats.org/officeDocument/2006/relationships/slideLayout" Target="../slideLayouts/slideLayout234.xml"/><Relationship Id="rId223" Type="http://schemas.openxmlformats.org/officeDocument/2006/relationships/slideLayout" Target="../slideLayouts/slideLayout250.xml"/><Relationship Id="rId22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66.xml"/><Relationship Id="rId109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77.xml"/><Relationship Id="rId55" Type="http://schemas.openxmlformats.org/officeDocument/2006/relationships/slideLayout" Target="../slideLayouts/slideLayout82.xml"/><Relationship Id="rId76" Type="http://schemas.openxmlformats.org/officeDocument/2006/relationships/slideLayout" Target="../slideLayouts/slideLayout103.xml"/><Relationship Id="rId97" Type="http://schemas.openxmlformats.org/officeDocument/2006/relationships/slideLayout" Target="../slideLayouts/slideLayout124.xml"/><Relationship Id="rId104" Type="http://schemas.openxmlformats.org/officeDocument/2006/relationships/slideLayout" Target="../slideLayouts/slideLayout131.xml"/><Relationship Id="rId120" Type="http://schemas.openxmlformats.org/officeDocument/2006/relationships/slideLayout" Target="../slideLayouts/slideLayout147.xml"/><Relationship Id="rId125" Type="http://schemas.openxmlformats.org/officeDocument/2006/relationships/slideLayout" Target="../slideLayouts/slideLayout152.xml"/><Relationship Id="rId141" Type="http://schemas.openxmlformats.org/officeDocument/2006/relationships/slideLayout" Target="../slideLayouts/slideLayout168.xml"/><Relationship Id="rId146" Type="http://schemas.openxmlformats.org/officeDocument/2006/relationships/slideLayout" Target="../slideLayouts/slideLayout173.xml"/><Relationship Id="rId167" Type="http://schemas.openxmlformats.org/officeDocument/2006/relationships/slideLayout" Target="../slideLayouts/slideLayout194.xml"/><Relationship Id="rId188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34.xml"/><Relationship Id="rId71" Type="http://schemas.openxmlformats.org/officeDocument/2006/relationships/slideLayout" Target="../slideLayouts/slideLayout98.xml"/><Relationship Id="rId92" Type="http://schemas.openxmlformats.org/officeDocument/2006/relationships/slideLayout" Target="../slideLayouts/slideLayout119.xml"/><Relationship Id="rId162" Type="http://schemas.openxmlformats.org/officeDocument/2006/relationships/slideLayout" Target="../slideLayouts/slideLayout189.xml"/><Relationship Id="rId183" Type="http://schemas.openxmlformats.org/officeDocument/2006/relationships/slideLayout" Target="../slideLayouts/slideLayout210.xml"/><Relationship Id="rId213" Type="http://schemas.openxmlformats.org/officeDocument/2006/relationships/slideLayout" Target="../slideLayouts/slideLayout240.xml"/><Relationship Id="rId218" Type="http://schemas.openxmlformats.org/officeDocument/2006/relationships/slideLayout" Target="../slideLayouts/slideLayout245.xml"/><Relationship Id="rId234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67.xml"/><Relationship Id="rId45" Type="http://schemas.openxmlformats.org/officeDocument/2006/relationships/slideLayout" Target="../slideLayouts/slideLayout72.xml"/><Relationship Id="rId66" Type="http://schemas.openxmlformats.org/officeDocument/2006/relationships/slideLayout" Target="../slideLayouts/slideLayout93.xml"/><Relationship Id="rId87" Type="http://schemas.openxmlformats.org/officeDocument/2006/relationships/slideLayout" Target="../slideLayouts/slideLayout114.xml"/><Relationship Id="rId110" Type="http://schemas.openxmlformats.org/officeDocument/2006/relationships/slideLayout" Target="../slideLayouts/slideLayout137.xml"/><Relationship Id="rId115" Type="http://schemas.openxmlformats.org/officeDocument/2006/relationships/slideLayout" Target="../slideLayouts/slideLayout142.xml"/><Relationship Id="rId131" Type="http://schemas.openxmlformats.org/officeDocument/2006/relationships/slideLayout" Target="../slideLayouts/slideLayout158.xml"/><Relationship Id="rId136" Type="http://schemas.openxmlformats.org/officeDocument/2006/relationships/slideLayout" Target="../slideLayouts/slideLayout163.xml"/><Relationship Id="rId157" Type="http://schemas.openxmlformats.org/officeDocument/2006/relationships/slideLayout" Target="../slideLayouts/slideLayout184.xml"/><Relationship Id="rId178" Type="http://schemas.openxmlformats.org/officeDocument/2006/relationships/slideLayout" Target="../slideLayouts/slideLayout205.xml"/><Relationship Id="rId61" Type="http://schemas.openxmlformats.org/officeDocument/2006/relationships/slideLayout" Target="../slideLayouts/slideLayout88.xml"/><Relationship Id="rId82" Type="http://schemas.openxmlformats.org/officeDocument/2006/relationships/slideLayout" Target="../slideLayouts/slideLayout109.xml"/><Relationship Id="rId152" Type="http://schemas.openxmlformats.org/officeDocument/2006/relationships/slideLayout" Target="../slideLayouts/slideLayout179.xml"/><Relationship Id="rId173" Type="http://schemas.openxmlformats.org/officeDocument/2006/relationships/slideLayout" Target="../slideLayouts/slideLayout200.xml"/><Relationship Id="rId194" Type="http://schemas.openxmlformats.org/officeDocument/2006/relationships/slideLayout" Target="../slideLayouts/slideLayout221.xml"/><Relationship Id="rId199" Type="http://schemas.openxmlformats.org/officeDocument/2006/relationships/slideLayout" Target="../slideLayouts/slideLayout226.xml"/><Relationship Id="rId203" Type="http://schemas.openxmlformats.org/officeDocument/2006/relationships/slideLayout" Target="../slideLayouts/slideLayout230.xml"/><Relationship Id="rId208" Type="http://schemas.openxmlformats.org/officeDocument/2006/relationships/slideLayout" Target="../slideLayouts/slideLayout235.xml"/><Relationship Id="rId229" Type="http://schemas.openxmlformats.org/officeDocument/2006/relationships/slideLayout" Target="../slideLayouts/slideLayout256.xml"/><Relationship Id="rId19" Type="http://schemas.openxmlformats.org/officeDocument/2006/relationships/slideLayout" Target="../slideLayouts/slideLayout46.xml"/><Relationship Id="rId224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56" Type="http://schemas.openxmlformats.org/officeDocument/2006/relationships/slideLayout" Target="../slideLayouts/slideLayout83.xml"/><Relationship Id="rId77" Type="http://schemas.openxmlformats.org/officeDocument/2006/relationships/slideLayout" Target="../slideLayouts/slideLayout104.xml"/><Relationship Id="rId100" Type="http://schemas.openxmlformats.org/officeDocument/2006/relationships/slideLayout" Target="../slideLayouts/slideLayout127.xml"/><Relationship Id="rId105" Type="http://schemas.openxmlformats.org/officeDocument/2006/relationships/slideLayout" Target="../slideLayouts/slideLayout132.xml"/><Relationship Id="rId126" Type="http://schemas.openxmlformats.org/officeDocument/2006/relationships/slideLayout" Target="../slideLayouts/slideLayout153.xml"/><Relationship Id="rId147" Type="http://schemas.openxmlformats.org/officeDocument/2006/relationships/slideLayout" Target="../slideLayouts/slideLayout174.xml"/><Relationship Id="rId168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35.xml"/><Relationship Id="rId51" Type="http://schemas.openxmlformats.org/officeDocument/2006/relationships/slideLayout" Target="../slideLayouts/slideLayout78.xml"/><Relationship Id="rId72" Type="http://schemas.openxmlformats.org/officeDocument/2006/relationships/slideLayout" Target="../slideLayouts/slideLayout99.xml"/><Relationship Id="rId93" Type="http://schemas.openxmlformats.org/officeDocument/2006/relationships/slideLayout" Target="../slideLayouts/slideLayout120.xml"/><Relationship Id="rId98" Type="http://schemas.openxmlformats.org/officeDocument/2006/relationships/slideLayout" Target="../slideLayouts/slideLayout125.xml"/><Relationship Id="rId121" Type="http://schemas.openxmlformats.org/officeDocument/2006/relationships/slideLayout" Target="../slideLayouts/slideLayout148.xml"/><Relationship Id="rId142" Type="http://schemas.openxmlformats.org/officeDocument/2006/relationships/slideLayout" Target="../slideLayouts/slideLayout169.xml"/><Relationship Id="rId163" Type="http://schemas.openxmlformats.org/officeDocument/2006/relationships/slideLayout" Target="../slideLayouts/slideLayout190.xml"/><Relationship Id="rId184" Type="http://schemas.openxmlformats.org/officeDocument/2006/relationships/slideLayout" Target="../slideLayouts/slideLayout211.xml"/><Relationship Id="rId189" Type="http://schemas.openxmlformats.org/officeDocument/2006/relationships/slideLayout" Target="../slideLayouts/slideLayout216.xml"/><Relationship Id="rId219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30.xml"/><Relationship Id="rId214" Type="http://schemas.openxmlformats.org/officeDocument/2006/relationships/slideLayout" Target="../slideLayouts/slideLayout241.xml"/><Relationship Id="rId230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73.xml"/><Relationship Id="rId67" Type="http://schemas.openxmlformats.org/officeDocument/2006/relationships/slideLayout" Target="../slideLayouts/slideLayout94.xml"/><Relationship Id="rId116" Type="http://schemas.openxmlformats.org/officeDocument/2006/relationships/slideLayout" Target="../slideLayouts/slideLayout143.xml"/><Relationship Id="rId137" Type="http://schemas.openxmlformats.org/officeDocument/2006/relationships/slideLayout" Target="../slideLayouts/slideLayout164.xml"/><Relationship Id="rId158" Type="http://schemas.openxmlformats.org/officeDocument/2006/relationships/slideLayout" Target="../slideLayouts/slideLayout185.xml"/><Relationship Id="rId20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68.xml"/><Relationship Id="rId62" Type="http://schemas.openxmlformats.org/officeDocument/2006/relationships/slideLayout" Target="../slideLayouts/slideLayout89.xml"/><Relationship Id="rId83" Type="http://schemas.openxmlformats.org/officeDocument/2006/relationships/slideLayout" Target="../slideLayouts/slideLayout110.xml"/><Relationship Id="rId88" Type="http://schemas.openxmlformats.org/officeDocument/2006/relationships/slideLayout" Target="../slideLayouts/slideLayout115.xml"/><Relationship Id="rId111" Type="http://schemas.openxmlformats.org/officeDocument/2006/relationships/slideLayout" Target="../slideLayouts/slideLayout138.xml"/><Relationship Id="rId132" Type="http://schemas.openxmlformats.org/officeDocument/2006/relationships/slideLayout" Target="../slideLayouts/slideLayout159.xml"/><Relationship Id="rId153" Type="http://schemas.openxmlformats.org/officeDocument/2006/relationships/slideLayout" Target="../slideLayouts/slideLayout180.xml"/><Relationship Id="rId174" Type="http://schemas.openxmlformats.org/officeDocument/2006/relationships/slideLayout" Target="../slideLayouts/slideLayout201.xml"/><Relationship Id="rId179" Type="http://schemas.openxmlformats.org/officeDocument/2006/relationships/slideLayout" Target="../slideLayouts/slideLayout206.xml"/><Relationship Id="rId195" Type="http://schemas.openxmlformats.org/officeDocument/2006/relationships/slideLayout" Target="../slideLayouts/slideLayout222.xml"/><Relationship Id="rId209" Type="http://schemas.openxmlformats.org/officeDocument/2006/relationships/slideLayout" Target="../slideLayouts/slideLayout236.xml"/><Relationship Id="rId190" Type="http://schemas.openxmlformats.org/officeDocument/2006/relationships/slideLayout" Target="../slideLayouts/slideLayout217.xml"/><Relationship Id="rId204" Type="http://schemas.openxmlformats.org/officeDocument/2006/relationships/slideLayout" Target="../slideLayouts/slideLayout231.xml"/><Relationship Id="rId220" Type="http://schemas.openxmlformats.org/officeDocument/2006/relationships/slideLayout" Target="../slideLayouts/slideLayout247.xml"/><Relationship Id="rId225" Type="http://schemas.openxmlformats.org/officeDocument/2006/relationships/slideLayout" Target="../slideLayouts/slideLayout252.xml"/><Relationship Id="rId15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63.xml"/><Relationship Id="rId57" Type="http://schemas.openxmlformats.org/officeDocument/2006/relationships/slideLayout" Target="../slideLayouts/slideLayout84.xml"/><Relationship Id="rId106" Type="http://schemas.openxmlformats.org/officeDocument/2006/relationships/slideLayout" Target="../slideLayouts/slideLayout133.xml"/><Relationship Id="rId127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79.xml"/><Relationship Id="rId73" Type="http://schemas.openxmlformats.org/officeDocument/2006/relationships/slideLayout" Target="../slideLayouts/slideLayout100.xml"/><Relationship Id="rId78" Type="http://schemas.openxmlformats.org/officeDocument/2006/relationships/slideLayout" Target="../slideLayouts/slideLayout105.xml"/><Relationship Id="rId94" Type="http://schemas.openxmlformats.org/officeDocument/2006/relationships/slideLayout" Target="../slideLayouts/slideLayout121.xml"/><Relationship Id="rId99" Type="http://schemas.openxmlformats.org/officeDocument/2006/relationships/slideLayout" Target="../slideLayouts/slideLayout126.xml"/><Relationship Id="rId101" Type="http://schemas.openxmlformats.org/officeDocument/2006/relationships/slideLayout" Target="../slideLayouts/slideLayout128.xml"/><Relationship Id="rId122" Type="http://schemas.openxmlformats.org/officeDocument/2006/relationships/slideLayout" Target="../slideLayouts/slideLayout149.xml"/><Relationship Id="rId143" Type="http://schemas.openxmlformats.org/officeDocument/2006/relationships/slideLayout" Target="../slideLayouts/slideLayout170.xml"/><Relationship Id="rId148" Type="http://schemas.openxmlformats.org/officeDocument/2006/relationships/slideLayout" Target="../slideLayouts/slideLayout175.xml"/><Relationship Id="rId164" Type="http://schemas.openxmlformats.org/officeDocument/2006/relationships/slideLayout" Target="../slideLayouts/slideLayout191.xml"/><Relationship Id="rId169" Type="http://schemas.openxmlformats.org/officeDocument/2006/relationships/slideLayout" Target="../slideLayouts/slideLayout196.xml"/><Relationship Id="rId185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80" Type="http://schemas.openxmlformats.org/officeDocument/2006/relationships/slideLayout" Target="../slideLayouts/slideLayout207.xml"/><Relationship Id="rId210" Type="http://schemas.openxmlformats.org/officeDocument/2006/relationships/slideLayout" Target="../slideLayouts/slideLayout237.xml"/><Relationship Id="rId215" Type="http://schemas.openxmlformats.org/officeDocument/2006/relationships/slideLayout" Target="../slideLayouts/slideLayout242.xml"/><Relationship Id="rId26" Type="http://schemas.openxmlformats.org/officeDocument/2006/relationships/slideLayout" Target="../slideLayouts/slideLayout53.xml"/><Relationship Id="rId231" Type="http://schemas.openxmlformats.org/officeDocument/2006/relationships/slideLayout" Target="../slideLayouts/slideLayout258.xml"/><Relationship Id="rId47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95.xml"/><Relationship Id="rId89" Type="http://schemas.openxmlformats.org/officeDocument/2006/relationships/slideLayout" Target="../slideLayouts/slideLayout116.xml"/><Relationship Id="rId112" Type="http://schemas.openxmlformats.org/officeDocument/2006/relationships/slideLayout" Target="../slideLayouts/slideLayout139.xml"/><Relationship Id="rId133" Type="http://schemas.openxmlformats.org/officeDocument/2006/relationships/slideLayout" Target="../slideLayouts/slideLayout160.xml"/><Relationship Id="rId154" Type="http://schemas.openxmlformats.org/officeDocument/2006/relationships/slideLayout" Target="../slideLayouts/slideLayout181.xml"/><Relationship Id="rId175" Type="http://schemas.openxmlformats.org/officeDocument/2006/relationships/slideLayout" Target="../slideLayouts/slideLayout202.xml"/><Relationship Id="rId196" Type="http://schemas.openxmlformats.org/officeDocument/2006/relationships/slideLayout" Target="../slideLayouts/slideLayout223.xml"/><Relationship Id="rId200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43.xml"/><Relationship Id="rId221" Type="http://schemas.openxmlformats.org/officeDocument/2006/relationships/slideLayout" Target="../slideLayouts/slideLayout248.xml"/><Relationship Id="rId37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106.xml"/><Relationship Id="rId102" Type="http://schemas.openxmlformats.org/officeDocument/2006/relationships/slideLayout" Target="../slideLayouts/slideLayout129.xml"/><Relationship Id="rId123" Type="http://schemas.openxmlformats.org/officeDocument/2006/relationships/slideLayout" Target="../slideLayouts/slideLayout150.xml"/><Relationship Id="rId144" Type="http://schemas.openxmlformats.org/officeDocument/2006/relationships/slideLayout" Target="../slideLayouts/slideLayout171.xml"/><Relationship Id="rId90" Type="http://schemas.openxmlformats.org/officeDocument/2006/relationships/slideLayout" Target="../slideLayouts/slideLayout117.xml"/><Relationship Id="rId165" Type="http://schemas.openxmlformats.org/officeDocument/2006/relationships/slideLayout" Target="../slideLayouts/slideLayout192.xml"/><Relationship Id="rId186" Type="http://schemas.openxmlformats.org/officeDocument/2006/relationships/slideLayout" Target="../slideLayouts/slideLayout213.xml"/><Relationship Id="rId211" Type="http://schemas.openxmlformats.org/officeDocument/2006/relationships/slideLayout" Target="../slideLayouts/slideLayout238.xml"/><Relationship Id="rId232" Type="http://schemas.openxmlformats.org/officeDocument/2006/relationships/slideLayout" Target="../slideLayouts/slideLayout2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6830" r:id="rId15"/>
    <p:sldLayoutId id="214748683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21680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4365" r:id="rId2"/>
    <p:sldLayoutId id="2147483711" r:id="rId3"/>
    <p:sldLayoutId id="2147484374" r:id="rId4"/>
    <p:sldLayoutId id="2147486822" r:id="rId5"/>
    <p:sldLayoutId id="2147483714" r:id="rId6"/>
    <p:sldLayoutId id="2147483715" r:id="rId7"/>
    <p:sldLayoutId id="2147484366" r:id="rId8"/>
    <p:sldLayoutId id="2147484369" r:id="rId9"/>
    <p:sldLayoutId id="2147484370" r:id="rId10"/>
    <p:sldLayoutId id="21474843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38395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11" r:id="rId1"/>
    <p:sldLayoutId id="2147486712" r:id="rId2"/>
    <p:sldLayoutId id="2147486714" r:id="rId3"/>
    <p:sldLayoutId id="2147486554" r:id="rId4"/>
    <p:sldLayoutId id="2147486556" r:id="rId5"/>
    <p:sldLayoutId id="2147486710" r:id="rId6"/>
    <p:sldLayoutId id="2147486551" r:id="rId7"/>
    <p:sldLayoutId id="2147486552" r:id="rId8"/>
    <p:sldLayoutId id="2147486553" r:id="rId9"/>
    <p:sldLayoutId id="2147486788" r:id="rId10"/>
    <p:sldLayoutId id="2147484596" r:id="rId11"/>
    <p:sldLayoutId id="2147484835" r:id="rId12"/>
    <p:sldLayoutId id="2147484598" r:id="rId13"/>
    <p:sldLayoutId id="2147486789" r:id="rId14"/>
    <p:sldLayoutId id="2147484836" r:id="rId15"/>
    <p:sldLayoutId id="2147484837" r:id="rId16"/>
    <p:sldLayoutId id="2147484601" r:id="rId17"/>
    <p:sldLayoutId id="2147484602" r:id="rId18"/>
    <p:sldLayoutId id="2147484603" r:id="rId19"/>
    <p:sldLayoutId id="2147484604" r:id="rId20"/>
    <p:sldLayoutId id="2147484839" r:id="rId21"/>
    <p:sldLayoutId id="2147485639" r:id="rId22"/>
    <p:sldLayoutId id="2147485641" r:id="rId23"/>
    <p:sldLayoutId id="2147485642" r:id="rId24"/>
    <p:sldLayoutId id="2147485644" r:id="rId25"/>
    <p:sldLayoutId id="2147485645" r:id="rId26"/>
    <p:sldLayoutId id="2147485646" r:id="rId27"/>
    <p:sldLayoutId id="2147485647" r:id="rId28"/>
    <p:sldLayoutId id="2147485648" r:id="rId29"/>
    <p:sldLayoutId id="2147485649" r:id="rId30"/>
    <p:sldLayoutId id="2147485640" r:id="rId31"/>
    <p:sldLayoutId id="2147485954" r:id="rId32"/>
    <p:sldLayoutId id="2147483833" r:id="rId33"/>
    <p:sldLayoutId id="2147485455" r:id="rId34"/>
    <p:sldLayoutId id="2147486773" r:id="rId35"/>
    <p:sldLayoutId id="2147483838" r:id="rId36"/>
    <p:sldLayoutId id="2147485072" r:id="rId37"/>
    <p:sldLayoutId id="2147484845" r:id="rId38"/>
    <p:sldLayoutId id="2147486790" r:id="rId39"/>
    <p:sldLayoutId id="2147484846" r:id="rId40"/>
    <p:sldLayoutId id="2147486824" r:id="rId41"/>
    <p:sldLayoutId id="2147485470" r:id="rId42"/>
    <p:sldLayoutId id="2147484269" r:id="rId43"/>
    <p:sldLayoutId id="2147484270" r:id="rId44"/>
    <p:sldLayoutId id="2147484271" r:id="rId45"/>
    <p:sldLayoutId id="2147486702" r:id="rId46"/>
    <p:sldLayoutId id="2147486703" r:id="rId47"/>
    <p:sldLayoutId id="2147484639" r:id="rId48"/>
    <p:sldLayoutId id="2147484640" r:id="rId49"/>
    <p:sldLayoutId id="2147484641" r:id="rId50"/>
    <p:sldLayoutId id="2147484642" r:id="rId51"/>
    <p:sldLayoutId id="2147484643" r:id="rId52"/>
    <p:sldLayoutId id="2147484644" r:id="rId53"/>
    <p:sldLayoutId id="2147484424" r:id="rId54"/>
    <p:sldLayoutId id="2147484626" r:id="rId55"/>
    <p:sldLayoutId id="2147484645" r:id="rId56"/>
    <p:sldLayoutId id="2147484646" r:id="rId57"/>
    <p:sldLayoutId id="2147484647" r:id="rId58"/>
    <p:sldLayoutId id="2147485622" r:id="rId59"/>
    <p:sldLayoutId id="2147485624" r:id="rId60"/>
    <p:sldLayoutId id="2147485625" r:id="rId61"/>
    <p:sldLayoutId id="2147485626" r:id="rId62"/>
    <p:sldLayoutId id="2147485650" r:id="rId63"/>
    <p:sldLayoutId id="2147485842" r:id="rId64"/>
    <p:sldLayoutId id="2147485074" r:id="rId65"/>
    <p:sldLayoutId id="2147485075" r:id="rId66"/>
    <p:sldLayoutId id="2147485076" r:id="rId67"/>
    <p:sldLayoutId id="2147485077" r:id="rId68"/>
    <p:sldLayoutId id="2147485078" r:id="rId69"/>
    <p:sldLayoutId id="2147485079" r:id="rId70"/>
    <p:sldLayoutId id="2147485080" r:id="rId71"/>
    <p:sldLayoutId id="2147485081" r:id="rId72"/>
    <p:sldLayoutId id="2147485082" r:id="rId73"/>
    <p:sldLayoutId id="2147485083" r:id="rId74"/>
    <p:sldLayoutId id="2147484384" r:id="rId75"/>
    <p:sldLayoutId id="2147485405" r:id="rId76"/>
    <p:sldLayoutId id="2147484559" r:id="rId77"/>
    <p:sldLayoutId id="2147484385" r:id="rId78"/>
    <p:sldLayoutId id="2147485406" r:id="rId79"/>
    <p:sldLayoutId id="2147484387" r:id="rId80"/>
    <p:sldLayoutId id="2147484389" r:id="rId81"/>
    <p:sldLayoutId id="2147484390" r:id="rId82"/>
    <p:sldLayoutId id="2147484388" r:id="rId83"/>
    <p:sldLayoutId id="2147484391" r:id="rId84"/>
    <p:sldLayoutId id="2147484392" r:id="rId85"/>
    <p:sldLayoutId id="2147485719" r:id="rId86"/>
    <p:sldLayoutId id="2147485444" r:id="rId87"/>
    <p:sldLayoutId id="2147484355" r:id="rId88"/>
    <p:sldLayoutId id="2147485623" r:id="rId89"/>
    <p:sldLayoutId id="2147484356" r:id="rId90"/>
    <p:sldLayoutId id="2147484357" r:id="rId91"/>
    <p:sldLayoutId id="2147484358" r:id="rId92"/>
    <p:sldLayoutId id="2147484359" r:id="rId93"/>
    <p:sldLayoutId id="2147484360" r:id="rId94"/>
    <p:sldLayoutId id="2147484393" r:id="rId95"/>
    <p:sldLayoutId id="2147484394" r:id="rId96"/>
    <p:sldLayoutId id="2147484361" r:id="rId97"/>
    <p:sldLayoutId id="2147486793" r:id="rId98"/>
    <p:sldLayoutId id="2147485789" r:id="rId99"/>
    <p:sldLayoutId id="2147485790" r:id="rId100"/>
    <p:sldLayoutId id="2147485791" r:id="rId101"/>
    <p:sldLayoutId id="2147485792" r:id="rId102"/>
    <p:sldLayoutId id="2147485793" r:id="rId103"/>
    <p:sldLayoutId id="2147485794" r:id="rId104"/>
    <p:sldLayoutId id="2147485795" r:id="rId105"/>
    <p:sldLayoutId id="2147485615" r:id="rId106"/>
    <p:sldLayoutId id="2147485797" r:id="rId107"/>
    <p:sldLayoutId id="2147485798" r:id="rId108"/>
    <p:sldLayoutId id="2147485468" r:id="rId109"/>
    <p:sldLayoutId id="2147485629" r:id="rId110"/>
    <p:sldLayoutId id="2147485358" r:id="rId111"/>
    <p:sldLayoutId id="2147485630" r:id="rId112"/>
    <p:sldLayoutId id="2147485631" r:id="rId113"/>
    <p:sldLayoutId id="2147485632" r:id="rId114"/>
    <p:sldLayoutId id="2147485385" r:id="rId115"/>
    <p:sldLayoutId id="2147485633" r:id="rId116"/>
    <p:sldLayoutId id="2147485469" r:id="rId117"/>
    <p:sldLayoutId id="2147484364" r:id="rId118"/>
    <p:sldLayoutId id="2147484238" r:id="rId119"/>
    <p:sldLayoutId id="2147484278" r:id="rId120"/>
    <p:sldLayoutId id="2147486704" r:id="rId121"/>
    <p:sldLayoutId id="2147484279" r:id="rId122"/>
    <p:sldLayoutId id="2147484280" r:id="rId123"/>
    <p:sldLayoutId id="2147484281" r:id="rId124"/>
    <p:sldLayoutId id="2147484282" r:id="rId125"/>
    <p:sldLayoutId id="2147484283" r:id="rId126"/>
    <p:sldLayoutId id="2147484237" r:id="rId127"/>
    <p:sldLayoutId id="2147484284" r:id="rId128"/>
    <p:sldLayoutId id="2147484222" r:id="rId129"/>
    <p:sldLayoutId id="2147485705" r:id="rId130"/>
    <p:sldLayoutId id="2147484231" r:id="rId131"/>
    <p:sldLayoutId id="2147484268" r:id="rId132"/>
    <p:sldLayoutId id="2147484235" r:id="rId133"/>
    <p:sldLayoutId id="2147486706" r:id="rId134"/>
    <p:sldLayoutId id="2147484245" r:id="rId135"/>
    <p:sldLayoutId id="2147484262" r:id="rId136"/>
    <p:sldLayoutId id="2147484285" r:id="rId137"/>
    <p:sldLayoutId id="2147484286" r:id="rId138"/>
    <p:sldLayoutId id="2147484287" r:id="rId139"/>
    <p:sldLayoutId id="2147484233" r:id="rId140"/>
    <p:sldLayoutId id="2147484821" r:id="rId141"/>
    <p:sldLayoutId id="2147483716" r:id="rId142"/>
    <p:sldLayoutId id="2147485239" r:id="rId143"/>
    <p:sldLayoutId id="2147484848" r:id="rId144"/>
    <p:sldLayoutId id="2147483717" r:id="rId145"/>
    <p:sldLayoutId id="2147483718" r:id="rId146"/>
    <p:sldLayoutId id="2147484400" r:id="rId147"/>
    <p:sldLayoutId id="2147484401" r:id="rId148"/>
    <p:sldLayoutId id="2147484402" r:id="rId149"/>
    <p:sldLayoutId id="2147484822" r:id="rId150"/>
    <p:sldLayoutId id="2147486251" r:id="rId151"/>
    <p:sldLayoutId id="2147483675" r:id="rId152"/>
    <p:sldLayoutId id="2147484288" r:id="rId153"/>
    <p:sldLayoutId id="2147484289" r:id="rId154"/>
    <p:sldLayoutId id="2147484290" r:id="rId155"/>
    <p:sldLayoutId id="2147484291" r:id="rId156"/>
    <p:sldLayoutId id="2147484292" r:id="rId157"/>
    <p:sldLayoutId id="2147484293" r:id="rId158"/>
    <p:sldLayoutId id="2147484294" r:id="rId159"/>
    <p:sldLayoutId id="2147484295" r:id="rId160"/>
    <p:sldLayoutId id="2147484296" r:id="rId161"/>
    <p:sldLayoutId id="2147485409" r:id="rId162"/>
    <p:sldLayoutId id="2147485634" r:id="rId163"/>
    <p:sldLayoutId id="2147485635" r:id="rId164"/>
    <p:sldLayoutId id="2147485367" r:id="rId165"/>
    <p:sldLayoutId id="2147485368" r:id="rId166"/>
    <p:sldLayoutId id="2147485369" r:id="rId167"/>
    <p:sldLayoutId id="2147485400" r:id="rId168"/>
    <p:sldLayoutId id="2147485401" r:id="rId169"/>
    <p:sldLayoutId id="2147485402" r:id="rId170"/>
    <p:sldLayoutId id="2147485403" r:id="rId171"/>
    <p:sldLayoutId id="2147484386" r:id="rId172"/>
    <p:sldLayoutId id="2147484815" r:id="rId173"/>
    <p:sldLayoutId id="2147484816" r:id="rId174"/>
    <p:sldLayoutId id="2147484817" r:id="rId175"/>
    <p:sldLayoutId id="2147485678" r:id="rId176"/>
    <p:sldLayoutId id="2147485577" r:id="rId177"/>
    <p:sldLayoutId id="2147485578" r:id="rId178"/>
    <p:sldLayoutId id="2147484330" r:id="rId179"/>
    <p:sldLayoutId id="2147484331" r:id="rId180"/>
    <p:sldLayoutId id="2147484332" r:id="rId181"/>
    <p:sldLayoutId id="2147484485" r:id="rId182"/>
    <p:sldLayoutId id="2147484486" r:id="rId183"/>
    <p:sldLayoutId id="2147484609" r:id="rId184"/>
    <p:sldLayoutId id="2147485419" r:id="rId185"/>
    <p:sldLayoutId id="2147485420" r:id="rId186"/>
    <p:sldLayoutId id="2147485179" r:id="rId187"/>
    <p:sldLayoutId id="2147485215" r:id="rId188"/>
    <p:sldLayoutId id="2147486360" r:id="rId189"/>
    <p:sldLayoutId id="2147485556" r:id="rId190"/>
    <p:sldLayoutId id="2147486361" r:id="rId191"/>
    <p:sldLayoutId id="2147485425" r:id="rId192"/>
    <p:sldLayoutId id="2147486779" r:id="rId193"/>
    <p:sldLayoutId id="2147486048" r:id="rId194"/>
    <p:sldLayoutId id="2147485579" r:id="rId195"/>
    <p:sldLayoutId id="2147485391" r:id="rId196"/>
    <p:sldLayoutId id="2147485392" r:id="rId197"/>
    <p:sldLayoutId id="2147486709" r:id="rId198"/>
    <p:sldLayoutId id="2147486716" r:id="rId199"/>
    <p:sldLayoutId id="2147485394" r:id="rId200"/>
    <p:sldLayoutId id="2147485395" r:id="rId201"/>
    <p:sldLayoutId id="2147484376" r:id="rId202"/>
    <p:sldLayoutId id="2147484377" r:id="rId203"/>
    <p:sldLayoutId id="2147484378" r:id="rId204"/>
    <p:sldLayoutId id="2147485396" r:id="rId205"/>
    <p:sldLayoutId id="2147484379" r:id="rId206"/>
    <p:sldLayoutId id="2147483877" r:id="rId207"/>
    <p:sldLayoutId id="2147483878" r:id="rId208"/>
    <p:sldLayoutId id="2147485770" r:id="rId209"/>
    <p:sldLayoutId id="2147485771" r:id="rId210"/>
    <p:sldLayoutId id="2147485613" r:id="rId211"/>
    <p:sldLayoutId id="2147484608" r:id="rId212"/>
    <p:sldLayoutId id="2147484297" r:id="rId213"/>
    <p:sldLayoutId id="2147484298" r:id="rId214"/>
    <p:sldLayoutId id="2147484260" r:id="rId215"/>
    <p:sldLayoutId id="2147486707" r:id="rId216"/>
    <p:sldLayoutId id="2147484299" r:id="rId217"/>
    <p:sldLayoutId id="2147484267" r:id="rId218"/>
    <p:sldLayoutId id="2147484300" r:id="rId219"/>
    <p:sldLayoutId id="2147484301" r:id="rId220"/>
    <p:sldLayoutId id="2147484302" r:id="rId221"/>
    <p:sldLayoutId id="2147484303" r:id="rId222"/>
    <p:sldLayoutId id="2147486252" r:id="rId223"/>
    <p:sldLayoutId id="2147486253" r:id="rId224"/>
    <p:sldLayoutId id="2147486363" r:id="rId225"/>
    <p:sldLayoutId id="2147486364" r:id="rId226"/>
    <p:sldLayoutId id="2147486365" r:id="rId227"/>
    <p:sldLayoutId id="2147486366" r:id="rId228"/>
    <p:sldLayoutId id="2147486367" r:id="rId229"/>
    <p:sldLayoutId id="2147486368" r:id="rId230"/>
    <p:sldLayoutId id="2147486369" r:id="rId231"/>
    <p:sldLayoutId id="2147484652" r:id="rId232"/>
    <p:sldLayoutId id="2147484653" r:id="rId23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image" Target="../media/image8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microsoft.com/office/2018/10/relationships/comments" Target="../comments/modernComment_3DE_A3F01FC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svg"/><Relationship Id="rId7" Type="http://schemas.openxmlformats.org/officeDocument/2006/relationships/image" Target="../media/image105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4.png"/><Relationship Id="rId5" Type="http://schemas.openxmlformats.org/officeDocument/2006/relationships/image" Target="../media/image103.svg"/><Relationship Id="rId4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1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lpqc.org" TargetMode="Externa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svg"/><Relationship Id="rId7" Type="http://schemas.openxmlformats.org/officeDocument/2006/relationships/image" Target="../media/image115.sv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4.png"/><Relationship Id="rId5" Type="http://schemas.openxmlformats.org/officeDocument/2006/relationships/image" Target="../media/image113.svg"/><Relationship Id="rId4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sv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18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sv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6.xml"/><Relationship Id="rId6" Type="http://schemas.openxmlformats.org/officeDocument/2006/relationships/image" Target="../media/image122.svg"/><Relationship Id="rId5" Type="http://schemas.openxmlformats.org/officeDocument/2006/relationships/image" Target="../media/image121.png"/><Relationship Id="rId4" Type="http://schemas.openxmlformats.org/officeDocument/2006/relationships/image" Target="../media/image1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4.png"/><Relationship Id="rId3" Type="http://schemas.openxmlformats.org/officeDocument/2006/relationships/image" Target="../media/image125.jpeg"/><Relationship Id="rId7" Type="http://schemas.openxmlformats.org/officeDocument/2006/relationships/image" Target="../media/image129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8.png"/><Relationship Id="rId11" Type="http://schemas.openxmlformats.org/officeDocument/2006/relationships/image" Target="../media/image132.png"/><Relationship Id="rId5" Type="http://schemas.openxmlformats.org/officeDocument/2006/relationships/image" Target="../media/image127.png"/><Relationship Id="rId10" Type="http://schemas.openxmlformats.org/officeDocument/2006/relationships/image" Target="../media/image131.png"/><Relationship Id="rId4" Type="http://schemas.openxmlformats.org/officeDocument/2006/relationships/image" Target="../media/image126.gif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7.xml"/><Relationship Id="rId6" Type="http://schemas.openxmlformats.org/officeDocument/2006/relationships/hyperlink" Target="mailto:info@ilpqc.org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7" Type="http://schemas.openxmlformats.org/officeDocument/2006/relationships/image" Target="../media/image72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1.png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svg"/><Relationship Id="rId7" Type="http://schemas.openxmlformats.org/officeDocument/2006/relationships/image" Target="../media/image78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sv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42501-F937-8041-84E5-748F96AE9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6063757" cy="2267013"/>
          </a:xfrm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PVB Sustainability Webinar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9922563-64D6-2A4E-B048-13AC25DB4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966184"/>
            <a:ext cx="5194433" cy="9865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January 29th, 2024, at 12:30 PM</a:t>
            </a:r>
            <a:endParaRPr lang="en-US" dirty="0"/>
          </a:p>
        </p:txBody>
      </p:sp>
      <p:pic>
        <p:nvPicPr>
          <p:cNvPr id="6" name="Picture 6" descr="Pregnant woman holding stomach">
            <a:extLst>
              <a:ext uri="{FF2B5EF4-FFF2-40B4-BE49-F238E27FC236}">
                <a16:creationId xmlns:a16="http://schemas.microsoft.com/office/drawing/2014/main" id="{30C1A51F-9C76-7D94-57CD-AC4A39EF602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7"/>
          <a:stretch/>
        </p:blipFill>
        <p:spPr>
          <a:xfrm>
            <a:off x="7683626" y="436922"/>
            <a:ext cx="4508374" cy="5279954"/>
          </a:xfrm>
        </p:spPr>
      </p:pic>
    </p:spTree>
    <p:extLst>
      <p:ext uri="{BB962C8B-B14F-4D97-AF65-F5344CB8AC3E}">
        <p14:creationId xmlns:p14="http://schemas.microsoft.com/office/powerpoint/2010/main" val="200824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1CFF-77FA-DE7A-469B-5FB97B4DB84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NTSV C-Section Rate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F0B68-F4FF-94B8-EA8A-3BC15AB10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47DAE-1558-274E-640C-BE72CF8E4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7" name="Google Shape;3942;p421">
            <a:extLst>
              <a:ext uri="{FF2B5EF4-FFF2-40B4-BE49-F238E27FC236}">
                <a16:creationId xmlns:a16="http://schemas.microsoft.com/office/drawing/2014/main" id="{C3778DE6-1134-A9E4-5070-22D40061AE4C}"/>
              </a:ext>
            </a:extLst>
          </p:cNvPr>
          <p:cNvSpPr/>
          <p:nvPr/>
        </p:nvSpPr>
        <p:spPr>
          <a:xfrm>
            <a:off x="1138835" y="1927698"/>
            <a:ext cx="4419032" cy="30827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46"/>
            <a:r>
              <a:rPr lang="en-US" sz="2400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rPr>
              <a:t>At Baseline </a:t>
            </a:r>
            <a:endParaRPr lang="en-US" sz="1800">
              <a:solidFill>
                <a:srgbClr val="1C498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914446"/>
            <a:r>
              <a:rPr lang="en-US" sz="8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38</a:t>
            </a:r>
            <a:r>
              <a:rPr lang="en-US" sz="54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lang="en-US" sz="5400" b="1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  <a:p>
            <a:pPr algn="ctr" defTabSz="914446"/>
            <a:r>
              <a:rPr lang="en-US" sz="2400">
                <a:solidFill>
                  <a:srgbClr val="1C498B"/>
                </a:solidFill>
                <a:latin typeface="Calibri"/>
                <a:ea typeface="Calibri"/>
                <a:cs typeface="Calibri"/>
              </a:rPr>
              <a:t>Of ILPQC hospitals had a NTSV C-Section Rate of </a:t>
            </a:r>
            <a:r>
              <a:rPr lang="en-US" sz="2400" u="sng">
                <a:solidFill>
                  <a:srgbClr val="1C498B"/>
                </a:solidFill>
                <a:latin typeface="Calibri"/>
                <a:ea typeface="Calibri"/>
                <a:cs typeface="Calibri"/>
              </a:rPr>
              <a:t>&lt;</a:t>
            </a:r>
            <a:r>
              <a:rPr lang="en-US" sz="2400">
                <a:solidFill>
                  <a:srgbClr val="1C498B"/>
                </a:solidFill>
                <a:latin typeface="Calibri"/>
                <a:ea typeface="Calibri"/>
                <a:cs typeface="Calibri"/>
              </a:rPr>
              <a:t>23.6%</a:t>
            </a:r>
            <a:endParaRPr lang="en-US"/>
          </a:p>
        </p:txBody>
      </p:sp>
      <p:sp>
        <p:nvSpPr>
          <p:cNvPr id="8" name="Google Shape;3942;p421">
            <a:extLst>
              <a:ext uri="{FF2B5EF4-FFF2-40B4-BE49-F238E27FC236}">
                <a16:creationId xmlns:a16="http://schemas.microsoft.com/office/drawing/2014/main" id="{E68BBED9-6A5D-7206-7F7A-2148A81394E1}"/>
              </a:ext>
            </a:extLst>
          </p:cNvPr>
          <p:cNvSpPr/>
          <p:nvPr/>
        </p:nvSpPr>
        <p:spPr>
          <a:xfrm>
            <a:off x="6564210" y="1880045"/>
            <a:ext cx="4371947" cy="30874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46"/>
            <a:r>
              <a:rPr lang="en-US" sz="2400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rPr>
              <a:t>In 2023 </a:t>
            </a:r>
            <a:endParaRPr lang="en-US" sz="1800">
              <a:solidFill>
                <a:srgbClr val="1C498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914446"/>
            <a:r>
              <a:rPr lang="en-US" sz="8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77%</a:t>
            </a:r>
            <a:endParaRPr lang="en-US" sz="8000" b="1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  <a:p>
            <a:pPr algn="ctr" defTabSz="914446"/>
            <a:r>
              <a:rPr lang="en-US" sz="2400">
                <a:solidFill>
                  <a:srgbClr val="1C498B"/>
                </a:solidFill>
                <a:latin typeface="Calibri"/>
                <a:ea typeface="Calibri"/>
                <a:cs typeface="Calibri"/>
              </a:rPr>
              <a:t>Of ILPQC hospitals have achieved an NTSV C-Section rate of </a:t>
            </a:r>
            <a:r>
              <a:rPr lang="en-US" sz="2400" u="sng">
                <a:solidFill>
                  <a:srgbClr val="1C498B"/>
                </a:solidFill>
                <a:latin typeface="Calibri"/>
                <a:ea typeface="Calibri"/>
                <a:cs typeface="Calibri"/>
              </a:rPr>
              <a:t>&lt;</a:t>
            </a:r>
            <a:r>
              <a:rPr lang="en-US" sz="2400">
                <a:solidFill>
                  <a:srgbClr val="1C498B"/>
                </a:solidFill>
                <a:latin typeface="Calibri"/>
                <a:ea typeface="Calibri"/>
                <a:cs typeface="Calibri"/>
              </a:rPr>
              <a:t>23.6% for at least 1 quarter </a:t>
            </a:r>
            <a:endParaRPr lang="en-US" sz="2400">
              <a:solidFill>
                <a:srgbClr val="1C498B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82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F0391-13EA-EF62-55FA-0DAB5986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Celebrating our PVB Success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94F21-7674-BC7F-E2E9-9ED14EAB19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57BF4-4492-C32F-211B-89AB1F00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pic>
        <p:nvPicPr>
          <p:cNvPr id="9" name="Content Placeholder 8" descr="A graph with a line and a pink line&#10;&#10;Description automatically generated">
            <a:extLst>
              <a:ext uri="{FF2B5EF4-FFF2-40B4-BE49-F238E27FC236}">
                <a16:creationId xmlns:a16="http://schemas.microsoft.com/office/drawing/2014/main" id="{C9D9CA5E-5C67-637D-D907-93FFB333E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22" y="2122676"/>
            <a:ext cx="6894121" cy="3963882"/>
          </a:xfrm>
        </p:spPr>
      </p:pic>
      <p:sp>
        <p:nvSpPr>
          <p:cNvPr id="12" name="Freeform 2">
            <a:extLst>
              <a:ext uri="{FF2B5EF4-FFF2-40B4-BE49-F238E27FC236}">
                <a16:creationId xmlns:a16="http://schemas.microsoft.com/office/drawing/2014/main" id="{E9274524-157C-9EF4-AAE1-30DF02D66003}"/>
              </a:ext>
            </a:extLst>
          </p:cNvPr>
          <p:cNvSpPr/>
          <p:nvPr/>
        </p:nvSpPr>
        <p:spPr>
          <a:xfrm>
            <a:off x="7319862" y="1245334"/>
            <a:ext cx="4876800" cy="932688"/>
          </a:xfrm>
          <a:custGeom>
            <a:avLst/>
            <a:gdLst/>
            <a:ahLst/>
            <a:cxnLst/>
            <a:rect l="l" t="t" r="r" b="b"/>
            <a:pathLst>
              <a:path w="7315200" h="1399032">
                <a:moveTo>
                  <a:pt x="0" y="0"/>
                </a:moveTo>
                <a:lnTo>
                  <a:pt x="7315200" y="0"/>
                </a:lnTo>
                <a:lnTo>
                  <a:pt x="7315200" y="1399032"/>
                </a:lnTo>
                <a:lnTo>
                  <a:pt x="0" y="13990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B2C4B94C-EC0B-79E9-C0E1-B2B5EED2A93C}"/>
              </a:ext>
            </a:extLst>
          </p:cNvPr>
          <p:cNvSpPr/>
          <p:nvPr/>
        </p:nvSpPr>
        <p:spPr>
          <a:xfrm>
            <a:off x="7315200" y="4700758"/>
            <a:ext cx="4876800" cy="2151888"/>
          </a:xfrm>
          <a:custGeom>
            <a:avLst/>
            <a:gdLst/>
            <a:ahLst/>
            <a:cxnLst/>
            <a:rect l="l" t="t" r="r" b="b"/>
            <a:pathLst>
              <a:path w="7315200" h="3227832">
                <a:moveTo>
                  <a:pt x="0" y="0"/>
                </a:moveTo>
                <a:lnTo>
                  <a:pt x="7315200" y="0"/>
                </a:lnTo>
                <a:lnTo>
                  <a:pt x="7315200" y="3227832"/>
                </a:lnTo>
                <a:lnTo>
                  <a:pt x="0" y="322783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7EBB2CA5-6C6C-393A-33B9-BA0BCDF6032C}"/>
              </a:ext>
            </a:extLst>
          </p:cNvPr>
          <p:cNvSpPr txBox="1"/>
          <p:nvPr/>
        </p:nvSpPr>
        <p:spPr>
          <a:xfrm>
            <a:off x="8362407" y="3954141"/>
            <a:ext cx="2998354" cy="748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8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it and Run"/>
                <a:ea typeface="+mn-ea"/>
                <a:cs typeface="+mn-cs"/>
              </a:rPr>
              <a:t>23.38%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AFC1FDFC-9B8E-46D3-977E-F282BADB7A6F}"/>
              </a:ext>
            </a:extLst>
          </p:cNvPr>
          <p:cNvSpPr txBox="1"/>
          <p:nvPr/>
        </p:nvSpPr>
        <p:spPr>
          <a:xfrm>
            <a:off x="7497335" y="2499613"/>
            <a:ext cx="4514371" cy="1167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6B95FD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ILPQC NTSV C-Section Rate in 2023</a:t>
            </a:r>
          </a:p>
        </p:txBody>
      </p:sp>
    </p:spTree>
    <p:extLst>
      <p:ext uri="{BB962C8B-B14F-4D97-AF65-F5344CB8AC3E}">
        <p14:creationId xmlns:p14="http://schemas.microsoft.com/office/powerpoint/2010/main" val="358840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F0391-13EA-EF62-55FA-0DAB5986C02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400">
                <a:ea typeface="Lato Medium"/>
                <a:cs typeface="Calibri"/>
              </a:rPr>
              <a:t>NTSV C-Section Rates </a:t>
            </a:r>
            <a:br>
              <a:rPr lang="en-US" sz="3400" dirty="0">
                <a:ea typeface="Lato Medium"/>
                <a:cs typeface="Calibri"/>
              </a:rPr>
            </a:br>
            <a:r>
              <a:rPr lang="en-US" sz="3400">
                <a:ea typeface="Lato Medium"/>
                <a:cs typeface="Calibri"/>
              </a:rPr>
              <a:t>for all ILPQC Hospitals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94F21-7674-BC7F-E2E9-9ED14EAB19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57BF4-4492-C32F-211B-89AB1F00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8" name="Picture 7" descr="A graph of a number of patients&#10;&#10;Description automatically generated">
            <a:extLst>
              <a:ext uri="{FF2B5EF4-FFF2-40B4-BE49-F238E27FC236}">
                <a16:creationId xmlns:a16="http://schemas.microsoft.com/office/drawing/2014/main" id="{EDAC16A3-B520-8A9E-BCCF-F943357C94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113" y="1685459"/>
            <a:ext cx="7868478" cy="51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26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F69E-3D38-7899-D85E-D830B7C0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NTSV C-Sections Meeting </a:t>
            </a:r>
            <a:br>
              <a:rPr lang="en-US">
                <a:ea typeface="Lato Medium"/>
                <a:cs typeface="Lato Medium"/>
              </a:rPr>
            </a:br>
            <a:r>
              <a:rPr lang="en-US">
                <a:ea typeface="Lato Medium"/>
                <a:cs typeface="Lato Medium"/>
              </a:rPr>
              <a:t>ACOG/SMFM Criteria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A3319-C7DB-8ECE-3264-09071839D3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CD626-DDA4-8A86-289B-D39F1871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AB5189-86E8-95FF-A586-56D6127D8645}"/>
              </a:ext>
            </a:extLst>
          </p:cNvPr>
          <p:cNvSpPr/>
          <p:nvPr/>
        </p:nvSpPr>
        <p:spPr>
          <a:xfrm>
            <a:off x="8631418" y="2911676"/>
            <a:ext cx="3155324" cy="21464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71%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of NTSV C-Sections Meeting ACOG/SMFM Criteria!</a:t>
            </a:r>
          </a:p>
        </p:txBody>
      </p:sp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37A0605-052F-F64B-7C71-54BF26E755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61" y="1755693"/>
            <a:ext cx="7712764" cy="46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8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DD7B3-70FF-5046-293A-C2F3B825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46"/>
            <a:r>
              <a:rPr lang="en-US">
                <a:solidFill>
                  <a:srgbClr val="444C55">
                    <a:tint val="75000"/>
                  </a:srgbClr>
                </a:solidFill>
                <a:latin typeface="Calibri" panose="020F0502020204030204"/>
              </a:rPr>
              <a:t>Illinois Perinatal Quality Collaborative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102FD-5F32-B852-9969-06BFE5AA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97033E4B-E3EB-3D46-B2D8-3159663620FA}" type="slidenum">
              <a:rPr lang="en-US" dirty="0">
                <a:solidFill>
                  <a:srgbClr val="79818A">
                    <a:lumMod val="60000"/>
                    <a:lumOff val="40000"/>
                  </a:srgbClr>
                </a:solidFill>
                <a:latin typeface="Calibri" panose="020F0502020204030204"/>
              </a:rPr>
              <a:pPr defTabSz="914446"/>
              <a:t>14</a:t>
            </a:fld>
            <a:endParaRPr lang="en-US">
              <a:solidFill>
                <a:srgbClr val="79818A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7CFE8-3919-ED15-8CAA-3861B7D554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1780" y="188153"/>
            <a:ext cx="6904909" cy="1347787"/>
          </a:xfrm>
          <a:noFill/>
        </p:spPr>
        <p:txBody>
          <a:bodyPr>
            <a:noAutofit/>
          </a:bodyPr>
          <a:lstStyle/>
          <a:p>
            <a:r>
              <a:rPr lang="en-US" sz="3600" b="1">
                <a:solidFill>
                  <a:schemeClr val="tx1"/>
                </a:solidFill>
                <a:ea typeface="Lato Medium"/>
                <a:cs typeface="Lato Medium"/>
              </a:rPr>
              <a:t>Reducing Disparities in NTSV</a:t>
            </a:r>
            <a:br>
              <a:rPr lang="en-US" dirty="0">
                <a:solidFill>
                  <a:schemeClr val="tx1"/>
                </a:solidFill>
                <a:ea typeface="Lato Medium"/>
                <a:cs typeface="Lato Medium"/>
              </a:rPr>
            </a:br>
            <a:r>
              <a:rPr lang="en-US">
                <a:solidFill>
                  <a:schemeClr val="tx1"/>
                </a:solidFill>
                <a:ea typeface="Lato Medium"/>
                <a:cs typeface="Lato Medium"/>
              </a:rPr>
              <a:t> </a:t>
            </a:r>
            <a:r>
              <a:rPr lang="en-US" sz="3600" b="1">
                <a:solidFill>
                  <a:schemeClr val="tx1"/>
                </a:solidFill>
                <a:ea typeface="Lato Medium"/>
                <a:cs typeface="Lato Medium"/>
              </a:rPr>
              <a:t>C-Section Rates </a:t>
            </a:r>
            <a:endParaRPr lang="en-US" sz="4000" b="1">
              <a:solidFill>
                <a:schemeClr val="tx1"/>
              </a:solidFill>
              <a:cs typeface="Calibri"/>
            </a:endParaRPr>
          </a:p>
        </p:txBody>
      </p:sp>
      <p:pic>
        <p:nvPicPr>
          <p:cNvPr id="8" name="Picture 7" descr="A graph with colored lines and numbers&#10;&#10;Description automatically generated">
            <a:extLst>
              <a:ext uri="{FF2B5EF4-FFF2-40B4-BE49-F238E27FC236}">
                <a16:creationId xmlns:a16="http://schemas.microsoft.com/office/drawing/2014/main" id="{16F45097-855F-117F-3FB1-2C8F991FA5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552" y="1623140"/>
            <a:ext cx="7263685" cy="49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22984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4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C17F-54BE-ACCC-613D-CDACB947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Level I &amp; II Hospitals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316DC-A123-8FC7-A794-89297127E3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F2417-1AE4-B950-D3B6-EF4B51ED041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75" y="1600076"/>
            <a:ext cx="3724795" cy="4553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612151"/>
            <a:ext cx="3867690" cy="45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47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4FB3-AC24-2EB0-E6AB-BFA84DAE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Level II+ Hospitals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CE843-C996-602E-A0E5-AFBE4D7B4F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FEB3D-C066-F8AC-BF51-5BEA846D2F5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108" y="1363467"/>
            <a:ext cx="4734095" cy="4828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88FEF9-2833-4A14-AB8A-281DD69D4765}"/>
              </a:ext>
            </a:extLst>
          </p:cNvPr>
          <p:cNvSpPr txBox="1"/>
          <p:nvPr/>
        </p:nvSpPr>
        <p:spPr>
          <a:xfrm>
            <a:off x="7066722" y="5904847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27910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C268-254E-4C97-AEDC-F6C1397B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Level III Hospitals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1FCA0-C888-0F0C-667E-24E1A3C55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27381-F9CA-4DD9-E676-ED7CDC49BDE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256" y="1918093"/>
            <a:ext cx="4576736" cy="3881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4260" y="1990531"/>
            <a:ext cx="4552246" cy="37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70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63C8-8DD1-5A6D-2A25-31379CD1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PVB Data Form 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029F1-9B10-9464-80C6-EDDD971618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459CD-2D62-8ECF-879F-3764927D4C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7033E4B-E3EB-3D46-B2D8-3159663620F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78BC3-4BAB-5222-A989-41DD7052DB4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2753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5123646" cy="1336295"/>
          </a:xfrm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PVB Reduced Data Entry in 2024: </a:t>
            </a:r>
            <a:r>
              <a:rPr lang="en-US" b="0" dirty="0">
                <a:ea typeface="Lato Medium"/>
                <a:cs typeface="Lato Medium"/>
              </a:rPr>
              <a:t>Hospital Level Data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06" y="2247587"/>
            <a:ext cx="5628069" cy="36859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Lato"/>
                <a:cs typeface="Lato"/>
              </a:rPr>
              <a:t>Hospital Level Data form will be reduced</a:t>
            </a:r>
            <a:endParaRPr lang="en-US" dirty="0"/>
          </a:p>
          <a:p>
            <a:pPr lvl="1"/>
            <a:r>
              <a:rPr lang="en-US" dirty="0"/>
              <a:t>Once key structure measures are green, you will no longer have to enter structure measure </a:t>
            </a:r>
          </a:p>
          <a:p>
            <a:pPr lvl="1"/>
            <a:r>
              <a:rPr lang="en-US" dirty="0">
                <a:ea typeface="Lato"/>
                <a:cs typeface="Lato"/>
              </a:rPr>
              <a:t>All teams have met education goals, and that measure will no longer be collected</a:t>
            </a:r>
          </a:p>
          <a:p>
            <a:pPr lvl="1"/>
            <a:r>
              <a:rPr lang="en-US" dirty="0">
                <a:ea typeface="Lato"/>
                <a:cs typeface="Lato"/>
              </a:rPr>
              <a:t>You will continue to submit NTSV C-Section Rate data stratified by race, ethnicity and insurance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F059BE-3212-9981-F6E1-0FFEC2AF86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300" y="0"/>
            <a:ext cx="6107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4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Lato"/>
                <a:cs typeface="Lato"/>
              </a:rPr>
              <a:t>Upcoming 2024 Face-to-Face Meetings</a:t>
            </a:r>
            <a:endParaRPr lang="en-US" dirty="0"/>
          </a:p>
          <a:p>
            <a:r>
              <a:rPr lang="en-US" sz="2400" dirty="0">
                <a:ea typeface="Lato"/>
                <a:cs typeface="Lato"/>
              </a:rPr>
              <a:t>PVB Data overview</a:t>
            </a:r>
          </a:p>
          <a:p>
            <a:r>
              <a:rPr lang="en-US" dirty="0">
                <a:ea typeface="Lato"/>
                <a:cs typeface="Lato"/>
              </a:rPr>
              <a:t>PVB Sustainability Plan</a:t>
            </a:r>
            <a:endParaRPr lang="en-US" dirty="0">
              <a:cs typeface="Lato"/>
            </a:endParaRPr>
          </a:p>
          <a:p>
            <a:pPr>
              <a:buClr>
                <a:srgbClr val="F5668F"/>
              </a:buClr>
            </a:pPr>
            <a:r>
              <a:rPr lang="en-US" dirty="0">
                <a:ea typeface="Lato"/>
                <a:cs typeface="Lato"/>
              </a:rPr>
              <a:t>PVB Team Sharing: </a:t>
            </a:r>
          </a:p>
          <a:p>
            <a:pPr lvl="1"/>
            <a:r>
              <a:rPr lang="en-US" dirty="0">
                <a:ea typeface="Lato"/>
                <a:cs typeface="Lato"/>
              </a:rPr>
              <a:t>Deb Miller: NM Prentice Women's Hospital</a:t>
            </a:r>
          </a:p>
          <a:p>
            <a:pPr lvl="1">
              <a:buClr>
                <a:srgbClr val="1C498B"/>
              </a:buClr>
            </a:pPr>
            <a:r>
              <a:rPr lang="en-US">
                <a:ea typeface="Lato"/>
                <a:cs typeface="Lato"/>
              </a:rPr>
              <a:t>Dina Kapogiannis: Evanston Hospital </a:t>
            </a:r>
            <a:endParaRPr lang="en-US"/>
          </a:p>
          <a:p>
            <a:pPr lvl="1">
              <a:buClr>
                <a:srgbClr val="1C498B"/>
              </a:buClr>
            </a:pPr>
            <a:r>
              <a:rPr lang="en-US" dirty="0">
                <a:ea typeface="Lato"/>
                <a:cs typeface="Lato"/>
              </a:rPr>
              <a:t>Becky Miller: Gibson Area Hospital</a:t>
            </a:r>
          </a:p>
          <a:p>
            <a:pPr>
              <a:buClr>
                <a:srgbClr val="F5668F"/>
              </a:buClr>
            </a:pPr>
            <a:r>
              <a:rPr lang="en-US" dirty="0">
                <a:ea typeface="Lato"/>
                <a:cs typeface="Lato"/>
              </a:rPr>
              <a:t>Sustainability and Coaching Q&amp;A</a:t>
            </a:r>
          </a:p>
          <a:p>
            <a:pPr lvl="1">
              <a:spcBef>
                <a:spcPct val="20000"/>
              </a:spcBef>
              <a:spcAft>
                <a:spcPct val="0"/>
              </a:spcAft>
              <a:buClr>
                <a:srgbClr val="1C498B"/>
              </a:buClr>
            </a:pPr>
            <a:endParaRPr lang="en-US" dirty="0">
              <a:cs typeface="Calibri"/>
            </a:endParaRPr>
          </a:p>
          <a:p>
            <a:pPr lvl="1">
              <a:spcBef>
                <a:spcPct val="20000"/>
              </a:spcBef>
              <a:spcAft>
                <a:spcPct val="0"/>
              </a:spcAft>
              <a:buClr>
                <a:srgbClr val="1C498B"/>
              </a:buClr>
            </a:pPr>
            <a:endParaRPr lang="en-US" dirty="0">
              <a:cs typeface="Calibri"/>
            </a:endParaRPr>
          </a:p>
          <a:p>
            <a:pPr>
              <a:buClr>
                <a:srgbClr val="F5668F"/>
              </a:buClr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185808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2E5F7-2534-3D2F-E301-7BDF9C821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F8BE-357C-2A03-753B-89D364D1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5842716" cy="1336295"/>
          </a:xfrm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PVB Reduced Data Entry in 2024: </a:t>
            </a:r>
            <a:r>
              <a:rPr lang="en-US" b="0" dirty="0">
                <a:ea typeface="Lato Medium"/>
                <a:cs typeface="Lato Medium"/>
              </a:rPr>
              <a:t>Patient Level Data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9FC8-D1F8-B20B-B331-D9102C6AB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08573"/>
            <a:ext cx="5703195" cy="29990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Lato"/>
                <a:cs typeface="Lato"/>
              </a:rPr>
              <a:t>If your team is in sustainability and NTSV C-Section Rate is staying below goal, you do NOT have to continue to submit 20 NTSV C-Sections</a:t>
            </a:r>
            <a:endParaRPr lang="en-US" dirty="0"/>
          </a:p>
          <a:p>
            <a:r>
              <a:rPr lang="en-US" dirty="0">
                <a:ea typeface="Lato"/>
                <a:cs typeface="Lato"/>
              </a:rPr>
              <a:t>All teams will no longer have to enter NTSV Vaginal Deliveries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6E858-ECC7-8DD3-F107-96FDB3BBA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7AADC-ADEA-AD82-31CB-F4010065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6" name="Picture 5" descr="A close-up of a form&#10;&#10;Description automatically generated">
            <a:extLst>
              <a:ext uri="{FF2B5EF4-FFF2-40B4-BE49-F238E27FC236}">
                <a16:creationId xmlns:a16="http://schemas.microsoft.com/office/drawing/2014/main" id="{9A69488D-D753-48D0-628A-684C835DDE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962" y="0"/>
            <a:ext cx="5368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41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05B5-BABB-07B2-5290-FE144842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PVB Sustainability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9CF48-3039-70E0-E238-42A9AE83D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E65B2-81B1-3D6E-AEDD-674E77324F1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7033E4B-E3EB-3D46-B2D8-3159663620F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ABFA3-A6C1-9F80-1DA2-10EF69EF8A2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415387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6200000">
            <a:off x="2574592" y="791601"/>
            <a:ext cx="1888391" cy="4159061"/>
            <a:chOff x="0" y="0"/>
            <a:chExt cx="635000" cy="15353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" cy="1531889"/>
            </a:xfrm>
            <a:custGeom>
              <a:avLst/>
              <a:gdLst/>
              <a:ahLst/>
              <a:cxnLst/>
              <a:rect l="l" t="t" r="r" b="b"/>
              <a:pathLst>
                <a:path w="635000" h="1531889">
                  <a:moveTo>
                    <a:pt x="635000" y="29073"/>
                  </a:moveTo>
                  <a:lnTo>
                    <a:pt x="635000" y="1391999"/>
                  </a:lnTo>
                  <a:cubicBezTo>
                    <a:pt x="635000" y="1409442"/>
                    <a:pt x="624058" y="1425011"/>
                    <a:pt x="607646" y="1430919"/>
                  </a:cubicBezTo>
                  <a:lnTo>
                    <a:pt x="344854" y="1525524"/>
                  </a:lnTo>
                  <a:cubicBezTo>
                    <a:pt x="327173" y="1531889"/>
                    <a:pt x="307827" y="1531889"/>
                    <a:pt x="290146" y="1525524"/>
                  </a:cubicBezTo>
                  <a:lnTo>
                    <a:pt x="27354" y="1430919"/>
                  </a:lnTo>
                  <a:cubicBezTo>
                    <a:pt x="10942" y="1425011"/>
                    <a:pt x="0" y="1409442"/>
                    <a:pt x="0" y="1391999"/>
                  </a:cubicBezTo>
                  <a:lnTo>
                    <a:pt x="0" y="29073"/>
                  </a:lnTo>
                  <a:cubicBezTo>
                    <a:pt x="0" y="21362"/>
                    <a:pt x="3063" y="13967"/>
                    <a:pt x="8515" y="8515"/>
                  </a:cubicBezTo>
                  <a:cubicBezTo>
                    <a:pt x="13967" y="3063"/>
                    <a:pt x="21362" y="0"/>
                    <a:pt x="29073" y="0"/>
                  </a:cubicBezTo>
                  <a:lnTo>
                    <a:pt x="605927" y="0"/>
                  </a:lnTo>
                  <a:cubicBezTo>
                    <a:pt x="613638" y="0"/>
                    <a:pt x="621033" y="3063"/>
                    <a:pt x="626485" y="8515"/>
                  </a:cubicBezTo>
                  <a:cubicBezTo>
                    <a:pt x="631937" y="13967"/>
                    <a:pt x="635000" y="21362"/>
                    <a:pt x="635000" y="29073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819FE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35000" cy="14591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grpSp>
        <p:nvGrpSpPr>
          <p:cNvPr id="5" name="Group 5"/>
          <p:cNvGrpSpPr/>
          <p:nvPr/>
        </p:nvGrpSpPr>
        <p:grpSpPr>
          <a:xfrm rot="16200000">
            <a:off x="2453942" y="690001"/>
            <a:ext cx="1888391" cy="4159061"/>
            <a:chOff x="0" y="0"/>
            <a:chExt cx="635000" cy="15353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" cy="1531889"/>
            </a:xfrm>
            <a:custGeom>
              <a:avLst/>
              <a:gdLst/>
              <a:ahLst/>
              <a:cxnLst/>
              <a:rect l="l" t="t" r="r" b="b"/>
              <a:pathLst>
                <a:path w="635000" h="1531889">
                  <a:moveTo>
                    <a:pt x="635000" y="29073"/>
                  </a:moveTo>
                  <a:lnTo>
                    <a:pt x="635000" y="1391999"/>
                  </a:lnTo>
                  <a:cubicBezTo>
                    <a:pt x="635000" y="1409442"/>
                    <a:pt x="624058" y="1425011"/>
                    <a:pt x="607646" y="1430919"/>
                  </a:cubicBezTo>
                  <a:lnTo>
                    <a:pt x="344854" y="1525524"/>
                  </a:lnTo>
                  <a:cubicBezTo>
                    <a:pt x="327173" y="1531889"/>
                    <a:pt x="307827" y="1531889"/>
                    <a:pt x="290146" y="1525524"/>
                  </a:cubicBezTo>
                  <a:lnTo>
                    <a:pt x="27354" y="1430919"/>
                  </a:lnTo>
                  <a:cubicBezTo>
                    <a:pt x="10942" y="1425011"/>
                    <a:pt x="0" y="1409442"/>
                    <a:pt x="0" y="1391999"/>
                  </a:cubicBezTo>
                  <a:lnTo>
                    <a:pt x="0" y="29073"/>
                  </a:lnTo>
                  <a:cubicBezTo>
                    <a:pt x="0" y="21362"/>
                    <a:pt x="3063" y="13967"/>
                    <a:pt x="8515" y="8515"/>
                  </a:cubicBezTo>
                  <a:cubicBezTo>
                    <a:pt x="13967" y="3063"/>
                    <a:pt x="21362" y="0"/>
                    <a:pt x="29073" y="0"/>
                  </a:cubicBezTo>
                  <a:lnTo>
                    <a:pt x="605927" y="0"/>
                  </a:lnTo>
                  <a:cubicBezTo>
                    <a:pt x="613638" y="0"/>
                    <a:pt x="621033" y="3063"/>
                    <a:pt x="626485" y="8515"/>
                  </a:cubicBezTo>
                  <a:cubicBezTo>
                    <a:pt x="631937" y="13967"/>
                    <a:pt x="635000" y="21362"/>
                    <a:pt x="635000" y="29073"/>
                  </a:cubicBezTo>
                  <a:close/>
                </a:path>
              </a:pathLst>
            </a:custGeom>
            <a:solidFill>
              <a:srgbClr val="819F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35000" cy="14591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43319" y="2248434"/>
            <a:ext cx="1003198" cy="1003198"/>
            <a:chOff x="0" y="0"/>
            <a:chExt cx="495300" cy="4953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819FEB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580850" y="2027592"/>
            <a:ext cx="3336797" cy="292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2169"/>
              </a:lnSpc>
              <a:spcBef>
                <a:spcPct val="0"/>
              </a:spcBef>
            </a:pPr>
            <a:r>
              <a:rPr lang="en-US" sz="2400" b="1" spc="49">
                <a:solidFill>
                  <a:srgbClr val="FFFFFF"/>
                </a:solidFill>
                <a:latin typeface="Barlow Semi-Bold"/>
              </a:rPr>
              <a:t>Sustainability Plan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3810" y="2528635"/>
            <a:ext cx="614089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81"/>
              </a:lnSpc>
            </a:pPr>
            <a:r>
              <a:rPr lang="en-US" sz="2843" spc="119">
                <a:solidFill>
                  <a:srgbClr val="819FEB"/>
                </a:solidFill>
                <a:latin typeface="Barlow Bold"/>
              </a:rPr>
              <a:t>01</a:t>
            </a:r>
          </a:p>
        </p:txBody>
      </p:sp>
      <p:grpSp>
        <p:nvGrpSpPr>
          <p:cNvPr id="13" name="Group 13"/>
          <p:cNvGrpSpPr/>
          <p:nvPr/>
        </p:nvGrpSpPr>
        <p:grpSpPr>
          <a:xfrm rot="16200000">
            <a:off x="8379894" y="643080"/>
            <a:ext cx="1825761" cy="4476981"/>
            <a:chOff x="0" y="-38100"/>
            <a:chExt cx="635000" cy="15699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" cy="1531889"/>
            </a:xfrm>
            <a:custGeom>
              <a:avLst/>
              <a:gdLst/>
              <a:ahLst/>
              <a:cxnLst/>
              <a:rect l="l" t="t" r="r" b="b"/>
              <a:pathLst>
                <a:path w="635000" h="1531889">
                  <a:moveTo>
                    <a:pt x="635000" y="29073"/>
                  </a:moveTo>
                  <a:lnTo>
                    <a:pt x="635000" y="1391999"/>
                  </a:lnTo>
                  <a:cubicBezTo>
                    <a:pt x="635000" y="1409442"/>
                    <a:pt x="624058" y="1425011"/>
                    <a:pt x="607646" y="1430919"/>
                  </a:cubicBezTo>
                  <a:lnTo>
                    <a:pt x="344854" y="1525524"/>
                  </a:lnTo>
                  <a:cubicBezTo>
                    <a:pt x="327173" y="1531889"/>
                    <a:pt x="307827" y="1531889"/>
                    <a:pt x="290146" y="1525524"/>
                  </a:cubicBezTo>
                  <a:lnTo>
                    <a:pt x="27354" y="1430919"/>
                  </a:lnTo>
                  <a:cubicBezTo>
                    <a:pt x="10942" y="1425011"/>
                    <a:pt x="0" y="1409442"/>
                    <a:pt x="0" y="1391999"/>
                  </a:cubicBezTo>
                  <a:lnTo>
                    <a:pt x="0" y="29073"/>
                  </a:lnTo>
                  <a:cubicBezTo>
                    <a:pt x="0" y="21362"/>
                    <a:pt x="3063" y="13967"/>
                    <a:pt x="8515" y="8515"/>
                  </a:cubicBezTo>
                  <a:cubicBezTo>
                    <a:pt x="13967" y="3063"/>
                    <a:pt x="21362" y="0"/>
                    <a:pt x="29073" y="0"/>
                  </a:cubicBezTo>
                  <a:lnTo>
                    <a:pt x="605927" y="0"/>
                  </a:lnTo>
                  <a:cubicBezTo>
                    <a:pt x="613638" y="0"/>
                    <a:pt x="621033" y="3063"/>
                    <a:pt x="626485" y="8515"/>
                  </a:cubicBezTo>
                  <a:cubicBezTo>
                    <a:pt x="631937" y="13967"/>
                    <a:pt x="635000" y="21362"/>
                    <a:pt x="635000" y="29073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CC0D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635000" cy="14591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grpSp>
        <p:nvGrpSpPr>
          <p:cNvPr id="16" name="Group 16"/>
          <p:cNvGrpSpPr/>
          <p:nvPr/>
        </p:nvGrpSpPr>
        <p:grpSpPr>
          <a:xfrm rot="16200000">
            <a:off x="8421790" y="2919456"/>
            <a:ext cx="1815322" cy="4466307"/>
            <a:chOff x="0" y="-38100"/>
            <a:chExt cx="635000" cy="15699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" cy="1531889"/>
            </a:xfrm>
            <a:custGeom>
              <a:avLst/>
              <a:gdLst/>
              <a:ahLst/>
              <a:cxnLst/>
              <a:rect l="l" t="t" r="r" b="b"/>
              <a:pathLst>
                <a:path w="635000" h="1531889">
                  <a:moveTo>
                    <a:pt x="635000" y="29073"/>
                  </a:moveTo>
                  <a:lnTo>
                    <a:pt x="635000" y="1391999"/>
                  </a:lnTo>
                  <a:cubicBezTo>
                    <a:pt x="635000" y="1409442"/>
                    <a:pt x="624058" y="1425011"/>
                    <a:pt x="607646" y="1430919"/>
                  </a:cubicBezTo>
                  <a:lnTo>
                    <a:pt x="344854" y="1525524"/>
                  </a:lnTo>
                  <a:cubicBezTo>
                    <a:pt x="327173" y="1531889"/>
                    <a:pt x="307827" y="1531889"/>
                    <a:pt x="290146" y="1525524"/>
                  </a:cubicBezTo>
                  <a:lnTo>
                    <a:pt x="27354" y="1430919"/>
                  </a:lnTo>
                  <a:cubicBezTo>
                    <a:pt x="10942" y="1425011"/>
                    <a:pt x="0" y="1409442"/>
                    <a:pt x="0" y="1391999"/>
                  </a:cubicBezTo>
                  <a:lnTo>
                    <a:pt x="0" y="29073"/>
                  </a:lnTo>
                  <a:cubicBezTo>
                    <a:pt x="0" y="21362"/>
                    <a:pt x="3063" y="13967"/>
                    <a:pt x="8515" y="8515"/>
                  </a:cubicBezTo>
                  <a:cubicBezTo>
                    <a:pt x="13967" y="3063"/>
                    <a:pt x="21362" y="0"/>
                    <a:pt x="29073" y="0"/>
                  </a:cubicBezTo>
                  <a:lnTo>
                    <a:pt x="605927" y="0"/>
                  </a:lnTo>
                  <a:cubicBezTo>
                    <a:pt x="613638" y="0"/>
                    <a:pt x="621033" y="3063"/>
                    <a:pt x="626485" y="8515"/>
                  </a:cubicBezTo>
                  <a:cubicBezTo>
                    <a:pt x="631937" y="13967"/>
                    <a:pt x="635000" y="21362"/>
                    <a:pt x="635000" y="29073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32572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635000" cy="14591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grpSp>
        <p:nvGrpSpPr>
          <p:cNvPr id="19" name="Group 19"/>
          <p:cNvGrpSpPr/>
          <p:nvPr/>
        </p:nvGrpSpPr>
        <p:grpSpPr>
          <a:xfrm rot="16200000">
            <a:off x="8230249" y="566126"/>
            <a:ext cx="1867513" cy="4427693"/>
            <a:chOff x="0" y="-38100"/>
            <a:chExt cx="635000" cy="156998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" cy="1531889"/>
            </a:xfrm>
            <a:custGeom>
              <a:avLst/>
              <a:gdLst/>
              <a:ahLst/>
              <a:cxnLst/>
              <a:rect l="l" t="t" r="r" b="b"/>
              <a:pathLst>
                <a:path w="635000" h="1531889">
                  <a:moveTo>
                    <a:pt x="635000" y="29073"/>
                  </a:moveTo>
                  <a:lnTo>
                    <a:pt x="635000" y="1391999"/>
                  </a:lnTo>
                  <a:cubicBezTo>
                    <a:pt x="635000" y="1409442"/>
                    <a:pt x="624058" y="1425011"/>
                    <a:pt x="607646" y="1430919"/>
                  </a:cubicBezTo>
                  <a:lnTo>
                    <a:pt x="344854" y="1525524"/>
                  </a:lnTo>
                  <a:cubicBezTo>
                    <a:pt x="327173" y="1531889"/>
                    <a:pt x="307827" y="1531889"/>
                    <a:pt x="290146" y="1525524"/>
                  </a:cubicBezTo>
                  <a:lnTo>
                    <a:pt x="27354" y="1430919"/>
                  </a:lnTo>
                  <a:cubicBezTo>
                    <a:pt x="10942" y="1425011"/>
                    <a:pt x="0" y="1409442"/>
                    <a:pt x="0" y="1391999"/>
                  </a:cubicBezTo>
                  <a:lnTo>
                    <a:pt x="0" y="29073"/>
                  </a:lnTo>
                  <a:cubicBezTo>
                    <a:pt x="0" y="21362"/>
                    <a:pt x="3063" y="13967"/>
                    <a:pt x="8515" y="8515"/>
                  </a:cubicBezTo>
                  <a:cubicBezTo>
                    <a:pt x="13967" y="3063"/>
                    <a:pt x="21362" y="0"/>
                    <a:pt x="29073" y="0"/>
                  </a:cubicBezTo>
                  <a:lnTo>
                    <a:pt x="605927" y="0"/>
                  </a:lnTo>
                  <a:cubicBezTo>
                    <a:pt x="613638" y="0"/>
                    <a:pt x="621033" y="3063"/>
                    <a:pt x="626485" y="8515"/>
                  </a:cubicBezTo>
                  <a:cubicBezTo>
                    <a:pt x="631937" y="13967"/>
                    <a:pt x="635000" y="21362"/>
                    <a:pt x="635000" y="29073"/>
                  </a:cubicBez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635000" cy="14591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6360404" y="2227556"/>
            <a:ext cx="1003198" cy="1003198"/>
            <a:chOff x="0" y="0"/>
            <a:chExt cx="495300" cy="4953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7341859" y="2056348"/>
            <a:ext cx="3535126" cy="292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2169"/>
              </a:lnSpc>
              <a:spcBef>
                <a:spcPct val="0"/>
              </a:spcBef>
            </a:pPr>
            <a:r>
              <a:rPr lang="en-US" sz="2400" b="1" spc="49">
                <a:solidFill>
                  <a:srgbClr val="FFFFFF"/>
                </a:solidFill>
                <a:latin typeface="Barlow Semi-Bold"/>
              </a:rPr>
              <a:t>Stratified Data Review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425366" y="2405469"/>
            <a:ext cx="3649948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99"/>
              </a:lnSpc>
            </a:pPr>
            <a:r>
              <a:rPr lang="en-US" sz="2000" spc="79">
                <a:solidFill>
                  <a:srgbClr val="FFFFFF"/>
                </a:solidFill>
                <a:latin typeface="Barlow SemiCondensed"/>
              </a:rPr>
              <a:t>Review your data by race, ethnicity and insurance status and take action on disparities ​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553087" y="2507758"/>
            <a:ext cx="614089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81"/>
              </a:lnSpc>
            </a:pPr>
            <a:r>
              <a:rPr lang="en-US" sz="2800" spc="119">
                <a:solidFill>
                  <a:srgbClr val="0CC0DF"/>
                </a:solidFill>
                <a:latin typeface="Barlow Bold"/>
              </a:rPr>
              <a:t>03</a:t>
            </a:r>
            <a:endParaRPr lang="en-US" sz="2843" spc="119">
              <a:solidFill>
                <a:srgbClr val="0CC0DF"/>
              </a:solidFill>
              <a:latin typeface="Barlow Bold"/>
            </a:endParaRPr>
          </a:p>
        </p:txBody>
      </p:sp>
      <p:grpSp>
        <p:nvGrpSpPr>
          <p:cNvPr id="28" name="Group 28"/>
          <p:cNvGrpSpPr/>
          <p:nvPr/>
        </p:nvGrpSpPr>
        <p:grpSpPr>
          <a:xfrm rot="16200000">
            <a:off x="2646914" y="2920280"/>
            <a:ext cx="1825761" cy="4391590"/>
            <a:chOff x="0" y="-38100"/>
            <a:chExt cx="635000" cy="156998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" cy="1531889"/>
            </a:xfrm>
            <a:custGeom>
              <a:avLst/>
              <a:gdLst/>
              <a:ahLst/>
              <a:cxnLst/>
              <a:rect l="l" t="t" r="r" b="b"/>
              <a:pathLst>
                <a:path w="635000" h="1531889">
                  <a:moveTo>
                    <a:pt x="635000" y="29073"/>
                  </a:moveTo>
                  <a:lnTo>
                    <a:pt x="635000" y="1391999"/>
                  </a:lnTo>
                  <a:cubicBezTo>
                    <a:pt x="635000" y="1409442"/>
                    <a:pt x="624058" y="1425011"/>
                    <a:pt x="607646" y="1430919"/>
                  </a:cubicBezTo>
                  <a:lnTo>
                    <a:pt x="344854" y="1525524"/>
                  </a:lnTo>
                  <a:cubicBezTo>
                    <a:pt x="327173" y="1531889"/>
                    <a:pt x="307827" y="1531889"/>
                    <a:pt x="290146" y="1525524"/>
                  </a:cubicBezTo>
                  <a:lnTo>
                    <a:pt x="27354" y="1430919"/>
                  </a:lnTo>
                  <a:cubicBezTo>
                    <a:pt x="10942" y="1425011"/>
                    <a:pt x="0" y="1409442"/>
                    <a:pt x="0" y="1391999"/>
                  </a:cubicBezTo>
                  <a:lnTo>
                    <a:pt x="0" y="29073"/>
                  </a:lnTo>
                  <a:cubicBezTo>
                    <a:pt x="0" y="21362"/>
                    <a:pt x="3063" y="13967"/>
                    <a:pt x="8515" y="8515"/>
                  </a:cubicBezTo>
                  <a:cubicBezTo>
                    <a:pt x="13967" y="3063"/>
                    <a:pt x="21362" y="0"/>
                    <a:pt x="29073" y="0"/>
                  </a:cubicBezTo>
                  <a:lnTo>
                    <a:pt x="605927" y="0"/>
                  </a:lnTo>
                  <a:cubicBezTo>
                    <a:pt x="613638" y="0"/>
                    <a:pt x="621033" y="3063"/>
                    <a:pt x="626485" y="8515"/>
                  </a:cubicBezTo>
                  <a:cubicBezTo>
                    <a:pt x="631937" y="13967"/>
                    <a:pt x="635000" y="21362"/>
                    <a:pt x="635000" y="29073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419CAA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635000" cy="14591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grpSp>
        <p:nvGrpSpPr>
          <p:cNvPr id="31" name="Group 31"/>
          <p:cNvGrpSpPr/>
          <p:nvPr/>
        </p:nvGrpSpPr>
        <p:grpSpPr>
          <a:xfrm rot="16200000">
            <a:off x="2526264" y="2789955"/>
            <a:ext cx="1825761" cy="4391590"/>
            <a:chOff x="0" y="-38100"/>
            <a:chExt cx="635000" cy="156998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" cy="1531889"/>
            </a:xfrm>
            <a:custGeom>
              <a:avLst/>
              <a:gdLst/>
              <a:ahLst/>
              <a:cxnLst/>
              <a:rect l="l" t="t" r="r" b="b"/>
              <a:pathLst>
                <a:path w="635000" h="1531889">
                  <a:moveTo>
                    <a:pt x="635000" y="29073"/>
                  </a:moveTo>
                  <a:lnTo>
                    <a:pt x="635000" y="1391999"/>
                  </a:lnTo>
                  <a:cubicBezTo>
                    <a:pt x="635000" y="1409442"/>
                    <a:pt x="624058" y="1425011"/>
                    <a:pt x="607646" y="1430919"/>
                  </a:cubicBezTo>
                  <a:lnTo>
                    <a:pt x="344854" y="1525524"/>
                  </a:lnTo>
                  <a:cubicBezTo>
                    <a:pt x="327173" y="1531889"/>
                    <a:pt x="307827" y="1531889"/>
                    <a:pt x="290146" y="1525524"/>
                  </a:cubicBezTo>
                  <a:lnTo>
                    <a:pt x="27354" y="1430919"/>
                  </a:lnTo>
                  <a:cubicBezTo>
                    <a:pt x="10942" y="1425011"/>
                    <a:pt x="0" y="1409442"/>
                    <a:pt x="0" y="1391999"/>
                  </a:cubicBezTo>
                  <a:lnTo>
                    <a:pt x="0" y="29073"/>
                  </a:lnTo>
                  <a:cubicBezTo>
                    <a:pt x="0" y="21362"/>
                    <a:pt x="3063" y="13967"/>
                    <a:pt x="8515" y="8515"/>
                  </a:cubicBezTo>
                  <a:cubicBezTo>
                    <a:pt x="13967" y="3063"/>
                    <a:pt x="21362" y="0"/>
                    <a:pt x="29073" y="0"/>
                  </a:cubicBezTo>
                  <a:lnTo>
                    <a:pt x="605927" y="0"/>
                  </a:lnTo>
                  <a:cubicBezTo>
                    <a:pt x="613638" y="0"/>
                    <a:pt x="621033" y="3063"/>
                    <a:pt x="626485" y="8515"/>
                  </a:cubicBezTo>
                  <a:cubicBezTo>
                    <a:pt x="631937" y="13967"/>
                    <a:pt x="635000" y="21362"/>
                    <a:pt x="635000" y="29073"/>
                  </a:cubicBezTo>
                  <a:close/>
                </a:path>
              </a:pathLst>
            </a:custGeom>
            <a:solidFill>
              <a:srgbClr val="419CAA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635000" cy="14591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753757" y="4506405"/>
            <a:ext cx="1003198" cy="1003198"/>
            <a:chOff x="0" y="0"/>
            <a:chExt cx="495300" cy="4953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419CAA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1583916" y="4262827"/>
            <a:ext cx="3834490" cy="292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2169"/>
              </a:lnSpc>
              <a:spcBef>
                <a:spcPct val="0"/>
              </a:spcBef>
            </a:pPr>
            <a:r>
              <a:rPr lang="en-US" sz="2400" b="1" spc="49">
                <a:solidFill>
                  <a:srgbClr val="FFFFFF"/>
                </a:solidFill>
                <a:latin typeface="Barlow Semi-Bold"/>
              </a:rPr>
              <a:t>Sustainability Webinars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51460" y="4713239"/>
            <a:ext cx="3140635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sz="2000" spc="79" dirty="0">
                <a:solidFill>
                  <a:srgbClr val="FFFFFF"/>
                </a:solidFill>
                <a:latin typeface="Barlow SemiCondensed"/>
              </a:rPr>
              <a:t>Attend Quarterly Sustainability Webinars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83810" y="4776168"/>
            <a:ext cx="614089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81"/>
              </a:lnSpc>
            </a:pPr>
            <a:r>
              <a:rPr lang="en-US" sz="2843" spc="119">
                <a:solidFill>
                  <a:srgbClr val="419CAA"/>
                </a:solidFill>
                <a:latin typeface="Barlow Bold"/>
              </a:rPr>
              <a:t>02</a:t>
            </a:r>
          </a:p>
        </p:txBody>
      </p:sp>
      <p:grpSp>
        <p:nvGrpSpPr>
          <p:cNvPr id="40" name="Group 40"/>
          <p:cNvGrpSpPr/>
          <p:nvPr/>
        </p:nvGrpSpPr>
        <p:grpSpPr>
          <a:xfrm rot="16200000">
            <a:off x="8278061" y="2789131"/>
            <a:ext cx="1815322" cy="4466307"/>
            <a:chOff x="0" y="-38100"/>
            <a:chExt cx="635000" cy="156998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000" cy="1531889"/>
            </a:xfrm>
            <a:custGeom>
              <a:avLst/>
              <a:gdLst/>
              <a:ahLst/>
              <a:cxnLst/>
              <a:rect l="l" t="t" r="r" b="b"/>
              <a:pathLst>
                <a:path w="635000" h="1531889">
                  <a:moveTo>
                    <a:pt x="635000" y="29073"/>
                  </a:moveTo>
                  <a:lnTo>
                    <a:pt x="635000" y="1391999"/>
                  </a:lnTo>
                  <a:cubicBezTo>
                    <a:pt x="635000" y="1409442"/>
                    <a:pt x="624058" y="1425011"/>
                    <a:pt x="607646" y="1430919"/>
                  </a:cubicBezTo>
                  <a:lnTo>
                    <a:pt x="344854" y="1525524"/>
                  </a:lnTo>
                  <a:cubicBezTo>
                    <a:pt x="327173" y="1531889"/>
                    <a:pt x="307827" y="1531889"/>
                    <a:pt x="290146" y="1525524"/>
                  </a:cubicBezTo>
                  <a:lnTo>
                    <a:pt x="27354" y="1430919"/>
                  </a:lnTo>
                  <a:cubicBezTo>
                    <a:pt x="10942" y="1425011"/>
                    <a:pt x="0" y="1409442"/>
                    <a:pt x="0" y="1391999"/>
                  </a:cubicBezTo>
                  <a:lnTo>
                    <a:pt x="0" y="29073"/>
                  </a:lnTo>
                  <a:cubicBezTo>
                    <a:pt x="0" y="21362"/>
                    <a:pt x="3063" y="13967"/>
                    <a:pt x="8515" y="8515"/>
                  </a:cubicBezTo>
                  <a:cubicBezTo>
                    <a:pt x="13967" y="3063"/>
                    <a:pt x="21362" y="0"/>
                    <a:pt x="29073" y="0"/>
                  </a:cubicBezTo>
                  <a:lnTo>
                    <a:pt x="605927" y="0"/>
                  </a:lnTo>
                  <a:cubicBezTo>
                    <a:pt x="613638" y="0"/>
                    <a:pt x="621033" y="3063"/>
                    <a:pt x="626485" y="8515"/>
                  </a:cubicBezTo>
                  <a:cubicBezTo>
                    <a:pt x="631937" y="13967"/>
                    <a:pt x="635000" y="21362"/>
                    <a:pt x="635000" y="29073"/>
                  </a:cubicBezTo>
                  <a:close/>
                </a:path>
              </a:pathLst>
            </a:custGeom>
            <a:solidFill>
              <a:srgbClr val="132572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635000" cy="14591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6454350" y="4527281"/>
            <a:ext cx="1003198" cy="1003198"/>
            <a:chOff x="0" y="0"/>
            <a:chExt cx="495300" cy="4953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132572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6" name="TextBox 46"/>
          <p:cNvSpPr txBox="1"/>
          <p:nvPr/>
        </p:nvSpPr>
        <p:spPr>
          <a:xfrm>
            <a:off x="7386023" y="4294543"/>
            <a:ext cx="3503811" cy="292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2169"/>
              </a:lnSpc>
              <a:spcBef>
                <a:spcPct val="0"/>
              </a:spcBef>
            </a:pPr>
            <a:r>
              <a:rPr lang="en-US" sz="2400" b="1" spc="49">
                <a:solidFill>
                  <a:srgbClr val="FFFFFF"/>
                </a:solidFill>
                <a:latin typeface="Barlow Semi-Bold"/>
              </a:rPr>
              <a:t>Team Sharing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494347" y="4713998"/>
            <a:ext cx="3497461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91"/>
              </a:lnSpc>
              <a:spcBef>
                <a:spcPct val="0"/>
              </a:spcBef>
            </a:pPr>
            <a:r>
              <a:rPr lang="en-US" sz="2000" spc="79">
                <a:solidFill>
                  <a:srgbClr val="FFFFFF"/>
                </a:solidFill>
                <a:latin typeface="Barlow SemiCondensed"/>
              </a:rPr>
              <a:t>Share successful strategies for sustaining PVB work on quarterly calls 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647032" y="4786607"/>
            <a:ext cx="614089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81"/>
              </a:lnSpc>
            </a:pPr>
            <a:r>
              <a:rPr lang="en-US" sz="2800" spc="119">
                <a:solidFill>
                  <a:srgbClr val="132572"/>
                </a:solidFill>
                <a:latin typeface="Barlow Bold"/>
              </a:rPr>
              <a:t>04</a:t>
            </a:r>
            <a:endParaRPr lang="en-US" sz="2843" spc="119">
              <a:solidFill>
                <a:srgbClr val="132572"/>
              </a:solidFill>
              <a:latin typeface="Barlow Bold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759495" y="2376714"/>
            <a:ext cx="3592025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91"/>
              </a:lnSpc>
              <a:spcBef>
                <a:spcPct val="0"/>
              </a:spcBef>
            </a:pPr>
            <a:r>
              <a:rPr lang="en-US" sz="2000" spc="79">
                <a:solidFill>
                  <a:srgbClr val="FFFFFF"/>
                </a:solidFill>
                <a:latin typeface="Barlow SemiCondensed"/>
              </a:rPr>
              <a:t>Meet with your PVB QI team to draft your sustainability plan and submit to ILPQC and your PNA</a:t>
            </a:r>
          </a:p>
        </p:txBody>
      </p:sp>
      <p:sp>
        <p:nvSpPr>
          <p:cNvPr id="61" name="Title 60">
            <a:extLst>
              <a:ext uri="{FF2B5EF4-FFF2-40B4-BE49-F238E27FC236}">
                <a16:creationId xmlns:a16="http://schemas.microsoft.com/office/drawing/2014/main" id="{B558532D-77AA-D7D7-F518-07AE563D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52" y="103398"/>
            <a:ext cx="7204062" cy="1325563"/>
          </a:xfrm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PVB Teams moving to sustainability in 2024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8C810CA-E077-3670-DC4E-30DCD86A295B}"/>
              </a:ext>
            </a:extLst>
          </p:cNvPr>
          <p:cNvSpPr/>
          <p:nvPr/>
        </p:nvSpPr>
        <p:spPr>
          <a:xfrm>
            <a:off x="547352" y="1489119"/>
            <a:ext cx="5613042" cy="2479183"/>
          </a:xfrm>
          <a:prstGeom prst="rect">
            <a:avLst/>
          </a:prstGeom>
          <a:noFill/>
          <a:ln w="57150">
            <a:solidFill>
              <a:schemeClr val="accent4"/>
            </a:solidFill>
            <a:extLst>
              <a:ext uri="{C807C97D-BFC1-408E-A445-0C87EB9F89A2}">
                <ask:lineSketchStyleProps xmlns="" xmlns:ask="http://schemas.microsoft.com/office/drawing/2018/sketchyshapes" sd="3499211612">
                  <a:custGeom>
                    <a:avLst/>
                    <a:gdLst>
                      <a:gd name="connsiteX0" fmla="*/ 0 w 5613042"/>
                      <a:gd name="connsiteY0" fmla="*/ 0 h 2479183"/>
                      <a:gd name="connsiteX1" fmla="*/ 567541 w 5613042"/>
                      <a:gd name="connsiteY1" fmla="*/ 0 h 2479183"/>
                      <a:gd name="connsiteX2" fmla="*/ 1078951 w 5613042"/>
                      <a:gd name="connsiteY2" fmla="*/ 0 h 2479183"/>
                      <a:gd name="connsiteX3" fmla="*/ 1590362 w 5613042"/>
                      <a:gd name="connsiteY3" fmla="*/ 0 h 2479183"/>
                      <a:gd name="connsiteX4" fmla="*/ 2045642 w 5613042"/>
                      <a:gd name="connsiteY4" fmla="*/ 0 h 2479183"/>
                      <a:gd name="connsiteX5" fmla="*/ 2500922 w 5613042"/>
                      <a:gd name="connsiteY5" fmla="*/ 0 h 2479183"/>
                      <a:gd name="connsiteX6" fmla="*/ 2956202 w 5613042"/>
                      <a:gd name="connsiteY6" fmla="*/ 0 h 2479183"/>
                      <a:gd name="connsiteX7" fmla="*/ 3636004 w 5613042"/>
                      <a:gd name="connsiteY7" fmla="*/ 0 h 2479183"/>
                      <a:gd name="connsiteX8" fmla="*/ 4091284 w 5613042"/>
                      <a:gd name="connsiteY8" fmla="*/ 0 h 2479183"/>
                      <a:gd name="connsiteX9" fmla="*/ 4602694 w 5613042"/>
                      <a:gd name="connsiteY9" fmla="*/ 0 h 2479183"/>
                      <a:gd name="connsiteX10" fmla="*/ 5613042 w 5613042"/>
                      <a:gd name="connsiteY10" fmla="*/ 0 h 2479183"/>
                      <a:gd name="connsiteX11" fmla="*/ 5613042 w 5613042"/>
                      <a:gd name="connsiteY11" fmla="*/ 669379 h 2479183"/>
                      <a:gd name="connsiteX12" fmla="*/ 5613042 w 5613042"/>
                      <a:gd name="connsiteY12" fmla="*/ 1239592 h 2479183"/>
                      <a:gd name="connsiteX13" fmla="*/ 5613042 w 5613042"/>
                      <a:gd name="connsiteY13" fmla="*/ 1859387 h 2479183"/>
                      <a:gd name="connsiteX14" fmla="*/ 5613042 w 5613042"/>
                      <a:gd name="connsiteY14" fmla="*/ 2479183 h 2479183"/>
                      <a:gd name="connsiteX15" fmla="*/ 4933240 w 5613042"/>
                      <a:gd name="connsiteY15" fmla="*/ 2479183 h 2479183"/>
                      <a:gd name="connsiteX16" fmla="*/ 4365699 w 5613042"/>
                      <a:gd name="connsiteY16" fmla="*/ 2479183 h 2479183"/>
                      <a:gd name="connsiteX17" fmla="*/ 3629767 w 5613042"/>
                      <a:gd name="connsiteY17" fmla="*/ 2479183 h 2479183"/>
                      <a:gd name="connsiteX18" fmla="*/ 3118357 w 5613042"/>
                      <a:gd name="connsiteY18" fmla="*/ 2479183 h 2479183"/>
                      <a:gd name="connsiteX19" fmla="*/ 2550816 w 5613042"/>
                      <a:gd name="connsiteY19" fmla="*/ 2479183 h 2479183"/>
                      <a:gd name="connsiteX20" fmla="*/ 1927144 w 5613042"/>
                      <a:gd name="connsiteY20" fmla="*/ 2479183 h 2479183"/>
                      <a:gd name="connsiteX21" fmla="*/ 1359604 w 5613042"/>
                      <a:gd name="connsiteY21" fmla="*/ 2479183 h 2479183"/>
                      <a:gd name="connsiteX22" fmla="*/ 904323 w 5613042"/>
                      <a:gd name="connsiteY22" fmla="*/ 2479183 h 2479183"/>
                      <a:gd name="connsiteX23" fmla="*/ 0 w 5613042"/>
                      <a:gd name="connsiteY23" fmla="*/ 2479183 h 2479183"/>
                      <a:gd name="connsiteX24" fmla="*/ 0 w 5613042"/>
                      <a:gd name="connsiteY24" fmla="*/ 1859387 h 2479183"/>
                      <a:gd name="connsiteX25" fmla="*/ 0 w 5613042"/>
                      <a:gd name="connsiteY25" fmla="*/ 1239592 h 2479183"/>
                      <a:gd name="connsiteX26" fmla="*/ 0 w 5613042"/>
                      <a:gd name="connsiteY26" fmla="*/ 669379 h 2479183"/>
                      <a:gd name="connsiteX27" fmla="*/ 0 w 5613042"/>
                      <a:gd name="connsiteY27" fmla="*/ 0 h 2479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613042" h="2479183" extrusionOk="0">
                        <a:moveTo>
                          <a:pt x="0" y="0"/>
                        </a:moveTo>
                        <a:cubicBezTo>
                          <a:pt x="276862" y="27415"/>
                          <a:pt x="427038" y="7768"/>
                          <a:pt x="567541" y="0"/>
                        </a:cubicBezTo>
                        <a:cubicBezTo>
                          <a:pt x="708044" y="-7768"/>
                          <a:pt x="894470" y="-12366"/>
                          <a:pt x="1078951" y="0"/>
                        </a:cubicBezTo>
                        <a:cubicBezTo>
                          <a:pt x="1263432" y="12366"/>
                          <a:pt x="1392305" y="-3796"/>
                          <a:pt x="1590362" y="0"/>
                        </a:cubicBezTo>
                        <a:cubicBezTo>
                          <a:pt x="1788419" y="3796"/>
                          <a:pt x="1922391" y="-4582"/>
                          <a:pt x="2045642" y="0"/>
                        </a:cubicBezTo>
                        <a:cubicBezTo>
                          <a:pt x="2168893" y="4582"/>
                          <a:pt x="2336533" y="-2033"/>
                          <a:pt x="2500922" y="0"/>
                        </a:cubicBezTo>
                        <a:cubicBezTo>
                          <a:pt x="2665311" y="2033"/>
                          <a:pt x="2789359" y="-22342"/>
                          <a:pt x="2956202" y="0"/>
                        </a:cubicBezTo>
                        <a:cubicBezTo>
                          <a:pt x="3123045" y="22342"/>
                          <a:pt x="3402603" y="6416"/>
                          <a:pt x="3636004" y="0"/>
                        </a:cubicBezTo>
                        <a:cubicBezTo>
                          <a:pt x="3869405" y="-6416"/>
                          <a:pt x="3954487" y="3060"/>
                          <a:pt x="4091284" y="0"/>
                        </a:cubicBezTo>
                        <a:cubicBezTo>
                          <a:pt x="4228081" y="-3060"/>
                          <a:pt x="4492998" y="-931"/>
                          <a:pt x="4602694" y="0"/>
                        </a:cubicBezTo>
                        <a:cubicBezTo>
                          <a:pt x="4712390" y="931"/>
                          <a:pt x="5153641" y="-30870"/>
                          <a:pt x="5613042" y="0"/>
                        </a:cubicBezTo>
                        <a:cubicBezTo>
                          <a:pt x="5598497" y="304015"/>
                          <a:pt x="5634267" y="342909"/>
                          <a:pt x="5613042" y="669379"/>
                        </a:cubicBezTo>
                        <a:cubicBezTo>
                          <a:pt x="5591817" y="995849"/>
                          <a:pt x="5590216" y="1011133"/>
                          <a:pt x="5613042" y="1239592"/>
                        </a:cubicBezTo>
                        <a:cubicBezTo>
                          <a:pt x="5635868" y="1468051"/>
                          <a:pt x="5634908" y="1704615"/>
                          <a:pt x="5613042" y="1859387"/>
                        </a:cubicBezTo>
                        <a:cubicBezTo>
                          <a:pt x="5591176" y="2014160"/>
                          <a:pt x="5594842" y="2269248"/>
                          <a:pt x="5613042" y="2479183"/>
                        </a:cubicBezTo>
                        <a:cubicBezTo>
                          <a:pt x="5372932" y="2457389"/>
                          <a:pt x="5190310" y="2468450"/>
                          <a:pt x="4933240" y="2479183"/>
                        </a:cubicBezTo>
                        <a:cubicBezTo>
                          <a:pt x="4676170" y="2489916"/>
                          <a:pt x="4616365" y="2478361"/>
                          <a:pt x="4365699" y="2479183"/>
                        </a:cubicBezTo>
                        <a:cubicBezTo>
                          <a:pt x="4115033" y="2480005"/>
                          <a:pt x="3821218" y="2475244"/>
                          <a:pt x="3629767" y="2479183"/>
                        </a:cubicBezTo>
                        <a:cubicBezTo>
                          <a:pt x="3438316" y="2483122"/>
                          <a:pt x="3326518" y="2496063"/>
                          <a:pt x="3118357" y="2479183"/>
                        </a:cubicBezTo>
                        <a:cubicBezTo>
                          <a:pt x="2910196" y="2462304"/>
                          <a:pt x="2702569" y="2505335"/>
                          <a:pt x="2550816" y="2479183"/>
                        </a:cubicBezTo>
                        <a:cubicBezTo>
                          <a:pt x="2399063" y="2453031"/>
                          <a:pt x="2156396" y="2455847"/>
                          <a:pt x="1927144" y="2479183"/>
                        </a:cubicBezTo>
                        <a:cubicBezTo>
                          <a:pt x="1697892" y="2502519"/>
                          <a:pt x="1569665" y="2480308"/>
                          <a:pt x="1359604" y="2479183"/>
                        </a:cubicBezTo>
                        <a:cubicBezTo>
                          <a:pt x="1149543" y="2478058"/>
                          <a:pt x="1127893" y="2464188"/>
                          <a:pt x="904323" y="2479183"/>
                        </a:cubicBezTo>
                        <a:cubicBezTo>
                          <a:pt x="680753" y="2494178"/>
                          <a:pt x="395169" y="2494549"/>
                          <a:pt x="0" y="2479183"/>
                        </a:cubicBezTo>
                        <a:cubicBezTo>
                          <a:pt x="13204" y="2215021"/>
                          <a:pt x="-22058" y="2135047"/>
                          <a:pt x="0" y="1859387"/>
                        </a:cubicBezTo>
                        <a:cubicBezTo>
                          <a:pt x="22058" y="1583727"/>
                          <a:pt x="-4999" y="1448957"/>
                          <a:pt x="0" y="1239592"/>
                        </a:cubicBezTo>
                        <a:cubicBezTo>
                          <a:pt x="4999" y="1030228"/>
                          <a:pt x="-4119" y="899307"/>
                          <a:pt x="0" y="669379"/>
                        </a:cubicBezTo>
                        <a:cubicBezTo>
                          <a:pt x="4119" y="439451"/>
                          <a:pt x="25469" y="1766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09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34288-39B9-7EA7-DE3D-CD8B0EEA8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Why do we create a sustainability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8D695-5489-658C-69E4-A248C822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656" y="2104668"/>
            <a:ext cx="511291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Lato"/>
                <a:cs typeface="Lato"/>
              </a:rPr>
              <a:t>PVB teams have spent 3 years working so hard to reduce NTSV C-section Rates and maintain that rate below 23.6%</a:t>
            </a:r>
            <a:endParaRPr lang="en-US" dirty="0"/>
          </a:p>
          <a:p>
            <a:r>
              <a:rPr lang="en-US" dirty="0">
                <a:ea typeface="Lato"/>
                <a:cs typeface="Lato"/>
              </a:rPr>
              <a:t>Your sustainability plan helps to ensure that we maintain the progress made over the last 3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03702-02DE-0FC8-5823-1CD18ECFF2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E9F10-486B-3499-2BAF-A3CA5665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03AD7-CA37-D855-B501-E864EA8202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284" y="1414663"/>
            <a:ext cx="4237686" cy="440430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Picture 6" descr="A yellow and white form with black text&#10;&#10;Description automatically generated">
            <a:extLst>
              <a:ext uri="{FF2B5EF4-FFF2-40B4-BE49-F238E27FC236}">
                <a16:creationId xmlns:a16="http://schemas.microsoft.com/office/drawing/2014/main" id="{FC223B87-9AF2-B868-78B7-CCE7D16F69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346" y="2511649"/>
            <a:ext cx="3949253" cy="406704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9790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076EF-0F36-0E0E-1C10-68D403916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BEBEC9D-4001-C045-89AC-7D730A1BD093}"/>
              </a:ext>
            </a:extLst>
          </p:cNvPr>
          <p:cNvGrpSpPr/>
          <p:nvPr/>
        </p:nvGrpSpPr>
        <p:grpSpPr>
          <a:xfrm>
            <a:off x="1065721" y="2856687"/>
            <a:ext cx="3240633" cy="3253099"/>
            <a:chOff x="0" y="-38100"/>
            <a:chExt cx="812800" cy="8509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07E49C0-D561-5BC4-A3F4-3599F61518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1933" y="0"/>
                  </a:moveTo>
                  <a:lnTo>
                    <a:pt x="770867" y="0"/>
                  </a:lnTo>
                  <a:cubicBezTo>
                    <a:pt x="781988" y="0"/>
                    <a:pt x="792654" y="4418"/>
                    <a:pt x="800518" y="12282"/>
                  </a:cubicBezTo>
                  <a:cubicBezTo>
                    <a:pt x="808382" y="20146"/>
                    <a:pt x="812800" y="30812"/>
                    <a:pt x="812800" y="41933"/>
                  </a:cubicBezTo>
                  <a:lnTo>
                    <a:pt x="812800" y="770867"/>
                  </a:lnTo>
                  <a:cubicBezTo>
                    <a:pt x="812800" y="781988"/>
                    <a:pt x="808382" y="792654"/>
                    <a:pt x="800518" y="800518"/>
                  </a:cubicBezTo>
                  <a:cubicBezTo>
                    <a:pt x="792654" y="808382"/>
                    <a:pt x="781988" y="812800"/>
                    <a:pt x="770867" y="812800"/>
                  </a:cubicBezTo>
                  <a:lnTo>
                    <a:pt x="41933" y="812800"/>
                  </a:lnTo>
                  <a:cubicBezTo>
                    <a:pt x="30812" y="812800"/>
                    <a:pt x="20146" y="808382"/>
                    <a:pt x="12282" y="800518"/>
                  </a:cubicBezTo>
                  <a:cubicBezTo>
                    <a:pt x="4418" y="792654"/>
                    <a:pt x="0" y="781988"/>
                    <a:pt x="0" y="770867"/>
                  </a:cubicBezTo>
                  <a:lnTo>
                    <a:pt x="0" y="41933"/>
                  </a:lnTo>
                  <a:cubicBezTo>
                    <a:pt x="0" y="30812"/>
                    <a:pt x="4418" y="20146"/>
                    <a:pt x="12282" y="12282"/>
                  </a:cubicBezTo>
                  <a:cubicBezTo>
                    <a:pt x="20146" y="4418"/>
                    <a:pt x="30812" y="0"/>
                    <a:pt x="41933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819FEB"/>
              </a:solidFill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2120A89-9FCC-E05F-D8A8-35BD3A0DC11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7518B6E-859A-FADB-4547-EE9EEE15A208}"/>
              </a:ext>
            </a:extLst>
          </p:cNvPr>
          <p:cNvGrpSpPr/>
          <p:nvPr/>
        </p:nvGrpSpPr>
        <p:grpSpPr>
          <a:xfrm>
            <a:off x="4545344" y="2851559"/>
            <a:ext cx="3255010" cy="3238722"/>
            <a:chOff x="0" y="-38100"/>
            <a:chExt cx="812800" cy="8509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D68DE7D-F7D3-4899-AF4D-859C20B3795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1933" y="0"/>
                  </a:moveTo>
                  <a:lnTo>
                    <a:pt x="770867" y="0"/>
                  </a:lnTo>
                  <a:cubicBezTo>
                    <a:pt x="781988" y="0"/>
                    <a:pt x="792654" y="4418"/>
                    <a:pt x="800518" y="12282"/>
                  </a:cubicBezTo>
                  <a:cubicBezTo>
                    <a:pt x="808382" y="20146"/>
                    <a:pt x="812800" y="30812"/>
                    <a:pt x="812800" y="41933"/>
                  </a:cubicBezTo>
                  <a:lnTo>
                    <a:pt x="812800" y="770867"/>
                  </a:lnTo>
                  <a:cubicBezTo>
                    <a:pt x="812800" y="781988"/>
                    <a:pt x="808382" y="792654"/>
                    <a:pt x="800518" y="800518"/>
                  </a:cubicBezTo>
                  <a:cubicBezTo>
                    <a:pt x="792654" y="808382"/>
                    <a:pt x="781988" y="812800"/>
                    <a:pt x="770867" y="812800"/>
                  </a:cubicBezTo>
                  <a:lnTo>
                    <a:pt x="41933" y="812800"/>
                  </a:lnTo>
                  <a:cubicBezTo>
                    <a:pt x="30812" y="812800"/>
                    <a:pt x="20146" y="808382"/>
                    <a:pt x="12282" y="800518"/>
                  </a:cubicBezTo>
                  <a:cubicBezTo>
                    <a:pt x="4418" y="792654"/>
                    <a:pt x="0" y="781988"/>
                    <a:pt x="0" y="770867"/>
                  </a:cubicBezTo>
                  <a:lnTo>
                    <a:pt x="0" y="41933"/>
                  </a:lnTo>
                  <a:cubicBezTo>
                    <a:pt x="0" y="30812"/>
                    <a:pt x="4418" y="20146"/>
                    <a:pt x="12282" y="12282"/>
                  </a:cubicBezTo>
                  <a:cubicBezTo>
                    <a:pt x="20146" y="4418"/>
                    <a:pt x="30812" y="0"/>
                    <a:pt x="41933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7986CB"/>
              </a:solidFill>
              <a:prstDash val="solid"/>
              <a:miter/>
            </a:ln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8E62FA1-2964-120D-8E9E-4F76AA5A8C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B1B01CEC-FBF8-D8B3-2F77-A6CF52603388}"/>
              </a:ext>
            </a:extLst>
          </p:cNvPr>
          <p:cNvGrpSpPr/>
          <p:nvPr/>
        </p:nvGrpSpPr>
        <p:grpSpPr>
          <a:xfrm>
            <a:off x="8064534" y="2854999"/>
            <a:ext cx="3249105" cy="3248113"/>
            <a:chOff x="0" y="-38100"/>
            <a:chExt cx="812800" cy="8509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3045A92-488E-B2C7-50CF-48A0337128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1014" y="0"/>
                  </a:moveTo>
                  <a:lnTo>
                    <a:pt x="771786" y="0"/>
                  </a:lnTo>
                  <a:cubicBezTo>
                    <a:pt x="794437" y="0"/>
                    <a:pt x="812800" y="18363"/>
                    <a:pt x="812800" y="41014"/>
                  </a:cubicBezTo>
                  <a:lnTo>
                    <a:pt x="812800" y="771786"/>
                  </a:lnTo>
                  <a:cubicBezTo>
                    <a:pt x="812800" y="794437"/>
                    <a:pt x="794437" y="812800"/>
                    <a:pt x="771786" y="812800"/>
                  </a:cubicBezTo>
                  <a:lnTo>
                    <a:pt x="41014" y="812800"/>
                  </a:lnTo>
                  <a:cubicBezTo>
                    <a:pt x="18363" y="812800"/>
                    <a:pt x="0" y="794437"/>
                    <a:pt x="0" y="771786"/>
                  </a:cubicBezTo>
                  <a:lnTo>
                    <a:pt x="0" y="41014"/>
                  </a:lnTo>
                  <a:cubicBezTo>
                    <a:pt x="0" y="18363"/>
                    <a:pt x="18363" y="0"/>
                    <a:pt x="41014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6D79B7"/>
              </a:solidFill>
              <a:prstDash val="solid"/>
              <a:miter/>
            </a:ln>
          </p:spPr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7CC11B18-D9BD-788E-543A-D6BCA933C70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A1B079D-805B-BBBB-0B80-1B81E466C8F3}"/>
              </a:ext>
            </a:extLst>
          </p:cNvPr>
          <p:cNvGrpSpPr/>
          <p:nvPr/>
        </p:nvGrpSpPr>
        <p:grpSpPr>
          <a:xfrm>
            <a:off x="1836625" y="3229067"/>
            <a:ext cx="1829902" cy="1353482"/>
            <a:chOff x="0" y="-38100"/>
            <a:chExt cx="518754" cy="370942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4B8B42E-DFE0-CBA2-0C7D-DBC583D51631}"/>
                </a:ext>
              </a:extLst>
            </p:cNvPr>
            <p:cNvSpPr/>
            <p:nvPr/>
          </p:nvSpPr>
          <p:spPr>
            <a:xfrm>
              <a:off x="52660" y="-9752"/>
              <a:ext cx="466094" cy="332842"/>
            </a:xfrm>
            <a:custGeom>
              <a:avLst/>
              <a:gdLst/>
              <a:ahLst/>
              <a:cxnLst/>
              <a:rect l="l" t="t" r="r" b="b"/>
              <a:pathLst>
                <a:path w="466094" h="332842">
                  <a:moveTo>
                    <a:pt x="73125" y="0"/>
                  </a:moveTo>
                  <a:lnTo>
                    <a:pt x="392969" y="0"/>
                  </a:lnTo>
                  <a:cubicBezTo>
                    <a:pt x="433355" y="0"/>
                    <a:pt x="466094" y="32739"/>
                    <a:pt x="466094" y="73125"/>
                  </a:cubicBezTo>
                  <a:lnTo>
                    <a:pt x="466094" y="259717"/>
                  </a:lnTo>
                  <a:cubicBezTo>
                    <a:pt x="466094" y="300103"/>
                    <a:pt x="433355" y="332842"/>
                    <a:pt x="392969" y="332842"/>
                  </a:cubicBezTo>
                  <a:lnTo>
                    <a:pt x="73125" y="332842"/>
                  </a:lnTo>
                  <a:cubicBezTo>
                    <a:pt x="32739" y="332842"/>
                    <a:pt x="0" y="300103"/>
                    <a:pt x="0" y="259717"/>
                  </a:cubicBezTo>
                  <a:lnTo>
                    <a:pt x="0" y="73125"/>
                  </a:lnTo>
                  <a:cubicBezTo>
                    <a:pt x="0" y="32739"/>
                    <a:pt x="32739" y="0"/>
                    <a:pt x="73125" y="0"/>
                  </a:cubicBezTo>
                  <a:close/>
                </a:path>
              </a:pathLst>
            </a:custGeom>
            <a:solidFill>
              <a:srgbClr val="819FEB"/>
            </a:solidFill>
          </p:spPr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135C012A-77E3-5C61-E4E3-F8649DC2469F}"/>
                </a:ext>
              </a:extLst>
            </p:cNvPr>
            <p:cNvSpPr txBox="1"/>
            <p:nvPr/>
          </p:nvSpPr>
          <p:spPr>
            <a:xfrm>
              <a:off x="0" y="-38100"/>
              <a:ext cx="466094" cy="3709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0623AE8D-BB24-90D5-433F-408562EFD6CE}"/>
              </a:ext>
            </a:extLst>
          </p:cNvPr>
          <p:cNvGrpSpPr/>
          <p:nvPr/>
        </p:nvGrpSpPr>
        <p:grpSpPr>
          <a:xfrm>
            <a:off x="5338473" y="3175462"/>
            <a:ext cx="1656037" cy="1353483"/>
            <a:chOff x="0" y="-38100"/>
            <a:chExt cx="466094" cy="370942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949D0F6-C5DE-44F2-7428-BC516F411F42}"/>
                </a:ext>
              </a:extLst>
            </p:cNvPr>
            <p:cNvSpPr/>
            <p:nvPr/>
          </p:nvSpPr>
          <p:spPr>
            <a:xfrm>
              <a:off x="0" y="0"/>
              <a:ext cx="466094" cy="332842"/>
            </a:xfrm>
            <a:custGeom>
              <a:avLst/>
              <a:gdLst/>
              <a:ahLst/>
              <a:cxnLst/>
              <a:rect l="l" t="t" r="r" b="b"/>
              <a:pathLst>
                <a:path w="466094" h="332842">
                  <a:moveTo>
                    <a:pt x="73125" y="0"/>
                  </a:moveTo>
                  <a:lnTo>
                    <a:pt x="392969" y="0"/>
                  </a:lnTo>
                  <a:cubicBezTo>
                    <a:pt x="433355" y="0"/>
                    <a:pt x="466094" y="32739"/>
                    <a:pt x="466094" y="73125"/>
                  </a:cubicBezTo>
                  <a:lnTo>
                    <a:pt x="466094" y="259717"/>
                  </a:lnTo>
                  <a:cubicBezTo>
                    <a:pt x="466094" y="300103"/>
                    <a:pt x="433355" y="332842"/>
                    <a:pt x="392969" y="332842"/>
                  </a:cubicBezTo>
                  <a:lnTo>
                    <a:pt x="73125" y="332842"/>
                  </a:lnTo>
                  <a:cubicBezTo>
                    <a:pt x="32739" y="332842"/>
                    <a:pt x="0" y="300103"/>
                    <a:pt x="0" y="259717"/>
                  </a:cubicBezTo>
                  <a:lnTo>
                    <a:pt x="0" y="73125"/>
                  </a:lnTo>
                  <a:cubicBezTo>
                    <a:pt x="0" y="32739"/>
                    <a:pt x="32739" y="0"/>
                    <a:pt x="73125" y="0"/>
                  </a:cubicBezTo>
                  <a:close/>
                </a:path>
              </a:pathLst>
            </a:custGeom>
            <a:solidFill>
              <a:srgbClr val="7986CB"/>
            </a:solidFill>
          </p:spPr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0C60D836-0291-CB57-4ADF-19D452FCD5A8}"/>
                </a:ext>
              </a:extLst>
            </p:cNvPr>
            <p:cNvSpPr txBox="1"/>
            <p:nvPr/>
          </p:nvSpPr>
          <p:spPr>
            <a:xfrm>
              <a:off x="0" y="-38100"/>
              <a:ext cx="466094" cy="3709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9FE87E44-668D-297D-7C5E-0188029762DE}"/>
              </a:ext>
            </a:extLst>
          </p:cNvPr>
          <p:cNvGrpSpPr/>
          <p:nvPr/>
        </p:nvGrpSpPr>
        <p:grpSpPr>
          <a:xfrm>
            <a:off x="8978176" y="3327739"/>
            <a:ext cx="1543903" cy="1145666"/>
            <a:chOff x="0" y="0"/>
            <a:chExt cx="466094" cy="332842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A1EA434-84B6-B9F1-6A14-6091B2E94FAC}"/>
                </a:ext>
              </a:extLst>
            </p:cNvPr>
            <p:cNvSpPr/>
            <p:nvPr/>
          </p:nvSpPr>
          <p:spPr>
            <a:xfrm>
              <a:off x="0" y="0"/>
              <a:ext cx="466094" cy="332842"/>
            </a:xfrm>
            <a:custGeom>
              <a:avLst/>
              <a:gdLst/>
              <a:ahLst/>
              <a:cxnLst/>
              <a:rect l="l" t="t" r="r" b="b"/>
              <a:pathLst>
                <a:path w="466094" h="332842">
                  <a:moveTo>
                    <a:pt x="71522" y="0"/>
                  </a:moveTo>
                  <a:lnTo>
                    <a:pt x="394572" y="0"/>
                  </a:lnTo>
                  <a:cubicBezTo>
                    <a:pt x="413541" y="0"/>
                    <a:pt x="431733" y="7535"/>
                    <a:pt x="445146" y="20948"/>
                  </a:cubicBezTo>
                  <a:cubicBezTo>
                    <a:pt x="458559" y="34361"/>
                    <a:pt x="466094" y="52553"/>
                    <a:pt x="466094" y="71522"/>
                  </a:cubicBezTo>
                  <a:lnTo>
                    <a:pt x="466094" y="261320"/>
                  </a:lnTo>
                  <a:cubicBezTo>
                    <a:pt x="466094" y="300821"/>
                    <a:pt x="434072" y="332842"/>
                    <a:pt x="394572" y="332842"/>
                  </a:cubicBezTo>
                  <a:lnTo>
                    <a:pt x="71522" y="332842"/>
                  </a:lnTo>
                  <a:cubicBezTo>
                    <a:pt x="52553" y="332842"/>
                    <a:pt x="34361" y="325307"/>
                    <a:pt x="20948" y="311894"/>
                  </a:cubicBezTo>
                  <a:cubicBezTo>
                    <a:pt x="7535" y="298481"/>
                    <a:pt x="0" y="280289"/>
                    <a:pt x="0" y="261320"/>
                  </a:cubicBezTo>
                  <a:lnTo>
                    <a:pt x="0" y="71522"/>
                  </a:lnTo>
                  <a:cubicBezTo>
                    <a:pt x="0" y="52553"/>
                    <a:pt x="7535" y="34361"/>
                    <a:pt x="20948" y="20948"/>
                  </a:cubicBezTo>
                  <a:cubicBezTo>
                    <a:pt x="34361" y="7535"/>
                    <a:pt x="52553" y="0"/>
                    <a:pt x="71522" y="0"/>
                  </a:cubicBezTo>
                  <a:close/>
                </a:path>
              </a:pathLst>
            </a:custGeom>
            <a:solidFill>
              <a:srgbClr val="6D79B7"/>
            </a:solidFill>
          </p:spPr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03749874-B5FD-830E-03C1-3D850E7EB1C8}"/>
                </a:ext>
              </a:extLst>
            </p:cNvPr>
            <p:cNvSpPr txBox="1"/>
            <p:nvPr/>
          </p:nvSpPr>
          <p:spPr>
            <a:xfrm>
              <a:off x="0" y="-38100"/>
              <a:ext cx="466094" cy="3709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sp>
        <p:nvSpPr>
          <p:cNvPr id="26" name="TextBox 26">
            <a:extLst>
              <a:ext uri="{FF2B5EF4-FFF2-40B4-BE49-F238E27FC236}">
                <a16:creationId xmlns:a16="http://schemas.microsoft.com/office/drawing/2014/main" id="{00BB9A6B-3552-5C5F-BF1D-2ADD9F90B5BE}"/>
              </a:ext>
            </a:extLst>
          </p:cNvPr>
          <p:cNvSpPr txBox="1"/>
          <p:nvPr/>
        </p:nvSpPr>
        <p:spPr>
          <a:xfrm>
            <a:off x="1104264" y="-596778"/>
            <a:ext cx="1112150" cy="1192353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599"/>
              </a:lnSpc>
            </a:pPr>
            <a:endParaRPr sz="800"/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3181717-94D7-2C5F-6A8A-9D358F50ED34}"/>
              </a:ext>
            </a:extLst>
          </p:cNvPr>
          <p:cNvGrpSpPr/>
          <p:nvPr/>
        </p:nvGrpSpPr>
        <p:grpSpPr>
          <a:xfrm>
            <a:off x="11607800" y="-390900"/>
            <a:ext cx="1368800" cy="1368800"/>
            <a:chOff x="0" y="0"/>
            <a:chExt cx="812800" cy="812800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DC4CF1EC-7411-844A-B4E4-D048B85826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CF0F3"/>
              </a:solidFill>
              <a:prstDash val="solid"/>
              <a:miter/>
            </a:ln>
          </p:spPr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B4D7F66-EEBA-4F85-F456-7AEACAC9C740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99"/>
                </a:lnSpc>
              </a:pPr>
              <a:endParaRPr sz="800"/>
            </a:p>
          </p:txBody>
        </p:sp>
      </p:grpSp>
      <p:sp>
        <p:nvSpPr>
          <p:cNvPr id="34" name="Freeform 34">
            <a:extLst>
              <a:ext uri="{FF2B5EF4-FFF2-40B4-BE49-F238E27FC236}">
                <a16:creationId xmlns:a16="http://schemas.microsoft.com/office/drawing/2014/main" id="{BF2F82D5-013F-7E40-42E3-99BF1B26DEB8}"/>
              </a:ext>
            </a:extLst>
          </p:cNvPr>
          <p:cNvSpPr/>
          <p:nvPr/>
        </p:nvSpPr>
        <p:spPr>
          <a:xfrm>
            <a:off x="5726442" y="3468743"/>
            <a:ext cx="891922" cy="850168"/>
          </a:xfrm>
          <a:custGeom>
            <a:avLst/>
            <a:gdLst/>
            <a:ahLst/>
            <a:cxnLst/>
            <a:rect l="l" t="t" r="r" b="b"/>
            <a:pathLst>
              <a:path w="1087364" h="1087364">
                <a:moveTo>
                  <a:pt x="0" y="0"/>
                </a:moveTo>
                <a:lnTo>
                  <a:pt x="1087365" y="0"/>
                </a:lnTo>
                <a:lnTo>
                  <a:pt x="1087365" y="1087365"/>
                </a:lnTo>
                <a:lnTo>
                  <a:pt x="0" y="108736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92A29E0C-CFD8-5025-E40A-CFDF9C45E3A7}"/>
              </a:ext>
            </a:extLst>
          </p:cNvPr>
          <p:cNvSpPr/>
          <p:nvPr/>
        </p:nvSpPr>
        <p:spPr>
          <a:xfrm>
            <a:off x="2316183" y="3556764"/>
            <a:ext cx="887072" cy="876633"/>
          </a:xfrm>
          <a:custGeom>
            <a:avLst/>
            <a:gdLst/>
            <a:ahLst/>
            <a:cxnLst/>
            <a:rect l="l" t="t" r="r" b="b"/>
            <a:pathLst>
              <a:path w="1111404" h="1111404">
                <a:moveTo>
                  <a:pt x="0" y="0"/>
                </a:moveTo>
                <a:lnTo>
                  <a:pt x="1111403" y="0"/>
                </a:lnTo>
                <a:lnTo>
                  <a:pt x="1111403" y="1111404"/>
                </a:lnTo>
                <a:lnTo>
                  <a:pt x="0" y="11114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A4C7ED38-B297-D41E-E62E-AD85067F3A99}"/>
              </a:ext>
            </a:extLst>
          </p:cNvPr>
          <p:cNvSpPr/>
          <p:nvPr/>
        </p:nvSpPr>
        <p:spPr>
          <a:xfrm>
            <a:off x="9238054" y="3473710"/>
            <a:ext cx="1017845" cy="885219"/>
          </a:xfrm>
          <a:custGeom>
            <a:avLst/>
            <a:gdLst/>
            <a:ahLst/>
            <a:cxnLst/>
            <a:rect l="l" t="t" r="r" b="b"/>
            <a:pathLst>
              <a:path w="1354536" h="1186912">
                <a:moveTo>
                  <a:pt x="0" y="0"/>
                </a:moveTo>
                <a:lnTo>
                  <a:pt x="1354536" y="0"/>
                </a:lnTo>
                <a:lnTo>
                  <a:pt x="1354536" y="1186911"/>
                </a:lnTo>
                <a:lnTo>
                  <a:pt x="0" y="118691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10E9675B-B7E4-F00F-9D5C-380761B32C21}"/>
              </a:ext>
            </a:extLst>
          </p:cNvPr>
          <p:cNvSpPr txBox="1"/>
          <p:nvPr/>
        </p:nvSpPr>
        <p:spPr>
          <a:xfrm>
            <a:off x="1535554" y="5006346"/>
            <a:ext cx="244112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2436"/>
              </a:lnSpc>
              <a:spcBef>
                <a:spcPct val="0"/>
              </a:spcBef>
            </a:pPr>
            <a:r>
              <a:rPr lang="en-US" sz="2200" b="1" spc="55">
                <a:solidFill>
                  <a:srgbClr val="819FEB"/>
                </a:solidFill>
                <a:latin typeface="Barlow Semi-Bold"/>
              </a:rPr>
              <a:t>Compliance Monitoring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055BC231-EC33-05E5-AD95-A8CD28033707}"/>
              </a:ext>
            </a:extLst>
          </p:cNvPr>
          <p:cNvSpPr txBox="1"/>
          <p:nvPr/>
        </p:nvSpPr>
        <p:spPr>
          <a:xfrm>
            <a:off x="5343937" y="5009003"/>
            <a:ext cx="164667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2436"/>
              </a:lnSpc>
              <a:spcBef>
                <a:spcPct val="0"/>
              </a:spcBef>
            </a:pPr>
            <a:r>
              <a:rPr lang="en-US" sz="2200" b="1" spc="55">
                <a:solidFill>
                  <a:srgbClr val="7986CB"/>
                </a:solidFill>
                <a:latin typeface="Barlow Semi-Bold"/>
              </a:rPr>
              <a:t>New Hire Education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6D24DA04-E6E4-BFC5-B380-DDE91C91A3F1}"/>
              </a:ext>
            </a:extLst>
          </p:cNvPr>
          <p:cNvSpPr txBox="1"/>
          <p:nvPr/>
        </p:nvSpPr>
        <p:spPr>
          <a:xfrm>
            <a:off x="8411148" y="4846968"/>
            <a:ext cx="267146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2491"/>
              </a:lnSpc>
              <a:spcBef>
                <a:spcPct val="0"/>
              </a:spcBef>
            </a:pPr>
            <a:r>
              <a:rPr lang="en-US" sz="2200" b="1" spc="57">
                <a:solidFill>
                  <a:srgbClr val="6D79B7"/>
                </a:solidFill>
                <a:latin typeface="Barlow Semi-Bold"/>
              </a:rPr>
              <a:t>Ongoing Provider and Nurse Education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A2ADF4A9-2200-AEB6-52E9-AEDBB0B4168E}"/>
              </a:ext>
            </a:extLst>
          </p:cNvPr>
          <p:cNvSpPr txBox="1"/>
          <p:nvPr/>
        </p:nvSpPr>
        <p:spPr>
          <a:xfrm>
            <a:off x="1420243" y="1811585"/>
            <a:ext cx="9619538" cy="678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  <a:spcBef>
                <a:spcPct val="0"/>
              </a:spcBef>
            </a:pPr>
            <a:r>
              <a:rPr lang="en-US" sz="2600" spc="90">
                <a:solidFill>
                  <a:schemeClr val="accent1"/>
                </a:solidFill>
                <a:latin typeface="Barlow SemiCondensed"/>
              </a:rPr>
              <a:t>Sustainability planning is vital to maintain all the incredible progress PVB teams have made over the last 3 years</a:t>
            </a:r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506D2380-BFFD-834A-1A41-26D1D3E5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9" y="465766"/>
            <a:ext cx="8126083" cy="1339940"/>
          </a:xfrm>
        </p:spPr>
        <p:txBody>
          <a:bodyPr/>
          <a:lstStyle/>
          <a:p>
            <a:pPr algn="ctr"/>
            <a:r>
              <a:rPr lang="en-US">
                <a:ea typeface="Lato Medium"/>
                <a:cs typeface="Lato Medium"/>
              </a:rPr>
              <a:t>Components of PVB Sustainability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45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F49A-630B-1A6F-8838-FD265E7B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Compliance Monitoring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E2529-303E-16CE-C2F2-024E791392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C2C97-8CBE-26A6-2DED-6A2D1615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DFFB4E-5A6E-DC2C-5C8B-DC8BEB4CE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56" y="1568606"/>
            <a:ext cx="10038008" cy="5148196"/>
          </a:xfrm>
          <a:prstGeom prst="rect">
            <a:avLst/>
          </a:prstGeom>
        </p:spPr>
      </p:pic>
      <p:grpSp>
        <p:nvGrpSpPr>
          <p:cNvPr id="19" name="Group 11">
            <a:extLst>
              <a:ext uri="{FF2B5EF4-FFF2-40B4-BE49-F238E27FC236}">
                <a16:creationId xmlns:a16="http://schemas.microsoft.com/office/drawing/2014/main" id="{7EF002B2-CA13-3BBC-9D27-928BADA28B2F}"/>
              </a:ext>
            </a:extLst>
          </p:cNvPr>
          <p:cNvGrpSpPr/>
          <p:nvPr/>
        </p:nvGrpSpPr>
        <p:grpSpPr>
          <a:xfrm>
            <a:off x="5249526" y="148870"/>
            <a:ext cx="1829902" cy="1353482"/>
            <a:chOff x="0" y="-38100"/>
            <a:chExt cx="518754" cy="370942"/>
          </a:xfrm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11A9767-4C16-6FAD-985E-B0AA2C013D09}"/>
                </a:ext>
              </a:extLst>
            </p:cNvPr>
            <p:cNvSpPr/>
            <p:nvPr/>
          </p:nvSpPr>
          <p:spPr>
            <a:xfrm>
              <a:off x="52660" y="-9752"/>
              <a:ext cx="466094" cy="332842"/>
            </a:xfrm>
            <a:custGeom>
              <a:avLst/>
              <a:gdLst/>
              <a:ahLst/>
              <a:cxnLst/>
              <a:rect l="l" t="t" r="r" b="b"/>
              <a:pathLst>
                <a:path w="466094" h="332842">
                  <a:moveTo>
                    <a:pt x="73125" y="0"/>
                  </a:moveTo>
                  <a:lnTo>
                    <a:pt x="392969" y="0"/>
                  </a:lnTo>
                  <a:cubicBezTo>
                    <a:pt x="433355" y="0"/>
                    <a:pt x="466094" y="32739"/>
                    <a:pt x="466094" y="73125"/>
                  </a:cubicBezTo>
                  <a:lnTo>
                    <a:pt x="466094" y="259717"/>
                  </a:lnTo>
                  <a:cubicBezTo>
                    <a:pt x="466094" y="300103"/>
                    <a:pt x="433355" y="332842"/>
                    <a:pt x="392969" y="332842"/>
                  </a:cubicBezTo>
                  <a:lnTo>
                    <a:pt x="73125" y="332842"/>
                  </a:lnTo>
                  <a:cubicBezTo>
                    <a:pt x="32739" y="332842"/>
                    <a:pt x="0" y="300103"/>
                    <a:pt x="0" y="259717"/>
                  </a:cubicBezTo>
                  <a:lnTo>
                    <a:pt x="0" y="73125"/>
                  </a:lnTo>
                  <a:cubicBezTo>
                    <a:pt x="0" y="32739"/>
                    <a:pt x="32739" y="0"/>
                    <a:pt x="73125" y="0"/>
                  </a:cubicBezTo>
                  <a:close/>
                </a:path>
              </a:pathLst>
            </a:custGeom>
            <a:solidFill>
              <a:srgbClr val="819FEB"/>
            </a:solidFill>
          </p:spPr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AE590430-E3D4-1513-43D3-A4B0C2353D0D}"/>
                </a:ext>
              </a:extLst>
            </p:cNvPr>
            <p:cNvSpPr txBox="1"/>
            <p:nvPr/>
          </p:nvSpPr>
          <p:spPr>
            <a:xfrm>
              <a:off x="0" y="-38100"/>
              <a:ext cx="466094" cy="3709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sp>
        <p:nvSpPr>
          <p:cNvPr id="21" name="Freeform 35">
            <a:extLst>
              <a:ext uri="{FF2B5EF4-FFF2-40B4-BE49-F238E27FC236}">
                <a16:creationId xmlns:a16="http://schemas.microsoft.com/office/drawing/2014/main" id="{0ACD3F88-937F-ADEB-57AB-EF37BDFFD32A}"/>
              </a:ext>
            </a:extLst>
          </p:cNvPr>
          <p:cNvSpPr/>
          <p:nvPr/>
        </p:nvSpPr>
        <p:spPr>
          <a:xfrm>
            <a:off x="5814944" y="487299"/>
            <a:ext cx="887072" cy="876633"/>
          </a:xfrm>
          <a:custGeom>
            <a:avLst/>
            <a:gdLst/>
            <a:ahLst/>
            <a:cxnLst/>
            <a:rect l="l" t="t" r="r" b="b"/>
            <a:pathLst>
              <a:path w="1111404" h="1111404">
                <a:moveTo>
                  <a:pt x="0" y="0"/>
                </a:moveTo>
                <a:lnTo>
                  <a:pt x="1111403" y="0"/>
                </a:lnTo>
                <a:lnTo>
                  <a:pt x="1111403" y="1111404"/>
                </a:lnTo>
                <a:lnTo>
                  <a:pt x="0" y="111140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1717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AE01-6C6F-95B3-4BE3-A3B17405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Ongoing Education</a:t>
            </a:r>
          </a:p>
        </p:txBody>
      </p:sp>
      <p:pic>
        <p:nvPicPr>
          <p:cNvPr id="6" name="Content Placeholder 5" descr="A screenshot of a medical survey&#10;&#10;Description automatically generated">
            <a:extLst>
              <a:ext uri="{FF2B5EF4-FFF2-40B4-BE49-F238E27FC236}">
                <a16:creationId xmlns:a16="http://schemas.microsoft.com/office/drawing/2014/main" id="{FECC57B1-79F3-BC4F-7AC3-5F8F9962C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495" y="1690811"/>
            <a:ext cx="11363995" cy="49429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C2F61-3E10-0CA0-52BB-E25432FE1D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71F9E-1A74-990E-80DA-F269726B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0D3BDC79-A32E-34B3-8879-8B5513D241ED}"/>
              </a:ext>
            </a:extLst>
          </p:cNvPr>
          <p:cNvGrpSpPr/>
          <p:nvPr/>
        </p:nvGrpSpPr>
        <p:grpSpPr>
          <a:xfrm>
            <a:off x="4781810" y="298850"/>
            <a:ext cx="1543903" cy="1276809"/>
            <a:chOff x="0" y="-38100"/>
            <a:chExt cx="466094" cy="370942"/>
          </a:xfrm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BA17CB18-69A3-2377-4CF5-EBF0690CCEE6}"/>
                </a:ext>
              </a:extLst>
            </p:cNvPr>
            <p:cNvSpPr/>
            <p:nvPr/>
          </p:nvSpPr>
          <p:spPr>
            <a:xfrm>
              <a:off x="0" y="0"/>
              <a:ext cx="466094" cy="332842"/>
            </a:xfrm>
            <a:custGeom>
              <a:avLst/>
              <a:gdLst/>
              <a:ahLst/>
              <a:cxnLst/>
              <a:rect l="l" t="t" r="r" b="b"/>
              <a:pathLst>
                <a:path w="466094" h="332842">
                  <a:moveTo>
                    <a:pt x="71522" y="0"/>
                  </a:moveTo>
                  <a:lnTo>
                    <a:pt x="394572" y="0"/>
                  </a:lnTo>
                  <a:cubicBezTo>
                    <a:pt x="413541" y="0"/>
                    <a:pt x="431733" y="7535"/>
                    <a:pt x="445146" y="20948"/>
                  </a:cubicBezTo>
                  <a:cubicBezTo>
                    <a:pt x="458559" y="34361"/>
                    <a:pt x="466094" y="52553"/>
                    <a:pt x="466094" y="71522"/>
                  </a:cubicBezTo>
                  <a:lnTo>
                    <a:pt x="466094" y="261320"/>
                  </a:lnTo>
                  <a:cubicBezTo>
                    <a:pt x="466094" y="300821"/>
                    <a:pt x="434072" y="332842"/>
                    <a:pt x="394572" y="332842"/>
                  </a:cubicBezTo>
                  <a:lnTo>
                    <a:pt x="71522" y="332842"/>
                  </a:lnTo>
                  <a:cubicBezTo>
                    <a:pt x="52553" y="332842"/>
                    <a:pt x="34361" y="325307"/>
                    <a:pt x="20948" y="311894"/>
                  </a:cubicBezTo>
                  <a:cubicBezTo>
                    <a:pt x="7535" y="298481"/>
                    <a:pt x="0" y="280289"/>
                    <a:pt x="0" y="261320"/>
                  </a:cubicBezTo>
                  <a:lnTo>
                    <a:pt x="0" y="71522"/>
                  </a:lnTo>
                  <a:cubicBezTo>
                    <a:pt x="0" y="52553"/>
                    <a:pt x="7535" y="34361"/>
                    <a:pt x="20948" y="20948"/>
                  </a:cubicBezTo>
                  <a:cubicBezTo>
                    <a:pt x="34361" y="7535"/>
                    <a:pt x="52553" y="0"/>
                    <a:pt x="71522" y="0"/>
                  </a:cubicBezTo>
                  <a:close/>
                </a:path>
              </a:pathLst>
            </a:custGeom>
            <a:solidFill>
              <a:srgbClr val="6D79B7"/>
            </a:solidFill>
          </p:spPr>
        </p:sp>
        <p:sp>
          <p:nvSpPr>
            <p:cNvPr id="9" name="TextBox 19">
              <a:extLst>
                <a:ext uri="{FF2B5EF4-FFF2-40B4-BE49-F238E27FC236}">
                  <a16:creationId xmlns:a16="http://schemas.microsoft.com/office/drawing/2014/main" id="{BC8766CC-389F-8FDD-7FEC-1173175D1730}"/>
                </a:ext>
              </a:extLst>
            </p:cNvPr>
            <p:cNvSpPr txBox="1"/>
            <p:nvPr/>
          </p:nvSpPr>
          <p:spPr>
            <a:xfrm>
              <a:off x="0" y="-38100"/>
              <a:ext cx="466094" cy="3709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sp>
        <p:nvSpPr>
          <p:cNvPr id="12" name="Freeform 36">
            <a:extLst>
              <a:ext uri="{FF2B5EF4-FFF2-40B4-BE49-F238E27FC236}">
                <a16:creationId xmlns:a16="http://schemas.microsoft.com/office/drawing/2014/main" id="{D02DAEDF-1313-8F7A-D402-A97F0D91AF3F}"/>
              </a:ext>
            </a:extLst>
          </p:cNvPr>
          <p:cNvSpPr/>
          <p:nvPr/>
        </p:nvSpPr>
        <p:spPr>
          <a:xfrm>
            <a:off x="5041688" y="586696"/>
            <a:ext cx="1017845" cy="885219"/>
          </a:xfrm>
          <a:custGeom>
            <a:avLst/>
            <a:gdLst/>
            <a:ahLst/>
            <a:cxnLst/>
            <a:rect l="l" t="t" r="r" b="b"/>
            <a:pathLst>
              <a:path w="1354536" h="1186912">
                <a:moveTo>
                  <a:pt x="0" y="0"/>
                </a:moveTo>
                <a:lnTo>
                  <a:pt x="1354536" y="0"/>
                </a:lnTo>
                <a:lnTo>
                  <a:pt x="1354536" y="1186911"/>
                </a:lnTo>
                <a:lnTo>
                  <a:pt x="0" y="118691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44523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D167-DCE3-B316-3ADB-BCA23487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New Hire Education</a:t>
            </a:r>
            <a:endParaRPr lang="en-US" dirty="0"/>
          </a:p>
        </p:txBody>
      </p:sp>
      <p:pic>
        <p:nvPicPr>
          <p:cNvPr id="6" name="Content Placeholder 5" descr="A blue and white questionnaire&#10;&#10;Description automatically generated">
            <a:extLst>
              <a:ext uri="{FF2B5EF4-FFF2-40B4-BE49-F238E27FC236}">
                <a16:creationId xmlns:a16="http://schemas.microsoft.com/office/drawing/2014/main" id="{9C9B4711-523F-E8C2-3B87-05D1FB948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584" y="1631514"/>
            <a:ext cx="10512380" cy="50186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47550-D7B0-4B3E-B8BF-AB32CB009E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4B6DE-AEDD-C35F-E85B-5081C8E1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E4FA0ECB-7E09-F2CA-3A42-6177FC9A4D11}"/>
              </a:ext>
            </a:extLst>
          </p:cNvPr>
          <p:cNvGrpSpPr/>
          <p:nvPr/>
        </p:nvGrpSpPr>
        <p:grpSpPr>
          <a:xfrm>
            <a:off x="4715994" y="181124"/>
            <a:ext cx="1656037" cy="1353483"/>
            <a:chOff x="0" y="-38100"/>
            <a:chExt cx="466094" cy="370942"/>
          </a:xfrm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87320696-EF4D-080C-FED2-E1098D5827A3}"/>
                </a:ext>
              </a:extLst>
            </p:cNvPr>
            <p:cNvSpPr/>
            <p:nvPr/>
          </p:nvSpPr>
          <p:spPr>
            <a:xfrm>
              <a:off x="0" y="0"/>
              <a:ext cx="466094" cy="332842"/>
            </a:xfrm>
            <a:custGeom>
              <a:avLst/>
              <a:gdLst/>
              <a:ahLst/>
              <a:cxnLst/>
              <a:rect l="l" t="t" r="r" b="b"/>
              <a:pathLst>
                <a:path w="466094" h="332842">
                  <a:moveTo>
                    <a:pt x="73125" y="0"/>
                  </a:moveTo>
                  <a:lnTo>
                    <a:pt x="392969" y="0"/>
                  </a:lnTo>
                  <a:cubicBezTo>
                    <a:pt x="433355" y="0"/>
                    <a:pt x="466094" y="32739"/>
                    <a:pt x="466094" y="73125"/>
                  </a:cubicBezTo>
                  <a:lnTo>
                    <a:pt x="466094" y="259717"/>
                  </a:lnTo>
                  <a:cubicBezTo>
                    <a:pt x="466094" y="300103"/>
                    <a:pt x="433355" y="332842"/>
                    <a:pt x="392969" y="332842"/>
                  </a:cubicBezTo>
                  <a:lnTo>
                    <a:pt x="73125" y="332842"/>
                  </a:lnTo>
                  <a:cubicBezTo>
                    <a:pt x="32739" y="332842"/>
                    <a:pt x="0" y="300103"/>
                    <a:pt x="0" y="259717"/>
                  </a:cubicBezTo>
                  <a:lnTo>
                    <a:pt x="0" y="73125"/>
                  </a:lnTo>
                  <a:cubicBezTo>
                    <a:pt x="0" y="32739"/>
                    <a:pt x="32739" y="0"/>
                    <a:pt x="73125" y="0"/>
                  </a:cubicBezTo>
                  <a:close/>
                </a:path>
              </a:pathLst>
            </a:custGeom>
            <a:solidFill>
              <a:srgbClr val="7986CB"/>
            </a:solidFill>
          </p:spPr>
        </p:sp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E4A695A3-F0E4-D95A-80E1-7CFE03843142}"/>
                </a:ext>
              </a:extLst>
            </p:cNvPr>
            <p:cNvSpPr txBox="1"/>
            <p:nvPr/>
          </p:nvSpPr>
          <p:spPr>
            <a:xfrm>
              <a:off x="0" y="-38100"/>
              <a:ext cx="466094" cy="3709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sp>
        <p:nvSpPr>
          <p:cNvPr id="12" name="Freeform 34">
            <a:extLst>
              <a:ext uri="{FF2B5EF4-FFF2-40B4-BE49-F238E27FC236}">
                <a16:creationId xmlns:a16="http://schemas.microsoft.com/office/drawing/2014/main" id="{CF842FF4-EAAA-CA8A-0A2D-49EEDB2C9361}"/>
              </a:ext>
            </a:extLst>
          </p:cNvPr>
          <p:cNvSpPr/>
          <p:nvPr/>
        </p:nvSpPr>
        <p:spPr>
          <a:xfrm>
            <a:off x="5007372" y="549532"/>
            <a:ext cx="891922" cy="850168"/>
          </a:xfrm>
          <a:custGeom>
            <a:avLst/>
            <a:gdLst/>
            <a:ahLst/>
            <a:cxnLst/>
            <a:rect l="l" t="t" r="r" b="b"/>
            <a:pathLst>
              <a:path w="1087364" h="1087364">
                <a:moveTo>
                  <a:pt x="0" y="0"/>
                </a:moveTo>
                <a:lnTo>
                  <a:pt x="1087365" y="0"/>
                </a:lnTo>
                <a:lnTo>
                  <a:pt x="1087365" y="1087365"/>
                </a:lnTo>
                <a:lnTo>
                  <a:pt x="0" y="108736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04203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2B22-FE54-C70F-CA93-710D221A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Sustained </a:t>
            </a:r>
            <a:r>
              <a:rPr lang="en-US">
                <a:ea typeface="Lato Medium"/>
                <a:cs typeface="Lato Medium"/>
              </a:rPr>
              <a:t>System</a:t>
            </a:r>
            <a:r>
              <a:rPr lang="en-US" dirty="0">
                <a:ea typeface="Lato Medium"/>
                <a:cs typeface="Lato Medium"/>
              </a:rPr>
              <a:t> Level Changes</a:t>
            </a:r>
            <a:endParaRPr lang="en-US" dirty="0"/>
          </a:p>
        </p:txBody>
      </p:sp>
      <p:pic>
        <p:nvPicPr>
          <p:cNvPr id="6" name="Content Placeholder 5" descr="A yellow box with black text&#10;&#10;Description automatically generated">
            <a:extLst>
              <a:ext uri="{FF2B5EF4-FFF2-40B4-BE49-F238E27FC236}">
                <a16:creationId xmlns:a16="http://schemas.microsoft.com/office/drawing/2014/main" id="{1A7140F9-EA01-D149-6854-D03B0F147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543" y="1872927"/>
            <a:ext cx="11426914" cy="431039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EE467-F7D6-8AFE-5140-1AF55A82F6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6C0FE-7F0C-AB0D-C43E-6FE514E1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054362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37C0-2ADF-9571-AF16-DC09A0D4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PVB Sustainability Teams Next Steps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F42C4-F8AB-5233-2CFA-2269D2B68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en-US" dirty="0">
                <a:ea typeface="Lato"/>
                <a:cs typeface="Lato"/>
              </a:rPr>
              <a:t>Meet with your PVB team to complete a PVB sustainability plan for your hospital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dirty="0">
                <a:ea typeface="Lato"/>
                <a:cs typeface="Lato"/>
              </a:rPr>
              <a:t>Submit PVB Sustainability Plan to </a:t>
            </a:r>
            <a:r>
              <a:rPr lang="en-US" dirty="0">
                <a:ea typeface="Lato"/>
                <a:cs typeface="Lato"/>
                <a:hlinkClick r:id="rId2"/>
              </a:rPr>
              <a:t>info@ilpqc.org</a:t>
            </a:r>
            <a:r>
              <a:rPr lang="en-US" dirty="0">
                <a:ea typeface="Lato"/>
                <a:cs typeface="Lato"/>
              </a:rPr>
              <a:t> and your Perinatal Network Administrator</a:t>
            </a:r>
            <a:endParaRPr lang="en-US" dirty="0"/>
          </a:p>
          <a:p>
            <a:pPr>
              <a:buFont typeface="Wingdings" panose="020B0604020202020204" pitchFamily="34" charset="0"/>
              <a:buChar char="q"/>
            </a:pPr>
            <a:r>
              <a:rPr lang="en-US" dirty="0">
                <a:ea typeface="Lato"/>
                <a:cs typeface="Lato"/>
              </a:rPr>
              <a:t>Continue meeting monthly with your PVB team to review compliance data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dirty="0">
                <a:ea typeface="Lato"/>
                <a:cs typeface="Lato"/>
              </a:rPr>
              <a:t>If your NTSV C-Section rate increases above goal, conduct fallout reviews for that month to determine NTSV C/S indicated based on meeting ACOG/SMFM criteria, share fall out cases with clinical teams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dirty="0">
                <a:ea typeface="Lato"/>
                <a:cs typeface="Lato"/>
              </a:rPr>
              <a:t>Implement ongoing  and new hire education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0F92F-AC1C-896E-F92A-F90F01739F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C4D7-C488-61B7-2E4A-C7D76D1B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76213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Welcome Kiela!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43155" y="1854380"/>
            <a:ext cx="947351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>
                <a:ea typeface="Lato"/>
                <a:cs typeface="Lato"/>
              </a:rPr>
              <a:t>Please welcome our newest ILPQC team member: </a:t>
            </a: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3600" b="1">
                <a:solidFill>
                  <a:schemeClr val="accent1"/>
                </a:solidFill>
                <a:ea typeface="Lato"/>
                <a:cs typeface="Lato"/>
              </a:rPr>
              <a:t>Kiela Moreno, MPH</a:t>
            </a:r>
          </a:p>
          <a:p>
            <a:pPr marL="0" indent="0" algn="ctr">
              <a:buNone/>
            </a:pPr>
            <a:r>
              <a:rPr lang="en-US" sz="3600" b="1">
                <a:solidFill>
                  <a:schemeClr val="accent1"/>
                </a:solidFill>
                <a:ea typeface="Lato"/>
                <a:cs typeface="Lato"/>
              </a:rPr>
              <a:t>ILPQC Project Coordinator </a:t>
            </a:r>
            <a:endParaRPr lang="en-US" sz="3600" b="1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6" name="Picture 5" descr="A person with a white shirt&#10;&#10;Description automatically generated">
            <a:extLst>
              <a:ext uri="{FF2B5EF4-FFF2-40B4-BE49-F238E27FC236}">
                <a16:creationId xmlns:a16="http://schemas.microsoft.com/office/drawing/2014/main" id="{5F5B414C-641F-D23A-485E-78838F8986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093" y="2446546"/>
            <a:ext cx="4183812" cy="278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2176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8F2EE-406C-23DD-1F8A-D17872D9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PVB Small Group Coaching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FCD71-5C6E-6CDB-75C4-6ABD2E62EC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84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77839" y="1558360"/>
            <a:ext cx="8980018" cy="1556079"/>
            <a:chOff x="0" y="-38100"/>
            <a:chExt cx="1712688" cy="4795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12688" cy="441495"/>
            </a:xfrm>
            <a:custGeom>
              <a:avLst/>
              <a:gdLst/>
              <a:ahLst/>
              <a:cxnLst/>
              <a:rect l="l" t="t" r="r" b="b"/>
              <a:pathLst>
                <a:path w="1712688" h="441495">
                  <a:moveTo>
                    <a:pt x="17195" y="0"/>
                  </a:moveTo>
                  <a:lnTo>
                    <a:pt x="1695492" y="0"/>
                  </a:lnTo>
                  <a:cubicBezTo>
                    <a:pt x="1704989" y="0"/>
                    <a:pt x="1712688" y="7699"/>
                    <a:pt x="1712688" y="17195"/>
                  </a:cubicBezTo>
                  <a:lnTo>
                    <a:pt x="1712688" y="424300"/>
                  </a:lnTo>
                  <a:cubicBezTo>
                    <a:pt x="1712688" y="433796"/>
                    <a:pt x="1704989" y="441495"/>
                    <a:pt x="1695492" y="441495"/>
                  </a:cubicBezTo>
                  <a:lnTo>
                    <a:pt x="17195" y="441495"/>
                  </a:lnTo>
                  <a:cubicBezTo>
                    <a:pt x="7699" y="441495"/>
                    <a:pt x="0" y="433796"/>
                    <a:pt x="0" y="424300"/>
                  </a:cubicBezTo>
                  <a:lnTo>
                    <a:pt x="0" y="17195"/>
                  </a:lnTo>
                  <a:cubicBezTo>
                    <a:pt x="0" y="7699"/>
                    <a:pt x="7699" y="0"/>
                    <a:pt x="17195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5668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12688" cy="47959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66523" y="1872164"/>
            <a:ext cx="999395" cy="1046242"/>
            <a:chOff x="0" y="-38100"/>
            <a:chExt cx="812800" cy="8509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77466" y="0"/>
                  </a:moveTo>
                  <a:lnTo>
                    <a:pt x="735334" y="0"/>
                  </a:lnTo>
                  <a:cubicBezTo>
                    <a:pt x="755879" y="0"/>
                    <a:pt x="775583" y="8162"/>
                    <a:pt x="790111" y="22689"/>
                  </a:cubicBezTo>
                  <a:cubicBezTo>
                    <a:pt x="804638" y="37217"/>
                    <a:pt x="812800" y="56921"/>
                    <a:pt x="812800" y="77466"/>
                  </a:cubicBezTo>
                  <a:lnTo>
                    <a:pt x="812800" y="735334"/>
                  </a:lnTo>
                  <a:cubicBezTo>
                    <a:pt x="812800" y="755879"/>
                    <a:pt x="804638" y="775583"/>
                    <a:pt x="790111" y="790111"/>
                  </a:cubicBezTo>
                  <a:cubicBezTo>
                    <a:pt x="775583" y="804638"/>
                    <a:pt x="755879" y="812800"/>
                    <a:pt x="735334" y="812800"/>
                  </a:cubicBezTo>
                  <a:lnTo>
                    <a:pt x="77466" y="812800"/>
                  </a:lnTo>
                  <a:cubicBezTo>
                    <a:pt x="56921" y="812800"/>
                    <a:pt x="37217" y="804638"/>
                    <a:pt x="22689" y="790111"/>
                  </a:cubicBezTo>
                  <a:cubicBezTo>
                    <a:pt x="8162" y="775583"/>
                    <a:pt x="0" y="755879"/>
                    <a:pt x="0" y="735334"/>
                  </a:cubicBezTo>
                  <a:lnTo>
                    <a:pt x="0" y="77466"/>
                  </a:lnTo>
                  <a:cubicBezTo>
                    <a:pt x="0" y="56921"/>
                    <a:pt x="8162" y="37217"/>
                    <a:pt x="22689" y="22689"/>
                  </a:cubicBezTo>
                  <a:cubicBezTo>
                    <a:pt x="37217" y="8162"/>
                    <a:pt x="56921" y="0"/>
                    <a:pt x="77466" y="0"/>
                  </a:cubicBezTo>
                  <a:close/>
                </a:path>
              </a:pathLst>
            </a:custGeom>
            <a:solidFill>
              <a:srgbClr val="F5668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174235" y="3311601"/>
            <a:ext cx="8980017" cy="1446839"/>
            <a:chOff x="0" y="0"/>
            <a:chExt cx="1712688" cy="44149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12688" cy="441495"/>
            </a:xfrm>
            <a:custGeom>
              <a:avLst/>
              <a:gdLst/>
              <a:ahLst/>
              <a:cxnLst/>
              <a:rect l="l" t="t" r="r" b="b"/>
              <a:pathLst>
                <a:path w="1712688" h="441495">
                  <a:moveTo>
                    <a:pt x="17195" y="0"/>
                  </a:moveTo>
                  <a:lnTo>
                    <a:pt x="1695492" y="0"/>
                  </a:lnTo>
                  <a:cubicBezTo>
                    <a:pt x="1704989" y="0"/>
                    <a:pt x="1712688" y="7699"/>
                    <a:pt x="1712688" y="17195"/>
                  </a:cubicBezTo>
                  <a:lnTo>
                    <a:pt x="1712688" y="424300"/>
                  </a:lnTo>
                  <a:cubicBezTo>
                    <a:pt x="1712688" y="433796"/>
                    <a:pt x="1704989" y="441495"/>
                    <a:pt x="1695492" y="441495"/>
                  </a:cubicBezTo>
                  <a:lnTo>
                    <a:pt x="17195" y="441495"/>
                  </a:lnTo>
                  <a:cubicBezTo>
                    <a:pt x="7699" y="441495"/>
                    <a:pt x="0" y="433796"/>
                    <a:pt x="0" y="424300"/>
                  </a:cubicBezTo>
                  <a:lnTo>
                    <a:pt x="0" y="17195"/>
                  </a:lnTo>
                  <a:cubicBezTo>
                    <a:pt x="0" y="7699"/>
                    <a:pt x="7699" y="0"/>
                    <a:pt x="17195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58366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712688" cy="47959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66524" y="3472451"/>
            <a:ext cx="999395" cy="99939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77466" y="0"/>
                  </a:moveTo>
                  <a:lnTo>
                    <a:pt x="735334" y="0"/>
                  </a:lnTo>
                  <a:cubicBezTo>
                    <a:pt x="755879" y="0"/>
                    <a:pt x="775583" y="8162"/>
                    <a:pt x="790111" y="22689"/>
                  </a:cubicBezTo>
                  <a:cubicBezTo>
                    <a:pt x="804638" y="37217"/>
                    <a:pt x="812800" y="56921"/>
                    <a:pt x="812800" y="77466"/>
                  </a:cubicBezTo>
                  <a:lnTo>
                    <a:pt x="812800" y="735334"/>
                  </a:lnTo>
                  <a:cubicBezTo>
                    <a:pt x="812800" y="755879"/>
                    <a:pt x="804638" y="775583"/>
                    <a:pt x="790111" y="790111"/>
                  </a:cubicBezTo>
                  <a:cubicBezTo>
                    <a:pt x="775583" y="804638"/>
                    <a:pt x="755879" y="812800"/>
                    <a:pt x="735334" y="812800"/>
                  </a:cubicBezTo>
                  <a:lnTo>
                    <a:pt x="77466" y="812800"/>
                  </a:lnTo>
                  <a:cubicBezTo>
                    <a:pt x="56921" y="812800"/>
                    <a:pt x="37217" y="804638"/>
                    <a:pt x="22689" y="790111"/>
                  </a:cubicBezTo>
                  <a:cubicBezTo>
                    <a:pt x="8162" y="775583"/>
                    <a:pt x="0" y="755879"/>
                    <a:pt x="0" y="735334"/>
                  </a:cubicBezTo>
                  <a:lnTo>
                    <a:pt x="0" y="77466"/>
                  </a:lnTo>
                  <a:cubicBezTo>
                    <a:pt x="0" y="56921"/>
                    <a:pt x="8162" y="37217"/>
                    <a:pt x="22689" y="22689"/>
                  </a:cubicBezTo>
                  <a:cubicBezTo>
                    <a:pt x="37217" y="8162"/>
                    <a:pt x="56921" y="0"/>
                    <a:pt x="77466" y="0"/>
                  </a:cubicBezTo>
                  <a:close/>
                </a:path>
              </a:pathLst>
            </a:custGeom>
            <a:solidFill>
              <a:srgbClr val="F5836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45268" y="3741928"/>
            <a:ext cx="526888" cy="546706"/>
          </a:xfrm>
          <a:custGeom>
            <a:avLst/>
            <a:gdLst/>
            <a:ahLst/>
            <a:cxnLst/>
            <a:rect l="l" t="t" r="r" b="b"/>
            <a:pathLst>
              <a:path w="790332" h="820059">
                <a:moveTo>
                  <a:pt x="0" y="0"/>
                </a:moveTo>
                <a:lnTo>
                  <a:pt x="790332" y="0"/>
                </a:lnTo>
                <a:lnTo>
                  <a:pt x="790332" y="820059"/>
                </a:lnTo>
                <a:lnTo>
                  <a:pt x="0" y="82005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2174236" y="4883299"/>
            <a:ext cx="8980016" cy="1446838"/>
            <a:chOff x="0" y="0"/>
            <a:chExt cx="1712688" cy="44149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12688" cy="441495"/>
            </a:xfrm>
            <a:custGeom>
              <a:avLst/>
              <a:gdLst/>
              <a:ahLst/>
              <a:cxnLst/>
              <a:rect l="l" t="t" r="r" b="b"/>
              <a:pathLst>
                <a:path w="1712688" h="441495">
                  <a:moveTo>
                    <a:pt x="17195" y="0"/>
                  </a:moveTo>
                  <a:lnTo>
                    <a:pt x="1695492" y="0"/>
                  </a:lnTo>
                  <a:cubicBezTo>
                    <a:pt x="1704989" y="0"/>
                    <a:pt x="1712688" y="7699"/>
                    <a:pt x="1712688" y="17195"/>
                  </a:cubicBezTo>
                  <a:lnTo>
                    <a:pt x="1712688" y="424300"/>
                  </a:lnTo>
                  <a:cubicBezTo>
                    <a:pt x="1712688" y="433796"/>
                    <a:pt x="1704989" y="441495"/>
                    <a:pt x="1695492" y="441495"/>
                  </a:cubicBezTo>
                  <a:lnTo>
                    <a:pt x="17195" y="441495"/>
                  </a:lnTo>
                  <a:cubicBezTo>
                    <a:pt x="7699" y="441495"/>
                    <a:pt x="0" y="433796"/>
                    <a:pt x="0" y="424300"/>
                  </a:cubicBezTo>
                  <a:lnTo>
                    <a:pt x="0" y="17195"/>
                  </a:lnTo>
                  <a:cubicBezTo>
                    <a:pt x="0" y="7699"/>
                    <a:pt x="7699" y="0"/>
                    <a:pt x="17195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D032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712688" cy="47959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466523" y="5077337"/>
            <a:ext cx="999395" cy="99939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77466" y="0"/>
                  </a:moveTo>
                  <a:lnTo>
                    <a:pt x="735334" y="0"/>
                  </a:lnTo>
                  <a:cubicBezTo>
                    <a:pt x="755879" y="0"/>
                    <a:pt x="775583" y="8162"/>
                    <a:pt x="790111" y="22689"/>
                  </a:cubicBezTo>
                  <a:cubicBezTo>
                    <a:pt x="804638" y="37217"/>
                    <a:pt x="812800" y="56921"/>
                    <a:pt x="812800" y="77466"/>
                  </a:cubicBezTo>
                  <a:lnTo>
                    <a:pt x="812800" y="735334"/>
                  </a:lnTo>
                  <a:cubicBezTo>
                    <a:pt x="812800" y="755879"/>
                    <a:pt x="804638" y="775583"/>
                    <a:pt x="790111" y="790111"/>
                  </a:cubicBezTo>
                  <a:cubicBezTo>
                    <a:pt x="775583" y="804638"/>
                    <a:pt x="755879" y="812800"/>
                    <a:pt x="735334" y="812800"/>
                  </a:cubicBezTo>
                  <a:lnTo>
                    <a:pt x="77466" y="812800"/>
                  </a:lnTo>
                  <a:cubicBezTo>
                    <a:pt x="56921" y="812800"/>
                    <a:pt x="37217" y="804638"/>
                    <a:pt x="22689" y="790111"/>
                  </a:cubicBezTo>
                  <a:cubicBezTo>
                    <a:pt x="8162" y="775583"/>
                    <a:pt x="0" y="755879"/>
                    <a:pt x="0" y="735334"/>
                  </a:cubicBezTo>
                  <a:lnTo>
                    <a:pt x="0" y="77466"/>
                  </a:lnTo>
                  <a:cubicBezTo>
                    <a:pt x="0" y="56921"/>
                    <a:pt x="8162" y="37217"/>
                    <a:pt x="22689" y="22689"/>
                  </a:cubicBezTo>
                  <a:cubicBezTo>
                    <a:pt x="37217" y="8162"/>
                    <a:pt x="56921" y="0"/>
                    <a:pt x="77466" y="0"/>
                  </a:cubicBezTo>
                  <a:close/>
                </a:path>
              </a:pathLst>
            </a:custGeom>
            <a:solidFill>
              <a:srgbClr val="FFD03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sp>
        <p:nvSpPr>
          <p:cNvPr id="22" name="Freeform 22"/>
          <p:cNvSpPr/>
          <p:nvPr/>
        </p:nvSpPr>
        <p:spPr>
          <a:xfrm>
            <a:off x="2682586" y="5303682"/>
            <a:ext cx="567269" cy="546706"/>
          </a:xfrm>
          <a:custGeom>
            <a:avLst/>
            <a:gdLst/>
            <a:ahLst/>
            <a:cxnLst/>
            <a:rect l="l" t="t" r="r" b="b"/>
            <a:pathLst>
              <a:path w="850904" h="820059">
                <a:moveTo>
                  <a:pt x="0" y="0"/>
                </a:moveTo>
                <a:lnTo>
                  <a:pt x="850904" y="0"/>
                </a:lnTo>
                <a:lnTo>
                  <a:pt x="850904" y="820059"/>
                </a:lnTo>
                <a:lnTo>
                  <a:pt x="0" y="82005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2569010" y="2106371"/>
            <a:ext cx="794422" cy="620642"/>
          </a:xfrm>
          <a:custGeom>
            <a:avLst/>
            <a:gdLst/>
            <a:ahLst/>
            <a:cxnLst/>
            <a:rect l="l" t="t" r="r" b="b"/>
            <a:pathLst>
              <a:path w="1191633" h="930963">
                <a:moveTo>
                  <a:pt x="0" y="0"/>
                </a:moveTo>
                <a:lnTo>
                  <a:pt x="1191634" y="0"/>
                </a:lnTo>
                <a:lnTo>
                  <a:pt x="1191634" y="930964"/>
                </a:lnTo>
                <a:lnTo>
                  <a:pt x="0" y="93096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3812414" y="1811437"/>
            <a:ext cx="5125005" cy="308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2453"/>
              </a:lnSpc>
              <a:spcBef>
                <a:spcPct val="0"/>
              </a:spcBef>
            </a:pPr>
            <a:r>
              <a:rPr lang="en-US" sz="2000" b="1" spc="56" dirty="0">
                <a:solidFill>
                  <a:srgbClr val="000000"/>
                </a:solidFill>
                <a:latin typeface="Barlow Semi-Bold"/>
              </a:rPr>
              <a:t>Quarterly Small Group Coaching Calls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812414" y="2172278"/>
            <a:ext cx="7341838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50"/>
              </a:lnSpc>
              <a:spcBef>
                <a:spcPct val="0"/>
              </a:spcBef>
            </a:pPr>
            <a:r>
              <a:rPr lang="en-US" sz="2000" spc="74" dirty="0">
                <a:solidFill>
                  <a:srgbClr val="000000"/>
                </a:solidFill>
                <a:latin typeface="Barlow SemiCondensed"/>
              </a:rPr>
              <a:t>OB and nursing champions will lead coaching calls with 4-5 teams each quarter where teams share their successes, barriers and strategies and learn from one another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812414" y="3424946"/>
            <a:ext cx="4930662" cy="308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2453"/>
              </a:lnSpc>
              <a:spcBef>
                <a:spcPct val="0"/>
              </a:spcBef>
            </a:pPr>
            <a:r>
              <a:rPr lang="en-US" sz="2000" b="1" spc="56" dirty="0">
                <a:solidFill>
                  <a:srgbClr val="000000"/>
                </a:solidFill>
                <a:latin typeface="Barlow Semi-Bold"/>
              </a:rPr>
              <a:t>Key Players Meeting for your Hospital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808478" y="3740094"/>
            <a:ext cx="7131666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50"/>
              </a:lnSpc>
              <a:spcBef>
                <a:spcPct val="0"/>
              </a:spcBef>
            </a:pPr>
            <a:r>
              <a:rPr lang="en-US" sz="2000" spc="74" dirty="0">
                <a:solidFill>
                  <a:srgbClr val="000000"/>
                </a:solidFill>
                <a:latin typeface="Barlow SemiCondensed"/>
              </a:rPr>
              <a:t>ILPQC will facilitate a meeting for each hospital to bring together hospital, obstetric and nursing leadership to review strategies and establish plan to achieve PVB goals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812414" y="5002456"/>
            <a:ext cx="3888553" cy="30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2453"/>
              </a:lnSpc>
              <a:spcBef>
                <a:spcPct val="0"/>
              </a:spcBef>
            </a:pPr>
            <a:r>
              <a:rPr lang="en-US" sz="2000" b="1" spc="56" dirty="0">
                <a:solidFill>
                  <a:srgbClr val="000000"/>
                </a:solidFill>
                <a:latin typeface="Barlow Semi-Bold"/>
              </a:rPr>
              <a:t>Individual</a:t>
            </a:r>
            <a:r>
              <a:rPr lang="en-US" sz="1750" b="1" spc="56" dirty="0">
                <a:solidFill>
                  <a:srgbClr val="000000"/>
                </a:solidFill>
                <a:latin typeface="Barlow Semi-Bold"/>
              </a:rPr>
              <a:t> </a:t>
            </a:r>
            <a:r>
              <a:rPr lang="en-US" sz="2000" b="1" spc="56" dirty="0">
                <a:solidFill>
                  <a:srgbClr val="000000"/>
                </a:solidFill>
                <a:latin typeface="Barlow Semi-Bold"/>
              </a:rPr>
              <a:t>Outreach</a:t>
            </a:r>
            <a:endParaRPr lang="en-US" sz="1750" b="1" spc="56" dirty="0">
              <a:solidFill>
                <a:srgbClr val="000000"/>
              </a:solidFill>
              <a:latin typeface="Barlow Semi-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3812415" y="5330801"/>
            <a:ext cx="7127729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50"/>
              </a:lnSpc>
              <a:spcBef>
                <a:spcPct val="0"/>
              </a:spcBef>
            </a:pPr>
            <a:r>
              <a:rPr lang="en-US" sz="2000" spc="74" dirty="0">
                <a:solidFill>
                  <a:srgbClr val="000000"/>
                </a:solidFill>
                <a:latin typeface="Barlow SemiCondensed"/>
              </a:rPr>
              <a:t>Quarterly QI Support and 1-1 meetings for teams to discuss specific strategies; ILPQC will provide support and feedback at OB Provider Meeting or Grand Rounds </a:t>
            </a: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DCCAC132-08DC-730A-5C29-9F39DFC96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8" y="82159"/>
            <a:ext cx="7657638" cy="1336001"/>
          </a:xfrm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PVB teams continuing to work towards NTSV C-section goals in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A1B0-1A00-06DB-8EFD-DB8DFE333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008" y="386590"/>
            <a:ext cx="10972800" cy="1325563"/>
          </a:xfrm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Quarterly Small Group Coaching Calls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55214-8EE0-0B2D-EC5D-D277778E1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You should have received an email in December regarding your hospitals next steps for 2024 and to alert you if your team has been chosen to a part of the 2024 PVB Coaching Groups</a:t>
            </a:r>
          </a:p>
          <a:p>
            <a:r>
              <a:rPr lang="en-US">
                <a:cs typeface="Calibri"/>
              </a:rPr>
              <a:t>We have reviewed NTSV C-Section Rates for 2023 as well as patterns over the last 3 years to identify which teams can benefit from this exciting opportunity.</a:t>
            </a:r>
          </a:p>
          <a:p>
            <a:r>
              <a:rPr lang="en-US">
                <a:cs typeface="Calibri"/>
              </a:rPr>
              <a:t>We will be reaching out this week to introduce you to your coaches!</a:t>
            </a:r>
          </a:p>
          <a:p>
            <a:r>
              <a:rPr lang="en-US">
                <a:cs typeface="Calibri"/>
              </a:rPr>
              <a:t>Coaching group quarterly calls will start in February and March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D9DD6-F3AD-2ADE-2A8B-ACC05633CA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11C6C-D31E-E665-4BF7-8FCD1021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9198E301-AB0D-2F00-0C69-8D0484685B8D}"/>
              </a:ext>
            </a:extLst>
          </p:cNvPr>
          <p:cNvGrpSpPr/>
          <p:nvPr/>
        </p:nvGrpSpPr>
        <p:grpSpPr>
          <a:xfrm>
            <a:off x="105396" y="530615"/>
            <a:ext cx="999395" cy="1046242"/>
            <a:chOff x="0" y="-38100"/>
            <a:chExt cx="812800" cy="8509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A76C079-223B-7895-00FA-5097C875D1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77466" y="0"/>
                  </a:moveTo>
                  <a:lnTo>
                    <a:pt x="735334" y="0"/>
                  </a:lnTo>
                  <a:cubicBezTo>
                    <a:pt x="755879" y="0"/>
                    <a:pt x="775583" y="8162"/>
                    <a:pt x="790111" y="22689"/>
                  </a:cubicBezTo>
                  <a:cubicBezTo>
                    <a:pt x="804638" y="37217"/>
                    <a:pt x="812800" y="56921"/>
                    <a:pt x="812800" y="77466"/>
                  </a:cubicBezTo>
                  <a:lnTo>
                    <a:pt x="812800" y="735334"/>
                  </a:lnTo>
                  <a:cubicBezTo>
                    <a:pt x="812800" y="755879"/>
                    <a:pt x="804638" y="775583"/>
                    <a:pt x="790111" y="790111"/>
                  </a:cubicBezTo>
                  <a:cubicBezTo>
                    <a:pt x="775583" y="804638"/>
                    <a:pt x="755879" y="812800"/>
                    <a:pt x="735334" y="812800"/>
                  </a:cubicBezTo>
                  <a:lnTo>
                    <a:pt x="77466" y="812800"/>
                  </a:lnTo>
                  <a:cubicBezTo>
                    <a:pt x="56921" y="812800"/>
                    <a:pt x="37217" y="804638"/>
                    <a:pt x="22689" y="790111"/>
                  </a:cubicBezTo>
                  <a:cubicBezTo>
                    <a:pt x="8162" y="775583"/>
                    <a:pt x="0" y="755879"/>
                    <a:pt x="0" y="735334"/>
                  </a:cubicBezTo>
                  <a:lnTo>
                    <a:pt x="0" y="77466"/>
                  </a:lnTo>
                  <a:cubicBezTo>
                    <a:pt x="0" y="56921"/>
                    <a:pt x="8162" y="37217"/>
                    <a:pt x="22689" y="22689"/>
                  </a:cubicBezTo>
                  <a:cubicBezTo>
                    <a:pt x="37217" y="8162"/>
                    <a:pt x="56921" y="0"/>
                    <a:pt x="77466" y="0"/>
                  </a:cubicBezTo>
                  <a:close/>
                </a:path>
              </a:pathLst>
            </a:custGeom>
            <a:solidFill>
              <a:srgbClr val="F5668F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8C912A9-9841-A295-27BB-4F56F1B8968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82"/>
                </a:lnSpc>
              </a:pPr>
              <a:endParaRPr sz="800"/>
            </a:p>
          </p:txBody>
        </p:sp>
      </p:grpSp>
      <p:sp>
        <p:nvSpPr>
          <p:cNvPr id="11" name="Freeform 36">
            <a:extLst>
              <a:ext uri="{FF2B5EF4-FFF2-40B4-BE49-F238E27FC236}">
                <a16:creationId xmlns:a16="http://schemas.microsoft.com/office/drawing/2014/main" id="{5AD77EBD-45C5-60FD-C6C7-468BFB17537F}"/>
              </a:ext>
            </a:extLst>
          </p:cNvPr>
          <p:cNvSpPr/>
          <p:nvPr/>
        </p:nvSpPr>
        <p:spPr>
          <a:xfrm>
            <a:off x="207883" y="807751"/>
            <a:ext cx="794422" cy="620642"/>
          </a:xfrm>
          <a:custGeom>
            <a:avLst/>
            <a:gdLst/>
            <a:ahLst/>
            <a:cxnLst/>
            <a:rect l="l" t="t" r="r" b="b"/>
            <a:pathLst>
              <a:path w="1191633" h="930963">
                <a:moveTo>
                  <a:pt x="0" y="0"/>
                </a:moveTo>
                <a:lnTo>
                  <a:pt x="1191634" y="0"/>
                </a:lnTo>
                <a:lnTo>
                  <a:pt x="1191634" y="930964"/>
                </a:lnTo>
                <a:lnTo>
                  <a:pt x="0" y="9309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49272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99" y="136525"/>
            <a:ext cx="8021983" cy="1325563"/>
          </a:xfrm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Key Players Meetings for Coaching Teams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5725"/>
            <a:ext cx="109728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Lato"/>
                <a:cs typeface="Lato"/>
              </a:rPr>
              <a:t>Key player meetings scheduling for each hospital will start in February</a:t>
            </a:r>
          </a:p>
          <a:p>
            <a:r>
              <a:rPr lang="en-US" sz="2200" dirty="0">
                <a:cs typeface="Calibri"/>
              </a:rPr>
              <a:t>1 ILPQC Team Member present with 1 </a:t>
            </a:r>
            <a:r>
              <a:rPr lang="en-US" sz="2200" b="1" u="sng" dirty="0">
                <a:cs typeface="Calibri"/>
              </a:rPr>
              <a:t>PVB Coach to help facilitate</a:t>
            </a:r>
            <a:r>
              <a:rPr lang="en-US" sz="2200" dirty="0">
                <a:cs typeface="Calibri"/>
              </a:rPr>
              <a:t> meeting </a:t>
            </a:r>
          </a:p>
          <a:p>
            <a:r>
              <a:rPr lang="en-US" sz="2200" b="1" u="sng" dirty="0">
                <a:cs typeface="Calibri"/>
              </a:rPr>
              <a:t>Highly Recommended Hospital Team Attendees</a:t>
            </a:r>
            <a:r>
              <a:rPr lang="en-US" sz="2200" dirty="0">
                <a:cs typeface="Calibri"/>
              </a:rPr>
              <a:t>: </a:t>
            </a:r>
            <a:r>
              <a:rPr lang="en-US" sz="2200" dirty="0">
                <a:solidFill>
                  <a:srgbClr val="444444"/>
                </a:solidFill>
                <a:cs typeface="Calibri"/>
              </a:rPr>
              <a:t>Physician and nurse champion, OB Chair and L&amp;D or Women's nursing leader/director, director of OB and director of L&amp;D, nurse educator, L&amp;D charge nurse, PVB team members, representative from quality,  may also want to include outpatient clinic representative, etc.</a:t>
            </a:r>
          </a:p>
          <a:p>
            <a:r>
              <a:rPr lang="en-US" sz="2200" dirty="0">
                <a:solidFill>
                  <a:srgbClr val="444444"/>
                </a:solidFill>
                <a:cs typeface="Calibri"/>
              </a:rPr>
              <a:t>ILPQC will work with PVB team lead to determine the best date for meeting </a:t>
            </a:r>
          </a:p>
          <a:p>
            <a:r>
              <a:rPr lang="en-US" sz="2200" dirty="0">
                <a:solidFill>
                  <a:srgbClr val="444444"/>
                </a:solidFill>
                <a:cs typeface="Calibri"/>
              </a:rPr>
              <a:t>We will </a:t>
            </a:r>
            <a:r>
              <a:rPr lang="en-US" sz="2200" b="1" u="sng" dirty="0">
                <a:solidFill>
                  <a:srgbClr val="444444"/>
                </a:solidFill>
                <a:cs typeface="Calibri"/>
              </a:rPr>
              <a:t>prioritize teams with higher NTSV C-Sections rates</a:t>
            </a:r>
            <a:r>
              <a:rPr lang="en-US" sz="2200" dirty="0">
                <a:solidFill>
                  <a:srgbClr val="444444"/>
                </a:solidFill>
                <a:cs typeface="Calibri"/>
              </a:rPr>
              <a:t> for earlier KP Meeting dates</a:t>
            </a:r>
          </a:p>
          <a:p>
            <a:r>
              <a:rPr lang="en-US" sz="2200" dirty="0">
                <a:solidFill>
                  <a:srgbClr val="444444"/>
                </a:solidFill>
                <a:cs typeface="Calibri"/>
              </a:rPr>
              <a:t>When feasible, we will plan to travel to the hospital to</a:t>
            </a:r>
            <a:r>
              <a:rPr lang="en-US" sz="2200" b="1" u="sng" dirty="0">
                <a:solidFill>
                  <a:srgbClr val="444444"/>
                </a:solidFill>
                <a:cs typeface="Calibri"/>
              </a:rPr>
              <a:t> hold the meeting in person</a:t>
            </a:r>
          </a:p>
          <a:p>
            <a:r>
              <a:rPr lang="en-US" sz="2200" b="1" u="sng" dirty="0">
                <a:solidFill>
                  <a:srgbClr val="444444"/>
                </a:solidFill>
                <a:cs typeface="Calibri"/>
              </a:rPr>
              <a:t>Key Player Meetings will be opportunity to discuss 30/60/90 day plan to achieve PVB goals</a:t>
            </a:r>
            <a:endParaRPr lang="en-US" sz="2200" dirty="0">
              <a:solidFill>
                <a:srgbClr val="444444"/>
              </a:solidFill>
              <a:cs typeface="Calibri"/>
            </a:endParaRPr>
          </a:p>
          <a:p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165930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sheet with text on it&#10;&#10;Description automatically generated">
            <a:extLst>
              <a:ext uri="{FF2B5EF4-FFF2-40B4-BE49-F238E27FC236}">
                <a16:creationId xmlns:a16="http://schemas.microsoft.com/office/drawing/2014/main" id="{7EC5D811-13B3-6F5C-2AED-6C7DF93ED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33" y="621293"/>
            <a:ext cx="7698628" cy="577597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8734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CF44-C04E-2641-ED4D-3C33EBFE6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Team Sharing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CE7A3-7AD4-5C36-CC69-900C54CEE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2716427"/>
            <a:ext cx="9365380" cy="9865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Lato"/>
                <a:cs typeface="Lato"/>
              </a:rPr>
              <a:t>Gibson: Becky Miller</a:t>
            </a:r>
            <a:endParaRPr lang="en-US" dirty="0">
              <a:ea typeface="Lato"/>
              <a:cs typeface="Lato"/>
            </a:endParaRPr>
          </a:p>
          <a:p>
            <a:r>
              <a:rPr lang="en-US">
                <a:ea typeface="Lato"/>
                <a:cs typeface="Lato"/>
              </a:rPr>
              <a:t>NM Prentice: Deb Miller</a:t>
            </a:r>
          </a:p>
          <a:p>
            <a:r>
              <a:rPr lang="en-US" dirty="0">
                <a:ea typeface="+mn-lt"/>
                <a:cs typeface="+mn-lt"/>
              </a:rPr>
              <a:t>NorthShore Evanston: Dina </a:t>
            </a:r>
            <a:r>
              <a:rPr lang="en-US">
                <a:ea typeface="+mn-lt"/>
                <a:cs typeface="+mn-lt"/>
              </a:rPr>
              <a:t>Kapogiannis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014C6-EC67-AE88-5E18-ED26EF13E9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7033E4B-E3EB-3D46-B2D8-3159663620F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4EEAA-EF8A-2800-8311-526203DB24A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147805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811A-4E7D-C452-F828-C0B8DF94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PVB Sustainability Q&amp;A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66041-003A-C97E-BFD4-67010BE308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81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8C-F913-4B50-B23F-32716561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Breakout Sessions Q&amp;A</a:t>
            </a:r>
            <a:endParaRPr lang="en-US" dirty="0"/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0B76DB0F-28AD-9132-4451-EFAA46B42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612464"/>
              </p:ext>
            </p:extLst>
          </p:nvPr>
        </p:nvGraphicFramePr>
        <p:xfrm>
          <a:off x="609600" y="1911484"/>
          <a:ext cx="10972800" cy="3997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682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81" y="172509"/>
            <a:ext cx="10972800" cy="1325563"/>
          </a:xfrm>
          <a:noFill/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Upcoming PVB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graphicFrame>
        <p:nvGraphicFramePr>
          <p:cNvPr id="458" name="Table 458">
            <a:extLst>
              <a:ext uri="{FF2B5EF4-FFF2-40B4-BE49-F238E27FC236}">
                <a16:creationId xmlns:a16="http://schemas.microsoft.com/office/drawing/2014/main" id="{6B8DD92D-FC61-B8CD-3116-E6D4BC770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31044"/>
              </p:ext>
            </p:extLst>
          </p:nvPr>
        </p:nvGraphicFramePr>
        <p:xfrm>
          <a:off x="251349" y="1502593"/>
          <a:ext cx="9706583" cy="4769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67280">
                  <a:extLst>
                    <a:ext uri="{9D8B030D-6E8A-4147-A177-3AD203B41FA5}">
                      <a16:colId xmlns:a16="http://schemas.microsoft.com/office/drawing/2014/main" val="2337264793"/>
                    </a:ext>
                  </a:extLst>
                </a:gridCol>
                <a:gridCol w="5339303">
                  <a:extLst>
                    <a:ext uri="{9D8B030D-6E8A-4147-A177-3AD203B41FA5}">
                      <a16:colId xmlns:a16="http://schemas.microsoft.com/office/drawing/2014/main" val="1898119252"/>
                    </a:ext>
                  </a:extLst>
                </a:gridCol>
              </a:tblGrid>
              <a:tr h="733777">
                <a:tc>
                  <a:txBody>
                    <a:bodyPr/>
                    <a:lstStyle/>
                    <a:p>
                      <a:r>
                        <a:rPr lang="en-US" sz="2400" u="sng" dirty="0">
                          <a:solidFill>
                            <a:srgbClr val="000000"/>
                          </a:solidFill>
                        </a:rPr>
                        <a:t>Event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>
                          <a:solidFill>
                            <a:srgbClr val="000000"/>
                          </a:solidFill>
                        </a:rPr>
                        <a:t>Day/Time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244632"/>
                  </a:ext>
                </a:extLst>
              </a:tr>
              <a:tr h="94910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1"/>
                          </a:solidFill>
                          <a:latin typeface="+mn-lt"/>
                        </a:rPr>
                        <a:t>February 2024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lang="en-US" sz="2400" b="1" i="0" u="none" strike="noStrike" kern="1200" noProof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PVB Coaching Calls and Key Players Meetings begin</a:t>
                      </a:r>
                      <a:endParaRPr lang="en-US" sz="2400" dirty="0"/>
                    </a:p>
                    <a:p>
                      <a:pPr marL="0" lvl="0" indent="0">
                        <a:buFont typeface="Arial"/>
                        <a:buNone/>
                      </a:pPr>
                      <a:endParaRPr lang="en-US" sz="2400" b="1" i="0" u="none" strike="noStrike" kern="1200" baseline="0" noProof="0" dirty="0">
                        <a:solidFill>
                          <a:schemeClr val="accent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580426"/>
                  </a:ext>
                </a:extLst>
              </a:tr>
              <a:tr h="94910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1"/>
                          </a:solidFill>
                          <a:latin typeface="+mn-lt"/>
                        </a:rPr>
                        <a:t>March 2024</a:t>
                      </a:r>
                      <a:endParaRPr lang="en-US" sz="2400" b="1" i="0" u="none" strike="noStrike" noProof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2400" b="1" i="0" u="none" strike="noStrike" kern="1200" baseline="0" noProof="0" dirty="0">
                          <a:solidFill>
                            <a:schemeClr val="accent1"/>
                          </a:solidFill>
                          <a:latin typeface="Calibri"/>
                        </a:rPr>
                        <a:t>PVB Coaching Calls and Key </a:t>
                      </a:r>
                      <a:r>
                        <a:rPr lang="en-US" sz="2400" b="1" i="0" u="none" strike="noStrike" kern="1200" baseline="0" noProof="0">
                          <a:solidFill>
                            <a:schemeClr val="accent1"/>
                          </a:solidFill>
                          <a:latin typeface="Calibri"/>
                        </a:rPr>
                        <a:t>Players Meetings continue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844388"/>
                  </a:ext>
                </a:extLst>
              </a:tr>
              <a:tr h="94910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1"/>
                          </a:solidFill>
                          <a:latin typeface="+mn-lt"/>
                        </a:rPr>
                        <a:t>April 2024</a:t>
                      </a:r>
                      <a:endParaRPr lang="en-US" sz="2400" b="1" i="0" u="none" strike="noStrike" noProof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2400" b="1" i="0" u="none" strike="noStrike" kern="1200" baseline="0" noProof="0">
                          <a:solidFill>
                            <a:schemeClr val="accent1"/>
                          </a:solidFill>
                          <a:latin typeface="Calibri"/>
                        </a:rPr>
                        <a:t>PVB Sustainability Webinar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2400" b="0" i="0" u="none" strike="noStrike" kern="1200" baseline="0" noProof="0">
                          <a:solidFill>
                            <a:schemeClr val="accent1"/>
                          </a:solidFill>
                          <a:latin typeface="Calibri"/>
                        </a:rPr>
                        <a:t>April 22nd, 2024, 12:30 PM</a:t>
                      </a:r>
                      <a:endParaRPr lang="en-US" sz="2400" b="0" i="0" u="none" strike="noStrike" kern="1200" baseline="0" noProof="0" dirty="0">
                        <a:solidFill>
                          <a:schemeClr val="accent1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135193"/>
                  </a:ext>
                </a:extLst>
              </a:tr>
              <a:tr h="94910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1"/>
                          </a:solidFill>
                          <a:latin typeface="+mn-lt"/>
                        </a:rPr>
                        <a:t>May 2024</a:t>
                      </a:r>
                      <a:endParaRPr lang="en-US" sz="2400" b="1" i="0" u="none" strike="noStrike" noProof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2400" b="1" i="0" u="none" strike="noStrike" kern="1200" baseline="0" noProof="0">
                          <a:solidFill>
                            <a:schemeClr val="accent1"/>
                          </a:solidFill>
                          <a:latin typeface="Calibri"/>
                        </a:rPr>
                        <a:t>Face-to-Face Meetings</a:t>
                      </a:r>
                      <a:endParaRPr lang="en-US" sz="2400" b="1" i="0" u="none" strike="noStrike" kern="1200" baseline="0" noProof="0" dirty="0">
                        <a:solidFill>
                          <a:schemeClr val="accent1"/>
                        </a:solidFill>
                        <a:latin typeface="Calibri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sz="2400" b="0" i="0" u="none" strike="noStrike" kern="1200" baseline="0" noProof="0">
                          <a:solidFill>
                            <a:schemeClr val="accent1"/>
                          </a:solidFill>
                          <a:latin typeface="Calibri"/>
                        </a:rPr>
                        <a:t>May 22nd, and May 23rd</a:t>
                      </a:r>
                      <a:endParaRPr lang="en-US" sz="2400" b="0" i="0" u="none" strike="noStrike" kern="1200" baseline="0" noProof="0" dirty="0">
                        <a:solidFill>
                          <a:schemeClr val="accent1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1927"/>
                  </a:ext>
                </a:extLst>
              </a:tr>
            </a:tbl>
          </a:graphicData>
        </a:graphic>
      </p:graphicFrame>
      <p:pic>
        <p:nvPicPr>
          <p:cNvPr id="479" name="Graphic 479" descr="Daily calendar with solid fill">
            <a:extLst>
              <a:ext uri="{FF2B5EF4-FFF2-40B4-BE49-F238E27FC236}">
                <a16:creationId xmlns:a16="http://schemas.microsoft.com/office/drawing/2014/main" id="{843CD5E3-5569-66AE-9C08-081E41E8E2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5910" y="2089272"/>
            <a:ext cx="2707630" cy="26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17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839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Clr>
                <a:srgbClr val="AEB3B7"/>
              </a:buClr>
              <a:buSzPts val="900"/>
            </a:pPr>
            <a:fld id="{00000000-1234-1234-1234-123412341234}" type="slidenum">
              <a:rPr lang="en"/>
              <a:pPr>
                <a:buClr>
                  <a:srgbClr val="AEB3B7"/>
                </a:buClr>
                <a:buSzPts val="900"/>
              </a:pPr>
              <a:t>39</a:t>
            </a:fld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609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l">
              <a:buClr>
                <a:srgbClr val="919497"/>
              </a:buClr>
              <a:buSzPts val="900"/>
            </a:pPr>
            <a:r>
              <a:rPr lang="en"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38" y="0"/>
            <a:ext cx="6173327" cy="6397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text on a black background&#10;&#10;Description automatically generated">
            <a:extLst>
              <a:ext uri="{FF2B5EF4-FFF2-40B4-BE49-F238E27FC236}">
                <a16:creationId xmlns:a16="http://schemas.microsoft.com/office/drawing/2014/main" id="{523C1B17-9FB9-F580-DFDC-AE55C8DB20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136" y="2198002"/>
            <a:ext cx="6107502" cy="420165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5A8D4D-AA29-FDFD-9014-C7A1EAC26F3F}"/>
              </a:ext>
            </a:extLst>
          </p:cNvPr>
          <p:cNvSpPr/>
          <p:nvPr/>
        </p:nvSpPr>
        <p:spPr>
          <a:xfrm>
            <a:off x="6799951" y="-90"/>
            <a:ext cx="5391508" cy="1437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402B4-4974-639D-FCAF-5A1C3B69A8E5}"/>
              </a:ext>
            </a:extLst>
          </p:cNvPr>
          <p:cNvSpPr txBox="1"/>
          <p:nvPr/>
        </p:nvSpPr>
        <p:spPr>
          <a:xfrm>
            <a:off x="7506329" y="574195"/>
            <a:ext cx="3245149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900" b="1">
                <a:solidFill>
                  <a:schemeClr val="accent1">
                    <a:lumMod val="50000"/>
                  </a:schemeClr>
                </a:solidFill>
                <a:cs typeface="Arial"/>
              </a:rPr>
              <a:t>ILPQC </a:t>
            </a:r>
            <a:endParaRPr lang="en-US" sz="390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r>
              <a:rPr lang="en-US" sz="3900" b="1">
                <a:solidFill>
                  <a:schemeClr val="accent1">
                    <a:lumMod val="50000"/>
                  </a:schemeClr>
                </a:solidFill>
                <a:cs typeface="Arial"/>
              </a:rPr>
              <a:t>2024 Events</a:t>
            </a:r>
            <a:endParaRPr lang="en-US" sz="390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5" name="Graphic 4" descr="Balloons outline">
            <a:extLst>
              <a:ext uri="{FF2B5EF4-FFF2-40B4-BE49-F238E27FC236}">
                <a16:creationId xmlns:a16="http://schemas.microsoft.com/office/drawing/2014/main" id="{3D4B6F7D-A11F-CCC8-5417-D75A568C89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7064" y="139460"/>
            <a:ext cx="914400" cy="914400"/>
          </a:xfrm>
          <a:prstGeom prst="rect">
            <a:avLst/>
          </a:prstGeom>
        </p:spPr>
      </p:pic>
      <p:pic>
        <p:nvPicPr>
          <p:cNvPr id="6" name="Graphic 5" descr="Dance outline">
            <a:extLst>
              <a:ext uri="{FF2B5EF4-FFF2-40B4-BE49-F238E27FC236}">
                <a16:creationId xmlns:a16="http://schemas.microsoft.com/office/drawing/2014/main" id="{55ABA120-0EAA-4F33-E33B-58FC2CB20B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70234" y="12896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5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F84B-4594-EB13-2B4D-1F7B6566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2024 Face-to-Face Meeting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2043C-58FD-D59E-3426-B4557BF603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Lato"/>
                <a:cs typeface="Lato"/>
              </a:rPr>
              <a:t>May 22nd nd 23rd, 2024</a:t>
            </a:r>
            <a:endParaRPr lang="en-US"/>
          </a:p>
          <a:p>
            <a:r>
              <a:rPr lang="en-US">
                <a:ea typeface="Lato"/>
                <a:cs typeface="Lato"/>
              </a:rPr>
              <a:t>Springfield, IL</a:t>
            </a:r>
            <a:endParaRPr lang="en-US" dirty="0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21606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9F46-075A-7D44-87A7-6A4A9F14E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01" y="493618"/>
            <a:ext cx="4613127" cy="2566692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chemeClr val="tx2">
                    <a:lumMod val="50000"/>
                  </a:schemeClr>
                </a:solidFill>
              </a:rPr>
              <a:t>Thanks to our Funders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19BCB-87EC-2242-A60F-BDD660F18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432" y="5248519"/>
            <a:ext cx="5194433" cy="986569"/>
          </a:xfrm>
        </p:spPr>
        <p:txBody>
          <a:bodyPr>
            <a:normAutofit/>
          </a:bodyPr>
          <a:lstStyle/>
          <a:p>
            <a:r>
              <a:rPr lang="en-US" sz="2800"/>
              <a:t>In kind support: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Laboratory of Neurogenomics and Novel Therapies Web Site – Research and  Patient Care at Northwester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492" y="5826682"/>
            <a:ext cx="1627118" cy="5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US CDC logo.svg - Wikimedia Commo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461" y="4045643"/>
            <a:ext cx="1154729" cy="87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pcqc.org/wp-content/uploads/2021/03/ai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647" y="4069152"/>
            <a:ext cx="1382001" cy="7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DPH | Protecting health, improving lives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4" y="3246774"/>
            <a:ext cx="1698317" cy="4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DHS 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7" b="97253" l="200" r="100000">
                        <a14:foregroundMark x1="31000" y1="30220" x2="31000" y2="30220"/>
                        <a14:foregroundMark x1="55600" y1="60989" x2="55600" y2="60989"/>
                        <a14:foregroundMark x1="56000" y1="59890" x2="56000" y2="59890"/>
                        <a14:foregroundMark x1="56400" y1="57143" x2="56400" y2="57143"/>
                        <a14:foregroundMark x1="53200" y1="63736" x2="53200" y2="63736"/>
                        <a14:foregroundMark x1="52800" y1="67582" x2="52800" y2="67582"/>
                        <a14:foregroundMark x1="51200" y1="72527" x2="51200" y2="72527"/>
                        <a14:foregroundMark x1="54000" y1="71429" x2="54000" y2="71429"/>
                        <a14:foregroundMark x1="56800" y1="69780" x2="56800" y2="69780"/>
                        <a14:foregroundMark x1="58400" y1="75824" x2="58400" y2="75824"/>
                        <a14:foregroundMark x1="57000" y1="74725" x2="57000" y2="74725"/>
                        <a14:foregroundMark x1="55800" y1="53846" x2="55800" y2="53846"/>
                        <a14:foregroundMark x1="55400" y1="45604" x2="55400" y2="45604"/>
                        <a14:foregroundMark x1="61600" y1="39560" x2="61600" y2="39560"/>
                        <a14:foregroundMark x1="62000" y1="50000" x2="62000" y2="50000"/>
                        <a14:foregroundMark x1="60400" y1="57692" x2="60400" y2="57692"/>
                        <a14:foregroundMark x1="61600" y1="58242" x2="61600" y2="58242"/>
                        <a14:foregroundMark x1="61400" y1="67033" x2="61400" y2="67033"/>
                        <a14:foregroundMark x1="65800" y1="57143" x2="65800" y2="57143"/>
                        <a14:foregroundMark x1="19600" y1="86264" x2="19600" y2="86264"/>
                        <a14:foregroundMark x1="23400" y1="90659" x2="23400" y2="90659"/>
                        <a14:foregroundMark x1="25000" y1="95055" x2="25000" y2="95055"/>
                        <a14:foregroundMark x1="26400" y1="89011" x2="26400" y2="89011"/>
                        <a14:foregroundMark x1="25200" y1="89560" x2="25200" y2="89560"/>
                        <a14:foregroundMark x1="28200" y1="93407" x2="28200" y2="93407"/>
                        <a14:foregroundMark x1="29800" y1="87912" x2="29800" y2="87912"/>
                        <a14:foregroundMark x1="31200" y1="89560" x2="31200" y2="89560"/>
                        <a14:foregroundMark x1="29400" y1="93956" x2="29400" y2="93956"/>
                        <a14:foregroundMark x1="32800" y1="89560" x2="32800" y2="89560"/>
                        <a14:foregroundMark x1="37000" y1="89011" x2="37000" y2="89011"/>
                        <a14:foregroundMark x1="41600" y1="91758" x2="41600" y2="91758"/>
                        <a14:foregroundMark x1="42600" y1="95604" x2="42600" y2="95604"/>
                        <a14:foregroundMark x1="46800" y1="88462" x2="46800" y2="88462"/>
                        <a14:foregroundMark x1="48200" y1="87363" x2="48200" y2="87363"/>
                        <a14:foregroundMark x1="51800" y1="90110" x2="51800" y2="90110"/>
                        <a14:foregroundMark x1="55200" y1="88462" x2="55200" y2="88462"/>
                        <a14:foregroundMark x1="59400" y1="89560" x2="59400" y2="89560"/>
                        <a14:foregroundMark x1="62200" y1="90110" x2="62200" y2="90110"/>
                        <a14:foregroundMark x1="64000" y1="90110" x2="64000" y2="90110"/>
                        <a14:foregroundMark x1="65400" y1="90110" x2="65400" y2="90110"/>
                        <a14:foregroundMark x1="71800" y1="90659" x2="71800" y2="90659"/>
                        <a14:foregroundMark x1="73600" y1="89011" x2="73600" y2="89011"/>
                        <a14:foregroundMark x1="70400" y1="88462" x2="70400" y2="88462"/>
                        <a14:foregroundMark x1="43600" y1="94505" x2="43600" y2="94505"/>
                        <a14:foregroundMark x1="78800" y1="88462" x2="78800" y2="88462"/>
                        <a14:foregroundMark x1="66200" y1="62637" x2="66200" y2="62637"/>
                        <a14:foregroundMark x1="90200" y1="85165" x2="90200" y2="85165"/>
                        <a14:foregroundMark x1="90200" y1="89011" x2="90200" y2="89011"/>
                        <a14:foregroundMark x1="87800" y1="94505" x2="87800" y2="94505"/>
                        <a14:foregroundMark x1="84800" y1="88462" x2="84800" y2="88462"/>
                        <a14:foregroundMark x1="91800" y1="89011" x2="91800" y2="89011"/>
                        <a14:foregroundMark x1="91400" y1="90110" x2="91400" y2="90110"/>
                        <a14:foregroundMark x1="93200" y1="89011" x2="93200" y2="89011"/>
                        <a14:foregroundMark x1="93400" y1="95055" x2="93400" y2="95055"/>
                        <a14:foregroundMark x1="94600" y1="88462" x2="94600" y2="88462"/>
                        <a14:foregroundMark x1="96200" y1="94505" x2="96200" y2="94505"/>
                        <a14:foregroundMark x1="97600" y1="94505" x2="97600" y2="94505"/>
                        <a14:foregroundMark x1="68400" y1="87363" x2="68400" y2="87363"/>
                        <a14:foregroundMark x1="72000" y1="95604" x2="72000" y2="95604"/>
                        <a14:foregroundMark x1="70400" y1="94505" x2="70400" y2="94505"/>
                        <a14:foregroundMark x1="81800" y1="93956" x2="81800" y2="93956"/>
                        <a14:foregroundMark x1="82800" y1="96154" x2="82800" y2="96154"/>
                        <a14:foregroundMark x1="99400" y1="93407" x2="99400" y2="93407"/>
                        <a14:foregroundMark x1="97600" y1="90110" x2="97600" y2="90110"/>
                        <a14:foregroundMark x1="94800" y1="95055" x2="94800" y2="95055"/>
                        <a14:foregroundMark x1="96400" y1="89560" x2="96400" y2="89560"/>
                        <a14:foregroundMark x1="99000" y1="88462" x2="99000" y2="88462"/>
                        <a14:foregroundMark x1="97400" y1="87912" x2="97400" y2="87912"/>
                        <a14:foregroundMark x1="97200" y1="89011" x2="97200" y2="89011"/>
                        <a14:foregroundMark x1="97200" y1="90110" x2="97200" y2="90110"/>
                        <a14:foregroundMark x1="45200" y1="89560" x2="45200" y2="89560"/>
                        <a14:foregroundMark x1="53600" y1="89560" x2="53600" y2="89560"/>
                        <a14:foregroundMark x1="43600" y1="90110" x2="43600" y2="90110"/>
                        <a14:foregroundMark x1="43600" y1="87912" x2="43600" y2="87912"/>
                        <a14:foregroundMark x1="15000" y1="88462" x2="15000" y2="88462"/>
                        <a14:foregroundMark x1="15000" y1="94505" x2="15000" y2="94505"/>
                        <a14:foregroundMark x1="13600" y1="84066" x2="13600" y2="84066"/>
                        <a14:foregroundMark x1="13600" y1="90659" x2="13600" y2="90659"/>
                        <a14:foregroundMark x1="12400" y1="90110" x2="12400" y2="90110"/>
                        <a14:foregroundMark x1="800" y1="86813" x2="800" y2="86813"/>
                        <a14:foregroundMark x1="2400" y1="85714" x2="2400" y2="85714"/>
                        <a14:foregroundMark x1="4200" y1="85714" x2="4200" y2="85714"/>
                        <a14:foregroundMark x1="5600" y1="87912" x2="5600" y2="87912"/>
                        <a14:foregroundMark x1="7200" y1="88462" x2="7200" y2="88462"/>
                        <a14:foregroundMark x1="16800" y1="93407" x2="16800" y2="93407"/>
                        <a14:foregroundMark x1="16600" y1="88462" x2="16600" y2="88462"/>
                        <a14:foregroundMark x1="38800" y1="91209" x2="38800" y2="91209"/>
                        <a14:foregroundMark x1="40600" y1="90659" x2="40600" y2="90659"/>
                        <a14:foregroundMark x1="53600" y1="93407" x2="53600" y2="93407"/>
                        <a14:foregroundMark x1="35000" y1="92308" x2="35000" y2="92308"/>
                        <a14:foregroundMark x1="31400" y1="92857" x2="31400" y2="92857"/>
                        <a14:foregroundMark x1="24800" y1="87912" x2="24800" y2="87912"/>
                        <a14:foregroundMark x1="19800" y1="37912" x2="19800" y2="37912"/>
                        <a14:foregroundMark x1="19200" y1="34066" x2="19200" y2="34066"/>
                        <a14:foregroundMark x1="18800" y1="33516" x2="18800" y2="33516"/>
                        <a14:foregroundMark x1="20400" y1="35165" x2="20400" y2="35165"/>
                        <a14:foregroundMark x1="19400" y1="49451" x2="19400" y2="49451"/>
                        <a14:foregroundMark x1="3600" y1="21978" x2="3600" y2="21978"/>
                        <a14:foregroundMark x1="4400" y1="19780" x2="4400" y2="19780"/>
                        <a14:foregroundMark x1="4800" y1="19780" x2="4800" y2="19780"/>
                        <a14:foregroundMark x1="5600" y1="18681" x2="5600" y2="18681"/>
                        <a14:foregroundMark x1="5600" y1="18681" x2="5600" y2="18681"/>
                        <a14:foregroundMark x1="5800" y1="17033" x2="5800" y2="17033"/>
                        <a14:foregroundMark x1="6200" y1="14835" x2="6200" y2="14835"/>
                        <a14:foregroundMark x1="7000" y1="14286" x2="7000" y2="14286"/>
                        <a14:foregroundMark x1="8600" y1="13187" x2="8600" y2="13187"/>
                        <a14:foregroundMark x1="9800" y1="10989" x2="9800" y2="10989"/>
                        <a14:foregroundMark x1="11800" y1="8791" x2="12000" y2="8791"/>
                        <a14:foregroundMark x1="12000" y1="8791" x2="12000" y2="8791"/>
                        <a14:foregroundMark x1="13000" y1="7692" x2="13000" y2="7692"/>
                        <a14:foregroundMark x1="14000" y1="7143" x2="14000" y2="7143"/>
                        <a14:foregroundMark x1="15600" y1="6593" x2="15600" y2="6593"/>
                        <a14:foregroundMark x1="16400" y1="6593" x2="16400" y2="6593"/>
                        <a14:foregroundMark x1="17000" y1="6593" x2="17000" y2="6593"/>
                        <a14:foregroundMark x1="18200" y1="7692" x2="18200" y2="7692"/>
                        <a14:foregroundMark x1="18800" y1="8242" x2="18800" y2="8242"/>
                        <a14:foregroundMark x1="19600" y1="8791" x2="19800" y2="8791"/>
                        <a14:foregroundMark x1="21000" y1="10440" x2="21000" y2="10440"/>
                        <a14:foregroundMark x1="21200" y1="10989" x2="21200" y2="10989"/>
                        <a14:foregroundMark x1="21800" y1="12637" x2="21800" y2="12637"/>
                        <a14:foregroundMark x1="22400" y1="13187" x2="22400" y2="13187"/>
                        <a14:foregroundMark x1="22600" y1="15385" x2="22600" y2="15385"/>
                        <a14:foregroundMark x1="23800" y1="18681" x2="23800" y2="18681"/>
                        <a14:foregroundMark x1="24400" y1="20879" x2="24400" y2="20879"/>
                        <a14:foregroundMark x1="24600" y1="25824" x2="24600" y2="25824"/>
                        <a14:foregroundMark x1="24600" y1="30220" x2="24600" y2="30220"/>
                        <a14:foregroundMark x1="25600" y1="34066" x2="25600" y2="34066"/>
                        <a14:foregroundMark x1="25800" y1="36813" x2="25800" y2="37912"/>
                        <a14:foregroundMark x1="24800" y1="46154" x2="24800" y2="46154"/>
                        <a14:foregroundMark x1="25000" y1="51648" x2="25000" y2="51648"/>
                        <a14:foregroundMark x1="24600" y1="55495" x2="24600" y2="55495"/>
                        <a14:foregroundMark x1="26000" y1="54945" x2="26000" y2="54945"/>
                        <a14:foregroundMark x1="22200" y1="58242" x2="22200" y2="58242"/>
                        <a14:foregroundMark x1="19200" y1="58791" x2="19200" y2="58791"/>
                        <a14:foregroundMark x1="15400" y1="60989" x2="15400" y2="60989"/>
                        <a14:foregroundMark x1="8600" y1="52747" x2="8600" y2="52747"/>
                        <a14:foregroundMark x1="6400" y1="32967" x2="6400" y2="32967"/>
                        <a14:foregroundMark x1="8200" y1="27473" x2="8200" y2="27473"/>
                        <a14:foregroundMark x1="11600" y1="32418" x2="11600" y2="32418"/>
                        <a14:foregroundMark x1="11400" y1="29670" x2="11400" y2="29670"/>
                        <a14:foregroundMark x1="8200" y1="39560" x2="8200" y2="39560"/>
                        <a14:foregroundMark x1="3800" y1="42308" x2="3800" y2="42308"/>
                        <a14:foregroundMark x1="1800" y1="58791" x2="1800" y2="58791"/>
                        <a14:foregroundMark x1="3600" y1="63187" x2="3800" y2="63736"/>
                        <a14:foregroundMark x1="5000" y1="65934" x2="5000" y2="65934"/>
                        <a14:foregroundMark x1="23400" y1="15934" x2="23400" y2="15934"/>
                        <a14:foregroundMark x1="25600" y1="24725" x2="25600" y2="24725"/>
                        <a14:foregroundMark x1="63600" y1="62637" x2="63600" y2="62637"/>
                        <a14:foregroundMark x1="63400" y1="69780" x2="63400" y2="69780"/>
                        <a14:foregroundMark x1="60600" y1="89560" x2="60600" y2="89560"/>
                        <a14:foregroundMark x1="19800" y1="95055" x2="19800" y2="95055"/>
                        <a14:foregroundMark x1="31600" y1="95604" x2="31600" y2="95604"/>
                        <a14:foregroundMark x1="10600" y1="89011" x2="10600" y2="89011"/>
                        <a14:foregroundMark x1="9200" y1="94505" x2="9200" y2="94505"/>
                        <a14:foregroundMark x1="5600" y1="84615" x2="5600" y2="84615"/>
                        <a14:foregroundMark x1="4000" y1="94505" x2="4000" y2="94505"/>
                        <a14:foregroundMark x1="22000" y1="91209" x2="22000" y2="91209"/>
                        <a14:foregroundMark x1="10200" y1="92857" x2="10200" y2="92857"/>
                        <a14:foregroundMark x1="10600" y1="94505" x2="10600" y2="94505"/>
                        <a14:foregroundMark x1="80200" y1="86264" x2="80200" y2="86264"/>
                        <a14:foregroundMark x1="80400" y1="92308" x2="80400" y2="92308"/>
                        <a14:foregroundMark x1="79400" y1="96154" x2="79400" y2="96154"/>
                        <a14:foregroundMark x1="75600" y1="91209" x2="75600" y2="91209"/>
                        <a14:foregroundMark x1="86600" y1="89011" x2="86600" y2="89011"/>
                        <a14:foregroundMark x1="89000" y1="88462" x2="89000" y2="88462"/>
                        <a14:foregroundMark x1="83600" y1="89560" x2="83600" y2="89560"/>
                        <a14:foregroundMark x1="95800" y1="87363" x2="95800" y2="87363"/>
                        <a14:foregroundMark x1="83600" y1="94505" x2="83600" y2="94505"/>
                        <a14:foregroundMark x1="30000" y1="92308" x2="30000" y2="92308"/>
                        <a14:backgroundMark x1="24400" y1="89560" x2="24400" y2="89560"/>
                        <a14:backgroundMark x1="27600" y1="91758" x2="27600" y2="91758"/>
                        <a14:backgroundMark x1="30400" y1="93407" x2="30400" y2="93407"/>
                        <a14:backgroundMark x1="30400" y1="90110" x2="30400" y2="90110"/>
                        <a14:backgroundMark x1="36200" y1="91209" x2="36200" y2="91209"/>
                        <a14:backgroundMark x1="41200" y1="90659" x2="41200" y2="90659"/>
                        <a14:backgroundMark x1="42800" y1="93407" x2="42800" y2="93407"/>
                        <a14:backgroundMark x1="43000" y1="89560" x2="43000" y2="89560"/>
                        <a14:backgroundMark x1="52800" y1="91209" x2="52800" y2="91209"/>
                        <a14:backgroundMark x1="71200" y1="93407" x2="71200" y2="93407"/>
                        <a14:backgroundMark x1="71200" y1="89560" x2="71200" y2="89560"/>
                        <a14:backgroundMark x1="79400" y1="87363" x2="79400" y2="87363"/>
                        <a14:backgroundMark x1="82400" y1="89011" x2="82400" y2="89011"/>
                        <a14:backgroundMark x1="90200" y1="86813" x2="90200" y2="86813"/>
                        <a14:backgroundMark x1="94000" y1="94505" x2="94000" y2="94505"/>
                        <a14:backgroundMark x1="93600" y1="96154" x2="93600" y2="96154"/>
                        <a14:backgroundMark x1="98400" y1="93956" x2="98400" y2="93956"/>
                        <a14:backgroundMark x1="95600" y1="89560" x2="95600" y2="89560"/>
                        <a14:backgroundMark x1="95200" y1="93407" x2="95200" y2="93407"/>
                        <a14:backgroundMark x1="97000" y1="89560" x2="97000" y2="89560"/>
                        <a14:backgroundMark x1="98400" y1="89560" x2="98400" y2="89560"/>
                        <a14:backgroundMark x1="21000" y1="90659" x2="21000" y2="90659"/>
                        <a14:backgroundMark x1="11000" y1="92308" x2="11000" y2="92308"/>
                        <a14:backgroundMark x1="16000" y1="89011" x2="16000" y2="89011"/>
                        <a14:backgroundMark x1="9800" y1="91209" x2="9800" y2="91209"/>
                        <a14:backgroundMark x1="82600" y1="93956" x2="82600" y2="93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094" y="3181076"/>
            <a:ext cx="1556853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003" y="3181076"/>
            <a:ext cx="1307805" cy="5996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05" y="5749326"/>
            <a:ext cx="1267057" cy="5449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33" y="5687308"/>
            <a:ext cx="1949464" cy="6711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54" y="6310429"/>
            <a:ext cx="2140342" cy="4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2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674" y="1550229"/>
            <a:ext cx="3027790" cy="1416510"/>
          </a:xfrm>
          <a:custGeom>
            <a:avLst/>
            <a:gdLst/>
            <a:ahLst/>
            <a:cxnLst/>
            <a:rect l="l" t="t" r="r" b="b"/>
            <a:pathLst>
              <a:path w="4541685" h="2124765">
                <a:moveTo>
                  <a:pt x="0" y="0"/>
                </a:moveTo>
                <a:lnTo>
                  <a:pt x="4541685" y="0"/>
                </a:lnTo>
                <a:lnTo>
                  <a:pt x="4541685" y="2124765"/>
                </a:lnTo>
                <a:lnTo>
                  <a:pt x="0" y="212476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8317" y="3188989"/>
            <a:ext cx="5883121" cy="2700867"/>
            <a:chOff x="0" y="0"/>
            <a:chExt cx="2324196" cy="10670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24196" cy="1067009"/>
            </a:xfrm>
            <a:custGeom>
              <a:avLst/>
              <a:gdLst/>
              <a:ahLst/>
              <a:cxnLst/>
              <a:rect l="l" t="t" r="r" b="b"/>
              <a:pathLst>
                <a:path w="2324196" h="1067009">
                  <a:moveTo>
                    <a:pt x="44742" y="0"/>
                  </a:moveTo>
                  <a:lnTo>
                    <a:pt x="2279454" y="0"/>
                  </a:lnTo>
                  <a:cubicBezTo>
                    <a:pt x="2304164" y="0"/>
                    <a:pt x="2324196" y="20032"/>
                    <a:pt x="2324196" y="44742"/>
                  </a:cubicBezTo>
                  <a:lnTo>
                    <a:pt x="2324196" y="1022267"/>
                  </a:lnTo>
                  <a:cubicBezTo>
                    <a:pt x="2324196" y="1046977"/>
                    <a:pt x="2304164" y="1067009"/>
                    <a:pt x="2279454" y="1067009"/>
                  </a:cubicBezTo>
                  <a:lnTo>
                    <a:pt x="44742" y="1067009"/>
                  </a:lnTo>
                  <a:cubicBezTo>
                    <a:pt x="20032" y="1067009"/>
                    <a:pt x="0" y="1046977"/>
                    <a:pt x="0" y="1022267"/>
                  </a:cubicBezTo>
                  <a:lnTo>
                    <a:pt x="0" y="44742"/>
                  </a:lnTo>
                  <a:cubicBezTo>
                    <a:pt x="0" y="20032"/>
                    <a:pt x="20032" y="0"/>
                    <a:pt x="447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solidFill>
                <a:srgbClr val="144B9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24196" cy="11051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6500845" y="3539704"/>
            <a:ext cx="5435579" cy="1983986"/>
          </a:xfrm>
          <a:custGeom>
            <a:avLst/>
            <a:gdLst/>
            <a:ahLst/>
            <a:cxnLst/>
            <a:rect l="l" t="t" r="r" b="b"/>
            <a:pathLst>
              <a:path w="8153368" h="2975979">
                <a:moveTo>
                  <a:pt x="8153368" y="0"/>
                </a:moveTo>
                <a:lnTo>
                  <a:pt x="0" y="0"/>
                </a:lnTo>
                <a:lnTo>
                  <a:pt x="0" y="2975979"/>
                </a:lnTo>
                <a:lnTo>
                  <a:pt x="8153368" y="2975979"/>
                </a:lnTo>
                <a:lnTo>
                  <a:pt x="8153368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72039" y="1760750"/>
            <a:ext cx="7955264" cy="1103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2"/>
              </a:lnSpc>
            </a:pPr>
            <a:r>
              <a:rPr lang="en-US" sz="4192" b="1" spc="318">
                <a:solidFill>
                  <a:srgbClr val="F3866A"/>
                </a:solidFill>
                <a:latin typeface="Prompt Bold"/>
              </a:rPr>
              <a:t>2024 OB &amp; Neonatal </a:t>
            </a:r>
          </a:p>
          <a:p>
            <a:pPr>
              <a:lnSpc>
                <a:spcPts val="4192"/>
              </a:lnSpc>
            </a:pPr>
            <a:r>
              <a:rPr lang="en-US" sz="4192" b="1" spc="318">
                <a:solidFill>
                  <a:srgbClr val="F3866A"/>
                </a:solidFill>
                <a:latin typeface="Prompt Bold"/>
              </a:rPr>
              <a:t>Face-to-Face Meetings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251720" y="703066"/>
            <a:ext cx="9245237" cy="1143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92"/>
              </a:lnSpc>
            </a:pPr>
            <a:r>
              <a:rPr lang="en-US" sz="9868" spc="957">
                <a:solidFill>
                  <a:srgbClr val="144B90"/>
                </a:solidFill>
                <a:latin typeface="Staatliches"/>
              </a:rPr>
              <a:t>save the date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1792" y="6209752"/>
            <a:ext cx="11307852" cy="348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8"/>
              </a:lnSpc>
            </a:pPr>
            <a:r>
              <a:rPr lang="en-US" sz="2050" i="1">
                <a:solidFill>
                  <a:srgbClr val="144B90"/>
                </a:solidFill>
                <a:latin typeface="Prompt Italics"/>
              </a:rPr>
              <a:t>Join us for two interactive days of collaborative learning with the IL Perinatal Quality Collaborative!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5189" y="3864626"/>
            <a:ext cx="2720421" cy="36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50">
                <a:solidFill>
                  <a:schemeClr val="accent6"/>
                </a:solidFill>
                <a:latin typeface="Cambria"/>
                <a:ea typeface="Cambria"/>
              </a:rPr>
              <a:t>MAY 22ND, 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5911" y="3539704"/>
            <a:ext cx="2108092" cy="36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50" b="1">
                <a:solidFill>
                  <a:srgbClr val="144B90"/>
                </a:solidFill>
                <a:latin typeface="Cambria"/>
                <a:ea typeface="Cambria"/>
              </a:rPr>
              <a:t>OB TEAMS: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5912" y="5174923"/>
            <a:ext cx="2449487" cy="36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50">
                <a:solidFill>
                  <a:schemeClr val="accent6"/>
                </a:solidFill>
                <a:latin typeface="Cambria"/>
                <a:ea typeface="Cambria"/>
              </a:rPr>
              <a:t>MAY 23RD, 2024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5189" y="4451023"/>
            <a:ext cx="3468303" cy="73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 b="1">
                <a:solidFill>
                  <a:srgbClr val="144B90"/>
                </a:solidFill>
                <a:latin typeface="Cambria"/>
                <a:ea typeface="Cambria"/>
              </a:rPr>
              <a:t>NEONATAL </a:t>
            </a:r>
          </a:p>
          <a:p>
            <a:pPr>
              <a:lnSpc>
                <a:spcPts val="2879"/>
              </a:lnSpc>
            </a:pPr>
            <a:r>
              <a:rPr lang="en-US" sz="2399" b="1">
                <a:solidFill>
                  <a:srgbClr val="144B90"/>
                </a:solidFill>
                <a:latin typeface="Cambria"/>
                <a:ea typeface="Cambria"/>
              </a:rPr>
              <a:t>TEAMS: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57602" y="3824546"/>
            <a:ext cx="2701691" cy="1565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5"/>
              </a:lnSpc>
            </a:pPr>
            <a:r>
              <a:rPr lang="en-US" sz="2210">
                <a:solidFill>
                  <a:srgbClr val="6C94CD"/>
                </a:solidFill>
                <a:latin typeface="Cambria"/>
                <a:ea typeface="Cambria"/>
              </a:rPr>
              <a:t>at the</a:t>
            </a:r>
            <a:r>
              <a:rPr lang="en-US" sz="2210">
                <a:solidFill>
                  <a:srgbClr val="144B90"/>
                </a:solidFill>
                <a:latin typeface="Cambria"/>
                <a:ea typeface="Cambria"/>
              </a:rPr>
              <a:t> President Abraham Lincoln Doubletree Hotel </a:t>
            </a:r>
          </a:p>
          <a:p>
            <a:pPr>
              <a:lnSpc>
                <a:spcPts val="3095"/>
              </a:lnSpc>
            </a:pPr>
            <a:r>
              <a:rPr lang="en-US" sz="2210">
                <a:solidFill>
                  <a:srgbClr val="6C94CD"/>
                </a:solidFill>
                <a:latin typeface="Cambria"/>
                <a:ea typeface="Cambria"/>
              </a:rPr>
              <a:t>in</a:t>
            </a:r>
            <a:r>
              <a:rPr lang="en-US" sz="2210">
                <a:solidFill>
                  <a:srgbClr val="144B90"/>
                </a:solidFill>
                <a:latin typeface="Cambria"/>
                <a:ea typeface="Cambria"/>
              </a:rPr>
              <a:t> Springfield, IL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04996" y="3812489"/>
            <a:ext cx="4702289" cy="1405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7"/>
              </a:lnSpc>
            </a:pPr>
            <a:r>
              <a:rPr lang="en-US" sz="2619" b="1">
                <a:solidFill>
                  <a:srgbClr val="144B90"/>
                </a:solidFill>
                <a:latin typeface="Prompt"/>
              </a:rPr>
              <a:t>Calling ALL Perinatal Leaders, Providers, Nurses, Advocates, &amp; Friends!</a:t>
            </a:r>
          </a:p>
        </p:txBody>
      </p:sp>
    </p:spTree>
    <p:extLst>
      <p:ext uri="{BB962C8B-B14F-4D97-AF65-F5344CB8AC3E}">
        <p14:creationId xmlns:p14="http://schemas.microsoft.com/office/powerpoint/2010/main" val="131065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85AA37-0DF0-577D-12F0-0C47C6130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1CC47398-47D1-3991-0095-85F08C7014B2}"/>
              </a:ext>
            </a:extLst>
          </p:cNvPr>
          <p:cNvSpPr/>
          <p:nvPr/>
        </p:nvSpPr>
        <p:spPr>
          <a:xfrm>
            <a:off x="5696651" y="218534"/>
            <a:ext cx="6152571" cy="2357797"/>
          </a:xfrm>
          <a:custGeom>
            <a:avLst/>
            <a:gdLst/>
            <a:ahLst/>
            <a:cxnLst/>
            <a:rect l="l" t="t" r="r" b="b"/>
            <a:pathLst>
              <a:path w="8153368" h="2975979">
                <a:moveTo>
                  <a:pt x="8153368" y="0"/>
                </a:moveTo>
                <a:lnTo>
                  <a:pt x="0" y="0"/>
                </a:lnTo>
                <a:lnTo>
                  <a:pt x="0" y="2975979"/>
                </a:lnTo>
                <a:lnTo>
                  <a:pt x="8153368" y="2975979"/>
                </a:lnTo>
                <a:lnTo>
                  <a:pt x="8153368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2552A16-8979-8328-044D-EB965134F322}"/>
              </a:ext>
            </a:extLst>
          </p:cNvPr>
          <p:cNvSpPr txBox="1"/>
          <p:nvPr/>
        </p:nvSpPr>
        <p:spPr>
          <a:xfrm>
            <a:off x="6762505" y="692602"/>
            <a:ext cx="4702289" cy="1404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7"/>
              </a:lnSpc>
            </a:pPr>
            <a:r>
              <a:rPr lang="en-US" sz="2600" b="1">
                <a:solidFill>
                  <a:srgbClr val="144B90"/>
                </a:solidFill>
                <a:latin typeface="Prompt"/>
                <a:ea typeface="+mn-lt"/>
                <a:cs typeface="Prompt"/>
              </a:rPr>
              <a:t>Interested in Facilitating an ILPQC Face-to-Face </a:t>
            </a:r>
            <a:endParaRPr lang="en-US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algn="ctr">
              <a:lnSpc>
                <a:spcPts val="3667"/>
              </a:lnSpc>
            </a:pPr>
            <a:r>
              <a:rPr lang="en-US" sz="2600" b="1">
                <a:solidFill>
                  <a:srgbClr val="144B90"/>
                </a:solidFill>
                <a:latin typeface="Prompt"/>
                <a:ea typeface="+mn-lt"/>
                <a:cs typeface="Prompt"/>
              </a:rPr>
              <a:t>Breakout Session?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69B6B7F5-0814-52E5-DC91-550599718ADA}"/>
              </a:ext>
            </a:extLst>
          </p:cNvPr>
          <p:cNvSpPr/>
          <p:nvPr/>
        </p:nvSpPr>
        <p:spPr>
          <a:xfrm>
            <a:off x="5696650" y="4301703"/>
            <a:ext cx="6152571" cy="2357797"/>
          </a:xfrm>
          <a:custGeom>
            <a:avLst/>
            <a:gdLst/>
            <a:ahLst/>
            <a:cxnLst/>
            <a:rect l="l" t="t" r="r" b="b"/>
            <a:pathLst>
              <a:path w="8153368" h="2975979">
                <a:moveTo>
                  <a:pt x="8153368" y="0"/>
                </a:moveTo>
                <a:lnTo>
                  <a:pt x="0" y="0"/>
                </a:lnTo>
                <a:lnTo>
                  <a:pt x="0" y="2975979"/>
                </a:lnTo>
                <a:lnTo>
                  <a:pt x="8153368" y="2975979"/>
                </a:lnTo>
                <a:lnTo>
                  <a:pt x="8153368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F70AE4-9AF0-75FE-8520-8A3427521F2B}"/>
              </a:ext>
            </a:extLst>
          </p:cNvPr>
          <p:cNvSpPr txBox="1"/>
          <p:nvPr/>
        </p:nvSpPr>
        <p:spPr>
          <a:xfrm>
            <a:off x="6938513" y="4638136"/>
            <a:ext cx="4180935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>
                <a:solidFill>
                  <a:srgbClr val="144B90"/>
                </a:solidFill>
                <a:latin typeface="Prompt"/>
                <a:cs typeface="Segoe UI"/>
              </a:rPr>
              <a:t>Interested in Volunteering on the Face-to-Face Planning Committee?</a:t>
            </a:r>
            <a:endParaRPr lang="en-US"/>
          </a:p>
        </p:txBody>
      </p:sp>
      <p:pic>
        <p:nvPicPr>
          <p:cNvPr id="21" name="Picture 20" descr="A poster with hands raised&#10;&#10;Description automatically generated">
            <a:extLst>
              <a:ext uri="{FF2B5EF4-FFF2-40B4-BE49-F238E27FC236}">
                <a16:creationId xmlns:a16="http://schemas.microsoft.com/office/drawing/2014/main" id="{4D872AB4-619D-ECAA-EBA3-1B41B67364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42" y="135147"/>
            <a:ext cx="5062116" cy="6573327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2B173B5D-F90F-66F4-E5DE-807C02C7D380}"/>
              </a:ext>
            </a:extLst>
          </p:cNvPr>
          <p:cNvSpPr/>
          <p:nvPr/>
        </p:nvSpPr>
        <p:spPr>
          <a:xfrm>
            <a:off x="1796749" y="213135"/>
            <a:ext cx="1733828" cy="827039"/>
          </a:xfrm>
          <a:custGeom>
            <a:avLst/>
            <a:gdLst/>
            <a:ahLst/>
            <a:cxnLst/>
            <a:rect l="l" t="t" r="r" b="b"/>
            <a:pathLst>
              <a:path w="4541685" h="2124765">
                <a:moveTo>
                  <a:pt x="0" y="0"/>
                </a:moveTo>
                <a:lnTo>
                  <a:pt x="4541685" y="0"/>
                </a:lnTo>
                <a:lnTo>
                  <a:pt x="4541685" y="2124765"/>
                </a:lnTo>
                <a:lnTo>
                  <a:pt x="0" y="212476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2" name="Double Wave 21">
            <a:extLst>
              <a:ext uri="{FF2B5EF4-FFF2-40B4-BE49-F238E27FC236}">
                <a16:creationId xmlns:a16="http://schemas.microsoft.com/office/drawing/2014/main" id="{8ABA3E72-0F12-C088-6AD1-F2AC98F861D2}"/>
              </a:ext>
            </a:extLst>
          </p:cNvPr>
          <p:cNvSpPr/>
          <p:nvPr/>
        </p:nvSpPr>
        <p:spPr>
          <a:xfrm>
            <a:off x="6288835" y="2843212"/>
            <a:ext cx="5449019" cy="106392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ea typeface="Calibri"/>
                <a:cs typeface="Calibri"/>
              </a:rPr>
              <a:t>Email</a:t>
            </a:r>
            <a:r>
              <a:rPr lang="en-US" sz="2800">
                <a:ea typeface="Calibri"/>
                <a:cs typeface="Calibri"/>
              </a:rPr>
              <a:t> </a:t>
            </a:r>
            <a:r>
              <a:rPr lang="en-US" sz="2800">
                <a:ea typeface="Calibri"/>
                <a:cs typeface="Calibri"/>
                <a:hlinkClick r:id="rId6"/>
              </a:rPr>
              <a:t>info@ilpqc.org</a:t>
            </a:r>
            <a:endParaRPr lang="en-US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26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8F27-CC46-101E-2612-3123A4A7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PVB Data Progress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8524E-D225-F2EA-605C-FF3812F3E7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4F7782-24BD-BF1A-6F8F-F1285FEFF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rgbClr val="1C498B"/>
                </a:solidFill>
                <a:ea typeface="Lato"/>
                <a:cs typeface="Calibri"/>
              </a:rPr>
              <a:t>PVB Aims and Measures</a:t>
            </a:r>
            <a:endParaRPr lang="en-US" sz="3600" b="1">
              <a:solidFill>
                <a:srgbClr val="1C498B"/>
              </a:solidFill>
              <a:cs typeface="Calibri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E9A46170-E097-E01D-92E5-B0F7C918275D}"/>
              </a:ext>
            </a:extLst>
          </p:cNvPr>
          <p:cNvGrpSpPr/>
          <p:nvPr/>
        </p:nvGrpSpPr>
        <p:grpSpPr>
          <a:xfrm>
            <a:off x="3139230" y="948859"/>
            <a:ext cx="1663233" cy="1663233"/>
            <a:chOff x="0" y="0"/>
            <a:chExt cx="1913890" cy="191389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B608D418-E240-05E9-5D7A-4134247C6668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132572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1AE3561E-1E6F-E3A0-CD5F-B013DCF553C0}"/>
              </a:ext>
            </a:extLst>
          </p:cNvPr>
          <p:cNvSpPr/>
          <p:nvPr/>
        </p:nvSpPr>
        <p:spPr>
          <a:xfrm>
            <a:off x="3329917" y="1286605"/>
            <a:ext cx="1234997" cy="1176615"/>
          </a:xfrm>
          <a:custGeom>
            <a:avLst/>
            <a:gdLst/>
            <a:ahLst/>
            <a:cxnLst/>
            <a:rect l="l" t="t" r="r" b="b"/>
            <a:pathLst>
              <a:path w="1852496" h="1764923">
                <a:moveTo>
                  <a:pt x="0" y="0"/>
                </a:moveTo>
                <a:lnTo>
                  <a:pt x="1852495" y="0"/>
                </a:lnTo>
                <a:lnTo>
                  <a:pt x="1852495" y="1764924"/>
                </a:lnTo>
                <a:lnTo>
                  <a:pt x="0" y="176492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E65DB6-8F8F-4C88-5AB0-CB41D28E0FE7}"/>
              </a:ext>
            </a:extLst>
          </p:cNvPr>
          <p:cNvGrpSpPr/>
          <p:nvPr/>
        </p:nvGrpSpPr>
        <p:grpSpPr>
          <a:xfrm>
            <a:off x="4999227" y="622335"/>
            <a:ext cx="6851017" cy="2202061"/>
            <a:chOff x="0" y="-57150"/>
            <a:chExt cx="1877692" cy="869950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FDD42824-9A9F-C841-5C6D-0091498F524B}"/>
                </a:ext>
              </a:extLst>
            </p:cNvPr>
            <p:cNvSpPr/>
            <p:nvPr/>
          </p:nvSpPr>
          <p:spPr>
            <a:xfrm>
              <a:off x="0" y="0"/>
              <a:ext cx="1877692" cy="812800"/>
            </a:xfrm>
            <a:custGeom>
              <a:avLst/>
              <a:gdLst/>
              <a:ahLst/>
              <a:cxnLst/>
              <a:rect l="l" t="t" r="r" b="b"/>
              <a:pathLst>
                <a:path w="1877692" h="812800">
                  <a:moveTo>
                    <a:pt x="55382" y="0"/>
                  </a:moveTo>
                  <a:lnTo>
                    <a:pt x="1822310" y="0"/>
                  </a:lnTo>
                  <a:cubicBezTo>
                    <a:pt x="1852897" y="0"/>
                    <a:pt x="1877692" y="24795"/>
                    <a:pt x="1877692" y="55382"/>
                  </a:cubicBezTo>
                  <a:lnTo>
                    <a:pt x="1877692" y="757418"/>
                  </a:lnTo>
                  <a:cubicBezTo>
                    <a:pt x="1877692" y="772106"/>
                    <a:pt x="1871857" y="786193"/>
                    <a:pt x="1861471" y="796579"/>
                  </a:cubicBezTo>
                  <a:cubicBezTo>
                    <a:pt x="1851085" y="806965"/>
                    <a:pt x="1836998" y="812800"/>
                    <a:pt x="1822310" y="812800"/>
                  </a:cubicBezTo>
                  <a:lnTo>
                    <a:pt x="55382" y="812800"/>
                  </a:lnTo>
                  <a:cubicBezTo>
                    <a:pt x="24795" y="812800"/>
                    <a:pt x="0" y="788005"/>
                    <a:pt x="0" y="757418"/>
                  </a:cubicBezTo>
                  <a:lnTo>
                    <a:pt x="0" y="55382"/>
                  </a:lnTo>
                  <a:cubicBezTo>
                    <a:pt x="0" y="24795"/>
                    <a:pt x="24795" y="0"/>
                    <a:pt x="55382" y="0"/>
                  </a:cubicBezTo>
                  <a:close/>
                </a:path>
              </a:pathLst>
            </a:custGeom>
            <a:solidFill>
              <a:srgbClr val="FDE17F">
                <a:alpha val="40000"/>
              </a:srgbClr>
            </a:solidFill>
          </p:spPr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E5A8093A-3EEE-4B79-1159-DB170FFAC09B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914446">
                <a:lnSpc>
                  <a:spcPts val="2239"/>
                </a:lnSpc>
              </a:pPr>
              <a:endParaRPr sz="800">
                <a:solidFill>
                  <a:srgbClr val="444C55"/>
                </a:solidFill>
                <a:latin typeface="Calibri" panose="020F0502020204030204"/>
              </a:endParaRPr>
            </a:p>
          </p:txBody>
        </p:sp>
      </p:grpSp>
      <p:sp>
        <p:nvSpPr>
          <p:cNvPr id="14" name="TextBox 17">
            <a:extLst>
              <a:ext uri="{FF2B5EF4-FFF2-40B4-BE49-F238E27FC236}">
                <a16:creationId xmlns:a16="http://schemas.microsoft.com/office/drawing/2014/main" id="{E1D55E7F-098F-A89F-FA80-9A8C4284B873}"/>
              </a:ext>
            </a:extLst>
          </p:cNvPr>
          <p:cNvSpPr txBox="1"/>
          <p:nvPr/>
        </p:nvSpPr>
        <p:spPr>
          <a:xfrm>
            <a:off x="5357164" y="1145447"/>
            <a:ext cx="6139851" cy="139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6">
              <a:lnSpc>
                <a:spcPts val="3734"/>
              </a:lnSpc>
            </a:pPr>
            <a:r>
              <a:rPr lang="en-US" sz="2650" u="sng">
                <a:solidFill>
                  <a:srgbClr val="000000"/>
                </a:solidFill>
                <a:latin typeface="Agrandir Narrow"/>
              </a:rPr>
              <a:t>&gt;</a:t>
            </a:r>
            <a:r>
              <a:rPr lang="en-US" sz="2650">
                <a:solidFill>
                  <a:srgbClr val="000000"/>
                </a:solidFill>
                <a:latin typeface="Agrandir Narrow"/>
              </a:rPr>
              <a:t>70% of Hospitals will be at or below the Health People 2023 Goal of 23.6% NTSV C-section Rate</a:t>
            </a:r>
            <a:endParaRPr lang="en-US" sz="2650">
              <a:solidFill>
                <a:srgbClr val="444C55"/>
              </a:solidFill>
              <a:latin typeface="Calibri" panose="020F0502020204030204"/>
            </a:endParaRP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9378E17-6322-6A14-F207-AF86455B45D8}"/>
              </a:ext>
            </a:extLst>
          </p:cNvPr>
          <p:cNvGrpSpPr/>
          <p:nvPr/>
        </p:nvGrpSpPr>
        <p:grpSpPr>
          <a:xfrm>
            <a:off x="3289230" y="4060046"/>
            <a:ext cx="1207795" cy="1207795"/>
            <a:chOff x="0" y="0"/>
            <a:chExt cx="1913890" cy="191389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8667A89-EB9D-9656-C1B4-A66008629215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132572"/>
            </a:solidFill>
          </p:spPr>
        </p:sp>
      </p:grpSp>
      <p:grpSp>
        <p:nvGrpSpPr>
          <p:cNvPr id="20" name="Group 6">
            <a:extLst>
              <a:ext uri="{FF2B5EF4-FFF2-40B4-BE49-F238E27FC236}">
                <a16:creationId xmlns:a16="http://schemas.microsoft.com/office/drawing/2014/main" id="{2222A735-9083-C872-7FAC-180D5DF83706}"/>
              </a:ext>
            </a:extLst>
          </p:cNvPr>
          <p:cNvGrpSpPr/>
          <p:nvPr/>
        </p:nvGrpSpPr>
        <p:grpSpPr>
          <a:xfrm>
            <a:off x="7712144" y="4057580"/>
            <a:ext cx="1207795" cy="1207795"/>
            <a:chOff x="0" y="0"/>
            <a:chExt cx="1913890" cy="1913890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AFB4827-CF57-D4BB-109A-B6C0F20D6AA8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132572"/>
            </a:solidFill>
          </p:spPr>
        </p:sp>
      </p:grpSp>
      <p:sp>
        <p:nvSpPr>
          <p:cNvPr id="22" name="Freeform 9">
            <a:extLst>
              <a:ext uri="{FF2B5EF4-FFF2-40B4-BE49-F238E27FC236}">
                <a16:creationId xmlns:a16="http://schemas.microsoft.com/office/drawing/2014/main" id="{2923DB60-A72F-C5BF-D955-A3572B2B6B47}"/>
              </a:ext>
            </a:extLst>
          </p:cNvPr>
          <p:cNvSpPr/>
          <p:nvPr/>
        </p:nvSpPr>
        <p:spPr>
          <a:xfrm>
            <a:off x="3452830" y="4254360"/>
            <a:ext cx="880592" cy="880592"/>
          </a:xfrm>
          <a:custGeom>
            <a:avLst/>
            <a:gdLst/>
            <a:ahLst/>
            <a:cxnLst/>
            <a:rect l="l" t="t" r="r" b="b"/>
            <a:pathLst>
              <a:path w="1320888" h="1320888">
                <a:moveTo>
                  <a:pt x="0" y="0"/>
                </a:moveTo>
                <a:lnTo>
                  <a:pt x="1320888" y="0"/>
                </a:lnTo>
                <a:lnTo>
                  <a:pt x="1320888" y="1320889"/>
                </a:lnTo>
                <a:lnTo>
                  <a:pt x="0" y="132088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8A8B6E06-376E-3207-174C-36360842E5E7}"/>
              </a:ext>
            </a:extLst>
          </p:cNvPr>
          <p:cNvSpPr/>
          <p:nvPr/>
        </p:nvSpPr>
        <p:spPr>
          <a:xfrm>
            <a:off x="7855811" y="4255158"/>
            <a:ext cx="920460" cy="770885"/>
          </a:xfrm>
          <a:custGeom>
            <a:avLst/>
            <a:gdLst/>
            <a:ahLst/>
            <a:cxnLst/>
            <a:rect l="l" t="t" r="r" b="b"/>
            <a:pathLst>
              <a:path w="1380690" h="1156328">
                <a:moveTo>
                  <a:pt x="0" y="0"/>
                </a:moveTo>
                <a:lnTo>
                  <a:pt x="1380690" y="0"/>
                </a:lnTo>
                <a:lnTo>
                  <a:pt x="1380690" y="1156328"/>
                </a:lnTo>
                <a:lnTo>
                  <a:pt x="0" y="115632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14">
            <a:extLst>
              <a:ext uri="{FF2B5EF4-FFF2-40B4-BE49-F238E27FC236}">
                <a16:creationId xmlns:a16="http://schemas.microsoft.com/office/drawing/2014/main" id="{BB6BB1CB-16CC-EDAE-4DD2-0CCD3E4CF189}"/>
              </a:ext>
            </a:extLst>
          </p:cNvPr>
          <p:cNvGrpSpPr/>
          <p:nvPr/>
        </p:nvGrpSpPr>
        <p:grpSpPr>
          <a:xfrm>
            <a:off x="4620805" y="3346979"/>
            <a:ext cx="2902936" cy="2964060"/>
            <a:chOff x="0" y="-57150"/>
            <a:chExt cx="1361276" cy="869950"/>
          </a:xfrm>
        </p:grpSpPr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962AB74-A206-B7CE-0CE5-133121F4DC8F}"/>
                </a:ext>
              </a:extLst>
            </p:cNvPr>
            <p:cNvSpPr/>
            <p:nvPr/>
          </p:nvSpPr>
          <p:spPr>
            <a:xfrm>
              <a:off x="0" y="0"/>
              <a:ext cx="1361276" cy="655970"/>
            </a:xfrm>
            <a:custGeom>
              <a:avLst/>
              <a:gdLst/>
              <a:ahLst/>
              <a:cxnLst/>
              <a:rect l="l" t="t" r="r" b="b"/>
              <a:pathLst>
                <a:path w="1361276" h="655970">
                  <a:moveTo>
                    <a:pt x="76392" y="0"/>
                  </a:moveTo>
                  <a:lnTo>
                    <a:pt x="1284884" y="0"/>
                  </a:lnTo>
                  <a:cubicBezTo>
                    <a:pt x="1327074" y="0"/>
                    <a:pt x="1361276" y="34202"/>
                    <a:pt x="1361276" y="76392"/>
                  </a:cubicBezTo>
                  <a:lnTo>
                    <a:pt x="1361276" y="579578"/>
                  </a:lnTo>
                  <a:cubicBezTo>
                    <a:pt x="1361276" y="599838"/>
                    <a:pt x="1353227" y="619269"/>
                    <a:pt x="1338901" y="633595"/>
                  </a:cubicBezTo>
                  <a:cubicBezTo>
                    <a:pt x="1324575" y="647921"/>
                    <a:pt x="1305144" y="655970"/>
                    <a:pt x="1284884" y="655970"/>
                  </a:cubicBezTo>
                  <a:lnTo>
                    <a:pt x="76392" y="655970"/>
                  </a:lnTo>
                  <a:cubicBezTo>
                    <a:pt x="56131" y="655970"/>
                    <a:pt x="36701" y="647921"/>
                    <a:pt x="22375" y="633595"/>
                  </a:cubicBezTo>
                  <a:cubicBezTo>
                    <a:pt x="8048" y="619269"/>
                    <a:pt x="0" y="599838"/>
                    <a:pt x="0" y="579578"/>
                  </a:cubicBezTo>
                  <a:lnTo>
                    <a:pt x="0" y="76392"/>
                  </a:lnTo>
                  <a:cubicBezTo>
                    <a:pt x="0" y="56131"/>
                    <a:pt x="8048" y="36701"/>
                    <a:pt x="22375" y="22375"/>
                  </a:cubicBezTo>
                  <a:cubicBezTo>
                    <a:pt x="36701" y="8048"/>
                    <a:pt x="56131" y="0"/>
                    <a:pt x="76392" y="0"/>
                  </a:cubicBezTo>
                  <a:close/>
                </a:path>
              </a:pathLst>
            </a:custGeom>
            <a:solidFill>
              <a:srgbClr val="819FEB">
                <a:alpha val="49804"/>
              </a:srgbClr>
            </a:solidFill>
          </p:spPr>
        </p:sp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73979A58-94B9-EEAF-D517-259AE0B30D99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914446">
                <a:lnSpc>
                  <a:spcPts val="2239"/>
                </a:lnSpc>
              </a:pPr>
              <a:endParaRPr sz="800">
                <a:solidFill>
                  <a:srgbClr val="444C55"/>
                </a:solidFill>
                <a:latin typeface="Calibri" panose="020F0502020204030204"/>
              </a:endParaRPr>
            </a:p>
          </p:txBody>
        </p:sp>
      </p:grpSp>
      <p:sp>
        <p:nvSpPr>
          <p:cNvPr id="30" name="TextBox 18">
            <a:extLst>
              <a:ext uri="{FF2B5EF4-FFF2-40B4-BE49-F238E27FC236}">
                <a16:creationId xmlns:a16="http://schemas.microsoft.com/office/drawing/2014/main" id="{A1F99CAA-6313-4B1A-A5FC-19F0C122CFC7}"/>
              </a:ext>
            </a:extLst>
          </p:cNvPr>
          <p:cNvSpPr txBox="1"/>
          <p:nvPr/>
        </p:nvSpPr>
        <p:spPr>
          <a:xfrm>
            <a:off x="4701365" y="3760348"/>
            <a:ext cx="2640019" cy="1869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6">
              <a:lnSpc>
                <a:spcPts val="3734"/>
              </a:lnSpc>
            </a:pPr>
            <a:r>
              <a:rPr lang="en-US" sz="2650" u="sng">
                <a:solidFill>
                  <a:srgbClr val="000000"/>
                </a:solidFill>
                <a:latin typeface="Agrandir Narrow"/>
              </a:rPr>
              <a:t>&gt;</a:t>
            </a:r>
            <a:r>
              <a:rPr lang="en-US" sz="2650">
                <a:solidFill>
                  <a:srgbClr val="000000"/>
                </a:solidFill>
                <a:latin typeface="Agrandir Narrow"/>
              </a:rPr>
              <a:t>70% of NTSV C-sections meet ACOG/SMFM Criteria</a:t>
            </a: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6460B53A-A68F-F54B-203C-C80A81DBDCBE}"/>
              </a:ext>
            </a:extLst>
          </p:cNvPr>
          <p:cNvSpPr txBox="1"/>
          <p:nvPr/>
        </p:nvSpPr>
        <p:spPr>
          <a:xfrm>
            <a:off x="9184790" y="3761571"/>
            <a:ext cx="2624170" cy="1869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6">
              <a:lnSpc>
                <a:spcPts val="3734"/>
              </a:lnSpc>
            </a:pPr>
            <a:r>
              <a:rPr lang="en-US" sz="2666" u="sng">
                <a:solidFill>
                  <a:srgbClr val="000000"/>
                </a:solidFill>
                <a:latin typeface="Agrandir Narrow"/>
              </a:rPr>
              <a:t>&gt;</a:t>
            </a:r>
            <a:r>
              <a:rPr lang="en-US" sz="2666">
                <a:solidFill>
                  <a:srgbClr val="000000"/>
                </a:solidFill>
                <a:latin typeface="Agrandir Narrow"/>
              </a:rPr>
              <a:t>80% of physicians, midwives and nurses educated</a:t>
            </a:r>
          </a:p>
        </p:txBody>
      </p:sp>
      <p:grpSp>
        <p:nvGrpSpPr>
          <p:cNvPr id="36" name="Group 19">
            <a:extLst>
              <a:ext uri="{FF2B5EF4-FFF2-40B4-BE49-F238E27FC236}">
                <a16:creationId xmlns:a16="http://schemas.microsoft.com/office/drawing/2014/main" id="{22E07871-6C34-15D0-2FFD-4483B3AEBF94}"/>
              </a:ext>
            </a:extLst>
          </p:cNvPr>
          <p:cNvGrpSpPr/>
          <p:nvPr/>
        </p:nvGrpSpPr>
        <p:grpSpPr>
          <a:xfrm>
            <a:off x="9046669" y="3342207"/>
            <a:ext cx="2902935" cy="2964060"/>
            <a:chOff x="0" y="-57150"/>
            <a:chExt cx="1361276" cy="869950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950D1215-6396-B480-2523-B6D9F382F57E}"/>
                </a:ext>
              </a:extLst>
            </p:cNvPr>
            <p:cNvSpPr/>
            <p:nvPr/>
          </p:nvSpPr>
          <p:spPr>
            <a:xfrm>
              <a:off x="0" y="0"/>
              <a:ext cx="1361276" cy="655970"/>
            </a:xfrm>
            <a:custGeom>
              <a:avLst/>
              <a:gdLst/>
              <a:ahLst/>
              <a:cxnLst/>
              <a:rect l="l" t="t" r="r" b="b"/>
              <a:pathLst>
                <a:path w="1361276" h="655970">
                  <a:moveTo>
                    <a:pt x="76392" y="0"/>
                  </a:moveTo>
                  <a:lnTo>
                    <a:pt x="1284884" y="0"/>
                  </a:lnTo>
                  <a:cubicBezTo>
                    <a:pt x="1327074" y="0"/>
                    <a:pt x="1361276" y="34202"/>
                    <a:pt x="1361276" y="76392"/>
                  </a:cubicBezTo>
                  <a:lnTo>
                    <a:pt x="1361276" y="579578"/>
                  </a:lnTo>
                  <a:cubicBezTo>
                    <a:pt x="1361276" y="599838"/>
                    <a:pt x="1353227" y="619269"/>
                    <a:pt x="1338901" y="633595"/>
                  </a:cubicBezTo>
                  <a:cubicBezTo>
                    <a:pt x="1324575" y="647921"/>
                    <a:pt x="1305144" y="655970"/>
                    <a:pt x="1284884" y="655970"/>
                  </a:cubicBezTo>
                  <a:lnTo>
                    <a:pt x="76392" y="655970"/>
                  </a:lnTo>
                  <a:cubicBezTo>
                    <a:pt x="56131" y="655970"/>
                    <a:pt x="36701" y="647921"/>
                    <a:pt x="22375" y="633595"/>
                  </a:cubicBezTo>
                  <a:cubicBezTo>
                    <a:pt x="8048" y="619269"/>
                    <a:pt x="0" y="599838"/>
                    <a:pt x="0" y="579578"/>
                  </a:cubicBezTo>
                  <a:lnTo>
                    <a:pt x="0" y="76392"/>
                  </a:lnTo>
                  <a:cubicBezTo>
                    <a:pt x="0" y="56131"/>
                    <a:pt x="8048" y="36701"/>
                    <a:pt x="22375" y="22375"/>
                  </a:cubicBezTo>
                  <a:cubicBezTo>
                    <a:pt x="36701" y="8048"/>
                    <a:pt x="56131" y="0"/>
                    <a:pt x="76392" y="0"/>
                  </a:cubicBezTo>
                  <a:close/>
                </a:path>
              </a:pathLst>
            </a:custGeom>
            <a:solidFill>
              <a:srgbClr val="E432BD">
                <a:alpha val="28627"/>
              </a:srgbClr>
            </a:solidFill>
          </p:spPr>
        </p:sp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2C141276-A79F-0100-E534-C8A47B578EFD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914446">
                <a:lnSpc>
                  <a:spcPts val="2239"/>
                </a:lnSpc>
              </a:pPr>
              <a:endParaRPr sz="800">
                <a:solidFill>
                  <a:srgbClr val="444C55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28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636757" y="2320112"/>
            <a:ext cx="5269209" cy="3418399"/>
          </a:xfrm>
          <a:custGeom>
            <a:avLst/>
            <a:gdLst/>
            <a:ahLst/>
            <a:cxnLst/>
            <a:rect l="l" t="t" r="r" b="b"/>
            <a:pathLst>
              <a:path w="7903814" h="5127599">
                <a:moveTo>
                  <a:pt x="0" y="0"/>
                </a:moveTo>
                <a:lnTo>
                  <a:pt x="7903814" y="0"/>
                </a:lnTo>
                <a:lnTo>
                  <a:pt x="7903814" y="5127600"/>
                </a:lnTo>
                <a:lnTo>
                  <a:pt x="0" y="512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5991932" y="2320111"/>
            <a:ext cx="5269209" cy="3418399"/>
          </a:xfrm>
          <a:custGeom>
            <a:avLst/>
            <a:gdLst/>
            <a:ahLst/>
            <a:cxnLst/>
            <a:rect l="l" t="t" r="r" b="b"/>
            <a:pathLst>
              <a:path w="7903814" h="5127599">
                <a:moveTo>
                  <a:pt x="0" y="0"/>
                </a:moveTo>
                <a:lnTo>
                  <a:pt x="7903815" y="0"/>
                </a:lnTo>
                <a:lnTo>
                  <a:pt x="7903815" y="5127600"/>
                </a:lnTo>
                <a:lnTo>
                  <a:pt x="0" y="51276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1239704" y="2320112"/>
            <a:ext cx="5269209" cy="3418399"/>
          </a:xfrm>
          <a:custGeom>
            <a:avLst/>
            <a:gdLst/>
            <a:ahLst/>
            <a:cxnLst/>
            <a:rect l="l" t="t" r="r" b="b"/>
            <a:pathLst>
              <a:path w="7903814" h="5127599">
                <a:moveTo>
                  <a:pt x="0" y="0"/>
                </a:moveTo>
                <a:lnTo>
                  <a:pt x="7903814" y="0"/>
                </a:lnTo>
                <a:lnTo>
                  <a:pt x="7903814" y="5127600"/>
                </a:lnTo>
                <a:lnTo>
                  <a:pt x="0" y="512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91567" y="4509480"/>
            <a:ext cx="1878855" cy="13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6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Barlow Bold"/>
              </a:rPr>
              <a:t>Cesarean Decision Huddles and Checklist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21636" y="2362201"/>
            <a:ext cx="1575062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6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Barlow Bold"/>
              </a:rPr>
              <a:t>Clinical Team Education and Buy-in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35884" y="2123706"/>
            <a:ext cx="1796071" cy="1404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6">
              <a:lnSpc>
                <a:spcPts val="2800"/>
              </a:lnSpc>
              <a:spcBef>
                <a:spcPct val="0"/>
              </a:spcBef>
            </a:pPr>
            <a:r>
              <a:rPr lang="en-US" sz="2000" err="1">
                <a:solidFill>
                  <a:srgbClr val="000000"/>
                </a:solidFill>
                <a:latin typeface="Barlow Bold"/>
              </a:rPr>
              <a:t>Unblinded</a:t>
            </a:r>
            <a:r>
              <a:rPr lang="en-US" sz="2000">
                <a:solidFill>
                  <a:srgbClr val="000000"/>
                </a:solidFill>
                <a:latin typeface="Barlow Bold"/>
              </a:rPr>
              <a:t> Provider-level NTSV C-Section Rates ​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81409" y="4504567"/>
            <a:ext cx="1782430" cy="1404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6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Barlow Bold"/>
              </a:rPr>
              <a:t>Fallout Reviews of cases not meeting ACOG/ SMFM Criteria​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38329" y="4565409"/>
            <a:ext cx="1888195" cy="1061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6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Barlow Bold"/>
              </a:rPr>
              <a:t>Labor Management Support​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80200" y="2123706"/>
            <a:ext cx="1805582" cy="1404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6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Barlow Bold"/>
              </a:rPr>
              <a:t>Educating patients and shared decision making ​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83140" y="132848"/>
            <a:ext cx="10972800" cy="1325563"/>
          </a:xfrm>
        </p:spPr>
        <p:txBody>
          <a:bodyPr/>
          <a:lstStyle/>
          <a:p>
            <a:r>
              <a:rPr lang="en-US"/>
              <a:t>PVB Key Strategies: </a:t>
            </a:r>
            <a:br>
              <a:rPr lang="en-US"/>
            </a:br>
            <a:r>
              <a:rPr lang="en-US" sz="2800"/>
              <a:t>Putting it all together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9"/>
          <a:stretch/>
        </p:blipFill>
        <p:spPr>
          <a:xfrm>
            <a:off x="455016" y="2123706"/>
            <a:ext cx="1695026" cy="14362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7613" y="1795319"/>
            <a:ext cx="1464364" cy="14825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2299" y="4270443"/>
            <a:ext cx="1558123" cy="15090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02" y="4225291"/>
            <a:ext cx="1674322" cy="14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379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1375</Words>
  <Application>Microsoft Office PowerPoint</Application>
  <PresentationFormat>Widescreen</PresentationFormat>
  <Paragraphs>216</Paragraphs>
  <Slides>40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66" baseType="lpstr">
      <vt:lpstr>メイリオ</vt:lpstr>
      <vt:lpstr>Agrandir Narrow</vt:lpstr>
      <vt:lpstr>Arial</vt:lpstr>
      <vt:lpstr>Barlow Bold</vt:lpstr>
      <vt:lpstr>Barlow Semi-Bold</vt:lpstr>
      <vt:lpstr>Barlow SemiCondensed</vt:lpstr>
      <vt:lpstr>Calibri</vt:lpstr>
      <vt:lpstr>Calibri Light</vt:lpstr>
      <vt:lpstr>Cambria</vt:lpstr>
      <vt:lpstr>Canva Sans Bold</vt:lpstr>
      <vt:lpstr>Courier New</vt:lpstr>
      <vt:lpstr>Helvetica Neue Medium</vt:lpstr>
      <vt:lpstr>Hit and Run</vt:lpstr>
      <vt:lpstr>Lato</vt:lpstr>
      <vt:lpstr>Lato Medium</vt:lpstr>
      <vt:lpstr>Prompt</vt:lpstr>
      <vt:lpstr>Prompt Bold</vt:lpstr>
      <vt:lpstr>Prompt Italics</vt:lpstr>
      <vt:lpstr>Segoe UI</vt:lpstr>
      <vt:lpstr>Staatliches</vt:lpstr>
      <vt:lpstr>Verdana</vt:lpstr>
      <vt:lpstr>Wingdings</vt:lpstr>
      <vt:lpstr>office theme</vt:lpstr>
      <vt:lpstr>4_Office Theme</vt:lpstr>
      <vt:lpstr>1_Office Theme</vt:lpstr>
      <vt:lpstr>think-cell Slide</vt:lpstr>
      <vt:lpstr>PVB Sustainability Webinar</vt:lpstr>
      <vt:lpstr>Overview</vt:lpstr>
      <vt:lpstr>Welcome Kiela! </vt:lpstr>
      <vt:lpstr>2024 Face-to-Face Meeting</vt:lpstr>
      <vt:lpstr>PowerPoint Presentation</vt:lpstr>
      <vt:lpstr>PowerPoint Presentation</vt:lpstr>
      <vt:lpstr>PVB Data Progress</vt:lpstr>
      <vt:lpstr>PowerPoint Presentation</vt:lpstr>
      <vt:lpstr>PVB Key Strategies:  Putting it all together</vt:lpstr>
      <vt:lpstr>NTSV C-Section Rate</vt:lpstr>
      <vt:lpstr>Celebrating our PVB Success</vt:lpstr>
      <vt:lpstr>NTSV C-Section Rates  for all ILPQC Hospitals</vt:lpstr>
      <vt:lpstr>NTSV C-Sections Meeting  ACOG/SMFM Criteria</vt:lpstr>
      <vt:lpstr>Reducing Disparities in NTSV  C-Section Rates </vt:lpstr>
      <vt:lpstr>Level I &amp; II Hospitals</vt:lpstr>
      <vt:lpstr>Level II+ Hospitals</vt:lpstr>
      <vt:lpstr>Level III Hospitals</vt:lpstr>
      <vt:lpstr>PVB Data Form Updates</vt:lpstr>
      <vt:lpstr>PVB Reduced Data Entry in 2024: Hospital Level Data</vt:lpstr>
      <vt:lpstr>PVB Reduced Data Entry in 2024: Patient Level Data</vt:lpstr>
      <vt:lpstr>PVB Sustainability</vt:lpstr>
      <vt:lpstr>PVB Teams moving to sustainability in 2024</vt:lpstr>
      <vt:lpstr>Why do we create a sustainability plan?</vt:lpstr>
      <vt:lpstr>Components of PVB Sustainability </vt:lpstr>
      <vt:lpstr>Compliance Monitoring</vt:lpstr>
      <vt:lpstr>Ongoing Education</vt:lpstr>
      <vt:lpstr>New Hire Education</vt:lpstr>
      <vt:lpstr>Sustained System Level Changes</vt:lpstr>
      <vt:lpstr>PVB Sustainability Teams Next Steps</vt:lpstr>
      <vt:lpstr>PVB Small Group Coaching</vt:lpstr>
      <vt:lpstr>PVB teams continuing to work towards NTSV C-section goals in 2024</vt:lpstr>
      <vt:lpstr>Quarterly Small Group Coaching Calls</vt:lpstr>
      <vt:lpstr>Key Players Meetings for Coaching Teams </vt:lpstr>
      <vt:lpstr>PowerPoint Presentation</vt:lpstr>
      <vt:lpstr>Team Sharing</vt:lpstr>
      <vt:lpstr>PVB Sustainability Q&amp;A</vt:lpstr>
      <vt:lpstr>Breakout Sessions Q&amp;A</vt:lpstr>
      <vt:lpstr>Upcoming PVB Calls</vt:lpstr>
      <vt:lpstr>PowerPoint Presentation</vt:lpstr>
      <vt:lpstr>Thanks to our Funders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</dc:creator>
  <cp:lastModifiedBy>Ann</cp:lastModifiedBy>
  <cp:revision>345</cp:revision>
  <dcterms:created xsi:type="dcterms:W3CDTF">2024-01-26T23:27:13Z</dcterms:created>
  <dcterms:modified xsi:type="dcterms:W3CDTF">2024-01-29T04:10:24Z</dcterms:modified>
</cp:coreProperties>
</file>