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33C_8A0020BE.xml" ContentType="application/vnd.ms-powerpoint.comments+xml"/>
  <Override PartName="/ppt/comments/modernComment_33E_60307D36.xml" ContentType="application/vnd.ms-powerpoint.comment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713" r:id="rId3"/>
    <p:sldMasterId id="2147483766" r:id="rId4"/>
    <p:sldMasterId id="2147483778" r:id="rId5"/>
    <p:sldMasterId id="2147483797" r:id="rId6"/>
  </p:sldMasterIdLst>
  <p:notesMasterIdLst>
    <p:notesMasterId r:id="rId73"/>
  </p:notesMasterIdLst>
  <p:handoutMasterIdLst>
    <p:handoutMasterId r:id="rId74"/>
  </p:handoutMasterIdLst>
  <p:sldIdLst>
    <p:sldId id="283" r:id="rId7"/>
    <p:sldId id="379" r:id="rId8"/>
    <p:sldId id="767" r:id="rId9"/>
    <p:sldId id="825" r:id="rId10"/>
    <p:sldId id="715" r:id="rId11"/>
    <p:sldId id="769" r:id="rId12"/>
    <p:sldId id="770" r:id="rId13"/>
    <p:sldId id="774" r:id="rId14"/>
    <p:sldId id="826" r:id="rId15"/>
    <p:sldId id="266" r:id="rId16"/>
    <p:sldId id="659" r:id="rId17"/>
    <p:sldId id="660" r:id="rId18"/>
    <p:sldId id="661" r:id="rId19"/>
    <p:sldId id="662" r:id="rId20"/>
    <p:sldId id="677" r:id="rId21"/>
    <p:sldId id="663" r:id="rId22"/>
    <p:sldId id="664" r:id="rId23"/>
    <p:sldId id="665" r:id="rId24"/>
    <p:sldId id="666" r:id="rId25"/>
    <p:sldId id="630" r:id="rId26"/>
    <p:sldId id="827" r:id="rId27"/>
    <p:sldId id="631" r:id="rId28"/>
    <p:sldId id="725" r:id="rId29"/>
    <p:sldId id="632" r:id="rId30"/>
    <p:sldId id="828" r:id="rId31"/>
    <p:sldId id="634" r:id="rId32"/>
    <p:sldId id="830" r:id="rId33"/>
    <p:sldId id="635" r:id="rId34"/>
    <p:sldId id="844" r:id="rId35"/>
    <p:sldId id="861" r:id="rId36"/>
    <p:sldId id="845" r:id="rId37"/>
    <p:sldId id="846" r:id="rId38"/>
    <p:sldId id="847" r:id="rId39"/>
    <p:sldId id="848" r:id="rId40"/>
    <p:sldId id="849" r:id="rId41"/>
    <p:sldId id="850" r:id="rId42"/>
    <p:sldId id="851" r:id="rId43"/>
    <p:sldId id="852" r:id="rId44"/>
    <p:sldId id="853" r:id="rId45"/>
    <p:sldId id="854" r:id="rId46"/>
    <p:sldId id="855" r:id="rId47"/>
    <p:sldId id="856" r:id="rId48"/>
    <p:sldId id="857" r:id="rId49"/>
    <p:sldId id="858" r:id="rId50"/>
    <p:sldId id="859" r:id="rId51"/>
    <p:sldId id="860" r:id="rId52"/>
    <p:sldId id="598" r:id="rId53"/>
    <p:sldId id="834" r:id="rId54"/>
    <p:sldId id="835" r:id="rId55"/>
    <p:sldId id="836" r:id="rId56"/>
    <p:sldId id="837" r:id="rId57"/>
    <p:sldId id="838" r:id="rId58"/>
    <p:sldId id="839" r:id="rId59"/>
    <p:sldId id="840" r:id="rId60"/>
    <p:sldId id="382" r:id="rId61"/>
    <p:sldId id="841" r:id="rId62"/>
    <p:sldId id="842" r:id="rId63"/>
    <p:sldId id="843" r:id="rId64"/>
    <p:sldId id="276" r:id="rId65"/>
    <p:sldId id="719" r:id="rId66"/>
    <p:sldId id="718" r:id="rId67"/>
    <p:sldId id="387" r:id="rId68"/>
    <p:sldId id="862" r:id="rId69"/>
    <p:sldId id="541" r:id="rId70"/>
    <p:sldId id="369" r:id="rId71"/>
    <p:sldId id="388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25B9560B-756D-B74A-B728-BBC57DEA1958}">
          <p14:sldIdLst>
            <p14:sldId id="283"/>
            <p14:sldId id="379"/>
            <p14:sldId id="767"/>
            <p14:sldId id="825"/>
            <p14:sldId id="715"/>
            <p14:sldId id="769"/>
            <p14:sldId id="770"/>
            <p14:sldId id="774"/>
            <p14:sldId id="826"/>
            <p14:sldId id="266"/>
            <p14:sldId id="659"/>
            <p14:sldId id="660"/>
            <p14:sldId id="661"/>
            <p14:sldId id="662"/>
            <p14:sldId id="677"/>
            <p14:sldId id="663"/>
            <p14:sldId id="664"/>
            <p14:sldId id="665"/>
            <p14:sldId id="666"/>
            <p14:sldId id="630"/>
            <p14:sldId id="827"/>
            <p14:sldId id="631"/>
            <p14:sldId id="725"/>
            <p14:sldId id="632"/>
            <p14:sldId id="828"/>
            <p14:sldId id="634"/>
            <p14:sldId id="830"/>
            <p14:sldId id="635"/>
            <p14:sldId id="844"/>
            <p14:sldId id="861"/>
            <p14:sldId id="845"/>
            <p14:sldId id="846"/>
            <p14:sldId id="847"/>
            <p14:sldId id="848"/>
            <p14:sldId id="849"/>
            <p14:sldId id="850"/>
            <p14:sldId id="851"/>
            <p14:sldId id="852"/>
            <p14:sldId id="853"/>
            <p14:sldId id="854"/>
            <p14:sldId id="855"/>
            <p14:sldId id="856"/>
            <p14:sldId id="857"/>
            <p14:sldId id="858"/>
            <p14:sldId id="859"/>
            <p14:sldId id="860"/>
            <p14:sldId id="598"/>
            <p14:sldId id="834"/>
            <p14:sldId id="835"/>
            <p14:sldId id="836"/>
            <p14:sldId id="837"/>
            <p14:sldId id="838"/>
            <p14:sldId id="839"/>
            <p14:sldId id="840"/>
            <p14:sldId id="382"/>
            <p14:sldId id="841"/>
            <p14:sldId id="842"/>
            <p14:sldId id="843"/>
            <p14:sldId id="276"/>
            <p14:sldId id="719"/>
            <p14:sldId id="718"/>
            <p14:sldId id="387"/>
            <p14:sldId id="862"/>
            <p14:sldId id="541"/>
            <p14:sldId id="369"/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F8223C-610E-2BBA-F33B-0E1F55F6BB33}" name="Patricia Ann Lee King" initials="PALK" userId="S::pal094@ads.northwestern.edu::dbab7ec2-5444-4d21-afe7-a39974533dd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dd Hilgert" initials="TH" lastIdx="4" clrIdx="0">
    <p:extLst>
      <p:ext uri="{19B8F6BF-5375-455C-9EA6-DF929625EA0E}">
        <p15:presenceInfo xmlns:p15="http://schemas.microsoft.com/office/powerpoint/2012/main" userId="S::thilgert@burness.com::e63f7431-5354-4fa3-8815-b97c1ede6b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3BC"/>
    <a:srgbClr val="33CC33"/>
    <a:srgbClr val="FFF2F0"/>
    <a:srgbClr val="FC8E78"/>
    <a:srgbClr val="1C498B"/>
    <a:srgbClr val="DA3000"/>
    <a:srgbClr val="2EABEA"/>
    <a:srgbClr val="1C5CFC"/>
    <a:srgbClr val="6B95FD"/>
    <a:srgbClr val="BA8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3D0DF-8168-A3F9-DDD3-3578F6BFFDCC}" v="385" dt="2022-04-21T18:27:14.760"/>
    <p1510:client id="{148DEEF9-F6E4-1397-03CF-FBA3EA284AAB}" v="47" dt="2021-11-19T19:15:02.268"/>
    <p1510:client id="{1D7530D3-466D-44DA-849C-BFB7EEFD4AAF}" v="23" dt="2021-05-17T22:17:52.301"/>
    <p1510:client id="{283DF1BE-D57D-423E-877C-663E78509B24}" v="140" dt="2021-05-18T18:31:25.232"/>
    <p1510:client id="{308FD024-35A7-4EF2-A611-82CF9A89426A}" v="44" dt="2021-05-26T04:21:51.012"/>
    <p1510:client id="{4E12D735-6EDF-4BF3-9EE0-072A57F4CED7}" v="72" dt="2021-05-18T23:03:21.584"/>
    <p1510:client id="{5653806F-00AD-944D-945D-8743EFC854CB}" v="11" dt="2021-11-19T18:19:49.224"/>
    <p1510:client id="{65ED6BBB-14F0-4352-B4F4-3FF5864E15BD}" v="12" dt="2021-05-18T18:21:55.291"/>
    <p1510:client id="{74AA1256-F496-4B0D-A912-5831E3202A8E}" v="38" dt="2021-05-25T14:03:43.194"/>
    <p1510:client id="{7C22A33F-4331-4EFE-972F-8FA31C7CCF20}" v="7" dt="2021-05-18T18:08:52.488"/>
    <p1510:client id="{B8990924-0ECE-4099-A790-4E0C8D808371}" v="107" dt="2021-05-21T15:24:07.938"/>
    <p1510:client id="{C347438C-AD3B-4EF2-E90A-B9F359F626B7}" v="55" dt="2021-11-16T22:17:40.228"/>
    <p1510:client id="{C7250ECC-00A4-4119-A540-67AC2D645980}" v="2" dt="2021-05-17T23:56:10.893"/>
    <p1510:client id="{C89D1486-2D09-E6E4-211B-76C8879FCD69}" v="202" dt="2021-11-19T19:05:45.583"/>
    <p1510:client id="{E81D7F06-BE9E-4704-BE1F-C2D28AD0DC16}" v="1" dt="2021-05-18T20:23:23.190"/>
    <p1510:client id="{FA64239D-51BB-75EC-5720-D25C7A3F44AE}" v="4" dt="2021-11-19T14:40:50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1" autoAdjust="0"/>
    <p:restoredTop sz="77795" autoAdjust="0"/>
  </p:normalViewPr>
  <p:slideViewPr>
    <p:cSldViewPr snapToGrid="0" snapToObjects="1">
      <p:cViewPr varScale="1">
        <p:scale>
          <a:sx n="64" d="100"/>
          <a:sy n="64" d="100"/>
        </p:scale>
        <p:origin x="120" y="53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24508"/>
    </p:cViewPr>
  </p:sorterViewPr>
  <p:notesViewPr>
    <p:cSldViewPr snapToGrid="0" snapToObjects="1">
      <p:cViewPr varScale="1">
        <p:scale>
          <a:sx n="129" d="100"/>
          <a:sy n="129" d="100"/>
        </p:scale>
        <p:origin x="24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microsoft.com/office/2018/10/relationships/authors" Target="author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8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een Fleming Suse" userId="S::efs3844@ads.northwestern.edu::725c94ef-d051-42d7-9d33-8572765d592b" providerId="AD" clId="Web-{11D3D0DF-8168-A3F9-DDD3-3578F6BFFDCC}"/>
    <pc:docChg chg="modSld">
      <pc:chgData name="Eileen Fleming Suse" userId="S::efs3844@ads.northwestern.edu::725c94ef-d051-42d7-9d33-8572765d592b" providerId="AD" clId="Web-{11D3D0DF-8168-A3F9-DDD3-3578F6BFFDCC}" dt="2022-04-21T18:27:14.760" v="422" actId="20577"/>
      <pc:docMkLst>
        <pc:docMk/>
      </pc:docMkLst>
      <pc:sldChg chg="modSp delCm modNotes">
        <pc:chgData name="Eileen Fleming Suse" userId="S::efs3844@ads.northwestern.edu::725c94ef-d051-42d7-9d33-8572765d592b" providerId="AD" clId="Web-{11D3D0DF-8168-A3F9-DDD3-3578F6BFFDCC}" dt="2022-04-21T18:18:24.089" v="57"/>
        <pc:sldMkLst>
          <pc:docMk/>
          <pc:sldMk cId="2869706412" sldId="379"/>
        </pc:sldMkLst>
        <pc:spChg chg="mod">
          <ac:chgData name="Eileen Fleming Suse" userId="S::efs3844@ads.northwestern.edu::725c94ef-d051-42d7-9d33-8572765d592b" providerId="AD" clId="Web-{11D3D0DF-8168-A3F9-DDD3-3578F6BFFDCC}" dt="2022-04-21T18:17:55.869" v="9" actId="20577"/>
          <ac:spMkLst>
            <pc:docMk/>
            <pc:sldMk cId="2869706412" sldId="379"/>
            <ac:spMk id="5" creationId="{00000000-0000-0000-0000-000000000000}"/>
          </ac:spMkLst>
        </pc:spChg>
      </pc:sldChg>
      <pc:sldChg chg="modSp delCm">
        <pc:chgData name="Eileen Fleming Suse" userId="S::efs3844@ads.northwestern.edu::725c94ef-d051-42d7-9d33-8572765d592b" providerId="AD" clId="Web-{11D3D0DF-8168-A3F9-DDD3-3578F6BFFDCC}" dt="2022-04-21T18:20:44.562" v="128"/>
        <pc:sldMkLst>
          <pc:docMk/>
          <pc:sldMk cId="1867488853" sldId="541"/>
        </pc:sldMkLst>
        <pc:spChg chg="mod">
          <ac:chgData name="Eileen Fleming Suse" userId="S::efs3844@ads.northwestern.edu::725c94ef-d051-42d7-9d33-8572765d592b" providerId="AD" clId="Web-{11D3D0DF-8168-A3F9-DDD3-3578F6BFFDCC}" dt="2022-04-21T18:20:40.874" v="127" actId="20577"/>
          <ac:spMkLst>
            <pc:docMk/>
            <pc:sldMk cId="1867488853" sldId="541"/>
            <ac:spMk id="3" creationId="{00000000-0000-0000-0000-000000000000}"/>
          </ac:spMkLst>
        </pc:spChg>
      </pc:sldChg>
      <pc:sldChg chg="addSp modSp delCm">
        <pc:chgData name="Eileen Fleming Suse" userId="S::efs3844@ads.northwestern.edu::725c94ef-d051-42d7-9d33-8572765d592b" providerId="AD" clId="Web-{11D3D0DF-8168-A3F9-DDD3-3578F6BFFDCC}" dt="2022-04-21T18:19:25.434" v="69"/>
        <pc:sldMkLst>
          <pc:docMk/>
          <pc:sldMk cId="1554001442" sldId="598"/>
        </pc:sldMkLst>
        <pc:spChg chg="add mod">
          <ac:chgData name="Eileen Fleming Suse" userId="S::efs3844@ads.northwestern.edu::725c94ef-d051-42d7-9d33-8572765d592b" providerId="AD" clId="Web-{11D3D0DF-8168-A3F9-DDD3-3578F6BFFDCC}" dt="2022-04-21T18:19:20.137" v="68" actId="14100"/>
          <ac:spMkLst>
            <pc:docMk/>
            <pc:sldMk cId="1554001442" sldId="598"/>
            <ac:spMk id="3" creationId="{8B8A94C4-AA20-43D2-1C67-2DA29856A456}"/>
          </ac:spMkLst>
        </pc:spChg>
      </pc:sldChg>
      <pc:sldChg chg="delCm">
        <pc:chgData name="Eileen Fleming Suse" userId="S::efs3844@ads.northwestern.edu::725c94ef-d051-42d7-9d33-8572765d592b" providerId="AD" clId="Web-{11D3D0DF-8168-A3F9-DDD3-3578F6BFFDCC}" dt="2022-04-21T18:20:03.201" v="73"/>
        <pc:sldMkLst>
          <pc:docMk/>
          <pc:sldMk cId="238112170" sldId="718"/>
        </pc:sldMkLst>
      </pc:sldChg>
      <pc:sldChg chg="delCm">
        <pc:chgData name="Eileen Fleming Suse" userId="S::efs3844@ads.northwestern.edu::725c94ef-d051-42d7-9d33-8572765d592b" providerId="AD" clId="Web-{11D3D0DF-8168-A3F9-DDD3-3578F6BFFDCC}" dt="2022-04-21T18:18:04.010" v="10"/>
        <pc:sldMkLst>
          <pc:docMk/>
          <pc:sldMk cId="1932106782" sldId="825"/>
        </pc:sldMkLst>
      </pc:sldChg>
      <pc:sldChg chg="modSp delCm">
        <pc:chgData name="Eileen Fleming Suse" userId="S::efs3844@ads.northwestern.edu::725c94ef-d051-42d7-9d33-8572765d592b" providerId="AD" clId="Web-{11D3D0DF-8168-A3F9-DDD3-3578F6BFFDCC}" dt="2022-04-21T18:22:34.143" v="222"/>
        <pc:sldMkLst>
          <pc:docMk/>
          <pc:sldMk cId="2212719902" sldId="827"/>
        </pc:sldMkLst>
        <pc:spChg chg="mod">
          <ac:chgData name="Eileen Fleming Suse" userId="S::efs3844@ads.northwestern.edu::725c94ef-d051-42d7-9d33-8572765d592b" providerId="AD" clId="Web-{11D3D0DF-8168-A3F9-DDD3-3578F6BFFDCC}" dt="2022-04-21T18:22:33.893" v="221" actId="20577"/>
          <ac:spMkLst>
            <pc:docMk/>
            <pc:sldMk cId="2212719902" sldId="827"/>
            <ac:spMk id="3" creationId="{00000000-0000-0000-0000-000000000000}"/>
          </ac:spMkLst>
        </pc:spChg>
      </pc:sldChg>
      <pc:sldChg chg="modCm">
        <pc:chgData name="Eileen Fleming Suse" userId="S::efs3844@ads.northwestern.edu::725c94ef-d051-42d7-9d33-8572765d592b" providerId="AD" clId="Web-{11D3D0DF-8168-A3F9-DDD3-3578F6BFFDCC}" dt="2022-04-21T18:22:46.284" v="223"/>
        <pc:sldMkLst>
          <pc:docMk/>
          <pc:sldMk cId="2315264190" sldId="828"/>
        </pc:sldMkLst>
      </pc:sldChg>
      <pc:sldChg chg="modSp modCm">
        <pc:chgData name="Eileen Fleming Suse" userId="S::efs3844@ads.northwestern.edu::725c94ef-d051-42d7-9d33-8572765d592b" providerId="AD" clId="Web-{11D3D0DF-8168-A3F9-DDD3-3578F6BFFDCC}" dt="2022-04-21T18:24:27.693" v="343"/>
        <pc:sldMkLst>
          <pc:docMk/>
          <pc:sldMk cId="1613790518" sldId="830"/>
        </pc:sldMkLst>
        <pc:spChg chg="mod">
          <ac:chgData name="Eileen Fleming Suse" userId="S::efs3844@ads.northwestern.edu::725c94ef-d051-42d7-9d33-8572765d592b" providerId="AD" clId="Web-{11D3D0DF-8168-A3F9-DDD3-3578F6BFFDCC}" dt="2022-04-21T18:24:24.849" v="342" actId="20577"/>
          <ac:spMkLst>
            <pc:docMk/>
            <pc:sldMk cId="1613790518" sldId="830"/>
            <ac:spMk id="3" creationId="{00000000-0000-0000-0000-000000000000}"/>
          </ac:spMkLst>
        </pc:spChg>
      </pc:sldChg>
      <pc:sldChg chg="modSp delCm">
        <pc:chgData name="Eileen Fleming Suse" userId="S::efs3844@ads.northwestern.edu::725c94ef-d051-42d7-9d33-8572765d592b" providerId="AD" clId="Web-{11D3D0DF-8168-A3F9-DDD3-3578F6BFFDCC}" dt="2022-04-21T18:19:41.654" v="72"/>
        <pc:sldMkLst>
          <pc:docMk/>
          <pc:sldMk cId="776682212" sldId="843"/>
        </pc:sldMkLst>
        <pc:spChg chg="mod">
          <ac:chgData name="Eileen Fleming Suse" userId="S::efs3844@ads.northwestern.edu::725c94ef-d051-42d7-9d33-8572765d592b" providerId="AD" clId="Web-{11D3D0DF-8168-A3F9-DDD3-3578F6BFFDCC}" dt="2022-04-21T18:19:37.825" v="71" actId="20577"/>
          <ac:spMkLst>
            <pc:docMk/>
            <pc:sldMk cId="776682212" sldId="843"/>
            <ac:spMk id="3" creationId="{00000000-0000-0000-0000-000000000000}"/>
          </ac:spMkLst>
        </pc:spChg>
      </pc:sldChg>
      <pc:sldChg chg="modSp">
        <pc:chgData name="Eileen Fleming Suse" userId="S::efs3844@ads.northwestern.edu::725c94ef-d051-42d7-9d33-8572765d592b" providerId="AD" clId="Web-{11D3D0DF-8168-A3F9-DDD3-3578F6BFFDCC}" dt="2022-04-21T18:27:14.760" v="422" actId="20577"/>
        <pc:sldMkLst>
          <pc:docMk/>
          <pc:sldMk cId="4041443347" sldId="844"/>
        </pc:sldMkLst>
        <pc:spChg chg="mod">
          <ac:chgData name="Eileen Fleming Suse" userId="S::efs3844@ads.northwestern.edu::725c94ef-d051-42d7-9d33-8572765d592b" providerId="AD" clId="Web-{11D3D0DF-8168-A3F9-DDD3-3578F6BFFDCC}" dt="2022-04-21T18:27:14.760" v="422" actId="20577"/>
          <ac:spMkLst>
            <pc:docMk/>
            <pc:sldMk cId="4041443347" sldId="844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'NTSV C-section Rate'!$C$1</c:f>
              <c:strCache>
                <c:ptCount val="1"/>
                <c:pt idx="0">
                  <c:v>% of Hospitals under goal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'NTSV C-section Rate'!$A$2:$A$17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'NTSV C-section Rate'!$C$2:$C$17</c:f>
              <c:numCache>
                <c:formatCode>0%</c:formatCode>
                <c:ptCount val="16"/>
                <c:pt idx="0">
                  <c:v>0.45</c:v>
                </c:pt>
                <c:pt idx="1">
                  <c:v>0.57999999999999996</c:v>
                </c:pt>
                <c:pt idx="2">
                  <c:v>0.47</c:v>
                </c:pt>
                <c:pt idx="3">
                  <c:v>0.49</c:v>
                </c:pt>
                <c:pt idx="4">
                  <c:v>0.48</c:v>
                </c:pt>
                <c:pt idx="5">
                  <c:v>0.46</c:v>
                </c:pt>
                <c:pt idx="6">
                  <c:v>0.38</c:v>
                </c:pt>
                <c:pt idx="7">
                  <c:v>0.53</c:v>
                </c:pt>
                <c:pt idx="8">
                  <c:v>0.55000000000000004</c:v>
                </c:pt>
                <c:pt idx="9">
                  <c:v>0.44</c:v>
                </c:pt>
                <c:pt idx="10">
                  <c:v>0.46</c:v>
                </c:pt>
                <c:pt idx="11" formatCode="0.00%">
                  <c:v>0.44</c:v>
                </c:pt>
                <c:pt idx="12">
                  <c:v>0.42</c:v>
                </c:pt>
                <c:pt idx="13">
                  <c:v>0.32</c:v>
                </c:pt>
                <c:pt idx="14">
                  <c:v>0.53</c:v>
                </c:pt>
                <c:pt idx="15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0-4DD7-AFB9-8086FC79C35A}"/>
            </c:ext>
          </c:extLst>
        </c:ser>
        <c:ser>
          <c:idx val="2"/>
          <c:order val="2"/>
          <c:tx>
            <c:strRef>
              <c:f>'NTSV C-section Rate'!$D$1</c:f>
              <c:strCache>
                <c:ptCount val="1"/>
                <c:pt idx="0">
                  <c:v>% Hospitals above goal</c:v>
                </c:pt>
              </c:strCache>
            </c:strRef>
          </c:tx>
          <c:spPr>
            <a:solidFill>
              <a:srgbClr val="ED7373"/>
            </a:solidFill>
            <a:ln>
              <a:noFill/>
            </a:ln>
            <a:effectLst/>
          </c:spPr>
          <c:invertIfNegative val="0"/>
          <c:cat>
            <c:strRef>
              <c:f>'NTSV C-section Rate'!$A$2:$A$17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'NTSV C-section Rate'!$D$2:$D$17</c:f>
              <c:numCache>
                <c:formatCode>0%</c:formatCode>
                <c:ptCount val="16"/>
                <c:pt idx="0">
                  <c:v>0.55000000000000004</c:v>
                </c:pt>
                <c:pt idx="1">
                  <c:v>0.42</c:v>
                </c:pt>
                <c:pt idx="2">
                  <c:v>0.53</c:v>
                </c:pt>
                <c:pt idx="3">
                  <c:v>0.51</c:v>
                </c:pt>
                <c:pt idx="4">
                  <c:v>0.52</c:v>
                </c:pt>
                <c:pt idx="5">
                  <c:v>0.54</c:v>
                </c:pt>
                <c:pt idx="6">
                  <c:v>0.62</c:v>
                </c:pt>
                <c:pt idx="7">
                  <c:v>0.47</c:v>
                </c:pt>
                <c:pt idx="8">
                  <c:v>0.45</c:v>
                </c:pt>
                <c:pt idx="9">
                  <c:v>0.56000000000000005</c:v>
                </c:pt>
                <c:pt idx="10">
                  <c:v>0.54</c:v>
                </c:pt>
                <c:pt idx="11" formatCode="0.00%">
                  <c:v>0.56000000000000005</c:v>
                </c:pt>
                <c:pt idx="12">
                  <c:v>0.57999999999999996</c:v>
                </c:pt>
                <c:pt idx="13">
                  <c:v>0.68</c:v>
                </c:pt>
                <c:pt idx="14">
                  <c:v>0.47</c:v>
                </c:pt>
                <c:pt idx="1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0-4DD7-AFB9-8086FC79C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100"/>
        <c:axId val="1256109808"/>
        <c:axId val="1256113552"/>
      </c:barChart>
      <c:lineChart>
        <c:grouping val="standard"/>
        <c:varyColors val="0"/>
        <c:ser>
          <c:idx val="0"/>
          <c:order val="0"/>
          <c:tx>
            <c:strRef>
              <c:f>'NTSV C-section Rate'!$B$1</c:f>
              <c:strCache>
                <c:ptCount val="1"/>
                <c:pt idx="0">
                  <c:v>NTSV C-section Rate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'NTSV C-section Rate'!$A$2:$A$17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'NTSV C-section Rate'!$B$2:$B$17</c:f>
              <c:numCache>
                <c:formatCode>0%</c:formatCode>
                <c:ptCount val="16"/>
                <c:pt idx="0">
                  <c:v>0.26</c:v>
                </c:pt>
                <c:pt idx="1">
                  <c:v>0.23</c:v>
                </c:pt>
                <c:pt idx="2">
                  <c:v>0.25</c:v>
                </c:pt>
                <c:pt idx="3">
                  <c:v>0.23</c:v>
                </c:pt>
                <c:pt idx="4">
                  <c:v>0.25</c:v>
                </c:pt>
                <c:pt idx="5">
                  <c:v>0.25</c:v>
                </c:pt>
                <c:pt idx="6">
                  <c:v>0.24</c:v>
                </c:pt>
                <c:pt idx="7">
                  <c:v>0.27</c:v>
                </c:pt>
                <c:pt idx="8">
                  <c:v>0.22</c:v>
                </c:pt>
                <c:pt idx="9">
                  <c:v>0.24</c:v>
                </c:pt>
                <c:pt idx="10">
                  <c:v>0.24</c:v>
                </c:pt>
                <c:pt idx="11">
                  <c:v>0.24</c:v>
                </c:pt>
                <c:pt idx="12">
                  <c:v>0.26</c:v>
                </c:pt>
                <c:pt idx="13">
                  <c:v>0.26</c:v>
                </c:pt>
                <c:pt idx="14">
                  <c:v>0.26</c:v>
                </c:pt>
                <c:pt idx="15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70-4DD7-AFB9-8086FC79C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109808"/>
        <c:axId val="1256113552"/>
      </c:lineChart>
      <c:catAx>
        <c:axId val="125610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113552"/>
        <c:crosses val="autoZero"/>
        <c:auto val="1"/>
        <c:lblAlgn val="ctr"/>
        <c:lblOffset val="100"/>
        <c:noMultiLvlLbl val="0"/>
      </c:catAx>
      <c:valAx>
        <c:axId val="12561135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10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Integrated process to review and share data that includes provider-level data with labor and delivery clinical teams</a:t>
            </a:r>
            <a:endParaRPr lang="en-US" sz="1800" b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8'!$A$2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8'!$B$1:$Q$1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8'!$B$2:$Q$2</c:f>
              <c:numCache>
                <c:formatCode>General</c:formatCode>
                <c:ptCount val="16"/>
                <c:pt idx="0">
                  <c:v>4.76</c:v>
                </c:pt>
                <c:pt idx="1">
                  <c:v>7.23</c:v>
                </c:pt>
                <c:pt idx="2">
                  <c:v>9.8800000000000008</c:v>
                </c:pt>
                <c:pt idx="3">
                  <c:v>19.739999999999998</c:v>
                </c:pt>
                <c:pt idx="4">
                  <c:v>25</c:v>
                </c:pt>
                <c:pt idx="5">
                  <c:v>25.71</c:v>
                </c:pt>
                <c:pt idx="6">
                  <c:v>28.99</c:v>
                </c:pt>
                <c:pt idx="7">
                  <c:v>37.880000000000003</c:v>
                </c:pt>
                <c:pt idx="8">
                  <c:v>43.75</c:v>
                </c:pt>
                <c:pt idx="9">
                  <c:v>50.82</c:v>
                </c:pt>
                <c:pt idx="10">
                  <c:v>51.72</c:v>
                </c:pt>
                <c:pt idx="11">
                  <c:v>52.54</c:v>
                </c:pt>
                <c:pt idx="12">
                  <c:v>53.7</c:v>
                </c:pt>
                <c:pt idx="13">
                  <c:v>54.55</c:v>
                </c:pt>
                <c:pt idx="14">
                  <c:v>57.14</c:v>
                </c:pt>
                <c:pt idx="15">
                  <c:v>65.62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0-4161-9EE3-5F2F9F6E68DC}"/>
            </c:ext>
          </c:extLst>
        </c:ser>
        <c:ser>
          <c:idx val="1"/>
          <c:order val="1"/>
          <c:tx>
            <c:strRef>
              <c:f>'SM 8'!$A$3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8'!$B$1:$Q$1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8'!$B$3:$Q$3</c:f>
              <c:numCache>
                <c:formatCode>General</c:formatCode>
                <c:ptCount val="16"/>
                <c:pt idx="0">
                  <c:v>15.56</c:v>
                </c:pt>
                <c:pt idx="1">
                  <c:v>38.549999999999997</c:v>
                </c:pt>
                <c:pt idx="2">
                  <c:v>48.15</c:v>
                </c:pt>
                <c:pt idx="3">
                  <c:v>53.95</c:v>
                </c:pt>
                <c:pt idx="4">
                  <c:v>57.89</c:v>
                </c:pt>
                <c:pt idx="5">
                  <c:v>60</c:v>
                </c:pt>
                <c:pt idx="6">
                  <c:v>63.77</c:v>
                </c:pt>
                <c:pt idx="7">
                  <c:v>57.58</c:v>
                </c:pt>
                <c:pt idx="8">
                  <c:v>54.69</c:v>
                </c:pt>
                <c:pt idx="9">
                  <c:v>47.54</c:v>
                </c:pt>
                <c:pt idx="10">
                  <c:v>46.55</c:v>
                </c:pt>
                <c:pt idx="11">
                  <c:v>45.76</c:v>
                </c:pt>
                <c:pt idx="12">
                  <c:v>44.44</c:v>
                </c:pt>
                <c:pt idx="13">
                  <c:v>45.45</c:v>
                </c:pt>
                <c:pt idx="14">
                  <c:v>42.86</c:v>
                </c:pt>
                <c:pt idx="15">
                  <c:v>31.25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0-4161-9EE3-5F2F9F6E68DC}"/>
            </c:ext>
          </c:extLst>
        </c:ser>
        <c:ser>
          <c:idx val="2"/>
          <c:order val="2"/>
          <c:tx>
            <c:strRef>
              <c:f>'SM 8'!$A$4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8'!$B$1:$Q$1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8'!$B$4:$Q$4</c:f>
              <c:numCache>
                <c:formatCode>General</c:formatCode>
                <c:ptCount val="16"/>
                <c:pt idx="0">
                  <c:v>79.680000000000007</c:v>
                </c:pt>
                <c:pt idx="1">
                  <c:v>54.22</c:v>
                </c:pt>
                <c:pt idx="2">
                  <c:v>41.97</c:v>
                </c:pt>
                <c:pt idx="3">
                  <c:v>26.310000000000002</c:v>
                </c:pt>
                <c:pt idx="4">
                  <c:v>17.11</c:v>
                </c:pt>
                <c:pt idx="5">
                  <c:v>14.289999999999992</c:v>
                </c:pt>
                <c:pt idx="6">
                  <c:v>7.2399999999999949</c:v>
                </c:pt>
                <c:pt idx="7">
                  <c:v>4.539999999999992</c:v>
                </c:pt>
                <c:pt idx="8">
                  <c:v>1.5600000000000023</c:v>
                </c:pt>
                <c:pt idx="9">
                  <c:v>1.6400000000000006</c:v>
                </c:pt>
                <c:pt idx="10">
                  <c:v>1.730000000000004</c:v>
                </c:pt>
                <c:pt idx="11">
                  <c:v>1.7000000000000028</c:v>
                </c:pt>
                <c:pt idx="12">
                  <c:v>1.8599999999999994</c:v>
                </c:pt>
                <c:pt idx="13">
                  <c:v>0</c:v>
                </c:pt>
                <c:pt idx="14">
                  <c:v>0</c:v>
                </c:pt>
                <c:pt idx="15">
                  <c:v>3.1299999999999955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0-4161-9EE3-5F2F9F6E6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 dirty="0">
                <a:effectLst/>
              </a:rPr>
              <a:t>Implemented decision huddles/debriefs with care team to standardize use of ACOG/SMFM guidelines and checklist</a:t>
            </a:r>
            <a:endParaRPr lang="en-US" sz="1800" b="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5'!$A$2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5'!$B$1:$Q$1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5'!$B$2:$Q$2</c:f>
              <c:numCache>
                <c:formatCode>General</c:formatCode>
                <c:ptCount val="16"/>
                <c:pt idx="0">
                  <c:v>2.39</c:v>
                </c:pt>
                <c:pt idx="1">
                  <c:v>6.02</c:v>
                </c:pt>
                <c:pt idx="2">
                  <c:v>3.95</c:v>
                </c:pt>
                <c:pt idx="3">
                  <c:v>6.58</c:v>
                </c:pt>
                <c:pt idx="4">
                  <c:v>10.39</c:v>
                </c:pt>
                <c:pt idx="5">
                  <c:v>14.29</c:v>
                </c:pt>
                <c:pt idx="6">
                  <c:v>17.39</c:v>
                </c:pt>
                <c:pt idx="7">
                  <c:v>26.87</c:v>
                </c:pt>
                <c:pt idx="8">
                  <c:v>39.06</c:v>
                </c:pt>
                <c:pt idx="9">
                  <c:v>43.55</c:v>
                </c:pt>
                <c:pt idx="10">
                  <c:v>44.83</c:v>
                </c:pt>
                <c:pt idx="11">
                  <c:v>49.15</c:v>
                </c:pt>
                <c:pt idx="12">
                  <c:v>55.56</c:v>
                </c:pt>
                <c:pt idx="13">
                  <c:v>59.09</c:v>
                </c:pt>
                <c:pt idx="14">
                  <c:v>69.05</c:v>
                </c:pt>
                <c:pt idx="15">
                  <c:v>68.75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1-4FF2-8878-591969940A22}"/>
            </c:ext>
          </c:extLst>
        </c:ser>
        <c:ser>
          <c:idx val="1"/>
          <c:order val="1"/>
          <c:tx>
            <c:strRef>
              <c:f>'SM 5'!$A$3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5'!$B$1:$Q$1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5'!$B$3:$Q$3</c:f>
              <c:numCache>
                <c:formatCode>General</c:formatCode>
                <c:ptCount val="16"/>
                <c:pt idx="0">
                  <c:v>10.71</c:v>
                </c:pt>
                <c:pt idx="1">
                  <c:v>0</c:v>
                </c:pt>
                <c:pt idx="2">
                  <c:v>39.47</c:v>
                </c:pt>
                <c:pt idx="3">
                  <c:v>53.95</c:v>
                </c:pt>
                <c:pt idx="4">
                  <c:v>63.64</c:v>
                </c:pt>
                <c:pt idx="5">
                  <c:v>71.430000000000007</c:v>
                </c:pt>
                <c:pt idx="6">
                  <c:v>72.459999999999994</c:v>
                </c:pt>
                <c:pt idx="7">
                  <c:v>65.67</c:v>
                </c:pt>
                <c:pt idx="8">
                  <c:v>57.81</c:v>
                </c:pt>
                <c:pt idx="9">
                  <c:v>51.61</c:v>
                </c:pt>
                <c:pt idx="10">
                  <c:v>50</c:v>
                </c:pt>
                <c:pt idx="11">
                  <c:v>45.76</c:v>
                </c:pt>
                <c:pt idx="12">
                  <c:v>40.74</c:v>
                </c:pt>
                <c:pt idx="13">
                  <c:v>36.36</c:v>
                </c:pt>
                <c:pt idx="14">
                  <c:v>26.19</c:v>
                </c:pt>
                <c:pt idx="1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1-4FF2-8878-591969940A22}"/>
            </c:ext>
          </c:extLst>
        </c:ser>
        <c:ser>
          <c:idx val="2"/>
          <c:order val="2"/>
          <c:tx>
            <c:strRef>
              <c:f>'SM 5'!$A$4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5'!$B$1:$Q$1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5'!$B$4:$Q$4</c:f>
              <c:numCache>
                <c:formatCode>General</c:formatCode>
                <c:ptCount val="16"/>
                <c:pt idx="0">
                  <c:v>86.9</c:v>
                </c:pt>
                <c:pt idx="1">
                  <c:v>70.510000000000005</c:v>
                </c:pt>
                <c:pt idx="2">
                  <c:v>56.58</c:v>
                </c:pt>
                <c:pt idx="3">
                  <c:v>39.47</c:v>
                </c:pt>
                <c:pt idx="4">
                  <c:v>25.97</c:v>
                </c:pt>
                <c:pt idx="5">
                  <c:v>14.280000000000001</c:v>
                </c:pt>
                <c:pt idx="6">
                  <c:v>10.150000000000006</c:v>
                </c:pt>
                <c:pt idx="7">
                  <c:v>7.4599999999999937</c:v>
                </c:pt>
                <c:pt idx="8">
                  <c:v>3.1299999999999955</c:v>
                </c:pt>
                <c:pt idx="9">
                  <c:v>4.8400000000000034</c:v>
                </c:pt>
                <c:pt idx="10">
                  <c:v>5.1700000000000017</c:v>
                </c:pt>
                <c:pt idx="11">
                  <c:v>5.0900000000000034</c:v>
                </c:pt>
                <c:pt idx="12">
                  <c:v>3.6999999999999886</c:v>
                </c:pt>
                <c:pt idx="13">
                  <c:v>4.5499999999999972</c:v>
                </c:pt>
                <c:pt idx="14">
                  <c:v>4.7600000000000051</c:v>
                </c:pt>
                <c:pt idx="15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B1-4FF2-8878-591969940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Implemented cesarean decision checklist using ACOG/SMFM labor guidelines</a:t>
            </a:r>
            <a:endParaRPr lang="en-US" sz="1800" b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4'!$A$2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4'!$B$1:$Q$1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4'!$B$2:$Q$2</c:f>
              <c:numCache>
                <c:formatCode>General</c:formatCode>
                <c:ptCount val="16"/>
                <c:pt idx="0">
                  <c:v>3.58</c:v>
                </c:pt>
                <c:pt idx="1">
                  <c:v>7.32</c:v>
                </c:pt>
                <c:pt idx="2">
                  <c:v>6.33</c:v>
                </c:pt>
                <c:pt idx="3">
                  <c:v>7.89</c:v>
                </c:pt>
                <c:pt idx="4">
                  <c:v>9.2100000000000009</c:v>
                </c:pt>
                <c:pt idx="5">
                  <c:v>17.14</c:v>
                </c:pt>
                <c:pt idx="6">
                  <c:v>26.64</c:v>
                </c:pt>
                <c:pt idx="7">
                  <c:v>36.36</c:v>
                </c:pt>
                <c:pt idx="8">
                  <c:v>48.44</c:v>
                </c:pt>
                <c:pt idx="9">
                  <c:v>64.52</c:v>
                </c:pt>
                <c:pt idx="10">
                  <c:v>65.52</c:v>
                </c:pt>
                <c:pt idx="11">
                  <c:v>67.8</c:v>
                </c:pt>
                <c:pt idx="12">
                  <c:v>77.78</c:v>
                </c:pt>
                <c:pt idx="13">
                  <c:v>70.45</c:v>
                </c:pt>
                <c:pt idx="14">
                  <c:v>85.71</c:v>
                </c:pt>
                <c:pt idx="15">
                  <c:v>81.25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B-456C-98EE-520DAB9DC38F}"/>
            </c:ext>
          </c:extLst>
        </c:ser>
        <c:ser>
          <c:idx val="1"/>
          <c:order val="1"/>
          <c:tx>
            <c:strRef>
              <c:f>'SM 4'!$A$3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4'!$B$1:$Q$1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4'!$B$3:$Q$3</c:f>
              <c:numCache>
                <c:formatCode>General</c:formatCode>
                <c:ptCount val="16"/>
                <c:pt idx="0">
                  <c:v>9.52</c:v>
                </c:pt>
                <c:pt idx="1">
                  <c:v>30.49</c:v>
                </c:pt>
                <c:pt idx="2">
                  <c:v>40.51</c:v>
                </c:pt>
                <c:pt idx="3">
                  <c:v>59.21</c:v>
                </c:pt>
                <c:pt idx="4">
                  <c:v>71.05</c:v>
                </c:pt>
                <c:pt idx="5">
                  <c:v>70</c:v>
                </c:pt>
                <c:pt idx="6">
                  <c:v>69.569999999999993</c:v>
                </c:pt>
                <c:pt idx="7">
                  <c:v>59.09</c:v>
                </c:pt>
                <c:pt idx="8">
                  <c:v>46.68</c:v>
                </c:pt>
                <c:pt idx="9">
                  <c:v>31.03</c:v>
                </c:pt>
                <c:pt idx="10">
                  <c:v>31.03</c:v>
                </c:pt>
                <c:pt idx="11">
                  <c:v>28.81</c:v>
                </c:pt>
                <c:pt idx="12">
                  <c:v>20.37</c:v>
                </c:pt>
                <c:pt idx="13">
                  <c:v>27.27</c:v>
                </c:pt>
                <c:pt idx="14">
                  <c:v>11.9</c:v>
                </c:pt>
                <c:pt idx="15">
                  <c:v>15.62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BB-456C-98EE-520DAB9DC38F}"/>
            </c:ext>
          </c:extLst>
        </c:ser>
        <c:ser>
          <c:idx val="2"/>
          <c:order val="2"/>
          <c:tx>
            <c:strRef>
              <c:f>'SM 4'!$A$4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4'!$B$1:$Q$1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4'!$B$4:$Q$4</c:f>
              <c:numCache>
                <c:formatCode>General</c:formatCode>
                <c:ptCount val="16"/>
                <c:pt idx="0">
                  <c:v>86.9</c:v>
                </c:pt>
                <c:pt idx="1">
                  <c:v>62.19</c:v>
                </c:pt>
                <c:pt idx="2">
                  <c:v>53.160000000000004</c:v>
                </c:pt>
                <c:pt idx="3">
                  <c:v>32.900000000000006</c:v>
                </c:pt>
                <c:pt idx="4">
                  <c:v>19.740000000000009</c:v>
                </c:pt>
                <c:pt idx="5">
                  <c:v>12.86</c:v>
                </c:pt>
                <c:pt idx="6">
                  <c:v>3.7900000000000063</c:v>
                </c:pt>
                <c:pt idx="7">
                  <c:v>4.5499999999999972</c:v>
                </c:pt>
                <c:pt idx="8">
                  <c:v>4.8799999999999955</c:v>
                </c:pt>
                <c:pt idx="9">
                  <c:v>4.4500000000000028</c:v>
                </c:pt>
                <c:pt idx="10">
                  <c:v>3.4500000000000028</c:v>
                </c:pt>
                <c:pt idx="11">
                  <c:v>3.3900000000000006</c:v>
                </c:pt>
                <c:pt idx="12">
                  <c:v>1.8499999999999943</c:v>
                </c:pt>
                <c:pt idx="13">
                  <c:v>2.2800000000000011</c:v>
                </c:pt>
                <c:pt idx="14">
                  <c:v>2.3900000000000006</c:v>
                </c:pt>
                <c:pt idx="15">
                  <c:v>3.1299999999999955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BB-456C-98EE-520DAB9DC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Implemented workflow process to incorporate shared decision making with the patient </a:t>
            </a:r>
            <a:endParaRPr lang="en-US" sz="1800" b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6'!$A$2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6'!$B$1:$Q$1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6'!$B$2:$Q$2</c:f>
              <c:numCache>
                <c:formatCode>General</c:formatCode>
                <c:ptCount val="16"/>
                <c:pt idx="0">
                  <c:v>2.41</c:v>
                </c:pt>
                <c:pt idx="1">
                  <c:v>2.56</c:v>
                </c:pt>
                <c:pt idx="2">
                  <c:v>3.94</c:v>
                </c:pt>
                <c:pt idx="3">
                  <c:v>4.05</c:v>
                </c:pt>
                <c:pt idx="4">
                  <c:v>6.15</c:v>
                </c:pt>
                <c:pt idx="5">
                  <c:v>11.43</c:v>
                </c:pt>
                <c:pt idx="6">
                  <c:v>13.04</c:v>
                </c:pt>
                <c:pt idx="7">
                  <c:v>17.91</c:v>
                </c:pt>
                <c:pt idx="8">
                  <c:v>28.12</c:v>
                </c:pt>
                <c:pt idx="9">
                  <c:v>35.479999999999997</c:v>
                </c:pt>
                <c:pt idx="10">
                  <c:v>43.1</c:v>
                </c:pt>
                <c:pt idx="11">
                  <c:v>40.68</c:v>
                </c:pt>
                <c:pt idx="12">
                  <c:v>46.3</c:v>
                </c:pt>
                <c:pt idx="13">
                  <c:v>47.73</c:v>
                </c:pt>
                <c:pt idx="14">
                  <c:v>59.52</c:v>
                </c:pt>
                <c:pt idx="15">
                  <c:v>65.62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D-4142-82E3-87C27A15DD5C}"/>
            </c:ext>
          </c:extLst>
        </c:ser>
        <c:ser>
          <c:idx val="1"/>
          <c:order val="1"/>
          <c:tx>
            <c:strRef>
              <c:f>'SM 6'!$A$3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6'!$B$1:$Q$1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6'!$B$3:$Q$3</c:f>
              <c:numCache>
                <c:formatCode>General</c:formatCode>
                <c:ptCount val="16"/>
                <c:pt idx="0">
                  <c:v>13.25</c:v>
                </c:pt>
                <c:pt idx="1">
                  <c:v>29.49</c:v>
                </c:pt>
                <c:pt idx="2">
                  <c:v>42.11</c:v>
                </c:pt>
                <c:pt idx="3">
                  <c:v>60.81</c:v>
                </c:pt>
                <c:pt idx="4">
                  <c:v>66.150000000000006</c:v>
                </c:pt>
                <c:pt idx="5">
                  <c:v>70</c:v>
                </c:pt>
                <c:pt idx="6">
                  <c:v>73.91</c:v>
                </c:pt>
                <c:pt idx="7">
                  <c:v>70.150000000000006</c:v>
                </c:pt>
                <c:pt idx="8">
                  <c:v>67.19</c:v>
                </c:pt>
                <c:pt idx="9">
                  <c:v>61.29</c:v>
                </c:pt>
                <c:pt idx="10">
                  <c:v>53.45</c:v>
                </c:pt>
                <c:pt idx="11">
                  <c:v>55.93</c:v>
                </c:pt>
                <c:pt idx="12">
                  <c:v>51.85</c:v>
                </c:pt>
                <c:pt idx="13">
                  <c:v>47.73</c:v>
                </c:pt>
                <c:pt idx="14">
                  <c:v>38.1</c:v>
                </c:pt>
                <c:pt idx="15">
                  <c:v>31.25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D-4142-82E3-87C27A15DD5C}"/>
            </c:ext>
          </c:extLst>
        </c:ser>
        <c:ser>
          <c:idx val="2"/>
          <c:order val="2"/>
          <c:tx>
            <c:strRef>
              <c:f>'SM 6'!$A$4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6'!$B$1:$Q$1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6'!$B$4:$Q$4</c:f>
              <c:numCache>
                <c:formatCode>General</c:formatCode>
                <c:ptCount val="16"/>
                <c:pt idx="0">
                  <c:v>84.34</c:v>
                </c:pt>
                <c:pt idx="1">
                  <c:v>67.95</c:v>
                </c:pt>
                <c:pt idx="2">
                  <c:v>53.95</c:v>
                </c:pt>
                <c:pt idx="3">
                  <c:v>35.14</c:v>
                </c:pt>
                <c:pt idx="4">
                  <c:v>27.699999999999989</c:v>
                </c:pt>
                <c:pt idx="5">
                  <c:v>18.569999999999993</c:v>
                </c:pt>
                <c:pt idx="6">
                  <c:v>13.050000000000011</c:v>
                </c:pt>
                <c:pt idx="7">
                  <c:v>11.939999999999998</c:v>
                </c:pt>
                <c:pt idx="8">
                  <c:v>4.6899999999999977</c:v>
                </c:pt>
                <c:pt idx="9">
                  <c:v>3.230000000000004</c:v>
                </c:pt>
                <c:pt idx="10">
                  <c:v>3.4499999999999886</c:v>
                </c:pt>
                <c:pt idx="11">
                  <c:v>3.3900000000000006</c:v>
                </c:pt>
                <c:pt idx="12">
                  <c:v>1.8499999999999943</c:v>
                </c:pt>
                <c:pt idx="13">
                  <c:v>4.5400000000000063</c:v>
                </c:pt>
                <c:pt idx="14">
                  <c:v>2.3799999999999955</c:v>
                </c:pt>
                <c:pt idx="15">
                  <c:v>3.1299999999999955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8D-4142-82E3-87C27A15D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9914817659226772"/>
          <c:y val="0.92846438232146022"/>
          <c:w val="0.40170355427525145"/>
          <c:h val="4.5037572407283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effectLst/>
              </a:rPr>
              <a:t> </a:t>
            </a:r>
            <a:r>
              <a:rPr lang="en-US" sz="1800" b="0" i="0" u="none" strike="noStrike" baseline="0" dirty="0">
                <a:effectLst/>
              </a:rPr>
              <a:t>Implemented standardized patient education with positive messaging</a:t>
            </a:r>
            <a:endParaRPr lang="en-US" sz="1800" b="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7'!$A$2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7'!$B$1:$Q$1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7'!$B$2:$Q$2</c:f>
              <c:numCache>
                <c:formatCode>General</c:formatCode>
                <c:ptCount val="16"/>
                <c:pt idx="0">
                  <c:v>2.21</c:v>
                </c:pt>
                <c:pt idx="1">
                  <c:v>1.28</c:v>
                </c:pt>
                <c:pt idx="2">
                  <c:v>2.63</c:v>
                </c:pt>
                <c:pt idx="3">
                  <c:v>0</c:v>
                </c:pt>
                <c:pt idx="4">
                  <c:v>4.91</c:v>
                </c:pt>
                <c:pt idx="5">
                  <c:v>4.08</c:v>
                </c:pt>
                <c:pt idx="6">
                  <c:v>8.6999999999999993</c:v>
                </c:pt>
                <c:pt idx="7">
                  <c:v>11.94</c:v>
                </c:pt>
                <c:pt idx="8">
                  <c:v>10.94</c:v>
                </c:pt>
                <c:pt idx="9">
                  <c:v>14.52</c:v>
                </c:pt>
                <c:pt idx="10">
                  <c:v>20.69</c:v>
                </c:pt>
                <c:pt idx="11">
                  <c:v>22.03</c:v>
                </c:pt>
                <c:pt idx="12">
                  <c:v>29.63</c:v>
                </c:pt>
                <c:pt idx="13">
                  <c:v>31.82</c:v>
                </c:pt>
                <c:pt idx="14">
                  <c:v>28.57</c:v>
                </c:pt>
                <c:pt idx="15">
                  <c:v>40.619999999999997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F-40AF-ADA6-C6CD7B95B514}"/>
            </c:ext>
          </c:extLst>
        </c:ser>
        <c:ser>
          <c:idx val="1"/>
          <c:order val="1"/>
          <c:tx>
            <c:strRef>
              <c:f>'SM 7'!$A$3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7'!$B$1:$Q$1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7'!$B$3:$Q$3</c:f>
              <c:numCache>
                <c:formatCode>General</c:formatCode>
                <c:ptCount val="16"/>
                <c:pt idx="0">
                  <c:v>18.07</c:v>
                </c:pt>
                <c:pt idx="1">
                  <c:v>30.77</c:v>
                </c:pt>
                <c:pt idx="2">
                  <c:v>42.11</c:v>
                </c:pt>
                <c:pt idx="3">
                  <c:v>60.81</c:v>
                </c:pt>
                <c:pt idx="4">
                  <c:v>62.3</c:v>
                </c:pt>
                <c:pt idx="5">
                  <c:v>65.31</c:v>
                </c:pt>
                <c:pt idx="6">
                  <c:v>72.459999999999994</c:v>
                </c:pt>
                <c:pt idx="7">
                  <c:v>67.16</c:v>
                </c:pt>
                <c:pt idx="8">
                  <c:v>71.88</c:v>
                </c:pt>
                <c:pt idx="9">
                  <c:v>75.81</c:v>
                </c:pt>
                <c:pt idx="10">
                  <c:v>68.97</c:v>
                </c:pt>
                <c:pt idx="11">
                  <c:v>66.099999999999994</c:v>
                </c:pt>
                <c:pt idx="12">
                  <c:v>59.26</c:v>
                </c:pt>
                <c:pt idx="13">
                  <c:v>54.55</c:v>
                </c:pt>
                <c:pt idx="14">
                  <c:v>59.52</c:v>
                </c:pt>
                <c:pt idx="1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0F-40AF-ADA6-C6CD7B95B514}"/>
            </c:ext>
          </c:extLst>
        </c:ser>
        <c:ser>
          <c:idx val="2"/>
          <c:order val="2"/>
          <c:tx>
            <c:strRef>
              <c:f>'SM 7'!$A$4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7'!$B$1:$Q$1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7'!$B$4:$Q$4</c:f>
              <c:numCache>
                <c:formatCode>General</c:formatCode>
                <c:ptCount val="16"/>
                <c:pt idx="0">
                  <c:v>80.72</c:v>
                </c:pt>
                <c:pt idx="1">
                  <c:v>67.95</c:v>
                </c:pt>
                <c:pt idx="2">
                  <c:v>55.26</c:v>
                </c:pt>
                <c:pt idx="3">
                  <c:v>39.19</c:v>
                </c:pt>
                <c:pt idx="4">
                  <c:v>32.79</c:v>
                </c:pt>
                <c:pt idx="5">
                  <c:v>30.61</c:v>
                </c:pt>
                <c:pt idx="6">
                  <c:v>18.84</c:v>
                </c:pt>
                <c:pt idx="7">
                  <c:v>20.9</c:v>
                </c:pt>
                <c:pt idx="8">
                  <c:v>17.180000000000007</c:v>
                </c:pt>
                <c:pt idx="9">
                  <c:v>9.6700000000000017</c:v>
                </c:pt>
                <c:pt idx="10">
                  <c:v>10.340000000000003</c:v>
                </c:pt>
                <c:pt idx="11">
                  <c:v>11.870000000000005</c:v>
                </c:pt>
                <c:pt idx="12">
                  <c:v>11.11</c:v>
                </c:pt>
                <c:pt idx="13">
                  <c:v>13.629999999999995</c:v>
                </c:pt>
                <c:pt idx="14">
                  <c:v>11.9</c:v>
                </c:pt>
                <c:pt idx="15">
                  <c:v>9.83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0F-40AF-ADA6-C6CD7B95B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>
                <a:effectLst/>
              </a:rPr>
              <a:t>ILPQC NTSV C-Section Rates By Hospital </a:t>
            </a:r>
          </a:p>
          <a:p>
            <a:pPr>
              <a:defRPr sz="2000"/>
            </a:pPr>
            <a:r>
              <a:rPr lang="en-US" sz="2000" b="0" i="0" baseline="0">
                <a:effectLst/>
              </a:rPr>
              <a:t>March 2022</a:t>
            </a:r>
            <a:endParaRPr lang="en-US" sz="20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18-4858-A9A0-A2FE2E6A518E}"/>
              </c:ext>
            </c:extLst>
          </c:dPt>
          <c:val>
            <c:numRef>
              <c:f>March22!$C$1:$C$35</c:f>
              <c:numCache>
                <c:formatCode>0%</c:formatCode>
                <c:ptCount val="35"/>
                <c:pt idx="0">
                  <c:v>7.6923076923076927E-2</c:v>
                </c:pt>
                <c:pt idx="1">
                  <c:v>0.1111111111111111</c:v>
                </c:pt>
                <c:pt idx="2">
                  <c:v>0.125</c:v>
                </c:pt>
                <c:pt idx="3">
                  <c:v>0.14285714285714285</c:v>
                </c:pt>
                <c:pt idx="4">
                  <c:v>0.15789473684210525</c:v>
                </c:pt>
                <c:pt idx="5">
                  <c:v>0.16666666666666666</c:v>
                </c:pt>
                <c:pt idx="6">
                  <c:v>0.18181818181818182</c:v>
                </c:pt>
                <c:pt idx="7">
                  <c:v>0.19047619047619047</c:v>
                </c:pt>
                <c:pt idx="8">
                  <c:v>0.19230769230769232</c:v>
                </c:pt>
                <c:pt idx="9">
                  <c:v>0.2</c:v>
                </c:pt>
                <c:pt idx="10">
                  <c:v>0.20430107526881722</c:v>
                </c:pt>
                <c:pt idx="11">
                  <c:v>0.20454545454545456</c:v>
                </c:pt>
                <c:pt idx="12">
                  <c:v>0.22279792746113988</c:v>
                </c:pt>
                <c:pt idx="13">
                  <c:v>0.22388059701492538</c:v>
                </c:pt>
                <c:pt idx="14">
                  <c:v>0.24561403508771928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0.2558139534883721</c:v>
                </c:pt>
                <c:pt idx="20">
                  <c:v>0.25925925925925924</c:v>
                </c:pt>
                <c:pt idx="21">
                  <c:v>0.26530612244897961</c:v>
                </c:pt>
                <c:pt idx="22">
                  <c:v>0.29166666666666669</c:v>
                </c:pt>
                <c:pt idx="23">
                  <c:v>0.30434782608695654</c:v>
                </c:pt>
                <c:pt idx="24">
                  <c:v>0.30434782608695654</c:v>
                </c:pt>
                <c:pt idx="25">
                  <c:v>0.30666666666666664</c:v>
                </c:pt>
                <c:pt idx="26">
                  <c:v>0.30769230769230771</c:v>
                </c:pt>
                <c:pt idx="27">
                  <c:v>0.33333333333333331</c:v>
                </c:pt>
                <c:pt idx="28">
                  <c:v>0.33333333333333331</c:v>
                </c:pt>
                <c:pt idx="29">
                  <c:v>0.37037037037037035</c:v>
                </c:pt>
                <c:pt idx="30">
                  <c:v>0.375</c:v>
                </c:pt>
                <c:pt idx="31">
                  <c:v>0.38461538461538464</c:v>
                </c:pt>
                <c:pt idx="32">
                  <c:v>0.46153846153846156</c:v>
                </c:pt>
                <c:pt idx="33">
                  <c:v>0.46153846153846156</c:v>
                </c:pt>
                <c:pt idx="34">
                  <c:v>0.8571428571428571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8-4858-A9A0-A2FE2E6A5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1374896"/>
        <c:axId val="911375312"/>
      </c:barChart>
      <c:catAx>
        <c:axId val="911374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1375312"/>
        <c:crosses val="autoZero"/>
        <c:auto val="1"/>
        <c:lblAlgn val="ctr"/>
        <c:lblOffset val="100"/>
        <c:noMultiLvlLbl val="0"/>
      </c:catAx>
      <c:valAx>
        <c:axId val="91137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37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'ACOG.SMFM '!$A$2</c:f>
              <c:strCache>
                <c:ptCount val="1"/>
                <c:pt idx="0">
                  <c:v>Cesarean after Induction</c:v>
                </c:pt>
              </c:strCache>
            </c:strRef>
          </c:tx>
          <c:spPr>
            <a:ln w="38100" cap="rnd">
              <a:solidFill>
                <a:srgbClr val="CC99FF"/>
              </a:solidFill>
              <a:round/>
            </a:ln>
            <a:effectLst/>
          </c:spPr>
          <c:marker>
            <c:symbol val="none"/>
          </c:marker>
          <c:cat>
            <c:strRef>
              <c:f>'ACOG.SMFM '!$B$1:$Q$1</c:f>
              <c:strCache>
                <c:ptCount val="16"/>
                <c:pt idx="0">
                  <c:v>Baseline 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'ACOG.SMFM '!$B$2:$Q$2</c:f>
              <c:numCache>
                <c:formatCode>0%</c:formatCode>
                <c:ptCount val="16"/>
                <c:pt idx="0">
                  <c:v>0.51</c:v>
                </c:pt>
                <c:pt idx="1">
                  <c:v>0.53</c:v>
                </c:pt>
                <c:pt idx="2">
                  <c:v>0.52</c:v>
                </c:pt>
                <c:pt idx="3">
                  <c:v>0.56999999999999995</c:v>
                </c:pt>
                <c:pt idx="4">
                  <c:v>0.52</c:v>
                </c:pt>
                <c:pt idx="5">
                  <c:v>0.59</c:v>
                </c:pt>
                <c:pt idx="6">
                  <c:v>0.53</c:v>
                </c:pt>
                <c:pt idx="7">
                  <c:v>0.53</c:v>
                </c:pt>
                <c:pt idx="8">
                  <c:v>0.55000000000000004</c:v>
                </c:pt>
                <c:pt idx="9">
                  <c:v>0.5</c:v>
                </c:pt>
                <c:pt idx="10">
                  <c:v>0.59</c:v>
                </c:pt>
                <c:pt idx="11">
                  <c:v>0.57999999999999996</c:v>
                </c:pt>
                <c:pt idx="12">
                  <c:v>0.63</c:v>
                </c:pt>
                <c:pt idx="13">
                  <c:v>0.59</c:v>
                </c:pt>
                <c:pt idx="14">
                  <c:v>0.6</c:v>
                </c:pt>
                <c:pt idx="15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8-4AAF-A85E-A308773A3916}"/>
            </c:ext>
          </c:extLst>
        </c:ser>
        <c:ser>
          <c:idx val="1"/>
          <c:order val="1"/>
          <c:tx>
            <c:strRef>
              <c:f>'ACOG.SMFM '!$A$3</c:f>
              <c:strCache>
                <c:ptCount val="1"/>
                <c:pt idx="0">
                  <c:v>Labor Dystocia</c:v>
                </c:pt>
              </c:strCache>
            </c:strRef>
          </c:tx>
          <c:spPr>
            <a:ln w="38100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cat>
            <c:strRef>
              <c:f>'ACOG.SMFM '!$B$1:$Q$1</c:f>
              <c:strCache>
                <c:ptCount val="16"/>
                <c:pt idx="0">
                  <c:v>Baseline 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'ACOG.SMFM '!$B$3:$Q$3</c:f>
              <c:numCache>
                <c:formatCode>0%</c:formatCode>
                <c:ptCount val="16"/>
                <c:pt idx="0">
                  <c:v>0.4</c:v>
                </c:pt>
                <c:pt idx="1">
                  <c:v>0.56999999999999995</c:v>
                </c:pt>
                <c:pt idx="2">
                  <c:v>0.43</c:v>
                </c:pt>
                <c:pt idx="3">
                  <c:v>0.44</c:v>
                </c:pt>
                <c:pt idx="4">
                  <c:v>0.5</c:v>
                </c:pt>
                <c:pt idx="5">
                  <c:v>0.5</c:v>
                </c:pt>
                <c:pt idx="6">
                  <c:v>0.47</c:v>
                </c:pt>
                <c:pt idx="7">
                  <c:v>0.56999999999999995</c:v>
                </c:pt>
                <c:pt idx="8">
                  <c:v>0.48</c:v>
                </c:pt>
                <c:pt idx="9">
                  <c:v>0.54</c:v>
                </c:pt>
                <c:pt idx="10">
                  <c:v>0.52</c:v>
                </c:pt>
                <c:pt idx="11">
                  <c:v>0.51</c:v>
                </c:pt>
                <c:pt idx="12">
                  <c:v>0.56999999999999995</c:v>
                </c:pt>
                <c:pt idx="13">
                  <c:v>0.51</c:v>
                </c:pt>
                <c:pt idx="14">
                  <c:v>0.57999999999999996</c:v>
                </c:pt>
                <c:pt idx="15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08-4AAF-A85E-A308773A3916}"/>
            </c:ext>
          </c:extLst>
        </c:ser>
        <c:ser>
          <c:idx val="2"/>
          <c:order val="2"/>
          <c:tx>
            <c:strRef>
              <c:f>'ACOG.SMFM '!$A$4</c:f>
              <c:strCache>
                <c:ptCount val="1"/>
                <c:pt idx="0">
                  <c:v>Fetal Heart Rate Concerns</c:v>
                </c:pt>
              </c:strCache>
            </c:strRef>
          </c:tx>
          <c:spPr>
            <a:ln w="38100" cap="rnd">
              <a:solidFill>
                <a:srgbClr val="6699FF"/>
              </a:solidFill>
              <a:round/>
            </a:ln>
            <a:effectLst/>
          </c:spPr>
          <c:marker>
            <c:symbol val="none"/>
          </c:marker>
          <c:cat>
            <c:strRef>
              <c:f>'ACOG.SMFM '!$B$1:$Q$1</c:f>
              <c:strCache>
                <c:ptCount val="16"/>
                <c:pt idx="0">
                  <c:v>Baseline 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'ACOG.SMFM '!$B$4:$Q$4</c:f>
              <c:numCache>
                <c:formatCode>0%</c:formatCode>
                <c:ptCount val="16"/>
                <c:pt idx="0">
                  <c:v>0.82</c:v>
                </c:pt>
                <c:pt idx="1">
                  <c:v>0.79</c:v>
                </c:pt>
                <c:pt idx="2">
                  <c:v>0.76</c:v>
                </c:pt>
                <c:pt idx="3">
                  <c:v>0.8</c:v>
                </c:pt>
                <c:pt idx="4">
                  <c:v>0.78</c:v>
                </c:pt>
                <c:pt idx="5">
                  <c:v>0.82</c:v>
                </c:pt>
                <c:pt idx="6">
                  <c:v>0.87</c:v>
                </c:pt>
                <c:pt idx="7">
                  <c:v>0.8</c:v>
                </c:pt>
                <c:pt idx="8">
                  <c:v>0.81</c:v>
                </c:pt>
                <c:pt idx="9">
                  <c:v>0.75</c:v>
                </c:pt>
                <c:pt idx="10">
                  <c:v>0.8</c:v>
                </c:pt>
                <c:pt idx="11">
                  <c:v>0.77</c:v>
                </c:pt>
                <c:pt idx="12">
                  <c:v>0.81</c:v>
                </c:pt>
                <c:pt idx="13">
                  <c:v>0.74</c:v>
                </c:pt>
                <c:pt idx="14">
                  <c:v>0.8</c:v>
                </c:pt>
                <c:pt idx="15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08-4AAF-A85E-A308773A3916}"/>
            </c:ext>
          </c:extLst>
        </c:ser>
        <c:ser>
          <c:idx val="3"/>
          <c:order val="3"/>
          <c:tx>
            <c:strRef>
              <c:f>'ACOG.SMFM '!$A$5</c:f>
              <c:strCache>
                <c:ptCount val="1"/>
                <c:pt idx="0">
                  <c:v>Total NTSV C-Sections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'ACOG.SMFM '!$B$1:$Q$1</c:f>
              <c:strCache>
                <c:ptCount val="16"/>
                <c:pt idx="0">
                  <c:v>Baseline 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'ACOG.SMFM '!$B$5:$Q$5</c:f>
              <c:numCache>
                <c:formatCode>0%</c:formatCode>
                <c:ptCount val="16"/>
                <c:pt idx="0">
                  <c:v>0.6</c:v>
                </c:pt>
                <c:pt idx="1">
                  <c:v>0.65</c:v>
                </c:pt>
                <c:pt idx="2">
                  <c:v>0.59</c:v>
                </c:pt>
                <c:pt idx="3">
                  <c:v>0.61</c:v>
                </c:pt>
                <c:pt idx="4">
                  <c:v>0.6</c:v>
                </c:pt>
                <c:pt idx="5">
                  <c:v>0.67</c:v>
                </c:pt>
                <c:pt idx="6">
                  <c:v>0.64</c:v>
                </c:pt>
                <c:pt idx="7">
                  <c:v>0.65</c:v>
                </c:pt>
                <c:pt idx="8">
                  <c:v>0.63</c:v>
                </c:pt>
                <c:pt idx="9">
                  <c:v>0.59</c:v>
                </c:pt>
                <c:pt idx="10">
                  <c:v>0.66</c:v>
                </c:pt>
                <c:pt idx="11">
                  <c:v>0.65</c:v>
                </c:pt>
                <c:pt idx="12">
                  <c:v>0.68</c:v>
                </c:pt>
                <c:pt idx="13">
                  <c:v>0.63</c:v>
                </c:pt>
                <c:pt idx="14">
                  <c:v>0.68</c:v>
                </c:pt>
                <c:pt idx="15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08-4AAF-A85E-A308773A3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781600"/>
        <c:axId val="251785344"/>
      </c:lineChart>
      <c:catAx>
        <c:axId val="25178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785344"/>
        <c:crosses val="autoZero"/>
        <c:auto val="1"/>
        <c:lblAlgn val="ctr"/>
        <c:lblOffset val="100"/>
        <c:noMultiLvlLbl val="0"/>
      </c:catAx>
      <c:valAx>
        <c:axId val="25178534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78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NTSV</a:t>
            </a:r>
            <a:r>
              <a:rPr lang="en-US" sz="1600" baseline="0"/>
              <a:t> C-Sections for Failed Inductions meeting or not meeting ACOG/SMFM Criteria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'FIOL-Active-Second-'!$B$1</c:f>
              <c:strCache>
                <c:ptCount val="1"/>
                <c:pt idx="0">
                  <c:v>Met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'FIOL-Active-Second-'!$A$2:$A$10</c:f>
              <c:strCache>
                <c:ptCount val="9"/>
                <c:pt idx="0">
                  <c:v>Baseline  </c:v>
                </c:pt>
                <c:pt idx="1">
                  <c:v> Aug-21</c:v>
                </c:pt>
                <c:pt idx="2">
                  <c:v>21-Sep</c:v>
                </c:pt>
                <c:pt idx="3">
                  <c:v>21-Oct</c:v>
                </c:pt>
                <c:pt idx="4">
                  <c:v>21-Nov</c:v>
                </c:pt>
                <c:pt idx="5">
                  <c:v>21-Dec</c:v>
                </c:pt>
                <c:pt idx="6">
                  <c:v>22-Jan</c:v>
                </c:pt>
                <c:pt idx="7">
                  <c:v>22-Feb</c:v>
                </c:pt>
                <c:pt idx="8">
                  <c:v>22-Mar</c:v>
                </c:pt>
              </c:strCache>
            </c:strRef>
          </c:cat>
          <c:val>
            <c:numRef>
              <c:f>'FIOL-Active-Second-'!$B$2:$B$10</c:f>
              <c:numCache>
                <c:formatCode>General</c:formatCode>
                <c:ptCount val="9"/>
                <c:pt idx="0">
                  <c:v>35</c:v>
                </c:pt>
                <c:pt idx="1">
                  <c:v>38</c:v>
                </c:pt>
                <c:pt idx="2">
                  <c:v>43</c:v>
                </c:pt>
                <c:pt idx="3">
                  <c:v>40</c:v>
                </c:pt>
                <c:pt idx="4" formatCode="0%">
                  <c:v>0.37</c:v>
                </c:pt>
                <c:pt idx="5" formatCode="0%">
                  <c:v>0.48</c:v>
                </c:pt>
                <c:pt idx="6" formatCode="0%">
                  <c:v>0.56999999999999995</c:v>
                </c:pt>
                <c:pt idx="7" formatCode="0%">
                  <c:v>0.52</c:v>
                </c:pt>
                <c:pt idx="8" formatCode="0%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0-4EF9-A00B-4FCA1C8C441E}"/>
            </c:ext>
          </c:extLst>
        </c:ser>
        <c:ser>
          <c:idx val="1"/>
          <c:order val="1"/>
          <c:tx>
            <c:strRef>
              <c:f>'FIOL-Active-Second-'!$C$1</c:f>
              <c:strCache>
                <c:ptCount val="1"/>
                <c:pt idx="0">
                  <c:v>Did not Meet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'FIOL-Active-Second-'!$A$2:$A$10</c:f>
              <c:strCache>
                <c:ptCount val="9"/>
                <c:pt idx="0">
                  <c:v>Baseline  </c:v>
                </c:pt>
                <c:pt idx="1">
                  <c:v> Aug-21</c:v>
                </c:pt>
                <c:pt idx="2">
                  <c:v>21-Sep</c:v>
                </c:pt>
                <c:pt idx="3">
                  <c:v>21-Oct</c:v>
                </c:pt>
                <c:pt idx="4">
                  <c:v>21-Nov</c:v>
                </c:pt>
                <c:pt idx="5">
                  <c:v>21-Dec</c:v>
                </c:pt>
                <c:pt idx="6">
                  <c:v>22-Jan</c:v>
                </c:pt>
                <c:pt idx="7">
                  <c:v>22-Feb</c:v>
                </c:pt>
                <c:pt idx="8">
                  <c:v>22-Mar</c:v>
                </c:pt>
              </c:strCache>
            </c:strRef>
          </c:cat>
          <c:val>
            <c:numRef>
              <c:f>'FIOL-Active-Second-'!$C$2:$C$10</c:f>
              <c:numCache>
                <c:formatCode>General</c:formatCode>
                <c:ptCount val="9"/>
                <c:pt idx="0">
                  <c:v>65</c:v>
                </c:pt>
                <c:pt idx="1">
                  <c:v>62</c:v>
                </c:pt>
                <c:pt idx="2">
                  <c:v>57</c:v>
                </c:pt>
                <c:pt idx="3">
                  <c:v>60</c:v>
                </c:pt>
                <c:pt idx="4" formatCode="0%">
                  <c:v>0.63</c:v>
                </c:pt>
                <c:pt idx="5" formatCode="0%">
                  <c:v>0.52</c:v>
                </c:pt>
                <c:pt idx="6" formatCode="0%">
                  <c:v>0.43</c:v>
                </c:pt>
                <c:pt idx="7" formatCode="0%">
                  <c:v>0.48</c:v>
                </c:pt>
                <c:pt idx="8" formatCode="0%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B0-4EF9-A00B-4FCA1C8C4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3425679"/>
        <c:axId val="1563432335"/>
      </c:barChart>
      <c:catAx>
        <c:axId val="156342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432335"/>
        <c:crosses val="autoZero"/>
        <c:auto val="1"/>
        <c:lblAlgn val="ctr"/>
        <c:lblOffset val="100"/>
        <c:noMultiLvlLbl val="0"/>
      </c:catAx>
      <c:valAx>
        <c:axId val="156343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42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ACOG/SMFM</a:t>
            </a:r>
            <a:r>
              <a:rPr lang="en-US" baseline="0"/>
              <a:t> Criteria not met for Failed Inductions</a:t>
            </a:r>
            <a:endParaRPr lang="en-US"/>
          </a:p>
        </c:rich>
      </c:tx>
      <c:layout>
        <c:manualLayout>
          <c:xMode val="edge"/>
          <c:yMode val="edge"/>
          <c:x val="0.15988888888888891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6F-46F0-8AD7-7E7BEB9183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6F-46F0-8AD7-7E7BEB9183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6F-46F0-8AD7-7E7BEB9183D5}"/>
              </c:ext>
            </c:extLst>
          </c:dPt>
          <c:cat>
            <c:strRef>
              <c:f>Sheet1!$A$1:$A$3</c:f>
              <c:strCache>
                <c:ptCount val="3"/>
                <c:pt idx="0">
                  <c:v>Criteria 1</c:v>
                </c:pt>
                <c:pt idx="1">
                  <c:v>Crtieria 2</c:v>
                </c:pt>
                <c:pt idx="2">
                  <c:v>Both Criteria 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6F-46F0-8AD7-7E7BEB918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NTSV C-Sections for Active Phase Arrest meeting or not meeting ACOG/SMFM Criteria </a:t>
            </a:r>
            <a:endParaRPr lang="en-US" sz="16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'FIOL-Active-Second-'!$B$1</c:f>
              <c:strCache>
                <c:ptCount val="1"/>
                <c:pt idx="0">
                  <c:v>Met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'FIOL-Active-Second-'!$A$13:$A$21</c:f>
              <c:strCache>
                <c:ptCount val="9"/>
                <c:pt idx="0">
                  <c:v>Baseline</c:v>
                </c:pt>
                <c:pt idx="1">
                  <c:v>21-Aug</c:v>
                </c:pt>
                <c:pt idx="2">
                  <c:v>21-Sep</c:v>
                </c:pt>
                <c:pt idx="3">
                  <c:v>21-Oct</c:v>
                </c:pt>
                <c:pt idx="4">
                  <c:v>21-Nov</c:v>
                </c:pt>
                <c:pt idx="5">
                  <c:v>21-Dec</c:v>
                </c:pt>
                <c:pt idx="6">
                  <c:v>22-Jan</c:v>
                </c:pt>
                <c:pt idx="7">
                  <c:v>22-Feb</c:v>
                </c:pt>
                <c:pt idx="8">
                  <c:v>22-Mar</c:v>
                </c:pt>
              </c:strCache>
            </c:strRef>
          </c:cat>
          <c:val>
            <c:numRef>
              <c:f>'FIOL-Active-Second-'!$B$13:$B$21</c:f>
              <c:numCache>
                <c:formatCode>General</c:formatCode>
                <c:ptCount val="9"/>
                <c:pt idx="0">
                  <c:v>61</c:v>
                </c:pt>
                <c:pt idx="1">
                  <c:v>70</c:v>
                </c:pt>
                <c:pt idx="2">
                  <c:v>73</c:v>
                </c:pt>
                <c:pt idx="3">
                  <c:v>57</c:v>
                </c:pt>
                <c:pt idx="4">
                  <c:v>81</c:v>
                </c:pt>
                <c:pt idx="5">
                  <c:v>83</c:v>
                </c:pt>
                <c:pt idx="6" formatCode="0%">
                  <c:v>0.78</c:v>
                </c:pt>
                <c:pt idx="7" formatCode="0%">
                  <c:v>0.88</c:v>
                </c:pt>
                <c:pt idx="8" formatCode="0%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8-4A21-81CA-BEA5E405E248}"/>
            </c:ext>
          </c:extLst>
        </c:ser>
        <c:ser>
          <c:idx val="1"/>
          <c:order val="1"/>
          <c:tx>
            <c:strRef>
              <c:f>'FIOL-Active-Second-'!$C$1</c:f>
              <c:strCache>
                <c:ptCount val="1"/>
                <c:pt idx="0">
                  <c:v>Did not Meet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'FIOL-Active-Second-'!$A$13:$A$21</c:f>
              <c:strCache>
                <c:ptCount val="9"/>
                <c:pt idx="0">
                  <c:v>Baseline</c:v>
                </c:pt>
                <c:pt idx="1">
                  <c:v>21-Aug</c:v>
                </c:pt>
                <c:pt idx="2">
                  <c:v>21-Sep</c:v>
                </c:pt>
                <c:pt idx="3">
                  <c:v>21-Oct</c:v>
                </c:pt>
                <c:pt idx="4">
                  <c:v>21-Nov</c:v>
                </c:pt>
                <c:pt idx="5">
                  <c:v>21-Dec</c:v>
                </c:pt>
                <c:pt idx="6">
                  <c:v>22-Jan</c:v>
                </c:pt>
                <c:pt idx="7">
                  <c:v>22-Feb</c:v>
                </c:pt>
                <c:pt idx="8">
                  <c:v>22-Mar</c:v>
                </c:pt>
              </c:strCache>
            </c:strRef>
          </c:cat>
          <c:val>
            <c:numRef>
              <c:f>'FIOL-Active-Second-'!$C$13:$C$21</c:f>
              <c:numCache>
                <c:formatCode>General</c:formatCode>
                <c:ptCount val="9"/>
                <c:pt idx="0">
                  <c:v>39</c:v>
                </c:pt>
                <c:pt idx="1">
                  <c:v>30</c:v>
                </c:pt>
                <c:pt idx="2">
                  <c:v>27</c:v>
                </c:pt>
                <c:pt idx="3">
                  <c:v>43</c:v>
                </c:pt>
                <c:pt idx="4">
                  <c:v>19</c:v>
                </c:pt>
                <c:pt idx="5">
                  <c:v>17</c:v>
                </c:pt>
                <c:pt idx="6" formatCode="0%">
                  <c:v>0.22</c:v>
                </c:pt>
                <c:pt idx="7" formatCode="0%">
                  <c:v>0.12</c:v>
                </c:pt>
                <c:pt idx="8" formatCode="0%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8-4A21-81CA-BEA5E405E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3425679"/>
        <c:axId val="1563432335"/>
      </c:barChart>
      <c:catAx>
        <c:axId val="156342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432335"/>
        <c:crosses val="autoZero"/>
        <c:auto val="1"/>
        <c:lblAlgn val="ctr"/>
        <c:lblOffset val="100"/>
        <c:noMultiLvlLbl val="0"/>
      </c:catAx>
      <c:valAx>
        <c:axId val="156343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42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NTSV C-Sections for Second Stage Arrest meeting or not meeting ACOG/SMFM Criteria </a:t>
            </a:r>
            <a:endParaRPr lang="en-US" sz="28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'FIOL-Active-Second-'!$B$1</c:f>
              <c:strCache>
                <c:ptCount val="1"/>
                <c:pt idx="0">
                  <c:v>Met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'FIOL-Active-Second-'!$A$24:$A$32</c:f>
              <c:strCache>
                <c:ptCount val="9"/>
                <c:pt idx="0">
                  <c:v>Baseline</c:v>
                </c:pt>
                <c:pt idx="1">
                  <c:v>21-Aug</c:v>
                </c:pt>
                <c:pt idx="2">
                  <c:v>21-Sep</c:v>
                </c:pt>
                <c:pt idx="3">
                  <c:v>21-Oct</c:v>
                </c:pt>
                <c:pt idx="4">
                  <c:v>21-Nov</c:v>
                </c:pt>
                <c:pt idx="5">
                  <c:v>21-Dec</c:v>
                </c:pt>
                <c:pt idx="6">
                  <c:v>22-Jan</c:v>
                </c:pt>
                <c:pt idx="7">
                  <c:v>22-Feb</c:v>
                </c:pt>
                <c:pt idx="8">
                  <c:v>22-Mar</c:v>
                </c:pt>
              </c:strCache>
            </c:strRef>
          </c:cat>
          <c:val>
            <c:numRef>
              <c:f>'FIOL-Active-Second-'!$B$24:$B$32</c:f>
              <c:numCache>
                <c:formatCode>General</c:formatCode>
                <c:ptCount val="9"/>
                <c:pt idx="0">
                  <c:v>38</c:v>
                </c:pt>
                <c:pt idx="1">
                  <c:v>45</c:v>
                </c:pt>
                <c:pt idx="2">
                  <c:v>24</c:v>
                </c:pt>
                <c:pt idx="3">
                  <c:v>63</c:v>
                </c:pt>
                <c:pt idx="4">
                  <c:v>63</c:v>
                </c:pt>
                <c:pt idx="5">
                  <c:v>52</c:v>
                </c:pt>
                <c:pt idx="6" formatCode="0%">
                  <c:v>0.5</c:v>
                </c:pt>
                <c:pt idx="7" formatCode="0%">
                  <c:v>0.57999999999999996</c:v>
                </c:pt>
                <c:pt idx="8" formatCode="0%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6-4B0F-986B-1642BF9E87A4}"/>
            </c:ext>
          </c:extLst>
        </c:ser>
        <c:ser>
          <c:idx val="1"/>
          <c:order val="1"/>
          <c:tx>
            <c:strRef>
              <c:f>'FIOL-Active-Second-'!$C$1</c:f>
              <c:strCache>
                <c:ptCount val="1"/>
                <c:pt idx="0">
                  <c:v>Did not Meet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'FIOL-Active-Second-'!$A$24:$A$32</c:f>
              <c:strCache>
                <c:ptCount val="9"/>
                <c:pt idx="0">
                  <c:v>Baseline</c:v>
                </c:pt>
                <c:pt idx="1">
                  <c:v>21-Aug</c:v>
                </c:pt>
                <c:pt idx="2">
                  <c:v>21-Sep</c:v>
                </c:pt>
                <c:pt idx="3">
                  <c:v>21-Oct</c:v>
                </c:pt>
                <c:pt idx="4">
                  <c:v>21-Nov</c:v>
                </c:pt>
                <c:pt idx="5">
                  <c:v>21-Dec</c:v>
                </c:pt>
                <c:pt idx="6">
                  <c:v>22-Jan</c:v>
                </c:pt>
                <c:pt idx="7">
                  <c:v>22-Feb</c:v>
                </c:pt>
                <c:pt idx="8">
                  <c:v>22-Mar</c:v>
                </c:pt>
              </c:strCache>
            </c:strRef>
          </c:cat>
          <c:val>
            <c:numRef>
              <c:f>'FIOL-Active-Second-'!$C$24:$C$32</c:f>
              <c:numCache>
                <c:formatCode>General</c:formatCode>
                <c:ptCount val="9"/>
                <c:pt idx="0">
                  <c:v>62</c:v>
                </c:pt>
                <c:pt idx="1">
                  <c:v>55</c:v>
                </c:pt>
                <c:pt idx="2">
                  <c:v>76</c:v>
                </c:pt>
                <c:pt idx="3">
                  <c:v>37</c:v>
                </c:pt>
                <c:pt idx="4">
                  <c:v>37</c:v>
                </c:pt>
                <c:pt idx="5">
                  <c:v>48</c:v>
                </c:pt>
                <c:pt idx="6" formatCode="0%">
                  <c:v>0.5</c:v>
                </c:pt>
                <c:pt idx="7" formatCode="0%">
                  <c:v>0.42</c:v>
                </c:pt>
                <c:pt idx="8" formatCode="0%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26-4B0F-986B-1642BF9E8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3425679"/>
        <c:axId val="1563432335"/>
      </c:barChart>
      <c:catAx>
        <c:axId val="156342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432335"/>
        <c:crosses val="autoZero"/>
        <c:auto val="1"/>
        <c:lblAlgn val="ctr"/>
        <c:lblOffset val="100"/>
        <c:noMultiLvlLbl val="0"/>
      </c:catAx>
      <c:valAx>
        <c:axId val="156343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42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Implemented provider and nurse education and other strategies to achieve buy-in</a:t>
            </a:r>
            <a:endParaRPr lang="en-US" sz="1800" b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1'!$A$2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1'!$B$1:$Q$1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1'!$B$2:$Q$2</c:f>
              <c:numCache>
                <c:formatCode>General</c:formatCode>
                <c:ptCount val="16"/>
                <c:pt idx="0">
                  <c:v>2.11</c:v>
                </c:pt>
                <c:pt idx="1">
                  <c:v>8.43</c:v>
                </c:pt>
                <c:pt idx="2">
                  <c:v>11.11</c:v>
                </c:pt>
                <c:pt idx="3">
                  <c:v>13.16</c:v>
                </c:pt>
                <c:pt idx="4">
                  <c:v>19.48</c:v>
                </c:pt>
                <c:pt idx="5">
                  <c:v>22.86</c:v>
                </c:pt>
                <c:pt idx="6">
                  <c:v>33.33</c:v>
                </c:pt>
                <c:pt idx="7">
                  <c:v>33.33</c:v>
                </c:pt>
                <c:pt idx="8">
                  <c:v>48.44</c:v>
                </c:pt>
                <c:pt idx="9">
                  <c:v>54.84</c:v>
                </c:pt>
                <c:pt idx="10">
                  <c:v>58.62</c:v>
                </c:pt>
                <c:pt idx="11">
                  <c:v>61.02</c:v>
                </c:pt>
                <c:pt idx="12">
                  <c:v>62.96</c:v>
                </c:pt>
                <c:pt idx="13">
                  <c:v>65.91</c:v>
                </c:pt>
                <c:pt idx="14">
                  <c:v>69</c:v>
                </c:pt>
                <c:pt idx="1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6-4BF9-BD94-A2F0E287239D}"/>
            </c:ext>
          </c:extLst>
        </c:ser>
        <c:ser>
          <c:idx val="1"/>
          <c:order val="1"/>
          <c:tx>
            <c:strRef>
              <c:f>'SM 1'!$A$3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1'!$B$1:$Q$1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1'!$B$3:$Q$3</c:f>
              <c:numCache>
                <c:formatCode>General</c:formatCode>
                <c:ptCount val="16"/>
                <c:pt idx="0">
                  <c:v>30</c:v>
                </c:pt>
                <c:pt idx="1">
                  <c:v>57.83</c:v>
                </c:pt>
                <c:pt idx="2">
                  <c:v>73.680000000000007</c:v>
                </c:pt>
                <c:pt idx="3">
                  <c:v>75.680000000000007</c:v>
                </c:pt>
                <c:pt idx="4">
                  <c:v>71.430000000000007</c:v>
                </c:pt>
                <c:pt idx="5">
                  <c:v>72.86</c:v>
                </c:pt>
                <c:pt idx="6">
                  <c:v>63.77</c:v>
                </c:pt>
                <c:pt idx="7">
                  <c:v>63.77</c:v>
                </c:pt>
                <c:pt idx="8">
                  <c:v>51.56</c:v>
                </c:pt>
                <c:pt idx="9">
                  <c:v>43.55</c:v>
                </c:pt>
                <c:pt idx="10">
                  <c:v>39.659999999999997</c:v>
                </c:pt>
                <c:pt idx="11">
                  <c:v>37.29</c:v>
                </c:pt>
                <c:pt idx="12">
                  <c:v>37.04</c:v>
                </c:pt>
                <c:pt idx="13">
                  <c:v>34.090000000000003</c:v>
                </c:pt>
                <c:pt idx="14">
                  <c:v>31</c:v>
                </c:pt>
                <c:pt idx="1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6-4BF9-BD94-A2F0E287239D}"/>
            </c:ext>
          </c:extLst>
        </c:ser>
        <c:ser>
          <c:idx val="2"/>
          <c:order val="2"/>
          <c:tx>
            <c:strRef>
              <c:f>'SM 1'!$A$4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1'!$B$1:$Q$1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1'!$B$4:$Q$4</c:f>
              <c:numCache>
                <c:formatCode>General</c:formatCode>
                <c:ptCount val="16"/>
                <c:pt idx="0">
                  <c:v>67.89</c:v>
                </c:pt>
                <c:pt idx="1">
                  <c:v>33.740000000000009</c:v>
                </c:pt>
                <c:pt idx="2">
                  <c:v>15.209999999999994</c:v>
                </c:pt>
                <c:pt idx="3">
                  <c:v>11.159999999999997</c:v>
                </c:pt>
                <c:pt idx="4">
                  <c:v>9.0899999999999892</c:v>
                </c:pt>
                <c:pt idx="5">
                  <c:v>4.2800000000000011</c:v>
                </c:pt>
                <c:pt idx="6">
                  <c:v>2.9000000000000057</c:v>
                </c:pt>
                <c:pt idx="7">
                  <c:v>2.9000000000000057</c:v>
                </c:pt>
                <c:pt idx="8">
                  <c:v>0</c:v>
                </c:pt>
                <c:pt idx="9">
                  <c:v>1.6099999999999994</c:v>
                </c:pt>
                <c:pt idx="10">
                  <c:v>1.7199999999999989</c:v>
                </c:pt>
                <c:pt idx="11">
                  <c:v>1.6899999999999977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6-4BF9-BD94-A2F0E2872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Implemented standardized protocol/processes for induction, labor support management and response to labor and fetal heart rate abnormalities</a:t>
            </a:r>
            <a:endParaRPr lang="en-US" sz="1800" b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'SM 2'!$A$2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2'!$B$1:$Q$1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2'!$B$2:$Q$2</c:f>
              <c:numCache>
                <c:formatCode>General</c:formatCode>
                <c:ptCount val="16"/>
                <c:pt idx="0">
                  <c:v>16.850000000000001</c:v>
                </c:pt>
                <c:pt idx="1">
                  <c:v>14.46</c:v>
                </c:pt>
                <c:pt idx="2">
                  <c:v>16.05</c:v>
                </c:pt>
                <c:pt idx="3">
                  <c:v>14.47</c:v>
                </c:pt>
                <c:pt idx="4">
                  <c:v>19.48</c:v>
                </c:pt>
                <c:pt idx="5">
                  <c:v>26.09</c:v>
                </c:pt>
                <c:pt idx="6">
                  <c:v>28.99</c:v>
                </c:pt>
                <c:pt idx="7">
                  <c:v>25.76</c:v>
                </c:pt>
                <c:pt idx="8">
                  <c:v>31.25</c:v>
                </c:pt>
                <c:pt idx="9">
                  <c:v>38.71</c:v>
                </c:pt>
                <c:pt idx="10">
                  <c:v>34.479999999999997</c:v>
                </c:pt>
                <c:pt idx="11">
                  <c:v>37.29</c:v>
                </c:pt>
                <c:pt idx="12">
                  <c:v>42.59</c:v>
                </c:pt>
                <c:pt idx="13">
                  <c:v>40.909999999999997</c:v>
                </c:pt>
                <c:pt idx="14">
                  <c:v>47.62</c:v>
                </c:pt>
                <c:pt idx="1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A-4048-BB37-B9F1E15FA762}"/>
            </c:ext>
          </c:extLst>
        </c:ser>
        <c:ser>
          <c:idx val="1"/>
          <c:order val="1"/>
          <c:tx>
            <c:strRef>
              <c:f>'SM 2'!$A$3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2'!$B$1:$Q$1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2'!$B$3:$Q$3</c:f>
              <c:numCache>
                <c:formatCode>General</c:formatCode>
                <c:ptCount val="16"/>
                <c:pt idx="0">
                  <c:v>20.22</c:v>
                </c:pt>
                <c:pt idx="1">
                  <c:v>40.96</c:v>
                </c:pt>
                <c:pt idx="2">
                  <c:v>50.62</c:v>
                </c:pt>
                <c:pt idx="3">
                  <c:v>64.47</c:v>
                </c:pt>
                <c:pt idx="4">
                  <c:v>64.94</c:v>
                </c:pt>
                <c:pt idx="5">
                  <c:v>62.32</c:v>
                </c:pt>
                <c:pt idx="6">
                  <c:v>60.87</c:v>
                </c:pt>
                <c:pt idx="7">
                  <c:v>63.64</c:v>
                </c:pt>
                <c:pt idx="8">
                  <c:v>64.06</c:v>
                </c:pt>
                <c:pt idx="9">
                  <c:v>56.45</c:v>
                </c:pt>
                <c:pt idx="10">
                  <c:v>60.34</c:v>
                </c:pt>
                <c:pt idx="11">
                  <c:v>57.63</c:v>
                </c:pt>
                <c:pt idx="12">
                  <c:v>53.7</c:v>
                </c:pt>
                <c:pt idx="13">
                  <c:v>54.55</c:v>
                </c:pt>
                <c:pt idx="14">
                  <c:v>47.62</c:v>
                </c:pt>
                <c:pt idx="15">
                  <c:v>43.75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A-4048-BB37-B9F1E15FA762}"/>
            </c:ext>
          </c:extLst>
        </c:ser>
        <c:ser>
          <c:idx val="2"/>
          <c:order val="2"/>
          <c:tx>
            <c:strRef>
              <c:f>'SM 2'!$A$4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2'!$B$1:$Q$1</c:f>
              <c:strCache>
                <c:ptCount val="16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</c:strCache>
            </c:strRef>
          </c:cat>
          <c:val>
            <c:numRef>
              <c:f>'SM 2'!$B$4:$Q$4</c:f>
              <c:numCache>
                <c:formatCode>General</c:formatCode>
                <c:ptCount val="16"/>
                <c:pt idx="0">
                  <c:v>62.93</c:v>
                </c:pt>
                <c:pt idx="1">
                  <c:v>44.58</c:v>
                </c:pt>
                <c:pt idx="2">
                  <c:v>33.33</c:v>
                </c:pt>
                <c:pt idx="3">
                  <c:v>21.060000000000002</c:v>
                </c:pt>
                <c:pt idx="4">
                  <c:v>15.579999999999998</c:v>
                </c:pt>
                <c:pt idx="5">
                  <c:v>11.590000000000003</c:v>
                </c:pt>
                <c:pt idx="6">
                  <c:v>10.14</c:v>
                </c:pt>
                <c:pt idx="7">
                  <c:v>10.599999999999994</c:v>
                </c:pt>
                <c:pt idx="8">
                  <c:v>4.6899999999999977</c:v>
                </c:pt>
                <c:pt idx="9">
                  <c:v>4.8400000000000034</c:v>
                </c:pt>
                <c:pt idx="10">
                  <c:v>5.1800000000000068</c:v>
                </c:pt>
                <c:pt idx="11">
                  <c:v>5.0799999999999983</c:v>
                </c:pt>
                <c:pt idx="12">
                  <c:v>3.7099999999999937</c:v>
                </c:pt>
                <c:pt idx="13">
                  <c:v>4.5400000000000063</c:v>
                </c:pt>
                <c:pt idx="14">
                  <c:v>4.7600000000000051</c:v>
                </c:pt>
                <c:pt idx="15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A-4048-BB37-B9F1E15FA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911872"/>
        <c:axId val="241913120"/>
      </c:barChart>
      <c:catAx>
        <c:axId val="24191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913120"/>
        <c:crosses val="autoZero"/>
        <c:auto val="1"/>
        <c:lblAlgn val="ctr"/>
        <c:lblOffset val="100"/>
        <c:noMultiLvlLbl val="0"/>
      </c:catAx>
      <c:valAx>
        <c:axId val="2419131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91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33C_8A0020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81FEFD-7EF8-4963-A44F-75F306E2136B}" authorId="{FCF8223C-610E-2BBA-F33B-0E1F55F6BB33}" status="resolved" created="2022-04-21T17:45:00.63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15264190" sldId="828"/>
      <ac:spMk id="3" creationId="{00000000-0000-0000-0000-000000000000}"/>
    </ac:deMkLst>
    <p188:txBody>
      <a:bodyPr/>
      <a:lstStyle/>
      <a:p>
        <a:r>
          <a:rPr lang="en-US"/>
          <a:t>I did a bit of question reformatting here but I would approach this like slide 23 - a list of questions that if they answer yes they are green.</a:t>
        </a:r>
      </a:p>
    </p188:txBody>
  </p188:cm>
</p188:cmLst>
</file>

<file path=ppt/comments/modernComment_33E_60307D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BD04BF0-A737-4151-829C-391ACB951C12}" authorId="{FCF8223C-610E-2BBA-F33B-0E1F55F6BB33}" status="resolved" created="2022-04-21T17:45:58.837" complete="100000">
    <pc:sldMkLst xmlns:pc="http://schemas.microsoft.com/office/powerpoint/2013/main/command">
      <pc:docMk/>
      <pc:sldMk cId="1613790518" sldId="830"/>
    </pc:sldMkLst>
    <p188:txBody>
      <a:bodyPr/>
      <a:lstStyle/>
      <a:p>
        <a:r>
          <a:rPr lang="en-US"/>
          <a:t>questions or checklist format please - what actions do they need to take.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ilpqc.or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ilpqc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692A3-EFA9-4D01-8E30-FC4B9FFAF6A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15CA99-DB0A-44C9-AD0E-D532A1DEE1F5}">
      <dgm:prSet phldrT="[Text]" custT="1"/>
      <dgm:spPr/>
      <dgm:t>
        <a:bodyPr/>
        <a:lstStyle/>
        <a:p>
          <a:r>
            <a:rPr lang="en-US" sz="2000" dirty="0"/>
            <a:t>Register</a:t>
          </a:r>
        </a:p>
        <a:p>
          <a:r>
            <a:rPr lang="en-US" sz="2000" dirty="0"/>
            <a:t>Now</a:t>
          </a:r>
        </a:p>
      </dgm:t>
    </dgm:pt>
    <dgm:pt modelId="{B0BF5058-1FAA-492E-A61C-37C12211EB9D}" type="parTrans" cxnId="{8B933982-21D6-4661-BE21-EF43929CA8E1}">
      <dgm:prSet/>
      <dgm:spPr/>
      <dgm:t>
        <a:bodyPr/>
        <a:lstStyle/>
        <a:p>
          <a:endParaRPr lang="en-US"/>
        </a:p>
      </dgm:t>
    </dgm:pt>
    <dgm:pt modelId="{21AD5B93-17CD-4B64-8252-C2C69CE5DB9E}" type="sibTrans" cxnId="{8B933982-21D6-4661-BE21-EF43929CA8E1}">
      <dgm:prSet/>
      <dgm:spPr/>
      <dgm:t>
        <a:bodyPr/>
        <a:lstStyle/>
        <a:p>
          <a:endParaRPr lang="en-US"/>
        </a:p>
      </dgm:t>
    </dgm:pt>
    <dgm:pt modelId="{EABFD548-1CE2-4EF7-B260-9E96B361E445}">
      <dgm:prSet phldrT="[Text]" custT="1"/>
      <dgm:spPr/>
      <dgm:t>
        <a:bodyPr/>
        <a:lstStyle/>
        <a:p>
          <a:r>
            <a:rPr lang="en-US" sz="2000" dirty="0"/>
            <a:t>Get involved</a:t>
          </a:r>
        </a:p>
      </dgm:t>
    </dgm:pt>
    <dgm:pt modelId="{DF29ADB8-8AF6-4829-AD0B-B30843EC8348}" type="parTrans" cxnId="{B8C29EFA-0E19-4C86-8053-BB528F824631}">
      <dgm:prSet/>
      <dgm:spPr/>
      <dgm:t>
        <a:bodyPr/>
        <a:lstStyle/>
        <a:p>
          <a:endParaRPr lang="en-US"/>
        </a:p>
      </dgm:t>
    </dgm:pt>
    <dgm:pt modelId="{2B5A28F8-2EBB-4996-8A86-04ADE380B34A}" type="sibTrans" cxnId="{B8C29EFA-0E19-4C86-8053-BB528F824631}">
      <dgm:prSet/>
      <dgm:spPr/>
      <dgm:t>
        <a:bodyPr/>
        <a:lstStyle/>
        <a:p>
          <a:endParaRPr lang="en-US"/>
        </a:p>
      </dgm:t>
    </dgm:pt>
    <dgm:pt modelId="{4C3733F0-E7A4-4129-B07D-F2530191FD4D}">
      <dgm:prSet phldrT="[Text]" custT="1"/>
      <dgm:spPr/>
      <dgm:t>
        <a:bodyPr/>
        <a:lstStyle/>
        <a:p>
          <a:pPr rtl="0"/>
          <a:r>
            <a:rPr lang="en-US" sz="1400" dirty="0"/>
            <a:t>Fill out storyboard and send to </a:t>
          </a:r>
          <a:r>
            <a:rPr lang="en-US" sz="1400" dirty="0">
              <a:hlinkClick xmlns:r="http://schemas.openxmlformats.org/officeDocument/2006/relationships" r:id="rId1"/>
            </a:rPr>
            <a:t>info@ilpqc.org</a:t>
          </a:r>
          <a:r>
            <a:rPr lang="en-US" sz="1400" dirty="0">
              <a:latin typeface="Arial" panose="020B0604020202020204"/>
            </a:rPr>
            <a:t> </a:t>
          </a:r>
          <a:r>
            <a:rPr lang="en-US" sz="1400" dirty="0"/>
            <a:t>by </a:t>
          </a:r>
          <a:r>
            <a:rPr lang="en-US" sz="1400" dirty="0">
              <a:latin typeface="Arial" panose="020B0604020202020204"/>
            </a:rPr>
            <a:t>May 11</a:t>
          </a:r>
          <a:r>
            <a:rPr lang="en-US" sz="1400" baseline="30000" dirty="0">
              <a:latin typeface="Arial" panose="020B0604020202020204"/>
            </a:rPr>
            <a:t>th</a:t>
          </a:r>
          <a:r>
            <a:rPr lang="en-US" sz="1400" dirty="0">
              <a:latin typeface="Arial" panose="020B0604020202020204"/>
            </a:rPr>
            <a:t> 2022.</a:t>
          </a:r>
          <a:endParaRPr lang="en-US" sz="1400" dirty="0"/>
        </a:p>
      </dgm:t>
    </dgm:pt>
    <dgm:pt modelId="{218943BB-F774-4475-9216-21A58DBA9197}" type="parTrans" cxnId="{D3B5DC1F-CA77-4310-883F-EE758A2D31C2}">
      <dgm:prSet/>
      <dgm:spPr/>
      <dgm:t>
        <a:bodyPr/>
        <a:lstStyle/>
        <a:p>
          <a:endParaRPr lang="en-US"/>
        </a:p>
      </dgm:t>
    </dgm:pt>
    <dgm:pt modelId="{CEC045F3-2203-4580-BF55-90957729E7EE}" type="sibTrans" cxnId="{D3B5DC1F-CA77-4310-883F-EE758A2D31C2}">
      <dgm:prSet/>
      <dgm:spPr/>
      <dgm:t>
        <a:bodyPr/>
        <a:lstStyle/>
        <a:p>
          <a:endParaRPr lang="en-US"/>
        </a:p>
      </dgm:t>
    </dgm:pt>
    <dgm:pt modelId="{F262DE7E-0AB2-43E0-B52E-4B6B5D26F897}">
      <dgm:prSet phldrT="[Text]" custT="1"/>
      <dgm:spPr/>
      <dgm:t>
        <a:bodyPr/>
        <a:lstStyle/>
        <a:p>
          <a:r>
            <a:rPr lang="en-US" sz="2000" dirty="0"/>
            <a:t>Data and Awards</a:t>
          </a:r>
        </a:p>
      </dgm:t>
    </dgm:pt>
    <dgm:pt modelId="{7DE2A253-C25F-4CC9-9D07-DC8D55B1C585}" type="parTrans" cxnId="{E28A30FE-9417-4D67-A278-026E060B1085}">
      <dgm:prSet/>
      <dgm:spPr/>
      <dgm:t>
        <a:bodyPr/>
        <a:lstStyle/>
        <a:p>
          <a:endParaRPr lang="en-US"/>
        </a:p>
      </dgm:t>
    </dgm:pt>
    <dgm:pt modelId="{3F427A12-2094-4908-BDE9-3565C68F9FC2}" type="sibTrans" cxnId="{E28A30FE-9417-4D67-A278-026E060B1085}">
      <dgm:prSet/>
      <dgm:spPr/>
      <dgm:t>
        <a:bodyPr/>
        <a:lstStyle/>
        <a:p>
          <a:endParaRPr lang="en-US"/>
        </a:p>
      </dgm:t>
    </dgm:pt>
    <dgm:pt modelId="{C26AED43-B7B9-4FDF-BFF8-843AE3376E43}">
      <dgm:prSet phldrT="[Text]" custT="1"/>
      <dgm:spPr/>
      <dgm:t>
        <a:bodyPr/>
        <a:lstStyle/>
        <a:p>
          <a:r>
            <a:rPr lang="en-US" sz="2000" dirty="0"/>
            <a:t>Storyboards</a:t>
          </a:r>
        </a:p>
      </dgm:t>
    </dgm:pt>
    <dgm:pt modelId="{78B79208-F1DA-4419-BD6C-4B77C34BDBEC}" type="parTrans" cxnId="{817F21F1-D6B0-46C2-9455-70B63FC774FF}">
      <dgm:prSet/>
      <dgm:spPr/>
      <dgm:t>
        <a:bodyPr/>
        <a:lstStyle/>
        <a:p>
          <a:endParaRPr lang="en-US"/>
        </a:p>
      </dgm:t>
    </dgm:pt>
    <dgm:pt modelId="{047039D0-3921-4BCF-82E3-81A892247E2E}" type="sibTrans" cxnId="{817F21F1-D6B0-46C2-9455-70B63FC774FF}">
      <dgm:prSet/>
      <dgm:spPr/>
      <dgm:t>
        <a:bodyPr/>
        <a:lstStyle/>
        <a:p>
          <a:endParaRPr lang="en-US"/>
        </a:p>
      </dgm:t>
    </dgm:pt>
    <dgm:pt modelId="{1152A301-27F1-4C0C-ABEA-137EAADF236A}">
      <dgm:prSet phldrT="[Text]" custT="1"/>
      <dgm:spPr/>
      <dgm:t>
        <a:bodyPr/>
        <a:lstStyle/>
        <a:p>
          <a:pPr rtl="0"/>
          <a:r>
            <a:rPr lang="en-US" sz="1400" dirty="0"/>
            <a:t>Email info@ilpqc.org to help facilitate a breakout session</a:t>
          </a:r>
        </a:p>
      </dgm:t>
    </dgm:pt>
    <dgm:pt modelId="{D74A3F21-4C36-4417-A8A9-9687A3F4596F}" type="parTrans" cxnId="{71217259-9881-443D-9B81-E740EE5DB9FF}">
      <dgm:prSet/>
      <dgm:spPr/>
      <dgm:t>
        <a:bodyPr/>
        <a:lstStyle/>
        <a:p>
          <a:endParaRPr lang="en-US"/>
        </a:p>
      </dgm:t>
    </dgm:pt>
    <dgm:pt modelId="{69340194-A009-47AD-9A8B-B8B68B80553E}" type="sibTrans" cxnId="{71217259-9881-443D-9B81-E740EE5DB9FF}">
      <dgm:prSet/>
      <dgm:spPr/>
      <dgm:t>
        <a:bodyPr/>
        <a:lstStyle/>
        <a:p>
          <a:endParaRPr lang="en-US"/>
        </a:p>
      </dgm:t>
    </dgm:pt>
    <dgm:pt modelId="{505DF15A-3A76-4AC9-BA60-A794C4C9C59F}">
      <dgm:prSet phldrT="[Text]" custT="1"/>
      <dgm:spPr/>
      <dgm:t>
        <a:bodyPr/>
        <a:lstStyle/>
        <a:p>
          <a:r>
            <a:rPr lang="en-US" sz="1400" dirty="0"/>
            <a:t>Review PVB award criteria.</a:t>
          </a:r>
        </a:p>
      </dgm:t>
    </dgm:pt>
    <dgm:pt modelId="{32216D07-1270-4E2C-83F7-01B83753D495}" type="parTrans" cxnId="{36679858-E29F-4F81-969E-0D7FD1E54EE8}">
      <dgm:prSet/>
      <dgm:spPr/>
      <dgm:t>
        <a:bodyPr/>
        <a:lstStyle/>
        <a:p>
          <a:endParaRPr lang="en-US"/>
        </a:p>
      </dgm:t>
    </dgm:pt>
    <dgm:pt modelId="{76609CD9-45AD-49EA-9139-E561D52F0DFE}" type="sibTrans" cxnId="{36679858-E29F-4F81-969E-0D7FD1E54EE8}">
      <dgm:prSet/>
      <dgm:spPr/>
      <dgm:t>
        <a:bodyPr/>
        <a:lstStyle/>
        <a:p>
          <a:endParaRPr lang="en-US"/>
        </a:p>
      </dgm:t>
    </dgm:pt>
    <dgm:pt modelId="{65CF1E49-6392-4820-AF48-CA571D2ADECD}">
      <dgm:prSet phldrT="[Text]" custT="1"/>
      <dgm:spPr/>
      <dgm:t>
        <a:bodyPr/>
        <a:lstStyle/>
        <a:p>
          <a:pPr rtl="0"/>
          <a:r>
            <a:rPr lang="en-US" sz="1400" dirty="0"/>
            <a:t>Make sure all data is entered in REDCap</a:t>
          </a:r>
          <a:r>
            <a:rPr lang="en-US" sz="1400" dirty="0">
              <a:latin typeface="Arial" panose="020B0604020202020204"/>
            </a:rPr>
            <a:t> by May 2</a:t>
          </a:r>
          <a:r>
            <a:rPr lang="en-US" sz="1400" baseline="30000" dirty="0">
              <a:latin typeface="Arial" panose="020B0604020202020204"/>
            </a:rPr>
            <a:t>nd</a:t>
          </a:r>
          <a:r>
            <a:rPr lang="en-US" sz="1400" dirty="0">
              <a:latin typeface="Arial" panose="020B0604020202020204"/>
            </a:rPr>
            <a:t>, 2022.</a:t>
          </a:r>
          <a:endParaRPr lang="en-US" sz="1400" dirty="0"/>
        </a:p>
      </dgm:t>
    </dgm:pt>
    <dgm:pt modelId="{07959A94-F5E3-473B-835E-1AF0FB6469C5}" type="parTrans" cxnId="{6829A167-4018-4FC7-8FC2-308B202DE3D7}">
      <dgm:prSet/>
      <dgm:spPr/>
      <dgm:t>
        <a:bodyPr/>
        <a:lstStyle/>
        <a:p>
          <a:endParaRPr lang="en-US"/>
        </a:p>
      </dgm:t>
    </dgm:pt>
    <dgm:pt modelId="{1687A194-428C-4C97-B0BC-3D3FAE57D127}" type="sibTrans" cxnId="{6829A167-4018-4FC7-8FC2-308B202DE3D7}">
      <dgm:prSet/>
      <dgm:spPr/>
      <dgm:t>
        <a:bodyPr/>
        <a:lstStyle/>
        <a:p>
          <a:endParaRPr lang="en-US"/>
        </a:p>
      </dgm:t>
    </dgm:pt>
    <dgm:pt modelId="{65B7D0A0-0C07-41B7-8882-AD4F155B9EBA}">
      <dgm:prSet phldr="0" custT="1"/>
      <dgm:spPr/>
      <dgm:t>
        <a:bodyPr/>
        <a:lstStyle/>
        <a:p>
          <a:pPr rtl="0"/>
          <a:r>
            <a:rPr lang="en-US" sz="1400" b="1" i="1" u="sng" dirty="0">
              <a:latin typeface="Arial" panose="020B0604020202020204"/>
              <a:ea typeface="Lato"/>
              <a:cs typeface="Lato"/>
            </a:rPr>
            <a:t>Registration is OPEN!</a:t>
          </a:r>
          <a:r>
            <a:rPr lang="en-US" sz="1400" b="1" i="1" u="none" dirty="0">
              <a:latin typeface="Arial" panose="020B0604020202020204"/>
              <a:ea typeface="Lato"/>
              <a:cs typeface="Lato"/>
            </a:rPr>
            <a:t> </a:t>
          </a:r>
          <a:r>
            <a:rPr lang="en-US" sz="1400" dirty="0">
              <a:latin typeface="Arial" panose="020B0604020202020204"/>
              <a:ea typeface="Lato"/>
              <a:cs typeface="Lato"/>
            </a:rPr>
            <a:t>Share the registration link with your provider and nursing colleages!</a:t>
          </a:r>
          <a:endParaRPr lang="en-US" sz="1400" dirty="0"/>
        </a:p>
      </dgm:t>
    </dgm:pt>
    <dgm:pt modelId="{27FD015A-23C9-45AD-896D-EF91C527CF95}" type="parTrans" cxnId="{AD7F577F-173B-479C-A57C-6FD6E53D4647}">
      <dgm:prSet/>
      <dgm:spPr/>
      <dgm:t>
        <a:bodyPr/>
        <a:lstStyle/>
        <a:p>
          <a:endParaRPr lang="en-US"/>
        </a:p>
      </dgm:t>
    </dgm:pt>
    <dgm:pt modelId="{7563D2A7-0A9F-4308-A29B-D5C514DEB425}" type="sibTrans" cxnId="{AD7F577F-173B-479C-A57C-6FD6E53D4647}">
      <dgm:prSet/>
      <dgm:spPr/>
      <dgm:t>
        <a:bodyPr/>
        <a:lstStyle/>
        <a:p>
          <a:endParaRPr lang="en-US"/>
        </a:p>
      </dgm:t>
    </dgm:pt>
    <dgm:pt modelId="{1F92F497-2808-44C0-A0B5-1F86DF7265A5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QI Team Photo</a:t>
          </a:r>
        </a:p>
      </dgm:t>
    </dgm:pt>
    <dgm:pt modelId="{F33BE379-CD4D-4AFE-8385-95DCDD114C80}" type="parTrans" cxnId="{7DC11E5B-A788-4870-B1F4-E3BF6521D81E}">
      <dgm:prSet/>
      <dgm:spPr/>
      <dgm:t>
        <a:bodyPr/>
        <a:lstStyle/>
        <a:p>
          <a:endParaRPr lang="en-US"/>
        </a:p>
      </dgm:t>
    </dgm:pt>
    <dgm:pt modelId="{84E5DD8A-F366-4F96-8119-39BEB591FB31}" type="sibTrans" cxnId="{7DC11E5B-A788-4870-B1F4-E3BF6521D81E}">
      <dgm:prSet/>
      <dgm:spPr/>
      <dgm:t>
        <a:bodyPr/>
        <a:lstStyle/>
        <a:p>
          <a:endParaRPr lang="en-US"/>
        </a:p>
      </dgm:t>
    </dgm:pt>
    <dgm:pt modelId="{8E15BD75-B8DA-47E6-AB1A-7B646ED31E55}">
      <dgm:prSet phldr="0" custT="1"/>
      <dgm:spPr/>
      <dgm:t>
        <a:bodyPr/>
        <a:lstStyle/>
        <a:p>
          <a:pPr rtl="0"/>
          <a:r>
            <a:rPr lang="en-US" sz="1400" dirty="0">
              <a:latin typeface="Arial" panose="020B0604020202020204"/>
            </a:rPr>
            <a:t>Submit a photo of your hospital QI team to </a:t>
          </a:r>
          <a:r>
            <a:rPr lang="en-US" sz="1400" dirty="0">
              <a:latin typeface="Arial" panose="020B0604020202020204"/>
              <a:hlinkClick xmlns:r="http://schemas.openxmlformats.org/officeDocument/2006/relationships" r:id="rId1"/>
            </a:rPr>
            <a:t>info@ilpqc.org</a:t>
          </a:r>
          <a:r>
            <a:rPr lang="en-US" sz="1400" dirty="0">
              <a:latin typeface="Arial" panose="020B0604020202020204"/>
            </a:rPr>
            <a:t> by May 11</a:t>
          </a:r>
          <a:r>
            <a:rPr lang="en-US" sz="1400" baseline="30000" dirty="0">
              <a:latin typeface="Arial" panose="020B0604020202020204"/>
            </a:rPr>
            <a:t>th</a:t>
          </a:r>
          <a:r>
            <a:rPr lang="en-US" sz="1400" dirty="0">
              <a:latin typeface="Arial" panose="020B0604020202020204"/>
            </a:rPr>
            <a:t> 2022.</a:t>
          </a:r>
          <a:endParaRPr lang="en-US" sz="1400" dirty="0"/>
        </a:p>
      </dgm:t>
    </dgm:pt>
    <dgm:pt modelId="{BF29FB74-7665-41F4-8A91-52061378F9F6}" type="parTrans" cxnId="{8B0D3678-2C68-440D-B178-FC4A785A20F0}">
      <dgm:prSet/>
      <dgm:spPr/>
      <dgm:t>
        <a:bodyPr/>
        <a:lstStyle/>
        <a:p>
          <a:endParaRPr lang="en-US"/>
        </a:p>
      </dgm:t>
    </dgm:pt>
    <dgm:pt modelId="{6BE56F42-76FE-43F9-9D14-281B02EA5379}" type="sibTrans" cxnId="{8B0D3678-2C68-440D-B178-FC4A785A20F0}">
      <dgm:prSet/>
      <dgm:spPr/>
      <dgm:t>
        <a:bodyPr/>
        <a:lstStyle/>
        <a:p>
          <a:endParaRPr lang="en-US"/>
        </a:p>
      </dgm:t>
    </dgm:pt>
    <dgm:pt modelId="{ACB1127E-0102-481C-B866-161C1CCB181E}" type="pres">
      <dgm:prSet presAssocID="{B1B692A3-EFA9-4D01-8E30-FC4B9FFAF6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11C490-2465-4E56-B8F3-26B45095C6D6}" type="pres">
      <dgm:prSet presAssocID="{B1B692A3-EFA9-4D01-8E30-FC4B9FFAF6A6}" presName="tSp" presStyleCnt="0"/>
      <dgm:spPr/>
    </dgm:pt>
    <dgm:pt modelId="{AE603B49-7973-46BB-A936-4B468E8E3F7C}" type="pres">
      <dgm:prSet presAssocID="{B1B692A3-EFA9-4D01-8E30-FC4B9FFAF6A6}" presName="bSp" presStyleCnt="0"/>
      <dgm:spPr/>
    </dgm:pt>
    <dgm:pt modelId="{D581B1C7-7018-4F94-B990-9E61E992A39A}" type="pres">
      <dgm:prSet presAssocID="{B1B692A3-EFA9-4D01-8E30-FC4B9FFAF6A6}" presName="process" presStyleCnt="0"/>
      <dgm:spPr/>
    </dgm:pt>
    <dgm:pt modelId="{F1F985DF-A965-4ABC-8C43-892697ECDACF}" type="pres">
      <dgm:prSet presAssocID="{A015CA99-DB0A-44C9-AD0E-D532A1DEE1F5}" presName="composite1" presStyleCnt="0"/>
      <dgm:spPr/>
    </dgm:pt>
    <dgm:pt modelId="{D11A9B75-4A69-4F3C-8361-67A9B2A52148}" type="pres">
      <dgm:prSet presAssocID="{A015CA99-DB0A-44C9-AD0E-D532A1DEE1F5}" presName="dummyNode1" presStyleLbl="node1" presStyleIdx="0" presStyleCnt="5"/>
      <dgm:spPr/>
    </dgm:pt>
    <dgm:pt modelId="{08F159D9-EA8E-4224-8C6C-76D453E33AAC}" type="pres">
      <dgm:prSet presAssocID="{A015CA99-DB0A-44C9-AD0E-D532A1DEE1F5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3DDDE-5185-452F-85BE-B8B1BCA0CB67}" type="pres">
      <dgm:prSet presAssocID="{A015CA99-DB0A-44C9-AD0E-D532A1DEE1F5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067BA-9739-4A5D-9728-D1A09757ACDE}" type="pres">
      <dgm:prSet presAssocID="{A015CA99-DB0A-44C9-AD0E-D532A1DEE1F5}" presName="parentNode1" presStyleLbl="node1" presStyleIdx="0" presStyleCnt="5" custLinFactNeighborX="5440" custLinFactNeighborY="167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14675-AF20-431A-9CFE-D6051B1D37AD}" type="pres">
      <dgm:prSet presAssocID="{A015CA99-DB0A-44C9-AD0E-D532A1DEE1F5}" presName="connSite1" presStyleCnt="0"/>
      <dgm:spPr/>
    </dgm:pt>
    <dgm:pt modelId="{E12DE9AC-5ACA-44C5-B118-C3928C3B688F}" type="pres">
      <dgm:prSet presAssocID="{21AD5B93-17CD-4B64-8252-C2C69CE5DB9E}" presName="Name9" presStyleLbl="sibTrans2D1" presStyleIdx="0" presStyleCnt="4" custLinFactNeighborX="4860" custLinFactNeighborY="-5832"/>
      <dgm:spPr/>
      <dgm:t>
        <a:bodyPr/>
        <a:lstStyle/>
        <a:p>
          <a:endParaRPr lang="en-US"/>
        </a:p>
      </dgm:t>
    </dgm:pt>
    <dgm:pt modelId="{DDB6D333-24DC-4F80-8E96-45B74C1232B2}" type="pres">
      <dgm:prSet presAssocID="{EABFD548-1CE2-4EF7-B260-9E96B361E445}" presName="composite2" presStyleCnt="0"/>
      <dgm:spPr/>
    </dgm:pt>
    <dgm:pt modelId="{FB3141B2-0A95-4D46-B3F6-131177BA6015}" type="pres">
      <dgm:prSet presAssocID="{EABFD548-1CE2-4EF7-B260-9E96B361E445}" presName="dummyNode2" presStyleLbl="node1" presStyleIdx="0" presStyleCnt="5"/>
      <dgm:spPr/>
    </dgm:pt>
    <dgm:pt modelId="{72522AD3-1C78-4C34-BACF-74AD6EE7D8C4}" type="pres">
      <dgm:prSet presAssocID="{EABFD548-1CE2-4EF7-B260-9E96B361E445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8D840-D032-4EA7-ABDB-1B6CEA17265B}" type="pres">
      <dgm:prSet presAssocID="{EABFD548-1CE2-4EF7-B260-9E96B361E445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25F0F-DB00-410C-BE0E-6F3BC72F5CB2}" type="pres">
      <dgm:prSet presAssocID="{EABFD548-1CE2-4EF7-B260-9E96B361E445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AC2B7-C6A6-46CF-ADBE-A645BC126730}" type="pres">
      <dgm:prSet presAssocID="{EABFD548-1CE2-4EF7-B260-9E96B361E445}" presName="connSite2" presStyleCnt="0"/>
      <dgm:spPr/>
    </dgm:pt>
    <dgm:pt modelId="{97FF10F5-0A35-482D-BE70-1C5F212851EF}" type="pres">
      <dgm:prSet presAssocID="{2B5A28F8-2EBB-4996-8A86-04ADE380B34A}" presName="Name18" presStyleLbl="sibTrans2D1" presStyleIdx="1" presStyleCnt="4"/>
      <dgm:spPr/>
      <dgm:t>
        <a:bodyPr/>
        <a:lstStyle/>
        <a:p>
          <a:endParaRPr lang="en-US"/>
        </a:p>
      </dgm:t>
    </dgm:pt>
    <dgm:pt modelId="{4AFA6EAF-36EC-410F-8581-2C46EF229972}" type="pres">
      <dgm:prSet presAssocID="{F262DE7E-0AB2-43E0-B52E-4B6B5D26F897}" presName="composite1" presStyleCnt="0"/>
      <dgm:spPr/>
    </dgm:pt>
    <dgm:pt modelId="{5A56A90E-7767-4A10-AC26-9A46FD12F8B1}" type="pres">
      <dgm:prSet presAssocID="{F262DE7E-0AB2-43E0-B52E-4B6B5D26F897}" presName="dummyNode1" presStyleLbl="node1" presStyleIdx="1" presStyleCnt="5"/>
      <dgm:spPr/>
    </dgm:pt>
    <dgm:pt modelId="{AF3B4D39-AD4F-40AA-A746-C89708BC6DA9}" type="pres">
      <dgm:prSet presAssocID="{F262DE7E-0AB2-43E0-B52E-4B6B5D26F897}" presName="childNode1" presStyleLbl="bgAcc1" presStyleIdx="2" presStyleCnt="5" custScaleX="112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9236C-7708-4ED5-8FBE-7D55DC76BC39}" type="pres">
      <dgm:prSet presAssocID="{F262DE7E-0AB2-43E0-B52E-4B6B5D26F897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98598-6F37-4C74-9AD2-83A29BC87397}" type="pres">
      <dgm:prSet presAssocID="{F262DE7E-0AB2-43E0-B52E-4B6B5D26F897}" presName="parentNode1" presStyleLbl="node1" presStyleIdx="2" presStyleCnt="5" custLinFactNeighborX="10085" custLinFactNeighborY="69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BEC3A-0AB4-40CF-82DE-B8F52CB39DF7}" type="pres">
      <dgm:prSet presAssocID="{F262DE7E-0AB2-43E0-B52E-4B6B5D26F897}" presName="connSite1" presStyleCnt="0"/>
      <dgm:spPr/>
    </dgm:pt>
    <dgm:pt modelId="{4C3EDBB4-E4E8-42F3-8C9B-9BE46A843A3C}" type="pres">
      <dgm:prSet presAssocID="{3F427A12-2094-4908-BDE9-3565C68F9FC2}" presName="Name9" presStyleLbl="sibTrans2D1" presStyleIdx="2" presStyleCnt="4"/>
      <dgm:spPr/>
      <dgm:t>
        <a:bodyPr/>
        <a:lstStyle/>
        <a:p>
          <a:endParaRPr lang="en-US"/>
        </a:p>
      </dgm:t>
    </dgm:pt>
    <dgm:pt modelId="{121A017F-E4F0-405D-A7DF-C91373BAFD3F}" type="pres">
      <dgm:prSet presAssocID="{C26AED43-B7B9-4FDF-BFF8-843AE3376E43}" presName="composite2" presStyleCnt="0"/>
      <dgm:spPr/>
    </dgm:pt>
    <dgm:pt modelId="{39A9C867-0974-4ECE-9803-1094BB986402}" type="pres">
      <dgm:prSet presAssocID="{C26AED43-B7B9-4FDF-BFF8-843AE3376E43}" presName="dummyNode2" presStyleLbl="node1" presStyleIdx="2" presStyleCnt="5"/>
      <dgm:spPr/>
    </dgm:pt>
    <dgm:pt modelId="{9769EEEE-940F-437B-A790-7040AAB9E848}" type="pres">
      <dgm:prSet presAssocID="{C26AED43-B7B9-4FDF-BFF8-843AE3376E43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D1854-C6EA-46E4-A8D1-180F77922CDE}" type="pres">
      <dgm:prSet presAssocID="{C26AED43-B7B9-4FDF-BFF8-843AE3376E43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BB5D4-D7A7-4FA3-9357-FC46C3BBD2AD}" type="pres">
      <dgm:prSet presAssocID="{C26AED43-B7B9-4FDF-BFF8-843AE3376E43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07C3D-7A6A-4C57-BCBC-8C6C46AB6D43}" type="pres">
      <dgm:prSet presAssocID="{C26AED43-B7B9-4FDF-BFF8-843AE3376E43}" presName="connSite2" presStyleCnt="0"/>
      <dgm:spPr/>
    </dgm:pt>
    <dgm:pt modelId="{0947858F-8175-4824-A386-A3ED1EEBBC86}" type="pres">
      <dgm:prSet presAssocID="{047039D0-3921-4BCF-82E3-81A892247E2E}" presName="Name18" presStyleLbl="sibTrans2D1" presStyleIdx="3" presStyleCnt="4"/>
      <dgm:spPr/>
      <dgm:t>
        <a:bodyPr/>
        <a:lstStyle/>
        <a:p>
          <a:endParaRPr lang="en-US"/>
        </a:p>
      </dgm:t>
    </dgm:pt>
    <dgm:pt modelId="{0E48087B-7C61-470C-8B0C-2A3F4CD1684A}" type="pres">
      <dgm:prSet presAssocID="{1F92F497-2808-44C0-A0B5-1F86DF7265A5}" presName="composite1" presStyleCnt="0"/>
      <dgm:spPr/>
    </dgm:pt>
    <dgm:pt modelId="{C9212CB8-A590-4AC4-8DA6-5B9FAEB352DF}" type="pres">
      <dgm:prSet presAssocID="{1F92F497-2808-44C0-A0B5-1F86DF7265A5}" presName="dummyNode1" presStyleLbl="node1" presStyleIdx="3" presStyleCnt="5"/>
      <dgm:spPr/>
    </dgm:pt>
    <dgm:pt modelId="{D3D52F9F-1BDC-4279-B47D-E773248E5637}" type="pres">
      <dgm:prSet presAssocID="{1F92F497-2808-44C0-A0B5-1F86DF7265A5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B8298-905E-48F7-BBF4-0AE980042EE2}" type="pres">
      <dgm:prSet presAssocID="{1F92F497-2808-44C0-A0B5-1F86DF7265A5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D4076-F0E9-458A-A917-87D7E032C663}" type="pres">
      <dgm:prSet presAssocID="{1F92F497-2808-44C0-A0B5-1F86DF7265A5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A09C4-F68B-4B22-8AAA-9993CE6F0FCA}" type="pres">
      <dgm:prSet presAssocID="{1F92F497-2808-44C0-A0B5-1F86DF7265A5}" presName="connSite1" presStyleCnt="0"/>
      <dgm:spPr/>
    </dgm:pt>
  </dgm:ptLst>
  <dgm:cxnLst>
    <dgm:cxn modelId="{99A5A650-0B7F-4A35-9006-59950A892B3C}" type="presOf" srcId="{F262DE7E-0AB2-43E0-B52E-4B6B5D26F897}" destId="{59698598-6F37-4C74-9AD2-83A29BC87397}" srcOrd="0" destOrd="0" presId="urn:microsoft.com/office/officeart/2005/8/layout/hProcess4"/>
    <dgm:cxn modelId="{7903B97E-5B62-4D64-AD97-AE34C101AE17}" type="presOf" srcId="{65B7D0A0-0C07-41B7-8882-AD4F155B9EBA}" destId="{5443DDDE-5185-452F-85BE-B8B1BCA0CB67}" srcOrd="1" destOrd="0" presId="urn:microsoft.com/office/officeart/2005/8/layout/hProcess4"/>
    <dgm:cxn modelId="{71217259-9881-443D-9B81-E740EE5DB9FF}" srcId="{EABFD548-1CE2-4EF7-B260-9E96B361E445}" destId="{1152A301-27F1-4C0C-ABEA-137EAADF236A}" srcOrd="0" destOrd="0" parTransId="{D74A3F21-4C36-4417-A8A9-9687A3F4596F}" sibTransId="{69340194-A009-47AD-9A8B-B8B68B80553E}"/>
    <dgm:cxn modelId="{373A204D-AA48-471C-8617-CCFF9E3F4405}" type="presOf" srcId="{1152A301-27F1-4C0C-ABEA-137EAADF236A}" destId="{93B8D840-D032-4EA7-ABDB-1B6CEA17265B}" srcOrd="1" destOrd="0" presId="urn:microsoft.com/office/officeart/2005/8/layout/hProcess4"/>
    <dgm:cxn modelId="{C2AAF322-9F38-4F5C-8EE0-92AC49236AB2}" type="presOf" srcId="{505DF15A-3A76-4AC9-BA60-A794C4C9C59F}" destId="{AF3B4D39-AD4F-40AA-A746-C89708BC6DA9}" srcOrd="0" destOrd="1" presId="urn:microsoft.com/office/officeart/2005/8/layout/hProcess4"/>
    <dgm:cxn modelId="{755ED979-ECD0-4006-A830-FF02DC978AE1}" type="presOf" srcId="{B1B692A3-EFA9-4D01-8E30-FC4B9FFAF6A6}" destId="{ACB1127E-0102-481C-B866-161C1CCB181E}" srcOrd="0" destOrd="0" presId="urn:microsoft.com/office/officeart/2005/8/layout/hProcess4"/>
    <dgm:cxn modelId="{8B933982-21D6-4661-BE21-EF43929CA8E1}" srcId="{B1B692A3-EFA9-4D01-8E30-FC4B9FFAF6A6}" destId="{A015CA99-DB0A-44C9-AD0E-D532A1DEE1F5}" srcOrd="0" destOrd="0" parTransId="{B0BF5058-1FAA-492E-A61C-37C12211EB9D}" sibTransId="{21AD5B93-17CD-4B64-8252-C2C69CE5DB9E}"/>
    <dgm:cxn modelId="{ED007DB2-8B9D-431E-AA07-C080D1463B31}" type="presOf" srcId="{65CF1E49-6392-4820-AF48-CA571D2ADECD}" destId="{85B9236C-7708-4ED5-8FBE-7D55DC76BC39}" srcOrd="1" destOrd="0" presId="urn:microsoft.com/office/officeart/2005/8/layout/hProcess4"/>
    <dgm:cxn modelId="{AD7F577F-173B-479C-A57C-6FD6E53D4647}" srcId="{A015CA99-DB0A-44C9-AD0E-D532A1DEE1F5}" destId="{65B7D0A0-0C07-41B7-8882-AD4F155B9EBA}" srcOrd="0" destOrd="0" parTransId="{27FD015A-23C9-45AD-896D-EF91C527CF95}" sibTransId="{7563D2A7-0A9F-4308-A29B-D5C514DEB425}"/>
    <dgm:cxn modelId="{E28A30FE-9417-4D67-A278-026E060B1085}" srcId="{B1B692A3-EFA9-4D01-8E30-FC4B9FFAF6A6}" destId="{F262DE7E-0AB2-43E0-B52E-4B6B5D26F897}" srcOrd="2" destOrd="0" parTransId="{7DE2A253-C25F-4CC9-9D07-DC8D55B1C585}" sibTransId="{3F427A12-2094-4908-BDE9-3565C68F9FC2}"/>
    <dgm:cxn modelId="{BB4E009A-F458-4395-BAFC-44A95944383C}" type="presOf" srcId="{1152A301-27F1-4C0C-ABEA-137EAADF236A}" destId="{72522AD3-1C78-4C34-BACF-74AD6EE7D8C4}" srcOrd="0" destOrd="0" presId="urn:microsoft.com/office/officeart/2005/8/layout/hProcess4"/>
    <dgm:cxn modelId="{99F53105-2D22-4935-9A28-407A30912CE7}" type="presOf" srcId="{65B7D0A0-0C07-41B7-8882-AD4F155B9EBA}" destId="{08F159D9-EA8E-4224-8C6C-76D453E33AAC}" srcOrd="0" destOrd="0" presId="urn:microsoft.com/office/officeart/2005/8/layout/hProcess4"/>
    <dgm:cxn modelId="{22A99184-69A7-4B52-B637-DDBE55AD0306}" type="presOf" srcId="{8E15BD75-B8DA-47E6-AB1A-7B646ED31E55}" destId="{D3D52F9F-1BDC-4279-B47D-E773248E5637}" srcOrd="0" destOrd="0" presId="urn:microsoft.com/office/officeart/2005/8/layout/hProcess4"/>
    <dgm:cxn modelId="{B35675D2-DE30-4531-8EDD-1875C85A32B6}" type="presOf" srcId="{21AD5B93-17CD-4B64-8252-C2C69CE5DB9E}" destId="{E12DE9AC-5ACA-44C5-B118-C3928C3B688F}" srcOrd="0" destOrd="0" presId="urn:microsoft.com/office/officeart/2005/8/layout/hProcess4"/>
    <dgm:cxn modelId="{B8C29EFA-0E19-4C86-8053-BB528F824631}" srcId="{B1B692A3-EFA9-4D01-8E30-FC4B9FFAF6A6}" destId="{EABFD548-1CE2-4EF7-B260-9E96B361E445}" srcOrd="1" destOrd="0" parTransId="{DF29ADB8-8AF6-4829-AD0B-B30843EC8348}" sibTransId="{2B5A28F8-2EBB-4996-8A86-04ADE380B34A}"/>
    <dgm:cxn modelId="{0A217DE0-B6FC-4507-800A-0B19809A9D7D}" type="presOf" srcId="{3F427A12-2094-4908-BDE9-3565C68F9FC2}" destId="{4C3EDBB4-E4E8-42F3-8C9B-9BE46A843A3C}" srcOrd="0" destOrd="0" presId="urn:microsoft.com/office/officeart/2005/8/layout/hProcess4"/>
    <dgm:cxn modelId="{248D77FA-DF58-46F8-8F53-CBC9BFE0D3E6}" type="presOf" srcId="{2B5A28F8-2EBB-4996-8A86-04ADE380B34A}" destId="{97FF10F5-0A35-482D-BE70-1C5F212851EF}" srcOrd="0" destOrd="0" presId="urn:microsoft.com/office/officeart/2005/8/layout/hProcess4"/>
    <dgm:cxn modelId="{D3B5DC1F-CA77-4310-883F-EE758A2D31C2}" srcId="{C26AED43-B7B9-4FDF-BFF8-843AE3376E43}" destId="{4C3733F0-E7A4-4129-B07D-F2530191FD4D}" srcOrd="0" destOrd="0" parTransId="{218943BB-F774-4475-9216-21A58DBA9197}" sibTransId="{CEC045F3-2203-4580-BF55-90957729E7EE}"/>
    <dgm:cxn modelId="{58DA99EB-3130-4657-8126-DD69F5113660}" type="presOf" srcId="{505DF15A-3A76-4AC9-BA60-A794C4C9C59F}" destId="{85B9236C-7708-4ED5-8FBE-7D55DC76BC39}" srcOrd="1" destOrd="1" presId="urn:microsoft.com/office/officeart/2005/8/layout/hProcess4"/>
    <dgm:cxn modelId="{12D78B6A-F82D-4321-8773-A25899295D37}" type="presOf" srcId="{4C3733F0-E7A4-4129-B07D-F2530191FD4D}" destId="{1BAD1854-C6EA-46E4-A8D1-180F77922CDE}" srcOrd="1" destOrd="0" presId="urn:microsoft.com/office/officeart/2005/8/layout/hProcess4"/>
    <dgm:cxn modelId="{57C627EF-1A74-4092-8A04-A6C75223B9B3}" type="presOf" srcId="{C26AED43-B7B9-4FDF-BFF8-843AE3376E43}" destId="{5FABB5D4-D7A7-4FA3-9357-FC46C3BBD2AD}" srcOrd="0" destOrd="0" presId="urn:microsoft.com/office/officeart/2005/8/layout/hProcess4"/>
    <dgm:cxn modelId="{B29125A4-81EC-47C3-A910-708E54D72380}" type="presOf" srcId="{1F92F497-2808-44C0-A0B5-1F86DF7265A5}" destId="{F6CD4076-F0E9-458A-A917-87D7E032C663}" srcOrd="0" destOrd="0" presId="urn:microsoft.com/office/officeart/2005/8/layout/hProcess4"/>
    <dgm:cxn modelId="{C80A7334-04BF-40E0-A68C-16874061B3AD}" type="presOf" srcId="{4C3733F0-E7A4-4129-B07D-F2530191FD4D}" destId="{9769EEEE-940F-437B-A790-7040AAB9E848}" srcOrd="0" destOrd="0" presId="urn:microsoft.com/office/officeart/2005/8/layout/hProcess4"/>
    <dgm:cxn modelId="{271611FA-20FC-4B51-AD29-F3BB89E913EE}" type="presOf" srcId="{047039D0-3921-4BCF-82E3-81A892247E2E}" destId="{0947858F-8175-4824-A386-A3ED1EEBBC86}" srcOrd="0" destOrd="0" presId="urn:microsoft.com/office/officeart/2005/8/layout/hProcess4"/>
    <dgm:cxn modelId="{36679858-E29F-4F81-969E-0D7FD1E54EE8}" srcId="{F262DE7E-0AB2-43E0-B52E-4B6B5D26F897}" destId="{505DF15A-3A76-4AC9-BA60-A794C4C9C59F}" srcOrd="1" destOrd="0" parTransId="{32216D07-1270-4E2C-83F7-01B83753D495}" sibTransId="{76609CD9-45AD-49EA-9139-E561D52F0DFE}"/>
    <dgm:cxn modelId="{8B0D3678-2C68-440D-B178-FC4A785A20F0}" srcId="{1F92F497-2808-44C0-A0B5-1F86DF7265A5}" destId="{8E15BD75-B8DA-47E6-AB1A-7B646ED31E55}" srcOrd="0" destOrd="0" parTransId="{BF29FB74-7665-41F4-8A91-52061378F9F6}" sibTransId="{6BE56F42-76FE-43F9-9D14-281B02EA5379}"/>
    <dgm:cxn modelId="{748F88EF-1F43-4C21-BC81-AD55E9D84C77}" type="presOf" srcId="{8E15BD75-B8DA-47E6-AB1A-7B646ED31E55}" destId="{75FB8298-905E-48F7-BBF4-0AE980042EE2}" srcOrd="1" destOrd="0" presId="urn:microsoft.com/office/officeart/2005/8/layout/hProcess4"/>
    <dgm:cxn modelId="{7DC11E5B-A788-4870-B1F4-E3BF6521D81E}" srcId="{B1B692A3-EFA9-4D01-8E30-FC4B9FFAF6A6}" destId="{1F92F497-2808-44C0-A0B5-1F86DF7265A5}" srcOrd="4" destOrd="0" parTransId="{F33BE379-CD4D-4AFE-8385-95DCDD114C80}" sibTransId="{84E5DD8A-F366-4F96-8119-39BEB591FB31}"/>
    <dgm:cxn modelId="{6829A167-4018-4FC7-8FC2-308B202DE3D7}" srcId="{F262DE7E-0AB2-43E0-B52E-4B6B5D26F897}" destId="{65CF1E49-6392-4820-AF48-CA571D2ADECD}" srcOrd="0" destOrd="0" parTransId="{07959A94-F5E3-473B-835E-1AF0FB6469C5}" sibTransId="{1687A194-428C-4C97-B0BC-3D3FAE57D127}"/>
    <dgm:cxn modelId="{FA1C2F6B-5739-4FE9-839D-C37B332A1244}" type="presOf" srcId="{65CF1E49-6392-4820-AF48-CA571D2ADECD}" destId="{AF3B4D39-AD4F-40AA-A746-C89708BC6DA9}" srcOrd="0" destOrd="0" presId="urn:microsoft.com/office/officeart/2005/8/layout/hProcess4"/>
    <dgm:cxn modelId="{5190F4C3-9D3A-4E69-986D-F1BF1F57D334}" type="presOf" srcId="{A015CA99-DB0A-44C9-AD0E-D532A1DEE1F5}" destId="{47E067BA-9739-4A5D-9728-D1A09757ACDE}" srcOrd="0" destOrd="0" presId="urn:microsoft.com/office/officeart/2005/8/layout/hProcess4"/>
    <dgm:cxn modelId="{29898DE8-5635-47A9-9853-A33C101538EA}" type="presOf" srcId="{EABFD548-1CE2-4EF7-B260-9E96B361E445}" destId="{B8825F0F-DB00-410C-BE0E-6F3BC72F5CB2}" srcOrd="0" destOrd="0" presId="urn:microsoft.com/office/officeart/2005/8/layout/hProcess4"/>
    <dgm:cxn modelId="{817F21F1-D6B0-46C2-9455-70B63FC774FF}" srcId="{B1B692A3-EFA9-4D01-8E30-FC4B9FFAF6A6}" destId="{C26AED43-B7B9-4FDF-BFF8-843AE3376E43}" srcOrd="3" destOrd="0" parTransId="{78B79208-F1DA-4419-BD6C-4B77C34BDBEC}" sibTransId="{047039D0-3921-4BCF-82E3-81A892247E2E}"/>
    <dgm:cxn modelId="{FBE1A58B-09D3-4382-A349-F836B2A7ECEE}" type="presParOf" srcId="{ACB1127E-0102-481C-B866-161C1CCB181E}" destId="{D311C490-2465-4E56-B8F3-26B45095C6D6}" srcOrd="0" destOrd="0" presId="urn:microsoft.com/office/officeart/2005/8/layout/hProcess4"/>
    <dgm:cxn modelId="{993CA7B7-0C38-4BAD-80FA-53A9AE5DE914}" type="presParOf" srcId="{ACB1127E-0102-481C-B866-161C1CCB181E}" destId="{AE603B49-7973-46BB-A936-4B468E8E3F7C}" srcOrd="1" destOrd="0" presId="urn:microsoft.com/office/officeart/2005/8/layout/hProcess4"/>
    <dgm:cxn modelId="{BD1D3A22-E6BD-46AB-9C9A-F285BB1BE846}" type="presParOf" srcId="{ACB1127E-0102-481C-B866-161C1CCB181E}" destId="{D581B1C7-7018-4F94-B990-9E61E992A39A}" srcOrd="2" destOrd="0" presId="urn:microsoft.com/office/officeart/2005/8/layout/hProcess4"/>
    <dgm:cxn modelId="{F96B8962-155D-4D6C-99A0-F5BEE6A58E3C}" type="presParOf" srcId="{D581B1C7-7018-4F94-B990-9E61E992A39A}" destId="{F1F985DF-A965-4ABC-8C43-892697ECDACF}" srcOrd="0" destOrd="0" presId="urn:microsoft.com/office/officeart/2005/8/layout/hProcess4"/>
    <dgm:cxn modelId="{A615B66C-2EB9-4910-A79F-92DFBA71ACAB}" type="presParOf" srcId="{F1F985DF-A965-4ABC-8C43-892697ECDACF}" destId="{D11A9B75-4A69-4F3C-8361-67A9B2A52148}" srcOrd="0" destOrd="0" presId="urn:microsoft.com/office/officeart/2005/8/layout/hProcess4"/>
    <dgm:cxn modelId="{9777A6B6-62CF-4B2B-BD69-8EB2466E8FAC}" type="presParOf" srcId="{F1F985DF-A965-4ABC-8C43-892697ECDACF}" destId="{08F159D9-EA8E-4224-8C6C-76D453E33AAC}" srcOrd="1" destOrd="0" presId="urn:microsoft.com/office/officeart/2005/8/layout/hProcess4"/>
    <dgm:cxn modelId="{6CF5ACCE-8F85-455B-BA06-242D05AE9AD2}" type="presParOf" srcId="{F1F985DF-A965-4ABC-8C43-892697ECDACF}" destId="{5443DDDE-5185-452F-85BE-B8B1BCA0CB67}" srcOrd="2" destOrd="0" presId="urn:microsoft.com/office/officeart/2005/8/layout/hProcess4"/>
    <dgm:cxn modelId="{45D15EA5-E6B0-47B8-831B-901B7F4F26C8}" type="presParOf" srcId="{F1F985DF-A965-4ABC-8C43-892697ECDACF}" destId="{47E067BA-9739-4A5D-9728-D1A09757ACDE}" srcOrd="3" destOrd="0" presId="urn:microsoft.com/office/officeart/2005/8/layout/hProcess4"/>
    <dgm:cxn modelId="{C1A9FAE8-8E47-40AB-AB26-1C1953856BD6}" type="presParOf" srcId="{F1F985DF-A965-4ABC-8C43-892697ECDACF}" destId="{9C314675-AF20-431A-9CFE-D6051B1D37AD}" srcOrd="4" destOrd="0" presId="urn:microsoft.com/office/officeart/2005/8/layout/hProcess4"/>
    <dgm:cxn modelId="{236DF494-A933-4386-800C-DF95D16C9EE6}" type="presParOf" srcId="{D581B1C7-7018-4F94-B990-9E61E992A39A}" destId="{E12DE9AC-5ACA-44C5-B118-C3928C3B688F}" srcOrd="1" destOrd="0" presId="urn:microsoft.com/office/officeart/2005/8/layout/hProcess4"/>
    <dgm:cxn modelId="{88239037-8F93-40E1-B0E7-1ED682269AB7}" type="presParOf" srcId="{D581B1C7-7018-4F94-B990-9E61E992A39A}" destId="{DDB6D333-24DC-4F80-8E96-45B74C1232B2}" srcOrd="2" destOrd="0" presId="urn:microsoft.com/office/officeart/2005/8/layout/hProcess4"/>
    <dgm:cxn modelId="{D90264D5-CFDC-49E0-A34F-A3D9192B9B66}" type="presParOf" srcId="{DDB6D333-24DC-4F80-8E96-45B74C1232B2}" destId="{FB3141B2-0A95-4D46-B3F6-131177BA6015}" srcOrd="0" destOrd="0" presId="urn:microsoft.com/office/officeart/2005/8/layout/hProcess4"/>
    <dgm:cxn modelId="{0947B630-F7B3-4DDC-BE8C-4E5DBA4E1573}" type="presParOf" srcId="{DDB6D333-24DC-4F80-8E96-45B74C1232B2}" destId="{72522AD3-1C78-4C34-BACF-74AD6EE7D8C4}" srcOrd="1" destOrd="0" presId="urn:microsoft.com/office/officeart/2005/8/layout/hProcess4"/>
    <dgm:cxn modelId="{496925B0-A53D-4D53-8429-A1B1F80327C1}" type="presParOf" srcId="{DDB6D333-24DC-4F80-8E96-45B74C1232B2}" destId="{93B8D840-D032-4EA7-ABDB-1B6CEA17265B}" srcOrd="2" destOrd="0" presId="urn:microsoft.com/office/officeart/2005/8/layout/hProcess4"/>
    <dgm:cxn modelId="{8D4FB825-4A57-4F36-BE35-F4DBB94546AE}" type="presParOf" srcId="{DDB6D333-24DC-4F80-8E96-45B74C1232B2}" destId="{B8825F0F-DB00-410C-BE0E-6F3BC72F5CB2}" srcOrd="3" destOrd="0" presId="urn:microsoft.com/office/officeart/2005/8/layout/hProcess4"/>
    <dgm:cxn modelId="{C3604D76-4C12-4434-8C1E-CAD312C7AC4E}" type="presParOf" srcId="{DDB6D333-24DC-4F80-8E96-45B74C1232B2}" destId="{377AC2B7-C6A6-46CF-ADBE-A645BC126730}" srcOrd="4" destOrd="0" presId="urn:microsoft.com/office/officeart/2005/8/layout/hProcess4"/>
    <dgm:cxn modelId="{FF10CEA1-7C37-4B8D-90B8-AFF09096738B}" type="presParOf" srcId="{D581B1C7-7018-4F94-B990-9E61E992A39A}" destId="{97FF10F5-0A35-482D-BE70-1C5F212851EF}" srcOrd="3" destOrd="0" presId="urn:microsoft.com/office/officeart/2005/8/layout/hProcess4"/>
    <dgm:cxn modelId="{05F6EA9D-C92A-4696-BEF1-5FC423A930AD}" type="presParOf" srcId="{D581B1C7-7018-4F94-B990-9E61E992A39A}" destId="{4AFA6EAF-36EC-410F-8581-2C46EF229972}" srcOrd="4" destOrd="0" presId="urn:microsoft.com/office/officeart/2005/8/layout/hProcess4"/>
    <dgm:cxn modelId="{1D75ED7A-7DED-4402-9E7A-3310DE748EE9}" type="presParOf" srcId="{4AFA6EAF-36EC-410F-8581-2C46EF229972}" destId="{5A56A90E-7767-4A10-AC26-9A46FD12F8B1}" srcOrd="0" destOrd="0" presId="urn:microsoft.com/office/officeart/2005/8/layout/hProcess4"/>
    <dgm:cxn modelId="{3426FDF8-224F-43EF-AC4F-0FBB0CAF6BAE}" type="presParOf" srcId="{4AFA6EAF-36EC-410F-8581-2C46EF229972}" destId="{AF3B4D39-AD4F-40AA-A746-C89708BC6DA9}" srcOrd="1" destOrd="0" presId="urn:microsoft.com/office/officeart/2005/8/layout/hProcess4"/>
    <dgm:cxn modelId="{8E88B306-B31B-431C-8141-7605412C90AF}" type="presParOf" srcId="{4AFA6EAF-36EC-410F-8581-2C46EF229972}" destId="{85B9236C-7708-4ED5-8FBE-7D55DC76BC39}" srcOrd="2" destOrd="0" presId="urn:microsoft.com/office/officeart/2005/8/layout/hProcess4"/>
    <dgm:cxn modelId="{20992283-72B3-4B69-AB11-447B157AEEB1}" type="presParOf" srcId="{4AFA6EAF-36EC-410F-8581-2C46EF229972}" destId="{59698598-6F37-4C74-9AD2-83A29BC87397}" srcOrd="3" destOrd="0" presId="urn:microsoft.com/office/officeart/2005/8/layout/hProcess4"/>
    <dgm:cxn modelId="{62E901E0-A2B8-43B3-8C0C-7E443EB0914D}" type="presParOf" srcId="{4AFA6EAF-36EC-410F-8581-2C46EF229972}" destId="{6BFBEC3A-0AB4-40CF-82DE-B8F52CB39DF7}" srcOrd="4" destOrd="0" presId="urn:microsoft.com/office/officeart/2005/8/layout/hProcess4"/>
    <dgm:cxn modelId="{45A2EC4D-986F-4A6C-B030-CDDA7E4BDF3C}" type="presParOf" srcId="{D581B1C7-7018-4F94-B990-9E61E992A39A}" destId="{4C3EDBB4-E4E8-42F3-8C9B-9BE46A843A3C}" srcOrd="5" destOrd="0" presId="urn:microsoft.com/office/officeart/2005/8/layout/hProcess4"/>
    <dgm:cxn modelId="{D53D5553-7995-4AAF-858D-A1DF31264460}" type="presParOf" srcId="{D581B1C7-7018-4F94-B990-9E61E992A39A}" destId="{121A017F-E4F0-405D-A7DF-C91373BAFD3F}" srcOrd="6" destOrd="0" presId="urn:microsoft.com/office/officeart/2005/8/layout/hProcess4"/>
    <dgm:cxn modelId="{332786DF-0F09-4C60-B8EC-6323465A88A2}" type="presParOf" srcId="{121A017F-E4F0-405D-A7DF-C91373BAFD3F}" destId="{39A9C867-0974-4ECE-9803-1094BB986402}" srcOrd="0" destOrd="0" presId="urn:microsoft.com/office/officeart/2005/8/layout/hProcess4"/>
    <dgm:cxn modelId="{9897F647-EF52-4F61-8551-E1E81EA18B94}" type="presParOf" srcId="{121A017F-E4F0-405D-A7DF-C91373BAFD3F}" destId="{9769EEEE-940F-437B-A790-7040AAB9E848}" srcOrd="1" destOrd="0" presId="urn:microsoft.com/office/officeart/2005/8/layout/hProcess4"/>
    <dgm:cxn modelId="{F4755C72-37BB-47E2-8FFB-C1E7C4E3DB1E}" type="presParOf" srcId="{121A017F-E4F0-405D-A7DF-C91373BAFD3F}" destId="{1BAD1854-C6EA-46E4-A8D1-180F77922CDE}" srcOrd="2" destOrd="0" presId="urn:microsoft.com/office/officeart/2005/8/layout/hProcess4"/>
    <dgm:cxn modelId="{517B7CE5-31D0-442A-AFA9-22DF1BF63938}" type="presParOf" srcId="{121A017F-E4F0-405D-A7DF-C91373BAFD3F}" destId="{5FABB5D4-D7A7-4FA3-9357-FC46C3BBD2AD}" srcOrd="3" destOrd="0" presId="urn:microsoft.com/office/officeart/2005/8/layout/hProcess4"/>
    <dgm:cxn modelId="{4E7E5056-F833-41E4-B9BF-6358736B8CDC}" type="presParOf" srcId="{121A017F-E4F0-405D-A7DF-C91373BAFD3F}" destId="{1BA07C3D-7A6A-4C57-BCBC-8C6C46AB6D43}" srcOrd="4" destOrd="0" presId="urn:microsoft.com/office/officeart/2005/8/layout/hProcess4"/>
    <dgm:cxn modelId="{A1715158-9E8A-49E7-BED0-0214BEB9CE29}" type="presParOf" srcId="{D581B1C7-7018-4F94-B990-9E61E992A39A}" destId="{0947858F-8175-4824-A386-A3ED1EEBBC86}" srcOrd="7" destOrd="0" presId="urn:microsoft.com/office/officeart/2005/8/layout/hProcess4"/>
    <dgm:cxn modelId="{F64F27D8-1B58-48F9-BD40-BB2F6ECCF31A}" type="presParOf" srcId="{D581B1C7-7018-4F94-B990-9E61E992A39A}" destId="{0E48087B-7C61-470C-8B0C-2A3F4CD1684A}" srcOrd="8" destOrd="0" presId="urn:microsoft.com/office/officeart/2005/8/layout/hProcess4"/>
    <dgm:cxn modelId="{979D753E-8904-4557-8344-6E640571F8EE}" type="presParOf" srcId="{0E48087B-7C61-470C-8B0C-2A3F4CD1684A}" destId="{C9212CB8-A590-4AC4-8DA6-5B9FAEB352DF}" srcOrd="0" destOrd="0" presId="urn:microsoft.com/office/officeart/2005/8/layout/hProcess4"/>
    <dgm:cxn modelId="{1A4FF9C3-0821-40F6-88F1-1F2600FFE37D}" type="presParOf" srcId="{0E48087B-7C61-470C-8B0C-2A3F4CD1684A}" destId="{D3D52F9F-1BDC-4279-B47D-E773248E5637}" srcOrd="1" destOrd="0" presId="urn:microsoft.com/office/officeart/2005/8/layout/hProcess4"/>
    <dgm:cxn modelId="{0627A309-91C3-4559-BAB8-B3DF4D60AED1}" type="presParOf" srcId="{0E48087B-7C61-470C-8B0C-2A3F4CD1684A}" destId="{75FB8298-905E-48F7-BBF4-0AE980042EE2}" srcOrd="2" destOrd="0" presId="urn:microsoft.com/office/officeart/2005/8/layout/hProcess4"/>
    <dgm:cxn modelId="{8247D3CD-EF57-4CD3-A136-00987A78D148}" type="presParOf" srcId="{0E48087B-7C61-470C-8B0C-2A3F4CD1684A}" destId="{F6CD4076-F0E9-458A-A917-87D7E032C663}" srcOrd="3" destOrd="0" presId="urn:microsoft.com/office/officeart/2005/8/layout/hProcess4"/>
    <dgm:cxn modelId="{F175E194-BEC9-4074-A955-F2BA46409532}" type="presParOf" srcId="{0E48087B-7C61-470C-8B0C-2A3F4CD1684A}" destId="{FAFA09C4-F68B-4B22-8AAA-9993CE6F0FC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E21B8-D77A-4268-8D9B-210BAC61C43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2FA32-6261-48B3-8E02-D70D71AC0F56}">
      <dgm:prSet phldrT="[Text]" custT="1"/>
      <dgm:spPr/>
      <dgm:t>
        <a:bodyPr/>
        <a:lstStyle/>
        <a:p>
          <a:pPr algn="l"/>
          <a:r>
            <a:rPr lang="en-US" sz="2400" b="1" u="sng"/>
            <a:t>Aim:</a:t>
          </a:r>
          <a:r>
            <a:rPr lang="en-US" sz="2400" b="0" u="none"/>
            <a:t> </a:t>
          </a:r>
          <a:r>
            <a:rPr lang="en-US" sz="2400"/>
            <a:t>70% of participating hospitals will be at or below the Healthy People goal of 23.6% cesarean delivery rate among NTSV births by December 31, 2022</a:t>
          </a:r>
        </a:p>
      </dgm:t>
    </dgm:pt>
    <dgm:pt modelId="{09B6ADF1-C3B1-48D4-A9FA-A1D94ACDE10E}" type="parTrans" cxnId="{7B2163BA-C9AC-4095-B7B3-40D9736AD474}">
      <dgm:prSet/>
      <dgm:spPr/>
      <dgm:t>
        <a:bodyPr/>
        <a:lstStyle/>
        <a:p>
          <a:endParaRPr lang="en-US"/>
        </a:p>
      </dgm:t>
    </dgm:pt>
    <dgm:pt modelId="{84AD2DB5-BD1E-4ACE-B79D-7388A111EB15}" type="sibTrans" cxnId="{7B2163BA-C9AC-4095-B7B3-40D9736AD474}">
      <dgm:prSet/>
      <dgm:spPr/>
      <dgm:t>
        <a:bodyPr/>
        <a:lstStyle/>
        <a:p>
          <a:endParaRPr lang="en-US"/>
        </a:p>
      </dgm:t>
    </dgm:pt>
    <dgm:pt modelId="{D25E3A4E-9AFA-4902-82AB-15FCDA24CA25}">
      <dgm:prSet phldrT="[Text]" custT="1"/>
      <dgm:spPr>
        <a:solidFill>
          <a:srgbClr val="FF7C80">
            <a:alpha val="90000"/>
          </a:srgbClr>
        </a:solidFill>
      </dgm:spPr>
      <dgm:t>
        <a:bodyPr/>
        <a:lstStyle/>
        <a:p>
          <a:pPr algn="l"/>
          <a:r>
            <a:rPr lang="en-US" sz="2500" b="1" u="sng"/>
            <a:t>Goal:</a:t>
          </a:r>
          <a:r>
            <a:rPr lang="en-US" sz="2500" b="0" u="none"/>
            <a:t> </a:t>
          </a:r>
          <a:r>
            <a:rPr lang="en-US" sz="2500"/>
            <a:t>Increase the percent of cesarean section deliveries among NTSV births that meet ACOG/SMFM criteria for cesarean</a:t>
          </a:r>
        </a:p>
      </dgm:t>
    </dgm:pt>
    <dgm:pt modelId="{6FA7817C-C5BF-43C1-9805-9EB84EC09CE1}" type="parTrans" cxnId="{650E2028-F617-4066-93A1-3246F1016816}">
      <dgm:prSet/>
      <dgm:spPr/>
      <dgm:t>
        <a:bodyPr/>
        <a:lstStyle/>
        <a:p>
          <a:endParaRPr lang="en-US"/>
        </a:p>
      </dgm:t>
    </dgm:pt>
    <dgm:pt modelId="{589CC665-CCA6-4229-ABBC-C61330523BC6}" type="sibTrans" cxnId="{650E2028-F617-4066-93A1-3246F1016816}">
      <dgm:prSet/>
      <dgm:spPr/>
      <dgm:t>
        <a:bodyPr/>
        <a:lstStyle/>
        <a:p>
          <a:endParaRPr lang="en-US"/>
        </a:p>
      </dgm:t>
    </dgm:pt>
    <dgm:pt modelId="{44DEA0AC-EA1D-4309-8801-7C76B19B9D73}">
      <dgm:prSet phldrT="[Text]" custT="1"/>
      <dgm:spPr>
        <a:solidFill>
          <a:srgbClr val="E67356">
            <a:alpha val="90000"/>
          </a:srgbClr>
        </a:solidFill>
      </dgm:spPr>
      <dgm:t>
        <a:bodyPr/>
        <a:lstStyle/>
        <a:p>
          <a:pPr algn="l"/>
          <a:r>
            <a:rPr lang="en-US" sz="2000" b="1" u="sng"/>
            <a:t>Goal:</a:t>
          </a:r>
          <a:r>
            <a:rPr lang="en-US" sz="2000" b="0" u="none"/>
            <a:t> </a:t>
          </a:r>
          <a:r>
            <a:rPr lang="en-US" sz="2000"/>
            <a:t>Increase the % of physicians/ midwives/ nurses educated on ACOG/SMFM criteria for cesarean, labor management strategies/response to labor challenges, protocol for facilitating decision huddles and/or decision debriefs</a:t>
          </a:r>
        </a:p>
      </dgm:t>
    </dgm:pt>
    <dgm:pt modelId="{013057DC-2DA3-4E19-8A06-2487B41FC38D}" type="parTrans" cxnId="{A4A5DA83-480F-4D0B-B804-5D1C324FA1B8}">
      <dgm:prSet/>
      <dgm:spPr/>
      <dgm:t>
        <a:bodyPr/>
        <a:lstStyle/>
        <a:p>
          <a:endParaRPr lang="en-US"/>
        </a:p>
      </dgm:t>
    </dgm:pt>
    <dgm:pt modelId="{41689BD3-984B-48F5-B544-DC20A6842846}" type="sibTrans" cxnId="{A4A5DA83-480F-4D0B-B804-5D1C324FA1B8}">
      <dgm:prSet/>
      <dgm:spPr/>
      <dgm:t>
        <a:bodyPr/>
        <a:lstStyle/>
        <a:p>
          <a:endParaRPr lang="en-US"/>
        </a:p>
      </dgm:t>
    </dgm:pt>
    <dgm:pt modelId="{0E16C93F-E66F-4281-9B9B-6047DAE6CDF7}" type="pres">
      <dgm:prSet presAssocID="{ECAE21B8-D77A-4268-8D9B-210BAC61C4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7710B3-25A8-4F58-BA4C-9A573D6507FF}" type="pres">
      <dgm:prSet presAssocID="{3352FA32-6261-48B3-8E02-D70D71AC0F56}" presName="hierRoot1" presStyleCnt="0"/>
      <dgm:spPr/>
    </dgm:pt>
    <dgm:pt modelId="{2B00B4C4-E45B-4579-8818-3BAA88D6423C}" type="pres">
      <dgm:prSet presAssocID="{3352FA32-6261-48B3-8E02-D70D71AC0F56}" presName="composite" presStyleCnt="0"/>
      <dgm:spPr/>
    </dgm:pt>
    <dgm:pt modelId="{E5208655-3BF4-4F0B-BF32-74571CB4E3A7}" type="pres">
      <dgm:prSet presAssocID="{3352FA32-6261-48B3-8E02-D70D71AC0F56}" presName="background" presStyleLbl="node0" presStyleIdx="0" presStyleCnt="1"/>
      <dgm:spPr/>
    </dgm:pt>
    <dgm:pt modelId="{E6E725FF-E87D-4145-9122-E176F6614CA3}" type="pres">
      <dgm:prSet presAssocID="{3352FA32-6261-48B3-8E02-D70D71AC0F56}" presName="text" presStyleLbl="fgAcc0" presStyleIdx="0" presStyleCnt="1" custScaleX="1945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161F5-3FDC-43EA-B854-C04C5A310622}" type="pres">
      <dgm:prSet presAssocID="{3352FA32-6261-48B3-8E02-D70D71AC0F56}" presName="hierChild2" presStyleCnt="0"/>
      <dgm:spPr/>
    </dgm:pt>
    <dgm:pt modelId="{D6A9B602-256F-49CA-8455-931472A12416}" type="pres">
      <dgm:prSet presAssocID="{6FA7817C-C5BF-43C1-9805-9EB84EC09CE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913D812-E60E-4667-9CA1-6DF59C57168D}" type="pres">
      <dgm:prSet presAssocID="{D25E3A4E-9AFA-4902-82AB-15FCDA24CA25}" presName="hierRoot2" presStyleCnt="0"/>
      <dgm:spPr/>
    </dgm:pt>
    <dgm:pt modelId="{E8810958-AC5E-4B7F-B05F-C6087AA0E17D}" type="pres">
      <dgm:prSet presAssocID="{D25E3A4E-9AFA-4902-82AB-15FCDA24CA25}" presName="composite2" presStyleCnt="0"/>
      <dgm:spPr/>
    </dgm:pt>
    <dgm:pt modelId="{A9FB5358-8043-4BE5-8E9B-5783B19FACC1}" type="pres">
      <dgm:prSet presAssocID="{D25E3A4E-9AFA-4902-82AB-15FCDA24CA25}" presName="background2" presStyleLbl="node2" presStyleIdx="0" presStyleCnt="2"/>
      <dgm:spPr/>
    </dgm:pt>
    <dgm:pt modelId="{E9C9DFB9-1F5D-45EA-AD47-96311A00D84D}" type="pres">
      <dgm:prSet presAssocID="{D25E3A4E-9AFA-4902-82AB-15FCDA24CA25}" presName="text2" presStyleLbl="fgAcc2" presStyleIdx="0" presStyleCnt="2" custScaleX="191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737554-F523-48F4-8406-40748A1BB0C5}" type="pres">
      <dgm:prSet presAssocID="{D25E3A4E-9AFA-4902-82AB-15FCDA24CA25}" presName="hierChild3" presStyleCnt="0"/>
      <dgm:spPr/>
    </dgm:pt>
    <dgm:pt modelId="{3E8616DE-C53E-4B7F-8B18-459DF31B6DC5}" type="pres">
      <dgm:prSet presAssocID="{013057DC-2DA3-4E19-8A06-2487B41FC38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F67D9E1-1E61-4A82-89AF-07E80BE656C9}" type="pres">
      <dgm:prSet presAssocID="{44DEA0AC-EA1D-4309-8801-7C76B19B9D73}" presName="hierRoot2" presStyleCnt="0"/>
      <dgm:spPr/>
    </dgm:pt>
    <dgm:pt modelId="{2B74E4DC-2E98-4345-9DB5-837DAF044E87}" type="pres">
      <dgm:prSet presAssocID="{44DEA0AC-EA1D-4309-8801-7C76B19B9D73}" presName="composite2" presStyleCnt="0"/>
      <dgm:spPr/>
    </dgm:pt>
    <dgm:pt modelId="{30C8A44F-2D93-41DA-B811-7ABB3B4B8A55}" type="pres">
      <dgm:prSet presAssocID="{44DEA0AC-EA1D-4309-8801-7C76B19B9D73}" presName="background2" presStyleLbl="node2" presStyleIdx="1" presStyleCnt="2"/>
      <dgm:spPr/>
    </dgm:pt>
    <dgm:pt modelId="{091C6322-DEC8-4E44-A596-27DC98C8F05D}" type="pres">
      <dgm:prSet presAssocID="{44DEA0AC-EA1D-4309-8801-7C76B19B9D73}" presName="text2" presStyleLbl="fgAcc2" presStyleIdx="1" presStyleCnt="2" custScaleX="200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02C391-6457-4145-88C8-FF5121D4AE98}" type="pres">
      <dgm:prSet presAssocID="{44DEA0AC-EA1D-4309-8801-7C76B19B9D73}" presName="hierChild3" presStyleCnt="0"/>
      <dgm:spPr/>
    </dgm:pt>
  </dgm:ptLst>
  <dgm:cxnLst>
    <dgm:cxn modelId="{80C18E98-BDF9-496F-9EB2-3B93ADFA30E1}" type="presOf" srcId="{3352FA32-6261-48B3-8E02-D70D71AC0F56}" destId="{E6E725FF-E87D-4145-9122-E176F6614CA3}" srcOrd="0" destOrd="0" presId="urn:microsoft.com/office/officeart/2005/8/layout/hierarchy1"/>
    <dgm:cxn modelId="{3E61508F-D16D-40DD-8A8E-085EDD873B81}" type="presOf" srcId="{D25E3A4E-9AFA-4902-82AB-15FCDA24CA25}" destId="{E9C9DFB9-1F5D-45EA-AD47-96311A00D84D}" srcOrd="0" destOrd="0" presId="urn:microsoft.com/office/officeart/2005/8/layout/hierarchy1"/>
    <dgm:cxn modelId="{523D8BB9-A416-4895-B47B-6EB65410800B}" type="presOf" srcId="{44DEA0AC-EA1D-4309-8801-7C76B19B9D73}" destId="{091C6322-DEC8-4E44-A596-27DC98C8F05D}" srcOrd="0" destOrd="0" presId="urn:microsoft.com/office/officeart/2005/8/layout/hierarchy1"/>
    <dgm:cxn modelId="{207437DE-1DFF-4E9B-AF4A-C7133972E57E}" type="presOf" srcId="{013057DC-2DA3-4E19-8A06-2487B41FC38D}" destId="{3E8616DE-C53E-4B7F-8B18-459DF31B6DC5}" srcOrd="0" destOrd="0" presId="urn:microsoft.com/office/officeart/2005/8/layout/hierarchy1"/>
    <dgm:cxn modelId="{F31B3CAE-63E7-4AAB-AB07-CAE729B1039E}" type="presOf" srcId="{6FA7817C-C5BF-43C1-9805-9EB84EC09CE1}" destId="{D6A9B602-256F-49CA-8455-931472A12416}" srcOrd="0" destOrd="0" presId="urn:microsoft.com/office/officeart/2005/8/layout/hierarchy1"/>
    <dgm:cxn modelId="{A4A5DA83-480F-4D0B-B804-5D1C324FA1B8}" srcId="{3352FA32-6261-48B3-8E02-D70D71AC0F56}" destId="{44DEA0AC-EA1D-4309-8801-7C76B19B9D73}" srcOrd="1" destOrd="0" parTransId="{013057DC-2DA3-4E19-8A06-2487B41FC38D}" sibTransId="{41689BD3-984B-48F5-B544-DC20A6842846}"/>
    <dgm:cxn modelId="{A8FBED22-D33B-46A3-8147-629BF6959AAF}" type="presOf" srcId="{ECAE21B8-D77A-4268-8D9B-210BAC61C436}" destId="{0E16C93F-E66F-4281-9B9B-6047DAE6CDF7}" srcOrd="0" destOrd="0" presId="urn:microsoft.com/office/officeart/2005/8/layout/hierarchy1"/>
    <dgm:cxn modelId="{7B2163BA-C9AC-4095-B7B3-40D9736AD474}" srcId="{ECAE21B8-D77A-4268-8D9B-210BAC61C436}" destId="{3352FA32-6261-48B3-8E02-D70D71AC0F56}" srcOrd="0" destOrd="0" parTransId="{09B6ADF1-C3B1-48D4-A9FA-A1D94ACDE10E}" sibTransId="{84AD2DB5-BD1E-4ACE-B79D-7388A111EB15}"/>
    <dgm:cxn modelId="{650E2028-F617-4066-93A1-3246F1016816}" srcId="{3352FA32-6261-48B3-8E02-D70D71AC0F56}" destId="{D25E3A4E-9AFA-4902-82AB-15FCDA24CA25}" srcOrd="0" destOrd="0" parTransId="{6FA7817C-C5BF-43C1-9805-9EB84EC09CE1}" sibTransId="{589CC665-CCA6-4229-ABBC-C61330523BC6}"/>
    <dgm:cxn modelId="{76519D01-FCB5-47E2-B60C-7640F138D4CC}" type="presParOf" srcId="{0E16C93F-E66F-4281-9B9B-6047DAE6CDF7}" destId="{367710B3-25A8-4F58-BA4C-9A573D6507FF}" srcOrd="0" destOrd="0" presId="urn:microsoft.com/office/officeart/2005/8/layout/hierarchy1"/>
    <dgm:cxn modelId="{0EB81717-B3E0-4DF1-93AE-2F4038B6EBF4}" type="presParOf" srcId="{367710B3-25A8-4F58-BA4C-9A573D6507FF}" destId="{2B00B4C4-E45B-4579-8818-3BAA88D6423C}" srcOrd="0" destOrd="0" presId="urn:microsoft.com/office/officeart/2005/8/layout/hierarchy1"/>
    <dgm:cxn modelId="{9B2FF5A4-92DA-4E9E-99DC-B60423C9EC32}" type="presParOf" srcId="{2B00B4C4-E45B-4579-8818-3BAA88D6423C}" destId="{E5208655-3BF4-4F0B-BF32-74571CB4E3A7}" srcOrd="0" destOrd="0" presId="urn:microsoft.com/office/officeart/2005/8/layout/hierarchy1"/>
    <dgm:cxn modelId="{96277121-5C63-42BA-A84F-7ACE7BB05ABB}" type="presParOf" srcId="{2B00B4C4-E45B-4579-8818-3BAA88D6423C}" destId="{E6E725FF-E87D-4145-9122-E176F6614CA3}" srcOrd="1" destOrd="0" presId="urn:microsoft.com/office/officeart/2005/8/layout/hierarchy1"/>
    <dgm:cxn modelId="{812969AD-2D4A-450E-AD8E-7F2E6ABA96FD}" type="presParOf" srcId="{367710B3-25A8-4F58-BA4C-9A573D6507FF}" destId="{C4B161F5-3FDC-43EA-B854-C04C5A310622}" srcOrd="1" destOrd="0" presId="urn:microsoft.com/office/officeart/2005/8/layout/hierarchy1"/>
    <dgm:cxn modelId="{8873C279-5B44-4584-956A-ED54685ADB4E}" type="presParOf" srcId="{C4B161F5-3FDC-43EA-B854-C04C5A310622}" destId="{D6A9B602-256F-49CA-8455-931472A12416}" srcOrd="0" destOrd="0" presId="urn:microsoft.com/office/officeart/2005/8/layout/hierarchy1"/>
    <dgm:cxn modelId="{B5D3E1CA-D10B-4EDB-96AB-D29B9CB9A5AB}" type="presParOf" srcId="{C4B161F5-3FDC-43EA-B854-C04C5A310622}" destId="{4913D812-E60E-4667-9CA1-6DF59C57168D}" srcOrd="1" destOrd="0" presId="urn:microsoft.com/office/officeart/2005/8/layout/hierarchy1"/>
    <dgm:cxn modelId="{A45EBFD3-EBAE-4963-B4E4-5658C69EB86C}" type="presParOf" srcId="{4913D812-E60E-4667-9CA1-6DF59C57168D}" destId="{E8810958-AC5E-4B7F-B05F-C6087AA0E17D}" srcOrd="0" destOrd="0" presId="urn:microsoft.com/office/officeart/2005/8/layout/hierarchy1"/>
    <dgm:cxn modelId="{25E03C94-1605-4A48-81A2-AFFA49BD48A6}" type="presParOf" srcId="{E8810958-AC5E-4B7F-B05F-C6087AA0E17D}" destId="{A9FB5358-8043-4BE5-8E9B-5783B19FACC1}" srcOrd="0" destOrd="0" presId="urn:microsoft.com/office/officeart/2005/8/layout/hierarchy1"/>
    <dgm:cxn modelId="{88D9BB00-AFEB-4038-8965-8B1741F6CEEB}" type="presParOf" srcId="{E8810958-AC5E-4B7F-B05F-C6087AA0E17D}" destId="{E9C9DFB9-1F5D-45EA-AD47-96311A00D84D}" srcOrd="1" destOrd="0" presId="urn:microsoft.com/office/officeart/2005/8/layout/hierarchy1"/>
    <dgm:cxn modelId="{596C3E44-C1F0-44E6-9A8B-0EC90480A353}" type="presParOf" srcId="{4913D812-E60E-4667-9CA1-6DF59C57168D}" destId="{97737554-F523-48F4-8406-40748A1BB0C5}" srcOrd="1" destOrd="0" presId="urn:microsoft.com/office/officeart/2005/8/layout/hierarchy1"/>
    <dgm:cxn modelId="{5F297558-D816-474E-8DC8-55762955C818}" type="presParOf" srcId="{C4B161F5-3FDC-43EA-B854-C04C5A310622}" destId="{3E8616DE-C53E-4B7F-8B18-459DF31B6DC5}" srcOrd="2" destOrd="0" presId="urn:microsoft.com/office/officeart/2005/8/layout/hierarchy1"/>
    <dgm:cxn modelId="{6DB41CA4-EFFD-4A4A-83C9-188A1928F7CE}" type="presParOf" srcId="{C4B161F5-3FDC-43EA-B854-C04C5A310622}" destId="{CF67D9E1-1E61-4A82-89AF-07E80BE656C9}" srcOrd="3" destOrd="0" presId="urn:microsoft.com/office/officeart/2005/8/layout/hierarchy1"/>
    <dgm:cxn modelId="{A9A438E9-9F35-4098-B3F9-8F91D5197285}" type="presParOf" srcId="{CF67D9E1-1E61-4A82-89AF-07E80BE656C9}" destId="{2B74E4DC-2E98-4345-9DB5-837DAF044E87}" srcOrd="0" destOrd="0" presId="urn:microsoft.com/office/officeart/2005/8/layout/hierarchy1"/>
    <dgm:cxn modelId="{0C6C6AD3-117A-4CF1-9EF3-963E8C5BAA61}" type="presParOf" srcId="{2B74E4DC-2E98-4345-9DB5-837DAF044E87}" destId="{30C8A44F-2D93-41DA-B811-7ABB3B4B8A55}" srcOrd="0" destOrd="0" presId="urn:microsoft.com/office/officeart/2005/8/layout/hierarchy1"/>
    <dgm:cxn modelId="{289F34FA-AF7B-48E8-A229-8BE0F9593F58}" type="presParOf" srcId="{2B74E4DC-2E98-4345-9DB5-837DAF044E87}" destId="{091C6322-DEC8-4E44-A596-27DC98C8F05D}" srcOrd="1" destOrd="0" presId="urn:microsoft.com/office/officeart/2005/8/layout/hierarchy1"/>
    <dgm:cxn modelId="{BD5E9F7B-1EE5-4AF1-ADE7-F65C99A194BD}" type="presParOf" srcId="{CF67D9E1-1E61-4A82-89AF-07E80BE656C9}" destId="{0102C391-6457-4145-88C8-FF5121D4AE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C4B37-EC75-4896-97BD-3C1F1CF27FC6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CE800E-4083-4145-B64A-E5656D05408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Identifying NTSVs and recognition for clinical team</a:t>
          </a:r>
        </a:p>
      </dgm:t>
    </dgm:pt>
    <dgm:pt modelId="{780C7AD9-7332-4E7D-A4EF-DD65C18CAFD7}" type="parTrans" cxnId="{96C2DC0C-33FA-4BD8-9B02-7683F0761151}">
      <dgm:prSet/>
      <dgm:spPr/>
      <dgm:t>
        <a:bodyPr/>
        <a:lstStyle/>
        <a:p>
          <a:endParaRPr lang="en-US"/>
        </a:p>
      </dgm:t>
    </dgm:pt>
    <dgm:pt modelId="{91CF08DC-9131-49DB-93D9-458518BD674C}" type="sibTrans" cxnId="{96C2DC0C-33FA-4BD8-9B02-7683F0761151}">
      <dgm:prSet/>
      <dgm:spPr/>
      <dgm:t>
        <a:bodyPr/>
        <a:lstStyle/>
        <a:p>
          <a:endParaRPr lang="en-US"/>
        </a:p>
      </dgm:t>
    </dgm:pt>
    <dgm:pt modelId="{C6A0DCC8-CBFA-4589-8868-DEBD9EFA387B}">
      <dgm:prSet phldrT="[Text]"/>
      <dgm:spPr>
        <a:solidFill>
          <a:srgbClr val="F5668F"/>
        </a:solidFill>
      </dgm:spPr>
      <dgm:t>
        <a:bodyPr/>
        <a:lstStyle/>
        <a:p>
          <a:r>
            <a:rPr lang="en-US" dirty="0"/>
            <a:t>Education of ACOG/SMFM criteria for providers and nurses </a:t>
          </a:r>
        </a:p>
      </dgm:t>
    </dgm:pt>
    <dgm:pt modelId="{ECE8D62E-F0D1-4CFE-B3CA-CDF39AE4D56E}" type="parTrans" cxnId="{82A1857C-0DF4-4B01-AAB0-A5D95F7E50AC}">
      <dgm:prSet/>
      <dgm:spPr/>
      <dgm:t>
        <a:bodyPr/>
        <a:lstStyle/>
        <a:p>
          <a:endParaRPr lang="en-US"/>
        </a:p>
      </dgm:t>
    </dgm:pt>
    <dgm:pt modelId="{75306F77-D9FF-4884-ACF3-4AB3B87C7465}" type="sibTrans" cxnId="{82A1857C-0DF4-4B01-AAB0-A5D95F7E50AC}">
      <dgm:prSet/>
      <dgm:spPr/>
      <dgm:t>
        <a:bodyPr/>
        <a:lstStyle/>
        <a:p>
          <a:endParaRPr lang="en-US"/>
        </a:p>
      </dgm:t>
    </dgm:pt>
    <dgm:pt modelId="{19AB432E-44A4-42DE-8512-D3660DAFA609}">
      <dgm:prSet phldrT="[Text]"/>
      <dgm:spPr>
        <a:solidFill>
          <a:srgbClr val="F58366"/>
        </a:solidFill>
        <a:ln>
          <a:solidFill>
            <a:srgbClr val="E17E69"/>
          </a:solidFill>
        </a:ln>
      </dgm:spPr>
      <dgm:t>
        <a:bodyPr/>
        <a:lstStyle/>
        <a:p>
          <a:r>
            <a:rPr lang="en-US"/>
            <a:t>Implementing cesarean decision checklists and huddles</a:t>
          </a:r>
        </a:p>
      </dgm:t>
    </dgm:pt>
    <dgm:pt modelId="{D35E4A1E-05F4-413B-90D1-379EABF9D02E}" type="parTrans" cxnId="{721CEA89-3B66-4504-A5D0-DA23F0F332B7}">
      <dgm:prSet/>
      <dgm:spPr/>
      <dgm:t>
        <a:bodyPr/>
        <a:lstStyle/>
        <a:p>
          <a:endParaRPr lang="en-US"/>
        </a:p>
      </dgm:t>
    </dgm:pt>
    <dgm:pt modelId="{8305F37C-32F0-4669-9223-32638CC51F83}" type="sibTrans" cxnId="{721CEA89-3B66-4504-A5D0-DA23F0F332B7}">
      <dgm:prSet/>
      <dgm:spPr/>
      <dgm:t>
        <a:bodyPr/>
        <a:lstStyle/>
        <a:p>
          <a:endParaRPr lang="en-US"/>
        </a:p>
      </dgm:t>
    </dgm:pt>
    <dgm:pt modelId="{39065DF8-A06E-40B8-B579-9748DA262401}">
      <dgm:prSet/>
      <dgm:spPr/>
      <dgm:t>
        <a:bodyPr/>
        <a:lstStyle/>
        <a:p>
          <a:r>
            <a:rPr lang="en-US"/>
            <a:t>Labor management support  </a:t>
          </a:r>
        </a:p>
      </dgm:t>
    </dgm:pt>
    <dgm:pt modelId="{F2F55818-B157-4DF1-81CA-6E8A963EF5DC}" type="parTrans" cxnId="{8AE7D618-2DEE-47C7-BB0B-8809EDDD40E6}">
      <dgm:prSet/>
      <dgm:spPr/>
      <dgm:t>
        <a:bodyPr/>
        <a:lstStyle/>
        <a:p>
          <a:endParaRPr lang="en-US"/>
        </a:p>
      </dgm:t>
    </dgm:pt>
    <dgm:pt modelId="{4749A8FF-7F97-451E-B1F3-E9A651503BA4}" type="sibTrans" cxnId="{8AE7D618-2DEE-47C7-BB0B-8809EDDD40E6}">
      <dgm:prSet/>
      <dgm:spPr/>
      <dgm:t>
        <a:bodyPr/>
        <a:lstStyle/>
        <a:p>
          <a:endParaRPr lang="en-US"/>
        </a:p>
      </dgm:t>
    </dgm:pt>
    <dgm:pt modelId="{8D3E92BD-3CD5-469F-AF7D-82AD5C6D89B5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Un-blinding provider data</a:t>
          </a:r>
        </a:p>
      </dgm:t>
    </dgm:pt>
    <dgm:pt modelId="{9FE85B5C-2EFB-474B-847D-788D90D1F78A}" type="parTrans" cxnId="{BA041F05-91CB-4844-AF76-D40910E43B2C}">
      <dgm:prSet/>
      <dgm:spPr/>
      <dgm:t>
        <a:bodyPr/>
        <a:lstStyle/>
        <a:p>
          <a:endParaRPr lang="en-US"/>
        </a:p>
      </dgm:t>
    </dgm:pt>
    <dgm:pt modelId="{592734A8-F9E7-40CA-AF3C-85977D67AE63}" type="sibTrans" cxnId="{BA041F05-91CB-4844-AF76-D40910E43B2C}">
      <dgm:prSet/>
      <dgm:spPr/>
      <dgm:t>
        <a:bodyPr/>
        <a:lstStyle/>
        <a:p>
          <a:endParaRPr lang="en-US"/>
        </a:p>
      </dgm:t>
    </dgm:pt>
    <dgm:pt modelId="{D475615A-46FF-4D32-8DD8-B6A79FE7252D}">
      <dgm:prSet phldrT="[Text]"/>
      <dgm:spPr>
        <a:solidFill>
          <a:srgbClr val="2EABEA"/>
        </a:solidFill>
        <a:ln w="57150">
          <a:noFill/>
        </a:ln>
      </dgm:spPr>
      <dgm:t>
        <a:bodyPr/>
        <a:lstStyle/>
        <a:p>
          <a:r>
            <a:rPr lang="en-US" dirty="0"/>
            <a:t>Standardized Patient Education and Shared Decision Making</a:t>
          </a:r>
        </a:p>
      </dgm:t>
    </dgm:pt>
    <dgm:pt modelId="{59025D51-52BF-4553-8E6F-EBE7C9C8241F}" type="parTrans" cxnId="{632EB0DB-F8EF-49D2-B2B1-98C5021FE8F4}">
      <dgm:prSet/>
      <dgm:spPr/>
      <dgm:t>
        <a:bodyPr/>
        <a:lstStyle/>
        <a:p>
          <a:endParaRPr lang="en-US"/>
        </a:p>
      </dgm:t>
    </dgm:pt>
    <dgm:pt modelId="{7D712366-AA0A-46D1-A75B-9DCACF3528CB}" type="sibTrans" cxnId="{632EB0DB-F8EF-49D2-B2B1-98C5021FE8F4}">
      <dgm:prSet/>
      <dgm:spPr/>
      <dgm:t>
        <a:bodyPr/>
        <a:lstStyle/>
        <a:p>
          <a:endParaRPr lang="en-US"/>
        </a:p>
      </dgm:t>
    </dgm:pt>
    <dgm:pt modelId="{38B933D0-6691-42A7-A092-AE5AAA66ED16}" type="pres">
      <dgm:prSet presAssocID="{B28C4B37-EC75-4896-97BD-3C1F1CF27F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76FC7B-C8C3-4FE7-B721-9128DA6C9C15}" type="pres">
      <dgm:prSet presAssocID="{63CE800E-4083-4145-B64A-E5656D05408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B58DC-4D8B-4F12-B35D-DDB5046AE14A}" type="pres">
      <dgm:prSet presAssocID="{91CF08DC-9131-49DB-93D9-458518BD674C}" presName="sibTrans" presStyleCnt="0"/>
      <dgm:spPr/>
    </dgm:pt>
    <dgm:pt modelId="{7C2AE56E-74DA-4172-A617-EBCDF5DADE6A}" type="pres">
      <dgm:prSet presAssocID="{C6A0DCC8-CBFA-4589-8868-DEBD9EFA387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2CECC-AFDF-476F-AA2A-2E1DD7A67690}" type="pres">
      <dgm:prSet presAssocID="{75306F77-D9FF-4884-ACF3-4AB3B87C7465}" presName="sibTrans" presStyleCnt="0"/>
      <dgm:spPr/>
    </dgm:pt>
    <dgm:pt modelId="{40D46BE4-8C5D-4D0C-8FC3-FD910FD53D3E}" type="pres">
      <dgm:prSet presAssocID="{19AB432E-44A4-42DE-8512-D3660DAFA60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7DC47-02DC-4DFC-BBCB-571395D01E0E}" type="pres">
      <dgm:prSet presAssocID="{8305F37C-32F0-4669-9223-32638CC51F83}" presName="sibTrans" presStyleCnt="0"/>
      <dgm:spPr/>
    </dgm:pt>
    <dgm:pt modelId="{ABDDD8C4-3BCB-4027-BA06-6B930E9C27E8}" type="pres">
      <dgm:prSet presAssocID="{39065DF8-A06E-40B8-B579-9748DA262401}" presName="node" presStyleLbl="node1" presStyleIdx="3" presStyleCnt="6" custLinFactNeighborX="-55000" custLinFactNeighborY="1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A24D3-8862-46AC-9083-868EB9FD0A99}" type="pres">
      <dgm:prSet presAssocID="{4749A8FF-7F97-451E-B1F3-E9A651503BA4}" presName="sibTrans" presStyleCnt="0"/>
      <dgm:spPr/>
    </dgm:pt>
    <dgm:pt modelId="{783C8BB6-EB4F-4341-998B-0B2567F14929}" type="pres">
      <dgm:prSet presAssocID="{8D3E92BD-3CD5-469F-AF7D-82AD5C6D89B5}" presName="node" presStyleLbl="node1" presStyleIdx="4" presStyleCnt="6" custLinFactNeighborX="-1503" custLinFactNeighborY="1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DBA29-80CD-4404-BF01-144620E1B9A6}" type="pres">
      <dgm:prSet presAssocID="{592734A8-F9E7-40CA-AF3C-85977D67AE63}" presName="sibTrans" presStyleCnt="0"/>
      <dgm:spPr/>
    </dgm:pt>
    <dgm:pt modelId="{E894687D-01DB-4997-8964-2828F7E2E291}" type="pres">
      <dgm:prSet presAssocID="{D475615A-46FF-4D32-8DD8-B6A79FE7252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F2B129-CC6C-4689-8097-E5388FB149E3}" type="presOf" srcId="{8D3E92BD-3CD5-469F-AF7D-82AD5C6D89B5}" destId="{783C8BB6-EB4F-4341-998B-0B2567F14929}" srcOrd="0" destOrd="0" presId="urn:microsoft.com/office/officeart/2005/8/layout/default"/>
    <dgm:cxn modelId="{96C2DC0C-33FA-4BD8-9B02-7683F0761151}" srcId="{B28C4B37-EC75-4896-97BD-3C1F1CF27FC6}" destId="{63CE800E-4083-4145-B64A-E5656D054081}" srcOrd="0" destOrd="0" parTransId="{780C7AD9-7332-4E7D-A4EF-DD65C18CAFD7}" sibTransId="{91CF08DC-9131-49DB-93D9-458518BD674C}"/>
    <dgm:cxn modelId="{1656856B-46EA-4DFB-B872-E00960FFBEAE}" type="presOf" srcId="{B28C4B37-EC75-4896-97BD-3C1F1CF27FC6}" destId="{38B933D0-6691-42A7-A092-AE5AAA66ED16}" srcOrd="0" destOrd="0" presId="urn:microsoft.com/office/officeart/2005/8/layout/default"/>
    <dgm:cxn modelId="{651623A3-597D-445F-A182-1CA3813BF6BB}" type="presOf" srcId="{39065DF8-A06E-40B8-B579-9748DA262401}" destId="{ABDDD8C4-3BCB-4027-BA06-6B930E9C27E8}" srcOrd="0" destOrd="0" presId="urn:microsoft.com/office/officeart/2005/8/layout/default"/>
    <dgm:cxn modelId="{8AE7D618-2DEE-47C7-BB0B-8809EDDD40E6}" srcId="{B28C4B37-EC75-4896-97BD-3C1F1CF27FC6}" destId="{39065DF8-A06E-40B8-B579-9748DA262401}" srcOrd="3" destOrd="0" parTransId="{F2F55818-B157-4DF1-81CA-6E8A963EF5DC}" sibTransId="{4749A8FF-7F97-451E-B1F3-E9A651503BA4}"/>
    <dgm:cxn modelId="{BA041F05-91CB-4844-AF76-D40910E43B2C}" srcId="{B28C4B37-EC75-4896-97BD-3C1F1CF27FC6}" destId="{8D3E92BD-3CD5-469F-AF7D-82AD5C6D89B5}" srcOrd="4" destOrd="0" parTransId="{9FE85B5C-2EFB-474B-847D-788D90D1F78A}" sibTransId="{592734A8-F9E7-40CA-AF3C-85977D67AE63}"/>
    <dgm:cxn modelId="{5AFB783D-0924-40A8-9723-4C991EA720C2}" type="presOf" srcId="{C6A0DCC8-CBFA-4589-8868-DEBD9EFA387B}" destId="{7C2AE56E-74DA-4172-A617-EBCDF5DADE6A}" srcOrd="0" destOrd="0" presId="urn:microsoft.com/office/officeart/2005/8/layout/default"/>
    <dgm:cxn modelId="{82A1857C-0DF4-4B01-AAB0-A5D95F7E50AC}" srcId="{B28C4B37-EC75-4896-97BD-3C1F1CF27FC6}" destId="{C6A0DCC8-CBFA-4589-8868-DEBD9EFA387B}" srcOrd="1" destOrd="0" parTransId="{ECE8D62E-F0D1-4CFE-B3CA-CDF39AE4D56E}" sibTransId="{75306F77-D9FF-4884-ACF3-4AB3B87C7465}"/>
    <dgm:cxn modelId="{506ED6B5-F867-40EE-A887-BC1B1CA4113F}" type="presOf" srcId="{19AB432E-44A4-42DE-8512-D3660DAFA609}" destId="{40D46BE4-8C5D-4D0C-8FC3-FD910FD53D3E}" srcOrd="0" destOrd="0" presId="urn:microsoft.com/office/officeart/2005/8/layout/default"/>
    <dgm:cxn modelId="{721CEA89-3B66-4504-A5D0-DA23F0F332B7}" srcId="{B28C4B37-EC75-4896-97BD-3C1F1CF27FC6}" destId="{19AB432E-44A4-42DE-8512-D3660DAFA609}" srcOrd="2" destOrd="0" parTransId="{D35E4A1E-05F4-413B-90D1-379EABF9D02E}" sibTransId="{8305F37C-32F0-4669-9223-32638CC51F83}"/>
    <dgm:cxn modelId="{632EB0DB-F8EF-49D2-B2B1-98C5021FE8F4}" srcId="{B28C4B37-EC75-4896-97BD-3C1F1CF27FC6}" destId="{D475615A-46FF-4D32-8DD8-B6A79FE7252D}" srcOrd="5" destOrd="0" parTransId="{59025D51-52BF-4553-8E6F-EBE7C9C8241F}" sibTransId="{7D712366-AA0A-46D1-A75B-9DCACF3528CB}"/>
    <dgm:cxn modelId="{837FC08C-BE82-4869-86AA-5263CFAFC554}" type="presOf" srcId="{63CE800E-4083-4145-B64A-E5656D054081}" destId="{8276FC7B-C8C3-4FE7-B721-9128DA6C9C15}" srcOrd="0" destOrd="0" presId="urn:microsoft.com/office/officeart/2005/8/layout/default"/>
    <dgm:cxn modelId="{5428C4D4-E03A-4A1A-9874-B4C548665962}" type="presOf" srcId="{D475615A-46FF-4D32-8DD8-B6A79FE7252D}" destId="{E894687D-01DB-4997-8964-2828F7E2E291}" srcOrd="0" destOrd="0" presId="urn:microsoft.com/office/officeart/2005/8/layout/default"/>
    <dgm:cxn modelId="{F6255641-BB9B-497C-9572-32A9E9ABE566}" type="presParOf" srcId="{38B933D0-6691-42A7-A092-AE5AAA66ED16}" destId="{8276FC7B-C8C3-4FE7-B721-9128DA6C9C15}" srcOrd="0" destOrd="0" presId="urn:microsoft.com/office/officeart/2005/8/layout/default"/>
    <dgm:cxn modelId="{BC1338BE-0955-435F-9639-AC0A0E8A2DCA}" type="presParOf" srcId="{38B933D0-6691-42A7-A092-AE5AAA66ED16}" destId="{80DB58DC-4D8B-4F12-B35D-DDB5046AE14A}" srcOrd="1" destOrd="0" presId="urn:microsoft.com/office/officeart/2005/8/layout/default"/>
    <dgm:cxn modelId="{2F3B72AF-CD04-4381-AD84-71D7063E28B8}" type="presParOf" srcId="{38B933D0-6691-42A7-A092-AE5AAA66ED16}" destId="{7C2AE56E-74DA-4172-A617-EBCDF5DADE6A}" srcOrd="2" destOrd="0" presId="urn:microsoft.com/office/officeart/2005/8/layout/default"/>
    <dgm:cxn modelId="{483C389D-1019-4546-A63B-6F890552155E}" type="presParOf" srcId="{38B933D0-6691-42A7-A092-AE5AAA66ED16}" destId="{5592CECC-AFDF-476F-AA2A-2E1DD7A67690}" srcOrd="3" destOrd="0" presId="urn:microsoft.com/office/officeart/2005/8/layout/default"/>
    <dgm:cxn modelId="{34C46841-4B08-41B5-B7B1-1FC616A15D42}" type="presParOf" srcId="{38B933D0-6691-42A7-A092-AE5AAA66ED16}" destId="{40D46BE4-8C5D-4D0C-8FC3-FD910FD53D3E}" srcOrd="4" destOrd="0" presId="urn:microsoft.com/office/officeart/2005/8/layout/default"/>
    <dgm:cxn modelId="{352818B1-9063-4A3F-AE76-4167CBF7AC07}" type="presParOf" srcId="{38B933D0-6691-42A7-A092-AE5AAA66ED16}" destId="{4537DC47-02DC-4DFC-BBCB-571395D01E0E}" srcOrd="5" destOrd="0" presId="urn:microsoft.com/office/officeart/2005/8/layout/default"/>
    <dgm:cxn modelId="{3EBAAFC7-DA24-4837-A294-85BEDD25174B}" type="presParOf" srcId="{38B933D0-6691-42A7-A092-AE5AAA66ED16}" destId="{ABDDD8C4-3BCB-4027-BA06-6B930E9C27E8}" srcOrd="6" destOrd="0" presId="urn:microsoft.com/office/officeart/2005/8/layout/default"/>
    <dgm:cxn modelId="{A7D36742-BD2D-4FDB-A79D-0FEA40B430E1}" type="presParOf" srcId="{38B933D0-6691-42A7-A092-AE5AAA66ED16}" destId="{232A24D3-8862-46AC-9083-868EB9FD0A99}" srcOrd="7" destOrd="0" presId="urn:microsoft.com/office/officeart/2005/8/layout/default"/>
    <dgm:cxn modelId="{3635FA04-50C1-413D-BB52-43EB662F3062}" type="presParOf" srcId="{38B933D0-6691-42A7-A092-AE5AAA66ED16}" destId="{783C8BB6-EB4F-4341-998B-0B2567F14929}" srcOrd="8" destOrd="0" presId="urn:microsoft.com/office/officeart/2005/8/layout/default"/>
    <dgm:cxn modelId="{531D658C-DFC1-49AF-AA77-D4C185F5F2A2}" type="presParOf" srcId="{38B933D0-6691-42A7-A092-AE5AAA66ED16}" destId="{0C8DBA29-80CD-4404-BF01-144620E1B9A6}" srcOrd="9" destOrd="0" presId="urn:microsoft.com/office/officeart/2005/8/layout/default"/>
    <dgm:cxn modelId="{551B3F10-BFCA-4C25-8670-57DB5317546C}" type="presParOf" srcId="{38B933D0-6691-42A7-A092-AE5AAA66ED16}" destId="{E894687D-01DB-4997-8964-2828F7E2E29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846DAF-2B3B-4962-AC13-D9902D89A96C}" type="doc">
      <dgm:prSet loTypeId="urn:microsoft.com/office/officeart/2005/8/layout/hierarchy4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213D7B-E255-4ED1-B71E-20014DAF9F23}">
      <dgm:prSet phldrT="[Text]" custT="1"/>
      <dgm:spPr/>
      <dgm:t>
        <a:bodyPr/>
        <a:lstStyle/>
        <a:p>
          <a:r>
            <a:rPr lang="en-US" sz="3200" b="1" dirty="0"/>
            <a:t>Additional Resource: </a:t>
          </a:r>
          <a:r>
            <a:rPr lang="en-US" sz="3200" dirty="0"/>
            <a:t>Supplemental Comprehension guide </a:t>
          </a:r>
        </a:p>
      </dgm:t>
    </dgm:pt>
    <dgm:pt modelId="{6F24CDCC-86C1-4295-9AC1-B13AA0BFB046}" type="parTrans" cxnId="{3DE7E030-C372-4A3C-AF31-B7A176F41BA6}">
      <dgm:prSet/>
      <dgm:spPr/>
      <dgm:t>
        <a:bodyPr/>
        <a:lstStyle/>
        <a:p>
          <a:endParaRPr lang="en-US"/>
        </a:p>
      </dgm:t>
    </dgm:pt>
    <dgm:pt modelId="{B3B179C9-FCD5-4383-B47F-23AA40212897}" type="sibTrans" cxnId="{3DE7E030-C372-4A3C-AF31-B7A176F41BA6}">
      <dgm:prSet/>
      <dgm:spPr/>
      <dgm:t>
        <a:bodyPr/>
        <a:lstStyle/>
        <a:p>
          <a:endParaRPr lang="en-US"/>
        </a:p>
      </dgm:t>
    </dgm:pt>
    <dgm:pt modelId="{8EC9C82E-6B76-4BC0-B47E-CCBFDCB3C3D7}">
      <dgm:prSet phldrT="[Text]" custT="1"/>
      <dgm:spPr/>
      <dgm:t>
        <a:bodyPr/>
        <a:lstStyle/>
        <a:p>
          <a:r>
            <a:rPr kumimoji="0" lang="en-US" sz="28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rPr>
            <a:t>ILPQC Labor Management Support E-Modules for physician and nurse education adapted from Labor Management Support Workshops</a:t>
          </a:r>
          <a:endParaRPr lang="en-US" sz="2800" dirty="0"/>
        </a:p>
      </dgm:t>
    </dgm:pt>
    <dgm:pt modelId="{E48CF0B6-CFFD-4C01-8232-0D39A7518CF8}" type="sibTrans" cxnId="{0C2078AC-1D0E-4861-B74C-FEC2A0AFCCBA}">
      <dgm:prSet/>
      <dgm:spPr/>
      <dgm:t>
        <a:bodyPr/>
        <a:lstStyle/>
        <a:p>
          <a:endParaRPr lang="en-US"/>
        </a:p>
      </dgm:t>
    </dgm:pt>
    <dgm:pt modelId="{CB53CE85-7839-4A9B-8940-6745935A8282}" type="parTrans" cxnId="{0C2078AC-1D0E-4861-B74C-FEC2A0AFCCBA}">
      <dgm:prSet/>
      <dgm:spPr/>
      <dgm:t>
        <a:bodyPr/>
        <a:lstStyle/>
        <a:p>
          <a:endParaRPr lang="en-US"/>
        </a:p>
      </dgm:t>
    </dgm:pt>
    <dgm:pt modelId="{670F4212-8686-4D50-A1B4-1C6FCBC4948A}" type="pres">
      <dgm:prSet presAssocID="{2D846DAF-2B3B-4962-AC13-D9902D89A9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F4BB787-74B0-45B3-A008-C8D59DCD6079}" type="pres">
      <dgm:prSet presAssocID="{8EC9C82E-6B76-4BC0-B47E-CCBFDCB3C3D7}" presName="vertOne" presStyleCnt="0"/>
      <dgm:spPr/>
    </dgm:pt>
    <dgm:pt modelId="{EDC6BF62-C943-4EC7-A118-0C350E6A28DA}" type="pres">
      <dgm:prSet presAssocID="{8EC9C82E-6B76-4BC0-B47E-CCBFDCB3C3D7}" presName="txOne" presStyleLbl="node0" presStyleIdx="0" presStyleCnt="1" custLinFactY="-7968" custLinFactNeighborX="-4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4853CC-5520-4CC0-BD42-74836C19DC17}" type="pres">
      <dgm:prSet presAssocID="{8EC9C82E-6B76-4BC0-B47E-CCBFDCB3C3D7}" presName="parTransOne" presStyleCnt="0"/>
      <dgm:spPr/>
    </dgm:pt>
    <dgm:pt modelId="{97945480-3E17-4A7C-B36B-CD3665FF4344}" type="pres">
      <dgm:prSet presAssocID="{8EC9C82E-6B76-4BC0-B47E-CCBFDCB3C3D7}" presName="horzOne" presStyleCnt="0"/>
      <dgm:spPr/>
    </dgm:pt>
    <dgm:pt modelId="{1B54DFB5-98A6-40CF-899E-E12CE65C08BE}" type="pres">
      <dgm:prSet presAssocID="{B6213D7B-E255-4ED1-B71E-20014DAF9F23}" presName="vertTwo" presStyleCnt="0"/>
      <dgm:spPr/>
    </dgm:pt>
    <dgm:pt modelId="{719D7C82-EB12-4408-B52D-314121B6F5EE}" type="pres">
      <dgm:prSet presAssocID="{B6213D7B-E255-4ED1-B71E-20014DAF9F23}" presName="txTwo" presStyleLbl="node2" presStyleIdx="0" presStyleCnt="1" custScaleY="48529" custLinFactX="3048" custLinFactNeighborX="100000" custLinFactNeighborY="6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EFD763-A1BA-4719-AF4A-2A3A9FD20AF0}" type="pres">
      <dgm:prSet presAssocID="{B6213D7B-E255-4ED1-B71E-20014DAF9F23}" presName="horzTwo" presStyleCnt="0"/>
      <dgm:spPr/>
    </dgm:pt>
  </dgm:ptLst>
  <dgm:cxnLst>
    <dgm:cxn modelId="{B8B5C3A5-6001-45CD-BD93-0A7D52995D80}" type="presOf" srcId="{B6213D7B-E255-4ED1-B71E-20014DAF9F23}" destId="{719D7C82-EB12-4408-B52D-314121B6F5EE}" srcOrd="0" destOrd="0" presId="urn:microsoft.com/office/officeart/2005/8/layout/hierarchy4"/>
    <dgm:cxn modelId="{0C2078AC-1D0E-4861-B74C-FEC2A0AFCCBA}" srcId="{2D846DAF-2B3B-4962-AC13-D9902D89A96C}" destId="{8EC9C82E-6B76-4BC0-B47E-CCBFDCB3C3D7}" srcOrd="0" destOrd="0" parTransId="{CB53CE85-7839-4A9B-8940-6745935A8282}" sibTransId="{E48CF0B6-CFFD-4C01-8232-0D39A7518CF8}"/>
    <dgm:cxn modelId="{ED86CA3B-147E-4151-99B1-A584F32F1FEC}" type="presOf" srcId="{8EC9C82E-6B76-4BC0-B47E-CCBFDCB3C3D7}" destId="{EDC6BF62-C943-4EC7-A118-0C350E6A28DA}" srcOrd="0" destOrd="0" presId="urn:microsoft.com/office/officeart/2005/8/layout/hierarchy4"/>
    <dgm:cxn modelId="{3DE7E030-C372-4A3C-AF31-B7A176F41BA6}" srcId="{8EC9C82E-6B76-4BC0-B47E-CCBFDCB3C3D7}" destId="{B6213D7B-E255-4ED1-B71E-20014DAF9F23}" srcOrd="0" destOrd="0" parTransId="{6F24CDCC-86C1-4295-9AC1-B13AA0BFB046}" sibTransId="{B3B179C9-FCD5-4383-B47F-23AA40212897}"/>
    <dgm:cxn modelId="{38784284-29E3-4B5A-B8F9-4999505C9109}" type="presOf" srcId="{2D846DAF-2B3B-4962-AC13-D9902D89A96C}" destId="{670F4212-8686-4D50-A1B4-1C6FCBC4948A}" srcOrd="0" destOrd="0" presId="urn:microsoft.com/office/officeart/2005/8/layout/hierarchy4"/>
    <dgm:cxn modelId="{E644FEE1-F6E6-4916-8EB3-B308E090085C}" type="presParOf" srcId="{670F4212-8686-4D50-A1B4-1C6FCBC4948A}" destId="{0F4BB787-74B0-45B3-A008-C8D59DCD6079}" srcOrd="0" destOrd="0" presId="urn:microsoft.com/office/officeart/2005/8/layout/hierarchy4"/>
    <dgm:cxn modelId="{2F3BFE08-45E0-40AF-BC3E-F6FE8C0379C6}" type="presParOf" srcId="{0F4BB787-74B0-45B3-A008-C8D59DCD6079}" destId="{EDC6BF62-C943-4EC7-A118-0C350E6A28DA}" srcOrd="0" destOrd="0" presId="urn:microsoft.com/office/officeart/2005/8/layout/hierarchy4"/>
    <dgm:cxn modelId="{59CC19C3-8898-4B09-B04B-CC3E17554A9D}" type="presParOf" srcId="{0F4BB787-74B0-45B3-A008-C8D59DCD6079}" destId="{944853CC-5520-4CC0-BD42-74836C19DC17}" srcOrd="1" destOrd="0" presId="urn:microsoft.com/office/officeart/2005/8/layout/hierarchy4"/>
    <dgm:cxn modelId="{81AAE625-35A2-4363-AA1B-C0F4B47C75F4}" type="presParOf" srcId="{0F4BB787-74B0-45B3-A008-C8D59DCD6079}" destId="{97945480-3E17-4A7C-B36B-CD3665FF4344}" srcOrd="2" destOrd="0" presId="urn:microsoft.com/office/officeart/2005/8/layout/hierarchy4"/>
    <dgm:cxn modelId="{792AEA4B-3D76-4DAF-B97D-89AF632B14EE}" type="presParOf" srcId="{97945480-3E17-4A7C-B36B-CD3665FF4344}" destId="{1B54DFB5-98A6-40CF-899E-E12CE65C08BE}" srcOrd="0" destOrd="0" presId="urn:microsoft.com/office/officeart/2005/8/layout/hierarchy4"/>
    <dgm:cxn modelId="{E01B3D47-9AB1-4F7B-AE81-96BABD5CFCD8}" type="presParOf" srcId="{1B54DFB5-98A6-40CF-899E-E12CE65C08BE}" destId="{719D7C82-EB12-4408-B52D-314121B6F5EE}" srcOrd="0" destOrd="0" presId="urn:microsoft.com/office/officeart/2005/8/layout/hierarchy4"/>
    <dgm:cxn modelId="{4905204A-FBA9-40FC-8637-F50F194AB44F}" type="presParOf" srcId="{1B54DFB5-98A6-40CF-899E-E12CE65C08BE}" destId="{16EFD763-A1BA-4719-AF4A-2A3A9FD20AF0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159D9-EA8E-4224-8C6C-76D453E33AAC}">
      <dsp:nvSpPr>
        <dsp:cNvPr id="0" name=""/>
        <dsp:cNvSpPr/>
      </dsp:nvSpPr>
      <dsp:spPr>
        <a:xfrm>
          <a:off x="6613" y="1711387"/>
          <a:ext cx="1865115" cy="1538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u="sng" kern="1200" dirty="0">
              <a:latin typeface="Arial" panose="020B0604020202020204"/>
              <a:ea typeface="Lato"/>
              <a:cs typeface="Lato"/>
            </a:rPr>
            <a:t>Registration is OPEN!</a:t>
          </a:r>
          <a:r>
            <a:rPr lang="en-US" sz="1400" b="1" i="1" u="none" kern="1200" dirty="0">
              <a:latin typeface="Arial" panose="020B0604020202020204"/>
              <a:ea typeface="Lato"/>
              <a:cs typeface="Lato"/>
            </a:rPr>
            <a:t> </a:t>
          </a:r>
          <a:r>
            <a:rPr lang="en-US" sz="1400" kern="1200" dirty="0">
              <a:latin typeface="Arial" panose="020B0604020202020204"/>
              <a:ea typeface="Lato"/>
              <a:cs typeface="Lato"/>
            </a:rPr>
            <a:t>Share the registration link with your provider and nursing colleages!</a:t>
          </a:r>
          <a:endParaRPr lang="en-US" sz="1400" kern="1200" dirty="0"/>
        </a:p>
      </dsp:txBody>
      <dsp:txXfrm>
        <a:off x="42014" y="1746788"/>
        <a:ext cx="1794313" cy="1137886"/>
      </dsp:txXfrm>
    </dsp:sp>
    <dsp:sp modelId="{E12DE9AC-5ACA-44C5-B118-C3928C3B688F}">
      <dsp:nvSpPr>
        <dsp:cNvPr id="0" name=""/>
        <dsp:cNvSpPr/>
      </dsp:nvSpPr>
      <dsp:spPr>
        <a:xfrm>
          <a:off x="1197333" y="2010569"/>
          <a:ext cx="2071329" cy="2071329"/>
        </a:xfrm>
        <a:prstGeom prst="leftCircularArrow">
          <a:avLst>
            <a:gd name="adj1" fmla="val 3852"/>
            <a:gd name="adj2" fmla="val 481968"/>
            <a:gd name="adj3" fmla="val 2026711"/>
            <a:gd name="adj4" fmla="val 8793722"/>
            <a:gd name="adj5" fmla="val 44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067BA-9739-4A5D-9728-D1A09757ACDE}">
      <dsp:nvSpPr>
        <dsp:cNvPr id="0" name=""/>
        <dsp:cNvSpPr/>
      </dsp:nvSpPr>
      <dsp:spPr>
        <a:xfrm>
          <a:off x="511272" y="3030809"/>
          <a:ext cx="1657880" cy="659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Register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Now</a:t>
          </a:r>
        </a:p>
      </dsp:txBody>
      <dsp:txXfrm>
        <a:off x="530582" y="3050119"/>
        <a:ext cx="1619260" cy="620664"/>
      </dsp:txXfrm>
    </dsp:sp>
    <dsp:sp modelId="{72522AD3-1C78-4C34-BACF-74AD6EE7D8C4}">
      <dsp:nvSpPr>
        <dsp:cNvPr id="0" name=""/>
        <dsp:cNvSpPr/>
      </dsp:nvSpPr>
      <dsp:spPr>
        <a:xfrm>
          <a:off x="2458885" y="1711387"/>
          <a:ext cx="1865115" cy="1538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Email info@ilpqc.org to help facilitate a breakout session</a:t>
          </a:r>
        </a:p>
      </dsp:txBody>
      <dsp:txXfrm>
        <a:off x="2494286" y="2076431"/>
        <a:ext cx="1794313" cy="1137886"/>
      </dsp:txXfrm>
    </dsp:sp>
    <dsp:sp modelId="{97FF10F5-0A35-482D-BE70-1C5F212851EF}">
      <dsp:nvSpPr>
        <dsp:cNvPr id="0" name=""/>
        <dsp:cNvSpPr/>
      </dsp:nvSpPr>
      <dsp:spPr>
        <a:xfrm>
          <a:off x="3461569" y="696540"/>
          <a:ext cx="2538706" cy="2538706"/>
        </a:xfrm>
        <a:prstGeom prst="circularArrow">
          <a:avLst>
            <a:gd name="adj1" fmla="val 3143"/>
            <a:gd name="adj2" fmla="val 386641"/>
            <a:gd name="adj3" fmla="val 19437848"/>
            <a:gd name="adj4" fmla="val 12575511"/>
            <a:gd name="adj5" fmla="val 36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25F0F-DB00-410C-BE0E-6F3BC72F5CB2}">
      <dsp:nvSpPr>
        <dsp:cNvPr id="0" name=""/>
        <dsp:cNvSpPr/>
      </dsp:nvSpPr>
      <dsp:spPr>
        <a:xfrm>
          <a:off x="2873355" y="1381745"/>
          <a:ext cx="1657880" cy="659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Get involved</a:t>
          </a:r>
        </a:p>
      </dsp:txBody>
      <dsp:txXfrm>
        <a:off x="2892665" y="1401055"/>
        <a:ext cx="1619260" cy="620664"/>
      </dsp:txXfrm>
    </dsp:sp>
    <dsp:sp modelId="{AF3B4D39-AD4F-40AA-A746-C89708BC6DA9}">
      <dsp:nvSpPr>
        <dsp:cNvPr id="0" name=""/>
        <dsp:cNvSpPr/>
      </dsp:nvSpPr>
      <dsp:spPr>
        <a:xfrm>
          <a:off x="4911157" y="1711387"/>
          <a:ext cx="2090533" cy="1538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Make sure all data is entered in REDCap</a:t>
          </a:r>
          <a:r>
            <a:rPr lang="en-US" sz="1400" kern="1200" dirty="0">
              <a:latin typeface="Arial" panose="020B0604020202020204"/>
            </a:rPr>
            <a:t> by May 2</a:t>
          </a:r>
          <a:r>
            <a:rPr lang="en-US" sz="1400" kern="1200" baseline="30000" dirty="0">
              <a:latin typeface="Arial" panose="020B0604020202020204"/>
            </a:rPr>
            <a:t>nd</a:t>
          </a:r>
          <a:r>
            <a:rPr lang="en-US" sz="1400" kern="1200" dirty="0">
              <a:latin typeface="Arial" panose="020B0604020202020204"/>
            </a:rPr>
            <a:t>, 2022.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Review PVB award criteria.</a:t>
          </a:r>
        </a:p>
      </dsp:txBody>
      <dsp:txXfrm>
        <a:off x="4946558" y="1746788"/>
        <a:ext cx="2019731" cy="1137886"/>
      </dsp:txXfrm>
    </dsp:sp>
    <dsp:sp modelId="{4C3EDBB4-E4E8-42F3-8C9B-9BE46A843A3C}">
      <dsp:nvSpPr>
        <dsp:cNvPr id="0" name=""/>
        <dsp:cNvSpPr/>
      </dsp:nvSpPr>
      <dsp:spPr>
        <a:xfrm>
          <a:off x="6216874" y="2166834"/>
          <a:ext cx="1979264" cy="1979264"/>
        </a:xfrm>
        <a:prstGeom prst="leftCircularArrow">
          <a:avLst>
            <a:gd name="adj1" fmla="val 4031"/>
            <a:gd name="adj2" fmla="val 506575"/>
            <a:gd name="adj3" fmla="val 2181690"/>
            <a:gd name="adj4" fmla="val 8924094"/>
            <a:gd name="adj5" fmla="val 47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98598-6F37-4C74-9AD2-83A29BC87397}">
      <dsp:nvSpPr>
        <dsp:cNvPr id="0" name=""/>
        <dsp:cNvSpPr/>
      </dsp:nvSpPr>
      <dsp:spPr>
        <a:xfrm>
          <a:off x="5605533" y="2965942"/>
          <a:ext cx="1657880" cy="659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Data and Awards</a:t>
          </a:r>
        </a:p>
      </dsp:txBody>
      <dsp:txXfrm>
        <a:off x="5624843" y="2985252"/>
        <a:ext cx="1619260" cy="620664"/>
      </dsp:txXfrm>
    </dsp:sp>
    <dsp:sp modelId="{9769EEEE-940F-437B-A790-7040AAB9E848}">
      <dsp:nvSpPr>
        <dsp:cNvPr id="0" name=""/>
        <dsp:cNvSpPr/>
      </dsp:nvSpPr>
      <dsp:spPr>
        <a:xfrm>
          <a:off x="7476137" y="1711387"/>
          <a:ext cx="1865115" cy="1538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Fill out storyboard and send to </a:t>
          </a:r>
          <a:r>
            <a:rPr lang="en-US" sz="1400" kern="1200" dirty="0">
              <a:hlinkClick xmlns:r="http://schemas.openxmlformats.org/officeDocument/2006/relationships" r:id="rId1"/>
            </a:rPr>
            <a:t>info@ilpqc.org</a:t>
          </a:r>
          <a:r>
            <a:rPr lang="en-US" sz="1400" kern="1200" dirty="0">
              <a:latin typeface="Arial" panose="020B0604020202020204"/>
            </a:rPr>
            <a:t> </a:t>
          </a:r>
          <a:r>
            <a:rPr lang="en-US" sz="1400" kern="1200" dirty="0"/>
            <a:t>by </a:t>
          </a:r>
          <a:r>
            <a:rPr lang="en-US" sz="1400" kern="1200" dirty="0">
              <a:latin typeface="Arial" panose="020B0604020202020204"/>
            </a:rPr>
            <a:t>May 11</a:t>
          </a:r>
          <a:r>
            <a:rPr lang="en-US" sz="1400" kern="1200" baseline="30000" dirty="0">
              <a:latin typeface="Arial" panose="020B0604020202020204"/>
            </a:rPr>
            <a:t>th</a:t>
          </a:r>
          <a:r>
            <a:rPr lang="en-US" sz="1400" kern="1200" dirty="0">
              <a:latin typeface="Arial" panose="020B0604020202020204"/>
            </a:rPr>
            <a:t> 2022.</a:t>
          </a:r>
          <a:endParaRPr lang="en-US" sz="1400" kern="1200" dirty="0"/>
        </a:p>
      </dsp:txBody>
      <dsp:txXfrm>
        <a:off x="7511538" y="2076431"/>
        <a:ext cx="1794313" cy="1137886"/>
      </dsp:txXfrm>
    </dsp:sp>
    <dsp:sp modelId="{0947858F-8175-4824-A386-A3ED1EEBBC86}">
      <dsp:nvSpPr>
        <dsp:cNvPr id="0" name=""/>
        <dsp:cNvSpPr/>
      </dsp:nvSpPr>
      <dsp:spPr>
        <a:xfrm>
          <a:off x="8487275" y="729344"/>
          <a:ext cx="2409091" cy="2409091"/>
        </a:xfrm>
        <a:prstGeom prst="circularArrow">
          <a:avLst>
            <a:gd name="adj1" fmla="val 3312"/>
            <a:gd name="adj2" fmla="val 409077"/>
            <a:gd name="adj3" fmla="val 19415412"/>
            <a:gd name="adj4" fmla="val 12575511"/>
            <a:gd name="adj5" fmla="val 38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BB5D4-D7A7-4FA3-9357-FC46C3BBD2AD}">
      <dsp:nvSpPr>
        <dsp:cNvPr id="0" name=""/>
        <dsp:cNvSpPr/>
      </dsp:nvSpPr>
      <dsp:spPr>
        <a:xfrm>
          <a:off x="7890607" y="1381745"/>
          <a:ext cx="1657880" cy="659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Storyboards</a:t>
          </a:r>
        </a:p>
      </dsp:txBody>
      <dsp:txXfrm>
        <a:off x="7909917" y="1401055"/>
        <a:ext cx="1619260" cy="620664"/>
      </dsp:txXfrm>
    </dsp:sp>
    <dsp:sp modelId="{D3D52F9F-1BDC-4279-B47D-E773248E5637}">
      <dsp:nvSpPr>
        <dsp:cNvPr id="0" name=""/>
        <dsp:cNvSpPr/>
      </dsp:nvSpPr>
      <dsp:spPr>
        <a:xfrm>
          <a:off x="9928409" y="1711387"/>
          <a:ext cx="1865115" cy="1538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/>
            </a:rPr>
            <a:t>Submit a photo of your hospital QI team to </a:t>
          </a:r>
          <a:r>
            <a:rPr lang="en-US" sz="1400" kern="1200" dirty="0">
              <a:latin typeface="Arial" panose="020B0604020202020204"/>
              <a:hlinkClick xmlns:r="http://schemas.openxmlformats.org/officeDocument/2006/relationships" r:id="rId1"/>
            </a:rPr>
            <a:t>info@ilpqc.org</a:t>
          </a:r>
          <a:r>
            <a:rPr lang="en-US" sz="1400" kern="1200" dirty="0">
              <a:latin typeface="Arial" panose="020B0604020202020204"/>
            </a:rPr>
            <a:t> by May 11</a:t>
          </a:r>
          <a:r>
            <a:rPr lang="en-US" sz="1400" kern="1200" baseline="30000" dirty="0">
              <a:latin typeface="Arial" panose="020B0604020202020204"/>
            </a:rPr>
            <a:t>th</a:t>
          </a:r>
          <a:r>
            <a:rPr lang="en-US" sz="1400" kern="1200" dirty="0">
              <a:latin typeface="Arial" panose="020B0604020202020204"/>
            </a:rPr>
            <a:t> 2022.</a:t>
          </a:r>
          <a:endParaRPr lang="en-US" sz="1400" kern="1200" dirty="0"/>
        </a:p>
      </dsp:txBody>
      <dsp:txXfrm>
        <a:off x="9963810" y="1746788"/>
        <a:ext cx="1794313" cy="1137886"/>
      </dsp:txXfrm>
    </dsp:sp>
    <dsp:sp modelId="{F6CD4076-F0E9-458A-A917-87D7E032C663}">
      <dsp:nvSpPr>
        <dsp:cNvPr id="0" name=""/>
        <dsp:cNvSpPr/>
      </dsp:nvSpPr>
      <dsp:spPr>
        <a:xfrm>
          <a:off x="10342879" y="2920075"/>
          <a:ext cx="1657880" cy="659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rial" panose="020B0604020202020204"/>
            </a:rPr>
            <a:t>QI Team Photo</a:t>
          </a:r>
        </a:p>
      </dsp:txBody>
      <dsp:txXfrm>
        <a:off x="10362189" y="2939385"/>
        <a:ext cx="1619260" cy="620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616DE-C53E-4B7F-8B18-459DF31B6DC5}">
      <dsp:nvSpPr>
        <dsp:cNvPr id="0" name=""/>
        <dsp:cNvSpPr/>
      </dsp:nvSpPr>
      <dsp:spPr>
        <a:xfrm>
          <a:off x="5600019" y="1695132"/>
          <a:ext cx="2852580" cy="775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89"/>
              </a:lnTo>
              <a:lnTo>
                <a:pt x="2852580" y="528689"/>
              </a:lnTo>
              <a:lnTo>
                <a:pt x="2852580" y="7758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9B602-256F-49CA-8455-931472A12416}">
      <dsp:nvSpPr>
        <dsp:cNvPr id="0" name=""/>
        <dsp:cNvSpPr/>
      </dsp:nvSpPr>
      <dsp:spPr>
        <a:xfrm>
          <a:off x="2629573" y="1695132"/>
          <a:ext cx="2970445" cy="775807"/>
        </a:xfrm>
        <a:custGeom>
          <a:avLst/>
          <a:gdLst/>
          <a:ahLst/>
          <a:cxnLst/>
          <a:rect l="0" t="0" r="0" b="0"/>
          <a:pathLst>
            <a:path>
              <a:moveTo>
                <a:pt x="2970445" y="0"/>
              </a:moveTo>
              <a:lnTo>
                <a:pt x="2970445" y="528689"/>
              </a:lnTo>
              <a:lnTo>
                <a:pt x="0" y="528689"/>
              </a:lnTo>
              <a:lnTo>
                <a:pt x="0" y="7758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08655-3BF4-4F0B-BF32-74571CB4E3A7}">
      <dsp:nvSpPr>
        <dsp:cNvPr id="0" name=""/>
        <dsp:cNvSpPr/>
      </dsp:nvSpPr>
      <dsp:spPr>
        <a:xfrm>
          <a:off x="3004738" y="1250"/>
          <a:ext cx="5190562" cy="1693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725FF-E87D-4145-9122-E176F6614CA3}">
      <dsp:nvSpPr>
        <dsp:cNvPr id="0" name=""/>
        <dsp:cNvSpPr/>
      </dsp:nvSpPr>
      <dsp:spPr>
        <a:xfrm>
          <a:off x="3301130" y="282823"/>
          <a:ext cx="5190562" cy="1693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/>
            <a:t>Aim:</a:t>
          </a:r>
          <a:r>
            <a:rPr lang="en-US" sz="2400" b="0" u="none" kern="1200"/>
            <a:t> </a:t>
          </a:r>
          <a:r>
            <a:rPr lang="en-US" sz="2400" kern="1200"/>
            <a:t>70% of participating hospitals will be at or below the Healthy People goal of 23.6% cesarean delivery rate among NTSV births by December 31, 2022</a:t>
          </a:r>
        </a:p>
      </dsp:txBody>
      <dsp:txXfrm>
        <a:off x="3350742" y="332435"/>
        <a:ext cx="5091338" cy="1594658"/>
      </dsp:txXfrm>
    </dsp:sp>
    <dsp:sp modelId="{A9FB5358-8043-4BE5-8E9B-5783B19FACC1}">
      <dsp:nvSpPr>
        <dsp:cNvPr id="0" name=""/>
        <dsp:cNvSpPr/>
      </dsp:nvSpPr>
      <dsp:spPr>
        <a:xfrm>
          <a:off x="73385" y="2470939"/>
          <a:ext cx="5112377" cy="1693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9DFB9-1F5D-45EA-AD47-96311A00D84D}">
      <dsp:nvSpPr>
        <dsp:cNvPr id="0" name=""/>
        <dsp:cNvSpPr/>
      </dsp:nvSpPr>
      <dsp:spPr>
        <a:xfrm>
          <a:off x="369777" y="2752512"/>
          <a:ext cx="5112377" cy="1693882"/>
        </a:xfrm>
        <a:prstGeom prst="roundRect">
          <a:avLst>
            <a:gd name="adj" fmla="val 10000"/>
          </a:avLst>
        </a:prstGeom>
        <a:solidFill>
          <a:srgbClr val="FF7C8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/>
            <a:t>Goal:</a:t>
          </a:r>
          <a:r>
            <a:rPr lang="en-US" sz="2500" b="0" u="none" kern="1200"/>
            <a:t> </a:t>
          </a:r>
          <a:r>
            <a:rPr lang="en-US" sz="2500" kern="1200"/>
            <a:t>Increase the percent of cesarean section deliveries among NTSV births that meet ACOG/SMFM criteria for cesarean</a:t>
          </a:r>
        </a:p>
      </dsp:txBody>
      <dsp:txXfrm>
        <a:off x="419389" y="2802124"/>
        <a:ext cx="5013153" cy="1594658"/>
      </dsp:txXfrm>
    </dsp:sp>
    <dsp:sp modelId="{30C8A44F-2D93-41DA-B811-7ABB3B4B8A55}">
      <dsp:nvSpPr>
        <dsp:cNvPr id="0" name=""/>
        <dsp:cNvSpPr/>
      </dsp:nvSpPr>
      <dsp:spPr>
        <a:xfrm>
          <a:off x="5778546" y="2470939"/>
          <a:ext cx="5348106" cy="1693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C6322-DEC8-4E44-A596-27DC98C8F05D}">
      <dsp:nvSpPr>
        <dsp:cNvPr id="0" name=""/>
        <dsp:cNvSpPr/>
      </dsp:nvSpPr>
      <dsp:spPr>
        <a:xfrm>
          <a:off x="6074939" y="2752512"/>
          <a:ext cx="5348106" cy="1693882"/>
        </a:xfrm>
        <a:prstGeom prst="roundRect">
          <a:avLst>
            <a:gd name="adj" fmla="val 10000"/>
          </a:avLst>
        </a:prstGeom>
        <a:solidFill>
          <a:srgbClr val="E67356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/>
            <a:t>Goal:</a:t>
          </a:r>
          <a:r>
            <a:rPr lang="en-US" sz="2000" b="0" u="none" kern="1200"/>
            <a:t> </a:t>
          </a:r>
          <a:r>
            <a:rPr lang="en-US" sz="2000" kern="1200"/>
            <a:t>Increase the % of physicians/ midwives/ nurses educated on ACOG/SMFM criteria for cesarean, labor management strategies/response to labor challenges, protocol for facilitating decision huddles and/or decision debriefs</a:t>
          </a:r>
        </a:p>
      </dsp:txBody>
      <dsp:txXfrm>
        <a:off x="6124551" y="2802124"/>
        <a:ext cx="5248882" cy="1594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6FC7B-C8C3-4FE7-B721-9128DA6C9C15}">
      <dsp:nvSpPr>
        <dsp:cNvPr id="0" name=""/>
        <dsp:cNvSpPr/>
      </dsp:nvSpPr>
      <dsp:spPr>
        <a:xfrm>
          <a:off x="0" y="333916"/>
          <a:ext cx="3223457" cy="1934074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Identifying NTSVs and recognition for clinical team</a:t>
          </a:r>
        </a:p>
      </dsp:txBody>
      <dsp:txXfrm>
        <a:off x="0" y="333916"/>
        <a:ext cx="3223457" cy="1934074"/>
      </dsp:txXfrm>
    </dsp:sp>
    <dsp:sp modelId="{7C2AE56E-74DA-4172-A617-EBCDF5DADE6A}">
      <dsp:nvSpPr>
        <dsp:cNvPr id="0" name=""/>
        <dsp:cNvSpPr/>
      </dsp:nvSpPr>
      <dsp:spPr>
        <a:xfrm>
          <a:off x="3545802" y="333916"/>
          <a:ext cx="3223457" cy="1934074"/>
        </a:xfrm>
        <a:prstGeom prst="rect">
          <a:avLst/>
        </a:prstGeom>
        <a:solidFill>
          <a:srgbClr val="F5668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Education of ACOG/SMFM criteria for providers and nurses </a:t>
          </a:r>
        </a:p>
      </dsp:txBody>
      <dsp:txXfrm>
        <a:off x="3545802" y="333916"/>
        <a:ext cx="3223457" cy="1934074"/>
      </dsp:txXfrm>
    </dsp:sp>
    <dsp:sp modelId="{40D46BE4-8C5D-4D0C-8FC3-FD910FD53D3E}">
      <dsp:nvSpPr>
        <dsp:cNvPr id="0" name=""/>
        <dsp:cNvSpPr/>
      </dsp:nvSpPr>
      <dsp:spPr>
        <a:xfrm>
          <a:off x="7091605" y="333916"/>
          <a:ext cx="3223457" cy="1934074"/>
        </a:xfrm>
        <a:prstGeom prst="rect">
          <a:avLst/>
        </a:prstGeom>
        <a:solidFill>
          <a:srgbClr val="F58366"/>
        </a:solidFill>
        <a:ln w="19050" cap="flat" cmpd="sng" algn="ctr">
          <a:solidFill>
            <a:srgbClr val="E17E6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Implementing cesarean decision checklists and huddles</a:t>
          </a:r>
        </a:p>
      </dsp:txBody>
      <dsp:txXfrm>
        <a:off x="7091605" y="333916"/>
        <a:ext cx="3223457" cy="1934074"/>
      </dsp:txXfrm>
    </dsp:sp>
    <dsp:sp modelId="{ABDDD8C4-3BCB-4027-BA06-6B930E9C27E8}">
      <dsp:nvSpPr>
        <dsp:cNvPr id="0" name=""/>
        <dsp:cNvSpPr/>
      </dsp:nvSpPr>
      <dsp:spPr>
        <a:xfrm>
          <a:off x="0" y="2616620"/>
          <a:ext cx="3223457" cy="19340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Labor management support  </a:t>
          </a:r>
        </a:p>
      </dsp:txBody>
      <dsp:txXfrm>
        <a:off x="0" y="2616620"/>
        <a:ext cx="3223457" cy="1934074"/>
      </dsp:txXfrm>
    </dsp:sp>
    <dsp:sp modelId="{783C8BB6-EB4F-4341-998B-0B2567F14929}">
      <dsp:nvSpPr>
        <dsp:cNvPr id="0" name=""/>
        <dsp:cNvSpPr/>
      </dsp:nvSpPr>
      <dsp:spPr>
        <a:xfrm>
          <a:off x="3497354" y="2616620"/>
          <a:ext cx="3223457" cy="1934074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Un-blinding provider data</a:t>
          </a:r>
        </a:p>
      </dsp:txBody>
      <dsp:txXfrm>
        <a:off x="3497354" y="2616620"/>
        <a:ext cx="3223457" cy="1934074"/>
      </dsp:txXfrm>
    </dsp:sp>
    <dsp:sp modelId="{E894687D-01DB-4997-8964-2828F7E2E291}">
      <dsp:nvSpPr>
        <dsp:cNvPr id="0" name=""/>
        <dsp:cNvSpPr/>
      </dsp:nvSpPr>
      <dsp:spPr>
        <a:xfrm>
          <a:off x="7091605" y="2590336"/>
          <a:ext cx="3223457" cy="1934074"/>
        </a:xfrm>
        <a:prstGeom prst="rect">
          <a:avLst/>
        </a:prstGeom>
        <a:solidFill>
          <a:srgbClr val="2EABEA"/>
        </a:solidFill>
        <a:ln w="571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Standardized Patient Education and Shared Decision Making</a:t>
          </a:r>
        </a:p>
      </dsp:txBody>
      <dsp:txXfrm>
        <a:off x="7091605" y="2590336"/>
        <a:ext cx="3223457" cy="1934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6BF62-C943-4EC7-A118-0C350E6A28DA}">
      <dsp:nvSpPr>
        <dsp:cNvPr id="0" name=""/>
        <dsp:cNvSpPr/>
      </dsp:nvSpPr>
      <dsp:spPr>
        <a:xfrm>
          <a:off x="0" y="0"/>
          <a:ext cx="5077820" cy="2612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rPr>
            <a:t>ILPQC Labor Management Support E-Modules for physician and nurse education adapted from Labor Management Support Workshops</a:t>
          </a:r>
          <a:endParaRPr lang="en-US" sz="2800" kern="1200" dirty="0"/>
        </a:p>
      </dsp:txBody>
      <dsp:txXfrm>
        <a:off x="76507" y="76507"/>
        <a:ext cx="4924806" cy="2459132"/>
      </dsp:txXfrm>
    </dsp:sp>
    <dsp:sp modelId="{719D7C82-EB12-4408-B52D-314121B6F5EE}">
      <dsp:nvSpPr>
        <dsp:cNvPr id="0" name=""/>
        <dsp:cNvSpPr/>
      </dsp:nvSpPr>
      <dsp:spPr>
        <a:xfrm>
          <a:off x="4963" y="2797455"/>
          <a:ext cx="5077820" cy="1267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Additional Resource: </a:t>
          </a:r>
          <a:r>
            <a:rPr lang="en-US" sz="3200" kern="1200" dirty="0"/>
            <a:t>Supplemental Comprehension guide </a:t>
          </a:r>
        </a:p>
      </dsp:txBody>
      <dsp:txXfrm>
        <a:off x="42091" y="2834583"/>
        <a:ext cx="5003564" cy="119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935EB0-394B-4040-909D-CBCE92883F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0F956-3A8E-CC47-B739-F486267655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E0006-C7CB-994B-9840-DB8B0FB0FDA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F2C0C-9B68-ED49-B130-53B686FC93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1AEBF-66C8-A04C-8C36-861C9BF3C1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86DCA-5699-494D-8304-C9EEDBAC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9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80AC6-58D7-9F45-ACAD-80282F20E93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D2D14-F0AA-2844-871F-19DB90E8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14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959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5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78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804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82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1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296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39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8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520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76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873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54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0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</a:t>
            </a:r>
            <a:r>
              <a:rPr lang="en-US" baseline="0" dirty="0"/>
              <a:t> for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32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Patients have the opportunity to obtain personalized information about their treatment options with the goal of improving their ability to make an autonomous decision.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Inclusion of patient in Decision Huddles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4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from 2019;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Level IV maternity care, Level III NICU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101 bed unit (between MBU and Labor), 95 bed NICU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5708 total deliveries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NTSV C/S rate of 23.7%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Average a 60% monthly Medi-Cal delivery rate.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Affiliated OB clinic; 590 total deliveries  (UCI residents)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 300 nurses, over 200 community Peds, OB’s, Fam. Practice physicians.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2C7C8-06FF-3246-9FC0-789F9ECCD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244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UNC denominators: unanticipated transfers to HLOC, birth injury, sepsis, death, </a:t>
            </a:r>
            <a:r>
              <a:rPr lang="en-US" b="0" i="0" dirty="0" err="1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etc</a:t>
            </a:r>
            <a:r>
              <a:rPr lang="en-US" b="0" i="0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…</a:t>
            </a:r>
          </a:p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SMM Numerator</a:t>
            </a:r>
          </a:p>
          <a:p>
            <a:pPr algn="l"/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Denominator cases with an ICD-10 code indicating a Severe Maternal Morbidity.</a:t>
            </a:r>
          </a:p>
          <a:p>
            <a:pPr algn="l"/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Includes those with a diagnosis or procedure code indicating: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AMI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Renal Failure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Respiratory Distress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Amniotic Fluid Embolism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Aneurysm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Cardiac Arrest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DIC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Eclampsia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Heart Failure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Puerperal Cerebrovascular Disorder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Pulmonary Edema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Complications of Anesthesia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Sepsis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Shock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Sickle Cell Crisis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Air and Thrombotic Embolism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Transfusion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Conversion of Cardiac Rhythm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Hysterectomy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Temporary Tracheostomy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Lucida Grande"/>
              </a:rPr>
              <a:t>Ventilation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D6296-EBF9-4812-A8E8-E51F125694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6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Is this clear enough for teams??</a:t>
            </a:r>
          </a:p>
        </p:txBody>
      </p:sp>
    </p:spTree>
    <p:extLst>
      <p:ext uri="{BB962C8B-B14F-4D97-AF65-F5344CB8AC3E}">
        <p14:creationId xmlns:p14="http://schemas.microsoft.com/office/powerpoint/2010/main" val="1889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359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26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insert</a:t>
            </a:r>
            <a:r>
              <a:rPr lang="en-US" baseline="0" dirty="0"/>
              <a:t> screenshots once it is on the Webpage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35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58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44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45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143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51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9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9A467-59E5-45DD-85A6-66A06ABAB5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8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EC867-692B-4954-BAD2-14D58E14F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676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>
              <a:cs typeface="Calibri"/>
            </a:endParaRP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EC867-692B-4954-BAD2-14D58E14F6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0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55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143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6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" y="4502473"/>
            <a:ext cx="245091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31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66925"/>
            <a:ext cx="53721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53721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86269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899" y="894495"/>
            <a:ext cx="11391901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366836"/>
            <a:ext cx="11391901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899" y="2389517"/>
            <a:ext cx="11391901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0921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Icon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4"/>
            <a:ext cx="537210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708694"/>
            <a:ext cx="537210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1E69D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8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6553200" y="794451"/>
            <a:ext cx="4572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393332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7200" y="5981700"/>
            <a:ext cx="1127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5918329"/>
            <a:ext cx="199176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894495"/>
            <a:ext cx="113919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US" sz="32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" y="794451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2218245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solidFill>
          <a:srgbClr val="1E6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09600" y="3125424"/>
            <a:ext cx="109728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486400" y="4021814"/>
            <a:ext cx="12192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5918329"/>
            <a:ext cx="1991760" cy="84479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4937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B492-3325-5543-94CF-DB3A9D94D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3A396-9362-6D40-9286-7032F25C2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446BF-9BD4-BF44-995E-B16A83A011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4743"/>
            <a:ext cx="12179300" cy="6858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82D6A-42E9-624C-BAD4-0434664973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D33C-FC36-4844-81D2-FC506EAE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231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9264" y="2054224"/>
            <a:ext cx="9367836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09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B314B-26D8-A542-8CB2-B1F4F241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A32B58-8C1C-954F-BDF2-720B711FE909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37A71-DF8A-4F4F-861A-E476DE11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70F9A-CBC1-4044-8347-EC8C3E06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D33C-FC36-4844-81D2-FC506EAE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9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EB8DEE-8580-C74A-B89D-0256F410D5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3700"/>
            <a:ext cx="10820400" cy="35179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52D88"/>
                </a:solidFill>
                <a:latin typeface="+mn-lt"/>
              </a:defRPr>
            </a:lvl1pPr>
            <a:lvl2pPr>
              <a:defRPr sz="1800">
                <a:solidFill>
                  <a:srgbClr val="452D88"/>
                </a:solidFill>
                <a:latin typeface="+mn-lt"/>
              </a:defRPr>
            </a:lvl2pPr>
            <a:lvl3pPr>
              <a:defRPr sz="1800">
                <a:solidFill>
                  <a:srgbClr val="452D88"/>
                </a:solidFill>
                <a:latin typeface="+mn-lt"/>
              </a:defRPr>
            </a:lvl3pPr>
            <a:lvl4pPr>
              <a:defRPr sz="1800">
                <a:solidFill>
                  <a:srgbClr val="452D88"/>
                </a:solidFill>
                <a:latin typeface="+mn-lt"/>
              </a:defRPr>
            </a:lvl4pPr>
            <a:lvl5pPr>
              <a:defRPr sz="1800">
                <a:solidFill>
                  <a:srgbClr val="452D8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DCAC82-A48B-5D41-8DBF-000839C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452D8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10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EB8DEE-8580-C74A-B89D-0256F410D5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3700"/>
            <a:ext cx="10820400" cy="35179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52D88"/>
                </a:solidFill>
                <a:latin typeface="+mn-lt"/>
              </a:defRPr>
            </a:lvl1pPr>
            <a:lvl2pPr>
              <a:defRPr sz="1800">
                <a:solidFill>
                  <a:srgbClr val="452D88"/>
                </a:solidFill>
                <a:latin typeface="+mn-lt"/>
              </a:defRPr>
            </a:lvl2pPr>
            <a:lvl3pPr>
              <a:defRPr sz="1800">
                <a:solidFill>
                  <a:srgbClr val="452D88"/>
                </a:solidFill>
                <a:latin typeface="+mn-lt"/>
              </a:defRPr>
            </a:lvl3pPr>
            <a:lvl4pPr>
              <a:defRPr sz="1800">
                <a:solidFill>
                  <a:srgbClr val="452D88"/>
                </a:solidFill>
                <a:latin typeface="+mn-lt"/>
              </a:defRPr>
            </a:lvl4pPr>
            <a:lvl5pPr>
              <a:defRPr sz="1800">
                <a:solidFill>
                  <a:srgbClr val="452D8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DCAC82-A48B-5D41-8DBF-000839C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452D8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94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EB8DEE-8580-C74A-B89D-0256F410D5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3700"/>
            <a:ext cx="10820400" cy="35179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52D88"/>
                </a:solidFill>
                <a:latin typeface="+mn-lt"/>
              </a:defRPr>
            </a:lvl1pPr>
            <a:lvl2pPr>
              <a:defRPr sz="1800">
                <a:solidFill>
                  <a:srgbClr val="452D88"/>
                </a:solidFill>
                <a:latin typeface="+mn-lt"/>
              </a:defRPr>
            </a:lvl2pPr>
            <a:lvl3pPr>
              <a:defRPr sz="1800">
                <a:solidFill>
                  <a:srgbClr val="452D88"/>
                </a:solidFill>
                <a:latin typeface="+mn-lt"/>
              </a:defRPr>
            </a:lvl3pPr>
            <a:lvl4pPr>
              <a:defRPr sz="1800">
                <a:solidFill>
                  <a:srgbClr val="452D88"/>
                </a:solidFill>
                <a:latin typeface="+mn-lt"/>
              </a:defRPr>
            </a:lvl4pPr>
            <a:lvl5pPr>
              <a:defRPr sz="1800">
                <a:solidFill>
                  <a:srgbClr val="452D8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DCAC82-A48B-5D41-8DBF-000839C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452D8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14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EB8DEE-8580-C74A-B89D-0256F410D5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3700"/>
            <a:ext cx="10820400" cy="35179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52D88"/>
                </a:solidFill>
                <a:latin typeface="+mn-lt"/>
              </a:defRPr>
            </a:lvl1pPr>
            <a:lvl2pPr>
              <a:defRPr sz="1800">
                <a:solidFill>
                  <a:srgbClr val="452D88"/>
                </a:solidFill>
                <a:latin typeface="+mn-lt"/>
              </a:defRPr>
            </a:lvl2pPr>
            <a:lvl3pPr>
              <a:defRPr sz="1800">
                <a:solidFill>
                  <a:srgbClr val="452D88"/>
                </a:solidFill>
                <a:latin typeface="+mn-lt"/>
              </a:defRPr>
            </a:lvl3pPr>
            <a:lvl4pPr>
              <a:defRPr sz="1800">
                <a:solidFill>
                  <a:srgbClr val="452D88"/>
                </a:solidFill>
                <a:latin typeface="+mn-lt"/>
              </a:defRPr>
            </a:lvl4pPr>
            <a:lvl5pPr>
              <a:defRPr sz="1800">
                <a:solidFill>
                  <a:srgbClr val="452D8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DCAC82-A48B-5D41-8DBF-000839C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452D8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5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EB8DEE-8580-C74A-B89D-0256F410D5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3700"/>
            <a:ext cx="10820400" cy="35179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52D88"/>
                </a:solidFill>
                <a:latin typeface="+mn-lt"/>
              </a:defRPr>
            </a:lvl1pPr>
            <a:lvl2pPr>
              <a:defRPr sz="1800">
                <a:solidFill>
                  <a:srgbClr val="452D88"/>
                </a:solidFill>
                <a:latin typeface="+mn-lt"/>
              </a:defRPr>
            </a:lvl2pPr>
            <a:lvl3pPr>
              <a:defRPr sz="1800">
                <a:solidFill>
                  <a:srgbClr val="452D88"/>
                </a:solidFill>
                <a:latin typeface="+mn-lt"/>
              </a:defRPr>
            </a:lvl3pPr>
            <a:lvl4pPr>
              <a:defRPr sz="1800">
                <a:solidFill>
                  <a:srgbClr val="452D88"/>
                </a:solidFill>
                <a:latin typeface="+mn-lt"/>
              </a:defRPr>
            </a:lvl4pPr>
            <a:lvl5pPr>
              <a:defRPr sz="1800">
                <a:solidFill>
                  <a:srgbClr val="452D8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DCAC82-A48B-5D41-8DBF-000839C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452D8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06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EB8DEE-8580-C74A-B89D-0256F410D5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3700"/>
            <a:ext cx="10820400" cy="35179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52D88"/>
                </a:solidFill>
                <a:latin typeface="+mn-lt"/>
              </a:defRPr>
            </a:lvl1pPr>
            <a:lvl2pPr>
              <a:defRPr sz="1800">
                <a:solidFill>
                  <a:srgbClr val="452D88"/>
                </a:solidFill>
                <a:latin typeface="+mn-lt"/>
              </a:defRPr>
            </a:lvl2pPr>
            <a:lvl3pPr>
              <a:defRPr sz="1800">
                <a:solidFill>
                  <a:srgbClr val="452D88"/>
                </a:solidFill>
                <a:latin typeface="+mn-lt"/>
              </a:defRPr>
            </a:lvl3pPr>
            <a:lvl4pPr>
              <a:defRPr sz="1800">
                <a:solidFill>
                  <a:srgbClr val="452D88"/>
                </a:solidFill>
                <a:latin typeface="+mn-lt"/>
              </a:defRPr>
            </a:lvl4pPr>
            <a:lvl5pPr>
              <a:defRPr sz="1800">
                <a:solidFill>
                  <a:srgbClr val="452D8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DCAC82-A48B-5D41-8DBF-000839C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452D8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9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EB8DEE-8580-C74A-B89D-0256F410D5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3700"/>
            <a:ext cx="10820400" cy="35179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52D88"/>
                </a:solidFill>
                <a:latin typeface="+mn-lt"/>
              </a:defRPr>
            </a:lvl1pPr>
            <a:lvl2pPr>
              <a:defRPr sz="1800">
                <a:solidFill>
                  <a:srgbClr val="452D88"/>
                </a:solidFill>
                <a:latin typeface="+mn-lt"/>
              </a:defRPr>
            </a:lvl2pPr>
            <a:lvl3pPr>
              <a:defRPr sz="1800">
                <a:solidFill>
                  <a:srgbClr val="452D88"/>
                </a:solidFill>
                <a:latin typeface="+mn-lt"/>
              </a:defRPr>
            </a:lvl3pPr>
            <a:lvl4pPr>
              <a:defRPr sz="1800">
                <a:solidFill>
                  <a:srgbClr val="452D88"/>
                </a:solidFill>
                <a:latin typeface="+mn-lt"/>
              </a:defRPr>
            </a:lvl4pPr>
            <a:lvl5pPr>
              <a:defRPr sz="1800">
                <a:solidFill>
                  <a:srgbClr val="452D8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DCAC82-A48B-5D41-8DBF-000839C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452D8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10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EB8DEE-8580-C74A-B89D-0256F410D5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3700"/>
            <a:ext cx="10820400" cy="35179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52D88"/>
                </a:solidFill>
                <a:latin typeface="+mn-lt"/>
              </a:defRPr>
            </a:lvl1pPr>
            <a:lvl2pPr>
              <a:defRPr sz="1800">
                <a:solidFill>
                  <a:srgbClr val="452D88"/>
                </a:solidFill>
                <a:latin typeface="+mn-lt"/>
              </a:defRPr>
            </a:lvl2pPr>
            <a:lvl3pPr>
              <a:defRPr sz="1800">
                <a:solidFill>
                  <a:srgbClr val="452D88"/>
                </a:solidFill>
                <a:latin typeface="+mn-lt"/>
              </a:defRPr>
            </a:lvl3pPr>
            <a:lvl4pPr>
              <a:defRPr sz="1800">
                <a:solidFill>
                  <a:srgbClr val="452D88"/>
                </a:solidFill>
                <a:latin typeface="+mn-lt"/>
              </a:defRPr>
            </a:lvl4pPr>
            <a:lvl5pPr>
              <a:defRPr sz="1800">
                <a:solidFill>
                  <a:srgbClr val="452D8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DCAC82-A48B-5D41-8DBF-000839C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452D8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56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EB8DEE-8580-C74A-B89D-0256F410D5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3700"/>
            <a:ext cx="10820400" cy="35179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52D88"/>
                </a:solidFill>
                <a:latin typeface="+mn-lt"/>
              </a:defRPr>
            </a:lvl1pPr>
            <a:lvl2pPr>
              <a:defRPr sz="1800">
                <a:solidFill>
                  <a:srgbClr val="452D88"/>
                </a:solidFill>
                <a:latin typeface="+mn-lt"/>
              </a:defRPr>
            </a:lvl2pPr>
            <a:lvl3pPr>
              <a:defRPr sz="1800">
                <a:solidFill>
                  <a:srgbClr val="452D88"/>
                </a:solidFill>
                <a:latin typeface="+mn-lt"/>
              </a:defRPr>
            </a:lvl3pPr>
            <a:lvl4pPr>
              <a:defRPr sz="1800">
                <a:solidFill>
                  <a:srgbClr val="452D88"/>
                </a:solidFill>
                <a:latin typeface="+mn-lt"/>
              </a:defRPr>
            </a:lvl4pPr>
            <a:lvl5pPr>
              <a:defRPr sz="1800">
                <a:solidFill>
                  <a:srgbClr val="452D8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DCAC82-A48B-5D41-8DBF-000839C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452D8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3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EB8DEE-8580-C74A-B89D-0256F410D5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3700"/>
            <a:ext cx="10820400" cy="35179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52D88"/>
                </a:solidFill>
                <a:latin typeface="+mn-lt"/>
              </a:defRPr>
            </a:lvl1pPr>
            <a:lvl2pPr>
              <a:defRPr sz="1800">
                <a:solidFill>
                  <a:srgbClr val="452D88"/>
                </a:solidFill>
                <a:latin typeface="+mn-lt"/>
              </a:defRPr>
            </a:lvl2pPr>
            <a:lvl3pPr>
              <a:defRPr sz="1800">
                <a:solidFill>
                  <a:srgbClr val="452D88"/>
                </a:solidFill>
                <a:latin typeface="+mn-lt"/>
              </a:defRPr>
            </a:lvl3pPr>
            <a:lvl4pPr>
              <a:defRPr sz="1800">
                <a:solidFill>
                  <a:srgbClr val="452D88"/>
                </a:solidFill>
                <a:latin typeface="+mn-lt"/>
              </a:defRPr>
            </a:lvl4pPr>
            <a:lvl5pPr>
              <a:defRPr sz="1800">
                <a:solidFill>
                  <a:srgbClr val="452D8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DCAC82-A48B-5D41-8DBF-000839C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452D8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55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EB8DEE-8580-C74A-B89D-0256F410D5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3700"/>
            <a:ext cx="10820400" cy="35179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52D88"/>
                </a:solidFill>
                <a:latin typeface="+mn-lt"/>
              </a:defRPr>
            </a:lvl1pPr>
            <a:lvl2pPr>
              <a:defRPr sz="1800">
                <a:solidFill>
                  <a:srgbClr val="452D88"/>
                </a:solidFill>
                <a:latin typeface="+mn-lt"/>
              </a:defRPr>
            </a:lvl2pPr>
            <a:lvl3pPr>
              <a:defRPr sz="1800">
                <a:solidFill>
                  <a:srgbClr val="452D88"/>
                </a:solidFill>
                <a:latin typeface="+mn-lt"/>
              </a:defRPr>
            </a:lvl3pPr>
            <a:lvl4pPr>
              <a:defRPr sz="1800">
                <a:solidFill>
                  <a:srgbClr val="452D88"/>
                </a:solidFill>
                <a:latin typeface="+mn-lt"/>
              </a:defRPr>
            </a:lvl4pPr>
            <a:lvl5pPr>
              <a:defRPr sz="1800">
                <a:solidFill>
                  <a:srgbClr val="452D88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DCAC82-A48B-5D41-8DBF-000839C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452D8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7390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385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71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6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98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36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2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79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67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9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39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53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405660-D969-47C1-B616-AD76FF686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9200" y="1828800"/>
            <a:ext cx="10234800" cy="141450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9200" y="3520800"/>
            <a:ext cx="10234800" cy="442800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0285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405660-D969-47C1-B616-AD76FF686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E8BC07B-6515-47BB-A905-713323765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9200" y="1828800"/>
            <a:ext cx="10234800" cy="141450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9200" y="3520800"/>
            <a:ext cx="10234800" cy="442800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3200" i="1">
                <a:solidFill>
                  <a:schemeClr val="accent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449974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322E0-1792-4F03-9BCE-D5F1ACB810E8}"/>
              </a:ext>
            </a:extLst>
          </p:cNvPr>
          <p:cNvSpPr txBox="1"/>
          <p:nvPr userDrawn="1"/>
        </p:nvSpPr>
        <p:spPr>
          <a:xfrm>
            <a:off x="0" y="-439532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Hint: If the picture is in front of the graphics, then select the picture, right click to choose Send to Back, to get graphic in front. 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And if the picture is dark change color on title to white.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9053967-266F-44F6-878F-BECA348DAD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216651"/>
          </a:xfrm>
          <a:solidFill>
            <a:schemeClr val="bg1"/>
          </a:solidFill>
        </p:spPr>
        <p:txBody>
          <a:bodyPr lIns="72000" tIns="7200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r>
              <a:rPr lang="en-US" dirty="0"/>
              <a:t>Click on frame and insert picture from Templafy Image</a:t>
            </a:r>
          </a:p>
        </p:txBody>
      </p:sp>
      <p:sp>
        <p:nvSpPr>
          <p:cNvPr id="16" name="Logo Placeholder 9">
            <a:extLst>
              <a:ext uri="{FF2B5EF4-FFF2-40B4-BE49-F238E27FC236}">
                <a16:creationId xmlns:a16="http://schemas.microsoft.com/office/drawing/2014/main" id="{7F3A8D55-4D53-4AF4-BC7A-D23FE421C1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43200"/>
            <a:ext cx="12192000" cy="41148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noProof="0" dirty="0"/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C6BB01-1679-41E6-A09E-3DD6A5887D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7365600" cy="136080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59759FF-E23E-4D7A-A524-D1E51DBBF2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2160000"/>
            <a:ext cx="7365600" cy="442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3200" i="1">
                <a:solidFill>
                  <a:schemeClr val="accent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C26B3-39FF-4A04-8E4A-0563C4F6217F}"/>
              </a:ext>
            </a:extLst>
          </p:cNvPr>
          <p:cNvSpPr txBox="1"/>
          <p:nvPr userDrawn="1"/>
        </p:nvSpPr>
        <p:spPr>
          <a:xfrm>
            <a:off x="21079" y="696433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Hint: If the picture is dark change color on title to white. </a:t>
            </a:r>
          </a:p>
        </p:txBody>
      </p:sp>
    </p:spTree>
    <p:extLst>
      <p:ext uri="{BB962C8B-B14F-4D97-AF65-F5344CB8AC3E}">
        <p14:creationId xmlns:p14="http://schemas.microsoft.com/office/powerpoint/2010/main" val="454138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A459A-CF89-4D04-9BBD-3A971FADC6CE}"/>
              </a:ext>
            </a:extLst>
          </p:cNvPr>
          <p:cNvSpPr txBox="1"/>
          <p:nvPr userDrawn="1"/>
        </p:nvSpPr>
        <p:spPr>
          <a:xfrm>
            <a:off x="0" y="-439532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Click on frame to insert video using the Insert tab, Video, right click choose Send to Back, to get graphic in front. 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And if the video is dark change color on title to white.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A2EA27F-DFFC-4066-9AF2-C025CC007580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0"/>
            <a:ext cx="12192000" cy="6858000"/>
          </a:xfrm>
        </p:spPr>
        <p:txBody>
          <a:bodyPr lIns="72000" tIns="72000" anchor="t" anchorCtr="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Click on frame to </a:t>
            </a:r>
            <a:r>
              <a:rPr lang="en-US" sz="1600" dirty="0"/>
              <a:t>insert</a:t>
            </a:r>
            <a:r>
              <a:rPr lang="en-US" dirty="0"/>
              <a:t> video </a:t>
            </a:r>
            <a:r>
              <a:rPr lang="en-US" sz="1600" dirty="0"/>
              <a:t>using the Insert tab, Video or from Templafy</a:t>
            </a:r>
            <a:r>
              <a:rPr lang="en-US" dirty="0"/>
              <a:t>, right click choose Send to Back</a:t>
            </a:r>
          </a:p>
        </p:txBody>
      </p:sp>
      <p:sp>
        <p:nvSpPr>
          <p:cNvPr id="16" name="Logo Placeholder 9">
            <a:extLst>
              <a:ext uri="{FF2B5EF4-FFF2-40B4-BE49-F238E27FC236}">
                <a16:creationId xmlns:a16="http://schemas.microsoft.com/office/drawing/2014/main" id="{7F3A8D55-4D53-4AF4-BC7A-D23FE421C1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43200"/>
            <a:ext cx="12192000" cy="41148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7365600" cy="136080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160000"/>
            <a:ext cx="7365600" cy="442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3200" i="1">
                <a:solidFill>
                  <a:schemeClr val="accent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05B3B7-A608-4D90-9616-DAA446F17D54}"/>
              </a:ext>
            </a:extLst>
          </p:cNvPr>
          <p:cNvSpPr txBox="1"/>
          <p:nvPr userDrawn="1"/>
        </p:nvSpPr>
        <p:spPr>
          <a:xfrm>
            <a:off x="0" y="6928200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Hint: If the video does not fill the slide, you may adjust the video to the slide so the graphics match the video.</a:t>
            </a:r>
          </a:p>
        </p:txBody>
      </p:sp>
    </p:spTree>
    <p:extLst>
      <p:ext uri="{BB962C8B-B14F-4D97-AF65-F5344CB8AC3E}">
        <p14:creationId xmlns:p14="http://schemas.microsoft.com/office/powerpoint/2010/main" val="2376970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A0208642-FAE2-4418-9014-1CE767DCC7F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E57F1F2-92B0-4877-A14B-E5D8C1CC5C8D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E7F83165-73E5-45CF-B88B-91410D08B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F03054CD-9DA2-4418-92CC-F992664950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622123AA-4710-4F8B-BF9A-D4F63FBCE5C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59C9E93-6AFE-4C34-9207-D356268CE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8800" cy="792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05600" y="1828800"/>
            <a:ext cx="5850000" cy="212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90"/>
              </a:spcAft>
              <a:buFont typeface="Calibri" panose="020F0502020204030204" pitchFamily="34" charset="0"/>
              <a:buChar char="​"/>
              <a:defRPr sz="24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>
                <a:latin typeface="+mj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 b="0"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>
                <a:latin typeface="+mj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 b="0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90"/>
              </a:spcAft>
              <a:buFont typeface="Calibri" panose="020F0502020204030204" pitchFamily="34" charset="0"/>
              <a:buChar char="​"/>
              <a:defRPr sz="2400">
                <a:latin typeface="+mj-lt"/>
              </a:defRPr>
            </a:lvl9pPr>
          </a:lstStyle>
          <a:p>
            <a:pPr lvl="0"/>
            <a:r>
              <a:rPr lang="en-US" noProof="0" dirty="0"/>
              <a:t>Click to add agenda point 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54894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405660-D969-47C1-B616-AD76FF686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9200" y="1828800"/>
            <a:ext cx="10234800" cy="1418400"/>
          </a:xfrm>
        </p:spPr>
        <p:txBody>
          <a:bodyPr anchor="t" anchorCtr="0"/>
          <a:lstStyle>
            <a:lvl1pPr algn="ctr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0242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97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405660-D969-47C1-B616-AD76FF686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2E460-3D1D-4DD0-B03F-382B92649B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3000" y="860400"/>
            <a:ext cx="8343900" cy="2750400"/>
          </a:xfrm>
        </p:spPr>
        <p:txBody>
          <a:bodyPr/>
          <a:lstStyle>
            <a:lvl1pPr marL="0" indent="0">
              <a:lnSpc>
                <a:spcPct val="85000"/>
              </a:lnSpc>
              <a:buFont typeface="Calibri" panose="020F0502020204030204" pitchFamily="34" charset="0"/>
              <a:buChar char="​"/>
              <a:defRPr sz="4400">
                <a:solidFill>
                  <a:schemeClr val="bg1"/>
                </a:solidFill>
                <a:latin typeface="+mj-lt"/>
              </a:defRPr>
            </a:lvl1pPr>
            <a:lvl2pPr marL="0" indent="0" algn="r">
              <a:buFont typeface="Calibri" panose="020F050202020403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>
              <a:buFont typeface="Calibri" panose="020F050202020403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Calibri" panose="020F0502020204030204" pitchFamily="34" charset="0"/>
              <a:buChar char="​"/>
              <a:defRPr sz="2000" b="0">
                <a:solidFill>
                  <a:schemeClr val="bg1"/>
                </a:solidFill>
                <a:latin typeface="+mn-lt"/>
              </a:defRPr>
            </a:lvl5pPr>
            <a:lvl6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Calibri" panose="020F050202020403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Calibri" panose="020F0502020204030204" pitchFamily="34" charset="0"/>
              <a:buChar char="​"/>
              <a:defRPr sz="20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quote</a:t>
            </a:r>
            <a:br>
              <a:rPr lang="en-US" dirty="0"/>
            </a:br>
            <a:r>
              <a:rPr lang="en-US" dirty="0"/>
              <a:t>Enter &amp; Tab for name text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334251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A0208642-FAE2-4418-9014-1CE767DCC7F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E57F1F2-92B0-4877-A14B-E5D8C1CC5C8D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E7F83165-73E5-45CF-B88B-91410D08B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F03054CD-9DA2-4418-92CC-F992664950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622123AA-4710-4F8B-BF9A-D4F63FBCE5C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59C9E93-6AFE-4C34-9207-D356268CE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D0B0EB-5721-415E-9D87-3052AE492A77}"/>
              </a:ext>
            </a:extLst>
          </p:cNvPr>
          <p:cNvSpPr txBox="1"/>
          <p:nvPr userDrawn="1"/>
        </p:nvSpPr>
        <p:spPr>
          <a:xfrm>
            <a:off x="3390900" y="2286000"/>
            <a:ext cx="314325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400" dirty="0">
                <a:latin typeface="Calibri" panose="020F0502020204030204" pitchFamily="34" charset="0"/>
              </a:rPr>
              <a:t>Please contact</a:t>
            </a:r>
            <a:endParaRPr lang="en-US" sz="240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0AA8CE-C401-4954-892F-38129AC55025}"/>
              </a:ext>
            </a:extLst>
          </p:cNvPr>
          <p:cNvSpPr txBox="1"/>
          <p:nvPr userDrawn="1"/>
        </p:nvSpPr>
        <p:spPr>
          <a:xfrm>
            <a:off x="3390900" y="3178018"/>
            <a:ext cx="332175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400" dirty="0">
                <a:latin typeface="Calibri" panose="020F0502020204030204" pitchFamily="34" charset="0"/>
              </a:rPr>
              <a:t>M</a:t>
            </a:r>
            <a:endParaRPr lang="en-US" sz="240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DCD2F-9E8E-443B-B7EC-0ECD4E96C630}"/>
              </a:ext>
            </a:extLst>
          </p:cNvPr>
          <p:cNvSpPr txBox="1"/>
          <p:nvPr userDrawn="1"/>
        </p:nvSpPr>
        <p:spPr>
          <a:xfrm>
            <a:off x="3390900" y="3628488"/>
            <a:ext cx="332175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400" dirty="0">
                <a:latin typeface="Calibri" panose="020F0502020204030204" pitchFamily="34" charset="0"/>
              </a:rPr>
              <a:t>E</a:t>
            </a:r>
            <a:endParaRPr lang="en-US" sz="240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49200"/>
            <a:ext cx="11278800" cy="792000"/>
          </a:xfrm>
        </p:spPr>
        <p:txBody>
          <a:bodyPr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en-US" noProof="0" dirty="0"/>
              <a:t>Click to add Thank you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90900" y="2729252"/>
            <a:ext cx="6390000" cy="432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900"/>
              </a:spcAft>
              <a:buFont typeface="Calibri" panose="020F0502020204030204" pitchFamily="34" charset="0"/>
              <a:buChar char="​"/>
              <a:defRPr sz="2400" cap="all" baseline="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 baseline="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 baseline="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 baseline="0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 baseline="0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spcAft>
                <a:spcPts val="900"/>
              </a:spcAft>
              <a:buClr>
                <a:schemeClr val="bg2"/>
              </a:buClr>
              <a:buFont typeface="Calibri" panose="020F0502020204030204" pitchFamily="34" charset="0"/>
              <a:buNone/>
            </a:pPr>
            <a:r>
              <a:rPr lang="en-US" noProof="0" dirty="0"/>
              <a:t>Click to add </a:t>
            </a:r>
            <a:r>
              <a:rPr lang="en-US" sz="2400" dirty="0">
                <a:latin typeface="Calibri" panose="020F0502020204030204" pitchFamily="34" charset="0"/>
              </a:rPr>
              <a:t>name and surname</a:t>
            </a:r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9BCC4C-FC87-4798-870B-DCA789F020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7142" y="3178018"/>
            <a:ext cx="6056625" cy="432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900"/>
              </a:spcAft>
              <a:buFont typeface="Calibri" panose="020F0502020204030204" pitchFamily="34" charset="0"/>
              <a:buChar char="​"/>
              <a:defRPr sz="24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 baseline="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 baseline="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 baseline="0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 baseline="0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spcAft>
                <a:spcPts val="900"/>
              </a:spcAft>
              <a:buClr>
                <a:schemeClr val="bg2"/>
              </a:buClr>
              <a:buFont typeface="Calibri" panose="020F0502020204030204" pitchFamily="34" charset="0"/>
              <a:buNone/>
            </a:pPr>
            <a:r>
              <a:rPr lang="en-US" noProof="0" dirty="0"/>
              <a:t>Click to add </a:t>
            </a:r>
            <a:r>
              <a:rPr lang="en-US" sz="2400" dirty="0">
                <a:latin typeface="Calibri" panose="020F0502020204030204" pitchFamily="34" charset="0"/>
              </a:rPr>
              <a:t>Phone number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A239540-AE43-47AD-A597-8C8F849E4E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7142" y="3628488"/>
            <a:ext cx="6056625" cy="432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900"/>
              </a:spcAft>
              <a:buFont typeface="Calibri" panose="020F0502020204030204" pitchFamily="34" charset="0"/>
              <a:buChar char="​"/>
              <a:defRPr sz="24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 baseline="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 baseline="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 baseline="0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b="0" cap="none" baseline="0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Font typeface="Calibri" panose="020F0502020204030204" pitchFamily="34" charset="0"/>
              <a:buChar char="​"/>
              <a:defRPr sz="2400" cap="none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spcAft>
                <a:spcPts val="900"/>
              </a:spcAft>
              <a:buClr>
                <a:schemeClr val="bg2"/>
              </a:buClr>
              <a:buFont typeface="Calibri" panose="020F0502020204030204" pitchFamily="34" charset="0"/>
              <a:buNone/>
            </a:pPr>
            <a:r>
              <a:rPr lang="en-US" noProof="0" dirty="0"/>
              <a:t>Click to add </a:t>
            </a:r>
            <a:r>
              <a:rPr lang="en-US" sz="2400" dirty="0">
                <a:latin typeface="Calibri" panose="020F0502020204030204" pitchFamily="34" charset="0"/>
              </a:rPr>
              <a:t>xxx@osfhealthcare.com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0352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F6A8166-FBC6-4D3F-9234-4ED6B45C244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6000" y="6217200"/>
            <a:ext cx="112788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5AC74-C0C6-4DF5-B1EB-DD8C6A4DD4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4DB7-EB58-4A5D-B842-CB18B66D26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6A122-2FF6-4EAD-9085-901725192C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125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6000" y="1828799"/>
            <a:ext cx="11278800" cy="4387851"/>
          </a:xfrm>
        </p:spPr>
        <p:txBody>
          <a:bodyPr lIns="72000" tIns="72000" anchor="t" anchorCtr="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EEBEBAF-7F91-4965-B52F-53559322F45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6000" y="6217200"/>
            <a:ext cx="112788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E0EB8-327B-4FCB-B5A1-9F112592EA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CA063-6895-451A-9245-50F8CF833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9A3D-7F88-4EDD-9B0D-E62C1F7FD0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6C73F8B-659F-469C-B968-8B55EA5C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EFF988-71C2-4C61-BC9A-D97EF3A6B555}"/>
              </a:ext>
            </a:extLst>
          </p:cNvPr>
          <p:cNvSpPr txBox="1"/>
          <p:nvPr userDrawn="1"/>
        </p:nvSpPr>
        <p:spPr>
          <a:xfrm>
            <a:off x="10101600" y="6498000"/>
            <a:ext cx="16344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rgbClr val="C8C8C8"/>
                </a:solidFill>
                <a:latin typeface="+mj-lt"/>
                <a:ea typeface="+mn-ea"/>
                <a:cs typeface="+mn-cs"/>
              </a:rPr>
              <a:t>OSF HealthCare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802000" cy="13716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0"/>
            <a:ext cx="88020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F6A8166-FBC6-4D3F-9234-4ED6B45C244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6000" y="6217200"/>
            <a:ext cx="88020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5AC74-C0C6-4DF5-B1EB-DD8C6A4DD4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4DB7-EB58-4A5D-B842-CB18B66D26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6A122-2FF6-4EAD-9085-901725192C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67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8800" cy="13716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0"/>
            <a:ext cx="54108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FCEAD8-85CC-4E5E-B8F0-171D71DFC2E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6000" y="6217200"/>
            <a:ext cx="112788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5200" y="1828800"/>
            <a:ext cx="5410800" cy="4388400"/>
          </a:xfrm>
        </p:spPr>
        <p:txBody>
          <a:bodyPr lIns="72000" tIns="72000" anchor="t" anchorCtr="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D010-EBCB-4F53-9809-FAE3723185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507B-8FEB-4F7D-8AB4-5547A659D0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10362-76C8-41EA-8ED9-BBC1E1809C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76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8800" cy="13716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0"/>
            <a:ext cx="54108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5200" y="1828800"/>
            <a:ext cx="54108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22B6C07-B972-4FB7-99BD-7AFC5E9585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6000" y="6217200"/>
            <a:ext cx="112788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3320-1589-4971-9CD6-CAD9531E7C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4222C-B319-4B56-AC17-2382868887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A4BCA-7A8D-407B-800A-361FC5CEF2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5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1A51F5-FFB3-42FF-9C27-225FCDCAB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8800" cy="1371600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878AB33-6889-4335-B781-FC2CC1D3CD7A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56000" y="6217200"/>
            <a:ext cx="112788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0"/>
            <a:ext cx="34560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8600" y="1828800"/>
            <a:ext cx="34560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80000" y="1828800"/>
            <a:ext cx="3456000" cy="438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4D4C73-869A-48C1-B5AA-C0E5EEDD330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F3EDEAF-1A94-4BF0-BEA5-C01298EFDEB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30CA0EB-C55C-48A8-9C1C-38F2B4BDC3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09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8800" cy="13716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FCEAD8-85CC-4E5E-B8F0-171D71DFC2E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6000" y="6217200"/>
            <a:ext cx="11278800" cy="1836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800" i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buFont typeface="Calibri" panose="020F0502020204030204" pitchFamily="34" charset="0"/>
              <a:buNone/>
              <a:defRPr sz="32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90000"/>
              </a:lnSpc>
              <a:buFont typeface="Calibri" panose="020F0502020204030204" pitchFamily="34" charset="0"/>
              <a:buChar char="​"/>
              <a:defRPr sz="3200" i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Click to add notes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2286000"/>
            <a:ext cx="5410800" cy="3931200"/>
          </a:xfrm>
        </p:spPr>
        <p:txBody>
          <a:bodyPr lIns="72000" tIns="72000" anchor="t" anchorCtr="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D010-EBCB-4F53-9809-FAE3723185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507B-8FEB-4F7D-8AB4-5547A659D0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10362-76C8-41EA-8ED9-BBC1E1809C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3397BF-0DB3-42C7-B662-247D07C91F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828800"/>
            <a:ext cx="5411787" cy="457200"/>
          </a:xfrm>
        </p:spPr>
        <p:txBody>
          <a:bodyPr/>
          <a:lstStyle>
            <a:lvl1pPr marL="0" indent="0">
              <a:spcAft>
                <a:spcPts val="900"/>
              </a:spcAft>
              <a:buFontTx/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93CFBDC-23DE-4949-AFEF-4947DF9DF43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25200" y="2286000"/>
            <a:ext cx="5410800" cy="3931200"/>
          </a:xfrm>
        </p:spPr>
        <p:txBody>
          <a:bodyPr lIns="72000" tIns="72000" anchor="t" anchorCtr="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2DC2D50-7C5B-44F4-83D5-4B7D321736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4213" y="1828800"/>
            <a:ext cx="5411787" cy="457200"/>
          </a:xfrm>
        </p:spPr>
        <p:txBody>
          <a:bodyPr/>
          <a:lstStyle>
            <a:lvl1pPr marL="0" indent="0">
              <a:spcAft>
                <a:spcPts val="900"/>
              </a:spcAft>
              <a:buFontTx/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36441170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: Green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9584BA31-EEC2-4B14-A276-307ECB3DD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DFB1ADA-36F2-4418-9C24-ACFE6EE9AEC5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19156573-AAEB-4306-AF38-84811227B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CF5AC22-E0CD-48D0-B0B1-8C00F1076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4021532D-3B11-4547-83F3-18849C202CDA}"/>
              </a:ext>
            </a:extLst>
          </p:cNvPr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4102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7F8ECB-613F-41A3-A5B4-77729C439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085F0FE-537E-497E-BBDF-7302373FFA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970A03D-8B14-48E2-BF87-3FFE37D4A71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418058" y="4250530"/>
            <a:ext cx="1972800" cy="1972800"/>
          </a:xfrm>
          <a:prstGeom prst="ellipse">
            <a:avLst/>
          </a:prstGeom>
          <a:noFill/>
        </p:spPr>
        <p:txBody>
          <a:bodyPr lIns="72000" tIns="72000" anchor="t" anchorCtr="0"/>
          <a:lstStyle>
            <a:lvl1pPr marL="0" indent="0" algn="l">
              <a:buNone/>
              <a:defRPr sz="1200"/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3FEF733-2955-4FB3-9EBC-B25E3782FAC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514058" y="4250530"/>
            <a:ext cx="1972800" cy="1972800"/>
          </a:xfrm>
          <a:prstGeom prst="ellipse">
            <a:avLst/>
          </a:prstGeom>
          <a:noFill/>
        </p:spPr>
        <p:txBody>
          <a:bodyPr lIns="72000" tIns="72000" anchor="t" anchorCtr="0"/>
          <a:lstStyle>
            <a:lvl1pPr marL="0" indent="0" algn="l">
              <a:buNone/>
              <a:defRPr sz="1200"/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</p:spTree>
    <p:extLst>
      <p:ext uri="{BB962C8B-B14F-4D97-AF65-F5344CB8AC3E}">
        <p14:creationId xmlns:p14="http://schemas.microsoft.com/office/powerpoint/2010/main" val="4142431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908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: Blu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9584BA31-EEC2-4B14-A276-307ECB3DD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DFB1ADA-36F2-4418-9C24-ACFE6EE9AEC5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19156573-AAEB-4306-AF38-84811227B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CF5AC22-E0CD-48D0-B0B1-8C00F1076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4021532D-3B11-4547-83F3-18849C202CD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4102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7F8ECB-613F-41A3-A5B4-77729C439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085F0FE-537E-497E-BBDF-7302373FFA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accent5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accent5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accent5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accent5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accent5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970A03D-8B14-48E2-BF87-3FFE37D4A71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418058" y="4250530"/>
            <a:ext cx="1972800" cy="1972800"/>
          </a:xfrm>
          <a:prstGeom prst="ellipse">
            <a:avLst/>
          </a:prstGeom>
          <a:noFill/>
        </p:spPr>
        <p:txBody>
          <a:bodyPr lIns="72000" tIns="72000" anchor="t" anchorCtr="0"/>
          <a:lstStyle>
            <a:lvl1pPr marL="0" indent="0" algn="l">
              <a:buNone/>
              <a:defRPr sz="1200"/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3FEF733-2955-4FB3-9EBC-B25E3782FAC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514058" y="4250530"/>
            <a:ext cx="1972800" cy="1972800"/>
          </a:xfrm>
          <a:prstGeom prst="ellipse">
            <a:avLst/>
          </a:prstGeom>
          <a:noFill/>
        </p:spPr>
        <p:txBody>
          <a:bodyPr lIns="72000" tIns="72000" anchor="t" anchorCtr="0"/>
          <a:lstStyle>
            <a:lvl1pPr marL="0" indent="0" algn="l">
              <a:buNone/>
              <a:defRPr sz="1200"/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</p:spTree>
    <p:extLst>
      <p:ext uri="{BB962C8B-B14F-4D97-AF65-F5344CB8AC3E}">
        <p14:creationId xmlns:p14="http://schemas.microsoft.com/office/powerpoint/2010/main" val="2515897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: Green Ic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9584BA31-EEC2-4B14-A276-307ECB3DD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DFB1ADA-36F2-4418-9C24-ACFE6EE9AEC5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19156573-AAEB-4306-AF38-84811227B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CF5AC22-E0CD-48D0-B0B1-8C00F1076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4021532D-3B11-4547-83F3-18849C202CD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4102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7F8ECB-613F-41A3-A5B4-77729C439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085F0FE-537E-497E-BBDF-7302373FFA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1E24E-A566-404B-AC74-E2EA863B0B72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4357658" y="4720330"/>
            <a:ext cx="1033200" cy="1033200"/>
          </a:xfrm>
          <a:prstGeom prst="ellipse">
            <a:avLst/>
          </a:prstGeom>
          <a:noFill/>
        </p:spPr>
        <p:txBody>
          <a:bodyPr lIns="0" tIns="936000" bIns="0"/>
          <a:lstStyle>
            <a:lvl1pPr marL="0" indent="0">
              <a:buNone/>
              <a:defRPr sz="1200"/>
            </a:lvl1pPr>
            <a:lvl2pPr marL="252000" indent="0">
              <a:buNone/>
              <a:defRPr sz="1000"/>
            </a:lvl2pPr>
            <a:lvl3pPr marL="504000" indent="0"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/>
              <a:t>Click on frame and insert icon from Templafy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8B80919-E934-4F30-8B0C-28EA0EDA05A4}"/>
              </a:ext>
            </a:extLst>
          </p:cNvPr>
          <p:cNvSpPr>
            <a:spLocks noGrp="1" noChangeAspect="1"/>
          </p:cNvSpPr>
          <p:nvPr>
            <p:ph sz="quarter" idx="18" hasCustomPrompt="1"/>
          </p:nvPr>
        </p:nvSpPr>
        <p:spPr>
          <a:xfrm>
            <a:off x="10453658" y="4720330"/>
            <a:ext cx="1033200" cy="1033200"/>
          </a:xfrm>
          <a:prstGeom prst="ellipse">
            <a:avLst/>
          </a:prstGeom>
          <a:noFill/>
        </p:spPr>
        <p:txBody>
          <a:bodyPr lIns="0" tIns="936000"/>
          <a:lstStyle>
            <a:lvl1pPr marL="0" indent="0">
              <a:buNone/>
              <a:defRPr sz="1200"/>
            </a:lvl1pPr>
            <a:lvl2pPr marL="252000" indent="0">
              <a:buNone/>
              <a:defRPr sz="1000"/>
            </a:lvl2pPr>
            <a:lvl3pPr marL="504000" indent="0"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/>
              <a:t>Click on frame and insert icon from Templafy Image</a:t>
            </a:r>
          </a:p>
        </p:txBody>
      </p:sp>
    </p:spTree>
    <p:extLst>
      <p:ext uri="{BB962C8B-B14F-4D97-AF65-F5344CB8AC3E}">
        <p14:creationId xmlns:p14="http://schemas.microsoft.com/office/powerpoint/2010/main" val="154858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: Blue Ic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9584BA31-EEC2-4B14-A276-307ECB3DD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DFB1ADA-36F2-4418-9C24-ACFE6EE9AEC5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19156573-AAEB-4306-AF38-84811227B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CF5AC22-E0CD-48D0-B0B1-8C00F1076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4021532D-3B11-4547-83F3-18849C202CD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4102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7F8ECB-613F-41A3-A5B4-77729C439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085F0FE-537E-497E-BBDF-7302373FFA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828800"/>
            <a:ext cx="4888800" cy="438840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 sz="6000" b="0" cap="all" baseline="0">
                <a:solidFill>
                  <a:schemeClr val="accent5"/>
                </a:solidFill>
                <a:latin typeface="+mj-lt"/>
              </a:defRPr>
            </a:lvl1pPr>
            <a:lvl2pPr marL="0" indent="0">
              <a:buFont typeface="Calibri" panose="020F0502020204030204" pitchFamily="34" charset="0"/>
              <a:buChar char="​"/>
              <a:defRPr sz="4800" b="0" cap="all" baseline="0">
                <a:solidFill>
                  <a:schemeClr val="accent5"/>
                </a:solidFill>
                <a:latin typeface="+mj-lt"/>
              </a:defRPr>
            </a:lvl2pPr>
            <a:lvl3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4000" b="0" cap="all" baseline="0">
                <a:solidFill>
                  <a:schemeClr val="accent5"/>
                </a:solidFill>
                <a:latin typeface="+mj-lt"/>
              </a:defRPr>
            </a:lvl3pPr>
            <a:lvl4pPr marL="0" indent="0">
              <a:spcAft>
                <a:spcPts val="600"/>
              </a:spcAft>
              <a:buFont typeface="Calibri" panose="020F0502020204030204" pitchFamily="34" charset="0"/>
              <a:buChar char="​"/>
              <a:defRPr sz="3200" b="0" cap="all" baseline="0">
                <a:solidFill>
                  <a:schemeClr val="accent5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3600" b="0" cap="all" baseline="0">
                <a:solidFill>
                  <a:schemeClr val="accent5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buFont typeface="Calibri" panose="020F0502020204030204" pitchFamily="34" charset="0"/>
              <a:buChar char="​"/>
              <a:defRPr sz="2800" b="0" cap="all" baseline="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1E24E-A566-404B-AC74-E2EA863B0B72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4357658" y="4720330"/>
            <a:ext cx="1033200" cy="1033200"/>
          </a:xfrm>
          <a:prstGeom prst="ellipse">
            <a:avLst/>
          </a:prstGeom>
          <a:noFill/>
        </p:spPr>
        <p:txBody>
          <a:bodyPr lIns="0" tIns="936000"/>
          <a:lstStyle>
            <a:lvl1pPr marL="0" indent="0">
              <a:buNone/>
              <a:defRPr sz="1200"/>
            </a:lvl1pPr>
            <a:lvl2pPr marL="252000" indent="0">
              <a:buNone/>
              <a:defRPr sz="1000"/>
            </a:lvl2pPr>
            <a:lvl3pPr marL="504000" indent="0"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/>
              <a:t>Click on frame and insert icon from Templafy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8B80919-E934-4F30-8B0C-28EA0EDA05A4}"/>
              </a:ext>
            </a:extLst>
          </p:cNvPr>
          <p:cNvSpPr>
            <a:spLocks noGrp="1" noChangeAspect="1"/>
          </p:cNvSpPr>
          <p:nvPr>
            <p:ph sz="quarter" idx="18" hasCustomPrompt="1"/>
          </p:nvPr>
        </p:nvSpPr>
        <p:spPr>
          <a:xfrm>
            <a:off x="10453658" y="4720330"/>
            <a:ext cx="1033200" cy="1033200"/>
          </a:xfrm>
          <a:prstGeom prst="ellipse">
            <a:avLst/>
          </a:prstGeom>
          <a:noFill/>
        </p:spPr>
        <p:txBody>
          <a:bodyPr lIns="0" tIns="936000"/>
          <a:lstStyle>
            <a:lvl1pPr marL="0" indent="0">
              <a:buNone/>
              <a:defRPr sz="1200"/>
            </a:lvl1pPr>
            <a:lvl2pPr marL="252000" indent="0">
              <a:buNone/>
              <a:defRPr sz="1000"/>
            </a:lvl2pPr>
            <a:lvl3pPr marL="504000" indent="0"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/>
              <a:t>Click on frame and insert icon from Templafy Image</a:t>
            </a:r>
          </a:p>
        </p:txBody>
      </p:sp>
    </p:spTree>
    <p:extLst>
      <p:ext uri="{BB962C8B-B14F-4D97-AF65-F5344CB8AC3E}">
        <p14:creationId xmlns:p14="http://schemas.microsoft.com/office/powerpoint/2010/main" val="403668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66200677-BFF7-441D-BE83-539FBCDC4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DFB1ADA-36F2-4418-9C24-ACFE6EE9AEC5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0262CF6C-D5E2-49CA-A8B6-39DAF9226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CABF93B5-8264-4079-88AF-84D869CF9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ED8BF-A787-4DB5-B265-D8897615BEE6}"/>
              </a:ext>
            </a:extLst>
          </p:cNvPr>
          <p:cNvSpPr txBox="1"/>
          <p:nvPr userDrawn="1"/>
        </p:nvSpPr>
        <p:spPr>
          <a:xfrm>
            <a:off x="0" y="-254866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Hint: If the picture is dark change color on title to white.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lIns="72000" tIns="0" bIns="72000" anchor="b" anchorCtr="0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r>
              <a:rPr lang="en-US" noProof="0" dirty="0"/>
              <a:t>Click on frame and insert picture from Templafy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369200" cy="13716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34723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4DE152C6-B168-4ECA-8339-6B2DA2C19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DFB1ADA-36F2-4418-9C24-ACFE6EE9AEC5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1B9E0094-A8B5-4D80-BFE7-1DAFA3EEF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4C9473C7-977F-4C53-98B5-D02E702C6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4043AF-9BC9-4BA1-85D6-7AD3446B9837}"/>
              </a:ext>
            </a:extLst>
          </p:cNvPr>
          <p:cNvSpPr txBox="1"/>
          <p:nvPr userDrawn="1"/>
        </p:nvSpPr>
        <p:spPr>
          <a:xfrm>
            <a:off x="0" y="-439532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Hint: If the picture is in front of the graphics, then select the picture, right click to choose Send to Back, to get graphic in front. 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And if the picture is dark change color on title to white.</a:t>
            </a:r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D10B9163-42B7-4EC3-96B4-2EA6BEBA7B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1019934" cy="6858000"/>
          </a:xfrm>
          <a:prstGeom prst="rect">
            <a:avLst/>
          </a:prstGeom>
          <a:noFill/>
        </p:spPr>
        <p:txBody>
          <a:bodyPr wrap="square" lIns="72000" tIns="0" bIns="72000" anchor="b" anchorCtr="0"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US" dirty="0"/>
              <a:t>Click on frame and insert picture from Templafy Image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96802086-F240-4F75-A112-37F494493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08800" y="0"/>
            <a:ext cx="14832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369200" cy="1371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354863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E6CAF31-3E0B-47B0-921B-8FDBBCC790E7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E08CB-98C8-4B35-9EB2-93402779FD31}"/>
              </a:ext>
            </a:extLst>
          </p:cNvPr>
          <p:cNvSpPr txBox="1"/>
          <p:nvPr userDrawn="1"/>
        </p:nvSpPr>
        <p:spPr>
          <a:xfrm>
            <a:off x="0" y="-254866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200" dirty="0">
                <a:latin typeface="+mj-lt"/>
              </a:rPr>
              <a:t>Hint: If the video is dark change color on title to white. 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B22253F-080A-4EE5-BBA0-41F0989A040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A2EA27F-DFFC-4066-9AF2-C025CC007580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lIns="0" tIns="504000" anchor="ctr" anchorCtr="0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7365600" cy="13608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954698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671485-0D2C-4F62-AC4A-2BB7FBAD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E253F5-2B12-4860-9358-B9FAD6F4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1882BA-FD7B-412F-8A9F-45366877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544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35A3D-0D15-419E-830C-B84B576E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BBE6-E379-4582-A473-E6AF29B4E378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6537B-9E05-4873-8EDC-815AB279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D508D-4D49-4AAA-B829-BD5D3B0D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18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1493850"/>
            <a:ext cx="2700000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Calibri" panose="020F0502020204030204" pitchFamily="34" charset="0"/>
              </a:rPr>
              <a:t>PICTURES</a:t>
            </a:r>
            <a:r>
              <a:rPr lang="en-US" sz="900" dirty="0">
                <a:latin typeface="+mn-lt"/>
                <a:cs typeface="Calibri" panose="020F0502020204030204" pitchFamily="34" charset="0"/>
              </a:rPr>
              <a:t/>
            </a:r>
            <a:br>
              <a:rPr lang="en-US" sz="900" dirty="0">
                <a:latin typeface="+mn-lt"/>
                <a:cs typeface="Calibri" panose="020F050202020403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 the dropdown,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Images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, or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in the Templafy pane on the right side of the screen</a:t>
            </a:r>
            <a:endParaRPr lang="en-US" altLang="da-DK" sz="90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If you want to scale the picture, 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-key down while dragging the corners of the picture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Calibri" panose="020F0502020204030204" pitchFamily="34" charset="0"/>
              </a:rPr>
              <a:t>GUIDES</a:t>
            </a:r>
            <a:endParaRPr lang="en-US" sz="1600" b="1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for quick view of guides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Mac: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Calibri"/>
              </a:rPr>
              <a:t>⌘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131600" y="174274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362" y="370384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800" y="1493850"/>
            <a:ext cx="27000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Calibri" panose="020F050202020403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1. Best practice: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textbox)</a:t>
            </a:r>
            <a:endParaRPr lang="en-US" altLang="da-DK" sz="900" b="1" i="0" u="sng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Calibri" panose="020F050202020403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predefined slides and elements from the Templafy button.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from the dropdown menu or from the buttons in the Templafy pane on the 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57200" y="448713"/>
            <a:ext cx="1119187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821" y="204916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0ED8C93-947B-4A51-A02A-CEED23824623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1861" y="298547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2821" y="518776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763" y="149385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Calibri" panose="020F050202020403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list level can be used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1600" dirty="0">
                <a:latin typeface="+mn-lt"/>
                <a:cs typeface="Calibri" panose="020F050202020403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Change layout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to view a dropdown menu of possible slide layouts</a:t>
            </a:r>
            <a:endParaRPr lang="en-US" sz="9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738" y="484329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738" y="402629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436" y="329314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738" y="2581850"/>
            <a:ext cx="457143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526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  <a:latin typeface="+mj-lt"/>
              </a:rPr>
              <a:t>If you see any </a:t>
            </a:r>
            <a:r>
              <a:rPr lang="en-US" sz="4400" b="1" i="1" noProof="0" dirty="0">
                <a:solidFill>
                  <a:schemeClr val="bg1"/>
                </a:solidFill>
                <a:latin typeface="+mj-lt"/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  <a:latin typeface="+mj-lt"/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4400" b="0" i="0" noProof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4400" b="0" i="0" noProof="0" dirty="0">
                <a:solidFill>
                  <a:schemeClr val="bg1"/>
                </a:solidFill>
                <a:latin typeface="+mj-lt"/>
              </a:rPr>
            </a:br>
            <a:r>
              <a:rPr lang="en-US" sz="4400" b="0" noProof="0" dirty="0">
                <a:solidFill>
                  <a:schemeClr val="bg1"/>
                </a:solidFill>
                <a:latin typeface="+mj-lt"/>
              </a:rPr>
              <a:t>do not use them. These layouts </a:t>
            </a:r>
            <a:r>
              <a:rPr lang="en-US" sz="4400" b="1" i="1" u="none" noProof="0" dirty="0">
                <a:solidFill>
                  <a:schemeClr val="bg1"/>
                </a:solidFill>
                <a:latin typeface="+mj-lt"/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  <a:latin typeface="+mj-lt"/>
              </a:rPr>
              <a:t>part of our corporate template.</a:t>
            </a:r>
            <a:r>
              <a:rPr lang="en-US" sz="2800" b="0" noProof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0" noProof="0" dirty="0">
                <a:solidFill>
                  <a:schemeClr val="bg1"/>
                </a:solidFill>
                <a:latin typeface="+mj-lt"/>
              </a:rPr>
            </a:br>
            <a:r>
              <a:rPr lang="en-US" sz="2800" b="0" noProof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0" noProof="0" dirty="0">
                <a:solidFill>
                  <a:schemeClr val="bg1"/>
                </a:solidFill>
                <a:latin typeface="+mj-lt"/>
              </a:rPr>
            </a:br>
            <a:endParaRPr lang="en-US" sz="2800" b="0" noProof="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 dirty="0">
                <a:solidFill>
                  <a:schemeClr val="bg1"/>
                </a:solidFill>
                <a:latin typeface="+mj-lt"/>
              </a:rPr>
              <a:t>Do not use </a:t>
            </a:r>
            <a:endParaRPr lang="en-US" sz="2400" b="1" i="1" dirty="0">
              <a:latin typeface="+mj-lt"/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  <a:latin typeface="+mj-lt"/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  <a:latin typeface="+mj-lt"/>
              </a:rPr>
              <a:t>Also notice: Layouts after this might contain potential confidential information.</a:t>
            </a:r>
            <a:r>
              <a:rPr lang="en-US" sz="1800" b="0" noProof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1800" b="0" noProof="0" dirty="0">
                <a:solidFill>
                  <a:schemeClr val="bg1"/>
                </a:solidFill>
                <a:latin typeface="+mj-lt"/>
              </a:rPr>
            </a:br>
            <a:endParaRPr lang="en-US" sz="1800" b="0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ABC1834-8B0E-4032-92E5-8FCE68AC9267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2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997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9229" y="2243956"/>
            <a:ext cx="8963171" cy="1520204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rgbClr val="61468B"/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19229" y="3821621"/>
            <a:ext cx="8534400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Document Title</a:t>
            </a:r>
          </a:p>
        </p:txBody>
      </p:sp>
      <p:sp>
        <p:nvSpPr>
          <p:cNvPr id="8" name="Rectangle 6"/>
          <p:cNvSpPr/>
          <p:nvPr userDrawn="1"/>
        </p:nvSpPr>
        <p:spPr>
          <a:xfrm>
            <a:off x="-5327" y="913644"/>
            <a:ext cx="2342128" cy="2743956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72" h="381105">
                <a:moveTo>
                  <a:pt x="0" y="0"/>
                </a:moveTo>
                <a:lnTo>
                  <a:pt x="36763" y="105"/>
                </a:lnTo>
                <a:lnTo>
                  <a:pt x="243972" y="381105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45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61468B"/>
                </a:solidFill>
              </a:rPr>
              <a:t>   </a:t>
            </a:r>
          </a:p>
        </p:txBody>
      </p:sp>
      <p:pic>
        <p:nvPicPr>
          <p:cNvPr id="10" name="Picture 9" descr="NM-Logo-Stacked-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905166"/>
            <a:ext cx="3352800" cy="4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88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137160"/>
            <a:ext cx="10285292" cy="762000"/>
          </a:xfrm>
        </p:spPr>
        <p:txBody>
          <a:bodyPr/>
          <a:lstStyle>
            <a:lvl1pPr>
              <a:defRPr baseline="0">
                <a:solidFill>
                  <a:srgbClr val="6146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8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20800" y="914400"/>
            <a:ext cx="9139936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spc="-80" baseline="0">
                <a:solidFill>
                  <a:schemeClr val="accent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540000" y="6465455"/>
            <a:ext cx="12192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546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2542593"/>
            <a:ext cx="10285292" cy="762000"/>
          </a:xfrm>
        </p:spPr>
        <p:txBody>
          <a:bodyPr/>
          <a:lstStyle>
            <a:lvl1pPr>
              <a:defRPr sz="4000" baseline="0">
                <a:solidFill>
                  <a:srgbClr val="6146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85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20800" y="3429000"/>
            <a:ext cx="9144000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spc="-80" baseline="0">
                <a:solidFill>
                  <a:srgbClr val="54585A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6373441"/>
            <a:ext cx="21971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019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2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0616B0-DE77-453A-97AD-F2637AC0C5FB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47465-4431-4F74-B3F3-F47823B56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6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0616B0-DE77-453A-97AD-F2637AC0C5FB}" type="datetimeFigureOut">
              <a:rPr lang="en-US" smtClean="0"/>
              <a:pPr/>
              <a:t>5/19/2023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5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1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0616B0-DE77-453A-97AD-F2637AC0C5FB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47465-4431-4F74-B3F3-F47823B56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0616B0-DE77-453A-97AD-F2637AC0C5FB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47465-4431-4F74-B3F3-F47823B56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470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0616B0-DE77-453A-97AD-F2637AC0C5FB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47465-4431-4F74-B3F3-F47823B56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4924" y="1567537"/>
            <a:ext cx="11085097" cy="2387600"/>
          </a:xfrm>
        </p:spPr>
        <p:txBody>
          <a:bodyPr anchor="t"/>
          <a:lstStyle>
            <a:lvl1pPr algn="l">
              <a:defRPr sz="5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131144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455" y="2852381"/>
            <a:ext cx="3159457" cy="3159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648200"/>
            <a:ext cx="2493055" cy="3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642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4924" y="1567537"/>
            <a:ext cx="11085097" cy="2387600"/>
          </a:xfrm>
        </p:spPr>
        <p:txBody>
          <a:bodyPr anchor="t"/>
          <a:lstStyle>
            <a:lvl1pPr algn="l">
              <a:defRPr sz="5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131144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455" y="2852381"/>
            <a:ext cx="3159457" cy="31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996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2010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890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6" y="228600"/>
            <a:ext cx="121888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6684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7103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6880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MC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9" t="35463" r="17987" b="39428"/>
          <a:stretch/>
        </p:blipFill>
        <p:spPr bwMode="auto">
          <a:xfrm>
            <a:off x="3072064" y="2434392"/>
            <a:ext cx="6083968" cy="17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99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635064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1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6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63" r:id="rId3"/>
    <p:sldLayoutId id="2147483670" r:id="rId4"/>
    <p:sldLayoutId id="2147483650" r:id="rId5"/>
    <p:sldLayoutId id="2147483652" r:id="rId6"/>
    <p:sldLayoutId id="2147483653" r:id="rId7"/>
    <p:sldLayoutId id="2147483654" r:id="rId8"/>
    <p:sldLayoutId id="2147483674" r:id="rId9"/>
    <p:sldLayoutId id="2147483655" r:id="rId10"/>
    <p:sldLayoutId id="2147483664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7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guide" hidden="1">
            <a:extLst>
              <a:ext uri="{FF2B5EF4-FFF2-40B4-BE49-F238E27FC236}">
                <a16:creationId xmlns:a16="http://schemas.microsoft.com/office/drawing/2014/main" id="{919C0E78-C97C-4E78-83BA-A2A65F26AC68}"/>
              </a:ext>
            </a:extLst>
          </p:cNvPr>
          <p:cNvGrpSpPr/>
          <p:nvPr userDrawn="1"/>
        </p:nvGrpSpPr>
        <p:grpSpPr>
          <a:xfrm>
            <a:off x="152400" y="152400"/>
            <a:ext cx="11736000" cy="6858000"/>
            <a:chOff x="152400" y="152400"/>
            <a:chExt cx="11736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0DAB2A-D0B9-49F3-B0C5-B346D4A0AD3A}"/>
                </a:ext>
              </a:extLst>
            </p:cNvPr>
            <p:cNvSpPr/>
            <p:nvPr userDrawn="1"/>
          </p:nvSpPr>
          <p:spPr>
            <a:xfrm>
              <a:off x="11303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438629-C816-486C-ABB6-E2CE13CC6CC1}"/>
                </a:ext>
              </a:extLst>
            </p:cNvPr>
            <p:cNvSpPr/>
            <p:nvPr userDrawn="1"/>
          </p:nvSpPr>
          <p:spPr>
            <a:xfrm>
              <a:off x="152400" y="1524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FEA123-9A6F-49C9-A3C6-F77FA9CC104C}"/>
                </a:ext>
              </a:extLst>
            </p:cNvPr>
            <p:cNvSpPr/>
            <p:nvPr userDrawn="1"/>
          </p:nvSpPr>
          <p:spPr>
            <a:xfrm>
              <a:off x="609600" y="1981200"/>
              <a:ext cx="11278800" cy="457200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6FA158-E2F1-4027-A00D-033611D0C2B0}"/>
                </a:ext>
              </a:extLst>
            </p:cNvPr>
            <p:cNvSpPr/>
            <p:nvPr userDrawn="1"/>
          </p:nvSpPr>
          <p:spPr>
            <a:xfrm>
              <a:off x="21082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F8D4F-A6B0-48A4-AD83-CA5EC6BBDBD9}"/>
                </a:ext>
              </a:extLst>
            </p:cNvPr>
            <p:cNvSpPr/>
            <p:nvPr userDrawn="1"/>
          </p:nvSpPr>
          <p:spPr>
            <a:xfrm>
              <a:off x="30861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AD4641-9543-458E-9A81-E4F90424618D}"/>
                </a:ext>
              </a:extLst>
            </p:cNvPr>
            <p:cNvSpPr/>
            <p:nvPr userDrawn="1"/>
          </p:nvSpPr>
          <p:spPr>
            <a:xfrm>
              <a:off x="40640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1BA04D-F63C-4EBE-B573-6DC5697E158E}"/>
                </a:ext>
              </a:extLst>
            </p:cNvPr>
            <p:cNvSpPr/>
            <p:nvPr userDrawn="1"/>
          </p:nvSpPr>
          <p:spPr>
            <a:xfrm>
              <a:off x="50419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27AAAB-2B46-4C54-A596-C1B8368B0D24}"/>
                </a:ext>
              </a:extLst>
            </p:cNvPr>
            <p:cNvSpPr/>
            <p:nvPr userDrawn="1"/>
          </p:nvSpPr>
          <p:spPr>
            <a:xfrm>
              <a:off x="60198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39A199-9254-444B-8F0E-1CB329D0D905}"/>
                </a:ext>
              </a:extLst>
            </p:cNvPr>
            <p:cNvSpPr/>
            <p:nvPr userDrawn="1"/>
          </p:nvSpPr>
          <p:spPr>
            <a:xfrm>
              <a:off x="69977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B6F567-73F2-4D90-A7CA-F8593F02F5E9}"/>
                </a:ext>
              </a:extLst>
            </p:cNvPr>
            <p:cNvSpPr/>
            <p:nvPr userDrawn="1"/>
          </p:nvSpPr>
          <p:spPr>
            <a:xfrm>
              <a:off x="79756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C39D00-CA92-4B90-A351-E92F495D9DD1}"/>
                </a:ext>
              </a:extLst>
            </p:cNvPr>
            <p:cNvSpPr/>
            <p:nvPr userDrawn="1"/>
          </p:nvSpPr>
          <p:spPr>
            <a:xfrm>
              <a:off x="89535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B7E8E6-DB29-4ACE-A557-2E6A994E3BE7}"/>
                </a:ext>
              </a:extLst>
            </p:cNvPr>
            <p:cNvSpPr/>
            <p:nvPr userDrawn="1"/>
          </p:nvSpPr>
          <p:spPr>
            <a:xfrm>
              <a:off x="99314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490FFE-D1D7-40F1-851C-DC99D318C617}"/>
                </a:ext>
              </a:extLst>
            </p:cNvPr>
            <p:cNvSpPr/>
            <p:nvPr userDrawn="1"/>
          </p:nvSpPr>
          <p:spPr>
            <a:xfrm>
              <a:off x="10909300" y="609600"/>
              <a:ext cx="457200" cy="5943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9468B6-8CD7-4355-9BB5-70216BB8583F}"/>
                </a:ext>
              </a:extLst>
            </p:cNvPr>
            <p:cNvSpPr/>
            <p:nvPr userDrawn="1"/>
          </p:nvSpPr>
          <p:spPr>
            <a:xfrm>
              <a:off x="609600" y="6369600"/>
              <a:ext cx="11278800" cy="183600"/>
            </a:xfrm>
            <a:prstGeom prst="rect">
              <a:avLst/>
            </a:prstGeom>
            <a:noFill/>
            <a:ln w="63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DEB04A-9AA2-4262-B0CE-7C022CF4D0FF}"/>
                </a:ext>
              </a:extLst>
            </p:cNvPr>
            <p:cNvSpPr/>
            <p:nvPr userDrawn="1"/>
          </p:nvSpPr>
          <p:spPr>
            <a:xfrm>
              <a:off x="609600" y="609600"/>
              <a:ext cx="11278800" cy="594360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26" name="Date Placeholder 19">
              <a:extLst>
                <a:ext uri="{FF2B5EF4-FFF2-40B4-BE49-F238E27FC236}">
                  <a16:creationId xmlns:a16="http://schemas.microsoft.com/office/drawing/2014/main" id="{59E4DECB-445D-4430-8548-E99C863F3E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31600" y="6650400"/>
              <a:ext cx="979200" cy="36000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C593F4B-71D9-468D-86A5-2CC7E09E1C84}" type="datetime1">
                <a:rPr lang="en-US" smtClean="0"/>
                <a:pPr/>
                <a:t>5/19/2023</a:t>
              </a:fld>
              <a:endParaRPr lang="en-US" dirty="0"/>
            </a:p>
          </p:txBody>
        </p:sp>
        <p:sp>
          <p:nvSpPr>
            <p:cNvPr id="27" name="Slide Number Placeholder 21">
              <a:extLst>
                <a:ext uri="{FF2B5EF4-FFF2-40B4-BE49-F238E27FC236}">
                  <a16:creationId xmlns:a16="http://schemas.microsoft.com/office/drawing/2014/main" id="{3E3C7F5B-2968-42FB-A959-674C9E18D21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09600" y="6650400"/>
              <a:ext cx="522000" cy="36000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23AA811B-2EBD-4900-905E-5BE206449611}" type="slidenum">
                <a:rPr lang="en-US" smtClean="0"/>
                <a:pPr/>
                <a:t>‹#›</a:t>
              </a:fld>
              <a:endParaRPr lang="en-US" dirty="0"/>
            </a:p>
          </p:txBody>
        </p:sp>
      </p:grpSp>
      <p:sp>
        <p:nvSpPr>
          <p:cNvPr id="10" name="TextBox OSF name">
            <a:extLst>
              <a:ext uri="{FF2B5EF4-FFF2-40B4-BE49-F238E27FC236}">
                <a16:creationId xmlns:a16="http://schemas.microsoft.com/office/drawing/2014/main" id="{1CF8B85F-46E1-4755-8F88-FDAAD09B34FF}"/>
              </a:ext>
            </a:extLst>
          </p:cNvPr>
          <p:cNvSpPr txBox="1"/>
          <p:nvPr userDrawn="1"/>
        </p:nvSpPr>
        <p:spPr>
          <a:xfrm>
            <a:off x="10101600" y="6498000"/>
            <a:ext cx="16344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rgbClr val="C8C8C8"/>
                </a:solidFill>
                <a:latin typeface="+mj-lt"/>
                <a:ea typeface="+mn-ea"/>
                <a:cs typeface="+mn-cs"/>
              </a:rPr>
              <a:t>OSF HealthCare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8800" cy="137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11278800" cy="438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 (Enter+TAB for next text level, SHIFT+TAB to go back in levels)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5, Subhead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7, Subhead</a:t>
            </a:r>
          </a:p>
          <a:p>
            <a:pPr lvl="7"/>
            <a:r>
              <a:rPr lang="en-US" noProof="0" dirty="0"/>
              <a:t>Level 8, Subhead</a:t>
            </a:r>
          </a:p>
          <a:p>
            <a:pPr lvl="8"/>
            <a:r>
              <a:rPr lang="en-US" noProof="0" dirty="0"/>
              <a:t>Level 9, Infographic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200" y="6498000"/>
            <a:ext cx="979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C8C8C8"/>
                </a:solidFill>
                <a:latin typeface="+mj-lt"/>
              </a:defRPr>
            </a:lvl1pPr>
          </a:lstStyle>
          <a:p>
            <a:fld id="{9C69BBE6-E379-4582-A473-E6AF29B4E378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4800" y="6498000"/>
            <a:ext cx="78228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C8C8C8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98000"/>
            <a:ext cx="52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C8C8C8"/>
                </a:solidFill>
                <a:latin typeface="+mj-lt"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3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​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Calibri" panose="020F0502020204030204" pitchFamily="34" charset="0"/>
        <a:buChar char="​"/>
        <a:tabLst/>
        <a:defRPr sz="2400" b="1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Calibri" panose="020F0502020204030204" pitchFamily="34" charset="0"/>
        <a:buChar char="​"/>
        <a:defRPr sz="1400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Calibri" panose="020F0502020204030204" pitchFamily="34" charset="0"/>
        <a:buChar char="​"/>
        <a:defRPr sz="2400" b="0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Calibri" panose="020F0502020204030204" pitchFamily="34" charset="0"/>
        <a:buChar char="​"/>
        <a:defRPr sz="1600" b="1" kern="1200" cap="all" baseline="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​"/>
        <a:defRPr sz="6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">
          <p15:clr>
            <a:srgbClr val="A4A3A4"/>
          </p15:clr>
        </p15:guide>
        <p15:guide id="2" pos="904">
          <p15:clr>
            <a:srgbClr val="A4A3A4"/>
          </p15:clr>
        </p15:guide>
        <p15:guide id="3" orient="horz" pos="288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288">
          <p15:clr>
            <a:srgbClr val="F26B43"/>
          </p15:clr>
        </p15:guide>
        <p15:guide id="6" pos="7392">
          <p15:clr>
            <a:srgbClr val="F26B43"/>
          </p15:clr>
        </p15:guide>
        <p15:guide id="7" orient="horz" pos="1152">
          <p15:clr>
            <a:srgbClr val="F26B43"/>
          </p15:clr>
        </p15:guide>
        <p15:guide id="8" pos="1232">
          <p15:clr>
            <a:srgbClr val="A4A3A4"/>
          </p15:clr>
        </p15:guide>
        <p15:guide id="9" pos="1520">
          <p15:clr>
            <a:srgbClr val="A4A3A4"/>
          </p15:clr>
        </p15:guide>
        <p15:guide id="10" pos="1848">
          <p15:clr>
            <a:srgbClr val="A4A3A4"/>
          </p15:clr>
        </p15:guide>
        <p15:guide id="11" pos="2136">
          <p15:clr>
            <a:srgbClr val="A4A3A4"/>
          </p15:clr>
        </p15:guide>
        <p15:guide id="12" pos="2464">
          <p15:clr>
            <a:srgbClr val="A4A3A4"/>
          </p15:clr>
        </p15:guide>
        <p15:guide id="13" pos="2752">
          <p15:clr>
            <a:srgbClr val="A4A3A4"/>
          </p15:clr>
        </p15:guide>
        <p15:guide id="14" pos="3080">
          <p15:clr>
            <a:srgbClr val="A4A3A4"/>
          </p15:clr>
        </p15:guide>
        <p15:guide id="15" pos="3368">
          <p15:clr>
            <a:srgbClr val="A4A3A4"/>
          </p15:clr>
        </p15:guide>
        <p15:guide id="16" pos="3696">
          <p15:clr>
            <a:srgbClr val="A4A3A4"/>
          </p15:clr>
        </p15:guide>
        <p15:guide id="17" pos="3984">
          <p15:clr>
            <a:srgbClr val="A4A3A4"/>
          </p15:clr>
        </p15:guide>
        <p15:guide id="18" pos="4312">
          <p15:clr>
            <a:srgbClr val="A4A3A4"/>
          </p15:clr>
        </p15:guide>
        <p15:guide id="19" pos="4600">
          <p15:clr>
            <a:srgbClr val="A4A3A4"/>
          </p15:clr>
        </p15:guide>
        <p15:guide id="20" pos="4928">
          <p15:clr>
            <a:srgbClr val="A4A3A4"/>
          </p15:clr>
        </p15:guide>
        <p15:guide id="21" pos="5216">
          <p15:clr>
            <a:srgbClr val="A4A3A4"/>
          </p15:clr>
        </p15:guide>
        <p15:guide id="22" pos="5544">
          <p15:clr>
            <a:srgbClr val="A4A3A4"/>
          </p15:clr>
        </p15:guide>
        <p15:guide id="23" pos="5832">
          <p15:clr>
            <a:srgbClr val="A4A3A4"/>
          </p15:clr>
        </p15:guide>
        <p15:guide id="24" pos="6160">
          <p15:clr>
            <a:srgbClr val="A4A3A4"/>
          </p15:clr>
        </p15:guide>
        <p15:guide id="25" pos="6448">
          <p15:clr>
            <a:srgbClr val="A4A3A4"/>
          </p15:clr>
        </p15:guide>
        <p15:guide id="26" pos="6776">
          <p15:clr>
            <a:srgbClr val="A4A3A4"/>
          </p15:clr>
        </p15:guide>
        <p15:guide id="27" pos="7064">
          <p15:clr>
            <a:srgbClr val="A4A3A4"/>
          </p15:clr>
        </p15:guide>
        <p15:guide id="28" orient="horz" pos="391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799" y="137160"/>
            <a:ext cx="10285292" cy="762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264" y="1621971"/>
            <a:ext cx="9399585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659" y="6484127"/>
            <a:ext cx="69088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399" y="6484127"/>
            <a:ext cx="462327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sp>
        <p:nvSpPr>
          <p:cNvPr id="10" name="Rectangle 6"/>
          <p:cNvSpPr/>
          <p:nvPr userDrawn="1"/>
        </p:nvSpPr>
        <p:spPr>
          <a:xfrm>
            <a:off x="0" y="515327"/>
            <a:ext cx="914400" cy="261565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946" h="381000">
                <a:moveTo>
                  <a:pt x="0" y="0"/>
                </a:moveTo>
                <a:lnTo>
                  <a:pt x="794257" y="0"/>
                </a:lnTo>
                <a:lnTo>
                  <a:pt x="99894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45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61468B"/>
                </a:solidFill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6373441"/>
            <a:ext cx="21971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5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0" spc="0" baseline="0">
          <a:solidFill>
            <a:srgbClr val="61468B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•"/>
        <a:defRPr sz="26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85750" algn="l" defTabSz="914400" rtl="0" eaLnBrk="1" latinLnBrk="0" hangingPunct="1">
        <a:spcBef>
          <a:spcPts val="0"/>
        </a:spcBef>
        <a:spcAft>
          <a:spcPts val="600"/>
        </a:spcAft>
        <a:buClr>
          <a:srgbClr val="605F62"/>
        </a:buClr>
        <a:buFont typeface="Calibri" panose="020F0502020204030204" pitchFamily="34" charset="0"/>
        <a:buChar char="−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defTabSz="914400" rtl="0" eaLnBrk="1" latinLnBrk="0" hangingPunct="1">
        <a:spcBef>
          <a:spcPts val="0"/>
        </a:spcBef>
        <a:spcAft>
          <a:spcPts val="600"/>
        </a:spcAft>
        <a:buClr>
          <a:srgbClr val="605F62"/>
        </a:buClr>
        <a:buFont typeface="Arial" pitchFamily="34" charset="0"/>
        <a:buChar char="•"/>
        <a:defRPr sz="22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spcBef>
          <a:spcPts val="0"/>
        </a:spcBef>
        <a:spcAft>
          <a:spcPts val="600"/>
        </a:spcAft>
        <a:buClr>
          <a:srgbClr val="605F62"/>
        </a:buClr>
        <a:buFont typeface="Arial" pitchFamily="34" charset="0"/>
        <a:buChar char="•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171450" algn="l" defTabSz="914400" rtl="0" eaLnBrk="1" latinLnBrk="0" hangingPunct="1">
        <a:spcBef>
          <a:spcPts val="0"/>
        </a:spcBef>
        <a:spcAft>
          <a:spcPts val="600"/>
        </a:spcAft>
        <a:buClr>
          <a:srgbClr val="605F62"/>
        </a:buClr>
        <a:buFont typeface="Arial" pitchFamily="34" charset="0"/>
        <a:buChar char="•"/>
        <a:defRPr sz="18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10250"/>
            <a:ext cx="12192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0" y="6553200"/>
            <a:ext cx="28448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9F6EF-4BC1-4CF7-8286-C0482A2180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21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4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185" y="4921097"/>
            <a:ext cx="2373575" cy="237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295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9250" indent="-3492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microsoft.com/office/2018/10/relationships/comments" Target="../comments/modernComment_33C_8A0020BE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microsoft.com/office/2018/10/relationships/comments" Target="../comments/modernComment_33E_60307D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kevinspear.com/tag/elderly" TargetMode="Externa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ministry-to-children.com/capturing-and-keeping-kids-attention/" TargetMode="Externa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bmjopenquality.bmj.com/content/6/2/e000153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creativecommons.org/licenses/by-nc/3.0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mailto:ellie.suse@northwestern.edu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ellie.suse@northwestern.edu" TargetMode="Externa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ellie.suse@northwestern.ed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gif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42501-F937-8041-84E5-748F96AE9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712395"/>
            <a:ext cx="5705374" cy="1826339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Lato Medium"/>
                <a:cs typeface="Lato Medium"/>
              </a:rPr>
              <a:t>PVB Monthly Webinar: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dk1"/>
                </a:solidFill>
              </a:rPr>
              <a:t>Key strategies for getting across the finish line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922563-64D6-2A4E-B048-13AC25DB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705374" cy="986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Lato"/>
                <a:cs typeface="Lato"/>
              </a:rPr>
              <a:t>April 25</a:t>
            </a:r>
            <a:r>
              <a:rPr lang="en-US" baseline="30000" dirty="0">
                <a:ea typeface="Lato"/>
                <a:cs typeface="Lato"/>
              </a:rPr>
              <a:t>th</a:t>
            </a:r>
            <a:r>
              <a:rPr lang="en-US" dirty="0">
                <a:ea typeface="Lato"/>
                <a:cs typeface="Lato"/>
              </a:rPr>
              <a:t>, 2022 12:30-1:30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FDEE866-04F7-BF46-8FB4-0968BA571C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684" y="1514610"/>
            <a:ext cx="5073316" cy="3382210"/>
          </a:xfrm>
        </p:spPr>
      </p:pic>
    </p:spTree>
    <p:extLst>
      <p:ext uri="{BB962C8B-B14F-4D97-AF65-F5344CB8AC3E}">
        <p14:creationId xmlns:p14="http://schemas.microsoft.com/office/powerpoint/2010/main" val="47170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PVB Data Review</a:t>
            </a:r>
          </a:p>
        </p:txBody>
      </p:sp>
    </p:spTree>
    <p:extLst>
      <p:ext uri="{BB962C8B-B14F-4D97-AF65-F5344CB8AC3E}">
        <p14:creationId xmlns:p14="http://schemas.microsoft.com/office/powerpoint/2010/main" val="25235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A237-E4FF-4046-81CA-2A9506C2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22" y="89038"/>
            <a:ext cx="7162801" cy="1347649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Supporting vaginal birth and reducing primary Cesareans for optimal maternal and neonatal outcomes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7B0D3-61F3-4B1B-A6A3-755A1AA97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71973-EDC1-4D4F-BB7C-393A4B4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85968" y="1573456"/>
          <a:ext cx="11496431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7949184" y="2401824"/>
            <a:ext cx="1402080" cy="4876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4248" y="2487167"/>
            <a:ext cx="867216" cy="39244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06680" y="1825625"/>
            <a:ext cx="2492951" cy="17309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UPDATED GOAL based on Health People 2030</a:t>
            </a:r>
          </a:p>
        </p:txBody>
      </p:sp>
      <p:sp>
        <p:nvSpPr>
          <p:cNvPr id="3" name="5-Point Star 2"/>
          <p:cNvSpPr/>
          <p:nvPr/>
        </p:nvSpPr>
        <p:spPr>
          <a:xfrm flipV="1">
            <a:off x="394771" y="3437263"/>
            <a:ext cx="938269" cy="8262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04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08792531"/>
              </p:ext>
            </p:extLst>
          </p:nvPr>
        </p:nvGraphicFramePr>
        <p:xfrm>
          <a:off x="905163" y="1626274"/>
          <a:ext cx="10315063" cy="4858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3A49393-3201-41AE-AB04-BE75022F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118614"/>
            <a:ext cx="7421218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ea typeface="Lato"/>
                <a:cs typeface="Lato"/>
              </a:rPr>
              <a:t>Clinical Culture 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41051-1096-4DA7-BEF9-BA858759B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Lato"/>
              <a:cs typeface="Lato"/>
            </a:endParaRPr>
          </a:p>
          <a:p>
            <a:endParaRPr lang="en-US">
              <a:ea typeface="Lato"/>
              <a:cs typeface="Lato"/>
            </a:endParaRPr>
          </a:p>
          <a:p>
            <a:endParaRPr lang="en-US">
              <a:ea typeface="Lato"/>
              <a:cs typeface="Lato"/>
            </a:endParaRPr>
          </a:p>
          <a:p>
            <a:endParaRPr lang="en-US">
              <a:ea typeface="Lato"/>
              <a:cs typeface="Lato"/>
            </a:endParaRPr>
          </a:p>
          <a:p>
            <a:pPr marL="0" indent="0">
              <a:buNone/>
            </a:pPr>
            <a:endParaRPr lang="en-US">
              <a:ea typeface="Lato"/>
              <a:cs typeface="La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75854-EAC7-499A-AECD-3FD14008D8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55322-A52D-4319-99F3-5A67FC16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93571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87803"/>
              </p:ext>
            </p:extLst>
          </p:nvPr>
        </p:nvGraphicFramePr>
        <p:xfrm>
          <a:off x="167641" y="1843957"/>
          <a:ext cx="5821680" cy="4502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0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2000" b="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102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0" kern="1200" spc="-1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Patient Data</a:t>
                      </a: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607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2000" b="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2000" b="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846">
                <a:tc>
                  <a:txBody>
                    <a:bodyPr/>
                    <a:lstStyle/>
                    <a:p>
                      <a:pPr marL="91440" marR="27114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0" spc="-5" dirty="0">
                          <a:latin typeface="Calibri"/>
                          <a:cs typeface="Calibri"/>
                        </a:rPr>
                        <a:t>Baseline 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89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85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095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0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800" b="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0" spc="-5" dirty="0">
                          <a:latin typeface="Calibri"/>
                          <a:cs typeface="Calibri"/>
                        </a:rPr>
                        <a:t>nu</a:t>
                      </a:r>
                      <a:r>
                        <a:rPr sz="1800" b="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y  </a:t>
                      </a:r>
                      <a:r>
                        <a:rPr sz="1800" b="0" spc="-5" dirty="0">
                          <a:latin typeface="Calibri"/>
                          <a:cs typeface="Calibri"/>
                        </a:rPr>
                        <a:t>2021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86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80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089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February 2021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85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80</a:t>
                      </a: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540189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March</a:t>
                      </a:r>
                      <a:r>
                        <a:rPr lang="en-US" sz="1800" b="0" baseline="0" dirty="0">
                          <a:latin typeface="Calibri"/>
                          <a:cs typeface="Calibri"/>
                        </a:rPr>
                        <a:t> 2021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85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78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73219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April 2021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81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78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52598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May 2021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78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71</a:t>
                      </a: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01017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June 2021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71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70</a:t>
                      </a: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451880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July 2021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76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68</a:t>
                      </a: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2773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10363200" y="6449144"/>
            <a:ext cx="2743200" cy="179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13</a:t>
            </a:fld>
            <a:endParaRPr spc="-5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2878" y="276153"/>
            <a:ext cx="807912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ILPQC Hospital Team Data Submission </a:t>
            </a:r>
          </a:p>
          <a:p>
            <a:pPr algn="l" eaLnBrk="1" hangingPunct="1"/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(94 Teams Total)</a:t>
            </a:r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734103"/>
              </p:ext>
            </p:extLst>
          </p:nvPr>
        </p:nvGraphicFramePr>
        <p:xfrm>
          <a:off x="6156960" y="1843957"/>
          <a:ext cx="5821680" cy="4501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0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2000" b="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102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0" kern="1200" spc="-1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Patient Data</a:t>
                      </a: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607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2000" b="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2000" b="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August 2021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78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66</a:t>
                      </a: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91030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September 2021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75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64</a:t>
                      </a: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520879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October 2021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74</a:t>
                      </a:r>
                      <a:endParaRPr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60</a:t>
                      </a: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913983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November 2021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66</a:t>
                      </a:r>
                      <a:endParaRPr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60</a:t>
                      </a: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70522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December 2021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66</a:t>
                      </a:r>
                      <a:endParaRPr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56</a:t>
                      </a: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731958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January</a:t>
                      </a:r>
                      <a:r>
                        <a:rPr lang="en-US" sz="1800" b="0" baseline="0" dirty="0">
                          <a:latin typeface="Calibri"/>
                          <a:cs typeface="Calibri"/>
                        </a:rPr>
                        <a:t> 2022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59</a:t>
                      </a:r>
                      <a:endParaRPr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46</a:t>
                      </a: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672932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February 2022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52</a:t>
                      </a: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44</a:t>
                      </a: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192671"/>
                  </a:ext>
                </a:extLst>
              </a:tr>
              <a:tr h="420256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800" b="0" dirty="0">
                          <a:latin typeface="Calibri"/>
                          <a:cs typeface="Calibri"/>
                        </a:rPr>
                        <a:t>March 2022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34</a:t>
                      </a: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90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28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946408"/>
              </p:ext>
            </p:extLst>
          </p:nvPr>
        </p:nvGraphicFramePr>
        <p:xfrm>
          <a:off x="609600" y="1690688"/>
          <a:ext cx="10972800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ILPQC NTSV C-Section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59823" y="4383170"/>
            <a:ext cx="689811" cy="43313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25%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51805" y="4377316"/>
            <a:ext cx="689811" cy="43313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26%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9188" y="4351810"/>
            <a:ext cx="689811" cy="43313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26%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27511" y="5002841"/>
            <a:ext cx="10180518" cy="762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10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205542"/>
              </p:ext>
            </p:extLst>
          </p:nvPr>
        </p:nvGraphicFramePr>
        <p:xfrm>
          <a:off x="757237" y="1643063"/>
          <a:ext cx="10944225" cy="461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38524"/>
            <a:ext cx="10972800" cy="1325563"/>
          </a:xfrm>
          <a:noFill/>
        </p:spPr>
        <p:txBody>
          <a:bodyPr>
            <a:normAutofit/>
          </a:bodyPr>
          <a:lstStyle/>
          <a:p>
            <a:r>
              <a:rPr lang="en-US" dirty="0"/>
              <a:t>NTSV C-Section Rates, by hospital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A795C-50BE-462B-8B70-BD2F9F6A88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87240" y="5179494"/>
            <a:ext cx="10395160" cy="0"/>
          </a:xfrm>
          <a:prstGeom prst="line">
            <a:avLst/>
          </a:prstGeom>
          <a:ln w="38100">
            <a:solidFill>
              <a:srgbClr val="F6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62865" y="4442687"/>
            <a:ext cx="2745534" cy="523220"/>
          </a:xfrm>
          <a:prstGeom prst="rect">
            <a:avLst/>
          </a:prstGeom>
          <a:solidFill>
            <a:srgbClr val="F60064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Goal: &lt;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23.6%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8804" y="6260306"/>
            <a:ext cx="4230396" cy="5232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ILPQC Average: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4F6F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26%</a:t>
            </a:r>
          </a:p>
        </p:txBody>
      </p:sp>
    </p:spTree>
    <p:extLst>
      <p:ext uri="{BB962C8B-B14F-4D97-AF65-F5344CB8AC3E}">
        <p14:creationId xmlns:p14="http://schemas.microsoft.com/office/powerpoint/2010/main" val="1514233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229" y="5965685"/>
            <a:ext cx="11503268" cy="86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982381"/>
              </p:ext>
            </p:extLst>
          </p:nvPr>
        </p:nvGraphicFramePr>
        <p:xfrm>
          <a:off x="579657" y="1479687"/>
          <a:ext cx="10829156" cy="513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1"/>
            <a:ext cx="8229600" cy="4525963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44318" y="3051638"/>
            <a:ext cx="10167591" cy="11017"/>
          </a:xfrm>
          <a:prstGeom prst="line">
            <a:avLst/>
          </a:prstGeom>
          <a:ln w="28575">
            <a:solidFill>
              <a:srgbClr val="E31B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05000" y="2360831"/>
            <a:ext cx="1881554" cy="461665"/>
          </a:xfrm>
          <a:prstGeom prst="rect">
            <a:avLst/>
          </a:prstGeom>
          <a:solidFill>
            <a:srgbClr val="F60064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4F6FA"/>
                </a:solidFill>
              </a:rPr>
              <a:t>Goal: &gt;80%</a:t>
            </a:r>
            <a:endParaRPr lang="en-US" sz="2400" b="1" dirty="0">
              <a:solidFill>
                <a:srgbClr val="F4F6F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9657" y="232673"/>
            <a:ext cx="8088086" cy="1325563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NTSV C-sections meeting </a:t>
            </a:r>
            <a:br>
              <a:rPr lang="en-US" dirty="0"/>
            </a:br>
            <a:r>
              <a:rPr lang="en-US" dirty="0"/>
              <a:t>ACOG/SMFM Criteria, across hospitals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39146" y="2501490"/>
            <a:ext cx="737849" cy="414191"/>
          </a:xfrm>
          <a:prstGeom prst="rect">
            <a:avLst/>
          </a:prstGeom>
          <a:solidFill>
            <a:srgbClr val="6B95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87%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0825" y="2884570"/>
            <a:ext cx="650588" cy="339391"/>
          </a:xfrm>
          <a:prstGeom prst="rect">
            <a:avLst/>
          </a:prstGeom>
          <a:solidFill>
            <a:srgbClr val="6B95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82%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54931" y="3145964"/>
            <a:ext cx="650588" cy="339391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66%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1315" y="3372499"/>
            <a:ext cx="650588" cy="339391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61831" y="3879394"/>
            <a:ext cx="650588" cy="339391"/>
          </a:xfrm>
          <a:prstGeom prst="rect">
            <a:avLst/>
          </a:prstGeom>
          <a:solidFill>
            <a:srgbClr val="BA8CD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56%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1315" y="3812030"/>
            <a:ext cx="650588" cy="339391"/>
          </a:xfrm>
          <a:prstGeom prst="rect">
            <a:avLst/>
          </a:prstGeom>
          <a:solidFill>
            <a:srgbClr val="BA8CD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53%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931812" y="3510992"/>
            <a:ext cx="650588" cy="339391"/>
          </a:xfrm>
          <a:prstGeom prst="rect">
            <a:avLst/>
          </a:prstGeom>
          <a:solidFill>
            <a:srgbClr val="F9A3B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65%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61315" y="4329702"/>
            <a:ext cx="650588" cy="339391"/>
          </a:xfrm>
          <a:prstGeom prst="rect">
            <a:avLst/>
          </a:prstGeom>
          <a:solidFill>
            <a:srgbClr val="F9A3B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106857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2789"/>
            <a:ext cx="12192000" cy="8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2" y="95089"/>
            <a:ext cx="7327686" cy="1325563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Where do we need to focus improvements for meeting ACOG/SMFM Guidelines?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D45CB46C-7AF4-4F7E-B2FA-FDEAF5485057}"/>
              </a:ext>
            </a:extLst>
          </p:cNvPr>
          <p:cNvSpPr/>
          <p:nvPr/>
        </p:nvSpPr>
        <p:spPr>
          <a:xfrm>
            <a:off x="7228483" y="1420652"/>
            <a:ext cx="4593404" cy="2259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ACOG/SMFM Criteria for Failed Induction: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/>
              <a:t>Oxytocin administered for at least 12-18 hours after membrane rupture, without achieving cervical change and regular contractions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/>
              <a:t>Longer duration of the latent phase, 24 hours or longer if &lt;6cm and maternal and fetal status permits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434353"/>
              </p:ext>
            </p:extLst>
          </p:nvPr>
        </p:nvGraphicFramePr>
        <p:xfrm>
          <a:off x="609600" y="1473117"/>
          <a:ext cx="6587427" cy="474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214041"/>
              </p:ext>
            </p:extLst>
          </p:nvPr>
        </p:nvGraphicFramePr>
        <p:xfrm>
          <a:off x="7408513" y="37555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3585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2" y="95089"/>
            <a:ext cx="7327686" cy="1325563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Where do we need to focus improvements for meeting ACOG/SMFM Guidelines?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201" y="1590102"/>
            <a:ext cx="3127519" cy="4432176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144445"/>
              </p:ext>
            </p:extLst>
          </p:nvPr>
        </p:nvGraphicFramePr>
        <p:xfrm>
          <a:off x="486004" y="1725050"/>
          <a:ext cx="7952601" cy="450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5496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2" y="95089"/>
            <a:ext cx="7327686" cy="1325563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Where do we need to focus improvements for meeting ACOG/SMFM Guidelines?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D45CB46C-7AF4-4F7E-B2FA-FDEAF5485057}"/>
              </a:ext>
            </a:extLst>
          </p:cNvPr>
          <p:cNvSpPr/>
          <p:nvPr/>
        </p:nvSpPr>
        <p:spPr>
          <a:xfrm>
            <a:off x="8854442" y="1828800"/>
            <a:ext cx="3337558" cy="4114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ACOG/SMFM Criteria for Second Stage Arrest: </a:t>
            </a:r>
            <a:endParaRPr lang="en-US" sz="1400" u="sng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b="1" dirty="0"/>
              <a:t>At least 3 hours of pushing in nulliparous patients</a:t>
            </a:r>
          </a:p>
          <a:p>
            <a:pPr lvl="0"/>
            <a:r>
              <a:rPr lang="en-US" dirty="0"/>
              <a:t>Fetal position known and rotated if OP</a:t>
            </a:r>
          </a:p>
          <a:p>
            <a:pPr lvl="0"/>
            <a:r>
              <a:rPr lang="en-US" dirty="0"/>
              <a:t>At least 2 hours of pushing in multiparous patients </a:t>
            </a:r>
            <a:endParaRPr lang="en-US" b="1" dirty="0"/>
          </a:p>
          <a:p>
            <a:pPr lvl="0"/>
            <a:r>
              <a:rPr lang="en-US" dirty="0"/>
              <a:t>Longer durations (e.g. 4 hours with epidural) may be appropriate on an individualized basis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767919"/>
              </p:ext>
            </p:extLst>
          </p:nvPr>
        </p:nvGraphicFramePr>
        <p:xfrm>
          <a:off x="609600" y="1686700"/>
          <a:ext cx="8064137" cy="455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82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472" y="1639889"/>
            <a:ext cx="11281606" cy="45735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2022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Face-to-Face Updates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PVB Data Review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Getting to Green on Key PVB Structure </a:t>
            </a:r>
            <a:r>
              <a:rPr lang="en-US" sz="2800" dirty="0" smtClean="0">
                <a:solidFill>
                  <a:schemeClr val="dk1"/>
                </a:solidFill>
              </a:rPr>
              <a:t>Measures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/>
              <a:t>Diane </a:t>
            </a:r>
            <a:r>
              <a:rPr lang="en-US" sz="2800" dirty="0"/>
              <a:t>Beck RN, </a:t>
            </a:r>
            <a:r>
              <a:rPr lang="en-US" sz="2800" dirty="0" smtClean="0"/>
              <a:t>MSN Clinical </a:t>
            </a:r>
            <a:r>
              <a:rPr lang="en-US" sz="2800" dirty="0"/>
              <a:t>Director Labor and Delivery </a:t>
            </a:r>
            <a:r>
              <a:rPr lang="en-US" sz="2800" dirty="0" smtClean="0"/>
              <a:t>Services MCWHLB</a:t>
            </a:r>
            <a:endParaRPr lang="en-US" sz="2800" b="1" u="sng" dirty="0">
              <a:highlight>
                <a:srgbClr val="FFFF00"/>
              </a:highlight>
              <a:cs typeface="Arial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</a:rPr>
              <a:t>Team Talk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St. Alexius Medical Center, </a:t>
            </a:r>
            <a:r>
              <a:rPr lang="en-US" sz="2800" dirty="0">
                <a:ea typeface="+mn-lt"/>
                <a:cs typeface="+mn-lt"/>
              </a:rPr>
              <a:t>Kellie Smith, BSN, RNC-OB, C-EFM Clinical Nurse Educator, Labor and Delivery</a:t>
            </a:r>
            <a:endParaRPr lang="en-US" sz="2800" dirty="0">
              <a:solidFill>
                <a:schemeClr val="tx2">
                  <a:lumMod val="50000"/>
                </a:schemeClr>
              </a:solidFill>
              <a:cs typeface="Arial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PVB Next Steps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PVB Office Hours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E4C8A"/>
                </a:solidFill>
              </a:rPr>
              <a:t>Join us after the call to ask any questions you may have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65125"/>
            <a:ext cx="7494270" cy="1325563"/>
          </a:xfrm>
          <a:noFill/>
        </p:spPr>
        <p:txBody>
          <a:bodyPr/>
          <a:lstStyle/>
          <a:p>
            <a:r>
              <a:rPr lang="en-US" dirty="0"/>
              <a:t>Overview:</a:t>
            </a:r>
          </a:p>
        </p:txBody>
      </p:sp>
    </p:spTree>
    <p:extLst>
      <p:ext uri="{BB962C8B-B14F-4D97-AF65-F5344CB8AC3E}">
        <p14:creationId xmlns:p14="http://schemas.microsoft.com/office/powerpoint/2010/main" val="2869706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071815"/>
              </p:ext>
            </p:extLst>
          </p:nvPr>
        </p:nvGraphicFramePr>
        <p:xfrm>
          <a:off x="609600" y="1594022"/>
          <a:ext cx="10972800" cy="526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and Nurse Education</a:t>
            </a:r>
          </a:p>
        </p:txBody>
      </p:sp>
      <p:sp>
        <p:nvSpPr>
          <p:cNvPr id="2" name="7-Point Star 1"/>
          <p:cNvSpPr/>
          <p:nvPr/>
        </p:nvSpPr>
        <p:spPr>
          <a:xfrm>
            <a:off x="10210800" y="1594022"/>
            <a:ext cx="1817511" cy="1147229"/>
          </a:xfrm>
          <a:prstGeom prst="star7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Keep it up!</a:t>
            </a:r>
          </a:p>
        </p:txBody>
      </p:sp>
    </p:spTree>
    <p:extLst>
      <p:ext uri="{BB962C8B-B14F-4D97-AF65-F5344CB8AC3E}">
        <p14:creationId xmlns:p14="http://schemas.microsoft.com/office/powerpoint/2010/main" val="2203313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233"/>
            <a:ext cx="864728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it mean to be </a:t>
            </a:r>
            <a:br>
              <a:rPr lang="en-US" dirty="0"/>
            </a:br>
            <a:r>
              <a:rPr lang="en-US" dirty="0">
                <a:solidFill>
                  <a:srgbClr val="33CC33"/>
                </a:solidFill>
              </a:rPr>
              <a:t>GREEN</a:t>
            </a:r>
            <a:r>
              <a:rPr lang="en-US" dirty="0"/>
              <a:t> on </a:t>
            </a:r>
            <a:r>
              <a:rPr lang="en-US" b="1" u="sng" dirty="0"/>
              <a:t>Provider and Nurse Education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9" y="1642887"/>
            <a:ext cx="8343311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ea typeface="Lato"/>
                <a:cs typeface="Lato"/>
              </a:rPr>
              <a:t>Do you have a standard process in place to educate providers and nurses on of ACOG/SMFM Guidelines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Skills </a:t>
            </a:r>
            <a:r>
              <a:rPr lang="en-US" dirty="0" smtClean="0"/>
              <a:t>days  / OB Provider Meeting have leads review guidelines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Email educational materials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Education topics during huddles </a:t>
            </a:r>
          </a:p>
          <a:p>
            <a:r>
              <a:rPr lang="en-US" dirty="0">
                <a:ea typeface="Lato"/>
                <a:cs typeface="Lato"/>
              </a:rPr>
              <a:t>Have you hosted a PVB Grand </a:t>
            </a:r>
            <a:r>
              <a:rPr lang="en-US" dirty="0" smtClean="0">
                <a:ea typeface="Lato"/>
                <a:cs typeface="Lato"/>
              </a:rPr>
              <a:t>Rounds? </a:t>
            </a:r>
            <a:endParaRPr lang="en-US" dirty="0"/>
          </a:p>
          <a:p>
            <a:r>
              <a:rPr lang="en-US" dirty="0">
                <a:ea typeface="Lato"/>
                <a:cs typeface="Lato"/>
              </a:rPr>
              <a:t>Have you displayed </a:t>
            </a:r>
            <a:r>
              <a:rPr lang="en-US" b="1" i="1" dirty="0">
                <a:ea typeface="Lato"/>
                <a:cs typeface="Lato"/>
              </a:rPr>
              <a:t>Provider Education Posters </a:t>
            </a:r>
            <a:r>
              <a:rPr lang="en-US" dirty="0">
                <a:ea typeface="Lato"/>
                <a:cs typeface="Lato"/>
              </a:rPr>
              <a:t>on your L&amp;D units?</a:t>
            </a:r>
            <a:endParaRPr lang="en-US" dirty="0"/>
          </a:p>
          <a:p>
            <a:r>
              <a:rPr lang="en-US" dirty="0">
                <a:ea typeface="Lato"/>
                <a:cs typeface="Lato"/>
              </a:rPr>
              <a:t>Has your staff attended Labor Management Support training?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ILPQC Live Virtual Training (August and September 2021)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Spinning Babies or other in-person courses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ILPQC Labor Support E-modules (now available!)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7" name="Picture 6" descr="Tiedosto:Traffic light green dan 01.svg – Hikipedi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911" y="2314640"/>
            <a:ext cx="3093804" cy="35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19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Standard protocols and processes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900385"/>
              </p:ext>
            </p:extLst>
          </p:nvPr>
        </p:nvGraphicFramePr>
        <p:xfrm>
          <a:off x="728663" y="1690687"/>
          <a:ext cx="10853737" cy="503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667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233"/>
            <a:ext cx="8647289" cy="1325563"/>
          </a:xfrm>
        </p:spPr>
        <p:txBody>
          <a:bodyPr>
            <a:normAutofit/>
          </a:bodyPr>
          <a:lstStyle/>
          <a:p>
            <a:r>
              <a:rPr lang="en-US" dirty="0"/>
              <a:t>What does it mean to be </a:t>
            </a:r>
            <a:r>
              <a:rPr lang="en-US" dirty="0">
                <a:solidFill>
                  <a:srgbClr val="33CC33"/>
                </a:solidFill>
              </a:rPr>
              <a:t>GREEN</a:t>
            </a:r>
            <a:r>
              <a:rPr lang="en-US" dirty="0"/>
              <a:t> on </a:t>
            </a:r>
            <a:r>
              <a:rPr lang="en-US" b="1" u="sng" dirty="0"/>
              <a:t>Standard Protocols and Processes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9" y="1642887"/>
            <a:ext cx="8343311" cy="4351338"/>
          </a:xfrm>
        </p:spPr>
        <p:txBody>
          <a:bodyPr/>
          <a:lstStyle/>
          <a:p>
            <a:r>
              <a:rPr lang="en-US" dirty="0"/>
              <a:t>Has your hospital implemented updated labor protocols for a unit-standard approach for providing labor support, and freedom of movement? </a:t>
            </a:r>
          </a:p>
          <a:p>
            <a:r>
              <a:rPr lang="en-US" dirty="0"/>
              <a:t>Has your hospital implemented standard criteria for diagnosis and treatment of labor dystocia, arrest disorders and failed </a:t>
            </a:r>
            <a:r>
              <a:rPr lang="en-US" dirty="0" smtClean="0"/>
              <a:t>induction based on ACOG/SMFM guidelines? </a:t>
            </a:r>
            <a:endParaRPr lang="en-US" dirty="0"/>
          </a:p>
          <a:p>
            <a:r>
              <a:rPr lang="en-US" dirty="0"/>
              <a:t>Has your hospital implemented protocols and support tools for women who present in latent (early) labor to safely encourage early labor at home?</a:t>
            </a:r>
          </a:p>
          <a:p>
            <a:r>
              <a:rPr lang="en-US" dirty="0"/>
              <a:t>Has your hospital developed a policy to implement intermittent monitoring policies for low-risk women?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7" name="Picture 6" descr="Tiedosto:Traffic light green dan 01.svg – Hikipedi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911" y="2314640"/>
            <a:ext cx="3093804" cy="35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67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62000" y="517525"/>
            <a:ext cx="109728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Sharing Provider Level Data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951552"/>
              </p:ext>
            </p:extLst>
          </p:nvPr>
        </p:nvGraphicFramePr>
        <p:xfrm>
          <a:off x="762000" y="1514475"/>
          <a:ext cx="109728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7818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233"/>
            <a:ext cx="8647289" cy="1325563"/>
          </a:xfrm>
          <a:noFill/>
        </p:spPr>
        <p:txBody>
          <a:bodyPr>
            <a:normAutofit/>
          </a:bodyPr>
          <a:lstStyle/>
          <a:p>
            <a:r>
              <a:rPr lang="en-US" dirty="0"/>
              <a:t>What does it mean to be </a:t>
            </a:r>
            <a:r>
              <a:rPr lang="en-US" dirty="0">
                <a:solidFill>
                  <a:srgbClr val="33CC33"/>
                </a:solidFill>
              </a:rPr>
              <a:t>GREEN</a:t>
            </a:r>
            <a:r>
              <a:rPr lang="en-US" dirty="0"/>
              <a:t> on </a:t>
            </a:r>
            <a:r>
              <a:rPr lang="en-US" b="1" u="sng" dirty="0"/>
              <a:t>Sharing Provider-Level Data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9" y="1642887"/>
            <a:ext cx="864020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Does  your hospital have a process to share </a:t>
            </a:r>
            <a:r>
              <a:rPr lang="en-US" sz="3500" b="1" dirty="0"/>
              <a:t>un-blinded</a:t>
            </a:r>
            <a:r>
              <a:rPr lang="en-US" sz="3500" dirty="0"/>
              <a:t> provider-level NTSV C-section rates?</a:t>
            </a:r>
          </a:p>
          <a:p>
            <a:r>
              <a:rPr lang="en-US" dirty="0"/>
              <a:t>Tips to get started with sharing </a:t>
            </a:r>
            <a:r>
              <a:rPr lang="en-US" b="1" dirty="0"/>
              <a:t>un-blinded</a:t>
            </a:r>
            <a:r>
              <a:rPr lang="en-US" dirty="0"/>
              <a:t> data: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Involve your PVB Provider Champion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Explain the “why” to providers and staff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Create open space to share provider-level data</a:t>
            </a:r>
          </a:p>
          <a:p>
            <a:pPr lvl="2">
              <a:lnSpc>
                <a:spcPct val="110000"/>
              </a:lnSpc>
            </a:pPr>
            <a:r>
              <a:rPr lang="en-US" sz="2200" dirty="0"/>
              <a:t>via email, department meetings, unit boards, etc.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Implement a timeline to review provider-level data</a:t>
            </a:r>
          </a:p>
          <a:p>
            <a:pPr lvl="2">
              <a:lnSpc>
                <a:spcPct val="110000"/>
              </a:lnSpc>
            </a:pPr>
            <a:r>
              <a:rPr lang="en-US" sz="2100" dirty="0"/>
              <a:t>Provide </a:t>
            </a:r>
            <a:r>
              <a:rPr lang="en-US" sz="2100" b="1" u="sng" dirty="0"/>
              <a:t>quarterly</a:t>
            </a:r>
            <a:r>
              <a:rPr lang="en-US" sz="2100" dirty="0"/>
              <a:t> provider-level data</a:t>
            </a:r>
          </a:p>
          <a:p>
            <a:pPr lvl="2">
              <a:lnSpc>
                <a:spcPct val="110000"/>
              </a:lnSpc>
            </a:pPr>
            <a:r>
              <a:rPr lang="en-US" sz="2100" b="1" u="sng" dirty="0"/>
              <a:t>Annual un-blinded </a:t>
            </a:r>
            <a:r>
              <a:rPr lang="en-US" sz="2100" dirty="0"/>
              <a:t>sharing of provider-level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7" name="Picture 6" descr="Tiedosto:Traffic light green dan 01.svg – Hikipedi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911" y="2314640"/>
            <a:ext cx="3093804" cy="35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64190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82393"/>
            <a:ext cx="10972800" cy="1325563"/>
          </a:xfrm>
        </p:spPr>
        <p:txBody>
          <a:bodyPr>
            <a:normAutofit/>
          </a:bodyPr>
          <a:lstStyle/>
          <a:p>
            <a:r>
              <a:rPr lang="en-US" dirty="0"/>
              <a:t>Cesarean Decision Checklists </a:t>
            </a:r>
            <a:br>
              <a:rPr lang="en-US" dirty="0"/>
            </a:br>
            <a:r>
              <a:rPr lang="en-US" dirty="0"/>
              <a:t>and Decision Huddles/Debriefs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17190"/>
              </p:ext>
            </p:extLst>
          </p:nvPr>
        </p:nvGraphicFramePr>
        <p:xfrm>
          <a:off x="1" y="1543049"/>
          <a:ext cx="6008914" cy="492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669736"/>
              </p:ext>
            </p:extLst>
          </p:nvPr>
        </p:nvGraphicFramePr>
        <p:xfrm>
          <a:off x="6008915" y="1802674"/>
          <a:ext cx="6183084" cy="455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90" y="1213315"/>
            <a:ext cx="3891144" cy="3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51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233"/>
            <a:ext cx="8024949" cy="1325563"/>
          </a:xfrm>
        </p:spPr>
        <p:txBody>
          <a:bodyPr>
            <a:normAutofit/>
          </a:bodyPr>
          <a:lstStyle/>
          <a:p>
            <a:r>
              <a:rPr lang="en-US" dirty="0"/>
              <a:t>What does it mean to be </a:t>
            </a:r>
            <a:r>
              <a:rPr lang="en-US" dirty="0">
                <a:solidFill>
                  <a:srgbClr val="33CC33"/>
                </a:solidFill>
              </a:rPr>
              <a:t>GREEN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9" y="1642887"/>
            <a:ext cx="834331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Lato"/>
                <a:cs typeface="Lato"/>
              </a:rPr>
              <a:t>Do you have a standard process to use the </a:t>
            </a:r>
            <a:r>
              <a:rPr lang="en-US" dirty="0">
                <a:ea typeface="Lato"/>
                <a:cs typeface="Arial"/>
              </a:rPr>
              <a:t>Cesarean Decision Checklist</a:t>
            </a:r>
            <a:r>
              <a:rPr lang="en-US" dirty="0">
                <a:ea typeface="Lato"/>
                <a:cs typeface="Lato"/>
              </a:rPr>
              <a:t> for every potential C-Section?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ea typeface="Lato"/>
                <a:cs typeface="Lato"/>
              </a:rPr>
              <a:t>Availability of checklist in patient's labor room or in </a:t>
            </a:r>
            <a:r>
              <a:rPr lang="en-US" dirty="0" smtClean="0">
                <a:ea typeface="Lato"/>
                <a:cs typeface="Lato"/>
              </a:rPr>
              <a:t>EMR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Who initiates the huddle and use of checklist?  Charge nurse / bedside nurse?  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Documentation of use of checklist or review of ACOG/SMFM Guidelines with every C-Section</a:t>
            </a:r>
          </a:p>
          <a:p>
            <a:r>
              <a:rPr lang="en-US" dirty="0">
                <a:ea typeface="Lato"/>
                <a:cs typeface="Lato"/>
              </a:rPr>
              <a:t>Do you have a standard process to perform </a:t>
            </a:r>
            <a:r>
              <a:rPr lang="en-US" dirty="0" smtClean="0">
                <a:ea typeface="Lato"/>
                <a:cs typeface="Lato"/>
              </a:rPr>
              <a:t>Delivery Decision Huddles/Debriefs</a:t>
            </a:r>
            <a:r>
              <a:rPr lang="en-US" dirty="0">
                <a:ea typeface="Lato"/>
                <a:cs typeface="Lato"/>
              </a:rPr>
              <a:t>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Huddle performed with physician, nurse, any other care team members, and the patient to discuss potential C-Section </a:t>
            </a:r>
            <a:r>
              <a:rPr lang="en-US" dirty="0" smtClean="0"/>
              <a:t>decision, incorporate ACOG / SMFM guidelines / checklist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Can also incorporate into 2 hour pushing huddle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7" name="Picture 6" descr="Tiedosto:Traffic light green dan 01.svg – Hikipedi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911" y="2314640"/>
            <a:ext cx="3093804" cy="35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90518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98090" y="127201"/>
            <a:ext cx="5506767" cy="1325563"/>
          </a:xfrm>
        </p:spPr>
        <p:txBody>
          <a:bodyPr/>
          <a:lstStyle/>
          <a:p>
            <a:r>
              <a:rPr lang="en-US" dirty="0"/>
              <a:t>Shared Decision Making and Patient Education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534071"/>
              </p:ext>
            </p:extLst>
          </p:nvPr>
        </p:nvGraphicFramePr>
        <p:xfrm>
          <a:off x="0" y="1585914"/>
          <a:ext cx="6017343" cy="527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106883"/>
              </p:ext>
            </p:extLst>
          </p:nvPr>
        </p:nvGraphicFramePr>
        <p:xfrm>
          <a:off x="5944724" y="1585915"/>
          <a:ext cx="6099230" cy="485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90" y="1272863"/>
            <a:ext cx="3891144" cy="3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3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233"/>
            <a:ext cx="8024949" cy="1325563"/>
          </a:xfrm>
          <a:noFill/>
        </p:spPr>
        <p:txBody>
          <a:bodyPr>
            <a:normAutofit/>
          </a:bodyPr>
          <a:lstStyle/>
          <a:p>
            <a:r>
              <a:rPr lang="en-US" dirty="0"/>
              <a:t>What does it mean to be </a:t>
            </a:r>
            <a:r>
              <a:rPr lang="en-US" dirty="0">
                <a:solidFill>
                  <a:srgbClr val="33CC33"/>
                </a:solidFill>
              </a:rPr>
              <a:t>GREEN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9" y="1642887"/>
            <a:ext cx="869735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Lato"/>
                <a:cs typeface="Lato"/>
              </a:rPr>
              <a:t>Do you incorporate Shared Decision Making into cesarean decisions?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a typeface="Lato"/>
                <a:cs typeface="Lato"/>
              </a:rPr>
              <a:t>Implemented workflow process to incorporate shared decision making with the patient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ea typeface="Lato"/>
                <a:cs typeface="Lato"/>
              </a:rPr>
              <a:t>Decision huddles = patient involvement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ea typeface="Lato"/>
                <a:cs typeface="Lato"/>
              </a:rPr>
              <a:t>Do you have a standard process for education for all patients?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a typeface="Lato"/>
                <a:cs typeface="Lato"/>
              </a:rPr>
              <a:t>Implemented standardized patient education with positive </a:t>
            </a:r>
            <a:r>
              <a:rPr lang="en-US" sz="2400" dirty="0" smtClean="0">
                <a:ea typeface="Lato"/>
                <a:cs typeface="Lato"/>
              </a:rPr>
              <a:t>messaging see PVB toolkit for materials</a:t>
            </a:r>
            <a:endParaRPr lang="en-US" sz="2400" dirty="0">
              <a:ea typeface="Lato"/>
              <a:cs typeface="Lato"/>
            </a:endParaRPr>
          </a:p>
          <a:p>
            <a:pPr lvl="2">
              <a:lnSpc>
                <a:spcPct val="100000"/>
              </a:lnSpc>
            </a:pPr>
            <a:r>
              <a:rPr lang="en-US" sz="2400" dirty="0">
                <a:ea typeface="Lato"/>
                <a:cs typeface="Lato"/>
              </a:rPr>
              <a:t>Collaborate with OB offices to incorporate prenatally 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7" name="Picture 6" descr="Tiedosto:Traffic light green dan 01.svg – Hikipedi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911" y="2314640"/>
            <a:ext cx="3093804" cy="35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4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020055"/>
            <a:ext cx="12192000" cy="1838325"/>
            <a:chOff x="0" y="5020055"/>
            <a:chExt cx="12192000" cy="1838325"/>
          </a:xfrm>
        </p:grpSpPr>
        <p:sp>
          <p:nvSpPr>
            <p:cNvPr id="4" name="object 4"/>
            <p:cNvSpPr/>
            <p:nvPr/>
          </p:nvSpPr>
          <p:spPr>
            <a:xfrm>
              <a:off x="2" y="5100849"/>
              <a:ext cx="7111365" cy="1757680"/>
            </a:xfrm>
            <a:custGeom>
              <a:avLst/>
              <a:gdLst/>
              <a:ahLst/>
              <a:cxnLst/>
              <a:rect l="l" t="t" r="r" b="b"/>
              <a:pathLst>
                <a:path w="7111365" h="1757679">
                  <a:moveTo>
                    <a:pt x="612238" y="72"/>
                  </a:moveTo>
                  <a:lnTo>
                    <a:pt x="558414" y="0"/>
                  </a:lnTo>
                  <a:lnTo>
                    <a:pt x="504455" y="346"/>
                  </a:lnTo>
                  <a:lnTo>
                    <a:pt x="450360" y="1116"/>
                  </a:lnTo>
                  <a:lnTo>
                    <a:pt x="396127" y="2315"/>
                  </a:lnTo>
                  <a:lnTo>
                    <a:pt x="341757" y="3949"/>
                  </a:lnTo>
                  <a:lnTo>
                    <a:pt x="292962" y="5809"/>
                  </a:lnTo>
                  <a:lnTo>
                    <a:pt x="244267" y="8061"/>
                  </a:lnTo>
                  <a:lnTo>
                    <a:pt x="195669" y="10711"/>
                  </a:lnTo>
                  <a:lnTo>
                    <a:pt x="147165" y="13764"/>
                  </a:lnTo>
                  <a:lnTo>
                    <a:pt x="98753" y="17223"/>
                  </a:lnTo>
                  <a:lnTo>
                    <a:pt x="50431" y="21096"/>
                  </a:lnTo>
                  <a:lnTo>
                    <a:pt x="0" y="25666"/>
                  </a:lnTo>
                  <a:lnTo>
                    <a:pt x="0" y="1757146"/>
                  </a:lnTo>
                  <a:lnTo>
                    <a:pt x="7110983" y="1757146"/>
                  </a:lnTo>
                  <a:lnTo>
                    <a:pt x="6700405" y="1636344"/>
                  </a:lnTo>
                  <a:lnTo>
                    <a:pt x="6607186" y="1607300"/>
                  </a:lnTo>
                  <a:lnTo>
                    <a:pt x="6467358" y="1562910"/>
                  </a:lnTo>
                  <a:lnTo>
                    <a:pt x="6327483" y="1517588"/>
                  </a:lnTo>
                  <a:lnTo>
                    <a:pt x="6187509" y="1471399"/>
                  </a:lnTo>
                  <a:lnTo>
                    <a:pt x="6000630" y="1408578"/>
                  </a:lnTo>
                  <a:lnTo>
                    <a:pt x="5766459" y="1328280"/>
                  </a:lnTo>
                  <a:lnTo>
                    <a:pt x="5484294" y="1229723"/>
                  </a:lnTo>
                  <a:lnTo>
                    <a:pt x="4285873" y="804446"/>
                  </a:lnTo>
                  <a:lnTo>
                    <a:pt x="3990553" y="701631"/>
                  </a:lnTo>
                  <a:lnTo>
                    <a:pt x="3741532" y="616526"/>
                  </a:lnTo>
                  <a:lnTo>
                    <a:pt x="3543643" y="550199"/>
                  </a:lnTo>
                  <a:lnTo>
                    <a:pt x="3449272" y="519263"/>
                  </a:lnTo>
                  <a:lnTo>
                    <a:pt x="3354639" y="488840"/>
                  </a:lnTo>
                  <a:lnTo>
                    <a:pt x="3259736" y="458969"/>
                  </a:lnTo>
                  <a:lnTo>
                    <a:pt x="3164554" y="429687"/>
                  </a:lnTo>
                  <a:lnTo>
                    <a:pt x="3069083" y="401033"/>
                  </a:lnTo>
                  <a:lnTo>
                    <a:pt x="2973315" y="373045"/>
                  </a:lnTo>
                  <a:lnTo>
                    <a:pt x="2877241" y="345760"/>
                  </a:lnTo>
                  <a:lnTo>
                    <a:pt x="2780851" y="319217"/>
                  </a:lnTo>
                  <a:lnTo>
                    <a:pt x="2684137" y="293454"/>
                  </a:lnTo>
                  <a:lnTo>
                    <a:pt x="2587089" y="268509"/>
                  </a:lnTo>
                  <a:lnTo>
                    <a:pt x="2489699" y="244419"/>
                  </a:lnTo>
                  <a:lnTo>
                    <a:pt x="2391957" y="221224"/>
                  </a:lnTo>
                  <a:lnTo>
                    <a:pt x="2293855" y="198961"/>
                  </a:lnTo>
                  <a:lnTo>
                    <a:pt x="2244665" y="188191"/>
                  </a:lnTo>
                  <a:lnTo>
                    <a:pt x="2195383" y="177668"/>
                  </a:lnTo>
                  <a:lnTo>
                    <a:pt x="2146005" y="167398"/>
                  </a:lnTo>
                  <a:lnTo>
                    <a:pt x="2096532" y="157384"/>
                  </a:lnTo>
                  <a:lnTo>
                    <a:pt x="2046962" y="147632"/>
                  </a:lnTo>
                  <a:lnTo>
                    <a:pt x="1997294" y="138146"/>
                  </a:lnTo>
                  <a:lnTo>
                    <a:pt x="1947526" y="128931"/>
                  </a:lnTo>
                  <a:lnTo>
                    <a:pt x="1897659" y="119992"/>
                  </a:lnTo>
                  <a:lnTo>
                    <a:pt x="1847690" y="111333"/>
                  </a:lnTo>
                  <a:lnTo>
                    <a:pt x="1797618" y="102960"/>
                  </a:lnTo>
                  <a:lnTo>
                    <a:pt x="1747443" y="94877"/>
                  </a:lnTo>
                  <a:lnTo>
                    <a:pt x="1697163" y="87089"/>
                  </a:lnTo>
                  <a:lnTo>
                    <a:pt x="1646777" y="79601"/>
                  </a:lnTo>
                  <a:lnTo>
                    <a:pt x="1596283" y="72417"/>
                  </a:lnTo>
                  <a:lnTo>
                    <a:pt x="1545682" y="65542"/>
                  </a:lnTo>
                  <a:lnTo>
                    <a:pt x="1494971" y="58981"/>
                  </a:lnTo>
                  <a:lnTo>
                    <a:pt x="1444150" y="52739"/>
                  </a:lnTo>
                  <a:lnTo>
                    <a:pt x="1393217" y="46821"/>
                  </a:lnTo>
                  <a:lnTo>
                    <a:pt x="1342172" y="41230"/>
                  </a:lnTo>
                  <a:lnTo>
                    <a:pt x="1291013" y="35972"/>
                  </a:lnTo>
                  <a:lnTo>
                    <a:pt x="1239738" y="31052"/>
                  </a:lnTo>
                  <a:lnTo>
                    <a:pt x="1188348" y="26475"/>
                  </a:lnTo>
                  <a:lnTo>
                    <a:pt x="1136840" y="22245"/>
                  </a:lnTo>
                  <a:lnTo>
                    <a:pt x="1085214" y="18367"/>
                  </a:lnTo>
                  <a:lnTo>
                    <a:pt x="1033469" y="14845"/>
                  </a:lnTo>
                  <a:lnTo>
                    <a:pt x="981602" y="11685"/>
                  </a:lnTo>
                  <a:lnTo>
                    <a:pt x="929614" y="8891"/>
                  </a:lnTo>
                  <a:lnTo>
                    <a:pt x="877504" y="6469"/>
                  </a:lnTo>
                  <a:lnTo>
                    <a:pt x="825269" y="4422"/>
                  </a:lnTo>
                  <a:lnTo>
                    <a:pt x="772909" y="2755"/>
                  </a:lnTo>
                  <a:lnTo>
                    <a:pt x="719484" y="1455"/>
                  </a:lnTo>
                  <a:lnTo>
                    <a:pt x="665927" y="559"/>
                  </a:lnTo>
                  <a:lnTo>
                    <a:pt x="612238" y="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041899"/>
              <a:ext cx="12192000" cy="1816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" y="5020055"/>
              <a:ext cx="12192000" cy="1838325"/>
            </a:xfrm>
            <a:custGeom>
              <a:avLst/>
              <a:gdLst/>
              <a:ahLst/>
              <a:cxnLst/>
              <a:rect l="l" t="t" r="r" b="b"/>
              <a:pathLst>
                <a:path w="12192000" h="1838325">
                  <a:moveTo>
                    <a:pt x="682693" y="0"/>
                  </a:moveTo>
                  <a:lnTo>
                    <a:pt x="631977" y="191"/>
                  </a:lnTo>
                  <a:lnTo>
                    <a:pt x="584149" y="737"/>
                  </a:lnTo>
                  <a:lnTo>
                    <a:pt x="536385" y="1641"/>
                  </a:lnTo>
                  <a:lnTo>
                    <a:pt x="488688" y="2908"/>
                  </a:lnTo>
                  <a:lnTo>
                    <a:pt x="441056" y="4541"/>
                  </a:lnTo>
                  <a:lnTo>
                    <a:pt x="393493" y="6547"/>
                  </a:lnTo>
                  <a:lnTo>
                    <a:pt x="345998" y="8929"/>
                  </a:lnTo>
                  <a:lnTo>
                    <a:pt x="0" y="38164"/>
                  </a:lnTo>
                  <a:lnTo>
                    <a:pt x="0" y="105627"/>
                  </a:lnTo>
                  <a:lnTo>
                    <a:pt x="50435" y="101057"/>
                  </a:lnTo>
                  <a:lnTo>
                    <a:pt x="98761" y="97184"/>
                  </a:lnTo>
                  <a:lnTo>
                    <a:pt x="147175" y="93724"/>
                  </a:lnTo>
                  <a:lnTo>
                    <a:pt x="195680" y="90672"/>
                  </a:lnTo>
                  <a:lnTo>
                    <a:pt x="244280" y="88022"/>
                  </a:lnTo>
                  <a:lnTo>
                    <a:pt x="292975" y="85770"/>
                  </a:lnTo>
                  <a:lnTo>
                    <a:pt x="341769" y="83910"/>
                  </a:lnTo>
                  <a:lnTo>
                    <a:pt x="394500" y="82318"/>
                  </a:lnTo>
                  <a:lnTo>
                    <a:pt x="447099" y="81134"/>
                  </a:lnTo>
                  <a:lnTo>
                    <a:pt x="499569" y="80355"/>
                  </a:lnTo>
                  <a:lnTo>
                    <a:pt x="551910" y="79975"/>
                  </a:lnTo>
                  <a:lnTo>
                    <a:pt x="604123" y="79990"/>
                  </a:lnTo>
                  <a:lnTo>
                    <a:pt x="656210" y="80395"/>
                  </a:lnTo>
                  <a:lnTo>
                    <a:pt x="708172" y="81187"/>
                  </a:lnTo>
                  <a:lnTo>
                    <a:pt x="760009" y="82360"/>
                  </a:lnTo>
                  <a:lnTo>
                    <a:pt x="811723" y="83909"/>
                  </a:lnTo>
                  <a:lnTo>
                    <a:pt x="863315" y="85830"/>
                  </a:lnTo>
                  <a:lnTo>
                    <a:pt x="914785" y="88119"/>
                  </a:lnTo>
                  <a:lnTo>
                    <a:pt x="966136" y="90771"/>
                  </a:lnTo>
                  <a:lnTo>
                    <a:pt x="1017368" y="93782"/>
                  </a:lnTo>
                  <a:lnTo>
                    <a:pt x="1068481" y="97146"/>
                  </a:lnTo>
                  <a:lnTo>
                    <a:pt x="1119478" y="100859"/>
                  </a:lnTo>
                  <a:lnTo>
                    <a:pt x="1170360" y="104917"/>
                  </a:lnTo>
                  <a:lnTo>
                    <a:pt x="1221127" y="109315"/>
                  </a:lnTo>
                  <a:lnTo>
                    <a:pt x="1271780" y="114049"/>
                  </a:lnTo>
                  <a:lnTo>
                    <a:pt x="1322321" y="119113"/>
                  </a:lnTo>
                  <a:lnTo>
                    <a:pt x="1372750" y="124504"/>
                  </a:lnTo>
                  <a:lnTo>
                    <a:pt x="1423070" y="130217"/>
                  </a:lnTo>
                  <a:lnTo>
                    <a:pt x="1473280" y="136247"/>
                  </a:lnTo>
                  <a:lnTo>
                    <a:pt x="1523382" y="142589"/>
                  </a:lnTo>
                  <a:lnTo>
                    <a:pt x="1573377" y="149239"/>
                  </a:lnTo>
                  <a:lnTo>
                    <a:pt x="1623266" y="156193"/>
                  </a:lnTo>
                  <a:lnTo>
                    <a:pt x="1673051" y="163446"/>
                  </a:lnTo>
                  <a:lnTo>
                    <a:pt x="1722731" y="170993"/>
                  </a:lnTo>
                  <a:lnTo>
                    <a:pt x="1772309" y="178830"/>
                  </a:lnTo>
                  <a:lnTo>
                    <a:pt x="1821786" y="186951"/>
                  </a:lnTo>
                  <a:lnTo>
                    <a:pt x="1871162" y="195354"/>
                  </a:lnTo>
                  <a:lnTo>
                    <a:pt x="1920438" y="204032"/>
                  </a:lnTo>
                  <a:lnTo>
                    <a:pt x="1969617" y="212982"/>
                  </a:lnTo>
                  <a:lnTo>
                    <a:pt x="2018698" y="222199"/>
                  </a:lnTo>
                  <a:lnTo>
                    <a:pt x="2067683" y="231677"/>
                  </a:lnTo>
                  <a:lnTo>
                    <a:pt x="2116573" y="241414"/>
                  </a:lnTo>
                  <a:lnTo>
                    <a:pt x="2165369" y="251404"/>
                  </a:lnTo>
                  <a:lnTo>
                    <a:pt x="2214072" y="261642"/>
                  </a:lnTo>
                  <a:lnTo>
                    <a:pt x="2262683" y="272124"/>
                  </a:lnTo>
                  <a:lnTo>
                    <a:pt x="2359634" y="293801"/>
                  </a:lnTo>
                  <a:lnTo>
                    <a:pt x="2456232" y="316400"/>
                  </a:lnTo>
                  <a:lnTo>
                    <a:pt x="2552484" y="339883"/>
                  </a:lnTo>
                  <a:lnTo>
                    <a:pt x="2648399" y="364213"/>
                  </a:lnTo>
                  <a:lnTo>
                    <a:pt x="2743986" y="389354"/>
                  </a:lnTo>
                  <a:lnTo>
                    <a:pt x="2839253" y="415270"/>
                  </a:lnTo>
                  <a:lnTo>
                    <a:pt x="2934210" y="441923"/>
                  </a:lnTo>
                  <a:lnTo>
                    <a:pt x="3028865" y="469277"/>
                  </a:lnTo>
                  <a:lnTo>
                    <a:pt x="3123226" y="497296"/>
                  </a:lnTo>
                  <a:lnTo>
                    <a:pt x="3217303" y="525943"/>
                  </a:lnTo>
                  <a:lnTo>
                    <a:pt x="3311104" y="555181"/>
                  </a:lnTo>
                  <a:lnTo>
                    <a:pt x="3404637" y="584973"/>
                  </a:lnTo>
                  <a:lnTo>
                    <a:pt x="3497912" y="615284"/>
                  </a:lnTo>
                  <a:lnTo>
                    <a:pt x="3590937" y="646075"/>
                  </a:lnTo>
                  <a:lnTo>
                    <a:pt x="3791774" y="713748"/>
                  </a:lnTo>
                  <a:lnTo>
                    <a:pt x="4040254" y="799025"/>
                  </a:lnTo>
                  <a:lnTo>
                    <a:pt x="4334988" y="901968"/>
                  </a:lnTo>
                  <a:lnTo>
                    <a:pt x="5625866" y="1359840"/>
                  </a:lnTo>
                  <a:lnTo>
                    <a:pt x="5907371" y="1457295"/>
                  </a:lnTo>
                  <a:lnTo>
                    <a:pt x="6094441" y="1520802"/>
                  </a:lnTo>
                  <a:lnTo>
                    <a:pt x="6281177" y="1582959"/>
                  </a:lnTo>
                  <a:lnTo>
                    <a:pt x="6421085" y="1628599"/>
                  </a:lnTo>
                  <a:lnTo>
                    <a:pt x="6560929" y="1673327"/>
                  </a:lnTo>
                  <a:lnTo>
                    <a:pt x="6700761" y="1717079"/>
                  </a:lnTo>
                  <a:lnTo>
                    <a:pt x="7111365" y="1837945"/>
                  </a:lnTo>
                  <a:lnTo>
                    <a:pt x="12192000" y="1837945"/>
                  </a:lnTo>
                  <a:lnTo>
                    <a:pt x="12192000" y="1008838"/>
                  </a:lnTo>
                  <a:lnTo>
                    <a:pt x="12147976" y="1027873"/>
                  </a:lnTo>
                  <a:lnTo>
                    <a:pt x="12103695" y="1046580"/>
                  </a:lnTo>
                  <a:lnTo>
                    <a:pt x="12059162" y="1064960"/>
                  </a:lnTo>
                  <a:lnTo>
                    <a:pt x="12014382" y="1083015"/>
                  </a:lnTo>
                  <a:lnTo>
                    <a:pt x="11969360" y="1100744"/>
                  </a:lnTo>
                  <a:lnTo>
                    <a:pt x="11924100" y="1118147"/>
                  </a:lnTo>
                  <a:lnTo>
                    <a:pt x="11878609" y="1135227"/>
                  </a:lnTo>
                  <a:lnTo>
                    <a:pt x="11832891" y="1151982"/>
                  </a:lnTo>
                  <a:lnTo>
                    <a:pt x="11786951" y="1168414"/>
                  </a:lnTo>
                  <a:lnTo>
                    <a:pt x="11740793" y="1184523"/>
                  </a:lnTo>
                  <a:lnTo>
                    <a:pt x="11694424" y="1200309"/>
                  </a:lnTo>
                  <a:lnTo>
                    <a:pt x="11647847" y="1215774"/>
                  </a:lnTo>
                  <a:lnTo>
                    <a:pt x="11601068" y="1230917"/>
                  </a:lnTo>
                  <a:lnTo>
                    <a:pt x="11554093" y="1245740"/>
                  </a:lnTo>
                  <a:lnTo>
                    <a:pt x="11506925" y="1260242"/>
                  </a:lnTo>
                  <a:lnTo>
                    <a:pt x="11459569" y="1274425"/>
                  </a:lnTo>
                  <a:lnTo>
                    <a:pt x="11412032" y="1288288"/>
                  </a:lnTo>
                  <a:lnTo>
                    <a:pt x="11364318" y="1301833"/>
                  </a:lnTo>
                  <a:lnTo>
                    <a:pt x="11316431" y="1315060"/>
                  </a:lnTo>
                  <a:lnTo>
                    <a:pt x="11268377" y="1327969"/>
                  </a:lnTo>
                  <a:lnTo>
                    <a:pt x="11220161" y="1340561"/>
                  </a:lnTo>
                  <a:lnTo>
                    <a:pt x="11171788" y="1352836"/>
                  </a:lnTo>
                  <a:lnTo>
                    <a:pt x="11123263" y="1364796"/>
                  </a:lnTo>
                  <a:lnTo>
                    <a:pt x="11074590" y="1376440"/>
                  </a:lnTo>
                  <a:lnTo>
                    <a:pt x="11025776" y="1387769"/>
                  </a:lnTo>
                  <a:lnTo>
                    <a:pt x="10976824" y="1398783"/>
                  </a:lnTo>
                  <a:lnTo>
                    <a:pt x="10927740" y="1409484"/>
                  </a:lnTo>
                  <a:lnTo>
                    <a:pt x="10878528" y="1419872"/>
                  </a:lnTo>
                  <a:lnTo>
                    <a:pt x="10829194" y="1429946"/>
                  </a:lnTo>
                  <a:lnTo>
                    <a:pt x="10779744" y="1439709"/>
                  </a:lnTo>
                  <a:lnTo>
                    <a:pt x="10730180" y="1449159"/>
                  </a:lnTo>
                  <a:lnTo>
                    <a:pt x="10680510" y="1458299"/>
                  </a:lnTo>
                  <a:lnTo>
                    <a:pt x="10630737" y="1467128"/>
                  </a:lnTo>
                  <a:lnTo>
                    <a:pt x="10580867" y="1475646"/>
                  </a:lnTo>
                  <a:lnTo>
                    <a:pt x="10530905" y="1483856"/>
                  </a:lnTo>
                  <a:lnTo>
                    <a:pt x="10480855" y="1491756"/>
                  </a:lnTo>
                  <a:lnTo>
                    <a:pt x="10430723" y="1499347"/>
                  </a:lnTo>
                  <a:lnTo>
                    <a:pt x="10380514" y="1506631"/>
                  </a:lnTo>
                  <a:lnTo>
                    <a:pt x="10330232" y="1513607"/>
                  </a:lnTo>
                  <a:lnTo>
                    <a:pt x="10279883" y="1520276"/>
                  </a:lnTo>
                  <a:lnTo>
                    <a:pt x="10229472" y="1526638"/>
                  </a:lnTo>
                  <a:lnTo>
                    <a:pt x="10179004" y="1532695"/>
                  </a:lnTo>
                  <a:lnTo>
                    <a:pt x="10128483" y="1538447"/>
                  </a:lnTo>
                  <a:lnTo>
                    <a:pt x="10077914" y="1543893"/>
                  </a:lnTo>
                  <a:lnTo>
                    <a:pt x="10027304" y="1549036"/>
                  </a:lnTo>
                  <a:lnTo>
                    <a:pt x="9976655" y="1553875"/>
                  </a:lnTo>
                  <a:lnTo>
                    <a:pt x="9925975" y="1558410"/>
                  </a:lnTo>
                  <a:lnTo>
                    <a:pt x="9875267" y="1562643"/>
                  </a:lnTo>
                  <a:lnTo>
                    <a:pt x="9824537" y="1566574"/>
                  </a:lnTo>
                  <a:lnTo>
                    <a:pt x="9773789" y="1570203"/>
                  </a:lnTo>
                  <a:lnTo>
                    <a:pt x="9723029" y="1573531"/>
                  </a:lnTo>
                  <a:lnTo>
                    <a:pt x="9672261" y="1576558"/>
                  </a:lnTo>
                  <a:lnTo>
                    <a:pt x="9621491" y="1579285"/>
                  </a:lnTo>
                  <a:lnTo>
                    <a:pt x="9570724" y="1581713"/>
                  </a:lnTo>
                  <a:lnTo>
                    <a:pt x="9519964" y="1583842"/>
                  </a:lnTo>
                  <a:lnTo>
                    <a:pt x="9469216" y="1585673"/>
                  </a:lnTo>
                  <a:lnTo>
                    <a:pt x="9418487" y="1587206"/>
                  </a:lnTo>
                  <a:lnTo>
                    <a:pt x="9367779" y="1588441"/>
                  </a:lnTo>
                  <a:lnTo>
                    <a:pt x="9317099" y="1589380"/>
                  </a:lnTo>
                  <a:lnTo>
                    <a:pt x="9266452" y="1590022"/>
                  </a:lnTo>
                  <a:lnTo>
                    <a:pt x="9215842" y="1590369"/>
                  </a:lnTo>
                  <a:lnTo>
                    <a:pt x="9165275" y="1590420"/>
                  </a:lnTo>
                  <a:lnTo>
                    <a:pt x="9114755" y="1590177"/>
                  </a:lnTo>
                  <a:lnTo>
                    <a:pt x="9064287" y="1589639"/>
                  </a:lnTo>
                  <a:lnTo>
                    <a:pt x="9013877" y="1588808"/>
                  </a:lnTo>
                  <a:lnTo>
                    <a:pt x="8963530" y="1587684"/>
                  </a:lnTo>
                  <a:lnTo>
                    <a:pt x="8913250" y="1586267"/>
                  </a:lnTo>
                  <a:lnTo>
                    <a:pt x="8863042" y="1584559"/>
                  </a:lnTo>
                  <a:lnTo>
                    <a:pt x="8812912" y="1582559"/>
                  </a:lnTo>
                  <a:lnTo>
                    <a:pt x="8762864" y="1580267"/>
                  </a:lnTo>
                  <a:lnTo>
                    <a:pt x="8712904" y="1577686"/>
                  </a:lnTo>
                  <a:lnTo>
                    <a:pt x="8663036" y="1574814"/>
                  </a:lnTo>
                  <a:lnTo>
                    <a:pt x="8613265" y="1571654"/>
                  </a:lnTo>
                  <a:lnTo>
                    <a:pt x="8563597" y="1568204"/>
                  </a:lnTo>
                  <a:lnTo>
                    <a:pt x="8514036" y="1564466"/>
                  </a:lnTo>
                  <a:lnTo>
                    <a:pt x="8464588" y="1560440"/>
                  </a:lnTo>
                  <a:lnTo>
                    <a:pt x="8415256" y="1556128"/>
                  </a:lnTo>
                  <a:lnTo>
                    <a:pt x="8366048" y="1551528"/>
                  </a:lnTo>
                  <a:lnTo>
                    <a:pt x="8316966" y="1546642"/>
                  </a:lnTo>
                  <a:lnTo>
                    <a:pt x="8268017" y="1541471"/>
                  </a:lnTo>
                  <a:lnTo>
                    <a:pt x="8219205" y="1536015"/>
                  </a:lnTo>
                  <a:lnTo>
                    <a:pt x="8170536" y="1530274"/>
                  </a:lnTo>
                  <a:lnTo>
                    <a:pt x="8122014" y="1524249"/>
                  </a:lnTo>
                  <a:lnTo>
                    <a:pt x="8073644" y="1517940"/>
                  </a:lnTo>
                  <a:lnTo>
                    <a:pt x="8025431" y="1511349"/>
                  </a:lnTo>
                  <a:lnTo>
                    <a:pt x="7977381" y="1504475"/>
                  </a:lnTo>
                  <a:lnTo>
                    <a:pt x="7929498" y="1497319"/>
                  </a:lnTo>
                  <a:lnTo>
                    <a:pt x="7881788" y="1489882"/>
                  </a:lnTo>
                  <a:lnTo>
                    <a:pt x="7834254" y="1482164"/>
                  </a:lnTo>
                  <a:lnTo>
                    <a:pt x="7786903" y="1474166"/>
                  </a:lnTo>
                  <a:lnTo>
                    <a:pt x="7738126" y="1465660"/>
                  </a:lnTo>
                  <a:lnTo>
                    <a:pt x="7640491" y="1448021"/>
                  </a:lnTo>
                  <a:lnTo>
                    <a:pt x="7542751" y="1429573"/>
                  </a:lnTo>
                  <a:lnTo>
                    <a:pt x="7444910" y="1410348"/>
                  </a:lnTo>
                  <a:lnTo>
                    <a:pt x="7346973" y="1390379"/>
                  </a:lnTo>
                  <a:lnTo>
                    <a:pt x="7248943" y="1369697"/>
                  </a:lnTo>
                  <a:lnTo>
                    <a:pt x="7150826" y="1348335"/>
                  </a:lnTo>
                  <a:lnTo>
                    <a:pt x="7052624" y="1326325"/>
                  </a:lnTo>
                  <a:lnTo>
                    <a:pt x="6954344" y="1303699"/>
                  </a:lnTo>
                  <a:lnTo>
                    <a:pt x="6855988" y="1280488"/>
                  </a:lnTo>
                  <a:lnTo>
                    <a:pt x="6757561" y="1256726"/>
                  </a:lnTo>
                  <a:lnTo>
                    <a:pt x="6609797" y="1220118"/>
                  </a:lnTo>
                  <a:lnTo>
                    <a:pt x="6461898" y="1182449"/>
                  </a:lnTo>
                  <a:lnTo>
                    <a:pt x="6313878" y="1143828"/>
                  </a:lnTo>
                  <a:lnTo>
                    <a:pt x="6116354" y="1091037"/>
                  </a:lnTo>
                  <a:lnTo>
                    <a:pt x="5918674" y="1037003"/>
                  </a:lnTo>
                  <a:lnTo>
                    <a:pt x="5671408" y="968101"/>
                  </a:lnTo>
                  <a:lnTo>
                    <a:pt x="4632326" y="673191"/>
                  </a:lnTo>
                  <a:lnTo>
                    <a:pt x="4335739" y="590761"/>
                  </a:lnTo>
                  <a:lnTo>
                    <a:pt x="4138197" y="537088"/>
                  </a:lnTo>
                  <a:lnTo>
                    <a:pt x="3940841" y="484740"/>
                  </a:lnTo>
                  <a:lnTo>
                    <a:pt x="3792966" y="446503"/>
                  </a:lnTo>
                  <a:lnTo>
                    <a:pt x="3645230" y="409263"/>
                  </a:lnTo>
                  <a:lnTo>
                    <a:pt x="3497647" y="373130"/>
                  </a:lnTo>
                  <a:lnTo>
                    <a:pt x="3399350" y="349710"/>
                  </a:lnTo>
                  <a:lnTo>
                    <a:pt x="3301131" y="326862"/>
                  </a:lnTo>
                  <a:lnTo>
                    <a:pt x="3202995" y="304617"/>
                  </a:lnTo>
                  <a:lnTo>
                    <a:pt x="3104947" y="283009"/>
                  </a:lnTo>
                  <a:lnTo>
                    <a:pt x="3006989" y="262069"/>
                  </a:lnTo>
                  <a:lnTo>
                    <a:pt x="2909128" y="241830"/>
                  </a:lnTo>
                  <a:lnTo>
                    <a:pt x="2811366" y="222323"/>
                  </a:lnTo>
                  <a:lnTo>
                    <a:pt x="2713708" y="203581"/>
                  </a:lnTo>
                  <a:lnTo>
                    <a:pt x="2616159" y="185635"/>
                  </a:lnTo>
                  <a:lnTo>
                    <a:pt x="2518722" y="168518"/>
                  </a:lnTo>
                  <a:lnTo>
                    <a:pt x="2421402" y="152263"/>
                  </a:lnTo>
                  <a:lnTo>
                    <a:pt x="2324204" y="136900"/>
                  </a:lnTo>
                  <a:lnTo>
                    <a:pt x="2227131" y="122463"/>
                  </a:lnTo>
                  <a:lnTo>
                    <a:pt x="2130188" y="108983"/>
                  </a:lnTo>
                  <a:lnTo>
                    <a:pt x="2033378" y="96492"/>
                  </a:lnTo>
                  <a:lnTo>
                    <a:pt x="1936708" y="85023"/>
                  </a:lnTo>
                  <a:lnTo>
                    <a:pt x="1888425" y="79682"/>
                  </a:lnTo>
                  <a:lnTo>
                    <a:pt x="1840179" y="74608"/>
                  </a:lnTo>
                  <a:lnTo>
                    <a:pt x="1791970" y="69805"/>
                  </a:lnTo>
                  <a:lnTo>
                    <a:pt x="1743798" y="65278"/>
                  </a:lnTo>
                  <a:lnTo>
                    <a:pt x="1695663" y="61030"/>
                  </a:lnTo>
                  <a:lnTo>
                    <a:pt x="1647567" y="57066"/>
                  </a:lnTo>
                  <a:lnTo>
                    <a:pt x="1599510" y="53390"/>
                  </a:lnTo>
                  <a:lnTo>
                    <a:pt x="1551492" y="50004"/>
                  </a:lnTo>
                  <a:lnTo>
                    <a:pt x="1503514" y="46915"/>
                  </a:lnTo>
                  <a:lnTo>
                    <a:pt x="1451727" y="41426"/>
                  </a:lnTo>
                  <a:lnTo>
                    <a:pt x="1400000" y="36255"/>
                  </a:lnTo>
                  <a:lnTo>
                    <a:pt x="1348336" y="31407"/>
                  </a:lnTo>
                  <a:lnTo>
                    <a:pt x="1296735" y="26886"/>
                  </a:lnTo>
                  <a:lnTo>
                    <a:pt x="1245197" y="22697"/>
                  </a:lnTo>
                  <a:lnTo>
                    <a:pt x="1193723" y="18846"/>
                  </a:lnTo>
                  <a:lnTo>
                    <a:pt x="1142315" y="15337"/>
                  </a:lnTo>
                  <a:lnTo>
                    <a:pt x="1090973" y="12176"/>
                  </a:lnTo>
                  <a:lnTo>
                    <a:pt x="1039697" y="9368"/>
                  </a:lnTo>
                  <a:lnTo>
                    <a:pt x="988488" y="6917"/>
                  </a:lnTo>
                  <a:lnTo>
                    <a:pt x="937348" y="4828"/>
                  </a:lnTo>
                  <a:lnTo>
                    <a:pt x="886276" y="3107"/>
                  </a:lnTo>
                  <a:lnTo>
                    <a:pt x="835274" y="1759"/>
                  </a:lnTo>
                  <a:lnTo>
                    <a:pt x="784343" y="788"/>
                  </a:lnTo>
                  <a:lnTo>
                    <a:pt x="733482" y="200"/>
                  </a:lnTo>
                  <a:lnTo>
                    <a:pt x="682693" y="0"/>
                  </a:lnTo>
                  <a:close/>
                </a:path>
              </a:pathLst>
            </a:custGeom>
            <a:solidFill>
              <a:srgbClr val="1C488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56" y="5564123"/>
              <a:ext cx="2025383" cy="911351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92050" y="2097175"/>
            <a:ext cx="7347150" cy="5668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rgbClr val="444B54"/>
                </a:solidFill>
              </a:rPr>
              <a:t>ILPQC Spring 2022 Face-to-Face</a:t>
            </a:r>
            <a:endParaRPr spc="-5" dirty="0">
              <a:solidFill>
                <a:srgbClr val="444B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4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Promoting Vaginal Birth </a:t>
            </a:r>
            <a:br>
              <a:rPr lang="en-US" sz="4800" dirty="0"/>
            </a:br>
            <a:r>
              <a:rPr lang="en-US" sz="4800" dirty="0"/>
              <a:t>Miller Children’s and Women’s Hospital Long Beach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A94C4-AA20-43D2-1C67-2DA29856A456}"/>
              </a:ext>
            </a:extLst>
          </p:cNvPr>
          <p:cNvSpPr txBox="1"/>
          <p:nvPr/>
        </p:nvSpPr>
        <p:spPr>
          <a:xfrm>
            <a:off x="1418303" y="2917723"/>
            <a:ext cx="62336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Diane Beck RN, MSN</a:t>
            </a:r>
          </a:p>
          <a:p>
            <a:r>
              <a:rPr lang="en-US" dirty="0"/>
              <a:t>Clinical Director Labor and Delivery Services</a:t>
            </a:r>
          </a:p>
          <a:p>
            <a:r>
              <a:rPr lang="en-US" dirty="0"/>
              <a:t>MCWHLB</a:t>
            </a:r>
          </a:p>
        </p:txBody>
      </p:sp>
    </p:spTree>
    <p:extLst>
      <p:ext uri="{BB962C8B-B14F-4D97-AF65-F5344CB8AC3E}">
        <p14:creationId xmlns:p14="http://schemas.microsoft.com/office/powerpoint/2010/main" val="2694065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FA34-FDD4-8C45-A598-97D93875C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85854"/>
            <a:ext cx="1261946" cy="1261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0B9A73-4C5D-C745-998C-DD0BC13AD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829" y="3700389"/>
            <a:ext cx="10349527" cy="173652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5300" dirty="0">
                <a:solidFill>
                  <a:schemeClr val="bg1"/>
                </a:solidFill>
              </a:rPr>
              <a:t>Promoting Vaginal Birth </a:t>
            </a:r>
            <a:br>
              <a:rPr lang="en-US" sz="5300" dirty="0">
                <a:solidFill>
                  <a:schemeClr val="bg1"/>
                </a:solidFill>
              </a:rPr>
            </a:br>
            <a:r>
              <a:rPr lang="en-US" sz="5300" dirty="0">
                <a:solidFill>
                  <a:schemeClr val="bg1"/>
                </a:solidFill>
              </a:rPr>
              <a:t>Miller Children’s and Women’s Hospital Long Beach</a:t>
            </a:r>
            <a:br>
              <a:rPr lang="en-US" sz="5300" dirty="0">
                <a:solidFill>
                  <a:schemeClr val="bg1"/>
                </a:solidFill>
              </a:rPr>
            </a:br>
            <a:r>
              <a:rPr lang="en-US" sz="5300" dirty="0">
                <a:solidFill>
                  <a:schemeClr val="bg1"/>
                </a:solidFill>
              </a:rPr>
              <a:t/>
            </a:r>
            <a:br>
              <a:rPr lang="en-US" sz="53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Report out to the Illinois Perinatal Quality Collaborative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April 25</a:t>
            </a:r>
            <a:r>
              <a:rPr lang="en-US" sz="4000" baseline="30000" dirty="0">
                <a:solidFill>
                  <a:schemeClr val="bg1"/>
                </a:solidFill>
              </a:rPr>
              <a:t>th</a:t>
            </a:r>
            <a:r>
              <a:rPr lang="en-US" sz="4000" dirty="0">
                <a:solidFill>
                  <a:schemeClr val="bg1"/>
                </a:solidFill>
              </a:rPr>
              <a:t>, 2022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2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9485C-0E4D-4910-B4B6-C3DA49E43069}"/>
              </a:ext>
            </a:extLst>
          </p:cNvPr>
          <p:cNvSpPr txBox="1"/>
          <p:nvPr/>
        </p:nvSpPr>
        <p:spPr>
          <a:xfrm>
            <a:off x="7461820" y="5182643"/>
            <a:ext cx="4291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Diane Beck RN, MSN</a:t>
            </a:r>
          </a:p>
          <a:p>
            <a:r>
              <a:rPr lang="en-US" dirty="0">
                <a:solidFill>
                  <a:schemeClr val="bg1"/>
                </a:solidFill>
              </a:rPr>
              <a:t>Clinical Director Labor and Delivery Services</a:t>
            </a:r>
          </a:p>
          <a:p>
            <a:r>
              <a:rPr lang="en-US" dirty="0">
                <a:solidFill>
                  <a:schemeClr val="bg1"/>
                </a:solidFill>
              </a:rPr>
              <a:t>MCWHLB</a:t>
            </a:r>
          </a:p>
          <a:p>
            <a:r>
              <a:rPr lang="en-US" dirty="0">
                <a:solidFill>
                  <a:schemeClr val="bg1"/>
                </a:solidFill>
              </a:rPr>
              <a:t>Dbeck@memorialcare.org</a:t>
            </a:r>
          </a:p>
        </p:txBody>
      </p:sp>
    </p:spTree>
    <p:extLst>
      <p:ext uri="{BB962C8B-B14F-4D97-AF65-F5344CB8AC3E}">
        <p14:creationId xmlns:p14="http://schemas.microsoft.com/office/powerpoint/2010/main" val="4052863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A959A-22C1-41BA-B20F-4C4AD7AF1D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B8EC1-6F45-9F41-A99F-DC91EFBF1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008EF-96B0-4000-B495-E97CC7B8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+mn-lt"/>
              </a:rPr>
              <a:t>Overview of Miller Children’s &amp; Women’s </a:t>
            </a:r>
            <a:br>
              <a:rPr lang="en-US" sz="3600" b="1" dirty="0">
                <a:solidFill>
                  <a:srgbClr val="7030A0"/>
                </a:solidFill>
                <a:latin typeface="+mn-lt"/>
              </a:rPr>
            </a:br>
            <a:r>
              <a:rPr lang="en-US" sz="3600" b="1" dirty="0">
                <a:solidFill>
                  <a:srgbClr val="7030A0"/>
                </a:solidFill>
                <a:latin typeface="+mn-lt"/>
              </a:rPr>
              <a:t>BirthCare Center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B28B6-E994-4983-8BAD-FD5A45B065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288" y="1604046"/>
            <a:ext cx="4610775" cy="40015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Magnet Designated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Level IV maternity care with our own Maternal Transport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MFM on site 24/7 + in house OB Hospitalist and OBGYN Residents (Yr2-4)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Level IV NICU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101 bed unit (between MBU and Labor), 95 bed NICU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Over 300 nurses, over 200 community Peds, OB’s, Fam. Practice physicians.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30A0"/>
                </a:solidFill>
              </a:rPr>
              <a:t>Academic center with affiliations with University of California Irvine (UCI) school of medicine and California State University Long Beach (CSULB) school of nursing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F266BF-0811-4B09-A196-9ACD6E659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91" t="12277" r="50000" b="45083"/>
          <a:stretch/>
        </p:blipFill>
        <p:spPr>
          <a:xfrm>
            <a:off x="5644775" y="1049900"/>
            <a:ext cx="2248276" cy="1648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35113D-4C23-440A-9F32-21FD75B4AB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18" t="12624" r="52263" b="45121"/>
          <a:stretch/>
        </p:blipFill>
        <p:spPr>
          <a:xfrm>
            <a:off x="8586804" y="1049900"/>
            <a:ext cx="2073243" cy="1648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2E1266-FFAD-4423-9ED4-064560E510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59" t="12409" r="51296" b="45478"/>
          <a:stretch/>
        </p:blipFill>
        <p:spPr>
          <a:xfrm>
            <a:off x="5644775" y="3175676"/>
            <a:ext cx="2248276" cy="1648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4B44B0-7208-4BA1-853C-8D9EF569A7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98" t="12277" r="33623" b="23389"/>
          <a:stretch/>
        </p:blipFill>
        <p:spPr>
          <a:xfrm>
            <a:off x="8586804" y="3092118"/>
            <a:ext cx="2073243" cy="1731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657E59-4054-429D-97E9-172B765BFE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28" t="10236" r="35469" b="46968"/>
          <a:stretch/>
        </p:blipFill>
        <p:spPr>
          <a:xfrm>
            <a:off x="5644775" y="5022088"/>
            <a:ext cx="5015272" cy="17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4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389C-6AC7-4A34-BB36-BD2E1925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Volume by Year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526B75-95B4-41DE-8A17-E95EA31533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38961" y="1300480"/>
          <a:ext cx="8463278" cy="4025668"/>
        </p:xfrm>
        <a:graphic>
          <a:graphicData uri="http://schemas.openxmlformats.org/drawingml/2006/table">
            <a:tbl>
              <a:tblPr/>
              <a:tblGrid>
                <a:gridCol w="1534734">
                  <a:extLst>
                    <a:ext uri="{9D8B030D-6E8A-4147-A177-3AD203B41FA5}">
                      <a16:colId xmlns:a16="http://schemas.microsoft.com/office/drawing/2014/main" val="373116823"/>
                    </a:ext>
                  </a:extLst>
                </a:gridCol>
                <a:gridCol w="1198305">
                  <a:extLst>
                    <a:ext uri="{9D8B030D-6E8A-4147-A177-3AD203B41FA5}">
                      <a16:colId xmlns:a16="http://schemas.microsoft.com/office/drawing/2014/main" val="1006212656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62245721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3027995366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1379058767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2450289116"/>
                    </a:ext>
                  </a:extLst>
                </a:gridCol>
                <a:gridCol w="1127759">
                  <a:extLst>
                    <a:ext uri="{9D8B030D-6E8A-4147-A177-3AD203B41FA5}">
                      <a16:colId xmlns:a16="http://schemas.microsoft.com/office/drawing/2014/main" val="153154698"/>
                    </a:ext>
                  </a:extLst>
                </a:gridCol>
              </a:tblGrid>
              <a:tr h="26967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TOTAL DELIVERY EVENTS BY CALENDAR YEAR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4684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217620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093992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094967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MARCH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57708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APRIL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28086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92172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89755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JULY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502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790277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039884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571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536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30604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OCTOBER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537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38605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109880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532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480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495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55756"/>
                  </a:ext>
                </a:extLst>
              </a:tr>
              <a:tr h="217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YTD 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6139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5773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5776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5726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5541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5949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427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471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DBAB-B940-481B-BB3C-E3BB9BBD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The 10 Steps for promoting vaginal birth &amp; lowering your NTSV rates by a nurse leader who has lived in the trench's!</a:t>
            </a:r>
            <a:br>
              <a:rPr lang="en-US" sz="3100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Step 1: Take a deep breath- this is going to take a while!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6166C-F913-43E4-AD31-08D589C18058}"/>
              </a:ext>
            </a:extLst>
          </p:cNvPr>
          <p:cNvSpPr txBox="1"/>
          <p:nvPr/>
        </p:nvSpPr>
        <p:spPr>
          <a:xfrm>
            <a:off x="4176712" y="4967287"/>
            <a:ext cx="3838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kevinspear.com/tag/elderl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79872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61BC0-EE6B-40E5-8528-9F2983673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4" t="12148" r="13916" b="11111"/>
          <a:stretch/>
        </p:blipFill>
        <p:spPr>
          <a:xfrm>
            <a:off x="213360" y="457200"/>
            <a:ext cx="10160000" cy="526288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2F453C6-9A1D-40DC-9427-D5222D76B99A}"/>
              </a:ext>
            </a:extLst>
          </p:cNvPr>
          <p:cNvSpPr/>
          <p:nvPr/>
        </p:nvSpPr>
        <p:spPr>
          <a:xfrm>
            <a:off x="2225040" y="3027680"/>
            <a:ext cx="3545840" cy="1046480"/>
          </a:xfrm>
          <a:prstGeom prst="wedgeRoundRectCallout">
            <a:avLst>
              <a:gd name="adj1" fmla="val -4166"/>
              <a:gd name="adj2" fmla="val -111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6-year journey</a:t>
            </a:r>
          </a:p>
          <a:p>
            <a:pPr algn="ctr"/>
            <a:r>
              <a:rPr lang="en-US" dirty="0"/>
              <a:t>To reduce NTSV rates</a:t>
            </a:r>
          </a:p>
        </p:txBody>
      </p:sp>
    </p:spTree>
    <p:extLst>
      <p:ext uri="{BB962C8B-B14F-4D97-AF65-F5344CB8AC3E}">
        <p14:creationId xmlns:p14="http://schemas.microsoft.com/office/powerpoint/2010/main" val="2657275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9077-8ADD-4EB8-BAC0-2914653B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2- GET YOUR DATA IN ORDER!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1A26-F4FF-4546-AE7D-CC412E12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399150"/>
            <a:ext cx="10820400" cy="3517900"/>
          </a:xfrm>
        </p:spPr>
        <p:txBody>
          <a:bodyPr/>
          <a:lstStyle/>
          <a:p>
            <a:r>
              <a:rPr lang="en-US" sz="3200" dirty="0"/>
              <a:t>Moved from manual collection and a home-grown data base to auto upload from EHR to California Maternal Data Center</a:t>
            </a:r>
          </a:p>
          <a:p>
            <a:r>
              <a:rPr lang="en-US" sz="3200" dirty="0"/>
              <a:t>Process took several years, and we continue to refine our understanding and make improvements</a:t>
            </a:r>
          </a:p>
          <a:p>
            <a:r>
              <a:rPr lang="en-US" sz="3200" dirty="0"/>
              <a:t>Still requires monthly data clean up - easier said than done!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F562E-E91F-4D3D-90D1-186B1C6755F4}"/>
              </a:ext>
            </a:extLst>
          </p:cNvPr>
          <p:cNvSpPr txBox="1"/>
          <p:nvPr/>
        </p:nvSpPr>
        <p:spPr>
          <a:xfrm rot="19277127">
            <a:off x="7910795" y="326037"/>
            <a:ext cx="150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Garbage in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CDC12-6254-4FEA-8DDD-88A5F52DD5E2}"/>
              </a:ext>
            </a:extLst>
          </p:cNvPr>
          <p:cNvSpPr txBox="1"/>
          <p:nvPr/>
        </p:nvSpPr>
        <p:spPr>
          <a:xfrm rot="2888242">
            <a:off x="8946834" y="321948"/>
            <a:ext cx="134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Garbage out</a:t>
            </a:r>
          </a:p>
        </p:txBody>
      </p:sp>
    </p:spTree>
    <p:extLst>
      <p:ext uri="{BB962C8B-B14F-4D97-AF65-F5344CB8AC3E}">
        <p14:creationId xmlns:p14="http://schemas.microsoft.com/office/powerpoint/2010/main" val="1698990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EF55D2-EBF5-42A5-85DB-BBC2B7B33C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41520" y="1381760"/>
            <a:ext cx="3312160" cy="34124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DFA64D-84CD-4731-A360-386D2E36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3- Find a physician champion!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63D79-012A-41D6-99EB-B15CD3FAC76B}"/>
              </a:ext>
            </a:extLst>
          </p:cNvPr>
          <p:cNvSpPr txBox="1"/>
          <p:nvPr/>
        </p:nvSpPr>
        <p:spPr>
          <a:xfrm>
            <a:off x="3067192" y="4899503"/>
            <a:ext cx="6495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Dr. Jennifer McNulty, MD, Maternal Fetal Medicine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B0BBE-6748-47C0-8205-C4965ED2F348}"/>
              </a:ext>
            </a:extLst>
          </p:cNvPr>
          <p:cNvSpPr txBox="1"/>
          <p:nvPr/>
        </p:nvSpPr>
        <p:spPr>
          <a:xfrm>
            <a:off x="3787561" y="5361168"/>
            <a:ext cx="5054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Chair of the MHS Women’s Best Practice Team</a:t>
            </a:r>
          </a:p>
          <a:p>
            <a:pPr algn="ctr"/>
            <a:r>
              <a:rPr lang="en-US" sz="2000" dirty="0"/>
              <a:t>Made it her personal mission to improve </a:t>
            </a:r>
          </a:p>
          <a:p>
            <a:pPr algn="ctr"/>
            <a:r>
              <a:rPr lang="en-US" sz="2000" dirty="0"/>
              <a:t>NTSV rates at MCWHLB- and succeeded!</a:t>
            </a:r>
          </a:p>
        </p:txBody>
      </p:sp>
    </p:spTree>
    <p:extLst>
      <p:ext uri="{BB962C8B-B14F-4D97-AF65-F5344CB8AC3E}">
        <p14:creationId xmlns:p14="http://schemas.microsoft.com/office/powerpoint/2010/main" val="2358624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DB3986-C6E2-407D-B966-DECBC55E67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Unblinded individual</a:t>
            </a:r>
          </a:p>
          <a:p>
            <a:pPr marL="0" indent="0">
              <a:buNone/>
            </a:pPr>
            <a:r>
              <a:rPr lang="en-US" sz="2800" dirty="0"/>
              <a:t>OB’s NTSV rates</a:t>
            </a:r>
          </a:p>
          <a:p>
            <a:pPr marL="0" indent="0">
              <a:buNone/>
            </a:pPr>
            <a:r>
              <a:rPr lang="en-US" sz="2800" dirty="0"/>
              <a:t>Posted in MD lounge</a:t>
            </a:r>
          </a:p>
          <a:p>
            <a:pPr marL="0" indent="0">
              <a:buNone/>
            </a:pPr>
            <a:r>
              <a:rPr lang="en-US" sz="2800" dirty="0"/>
              <a:t>Every 6 months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80136-96D2-4126-89CA-0F57E3B5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Don’t be afraid to hurt feelings &amp; leverage peer pressure!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33045-8686-4E35-A6C5-8FB95F8E0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7" t="15259" r="47666" b="10371"/>
          <a:stretch/>
        </p:blipFill>
        <p:spPr>
          <a:xfrm>
            <a:off x="4135120" y="1158240"/>
            <a:ext cx="7030720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3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E28DAB-3A64-4D42-A397-E819D97D22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8000"/>
          <a:stretch/>
        </p:blipFill>
        <p:spPr>
          <a:xfrm>
            <a:off x="3789680" y="0"/>
            <a:ext cx="5516880" cy="673608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FC589E-F906-4623-AFD6-29B58903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75247"/>
            <a:ext cx="3510280" cy="5258753"/>
          </a:xfrm>
        </p:spPr>
        <p:txBody>
          <a:bodyPr>
            <a:normAutofit/>
          </a:bodyPr>
          <a:lstStyle/>
          <a:p>
            <a:r>
              <a:rPr lang="en-US" dirty="0"/>
              <a:t>Step 5: Create tools </a:t>
            </a:r>
            <a:br>
              <a:rPr lang="en-US" dirty="0"/>
            </a:br>
            <a:r>
              <a:rPr lang="en-US" dirty="0"/>
              <a:t>that work, and put</a:t>
            </a:r>
            <a:br>
              <a:rPr lang="en-US" dirty="0"/>
            </a:br>
            <a:r>
              <a:rPr lang="en-US" dirty="0"/>
              <a:t>them in every chart.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RN-MD shared</a:t>
            </a:r>
            <a:br>
              <a:rPr lang="en-US" dirty="0"/>
            </a:br>
            <a:r>
              <a:rPr lang="en-US" dirty="0"/>
              <a:t>decision making tool</a:t>
            </a:r>
          </a:p>
        </p:txBody>
      </p:sp>
    </p:spTree>
    <p:extLst>
      <p:ext uri="{BB962C8B-B14F-4D97-AF65-F5344CB8AC3E}">
        <p14:creationId xmlns:p14="http://schemas.microsoft.com/office/powerpoint/2010/main" val="118318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7260" y="1126380"/>
            <a:ext cx="2350169" cy="297179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Register now!</a:t>
            </a:r>
          </a:p>
          <a:p>
            <a:endParaRPr lang="en-US" dirty="0"/>
          </a:p>
          <a:p>
            <a:pPr algn="ctr"/>
            <a:r>
              <a:rPr lang="en-US" dirty="0"/>
              <a:t>Registration link is available at ilpqc.org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3016090" y="516837"/>
            <a:ext cx="8915400" cy="5943598"/>
          </a:xfrm>
        </p:spPr>
      </p:pic>
    </p:spTree>
    <p:extLst>
      <p:ext uri="{BB962C8B-B14F-4D97-AF65-F5344CB8AC3E}">
        <p14:creationId xmlns:p14="http://schemas.microsoft.com/office/powerpoint/2010/main" val="1932106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D8D484-7CAC-4CBD-A65B-D8DD56D135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30960"/>
            <a:ext cx="4963160" cy="446933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Identify all stakeholders to assist in all aspects of this work</a:t>
            </a:r>
          </a:p>
          <a:p>
            <a:pPr lvl="1"/>
            <a:r>
              <a:rPr lang="en-US" sz="2400" dirty="0"/>
              <a:t>Senior Executives, Nurse &amp; Physician Leaders</a:t>
            </a:r>
          </a:p>
          <a:p>
            <a:pPr lvl="1"/>
            <a:r>
              <a:rPr lang="en-US" sz="2400" dirty="0"/>
              <a:t>Quality Department</a:t>
            </a:r>
          </a:p>
          <a:p>
            <a:pPr lvl="1"/>
            <a:r>
              <a:rPr lang="en-US" sz="2400" dirty="0"/>
              <a:t>Nursing Shared Governance Structures</a:t>
            </a:r>
          </a:p>
          <a:p>
            <a:pPr lvl="1"/>
            <a:r>
              <a:rPr lang="en-US" sz="2400" dirty="0"/>
              <a:t>Risk Management</a:t>
            </a:r>
          </a:p>
          <a:p>
            <a:pPr lvl="1"/>
            <a:r>
              <a:rPr lang="en-US" sz="2400" dirty="0"/>
              <a:t>Medical Staff</a:t>
            </a:r>
          </a:p>
          <a:p>
            <a:pPr lvl="1"/>
            <a:r>
              <a:rPr lang="en-US" sz="2400" dirty="0"/>
              <a:t>Bedside Nurses!!!!</a:t>
            </a:r>
          </a:p>
          <a:p>
            <a:pPr lvl="1"/>
            <a:r>
              <a:rPr lang="en-US" sz="2400" dirty="0"/>
              <a:t>Patient and Family Advisory Councils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818A4-BB6D-4499-AA9B-5BD0288F1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Don’t work in a silo!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E94B5-5C51-41DD-84B2-2D9C4342092A}"/>
              </a:ext>
            </a:extLst>
          </p:cNvPr>
          <p:cNvSpPr txBox="1"/>
          <p:nvPr/>
        </p:nvSpPr>
        <p:spPr>
          <a:xfrm>
            <a:off x="1219200" y="6853237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ministry-to-children.com/capturing-and-keeping-kids-atten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12557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ADED43-C3C2-43DA-B830-047AE0B2B7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3700"/>
            <a:ext cx="5480713" cy="3385972"/>
          </a:xfrm>
        </p:spPr>
        <p:txBody>
          <a:bodyPr>
            <a:normAutofit/>
          </a:bodyPr>
          <a:lstStyle/>
          <a:p>
            <a:r>
              <a:rPr lang="en-US" sz="4000" dirty="0"/>
              <a:t>Inductions!</a:t>
            </a:r>
          </a:p>
          <a:p>
            <a:r>
              <a:rPr lang="en-US" sz="4000" dirty="0"/>
              <a:t>Individual providers</a:t>
            </a:r>
          </a:p>
          <a:p>
            <a:r>
              <a:rPr lang="en-US" sz="4000" dirty="0"/>
              <a:t>Individual nurses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BC584-B4B6-4403-A0DC-74A1EE8B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Look at your fall-outs and stop making excuses!</a:t>
            </a:r>
          </a:p>
        </p:txBody>
      </p:sp>
    </p:spTree>
    <p:extLst>
      <p:ext uri="{BB962C8B-B14F-4D97-AF65-F5344CB8AC3E}">
        <p14:creationId xmlns:p14="http://schemas.microsoft.com/office/powerpoint/2010/main" val="3038060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DA9E1C-7BA5-45B0-8B44-BF1C642FE5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11487" t="25313" r="40486" b="25145"/>
          <a:stretch/>
        </p:blipFill>
        <p:spPr>
          <a:xfrm>
            <a:off x="838200" y="1487607"/>
            <a:ext cx="4948452" cy="363615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587579-B03A-40D8-95E1-F541FE12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Reassure the Nay Sayer’s!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38CB4-D523-4F24-8E47-CEBF9552C4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05" t="26445" r="41194" b="24259"/>
          <a:stretch/>
        </p:blipFill>
        <p:spPr>
          <a:xfrm>
            <a:off x="6405350" y="1589148"/>
            <a:ext cx="5386316" cy="343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57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21EC7-9F85-411A-9057-A187EE76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9: Pick the lowest hanging fruit and work your way up the tree!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93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62E9E4-5D78-41D8-A839-F64B38C6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10: Never stop improving, never stop growing, never stop asking questions!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13E8FA3-7A46-4116-98F8-EEDBBA22F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79928" y="1511807"/>
            <a:ext cx="5404514" cy="498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571274-D6A9-42C7-AB32-18B4A4653064}"/>
              </a:ext>
            </a:extLst>
          </p:cNvPr>
          <p:cNvSpPr txBox="1"/>
          <p:nvPr/>
        </p:nvSpPr>
        <p:spPr>
          <a:xfrm>
            <a:off x="4145280" y="5346192"/>
            <a:ext cx="3901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mjopenquality.bmj.com/content/6/2/e00015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01842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445378-3ED2-4B22-98D8-10CCB80D45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3200" dirty="0"/>
              <a:t>Bringing “spinning babies” program to our nursing staff</a:t>
            </a:r>
          </a:p>
          <a:p>
            <a:pPr lvl="1"/>
            <a:r>
              <a:rPr lang="en-US" sz="3200" dirty="0"/>
              <a:t>Taking a microscope to inductions</a:t>
            </a:r>
          </a:p>
          <a:p>
            <a:pPr lvl="1"/>
            <a:r>
              <a:rPr lang="en-US" sz="3200" dirty="0"/>
              <a:t>Aggressively promoting/marketing the OB Hospitalist with our community docs</a:t>
            </a:r>
          </a:p>
          <a:p>
            <a:pPr lvl="1"/>
            <a:r>
              <a:rPr lang="en-US" sz="3200" dirty="0"/>
              <a:t>Midwives???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10D70E-CBC6-42A1-955C-24B03AA5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working on now to promote vaginal birth</a:t>
            </a:r>
          </a:p>
        </p:txBody>
      </p:sp>
    </p:spTree>
    <p:extLst>
      <p:ext uri="{BB962C8B-B14F-4D97-AF65-F5344CB8AC3E}">
        <p14:creationId xmlns:p14="http://schemas.microsoft.com/office/powerpoint/2010/main" val="751287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39DB68-6A3C-46BD-8427-AD0C59E1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4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Talk: </a:t>
            </a:r>
            <a:br>
              <a:rPr lang="en-US" dirty="0"/>
            </a:br>
            <a:r>
              <a:rPr lang="en-US" dirty="0"/>
              <a:t>Ascension St. Alexius Medical Center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A94C4-AA20-43D2-1C67-2DA29856A456}"/>
              </a:ext>
            </a:extLst>
          </p:cNvPr>
          <p:cNvSpPr txBox="1"/>
          <p:nvPr/>
        </p:nvSpPr>
        <p:spPr>
          <a:xfrm>
            <a:off x="1418303" y="2917723"/>
            <a:ext cx="62336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cs typeface="Arial"/>
              </a:rPr>
              <a:t>Kellie Smith, BSN, RNC-OB, C-EFM</a:t>
            </a:r>
            <a:r>
              <a:rPr lang="en-US">
                <a:solidFill>
                  <a:srgbClr val="333333"/>
                </a:solidFill>
                <a:cs typeface="Arial"/>
              </a:rPr>
              <a:t/>
            </a:r>
            <a:br>
              <a:rPr lang="en-US">
                <a:solidFill>
                  <a:srgbClr val="333333"/>
                </a:solidFill>
                <a:cs typeface="Arial"/>
              </a:rPr>
            </a:br>
            <a:r>
              <a:rPr lang="en-US">
                <a:cs typeface="Arial"/>
              </a:rPr>
              <a:t>Clinical Nurse Educator, Labor and Delivery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554001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Ascension Saint Alexius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PVB: Team Shared Decision Making and Multidisciplinary Review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82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0000"/>
                </a:solidFill>
              </a:rPr>
              <a:t>Our Women &amp; Children’s Hospital has approximately 3,000 deliveries annually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0000"/>
                </a:solidFill>
              </a:rPr>
              <a:t>We offer comprehensive care for women experiencing complicated or high-risk pregnancies with access to fetal medicine specialists.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0000"/>
                </a:solidFill>
              </a:rPr>
              <a:t>Our hospital has a family-centered, level III Neonatal Intensive Care Unit with single private rooms.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0000"/>
                </a:solidFill>
              </a:rPr>
              <a:t>We have a multidisciplinary hospital QI team consisting of maternal fetal medicine physicians, obstetricians, neonatologists, nurses and the leadership team.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Statistics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Title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01330" y="0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Template Guide</a:t>
            </a:r>
          </a:p>
          <a:p>
            <a:endParaRPr lang="en-US" sz="2000" b="1" dirty="0"/>
          </a:p>
          <a:p>
            <a:r>
              <a:rPr lang="en-US" sz="1600" dirty="0"/>
              <a:t>Approved brand icons can be interchanged on the icon slide.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89" y="1612015"/>
            <a:ext cx="4838840" cy="363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3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16" y="299684"/>
            <a:ext cx="10972800" cy="1325563"/>
          </a:xfrm>
          <a:noFill/>
        </p:spPr>
        <p:txBody>
          <a:bodyPr/>
          <a:lstStyle/>
          <a:p>
            <a:r>
              <a:rPr lang="en-US" dirty="0"/>
              <a:t>PVB QI Excellence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439863"/>
            <a:ext cx="8794046" cy="5167312"/>
          </a:xfrm>
        </p:spPr>
        <p:txBody>
          <a:bodyPr>
            <a:normAutofit/>
          </a:bodyPr>
          <a:lstStyle/>
          <a:p>
            <a:r>
              <a:rPr lang="en-US" sz="2000" dirty="0">
                <a:ea typeface="Lato"/>
                <a:cs typeface="Lato"/>
              </a:rPr>
              <a:t>All structure &amp; patient-level data entered for Baseline-March 2022 (</a:t>
            </a:r>
            <a:r>
              <a:rPr lang="en-US" sz="2000" dirty="0"/>
              <a:t>will provide pass for December and January data given surge</a:t>
            </a:r>
            <a:r>
              <a:rPr lang="en-US" sz="2000" dirty="0">
                <a:ea typeface="Lato"/>
                <a:cs typeface="Lato"/>
              </a:rPr>
              <a:t>) due May 2nd</a:t>
            </a:r>
            <a:endParaRPr lang="en-US" sz="2000" dirty="0"/>
          </a:p>
          <a:p>
            <a:r>
              <a:rPr lang="en-US" sz="2000" dirty="0">
                <a:ea typeface="Lato"/>
                <a:cs typeface="Lato"/>
              </a:rPr>
              <a:t>Key Structure Measures "In Place":</a:t>
            </a:r>
          </a:p>
          <a:p>
            <a:pPr lvl="1"/>
            <a:r>
              <a:rPr lang="en-US" sz="1600" dirty="0"/>
              <a:t>Implemented </a:t>
            </a:r>
            <a:r>
              <a:rPr lang="en-US" sz="1600" b="1" u="sng" dirty="0"/>
              <a:t>provider and nurse education </a:t>
            </a:r>
            <a:r>
              <a:rPr lang="en-US" sz="1600" dirty="0"/>
              <a:t>and other strategies to achieve buy-in</a:t>
            </a:r>
          </a:p>
          <a:p>
            <a:pPr lvl="1"/>
            <a:r>
              <a:rPr lang="en-US" sz="1600" dirty="0"/>
              <a:t>Implemented </a:t>
            </a:r>
            <a:r>
              <a:rPr lang="en-US" sz="1600" b="1" u="sng" dirty="0"/>
              <a:t>standardized protocol/processes </a:t>
            </a:r>
            <a:r>
              <a:rPr lang="en-US" sz="1600" dirty="0"/>
              <a:t>for induction, labor support management and response to labor and fetal heart rate abnormalities</a:t>
            </a:r>
          </a:p>
          <a:p>
            <a:pPr lvl="1"/>
            <a:r>
              <a:rPr lang="en-US" sz="1600" dirty="0"/>
              <a:t>Integrated process to review and share data with clinical staff and sharing transparent </a:t>
            </a:r>
            <a:r>
              <a:rPr lang="en-US" sz="1600" b="1" u="sng" dirty="0"/>
              <a:t>provider-level data.</a:t>
            </a:r>
            <a:endParaRPr lang="en-US" sz="1600" dirty="0"/>
          </a:p>
          <a:p>
            <a:pPr lvl="1"/>
            <a:r>
              <a:rPr lang="en-US" sz="1600" dirty="0"/>
              <a:t>Implemented </a:t>
            </a:r>
            <a:r>
              <a:rPr lang="en-US" sz="1600" b="1" u="sng" dirty="0"/>
              <a:t>cesarean decision checklist </a:t>
            </a:r>
            <a:r>
              <a:rPr lang="en-US" sz="1600" dirty="0"/>
              <a:t>using ACOG/SMFM labor guidelines</a:t>
            </a:r>
          </a:p>
          <a:p>
            <a:pPr lvl="1"/>
            <a:r>
              <a:rPr lang="en-US" sz="1600" dirty="0"/>
              <a:t>Implemented </a:t>
            </a:r>
            <a:r>
              <a:rPr lang="en-US" sz="1600" b="1" u="sng" dirty="0"/>
              <a:t>decision huddles </a:t>
            </a:r>
            <a:r>
              <a:rPr lang="en-US" sz="1600" dirty="0"/>
              <a:t>and/or decision debriefs with appropriate care team to standardize use of ACOG/SMFM guidelines and checklist</a:t>
            </a:r>
          </a:p>
          <a:p>
            <a:pPr lvl="1"/>
            <a:r>
              <a:rPr lang="en-US" sz="1600" dirty="0"/>
              <a:t>Implemented workflow process to incorporate </a:t>
            </a:r>
            <a:r>
              <a:rPr lang="en-US" sz="1600" b="1" u="sng" dirty="0"/>
              <a:t>shared decision making </a:t>
            </a:r>
            <a:r>
              <a:rPr lang="en-US" sz="1600" dirty="0"/>
              <a:t>with the patient </a:t>
            </a:r>
          </a:p>
          <a:p>
            <a:r>
              <a:rPr lang="en-US" sz="2000" dirty="0">
                <a:ea typeface="+mn-lt"/>
                <a:cs typeface="+mn-lt"/>
              </a:rPr>
              <a:t>Achievement of process and outcome level measures (Based on Jan – March 2022 data)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80% of Nurses and Providers Educated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80% of all NTSV C-Sections Meeting ACOG/SMFM Guidelines for January-March 2022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NTSV C-Section Rate below 23.6% for January-March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166579" y="2051156"/>
            <a:ext cx="2844799" cy="3259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Face-to-Face</a:t>
            </a:r>
          </a:p>
          <a:p>
            <a:pPr algn="ctr"/>
            <a:r>
              <a:rPr lang="en-US" b="1" u="sng" dirty="0"/>
              <a:t> QI Leader Award Criteria: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Data complete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/>
              <a:t>Key structure measures in place</a:t>
            </a:r>
          </a:p>
          <a:p>
            <a:pPr algn="ctr"/>
            <a:r>
              <a:rPr lang="en-US" dirty="0"/>
              <a:t>+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 Process/outcome measure met</a:t>
            </a:r>
          </a:p>
        </p:txBody>
      </p:sp>
    </p:spTree>
    <p:extLst>
      <p:ext uri="{BB962C8B-B14F-4D97-AF65-F5344CB8AC3E}">
        <p14:creationId xmlns:p14="http://schemas.microsoft.com/office/powerpoint/2010/main" val="4288756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Team Talk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Increase the percent of cesarean section deliveries among NTSV births that meet ACOG/SMFM criteria for cesarean</a:t>
            </a:r>
          </a:p>
          <a:p>
            <a:r>
              <a:rPr lang="en-US" dirty="0"/>
              <a:t>Increase the percent of physicians/midwives/nurses educated on ACOG/SMFM criteria for cesarean, labor management strategies/response to labor challenges, protocol for facilitating decision huddles and/or decision debriefs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57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Pre-cesarean Huddle Checklist for Labor Dystocia or Failed Induction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Title Here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Placed on patient chart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Huddle shared decision making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Daily compliance on MDI board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CF849-1AE3-410F-AEC0-CF34DD78A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2" y="328579"/>
            <a:ext cx="5714998" cy="65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09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Audit all NTSV deliveries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OB representative on quality team review all NTSV cases for </a:t>
            </a:r>
            <a:r>
              <a:rPr lang="en-US" sz="2800" dirty="0"/>
              <a:t>ACOG/SMFM criteria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If criteria not met, ERS for physician peer review process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Multidisciplinary Cesarean Section Review Process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Title Here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 b="12463"/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806092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Title Here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181618"/>
          <a:ext cx="11277600" cy="31458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35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8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E69D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</a:p>
                  </a:txBody>
                  <a:tcPr marL="228600" marR="22860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6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E69D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Schedule CME/Grand Rounds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600" marR="22860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E69D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Huddle Form</a:t>
                      </a:r>
                    </a:p>
                  </a:txBody>
                  <a:tcPr marL="228600" marR="22860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6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E69D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Evaluate format into algorithm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600" marR="22860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E69D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Statistics </a:t>
                      </a:r>
                    </a:p>
                  </a:txBody>
                  <a:tcPr marL="228600" marR="22860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6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E69D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Deeper analysis of non-reassuring FHTs as indication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600" marR="22860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195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022747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with PVB</a:t>
            </a:r>
          </a:p>
        </p:txBody>
      </p:sp>
    </p:spTree>
    <p:extLst>
      <p:ext uri="{BB962C8B-B14F-4D97-AF65-F5344CB8AC3E}">
        <p14:creationId xmlns:p14="http://schemas.microsoft.com/office/powerpoint/2010/main" val="2750206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574"/>
            <a:ext cx="7882759" cy="1325563"/>
          </a:xfrm>
          <a:noFill/>
        </p:spPr>
        <p:txBody>
          <a:bodyPr/>
          <a:lstStyle/>
          <a:p>
            <a:r>
              <a:rPr lang="en-US" dirty="0"/>
              <a:t>PVB Data by Race/Ethnicity and Insurance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u="sng" dirty="0"/>
              <a:t>Goal:</a:t>
            </a:r>
            <a:r>
              <a:rPr lang="en-US" sz="3200" b="1" dirty="0"/>
              <a:t> </a:t>
            </a:r>
            <a:r>
              <a:rPr lang="en-US" sz="2800" dirty="0"/>
              <a:t>Provide data reports to </a:t>
            </a:r>
            <a:r>
              <a:rPr lang="en-US" sz="2800" dirty="0" smtClean="0"/>
              <a:t>all teams </a:t>
            </a:r>
            <a:r>
              <a:rPr lang="en-US" sz="2800" dirty="0"/>
              <a:t>with their NTSV CS rates stratified by race, ethnicity and insurance status to support their QI efforts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Bridging PVB and BE initiatives to look at key measures stratified by race/ethnicity, insurance status to identify disparities and address them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Foundation of QI (No quality without equity)</a:t>
            </a:r>
            <a:r>
              <a:rPr lang="en-US" sz="2600" dirty="0"/>
              <a:t>	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We already have race/ethnicity and insurance status for NTSV CS, only one additional data point needed:  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race/ethnicity and insurance status for </a:t>
            </a:r>
            <a:r>
              <a:rPr lang="en-US" sz="2400" b="1" i="1" u="sng" dirty="0">
                <a:solidFill>
                  <a:schemeClr val="accent2">
                    <a:lumMod val="75000"/>
                  </a:schemeClr>
                </a:solidFill>
              </a:rPr>
              <a:t>all NTSV births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2810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PVB Hospital Data Form Updates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61732" y="1690688"/>
          <a:ext cx="8096896" cy="1918555"/>
        </p:xfrm>
        <a:graphic>
          <a:graphicData uri="http://schemas.openxmlformats.org/drawingml/2006/table">
            <a:tbl>
              <a:tblPr firstRow="1" firstCol="1" bandRow="1"/>
              <a:tblGrid>
                <a:gridCol w="1397886">
                  <a:extLst>
                    <a:ext uri="{9D8B030D-6E8A-4147-A177-3AD203B41FA5}">
                      <a16:colId xmlns:a16="http://schemas.microsoft.com/office/drawing/2014/main" val="3538772033"/>
                    </a:ext>
                  </a:extLst>
                </a:gridCol>
                <a:gridCol w="1387766">
                  <a:extLst>
                    <a:ext uri="{9D8B030D-6E8A-4147-A177-3AD203B41FA5}">
                      <a16:colId xmlns:a16="http://schemas.microsoft.com/office/drawing/2014/main" val="3403948050"/>
                    </a:ext>
                  </a:extLst>
                </a:gridCol>
                <a:gridCol w="900211">
                  <a:extLst>
                    <a:ext uri="{9D8B030D-6E8A-4147-A177-3AD203B41FA5}">
                      <a16:colId xmlns:a16="http://schemas.microsoft.com/office/drawing/2014/main" val="3692049676"/>
                    </a:ext>
                  </a:extLst>
                </a:gridCol>
                <a:gridCol w="1177276">
                  <a:extLst>
                    <a:ext uri="{9D8B030D-6E8A-4147-A177-3AD203B41FA5}">
                      <a16:colId xmlns:a16="http://schemas.microsoft.com/office/drawing/2014/main" val="1816897789"/>
                    </a:ext>
                  </a:extLst>
                </a:gridCol>
                <a:gridCol w="1163273">
                  <a:extLst>
                    <a:ext uri="{9D8B030D-6E8A-4147-A177-3AD203B41FA5}">
                      <a16:colId xmlns:a16="http://schemas.microsoft.com/office/drawing/2014/main" val="264080271"/>
                    </a:ext>
                  </a:extLst>
                </a:gridCol>
                <a:gridCol w="990231">
                  <a:extLst>
                    <a:ext uri="{9D8B030D-6E8A-4147-A177-3AD203B41FA5}">
                      <a16:colId xmlns:a16="http://schemas.microsoft.com/office/drawing/2014/main" val="1353446977"/>
                    </a:ext>
                  </a:extLst>
                </a:gridCol>
                <a:gridCol w="1080253">
                  <a:extLst>
                    <a:ext uri="{9D8B030D-6E8A-4147-A177-3AD203B41FA5}">
                      <a16:colId xmlns:a16="http://schemas.microsoft.com/office/drawing/2014/main" val="1089020882"/>
                    </a:ext>
                  </a:extLst>
                </a:gridCol>
              </a:tblGrid>
              <a:tr h="348752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Total</a:t>
                      </a: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White</a:t>
                      </a: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Black</a:t>
                      </a: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Hispanic</a:t>
                      </a: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Asian</a:t>
                      </a: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Other</a:t>
                      </a: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376442"/>
                  </a:ext>
                </a:extLst>
              </a:tr>
              <a:tr h="69750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NTSV Deliveries</a:t>
                      </a: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29250"/>
                  </a:ext>
                </a:extLst>
              </a:tr>
              <a:tr h="69750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NTSV Cesarean Deliveries</a:t>
                      </a: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47" marR="8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93654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61733" y="3677863"/>
          <a:ext cx="8096896" cy="2570535"/>
        </p:xfrm>
        <a:graphic>
          <a:graphicData uri="http://schemas.openxmlformats.org/drawingml/2006/table">
            <a:tbl>
              <a:tblPr firstRow="1" firstCol="1" bandRow="1"/>
              <a:tblGrid>
                <a:gridCol w="1416332">
                  <a:extLst>
                    <a:ext uri="{9D8B030D-6E8A-4147-A177-3AD203B41FA5}">
                      <a16:colId xmlns:a16="http://schemas.microsoft.com/office/drawing/2014/main" val="983661977"/>
                    </a:ext>
                  </a:extLst>
                </a:gridCol>
                <a:gridCol w="2079654">
                  <a:extLst>
                    <a:ext uri="{9D8B030D-6E8A-4147-A177-3AD203B41FA5}">
                      <a16:colId xmlns:a16="http://schemas.microsoft.com/office/drawing/2014/main" val="9775012"/>
                    </a:ext>
                  </a:extLst>
                </a:gridCol>
                <a:gridCol w="2102769">
                  <a:extLst>
                    <a:ext uri="{9D8B030D-6E8A-4147-A177-3AD203B41FA5}">
                      <a16:colId xmlns:a16="http://schemas.microsoft.com/office/drawing/2014/main" val="3138327874"/>
                    </a:ext>
                  </a:extLst>
                </a:gridCol>
                <a:gridCol w="2498141">
                  <a:extLst>
                    <a:ext uri="{9D8B030D-6E8A-4147-A177-3AD203B41FA5}">
                      <a16:colId xmlns:a16="http://schemas.microsoft.com/office/drawing/2014/main" val="960216020"/>
                    </a:ext>
                  </a:extLst>
                </a:gridCol>
              </a:tblGrid>
              <a:tr h="514107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Private Insurance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Public Insurance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Uninsured/Self-pay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83580"/>
                  </a:ext>
                </a:extLst>
              </a:tr>
              <a:tr h="771161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NTSV Deliveries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96183"/>
                  </a:ext>
                </a:extLst>
              </a:tr>
              <a:tr h="128526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NTSV Cesarean Deliveries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802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46667" y="2370667"/>
            <a:ext cx="13716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Question Already Asked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6667" y="3440796"/>
            <a:ext cx="1371600" cy="1171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Proposed New Question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667" y="191349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38966451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Stratified NTSV C/S data –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0174"/>
            <a:ext cx="10972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Prospective Data (April 2022 – end of Initiative)</a:t>
            </a:r>
          </a:p>
          <a:p>
            <a:pPr lvl="1"/>
            <a:r>
              <a:rPr lang="en-US" dirty="0"/>
              <a:t>PVB Hospital Level Data form updated in PVB Toolkit and in </a:t>
            </a:r>
            <a:r>
              <a:rPr lang="en-US" dirty="0" err="1"/>
              <a:t>REDCap</a:t>
            </a:r>
            <a:endParaRPr lang="en-US" dirty="0"/>
          </a:p>
          <a:p>
            <a:r>
              <a:rPr lang="en-US" dirty="0"/>
              <a:t>Retrospective Data (Baseline-March 2022) </a:t>
            </a:r>
          </a:p>
          <a:p>
            <a:pPr lvl="1"/>
            <a:r>
              <a:rPr lang="en-US" b="1" u="sng" dirty="0">
                <a:ea typeface="Lato"/>
                <a:cs typeface="Lato"/>
              </a:rPr>
              <a:t>Due August 1, 2022</a:t>
            </a:r>
          </a:p>
          <a:p>
            <a:pPr marL="457200" lvl="1" indent="0">
              <a:buNone/>
            </a:pPr>
            <a:r>
              <a:rPr lang="en-US" dirty="0"/>
              <a:t>1. Log-in to </a:t>
            </a:r>
            <a:r>
              <a:rPr lang="en-US" dirty="0" err="1"/>
              <a:t>REDCap</a:t>
            </a:r>
            <a:r>
              <a:rPr lang="en-US" dirty="0"/>
              <a:t> and click the </a:t>
            </a:r>
          </a:p>
          <a:p>
            <a:pPr marL="457200" lvl="1" indent="0">
              <a:buNone/>
            </a:pPr>
            <a:r>
              <a:rPr lang="en-US" dirty="0"/>
              <a:t>   select record drop-down menu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274" y="2792377"/>
            <a:ext cx="6389126" cy="122165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503" y="4392456"/>
            <a:ext cx="2891196" cy="232901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589" y="4976677"/>
            <a:ext cx="2293819" cy="15622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78893" y="3939982"/>
            <a:ext cx="4546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dirty="0"/>
              <a:t>2. Click the green dot under status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3274" y="4102675"/>
            <a:ext cx="6037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3. The data form will open and you can answer the     race and ethnicity questions, then click save and exit</a:t>
            </a:r>
          </a:p>
        </p:txBody>
      </p:sp>
    </p:spTree>
    <p:extLst>
      <p:ext uri="{BB962C8B-B14F-4D97-AF65-F5344CB8AC3E}">
        <p14:creationId xmlns:p14="http://schemas.microsoft.com/office/powerpoint/2010/main" val="7766822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PVB Grand Rounds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7441607" cy="4351338"/>
          </a:xfrm>
        </p:spPr>
        <p:txBody>
          <a:bodyPr>
            <a:normAutofit/>
          </a:bodyPr>
          <a:lstStyle/>
          <a:p>
            <a:r>
              <a:rPr lang="en-US" dirty="0"/>
              <a:t>PVB Grand Rounds help facilitate buy-in and give your providers the opportunity learn more about the initiative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Hear from an expert on the ILPQC Grand Rounds Speaker’s Bureau </a:t>
            </a:r>
          </a:p>
          <a:p>
            <a:endParaRPr lang="en-US" sz="1200" dirty="0"/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ellie.suse@northwestern.edu</a:t>
            </a:r>
            <a:r>
              <a:rPr lang="en-US" dirty="0"/>
              <a:t> to schedule your grand rounds or OB provider meeting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dirty="0" smtClean="0"/>
              <a:pPr/>
              <a:t>59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89674" y="5514522"/>
            <a:ext cx="329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14 Grand Rounds     already scheduled for PVB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569370" y="1584007"/>
            <a:ext cx="2270957" cy="4000847"/>
            <a:chOff x="8735353" y="1825625"/>
            <a:chExt cx="2270957" cy="40008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5353" y="1825625"/>
              <a:ext cx="2270957" cy="4000847"/>
            </a:xfrm>
            <a:prstGeom prst="rect">
              <a:avLst/>
            </a:prstGeom>
          </p:spPr>
        </p:pic>
        <p:sp>
          <p:nvSpPr>
            <p:cNvPr id="8" name="5-Point Star 7"/>
            <p:cNvSpPr/>
            <p:nvPr/>
          </p:nvSpPr>
          <p:spPr>
            <a:xfrm>
              <a:off x="10501875" y="2793944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9535550" y="3371071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10363200" y="2363239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9505070" y="4161559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10515600" y="2515639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10347960" y="2622319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9646920" y="2530879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10395195" y="3342584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10500360" y="2607079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286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70194"/>
            <a:ext cx="6032458" cy="147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9804"/>
            <a:ext cx="6032458" cy="2870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OB Day Face-to-Face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9" y="1460810"/>
            <a:ext cx="6057323" cy="40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31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8F99-D6ED-428F-852F-B598D359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450"/>
            <a:ext cx="6636404" cy="1325563"/>
          </a:xfrm>
          <a:noFill/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Provider Education Resources:</a:t>
            </a:r>
            <a:br>
              <a:rPr lang="en-US" dirty="0">
                <a:ea typeface="Lato Medium"/>
                <a:cs typeface="Lato Medium"/>
              </a:rPr>
            </a:br>
            <a:r>
              <a:rPr lang="en-US" dirty="0">
                <a:ea typeface="Lato Medium"/>
                <a:cs typeface="Lato Medium"/>
              </a:rPr>
              <a:t>POSTERS HAVE SHIPPED!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B01D1-E959-4FC7-AB3C-FF6074749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9E75B-902B-40EE-9E55-6F941F9D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1876718"/>
            <a:ext cx="2880610" cy="439712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0" y="1830994"/>
            <a:ext cx="2850127" cy="44733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49" y="1777835"/>
            <a:ext cx="2970554" cy="457851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2612571" y="5724388"/>
            <a:ext cx="6981134" cy="981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Lato Medium"/>
                <a:cs typeface="Lato Medium"/>
              </a:rPr>
              <a:t>Reach out to </a:t>
            </a:r>
            <a:r>
              <a:rPr lang="en-US" sz="2400" dirty="0">
                <a:ea typeface="Lato Medium"/>
                <a:cs typeface="Lato Medium"/>
                <a:hlinkClick r:id="rId6"/>
              </a:rPr>
              <a:t>ellie.suse@northwestern.edu</a:t>
            </a:r>
            <a:r>
              <a:rPr lang="en-US" sz="2400" dirty="0">
                <a:ea typeface="Lato Medium"/>
                <a:cs typeface="Lato Medium"/>
              </a:rPr>
              <a:t> if you have not received your posters!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61571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3760"/>
            <a:ext cx="8354650" cy="1325563"/>
          </a:xfrm>
        </p:spPr>
        <p:txBody>
          <a:bodyPr>
            <a:normAutofit/>
          </a:bodyPr>
          <a:lstStyle/>
          <a:p>
            <a:r>
              <a:rPr lang="en-US" dirty="0"/>
              <a:t>Labor management support </a:t>
            </a:r>
            <a:br>
              <a:rPr lang="en-US" dirty="0"/>
            </a:br>
            <a:r>
              <a:rPr lang="en-US" dirty="0"/>
              <a:t>E-Modules: AVAILABLE NOW!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22577884"/>
              </p:ext>
            </p:extLst>
          </p:nvPr>
        </p:nvGraphicFramePr>
        <p:xfrm>
          <a:off x="739678" y="1932517"/>
          <a:ext cx="5082784" cy="40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148" y="1736159"/>
            <a:ext cx="2394052" cy="184643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764" y="2656039"/>
            <a:ext cx="2092974" cy="247517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976" y="4275203"/>
            <a:ext cx="2463274" cy="171201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81121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CEF23B2-1968-4158-BBF8-33ADF3172235}" type="slidenum">
              <a:rPr lang="en-US" altLang="en-US" sz="1200">
                <a:solidFill>
                  <a:srgbClr val="898989"/>
                </a:solidFill>
                <a:latin typeface="Arial" pitchFamily="34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altLang="en-US" sz="1200" dirty="0">
              <a:solidFill>
                <a:srgbClr val="898989"/>
              </a:solidFill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2B16DF9B-00CC-314D-8222-6FCFC5BD5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981791"/>
              </p:ext>
            </p:extLst>
          </p:nvPr>
        </p:nvGraphicFramePr>
        <p:xfrm>
          <a:off x="699246" y="1690688"/>
          <a:ext cx="10768405" cy="352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007">
                  <a:extLst>
                    <a:ext uri="{9D8B030D-6E8A-4147-A177-3AD203B41FA5}">
                      <a16:colId xmlns:a16="http://schemas.microsoft.com/office/drawing/2014/main" val="1625693887"/>
                    </a:ext>
                  </a:extLst>
                </a:gridCol>
                <a:gridCol w="6575398">
                  <a:extLst>
                    <a:ext uri="{9D8B030D-6E8A-4147-A177-3AD203B41FA5}">
                      <a16:colId xmlns:a16="http://schemas.microsoft.com/office/drawing/2014/main" val="1423199746"/>
                    </a:ext>
                  </a:extLst>
                </a:gridCol>
              </a:tblGrid>
              <a:tr h="549512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28198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Wednesday, May</a:t>
                      </a:r>
                      <a:r>
                        <a:rPr lang="en-US" sz="2000" b="1" baseline="0" dirty="0"/>
                        <a:t> 25th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2022 ILPQC OB</a:t>
                      </a:r>
                      <a:r>
                        <a:rPr lang="en-US" sz="2000" b="0" baseline="0" dirty="0"/>
                        <a:t> Face-to-Face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305299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Monday,</a:t>
                      </a:r>
                      <a:r>
                        <a:rPr lang="en-US" sz="2000" b="1" baseline="0" dirty="0"/>
                        <a:t> June 27</a:t>
                      </a:r>
                      <a:r>
                        <a:rPr lang="en-US" sz="2000" b="1" baseline="30000" dirty="0"/>
                        <a:t>th</a:t>
                      </a:r>
                      <a:r>
                        <a:rPr lang="en-US" sz="2000" b="1" baseline="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/>
                        <a:t>12:30-1:30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Dystocia Management Strategies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103030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Monday, July 25</a:t>
                      </a:r>
                      <a:r>
                        <a:rPr lang="en-US" sz="2000" b="1" baseline="30000" dirty="0"/>
                        <a:t>th</a:t>
                      </a:r>
                      <a:r>
                        <a:rPr lang="en-US" sz="2000" b="1" dirty="0"/>
                        <a:t> </a:t>
                      </a:r>
                      <a:endParaRPr lang="en-US" sz="2000" b="1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/>
                        <a:t>12:30-1:30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1368687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Monday, August 22</a:t>
                      </a:r>
                      <a:r>
                        <a:rPr lang="en-US" sz="2000" b="1" baseline="30000" dirty="0"/>
                        <a:t>nd</a:t>
                      </a:r>
                      <a:r>
                        <a:rPr lang="en-US" sz="2000" b="1" dirty="0"/>
                        <a:t> </a:t>
                      </a:r>
                      <a:endParaRPr lang="en-US" sz="2000" b="1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/>
                        <a:t>12:30-1:30</a:t>
                      </a:r>
                      <a:endParaRPr lang="en-US" sz="20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4931871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Upcoming Monthly Webinars: </a:t>
            </a:r>
          </a:p>
        </p:txBody>
      </p:sp>
    </p:spTree>
    <p:extLst>
      <p:ext uri="{BB962C8B-B14F-4D97-AF65-F5344CB8AC3E}">
        <p14:creationId xmlns:p14="http://schemas.microsoft.com/office/powerpoint/2010/main" val="41357071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5463"/>
            <a:ext cx="10972800" cy="497456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69900" indent="-457200">
              <a:spcBef>
                <a:spcPts val="670"/>
              </a:spcBef>
              <a:buClr>
                <a:srgbClr val="F5668F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Prepare for 2022 Face-to-Face Conference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ea typeface="Lato"/>
                <a:cs typeface="Arial"/>
              </a:rPr>
              <a:t>Registration Open!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ea typeface="Lato"/>
                <a:cs typeface="Arial"/>
              </a:rPr>
              <a:t>Submit QI Data by May 2nd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ea typeface="Lato"/>
                <a:cs typeface="Arial"/>
              </a:rPr>
              <a:t>Submit QI Storyboard by May 11th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ea typeface="Lato"/>
                <a:cs typeface="Arial"/>
              </a:rPr>
              <a:t>Submit team photo by May 11th (to be included in raffle!)</a:t>
            </a:r>
            <a:endParaRPr lang="en-US" spc="-5" dirty="0">
              <a:cs typeface="Calibri"/>
            </a:endParaRPr>
          </a:p>
          <a:p>
            <a:pPr marL="469900" indent="-457200">
              <a:spcBef>
                <a:spcPts val="670"/>
              </a:spcBef>
              <a:buClr>
                <a:srgbClr val="F5668F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Be on the lookout for PVB Provider posters in the mail and Labor Management support E-modules on the ILPQC Website</a:t>
            </a:r>
          </a:p>
          <a:p>
            <a:pPr marL="469900" indent="-457200">
              <a:spcBef>
                <a:spcPts val="670"/>
              </a:spcBef>
              <a:buClr>
                <a:srgbClr val="F5668F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Email </a:t>
            </a:r>
            <a:r>
              <a:rPr lang="en-US" spc="-5" dirty="0">
                <a:cs typeface="Calibri"/>
                <a:hlinkClick r:id="rId3"/>
              </a:rPr>
              <a:t>ellie.suse@northwestern.edu</a:t>
            </a:r>
            <a:r>
              <a:rPr lang="en-US" spc="-5" dirty="0">
                <a:cs typeface="Calibri"/>
              </a:rPr>
              <a:t> to set up one-on-one QI Support call</a:t>
            </a:r>
          </a:p>
          <a:p>
            <a:pPr marL="469900" indent="-457200">
              <a:spcBef>
                <a:spcPts val="670"/>
              </a:spcBef>
              <a:buClr>
                <a:srgbClr val="F5668F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Determine if a PVB Grand Rounds/OB Provider Meeting to help achieve nurse and physician buy-in</a:t>
            </a: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F5668F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Submit monthly </a:t>
            </a:r>
            <a:r>
              <a:rPr lang="en-US" spc="-5" dirty="0" smtClean="0">
                <a:cs typeface="Calibri"/>
              </a:rPr>
              <a:t>data </a:t>
            </a:r>
            <a:r>
              <a:rPr lang="en-US" spc="-5" dirty="0">
                <a:cs typeface="Calibri"/>
              </a:rPr>
              <a:t>for </a:t>
            </a:r>
            <a:r>
              <a:rPr lang="en-US" spc="-5" dirty="0" smtClean="0">
                <a:cs typeface="Calibri"/>
              </a:rPr>
              <a:t>Baseline-March 2022</a:t>
            </a:r>
            <a:endParaRPr lang="en-US" spc="-5" dirty="0"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Font typeface="Wingdings" panose="05000000000000000000" pitchFamily="2" charset="2"/>
              <a:buChar char="q"/>
            </a:pPr>
            <a:r>
              <a:rPr lang="en-US" spc="-5" dirty="0" smtClean="0">
                <a:ea typeface="Lato"/>
                <a:cs typeface="Calibri"/>
              </a:rPr>
              <a:t>To allow us to stratify NTSV C/S data request </a:t>
            </a:r>
            <a:r>
              <a:rPr lang="en-US" spc="-5" smtClean="0">
                <a:ea typeface="Lato"/>
                <a:cs typeface="Calibri"/>
              </a:rPr>
              <a:t>all hospitals submit </a:t>
            </a:r>
            <a:r>
              <a:rPr lang="en-US" spc="-5" dirty="0" smtClean="0">
                <a:ea typeface="Lato"/>
                <a:cs typeface="Calibri"/>
              </a:rPr>
              <a:t>2021 Race </a:t>
            </a:r>
            <a:r>
              <a:rPr lang="en-US" spc="-5" dirty="0">
                <a:ea typeface="Lato"/>
                <a:cs typeface="Calibri"/>
              </a:rPr>
              <a:t>and Ethnicity </a:t>
            </a:r>
            <a:r>
              <a:rPr lang="en-US" spc="-5" dirty="0" smtClean="0">
                <a:ea typeface="Lato"/>
                <a:cs typeface="Calibri"/>
              </a:rPr>
              <a:t>/ Insurance status data for all NTSV births </a:t>
            </a:r>
            <a:r>
              <a:rPr lang="en-US" spc="-5" dirty="0">
                <a:ea typeface="Lato"/>
                <a:cs typeface="Calibri"/>
              </a:rPr>
              <a:t>by August 1</a:t>
            </a:r>
            <a:endParaRPr lang="en-US" spc="-5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482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5463"/>
            <a:ext cx="10972800" cy="49745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700" indent="0">
              <a:spcBef>
                <a:spcPts val="670"/>
              </a:spcBef>
              <a:buClr>
                <a:srgbClr val="F5668F"/>
              </a:buClr>
              <a:buNone/>
              <a:tabLst>
                <a:tab pos="354965" algn="l"/>
                <a:tab pos="355600" algn="l"/>
              </a:tabLst>
            </a:pPr>
            <a:r>
              <a:rPr lang="en-US" spc="-5" dirty="0" smtClean="0">
                <a:ea typeface="Lato"/>
                <a:cs typeface="Calibri"/>
              </a:rPr>
              <a:t>race/ethnicity for all NTSV births by </a:t>
            </a:r>
            <a:r>
              <a:rPr lang="en-US" spc="-5" dirty="0">
                <a:ea typeface="Lato"/>
                <a:cs typeface="Calibri"/>
              </a:rPr>
              <a:t>August 1</a:t>
            </a:r>
            <a:endParaRPr lang="en-US" spc="-5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888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put your questions or comments in the chat</a:t>
            </a:r>
          </a:p>
        </p:txBody>
      </p:sp>
    </p:spTree>
    <p:extLst>
      <p:ext uri="{BB962C8B-B14F-4D97-AF65-F5344CB8AC3E}">
        <p14:creationId xmlns:p14="http://schemas.microsoft.com/office/powerpoint/2010/main" val="3405655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9F46-075A-7D44-87A7-6A4A9F14E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01" y="493618"/>
            <a:ext cx="4613127" cy="256669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50000"/>
                  </a:schemeClr>
                </a:solidFill>
              </a:rPr>
              <a:t>Thanks to our Funders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19BCB-87EC-2242-A60F-BDD660F18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32" y="5248519"/>
            <a:ext cx="5194433" cy="986569"/>
          </a:xfrm>
        </p:spPr>
        <p:txBody>
          <a:bodyPr>
            <a:normAutofit/>
          </a:bodyPr>
          <a:lstStyle/>
          <a:p>
            <a:r>
              <a:rPr lang="en-US" sz="2800" dirty="0"/>
              <a:t>In kind support: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Laboratory of Neurogenomics and Novel Therapies Web Site – Research and  Patient Care at Northwester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492" y="5826682"/>
            <a:ext cx="1627118" cy="5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US CDC logo.svg - Wikimedia Commo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61" y="4045643"/>
            <a:ext cx="1154729" cy="8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pcqc.org/wp-content/uploads/2021/03/ai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647" y="4069152"/>
            <a:ext cx="1382001" cy="7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DPH | Protecting health, improving lives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4" y="3246774"/>
            <a:ext cx="1698317" cy="4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DHS 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7" b="97253" l="200" r="100000">
                        <a14:foregroundMark x1="31000" y1="30220" x2="31000" y2="30220"/>
                        <a14:foregroundMark x1="55600" y1="60989" x2="55600" y2="60989"/>
                        <a14:foregroundMark x1="56000" y1="59890" x2="56000" y2="59890"/>
                        <a14:foregroundMark x1="56400" y1="57143" x2="56400" y2="57143"/>
                        <a14:foregroundMark x1="53200" y1="63736" x2="53200" y2="63736"/>
                        <a14:foregroundMark x1="52800" y1="67582" x2="52800" y2="67582"/>
                        <a14:foregroundMark x1="51200" y1="72527" x2="51200" y2="72527"/>
                        <a14:foregroundMark x1="54000" y1="71429" x2="54000" y2="71429"/>
                        <a14:foregroundMark x1="56800" y1="69780" x2="56800" y2="69780"/>
                        <a14:foregroundMark x1="58400" y1="75824" x2="58400" y2="75824"/>
                        <a14:foregroundMark x1="57000" y1="74725" x2="57000" y2="74725"/>
                        <a14:foregroundMark x1="55800" y1="53846" x2="55800" y2="53846"/>
                        <a14:foregroundMark x1="55400" y1="45604" x2="55400" y2="45604"/>
                        <a14:foregroundMark x1="61600" y1="39560" x2="61600" y2="39560"/>
                        <a14:foregroundMark x1="62000" y1="50000" x2="62000" y2="50000"/>
                        <a14:foregroundMark x1="60400" y1="57692" x2="60400" y2="57692"/>
                        <a14:foregroundMark x1="61600" y1="58242" x2="61600" y2="58242"/>
                        <a14:foregroundMark x1="61400" y1="67033" x2="61400" y2="67033"/>
                        <a14:foregroundMark x1="65800" y1="57143" x2="65800" y2="57143"/>
                        <a14:foregroundMark x1="19600" y1="86264" x2="19600" y2="86264"/>
                        <a14:foregroundMark x1="23400" y1="90659" x2="23400" y2="90659"/>
                        <a14:foregroundMark x1="25000" y1="95055" x2="25000" y2="95055"/>
                        <a14:foregroundMark x1="26400" y1="89011" x2="26400" y2="89011"/>
                        <a14:foregroundMark x1="25200" y1="89560" x2="25200" y2="89560"/>
                        <a14:foregroundMark x1="28200" y1="93407" x2="28200" y2="93407"/>
                        <a14:foregroundMark x1="29800" y1="87912" x2="29800" y2="87912"/>
                        <a14:foregroundMark x1="31200" y1="89560" x2="31200" y2="89560"/>
                        <a14:foregroundMark x1="29400" y1="93956" x2="29400" y2="93956"/>
                        <a14:foregroundMark x1="32800" y1="89560" x2="32800" y2="89560"/>
                        <a14:foregroundMark x1="37000" y1="89011" x2="37000" y2="89011"/>
                        <a14:foregroundMark x1="41600" y1="91758" x2="41600" y2="91758"/>
                        <a14:foregroundMark x1="42600" y1="95604" x2="42600" y2="95604"/>
                        <a14:foregroundMark x1="46800" y1="88462" x2="46800" y2="88462"/>
                        <a14:foregroundMark x1="48200" y1="87363" x2="48200" y2="87363"/>
                        <a14:foregroundMark x1="51800" y1="90110" x2="51800" y2="90110"/>
                        <a14:foregroundMark x1="55200" y1="88462" x2="55200" y2="88462"/>
                        <a14:foregroundMark x1="59400" y1="89560" x2="59400" y2="89560"/>
                        <a14:foregroundMark x1="62200" y1="90110" x2="62200" y2="90110"/>
                        <a14:foregroundMark x1="64000" y1="90110" x2="64000" y2="90110"/>
                        <a14:foregroundMark x1="65400" y1="90110" x2="65400" y2="90110"/>
                        <a14:foregroundMark x1="71800" y1="90659" x2="71800" y2="90659"/>
                        <a14:foregroundMark x1="73600" y1="89011" x2="73600" y2="89011"/>
                        <a14:foregroundMark x1="70400" y1="88462" x2="70400" y2="88462"/>
                        <a14:foregroundMark x1="43600" y1="94505" x2="43600" y2="94505"/>
                        <a14:foregroundMark x1="78800" y1="88462" x2="78800" y2="88462"/>
                        <a14:foregroundMark x1="66200" y1="62637" x2="66200" y2="62637"/>
                        <a14:foregroundMark x1="90200" y1="85165" x2="90200" y2="85165"/>
                        <a14:foregroundMark x1="90200" y1="89011" x2="90200" y2="89011"/>
                        <a14:foregroundMark x1="87800" y1="94505" x2="87800" y2="94505"/>
                        <a14:foregroundMark x1="84800" y1="88462" x2="84800" y2="88462"/>
                        <a14:foregroundMark x1="91800" y1="89011" x2="91800" y2="89011"/>
                        <a14:foregroundMark x1="91400" y1="90110" x2="91400" y2="90110"/>
                        <a14:foregroundMark x1="93200" y1="89011" x2="93200" y2="89011"/>
                        <a14:foregroundMark x1="93400" y1="95055" x2="93400" y2="95055"/>
                        <a14:foregroundMark x1="94600" y1="88462" x2="94600" y2="88462"/>
                        <a14:foregroundMark x1="96200" y1="94505" x2="96200" y2="94505"/>
                        <a14:foregroundMark x1="97600" y1="94505" x2="97600" y2="94505"/>
                        <a14:foregroundMark x1="68400" y1="87363" x2="68400" y2="87363"/>
                        <a14:foregroundMark x1="72000" y1="95604" x2="72000" y2="95604"/>
                        <a14:foregroundMark x1="70400" y1="94505" x2="70400" y2="94505"/>
                        <a14:foregroundMark x1="81800" y1="93956" x2="81800" y2="93956"/>
                        <a14:foregroundMark x1="82800" y1="96154" x2="82800" y2="96154"/>
                        <a14:foregroundMark x1="99400" y1="93407" x2="99400" y2="93407"/>
                        <a14:foregroundMark x1="97600" y1="90110" x2="97600" y2="90110"/>
                        <a14:foregroundMark x1="94800" y1="95055" x2="94800" y2="95055"/>
                        <a14:foregroundMark x1="96400" y1="89560" x2="96400" y2="89560"/>
                        <a14:foregroundMark x1="99000" y1="88462" x2="99000" y2="88462"/>
                        <a14:foregroundMark x1="97400" y1="87912" x2="97400" y2="87912"/>
                        <a14:foregroundMark x1="97200" y1="89011" x2="97200" y2="89011"/>
                        <a14:foregroundMark x1="97200" y1="90110" x2="97200" y2="90110"/>
                        <a14:foregroundMark x1="45200" y1="89560" x2="45200" y2="89560"/>
                        <a14:foregroundMark x1="53600" y1="89560" x2="53600" y2="89560"/>
                        <a14:foregroundMark x1="43600" y1="90110" x2="43600" y2="90110"/>
                        <a14:foregroundMark x1="43600" y1="87912" x2="43600" y2="87912"/>
                        <a14:foregroundMark x1="15000" y1="88462" x2="15000" y2="88462"/>
                        <a14:foregroundMark x1="15000" y1="94505" x2="15000" y2="94505"/>
                        <a14:foregroundMark x1="13600" y1="84066" x2="13600" y2="84066"/>
                        <a14:foregroundMark x1="13600" y1="90659" x2="13600" y2="90659"/>
                        <a14:foregroundMark x1="12400" y1="90110" x2="12400" y2="90110"/>
                        <a14:foregroundMark x1="800" y1="86813" x2="800" y2="86813"/>
                        <a14:foregroundMark x1="2400" y1="85714" x2="2400" y2="85714"/>
                        <a14:foregroundMark x1="4200" y1="85714" x2="4200" y2="85714"/>
                        <a14:foregroundMark x1="5600" y1="87912" x2="5600" y2="87912"/>
                        <a14:foregroundMark x1="7200" y1="88462" x2="7200" y2="88462"/>
                        <a14:foregroundMark x1="16800" y1="93407" x2="16800" y2="93407"/>
                        <a14:foregroundMark x1="16600" y1="88462" x2="16600" y2="88462"/>
                        <a14:foregroundMark x1="38800" y1="91209" x2="38800" y2="91209"/>
                        <a14:foregroundMark x1="40600" y1="90659" x2="40600" y2="90659"/>
                        <a14:foregroundMark x1="53600" y1="93407" x2="53600" y2="93407"/>
                        <a14:foregroundMark x1="35000" y1="92308" x2="35000" y2="92308"/>
                        <a14:foregroundMark x1="31400" y1="92857" x2="31400" y2="92857"/>
                        <a14:foregroundMark x1="24800" y1="87912" x2="24800" y2="87912"/>
                        <a14:foregroundMark x1="19800" y1="37912" x2="19800" y2="37912"/>
                        <a14:foregroundMark x1="19200" y1="34066" x2="19200" y2="34066"/>
                        <a14:foregroundMark x1="18800" y1="33516" x2="18800" y2="33516"/>
                        <a14:foregroundMark x1="20400" y1="35165" x2="20400" y2="35165"/>
                        <a14:foregroundMark x1="19400" y1="49451" x2="19400" y2="49451"/>
                        <a14:foregroundMark x1="3600" y1="21978" x2="3600" y2="21978"/>
                        <a14:foregroundMark x1="4400" y1="19780" x2="4400" y2="19780"/>
                        <a14:foregroundMark x1="4800" y1="19780" x2="4800" y2="19780"/>
                        <a14:foregroundMark x1="5600" y1="18681" x2="5600" y2="18681"/>
                        <a14:foregroundMark x1="5600" y1="18681" x2="5600" y2="18681"/>
                        <a14:foregroundMark x1="5800" y1="17033" x2="5800" y2="17033"/>
                        <a14:foregroundMark x1="6200" y1="14835" x2="6200" y2="14835"/>
                        <a14:foregroundMark x1="7000" y1="14286" x2="7000" y2="14286"/>
                        <a14:foregroundMark x1="8600" y1="13187" x2="8600" y2="13187"/>
                        <a14:foregroundMark x1="9800" y1="10989" x2="9800" y2="10989"/>
                        <a14:foregroundMark x1="11800" y1="8791" x2="12000" y2="8791"/>
                        <a14:foregroundMark x1="12000" y1="8791" x2="12000" y2="8791"/>
                        <a14:foregroundMark x1="13000" y1="7692" x2="13000" y2="7692"/>
                        <a14:foregroundMark x1="14000" y1="7143" x2="14000" y2="7143"/>
                        <a14:foregroundMark x1="15600" y1="6593" x2="15600" y2="6593"/>
                        <a14:foregroundMark x1="16400" y1="6593" x2="16400" y2="6593"/>
                        <a14:foregroundMark x1="17000" y1="6593" x2="17000" y2="6593"/>
                        <a14:foregroundMark x1="18200" y1="7692" x2="18200" y2="7692"/>
                        <a14:foregroundMark x1="18800" y1="8242" x2="18800" y2="8242"/>
                        <a14:foregroundMark x1="19600" y1="8791" x2="19800" y2="8791"/>
                        <a14:foregroundMark x1="21000" y1="10440" x2="21000" y2="10440"/>
                        <a14:foregroundMark x1="21200" y1="10989" x2="21200" y2="10989"/>
                        <a14:foregroundMark x1="21800" y1="12637" x2="21800" y2="12637"/>
                        <a14:foregroundMark x1="22400" y1="13187" x2="22400" y2="13187"/>
                        <a14:foregroundMark x1="22600" y1="15385" x2="22600" y2="15385"/>
                        <a14:foregroundMark x1="23800" y1="18681" x2="23800" y2="18681"/>
                        <a14:foregroundMark x1="24400" y1="20879" x2="24400" y2="20879"/>
                        <a14:foregroundMark x1="24600" y1="25824" x2="24600" y2="25824"/>
                        <a14:foregroundMark x1="24600" y1="30220" x2="24600" y2="30220"/>
                        <a14:foregroundMark x1="25600" y1="34066" x2="25600" y2="34066"/>
                        <a14:foregroundMark x1="25800" y1="36813" x2="25800" y2="37912"/>
                        <a14:foregroundMark x1="24800" y1="46154" x2="24800" y2="46154"/>
                        <a14:foregroundMark x1="25000" y1="51648" x2="25000" y2="51648"/>
                        <a14:foregroundMark x1="24600" y1="55495" x2="24600" y2="55495"/>
                        <a14:foregroundMark x1="26000" y1="54945" x2="26000" y2="54945"/>
                        <a14:foregroundMark x1="22200" y1="58242" x2="22200" y2="58242"/>
                        <a14:foregroundMark x1="19200" y1="58791" x2="19200" y2="58791"/>
                        <a14:foregroundMark x1="15400" y1="60989" x2="15400" y2="60989"/>
                        <a14:foregroundMark x1="8600" y1="52747" x2="8600" y2="52747"/>
                        <a14:foregroundMark x1="6400" y1="32967" x2="6400" y2="32967"/>
                        <a14:foregroundMark x1="8200" y1="27473" x2="8200" y2="27473"/>
                        <a14:foregroundMark x1="11600" y1="32418" x2="11600" y2="32418"/>
                        <a14:foregroundMark x1="11400" y1="29670" x2="11400" y2="29670"/>
                        <a14:foregroundMark x1="8200" y1="39560" x2="8200" y2="39560"/>
                        <a14:foregroundMark x1="3800" y1="42308" x2="3800" y2="42308"/>
                        <a14:foregroundMark x1="1800" y1="58791" x2="1800" y2="58791"/>
                        <a14:foregroundMark x1="3600" y1="63187" x2="3800" y2="63736"/>
                        <a14:foregroundMark x1="5000" y1="65934" x2="5000" y2="65934"/>
                        <a14:foregroundMark x1="23400" y1="15934" x2="23400" y2="15934"/>
                        <a14:foregroundMark x1="25600" y1="24725" x2="25600" y2="24725"/>
                        <a14:foregroundMark x1="63600" y1="62637" x2="63600" y2="62637"/>
                        <a14:foregroundMark x1="63400" y1="69780" x2="63400" y2="69780"/>
                        <a14:foregroundMark x1="60600" y1="89560" x2="60600" y2="89560"/>
                        <a14:foregroundMark x1="19800" y1="95055" x2="19800" y2="95055"/>
                        <a14:foregroundMark x1="31600" y1="95604" x2="31600" y2="95604"/>
                        <a14:foregroundMark x1="10600" y1="89011" x2="10600" y2="89011"/>
                        <a14:foregroundMark x1="9200" y1="94505" x2="9200" y2="94505"/>
                        <a14:foregroundMark x1="5600" y1="84615" x2="5600" y2="84615"/>
                        <a14:foregroundMark x1="4000" y1="94505" x2="4000" y2="94505"/>
                        <a14:foregroundMark x1="22000" y1="91209" x2="22000" y2="91209"/>
                        <a14:foregroundMark x1="10200" y1="92857" x2="10200" y2="92857"/>
                        <a14:foregroundMark x1="10600" y1="94505" x2="10600" y2="94505"/>
                        <a14:foregroundMark x1="80200" y1="86264" x2="80200" y2="86264"/>
                        <a14:foregroundMark x1="80400" y1="92308" x2="80400" y2="92308"/>
                        <a14:foregroundMark x1="79400" y1="96154" x2="79400" y2="96154"/>
                        <a14:foregroundMark x1="75600" y1="91209" x2="75600" y2="91209"/>
                        <a14:foregroundMark x1="86600" y1="89011" x2="86600" y2="89011"/>
                        <a14:foregroundMark x1="89000" y1="88462" x2="89000" y2="88462"/>
                        <a14:foregroundMark x1="83600" y1="89560" x2="83600" y2="89560"/>
                        <a14:foregroundMark x1="95800" y1="87363" x2="95800" y2="87363"/>
                        <a14:foregroundMark x1="83600" y1="94505" x2="83600" y2="94505"/>
                        <a14:foregroundMark x1="30000" y1="92308" x2="30000" y2="92308"/>
                        <a14:backgroundMark x1="24400" y1="89560" x2="24400" y2="89560"/>
                        <a14:backgroundMark x1="27600" y1="91758" x2="27600" y2="91758"/>
                        <a14:backgroundMark x1="30400" y1="93407" x2="30400" y2="93407"/>
                        <a14:backgroundMark x1="30400" y1="90110" x2="30400" y2="90110"/>
                        <a14:backgroundMark x1="36200" y1="91209" x2="36200" y2="91209"/>
                        <a14:backgroundMark x1="41200" y1="90659" x2="41200" y2="90659"/>
                        <a14:backgroundMark x1="42800" y1="93407" x2="42800" y2="93407"/>
                        <a14:backgroundMark x1="43000" y1="89560" x2="43000" y2="89560"/>
                        <a14:backgroundMark x1="52800" y1="91209" x2="52800" y2="91209"/>
                        <a14:backgroundMark x1="71200" y1="93407" x2="71200" y2="93407"/>
                        <a14:backgroundMark x1="71200" y1="89560" x2="71200" y2="89560"/>
                        <a14:backgroundMark x1="79400" y1="87363" x2="79400" y2="87363"/>
                        <a14:backgroundMark x1="82400" y1="89011" x2="82400" y2="89011"/>
                        <a14:backgroundMark x1="90200" y1="86813" x2="90200" y2="86813"/>
                        <a14:backgroundMark x1="94000" y1="94505" x2="94000" y2="94505"/>
                        <a14:backgroundMark x1="93600" y1="96154" x2="93600" y2="96154"/>
                        <a14:backgroundMark x1="98400" y1="93956" x2="98400" y2="93956"/>
                        <a14:backgroundMark x1="95600" y1="89560" x2="95600" y2="89560"/>
                        <a14:backgroundMark x1="95200" y1="93407" x2="95200" y2="93407"/>
                        <a14:backgroundMark x1="97000" y1="89560" x2="97000" y2="89560"/>
                        <a14:backgroundMark x1="98400" y1="89560" x2="98400" y2="89560"/>
                        <a14:backgroundMark x1="21000" y1="90659" x2="21000" y2="90659"/>
                        <a14:backgroundMark x1="11000" y1="92308" x2="11000" y2="92308"/>
                        <a14:backgroundMark x1="16000" y1="89011" x2="16000" y2="89011"/>
                        <a14:backgroundMark x1="9800" y1="91209" x2="9800" y2="91209"/>
                        <a14:backgroundMark x1="82600" y1="93956" x2="82600" y2="93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094" y="3181076"/>
            <a:ext cx="1556853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003" y="3181076"/>
            <a:ext cx="1307805" cy="599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05" y="5749326"/>
            <a:ext cx="1267057" cy="5449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33" y="5687308"/>
            <a:ext cx="1949464" cy="6711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54" y="6310429"/>
            <a:ext cx="2140342" cy="4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5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OB Day Breakout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1081412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Lato"/>
              <a:cs typeface="Lato"/>
            </a:endParaRP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978025"/>
            <a:ext cx="1081412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PVB: Sharing Provider Data and Using Data to Drive QI</a:t>
            </a:r>
          </a:p>
          <a:p>
            <a:r>
              <a:rPr lang="en-US" dirty="0">
                <a:ea typeface="+mn-lt"/>
                <a:cs typeface="+mn-lt"/>
              </a:rPr>
              <a:t>PVB: Checklist and Huddles Strategies </a:t>
            </a:r>
          </a:p>
          <a:p>
            <a:r>
              <a:rPr lang="en-US" dirty="0">
                <a:ea typeface="+mn-lt"/>
                <a:cs typeface="+mn-lt"/>
              </a:rPr>
              <a:t>PVB: Patient Education &amp; Shared Decision Making </a:t>
            </a:r>
          </a:p>
          <a:p>
            <a:r>
              <a:rPr lang="en-US" dirty="0">
                <a:ea typeface="+mn-lt"/>
                <a:cs typeface="+mn-lt"/>
              </a:rPr>
              <a:t>BE: Social Determinants of Health Screening and Linkage to Resources </a:t>
            </a:r>
          </a:p>
          <a:p>
            <a:r>
              <a:rPr lang="en-US" dirty="0">
                <a:ea typeface="+mn-lt"/>
                <a:cs typeface="+mn-lt"/>
              </a:rPr>
              <a:t>BE: Implementation of Respectful Care Practices and the PREM survey </a:t>
            </a:r>
          </a:p>
          <a:p>
            <a:r>
              <a:rPr lang="en-US" dirty="0">
                <a:ea typeface="+mn-lt"/>
                <a:cs typeface="+mn-lt"/>
              </a:rPr>
              <a:t>BE: Implementation of Implicit Bias Training and Equity Discussions </a:t>
            </a:r>
          </a:p>
          <a:p>
            <a:r>
              <a:rPr lang="en-US" dirty="0">
                <a:ea typeface="+mn-lt"/>
                <a:cs typeface="+mn-lt"/>
              </a:rPr>
              <a:t>MNO-OB: Strategies to Address Maternal Overdose Deaths and Sustain Optimal OUD Care </a:t>
            </a:r>
            <a:endParaRPr lang="en-US" dirty="0">
              <a:ea typeface="Lato"/>
              <a:cs typeface="Lato"/>
            </a:endParaRP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0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393"/>
            <a:ext cx="10972800" cy="1325563"/>
          </a:xfrm>
          <a:noFill/>
        </p:spPr>
        <p:txBody>
          <a:bodyPr/>
          <a:lstStyle/>
          <a:p>
            <a:r>
              <a:rPr lang="en-US" dirty="0"/>
              <a:t>Face-to-Face 2022 </a:t>
            </a:r>
            <a:br>
              <a:rPr lang="en-US" dirty="0"/>
            </a:br>
            <a:r>
              <a:rPr lang="en-US" dirty="0"/>
              <a:t>OB Storyboard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14600" y="1667266"/>
            <a:ext cx="7321137" cy="4689084"/>
            <a:chOff x="2514600" y="1667266"/>
            <a:chExt cx="7321137" cy="46890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600" y="1667266"/>
              <a:ext cx="7321137" cy="46890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3600" y="1981200"/>
              <a:ext cx="971550" cy="432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84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4F194-E40A-455D-BEE8-A53C895F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9A144-8A3F-4857-A7BF-C3896FD8B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8FF1A-A08C-4D1A-AA6E-B0C1A3A4AB7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Face to Face Preparation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370388"/>
              </p:ext>
            </p:extLst>
          </p:nvPr>
        </p:nvGraphicFramePr>
        <p:xfrm>
          <a:off x="92313" y="1542966"/>
          <a:ext cx="12007374" cy="496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873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PQC presentation template 050521" id="{674D30D3-C77E-E647-8D3B-83DDD22D03E9}" vid="{554A91CC-0DFA-5C44-A336-EAD772B121DE}"/>
    </a:ext>
  </a:extLst>
</a:theme>
</file>

<file path=ppt/theme/theme2.xml><?xml version="1.0" encoding="utf-8"?>
<a:theme xmlns:a="http://schemas.openxmlformats.org/drawingml/2006/main" name="1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SF HealthCare">
  <a:themeElements>
    <a:clrScheme name="OSF HealthCare">
      <a:dk1>
        <a:srgbClr val="000000"/>
      </a:dk1>
      <a:lt1>
        <a:srgbClr val="FFFFFF"/>
      </a:lt1>
      <a:dk2>
        <a:srgbClr val="A2C96C"/>
      </a:dk2>
      <a:lt2>
        <a:srgbClr val="FEFFFF"/>
      </a:lt2>
      <a:accent1>
        <a:srgbClr val="64A70B"/>
      </a:accent1>
      <a:accent2>
        <a:srgbClr val="8BBD48"/>
      </a:accent2>
      <a:accent3>
        <a:srgbClr val="AACF79"/>
      </a:accent3>
      <a:accent4>
        <a:srgbClr val="C2DC9D"/>
      </a:accent4>
      <a:accent5>
        <a:srgbClr val="00A9CE"/>
      </a:accent5>
      <a:accent6>
        <a:srgbClr val="99DCEC"/>
      </a:accent6>
      <a:hlink>
        <a:srgbClr val="007F9B"/>
      </a:hlink>
      <a:folHlink>
        <a:srgbClr val="4E8209"/>
      </a:folHlink>
    </a:clrScheme>
    <a:fontScheme name="OSF HealthCare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52000" indent="-252000" algn="l">
          <a:lnSpc>
            <a:spcPct val="90000"/>
          </a:lnSpc>
          <a:spcAft>
            <a:spcPts val="600"/>
          </a:spcAft>
          <a:buClr>
            <a:schemeClr val="accent1"/>
          </a:buClr>
          <a:buFont typeface="Calibri" panose="020F0502020204030204" pitchFamily="34" charset="0"/>
          <a:buChar char="•"/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_OSF HealthCare PPT Template.potx" id="{15B155D5-3F7E-4AAB-8BC1-F412FA3FEDD9}" vid="{9F3B6701-998D-4152-8568-6F512767AB7D}"/>
    </a:ext>
  </a:extLst>
</a:theme>
</file>

<file path=ppt/theme/theme4.xml><?xml version="1.0" encoding="utf-8"?>
<a:theme xmlns:a="http://schemas.openxmlformats.org/drawingml/2006/main" name="1_Northwestern Medicine Low Brand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90000"/>
          </a:lnSpc>
          <a:spcBef>
            <a:spcPts val="600"/>
          </a:spcBef>
          <a:defRPr sz="1850" spc="-50" dirty="0"/>
        </a:defPPr>
      </a:lstStyle>
    </a:tx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7BC"/>
      </a:accent1>
      <a:accent2>
        <a:srgbClr val="7AD0E7"/>
      </a:accent2>
      <a:accent3>
        <a:srgbClr val="F79647"/>
      </a:accent3>
      <a:accent4>
        <a:srgbClr val="F8C946"/>
      </a:accent4>
      <a:accent5>
        <a:srgbClr val="DBDBDB"/>
      </a:accent5>
      <a:accent6>
        <a:srgbClr val="1EC85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ILPQC presentation template</Template>
  <TotalTime>83593</TotalTime>
  <Words>3267</Words>
  <Application>Microsoft Office PowerPoint</Application>
  <PresentationFormat>Widescreen</PresentationFormat>
  <Paragraphs>633</Paragraphs>
  <Slides>66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66</vt:i4>
      </vt:variant>
    </vt:vector>
  </HeadingPairs>
  <TitlesOfParts>
    <vt:vector size="84" baseType="lpstr">
      <vt:lpstr>MS PGothic</vt:lpstr>
      <vt:lpstr>Arial</vt:lpstr>
      <vt:lpstr>Calibri</vt:lpstr>
      <vt:lpstr>Cambria</vt:lpstr>
      <vt:lpstr>Courier New</vt:lpstr>
      <vt:lpstr>Georgia</vt:lpstr>
      <vt:lpstr>Lato</vt:lpstr>
      <vt:lpstr>Lato Medium</vt:lpstr>
      <vt:lpstr>Lucida Grande</vt:lpstr>
      <vt:lpstr>Times New Roman</vt:lpstr>
      <vt:lpstr>Trebuchet MS</vt:lpstr>
      <vt:lpstr>Wingdings</vt:lpstr>
      <vt:lpstr>Office Theme</vt:lpstr>
      <vt:lpstr>1_Office Theme</vt:lpstr>
      <vt:lpstr>OSF HealthCare</vt:lpstr>
      <vt:lpstr>1_Northwestern Medicine Low Brand</vt:lpstr>
      <vt:lpstr>Custom Design</vt:lpstr>
      <vt:lpstr>2_Office Theme</vt:lpstr>
      <vt:lpstr>PVB Monthly Webinar:  Key strategies for getting across the finish line</vt:lpstr>
      <vt:lpstr>Overview:</vt:lpstr>
      <vt:lpstr>ILPQC Spring 2022 Face-to-Face</vt:lpstr>
      <vt:lpstr>PowerPoint Presentation</vt:lpstr>
      <vt:lpstr>PVB QI Excellence Award</vt:lpstr>
      <vt:lpstr>OB Day Face-to-Face Agenda</vt:lpstr>
      <vt:lpstr>OB Day Breakout Sessions</vt:lpstr>
      <vt:lpstr>Face-to-Face 2022  OB Storyboard Template</vt:lpstr>
      <vt:lpstr>Face to Face Preparation</vt:lpstr>
      <vt:lpstr>PVB Data Review</vt:lpstr>
      <vt:lpstr>Supporting vaginal birth and reducing primary Cesareans for optimal maternal and neonatal outcomes</vt:lpstr>
      <vt:lpstr>Clinical Culture Change</vt:lpstr>
      <vt:lpstr>PowerPoint Presentation</vt:lpstr>
      <vt:lpstr>ILPQC NTSV C-Section Rates</vt:lpstr>
      <vt:lpstr>NTSV C-Section Rates, by hospital</vt:lpstr>
      <vt:lpstr>NTSV C-sections meeting  ACOG/SMFM Criteria, across hospitals</vt:lpstr>
      <vt:lpstr>Where do we need to focus improvements for meeting ACOG/SMFM Guidelines?</vt:lpstr>
      <vt:lpstr>Where do we need to focus improvements for meeting ACOG/SMFM Guidelines?</vt:lpstr>
      <vt:lpstr>Where do we need to focus improvements for meeting ACOG/SMFM Guidelines?</vt:lpstr>
      <vt:lpstr>Provider and Nurse Education</vt:lpstr>
      <vt:lpstr>What does it mean to be  GREEN on Provider and Nurse Education?</vt:lpstr>
      <vt:lpstr>PowerPoint Presentation</vt:lpstr>
      <vt:lpstr>What does it mean to be GREEN on Standard Protocols and Processes?</vt:lpstr>
      <vt:lpstr>PowerPoint Presentation</vt:lpstr>
      <vt:lpstr>What does it mean to be GREEN on Sharing Provider-Level Data?</vt:lpstr>
      <vt:lpstr>Cesarean Decision Checklists  and Decision Huddles/Debriefs</vt:lpstr>
      <vt:lpstr>What does it mean to be GREEN?</vt:lpstr>
      <vt:lpstr>Shared Decision Making and Patient Education</vt:lpstr>
      <vt:lpstr>What does it mean to be GREEN?</vt:lpstr>
      <vt:lpstr>Promoting Vaginal Birth  Miller Children’s and Women’s Hospital Long Beach</vt:lpstr>
      <vt:lpstr>               Promoting Vaginal Birth  Miller Children’s and Women’s Hospital Long Beach  Report out to the Illinois Perinatal Quality Collaborative  April 25th, 2022  </vt:lpstr>
      <vt:lpstr>Overview of Miller Children’s &amp; Women’s  BirthCare Center </vt:lpstr>
      <vt:lpstr>Delivery Volume by Year</vt:lpstr>
      <vt:lpstr>The 10 Steps for promoting vaginal birth &amp; lowering your NTSV rates by a nurse leader who has lived in the trench's!  Step 1: Take a deep breath- this is going to take a while!</vt:lpstr>
      <vt:lpstr>PowerPoint Presentation</vt:lpstr>
      <vt:lpstr>Step 2- GET YOUR DATA IN ORDER!</vt:lpstr>
      <vt:lpstr>Step 3- Find a physician champion!</vt:lpstr>
      <vt:lpstr>Step 4: Don’t be afraid to hurt feelings &amp; leverage peer pressure!</vt:lpstr>
      <vt:lpstr>Step 5: Create tools  that work, and put them in every chart.  RN-MD shared decision making tool</vt:lpstr>
      <vt:lpstr>Step 6: Don’t work in a silo!</vt:lpstr>
      <vt:lpstr>Step 7: Look at your fall-outs and stop making excuses!</vt:lpstr>
      <vt:lpstr>Step 8: Reassure the Nay Sayer’s!  </vt:lpstr>
      <vt:lpstr>Step 9: Pick the lowest hanging fruit and work your way up the tree!</vt:lpstr>
      <vt:lpstr>Step 10: Never stop improving, never stop growing, never stop asking questions!</vt:lpstr>
      <vt:lpstr>What are we working on now to promote vaginal birth</vt:lpstr>
      <vt:lpstr>Thank You.</vt:lpstr>
      <vt:lpstr>Team Talk:  Ascension St. Alexius Medical Center </vt:lpstr>
      <vt:lpstr>Ascension Saint Alexius </vt:lpstr>
      <vt:lpstr>Hospital Statistics</vt:lpstr>
      <vt:lpstr>Objectives of Team Talk</vt:lpstr>
      <vt:lpstr>Pre-cesarean Huddle Checklist for Labor Dystocia or Failed Induction</vt:lpstr>
      <vt:lpstr>Multidisciplinary Cesarean Section Review Process</vt:lpstr>
      <vt:lpstr>Next Steps</vt:lpstr>
      <vt:lpstr>Questions?</vt:lpstr>
      <vt:lpstr>Next Steps with PVB</vt:lpstr>
      <vt:lpstr>PVB Data by Race/Ethnicity and Insurance Status</vt:lpstr>
      <vt:lpstr>PVB Hospital Data Form Updates</vt:lpstr>
      <vt:lpstr>Stratified NTSV C/S data – next steps</vt:lpstr>
      <vt:lpstr>PVB Grand Rounds </vt:lpstr>
      <vt:lpstr>Provider Education Resources: POSTERS HAVE SHIPPED!</vt:lpstr>
      <vt:lpstr>Labor management support  E-Modules: AVAILABLE NOW! </vt:lpstr>
      <vt:lpstr>Upcoming Monthly Webinars: </vt:lpstr>
      <vt:lpstr>Next Steps</vt:lpstr>
      <vt:lpstr>Next Steps</vt:lpstr>
      <vt:lpstr>Questions?</vt:lpstr>
      <vt:lpstr>Thanks to our Funders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Eileen Fleming Suse</dc:creator>
  <cp:lastModifiedBy>Eileen Fleming Suse</cp:lastModifiedBy>
  <cp:revision>714</cp:revision>
  <dcterms:created xsi:type="dcterms:W3CDTF">2021-05-17T02:54:07Z</dcterms:created>
  <dcterms:modified xsi:type="dcterms:W3CDTF">2023-05-19T15:46:09Z</dcterms:modified>
</cp:coreProperties>
</file>