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notesSlides/notesSlide17.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13_76AAD083.xml" ContentType="application/vnd.ms-powerpoint.comments+xml"/>
  <Override PartName="/ppt/comments/modernComment_156_FC11B0D0.xml" ContentType="application/vnd.ms-powerpoint.comments+xml"/>
  <Override PartName="/ppt/comments/modernComment_145_BECCC3D9.xml" ContentType="application/vnd.ms-powerpoint.comments+xml"/>
  <Override PartName="/ppt/comments/modernComment_111_EE9473D9.xml" ContentType="application/vnd.ms-powerpoint.comments+xml"/>
  <Override PartName="/ppt/comments/modernComment_158_47DF0C59.xml" ContentType="application/vnd.ms-powerpoint.comments+xml"/>
  <Override PartName="/ppt/comments/modernComment_1E6_BAA92C3D.xml" ContentType="application/vnd.ms-powerpoint.comments+xml"/>
  <Override PartName="/ppt/comments/modernComment_159_EF5C9237.xml" ContentType="application/vnd.ms-powerpoint.comments+xml"/>
  <Override PartName="/ppt/comments/modernComment_15B_4F16B99E.xml" ContentType="application/vnd.ms-powerpoint.comments+xml"/>
  <Override PartName="/ppt/comments/modernComment_11E_DF8D3417.xml" ContentType="application/vnd.ms-powerpoint.comment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08" r:id="rId3"/>
    <p:sldMasterId id="2147483726" r:id="rId4"/>
    <p:sldMasterId id="2147483738" r:id="rId5"/>
  </p:sldMasterIdLst>
  <p:notesMasterIdLst>
    <p:notesMasterId r:id="rId82"/>
  </p:notesMasterIdLst>
  <p:sldIdLst>
    <p:sldId id="257" r:id="rId6"/>
    <p:sldId id="321" r:id="rId7"/>
    <p:sldId id="491" r:id="rId8"/>
    <p:sldId id="492" r:id="rId9"/>
    <p:sldId id="493" r:id="rId10"/>
    <p:sldId id="498" r:id="rId11"/>
    <p:sldId id="499" r:id="rId12"/>
    <p:sldId id="449" r:id="rId13"/>
    <p:sldId id="450" r:id="rId14"/>
    <p:sldId id="497" r:id="rId15"/>
    <p:sldId id="322" r:id="rId16"/>
    <p:sldId id="275" r:id="rId17"/>
    <p:sldId id="485" r:id="rId18"/>
    <p:sldId id="276" r:id="rId19"/>
    <p:sldId id="342" r:id="rId20"/>
    <p:sldId id="284" r:id="rId21"/>
    <p:sldId id="325" r:id="rId22"/>
    <p:sldId id="273" r:id="rId23"/>
    <p:sldId id="414" r:id="rId24"/>
    <p:sldId id="327" r:id="rId25"/>
    <p:sldId id="344" r:id="rId26"/>
    <p:sldId id="486" r:id="rId27"/>
    <p:sldId id="345" r:id="rId28"/>
    <p:sldId id="346" r:id="rId29"/>
    <p:sldId id="347" r:id="rId30"/>
    <p:sldId id="487" r:id="rId31"/>
    <p:sldId id="332" r:id="rId32"/>
    <p:sldId id="334" r:id="rId33"/>
    <p:sldId id="336" r:id="rId34"/>
    <p:sldId id="338" r:id="rId35"/>
    <p:sldId id="340" r:id="rId36"/>
    <p:sldId id="396" r:id="rId37"/>
    <p:sldId id="511" r:id="rId38"/>
    <p:sldId id="543" r:id="rId39"/>
    <p:sldId id="542" r:id="rId40"/>
    <p:sldId id="538" r:id="rId41"/>
    <p:sldId id="540" r:id="rId42"/>
    <p:sldId id="502" r:id="rId43"/>
    <p:sldId id="503" r:id="rId44"/>
    <p:sldId id="508" r:id="rId45"/>
    <p:sldId id="509" r:id="rId46"/>
    <p:sldId id="510" r:id="rId47"/>
    <p:sldId id="512" r:id="rId48"/>
    <p:sldId id="500" r:id="rId49"/>
    <p:sldId id="501" r:id="rId50"/>
    <p:sldId id="513" r:id="rId51"/>
    <p:sldId id="514" r:id="rId52"/>
    <p:sldId id="515" r:id="rId53"/>
    <p:sldId id="490" r:id="rId54"/>
    <p:sldId id="517" r:id="rId55"/>
    <p:sldId id="518" r:id="rId56"/>
    <p:sldId id="519" r:id="rId57"/>
    <p:sldId id="520" r:id="rId58"/>
    <p:sldId id="521" r:id="rId59"/>
    <p:sldId id="522" r:id="rId60"/>
    <p:sldId id="523" r:id="rId61"/>
    <p:sldId id="524" r:id="rId62"/>
    <p:sldId id="525" r:id="rId63"/>
    <p:sldId id="526" r:id="rId64"/>
    <p:sldId id="527" r:id="rId65"/>
    <p:sldId id="528" r:id="rId66"/>
    <p:sldId id="516" r:id="rId67"/>
    <p:sldId id="529" r:id="rId68"/>
    <p:sldId id="530" r:id="rId69"/>
    <p:sldId id="531" r:id="rId70"/>
    <p:sldId id="532" r:id="rId71"/>
    <p:sldId id="533" r:id="rId72"/>
    <p:sldId id="534" r:id="rId73"/>
    <p:sldId id="535" r:id="rId74"/>
    <p:sldId id="536" r:id="rId75"/>
    <p:sldId id="537" r:id="rId76"/>
    <p:sldId id="413" r:id="rId77"/>
    <p:sldId id="286" r:id="rId78"/>
    <p:sldId id="476" r:id="rId79"/>
    <p:sldId id="473" r:id="rId80"/>
    <p:sldId id="474"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FCF8223C-610E-2BBA-F33B-0E1F55F6BB33}" name="Patricia Ann Lee King" initials="PK" userId="S::pal094@ads.northwestern.edu::dbab7ec2-5444-4d21-afe7-a39974533ddc" providerId="AD"/>
  <p188:author id="{B1E8E1CE-C373-4BDB-0D3F-F84FE1DA86D4}" name="Eileen Fleming Suse" initials="ES" userId="S::efs3844@ads.northwestern.edu::725c94ef-d051-42d7-9d33-8572765d59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ED7373"/>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1F950-F46D-1631-EB9B-0EF181D02BED}" v="1" dt="2022-05-27T20:19:28.874"/>
    <p1510:client id="{3B2C30F0-A315-BD0D-760A-A7D36D2778DB}" v="84" dt="2022-08-18T16:48:55.160"/>
    <p1510:client id="{3CCC908E-F608-2556-4DF5-A23D7D8986A2}" v="254" dt="2022-08-18T18:25:22.891"/>
    <p1510:client id="{492F5BD9-4F02-9C54-A023-89E0E1BD12C1}" v="255" dt="2022-08-17T21:11:35.199"/>
    <p1510:client id="{84D1A809-FFF7-39D0-7B01-797CB3A12549}" v="7" dt="2022-09-22T16:56:46.188"/>
    <p1510:client id="{A9108D71-A58E-A154-AD20-29968FC2AE07}" v="106" dt="2022-09-22T12:25:50.716"/>
    <p1510:client id="{BF3FB6BA-F19D-B188-E35F-8F9FA38D7D28}" v="595" dt="2022-08-17T21:02:32.103"/>
    <p1510:client id="{C1998CAB-DFB6-6509-33D2-E911FD08152A}" v="56" dt="2022-08-18T15:44:58.963"/>
    <p1510:client id="{C3334A10-288C-8A64-734D-09AD4A2974DC}" v="217" dt="2022-09-22T02:16:59.944"/>
    <p1510:client id="{CD5A835A-255F-5754-6F70-BCCFC2843417}" v="71" dt="2022-08-18T16:12:08.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049" autoAdjust="0"/>
  </p:normalViewPr>
  <p:slideViewPr>
    <p:cSldViewPr snapToGrid="0">
      <p:cViewPr varScale="1">
        <p:scale>
          <a:sx n="66" d="100"/>
          <a:sy n="66" d="100"/>
        </p:scale>
        <p:origin x="7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leen Fleming Suse" userId="S::efs3844@ads.northwestern.edu::725c94ef-d051-42d7-9d33-8572765d592b" providerId="AD" clId="Web-{492F5BD9-4F02-9C54-A023-89E0E1BD12C1}"/>
    <pc:docChg chg="addSld modSld">
      <pc:chgData name="Eileen Fleming Suse" userId="S::efs3844@ads.northwestern.edu::725c94ef-d051-42d7-9d33-8572765d592b" providerId="AD" clId="Web-{492F5BD9-4F02-9C54-A023-89E0E1BD12C1}" dt="2022-08-17T21:11:35.199" v="253"/>
      <pc:docMkLst>
        <pc:docMk/>
      </pc:docMkLst>
      <pc:sldChg chg="addSp delSp modSp">
        <pc:chgData name="Eileen Fleming Suse" userId="S::efs3844@ads.northwestern.edu::725c94ef-d051-42d7-9d33-8572765d592b" providerId="AD" clId="Web-{492F5BD9-4F02-9C54-A023-89E0E1BD12C1}" dt="2022-08-17T21:11:35.199" v="253"/>
        <pc:sldMkLst>
          <pc:docMk/>
          <pc:sldMk cId="3070106390" sldId="332"/>
        </pc:sldMkLst>
        <pc:graphicFrameChg chg="del">
          <ac:chgData name="Eileen Fleming Suse" userId="S::efs3844@ads.northwestern.edu::725c94ef-d051-42d7-9d33-8572765d592b" providerId="AD" clId="Web-{492F5BD9-4F02-9C54-A023-89E0E1BD12C1}" dt="2022-08-17T21:11:17.325" v="245"/>
          <ac:graphicFrameMkLst>
            <pc:docMk/>
            <pc:sldMk cId="3070106390" sldId="332"/>
            <ac:graphicFrameMk id="7" creationId="{00000000-0000-0000-0000-000000000000}"/>
          </ac:graphicFrameMkLst>
        </pc:graphicFrameChg>
        <pc:picChg chg="add del mod">
          <ac:chgData name="Eileen Fleming Suse" userId="S::efs3844@ads.northwestern.edu::725c94ef-d051-42d7-9d33-8572765d592b" providerId="AD" clId="Web-{492F5BD9-4F02-9C54-A023-89E0E1BD12C1}" dt="2022-08-17T21:11:35.199" v="253"/>
          <ac:picMkLst>
            <pc:docMk/>
            <pc:sldMk cId="3070106390" sldId="332"/>
            <ac:picMk id="5" creationId="{2428253A-1581-4D0C-662E-14109EEC0B54}"/>
          </ac:picMkLst>
        </pc:picChg>
      </pc:sldChg>
      <pc:sldChg chg="modSp new">
        <pc:chgData name="Eileen Fleming Suse" userId="S::efs3844@ads.northwestern.edu::725c94ef-d051-42d7-9d33-8572765d592b" providerId="AD" clId="Web-{492F5BD9-4F02-9C54-A023-89E0E1BD12C1}" dt="2022-08-17T20:22:55.031" v="244" actId="20577"/>
        <pc:sldMkLst>
          <pc:docMk/>
          <pc:sldMk cId="2838886129" sldId="475"/>
        </pc:sldMkLst>
        <pc:spChg chg="mod">
          <ac:chgData name="Eileen Fleming Suse" userId="S::efs3844@ads.northwestern.edu::725c94ef-d051-42d7-9d33-8572765d592b" providerId="AD" clId="Web-{492F5BD9-4F02-9C54-A023-89E0E1BD12C1}" dt="2022-08-17T20:19:47.187" v="24" actId="20577"/>
          <ac:spMkLst>
            <pc:docMk/>
            <pc:sldMk cId="2838886129" sldId="475"/>
            <ac:spMk id="2" creationId="{5352EC2C-B146-D5C9-C207-E5353BB367A5}"/>
          </ac:spMkLst>
        </pc:spChg>
        <pc:spChg chg="mod">
          <ac:chgData name="Eileen Fleming Suse" userId="S::efs3844@ads.northwestern.edu::725c94ef-d051-42d7-9d33-8572765d592b" providerId="AD" clId="Web-{492F5BD9-4F02-9C54-A023-89E0E1BD12C1}" dt="2022-08-17T20:22:55.031" v="244" actId="20577"/>
          <ac:spMkLst>
            <pc:docMk/>
            <pc:sldMk cId="2838886129" sldId="475"/>
            <ac:spMk id="3" creationId="{99687C30-0B9C-FAE7-CDCE-2EA03F721B3F}"/>
          </ac:spMkLst>
        </pc:spChg>
      </pc:sldChg>
    </pc:docChg>
  </pc:docChgLst>
  <pc:docChgLst>
    <pc:chgData name="Alana Rivera" userId="S::arg3669@ads.northwestern.edu::fc8b707a-b7e9-4f2a-8d71-2d76819b7881" providerId="AD" clId="Web-{CD5A835A-255F-5754-6F70-BCCFC2843417}"/>
    <pc:docChg chg="modSld">
      <pc:chgData name="Alana Rivera" userId="S::arg3669@ads.northwestern.edu::fc8b707a-b7e9-4f2a-8d71-2d76819b7881" providerId="AD" clId="Web-{CD5A835A-255F-5754-6F70-BCCFC2843417}" dt="2022-08-18T16:12:08.974" v="70" actId="20577"/>
      <pc:docMkLst>
        <pc:docMk/>
      </pc:docMkLst>
      <pc:sldChg chg="modSp modCm">
        <pc:chgData name="Alana Rivera" userId="S::arg3669@ads.northwestern.edu::fc8b707a-b7e9-4f2a-8d71-2d76819b7881" providerId="AD" clId="Web-{CD5A835A-255F-5754-6F70-BCCFC2843417}" dt="2022-08-18T16:12:08.974" v="70" actId="20577"/>
        <pc:sldMkLst>
          <pc:docMk/>
          <pc:sldMk cId="555471058" sldId="451"/>
        </pc:sldMkLst>
        <pc:spChg chg="mod">
          <ac:chgData name="Alana Rivera" userId="S::arg3669@ads.northwestern.edu::fc8b707a-b7e9-4f2a-8d71-2d76819b7881" providerId="AD" clId="Web-{CD5A835A-255F-5754-6F70-BCCFC2843417}" dt="2022-08-18T16:12:08.974" v="70" actId="20577"/>
          <ac:spMkLst>
            <pc:docMk/>
            <pc:sldMk cId="555471058" sldId="451"/>
            <ac:spMk id="3" creationId="{00000000-0000-0000-0000-000000000000}"/>
          </ac:spMkLst>
        </pc:spChg>
      </pc:sldChg>
    </pc:docChg>
  </pc:docChgLst>
  <pc:docChgLst>
    <pc:chgData name="Alana Rivera" userId="S::arg3669@ads.northwestern.edu::fc8b707a-b7e9-4f2a-8d71-2d76819b7881" providerId="AD" clId="Web-{C3334A10-288C-8A64-734D-09AD4A2974DC}"/>
    <pc:docChg chg="delSld modSld">
      <pc:chgData name="Alana Rivera" userId="S::arg3669@ads.northwestern.edu::fc8b707a-b7e9-4f2a-8d71-2d76819b7881" providerId="AD" clId="Web-{C3334A10-288C-8A64-734D-09AD4A2974DC}" dt="2022-09-22T02:16:59.944" v="290"/>
      <pc:docMkLst>
        <pc:docMk/>
      </pc:docMkLst>
      <pc:sldChg chg="modSp">
        <pc:chgData name="Alana Rivera" userId="S::arg3669@ads.northwestern.edu::fc8b707a-b7e9-4f2a-8d71-2d76819b7881" providerId="AD" clId="Web-{C3334A10-288C-8A64-734D-09AD4A2974DC}" dt="2022-09-22T01:56:37.870" v="7" actId="20577"/>
        <pc:sldMkLst>
          <pc:docMk/>
          <pc:sldMk cId="2876128237" sldId="321"/>
        </pc:sldMkLst>
        <pc:spChg chg="mod">
          <ac:chgData name="Alana Rivera" userId="S::arg3669@ads.northwestern.edu::fc8b707a-b7e9-4f2a-8d71-2d76819b7881" providerId="AD" clId="Web-{C3334A10-288C-8A64-734D-09AD4A2974DC}" dt="2022-09-22T01:56:37.870" v="7" actId="20577"/>
          <ac:spMkLst>
            <pc:docMk/>
            <pc:sldMk cId="2876128237" sldId="321"/>
            <ac:spMk id="5" creationId="{00000000-0000-0000-0000-000000000000}"/>
          </ac:spMkLst>
        </pc:spChg>
      </pc:sldChg>
      <pc:sldChg chg="modSp addCm">
        <pc:chgData name="Alana Rivera" userId="S::arg3669@ads.northwestern.edu::fc8b707a-b7e9-4f2a-8d71-2d76819b7881" providerId="AD" clId="Web-{C3334A10-288C-8A64-734D-09AD4A2974DC}" dt="2022-09-22T02:00:27.469" v="9"/>
        <pc:sldMkLst>
          <pc:docMk/>
          <pc:sldMk cId="3201090521" sldId="325"/>
        </pc:sldMkLst>
        <pc:spChg chg="mod">
          <ac:chgData name="Alana Rivera" userId="S::arg3669@ads.northwestern.edu::fc8b707a-b7e9-4f2a-8d71-2d76819b7881" providerId="AD" clId="Web-{C3334A10-288C-8A64-734D-09AD4A2974DC}" dt="2022-09-22T01:58:54.076" v="8"/>
          <ac:spMkLst>
            <pc:docMk/>
            <pc:sldMk cId="3201090521" sldId="325"/>
            <ac:spMk id="11" creationId="{00000000-0000-0000-0000-000000000000}"/>
          </ac:spMkLst>
        </pc:spChg>
      </pc:sldChg>
      <pc:sldChg chg="modSp">
        <pc:chgData name="Alana Rivera" userId="S::arg3669@ads.northwestern.edu::fc8b707a-b7e9-4f2a-8d71-2d76819b7881" providerId="AD" clId="Web-{C3334A10-288C-8A64-734D-09AD4A2974DC}" dt="2022-09-22T02:06:32.742" v="144" actId="1076"/>
        <pc:sldMkLst>
          <pc:docMk/>
          <pc:sldMk cId="3070106390" sldId="332"/>
        </pc:sldMkLst>
        <pc:spChg chg="mod">
          <ac:chgData name="Alana Rivera" userId="S::arg3669@ads.northwestern.edu::fc8b707a-b7e9-4f2a-8d71-2d76819b7881" providerId="AD" clId="Web-{C3334A10-288C-8A64-734D-09AD4A2974DC}" dt="2022-09-22T02:06:32.742" v="144" actId="1076"/>
          <ac:spMkLst>
            <pc:docMk/>
            <pc:sldMk cId="3070106390" sldId="332"/>
            <ac:spMk id="2" creationId="{00000000-0000-0000-0000-000000000000}"/>
          </ac:spMkLst>
        </pc:spChg>
        <pc:graphicFrameChg chg="ord">
          <ac:chgData name="Alana Rivera" userId="S::arg3669@ads.northwestern.edu::fc8b707a-b7e9-4f2a-8d71-2d76819b7881" providerId="AD" clId="Web-{C3334A10-288C-8A64-734D-09AD4A2974DC}" dt="2022-09-22T02:06:27.195" v="143"/>
          <ac:graphicFrameMkLst>
            <pc:docMk/>
            <pc:sldMk cId="3070106390" sldId="332"/>
            <ac:graphicFrameMk id="7" creationId="{00000000-0000-0000-0000-000000000000}"/>
          </ac:graphicFrameMkLst>
        </pc:graphicFrameChg>
      </pc:sldChg>
      <pc:sldChg chg="addSp modSp">
        <pc:chgData name="Alana Rivera" userId="S::arg3669@ads.northwestern.edu::fc8b707a-b7e9-4f2a-8d71-2d76819b7881" providerId="AD" clId="Web-{C3334A10-288C-8A64-734D-09AD4A2974DC}" dt="2022-09-22T02:07:01.462" v="148" actId="20577"/>
        <pc:sldMkLst>
          <pc:docMk/>
          <pc:sldMk cId="1493672249" sldId="334"/>
        </pc:sldMkLst>
        <pc:spChg chg="add mod">
          <ac:chgData name="Alana Rivera" userId="S::arg3669@ads.northwestern.edu::fc8b707a-b7e9-4f2a-8d71-2d76819b7881" providerId="AD" clId="Web-{C3334A10-288C-8A64-734D-09AD4A2974DC}" dt="2022-09-22T02:07:01.462" v="148" actId="20577"/>
          <ac:spMkLst>
            <pc:docMk/>
            <pc:sldMk cId="1493672249" sldId="334"/>
            <ac:spMk id="3" creationId="{803DF03B-E0C7-CFBA-BD3C-345FB940F7A9}"/>
          </ac:spMkLst>
        </pc:spChg>
      </pc:sldChg>
      <pc:sldChg chg="addSp modSp">
        <pc:chgData name="Alana Rivera" userId="S::arg3669@ads.northwestern.edu::fc8b707a-b7e9-4f2a-8d71-2d76819b7881" providerId="AD" clId="Web-{C3334A10-288C-8A64-734D-09AD4A2974DC}" dt="2022-09-22T02:08:24.229" v="181" actId="1076"/>
        <pc:sldMkLst>
          <pc:docMk/>
          <pc:sldMk cId="456330350" sldId="336"/>
        </pc:sldMkLst>
        <pc:spChg chg="add mod">
          <ac:chgData name="Alana Rivera" userId="S::arg3669@ads.northwestern.edu::fc8b707a-b7e9-4f2a-8d71-2d76819b7881" providerId="AD" clId="Web-{C3334A10-288C-8A64-734D-09AD4A2974DC}" dt="2022-09-22T02:08:24.229" v="181" actId="1076"/>
          <ac:spMkLst>
            <pc:docMk/>
            <pc:sldMk cId="456330350" sldId="336"/>
            <ac:spMk id="3" creationId="{5ECD61DF-4765-E248-723C-9171551AB393}"/>
          </ac:spMkLst>
        </pc:spChg>
      </pc:sldChg>
      <pc:sldChg chg="addSp modSp">
        <pc:chgData name="Alana Rivera" userId="S::arg3669@ads.northwestern.edu::fc8b707a-b7e9-4f2a-8d71-2d76819b7881" providerId="AD" clId="Web-{C3334A10-288C-8A64-734D-09AD4A2974DC}" dt="2022-09-22T02:08:58.746" v="183" actId="1076"/>
        <pc:sldMkLst>
          <pc:docMk/>
          <pc:sldMk cId="3821274496" sldId="338"/>
        </pc:sldMkLst>
        <pc:spChg chg="add mod">
          <ac:chgData name="Alana Rivera" userId="S::arg3669@ads.northwestern.edu::fc8b707a-b7e9-4f2a-8d71-2d76819b7881" providerId="AD" clId="Web-{C3334A10-288C-8A64-734D-09AD4A2974DC}" dt="2022-09-22T02:08:58.746" v="183" actId="1076"/>
          <ac:spMkLst>
            <pc:docMk/>
            <pc:sldMk cId="3821274496" sldId="338"/>
            <ac:spMk id="3" creationId="{CE015E46-D665-582D-C428-C71DB440B073}"/>
          </ac:spMkLst>
        </pc:spChg>
      </pc:sldChg>
      <pc:sldChg chg="addSp modSp">
        <pc:chgData name="Alana Rivera" userId="S::arg3669@ads.northwestern.edu::fc8b707a-b7e9-4f2a-8d71-2d76819b7881" providerId="AD" clId="Web-{C3334A10-288C-8A64-734D-09AD4A2974DC}" dt="2022-09-22T02:13:20.517" v="268" actId="20577"/>
        <pc:sldMkLst>
          <pc:docMk/>
          <pc:sldMk cId="2381343720" sldId="340"/>
        </pc:sldMkLst>
        <pc:spChg chg="add mod">
          <ac:chgData name="Alana Rivera" userId="S::arg3669@ads.northwestern.edu::fc8b707a-b7e9-4f2a-8d71-2d76819b7881" providerId="AD" clId="Web-{C3334A10-288C-8A64-734D-09AD4A2974DC}" dt="2022-09-22T02:13:20.517" v="268" actId="20577"/>
          <ac:spMkLst>
            <pc:docMk/>
            <pc:sldMk cId="2381343720" sldId="340"/>
            <ac:spMk id="5" creationId="{6B154EAD-044D-5C85-482E-691614F81B9E}"/>
          </ac:spMkLst>
        </pc:spChg>
      </pc:sldChg>
      <pc:sldChg chg="del">
        <pc:chgData name="Alana Rivera" userId="S::arg3669@ads.northwestern.edu::fc8b707a-b7e9-4f2a-8d71-2d76819b7881" providerId="AD" clId="Web-{C3334A10-288C-8A64-734D-09AD4A2974DC}" dt="2022-09-22T02:14:44.113" v="269"/>
        <pc:sldMkLst>
          <pc:docMk/>
          <pc:sldMk cId="262516733" sldId="401"/>
        </pc:sldMkLst>
      </pc:sldChg>
      <pc:sldChg chg="addSp delSp modSp mod setBg addCm modCm">
        <pc:chgData name="Alana Rivera" userId="S::arg3669@ads.northwestern.edu::fc8b707a-b7e9-4f2a-8d71-2d76819b7881" providerId="AD" clId="Web-{C3334A10-288C-8A64-734D-09AD4A2974DC}" dt="2022-09-22T02:16:59.944" v="290"/>
        <pc:sldMkLst>
          <pc:docMk/>
          <pc:sldMk cId="3131649085" sldId="486"/>
        </pc:sldMkLst>
        <pc:spChg chg="mod">
          <ac:chgData name="Alana Rivera" userId="S::arg3669@ads.northwestern.edu::fc8b707a-b7e9-4f2a-8d71-2d76819b7881" providerId="AD" clId="Web-{C3334A10-288C-8A64-734D-09AD4A2974DC}" dt="2022-09-22T02:15:39.770" v="271"/>
          <ac:spMkLst>
            <pc:docMk/>
            <pc:sldMk cId="3131649085" sldId="486"/>
            <ac:spMk id="2" creationId="{00000000-0000-0000-0000-000000000000}"/>
          </ac:spMkLst>
        </pc:spChg>
        <pc:spChg chg="add del mod">
          <ac:chgData name="Alana Rivera" userId="S::arg3669@ads.northwestern.edu::fc8b707a-b7e9-4f2a-8d71-2d76819b7881" providerId="AD" clId="Web-{C3334A10-288C-8A64-734D-09AD4A2974DC}" dt="2022-09-22T02:16:59.944" v="290"/>
          <ac:spMkLst>
            <pc:docMk/>
            <pc:sldMk cId="3131649085" sldId="486"/>
            <ac:spMk id="3" creationId="{00000000-0000-0000-0000-000000000000}"/>
          </ac:spMkLst>
        </pc:spChg>
        <pc:spChg chg="mod ord">
          <ac:chgData name="Alana Rivera" userId="S::arg3669@ads.northwestern.edu::fc8b707a-b7e9-4f2a-8d71-2d76819b7881" providerId="AD" clId="Web-{C3334A10-288C-8A64-734D-09AD4A2974DC}" dt="2022-09-22T02:15:39.770" v="271"/>
          <ac:spMkLst>
            <pc:docMk/>
            <pc:sldMk cId="3131649085" sldId="486"/>
            <ac:spMk id="4" creationId="{00000000-0000-0000-0000-000000000000}"/>
          </ac:spMkLst>
        </pc:spChg>
        <pc:spChg chg="mod">
          <ac:chgData name="Alana Rivera" userId="S::arg3669@ads.northwestern.edu::fc8b707a-b7e9-4f2a-8d71-2d76819b7881" providerId="AD" clId="Web-{C3334A10-288C-8A64-734D-09AD4A2974DC}" dt="2022-09-22T02:15:39.770" v="271"/>
          <ac:spMkLst>
            <pc:docMk/>
            <pc:sldMk cId="3131649085" sldId="486"/>
            <ac:spMk id="5" creationId="{00000000-0000-0000-0000-000000000000}"/>
          </ac:spMkLst>
        </pc:spChg>
        <pc:spChg chg="add del">
          <ac:chgData name="Alana Rivera" userId="S::arg3669@ads.northwestern.edu::fc8b707a-b7e9-4f2a-8d71-2d76819b7881" providerId="AD" clId="Web-{C3334A10-288C-8A64-734D-09AD4A2974DC}" dt="2022-09-22T02:04:00.380" v="105"/>
          <ac:spMkLst>
            <pc:docMk/>
            <pc:sldMk cId="3131649085" sldId="486"/>
            <ac:spMk id="9" creationId="{C13EF075-D4EF-4929-ADBC-91B27DA19955}"/>
          </ac:spMkLst>
        </pc:spChg>
        <pc:spChg chg="add del">
          <ac:chgData name="Alana Rivera" userId="S::arg3669@ads.northwestern.edu::fc8b707a-b7e9-4f2a-8d71-2d76819b7881" providerId="AD" clId="Web-{C3334A10-288C-8A64-734D-09AD4A2974DC}" dt="2022-09-22T02:04:00.380" v="105"/>
          <ac:spMkLst>
            <pc:docMk/>
            <pc:sldMk cId="3131649085" sldId="486"/>
            <ac:spMk id="10" creationId="{18873D23-2DCF-4B31-A009-95721C06E8E1}"/>
          </ac:spMkLst>
        </pc:spChg>
        <pc:spChg chg="add">
          <ac:chgData name="Alana Rivera" userId="S::arg3669@ads.northwestern.edu::fc8b707a-b7e9-4f2a-8d71-2d76819b7881" providerId="AD" clId="Web-{C3334A10-288C-8A64-734D-09AD4A2974DC}" dt="2022-09-22T02:15:39.770" v="271"/>
          <ac:spMkLst>
            <pc:docMk/>
            <pc:sldMk cId="3131649085" sldId="486"/>
            <ac:spMk id="11" creationId="{827B839B-9ADE-406B-8590-F1CAEDED45A1}"/>
          </ac:spMkLst>
        </pc:spChg>
        <pc:spChg chg="add del">
          <ac:chgData name="Alana Rivera" userId="S::arg3669@ads.northwestern.edu::fc8b707a-b7e9-4f2a-8d71-2d76819b7881" providerId="AD" clId="Web-{C3334A10-288C-8A64-734D-09AD4A2974DC}" dt="2022-09-22T02:03:23.363" v="103"/>
          <ac:spMkLst>
            <pc:docMk/>
            <pc:sldMk cId="3131649085" sldId="486"/>
            <ac:spMk id="12" creationId="{B50AB553-2A96-4A92-96F2-93548E096954}"/>
          </ac:spMkLst>
        </pc:spChg>
        <pc:spChg chg="add">
          <ac:chgData name="Alana Rivera" userId="S::arg3669@ads.northwestern.edu::fc8b707a-b7e9-4f2a-8d71-2d76819b7881" providerId="AD" clId="Web-{C3334A10-288C-8A64-734D-09AD4A2974DC}" dt="2022-09-22T02:15:39.770" v="271"/>
          <ac:spMkLst>
            <pc:docMk/>
            <pc:sldMk cId="3131649085" sldId="486"/>
            <ac:spMk id="13" creationId="{CFE45BF0-46DB-408C-B5F7-7B11716805D4}"/>
          </ac:spMkLst>
        </pc:spChg>
        <pc:spChg chg="add">
          <ac:chgData name="Alana Rivera" userId="S::arg3669@ads.northwestern.edu::fc8b707a-b7e9-4f2a-8d71-2d76819b7881" providerId="AD" clId="Web-{C3334A10-288C-8A64-734D-09AD4A2974DC}" dt="2022-09-22T02:15:39.770" v="271"/>
          <ac:spMkLst>
            <pc:docMk/>
            <pc:sldMk cId="3131649085" sldId="486"/>
            <ac:spMk id="15" creationId="{2AEBC8F2-97B1-41B4-93F1-2D289E197FBA}"/>
          </ac:spMkLst>
        </pc:spChg>
        <pc:spChg chg="add">
          <ac:chgData name="Alana Rivera" userId="S::arg3669@ads.northwestern.edu::fc8b707a-b7e9-4f2a-8d71-2d76819b7881" providerId="AD" clId="Web-{C3334A10-288C-8A64-734D-09AD4A2974DC}" dt="2022-09-22T02:15:39.770" v="271"/>
          <ac:spMkLst>
            <pc:docMk/>
            <pc:sldMk cId="3131649085" sldId="486"/>
            <ac:spMk id="16" creationId="{472E3A19-F5D5-48FC-BB9C-48C2F68F598B}"/>
          </ac:spMkLst>
        </pc:spChg>
        <pc:spChg chg="add">
          <ac:chgData name="Alana Rivera" userId="S::arg3669@ads.northwestern.edu::fc8b707a-b7e9-4f2a-8d71-2d76819b7881" providerId="AD" clId="Web-{C3334A10-288C-8A64-734D-09AD4A2974DC}" dt="2022-09-22T02:15:39.770" v="271"/>
          <ac:spMkLst>
            <pc:docMk/>
            <pc:sldMk cId="3131649085" sldId="486"/>
            <ac:spMk id="18" creationId="{7A62E32F-BB65-43A8-8EB5-92346890E549}"/>
          </ac:spMkLst>
        </pc:spChg>
        <pc:spChg chg="add">
          <ac:chgData name="Alana Rivera" userId="S::arg3669@ads.northwestern.edu::fc8b707a-b7e9-4f2a-8d71-2d76819b7881" providerId="AD" clId="Web-{C3334A10-288C-8A64-734D-09AD4A2974DC}" dt="2022-09-22T02:15:39.770" v="271"/>
          <ac:spMkLst>
            <pc:docMk/>
            <pc:sldMk cId="3131649085" sldId="486"/>
            <ac:spMk id="20" creationId="{14E91B64-9FCC-451E-AFB4-A827D6329367}"/>
          </ac:spMkLst>
        </pc:spChg>
        <pc:grpChg chg="add del">
          <ac:chgData name="Alana Rivera" userId="S::arg3669@ads.northwestern.edu::fc8b707a-b7e9-4f2a-8d71-2d76819b7881" providerId="AD" clId="Web-{C3334A10-288C-8A64-734D-09AD4A2974DC}" dt="2022-09-22T02:04:00.380" v="105"/>
          <ac:grpSpMkLst>
            <pc:docMk/>
            <pc:sldMk cId="3131649085" sldId="486"/>
            <ac:grpSpMk id="14" creationId="{DAA26DFA-AAB2-4973-9C17-16D587C7B198}"/>
          </ac:grpSpMkLst>
        </pc:grpChg>
        <pc:graphicFrameChg chg="add del">
          <ac:chgData name="Alana Rivera" userId="S::arg3669@ads.northwestern.edu::fc8b707a-b7e9-4f2a-8d71-2d76819b7881" providerId="AD" clId="Web-{C3334A10-288C-8A64-734D-09AD4A2974DC}" dt="2022-09-22T02:03:23.363" v="103"/>
          <ac:graphicFrameMkLst>
            <pc:docMk/>
            <pc:sldMk cId="3131649085" sldId="486"/>
            <ac:graphicFrameMk id="7" creationId="{2D842D30-F29A-E776-F652-8859B86B388E}"/>
          </ac:graphicFrameMkLst>
        </pc:graphicFrameChg>
        <pc:picChg chg="add del">
          <ac:chgData name="Alana Rivera" userId="S::arg3669@ads.northwestern.edu::fc8b707a-b7e9-4f2a-8d71-2d76819b7881" providerId="AD" clId="Web-{C3334A10-288C-8A64-734D-09AD4A2974DC}" dt="2022-09-22T02:03:23.363" v="103"/>
          <ac:picMkLst>
            <pc:docMk/>
            <pc:sldMk cId="3131649085" sldId="486"/>
            <ac:picMk id="8" creationId="{5B28F907-104A-CE82-64F9-B6BA77993460}"/>
          </ac:picMkLst>
        </pc:picChg>
      </pc:sldChg>
      <pc:sldChg chg="addSp modSp mod setBg">
        <pc:chgData name="Alana Rivera" userId="S::arg3669@ads.northwestern.edu::fc8b707a-b7e9-4f2a-8d71-2d76819b7881" providerId="AD" clId="Web-{C3334A10-288C-8A64-734D-09AD4A2974DC}" dt="2022-09-22T02:06:11.351" v="141" actId="20577"/>
        <pc:sldMkLst>
          <pc:docMk/>
          <pc:sldMk cId="747233635" sldId="487"/>
        </pc:sldMkLst>
        <pc:spChg chg="mod">
          <ac:chgData name="Alana Rivera" userId="S::arg3669@ads.northwestern.edu::fc8b707a-b7e9-4f2a-8d71-2d76819b7881" providerId="AD" clId="Web-{C3334A10-288C-8A64-734D-09AD4A2974DC}" dt="2022-09-22T02:04:33.943" v="106"/>
          <ac:spMkLst>
            <pc:docMk/>
            <pc:sldMk cId="747233635" sldId="487"/>
            <ac:spMk id="2" creationId="{00000000-0000-0000-0000-000000000000}"/>
          </ac:spMkLst>
        </pc:spChg>
        <pc:spChg chg="mod">
          <ac:chgData name="Alana Rivera" userId="S::arg3669@ads.northwestern.edu::fc8b707a-b7e9-4f2a-8d71-2d76819b7881" providerId="AD" clId="Web-{C3334A10-288C-8A64-734D-09AD4A2974DC}" dt="2022-09-22T02:06:11.351" v="141" actId="20577"/>
          <ac:spMkLst>
            <pc:docMk/>
            <pc:sldMk cId="747233635" sldId="487"/>
            <ac:spMk id="3" creationId="{00000000-0000-0000-0000-000000000000}"/>
          </ac:spMkLst>
        </pc:spChg>
        <pc:spChg chg="mod ord">
          <ac:chgData name="Alana Rivera" userId="S::arg3669@ads.northwestern.edu::fc8b707a-b7e9-4f2a-8d71-2d76819b7881" providerId="AD" clId="Web-{C3334A10-288C-8A64-734D-09AD4A2974DC}" dt="2022-09-22T02:04:33.943" v="106"/>
          <ac:spMkLst>
            <pc:docMk/>
            <pc:sldMk cId="747233635" sldId="487"/>
            <ac:spMk id="4" creationId="{00000000-0000-0000-0000-000000000000}"/>
          </ac:spMkLst>
        </pc:spChg>
        <pc:spChg chg="mod">
          <ac:chgData name="Alana Rivera" userId="S::arg3669@ads.northwestern.edu::fc8b707a-b7e9-4f2a-8d71-2d76819b7881" providerId="AD" clId="Web-{C3334A10-288C-8A64-734D-09AD4A2974DC}" dt="2022-09-22T02:04:33.943" v="106"/>
          <ac:spMkLst>
            <pc:docMk/>
            <pc:sldMk cId="747233635" sldId="487"/>
            <ac:spMk id="5" creationId="{00000000-0000-0000-0000-000000000000}"/>
          </ac:spMkLst>
        </pc:spChg>
        <pc:spChg chg="add">
          <ac:chgData name="Alana Rivera" userId="S::arg3669@ads.northwestern.edu::fc8b707a-b7e9-4f2a-8d71-2d76819b7881" providerId="AD" clId="Web-{C3334A10-288C-8A64-734D-09AD4A2974DC}" dt="2022-09-22T02:04:33.943" v="106"/>
          <ac:spMkLst>
            <pc:docMk/>
            <pc:sldMk cId="747233635" sldId="487"/>
            <ac:spMk id="10" creationId="{827B839B-9ADE-406B-8590-F1CAEDED45A1}"/>
          </ac:spMkLst>
        </pc:spChg>
        <pc:spChg chg="add">
          <ac:chgData name="Alana Rivera" userId="S::arg3669@ads.northwestern.edu::fc8b707a-b7e9-4f2a-8d71-2d76819b7881" providerId="AD" clId="Web-{C3334A10-288C-8A64-734D-09AD4A2974DC}" dt="2022-09-22T02:04:33.943" v="106"/>
          <ac:spMkLst>
            <pc:docMk/>
            <pc:sldMk cId="747233635" sldId="487"/>
            <ac:spMk id="12" creationId="{CFE45BF0-46DB-408C-B5F7-7B11716805D4}"/>
          </ac:spMkLst>
        </pc:spChg>
        <pc:spChg chg="add">
          <ac:chgData name="Alana Rivera" userId="S::arg3669@ads.northwestern.edu::fc8b707a-b7e9-4f2a-8d71-2d76819b7881" providerId="AD" clId="Web-{C3334A10-288C-8A64-734D-09AD4A2974DC}" dt="2022-09-22T02:04:33.943" v="106"/>
          <ac:spMkLst>
            <pc:docMk/>
            <pc:sldMk cId="747233635" sldId="487"/>
            <ac:spMk id="14" creationId="{2AEBC8F2-97B1-41B4-93F1-2D289E197FBA}"/>
          </ac:spMkLst>
        </pc:spChg>
        <pc:spChg chg="add">
          <ac:chgData name="Alana Rivera" userId="S::arg3669@ads.northwestern.edu::fc8b707a-b7e9-4f2a-8d71-2d76819b7881" providerId="AD" clId="Web-{C3334A10-288C-8A64-734D-09AD4A2974DC}" dt="2022-09-22T02:04:33.943" v="106"/>
          <ac:spMkLst>
            <pc:docMk/>
            <pc:sldMk cId="747233635" sldId="487"/>
            <ac:spMk id="16" creationId="{472E3A19-F5D5-48FC-BB9C-48C2F68F598B}"/>
          </ac:spMkLst>
        </pc:spChg>
        <pc:spChg chg="add">
          <ac:chgData name="Alana Rivera" userId="S::arg3669@ads.northwestern.edu::fc8b707a-b7e9-4f2a-8d71-2d76819b7881" providerId="AD" clId="Web-{C3334A10-288C-8A64-734D-09AD4A2974DC}" dt="2022-09-22T02:04:33.943" v="106"/>
          <ac:spMkLst>
            <pc:docMk/>
            <pc:sldMk cId="747233635" sldId="487"/>
            <ac:spMk id="18" creationId="{7A62E32F-BB65-43A8-8EB5-92346890E549}"/>
          </ac:spMkLst>
        </pc:spChg>
        <pc:spChg chg="add">
          <ac:chgData name="Alana Rivera" userId="S::arg3669@ads.northwestern.edu::fc8b707a-b7e9-4f2a-8d71-2d76819b7881" providerId="AD" clId="Web-{C3334A10-288C-8A64-734D-09AD4A2974DC}" dt="2022-09-22T02:04:33.943" v="106"/>
          <ac:spMkLst>
            <pc:docMk/>
            <pc:sldMk cId="747233635" sldId="487"/>
            <ac:spMk id="20" creationId="{14E91B64-9FCC-451E-AFB4-A827D6329367}"/>
          </ac:spMkLst>
        </pc:spChg>
      </pc:sldChg>
    </pc:docChg>
  </pc:docChgLst>
  <pc:docChgLst>
    <pc:chgData name="Alana Rivera" userId="S::arg3669@ads.northwestern.edu::fc8b707a-b7e9-4f2a-8d71-2d76819b7881" providerId="AD" clId="Web-{A9108D71-A58E-A154-AD20-29968FC2AE07}"/>
    <pc:docChg chg="modSld">
      <pc:chgData name="Alana Rivera" userId="S::arg3669@ads.northwestern.edu::fc8b707a-b7e9-4f2a-8d71-2d76819b7881" providerId="AD" clId="Web-{A9108D71-A58E-A154-AD20-29968FC2AE07}" dt="2022-09-22T12:25:50.341" v="124"/>
      <pc:docMkLst>
        <pc:docMk/>
      </pc:docMkLst>
      <pc:sldChg chg="modSp">
        <pc:chgData name="Alana Rivera" userId="S::arg3669@ads.northwestern.edu::fc8b707a-b7e9-4f2a-8d71-2d76819b7881" providerId="AD" clId="Web-{A9108D71-A58E-A154-AD20-29968FC2AE07}" dt="2022-09-22T12:18:18.828" v="2" actId="20577"/>
        <pc:sldMkLst>
          <pc:docMk/>
          <pc:sldMk cId="1737087415" sldId="450"/>
        </pc:sldMkLst>
        <pc:spChg chg="mod">
          <ac:chgData name="Alana Rivera" userId="S::arg3669@ads.northwestern.edu::fc8b707a-b7e9-4f2a-8d71-2d76819b7881" providerId="AD" clId="Web-{A9108D71-A58E-A154-AD20-29968FC2AE07}" dt="2022-09-22T12:18:12.125" v="0" actId="20577"/>
          <ac:spMkLst>
            <pc:docMk/>
            <pc:sldMk cId="1737087415" sldId="450"/>
            <ac:spMk id="2" creationId="{00000000-0000-0000-0000-000000000000}"/>
          </ac:spMkLst>
        </pc:spChg>
        <pc:spChg chg="mod">
          <ac:chgData name="Alana Rivera" userId="S::arg3669@ads.northwestern.edu::fc8b707a-b7e9-4f2a-8d71-2d76819b7881" providerId="AD" clId="Web-{A9108D71-A58E-A154-AD20-29968FC2AE07}" dt="2022-09-22T12:18:18.828" v="2" actId="20577"/>
          <ac:spMkLst>
            <pc:docMk/>
            <pc:sldMk cId="1737087415" sldId="450"/>
            <ac:spMk id="3" creationId="{00000000-0000-0000-0000-000000000000}"/>
          </ac:spMkLst>
        </pc:spChg>
      </pc:sldChg>
      <pc:sldChg chg="modSp">
        <pc:chgData name="Alana Rivera" userId="S::arg3669@ads.northwestern.edu::fc8b707a-b7e9-4f2a-8d71-2d76819b7881" providerId="AD" clId="Web-{A9108D71-A58E-A154-AD20-29968FC2AE07}" dt="2022-09-22T12:25:50.341" v="124"/>
        <pc:sldMkLst>
          <pc:docMk/>
          <pc:sldMk cId="4004576825" sldId="476"/>
        </pc:sldMkLst>
        <pc:graphicFrameChg chg="mod modGraphic">
          <ac:chgData name="Alana Rivera" userId="S::arg3669@ads.northwestern.edu::fc8b707a-b7e9-4f2a-8d71-2d76819b7881" providerId="AD" clId="Web-{A9108D71-A58E-A154-AD20-29968FC2AE07}" dt="2022-09-22T12:25:50.341" v="124"/>
          <ac:graphicFrameMkLst>
            <pc:docMk/>
            <pc:sldMk cId="4004576825" sldId="476"/>
            <ac:graphicFrameMk id="6" creationId="{4A5DC85B-9F27-AF23-5D97-3D04C5A4E30D}"/>
          </ac:graphicFrameMkLst>
        </pc:graphicFrameChg>
      </pc:sldChg>
      <pc:sldChg chg="modSp modCm">
        <pc:chgData name="Alana Rivera" userId="S::arg3669@ads.northwestern.edu::fc8b707a-b7e9-4f2a-8d71-2d76819b7881" providerId="AD" clId="Web-{A9108D71-A58E-A154-AD20-29968FC2AE07}" dt="2022-09-22T12:22:38.048" v="40" actId="20577"/>
        <pc:sldMkLst>
          <pc:docMk/>
          <pc:sldMk cId="3131649085" sldId="486"/>
        </pc:sldMkLst>
        <pc:spChg chg="mod">
          <ac:chgData name="Alana Rivera" userId="S::arg3669@ads.northwestern.edu::fc8b707a-b7e9-4f2a-8d71-2d76819b7881" providerId="AD" clId="Web-{A9108D71-A58E-A154-AD20-29968FC2AE07}" dt="2022-09-22T12:21:20.090" v="34" actId="1076"/>
          <ac:spMkLst>
            <pc:docMk/>
            <pc:sldMk cId="3131649085" sldId="486"/>
            <ac:spMk id="2" creationId="{00000000-0000-0000-0000-000000000000}"/>
          </ac:spMkLst>
        </pc:spChg>
        <pc:spChg chg="mod">
          <ac:chgData name="Alana Rivera" userId="S::arg3669@ads.northwestern.edu::fc8b707a-b7e9-4f2a-8d71-2d76819b7881" providerId="AD" clId="Web-{A9108D71-A58E-A154-AD20-29968FC2AE07}" dt="2022-09-22T12:22:38.048" v="40" actId="20577"/>
          <ac:spMkLst>
            <pc:docMk/>
            <pc:sldMk cId="3131649085" sldId="486"/>
            <ac:spMk id="3" creationId="{00000000-0000-0000-0000-000000000000}"/>
          </ac:spMkLst>
        </pc:spChg>
      </pc:sldChg>
      <pc:sldChg chg="modSp">
        <pc:chgData name="Alana Rivera" userId="S::arg3669@ads.northwestern.edu::fc8b707a-b7e9-4f2a-8d71-2d76819b7881" providerId="AD" clId="Web-{A9108D71-A58E-A154-AD20-29968FC2AE07}" dt="2022-09-22T12:24:15.460" v="56" actId="20577"/>
        <pc:sldMkLst>
          <pc:docMk/>
          <pc:sldMk cId="747233635" sldId="487"/>
        </pc:sldMkLst>
        <pc:spChg chg="mod">
          <ac:chgData name="Alana Rivera" userId="S::arg3669@ads.northwestern.edu::fc8b707a-b7e9-4f2a-8d71-2d76819b7881" providerId="AD" clId="Web-{A9108D71-A58E-A154-AD20-29968FC2AE07}" dt="2022-09-22T12:24:15.460" v="56" actId="20577"/>
          <ac:spMkLst>
            <pc:docMk/>
            <pc:sldMk cId="747233635" sldId="487"/>
            <ac:spMk id="3" creationId="{00000000-0000-0000-0000-000000000000}"/>
          </ac:spMkLst>
        </pc:spChg>
      </pc:sldChg>
    </pc:docChg>
  </pc:docChgLst>
  <pc:docChgLst>
    <pc:chgData name="Alana Rivera" userId="S::arg3669@ads.northwestern.edu::fc8b707a-b7e9-4f2a-8d71-2d76819b7881" providerId="AD" clId="Web-{BF3FB6BA-F19D-B188-E35F-8F9FA38D7D28}"/>
    <pc:docChg chg="mod modSld">
      <pc:chgData name="Alana Rivera" userId="S::arg3669@ads.northwestern.edu::fc8b707a-b7e9-4f2a-8d71-2d76819b7881" providerId="AD" clId="Web-{BF3FB6BA-F19D-B188-E35F-8F9FA38D7D28}" dt="2022-08-17T21:02:31.635" v="579" actId="20577"/>
      <pc:docMkLst>
        <pc:docMk/>
      </pc:docMkLst>
      <pc:sldChg chg="modSp">
        <pc:chgData name="Alana Rivera" userId="S::arg3669@ads.northwestern.edu::fc8b707a-b7e9-4f2a-8d71-2d76819b7881" providerId="AD" clId="Web-{BF3FB6BA-F19D-B188-E35F-8F9FA38D7D28}" dt="2022-08-17T20:41:07.972" v="35" actId="20577"/>
        <pc:sldMkLst>
          <pc:docMk/>
          <pc:sldMk cId="2188456066" sldId="276"/>
        </pc:sldMkLst>
        <pc:spChg chg="mod">
          <ac:chgData name="Alana Rivera" userId="S::arg3669@ads.northwestern.edu::fc8b707a-b7e9-4f2a-8d71-2d76819b7881" providerId="AD" clId="Web-{BF3FB6BA-F19D-B188-E35F-8F9FA38D7D28}" dt="2022-08-17T20:41:07.972" v="35" actId="20577"/>
          <ac:spMkLst>
            <pc:docMk/>
            <pc:sldMk cId="2188456066" sldId="276"/>
            <ac:spMk id="3" creationId="{00000000-0000-0000-0000-000000000000}"/>
          </ac:spMkLst>
        </pc:spChg>
      </pc:sldChg>
      <pc:sldChg chg="addCm">
        <pc:chgData name="Alana Rivera" userId="S::arg3669@ads.northwestern.edu::fc8b707a-b7e9-4f2a-8d71-2d76819b7881" providerId="AD" clId="Web-{BF3FB6BA-F19D-B188-E35F-8F9FA38D7D28}" dt="2022-08-17T20:47:27.317" v="41"/>
        <pc:sldMkLst>
          <pc:docMk/>
          <pc:sldMk cId="3070106390" sldId="332"/>
        </pc:sldMkLst>
      </pc:sldChg>
      <pc:sldChg chg="delSp modSp">
        <pc:chgData name="Alana Rivera" userId="S::arg3669@ads.northwestern.edu::fc8b707a-b7e9-4f2a-8d71-2d76819b7881" providerId="AD" clId="Web-{BF3FB6BA-F19D-B188-E35F-8F9FA38D7D28}" dt="2022-08-17T20:48:39.068" v="49" actId="1076"/>
        <pc:sldMkLst>
          <pc:docMk/>
          <pc:sldMk cId="152076112" sldId="396"/>
        </pc:sldMkLst>
        <pc:spChg chg="mod">
          <ac:chgData name="Alana Rivera" userId="S::arg3669@ads.northwestern.edu::fc8b707a-b7e9-4f2a-8d71-2d76819b7881" providerId="AD" clId="Web-{BF3FB6BA-F19D-B188-E35F-8F9FA38D7D28}" dt="2022-08-17T20:48:39.068" v="49" actId="1076"/>
          <ac:spMkLst>
            <pc:docMk/>
            <pc:sldMk cId="152076112" sldId="396"/>
            <ac:spMk id="2" creationId="{00000000-0000-0000-0000-000000000000}"/>
          </ac:spMkLst>
        </pc:spChg>
        <pc:spChg chg="del">
          <ac:chgData name="Alana Rivera" userId="S::arg3669@ads.northwestern.edu::fc8b707a-b7e9-4f2a-8d71-2d76819b7881" providerId="AD" clId="Web-{BF3FB6BA-F19D-B188-E35F-8F9FA38D7D28}" dt="2022-08-17T20:48:18.411" v="46"/>
          <ac:spMkLst>
            <pc:docMk/>
            <pc:sldMk cId="152076112" sldId="396"/>
            <ac:spMk id="3" creationId="{00000000-0000-0000-0000-000000000000}"/>
          </ac:spMkLst>
        </pc:spChg>
      </pc:sldChg>
      <pc:sldChg chg="modSp">
        <pc:chgData name="Alana Rivera" userId="S::arg3669@ads.northwestern.edu::fc8b707a-b7e9-4f2a-8d71-2d76819b7881" providerId="AD" clId="Web-{BF3FB6BA-F19D-B188-E35F-8F9FA38D7D28}" dt="2022-08-17T21:00:40.822" v="545" actId="1076"/>
        <pc:sldMkLst>
          <pc:docMk/>
          <pc:sldMk cId="262516733" sldId="401"/>
        </pc:sldMkLst>
        <pc:spChg chg="mod">
          <ac:chgData name="Alana Rivera" userId="S::arg3669@ads.northwestern.edu::fc8b707a-b7e9-4f2a-8d71-2d76819b7881" providerId="AD" clId="Web-{BF3FB6BA-F19D-B188-E35F-8F9FA38D7D28}" dt="2022-08-17T21:00:16.243" v="543" actId="20577"/>
          <ac:spMkLst>
            <pc:docMk/>
            <pc:sldMk cId="262516733" sldId="401"/>
            <ac:spMk id="3" creationId="{00000000-0000-0000-0000-000000000000}"/>
          </ac:spMkLst>
        </pc:spChg>
        <pc:spChg chg="mod">
          <ac:chgData name="Alana Rivera" userId="S::arg3669@ads.northwestern.edu::fc8b707a-b7e9-4f2a-8d71-2d76819b7881" providerId="AD" clId="Web-{BF3FB6BA-F19D-B188-E35F-8F9FA38D7D28}" dt="2022-08-17T21:00:40.822" v="545" actId="1076"/>
          <ac:spMkLst>
            <pc:docMk/>
            <pc:sldMk cId="262516733" sldId="401"/>
            <ac:spMk id="6" creationId="{00000000-0000-0000-0000-000000000000}"/>
          </ac:spMkLst>
        </pc:spChg>
        <pc:picChg chg="mod">
          <ac:chgData name="Alana Rivera" userId="S::arg3669@ads.northwestern.edu::fc8b707a-b7e9-4f2a-8d71-2d76819b7881" providerId="AD" clId="Web-{BF3FB6BA-F19D-B188-E35F-8F9FA38D7D28}" dt="2022-08-17T21:00:33.134" v="544" actId="1076"/>
          <ac:picMkLst>
            <pc:docMk/>
            <pc:sldMk cId="262516733" sldId="401"/>
            <ac:picMk id="7" creationId="{00000000-0000-0000-0000-000000000000}"/>
          </ac:picMkLst>
        </pc:picChg>
      </pc:sldChg>
      <pc:sldChg chg="modSp">
        <pc:chgData name="Alana Rivera" userId="S::arg3669@ads.northwestern.edu::fc8b707a-b7e9-4f2a-8d71-2d76819b7881" providerId="AD" clId="Web-{BF3FB6BA-F19D-B188-E35F-8F9FA38D7D28}" dt="2022-08-17T21:02:31.635" v="579" actId="20577"/>
        <pc:sldMkLst>
          <pc:docMk/>
          <pc:sldMk cId="3534998755" sldId="415"/>
        </pc:sldMkLst>
        <pc:spChg chg="mod">
          <ac:chgData name="Alana Rivera" userId="S::arg3669@ads.northwestern.edu::fc8b707a-b7e9-4f2a-8d71-2d76819b7881" providerId="AD" clId="Web-{BF3FB6BA-F19D-B188-E35F-8F9FA38D7D28}" dt="2022-08-17T20:49:51.896" v="53" actId="1076"/>
          <ac:spMkLst>
            <pc:docMk/>
            <pc:sldMk cId="3534998755" sldId="415"/>
            <ac:spMk id="6" creationId="{00000000-0000-0000-0000-000000000000}"/>
          </ac:spMkLst>
        </pc:spChg>
        <pc:spChg chg="mod">
          <ac:chgData name="Alana Rivera" userId="S::arg3669@ads.northwestern.edu::fc8b707a-b7e9-4f2a-8d71-2d76819b7881" providerId="AD" clId="Web-{BF3FB6BA-F19D-B188-E35F-8F9FA38D7D28}" dt="2022-08-17T21:02:31.635" v="579" actId="20577"/>
          <ac:spMkLst>
            <pc:docMk/>
            <pc:sldMk cId="3534998755" sldId="415"/>
            <ac:spMk id="7" creationId="{00000000-0000-0000-0000-000000000000}"/>
          </ac:spMkLst>
        </pc:spChg>
      </pc:sldChg>
      <pc:sldChg chg="modSp">
        <pc:chgData name="Alana Rivera" userId="S::arg3669@ads.northwestern.edu::fc8b707a-b7e9-4f2a-8d71-2d76819b7881" providerId="AD" clId="Web-{BF3FB6BA-F19D-B188-E35F-8F9FA38D7D28}" dt="2022-08-17T20:40:30.721" v="27" actId="20577"/>
        <pc:sldMkLst>
          <pc:docMk/>
          <pc:sldMk cId="1737087415" sldId="450"/>
        </pc:sldMkLst>
        <pc:spChg chg="mod">
          <ac:chgData name="Alana Rivera" userId="S::arg3669@ads.northwestern.edu::fc8b707a-b7e9-4f2a-8d71-2d76819b7881" providerId="AD" clId="Web-{BF3FB6BA-F19D-B188-E35F-8F9FA38D7D28}" dt="2022-08-17T20:40:30.721" v="27" actId="20577"/>
          <ac:spMkLst>
            <pc:docMk/>
            <pc:sldMk cId="1737087415" sldId="450"/>
            <ac:spMk id="3" creationId="{00000000-0000-0000-0000-000000000000}"/>
          </ac:spMkLst>
        </pc:spChg>
      </pc:sldChg>
      <pc:sldChg chg="modSp">
        <pc:chgData name="Alana Rivera" userId="S::arg3669@ads.northwestern.edu::fc8b707a-b7e9-4f2a-8d71-2d76819b7881" providerId="AD" clId="Web-{BF3FB6BA-F19D-B188-E35F-8F9FA38D7D28}" dt="2022-08-17T20:40:03.159" v="25" actId="20577"/>
        <pc:sldMkLst>
          <pc:docMk/>
          <pc:sldMk cId="555471058" sldId="451"/>
        </pc:sldMkLst>
        <pc:spChg chg="mod">
          <ac:chgData name="Alana Rivera" userId="S::arg3669@ads.northwestern.edu::fc8b707a-b7e9-4f2a-8d71-2d76819b7881" providerId="AD" clId="Web-{BF3FB6BA-F19D-B188-E35F-8F9FA38D7D28}" dt="2022-08-17T20:40:03.159" v="25" actId="20577"/>
          <ac:spMkLst>
            <pc:docMk/>
            <pc:sldMk cId="555471058" sldId="451"/>
            <ac:spMk id="3" creationId="{00000000-0000-0000-0000-000000000000}"/>
          </ac:spMkLst>
        </pc:spChg>
      </pc:sldChg>
      <pc:sldChg chg="modSp">
        <pc:chgData name="Alana Rivera" userId="S::arg3669@ads.northwestern.edu::fc8b707a-b7e9-4f2a-8d71-2d76819b7881" providerId="AD" clId="Web-{BF3FB6BA-F19D-B188-E35F-8F9FA38D7D28}" dt="2022-08-17T20:43:44.285" v="39" actId="20577"/>
        <pc:sldMkLst>
          <pc:docMk/>
          <pc:sldMk cId="2838886129" sldId="475"/>
        </pc:sldMkLst>
        <pc:spChg chg="mod">
          <ac:chgData name="Alana Rivera" userId="S::arg3669@ads.northwestern.edu::fc8b707a-b7e9-4f2a-8d71-2d76819b7881" providerId="AD" clId="Web-{BF3FB6BA-F19D-B188-E35F-8F9FA38D7D28}" dt="2022-08-17T20:43:44.285" v="39" actId="20577"/>
          <ac:spMkLst>
            <pc:docMk/>
            <pc:sldMk cId="2838886129" sldId="475"/>
            <ac:spMk id="3" creationId="{99687C30-0B9C-FAE7-CDCE-2EA03F721B3F}"/>
          </ac:spMkLst>
        </pc:spChg>
      </pc:sldChg>
    </pc:docChg>
  </pc:docChgLst>
  <pc:docChgLst>
    <pc:chgData name="Patricia Ann Lee King" userId="S::pal094@ads.northwestern.edu::dbab7ec2-5444-4d21-afe7-a39974533ddc" providerId="AD" clId="Web-{C1998CAB-DFB6-6509-33D2-E911FD08152A}"/>
    <pc:docChg chg="mod modSld">
      <pc:chgData name="Patricia Ann Lee King" userId="S::pal094@ads.northwestern.edu::dbab7ec2-5444-4d21-afe7-a39974533ddc" providerId="AD" clId="Web-{C1998CAB-DFB6-6509-33D2-E911FD08152A}" dt="2022-08-18T15:44:58.963" v="47"/>
      <pc:docMkLst>
        <pc:docMk/>
      </pc:docMkLst>
      <pc:sldChg chg="addSp modSp">
        <pc:chgData name="Patricia Ann Lee King" userId="S::pal094@ads.northwestern.edu::dbab7ec2-5444-4d21-afe7-a39974533ddc" providerId="AD" clId="Web-{C1998CAB-DFB6-6509-33D2-E911FD08152A}" dt="2022-08-18T15:44:01.010" v="46" actId="1076"/>
        <pc:sldMkLst>
          <pc:docMk/>
          <pc:sldMk cId="4002706393" sldId="273"/>
        </pc:sldMkLst>
        <pc:spChg chg="add mod">
          <ac:chgData name="Patricia Ann Lee King" userId="S::pal094@ads.northwestern.edu::dbab7ec2-5444-4d21-afe7-a39974533ddc" providerId="AD" clId="Web-{C1998CAB-DFB6-6509-33D2-E911FD08152A}" dt="2022-08-18T15:44:01.010" v="46" actId="1076"/>
          <ac:spMkLst>
            <pc:docMk/>
            <pc:sldMk cId="4002706393" sldId="273"/>
            <ac:spMk id="3" creationId="{A2898A3F-BA3D-2C44-6202-64FFA173550F}"/>
          </ac:spMkLst>
        </pc:spChg>
      </pc:sldChg>
      <pc:sldChg chg="addCm">
        <pc:chgData name="Patricia Ann Lee King" userId="S::pal094@ads.northwestern.edu::dbab7ec2-5444-4d21-afe7-a39974533ddc" providerId="AD" clId="Web-{C1998CAB-DFB6-6509-33D2-E911FD08152A}" dt="2022-08-18T15:41:32.352" v="27"/>
        <pc:sldMkLst>
          <pc:docMk/>
          <pc:sldMk cId="2188456066" sldId="276"/>
        </pc:sldMkLst>
      </pc:sldChg>
      <pc:sldChg chg="modSp">
        <pc:chgData name="Patricia Ann Lee King" userId="S::pal094@ads.northwestern.edu::dbab7ec2-5444-4d21-afe7-a39974533ddc" providerId="AD" clId="Web-{C1998CAB-DFB6-6509-33D2-E911FD08152A}" dt="2022-08-18T15:41:51.649" v="29" actId="20577"/>
        <pc:sldMkLst>
          <pc:docMk/>
          <pc:sldMk cId="2955484964" sldId="447"/>
        </pc:sldMkLst>
        <pc:spChg chg="mod">
          <ac:chgData name="Patricia Ann Lee King" userId="S::pal094@ads.northwestern.edu::dbab7ec2-5444-4d21-afe7-a39974533ddc" providerId="AD" clId="Web-{C1998CAB-DFB6-6509-33D2-E911FD08152A}" dt="2022-08-18T15:41:51.649" v="29" actId="20577"/>
          <ac:spMkLst>
            <pc:docMk/>
            <pc:sldMk cId="2955484964" sldId="447"/>
            <ac:spMk id="3" creationId="{00000000-0000-0000-0000-000000000000}"/>
          </ac:spMkLst>
        </pc:spChg>
      </pc:sldChg>
      <pc:sldChg chg="modSp">
        <pc:chgData name="Patricia Ann Lee King" userId="S::pal094@ads.northwestern.edu::dbab7ec2-5444-4d21-afe7-a39974533ddc" providerId="AD" clId="Web-{C1998CAB-DFB6-6509-33D2-E911FD08152A}" dt="2022-08-18T15:38:35.459" v="22" actId="20577"/>
        <pc:sldMkLst>
          <pc:docMk/>
          <pc:sldMk cId="2292429937" sldId="449"/>
        </pc:sldMkLst>
        <pc:spChg chg="mod">
          <ac:chgData name="Patricia Ann Lee King" userId="S::pal094@ads.northwestern.edu::dbab7ec2-5444-4d21-afe7-a39974533ddc" providerId="AD" clId="Web-{C1998CAB-DFB6-6509-33D2-E911FD08152A}" dt="2022-08-18T15:38:35.459" v="22" actId="20577"/>
          <ac:spMkLst>
            <pc:docMk/>
            <pc:sldMk cId="2292429937" sldId="449"/>
            <ac:spMk id="3" creationId="{00000000-0000-0000-0000-000000000000}"/>
          </ac:spMkLst>
        </pc:spChg>
      </pc:sldChg>
      <pc:sldChg chg="modSp">
        <pc:chgData name="Patricia Ann Lee King" userId="S::pal094@ads.northwestern.edu::dbab7ec2-5444-4d21-afe7-a39974533ddc" providerId="AD" clId="Web-{C1998CAB-DFB6-6509-33D2-E911FD08152A}" dt="2022-08-18T15:39:01.756" v="26" actId="20577"/>
        <pc:sldMkLst>
          <pc:docMk/>
          <pc:sldMk cId="1737087415" sldId="450"/>
        </pc:sldMkLst>
        <pc:spChg chg="mod">
          <ac:chgData name="Patricia Ann Lee King" userId="S::pal094@ads.northwestern.edu::dbab7ec2-5444-4d21-afe7-a39974533ddc" providerId="AD" clId="Web-{C1998CAB-DFB6-6509-33D2-E911FD08152A}" dt="2022-08-18T15:39:01.756" v="26" actId="20577"/>
          <ac:spMkLst>
            <pc:docMk/>
            <pc:sldMk cId="1737087415" sldId="450"/>
            <ac:spMk id="3" creationId="{00000000-0000-0000-0000-000000000000}"/>
          </ac:spMkLst>
        </pc:spChg>
      </pc:sldChg>
      <pc:sldChg chg="addCm">
        <pc:chgData name="Patricia Ann Lee King" userId="S::pal094@ads.northwestern.edu::dbab7ec2-5444-4d21-afe7-a39974533ddc" providerId="AD" clId="Web-{C1998CAB-DFB6-6509-33D2-E911FD08152A}" dt="2022-08-18T15:30:12.266" v="1"/>
        <pc:sldMkLst>
          <pc:docMk/>
          <pc:sldMk cId="555471058" sldId="451"/>
        </pc:sldMkLst>
      </pc:sldChg>
      <pc:sldChg chg="addCm">
        <pc:chgData name="Patricia Ann Lee King" userId="S::pal094@ads.northwestern.edu::dbab7ec2-5444-4d21-afe7-a39974533ddc" providerId="AD" clId="Web-{C1998CAB-DFB6-6509-33D2-E911FD08152A}" dt="2022-08-18T15:44:58.963" v="47"/>
        <pc:sldMkLst>
          <pc:docMk/>
          <pc:sldMk cId="2838886129" sldId="475"/>
        </pc:sldMkLst>
      </pc:sldChg>
    </pc:docChg>
  </pc:docChgLst>
  <pc:docChgLst>
    <pc:chgData name="Eileen Fleming Suse" userId="S::efs3844@ads.northwestern.edu::725c94ef-d051-42d7-9d33-8572765d592b" providerId="AD" clId="Web-{84D1A809-FFF7-39D0-7B01-797CB3A12549}"/>
    <pc:docChg chg="mod modSld">
      <pc:chgData name="Eileen Fleming Suse" userId="S::efs3844@ads.northwestern.edu::725c94ef-d051-42d7-9d33-8572765d592b" providerId="AD" clId="Web-{84D1A809-FFF7-39D0-7B01-797CB3A12549}" dt="2022-09-22T16:56:46.188" v="23" actId="20577"/>
      <pc:docMkLst>
        <pc:docMk/>
      </pc:docMkLst>
      <pc:sldChg chg="delCm">
        <pc:chgData name="Eileen Fleming Suse" userId="S::efs3844@ads.northwestern.edu::725c94ef-d051-42d7-9d33-8572765d592b" providerId="AD" clId="Web-{84D1A809-FFF7-39D0-7B01-797CB3A12549}" dt="2022-09-22T16:54:25.919" v="1"/>
        <pc:sldMkLst>
          <pc:docMk/>
          <pc:sldMk cId="2008243021" sldId="257"/>
        </pc:sldMkLst>
      </pc:sldChg>
      <pc:sldChg chg="delCm">
        <pc:chgData name="Eileen Fleming Suse" userId="S::efs3844@ads.northwestern.edu::725c94ef-d051-42d7-9d33-8572765d592b" providerId="AD" clId="Web-{84D1A809-FFF7-39D0-7B01-797CB3A12549}" dt="2022-09-22T16:55:16.670" v="2"/>
        <pc:sldMkLst>
          <pc:docMk/>
          <pc:sldMk cId="2188456066" sldId="276"/>
        </pc:sldMkLst>
      </pc:sldChg>
      <pc:sldChg chg="modCm">
        <pc:chgData name="Eileen Fleming Suse" userId="S::efs3844@ads.northwestern.edu::725c94ef-d051-42d7-9d33-8572765d592b" providerId="AD" clId="Web-{84D1A809-FFF7-39D0-7B01-797CB3A12549}" dt="2022-09-22T16:55:53.280" v="4"/>
        <pc:sldMkLst>
          <pc:docMk/>
          <pc:sldMk cId="3201090521" sldId="325"/>
        </pc:sldMkLst>
      </pc:sldChg>
      <pc:sldChg chg="modSp modCm">
        <pc:chgData name="Eileen Fleming Suse" userId="S::efs3844@ads.northwestern.edu::725c94ef-d051-42d7-9d33-8572765d592b" providerId="AD" clId="Web-{84D1A809-FFF7-39D0-7B01-797CB3A12549}" dt="2022-09-22T16:56:46.188" v="23" actId="20577"/>
        <pc:sldMkLst>
          <pc:docMk/>
          <pc:sldMk cId="3131649085" sldId="486"/>
        </pc:sldMkLst>
        <pc:spChg chg="mod">
          <ac:chgData name="Eileen Fleming Suse" userId="S::efs3844@ads.northwestern.edu::725c94ef-d051-42d7-9d33-8572765d592b" providerId="AD" clId="Web-{84D1A809-FFF7-39D0-7B01-797CB3A12549}" dt="2022-09-22T16:56:46.188" v="23" actId="20577"/>
          <ac:spMkLst>
            <pc:docMk/>
            <pc:sldMk cId="3131649085" sldId="486"/>
            <ac:spMk id="3" creationId="{00000000-0000-0000-0000-000000000000}"/>
          </ac:spMkLst>
        </pc:spChg>
      </pc:sldChg>
    </pc:docChg>
  </pc:docChgLst>
  <pc:docChgLst>
    <pc:chgData name="Alana Rivera" userId="S::arg3669@ads.northwestern.edu::fc8b707a-b7e9-4f2a-8d71-2d76819b7881" providerId="AD" clId="Web-{3B2C30F0-A315-BD0D-760A-A7D36D2778DB}"/>
    <pc:docChg chg="modSld">
      <pc:chgData name="Alana Rivera" userId="S::arg3669@ads.northwestern.edu::fc8b707a-b7e9-4f2a-8d71-2d76819b7881" providerId="AD" clId="Web-{3B2C30F0-A315-BD0D-760A-A7D36D2778DB}" dt="2022-08-18T16:48:53.113" v="79" actId="20577"/>
      <pc:docMkLst>
        <pc:docMk/>
      </pc:docMkLst>
      <pc:sldChg chg="addCm">
        <pc:chgData name="Alana Rivera" userId="S::arg3669@ads.northwestern.edu::fc8b707a-b7e9-4f2a-8d71-2d76819b7881" providerId="AD" clId="Web-{3B2C30F0-A315-BD0D-760A-A7D36D2778DB}" dt="2022-08-18T16:30:49.702" v="0"/>
        <pc:sldMkLst>
          <pc:docMk/>
          <pc:sldMk cId="998310969" sldId="413"/>
        </pc:sldMkLst>
      </pc:sldChg>
      <pc:sldChg chg="modSp">
        <pc:chgData name="Alana Rivera" userId="S::arg3669@ads.northwestern.edu::fc8b707a-b7e9-4f2a-8d71-2d76819b7881" providerId="AD" clId="Web-{3B2C30F0-A315-BD0D-760A-A7D36D2778DB}" dt="2022-08-18T16:48:53.113" v="79" actId="20577"/>
        <pc:sldMkLst>
          <pc:docMk/>
          <pc:sldMk cId="555471058" sldId="451"/>
        </pc:sldMkLst>
        <pc:spChg chg="mod">
          <ac:chgData name="Alana Rivera" userId="S::arg3669@ads.northwestern.edu::fc8b707a-b7e9-4f2a-8d71-2d76819b7881" providerId="AD" clId="Web-{3B2C30F0-A315-BD0D-760A-A7D36D2778DB}" dt="2022-08-18T16:48:53.113" v="79" actId="20577"/>
          <ac:spMkLst>
            <pc:docMk/>
            <pc:sldMk cId="555471058" sldId="451"/>
            <ac:spMk id="2" creationId="{00000000-0000-0000-0000-000000000000}"/>
          </ac:spMkLst>
        </pc:spChg>
        <pc:spChg chg="mod">
          <ac:chgData name="Alana Rivera" userId="S::arg3669@ads.northwestern.edu::fc8b707a-b7e9-4f2a-8d71-2d76819b7881" providerId="AD" clId="Web-{3B2C30F0-A315-BD0D-760A-A7D36D2778DB}" dt="2022-08-18T16:45:56.394" v="77" actId="20577"/>
          <ac:spMkLst>
            <pc:docMk/>
            <pc:sldMk cId="555471058" sldId="451"/>
            <ac:spMk id="3" creationId="{00000000-0000-0000-0000-000000000000}"/>
          </ac:spMkLst>
        </pc:spChg>
      </pc:sldChg>
    </pc:docChg>
  </pc:docChgLst>
  <pc:docChgLst>
    <pc:chgData name="Eileen Fleming Suse" userId="S::efs3844@ads.northwestern.edu::725c94ef-d051-42d7-9d33-8572765d592b" providerId="AD" clId="Web-{3CCC908E-F608-2556-4DF5-A23D7D8986A2}"/>
    <pc:docChg chg="addSld modSld sldOrd">
      <pc:chgData name="Eileen Fleming Suse" userId="S::efs3844@ads.northwestern.edu::725c94ef-d051-42d7-9d33-8572765d592b" providerId="AD" clId="Web-{3CCC908E-F608-2556-4DF5-A23D7D8986A2}" dt="2022-08-18T18:25:18.157" v="339"/>
      <pc:docMkLst>
        <pc:docMk/>
      </pc:docMkLst>
      <pc:sldChg chg="delCm">
        <pc:chgData name="Eileen Fleming Suse" userId="S::efs3844@ads.northwestern.edu::725c94ef-d051-42d7-9d33-8572765d592b" providerId="AD" clId="Web-{3CCC908E-F608-2556-4DF5-A23D7D8986A2}" dt="2022-08-18T18:21:34.435" v="79"/>
        <pc:sldMkLst>
          <pc:docMk/>
          <pc:sldMk cId="3070106390" sldId="332"/>
        </pc:sldMkLst>
      </pc:sldChg>
      <pc:sldChg chg="delCm">
        <pc:chgData name="Eileen Fleming Suse" userId="S::efs3844@ads.northwestern.edu::725c94ef-d051-42d7-9d33-8572765d592b" providerId="AD" clId="Web-{3CCC908E-F608-2556-4DF5-A23D7D8986A2}" dt="2022-08-18T18:24:31.266" v="303"/>
        <pc:sldMkLst>
          <pc:docMk/>
          <pc:sldMk cId="998310969" sldId="413"/>
        </pc:sldMkLst>
      </pc:sldChg>
      <pc:sldChg chg="modSp modNotes">
        <pc:chgData name="Eileen Fleming Suse" userId="S::efs3844@ads.northwestern.edu::725c94ef-d051-42d7-9d33-8572765d592b" providerId="AD" clId="Web-{3CCC908E-F608-2556-4DF5-A23D7D8986A2}" dt="2022-08-18T18:25:18.157" v="339"/>
        <pc:sldMkLst>
          <pc:docMk/>
          <pc:sldMk cId="2838886129" sldId="475"/>
        </pc:sldMkLst>
        <pc:spChg chg="mod">
          <ac:chgData name="Eileen Fleming Suse" userId="S::efs3844@ads.northwestern.edu::725c94ef-d051-42d7-9d33-8572765d592b" providerId="AD" clId="Web-{3CCC908E-F608-2556-4DF5-A23D7D8986A2}" dt="2022-08-18T18:20:35.262" v="21"/>
          <ac:spMkLst>
            <pc:docMk/>
            <pc:sldMk cId="2838886129" sldId="475"/>
            <ac:spMk id="2" creationId="{5352EC2C-B146-D5C9-C207-E5353BB367A5}"/>
          </ac:spMkLst>
        </pc:spChg>
      </pc:sldChg>
      <pc:sldChg chg="addSp delSp modSp new ord">
        <pc:chgData name="Eileen Fleming Suse" userId="S::efs3844@ads.northwestern.edu::725c94ef-d051-42d7-9d33-8572765d592b" providerId="AD" clId="Web-{3CCC908E-F608-2556-4DF5-A23D7D8986A2}" dt="2022-08-18T18:24:54.953" v="317"/>
        <pc:sldMkLst>
          <pc:docMk/>
          <pc:sldMk cId="4004576825" sldId="476"/>
        </pc:sldMkLst>
        <pc:spChg chg="mod">
          <ac:chgData name="Eileen Fleming Suse" userId="S::efs3844@ads.northwestern.edu::725c94ef-d051-42d7-9d33-8572765d592b" providerId="AD" clId="Web-{3CCC908E-F608-2556-4DF5-A23D7D8986A2}" dt="2022-08-18T18:22:00.529" v="87" actId="20577"/>
          <ac:spMkLst>
            <pc:docMk/>
            <pc:sldMk cId="4004576825" sldId="476"/>
            <ac:spMk id="2" creationId="{8DA65B7D-6357-F0A1-4ACA-818B5F3700C0}"/>
          </ac:spMkLst>
        </pc:spChg>
        <pc:spChg chg="del">
          <ac:chgData name="Eileen Fleming Suse" userId="S::efs3844@ads.northwestern.edu::725c94ef-d051-42d7-9d33-8572765d592b" providerId="AD" clId="Web-{3CCC908E-F608-2556-4DF5-A23D7D8986A2}" dt="2022-08-18T18:22:08.607" v="88"/>
          <ac:spMkLst>
            <pc:docMk/>
            <pc:sldMk cId="4004576825" sldId="476"/>
            <ac:spMk id="3" creationId="{E60B236F-120D-61B1-9DFC-BA8977C7112A}"/>
          </ac:spMkLst>
        </pc:spChg>
        <pc:graphicFrameChg chg="add mod ord modGraphic">
          <ac:chgData name="Eileen Fleming Suse" userId="S::efs3844@ads.northwestern.edu::725c94ef-d051-42d7-9d33-8572765d592b" providerId="AD" clId="Web-{3CCC908E-F608-2556-4DF5-A23D7D8986A2}" dt="2022-08-18T18:24:54.953" v="317"/>
          <ac:graphicFrameMkLst>
            <pc:docMk/>
            <pc:sldMk cId="4004576825" sldId="476"/>
            <ac:graphicFrameMk id="6" creationId="{4A5DC85B-9F27-AF23-5D97-3D04C5A4E30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fs3844\Downloads\PVBHospitalMeasures_DATA_LABELS_2022-08-15_1741.csv"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efs3844\Documents\ILPQC\PVB\PVB%20Data%20Graphs%209.20.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fs3844\Documents\ILPQC\PVB\PVB%20Data%20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fs3844\Documents\ILPQC\PVB\PVB%20Data%20Graphs%209.20.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NTSV C-Section Rate</a:t>
            </a:r>
            <a:r>
              <a:rPr lang="en-US" sz="2000" baseline="0"/>
              <a:t> by Race and Ethnicity:</a:t>
            </a:r>
          </a:p>
          <a:p>
            <a:pPr>
              <a:defRPr sz="2000"/>
            </a:pPr>
            <a:r>
              <a:rPr lang="en-US" sz="2000" baseline="0"/>
              <a:t>Baseline (Q4 2019) v Q2 2022</a:t>
            </a:r>
            <a:endParaRPr lang="en-US" sz="2000"/>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Sheet2!$B$1</c:f>
              <c:strCache>
                <c:ptCount val="1"/>
                <c:pt idx="0">
                  <c:v>Baseline</c:v>
                </c:pt>
              </c:strCache>
            </c:strRef>
          </c:tx>
          <c:spPr>
            <a:solidFill>
              <a:schemeClr val="accent1"/>
            </a:solidFill>
            <a:ln>
              <a:noFill/>
            </a:ln>
            <a:effectLst/>
          </c:spPr>
          <c:invertIfNegative val="0"/>
          <c:cat>
            <c:strRef>
              <c:f>Sheet2!$A$2:$A$6</c:f>
              <c:strCache>
                <c:ptCount val="5"/>
                <c:pt idx="0">
                  <c:v>Black</c:v>
                </c:pt>
                <c:pt idx="1">
                  <c:v>White </c:v>
                </c:pt>
                <c:pt idx="2">
                  <c:v>Hispanic</c:v>
                </c:pt>
                <c:pt idx="3">
                  <c:v>Asian</c:v>
                </c:pt>
                <c:pt idx="4">
                  <c:v>Other</c:v>
                </c:pt>
              </c:strCache>
            </c:strRef>
          </c:cat>
          <c:val>
            <c:numRef>
              <c:f>Sheet2!$B$2:$B$6</c:f>
              <c:numCache>
                <c:formatCode>0%</c:formatCode>
                <c:ptCount val="5"/>
                <c:pt idx="0">
                  <c:v>0.30745814307458141</c:v>
                </c:pt>
                <c:pt idx="1">
                  <c:v>0.25398996808025537</c:v>
                </c:pt>
                <c:pt idx="2">
                  <c:v>0.26101141924959215</c:v>
                </c:pt>
                <c:pt idx="3">
                  <c:v>0.28000000000000003</c:v>
                </c:pt>
                <c:pt idx="4">
                  <c:v>0.37317784256559766</c:v>
                </c:pt>
              </c:numCache>
            </c:numRef>
          </c:val>
          <c:extLst>
            <c:ext xmlns:c16="http://schemas.microsoft.com/office/drawing/2014/chart" uri="{C3380CC4-5D6E-409C-BE32-E72D297353CC}">
              <c16:uniqueId val="{00000000-2991-4FC2-A1AD-5E3A8F79C6E9}"/>
            </c:ext>
          </c:extLst>
        </c:ser>
        <c:ser>
          <c:idx val="1"/>
          <c:order val="1"/>
          <c:tx>
            <c:strRef>
              <c:f>Sheet2!$C$1</c:f>
              <c:strCache>
                <c:ptCount val="1"/>
                <c:pt idx="0">
                  <c:v>Q2 2022</c:v>
                </c:pt>
              </c:strCache>
            </c:strRef>
          </c:tx>
          <c:spPr>
            <a:solidFill>
              <a:schemeClr val="accent2"/>
            </a:solidFill>
            <a:ln>
              <a:noFill/>
            </a:ln>
            <a:effectLst/>
          </c:spPr>
          <c:invertIfNegative val="0"/>
          <c:cat>
            <c:strRef>
              <c:f>Sheet2!$A$2:$A$6</c:f>
              <c:strCache>
                <c:ptCount val="5"/>
                <c:pt idx="0">
                  <c:v>Black</c:v>
                </c:pt>
                <c:pt idx="1">
                  <c:v>White </c:v>
                </c:pt>
                <c:pt idx="2">
                  <c:v>Hispanic</c:v>
                </c:pt>
                <c:pt idx="3">
                  <c:v>Asian</c:v>
                </c:pt>
                <c:pt idx="4">
                  <c:v>Other</c:v>
                </c:pt>
              </c:strCache>
            </c:strRef>
          </c:cat>
          <c:val>
            <c:numRef>
              <c:f>Sheet2!$C$2:$C$6</c:f>
              <c:numCache>
                <c:formatCode>0%</c:formatCode>
                <c:ptCount val="5"/>
                <c:pt idx="0">
                  <c:v>0.29127358490566035</c:v>
                </c:pt>
                <c:pt idx="1">
                  <c:v>0.24312056737588653</c:v>
                </c:pt>
                <c:pt idx="2">
                  <c:v>0.28419182948490229</c:v>
                </c:pt>
                <c:pt idx="3">
                  <c:v>0.27788649706457924</c:v>
                </c:pt>
                <c:pt idx="4">
                  <c:v>0.18006993006993008</c:v>
                </c:pt>
              </c:numCache>
            </c:numRef>
          </c:val>
          <c:extLst>
            <c:ext xmlns:c16="http://schemas.microsoft.com/office/drawing/2014/chart" uri="{C3380CC4-5D6E-409C-BE32-E72D297353CC}">
              <c16:uniqueId val="{00000001-2991-4FC2-A1AD-5E3A8F79C6E9}"/>
            </c:ext>
          </c:extLst>
        </c:ser>
        <c:dLbls>
          <c:showLegendKey val="0"/>
          <c:showVal val="0"/>
          <c:showCatName val="0"/>
          <c:showSerName val="0"/>
          <c:showPercent val="0"/>
          <c:showBubbleSize val="0"/>
        </c:dLbls>
        <c:gapWidth val="219"/>
        <c:overlap val="-27"/>
        <c:axId val="255904815"/>
        <c:axId val="255905647"/>
      </c:barChart>
      <c:catAx>
        <c:axId val="25590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5905647"/>
        <c:crosses val="autoZero"/>
        <c:auto val="1"/>
        <c:lblAlgn val="ctr"/>
        <c:lblOffset val="100"/>
        <c:noMultiLvlLbl val="0"/>
      </c:catAx>
      <c:valAx>
        <c:axId val="2559056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590481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provider and nurse education and other strategies to achieve buy-in</a:t>
            </a:r>
            <a:endParaRPr lang="en-US" sz="1800" b="0">
              <a:effectLst/>
            </a:endParaRPr>
          </a:p>
        </c:rich>
      </c:tx>
      <c:overlay val="0"/>
      <c:spPr>
        <a:noFill/>
        <a:ln>
          <a:noFill/>
        </a:ln>
        <a:effectLst/>
      </c:spPr>
    </c:title>
    <c:autoTitleDeleted val="0"/>
    <c:plotArea>
      <c:layout/>
      <c:barChart>
        <c:barDir val="col"/>
        <c:grouping val="percentStacked"/>
        <c:varyColors val="0"/>
        <c:ser>
          <c:idx val="0"/>
          <c:order val="0"/>
          <c:tx>
            <c:strRef>
              <c:f>'SM 1'!$A$2</c:f>
              <c:strCache>
                <c:ptCount val="1"/>
                <c:pt idx="0">
                  <c:v>In Place</c:v>
                </c:pt>
              </c:strCache>
            </c:strRef>
          </c:tx>
          <c:spPr>
            <a:solidFill>
              <a:srgbClr val="00B050"/>
            </a:solidFill>
            <a:ln>
              <a:noFill/>
            </a:ln>
            <a:effectLst/>
          </c:spPr>
          <c:invertIfNegative val="0"/>
          <c:cat>
            <c:strRef>
              <c:f>'SM 1'!$B$1:$V$1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22-Apr</c:v>
                </c:pt>
                <c:pt idx="17">
                  <c:v>22-May</c:v>
                </c:pt>
                <c:pt idx="18">
                  <c:v>Jun-22</c:v>
                </c:pt>
                <c:pt idx="19">
                  <c:v>22-Jul</c:v>
                </c:pt>
                <c:pt idx="20">
                  <c:v>Aug-22</c:v>
                </c:pt>
              </c:strCache>
            </c:strRef>
          </c:cat>
          <c:val>
            <c:numRef>
              <c:f>'SM 1'!$B$2:$V$2</c:f>
              <c:numCache>
                <c:formatCode>General</c:formatCode>
                <c:ptCount val="21"/>
                <c:pt idx="0">
                  <c:v>2.11</c:v>
                </c:pt>
                <c:pt idx="1">
                  <c:v>6.25</c:v>
                </c:pt>
                <c:pt idx="2">
                  <c:v>8.86</c:v>
                </c:pt>
                <c:pt idx="3">
                  <c:v>14.29</c:v>
                </c:pt>
                <c:pt idx="4">
                  <c:v>22.78</c:v>
                </c:pt>
                <c:pt idx="5">
                  <c:v>21.74</c:v>
                </c:pt>
                <c:pt idx="6">
                  <c:v>32.86</c:v>
                </c:pt>
                <c:pt idx="7">
                  <c:v>34.78</c:v>
                </c:pt>
                <c:pt idx="8">
                  <c:v>50</c:v>
                </c:pt>
                <c:pt idx="9">
                  <c:v>54.69</c:v>
                </c:pt>
                <c:pt idx="10">
                  <c:v>59.02</c:v>
                </c:pt>
                <c:pt idx="11">
                  <c:v>61.29</c:v>
                </c:pt>
                <c:pt idx="12">
                  <c:v>62.07</c:v>
                </c:pt>
                <c:pt idx="13">
                  <c:v>57.63</c:v>
                </c:pt>
                <c:pt idx="14">
                  <c:v>63.33</c:v>
                </c:pt>
                <c:pt idx="15">
                  <c:v>68.97</c:v>
                </c:pt>
                <c:pt idx="16">
                  <c:v>70.37</c:v>
                </c:pt>
                <c:pt idx="17">
                  <c:v>70.489999999999995</c:v>
                </c:pt>
                <c:pt idx="18">
                  <c:v>73.33</c:v>
                </c:pt>
                <c:pt idx="19">
                  <c:v>79.63</c:v>
                </c:pt>
                <c:pt idx="20">
                  <c:v>83.33</c:v>
                </c:pt>
              </c:numCache>
            </c:numRef>
          </c:val>
          <c:extLst>
            <c:ext xmlns:c16="http://schemas.microsoft.com/office/drawing/2014/chart" uri="{C3380CC4-5D6E-409C-BE32-E72D297353CC}">
              <c16:uniqueId val="{00000000-8E3F-40B8-A51F-4AB94407260E}"/>
            </c:ext>
          </c:extLst>
        </c:ser>
        <c:ser>
          <c:idx val="1"/>
          <c:order val="1"/>
          <c:tx>
            <c:strRef>
              <c:f>'SM 1'!$A$3</c:f>
              <c:strCache>
                <c:ptCount val="1"/>
                <c:pt idx="0">
                  <c:v>Working on it </c:v>
                </c:pt>
              </c:strCache>
            </c:strRef>
          </c:tx>
          <c:spPr>
            <a:solidFill>
              <a:srgbClr val="FFC000"/>
            </a:solidFill>
            <a:ln>
              <a:noFill/>
            </a:ln>
            <a:effectLst/>
          </c:spPr>
          <c:invertIfNegative val="0"/>
          <c:cat>
            <c:strRef>
              <c:f>'SM 1'!$B$1:$V$1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22-Apr</c:v>
                </c:pt>
                <c:pt idx="17">
                  <c:v>22-May</c:v>
                </c:pt>
                <c:pt idx="18">
                  <c:v>Jun-22</c:v>
                </c:pt>
                <c:pt idx="19">
                  <c:v>22-Jul</c:v>
                </c:pt>
                <c:pt idx="20">
                  <c:v>Aug-22</c:v>
                </c:pt>
              </c:strCache>
            </c:strRef>
          </c:cat>
          <c:val>
            <c:numRef>
              <c:f>'SM 1'!$B$3:$V$3</c:f>
              <c:numCache>
                <c:formatCode>General</c:formatCode>
                <c:ptCount val="21"/>
                <c:pt idx="0">
                  <c:v>30</c:v>
                </c:pt>
                <c:pt idx="1">
                  <c:v>58.75</c:v>
                </c:pt>
                <c:pt idx="2">
                  <c:v>70.89</c:v>
                </c:pt>
                <c:pt idx="3">
                  <c:v>72.73</c:v>
                </c:pt>
                <c:pt idx="4">
                  <c:v>68.349999999999994</c:v>
                </c:pt>
                <c:pt idx="5">
                  <c:v>73.91</c:v>
                </c:pt>
                <c:pt idx="6">
                  <c:v>64.290000000000006</c:v>
                </c:pt>
                <c:pt idx="7">
                  <c:v>63.77</c:v>
                </c:pt>
                <c:pt idx="8">
                  <c:v>50</c:v>
                </c:pt>
                <c:pt idx="9">
                  <c:v>43.75</c:v>
                </c:pt>
                <c:pt idx="10">
                  <c:v>39.340000000000003</c:v>
                </c:pt>
                <c:pt idx="11">
                  <c:v>37.1</c:v>
                </c:pt>
                <c:pt idx="12">
                  <c:v>37.93</c:v>
                </c:pt>
                <c:pt idx="13">
                  <c:v>40.68</c:v>
                </c:pt>
                <c:pt idx="14">
                  <c:v>35</c:v>
                </c:pt>
                <c:pt idx="15">
                  <c:v>27.59</c:v>
                </c:pt>
                <c:pt idx="16">
                  <c:v>25.93</c:v>
                </c:pt>
                <c:pt idx="17">
                  <c:v>24.59</c:v>
                </c:pt>
                <c:pt idx="18">
                  <c:v>26.67</c:v>
                </c:pt>
                <c:pt idx="19">
                  <c:v>20.37</c:v>
                </c:pt>
                <c:pt idx="20">
                  <c:v>16.670000000000002</c:v>
                </c:pt>
              </c:numCache>
            </c:numRef>
          </c:val>
          <c:extLst>
            <c:ext xmlns:c16="http://schemas.microsoft.com/office/drawing/2014/chart" uri="{C3380CC4-5D6E-409C-BE32-E72D297353CC}">
              <c16:uniqueId val="{00000001-8E3F-40B8-A51F-4AB94407260E}"/>
            </c:ext>
          </c:extLst>
        </c:ser>
        <c:ser>
          <c:idx val="2"/>
          <c:order val="2"/>
          <c:tx>
            <c:strRef>
              <c:f>'SM 1'!$A$4</c:f>
              <c:strCache>
                <c:ptCount val="1"/>
                <c:pt idx="0">
                  <c:v>Not Started</c:v>
                </c:pt>
              </c:strCache>
            </c:strRef>
          </c:tx>
          <c:spPr>
            <a:solidFill>
              <a:srgbClr val="FF0000"/>
            </a:solidFill>
            <a:ln>
              <a:noFill/>
            </a:ln>
            <a:effectLst/>
          </c:spPr>
          <c:invertIfNegative val="0"/>
          <c:cat>
            <c:strRef>
              <c:f>'SM 1'!$B$1:$V$1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22-Apr</c:v>
                </c:pt>
                <c:pt idx="17">
                  <c:v>22-May</c:v>
                </c:pt>
                <c:pt idx="18">
                  <c:v>Jun-22</c:v>
                </c:pt>
                <c:pt idx="19">
                  <c:v>22-Jul</c:v>
                </c:pt>
                <c:pt idx="20">
                  <c:v>Aug-22</c:v>
                </c:pt>
              </c:strCache>
            </c:strRef>
          </c:cat>
          <c:val>
            <c:numRef>
              <c:f>'SM 1'!$B$4:$V$4</c:f>
              <c:numCache>
                <c:formatCode>General</c:formatCode>
                <c:ptCount val="21"/>
                <c:pt idx="0">
                  <c:v>67.89</c:v>
                </c:pt>
                <c:pt idx="1">
                  <c:v>35</c:v>
                </c:pt>
                <c:pt idx="2">
                  <c:v>20.25</c:v>
                </c:pt>
                <c:pt idx="3">
                  <c:v>12.97999999999999</c:v>
                </c:pt>
                <c:pt idx="4">
                  <c:v>8.8700000000000045</c:v>
                </c:pt>
                <c:pt idx="5">
                  <c:v>4.3500000000000085</c:v>
                </c:pt>
                <c:pt idx="6">
                  <c:v>2.8499999999999943</c:v>
                </c:pt>
                <c:pt idx="7">
                  <c:v>1.4499999999999886</c:v>
                </c:pt>
                <c:pt idx="8">
                  <c:v>0</c:v>
                </c:pt>
                <c:pt idx="9">
                  <c:v>1.5600000000000023</c:v>
                </c:pt>
                <c:pt idx="10">
                  <c:v>1.6399999999999864</c:v>
                </c:pt>
                <c:pt idx="11">
                  <c:v>1.6099999999999994</c:v>
                </c:pt>
                <c:pt idx="12">
                  <c:v>0</c:v>
                </c:pt>
                <c:pt idx="13">
                  <c:v>1.6899999999999977</c:v>
                </c:pt>
                <c:pt idx="14">
                  <c:v>1.6700000000000017</c:v>
                </c:pt>
                <c:pt idx="15">
                  <c:v>3.4399999999999977</c:v>
                </c:pt>
                <c:pt idx="16">
                  <c:v>3.6999999999999886</c:v>
                </c:pt>
                <c:pt idx="17">
                  <c:v>4.9200000000000017</c:v>
                </c:pt>
                <c:pt idx="18">
                  <c:v>0</c:v>
                </c:pt>
                <c:pt idx="19">
                  <c:v>0</c:v>
                </c:pt>
                <c:pt idx="20">
                  <c:v>0</c:v>
                </c:pt>
              </c:numCache>
            </c:numRef>
          </c:val>
          <c:extLst>
            <c:ext xmlns:c16="http://schemas.microsoft.com/office/drawing/2014/chart" uri="{C3380CC4-5D6E-409C-BE32-E72D297353CC}">
              <c16:uniqueId val="{00000002-8E3F-40B8-A51F-4AB94407260E}"/>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standardized protocol/processes for induction, labor support management and response to labor and fetal heart rate abnormalities</a:t>
            </a:r>
            <a:endParaRPr lang="en-US" sz="1800" b="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'SM 2'!$A$2</c:f>
              <c:strCache>
                <c:ptCount val="1"/>
                <c:pt idx="0">
                  <c:v>In Place</c:v>
                </c:pt>
              </c:strCache>
            </c:strRef>
          </c:tx>
          <c:spPr>
            <a:solidFill>
              <a:srgbClr val="00B050"/>
            </a:solidFill>
            <a:ln>
              <a:noFill/>
            </a:ln>
            <a:effectLst/>
          </c:spPr>
          <c:invertIfNegative val="0"/>
          <c:cat>
            <c:strRef>
              <c:f>'SM 2'!$B$1:$V$1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22-Jul</c:v>
                </c:pt>
                <c:pt idx="20">
                  <c:v>Aug-22</c:v>
                </c:pt>
              </c:strCache>
            </c:strRef>
          </c:cat>
          <c:val>
            <c:numRef>
              <c:f>'SM 2'!$B$2:$V$2</c:f>
              <c:numCache>
                <c:formatCode>General</c:formatCode>
                <c:ptCount val="21"/>
                <c:pt idx="0">
                  <c:v>16.850000000000001</c:v>
                </c:pt>
                <c:pt idx="1">
                  <c:v>13.75</c:v>
                </c:pt>
                <c:pt idx="2">
                  <c:v>16.46</c:v>
                </c:pt>
                <c:pt idx="3">
                  <c:v>15.58</c:v>
                </c:pt>
                <c:pt idx="4">
                  <c:v>20.25</c:v>
                </c:pt>
                <c:pt idx="5">
                  <c:v>26.47</c:v>
                </c:pt>
                <c:pt idx="6">
                  <c:v>30</c:v>
                </c:pt>
                <c:pt idx="7">
                  <c:v>26.47</c:v>
                </c:pt>
                <c:pt idx="8">
                  <c:v>33.33</c:v>
                </c:pt>
                <c:pt idx="9">
                  <c:v>39.06</c:v>
                </c:pt>
                <c:pt idx="10">
                  <c:v>36.07</c:v>
                </c:pt>
                <c:pt idx="11">
                  <c:v>36.07</c:v>
                </c:pt>
                <c:pt idx="12">
                  <c:v>41.38</c:v>
                </c:pt>
                <c:pt idx="13">
                  <c:v>36.31</c:v>
                </c:pt>
                <c:pt idx="14">
                  <c:v>55.17</c:v>
                </c:pt>
                <c:pt idx="15">
                  <c:v>55.17</c:v>
                </c:pt>
                <c:pt idx="16">
                  <c:v>59.26</c:v>
                </c:pt>
                <c:pt idx="17">
                  <c:v>60.71</c:v>
                </c:pt>
                <c:pt idx="18">
                  <c:v>76.67</c:v>
                </c:pt>
                <c:pt idx="19">
                  <c:v>79.63</c:v>
                </c:pt>
                <c:pt idx="20">
                  <c:v>80.95</c:v>
                </c:pt>
              </c:numCache>
            </c:numRef>
          </c:val>
          <c:extLst>
            <c:ext xmlns:c16="http://schemas.microsoft.com/office/drawing/2014/chart" uri="{C3380CC4-5D6E-409C-BE32-E72D297353CC}">
              <c16:uniqueId val="{00000000-82C8-45A3-B5D9-FEA209D2F34B}"/>
            </c:ext>
          </c:extLst>
        </c:ser>
        <c:ser>
          <c:idx val="1"/>
          <c:order val="1"/>
          <c:tx>
            <c:strRef>
              <c:f>'SM 2'!$A$3</c:f>
              <c:strCache>
                <c:ptCount val="1"/>
                <c:pt idx="0">
                  <c:v>Working on it </c:v>
                </c:pt>
              </c:strCache>
            </c:strRef>
          </c:tx>
          <c:spPr>
            <a:solidFill>
              <a:srgbClr val="FFC000"/>
            </a:solidFill>
            <a:ln>
              <a:noFill/>
            </a:ln>
            <a:effectLst/>
          </c:spPr>
          <c:invertIfNegative val="0"/>
          <c:cat>
            <c:strRef>
              <c:f>'SM 2'!$B$1:$V$1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22-Jul</c:v>
                </c:pt>
                <c:pt idx="20">
                  <c:v>Aug-22</c:v>
                </c:pt>
              </c:strCache>
            </c:strRef>
          </c:cat>
          <c:val>
            <c:numRef>
              <c:f>'SM 2'!$B$3:$V$3</c:f>
              <c:numCache>
                <c:formatCode>General</c:formatCode>
                <c:ptCount val="21"/>
                <c:pt idx="0">
                  <c:v>20.22</c:v>
                </c:pt>
                <c:pt idx="1">
                  <c:v>40</c:v>
                </c:pt>
                <c:pt idx="2">
                  <c:v>49.37</c:v>
                </c:pt>
                <c:pt idx="3">
                  <c:v>63.64</c:v>
                </c:pt>
                <c:pt idx="4">
                  <c:v>64.56</c:v>
                </c:pt>
                <c:pt idx="5">
                  <c:v>61.76</c:v>
                </c:pt>
                <c:pt idx="6">
                  <c:v>60</c:v>
                </c:pt>
                <c:pt idx="7">
                  <c:v>63.24</c:v>
                </c:pt>
                <c:pt idx="8">
                  <c:v>62.12</c:v>
                </c:pt>
                <c:pt idx="9">
                  <c:v>56.25</c:v>
                </c:pt>
                <c:pt idx="10">
                  <c:v>59.02</c:v>
                </c:pt>
                <c:pt idx="11">
                  <c:v>59.02</c:v>
                </c:pt>
                <c:pt idx="12">
                  <c:v>55.17</c:v>
                </c:pt>
                <c:pt idx="13">
                  <c:v>60.34</c:v>
                </c:pt>
                <c:pt idx="14">
                  <c:v>36.21</c:v>
                </c:pt>
                <c:pt idx="15">
                  <c:v>36.21</c:v>
                </c:pt>
                <c:pt idx="16">
                  <c:v>33.33</c:v>
                </c:pt>
                <c:pt idx="17">
                  <c:v>33.93</c:v>
                </c:pt>
                <c:pt idx="18">
                  <c:v>18.329999999999998</c:v>
                </c:pt>
                <c:pt idx="19">
                  <c:v>16.670000000000002</c:v>
                </c:pt>
                <c:pt idx="20">
                  <c:v>14.29</c:v>
                </c:pt>
              </c:numCache>
            </c:numRef>
          </c:val>
          <c:extLst>
            <c:ext xmlns:c16="http://schemas.microsoft.com/office/drawing/2014/chart" uri="{C3380CC4-5D6E-409C-BE32-E72D297353CC}">
              <c16:uniqueId val="{00000001-82C8-45A3-B5D9-FEA209D2F34B}"/>
            </c:ext>
          </c:extLst>
        </c:ser>
        <c:ser>
          <c:idx val="2"/>
          <c:order val="2"/>
          <c:tx>
            <c:strRef>
              <c:f>'SM 2'!$A$4</c:f>
              <c:strCache>
                <c:ptCount val="1"/>
                <c:pt idx="0">
                  <c:v>Not Started</c:v>
                </c:pt>
              </c:strCache>
            </c:strRef>
          </c:tx>
          <c:spPr>
            <a:solidFill>
              <a:srgbClr val="FF0000"/>
            </a:solidFill>
            <a:ln>
              <a:noFill/>
            </a:ln>
            <a:effectLst/>
          </c:spPr>
          <c:invertIfNegative val="0"/>
          <c:cat>
            <c:strRef>
              <c:f>'SM 2'!$B$1:$V$1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22-Jul</c:v>
                </c:pt>
                <c:pt idx="20">
                  <c:v>Aug-22</c:v>
                </c:pt>
              </c:strCache>
            </c:strRef>
          </c:cat>
          <c:val>
            <c:numRef>
              <c:f>'SM 2'!$B$4:$V$4</c:f>
              <c:numCache>
                <c:formatCode>General</c:formatCode>
                <c:ptCount val="21"/>
                <c:pt idx="0">
                  <c:v>62.93</c:v>
                </c:pt>
                <c:pt idx="1">
                  <c:v>46.25</c:v>
                </c:pt>
                <c:pt idx="2">
                  <c:v>34.17</c:v>
                </c:pt>
                <c:pt idx="3">
                  <c:v>20.78</c:v>
                </c:pt>
                <c:pt idx="4">
                  <c:v>15.189999999999998</c:v>
                </c:pt>
                <c:pt idx="5">
                  <c:v>11.77000000000001</c:v>
                </c:pt>
                <c:pt idx="6">
                  <c:v>10</c:v>
                </c:pt>
                <c:pt idx="7">
                  <c:v>10.289999999999992</c:v>
                </c:pt>
                <c:pt idx="8">
                  <c:v>4.5500000000000114</c:v>
                </c:pt>
                <c:pt idx="9">
                  <c:v>4.6899999999999977</c:v>
                </c:pt>
                <c:pt idx="10">
                  <c:v>4.9099999999999966</c:v>
                </c:pt>
                <c:pt idx="11">
                  <c:v>4.9099999999999966</c:v>
                </c:pt>
                <c:pt idx="12">
                  <c:v>3.4499999999999886</c:v>
                </c:pt>
                <c:pt idx="13">
                  <c:v>3.3499999999999943</c:v>
                </c:pt>
                <c:pt idx="14">
                  <c:v>8.6200000000000045</c:v>
                </c:pt>
                <c:pt idx="15">
                  <c:v>8.6200000000000045</c:v>
                </c:pt>
                <c:pt idx="16">
                  <c:v>7.4099999999999966</c:v>
                </c:pt>
                <c:pt idx="17">
                  <c:v>5.3599999999999994</c:v>
                </c:pt>
                <c:pt idx="18">
                  <c:v>5</c:v>
                </c:pt>
                <c:pt idx="19">
                  <c:v>3.7000000000000028</c:v>
                </c:pt>
                <c:pt idx="20">
                  <c:v>4.7599999999999909</c:v>
                </c:pt>
              </c:numCache>
            </c:numRef>
          </c:val>
          <c:extLst>
            <c:ext xmlns:c16="http://schemas.microsoft.com/office/drawing/2014/chart" uri="{C3380CC4-5D6E-409C-BE32-E72D297353CC}">
              <c16:uniqueId val="{00000002-82C8-45A3-B5D9-FEA209D2F34B}"/>
            </c:ext>
          </c:extLst>
        </c:ser>
        <c:dLbls>
          <c:showLegendKey val="0"/>
          <c:showVal val="0"/>
          <c:showCatName val="0"/>
          <c:showSerName val="0"/>
          <c:showPercent val="0"/>
          <c:showBubbleSize val="0"/>
        </c:dLbls>
        <c:gapWidth val="150"/>
        <c:overlap val="100"/>
        <c:axId val="241911872"/>
        <c:axId val="241913120"/>
      </c:barChart>
      <c:catAx>
        <c:axId val="24191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41913120"/>
        <c:crosses val="autoZero"/>
        <c:auto val="1"/>
        <c:lblAlgn val="ctr"/>
        <c:lblOffset val="100"/>
        <c:noMultiLvlLbl val="0"/>
      </c:catAx>
      <c:valAx>
        <c:axId val="2419131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1911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Integrated process to review and share data that includes provider-level data with labor and delivery clinical teams</a:t>
            </a:r>
            <a:endParaRPr lang="en-US" sz="1800" b="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8'!$A$2</c:f>
              <c:strCache>
                <c:ptCount val="1"/>
                <c:pt idx="0">
                  <c:v>In Place</c:v>
                </c:pt>
              </c:strCache>
            </c:strRef>
          </c:tx>
          <c:spPr>
            <a:solidFill>
              <a:srgbClr val="00B050"/>
            </a:solidFill>
            <a:ln>
              <a:noFill/>
            </a:ln>
            <a:effectLst/>
          </c:spPr>
          <c:invertIfNegative val="0"/>
          <c:cat>
            <c:strRef>
              <c:f>'SM 8'!$B$1:$V$1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8'!$B$2:$V$2</c:f>
              <c:numCache>
                <c:formatCode>General</c:formatCode>
                <c:ptCount val="21"/>
                <c:pt idx="0">
                  <c:v>4.76</c:v>
                </c:pt>
                <c:pt idx="1">
                  <c:v>7.23</c:v>
                </c:pt>
                <c:pt idx="2">
                  <c:v>8.86</c:v>
                </c:pt>
                <c:pt idx="3">
                  <c:v>20.78</c:v>
                </c:pt>
                <c:pt idx="4">
                  <c:v>26.92</c:v>
                </c:pt>
                <c:pt idx="5">
                  <c:v>26.09</c:v>
                </c:pt>
                <c:pt idx="6">
                  <c:v>28.57</c:v>
                </c:pt>
                <c:pt idx="7">
                  <c:v>37.31</c:v>
                </c:pt>
                <c:pt idx="8">
                  <c:v>42.42</c:v>
                </c:pt>
                <c:pt idx="9">
                  <c:v>49.21</c:v>
                </c:pt>
                <c:pt idx="10">
                  <c:v>50.82</c:v>
                </c:pt>
                <c:pt idx="11">
                  <c:v>51.56</c:v>
                </c:pt>
                <c:pt idx="12">
                  <c:v>51.67</c:v>
                </c:pt>
                <c:pt idx="13">
                  <c:v>53.23</c:v>
                </c:pt>
                <c:pt idx="14">
                  <c:v>57.14</c:v>
                </c:pt>
                <c:pt idx="15">
                  <c:v>60.66</c:v>
                </c:pt>
                <c:pt idx="16">
                  <c:v>65</c:v>
                </c:pt>
                <c:pt idx="17">
                  <c:v>65.569999999999993</c:v>
                </c:pt>
                <c:pt idx="18">
                  <c:v>72.88</c:v>
                </c:pt>
                <c:pt idx="19">
                  <c:v>70.37</c:v>
                </c:pt>
                <c:pt idx="20">
                  <c:v>80.95</c:v>
                </c:pt>
              </c:numCache>
            </c:numRef>
          </c:val>
          <c:extLst>
            <c:ext xmlns:c16="http://schemas.microsoft.com/office/drawing/2014/chart" uri="{C3380CC4-5D6E-409C-BE32-E72D297353CC}">
              <c16:uniqueId val="{00000000-F8AF-4B3A-90C0-1CC3E8669238}"/>
            </c:ext>
          </c:extLst>
        </c:ser>
        <c:ser>
          <c:idx val="1"/>
          <c:order val="1"/>
          <c:tx>
            <c:strRef>
              <c:f>'SM 8'!$A$3</c:f>
              <c:strCache>
                <c:ptCount val="1"/>
                <c:pt idx="0">
                  <c:v>Working on it </c:v>
                </c:pt>
              </c:strCache>
            </c:strRef>
          </c:tx>
          <c:spPr>
            <a:solidFill>
              <a:srgbClr val="FFC000"/>
            </a:solidFill>
            <a:ln>
              <a:noFill/>
            </a:ln>
            <a:effectLst/>
          </c:spPr>
          <c:invertIfNegative val="0"/>
          <c:cat>
            <c:strRef>
              <c:f>'SM 8'!$B$1:$V$1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8'!$B$3:$V$3</c:f>
              <c:numCache>
                <c:formatCode>General</c:formatCode>
                <c:ptCount val="21"/>
                <c:pt idx="0">
                  <c:v>15.56</c:v>
                </c:pt>
                <c:pt idx="1">
                  <c:v>38.549999999999997</c:v>
                </c:pt>
                <c:pt idx="2">
                  <c:v>48.15</c:v>
                </c:pt>
                <c:pt idx="3">
                  <c:v>53.25</c:v>
                </c:pt>
                <c:pt idx="4">
                  <c:v>56.41</c:v>
                </c:pt>
                <c:pt idx="5">
                  <c:v>59.42</c:v>
                </c:pt>
                <c:pt idx="6">
                  <c:v>64.290000000000006</c:v>
                </c:pt>
                <c:pt idx="7">
                  <c:v>58.21</c:v>
                </c:pt>
                <c:pt idx="8">
                  <c:v>56.06</c:v>
                </c:pt>
                <c:pt idx="9">
                  <c:v>49.21</c:v>
                </c:pt>
                <c:pt idx="10">
                  <c:v>47.54</c:v>
                </c:pt>
                <c:pt idx="11">
                  <c:v>43.75</c:v>
                </c:pt>
                <c:pt idx="12">
                  <c:v>43.33</c:v>
                </c:pt>
                <c:pt idx="13">
                  <c:v>40.32</c:v>
                </c:pt>
                <c:pt idx="14">
                  <c:v>36.51</c:v>
                </c:pt>
                <c:pt idx="15">
                  <c:v>32.79</c:v>
                </c:pt>
                <c:pt idx="16">
                  <c:v>30</c:v>
                </c:pt>
                <c:pt idx="17">
                  <c:v>29.51</c:v>
                </c:pt>
                <c:pt idx="18">
                  <c:v>16.95</c:v>
                </c:pt>
                <c:pt idx="19">
                  <c:v>24.07</c:v>
                </c:pt>
                <c:pt idx="20">
                  <c:v>14.29</c:v>
                </c:pt>
              </c:numCache>
            </c:numRef>
          </c:val>
          <c:extLst>
            <c:ext xmlns:c16="http://schemas.microsoft.com/office/drawing/2014/chart" uri="{C3380CC4-5D6E-409C-BE32-E72D297353CC}">
              <c16:uniqueId val="{00000001-F8AF-4B3A-90C0-1CC3E8669238}"/>
            </c:ext>
          </c:extLst>
        </c:ser>
        <c:ser>
          <c:idx val="2"/>
          <c:order val="2"/>
          <c:tx>
            <c:strRef>
              <c:f>'SM 8'!$A$4</c:f>
              <c:strCache>
                <c:ptCount val="1"/>
                <c:pt idx="0">
                  <c:v>Not Started</c:v>
                </c:pt>
              </c:strCache>
            </c:strRef>
          </c:tx>
          <c:spPr>
            <a:solidFill>
              <a:srgbClr val="FF0000"/>
            </a:solidFill>
            <a:ln>
              <a:noFill/>
            </a:ln>
            <a:effectLst/>
          </c:spPr>
          <c:invertIfNegative val="0"/>
          <c:cat>
            <c:strRef>
              <c:f>'SM 8'!$B$1:$V$1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8'!$B$4:$V$4</c:f>
              <c:numCache>
                <c:formatCode>General</c:formatCode>
                <c:ptCount val="21"/>
                <c:pt idx="0">
                  <c:v>79.680000000000007</c:v>
                </c:pt>
                <c:pt idx="1">
                  <c:v>54.22</c:v>
                </c:pt>
                <c:pt idx="2">
                  <c:v>42.99</c:v>
                </c:pt>
                <c:pt idx="3">
                  <c:v>25.97</c:v>
                </c:pt>
                <c:pt idx="4">
                  <c:v>16.670000000000002</c:v>
                </c:pt>
                <c:pt idx="5">
                  <c:v>14.489999999999995</c:v>
                </c:pt>
                <c:pt idx="6">
                  <c:v>7.1399999999999864</c:v>
                </c:pt>
                <c:pt idx="7">
                  <c:v>4.4799999999999898</c:v>
                </c:pt>
                <c:pt idx="8">
                  <c:v>1.519999999999996</c:v>
                </c:pt>
                <c:pt idx="9">
                  <c:v>1.5799999999999983</c:v>
                </c:pt>
                <c:pt idx="10">
                  <c:v>1.6400000000000006</c:v>
                </c:pt>
                <c:pt idx="11">
                  <c:v>4.6899999999999977</c:v>
                </c:pt>
                <c:pt idx="12">
                  <c:v>5</c:v>
                </c:pt>
                <c:pt idx="13">
                  <c:v>6.4500000000000028</c:v>
                </c:pt>
                <c:pt idx="14">
                  <c:v>6.3499999999999943</c:v>
                </c:pt>
                <c:pt idx="15">
                  <c:v>6.5500000000000114</c:v>
                </c:pt>
                <c:pt idx="16">
                  <c:v>5</c:v>
                </c:pt>
                <c:pt idx="17">
                  <c:v>4.9200000000000017</c:v>
                </c:pt>
                <c:pt idx="18">
                  <c:v>10.170000000000002</c:v>
                </c:pt>
                <c:pt idx="19">
                  <c:v>5.5600000000000023</c:v>
                </c:pt>
                <c:pt idx="20">
                  <c:v>4.7599999999999909</c:v>
                </c:pt>
              </c:numCache>
            </c:numRef>
          </c:val>
          <c:extLst>
            <c:ext xmlns:c16="http://schemas.microsoft.com/office/drawing/2014/chart" uri="{C3380CC4-5D6E-409C-BE32-E72D297353CC}">
              <c16:uniqueId val="{00000002-F8AF-4B3A-90C0-1CC3E8669238}"/>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0" i="0" u="none" strike="noStrike" baseline="0">
                <a:effectLst/>
              </a:rPr>
              <a:t>Implemented cesarean decision checklist using ACOG/SMFM labor guidelines</a:t>
            </a:r>
            <a:endParaRPr lang="en-US" sz="1600" b="0">
              <a:effectLst/>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4'!$A$2</c:f>
              <c:strCache>
                <c:ptCount val="1"/>
                <c:pt idx="0">
                  <c:v>In Place</c:v>
                </c:pt>
              </c:strCache>
            </c:strRef>
          </c:tx>
          <c:spPr>
            <a:solidFill>
              <a:srgbClr val="00B050"/>
            </a:solidFill>
            <a:ln>
              <a:noFill/>
            </a:ln>
            <a:effectLst/>
          </c:spPr>
          <c:invertIfNegative val="0"/>
          <c:cat>
            <c:strRef>
              <c:f>'SM 4'!$B$1:$V$1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4'!$B$2:$V$2</c:f>
              <c:numCache>
                <c:formatCode>General</c:formatCode>
                <c:ptCount val="21"/>
                <c:pt idx="0">
                  <c:v>3.58</c:v>
                </c:pt>
                <c:pt idx="1">
                  <c:v>5</c:v>
                </c:pt>
                <c:pt idx="2">
                  <c:v>6.33</c:v>
                </c:pt>
                <c:pt idx="3">
                  <c:v>9.09</c:v>
                </c:pt>
                <c:pt idx="4">
                  <c:v>12.82</c:v>
                </c:pt>
                <c:pt idx="5">
                  <c:v>15.94</c:v>
                </c:pt>
                <c:pt idx="6">
                  <c:v>24.29</c:v>
                </c:pt>
                <c:pt idx="7">
                  <c:v>35.82</c:v>
                </c:pt>
                <c:pt idx="8">
                  <c:v>46.97</c:v>
                </c:pt>
                <c:pt idx="9">
                  <c:v>60.94</c:v>
                </c:pt>
                <c:pt idx="10">
                  <c:v>63.93</c:v>
                </c:pt>
                <c:pt idx="11">
                  <c:v>64.52</c:v>
                </c:pt>
                <c:pt idx="12">
                  <c:v>75.44</c:v>
                </c:pt>
                <c:pt idx="13">
                  <c:v>61.02</c:v>
                </c:pt>
                <c:pt idx="14">
                  <c:v>71.67</c:v>
                </c:pt>
                <c:pt idx="15">
                  <c:v>72.41</c:v>
                </c:pt>
                <c:pt idx="16">
                  <c:v>71.67</c:v>
                </c:pt>
                <c:pt idx="17">
                  <c:v>76.67</c:v>
                </c:pt>
                <c:pt idx="18">
                  <c:v>78.33</c:v>
                </c:pt>
                <c:pt idx="19">
                  <c:v>76.47</c:v>
                </c:pt>
                <c:pt idx="20">
                  <c:v>83.33</c:v>
                </c:pt>
              </c:numCache>
            </c:numRef>
          </c:val>
          <c:extLst>
            <c:ext xmlns:c16="http://schemas.microsoft.com/office/drawing/2014/chart" uri="{C3380CC4-5D6E-409C-BE32-E72D297353CC}">
              <c16:uniqueId val="{00000000-AB28-4032-8C78-72EF4AAB8CEC}"/>
            </c:ext>
          </c:extLst>
        </c:ser>
        <c:ser>
          <c:idx val="1"/>
          <c:order val="1"/>
          <c:tx>
            <c:strRef>
              <c:f>'SM 4'!$A$3</c:f>
              <c:strCache>
                <c:ptCount val="1"/>
                <c:pt idx="0">
                  <c:v>Working on it </c:v>
                </c:pt>
              </c:strCache>
            </c:strRef>
          </c:tx>
          <c:spPr>
            <a:solidFill>
              <a:srgbClr val="FFC000"/>
            </a:solidFill>
            <a:ln>
              <a:noFill/>
            </a:ln>
            <a:effectLst/>
          </c:spPr>
          <c:invertIfNegative val="0"/>
          <c:cat>
            <c:strRef>
              <c:f>'SM 4'!$B$1:$V$1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4'!$B$3:$V$3</c:f>
              <c:numCache>
                <c:formatCode>General</c:formatCode>
                <c:ptCount val="21"/>
                <c:pt idx="0">
                  <c:v>9.52</c:v>
                </c:pt>
                <c:pt idx="1">
                  <c:v>31.25</c:v>
                </c:pt>
                <c:pt idx="2">
                  <c:v>40.51</c:v>
                </c:pt>
                <c:pt idx="3">
                  <c:v>58.44</c:v>
                </c:pt>
                <c:pt idx="4">
                  <c:v>67.95</c:v>
                </c:pt>
                <c:pt idx="5">
                  <c:v>71.010000000000005</c:v>
                </c:pt>
                <c:pt idx="6">
                  <c:v>68.569999999999993</c:v>
                </c:pt>
                <c:pt idx="7">
                  <c:v>58.21</c:v>
                </c:pt>
                <c:pt idx="8">
                  <c:v>45.45</c:v>
                </c:pt>
                <c:pt idx="9">
                  <c:v>34.380000000000003</c:v>
                </c:pt>
                <c:pt idx="10">
                  <c:v>32.79</c:v>
                </c:pt>
                <c:pt idx="11">
                  <c:v>30.65</c:v>
                </c:pt>
                <c:pt idx="12">
                  <c:v>21.05</c:v>
                </c:pt>
                <c:pt idx="13">
                  <c:v>33.9</c:v>
                </c:pt>
                <c:pt idx="14">
                  <c:v>25</c:v>
                </c:pt>
                <c:pt idx="15">
                  <c:v>20.69</c:v>
                </c:pt>
                <c:pt idx="16">
                  <c:v>20</c:v>
                </c:pt>
                <c:pt idx="17">
                  <c:v>16.670000000000002</c:v>
                </c:pt>
                <c:pt idx="18">
                  <c:v>15</c:v>
                </c:pt>
                <c:pt idx="19">
                  <c:v>17.649999999999999</c:v>
                </c:pt>
                <c:pt idx="20">
                  <c:v>14.29</c:v>
                </c:pt>
              </c:numCache>
            </c:numRef>
          </c:val>
          <c:extLst>
            <c:ext xmlns:c16="http://schemas.microsoft.com/office/drawing/2014/chart" uri="{C3380CC4-5D6E-409C-BE32-E72D297353CC}">
              <c16:uniqueId val="{00000001-AB28-4032-8C78-72EF4AAB8CEC}"/>
            </c:ext>
          </c:extLst>
        </c:ser>
        <c:ser>
          <c:idx val="2"/>
          <c:order val="2"/>
          <c:tx>
            <c:strRef>
              <c:f>'SM 4'!$A$4</c:f>
              <c:strCache>
                <c:ptCount val="1"/>
                <c:pt idx="0">
                  <c:v>Not Started</c:v>
                </c:pt>
              </c:strCache>
            </c:strRef>
          </c:tx>
          <c:spPr>
            <a:solidFill>
              <a:srgbClr val="FF0000"/>
            </a:solidFill>
            <a:ln>
              <a:noFill/>
            </a:ln>
            <a:effectLst/>
          </c:spPr>
          <c:invertIfNegative val="0"/>
          <c:cat>
            <c:strRef>
              <c:f>'SM 4'!$B$1:$V$1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4'!$B$4:$V$4</c:f>
              <c:numCache>
                <c:formatCode>General</c:formatCode>
                <c:ptCount val="21"/>
                <c:pt idx="0">
                  <c:v>86.9</c:v>
                </c:pt>
                <c:pt idx="1">
                  <c:v>63.75</c:v>
                </c:pt>
                <c:pt idx="2">
                  <c:v>53.160000000000004</c:v>
                </c:pt>
                <c:pt idx="3">
                  <c:v>32.47</c:v>
                </c:pt>
                <c:pt idx="4">
                  <c:v>19.22999999999999</c:v>
                </c:pt>
                <c:pt idx="5">
                  <c:v>13.049999999999997</c:v>
                </c:pt>
                <c:pt idx="6">
                  <c:v>7.1400000000000148</c:v>
                </c:pt>
                <c:pt idx="7">
                  <c:v>5.9699999999999989</c:v>
                </c:pt>
                <c:pt idx="8">
                  <c:v>7.5799999999999983</c:v>
                </c:pt>
                <c:pt idx="9">
                  <c:v>4.6800000000000068</c:v>
                </c:pt>
                <c:pt idx="10">
                  <c:v>3.2800000000000011</c:v>
                </c:pt>
                <c:pt idx="11">
                  <c:v>4.8300000000000125</c:v>
                </c:pt>
                <c:pt idx="12">
                  <c:v>3.5100000000000051</c:v>
                </c:pt>
                <c:pt idx="13">
                  <c:v>5.0799999999999983</c:v>
                </c:pt>
                <c:pt idx="14">
                  <c:v>3.3299999999999983</c:v>
                </c:pt>
                <c:pt idx="15">
                  <c:v>6.9000000000000057</c:v>
                </c:pt>
                <c:pt idx="16">
                  <c:v>8.3299999999999983</c:v>
                </c:pt>
                <c:pt idx="17">
                  <c:v>6.6599999999999966</c:v>
                </c:pt>
                <c:pt idx="18">
                  <c:v>6.6700000000000017</c:v>
                </c:pt>
                <c:pt idx="19">
                  <c:v>5.8799999999999955</c:v>
                </c:pt>
                <c:pt idx="20">
                  <c:v>2.3799999999999955</c:v>
                </c:pt>
              </c:numCache>
            </c:numRef>
          </c:val>
          <c:extLst>
            <c:ext xmlns:c16="http://schemas.microsoft.com/office/drawing/2014/chart" uri="{C3380CC4-5D6E-409C-BE32-E72D297353CC}">
              <c16:uniqueId val="{00000002-AB28-4032-8C78-72EF4AAB8CEC}"/>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0" i="0" u="none" strike="noStrike" baseline="0">
                <a:effectLst/>
              </a:rPr>
              <a:t>Implemented decision huddles and/or decision debriefs with appropriate care</a:t>
            </a:r>
            <a:endParaRPr lang="en-US" sz="1600" b="0">
              <a:effectLst/>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5'!$A$2</c:f>
              <c:strCache>
                <c:ptCount val="1"/>
                <c:pt idx="0">
                  <c:v>In Place</c:v>
                </c:pt>
              </c:strCache>
            </c:strRef>
          </c:tx>
          <c:spPr>
            <a:solidFill>
              <a:srgbClr val="00B050"/>
            </a:solidFill>
            <a:ln>
              <a:noFill/>
            </a:ln>
            <a:effectLst/>
          </c:spPr>
          <c:invertIfNegative val="0"/>
          <c:cat>
            <c:strRef>
              <c:f>'SM 5'!$B$1:$V$1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5'!$B$2:$V$2</c:f>
              <c:numCache>
                <c:formatCode>General</c:formatCode>
                <c:ptCount val="21"/>
                <c:pt idx="0">
                  <c:v>2.2199999999999989</c:v>
                </c:pt>
                <c:pt idx="1">
                  <c:v>2.5</c:v>
                </c:pt>
                <c:pt idx="2">
                  <c:v>3.95</c:v>
                </c:pt>
                <c:pt idx="3">
                  <c:v>7.79</c:v>
                </c:pt>
                <c:pt idx="4">
                  <c:v>13.92</c:v>
                </c:pt>
                <c:pt idx="5">
                  <c:v>13.04</c:v>
                </c:pt>
                <c:pt idx="6">
                  <c:v>17.14</c:v>
                </c:pt>
                <c:pt idx="7">
                  <c:v>26.47</c:v>
                </c:pt>
                <c:pt idx="8">
                  <c:v>37.880000000000003</c:v>
                </c:pt>
                <c:pt idx="9">
                  <c:v>40.619999999999997</c:v>
                </c:pt>
                <c:pt idx="10">
                  <c:v>44.36</c:v>
                </c:pt>
                <c:pt idx="11">
                  <c:v>48.39</c:v>
                </c:pt>
                <c:pt idx="12">
                  <c:v>53.45</c:v>
                </c:pt>
                <c:pt idx="13">
                  <c:v>51.61</c:v>
                </c:pt>
                <c:pt idx="14">
                  <c:v>55.56</c:v>
                </c:pt>
                <c:pt idx="15">
                  <c:v>60.66</c:v>
                </c:pt>
                <c:pt idx="16">
                  <c:v>58.33</c:v>
                </c:pt>
                <c:pt idx="17">
                  <c:v>60.66</c:v>
                </c:pt>
                <c:pt idx="18">
                  <c:v>67.8</c:v>
                </c:pt>
                <c:pt idx="19">
                  <c:v>68.52</c:v>
                </c:pt>
                <c:pt idx="20">
                  <c:v>78.569999999999993</c:v>
                </c:pt>
              </c:numCache>
            </c:numRef>
          </c:val>
          <c:extLst>
            <c:ext xmlns:c16="http://schemas.microsoft.com/office/drawing/2014/chart" uri="{C3380CC4-5D6E-409C-BE32-E72D297353CC}">
              <c16:uniqueId val="{00000000-73A8-4E4E-8877-D671FEBDF673}"/>
            </c:ext>
          </c:extLst>
        </c:ser>
        <c:ser>
          <c:idx val="1"/>
          <c:order val="1"/>
          <c:tx>
            <c:strRef>
              <c:f>'SM 5'!$A$3</c:f>
              <c:strCache>
                <c:ptCount val="1"/>
                <c:pt idx="0">
                  <c:v>Working on it </c:v>
                </c:pt>
              </c:strCache>
            </c:strRef>
          </c:tx>
          <c:spPr>
            <a:solidFill>
              <a:srgbClr val="FFC000"/>
            </a:solidFill>
            <a:ln>
              <a:noFill/>
            </a:ln>
            <a:effectLst/>
          </c:spPr>
          <c:invertIfNegative val="0"/>
          <c:cat>
            <c:strRef>
              <c:f>'SM 5'!$B$1:$V$1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5'!$B$3:$V$3</c:f>
              <c:numCache>
                <c:formatCode>General</c:formatCode>
                <c:ptCount val="21"/>
                <c:pt idx="0">
                  <c:v>10</c:v>
                </c:pt>
                <c:pt idx="1">
                  <c:v>27.5</c:v>
                </c:pt>
                <c:pt idx="2">
                  <c:v>39.47</c:v>
                </c:pt>
                <c:pt idx="3">
                  <c:v>53.25</c:v>
                </c:pt>
                <c:pt idx="4">
                  <c:v>60.76</c:v>
                </c:pt>
                <c:pt idx="5">
                  <c:v>72.459999999999994</c:v>
                </c:pt>
                <c:pt idx="6">
                  <c:v>71.430000000000007</c:v>
                </c:pt>
                <c:pt idx="7">
                  <c:v>64.709999999999994</c:v>
                </c:pt>
                <c:pt idx="8">
                  <c:v>56.06</c:v>
                </c:pt>
                <c:pt idx="9">
                  <c:v>51.56</c:v>
                </c:pt>
                <c:pt idx="10">
                  <c:v>50.82</c:v>
                </c:pt>
                <c:pt idx="11">
                  <c:v>46.77</c:v>
                </c:pt>
                <c:pt idx="12">
                  <c:v>43.1</c:v>
                </c:pt>
                <c:pt idx="13">
                  <c:v>38.979999999999997</c:v>
                </c:pt>
                <c:pt idx="14">
                  <c:v>34.92</c:v>
                </c:pt>
                <c:pt idx="15">
                  <c:v>31.15</c:v>
                </c:pt>
                <c:pt idx="16">
                  <c:v>35</c:v>
                </c:pt>
                <c:pt idx="17">
                  <c:v>32.79</c:v>
                </c:pt>
                <c:pt idx="18">
                  <c:v>25.42</c:v>
                </c:pt>
                <c:pt idx="19">
                  <c:v>27.78</c:v>
                </c:pt>
                <c:pt idx="20">
                  <c:v>16.670000000000002</c:v>
                </c:pt>
              </c:numCache>
            </c:numRef>
          </c:val>
          <c:extLst>
            <c:ext xmlns:c16="http://schemas.microsoft.com/office/drawing/2014/chart" uri="{C3380CC4-5D6E-409C-BE32-E72D297353CC}">
              <c16:uniqueId val="{00000001-73A8-4E4E-8877-D671FEBDF673}"/>
            </c:ext>
          </c:extLst>
        </c:ser>
        <c:ser>
          <c:idx val="2"/>
          <c:order val="2"/>
          <c:tx>
            <c:strRef>
              <c:f>'SM 5'!$A$4</c:f>
              <c:strCache>
                <c:ptCount val="1"/>
                <c:pt idx="0">
                  <c:v>Not Started</c:v>
                </c:pt>
              </c:strCache>
            </c:strRef>
          </c:tx>
          <c:spPr>
            <a:solidFill>
              <a:srgbClr val="FF0000"/>
            </a:solidFill>
            <a:ln>
              <a:noFill/>
            </a:ln>
            <a:effectLst/>
          </c:spPr>
          <c:invertIfNegative val="0"/>
          <c:cat>
            <c:strRef>
              <c:f>'SM 5'!$B$1:$V$1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5'!$B$4:$V$4</c:f>
              <c:numCache>
                <c:formatCode>General</c:formatCode>
                <c:ptCount val="21"/>
                <c:pt idx="0">
                  <c:v>87.78</c:v>
                </c:pt>
                <c:pt idx="1">
                  <c:v>70</c:v>
                </c:pt>
                <c:pt idx="2">
                  <c:v>56.58</c:v>
                </c:pt>
                <c:pt idx="3">
                  <c:v>38.96</c:v>
                </c:pt>
                <c:pt idx="4">
                  <c:v>25.320000000000007</c:v>
                </c:pt>
                <c:pt idx="5">
                  <c:v>14.5</c:v>
                </c:pt>
                <c:pt idx="6">
                  <c:v>11.429999999999993</c:v>
                </c:pt>
                <c:pt idx="7">
                  <c:v>8.8200000000000074</c:v>
                </c:pt>
                <c:pt idx="8">
                  <c:v>6.0600000000000023</c:v>
                </c:pt>
                <c:pt idx="9">
                  <c:v>7.8199999999999932</c:v>
                </c:pt>
                <c:pt idx="10">
                  <c:v>4.8199999999999932</c:v>
                </c:pt>
                <c:pt idx="11">
                  <c:v>4.8400000000000034</c:v>
                </c:pt>
                <c:pt idx="12">
                  <c:v>3.4499999999999886</c:v>
                </c:pt>
                <c:pt idx="13">
                  <c:v>9.4099999999999966</c:v>
                </c:pt>
                <c:pt idx="14">
                  <c:v>9.519999999999996</c:v>
                </c:pt>
                <c:pt idx="15">
                  <c:v>8.1899999999999977</c:v>
                </c:pt>
                <c:pt idx="16">
                  <c:v>6.6700000000000017</c:v>
                </c:pt>
                <c:pt idx="17">
                  <c:v>6.5500000000000114</c:v>
                </c:pt>
                <c:pt idx="18">
                  <c:v>6.7800000000000011</c:v>
                </c:pt>
                <c:pt idx="19">
                  <c:v>3.7000000000000028</c:v>
                </c:pt>
                <c:pt idx="20">
                  <c:v>4.7600000000000051</c:v>
                </c:pt>
              </c:numCache>
            </c:numRef>
          </c:val>
          <c:extLst>
            <c:ext xmlns:c16="http://schemas.microsoft.com/office/drawing/2014/chart" uri="{C3380CC4-5D6E-409C-BE32-E72D297353CC}">
              <c16:uniqueId val="{00000002-73A8-4E4E-8877-D671FEBDF673}"/>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0" i="0" u="none" strike="noStrike" baseline="0">
                <a:effectLst/>
              </a:rPr>
              <a:t>Implemented workflow process to incorporate shared decision making with the patient </a:t>
            </a:r>
            <a:endParaRPr lang="en-US" sz="1600" b="0">
              <a:effectLst/>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6'!$A$2</c:f>
              <c:strCache>
                <c:ptCount val="1"/>
                <c:pt idx="0">
                  <c:v>In Place</c:v>
                </c:pt>
              </c:strCache>
            </c:strRef>
          </c:tx>
          <c:spPr>
            <a:solidFill>
              <a:srgbClr val="00B050"/>
            </a:solidFill>
            <a:ln>
              <a:noFill/>
            </a:ln>
            <a:effectLst/>
          </c:spPr>
          <c:invertIfNegative val="0"/>
          <c:cat>
            <c:strRef>
              <c:f>'SM 6'!$B$1:$V$1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6'!$B$2:$V$2</c:f>
              <c:numCache>
                <c:formatCode>General</c:formatCode>
                <c:ptCount val="21"/>
                <c:pt idx="0">
                  <c:v>2.41</c:v>
                </c:pt>
                <c:pt idx="1">
                  <c:v>2.56</c:v>
                </c:pt>
                <c:pt idx="2">
                  <c:v>3.94</c:v>
                </c:pt>
                <c:pt idx="3">
                  <c:v>4.05</c:v>
                </c:pt>
                <c:pt idx="4">
                  <c:v>10.130000000000001</c:v>
                </c:pt>
                <c:pt idx="5">
                  <c:v>10.14</c:v>
                </c:pt>
                <c:pt idx="6">
                  <c:v>12.86</c:v>
                </c:pt>
                <c:pt idx="7">
                  <c:v>17.649999999999999</c:v>
                </c:pt>
                <c:pt idx="8">
                  <c:v>27.27</c:v>
                </c:pt>
                <c:pt idx="9">
                  <c:v>32.81</c:v>
                </c:pt>
                <c:pt idx="10">
                  <c:v>42.62</c:v>
                </c:pt>
                <c:pt idx="11">
                  <c:v>40.32</c:v>
                </c:pt>
                <c:pt idx="12">
                  <c:v>44.83</c:v>
                </c:pt>
                <c:pt idx="13">
                  <c:v>45.76</c:v>
                </c:pt>
                <c:pt idx="14">
                  <c:v>49.21</c:v>
                </c:pt>
                <c:pt idx="15">
                  <c:v>54.1</c:v>
                </c:pt>
                <c:pt idx="16">
                  <c:v>56.67</c:v>
                </c:pt>
                <c:pt idx="17">
                  <c:v>57.38</c:v>
                </c:pt>
                <c:pt idx="18">
                  <c:v>60</c:v>
                </c:pt>
                <c:pt idx="19">
                  <c:v>64.81</c:v>
                </c:pt>
                <c:pt idx="20">
                  <c:v>71.430000000000007</c:v>
                </c:pt>
              </c:numCache>
            </c:numRef>
          </c:val>
          <c:extLst>
            <c:ext xmlns:c16="http://schemas.microsoft.com/office/drawing/2014/chart" uri="{C3380CC4-5D6E-409C-BE32-E72D297353CC}">
              <c16:uniqueId val="{00000000-E336-4FAE-B63D-F1D45F082F2C}"/>
            </c:ext>
          </c:extLst>
        </c:ser>
        <c:ser>
          <c:idx val="1"/>
          <c:order val="1"/>
          <c:tx>
            <c:strRef>
              <c:f>'SM 6'!$A$3</c:f>
              <c:strCache>
                <c:ptCount val="1"/>
                <c:pt idx="0">
                  <c:v>Working on it </c:v>
                </c:pt>
              </c:strCache>
            </c:strRef>
          </c:tx>
          <c:spPr>
            <a:solidFill>
              <a:srgbClr val="FFC000"/>
            </a:solidFill>
            <a:ln>
              <a:noFill/>
            </a:ln>
            <a:effectLst/>
          </c:spPr>
          <c:invertIfNegative val="0"/>
          <c:cat>
            <c:strRef>
              <c:f>'SM 6'!$B$1:$V$1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6'!$B$3:$V$3</c:f>
              <c:numCache>
                <c:formatCode>General</c:formatCode>
                <c:ptCount val="21"/>
                <c:pt idx="0">
                  <c:v>13.25</c:v>
                </c:pt>
                <c:pt idx="1">
                  <c:v>29.49</c:v>
                </c:pt>
                <c:pt idx="2">
                  <c:v>42.11</c:v>
                </c:pt>
                <c:pt idx="3">
                  <c:v>60.81</c:v>
                </c:pt>
                <c:pt idx="4">
                  <c:v>63.29</c:v>
                </c:pt>
                <c:pt idx="5">
                  <c:v>71</c:v>
                </c:pt>
                <c:pt idx="6">
                  <c:v>72.86</c:v>
                </c:pt>
                <c:pt idx="7">
                  <c:v>69.12</c:v>
                </c:pt>
                <c:pt idx="8">
                  <c:v>65.150000000000006</c:v>
                </c:pt>
                <c:pt idx="9">
                  <c:v>60.94</c:v>
                </c:pt>
                <c:pt idx="10">
                  <c:v>54.1</c:v>
                </c:pt>
                <c:pt idx="11">
                  <c:v>56.45</c:v>
                </c:pt>
                <c:pt idx="12">
                  <c:v>53.45</c:v>
                </c:pt>
                <c:pt idx="13">
                  <c:v>47.46</c:v>
                </c:pt>
                <c:pt idx="14">
                  <c:v>42.86</c:v>
                </c:pt>
                <c:pt idx="15">
                  <c:v>37.700000000000003</c:v>
                </c:pt>
                <c:pt idx="16">
                  <c:v>33.33</c:v>
                </c:pt>
                <c:pt idx="17">
                  <c:v>32.79</c:v>
                </c:pt>
                <c:pt idx="18">
                  <c:v>35</c:v>
                </c:pt>
                <c:pt idx="19">
                  <c:v>31.48</c:v>
                </c:pt>
                <c:pt idx="20">
                  <c:v>23.81</c:v>
                </c:pt>
              </c:numCache>
            </c:numRef>
          </c:val>
          <c:extLst>
            <c:ext xmlns:c16="http://schemas.microsoft.com/office/drawing/2014/chart" uri="{C3380CC4-5D6E-409C-BE32-E72D297353CC}">
              <c16:uniqueId val="{00000001-E336-4FAE-B63D-F1D45F082F2C}"/>
            </c:ext>
          </c:extLst>
        </c:ser>
        <c:ser>
          <c:idx val="2"/>
          <c:order val="2"/>
          <c:tx>
            <c:strRef>
              <c:f>'SM 6'!$A$4</c:f>
              <c:strCache>
                <c:ptCount val="1"/>
                <c:pt idx="0">
                  <c:v>Not Started</c:v>
                </c:pt>
              </c:strCache>
            </c:strRef>
          </c:tx>
          <c:spPr>
            <a:solidFill>
              <a:srgbClr val="FF0000"/>
            </a:solidFill>
            <a:ln>
              <a:noFill/>
            </a:ln>
            <a:effectLst/>
          </c:spPr>
          <c:invertIfNegative val="0"/>
          <c:cat>
            <c:strRef>
              <c:f>'SM 6'!$B$1:$V$1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6'!$B$4:$V$4</c:f>
              <c:numCache>
                <c:formatCode>General</c:formatCode>
                <c:ptCount val="21"/>
                <c:pt idx="0">
                  <c:v>84.34</c:v>
                </c:pt>
                <c:pt idx="1">
                  <c:v>67.95</c:v>
                </c:pt>
                <c:pt idx="2">
                  <c:v>53.95</c:v>
                </c:pt>
                <c:pt idx="3">
                  <c:v>35.14</c:v>
                </c:pt>
                <c:pt idx="4">
                  <c:v>26.58</c:v>
                </c:pt>
                <c:pt idx="5">
                  <c:v>18.86</c:v>
                </c:pt>
                <c:pt idx="6">
                  <c:v>14.280000000000001</c:v>
                </c:pt>
                <c:pt idx="7">
                  <c:v>13.22999999999999</c:v>
                </c:pt>
                <c:pt idx="8">
                  <c:v>7.5799999999999983</c:v>
                </c:pt>
                <c:pt idx="9">
                  <c:v>6.25</c:v>
                </c:pt>
                <c:pt idx="10">
                  <c:v>3.2800000000000011</c:v>
                </c:pt>
                <c:pt idx="11">
                  <c:v>3.2299999999999898</c:v>
                </c:pt>
                <c:pt idx="12">
                  <c:v>1.7199999999999989</c:v>
                </c:pt>
                <c:pt idx="13">
                  <c:v>6.7800000000000011</c:v>
                </c:pt>
                <c:pt idx="14">
                  <c:v>7.9300000000000068</c:v>
                </c:pt>
                <c:pt idx="15">
                  <c:v>8.1999999999999886</c:v>
                </c:pt>
                <c:pt idx="16">
                  <c:v>10</c:v>
                </c:pt>
                <c:pt idx="17">
                  <c:v>9.8299999999999983</c:v>
                </c:pt>
                <c:pt idx="18">
                  <c:v>5</c:v>
                </c:pt>
                <c:pt idx="19">
                  <c:v>3.7099999999999937</c:v>
                </c:pt>
                <c:pt idx="20">
                  <c:v>4.7599999999999909</c:v>
                </c:pt>
              </c:numCache>
            </c:numRef>
          </c:val>
          <c:extLst>
            <c:ext xmlns:c16="http://schemas.microsoft.com/office/drawing/2014/chart" uri="{C3380CC4-5D6E-409C-BE32-E72D297353CC}">
              <c16:uniqueId val="{00000002-E336-4FAE-B63D-F1D45F082F2C}"/>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u="none" strike="noStrike" baseline="0">
                <a:effectLst/>
              </a:rPr>
              <a:t> </a:t>
            </a:r>
            <a:r>
              <a:rPr lang="en-US" sz="1600" b="0" i="0" u="none" strike="noStrike" baseline="0">
                <a:effectLst/>
              </a:rPr>
              <a:t>Implemented standardized patient education with positive messaging</a:t>
            </a:r>
            <a:endParaRPr lang="en-US" sz="1600" b="0">
              <a:effectLst/>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7'!$A$2</c:f>
              <c:strCache>
                <c:ptCount val="1"/>
                <c:pt idx="0">
                  <c:v>In Place</c:v>
                </c:pt>
              </c:strCache>
            </c:strRef>
          </c:tx>
          <c:spPr>
            <a:solidFill>
              <a:srgbClr val="00B050"/>
            </a:solidFill>
            <a:ln>
              <a:noFill/>
            </a:ln>
            <a:effectLst/>
          </c:spPr>
          <c:invertIfNegative val="0"/>
          <c:cat>
            <c:strRef>
              <c:f>'SM 7'!$B$1:$V$1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7'!$B$2:$V$2</c:f>
              <c:numCache>
                <c:formatCode>General</c:formatCode>
                <c:ptCount val="21"/>
                <c:pt idx="0">
                  <c:v>2.21</c:v>
                </c:pt>
                <c:pt idx="1">
                  <c:v>1.28</c:v>
                </c:pt>
                <c:pt idx="2">
                  <c:v>2.63</c:v>
                </c:pt>
                <c:pt idx="3">
                  <c:v>0</c:v>
                </c:pt>
                <c:pt idx="4">
                  <c:v>4.91</c:v>
                </c:pt>
                <c:pt idx="5">
                  <c:v>4.08</c:v>
                </c:pt>
                <c:pt idx="6">
                  <c:v>8.6999999999999993</c:v>
                </c:pt>
                <c:pt idx="7">
                  <c:v>11.94</c:v>
                </c:pt>
                <c:pt idx="8">
                  <c:v>10.94</c:v>
                </c:pt>
                <c:pt idx="9">
                  <c:v>14.52</c:v>
                </c:pt>
                <c:pt idx="10">
                  <c:v>20.69</c:v>
                </c:pt>
                <c:pt idx="11">
                  <c:v>20.97</c:v>
                </c:pt>
                <c:pt idx="12">
                  <c:v>30</c:v>
                </c:pt>
                <c:pt idx="13">
                  <c:v>30.51</c:v>
                </c:pt>
                <c:pt idx="14">
                  <c:v>31.75</c:v>
                </c:pt>
                <c:pt idx="15">
                  <c:v>44.26</c:v>
                </c:pt>
                <c:pt idx="16">
                  <c:v>45.76</c:v>
                </c:pt>
                <c:pt idx="17">
                  <c:v>44.26</c:v>
                </c:pt>
                <c:pt idx="18">
                  <c:v>51.67</c:v>
                </c:pt>
                <c:pt idx="19">
                  <c:v>61.11</c:v>
                </c:pt>
                <c:pt idx="20">
                  <c:v>66.67</c:v>
                </c:pt>
              </c:numCache>
            </c:numRef>
          </c:val>
          <c:extLst>
            <c:ext xmlns:c16="http://schemas.microsoft.com/office/drawing/2014/chart" uri="{C3380CC4-5D6E-409C-BE32-E72D297353CC}">
              <c16:uniqueId val="{00000000-1447-4AC7-910E-4202D21E6F44}"/>
            </c:ext>
          </c:extLst>
        </c:ser>
        <c:ser>
          <c:idx val="1"/>
          <c:order val="1"/>
          <c:tx>
            <c:strRef>
              <c:f>'SM 7'!$A$3</c:f>
              <c:strCache>
                <c:ptCount val="1"/>
                <c:pt idx="0">
                  <c:v>Working on it </c:v>
                </c:pt>
              </c:strCache>
            </c:strRef>
          </c:tx>
          <c:spPr>
            <a:solidFill>
              <a:srgbClr val="FFC000"/>
            </a:solidFill>
            <a:ln>
              <a:noFill/>
            </a:ln>
            <a:effectLst/>
          </c:spPr>
          <c:invertIfNegative val="0"/>
          <c:cat>
            <c:strRef>
              <c:f>'SM 7'!$B$1:$V$1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7'!$B$3:$V$3</c:f>
              <c:numCache>
                <c:formatCode>General</c:formatCode>
                <c:ptCount val="21"/>
                <c:pt idx="0">
                  <c:v>18.07</c:v>
                </c:pt>
                <c:pt idx="1">
                  <c:v>30.77</c:v>
                </c:pt>
                <c:pt idx="2">
                  <c:v>42.11</c:v>
                </c:pt>
                <c:pt idx="3">
                  <c:v>60.81</c:v>
                </c:pt>
                <c:pt idx="4">
                  <c:v>62.3</c:v>
                </c:pt>
                <c:pt idx="5">
                  <c:v>65.31</c:v>
                </c:pt>
                <c:pt idx="6">
                  <c:v>72.459999999999994</c:v>
                </c:pt>
                <c:pt idx="7">
                  <c:v>67.16</c:v>
                </c:pt>
                <c:pt idx="8">
                  <c:v>71.88</c:v>
                </c:pt>
                <c:pt idx="9">
                  <c:v>75.81</c:v>
                </c:pt>
                <c:pt idx="10">
                  <c:v>68.97</c:v>
                </c:pt>
                <c:pt idx="11">
                  <c:v>67.739999999999995</c:v>
                </c:pt>
                <c:pt idx="12">
                  <c:v>53.23</c:v>
                </c:pt>
                <c:pt idx="13">
                  <c:v>55.93</c:v>
                </c:pt>
                <c:pt idx="14">
                  <c:v>52.38</c:v>
                </c:pt>
                <c:pt idx="15">
                  <c:v>42.62</c:v>
                </c:pt>
                <c:pt idx="16">
                  <c:v>43.37</c:v>
                </c:pt>
                <c:pt idx="17">
                  <c:v>42.62</c:v>
                </c:pt>
                <c:pt idx="18">
                  <c:v>41.67</c:v>
                </c:pt>
                <c:pt idx="19">
                  <c:v>33.33</c:v>
                </c:pt>
                <c:pt idx="20">
                  <c:v>28.57</c:v>
                </c:pt>
              </c:numCache>
            </c:numRef>
          </c:val>
          <c:extLst>
            <c:ext xmlns:c16="http://schemas.microsoft.com/office/drawing/2014/chart" uri="{C3380CC4-5D6E-409C-BE32-E72D297353CC}">
              <c16:uniqueId val="{00000001-1447-4AC7-910E-4202D21E6F44}"/>
            </c:ext>
          </c:extLst>
        </c:ser>
        <c:ser>
          <c:idx val="2"/>
          <c:order val="2"/>
          <c:tx>
            <c:strRef>
              <c:f>'SM 7'!$A$4</c:f>
              <c:strCache>
                <c:ptCount val="1"/>
                <c:pt idx="0">
                  <c:v>Not Started</c:v>
                </c:pt>
              </c:strCache>
            </c:strRef>
          </c:tx>
          <c:spPr>
            <a:solidFill>
              <a:srgbClr val="FF0000"/>
            </a:solidFill>
            <a:ln>
              <a:noFill/>
            </a:ln>
            <a:effectLst/>
          </c:spPr>
          <c:invertIfNegative val="0"/>
          <c:cat>
            <c:strRef>
              <c:f>'SM 7'!$B$1:$V$1</c:f>
              <c:strCache>
                <c:ptCount val="21"/>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strCache>
            </c:strRef>
          </c:cat>
          <c:val>
            <c:numRef>
              <c:f>'SM 7'!$B$4:$V$4</c:f>
              <c:numCache>
                <c:formatCode>General</c:formatCode>
                <c:ptCount val="21"/>
                <c:pt idx="0">
                  <c:v>80.72</c:v>
                </c:pt>
                <c:pt idx="1">
                  <c:v>67.95</c:v>
                </c:pt>
                <c:pt idx="2">
                  <c:v>55.26</c:v>
                </c:pt>
                <c:pt idx="3">
                  <c:v>39.19</c:v>
                </c:pt>
                <c:pt idx="4">
                  <c:v>32.79</c:v>
                </c:pt>
                <c:pt idx="5">
                  <c:v>30.61</c:v>
                </c:pt>
                <c:pt idx="6">
                  <c:v>18.84</c:v>
                </c:pt>
                <c:pt idx="7">
                  <c:v>20.9</c:v>
                </c:pt>
                <c:pt idx="8">
                  <c:v>17.180000000000007</c:v>
                </c:pt>
                <c:pt idx="9">
                  <c:v>9.6700000000000017</c:v>
                </c:pt>
                <c:pt idx="10">
                  <c:v>10.340000000000003</c:v>
                </c:pt>
                <c:pt idx="11">
                  <c:v>11.290000000000006</c:v>
                </c:pt>
                <c:pt idx="12">
                  <c:v>16.77000000000001</c:v>
                </c:pt>
                <c:pt idx="13">
                  <c:v>13.560000000000002</c:v>
                </c:pt>
                <c:pt idx="14">
                  <c:v>15.870000000000005</c:v>
                </c:pt>
                <c:pt idx="15">
                  <c:v>13.120000000000005</c:v>
                </c:pt>
                <c:pt idx="16">
                  <c:v>10.870000000000005</c:v>
                </c:pt>
                <c:pt idx="17">
                  <c:v>13.120000000000005</c:v>
                </c:pt>
                <c:pt idx="18">
                  <c:v>6.6599999999999966</c:v>
                </c:pt>
                <c:pt idx="19">
                  <c:v>5.5600000000000023</c:v>
                </c:pt>
                <c:pt idx="20">
                  <c:v>4.7599999999999909</c:v>
                </c:pt>
              </c:numCache>
            </c:numRef>
          </c:val>
          <c:extLst>
            <c:ext xmlns:c16="http://schemas.microsoft.com/office/drawing/2014/chart" uri="{C3380CC4-5D6E-409C-BE32-E72D297353CC}">
              <c16:uniqueId val="{00000002-1447-4AC7-910E-4202D21E6F44}"/>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Percent of teams</a:t>
            </a:r>
            <a:r>
              <a:rPr lang="en-US" sz="2000" baseline="0"/>
              <a:t> working on 6 key SM</a:t>
            </a:r>
            <a:endParaRPr lang="en-US" sz="2000"/>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Sheet2!$B$1</c:f>
              <c:strCache>
                <c:ptCount val="1"/>
                <c:pt idx="0">
                  <c:v>% of teams with all 6 key SM in place</c:v>
                </c:pt>
              </c:strCache>
            </c:strRef>
          </c:tx>
          <c:spPr>
            <a:ln w="28575" cap="rnd">
              <a:solidFill>
                <a:srgbClr val="FF3399"/>
              </a:solidFill>
              <a:round/>
            </a:ln>
            <a:effectLst/>
          </c:spPr>
          <c:marker>
            <c:symbol val="none"/>
          </c:marker>
          <c:dLbls>
            <c:dLbl>
              <c:idx val="2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7C0-4C7A-AF64-D019D21EA64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Sheet2!$A$2:$A$22</c:f>
              <c:strCache>
                <c:ptCount val="21"/>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pt idx="16">
                  <c:v>Apr-22</c:v>
                </c:pt>
                <c:pt idx="17">
                  <c:v>May-22</c:v>
                </c:pt>
                <c:pt idx="18">
                  <c:v>Jun-22</c:v>
                </c:pt>
                <c:pt idx="19">
                  <c:v>Jul-22</c:v>
                </c:pt>
                <c:pt idx="20">
                  <c:v>Aug-22</c:v>
                </c:pt>
              </c:strCache>
            </c:strRef>
          </c:cat>
          <c:val>
            <c:numRef>
              <c:f>Sheet2!$B$2:$B$22</c:f>
              <c:numCache>
                <c:formatCode>0%</c:formatCode>
                <c:ptCount val="21"/>
                <c:pt idx="0">
                  <c:v>0.01</c:v>
                </c:pt>
                <c:pt idx="1">
                  <c:v>0.02</c:v>
                </c:pt>
                <c:pt idx="2">
                  <c:v>0.03</c:v>
                </c:pt>
                <c:pt idx="3">
                  <c:v>0.04</c:v>
                </c:pt>
                <c:pt idx="4">
                  <c:v>0.03</c:v>
                </c:pt>
                <c:pt idx="5">
                  <c:v>0.03</c:v>
                </c:pt>
                <c:pt idx="6">
                  <c:v>0.03</c:v>
                </c:pt>
                <c:pt idx="7">
                  <c:v>0.03</c:v>
                </c:pt>
                <c:pt idx="8">
                  <c:v>0.04</c:v>
                </c:pt>
                <c:pt idx="9">
                  <c:v>0.05</c:v>
                </c:pt>
                <c:pt idx="10">
                  <c:v>0.08</c:v>
                </c:pt>
                <c:pt idx="11">
                  <c:v>0.1</c:v>
                </c:pt>
                <c:pt idx="12">
                  <c:v>0.13</c:v>
                </c:pt>
                <c:pt idx="13">
                  <c:v>0.13</c:v>
                </c:pt>
                <c:pt idx="14">
                  <c:v>0.22</c:v>
                </c:pt>
                <c:pt idx="15">
                  <c:v>0.27</c:v>
                </c:pt>
                <c:pt idx="16">
                  <c:v>0.33</c:v>
                </c:pt>
                <c:pt idx="17">
                  <c:v>0.35897435897435898</c:v>
                </c:pt>
                <c:pt idx="18">
                  <c:v>0.41</c:v>
                </c:pt>
                <c:pt idx="19">
                  <c:v>0.45</c:v>
                </c:pt>
                <c:pt idx="20">
                  <c:v>0.48</c:v>
                </c:pt>
              </c:numCache>
            </c:numRef>
          </c:val>
          <c:smooth val="0"/>
          <c:extLst>
            <c:ext xmlns:c16="http://schemas.microsoft.com/office/drawing/2014/chart" uri="{C3380CC4-5D6E-409C-BE32-E72D297353CC}">
              <c16:uniqueId val="{00000001-37C0-4C7A-AF64-D019D21EA646}"/>
            </c:ext>
          </c:extLst>
        </c:ser>
        <c:ser>
          <c:idx val="1"/>
          <c:order val="1"/>
          <c:tx>
            <c:strRef>
              <c:f>Sheet2!$C$1</c:f>
              <c:strCache>
                <c:ptCount val="1"/>
                <c:pt idx="0">
                  <c:v>% of teams with at least 4 key SM in place</c:v>
                </c:pt>
              </c:strCache>
            </c:strRef>
          </c:tx>
          <c:spPr>
            <a:ln w="28575" cap="rnd">
              <a:solidFill>
                <a:srgbClr val="002060"/>
              </a:solidFill>
              <a:round/>
            </a:ln>
            <a:effectLst/>
          </c:spPr>
          <c:marker>
            <c:symbol val="none"/>
          </c:marker>
          <c:dLbls>
            <c:dLbl>
              <c:idx val="2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7C0-4C7A-AF64-D019D21EA64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Sheet2!$A$2:$A$22</c:f>
              <c:strCache>
                <c:ptCount val="21"/>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pt idx="16">
                  <c:v>Apr-22</c:v>
                </c:pt>
                <c:pt idx="17">
                  <c:v>May-22</c:v>
                </c:pt>
                <c:pt idx="18">
                  <c:v>Jun-22</c:v>
                </c:pt>
                <c:pt idx="19">
                  <c:v>Jul-22</c:v>
                </c:pt>
                <c:pt idx="20">
                  <c:v>Aug-22</c:v>
                </c:pt>
              </c:strCache>
            </c:strRef>
          </c:cat>
          <c:val>
            <c:numRef>
              <c:f>Sheet2!$C$2:$C$22</c:f>
              <c:numCache>
                <c:formatCode>0%</c:formatCode>
                <c:ptCount val="21"/>
                <c:pt idx="0">
                  <c:v>0.02</c:v>
                </c:pt>
                <c:pt idx="1">
                  <c:v>0.03</c:v>
                </c:pt>
                <c:pt idx="2">
                  <c:v>0.03</c:v>
                </c:pt>
                <c:pt idx="3">
                  <c:v>0.04</c:v>
                </c:pt>
                <c:pt idx="4">
                  <c:v>0.06</c:v>
                </c:pt>
                <c:pt idx="5">
                  <c:v>0.09</c:v>
                </c:pt>
                <c:pt idx="6">
                  <c:v>0.13</c:v>
                </c:pt>
                <c:pt idx="7">
                  <c:v>0.19</c:v>
                </c:pt>
                <c:pt idx="8">
                  <c:v>0.28000000000000003</c:v>
                </c:pt>
                <c:pt idx="9">
                  <c:v>0.33</c:v>
                </c:pt>
                <c:pt idx="10">
                  <c:v>0.43</c:v>
                </c:pt>
                <c:pt idx="11">
                  <c:v>0.43</c:v>
                </c:pt>
                <c:pt idx="12">
                  <c:v>0.49</c:v>
                </c:pt>
                <c:pt idx="13">
                  <c:v>0.46</c:v>
                </c:pt>
                <c:pt idx="14">
                  <c:v>0.56000000000000005</c:v>
                </c:pt>
                <c:pt idx="15">
                  <c:v>0.59</c:v>
                </c:pt>
                <c:pt idx="16">
                  <c:v>0.57999999999999996</c:v>
                </c:pt>
                <c:pt idx="17">
                  <c:v>0.66666666666666663</c:v>
                </c:pt>
                <c:pt idx="18">
                  <c:v>0.73</c:v>
                </c:pt>
                <c:pt idx="19">
                  <c:v>0.76</c:v>
                </c:pt>
                <c:pt idx="20">
                  <c:v>0.8</c:v>
                </c:pt>
              </c:numCache>
            </c:numRef>
          </c:val>
          <c:smooth val="0"/>
          <c:extLst>
            <c:ext xmlns:c16="http://schemas.microsoft.com/office/drawing/2014/chart" uri="{C3380CC4-5D6E-409C-BE32-E72D297353CC}">
              <c16:uniqueId val="{00000003-37C0-4C7A-AF64-D019D21EA646}"/>
            </c:ext>
          </c:extLst>
        </c:ser>
        <c:ser>
          <c:idx val="2"/>
          <c:order val="2"/>
          <c:tx>
            <c:strRef>
              <c:f>Sheet2!$D$1</c:f>
              <c:strCache>
                <c:ptCount val="1"/>
                <c:pt idx="0">
                  <c:v>% of teams with all 6 SM in place or working on it </c:v>
                </c:pt>
              </c:strCache>
            </c:strRef>
          </c:tx>
          <c:spPr>
            <a:ln w="28575" cap="rnd">
              <a:solidFill>
                <a:srgbClr val="6699FF"/>
              </a:solidFill>
              <a:round/>
            </a:ln>
            <a:effectLst/>
          </c:spPr>
          <c:marker>
            <c:symbol val="none"/>
          </c:marker>
          <c:dLbls>
            <c:dLbl>
              <c:idx val="2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7C0-4C7A-AF64-D019D21EA64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Sheet2!$A$2:$A$22</c:f>
              <c:strCache>
                <c:ptCount val="21"/>
                <c:pt idx="0">
                  <c:v>Baseline</c:v>
                </c:pt>
                <c:pt idx="1">
                  <c:v>Jan-21</c:v>
                </c:pt>
                <c:pt idx="2">
                  <c:v>Feb-21</c:v>
                </c:pt>
                <c:pt idx="3">
                  <c:v>Mar-21</c:v>
                </c:pt>
                <c:pt idx="4">
                  <c:v>Apr-21</c:v>
                </c:pt>
                <c:pt idx="5">
                  <c:v>May-21</c:v>
                </c:pt>
                <c:pt idx="6">
                  <c:v>Jun-21</c:v>
                </c:pt>
                <c:pt idx="7">
                  <c:v>Jul-21</c:v>
                </c:pt>
                <c:pt idx="8">
                  <c:v>Aug-21</c:v>
                </c:pt>
                <c:pt idx="9">
                  <c:v>Sep-21</c:v>
                </c:pt>
                <c:pt idx="10">
                  <c:v>Oct-21</c:v>
                </c:pt>
                <c:pt idx="11">
                  <c:v>Nov-21</c:v>
                </c:pt>
                <c:pt idx="12">
                  <c:v>Dec-21</c:v>
                </c:pt>
                <c:pt idx="13">
                  <c:v>Jan-22</c:v>
                </c:pt>
                <c:pt idx="14">
                  <c:v>Feb-22</c:v>
                </c:pt>
                <c:pt idx="15">
                  <c:v>Mar-22</c:v>
                </c:pt>
                <c:pt idx="16">
                  <c:v>Apr-22</c:v>
                </c:pt>
                <c:pt idx="17">
                  <c:v>May-22</c:v>
                </c:pt>
                <c:pt idx="18">
                  <c:v>Jun-22</c:v>
                </c:pt>
                <c:pt idx="19">
                  <c:v>Jul-22</c:v>
                </c:pt>
                <c:pt idx="20">
                  <c:v>Aug-22</c:v>
                </c:pt>
              </c:strCache>
            </c:strRef>
          </c:cat>
          <c:val>
            <c:numRef>
              <c:f>Sheet2!$D$2:$D$22</c:f>
              <c:numCache>
                <c:formatCode>0%</c:formatCode>
                <c:ptCount val="21"/>
                <c:pt idx="0">
                  <c:v>0.08</c:v>
                </c:pt>
                <c:pt idx="1">
                  <c:v>0.21</c:v>
                </c:pt>
                <c:pt idx="2">
                  <c:v>0.33</c:v>
                </c:pt>
                <c:pt idx="3">
                  <c:v>0.48</c:v>
                </c:pt>
                <c:pt idx="4">
                  <c:v>0.54</c:v>
                </c:pt>
                <c:pt idx="5">
                  <c:v>0.67</c:v>
                </c:pt>
                <c:pt idx="6">
                  <c:v>0.76</c:v>
                </c:pt>
                <c:pt idx="7">
                  <c:v>0.71</c:v>
                </c:pt>
                <c:pt idx="8">
                  <c:v>0.82</c:v>
                </c:pt>
                <c:pt idx="9">
                  <c:v>0.83</c:v>
                </c:pt>
                <c:pt idx="10">
                  <c:v>0.87</c:v>
                </c:pt>
                <c:pt idx="11">
                  <c:v>0.87</c:v>
                </c:pt>
                <c:pt idx="12">
                  <c:v>0.82</c:v>
                </c:pt>
                <c:pt idx="13">
                  <c:v>0.83</c:v>
                </c:pt>
                <c:pt idx="14">
                  <c:v>0.85</c:v>
                </c:pt>
                <c:pt idx="15">
                  <c:v>0.8</c:v>
                </c:pt>
                <c:pt idx="16">
                  <c:v>0.85</c:v>
                </c:pt>
                <c:pt idx="17">
                  <c:v>0.85</c:v>
                </c:pt>
                <c:pt idx="18">
                  <c:v>0.88</c:v>
                </c:pt>
                <c:pt idx="19">
                  <c:v>0.9</c:v>
                </c:pt>
                <c:pt idx="20">
                  <c:v>0.91</c:v>
                </c:pt>
              </c:numCache>
            </c:numRef>
          </c:val>
          <c:smooth val="0"/>
          <c:extLst>
            <c:ext xmlns:c16="http://schemas.microsoft.com/office/drawing/2014/chart" uri="{C3380CC4-5D6E-409C-BE32-E72D297353CC}">
              <c16:uniqueId val="{00000005-37C0-4C7A-AF64-D019D21EA646}"/>
            </c:ext>
          </c:extLst>
        </c:ser>
        <c:dLbls>
          <c:showLegendKey val="0"/>
          <c:showVal val="0"/>
          <c:showCatName val="0"/>
          <c:showSerName val="0"/>
          <c:showPercent val="0"/>
          <c:showBubbleSize val="0"/>
        </c:dLbls>
        <c:smooth val="0"/>
        <c:axId val="1761634048"/>
        <c:axId val="1761632384"/>
      </c:lineChart>
      <c:catAx>
        <c:axId val="176163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1632384"/>
        <c:crosses val="autoZero"/>
        <c:auto val="1"/>
        <c:lblAlgn val="ctr"/>
        <c:lblOffset val="100"/>
        <c:noMultiLvlLbl val="0"/>
      </c:catAx>
      <c:valAx>
        <c:axId val="1761632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163404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'NTSV C-section Rate'!$C$1</c:f>
              <c:strCache>
                <c:ptCount val="1"/>
                <c:pt idx="0">
                  <c:v>% of Hospitals under goal</c:v>
                </c:pt>
              </c:strCache>
            </c:strRef>
          </c:tx>
          <c:spPr>
            <a:solidFill>
              <a:schemeClr val="accent6">
                <a:lumMod val="60000"/>
                <a:lumOff val="40000"/>
              </a:schemeClr>
            </a:solidFill>
            <a:ln>
              <a:noFill/>
            </a:ln>
            <a:effectLst/>
          </c:spPr>
          <c:invertIfNegative val="0"/>
          <c:cat>
            <c:strRef>
              <c:f>'NTSV C-section Rate'!$A$2:$A$22</c:f>
              <c:strCache>
                <c:ptCount val="21"/>
                <c:pt idx="0">
                  <c:v>Baseline</c:v>
                </c:pt>
                <c:pt idx="1">
                  <c:v>Jan-21</c:v>
                </c:pt>
                <c:pt idx="2">
                  <c:v>Feb-21</c:v>
                </c:pt>
                <c:pt idx="3">
                  <c:v>Mar-21</c:v>
                </c:pt>
                <c:pt idx="4">
                  <c:v>Apr-21</c:v>
                </c:pt>
                <c:pt idx="5">
                  <c:v>May-21</c:v>
                </c:pt>
                <c:pt idx="6">
                  <c:v>Jun-21</c:v>
                </c:pt>
                <c:pt idx="7">
                  <c:v>Jul-21</c:v>
                </c:pt>
                <c:pt idx="8">
                  <c:v>Aug-21</c:v>
                </c:pt>
                <c:pt idx="9">
                  <c:v>Sep-21</c:v>
                </c:pt>
                <c:pt idx="10">
                  <c:v>21-Oct</c:v>
                </c:pt>
                <c:pt idx="11">
                  <c:v>Nov-21</c:v>
                </c:pt>
                <c:pt idx="12">
                  <c:v>Dec-21</c:v>
                </c:pt>
                <c:pt idx="13">
                  <c:v>Jan-22</c:v>
                </c:pt>
                <c:pt idx="14">
                  <c:v>22-Feb</c:v>
                </c:pt>
                <c:pt idx="15">
                  <c:v>22-Mar</c:v>
                </c:pt>
                <c:pt idx="16">
                  <c:v>22-Apr</c:v>
                </c:pt>
                <c:pt idx="17">
                  <c:v>22-May</c:v>
                </c:pt>
                <c:pt idx="18">
                  <c:v>Jun-22</c:v>
                </c:pt>
                <c:pt idx="19">
                  <c:v>Jul-22</c:v>
                </c:pt>
                <c:pt idx="20">
                  <c:v>Aug-22</c:v>
                </c:pt>
              </c:strCache>
            </c:strRef>
          </c:cat>
          <c:val>
            <c:numRef>
              <c:f>'NTSV C-section Rate'!$C$2:$C$22</c:f>
              <c:numCache>
                <c:formatCode>0%</c:formatCode>
                <c:ptCount val="21"/>
                <c:pt idx="0">
                  <c:v>0.45</c:v>
                </c:pt>
                <c:pt idx="1">
                  <c:v>0.57999999999999996</c:v>
                </c:pt>
                <c:pt idx="2">
                  <c:v>0.47</c:v>
                </c:pt>
                <c:pt idx="3">
                  <c:v>0.49</c:v>
                </c:pt>
                <c:pt idx="4">
                  <c:v>0.48</c:v>
                </c:pt>
                <c:pt idx="5">
                  <c:v>0.46</c:v>
                </c:pt>
                <c:pt idx="6">
                  <c:v>0.38</c:v>
                </c:pt>
                <c:pt idx="7">
                  <c:v>0.53</c:v>
                </c:pt>
                <c:pt idx="8">
                  <c:v>0.55000000000000004</c:v>
                </c:pt>
                <c:pt idx="9">
                  <c:v>0.44</c:v>
                </c:pt>
                <c:pt idx="10">
                  <c:v>0.46</c:v>
                </c:pt>
                <c:pt idx="11" formatCode="0.00%">
                  <c:v>0.44</c:v>
                </c:pt>
                <c:pt idx="12">
                  <c:v>0.42</c:v>
                </c:pt>
                <c:pt idx="13">
                  <c:v>0.32</c:v>
                </c:pt>
                <c:pt idx="14">
                  <c:v>0.53</c:v>
                </c:pt>
                <c:pt idx="15">
                  <c:v>0.41</c:v>
                </c:pt>
                <c:pt idx="16">
                  <c:v>0.34</c:v>
                </c:pt>
                <c:pt idx="17">
                  <c:v>0.53</c:v>
                </c:pt>
                <c:pt idx="18">
                  <c:v>0.45</c:v>
                </c:pt>
                <c:pt idx="19">
                  <c:v>0.48</c:v>
                </c:pt>
                <c:pt idx="20">
                  <c:v>0.59</c:v>
                </c:pt>
              </c:numCache>
            </c:numRef>
          </c:val>
          <c:extLst>
            <c:ext xmlns:c16="http://schemas.microsoft.com/office/drawing/2014/chart" uri="{C3380CC4-5D6E-409C-BE32-E72D297353CC}">
              <c16:uniqueId val="{00000000-2462-42DF-9E38-6BBE2EDE8D2B}"/>
            </c:ext>
          </c:extLst>
        </c:ser>
        <c:ser>
          <c:idx val="2"/>
          <c:order val="2"/>
          <c:tx>
            <c:strRef>
              <c:f>'NTSV C-section Rate'!$D$1</c:f>
              <c:strCache>
                <c:ptCount val="1"/>
                <c:pt idx="0">
                  <c:v>% Hospitals above goal</c:v>
                </c:pt>
              </c:strCache>
            </c:strRef>
          </c:tx>
          <c:spPr>
            <a:solidFill>
              <a:srgbClr val="ED7373"/>
            </a:solidFill>
            <a:ln>
              <a:noFill/>
            </a:ln>
            <a:effectLst/>
          </c:spPr>
          <c:invertIfNegative val="0"/>
          <c:cat>
            <c:strRef>
              <c:f>'NTSV C-section Rate'!$A$2:$A$22</c:f>
              <c:strCache>
                <c:ptCount val="21"/>
                <c:pt idx="0">
                  <c:v>Baseline</c:v>
                </c:pt>
                <c:pt idx="1">
                  <c:v>Jan-21</c:v>
                </c:pt>
                <c:pt idx="2">
                  <c:v>Feb-21</c:v>
                </c:pt>
                <c:pt idx="3">
                  <c:v>Mar-21</c:v>
                </c:pt>
                <c:pt idx="4">
                  <c:v>Apr-21</c:v>
                </c:pt>
                <c:pt idx="5">
                  <c:v>May-21</c:v>
                </c:pt>
                <c:pt idx="6">
                  <c:v>Jun-21</c:v>
                </c:pt>
                <c:pt idx="7">
                  <c:v>Jul-21</c:v>
                </c:pt>
                <c:pt idx="8">
                  <c:v>Aug-21</c:v>
                </c:pt>
                <c:pt idx="9">
                  <c:v>Sep-21</c:v>
                </c:pt>
                <c:pt idx="10">
                  <c:v>21-Oct</c:v>
                </c:pt>
                <c:pt idx="11">
                  <c:v>Nov-21</c:v>
                </c:pt>
                <c:pt idx="12">
                  <c:v>Dec-21</c:v>
                </c:pt>
                <c:pt idx="13">
                  <c:v>Jan-22</c:v>
                </c:pt>
                <c:pt idx="14">
                  <c:v>22-Feb</c:v>
                </c:pt>
                <c:pt idx="15">
                  <c:v>22-Mar</c:v>
                </c:pt>
                <c:pt idx="16">
                  <c:v>22-Apr</c:v>
                </c:pt>
                <c:pt idx="17">
                  <c:v>22-May</c:v>
                </c:pt>
                <c:pt idx="18">
                  <c:v>Jun-22</c:v>
                </c:pt>
                <c:pt idx="19">
                  <c:v>Jul-22</c:v>
                </c:pt>
                <c:pt idx="20">
                  <c:v>Aug-22</c:v>
                </c:pt>
              </c:strCache>
            </c:strRef>
          </c:cat>
          <c:val>
            <c:numRef>
              <c:f>'NTSV C-section Rate'!$D$2:$D$22</c:f>
              <c:numCache>
                <c:formatCode>0%</c:formatCode>
                <c:ptCount val="21"/>
                <c:pt idx="0">
                  <c:v>0.55000000000000004</c:v>
                </c:pt>
                <c:pt idx="1">
                  <c:v>0.42</c:v>
                </c:pt>
                <c:pt idx="2">
                  <c:v>0.53</c:v>
                </c:pt>
                <c:pt idx="3">
                  <c:v>0.51</c:v>
                </c:pt>
                <c:pt idx="4">
                  <c:v>0.52</c:v>
                </c:pt>
                <c:pt idx="5">
                  <c:v>0.54</c:v>
                </c:pt>
                <c:pt idx="6">
                  <c:v>0.62</c:v>
                </c:pt>
                <c:pt idx="7">
                  <c:v>0.47</c:v>
                </c:pt>
                <c:pt idx="8">
                  <c:v>0.45</c:v>
                </c:pt>
                <c:pt idx="9">
                  <c:v>0.56000000000000005</c:v>
                </c:pt>
                <c:pt idx="10">
                  <c:v>0.54</c:v>
                </c:pt>
                <c:pt idx="11" formatCode="0.00%">
                  <c:v>0.56000000000000005</c:v>
                </c:pt>
                <c:pt idx="12">
                  <c:v>0.57999999999999996</c:v>
                </c:pt>
                <c:pt idx="13">
                  <c:v>0.68</c:v>
                </c:pt>
                <c:pt idx="14">
                  <c:v>0.47</c:v>
                </c:pt>
                <c:pt idx="15">
                  <c:v>0.59</c:v>
                </c:pt>
                <c:pt idx="16">
                  <c:v>0.66</c:v>
                </c:pt>
                <c:pt idx="17">
                  <c:v>0.47</c:v>
                </c:pt>
                <c:pt idx="18">
                  <c:v>0.55000000000000004</c:v>
                </c:pt>
                <c:pt idx="19">
                  <c:v>0.52</c:v>
                </c:pt>
                <c:pt idx="20">
                  <c:v>0.41</c:v>
                </c:pt>
              </c:numCache>
            </c:numRef>
          </c:val>
          <c:extLst>
            <c:ext xmlns:c16="http://schemas.microsoft.com/office/drawing/2014/chart" uri="{C3380CC4-5D6E-409C-BE32-E72D297353CC}">
              <c16:uniqueId val="{00000001-2462-42DF-9E38-6BBE2EDE8D2B}"/>
            </c:ext>
          </c:extLst>
        </c:ser>
        <c:dLbls>
          <c:showLegendKey val="0"/>
          <c:showVal val="0"/>
          <c:showCatName val="0"/>
          <c:showSerName val="0"/>
          <c:showPercent val="0"/>
          <c:showBubbleSize val="0"/>
        </c:dLbls>
        <c:gapWidth val="269"/>
        <c:overlap val="100"/>
        <c:axId val="1256109808"/>
        <c:axId val="1256113552"/>
      </c:barChart>
      <c:lineChart>
        <c:grouping val="standard"/>
        <c:varyColors val="0"/>
        <c:ser>
          <c:idx val="0"/>
          <c:order val="0"/>
          <c:tx>
            <c:strRef>
              <c:f>'NTSV C-section Rate'!$B$1</c:f>
              <c:strCache>
                <c:ptCount val="1"/>
                <c:pt idx="0">
                  <c:v>NTSV C-section Rate</c:v>
                </c:pt>
              </c:strCache>
            </c:strRef>
          </c:tx>
          <c:spPr>
            <a:ln w="38100" cap="rnd">
              <a:solidFill>
                <a:srgbClr val="002060"/>
              </a:solidFill>
              <a:round/>
            </a:ln>
            <a:effectLst/>
          </c:spPr>
          <c:marker>
            <c:symbol val="none"/>
          </c:marker>
          <c:dLbls>
            <c:spPr>
              <a:solidFill>
                <a:srgbClr val="002060"/>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'NTSV C-section Rate'!$A$2:$A$22</c:f>
              <c:strCache>
                <c:ptCount val="21"/>
                <c:pt idx="0">
                  <c:v>Baseline</c:v>
                </c:pt>
                <c:pt idx="1">
                  <c:v>Jan-21</c:v>
                </c:pt>
                <c:pt idx="2">
                  <c:v>Feb-21</c:v>
                </c:pt>
                <c:pt idx="3">
                  <c:v>Mar-21</c:v>
                </c:pt>
                <c:pt idx="4">
                  <c:v>Apr-21</c:v>
                </c:pt>
                <c:pt idx="5">
                  <c:v>May-21</c:v>
                </c:pt>
                <c:pt idx="6">
                  <c:v>Jun-21</c:v>
                </c:pt>
                <c:pt idx="7">
                  <c:v>Jul-21</c:v>
                </c:pt>
                <c:pt idx="8">
                  <c:v>Aug-21</c:v>
                </c:pt>
                <c:pt idx="9">
                  <c:v>Sep-21</c:v>
                </c:pt>
                <c:pt idx="10">
                  <c:v>21-Oct</c:v>
                </c:pt>
                <c:pt idx="11">
                  <c:v>Nov-21</c:v>
                </c:pt>
                <c:pt idx="12">
                  <c:v>Dec-21</c:v>
                </c:pt>
                <c:pt idx="13">
                  <c:v>Jan-22</c:v>
                </c:pt>
                <c:pt idx="14">
                  <c:v>22-Feb</c:v>
                </c:pt>
                <c:pt idx="15">
                  <c:v>22-Mar</c:v>
                </c:pt>
                <c:pt idx="16">
                  <c:v>22-Apr</c:v>
                </c:pt>
                <c:pt idx="17">
                  <c:v>22-May</c:v>
                </c:pt>
                <c:pt idx="18">
                  <c:v>Jun-22</c:v>
                </c:pt>
                <c:pt idx="19">
                  <c:v>Jul-22</c:v>
                </c:pt>
                <c:pt idx="20">
                  <c:v>Aug-22</c:v>
                </c:pt>
              </c:strCache>
            </c:strRef>
          </c:cat>
          <c:val>
            <c:numRef>
              <c:f>'NTSV C-section Rate'!$B$2:$B$22</c:f>
              <c:numCache>
                <c:formatCode>0%</c:formatCode>
                <c:ptCount val="21"/>
                <c:pt idx="0">
                  <c:v>0.253</c:v>
                </c:pt>
                <c:pt idx="1">
                  <c:v>0.22900000000000001</c:v>
                </c:pt>
                <c:pt idx="2">
                  <c:v>0.25</c:v>
                </c:pt>
                <c:pt idx="3">
                  <c:v>0.26</c:v>
                </c:pt>
                <c:pt idx="4">
                  <c:v>0.23</c:v>
                </c:pt>
                <c:pt idx="5">
                  <c:v>0.24</c:v>
                </c:pt>
                <c:pt idx="6">
                  <c:v>0.24</c:v>
                </c:pt>
                <c:pt idx="7">
                  <c:v>0.23</c:v>
                </c:pt>
                <c:pt idx="8">
                  <c:v>0.22</c:v>
                </c:pt>
                <c:pt idx="9">
                  <c:v>0.24</c:v>
                </c:pt>
                <c:pt idx="10">
                  <c:v>0.25</c:v>
                </c:pt>
                <c:pt idx="11">
                  <c:v>0.25</c:v>
                </c:pt>
                <c:pt idx="12">
                  <c:v>0.26</c:v>
                </c:pt>
                <c:pt idx="13">
                  <c:v>0.25</c:v>
                </c:pt>
                <c:pt idx="14">
                  <c:v>0.25</c:v>
                </c:pt>
                <c:pt idx="15">
                  <c:v>0.25</c:v>
                </c:pt>
                <c:pt idx="16">
                  <c:v>0.25</c:v>
                </c:pt>
                <c:pt idx="17">
                  <c:v>0.23</c:v>
                </c:pt>
                <c:pt idx="18">
                  <c:v>0.24</c:v>
                </c:pt>
                <c:pt idx="19">
                  <c:v>0.25</c:v>
                </c:pt>
                <c:pt idx="20">
                  <c:v>0.23</c:v>
                </c:pt>
              </c:numCache>
            </c:numRef>
          </c:val>
          <c:smooth val="0"/>
          <c:extLst>
            <c:ext xmlns:c16="http://schemas.microsoft.com/office/drawing/2014/chart" uri="{C3380CC4-5D6E-409C-BE32-E72D297353CC}">
              <c16:uniqueId val="{00000002-2462-42DF-9E38-6BBE2EDE8D2B}"/>
            </c:ext>
          </c:extLst>
        </c:ser>
        <c:dLbls>
          <c:showLegendKey val="0"/>
          <c:showVal val="0"/>
          <c:showCatName val="0"/>
          <c:showSerName val="0"/>
          <c:showPercent val="0"/>
          <c:showBubbleSize val="0"/>
        </c:dLbls>
        <c:marker val="1"/>
        <c:smooth val="0"/>
        <c:axId val="1256109808"/>
        <c:axId val="1256113552"/>
      </c:lineChart>
      <c:catAx>
        <c:axId val="12561098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tx1">
                    <a:lumMod val="65000"/>
                    <a:lumOff val="35000"/>
                  </a:schemeClr>
                </a:solidFill>
                <a:latin typeface="+mn-lt"/>
                <a:ea typeface="+mn-ea"/>
                <a:cs typeface="+mn-cs"/>
              </a:defRPr>
            </a:pPr>
            <a:endParaRPr lang="en-US"/>
          </a:p>
        </c:txPr>
        <c:crossAx val="1256113552"/>
        <c:crosses val="autoZero"/>
        <c:auto val="1"/>
        <c:lblAlgn val="ctr"/>
        <c:lblOffset val="100"/>
        <c:noMultiLvlLbl val="0"/>
      </c:catAx>
      <c:valAx>
        <c:axId val="1256113552"/>
        <c:scaling>
          <c:orientation val="minMax"/>
          <c:max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561098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NTSV C-Section Rate by Hospital</a:t>
            </a:r>
          </a:p>
          <a:p>
            <a:pPr>
              <a:defRPr sz="2000"/>
            </a:pPr>
            <a:r>
              <a:rPr lang="en-US" sz="2000"/>
              <a:t>August 2022</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3"/>
            <c:invertIfNegative val="0"/>
            <c:bubble3D val="0"/>
            <c:spPr>
              <a:solidFill>
                <a:srgbClr val="7030A0"/>
              </a:solidFill>
              <a:ln>
                <a:solidFill>
                  <a:srgbClr val="7030A0"/>
                </a:solidFill>
              </a:ln>
              <a:effectLst/>
            </c:spPr>
            <c:extLst>
              <c:ext xmlns:c16="http://schemas.microsoft.com/office/drawing/2014/chart" uri="{C3380CC4-5D6E-409C-BE32-E72D297353CC}">
                <c16:uniqueId val="{00000001-4496-415F-884B-5691632F71CF}"/>
              </c:ext>
            </c:extLst>
          </c:dPt>
          <c:val>
            <c:numRef>
              <c:f>'August 2022'!$C$2:$C$47</c:f>
              <c:numCache>
                <c:formatCode>0%</c:formatCode>
                <c:ptCount val="46"/>
                <c:pt idx="0">
                  <c:v>3.3333333333333333E-2</c:v>
                </c:pt>
                <c:pt idx="1">
                  <c:v>8.3333333333333329E-2</c:v>
                </c:pt>
                <c:pt idx="2">
                  <c:v>0.1</c:v>
                </c:pt>
                <c:pt idx="3">
                  <c:v>0.1</c:v>
                </c:pt>
                <c:pt idx="4">
                  <c:v>0.10810810810810811</c:v>
                </c:pt>
                <c:pt idx="5">
                  <c:v>0.1111111111111111</c:v>
                </c:pt>
                <c:pt idx="6">
                  <c:v>0.13513513513513514</c:v>
                </c:pt>
                <c:pt idx="7">
                  <c:v>0.14285714285714285</c:v>
                </c:pt>
                <c:pt idx="8">
                  <c:v>0.16071428571428573</c:v>
                </c:pt>
                <c:pt idx="9">
                  <c:v>0.16666666666666666</c:v>
                </c:pt>
                <c:pt idx="10">
                  <c:v>0.17391304347826086</c:v>
                </c:pt>
                <c:pt idx="11">
                  <c:v>0.17582417582417584</c:v>
                </c:pt>
                <c:pt idx="12">
                  <c:v>0.19</c:v>
                </c:pt>
                <c:pt idx="13">
                  <c:v>0.19117647058823528</c:v>
                </c:pt>
                <c:pt idx="14">
                  <c:v>0.19534883720930232</c:v>
                </c:pt>
                <c:pt idx="15">
                  <c:v>0.2</c:v>
                </c:pt>
                <c:pt idx="16">
                  <c:v>0.2</c:v>
                </c:pt>
                <c:pt idx="17">
                  <c:v>0.2</c:v>
                </c:pt>
                <c:pt idx="18">
                  <c:v>0.20967741935483872</c:v>
                </c:pt>
                <c:pt idx="19">
                  <c:v>0.21428571428571427</c:v>
                </c:pt>
                <c:pt idx="20">
                  <c:v>0.21621621621621623</c:v>
                </c:pt>
                <c:pt idx="21">
                  <c:v>0.21951219512195122</c:v>
                </c:pt>
                <c:pt idx="22">
                  <c:v>0.22222222222222221</c:v>
                </c:pt>
                <c:pt idx="23">
                  <c:v>0.22680412371134021</c:v>
                </c:pt>
                <c:pt idx="24">
                  <c:v>0.23</c:v>
                </c:pt>
                <c:pt idx="25">
                  <c:v>0.23076923076923078</c:v>
                </c:pt>
                <c:pt idx="26">
                  <c:v>0.23076923076923078</c:v>
                </c:pt>
                <c:pt idx="27">
                  <c:v>0.23684210526315788</c:v>
                </c:pt>
                <c:pt idx="28">
                  <c:v>0.2391304347826087</c:v>
                </c:pt>
                <c:pt idx="29">
                  <c:v>0.24390243902439024</c:v>
                </c:pt>
                <c:pt idx="30">
                  <c:v>0.25</c:v>
                </c:pt>
                <c:pt idx="31">
                  <c:v>0.26229508196721313</c:v>
                </c:pt>
                <c:pt idx="32">
                  <c:v>0.26923076923076922</c:v>
                </c:pt>
                <c:pt idx="33">
                  <c:v>0.2857142857142857</c:v>
                </c:pt>
                <c:pt idx="34">
                  <c:v>0.29032258064516131</c:v>
                </c:pt>
                <c:pt idx="35">
                  <c:v>0.29411764705882354</c:v>
                </c:pt>
                <c:pt idx="36">
                  <c:v>0.3</c:v>
                </c:pt>
                <c:pt idx="37">
                  <c:v>0.30303030303030304</c:v>
                </c:pt>
                <c:pt idx="38">
                  <c:v>0.33333333333333331</c:v>
                </c:pt>
                <c:pt idx="39">
                  <c:v>0.34285714285714286</c:v>
                </c:pt>
                <c:pt idx="40">
                  <c:v>0.36363636363636365</c:v>
                </c:pt>
                <c:pt idx="41">
                  <c:v>0.36734693877551022</c:v>
                </c:pt>
                <c:pt idx="42">
                  <c:v>0.41666666666666669</c:v>
                </c:pt>
                <c:pt idx="43">
                  <c:v>0.41666666666666669</c:v>
                </c:pt>
                <c:pt idx="44">
                  <c:v>0.48571428571428571</c:v>
                </c:pt>
                <c:pt idx="45">
                  <c:v>0.75</c:v>
                </c:pt>
              </c:numCache>
            </c:numRef>
          </c:val>
          <c:extLst>
            <c:ext xmlns:c16="http://schemas.microsoft.com/office/drawing/2014/chart" uri="{C3380CC4-5D6E-409C-BE32-E72D297353CC}">
              <c16:uniqueId val="{00000000-4496-415F-884B-5691632F71CF}"/>
            </c:ext>
          </c:extLst>
        </c:ser>
        <c:dLbls>
          <c:showLegendKey val="0"/>
          <c:showVal val="0"/>
          <c:showCatName val="0"/>
          <c:showSerName val="0"/>
          <c:showPercent val="0"/>
          <c:showBubbleSize val="0"/>
        </c:dLbls>
        <c:gapWidth val="219"/>
        <c:overlap val="-27"/>
        <c:axId val="206871056"/>
        <c:axId val="206871472"/>
      </c:barChart>
      <c:catAx>
        <c:axId val="206871056"/>
        <c:scaling>
          <c:orientation val="minMax"/>
        </c:scaling>
        <c:delete val="1"/>
        <c:axPos val="b"/>
        <c:numFmt formatCode="General" sourceLinked="1"/>
        <c:majorTickMark val="none"/>
        <c:minorTickMark val="none"/>
        <c:tickLblPos val="nextTo"/>
        <c:crossAx val="206871472"/>
        <c:crosses val="autoZero"/>
        <c:auto val="1"/>
        <c:lblAlgn val="ctr"/>
        <c:lblOffset val="100"/>
        <c:noMultiLvlLbl val="0"/>
      </c:catAx>
      <c:valAx>
        <c:axId val="206871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871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NTSV C-Sections Meeting ACOG/SMFM</a:t>
            </a:r>
            <a:r>
              <a:rPr lang="en-US" sz="2000" baseline="0"/>
              <a:t> Criteria</a:t>
            </a:r>
            <a:endParaRPr lang="en-US" sz="2000"/>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'ACOG.SMFM '!$K$8</c:f>
              <c:strCache>
                <c:ptCount val="1"/>
                <c:pt idx="0">
                  <c:v>Cesarean after Induction</c:v>
                </c:pt>
              </c:strCache>
            </c:strRef>
          </c:tx>
          <c:spPr>
            <a:ln w="28575" cap="rnd">
              <a:solidFill>
                <a:srgbClr val="CC99FF"/>
              </a:solidFill>
              <a:round/>
            </a:ln>
            <a:effectLst/>
          </c:spPr>
          <c:marker>
            <c:symbol val="none"/>
          </c:marker>
          <c:dLbls>
            <c:dLbl>
              <c:idx val="0"/>
              <c:layout>
                <c:manualLayout>
                  <c:x val="-7.3478263385082621E-2"/>
                  <c:y val="4.526012454730965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1C0-43C3-87BA-FB2F9E15C21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'ACOG.SMFM '!$L$7:$S$7</c:f>
              <c:strCache>
                <c:ptCount val="8"/>
                <c:pt idx="0">
                  <c:v>Baseline</c:v>
                </c:pt>
                <c:pt idx="1">
                  <c:v>Quarter 1 2021</c:v>
                </c:pt>
                <c:pt idx="2">
                  <c:v>Quarter 2 2021</c:v>
                </c:pt>
                <c:pt idx="3">
                  <c:v>Quarter 3 2021</c:v>
                </c:pt>
                <c:pt idx="4">
                  <c:v>Quarter 4 2021</c:v>
                </c:pt>
                <c:pt idx="5">
                  <c:v>Quarter 1 2022</c:v>
                </c:pt>
                <c:pt idx="6">
                  <c:v>Quarter 2 2022</c:v>
                </c:pt>
                <c:pt idx="7">
                  <c:v>Quarter 3 2022 (July - August )</c:v>
                </c:pt>
              </c:strCache>
            </c:strRef>
          </c:cat>
          <c:val>
            <c:numRef>
              <c:f>'ACOG.SMFM '!$L$8:$S$8</c:f>
              <c:numCache>
                <c:formatCode>0%</c:formatCode>
                <c:ptCount val="8"/>
                <c:pt idx="0">
                  <c:v>0.51</c:v>
                </c:pt>
                <c:pt idx="1">
                  <c:v>0.54</c:v>
                </c:pt>
                <c:pt idx="2" formatCode="0.00%">
                  <c:v>0.5464</c:v>
                </c:pt>
                <c:pt idx="3">
                  <c:v>0.53</c:v>
                </c:pt>
                <c:pt idx="4" formatCode="0.00%">
                  <c:v>0.59099999999999997</c:v>
                </c:pt>
                <c:pt idx="5" formatCode="0.00%">
                  <c:v>0.59</c:v>
                </c:pt>
                <c:pt idx="6">
                  <c:v>0.56000000000000005</c:v>
                </c:pt>
                <c:pt idx="7">
                  <c:v>0.62</c:v>
                </c:pt>
              </c:numCache>
            </c:numRef>
          </c:val>
          <c:smooth val="0"/>
          <c:extLst>
            <c:ext xmlns:c16="http://schemas.microsoft.com/office/drawing/2014/chart" uri="{C3380CC4-5D6E-409C-BE32-E72D297353CC}">
              <c16:uniqueId val="{00000001-01C0-43C3-87BA-FB2F9E15C211}"/>
            </c:ext>
          </c:extLst>
        </c:ser>
        <c:ser>
          <c:idx val="1"/>
          <c:order val="1"/>
          <c:tx>
            <c:strRef>
              <c:f>'ACOG.SMFM '!$K$9</c:f>
              <c:strCache>
                <c:ptCount val="1"/>
                <c:pt idx="0">
                  <c:v>Labor Dystocia</c:v>
                </c:pt>
              </c:strCache>
            </c:strRef>
          </c:tx>
          <c:spPr>
            <a:ln w="28575" cap="rnd">
              <a:solidFill>
                <a:srgbClr val="FF99CC"/>
              </a:solidFill>
              <a:round/>
            </a:ln>
            <a:effectLst/>
          </c:spPr>
          <c:marker>
            <c:symbol val="none"/>
          </c:marker>
          <c:dLbls>
            <c:dLbl>
              <c:idx val="0"/>
              <c:layout>
                <c:manualLayout>
                  <c:x val="-7.9130437491627445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1C0-43C3-87BA-FB2F9E15C211}"/>
                </c:ext>
              </c:extLst>
            </c:dLbl>
            <c:dLbl>
              <c:idx val="7"/>
              <c:layout>
                <c:manualLayout>
                  <c:x val="-1.0362199490319411E-16"/>
                  <c:y val="1.81040498189238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1C0-43C3-87BA-FB2F9E15C21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'ACOG.SMFM '!$L$7:$S$7</c:f>
              <c:strCache>
                <c:ptCount val="8"/>
                <c:pt idx="0">
                  <c:v>Baseline</c:v>
                </c:pt>
                <c:pt idx="1">
                  <c:v>Quarter 1 2021</c:v>
                </c:pt>
                <c:pt idx="2">
                  <c:v>Quarter 2 2021</c:v>
                </c:pt>
                <c:pt idx="3">
                  <c:v>Quarter 3 2021</c:v>
                </c:pt>
                <c:pt idx="4">
                  <c:v>Quarter 4 2021</c:v>
                </c:pt>
                <c:pt idx="5">
                  <c:v>Quarter 1 2022</c:v>
                </c:pt>
                <c:pt idx="6">
                  <c:v>Quarter 2 2022</c:v>
                </c:pt>
                <c:pt idx="7">
                  <c:v>Quarter 3 2022 (July - August )</c:v>
                </c:pt>
              </c:strCache>
            </c:strRef>
          </c:cat>
          <c:val>
            <c:numRef>
              <c:f>'ACOG.SMFM '!$L$9:$S$9</c:f>
              <c:numCache>
                <c:formatCode>0%</c:formatCode>
                <c:ptCount val="8"/>
                <c:pt idx="0">
                  <c:v>0.37</c:v>
                </c:pt>
                <c:pt idx="1">
                  <c:v>0.48</c:v>
                </c:pt>
                <c:pt idx="2">
                  <c:v>0.49</c:v>
                </c:pt>
                <c:pt idx="3" formatCode="0.00%">
                  <c:v>0.53220000000000001</c:v>
                </c:pt>
                <c:pt idx="4" formatCode="0.00%">
                  <c:v>0.56999999999999995</c:v>
                </c:pt>
                <c:pt idx="5" formatCode="0.00%">
                  <c:v>0.59</c:v>
                </c:pt>
                <c:pt idx="6">
                  <c:v>0.52</c:v>
                </c:pt>
                <c:pt idx="7">
                  <c:v>0.61</c:v>
                </c:pt>
              </c:numCache>
            </c:numRef>
          </c:val>
          <c:smooth val="0"/>
          <c:extLst>
            <c:ext xmlns:c16="http://schemas.microsoft.com/office/drawing/2014/chart" uri="{C3380CC4-5D6E-409C-BE32-E72D297353CC}">
              <c16:uniqueId val="{00000004-01C0-43C3-87BA-FB2F9E15C211}"/>
            </c:ext>
          </c:extLst>
        </c:ser>
        <c:ser>
          <c:idx val="2"/>
          <c:order val="2"/>
          <c:tx>
            <c:strRef>
              <c:f>'ACOG.SMFM '!$K$10</c:f>
              <c:strCache>
                <c:ptCount val="1"/>
                <c:pt idx="0">
                  <c:v>Fetal Heart Rate Concerns</c:v>
                </c:pt>
              </c:strCache>
            </c:strRef>
          </c:tx>
          <c:spPr>
            <a:ln w="28575" cap="rnd">
              <a:solidFill>
                <a:srgbClr val="6699FF"/>
              </a:solidFill>
              <a:round/>
            </a:ln>
            <a:effectLst/>
          </c:spPr>
          <c:marker>
            <c:symbol val="none"/>
          </c:marker>
          <c:dLbls>
            <c:dLbl>
              <c:idx val="0"/>
              <c:layout>
                <c:manualLayout>
                  <c:x val="-7.3478263385082621E-2"/>
                  <c:y val="-4.526012454731007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1C0-43C3-87BA-FB2F9E15C211}"/>
                </c:ext>
              </c:extLst>
            </c:dLbl>
            <c:dLbl>
              <c:idx val="7"/>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1C0-43C3-87BA-FB2F9E15C21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'ACOG.SMFM '!$L$7:$S$7</c:f>
              <c:strCache>
                <c:ptCount val="8"/>
                <c:pt idx="0">
                  <c:v>Baseline</c:v>
                </c:pt>
                <c:pt idx="1">
                  <c:v>Quarter 1 2021</c:v>
                </c:pt>
                <c:pt idx="2">
                  <c:v>Quarter 2 2021</c:v>
                </c:pt>
                <c:pt idx="3">
                  <c:v>Quarter 3 2021</c:v>
                </c:pt>
                <c:pt idx="4">
                  <c:v>Quarter 4 2021</c:v>
                </c:pt>
                <c:pt idx="5">
                  <c:v>Quarter 1 2022</c:v>
                </c:pt>
                <c:pt idx="6">
                  <c:v>Quarter 2 2022</c:v>
                </c:pt>
                <c:pt idx="7">
                  <c:v>Quarter 3 2022 (July - August )</c:v>
                </c:pt>
              </c:strCache>
            </c:strRef>
          </c:cat>
          <c:val>
            <c:numRef>
              <c:f>'ACOG.SMFM '!$L$10:$S$10</c:f>
              <c:numCache>
                <c:formatCode>0%</c:formatCode>
                <c:ptCount val="8"/>
                <c:pt idx="0">
                  <c:v>0.8</c:v>
                </c:pt>
                <c:pt idx="1">
                  <c:v>0.78</c:v>
                </c:pt>
                <c:pt idx="2">
                  <c:v>0.83</c:v>
                </c:pt>
                <c:pt idx="3">
                  <c:v>0.79</c:v>
                </c:pt>
                <c:pt idx="4">
                  <c:v>0.79</c:v>
                </c:pt>
                <c:pt idx="5">
                  <c:v>0.76</c:v>
                </c:pt>
                <c:pt idx="6">
                  <c:v>0.76</c:v>
                </c:pt>
                <c:pt idx="7">
                  <c:v>0.77</c:v>
                </c:pt>
              </c:numCache>
            </c:numRef>
          </c:val>
          <c:smooth val="0"/>
          <c:extLst>
            <c:ext xmlns:c16="http://schemas.microsoft.com/office/drawing/2014/chart" uri="{C3380CC4-5D6E-409C-BE32-E72D297353CC}">
              <c16:uniqueId val="{00000007-01C0-43C3-87BA-FB2F9E15C211}"/>
            </c:ext>
          </c:extLst>
        </c:ser>
        <c:ser>
          <c:idx val="3"/>
          <c:order val="3"/>
          <c:tx>
            <c:strRef>
              <c:f>'ACOG.SMFM '!$K$11</c:f>
              <c:strCache>
                <c:ptCount val="1"/>
                <c:pt idx="0">
                  <c:v>Total NTSV C-Sections</c:v>
                </c:pt>
              </c:strCache>
            </c:strRef>
          </c:tx>
          <c:spPr>
            <a:ln w="28575" cap="rnd">
              <a:solidFill>
                <a:schemeClr val="accent5">
                  <a:lumMod val="50000"/>
                </a:schemeClr>
              </a:solidFill>
              <a:round/>
            </a:ln>
            <a:effectLst/>
          </c:spPr>
          <c:marker>
            <c:symbol val="none"/>
          </c:marker>
          <c:dLbls>
            <c:dLbl>
              <c:idx val="0"/>
              <c:layout>
                <c:manualLayout>
                  <c:x val="-7.3478263385082621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1C0-43C3-87BA-FB2F9E15C211}"/>
                </c:ext>
              </c:extLst>
            </c:dLbl>
            <c:dLbl>
              <c:idx val="7"/>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1C0-43C3-87BA-FB2F9E15C21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'ACOG.SMFM '!$L$7:$S$7</c:f>
              <c:strCache>
                <c:ptCount val="8"/>
                <c:pt idx="0">
                  <c:v>Baseline</c:v>
                </c:pt>
                <c:pt idx="1">
                  <c:v>Quarter 1 2021</c:v>
                </c:pt>
                <c:pt idx="2">
                  <c:v>Quarter 2 2021</c:v>
                </c:pt>
                <c:pt idx="3">
                  <c:v>Quarter 3 2021</c:v>
                </c:pt>
                <c:pt idx="4">
                  <c:v>Quarter 4 2021</c:v>
                </c:pt>
                <c:pt idx="5">
                  <c:v>Quarter 1 2022</c:v>
                </c:pt>
                <c:pt idx="6">
                  <c:v>Quarter 2 2022</c:v>
                </c:pt>
                <c:pt idx="7">
                  <c:v>Quarter 3 2022 (July - August )</c:v>
                </c:pt>
              </c:strCache>
            </c:strRef>
          </c:cat>
          <c:val>
            <c:numRef>
              <c:f>'ACOG.SMFM '!$L$11:$S$11</c:f>
              <c:numCache>
                <c:formatCode>0%</c:formatCode>
                <c:ptCount val="8"/>
                <c:pt idx="0">
                  <c:v>0.6</c:v>
                </c:pt>
                <c:pt idx="1">
                  <c:v>0.62</c:v>
                </c:pt>
                <c:pt idx="2">
                  <c:v>0.64</c:v>
                </c:pt>
                <c:pt idx="3">
                  <c:v>0.63</c:v>
                </c:pt>
                <c:pt idx="4">
                  <c:v>0.67</c:v>
                </c:pt>
                <c:pt idx="5">
                  <c:v>0.66</c:v>
                </c:pt>
                <c:pt idx="6">
                  <c:v>0.63</c:v>
                </c:pt>
                <c:pt idx="7">
                  <c:v>0.67</c:v>
                </c:pt>
              </c:numCache>
            </c:numRef>
          </c:val>
          <c:smooth val="0"/>
          <c:extLst>
            <c:ext xmlns:c16="http://schemas.microsoft.com/office/drawing/2014/chart" uri="{C3380CC4-5D6E-409C-BE32-E72D297353CC}">
              <c16:uniqueId val="{0000000A-01C0-43C3-87BA-FB2F9E15C211}"/>
            </c:ext>
          </c:extLst>
        </c:ser>
        <c:dLbls>
          <c:showLegendKey val="0"/>
          <c:showVal val="0"/>
          <c:showCatName val="0"/>
          <c:showSerName val="0"/>
          <c:showPercent val="0"/>
          <c:showBubbleSize val="0"/>
        </c:dLbls>
        <c:smooth val="0"/>
        <c:axId val="1776907392"/>
        <c:axId val="1776895744"/>
      </c:lineChart>
      <c:catAx>
        <c:axId val="177690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76895744"/>
        <c:crosses val="autoZero"/>
        <c:auto val="1"/>
        <c:lblAlgn val="ctr"/>
        <c:lblOffset val="100"/>
        <c:noMultiLvlLbl val="0"/>
      </c:catAx>
      <c:valAx>
        <c:axId val="1776895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690739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effectLst/>
              </a:rPr>
              <a:t>Failed Induction:</a:t>
            </a:r>
            <a:endParaRPr lang="en-US">
              <a:effectLst/>
            </a:endParaRPr>
          </a:p>
          <a:p>
            <a:pPr>
              <a:defRPr/>
            </a:pPr>
            <a:r>
              <a:rPr lang="en-US" sz="2800" b="0" i="0" baseline="0">
                <a:effectLst/>
              </a:rPr>
              <a:t> </a:t>
            </a:r>
            <a:r>
              <a:rPr lang="en-US" sz="1600" b="0" i="0" baseline="0">
                <a:effectLst/>
              </a:rPr>
              <a:t>Cesarean after induction &lt;6cm dilated</a:t>
            </a:r>
            <a:endParaRPr lang="en-US"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Sheet6!$B$1</c:f>
              <c:strCache>
                <c:ptCount val="1"/>
                <c:pt idx="0">
                  <c:v>Met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Sheet6!$A$2:$A$9</c:f>
              <c:strCache>
                <c:ptCount val="8"/>
                <c:pt idx="0">
                  <c:v>Baseline</c:v>
                </c:pt>
                <c:pt idx="1">
                  <c:v>Quarter 1 2021</c:v>
                </c:pt>
                <c:pt idx="2">
                  <c:v>Quarter 2 2021</c:v>
                </c:pt>
                <c:pt idx="3">
                  <c:v>Quarter 3 2021</c:v>
                </c:pt>
                <c:pt idx="4">
                  <c:v>Quarter 4 2021</c:v>
                </c:pt>
                <c:pt idx="5">
                  <c:v>Quarter 1 2022</c:v>
                </c:pt>
                <c:pt idx="6">
                  <c:v>Quarter 2 2022</c:v>
                </c:pt>
                <c:pt idx="7">
                  <c:v>Quarter 3 2022</c:v>
                </c:pt>
              </c:strCache>
            </c:strRef>
          </c:cat>
          <c:val>
            <c:numRef>
              <c:f>Sheet6!$B$2:$B$9</c:f>
              <c:numCache>
                <c:formatCode>0%</c:formatCode>
                <c:ptCount val="8"/>
                <c:pt idx="0">
                  <c:v>0.35</c:v>
                </c:pt>
                <c:pt idx="1">
                  <c:v>0.39</c:v>
                </c:pt>
                <c:pt idx="2">
                  <c:v>0.39</c:v>
                </c:pt>
                <c:pt idx="3">
                  <c:v>0.36</c:v>
                </c:pt>
                <c:pt idx="4">
                  <c:v>0.42</c:v>
                </c:pt>
                <c:pt idx="5">
                  <c:v>0.45</c:v>
                </c:pt>
                <c:pt idx="6">
                  <c:v>0.44</c:v>
                </c:pt>
                <c:pt idx="7">
                  <c:v>0.43</c:v>
                </c:pt>
              </c:numCache>
            </c:numRef>
          </c:val>
          <c:extLst>
            <c:ext xmlns:c16="http://schemas.microsoft.com/office/drawing/2014/chart" uri="{C3380CC4-5D6E-409C-BE32-E72D297353CC}">
              <c16:uniqueId val="{00000000-9EBF-4AF0-9710-F3D6E2B452F5}"/>
            </c:ext>
          </c:extLst>
        </c:ser>
        <c:ser>
          <c:idx val="1"/>
          <c:order val="1"/>
          <c:tx>
            <c:strRef>
              <c:f>Sheet6!$C$1</c:f>
              <c:strCache>
                <c:ptCount val="1"/>
                <c:pt idx="0">
                  <c:v>Did not Meet </c:v>
                </c:pt>
              </c:strCache>
            </c:strRef>
          </c:tx>
          <c:spPr>
            <a:solidFill>
              <a:srgbClr val="FF0000"/>
            </a:solidFill>
            <a:ln>
              <a:noFill/>
            </a:ln>
            <a:effectLst/>
          </c:spPr>
          <c:invertIfNegative val="0"/>
          <c:cat>
            <c:strRef>
              <c:f>Sheet6!$A$2:$A$9</c:f>
              <c:strCache>
                <c:ptCount val="8"/>
                <c:pt idx="0">
                  <c:v>Baseline</c:v>
                </c:pt>
                <c:pt idx="1">
                  <c:v>Quarter 1 2021</c:v>
                </c:pt>
                <c:pt idx="2">
                  <c:v>Quarter 2 2021</c:v>
                </c:pt>
                <c:pt idx="3">
                  <c:v>Quarter 3 2021</c:v>
                </c:pt>
                <c:pt idx="4">
                  <c:v>Quarter 4 2021</c:v>
                </c:pt>
                <c:pt idx="5">
                  <c:v>Quarter 1 2022</c:v>
                </c:pt>
                <c:pt idx="6">
                  <c:v>Quarter 2 2022</c:v>
                </c:pt>
                <c:pt idx="7">
                  <c:v>Quarter 3 2022</c:v>
                </c:pt>
              </c:strCache>
            </c:strRef>
          </c:cat>
          <c:val>
            <c:numRef>
              <c:f>Sheet6!$C$2:$C$9</c:f>
              <c:numCache>
                <c:formatCode>0%</c:formatCode>
                <c:ptCount val="8"/>
                <c:pt idx="0">
                  <c:v>0.65</c:v>
                </c:pt>
                <c:pt idx="1">
                  <c:v>0.61</c:v>
                </c:pt>
                <c:pt idx="2">
                  <c:v>0.61</c:v>
                </c:pt>
                <c:pt idx="3">
                  <c:v>0.64</c:v>
                </c:pt>
                <c:pt idx="4">
                  <c:v>0.57999999999999996</c:v>
                </c:pt>
                <c:pt idx="5">
                  <c:v>0.55000000000000004</c:v>
                </c:pt>
                <c:pt idx="6">
                  <c:v>0.56000000000000005</c:v>
                </c:pt>
                <c:pt idx="7">
                  <c:v>0.56999999999999995</c:v>
                </c:pt>
              </c:numCache>
            </c:numRef>
          </c:val>
          <c:extLst>
            <c:ext xmlns:c16="http://schemas.microsoft.com/office/drawing/2014/chart" uri="{C3380CC4-5D6E-409C-BE32-E72D297353CC}">
              <c16:uniqueId val="{00000001-9EBF-4AF0-9710-F3D6E2B452F5}"/>
            </c:ext>
          </c:extLst>
        </c:ser>
        <c:dLbls>
          <c:showLegendKey val="0"/>
          <c:showVal val="0"/>
          <c:showCatName val="0"/>
          <c:showSerName val="0"/>
          <c:showPercent val="0"/>
          <c:showBubbleSize val="0"/>
        </c:dLbls>
        <c:gapWidth val="150"/>
        <c:overlap val="100"/>
        <c:axId val="2014696559"/>
        <c:axId val="2014699887"/>
      </c:barChart>
      <c:catAx>
        <c:axId val="201469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14699887"/>
        <c:crosses val="autoZero"/>
        <c:auto val="1"/>
        <c:lblAlgn val="ctr"/>
        <c:lblOffset val="100"/>
        <c:noMultiLvlLbl val="0"/>
      </c:catAx>
      <c:valAx>
        <c:axId val="201469988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4696559"/>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ACOG/SMFM</a:t>
            </a:r>
            <a:r>
              <a:rPr lang="en-US" baseline="0"/>
              <a:t> Criteria Not Met for Failed Inductions</a:t>
            </a:r>
            <a:endParaRPr lang="en-US"/>
          </a:p>
        </c:rich>
      </c:tx>
      <c:layout>
        <c:manualLayout>
          <c:xMode val="edge"/>
          <c:yMode val="edge"/>
          <c:x val="0.15988888888888891"/>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EE-4F25-A2E0-C6B4072AEF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7EE-4F25-A2E0-C6B4072AEF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7EE-4F25-A2E0-C6B4072AEF05}"/>
              </c:ext>
            </c:extLst>
          </c:dPt>
          <c:cat>
            <c:strRef>
              <c:f>Sheet1!$A$1:$A$3</c:f>
              <c:strCache>
                <c:ptCount val="3"/>
                <c:pt idx="0">
                  <c:v>Criteria 1</c:v>
                </c:pt>
                <c:pt idx="1">
                  <c:v>Criteria 2</c:v>
                </c:pt>
                <c:pt idx="2">
                  <c:v>Both Criteria </c:v>
                </c:pt>
              </c:strCache>
            </c:strRef>
          </c:cat>
          <c:val>
            <c:numRef>
              <c:f>Sheet1!$B$1:$B$3</c:f>
              <c:numCache>
                <c:formatCode>General</c:formatCode>
                <c:ptCount val="3"/>
                <c:pt idx="0">
                  <c:v>31</c:v>
                </c:pt>
                <c:pt idx="1">
                  <c:v>23</c:v>
                </c:pt>
                <c:pt idx="2">
                  <c:v>44</c:v>
                </c:pt>
              </c:numCache>
            </c:numRef>
          </c:val>
          <c:extLst>
            <c:ext xmlns:c16="http://schemas.microsoft.com/office/drawing/2014/chart" uri="{C3380CC4-5D6E-409C-BE32-E72D297353CC}">
              <c16:uniqueId val="{00000006-87EE-4F25-A2E0-C6B4072AEF05}"/>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effectLst/>
              </a:rPr>
              <a:t>Active Phase Arrest: </a:t>
            </a:r>
            <a:endParaRPr lang="en-US">
              <a:effectLst/>
            </a:endParaRPr>
          </a:p>
          <a:p>
            <a:pPr>
              <a:defRPr/>
            </a:pPr>
            <a:r>
              <a:rPr lang="en-US" sz="1400" b="0" i="0" baseline="0">
                <a:effectLst/>
              </a:rPr>
              <a:t>Labor Dystocia or Cesarean After Induction  ≥6m dilated but not pushing</a:t>
            </a:r>
            <a:endParaRPr lang="en-US"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Sheet6!$B$11</c:f>
              <c:strCache>
                <c:ptCount val="1"/>
                <c:pt idx="0">
                  <c:v>Met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Sheet6!$A$12:$A$19</c:f>
              <c:strCache>
                <c:ptCount val="8"/>
                <c:pt idx="0">
                  <c:v>Baseline</c:v>
                </c:pt>
                <c:pt idx="1">
                  <c:v>Quarter 1 2021</c:v>
                </c:pt>
                <c:pt idx="2">
                  <c:v>Quarter 2 2021</c:v>
                </c:pt>
                <c:pt idx="3">
                  <c:v>Quarter 3 2021</c:v>
                </c:pt>
                <c:pt idx="4">
                  <c:v>Quarter 4 2021</c:v>
                </c:pt>
                <c:pt idx="5">
                  <c:v>Quarter 1 2022</c:v>
                </c:pt>
                <c:pt idx="6">
                  <c:v>Quarter 2 2022</c:v>
                </c:pt>
                <c:pt idx="7">
                  <c:v>Quarter 3 2022</c:v>
                </c:pt>
              </c:strCache>
            </c:strRef>
          </c:cat>
          <c:val>
            <c:numRef>
              <c:f>Sheet6!$B$12:$B$19</c:f>
              <c:numCache>
                <c:formatCode>0%</c:formatCode>
                <c:ptCount val="8"/>
                <c:pt idx="0">
                  <c:v>0.69</c:v>
                </c:pt>
                <c:pt idx="1">
                  <c:v>0.77</c:v>
                </c:pt>
                <c:pt idx="2">
                  <c:v>0.79</c:v>
                </c:pt>
                <c:pt idx="3">
                  <c:v>0.8</c:v>
                </c:pt>
                <c:pt idx="4">
                  <c:v>0.73</c:v>
                </c:pt>
                <c:pt idx="5">
                  <c:v>0.85</c:v>
                </c:pt>
                <c:pt idx="6">
                  <c:v>0.78</c:v>
                </c:pt>
                <c:pt idx="7">
                  <c:v>0.77</c:v>
                </c:pt>
              </c:numCache>
            </c:numRef>
          </c:val>
          <c:extLst>
            <c:ext xmlns:c16="http://schemas.microsoft.com/office/drawing/2014/chart" uri="{C3380CC4-5D6E-409C-BE32-E72D297353CC}">
              <c16:uniqueId val="{00000000-67A3-499E-98F5-13F572F72354}"/>
            </c:ext>
          </c:extLst>
        </c:ser>
        <c:ser>
          <c:idx val="1"/>
          <c:order val="1"/>
          <c:tx>
            <c:strRef>
              <c:f>Sheet6!$C$11</c:f>
              <c:strCache>
                <c:ptCount val="1"/>
                <c:pt idx="0">
                  <c:v>Did not Meet </c:v>
                </c:pt>
              </c:strCache>
            </c:strRef>
          </c:tx>
          <c:spPr>
            <a:solidFill>
              <a:srgbClr val="FF0000"/>
            </a:solidFill>
            <a:ln>
              <a:noFill/>
            </a:ln>
            <a:effectLst/>
          </c:spPr>
          <c:invertIfNegative val="0"/>
          <c:cat>
            <c:strRef>
              <c:f>Sheet6!$A$12:$A$19</c:f>
              <c:strCache>
                <c:ptCount val="8"/>
                <c:pt idx="0">
                  <c:v>Baseline</c:v>
                </c:pt>
                <c:pt idx="1">
                  <c:v>Quarter 1 2021</c:v>
                </c:pt>
                <c:pt idx="2">
                  <c:v>Quarter 2 2021</c:v>
                </c:pt>
                <c:pt idx="3">
                  <c:v>Quarter 3 2021</c:v>
                </c:pt>
                <c:pt idx="4">
                  <c:v>Quarter 4 2021</c:v>
                </c:pt>
                <c:pt idx="5">
                  <c:v>Quarter 1 2022</c:v>
                </c:pt>
                <c:pt idx="6">
                  <c:v>Quarter 2 2022</c:v>
                </c:pt>
                <c:pt idx="7">
                  <c:v>Quarter 3 2022</c:v>
                </c:pt>
              </c:strCache>
            </c:strRef>
          </c:cat>
          <c:val>
            <c:numRef>
              <c:f>Sheet6!$C$12:$C$19</c:f>
              <c:numCache>
                <c:formatCode>0%</c:formatCode>
                <c:ptCount val="8"/>
                <c:pt idx="0">
                  <c:v>0.31</c:v>
                </c:pt>
                <c:pt idx="1">
                  <c:v>0.23</c:v>
                </c:pt>
                <c:pt idx="2">
                  <c:v>0.21</c:v>
                </c:pt>
                <c:pt idx="3">
                  <c:v>0.2</c:v>
                </c:pt>
                <c:pt idx="4">
                  <c:v>0.27</c:v>
                </c:pt>
                <c:pt idx="5">
                  <c:v>0.15</c:v>
                </c:pt>
                <c:pt idx="6">
                  <c:v>0.22</c:v>
                </c:pt>
                <c:pt idx="7">
                  <c:v>0.23</c:v>
                </c:pt>
              </c:numCache>
            </c:numRef>
          </c:val>
          <c:extLst>
            <c:ext xmlns:c16="http://schemas.microsoft.com/office/drawing/2014/chart" uri="{C3380CC4-5D6E-409C-BE32-E72D297353CC}">
              <c16:uniqueId val="{00000001-67A3-499E-98F5-13F572F72354}"/>
            </c:ext>
          </c:extLst>
        </c:ser>
        <c:dLbls>
          <c:showLegendKey val="0"/>
          <c:showVal val="0"/>
          <c:showCatName val="0"/>
          <c:showSerName val="0"/>
          <c:showPercent val="0"/>
          <c:showBubbleSize val="0"/>
        </c:dLbls>
        <c:gapWidth val="150"/>
        <c:overlap val="100"/>
        <c:axId val="2014697807"/>
        <c:axId val="2014699471"/>
      </c:barChart>
      <c:catAx>
        <c:axId val="201469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14699471"/>
        <c:crosses val="autoZero"/>
        <c:auto val="1"/>
        <c:lblAlgn val="ctr"/>
        <c:lblOffset val="100"/>
        <c:noMultiLvlLbl val="0"/>
      </c:catAx>
      <c:valAx>
        <c:axId val="201469947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4697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effectLst/>
              </a:rPr>
              <a:t>Second Stage Arrest:</a:t>
            </a:r>
            <a:endParaRPr lang="en-US">
              <a:effectLst/>
            </a:endParaRPr>
          </a:p>
          <a:p>
            <a:pPr>
              <a:defRPr/>
            </a:pPr>
            <a:r>
              <a:rPr lang="en-US" sz="1600" b="0" i="0" baseline="0">
                <a:effectLst/>
              </a:rPr>
              <a:t>Labor Dystocia or Cesarean After Induction 10cm dilated and pushing</a:t>
            </a:r>
            <a:endParaRPr lang="en-US"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Sheet6!$B$22</c:f>
              <c:strCache>
                <c:ptCount val="1"/>
                <c:pt idx="0">
                  <c:v>Met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Sheet6!$A$23:$A$30</c:f>
              <c:strCache>
                <c:ptCount val="8"/>
                <c:pt idx="0">
                  <c:v>Baseline</c:v>
                </c:pt>
                <c:pt idx="1">
                  <c:v>Quarter 1 2021</c:v>
                </c:pt>
                <c:pt idx="2">
                  <c:v>Quarter 2 2021</c:v>
                </c:pt>
                <c:pt idx="3">
                  <c:v>Quarter 3 2021</c:v>
                </c:pt>
                <c:pt idx="4">
                  <c:v>Quarter 4 2021</c:v>
                </c:pt>
                <c:pt idx="5">
                  <c:v>Quarter 1 2022</c:v>
                </c:pt>
                <c:pt idx="6">
                  <c:v>Quarter 2 2022</c:v>
                </c:pt>
                <c:pt idx="7">
                  <c:v>Quarter 3 2022</c:v>
                </c:pt>
              </c:strCache>
            </c:strRef>
          </c:cat>
          <c:val>
            <c:numRef>
              <c:f>Sheet6!$B$23:$B$30</c:f>
              <c:numCache>
                <c:formatCode>0%</c:formatCode>
                <c:ptCount val="8"/>
                <c:pt idx="0">
                  <c:v>0.35</c:v>
                </c:pt>
                <c:pt idx="1">
                  <c:v>0.47</c:v>
                </c:pt>
                <c:pt idx="2">
                  <c:v>0.47</c:v>
                </c:pt>
                <c:pt idx="3">
                  <c:v>0.49</c:v>
                </c:pt>
                <c:pt idx="4">
                  <c:v>0.56999999999999995</c:v>
                </c:pt>
                <c:pt idx="5">
                  <c:v>0.56000000000000005</c:v>
                </c:pt>
                <c:pt idx="6">
                  <c:v>0.54</c:v>
                </c:pt>
                <c:pt idx="7">
                  <c:v>0.66</c:v>
                </c:pt>
              </c:numCache>
            </c:numRef>
          </c:val>
          <c:extLst>
            <c:ext xmlns:c16="http://schemas.microsoft.com/office/drawing/2014/chart" uri="{C3380CC4-5D6E-409C-BE32-E72D297353CC}">
              <c16:uniqueId val="{00000000-D83E-4B4E-8ED8-A36C5F974E74}"/>
            </c:ext>
          </c:extLst>
        </c:ser>
        <c:ser>
          <c:idx val="1"/>
          <c:order val="1"/>
          <c:tx>
            <c:strRef>
              <c:f>Sheet6!$C$22</c:f>
              <c:strCache>
                <c:ptCount val="1"/>
                <c:pt idx="0">
                  <c:v>Did not Meet </c:v>
                </c:pt>
              </c:strCache>
            </c:strRef>
          </c:tx>
          <c:spPr>
            <a:solidFill>
              <a:srgbClr val="FF0000"/>
            </a:solidFill>
            <a:ln>
              <a:noFill/>
            </a:ln>
            <a:effectLst/>
          </c:spPr>
          <c:invertIfNegative val="0"/>
          <c:cat>
            <c:strRef>
              <c:f>Sheet6!$A$23:$A$30</c:f>
              <c:strCache>
                <c:ptCount val="8"/>
                <c:pt idx="0">
                  <c:v>Baseline</c:v>
                </c:pt>
                <c:pt idx="1">
                  <c:v>Quarter 1 2021</c:v>
                </c:pt>
                <c:pt idx="2">
                  <c:v>Quarter 2 2021</c:v>
                </c:pt>
                <c:pt idx="3">
                  <c:v>Quarter 3 2021</c:v>
                </c:pt>
                <c:pt idx="4">
                  <c:v>Quarter 4 2021</c:v>
                </c:pt>
                <c:pt idx="5">
                  <c:v>Quarter 1 2022</c:v>
                </c:pt>
                <c:pt idx="6">
                  <c:v>Quarter 2 2022</c:v>
                </c:pt>
                <c:pt idx="7">
                  <c:v>Quarter 3 2022</c:v>
                </c:pt>
              </c:strCache>
            </c:strRef>
          </c:cat>
          <c:val>
            <c:numRef>
              <c:f>Sheet6!$C$23:$C$30</c:f>
              <c:numCache>
                <c:formatCode>0%</c:formatCode>
                <c:ptCount val="8"/>
                <c:pt idx="0">
                  <c:v>0.65</c:v>
                </c:pt>
                <c:pt idx="1">
                  <c:v>0.53</c:v>
                </c:pt>
                <c:pt idx="2">
                  <c:v>0.53</c:v>
                </c:pt>
                <c:pt idx="3">
                  <c:v>0.51</c:v>
                </c:pt>
                <c:pt idx="4">
                  <c:v>0.43</c:v>
                </c:pt>
                <c:pt idx="5">
                  <c:v>0.44</c:v>
                </c:pt>
                <c:pt idx="6">
                  <c:v>0.46</c:v>
                </c:pt>
                <c:pt idx="7">
                  <c:v>0.34</c:v>
                </c:pt>
              </c:numCache>
            </c:numRef>
          </c:val>
          <c:extLst>
            <c:ext xmlns:c16="http://schemas.microsoft.com/office/drawing/2014/chart" uri="{C3380CC4-5D6E-409C-BE32-E72D297353CC}">
              <c16:uniqueId val="{00000001-D83E-4B4E-8ED8-A36C5F974E74}"/>
            </c:ext>
          </c:extLst>
        </c:ser>
        <c:dLbls>
          <c:showLegendKey val="0"/>
          <c:showVal val="0"/>
          <c:showCatName val="0"/>
          <c:showSerName val="0"/>
          <c:showPercent val="0"/>
          <c:showBubbleSize val="0"/>
        </c:dLbls>
        <c:gapWidth val="150"/>
        <c:overlap val="100"/>
        <c:axId val="243569423"/>
        <c:axId val="243569839"/>
      </c:barChart>
      <c:catAx>
        <c:axId val="243569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3569839"/>
        <c:crosses val="autoZero"/>
        <c:auto val="1"/>
        <c:lblAlgn val="ctr"/>
        <c:lblOffset val="100"/>
        <c:noMultiLvlLbl val="0"/>
      </c:catAx>
      <c:valAx>
        <c:axId val="24356983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569423"/>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1_EE9473D9.xml><?xml version="1.0" encoding="utf-8"?>
<p188:cmLst xmlns:a="http://schemas.openxmlformats.org/drawingml/2006/main" xmlns:r="http://schemas.openxmlformats.org/officeDocument/2006/relationships" xmlns:p188="http://schemas.microsoft.com/office/powerpoint/2018/8/main">
  <p188:cm id="{2DB96829-DE7C-45CF-BC95-B5B7D451BE72}" authorId="{866AA8C0-A40A-4549-B1BD-CB0F1B5845F6}" status="resolved" created="2022-05-21T04:42:41.389" complete="100000">
    <ac:deMkLst xmlns:ac="http://schemas.microsoft.com/office/drawing/2013/main/command">
      <pc:docMk xmlns:pc="http://schemas.microsoft.com/office/powerpoint/2013/main/command"/>
      <pc:sldMk xmlns:pc="http://schemas.microsoft.com/office/powerpoint/2013/main/command" cId="3841118271" sldId="282"/>
      <ac:spMk id="2" creationId="{00000000-0000-0000-0000-000000000000}"/>
    </ac:deMkLst>
    <p188:replyLst>
      <p188:reply id="{3CCAC1EC-508E-4D5E-AFD2-971214E8EBE9}" authorId="{B1E8E1CE-C373-4BDB-0D3F-F84FE1DA86D4}" created="2022-05-22T16:30:56.390">
        <p188:txBody>
          <a:bodyPr/>
          <a:lstStyle/>
          <a:p>
            <a:r>
              <a:rPr lang="en-US"/>
              <a:t>done!</a:t>
            </a:r>
          </a:p>
        </p188:txBody>
      </p188:reply>
    </p188:replyLst>
    <p188:txBody>
      <a:bodyPr/>
      <a:lstStyle/>
      <a:p>
        <a:r>
          <a:rPr lang="en-US"/>
          <a:t>Looks like this says quarter 21 2022, can you change to Quarter 1 2022</a:t>
        </a:r>
      </a:p>
    </p188:txBody>
  </p188:cm>
  <p188:cm id="{8C8DCA23-11CC-4E52-AF8F-DA80E08E09AB}" authorId="{866AA8C0-A40A-4549-B1BD-CB0F1B5845F6}" status="resolved" created="2022-05-21T04:43:56.592" complete="100000">
    <ac:deMkLst xmlns:ac="http://schemas.microsoft.com/office/drawing/2013/main/command">
      <pc:docMk xmlns:pc="http://schemas.microsoft.com/office/powerpoint/2013/main/command"/>
      <pc:sldMk xmlns:pc="http://schemas.microsoft.com/office/powerpoint/2013/main/command" cId="3841118271" sldId="282"/>
      <ac:spMk id="2" creationId="{00000000-0000-0000-0000-000000000000}"/>
    </ac:deMkLst>
    <p188:replyLst>
      <p188:reply id="{AD1C0FD8-0737-45F5-8ECE-BBC29DE3B011}" authorId="{B1E8E1CE-C373-4BDB-0D3F-F84FE1DA86D4}" created="2022-05-22T16:30:51.608">
        <p188:txBody>
          <a:bodyPr/>
          <a:lstStyle/>
          <a:p>
            <a:r>
              <a:rPr lang="en-US"/>
              <a:t>Done!</a:t>
            </a:r>
          </a:p>
        </p188:txBody>
      </p188:reply>
    </p188:replyLst>
    <p188:txBody>
      <a:bodyPr/>
      <a:lstStyle/>
      <a:p>
        <a:r>
          <a:rPr lang="en-US"/>
          <a:t>Can you list Quarter 3 2021 as 23.0 since you use the tenths place for the other bars looks like you rounded the 23.  </a:t>
        </a:r>
      </a:p>
    </p188:txBody>
  </p188:cm>
</p188:cmLst>
</file>

<file path=ppt/comments/modernComment_113_76AAD083.xml><?xml version="1.0" encoding="utf-8"?>
<p188:cmLst xmlns:a="http://schemas.openxmlformats.org/drawingml/2006/main" xmlns:r="http://schemas.openxmlformats.org/officeDocument/2006/relationships" xmlns:p188="http://schemas.microsoft.com/office/powerpoint/2018/8/main">
  <p188:cm id="{7248491C-A1CA-435F-9FF8-D084158F5CC0}" authorId="{E5FBE01E-7B92-B9C0-0995-5C3FE74E91A1}" status="resolved" created="2022-05-23T14:52:09.161" complete="100000">
    <pc:sldMkLst xmlns:pc="http://schemas.microsoft.com/office/powerpoint/2013/main/command">
      <pc:docMk/>
      <pc:sldMk cId="667101859" sldId="332"/>
    </pc:sldMkLst>
    <p188:replyLst>
      <p188:reply id="{6DA1D589-A81B-4423-8A23-B6D28B32C53E}" authorId="{B1E8E1CE-C373-4BDB-0D3F-F84FE1DA86D4}" created="2022-05-23T15:25:27.685">
        <p188:txBody>
          <a:bodyPr/>
          <a:lstStyle/>
          <a:p>
            <a:r>
              <a:rPr lang="en-US"/>
              <a:t>done</a:t>
            </a:r>
          </a:p>
        </p188:txBody>
      </p188:reply>
    </p188:replyLst>
    <p188:txBody>
      <a:bodyPr/>
      <a:lstStyle/>
      <a:p>
        <a:r>
          <a:rPr lang="en-US"/>
          <a:t>-make graph bars different colors for each category
-important statement last sentence</a:t>
        </a:r>
      </a:p>
    </p188:txBody>
  </p188:cm>
</p188:cmLst>
</file>

<file path=ppt/comments/modernComment_11E_DF8D3417.xml><?xml version="1.0" encoding="utf-8"?>
<p188:cmLst xmlns:a="http://schemas.openxmlformats.org/drawingml/2006/main" xmlns:r="http://schemas.openxmlformats.org/officeDocument/2006/relationships" xmlns:p188="http://schemas.microsoft.com/office/powerpoint/2018/8/main">
  <p188:cm id="{5BF5BA98-FF43-49AE-BE99-9A9FE4297874}" authorId="{866AA8C0-A40A-4549-B1BD-CB0F1B5845F6}" status="resolved" created="2022-05-21T04:58:56.109" complete="100000">
    <ac:deMkLst xmlns:ac="http://schemas.microsoft.com/office/drawing/2013/main/command">
      <pc:docMk xmlns:pc="http://schemas.microsoft.com/office/powerpoint/2013/main/command"/>
      <pc:sldMk xmlns:pc="http://schemas.microsoft.com/office/powerpoint/2013/main/command" cId="3136314208" sldId="289"/>
      <ac:graphicFrameMk id="6" creationId="{00000000-0000-0000-0000-000000000000}"/>
    </ac:deMkLst>
    <p188:replyLst>
      <p188:reply id="{B37296DE-E9CA-4027-A684-8AB3576FC6AA}" authorId="{B1E8E1CE-C373-4BDB-0D3F-F84FE1DA86D4}" created="2022-05-22T21:07:41.434">
        <p188:txBody>
          <a:bodyPr/>
          <a:lstStyle/>
          <a:p>
            <a:r>
              <a:rPr lang="en-US"/>
              <a:t>done</a:t>
            </a:r>
          </a:p>
        </p188:txBody>
      </p188:reply>
    </p188:replyLst>
    <p188:txBody>
      <a:bodyPr/>
      <a:lstStyle/>
      <a:p>
        <a:r>
          <a:rPr lang="en-US"/>
          <a:t>NTSV C-Section Rate should be &lt; or equal to 23.6%...not of 23.6%.  </a:t>
        </a:r>
      </a:p>
    </p188:txBody>
  </p188:cm>
</p188:cmLst>
</file>

<file path=ppt/comments/modernComment_145_BECCC3D9.xml><?xml version="1.0" encoding="utf-8"?>
<p188:cmLst xmlns:a="http://schemas.openxmlformats.org/drawingml/2006/main" xmlns:r="http://schemas.openxmlformats.org/officeDocument/2006/relationships" xmlns:p188="http://schemas.microsoft.com/office/powerpoint/2018/8/main">
  <p188:cm id="{FCD14573-2E08-4F09-A5F0-275366633E02}" authorId="{E5FBE01E-7B92-B9C0-0995-5C3FE74E91A1}" created="2022-09-22T02:00:27.469">
    <pc:sldMkLst xmlns:pc="http://schemas.microsoft.com/office/powerpoint/2013/main/command">
      <pc:docMk/>
      <pc:sldMk cId="3201090521" sldId="325"/>
    </pc:sldMkLst>
    <p188:replyLst>
      <p188:reply id="{E491800C-F5BC-4CF8-9240-F46219115BED}" authorId="{B1E8E1CE-C373-4BDB-0D3F-F84FE1DA86D4}" created="2022-09-22T16:55:53.280">
        <p188:txBody>
          <a:bodyPr/>
          <a:lstStyle/>
          <a:p>
            <a:r>
              <a:rPr lang="en-US"/>
              <a:t>I think Ann usually mentions it verbally but we can call it out!</a:t>
            </a:r>
          </a:p>
        </p188:txBody>
      </p188:reply>
    </p188:replyLst>
    <p188:txBody>
      <a:bodyPr/>
      <a:lstStyle/>
      <a:p>
        <a:r>
          <a:rPr lang="en-US"/>
          <a:t>[@Eileen Fleming Suse] do you think we should emphasize the number of teams who are currently submitting data? it seems like a drastic drop since the start, esp with the "94 teams total listed above? </a:t>
        </a:r>
      </a:p>
    </p188:txBody>
  </p188:cm>
</p188:cmLst>
</file>

<file path=ppt/comments/modernComment_156_FC11B0D0.xml><?xml version="1.0" encoding="utf-8"?>
<p188:cmLst xmlns:a="http://schemas.openxmlformats.org/drawingml/2006/main" xmlns:r="http://schemas.openxmlformats.org/officeDocument/2006/relationships" xmlns:p188="http://schemas.microsoft.com/office/powerpoint/2018/8/main">
  <p188:cm id="{A119A955-192F-47AE-A66A-3C34B7ED2F40}" authorId="{866AA8C0-A40A-4549-B1BD-CB0F1B5845F6}" status="resolved" created="2022-05-21T04:37:07.964" complete="100000">
    <ac:deMkLst xmlns:ac="http://schemas.microsoft.com/office/drawing/2013/main/command">
      <pc:docMk xmlns:pc="http://schemas.microsoft.com/office/powerpoint/2013/main/command"/>
      <pc:sldMk xmlns:pc="http://schemas.microsoft.com/office/powerpoint/2013/main/command" cId="1545911674" sldId="276"/>
      <ac:spMk id="2" creationId="{0998A237-E4FF-4046-81CA-2A9506C25C5C}"/>
    </ac:deMkLst>
    <p188:replyLst>
      <p188:reply id="{7F79EA20-0EA1-45C8-B7A9-B3CD0EEAD73F}" authorId="{B1E8E1CE-C373-4BDB-0D3F-F84FE1DA86D4}" created="2022-05-22T16:42:57.953">
        <p188:txBody>
          <a:bodyPr/>
          <a:lstStyle/>
          <a:p>
            <a:r>
              <a:rPr lang="en-US"/>
              <a:t>yes, updated!</a:t>
            </a:r>
          </a:p>
        </p188:txBody>
      </p188:reply>
    </p188:replyLst>
    <p188:txBody>
      <a:bodyPr/>
      <a:lstStyle/>
      <a:p>
        <a:r>
          <a:rPr lang="en-US"/>
          <a:t>Do we want to say the actual goal here, isn't it to be &gt; 80% births meeting ACOG/SMFM criteria and &gt; 80% providers / nurses trained</a:t>
        </a:r>
      </a:p>
    </p188:txBody>
  </p188:cm>
  <p188:cm id="{A8A7F047-FB28-456D-B289-94E8B47DE0D7}" authorId="{866AA8C0-A40A-4549-B1BD-CB0F1B5845F6}" status="resolved" created="2022-05-21T04:37:30.449" complete="100000">
    <ac:deMkLst xmlns:ac="http://schemas.microsoft.com/office/drawing/2013/main/command">
      <pc:docMk xmlns:pc="http://schemas.microsoft.com/office/powerpoint/2013/main/command"/>
      <pc:sldMk xmlns:pc="http://schemas.microsoft.com/office/powerpoint/2013/main/command" cId="1545911674" sldId="276"/>
      <ac:spMk id="2" creationId="{0998A237-E4FF-4046-81CA-2A9506C25C5C}"/>
    </ac:deMkLst>
    <p188:replyLst>
      <p188:reply id="{A51D37E3-5582-47D9-B3E0-FCD7F8E225B6}" authorId="{B1E8E1CE-C373-4BDB-0D3F-F84FE1DA86D4}" created="2022-05-22T16:42:42.828">
        <p188:txBody>
          <a:bodyPr/>
          <a:lstStyle/>
          <a:p>
            <a:r>
              <a:rPr lang="en-US"/>
              <a:t>measures!</a:t>
            </a:r>
          </a:p>
        </p188:txBody>
      </p188:reply>
    </p188:replyLst>
    <p188:txBody>
      <a:bodyPr/>
      <a:lstStyle/>
      <a:p>
        <a:r>
          <a:rPr lang="en-US"/>
          <a:t>Are these Aimes and Measures or AIMS and goals?  What is more accurate?</a:t>
        </a:r>
      </a:p>
    </p188:txBody>
  </p188:cm>
</p188:cmLst>
</file>

<file path=ppt/comments/modernComment_158_47DF0C59.xml><?xml version="1.0" encoding="utf-8"?>
<p188:cmLst xmlns:a="http://schemas.openxmlformats.org/drawingml/2006/main" xmlns:r="http://schemas.openxmlformats.org/officeDocument/2006/relationships" xmlns:p188="http://schemas.microsoft.com/office/powerpoint/2018/8/main">
  <p188:cm id="{EA5F9DD6-4F63-4111-B95A-35D1A6A24E34}" authorId="{866AA8C0-A40A-4549-B1BD-CB0F1B5845F6}" status="resolved" created="2022-05-21T04:46:26.206" complete="100000">
    <ac:deMkLst xmlns:ac="http://schemas.microsoft.com/office/drawing/2013/main/command">
      <pc:docMk xmlns:pc="http://schemas.microsoft.com/office/powerpoint/2013/main/command"/>
      <pc:sldMk xmlns:pc="http://schemas.microsoft.com/office/powerpoint/2013/main/command" cId="61591776" sldId="283"/>
      <ac:graphicFrameMk id="6" creationId="{00000000-0000-0000-0000-000000000000}"/>
    </ac:deMkLst>
    <p188:replyLst>
      <p188:reply id="{4CBD013B-0CE4-4A08-A5D7-9F3942C8C226}" authorId="{B1E8E1CE-C373-4BDB-0D3F-F84FE1DA86D4}" created="2022-05-22T16:45:36.607">
        <p188:txBody>
          <a:bodyPr/>
          <a:lstStyle/>
          <a:p>
            <a:r>
              <a:rPr lang="en-US"/>
              <a:t>added! Let me know what you think</a:t>
            </a:r>
          </a:p>
        </p188:txBody>
      </p188:reply>
    </p188:replyLst>
    <p188:txBody>
      <a:bodyPr/>
      <a:lstStyle/>
      <a:p>
        <a:r>
          <a:rPr lang="en-US"/>
          <a:t>should we make the 80% line a little bolder or red to denote the goal or leave as is if you think will look to busy?</a:t>
        </a:r>
      </a:p>
    </p188:txBody>
  </p188:cm>
  <p188:cm id="{4341040C-FC5B-44EB-966A-983957F33886}" authorId="{E5FBE01E-7B92-B9C0-0995-5C3FE74E91A1}" status="resolved" created="2022-05-23T14:54:09.396" complete="100000">
    <ac:deMkLst xmlns:ac="http://schemas.microsoft.com/office/drawing/2013/main/command">
      <pc:docMk xmlns:pc="http://schemas.microsoft.com/office/powerpoint/2013/main/command"/>
      <pc:sldMk xmlns:pc="http://schemas.microsoft.com/office/powerpoint/2013/main/command" cId="61591776" sldId="283"/>
      <ac:graphicFrameMk id="6" creationId="{00000000-0000-0000-0000-000000000000}"/>
    </ac:deMkLst>
    <p188:txBody>
      <a:bodyPr/>
      <a:lstStyle/>
      <a:p>
        <a:r>
          <a:rPr lang="en-US"/>
          <a:t>bold the 66% and 60%</a:t>
        </a:r>
      </a:p>
    </p188:txBody>
  </p188:cm>
</p188:cmLst>
</file>

<file path=ppt/comments/modernComment_159_EF5C9237.xml><?xml version="1.0" encoding="utf-8"?>
<p188:cmLst xmlns:a="http://schemas.openxmlformats.org/drawingml/2006/main" xmlns:r="http://schemas.openxmlformats.org/officeDocument/2006/relationships" xmlns:p188="http://schemas.microsoft.com/office/powerpoint/2018/8/main">
  <p188:cm id="{632BAF72-E3EF-49F5-8F6C-04826B4C5045}" authorId="{866AA8C0-A40A-4549-B1BD-CB0F1B5845F6}" status="resolved" created="2022-05-21T04:53:06.968" complete="100000">
    <pc:sldMkLst xmlns:pc="http://schemas.microsoft.com/office/powerpoint/2013/main/command">
      <pc:docMk/>
      <pc:sldMk cId="2198387347" sldId="284"/>
    </pc:sldMkLst>
    <p188:replyLst>
      <p188:reply id="{5CB43A77-F1C3-43BF-8CC0-6923BE63C890}" authorId="{B1E8E1CE-C373-4BDB-0D3F-F84FE1DA86D4}" created="2022-05-22T21:10:49.580">
        <p188:txBody>
          <a:bodyPr/>
          <a:lstStyle/>
          <a:p>
            <a:r>
              <a:rPr lang="en-US"/>
              <a:t>See slide 12 </a:t>
            </a:r>
          </a:p>
        </p188:txBody>
      </p188:reply>
    </p188:replyLst>
    <p188:txBody>
      <a:bodyPr/>
      <a:lstStyle/>
      <a:p>
        <a:r>
          <a:rPr lang="en-US"/>
          <a:t>Let's talk about how we want to display the data by racce?  Not sure if this is trying to do to much here?  I think we said that if we look at the data by quarter it might be too much as there really isn't that much change by racial differences?  Can you create a slide that looks at overall ACOG / SMFM criteria by race, and just by 6 month differences or by baseline vs 2021?  </a:t>
        </a:r>
      </a:p>
    </p188:txBody>
  </p188:cm>
  <p188:cm id="{3F553003-AD7B-4CF9-BA04-3E6E16EDBA13}" authorId="{866AA8C0-A40A-4549-B1BD-CB0F1B5845F6}" status="resolved" created="2022-05-21T04:54:05.765" complete="100000">
    <pc:sldMkLst xmlns:pc="http://schemas.microsoft.com/office/powerpoint/2013/main/command">
      <pc:docMk/>
      <pc:sldMk cId="2198387347" sldId="284"/>
    </pc:sldMkLst>
    <p188:replyLst>
      <p188:reply id="{28EED3E1-F76C-4D95-BF5D-352654C1DEF7}" authorId="{B1E8E1CE-C373-4BDB-0D3F-F84FE1DA86D4}" created="2022-05-22T21:10:10.699">
        <p188:txBody>
          <a:bodyPr/>
          <a:lstStyle/>
          <a:p>
            <a:r>
              <a:rPr lang="en-US"/>
              <a:t>added the pie chart to show which criteria are not being met</a:t>
            </a:r>
          </a:p>
        </p188:txBody>
      </p188:reply>
    </p188:replyLst>
    <p188:txBody>
      <a:bodyPr/>
      <a:lstStyle/>
      <a:p>
        <a:r>
          <a:rPr lang="en-US"/>
          <a:t>Can we make sure that the criteria listed here are the same for the data collection?  We sometimes get questions and want to make sure those issues are resolved? DO we know for failed induction why this is so low?  What are they missing doing?</a:t>
        </a:r>
      </a:p>
    </p188:txBody>
  </p188:cm>
  <p188:cm id="{32617BF1-E84D-4922-9599-059A052742DB}" authorId="{866AA8C0-A40A-4549-B1BD-CB0F1B5845F6}" status="resolved" created="2022-05-21T04:55:58.249" complete="100000">
    <pc:sldMkLst xmlns:pc="http://schemas.microsoft.com/office/powerpoint/2013/main/command">
      <pc:docMk/>
      <pc:sldMk cId="2198387347" sldId="284"/>
    </pc:sldMkLst>
    <p188:replyLst>
      <p188:reply id="{6FB54AE4-E28A-41C0-A280-BAD286EA775E}" authorId="{B1E8E1CE-C373-4BDB-0D3F-F84FE1DA86D4}" created="2022-05-22T21:08:53.371">
        <p188:txBody>
          <a:bodyPr/>
          <a:lstStyle/>
          <a:p>
            <a:r>
              <a:rPr lang="en-US"/>
              <a:t>See slide 7 for March of Dimes Data</a:t>
            </a:r>
          </a:p>
        </p188:txBody>
      </p188:reply>
    </p188:replyLst>
    <p188:txBody>
      <a:bodyPr/>
      <a:lstStyle/>
      <a:p>
        <a:r>
          <a:rPr lang="en-US"/>
          <a:t>Were we able to find NTSV Cesarean data for IL by race/ethnicity?  Even if a few years old?  THink we really need to share that is possible?</a:t>
        </a:r>
      </a:p>
    </p188:txBody>
  </p188:cm>
  <p188:cm id="{AD642D7B-0400-4A1A-A5F2-01272926449E}" authorId="{866AA8C0-A40A-4549-B1BD-CB0F1B5845F6}" status="resolved" created="2022-05-21T04:56:57" complete="100000">
    <pc:sldMkLst xmlns:pc="http://schemas.microsoft.com/office/powerpoint/2013/main/command">
      <pc:docMk/>
      <pc:sldMk cId="2198387347" sldId="284"/>
    </pc:sldMkLst>
    <p188:replyLst>
      <p188:reply id="{B2F6737A-C81E-4A06-A0C7-5CEE54A3C6B7}" authorId="{B1E8E1CE-C373-4BDB-0D3F-F84FE1DA86D4}" created="2022-05-22T21:09:45.981">
        <p188:txBody>
          <a:bodyPr/>
          <a:lstStyle/>
          <a:p>
            <a:r>
              <a:rPr lang="en-US"/>
              <a:t>Cesarean after induction is any C-Section that started as an induction, failed induction is a subset of cesarean after induction that is less than 6 cm dilated. I tried to make that clear here</a:t>
            </a:r>
          </a:p>
        </p188:txBody>
      </p188:reply>
    </p188:replyLst>
    <p188:txBody>
      <a:bodyPr/>
      <a:lstStyle/>
      <a:p>
        <a:r>
          <a:rPr lang="en-US"/>
          <a:t>Is the reason why this is so much lower than the cesarean after inductions is that this is not the same set of patients?  We may need to define that here, as this is much lower than the data above which describes cesarean after induction?</a:t>
        </a:r>
      </a:p>
    </p188:txBody>
  </p188:cm>
</p188:cmLst>
</file>

<file path=ppt/comments/modernComment_15B_4F16B99E.xml><?xml version="1.0" encoding="utf-8"?>
<p188:cmLst xmlns:a="http://schemas.openxmlformats.org/drawingml/2006/main" xmlns:r="http://schemas.openxmlformats.org/officeDocument/2006/relationships" xmlns:p188="http://schemas.microsoft.com/office/powerpoint/2018/8/main">
  <p188:cm id="{30CD02D7-1429-4D4F-B861-2FCDC0FA31D7}" authorId="{866AA8C0-A40A-4549-B1BD-CB0F1B5845F6}" status="resolved" created="2022-05-21T04:54:42.390" complete="100000">
    <pc:sldMkLst xmlns:pc="http://schemas.microsoft.com/office/powerpoint/2013/main/command">
      <pc:docMk/>
      <pc:sldMk cId="1787022041" sldId="286"/>
    </pc:sldMkLst>
    <p188:replyLst>
      <p188:reply id="{D74C99B1-D5C7-4A9A-8F16-5A4497868BE2}" authorId="{B1E8E1CE-C373-4BDB-0D3F-F84FE1DA86D4}" created="2022-05-22T21:08:10.043">
        <p188:txBody>
          <a:bodyPr/>
          <a:lstStyle/>
          <a:p>
            <a:r>
              <a:rPr lang="en-US"/>
              <a:t>The only criteria on the data form is hours pushing!</a:t>
            </a:r>
          </a:p>
        </p188:txBody>
      </p188:reply>
    </p188:replyLst>
    <p188:txBody>
      <a:bodyPr/>
      <a:lstStyle/>
      <a:p>
        <a:r>
          <a:rPr lang="en-US"/>
          <a:t>Is this criteria are folks just not getting 3 hours of pushing?  or is there another criteria on the data form?</a:t>
        </a:r>
      </a:p>
    </p188:txBody>
  </p188:cm>
  <p188:cm id="{FB54B2C4-9CA7-4BE8-A1FA-14BF270E1B98}" authorId="{E5FBE01E-7B92-B9C0-0995-5C3FE74E91A1}" status="resolved" created="2022-05-23T15:00:22.116" complete="100000">
    <pc:sldMkLst xmlns:pc="http://schemas.microsoft.com/office/powerpoint/2013/main/command">
      <pc:docMk/>
      <pc:sldMk cId="1787022041" sldId="286"/>
    </pc:sldMkLst>
    <p188:txBody>
      <a:bodyPr/>
      <a:lstStyle/>
      <a:p>
        <a:r>
          <a:rPr lang="en-US"/>
          <a:t>ellie to fix criteria to match data form</a:t>
        </a:r>
      </a:p>
    </p188:txBody>
  </p188:cm>
</p188:cmLst>
</file>

<file path=ppt/comments/modernComment_1E6_BAA92C3D.xml><?xml version="1.0" encoding="utf-8"?>
<p188:cmLst xmlns:a="http://schemas.openxmlformats.org/drawingml/2006/main" xmlns:r="http://schemas.openxmlformats.org/officeDocument/2006/relationships" xmlns:p188="http://schemas.microsoft.com/office/powerpoint/2018/8/main">
  <p188:cm id="{79E6991D-A07A-4EDA-A249-EABA569215C2}" authorId="{E5FBE01E-7B92-B9C0-0995-5C3FE74E91A1}" created="2022-09-22T02:01:22.782">
    <ac:txMkLst xmlns:ac="http://schemas.microsoft.com/office/drawing/2013/main/command">
      <pc:docMk xmlns:pc="http://schemas.microsoft.com/office/powerpoint/2013/main/command"/>
      <pc:sldMk xmlns:pc="http://schemas.microsoft.com/office/powerpoint/2013/main/command" cId="3131649085" sldId="486"/>
      <ac:spMk id="3" creationId="{00000000-0000-0000-0000-000000000000}"/>
      <ac:txMk cp="198">
        <ac:context len="649" hash="3072445984"/>
      </ac:txMk>
    </ac:txMkLst>
    <p188:pos x="9100867" y="345056"/>
    <p188:replyLst>
      <p188:reply id="{7B79E752-BF97-4F17-89EC-7D80F9A96972}" authorId="{B1E8E1CE-C373-4BDB-0D3F-F84FE1DA86D4}" created="2022-09-22T16:56:38.500">
        <p188:txBody>
          <a:bodyPr/>
          <a:lstStyle/>
          <a:p>
            <a:r>
              <a:rPr lang="en-US"/>
              <a:t>yes i'll update it!</a:t>
            </a:r>
          </a:p>
        </p188:txBody>
      </p188:reply>
    </p188:replyLst>
    <p188:txBody>
      <a:bodyPr/>
      <a:lstStyle/>
      <a:p>
        <a:r>
          <a:rPr lang="en-US"/>
          <a:t>[@Eileen Fleming Suse] do you think this should be changed to monthly? quarterly? to give them teams specific guidelines???</a:t>
        </a:r>
      </a:p>
    </p188:txBody>
  </p188:cm>
</p188:cmLst>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692A3-EFA9-4D01-8E30-FC4B9FFAF6A6}" type="doc">
      <dgm:prSet loTypeId="urn:microsoft.com/office/officeart/2005/8/layout/hProcess4" loCatId="process" qsTypeId="urn:microsoft.com/office/officeart/2005/8/quickstyle/simple1" qsCatId="simple" csTypeId="urn:microsoft.com/office/officeart/2005/8/colors/accent3_1" csCatId="accent3" phldr="1"/>
      <dgm:spPr/>
      <dgm:t>
        <a:bodyPr/>
        <a:lstStyle/>
        <a:p>
          <a:endParaRPr lang="en-US"/>
        </a:p>
      </dgm:t>
    </dgm:pt>
    <dgm:pt modelId="{A015CA99-DB0A-44C9-AD0E-D532A1DEE1F5}">
      <dgm:prSet phldrT="[Text]" custT="1"/>
      <dgm:spPr/>
      <dgm:t>
        <a:bodyPr/>
        <a:lstStyle/>
        <a:p>
          <a:r>
            <a:rPr lang="en-US" sz="2600" b="1"/>
            <a:t>Register</a:t>
          </a:r>
        </a:p>
      </dgm:t>
    </dgm:pt>
    <dgm:pt modelId="{B0BF5058-1FAA-492E-A61C-37C12211EB9D}" type="parTrans" cxnId="{8B933982-21D6-4661-BE21-EF43929CA8E1}">
      <dgm:prSet/>
      <dgm:spPr/>
      <dgm:t>
        <a:bodyPr/>
        <a:lstStyle/>
        <a:p>
          <a:endParaRPr lang="en-US"/>
        </a:p>
      </dgm:t>
    </dgm:pt>
    <dgm:pt modelId="{21AD5B93-17CD-4B64-8252-C2C69CE5DB9E}" type="sibTrans" cxnId="{8B933982-21D6-4661-BE21-EF43929CA8E1}">
      <dgm:prSet/>
      <dgm:spPr/>
      <dgm:t>
        <a:bodyPr/>
        <a:lstStyle/>
        <a:p>
          <a:endParaRPr lang="en-US"/>
        </a:p>
      </dgm:t>
    </dgm:pt>
    <dgm:pt modelId="{EABFD548-1CE2-4EF7-B260-9E96B361E445}">
      <dgm:prSet phldrT="[Text]" custT="1"/>
      <dgm:spPr/>
      <dgm:t>
        <a:bodyPr/>
        <a:lstStyle/>
        <a:p>
          <a:r>
            <a:rPr lang="en-US" sz="2600" b="1"/>
            <a:t>Data &amp; Awards</a:t>
          </a:r>
        </a:p>
      </dgm:t>
    </dgm:pt>
    <dgm:pt modelId="{DF29ADB8-8AF6-4829-AD0B-B30843EC8348}" type="parTrans" cxnId="{B8C29EFA-0E19-4C86-8053-BB528F824631}">
      <dgm:prSet/>
      <dgm:spPr/>
      <dgm:t>
        <a:bodyPr/>
        <a:lstStyle/>
        <a:p>
          <a:endParaRPr lang="en-US"/>
        </a:p>
      </dgm:t>
    </dgm:pt>
    <dgm:pt modelId="{2B5A28F8-2EBB-4996-8A86-04ADE380B34A}" type="sibTrans" cxnId="{B8C29EFA-0E19-4C86-8053-BB528F824631}">
      <dgm:prSet/>
      <dgm:spPr/>
      <dgm:t>
        <a:bodyPr/>
        <a:lstStyle/>
        <a:p>
          <a:endParaRPr lang="en-US"/>
        </a:p>
      </dgm:t>
    </dgm:pt>
    <dgm:pt modelId="{4C3733F0-E7A4-4129-B07D-F2530191FD4D}">
      <dgm:prSet phldrT="[Text]" custT="1"/>
      <dgm:spPr/>
      <dgm:t>
        <a:bodyPr/>
        <a:lstStyle/>
        <a:p>
          <a:pPr rtl="0"/>
          <a:r>
            <a:rPr lang="en-US" sz="1800" b="1">
              <a:ea typeface="+mn-lt"/>
              <a:cs typeface="+mn-lt"/>
            </a:rPr>
            <a:t>Submit</a:t>
          </a:r>
          <a:r>
            <a:rPr lang="en-US" sz="1800">
              <a:ea typeface="+mn-lt"/>
              <a:cs typeface="+mn-lt"/>
            </a:rPr>
            <a:t> your AC Poster Abstract by </a:t>
          </a:r>
          <a:r>
            <a:rPr lang="en-US" sz="1800" b="1" u="sng">
              <a:ea typeface="+mn-lt"/>
              <a:cs typeface="+mn-lt"/>
            </a:rPr>
            <a:t>October 3</a:t>
          </a:r>
          <a:r>
            <a:rPr lang="en-US" sz="1800" b="1" u="sng" baseline="30000">
              <a:ea typeface="+mn-lt"/>
              <a:cs typeface="+mn-lt"/>
            </a:rPr>
            <a:t>rd</a:t>
          </a:r>
          <a:r>
            <a:rPr lang="en-US" sz="1800" b="1" u="sng">
              <a:ea typeface="+mn-lt"/>
              <a:cs typeface="+mn-lt"/>
            </a:rPr>
            <a:t> </a:t>
          </a:r>
          <a:r>
            <a:rPr lang="en-US" sz="1800">
              <a:ea typeface="+mn-lt"/>
              <a:cs typeface="+mn-lt"/>
            </a:rPr>
            <a:t>to be considered for an award. </a:t>
          </a:r>
          <a:endParaRPr lang="en-US" sz="1800"/>
        </a:p>
      </dgm:t>
    </dgm:pt>
    <dgm:pt modelId="{218943BB-F774-4475-9216-21A58DBA9197}" type="parTrans" cxnId="{D3B5DC1F-CA77-4310-883F-EE758A2D31C2}">
      <dgm:prSet/>
      <dgm:spPr/>
      <dgm:t>
        <a:bodyPr/>
        <a:lstStyle/>
        <a:p>
          <a:endParaRPr lang="en-US"/>
        </a:p>
      </dgm:t>
    </dgm:pt>
    <dgm:pt modelId="{CEC045F3-2203-4580-BF55-90957729E7EE}" type="sibTrans" cxnId="{D3B5DC1F-CA77-4310-883F-EE758A2D31C2}">
      <dgm:prSet/>
      <dgm:spPr/>
      <dgm:t>
        <a:bodyPr/>
        <a:lstStyle/>
        <a:p>
          <a:endParaRPr lang="en-US"/>
        </a:p>
      </dgm:t>
    </dgm:pt>
    <dgm:pt modelId="{F262DE7E-0AB2-43E0-B52E-4B6B5D26F897}">
      <dgm:prSet phldrT="[Text]" custT="1"/>
      <dgm:spPr/>
      <dgm:t>
        <a:bodyPr/>
        <a:lstStyle/>
        <a:p>
          <a:r>
            <a:rPr lang="en-US" sz="2600" b="1"/>
            <a:t>2022 AC Survey</a:t>
          </a:r>
        </a:p>
      </dgm:t>
    </dgm:pt>
    <dgm:pt modelId="{7DE2A253-C25F-4CC9-9D07-DC8D55B1C585}" type="parTrans" cxnId="{E28A30FE-9417-4D67-A278-026E060B1085}">
      <dgm:prSet/>
      <dgm:spPr/>
      <dgm:t>
        <a:bodyPr/>
        <a:lstStyle/>
        <a:p>
          <a:endParaRPr lang="en-US"/>
        </a:p>
      </dgm:t>
    </dgm:pt>
    <dgm:pt modelId="{3F427A12-2094-4908-BDE9-3565C68F9FC2}" type="sibTrans" cxnId="{E28A30FE-9417-4D67-A278-026E060B1085}">
      <dgm:prSet/>
      <dgm:spPr/>
      <dgm:t>
        <a:bodyPr/>
        <a:lstStyle/>
        <a:p>
          <a:endParaRPr lang="en-US"/>
        </a:p>
      </dgm:t>
    </dgm:pt>
    <dgm:pt modelId="{C26AED43-B7B9-4FDF-BFF8-843AE3376E43}">
      <dgm:prSet phldrT="[Text]" custT="1"/>
      <dgm:spPr/>
      <dgm:t>
        <a:bodyPr/>
        <a:lstStyle/>
        <a:p>
          <a:r>
            <a:rPr lang="en-US" sz="2600" b="1"/>
            <a:t>Abstracts</a:t>
          </a:r>
        </a:p>
      </dgm:t>
    </dgm:pt>
    <dgm:pt modelId="{78B79208-F1DA-4419-BD6C-4B77C34BDBEC}" type="parTrans" cxnId="{817F21F1-D6B0-46C2-9455-70B63FC774FF}">
      <dgm:prSet/>
      <dgm:spPr/>
      <dgm:t>
        <a:bodyPr/>
        <a:lstStyle/>
        <a:p>
          <a:endParaRPr lang="en-US"/>
        </a:p>
      </dgm:t>
    </dgm:pt>
    <dgm:pt modelId="{047039D0-3921-4BCF-82E3-81A892247E2E}" type="sibTrans" cxnId="{817F21F1-D6B0-46C2-9455-70B63FC774FF}">
      <dgm:prSet/>
      <dgm:spPr/>
      <dgm:t>
        <a:bodyPr/>
        <a:lstStyle/>
        <a:p>
          <a:endParaRPr lang="en-US"/>
        </a:p>
      </dgm:t>
    </dgm:pt>
    <dgm:pt modelId="{1152A301-27F1-4C0C-ABEA-137EAADF236A}">
      <dgm:prSet phldrT="[Text]" custT="1"/>
      <dgm:spPr/>
      <dgm:t>
        <a:bodyPr/>
        <a:lstStyle/>
        <a:p>
          <a:pPr rtl="0"/>
          <a:r>
            <a:rPr lang="en-US" sz="1800">
              <a:latin typeface="+mn-lt"/>
              <a:cs typeface="Arial" panose="020B0604020202020204" pitchFamily="34" charset="0"/>
            </a:rPr>
            <a:t>Make sure all data Baseline-August 2022 is </a:t>
          </a:r>
          <a:r>
            <a:rPr lang="en-US" sz="1800" b="1">
              <a:latin typeface="+mn-lt"/>
              <a:cs typeface="Arial" panose="020B0604020202020204" pitchFamily="34" charset="0"/>
            </a:rPr>
            <a:t>entered in REDCap by Sept 19</a:t>
          </a:r>
          <a:r>
            <a:rPr lang="en-US" sz="1800" b="1" baseline="30000">
              <a:latin typeface="+mn-lt"/>
              <a:cs typeface="Arial" panose="020B0604020202020204" pitchFamily="34" charset="0"/>
            </a:rPr>
            <a:t>th</a:t>
          </a:r>
          <a:r>
            <a:rPr lang="en-US" sz="1800" b="1">
              <a:latin typeface="+mn-lt"/>
              <a:cs typeface="Arial" panose="020B0604020202020204" pitchFamily="34" charset="0"/>
            </a:rPr>
            <a:t> 2022</a:t>
          </a:r>
        </a:p>
      </dgm:t>
    </dgm:pt>
    <dgm:pt modelId="{D74A3F21-4C36-4417-A8A9-9687A3F4596F}" type="parTrans" cxnId="{71217259-9881-443D-9B81-E740EE5DB9FF}">
      <dgm:prSet/>
      <dgm:spPr/>
      <dgm:t>
        <a:bodyPr/>
        <a:lstStyle/>
        <a:p>
          <a:endParaRPr lang="en-US"/>
        </a:p>
      </dgm:t>
    </dgm:pt>
    <dgm:pt modelId="{69340194-A009-47AD-9A8B-B8B68B80553E}" type="sibTrans" cxnId="{71217259-9881-443D-9B81-E740EE5DB9FF}">
      <dgm:prSet/>
      <dgm:spPr/>
      <dgm:t>
        <a:bodyPr/>
        <a:lstStyle/>
        <a:p>
          <a:endParaRPr lang="en-US"/>
        </a:p>
      </dgm:t>
    </dgm:pt>
    <dgm:pt modelId="{65B7D0A0-0C07-41B7-8882-AD4F155B9EBA}">
      <dgm:prSet phldr="0" custT="1"/>
      <dgm:spPr/>
      <dgm:t>
        <a:bodyPr/>
        <a:lstStyle/>
        <a:p>
          <a:pPr rtl="0"/>
          <a:r>
            <a:rPr lang="en-US" sz="2000" b="1">
              <a:latin typeface="+mn-lt"/>
              <a:ea typeface="Lato"/>
              <a:cs typeface="Arial" panose="020B0604020202020204" pitchFamily="34" charset="0"/>
            </a:rPr>
            <a:t>Registration open</a:t>
          </a:r>
          <a:r>
            <a:rPr lang="en-US" sz="2000">
              <a:latin typeface="+mn-lt"/>
              <a:ea typeface="Lato"/>
              <a:cs typeface="Arial" panose="020B0604020202020204" pitchFamily="34" charset="0"/>
            </a:rPr>
            <a:t> on ILPQC webpage!</a:t>
          </a:r>
          <a:endParaRPr lang="en-US" sz="2000">
            <a:latin typeface="+mn-lt"/>
            <a:cs typeface="Arial" panose="020B0604020202020204" pitchFamily="34" charset="0"/>
          </a:endParaRPr>
        </a:p>
      </dgm:t>
    </dgm:pt>
    <dgm:pt modelId="{27FD015A-23C9-45AD-896D-EF91C527CF95}" type="parTrans" cxnId="{AD7F577F-173B-479C-A57C-6FD6E53D4647}">
      <dgm:prSet/>
      <dgm:spPr/>
      <dgm:t>
        <a:bodyPr/>
        <a:lstStyle/>
        <a:p>
          <a:endParaRPr lang="en-US"/>
        </a:p>
      </dgm:t>
    </dgm:pt>
    <dgm:pt modelId="{7563D2A7-0A9F-4308-A29B-D5C514DEB425}" type="sibTrans" cxnId="{AD7F577F-173B-479C-A57C-6FD6E53D4647}">
      <dgm:prSet/>
      <dgm:spPr/>
      <dgm:t>
        <a:bodyPr/>
        <a:lstStyle/>
        <a:p>
          <a:endParaRPr lang="en-US"/>
        </a:p>
      </dgm:t>
    </dgm:pt>
    <dgm:pt modelId="{1F92F497-2808-44C0-A0B5-1F86DF7265A5}">
      <dgm:prSet phldr="0" custT="1"/>
      <dgm:spPr/>
      <dgm:t>
        <a:bodyPr/>
        <a:lstStyle/>
        <a:p>
          <a:pPr rtl="0"/>
          <a:r>
            <a:rPr lang="en-US" sz="2600" b="1">
              <a:latin typeface="+mn-lt"/>
            </a:rPr>
            <a:t>Attend Event</a:t>
          </a:r>
        </a:p>
      </dgm:t>
    </dgm:pt>
    <dgm:pt modelId="{F33BE379-CD4D-4AFE-8385-95DCDD114C80}" type="parTrans" cxnId="{7DC11E5B-A788-4870-B1F4-E3BF6521D81E}">
      <dgm:prSet/>
      <dgm:spPr/>
      <dgm:t>
        <a:bodyPr/>
        <a:lstStyle/>
        <a:p>
          <a:endParaRPr lang="en-US"/>
        </a:p>
      </dgm:t>
    </dgm:pt>
    <dgm:pt modelId="{84E5DD8A-F366-4F96-8119-39BEB591FB31}" type="sibTrans" cxnId="{7DC11E5B-A788-4870-B1F4-E3BF6521D81E}">
      <dgm:prSet/>
      <dgm:spPr/>
      <dgm:t>
        <a:bodyPr/>
        <a:lstStyle/>
        <a:p>
          <a:endParaRPr lang="en-US"/>
        </a:p>
      </dgm:t>
    </dgm:pt>
    <dgm:pt modelId="{8E15BD75-B8DA-47E6-AB1A-7B646ED31E55}">
      <dgm:prSet phldr="0" custT="1"/>
      <dgm:spPr/>
      <dgm:t>
        <a:bodyPr/>
        <a:lstStyle/>
        <a:p>
          <a:pPr rtl="0"/>
          <a:r>
            <a:rPr lang="en-US" sz="1800">
              <a:latin typeface="+mn-lt"/>
            </a:rPr>
            <a:t>Meet </a:t>
          </a:r>
          <a:r>
            <a:rPr lang="en-US" sz="1800" b="1">
              <a:latin typeface="+mn-lt"/>
            </a:rPr>
            <a:t>together in-person </a:t>
          </a:r>
          <a:r>
            <a:rPr lang="en-US" sz="1800">
              <a:latin typeface="+mn-lt"/>
            </a:rPr>
            <a:t>for </a:t>
          </a:r>
          <a:r>
            <a:rPr lang="en-US" sz="1800" b="1">
              <a:latin typeface="+mn-lt"/>
            </a:rPr>
            <a:t>Annual Conference </a:t>
          </a:r>
          <a:r>
            <a:rPr lang="en-US" sz="1600" b="1">
              <a:latin typeface="+mn-lt"/>
            </a:rPr>
            <a:t>8:00am-4:30pm</a:t>
          </a:r>
          <a:endParaRPr lang="en-US" sz="1800" b="1">
            <a:latin typeface="+mn-lt"/>
          </a:endParaRPr>
        </a:p>
      </dgm:t>
    </dgm:pt>
    <dgm:pt modelId="{BF29FB74-7665-41F4-8A91-52061378F9F6}" type="parTrans" cxnId="{8B0D3678-2C68-440D-B178-FC4A785A20F0}">
      <dgm:prSet/>
      <dgm:spPr/>
      <dgm:t>
        <a:bodyPr/>
        <a:lstStyle/>
        <a:p>
          <a:endParaRPr lang="en-US"/>
        </a:p>
      </dgm:t>
    </dgm:pt>
    <dgm:pt modelId="{6BE56F42-76FE-43F9-9D14-281B02EA5379}" type="sibTrans" cxnId="{8B0D3678-2C68-440D-B178-FC4A785A20F0}">
      <dgm:prSet/>
      <dgm:spPr/>
      <dgm:t>
        <a:bodyPr/>
        <a:lstStyle/>
        <a:p>
          <a:endParaRPr lang="en-US"/>
        </a:p>
      </dgm:t>
    </dgm:pt>
    <dgm:pt modelId="{D7F32B9D-706A-439F-8894-7BB3BAC969C7}">
      <dgm:prSet phldr="0" custT="1"/>
      <dgm:spPr/>
      <dgm:t>
        <a:bodyPr/>
        <a:lstStyle/>
        <a:p>
          <a:pPr rtl="0"/>
          <a:r>
            <a:rPr lang="en-US" sz="2000" b="1">
              <a:latin typeface="+mn-lt"/>
              <a:cs typeface="Arial" panose="020B0604020202020204" pitchFamily="34" charset="0"/>
            </a:rPr>
            <a:t>Book your hotel </a:t>
          </a:r>
          <a:r>
            <a:rPr lang="en-US" sz="2000">
              <a:latin typeface="+mn-lt"/>
              <a:cs typeface="Arial" panose="020B0604020202020204" pitchFamily="34" charset="0"/>
            </a:rPr>
            <a:t>at the Westin in Lombard, IL </a:t>
          </a:r>
        </a:p>
      </dgm:t>
    </dgm:pt>
    <dgm:pt modelId="{9200A24F-8A45-458B-AFEE-32784F511AFD}" type="parTrans" cxnId="{4C703796-87BC-431C-AA06-6C471E1198C3}">
      <dgm:prSet/>
      <dgm:spPr/>
      <dgm:t>
        <a:bodyPr/>
        <a:lstStyle/>
        <a:p>
          <a:endParaRPr lang="en-US"/>
        </a:p>
      </dgm:t>
    </dgm:pt>
    <dgm:pt modelId="{ADE65A80-F6A9-40E2-BA5B-A75F07653737}" type="sibTrans" cxnId="{4C703796-87BC-431C-AA06-6C471E1198C3}">
      <dgm:prSet/>
      <dgm:spPr/>
      <dgm:t>
        <a:bodyPr/>
        <a:lstStyle/>
        <a:p>
          <a:endParaRPr lang="en-US"/>
        </a:p>
      </dgm:t>
    </dgm:pt>
    <dgm:pt modelId="{826B27D4-E2B8-4C50-BE17-34F183162D99}">
      <dgm:prSet phldrT="[Text]" custT="1"/>
      <dgm:spPr/>
      <dgm:t>
        <a:bodyPr/>
        <a:lstStyle/>
        <a:p>
          <a:pPr rtl="0"/>
          <a:r>
            <a:rPr lang="en-US" sz="1800" b="1">
              <a:ea typeface="Lato"/>
              <a:cs typeface="Lato"/>
            </a:rPr>
            <a:t>Opportunity to share </a:t>
          </a:r>
          <a:r>
            <a:rPr lang="en-US" sz="1800">
              <a:ea typeface="Lato"/>
              <a:cs typeface="Lato"/>
            </a:rPr>
            <a:t>thoughts &amp; insights reflecting on 2022 &amp; 2023 planning</a:t>
          </a:r>
          <a:endParaRPr lang="en-US" sz="1800"/>
        </a:p>
      </dgm:t>
    </dgm:pt>
    <dgm:pt modelId="{11BAEC0B-BB03-4971-B966-CAFFBC864D86}" type="parTrans" cxnId="{3B339537-8E1D-4DB1-B393-F7BFDD989FD2}">
      <dgm:prSet/>
      <dgm:spPr/>
      <dgm:t>
        <a:bodyPr/>
        <a:lstStyle/>
        <a:p>
          <a:endParaRPr lang="en-US"/>
        </a:p>
      </dgm:t>
    </dgm:pt>
    <dgm:pt modelId="{541BD462-2D15-4EC0-927F-EEE6F962DE10}" type="sibTrans" cxnId="{3B339537-8E1D-4DB1-B393-F7BFDD989FD2}">
      <dgm:prSet/>
      <dgm:spPr/>
      <dgm:t>
        <a:bodyPr/>
        <a:lstStyle/>
        <a:p>
          <a:endParaRPr lang="en-US"/>
        </a:p>
      </dgm:t>
    </dgm:pt>
    <dgm:pt modelId="{50F2CB76-24BC-40BF-BEAA-DAE16116EC79}">
      <dgm:prSet phldrT="[Text]" custT="1"/>
      <dgm:spPr/>
      <dgm:t>
        <a:bodyPr/>
        <a:lstStyle/>
        <a:p>
          <a:pPr rtl="0"/>
          <a:r>
            <a:rPr lang="en-US" sz="1800" b="1" u="sng">
              <a:ea typeface="Lato"/>
              <a:cs typeface="Lato"/>
            </a:rPr>
            <a:t>Submit the survey by October 3</a:t>
          </a:r>
          <a:r>
            <a:rPr lang="en-US" sz="1800" b="1" u="sng" baseline="30000">
              <a:ea typeface="Lato"/>
              <a:cs typeface="Lato"/>
            </a:rPr>
            <a:t>rd</a:t>
          </a:r>
          <a:endParaRPr lang="en-US" sz="1800"/>
        </a:p>
      </dgm:t>
    </dgm:pt>
    <dgm:pt modelId="{CE0652EF-E83A-4379-805C-817421391A45}" type="parTrans" cxnId="{22C68083-3EE5-4374-A741-C8594C89B325}">
      <dgm:prSet/>
      <dgm:spPr/>
      <dgm:t>
        <a:bodyPr/>
        <a:lstStyle/>
        <a:p>
          <a:endParaRPr lang="en-US"/>
        </a:p>
      </dgm:t>
    </dgm:pt>
    <dgm:pt modelId="{993A3B47-18D6-409F-B162-6A5F57CE6ADE}" type="sibTrans" cxnId="{22C68083-3EE5-4374-A741-C8594C89B325}">
      <dgm:prSet/>
      <dgm:spPr/>
      <dgm:t>
        <a:bodyPr/>
        <a:lstStyle/>
        <a:p>
          <a:endParaRPr lang="en-US"/>
        </a:p>
      </dgm:t>
    </dgm:pt>
    <dgm:pt modelId="{78EB83F6-AA12-4A21-AEEE-CCCD535C7F86}">
      <dgm:prSet phldr="0" custT="1"/>
      <dgm:spPr/>
      <dgm:t>
        <a:bodyPr/>
        <a:lstStyle/>
        <a:p>
          <a:pPr rtl="0"/>
          <a:r>
            <a:rPr lang="en-US" sz="1800" b="1">
              <a:latin typeface="+mn-lt"/>
            </a:rPr>
            <a:t>Print</a:t>
          </a:r>
          <a:r>
            <a:rPr lang="en-US" sz="1800" b="0">
              <a:latin typeface="+mn-lt"/>
            </a:rPr>
            <a:t> and bring your</a:t>
          </a:r>
          <a:r>
            <a:rPr lang="en-US" sz="1800" b="1">
              <a:latin typeface="+mn-lt"/>
            </a:rPr>
            <a:t> poster </a:t>
          </a:r>
          <a:r>
            <a:rPr lang="en-US" sz="1800" b="0">
              <a:latin typeface="+mn-lt"/>
            </a:rPr>
            <a:t>to display!</a:t>
          </a:r>
        </a:p>
      </dgm:t>
    </dgm:pt>
    <dgm:pt modelId="{9ECF9028-B053-4B6A-81BD-5C1C1D4353BB}" type="parTrans" cxnId="{FF33508D-2EF2-4CC0-89A3-E9643C13AA50}">
      <dgm:prSet/>
      <dgm:spPr/>
      <dgm:t>
        <a:bodyPr/>
        <a:lstStyle/>
        <a:p>
          <a:endParaRPr lang="en-US"/>
        </a:p>
      </dgm:t>
    </dgm:pt>
    <dgm:pt modelId="{77109B1E-7E4C-438B-8507-25681BB5BC7D}" type="sibTrans" cxnId="{FF33508D-2EF2-4CC0-89A3-E9643C13AA50}">
      <dgm:prSet/>
      <dgm:spPr/>
      <dgm:t>
        <a:bodyPr/>
        <a:lstStyle/>
        <a:p>
          <a:endParaRPr lang="en-US"/>
        </a:p>
      </dgm:t>
    </dgm:pt>
    <dgm:pt modelId="{ACB1127E-0102-481C-B866-161C1CCB181E}" type="pres">
      <dgm:prSet presAssocID="{B1B692A3-EFA9-4D01-8E30-FC4B9FFAF6A6}" presName="Name0" presStyleCnt="0">
        <dgm:presLayoutVars>
          <dgm:dir/>
          <dgm:animLvl val="lvl"/>
          <dgm:resizeHandles val="exact"/>
        </dgm:presLayoutVars>
      </dgm:prSet>
      <dgm:spPr/>
      <dgm:t>
        <a:bodyPr/>
        <a:lstStyle/>
        <a:p>
          <a:endParaRPr lang="en-US"/>
        </a:p>
      </dgm:t>
    </dgm:pt>
    <dgm:pt modelId="{D311C490-2465-4E56-B8F3-26B45095C6D6}" type="pres">
      <dgm:prSet presAssocID="{B1B692A3-EFA9-4D01-8E30-FC4B9FFAF6A6}" presName="tSp" presStyleCnt="0"/>
      <dgm:spPr/>
    </dgm:pt>
    <dgm:pt modelId="{AE603B49-7973-46BB-A936-4B468E8E3F7C}" type="pres">
      <dgm:prSet presAssocID="{B1B692A3-EFA9-4D01-8E30-FC4B9FFAF6A6}" presName="bSp" presStyleCnt="0"/>
      <dgm:spPr/>
    </dgm:pt>
    <dgm:pt modelId="{D581B1C7-7018-4F94-B990-9E61E992A39A}" type="pres">
      <dgm:prSet presAssocID="{B1B692A3-EFA9-4D01-8E30-FC4B9FFAF6A6}" presName="process" presStyleCnt="0"/>
      <dgm:spPr/>
    </dgm:pt>
    <dgm:pt modelId="{F1F985DF-A965-4ABC-8C43-892697ECDACF}" type="pres">
      <dgm:prSet presAssocID="{A015CA99-DB0A-44C9-AD0E-D532A1DEE1F5}" presName="composite1" presStyleCnt="0"/>
      <dgm:spPr/>
    </dgm:pt>
    <dgm:pt modelId="{D11A9B75-4A69-4F3C-8361-67A9B2A52148}" type="pres">
      <dgm:prSet presAssocID="{A015CA99-DB0A-44C9-AD0E-D532A1DEE1F5}" presName="dummyNode1" presStyleLbl="node1" presStyleIdx="0" presStyleCnt="5"/>
      <dgm:spPr/>
    </dgm:pt>
    <dgm:pt modelId="{08F159D9-EA8E-4224-8C6C-76D453E33AAC}" type="pres">
      <dgm:prSet presAssocID="{A015CA99-DB0A-44C9-AD0E-D532A1DEE1F5}" presName="childNode1" presStyleLbl="bgAcc1" presStyleIdx="0" presStyleCnt="5" custScaleX="145503" custScaleY="270238">
        <dgm:presLayoutVars>
          <dgm:bulletEnabled val="1"/>
        </dgm:presLayoutVars>
      </dgm:prSet>
      <dgm:spPr/>
      <dgm:t>
        <a:bodyPr/>
        <a:lstStyle/>
        <a:p>
          <a:endParaRPr lang="en-US"/>
        </a:p>
      </dgm:t>
    </dgm:pt>
    <dgm:pt modelId="{5443DDDE-5185-452F-85BE-B8B1BCA0CB67}" type="pres">
      <dgm:prSet presAssocID="{A015CA99-DB0A-44C9-AD0E-D532A1DEE1F5}" presName="childNode1tx" presStyleLbl="bgAcc1" presStyleIdx="0" presStyleCnt="5">
        <dgm:presLayoutVars>
          <dgm:bulletEnabled val="1"/>
        </dgm:presLayoutVars>
      </dgm:prSet>
      <dgm:spPr/>
      <dgm:t>
        <a:bodyPr/>
        <a:lstStyle/>
        <a:p>
          <a:endParaRPr lang="en-US"/>
        </a:p>
      </dgm:t>
    </dgm:pt>
    <dgm:pt modelId="{47E067BA-9739-4A5D-9728-D1A09757ACDE}" type="pres">
      <dgm:prSet presAssocID="{A015CA99-DB0A-44C9-AD0E-D532A1DEE1F5}" presName="parentNode1" presStyleLbl="node1" presStyleIdx="0" presStyleCnt="5" custScaleX="129965" custScaleY="142197" custLinFactY="36085" custLinFactNeighborX="-872" custLinFactNeighborY="100000">
        <dgm:presLayoutVars>
          <dgm:chMax val="1"/>
          <dgm:bulletEnabled val="1"/>
        </dgm:presLayoutVars>
      </dgm:prSet>
      <dgm:spPr/>
      <dgm:t>
        <a:bodyPr/>
        <a:lstStyle/>
        <a:p>
          <a:endParaRPr lang="en-US"/>
        </a:p>
      </dgm:t>
    </dgm:pt>
    <dgm:pt modelId="{9C314675-AF20-431A-9CFE-D6051B1D37AD}" type="pres">
      <dgm:prSet presAssocID="{A015CA99-DB0A-44C9-AD0E-D532A1DEE1F5}" presName="connSite1" presStyleCnt="0"/>
      <dgm:spPr/>
    </dgm:pt>
    <dgm:pt modelId="{E12DE9AC-5ACA-44C5-B118-C3928C3B688F}" type="pres">
      <dgm:prSet presAssocID="{21AD5B93-17CD-4B64-8252-C2C69CE5DB9E}" presName="Name9" presStyleLbl="sibTrans2D1" presStyleIdx="0" presStyleCnt="4"/>
      <dgm:spPr/>
      <dgm:t>
        <a:bodyPr/>
        <a:lstStyle/>
        <a:p>
          <a:endParaRPr lang="en-US"/>
        </a:p>
      </dgm:t>
    </dgm:pt>
    <dgm:pt modelId="{DDB6D333-24DC-4F80-8E96-45B74C1232B2}" type="pres">
      <dgm:prSet presAssocID="{EABFD548-1CE2-4EF7-B260-9E96B361E445}" presName="composite2" presStyleCnt="0"/>
      <dgm:spPr/>
    </dgm:pt>
    <dgm:pt modelId="{FB3141B2-0A95-4D46-B3F6-131177BA6015}" type="pres">
      <dgm:prSet presAssocID="{EABFD548-1CE2-4EF7-B260-9E96B361E445}" presName="dummyNode2" presStyleLbl="node1" presStyleIdx="0" presStyleCnt="5"/>
      <dgm:spPr/>
    </dgm:pt>
    <dgm:pt modelId="{72522AD3-1C78-4C34-BACF-74AD6EE7D8C4}" type="pres">
      <dgm:prSet presAssocID="{EABFD548-1CE2-4EF7-B260-9E96B361E445}" presName="childNode2" presStyleLbl="bgAcc1" presStyleIdx="1" presStyleCnt="5" custScaleX="129254" custScaleY="277036">
        <dgm:presLayoutVars>
          <dgm:bulletEnabled val="1"/>
        </dgm:presLayoutVars>
      </dgm:prSet>
      <dgm:spPr/>
      <dgm:t>
        <a:bodyPr/>
        <a:lstStyle/>
        <a:p>
          <a:endParaRPr lang="en-US"/>
        </a:p>
      </dgm:t>
    </dgm:pt>
    <dgm:pt modelId="{93B8D840-D032-4EA7-ABDB-1B6CEA17265B}" type="pres">
      <dgm:prSet presAssocID="{EABFD548-1CE2-4EF7-B260-9E96B361E445}" presName="childNode2tx" presStyleLbl="bgAcc1" presStyleIdx="1" presStyleCnt="5">
        <dgm:presLayoutVars>
          <dgm:bulletEnabled val="1"/>
        </dgm:presLayoutVars>
      </dgm:prSet>
      <dgm:spPr/>
      <dgm:t>
        <a:bodyPr/>
        <a:lstStyle/>
        <a:p>
          <a:endParaRPr lang="en-US"/>
        </a:p>
      </dgm:t>
    </dgm:pt>
    <dgm:pt modelId="{B8825F0F-DB00-410C-BE0E-6F3BC72F5CB2}" type="pres">
      <dgm:prSet presAssocID="{EABFD548-1CE2-4EF7-B260-9E96B361E445}" presName="parentNode2" presStyleLbl="node1" presStyleIdx="1" presStyleCnt="5" custScaleX="147420" custScaleY="159358" custLinFactY="-35436" custLinFactNeighborX="-19977" custLinFactNeighborY="-100000">
        <dgm:presLayoutVars>
          <dgm:chMax val="0"/>
          <dgm:bulletEnabled val="1"/>
        </dgm:presLayoutVars>
      </dgm:prSet>
      <dgm:spPr/>
      <dgm:t>
        <a:bodyPr/>
        <a:lstStyle/>
        <a:p>
          <a:endParaRPr lang="en-US"/>
        </a:p>
      </dgm:t>
    </dgm:pt>
    <dgm:pt modelId="{377AC2B7-C6A6-46CF-ADBE-A645BC126730}" type="pres">
      <dgm:prSet presAssocID="{EABFD548-1CE2-4EF7-B260-9E96B361E445}" presName="connSite2" presStyleCnt="0"/>
      <dgm:spPr/>
    </dgm:pt>
    <dgm:pt modelId="{97FF10F5-0A35-482D-BE70-1C5F212851EF}" type="pres">
      <dgm:prSet presAssocID="{2B5A28F8-2EBB-4996-8A86-04ADE380B34A}" presName="Name18" presStyleLbl="sibTrans2D1" presStyleIdx="1" presStyleCnt="4"/>
      <dgm:spPr/>
      <dgm:t>
        <a:bodyPr/>
        <a:lstStyle/>
        <a:p>
          <a:endParaRPr lang="en-US"/>
        </a:p>
      </dgm:t>
    </dgm:pt>
    <dgm:pt modelId="{4AFA6EAF-36EC-410F-8581-2C46EF229972}" type="pres">
      <dgm:prSet presAssocID="{F262DE7E-0AB2-43E0-B52E-4B6B5D26F897}" presName="composite1" presStyleCnt="0"/>
      <dgm:spPr/>
    </dgm:pt>
    <dgm:pt modelId="{5A56A90E-7767-4A10-AC26-9A46FD12F8B1}" type="pres">
      <dgm:prSet presAssocID="{F262DE7E-0AB2-43E0-B52E-4B6B5D26F897}" presName="dummyNode1" presStyleLbl="node1" presStyleIdx="1" presStyleCnt="5"/>
      <dgm:spPr/>
    </dgm:pt>
    <dgm:pt modelId="{AF3B4D39-AD4F-40AA-A746-C89708BC6DA9}" type="pres">
      <dgm:prSet presAssocID="{F262DE7E-0AB2-43E0-B52E-4B6B5D26F897}" presName="childNode1" presStyleLbl="bgAcc1" presStyleIdx="2" presStyleCnt="5" custScaleX="143637" custScaleY="267294">
        <dgm:presLayoutVars>
          <dgm:bulletEnabled val="1"/>
        </dgm:presLayoutVars>
      </dgm:prSet>
      <dgm:spPr/>
      <dgm:t>
        <a:bodyPr/>
        <a:lstStyle/>
        <a:p>
          <a:endParaRPr lang="en-US"/>
        </a:p>
      </dgm:t>
    </dgm:pt>
    <dgm:pt modelId="{85B9236C-7708-4ED5-8FBE-7D55DC76BC39}" type="pres">
      <dgm:prSet presAssocID="{F262DE7E-0AB2-43E0-B52E-4B6B5D26F897}" presName="childNode1tx" presStyleLbl="bgAcc1" presStyleIdx="2" presStyleCnt="5">
        <dgm:presLayoutVars>
          <dgm:bulletEnabled val="1"/>
        </dgm:presLayoutVars>
      </dgm:prSet>
      <dgm:spPr/>
      <dgm:t>
        <a:bodyPr/>
        <a:lstStyle/>
        <a:p>
          <a:endParaRPr lang="en-US"/>
        </a:p>
      </dgm:t>
    </dgm:pt>
    <dgm:pt modelId="{59698598-6F37-4C74-9AD2-83A29BC87397}" type="pres">
      <dgm:prSet presAssocID="{F262DE7E-0AB2-43E0-B52E-4B6B5D26F897}" presName="parentNode1" presStyleLbl="node1" presStyleIdx="2" presStyleCnt="5" custScaleX="162624" custScaleY="153073" custLinFactY="100000" custLinFactNeighborX="-2176" custLinFactNeighborY="106538">
        <dgm:presLayoutVars>
          <dgm:chMax val="1"/>
          <dgm:bulletEnabled val="1"/>
        </dgm:presLayoutVars>
      </dgm:prSet>
      <dgm:spPr/>
      <dgm:t>
        <a:bodyPr/>
        <a:lstStyle/>
        <a:p>
          <a:endParaRPr lang="en-US"/>
        </a:p>
      </dgm:t>
    </dgm:pt>
    <dgm:pt modelId="{6BFBEC3A-0AB4-40CF-82DE-B8F52CB39DF7}" type="pres">
      <dgm:prSet presAssocID="{F262DE7E-0AB2-43E0-B52E-4B6B5D26F897}" presName="connSite1" presStyleCnt="0"/>
      <dgm:spPr/>
    </dgm:pt>
    <dgm:pt modelId="{4C3EDBB4-E4E8-42F3-8C9B-9BE46A843A3C}" type="pres">
      <dgm:prSet presAssocID="{3F427A12-2094-4908-BDE9-3565C68F9FC2}" presName="Name9" presStyleLbl="sibTrans2D1" presStyleIdx="2" presStyleCnt="4"/>
      <dgm:spPr/>
      <dgm:t>
        <a:bodyPr/>
        <a:lstStyle/>
        <a:p>
          <a:endParaRPr lang="en-US"/>
        </a:p>
      </dgm:t>
    </dgm:pt>
    <dgm:pt modelId="{121A017F-E4F0-405D-A7DF-C91373BAFD3F}" type="pres">
      <dgm:prSet presAssocID="{C26AED43-B7B9-4FDF-BFF8-843AE3376E43}" presName="composite2" presStyleCnt="0"/>
      <dgm:spPr/>
    </dgm:pt>
    <dgm:pt modelId="{39A9C867-0974-4ECE-9803-1094BB986402}" type="pres">
      <dgm:prSet presAssocID="{C26AED43-B7B9-4FDF-BFF8-843AE3376E43}" presName="dummyNode2" presStyleLbl="node1" presStyleIdx="2" presStyleCnt="5"/>
      <dgm:spPr/>
    </dgm:pt>
    <dgm:pt modelId="{9769EEEE-940F-437B-A790-7040AAB9E848}" type="pres">
      <dgm:prSet presAssocID="{C26AED43-B7B9-4FDF-BFF8-843AE3376E43}" presName="childNode2" presStyleLbl="bgAcc1" presStyleIdx="3" presStyleCnt="5" custScaleX="127290" custScaleY="271667">
        <dgm:presLayoutVars>
          <dgm:bulletEnabled val="1"/>
        </dgm:presLayoutVars>
      </dgm:prSet>
      <dgm:spPr/>
      <dgm:t>
        <a:bodyPr/>
        <a:lstStyle/>
        <a:p>
          <a:endParaRPr lang="en-US"/>
        </a:p>
      </dgm:t>
    </dgm:pt>
    <dgm:pt modelId="{1BAD1854-C6EA-46E4-A8D1-180F77922CDE}" type="pres">
      <dgm:prSet presAssocID="{C26AED43-B7B9-4FDF-BFF8-843AE3376E43}" presName="childNode2tx" presStyleLbl="bgAcc1" presStyleIdx="3" presStyleCnt="5">
        <dgm:presLayoutVars>
          <dgm:bulletEnabled val="1"/>
        </dgm:presLayoutVars>
      </dgm:prSet>
      <dgm:spPr/>
      <dgm:t>
        <a:bodyPr/>
        <a:lstStyle/>
        <a:p>
          <a:endParaRPr lang="en-US"/>
        </a:p>
      </dgm:t>
    </dgm:pt>
    <dgm:pt modelId="{5FABB5D4-D7A7-4FA3-9357-FC46C3BBD2AD}" type="pres">
      <dgm:prSet presAssocID="{C26AED43-B7B9-4FDF-BFF8-843AE3376E43}" presName="parentNode2" presStyleLbl="node1" presStyleIdx="3" presStyleCnt="5" custScaleX="157675" custScaleY="164386" custLinFactY="-47372" custLinFactNeighborX="-18117" custLinFactNeighborY="-100000">
        <dgm:presLayoutVars>
          <dgm:chMax val="0"/>
          <dgm:bulletEnabled val="1"/>
        </dgm:presLayoutVars>
      </dgm:prSet>
      <dgm:spPr/>
      <dgm:t>
        <a:bodyPr/>
        <a:lstStyle/>
        <a:p>
          <a:endParaRPr lang="en-US"/>
        </a:p>
      </dgm:t>
    </dgm:pt>
    <dgm:pt modelId="{1BA07C3D-7A6A-4C57-BCBC-8C6C46AB6D43}" type="pres">
      <dgm:prSet presAssocID="{C26AED43-B7B9-4FDF-BFF8-843AE3376E43}" presName="connSite2" presStyleCnt="0"/>
      <dgm:spPr/>
    </dgm:pt>
    <dgm:pt modelId="{0947858F-8175-4824-A386-A3ED1EEBBC86}" type="pres">
      <dgm:prSet presAssocID="{047039D0-3921-4BCF-82E3-81A892247E2E}" presName="Name18" presStyleLbl="sibTrans2D1" presStyleIdx="3" presStyleCnt="4"/>
      <dgm:spPr/>
      <dgm:t>
        <a:bodyPr/>
        <a:lstStyle/>
        <a:p>
          <a:endParaRPr lang="en-US"/>
        </a:p>
      </dgm:t>
    </dgm:pt>
    <dgm:pt modelId="{0E48087B-7C61-470C-8B0C-2A3F4CD1684A}" type="pres">
      <dgm:prSet presAssocID="{1F92F497-2808-44C0-A0B5-1F86DF7265A5}" presName="composite1" presStyleCnt="0"/>
      <dgm:spPr/>
    </dgm:pt>
    <dgm:pt modelId="{C9212CB8-A590-4AC4-8DA6-5B9FAEB352DF}" type="pres">
      <dgm:prSet presAssocID="{1F92F497-2808-44C0-A0B5-1F86DF7265A5}" presName="dummyNode1" presStyleLbl="node1" presStyleIdx="3" presStyleCnt="5"/>
      <dgm:spPr/>
    </dgm:pt>
    <dgm:pt modelId="{D3D52F9F-1BDC-4279-B47D-E773248E5637}" type="pres">
      <dgm:prSet presAssocID="{1F92F497-2808-44C0-A0B5-1F86DF7265A5}" presName="childNode1" presStyleLbl="bgAcc1" presStyleIdx="4" presStyleCnt="5" custScaleX="144373" custScaleY="284583">
        <dgm:presLayoutVars>
          <dgm:bulletEnabled val="1"/>
        </dgm:presLayoutVars>
      </dgm:prSet>
      <dgm:spPr/>
      <dgm:t>
        <a:bodyPr/>
        <a:lstStyle/>
        <a:p>
          <a:endParaRPr lang="en-US"/>
        </a:p>
      </dgm:t>
    </dgm:pt>
    <dgm:pt modelId="{75FB8298-905E-48F7-BBF4-0AE980042EE2}" type="pres">
      <dgm:prSet presAssocID="{1F92F497-2808-44C0-A0B5-1F86DF7265A5}" presName="childNode1tx" presStyleLbl="bgAcc1" presStyleIdx="4" presStyleCnt="5">
        <dgm:presLayoutVars>
          <dgm:bulletEnabled val="1"/>
        </dgm:presLayoutVars>
      </dgm:prSet>
      <dgm:spPr/>
      <dgm:t>
        <a:bodyPr/>
        <a:lstStyle/>
        <a:p>
          <a:endParaRPr lang="en-US"/>
        </a:p>
      </dgm:t>
    </dgm:pt>
    <dgm:pt modelId="{F6CD4076-F0E9-458A-A917-87D7E032C663}" type="pres">
      <dgm:prSet presAssocID="{1F92F497-2808-44C0-A0B5-1F86DF7265A5}" presName="parentNode1" presStyleLbl="node1" presStyleIdx="4" presStyleCnt="5" custScaleX="160146" custScaleY="103000" custLinFactY="85746" custLinFactNeighborX="-10484" custLinFactNeighborY="100000">
        <dgm:presLayoutVars>
          <dgm:chMax val="1"/>
          <dgm:bulletEnabled val="1"/>
        </dgm:presLayoutVars>
      </dgm:prSet>
      <dgm:spPr/>
      <dgm:t>
        <a:bodyPr/>
        <a:lstStyle/>
        <a:p>
          <a:endParaRPr lang="en-US"/>
        </a:p>
      </dgm:t>
    </dgm:pt>
    <dgm:pt modelId="{FAFA09C4-F68B-4B22-8AAA-9993CE6F0FCA}" type="pres">
      <dgm:prSet presAssocID="{1F92F497-2808-44C0-A0B5-1F86DF7265A5}" presName="connSite1" presStyleCnt="0"/>
      <dgm:spPr/>
    </dgm:pt>
  </dgm:ptLst>
  <dgm:cxnLst>
    <dgm:cxn modelId="{99A5A650-0B7F-4A35-9006-59950A892B3C}" type="presOf" srcId="{F262DE7E-0AB2-43E0-B52E-4B6B5D26F897}" destId="{59698598-6F37-4C74-9AD2-83A29BC87397}" srcOrd="0" destOrd="0" presId="urn:microsoft.com/office/officeart/2005/8/layout/hProcess4"/>
    <dgm:cxn modelId="{7903B97E-5B62-4D64-AD97-AE34C101AE17}" type="presOf" srcId="{65B7D0A0-0C07-41B7-8882-AD4F155B9EBA}" destId="{5443DDDE-5185-452F-85BE-B8B1BCA0CB67}" srcOrd="1" destOrd="0" presId="urn:microsoft.com/office/officeart/2005/8/layout/hProcess4"/>
    <dgm:cxn modelId="{3B339537-8E1D-4DB1-B393-F7BFDD989FD2}" srcId="{F262DE7E-0AB2-43E0-B52E-4B6B5D26F897}" destId="{826B27D4-E2B8-4C50-BE17-34F183162D99}" srcOrd="0" destOrd="0" parTransId="{11BAEC0B-BB03-4971-B966-CAFFBC864D86}" sibTransId="{541BD462-2D15-4EC0-927F-EEE6F962DE10}"/>
    <dgm:cxn modelId="{E67F5B03-BFA8-45E9-88D8-2BE7404B57E9}" type="presOf" srcId="{78EB83F6-AA12-4A21-AEEE-CCCD535C7F86}" destId="{75FB8298-905E-48F7-BBF4-0AE980042EE2}" srcOrd="1" destOrd="1" presId="urn:microsoft.com/office/officeart/2005/8/layout/hProcess4"/>
    <dgm:cxn modelId="{71217259-9881-443D-9B81-E740EE5DB9FF}" srcId="{EABFD548-1CE2-4EF7-B260-9E96B361E445}" destId="{1152A301-27F1-4C0C-ABEA-137EAADF236A}" srcOrd="0" destOrd="0" parTransId="{D74A3F21-4C36-4417-A8A9-9687A3F4596F}" sibTransId="{69340194-A009-47AD-9A8B-B8B68B80553E}"/>
    <dgm:cxn modelId="{373A204D-AA48-471C-8617-CCFF9E3F4405}" type="presOf" srcId="{1152A301-27F1-4C0C-ABEA-137EAADF236A}" destId="{93B8D840-D032-4EA7-ABDB-1B6CEA17265B}" srcOrd="1" destOrd="0" presId="urn:microsoft.com/office/officeart/2005/8/layout/hProcess4"/>
    <dgm:cxn modelId="{BA65F023-616B-4FC8-B966-C696FF690322}" type="presOf" srcId="{78EB83F6-AA12-4A21-AEEE-CCCD535C7F86}" destId="{D3D52F9F-1BDC-4279-B47D-E773248E5637}" srcOrd="0" destOrd="1" presId="urn:microsoft.com/office/officeart/2005/8/layout/hProcess4"/>
    <dgm:cxn modelId="{755ED979-ECD0-4006-A830-FF02DC978AE1}" type="presOf" srcId="{B1B692A3-EFA9-4D01-8E30-FC4B9FFAF6A6}" destId="{ACB1127E-0102-481C-B866-161C1CCB181E}" srcOrd="0" destOrd="0" presId="urn:microsoft.com/office/officeart/2005/8/layout/hProcess4"/>
    <dgm:cxn modelId="{8B933982-21D6-4661-BE21-EF43929CA8E1}" srcId="{B1B692A3-EFA9-4D01-8E30-FC4B9FFAF6A6}" destId="{A015CA99-DB0A-44C9-AD0E-D532A1DEE1F5}" srcOrd="0" destOrd="0" parTransId="{B0BF5058-1FAA-492E-A61C-37C12211EB9D}" sibTransId="{21AD5B93-17CD-4B64-8252-C2C69CE5DB9E}"/>
    <dgm:cxn modelId="{AD7F577F-173B-479C-A57C-6FD6E53D4647}" srcId="{A015CA99-DB0A-44C9-AD0E-D532A1DEE1F5}" destId="{65B7D0A0-0C07-41B7-8882-AD4F155B9EBA}" srcOrd="0" destOrd="0" parTransId="{27FD015A-23C9-45AD-896D-EF91C527CF95}" sibTransId="{7563D2A7-0A9F-4308-A29B-D5C514DEB425}"/>
    <dgm:cxn modelId="{E28A30FE-9417-4D67-A278-026E060B1085}" srcId="{B1B692A3-EFA9-4D01-8E30-FC4B9FFAF6A6}" destId="{F262DE7E-0AB2-43E0-B52E-4B6B5D26F897}" srcOrd="2" destOrd="0" parTransId="{7DE2A253-C25F-4CC9-9D07-DC8D55B1C585}" sibTransId="{3F427A12-2094-4908-BDE9-3565C68F9FC2}"/>
    <dgm:cxn modelId="{BB4E009A-F458-4395-BAFC-44A95944383C}" type="presOf" srcId="{1152A301-27F1-4C0C-ABEA-137EAADF236A}" destId="{72522AD3-1C78-4C34-BACF-74AD6EE7D8C4}" srcOrd="0" destOrd="0" presId="urn:microsoft.com/office/officeart/2005/8/layout/hProcess4"/>
    <dgm:cxn modelId="{99F53105-2D22-4935-9A28-407A30912CE7}" type="presOf" srcId="{65B7D0A0-0C07-41B7-8882-AD4F155B9EBA}" destId="{08F159D9-EA8E-4224-8C6C-76D453E33AAC}" srcOrd="0" destOrd="0" presId="urn:microsoft.com/office/officeart/2005/8/layout/hProcess4"/>
    <dgm:cxn modelId="{22A99184-69A7-4B52-B637-DDBE55AD0306}" type="presOf" srcId="{8E15BD75-B8DA-47E6-AB1A-7B646ED31E55}" destId="{D3D52F9F-1BDC-4279-B47D-E773248E5637}" srcOrd="0" destOrd="0" presId="urn:microsoft.com/office/officeart/2005/8/layout/hProcess4"/>
    <dgm:cxn modelId="{1252E00C-0180-4E87-BB87-4A84F4F8C54A}" type="presOf" srcId="{D7F32B9D-706A-439F-8894-7BB3BAC969C7}" destId="{5443DDDE-5185-452F-85BE-B8B1BCA0CB67}" srcOrd="1" destOrd="1" presId="urn:microsoft.com/office/officeart/2005/8/layout/hProcess4"/>
    <dgm:cxn modelId="{B35675D2-DE30-4531-8EDD-1875C85A32B6}" type="presOf" srcId="{21AD5B93-17CD-4B64-8252-C2C69CE5DB9E}" destId="{E12DE9AC-5ACA-44C5-B118-C3928C3B688F}" srcOrd="0" destOrd="0" presId="urn:microsoft.com/office/officeart/2005/8/layout/hProcess4"/>
    <dgm:cxn modelId="{8681A0B6-8669-4CD0-8E48-0A6DFF5D89FC}" type="presOf" srcId="{D7F32B9D-706A-439F-8894-7BB3BAC969C7}" destId="{08F159D9-EA8E-4224-8C6C-76D453E33AAC}" srcOrd="0" destOrd="1" presId="urn:microsoft.com/office/officeart/2005/8/layout/hProcess4"/>
    <dgm:cxn modelId="{B8C29EFA-0E19-4C86-8053-BB528F824631}" srcId="{B1B692A3-EFA9-4D01-8E30-FC4B9FFAF6A6}" destId="{EABFD548-1CE2-4EF7-B260-9E96B361E445}" srcOrd="1" destOrd="0" parTransId="{DF29ADB8-8AF6-4829-AD0B-B30843EC8348}" sibTransId="{2B5A28F8-2EBB-4996-8A86-04ADE380B34A}"/>
    <dgm:cxn modelId="{0A217DE0-B6FC-4507-800A-0B19809A9D7D}" type="presOf" srcId="{3F427A12-2094-4908-BDE9-3565C68F9FC2}" destId="{4C3EDBB4-E4E8-42F3-8C9B-9BE46A843A3C}" srcOrd="0" destOrd="0" presId="urn:microsoft.com/office/officeart/2005/8/layout/hProcess4"/>
    <dgm:cxn modelId="{FF33508D-2EF2-4CC0-89A3-E9643C13AA50}" srcId="{1F92F497-2808-44C0-A0B5-1F86DF7265A5}" destId="{78EB83F6-AA12-4A21-AEEE-CCCD535C7F86}" srcOrd="1" destOrd="0" parTransId="{9ECF9028-B053-4B6A-81BD-5C1C1D4353BB}" sibTransId="{77109B1E-7E4C-438B-8507-25681BB5BC7D}"/>
    <dgm:cxn modelId="{248D77FA-DF58-46F8-8F53-CBC9BFE0D3E6}" type="presOf" srcId="{2B5A28F8-2EBB-4996-8A86-04ADE380B34A}" destId="{97FF10F5-0A35-482D-BE70-1C5F212851EF}" srcOrd="0" destOrd="0" presId="urn:microsoft.com/office/officeart/2005/8/layout/hProcess4"/>
    <dgm:cxn modelId="{D3B5DC1F-CA77-4310-883F-EE758A2D31C2}" srcId="{C26AED43-B7B9-4FDF-BFF8-843AE3376E43}" destId="{4C3733F0-E7A4-4129-B07D-F2530191FD4D}" srcOrd="0" destOrd="0" parTransId="{218943BB-F774-4475-9216-21A58DBA9197}" sibTransId="{CEC045F3-2203-4580-BF55-90957729E7EE}"/>
    <dgm:cxn modelId="{8E1E19AC-7F17-4CA3-B90D-94D94E09FCB5}" type="presOf" srcId="{50F2CB76-24BC-40BF-BEAA-DAE16116EC79}" destId="{85B9236C-7708-4ED5-8FBE-7D55DC76BC39}" srcOrd="1" destOrd="1" presId="urn:microsoft.com/office/officeart/2005/8/layout/hProcess4"/>
    <dgm:cxn modelId="{C2336011-24C0-46E7-BE0D-4AD55495B679}" type="presOf" srcId="{826B27D4-E2B8-4C50-BE17-34F183162D99}" destId="{85B9236C-7708-4ED5-8FBE-7D55DC76BC39}" srcOrd="1" destOrd="0" presId="urn:microsoft.com/office/officeart/2005/8/layout/hProcess4"/>
    <dgm:cxn modelId="{12D78B6A-F82D-4321-8773-A25899295D37}" type="presOf" srcId="{4C3733F0-E7A4-4129-B07D-F2530191FD4D}" destId="{1BAD1854-C6EA-46E4-A8D1-180F77922CDE}" srcOrd="1" destOrd="0" presId="urn:microsoft.com/office/officeart/2005/8/layout/hProcess4"/>
    <dgm:cxn modelId="{BEA96615-5129-4033-9046-D0178F8B7445}" type="presOf" srcId="{50F2CB76-24BC-40BF-BEAA-DAE16116EC79}" destId="{AF3B4D39-AD4F-40AA-A746-C89708BC6DA9}" srcOrd="0" destOrd="1" presId="urn:microsoft.com/office/officeart/2005/8/layout/hProcess4"/>
    <dgm:cxn modelId="{57C627EF-1A74-4092-8A04-A6C75223B9B3}" type="presOf" srcId="{C26AED43-B7B9-4FDF-BFF8-843AE3376E43}" destId="{5FABB5D4-D7A7-4FA3-9357-FC46C3BBD2AD}" srcOrd="0" destOrd="0" presId="urn:microsoft.com/office/officeart/2005/8/layout/hProcess4"/>
    <dgm:cxn modelId="{4C703796-87BC-431C-AA06-6C471E1198C3}" srcId="{A015CA99-DB0A-44C9-AD0E-D532A1DEE1F5}" destId="{D7F32B9D-706A-439F-8894-7BB3BAC969C7}" srcOrd="1" destOrd="0" parTransId="{9200A24F-8A45-458B-AFEE-32784F511AFD}" sibTransId="{ADE65A80-F6A9-40E2-BA5B-A75F07653737}"/>
    <dgm:cxn modelId="{22C68083-3EE5-4374-A741-C8594C89B325}" srcId="{F262DE7E-0AB2-43E0-B52E-4B6B5D26F897}" destId="{50F2CB76-24BC-40BF-BEAA-DAE16116EC79}" srcOrd="1" destOrd="0" parTransId="{CE0652EF-E83A-4379-805C-817421391A45}" sibTransId="{993A3B47-18D6-409F-B162-6A5F57CE6ADE}"/>
    <dgm:cxn modelId="{B29125A4-81EC-47C3-A910-708E54D72380}" type="presOf" srcId="{1F92F497-2808-44C0-A0B5-1F86DF7265A5}" destId="{F6CD4076-F0E9-458A-A917-87D7E032C663}" srcOrd="0" destOrd="0" presId="urn:microsoft.com/office/officeart/2005/8/layout/hProcess4"/>
    <dgm:cxn modelId="{C80A7334-04BF-40E0-A68C-16874061B3AD}" type="presOf" srcId="{4C3733F0-E7A4-4129-B07D-F2530191FD4D}" destId="{9769EEEE-940F-437B-A790-7040AAB9E848}" srcOrd="0" destOrd="0" presId="urn:microsoft.com/office/officeart/2005/8/layout/hProcess4"/>
    <dgm:cxn modelId="{271611FA-20FC-4B51-AD29-F3BB89E913EE}" type="presOf" srcId="{047039D0-3921-4BCF-82E3-81A892247E2E}" destId="{0947858F-8175-4824-A386-A3ED1EEBBC86}" srcOrd="0" destOrd="0" presId="urn:microsoft.com/office/officeart/2005/8/layout/hProcess4"/>
    <dgm:cxn modelId="{D3656EB9-AE6E-467C-AF25-D078C9F31AE8}" type="presOf" srcId="{826B27D4-E2B8-4C50-BE17-34F183162D99}" destId="{AF3B4D39-AD4F-40AA-A746-C89708BC6DA9}" srcOrd="0" destOrd="0" presId="urn:microsoft.com/office/officeart/2005/8/layout/hProcess4"/>
    <dgm:cxn modelId="{8B0D3678-2C68-440D-B178-FC4A785A20F0}" srcId="{1F92F497-2808-44C0-A0B5-1F86DF7265A5}" destId="{8E15BD75-B8DA-47E6-AB1A-7B646ED31E55}" srcOrd="0" destOrd="0" parTransId="{BF29FB74-7665-41F4-8A91-52061378F9F6}" sibTransId="{6BE56F42-76FE-43F9-9D14-281B02EA5379}"/>
    <dgm:cxn modelId="{748F88EF-1F43-4C21-BC81-AD55E9D84C77}" type="presOf" srcId="{8E15BD75-B8DA-47E6-AB1A-7B646ED31E55}" destId="{75FB8298-905E-48F7-BBF4-0AE980042EE2}" srcOrd="1" destOrd="0" presId="urn:microsoft.com/office/officeart/2005/8/layout/hProcess4"/>
    <dgm:cxn modelId="{7DC11E5B-A788-4870-B1F4-E3BF6521D81E}" srcId="{B1B692A3-EFA9-4D01-8E30-FC4B9FFAF6A6}" destId="{1F92F497-2808-44C0-A0B5-1F86DF7265A5}" srcOrd="4" destOrd="0" parTransId="{F33BE379-CD4D-4AFE-8385-95DCDD114C80}" sibTransId="{84E5DD8A-F366-4F96-8119-39BEB591FB31}"/>
    <dgm:cxn modelId="{5190F4C3-9D3A-4E69-986D-F1BF1F57D334}" type="presOf" srcId="{A015CA99-DB0A-44C9-AD0E-D532A1DEE1F5}" destId="{47E067BA-9739-4A5D-9728-D1A09757ACDE}" srcOrd="0" destOrd="0" presId="urn:microsoft.com/office/officeart/2005/8/layout/hProcess4"/>
    <dgm:cxn modelId="{29898DE8-5635-47A9-9853-A33C101538EA}" type="presOf" srcId="{EABFD548-1CE2-4EF7-B260-9E96B361E445}" destId="{B8825F0F-DB00-410C-BE0E-6F3BC72F5CB2}" srcOrd="0" destOrd="0" presId="urn:microsoft.com/office/officeart/2005/8/layout/hProcess4"/>
    <dgm:cxn modelId="{817F21F1-D6B0-46C2-9455-70B63FC774FF}" srcId="{B1B692A3-EFA9-4D01-8E30-FC4B9FFAF6A6}" destId="{C26AED43-B7B9-4FDF-BFF8-843AE3376E43}" srcOrd="3" destOrd="0" parTransId="{78B79208-F1DA-4419-BD6C-4B77C34BDBEC}" sibTransId="{047039D0-3921-4BCF-82E3-81A892247E2E}"/>
    <dgm:cxn modelId="{FBE1A58B-09D3-4382-A349-F836B2A7ECEE}" type="presParOf" srcId="{ACB1127E-0102-481C-B866-161C1CCB181E}" destId="{D311C490-2465-4E56-B8F3-26B45095C6D6}" srcOrd="0" destOrd="0" presId="urn:microsoft.com/office/officeart/2005/8/layout/hProcess4"/>
    <dgm:cxn modelId="{993CA7B7-0C38-4BAD-80FA-53A9AE5DE914}" type="presParOf" srcId="{ACB1127E-0102-481C-B866-161C1CCB181E}" destId="{AE603B49-7973-46BB-A936-4B468E8E3F7C}" srcOrd="1" destOrd="0" presId="urn:microsoft.com/office/officeart/2005/8/layout/hProcess4"/>
    <dgm:cxn modelId="{BD1D3A22-E6BD-46AB-9C9A-F285BB1BE846}" type="presParOf" srcId="{ACB1127E-0102-481C-B866-161C1CCB181E}" destId="{D581B1C7-7018-4F94-B990-9E61E992A39A}" srcOrd="2" destOrd="0" presId="urn:microsoft.com/office/officeart/2005/8/layout/hProcess4"/>
    <dgm:cxn modelId="{F96B8962-155D-4D6C-99A0-F5BEE6A58E3C}" type="presParOf" srcId="{D581B1C7-7018-4F94-B990-9E61E992A39A}" destId="{F1F985DF-A965-4ABC-8C43-892697ECDACF}" srcOrd="0" destOrd="0" presId="urn:microsoft.com/office/officeart/2005/8/layout/hProcess4"/>
    <dgm:cxn modelId="{A615B66C-2EB9-4910-A79F-92DFBA71ACAB}" type="presParOf" srcId="{F1F985DF-A965-4ABC-8C43-892697ECDACF}" destId="{D11A9B75-4A69-4F3C-8361-67A9B2A52148}" srcOrd="0" destOrd="0" presId="urn:microsoft.com/office/officeart/2005/8/layout/hProcess4"/>
    <dgm:cxn modelId="{9777A6B6-62CF-4B2B-BD69-8EB2466E8FAC}" type="presParOf" srcId="{F1F985DF-A965-4ABC-8C43-892697ECDACF}" destId="{08F159D9-EA8E-4224-8C6C-76D453E33AAC}" srcOrd="1" destOrd="0" presId="urn:microsoft.com/office/officeart/2005/8/layout/hProcess4"/>
    <dgm:cxn modelId="{6CF5ACCE-8F85-455B-BA06-242D05AE9AD2}" type="presParOf" srcId="{F1F985DF-A965-4ABC-8C43-892697ECDACF}" destId="{5443DDDE-5185-452F-85BE-B8B1BCA0CB67}" srcOrd="2" destOrd="0" presId="urn:microsoft.com/office/officeart/2005/8/layout/hProcess4"/>
    <dgm:cxn modelId="{45D15EA5-E6B0-47B8-831B-901B7F4F26C8}" type="presParOf" srcId="{F1F985DF-A965-4ABC-8C43-892697ECDACF}" destId="{47E067BA-9739-4A5D-9728-D1A09757ACDE}" srcOrd="3" destOrd="0" presId="urn:microsoft.com/office/officeart/2005/8/layout/hProcess4"/>
    <dgm:cxn modelId="{C1A9FAE8-8E47-40AB-AB26-1C1953856BD6}" type="presParOf" srcId="{F1F985DF-A965-4ABC-8C43-892697ECDACF}" destId="{9C314675-AF20-431A-9CFE-D6051B1D37AD}" srcOrd="4" destOrd="0" presId="urn:microsoft.com/office/officeart/2005/8/layout/hProcess4"/>
    <dgm:cxn modelId="{236DF494-A933-4386-800C-DF95D16C9EE6}" type="presParOf" srcId="{D581B1C7-7018-4F94-B990-9E61E992A39A}" destId="{E12DE9AC-5ACA-44C5-B118-C3928C3B688F}" srcOrd="1" destOrd="0" presId="urn:microsoft.com/office/officeart/2005/8/layout/hProcess4"/>
    <dgm:cxn modelId="{88239037-8F93-40E1-B0E7-1ED682269AB7}" type="presParOf" srcId="{D581B1C7-7018-4F94-B990-9E61E992A39A}" destId="{DDB6D333-24DC-4F80-8E96-45B74C1232B2}" srcOrd="2" destOrd="0" presId="urn:microsoft.com/office/officeart/2005/8/layout/hProcess4"/>
    <dgm:cxn modelId="{D90264D5-CFDC-49E0-A34F-A3D9192B9B66}" type="presParOf" srcId="{DDB6D333-24DC-4F80-8E96-45B74C1232B2}" destId="{FB3141B2-0A95-4D46-B3F6-131177BA6015}" srcOrd="0" destOrd="0" presId="urn:microsoft.com/office/officeart/2005/8/layout/hProcess4"/>
    <dgm:cxn modelId="{0947B630-F7B3-4DDC-BE8C-4E5DBA4E1573}" type="presParOf" srcId="{DDB6D333-24DC-4F80-8E96-45B74C1232B2}" destId="{72522AD3-1C78-4C34-BACF-74AD6EE7D8C4}" srcOrd="1" destOrd="0" presId="urn:microsoft.com/office/officeart/2005/8/layout/hProcess4"/>
    <dgm:cxn modelId="{496925B0-A53D-4D53-8429-A1B1F80327C1}" type="presParOf" srcId="{DDB6D333-24DC-4F80-8E96-45B74C1232B2}" destId="{93B8D840-D032-4EA7-ABDB-1B6CEA17265B}" srcOrd="2" destOrd="0" presId="urn:microsoft.com/office/officeart/2005/8/layout/hProcess4"/>
    <dgm:cxn modelId="{8D4FB825-4A57-4F36-BE35-F4DBB94546AE}" type="presParOf" srcId="{DDB6D333-24DC-4F80-8E96-45B74C1232B2}" destId="{B8825F0F-DB00-410C-BE0E-6F3BC72F5CB2}" srcOrd="3" destOrd="0" presId="urn:microsoft.com/office/officeart/2005/8/layout/hProcess4"/>
    <dgm:cxn modelId="{C3604D76-4C12-4434-8C1E-CAD312C7AC4E}" type="presParOf" srcId="{DDB6D333-24DC-4F80-8E96-45B74C1232B2}" destId="{377AC2B7-C6A6-46CF-ADBE-A645BC126730}" srcOrd="4" destOrd="0" presId="urn:microsoft.com/office/officeart/2005/8/layout/hProcess4"/>
    <dgm:cxn modelId="{FF10CEA1-7C37-4B8D-90B8-AFF09096738B}" type="presParOf" srcId="{D581B1C7-7018-4F94-B990-9E61E992A39A}" destId="{97FF10F5-0A35-482D-BE70-1C5F212851EF}" srcOrd="3" destOrd="0" presId="urn:microsoft.com/office/officeart/2005/8/layout/hProcess4"/>
    <dgm:cxn modelId="{05F6EA9D-C92A-4696-BEF1-5FC423A930AD}" type="presParOf" srcId="{D581B1C7-7018-4F94-B990-9E61E992A39A}" destId="{4AFA6EAF-36EC-410F-8581-2C46EF229972}" srcOrd="4" destOrd="0" presId="urn:microsoft.com/office/officeart/2005/8/layout/hProcess4"/>
    <dgm:cxn modelId="{1D75ED7A-7DED-4402-9E7A-3310DE748EE9}" type="presParOf" srcId="{4AFA6EAF-36EC-410F-8581-2C46EF229972}" destId="{5A56A90E-7767-4A10-AC26-9A46FD12F8B1}" srcOrd="0" destOrd="0" presId="urn:microsoft.com/office/officeart/2005/8/layout/hProcess4"/>
    <dgm:cxn modelId="{3426FDF8-224F-43EF-AC4F-0FBB0CAF6BAE}" type="presParOf" srcId="{4AFA6EAF-36EC-410F-8581-2C46EF229972}" destId="{AF3B4D39-AD4F-40AA-A746-C89708BC6DA9}" srcOrd="1" destOrd="0" presId="urn:microsoft.com/office/officeart/2005/8/layout/hProcess4"/>
    <dgm:cxn modelId="{8E88B306-B31B-431C-8141-7605412C90AF}" type="presParOf" srcId="{4AFA6EAF-36EC-410F-8581-2C46EF229972}" destId="{85B9236C-7708-4ED5-8FBE-7D55DC76BC39}" srcOrd="2" destOrd="0" presId="urn:microsoft.com/office/officeart/2005/8/layout/hProcess4"/>
    <dgm:cxn modelId="{20992283-72B3-4B69-AB11-447B157AEEB1}" type="presParOf" srcId="{4AFA6EAF-36EC-410F-8581-2C46EF229972}" destId="{59698598-6F37-4C74-9AD2-83A29BC87397}" srcOrd="3" destOrd="0" presId="urn:microsoft.com/office/officeart/2005/8/layout/hProcess4"/>
    <dgm:cxn modelId="{62E901E0-A2B8-43B3-8C0C-7E443EB0914D}" type="presParOf" srcId="{4AFA6EAF-36EC-410F-8581-2C46EF229972}" destId="{6BFBEC3A-0AB4-40CF-82DE-B8F52CB39DF7}" srcOrd="4" destOrd="0" presId="urn:microsoft.com/office/officeart/2005/8/layout/hProcess4"/>
    <dgm:cxn modelId="{45A2EC4D-986F-4A6C-B030-CDDA7E4BDF3C}" type="presParOf" srcId="{D581B1C7-7018-4F94-B990-9E61E992A39A}" destId="{4C3EDBB4-E4E8-42F3-8C9B-9BE46A843A3C}" srcOrd="5" destOrd="0" presId="urn:microsoft.com/office/officeart/2005/8/layout/hProcess4"/>
    <dgm:cxn modelId="{D53D5553-7995-4AAF-858D-A1DF31264460}" type="presParOf" srcId="{D581B1C7-7018-4F94-B990-9E61E992A39A}" destId="{121A017F-E4F0-405D-A7DF-C91373BAFD3F}" srcOrd="6" destOrd="0" presId="urn:microsoft.com/office/officeart/2005/8/layout/hProcess4"/>
    <dgm:cxn modelId="{332786DF-0F09-4C60-B8EC-6323465A88A2}" type="presParOf" srcId="{121A017F-E4F0-405D-A7DF-C91373BAFD3F}" destId="{39A9C867-0974-4ECE-9803-1094BB986402}" srcOrd="0" destOrd="0" presId="urn:microsoft.com/office/officeart/2005/8/layout/hProcess4"/>
    <dgm:cxn modelId="{9897F647-EF52-4F61-8551-E1E81EA18B94}" type="presParOf" srcId="{121A017F-E4F0-405D-A7DF-C91373BAFD3F}" destId="{9769EEEE-940F-437B-A790-7040AAB9E848}" srcOrd="1" destOrd="0" presId="urn:microsoft.com/office/officeart/2005/8/layout/hProcess4"/>
    <dgm:cxn modelId="{F4755C72-37BB-47E2-8FFB-C1E7C4E3DB1E}" type="presParOf" srcId="{121A017F-E4F0-405D-A7DF-C91373BAFD3F}" destId="{1BAD1854-C6EA-46E4-A8D1-180F77922CDE}" srcOrd="2" destOrd="0" presId="urn:microsoft.com/office/officeart/2005/8/layout/hProcess4"/>
    <dgm:cxn modelId="{517B7CE5-31D0-442A-AFA9-22DF1BF63938}" type="presParOf" srcId="{121A017F-E4F0-405D-A7DF-C91373BAFD3F}" destId="{5FABB5D4-D7A7-4FA3-9357-FC46C3BBD2AD}" srcOrd="3" destOrd="0" presId="urn:microsoft.com/office/officeart/2005/8/layout/hProcess4"/>
    <dgm:cxn modelId="{4E7E5056-F833-41E4-B9BF-6358736B8CDC}" type="presParOf" srcId="{121A017F-E4F0-405D-A7DF-C91373BAFD3F}" destId="{1BA07C3D-7A6A-4C57-BCBC-8C6C46AB6D43}" srcOrd="4" destOrd="0" presId="urn:microsoft.com/office/officeart/2005/8/layout/hProcess4"/>
    <dgm:cxn modelId="{A1715158-9E8A-49E7-BED0-0214BEB9CE29}" type="presParOf" srcId="{D581B1C7-7018-4F94-B990-9E61E992A39A}" destId="{0947858F-8175-4824-A386-A3ED1EEBBC86}" srcOrd="7" destOrd="0" presId="urn:microsoft.com/office/officeart/2005/8/layout/hProcess4"/>
    <dgm:cxn modelId="{F64F27D8-1B58-48F9-BD40-BB2F6ECCF31A}" type="presParOf" srcId="{D581B1C7-7018-4F94-B990-9E61E992A39A}" destId="{0E48087B-7C61-470C-8B0C-2A3F4CD1684A}" srcOrd="8" destOrd="0" presId="urn:microsoft.com/office/officeart/2005/8/layout/hProcess4"/>
    <dgm:cxn modelId="{979D753E-8904-4557-8344-6E640571F8EE}" type="presParOf" srcId="{0E48087B-7C61-470C-8B0C-2A3F4CD1684A}" destId="{C9212CB8-A590-4AC4-8DA6-5B9FAEB352DF}" srcOrd="0" destOrd="0" presId="urn:microsoft.com/office/officeart/2005/8/layout/hProcess4"/>
    <dgm:cxn modelId="{1A4FF9C3-0821-40F6-88F1-1F2600FFE37D}" type="presParOf" srcId="{0E48087B-7C61-470C-8B0C-2A3F4CD1684A}" destId="{D3D52F9F-1BDC-4279-B47D-E773248E5637}" srcOrd="1" destOrd="0" presId="urn:microsoft.com/office/officeart/2005/8/layout/hProcess4"/>
    <dgm:cxn modelId="{0627A309-91C3-4559-BAB8-B3DF4D60AED1}" type="presParOf" srcId="{0E48087B-7C61-470C-8B0C-2A3F4CD1684A}" destId="{75FB8298-905E-48F7-BBF4-0AE980042EE2}" srcOrd="2" destOrd="0" presId="urn:microsoft.com/office/officeart/2005/8/layout/hProcess4"/>
    <dgm:cxn modelId="{8247D3CD-EF57-4CD3-A136-00987A78D148}" type="presParOf" srcId="{0E48087B-7C61-470C-8B0C-2A3F4CD1684A}" destId="{F6CD4076-F0E9-458A-A917-87D7E032C663}" srcOrd="3" destOrd="0" presId="urn:microsoft.com/office/officeart/2005/8/layout/hProcess4"/>
    <dgm:cxn modelId="{F175E194-BEC9-4074-A955-F2BA46409532}" type="presParOf" srcId="{0E48087B-7C61-470C-8B0C-2A3F4CD1684A}" destId="{FAFA09C4-F68B-4B22-8AAA-9993CE6F0FC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61B36E-BD00-443A-920E-8EB6718A3614}"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9FDBCF04-0609-425F-B8AC-7AC1C98AF258}">
      <dgm:prSet phldrT="[Text]"/>
      <dgm:spPr/>
      <dgm:t>
        <a:bodyPr/>
        <a:lstStyle/>
        <a:p>
          <a:r>
            <a:rPr lang="en-US" dirty="0"/>
            <a:t>PVB</a:t>
          </a:r>
        </a:p>
      </dgm:t>
    </dgm:pt>
    <dgm:pt modelId="{8BC0CA4E-675A-474D-9BEC-EA2FFA7789D0}" type="parTrans" cxnId="{0568FAAF-BD73-4D4A-AEBF-6BA60D6401DB}">
      <dgm:prSet/>
      <dgm:spPr/>
      <dgm:t>
        <a:bodyPr/>
        <a:lstStyle/>
        <a:p>
          <a:endParaRPr lang="en-US"/>
        </a:p>
      </dgm:t>
    </dgm:pt>
    <dgm:pt modelId="{9476892F-F9C1-4246-AC10-A36DE81A7036}" type="sibTrans" cxnId="{0568FAAF-BD73-4D4A-AEBF-6BA60D6401DB}">
      <dgm:prSet/>
      <dgm:spPr/>
      <dgm:t>
        <a:bodyPr/>
        <a:lstStyle/>
        <a:p>
          <a:endParaRPr lang="en-US"/>
        </a:p>
      </dgm:t>
    </dgm:pt>
    <dgm:pt modelId="{2EB8EE9A-48D1-4AC7-BCAB-C316C3EF83DD}">
      <dgm:prSet phldrT="[Text]"/>
      <dgm:spPr/>
      <dgm:t>
        <a:bodyPr/>
        <a:lstStyle/>
        <a:p>
          <a:r>
            <a:rPr lang="en-US" dirty="0"/>
            <a:t>Peggy Hamilton, Karen </a:t>
          </a:r>
          <a:r>
            <a:rPr lang="en-US" dirty="0" err="1"/>
            <a:t>Wenneberg</a:t>
          </a:r>
          <a:r>
            <a:rPr lang="en-US" dirty="0"/>
            <a:t>, Rosally Starr, Molly Kavanaugh, Jude Duval, Kamila Stoksik, Mary Silva, Jessica Burdi, Mary Murphy, Laura Priddy, Zachary Lamaster, Marina Dubovis, Dawn Johnson, Sarah Hoekwater, Humera Asem, Patricia Green</a:t>
          </a:r>
        </a:p>
      </dgm:t>
    </dgm:pt>
    <dgm:pt modelId="{6534A6A3-4869-4FB3-845B-4D18A8B26523}" type="parTrans" cxnId="{3E74A4F3-2A21-4DA3-9E7F-2221CEC4CCE9}">
      <dgm:prSet/>
      <dgm:spPr/>
      <dgm:t>
        <a:bodyPr/>
        <a:lstStyle/>
        <a:p>
          <a:endParaRPr lang="en-US"/>
        </a:p>
      </dgm:t>
    </dgm:pt>
    <dgm:pt modelId="{898AD13B-DA69-4575-82D5-B567AF916056}" type="sibTrans" cxnId="{3E74A4F3-2A21-4DA3-9E7F-2221CEC4CCE9}">
      <dgm:prSet/>
      <dgm:spPr/>
      <dgm:t>
        <a:bodyPr/>
        <a:lstStyle/>
        <a:p>
          <a:endParaRPr lang="en-US"/>
        </a:p>
      </dgm:t>
    </dgm:pt>
    <dgm:pt modelId="{38875537-DDAA-42AE-BCDA-94A415A9E51A}">
      <dgm:prSet phldrT="[Text]"/>
      <dgm:spPr/>
      <dgm:t>
        <a:bodyPr/>
        <a:lstStyle/>
        <a:p>
          <a:r>
            <a:rPr lang="en-US" dirty="0"/>
            <a:t>Birth Equity</a:t>
          </a:r>
        </a:p>
      </dgm:t>
    </dgm:pt>
    <dgm:pt modelId="{1D1B7857-0629-4C9C-8714-4C61EFBBF38E}" type="parTrans" cxnId="{F69BB08B-A8C9-4EDD-B80B-156B37B20B0A}">
      <dgm:prSet/>
      <dgm:spPr/>
      <dgm:t>
        <a:bodyPr/>
        <a:lstStyle/>
        <a:p>
          <a:endParaRPr lang="en-US"/>
        </a:p>
      </dgm:t>
    </dgm:pt>
    <dgm:pt modelId="{D8CC9406-757E-41BE-B268-F632C1F102C0}" type="sibTrans" cxnId="{F69BB08B-A8C9-4EDD-B80B-156B37B20B0A}">
      <dgm:prSet/>
      <dgm:spPr/>
      <dgm:t>
        <a:bodyPr/>
        <a:lstStyle/>
        <a:p>
          <a:endParaRPr lang="en-US"/>
        </a:p>
      </dgm:t>
    </dgm:pt>
    <dgm:pt modelId="{269CCC58-CE34-4BBB-A8A9-DE7A56BF8765}">
      <dgm:prSet phldrT="[Text]"/>
      <dgm:spPr/>
      <dgm:t>
        <a:bodyPr/>
        <a:lstStyle/>
        <a:p>
          <a:r>
            <a:rPr lang="en-US" dirty="0"/>
            <a:t>Jessica Burdi, Thomas Iannucci, Brenda Darrell, David Trotter, Erwin Gumila, Mary Silva, Donna Rice, Sandra Arellano, Susana Sancheztong, Manuel Valdez, Mervin Dino, Toussaint Ward, Shannon Rusch, Laura Priddy, Peggy Hamilton, Patricia Green</a:t>
          </a:r>
        </a:p>
      </dgm:t>
    </dgm:pt>
    <dgm:pt modelId="{9E1A0BBB-89F0-466D-8FEE-EA218884795C}" type="parTrans" cxnId="{3D639DD4-7BD3-4161-AA86-5AE47329072C}">
      <dgm:prSet/>
      <dgm:spPr/>
      <dgm:t>
        <a:bodyPr/>
        <a:lstStyle/>
        <a:p>
          <a:endParaRPr lang="en-US"/>
        </a:p>
      </dgm:t>
    </dgm:pt>
    <dgm:pt modelId="{225C359A-1E8F-4E55-9FBB-794734471C80}" type="sibTrans" cxnId="{3D639DD4-7BD3-4161-AA86-5AE47329072C}">
      <dgm:prSet/>
      <dgm:spPr/>
      <dgm:t>
        <a:bodyPr/>
        <a:lstStyle/>
        <a:p>
          <a:endParaRPr lang="en-US"/>
        </a:p>
      </dgm:t>
    </dgm:pt>
    <dgm:pt modelId="{B159E64D-A677-4460-B74E-D889D378734B}" type="pres">
      <dgm:prSet presAssocID="{D661B36E-BD00-443A-920E-8EB6718A3614}" presName="Name0" presStyleCnt="0">
        <dgm:presLayoutVars>
          <dgm:dir/>
          <dgm:animLvl val="lvl"/>
          <dgm:resizeHandles val="exact"/>
        </dgm:presLayoutVars>
      </dgm:prSet>
      <dgm:spPr/>
      <dgm:t>
        <a:bodyPr/>
        <a:lstStyle/>
        <a:p>
          <a:endParaRPr lang="en-US"/>
        </a:p>
      </dgm:t>
    </dgm:pt>
    <dgm:pt modelId="{4026E6DB-B1EC-4369-8F21-1097AC9CF572}" type="pres">
      <dgm:prSet presAssocID="{9FDBCF04-0609-425F-B8AC-7AC1C98AF258}" presName="composite" presStyleCnt="0"/>
      <dgm:spPr/>
    </dgm:pt>
    <dgm:pt modelId="{2C09B828-60A3-487A-9C55-468DAE91BE10}" type="pres">
      <dgm:prSet presAssocID="{9FDBCF04-0609-425F-B8AC-7AC1C98AF258}" presName="parTx" presStyleLbl="alignNode1" presStyleIdx="0" presStyleCnt="2">
        <dgm:presLayoutVars>
          <dgm:chMax val="0"/>
          <dgm:chPref val="0"/>
          <dgm:bulletEnabled val="1"/>
        </dgm:presLayoutVars>
      </dgm:prSet>
      <dgm:spPr/>
      <dgm:t>
        <a:bodyPr/>
        <a:lstStyle/>
        <a:p>
          <a:endParaRPr lang="en-US"/>
        </a:p>
      </dgm:t>
    </dgm:pt>
    <dgm:pt modelId="{72B41177-31D8-4082-8707-7A56B0C69D49}" type="pres">
      <dgm:prSet presAssocID="{9FDBCF04-0609-425F-B8AC-7AC1C98AF258}" presName="desTx" presStyleLbl="alignAccFollowNode1" presStyleIdx="0" presStyleCnt="2">
        <dgm:presLayoutVars>
          <dgm:bulletEnabled val="1"/>
        </dgm:presLayoutVars>
      </dgm:prSet>
      <dgm:spPr/>
      <dgm:t>
        <a:bodyPr/>
        <a:lstStyle/>
        <a:p>
          <a:endParaRPr lang="en-US"/>
        </a:p>
      </dgm:t>
    </dgm:pt>
    <dgm:pt modelId="{D816264D-5BBF-4238-9EC0-0BC3D40A314B}" type="pres">
      <dgm:prSet presAssocID="{9476892F-F9C1-4246-AC10-A36DE81A7036}" presName="space" presStyleCnt="0"/>
      <dgm:spPr/>
    </dgm:pt>
    <dgm:pt modelId="{9E968FFC-AE75-4D8D-B265-D26A2DCC8A3E}" type="pres">
      <dgm:prSet presAssocID="{38875537-DDAA-42AE-BCDA-94A415A9E51A}" presName="composite" presStyleCnt="0"/>
      <dgm:spPr/>
    </dgm:pt>
    <dgm:pt modelId="{ABE24DD1-B3FC-4884-82D6-53D8D46DB0FC}" type="pres">
      <dgm:prSet presAssocID="{38875537-DDAA-42AE-BCDA-94A415A9E51A}" presName="parTx" presStyleLbl="alignNode1" presStyleIdx="1" presStyleCnt="2">
        <dgm:presLayoutVars>
          <dgm:chMax val="0"/>
          <dgm:chPref val="0"/>
          <dgm:bulletEnabled val="1"/>
        </dgm:presLayoutVars>
      </dgm:prSet>
      <dgm:spPr/>
      <dgm:t>
        <a:bodyPr/>
        <a:lstStyle/>
        <a:p>
          <a:endParaRPr lang="en-US"/>
        </a:p>
      </dgm:t>
    </dgm:pt>
    <dgm:pt modelId="{9FAD42B0-7B7B-4881-BC7D-2F7F8855421F}" type="pres">
      <dgm:prSet presAssocID="{38875537-DDAA-42AE-BCDA-94A415A9E51A}" presName="desTx" presStyleLbl="alignAccFollowNode1" presStyleIdx="1" presStyleCnt="2">
        <dgm:presLayoutVars>
          <dgm:bulletEnabled val="1"/>
        </dgm:presLayoutVars>
      </dgm:prSet>
      <dgm:spPr/>
      <dgm:t>
        <a:bodyPr/>
        <a:lstStyle/>
        <a:p>
          <a:endParaRPr lang="en-US"/>
        </a:p>
      </dgm:t>
    </dgm:pt>
  </dgm:ptLst>
  <dgm:cxnLst>
    <dgm:cxn modelId="{0568FAAF-BD73-4D4A-AEBF-6BA60D6401DB}" srcId="{D661B36E-BD00-443A-920E-8EB6718A3614}" destId="{9FDBCF04-0609-425F-B8AC-7AC1C98AF258}" srcOrd="0" destOrd="0" parTransId="{8BC0CA4E-675A-474D-9BEC-EA2FFA7789D0}" sibTransId="{9476892F-F9C1-4246-AC10-A36DE81A7036}"/>
    <dgm:cxn modelId="{5D23F5EA-F58D-4B80-AB7F-A5BACFA3598C}" type="presOf" srcId="{269CCC58-CE34-4BBB-A8A9-DE7A56BF8765}" destId="{9FAD42B0-7B7B-4881-BC7D-2F7F8855421F}" srcOrd="0" destOrd="0" presId="urn:microsoft.com/office/officeart/2005/8/layout/hList1"/>
    <dgm:cxn modelId="{F3910512-2120-4A9F-8AAB-192E00251782}" type="presOf" srcId="{38875537-DDAA-42AE-BCDA-94A415A9E51A}" destId="{ABE24DD1-B3FC-4884-82D6-53D8D46DB0FC}" srcOrd="0" destOrd="0" presId="urn:microsoft.com/office/officeart/2005/8/layout/hList1"/>
    <dgm:cxn modelId="{58B79773-4DFA-4A9F-A8D3-620882062394}" type="presOf" srcId="{9FDBCF04-0609-425F-B8AC-7AC1C98AF258}" destId="{2C09B828-60A3-487A-9C55-468DAE91BE10}" srcOrd="0" destOrd="0" presId="urn:microsoft.com/office/officeart/2005/8/layout/hList1"/>
    <dgm:cxn modelId="{478A1490-C6D2-4666-87F0-45C465D63DC2}" type="presOf" srcId="{D661B36E-BD00-443A-920E-8EB6718A3614}" destId="{B159E64D-A677-4460-B74E-D889D378734B}" srcOrd="0" destOrd="0" presId="urn:microsoft.com/office/officeart/2005/8/layout/hList1"/>
    <dgm:cxn modelId="{3D639DD4-7BD3-4161-AA86-5AE47329072C}" srcId="{38875537-DDAA-42AE-BCDA-94A415A9E51A}" destId="{269CCC58-CE34-4BBB-A8A9-DE7A56BF8765}" srcOrd="0" destOrd="0" parTransId="{9E1A0BBB-89F0-466D-8FEE-EA218884795C}" sibTransId="{225C359A-1E8F-4E55-9FBB-794734471C80}"/>
    <dgm:cxn modelId="{F69BB08B-A8C9-4EDD-B80B-156B37B20B0A}" srcId="{D661B36E-BD00-443A-920E-8EB6718A3614}" destId="{38875537-DDAA-42AE-BCDA-94A415A9E51A}" srcOrd="1" destOrd="0" parTransId="{1D1B7857-0629-4C9C-8714-4C61EFBBF38E}" sibTransId="{D8CC9406-757E-41BE-B268-F632C1F102C0}"/>
    <dgm:cxn modelId="{3E74A4F3-2A21-4DA3-9E7F-2221CEC4CCE9}" srcId="{9FDBCF04-0609-425F-B8AC-7AC1C98AF258}" destId="{2EB8EE9A-48D1-4AC7-BCAB-C316C3EF83DD}" srcOrd="0" destOrd="0" parTransId="{6534A6A3-4869-4FB3-845B-4D18A8B26523}" sibTransId="{898AD13B-DA69-4575-82D5-B567AF916056}"/>
    <dgm:cxn modelId="{A3E44C3D-4FF5-4700-9441-CBA55150D488}" type="presOf" srcId="{2EB8EE9A-48D1-4AC7-BCAB-C316C3EF83DD}" destId="{72B41177-31D8-4082-8707-7A56B0C69D49}" srcOrd="0" destOrd="0" presId="urn:microsoft.com/office/officeart/2005/8/layout/hList1"/>
    <dgm:cxn modelId="{5886E011-BCB5-41DC-A970-DC3487BBD147}" type="presParOf" srcId="{B159E64D-A677-4460-B74E-D889D378734B}" destId="{4026E6DB-B1EC-4369-8F21-1097AC9CF572}" srcOrd="0" destOrd="0" presId="urn:microsoft.com/office/officeart/2005/8/layout/hList1"/>
    <dgm:cxn modelId="{F35AEC95-50EA-4931-A762-8A086D296EFD}" type="presParOf" srcId="{4026E6DB-B1EC-4369-8F21-1097AC9CF572}" destId="{2C09B828-60A3-487A-9C55-468DAE91BE10}" srcOrd="0" destOrd="0" presId="urn:microsoft.com/office/officeart/2005/8/layout/hList1"/>
    <dgm:cxn modelId="{1F6BC049-56B7-433B-85AC-9BB1FE2D17EB}" type="presParOf" srcId="{4026E6DB-B1EC-4369-8F21-1097AC9CF572}" destId="{72B41177-31D8-4082-8707-7A56B0C69D49}" srcOrd="1" destOrd="0" presId="urn:microsoft.com/office/officeart/2005/8/layout/hList1"/>
    <dgm:cxn modelId="{7B6DF9CB-51C8-4B99-B06B-06C5A4F64A03}" type="presParOf" srcId="{B159E64D-A677-4460-B74E-D889D378734B}" destId="{D816264D-5BBF-4238-9EC0-0BC3D40A314B}" srcOrd="1" destOrd="0" presId="urn:microsoft.com/office/officeart/2005/8/layout/hList1"/>
    <dgm:cxn modelId="{80DC9B06-BD3F-46F2-8BC9-C10392191483}" type="presParOf" srcId="{B159E64D-A677-4460-B74E-D889D378734B}" destId="{9E968FFC-AE75-4D8D-B265-D26A2DCC8A3E}" srcOrd="2" destOrd="0" presId="urn:microsoft.com/office/officeart/2005/8/layout/hList1"/>
    <dgm:cxn modelId="{BAE70B13-0769-410C-93C3-06286E4AF097}" type="presParOf" srcId="{9E968FFC-AE75-4D8D-B265-D26A2DCC8A3E}" destId="{ABE24DD1-B3FC-4884-82D6-53D8D46DB0FC}" srcOrd="0" destOrd="0" presId="urn:microsoft.com/office/officeart/2005/8/layout/hList1"/>
    <dgm:cxn modelId="{FCC0B7FD-E39A-47F4-93E2-63FEA20A0806}" type="presParOf" srcId="{9E968FFC-AE75-4D8D-B265-D26A2DCC8A3E}" destId="{9FAD42B0-7B7B-4881-BC7D-2F7F8855421F}"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F85713-5B19-49FD-BB42-4744E5A655E4}" type="doc">
      <dgm:prSet loTypeId="urn:microsoft.com/office/officeart/2005/8/layout/hList3" loCatId="list" qsTypeId="urn:microsoft.com/office/officeart/2005/8/quickstyle/simple1" qsCatId="simple" csTypeId="urn:microsoft.com/office/officeart/2005/8/colors/colorful1" csCatId="colorful" phldr="1"/>
      <dgm:spPr/>
      <dgm:t>
        <a:bodyPr/>
        <a:lstStyle/>
        <a:p>
          <a:endParaRPr lang="en-US"/>
        </a:p>
      </dgm:t>
    </dgm:pt>
    <dgm:pt modelId="{D3E827F6-C4BE-4472-8C5B-ED40317D2FBC}">
      <dgm:prSet phldrT="[Text]" custT="1"/>
      <dgm:spPr>
        <a:solidFill>
          <a:srgbClr val="1C498B"/>
        </a:solidFill>
      </dgm:spPr>
      <dgm:t>
        <a:bodyPr/>
        <a:lstStyle/>
        <a:p>
          <a:pPr rtl="0">
            <a:spcAft>
              <a:spcPts val="600"/>
            </a:spcAft>
          </a:pPr>
          <a:r>
            <a:rPr lang="en-US" sz="4800"/>
            <a:t>PVB Finish Line Goals:</a:t>
          </a:r>
          <a:r>
            <a:rPr lang="en-US" sz="4800">
              <a:latin typeface="Calibri" panose="020F0502020204030204"/>
            </a:rPr>
            <a:t> </a:t>
          </a:r>
          <a:endParaRPr lang="en-US" sz="4800"/>
        </a:p>
        <a:p>
          <a:pPr>
            <a:spcAft>
              <a:spcPts val="600"/>
            </a:spcAft>
          </a:pPr>
          <a:r>
            <a:rPr lang="en-US" sz="3600"/>
            <a:t>QI Excellence Award</a:t>
          </a:r>
        </a:p>
      </dgm:t>
    </dgm:pt>
    <dgm:pt modelId="{38EBA0CD-F712-46B9-B185-042DA184D99B}" type="parTrans" cxnId="{7BF13868-92CF-4E47-A13F-98EE80D6B7D9}">
      <dgm:prSet/>
      <dgm:spPr/>
      <dgm:t>
        <a:bodyPr/>
        <a:lstStyle/>
        <a:p>
          <a:endParaRPr lang="en-US"/>
        </a:p>
      </dgm:t>
    </dgm:pt>
    <dgm:pt modelId="{4CA0C7C1-87F7-4D64-B03D-0464566A29C4}" type="sibTrans" cxnId="{7BF13868-92CF-4E47-A13F-98EE80D6B7D9}">
      <dgm:prSet/>
      <dgm:spPr/>
      <dgm:t>
        <a:bodyPr/>
        <a:lstStyle/>
        <a:p>
          <a:endParaRPr lang="en-US"/>
        </a:p>
      </dgm:t>
    </dgm:pt>
    <dgm:pt modelId="{0062D2D8-2EA7-4318-B2A8-4C4672C2529C}">
      <dgm:prSet phldrT="[Text]"/>
      <dgm:spPr/>
      <dgm:t>
        <a:bodyPr/>
        <a:lstStyle/>
        <a:p>
          <a:r>
            <a:rPr lang="en-US" b="1" u="sng"/>
            <a:t>6</a:t>
          </a:r>
          <a:r>
            <a:rPr lang="en-US"/>
            <a:t> Key Structure Measures in Place</a:t>
          </a:r>
        </a:p>
      </dgm:t>
    </dgm:pt>
    <dgm:pt modelId="{F0E2E2D6-1707-45F8-88A7-05944178C390}" type="parTrans" cxnId="{A7A882D3-712C-41BF-ACAC-1DD9B7DD8682}">
      <dgm:prSet/>
      <dgm:spPr/>
      <dgm:t>
        <a:bodyPr/>
        <a:lstStyle/>
        <a:p>
          <a:endParaRPr lang="en-US"/>
        </a:p>
      </dgm:t>
    </dgm:pt>
    <dgm:pt modelId="{EEA87371-9291-4768-981D-F5AD491295C7}" type="sibTrans" cxnId="{A7A882D3-712C-41BF-ACAC-1DD9B7DD8682}">
      <dgm:prSet/>
      <dgm:spPr/>
      <dgm:t>
        <a:bodyPr/>
        <a:lstStyle/>
        <a:p>
          <a:endParaRPr lang="en-US"/>
        </a:p>
      </dgm:t>
    </dgm:pt>
    <dgm:pt modelId="{68F427A4-CDA0-4D36-97D0-05EBDAE1D36F}">
      <dgm:prSet phldrT="[Text]"/>
      <dgm:spPr/>
      <dgm:t>
        <a:bodyPr/>
        <a:lstStyle/>
        <a:p>
          <a:pPr rtl="0"/>
          <a:r>
            <a:rPr lang="en-US"/>
            <a:t>NTSV C-Section Rate </a:t>
          </a:r>
          <a:r>
            <a:rPr lang="en-US" b="0" u="none"/>
            <a:t>≤</a:t>
          </a:r>
          <a:r>
            <a:rPr lang="en-US" b="1" u="sng"/>
            <a:t>23.6%</a:t>
          </a:r>
        </a:p>
      </dgm:t>
    </dgm:pt>
    <dgm:pt modelId="{F69659BD-856C-4791-B64B-E228A50E9CC3}" type="parTrans" cxnId="{22758760-EC2E-41A2-8C5D-F0B999A30125}">
      <dgm:prSet/>
      <dgm:spPr/>
      <dgm:t>
        <a:bodyPr/>
        <a:lstStyle/>
        <a:p>
          <a:endParaRPr lang="en-US"/>
        </a:p>
      </dgm:t>
    </dgm:pt>
    <dgm:pt modelId="{19B491E1-C02F-4FE4-9EB9-11DCBB23EE21}" type="sibTrans" cxnId="{22758760-EC2E-41A2-8C5D-F0B999A30125}">
      <dgm:prSet/>
      <dgm:spPr/>
      <dgm:t>
        <a:bodyPr/>
        <a:lstStyle/>
        <a:p>
          <a:endParaRPr lang="en-US"/>
        </a:p>
      </dgm:t>
    </dgm:pt>
    <dgm:pt modelId="{136BCD5D-FD57-4BE3-B3F9-23F3C98CD588}">
      <dgm:prSet phldrT="[Text]"/>
      <dgm:spPr/>
      <dgm:t>
        <a:bodyPr/>
        <a:lstStyle/>
        <a:p>
          <a:r>
            <a:rPr lang="en-US" b="1" u="sng"/>
            <a:t>80% </a:t>
          </a:r>
          <a:r>
            <a:rPr lang="en-US"/>
            <a:t>of Providers and Nurses educated on ACOG/SMFM Guidelines</a:t>
          </a:r>
          <a:endParaRPr lang="en-US" b="1" u="sng"/>
        </a:p>
      </dgm:t>
    </dgm:pt>
    <dgm:pt modelId="{3EFC0FA5-6C23-4664-977A-3A45B26187FA}" type="parTrans" cxnId="{243836A5-D2AA-4304-87E4-5BFC85298C53}">
      <dgm:prSet/>
      <dgm:spPr/>
      <dgm:t>
        <a:bodyPr/>
        <a:lstStyle/>
        <a:p>
          <a:endParaRPr lang="en-US"/>
        </a:p>
      </dgm:t>
    </dgm:pt>
    <dgm:pt modelId="{9A4C1403-E484-4C13-9D67-5BDF6C1D1FB8}" type="sibTrans" cxnId="{243836A5-D2AA-4304-87E4-5BFC85298C53}">
      <dgm:prSet/>
      <dgm:spPr/>
      <dgm:t>
        <a:bodyPr/>
        <a:lstStyle/>
        <a:p>
          <a:endParaRPr lang="en-US"/>
        </a:p>
      </dgm:t>
    </dgm:pt>
    <dgm:pt modelId="{78C79DF1-4455-4362-A02A-609B9A47C71E}">
      <dgm:prSet phldrT="[Text]"/>
      <dgm:spPr/>
      <dgm:t>
        <a:bodyPr/>
        <a:lstStyle/>
        <a:p>
          <a:pPr rtl="0"/>
          <a:r>
            <a:rPr lang="en-US" b="1" u="sng">
              <a:ea typeface="+mn-lt"/>
              <a:cs typeface="+mn-lt"/>
            </a:rPr>
            <a:t>80% </a:t>
          </a:r>
          <a:r>
            <a:rPr lang="en-US">
              <a:ea typeface="+mn-lt"/>
              <a:cs typeface="+mn-lt"/>
            </a:rPr>
            <a:t>of all NTSV C-Sections Meeting ACOG/SMFM Guidelines</a:t>
          </a:r>
          <a:r>
            <a:rPr lang="en-US">
              <a:latin typeface="Calibri" panose="020F0502020204030204"/>
              <a:ea typeface="+mn-lt"/>
              <a:cs typeface="+mn-lt"/>
            </a:rPr>
            <a:t> </a:t>
          </a:r>
          <a:endParaRPr lang="en-US" b="1" u="sng"/>
        </a:p>
      </dgm:t>
    </dgm:pt>
    <dgm:pt modelId="{8A523ED1-02B5-4E8E-AFED-B6C6FD7BF55D}" type="parTrans" cxnId="{8E621B33-DEC5-41A5-B888-D690878106EE}">
      <dgm:prSet/>
      <dgm:spPr/>
      <dgm:t>
        <a:bodyPr/>
        <a:lstStyle/>
        <a:p>
          <a:endParaRPr lang="en-US"/>
        </a:p>
      </dgm:t>
    </dgm:pt>
    <dgm:pt modelId="{CB5263F3-976E-4A1C-B48F-53519011D912}" type="sibTrans" cxnId="{8E621B33-DEC5-41A5-B888-D690878106EE}">
      <dgm:prSet/>
      <dgm:spPr/>
      <dgm:t>
        <a:bodyPr/>
        <a:lstStyle/>
        <a:p>
          <a:endParaRPr lang="en-US"/>
        </a:p>
      </dgm:t>
    </dgm:pt>
    <dgm:pt modelId="{CBF2718F-59A7-4A5B-81CC-1D63147AB168}" type="pres">
      <dgm:prSet presAssocID="{22F85713-5B19-49FD-BB42-4744E5A655E4}" presName="composite" presStyleCnt="0">
        <dgm:presLayoutVars>
          <dgm:chMax val="1"/>
          <dgm:dir/>
          <dgm:resizeHandles val="exact"/>
        </dgm:presLayoutVars>
      </dgm:prSet>
      <dgm:spPr/>
      <dgm:t>
        <a:bodyPr/>
        <a:lstStyle/>
        <a:p>
          <a:endParaRPr lang="en-US"/>
        </a:p>
      </dgm:t>
    </dgm:pt>
    <dgm:pt modelId="{1DF6E47F-41B6-4B49-9AB9-C4F53C51F631}" type="pres">
      <dgm:prSet presAssocID="{D3E827F6-C4BE-4472-8C5B-ED40317D2FBC}" presName="roof" presStyleLbl="dkBgShp" presStyleIdx="0" presStyleCnt="2"/>
      <dgm:spPr/>
      <dgm:t>
        <a:bodyPr/>
        <a:lstStyle/>
        <a:p>
          <a:endParaRPr lang="en-US"/>
        </a:p>
      </dgm:t>
    </dgm:pt>
    <dgm:pt modelId="{0113768C-FDEB-4E2E-B660-34D5D6549B44}" type="pres">
      <dgm:prSet presAssocID="{D3E827F6-C4BE-4472-8C5B-ED40317D2FBC}" presName="pillars" presStyleCnt="0"/>
      <dgm:spPr/>
    </dgm:pt>
    <dgm:pt modelId="{A5146FFA-5D72-4150-A4B0-92581BC433E9}" type="pres">
      <dgm:prSet presAssocID="{D3E827F6-C4BE-4472-8C5B-ED40317D2FBC}" presName="pillar1" presStyleLbl="node1" presStyleIdx="0" presStyleCnt="4">
        <dgm:presLayoutVars>
          <dgm:bulletEnabled val="1"/>
        </dgm:presLayoutVars>
      </dgm:prSet>
      <dgm:spPr/>
      <dgm:t>
        <a:bodyPr/>
        <a:lstStyle/>
        <a:p>
          <a:endParaRPr lang="en-US"/>
        </a:p>
      </dgm:t>
    </dgm:pt>
    <dgm:pt modelId="{30CB18CA-6184-4B31-8689-5ED885DAC293}" type="pres">
      <dgm:prSet presAssocID="{136BCD5D-FD57-4BE3-B3F9-23F3C98CD588}" presName="pillarX" presStyleLbl="node1" presStyleIdx="1" presStyleCnt="4">
        <dgm:presLayoutVars>
          <dgm:bulletEnabled val="1"/>
        </dgm:presLayoutVars>
      </dgm:prSet>
      <dgm:spPr/>
      <dgm:t>
        <a:bodyPr/>
        <a:lstStyle/>
        <a:p>
          <a:endParaRPr lang="en-US"/>
        </a:p>
      </dgm:t>
    </dgm:pt>
    <dgm:pt modelId="{A13BCFBA-5639-4275-9D30-DA41E66B4D95}" type="pres">
      <dgm:prSet presAssocID="{78C79DF1-4455-4362-A02A-609B9A47C71E}" presName="pillarX" presStyleLbl="node1" presStyleIdx="2" presStyleCnt="4">
        <dgm:presLayoutVars>
          <dgm:bulletEnabled val="1"/>
        </dgm:presLayoutVars>
      </dgm:prSet>
      <dgm:spPr/>
      <dgm:t>
        <a:bodyPr/>
        <a:lstStyle/>
        <a:p>
          <a:endParaRPr lang="en-US"/>
        </a:p>
      </dgm:t>
    </dgm:pt>
    <dgm:pt modelId="{33422456-B9A2-481F-A97B-DD1DEB2E620E}" type="pres">
      <dgm:prSet presAssocID="{68F427A4-CDA0-4D36-97D0-05EBDAE1D36F}" presName="pillarX" presStyleLbl="node1" presStyleIdx="3" presStyleCnt="4">
        <dgm:presLayoutVars>
          <dgm:bulletEnabled val="1"/>
        </dgm:presLayoutVars>
      </dgm:prSet>
      <dgm:spPr/>
      <dgm:t>
        <a:bodyPr/>
        <a:lstStyle/>
        <a:p>
          <a:endParaRPr lang="en-US"/>
        </a:p>
      </dgm:t>
    </dgm:pt>
    <dgm:pt modelId="{D0C257B7-398B-4816-9754-9EB0FA58D548}" type="pres">
      <dgm:prSet presAssocID="{D3E827F6-C4BE-4472-8C5B-ED40317D2FBC}" presName="base" presStyleLbl="dkBgShp" presStyleIdx="1" presStyleCnt="2"/>
      <dgm:spPr>
        <a:solidFill>
          <a:srgbClr val="1C498B"/>
        </a:solidFill>
      </dgm:spPr>
    </dgm:pt>
  </dgm:ptLst>
  <dgm:cxnLst>
    <dgm:cxn modelId="{75BD47DE-6A72-4CC1-AFC5-50B6E01B5D40}" type="presOf" srcId="{136BCD5D-FD57-4BE3-B3F9-23F3C98CD588}" destId="{30CB18CA-6184-4B31-8689-5ED885DAC293}" srcOrd="0" destOrd="0" presId="urn:microsoft.com/office/officeart/2005/8/layout/hList3"/>
    <dgm:cxn modelId="{22758760-EC2E-41A2-8C5D-F0B999A30125}" srcId="{D3E827F6-C4BE-4472-8C5B-ED40317D2FBC}" destId="{68F427A4-CDA0-4D36-97D0-05EBDAE1D36F}" srcOrd="3" destOrd="0" parTransId="{F69659BD-856C-4791-B64B-E228A50E9CC3}" sibTransId="{19B491E1-C02F-4FE4-9EB9-11DCBB23EE21}"/>
    <dgm:cxn modelId="{243836A5-D2AA-4304-87E4-5BFC85298C53}" srcId="{D3E827F6-C4BE-4472-8C5B-ED40317D2FBC}" destId="{136BCD5D-FD57-4BE3-B3F9-23F3C98CD588}" srcOrd="1" destOrd="0" parTransId="{3EFC0FA5-6C23-4664-977A-3A45B26187FA}" sibTransId="{9A4C1403-E484-4C13-9D67-5BDF6C1D1FB8}"/>
    <dgm:cxn modelId="{8E621B33-DEC5-41A5-B888-D690878106EE}" srcId="{D3E827F6-C4BE-4472-8C5B-ED40317D2FBC}" destId="{78C79DF1-4455-4362-A02A-609B9A47C71E}" srcOrd="2" destOrd="0" parTransId="{8A523ED1-02B5-4E8E-AFED-B6C6FD7BF55D}" sibTransId="{CB5263F3-976E-4A1C-B48F-53519011D912}"/>
    <dgm:cxn modelId="{7BF13868-92CF-4E47-A13F-98EE80D6B7D9}" srcId="{22F85713-5B19-49FD-BB42-4744E5A655E4}" destId="{D3E827F6-C4BE-4472-8C5B-ED40317D2FBC}" srcOrd="0" destOrd="0" parTransId="{38EBA0CD-F712-46B9-B185-042DA184D99B}" sibTransId="{4CA0C7C1-87F7-4D64-B03D-0464566A29C4}"/>
    <dgm:cxn modelId="{EC686F08-B9E2-4E98-B75D-02874A517DF9}" type="presOf" srcId="{0062D2D8-2EA7-4318-B2A8-4C4672C2529C}" destId="{A5146FFA-5D72-4150-A4B0-92581BC433E9}" srcOrd="0" destOrd="0" presId="urn:microsoft.com/office/officeart/2005/8/layout/hList3"/>
    <dgm:cxn modelId="{24381334-BE33-4FDB-9F10-7B1F82BBD4D6}" type="presOf" srcId="{D3E827F6-C4BE-4472-8C5B-ED40317D2FBC}" destId="{1DF6E47F-41B6-4B49-9AB9-C4F53C51F631}" srcOrd="0" destOrd="0" presId="urn:microsoft.com/office/officeart/2005/8/layout/hList3"/>
    <dgm:cxn modelId="{7841181D-6CD8-4D9E-9AA4-60AF69599C36}" type="presOf" srcId="{78C79DF1-4455-4362-A02A-609B9A47C71E}" destId="{A13BCFBA-5639-4275-9D30-DA41E66B4D95}" srcOrd="0" destOrd="0" presId="urn:microsoft.com/office/officeart/2005/8/layout/hList3"/>
    <dgm:cxn modelId="{237096E5-770D-4AC7-9FD1-A924FD36E444}" type="presOf" srcId="{22F85713-5B19-49FD-BB42-4744E5A655E4}" destId="{CBF2718F-59A7-4A5B-81CC-1D63147AB168}" srcOrd="0" destOrd="0" presId="urn:microsoft.com/office/officeart/2005/8/layout/hList3"/>
    <dgm:cxn modelId="{A7A882D3-712C-41BF-ACAC-1DD9B7DD8682}" srcId="{D3E827F6-C4BE-4472-8C5B-ED40317D2FBC}" destId="{0062D2D8-2EA7-4318-B2A8-4C4672C2529C}" srcOrd="0" destOrd="0" parTransId="{F0E2E2D6-1707-45F8-88A7-05944178C390}" sibTransId="{EEA87371-9291-4768-981D-F5AD491295C7}"/>
    <dgm:cxn modelId="{B6E8239D-9EDD-464C-AC62-83CD90D02AEE}" type="presOf" srcId="{68F427A4-CDA0-4D36-97D0-05EBDAE1D36F}" destId="{33422456-B9A2-481F-A97B-DD1DEB2E620E}" srcOrd="0" destOrd="0" presId="urn:microsoft.com/office/officeart/2005/8/layout/hList3"/>
    <dgm:cxn modelId="{FDCBCF5B-442A-4001-BFE0-76B99308F472}" type="presParOf" srcId="{CBF2718F-59A7-4A5B-81CC-1D63147AB168}" destId="{1DF6E47F-41B6-4B49-9AB9-C4F53C51F631}" srcOrd="0" destOrd="0" presId="urn:microsoft.com/office/officeart/2005/8/layout/hList3"/>
    <dgm:cxn modelId="{0D785A58-2382-472D-977D-04CFD6B7327E}" type="presParOf" srcId="{CBF2718F-59A7-4A5B-81CC-1D63147AB168}" destId="{0113768C-FDEB-4E2E-B660-34D5D6549B44}" srcOrd="1" destOrd="0" presId="urn:microsoft.com/office/officeart/2005/8/layout/hList3"/>
    <dgm:cxn modelId="{6E27FCB2-A9D0-4B66-B453-E24AD299707D}" type="presParOf" srcId="{0113768C-FDEB-4E2E-B660-34D5D6549B44}" destId="{A5146FFA-5D72-4150-A4B0-92581BC433E9}" srcOrd="0" destOrd="0" presId="urn:microsoft.com/office/officeart/2005/8/layout/hList3"/>
    <dgm:cxn modelId="{C244380D-9E84-479C-B9D7-607E79CC33E2}" type="presParOf" srcId="{0113768C-FDEB-4E2E-B660-34D5D6549B44}" destId="{30CB18CA-6184-4B31-8689-5ED885DAC293}" srcOrd="1" destOrd="0" presId="urn:microsoft.com/office/officeart/2005/8/layout/hList3"/>
    <dgm:cxn modelId="{40EC5CB9-20AC-4BCF-AC49-A4736FD52520}" type="presParOf" srcId="{0113768C-FDEB-4E2E-B660-34D5D6549B44}" destId="{A13BCFBA-5639-4275-9D30-DA41E66B4D95}" srcOrd="2" destOrd="0" presId="urn:microsoft.com/office/officeart/2005/8/layout/hList3"/>
    <dgm:cxn modelId="{140186BD-8E84-47F0-8211-EF6DC1E28E85}" type="presParOf" srcId="{0113768C-FDEB-4E2E-B660-34D5D6549B44}" destId="{33422456-B9A2-481F-A97B-DD1DEB2E620E}" srcOrd="3" destOrd="0" presId="urn:microsoft.com/office/officeart/2005/8/layout/hList3"/>
    <dgm:cxn modelId="{9916367B-C03F-4DC0-90C7-9EA1832D90E3}" type="presParOf" srcId="{CBF2718F-59A7-4A5B-81CC-1D63147AB168}" destId="{D0C257B7-398B-4816-9754-9EB0FA58D548}" srcOrd="2" destOrd="0" presId="urn:microsoft.com/office/officeart/2005/8/layout/hList3"/>
  </dgm:cxnLst>
  <dgm:bg>
    <a:solidFill>
      <a:srgbClr val="1C498B"/>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159D9-EA8E-4224-8C6C-76D453E33AAC}">
      <dsp:nvSpPr>
        <dsp:cNvPr id="0" name=""/>
        <dsp:cNvSpPr/>
      </dsp:nvSpPr>
      <dsp:spPr>
        <a:xfrm>
          <a:off x="2498" y="845425"/>
          <a:ext cx="2048083" cy="3137371"/>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rtl="0">
            <a:lnSpc>
              <a:spcPct val="90000"/>
            </a:lnSpc>
            <a:spcBef>
              <a:spcPct val="0"/>
            </a:spcBef>
            <a:spcAft>
              <a:spcPct val="15000"/>
            </a:spcAft>
            <a:buChar char="••"/>
          </a:pPr>
          <a:r>
            <a:rPr lang="en-US" sz="2000" b="1" kern="1200">
              <a:latin typeface="+mn-lt"/>
              <a:ea typeface="Lato"/>
              <a:cs typeface="Arial" panose="020B0604020202020204" pitchFamily="34" charset="0"/>
            </a:rPr>
            <a:t>Registration open</a:t>
          </a:r>
          <a:r>
            <a:rPr lang="en-US" sz="2000" kern="1200">
              <a:latin typeface="+mn-lt"/>
              <a:ea typeface="Lato"/>
              <a:cs typeface="Arial" panose="020B0604020202020204" pitchFamily="34" charset="0"/>
            </a:rPr>
            <a:t> on ILPQC webpage!</a:t>
          </a:r>
          <a:endParaRPr lang="en-US" sz="2000" kern="1200">
            <a:latin typeface="+mn-lt"/>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a:latin typeface="+mn-lt"/>
              <a:cs typeface="Arial" panose="020B0604020202020204" pitchFamily="34" charset="0"/>
            </a:rPr>
            <a:t>Book your hotel </a:t>
          </a:r>
          <a:r>
            <a:rPr lang="en-US" sz="2000" kern="1200">
              <a:latin typeface="+mn-lt"/>
              <a:cs typeface="Arial" panose="020B0604020202020204" pitchFamily="34" charset="0"/>
            </a:rPr>
            <a:t>at the Westin in Lombard, IL </a:t>
          </a:r>
        </a:p>
      </dsp:txBody>
      <dsp:txXfrm>
        <a:off x="62484" y="905411"/>
        <a:ext cx="1928111" cy="2345105"/>
      </dsp:txXfrm>
    </dsp:sp>
    <dsp:sp modelId="{E12DE9AC-5ACA-44C5-B118-C3928C3B688F}">
      <dsp:nvSpPr>
        <dsp:cNvPr id="0" name=""/>
        <dsp:cNvSpPr/>
      </dsp:nvSpPr>
      <dsp:spPr>
        <a:xfrm>
          <a:off x="742618" y="2002219"/>
          <a:ext cx="2301252" cy="2301252"/>
        </a:xfrm>
        <a:prstGeom prst="leftCircularArrow">
          <a:avLst>
            <a:gd name="adj1" fmla="val 2675"/>
            <a:gd name="adj2" fmla="val 325544"/>
            <a:gd name="adj3" fmla="val 659742"/>
            <a:gd name="adj4" fmla="val 7583177"/>
            <a:gd name="adj5" fmla="val 312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E067BA-9739-4A5D-9728-D1A09757ACDE}">
      <dsp:nvSpPr>
        <dsp:cNvPr id="0" name=""/>
        <dsp:cNvSpPr/>
      </dsp:nvSpPr>
      <dsp:spPr>
        <a:xfrm>
          <a:off x="437173" y="3317939"/>
          <a:ext cx="1626108" cy="707510"/>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a:t>Register</a:t>
          </a:r>
        </a:p>
      </dsp:txBody>
      <dsp:txXfrm>
        <a:off x="457895" y="3338661"/>
        <a:ext cx="1584664" cy="666066"/>
      </dsp:txXfrm>
    </dsp:sp>
    <dsp:sp modelId="{72522AD3-1C78-4C34-BACF-74AD6EE7D8C4}">
      <dsp:nvSpPr>
        <dsp:cNvPr id="0" name=""/>
        <dsp:cNvSpPr/>
      </dsp:nvSpPr>
      <dsp:spPr>
        <a:xfrm>
          <a:off x="2367354" y="805964"/>
          <a:ext cx="1819364" cy="3216293"/>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mn-lt"/>
              <a:cs typeface="Arial" panose="020B0604020202020204" pitchFamily="34" charset="0"/>
            </a:rPr>
            <a:t>Make sure all data Baseline-August 2022 is </a:t>
          </a:r>
          <a:r>
            <a:rPr lang="en-US" sz="1800" b="1" kern="1200">
              <a:latin typeface="+mn-lt"/>
              <a:cs typeface="Arial" panose="020B0604020202020204" pitchFamily="34" charset="0"/>
            </a:rPr>
            <a:t>entered in REDCap by Sept 19</a:t>
          </a:r>
          <a:r>
            <a:rPr lang="en-US" sz="1800" b="1" kern="1200" baseline="30000">
              <a:latin typeface="+mn-lt"/>
              <a:cs typeface="Arial" panose="020B0604020202020204" pitchFamily="34" charset="0"/>
            </a:rPr>
            <a:t>th</a:t>
          </a:r>
          <a:r>
            <a:rPr lang="en-US" sz="1800" b="1" kern="1200">
              <a:latin typeface="+mn-lt"/>
              <a:cs typeface="Arial" panose="020B0604020202020204" pitchFamily="34" charset="0"/>
            </a:rPr>
            <a:t> 2022</a:t>
          </a:r>
        </a:p>
      </dsp:txBody>
      <dsp:txXfrm>
        <a:off x="2420641" y="1548457"/>
        <a:ext cx="1712790" cy="2420514"/>
      </dsp:txXfrm>
    </dsp:sp>
    <dsp:sp modelId="{97FF10F5-0A35-482D-BE70-1C5F212851EF}">
      <dsp:nvSpPr>
        <dsp:cNvPr id="0" name=""/>
        <dsp:cNvSpPr/>
      </dsp:nvSpPr>
      <dsp:spPr>
        <a:xfrm>
          <a:off x="2712797" y="344681"/>
          <a:ext cx="2966799" cy="2966799"/>
        </a:xfrm>
        <a:prstGeom prst="circularArrow">
          <a:avLst>
            <a:gd name="adj1" fmla="val 2075"/>
            <a:gd name="adj2" fmla="val 249037"/>
            <a:gd name="adj3" fmla="val 20723603"/>
            <a:gd name="adj4" fmla="val 13723662"/>
            <a:gd name="adj5" fmla="val 242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825F0F-DB00-410C-BE0E-6F3BC72F5CB2}">
      <dsp:nvSpPr>
        <dsp:cNvPr id="0" name=""/>
        <dsp:cNvSpPr/>
      </dsp:nvSpPr>
      <dsp:spPr>
        <a:xfrm>
          <a:off x="2339432" y="763309"/>
          <a:ext cx="1844503" cy="79289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a:t>Data &amp; Awards</a:t>
          </a:r>
        </a:p>
      </dsp:txBody>
      <dsp:txXfrm>
        <a:off x="2362655" y="786532"/>
        <a:ext cx="1798057" cy="746450"/>
      </dsp:txXfrm>
    </dsp:sp>
    <dsp:sp modelId="{AF3B4D39-AD4F-40AA-A746-C89708BC6DA9}">
      <dsp:nvSpPr>
        <dsp:cNvPr id="0" name=""/>
        <dsp:cNvSpPr/>
      </dsp:nvSpPr>
      <dsp:spPr>
        <a:xfrm>
          <a:off x="4727047" y="862515"/>
          <a:ext cx="2021817" cy="3103192"/>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US" sz="1800" b="1" kern="1200">
              <a:ea typeface="Lato"/>
              <a:cs typeface="Lato"/>
            </a:rPr>
            <a:t>Opportunity to share </a:t>
          </a:r>
          <a:r>
            <a:rPr lang="en-US" sz="1800" kern="1200">
              <a:ea typeface="Lato"/>
              <a:cs typeface="Lato"/>
            </a:rPr>
            <a:t>thoughts &amp; insights reflecting on 2022 &amp; 2023 planning</a:t>
          </a:r>
          <a:endParaRPr lang="en-US" sz="1800" kern="1200"/>
        </a:p>
        <a:p>
          <a:pPr marL="171450" lvl="1" indent="-171450" algn="l" defTabSz="800100" rtl="0">
            <a:lnSpc>
              <a:spcPct val="90000"/>
            </a:lnSpc>
            <a:spcBef>
              <a:spcPct val="0"/>
            </a:spcBef>
            <a:spcAft>
              <a:spcPct val="15000"/>
            </a:spcAft>
            <a:buChar char="••"/>
          </a:pPr>
          <a:r>
            <a:rPr lang="en-US" sz="1800" b="1" u="sng" kern="1200">
              <a:ea typeface="Lato"/>
              <a:cs typeface="Lato"/>
            </a:rPr>
            <a:t>Submit the survey by October 3</a:t>
          </a:r>
          <a:r>
            <a:rPr lang="en-US" sz="1800" b="1" u="sng" kern="1200" baseline="30000">
              <a:ea typeface="Lato"/>
              <a:cs typeface="Lato"/>
            </a:rPr>
            <a:t>rd</a:t>
          </a:r>
          <a:endParaRPr lang="en-US" sz="1800" kern="1200"/>
        </a:p>
      </dsp:txBody>
      <dsp:txXfrm>
        <a:off x="4786264" y="921732"/>
        <a:ext cx="1903383" cy="2319788"/>
      </dsp:txXfrm>
    </dsp:sp>
    <dsp:sp modelId="{4C3EDBB4-E4E8-42F3-8C9B-9BE46A843A3C}">
      <dsp:nvSpPr>
        <dsp:cNvPr id="0" name=""/>
        <dsp:cNvSpPr/>
      </dsp:nvSpPr>
      <dsp:spPr>
        <a:xfrm>
          <a:off x="5227904" y="1926202"/>
          <a:ext cx="2713000" cy="2713000"/>
        </a:xfrm>
        <a:prstGeom prst="leftCircularArrow">
          <a:avLst>
            <a:gd name="adj1" fmla="val 2269"/>
            <a:gd name="adj2" fmla="val 273552"/>
            <a:gd name="adj3" fmla="val 206665"/>
            <a:gd name="adj4" fmla="val 7182092"/>
            <a:gd name="adj5" fmla="val 2647"/>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98598-6F37-4C74-9AD2-83A29BC87397}">
      <dsp:nvSpPr>
        <dsp:cNvPr id="0" name=""/>
        <dsp:cNvSpPr/>
      </dsp:nvSpPr>
      <dsp:spPr>
        <a:xfrm>
          <a:off x="4927961" y="3641425"/>
          <a:ext cx="2034734" cy="761625"/>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a:t>2022 AC Survey</a:t>
          </a:r>
        </a:p>
      </dsp:txBody>
      <dsp:txXfrm>
        <a:off x="4950268" y="3663732"/>
        <a:ext cx="1990120" cy="717011"/>
      </dsp:txXfrm>
    </dsp:sp>
    <dsp:sp modelId="{9769EEEE-940F-437B-A790-7040AAB9E848}">
      <dsp:nvSpPr>
        <dsp:cNvPr id="0" name=""/>
        <dsp:cNvSpPr/>
      </dsp:nvSpPr>
      <dsp:spPr>
        <a:xfrm>
          <a:off x="7283083" y="837130"/>
          <a:ext cx="1791719" cy="3153961"/>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US" sz="1800" b="1" kern="1200">
              <a:ea typeface="+mn-lt"/>
              <a:cs typeface="+mn-lt"/>
            </a:rPr>
            <a:t>Submit</a:t>
          </a:r>
          <a:r>
            <a:rPr lang="en-US" sz="1800" kern="1200">
              <a:ea typeface="+mn-lt"/>
              <a:cs typeface="+mn-lt"/>
            </a:rPr>
            <a:t> your AC Poster Abstract by </a:t>
          </a:r>
          <a:r>
            <a:rPr lang="en-US" sz="1800" b="1" u="sng" kern="1200">
              <a:ea typeface="+mn-lt"/>
              <a:cs typeface="+mn-lt"/>
            </a:rPr>
            <a:t>October 3</a:t>
          </a:r>
          <a:r>
            <a:rPr lang="en-US" sz="1800" b="1" u="sng" kern="1200" baseline="30000">
              <a:ea typeface="+mn-lt"/>
              <a:cs typeface="+mn-lt"/>
            </a:rPr>
            <a:t>rd</a:t>
          </a:r>
          <a:r>
            <a:rPr lang="en-US" sz="1800" b="1" u="sng" kern="1200">
              <a:ea typeface="+mn-lt"/>
              <a:cs typeface="+mn-lt"/>
            </a:rPr>
            <a:t> </a:t>
          </a:r>
          <a:r>
            <a:rPr lang="en-US" sz="1800" kern="1200">
              <a:ea typeface="+mn-lt"/>
              <a:cs typeface="+mn-lt"/>
            </a:rPr>
            <a:t>to be considered for an award. </a:t>
          </a:r>
          <a:endParaRPr lang="en-US" sz="1800" kern="1200"/>
        </a:p>
      </dsp:txBody>
      <dsp:txXfrm>
        <a:off x="7335561" y="1565457"/>
        <a:ext cx="1686763" cy="2373156"/>
      </dsp:txXfrm>
    </dsp:sp>
    <dsp:sp modelId="{0947858F-8175-4824-A386-A3ED1EEBBC86}">
      <dsp:nvSpPr>
        <dsp:cNvPr id="0" name=""/>
        <dsp:cNvSpPr/>
      </dsp:nvSpPr>
      <dsp:spPr>
        <a:xfrm>
          <a:off x="7602395" y="282490"/>
          <a:ext cx="3044009" cy="3044009"/>
        </a:xfrm>
        <a:prstGeom prst="circularArrow">
          <a:avLst>
            <a:gd name="adj1" fmla="val 2022"/>
            <a:gd name="adj2" fmla="val 242428"/>
            <a:gd name="adj3" fmla="val 20800127"/>
            <a:gd name="adj4" fmla="val 13793577"/>
            <a:gd name="adj5" fmla="val 236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ABB5D4-D7A7-4FA3-9357-FC46C3BBD2AD}">
      <dsp:nvSpPr>
        <dsp:cNvPr id="0" name=""/>
        <dsp:cNvSpPr/>
      </dsp:nvSpPr>
      <dsp:spPr>
        <a:xfrm>
          <a:off x="7200456" y="691412"/>
          <a:ext cx="1972813" cy="81791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a:t>Abstracts</a:t>
          </a:r>
        </a:p>
      </dsp:txBody>
      <dsp:txXfrm>
        <a:off x="7224412" y="715368"/>
        <a:ext cx="1924901" cy="770001"/>
      </dsp:txXfrm>
    </dsp:sp>
    <dsp:sp modelId="{D3D52F9F-1BDC-4279-B47D-E773248E5637}">
      <dsp:nvSpPr>
        <dsp:cNvPr id="0" name=""/>
        <dsp:cNvSpPr/>
      </dsp:nvSpPr>
      <dsp:spPr>
        <a:xfrm>
          <a:off x="9693109" y="762155"/>
          <a:ext cx="2032177" cy="3303911"/>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mn-lt"/>
            </a:rPr>
            <a:t>Meet </a:t>
          </a:r>
          <a:r>
            <a:rPr lang="en-US" sz="1800" b="1" kern="1200">
              <a:latin typeface="+mn-lt"/>
            </a:rPr>
            <a:t>together in-person </a:t>
          </a:r>
          <a:r>
            <a:rPr lang="en-US" sz="1800" kern="1200">
              <a:latin typeface="+mn-lt"/>
            </a:rPr>
            <a:t>for </a:t>
          </a:r>
          <a:r>
            <a:rPr lang="en-US" sz="1800" b="1" kern="1200">
              <a:latin typeface="+mn-lt"/>
            </a:rPr>
            <a:t>Annual Conference </a:t>
          </a:r>
          <a:r>
            <a:rPr lang="en-US" sz="1600" b="1" kern="1200">
              <a:latin typeface="+mn-lt"/>
            </a:rPr>
            <a:t>8:00am-4:30pm</a:t>
          </a:r>
          <a:endParaRPr lang="en-US" sz="1800" b="1" kern="1200">
            <a:latin typeface="+mn-lt"/>
          </a:endParaRPr>
        </a:p>
        <a:p>
          <a:pPr marL="171450" lvl="1" indent="-171450" algn="l" defTabSz="800100" rtl="0">
            <a:lnSpc>
              <a:spcPct val="90000"/>
            </a:lnSpc>
            <a:spcBef>
              <a:spcPct val="0"/>
            </a:spcBef>
            <a:spcAft>
              <a:spcPct val="15000"/>
            </a:spcAft>
            <a:buChar char="••"/>
          </a:pPr>
          <a:r>
            <a:rPr lang="en-US" sz="1800" b="1" kern="1200">
              <a:latin typeface="+mn-lt"/>
            </a:rPr>
            <a:t>Print</a:t>
          </a:r>
          <a:r>
            <a:rPr lang="en-US" sz="1800" b="0" kern="1200">
              <a:latin typeface="+mn-lt"/>
            </a:rPr>
            <a:t> and bring your</a:t>
          </a:r>
          <a:r>
            <a:rPr lang="en-US" sz="1800" b="1" kern="1200">
              <a:latin typeface="+mn-lt"/>
            </a:rPr>
            <a:t> poster </a:t>
          </a:r>
          <a:r>
            <a:rPr lang="en-US" sz="1800" b="0" kern="1200">
              <a:latin typeface="+mn-lt"/>
            </a:rPr>
            <a:t>to display!</a:t>
          </a:r>
        </a:p>
      </dsp:txBody>
      <dsp:txXfrm>
        <a:off x="9752629" y="821675"/>
        <a:ext cx="1913137" cy="2476890"/>
      </dsp:txXfrm>
    </dsp:sp>
    <dsp:sp modelId="{F6CD4076-F0E9-458A-A917-87D7E032C663}">
      <dsp:nvSpPr>
        <dsp:cNvPr id="0" name=""/>
        <dsp:cNvSpPr/>
      </dsp:nvSpPr>
      <dsp:spPr>
        <a:xfrm>
          <a:off x="9810756" y="3662544"/>
          <a:ext cx="2003730" cy="51248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rtl="0">
            <a:lnSpc>
              <a:spcPct val="90000"/>
            </a:lnSpc>
            <a:spcBef>
              <a:spcPct val="0"/>
            </a:spcBef>
            <a:spcAft>
              <a:spcPct val="35000"/>
            </a:spcAft>
          </a:pPr>
          <a:r>
            <a:rPr lang="en-US" sz="2600" b="1" kern="1200">
              <a:latin typeface="+mn-lt"/>
            </a:rPr>
            <a:t>Attend Event</a:t>
          </a:r>
        </a:p>
      </dsp:txBody>
      <dsp:txXfrm>
        <a:off x="9825766" y="3677554"/>
        <a:ext cx="1973710" cy="482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9B828-60A3-487A-9C55-468DAE91BE10}">
      <dsp:nvSpPr>
        <dsp:cNvPr id="0" name=""/>
        <dsp:cNvSpPr/>
      </dsp:nvSpPr>
      <dsp:spPr>
        <a:xfrm>
          <a:off x="14" y="85139"/>
          <a:ext cx="1417769" cy="201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n-US" sz="700" kern="1200" dirty="0"/>
            <a:t>PVB</a:t>
          </a:r>
        </a:p>
      </dsp:txBody>
      <dsp:txXfrm>
        <a:off x="14" y="85139"/>
        <a:ext cx="1417769" cy="201600"/>
      </dsp:txXfrm>
    </dsp:sp>
    <dsp:sp modelId="{72B41177-31D8-4082-8707-7A56B0C69D49}">
      <dsp:nvSpPr>
        <dsp:cNvPr id="0" name=""/>
        <dsp:cNvSpPr/>
      </dsp:nvSpPr>
      <dsp:spPr>
        <a:xfrm>
          <a:off x="14" y="286739"/>
          <a:ext cx="1417769" cy="88389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kern="1200" dirty="0"/>
            <a:t>Peggy Hamilton, Karen </a:t>
          </a:r>
          <a:r>
            <a:rPr lang="en-US" sz="700" kern="1200" dirty="0" err="1"/>
            <a:t>Wenneberg</a:t>
          </a:r>
          <a:r>
            <a:rPr lang="en-US" sz="700" kern="1200" dirty="0"/>
            <a:t>, Rosally Starr, Molly Kavanaugh, Jude Duval, Kamila Stoksik, Mary Silva, Jessica Burdi, Mary Murphy, Laura Priddy, Zachary Lamaster, Marina Dubovis, Dawn Johnson, Sarah Hoekwater, Humera Asem, Patricia Green</a:t>
          </a:r>
        </a:p>
      </dsp:txBody>
      <dsp:txXfrm>
        <a:off x="14" y="286739"/>
        <a:ext cx="1417769" cy="883890"/>
      </dsp:txXfrm>
    </dsp:sp>
    <dsp:sp modelId="{ABE24DD1-B3FC-4884-82D6-53D8D46DB0FC}">
      <dsp:nvSpPr>
        <dsp:cNvPr id="0" name=""/>
        <dsp:cNvSpPr/>
      </dsp:nvSpPr>
      <dsp:spPr>
        <a:xfrm>
          <a:off x="1616272" y="85139"/>
          <a:ext cx="1417769" cy="201600"/>
        </a:xfrm>
        <a:prstGeom prst="rect">
          <a:avLst/>
        </a:prstGeom>
        <a:solidFill>
          <a:schemeClr val="accent4">
            <a:hueOff val="10309466"/>
            <a:satOff val="-1098"/>
            <a:lumOff val="20586"/>
            <a:alphaOff val="0"/>
          </a:schemeClr>
        </a:solidFill>
        <a:ln w="12700" cap="flat" cmpd="sng" algn="ctr">
          <a:solidFill>
            <a:schemeClr val="accent4">
              <a:hueOff val="10309466"/>
              <a:satOff val="-1098"/>
              <a:lumOff val="205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n-US" sz="700" kern="1200" dirty="0"/>
            <a:t>Birth Equity</a:t>
          </a:r>
        </a:p>
      </dsp:txBody>
      <dsp:txXfrm>
        <a:off x="1616272" y="85139"/>
        <a:ext cx="1417769" cy="201600"/>
      </dsp:txXfrm>
    </dsp:sp>
    <dsp:sp modelId="{9FAD42B0-7B7B-4881-BC7D-2F7F8855421F}">
      <dsp:nvSpPr>
        <dsp:cNvPr id="0" name=""/>
        <dsp:cNvSpPr/>
      </dsp:nvSpPr>
      <dsp:spPr>
        <a:xfrm>
          <a:off x="1616272" y="286739"/>
          <a:ext cx="1417769" cy="883890"/>
        </a:xfrm>
        <a:prstGeom prst="rect">
          <a:avLst/>
        </a:prstGeom>
        <a:solidFill>
          <a:schemeClr val="accent4">
            <a:tint val="40000"/>
            <a:alpha val="90000"/>
            <a:hueOff val="11072996"/>
            <a:satOff val="-599"/>
            <a:lumOff val="1686"/>
            <a:alphaOff val="0"/>
          </a:schemeClr>
        </a:solidFill>
        <a:ln w="12700" cap="flat" cmpd="sng" algn="ctr">
          <a:solidFill>
            <a:schemeClr val="accent4">
              <a:tint val="40000"/>
              <a:alpha val="90000"/>
              <a:hueOff val="11072996"/>
              <a:satOff val="-599"/>
              <a:lumOff val="1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kern="1200" dirty="0"/>
            <a:t>Jessica Burdi, Thomas Iannucci, Brenda Darrell, David Trotter, Erwin Gumila, Mary Silva, Donna Rice, Sandra Arellano, Susana Sancheztong, Manuel Valdez, Mervin Dino, Toussaint Ward, Shannon Rusch, Laura Priddy, Peggy Hamilton, Patricia Green</a:t>
          </a:r>
        </a:p>
      </dsp:txBody>
      <dsp:txXfrm>
        <a:off x="1616272" y="286739"/>
        <a:ext cx="1417769" cy="883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6E47F-41B6-4B49-9AB9-C4F53C51F631}">
      <dsp:nvSpPr>
        <dsp:cNvPr id="0" name=""/>
        <dsp:cNvSpPr/>
      </dsp:nvSpPr>
      <dsp:spPr>
        <a:xfrm>
          <a:off x="0" y="0"/>
          <a:ext cx="7929796" cy="1341031"/>
        </a:xfrm>
        <a:prstGeom prst="rect">
          <a:avLst/>
        </a:prstGeom>
        <a:solidFill>
          <a:srgbClr val="1C498B"/>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ts val="600"/>
            </a:spcAft>
          </a:pPr>
          <a:r>
            <a:rPr lang="en-US" sz="4800" kern="1200"/>
            <a:t>PVB Finish Line Goals:</a:t>
          </a:r>
          <a:r>
            <a:rPr lang="en-US" sz="4800" kern="1200">
              <a:latin typeface="Calibri" panose="020F0502020204030204"/>
            </a:rPr>
            <a:t> </a:t>
          </a:r>
          <a:endParaRPr lang="en-US" sz="4800" kern="1200"/>
        </a:p>
        <a:p>
          <a:pPr lvl="0" algn="ctr" defTabSz="2133600">
            <a:lnSpc>
              <a:spcPct val="90000"/>
            </a:lnSpc>
            <a:spcBef>
              <a:spcPct val="0"/>
            </a:spcBef>
            <a:spcAft>
              <a:spcPts val="600"/>
            </a:spcAft>
          </a:pPr>
          <a:r>
            <a:rPr lang="en-US" sz="3600" kern="1200"/>
            <a:t>QI Excellence Award</a:t>
          </a:r>
        </a:p>
      </dsp:txBody>
      <dsp:txXfrm>
        <a:off x="0" y="0"/>
        <a:ext cx="7929796" cy="1341031"/>
      </dsp:txXfrm>
    </dsp:sp>
    <dsp:sp modelId="{A5146FFA-5D72-4150-A4B0-92581BC433E9}">
      <dsp:nvSpPr>
        <dsp:cNvPr id="0" name=""/>
        <dsp:cNvSpPr/>
      </dsp:nvSpPr>
      <dsp:spPr>
        <a:xfrm>
          <a:off x="0" y="1341031"/>
          <a:ext cx="1982449" cy="28161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u="sng" kern="1200"/>
            <a:t>6</a:t>
          </a:r>
          <a:r>
            <a:rPr lang="en-US" sz="2600" kern="1200"/>
            <a:t> Key Structure Measures in Place</a:t>
          </a:r>
        </a:p>
      </dsp:txBody>
      <dsp:txXfrm>
        <a:off x="0" y="1341031"/>
        <a:ext cx="1982449" cy="2816166"/>
      </dsp:txXfrm>
    </dsp:sp>
    <dsp:sp modelId="{30CB18CA-6184-4B31-8689-5ED885DAC293}">
      <dsp:nvSpPr>
        <dsp:cNvPr id="0" name=""/>
        <dsp:cNvSpPr/>
      </dsp:nvSpPr>
      <dsp:spPr>
        <a:xfrm>
          <a:off x="1982449" y="1341031"/>
          <a:ext cx="1982449" cy="28161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u="sng" kern="1200"/>
            <a:t>80% </a:t>
          </a:r>
          <a:r>
            <a:rPr lang="en-US" sz="2600" kern="1200"/>
            <a:t>of Providers and Nurses educated on ACOG/SMFM Guidelines</a:t>
          </a:r>
          <a:endParaRPr lang="en-US" sz="2600" b="1" u="sng" kern="1200"/>
        </a:p>
      </dsp:txBody>
      <dsp:txXfrm>
        <a:off x="1982449" y="1341031"/>
        <a:ext cx="1982449" cy="2816166"/>
      </dsp:txXfrm>
    </dsp:sp>
    <dsp:sp modelId="{A13BCFBA-5639-4275-9D30-DA41E66B4D95}">
      <dsp:nvSpPr>
        <dsp:cNvPr id="0" name=""/>
        <dsp:cNvSpPr/>
      </dsp:nvSpPr>
      <dsp:spPr>
        <a:xfrm>
          <a:off x="3964898" y="1341031"/>
          <a:ext cx="1982449" cy="28161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u="sng" kern="1200">
              <a:ea typeface="+mn-lt"/>
              <a:cs typeface="+mn-lt"/>
            </a:rPr>
            <a:t>80% </a:t>
          </a:r>
          <a:r>
            <a:rPr lang="en-US" sz="2600" kern="1200">
              <a:ea typeface="+mn-lt"/>
              <a:cs typeface="+mn-lt"/>
            </a:rPr>
            <a:t>of all NTSV C-Sections Meeting ACOG/SMFM Guidelines</a:t>
          </a:r>
          <a:r>
            <a:rPr lang="en-US" sz="2600" kern="1200">
              <a:latin typeface="Calibri" panose="020F0502020204030204"/>
              <a:ea typeface="+mn-lt"/>
              <a:cs typeface="+mn-lt"/>
            </a:rPr>
            <a:t> </a:t>
          </a:r>
          <a:endParaRPr lang="en-US" sz="2600" b="1" u="sng" kern="1200"/>
        </a:p>
      </dsp:txBody>
      <dsp:txXfrm>
        <a:off x="3964898" y="1341031"/>
        <a:ext cx="1982449" cy="2816166"/>
      </dsp:txXfrm>
    </dsp:sp>
    <dsp:sp modelId="{33422456-B9A2-481F-A97B-DD1DEB2E620E}">
      <dsp:nvSpPr>
        <dsp:cNvPr id="0" name=""/>
        <dsp:cNvSpPr/>
      </dsp:nvSpPr>
      <dsp:spPr>
        <a:xfrm>
          <a:off x="5947347" y="1341031"/>
          <a:ext cx="1982449" cy="28161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a:t>NTSV C-Section Rate </a:t>
          </a:r>
          <a:r>
            <a:rPr lang="en-US" sz="2600" b="0" u="none" kern="1200"/>
            <a:t>≤</a:t>
          </a:r>
          <a:r>
            <a:rPr lang="en-US" sz="2600" b="1" u="sng" kern="1200"/>
            <a:t>23.6%</a:t>
          </a:r>
        </a:p>
      </dsp:txBody>
      <dsp:txXfrm>
        <a:off x="5947347" y="1341031"/>
        <a:ext cx="1982449" cy="2816166"/>
      </dsp:txXfrm>
    </dsp:sp>
    <dsp:sp modelId="{D0C257B7-398B-4816-9754-9EB0FA58D548}">
      <dsp:nvSpPr>
        <dsp:cNvPr id="0" name=""/>
        <dsp:cNvSpPr/>
      </dsp:nvSpPr>
      <dsp:spPr>
        <a:xfrm>
          <a:off x="0" y="4157198"/>
          <a:ext cx="7929796" cy="312907"/>
        </a:xfrm>
        <a:prstGeom prst="rect">
          <a:avLst/>
        </a:prstGeom>
        <a:solidFill>
          <a:srgbClr val="1C498B"/>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7A80B-3D03-4EA0-9465-0DF0A9D99042}"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47C4E-2555-48D5-B810-2EFF142F540E}" type="slidenum">
              <a:rPr lang="en-US" smtClean="0"/>
              <a:t>‹#›</a:t>
            </a:fld>
            <a:endParaRPr lang="en-US"/>
          </a:p>
        </p:txBody>
      </p:sp>
    </p:spTree>
    <p:extLst>
      <p:ext uri="{BB962C8B-B14F-4D97-AF65-F5344CB8AC3E}">
        <p14:creationId xmlns:p14="http://schemas.microsoft.com/office/powerpoint/2010/main" val="327464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a:t>
            </a:fld>
            <a:endParaRPr lang="en-US" altLang="en-US"/>
          </a:p>
        </p:txBody>
      </p:sp>
    </p:spTree>
    <p:extLst>
      <p:ext uri="{BB962C8B-B14F-4D97-AF65-F5344CB8AC3E}">
        <p14:creationId xmlns:p14="http://schemas.microsoft.com/office/powerpoint/2010/main" val="796607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75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17</a:t>
            </a:fld>
            <a:endParaRPr lang="en-US" altLang="en-US"/>
          </a:p>
        </p:txBody>
      </p:sp>
    </p:spTree>
    <p:extLst>
      <p:ext uri="{BB962C8B-B14F-4D97-AF65-F5344CB8AC3E}">
        <p14:creationId xmlns:p14="http://schemas.microsoft.com/office/powerpoint/2010/main" val="351433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47C4E-2555-48D5-B810-2EFF142F540E}" type="slidenum">
              <a:rPr lang="en-US" smtClean="0"/>
              <a:t>19</a:t>
            </a:fld>
            <a:endParaRPr lang="en-US"/>
          </a:p>
        </p:txBody>
      </p:sp>
    </p:spTree>
    <p:extLst>
      <p:ext uri="{BB962C8B-B14F-4D97-AF65-F5344CB8AC3E}">
        <p14:creationId xmlns:p14="http://schemas.microsoft.com/office/powerpoint/2010/main" val="233793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a:t>Would probably just share June data for this</a:t>
            </a:r>
            <a:r>
              <a:rPr lang="en-US" baseline="0"/>
              <a:t> slide and the slide before  </a:t>
            </a:r>
            <a:r>
              <a:rPr lang="en-US"/>
              <a:t>as July data really hasn’t all been submitted</a:t>
            </a:r>
          </a:p>
        </p:txBody>
      </p:sp>
    </p:spTree>
    <p:extLst>
      <p:ext uri="{BB962C8B-B14F-4D97-AF65-F5344CB8AC3E}">
        <p14:creationId xmlns:p14="http://schemas.microsoft.com/office/powerpoint/2010/main" val="1612928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639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882880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471592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844693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7330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6652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a:t>
            </a:r>
            <a:r>
              <a:rPr lang="en-US" baseline="0"/>
              <a:t> for today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323864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BD2D14-F0AA-2844-871F-19DB90E80350}" type="slidenum">
              <a:rPr lang="en-US" smtClean="0"/>
              <a:t>42</a:t>
            </a:fld>
            <a:endParaRPr lang="en-US"/>
          </a:p>
        </p:txBody>
      </p:sp>
    </p:spTree>
    <p:extLst>
      <p:ext uri="{BB962C8B-B14F-4D97-AF65-F5344CB8AC3E}">
        <p14:creationId xmlns:p14="http://schemas.microsoft.com/office/powerpoint/2010/main" val="3958891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BD2D14-F0AA-2844-871F-19DB90E80350}" type="slidenum">
              <a:rPr lang="en-US" smtClean="0"/>
              <a:t>43</a:t>
            </a:fld>
            <a:endParaRPr lang="en-US"/>
          </a:p>
        </p:txBody>
      </p:sp>
    </p:spTree>
    <p:extLst>
      <p:ext uri="{BB962C8B-B14F-4D97-AF65-F5344CB8AC3E}">
        <p14:creationId xmlns:p14="http://schemas.microsoft.com/office/powerpoint/2010/main" val="2742086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47C4E-2555-48D5-B810-2EFF142F540E}" type="slidenum">
              <a:rPr lang="en-US" smtClean="0"/>
              <a:t>49</a:t>
            </a:fld>
            <a:endParaRPr lang="en-US"/>
          </a:p>
        </p:txBody>
      </p:sp>
    </p:spTree>
    <p:extLst>
      <p:ext uri="{BB962C8B-B14F-4D97-AF65-F5344CB8AC3E}">
        <p14:creationId xmlns:p14="http://schemas.microsoft.com/office/powerpoint/2010/main" val="1353891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15655-C74F-9745-9FE2-56B3FBDB213A}" type="slidenum">
              <a:rPr lang="en-US" smtClean="0"/>
              <a:t>50</a:t>
            </a:fld>
            <a:endParaRPr lang="en-US"/>
          </a:p>
        </p:txBody>
      </p:sp>
    </p:spTree>
    <p:extLst>
      <p:ext uri="{BB962C8B-B14F-4D97-AF65-F5344CB8AC3E}">
        <p14:creationId xmlns:p14="http://schemas.microsoft.com/office/powerpoint/2010/main" val="516384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676FDF-D523-4F50-8B75-C8F31DCEC0D7}" type="slidenum">
              <a:rPr kumimoji="0" lang="en-US" altLang="en-US" sz="300" b="0" i="0" u="none" strike="noStrike" kern="1200" cap="none" spc="0" normalizeH="0" baseline="0" noProof="0" smtClean="0">
                <a:ln>
                  <a:noFill/>
                </a:ln>
                <a:solidFill>
                  <a:prstClr val="black"/>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3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423456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6560644-D158-4BA4-8039-EFF956866A79}" type="slidenum">
              <a:rPr lang="en-US" smtClean="0"/>
              <a:t>54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35723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47C4E-2555-48D5-B810-2EFF142F540E}" type="slidenum">
              <a:rPr lang="en-US" smtClean="0"/>
              <a:t>62</a:t>
            </a:fld>
            <a:endParaRPr lang="en-US"/>
          </a:p>
        </p:txBody>
      </p:sp>
    </p:spTree>
    <p:extLst>
      <p:ext uri="{BB962C8B-B14F-4D97-AF65-F5344CB8AC3E}">
        <p14:creationId xmlns:p14="http://schemas.microsoft.com/office/powerpoint/2010/main" val="618331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506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plan to continue PVB into 2023 to help teams get across</a:t>
            </a:r>
            <a:r>
              <a:rPr lang="en-US" baseline="0" dirty="0" smtClean="0"/>
              <a:t> the finish line. We are in the process of working on how that will look and we welcome your feedback!</a:t>
            </a:r>
            <a:endParaRPr lang="en-US" dirty="0"/>
          </a:p>
        </p:txBody>
      </p:sp>
      <p:sp>
        <p:nvSpPr>
          <p:cNvPr id="4" name="Slide Number Placeholder 3"/>
          <p:cNvSpPr>
            <a:spLocks noGrp="1"/>
          </p:cNvSpPr>
          <p:nvPr>
            <p:ph type="sldNum" sz="quarter" idx="10"/>
          </p:nvPr>
        </p:nvSpPr>
        <p:spPr/>
        <p:txBody>
          <a:bodyPr/>
          <a:lstStyle/>
          <a:p>
            <a:fld id="{48B47C4E-2555-48D5-B810-2EFF142F540E}" type="slidenum">
              <a:rPr lang="en-US" smtClean="0"/>
              <a:t>74</a:t>
            </a:fld>
            <a:endParaRPr lang="en-US"/>
          </a:p>
        </p:txBody>
      </p:sp>
    </p:spTree>
    <p:extLst>
      <p:ext uri="{BB962C8B-B14F-4D97-AF65-F5344CB8AC3E}">
        <p14:creationId xmlns:p14="http://schemas.microsoft.com/office/powerpoint/2010/main" val="139475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6540EB-5334-4296-967C-10B4D905E33B}" type="slidenum">
              <a:rPr lang="en-US" smtClean="0"/>
              <a:t>5</a:t>
            </a:fld>
            <a:endParaRPr lang="en-US"/>
          </a:p>
        </p:txBody>
      </p:sp>
    </p:spTree>
    <p:extLst>
      <p:ext uri="{BB962C8B-B14F-4D97-AF65-F5344CB8AC3E}">
        <p14:creationId xmlns:p14="http://schemas.microsoft.com/office/powerpoint/2010/main" val="349313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204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39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0DE9A467-59E5-45DD-85A6-66A06ABAB50F}" type="slidenum">
              <a:rPr lang="en-US" smtClean="0"/>
              <a:t>6</a:t>
            </a:fld>
            <a:endParaRPr lang="en-US"/>
          </a:p>
        </p:txBody>
      </p:sp>
    </p:spTree>
    <p:extLst>
      <p:ext uri="{BB962C8B-B14F-4D97-AF65-F5344CB8AC3E}">
        <p14:creationId xmlns:p14="http://schemas.microsoft.com/office/powerpoint/2010/main" val="272883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6540EB-5334-4296-967C-10B4D905E33B}" type="slidenum">
              <a:rPr lang="en-US" smtClean="0"/>
              <a:t>10</a:t>
            </a:fld>
            <a:endParaRPr lang="en-US"/>
          </a:p>
        </p:txBody>
      </p:sp>
    </p:spTree>
    <p:extLst>
      <p:ext uri="{BB962C8B-B14F-4D97-AF65-F5344CB8AC3E}">
        <p14:creationId xmlns:p14="http://schemas.microsoft.com/office/powerpoint/2010/main" val="178384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BD2D14-F0AA-2844-871F-19DB90E80350}" type="slidenum">
              <a:rPr lang="en-US" smtClean="0"/>
              <a:t>11</a:t>
            </a:fld>
            <a:endParaRPr lang="en-US"/>
          </a:p>
        </p:txBody>
      </p:sp>
    </p:spTree>
    <p:extLst>
      <p:ext uri="{BB962C8B-B14F-4D97-AF65-F5344CB8AC3E}">
        <p14:creationId xmlns:p14="http://schemas.microsoft.com/office/powerpoint/2010/main" val="198262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47C4E-2555-48D5-B810-2EFF142F540E}" type="slidenum">
              <a:rPr lang="en-US" smtClean="0"/>
              <a:t>12</a:t>
            </a:fld>
            <a:endParaRPr lang="en-US"/>
          </a:p>
        </p:txBody>
      </p:sp>
    </p:spTree>
    <p:extLst>
      <p:ext uri="{BB962C8B-B14F-4D97-AF65-F5344CB8AC3E}">
        <p14:creationId xmlns:p14="http://schemas.microsoft.com/office/powerpoint/2010/main" val="375477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Confirm timeline that NTSV delivery data is needed from</a:t>
            </a:r>
          </a:p>
        </p:txBody>
      </p:sp>
      <p:sp>
        <p:nvSpPr>
          <p:cNvPr id="4" name="Slide Number Placeholder 3"/>
          <p:cNvSpPr>
            <a:spLocks noGrp="1"/>
          </p:cNvSpPr>
          <p:nvPr>
            <p:ph type="sldNum" sz="quarter" idx="10"/>
          </p:nvPr>
        </p:nvSpPr>
        <p:spPr/>
        <p:txBody>
          <a:bodyPr/>
          <a:lstStyle/>
          <a:p>
            <a:fld id="{48B47C4E-2555-48D5-B810-2EFF142F540E}" type="slidenum">
              <a:rPr lang="en-US" smtClean="0"/>
              <a:t>14</a:t>
            </a:fld>
            <a:endParaRPr lang="en-US"/>
          </a:p>
        </p:txBody>
      </p:sp>
    </p:spTree>
    <p:extLst>
      <p:ext uri="{BB962C8B-B14F-4D97-AF65-F5344CB8AC3E}">
        <p14:creationId xmlns:p14="http://schemas.microsoft.com/office/powerpoint/2010/main" val="43047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591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NUL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83378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19863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41483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54151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61293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71783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2736686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dirty="0"/>
              <a:t>Date | Presenter Information (14 </a:t>
            </a:r>
            <a:r>
              <a:rPr lang="en-US" dirty="0" err="1"/>
              <a:t>pt</a:t>
            </a:r>
            <a:r>
              <a:rPr lang="en-US" dirty="0"/>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dirty="0"/>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dirty="0"/>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a:srcRect/>
          <a:stretch/>
        </p:blipFill>
        <p:spPr>
          <a:xfrm>
            <a:off x="2829834" y="4178329"/>
            <a:ext cx="4395959" cy="1140163"/>
          </a:xfrm>
          <a:prstGeom prst="rect">
            <a:avLst/>
          </a:prstGeom>
        </p:spPr>
      </p:pic>
    </p:spTree>
    <p:extLst>
      <p:ext uri="{BB962C8B-B14F-4D97-AF65-F5344CB8AC3E}">
        <p14:creationId xmlns:p14="http://schemas.microsoft.com/office/powerpoint/2010/main" val="1818231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a:p>
            <a:pPr lvl="0"/>
            <a:endParaRPr lang="en-US" dirty="0"/>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4023988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264310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264626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4677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2476231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3135116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8E7E05-5EEE-41D8-B522-A98D6D554E7B}"/>
              </a:ext>
            </a:extLst>
          </p:cNvPr>
          <p:cNvSpPr>
            <a:spLocks noGrp="1"/>
          </p:cNvSpPr>
          <p:nvPr>
            <p:ph type="ctrTitle"/>
          </p:nvPr>
        </p:nvSpPr>
        <p:spPr>
          <a:xfrm>
            <a:off x="731520" y="475249"/>
            <a:ext cx="10728960" cy="2387600"/>
          </a:xfrm>
        </p:spPr>
        <p:txBody>
          <a:bodyPr anchor="b">
            <a:normAutofit/>
          </a:bodyPr>
          <a:lstStyle>
            <a:lvl1pPr algn="ctr">
              <a:defRPr sz="3600"/>
            </a:lvl1pPr>
          </a:lstStyle>
          <a:p>
            <a:r>
              <a:rPr lang="en-US"/>
              <a:t>Click to edit Master title style</a:t>
            </a:r>
          </a:p>
        </p:txBody>
      </p:sp>
      <p:pic>
        <p:nvPicPr>
          <p:cNvPr id="4" name="Picture 3" descr="Logo, company name&#10;&#10;Description automatically generated">
            <a:extLst>
              <a:ext uri="{FF2B5EF4-FFF2-40B4-BE49-F238E27FC236}">
                <a16:creationId xmlns:a16="http://schemas.microsoft.com/office/drawing/2014/main" id="{324B25E2-70EF-4C17-BC63-4624D9A0F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71"/>
            <a:ext cx="12192000" cy="6855858"/>
          </a:xfrm>
          <a:prstGeom prst="rect">
            <a:avLst/>
          </a:prstGeom>
        </p:spPr>
      </p:pic>
    </p:spTree>
    <p:extLst>
      <p:ext uri="{BB962C8B-B14F-4D97-AF65-F5344CB8AC3E}">
        <p14:creationId xmlns:p14="http://schemas.microsoft.com/office/powerpoint/2010/main" val="2478605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520" y="475249"/>
            <a:ext cx="10728960" cy="2387600"/>
          </a:xfrm>
        </p:spPr>
        <p:txBody>
          <a:bodyPr anchor="b">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750279" y="3250348"/>
            <a:ext cx="10691445" cy="1138775"/>
          </a:xfrm>
        </p:spPr>
        <p:txBody>
          <a:bodyPr>
            <a:normAutofit/>
          </a:bodyPr>
          <a:lstStyle>
            <a:lvl1pPr marL="0" indent="0" algn="l">
              <a:buNone/>
              <a:defRPr sz="210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3174102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1465" y="1575583"/>
            <a:ext cx="11163875" cy="4601381"/>
          </a:xfrm>
        </p:spPr>
        <p:txBody>
          <a:bodyPr/>
          <a:lstStyle>
            <a:lvl4pPr>
              <a:defRPr>
                <a:solidFill>
                  <a:schemeClr val="bg2">
                    <a:lumMod val="50000"/>
                  </a:schemeClr>
                </a:solidFill>
              </a:defRPr>
            </a:lvl4pPr>
            <a:lvl5pPr>
              <a:defRPr>
                <a:solidFill>
                  <a:schemeClr val="bg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538553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463" y="1574802"/>
            <a:ext cx="51816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74802"/>
            <a:ext cx="5181600" cy="4351338"/>
          </a:xfrm>
        </p:spPr>
        <p:txBody>
          <a:bodyPr/>
          <a:lstStyle/>
          <a:p>
            <a:pPr lvl="0"/>
            <a:r>
              <a:rPr lang="en-US"/>
              <a:t>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1672492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381998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1688420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3166825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4839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505475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EB727E-5B2C-4310-AB66-CE5561C8F44D}" type="slidenum">
              <a:rPr lang="en-US" smtClean="0"/>
              <a:t>‹#›</a:t>
            </a:fld>
            <a:endParaRPr lang="en-US"/>
          </a:p>
        </p:txBody>
      </p:sp>
      <p:pic>
        <p:nvPicPr>
          <p:cNvPr id="5" name="Picture 4" descr="Logo, company name&#10;&#10;Description automatically generated">
            <a:extLst>
              <a:ext uri="{FF2B5EF4-FFF2-40B4-BE49-F238E27FC236}">
                <a16:creationId xmlns:a16="http://schemas.microsoft.com/office/drawing/2014/main" id="{943CB561-5AED-42CE-B21C-0F4C3E0068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71"/>
            <a:ext cx="12192000" cy="6855858"/>
          </a:xfrm>
          <a:prstGeom prst="rect">
            <a:avLst/>
          </a:prstGeom>
        </p:spPr>
      </p:pic>
    </p:spTree>
    <p:extLst>
      <p:ext uri="{BB962C8B-B14F-4D97-AF65-F5344CB8AC3E}">
        <p14:creationId xmlns:p14="http://schemas.microsoft.com/office/powerpoint/2010/main" val="1035674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743370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66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47103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26767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04767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78579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06860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74151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1458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90329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77342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0669A5-35D9-4EDB-A874-F1DA5D8BDD6D}"/>
              </a:ext>
            </a:extLst>
          </p:cNvPr>
          <p:cNvSpPr/>
          <p:nvPr userDrawn="1"/>
        </p:nvSpPr>
        <p:spPr>
          <a:xfrm>
            <a:off x="0" y="0"/>
            <a:ext cx="12192000" cy="5400680"/>
          </a:xfrm>
          <a:prstGeom prst="rect">
            <a:avLst/>
          </a:prstGeom>
          <a:solidFill>
            <a:srgbClr val="003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54740891-CC69-4DC3-86B3-B5F14857286C}"/>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19715"/>
          <a:stretch/>
        </p:blipFill>
        <p:spPr>
          <a:xfrm>
            <a:off x="5715000" y="168155"/>
            <a:ext cx="6477000" cy="3489446"/>
          </a:xfrm>
          <a:prstGeom prst="rect">
            <a:avLst/>
          </a:prstGeom>
        </p:spPr>
      </p:pic>
      <p:sp>
        <p:nvSpPr>
          <p:cNvPr id="2" name="Title 1"/>
          <p:cNvSpPr>
            <a:spLocks noGrp="1"/>
          </p:cNvSpPr>
          <p:nvPr>
            <p:ph type="ctrTitle"/>
          </p:nvPr>
        </p:nvSpPr>
        <p:spPr>
          <a:xfrm>
            <a:off x="838200" y="477834"/>
            <a:ext cx="9144000" cy="2387600"/>
          </a:xfrm>
        </p:spPr>
        <p:txBody>
          <a:bodyPr anchor="t" anchorCtr="0"/>
          <a:lstStyle>
            <a:lvl1pPr algn="l">
              <a:defRPr sz="60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838200" y="2957509"/>
            <a:ext cx="9144000" cy="1655762"/>
          </a:xfrm>
        </p:spPr>
        <p:txBody>
          <a:bodyPr>
            <a:normAutofit/>
          </a:bodyPr>
          <a:lstStyle>
            <a:lvl1pPr marL="0" indent="0" algn="l">
              <a:buNone/>
              <a:defRPr sz="3600" b="1">
                <a:solidFill>
                  <a:srgbClr val="17A0B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fld id="{D82F5714-7327-460A-92A0-327410A918E2}" type="datetimeFigureOut">
              <a:rPr lang="en-US" smtClean="0"/>
              <a:pPr>
                <a:defRPr/>
              </a:pPr>
              <a:t>10/10/2022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C4EC49FE-B0F2-4A95-A57C-B517CBB69E95}" type="slidenum">
              <a:rPr lang="en-US" smtClean="0"/>
              <a:pPr>
                <a:defRPr/>
              </a:pPr>
              <a:t>‹#›</a:t>
            </a:fld>
            <a:endParaRPr lang="en-US" dirty="0"/>
          </a:p>
        </p:txBody>
      </p:sp>
      <p:pic>
        <p:nvPicPr>
          <p:cNvPr id="10" name="Graphic 9">
            <a:extLst>
              <a:ext uri="{FF2B5EF4-FFF2-40B4-BE49-F238E27FC236}">
                <a16:creationId xmlns:a16="http://schemas.microsoft.com/office/drawing/2014/main" id="{A42CD0ED-5416-4D93-99D7-F589ACDB6FED}"/>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52400" y="5400680"/>
            <a:ext cx="12496800" cy="1457325"/>
          </a:xfrm>
          <a:prstGeom prst="rect">
            <a:avLst/>
          </a:prstGeom>
        </p:spPr>
      </p:pic>
    </p:spTree>
    <p:extLst>
      <p:ext uri="{BB962C8B-B14F-4D97-AF65-F5344CB8AC3E}">
        <p14:creationId xmlns:p14="http://schemas.microsoft.com/office/powerpoint/2010/main" val="1394930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339FD72-7B7A-47C5-8B4D-273B94EFB47A}" type="datetimeFigureOut">
              <a:rPr lang="en-US" smtClean="0"/>
              <a:pPr>
                <a:defRPr/>
              </a:pPr>
              <a:t>10/10/2022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0FBCC45-644F-4C66-B34D-682D965646F2}" type="slidenum">
              <a:rPr lang="en-US" smtClean="0"/>
              <a:pPr>
                <a:defRPr/>
              </a:pPr>
              <a:t>‹#›</a:t>
            </a:fld>
            <a:endParaRPr lang="en-US" dirty="0"/>
          </a:p>
        </p:txBody>
      </p:sp>
    </p:spTree>
    <p:extLst>
      <p:ext uri="{BB962C8B-B14F-4D97-AF65-F5344CB8AC3E}">
        <p14:creationId xmlns:p14="http://schemas.microsoft.com/office/powerpoint/2010/main" val="549694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9419EE5-8775-4F16-9D71-83A175A40050}" type="datetimeFigureOut">
              <a:rPr lang="en-US" smtClean="0"/>
              <a:pPr>
                <a:defRPr/>
              </a:pPr>
              <a:t>10/10/2022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B6198A3-63D1-4092-9931-FF17D2CFF4E0}" type="slidenum">
              <a:rPr lang="en-US" smtClean="0"/>
              <a:pPr>
                <a:defRPr/>
              </a:pPr>
              <a:t>‹#›</a:t>
            </a:fld>
            <a:endParaRPr lang="en-US" dirty="0"/>
          </a:p>
        </p:txBody>
      </p:sp>
    </p:spTree>
    <p:extLst>
      <p:ext uri="{BB962C8B-B14F-4D97-AF65-F5344CB8AC3E}">
        <p14:creationId xmlns:p14="http://schemas.microsoft.com/office/powerpoint/2010/main" val="436657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294D090-A9C2-48CC-B5B9-4755FE4DCD07}" type="datetimeFigureOut">
              <a:rPr lang="en-US" smtClean="0"/>
              <a:pPr>
                <a:defRPr/>
              </a:pPr>
              <a:t>10/10/2022</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CDADDB9-B35B-4D00-AEDB-8F9E79511287}" type="slidenum">
              <a:rPr lang="en-US" smtClean="0"/>
              <a:pPr>
                <a:defRPr/>
              </a:pPr>
              <a:t>‹#›</a:t>
            </a:fld>
            <a:endParaRPr lang="en-US" dirty="0"/>
          </a:p>
        </p:txBody>
      </p:sp>
    </p:spTree>
    <p:extLst>
      <p:ext uri="{BB962C8B-B14F-4D97-AF65-F5344CB8AC3E}">
        <p14:creationId xmlns:p14="http://schemas.microsoft.com/office/powerpoint/2010/main" val="2106406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5036E43-7D35-43E9-B187-6F2B0BB53B1C}" type="datetimeFigureOut">
              <a:rPr lang="en-US" smtClean="0"/>
              <a:pPr>
                <a:defRPr/>
              </a:pPr>
              <a:t>10/10/2022</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8B0D0DCB-A423-4313-90C5-75574120F92F}" type="slidenum">
              <a:rPr lang="en-US" smtClean="0"/>
              <a:pPr>
                <a:defRPr/>
              </a:pPr>
              <a:t>‹#›</a:t>
            </a:fld>
            <a:endParaRPr lang="en-US" dirty="0"/>
          </a:p>
        </p:txBody>
      </p:sp>
      <p:pic>
        <p:nvPicPr>
          <p:cNvPr id="10" name="Graphic 9">
            <a:extLst>
              <a:ext uri="{FF2B5EF4-FFF2-40B4-BE49-F238E27FC236}">
                <a16:creationId xmlns:a16="http://schemas.microsoft.com/office/drawing/2014/main" id="{9A24D061-9713-497A-BE0E-D02950F0B45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876800" y="228601"/>
            <a:ext cx="9956800" cy="3229968"/>
          </a:xfrm>
          <a:prstGeom prst="rect">
            <a:avLst/>
          </a:prstGeom>
        </p:spPr>
      </p:pic>
    </p:spTree>
    <p:extLst>
      <p:ext uri="{BB962C8B-B14F-4D97-AF65-F5344CB8AC3E}">
        <p14:creationId xmlns:p14="http://schemas.microsoft.com/office/powerpoint/2010/main" val="2412210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1BBC9DB-F7F6-43FC-821C-947D5DD097CF}" type="datetimeFigureOut">
              <a:rPr lang="en-US" smtClean="0"/>
              <a:pPr>
                <a:defRPr/>
              </a:pPr>
              <a:t>10/10/2022</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1A0361DB-B500-404E-B951-89C37584E0CF}" type="slidenum">
              <a:rPr lang="en-US" smtClean="0"/>
              <a:pPr>
                <a:defRPr/>
              </a:pPr>
              <a:t>‹#›</a:t>
            </a:fld>
            <a:endParaRPr lang="en-US" dirty="0"/>
          </a:p>
        </p:txBody>
      </p:sp>
    </p:spTree>
    <p:extLst>
      <p:ext uri="{BB962C8B-B14F-4D97-AF65-F5344CB8AC3E}">
        <p14:creationId xmlns:p14="http://schemas.microsoft.com/office/powerpoint/2010/main" val="4137968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A735CF7-747A-4AF6-AC82-BE2D6637AFC1}" type="datetimeFigureOut">
              <a:rPr lang="en-US" smtClean="0"/>
              <a:pPr>
                <a:defRPr/>
              </a:pPr>
              <a:t>10/10/2022</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BDEFFD3-14E5-427B-B607-9B3B422FC9C2}" type="slidenum">
              <a:rPr lang="en-US" smtClean="0"/>
              <a:pPr>
                <a:defRPr/>
              </a:pPr>
              <a:t>‹#›</a:t>
            </a:fld>
            <a:endParaRPr lang="en-US" dirty="0"/>
          </a:p>
        </p:txBody>
      </p:sp>
    </p:spTree>
    <p:extLst>
      <p:ext uri="{BB962C8B-B14F-4D97-AF65-F5344CB8AC3E}">
        <p14:creationId xmlns:p14="http://schemas.microsoft.com/office/powerpoint/2010/main" val="1347544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0D0E2FA-0E97-40A9-8084-2F784ED6DB7E}" type="datetimeFigureOut">
              <a:rPr lang="en-US" smtClean="0"/>
              <a:pPr>
                <a:defRPr/>
              </a:pPr>
              <a:t>10/10/2022</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881275F-2555-462E-A633-D6BC266DC180}" type="slidenum">
              <a:rPr lang="en-US" smtClean="0"/>
              <a:pPr>
                <a:defRPr/>
              </a:pPr>
              <a:t>‹#›</a:t>
            </a:fld>
            <a:endParaRPr lang="en-US" dirty="0"/>
          </a:p>
        </p:txBody>
      </p:sp>
    </p:spTree>
    <p:extLst>
      <p:ext uri="{BB962C8B-B14F-4D97-AF65-F5344CB8AC3E}">
        <p14:creationId xmlns:p14="http://schemas.microsoft.com/office/powerpoint/2010/main" val="262858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573169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21675FA-E437-4CAA-BAFF-4DDF88922DE5}" type="datetimeFigureOut">
              <a:rPr lang="en-US" smtClean="0"/>
              <a:pPr>
                <a:defRPr/>
              </a:pPr>
              <a:t>10/10/2022</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1526E9B-7F25-4CD3-AF2A-EC2347D27FDC}" type="slidenum">
              <a:rPr lang="en-US" smtClean="0"/>
              <a:pPr>
                <a:defRPr/>
              </a:pPr>
              <a:t>‹#›</a:t>
            </a:fld>
            <a:endParaRPr lang="en-US" dirty="0"/>
          </a:p>
        </p:txBody>
      </p:sp>
    </p:spTree>
    <p:extLst>
      <p:ext uri="{BB962C8B-B14F-4D97-AF65-F5344CB8AC3E}">
        <p14:creationId xmlns:p14="http://schemas.microsoft.com/office/powerpoint/2010/main" val="626983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ADF1838-0DE8-4BC3-8FBA-A846BD30F352}" type="datetimeFigureOut">
              <a:rPr lang="en-US" smtClean="0"/>
              <a:pPr>
                <a:defRPr/>
              </a:pPr>
              <a:t>10/10/2022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3E8400B-96DD-4E87-8431-4717AC392D76}" type="slidenum">
              <a:rPr lang="en-US" smtClean="0"/>
              <a:pPr>
                <a:defRPr/>
              </a:pPr>
              <a:t>‹#›</a:t>
            </a:fld>
            <a:endParaRPr lang="en-US" dirty="0"/>
          </a:p>
        </p:txBody>
      </p:sp>
    </p:spTree>
    <p:extLst>
      <p:ext uri="{BB962C8B-B14F-4D97-AF65-F5344CB8AC3E}">
        <p14:creationId xmlns:p14="http://schemas.microsoft.com/office/powerpoint/2010/main" val="2664668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2CBDC77-8142-4263-A556-EB2E20278DFA}" type="datetimeFigureOut">
              <a:rPr lang="en-US" smtClean="0"/>
              <a:pPr>
                <a:defRPr/>
              </a:pPr>
              <a:t>10/10/2022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08E1659-EAFB-4947-A4AE-39A03476FAFD}" type="slidenum">
              <a:rPr lang="en-US" smtClean="0"/>
              <a:pPr>
                <a:defRPr/>
              </a:pPr>
              <a:t>‹#›</a:t>
            </a:fld>
            <a:endParaRPr lang="en-US" dirty="0"/>
          </a:p>
        </p:txBody>
      </p:sp>
    </p:spTree>
    <p:extLst>
      <p:ext uri="{BB962C8B-B14F-4D97-AF65-F5344CB8AC3E}">
        <p14:creationId xmlns:p14="http://schemas.microsoft.com/office/powerpoint/2010/main" val="3546242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532846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906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204424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993482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274035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997134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09878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60436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3559967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966589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76861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322901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_Op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sp>
        <p:nvSpPr>
          <p:cNvPr id="33" name="Title 1"/>
          <p:cNvSpPr>
            <a:spLocks noGrp="1"/>
          </p:cNvSpPr>
          <p:nvPr>
            <p:ph type="ctrTitle" hasCustomPrompt="1"/>
          </p:nvPr>
        </p:nvSpPr>
        <p:spPr>
          <a:xfrm>
            <a:off x="797934"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34" name="Subtitle 2"/>
          <p:cNvSpPr>
            <a:spLocks noGrp="1"/>
          </p:cNvSpPr>
          <p:nvPr>
            <p:ph type="subTitle" idx="1" hasCustomPrompt="1"/>
          </p:nvPr>
        </p:nvSpPr>
        <p:spPr>
          <a:xfrm>
            <a:off x="797934"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684" y="4502473"/>
            <a:ext cx="2450918" cy="1842247"/>
          </a:xfrm>
          <a:prstGeom prst="rect">
            <a:avLst/>
          </a:prstGeom>
        </p:spPr>
      </p:pic>
    </p:spTree>
    <p:extLst>
      <p:ext uri="{BB962C8B-B14F-4D97-AF65-F5344CB8AC3E}">
        <p14:creationId xmlns:p14="http://schemas.microsoft.com/office/powerpoint/2010/main" val="290602292"/>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_Icon_1 Line">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4" name="TextBox 13"/>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10" name="Text Placeholder 24"/>
          <p:cNvSpPr>
            <a:spLocks noGrp="1"/>
          </p:cNvSpPr>
          <p:nvPr>
            <p:ph type="body" sz="quarter" idx="11"/>
          </p:nvPr>
        </p:nvSpPr>
        <p:spPr>
          <a:xfrm>
            <a:off x="342900" y="2066925"/>
            <a:ext cx="537210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3"/>
          <p:cNvSpPr>
            <a:spLocks noGrp="1"/>
          </p:cNvSpPr>
          <p:nvPr>
            <p:ph type="title" hasCustomPrompt="1"/>
          </p:nvPr>
        </p:nvSpPr>
        <p:spPr>
          <a:xfrm>
            <a:off x="342900" y="894495"/>
            <a:ext cx="53721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8" name="Straight Connector 17"/>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10" hasCustomPrompt="1"/>
          </p:nvPr>
        </p:nvSpPr>
        <p:spPr>
          <a:xfrm>
            <a:off x="342900" y="366836"/>
            <a:ext cx="53721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700124002"/>
      </p:ext>
    </p:extLst>
  </p:cSld>
  <p:clrMapOvr>
    <a:masterClrMapping/>
  </p:clrMapOvr>
  <p:extLst>
    <p:ext uri="{DCECCB84-F9BA-43D5-87BE-67443E8EF086}">
      <p15:sldGuideLst xmlns:p15="http://schemas.microsoft.com/office/powerpoint/2012/main">
        <p15:guide id="1" pos="360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_Opt 1_2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342899" y="894495"/>
            <a:ext cx="11391901"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0" name="Straight Connector 9"/>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342899" y="366836"/>
            <a:ext cx="11391901"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1"/>
          </p:nvPr>
        </p:nvSpPr>
        <p:spPr>
          <a:xfrm>
            <a:off x="342899" y="2389517"/>
            <a:ext cx="11391901"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9492488"/>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_Icon_3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4" name="TextBox 13"/>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9" name="Title 13"/>
          <p:cNvSpPr>
            <a:spLocks noGrp="1"/>
          </p:cNvSpPr>
          <p:nvPr>
            <p:ph type="title" hasCustomPrompt="1"/>
          </p:nvPr>
        </p:nvSpPr>
        <p:spPr>
          <a:xfrm>
            <a:off x="342900" y="894494"/>
            <a:ext cx="53721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2" name="Straight Connector 11"/>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342900" y="366836"/>
            <a:ext cx="53721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6" name="Text Placeholder 24"/>
          <p:cNvSpPr>
            <a:spLocks noGrp="1"/>
          </p:cNvSpPr>
          <p:nvPr>
            <p:ph type="body" sz="quarter" idx="11"/>
          </p:nvPr>
        </p:nvSpPr>
        <p:spPr>
          <a:xfrm>
            <a:off x="342900" y="2708694"/>
            <a:ext cx="537210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6174778"/>
      </p:ext>
    </p:extLst>
  </p:cSld>
  <p:clrMapOvr>
    <a:masterClrMapping/>
  </p:clrMapOvr>
  <p:extLst>
    <p:ext uri="{DCECCB84-F9BA-43D5-87BE-67443E8EF086}">
      <p15:sldGuideLst xmlns:p15="http://schemas.microsoft.com/office/powerpoint/2012/main">
        <p15:guide id="1" pos="360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_One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accent1"/>
              </a:solidFill>
            </a:endParaRPr>
          </a:p>
        </p:txBody>
      </p:sp>
      <p:sp>
        <p:nvSpPr>
          <p:cNvPr id="9" name="Text Placeholder 24"/>
          <p:cNvSpPr>
            <a:spLocks noGrp="1"/>
          </p:cNvSpPr>
          <p:nvPr>
            <p:ph type="body" sz="quarter" idx="11"/>
          </p:nvPr>
        </p:nvSpPr>
        <p:spPr>
          <a:xfrm>
            <a:off x="6438900" y="2066925"/>
            <a:ext cx="5295900" cy="3648075"/>
          </a:xfrm>
          <a:prstGeom prst="rect">
            <a:avLst/>
          </a:prstGeom>
        </p:spPr>
        <p:txBody>
          <a:bodyPr>
            <a:normAutofit/>
          </a:bodyPr>
          <a:lstStyle>
            <a:lvl1pPr marL="228600" indent="-228600">
              <a:buClr>
                <a:schemeClr val="accent1"/>
              </a:buClr>
              <a:buFont typeface="Arial" panose="020B0604020202020204" pitchFamily="34" charset="0"/>
              <a:buChar char="•"/>
              <a:defRPr sz="2400"/>
            </a:lvl1pPr>
            <a:lvl2pPr marL="685800" indent="-2286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vl4pPr marL="1600200" indent="-228600">
              <a:buClr>
                <a:schemeClr val="accent1"/>
              </a:buClr>
              <a:buFont typeface="Arial" panose="020B0604020202020204" pitchFamily="34" charset="0"/>
              <a:buChar char="•"/>
              <a:defRPr sz="1600"/>
            </a:lvl4pPr>
            <a:lvl5pPr marL="2057400" indent="-228600">
              <a:buClr>
                <a:schemeClr val="accent1"/>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3"/>
          <p:cNvSpPr>
            <a:spLocks noGrp="1"/>
          </p:cNvSpPr>
          <p:nvPr>
            <p:ph type="title" hasCustomPrompt="1"/>
          </p:nvPr>
        </p:nvSpPr>
        <p:spPr>
          <a:xfrm>
            <a:off x="6438900" y="894495"/>
            <a:ext cx="5295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3" name="Straight Connector 12"/>
          <p:cNvCxnSpPr/>
          <p:nvPr userDrawn="1"/>
        </p:nvCxnSpPr>
        <p:spPr>
          <a:xfrm flipV="1">
            <a:off x="6553200" y="794451"/>
            <a:ext cx="457200"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6438900" y="366836"/>
            <a:ext cx="52959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2183076231"/>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Only_1 Line">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8" name="Title 13"/>
          <p:cNvSpPr>
            <a:spLocks noGrp="1"/>
          </p:cNvSpPr>
          <p:nvPr>
            <p:ph type="title" hasCustomPrompt="1"/>
          </p:nvPr>
        </p:nvSpPr>
        <p:spPr>
          <a:xfrm>
            <a:off x="342900" y="894495"/>
            <a:ext cx="11391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9" name="Straight Connector 8"/>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36720636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338716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Header">
    <p:bg>
      <p:bgPr>
        <a:solidFill>
          <a:srgbClr val="1E69D2"/>
        </a:solidFill>
        <a:effectLst/>
      </p:bgPr>
    </p:bg>
    <p:spTree>
      <p:nvGrpSpPr>
        <p:cNvPr id="1" name=""/>
        <p:cNvGrpSpPr/>
        <p:nvPr/>
      </p:nvGrpSpPr>
      <p:grpSpPr>
        <a:xfrm>
          <a:off x="0" y="0"/>
          <a:ext cx="0" cy="0"/>
          <a:chOff x="0" y="0"/>
          <a:chExt cx="0" cy="0"/>
        </a:xfrm>
      </p:grpSpPr>
      <p:sp>
        <p:nvSpPr>
          <p:cNvPr id="11" name="Title 13"/>
          <p:cNvSpPr>
            <a:spLocks noGrp="1"/>
          </p:cNvSpPr>
          <p:nvPr>
            <p:ph type="title" hasCustomPrompt="1"/>
          </p:nvPr>
        </p:nvSpPr>
        <p:spPr>
          <a:xfrm>
            <a:off x="609600" y="3125424"/>
            <a:ext cx="10972800" cy="604575"/>
          </a:xfrm>
          <a:prstGeom prst="rect">
            <a:avLst/>
          </a:prstGeom>
        </p:spPr>
        <p:txBody>
          <a:bodyPr>
            <a:noAutofit/>
          </a:bodyPr>
          <a:lstStyle>
            <a:lvl1pPr marL="0" algn="ctr" defTabSz="914400" rtl="0" eaLnBrk="1" latinLnBrk="0" hangingPunct="1">
              <a:lnSpc>
                <a:spcPts val="5600"/>
              </a:lnSpc>
              <a:spcBef>
                <a:spcPct val="0"/>
              </a:spcBef>
              <a:buNone/>
              <a:defRPr lang="en-US" sz="5400" b="1" kern="1200" dirty="0">
                <a:solidFill>
                  <a:schemeClr val="bg1"/>
                </a:solidFill>
                <a:latin typeface="Georgia" panose="02040502050405020303" pitchFamily="18" charset="0"/>
                <a:ea typeface="+mj-ea"/>
                <a:cs typeface="+mj-cs"/>
              </a:defRPr>
            </a:lvl1pPr>
          </a:lstStyle>
          <a:p>
            <a:r>
              <a:rPr lang="en-US" dirty="0"/>
              <a:t>Section Title Here</a:t>
            </a:r>
          </a:p>
        </p:txBody>
      </p:sp>
      <p:cxnSp>
        <p:nvCxnSpPr>
          <p:cNvPr id="14" name="Straight Connector 13"/>
          <p:cNvCxnSpPr/>
          <p:nvPr userDrawn="1"/>
        </p:nvCxnSpPr>
        <p:spPr>
          <a:xfrm flipV="1">
            <a:off x="5486400" y="4021814"/>
            <a:ext cx="1219200"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
        <p:nvSpPr>
          <p:cNvPr id="9" name="TextBox 8"/>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Tree>
    <p:extLst>
      <p:ext uri="{BB962C8B-B14F-4D97-AF65-F5344CB8AC3E}">
        <p14:creationId xmlns:p14="http://schemas.microsoft.com/office/powerpoint/2010/main" val="1976895603"/>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B492-3325-5543-94CF-DB3A9D94D7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C3A396-9362-6D40-9286-7032F25C2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4F446BF-9BD4-BF44-995E-B16A83A01199}"/>
              </a:ext>
            </a:extLst>
          </p:cNvPr>
          <p:cNvPicPr>
            <a:picLocks noChangeAspect="1"/>
          </p:cNvPicPr>
          <p:nvPr userDrawn="1"/>
        </p:nvPicPr>
        <p:blipFill>
          <a:blip r:embed="rId2"/>
          <a:stretch>
            <a:fillRect/>
          </a:stretch>
        </p:blipFill>
        <p:spPr>
          <a:xfrm>
            <a:off x="6350" y="14743"/>
            <a:ext cx="12179300" cy="6858000"/>
          </a:xfrm>
          <a:prstGeom prst="rect">
            <a:avLst/>
          </a:prstGeom>
        </p:spPr>
      </p:pic>
      <p:sp>
        <p:nvSpPr>
          <p:cNvPr id="9" name="Slide Number Placeholder 8">
            <a:extLst>
              <a:ext uri="{FF2B5EF4-FFF2-40B4-BE49-F238E27FC236}">
                <a16:creationId xmlns:a16="http://schemas.microsoft.com/office/drawing/2014/main" id="{D7E82D6A-42E9-624C-BAD4-04346649733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798915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283075" y="6070398"/>
            <a:ext cx="3609976" cy="368036"/>
          </a:xfrm>
          <a:prstGeom prst="rect">
            <a:avLst/>
          </a:prstGeom>
        </p:spPr>
        <p:txBody>
          <a:bodyPr/>
          <a:lstStyle/>
          <a:p>
            <a:r>
              <a:rPr lang="en-US"/>
              <a:t>Presentation Title</a:t>
            </a:r>
          </a:p>
        </p:txBody>
      </p:sp>
      <p:sp>
        <p:nvSpPr>
          <p:cNvPr id="4" name="Slide Number Placeholder 3"/>
          <p:cNvSpPr>
            <a:spLocks noGrp="1"/>
          </p:cNvSpPr>
          <p:nvPr>
            <p:ph type="sldNum" sz="quarter" idx="11"/>
          </p:nvPr>
        </p:nvSpPr>
        <p:spPr>
          <a:xfrm>
            <a:off x="449263" y="6070399"/>
            <a:ext cx="1684337" cy="368036"/>
          </a:xfrm>
          <a:prstGeom prst="rect">
            <a:avLst/>
          </a:prstGeom>
        </p:spPr>
        <p:txBody>
          <a:bodyPr/>
          <a:lstStyle/>
          <a:p>
            <a:fld id="{FB2B8EC1-6F45-9F41-A99F-DC91EFBF1972}" type="slidenum">
              <a:rPr lang="en-US" smtClean="0"/>
              <a:pPr/>
              <a:t>‹#›</a:t>
            </a:fld>
            <a:endParaRPr lang="en-US"/>
          </a:p>
        </p:txBody>
      </p:sp>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449264" y="2054224"/>
            <a:ext cx="9367836" cy="357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5451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86B314B-26D8-A542-8CB2-B1F4F241715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10/10/2022</a:t>
            </a:fld>
            <a:endParaRPr lang="en-US"/>
          </a:p>
        </p:txBody>
      </p:sp>
      <p:sp>
        <p:nvSpPr>
          <p:cNvPr id="6" name="Footer Placeholder 5">
            <a:extLst>
              <a:ext uri="{FF2B5EF4-FFF2-40B4-BE49-F238E27FC236}">
                <a16:creationId xmlns:a16="http://schemas.microsoft.com/office/drawing/2014/main" id="{BCD37A71-DF8A-4F4F-861A-E476DE118D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970F9A-CBC1-4044-8347-EC8C3E06E4FB}"/>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4062043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67178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8529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565834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09734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9049701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915080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762240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264406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304341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1065631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10546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02458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6.jpe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NUL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383952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20" r:id="rId16"/>
    <p:sldLayoutId id="2147483721" r:id="rId17"/>
    <p:sldLayoutId id="2147483722" r:id="rId18"/>
    <p:sldLayoutId id="2147483723" r:id="rId19"/>
    <p:sldLayoutId id="2147483724" r:id="rId20"/>
    <p:sldLayoutId id="2147483725" r:id="rId2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9F9A0-8CBE-4C3C-85F1-91B2141E10BF}"/>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6244116"/>
            <a:ext cx="12192000" cy="642737"/>
          </a:xfrm>
          <a:prstGeom prst="rect">
            <a:avLst/>
          </a:prstGeom>
        </p:spPr>
      </p:pic>
      <p:sp>
        <p:nvSpPr>
          <p:cNvPr id="2" name="Title Placeholder 1"/>
          <p:cNvSpPr>
            <a:spLocks noGrp="1"/>
          </p:cNvSpPr>
          <p:nvPr>
            <p:ph type="title"/>
          </p:nvPr>
        </p:nvSpPr>
        <p:spPr>
          <a:xfrm>
            <a:off x="581465" y="126609"/>
            <a:ext cx="11179127" cy="11119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465" y="1575583"/>
            <a:ext cx="11163875" cy="460138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11653583" y="6354069"/>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EB727E-5B2C-4310-AB66-CE5561C8F44D}" type="slidenum">
              <a:rPr lang="en-US" smtClean="0"/>
              <a:pPr/>
              <a:t>‹#›</a:t>
            </a:fld>
            <a:endParaRPr lang="en-US"/>
          </a:p>
        </p:txBody>
      </p:sp>
    </p:spTree>
    <p:extLst>
      <p:ext uri="{BB962C8B-B14F-4D97-AF65-F5344CB8AC3E}">
        <p14:creationId xmlns:p14="http://schemas.microsoft.com/office/powerpoint/2010/main" val="46785810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hf hdr="0" ftr="0" dt="0"/>
  <p:txStyles>
    <p:titleStyle>
      <a:lvl1pPr algn="l" defTabSz="685800" rtl="0" eaLnBrk="1" latinLnBrk="0" hangingPunct="1">
        <a:lnSpc>
          <a:spcPct val="90000"/>
        </a:lnSpc>
        <a:spcBef>
          <a:spcPct val="0"/>
        </a:spcBef>
        <a:buNone/>
        <a:defRPr sz="2700" b="1" kern="1200">
          <a:solidFill>
            <a:schemeClr val="bg2">
              <a:lumMod val="50000"/>
            </a:schemeClr>
          </a:solidFill>
          <a:latin typeface="Century Gothic" panose="020B0502020202020204" pitchFamily="34" charset="0"/>
          <a:ea typeface="+mj-ea"/>
          <a:cs typeface="+mj-cs"/>
        </a:defRPr>
      </a:lvl1pPr>
    </p:titleStyle>
    <p:bodyStyle>
      <a:lvl1pPr marL="210741" indent="-210741" algn="l" defTabSz="685800" rtl="0" eaLnBrk="1" latinLnBrk="0" hangingPunct="1">
        <a:lnSpc>
          <a:spcPct val="90000"/>
        </a:lnSpc>
        <a:spcBef>
          <a:spcPts val="750"/>
        </a:spcBef>
        <a:buClr>
          <a:schemeClr val="accent2"/>
        </a:buClr>
        <a:buFont typeface="Arial" panose="020B0604020202020204" pitchFamily="34" charset="0"/>
        <a:buChar char="•"/>
        <a:defRPr sz="2250" kern="1200">
          <a:solidFill>
            <a:schemeClr val="bg2">
              <a:lumMod val="50000"/>
            </a:schemeClr>
          </a:solidFill>
          <a:latin typeface="+mn-lt"/>
          <a:ea typeface="+mn-ea"/>
          <a:cs typeface="+mn-cs"/>
        </a:defRPr>
      </a:lvl1pPr>
      <a:lvl2pPr marL="601266" indent="-264319" algn="l" defTabSz="685800" rtl="0" eaLnBrk="1" latinLnBrk="0" hangingPunct="1">
        <a:lnSpc>
          <a:spcPct val="90000"/>
        </a:lnSpc>
        <a:spcBef>
          <a:spcPts val="375"/>
        </a:spcBef>
        <a:buClr>
          <a:schemeClr val="accent2"/>
        </a:buClr>
        <a:buFont typeface="Arial" panose="020B0604020202020204" pitchFamily="34" charset="0"/>
        <a:buChar char="‒"/>
        <a:defRPr sz="2250" kern="1200">
          <a:solidFill>
            <a:schemeClr val="bg2">
              <a:lumMod val="50000"/>
            </a:schemeClr>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950" kern="1200">
          <a:solidFill>
            <a:schemeClr val="bg2">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42168066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76034C-C4F4-4EC1-8813-AAF23C5A379E}"/>
              </a:ext>
            </a:extLst>
          </p:cNvPr>
          <p:cNvSpPr/>
          <p:nvPr userDrawn="1"/>
        </p:nvSpPr>
        <p:spPr>
          <a:xfrm>
            <a:off x="0" y="6172200"/>
            <a:ext cx="12192000" cy="685800"/>
          </a:xfrm>
          <a:prstGeom prst="rect">
            <a:avLst/>
          </a:prstGeom>
          <a:solidFill>
            <a:srgbClr val="17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pPr>
              <a:defRPr/>
            </a:pPr>
            <a:fld id="{79D9B9A5-26A8-437F-99D3-9093D87DDB46}" type="datetimeFigureOut">
              <a:rPr lang="en-US" smtClean="0"/>
              <a:pPr>
                <a:defRPr/>
              </a:pPr>
              <a:t>10/10/2022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pPr>
              <a:defRPr/>
            </a:pPr>
            <a:fld id="{4440189F-9B90-4945-B69F-54256413F77E}" type="slidenum">
              <a:rPr lang="en-US" smtClean="0"/>
              <a:pPr>
                <a:defRPr/>
              </a:pPr>
              <a:t>‹#›</a:t>
            </a:fld>
            <a:endParaRPr lang="en-US" dirty="0"/>
          </a:p>
        </p:txBody>
      </p:sp>
      <p:pic>
        <p:nvPicPr>
          <p:cNvPr id="11" name="Graphic 10">
            <a:extLst>
              <a:ext uri="{FF2B5EF4-FFF2-40B4-BE49-F238E27FC236}">
                <a16:creationId xmlns:a16="http://schemas.microsoft.com/office/drawing/2014/main" id="{831FBB8D-66BD-41A4-8F4D-958D6D72EAA9}"/>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r="24490"/>
          <a:stretch/>
        </p:blipFill>
        <p:spPr>
          <a:xfrm>
            <a:off x="6553200" y="228601"/>
            <a:ext cx="5638800" cy="3229968"/>
          </a:xfrm>
          <a:prstGeom prst="rect">
            <a:avLst/>
          </a:prstGeom>
        </p:spPr>
      </p:pic>
    </p:spTree>
    <p:extLst>
      <p:ext uri="{BB962C8B-B14F-4D97-AF65-F5344CB8AC3E}">
        <p14:creationId xmlns:p14="http://schemas.microsoft.com/office/powerpoint/2010/main" val="39885234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b="1" kern="1200">
          <a:solidFill>
            <a:srgbClr val="003C5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74467585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5" r:id="rId26"/>
    <p:sldLayoutId id="2147483766" r:id="rId27"/>
    <p:sldLayoutId id="2147483767" r:id="rId28"/>
    <p:sldLayoutId id="2147483768" r:id="rId29"/>
    <p:sldLayoutId id="2147483769" r:id="rId30"/>
    <p:sldLayoutId id="2147483770" r:id="rId3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18/10/relationships/comments" Target="../comments/modernComment_113_76AAD08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18/10/relationships/comments" Target="../comments/modernComment_156_FC11B0D0.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25.sv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23.sv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45_BECCC3D9.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18/10/relationships/comments" Target="../comments/modernComment_111_EE9473D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18/10/relationships/comments" Target="../comments/modernComment_158_47DF0C59.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E6_BAA92C3D.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8.xml"/><Relationship Id="rId4" Type="http://schemas.microsoft.com/office/2018/10/relationships/comments" Target="../comments/modernComment_159_EF5C923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5B_4F16B99E.xml"/><Relationship Id="rId2" Type="http://schemas.openxmlformats.org/officeDocument/2006/relationships/chart" Target="../charts/chart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chart" Target="../charts/chart16.xml"/><Relationship Id="rId4" Type="http://schemas.openxmlformats.org/officeDocument/2006/relationships/chart" Target="../charts/char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3" Type="http://schemas.openxmlformats.org/officeDocument/2006/relationships/hyperlink" Target="https://claresauntie.typepad.com/beauty_school/2010/11/help-me-help-you-helpme-philosophy-retinol.html" TargetMode="External"/><Relationship Id="rId2" Type="http://schemas.openxmlformats.org/officeDocument/2006/relationships/image" Target="../media/image41.jpeg"/><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redcap.healthlnk.org/"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about:blank" TargetMode="External"/><Relationship Id="rId3" Type="http://schemas.openxmlformats.org/officeDocument/2006/relationships/image" Target="../media/image57.jpeg"/><Relationship Id="rId7" Type="http://schemas.openxmlformats.org/officeDocument/2006/relationships/diagramLayout" Target="../diagrams/layout2.xml"/><Relationship Id="rId12" Type="http://schemas.openxmlformats.org/officeDocument/2006/relationships/image" Target="../media/image61.jpeg"/><Relationship Id="rId17" Type="http://schemas.openxmlformats.org/officeDocument/2006/relationships/image" Target="../media/image65.jpg"/><Relationship Id="rId2" Type="http://schemas.openxmlformats.org/officeDocument/2006/relationships/notesSlide" Target="../notesSlides/notesSlide25.xml"/><Relationship Id="rId16" Type="http://schemas.openxmlformats.org/officeDocument/2006/relationships/image" Target="../media/image64.jpg"/><Relationship Id="rId1" Type="http://schemas.openxmlformats.org/officeDocument/2006/relationships/slideLayout" Target="../slideLayouts/slideLayout13.xml"/><Relationship Id="rId6" Type="http://schemas.openxmlformats.org/officeDocument/2006/relationships/diagramData" Target="../diagrams/data2.xml"/><Relationship Id="rId11" Type="http://schemas.openxmlformats.org/officeDocument/2006/relationships/image" Target="../media/image60.png"/><Relationship Id="rId5" Type="http://schemas.openxmlformats.org/officeDocument/2006/relationships/image" Target="../media/image59.png"/><Relationship Id="rId15" Type="http://schemas.openxmlformats.org/officeDocument/2006/relationships/image" Target="../media/image63.jpg"/><Relationship Id="rId10" Type="http://schemas.microsoft.com/office/2007/relationships/diagramDrawing" Target="../diagrams/drawing2.xml"/><Relationship Id="rId4" Type="http://schemas.openxmlformats.org/officeDocument/2006/relationships/image" Target="../media/image58.png"/><Relationship Id="rId9" Type="http://schemas.openxmlformats.org/officeDocument/2006/relationships/diagramColors" Target="../diagrams/colors2.xml"/><Relationship Id="rId1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7.wmf"/><Relationship Id="rId4" Type="http://schemas.openxmlformats.org/officeDocument/2006/relationships/image" Target="../media/image66.emf"/></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79.jpeg"/><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mailto:info@ilpqc.org"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18/10/relationships/comments" Target="../comments/modernComment_11E_DF8D34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gif"/><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413310" y="1561331"/>
            <a:ext cx="6511490" cy="2267013"/>
          </a:xfrm>
        </p:spPr>
        <p:txBody>
          <a:bodyPr/>
          <a:lstStyle/>
          <a:p>
            <a:r>
              <a:rPr lang="en-US">
                <a:ea typeface="Lato Medium"/>
                <a:cs typeface="Lato Medium"/>
              </a:rPr>
              <a:t>PVB Monthly Webinar: Individual NTSV C-Section Fallout Case Review</a:t>
            </a: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p:txBody>
          <a:bodyPr vert="horz" lIns="91440" tIns="45720" rIns="91440" bIns="45720" rtlCol="0" anchor="t">
            <a:noAutofit/>
          </a:bodyPr>
          <a:lstStyle/>
          <a:p>
            <a:r>
              <a:rPr lang="en-US">
                <a:ea typeface="+mn-lt"/>
                <a:cs typeface="+mn-lt"/>
              </a:rPr>
              <a:t>September 26</a:t>
            </a:r>
            <a:r>
              <a:rPr lang="en-US" baseline="30000">
                <a:ea typeface="+mn-lt"/>
                <a:cs typeface="+mn-lt"/>
              </a:rPr>
              <a:t>th</a:t>
            </a:r>
            <a:r>
              <a:rPr lang="en-US">
                <a:ea typeface="+mn-lt"/>
                <a:cs typeface="+mn-lt"/>
              </a:rPr>
              <a:t> 2022 at 12:30 PM</a:t>
            </a:r>
            <a:endParaRPr lang="en-US"/>
          </a:p>
        </p:txBody>
      </p:sp>
      <p:pic>
        <p:nvPicPr>
          <p:cNvPr id="6" name="Picture 6" descr="Pregnant woman holding stomach">
            <a:extLst>
              <a:ext uri="{FF2B5EF4-FFF2-40B4-BE49-F238E27FC236}">
                <a16:creationId xmlns:a16="http://schemas.microsoft.com/office/drawing/2014/main" id="{30C1A51F-9C76-7D94-57CD-AC4A39EF6029}"/>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t="-597"/>
          <a:stretch/>
        </p:blipFill>
        <p:spPr>
          <a:xfrm>
            <a:off x="7683626" y="436922"/>
            <a:ext cx="4508374" cy="5279954"/>
          </a:xfrm>
        </p:spPr>
      </p:pic>
    </p:spTree>
    <p:extLst>
      <p:ext uri="{BB962C8B-B14F-4D97-AF65-F5344CB8AC3E}">
        <p14:creationId xmlns:p14="http://schemas.microsoft.com/office/powerpoint/2010/main" val="2008243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Hospital Team Annual Conference Prep</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10</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graphicFrame>
        <p:nvGraphicFramePr>
          <p:cNvPr id="6" name="Content Placeholder 5"/>
          <p:cNvGraphicFramePr>
            <a:graphicFrameLocks noGrp="1"/>
          </p:cNvGraphicFramePr>
          <p:nvPr>
            <p:ph idx="1"/>
          </p:nvPr>
        </p:nvGraphicFramePr>
        <p:xfrm>
          <a:off x="121920" y="1528127"/>
          <a:ext cx="11948160" cy="4828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7232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a:t>PVB Data Review</a:t>
            </a:r>
          </a:p>
        </p:txBody>
      </p:sp>
    </p:spTree>
    <p:extLst>
      <p:ext uri="{BB962C8B-B14F-4D97-AF65-F5344CB8AC3E}">
        <p14:creationId xmlns:p14="http://schemas.microsoft.com/office/powerpoint/2010/main" val="525204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510541725"/>
              </p:ext>
            </p:extLst>
          </p:nvPr>
        </p:nvGraphicFramePr>
        <p:xfrm>
          <a:off x="442706" y="1607180"/>
          <a:ext cx="6300994" cy="46343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85568C3-B547-F60B-DF7F-78360D9CEF42}"/>
              </a:ext>
            </a:extLst>
          </p:cNvPr>
          <p:cNvSpPr>
            <a:spLocks noGrp="1"/>
          </p:cNvSpPr>
          <p:nvPr>
            <p:ph type="title"/>
          </p:nvPr>
        </p:nvSpPr>
        <p:spPr>
          <a:xfrm>
            <a:off x="609600" y="281618"/>
            <a:ext cx="10972800" cy="1325563"/>
          </a:xfrm>
          <a:noFill/>
        </p:spPr>
        <p:txBody>
          <a:bodyPr/>
          <a:lstStyle/>
          <a:p>
            <a:r>
              <a:rPr lang="en-US">
                <a:ea typeface="Lato Medium"/>
                <a:cs typeface="Lato Medium"/>
              </a:rPr>
              <a:t>NTSV C-Section Rate by Race and </a:t>
            </a:r>
            <a:br>
              <a:rPr lang="en-US">
                <a:ea typeface="Lato Medium"/>
                <a:cs typeface="Lato Medium"/>
              </a:rPr>
            </a:br>
            <a:r>
              <a:rPr lang="en-US">
                <a:ea typeface="Lato Medium"/>
                <a:cs typeface="Lato Medium"/>
              </a:rPr>
              <a:t>Ethnicity</a:t>
            </a:r>
            <a:endParaRPr lang="en-US"/>
          </a:p>
        </p:txBody>
      </p:sp>
      <p:sp>
        <p:nvSpPr>
          <p:cNvPr id="4" name="Slide Number Placeholder 3">
            <a:extLst>
              <a:ext uri="{FF2B5EF4-FFF2-40B4-BE49-F238E27FC236}">
                <a16:creationId xmlns:a16="http://schemas.microsoft.com/office/drawing/2014/main" id="{DAF9B154-43A9-7B12-9319-835CF57F5F6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AB3AD3-2EA6-823D-6956-716B0DA0E6D4}"/>
              </a:ext>
            </a:extLst>
          </p:cNvPr>
          <p:cNvSpPr>
            <a:spLocks noGrp="1"/>
          </p:cNvSpPr>
          <p:nvPr>
            <p:ph type="ftr" sz="quarter" idx="11"/>
          </p:nvPr>
        </p:nvSpPr>
        <p:spPr>
          <a:xfrm>
            <a:off x="8647134" y="6471172"/>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cxnSp>
        <p:nvCxnSpPr>
          <p:cNvPr id="8" name="Straight Connector 7"/>
          <p:cNvCxnSpPr/>
          <p:nvPr/>
        </p:nvCxnSpPr>
        <p:spPr>
          <a:xfrm>
            <a:off x="947002" y="3682767"/>
            <a:ext cx="5562032" cy="865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D58C7A1-9ED0-58D5-4D78-A279981C0DFF}"/>
              </a:ext>
            </a:extLst>
          </p:cNvPr>
          <p:cNvSpPr/>
          <p:nvPr/>
        </p:nvSpPr>
        <p:spPr>
          <a:xfrm>
            <a:off x="6845299" y="1607181"/>
            <a:ext cx="5167994" cy="4634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Calibri" panose="020F0502020204030204"/>
                <a:ea typeface="+mn-ea"/>
                <a:cs typeface="Calibri"/>
              </a:rPr>
              <a:t>NTSV C-Section Race and Ethnicity Data Collection: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Calibri" panose="020F0502020204030204"/>
                <a:ea typeface="+mn-ea"/>
                <a:cs typeface="+mn-cs"/>
              </a:rPr>
              <a:t>Goal:</a:t>
            </a: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Provide data reports to all teams with their NTSV CS rates stratified by race, ethnicity and insurance status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Bridging PVB and BE initiatives to stratify key measures to identify disparities and address them</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rPr>
              <a:t>"There is no quality without equity"</a:t>
            </a:r>
          </a:p>
        </p:txBody>
      </p:sp>
    </p:spTree>
    <p:extLst>
      <p:ext uri="{BB962C8B-B14F-4D97-AF65-F5344CB8AC3E}">
        <p14:creationId xmlns:p14="http://schemas.microsoft.com/office/powerpoint/2010/main" val="1990905987"/>
      </p:ext>
    </p:extLst>
  </p:cSld>
  <p:clrMapOvr>
    <a:masterClrMapping/>
  </p:clrMapOvr>
  <p:extLst>
    <p:ext uri="{6950BFC3-D8DA-4A85-94F7-54DA5524770B}">
      <p188:commentRel xmlns=""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5" y="212572"/>
            <a:ext cx="7514897" cy="1325563"/>
          </a:xfrm>
        </p:spPr>
        <p:txBody>
          <a:bodyPr/>
          <a:lstStyle/>
          <a:p>
            <a:r>
              <a:rPr lang="en-US"/>
              <a:t>PVB Hospital Data that is needed to provide all teams stratified NTSV C/S data</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7" name="Table 6"/>
          <p:cNvGraphicFramePr>
            <a:graphicFrameLocks noGrp="1"/>
          </p:cNvGraphicFramePr>
          <p:nvPr>
            <p:extLst>
              <p:ext uri="{D42A27DB-BD31-4B8C-83A1-F6EECF244321}">
                <p14:modId xmlns:p14="http://schemas.microsoft.com/office/powerpoint/2010/main" val="3612022527"/>
              </p:ext>
            </p:extLst>
          </p:nvPr>
        </p:nvGraphicFramePr>
        <p:xfrm>
          <a:off x="2861732" y="1690688"/>
          <a:ext cx="8096896" cy="1918555"/>
        </p:xfrm>
        <a:graphic>
          <a:graphicData uri="http://schemas.openxmlformats.org/drawingml/2006/table">
            <a:tbl>
              <a:tblPr firstRow="1" firstCol="1" bandRow="1"/>
              <a:tblGrid>
                <a:gridCol w="1397886">
                  <a:extLst>
                    <a:ext uri="{9D8B030D-6E8A-4147-A177-3AD203B41FA5}">
                      <a16:colId xmlns:a16="http://schemas.microsoft.com/office/drawing/2014/main" val="3538772033"/>
                    </a:ext>
                  </a:extLst>
                </a:gridCol>
                <a:gridCol w="1387766">
                  <a:extLst>
                    <a:ext uri="{9D8B030D-6E8A-4147-A177-3AD203B41FA5}">
                      <a16:colId xmlns:a16="http://schemas.microsoft.com/office/drawing/2014/main" val="3403948050"/>
                    </a:ext>
                  </a:extLst>
                </a:gridCol>
                <a:gridCol w="900211">
                  <a:extLst>
                    <a:ext uri="{9D8B030D-6E8A-4147-A177-3AD203B41FA5}">
                      <a16:colId xmlns:a16="http://schemas.microsoft.com/office/drawing/2014/main" val="3692049676"/>
                    </a:ext>
                  </a:extLst>
                </a:gridCol>
                <a:gridCol w="1177276">
                  <a:extLst>
                    <a:ext uri="{9D8B030D-6E8A-4147-A177-3AD203B41FA5}">
                      <a16:colId xmlns:a16="http://schemas.microsoft.com/office/drawing/2014/main" val="1816897789"/>
                    </a:ext>
                  </a:extLst>
                </a:gridCol>
                <a:gridCol w="1163273">
                  <a:extLst>
                    <a:ext uri="{9D8B030D-6E8A-4147-A177-3AD203B41FA5}">
                      <a16:colId xmlns:a16="http://schemas.microsoft.com/office/drawing/2014/main" val="264080271"/>
                    </a:ext>
                  </a:extLst>
                </a:gridCol>
                <a:gridCol w="990231">
                  <a:extLst>
                    <a:ext uri="{9D8B030D-6E8A-4147-A177-3AD203B41FA5}">
                      <a16:colId xmlns:a16="http://schemas.microsoft.com/office/drawing/2014/main" val="1353446977"/>
                    </a:ext>
                  </a:extLst>
                </a:gridCol>
                <a:gridCol w="1080253">
                  <a:extLst>
                    <a:ext uri="{9D8B030D-6E8A-4147-A177-3AD203B41FA5}">
                      <a16:colId xmlns:a16="http://schemas.microsoft.com/office/drawing/2014/main" val="1089020882"/>
                    </a:ext>
                  </a:extLst>
                </a:gridCol>
              </a:tblGrid>
              <a:tr h="348752">
                <a:tc>
                  <a:txBody>
                    <a:bodyPr/>
                    <a:lstStyle/>
                    <a:p>
                      <a:endParaRPr lang="en-US" sz="1400">
                        <a:effectLst/>
                        <a:latin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1800" b="1">
                          <a:effectLst/>
                          <a:latin typeface="Times New Roman" panose="02020603050405020304" pitchFamily="18" charset="0"/>
                          <a:ea typeface="Calibri" panose="020F0502020204030204" pitchFamily="34" charset="0"/>
                        </a:rPr>
                        <a:t>Total</a:t>
                      </a: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1800" b="1">
                          <a:effectLst/>
                          <a:latin typeface="Times New Roman" panose="02020603050405020304" pitchFamily="18" charset="0"/>
                          <a:ea typeface="Calibri" panose="020F0502020204030204" pitchFamily="34" charset="0"/>
                        </a:rPr>
                        <a:t>White</a:t>
                      </a: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1800" b="1">
                          <a:effectLst/>
                          <a:latin typeface="Times New Roman" panose="02020603050405020304" pitchFamily="18" charset="0"/>
                          <a:ea typeface="Calibri" panose="020F0502020204030204" pitchFamily="34" charset="0"/>
                        </a:rPr>
                        <a:t>Black</a:t>
                      </a: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1800" b="1">
                          <a:effectLst/>
                          <a:latin typeface="Times New Roman" panose="02020603050405020304" pitchFamily="18" charset="0"/>
                          <a:ea typeface="Calibri" panose="020F0502020204030204" pitchFamily="34" charset="0"/>
                        </a:rPr>
                        <a:t>Hispanic</a:t>
                      </a: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1800" b="1">
                          <a:effectLst/>
                          <a:latin typeface="Times New Roman" panose="02020603050405020304" pitchFamily="18" charset="0"/>
                          <a:ea typeface="Calibri" panose="020F0502020204030204" pitchFamily="34" charset="0"/>
                        </a:rPr>
                        <a:t>Asian</a:t>
                      </a: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1800" b="1">
                          <a:effectLst/>
                          <a:latin typeface="Times New Roman" panose="02020603050405020304" pitchFamily="18" charset="0"/>
                          <a:ea typeface="Calibri" panose="020F0502020204030204" pitchFamily="34" charset="0"/>
                        </a:rPr>
                        <a:t>Other</a:t>
                      </a: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376442"/>
                  </a:ext>
                </a:extLst>
              </a:tr>
              <a:tr h="697503">
                <a:tc>
                  <a:txBody>
                    <a:bodyPr/>
                    <a:lstStyle/>
                    <a:p>
                      <a:pPr marL="0" marR="0">
                        <a:lnSpc>
                          <a:spcPct val="106000"/>
                        </a:lnSpc>
                        <a:spcBef>
                          <a:spcPts val="0"/>
                        </a:spcBef>
                        <a:spcAft>
                          <a:spcPts val="800"/>
                        </a:spcAft>
                      </a:pPr>
                      <a:r>
                        <a:rPr lang="en-US" sz="1800" b="1">
                          <a:effectLst/>
                          <a:latin typeface="Times New Roman" panose="02020603050405020304" pitchFamily="18" charset="0"/>
                          <a:ea typeface="Calibri" panose="020F0502020204030204" pitchFamily="34" charset="0"/>
                        </a:rPr>
                        <a:t>NTSV Deliveries</a:t>
                      </a: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effectLst/>
                        <a:latin typeface="Times New Roman" panose="02020603050405020304" pitchFamily="18" charset="0"/>
                        <a:ea typeface="Calibri" panose="020F0502020204030204" pitchFamily="34"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00429250"/>
                  </a:ext>
                </a:extLst>
              </a:tr>
              <a:tr h="697503">
                <a:tc>
                  <a:txBody>
                    <a:bodyPr/>
                    <a:lstStyle/>
                    <a:p>
                      <a:pPr marL="0" marR="0">
                        <a:lnSpc>
                          <a:spcPct val="106000"/>
                        </a:lnSpc>
                        <a:spcBef>
                          <a:spcPts val="0"/>
                        </a:spcBef>
                        <a:spcAft>
                          <a:spcPts val="800"/>
                        </a:spcAft>
                      </a:pPr>
                      <a:r>
                        <a:rPr lang="en-US" sz="1800" b="1">
                          <a:effectLst/>
                          <a:latin typeface="Times New Roman" panose="02020603050405020304" pitchFamily="18" charset="0"/>
                          <a:ea typeface="Calibri" panose="020F0502020204030204" pitchFamily="34" charset="0"/>
                        </a:rPr>
                        <a:t>NTSV Cesarean Deliveries</a:t>
                      </a: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800">
                        <a:effectLst/>
                        <a:latin typeface="Times New Roman" panose="02020603050405020304" pitchFamily="18" charset="0"/>
                        <a:ea typeface="Calibri" panose="020F0502020204030204" pitchFamily="34"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1400">
                        <a:effectLst/>
                        <a:latin typeface="Times New Roman" panose="02020603050405020304" pitchFamily="18" charset="0"/>
                        <a:ea typeface="Times New Roman" panose="02020603050405020304" pitchFamily="18" charset="0"/>
                      </a:endParaRPr>
                    </a:p>
                  </a:txBody>
                  <a:tcPr marL="89447" marR="8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63936548"/>
                  </a:ext>
                </a:extLst>
              </a:tr>
            </a:tbl>
          </a:graphicData>
        </a:graphic>
      </p:graphicFrame>
      <p:graphicFrame>
        <p:nvGraphicFramePr>
          <p:cNvPr id="8" name="Table 7"/>
          <p:cNvGraphicFramePr>
            <a:graphicFrameLocks noGrp="1"/>
          </p:cNvGraphicFramePr>
          <p:nvPr/>
        </p:nvGraphicFramePr>
        <p:xfrm>
          <a:off x="2861733" y="3677863"/>
          <a:ext cx="8096896" cy="2570535"/>
        </p:xfrm>
        <a:graphic>
          <a:graphicData uri="http://schemas.openxmlformats.org/drawingml/2006/table">
            <a:tbl>
              <a:tblPr firstRow="1" firstCol="1" bandRow="1"/>
              <a:tblGrid>
                <a:gridCol w="1416332">
                  <a:extLst>
                    <a:ext uri="{9D8B030D-6E8A-4147-A177-3AD203B41FA5}">
                      <a16:colId xmlns:a16="http://schemas.microsoft.com/office/drawing/2014/main" val="983661977"/>
                    </a:ext>
                  </a:extLst>
                </a:gridCol>
                <a:gridCol w="2079654">
                  <a:extLst>
                    <a:ext uri="{9D8B030D-6E8A-4147-A177-3AD203B41FA5}">
                      <a16:colId xmlns:a16="http://schemas.microsoft.com/office/drawing/2014/main" val="9775012"/>
                    </a:ext>
                  </a:extLst>
                </a:gridCol>
                <a:gridCol w="2102769">
                  <a:extLst>
                    <a:ext uri="{9D8B030D-6E8A-4147-A177-3AD203B41FA5}">
                      <a16:colId xmlns:a16="http://schemas.microsoft.com/office/drawing/2014/main" val="3138327874"/>
                    </a:ext>
                  </a:extLst>
                </a:gridCol>
                <a:gridCol w="2498141">
                  <a:extLst>
                    <a:ext uri="{9D8B030D-6E8A-4147-A177-3AD203B41FA5}">
                      <a16:colId xmlns:a16="http://schemas.microsoft.com/office/drawing/2014/main" val="960216020"/>
                    </a:ext>
                  </a:extLst>
                </a:gridCol>
              </a:tblGrid>
              <a:tr h="514107">
                <a:tc>
                  <a:txBody>
                    <a:bodyPr/>
                    <a:lstStyle/>
                    <a:p>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2000" b="1">
                          <a:effectLst/>
                          <a:latin typeface="Times New Roman" panose="02020603050405020304" pitchFamily="18" charset="0"/>
                          <a:ea typeface="Calibri" panose="020F0502020204030204" pitchFamily="34" charset="0"/>
                        </a:rPr>
                        <a:t>Private Insurance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2000" b="1">
                          <a:effectLst/>
                          <a:latin typeface="Times New Roman" panose="02020603050405020304" pitchFamily="18" charset="0"/>
                          <a:ea typeface="Calibri" panose="020F0502020204030204" pitchFamily="34" charset="0"/>
                        </a:rPr>
                        <a:t>Public Insurance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800"/>
                        </a:spcAft>
                      </a:pPr>
                      <a:r>
                        <a:rPr lang="en-US" sz="2000" b="1">
                          <a:effectLst/>
                          <a:latin typeface="Times New Roman" panose="02020603050405020304" pitchFamily="18" charset="0"/>
                          <a:ea typeface="Calibri" panose="020F0502020204030204" pitchFamily="34" charset="0"/>
                        </a:rPr>
                        <a:t>Uninsured/Self-pay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8283580"/>
                  </a:ext>
                </a:extLst>
              </a:tr>
              <a:tr h="771161">
                <a:tc>
                  <a:txBody>
                    <a:bodyPr/>
                    <a:lstStyle/>
                    <a:p>
                      <a:pPr marL="0" marR="0">
                        <a:lnSpc>
                          <a:spcPct val="106000"/>
                        </a:lnSpc>
                        <a:spcBef>
                          <a:spcPts val="0"/>
                        </a:spcBef>
                        <a:spcAft>
                          <a:spcPts val="800"/>
                        </a:spcAft>
                      </a:pPr>
                      <a:r>
                        <a:rPr lang="en-US" sz="2000" b="1">
                          <a:effectLst/>
                          <a:latin typeface="Times New Roman" panose="02020603050405020304" pitchFamily="18" charset="0"/>
                          <a:ea typeface="Calibri" panose="020F0502020204030204" pitchFamily="34" charset="0"/>
                        </a:rPr>
                        <a:t>NTSV Deliveries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9396183"/>
                  </a:ext>
                </a:extLst>
              </a:tr>
              <a:tr h="1285267">
                <a:tc>
                  <a:txBody>
                    <a:bodyPr/>
                    <a:lstStyle/>
                    <a:p>
                      <a:pPr marL="0" marR="0">
                        <a:lnSpc>
                          <a:spcPct val="106000"/>
                        </a:lnSpc>
                        <a:spcBef>
                          <a:spcPts val="0"/>
                        </a:spcBef>
                        <a:spcAft>
                          <a:spcPts val="800"/>
                        </a:spcAft>
                      </a:pPr>
                      <a:r>
                        <a:rPr lang="en-US" sz="2000" b="1">
                          <a:effectLst/>
                          <a:latin typeface="Times New Roman" panose="02020603050405020304" pitchFamily="18" charset="0"/>
                          <a:ea typeface="Calibri" panose="020F0502020204030204" pitchFamily="34" charset="0"/>
                        </a:rPr>
                        <a:t>NTSV Cesarean Deliveries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41380253"/>
                  </a:ext>
                </a:extLst>
              </a:tr>
            </a:tbl>
          </a:graphicData>
        </a:graphic>
      </p:graphicFrame>
      <p:sp>
        <p:nvSpPr>
          <p:cNvPr id="9" name="Rectangle 8"/>
          <p:cNvSpPr/>
          <p:nvPr/>
        </p:nvSpPr>
        <p:spPr>
          <a:xfrm>
            <a:off x="846667" y="2370667"/>
            <a:ext cx="1371600" cy="914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444C55"/>
                </a:solidFill>
                <a:latin typeface="Arial" panose="020B0604020202020204"/>
              </a:rPr>
              <a:t>Data already submitted</a:t>
            </a: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sp>
        <p:nvSpPr>
          <p:cNvPr id="10" name="Rectangle 9"/>
          <p:cNvSpPr/>
          <p:nvPr/>
        </p:nvSpPr>
        <p:spPr>
          <a:xfrm>
            <a:off x="866360" y="3437620"/>
            <a:ext cx="1371600" cy="2918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solidFill>
                <a:effectLst/>
                <a:uLnTx/>
                <a:uFillTx/>
                <a:latin typeface="Arial" panose="020B0604020202020204"/>
              </a:rPr>
              <a:t>Data</a:t>
            </a:r>
            <a:r>
              <a:rPr kumimoji="0" lang="en-US" sz="2000" b="0" i="0" u="none" strike="noStrike" kern="1200" cap="none" spc="0" normalizeH="0" noProof="0">
                <a:ln>
                  <a:noFill/>
                </a:ln>
                <a:solidFill>
                  <a:srgbClr val="444C55"/>
                </a:solidFill>
                <a:effectLst/>
                <a:uLnTx/>
                <a:uFillTx/>
                <a:latin typeface="Arial" panose="020B0604020202020204"/>
              </a:rPr>
              <a:t> that must be submitted </a:t>
            </a:r>
            <a:r>
              <a:rPr lang="en-US" sz="2000">
                <a:solidFill>
                  <a:srgbClr val="444C55"/>
                </a:solidFill>
                <a:latin typeface="Arial" panose="020B0604020202020204"/>
              </a:rPr>
              <a:t>B</a:t>
            </a:r>
            <a:r>
              <a:rPr kumimoji="0" lang="en-US" sz="2000" b="0" i="0" u="none" strike="noStrike" kern="1200" cap="none" spc="0" normalizeH="0" noProof="0" err="1">
                <a:ln>
                  <a:noFill/>
                </a:ln>
                <a:solidFill>
                  <a:srgbClr val="444C55"/>
                </a:solidFill>
                <a:effectLst/>
                <a:uLnTx/>
                <a:uFillTx/>
                <a:latin typeface="Arial" panose="020B0604020202020204"/>
              </a:rPr>
              <a:t>aseline</a:t>
            </a:r>
            <a:r>
              <a:rPr kumimoji="0" lang="en-US" sz="2000" b="0" i="0" u="none" strike="noStrike" kern="1200" cap="none" spc="0" normalizeH="0" noProof="0">
                <a:ln>
                  <a:noFill/>
                </a:ln>
                <a:solidFill>
                  <a:srgbClr val="444C55"/>
                </a:solidFill>
                <a:effectLst/>
                <a:uLnTx/>
                <a:uFillTx/>
                <a:latin typeface="Arial" panose="020B0604020202020204"/>
              </a:rPr>
              <a:t> through March 2022  </a:t>
            </a:r>
            <a:endParaRPr kumimoji="0" lang="en-US" sz="2000" b="0" i="0" u="none" strike="noStrike" kern="1200" cap="none" spc="0" normalizeH="0" baseline="0" noProof="0">
              <a:ln>
                <a:noFill/>
              </a:ln>
              <a:solidFill>
                <a:srgbClr val="444C55"/>
              </a:solidFill>
              <a:effectLst/>
              <a:uLnTx/>
              <a:uFillTx/>
              <a:latin typeface="Arial" panose="020B0604020202020204"/>
            </a:endParaRPr>
          </a:p>
        </p:txBody>
      </p:sp>
      <p:sp>
        <p:nvSpPr>
          <p:cNvPr id="11" name="TextBox 10"/>
          <p:cNvSpPr txBox="1"/>
          <p:nvPr/>
        </p:nvSpPr>
        <p:spPr>
          <a:xfrm>
            <a:off x="846667" y="1913493"/>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444C55"/>
                </a:solidFill>
                <a:effectLst/>
                <a:uLnTx/>
                <a:uFillTx/>
                <a:latin typeface="Arial" panose="020B0604020202020204"/>
                <a:ea typeface="+mn-ea"/>
                <a:cs typeface="+mn-cs"/>
              </a:rPr>
              <a:t>Legend</a:t>
            </a:r>
          </a:p>
        </p:txBody>
      </p:sp>
    </p:spTree>
    <p:extLst>
      <p:ext uri="{BB962C8B-B14F-4D97-AF65-F5344CB8AC3E}">
        <p14:creationId xmlns:p14="http://schemas.microsoft.com/office/powerpoint/2010/main" val="1704372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6814457" cy="1325563"/>
          </a:xfrm>
          <a:noFill/>
        </p:spPr>
        <p:txBody>
          <a:bodyPr>
            <a:normAutofit fontScale="90000"/>
          </a:bodyPr>
          <a:lstStyle/>
          <a:p>
            <a:r>
              <a:rPr lang="en-US" dirty="0" smtClean="0">
                <a:ea typeface="Lato Medium"/>
                <a:cs typeface="Lato Medium"/>
              </a:rPr>
              <a:t>Receive your NTSV </a:t>
            </a:r>
            <a:r>
              <a:rPr lang="en-US" dirty="0">
                <a:ea typeface="Lato Medium"/>
                <a:cs typeface="Lato Medium"/>
              </a:rPr>
              <a:t>C/S data stratified by race/ethnicity/insurance status: next steps for PVB </a:t>
            </a:r>
            <a:r>
              <a:rPr lang="en-US" dirty="0" smtClean="0">
                <a:ea typeface="Lato Medium"/>
                <a:cs typeface="Lato Medium"/>
              </a:rPr>
              <a:t>teams </a:t>
            </a:r>
            <a:endParaRPr lang="en-US" dirty="0"/>
          </a:p>
        </p:txBody>
      </p:sp>
      <p:sp>
        <p:nvSpPr>
          <p:cNvPr id="3" name="Content Placeholder 2"/>
          <p:cNvSpPr>
            <a:spLocks noGrp="1"/>
          </p:cNvSpPr>
          <p:nvPr>
            <p:ph idx="1"/>
          </p:nvPr>
        </p:nvSpPr>
        <p:spPr>
          <a:xfrm>
            <a:off x="609600" y="2005012"/>
            <a:ext cx="10972800" cy="4351338"/>
          </a:xfrm>
        </p:spPr>
        <p:txBody>
          <a:bodyPr vert="horz" lIns="91440" tIns="45720" rIns="91440" bIns="45720" rtlCol="0" anchor="t">
            <a:normAutofit/>
          </a:bodyPr>
          <a:lstStyle/>
          <a:p>
            <a:pPr>
              <a:spcAft>
                <a:spcPts val="0"/>
              </a:spcAft>
            </a:pPr>
            <a:r>
              <a:rPr lang="en-US">
                <a:ea typeface="Lato"/>
                <a:cs typeface="Lato"/>
              </a:rPr>
              <a:t>Who? All PVB Teams</a:t>
            </a:r>
          </a:p>
          <a:p>
            <a:pPr>
              <a:spcAft>
                <a:spcPts val="0"/>
              </a:spcAft>
            </a:pPr>
            <a:r>
              <a:rPr lang="en-US">
                <a:ea typeface="Lato"/>
                <a:cs typeface="Lato"/>
              </a:rPr>
              <a:t>What? # of NTSV Deliveries by Race/ Ethnicity  and Insurance status for</a:t>
            </a:r>
            <a:r>
              <a:rPr lang="en-US" u="sng">
                <a:ea typeface="Lato"/>
                <a:cs typeface="Lato"/>
              </a:rPr>
              <a:t> baseline (Quarter 4 2019) and January 2021 to March 2022</a:t>
            </a:r>
          </a:p>
          <a:p>
            <a:pPr>
              <a:spcAft>
                <a:spcPts val="0"/>
              </a:spcAft>
            </a:pPr>
            <a:r>
              <a:rPr lang="en-US">
                <a:ea typeface="Lato"/>
                <a:cs typeface="Lato"/>
              </a:rPr>
              <a:t>Where? Edit your past submissions for PVB Hospital level data, there is now an entry for # NTSV Deliveries by race/ethnicity and insurance status</a:t>
            </a:r>
          </a:p>
          <a:p>
            <a:pPr marL="0" indent="0">
              <a:spcAft>
                <a:spcPts val="0"/>
              </a:spcAft>
              <a:buNone/>
            </a:pPr>
            <a:endParaRPr lang="en-US">
              <a:ea typeface="Lato"/>
              <a:cs typeface="Lato"/>
            </a:endParaRPr>
          </a:p>
        </p:txBody>
      </p:sp>
      <p:sp>
        <p:nvSpPr>
          <p:cNvPr id="4" name="Slide Number Placeholder 3"/>
          <p:cNvSpPr>
            <a:spLocks noGrp="1"/>
          </p:cNvSpPr>
          <p:nvPr>
            <p:ph type="sldNum" sz="quarter" idx="10"/>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9" name="Rounded Rectangle 8"/>
          <p:cNvSpPr/>
          <p:nvPr/>
        </p:nvSpPr>
        <p:spPr>
          <a:xfrm>
            <a:off x="3555256" y="4315367"/>
            <a:ext cx="4691743" cy="16437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t>34 Teams </a:t>
            </a:r>
            <a:r>
              <a:rPr lang="en-US" sz="3200" dirty="0"/>
              <a:t>have submitted all  race, ethnicity and insurance data</a:t>
            </a:r>
          </a:p>
        </p:txBody>
      </p:sp>
    </p:spTree>
    <p:extLst>
      <p:ext uri="{BB962C8B-B14F-4D97-AF65-F5344CB8AC3E}">
        <p14:creationId xmlns:p14="http://schemas.microsoft.com/office/powerpoint/2010/main" val="218845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A237-E4FF-4046-81CA-2A9506C25C5C}"/>
              </a:ext>
            </a:extLst>
          </p:cNvPr>
          <p:cNvSpPr>
            <a:spLocks noGrp="1"/>
          </p:cNvSpPr>
          <p:nvPr>
            <p:ph type="title"/>
          </p:nvPr>
        </p:nvSpPr>
        <p:spPr>
          <a:xfrm>
            <a:off x="488122" y="89038"/>
            <a:ext cx="7162801" cy="1347649"/>
          </a:xfrm>
        </p:spPr>
        <p:txBody>
          <a:bodyPr>
            <a:normAutofit/>
          </a:bodyPr>
          <a:lstStyle/>
          <a:p>
            <a:r>
              <a:rPr lang="en-US">
                <a:ea typeface="+mj-lt"/>
                <a:cs typeface="+mj-lt"/>
              </a:rPr>
              <a:t>PVB Aims and Measures</a:t>
            </a:r>
            <a:endParaRPr lang="en-US"/>
          </a:p>
        </p:txBody>
      </p:sp>
      <p:sp>
        <p:nvSpPr>
          <p:cNvPr id="4" name="Slide Number Placeholder 3">
            <a:extLst>
              <a:ext uri="{FF2B5EF4-FFF2-40B4-BE49-F238E27FC236}">
                <a16:creationId xmlns:a16="http://schemas.microsoft.com/office/drawing/2014/main" id="{E2F7B0D3-61F3-4B1B-A6A3-755A1AA9706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AF71973-EDC1-4D4F-BB7C-393A4B4ED4E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6" name="Picture 6">
            <a:extLst>
              <a:ext uri="{FF2B5EF4-FFF2-40B4-BE49-F238E27FC236}">
                <a16:creationId xmlns:a16="http://schemas.microsoft.com/office/drawing/2014/main" id="{A53831D2-6011-6735-F0F7-3068343BCB6F}"/>
              </a:ext>
            </a:extLst>
          </p:cNvPr>
          <p:cNvPicPr>
            <a:picLocks noChangeAspect="1"/>
          </p:cNvPicPr>
          <p:nvPr/>
        </p:nvPicPr>
        <p:blipFill>
          <a:blip r:embed="rId3"/>
          <a:stretch>
            <a:fillRect/>
          </a:stretch>
        </p:blipFill>
        <p:spPr>
          <a:xfrm>
            <a:off x="1451129" y="1613785"/>
            <a:ext cx="9071805" cy="4571714"/>
          </a:xfrm>
          <a:prstGeom prst="rect">
            <a:avLst/>
          </a:prstGeom>
        </p:spPr>
      </p:pic>
    </p:spTree>
    <p:extLst>
      <p:ext uri="{BB962C8B-B14F-4D97-AF65-F5344CB8AC3E}">
        <p14:creationId xmlns:p14="http://schemas.microsoft.com/office/powerpoint/2010/main" val="4229017808"/>
      </p:ext>
    </p:extLst>
  </p:cSld>
  <p:clrMapOvr>
    <a:masterClrMapping/>
  </p:clrMapOvr>
  <p:extLst>
    <p:ext uri="{6950BFC3-D8DA-4A85-94F7-54DA5524770B}">
      <p188:commentRel xmlns=""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PVB Key Strategies for </a:t>
            </a:r>
            <a:br>
              <a:rPr lang="en-US"/>
            </a:br>
            <a:r>
              <a:rPr lang="en-US"/>
              <a:t>Creating Clinical Culture Change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9454" y="3917300"/>
            <a:ext cx="2330606" cy="217448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03430" y="1650328"/>
            <a:ext cx="2531327" cy="2219093"/>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93469" y="1729373"/>
            <a:ext cx="2587083" cy="2163917"/>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87939" y="3930106"/>
            <a:ext cx="1895708" cy="2167634"/>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2233" y="1737602"/>
            <a:ext cx="1957360" cy="2132784"/>
          </a:xfrm>
          <a:prstGeom prst="rect">
            <a:avLst/>
          </a:prstGeom>
        </p:spPr>
      </p:pic>
      <p:sp>
        <p:nvSpPr>
          <p:cNvPr id="3" name="Oval 2"/>
          <p:cNvSpPr/>
          <p:nvPr/>
        </p:nvSpPr>
        <p:spPr>
          <a:xfrm>
            <a:off x="9687579" y="1853126"/>
            <a:ext cx="1413904" cy="1444782"/>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p:cNvSpPr/>
          <p:nvPr/>
        </p:nvSpPr>
        <p:spPr>
          <a:xfrm>
            <a:off x="8273675" y="3959863"/>
            <a:ext cx="1413904" cy="1444782"/>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9097395" y="3316388"/>
            <a:ext cx="2787806" cy="553998"/>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444C55">
                    <a:lumMod val="75000"/>
                  </a:srgbClr>
                </a:solidFill>
                <a:effectLst/>
                <a:uLnTx/>
                <a:uFillTx/>
                <a:latin typeface="Bahnschrift" panose="020B0502040204020203" pitchFamily="34" charset="0"/>
                <a:ea typeface="+mn-ea"/>
                <a:cs typeface="+mn-cs"/>
              </a:rPr>
              <a:t>Sharing Unblinded Provider-level NTSV C-Section Rates </a:t>
            </a:r>
          </a:p>
        </p:txBody>
      </p:sp>
      <p:sp>
        <p:nvSpPr>
          <p:cNvPr id="13" name="Rectangle 12"/>
          <p:cNvSpPr/>
          <p:nvPr/>
        </p:nvSpPr>
        <p:spPr>
          <a:xfrm>
            <a:off x="7359752" y="5537790"/>
            <a:ext cx="3475286" cy="553998"/>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444C55">
                    <a:lumMod val="75000"/>
                  </a:srgbClr>
                </a:solidFill>
                <a:effectLst/>
                <a:uLnTx/>
                <a:uFillTx/>
                <a:latin typeface="Bahnschrift" panose="020B0502040204020203" pitchFamily="34" charset="0"/>
                <a:ea typeface="+mn-ea"/>
                <a:cs typeface="+mn-cs"/>
              </a:rPr>
              <a:t>Review of NTSV C-Section Cases Not Meeting ACOG/SMFM Guidelines </a:t>
            </a:r>
          </a:p>
        </p:txBody>
      </p:sp>
      <p:pic>
        <p:nvPicPr>
          <p:cNvPr id="14" name="Graphic 14" descr="Presentation with bar chart with solid fill">
            <a:extLst>
              <a:ext uri="{FF2B5EF4-FFF2-40B4-BE49-F238E27FC236}">
                <a16:creationId xmlns:a16="http://schemas.microsoft.com/office/drawing/2014/main" id="{10E04848-67BA-EA4E-F5A7-AE05B8F5D32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9757720" y="1972963"/>
            <a:ext cx="1285102" cy="1326291"/>
          </a:xfrm>
          <a:prstGeom prst="rect">
            <a:avLst/>
          </a:prstGeom>
        </p:spPr>
      </p:pic>
      <p:pic>
        <p:nvPicPr>
          <p:cNvPr id="15" name="Graphic 15" descr="Laptop with solid fill">
            <a:extLst>
              <a:ext uri="{FF2B5EF4-FFF2-40B4-BE49-F238E27FC236}">
                <a16:creationId xmlns:a16="http://schemas.microsoft.com/office/drawing/2014/main" id="{9115CB85-4C4F-E532-97A8-2ABA88A410C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8213125" y="3888260"/>
            <a:ext cx="1614616" cy="1594021"/>
          </a:xfrm>
          <a:prstGeom prst="rect">
            <a:avLst/>
          </a:prstGeom>
        </p:spPr>
      </p:pic>
      <p:pic>
        <p:nvPicPr>
          <p:cNvPr id="20" name="Picture 20">
            <a:extLst>
              <a:ext uri="{FF2B5EF4-FFF2-40B4-BE49-F238E27FC236}">
                <a16:creationId xmlns:a16="http://schemas.microsoft.com/office/drawing/2014/main" id="{2B024AA9-9060-B4CD-C24B-7932BB1BE0E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535945" y="4309546"/>
            <a:ext cx="958679" cy="195393"/>
          </a:xfrm>
          <a:prstGeom prst="rect">
            <a:avLst/>
          </a:prstGeom>
        </p:spPr>
      </p:pic>
      <p:pic>
        <p:nvPicPr>
          <p:cNvPr id="22" name="Picture 22">
            <a:extLst>
              <a:ext uri="{FF2B5EF4-FFF2-40B4-BE49-F238E27FC236}">
                <a16:creationId xmlns:a16="http://schemas.microsoft.com/office/drawing/2014/main" id="{24379952-0534-03CF-DD0F-E4AFEC34D4E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698771" y="4492581"/>
            <a:ext cx="581541" cy="138242"/>
          </a:xfrm>
          <a:prstGeom prst="rect">
            <a:avLst/>
          </a:prstGeom>
        </p:spPr>
      </p:pic>
      <p:pic>
        <p:nvPicPr>
          <p:cNvPr id="23" name="Picture 23">
            <a:extLst>
              <a:ext uri="{FF2B5EF4-FFF2-40B4-BE49-F238E27FC236}">
                <a16:creationId xmlns:a16="http://schemas.microsoft.com/office/drawing/2014/main" id="{D91864B6-9A38-846F-BB2D-E486C9EA02A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727345" y="4633526"/>
            <a:ext cx="524391" cy="185867"/>
          </a:xfrm>
          <a:prstGeom prst="rect">
            <a:avLst/>
          </a:prstGeom>
        </p:spPr>
      </p:pic>
    </p:spTree>
    <p:extLst>
      <p:ext uri="{BB962C8B-B14F-4D97-AF65-F5344CB8AC3E}">
        <p14:creationId xmlns:p14="http://schemas.microsoft.com/office/powerpoint/2010/main" val="283352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1604474814"/>
              </p:ext>
            </p:extLst>
          </p:nvPr>
        </p:nvGraphicFramePr>
        <p:xfrm>
          <a:off x="0" y="1452323"/>
          <a:ext cx="5821680" cy="5427188"/>
        </p:xfrm>
        <a:graphic>
          <a:graphicData uri="http://schemas.openxmlformats.org/drawingml/2006/table">
            <a:tbl>
              <a:tblPr firstRow="1" bandRow="1">
                <a:tableStyleId>{2D5ABB26-0587-4C30-8999-92F81FD0307C}</a:tableStyleId>
              </a:tblPr>
              <a:tblGrid>
                <a:gridCol w="2108299">
                  <a:extLst>
                    <a:ext uri="{9D8B030D-6E8A-4147-A177-3AD203B41FA5}">
                      <a16:colId xmlns:a16="http://schemas.microsoft.com/office/drawing/2014/main" val="20000"/>
                    </a:ext>
                  </a:extLst>
                </a:gridCol>
                <a:gridCol w="1716940">
                  <a:extLst>
                    <a:ext uri="{9D8B030D-6E8A-4147-A177-3AD203B41FA5}">
                      <a16:colId xmlns:a16="http://schemas.microsoft.com/office/drawing/2014/main" val="20001"/>
                    </a:ext>
                  </a:extLst>
                </a:gridCol>
                <a:gridCol w="1996441">
                  <a:extLst>
                    <a:ext uri="{9D8B030D-6E8A-4147-A177-3AD203B41FA5}">
                      <a16:colId xmlns:a16="http://schemas.microsoft.com/office/drawing/2014/main" val="20002"/>
                    </a:ext>
                  </a:extLst>
                </a:gridCol>
              </a:tblGrid>
              <a:tr h="278608">
                <a:tc>
                  <a:txBody>
                    <a:bodyPr/>
                    <a:lstStyle/>
                    <a:p>
                      <a:pPr marL="91440">
                        <a:lnSpc>
                          <a:spcPct val="100000"/>
                        </a:lnSpc>
                        <a:spcBef>
                          <a:spcPts val="204"/>
                        </a:spcBef>
                      </a:pPr>
                      <a:r>
                        <a:rPr sz="1600" b="0" spc="-10">
                          <a:solidFill>
                            <a:srgbClr val="FFFFFF"/>
                          </a:solidFill>
                          <a:latin typeface="Calibri"/>
                          <a:cs typeface="Calibri"/>
                        </a:rPr>
                        <a:t>Month</a:t>
                      </a:r>
                      <a:endParaRPr sz="1600" b="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1440" marR="610235" algn="ctr">
                        <a:lnSpc>
                          <a:spcPct val="100000"/>
                        </a:lnSpc>
                        <a:spcBef>
                          <a:spcPts val="204"/>
                        </a:spcBef>
                      </a:pPr>
                      <a:r>
                        <a:rPr sz="1600" b="0" kern="1200" spc="-10">
                          <a:solidFill>
                            <a:srgbClr val="FFFFFF"/>
                          </a:solidFill>
                          <a:latin typeface="Calibri"/>
                          <a:ea typeface="+mn-ea"/>
                          <a:cs typeface="Calibri"/>
                        </a:rPr>
                        <a:t>Patient Data</a:t>
                      </a: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2075" marR="760730" algn="ctr">
                        <a:lnSpc>
                          <a:spcPct val="100000"/>
                        </a:lnSpc>
                        <a:spcBef>
                          <a:spcPts val="204"/>
                        </a:spcBef>
                      </a:pPr>
                      <a:r>
                        <a:rPr sz="1600" b="0" spc="-5">
                          <a:solidFill>
                            <a:srgbClr val="FFFFFF"/>
                          </a:solidFill>
                          <a:latin typeface="Calibri"/>
                          <a:cs typeface="Calibri"/>
                        </a:rPr>
                        <a:t>Hospital</a:t>
                      </a:r>
                      <a:r>
                        <a:rPr sz="1600" b="0" spc="-15">
                          <a:solidFill>
                            <a:srgbClr val="FFFFFF"/>
                          </a:solidFill>
                          <a:latin typeface="Calibri"/>
                          <a:cs typeface="Calibri"/>
                        </a:rPr>
                        <a:t> </a:t>
                      </a:r>
                      <a:r>
                        <a:rPr sz="1600" b="0" spc="-20">
                          <a:solidFill>
                            <a:srgbClr val="FFFFFF"/>
                          </a:solidFill>
                          <a:latin typeface="Calibri"/>
                          <a:cs typeface="Calibri"/>
                        </a:rPr>
                        <a:t>Data</a:t>
                      </a:r>
                      <a:endParaRPr sz="1600" b="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428860">
                <a:tc>
                  <a:txBody>
                    <a:bodyPr/>
                    <a:lstStyle/>
                    <a:p>
                      <a:pPr marL="91440" marR="271145">
                        <a:lnSpc>
                          <a:spcPct val="100000"/>
                        </a:lnSpc>
                        <a:spcBef>
                          <a:spcPts val="209"/>
                        </a:spcBef>
                      </a:pPr>
                      <a:r>
                        <a:rPr sz="1700" b="0" spc="-5">
                          <a:latin typeface="Calibri"/>
                          <a:cs typeface="Calibri"/>
                        </a:rPr>
                        <a:t>Baseline </a:t>
                      </a:r>
                      <a:endParaRPr sz="1700" b="0">
                        <a:latin typeface="Calibri"/>
                        <a:cs typeface="Calibri"/>
                      </a:endParaRPr>
                    </a:p>
                  </a:txBody>
                  <a:tcPr marL="0" marR="0" marT="26669"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algn="ctr">
                        <a:lnSpc>
                          <a:spcPct val="100000"/>
                        </a:lnSpc>
                        <a:spcBef>
                          <a:spcPts val="209"/>
                        </a:spcBef>
                      </a:pPr>
                      <a:r>
                        <a:rPr lang="en-US" sz="1700" b="1">
                          <a:latin typeface="Calibri"/>
                          <a:cs typeface="Calibri"/>
                        </a:rPr>
                        <a:t>89</a:t>
                      </a:r>
                      <a:endParaRPr sz="1700" b="1">
                        <a:latin typeface="Calibri"/>
                        <a:cs typeface="Calibri"/>
                      </a:endParaRPr>
                    </a:p>
                  </a:txBody>
                  <a:tcPr marL="0" marR="0" marT="26669"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70" algn="ctr">
                        <a:lnSpc>
                          <a:spcPct val="100000"/>
                        </a:lnSpc>
                        <a:spcBef>
                          <a:spcPts val="1650"/>
                        </a:spcBef>
                      </a:pPr>
                      <a:r>
                        <a:rPr lang="en-US" sz="1700" b="1">
                          <a:latin typeface="Calibri"/>
                          <a:cs typeface="Calibri"/>
                        </a:rPr>
                        <a:t>85</a:t>
                      </a:r>
                      <a:endParaRPr sz="1700" b="1">
                        <a:latin typeface="Calibri"/>
                        <a:cs typeface="Calibri"/>
                      </a:endParaRPr>
                    </a:p>
                  </a:txBody>
                  <a:tcPr marL="0" marR="0" marT="20955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428935">
                <a:tc>
                  <a:txBody>
                    <a:bodyPr/>
                    <a:lstStyle/>
                    <a:p>
                      <a:pPr marL="91440" marR="544195">
                        <a:lnSpc>
                          <a:spcPct val="100000"/>
                        </a:lnSpc>
                        <a:spcBef>
                          <a:spcPts val="209"/>
                        </a:spcBef>
                      </a:pPr>
                      <a:r>
                        <a:rPr sz="1700" b="0">
                          <a:latin typeface="Calibri"/>
                          <a:cs typeface="Calibri"/>
                        </a:rPr>
                        <a:t>J</a:t>
                      </a:r>
                      <a:r>
                        <a:rPr sz="1700" b="0" spc="5">
                          <a:latin typeface="Calibri"/>
                          <a:cs typeface="Calibri"/>
                        </a:rPr>
                        <a:t>a</a:t>
                      </a:r>
                      <a:r>
                        <a:rPr sz="1700" b="0" spc="-5">
                          <a:latin typeface="Calibri"/>
                          <a:cs typeface="Calibri"/>
                        </a:rPr>
                        <a:t>nu</a:t>
                      </a:r>
                      <a:r>
                        <a:rPr sz="1700" b="0" spc="5">
                          <a:latin typeface="Calibri"/>
                          <a:cs typeface="Calibri"/>
                        </a:rPr>
                        <a:t>a</a:t>
                      </a:r>
                      <a:r>
                        <a:rPr sz="1700" b="0" spc="10">
                          <a:latin typeface="Calibri"/>
                          <a:cs typeface="Calibri"/>
                        </a:rPr>
                        <a:t>r</a:t>
                      </a:r>
                      <a:r>
                        <a:rPr sz="1700" b="0">
                          <a:latin typeface="Calibri"/>
                          <a:cs typeface="Calibri"/>
                        </a:rPr>
                        <a:t>y  </a:t>
                      </a:r>
                      <a:r>
                        <a:rPr sz="1700" b="0" spc="-5">
                          <a:latin typeface="Calibri"/>
                          <a:cs typeface="Calibri"/>
                        </a:rPr>
                        <a:t>2021</a:t>
                      </a:r>
                      <a:endParaRPr sz="1700" b="0">
                        <a:latin typeface="Calibri"/>
                        <a:cs typeface="Calibri"/>
                      </a:endParaRPr>
                    </a:p>
                  </a:txBody>
                  <a:tcPr marL="0" marR="0" marT="26669"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spcBef>
                          <a:spcPts val="209"/>
                        </a:spcBef>
                      </a:pPr>
                      <a:r>
                        <a:rPr lang="en-US" sz="1700" b="1">
                          <a:latin typeface="Calibri"/>
                          <a:cs typeface="Calibri"/>
                        </a:rPr>
                        <a:t>86</a:t>
                      </a:r>
                      <a:endParaRPr sz="1700" b="1">
                        <a:latin typeface="Calibri"/>
                        <a:cs typeface="Calibri"/>
                      </a:endParaRPr>
                    </a:p>
                  </a:txBody>
                  <a:tcPr marL="0" marR="0" marT="26669"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80</a:t>
                      </a:r>
                      <a:endParaRPr sz="1700" b="1">
                        <a:latin typeface="Calibri"/>
                        <a:cs typeface="Calibri"/>
                      </a:endParaRPr>
                    </a:p>
                  </a:txBody>
                  <a:tcPr marL="0" marR="0" marT="208915"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0002"/>
                  </a:ext>
                </a:extLst>
              </a:tr>
              <a:tr h="428935">
                <a:tc>
                  <a:txBody>
                    <a:bodyPr/>
                    <a:lstStyle/>
                    <a:p>
                      <a:pPr marL="91440" marR="544195">
                        <a:lnSpc>
                          <a:spcPct val="100000"/>
                        </a:lnSpc>
                        <a:spcBef>
                          <a:spcPts val="209"/>
                        </a:spcBef>
                      </a:pPr>
                      <a:r>
                        <a:rPr lang="en-US" sz="1700" b="0">
                          <a:latin typeface="Calibri"/>
                          <a:cs typeface="Calibri"/>
                        </a:rPr>
                        <a:t>February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latin typeface="Calibri"/>
                          <a:cs typeface="Calibri"/>
                        </a:rPr>
                        <a:t>85</a:t>
                      </a:r>
                      <a:endParaRPr sz="1700" b="1">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80</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2910540189"/>
                  </a:ext>
                </a:extLst>
              </a:tr>
              <a:tr h="428935">
                <a:tc>
                  <a:txBody>
                    <a:bodyPr/>
                    <a:lstStyle/>
                    <a:p>
                      <a:pPr marL="91440" marR="544195">
                        <a:lnSpc>
                          <a:spcPct val="100000"/>
                        </a:lnSpc>
                        <a:spcBef>
                          <a:spcPts val="209"/>
                        </a:spcBef>
                      </a:pPr>
                      <a:r>
                        <a:rPr lang="en-US" sz="1700" b="0">
                          <a:latin typeface="Calibri"/>
                          <a:cs typeface="Calibri"/>
                        </a:rPr>
                        <a:t>March</a:t>
                      </a:r>
                      <a:r>
                        <a:rPr lang="en-US" sz="1700" b="0" baseline="0">
                          <a:latin typeface="Calibri"/>
                          <a:cs typeface="Calibri"/>
                        </a:rPr>
                        <a:t>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latin typeface="Calibri"/>
                          <a:cs typeface="Calibri"/>
                        </a:rPr>
                        <a:t>85</a:t>
                      </a:r>
                      <a:endParaRPr sz="1700" b="1">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79</a:t>
                      </a:r>
                      <a:endParaRPr sz="1700" b="1">
                        <a:latin typeface="Calibri"/>
                        <a:cs typeface="Calibri"/>
                      </a:endParaRP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482273219"/>
                  </a:ext>
                </a:extLst>
              </a:tr>
              <a:tr h="428935">
                <a:tc>
                  <a:txBody>
                    <a:bodyPr/>
                    <a:lstStyle/>
                    <a:p>
                      <a:pPr marL="91440" marR="544195">
                        <a:lnSpc>
                          <a:spcPct val="100000"/>
                        </a:lnSpc>
                        <a:spcBef>
                          <a:spcPts val="209"/>
                        </a:spcBef>
                      </a:pPr>
                      <a:r>
                        <a:rPr lang="en-US" sz="1700" b="0">
                          <a:latin typeface="Calibri"/>
                          <a:cs typeface="Calibri"/>
                        </a:rPr>
                        <a:t>April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latin typeface="Calibri"/>
                          <a:cs typeface="Calibri"/>
                        </a:rPr>
                        <a:t>81</a:t>
                      </a:r>
                      <a:endParaRPr sz="1700" b="1">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81</a:t>
                      </a:r>
                      <a:endParaRPr sz="1700" b="1">
                        <a:latin typeface="Calibri"/>
                        <a:cs typeface="Calibri"/>
                      </a:endParaRP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3650852598"/>
                  </a:ext>
                </a:extLst>
              </a:tr>
              <a:tr h="428935">
                <a:tc>
                  <a:txBody>
                    <a:bodyPr/>
                    <a:lstStyle/>
                    <a:p>
                      <a:pPr marL="91440" marR="544195">
                        <a:lnSpc>
                          <a:spcPct val="100000"/>
                        </a:lnSpc>
                        <a:spcBef>
                          <a:spcPts val="209"/>
                        </a:spcBef>
                      </a:pPr>
                      <a:r>
                        <a:rPr lang="en-US" sz="1700" b="0">
                          <a:latin typeface="Calibri"/>
                          <a:cs typeface="Calibri"/>
                        </a:rPr>
                        <a:t>May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latin typeface="Calibri"/>
                          <a:cs typeface="Calibri"/>
                        </a:rPr>
                        <a:t>78</a:t>
                      </a:r>
                      <a:endParaRPr sz="1700" b="1">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71</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3409201017"/>
                  </a:ext>
                </a:extLst>
              </a:tr>
              <a:tr h="428935">
                <a:tc>
                  <a:txBody>
                    <a:bodyPr/>
                    <a:lstStyle/>
                    <a:p>
                      <a:pPr marL="91440" marR="544195">
                        <a:lnSpc>
                          <a:spcPct val="100000"/>
                        </a:lnSpc>
                        <a:spcBef>
                          <a:spcPts val="209"/>
                        </a:spcBef>
                      </a:pPr>
                      <a:r>
                        <a:rPr lang="en-US" sz="1700" b="0">
                          <a:latin typeface="Calibri"/>
                          <a:cs typeface="Calibri"/>
                        </a:rPr>
                        <a:t>June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latin typeface="Calibri"/>
                          <a:cs typeface="Calibri"/>
                        </a:rPr>
                        <a:t>71</a:t>
                      </a:r>
                      <a:endParaRPr sz="1700" b="1">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71</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4288451880"/>
                  </a:ext>
                </a:extLst>
              </a:tr>
              <a:tr h="428935">
                <a:tc>
                  <a:txBody>
                    <a:bodyPr/>
                    <a:lstStyle/>
                    <a:p>
                      <a:pPr marL="91440" marR="544195">
                        <a:lnSpc>
                          <a:spcPct val="100000"/>
                        </a:lnSpc>
                        <a:spcBef>
                          <a:spcPts val="209"/>
                        </a:spcBef>
                      </a:pPr>
                      <a:r>
                        <a:rPr lang="en-US" sz="1700" b="0">
                          <a:latin typeface="Calibri"/>
                          <a:cs typeface="Calibri"/>
                        </a:rPr>
                        <a:t>July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latin typeface="Calibri"/>
                          <a:cs typeface="Calibri"/>
                        </a:rPr>
                        <a:t>76</a:t>
                      </a:r>
                      <a:endParaRPr sz="1700" b="1">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70</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626327731"/>
                  </a:ext>
                </a:extLst>
              </a:tr>
              <a:tr h="428935">
                <a:tc>
                  <a:txBody>
                    <a:bodyPr/>
                    <a:lstStyle/>
                    <a:p>
                      <a:pPr marL="91440" marR="544195">
                        <a:lnSpc>
                          <a:spcPct val="100000"/>
                        </a:lnSpc>
                        <a:spcBef>
                          <a:spcPts val="209"/>
                        </a:spcBef>
                      </a:pPr>
                      <a:r>
                        <a:rPr lang="en-US" sz="1700" b="0">
                          <a:latin typeface="Calibri"/>
                          <a:cs typeface="Calibri"/>
                        </a:rPr>
                        <a:t>August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latin typeface="Calibri"/>
                          <a:cs typeface="Calibri"/>
                        </a:rPr>
                        <a:t>78</a:t>
                      </a:r>
                      <a:endParaRPr sz="1700" b="1">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68</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221738604"/>
                  </a:ext>
                </a:extLst>
              </a:tr>
              <a:tr h="428935">
                <a:tc>
                  <a:txBody>
                    <a:bodyPr/>
                    <a:lstStyle/>
                    <a:p>
                      <a:pPr marL="91440" marR="544195">
                        <a:lnSpc>
                          <a:spcPct val="100000"/>
                        </a:lnSpc>
                        <a:spcBef>
                          <a:spcPts val="209"/>
                        </a:spcBef>
                      </a:pPr>
                      <a:r>
                        <a:rPr lang="en-US" sz="1700" b="0">
                          <a:latin typeface="Calibri"/>
                          <a:cs typeface="Calibri"/>
                        </a:rPr>
                        <a:t>September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latin typeface="Calibri"/>
                          <a:cs typeface="Calibri"/>
                        </a:rPr>
                        <a:t>75</a:t>
                      </a:r>
                      <a:endParaRPr sz="1700" b="1">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latin typeface="Calibri"/>
                          <a:cs typeface="Calibri"/>
                        </a:rPr>
                        <a:t>67</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4062964522"/>
                  </a:ext>
                </a:extLst>
              </a:tr>
              <a:tr h="428935">
                <a:tc>
                  <a:txBody>
                    <a:bodyPr/>
                    <a:lstStyle/>
                    <a:p>
                      <a:pPr marL="91440" marR="544195">
                        <a:lnSpc>
                          <a:spcPct val="100000"/>
                        </a:lnSpc>
                        <a:spcBef>
                          <a:spcPts val="209"/>
                        </a:spcBef>
                      </a:pPr>
                      <a:r>
                        <a:rPr lang="en-US" sz="1700" b="0">
                          <a:latin typeface="Calibri"/>
                          <a:cs typeface="Calibri"/>
                        </a:rPr>
                        <a:t>October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74</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67</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2417070517"/>
                  </a:ext>
                </a:extLst>
              </a:tr>
            </a:tbl>
          </a:graphicData>
        </a:graphic>
      </p:graphicFrame>
      <p:sp>
        <p:nvSpPr>
          <p:cNvPr id="10" name="object 10"/>
          <p:cNvSpPr txBox="1">
            <a:spLocks noGrp="1"/>
          </p:cNvSpPr>
          <p:nvPr>
            <p:ph type="sldNum" sz="quarter" idx="4294967295"/>
          </p:nvPr>
        </p:nvSpPr>
        <p:spPr>
          <a:xfrm>
            <a:off x="10363200" y="6449144"/>
            <a:ext cx="2743200"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17</a:t>
            </a:fld>
            <a:endParaRPr spc="-5"/>
          </a:p>
        </p:txBody>
      </p:sp>
      <p:sp>
        <p:nvSpPr>
          <p:cNvPr id="11" name="Title 1"/>
          <p:cNvSpPr txBox="1">
            <a:spLocks/>
          </p:cNvSpPr>
          <p:nvPr/>
        </p:nvSpPr>
        <p:spPr bwMode="auto">
          <a:xfrm>
            <a:off x="323898" y="141859"/>
            <a:ext cx="807912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200" dirty="0">
                <a:solidFill>
                  <a:schemeClr val="tx2">
                    <a:lumMod val="50000"/>
                  </a:schemeClr>
                </a:solidFill>
              </a:rPr>
              <a:t>ILPQC Hospital Team Data Submission </a:t>
            </a:r>
          </a:p>
          <a:p>
            <a:pPr algn="l" eaLnBrk="1" hangingPunct="1"/>
            <a:r>
              <a:rPr lang="en-US" altLang="en-US" sz="3200" dirty="0">
                <a:solidFill>
                  <a:schemeClr val="tx2">
                    <a:lumMod val="50000"/>
                  </a:schemeClr>
                </a:solidFill>
              </a:rPr>
              <a:t>(94 Teams Total)</a:t>
            </a:r>
          </a:p>
        </p:txBody>
      </p:sp>
      <p:graphicFrame>
        <p:nvGraphicFramePr>
          <p:cNvPr id="7" name="object 3"/>
          <p:cNvGraphicFramePr>
            <a:graphicFrameLocks noGrp="1"/>
          </p:cNvGraphicFramePr>
          <p:nvPr>
            <p:extLst>
              <p:ext uri="{D42A27DB-BD31-4B8C-83A1-F6EECF244321}">
                <p14:modId xmlns:p14="http://schemas.microsoft.com/office/powerpoint/2010/main" val="3788639413"/>
              </p:ext>
            </p:extLst>
          </p:nvPr>
        </p:nvGraphicFramePr>
        <p:xfrm>
          <a:off x="5821680" y="1452323"/>
          <a:ext cx="6282877" cy="4949824"/>
        </p:xfrm>
        <a:graphic>
          <a:graphicData uri="http://schemas.openxmlformats.org/drawingml/2006/table">
            <a:tbl>
              <a:tblPr firstRow="1" bandRow="1">
                <a:tableStyleId>{2D5ABB26-0587-4C30-8999-92F81FD0307C}</a:tableStyleId>
              </a:tblPr>
              <a:tblGrid>
                <a:gridCol w="2205554">
                  <a:extLst>
                    <a:ext uri="{9D8B030D-6E8A-4147-A177-3AD203B41FA5}">
                      <a16:colId xmlns:a16="http://schemas.microsoft.com/office/drawing/2014/main" val="20000"/>
                    </a:ext>
                  </a:extLst>
                </a:gridCol>
                <a:gridCol w="1873382">
                  <a:extLst>
                    <a:ext uri="{9D8B030D-6E8A-4147-A177-3AD203B41FA5}">
                      <a16:colId xmlns:a16="http://schemas.microsoft.com/office/drawing/2014/main" val="20001"/>
                    </a:ext>
                  </a:extLst>
                </a:gridCol>
                <a:gridCol w="2203941">
                  <a:extLst>
                    <a:ext uri="{9D8B030D-6E8A-4147-A177-3AD203B41FA5}">
                      <a16:colId xmlns:a16="http://schemas.microsoft.com/office/drawing/2014/main" val="20002"/>
                    </a:ext>
                  </a:extLst>
                </a:gridCol>
              </a:tblGrid>
              <a:tr h="221397">
                <a:tc>
                  <a:txBody>
                    <a:bodyPr/>
                    <a:lstStyle/>
                    <a:p>
                      <a:pPr marL="91440">
                        <a:lnSpc>
                          <a:spcPct val="100000"/>
                        </a:lnSpc>
                        <a:spcBef>
                          <a:spcPts val="204"/>
                        </a:spcBef>
                      </a:pPr>
                      <a:r>
                        <a:rPr sz="1600" b="0" spc="-10">
                          <a:solidFill>
                            <a:srgbClr val="FFFFFF"/>
                          </a:solidFill>
                          <a:latin typeface="Calibri"/>
                          <a:cs typeface="Calibri"/>
                        </a:rPr>
                        <a:t>Month</a:t>
                      </a:r>
                      <a:endParaRPr sz="1600" b="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C"/>
                    </a:solidFill>
                  </a:tcPr>
                </a:tc>
                <a:tc>
                  <a:txBody>
                    <a:bodyPr/>
                    <a:lstStyle/>
                    <a:p>
                      <a:pPr marL="91440" marR="610235" algn="ctr">
                        <a:lnSpc>
                          <a:spcPct val="100000"/>
                        </a:lnSpc>
                        <a:spcBef>
                          <a:spcPts val="204"/>
                        </a:spcBef>
                      </a:pPr>
                      <a:r>
                        <a:rPr sz="1600" b="0" kern="1200" spc="-10">
                          <a:solidFill>
                            <a:srgbClr val="FFFFFF"/>
                          </a:solidFill>
                          <a:latin typeface="Calibri"/>
                          <a:ea typeface="+mn-ea"/>
                          <a:cs typeface="Calibri"/>
                        </a:rPr>
                        <a:t>Patient Data</a:t>
                      </a: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C"/>
                    </a:solidFill>
                  </a:tcPr>
                </a:tc>
                <a:tc>
                  <a:txBody>
                    <a:bodyPr/>
                    <a:lstStyle/>
                    <a:p>
                      <a:pPr marL="92075" marR="760730" algn="ctr">
                        <a:lnSpc>
                          <a:spcPct val="100000"/>
                        </a:lnSpc>
                        <a:spcBef>
                          <a:spcPts val="204"/>
                        </a:spcBef>
                      </a:pPr>
                      <a:r>
                        <a:rPr sz="1600" b="0" spc="-5">
                          <a:solidFill>
                            <a:srgbClr val="FFFFFF"/>
                          </a:solidFill>
                          <a:latin typeface="Calibri"/>
                          <a:cs typeface="Calibri"/>
                        </a:rPr>
                        <a:t>Hospital</a:t>
                      </a:r>
                      <a:r>
                        <a:rPr sz="1600" b="0" spc="-15">
                          <a:solidFill>
                            <a:srgbClr val="FFFFFF"/>
                          </a:solidFill>
                          <a:latin typeface="Calibri"/>
                          <a:cs typeface="Calibri"/>
                        </a:rPr>
                        <a:t> </a:t>
                      </a:r>
                      <a:r>
                        <a:rPr sz="1600" b="0" spc="-20">
                          <a:solidFill>
                            <a:srgbClr val="FFFFFF"/>
                          </a:solidFill>
                          <a:latin typeface="Calibri"/>
                          <a:cs typeface="Calibri"/>
                        </a:rPr>
                        <a:t>Data</a:t>
                      </a:r>
                      <a:endParaRPr sz="1600" b="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C"/>
                    </a:solidFill>
                  </a:tcPr>
                </a:tc>
                <a:extLst>
                  <a:ext uri="{0D108BD9-81ED-4DB2-BD59-A6C34878D82A}">
                    <a16:rowId xmlns:a16="http://schemas.microsoft.com/office/drawing/2014/main" val="10000"/>
                  </a:ext>
                </a:extLst>
              </a:tr>
              <a:tr h="420256">
                <a:tc>
                  <a:txBody>
                    <a:bodyPr/>
                    <a:lstStyle/>
                    <a:p>
                      <a:pPr marL="91440" marR="544195">
                        <a:lnSpc>
                          <a:spcPct val="100000"/>
                        </a:lnSpc>
                        <a:spcBef>
                          <a:spcPts val="209"/>
                        </a:spcBef>
                      </a:pPr>
                      <a:r>
                        <a:rPr lang="en-US" sz="1700" b="0">
                          <a:latin typeface="Calibri"/>
                          <a:cs typeface="Calibri"/>
                        </a:rPr>
                        <a:t>November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70</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65</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2899520879"/>
                  </a:ext>
                </a:extLst>
              </a:tr>
              <a:tr h="420256">
                <a:tc>
                  <a:txBody>
                    <a:bodyPr/>
                    <a:lstStyle/>
                    <a:p>
                      <a:pPr marL="91440" marR="544195">
                        <a:lnSpc>
                          <a:spcPct val="100000"/>
                        </a:lnSpc>
                        <a:spcBef>
                          <a:spcPts val="209"/>
                        </a:spcBef>
                      </a:pPr>
                      <a:r>
                        <a:rPr lang="en-US" sz="1700" b="0">
                          <a:latin typeface="Calibri"/>
                          <a:cs typeface="Calibri"/>
                        </a:rPr>
                        <a:t>December 2021</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70</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65</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2079913983"/>
                  </a:ext>
                </a:extLst>
              </a:tr>
              <a:tr h="420256">
                <a:tc>
                  <a:txBody>
                    <a:bodyPr/>
                    <a:lstStyle/>
                    <a:p>
                      <a:pPr marL="91440" marR="544195">
                        <a:lnSpc>
                          <a:spcPct val="100000"/>
                        </a:lnSpc>
                        <a:spcBef>
                          <a:spcPts val="209"/>
                        </a:spcBef>
                      </a:pPr>
                      <a:r>
                        <a:rPr lang="en-US" sz="1700" b="0">
                          <a:latin typeface="Calibri"/>
                          <a:cs typeface="Calibri"/>
                        </a:rPr>
                        <a:t>January</a:t>
                      </a:r>
                      <a:r>
                        <a:rPr lang="en-US" sz="1700" b="0" baseline="0">
                          <a:latin typeface="Calibri"/>
                          <a:cs typeface="Calibri"/>
                        </a:rPr>
                        <a:t> 2022</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67</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66</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61770522"/>
                  </a:ext>
                </a:extLst>
              </a:tr>
              <a:tr h="420256">
                <a:tc>
                  <a:txBody>
                    <a:bodyPr/>
                    <a:lstStyle/>
                    <a:p>
                      <a:pPr marL="91440" marR="544195">
                        <a:lnSpc>
                          <a:spcPct val="100000"/>
                        </a:lnSpc>
                        <a:spcBef>
                          <a:spcPts val="209"/>
                        </a:spcBef>
                      </a:pPr>
                      <a:r>
                        <a:rPr lang="en-US" sz="1700" b="0">
                          <a:latin typeface="Calibri"/>
                          <a:cs typeface="Calibri"/>
                        </a:rPr>
                        <a:t>February 2022</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66</a:t>
                      </a: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66</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3478731958"/>
                  </a:ext>
                </a:extLst>
              </a:tr>
              <a:tr h="420256">
                <a:tc>
                  <a:txBody>
                    <a:bodyPr/>
                    <a:lstStyle/>
                    <a:p>
                      <a:pPr marL="91440" marR="544195">
                        <a:lnSpc>
                          <a:spcPct val="100000"/>
                        </a:lnSpc>
                        <a:spcBef>
                          <a:spcPts val="209"/>
                        </a:spcBef>
                      </a:pPr>
                      <a:r>
                        <a:rPr lang="en-US" sz="1700" b="0">
                          <a:latin typeface="Calibri"/>
                          <a:cs typeface="Calibri"/>
                        </a:rPr>
                        <a:t>March 2022</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69</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65</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441672932"/>
                  </a:ext>
                </a:extLst>
              </a:tr>
              <a:tr h="420256">
                <a:tc>
                  <a:txBody>
                    <a:bodyPr/>
                    <a:lstStyle/>
                    <a:p>
                      <a:pPr marL="91440" marR="544195">
                        <a:lnSpc>
                          <a:spcPct val="100000"/>
                        </a:lnSpc>
                        <a:spcBef>
                          <a:spcPts val="209"/>
                        </a:spcBef>
                      </a:pPr>
                      <a:r>
                        <a:rPr lang="en-US" sz="1700" b="0">
                          <a:latin typeface="Calibri"/>
                          <a:cs typeface="Calibri"/>
                        </a:rPr>
                        <a:t>April</a:t>
                      </a:r>
                      <a:r>
                        <a:rPr lang="en-US" sz="1700" b="0" baseline="0">
                          <a:latin typeface="Calibri"/>
                          <a:cs typeface="Calibri"/>
                        </a:rPr>
                        <a:t> </a:t>
                      </a:r>
                      <a:r>
                        <a:rPr lang="en-US" sz="1700" b="0">
                          <a:latin typeface="Calibri"/>
                          <a:cs typeface="Calibri"/>
                        </a:rPr>
                        <a:t>2022</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66</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62</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729192671"/>
                  </a:ext>
                </a:extLst>
              </a:tr>
              <a:tr h="420256">
                <a:tc>
                  <a:txBody>
                    <a:bodyPr/>
                    <a:lstStyle/>
                    <a:p>
                      <a:pPr marL="91440" marR="544195">
                        <a:lnSpc>
                          <a:spcPct val="100000"/>
                        </a:lnSpc>
                        <a:spcBef>
                          <a:spcPts val="209"/>
                        </a:spcBef>
                      </a:pPr>
                      <a:r>
                        <a:rPr lang="en-US" sz="1700" b="0">
                          <a:latin typeface="Calibri"/>
                          <a:cs typeface="Calibri"/>
                        </a:rPr>
                        <a:t>May 2022</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68</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63</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3066900811"/>
                  </a:ext>
                </a:extLst>
              </a:tr>
              <a:tr h="420256">
                <a:tc>
                  <a:txBody>
                    <a:bodyPr/>
                    <a:lstStyle/>
                    <a:p>
                      <a:pPr marL="91440" marR="544195">
                        <a:lnSpc>
                          <a:spcPct val="100000"/>
                        </a:lnSpc>
                        <a:spcBef>
                          <a:spcPts val="209"/>
                        </a:spcBef>
                      </a:pPr>
                      <a:r>
                        <a:rPr lang="en-US" sz="1700" b="0">
                          <a:latin typeface="Calibri"/>
                          <a:cs typeface="Calibri"/>
                        </a:rPr>
                        <a:t>June 2022</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66</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60</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3780300936"/>
                  </a:ext>
                </a:extLst>
              </a:tr>
              <a:tr h="420256">
                <a:tc>
                  <a:txBody>
                    <a:bodyPr/>
                    <a:lstStyle/>
                    <a:p>
                      <a:pPr marL="91440" marR="544195">
                        <a:lnSpc>
                          <a:spcPct val="100000"/>
                        </a:lnSpc>
                        <a:spcBef>
                          <a:spcPts val="209"/>
                        </a:spcBef>
                      </a:pPr>
                      <a:r>
                        <a:rPr lang="en-US" sz="1700" b="0">
                          <a:latin typeface="Calibri"/>
                          <a:cs typeface="Calibri"/>
                        </a:rPr>
                        <a:t>July 2022</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64</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56</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2773220901"/>
                  </a:ext>
                </a:extLst>
              </a:tr>
              <a:tr h="420256">
                <a:tc>
                  <a:txBody>
                    <a:bodyPr/>
                    <a:lstStyle/>
                    <a:p>
                      <a:pPr marL="91440" marR="544195">
                        <a:lnSpc>
                          <a:spcPct val="100000"/>
                        </a:lnSpc>
                        <a:spcBef>
                          <a:spcPts val="209"/>
                        </a:spcBef>
                      </a:pPr>
                      <a:r>
                        <a:rPr lang="en-US" sz="1700" b="0">
                          <a:latin typeface="Calibri"/>
                          <a:cs typeface="Calibri"/>
                        </a:rPr>
                        <a:t>August 2022</a:t>
                      </a:r>
                      <a:endParaRPr sz="1700" b="0">
                        <a:latin typeface="Calibri"/>
                        <a:cs typeface="Calibri"/>
                      </a:endParaRPr>
                    </a:p>
                  </a:txBody>
                  <a:tcPr marL="0" marR="0" marT="26669"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1700" b="1">
                          <a:solidFill>
                            <a:schemeClr val="tx1">
                              <a:lumMod val="50000"/>
                            </a:schemeClr>
                          </a:solidFill>
                          <a:latin typeface="Calibri"/>
                          <a:cs typeface="Calibri"/>
                        </a:rPr>
                        <a:t>54</a:t>
                      </a:r>
                      <a:endParaRPr sz="1700" b="1">
                        <a:solidFill>
                          <a:schemeClr val="tx1">
                            <a:lumMod val="50000"/>
                          </a:schemeClr>
                        </a:solidFill>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1700" b="1">
                          <a:solidFill>
                            <a:schemeClr val="tx1">
                              <a:lumMod val="50000"/>
                            </a:schemeClr>
                          </a:solidFill>
                          <a:latin typeface="Calibri"/>
                          <a:cs typeface="Calibri"/>
                        </a:rPr>
                        <a:t>47</a:t>
                      </a:r>
                    </a:p>
                  </a:txBody>
                  <a:tcPr marL="0" marR="0" marT="20891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919649922"/>
                  </a:ext>
                </a:extLst>
              </a:tr>
            </a:tbl>
          </a:graphicData>
        </a:graphic>
      </p:graphicFrame>
    </p:spTree>
    <p:extLst>
      <p:ext uri="{BB962C8B-B14F-4D97-AF65-F5344CB8AC3E}">
        <p14:creationId xmlns:p14="http://schemas.microsoft.com/office/powerpoint/2010/main" val="3201090521"/>
      </p:ext>
    </p:extLst>
  </p:cSld>
  <p:clrMapOvr>
    <a:masterClrMapping/>
  </p:clrMapOvr>
  <p:extLst mod="1">
    <p:ext uri="{6950BFC3-D8DA-4A85-94F7-54DA5524770B}">
      <p188:commentRel xmlns=""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6691313" cy="1520825"/>
          </a:xfrm>
          <a:noFill/>
        </p:spPr>
        <p:txBody>
          <a:bodyPr/>
          <a:lstStyle/>
          <a:p>
            <a:r>
              <a:rPr lang="en-US">
                <a:ea typeface="Lato Medium"/>
                <a:cs typeface="Lato Medium"/>
              </a:rPr>
              <a:t>PVB Teams Progress on Key Structure Measures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8" name="Chart 7"/>
          <p:cNvGraphicFramePr>
            <a:graphicFrameLocks/>
          </p:cNvGraphicFramePr>
          <p:nvPr>
            <p:extLst>
              <p:ext uri="{D42A27DB-BD31-4B8C-83A1-F6EECF244321}">
                <p14:modId xmlns:p14="http://schemas.microsoft.com/office/powerpoint/2010/main" val="700075486"/>
              </p:ext>
            </p:extLst>
          </p:nvPr>
        </p:nvGraphicFramePr>
        <p:xfrm>
          <a:off x="809469" y="1885949"/>
          <a:ext cx="10665501" cy="4379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2706393"/>
      </p:ext>
    </p:extLst>
  </p:cSld>
  <p:clrMapOvr>
    <a:masterClrMapping/>
  </p:clrMapOvr>
  <p:extLst mod="1">
    <p:ext uri="{6950BFC3-D8DA-4A85-94F7-54DA5524770B}">
      <p188:commentRel xmlns=""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ILPQC teams NTSV C-Section Rate</a:t>
            </a:r>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19</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graphicFrame>
        <p:nvGraphicFramePr>
          <p:cNvPr id="7" name="Chart 6"/>
          <p:cNvGraphicFramePr>
            <a:graphicFrameLocks/>
          </p:cNvGraphicFramePr>
          <p:nvPr>
            <p:extLst>
              <p:ext uri="{D42A27DB-BD31-4B8C-83A1-F6EECF244321}">
                <p14:modId xmlns:p14="http://schemas.microsoft.com/office/powerpoint/2010/main" val="1098267998"/>
              </p:ext>
            </p:extLst>
          </p:nvPr>
        </p:nvGraphicFramePr>
        <p:xfrm>
          <a:off x="674557" y="1394085"/>
          <a:ext cx="10907843" cy="47818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1149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2</a:t>
            </a:fld>
            <a:endParaRPr lang="en-US" altLang="en-US" sz="1200">
              <a:solidFill>
                <a:srgbClr val="898989"/>
              </a:solidFill>
              <a:latin typeface="Arial" charset="0"/>
              <a:ea typeface="MS PGothic" pitchFamily="34" charset="-128"/>
            </a:endParaRPr>
          </a:p>
        </p:txBody>
      </p:sp>
      <p:sp>
        <p:nvSpPr>
          <p:cNvPr id="5" name="Rectangle 4"/>
          <p:cNvSpPr/>
          <p:nvPr/>
        </p:nvSpPr>
        <p:spPr>
          <a:xfrm>
            <a:off x="433472" y="1352342"/>
            <a:ext cx="11426432" cy="4745915"/>
          </a:xfrm>
          <a:prstGeom prst="rect">
            <a:avLst/>
          </a:prstGeom>
        </p:spPr>
        <p:txBody>
          <a:bodyPr wrap="square" lIns="91440" tIns="45720" rIns="91440" bIns="45720" anchor="t">
            <a:spAutoFit/>
          </a:bodyPr>
          <a:lstStyle/>
          <a:p>
            <a:pPr marL="457200" indent="-457200">
              <a:lnSpc>
                <a:spcPct val="90000"/>
              </a:lnSpc>
              <a:spcBef>
                <a:spcPct val="20000"/>
              </a:spcBef>
              <a:buClr>
                <a:srgbClr val="FF9900"/>
              </a:buClr>
              <a:buSzPct val="75000"/>
              <a:buFont typeface="Arial" panose="020B0604020202020204" pitchFamily="34" charset="0"/>
              <a:buChar char="•"/>
            </a:pPr>
            <a:r>
              <a:rPr lang="en-US" sz="2800" dirty="0">
                <a:solidFill>
                  <a:schemeClr val="tx2">
                    <a:lumMod val="50000"/>
                  </a:schemeClr>
                </a:solidFill>
              </a:rPr>
              <a:t>2022 Annual Conference Information</a:t>
            </a:r>
          </a:p>
          <a:p>
            <a:pPr marL="457200" indent="-457200">
              <a:lnSpc>
                <a:spcPct val="90000"/>
              </a:lnSpc>
              <a:spcBef>
                <a:spcPct val="20000"/>
              </a:spcBef>
              <a:buClr>
                <a:srgbClr val="FF9900"/>
              </a:buClr>
              <a:buSzPct val="75000"/>
              <a:buFont typeface="Arial" panose="020B0604020202020204" pitchFamily="34" charset="0"/>
              <a:buChar char="•"/>
            </a:pPr>
            <a:r>
              <a:rPr lang="en-US" sz="2800" dirty="0">
                <a:solidFill>
                  <a:schemeClr val="tx2">
                    <a:lumMod val="50000"/>
                  </a:schemeClr>
                </a:solidFill>
              </a:rPr>
              <a:t>PVB Data Review </a:t>
            </a:r>
          </a:p>
          <a:p>
            <a:pPr marL="457200" indent="-457200">
              <a:lnSpc>
                <a:spcPct val="90000"/>
              </a:lnSpc>
              <a:spcBef>
                <a:spcPct val="20000"/>
              </a:spcBef>
              <a:buClr>
                <a:srgbClr val="FF9900"/>
              </a:buClr>
              <a:buSzPct val="75000"/>
              <a:buFont typeface="Arial" panose="020B0604020202020204" pitchFamily="34" charset="0"/>
              <a:buChar char="•"/>
            </a:pPr>
            <a:r>
              <a:rPr lang="en-US" sz="2800" dirty="0">
                <a:solidFill>
                  <a:schemeClr val="dk1"/>
                </a:solidFill>
              </a:rPr>
              <a:t>NTSV C-Section Fallout Individual Case Review</a:t>
            </a:r>
          </a:p>
          <a:p>
            <a:pPr marL="457200" indent="-457200">
              <a:lnSpc>
                <a:spcPct val="90000"/>
              </a:lnSpc>
              <a:spcBef>
                <a:spcPct val="20000"/>
              </a:spcBef>
              <a:buClr>
                <a:srgbClr val="FF9900"/>
              </a:buClr>
              <a:buSzPct val="75000"/>
              <a:buFont typeface="Arial" panose="020B0604020202020204" pitchFamily="34" charset="0"/>
              <a:buChar char="•"/>
            </a:pPr>
            <a:r>
              <a:rPr lang="en-US" sz="2800" b="1" u="sng" dirty="0">
                <a:solidFill>
                  <a:schemeClr val="tx2">
                    <a:lumMod val="50000"/>
                  </a:schemeClr>
                </a:solidFill>
              </a:rPr>
              <a:t>Team Talks</a:t>
            </a:r>
            <a:r>
              <a:rPr lang="en-US" sz="2800" b="1" dirty="0">
                <a:solidFill>
                  <a:schemeClr val="tx2">
                    <a:lumMod val="50000"/>
                  </a:schemeClr>
                </a:solidFill>
              </a:rPr>
              <a:t>: </a:t>
            </a:r>
          </a:p>
          <a:p>
            <a:pPr marL="914400" lvl="1" indent="-457200">
              <a:lnSpc>
                <a:spcPct val="90000"/>
              </a:lnSpc>
              <a:spcBef>
                <a:spcPct val="20000"/>
              </a:spcBef>
              <a:buClr>
                <a:srgbClr val="FF9900"/>
              </a:buClr>
              <a:buSzPct val="75000"/>
              <a:buFont typeface="Arial" panose="020B0604020202020204" pitchFamily="34" charset="0"/>
              <a:buChar char="•"/>
            </a:pPr>
            <a:r>
              <a:rPr lang="en-US" sz="2800" b="1" dirty="0">
                <a:solidFill>
                  <a:schemeClr val="tx2">
                    <a:lumMod val="50000"/>
                  </a:schemeClr>
                </a:solidFill>
              </a:rPr>
              <a:t>Riverside Medical Center</a:t>
            </a:r>
          </a:p>
          <a:p>
            <a:pPr marL="914400" lvl="1" indent="-457200">
              <a:lnSpc>
                <a:spcPct val="90000"/>
              </a:lnSpc>
              <a:spcBef>
                <a:spcPct val="20000"/>
              </a:spcBef>
              <a:buClr>
                <a:srgbClr val="FF9900"/>
              </a:buClr>
              <a:buSzPct val="75000"/>
              <a:buFont typeface="Arial" panose="020B0604020202020204" pitchFamily="34" charset="0"/>
              <a:buChar char="•"/>
            </a:pPr>
            <a:r>
              <a:rPr lang="en-US" sz="2800" b="1" dirty="0">
                <a:solidFill>
                  <a:schemeClr val="tx2">
                    <a:lumMod val="50000"/>
                  </a:schemeClr>
                </a:solidFill>
              </a:rPr>
              <a:t>Advocate Good Samaritan</a:t>
            </a:r>
          </a:p>
          <a:p>
            <a:pPr marL="914400" lvl="1" indent="-457200">
              <a:lnSpc>
                <a:spcPct val="90000"/>
              </a:lnSpc>
              <a:spcBef>
                <a:spcPct val="20000"/>
              </a:spcBef>
              <a:buClr>
                <a:srgbClr val="FF9900"/>
              </a:buClr>
              <a:buSzPct val="75000"/>
              <a:buFont typeface="Arial" panose="020B0604020202020204" pitchFamily="34" charset="0"/>
              <a:buChar char="•"/>
            </a:pPr>
            <a:r>
              <a:rPr lang="en-US" sz="2800" b="1" dirty="0">
                <a:solidFill>
                  <a:schemeClr val="tx2">
                    <a:lumMod val="50000"/>
                  </a:schemeClr>
                </a:solidFill>
              </a:rPr>
              <a:t>Advocate Illinois Masonic</a:t>
            </a:r>
          </a:p>
          <a:p>
            <a:pPr marL="457200" indent="-457200">
              <a:lnSpc>
                <a:spcPct val="90000"/>
              </a:lnSpc>
              <a:spcBef>
                <a:spcPct val="20000"/>
              </a:spcBef>
              <a:buClr>
                <a:srgbClr val="FF9900"/>
              </a:buClr>
              <a:buSzPct val="75000"/>
              <a:buFont typeface="Arial" panose="020B0604020202020204" pitchFamily="34" charset="0"/>
              <a:buChar char="•"/>
            </a:pPr>
            <a:r>
              <a:rPr lang="en-US" sz="2800" dirty="0">
                <a:solidFill>
                  <a:schemeClr val="tx2">
                    <a:lumMod val="50000"/>
                  </a:schemeClr>
                </a:solidFill>
              </a:rPr>
              <a:t>PVB Next Steps</a:t>
            </a:r>
          </a:p>
          <a:p>
            <a:pPr marL="457200" indent="-457200">
              <a:lnSpc>
                <a:spcPct val="90000"/>
              </a:lnSpc>
              <a:spcBef>
                <a:spcPct val="20000"/>
              </a:spcBef>
              <a:buClr>
                <a:srgbClr val="FF9900"/>
              </a:buClr>
              <a:buSzPct val="75000"/>
              <a:buFont typeface="Arial" panose="020B0604020202020204" pitchFamily="34" charset="0"/>
              <a:buChar char="•"/>
            </a:pPr>
            <a:r>
              <a:rPr lang="en-US" sz="2800" dirty="0">
                <a:solidFill>
                  <a:schemeClr val="tx2">
                    <a:lumMod val="50000"/>
                  </a:schemeClr>
                </a:solidFill>
              </a:rPr>
              <a:t>PVB Office Hours: Creating your 2022 Annual Conference Abstract/Poster</a:t>
            </a:r>
            <a:endParaRPr lang="en-US" sz="2800" dirty="0">
              <a:solidFill>
                <a:schemeClr val="tx2">
                  <a:lumMod val="50000"/>
                </a:schemeClr>
              </a:solidFill>
              <a:cs typeface="Calibri"/>
            </a:endParaRPr>
          </a:p>
          <a:p>
            <a:pPr marL="914400" lvl="1" indent="-457200">
              <a:lnSpc>
                <a:spcPct val="90000"/>
              </a:lnSpc>
              <a:spcBef>
                <a:spcPct val="20000"/>
              </a:spcBef>
              <a:buClr>
                <a:srgbClr val="FF9900"/>
              </a:buClr>
              <a:buSzPct val="75000"/>
              <a:buFont typeface="Arial" panose="020B0604020202020204" pitchFamily="34" charset="0"/>
              <a:buChar char="•"/>
            </a:pPr>
            <a:r>
              <a:rPr lang="en-US" sz="2800" i="1" dirty="0">
                <a:solidFill>
                  <a:srgbClr val="0E4C8A"/>
                </a:solidFill>
              </a:rPr>
              <a:t>Join us after the call to ask any questions you may have</a:t>
            </a:r>
          </a:p>
        </p:txBody>
      </p:sp>
      <p:sp>
        <p:nvSpPr>
          <p:cNvPr id="3" name="Title 2"/>
          <p:cNvSpPr>
            <a:spLocks noGrp="1"/>
          </p:cNvSpPr>
          <p:nvPr>
            <p:ph type="title"/>
          </p:nvPr>
        </p:nvSpPr>
        <p:spPr>
          <a:xfrm>
            <a:off x="609600" y="365125"/>
            <a:ext cx="7494270" cy="1325563"/>
          </a:xfrm>
          <a:noFill/>
        </p:spPr>
        <p:txBody>
          <a:bodyPr/>
          <a:lstStyle/>
          <a:p>
            <a:r>
              <a:rPr lang="en-US"/>
              <a:t>Overview:</a:t>
            </a:r>
          </a:p>
        </p:txBody>
      </p:sp>
    </p:spTree>
    <p:extLst>
      <p:ext uri="{BB962C8B-B14F-4D97-AF65-F5344CB8AC3E}">
        <p14:creationId xmlns:p14="http://schemas.microsoft.com/office/powerpoint/2010/main" val="2876128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818255548"/>
              </p:ext>
            </p:extLst>
          </p:nvPr>
        </p:nvGraphicFramePr>
        <p:xfrm>
          <a:off x="609600" y="1484549"/>
          <a:ext cx="11090223" cy="479737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a:spLocks noGrp="1"/>
          </p:cNvSpPr>
          <p:nvPr>
            <p:ph type="title"/>
          </p:nvPr>
        </p:nvSpPr>
        <p:spPr>
          <a:xfrm>
            <a:off x="609600" y="438524"/>
            <a:ext cx="10972800" cy="1325563"/>
          </a:xfrm>
          <a:noFill/>
        </p:spPr>
        <p:txBody>
          <a:bodyPr>
            <a:normAutofit/>
          </a:bodyPr>
          <a:lstStyle/>
          <a:p>
            <a:r>
              <a:rPr lang="en-US"/>
              <a:t>NTSV C-Section Rates, by hospital</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A795C-50BE-462B-8B70-BD2F9F6A8888}" type="slidenum">
              <a:rPr kumimoji="0" lang="en-US" alt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7" name="Straight Connector 6"/>
          <p:cNvCxnSpPr/>
          <p:nvPr/>
        </p:nvCxnSpPr>
        <p:spPr>
          <a:xfrm flipH="1">
            <a:off x="1021870" y="5050880"/>
            <a:ext cx="10395160" cy="0"/>
          </a:xfrm>
          <a:prstGeom prst="line">
            <a:avLst/>
          </a:prstGeom>
          <a:ln w="38100">
            <a:solidFill>
              <a:srgbClr val="F60064"/>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99108" y="4430393"/>
            <a:ext cx="2745534" cy="523220"/>
          </a:xfrm>
          <a:prstGeom prst="rect">
            <a:avLst/>
          </a:prstGeom>
          <a:solidFill>
            <a:srgbClr val="F60064"/>
          </a:solidFill>
          <a:ln>
            <a:solidFill>
              <a:schemeClr val="tx2">
                <a:lumMod val="50000"/>
              </a:schemeClr>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4F6FA"/>
                </a:solidFill>
                <a:effectLst/>
                <a:uLnTx/>
                <a:uFillTx/>
                <a:latin typeface="Arial" panose="020B0604020202020204"/>
                <a:ea typeface="+mn-ea"/>
                <a:cs typeface="+mn-cs"/>
              </a:rPr>
              <a:t>Goal: &lt; </a:t>
            </a:r>
            <a:r>
              <a:rPr kumimoji="0" lang="en-US" sz="2800" b="1" i="0" u="none" strike="noStrike" kern="1200" cap="none" spc="0" normalizeH="0" baseline="0" noProof="0">
                <a:ln>
                  <a:noFill/>
                </a:ln>
                <a:solidFill>
                  <a:srgbClr val="F4F6FA"/>
                </a:solidFill>
                <a:effectLst/>
                <a:uLnTx/>
                <a:uFillTx/>
                <a:latin typeface="Arial" panose="020B0604020202020204"/>
                <a:ea typeface="+mn-ea"/>
                <a:cs typeface="+mn-cs"/>
              </a:rPr>
              <a:t>23.6%</a:t>
            </a:r>
          </a:p>
        </p:txBody>
      </p:sp>
      <p:sp>
        <p:nvSpPr>
          <p:cNvPr id="13" name="TextBox 12"/>
          <p:cNvSpPr txBox="1"/>
          <p:nvPr/>
        </p:nvSpPr>
        <p:spPr>
          <a:xfrm>
            <a:off x="5980404" y="6207495"/>
            <a:ext cx="4230396" cy="523220"/>
          </a:xfrm>
          <a:prstGeom prst="rect">
            <a:avLst/>
          </a:prstGeom>
          <a:solidFill>
            <a:srgbClr val="7030A0"/>
          </a:solidFill>
          <a:ln>
            <a:solidFill>
              <a:srgbClr val="7030A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4F6FA"/>
                </a:solidFill>
                <a:effectLst/>
                <a:uLnTx/>
                <a:uFillTx/>
                <a:latin typeface="Arial" panose="020B0604020202020204"/>
                <a:ea typeface="+mn-ea"/>
                <a:cs typeface="+mn-cs"/>
              </a:rPr>
              <a:t>All ILPQC Average: </a:t>
            </a:r>
            <a:r>
              <a:rPr kumimoji="0" lang="en-US" sz="2800" b="1" i="0" u="none" strike="noStrike" kern="1200" cap="none" spc="0" normalizeH="0" baseline="0" noProof="0">
                <a:ln>
                  <a:noFill/>
                </a:ln>
                <a:solidFill>
                  <a:srgbClr val="F4F6FA"/>
                </a:solidFill>
                <a:effectLst/>
                <a:uLnTx/>
                <a:uFillTx/>
                <a:latin typeface="Arial" panose="020B0604020202020204"/>
                <a:ea typeface="+mn-ea"/>
                <a:cs typeface="+mn-cs"/>
              </a:rPr>
              <a:t>23%</a:t>
            </a:r>
          </a:p>
        </p:txBody>
      </p:sp>
    </p:spTree>
    <p:extLst>
      <p:ext uri="{BB962C8B-B14F-4D97-AF65-F5344CB8AC3E}">
        <p14:creationId xmlns:p14="http://schemas.microsoft.com/office/powerpoint/2010/main" val="2758456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p:cNvGraphicFramePr>
          <p:nvPr>
            <p:extLst>
              <p:ext uri="{D42A27DB-BD31-4B8C-83A1-F6EECF244321}">
                <p14:modId xmlns:p14="http://schemas.microsoft.com/office/powerpoint/2010/main" val="2918994594"/>
              </p:ext>
            </p:extLst>
          </p:nvPr>
        </p:nvGraphicFramePr>
        <p:xfrm>
          <a:off x="992899" y="1690688"/>
          <a:ext cx="10506374" cy="45900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noFill/>
        </p:spPr>
        <p:txBody>
          <a:bodyPr/>
          <a:lstStyle/>
          <a:p>
            <a:r>
              <a:rPr lang="en-US">
                <a:ea typeface="Lato Medium"/>
                <a:cs typeface="Lato Medium"/>
              </a:rPr>
              <a:t>NTSV C-Sections Meeting </a:t>
            </a:r>
            <a:r>
              <a:rPr lang="en-US"/>
              <a:t/>
            </a:r>
            <a:br>
              <a:rPr lang="en-US"/>
            </a:br>
            <a:r>
              <a:rPr lang="en-US">
                <a:ea typeface="Lato Medium"/>
                <a:cs typeface="Lato Medium"/>
              </a:rPr>
              <a:t>ACOG/SMFM Guidelines (goal &gt; 80%)</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cxnSp>
        <p:nvCxnSpPr>
          <p:cNvPr id="3" name="Straight Connector 2">
            <a:extLst>
              <a:ext uri="{FF2B5EF4-FFF2-40B4-BE49-F238E27FC236}">
                <a16:creationId xmlns:a16="http://schemas.microsoft.com/office/drawing/2014/main" id="{2FE5FCDD-E143-9159-170B-B6DCF0F81BC8}"/>
              </a:ext>
            </a:extLst>
          </p:cNvPr>
          <p:cNvCxnSpPr/>
          <p:nvPr/>
        </p:nvCxnSpPr>
        <p:spPr>
          <a:xfrm>
            <a:off x="1727200" y="2992582"/>
            <a:ext cx="9467273" cy="9236"/>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AD39AE2-97EC-C943-691E-2AE17CFBCA7F}"/>
              </a:ext>
            </a:extLst>
          </p:cNvPr>
          <p:cNvSpPr/>
          <p:nvPr/>
        </p:nvSpPr>
        <p:spPr>
          <a:xfrm>
            <a:off x="1261010" y="3534078"/>
            <a:ext cx="466782" cy="27483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p:cNvSpPr/>
          <p:nvPr/>
        </p:nvSpPr>
        <p:spPr>
          <a:xfrm>
            <a:off x="1261010" y="2838263"/>
            <a:ext cx="466190" cy="302101"/>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714736" y="2938946"/>
            <a:ext cx="479737" cy="292437"/>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61010" y="3884534"/>
            <a:ext cx="466782" cy="264130"/>
          </a:xfrm>
          <a:prstGeom prst="rect">
            <a:avLst/>
          </a:prstGeom>
          <a:noFill/>
          <a:ln w="57150">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714736" y="3579585"/>
            <a:ext cx="479737" cy="319038"/>
          </a:xfrm>
          <a:prstGeom prst="rect">
            <a:avLst/>
          </a:prstGeom>
          <a:noFill/>
          <a:ln w="57150">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714736" y="3330951"/>
            <a:ext cx="479737" cy="27892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60418" y="4341171"/>
            <a:ext cx="466782" cy="29365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756299" y="3648479"/>
            <a:ext cx="396609" cy="21003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800025"/>
      </p:ext>
    </p:extLst>
  </p:cSld>
  <p:clrMapOvr>
    <a:masterClrMapping/>
  </p:clrMapOvr>
  <p:extLst>
    <p:ext uri="{6950BFC3-D8DA-4A85-94F7-54DA5524770B}">
      <p188:commentRel xmlns="" xmlns:p188="http://schemas.microsoft.com/office/powerpoint/2018/8/main" r:id="rId4"/>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58506" y="800392"/>
            <a:ext cx="10264697" cy="1212102"/>
          </a:xfrm>
        </p:spPr>
        <p:txBody>
          <a:bodyPr>
            <a:normAutofit/>
          </a:bodyPr>
          <a:lstStyle/>
          <a:p>
            <a:pPr>
              <a:lnSpc>
                <a:spcPct val="90000"/>
              </a:lnSpc>
            </a:pPr>
            <a:r>
              <a:rPr lang="en-US" sz="3100">
                <a:solidFill>
                  <a:srgbClr val="FFFFFF"/>
                </a:solidFill>
              </a:rPr>
              <a:t>Are you reviewing your ACOG / SMFM criteria fall outs?  How can you reach your goal &gt; 80% NTSV C/S meeting criteria?</a:t>
            </a:r>
          </a:p>
        </p:txBody>
      </p:sp>
      <p:sp>
        <p:nvSpPr>
          <p:cNvPr id="3" name="Content Placeholder 2"/>
          <p:cNvSpPr>
            <a:spLocks noGrp="1"/>
          </p:cNvSpPr>
          <p:nvPr>
            <p:ph idx="1"/>
          </p:nvPr>
        </p:nvSpPr>
        <p:spPr>
          <a:xfrm>
            <a:off x="1238228" y="2562323"/>
            <a:ext cx="9809637" cy="3825965"/>
          </a:xfrm>
          <a:noFill/>
        </p:spPr>
        <p:txBody>
          <a:bodyPr vert="horz" lIns="91440" tIns="45720" rIns="91440" bIns="45720" rtlCol="0" anchor="ctr">
            <a:normAutofit fontScale="85000" lnSpcReduction="10000"/>
          </a:bodyPr>
          <a:lstStyle/>
          <a:p>
            <a:pPr>
              <a:lnSpc>
                <a:spcPct val="90000"/>
              </a:lnSpc>
            </a:pPr>
            <a:r>
              <a:rPr lang="en-US" sz="2200" dirty="0">
                <a:ea typeface="Lato"/>
                <a:cs typeface="Calibri"/>
              </a:rPr>
              <a:t>All team members should understand goal &gt; 80% of NTSV C/S  achieve ACOG / SMFM criteria.</a:t>
            </a:r>
            <a:endParaRPr lang="en-US" sz="2200" dirty="0">
              <a:ea typeface="Lato"/>
              <a:cs typeface="Lato"/>
            </a:endParaRPr>
          </a:p>
          <a:p>
            <a:pPr>
              <a:lnSpc>
                <a:spcPct val="90000"/>
              </a:lnSpc>
            </a:pPr>
            <a:r>
              <a:rPr lang="en-US" sz="2200" dirty="0">
                <a:ea typeface="Lato"/>
                <a:cs typeface="Lato"/>
              </a:rPr>
              <a:t>Every team should review their data for ACOG / SMFM criteria monthly or quarterly (depending on birth volume) and be sharing the data with QI team as well as providers and nurses.</a:t>
            </a:r>
            <a:endParaRPr lang="en-US" dirty="0"/>
          </a:p>
          <a:p>
            <a:pPr>
              <a:lnSpc>
                <a:spcPct val="90000"/>
              </a:lnSpc>
            </a:pPr>
            <a:r>
              <a:rPr lang="en-US" sz="2200" u="sng" dirty="0">
                <a:ea typeface="Lato"/>
                <a:cs typeface="Lato"/>
              </a:rPr>
              <a:t>Review fall outs that do not meet ACOG/SMFM criteria:</a:t>
            </a:r>
          </a:p>
          <a:p>
            <a:pPr lvl="1">
              <a:lnSpc>
                <a:spcPct val="90000"/>
              </a:lnSpc>
            </a:pPr>
            <a:r>
              <a:rPr lang="en-US" sz="2200" dirty="0">
                <a:ea typeface="Lato"/>
                <a:cs typeface="Lato"/>
              </a:rPr>
              <a:t>Discuss and provide feedback to clinical team</a:t>
            </a:r>
            <a:endParaRPr lang="en-US" sz="2200" dirty="0"/>
          </a:p>
          <a:p>
            <a:pPr lvl="1">
              <a:lnSpc>
                <a:spcPct val="90000"/>
              </a:lnSpc>
              <a:buClr>
                <a:srgbClr val="1C498B"/>
              </a:buClr>
            </a:pPr>
            <a:r>
              <a:rPr lang="en-US" sz="2200" dirty="0">
                <a:ea typeface="Lato"/>
                <a:cs typeface="Lato"/>
              </a:rPr>
              <a:t>Opportunity to provide specific education to providers and/nurses</a:t>
            </a:r>
          </a:p>
          <a:p>
            <a:pPr lvl="1">
              <a:lnSpc>
                <a:spcPct val="90000"/>
              </a:lnSpc>
            </a:pPr>
            <a:r>
              <a:rPr lang="en-US" sz="2200" dirty="0">
                <a:ea typeface="Lato"/>
                <a:cs typeface="Lato"/>
              </a:rPr>
              <a:t>Huddles / NTSV c/s checklist process should be used to review/discuss criteria and indications for cesarean</a:t>
            </a:r>
            <a:endParaRPr lang="en-US" sz="2200" dirty="0"/>
          </a:p>
          <a:p>
            <a:pPr lvl="1">
              <a:lnSpc>
                <a:spcPct val="90000"/>
              </a:lnSpc>
            </a:pPr>
            <a:r>
              <a:rPr lang="en-US" sz="2200" dirty="0">
                <a:ea typeface="Lato"/>
                <a:cs typeface="Lato"/>
              </a:rPr>
              <a:t>Check how cesarean decisions are documented and why not meeting criteria? Can documentation be improved?</a:t>
            </a:r>
            <a:endParaRPr lang="en-US" sz="2200" dirty="0"/>
          </a:p>
          <a:p>
            <a:pPr>
              <a:lnSpc>
                <a:spcPct val="90000"/>
              </a:lnSpc>
            </a:pPr>
            <a:endParaRPr lang="en-US" sz="2200">
              <a:ea typeface="Lato"/>
              <a:cs typeface="Lato"/>
            </a:endParaRPr>
          </a:p>
        </p:txBody>
      </p:sp>
      <p:sp>
        <p:nvSpPr>
          <p:cNvPr id="5" name="Footer Placeholder 4"/>
          <p:cNvSpPr>
            <a:spLocks noGrp="1"/>
          </p:cNvSpPr>
          <p:nvPr>
            <p:ph type="ftr" sz="quarter" idx="11"/>
          </p:nvPr>
        </p:nvSpPr>
        <p:spPr>
          <a:xfrm>
            <a:off x="795528" y="6382512"/>
            <a:ext cx="6757416" cy="320040"/>
          </a:xfrm>
        </p:spPr>
        <p:txBody>
          <a:bodyPr>
            <a:normAutofit/>
          </a:bodyPr>
          <a:lstStyle/>
          <a:p>
            <a:pPr algn="l">
              <a:spcAft>
                <a:spcPts val="600"/>
              </a:spcAft>
            </a:pPr>
            <a:r>
              <a:rPr lang="en-US" sz="1000"/>
              <a:t>Illinois Perinatal Quality Collaborative</a:t>
            </a:r>
          </a:p>
        </p:txBody>
      </p:sp>
      <p:sp>
        <p:nvSpPr>
          <p:cNvPr id="4" name="Slide Number Placeholder 3"/>
          <p:cNvSpPr>
            <a:spLocks noGrp="1"/>
          </p:cNvSpPr>
          <p:nvPr>
            <p:ph type="sldNum" sz="quarter" idx="10"/>
          </p:nvPr>
        </p:nvSpPr>
        <p:spPr>
          <a:xfrm>
            <a:off x="10707624" y="6382512"/>
            <a:ext cx="685800" cy="320040"/>
          </a:xfrm>
        </p:spPr>
        <p:txBody>
          <a:bodyPr>
            <a:normAutofit/>
          </a:bodyPr>
          <a:lstStyle/>
          <a:p>
            <a:pPr>
              <a:spcAft>
                <a:spcPts val="600"/>
              </a:spcAft>
            </a:pPr>
            <a:fld id="{97033E4B-E3EB-3D46-B2D8-3159663620FA}" type="slidenum">
              <a:rPr lang="en-US" sz="1000" dirty="0"/>
              <a:pPr>
                <a:spcAft>
                  <a:spcPts val="600"/>
                </a:spcAft>
              </a:pPr>
              <a:t>22</a:t>
            </a:fld>
            <a:endParaRPr lang="en-US" sz="1000"/>
          </a:p>
        </p:txBody>
      </p:sp>
    </p:spTree>
    <p:extLst>
      <p:ext uri="{BB962C8B-B14F-4D97-AF65-F5344CB8AC3E}">
        <p14:creationId xmlns:p14="http://schemas.microsoft.com/office/powerpoint/2010/main" val="3131649085"/>
      </p:ext>
    </p:extLst>
  </p:cSld>
  <p:clrMapOvr>
    <a:masterClrMapping/>
  </p:clrMapOvr>
  <p:extLst>
    <p:ext uri="{6950BFC3-D8DA-4A85-94F7-54DA5524770B}">
      <p188:commentRel xmlns=""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408491961"/>
              </p:ext>
            </p:extLst>
          </p:nvPr>
        </p:nvGraphicFramePr>
        <p:xfrm>
          <a:off x="503381" y="1690688"/>
          <a:ext cx="6571673" cy="466566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noFill/>
        </p:spPr>
        <p:txBody>
          <a:bodyPr/>
          <a:lstStyle/>
          <a:p>
            <a:r>
              <a:rPr lang="en-US"/>
              <a:t>NTSV C-Sections Meeting </a:t>
            </a:r>
            <a:br>
              <a:rPr lang="en-US"/>
            </a:br>
            <a:r>
              <a:rPr lang="en-US"/>
              <a:t>ACOG/SMFM Guidelines: Failed Induction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9" name="Rectangle: Rounded Corners 12">
            <a:extLst>
              <a:ext uri="{FF2B5EF4-FFF2-40B4-BE49-F238E27FC236}">
                <a16:creationId xmlns:a16="http://schemas.microsoft.com/office/drawing/2014/main" id="{D45CB46C-7AF4-4F7E-B2FA-FDEAF5485057}"/>
              </a:ext>
            </a:extLst>
          </p:cNvPr>
          <p:cNvSpPr/>
          <p:nvPr/>
        </p:nvSpPr>
        <p:spPr>
          <a:xfrm>
            <a:off x="7180118" y="1633826"/>
            <a:ext cx="4940545" cy="2421769"/>
          </a:xfrm>
          <a:prstGeom prst="roundRect">
            <a:avLst/>
          </a:prstGeom>
          <a:solidFill>
            <a:schemeClr val="accent1">
              <a:lumMod val="60000"/>
              <a:lumOff val="4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Calibri"/>
                <a:ea typeface="Calibri"/>
                <a:cs typeface="Calibri"/>
              </a:rPr>
              <a:t>ACOG/SMFM Criteria for Failed Induction: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Oxytocin administered for at least 12-18 hours </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after membrane rupture, </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without achieving cervical change and regular contractions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Longer duration of the latent phase</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 24 hours or longer if &lt;6cm and maternal and fetal status permits</a:t>
            </a:r>
          </a:p>
        </p:txBody>
      </p:sp>
      <p:cxnSp>
        <p:nvCxnSpPr>
          <p:cNvPr id="11" name="Straight Connector 10"/>
          <p:cNvCxnSpPr/>
          <p:nvPr/>
        </p:nvCxnSpPr>
        <p:spPr>
          <a:xfrm>
            <a:off x="867581" y="3240052"/>
            <a:ext cx="5938345" cy="10511"/>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5" name="Chart 14"/>
          <p:cNvGraphicFramePr>
            <a:graphicFrameLocks/>
          </p:cNvGraphicFramePr>
          <p:nvPr>
            <p:extLst>
              <p:ext uri="{D42A27DB-BD31-4B8C-83A1-F6EECF244321}">
                <p14:modId xmlns:p14="http://schemas.microsoft.com/office/powerpoint/2010/main" val="2099803861"/>
              </p:ext>
            </p:extLst>
          </p:nvPr>
        </p:nvGraphicFramePr>
        <p:xfrm>
          <a:off x="7448472" y="4116165"/>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5821367"/>
      </p:ext>
    </p:extLst>
  </p:cSld>
  <p:clrMapOvr>
    <a:masterClrMapping/>
  </p:clrMapOvr>
  <p:extLst>
    <p:ext uri="{6950BFC3-D8DA-4A85-94F7-54DA5524770B}">
      <p188:commentRel xmlns="" xmlns:p188="http://schemas.microsoft.com/office/powerpoint/2018/8/main" r:id="rId4"/>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022817999"/>
              </p:ext>
            </p:extLst>
          </p:nvPr>
        </p:nvGraphicFramePr>
        <p:xfrm>
          <a:off x="609599" y="1807431"/>
          <a:ext cx="7952509" cy="443217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noFill/>
          <a:ln>
            <a:noFill/>
          </a:ln>
        </p:spPr>
        <p:txBody>
          <a:bodyPr/>
          <a:lstStyle/>
          <a:p>
            <a:r>
              <a:rPr lang="en-US"/>
              <a:t>NTSV C-Sections Meeting </a:t>
            </a:r>
            <a:br>
              <a:rPr lang="en-US"/>
            </a:br>
            <a:r>
              <a:rPr lang="en-US"/>
              <a:t>ACOG/SMFM Guidelines: Active Phase Arrest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1772" y="1807431"/>
            <a:ext cx="3127519" cy="4432176"/>
          </a:xfrm>
          <a:prstGeom prst="rect">
            <a:avLst/>
          </a:prstGeom>
        </p:spPr>
      </p:pic>
      <p:cxnSp>
        <p:nvCxnSpPr>
          <p:cNvPr id="11" name="Straight Connector 10"/>
          <p:cNvCxnSpPr/>
          <p:nvPr/>
        </p:nvCxnSpPr>
        <p:spPr>
          <a:xfrm>
            <a:off x="1302163" y="3104734"/>
            <a:ext cx="6844474" cy="7602"/>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879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528991169"/>
              </p:ext>
            </p:extLst>
          </p:nvPr>
        </p:nvGraphicFramePr>
        <p:xfrm>
          <a:off x="475672" y="1826490"/>
          <a:ext cx="7763163" cy="432492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noFill/>
        </p:spPr>
        <p:txBody>
          <a:bodyPr/>
          <a:lstStyle/>
          <a:p>
            <a:r>
              <a:rPr lang="en-US"/>
              <a:t>NTSV C-Sections Meeting </a:t>
            </a:r>
            <a:br>
              <a:rPr lang="en-US"/>
            </a:br>
            <a:r>
              <a:rPr lang="en-US"/>
              <a:t>ACOG/SMFM Guidelines: Second Stage Arrest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7" name="Rectangle: Rounded Corners 12">
            <a:extLst>
              <a:ext uri="{FF2B5EF4-FFF2-40B4-BE49-F238E27FC236}">
                <a16:creationId xmlns:a16="http://schemas.microsoft.com/office/drawing/2014/main" id="{D45CB46C-7AF4-4F7E-B2FA-FDEAF5485057}"/>
              </a:ext>
            </a:extLst>
          </p:cNvPr>
          <p:cNvSpPr/>
          <p:nvPr/>
        </p:nvSpPr>
        <p:spPr>
          <a:xfrm>
            <a:off x="8395816" y="2148942"/>
            <a:ext cx="3721739" cy="276825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Calibri"/>
                <a:ea typeface="Calibri"/>
                <a:cs typeface="Calibri"/>
              </a:rPr>
              <a:t>ACOG/SMFM Criteria for Second Stage Arrest: </a:t>
            </a:r>
            <a:endParaRPr kumimoji="0" lang="en-US" sz="1400" b="0" i="0" u="sng" strike="noStrike" kern="120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FFFFFF"/>
                </a:solidFill>
                <a:effectLst/>
                <a:uLnTx/>
                <a:uFillTx/>
                <a:latin typeface="Calibri"/>
                <a:ea typeface="Calibri"/>
                <a:cs typeface="Calibri"/>
              </a:rPr>
              <a:t>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least 3 hours* of pushing in nulliparous patients</a:t>
            </a: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*Longer durations (e.g. 4 hours with epidural) may be appropriate on an individualized basis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Arial"/>
            </a:endParaRPr>
          </a:p>
        </p:txBody>
      </p:sp>
      <p:cxnSp>
        <p:nvCxnSpPr>
          <p:cNvPr id="8" name="Straight Connector 7"/>
          <p:cNvCxnSpPr/>
          <p:nvPr/>
        </p:nvCxnSpPr>
        <p:spPr>
          <a:xfrm>
            <a:off x="985354" y="3178538"/>
            <a:ext cx="6858000" cy="0"/>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889374"/>
      </p:ext>
    </p:extLst>
  </p:cSld>
  <p:clrMapOvr>
    <a:masterClrMapping/>
  </p:clrMapOvr>
  <p:extLst>
    <p:ext uri="{6950BFC3-D8DA-4A85-94F7-54DA5524770B}">
      <p188:commentRel xmlns=""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58506" y="800392"/>
            <a:ext cx="10264697" cy="1212102"/>
          </a:xfrm>
        </p:spPr>
        <p:txBody>
          <a:bodyPr>
            <a:normAutofit/>
          </a:bodyPr>
          <a:lstStyle/>
          <a:p>
            <a:pPr>
              <a:lnSpc>
                <a:spcPct val="90000"/>
              </a:lnSpc>
            </a:pPr>
            <a:r>
              <a:rPr lang="en-US" sz="3700">
                <a:solidFill>
                  <a:srgbClr val="FFFFFF"/>
                </a:solidFill>
              </a:rPr>
              <a:t>Which ACOG/SMFM Criteria does your team need to focus efforts to achieve your &gt; 80% overall goal?</a:t>
            </a:r>
          </a:p>
        </p:txBody>
      </p:sp>
      <p:sp>
        <p:nvSpPr>
          <p:cNvPr id="3" name="Content Placeholder 2"/>
          <p:cNvSpPr>
            <a:spLocks noGrp="1"/>
          </p:cNvSpPr>
          <p:nvPr>
            <p:ph idx="1"/>
          </p:nvPr>
        </p:nvSpPr>
        <p:spPr>
          <a:xfrm>
            <a:off x="1367624" y="2174135"/>
            <a:ext cx="9680241" cy="4300417"/>
          </a:xfrm>
        </p:spPr>
        <p:txBody>
          <a:bodyPr anchor="ctr">
            <a:normAutofit/>
          </a:bodyPr>
          <a:lstStyle/>
          <a:p>
            <a:pPr>
              <a:lnSpc>
                <a:spcPct val="90000"/>
              </a:lnSpc>
            </a:pPr>
            <a:r>
              <a:rPr lang="en-US" b="1" u="sng">
                <a:solidFill>
                  <a:srgbClr val="444C55"/>
                </a:solidFill>
                <a:ea typeface="Lato"/>
                <a:cs typeface="Lato"/>
              </a:rPr>
              <a:t>Failed induction</a:t>
            </a:r>
          </a:p>
          <a:p>
            <a:pPr marL="800100" lvl="1" indent="-342900">
              <a:lnSpc>
                <a:spcPct val="90000"/>
              </a:lnSpc>
              <a:spcBef>
                <a:spcPts val="0"/>
              </a:spcBef>
              <a:spcAft>
                <a:spcPts val="0"/>
              </a:spcAft>
              <a:buClrTx/>
              <a:buFont typeface="+mj-lt"/>
              <a:buAutoNum type="arabicPeriod"/>
              <a:defRPr/>
            </a:pPr>
            <a:r>
              <a:rPr lang="en-US" sz="2400" b="1">
                <a:ea typeface="Lato"/>
                <a:cs typeface="Lato"/>
              </a:rPr>
              <a:t>Oxytocin administered for at least 12-18 hours </a:t>
            </a:r>
            <a:r>
              <a:rPr lang="en-US" sz="2400">
                <a:ea typeface="Lato"/>
                <a:cs typeface="Lato"/>
              </a:rPr>
              <a:t>after membrane rupture, </a:t>
            </a:r>
            <a:r>
              <a:rPr lang="en-US" sz="2400" b="1">
                <a:ea typeface="Lato"/>
                <a:cs typeface="Lato"/>
              </a:rPr>
              <a:t>without achieving cervical change and regular contractions</a:t>
            </a:r>
          </a:p>
          <a:p>
            <a:pPr marL="800100" lvl="1" indent="-342900">
              <a:lnSpc>
                <a:spcPct val="90000"/>
              </a:lnSpc>
              <a:spcBef>
                <a:spcPts val="0"/>
              </a:spcBef>
              <a:spcAft>
                <a:spcPts val="0"/>
              </a:spcAft>
              <a:buClrTx/>
              <a:buFont typeface="+mj-lt"/>
              <a:buAutoNum type="arabicPeriod"/>
              <a:defRPr/>
            </a:pPr>
            <a:endParaRPr lang="en-US" sz="2400" b="1"/>
          </a:p>
          <a:p>
            <a:pPr marL="800100" lvl="1" indent="-342900">
              <a:lnSpc>
                <a:spcPct val="90000"/>
              </a:lnSpc>
              <a:spcBef>
                <a:spcPts val="0"/>
              </a:spcBef>
              <a:spcAft>
                <a:spcPts val="0"/>
              </a:spcAft>
              <a:buClrTx/>
              <a:buFont typeface="+mj-lt"/>
              <a:buAutoNum type="arabicPeriod"/>
              <a:defRPr/>
            </a:pPr>
            <a:r>
              <a:rPr lang="en-US" sz="2400" b="1">
                <a:ea typeface="Lato"/>
                <a:cs typeface="Lato"/>
              </a:rPr>
              <a:t>Longer duration of the latent phase</a:t>
            </a:r>
            <a:r>
              <a:rPr lang="en-US" sz="2400">
                <a:ea typeface="Lato"/>
                <a:cs typeface="Lato"/>
              </a:rPr>
              <a:t>, 24 hours or longer if &lt;6cm and maternal and fetal status permits</a:t>
            </a:r>
          </a:p>
          <a:p>
            <a:pPr>
              <a:lnSpc>
                <a:spcPct val="90000"/>
              </a:lnSpc>
            </a:pPr>
            <a:r>
              <a:rPr lang="en-US" b="1" u="sng">
                <a:ea typeface="Lato"/>
                <a:cs typeface="Lato"/>
              </a:rPr>
              <a:t>Second stage arrest</a:t>
            </a:r>
          </a:p>
          <a:p>
            <a:pPr marL="800100" lvl="1" indent="-342900">
              <a:lnSpc>
                <a:spcPct val="90000"/>
              </a:lnSpc>
              <a:spcBef>
                <a:spcPts val="0"/>
              </a:spcBef>
              <a:spcAft>
                <a:spcPts val="0"/>
              </a:spcAft>
              <a:buClrTx/>
              <a:buFont typeface="+mj-lt"/>
              <a:buAutoNum type="arabicPeriod"/>
              <a:defRPr/>
            </a:pPr>
            <a:r>
              <a:rPr lang="en-US" sz="2400">
                <a:ea typeface="Calibri"/>
                <a:cs typeface="Calibri"/>
              </a:rPr>
              <a:t> </a:t>
            </a:r>
            <a:r>
              <a:rPr lang="en-US" sz="2400" b="1">
                <a:ea typeface="+mn-ea"/>
                <a:cs typeface="+mn-cs"/>
              </a:rPr>
              <a:t>At least 3 hours* of pushing in nulliparous patients</a:t>
            </a:r>
            <a:endParaRPr lang="en-US" sz="2400" b="1">
              <a:ea typeface="+mn-ea"/>
              <a:cs typeface="Calibri"/>
            </a:endParaRPr>
          </a:p>
          <a:p>
            <a:pPr marL="0" indent="0">
              <a:lnSpc>
                <a:spcPct val="90000"/>
              </a:lnSpc>
              <a:spcBef>
                <a:spcPts val="0"/>
              </a:spcBef>
              <a:spcAft>
                <a:spcPts val="0"/>
              </a:spcAft>
              <a:buClrTx/>
              <a:buNone/>
              <a:defRPr/>
            </a:pPr>
            <a:r>
              <a:rPr lang="en-US">
                <a:ea typeface="+mn-ea"/>
                <a:cs typeface="+mn-cs"/>
              </a:rPr>
              <a:t>   </a:t>
            </a:r>
            <a:r>
              <a:rPr lang="en-US" sz="2000">
                <a:ea typeface="+mn-ea"/>
                <a:cs typeface="+mn-cs"/>
              </a:rPr>
              <a:t>   *Longer durations (e.g., 4 hrs with epidural) may be appropriate, individualized basis</a:t>
            </a:r>
            <a:endParaRPr lang="en-US" sz="2000">
              <a:ea typeface="+mn-ea"/>
              <a:cs typeface="Arial"/>
            </a:endParaRPr>
          </a:p>
        </p:txBody>
      </p:sp>
      <p:sp>
        <p:nvSpPr>
          <p:cNvPr id="5" name="Footer Placeholder 4"/>
          <p:cNvSpPr>
            <a:spLocks noGrp="1"/>
          </p:cNvSpPr>
          <p:nvPr>
            <p:ph type="ftr" sz="quarter" idx="11"/>
          </p:nvPr>
        </p:nvSpPr>
        <p:spPr>
          <a:xfrm>
            <a:off x="795528" y="6382512"/>
            <a:ext cx="6757416" cy="320040"/>
          </a:xfrm>
        </p:spPr>
        <p:txBody>
          <a:bodyPr>
            <a:normAutofit/>
          </a:bodyPr>
          <a:lstStyle/>
          <a:p>
            <a:pPr algn="l">
              <a:spcAft>
                <a:spcPts val="600"/>
              </a:spcAft>
            </a:pPr>
            <a:r>
              <a:rPr lang="en-US" sz="1000"/>
              <a:t>Illinois Perinatal Quality Collaborative</a:t>
            </a:r>
          </a:p>
        </p:txBody>
      </p:sp>
      <p:sp>
        <p:nvSpPr>
          <p:cNvPr id="4" name="Slide Number Placeholder 3"/>
          <p:cNvSpPr>
            <a:spLocks noGrp="1"/>
          </p:cNvSpPr>
          <p:nvPr>
            <p:ph type="sldNum" sz="quarter" idx="10"/>
          </p:nvPr>
        </p:nvSpPr>
        <p:spPr>
          <a:xfrm>
            <a:off x="10707624" y="6382512"/>
            <a:ext cx="685800" cy="320040"/>
          </a:xfrm>
        </p:spPr>
        <p:txBody>
          <a:bodyPr>
            <a:normAutofit/>
          </a:bodyPr>
          <a:lstStyle/>
          <a:p>
            <a:pPr>
              <a:spcAft>
                <a:spcPts val="600"/>
              </a:spcAft>
            </a:pPr>
            <a:fld id="{97033E4B-E3EB-3D46-B2D8-3159663620FA}" type="slidenum">
              <a:rPr lang="en-US" sz="1000"/>
              <a:pPr>
                <a:spcAft>
                  <a:spcPts val="600"/>
                </a:spcAft>
              </a:pPr>
              <a:t>26</a:t>
            </a:fld>
            <a:endParaRPr lang="en-US" sz="1000"/>
          </a:p>
        </p:txBody>
      </p:sp>
    </p:spTree>
    <p:extLst>
      <p:ext uri="{BB962C8B-B14F-4D97-AF65-F5344CB8AC3E}">
        <p14:creationId xmlns:p14="http://schemas.microsoft.com/office/powerpoint/2010/main" val="747233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27</a:t>
            </a:fld>
            <a:endParaRPr lang="en-US" altLang="en-US" sz="1200">
              <a:solidFill>
                <a:srgbClr val="898989"/>
              </a:solidFill>
              <a:latin typeface="Arial" charset="0"/>
              <a:ea typeface="MS PGothic" pitchFamily="34" charset="-128"/>
            </a:endParaRPr>
          </a:p>
        </p:txBody>
      </p:sp>
      <p:sp>
        <p:nvSpPr>
          <p:cNvPr id="3" name="Title 2"/>
          <p:cNvSpPr>
            <a:spLocks noGrp="1"/>
          </p:cNvSpPr>
          <p:nvPr>
            <p:ph type="title"/>
          </p:nvPr>
        </p:nvSpPr>
        <p:spPr/>
        <p:txBody>
          <a:bodyPr/>
          <a:lstStyle/>
          <a:p>
            <a:r>
              <a:rPr lang="en-US"/>
              <a:t>Provider and Nurse Education</a:t>
            </a:r>
          </a:p>
        </p:txBody>
      </p:sp>
      <p:graphicFrame>
        <p:nvGraphicFramePr>
          <p:cNvPr id="7" name="Chart 6"/>
          <p:cNvGraphicFramePr>
            <a:graphicFrameLocks/>
          </p:cNvGraphicFramePr>
          <p:nvPr>
            <p:extLst>
              <p:ext uri="{D42A27DB-BD31-4B8C-83A1-F6EECF244321}">
                <p14:modId xmlns:p14="http://schemas.microsoft.com/office/powerpoint/2010/main" val="1247402884"/>
              </p:ext>
            </p:extLst>
          </p:nvPr>
        </p:nvGraphicFramePr>
        <p:xfrm>
          <a:off x="858981" y="1431635"/>
          <a:ext cx="10501745" cy="4839855"/>
        </p:xfrm>
        <a:graphic>
          <a:graphicData uri="http://schemas.openxmlformats.org/drawingml/2006/chart">
            <c:chart xmlns:c="http://schemas.openxmlformats.org/drawingml/2006/chart" xmlns:r="http://schemas.openxmlformats.org/officeDocument/2006/relationships" r:id="rId3"/>
          </a:graphicData>
        </a:graphic>
      </p:graphicFrame>
      <p:sp>
        <p:nvSpPr>
          <p:cNvPr id="2" name="7-Point Star 1"/>
          <p:cNvSpPr/>
          <p:nvPr/>
        </p:nvSpPr>
        <p:spPr>
          <a:xfrm>
            <a:off x="9986300" y="1361488"/>
            <a:ext cx="1817511" cy="1147229"/>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Keep it up!</a:t>
            </a:r>
          </a:p>
        </p:txBody>
      </p:sp>
    </p:spTree>
    <p:extLst>
      <p:ext uri="{BB962C8B-B14F-4D97-AF65-F5344CB8AC3E}">
        <p14:creationId xmlns:p14="http://schemas.microsoft.com/office/powerpoint/2010/main" val="3070106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28</a:t>
            </a:fld>
            <a:endParaRPr lang="en-US" altLang="en-US" sz="1200">
              <a:solidFill>
                <a:srgbClr val="898989"/>
              </a:solidFill>
              <a:latin typeface="Arial" charset="0"/>
              <a:ea typeface="MS PGothic" pitchFamily="34" charset="-128"/>
            </a:endParaRPr>
          </a:p>
        </p:txBody>
      </p:sp>
      <p:sp>
        <p:nvSpPr>
          <p:cNvPr id="5" name="Title 2"/>
          <p:cNvSpPr txBox="1">
            <a:spLocks/>
          </p:cNvSpPr>
          <p:nvPr/>
        </p:nvSpPr>
        <p:spPr>
          <a:xfrm>
            <a:off x="609600" y="365125"/>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b="1">
                <a:solidFill>
                  <a:schemeClr val="accent1"/>
                </a:solidFill>
              </a:rPr>
              <a:t>Standard Protocols and Processes</a:t>
            </a:r>
          </a:p>
        </p:txBody>
      </p:sp>
      <p:graphicFrame>
        <p:nvGraphicFramePr>
          <p:cNvPr id="8" name="Chart 7"/>
          <p:cNvGraphicFramePr>
            <a:graphicFrameLocks/>
          </p:cNvGraphicFramePr>
          <p:nvPr>
            <p:extLst>
              <p:ext uri="{D42A27DB-BD31-4B8C-83A1-F6EECF244321}">
                <p14:modId xmlns:p14="http://schemas.microsoft.com/office/powerpoint/2010/main" val="4256201948"/>
              </p:ext>
            </p:extLst>
          </p:nvPr>
        </p:nvGraphicFramePr>
        <p:xfrm>
          <a:off x="785091" y="1357744"/>
          <a:ext cx="10686473" cy="4830619"/>
        </p:xfrm>
        <a:graphic>
          <a:graphicData uri="http://schemas.openxmlformats.org/drawingml/2006/chart">
            <c:chart xmlns:c="http://schemas.openxmlformats.org/drawingml/2006/chart" xmlns:r="http://schemas.openxmlformats.org/officeDocument/2006/relationships" r:id="rId3"/>
          </a:graphicData>
        </a:graphic>
      </p:graphicFrame>
      <p:sp>
        <p:nvSpPr>
          <p:cNvPr id="3" name="7-Point Star 1">
            <a:extLst>
              <a:ext uri="{FF2B5EF4-FFF2-40B4-BE49-F238E27FC236}">
                <a16:creationId xmlns:a16="http://schemas.microsoft.com/office/drawing/2014/main" id="{803DF03B-E0C7-CFBA-BD3C-345FB940F7A9}"/>
              </a:ext>
            </a:extLst>
          </p:cNvPr>
          <p:cNvSpPr/>
          <p:nvPr/>
        </p:nvSpPr>
        <p:spPr>
          <a:xfrm>
            <a:off x="9986300" y="1361488"/>
            <a:ext cx="1817511" cy="1147229"/>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t>Great work!</a:t>
            </a:r>
            <a:endParaRPr lang="en-US">
              <a:cs typeface="Calibri"/>
            </a:endParaRPr>
          </a:p>
        </p:txBody>
      </p:sp>
    </p:spTree>
    <p:extLst>
      <p:ext uri="{BB962C8B-B14F-4D97-AF65-F5344CB8AC3E}">
        <p14:creationId xmlns:p14="http://schemas.microsoft.com/office/powerpoint/2010/main" val="149367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29</a:t>
            </a:fld>
            <a:endParaRPr lang="en-US" altLang="en-US" sz="1200">
              <a:solidFill>
                <a:srgbClr val="898989"/>
              </a:solidFill>
              <a:latin typeface="Arial" charset="0"/>
              <a:ea typeface="MS PGothic" pitchFamily="34" charset="-128"/>
            </a:endParaRPr>
          </a:p>
        </p:txBody>
      </p:sp>
      <p:sp>
        <p:nvSpPr>
          <p:cNvPr id="7" name="Title 2"/>
          <p:cNvSpPr txBox="1">
            <a:spLocks/>
          </p:cNvSpPr>
          <p:nvPr/>
        </p:nvSpPr>
        <p:spPr>
          <a:xfrm>
            <a:off x="762000" y="517525"/>
            <a:ext cx="109728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b="1">
                <a:solidFill>
                  <a:schemeClr val="accent1"/>
                </a:solidFill>
              </a:rPr>
              <a:t>Sharing Provider Level Data</a:t>
            </a:r>
          </a:p>
        </p:txBody>
      </p:sp>
      <p:graphicFrame>
        <p:nvGraphicFramePr>
          <p:cNvPr id="5" name="Chart 4"/>
          <p:cNvGraphicFramePr>
            <a:graphicFrameLocks/>
          </p:cNvGraphicFramePr>
          <p:nvPr>
            <p:extLst>
              <p:ext uri="{D42A27DB-BD31-4B8C-83A1-F6EECF244321}">
                <p14:modId xmlns:p14="http://schemas.microsoft.com/office/powerpoint/2010/main" val="78076038"/>
              </p:ext>
            </p:extLst>
          </p:nvPr>
        </p:nvGraphicFramePr>
        <p:xfrm>
          <a:off x="531090" y="1521689"/>
          <a:ext cx="11051309" cy="4740565"/>
        </p:xfrm>
        <a:graphic>
          <a:graphicData uri="http://schemas.openxmlformats.org/drawingml/2006/chart">
            <c:chart xmlns:c="http://schemas.openxmlformats.org/drawingml/2006/chart" xmlns:r="http://schemas.openxmlformats.org/officeDocument/2006/relationships" r:id="rId3"/>
          </a:graphicData>
        </a:graphic>
      </p:graphicFrame>
      <p:sp>
        <p:nvSpPr>
          <p:cNvPr id="3" name="7-Point Star 1">
            <a:extLst>
              <a:ext uri="{FF2B5EF4-FFF2-40B4-BE49-F238E27FC236}">
                <a16:creationId xmlns:a16="http://schemas.microsoft.com/office/drawing/2014/main" id="{5ECD61DF-4765-E248-723C-9171551AB393}"/>
              </a:ext>
            </a:extLst>
          </p:cNvPr>
          <p:cNvSpPr/>
          <p:nvPr/>
        </p:nvSpPr>
        <p:spPr>
          <a:xfrm>
            <a:off x="10230715" y="1174582"/>
            <a:ext cx="1961285" cy="1377267"/>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t>Wow! Progress!</a:t>
            </a:r>
            <a:endParaRPr lang="en-US">
              <a:cs typeface="Calibri"/>
            </a:endParaRPr>
          </a:p>
        </p:txBody>
      </p:sp>
    </p:spTree>
    <p:extLst>
      <p:ext uri="{BB962C8B-B14F-4D97-AF65-F5344CB8AC3E}">
        <p14:creationId xmlns:p14="http://schemas.microsoft.com/office/powerpoint/2010/main" val="45633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16"/>
          <p:cNvSpPr txBox="1">
            <a:spLocks noGrp="1"/>
          </p:cNvSpPr>
          <p:nvPr>
            <p:ph type="sldNum" sz="quarter" idx="4294967295"/>
          </p:nvPr>
        </p:nvSpPr>
        <p:spPr>
          <a:xfrm>
            <a:off x="88392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fld id="{97033E4B-E3EB-3D46-B2D8-3159663620F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t>3</a:t>
            </a:fld>
            <a:endParaRPr kumimoji="0" sz="1200" b="0" i="0" u="none" strike="noStrike" kern="0" cap="none" spc="0" normalizeH="0" baseline="0" noProof="0">
              <a:ln>
                <a:noFill/>
              </a:ln>
              <a:solidFill>
                <a:srgbClr val="AEB3B7"/>
              </a:solidFill>
              <a:effectLst/>
              <a:uLnTx/>
              <a:uFillTx/>
              <a:latin typeface="Calibri"/>
              <a:ea typeface="Calibri"/>
              <a:cs typeface="Calibri"/>
              <a:sym typeface="Calibri"/>
            </a:endParaRPr>
          </a:p>
        </p:txBody>
      </p:sp>
      <p:sp>
        <p:nvSpPr>
          <p:cNvPr id="371" name="Google Shape;371;p16"/>
          <p:cNvSpPr txBox="1">
            <a:spLocks noGrp="1"/>
          </p:cNvSpPr>
          <p:nvPr>
            <p:ph type="ftr" sz="quarter" idx="4294967295"/>
          </p:nvPr>
        </p:nvSpPr>
        <p:spPr>
          <a:xfrm>
            <a:off x="609600" y="6356350"/>
            <a:ext cx="41148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19497"/>
              </a:buClr>
              <a:buSzPts val="1200"/>
              <a:buFont typeface="Calibri"/>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Illinois Perinatal Quality Collaborative</a:t>
            </a:r>
            <a:endParaRPr kumimoji="0" sz="1200" b="0" i="0" u="none" strike="noStrike" kern="0" cap="none" spc="0" normalizeH="0" baseline="0" noProof="0">
              <a:ln>
                <a:noFill/>
              </a:ln>
              <a:solidFill>
                <a:srgbClr val="919497"/>
              </a:solidFill>
              <a:effectLst/>
              <a:uLnTx/>
              <a:uFillTx/>
              <a:latin typeface="Calibri"/>
              <a:ea typeface="+mn-ea"/>
              <a:cs typeface="Calibri"/>
              <a:sym typeface="Calibri"/>
            </a:endParaRPr>
          </a:p>
        </p:txBody>
      </p:sp>
      <p:sp>
        <p:nvSpPr>
          <p:cNvPr id="368" name="Google Shape;368;p16"/>
          <p:cNvSpPr txBox="1">
            <a:spLocks noGrp="1"/>
          </p:cNvSpPr>
          <p:nvPr>
            <p:ph type="title" idx="4294967295"/>
          </p:nvPr>
        </p:nvSpPr>
        <p:spPr>
          <a:xfrm>
            <a:off x="7241463" y="1499600"/>
            <a:ext cx="10972800" cy="132556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4000"/>
              <a:buFont typeface="Calibri"/>
              <a:buNone/>
            </a:pPr>
            <a:r>
              <a:rPr lang="en-US" sz="4400"/>
              <a:t>Registration Open!</a:t>
            </a:r>
            <a:endParaRPr sz="4400"/>
          </a:p>
        </p:txBody>
      </p:sp>
      <p:pic>
        <p:nvPicPr>
          <p:cNvPr id="3" name="Picture 2"/>
          <p:cNvPicPr>
            <a:picLocks noChangeAspect="1"/>
          </p:cNvPicPr>
          <p:nvPr/>
        </p:nvPicPr>
        <p:blipFill>
          <a:blip r:embed="rId3"/>
          <a:stretch>
            <a:fillRect/>
          </a:stretch>
        </p:blipFill>
        <p:spPr>
          <a:xfrm>
            <a:off x="0" y="-46133"/>
            <a:ext cx="6912502" cy="6904133"/>
          </a:xfrm>
          <a:prstGeom prst="rect">
            <a:avLst/>
          </a:prstGeom>
        </p:spPr>
      </p:pic>
      <p:pic>
        <p:nvPicPr>
          <p:cNvPr id="2" name="Picture 1"/>
          <p:cNvPicPr>
            <a:picLocks noChangeAspect="1"/>
          </p:cNvPicPr>
          <p:nvPr/>
        </p:nvPicPr>
        <p:blipFill>
          <a:blip r:embed="rId4"/>
          <a:stretch>
            <a:fillRect/>
          </a:stretch>
        </p:blipFill>
        <p:spPr>
          <a:xfrm>
            <a:off x="7991856" y="2659833"/>
            <a:ext cx="2942358" cy="3956279"/>
          </a:xfrm>
          <a:prstGeom prst="rect">
            <a:avLst/>
          </a:prstGeom>
        </p:spPr>
      </p:pic>
    </p:spTree>
    <p:extLst>
      <p:ext uri="{BB962C8B-B14F-4D97-AF65-F5344CB8AC3E}">
        <p14:creationId xmlns:p14="http://schemas.microsoft.com/office/powerpoint/2010/main" val="703540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30</a:t>
            </a:fld>
            <a:endParaRPr lang="en-US" altLang="en-US" sz="1200">
              <a:solidFill>
                <a:srgbClr val="898989"/>
              </a:solidFill>
              <a:latin typeface="Arial" charset="0"/>
              <a:ea typeface="MS PGothic" pitchFamily="34" charset="-128"/>
            </a:endParaRPr>
          </a:p>
        </p:txBody>
      </p:sp>
      <p:sp>
        <p:nvSpPr>
          <p:cNvPr id="7" name="Title 2"/>
          <p:cNvSpPr>
            <a:spLocks noGrp="1"/>
          </p:cNvSpPr>
          <p:nvPr>
            <p:ph type="title"/>
          </p:nvPr>
        </p:nvSpPr>
        <p:spPr>
          <a:xfrm>
            <a:off x="609600" y="82393"/>
            <a:ext cx="10972800" cy="1325563"/>
          </a:xfrm>
        </p:spPr>
        <p:txBody>
          <a:bodyPr>
            <a:normAutofit/>
          </a:bodyPr>
          <a:lstStyle/>
          <a:p>
            <a:r>
              <a:rPr lang="en-US"/>
              <a:t>Cesarean Decision Checklists </a:t>
            </a:r>
            <a:br>
              <a:rPr lang="en-US"/>
            </a:br>
            <a:r>
              <a:rPr lang="en-US"/>
              <a:t>and Decision Huddles/Debriefs</a:t>
            </a:r>
          </a:p>
        </p:txBody>
      </p:sp>
      <p:pic>
        <p:nvPicPr>
          <p:cNvPr id="9" name="Picture 8"/>
          <p:cNvPicPr>
            <a:picLocks noChangeAspect="1"/>
          </p:cNvPicPr>
          <p:nvPr/>
        </p:nvPicPr>
        <p:blipFill>
          <a:blip r:embed="rId3"/>
          <a:stretch>
            <a:fillRect/>
          </a:stretch>
        </p:blipFill>
        <p:spPr>
          <a:xfrm>
            <a:off x="698090" y="1213315"/>
            <a:ext cx="3891144" cy="310795"/>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1285727408"/>
              </p:ext>
            </p:extLst>
          </p:nvPr>
        </p:nvGraphicFramePr>
        <p:xfrm>
          <a:off x="56241" y="1687945"/>
          <a:ext cx="6279904" cy="45373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3752034500"/>
              </p:ext>
            </p:extLst>
          </p:nvPr>
        </p:nvGraphicFramePr>
        <p:xfrm>
          <a:off x="6410035" y="1687944"/>
          <a:ext cx="5551055" cy="4454237"/>
        </p:xfrm>
        <a:graphic>
          <a:graphicData uri="http://schemas.openxmlformats.org/drawingml/2006/chart">
            <c:chart xmlns:c="http://schemas.openxmlformats.org/drawingml/2006/chart" xmlns:r="http://schemas.openxmlformats.org/officeDocument/2006/relationships" r:id="rId5"/>
          </a:graphicData>
        </a:graphic>
      </p:graphicFrame>
      <p:sp>
        <p:nvSpPr>
          <p:cNvPr id="3" name="7-Point Star 1">
            <a:extLst>
              <a:ext uri="{FF2B5EF4-FFF2-40B4-BE49-F238E27FC236}">
                <a16:creationId xmlns:a16="http://schemas.microsoft.com/office/drawing/2014/main" id="{CE015E46-D665-582D-C428-C71DB440B073}"/>
              </a:ext>
            </a:extLst>
          </p:cNvPr>
          <p:cNvSpPr/>
          <p:nvPr/>
        </p:nvSpPr>
        <p:spPr>
          <a:xfrm>
            <a:off x="5428677" y="1145828"/>
            <a:ext cx="1817511" cy="1147229"/>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Keep it up!</a:t>
            </a:r>
          </a:p>
        </p:txBody>
      </p:sp>
    </p:spTree>
    <p:extLst>
      <p:ext uri="{BB962C8B-B14F-4D97-AF65-F5344CB8AC3E}">
        <p14:creationId xmlns:p14="http://schemas.microsoft.com/office/powerpoint/2010/main" val="3821274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31</a:t>
            </a:fld>
            <a:endParaRPr lang="en-US" altLang="en-US" sz="1200">
              <a:solidFill>
                <a:srgbClr val="898989"/>
              </a:solidFill>
              <a:latin typeface="Arial" charset="0"/>
              <a:ea typeface="MS PGothic" pitchFamily="34" charset="-128"/>
            </a:endParaRPr>
          </a:p>
        </p:txBody>
      </p:sp>
      <p:sp>
        <p:nvSpPr>
          <p:cNvPr id="7" name="Title 2"/>
          <p:cNvSpPr>
            <a:spLocks noGrp="1"/>
          </p:cNvSpPr>
          <p:nvPr>
            <p:ph type="title"/>
          </p:nvPr>
        </p:nvSpPr>
        <p:spPr>
          <a:xfrm>
            <a:off x="698090" y="127201"/>
            <a:ext cx="6774273" cy="1325563"/>
          </a:xfrm>
        </p:spPr>
        <p:txBody>
          <a:bodyPr/>
          <a:lstStyle/>
          <a:p>
            <a:r>
              <a:rPr lang="en-US"/>
              <a:t>Shared Decision Making and Patient Education</a:t>
            </a:r>
          </a:p>
        </p:txBody>
      </p:sp>
      <p:pic>
        <p:nvPicPr>
          <p:cNvPr id="3" name="Picture 2"/>
          <p:cNvPicPr>
            <a:picLocks noChangeAspect="1"/>
          </p:cNvPicPr>
          <p:nvPr/>
        </p:nvPicPr>
        <p:blipFill>
          <a:blip r:embed="rId3"/>
          <a:stretch>
            <a:fillRect/>
          </a:stretch>
        </p:blipFill>
        <p:spPr>
          <a:xfrm>
            <a:off x="698090" y="1272863"/>
            <a:ext cx="3891144" cy="310795"/>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3344505436"/>
              </p:ext>
            </p:extLst>
          </p:nvPr>
        </p:nvGraphicFramePr>
        <p:xfrm>
          <a:off x="226290" y="1715655"/>
          <a:ext cx="6239165" cy="45558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1719610113"/>
              </p:ext>
            </p:extLst>
          </p:nvPr>
        </p:nvGraphicFramePr>
        <p:xfrm>
          <a:off x="6299200" y="1715654"/>
          <a:ext cx="5726545" cy="4555837"/>
        </p:xfrm>
        <a:graphic>
          <a:graphicData uri="http://schemas.openxmlformats.org/drawingml/2006/chart">
            <c:chart xmlns:c="http://schemas.openxmlformats.org/drawingml/2006/chart" xmlns:r="http://schemas.openxmlformats.org/officeDocument/2006/relationships" r:id="rId5"/>
          </a:graphicData>
        </a:graphic>
      </p:graphicFrame>
      <p:sp>
        <p:nvSpPr>
          <p:cNvPr id="5" name="7-Point Star 1">
            <a:extLst>
              <a:ext uri="{FF2B5EF4-FFF2-40B4-BE49-F238E27FC236}">
                <a16:creationId xmlns:a16="http://schemas.microsoft.com/office/drawing/2014/main" id="{6B154EAD-044D-5C85-482E-691614F81B9E}"/>
              </a:ext>
            </a:extLst>
          </p:cNvPr>
          <p:cNvSpPr/>
          <p:nvPr/>
        </p:nvSpPr>
        <p:spPr>
          <a:xfrm>
            <a:off x="5328037" y="714507"/>
            <a:ext cx="2076302" cy="1636058"/>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1500">
                <a:cs typeface="Calibri"/>
              </a:rPr>
              <a:t>Progress with &amp; for Patients! </a:t>
            </a:r>
            <a:endParaRPr lang="en-US" sz="1500"/>
          </a:p>
        </p:txBody>
      </p:sp>
    </p:spTree>
    <p:extLst>
      <p:ext uri="{BB962C8B-B14F-4D97-AF65-F5344CB8AC3E}">
        <p14:creationId xmlns:p14="http://schemas.microsoft.com/office/powerpoint/2010/main" val="2381343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310" y="155408"/>
            <a:ext cx="9365380" cy="3481169"/>
          </a:xfrm>
        </p:spPr>
        <p:txBody>
          <a:bodyPr/>
          <a:lstStyle/>
          <a:p>
            <a:r>
              <a:rPr lang="en-US">
                <a:ea typeface="Lato Medium"/>
                <a:cs typeface="Lato Medium"/>
              </a:rPr>
              <a:t>Individual Case review for NTSV C-Sections not meeting ACOG/SMFM Criteria</a:t>
            </a:r>
            <a:endParaRPr lang="en-US" sz="2800"/>
          </a:p>
        </p:txBody>
      </p:sp>
    </p:spTree>
    <p:extLst>
      <p:ext uri="{BB962C8B-B14F-4D97-AF65-F5344CB8AC3E}">
        <p14:creationId xmlns:p14="http://schemas.microsoft.com/office/powerpoint/2010/main" val="152076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PVB Fall Outs </a:t>
            </a:r>
            <a:r>
              <a:rPr lang="en-US" dirty="0"/>
              <a:t>Review Tools</a:t>
            </a:r>
          </a:p>
        </p:txBody>
      </p:sp>
      <p:sp>
        <p:nvSpPr>
          <p:cNvPr id="5" name="Content Placeholder 4"/>
          <p:cNvSpPr>
            <a:spLocks noGrp="1"/>
          </p:cNvSpPr>
          <p:nvPr>
            <p:ph idx="1"/>
          </p:nvPr>
        </p:nvSpPr>
        <p:spPr/>
        <p:txBody>
          <a:bodyPr/>
          <a:lstStyle/>
          <a:p>
            <a:r>
              <a:rPr lang="en-US" dirty="0" smtClean="0"/>
              <a:t>PVB ACOG/SMFM Guidelines Checklist</a:t>
            </a:r>
          </a:p>
          <a:p>
            <a:r>
              <a:rPr lang="en-US" dirty="0" smtClean="0"/>
              <a:t>ILPQC </a:t>
            </a:r>
            <a:r>
              <a:rPr lang="en-US" dirty="0"/>
              <a:t>PVB Dashboard</a:t>
            </a:r>
          </a:p>
          <a:p>
            <a:r>
              <a:rPr lang="en-US" dirty="0"/>
              <a:t>CMQCC Providence St. Joseph Audit Form</a:t>
            </a:r>
          </a:p>
        </p:txBody>
      </p:sp>
    </p:spTree>
    <p:extLst>
      <p:ext uri="{BB962C8B-B14F-4D97-AF65-F5344CB8AC3E}">
        <p14:creationId xmlns:p14="http://schemas.microsoft.com/office/powerpoint/2010/main" val="2628771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6344"/>
            <a:ext cx="10972800" cy="1325563"/>
          </a:xfrm>
        </p:spPr>
        <p:txBody>
          <a:bodyPr/>
          <a:lstStyle/>
          <a:p>
            <a:r>
              <a:rPr lang="en-US" dirty="0" smtClean="0"/>
              <a:t>Fall-Outs: Individual Case Reviews</a:t>
            </a:r>
            <a:endParaRPr lang="en-US" dirty="0"/>
          </a:p>
        </p:txBody>
      </p:sp>
      <p:sp>
        <p:nvSpPr>
          <p:cNvPr id="3" name="Content Placeholder 2"/>
          <p:cNvSpPr>
            <a:spLocks noGrp="1"/>
          </p:cNvSpPr>
          <p:nvPr>
            <p:ph idx="1"/>
          </p:nvPr>
        </p:nvSpPr>
        <p:spPr>
          <a:xfrm>
            <a:off x="609600" y="1301518"/>
            <a:ext cx="10972800" cy="4351338"/>
          </a:xfrm>
        </p:spPr>
        <p:txBody>
          <a:bodyPr/>
          <a:lstStyle/>
          <a:p>
            <a:r>
              <a:rPr lang="en-US" sz="2800" dirty="0" smtClean="0"/>
              <a:t>Identify cases not compliant with ACOG / SMFM guidelines: data dashboard</a:t>
            </a:r>
          </a:p>
          <a:p>
            <a:r>
              <a:rPr lang="en-US" sz="2800" dirty="0" smtClean="0"/>
              <a:t>Review chart and identify how NTSV Cesarean Indication documented, identify which component was not compliant with ACOG / SMFM guidelines</a:t>
            </a:r>
          </a:p>
          <a:p>
            <a:r>
              <a:rPr lang="en-US" sz="2800" dirty="0" smtClean="0"/>
              <a:t>Understand additional details of case, was there an additional indication for CS that was indicated?  Was documentation appropriate?</a:t>
            </a:r>
          </a:p>
          <a:p>
            <a:r>
              <a:rPr lang="en-US" sz="2800" dirty="0" smtClean="0"/>
              <a:t>Take notes and provide feedback to clinical team.  </a:t>
            </a:r>
            <a:endParaRPr lang="en-US" sz="2800" dirty="0"/>
          </a:p>
          <a:p>
            <a:r>
              <a:rPr lang="en-US" sz="2800" dirty="0" smtClean="0"/>
              <a:t>Identify patterns and areas to work on</a:t>
            </a:r>
            <a:endParaRPr lang="en-US" sz="28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34</a:t>
            </a:fld>
            <a:endParaRPr lang="en-US"/>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a:p>
        </p:txBody>
      </p:sp>
    </p:spTree>
    <p:extLst>
      <p:ext uri="{BB962C8B-B14F-4D97-AF65-F5344CB8AC3E}">
        <p14:creationId xmlns:p14="http://schemas.microsoft.com/office/powerpoint/2010/main" val="4073407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199" y="1146258"/>
            <a:ext cx="2810108" cy="2971798"/>
          </a:xfrm>
        </p:spPr>
        <p:txBody>
          <a:bodyPr/>
          <a:lstStyle/>
          <a:p>
            <a:r>
              <a:rPr lang="en-US" sz="3200" dirty="0" smtClean="0"/>
              <a:t>Can use ACOG/SMFM checklist to review and discuss PVB          Fall Outs</a:t>
            </a:r>
            <a:endParaRPr lang="en-US" sz="3200" dirty="0"/>
          </a:p>
        </p:txBody>
      </p:sp>
      <p:pic>
        <p:nvPicPr>
          <p:cNvPr id="4" name="Picture 3"/>
          <p:cNvPicPr>
            <a:picLocks noChangeAspect="1"/>
          </p:cNvPicPr>
          <p:nvPr/>
        </p:nvPicPr>
        <p:blipFill rotWithShape="1">
          <a:blip r:embed="rId2"/>
          <a:srcRect l="4182"/>
          <a:stretch/>
        </p:blipFill>
        <p:spPr>
          <a:xfrm>
            <a:off x="4705815" y="896"/>
            <a:ext cx="4639248" cy="6857104"/>
          </a:xfrm>
          <a:prstGeom prst="rect">
            <a:avLst/>
          </a:prstGeom>
          <a:ln w="38100">
            <a:solidFill>
              <a:srgbClr val="FDD702"/>
            </a:solidFill>
          </a:ln>
        </p:spPr>
      </p:pic>
    </p:spTree>
    <p:extLst>
      <p:ext uri="{BB962C8B-B14F-4D97-AF65-F5344CB8AC3E}">
        <p14:creationId xmlns:p14="http://schemas.microsoft.com/office/powerpoint/2010/main" val="3842600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E28DAB-3A64-4D42-A397-E819D97D227D}"/>
              </a:ext>
            </a:extLst>
          </p:cNvPr>
          <p:cNvPicPr>
            <a:picLocks noGrp="1" noChangeAspect="1"/>
          </p:cNvPicPr>
          <p:nvPr>
            <p:ph sz="quarter" idx="13"/>
          </p:nvPr>
        </p:nvPicPr>
        <p:blipFill rotWithShape="1">
          <a:blip r:embed="rId2"/>
          <a:srcRect b="8000"/>
          <a:stretch/>
        </p:blipFill>
        <p:spPr>
          <a:xfrm>
            <a:off x="3789680" y="0"/>
            <a:ext cx="5516880" cy="6736080"/>
          </a:xfrm>
        </p:spPr>
      </p:pic>
      <p:sp>
        <p:nvSpPr>
          <p:cNvPr id="3" name="Title 2">
            <a:extLst>
              <a:ext uri="{FF2B5EF4-FFF2-40B4-BE49-F238E27FC236}">
                <a16:creationId xmlns:a16="http://schemas.microsoft.com/office/drawing/2014/main" id="{3FFC589E-F906-4623-AFD6-29B58903A2C9}"/>
              </a:ext>
            </a:extLst>
          </p:cNvPr>
          <p:cNvSpPr>
            <a:spLocks noGrp="1"/>
          </p:cNvSpPr>
          <p:nvPr>
            <p:ph type="title"/>
          </p:nvPr>
        </p:nvSpPr>
        <p:spPr>
          <a:xfrm>
            <a:off x="106680" y="0"/>
            <a:ext cx="3510280" cy="6446148"/>
          </a:xfrm>
        </p:spPr>
        <p:txBody>
          <a:bodyPr>
            <a:noAutofit/>
          </a:bodyPr>
          <a:lstStyle/>
          <a:p>
            <a:r>
              <a:rPr lang="en-US" sz="2800" dirty="0" smtClean="0">
                <a:solidFill>
                  <a:schemeClr val="accent1"/>
                </a:solidFill>
              </a:rPr>
              <a:t>Create </a:t>
            </a:r>
            <a:r>
              <a:rPr lang="en-US" sz="2800" dirty="0">
                <a:solidFill>
                  <a:schemeClr val="accent1"/>
                </a:solidFill>
              </a:rPr>
              <a:t>tools </a:t>
            </a:r>
            <a:br>
              <a:rPr lang="en-US" sz="2800" dirty="0">
                <a:solidFill>
                  <a:schemeClr val="accent1"/>
                </a:solidFill>
              </a:rPr>
            </a:br>
            <a:r>
              <a:rPr lang="en-US" sz="2800" dirty="0">
                <a:solidFill>
                  <a:schemeClr val="accent1"/>
                </a:solidFill>
              </a:rPr>
              <a:t>that work, and put</a:t>
            </a:r>
            <a:br>
              <a:rPr lang="en-US" sz="2800" dirty="0">
                <a:solidFill>
                  <a:schemeClr val="accent1"/>
                </a:solidFill>
              </a:rPr>
            </a:br>
            <a:r>
              <a:rPr lang="en-US" sz="2800" dirty="0">
                <a:solidFill>
                  <a:schemeClr val="accent1"/>
                </a:solidFill>
              </a:rPr>
              <a:t>them in every chart.</a:t>
            </a:r>
            <a:br>
              <a:rPr lang="en-US" sz="2800" dirty="0">
                <a:solidFill>
                  <a:schemeClr val="accent1"/>
                </a:solidFill>
              </a:rPr>
            </a:br>
            <a:r>
              <a:rPr lang="en-US" sz="1600" dirty="0">
                <a:solidFill>
                  <a:schemeClr val="accent1"/>
                </a:solidFill>
              </a:rPr>
              <a:t/>
            </a:r>
            <a:br>
              <a:rPr lang="en-US" sz="1600" dirty="0">
                <a:solidFill>
                  <a:schemeClr val="accent1"/>
                </a:solidFill>
              </a:rPr>
            </a:br>
            <a:r>
              <a:rPr lang="en-US" sz="2800" dirty="0">
                <a:solidFill>
                  <a:schemeClr val="accent1"/>
                </a:solidFill>
              </a:rPr>
              <a:t>RN-MD shared</a:t>
            </a:r>
            <a:br>
              <a:rPr lang="en-US" sz="2800" dirty="0">
                <a:solidFill>
                  <a:schemeClr val="accent1"/>
                </a:solidFill>
              </a:rPr>
            </a:br>
            <a:r>
              <a:rPr lang="en-US" sz="2800" dirty="0">
                <a:solidFill>
                  <a:schemeClr val="accent1"/>
                </a:solidFill>
              </a:rPr>
              <a:t>decision making </a:t>
            </a:r>
            <a:r>
              <a:rPr lang="en-US" sz="2800" dirty="0" smtClean="0">
                <a:solidFill>
                  <a:schemeClr val="accent1"/>
                </a:solidFill>
              </a:rPr>
              <a:t>communication tool</a:t>
            </a:r>
            <a:br>
              <a:rPr lang="en-US" sz="2800" dirty="0" smtClean="0">
                <a:solidFill>
                  <a:schemeClr val="accent1"/>
                </a:solidFill>
              </a:rPr>
            </a:br>
            <a:r>
              <a:rPr lang="en-US" sz="1600" dirty="0">
                <a:solidFill>
                  <a:schemeClr val="accent1"/>
                </a:solidFill>
              </a:rPr>
              <a:t/>
            </a:r>
            <a:br>
              <a:rPr lang="en-US" sz="1600" dirty="0">
                <a:solidFill>
                  <a:schemeClr val="accent1"/>
                </a:solidFill>
              </a:rPr>
            </a:br>
            <a:r>
              <a:rPr lang="en-US" sz="2800" dirty="0" smtClean="0">
                <a:solidFill>
                  <a:schemeClr val="accent1"/>
                </a:solidFill>
              </a:rPr>
              <a:t>Improves discussion of CS indications and if compliant with guidelines, identifies fall outs</a:t>
            </a:r>
            <a:endParaRPr lang="en-US" sz="2800" dirty="0">
              <a:solidFill>
                <a:schemeClr val="accent1"/>
              </a:solidFill>
            </a:endParaRPr>
          </a:p>
        </p:txBody>
      </p:sp>
    </p:spTree>
    <p:extLst>
      <p:ext uri="{BB962C8B-B14F-4D97-AF65-F5344CB8AC3E}">
        <p14:creationId xmlns:p14="http://schemas.microsoft.com/office/powerpoint/2010/main" val="2487768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DED43-C3C2-43DA-B830-047AE0B2B7EC}"/>
              </a:ext>
            </a:extLst>
          </p:cNvPr>
          <p:cNvSpPr>
            <a:spLocks noGrp="1"/>
          </p:cNvSpPr>
          <p:nvPr>
            <p:ph sz="quarter" idx="13"/>
          </p:nvPr>
        </p:nvSpPr>
        <p:spPr>
          <a:xfrm>
            <a:off x="470210" y="1690688"/>
            <a:ext cx="5480713" cy="4565146"/>
          </a:xfrm>
        </p:spPr>
        <p:txBody>
          <a:bodyPr>
            <a:normAutofit fontScale="70000" lnSpcReduction="20000"/>
          </a:bodyPr>
          <a:lstStyle/>
          <a:p>
            <a:r>
              <a:rPr lang="en-US" sz="4000" dirty="0" smtClean="0">
                <a:solidFill>
                  <a:schemeClr val="accent1"/>
                </a:solidFill>
              </a:rPr>
              <a:t>Look for patterns, what can you work on</a:t>
            </a:r>
          </a:p>
          <a:p>
            <a:r>
              <a:rPr lang="en-US" sz="4000" dirty="0" smtClean="0">
                <a:solidFill>
                  <a:schemeClr val="accent1"/>
                </a:solidFill>
              </a:rPr>
              <a:t>Inductions!  </a:t>
            </a:r>
          </a:p>
          <a:p>
            <a:r>
              <a:rPr lang="en-US" sz="4000" dirty="0" smtClean="0">
                <a:solidFill>
                  <a:schemeClr val="accent1"/>
                </a:solidFill>
              </a:rPr>
              <a:t>Can documentation of CS indications and compliance be improved </a:t>
            </a:r>
            <a:endParaRPr lang="en-US" sz="4000" dirty="0">
              <a:solidFill>
                <a:schemeClr val="accent1"/>
              </a:solidFill>
            </a:endParaRPr>
          </a:p>
          <a:p>
            <a:r>
              <a:rPr lang="en-US" sz="4000" dirty="0" smtClean="0">
                <a:solidFill>
                  <a:schemeClr val="accent1"/>
                </a:solidFill>
              </a:rPr>
              <a:t>Feedback to clinical team: providers and nurses</a:t>
            </a:r>
          </a:p>
          <a:p>
            <a:r>
              <a:rPr lang="en-US" sz="4000" dirty="0" smtClean="0">
                <a:solidFill>
                  <a:schemeClr val="accent1"/>
                </a:solidFill>
              </a:rPr>
              <a:t>Identify opportunities for PDSA to improve compliance with CS indications</a:t>
            </a:r>
            <a:endParaRPr lang="en-US" sz="4000" dirty="0">
              <a:solidFill>
                <a:schemeClr val="accent1"/>
              </a:solidFill>
            </a:endParaRPr>
          </a:p>
        </p:txBody>
      </p:sp>
      <p:sp>
        <p:nvSpPr>
          <p:cNvPr id="3" name="Title 2">
            <a:extLst>
              <a:ext uri="{FF2B5EF4-FFF2-40B4-BE49-F238E27FC236}">
                <a16:creationId xmlns:a16="http://schemas.microsoft.com/office/drawing/2014/main" id="{657BC584-B4B6-4403-A0DC-74A1EE8B805E}"/>
              </a:ext>
            </a:extLst>
          </p:cNvPr>
          <p:cNvSpPr>
            <a:spLocks noGrp="1"/>
          </p:cNvSpPr>
          <p:nvPr>
            <p:ph type="title"/>
          </p:nvPr>
        </p:nvSpPr>
        <p:spPr/>
        <p:txBody>
          <a:bodyPr/>
          <a:lstStyle/>
          <a:p>
            <a:r>
              <a:rPr lang="en-US" dirty="0" smtClean="0">
                <a:solidFill>
                  <a:schemeClr val="accent1"/>
                </a:solidFill>
              </a:rPr>
              <a:t>Look </a:t>
            </a:r>
            <a:r>
              <a:rPr lang="en-US" dirty="0">
                <a:solidFill>
                  <a:schemeClr val="accent1"/>
                </a:solidFill>
              </a:rPr>
              <a:t>at your fall-outs and </a:t>
            </a:r>
            <a:r>
              <a:rPr lang="en-US" dirty="0" smtClean="0">
                <a:solidFill>
                  <a:schemeClr val="accent1"/>
                </a:solidFill>
              </a:rPr>
              <a:t>provide feedback</a:t>
            </a:r>
            <a:endParaRPr lang="en-US" dirty="0">
              <a:solidFill>
                <a:schemeClr val="accent1"/>
              </a:solidFill>
            </a:endParaRPr>
          </a:p>
        </p:txBody>
      </p:sp>
      <p:pic>
        <p:nvPicPr>
          <p:cNvPr id="5" name="Picture 4" descr="A picture containing text, indoor, person&#10;&#10;Description automatically generated">
            <a:extLst>
              <a:ext uri="{FF2B5EF4-FFF2-40B4-BE49-F238E27FC236}">
                <a16:creationId xmlns:a16="http://schemas.microsoft.com/office/drawing/2014/main" id="{0B82EEA0-1802-4FFA-B7CA-C4C64FB60F6D}"/>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6457143" y="1392072"/>
            <a:ext cx="5125257" cy="3657600"/>
          </a:xfrm>
          <a:prstGeom prst="rect">
            <a:avLst/>
          </a:prstGeom>
        </p:spPr>
      </p:pic>
    </p:spTree>
    <p:extLst>
      <p:ext uri="{BB962C8B-B14F-4D97-AF65-F5344CB8AC3E}">
        <p14:creationId xmlns:p14="http://schemas.microsoft.com/office/powerpoint/2010/main" val="1155177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PVB Dashboard: Logging in to </a:t>
            </a:r>
            <a:r>
              <a:rPr lang="en-US" err="1"/>
              <a:t>RedCap</a:t>
            </a:r>
            <a:endParaRPr lang="en-US"/>
          </a:p>
        </p:txBody>
      </p:sp>
      <p:sp>
        <p:nvSpPr>
          <p:cNvPr id="5" name="Content Placeholder 4"/>
          <p:cNvSpPr>
            <a:spLocks noGrp="1"/>
          </p:cNvSpPr>
          <p:nvPr>
            <p:ph idx="1"/>
          </p:nvPr>
        </p:nvSpPr>
        <p:spPr>
          <a:xfrm>
            <a:off x="3181350" y="1933436"/>
            <a:ext cx="5829300" cy="640081"/>
          </a:xfrm>
          <a:solidFill>
            <a:srgbClr val="002060"/>
          </a:solidFill>
        </p:spPr>
        <p:txBody>
          <a:bodyPr>
            <a:noAutofit/>
          </a:bodyPr>
          <a:lstStyle/>
          <a:p>
            <a:pPr marL="0" indent="0" algn="ctr">
              <a:buNone/>
            </a:pPr>
            <a:r>
              <a:rPr lang="en-US" sz="3600">
                <a:hlinkClick r:id="rId2"/>
              </a:rPr>
              <a:t>https://redcap.healthlnk.org</a:t>
            </a:r>
            <a:endParaRPr lang="en-US" sz="3600"/>
          </a:p>
          <a:p>
            <a:pPr marL="0" indent="0">
              <a:buNone/>
            </a:pPr>
            <a:endParaRPr lang="en-US" sz="3600"/>
          </a:p>
          <a:p>
            <a:pPr marL="0" indent="0">
              <a:buNone/>
            </a:pPr>
            <a:endParaRPr lang="en-US" sz="360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043" y="2816265"/>
            <a:ext cx="11845205" cy="3691215"/>
          </a:xfrm>
          <a:prstGeom prst="rect">
            <a:avLst/>
          </a:prstGeom>
        </p:spPr>
      </p:pic>
    </p:spTree>
    <p:extLst>
      <p:ext uri="{BB962C8B-B14F-4D97-AF65-F5344CB8AC3E}">
        <p14:creationId xmlns:p14="http://schemas.microsoft.com/office/powerpoint/2010/main" val="4106752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take a look at our PVB Reports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39</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363818"/>
            <a:ext cx="2790507" cy="5319403"/>
          </a:xfrm>
          <a:prstGeom prst="rect">
            <a:avLst/>
          </a:prstGeom>
        </p:spPr>
      </p:pic>
      <p:pic>
        <p:nvPicPr>
          <p:cNvPr id="7" name="Picture 6"/>
          <p:cNvPicPr>
            <a:picLocks noChangeAspect="1"/>
          </p:cNvPicPr>
          <p:nvPr/>
        </p:nvPicPr>
        <p:blipFill>
          <a:blip r:embed="rId3"/>
          <a:stretch>
            <a:fillRect/>
          </a:stretch>
        </p:blipFill>
        <p:spPr>
          <a:xfrm>
            <a:off x="4724400" y="1761753"/>
            <a:ext cx="5105565" cy="4523531"/>
          </a:xfrm>
          <a:prstGeom prst="rect">
            <a:avLst/>
          </a:prstGeom>
        </p:spPr>
      </p:pic>
      <p:sp>
        <p:nvSpPr>
          <p:cNvPr id="8" name="Rectangle 7"/>
          <p:cNvSpPr/>
          <p:nvPr/>
        </p:nvSpPr>
        <p:spPr>
          <a:xfrm>
            <a:off x="609600" y="6233160"/>
            <a:ext cx="2790507" cy="45006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942978">
            <a:off x="3460897" y="5626200"/>
            <a:ext cx="1788659" cy="7018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03973" y="5093020"/>
            <a:ext cx="858947" cy="369332"/>
          </a:xfrm>
          <a:prstGeom prst="rect">
            <a:avLst/>
          </a:prstGeom>
          <a:noFill/>
        </p:spPr>
        <p:txBody>
          <a:bodyPr wrap="square" rtlCol="0">
            <a:spAutoFit/>
          </a:bodyPr>
          <a:lstStyle/>
          <a:p>
            <a:r>
              <a:rPr lang="en-US" b="1"/>
              <a:t>234</a:t>
            </a:r>
          </a:p>
        </p:txBody>
      </p:sp>
    </p:spTree>
    <p:extLst>
      <p:ext uri="{BB962C8B-B14F-4D97-AF65-F5344CB8AC3E}">
        <p14:creationId xmlns:p14="http://schemas.microsoft.com/office/powerpoint/2010/main" val="29742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5162643-2A9D-CB34-36A5-263132BB038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3" name="Footer Placeholder 2">
            <a:extLst>
              <a:ext uri="{FF2B5EF4-FFF2-40B4-BE49-F238E27FC236}">
                <a16:creationId xmlns:a16="http://schemas.microsoft.com/office/drawing/2014/main" id="{74136772-1F9B-EF3E-886B-D36AB3A0F1D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Illinois Perinatal Quality Collaborative</a:t>
            </a:r>
          </a:p>
        </p:txBody>
      </p:sp>
      <p:sp>
        <p:nvSpPr>
          <p:cNvPr id="2" name="Slide Number Placeholder 1">
            <a:extLst>
              <a:ext uri="{FF2B5EF4-FFF2-40B4-BE49-F238E27FC236}">
                <a16:creationId xmlns:a16="http://schemas.microsoft.com/office/drawing/2014/main" id="{1AC054CB-91FB-456E-90BF-BFCCEA0B96C6}"/>
              </a:ext>
            </a:extLst>
          </p:cNvPr>
          <p:cNvSpPr>
            <a:spLocks noGrp="1"/>
          </p:cNvSpPr>
          <p:nvPr>
            <p:ph type="sldNum" sz="quarter" idx="10"/>
          </p:nvPr>
        </p:nvSpPr>
        <p:spPr>
          <a:xfrm>
            <a:off x="8610600" y="6356350"/>
            <a:ext cx="2743200" cy="365125"/>
          </a:xfrm>
        </p:spPr>
        <p:txBody>
          <a:bodyPr>
            <a:normAutofit/>
          </a:bodyPr>
          <a:lstStyle/>
          <a:p>
            <a:pPr>
              <a:spcAft>
                <a:spcPts val="600"/>
              </a:spcAft>
            </a:pPr>
            <a:fld id="{97033E4B-E3EB-3D46-B2D8-3159663620FA}" type="slidenum">
              <a:rPr lang="en-US">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3373089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Labor Dystocia</a:t>
            </a:r>
          </a:p>
        </p:txBody>
      </p:sp>
      <p:sp>
        <p:nvSpPr>
          <p:cNvPr id="4" name="Slide Number Placeholder 3"/>
          <p:cNvSpPr>
            <a:spLocks noGrp="1"/>
          </p:cNvSpPr>
          <p:nvPr>
            <p:ph type="sldNum" sz="quarter" idx="10"/>
          </p:nvPr>
        </p:nvSpPr>
        <p:spPr/>
        <p:txBody>
          <a:bodyPr/>
          <a:lstStyle/>
          <a:p>
            <a:fld id="{97033E4B-E3EB-3D46-B2D8-3159663620FA}" type="slidenum">
              <a:rPr lang="en-US" smtClean="0"/>
              <a:pPr/>
              <a:t>40</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004" y="1878169"/>
            <a:ext cx="11209991" cy="3711262"/>
          </a:xfrm>
          <a:prstGeom prst="rect">
            <a:avLst/>
          </a:prstGeom>
        </p:spPr>
      </p:pic>
    </p:spTree>
    <p:extLst>
      <p:ext uri="{BB962C8B-B14F-4D97-AF65-F5344CB8AC3E}">
        <p14:creationId xmlns:p14="http://schemas.microsoft.com/office/powerpoint/2010/main" val="1129139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Second Stage Arrest </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41</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5486" y="1524159"/>
            <a:ext cx="10461028" cy="4954270"/>
          </a:xfrm>
          <a:prstGeom prst="rect">
            <a:avLst/>
          </a:prstGeom>
        </p:spPr>
      </p:pic>
      <p:sp>
        <p:nvSpPr>
          <p:cNvPr id="7" name="TextBox 6"/>
          <p:cNvSpPr txBox="1"/>
          <p:nvPr/>
        </p:nvSpPr>
        <p:spPr>
          <a:xfrm>
            <a:off x="10876894" y="5498157"/>
            <a:ext cx="385042" cy="523220"/>
          </a:xfrm>
          <a:prstGeom prst="rect">
            <a:avLst/>
          </a:prstGeom>
          <a:noFill/>
        </p:spPr>
        <p:txBody>
          <a:bodyPr wrap="none" rtlCol="0">
            <a:spAutoFit/>
          </a:bodyPr>
          <a:lstStyle/>
          <a:p>
            <a:r>
              <a:rPr lang="en-US" sz="2800" b="1">
                <a:solidFill>
                  <a:schemeClr val="accent1">
                    <a:lumMod val="75000"/>
                  </a:schemeClr>
                </a:solidFill>
              </a:rPr>
              <a:t>2</a:t>
            </a:r>
          </a:p>
        </p:txBody>
      </p:sp>
      <p:sp>
        <p:nvSpPr>
          <p:cNvPr id="8" name="Rectangle 7"/>
          <p:cNvSpPr/>
          <p:nvPr/>
        </p:nvSpPr>
        <p:spPr>
          <a:xfrm>
            <a:off x="1158240" y="5480119"/>
            <a:ext cx="2743200" cy="45705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87639" y="5029200"/>
            <a:ext cx="1188721" cy="13271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876895" y="4068416"/>
            <a:ext cx="268184" cy="384313"/>
          </a:xfrm>
          <a:prstGeom prst="rect">
            <a:avLst/>
          </a:prstGeom>
          <a:solidFill>
            <a:srgbClr val="F5F8FF"/>
          </a:solidFill>
          <a:ln>
            <a:solidFill>
              <a:srgbClr val="F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rPr>
              <a:t>1</a:t>
            </a:r>
          </a:p>
        </p:txBody>
      </p:sp>
      <p:sp>
        <p:nvSpPr>
          <p:cNvPr id="11" name="Rectangle 10"/>
          <p:cNvSpPr/>
          <p:nvPr/>
        </p:nvSpPr>
        <p:spPr>
          <a:xfrm>
            <a:off x="10935323" y="2543959"/>
            <a:ext cx="268184" cy="384313"/>
          </a:xfrm>
          <a:prstGeom prst="rect">
            <a:avLst/>
          </a:prstGeom>
          <a:solidFill>
            <a:srgbClr val="F5F8FF"/>
          </a:solidFill>
          <a:ln>
            <a:solidFill>
              <a:srgbClr val="F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rPr>
              <a:t>1</a:t>
            </a:r>
          </a:p>
        </p:txBody>
      </p:sp>
      <p:sp>
        <p:nvSpPr>
          <p:cNvPr id="12" name="Rectangle 11"/>
          <p:cNvSpPr/>
          <p:nvPr/>
        </p:nvSpPr>
        <p:spPr>
          <a:xfrm>
            <a:off x="9757086" y="2543959"/>
            <a:ext cx="268184" cy="384313"/>
          </a:xfrm>
          <a:prstGeom prst="rect">
            <a:avLst/>
          </a:prstGeom>
          <a:solidFill>
            <a:srgbClr val="F5F8FF"/>
          </a:solidFill>
          <a:ln>
            <a:solidFill>
              <a:srgbClr val="F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rPr>
              <a:t>0</a:t>
            </a:r>
          </a:p>
        </p:txBody>
      </p:sp>
      <p:sp>
        <p:nvSpPr>
          <p:cNvPr id="13" name="Rectangle 12"/>
          <p:cNvSpPr/>
          <p:nvPr/>
        </p:nvSpPr>
        <p:spPr>
          <a:xfrm>
            <a:off x="9781179" y="4033966"/>
            <a:ext cx="268184" cy="384313"/>
          </a:xfrm>
          <a:prstGeom prst="rect">
            <a:avLst/>
          </a:prstGeom>
          <a:solidFill>
            <a:srgbClr val="F5F8FF"/>
          </a:solidFill>
          <a:ln>
            <a:solidFill>
              <a:srgbClr val="F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rPr>
              <a:t>2</a:t>
            </a:r>
          </a:p>
        </p:txBody>
      </p:sp>
    </p:spTree>
    <p:extLst>
      <p:ext uri="{BB962C8B-B14F-4D97-AF65-F5344CB8AC3E}">
        <p14:creationId xmlns:p14="http://schemas.microsoft.com/office/powerpoint/2010/main" val="345599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Individual Case Reviews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42</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6" name="Rectangle 5"/>
          <p:cNvSpPr/>
          <p:nvPr/>
        </p:nvSpPr>
        <p:spPr>
          <a:xfrm>
            <a:off x="447377" y="1966105"/>
            <a:ext cx="1917544" cy="340690"/>
          </a:xfrm>
          <a:prstGeom prst="rect">
            <a:avLst/>
          </a:prstGeom>
          <a:solidFill>
            <a:srgbClr val="FC8E78"/>
          </a:solidFill>
          <a:ln>
            <a:solidFill>
              <a:srgbClr val="FFF2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Record-ID</a:t>
            </a:r>
          </a:p>
        </p:txBody>
      </p:sp>
      <p:sp>
        <p:nvSpPr>
          <p:cNvPr id="11" name="Rectangle 10"/>
          <p:cNvSpPr/>
          <p:nvPr/>
        </p:nvSpPr>
        <p:spPr>
          <a:xfrm>
            <a:off x="447377" y="2743789"/>
            <a:ext cx="1917544" cy="573052"/>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1234-123</a:t>
            </a:r>
          </a:p>
        </p:txBody>
      </p:sp>
      <p:sp>
        <p:nvSpPr>
          <p:cNvPr id="17" name="Rectangle 16"/>
          <p:cNvSpPr/>
          <p:nvPr/>
        </p:nvSpPr>
        <p:spPr>
          <a:xfrm>
            <a:off x="447377" y="3195208"/>
            <a:ext cx="1917544" cy="573052"/>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1234-126</a:t>
            </a:r>
          </a:p>
        </p:txBody>
      </p:sp>
      <p:pic>
        <p:nvPicPr>
          <p:cNvPr id="7" name="Picture 6"/>
          <p:cNvPicPr>
            <a:picLocks noChangeAspect="1"/>
          </p:cNvPicPr>
          <p:nvPr/>
        </p:nvPicPr>
        <p:blipFill>
          <a:blip r:embed="rId3"/>
          <a:stretch>
            <a:fillRect/>
          </a:stretch>
        </p:blipFill>
        <p:spPr>
          <a:xfrm>
            <a:off x="3600269" y="4081573"/>
            <a:ext cx="7848336" cy="1904221"/>
          </a:xfrm>
          <a:prstGeom prst="rect">
            <a:avLst/>
          </a:prstGeom>
        </p:spPr>
      </p:pic>
      <p:sp>
        <p:nvSpPr>
          <p:cNvPr id="15" name="Rectangle 14"/>
          <p:cNvSpPr/>
          <p:nvPr/>
        </p:nvSpPr>
        <p:spPr>
          <a:xfrm>
            <a:off x="447377" y="2292370"/>
            <a:ext cx="1917544" cy="451419"/>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1234-123</a:t>
            </a:r>
          </a:p>
        </p:txBody>
      </p:sp>
      <p:pic>
        <p:nvPicPr>
          <p:cNvPr id="9" name="Picture 8"/>
          <p:cNvPicPr>
            <a:picLocks noChangeAspect="1"/>
          </p:cNvPicPr>
          <p:nvPr/>
        </p:nvPicPr>
        <p:blipFill>
          <a:blip r:embed="rId4"/>
          <a:stretch>
            <a:fillRect/>
          </a:stretch>
        </p:blipFill>
        <p:spPr>
          <a:xfrm>
            <a:off x="2364921" y="1966105"/>
            <a:ext cx="7459666" cy="1840051"/>
          </a:xfrm>
          <a:prstGeom prst="rect">
            <a:avLst/>
          </a:prstGeom>
        </p:spPr>
      </p:pic>
      <p:sp>
        <p:nvSpPr>
          <p:cNvPr id="21" name="Rectangle 20"/>
          <p:cNvSpPr/>
          <p:nvPr/>
        </p:nvSpPr>
        <p:spPr>
          <a:xfrm>
            <a:off x="9484468" y="4382778"/>
            <a:ext cx="1964137" cy="539418"/>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C00000"/>
                </a:solidFill>
              </a:rPr>
              <a:t> Public</a:t>
            </a:r>
          </a:p>
        </p:txBody>
      </p:sp>
      <p:sp>
        <p:nvSpPr>
          <p:cNvPr id="22" name="Rectangle 21"/>
          <p:cNvSpPr/>
          <p:nvPr/>
        </p:nvSpPr>
        <p:spPr>
          <a:xfrm>
            <a:off x="5560300" y="4922196"/>
            <a:ext cx="1964137" cy="539418"/>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C00000"/>
                </a:solidFill>
              </a:rPr>
              <a:t>Black</a:t>
            </a:r>
          </a:p>
        </p:txBody>
      </p:sp>
      <p:sp>
        <p:nvSpPr>
          <p:cNvPr id="23" name="Rectangle 22"/>
          <p:cNvSpPr/>
          <p:nvPr/>
        </p:nvSpPr>
        <p:spPr>
          <a:xfrm>
            <a:off x="7520331" y="5461614"/>
            <a:ext cx="1964137" cy="511786"/>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C00000"/>
                </a:solidFill>
              </a:rPr>
              <a:t>Hispanic</a:t>
            </a:r>
          </a:p>
        </p:txBody>
      </p:sp>
      <p:sp>
        <p:nvSpPr>
          <p:cNvPr id="24" name="Rectangle 23"/>
          <p:cNvSpPr/>
          <p:nvPr/>
        </p:nvSpPr>
        <p:spPr>
          <a:xfrm>
            <a:off x="9484468" y="5433982"/>
            <a:ext cx="1964137" cy="539418"/>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C00000"/>
                </a:solidFill>
              </a:rPr>
              <a:t> Public</a:t>
            </a:r>
          </a:p>
        </p:txBody>
      </p:sp>
    </p:spTree>
    <p:extLst>
      <p:ext uri="{BB962C8B-B14F-4D97-AF65-F5344CB8AC3E}">
        <p14:creationId xmlns:p14="http://schemas.microsoft.com/office/powerpoint/2010/main" val="2730197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Individual Case Reviews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43</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9" name="Picture 8"/>
          <p:cNvPicPr>
            <a:picLocks noChangeAspect="1"/>
          </p:cNvPicPr>
          <p:nvPr/>
        </p:nvPicPr>
        <p:blipFill>
          <a:blip r:embed="rId3"/>
          <a:stretch>
            <a:fillRect/>
          </a:stretch>
        </p:blipFill>
        <p:spPr>
          <a:xfrm>
            <a:off x="979250" y="1690688"/>
            <a:ext cx="6126213" cy="1987760"/>
          </a:xfrm>
          <a:prstGeom prst="rect">
            <a:avLst/>
          </a:prstGeom>
        </p:spPr>
      </p:pic>
      <p:pic>
        <p:nvPicPr>
          <p:cNvPr id="10" name="Picture 9"/>
          <p:cNvPicPr>
            <a:picLocks noChangeAspect="1"/>
          </p:cNvPicPr>
          <p:nvPr/>
        </p:nvPicPr>
        <p:blipFill>
          <a:blip r:embed="rId4"/>
          <a:stretch>
            <a:fillRect/>
          </a:stretch>
        </p:blipFill>
        <p:spPr>
          <a:xfrm>
            <a:off x="2972711" y="3903688"/>
            <a:ext cx="8520398" cy="2002182"/>
          </a:xfrm>
          <a:prstGeom prst="rect">
            <a:avLst/>
          </a:prstGeom>
        </p:spPr>
      </p:pic>
    </p:spTree>
    <p:extLst>
      <p:ext uri="{BB962C8B-B14F-4D97-AF65-F5344CB8AC3E}">
        <p14:creationId xmlns:p14="http://schemas.microsoft.com/office/powerpoint/2010/main" val="788128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PVB Audit Tools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4383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CMQCC Providence St. Joseph Audit Form</a:t>
            </a:r>
          </a:p>
        </p:txBody>
      </p:sp>
      <p:pic>
        <p:nvPicPr>
          <p:cNvPr id="6" name="Content Placeholder 5"/>
          <p:cNvPicPr>
            <a:picLocks noGrp="1" noChangeAspect="1"/>
          </p:cNvPicPr>
          <p:nvPr>
            <p:ph idx="1"/>
          </p:nvPr>
        </p:nvPicPr>
        <p:blipFill rotWithShape="1">
          <a:blip r:embed="rId2"/>
          <a:srcRect t="15500" b="50342"/>
          <a:stretch/>
        </p:blipFill>
        <p:spPr>
          <a:xfrm>
            <a:off x="249676" y="1562422"/>
            <a:ext cx="8110897" cy="2171193"/>
          </a:xfrm>
          <a:prstGeom prst="rect">
            <a:avLst/>
          </a:prstGeom>
          <a:ln w="38100">
            <a:solidFill>
              <a:srgbClr val="002060"/>
            </a:solidFill>
          </a:ln>
        </p:spPr>
      </p:pic>
      <p:sp>
        <p:nvSpPr>
          <p:cNvPr id="4" name="Slide Number Placeholder 3"/>
          <p:cNvSpPr>
            <a:spLocks noGrp="1"/>
          </p:cNvSpPr>
          <p:nvPr>
            <p:ph type="sldNum" sz="quarter" idx="10"/>
          </p:nvPr>
        </p:nvSpPr>
        <p:spPr/>
        <p:txBody>
          <a:bodyPr/>
          <a:lstStyle/>
          <a:p>
            <a:fld id="{97033E4B-E3EB-3D46-B2D8-3159663620FA}" type="slidenum">
              <a:rPr lang="en-US" smtClean="0"/>
              <a:pPr/>
              <a:t>45</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8" name="Content Placeholder 5"/>
          <p:cNvPicPr>
            <a:picLocks noChangeAspect="1"/>
          </p:cNvPicPr>
          <p:nvPr/>
        </p:nvPicPr>
        <p:blipFill rotWithShape="1">
          <a:blip r:embed="rId2"/>
          <a:srcRect t="49631"/>
          <a:stretch/>
        </p:blipFill>
        <p:spPr>
          <a:xfrm>
            <a:off x="4920291" y="3929975"/>
            <a:ext cx="6880564" cy="2715942"/>
          </a:xfrm>
          <a:prstGeom prst="rect">
            <a:avLst/>
          </a:prstGeom>
          <a:ln w="38100">
            <a:solidFill>
              <a:srgbClr val="002060"/>
            </a:solidFill>
          </a:ln>
        </p:spPr>
      </p:pic>
      <p:sp>
        <p:nvSpPr>
          <p:cNvPr id="9" name="Rounded Rectangle 8"/>
          <p:cNvSpPr/>
          <p:nvPr/>
        </p:nvSpPr>
        <p:spPr>
          <a:xfrm>
            <a:off x="8568965" y="1932495"/>
            <a:ext cx="3346515" cy="9898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Include care team and overall delivery information</a:t>
            </a:r>
          </a:p>
        </p:txBody>
      </p:sp>
      <p:sp>
        <p:nvSpPr>
          <p:cNvPr id="10" name="Rounded Rectangle 9"/>
          <p:cNvSpPr/>
          <p:nvPr/>
        </p:nvSpPr>
        <p:spPr>
          <a:xfrm>
            <a:off x="609601" y="2347273"/>
            <a:ext cx="4480874" cy="35108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07478" y="3003858"/>
            <a:ext cx="3291524" cy="35108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36862" y="4793039"/>
            <a:ext cx="3346515" cy="989814"/>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Basic admission information for review</a:t>
            </a:r>
          </a:p>
        </p:txBody>
      </p:sp>
    </p:spTree>
    <p:extLst>
      <p:ext uri="{BB962C8B-B14F-4D97-AF65-F5344CB8AC3E}">
        <p14:creationId xmlns:p14="http://schemas.microsoft.com/office/powerpoint/2010/main" val="2871632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CMQCC Providence St. Joseph Audit Form</a:t>
            </a:r>
          </a:p>
        </p:txBody>
      </p:sp>
      <p:sp>
        <p:nvSpPr>
          <p:cNvPr id="4" name="Slide Number Placeholder 3"/>
          <p:cNvSpPr>
            <a:spLocks noGrp="1"/>
          </p:cNvSpPr>
          <p:nvPr>
            <p:ph type="sldNum" sz="quarter" idx="10"/>
          </p:nvPr>
        </p:nvSpPr>
        <p:spPr/>
        <p:txBody>
          <a:bodyPr/>
          <a:lstStyle/>
          <a:p>
            <a:fld id="{97033E4B-E3EB-3D46-B2D8-3159663620FA}" type="slidenum">
              <a:rPr lang="en-US" smtClean="0"/>
              <a:pPr/>
              <a:t>46</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7" name="Picture 6"/>
          <p:cNvPicPr>
            <a:picLocks noChangeAspect="1"/>
          </p:cNvPicPr>
          <p:nvPr/>
        </p:nvPicPr>
        <p:blipFill rotWithShape="1">
          <a:blip r:embed="rId2"/>
          <a:srcRect l="2739" t="6020"/>
          <a:stretch/>
        </p:blipFill>
        <p:spPr>
          <a:xfrm>
            <a:off x="728990" y="1945533"/>
            <a:ext cx="10778113" cy="4155562"/>
          </a:xfrm>
          <a:prstGeom prst="rect">
            <a:avLst/>
          </a:prstGeom>
          <a:solidFill>
            <a:srgbClr val="7030A0"/>
          </a:solidFill>
          <a:ln w="38100">
            <a:solidFill>
              <a:srgbClr val="002060"/>
            </a:solidFill>
          </a:ln>
        </p:spPr>
      </p:pic>
      <p:sp>
        <p:nvSpPr>
          <p:cNvPr id="8" name="Rounded Rectangle 7"/>
          <p:cNvSpPr/>
          <p:nvPr/>
        </p:nvSpPr>
        <p:spPr>
          <a:xfrm>
            <a:off x="7484882" y="4562573"/>
            <a:ext cx="3582187" cy="1073553"/>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Review Cervical Exams during different times of labor</a:t>
            </a:r>
          </a:p>
        </p:txBody>
      </p:sp>
    </p:spTree>
    <p:extLst>
      <p:ext uri="{BB962C8B-B14F-4D97-AF65-F5344CB8AC3E}">
        <p14:creationId xmlns:p14="http://schemas.microsoft.com/office/powerpoint/2010/main" val="734665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38" y="162621"/>
            <a:ext cx="10972800" cy="1325563"/>
          </a:xfrm>
        </p:spPr>
        <p:txBody>
          <a:bodyPr/>
          <a:lstStyle/>
          <a:p>
            <a:r>
              <a:rPr lang="en-US"/>
              <a:t>CMQCC Providence St. Joseph Audit Form</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47</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rotWithShape="1">
          <a:blip r:embed="rId2"/>
          <a:srcRect b="44596"/>
          <a:stretch/>
        </p:blipFill>
        <p:spPr>
          <a:xfrm>
            <a:off x="483141" y="1225995"/>
            <a:ext cx="7130375" cy="2976678"/>
          </a:xfrm>
          <a:prstGeom prst="rect">
            <a:avLst/>
          </a:prstGeom>
          <a:ln w="38100">
            <a:solidFill>
              <a:srgbClr val="002060"/>
            </a:solidFill>
          </a:ln>
        </p:spPr>
      </p:pic>
      <p:pic>
        <p:nvPicPr>
          <p:cNvPr id="8" name="Picture 7"/>
          <p:cNvPicPr>
            <a:picLocks noChangeAspect="1"/>
          </p:cNvPicPr>
          <p:nvPr/>
        </p:nvPicPr>
        <p:blipFill rotWithShape="1">
          <a:blip r:embed="rId2"/>
          <a:srcRect t="57392"/>
          <a:stretch/>
        </p:blipFill>
        <p:spPr>
          <a:xfrm>
            <a:off x="4142686" y="4292366"/>
            <a:ext cx="7566173" cy="2429109"/>
          </a:xfrm>
          <a:prstGeom prst="rect">
            <a:avLst/>
          </a:prstGeom>
          <a:ln w="38100">
            <a:solidFill>
              <a:srgbClr val="002060"/>
            </a:solidFill>
          </a:ln>
        </p:spPr>
      </p:pic>
      <p:sp>
        <p:nvSpPr>
          <p:cNvPr id="9" name="Rounded Rectangle 8"/>
          <p:cNvSpPr/>
          <p:nvPr/>
        </p:nvSpPr>
        <p:spPr>
          <a:xfrm>
            <a:off x="8191893" y="1932495"/>
            <a:ext cx="3390507" cy="162140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Review ACOG/SMFM Criteria for C-section indication</a:t>
            </a:r>
          </a:p>
        </p:txBody>
      </p:sp>
    </p:spTree>
    <p:extLst>
      <p:ext uri="{BB962C8B-B14F-4D97-AF65-F5344CB8AC3E}">
        <p14:creationId xmlns:p14="http://schemas.microsoft.com/office/powerpoint/2010/main" val="1193943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CMQCC Providence St. Joseph Audit Form</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48</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rotWithShape="1">
          <a:blip r:embed="rId2"/>
          <a:srcRect t="3172"/>
          <a:stretch/>
        </p:blipFill>
        <p:spPr>
          <a:xfrm>
            <a:off x="1285203" y="1901065"/>
            <a:ext cx="9621593" cy="4455285"/>
          </a:xfrm>
          <a:prstGeom prst="rect">
            <a:avLst/>
          </a:prstGeom>
          <a:ln w="38100">
            <a:solidFill>
              <a:srgbClr val="002060"/>
            </a:solidFill>
          </a:ln>
        </p:spPr>
      </p:pic>
      <p:sp>
        <p:nvSpPr>
          <p:cNvPr id="7" name="Rounded Rectangle 6"/>
          <p:cNvSpPr/>
          <p:nvPr/>
        </p:nvSpPr>
        <p:spPr>
          <a:xfrm>
            <a:off x="416351" y="5597751"/>
            <a:ext cx="3346515" cy="834039"/>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 any additional notes if the indication is not shown above</a:t>
            </a:r>
          </a:p>
        </p:txBody>
      </p:sp>
    </p:spTree>
    <p:extLst>
      <p:ext uri="{BB962C8B-B14F-4D97-AF65-F5344CB8AC3E}">
        <p14:creationId xmlns:p14="http://schemas.microsoft.com/office/powerpoint/2010/main" val="2134872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13310" y="1003672"/>
            <a:ext cx="9365380" cy="2014679"/>
          </a:xfrm>
        </p:spPr>
        <p:txBody>
          <a:bodyPr/>
          <a:lstStyle/>
          <a:p>
            <a:r>
              <a:rPr lang="en-US">
                <a:ea typeface="Lato Medium"/>
                <a:cs typeface="Lato Medium"/>
              </a:rPr>
              <a:t>Team Talk: Advocate Good Samaritan</a:t>
            </a:r>
            <a:endParaRPr lang="en-US" sz="2800"/>
          </a:p>
        </p:txBody>
      </p:sp>
      <p:sp>
        <p:nvSpPr>
          <p:cNvPr id="7" name="Subtitle 6"/>
          <p:cNvSpPr>
            <a:spLocks noGrp="1"/>
          </p:cNvSpPr>
          <p:nvPr>
            <p:ph type="subTitle" idx="1"/>
          </p:nvPr>
        </p:nvSpPr>
        <p:spPr>
          <a:xfrm>
            <a:off x="1413310" y="3081639"/>
            <a:ext cx="10041115" cy="1504154"/>
          </a:xfrm>
        </p:spPr>
        <p:txBody>
          <a:bodyPr vert="horz" lIns="91440" tIns="45720" rIns="91440" bIns="45720" rtlCol="0" anchor="t">
            <a:noAutofit/>
          </a:bodyPr>
          <a:lstStyle/>
          <a:p>
            <a:r>
              <a:rPr lang="en-US" dirty="0" err="1"/>
              <a:t>Rosally</a:t>
            </a:r>
            <a:r>
              <a:rPr lang="en-US" dirty="0"/>
              <a:t> V. Starr, M.D., FACOG, CHCQM</a:t>
            </a:r>
          </a:p>
          <a:p>
            <a:r>
              <a:rPr lang="en-US" dirty="0"/>
              <a:t>Director of Obstetrics </a:t>
            </a:r>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49</a:t>
            </a:fld>
            <a:endParaRPr lang="en-US"/>
          </a:p>
        </p:txBody>
      </p:sp>
      <p:sp>
        <p:nvSpPr>
          <p:cNvPr id="5" name="Footer Placeholder 4"/>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86370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ILPQC 10</a:t>
            </a:r>
            <a:r>
              <a:rPr lang="en-US" baseline="30000"/>
              <a:t>th</a:t>
            </a:r>
            <a:r>
              <a:rPr lang="en-US"/>
              <a:t> Annual Conference Webpage</a:t>
            </a:r>
          </a:p>
        </p:txBody>
      </p:sp>
      <p:sp>
        <p:nvSpPr>
          <p:cNvPr id="4" name="Slide Number Placeholder 3"/>
          <p:cNvSpPr>
            <a:spLocks noGrp="1"/>
          </p:cNvSpPr>
          <p:nvPr>
            <p:ph type="sldNum" sz="quarter" idx="10"/>
          </p:nvPr>
        </p:nvSpPr>
        <p:spPr/>
        <p:txBody>
          <a:bodyPr/>
          <a:lstStyle/>
          <a:p>
            <a:fld id="{97033E4B-E3EB-3D46-B2D8-3159663620FA}" type="slidenum">
              <a:rPr lang="en-US" smtClean="0"/>
              <a:pPr/>
              <a:t>5</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Content Placeholder 5"/>
          <p:cNvPicPr>
            <a:picLocks noGrp="1" noChangeAspect="1"/>
          </p:cNvPicPr>
          <p:nvPr>
            <p:ph idx="1"/>
          </p:nvPr>
        </p:nvPicPr>
        <p:blipFill>
          <a:blip r:embed="rId3"/>
          <a:stretch>
            <a:fillRect/>
          </a:stretch>
        </p:blipFill>
        <p:spPr>
          <a:xfrm>
            <a:off x="609600" y="1479348"/>
            <a:ext cx="10972800" cy="4159280"/>
          </a:xfrm>
          <a:prstGeom prst="rect">
            <a:avLst/>
          </a:prstGeom>
        </p:spPr>
      </p:pic>
      <p:sp>
        <p:nvSpPr>
          <p:cNvPr id="10" name="Google Shape;369;p16"/>
          <p:cNvSpPr txBox="1">
            <a:spLocks/>
          </p:cNvSpPr>
          <p:nvPr/>
        </p:nvSpPr>
        <p:spPr>
          <a:xfrm>
            <a:off x="0" y="5638628"/>
            <a:ext cx="12192000" cy="4664075"/>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Clr>
                <a:srgbClr val="F58466"/>
              </a:buClr>
              <a:buSzPts val="3200"/>
              <a:buNone/>
            </a:pPr>
            <a:r>
              <a:rPr lang="en-US" sz="3000" b="1">
                <a:solidFill>
                  <a:schemeClr val="accent1"/>
                </a:solidFill>
              </a:rPr>
              <a:t>Register here // Reserve Hotel Room // AC Teams Survey // Poster Abstract</a:t>
            </a:r>
          </a:p>
        </p:txBody>
      </p:sp>
      <p:pic>
        <p:nvPicPr>
          <p:cNvPr id="8" name="Picture 7"/>
          <p:cNvPicPr>
            <a:picLocks noChangeAspect="1"/>
          </p:cNvPicPr>
          <p:nvPr/>
        </p:nvPicPr>
        <p:blipFill>
          <a:blip r:embed="rId4"/>
          <a:stretch>
            <a:fillRect/>
          </a:stretch>
        </p:blipFill>
        <p:spPr>
          <a:xfrm>
            <a:off x="10287609" y="4362138"/>
            <a:ext cx="1294791" cy="1276490"/>
          </a:xfrm>
          <a:prstGeom prst="rect">
            <a:avLst/>
          </a:prstGeom>
        </p:spPr>
      </p:pic>
    </p:spTree>
    <p:extLst>
      <p:ext uri="{BB962C8B-B14F-4D97-AF65-F5344CB8AC3E}">
        <p14:creationId xmlns:p14="http://schemas.microsoft.com/office/powerpoint/2010/main" val="3810643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US" dirty="0"/>
              <a:t>Sept 26, 2022</a:t>
            </a:r>
          </a:p>
        </p:txBody>
      </p:sp>
      <p:sp>
        <p:nvSpPr>
          <p:cNvPr id="4" name="Title 3"/>
          <p:cNvSpPr>
            <a:spLocks noGrp="1"/>
          </p:cNvSpPr>
          <p:nvPr>
            <p:ph type="ctrTitle"/>
          </p:nvPr>
        </p:nvSpPr>
        <p:spPr>
          <a:xfrm>
            <a:off x="2783233" y="1197869"/>
            <a:ext cx="8965396" cy="1629459"/>
          </a:xfrm>
        </p:spPr>
        <p:txBody>
          <a:bodyPr/>
          <a:lstStyle/>
          <a:p>
            <a:r>
              <a:rPr lang="en-US" dirty="0">
                <a:solidFill>
                  <a:schemeClr val="tx2"/>
                </a:solidFill>
              </a:rPr>
              <a:t>Understanding </a:t>
            </a:r>
            <a:br>
              <a:rPr lang="en-US" dirty="0">
                <a:solidFill>
                  <a:schemeClr val="tx2"/>
                </a:solidFill>
              </a:rPr>
            </a:br>
            <a:r>
              <a:rPr lang="en-US" dirty="0">
                <a:solidFill>
                  <a:schemeClr val="tx2"/>
                </a:solidFill>
              </a:rPr>
              <a:t>NTSV CD trends:</a:t>
            </a:r>
            <a:br>
              <a:rPr lang="en-US" dirty="0">
                <a:solidFill>
                  <a:schemeClr val="tx2"/>
                </a:solidFill>
              </a:rPr>
            </a:br>
            <a:r>
              <a:rPr lang="en-US" sz="3733" dirty="0">
                <a:solidFill>
                  <a:schemeClr val="tx2"/>
                </a:solidFill>
              </a:rPr>
              <a:t>Illinois Masonic Medical Center </a:t>
            </a:r>
          </a:p>
        </p:txBody>
      </p:sp>
      <p:sp>
        <p:nvSpPr>
          <p:cNvPr id="5" name="Text Placeholder 4"/>
          <p:cNvSpPr>
            <a:spLocks noGrp="1"/>
          </p:cNvSpPr>
          <p:nvPr>
            <p:ph type="body" sz="quarter" idx="13"/>
          </p:nvPr>
        </p:nvSpPr>
        <p:spPr>
          <a:xfrm>
            <a:off x="2826555" y="3090740"/>
            <a:ext cx="8178613" cy="713317"/>
          </a:xfrm>
        </p:spPr>
        <p:txBody>
          <a:bodyPr/>
          <a:lstStyle/>
          <a:p>
            <a:r>
              <a:rPr lang="en-US" sz="2667" dirty="0"/>
              <a:t>Rosally V. Starr, M.D., FACOG, CHCQM</a:t>
            </a:r>
          </a:p>
          <a:p>
            <a:r>
              <a:rPr lang="en-US" sz="2667" dirty="0"/>
              <a:t>Director of Obstetrics </a:t>
            </a:r>
          </a:p>
        </p:txBody>
      </p:sp>
    </p:spTree>
    <p:extLst>
      <p:ext uri="{BB962C8B-B14F-4D97-AF65-F5344CB8AC3E}">
        <p14:creationId xmlns:p14="http://schemas.microsoft.com/office/powerpoint/2010/main" val="3569869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50AC00-A47A-475D-9A92-94095BAC09F2}"/>
              </a:ext>
            </a:extLst>
          </p:cNvPr>
          <p:cNvPicPr>
            <a:picLocks noChangeAspect="1"/>
          </p:cNvPicPr>
          <p:nvPr/>
        </p:nvPicPr>
        <p:blipFill rotWithShape="1">
          <a:blip r:embed="rId2"/>
          <a:srcRect t="5369" b="6328"/>
          <a:stretch/>
        </p:blipFill>
        <p:spPr>
          <a:xfrm>
            <a:off x="260350" y="406401"/>
            <a:ext cx="8525932" cy="5848351"/>
          </a:xfrm>
          <a:prstGeom prst="rect">
            <a:avLst/>
          </a:prstGeom>
        </p:spPr>
      </p:pic>
      <p:sp>
        <p:nvSpPr>
          <p:cNvPr id="9" name="TextBox 8">
            <a:extLst>
              <a:ext uri="{FF2B5EF4-FFF2-40B4-BE49-F238E27FC236}">
                <a16:creationId xmlns:a16="http://schemas.microsoft.com/office/drawing/2014/main" id="{F0DC79F1-AC28-41A3-83AC-0482C5626527}"/>
              </a:ext>
            </a:extLst>
          </p:cNvPr>
          <p:cNvSpPr txBox="1"/>
          <p:nvPr/>
        </p:nvSpPr>
        <p:spPr>
          <a:xfrm>
            <a:off x="9099552" y="863600"/>
            <a:ext cx="2940049" cy="3621632"/>
          </a:xfrm>
          <a:prstGeom prst="rect">
            <a:avLst/>
          </a:prstGeom>
          <a:noFill/>
        </p:spPr>
        <p:txBody>
          <a:bodyPr wrap="square" rtlCol="0">
            <a:spAutoFit/>
          </a:bodyPr>
          <a:lstStyle/>
          <a:p>
            <a:r>
              <a:rPr lang="en-US" sz="1867" b="1" dirty="0"/>
              <a:t>Advocate Illinois Masonic Medical Center</a:t>
            </a:r>
          </a:p>
          <a:p>
            <a:r>
              <a:rPr lang="en-US" sz="1600" dirty="0"/>
              <a:t>836 W. Wellington Ave</a:t>
            </a:r>
          </a:p>
          <a:p>
            <a:r>
              <a:rPr lang="en-US" sz="1600" dirty="0"/>
              <a:t>Chicago, IL 60657</a:t>
            </a:r>
          </a:p>
          <a:p>
            <a:endParaRPr lang="en-US" sz="1600" dirty="0"/>
          </a:p>
          <a:p>
            <a:r>
              <a:rPr lang="en-US" sz="1600" dirty="0"/>
              <a:t>Lakeview neighborhood</a:t>
            </a:r>
          </a:p>
          <a:p>
            <a:endParaRPr lang="en-US" sz="1600" dirty="0"/>
          </a:p>
          <a:p>
            <a:r>
              <a:rPr lang="en-US" sz="1600" dirty="0"/>
              <a:t>408 bed teaching hospital</a:t>
            </a:r>
          </a:p>
          <a:p>
            <a:endParaRPr lang="en-US" sz="1600" dirty="0"/>
          </a:p>
          <a:p>
            <a:r>
              <a:rPr lang="en-US" sz="1600" dirty="0"/>
              <a:t>14 OB-GYN residents</a:t>
            </a:r>
          </a:p>
          <a:p>
            <a:endParaRPr lang="en-US" sz="1600" dirty="0"/>
          </a:p>
          <a:p>
            <a:r>
              <a:rPr lang="en-US" sz="1600" dirty="0"/>
              <a:t>~1600 deliveries/</a:t>
            </a:r>
            <a:r>
              <a:rPr lang="en-US" sz="1600" dirty="0" err="1"/>
              <a:t>yr</a:t>
            </a:r>
            <a:r>
              <a:rPr lang="en-US" sz="1600" dirty="0"/>
              <a:t> (4 </a:t>
            </a:r>
            <a:r>
              <a:rPr lang="en-US" sz="1600" dirty="0" err="1"/>
              <a:t>yr</a:t>
            </a:r>
            <a:r>
              <a:rPr lang="en-US" sz="1600" dirty="0"/>
              <a:t> mean)</a:t>
            </a:r>
          </a:p>
          <a:p>
            <a:endParaRPr lang="en-US" sz="1600" dirty="0"/>
          </a:p>
          <a:p>
            <a:r>
              <a:rPr lang="en-US" sz="1600" dirty="0"/>
              <a:t>Level III NICU</a:t>
            </a:r>
          </a:p>
        </p:txBody>
      </p:sp>
    </p:spTree>
    <p:extLst>
      <p:ext uri="{BB962C8B-B14F-4D97-AF65-F5344CB8AC3E}">
        <p14:creationId xmlns:p14="http://schemas.microsoft.com/office/powerpoint/2010/main" val="2563390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52138" y="348343"/>
            <a:ext cx="9962605" cy="748988"/>
          </a:xfrm>
          <a:prstGeom prst="rect">
            <a:avLst/>
          </a:prstGeom>
          <a:noFill/>
        </p:spPr>
        <p:txBody>
          <a:bodyPr wrap="square" rtlCol="0">
            <a:spAutoFit/>
          </a:bodyPr>
          <a:lstStyle/>
          <a:p>
            <a:pPr algn="ctr"/>
            <a:r>
              <a:rPr lang="en-US" sz="4267" dirty="0">
                <a:solidFill>
                  <a:srgbClr val="00314C"/>
                </a:solidFill>
              </a:rPr>
              <a:t>PI project: NTSV CD reduction (2/1/2018)</a:t>
            </a:r>
          </a:p>
        </p:txBody>
      </p:sp>
      <p:pic>
        <p:nvPicPr>
          <p:cNvPr id="16" name="Picture 15"/>
          <p:cNvPicPr>
            <a:picLocks noChangeAspect="1"/>
          </p:cNvPicPr>
          <p:nvPr/>
        </p:nvPicPr>
        <p:blipFill>
          <a:blip r:embed="rId2"/>
          <a:stretch>
            <a:fillRect/>
          </a:stretch>
        </p:blipFill>
        <p:spPr>
          <a:xfrm>
            <a:off x="1840411" y="1217972"/>
            <a:ext cx="7303588" cy="4909737"/>
          </a:xfrm>
          <a:prstGeom prst="rect">
            <a:avLst/>
          </a:prstGeom>
        </p:spPr>
      </p:pic>
      <p:cxnSp>
        <p:nvCxnSpPr>
          <p:cNvPr id="19" name="Straight Arrow Connector 18"/>
          <p:cNvCxnSpPr/>
          <p:nvPr/>
        </p:nvCxnSpPr>
        <p:spPr>
          <a:xfrm flipH="1">
            <a:off x="4377508" y="1834606"/>
            <a:ext cx="928915" cy="348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06424" y="1629420"/>
            <a:ext cx="2415177" cy="379656"/>
          </a:xfrm>
          <a:prstGeom prst="rect">
            <a:avLst/>
          </a:prstGeom>
          <a:noFill/>
        </p:spPr>
        <p:txBody>
          <a:bodyPr wrap="square" rtlCol="0">
            <a:spAutoFit/>
          </a:bodyPr>
          <a:lstStyle/>
          <a:p>
            <a:r>
              <a:rPr lang="en-US" sz="1867" dirty="0"/>
              <a:t>PI project launch</a:t>
            </a:r>
          </a:p>
        </p:txBody>
      </p:sp>
      <p:sp>
        <p:nvSpPr>
          <p:cNvPr id="2" name="TextBox 1">
            <a:extLst>
              <a:ext uri="{FF2B5EF4-FFF2-40B4-BE49-F238E27FC236}">
                <a16:creationId xmlns:a16="http://schemas.microsoft.com/office/drawing/2014/main" id="{CD50FCFF-144B-4C83-B12D-CE9510B8A47D}"/>
              </a:ext>
            </a:extLst>
          </p:cNvPr>
          <p:cNvSpPr txBox="1"/>
          <p:nvPr/>
        </p:nvSpPr>
        <p:spPr>
          <a:xfrm>
            <a:off x="9450347" y="1782384"/>
            <a:ext cx="2277491" cy="1077218"/>
          </a:xfrm>
          <a:prstGeom prst="rect">
            <a:avLst/>
          </a:prstGeom>
          <a:noFill/>
        </p:spPr>
        <p:txBody>
          <a:bodyPr wrap="square" rtlCol="0">
            <a:spAutoFit/>
          </a:bodyPr>
          <a:lstStyle/>
          <a:p>
            <a:r>
              <a:rPr lang="en-US" sz="1600" i="1" dirty="0"/>
              <a:t>“Safe Prevention of the Primary Cesarean Delivery”. </a:t>
            </a:r>
            <a:r>
              <a:rPr lang="en-US" sz="1600" dirty="0"/>
              <a:t>Obstetric Consensus. ACOG 2014.</a:t>
            </a:r>
          </a:p>
        </p:txBody>
      </p:sp>
    </p:spTree>
    <p:extLst>
      <p:ext uri="{BB962C8B-B14F-4D97-AF65-F5344CB8AC3E}">
        <p14:creationId xmlns:p14="http://schemas.microsoft.com/office/powerpoint/2010/main" val="2647535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5">
            <a:extLst>
              <a:ext uri="{FF2B5EF4-FFF2-40B4-BE49-F238E27FC236}">
                <a16:creationId xmlns:a16="http://schemas.microsoft.com/office/drawing/2014/main" id="{642D7495-C162-4ECF-99C4-99C2D61BEDB2}"/>
              </a:ext>
            </a:extLst>
          </p:cNvPr>
          <p:cNvSpPr>
            <a:spLocks noChangeShapeType="1"/>
          </p:cNvSpPr>
          <p:nvPr/>
        </p:nvSpPr>
        <p:spPr bwMode="auto">
          <a:xfrm>
            <a:off x="3635943" y="1279072"/>
            <a:ext cx="0" cy="5578928"/>
          </a:xfrm>
          <a:prstGeom prst="line">
            <a:avLst/>
          </a:prstGeom>
          <a:noFill/>
          <a:ln w="12700">
            <a:solidFill>
              <a:srgbClr val="005278"/>
            </a:solidFill>
            <a:round/>
            <a:headEnd/>
            <a:tailEnd/>
          </a:ln>
          <a:extLst>
            <a:ext uri="{909E8E84-426E-40DD-AFC4-6F175D3DCCD1}">
              <a14:hiddenFill xmlns:a14="http://schemas.microsoft.com/office/drawing/2010/main">
                <a:noFill/>
              </a14:hiddenFill>
            </a:ext>
          </a:extLst>
        </p:spPr>
        <p:txBody>
          <a:bodyPr wrap="none" anchor="ctr"/>
          <a:lstStyle/>
          <a:p>
            <a:pPr defTabSz="326616" eaLnBrk="0" fontAlgn="base" hangingPunct="0">
              <a:spcBef>
                <a:spcPct val="0"/>
              </a:spcBef>
              <a:spcAft>
                <a:spcPct val="0"/>
              </a:spcAft>
            </a:pPr>
            <a:endParaRPr lang="en-US" sz="607">
              <a:solidFill>
                <a:prstClr val="black"/>
              </a:solidFill>
              <a:latin typeface="Times" panose="02020603050405020304" pitchFamily="18" charset="0"/>
              <a:ea typeface="MS PGothic" panose="020B0600070205080204" pitchFamily="34" charset="-128"/>
            </a:endParaRPr>
          </a:p>
        </p:txBody>
      </p:sp>
      <p:cxnSp>
        <p:nvCxnSpPr>
          <p:cNvPr id="4" name="Straight Connector 3">
            <a:extLst>
              <a:ext uri="{FF2B5EF4-FFF2-40B4-BE49-F238E27FC236}">
                <a16:creationId xmlns:a16="http://schemas.microsoft.com/office/drawing/2014/main" id="{C9DC3C56-70A0-41D7-B01E-365CEEBB3961}"/>
              </a:ext>
            </a:extLst>
          </p:cNvPr>
          <p:cNvCxnSpPr>
            <a:cxnSpLocks/>
          </p:cNvCxnSpPr>
          <p:nvPr/>
        </p:nvCxnSpPr>
        <p:spPr>
          <a:xfrm>
            <a:off x="6096001" y="1279072"/>
            <a:ext cx="4898572" cy="0"/>
          </a:xfrm>
          <a:prstGeom prst="line">
            <a:avLst/>
          </a:prstGeom>
          <a:ln w="3175" cmpd="sng">
            <a:solidFill>
              <a:srgbClr val="005278"/>
            </a:solidFill>
          </a:ln>
        </p:spPr>
        <p:style>
          <a:lnRef idx="2">
            <a:schemeClr val="accent1"/>
          </a:lnRef>
          <a:fillRef idx="0">
            <a:schemeClr val="accent1"/>
          </a:fillRef>
          <a:effectRef idx="1">
            <a:schemeClr val="accent1"/>
          </a:effectRef>
          <a:fontRef idx="minor">
            <a:schemeClr val="tx1"/>
          </a:fontRef>
        </p:style>
      </p:cxnSp>
      <p:sp>
        <p:nvSpPr>
          <p:cNvPr id="15364" name="Line 38">
            <a:extLst>
              <a:ext uri="{FF2B5EF4-FFF2-40B4-BE49-F238E27FC236}">
                <a16:creationId xmlns:a16="http://schemas.microsoft.com/office/drawing/2014/main" id="{45EA236F-EB14-46AE-B8AD-85C350123C79}"/>
              </a:ext>
            </a:extLst>
          </p:cNvPr>
          <p:cNvSpPr>
            <a:spLocks noChangeShapeType="1"/>
          </p:cNvSpPr>
          <p:nvPr/>
        </p:nvSpPr>
        <p:spPr bwMode="auto">
          <a:xfrm flipH="1">
            <a:off x="8503898" y="1271701"/>
            <a:ext cx="2268" cy="5578928"/>
          </a:xfrm>
          <a:prstGeom prst="line">
            <a:avLst/>
          </a:prstGeom>
          <a:noFill/>
          <a:ln w="12700">
            <a:solidFill>
              <a:srgbClr val="005278"/>
            </a:solidFill>
            <a:round/>
            <a:headEnd/>
            <a:tailEnd/>
          </a:ln>
          <a:extLst>
            <a:ext uri="{909E8E84-426E-40DD-AFC4-6F175D3DCCD1}">
              <a14:hiddenFill xmlns:a14="http://schemas.microsoft.com/office/drawing/2010/main">
                <a:noFill/>
              </a14:hiddenFill>
            </a:ext>
          </a:extLst>
        </p:spPr>
        <p:txBody>
          <a:bodyPr wrap="none" anchor="ctr"/>
          <a:lstStyle/>
          <a:p>
            <a:pPr defTabSz="326616" eaLnBrk="0" fontAlgn="base" hangingPunct="0">
              <a:spcBef>
                <a:spcPct val="0"/>
              </a:spcBef>
              <a:spcAft>
                <a:spcPct val="0"/>
              </a:spcAft>
            </a:pPr>
            <a:endParaRPr lang="en-US" sz="607">
              <a:solidFill>
                <a:prstClr val="black"/>
              </a:solidFill>
              <a:latin typeface="Times" panose="02020603050405020304" pitchFamily="18" charset="0"/>
              <a:ea typeface="MS PGothic" panose="020B0600070205080204" pitchFamily="34" charset="-128"/>
            </a:endParaRPr>
          </a:p>
        </p:txBody>
      </p:sp>
      <p:sp>
        <p:nvSpPr>
          <p:cNvPr id="9" name="object 13">
            <a:extLst>
              <a:ext uri="{FF2B5EF4-FFF2-40B4-BE49-F238E27FC236}">
                <a16:creationId xmlns:a16="http://schemas.microsoft.com/office/drawing/2014/main" id="{F9987B78-32E0-44B0-85FA-D71D8033925D}"/>
              </a:ext>
            </a:extLst>
          </p:cNvPr>
          <p:cNvSpPr txBox="1"/>
          <p:nvPr/>
        </p:nvSpPr>
        <p:spPr>
          <a:xfrm>
            <a:off x="1240995" y="2762835"/>
            <a:ext cx="1975304" cy="270148"/>
          </a:xfrm>
          <a:prstGeom prst="rect">
            <a:avLst/>
          </a:prstGeom>
        </p:spPr>
        <p:txBody>
          <a:bodyPr lIns="0" tIns="18869" rIns="0" bIns="0">
            <a:spAutoFit/>
          </a:bodyPr>
          <a:lstStyle>
            <a:lvl1pPr marL="15875">
              <a:tabLst>
                <a:tab pos="434975" algn="l"/>
              </a:tabLst>
              <a:defRPr sz="1700">
                <a:solidFill>
                  <a:schemeClr val="tx1"/>
                </a:solidFill>
                <a:latin typeface="Times" panose="02020603050405020304" pitchFamily="18" charset="0"/>
                <a:ea typeface="MS PGothic" panose="020B0600070205080204" pitchFamily="34" charset="-128"/>
              </a:defRPr>
            </a:lvl1pPr>
            <a:lvl2pPr marL="742950" indent="-285750">
              <a:tabLst>
                <a:tab pos="434975" algn="l"/>
              </a:tabLst>
              <a:defRPr sz="1700">
                <a:solidFill>
                  <a:schemeClr val="tx1"/>
                </a:solidFill>
                <a:latin typeface="Times" panose="02020603050405020304" pitchFamily="18" charset="0"/>
                <a:ea typeface="MS PGothic" panose="020B0600070205080204" pitchFamily="34" charset="-128"/>
              </a:defRPr>
            </a:lvl2pPr>
            <a:lvl3pPr marL="1143000" indent="-228600">
              <a:tabLst>
                <a:tab pos="434975" algn="l"/>
              </a:tabLst>
              <a:defRPr sz="1700">
                <a:solidFill>
                  <a:schemeClr val="tx1"/>
                </a:solidFill>
                <a:latin typeface="Times" panose="02020603050405020304" pitchFamily="18" charset="0"/>
                <a:ea typeface="MS PGothic" panose="020B0600070205080204" pitchFamily="34" charset="-128"/>
              </a:defRPr>
            </a:lvl3pPr>
            <a:lvl4pPr marL="1600200" indent="-228600">
              <a:tabLst>
                <a:tab pos="434975" algn="l"/>
              </a:tabLst>
              <a:defRPr sz="1700">
                <a:solidFill>
                  <a:schemeClr val="tx1"/>
                </a:solidFill>
                <a:latin typeface="Times" panose="02020603050405020304" pitchFamily="18" charset="0"/>
                <a:ea typeface="MS PGothic" panose="020B0600070205080204" pitchFamily="34" charset="-128"/>
              </a:defRPr>
            </a:lvl4pPr>
            <a:lvl5pPr marL="2057400" indent="-228600">
              <a:tabLst>
                <a:tab pos="434975" algn="l"/>
              </a:tabLst>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9pPr>
          </a:lstStyle>
          <a:p>
            <a:pPr marL="5671" defTabSz="326616" eaLnBrk="0" fontAlgn="base" hangingPunct="0">
              <a:lnSpc>
                <a:spcPts val="768"/>
              </a:lnSpc>
              <a:spcBef>
                <a:spcPts val="148"/>
              </a:spcBef>
              <a:spcAft>
                <a:spcPct val="0"/>
              </a:spcAft>
              <a:buClr>
                <a:srgbClr val="61629C"/>
              </a:buClr>
              <a:buSzPct val="110000"/>
              <a:buFontTx/>
              <a:buChar char="•"/>
              <a:tabLst>
                <a:tab pos="155369" algn="l"/>
              </a:tabLst>
              <a:defRPr/>
            </a:pPr>
            <a:endParaRPr lang="en-US" altLang="en-US" sz="857" dirty="0">
              <a:solidFill>
                <a:srgbClr val="0A1034"/>
              </a:solidFill>
              <a:latin typeface="Arial" panose="020B0604020202020204" pitchFamily="34" charset="0"/>
              <a:cs typeface="Arial" panose="020B0604020202020204" pitchFamily="34" charset="0"/>
            </a:endParaRPr>
          </a:p>
          <a:p>
            <a:pPr marL="5671" defTabSz="326616" eaLnBrk="0" fontAlgn="base" hangingPunct="0">
              <a:spcBef>
                <a:spcPts val="264"/>
              </a:spcBef>
              <a:spcAft>
                <a:spcPct val="0"/>
              </a:spcAft>
              <a:buClr>
                <a:srgbClr val="61629C"/>
              </a:buClr>
              <a:buSzPct val="110000"/>
              <a:tabLst>
                <a:tab pos="155369" algn="l"/>
              </a:tabLst>
              <a:defRPr/>
            </a:pPr>
            <a:endParaRPr lang="en-US" altLang="en-US" sz="715" dirty="0">
              <a:solidFill>
                <a:prstClr val="black"/>
              </a:solidFill>
              <a:latin typeface="Arial" panose="020B0604020202020204" pitchFamily="34" charset="0"/>
              <a:cs typeface="Arial" panose="020B0604020202020204" pitchFamily="34" charset="0"/>
            </a:endParaRPr>
          </a:p>
        </p:txBody>
      </p:sp>
      <p:sp>
        <p:nvSpPr>
          <p:cNvPr id="15371" name="Line 38">
            <a:extLst>
              <a:ext uri="{FF2B5EF4-FFF2-40B4-BE49-F238E27FC236}">
                <a16:creationId xmlns:a16="http://schemas.microsoft.com/office/drawing/2014/main" id="{1EF12305-9BC7-4CC7-AE6F-A04DE2D8CBD6}"/>
              </a:ext>
            </a:extLst>
          </p:cNvPr>
          <p:cNvSpPr>
            <a:spLocks noChangeShapeType="1"/>
          </p:cNvSpPr>
          <p:nvPr/>
        </p:nvSpPr>
        <p:spPr bwMode="auto">
          <a:xfrm flipH="1">
            <a:off x="8516938" y="6096000"/>
            <a:ext cx="2477633" cy="19277"/>
          </a:xfrm>
          <a:prstGeom prst="line">
            <a:avLst/>
          </a:prstGeom>
          <a:noFill/>
          <a:ln w="12700">
            <a:solidFill>
              <a:srgbClr val="005278"/>
            </a:solidFill>
            <a:round/>
            <a:headEnd/>
            <a:tailEnd/>
          </a:ln>
          <a:extLst>
            <a:ext uri="{909E8E84-426E-40DD-AFC4-6F175D3DCCD1}">
              <a14:hiddenFill xmlns:a14="http://schemas.microsoft.com/office/drawing/2010/main">
                <a:noFill/>
              </a14:hiddenFill>
            </a:ext>
          </a:extLst>
        </p:spPr>
        <p:txBody>
          <a:bodyPr wrap="none" anchor="ctr"/>
          <a:lstStyle/>
          <a:p>
            <a:pPr defTabSz="326616" eaLnBrk="0" fontAlgn="base" hangingPunct="0">
              <a:spcBef>
                <a:spcPct val="0"/>
              </a:spcBef>
              <a:spcAft>
                <a:spcPct val="0"/>
              </a:spcAft>
            </a:pPr>
            <a:endParaRPr lang="en-US" sz="607">
              <a:solidFill>
                <a:prstClr val="black"/>
              </a:solidFill>
              <a:latin typeface="Times" panose="02020603050405020304" pitchFamily="18" charset="0"/>
              <a:ea typeface="MS PGothic" panose="020B0600070205080204" pitchFamily="34" charset="-128"/>
            </a:endParaRPr>
          </a:p>
        </p:txBody>
      </p:sp>
      <p:sp>
        <p:nvSpPr>
          <p:cNvPr id="37" name="Text Box 11">
            <a:extLst>
              <a:ext uri="{FF2B5EF4-FFF2-40B4-BE49-F238E27FC236}">
                <a16:creationId xmlns:a16="http://schemas.microsoft.com/office/drawing/2014/main" id="{0C36C372-93CC-41C5-9E09-DB877FDA683A}"/>
              </a:ext>
            </a:extLst>
          </p:cNvPr>
          <p:cNvSpPr txBox="1">
            <a:spLocks noChangeArrowheads="1"/>
          </p:cNvSpPr>
          <p:nvPr/>
        </p:nvSpPr>
        <p:spPr bwMode="auto">
          <a:xfrm>
            <a:off x="1369759" y="95086"/>
            <a:ext cx="8173357" cy="488147"/>
          </a:xfrm>
          <a:prstGeom prst="rect">
            <a:avLst/>
          </a:prstGeom>
          <a:noFill/>
          <a:ln>
            <a:noFill/>
          </a:ln>
        </p:spPr>
        <p:txBody>
          <a:bodyPr wrap="square">
            <a:spAutoFit/>
          </a:bodyPr>
          <a:lstStyle>
            <a:lvl1pPr>
              <a:defRPr sz="1700">
                <a:solidFill>
                  <a:schemeClr val="tx1"/>
                </a:solidFill>
                <a:latin typeface="Times" panose="02020603050405020304" pitchFamily="18" charset="0"/>
                <a:ea typeface="MS PGothic" panose="020B0600070205080204" pitchFamily="34" charset="-128"/>
              </a:defRPr>
            </a:lvl1pPr>
            <a:lvl2pPr marL="742950" indent="-285750">
              <a:defRPr sz="1700">
                <a:solidFill>
                  <a:schemeClr val="tx1"/>
                </a:solidFill>
                <a:latin typeface="Times" panose="02020603050405020304" pitchFamily="18" charset="0"/>
                <a:ea typeface="MS PGothic" panose="020B0600070205080204" pitchFamily="34" charset="-128"/>
              </a:defRPr>
            </a:lvl2pPr>
            <a:lvl3pPr marL="1143000" indent="-228600">
              <a:defRPr sz="1700">
                <a:solidFill>
                  <a:schemeClr val="tx1"/>
                </a:solidFill>
                <a:latin typeface="Times" panose="02020603050405020304" pitchFamily="18" charset="0"/>
                <a:ea typeface="MS PGothic" panose="020B0600070205080204" pitchFamily="34" charset="-128"/>
              </a:defRPr>
            </a:lvl3pPr>
            <a:lvl4pPr marL="1600200" indent="-228600">
              <a:defRPr sz="1700">
                <a:solidFill>
                  <a:schemeClr val="tx1"/>
                </a:solidFill>
                <a:latin typeface="Times" panose="02020603050405020304" pitchFamily="18" charset="0"/>
                <a:ea typeface="MS PGothic" panose="020B0600070205080204" pitchFamily="34" charset="-128"/>
              </a:defRPr>
            </a:lvl4pPr>
            <a:lvl5pPr marL="2057400" indent="-228600">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9pPr>
          </a:lstStyle>
          <a:p>
            <a:pPr defTabSz="326616" eaLnBrk="0" fontAlgn="base" hangingPunct="0">
              <a:spcBef>
                <a:spcPct val="50000"/>
              </a:spcBef>
              <a:spcAft>
                <a:spcPct val="0"/>
              </a:spcAft>
              <a:defRPr/>
            </a:pPr>
            <a:r>
              <a:rPr lang="en-US" altLang="en-US" sz="2572" b="1" dirty="0">
                <a:solidFill>
                  <a:srgbClr val="FF0000"/>
                </a:solidFill>
                <a:latin typeface="Arial" panose="020B0604020202020204" pitchFamily="34" charset="0"/>
              </a:rPr>
              <a:t>Illinois Masonic Medical Center ILPQC Story Board</a:t>
            </a:r>
          </a:p>
        </p:txBody>
      </p:sp>
      <p:sp>
        <p:nvSpPr>
          <p:cNvPr id="15375" name="Rectangle 81">
            <a:extLst>
              <a:ext uri="{FF2B5EF4-FFF2-40B4-BE49-F238E27FC236}">
                <a16:creationId xmlns:a16="http://schemas.microsoft.com/office/drawing/2014/main" id="{C173E6AE-B063-4106-BAAF-774C5788D2A7}"/>
              </a:ext>
            </a:extLst>
          </p:cNvPr>
          <p:cNvSpPr>
            <a:spLocks noChangeArrowheads="1"/>
          </p:cNvSpPr>
          <p:nvPr/>
        </p:nvSpPr>
        <p:spPr bwMode="auto">
          <a:xfrm>
            <a:off x="7656852" y="6101670"/>
            <a:ext cx="2356304" cy="18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75">
              <a:defRPr sz="1700">
                <a:solidFill>
                  <a:schemeClr val="tx1"/>
                </a:solidFill>
                <a:latin typeface="Times" panose="02020603050405020304" pitchFamily="18" charset="0"/>
                <a:ea typeface="MS PGothic" panose="020B0600070205080204" pitchFamily="34" charset="-128"/>
              </a:defRPr>
            </a:lvl1pPr>
            <a:lvl2pPr marL="742950" indent="-285750">
              <a:defRPr sz="1700">
                <a:solidFill>
                  <a:schemeClr val="tx1"/>
                </a:solidFill>
                <a:latin typeface="Times" panose="02020603050405020304" pitchFamily="18" charset="0"/>
                <a:ea typeface="MS PGothic" panose="020B0600070205080204" pitchFamily="34" charset="-128"/>
              </a:defRPr>
            </a:lvl2pPr>
            <a:lvl3pPr marL="1143000" indent="-228600">
              <a:defRPr sz="1700">
                <a:solidFill>
                  <a:schemeClr val="tx1"/>
                </a:solidFill>
                <a:latin typeface="Times" panose="02020603050405020304" pitchFamily="18" charset="0"/>
                <a:ea typeface="MS PGothic" panose="020B0600070205080204" pitchFamily="34" charset="-128"/>
              </a:defRPr>
            </a:lvl3pPr>
            <a:lvl4pPr marL="1600200" indent="-228600">
              <a:defRPr sz="1700">
                <a:solidFill>
                  <a:schemeClr val="tx1"/>
                </a:solidFill>
                <a:latin typeface="Times" panose="02020603050405020304" pitchFamily="18" charset="0"/>
                <a:ea typeface="MS PGothic" panose="020B0600070205080204" pitchFamily="34" charset="-128"/>
              </a:defRPr>
            </a:lvl4pPr>
            <a:lvl5pPr marL="2057400" indent="-228600">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9pPr>
          </a:lstStyle>
          <a:p>
            <a:pPr marL="5671" defTabSz="326616" eaLnBrk="0" fontAlgn="base" hangingPunct="0">
              <a:lnSpc>
                <a:spcPts val="656"/>
              </a:lnSpc>
              <a:spcBef>
                <a:spcPts val="397"/>
              </a:spcBef>
              <a:spcAft>
                <a:spcPct val="0"/>
              </a:spcAft>
            </a:pPr>
            <a:r>
              <a:rPr lang="en-US" altLang="en-US" sz="715" i="1">
                <a:solidFill>
                  <a:srgbClr val="FF0000"/>
                </a:solidFill>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B8E08394-66A0-4779-B065-C42059A34CF5}"/>
              </a:ext>
            </a:extLst>
          </p:cNvPr>
          <p:cNvSpPr/>
          <p:nvPr/>
        </p:nvSpPr>
        <p:spPr>
          <a:xfrm>
            <a:off x="1199697" y="1246907"/>
            <a:ext cx="9794875" cy="554037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6616" eaLnBrk="0" fontAlgn="base" hangingPunct="0">
              <a:spcBef>
                <a:spcPct val="0"/>
              </a:spcBef>
              <a:spcAft>
                <a:spcPct val="0"/>
              </a:spcAft>
              <a:defRPr/>
            </a:pPr>
            <a:endParaRPr lang="en-US" sz="607" dirty="0">
              <a:solidFill>
                <a:prstClr val="white"/>
              </a:solidFill>
              <a:latin typeface="Calibri"/>
            </a:endParaRPr>
          </a:p>
        </p:txBody>
      </p:sp>
      <p:grpSp>
        <p:nvGrpSpPr>
          <p:cNvPr id="15384" name="Group 5">
            <a:extLst>
              <a:ext uri="{FF2B5EF4-FFF2-40B4-BE49-F238E27FC236}">
                <a16:creationId xmlns:a16="http://schemas.microsoft.com/office/drawing/2014/main" id="{940E1FFD-E179-4FF2-9B84-3A168427EF86}"/>
              </a:ext>
            </a:extLst>
          </p:cNvPr>
          <p:cNvGrpSpPr>
            <a:grpSpLocks/>
          </p:cNvGrpSpPr>
          <p:nvPr/>
        </p:nvGrpSpPr>
        <p:grpSpPr bwMode="auto">
          <a:xfrm>
            <a:off x="3156253" y="709584"/>
            <a:ext cx="2151321" cy="561554"/>
            <a:chOff x="41698857" y="17674129"/>
            <a:chExt cx="6194420" cy="1495175"/>
          </a:xfrm>
        </p:grpSpPr>
        <p:sp>
          <p:nvSpPr>
            <p:cNvPr id="15386" name="TextBox 7">
              <a:extLst>
                <a:ext uri="{FF2B5EF4-FFF2-40B4-BE49-F238E27FC236}">
                  <a16:creationId xmlns:a16="http://schemas.microsoft.com/office/drawing/2014/main" id="{18935359-0D2A-48EB-889A-95E0453E3681}"/>
                </a:ext>
              </a:extLst>
            </p:cNvPr>
            <p:cNvSpPr txBox="1">
              <a:spLocks noChangeArrowheads="1"/>
            </p:cNvSpPr>
            <p:nvPr/>
          </p:nvSpPr>
          <p:spPr bwMode="auto">
            <a:xfrm>
              <a:off x="43160945" y="17869753"/>
              <a:ext cx="4732332" cy="129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Times" panose="02020603050405020304" pitchFamily="18" charset="0"/>
                  <a:ea typeface="MS PGothic" panose="020B0600070205080204" pitchFamily="34" charset="-128"/>
                </a:defRPr>
              </a:lvl1pPr>
              <a:lvl2pPr marL="742950" indent="-285750">
                <a:defRPr sz="1700">
                  <a:solidFill>
                    <a:schemeClr val="tx1"/>
                  </a:solidFill>
                  <a:latin typeface="Times" panose="02020603050405020304" pitchFamily="18" charset="0"/>
                  <a:ea typeface="MS PGothic" panose="020B0600070205080204" pitchFamily="34" charset="-128"/>
                </a:defRPr>
              </a:lvl2pPr>
              <a:lvl3pPr marL="1143000" indent="-228600">
                <a:defRPr sz="1700">
                  <a:solidFill>
                    <a:schemeClr val="tx1"/>
                  </a:solidFill>
                  <a:latin typeface="Times" panose="02020603050405020304" pitchFamily="18" charset="0"/>
                  <a:ea typeface="MS PGothic" panose="020B0600070205080204" pitchFamily="34" charset="-128"/>
                </a:defRPr>
              </a:lvl3pPr>
              <a:lvl4pPr marL="1600200" indent="-228600">
                <a:defRPr sz="1700">
                  <a:solidFill>
                    <a:schemeClr val="tx1"/>
                  </a:solidFill>
                  <a:latin typeface="Times" panose="02020603050405020304" pitchFamily="18" charset="0"/>
                  <a:ea typeface="MS PGothic" panose="020B0600070205080204" pitchFamily="34" charset="-128"/>
                </a:defRPr>
              </a:lvl4pPr>
              <a:lvl5pPr marL="2057400" indent="-228600">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9pPr>
            </a:lstStyle>
            <a:p>
              <a:pPr defTabSz="326616" eaLnBrk="0" fontAlgn="base" hangingPunct="0">
                <a:spcBef>
                  <a:spcPct val="0"/>
                </a:spcBef>
                <a:spcAft>
                  <a:spcPct val="0"/>
                </a:spcAft>
              </a:pPr>
              <a:r>
                <a:rPr lang="en-US" altLang="en-US" sz="643" dirty="0">
                  <a:solidFill>
                    <a:prstClr val="white"/>
                  </a:solidFill>
                  <a:latin typeface="Arial" panose="020B0604020202020204" pitchFamily="34" charset="0"/>
                  <a:cs typeface="Arial" panose="020B0604020202020204" pitchFamily="34" charset="0"/>
                </a:rPr>
                <a:t>Advocate Illinois Masonic Medical Center  is proud to be Magnet</a:t>
              </a:r>
              <a:r>
                <a:rPr lang="en-US" altLang="en-US" sz="643" b="1" dirty="0">
                  <a:solidFill>
                    <a:prstClr val="white"/>
                  </a:solidFill>
                </a:rPr>
                <a:t>®</a:t>
              </a:r>
              <a:r>
                <a:rPr lang="en-US" altLang="en-US" sz="643" dirty="0">
                  <a:solidFill>
                    <a:prstClr val="white"/>
                  </a:solidFill>
                  <a:latin typeface="Arial" panose="020B0604020202020204" pitchFamily="34" charset="0"/>
                  <a:cs typeface="Arial" panose="020B0604020202020204" pitchFamily="34" charset="0"/>
                </a:rPr>
                <a:t> recognized by the American Nurses Credentialing Center</a:t>
              </a:r>
              <a:r>
                <a:rPr lang="en-US" altLang="en-US" sz="572" dirty="0">
                  <a:solidFill>
                    <a:prstClr val="white"/>
                  </a:solidFill>
                  <a:latin typeface="Arial" panose="020B0604020202020204" pitchFamily="34" charset="0"/>
                  <a:cs typeface="Arial" panose="020B0604020202020204" pitchFamily="34" charset="0"/>
                </a:rPr>
                <a:t>.</a:t>
              </a:r>
            </a:p>
          </p:txBody>
        </p:sp>
        <p:pic>
          <p:nvPicPr>
            <p:cNvPr id="15387" name="Picture 3">
              <a:extLst>
                <a:ext uri="{FF2B5EF4-FFF2-40B4-BE49-F238E27FC236}">
                  <a16:creationId xmlns:a16="http://schemas.microsoft.com/office/drawing/2014/main" id="{14ECB05A-29A7-41B4-AED0-44A953CE7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8857" y="17674129"/>
              <a:ext cx="1462086" cy="122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A9446D7D-CB8B-47EE-8C75-79FCE75DDD94}"/>
              </a:ext>
            </a:extLst>
          </p:cNvPr>
          <p:cNvPicPr>
            <a:picLocks noChangeAspect="1"/>
          </p:cNvPicPr>
          <p:nvPr/>
        </p:nvPicPr>
        <p:blipFill>
          <a:blip r:embed="rId4"/>
          <a:stretch>
            <a:fillRect/>
          </a:stretch>
        </p:blipFill>
        <p:spPr>
          <a:xfrm>
            <a:off x="7842533" y="526317"/>
            <a:ext cx="1348808" cy="650703"/>
          </a:xfrm>
          <a:prstGeom prst="rect">
            <a:avLst/>
          </a:prstGeom>
        </p:spPr>
      </p:pic>
      <p:pic>
        <p:nvPicPr>
          <p:cNvPr id="14" name="Picture 13">
            <a:extLst>
              <a:ext uri="{FF2B5EF4-FFF2-40B4-BE49-F238E27FC236}">
                <a16:creationId xmlns:a16="http://schemas.microsoft.com/office/drawing/2014/main" id="{FA2EF3D3-F0AB-45D9-81E4-3D8F98E183DE}"/>
              </a:ext>
            </a:extLst>
          </p:cNvPr>
          <p:cNvPicPr>
            <a:picLocks noChangeAspect="1"/>
          </p:cNvPicPr>
          <p:nvPr/>
        </p:nvPicPr>
        <p:blipFill>
          <a:blip r:embed="rId5"/>
          <a:stretch>
            <a:fillRect/>
          </a:stretch>
        </p:blipFill>
        <p:spPr>
          <a:xfrm>
            <a:off x="1347583" y="496743"/>
            <a:ext cx="1626197" cy="733052"/>
          </a:xfrm>
          <a:prstGeom prst="rect">
            <a:avLst/>
          </a:prstGeom>
        </p:spPr>
      </p:pic>
      <p:sp>
        <p:nvSpPr>
          <p:cNvPr id="21" name="Rectangle 20">
            <a:extLst>
              <a:ext uri="{FF2B5EF4-FFF2-40B4-BE49-F238E27FC236}">
                <a16:creationId xmlns:a16="http://schemas.microsoft.com/office/drawing/2014/main" id="{9C38E927-A285-40BB-9BAB-AB411B8418B7}"/>
              </a:ext>
            </a:extLst>
          </p:cNvPr>
          <p:cNvSpPr/>
          <p:nvPr/>
        </p:nvSpPr>
        <p:spPr>
          <a:xfrm>
            <a:off x="1347583" y="1418716"/>
            <a:ext cx="3280628" cy="27748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616" eaLnBrk="0" fontAlgn="base" hangingPunct="0">
              <a:spcBef>
                <a:spcPct val="0"/>
              </a:spcBef>
              <a:spcAft>
                <a:spcPct val="0"/>
              </a:spcAft>
            </a:pPr>
            <a:endParaRPr lang="en-US" sz="607">
              <a:solidFill>
                <a:prstClr val="white"/>
              </a:solidFill>
              <a:latin typeface="Calibri"/>
            </a:endParaRPr>
          </a:p>
        </p:txBody>
      </p:sp>
      <p:sp>
        <p:nvSpPr>
          <p:cNvPr id="23" name="TextBox 22">
            <a:extLst>
              <a:ext uri="{FF2B5EF4-FFF2-40B4-BE49-F238E27FC236}">
                <a16:creationId xmlns:a16="http://schemas.microsoft.com/office/drawing/2014/main" id="{79E7A80F-13D7-4407-AA7E-61E85A61FFF8}"/>
              </a:ext>
            </a:extLst>
          </p:cNvPr>
          <p:cNvSpPr txBox="1"/>
          <p:nvPr/>
        </p:nvSpPr>
        <p:spPr>
          <a:xfrm>
            <a:off x="1461801" y="3034846"/>
            <a:ext cx="3090451" cy="1235466"/>
          </a:xfrm>
          <a:prstGeom prst="rect">
            <a:avLst/>
          </a:prstGeom>
          <a:noFill/>
        </p:spPr>
        <p:txBody>
          <a:bodyPr wrap="square" rtlCol="0">
            <a:spAutoFit/>
          </a:bodyPr>
          <a:lstStyle/>
          <a:p>
            <a:pPr defTabSz="326616" eaLnBrk="0" fontAlgn="base" hangingPunct="0">
              <a:spcBef>
                <a:spcPct val="0"/>
              </a:spcBef>
              <a:spcAft>
                <a:spcPct val="0"/>
              </a:spcAft>
            </a:pPr>
            <a:r>
              <a:rPr lang="en-US" sz="1143" b="1" dirty="0">
                <a:solidFill>
                  <a:prstClr val="black"/>
                </a:solidFill>
                <a:latin typeface="Times" panose="02020603050405020304" pitchFamily="18" charset="0"/>
                <a:ea typeface="MS PGothic" panose="020B0600070205080204" pitchFamily="34" charset="-128"/>
              </a:rPr>
              <a:t>Birth Equity</a:t>
            </a:r>
          </a:p>
          <a:p>
            <a:pPr defTabSz="326616" eaLnBrk="0" fontAlgn="base" hangingPunct="0">
              <a:spcBef>
                <a:spcPct val="0"/>
              </a:spcBef>
              <a:spcAft>
                <a:spcPct val="0"/>
              </a:spcAft>
            </a:pPr>
            <a:r>
              <a:rPr lang="en-US" sz="857" b="1" dirty="0">
                <a:solidFill>
                  <a:prstClr val="black"/>
                </a:solidFill>
                <a:latin typeface="Times" panose="02020603050405020304" pitchFamily="18" charset="0"/>
                <a:ea typeface="MS PGothic" panose="020B0600070205080204" pitchFamily="34" charset="-128"/>
              </a:rPr>
              <a:t>Site- </a:t>
            </a:r>
            <a:r>
              <a:rPr lang="en-US" sz="857" dirty="0">
                <a:solidFill>
                  <a:prstClr val="black"/>
                </a:solidFill>
                <a:latin typeface="Times" panose="02020603050405020304" pitchFamily="18" charset="0"/>
                <a:ea typeface="MS PGothic" panose="020B0600070205080204" pitchFamily="34" charset="-128"/>
              </a:rPr>
              <a:t>Monthly Meetings</a:t>
            </a:r>
          </a:p>
          <a:p>
            <a:pPr defTabSz="326616" eaLnBrk="0" fontAlgn="base" hangingPunct="0">
              <a:spcBef>
                <a:spcPct val="0"/>
              </a:spcBef>
              <a:spcAft>
                <a:spcPct val="0"/>
              </a:spcAft>
            </a:pPr>
            <a:r>
              <a:rPr lang="en-US" sz="857" b="1" dirty="0">
                <a:solidFill>
                  <a:prstClr val="black"/>
                </a:solidFill>
                <a:latin typeface="Times" panose="02020603050405020304" pitchFamily="18" charset="0"/>
                <a:ea typeface="MS PGothic" panose="020B0600070205080204" pitchFamily="34" charset="-128"/>
              </a:rPr>
              <a:t>AAH System- </a:t>
            </a:r>
            <a:r>
              <a:rPr lang="en-US" sz="857" dirty="0">
                <a:solidFill>
                  <a:prstClr val="black"/>
                </a:solidFill>
                <a:latin typeface="Times" panose="02020603050405020304" pitchFamily="18" charset="0"/>
                <a:ea typeface="MS PGothic" panose="020B0600070205080204" pitchFamily="34" charset="-128"/>
              </a:rPr>
              <a:t>Site representatives sit on BE education and data committees</a:t>
            </a:r>
          </a:p>
          <a:p>
            <a:pPr defTabSz="326616" eaLnBrk="0" fontAlgn="base" hangingPunct="0">
              <a:spcBef>
                <a:spcPct val="0"/>
              </a:spcBef>
              <a:spcAft>
                <a:spcPct val="0"/>
              </a:spcAft>
            </a:pPr>
            <a:r>
              <a:rPr lang="en-US" sz="1143" b="1" dirty="0">
                <a:solidFill>
                  <a:prstClr val="black"/>
                </a:solidFill>
                <a:latin typeface="Times" panose="02020603050405020304" pitchFamily="18" charset="0"/>
                <a:ea typeface="MS PGothic" panose="020B0600070205080204" pitchFamily="34" charset="-128"/>
              </a:rPr>
              <a:t>PVB</a:t>
            </a:r>
          </a:p>
          <a:p>
            <a:pPr defTabSz="326616" eaLnBrk="0" fontAlgn="base" hangingPunct="0">
              <a:spcBef>
                <a:spcPct val="0"/>
              </a:spcBef>
              <a:spcAft>
                <a:spcPct val="0"/>
              </a:spcAft>
            </a:pPr>
            <a:r>
              <a:rPr lang="en-US" sz="857" b="1" dirty="0">
                <a:solidFill>
                  <a:prstClr val="black"/>
                </a:solidFill>
                <a:latin typeface="Times" panose="02020603050405020304" pitchFamily="18" charset="0"/>
                <a:ea typeface="MS PGothic" panose="020B0600070205080204" pitchFamily="34" charset="-128"/>
              </a:rPr>
              <a:t>Site- </a:t>
            </a:r>
            <a:r>
              <a:rPr lang="en-US" sz="857" dirty="0">
                <a:solidFill>
                  <a:prstClr val="black"/>
                </a:solidFill>
                <a:latin typeface="Times" panose="02020603050405020304" pitchFamily="18" charset="0"/>
                <a:ea typeface="MS PGothic" panose="020B0600070205080204" pitchFamily="34" charset="-128"/>
              </a:rPr>
              <a:t>Quarterly committee meetings- Data reviewed monthly</a:t>
            </a:r>
          </a:p>
          <a:p>
            <a:pPr defTabSz="326616" eaLnBrk="0" fontAlgn="base" hangingPunct="0">
              <a:spcBef>
                <a:spcPct val="0"/>
              </a:spcBef>
              <a:spcAft>
                <a:spcPct val="0"/>
              </a:spcAft>
            </a:pPr>
            <a:r>
              <a:rPr lang="en-US" sz="857" b="1" dirty="0">
                <a:solidFill>
                  <a:prstClr val="black"/>
                </a:solidFill>
                <a:latin typeface="Times" panose="02020603050405020304" pitchFamily="18" charset="0"/>
                <a:ea typeface="MS PGothic" panose="020B0600070205080204" pitchFamily="34" charset="-128"/>
              </a:rPr>
              <a:t>AAH System- </a:t>
            </a:r>
            <a:r>
              <a:rPr lang="en-US" sz="857" dirty="0">
                <a:solidFill>
                  <a:prstClr val="black"/>
                </a:solidFill>
                <a:latin typeface="Times" panose="02020603050405020304" pitchFamily="18" charset="0"/>
                <a:ea typeface="MS PGothic" panose="020B0600070205080204" pitchFamily="34" charset="-128"/>
              </a:rPr>
              <a:t>Site representatives on education and policy committees</a:t>
            </a:r>
            <a:endParaRPr lang="en-US" sz="857" b="1" dirty="0">
              <a:solidFill>
                <a:prstClr val="black"/>
              </a:solidFill>
              <a:latin typeface="Times" panose="02020603050405020304" pitchFamily="18" charset="0"/>
              <a:ea typeface="MS PGothic" panose="020B0600070205080204" pitchFamily="34" charset="-128"/>
            </a:endParaRPr>
          </a:p>
        </p:txBody>
      </p:sp>
      <p:sp>
        <p:nvSpPr>
          <p:cNvPr id="24" name="TextBox 23">
            <a:extLst>
              <a:ext uri="{FF2B5EF4-FFF2-40B4-BE49-F238E27FC236}">
                <a16:creationId xmlns:a16="http://schemas.microsoft.com/office/drawing/2014/main" id="{224A497D-DBDC-4FDF-8781-F85C7FD60FC2}"/>
              </a:ext>
            </a:extLst>
          </p:cNvPr>
          <p:cNvSpPr txBox="1"/>
          <p:nvPr/>
        </p:nvSpPr>
        <p:spPr>
          <a:xfrm>
            <a:off x="1369759" y="1408733"/>
            <a:ext cx="3280628" cy="686085"/>
          </a:xfrm>
          <a:prstGeom prst="rect">
            <a:avLst/>
          </a:prstGeom>
          <a:noFill/>
        </p:spPr>
        <p:txBody>
          <a:bodyPr wrap="square" rtlCol="0">
            <a:spAutoFit/>
          </a:bodyPr>
          <a:lstStyle/>
          <a:p>
            <a:pPr defTabSz="326616" eaLnBrk="0" fontAlgn="base" hangingPunct="0">
              <a:spcBef>
                <a:spcPct val="0"/>
              </a:spcBef>
              <a:spcAft>
                <a:spcPct val="0"/>
              </a:spcAft>
            </a:pPr>
            <a:r>
              <a:rPr lang="en-US" sz="1929" b="1" dirty="0">
                <a:solidFill>
                  <a:prstClr val="black"/>
                </a:solidFill>
                <a:latin typeface="Times" panose="02020603050405020304" pitchFamily="18" charset="0"/>
                <a:ea typeface="MS PGothic" panose="020B0600070205080204" pitchFamily="34" charset="-128"/>
              </a:rPr>
              <a:t>Hospital &amp; QI Team Overview</a:t>
            </a:r>
          </a:p>
        </p:txBody>
      </p:sp>
      <p:graphicFrame>
        <p:nvGraphicFramePr>
          <p:cNvPr id="27" name="Diagram 26">
            <a:extLst>
              <a:ext uri="{FF2B5EF4-FFF2-40B4-BE49-F238E27FC236}">
                <a16:creationId xmlns:a16="http://schemas.microsoft.com/office/drawing/2014/main" id="{47676A4A-FE34-42B6-93CA-22912B1ECB5E}"/>
              </a:ext>
            </a:extLst>
          </p:cNvPr>
          <p:cNvGraphicFramePr/>
          <p:nvPr/>
        </p:nvGraphicFramePr>
        <p:xfrm>
          <a:off x="1488514" y="1782692"/>
          <a:ext cx="3034057" cy="12557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9" name="Rectangle 48">
            <a:extLst>
              <a:ext uri="{FF2B5EF4-FFF2-40B4-BE49-F238E27FC236}">
                <a16:creationId xmlns:a16="http://schemas.microsoft.com/office/drawing/2014/main" id="{FF8CE419-1CD9-42AA-B84E-3614A36B9C31}"/>
              </a:ext>
            </a:extLst>
          </p:cNvPr>
          <p:cNvSpPr/>
          <p:nvPr/>
        </p:nvSpPr>
        <p:spPr>
          <a:xfrm>
            <a:off x="1331575" y="4307617"/>
            <a:ext cx="3294512" cy="23965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616" eaLnBrk="0" fontAlgn="base" hangingPunct="0">
              <a:spcBef>
                <a:spcPct val="0"/>
              </a:spcBef>
              <a:spcAft>
                <a:spcPct val="0"/>
              </a:spcAft>
            </a:pPr>
            <a:endParaRPr lang="en-US" sz="607">
              <a:solidFill>
                <a:prstClr val="white"/>
              </a:solidFill>
              <a:latin typeface="Calibri"/>
            </a:endParaRPr>
          </a:p>
        </p:txBody>
      </p:sp>
      <p:sp>
        <p:nvSpPr>
          <p:cNvPr id="29" name="TextBox 28">
            <a:extLst>
              <a:ext uri="{FF2B5EF4-FFF2-40B4-BE49-F238E27FC236}">
                <a16:creationId xmlns:a16="http://schemas.microsoft.com/office/drawing/2014/main" id="{B3F60F89-EAB8-4C41-904D-54F6004AFAED}"/>
              </a:ext>
            </a:extLst>
          </p:cNvPr>
          <p:cNvSpPr txBox="1"/>
          <p:nvPr/>
        </p:nvSpPr>
        <p:spPr>
          <a:xfrm>
            <a:off x="1224539" y="4698675"/>
            <a:ext cx="658001" cy="2098587"/>
          </a:xfrm>
          <a:prstGeom prst="rect">
            <a:avLst/>
          </a:prstGeom>
          <a:noFill/>
        </p:spPr>
        <p:txBody>
          <a:bodyPr vert="wordArtVert" wrap="square" rtlCol="0">
            <a:spAutoFit/>
          </a:bodyPr>
          <a:lstStyle/>
          <a:p>
            <a:pPr defTabSz="326616" eaLnBrk="0" fontAlgn="base" hangingPunct="0">
              <a:spcBef>
                <a:spcPct val="0"/>
              </a:spcBef>
              <a:spcAft>
                <a:spcPct val="0"/>
              </a:spcAft>
            </a:pPr>
            <a:r>
              <a:rPr lang="en-US" sz="2857" b="1" dirty="0">
                <a:solidFill>
                  <a:prstClr val="black"/>
                </a:solidFill>
                <a:latin typeface="Times" panose="02020603050405020304" pitchFamily="18" charset="0"/>
                <a:ea typeface="MS PGothic" panose="020B0600070205080204" pitchFamily="34" charset="-128"/>
              </a:rPr>
              <a:t>MNO</a:t>
            </a:r>
          </a:p>
        </p:txBody>
      </p:sp>
      <p:sp>
        <p:nvSpPr>
          <p:cNvPr id="31" name="TextBox 30">
            <a:extLst>
              <a:ext uri="{FF2B5EF4-FFF2-40B4-BE49-F238E27FC236}">
                <a16:creationId xmlns:a16="http://schemas.microsoft.com/office/drawing/2014/main" id="{16877358-B1B3-4186-ABEF-31AB7C1B7EDC}"/>
              </a:ext>
            </a:extLst>
          </p:cNvPr>
          <p:cNvSpPr txBox="1"/>
          <p:nvPr/>
        </p:nvSpPr>
        <p:spPr>
          <a:xfrm>
            <a:off x="1840940" y="4374950"/>
            <a:ext cx="2711313" cy="1631216"/>
          </a:xfrm>
          <a:prstGeom prst="rect">
            <a:avLst/>
          </a:prstGeom>
          <a:solidFill>
            <a:schemeClr val="accent5">
              <a:lumMod val="20000"/>
              <a:lumOff val="80000"/>
            </a:schemeClr>
          </a:solidFill>
        </p:spPr>
        <p:txBody>
          <a:bodyPr wrap="square" rtlCol="0">
            <a:spAutoFit/>
          </a:bodyPr>
          <a:lstStyle/>
          <a:p>
            <a:pPr marL="163308" indent="-163308" defTabSz="326616" fontAlgn="base">
              <a:spcBef>
                <a:spcPct val="0"/>
              </a:spcBef>
              <a:spcAft>
                <a:spcPct val="0"/>
              </a:spcAft>
              <a:buFont typeface="Arial" panose="020B0604020202020204" pitchFamily="34" charset="0"/>
              <a:buChar char="•"/>
            </a:pPr>
            <a:r>
              <a:rPr lang="en-US" sz="1000" dirty="0">
                <a:solidFill>
                  <a:srgbClr val="222222"/>
                </a:solidFill>
                <a:latin typeface="Times" panose="02020603050405020304" pitchFamily="18" charset="0"/>
                <a:ea typeface="MS PGothic" panose="020B0600070205080204" pitchFamily="34" charset="-128"/>
                <a:cs typeface="Times" panose="02020603050405020304" pitchFamily="18" charset="0"/>
              </a:rPr>
              <a:t>Review all MNO cases for compliance guidelines put in place.</a:t>
            </a:r>
          </a:p>
          <a:p>
            <a:pPr marL="163308" indent="-163308" defTabSz="326616" fontAlgn="base">
              <a:spcBef>
                <a:spcPct val="0"/>
              </a:spcBef>
              <a:spcAft>
                <a:spcPct val="0"/>
              </a:spcAft>
              <a:buFont typeface="Arial" panose="020B0604020202020204" pitchFamily="34" charset="0"/>
              <a:buChar char="•"/>
            </a:pPr>
            <a:r>
              <a:rPr lang="en-US" sz="1000" dirty="0">
                <a:solidFill>
                  <a:srgbClr val="222222"/>
                </a:solidFill>
                <a:latin typeface="Times" panose="02020603050405020304" pitchFamily="18" charset="0"/>
                <a:ea typeface="MS PGothic" panose="020B0600070205080204" pitchFamily="34" charset="-128"/>
                <a:cs typeface="Times" panose="02020603050405020304" pitchFamily="18" charset="0"/>
              </a:rPr>
              <a:t>AAH System MNO committee to determine reeducation as needed</a:t>
            </a:r>
          </a:p>
          <a:p>
            <a:pPr marL="163308" indent="-163308" defTabSz="326616" fontAlgn="base">
              <a:spcBef>
                <a:spcPct val="0"/>
              </a:spcBef>
              <a:spcAft>
                <a:spcPct val="0"/>
              </a:spcAft>
              <a:buFont typeface="Arial" panose="020B0604020202020204" pitchFamily="34" charset="0"/>
              <a:buChar char="•"/>
            </a:pPr>
            <a:r>
              <a:rPr lang="en-US" sz="1000" dirty="0">
                <a:solidFill>
                  <a:srgbClr val="222222"/>
                </a:solidFill>
                <a:latin typeface="Times" panose="02020603050405020304" pitchFamily="18" charset="0"/>
                <a:ea typeface="MS PGothic" panose="020B0600070205080204" pitchFamily="34" charset="-128"/>
                <a:cs typeface="Times" panose="02020603050405020304" pitchFamily="18" charset="0"/>
              </a:rPr>
              <a:t>Annual resident education for ILPQC initiatives</a:t>
            </a:r>
          </a:p>
          <a:p>
            <a:pPr marL="163308" indent="-163308" defTabSz="326616" fontAlgn="base">
              <a:spcBef>
                <a:spcPct val="0"/>
              </a:spcBef>
              <a:spcAft>
                <a:spcPct val="0"/>
              </a:spcAft>
              <a:buFont typeface="Arial" panose="020B0604020202020204" pitchFamily="34" charset="0"/>
              <a:buChar char="•"/>
            </a:pPr>
            <a:r>
              <a:rPr lang="en-US" sz="1000" dirty="0">
                <a:solidFill>
                  <a:srgbClr val="222222"/>
                </a:solidFill>
                <a:latin typeface="Times" panose="02020603050405020304" pitchFamily="18" charset="0"/>
                <a:ea typeface="MS PGothic" panose="020B0600070205080204" pitchFamily="34" charset="-128"/>
                <a:cs typeface="Times" panose="02020603050405020304" pitchFamily="18" charset="0"/>
              </a:rPr>
              <a:t>ILPQC initiatives reviewed during onboarding of new RNs</a:t>
            </a:r>
          </a:p>
          <a:p>
            <a:pPr marL="163308" indent="-163308" defTabSz="326616" fontAlgn="base">
              <a:spcBef>
                <a:spcPct val="0"/>
              </a:spcBef>
              <a:spcAft>
                <a:spcPct val="0"/>
              </a:spcAft>
              <a:buFont typeface="Arial" panose="020B0604020202020204" pitchFamily="34" charset="0"/>
              <a:buChar char="•"/>
            </a:pPr>
            <a:r>
              <a:rPr lang="en-US" sz="1000" dirty="0">
                <a:solidFill>
                  <a:srgbClr val="222222"/>
                </a:solidFill>
                <a:latin typeface="Times" panose="02020603050405020304" pitchFamily="18" charset="0"/>
                <a:ea typeface="MS PGothic" panose="020B0600070205080204" pitchFamily="34" charset="-128"/>
                <a:cs typeface="Times" panose="02020603050405020304" pitchFamily="18" charset="0"/>
              </a:rPr>
              <a:t>Sustainability of Shared-Decision Making Tool on Mother Baby Unit</a:t>
            </a:r>
          </a:p>
        </p:txBody>
      </p:sp>
      <p:sp>
        <p:nvSpPr>
          <p:cNvPr id="33" name="TextBox 32">
            <a:extLst>
              <a:ext uri="{FF2B5EF4-FFF2-40B4-BE49-F238E27FC236}">
                <a16:creationId xmlns:a16="http://schemas.microsoft.com/office/drawing/2014/main" id="{46BD1B0A-4392-4D14-8BA3-88BADBDAC76B}"/>
              </a:ext>
            </a:extLst>
          </p:cNvPr>
          <p:cNvSpPr txBox="1"/>
          <p:nvPr/>
        </p:nvSpPr>
        <p:spPr>
          <a:xfrm>
            <a:off x="4783046" y="1362903"/>
            <a:ext cx="6139543" cy="185756"/>
          </a:xfrm>
          <a:prstGeom prst="rect">
            <a:avLst/>
          </a:prstGeom>
          <a:solidFill>
            <a:schemeClr val="bg1"/>
          </a:solidFill>
        </p:spPr>
        <p:txBody>
          <a:bodyPr wrap="square" rtlCol="0">
            <a:spAutoFit/>
          </a:bodyPr>
          <a:lstStyle/>
          <a:p>
            <a:pPr defTabSz="326616" eaLnBrk="0" fontAlgn="base" hangingPunct="0">
              <a:spcBef>
                <a:spcPct val="0"/>
              </a:spcBef>
              <a:spcAft>
                <a:spcPct val="0"/>
              </a:spcAft>
            </a:pPr>
            <a:endParaRPr lang="en-US" sz="607" dirty="0">
              <a:solidFill>
                <a:prstClr val="black"/>
              </a:solidFill>
              <a:latin typeface="Times" panose="02020603050405020304" pitchFamily="18" charset="0"/>
              <a:ea typeface="MS PGothic" panose="020B0600070205080204" pitchFamily="34" charset="-128"/>
            </a:endParaRPr>
          </a:p>
        </p:txBody>
      </p:sp>
      <p:sp>
        <p:nvSpPr>
          <p:cNvPr id="34" name="TextBox 33">
            <a:extLst>
              <a:ext uri="{FF2B5EF4-FFF2-40B4-BE49-F238E27FC236}">
                <a16:creationId xmlns:a16="http://schemas.microsoft.com/office/drawing/2014/main" id="{ACAE106C-8161-4EAC-B5BA-665A6E1C40AC}"/>
              </a:ext>
            </a:extLst>
          </p:cNvPr>
          <p:cNvSpPr txBox="1"/>
          <p:nvPr/>
        </p:nvSpPr>
        <p:spPr>
          <a:xfrm>
            <a:off x="4768078" y="5007361"/>
            <a:ext cx="6139543" cy="185756"/>
          </a:xfrm>
          <a:prstGeom prst="rect">
            <a:avLst/>
          </a:prstGeom>
          <a:solidFill>
            <a:schemeClr val="bg1"/>
          </a:solidFill>
        </p:spPr>
        <p:txBody>
          <a:bodyPr wrap="square" rtlCol="0">
            <a:spAutoFit/>
          </a:bodyPr>
          <a:lstStyle/>
          <a:p>
            <a:pPr defTabSz="326616" eaLnBrk="0" fontAlgn="base" hangingPunct="0">
              <a:spcBef>
                <a:spcPct val="0"/>
              </a:spcBef>
              <a:spcAft>
                <a:spcPct val="0"/>
              </a:spcAft>
            </a:pPr>
            <a:endParaRPr lang="en-US" sz="607" dirty="0">
              <a:solidFill>
                <a:prstClr val="black"/>
              </a:solidFill>
              <a:latin typeface="Times" panose="02020603050405020304" pitchFamily="18" charset="0"/>
              <a:ea typeface="MS PGothic" panose="020B0600070205080204" pitchFamily="34" charset="-128"/>
            </a:endParaRPr>
          </a:p>
        </p:txBody>
      </p:sp>
      <p:sp>
        <p:nvSpPr>
          <p:cNvPr id="35" name="TextBox 34">
            <a:extLst>
              <a:ext uri="{FF2B5EF4-FFF2-40B4-BE49-F238E27FC236}">
                <a16:creationId xmlns:a16="http://schemas.microsoft.com/office/drawing/2014/main" id="{0B9DC288-B9C0-4293-994F-773012F2B0E8}"/>
              </a:ext>
            </a:extLst>
          </p:cNvPr>
          <p:cNvSpPr txBox="1"/>
          <p:nvPr/>
        </p:nvSpPr>
        <p:spPr>
          <a:xfrm>
            <a:off x="4712178" y="2303879"/>
            <a:ext cx="1508447" cy="1615380"/>
          </a:xfrm>
          <a:prstGeom prst="rect">
            <a:avLst/>
          </a:prstGeom>
          <a:noFill/>
        </p:spPr>
        <p:txBody>
          <a:bodyPr vert="wordArtVert" wrap="square" rtlCol="0">
            <a:spAutoFit/>
          </a:bodyPr>
          <a:lstStyle/>
          <a:p>
            <a:pPr defTabSz="326616" eaLnBrk="0" fontAlgn="base" hangingPunct="0">
              <a:spcBef>
                <a:spcPct val="0"/>
              </a:spcBef>
              <a:spcAft>
                <a:spcPct val="0"/>
              </a:spcAft>
            </a:pPr>
            <a:r>
              <a:rPr lang="en-US" sz="2857" b="1" dirty="0">
                <a:solidFill>
                  <a:prstClr val="black"/>
                </a:solidFill>
                <a:latin typeface="Times" panose="02020603050405020304" pitchFamily="18" charset="0"/>
                <a:ea typeface="MS PGothic" panose="020B0600070205080204" pitchFamily="34" charset="-128"/>
              </a:rPr>
              <a:t>PVB</a:t>
            </a:r>
          </a:p>
        </p:txBody>
      </p:sp>
      <p:sp>
        <p:nvSpPr>
          <p:cNvPr id="36" name="TextBox 35">
            <a:extLst>
              <a:ext uri="{FF2B5EF4-FFF2-40B4-BE49-F238E27FC236}">
                <a16:creationId xmlns:a16="http://schemas.microsoft.com/office/drawing/2014/main" id="{FC1B24BB-87A4-4457-B937-6FC1526CC1BB}"/>
              </a:ext>
            </a:extLst>
          </p:cNvPr>
          <p:cNvSpPr txBox="1"/>
          <p:nvPr/>
        </p:nvSpPr>
        <p:spPr>
          <a:xfrm>
            <a:off x="4728725" y="5272464"/>
            <a:ext cx="658001" cy="1330024"/>
          </a:xfrm>
          <a:prstGeom prst="rect">
            <a:avLst/>
          </a:prstGeom>
          <a:noFill/>
        </p:spPr>
        <p:txBody>
          <a:bodyPr vert="wordArtVert" wrap="square" rtlCol="0">
            <a:spAutoFit/>
          </a:bodyPr>
          <a:lstStyle/>
          <a:p>
            <a:pPr defTabSz="326616" eaLnBrk="0" fontAlgn="base" hangingPunct="0">
              <a:spcBef>
                <a:spcPct val="0"/>
              </a:spcBef>
              <a:spcAft>
                <a:spcPct val="0"/>
              </a:spcAft>
            </a:pPr>
            <a:r>
              <a:rPr lang="en-US" sz="2857" b="1" dirty="0">
                <a:solidFill>
                  <a:prstClr val="black"/>
                </a:solidFill>
                <a:latin typeface="Times" panose="02020603050405020304" pitchFamily="18" charset="0"/>
                <a:ea typeface="MS PGothic" panose="020B0600070205080204" pitchFamily="34" charset="-128"/>
              </a:rPr>
              <a:t>BE</a:t>
            </a:r>
          </a:p>
        </p:txBody>
      </p:sp>
      <p:pic>
        <p:nvPicPr>
          <p:cNvPr id="39" name="Picture 38">
            <a:extLst>
              <a:ext uri="{FF2B5EF4-FFF2-40B4-BE49-F238E27FC236}">
                <a16:creationId xmlns:a16="http://schemas.microsoft.com/office/drawing/2014/main" id="{DF411422-6CB4-4E5B-AC3E-89796FCB56DD}"/>
              </a:ext>
            </a:extLst>
          </p:cNvPr>
          <p:cNvPicPr>
            <a:picLocks noChangeAspect="1"/>
          </p:cNvPicPr>
          <p:nvPr/>
        </p:nvPicPr>
        <p:blipFill>
          <a:blip r:embed="rId11"/>
          <a:stretch>
            <a:fillRect/>
          </a:stretch>
        </p:blipFill>
        <p:spPr>
          <a:xfrm>
            <a:off x="5360324" y="1409038"/>
            <a:ext cx="1877155" cy="877631"/>
          </a:xfrm>
          <a:prstGeom prst="rect">
            <a:avLst/>
          </a:prstGeom>
        </p:spPr>
      </p:pic>
      <p:sp>
        <p:nvSpPr>
          <p:cNvPr id="42" name="TextBox 41">
            <a:extLst>
              <a:ext uri="{FF2B5EF4-FFF2-40B4-BE49-F238E27FC236}">
                <a16:creationId xmlns:a16="http://schemas.microsoft.com/office/drawing/2014/main" id="{38C62E15-D41D-4FA2-A82F-A48EC7ECD01E}"/>
              </a:ext>
            </a:extLst>
          </p:cNvPr>
          <p:cNvSpPr txBox="1"/>
          <p:nvPr/>
        </p:nvSpPr>
        <p:spPr>
          <a:xfrm>
            <a:off x="5368334" y="2357013"/>
            <a:ext cx="1915493" cy="290208"/>
          </a:xfrm>
          <a:prstGeom prst="rect">
            <a:avLst/>
          </a:prstGeom>
          <a:noFill/>
        </p:spPr>
        <p:txBody>
          <a:bodyPr wrap="square" rtlCol="0">
            <a:spAutoFit/>
          </a:bodyPr>
          <a:lstStyle/>
          <a:p>
            <a:pPr defTabSz="326616" eaLnBrk="0" fontAlgn="base" hangingPunct="0">
              <a:spcBef>
                <a:spcPct val="0"/>
              </a:spcBef>
              <a:spcAft>
                <a:spcPct val="0"/>
              </a:spcAft>
            </a:pPr>
            <a:r>
              <a:rPr lang="en-US" sz="643" dirty="0">
                <a:solidFill>
                  <a:prstClr val="black"/>
                </a:solidFill>
                <a:latin typeface="Times" panose="02020603050405020304" pitchFamily="18" charset="0"/>
                <a:ea typeface="MS PGothic" panose="020B0600070205080204" pitchFamily="34" charset="-128"/>
              </a:rPr>
              <a:t>Labor positioning formal education with hands on practice for all RNs </a:t>
            </a:r>
          </a:p>
        </p:txBody>
      </p:sp>
      <p:pic>
        <p:nvPicPr>
          <p:cNvPr id="62" name="Picture 61">
            <a:extLst>
              <a:ext uri="{FF2B5EF4-FFF2-40B4-BE49-F238E27FC236}">
                <a16:creationId xmlns:a16="http://schemas.microsoft.com/office/drawing/2014/main" id="{B6BB4FC2-640B-424B-98C6-94CB6087C031}"/>
              </a:ext>
            </a:extLst>
          </p:cNvPr>
          <p:cNvPicPr/>
          <p:nvPr/>
        </p:nvPicPr>
        <p:blipFill rotWithShape="1">
          <a:blip r:embed="rId12" r:link="rId13" cstate="print">
            <a:extLst>
              <a:ext uri="{28A0092B-C50C-407E-A947-70E740481C1C}">
                <a14:useLocalDpi xmlns:a14="http://schemas.microsoft.com/office/drawing/2010/main" val="0"/>
              </a:ext>
            </a:extLst>
          </a:blip>
          <a:srcRect l="19201" t="20940" r="28132"/>
          <a:stretch>
            <a:fillRect/>
          </a:stretch>
        </p:blipFill>
        <p:spPr bwMode="auto">
          <a:xfrm rot="5400000">
            <a:off x="7515165" y="1303011"/>
            <a:ext cx="1117600" cy="1258661"/>
          </a:xfrm>
          <a:prstGeom prst="rect">
            <a:avLst/>
          </a:prstGeom>
          <a:noFill/>
          <a:ln>
            <a:noFill/>
          </a:ln>
          <a:extLst>
            <a:ext uri="{53640926-AAD7-44D8-BBD7-CCE9431645EC}">
              <a14:shadowObscured xmlns:a14="http://schemas.microsoft.com/office/drawing/2010/main"/>
            </a:ext>
          </a:extLst>
        </p:spPr>
      </p:pic>
      <p:sp>
        <p:nvSpPr>
          <p:cNvPr id="43" name="Rectangle 42">
            <a:extLst>
              <a:ext uri="{FF2B5EF4-FFF2-40B4-BE49-F238E27FC236}">
                <a16:creationId xmlns:a16="http://schemas.microsoft.com/office/drawing/2014/main" id="{BACF7160-1899-4191-A52D-163312BF8227}"/>
              </a:ext>
            </a:extLst>
          </p:cNvPr>
          <p:cNvSpPr/>
          <p:nvPr/>
        </p:nvSpPr>
        <p:spPr>
          <a:xfrm>
            <a:off x="7756433" y="1391156"/>
            <a:ext cx="192768" cy="6304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326616" eaLnBrk="0" fontAlgn="base" hangingPunct="0">
              <a:spcBef>
                <a:spcPct val="0"/>
              </a:spcBef>
              <a:spcAft>
                <a:spcPct val="0"/>
              </a:spcAft>
            </a:pPr>
            <a:endParaRPr lang="en-US" sz="607">
              <a:solidFill>
                <a:prstClr val="white"/>
              </a:solidFill>
              <a:latin typeface="Calibri"/>
            </a:endParaRPr>
          </a:p>
        </p:txBody>
      </p:sp>
      <p:sp>
        <p:nvSpPr>
          <p:cNvPr id="44" name="Rectangle 43">
            <a:extLst>
              <a:ext uri="{FF2B5EF4-FFF2-40B4-BE49-F238E27FC236}">
                <a16:creationId xmlns:a16="http://schemas.microsoft.com/office/drawing/2014/main" id="{BD967FAF-29FA-416F-BA39-22A83F92C2A3}"/>
              </a:ext>
            </a:extLst>
          </p:cNvPr>
          <p:cNvSpPr/>
          <p:nvPr/>
        </p:nvSpPr>
        <p:spPr>
          <a:xfrm rot="21443857">
            <a:off x="7723295" y="1510931"/>
            <a:ext cx="246832" cy="556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616" eaLnBrk="0" fontAlgn="base" hangingPunct="0">
              <a:spcBef>
                <a:spcPct val="0"/>
              </a:spcBef>
              <a:spcAft>
                <a:spcPct val="0"/>
              </a:spcAft>
            </a:pPr>
            <a:endParaRPr lang="en-US" sz="607">
              <a:solidFill>
                <a:prstClr val="white"/>
              </a:solidFill>
              <a:latin typeface="Calibri"/>
            </a:endParaRPr>
          </a:p>
        </p:txBody>
      </p:sp>
      <p:sp>
        <p:nvSpPr>
          <p:cNvPr id="46" name="Rectangle 45">
            <a:extLst>
              <a:ext uri="{FF2B5EF4-FFF2-40B4-BE49-F238E27FC236}">
                <a16:creationId xmlns:a16="http://schemas.microsoft.com/office/drawing/2014/main" id="{F769744D-90B8-4273-BB52-8A9FFA0BBBD6}"/>
              </a:ext>
            </a:extLst>
          </p:cNvPr>
          <p:cNvSpPr/>
          <p:nvPr/>
        </p:nvSpPr>
        <p:spPr>
          <a:xfrm>
            <a:off x="7725935" y="1608695"/>
            <a:ext cx="253767" cy="5723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616" eaLnBrk="0" fontAlgn="base" hangingPunct="0">
              <a:spcBef>
                <a:spcPct val="0"/>
              </a:spcBef>
              <a:spcAft>
                <a:spcPct val="0"/>
              </a:spcAft>
            </a:pPr>
            <a:endParaRPr lang="en-US" sz="607">
              <a:solidFill>
                <a:prstClr val="white"/>
              </a:solidFill>
              <a:latin typeface="Calibri"/>
            </a:endParaRPr>
          </a:p>
        </p:txBody>
      </p:sp>
      <p:sp>
        <p:nvSpPr>
          <p:cNvPr id="48" name="Rectangle 47">
            <a:extLst>
              <a:ext uri="{FF2B5EF4-FFF2-40B4-BE49-F238E27FC236}">
                <a16:creationId xmlns:a16="http://schemas.microsoft.com/office/drawing/2014/main" id="{A9B23722-3E69-4472-9898-FB39FD36C9BC}"/>
              </a:ext>
            </a:extLst>
          </p:cNvPr>
          <p:cNvSpPr/>
          <p:nvPr/>
        </p:nvSpPr>
        <p:spPr>
          <a:xfrm>
            <a:off x="7740025" y="1718469"/>
            <a:ext cx="213179" cy="49587"/>
          </a:xfrm>
          <a:prstGeom prst="rect">
            <a:avLst/>
          </a:prstGeom>
          <a:solidFill>
            <a:srgbClr val="7F81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616" eaLnBrk="0" fontAlgn="base" hangingPunct="0">
              <a:spcBef>
                <a:spcPct val="0"/>
              </a:spcBef>
              <a:spcAft>
                <a:spcPct val="0"/>
              </a:spcAft>
            </a:pPr>
            <a:endParaRPr lang="en-US" sz="607">
              <a:solidFill>
                <a:prstClr val="white"/>
              </a:solidFill>
              <a:latin typeface="Calibri"/>
            </a:endParaRPr>
          </a:p>
        </p:txBody>
      </p:sp>
      <p:sp>
        <p:nvSpPr>
          <p:cNvPr id="50" name="Oval 49">
            <a:extLst>
              <a:ext uri="{FF2B5EF4-FFF2-40B4-BE49-F238E27FC236}">
                <a16:creationId xmlns:a16="http://schemas.microsoft.com/office/drawing/2014/main" id="{F29168CC-D17D-43A3-B4EE-A8F194B9FAB8}"/>
              </a:ext>
            </a:extLst>
          </p:cNvPr>
          <p:cNvSpPr/>
          <p:nvPr/>
        </p:nvSpPr>
        <p:spPr>
          <a:xfrm>
            <a:off x="7969112" y="1648747"/>
            <a:ext cx="144901" cy="189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616" eaLnBrk="0" fontAlgn="base" hangingPunct="0">
              <a:spcBef>
                <a:spcPct val="0"/>
              </a:spcBef>
              <a:spcAft>
                <a:spcPct val="0"/>
              </a:spcAft>
            </a:pPr>
            <a:endParaRPr lang="en-US" sz="607">
              <a:solidFill>
                <a:prstClr val="white"/>
              </a:solidFill>
              <a:latin typeface="Calibri"/>
            </a:endParaRPr>
          </a:p>
        </p:txBody>
      </p:sp>
      <p:sp>
        <p:nvSpPr>
          <p:cNvPr id="51" name="Oval 50">
            <a:extLst>
              <a:ext uri="{FF2B5EF4-FFF2-40B4-BE49-F238E27FC236}">
                <a16:creationId xmlns:a16="http://schemas.microsoft.com/office/drawing/2014/main" id="{091AC37B-2AA3-458A-BE5B-D0B9E3774999}"/>
              </a:ext>
            </a:extLst>
          </p:cNvPr>
          <p:cNvSpPr/>
          <p:nvPr/>
        </p:nvSpPr>
        <p:spPr>
          <a:xfrm>
            <a:off x="7987367" y="2120719"/>
            <a:ext cx="221027" cy="148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616" eaLnBrk="0" fontAlgn="base" hangingPunct="0">
              <a:spcBef>
                <a:spcPct val="0"/>
              </a:spcBef>
              <a:spcAft>
                <a:spcPct val="0"/>
              </a:spcAft>
            </a:pPr>
            <a:endParaRPr lang="en-US" sz="607">
              <a:solidFill>
                <a:prstClr val="white"/>
              </a:solidFill>
              <a:latin typeface="Calibri"/>
            </a:endParaRPr>
          </a:p>
        </p:txBody>
      </p:sp>
      <p:pic>
        <p:nvPicPr>
          <p:cNvPr id="54" name="Picture 53">
            <a:extLst>
              <a:ext uri="{FF2B5EF4-FFF2-40B4-BE49-F238E27FC236}">
                <a16:creationId xmlns:a16="http://schemas.microsoft.com/office/drawing/2014/main" id="{E67C8059-78B9-46FF-8FB7-F585697E7C14}"/>
              </a:ext>
            </a:extLst>
          </p:cNvPr>
          <p:cNvPicPr>
            <a:picLocks noChangeAspect="1"/>
          </p:cNvPicPr>
          <p:nvPr/>
        </p:nvPicPr>
        <p:blipFill rotWithShape="1">
          <a:blip r:embed="rId14"/>
          <a:srcRect l="4085"/>
          <a:stretch/>
        </p:blipFill>
        <p:spPr>
          <a:xfrm rot="5400000">
            <a:off x="8391698" y="1390134"/>
            <a:ext cx="623196" cy="680357"/>
          </a:xfrm>
          <a:prstGeom prst="rect">
            <a:avLst/>
          </a:prstGeom>
        </p:spPr>
      </p:pic>
      <p:sp>
        <p:nvSpPr>
          <p:cNvPr id="56" name="TextBox 55">
            <a:extLst>
              <a:ext uri="{FF2B5EF4-FFF2-40B4-BE49-F238E27FC236}">
                <a16:creationId xmlns:a16="http://schemas.microsoft.com/office/drawing/2014/main" id="{D5F9BD0D-B734-436C-B1A4-06258782CD06}"/>
              </a:ext>
            </a:extLst>
          </p:cNvPr>
          <p:cNvSpPr txBox="1"/>
          <p:nvPr/>
        </p:nvSpPr>
        <p:spPr>
          <a:xfrm>
            <a:off x="8594340" y="2052112"/>
            <a:ext cx="522995" cy="488082"/>
          </a:xfrm>
          <a:prstGeom prst="rect">
            <a:avLst/>
          </a:prstGeom>
          <a:noFill/>
        </p:spPr>
        <p:txBody>
          <a:bodyPr wrap="square" rtlCol="0">
            <a:spAutoFit/>
          </a:bodyPr>
          <a:lstStyle/>
          <a:p>
            <a:pPr defTabSz="326616" eaLnBrk="0" fontAlgn="base" hangingPunct="0">
              <a:spcBef>
                <a:spcPct val="0"/>
              </a:spcBef>
              <a:spcAft>
                <a:spcPct val="0"/>
              </a:spcAft>
            </a:pPr>
            <a:r>
              <a:rPr lang="en-US" sz="643" dirty="0">
                <a:solidFill>
                  <a:prstClr val="black"/>
                </a:solidFill>
                <a:latin typeface="Times" panose="02020603050405020304" pitchFamily="18" charset="0"/>
                <a:ea typeface="MS PGothic" panose="020B0600070205080204" pitchFamily="34" charset="-128"/>
              </a:rPr>
              <a:t>PVB magnets for labor board</a:t>
            </a:r>
          </a:p>
        </p:txBody>
      </p:sp>
      <p:sp>
        <p:nvSpPr>
          <p:cNvPr id="57" name="TextBox 56">
            <a:extLst>
              <a:ext uri="{FF2B5EF4-FFF2-40B4-BE49-F238E27FC236}">
                <a16:creationId xmlns:a16="http://schemas.microsoft.com/office/drawing/2014/main" id="{C0121989-B9AC-4B55-9622-ABF932F06450}"/>
              </a:ext>
            </a:extLst>
          </p:cNvPr>
          <p:cNvSpPr txBox="1"/>
          <p:nvPr/>
        </p:nvSpPr>
        <p:spPr>
          <a:xfrm>
            <a:off x="5328579" y="2802491"/>
            <a:ext cx="3280627" cy="1938992"/>
          </a:xfrm>
          <a:prstGeom prst="rect">
            <a:avLst/>
          </a:prstGeom>
          <a:solidFill>
            <a:schemeClr val="accent5">
              <a:lumMod val="20000"/>
              <a:lumOff val="80000"/>
            </a:schemeClr>
          </a:solidFill>
        </p:spPr>
        <p:txBody>
          <a:bodyPr wrap="square" rtlCol="0">
            <a:spAutoFit/>
          </a:bodyPr>
          <a:lstStyle/>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New induction of labor guideline that incorporates ILPQC flowsheets and decision huddle documents</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RN, CNM and MD team members sent to Spinning Babies workshop &amp; PVB workshop</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Labor positioning education for all new team members</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Decision huddles/debriefs for NTSV cesarean deliveries</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NTSV rate presented at all staff meetings and OB M&amp;Ms</a:t>
            </a:r>
          </a:p>
          <a:p>
            <a:pPr marL="102067" indent="-102067" defTabSz="326616" eaLnBrk="0" fontAlgn="base" hangingPunct="0">
              <a:spcBef>
                <a:spcPct val="0"/>
              </a:spcBef>
              <a:spcAft>
                <a:spcPct val="0"/>
              </a:spcAft>
              <a:buFont typeface="Arial" panose="020B0604020202020204" pitchFamily="34" charset="0"/>
              <a:buChar char="•"/>
            </a:pPr>
            <a:r>
              <a:rPr lang="en-US" sz="1000" dirty="0" err="1">
                <a:solidFill>
                  <a:prstClr val="black"/>
                </a:solidFill>
                <a:latin typeface="Times" panose="02020603050405020304" pitchFamily="18" charset="0"/>
                <a:ea typeface="MS PGothic" panose="020B0600070205080204" pitchFamily="34" charset="-128"/>
              </a:rPr>
              <a:t>Laborist</a:t>
            </a:r>
            <a:r>
              <a:rPr lang="en-US" sz="1000" dirty="0">
                <a:solidFill>
                  <a:prstClr val="black"/>
                </a:solidFill>
                <a:latin typeface="Times" panose="02020603050405020304" pitchFamily="18" charset="0"/>
                <a:ea typeface="MS PGothic" panose="020B0600070205080204" pitchFamily="34" charset="-128"/>
              </a:rPr>
              <a:t> model and participation in PVB committee allows for smooth implementation</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CUB positioners purchased</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Telemetry fetal monitor upgraded</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Patient education position cards at bedside</a:t>
            </a:r>
          </a:p>
        </p:txBody>
      </p:sp>
      <p:sp>
        <p:nvSpPr>
          <p:cNvPr id="80" name="TextBox 79">
            <a:extLst>
              <a:ext uri="{FF2B5EF4-FFF2-40B4-BE49-F238E27FC236}">
                <a16:creationId xmlns:a16="http://schemas.microsoft.com/office/drawing/2014/main" id="{C134792F-0B7C-492B-8866-5B416D4C4AF0}"/>
              </a:ext>
            </a:extLst>
          </p:cNvPr>
          <p:cNvSpPr txBox="1"/>
          <p:nvPr/>
        </p:nvSpPr>
        <p:spPr>
          <a:xfrm>
            <a:off x="7374781" y="5187879"/>
            <a:ext cx="3280627" cy="1477328"/>
          </a:xfrm>
          <a:prstGeom prst="rect">
            <a:avLst/>
          </a:prstGeom>
          <a:solidFill>
            <a:schemeClr val="accent5">
              <a:lumMod val="20000"/>
              <a:lumOff val="80000"/>
            </a:schemeClr>
          </a:solidFill>
        </p:spPr>
        <p:txBody>
          <a:bodyPr wrap="square" rtlCol="0">
            <a:spAutoFit/>
          </a:bodyPr>
          <a:lstStyle/>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Diversity Science education to be completed by all team members caring for obstetric patients</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IMMC is AAH System pilot site for social determinants of health screening tool</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Considering creating new roles of outpatient nurse navigator and social worker after determining need from SDOH pilot</a:t>
            </a:r>
          </a:p>
          <a:p>
            <a:pPr marL="102067" indent="-102067" defTabSz="326616" eaLnBrk="0" fontAlgn="base" hangingPunct="0">
              <a:spcBef>
                <a:spcPct val="0"/>
              </a:spcBef>
              <a:spcAft>
                <a:spcPct val="0"/>
              </a:spcAft>
              <a:buFont typeface="Arial" panose="020B0604020202020204" pitchFamily="34" charset="0"/>
              <a:buChar char="•"/>
            </a:pPr>
            <a:r>
              <a:rPr lang="en-US" sz="1000" dirty="0">
                <a:solidFill>
                  <a:prstClr val="black"/>
                </a:solidFill>
                <a:latin typeface="Times" panose="02020603050405020304" pitchFamily="18" charset="0"/>
                <a:ea typeface="MS PGothic" panose="020B0600070205080204" pitchFamily="34" charset="-128"/>
              </a:rPr>
              <a:t>Partnering with AAH System DE&amp;I committee to combine efforts on similar projects</a:t>
            </a:r>
          </a:p>
        </p:txBody>
      </p:sp>
      <p:sp>
        <p:nvSpPr>
          <p:cNvPr id="82" name="TextBox 81">
            <a:extLst>
              <a:ext uri="{FF2B5EF4-FFF2-40B4-BE49-F238E27FC236}">
                <a16:creationId xmlns:a16="http://schemas.microsoft.com/office/drawing/2014/main" id="{878A9181-2040-4D6B-AB0C-2965FFA98040}"/>
              </a:ext>
            </a:extLst>
          </p:cNvPr>
          <p:cNvSpPr txBox="1"/>
          <p:nvPr/>
        </p:nvSpPr>
        <p:spPr>
          <a:xfrm>
            <a:off x="3069109" y="483000"/>
            <a:ext cx="4901436" cy="191271"/>
          </a:xfrm>
          <a:prstGeom prst="rect">
            <a:avLst/>
          </a:prstGeom>
          <a:noFill/>
        </p:spPr>
        <p:txBody>
          <a:bodyPr wrap="square">
            <a:spAutoFit/>
          </a:bodyPr>
          <a:lstStyle/>
          <a:p>
            <a:pPr defTabSz="326616" eaLnBrk="0" fontAlgn="base" hangingPunct="0">
              <a:spcBef>
                <a:spcPct val="0"/>
              </a:spcBef>
              <a:spcAft>
                <a:spcPct val="0"/>
              </a:spcAft>
            </a:pPr>
            <a:r>
              <a:rPr lang="en-US" altLang="en-US" sz="643" dirty="0">
                <a:solidFill>
                  <a:prstClr val="white"/>
                </a:solidFill>
                <a:latin typeface="Arial" panose="020B0604020202020204" pitchFamily="34" charset="0"/>
                <a:ea typeface="MS PGothic" panose="020B0600070205080204" pitchFamily="34" charset="-128"/>
                <a:cs typeface="Arial" panose="020B0604020202020204" pitchFamily="34" charset="0"/>
              </a:rPr>
              <a:t>Patricia Green, MSN, CNM, WHNP-BC, CLC, Mary Silva, BSN, RNC-NIC, Jessica Burdi, MSN, RNC-MNN</a:t>
            </a:r>
          </a:p>
        </p:txBody>
      </p:sp>
      <p:pic>
        <p:nvPicPr>
          <p:cNvPr id="45" name="Google Shape;494;p50">
            <a:extLst>
              <a:ext uri="{FF2B5EF4-FFF2-40B4-BE49-F238E27FC236}">
                <a16:creationId xmlns:a16="http://schemas.microsoft.com/office/drawing/2014/main" id="{FC8705D5-8D4C-4343-A598-422EC89EADE7}"/>
              </a:ext>
            </a:extLst>
          </p:cNvPr>
          <p:cNvPicPr preferRelativeResize="0"/>
          <p:nvPr/>
        </p:nvPicPr>
        <p:blipFill>
          <a:blip r:embed="rId15">
            <a:alphaModFix/>
          </a:blip>
          <a:stretch>
            <a:fillRect/>
          </a:stretch>
        </p:blipFill>
        <p:spPr>
          <a:xfrm>
            <a:off x="9131648" y="1449793"/>
            <a:ext cx="730491" cy="973969"/>
          </a:xfrm>
          <a:prstGeom prst="rect">
            <a:avLst/>
          </a:prstGeom>
          <a:noFill/>
          <a:ln w="38100" cap="flat" cmpd="sng">
            <a:solidFill>
              <a:schemeClr val="dk2"/>
            </a:solidFill>
            <a:prstDash val="solid"/>
            <a:round/>
            <a:headEnd type="none" w="sm" len="sm"/>
            <a:tailEnd type="none" w="sm" len="sm"/>
          </a:ln>
        </p:spPr>
      </p:pic>
      <p:pic>
        <p:nvPicPr>
          <p:cNvPr id="47" name="Google Shape;491;p50">
            <a:extLst>
              <a:ext uri="{FF2B5EF4-FFF2-40B4-BE49-F238E27FC236}">
                <a16:creationId xmlns:a16="http://schemas.microsoft.com/office/drawing/2014/main" id="{7B2FF561-20B1-489C-9917-B9684C0F0C15}"/>
              </a:ext>
            </a:extLst>
          </p:cNvPr>
          <p:cNvPicPr preferRelativeResize="0"/>
          <p:nvPr/>
        </p:nvPicPr>
        <p:blipFill>
          <a:blip r:embed="rId16">
            <a:alphaModFix/>
          </a:blip>
          <a:stretch>
            <a:fillRect/>
          </a:stretch>
        </p:blipFill>
        <p:spPr>
          <a:xfrm>
            <a:off x="9990657" y="1435857"/>
            <a:ext cx="730491" cy="987905"/>
          </a:xfrm>
          <a:prstGeom prst="rect">
            <a:avLst/>
          </a:prstGeom>
          <a:noFill/>
          <a:ln w="38100" cap="flat" cmpd="sng">
            <a:solidFill>
              <a:schemeClr val="dk2"/>
            </a:solidFill>
            <a:prstDash val="solid"/>
            <a:round/>
            <a:headEnd type="none" w="sm" len="sm"/>
            <a:tailEnd type="none" w="sm" len="sm"/>
          </a:ln>
        </p:spPr>
      </p:pic>
      <p:pic>
        <p:nvPicPr>
          <p:cNvPr id="52" name="Google Shape;561;p55">
            <a:extLst>
              <a:ext uri="{FF2B5EF4-FFF2-40B4-BE49-F238E27FC236}">
                <a16:creationId xmlns:a16="http://schemas.microsoft.com/office/drawing/2014/main" id="{2C769ADF-F3E8-4DCC-B59D-6ECD84FD0AD3}"/>
              </a:ext>
            </a:extLst>
          </p:cNvPr>
          <p:cNvPicPr preferRelativeResize="0"/>
          <p:nvPr/>
        </p:nvPicPr>
        <p:blipFill>
          <a:blip r:embed="rId17">
            <a:alphaModFix/>
          </a:blip>
          <a:stretch>
            <a:fillRect/>
          </a:stretch>
        </p:blipFill>
        <p:spPr>
          <a:xfrm>
            <a:off x="9505006" y="2520051"/>
            <a:ext cx="728713" cy="980413"/>
          </a:xfrm>
          <a:prstGeom prst="rect">
            <a:avLst/>
          </a:prstGeom>
          <a:noFill/>
          <a:ln w="38100" cap="flat" cmpd="sng">
            <a:solidFill>
              <a:schemeClr val="dk2"/>
            </a:solidFill>
            <a:prstDash val="solid"/>
            <a:round/>
            <a:headEnd type="none" w="sm" len="sm"/>
            <a:tailEnd type="none" w="sm" len="sm"/>
          </a:ln>
        </p:spPr>
      </p:pic>
      <p:sp>
        <p:nvSpPr>
          <p:cNvPr id="3" name="TextBox 2">
            <a:extLst>
              <a:ext uri="{FF2B5EF4-FFF2-40B4-BE49-F238E27FC236}">
                <a16:creationId xmlns:a16="http://schemas.microsoft.com/office/drawing/2014/main" id="{8E7C00CE-C12D-4789-B83F-6BB54505F569}"/>
              </a:ext>
            </a:extLst>
          </p:cNvPr>
          <p:cNvSpPr txBox="1"/>
          <p:nvPr/>
        </p:nvSpPr>
        <p:spPr>
          <a:xfrm>
            <a:off x="10333393" y="2501745"/>
            <a:ext cx="617612" cy="466025"/>
          </a:xfrm>
          <a:prstGeom prst="rect">
            <a:avLst/>
          </a:prstGeom>
          <a:noFill/>
        </p:spPr>
        <p:txBody>
          <a:bodyPr wrap="square" rtlCol="0">
            <a:spAutoFit/>
          </a:bodyPr>
          <a:lstStyle/>
          <a:p>
            <a:pPr defTabSz="326616" eaLnBrk="0" fontAlgn="base" hangingPunct="0">
              <a:spcBef>
                <a:spcPct val="0"/>
              </a:spcBef>
              <a:spcAft>
                <a:spcPct val="0"/>
              </a:spcAft>
            </a:pPr>
            <a:r>
              <a:rPr lang="en-US" sz="607" dirty="0">
                <a:solidFill>
                  <a:prstClr val="black"/>
                </a:solidFill>
                <a:latin typeface="Times" panose="02020603050405020304" pitchFamily="18" charset="0"/>
                <a:ea typeface="MS PGothic" panose="020B0600070205080204" pitchFamily="34" charset="-128"/>
              </a:rPr>
              <a:t>RN Team practicing  with each other!</a:t>
            </a:r>
          </a:p>
        </p:txBody>
      </p:sp>
      <p:graphicFrame>
        <p:nvGraphicFramePr>
          <p:cNvPr id="13" name="Table 14">
            <a:extLst>
              <a:ext uri="{FF2B5EF4-FFF2-40B4-BE49-F238E27FC236}">
                <a16:creationId xmlns:a16="http://schemas.microsoft.com/office/drawing/2014/main" id="{8B998693-85BE-4171-8314-B0D51AE85173}"/>
              </a:ext>
            </a:extLst>
          </p:cNvPr>
          <p:cNvGraphicFramePr>
            <a:graphicFrameLocks noGrp="1"/>
          </p:cNvGraphicFramePr>
          <p:nvPr>
            <p:extLst/>
          </p:nvPr>
        </p:nvGraphicFramePr>
        <p:xfrm>
          <a:off x="8749809" y="3769684"/>
          <a:ext cx="2161431" cy="704312"/>
        </p:xfrm>
        <a:graphic>
          <a:graphicData uri="http://schemas.openxmlformats.org/drawingml/2006/table">
            <a:tbl>
              <a:tblPr firstRow="1" bandRow="1">
                <a:tableStyleId>{2A488322-F2BA-4B5B-9748-0D474271808F}</a:tableStyleId>
              </a:tblPr>
              <a:tblGrid>
                <a:gridCol w="414420">
                  <a:extLst>
                    <a:ext uri="{9D8B030D-6E8A-4147-A177-3AD203B41FA5}">
                      <a16:colId xmlns:a16="http://schemas.microsoft.com/office/drawing/2014/main" val="30617700"/>
                    </a:ext>
                  </a:extLst>
                </a:gridCol>
                <a:gridCol w="414420">
                  <a:extLst>
                    <a:ext uri="{9D8B030D-6E8A-4147-A177-3AD203B41FA5}">
                      <a16:colId xmlns:a16="http://schemas.microsoft.com/office/drawing/2014/main" val="3489544088"/>
                    </a:ext>
                  </a:extLst>
                </a:gridCol>
                <a:gridCol w="444197">
                  <a:extLst>
                    <a:ext uri="{9D8B030D-6E8A-4147-A177-3AD203B41FA5}">
                      <a16:colId xmlns:a16="http://schemas.microsoft.com/office/drawing/2014/main" val="1974131629"/>
                    </a:ext>
                  </a:extLst>
                </a:gridCol>
                <a:gridCol w="444197">
                  <a:extLst>
                    <a:ext uri="{9D8B030D-6E8A-4147-A177-3AD203B41FA5}">
                      <a16:colId xmlns:a16="http://schemas.microsoft.com/office/drawing/2014/main" val="2341500312"/>
                    </a:ext>
                  </a:extLst>
                </a:gridCol>
                <a:gridCol w="444197">
                  <a:extLst>
                    <a:ext uri="{9D8B030D-6E8A-4147-A177-3AD203B41FA5}">
                      <a16:colId xmlns:a16="http://schemas.microsoft.com/office/drawing/2014/main" val="550170300"/>
                    </a:ext>
                  </a:extLst>
                </a:gridCol>
              </a:tblGrid>
              <a:tr h="163285">
                <a:tc>
                  <a:txBody>
                    <a:bodyPr/>
                    <a:lstStyle/>
                    <a:p>
                      <a:endParaRPr lang="en-US" sz="100"/>
                    </a:p>
                  </a:txBody>
                  <a:tcPr marL="32657" marR="32657" marT="16328" marB="16328"/>
                </a:tc>
                <a:tc>
                  <a:txBody>
                    <a:bodyPr/>
                    <a:lstStyle/>
                    <a:p>
                      <a:pPr algn="ctr"/>
                      <a:r>
                        <a:rPr lang="en-US" sz="800" dirty="0"/>
                        <a:t>2019</a:t>
                      </a:r>
                    </a:p>
                  </a:txBody>
                  <a:tcPr marL="32657" marR="32657" marT="16328" marB="16328"/>
                </a:tc>
                <a:tc>
                  <a:txBody>
                    <a:bodyPr/>
                    <a:lstStyle/>
                    <a:p>
                      <a:pPr algn="ctr"/>
                      <a:r>
                        <a:rPr lang="en-US" sz="800" dirty="0"/>
                        <a:t>2020</a:t>
                      </a:r>
                    </a:p>
                  </a:txBody>
                  <a:tcPr marL="32657" marR="32657" marT="16328" marB="16328"/>
                </a:tc>
                <a:tc>
                  <a:txBody>
                    <a:bodyPr/>
                    <a:lstStyle/>
                    <a:p>
                      <a:pPr algn="ctr"/>
                      <a:r>
                        <a:rPr lang="en-US" sz="800" dirty="0"/>
                        <a:t>2021</a:t>
                      </a:r>
                    </a:p>
                  </a:txBody>
                  <a:tcPr marL="32657" marR="32657" marT="16328" marB="16328"/>
                </a:tc>
                <a:tc>
                  <a:txBody>
                    <a:bodyPr/>
                    <a:lstStyle/>
                    <a:p>
                      <a:pPr algn="ctr"/>
                      <a:r>
                        <a:rPr lang="en-US" sz="800" dirty="0"/>
                        <a:t>2022</a:t>
                      </a:r>
                    </a:p>
                  </a:txBody>
                  <a:tcPr marL="32657" marR="32657" marT="16328" marB="16328"/>
                </a:tc>
                <a:extLst>
                  <a:ext uri="{0D108BD9-81ED-4DB2-BD59-A6C34878D82A}">
                    <a16:rowId xmlns:a16="http://schemas.microsoft.com/office/drawing/2014/main" val="1985013176"/>
                  </a:ext>
                </a:extLst>
              </a:tr>
              <a:tr h="541027">
                <a:tc>
                  <a:txBody>
                    <a:bodyPr/>
                    <a:lstStyle/>
                    <a:p>
                      <a:pPr algn="ctr"/>
                      <a:r>
                        <a:rPr lang="en-US" sz="800" b="0" dirty="0"/>
                        <a:t>Annual NTSV</a:t>
                      </a:r>
                    </a:p>
                    <a:p>
                      <a:pPr algn="ctr"/>
                      <a:r>
                        <a:rPr lang="en-US" sz="800" b="0" dirty="0"/>
                        <a:t>CD Rate</a:t>
                      </a:r>
                    </a:p>
                  </a:txBody>
                  <a:tcPr marL="32657" marR="32657" marT="16328" marB="16328"/>
                </a:tc>
                <a:tc>
                  <a:txBody>
                    <a:bodyPr/>
                    <a:lstStyle/>
                    <a:p>
                      <a:pPr algn="ctr"/>
                      <a:r>
                        <a:rPr lang="en-US" sz="1200" b="1" dirty="0"/>
                        <a:t>24.4</a:t>
                      </a:r>
                    </a:p>
                  </a:txBody>
                  <a:tcPr marL="32657" marR="32657" marT="16328" marB="16328" anchor="ctr"/>
                </a:tc>
                <a:tc>
                  <a:txBody>
                    <a:bodyPr/>
                    <a:lstStyle/>
                    <a:p>
                      <a:pPr algn="ctr"/>
                      <a:r>
                        <a:rPr lang="en-US" sz="1200" b="1" dirty="0"/>
                        <a:t>22.5</a:t>
                      </a:r>
                    </a:p>
                  </a:txBody>
                  <a:tcPr marL="32657" marR="32657" marT="16328" marB="16328" anchor="ctr"/>
                </a:tc>
                <a:tc>
                  <a:txBody>
                    <a:bodyPr/>
                    <a:lstStyle/>
                    <a:p>
                      <a:pPr algn="ctr"/>
                      <a:r>
                        <a:rPr lang="en-US" sz="1200" b="1" dirty="0"/>
                        <a:t>21.9</a:t>
                      </a:r>
                    </a:p>
                  </a:txBody>
                  <a:tcPr marL="32657" marR="32657" marT="16328" marB="16328" anchor="ctr"/>
                </a:tc>
                <a:tc>
                  <a:txBody>
                    <a:bodyPr/>
                    <a:lstStyle/>
                    <a:p>
                      <a:pPr algn="ctr"/>
                      <a:r>
                        <a:rPr lang="en-US" sz="1200" b="1" dirty="0"/>
                        <a:t>20.9</a:t>
                      </a:r>
                    </a:p>
                  </a:txBody>
                  <a:tcPr marL="32657" marR="32657" marT="16328" marB="16328" anchor="ctr"/>
                </a:tc>
                <a:extLst>
                  <a:ext uri="{0D108BD9-81ED-4DB2-BD59-A6C34878D82A}">
                    <a16:rowId xmlns:a16="http://schemas.microsoft.com/office/drawing/2014/main" val="3067255568"/>
                  </a:ext>
                </a:extLst>
              </a:tr>
            </a:tbl>
          </a:graphicData>
        </a:graphic>
      </p:graphicFrame>
      <p:graphicFrame>
        <p:nvGraphicFramePr>
          <p:cNvPr id="15" name="Table 14">
            <a:extLst>
              <a:ext uri="{FF2B5EF4-FFF2-40B4-BE49-F238E27FC236}">
                <a16:creationId xmlns:a16="http://schemas.microsoft.com/office/drawing/2014/main" id="{2C15E437-3C3E-42CD-A9F1-81F5C03EADA9}"/>
              </a:ext>
            </a:extLst>
          </p:cNvPr>
          <p:cNvGraphicFramePr>
            <a:graphicFrameLocks noGrp="1"/>
          </p:cNvGraphicFramePr>
          <p:nvPr/>
        </p:nvGraphicFramePr>
        <p:xfrm>
          <a:off x="5519827" y="5058610"/>
          <a:ext cx="1479188" cy="1482622"/>
        </p:xfrm>
        <a:graphic>
          <a:graphicData uri="http://schemas.openxmlformats.org/drawingml/2006/table">
            <a:tbl>
              <a:tblPr firstRow="1" firstCol="1" bandRow="1">
                <a:tableStyleId>{5C22544A-7EE6-4342-B048-85BDC9FD1C3A}</a:tableStyleId>
              </a:tblPr>
              <a:tblGrid>
                <a:gridCol w="1011603">
                  <a:extLst>
                    <a:ext uri="{9D8B030D-6E8A-4147-A177-3AD203B41FA5}">
                      <a16:colId xmlns:a16="http://schemas.microsoft.com/office/drawing/2014/main" val="1703162025"/>
                    </a:ext>
                  </a:extLst>
                </a:gridCol>
                <a:gridCol w="467585">
                  <a:extLst>
                    <a:ext uri="{9D8B030D-6E8A-4147-A177-3AD203B41FA5}">
                      <a16:colId xmlns:a16="http://schemas.microsoft.com/office/drawing/2014/main" val="2721114419"/>
                    </a:ext>
                  </a:extLst>
                </a:gridCol>
              </a:tblGrid>
              <a:tr h="108857">
                <a:tc>
                  <a:txBody>
                    <a:bodyPr/>
                    <a:lstStyle/>
                    <a:p>
                      <a:pPr marL="0" marR="0" algn="ctr">
                        <a:spcBef>
                          <a:spcPts val="0"/>
                        </a:spcBef>
                        <a:spcAft>
                          <a:spcPts val="0"/>
                        </a:spcAft>
                      </a:pPr>
                      <a:endParaRPr lang="en-US" sz="700"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700">
                          <a:effectLst/>
                          <a:latin typeface="Times" panose="02020603050405020304" pitchFamily="18" charset="0"/>
                          <a:cs typeface="Times" panose="02020603050405020304" pitchFamily="18" charset="0"/>
                        </a:rPr>
                        <a:t>IMMC</a:t>
                      </a:r>
                      <a:endParaRPr lang="en-US" sz="70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extLst>
                  <a:ext uri="{0D108BD9-81ED-4DB2-BD59-A6C34878D82A}">
                    <a16:rowId xmlns:a16="http://schemas.microsoft.com/office/drawing/2014/main" val="3899048540"/>
                  </a:ext>
                </a:extLst>
              </a:tr>
              <a:tr h="120827">
                <a:tc>
                  <a:txBody>
                    <a:bodyPr/>
                    <a:lstStyle/>
                    <a:p>
                      <a:pPr marL="0" marR="0" algn="ctr">
                        <a:spcBef>
                          <a:spcPts val="0"/>
                        </a:spcBef>
                        <a:spcAft>
                          <a:spcPts val="0"/>
                        </a:spcAft>
                      </a:pPr>
                      <a:r>
                        <a:rPr lang="en-US" sz="700" dirty="0">
                          <a:effectLst/>
                          <a:latin typeface="Times" panose="02020603050405020304" pitchFamily="18" charset="0"/>
                          <a:cs typeface="Times" panose="02020603050405020304" pitchFamily="18" charset="0"/>
                        </a:rPr>
                        <a:t>RACE</a:t>
                      </a:r>
                      <a:endParaRPr lang="en-US" sz="700"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spcBef>
                          <a:spcPts val="0"/>
                        </a:spcBef>
                        <a:spcAft>
                          <a:spcPts val="0"/>
                        </a:spcAft>
                      </a:pPr>
                      <a:r>
                        <a:rPr lang="en-US" sz="700" dirty="0">
                          <a:effectLst/>
                          <a:latin typeface="Times" panose="02020603050405020304" pitchFamily="18" charset="0"/>
                          <a:cs typeface="Times" panose="02020603050405020304" pitchFamily="18" charset="0"/>
                        </a:rPr>
                        <a:t> </a:t>
                      </a:r>
                      <a:endParaRPr lang="en-US" sz="700"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1669509973"/>
                  </a:ext>
                </a:extLst>
              </a:tr>
              <a:tr h="130628">
                <a:tc>
                  <a:txBody>
                    <a:bodyPr/>
                    <a:lstStyle/>
                    <a:p>
                      <a:pPr marL="0" marR="0">
                        <a:spcBef>
                          <a:spcPts val="0"/>
                        </a:spcBef>
                        <a:spcAft>
                          <a:spcPts val="0"/>
                        </a:spcAft>
                      </a:pPr>
                      <a:r>
                        <a:rPr lang="en-US" sz="700" dirty="0">
                          <a:effectLst/>
                          <a:latin typeface="Times" panose="02020603050405020304" pitchFamily="18" charset="0"/>
                          <a:cs typeface="Times" panose="02020603050405020304" pitchFamily="18" charset="0"/>
                        </a:rPr>
                        <a:t>WHITE</a:t>
                      </a:r>
                      <a:endParaRPr lang="en-US" sz="700"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800" b="1" dirty="0">
                          <a:effectLst/>
                          <a:latin typeface="Times" panose="02020603050405020304" pitchFamily="18" charset="0"/>
                          <a:cs typeface="Times" panose="02020603050405020304" pitchFamily="18" charset="0"/>
                        </a:rPr>
                        <a:t>36%</a:t>
                      </a:r>
                      <a:endParaRPr lang="en-US" sz="800" b="1"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3509588097"/>
                  </a:ext>
                </a:extLst>
              </a:tr>
              <a:tr h="217715">
                <a:tc>
                  <a:txBody>
                    <a:bodyPr/>
                    <a:lstStyle/>
                    <a:p>
                      <a:pPr marL="0" marR="0">
                        <a:spcBef>
                          <a:spcPts val="0"/>
                        </a:spcBef>
                        <a:spcAft>
                          <a:spcPts val="0"/>
                        </a:spcAft>
                      </a:pPr>
                      <a:r>
                        <a:rPr lang="en-US" sz="700" dirty="0">
                          <a:effectLst/>
                          <a:latin typeface="Times" panose="02020603050405020304" pitchFamily="18" charset="0"/>
                          <a:cs typeface="Times" panose="02020603050405020304" pitchFamily="18" charset="0"/>
                        </a:rPr>
                        <a:t>BLACK/AFRICAN AMER.</a:t>
                      </a:r>
                      <a:endParaRPr lang="en-US" sz="700"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800" b="1" dirty="0">
                          <a:effectLst/>
                          <a:latin typeface="Times" panose="02020603050405020304" pitchFamily="18" charset="0"/>
                          <a:cs typeface="Times" panose="02020603050405020304" pitchFamily="18" charset="0"/>
                        </a:rPr>
                        <a:t>11%</a:t>
                      </a:r>
                      <a:endParaRPr lang="en-US" sz="800" b="1"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1644218363"/>
                  </a:ext>
                </a:extLst>
              </a:tr>
              <a:tr h="130628">
                <a:tc>
                  <a:txBody>
                    <a:bodyPr/>
                    <a:lstStyle/>
                    <a:p>
                      <a:pPr marL="0" marR="0">
                        <a:spcBef>
                          <a:spcPts val="0"/>
                        </a:spcBef>
                        <a:spcAft>
                          <a:spcPts val="0"/>
                        </a:spcAft>
                      </a:pPr>
                      <a:r>
                        <a:rPr lang="en-US" sz="700">
                          <a:effectLst/>
                          <a:latin typeface="Times" panose="02020603050405020304" pitchFamily="18" charset="0"/>
                          <a:cs typeface="Times" panose="02020603050405020304" pitchFamily="18" charset="0"/>
                        </a:rPr>
                        <a:t>HISPANIC</a:t>
                      </a:r>
                      <a:endParaRPr lang="en-US" sz="70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800" b="1" dirty="0">
                          <a:effectLst/>
                          <a:latin typeface="Times" panose="02020603050405020304" pitchFamily="18" charset="0"/>
                          <a:cs typeface="Times" panose="02020603050405020304" pitchFamily="18" charset="0"/>
                        </a:rPr>
                        <a:t>44%</a:t>
                      </a:r>
                      <a:endParaRPr lang="en-US" sz="800" b="1"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1896352523"/>
                  </a:ext>
                </a:extLst>
              </a:tr>
              <a:tr h="130628">
                <a:tc>
                  <a:txBody>
                    <a:bodyPr/>
                    <a:lstStyle/>
                    <a:p>
                      <a:pPr marL="0" marR="0">
                        <a:spcBef>
                          <a:spcPts val="0"/>
                        </a:spcBef>
                        <a:spcAft>
                          <a:spcPts val="0"/>
                        </a:spcAft>
                      </a:pPr>
                      <a:r>
                        <a:rPr lang="en-US" sz="700">
                          <a:effectLst/>
                          <a:latin typeface="Times" panose="02020603050405020304" pitchFamily="18" charset="0"/>
                          <a:cs typeface="Times" panose="02020603050405020304" pitchFamily="18" charset="0"/>
                        </a:rPr>
                        <a:t>ASIAN</a:t>
                      </a:r>
                      <a:endParaRPr lang="en-US" sz="70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800" b="1" dirty="0">
                          <a:effectLst/>
                          <a:latin typeface="Times" panose="02020603050405020304" pitchFamily="18" charset="0"/>
                          <a:cs typeface="Times" panose="02020603050405020304" pitchFamily="18" charset="0"/>
                        </a:rPr>
                        <a:t>6%</a:t>
                      </a:r>
                      <a:endParaRPr lang="en-US" sz="800" b="1"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1012530118"/>
                  </a:ext>
                </a:extLst>
              </a:tr>
              <a:tr h="130628">
                <a:tc>
                  <a:txBody>
                    <a:bodyPr/>
                    <a:lstStyle/>
                    <a:p>
                      <a:pPr marL="0" marR="0">
                        <a:spcBef>
                          <a:spcPts val="0"/>
                        </a:spcBef>
                        <a:spcAft>
                          <a:spcPts val="0"/>
                        </a:spcAft>
                      </a:pPr>
                      <a:r>
                        <a:rPr lang="en-US" sz="700">
                          <a:effectLst/>
                          <a:latin typeface="Times" panose="02020603050405020304" pitchFamily="18" charset="0"/>
                          <a:cs typeface="Times" panose="02020603050405020304" pitchFamily="18" charset="0"/>
                        </a:rPr>
                        <a:t>OTHER</a:t>
                      </a:r>
                      <a:endParaRPr lang="en-US" sz="70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800" b="1" dirty="0">
                          <a:effectLst/>
                          <a:latin typeface="Times" panose="02020603050405020304" pitchFamily="18" charset="0"/>
                          <a:cs typeface="Times" panose="02020603050405020304" pitchFamily="18" charset="0"/>
                        </a:rPr>
                        <a:t>3%</a:t>
                      </a:r>
                      <a:endParaRPr lang="en-US" sz="800" b="1"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3061034170"/>
                  </a:ext>
                </a:extLst>
              </a:tr>
              <a:tr h="120827">
                <a:tc>
                  <a:txBody>
                    <a:bodyPr/>
                    <a:lstStyle/>
                    <a:p>
                      <a:endParaRPr lang="en-US" sz="500">
                        <a:effectLst/>
                        <a:latin typeface="Times" panose="02020603050405020304" pitchFamily="18" charset="0"/>
                        <a:cs typeface="Times" panose="02020603050405020304" pitchFamily="18" charset="0"/>
                      </a:endParaRPr>
                    </a:p>
                  </a:txBody>
                  <a:tcPr marL="24493" marR="24493" marT="0" marB="0" anchor="b">
                    <a:solidFill>
                      <a:schemeClr val="accent6"/>
                    </a:solidFill>
                  </a:tcPr>
                </a:tc>
                <a:tc>
                  <a:txBody>
                    <a:bodyPr/>
                    <a:lstStyle/>
                    <a:p>
                      <a:pPr algn="ctr"/>
                      <a:endParaRPr lang="en-US" sz="700" b="1" dirty="0">
                        <a:effectLst/>
                        <a:latin typeface="Times" panose="02020603050405020304" pitchFamily="18"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2465091073"/>
                  </a:ext>
                </a:extLst>
              </a:tr>
              <a:tr h="130628">
                <a:tc>
                  <a:txBody>
                    <a:bodyPr/>
                    <a:lstStyle/>
                    <a:p>
                      <a:pPr marL="0" marR="0" algn="ctr">
                        <a:spcBef>
                          <a:spcPts val="0"/>
                        </a:spcBef>
                        <a:spcAft>
                          <a:spcPts val="0"/>
                        </a:spcAft>
                      </a:pPr>
                      <a:r>
                        <a:rPr lang="en-US" sz="700">
                          <a:effectLst/>
                          <a:latin typeface="Times" panose="02020603050405020304" pitchFamily="18" charset="0"/>
                          <a:cs typeface="Times" panose="02020603050405020304" pitchFamily="18" charset="0"/>
                        </a:rPr>
                        <a:t>INSURANCE</a:t>
                      </a:r>
                      <a:endParaRPr lang="en-US" sz="70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800" b="1" dirty="0">
                          <a:effectLst/>
                          <a:latin typeface="Times" panose="02020603050405020304" pitchFamily="18" charset="0"/>
                          <a:cs typeface="Times" panose="02020603050405020304" pitchFamily="18" charset="0"/>
                        </a:rPr>
                        <a:t> </a:t>
                      </a:r>
                      <a:endParaRPr lang="en-US" sz="800" b="1"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838465700"/>
                  </a:ext>
                </a:extLst>
              </a:tr>
              <a:tr h="130628">
                <a:tc>
                  <a:txBody>
                    <a:bodyPr/>
                    <a:lstStyle/>
                    <a:p>
                      <a:pPr marL="0" marR="0">
                        <a:spcBef>
                          <a:spcPts val="0"/>
                        </a:spcBef>
                        <a:spcAft>
                          <a:spcPts val="0"/>
                        </a:spcAft>
                      </a:pPr>
                      <a:r>
                        <a:rPr lang="en-US" sz="700">
                          <a:effectLst/>
                          <a:latin typeface="Times" panose="02020603050405020304" pitchFamily="18" charset="0"/>
                          <a:cs typeface="Times" panose="02020603050405020304" pitchFamily="18" charset="0"/>
                        </a:rPr>
                        <a:t>PRIVATE</a:t>
                      </a:r>
                      <a:endParaRPr lang="en-US" sz="70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800" b="1" dirty="0">
                          <a:effectLst/>
                          <a:latin typeface="Times" panose="02020603050405020304" pitchFamily="18" charset="0"/>
                          <a:cs typeface="Times" panose="02020603050405020304" pitchFamily="18" charset="0"/>
                        </a:rPr>
                        <a:t>66%</a:t>
                      </a:r>
                      <a:endParaRPr lang="en-US" sz="800" b="1"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3961672331"/>
                  </a:ext>
                </a:extLst>
              </a:tr>
              <a:tr h="130628">
                <a:tc>
                  <a:txBody>
                    <a:bodyPr/>
                    <a:lstStyle/>
                    <a:p>
                      <a:pPr marL="0" marR="0">
                        <a:spcBef>
                          <a:spcPts val="0"/>
                        </a:spcBef>
                        <a:spcAft>
                          <a:spcPts val="0"/>
                        </a:spcAft>
                      </a:pPr>
                      <a:r>
                        <a:rPr lang="en-US" sz="700">
                          <a:effectLst/>
                          <a:latin typeface="Times" panose="02020603050405020304" pitchFamily="18" charset="0"/>
                          <a:cs typeface="Times" panose="02020603050405020304" pitchFamily="18" charset="0"/>
                        </a:rPr>
                        <a:t>PUBLIC/UNINSURED</a:t>
                      </a:r>
                      <a:endParaRPr lang="en-US" sz="70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accent6"/>
                    </a:solidFill>
                  </a:tcPr>
                </a:tc>
                <a:tc>
                  <a:txBody>
                    <a:bodyPr/>
                    <a:lstStyle/>
                    <a:p>
                      <a:pPr marL="0" marR="0" algn="ctr">
                        <a:spcBef>
                          <a:spcPts val="0"/>
                        </a:spcBef>
                        <a:spcAft>
                          <a:spcPts val="0"/>
                        </a:spcAft>
                      </a:pPr>
                      <a:r>
                        <a:rPr lang="en-US" sz="800" b="1" dirty="0">
                          <a:effectLst/>
                          <a:latin typeface="Times" panose="02020603050405020304" pitchFamily="18" charset="0"/>
                          <a:cs typeface="Times" panose="02020603050405020304" pitchFamily="18" charset="0"/>
                        </a:rPr>
                        <a:t>33%</a:t>
                      </a:r>
                      <a:endParaRPr lang="en-US" sz="800" b="1" dirty="0">
                        <a:effectLst/>
                        <a:latin typeface="Times" panose="02020603050405020304" pitchFamily="18" charset="0"/>
                        <a:ea typeface="Calibri" panose="020F0502020204030204" pitchFamily="34" charset="0"/>
                        <a:cs typeface="Times" panose="02020603050405020304" pitchFamily="18" charset="0"/>
                      </a:endParaRPr>
                    </a:p>
                  </a:txBody>
                  <a:tcPr marL="24493" marR="24493" marT="0" marB="0" anchor="b">
                    <a:solidFill>
                      <a:schemeClr val="bg2"/>
                    </a:solidFill>
                  </a:tcPr>
                </a:tc>
                <a:extLst>
                  <a:ext uri="{0D108BD9-81ED-4DB2-BD59-A6C34878D82A}">
                    <a16:rowId xmlns:a16="http://schemas.microsoft.com/office/drawing/2014/main" val="891644186"/>
                  </a:ext>
                </a:extLst>
              </a:tr>
            </a:tbl>
          </a:graphicData>
        </a:graphic>
      </p:graphicFrame>
      <p:graphicFrame>
        <p:nvGraphicFramePr>
          <p:cNvPr id="16" name="Table 16">
            <a:extLst>
              <a:ext uri="{FF2B5EF4-FFF2-40B4-BE49-F238E27FC236}">
                <a16:creationId xmlns:a16="http://schemas.microsoft.com/office/drawing/2014/main" id="{3308B9CA-5CBE-4FDB-9F92-91B09B1554AC}"/>
              </a:ext>
            </a:extLst>
          </p:cNvPr>
          <p:cNvGraphicFramePr>
            <a:graphicFrameLocks noGrp="1"/>
          </p:cNvGraphicFramePr>
          <p:nvPr/>
        </p:nvGraphicFramePr>
        <p:xfrm>
          <a:off x="2012853" y="5877872"/>
          <a:ext cx="2372288" cy="768528"/>
        </p:xfrm>
        <a:graphic>
          <a:graphicData uri="http://schemas.openxmlformats.org/drawingml/2006/table">
            <a:tbl>
              <a:tblPr firstRow="1" bandRow="1">
                <a:tableStyleId>{93296810-A885-4BE3-A3E7-6D5BEEA58F35}</a:tableStyleId>
              </a:tblPr>
              <a:tblGrid>
                <a:gridCol w="1186144">
                  <a:extLst>
                    <a:ext uri="{9D8B030D-6E8A-4147-A177-3AD203B41FA5}">
                      <a16:colId xmlns:a16="http://schemas.microsoft.com/office/drawing/2014/main" val="3857155126"/>
                    </a:ext>
                  </a:extLst>
                </a:gridCol>
                <a:gridCol w="1186144">
                  <a:extLst>
                    <a:ext uri="{9D8B030D-6E8A-4147-A177-3AD203B41FA5}">
                      <a16:colId xmlns:a16="http://schemas.microsoft.com/office/drawing/2014/main" val="3265466280"/>
                    </a:ext>
                  </a:extLst>
                </a:gridCol>
              </a:tblGrid>
              <a:tr h="357776">
                <a:tc gridSpan="2">
                  <a:txBody>
                    <a:bodyPr/>
                    <a:lstStyle/>
                    <a:p>
                      <a:pPr algn="ctr"/>
                      <a:r>
                        <a:rPr lang="en-US" sz="1100" dirty="0">
                          <a:latin typeface="Times" panose="02020603050405020304" pitchFamily="18" charset="0"/>
                          <a:cs typeface="Times" panose="02020603050405020304" pitchFamily="18" charset="0"/>
                        </a:rPr>
                        <a:t>Percent of  C/S Patients with 0-5 Opioid Pills Prescribed at Discharge</a:t>
                      </a:r>
                    </a:p>
                  </a:txBody>
                  <a:tcPr marL="32657" marR="32657" marT="16328" marB="16328"/>
                </a:tc>
                <a:tc hMerge="1">
                  <a:txBody>
                    <a:bodyPr/>
                    <a:lstStyle/>
                    <a:p>
                      <a:endParaRPr lang="en-US" dirty="0"/>
                    </a:p>
                  </a:txBody>
                  <a:tcPr/>
                </a:tc>
                <a:extLst>
                  <a:ext uri="{0D108BD9-81ED-4DB2-BD59-A6C34878D82A}">
                    <a16:rowId xmlns:a16="http://schemas.microsoft.com/office/drawing/2014/main" val="2668075576"/>
                  </a:ext>
                </a:extLst>
              </a:tr>
              <a:tr h="195216">
                <a:tc>
                  <a:txBody>
                    <a:bodyPr/>
                    <a:lstStyle/>
                    <a:p>
                      <a:pPr algn="ctr"/>
                      <a:r>
                        <a:rPr lang="en-US" sz="1100" b="1" dirty="0">
                          <a:latin typeface="Times" panose="02020603050405020304" pitchFamily="18" charset="0"/>
                          <a:cs typeface="Times" panose="02020603050405020304" pitchFamily="18" charset="0"/>
                        </a:rPr>
                        <a:t> Dec 2021</a:t>
                      </a:r>
                    </a:p>
                  </a:txBody>
                  <a:tcPr marL="32657" marR="32657" marT="16328" marB="16328"/>
                </a:tc>
                <a:tc>
                  <a:txBody>
                    <a:bodyPr/>
                    <a:lstStyle/>
                    <a:p>
                      <a:pPr algn="ctr"/>
                      <a:r>
                        <a:rPr lang="en-US" sz="1100" b="1" dirty="0">
                          <a:latin typeface="Times" panose="02020603050405020304" pitchFamily="18" charset="0"/>
                          <a:cs typeface="Times" panose="02020603050405020304" pitchFamily="18" charset="0"/>
                        </a:rPr>
                        <a:t>85%</a:t>
                      </a:r>
                    </a:p>
                  </a:txBody>
                  <a:tcPr marL="32657" marR="32657" marT="16328" marB="16328"/>
                </a:tc>
                <a:extLst>
                  <a:ext uri="{0D108BD9-81ED-4DB2-BD59-A6C34878D82A}">
                    <a16:rowId xmlns:a16="http://schemas.microsoft.com/office/drawing/2014/main" val="2185093883"/>
                  </a:ext>
                </a:extLst>
              </a:tr>
              <a:tr h="195216">
                <a:tc>
                  <a:txBody>
                    <a:bodyPr/>
                    <a:lstStyle/>
                    <a:p>
                      <a:pPr algn="ctr"/>
                      <a:r>
                        <a:rPr lang="en-US" sz="1100" b="1" dirty="0">
                          <a:latin typeface="Times" panose="02020603050405020304" pitchFamily="18" charset="0"/>
                          <a:cs typeface="Times" panose="02020603050405020304" pitchFamily="18" charset="0"/>
                        </a:rPr>
                        <a:t> Jan 2022</a:t>
                      </a:r>
                    </a:p>
                  </a:txBody>
                  <a:tcPr marL="32657" marR="32657" marT="16328" marB="16328"/>
                </a:tc>
                <a:tc>
                  <a:txBody>
                    <a:bodyPr/>
                    <a:lstStyle/>
                    <a:p>
                      <a:pPr algn="ctr"/>
                      <a:r>
                        <a:rPr lang="en-US" sz="1100" b="1" dirty="0">
                          <a:latin typeface="Times" panose="02020603050405020304" pitchFamily="18" charset="0"/>
                          <a:cs typeface="Times" panose="02020603050405020304" pitchFamily="18" charset="0"/>
                        </a:rPr>
                        <a:t>86%</a:t>
                      </a:r>
                    </a:p>
                  </a:txBody>
                  <a:tcPr marL="32657" marR="32657" marT="16328" marB="16328"/>
                </a:tc>
                <a:extLst>
                  <a:ext uri="{0D108BD9-81ED-4DB2-BD59-A6C34878D82A}">
                    <a16:rowId xmlns:a16="http://schemas.microsoft.com/office/drawing/2014/main" val="1890186084"/>
                  </a:ext>
                </a:extLst>
              </a:tr>
            </a:tbl>
          </a:graphicData>
        </a:graphic>
      </p:graphicFrame>
    </p:spTree>
    <p:extLst>
      <p:ext uri="{BB962C8B-B14F-4D97-AF65-F5344CB8AC3E}">
        <p14:creationId xmlns:p14="http://schemas.microsoft.com/office/powerpoint/2010/main" val="872518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86086" y="1228111"/>
            <a:ext cx="915635" cy="954107"/>
          </a:xfrm>
          <a:prstGeom prst="rect">
            <a:avLst/>
          </a:prstGeom>
        </p:spPr>
        <p:txBody>
          <a:bodyPr wrap="none">
            <a:spAutoFit/>
          </a:bodyPr>
          <a:lstStyle/>
          <a:p>
            <a:r>
              <a:rPr lang="en-US" sz="1400" dirty="0">
                <a:solidFill>
                  <a:srgbClr val="0070C0"/>
                </a:solidFill>
              </a:rPr>
              <a:t>A lower </a:t>
            </a:r>
          </a:p>
          <a:p>
            <a:r>
              <a:rPr lang="en-US" sz="1400" dirty="0">
                <a:solidFill>
                  <a:srgbClr val="0070C0"/>
                </a:solidFill>
              </a:rPr>
              <a:t>number is</a:t>
            </a:r>
          </a:p>
          <a:p>
            <a:r>
              <a:rPr lang="en-US" sz="1400" dirty="0">
                <a:solidFill>
                  <a:srgbClr val="0070C0"/>
                </a:solidFill>
              </a:rPr>
              <a:t> better.</a:t>
            </a:r>
          </a:p>
          <a:p>
            <a:endParaRPr lang="en-US" sz="1400" dirty="0"/>
          </a:p>
        </p:txBody>
      </p:sp>
      <p:cxnSp>
        <p:nvCxnSpPr>
          <p:cNvPr id="4" name="Straight Arrow Connector 3"/>
          <p:cNvCxnSpPr/>
          <p:nvPr/>
        </p:nvCxnSpPr>
        <p:spPr>
          <a:xfrm rot="21540000" flipH="1">
            <a:off x="8864411" y="2280223"/>
            <a:ext cx="15767" cy="82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317305" y="4024299"/>
            <a:ext cx="7184416" cy="1709442"/>
          </a:xfrm>
          <a:prstGeom prst="rect">
            <a:avLst/>
          </a:prstGeom>
        </p:spPr>
        <p:txBody>
          <a:bodyPr wrap="square">
            <a:spAutoFit/>
          </a:bodyPr>
          <a:lstStyle/>
          <a:p>
            <a:r>
              <a:rPr lang="en-US" sz="1051" dirty="0"/>
              <a:t>*NTSV C-section Rate: Nulliparous, Term, Singleton, Vertex Cesarean Section Rate</a:t>
            </a:r>
          </a:p>
          <a:p>
            <a:r>
              <a:rPr lang="en-US" sz="1051" b="1" dirty="0"/>
              <a:t>Definition:  </a:t>
            </a:r>
            <a:r>
              <a:rPr lang="en-US" sz="1051" dirty="0"/>
              <a:t>This measure uses a proxy definition to get as close as possible to the CMS definition.  It was developed for the use of OB Leadership and is not abstracted or reported by AAH.  Please see attached icon for further information. </a:t>
            </a:r>
          </a:p>
          <a:p>
            <a:r>
              <a:rPr lang="en-US" sz="1051" b="1" dirty="0"/>
              <a:t>Data Source:  </a:t>
            </a:r>
            <a:r>
              <a:rPr lang="en-US" sz="1051" dirty="0"/>
              <a:t>EDW</a:t>
            </a:r>
          </a:p>
          <a:p>
            <a:r>
              <a:rPr lang="en-US" sz="1051" b="1" dirty="0"/>
              <a:t>Data table:</a:t>
            </a:r>
          </a:p>
          <a:p>
            <a:pPr marL="171446" indent="-171446">
              <a:buFont typeface="Arial" panose="020B0604020202020204" pitchFamily="34" charset="0"/>
              <a:buChar char="•"/>
            </a:pPr>
            <a:r>
              <a:rPr lang="en-US" sz="1051" dirty="0"/>
              <a:t>Please see attached icon for numerator and denominator information.</a:t>
            </a:r>
          </a:p>
          <a:p>
            <a:pPr marL="171446" indent="-171446">
              <a:buFont typeface="Arial" panose="020B0604020202020204" pitchFamily="34" charset="0"/>
              <a:buChar char="•"/>
            </a:pPr>
            <a:r>
              <a:rPr lang="en-US" sz="1051" dirty="0">
                <a:solidFill>
                  <a:srgbClr val="00B050"/>
                </a:solidFill>
              </a:rPr>
              <a:t>Target:  </a:t>
            </a:r>
            <a:r>
              <a:rPr lang="en-US" sz="1051" dirty="0"/>
              <a:t>Per Rosally Starr, MD, Director, Obstetrics, AIMMC, the target is the Illinois 50</a:t>
            </a:r>
            <a:r>
              <a:rPr lang="en-US" sz="1051" baseline="30000" dirty="0"/>
              <a:t>th</a:t>
            </a:r>
            <a:r>
              <a:rPr lang="en-US" sz="1051" dirty="0"/>
              <a:t> percentile; used as goal for the statewide “Promoting Vaginal Birth” Healthy People 2020 initiative of the Illinois Perinatal Quality Collaborative (ILPQC). For information on this initiative, go to </a:t>
            </a:r>
            <a:r>
              <a:rPr lang="en-US" sz="1051" dirty="0">
                <a:hlinkClick r:id="rId3"/>
              </a:rPr>
              <a:t>https://ilpqc.org/initiatives/promoting-vaginal-birth-initiative</a:t>
            </a:r>
            <a:r>
              <a:rPr lang="en-US" sz="1051" dirty="0"/>
              <a:t>.</a:t>
            </a:r>
          </a:p>
          <a:p>
            <a:endParaRPr lang="en-US" sz="1051" dirty="0"/>
          </a:p>
        </p:txBody>
      </p:sp>
      <p:sp>
        <p:nvSpPr>
          <p:cNvPr id="6" name="Footer Placeholder 5"/>
          <p:cNvSpPr>
            <a:spLocks noGrp="1"/>
          </p:cNvSpPr>
          <p:nvPr>
            <p:ph type="ftr" sz="quarter" idx="11"/>
          </p:nvPr>
        </p:nvSpPr>
        <p:spPr>
          <a:xfrm>
            <a:off x="2317306" y="5910147"/>
            <a:ext cx="5346805" cy="791808"/>
          </a:xfrm>
        </p:spPr>
        <p:txBody>
          <a:bodyPr/>
          <a:lstStyle/>
          <a:p>
            <a:pPr algn="l"/>
            <a:r>
              <a:rPr lang="en-US" sz="900" dirty="0"/>
              <a:t>Created date :  09/14/2022</a:t>
            </a:r>
          </a:p>
          <a:p>
            <a:pPr algn="l"/>
            <a:r>
              <a:rPr lang="en-US" sz="900" dirty="0"/>
              <a:t>Created by:  Susan Flor, Performance Improvement</a:t>
            </a:r>
          </a:p>
          <a:p>
            <a:pPr algn="l"/>
            <a:r>
              <a:rPr lang="en-US" sz="900" dirty="0"/>
              <a:t>Reviewed/revised date:  XX/XX/XXXX</a:t>
            </a:r>
          </a:p>
        </p:txBody>
      </p:sp>
      <p:pic>
        <p:nvPicPr>
          <p:cNvPr id="7" name="Picture 6">
            <a:extLst>
              <a:ext uri="{FF2B5EF4-FFF2-40B4-BE49-F238E27FC236}">
                <a16:creationId xmlns:a16="http://schemas.microsoft.com/office/drawing/2014/main" id="{2CB5CE27-1794-491B-8B12-D19144F6E988}"/>
              </a:ext>
            </a:extLst>
          </p:cNvPr>
          <p:cNvPicPr>
            <a:picLocks noChangeAspect="1"/>
          </p:cNvPicPr>
          <p:nvPr/>
        </p:nvPicPr>
        <p:blipFill>
          <a:blip r:embed="rId4"/>
          <a:stretch>
            <a:fillRect/>
          </a:stretch>
        </p:blipFill>
        <p:spPr>
          <a:xfrm>
            <a:off x="2522688" y="420579"/>
            <a:ext cx="4665865" cy="3383280"/>
          </a:xfrm>
          <a:prstGeom prst="rect">
            <a:avLst/>
          </a:prstGeom>
        </p:spPr>
      </p:pic>
      <p:pic>
        <p:nvPicPr>
          <p:cNvPr id="1026" name="Picture 2">
            <a:extLst>
              <a:ext uri="{FF2B5EF4-FFF2-40B4-BE49-F238E27FC236}">
                <a16:creationId xmlns:a16="http://schemas.microsoft.com/office/drawing/2014/main" id="{402BDC7C-1D76-4793-BBC2-7CDAF45B3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067" y="5503333"/>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772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40F26C8F-2ABE-4CF0-B086-684912B0D22B}"/>
              </a:ext>
            </a:extLst>
          </p:cNvPr>
          <p:cNvPicPr>
            <a:picLocks noChangeAspect="1"/>
          </p:cNvPicPr>
          <p:nvPr/>
        </p:nvPicPr>
        <p:blipFill>
          <a:blip r:embed="rId2"/>
          <a:stretch>
            <a:fillRect/>
          </a:stretch>
        </p:blipFill>
        <p:spPr>
          <a:xfrm>
            <a:off x="966887" y="67733"/>
            <a:ext cx="10258228" cy="6165851"/>
          </a:xfrm>
          <a:prstGeom prst="rect">
            <a:avLst/>
          </a:prstGeom>
          <a:noFill/>
        </p:spPr>
      </p:pic>
    </p:spTree>
    <p:extLst>
      <p:ext uri="{BB962C8B-B14F-4D97-AF65-F5344CB8AC3E}">
        <p14:creationId xmlns:p14="http://schemas.microsoft.com/office/powerpoint/2010/main" val="2971727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C5B182-59CB-48E9-852E-E9F905B036F9}"/>
              </a:ext>
            </a:extLst>
          </p:cNvPr>
          <p:cNvSpPr>
            <a:spLocks noGrp="1"/>
          </p:cNvSpPr>
          <p:nvPr>
            <p:ph type="title"/>
          </p:nvPr>
        </p:nvSpPr>
        <p:spPr/>
        <p:txBody>
          <a:bodyPr/>
          <a:lstStyle/>
          <a:p>
            <a:r>
              <a:rPr lang="en-US" dirty="0"/>
              <a:t>Deep Dive</a:t>
            </a:r>
          </a:p>
        </p:txBody>
      </p:sp>
      <p:sp>
        <p:nvSpPr>
          <p:cNvPr id="6" name="Text Placeholder 5">
            <a:extLst>
              <a:ext uri="{FF2B5EF4-FFF2-40B4-BE49-F238E27FC236}">
                <a16:creationId xmlns:a16="http://schemas.microsoft.com/office/drawing/2014/main" id="{F862A69D-92FB-4B0B-AA3A-B5DECA5420FF}"/>
              </a:ext>
            </a:extLst>
          </p:cNvPr>
          <p:cNvSpPr>
            <a:spLocks noGrp="1"/>
          </p:cNvSpPr>
          <p:nvPr>
            <p:ph type="body" sz="quarter" idx="10"/>
          </p:nvPr>
        </p:nvSpPr>
        <p:spPr/>
        <p:txBody>
          <a:bodyPr/>
          <a:lstStyle/>
          <a:p>
            <a:r>
              <a:rPr lang="en-US" dirty="0"/>
              <a:t>Manual chart review (n = 77) </a:t>
            </a:r>
          </a:p>
          <a:p>
            <a:r>
              <a:rPr lang="en-US" dirty="0"/>
              <a:t>Better understand clinical management</a:t>
            </a:r>
          </a:p>
          <a:p>
            <a:r>
              <a:rPr lang="en-US" dirty="0"/>
              <a:t>Investigate contributing variables to outcomes</a:t>
            </a:r>
          </a:p>
          <a:p>
            <a:r>
              <a:rPr lang="en-US" dirty="0"/>
              <a:t>Total NTSV</a:t>
            </a:r>
          </a:p>
          <a:p>
            <a:r>
              <a:rPr lang="en-US" dirty="0"/>
              <a:t>Total IOL</a:t>
            </a:r>
          </a:p>
          <a:p>
            <a:r>
              <a:rPr lang="en-US" dirty="0"/>
              <a:t>Indicators for cesarean delivery</a:t>
            </a:r>
          </a:p>
          <a:p>
            <a:r>
              <a:rPr lang="en-US" dirty="0"/>
              <a:t>Personnel (</a:t>
            </a:r>
            <a:r>
              <a:rPr lang="en-US" dirty="0" err="1"/>
              <a:t>Laborist</a:t>
            </a:r>
            <a:r>
              <a:rPr lang="en-US" dirty="0"/>
              <a:t> Model)</a:t>
            </a:r>
          </a:p>
        </p:txBody>
      </p:sp>
    </p:spTree>
    <p:extLst>
      <p:ext uri="{BB962C8B-B14F-4D97-AF65-F5344CB8AC3E}">
        <p14:creationId xmlns:p14="http://schemas.microsoft.com/office/powerpoint/2010/main" val="3881131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400B294A-E7F8-4329-8123-E564B1D129F5}"/>
              </a:ext>
            </a:extLst>
          </p:cNvPr>
          <p:cNvPicPr>
            <a:picLocks noChangeAspect="1"/>
          </p:cNvPicPr>
          <p:nvPr/>
        </p:nvPicPr>
        <p:blipFill>
          <a:blip r:embed="rId2"/>
          <a:stretch>
            <a:fillRect/>
          </a:stretch>
        </p:blipFill>
        <p:spPr>
          <a:xfrm>
            <a:off x="966887" y="67733"/>
            <a:ext cx="10258228" cy="6165851"/>
          </a:xfrm>
          <a:prstGeom prst="rect">
            <a:avLst/>
          </a:prstGeom>
          <a:noFill/>
        </p:spPr>
      </p:pic>
    </p:spTree>
    <p:extLst>
      <p:ext uri="{BB962C8B-B14F-4D97-AF65-F5344CB8AC3E}">
        <p14:creationId xmlns:p14="http://schemas.microsoft.com/office/powerpoint/2010/main" val="2931589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9448" y="798361"/>
            <a:ext cx="8472512" cy="5448588"/>
          </a:xfrm>
          <a:prstGeom prst="rect">
            <a:avLst/>
          </a:prstGeom>
        </p:spPr>
      </p:pic>
    </p:spTree>
    <p:extLst>
      <p:ext uri="{BB962C8B-B14F-4D97-AF65-F5344CB8AC3E}">
        <p14:creationId xmlns:p14="http://schemas.microsoft.com/office/powerpoint/2010/main" val="2450115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3818" y="606506"/>
            <a:ext cx="8979996" cy="5557572"/>
          </a:xfrm>
          <a:prstGeom prst="rect">
            <a:avLst/>
          </a:prstGeom>
        </p:spPr>
      </p:pic>
    </p:spTree>
    <p:extLst>
      <p:ext uri="{BB962C8B-B14F-4D97-AF65-F5344CB8AC3E}">
        <p14:creationId xmlns:p14="http://schemas.microsoft.com/office/powerpoint/2010/main" val="261517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18" y="1988540"/>
            <a:ext cx="11808366" cy="4638885"/>
          </a:xfrm>
        </p:spPr>
        <p:txBody>
          <a:bodyPr vert="horz" lIns="91440" tIns="45720" rIns="91440" bIns="45720" rtlCol="0" anchor="t">
            <a:noAutofit/>
          </a:bodyPr>
          <a:lstStyle/>
          <a:p>
            <a:pPr>
              <a:spcAft>
                <a:spcPts val="0"/>
              </a:spcAft>
              <a:buFont typeface="Wingdings" panose="05000000000000000000" pitchFamily="2" charset="2"/>
              <a:buChar char="q"/>
            </a:pPr>
            <a:r>
              <a:rPr lang="en-US" sz="2800">
                <a:ea typeface="Lato"/>
                <a:cs typeface="Lato"/>
              </a:rPr>
              <a:t> All </a:t>
            </a:r>
            <a:r>
              <a:rPr lang="en-US" sz="2800" u="sng">
                <a:ea typeface="Lato"/>
                <a:cs typeface="Lato"/>
              </a:rPr>
              <a:t>structure</a:t>
            </a:r>
            <a:r>
              <a:rPr lang="en-US" sz="2800">
                <a:ea typeface="Lato"/>
                <a:cs typeface="Lato"/>
              </a:rPr>
              <a:t> &amp; </a:t>
            </a:r>
            <a:r>
              <a:rPr lang="en-US" sz="2800" u="sng">
                <a:ea typeface="Lato"/>
                <a:cs typeface="Lato"/>
              </a:rPr>
              <a:t>patient-level</a:t>
            </a:r>
            <a:r>
              <a:rPr lang="en-US" sz="2800">
                <a:ea typeface="Lato"/>
                <a:cs typeface="Lato"/>
              </a:rPr>
              <a:t> data entered for Baseline-August 2022 </a:t>
            </a:r>
          </a:p>
          <a:p>
            <a:pPr lvl="1">
              <a:spcAft>
                <a:spcPts val="0"/>
              </a:spcAft>
              <a:buFont typeface="Wingdings" panose="05000000000000000000" pitchFamily="2" charset="2"/>
              <a:buChar char="q"/>
            </a:pPr>
            <a:r>
              <a:rPr lang="en-US" sz="2400">
                <a:ea typeface="Lato"/>
                <a:cs typeface="Lato"/>
              </a:rPr>
              <a:t>I</a:t>
            </a:r>
            <a:r>
              <a:rPr lang="en-US" sz="2400">
                <a:highlight>
                  <a:srgbClr val="FFFF00"/>
                </a:highlight>
                <a:ea typeface="Lato"/>
                <a:cs typeface="Lato"/>
              </a:rPr>
              <a:t>ncluding Race, ethnicity, and insurance status NTSV delivery data Baseline-August 2022</a:t>
            </a:r>
          </a:p>
          <a:p>
            <a:pPr>
              <a:spcAft>
                <a:spcPts val="0"/>
              </a:spcAft>
              <a:buFont typeface="Wingdings" panose="05000000000000000000" pitchFamily="2" charset="2"/>
              <a:buChar char="q"/>
            </a:pPr>
            <a:r>
              <a:rPr lang="en-US" sz="2800">
                <a:ea typeface="Lato"/>
                <a:cs typeface="Lato"/>
              </a:rPr>
              <a:t> Key Structure Measures "In Place":</a:t>
            </a:r>
          </a:p>
          <a:p>
            <a:pPr lvl="1">
              <a:spcAft>
                <a:spcPts val="0"/>
              </a:spcAft>
              <a:buFont typeface="Wingdings" panose="05000000000000000000" pitchFamily="2" charset="2"/>
              <a:buChar char="q"/>
            </a:pPr>
            <a:r>
              <a:rPr lang="en-US" sz="2400">
                <a:ea typeface="Lato"/>
                <a:cs typeface="Lato"/>
              </a:rPr>
              <a:t> Provider and Nurse Education </a:t>
            </a:r>
          </a:p>
          <a:p>
            <a:pPr lvl="1">
              <a:spcAft>
                <a:spcPts val="0"/>
              </a:spcAft>
              <a:buFont typeface="Wingdings" panose="05000000000000000000" pitchFamily="2" charset="2"/>
              <a:buChar char="q"/>
            </a:pPr>
            <a:r>
              <a:rPr lang="en-US" sz="2400">
                <a:ea typeface="Lato"/>
                <a:cs typeface="Lato"/>
              </a:rPr>
              <a:t> Standardized Protocol/Processes</a:t>
            </a:r>
          </a:p>
          <a:p>
            <a:pPr lvl="1">
              <a:spcAft>
                <a:spcPts val="0"/>
              </a:spcAft>
              <a:buFont typeface="Wingdings" panose="05000000000000000000" pitchFamily="2" charset="2"/>
              <a:buChar char="q"/>
            </a:pPr>
            <a:r>
              <a:rPr lang="en-US" sz="2400">
                <a:ea typeface="Lato"/>
                <a:cs typeface="Lato"/>
              </a:rPr>
              <a:t> Sharing un-blinded provider level NTSV C-Section rates</a:t>
            </a:r>
          </a:p>
          <a:p>
            <a:pPr lvl="1">
              <a:spcAft>
                <a:spcPts val="0"/>
              </a:spcAft>
              <a:buFont typeface="Wingdings" panose="05000000000000000000" pitchFamily="2" charset="2"/>
              <a:buChar char="q"/>
            </a:pPr>
            <a:r>
              <a:rPr lang="en-US" sz="2400">
                <a:ea typeface="Lato"/>
                <a:cs typeface="Lato"/>
              </a:rPr>
              <a:t> Cesarean Decision Checklist</a:t>
            </a:r>
          </a:p>
          <a:p>
            <a:pPr lvl="1">
              <a:spcAft>
                <a:spcPts val="0"/>
              </a:spcAft>
              <a:buFont typeface="Wingdings" panose="05000000000000000000" pitchFamily="2" charset="2"/>
              <a:buChar char="q"/>
            </a:pPr>
            <a:r>
              <a:rPr lang="en-US" sz="2400">
                <a:ea typeface="Lato"/>
                <a:cs typeface="Lato"/>
              </a:rPr>
              <a:t> Decision Huddles/Debriefs</a:t>
            </a:r>
          </a:p>
          <a:p>
            <a:pPr lvl="1">
              <a:spcAft>
                <a:spcPts val="0"/>
              </a:spcAft>
              <a:buFont typeface="Wingdings" panose="05000000000000000000" pitchFamily="2" charset="2"/>
              <a:buChar char="q"/>
            </a:pPr>
            <a:r>
              <a:rPr lang="en-US" sz="2400">
                <a:ea typeface="Lato"/>
                <a:cs typeface="Lato"/>
              </a:rPr>
              <a:t> Shared Decision-Making</a:t>
            </a:r>
          </a:p>
          <a:p>
            <a:pPr lvl="1">
              <a:spcAft>
                <a:spcPts val="0"/>
              </a:spcAft>
              <a:buFont typeface="Arial"/>
            </a:pPr>
            <a:endParaRPr lang="en-US" sz="1800">
              <a:cs typeface="Arial" panose="020B0604020202020204"/>
            </a:endParaRPr>
          </a:p>
          <a:p>
            <a:pPr>
              <a:spcAft>
                <a:spcPts val="0"/>
              </a:spcAft>
            </a:pPr>
            <a:endParaRPr lang="en-US" sz="1800">
              <a:cs typeface="Arial" panose="020B0604020202020204"/>
            </a:endParaRPr>
          </a:p>
          <a:p>
            <a:pPr>
              <a:spcAft>
                <a:spcPts val="0"/>
              </a:spcAft>
            </a:pPr>
            <a:endParaRPr lang="en-US" sz="1800">
              <a:cs typeface="Arial" panose="020B0604020202020204"/>
            </a:endParaRPr>
          </a:p>
          <a:p>
            <a:pPr>
              <a:spcAft>
                <a:spcPts val="0"/>
              </a:spcAft>
            </a:pPr>
            <a:endParaRPr lang="en-US" sz="1800"/>
          </a:p>
        </p:txBody>
      </p:sp>
      <p:sp>
        <p:nvSpPr>
          <p:cNvPr id="4" name="Slide Number Placeholder 3"/>
          <p:cNvSpPr>
            <a:spLocks noGrp="1"/>
          </p:cNvSpPr>
          <p:nvPr>
            <p:ph type="sldNum" sz="quarter" idx="10"/>
          </p:nvPr>
        </p:nvSpPr>
        <p:spPr/>
        <p:txBody>
          <a:bodyPr/>
          <a:lstStyle/>
          <a:p>
            <a:fld id="{97033E4B-E3EB-3D46-B2D8-3159663620FA}" type="slidenum">
              <a:rPr lang="en-US" smtClean="0"/>
              <a:pPr/>
              <a:t>6</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11" name="Picture 10"/>
          <p:cNvPicPr>
            <a:picLocks noChangeAspect="1"/>
          </p:cNvPicPr>
          <p:nvPr/>
        </p:nvPicPr>
        <p:blipFill>
          <a:blip r:embed="rId3"/>
          <a:stretch>
            <a:fillRect/>
          </a:stretch>
        </p:blipFill>
        <p:spPr>
          <a:xfrm>
            <a:off x="9078939" y="3754750"/>
            <a:ext cx="2604126" cy="2966725"/>
          </a:xfrm>
          <a:prstGeom prst="rect">
            <a:avLst/>
          </a:prstGeom>
        </p:spPr>
      </p:pic>
      <p:pic>
        <p:nvPicPr>
          <p:cNvPr id="6" name="Picture 5"/>
          <p:cNvPicPr>
            <a:picLocks noChangeAspect="1"/>
          </p:cNvPicPr>
          <p:nvPr/>
        </p:nvPicPr>
        <p:blipFill>
          <a:blip r:embed="rId4"/>
          <a:stretch>
            <a:fillRect/>
          </a:stretch>
        </p:blipFill>
        <p:spPr>
          <a:xfrm>
            <a:off x="134453" y="-50095"/>
            <a:ext cx="6944694" cy="2038635"/>
          </a:xfrm>
          <a:prstGeom prst="rect">
            <a:avLst/>
          </a:prstGeom>
        </p:spPr>
      </p:pic>
    </p:spTree>
    <p:extLst>
      <p:ext uri="{BB962C8B-B14F-4D97-AF65-F5344CB8AC3E}">
        <p14:creationId xmlns:p14="http://schemas.microsoft.com/office/powerpoint/2010/main" val="4118804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AA252-A86D-4A2E-8600-D2365C91820D}"/>
              </a:ext>
            </a:extLst>
          </p:cNvPr>
          <p:cNvPicPr>
            <a:picLocks noChangeAspect="1"/>
          </p:cNvPicPr>
          <p:nvPr/>
        </p:nvPicPr>
        <p:blipFill>
          <a:blip r:embed="rId2"/>
          <a:stretch>
            <a:fillRect/>
          </a:stretch>
        </p:blipFill>
        <p:spPr>
          <a:xfrm>
            <a:off x="2370413" y="67733"/>
            <a:ext cx="7451177" cy="6165851"/>
          </a:xfrm>
          <a:prstGeom prst="rect">
            <a:avLst/>
          </a:prstGeom>
          <a:noFill/>
        </p:spPr>
      </p:pic>
      <p:sp>
        <p:nvSpPr>
          <p:cNvPr id="5" name="TextBox 4">
            <a:extLst>
              <a:ext uri="{FF2B5EF4-FFF2-40B4-BE49-F238E27FC236}">
                <a16:creationId xmlns:a16="http://schemas.microsoft.com/office/drawing/2014/main" id="{799A8774-FF68-4877-9B96-772151F30280}"/>
              </a:ext>
            </a:extLst>
          </p:cNvPr>
          <p:cNvSpPr txBox="1"/>
          <p:nvPr/>
        </p:nvSpPr>
        <p:spPr>
          <a:xfrm>
            <a:off x="9952868" y="1445479"/>
            <a:ext cx="1970361" cy="2515369"/>
          </a:xfrm>
          <a:prstGeom prst="rect">
            <a:avLst/>
          </a:prstGeom>
          <a:noFill/>
        </p:spPr>
        <p:txBody>
          <a:bodyPr wrap="square" rtlCol="0">
            <a:spAutoFit/>
          </a:bodyPr>
          <a:lstStyle/>
          <a:p>
            <a:pPr algn="just">
              <a:spcAft>
                <a:spcPts val="1333"/>
              </a:spcAft>
            </a:pPr>
            <a:r>
              <a:rPr lang="en-US" sz="1333"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Clark, et al. “Intrapartum management of category II fetal heart tracings: towards standardizations of care”. </a:t>
            </a:r>
            <a:r>
              <a:rPr lang="en-US" sz="1333"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Am J </a:t>
            </a:r>
            <a:r>
              <a:rPr lang="en-US" sz="1333"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Obstet</a:t>
            </a:r>
            <a:r>
              <a:rPr lang="en-US" sz="1333"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Gynecol.</a:t>
            </a:r>
            <a:r>
              <a:rPr lang="en-US" sz="1333"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Aug 2013.</a:t>
            </a:r>
          </a:p>
          <a:p>
            <a:pPr algn="just"/>
            <a:r>
              <a:rPr lang="en-US" sz="1333"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Exceptions:</a:t>
            </a:r>
          </a:p>
          <a:p>
            <a:pPr algn="just"/>
            <a:r>
              <a:rPr lang="en-US" sz="1333"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TOLAC 	</a:t>
            </a:r>
          </a:p>
          <a:p>
            <a:pPr algn="just"/>
            <a:r>
              <a:rPr lang="en-US" sz="1333"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Preterm labor &lt; 28wks</a:t>
            </a:r>
          </a:p>
          <a:p>
            <a:r>
              <a:rPr lang="en-US" sz="1333" dirty="0">
                <a:latin typeface="Times New Roman" panose="02020603050405020304" pitchFamily="18" charset="0"/>
                <a:ea typeface="Times New Roman" panose="02020603050405020304" pitchFamily="18" charset="0"/>
              </a:rPr>
              <a:t>Sinusoidal rhythm</a:t>
            </a:r>
          </a:p>
          <a:p>
            <a:r>
              <a:rPr lang="en-US" sz="1333" dirty="0">
                <a:latin typeface="Times New Roman" panose="02020603050405020304" pitchFamily="18" charset="0"/>
              </a:rPr>
              <a:t>Suspected abruption</a:t>
            </a:r>
            <a:endParaRPr lang="en-US" sz="1333" dirty="0"/>
          </a:p>
        </p:txBody>
      </p:sp>
    </p:spTree>
    <p:extLst>
      <p:ext uri="{BB962C8B-B14F-4D97-AF65-F5344CB8AC3E}">
        <p14:creationId xmlns:p14="http://schemas.microsoft.com/office/powerpoint/2010/main" val="649075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29F710-58DB-4E91-945E-42DA281F382E}"/>
              </a:ext>
            </a:extLst>
          </p:cNvPr>
          <p:cNvSpPr>
            <a:spLocks noGrp="1"/>
          </p:cNvSpPr>
          <p:nvPr>
            <p:ph type="title"/>
          </p:nvPr>
        </p:nvSpPr>
        <p:spPr>
          <a:xfrm>
            <a:off x="848990" y="1030067"/>
            <a:ext cx="10177757" cy="584775"/>
          </a:xfrm>
        </p:spPr>
        <p:txBody>
          <a:bodyPr/>
          <a:lstStyle/>
          <a:p>
            <a:r>
              <a:rPr lang="en-US" sz="3200" dirty="0"/>
              <a:t>Moving forward…</a:t>
            </a:r>
          </a:p>
        </p:txBody>
      </p:sp>
      <p:sp>
        <p:nvSpPr>
          <p:cNvPr id="6" name="Text Placeholder 5">
            <a:extLst>
              <a:ext uri="{FF2B5EF4-FFF2-40B4-BE49-F238E27FC236}">
                <a16:creationId xmlns:a16="http://schemas.microsoft.com/office/drawing/2014/main" id="{E0F6B1AF-AA0D-436A-82AE-858D31BB9D9B}"/>
              </a:ext>
            </a:extLst>
          </p:cNvPr>
          <p:cNvSpPr>
            <a:spLocks noGrp="1"/>
          </p:cNvSpPr>
          <p:nvPr>
            <p:ph type="body" sz="quarter" idx="10"/>
          </p:nvPr>
        </p:nvSpPr>
        <p:spPr/>
        <p:txBody>
          <a:bodyPr/>
          <a:lstStyle/>
          <a:p>
            <a:r>
              <a:rPr lang="en-US" dirty="0"/>
              <a:t>“Blip”?</a:t>
            </a:r>
          </a:p>
          <a:p>
            <a:r>
              <a:rPr lang="en-US" dirty="0"/>
              <a:t>Challenge: Balance parallel goals of PVB vs. supporting fetal well being.</a:t>
            </a:r>
          </a:p>
          <a:p>
            <a:r>
              <a:rPr lang="en-US" dirty="0"/>
              <a:t>Unintended consequence of ARRIVE trial?</a:t>
            </a:r>
          </a:p>
          <a:p>
            <a:pPr lvl="1"/>
            <a:r>
              <a:rPr lang="en-US" sz="1867" dirty="0"/>
              <a:t>Discourage elective IOL with unfavorable cervix (maternal exhaustion)</a:t>
            </a:r>
          </a:p>
          <a:p>
            <a:r>
              <a:rPr lang="en-US"/>
              <a:t>All OB staff </a:t>
            </a:r>
            <a:r>
              <a:rPr lang="en-US" dirty="0"/>
              <a:t>current with EFM interpretation competency (standardized terminology for Cat 1-3 tracings).</a:t>
            </a:r>
          </a:p>
          <a:p>
            <a:r>
              <a:rPr lang="en-US" dirty="0"/>
              <a:t>Continued surveillance of our quality performance.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32855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13310" y="1003672"/>
            <a:ext cx="9365380" cy="2014679"/>
          </a:xfrm>
        </p:spPr>
        <p:txBody>
          <a:bodyPr/>
          <a:lstStyle/>
          <a:p>
            <a:r>
              <a:rPr lang="en-US">
                <a:ea typeface="Lato Medium"/>
                <a:cs typeface="Lato Medium"/>
              </a:rPr>
              <a:t>Team Talk: Riverside</a:t>
            </a:r>
            <a:endParaRPr lang="en-US" sz="2800"/>
          </a:p>
        </p:txBody>
      </p:sp>
      <p:sp>
        <p:nvSpPr>
          <p:cNvPr id="7" name="Subtitle 6"/>
          <p:cNvSpPr>
            <a:spLocks noGrp="1"/>
          </p:cNvSpPr>
          <p:nvPr>
            <p:ph type="subTitle" idx="1"/>
          </p:nvPr>
        </p:nvSpPr>
        <p:spPr>
          <a:xfrm>
            <a:off x="1413310" y="3081639"/>
            <a:ext cx="10041115" cy="1504154"/>
          </a:xfrm>
        </p:spPr>
        <p:txBody>
          <a:bodyPr vert="horz" lIns="91440" tIns="45720" rIns="91440" bIns="45720" rtlCol="0" anchor="t">
            <a:noAutofit/>
          </a:bodyPr>
          <a:lstStyle/>
          <a:p>
            <a:r>
              <a:rPr lang="en-US" dirty="0"/>
              <a:t>Barbara </a:t>
            </a:r>
            <a:r>
              <a:rPr lang="en-US" dirty="0" err="1"/>
              <a:t>Schuch</a:t>
            </a:r>
            <a:r>
              <a:rPr lang="en-US" dirty="0"/>
              <a:t>, Director of Women &amp; Newborn Services</a:t>
            </a:r>
            <a:br>
              <a:rPr lang="en-US" dirty="0"/>
            </a:br>
            <a:r>
              <a:rPr lang="en-US" dirty="0"/>
              <a:t>Mary Ellen Arrington, Perinatal Quality Coordinator</a:t>
            </a:r>
          </a:p>
          <a:p>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62</a:t>
            </a:fld>
            <a:endParaRPr lang="en-US"/>
          </a:p>
        </p:txBody>
      </p:sp>
      <p:sp>
        <p:nvSpPr>
          <p:cNvPr id="5" name="Footer Placeholder 4"/>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1330245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9A545B-A732-4052-A988-B096B70A433D}"/>
              </a:ext>
            </a:extLst>
          </p:cNvPr>
          <p:cNvSpPr>
            <a:spLocks noGrp="1"/>
          </p:cNvSpPr>
          <p:nvPr>
            <p:ph type="ctrTitle"/>
          </p:nvPr>
        </p:nvSpPr>
        <p:spPr>
          <a:xfrm>
            <a:off x="762000" y="479535"/>
            <a:ext cx="10591800" cy="3569384"/>
          </a:xfrm>
        </p:spPr>
        <p:txBody>
          <a:bodyPr>
            <a:normAutofit/>
          </a:bodyPr>
          <a:lstStyle/>
          <a:p>
            <a:r>
              <a:rPr lang="en-US" sz="4800" b="0" dirty="0">
                <a:latin typeface="Caecilia LT Std Roman" panose="00000500000000000000" pitchFamily="50" charset="0"/>
              </a:rPr>
              <a:t>Promoting Vaginal Birth - PVB</a:t>
            </a:r>
          </a:p>
        </p:txBody>
      </p:sp>
      <p:sp>
        <p:nvSpPr>
          <p:cNvPr id="6" name="Subtitle 5">
            <a:extLst>
              <a:ext uri="{FF2B5EF4-FFF2-40B4-BE49-F238E27FC236}">
                <a16:creationId xmlns:a16="http://schemas.microsoft.com/office/drawing/2014/main" id="{047BF0F8-542C-4699-8642-B5BB2D87E017}"/>
              </a:ext>
            </a:extLst>
          </p:cNvPr>
          <p:cNvSpPr>
            <a:spLocks noGrp="1"/>
          </p:cNvSpPr>
          <p:nvPr>
            <p:ph type="subTitle" idx="1"/>
          </p:nvPr>
        </p:nvSpPr>
        <p:spPr>
          <a:xfrm>
            <a:off x="1004455" y="3581400"/>
            <a:ext cx="9144000" cy="1655762"/>
          </a:xfrm>
        </p:spPr>
        <p:txBody>
          <a:bodyPr/>
          <a:lstStyle/>
          <a:p>
            <a:r>
              <a:rPr lang="en-US" b="0" dirty="0"/>
              <a:t>Riverside Hospital’s Journey</a:t>
            </a:r>
          </a:p>
        </p:txBody>
      </p:sp>
      <p:sp>
        <p:nvSpPr>
          <p:cNvPr id="8" name="Subtitle 5">
            <a:extLst>
              <a:ext uri="{FF2B5EF4-FFF2-40B4-BE49-F238E27FC236}">
                <a16:creationId xmlns:a16="http://schemas.microsoft.com/office/drawing/2014/main" id="{A0205AAD-A61F-4446-A45E-5B009A360978}"/>
              </a:ext>
            </a:extLst>
          </p:cNvPr>
          <p:cNvSpPr txBox="1">
            <a:spLocks/>
          </p:cNvSpPr>
          <p:nvPr/>
        </p:nvSpPr>
        <p:spPr>
          <a:xfrm>
            <a:off x="1004455" y="5638800"/>
            <a:ext cx="9144000" cy="9745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17A0B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Barbara Schuch, Director of Women &amp; Newborn Services</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Mary Ellen Arrington, Perinatal Quality Coordinator</a:t>
            </a:r>
          </a:p>
        </p:txBody>
      </p:sp>
      <p:pic>
        <p:nvPicPr>
          <p:cNvPr id="2" name="Graphic 1">
            <a:extLst>
              <a:ext uri="{FF2B5EF4-FFF2-40B4-BE49-F238E27FC236}">
                <a16:creationId xmlns:a16="http://schemas.microsoft.com/office/drawing/2014/main" id="{76C50CB4-BA9B-4F41-801A-A6E6D3F4FF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534400" y="4511355"/>
            <a:ext cx="4648200" cy="2575245"/>
          </a:xfrm>
          <a:prstGeom prst="rect">
            <a:avLst/>
          </a:prstGeom>
        </p:spPr>
      </p:pic>
    </p:spTree>
    <p:extLst>
      <p:ext uri="{BB962C8B-B14F-4D97-AF65-F5344CB8AC3E}">
        <p14:creationId xmlns:p14="http://schemas.microsoft.com/office/powerpoint/2010/main" val="3534841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97CB-46DD-4538-9A16-92BC413BE68C}"/>
              </a:ext>
            </a:extLst>
          </p:cNvPr>
          <p:cNvSpPr>
            <a:spLocks noGrp="1"/>
          </p:cNvSpPr>
          <p:nvPr>
            <p:ph type="title"/>
          </p:nvPr>
        </p:nvSpPr>
        <p:spPr/>
        <p:txBody>
          <a:bodyPr/>
          <a:lstStyle/>
          <a:p>
            <a:r>
              <a:rPr lang="en-US" dirty="0"/>
              <a:t>Riverside Hospital Overview</a:t>
            </a:r>
          </a:p>
        </p:txBody>
      </p:sp>
      <p:pic>
        <p:nvPicPr>
          <p:cNvPr id="4" name="Content Placeholder 3">
            <a:extLst>
              <a:ext uri="{FF2B5EF4-FFF2-40B4-BE49-F238E27FC236}">
                <a16:creationId xmlns:a16="http://schemas.microsoft.com/office/drawing/2014/main" id="{A41C5779-1733-4DE1-8367-8864CDA7A0AD}"/>
              </a:ext>
            </a:extLst>
          </p:cNvPr>
          <p:cNvPicPr>
            <a:picLocks noGrp="1" noChangeAspect="1"/>
          </p:cNvPicPr>
          <p:nvPr>
            <p:ph idx="1"/>
          </p:nvPr>
        </p:nvPicPr>
        <p:blipFill>
          <a:blip r:embed="rId2"/>
          <a:stretch>
            <a:fillRect/>
          </a:stretch>
        </p:blipFill>
        <p:spPr>
          <a:xfrm>
            <a:off x="7315200" y="1746769"/>
            <a:ext cx="4148628" cy="3170099"/>
          </a:xfrm>
          <a:prstGeom prst="rect">
            <a:avLst/>
          </a:prstGeom>
        </p:spPr>
      </p:pic>
      <p:sp>
        <p:nvSpPr>
          <p:cNvPr id="5" name="TextBox 4">
            <a:extLst>
              <a:ext uri="{FF2B5EF4-FFF2-40B4-BE49-F238E27FC236}">
                <a16:creationId xmlns:a16="http://schemas.microsoft.com/office/drawing/2014/main" id="{E2DE6C00-552F-4384-9CB5-3A0099D3DE30}"/>
              </a:ext>
            </a:extLst>
          </p:cNvPr>
          <p:cNvSpPr txBox="1"/>
          <p:nvPr/>
        </p:nvSpPr>
        <p:spPr>
          <a:xfrm>
            <a:off x="838200" y="1695867"/>
            <a:ext cx="5029200" cy="38164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Riverside Hospital is located in</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Kankakee, Illinois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341 bed - Magnet Designated Hospital</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Level II  Perinatal Center &gt; part of the                U of C Regional Network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*24/7 Pediatric U of C Hospitalists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 LDR, 4 Observation/Testing Rooms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~1000 deliveries per year</a:t>
            </a:r>
          </a:p>
        </p:txBody>
      </p:sp>
      <p:pic>
        <p:nvPicPr>
          <p:cNvPr id="7" name="Picture 6" descr="cid:image002.png@01D8441E.7CA8BB10">
            <a:extLst>
              <a:ext uri="{FF2B5EF4-FFF2-40B4-BE49-F238E27FC236}">
                <a16:creationId xmlns:a16="http://schemas.microsoft.com/office/drawing/2014/main" id="{57827472-563E-4AF2-8F17-7DB3BD1D64B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46108" y="365864"/>
            <a:ext cx="1217720" cy="1066800"/>
          </a:xfrm>
          <a:prstGeom prst="rect">
            <a:avLst/>
          </a:prstGeom>
          <a:noFill/>
          <a:ln>
            <a:noFill/>
          </a:ln>
        </p:spPr>
      </p:pic>
    </p:spTree>
    <p:extLst>
      <p:ext uri="{BB962C8B-B14F-4D97-AF65-F5344CB8AC3E}">
        <p14:creationId xmlns:p14="http://schemas.microsoft.com/office/powerpoint/2010/main" val="1839427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Quality Team </a:t>
            </a:r>
          </a:p>
        </p:txBody>
      </p:sp>
      <p:pic>
        <p:nvPicPr>
          <p:cNvPr id="4" name="Content Placeholder 3">
            <a:extLst>
              <a:ext uri="{FF2B5EF4-FFF2-40B4-BE49-F238E27FC236}">
                <a16:creationId xmlns:a16="http://schemas.microsoft.com/office/drawing/2014/main" id="{4F3D108D-21DF-494D-B642-E637B6F3D50F}"/>
              </a:ext>
            </a:extLst>
          </p:cNvPr>
          <p:cNvPicPr>
            <a:picLocks noGrp="1" noChangeAspect="1"/>
          </p:cNvPicPr>
          <p:nvPr>
            <p:ph idx="1"/>
          </p:nvPr>
        </p:nvPicPr>
        <p:blipFill>
          <a:blip r:embed="rId2"/>
          <a:stretch>
            <a:fillRect/>
          </a:stretch>
        </p:blipFill>
        <p:spPr>
          <a:xfrm>
            <a:off x="1295400" y="2209800"/>
            <a:ext cx="4114800" cy="3115326"/>
          </a:xfrm>
          <a:prstGeom prst="rect">
            <a:avLst/>
          </a:prstGeom>
        </p:spPr>
      </p:pic>
      <p:sp>
        <p:nvSpPr>
          <p:cNvPr id="5" name="TextBox 4">
            <a:extLst>
              <a:ext uri="{FF2B5EF4-FFF2-40B4-BE49-F238E27FC236}">
                <a16:creationId xmlns:a16="http://schemas.microsoft.com/office/drawing/2014/main" id="{89B0B4AB-087A-4066-BC0E-2F23B4E2DB7E}"/>
              </a:ext>
            </a:extLst>
          </p:cNvPr>
          <p:cNvSpPr txBox="1"/>
          <p:nvPr/>
        </p:nvSpPr>
        <p:spPr>
          <a:xfrm>
            <a:off x="5791200" y="2209800"/>
            <a:ext cx="5029200"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left to right…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Mary Ellen Arrington, Perinatal Quality Coordinator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Kaylee Gray, Clinical Team Leader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Laura Brown, Clinical Educator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Barbara Schuch, Director of Women &amp; Newborn Services and Magnet Program</a:t>
            </a:r>
          </a:p>
        </p:txBody>
      </p:sp>
    </p:spTree>
    <p:extLst>
      <p:ext uri="{BB962C8B-B14F-4D97-AF65-F5344CB8AC3E}">
        <p14:creationId xmlns:p14="http://schemas.microsoft.com/office/powerpoint/2010/main" val="3729017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4C2D-C17D-4610-8BA5-CAAA5855C837}"/>
              </a:ext>
            </a:extLst>
          </p:cNvPr>
          <p:cNvSpPr>
            <a:spLocks noGrp="1"/>
          </p:cNvSpPr>
          <p:nvPr>
            <p:ph type="title"/>
          </p:nvPr>
        </p:nvSpPr>
        <p:spPr>
          <a:xfrm>
            <a:off x="838200" y="365125"/>
            <a:ext cx="10515600" cy="854075"/>
          </a:xfrm>
        </p:spPr>
        <p:txBody>
          <a:bodyPr/>
          <a:lstStyle/>
          <a:p>
            <a:r>
              <a:rPr lang="en-US" dirty="0"/>
              <a:t>Successes</a:t>
            </a:r>
          </a:p>
        </p:txBody>
      </p:sp>
      <p:sp>
        <p:nvSpPr>
          <p:cNvPr id="3" name="Content Placeholder 2">
            <a:extLst>
              <a:ext uri="{FF2B5EF4-FFF2-40B4-BE49-F238E27FC236}">
                <a16:creationId xmlns:a16="http://schemas.microsoft.com/office/drawing/2014/main" id="{5DA160E4-0A81-4A4F-AB80-602613B39A94}"/>
              </a:ext>
            </a:extLst>
          </p:cNvPr>
          <p:cNvSpPr>
            <a:spLocks noGrp="1"/>
          </p:cNvSpPr>
          <p:nvPr>
            <p:ph idx="1"/>
          </p:nvPr>
        </p:nvSpPr>
        <p:spPr>
          <a:xfrm>
            <a:off x="838200" y="1066800"/>
            <a:ext cx="10515600" cy="5110163"/>
          </a:xfrm>
        </p:spPr>
        <p:txBody>
          <a:bodyPr>
            <a:normAutofit fontScale="77500" lnSpcReduction="20000"/>
          </a:bodyPr>
          <a:lstStyle/>
          <a:p>
            <a:pPr marL="0" indent="0">
              <a:buNone/>
            </a:pPr>
            <a:r>
              <a:rPr lang="en-US" u="sng" dirty="0"/>
              <a:t>Provider and RN education </a:t>
            </a:r>
            <a:r>
              <a:rPr lang="en-US" dirty="0">
                <a:solidFill>
                  <a:srgbClr val="FF0000"/>
                </a:solidFill>
              </a:rPr>
              <a:t>√</a:t>
            </a:r>
            <a:endParaRPr lang="en-US" dirty="0"/>
          </a:p>
          <a:p>
            <a:pPr lvl="1"/>
            <a:r>
              <a:rPr lang="en-US" dirty="0"/>
              <a:t>OLIE Education rolled out May 2021</a:t>
            </a:r>
          </a:p>
          <a:p>
            <a:pPr lvl="1"/>
            <a:r>
              <a:rPr lang="en-US" dirty="0"/>
              <a:t>PVB Grand Rounds July 2021 for MD’s</a:t>
            </a:r>
          </a:p>
          <a:p>
            <a:pPr marL="0" indent="0">
              <a:buNone/>
            </a:pPr>
            <a:r>
              <a:rPr lang="en-US" u="sng" dirty="0"/>
              <a:t>Implemented labor support management</a:t>
            </a:r>
            <a:r>
              <a:rPr lang="en-US" dirty="0"/>
              <a:t>-January 2021 in place </a:t>
            </a:r>
            <a:r>
              <a:rPr lang="en-US" dirty="0">
                <a:solidFill>
                  <a:srgbClr val="FF0000"/>
                </a:solidFill>
              </a:rPr>
              <a:t>√</a:t>
            </a:r>
            <a:endParaRPr lang="en-US" dirty="0"/>
          </a:p>
          <a:p>
            <a:pPr lvl="1"/>
            <a:r>
              <a:rPr lang="en-US" dirty="0"/>
              <a:t>Standardized protocols for IOL’s</a:t>
            </a:r>
          </a:p>
          <a:p>
            <a:pPr lvl="1"/>
            <a:r>
              <a:rPr lang="en-US" dirty="0"/>
              <a:t>Response to labor &amp; fetal heart rate abnormalities</a:t>
            </a:r>
          </a:p>
          <a:p>
            <a:pPr marL="0" indent="0">
              <a:buNone/>
            </a:pPr>
            <a:r>
              <a:rPr lang="en-US" u="sng" dirty="0"/>
              <a:t>Cesarean Section Decision Checklist </a:t>
            </a:r>
            <a:r>
              <a:rPr lang="en-US" dirty="0">
                <a:solidFill>
                  <a:srgbClr val="FF0000"/>
                </a:solidFill>
              </a:rPr>
              <a:t>√</a:t>
            </a:r>
            <a:endParaRPr lang="en-US" dirty="0"/>
          </a:p>
          <a:p>
            <a:pPr lvl="1"/>
            <a:r>
              <a:rPr lang="en-US" dirty="0"/>
              <a:t>Worked on May 2021-February of 2022 </a:t>
            </a:r>
          </a:p>
          <a:p>
            <a:pPr lvl="2"/>
            <a:r>
              <a:rPr lang="en-US" dirty="0"/>
              <a:t>(form, education &amp; RN buy-in)</a:t>
            </a:r>
          </a:p>
          <a:p>
            <a:pPr lvl="1"/>
            <a:r>
              <a:rPr lang="en-US" dirty="0"/>
              <a:t>In place March of 2022</a:t>
            </a:r>
          </a:p>
          <a:p>
            <a:pPr marL="0" indent="0">
              <a:buNone/>
            </a:pPr>
            <a:r>
              <a:rPr lang="en-US" u="sng" dirty="0"/>
              <a:t>Sharing Unblinded Provider Level Data </a:t>
            </a:r>
            <a:r>
              <a:rPr lang="en-US" dirty="0">
                <a:solidFill>
                  <a:srgbClr val="FF0000"/>
                </a:solidFill>
              </a:rPr>
              <a:t>√</a:t>
            </a:r>
            <a:endParaRPr lang="en-US" u="sng" dirty="0"/>
          </a:p>
          <a:p>
            <a:pPr lvl="1"/>
            <a:r>
              <a:rPr lang="en-US" dirty="0"/>
              <a:t>April 2021 in place &amp; shared at the WCSL Meeting</a:t>
            </a:r>
          </a:p>
          <a:p>
            <a:pPr marL="0" indent="0">
              <a:buNone/>
            </a:pPr>
            <a:r>
              <a:rPr lang="en-US" u="sng" dirty="0"/>
              <a:t>Decision Huddles &amp; Debriefs </a:t>
            </a:r>
            <a:r>
              <a:rPr lang="en-US" dirty="0">
                <a:solidFill>
                  <a:srgbClr val="FF0000"/>
                </a:solidFill>
              </a:rPr>
              <a:t>√</a:t>
            </a:r>
            <a:endParaRPr lang="en-US" u="sng" dirty="0"/>
          </a:p>
          <a:p>
            <a:pPr lvl="1"/>
            <a:r>
              <a:rPr lang="en-US" dirty="0"/>
              <a:t>May 2021-February 2022</a:t>
            </a:r>
          </a:p>
          <a:p>
            <a:pPr lvl="1"/>
            <a:r>
              <a:rPr lang="en-US" dirty="0"/>
              <a:t>In place March 20222</a:t>
            </a:r>
          </a:p>
          <a:p>
            <a:pPr marL="0" indent="0">
              <a:buNone/>
            </a:pPr>
            <a:r>
              <a:rPr lang="en-US" u="sng" dirty="0"/>
              <a:t>Shared Decision Making with the Patient </a:t>
            </a:r>
            <a:r>
              <a:rPr lang="en-US" dirty="0">
                <a:solidFill>
                  <a:srgbClr val="FF0000"/>
                </a:solidFill>
              </a:rPr>
              <a:t>√</a:t>
            </a:r>
            <a:endParaRPr lang="en-US" u="sng" dirty="0"/>
          </a:p>
          <a:p>
            <a:pPr lvl="1"/>
            <a:r>
              <a:rPr lang="en-US" dirty="0"/>
              <a:t>Providers have always done this, but without a checklist</a:t>
            </a:r>
          </a:p>
        </p:txBody>
      </p:sp>
    </p:spTree>
    <p:extLst>
      <p:ext uri="{BB962C8B-B14F-4D97-AF65-F5344CB8AC3E}">
        <p14:creationId xmlns:p14="http://schemas.microsoft.com/office/powerpoint/2010/main" val="2683468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C1C5C-F4AD-43EB-851B-C53177F83EAB}"/>
              </a:ext>
            </a:extLst>
          </p:cNvPr>
          <p:cNvSpPr>
            <a:spLocks noGrp="1"/>
          </p:cNvSpPr>
          <p:nvPr>
            <p:ph type="title"/>
          </p:nvPr>
        </p:nvSpPr>
        <p:spPr>
          <a:xfrm>
            <a:off x="838200" y="365126"/>
            <a:ext cx="10515600" cy="660544"/>
          </a:xfrm>
        </p:spPr>
        <p:txBody>
          <a:bodyPr>
            <a:normAutofit/>
          </a:bodyPr>
          <a:lstStyle/>
          <a:p>
            <a:r>
              <a:rPr lang="en-US" sz="4000" dirty="0"/>
              <a:t>Data Progression – Total NTSV Rate – YTD 16.8%</a:t>
            </a:r>
          </a:p>
        </p:txBody>
      </p:sp>
      <p:sp>
        <p:nvSpPr>
          <p:cNvPr id="3" name="Content Placeholder 2">
            <a:extLst>
              <a:ext uri="{FF2B5EF4-FFF2-40B4-BE49-F238E27FC236}">
                <a16:creationId xmlns:a16="http://schemas.microsoft.com/office/drawing/2014/main" id="{9B9D7BA4-3527-4C47-AE03-5ED48E735A23}"/>
              </a:ext>
            </a:extLst>
          </p:cNvPr>
          <p:cNvSpPr>
            <a:spLocks noGrp="1"/>
          </p:cNvSpPr>
          <p:nvPr>
            <p:ph idx="1"/>
          </p:nvPr>
        </p:nvSpPr>
        <p:spPr>
          <a:xfrm>
            <a:off x="838200" y="1371600"/>
            <a:ext cx="10515600" cy="4805363"/>
          </a:xfrm>
        </p:spPr>
        <p:txBody>
          <a:bodyPr/>
          <a:lstStyle/>
          <a:p>
            <a:pPr marL="0" indent="0">
              <a:buNone/>
            </a:pPr>
            <a:r>
              <a:rPr lang="en-US" dirty="0"/>
              <a:t>Redcap</a:t>
            </a:r>
          </a:p>
        </p:txBody>
      </p:sp>
      <p:pic>
        <p:nvPicPr>
          <p:cNvPr id="4" name="Picture 3">
            <a:extLst>
              <a:ext uri="{FF2B5EF4-FFF2-40B4-BE49-F238E27FC236}">
                <a16:creationId xmlns:a16="http://schemas.microsoft.com/office/drawing/2014/main" id="{2A4CB7C5-6771-4AB9-93F3-7420FCB5BE48}"/>
              </a:ext>
            </a:extLst>
          </p:cNvPr>
          <p:cNvPicPr>
            <a:picLocks noChangeAspect="1"/>
          </p:cNvPicPr>
          <p:nvPr/>
        </p:nvPicPr>
        <p:blipFill>
          <a:blip r:embed="rId2"/>
          <a:stretch>
            <a:fillRect/>
          </a:stretch>
        </p:blipFill>
        <p:spPr>
          <a:xfrm>
            <a:off x="2666702" y="1524000"/>
            <a:ext cx="7696497" cy="4307032"/>
          </a:xfrm>
          <a:prstGeom prst="rect">
            <a:avLst/>
          </a:prstGeom>
        </p:spPr>
      </p:pic>
    </p:spTree>
    <p:extLst>
      <p:ext uri="{BB962C8B-B14F-4D97-AF65-F5344CB8AC3E}">
        <p14:creationId xmlns:p14="http://schemas.microsoft.com/office/powerpoint/2010/main" val="31523377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381C-F0E4-47D9-9153-94EA3DB07C7A}"/>
              </a:ext>
            </a:extLst>
          </p:cNvPr>
          <p:cNvSpPr>
            <a:spLocks noGrp="1"/>
          </p:cNvSpPr>
          <p:nvPr>
            <p:ph type="title"/>
          </p:nvPr>
        </p:nvSpPr>
        <p:spPr>
          <a:xfrm>
            <a:off x="838200" y="365125"/>
            <a:ext cx="10515600" cy="777875"/>
          </a:xfrm>
        </p:spPr>
        <p:txBody>
          <a:bodyPr>
            <a:normAutofit/>
          </a:bodyPr>
          <a:lstStyle/>
          <a:p>
            <a:r>
              <a:rPr lang="en-US" sz="4000" dirty="0"/>
              <a:t>Data Progression – Meeting ACOG/SMFM Criteria</a:t>
            </a:r>
          </a:p>
        </p:txBody>
      </p:sp>
      <p:pic>
        <p:nvPicPr>
          <p:cNvPr id="4" name="Content Placeholder 3">
            <a:extLst>
              <a:ext uri="{FF2B5EF4-FFF2-40B4-BE49-F238E27FC236}">
                <a16:creationId xmlns:a16="http://schemas.microsoft.com/office/drawing/2014/main" id="{2D9290E3-A9D4-4599-ABAC-4D7A27DEA21B}"/>
              </a:ext>
            </a:extLst>
          </p:cNvPr>
          <p:cNvPicPr>
            <a:picLocks noGrp="1" noChangeAspect="1"/>
          </p:cNvPicPr>
          <p:nvPr>
            <p:ph idx="1"/>
          </p:nvPr>
        </p:nvPicPr>
        <p:blipFill>
          <a:blip r:embed="rId2"/>
          <a:stretch>
            <a:fillRect/>
          </a:stretch>
        </p:blipFill>
        <p:spPr>
          <a:xfrm>
            <a:off x="2666703" y="1752600"/>
            <a:ext cx="6858594" cy="4129473"/>
          </a:xfrm>
          <a:prstGeom prst="rect">
            <a:avLst/>
          </a:prstGeom>
        </p:spPr>
      </p:pic>
      <p:sp>
        <p:nvSpPr>
          <p:cNvPr id="5" name="TextBox 4">
            <a:extLst>
              <a:ext uri="{FF2B5EF4-FFF2-40B4-BE49-F238E27FC236}">
                <a16:creationId xmlns:a16="http://schemas.microsoft.com/office/drawing/2014/main" id="{778C46F9-3404-4658-98BD-99F481F5F0D2}"/>
              </a:ext>
            </a:extLst>
          </p:cNvPr>
          <p:cNvSpPr txBox="1"/>
          <p:nvPr/>
        </p:nvSpPr>
        <p:spPr>
          <a:xfrm>
            <a:off x="685800" y="1676400"/>
            <a:ext cx="1676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Redcap</a:t>
            </a:r>
          </a:p>
        </p:txBody>
      </p:sp>
    </p:spTree>
    <p:extLst>
      <p:ext uri="{BB962C8B-B14F-4D97-AF65-F5344CB8AC3E}">
        <p14:creationId xmlns:p14="http://schemas.microsoft.com/office/powerpoint/2010/main" val="1339253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57E0-505E-4199-8532-1E147CC2FB59}"/>
              </a:ext>
            </a:extLst>
          </p:cNvPr>
          <p:cNvSpPr>
            <a:spLocks noGrp="1"/>
          </p:cNvSpPr>
          <p:nvPr>
            <p:ph type="title"/>
          </p:nvPr>
        </p:nvSpPr>
        <p:spPr>
          <a:xfrm>
            <a:off x="838200" y="365125"/>
            <a:ext cx="10515600" cy="701675"/>
          </a:xfrm>
        </p:spPr>
        <p:txBody>
          <a:bodyPr/>
          <a:lstStyle/>
          <a:p>
            <a:r>
              <a:rPr lang="en-US" dirty="0"/>
              <a:t>Barriers</a:t>
            </a:r>
          </a:p>
        </p:txBody>
      </p:sp>
      <p:sp>
        <p:nvSpPr>
          <p:cNvPr id="3" name="Content Placeholder 2">
            <a:extLst>
              <a:ext uri="{FF2B5EF4-FFF2-40B4-BE49-F238E27FC236}">
                <a16:creationId xmlns:a16="http://schemas.microsoft.com/office/drawing/2014/main" id="{5614742E-9748-456A-8C5F-09D09A249526}"/>
              </a:ext>
            </a:extLst>
          </p:cNvPr>
          <p:cNvSpPr>
            <a:spLocks noGrp="1"/>
          </p:cNvSpPr>
          <p:nvPr>
            <p:ph idx="1"/>
          </p:nvPr>
        </p:nvSpPr>
        <p:spPr>
          <a:xfrm>
            <a:off x="838200" y="1219200"/>
            <a:ext cx="10515600" cy="4957763"/>
          </a:xfrm>
        </p:spPr>
        <p:txBody>
          <a:bodyPr/>
          <a:lstStyle/>
          <a:p>
            <a:pPr marL="0" indent="0">
              <a:buNone/>
            </a:pPr>
            <a:endParaRPr lang="en-US" dirty="0"/>
          </a:p>
          <a:p>
            <a:pPr marL="0" indent="0">
              <a:buNone/>
            </a:pPr>
            <a:r>
              <a:rPr lang="en-US" dirty="0"/>
              <a:t>Remembering to pull the primary cesarean section checklists &amp; completing them</a:t>
            </a:r>
          </a:p>
          <a:p>
            <a:pPr marL="0" indent="0">
              <a:buNone/>
            </a:pPr>
            <a:endParaRPr lang="en-US" dirty="0"/>
          </a:p>
          <a:p>
            <a:pPr marL="0" indent="0">
              <a:buNone/>
            </a:pPr>
            <a:r>
              <a:rPr lang="en-US" dirty="0"/>
              <a:t>Providers following the ACOG/SMFM guidelines</a:t>
            </a:r>
          </a:p>
          <a:p>
            <a:pPr lvl="1"/>
            <a:r>
              <a:rPr lang="en-US" dirty="0"/>
              <a:t>Biggest opportunity is allowing patients to push longer &amp;</a:t>
            </a:r>
          </a:p>
          <a:p>
            <a:pPr lvl="1"/>
            <a:r>
              <a:rPr lang="en-US" dirty="0"/>
              <a:t>allowing for a longer duration of the latent phase</a:t>
            </a:r>
          </a:p>
        </p:txBody>
      </p:sp>
    </p:spTree>
    <p:extLst>
      <p:ext uri="{BB962C8B-B14F-4D97-AF65-F5344CB8AC3E}">
        <p14:creationId xmlns:p14="http://schemas.microsoft.com/office/powerpoint/2010/main" val="249091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361547"/>
            <a:ext cx="7899400" cy="4351338"/>
          </a:xfrm>
        </p:spPr>
        <p:txBody>
          <a:bodyPr/>
          <a:lstStyle/>
          <a:p>
            <a:pPr>
              <a:spcAft>
                <a:spcPts val="1200"/>
              </a:spcAft>
              <a:buFont typeface="Wingdings" panose="05000000000000000000" pitchFamily="2" charset="2"/>
              <a:buChar char="q"/>
            </a:pPr>
            <a:r>
              <a:rPr lang="en-US" sz="2800">
                <a:ea typeface="+mn-lt"/>
                <a:cs typeface="+mn-lt"/>
              </a:rPr>
              <a:t> Achievement of PVB aims </a:t>
            </a:r>
          </a:p>
          <a:p>
            <a:pPr lvl="1">
              <a:spcAft>
                <a:spcPts val="1200"/>
              </a:spcAft>
              <a:buFont typeface="Wingdings" panose="05000000000000000000" pitchFamily="2" charset="2"/>
              <a:buChar char="q"/>
            </a:pPr>
            <a:r>
              <a:rPr lang="en-US" sz="2400">
                <a:ea typeface="+mn-lt"/>
                <a:cs typeface="+mn-lt"/>
              </a:rPr>
              <a:t> </a:t>
            </a:r>
            <a:r>
              <a:rPr lang="en-US" sz="2400">
                <a:ea typeface="Lato"/>
                <a:cs typeface="Arial" panose="020B0604020202020204"/>
              </a:rPr>
              <a:t>≥ </a:t>
            </a:r>
            <a:r>
              <a:rPr lang="en-US" sz="2400" u="sng"/>
              <a:t>80% </a:t>
            </a:r>
            <a:r>
              <a:rPr lang="en-US" sz="2400"/>
              <a:t>of Providers and Nurses educated on ACOG/SMFM guidelines</a:t>
            </a:r>
            <a:endParaRPr lang="en-US" sz="2400" b="1" u="sng"/>
          </a:p>
          <a:p>
            <a:pPr lvl="1">
              <a:spcAft>
                <a:spcPts val="1200"/>
              </a:spcAft>
              <a:buFont typeface="Wingdings" panose="05000000000000000000" pitchFamily="2" charset="2"/>
              <a:buChar char="q"/>
            </a:pPr>
            <a:r>
              <a:rPr lang="en-US" sz="2400">
                <a:ea typeface="Lato"/>
                <a:cs typeface="Arial" panose="020B0604020202020204"/>
              </a:rPr>
              <a:t> ≥ 80% </a:t>
            </a:r>
            <a:r>
              <a:rPr lang="en-US" sz="2400">
                <a:ea typeface="+mn-lt"/>
                <a:cs typeface="+mn-lt"/>
              </a:rPr>
              <a:t>of all NTSV C-Sections meeting ACOG/SMFM guidelines</a:t>
            </a:r>
          </a:p>
          <a:p>
            <a:pPr lvl="1">
              <a:spcAft>
                <a:spcPts val="1200"/>
              </a:spcAft>
              <a:buFont typeface="Wingdings" panose="05000000000000000000" pitchFamily="2" charset="2"/>
              <a:buChar char="q"/>
            </a:pPr>
            <a:r>
              <a:rPr lang="en-US" sz="2400"/>
              <a:t> NTSV C-Section Rate ≤</a:t>
            </a:r>
            <a:r>
              <a:rPr lang="en-US" sz="2400" b="1" u="sng"/>
              <a:t>23.6%</a:t>
            </a:r>
          </a:p>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7</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6" name="Title 5"/>
          <p:cNvSpPr>
            <a:spLocks noGrp="1"/>
          </p:cNvSpPr>
          <p:nvPr>
            <p:ph type="title"/>
          </p:nvPr>
        </p:nvSpPr>
        <p:spPr/>
        <p:txBody>
          <a:bodyPr/>
          <a:lstStyle/>
          <a:p>
            <a:endParaRPr lang="en-US"/>
          </a:p>
        </p:txBody>
      </p:sp>
      <p:pic>
        <p:nvPicPr>
          <p:cNvPr id="8" name="Picture 7"/>
          <p:cNvPicPr>
            <a:picLocks noChangeAspect="1"/>
          </p:cNvPicPr>
          <p:nvPr/>
        </p:nvPicPr>
        <p:blipFill>
          <a:blip r:embed="rId2"/>
          <a:stretch>
            <a:fillRect/>
          </a:stretch>
        </p:blipFill>
        <p:spPr>
          <a:xfrm>
            <a:off x="0" y="8588"/>
            <a:ext cx="6944694" cy="2038635"/>
          </a:xfrm>
          <a:prstGeom prst="rect">
            <a:avLst/>
          </a:prstGeom>
        </p:spPr>
      </p:pic>
      <p:pic>
        <p:nvPicPr>
          <p:cNvPr id="9" name="Picture 8"/>
          <p:cNvPicPr>
            <a:picLocks noChangeAspect="1"/>
          </p:cNvPicPr>
          <p:nvPr/>
        </p:nvPicPr>
        <p:blipFill>
          <a:blip r:embed="rId3"/>
          <a:stretch>
            <a:fillRect/>
          </a:stretch>
        </p:blipFill>
        <p:spPr>
          <a:xfrm>
            <a:off x="8839200" y="3296825"/>
            <a:ext cx="2604126" cy="2966725"/>
          </a:xfrm>
          <a:prstGeom prst="rect">
            <a:avLst/>
          </a:prstGeom>
        </p:spPr>
      </p:pic>
    </p:spTree>
    <p:extLst>
      <p:ext uri="{BB962C8B-B14F-4D97-AF65-F5344CB8AC3E}">
        <p14:creationId xmlns:p14="http://schemas.microsoft.com/office/powerpoint/2010/main" val="535571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4DE6-E886-4E71-B282-6AFECD2D887D}"/>
              </a:ext>
            </a:extLst>
          </p:cNvPr>
          <p:cNvSpPr>
            <a:spLocks noGrp="1"/>
          </p:cNvSpPr>
          <p:nvPr>
            <p:ph type="title"/>
          </p:nvPr>
        </p:nvSpPr>
        <p:spPr>
          <a:xfrm>
            <a:off x="838200" y="457200"/>
            <a:ext cx="10515600" cy="1325563"/>
          </a:xfrm>
        </p:spPr>
        <p:txBody>
          <a:bodyPr/>
          <a:lstStyle/>
          <a:p>
            <a:r>
              <a:rPr lang="en-US" dirty="0"/>
              <a:t>Questions?</a:t>
            </a:r>
          </a:p>
        </p:txBody>
      </p:sp>
      <p:pic>
        <p:nvPicPr>
          <p:cNvPr id="5" name="Content Placeholder 4">
            <a:extLst>
              <a:ext uri="{FF2B5EF4-FFF2-40B4-BE49-F238E27FC236}">
                <a16:creationId xmlns:a16="http://schemas.microsoft.com/office/drawing/2014/main" id="{C0439BF9-8536-4E9E-ADFF-EA743CC08411}"/>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2590800" y="1676400"/>
            <a:ext cx="6238532" cy="4159021"/>
          </a:xfrm>
        </p:spPr>
      </p:pic>
    </p:spTree>
    <p:extLst>
      <p:ext uri="{BB962C8B-B14F-4D97-AF65-F5344CB8AC3E}">
        <p14:creationId xmlns:p14="http://schemas.microsoft.com/office/powerpoint/2010/main" val="4272170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9A545B-A732-4052-A988-B096B70A433D}"/>
              </a:ext>
            </a:extLst>
          </p:cNvPr>
          <p:cNvSpPr>
            <a:spLocks noGrp="1"/>
          </p:cNvSpPr>
          <p:nvPr>
            <p:ph type="ctrTitle"/>
          </p:nvPr>
        </p:nvSpPr>
        <p:spPr>
          <a:xfrm>
            <a:off x="762000" y="479535"/>
            <a:ext cx="10439400" cy="4397265"/>
          </a:xfrm>
        </p:spPr>
        <p:txBody>
          <a:bodyPr>
            <a:normAutofit/>
          </a:bodyPr>
          <a:lstStyle/>
          <a:p>
            <a:r>
              <a:rPr lang="en-US" sz="8800" b="0" dirty="0">
                <a:latin typeface="Caecilia LT Std Roman" panose="00000500000000000000" pitchFamily="50" charset="0"/>
              </a:rPr>
              <a:t>Thank You</a:t>
            </a:r>
            <a:endParaRPr lang="en-US" sz="8800" dirty="0"/>
          </a:p>
        </p:txBody>
      </p:sp>
      <p:pic>
        <p:nvPicPr>
          <p:cNvPr id="4" name="Graphic 3">
            <a:extLst>
              <a:ext uri="{FF2B5EF4-FFF2-40B4-BE49-F238E27FC236}">
                <a16:creationId xmlns:a16="http://schemas.microsoft.com/office/drawing/2014/main" id="{7AFBD858-EA17-41E5-8967-E3FE51A6374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641255" y="4511355"/>
            <a:ext cx="6150945" cy="2575245"/>
          </a:xfrm>
          <a:prstGeom prst="rect">
            <a:avLst/>
          </a:prstGeom>
        </p:spPr>
      </p:pic>
    </p:spTree>
    <p:extLst>
      <p:ext uri="{BB962C8B-B14F-4D97-AF65-F5344CB8AC3E}">
        <p14:creationId xmlns:p14="http://schemas.microsoft.com/office/powerpoint/2010/main" val="2449232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PVB Next Steps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72</a:t>
            </a:fld>
            <a:endParaRPr lang="en-US"/>
          </a:p>
        </p:txBody>
      </p:sp>
      <p:sp>
        <p:nvSpPr>
          <p:cNvPr id="5" name="Footer Placeholder 4"/>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998310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ILPQC is here to help you </a:t>
            </a:r>
            <a:br>
              <a:rPr lang="en-US"/>
            </a:br>
            <a:r>
              <a:rPr lang="en-US"/>
              <a:t>get across the finish 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6" name="Diagram 5"/>
          <p:cNvGraphicFramePr/>
          <p:nvPr/>
        </p:nvGraphicFramePr>
        <p:xfrm>
          <a:off x="284814" y="1735823"/>
          <a:ext cx="7929796" cy="4470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a:spLocks noGrp="1"/>
          </p:cNvSpPr>
          <p:nvPr>
            <p:ph idx="1"/>
          </p:nvPr>
        </p:nvSpPr>
        <p:spPr>
          <a:xfrm>
            <a:off x="8607048" y="1690688"/>
            <a:ext cx="3584952" cy="5538421"/>
          </a:xfrm>
        </p:spPr>
        <p:txBody>
          <a:bodyPr vert="horz" lIns="91440" tIns="45720" rIns="91440" bIns="45720" rtlCol="0" anchor="t">
            <a:noAutofit/>
          </a:bodyPr>
          <a:lstStyle/>
          <a:p>
            <a:r>
              <a:rPr lang="en-US">
                <a:ea typeface="Lato"/>
                <a:cs typeface="Lato"/>
              </a:rPr>
              <a:t>We are here to help!</a:t>
            </a:r>
          </a:p>
          <a:p>
            <a:r>
              <a:rPr lang="en-US">
                <a:ea typeface="Lato"/>
                <a:cs typeface="Lato"/>
              </a:rPr>
              <a:t>We are here to support!</a:t>
            </a:r>
          </a:p>
          <a:p>
            <a:r>
              <a:rPr lang="en-US">
                <a:ea typeface="Lato"/>
                <a:cs typeface="Lato"/>
              </a:rPr>
              <a:t>Schedule a </a:t>
            </a:r>
            <a:r>
              <a:rPr lang="en-US" b="1" u="sng">
                <a:ea typeface="Lato"/>
                <a:cs typeface="Lato"/>
              </a:rPr>
              <a:t>personalized QI Support Call</a:t>
            </a:r>
            <a:r>
              <a:rPr lang="en-US">
                <a:ea typeface="Lato"/>
                <a:cs typeface="Lato"/>
              </a:rPr>
              <a:t>, email </a:t>
            </a:r>
            <a:r>
              <a:rPr lang="en-US">
                <a:ea typeface="Lato"/>
                <a:cs typeface="Lato"/>
                <a:hlinkClick r:id="rId8"/>
              </a:rPr>
              <a:t>info@ilpqc.org</a:t>
            </a:r>
            <a:r>
              <a:rPr lang="en-US">
                <a:ea typeface="Lato"/>
                <a:cs typeface="Lato"/>
              </a:rPr>
              <a:t> to schedule for additional support!</a:t>
            </a:r>
          </a:p>
          <a:p>
            <a:pPr marL="0" indent="0">
              <a:buNone/>
            </a:pPr>
            <a:endParaRPr lang="en-US">
              <a:ea typeface="Lato"/>
              <a:cs typeface="Lato"/>
            </a:endParaRPr>
          </a:p>
        </p:txBody>
      </p:sp>
    </p:spTree>
    <p:extLst>
      <p:ext uri="{BB962C8B-B14F-4D97-AF65-F5344CB8AC3E}">
        <p14:creationId xmlns:p14="http://schemas.microsoft.com/office/powerpoint/2010/main" val="3750573079"/>
      </p:ext>
    </p:extLst>
  </p:cSld>
  <p:clrMapOvr>
    <a:masterClrMapping/>
  </p:clrMapOvr>
  <p:extLst>
    <p:ext uri="{6950BFC3-D8DA-4A85-94F7-54DA5524770B}">
      <p188:commentRel xmlns="" xmlns:p188="http://schemas.microsoft.com/office/powerpoint/2018/8/main" r:id="rId9"/>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5B7D-6357-F0A1-4ACA-818B5F3700C0}"/>
              </a:ext>
            </a:extLst>
          </p:cNvPr>
          <p:cNvSpPr>
            <a:spLocks noGrp="1"/>
          </p:cNvSpPr>
          <p:nvPr>
            <p:ph type="title"/>
          </p:nvPr>
        </p:nvSpPr>
        <p:spPr/>
        <p:txBody>
          <a:bodyPr/>
          <a:lstStyle/>
          <a:p>
            <a:r>
              <a:rPr lang="en-US">
                <a:ea typeface="Lato Medium"/>
                <a:cs typeface="Lato Medium"/>
              </a:rPr>
              <a:t>Upcoming Calls</a:t>
            </a:r>
            <a:endParaRPr lang="en-US"/>
          </a:p>
        </p:txBody>
      </p:sp>
      <p:graphicFrame>
        <p:nvGraphicFramePr>
          <p:cNvPr id="6" name="Table 6">
            <a:extLst>
              <a:ext uri="{FF2B5EF4-FFF2-40B4-BE49-F238E27FC236}">
                <a16:creationId xmlns:a16="http://schemas.microsoft.com/office/drawing/2014/main" id="{4A5DC85B-9F27-AF23-5D97-3D04C5A4E30D}"/>
              </a:ext>
            </a:extLst>
          </p:cNvPr>
          <p:cNvGraphicFramePr>
            <a:graphicFrameLocks noGrp="1"/>
          </p:cNvGraphicFramePr>
          <p:nvPr>
            <p:ph idx="1"/>
            <p:extLst>
              <p:ext uri="{D42A27DB-BD31-4B8C-83A1-F6EECF244321}">
                <p14:modId xmlns:p14="http://schemas.microsoft.com/office/powerpoint/2010/main" val="3146541557"/>
              </p:ext>
            </p:extLst>
          </p:nvPr>
        </p:nvGraphicFramePr>
        <p:xfrm>
          <a:off x="609600" y="1825625"/>
          <a:ext cx="10972800" cy="3012381"/>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818186165"/>
                    </a:ext>
                  </a:extLst>
                </a:gridCol>
                <a:gridCol w="5486400">
                  <a:extLst>
                    <a:ext uri="{9D8B030D-6E8A-4147-A177-3AD203B41FA5}">
                      <a16:colId xmlns:a16="http://schemas.microsoft.com/office/drawing/2014/main" val="1021936841"/>
                    </a:ext>
                  </a:extLst>
                </a:gridCol>
              </a:tblGrid>
              <a:tr h="1004127">
                <a:tc>
                  <a:txBody>
                    <a:bodyPr/>
                    <a:lstStyle/>
                    <a:p>
                      <a:pPr algn="ctr"/>
                      <a:r>
                        <a:rPr lang="en-US" sz="2800"/>
                        <a:t>Date</a:t>
                      </a:r>
                    </a:p>
                  </a:txBody>
                  <a:tcPr anchor="ctr"/>
                </a:tc>
                <a:tc>
                  <a:txBody>
                    <a:bodyPr/>
                    <a:lstStyle/>
                    <a:p>
                      <a:pPr algn="ctr"/>
                      <a:r>
                        <a:rPr lang="en-US" sz="2800"/>
                        <a:t>Topic</a:t>
                      </a:r>
                    </a:p>
                  </a:txBody>
                  <a:tcPr anchor="ctr"/>
                </a:tc>
                <a:extLst>
                  <a:ext uri="{0D108BD9-81ED-4DB2-BD59-A6C34878D82A}">
                    <a16:rowId xmlns:a16="http://schemas.microsoft.com/office/drawing/2014/main" val="4266940731"/>
                  </a:ext>
                </a:extLst>
              </a:tr>
              <a:tr h="1004127">
                <a:tc>
                  <a:txBody>
                    <a:bodyPr/>
                    <a:lstStyle/>
                    <a:p>
                      <a:pPr algn="ctr"/>
                      <a:r>
                        <a:rPr lang="en-US" sz="2800"/>
                        <a:t>October 27th 8:00am-4:30pm</a:t>
                      </a:r>
                    </a:p>
                  </a:txBody>
                  <a:tcPr/>
                </a:tc>
                <a:tc>
                  <a:txBody>
                    <a:bodyPr/>
                    <a:lstStyle/>
                    <a:p>
                      <a:pPr algn="ctr"/>
                      <a:r>
                        <a:rPr lang="en-US" sz="2800"/>
                        <a:t>ILPQC 10th Annual Conference </a:t>
                      </a:r>
                    </a:p>
                    <a:p>
                      <a:pPr lvl="0" algn="ctr">
                        <a:buNone/>
                      </a:pPr>
                      <a:r>
                        <a:rPr lang="en-US" sz="2800"/>
                        <a:t>Westin in Lombard, IL </a:t>
                      </a:r>
                    </a:p>
                  </a:txBody>
                  <a:tcPr/>
                </a:tc>
                <a:extLst>
                  <a:ext uri="{0D108BD9-81ED-4DB2-BD59-A6C34878D82A}">
                    <a16:rowId xmlns:a16="http://schemas.microsoft.com/office/drawing/2014/main" val="2376722587"/>
                  </a:ext>
                </a:extLst>
              </a:tr>
              <a:tr h="1004127">
                <a:tc>
                  <a:txBody>
                    <a:bodyPr/>
                    <a:lstStyle/>
                    <a:p>
                      <a:pPr algn="ctr"/>
                      <a:r>
                        <a:rPr lang="en-US" sz="2800"/>
                        <a:t>November 28th, 2022 12:30 PM</a:t>
                      </a:r>
                    </a:p>
                  </a:txBody>
                  <a:tcPr/>
                </a:tc>
                <a:tc>
                  <a:txBody>
                    <a:bodyPr/>
                    <a:lstStyle/>
                    <a:p>
                      <a:pPr algn="ctr"/>
                      <a:r>
                        <a:rPr lang="en-US" sz="2800"/>
                        <a:t>TBD</a:t>
                      </a:r>
                    </a:p>
                  </a:txBody>
                  <a:tcPr/>
                </a:tc>
                <a:extLst>
                  <a:ext uri="{0D108BD9-81ED-4DB2-BD59-A6C34878D82A}">
                    <a16:rowId xmlns:a16="http://schemas.microsoft.com/office/drawing/2014/main" val="20652796"/>
                  </a:ext>
                </a:extLst>
              </a:tr>
            </a:tbl>
          </a:graphicData>
        </a:graphic>
      </p:graphicFrame>
      <p:sp>
        <p:nvSpPr>
          <p:cNvPr id="4" name="Slide Number Placeholder 3">
            <a:extLst>
              <a:ext uri="{FF2B5EF4-FFF2-40B4-BE49-F238E27FC236}">
                <a16:creationId xmlns:a16="http://schemas.microsoft.com/office/drawing/2014/main" id="{0F30F806-6A99-606A-26F2-84CD6D8C7761}"/>
              </a:ext>
            </a:extLst>
          </p:cNvPr>
          <p:cNvSpPr>
            <a:spLocks noGrp="1"/>
          </p:cNvSpPr>
          <p:nvPr>
            <p:ph type="sldNum" sz="quarter" idx="10"/>
          </p:nvPr>
        </p:nvSpPr>
        <p:spPr/>
        <p:txBody>
          <a:bodyPr/>
          <a:lstStyle/>
          <a:p>
            <a:fld id="{97033E4B-E3EB-3D46-B2D8-3159663620FA}" type="slidenum">
              <a:rPr lang="en-US" smtClean="0"/>
              <a:pPr/>
              <a:t>74</a:t>
            </a:fld>
            <a:endParaRPr lang="en-US"/>
          </a:p>
        </p:txBody>
      </p:sp>
      <p:sp>
        <p:nvSpPr>
          <p:cNvPr id="5" name="Footer Placeholder 4">
            <a:extLst>
              <a:ext uri="{FF2B5EF4-FFF2-40B4-BE49-F238E27FC236}">
                <a16:creationId xmlns:a16="http://schemas.microsoft.com/office/drawing/2014/main" id="{752CDFB4-C6F9-9D52-9004-EA48D5902627}"/>
              </a:ext>
            </a:extLst>
          </p:cNvPr>
          <p:cNvSpPr>
            <a:spLocks noGrp="1"/>
          </p:cNvSpPr>
          <p:nvPr>
            <p:ph type="ftr" sz="quarter" idx="11"/>
          </p:nvPr>
        </p:nvSpPr>
        <p:spPr/>
        <p:txBody>
          <a:bodyPr/>
          <a:lstStyle/>
          <a:p>
            <a:pPr algn="l"/>
            <a:r>
              <a:rPr lang="en-US"/>
              <a:t>Illinois Perinatal Quality Collaborative</a:t>
            </a:r>
          </a:p>
        </p:txBody>
      </p:sp>
      <p:sp>
        <p:nvSpPr>
          <p:cNvPr id="3" name="Rounded Rectangle 2"/>
          <p:cNvSpPr/>
          <p:nvPr/>
        </p:nvSpPr>
        <p:spPr>
          <a:xfrm>
            <a:off x="3346450" y="5130800"/>
            <a:ext cx="5842000"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Continuing PVB into 2023……</a:t>
            </a:r>
            <a:endParaRPr lang="en-US" sz="2800" dirty="0"/>
          </a:p>
        </p:txBody>
      </p:sp>
    </p:spTree>
    <p:extLst>
      <p:ext uri="{BB962C8B-B14F-4D97-AF65-F5344CB8AC3E}">
        <p14:creationId xmlns:p14="http://schemas.microsoft.com/office/powerpoint/2010/main" val="4004576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Questions?</a:t>
            </a:r>
          </a:p>
        </p:txBody>
      </p:sp>
      <p:sp>
        <p:nvSpPr>
          <p:cNvPr id="3" name="Subtitle 2"/>
          <p:cNvSpPr>
            <a:spLocks noGrp="1"/>
          </p:cNvSpPr>
          <p:nvPr>
            <p:ph type="subTitle" idx="1"/>
          </p:nvPr>
        </p:nvSpPr>
        <p:spPr/>
        <p:txBody>
          <a:bodyPr/>
          <a:lstStyle/>
          <a:p>
            <a:r>
              <a:rPr lang="en-US"/>
              <a:t>Please put your questions or comments in the chat</a:t>
            </a:r>
          </a:p>
        </p:txBody>
      </p:sp>
    </p:spTree>
    <p:extLst>
      <p:ext uri="{BB962C8B-B14F-4D97-AF65-F5344CB8AC3E}">
        <p14:creationId xmlns:p14="http://schemas.microsoft.com/office/powerpoint/2010/main" val="2566425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F46-075A-7D44-87A7-6A4A9F14E6A6}"/>
              </a:ext>
            </a:extLst>
          </p:cNvPr>
          <p:cNvSpPr>
            <a:spLocks noGrp="1"/>
          </p:cNvSpPr>
          <p:nvPr>
            <p:ph type="ctrTitle"/>
          </p:nvPr>
        </p:nvSpPr>
        <p:spPr>
          <a:xfrm>
            <a:off x="368401" y="493618"/>
            <a:ext cx="4613127" cy="2566692"/>
          </a:xfrm>
        </p:spPr>
        <p:txBody>
          <a:bodyPr>
            <a:normAutofit/>
          </a:bodyPr>
          <a:lstStyle/>
          <a:p>
            <a:pPr algn="ctr"/>
            <a:r>
              <a:rPr lang="en-US" sz="4800">
                <a:solidFill>
                  <a:schemeClr val="tx2">
                    <a:lumMod val="50000"/>
                  </a:schemeClr>
                </a:solidFill>
              </a:rPr>
              <a:t>Thanks to our Funders</a:t>
            </a:r>
          </a:p>
        </p:txBody>
      </p:sp>
      <p:sp>
        <p:nvSpPr>
          <p:cNvPr id="3" name="Subtitle 2">
            <a:extLst>
              <a:ext uri="{FF2B5EF4-FFF2-40B4-BE49-F238E27FC236}">
                <a16:creationId xmlns:a16="http://schemas.microsoft.com/office/drawing/2014/main" id="{43D19BCB-87EC-2242-A60F-BDD660F18F16}"/>
              </a:ext>
            </a:extLst>
          </p:cNvPr>
          <p:cNvSpPr>
            <a:spLocks noGrp="1"/>
          </p:cNvSpPr>
          <p:nvPr>
            <p:ph type="subTitle" idx="1"/>
          </p:nvPr>
        </p:nvSpPr>
        <p:spPr>
          <a:xfrm>
            <a:off x="153432" y="5248519"/>
            <a:ext cx="5194433" cy="986569"/>
          </a:xfrm>
        </p:spPr>
        <p:txBody>
          <a:bodyPr>
            <a:normAutofit/>
          </a:bodyPr>
          <a:lstStyle/>
          <a:p>
            <a:r>
              <a:rPr lang="en-US" sz="2800"/>
              <a:t>In kind support:</a:t>
            </a:r>
          </a:p>
        </p:txBody>
      </p:sp>
      <p:sp>
        <p:nvSpPr>
          <p:cNvPr id="5" name="Rectangle 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Arial" panose="020B0604020202020204"/>
                <a:ea typeface="+mn-ea"/>
                <a:cs typeface="+mn-cs"/>
              </a:rPr>
              <a:t> </a:t>
            </a:r>
          </a:p>
        </p:txBody>
      </p:sp>
      <p:pic>
        <p:nvPicPr>
          <p:cNvPr id="1026" name="Picture 2" descr="Laboratory of Neurogenomics and Novel Therapies Web Site – Research and  Patient Care at Northweste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1492" y="5826682"/>
            <a:ext cx="1627118" cy="596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US CDC logo.svg - Wikimedia Common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4461" y="4045643"/>
            <a:ext cx="1154729" cy="872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pcqc.org/wp-content/uploads/2021/03/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8647" y="4069152"/>
            <a:ext cx="1382001" cy="735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DPH | Protecting health, improving liv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84" y="3246774"/>
            <a:ext cx="1698317" cy="4698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DHS Logo"/>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3297" b="97253" l="200" r="100000">
                        <a14:foregroundMark x1="31000" y1="30220" x2="31000" y2="30220"/>
                        <a14:foregroundMark x1="55600" y1="60989" x2="55600" y2="60989"/>
                        <a14:foregroundMark x1="56000" y1="59890" x2="56000" y2="59890"/>
                        <a14:foregroundMark x1="56400" y1="57143" x2="56400" y2="57143"/>
                        <a14:foregroundMark x1="53200" y1="63736" x2="53200" y2="63736"/>
                        <a14:foregroundMark x1="52800" y1="67582" x2="52800" y2="67582"/>
                        <a14:foregroundMark x1="51200" y1="72527" x2="51200" y2="72527"/>
                        <a14:foregroundMark x1="54000" y1="71429" x2="54000" y2="71429"/>
                        <a14:foregroundMark x1="56800" y1="69780" x2="56800" y2="69780"/>
                        <a14:foregroundMark x1="58400" y1="75824" x2="58400" y2="75824"/>
                        <a14:foregroundMark x1="57000" y1="74725" x2="57000" y2="74725"/>
                        <a14:foregroundMark x1="55800" y1="53846" x2="55800" y2="53846"/>
                        <a14:foregroundMark x1="55400" y1="45604" x2="55400" y2="45604"/>
                        <a14:foregroundMark x1="61600" y1="39560" x2="61600" y2="39560"/>
                        <a14:foregroundMark x1="62000" y1="50000" x2="62000" y2="50000"/>
                        <a14:foregroundMark x1="60400" y1="57692" x2="60400" y2="57692"/>
                        <a14:foregroundMark x1="61600" y1="58242" x2="61600" y2="58242"/>
                        <a14:foregroundMark x1="61400" y1="67033" x2="61400" y2="67033"/>
                        <a14:foregroundMark x1="65800" y1="57143" x2="65800" y2="57143"/>
                        <a14:foregroundMark x1="19600" y1="86264" x2="19600" y2="86264"/>
                        <a14:foregroundMark x1="23400" y1="90659" x2="23400" y2="90659"/>
                        <a14:foregroundMark x1="25000" y1="95055" x2="25000" y2="95055"/>
                        <a14:foregroundMark x1="26400" y1="89011" x2="26400" y2="89011"/>
                        <a14:foregroundMark x1="25200" y1="89560" x2="25200" y2="89560"/>
                        <a14:foregroundMark x1="28200" y1="93407" x2="28200" y2="93407"/>
                        <a14:foregroundMark x1="29800" y1="87912" x2="29800" y2="87912"/>
                        <a14:foregroundMark x1="31200" y1="89560" x2="31200" y2="89560"/>
                        <a14:foregroundMark x1="29400" y1="93956" x2="29400" y2="93956"/>
                        <a14:foregroundMark x1="32800" y1="89560" x2="32800" y2="89560"/>
                        <a14:foregroundMark x1="37000" y1="89011" x2="37000" y2="89011"/>
                        <a14:foregroundMark x1="41600" y1="91758" x2="41600" y2="91758"/>
                        <a14:foregroundMark x1="42600" y1="95604" x2="42600" y2="95604"/>
                        <a14:foregroundMark x1="46800" y1="88462" x2="46800" y2="88462"/>
                        <a14:foregroundMark x1="48200" y1="87363" x2="48200" y2="87363"/>
                        <a14:foregroundMark x1="51800" y1="90110" x2="51800" y2="90110"/>
                        <a14:foregroundMark x1="55200" y1="88462" x2="55200" y2="88462"/>
                        <a14:foregroundMark x1="59400" y1="89560" x2="59400" y2="89560"/>
                        <a14:foregroundMark x1="62200" y1="90110" x2="62200" y2="90110"/>
                        <a14:foregroundMark x1="64000" y1="90110" x2="64000" y2="90110"/>
                        <a14:foregroundMark x1="65400" y1="90110" x2="65400" y2="90110"/>
                        <a14:foregroundMark x1="71800" y1="90659" x2="71800" y2="90659"/>
                        <a14:foregroundMark x1="73600" y1="89011" x2="73600" y2="89011"/>
                        <a14:foregroundMark x1="70400" y1="88462" x2="70400" y2="88462"/>
                        <a14:foregroundMark x1="43600" y1="94505" x2="43600" y2="94505"/>
                        <a14:foregroundMark x1="78800" y1="88462" x2="78800" y2="88462"/>
                        <a14:foregroundMark x1="66200" y1="62637" x2="66200" y2="62637"/>
                        <a14:foregroundMark x1="90200" y1="85165" x2="90200" y2="85165"/>
                        <a14:foregroundMark x1="90200" y1="89011" x2="90200" y2="89011"/>
                        <a14:foregroundMark x1="87800" y1="94505" x2="87800" y2="94505"/>
                        <a14:foregroundMark x1="84800" y1="88462" x2="84800" y2="88462"/>
                        <a14:foregroundMark x1="91800" y1="89011" x2="91800" y2="89011"/>
                        <a14:foregroundMark x1="91400" y1="90110" x2="91400" y2="90110"/>
                        <a14:foregroundMark x1="93200" y1="89011" x2="93200" y2="89011"/>
                        <a14:foregroundMark x1="93400" y1="95055" x2="93400" y2="95055"/>
                        <a14:foregroundMark x1="94600" y1="88462" x2="94600" y2="88462"/>
                        <a14:foregroundMark x1="96200" y1="94505" x2="96200" y2="94505"/>
                        <a14:foregroundMark x1="97600" y1="94505" x2="97600" y2="94505"/>
                        <a14:foregroundMark x1="68400" y1="87363" x2="68400" y2="87363"/>
                        <a14:foregroundMark x1="72000" y1="95604" x2="72000" y2="95604"/>
                        <a14:foregroundMark x1="70400" y1="94505" x2="70400" y2="94505"/>
                        <a14:foregroundMark x1="81800" y1="93956" x2="81800" y2="93956"/>
                        <a14:foregroundMark x1="82800" y1="96154" x2="82800" y2="96154"/>
                        <a14:foregroundMark x1="99400" y1="93407" x2="99400" y2="93407"/>
                        <a14:foregroundMark x1="97600" y1="90110" x2="97600" y2="90110"/>
                        <a14:foregroundMark x1="94800" y1="95055" x2="94800" y2="95055"/>
                        <a14:foregroundMark x1="96400" y1="89560" x2="96400" y2="89560"/>
                        <a14:foregroundMark x1="99000" y1="88462" x2="99000" y2="88462"/>
                        <a14:foregroundMark x1="97400" y1="87912" x2="97400" y2="87912"/>
                        <a14:foregroundMark x1="97200" y1="89011" x2="97200" y2="89011"/>
                        <a14:foregroundMark x1="97200" y1="90110" x2="97200" y2="90110"/>
                        <a14:foregroundMark x1="45200" y1="89560" x2="45200" y2="89560"/>
                        <a14:foregroundMark x1="53600" y1="89560" x2="53600" y2="89560"/>
                        <a14:foregroundMark x1="43600" y1="90110" x2="43600" y2="90110"/>
                        <a14:foregroundMark x1="43600" y1="87912" x2="43600" y2="87912"/>
                        <a14:foregroundMark x1="15000" y1="88462" x2="15000" y2="88462"/>
                        <a14:foregroundMark x1="15000" y1="94505" x2="15000" y2="94505"/>
                        <a14:foregroundMark x1="13600" y1="84066" x2="13600" y2="84066"/>
                        <a14:foregroundMark x1="13600" y1="90659" x2="13600" y2="90659"/>
                        <a14:foregroundMark x1="12400" y1="90110" x2="12400" y2="90110"/>
                        <a14:foregroundMark x1="800" y1="86813" x2="800" y2="86813"/>
                        <a14:foregroundMark x1="2400" y1="85714" x2="2400" y2="85714"/>
                        <a14:foregroundMark x1="4200" y1="85714" x2="4200" y2="85714"/>
                        <a14:foregroundMark x1="5600" y1="87912" x2="5600" y2="87912"/>
                        <a14:foregroundMark x1="7200" y1="88462" x2="7200" y2="88462"/>
                        <a14:foregroundMark x1="16800" y1="93407" x2="16800" y2="93407"/>
                        <a14:foregroundMark x1="16600" y1="88462" x2="16600" y2="88462"/>
                        <a14:foregroundMark x1="38800" y1="91209" x2="38800" y2="91209"/>
                        <a14:foregroundMark x1="40600" y1="90659" x2="40600" y2="90659"/>
                        <a14:foregroundMark x1="53600" y1="93407" x2="53600" y2="93407"/>
                        <a14:foregroundMark x1="35000" y1="92308" x2="35000" y2="92308"/>
                        <a14:foregroundMark x1="31400" y1="92857" x2="31400" y2="92857"/>
                        <a14:foregroundMark x1="24800" y1="87912" x2="24800" y2="87912"/>
                        <a14:foregroundMark x1="19800" y1="37912" x2="19800" y2="37912"/>
                        <a14:foregroundMark x1="19200" y1="34066" x2="19200" y2="34066"/>
                        <a14:foregroundMark x1="18800" y1="33516" x2="18800" y2="33516"/>
                        <a14:foregroundMark x1="20400" y1="35165" x2="20400" y2="35165"/>
                        <a14:foregroundMark x1="19400" y1="49451" x2="19400" y2="49451"/>
                        <a14:foregroundMark x1="3600" y1="21978" x2="3600" y2="21978"/>
                        <a14:foregroundMark x1="4400" y1="19780" x2="4400" y2="19780"/>
                        <a14:foregroundMark x1="4800" y1="19780" x2="4800" y2="19780"/>
                        <a14:foregroundMark x1="5600" y1="18681" x2="5600" y2="18681"/>
                        <a14:foregroundMark x1="5600" y1="18681" x2="5600" y2="18681"/>
                        <a14:foregroundMark x1="5800" y1="17033" x2="5800" y2="17033"/>
                        <a14:foregroundMark x1="6200" y1="14835" x2="6200" y2="14835"/>
                        <a14:foregroundMark x1="7000" y1="14286" x2="7000" y2="14286"/>
                        <a14:foregroundMark x1="8600" y1="13187" x2="8600" y2="13187"/>
                        <a14:foregroundMark x1="9800" y1="10989" x2="9800" y2="10989"/>
                        <a14:foregroundMark x1="11800" y1="8791" x2="12000" y2="8791"/>
                        <a14:foregroundMark x1="12000" y1="8791" x2="12000" y2="8791"/>
                        <a14:foregroundMark x1="13000" y1="7692" x2="13000" y2="7692"/>
                        <a14:foregroundMark x1="14000" y1="7143" x2="14000" y2="7143"/>
                        <a14:foregroundMark x1="15600" y1="6593" x2="15600" y2="6593"/>
                        <a14:foregroundMark x1="16400" y1="6593" x2="16400" y2="6593"/>
                        <a14:foregroundMark x1="17000" y1="6593" x2="17000" y2="6593"/>
                        <a14:foregroundMark x1="18200" y1="7692" x2="18200" y2="7692"/>
                        <a14:foregroundMark x1="18800" y1="8242" x2="18800" y2="8242"/>
                        <a14:foregroundMark x1="19600" y1="8791" x2="19800" y2="8791"/>
                        <a14:foregroundMark x1="21000" y1="10440" x2="21000" y2="10440"/>
                        <a14:foregroundMark x1="21200" y1="10989" x2="21200" y2="10989"/>
                        <a14:foregroundMark x1="21800" y1="12637" x2="21800" y2="12637"/>
                        <a14:foregroundMark x1="22400" y1="13187" x2="22400" y2="13187"/>
                        <a14:foregroundMark x1="22600" y1="15385" x2="22600" y2="15385"/>
                        <a14:foregroundMark x1="23800" y1="18681" x2="23800" y2="18681"/>
                        <a14:foregroundMark x1="24400" y1="20879" x2="24400" y2="20879"/>
                        <a14:foregroundMark x1="24600" y1="25824" x2="24600" y2="25824"/>
                        <a14:foregroundMark x1="24600" y1="30220" x2="24600" y2="30220"/>
                        <a14:foregroundMark x1="25600" y1="34066" x2="25600" y2="34066"/>
                        <a14:foregroundMark x1="25800" y1="36813" x2="25800" y2="37912"/>
                        <a14:foregroundMark x1="24800" y1="46154" x2="24800" y2="46154"/>
                        <a14:foregroundMark x1="25000" y1="51648" x2="25000" y2="51648"/>
                        <a14:foregroundMark x1="24600" y1="55495" x2="24600" y2="55495"/>
                        <a14:foregroundMark x1="26000" y1="54945" x2="26000" y2="54945"/>
                        <a14:foregroundMark x1="22200" y1="58242" x2="22200" y2="58242"/>
                        <a14:foregroundMark x1="19200" y1="58791" x2="19200" y2="58791"/>
                        <a14:foregroundMark x1="15400" y1="60989" x2="15400" y2="60989"/>
                        <a14:foregroundMark x1="8600" y1="52747" x2="8600" y2="52747"/>
                        <a14:foregroundMark x1="6400" y1="32967" x2="6400" y2="32967"/>
                        <a14:foregroundMark x1="8200" y1="27473" x2="8200" y2="27473"/>
                        <a14:foregroundMark x1="11600" y1="32418" x2="11600" y2="32418"/>
                        <a14:foregroundMark x1="11400" y1="29670" x2="11400" y2="29670"/>
                        <a14:foregroundMark x1="8200" y1="39560" x2="8200" y2="39560"/>
                        <a14:foregroundMark x1="3800" y1="42308" x2="3800" y2="42308"/>
                        <a14:foregroundMark x1="1800" y1="58791" x2="1800" y2="58791"/>
                        <a14:foregroundMark x1="3600" y1="63187" x2="3800" y2="63736"/>
                        <a14:foregroundMark x1="5000" y1="65934" x2="5000" y2="65934"/>
                        <a14:foregroundMark x1="23400" y1="15934" x2="23400" y2="15934"/>
                        <a14:foregroundMark x1="25600" y1="24725" x2="25600" y2="24725"/>
                        <a14:foregroundMark x1="63600" y1="62637" x2="63600" y2="62637"/>
                        <a14:foregroundMark x1="63400" y1="69780" x2="63400" y2="69780"/>
                        <a14:foregroundMark x1="60600" y1="89560" x2="60600" y2="89560"/>
                        <a14:foregroundMark x1="19800" y1="95055" x2="19800" y2="95055"/>
                        <a14:foregroundMark x1="31600" y1="95604" x2="31600" y2="95604"/>
                        <a14:foregroundMark x1="10600" y1="89011" x2="10600" y2="89011"/>
                        <a14:foregroundMark x1="9200" y1="94505" x2="9200" y2="94505"/>
                        <a14:foregroundMark x1="5600" y1="84615" x2="5600" y2="84615"/>
                        <a14:foregroundMark x1="4000" y1="94505" x2="4000" y2="94505"/>
                        <a14:foregroundMark x1="22000" y1="91209" x2="22000" y2="91209"/>
                        <a14:foregroundMark x1="10200" y1="92857" x2="10200" y2="92857"/>
                        <a14:foregroundMark x1="10600" y1="94505" x2="10600" y2="94505"/>
                        <a14:foregroundMark x1="80200" y1="86264" x2="80200" y2="86264"/>
                        <a14:foregroundMark x1="80400" y1="92308" x2="80400" y2="92308"/>
                        <a14:foregroundMark x1="79400" y1="96154" x2="79400" y2="96154"/>
                        <a14:foregroundMark x1="75600" y1="91209" x2="75600" y2="91209"/>
                        <a14:foregroundMark x1="86600" y1="89011" x2="86600" y2="89011"/>
                        <a14:foregroundMark x1="89000" y1="88462" x2="89000" y2="88462"/>
                        <a14:foregroundMark x1="83600" y1="89560" x2="83600" y2="89560"/>
                        <a14:foregroundMark x1="95800" y1="87363" x2="95800" y2="87363"/>
                        <a14:foregroundMark x1="83600" y1="94505" x2="83600" y2="94505"/>
                        <a14:foregroundMark x1="30000" y1="92308" x2="30000" y2="92308"/>
                        <a14:backgroundMark x1="24400" y1="89560" x2="24400" y2="89560"/>
                        <a14:backgroundMark x1="27600" y1="91758" x2="27600" y2="91758"/>
                        <a14:backgroundMark x1="30400" y1="93407" x2="30400" y2="93407"/>
                        <a14:backgroundMark x1="30400" y1="90110" x2="30400" y2="90110"/>
                        <a14:backgroundMark x1="36200" y1="91209" x2="36200" y2="91209"/>
                        <a14:backgroundMark x1="41200" y1="90659" x2="41200" y2="90659"/>
                        <a14:backgroundMark x1="42800" y1="93407" x2="42800" y2="93407"/>
                        <a14:backgroundMark x1="43000" y1="89560" x2="43000" y2="89560"/>
                        <a14:backgroundMark x1="52800" y1="91209" x2="52800" y2="91209"/>
                        <a14:backgroundMark x1="71200" y1="93407" x2="71200" y2="93407"/>
                        <a14:backgroundMark x1="71200" y1="89560" x2="71200" y2="89560"/>
                        <a14:backgroundMark x1="79400" y1="87363" x2="79400" y2="87363"/>
                        <a14:backgroundMark x1="82400" y1="89011" x2="82400" y2="89011"/>
                        <a14:backgroundMark x1="90200" y1="86813" x2="90200" y2="86813"/>
                        <a14:backgroundMark x1="94000" y1="94505" x2="94000" y2="94505"/>
                        <a14:backgroundMark x1="93600" y1="96154" x2="93600" y2="96154"/>
                        <a14:backgroundMark x1="98400" y1="93956" x2="98400" y2="93956"/>
                        <a14:backgroundMark x1="95600" y1="89560" x2="95600" y2="89560"/>
                        <a14:backgroundMark x1="95200" y1="93407" x2="95200" y2="93407"/>
                        <a14:backgroundMark x1="97000" y1="89560" x2="97000" y2="89560"/>
                        <a14:backgroundMark x1="98400" y1="89560" x2="98400" y2="89560"/>
                        <a14:backgroundMark x1="21000" y1="90659" x2="21000" y2="90659"/>
                        <a14:backgroundMark x1="11000" y1="92308" x2="11000" y2="92308"/>
                        <a14:backgroundMark x1="16000" y1="89011" x2="16000" y2="89011"/>
                        <a14:backgroundMark x1="9800" y1="91209" x2="9800" y2="91209"/>
                        <a14:backgroundMark x1="82600" y1="93956" x2="82600" y2="93956"/>
                      </a14:backgroundRemoval>
                    </a14:imgEffect>
                  </a14:imgLayer>
                </a14:imgProps>
              </a:ext>
              <a:ext uri="{28A0092B-C50C-407E-A947-70E740481C1C}">
                <a14:useLocalDpi xmlns:a14="http://schemas.microsoft.com/office/drawing/2010/main"/>
              </a:ext>
            </a:extLst>
          </a:blip>
          <a:srcRect/>
          <a:stretch>
            <a:fillRect/>
          </a:stretch>
        </p:blipFill>
        <p:spPr bwMode="auto">
          <a:xfrm>
            <a:off x="3437094" y="3181076"/>
            <a:ext cx="1556853" cy="566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900003" y="3181076"/>
            <a:ext cx="1307805" cy="599691"/>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52805" y="5749326"/>
            <a:ext cx="1267057" cy="544971"/>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7833" y="5687308"/>
            <a:ext cx="1949464" cy="671127"/>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4254" y="6310429"/>
            <a:ext cx="2140342" cy="428068"/>
          </a:xfrm>
          <a:prstGeom prst="rect">
            <a:avLst/>
          </a:prstGeom>
        </p:spPr>
      </p:pic>
    </p:spTree>
    <p:extLst>
      <p:ext uri="{BB962C8B-B14F-4D97-AF65-F5344CB8AC3E}">
        <p14:creationId xmlns:p14="http://schemas.microsoft.com/office/powerpoint/2010/main" val="277932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12" y="420881"/>
            <a:ext cx="10972800" cy="1325563"/>
          </a:xfrm>
          <a:noFill/>
        </p:spPr>
        <p:txBody>
          <a:bodyPr/>
          <a:lstStyle/>
          <a:p>
            <a:r>
              <a:rPr lang="en-US" dirty="0">
                <a:ea typeface="Lato Medium"/>
                <a:cs typeface="Lato Medium"/>
              </a:rPr>
              <a:t>Call for </a:t>
            </a:r>
            <a:r>
              <a:rPr lang="en-US" dirty="0" smtClean="0">
                <a:ea typeface="Lato Medium"/>
                <a:cs typeface="Lato Medium"/>
              </a:rPr>
              <a:t>Poster Abstracts </a:t>
            </a:r>
            <a:r>
              <a:rPr lang="en-US" dirty="0">
                <a:ea typeface="Lato Medium"/>
                <a:cs typeface="Lato Medium"/>
              </a:rPr>
              <a:t>for AC Poster Session</a:t>
            </a:r>
            <a:endParaRPr lang="en-US" dirty="0"/>
          </a:p>
        </p:txBody>
      </p:sp>
      <p:sp>
        <p:nvSpPr>
          <p:cNvPr id="3" name="Content Placeholder 2"/>
          <p:cNvSpPr>
            <a:spLocks noGrp="1"/>
          </p:cNvSpPr>
          <p:nvPr>
            <p:ph idx="1"/>
          </p:nvPr>
        </p:nvSpPr>
        <p:spPr>
          <a:xfrm>
            <a:off x="520699" y="1470025"/>
            <a:ext cx="11359006" cy="4351338"/>
          </a:xfrm>
        </p:spPr>
        <p:txBody>
          <a:bodyPr vert="horz" lIns="91440" tIns="45720" rIns="91440" bIns="45720" rtlCol="0" anchor="t">
            <a:noAutofit/>
          </a:bodyPr>
          <a:lstStyle/>
          <a:p>
            <a:pPr>
              <a:spcAft>
                <a:spcPts val="0"/>
              </a:spcAft>
            </a:pPr>
            <a:r>
              <a:rPr lang="en-US" sz="2000" dirty="0">
                <a:ea typeface="Lato"/>
                <a:cs typeface="Lato"/>
              </a:rPr>
              <a:t>All hospital teams are asked to submit </a:t>
            </a:r>
            <a:r>
              <a:rPr lang="en-US" sz="2000" dirty="0" smtClean="0">
                <a:ea typeface="Lato"/>
                <a:cs typeface="Lato"/>
              </a:rPr>
              <a:t>a brief </a:t>
            </a:r>
            <a:r>
              <a:rPr lang="en-US" sz="2000" dirty="0">
                <a:ea typeface="Lato"/>
                <a:cs typeface="Lato"/>
              </a:rPr>
              <a:t>abstract on QI work </a:t>
            </a:r>
            <a:r>
              <a:rPr lang="en-US" sz="2000" dirty="0" smtClean="0">
                <a:ea typeface="Lato"/>
                <a:cs typeface="Lato"/>
              </a:rPr>
              <a:t>from your last year</a:t>
            </a:r>
            <a:endParaRPr lang="en-US" sz="2000" dirty="0">
              <a:ea typeface="Lato"/>
              <a:cs typeface="Lato"/>
            </a:endParaRPr>
          </a:p>
          <a:p>
            <a:pPr>
              <a:spcAft>
                <a:spcPts val="0"/>
              </a:spcAft>
            </a:pPr>
            <a:r>
              <a:rPr lang="en-US" sz="2000" b="1" u="sng" dirty="0">
                <a:ea typeface="Lato"/>
                <a:cs typeface="Lato"/>
              </a:rPr>
              <a:t>Abstracts submitted by </a:t>
            </a:r>
            <a:r>
              <a:rPr lang="en-US" sz="2000" b="1" u="sng" dirty="0">
                <a:highlight>
                  <a:srgbClr val="FFFF00"/>
                </a:highlight>
                <a:ea typeface="Lato"/>
                <a:cs typeface="Lato"/>
              </a:rPr>
              <a:t>Oct. 3rd </a:t>
            </a:r>
            <a:r>
              <a:rPr lang="en-US" sz="2000" b="1" u="sng" dirty="0">
                <a:ea typeface="Lato"/>
                <a:cs typeface="Lato"/>
              </a:rPr>
              <a:t>will be reviewed for awards</a:t>
            </a:r>
            <a:r>
              <a:rPr lang="en-US" sz="2000" dirty="0">
                <a:ea typeface="Lato"/>
                <a:cs typeface="Lato"/>
              </a:rPr>
              <a:t>:</a:t>
            </a:r>
          </a:p>
          <a:p>
            <a:pPr lvl="1">
              <a:spcAft>
                <a:spcPts val="0"/>
              </a:spcAft>
            </a:pPr>
            <a:r>
              <a:rPr lang="en-US" sz="1800" dirty="0">
                <a:ea typeface="Lato"/>
                <a:cs typeface="Lato"/>
              </a:rPr>
              <a:t>Top abstract(s) in OB, Neonatal, Patient/Family Engagement, First time Level I/II Hospital receive Abstract of Excellence of Wards</a:t>
            </a:r>
            <a:endParaRPr lang="en-US" sz="1800" dirty="0"/>
          </a:p>
          <a:p>
            <a:pPr lvl="1">
              <a:spcAft>
                <a:spcPts val="0"/>
              </a:spcAft>
              <a:buClr>
                <a:srgbClr val="1C498B"/>
              </a:buClr>
            </a:pPr>
            <a:r>
              <a:rPr lang="en-US" sz="1800" dirty="0">
                <a:ea typeface="Lato"/>
                <a:cs typeface="Lato"/>
              </a:rPr>
              <a:t>Special recognition for (1) Best Use of Data, (2) Best Project Implementation</a:t>
            </a:r>
            <a:endParaRPr lang="en-US" sz="1800" dirty="0"/>
          </a:p>
          <a:p>
            <a:pPr>
              <a:spcAft>
                <a:spcPts val="0"/>
              </a:spcAft>
              <a:buClr>
                <a:srgbClr val="F5668F"/>
              </a:buClr>
            </a:pPr>
            <a:r>
              <a:rPr lang="en-US" sz="2000" dirty="0">
                <a:ea typeface="Lato"/>
                <a:cs typeface="Lato"/>
              </a:rPr>
              <a:t>Awarded abstracts will be announced at the conference and have a prize designation displayed on their poster</a:t>
            </a:r>
            <a:endParaRPr lang="en-US" sz="2000" dirty="0"/>
          </a:p>
          <a:p>
            <a:pPr>
              <a:spcAft>
                <a:spcPts val="0"/>
              </a:spcAft>
              <a:buClr>
                <a:srgbClr val="F5668F"/>
              </a:buClr>
            </a:pPr>
            <a:r>
              <a:rPr lang="en-US" sz="2000" dirty="0">
                <a:ea typeface="Lato"/>
                <a:cs typeface="Lato"/>
              </a:rPr>
              <a:t>Late breaking abstracts (not eligible for awards) but posters will be shared at the conference are due </a:t>
            </a:r>
            <a:r>
              <a:rPr lang="en-US" sz="2000" b="1" u="sng" dirty="0">
                <a:ea typeface="Lato"/>
                <a:cs typeface="Lato"/>
              </a:rPr>
              <a:t>Oct 10th</a:t>
            </a:r>
            <a:endParaRPr lang="en-US" sz="2000" b="1" u="sng" dirty="0"/>
          </a:p>
          <a:p>
            <a:pPr>
              <a:spcAft>
                <a:spcPts val="0"/>
              </a:spcAft>
              <a:buClr>
                <a:srgbClr val="F5668F"/>
              </a:buClr>
            </a:pPr>
            <a:r>
              <a:rPr lang="en-US" sz="2000" dirty="0">
                <a:ea typeface="Lato"/>
                <a:cs typeface="Lato"/>
              </a:rPr>
              <a:t>All abstracts are accepted- your team should plan to prepare a poster for the AC poster session</a:t>
            </a:r>
          </a:p>
          <a:p>
            <a:pPr>
              <a:spcAft>
                <a:spcPts val="0"/>
              </a:spcAft>
              <a:buClr>
                <a:srgbClr val="F5668F"/>
              </a:buClr>
            </a:pPr>
            <a:r>
              <a:rPr lang="en-US" sz="2000" dirty="0">
                <a:ea typeface="Lato"/>
                <a:cs typeface="Lato"/>
              </a:rPr>
              <a:t>Submission link coming soon</a:t>
            </a:r>
            <a:endParaRPr lang="en-US" sz="2000" dirty="0"/>
          </a:p>
          <a:p>
            <a:pPr>
              <a:buClr>
                <a:srgbClr val="F5668F"/>
              </a:buClr>
            </a:pPr>
            <a:endParaRPr lang="en-US" sz="1600" dirty="0"/>
          </a:p>
          <a:p>
            <a:pPr lvl="1">
              <a:buClr>
                <a:srgbClr val="1C498B"/>
              </a:buClr>
            </a:pPr>
            <a:endParaRPr lang="en-US" sz="1400" dirty="0"/>
          </a:p>
          <a:p>
            <a:endParaRPr lang="en-US" sz="1600" dirty="0"/>
          </a:p>
          <a:p>
            <a:endParaRPr lang="en-US" sz="16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8</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92429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ea typeface="Lato Medium"/>
                <a:cs typeface="Lato Medium"/>
              </a:rPr>
              <a:t>We want to hear from you!</a:t>
            </a:r>
            <a:endParaRPr lang="en-US"/>
          </a:p>
        </p:txBody>
      </p:sp>
      <p:sp>
        <p:nvSpPr>
          <p:cNvPr id="3" name="Content Placeholder 2"/>
          <p:cNvSpPr>
            <a:spLocks noGrp="1"/>
          </p:cNvSpPr>
          <p:nvPr>
            <p:ph idx="1"/>
          </p:nvPr>
        </p:nvSpPr>
        <p:spPr>
          <a:xfrm>
            <a:off x="609600" y="1825625"/>
            <a:ext cx="7910423" cy="4351338"/>
          </a:xfrm>
        </p:spPr>
        <p:txBody>
          <a:bodyPr vert="horz" lIns="91440" tIns="45720" rIns="91440" bIns="45720" rtlCol="0" anchor="t">
            <a:noAutofit/>
          </a:bodyPr>
          <a:lstStyle/>
          <a:p>
            <a:r>
              <a:rPr lang="en-US" sz="2800" b="1" u="sng">
                <a:ea typeface="Lato"/>
                <a:cs typeface="Lato"/>
              </a:rPr>
              <a:t>ILPQC Annual Conference Survey is open!</a:t>
            </a:r>
            <a:endParaRPr lang="en-US" sz="2800" b="1" u="sng"/>
          </a:p>
          <a:p>
            <a:pPr>
              <a:buClr>
                <a:srgbClr val="F5668F"/>
              </a:buClr>
            </a:pPr>
            <a:r>
              <a:rPr lang="en-US" sz="2800">
                <a:ea typeface="Lato"/>
                <a:cs typeface="Lato"/>
              </a:rPr>
              <a:t>This is a great opportunity to share your teams' thoughts &amp; insights reflecting on 2022 and planning for 2023!</a:t>
            </a:r>
          </a:p>
          <a:p>
            <a:pPr>
              <a:buClr>
                <a:srgbClr val="F5668F"/>
              </a:buClr>
            </a:pPr>
            <a:r>
              <a:rPr lang="en-US" sz="2800">
                <a:ea typeface="Lato"/>
                <a:cs typeface="Lato"/>
              </a:rPr>
              <a:t>Please coordinate with your colleagues working across all ILPQC initiative to have one person from your hospital </a:t>
            </a:r>
            <a:r>
              <a:rPr lang="en-US" sz="2800" b="1" u="sng">
                <a:ea typeface="Lato"/>
                <a:cs typeface="Lato"/>
              </a:rPr>
              <a:t>submit the survey by October 3</a:t>
            </a:r>
            <a:r>
              <a:rPr lang="en-US" sz="2800" b="1" u="sng" baseline="30000">
                <a:ea typeface="Lato"/>
                <a:cs typeface="Lato"/>
              </a:rPr>
              <a:t>rd</a:t>
            </a:r>
            <a:endParaRPr lang="en-US" sz="2800" b="1" u="sng"/>
          </a:p>
          <a:p>
            <a:pPr>
              <a:buClr>
                <a:srgbClr val="F5668F"/>
              </a:buClr>
            </a:pPr>
            <a:endParaRPr lang="en-US" sz="2800"/>
          </a:p>
          <a:p>
            <a:pPr lvl="1">
              <a:buClr>
                <a:srgbClr val="1C498B"/>
              </a:buClr>
            </a:pPr>
            <a:endParaRPr lang="en-US" sz="2400"/>
          </a:p>
          <a:p>
            <a:endParaRPr lang="en-US" sz="2800"/>
          </a:p>
          <a:p>
            <a:endParaRPr lang="en-US" sz="2800"/>
          </a:p>
        </p:txBody>
      </p:sp>
      <p:sp>
        <p:nvSpPr>
          <p:cNvPr id="4" name="Slide Number Placeholder 3"/>
          <p:cNvSpPr>
            <a:spLocks noGrp="1"/>
          </p:cNvSpPr>
          <p:nvPr>
            <p:ph type="sldNum" sz="quarter" idx="10"/>
          </p:nvPr>
        </p:nvSpPr>
        <p:spPr/>
        <p:txBody>
          <a:bodyPr/>
          <a:lstStyle/>
          <a:p>
            <a:fld id="{97033E4B-E3EB-3D46-B2D8-3159663620FA}" type="slidenum">
              <a:rPr lang="en-US" smtClean="0"/>
              <a:pPr/>
              <a:t>9</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8" name="TextBox 7"/>
          <p:cNvSpPr txBox="1"/>
          <p:nvPr/>
        </p:nvSpPr>
        <p:spPr>
          <a:xfrm>
            <a:off x="9080938" y="1923394"/>
            <a:ext cx="2711669" cy="3477875"/>
          </a:xfrm>
          <a:prstGeom prst="rect">
            <a:avLst/>
          </a:prstGeom>
          <a:noFill/>
        </p:spPr>
        <p:txBody>
          <a:bodyPr wrap="square" rtlCol="0">
            <a:spAutoFit/>
          </a:bodyPr>
          <a:lstStyle/>
          <a:p>
            <a:r>
              <a:rPr lang="en-US" sz="2000"/>
              <a:t>We typically have almost 100% of teams complete  the Annual Survey!  Please plan with your team who will complete and submit this important survey to share your important input to make ILPQC the best it can be for every IL birthing hospital</a:t>
            </a:r>
          </a:p>
        </p:txBody>
      </p:sp>
    </p:spTree>
    <p:extLst>
      <p:ext uri="{BB962C8B-B14F-4D97-AF65-F5344CB8AC3E}">
        <p14:creationId xmlns:p14="http://schemas.microsoft.com/office/powerpoint/2010/main" val="1737087415"/>
      </p:ext>
    </p:extLst>
  </p:cSld>
  <p:clrMapOvr>
    <a:masterClrMapping/>
  </p:clrMapOvr>
</p:sld>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9">
      <a:dk1>
        <a:sysClr val="windowText" lastClr="000000"/>
      </a:dk1>
      <a:lt1>
        <a:sysClr val="window" lastClr="FFFFFF"/>
      </a:lt1>
      <a:dk2>
        <a:srgbClr val="494341"/>
      </a:dk2>
      <a:lt2>
        <a:srgbClr val="E7E6E6"/>
      </a:lt2>
      <a:accent1>
        <a:srgbClr val="85CEC0"/>
      </a:accent1>
      <a:accent2>
        <a:srgbClr val="F5822A"/>
      </a:accent2>
      <a:accent3>
        <a:srgbClr val="6E6E5B"/>
      </a:accent3>
      <a:accent4>
        <a:srgbClr val="759E5F"/>
      </a:accent4>
      <a:accent5>
        <a:srgbClr val="925071"/>
      </a:accent5>
      <a:accent6>
        <a:srgbClr val="D3D321"/>
      </a:accent6>
      <a:hlink>
        <a:srgbClr val="436F9B"/>
      </a:hlink>
      <a:folHlink>
        <a:srgbClr val="CC43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1281</TotalTime>
  <Words>3335</Words>
  <Application>Microsoft Office PowerPoint</Application>
  <PresentationFormat>Widescreen</PresentationFormat>
  <Paragraphs>609</Paragraphs>
  <Slides>76</Slides>
  <Notes>31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76</vt:i4>
      </vt:variant>
    </vt:vector>
  </HeadingPairs>
  <TitlesOfParts>
    <vt:vector size="95" baseType="lpstr">
      <vt:lpstr>MS PGothic</vt:lpstr>
      <vt:lpstr>Arial</vt:lpstr>
      <vt:lpstr>Bahnschrift</vt:lpstr>
      <vt:lpstr>Caecilia LT Std Roman</vt:lpstr>
      <vt:lpstr>Calibri</vt:lpstr>
      <vt:lpstr>Calibri Light</vt:lpstr>
      <vt:lpstr>Century Gothic</vt:lpstr>
      <vt:lpstr>Georgia</vt:lpstr>
      <vt:lpstr>Lato</vt:lpstr>
      <vt:lpstr>Lato Medium</vt:lpstr>
      <vt:lpstr>Times</vt:lpstr>
      <vt:lpstr>Times New Roman</vt:lpstr>
      <vt:lpstr>Verdana</vt:lpstr>
      <vt:lpstr>Wingdings</vt:lpstr>
      <vt:lpstr>1_Office Theme</vt:lpstr>
      <vt:lpstr>2_Office Theme</vt:lpstr>
      <vt:lpstr>4_Office Theme</vt:lpstr>
      <vt:lpstr>Office Theme</vt:lpstr>
      <vt:lpstr>3_Office Theme</vt:lpstr>
      <vt:lpstr>PVB Monthly Webinar: Individual NTSV C-Section Fallout Case Review</vt:lpstr>
      <vt:lpstr>Overview:</vt:lpstr>
      <vt:lpstr>Registration Open!</vt:lpstr>
      <vt:lpstr>PowerPoint Presentation</vt:lpstr>
      <vt:lpstr>ILPQC 10th Annual Conference Webpage</vt:lpstr>
      <vt:lpstr>PowerPoint Presentation</vt:lpstr>
      <vt:lpstr>PowerPoint Presentation</vt:lpstr>
      <vt:lpstr>Call for Poster Abstracts for AC Poster Session</vt:lpstr>
      <vt:lpstr>We want to hear from you!</vt:lpstr>
      <vt:lpstr>Hospital Team Annual Conference Prep</vt:lpstr>
      <vt:lpstr>PVB Data Review</vt:lpstr>
      <vt:lpstr>NTSV C-Section Rate by Race and  Ethnicity</vt:lpstr>
      <vt:lpstr>PVB Hospital Data that is needed to provide all teams stratified NTSV C/S data</vt:lpstr>
      <vt:lpstr>Receive your NTSV C/S data stratified by race/ethnicity/insurance status: next steps for PVB teams </vt:lpstr>
      <vt:lpstr>PVB Aims and Measures</vt:lpstr>
      <vt:lpstr>PVB Key Strategies for  Creating Clinical Culture Change</vt:lpstr>
      <vt:lpstr>PowerPoint Presentation</vt:lpstr>
      <vt:lpstr>PVB Teams Progress on Key Structure Measures</vt:lpstr>
      <vt:lpstr>ILPQC teams NTSV C-Section Rate</vt:lpstr>
      <vt:lpstr>NTSV C-Section Rates, by hospital</vt:lpstr>
      <vt:lpstr>NTSV C-Sections Meeting  ACOG/SMFM Guidelines (goal &gt; 80%)</vt:lpstr>
      <vt:lpstr>Are you reviewing your ACOG / SMFM criteria fall outs?  How can you reach your goal &gt; 80% NTSV C/S meeting criteria?</vt:lpstr>
      <vt:lpstr>NTSV C-Sections Meeting  ACOG/SMFM Guidelines: Failed Induction</vt:lpstr>
      <vt:lpstr>NTSV C-Sections Meeting  ACOG/SMFM Guidelines: Active Phase Arrest</vt:lpstr>
      <vt:lpstr>NTSV C-Sections Meeting  ACOG/SMFM Guidelines: Second Stage Arrest</vt:lpstr>
      <vt:lpstr>Which ACOG/SMFM Criteria does your team need to focus efforts to achieve your &gt; 80% overall goal?</vt:lpstr>
      <vt:lpstr>Provider and Nurse Education</vt:lpstr>
      <vt:lpstr>PowerPoint Presentation</vt:lpstr>
      <vt:lpstr>PowerPoint Presentation</vt:lpstr>
      <vt:lpstr>Cesarean Decision Checklists  and Decision Huddles/Debriefs</vt:lpstr>
      <vt:lpstr>Shared Decision Making and Patient Education</vt:lpstr>
      <vt:lpstr>Individual Case review for NTSV C-Sections not meeting ACOG/SMFM Criteria</vt:lpstr>
      <vt:lpstr>PVB Fall Outs Review Tools</vt:lpstr>
      <vt:lpstr>Fall-Outs: Individual Case Reviews</vt:lpstr>
      <vt:lpstr>PowerPoint Presentation</vt:lpstr>
      <vt:lpstr>Create tools  that work, and put them in every chart.  RN-MD shared decision making communication tool  Improves discussion of CS indications and if compliant with guidelines, identifies fall outs</vt:lpstr>
      <vt:lpstr>Look at your fall-outs and provide feedback</vt:lpstr>
      <vt:lpstr>PVB Dashboard: Logging in to RedCap</vt:lpstr>
      <vt:lpstr>Let’s take a look at our PVB Reports</vt:lpstr>
      <vt:lpstr>Labor Dystocia</vt:lpstr>
      <vt:lpstr>Second Stage Arrest </vt:lpstr>
      <vt:lpstr>Individual Case Reviews</vt:lpstr>
      <vt:lpstr>Individual Case Reviews</vt:lpstr>
      <vt:lpstr>Other PVB Audit Tools </vt:lpstr>
      <vt:lpstr>CMQCC Providence St. Joseph Audit Form</vt:lpstr>
      <vt:lpstr>CMQCC Providence St. Joseph Audit Form</vt:lpstr>
      <vt:lpstr>CMQCC Providence St. Joseph Audit Form</vt:lpstr>
      <vt:lpstr>CMQCC Providence St. Joseph Audit Form</vt:lpstr>
      <vt:lpstr>Team Talk: Advocate Good Samaritan</vt:lpstr>
      <vt:lpstr>Understanding  NTSV CD trends: Illinois Masonic Medical Center </vt:lpstr>
      <vt:lpstr>PowerPoint Presentation</vt:lpstr>
      <vt:lpstr>PowerPoint Presentation</vt:lpstr>
      <vt:lpstr>PowerPoint Presentation</vt:lpstr>
      <vt:lpstr>PowerPoint Presentation</vt:lpstr>
      <vt:lpstr>PowerPoint Presentation</vt:lpstr>
      <vt:lpstr>Deep Dive</vt:lpstr>
      <vt:lpstr>PowerPoint Presentation</vt:lpstr>
      <vt:lpstr>PowerPoint Presentation</vt:lpstr>
      <vt:lpstr>PowerPoint Presentation</vt:lpstr>
      <vt:lpstr>PowerPoint Presentation</vt:lpstr>
      <vt:lpstr>Moving forward…</vt:lpstr>
      <vt:lpstr>Team Talk: Riverside</vt:lpstr>
      <vt:lpstr>Promoting Vaginal Birth - PVB</vt:lpstr>
      <vt:lpstr>Riverside Hospital Overview</vt:lpstr>
      <vt:lpstr>Hospital Quality Team </vt:lpstr>
      <vt:lpstr>Successes</vt:lpstr>
      <vt:lpstr>Data Progression – Total NTSV Rate – YTD 16.8%</vt:lpstr>
      <vt:lpstr>Data Progression – Meeting ACOG/SMFM Criteria</vt:lpstr>
      <vt:lpstr>Barriers</vt:lpstr>
      <vt:lpstr>Questions?</vt:lpstr>
      <vt:lpstr>Thank You</vt:lpstr>
      <vt:lpstr>PVB Next Steps</vt:lpstr>
      <vt:lpstr>ILPQC is here to help you  get across the finish line!</vt:lpstr>
      <vt:lpstr>Upcoming Calls</vt:lpstr>
      <vt:lpstr>Questions?</vt:lpstr>
      <vt:lpstr>Thanks to our Funders</vt:lpstr>
    </vt:vector>
  </TitlesOfParts>
  <Company>NorthShore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 Rivera</dc:creator>
  <cp:lastModifiedBy>Eileen Fleming Suse</cp:lastModifiedBy>
  <cp:revision>24</cp:revision>
  <dcterms:created xsi:type="dcterms:W3CDTF">2022-05-27T17:37:53Z</dcterms:created>
  <dcterms:modified xsi:type="dcterms:W3CDTF">2022-10-11T14:17:42Z</dcterms:modified>
</cp:coreProperties>
</file>