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11_EE9473D9.xml" ContentType="application/vnd.ms-powerpoint.comments+xml"/>
  <Override PartName="/ppt/comments/modernComment_21F_F2CB42AB.xml" ContentType="application/vnd.ms-powerpoint.comments+xml"/>
  <Override PartName="/ppt/comments/modernComment_11E_DF8D3417.xml" ContentType="application/vnd.ms-powerpoint.comments+xml"/>
  <Override PartName="/ppt/revisionInfo.xml" ContentType="application/vnd.ms-powerpoint.revision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708" r:id="rId3"/>
  </p:sldMasterIdLst>
  <p:notesMasterIdLst>
    <p:notesMasterId r:id="rId60"/>
  </p:notesMasterIdLst>
  <p:sldIdLst>
    <p:sldId id="257" r:id="rId4"/>
    <p:sldId id="583" r:id="rId5"/>
    <p:sldId id="544" r:id="rId6"/>
    <p:sldId id="545" r:id="rId7"/>
    <p:sldId id="546" r:id="rId8"/>
    <p:sldId id="574" r:id="rId9"/>
    <p:sldId id="570" r:id="rId10"/>
    <p:sldId id="571" r:id="rId11"/>
    <p:sldId id="575" r:id="rId12"/>
    <p:sldId id="547" r:id="rId13"/>
    <p:sldId id="548" r:id="rId14"/>
    <p:sldId id="549" r:id="rId15"/>
    <p:sldId id="559" r:id="rId16"/>
    <p:sldId id="553" r:id="rId17"/>
    <p:sldId id="554" r:id="rId18"/>
    <p:sldId id="273" r:id="rId19"/>
    <p:sldId id="332" r:id="rId20"/>
    <p:sldId id="334" r:id="rId21"/>
    <p:sldId id="336" r:id="rId22"/>
    <p:sldId id="338" r:id="rId23"/>
    <p:sldId id="340" r:id="rId24"/>
    <p:sldId id="555" r:id="rId25"/>
    <p:sldId id="556" r:id="rId26"/>
    <p:sldId id="551" r:id="rId27"/>
    <p:sldId id="557" r:id="rId28"/>
    <p:sldId id="487" r:id="rId29"/>
    <p:sldId id="579" r:id="rId30"/>
    <p:sldId id="558" r:id="rId31"/>
    <p:sldId id="560" r:id="rId32"/>
    <p:sldId id="561" r:id="rId33"/>
    <p:sldId id="562" r:id="rId34"/>
    <p:sldId id="563" r:id="rId35"/>
    <p:sldId id="564" r:id="rId36"/>
    <p:sldId id="565" r:id="rId37"/>
    <p:sldId id="566" r:id="rId38"/>
    <p:sldId id="567" r:id="rId39"/>
    <p:sldId id="486" r:id="rId40"/>
    <p:sldId id="568" r:id="rId41"/>
    <p:sldId id="580" r:id="rId42"/>
    <p:sldId id="577" r:id="rId43"/>
    <p:sldId id="581" r:id="rId44"/>
    <p:sldId id="582" r:id="rId45"/>
    <p:sldId id="576" r:id="rId46"/>
    <p:sldId id="543" r:id="rId47"/>
    <p:sldId id="584" r:id="rId48"/>
    <p:sldId id="585" r:id="rId49"/>
    <p:sldId id="586" r:id="rId50"/>
    <p:sldId id="587" r:id="rId51"/>
    <p:sldId id="588" r:id="rId52"/>
    <p:sldId id="589" r:id="rId53"/>
    <p:sldId id="413" r:id="rId54"/>
    <p:sldId id="578" r:id="rId55"/>
    <p:sldId id="286" r:id="rId56"/>
    <p:sldId id="476" r:id="rId57"/>
    <p:sldId id="473" r:id="rId58"/>
    <p:sldId id="474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5FBE01E-7B92-B9C0-0995-5C3FE74E91A1}" name="Alana Rivera" initials="AR" userId="S::arg3669@ads.northwestern.edu::fc8b707a-b7e9-4f2a-8d71-2d76819b7881" providerId="AD"/>
  <p188:author id="{FCF8223C-610E-2BBA-F33B-0E1F55F6BB33}" name="Patricia Ann Lee King" initials="PK" userId="S::pal094@ads.northwestern.edu::dbab7ec2-5444-4d21-afe7-a39974533ddc" providerId="AD"/>
  <p188:author id="{B1E8E1CE-C373-4BDB-0D3F-F84FE1DA86D4}" name="Eileen Fleming Suse" initials="ES" userId="S::efs3844@ads.northwestern.edu::725c94ef-d051-42d7-9d33-8572765d592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ED7373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3FB6BA-F19D-B188-E35F-8F9FA38D7D28}" v="595" dt="2022-08-17T21:02:32.103"/>
    <p1510:client id="{A9108D71-A58E-A154-AD20-29968FC2AE07}" v="106" dt="2022-09-22T12:25:50.716"/>
    <p1510:client id="{0A91F950-F46D-1631-EB9B-0EF181D02BED}" v="1" dt="2022-05-27T20:19:28.874"/>
    <p1510:client id="{242A9F0E-5F57-CF94-830C-0AA440FB641C}" v="1" dt="2022-11-22T20:53:22.785"/>
    <p1510:client id="{3B2C30F0-A315-BD0D-760A-A7D36D2778DB}" v="84" dt="2022-08-18T16:48:55.160"/>
    <p1510:client id="{59B81AF0-F7EB-EE68-01E2-410B0770681F}" v="2" dt="2022-11-22T20:52:04.374"/>
    <p1510:client id="{3CCC908E-F608-2556-4DF5-A23D7D8986A2}" v="254" dt="2022-08-18T18:25:22.891"/>
    <p1510:client id="{492F5BD9-4F02-9C54-A023-89E0E1BD12C1}" v="255" dt="2022-08-17T21:11:35.199"/>
    <p1510:client id="{84D1A809-FFF7-39D0-7B01-797CB3A12549}" v="7" dt="2022-09-22T16:56:46.188"/>
    <p1510:client id="{C1998CAB-DFB6-6509-33D2-E911FD08152A}" v="56" dt="2022-08-18T15:44:58.963"/>
    <p1510:client id="{CD5A835A-255F-5754-6F70-BCCFC2843417}" v="71" dt="2022-08-18T16:12:08.974"/>
    <p1510:client id="{C3334A10-288C-8A64-734D-09AD4A2974DC}" v="217" dt="2022-09-22T02:16:59.944"/>
    <p1510:client id="{C6D2D6BB-E8D9-236A-0625-1EE15A030238}" v="26" dt="2022-11-22T20:56:38.768"/>
    <p1510:client id="{D9435468-14B1-A662-FD16-DBA0A2957064}" v="28" dt="2022-11-22T20:49:48.4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099" autoAdjust="0"/>
  </p:normalViewPr>
  <p:slideViewPr>
    <p:cSldViewPr snapToGrid="0">
      <p:cViewPr varScale="1">
        <p:scale>
          <a:sx n="71" d="100"/>
          <a:sy n="71" d="100"/>
        </p:scale>
        <p:origin x="110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microsoft.com/office/2015/10/relationships/revisionInfo" Target="revisionInfo.xml"/><Relationship Id="rId5" Type="http://schemas.openxmlformats.org/officeDocument/2006/relationships/slide" Target="slides/slide2.xml"/><Relationship Id="rId61" Type="http://schemas.openxmlformats.org/officeDocument/2006/relationships/presProps" Target="pres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microsoft.com/office/2018/10/relationships/authors" Target="author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VB%20Survey%20Question%20(Erin)_10.11.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fs3844\Documents\ILPQC\PVB\PVB%20Data%20Graphs%209.20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fs3844\Documents\ILPQC\PVB\PVB%20Data%20Graphs%209.20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fs3844\Documents\ILPQC\PVB\PVB%20Data%20Graphs%209.20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fs3844\Documents\ILPQC\PVB\PVB%20Data%20Graphs%209.20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PVB%20Survey%20Question%20(Erin)_10.11.2022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fs3844\Documents\ILPQC\PVB\PVB%20Data%20Graphs%209.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fs3844\Documents\ILPQC\PVB\PVB%20Data%20Graphs%209.20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fs3844\Documents\ILPQC\PVB\PVB%20Data%20Graphs%209.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fs3844\Documents\ILPQC\PVB\PVB%20Data%20Graphs%209.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fs3844\Documents\ILPQC\PVB\PVB%20Data%20Graphs%209.2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fs3844\Documents\ILPQC\PVB\PVB%20Data%20Graphs%209.2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fs3844\Documents\ILPQC\PVB\PVB%20Data%20Graphs%209.20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fs3844\Documents\ILPQC\PVB\PVB%20Data%20Graphs%209.20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'[PVB Survey Question (Erin)_10.11.2022.xlsx]Strategies Used'!$I$1</c:f>
              <c:strCache>
                <c:ptCount val="1"/>
                <c:pt idx="0">
                  <c:v>Percent of Hospitals Using</c:v>
                </c:pt>
              </c:strCache>
            </c:strRef>
          </c:tx>
          <c:spPr>
            <a:solidFill>
              <a:srgbClr val="20376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'[PVB Survey Question (Erin)_10.11.2022.xlsx]Strategies Used'!$H$2:$H$7</c:f>
              <c:strCache>
                <c:ptCount val="6"/>
                <c:pt idx="0">
                  <c:v>Identifcation of NTSV patients</c:v>
                </c:pt>
                <c:pt idx="1">
                  <c:v>Cesarean Decision Checklist</c:v>
                </c:pt>
                <c:pt idx="2">
                  <c:v>Cesarean Decision Huddles/Debriefs</c:v>
                </c:pt>
                <c:pt idx="3">
                  <c:v>Individual Fallout Review of NTSV C-Sections That Did Not Meet ACOG/SMFM Criteria</c:v>
                </c:pt>
                <c:pt idx="4">
                  <c:v>Sharing Unblinded Provider-Level NTSV C-Section Rates</c:v>
                </c:pt>
                <c:pt idx="5">
                  <c:v>Recognition for successful NTSV C-Sections for providers and/or nurses</c:v>
                </c:pt>
              </c:strCache>
            </c:strRef>
          </c:cat>
          <c:val>
            <c:numRef>
              <c:f>'[PVB Survey Question (Erin)_10.11.2022.xlsx]Strategies Used'!$I$2:$I$7</c:f>
              <c:numCache>
                <c:formatCode>0%</c:formatCode>
                <c:ptCount val="6"/>
                <c:pt idx="0">
                  <c:v>0.86</c:v>
                </c:pt>
                <c:pt idx="1">
                  <c:v>0.75</c:v>
                </c:pt>
                <c:pt idx="2">
                  <c:v>0.66</c:v>
                </c:pt>
                <c:pt idx="3">
                  <c:v>0.59</c:v>
                </c:pt>
                <c:pt idx="4">
                  <c:v>0.59</c:v>
                </c:pt>
                <c:pt idx="5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60-4219-A286-356094EEE2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78257687"/>
        <c:axId val="688104487"/>
      </c:barChart>
      <c:catAx>
        <c:axId val="167825768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8104487"/>
        <c:crosses val="autoZero"/>
        <c:auto val="1"/>
        <c:lblAlgn val="ctr"/>
        <c:lblOffset val="100"/>
        <c:noMultiLvlLbl val="0"/>
      </c:catAx>
      <c:valAx>
        <c:axId val="688104487"/>
        <c:scaling>
          <c:orientation val="minMax"/>
          <c:max val="0.9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82576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'NTSV C-section Rate'!$Q$1</c:f>
              <c:strCache>
                <c:ptCount val="1"/>
                <c:pt idx="0">
                  <c:v>% of Hospitals under goal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'NTSV C-section Rate'!$O$2:$O$9</c:f>
              <c:strCache>
                <c:ptCount val="8"/>
                <c:pt idx="0">
                  <c:v>Baseline</c:v>
                </c:pt>
                <c:pt idx="1">
                  <c:v>Q1 2021</c:v>
                </c:pt>
                <c:pt idx="2">
                  <c:v>Q2 2021</c:v>
                </c:pt>
                <c:pt idx="3">
                  <c:v>Q3 2021</c:v>
                </c:pt>
                <c:pt idx="4">
                  <c:v>Q4 2021</c:v>
                </c:pt>
                <c:pt idx="5">
                  <c:v>Q1 2022</c:v>
                </c:pt>
                <c:pt idx="6">
                  <c:v>Q2 2022</c:v>
                </c:pt>
                <c:pt idx="7">
                  <c:v>Q3 2022 </c:v>
                </c:pt>
              </c:strCache>
            </c:strRef>
          </c:cat>
          <c:val>
            <c:numRef>
              <c:f>'NTSV C-section Rate'!$Q$2:$Q$9</c:f>
              <c:numCache>
                <c:formatCode>0%</c:formatCode>
                <c:ptCount val="8"/>
                <c:pt idx="0">
                  <c:v>0.36</c:v>
                </c:pt>
                <c:pt idx="1">
                  <c:v>0.45</c:v>
                </c:pt>
                <c:pt idx="2">
                  <c:v>0.5</c:v>
                </c:pt>
                <c:pt idx="3">
                  <c:v>0.59</c:v>
                </c:pt>
                <c:pt idx="4">
                  <c:v>0.43</c:v>
                </c:pt>
                <c:pt idx="5">
                  <c:v>0.44</c:v>
                </c:pt>
                <c:pt idx="6">
                  <c:v>0.45</c:v>
                </c:pt>
                <c:pt idx="7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7F-4FE6-9077-D4FFC1B253D4}"/>
            </c:ext>
          </c:extLst>
        </c:ser>
        <c:ser>
          <c:idx val="2"/>
          <c:order val="2"/>
          <c:tx>
            <c:strRef>
              <c:f>'NTSV C-section Rate'!$R$1</c:f>
              <c:strCache>
                <c:ptCount val="1"/>
                <c:pt idx="0">
                  <c:v>% Hospitals above goal</c:v>
                </c:pt>
              </c:strCache>
            </c:strRef>
          </c:tx>
          <c:spPr>
            <a:solidFill>
              <a:srgbClr val="E74747"/>
            </a:solidFill>
            <a:ln>
              <a:noFill/>
            </a:ln>
            <a:effectLst/>
          </c:spPr>
          <c:invertIfNegative val="0"/>
          <c:cat>
            <c:strRef>
              <c:f>'NTSV C-section Rate'!$O$2:$O$9</c:f>
              <c:strCache>
                <c:ptCount val="8"/>
                <c:pt idx="0">
                  <c:v>Baseline</c:v>
                </c:pt>
                <c:pt idx="1">
                  <c:v>Q1 2021</c:v>
                </c:pt>
                <c:pt idx="2">
                  <c:v>Q2 2021</c:v>
                </c:pt>
                <c:pt idx="3">
                  <c:v>Q3 2021</c:v>
                </c:pt>
                <c:pt idx="4">
                  <c:v>Q4 2021</c:v>
                </c:pt>
                <c:pt idx="5">
                  <c:v>Q1 2022</c:v>
                </c:pt>
                <c:pt idx="6">
                  <c:v>Q2 2022</c:v>
                </c:pt>
                <c:pt idx="7">
                  <c:v>Q3 2022 </c:v>
                </c:pt>
              </c:strCache>
            </c:strRef>
          </c:cat>
          <c:val>
            <c:numRef>
              <c:f>'NTSV C-section Rate'!$R$2:$R$9</c:f>
              <c:numCache>
                <c:formatCode>0%</c:formatCode>
                <c:ptCount val="8"/>
                <c:pt idx="0">
                  <c:v>0.64</c:v>
                </c:pt>
                <c:pt idx="1">
                  <c:v>0.55000000000000004</c:v>
                </c:pt>
                <c:pt idx="2">
                  <c:v>0.5</c:v>
                </c:pt>
                <c:pt idx="3">
                  <c:v>0.41</c:v>
                </c:pt>
                <c:pt idx="4">
                  <c:v>0.56999999999999995</c:v>
                </c:pt>
                <c:pt idx="5">
                  <c:v>0.56000000000000005</c:v>
                </c:pt>
                <c:pt idx="6">
                  <c:v>0.55000000000000004</c:v>
                </c:pt>
                <c:pt idx="7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7F-4FE6-9077-D4FFC1B25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840911184"/>
        <c:axId val="1840914512"/>
      </c:barChart>
      <c:lineChart>
        <c:grouping val="standard"/>
        <c:varyColors val="0"/>
        <c:ser>
          <c:idx val="0"/>
          <c:order val="0"/>
          <c:tx>
            <c:strRef>
              <c:f>'NTSV C-section Rate'!$P$1</c:f>
              <c:strCache>
                <c:ptCount val="1"/>
                <c:pt idx="0">
                  <c:v>NTSV C-section Rate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00206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'NTSV C-section Rate'!$O$2:$O$9</c:f>
              <c:strCache>
                <c:ptCount val="8"/>
                <c:pt idx="0">
                  <c:v>Baseline</c:v>
                </c:pt>
                <c:pt idx="1">
                  <c:v>Q1 2021</c:v>
                </c:pt>
                <c:pt idx="2">
                  <c:v>Q2 2021</c:v>
                </c:pt>
                <c:pt idx="3">
                  <c:v>Q3 2021</c:v>
                </c:pt>
                <c:pt idx="4">
                  <c:v>Q4 2021</c:v>
                </c:pt>
                <c:pt idx="5">
                  <c:v>Q1 2022</c:v>
                </c:pt>
                <c:pt idx="6">
                  <c:v>Q2 2022</c:v>
                </c:pt>
                <c:pt idx="7">
                  <c:v>Q3 2022 </c:v>
                </c:pt>
              </c:strCache>
            </c:strRef>
          </c:cat>
          <c:val>
            <c:numRef>
              <c:f>'NTSV C-section Rate'!$P$2:$P$9</c:f>
              <c:numCache>
                <c:formatCode>0.0%</c:formatCode>
                <c:ptCount val="8"/>
                <c:pt idx="0">
                  <c:v>0.249</c:v>
                </c:pt>
                <c:pt idx="1">
                  <c:v>0.249</c:v>
                </c:pt>
                <c:pt idx="2">
                  <c:v>0.24</c:v>
                </c:pt>
                <c:pt idx="3">
                  <c:v>0.23200000000000001</c:v>
                </c:pt>
                <c:pt idx="4">
                  <c:v>0.247</c:v>
                </c:pt>
                <c:pt idx="5">
                  <c:v>0.248</c:v>
                </c:pt>
                <c:pt idx="6">
                  <c:v>0.24299999999999999</c:v>
                </c:pt>
                <c:pt idx="7">
                  <c:v>0.23600000000000002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B7F-4FE6-9077-D4FFC1B25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0911184"/>
        <c:axId val="1840914512"/>
      </c:lineChart>
      <c:catAx>
        <c:axId val="184091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0914512"/>
        <c:crosses val="autoZero"/>
        <c:auto val="1"/>
        <c:lblAlgn val="ctr"/>
        <c:lblOffset val="100"/>
        <c:noMultiLvlLbl val="0"/>
      </c:catAx>
      <c:valAx>
        <c:axId val="18409145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0911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NTSV C-Section</a:t>
            </a:r>
            <a:r>
              <a:rPr lang="en-US" sz="2000" baseline="0"/>
              <a:t> Rate by Race and Ethnicity</a:t>
            </a:r>
          </a:p>
          <a:p>
            <a:pPr>
              <a:defRPr sz="2000"/>
            </a:pPr>
            <a:r>
              <a:rPr lang="en-US" sz="1600" baseline="0"/>
              <a:t>Black vs White</a:t>
            </a:r>
            <a:endParaRPr lang="en-US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5837624884376593E-2"/>
          <c:y val="0.23139855670293236"/>
          <c:w val="0.94926050231073122"/>
          <c:h val="0.61975159059906126"/>
        </c:manualLayout>
      </c:layout>
      <c:lineChart>
        <c:grouping val="standard"/>
        <c:varyColors val="0"/>
        <c:ser>
          <c:idx val="0"/>
          <c:order val="0"/>
          <c:tx>
            <c:strRef>
              <c:f>RE!$A$2</c:f>
              <c:strCache>
                <c:ptCount val="1"/>
                <c:pt idx="0">
                  <c:v>Black</c:v>
                </c:pt>
              </c:strCache>
            </c:strRef>
          </c:tx>
          <c:spPr>
            <a:ln w="28575" cap="rnd">
              <a:solidFill>
                <a:srgbClr val="FF339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3399"/>
              </a:solidFill>
              <a:ln w="9525">
                <a:noFill/>
              </a:ln>
              <a:effectLst/>
            </c:spPr>
          </c:marker>
          <c:cat>
            <c:strRef>
              <c:f>RE!$B$1:$I$1</c:f>
              <c:strCache>
                <c:ptCount val="8"/>
                <c:pt idx="0">
                  <c:v>Baseline 
(29 Teams)</c:v>
                </c:pt>
                <c:pt idx="1">
                  <c:v>Q1 2021
 (40 teams)</c:v>
                </c:pt>
                <c:pt idx="2">
                  <c:v>Q2 2021
 (40 Teams)</c:v>
                </c:pt>
                <c:pt idx="3">
                  <c:v>Q3 2021 
(40 teams)</c:v>
                </c:pt>
                <c:pt idx="4">
                  <c:v>Q4 2021 
(40 teams)</c:v>
                </c:pt>
                <c:pt idx="5">
                  <c:v>Q1 2022
 (50 teams)</c:v>
                </c:pt>
                <c:pt idx="6">
                  <c:v>Q2 2022 
(64 Teams)</c:v>
                </c:pt>
                <c:pt idx="7">
                  <c:v>Q3 2022 
(62 Teams)</c:v>
                </c:pt>
              </c:strCache>
            </c:strRef>
          </c:cat>
          <c:val>
            <c:numRef>
              <c:f>RE!$B$2:$I$2</c:f>
              <c:numCache>
                <c:formatCode>0%</c:formatCode>
                <c:ptCount val="8"/>
                <c:pt idx="0">
                  <c:v>0.30745814307458141</c:v>
                </c:pt>
                <c:pt idx="1">
                  <c:v>0.33</c:v>
                </c:pt>
                <c:pt idx="2">
                  <c:v>0.23</c:v>
                </c:pt>
                <c:pt idx="3">
                  <c:v>0.28999999999999998</c:v>
                </c:pt>
                <c:pt idx="4">
                  <c:v>0.27</c:v>
                </c:pt>
                <c:pt idx="5">
                  <c:v>0.28999999999999998</c:v>
                </c:pt>
                <c:pt idx="6">
                  <c:v>0.28000000000000003</c:v>
                </c:pt>
                <c:pt idx="7">
                  <c:v>0.22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86-4B3C-B618-665A15EB3254}"/>
            </c:ext>
          </c:extLst>
        </c:ser>
        <c:ser>
          <c:idx val="1"/>
          <c:order val="1"/>
          <c:tx>
            <c:strRef>
              <c:f>RE!$A$3</c:f>
              <c:strCache>
                <c:ptCount val="1"/>
                <c:pt idx="0">
                  <c:v>White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cat>
            <c:strRef>
              <c:f>RE!$B$1:$I$1</c:f>
              <c:strCache>
                <c:ptCount val="8"/>
                <c:pt idx="0">
                  <c:v>Baseline 
(29 Teams)</c:v>
                </c:pt>
                <c:pt idx="1">
                  <c:v>Q1 2021
 (40 teams)</c:v>
                </c:pt>
                <c:pt idx="2">
                  <c:v>Q2 2021
 (40 Teams)</c:v>
                </c:pt>
                <c:pt idx="3">
                  <c:v>Q3 2021 
(40 teams)</c:v>
                </c:pt>
                <c:pt idx="4">
                  <c:v>Q4 2021 
(40 teams)</c:v>
                </c:pt>
                <c:pt idx="5">
                  <c:v>Q1 2022
 (50 teams)</c:v>
                </c:pt>
                <c:pt idx="6">
                  <c:v>Q2 2022 
(64 Teams)</c:v>
                </c:pt>
                <c:pt idx="7">
                  <c:v>Q3 2022 
(62 Teams)</c:v>
                </c:pt>
              </c:strCache>
            </c:strRef>
          </c:cat>
          <c:val>
            <c:numRef>
              <c:f>RE!$B$3:$I$3</c:f>
              <c:numCache>
                <c:formatCode>0%</c:formatCode>
                <c:ptCount val="8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0.24</c:v>
                </c:pt>
                <c:pt idx="4">
                  <c:v>0.25</c:v>
                </c:pt>
                <c:pt idx="5">
                  <c:v>0.25</c:v>
                </c:pt>
                <c:pt idx="6">
                  <c:v>0.23</c:v>
                </c:pt>
                <c:pt idx="7">
                  <c:v>0.25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86-4B3C-B618-665A15EB32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4960864"/>
        <c:axId val="1594957952"/>
      </c:lineChart>
      <c:catAx>
        <c:axId val="159496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4957952"/>
        <c:crosses val="autoZero"/>
        <c:auto val="1"/>
        <c:lblAlgn val="ctr"/>
        <c:lblOffset val="100"/>
        <c:noMultiLvlLbl val="0"/>
      </c:catAx>
      <c:valAx>
        <c:axId val="1594957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4960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NTSV </a:t>
            </a:r>
            <a:r>
              <a:rPr lang="en-US" sz="2000"/>
              <a:t>C-Sections</a:t>
            </a:r>
            <a:r>
              <a:rPr lang="en-US"/>
              <a:t> Meeting ACOG/SMFM</a:t>
            </a:r>
            <a:r>
              <a:rPr lang="en-US" baseline="0"/>
              <a:t> Criteria by Category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'ACOG.SMFM '!$K$8</c:f>
              <c:strCache>
                <c:ptCount val="1"/>
                <c:pt idx="0">
                  <c:v>Cesarean after Induction</c:v>
                </c:pt>
              </c:strCache>
            </c:strRef>
          </c:tx>
          <c:spPr>
            <a:ln w="28575" cap="rnd">
              <a:solidFill>
                <a:srgbClr val="CC99FF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3478263385082621E-2"/>
                  <c:y val="4.52601245473096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F6-483A-9D0A-A7C6341C0668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9F6-483A-9D0A-A7C6341C06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'ACOG.SMFM '!$L$7:$S$7</c:f>
              <c:strCache>
                <c:ptCount val="8"/>
                <c:pt idx="0">
                  <c:v>Baseline</c:v>
                </c:pt>
                <c:pt idx="1">
                  <c:v>Quarter 1 2021</c:v>
                </c:pt>
                <c:pt idx="2">
                  <c:v>Quarter 2 2021</c:v>
                </c:pt>
                <c:pt idx="3">
                  <c:v>Quarter 3 2021</c:v>
                </c:pt>
                <c:pt idx="4">
                  <c:v>Quarter 4 2021</c:v>
                </c:pt>
                <c:pt idx="5">
                  <c:v>Quarter 1 2022</c:v>
                </c:pt>
                <c:pt idx="6">
                  <c:v>Quarter 2 2022</c:v>
                </c:pt>
                <c:pt idx="7">
                  <c:v>Quarter 3 2022 </c:v>
                </c:pt>
              </c:strCache>
            </c:strRef>
          </c:cat>
          <c:val>
            <c:numRef>
              <c:f>'ACOG.SMFM '!$L$8:$S$8</c:f>
              <c:numCache>
                <c:formatCode>0%</c:formatCode>
                <c:ptCount val="8"/>
                <c:pt idx="0">
                  <c:v>0.51</c:v>
                </c:pt>
                <c:pt idx="1">
                  <c:v>0.54</c:v>
                </c:pt>
                <c:pt idx="2" formatCode="0.00%">
                  <c:v>0.5464</c:v>
                </c:pt>
                <c:pt idx="3">
                  <c:v>0.53</c:v>
                </c:pt>
                <c:pt idx="4" formatCode="0.00%">
                  <c:v>0.59099999999999997</c:v>
                </c:pt>
                <c:pt idx="5" formatCode="0.00%">
                  <c:v>0.59</c:v>
                </c:pt>
                <c:pt idx="6">
                  <c:v>0.56000000000000005</c:v>
                </c:pt>
                <c:pt idx="7">
                  <c:v>0.63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F6-483A-9D0A-A7C6341C0668}"/>
            </c:ext>
          </c:extLst>
        </c:ser>
        <c:ser>
          <c:idx val="1"/>
          <c:order val="1"/>
          <c:tx>
            <c:strRef>
              <c:f>'ACOG.SMFM '!$K$9</c:f>
              <c:strCache>
                <c:ptCount val="1"/>
                <c:pt idx="0">
                  <c:v>Labor Dystocia</c:v>
                </c:pt>
              </c:strCache>
            </c:strRef>
          </c:tx>
          <c:spPr>
            <a:ln w="28575" cap="rnd">
              <a:solidFill>
                <a:srgbClr val="FF99CC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91304374916274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9F6-483A-9D0A-A7C6341C0668}"/>
                </c:ext>
              </c:extLst>
            </c:dLbl>
            <c:dLbl>
              <c:idx val="7"/>
              <c:layout>
                <c:manualLayout>
                  <c:x val="-1.0362199490319411E-16"/>
                  <c:y val="1.8104049818923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9F6-483A-9D0A-A7C6341C06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'ACOG.SMFM '!$L$7:$S$7</c:f>
              <c:strCache>
                <c:ptCount val="8"/>
                <c:pt idx="0">
                  <c:v>Baseline</c:v>
                </c:pt>
                <c:pt idx="1">
                  <c:v>Quarter 1 2021</c:v>
                </c:pt>
                <c:pt idx="2">
                  <c:v>Quarter 2 2021</c:v>
                </c:pt>
                <c:pt idx="3">
                  <c:v>Quarter 3 2021</c:v>
                </c:pt>
                <c:pt idx="4">
                  <c:v>Quarter 4 2021</c:v>
                </c:pt>
                <c:pt idx="5">
                  <c:v>Quarter 1 2022</c:v>
                </c:pt>
                <c:pt idx="6">
                  <c:v>Quarter 2 2022</c:v>
                </c:pt>
                <c:pt idx="7">
                  <c:v>Quarter 3 2022 </c:v>
                </c:pt>
              </c:strCache>
            </c:strRef>
          </c:cat>
          <c:val>
            <c:numRef>
              <c:f>'ACOG.SMFM '!$L$9:$S$9</c:f>
              <c:numCache>
                <c:formatCode>0%</c:formatCode>
                <c:ptCount val="8"/>
                <c:pt idx="0">
                  <c:v>0.37</c:v>
                </c:pt>
                <c:pt idx="1">
                  <c:v>0.48</c:v>
                </c:pt>
                <c:pt idx="2">
                  <c:v>0.49</c:v>
                </c:pt>
                <c:pt idx="3" formatCode="0.00%">
                  <c:v>0.53220000000000001</c:v>
                </c:pt>
                <c:pt idx="4" formatCode="0.00%">
                  <c:v>0.56999999999999995</c:v>
                </c:pt>
                <c:pt idx="5" formatCode="0.00%">
                  <c:v>0.59</c:v>
                </c:pt>
                <c:pt idx="6">
                  <c:v>0.52</c:v>
                </c:pt>
                <c:pt idx="7">
                  <c:v>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9F6-483A-9D0A-A7C6341C0668}"/>
            </c:ext>
          </c:extLst>
        </c:ser>
        <c:ser>
          <c:idx val="2"/>
          <c:order val="2"/>
          <c:tx>
            <c:strRef>
              <c:f>'ACOG.SMFM '!$K$10</c:f>
              <c:strCache>
                <c:ptCount val="1"/>
                <c:pt idx="0">
                  <c:v>Fetal Heart Rate Concerns</c:v>
                </c:pt>
              </c:strCache>
            </c:strRef>
          </c:tx>
          <c:spPr>
            <a:ln w="28575" cap="rnd">
              <a:solidFill>
                <a:srgbClr val="6699FF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3478263385082621E-2"/>
                  <c:y val="-4.52601245473100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9F6-483A-9D0A-A7C6341C0668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9F6-483A-9D0A-A7C6341C06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'ACOG.SMFM '!$L$7:$S$7</c:f>
              <c:strCache>
                <c:ptCount val="8"/>
                <c:pt idx="0">
                  <c:v>Baseline</c:v>
                </c:pt>
                <c:pt idx="1">
                  <c:v>Quarter 1 2021</c:v>
                </c:pt>
                <c:pt idx="2">
                  <c:v>Quarter 2 2021</c:v>
                </c:pt>
                <c:pt idx="3">
                  <c:v>Quarter 3 2021</c:v>
                </c:pt>
                <c:pt idx="4">
                  <c:v>Quarter 4 2021</c:v>
                </c:pt>
                <c:pt idx="5">
                  <c:v>Quarter 1 2022</c:v>
                </c:pt>
                <c:pt idx="6">
                  <c:v>Quarter 2 2022</c:v>
                </c:pt>
                <c:pt idx="7">
                  <c:v>Quarter 3 2022 </c:v>
                </c:pt>
              </c:strCache>
            </c:strRef>
          </c:cat>
          <c:val>
            <c:numRef>
              <c:f>'ACOG.SMFM '!$L$10:$S$10</c:f>
              <c:numCache>
                <c:formatCode>0%</c:formatCode>
                <c:ptCount val="8"/>
                <c:pt idx="0">
                  <c:v>0.8</c:v>
                </c:pt>
                <c:pt idx="1">
                  <c:v>0.78</c:v>
                </c:pt>
                <c:pt idx="2">
                  <c:v>0.83</c:v>
                </c:pt>
                <c:pt idx="3">
                  <c:v>0.79</c:v>
                </c:pt>
                <c:pt idx="4">
                  <c:v>0.79</c:v>
                </c:pt>
                <c:pt idx="5">
                  <c:v>0.76</c:v>
                </c:pt>
                <c:pt idx="6">
                  <c:v>0.75</c:v>
                </c:pt>
                <c:pt idx="7">
                  <c:v>0.77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9F6-483A-9D0A-A7C6341C0668}"/>
            </c:ext>
          </c:extLst>
        </c:ser>
        <c:ser>
          <c:idx val="3"/>
          <c:order val="3"/>
          <c:tx>
            <c:strRef>
              <c:f>'ACOG.SMFM '!$K$11</c:f>
              <c:strCache>
                <c:ptCount val="1"/>
                <c:pt idx="0">
                  <c:v>Total NTSV C-Sections</c:v>
                </c:pt>
              </c:strCache>
            </c:strRef>
          </c:tx>
          <c:spPr>
            <a:ln w="50800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34782633850826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9F6-483A-9D0A-A7C6341C0668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9F6-483A-9D0A-A7C6341C06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'ACOG.SMFM '!$L$7:$S$7</c:f>
              <c:strCache>
                <c:ptCount val="8"/>
                <c:pt idx="0">
                  <c:v>Baseline</c:v>
                </c:pt>
                <c:pt idx="1">
                  <c:v>Quarter 1 2021</c:v>
                </c:pt>
                <c:pt idx="2">
                  <c:v>Quarter 2 2021</c:v>
                </c:pt>
                <c:pt idx="3">
                  <c:v>Quarter 3 2021</c:v>
                </c:pt>
                <c:pt idx="4">
                  <c:v>Quarter 4 2021</c:v>
                </c:pt>
                <c:pt idx="5">
                  <c:v>Quarter 1 2022</c:v>
                </c:pt>
                <c:pt idx="6">
                  <c:v>Quarter 2 2022</c:v>
                </c:pt>
                <c:pt idx="7">
                  <c:v>Quarter 3 2022 </c:v>
                </c:pt>
              </c:strCache>
            </c:strRef>
          </c:cat>
          <c:val>
            <c:numRef>
              <c:f>'ACOG.SMFM '!$L$11:$S$11</c:f>
              <c:numCache>
                <c:formatCode>0%</c:formatCode>
                <c:ptCount val="8"/>
                <c:pt idx="0">
                  <c:v>0.6</c:v>
                </c:pt>
                <c:pt idx="1">
                  <c:v>0.62</c:v>
                </c:pt>
                <c:pt idx="2">
                  <c:v>0.64</c:v>
                </c:pt>
                <c:pt idx="3">
                  <c:v>0.63</c:v>
                </c:pt>
                <c:pt idx="4">
                  <c:v>0.67</c:v>
                </c:pt>
                <c:pt idx="5">
                  <c:v>0.66</c:v>
                </c:pt>
                <c:pt idx="6">
                  <c:v>0.63</c:v>
                </c:pt>
                <c:pt idx="7">
                  <c:v>0.68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C9F6-483A-9D0A-A7C6341C06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76907392"/>
        <c:axId val="1776895744"/>
      </c:lineChart>
      <c:catAx>
        <c:axId val="177690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6895744"/>
        <c:crosses val="autoZero"/>
        <c:auto val="1"/>
        <c:lblAlgn val="ctr"/>
        <c:lblOffset val="100"/>
        <c:noMultiLvlLbl val="0"/>
      </c:catAx>
      <c:valAx>
        <c:axId val="1776895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6907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NTSV C-Sections Meeting ACOG/SMFM Criteria</a:t>
            </a:r>
            <a:r>
              <a:rPr lang="en-US" sz="1800" baseline="0"/>
              <a:t> </a:t>
            </a:r>
          </a:p>
          <a:p>
            <a:pPr>
              <a:defRPr sz="1800"/>
            </a:pPr>
            <a:r>
              <a:rPr lang="en-US" sz="1800" baseline="0"/>
              <a:t>by Stage of Labor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611433460009658E-2"/>
          <c:y val="0.32216345152977771"/>
          <c:w val="0.90336759219922136"/>
          <c:h val="0.54295737195579574"/>
        </c:manualLayout>
      </c:layout>
      <c:lineChart>
        <c:grouping val="standard"/>
        <c:varyColors val="0"/>
        <c:ser>
          <c:idx val="0"/>
          <c:order val="0"/>
          <c:tx>
            <c:strRef>
              <c:f>'ACOG.SMFM '!$K$15</c:f>
              <c:strCache>
                <c:ptCount val="1"/>
                <c:pt idx="0">
                  <c:v>Failed Induction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25E-4054-9287-1BB0833A24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'ACOG.SMFM '!$L$14:$S$14</c:f>
              <c:strCache>
                <c:ptCount val="8"/>
                <c:pt idx="0">
                  <c:v>Baseline</c:v>
                </c:pt>
                <c:pt idx="1">
                  <c:v>Quarter 1 2021</c:v>
                </c:pt>
                <c:pt idx="2">
                  <c:v>Quarter 2 2021</c:v>
                </c:pt>
                <c:pt idx="3">
                  <c:v>Quarter 3 2021</c:v>
                </c:pt>
                <c:pt idx="4">
                  <c:v>Quarter 4 2021</c:v>
                </c:pt>
                <c:pt idx="5">
                  <c:v>Quarter 1 2022</c:v>
                </c:pt>
                <c:pt idx="6">
                  <c:v>Quarter 2 2022</c:v>
                </c:pt>
                <c:pt idx="7">
                  <c:v>Quarter 3 2022 </c:v>
                </c:pt>
              </c:strCache>
            </c:strRef>
          </c:cat>
          <c:val>
            <c:numRef>
              <c:f>'ACOG.SMFM '!$L$15:$S$15</c:f>
              <c:numCache>
                <c:formatCode>0%</c:formatCode>
                <c:ptCount val="8"/>
                <c:pt idx="0">
                  <c:v>0.35</c:v>
                </c:pt>
                <c:pt idx="1">
                  <c:v>0.39</c:v>
                </c:pt>
                <c:pt idx="2">
                  <c:v>0.39</c:v>
                </c:pt>
                <c:pt idx="3">
                  <c:v>0.36</c:v>
                </c:pt>
                <c:pt idx="4">
                  <c:v>0.42</c:v>
                </c:pt>
                <c:pt idx="5">
                  <c:v>0.45</c:v>
                </c:pt>
                <c:pt idx="6">
                  <c:v>0.4</c:v>
                </c:pt>
                <c:pt idx="7">
                  <c:v>0.45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5E-4054-9287-1BB0833A2493}"/>
            </c:ext>
          </c:extLst>
        </c:ser>
        <c:ser>
          <c:idx val="1"/>
          <c:order val="1"/>
          <c:tx>
            <c:strRef>
              <c:f>'ACOG.SMFM '!$K$16</c:f>
              <c:strCache>
                <c:ptCount val="1"/>
                <c:pt idx="0">
                  <c:v>Active Stage Arrest</c:v>
                </c:pt>
              </c:strCache>
            </c:strRef>
          </c:tx>
          <c:spPr>
            <a:ln w="28575" cap="rnd">
              <a:solidFill>
                <a:srgbClr val="FF3399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5E-4054-9287-1BB0833A2493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25E-4054-9287-1BB0833A24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'ACOG.SMFM '!$L$14:$S$14</c:f>
              <c:strCache>
                <c:ptCount val="8"/>
                <c:pt idx="0">
                  <c:v>Baseline</c:v>
                </c:pt>
                <c:pt idx="1">
                  <c:v>Quarter 1 2021</c:v>
                </c:pt>
                <c:pt idx="2">
                  <c:v>Quarter 2 2021</c:v>
                </c:pt>
                <c:pt idx="3">
                  <c:v>Quarter 3 2021</c:v>
                </c:pt>
                <c:pt idx="4">
                  <c:v>Quarter 4 2021</c:v>
                </c:pt>
                <c:pt idx="5">
                  <c:v>Quarter 1 2022</c:v>
                </c:pt>
                <c:pt idx="6">
                  <c:v>Quarter 2 2022</c:v>
                </c:pt>
                <c:pt idx="7">
                  <c:v>Quarter 3 2022 </c:v>
                </c:pt>
              </c:strCache>
            </c:strRef>
          </c:cat>
          <c:val>
            <c:numRef>
              <c:f>'ACOG.SMFM '!$L$16:$S$16</c:f>
              <c:numCache>
                <c:formatCode>0%</c:formatCode>
                <c:ptCount val="8"/>
                <c:pt idx="0">
                  <c:v>0.69</c:v>
                </c:pt>
                <c:pt idx="1">
                  <c:v>0.77</c:v>
                </c:pt>
                <c:pt idx="2">
                  <c:v>0.79</c:v>
                </c:pt>
                <c:pt idx="3">
                  <c:v>0.8</c:v>
                </c:pt>
                <c:pt idx="4">
                  <c:v>0.73</c:v>
                </c:pt>
                <c:pt idx="5">
                  <c:v>0.85</c:v>
                </c:pt>
                <c:pt idx="6">
                  <c:v>0.79</c:v>
                </c:pt>
                <c:pt idx="7">
                  <c:v>0.81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25E-4054-9287-1BB0833A2493}"/>
            </c:ext>
          </c:extLst>
        </c:ser>
        <c:ser>
          <c:idx val="2"/>
          <c:order val="2"/>
          <c:tx>
            <c:strRef>
              <c:f>'ACOG.SMFM '!$K$17</c:f>
              <c:strCache>
                <c:ptCount val="1"/>
                <c:pt idx="0">
                  <c:v>Second Stage Arrest</c:v>
                </c:pt>
              </c:strCache>
            </c:strRef>
          </c:tx>
          <c:spPr>
            <a:ln w="28575" cap="rnd">
              <a:solidFill>
                <a:srgbClr val="F08888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25E-4054-9287-1BB0833A2493}"/>
                </c:ext>
              </c:extLst>
            </c:dLbl>
            <c:dLbl>
              <c:idx val="7"/>
              <c:layout>
                <c:manualLayout>
                  <c:x val="-3.6955345139644646E-3"/>
                  <c:y val="2.777199498267202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25E-4054-9287-1BB0833A24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'ACOG.SMFM '!$L$14:$S$14</c:f>
              <c:strCache>
                <c:ptCount val="8"/>
                <c:pt idx="0">
                  <c:v>Baseline</c:v>
                </c:pt>
                <c:pt idx="1">
                  <c:v>Quarter 1 2021</c:v>
                </c:pt>
                <c:pt idx="2">
                  <c:v>Quarter 2 2021</c:v>
                </c:pt>
                <c:pt idx="3">
                  <c:v>Quarter 3 2021</c:v>
                </c:pt>
                <c:pt idx="4">
                  <c:v>Quarter 4 2021</c:v>
                </c:pt>
                <c:pt idx="5">
                  <c:v>Quarter 1 2022</c:v>
                </c:pt>
                <c:pt idx="6">
                  <c:v>Quarter 2 2022</c:v>
                </c:pt>
                <c:pt idx="7">
                  <c:v>Quarter 3 2022 </c:v>
                </c:pt>
              </c:strCache>
            </c:strRef>
          </c:cat>
          <c:val>
            <c:numRef>
              <c:f>'ACOG.SMFM '!$L$17:$S$17</c:f>
              <c:numCache>
                <c:formatCode>0%</c:formatCode>
                <c:ptCount val="8"/>
                <c:pt idx="0">
                  <c:v>0.35</c:v>
                </c:pt>
                <c:pt idx="1">
                  <c:v>0.47</c:v>
                </c:pt>
                <c:pt idx="2">
                  <c:v>0.47</c:v>
                </c:pt>
                <c:pt idx="3">
                  <c:v>0.49</c:v>
                </c:pt>
                <c:pt idx="4">
                  <c:v>0.56999999999999995</c:v>
                </c:pt>
                <c:pt idx="5">
                  <c:v>0.56000000000000005</c:v>
                </c:pt>
                <c:pt idx="6">
                  <c:v>0.54</c:v>
                </c:pt>
                <c:pt idx="7">
                  <c:v>0.65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25E-4054-9287-1BB0833A2493}"/>
            </c:ext>
          </c:extLst>
        </c:ser>
        <c:ser>
          <c:idx val="3"/>
          <c:order val="3"/>
          <c:tx>
            <c:strRef>
              <c:f>'ACOG.SMFM '!$K$18</c:f>
              <c:strCache>
                <c:ptCount val="1"/>
                <c:pt idx="0">
                  <c:v>Total NTSV C-Sections</c:v>
                </c:pt>
              </c:strCache>
            </c:strRef>
          </c:tx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5E-4054-9287-1BB0833A2493}"/>
                </c:ext>
              </c:extLst>
            </c:dLbl>
            <c:dLbl>
              <c:idx val="7"/>
              <c:layout>
                <c:manualLayout>
                  <c:x val="-1.3550136685534433E-16"/>
                  <c:y val="-1.9440396487870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25E-4054-9287-1BB0833A24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'ACOG.SMFM '!$L$14:$S$14</c:f>
              <c:strCache>
                <c:ptCount val="8"/>
                <c:pt idx="0">
                  <c:v>Baseline</c:v>
                </c:pt>
                <c:pt idx="1">
                  <c:v>Quarter 1 2021</c:v>
                </c:pt>
                <c:pt idx="2">
                  <c:v>Quarter 2 2021</c:v>
                </c:pt>
                <c:pt idx="3">
                  <c:v>Quarter 3 2021</c:v>
                </c:pt>
                <c:pt idx="4">
                  <c:v>Quarter 4 2021</c:v>
                </c:pt>
                <c:pt idx="5">
                  <c:v>Quarter 1 2022</c:v>
                </c:pt>
                <c:pt idx="6">
                  <c:v>Quarter 2 2022</c:v>
                </c:pt>
                <c:pt idx="7">
                  <c:v>Quarter 3 2022 </c:v>
                </c:pt>
              </c:strCache>
            </c:strRef>
          </c:cat>
          <c:val>
            <c:numRef>
              <c:f>'ACOG.SMFM '!$L$18:$S$18</c:f>
              <c:numCache>
                <c:formatCode>0%</c:formatCode>
                <c:ptCount val="8"/>
                <c:pt idx="0">
                  <c:v>0.6</c:v>
                </c:pt>
                <c:pt idx="1">
                  <c:v>0.62</c:v>
                </c:pt>
                <c:pt idx="2">
                  <c:v>0.64</c:v>
                </c:pt>
                <c:pt idx="3">
                  <c:v>0.63</c:v>
                </c:pt>
                <c:pt idx="4">
                  <c:v>0.67</c:v>
                </c:pt>
                <c:pt idx="5">
                  <c:v>0.66</c:v>
                </c:pt>
                <c:pt idx="6">
                  <c:v>0.63</c:v>
                </c:pt>
                <c:pt idx="7">
                  <c:v>0.68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25E-4054-9287-1BB0833A24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4953376"/>
        <c:axId val="1594933824"/>
      </c:lineChart>
      <c:catAx>
        <c:axId val="159495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4933824"/>
        <c:crosses val="autoZero"/>
        <c:auto val="1"/>
        <c:lblAlgn val="ctr"/>
        <c:lblOffset val="100"/>
        <c:noMultiLvlLbl val="0"/>
      </c:catAx>
      <c:valAx>
        <c:axId val="15949338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495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Are you sharing provider level NTSV C Section Rates with providers at your hospital?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'[PVB Survey Question (Erin)_10.11.2022.xlsx]Sharing PVB Data'!$A$12:$A$15</c:f>
              <c:strCache>
                <c:ptCount val="4"/>
                <c:pt idx="0">
                  <c:v>No</c:v>
                </c:pt>
                <c:pt idx="1">
                  <c:v>Yes, blinded</c:v>
                </c:pt>
                <c:pt idx="2">
                  <c:v>Yes, blinded, but we are transitioning to unblinded</c:v>
                </c:pt>
                <c:pt idx="3">
                  <c:v>Yes, unblinded</c:v>
                </c:pt>
              </c:strCache>
            </c:strRef>
          </c:cat>
          <c:val>
            <c:numRef>
              <c:f>'[PVB Survey Question (Erin)_10.11.2022.xlsx]Sharing PVB Data'!$B$12:$B$15</c:f>
              <c:numCache>
                <c:formatCode>0%</c:formatCode>
                <c:ptCount val="4"/>
                <c:pt idx="0">
                  <c:v>0.14000000000000001</c:v>
                </c:pt>
                <c:pt idx="1">
                  <c:v>0.23</c:v>
                </c:pt>
                <c:pt idx="2">
                  <c:v>0.14000000000000001</c:v>
                </c:pt>
                <c:pt idx="3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DE-4C67-97FE-B03ABA5E7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3"/>
        <c:axId val="1347845160"/>
        <c:axId val="139065863"/>
      </c:barChart>
      <c:catAx>
        <c:axId val="1347845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065863"/>
        <c:crosses val="autoZero"/>
        <c:auto val="1"/>
        <c:lblAlgn val="ctr"/>
        <c:lblOffset val="100"/>
        <c:noMultiLvlLbl val="0"/>
      </c:catAx>
      <c:valAx>
        <c:axId val="139065863"/>
        <c:scaling>
          <c:orientation val="minMax"/>
          <c:max val="0.55000000000000004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7845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Percent of teams</a:t>
            </a:r>
            <a:r>
              <a:rPr lang="en-US" sz="1800" baseline="0"/>
              <a:t> working on 6 key SM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SM!$B$1</c:f>
              <c:strCache>
                <c:ptCount val="1"/>
                <c:pt idx="0">
                  <c:v>% of teams with all 6 key SM in place</c:v>
                </c:pt>
              </c:strCache>
            </c:strRef>
          </c:tx>
          <c:spPr>
            <a:ln w="28575" cap="rnd">
              <a:solidFill>
                <a:srgbClr val="FF3399"/>
              </a:solidFill>
              <a:round/>
            </a:ln>
            <a:effectLst/>
          </c:spPr>
          <c:marker>
            <c:symbol val="none"/>
          </c:marker>
          <c:dLbls>
            <c:dLbl>
              <c:idx val="2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B9-4D34-B5F5-D329487C7A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SM!$A$2:$A$24</c:f>
              <c:strCache>
                <c:ptCount val="23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Sep-21</c:v>
                </c:pt>
                <c:pt idx="10">
                  <c:v>Oct-21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Feb-22</c:v>
                </c:pt>
                <c:pt idx="15">
                  <c:v>Mar-22</c:v>
                </c:pt>
                <c:pt idx="16">
                  <c:v>Apr-22</c:v>
                </c:pt>
                <c:pt idx="17">
                  <c:v>May-22</c:v>
                </c:pt>
                <c:pt idx="18">
                  <c:v>Jun-22</c:v>
                </c:pt>
                <c:pt idx="19">
                  <c:v>Jul-22</c:v>
                </c:pt>
                <c:pt idx="20">
                  <c:v>Aug-22</c:v>
                </c:pt>
                <c:pt idx="21">
                  <c:v>Sep-22</c:v>
                </c:pt>
                <c:pt idx="22">
                  <c:v>Oct-22</c:v>
                </c:pt>
              </c:strCache>
            </c:strRef>
          </c:cat>
          <c:val>
            <c:numRef>
              <c:f>SM!$B$2:$B$24</c:f>
              <c:numCache>
                <c:formatCode>0%</c:formatCode>
                <c:ptCount val="23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0.03</c:v>
                </c:pt>
                <c:pt idx="5">
                  <c:v>0.03</c:v>
                </c:pt>
                <c:pt idx="6">
                  <c:v>0.03</c:v>
                </c:pt>
                <c:pt idx="7">
                  <c:v>0.03</c:v>
                </c:pt>
                <c:pt idx="8">
                  <c:v>0.04</c:v>
                </c:pt>
                <c:pt idx="9">
                  <c:v>0.05</c:v>
                </c:pt>
                <c:pt idx="10">
                  <c:v>0.08</c:v>
                </c:pt>
                <c:pt idx="11">
                  <c:v>0.1</c:v>
                </c:pt>
                <c:pt idx="12">
                  <c:v>0.13</c:v>
                </c:pt>
                <c:pt idx="13">
                  <c:v>0.13</c:v>
                </c:pt>
                <c:pt idx="14">
                  <c:v>0.22</c:v>
                </c:pt>
                <c:pt idx="15">
                  <c:v>0.27</c:v>
                </c:pt>
                <c:pt idx="16">
                  <c:v>0.33</c:v>
                </c:pt>
                <c:pt idx="17">
                  <c:v>0.35897435897435898</c:v>
                </c:pt>
                <c:pt idx="18">
                  <c:v>0.41</c:v>
                </c:pt>
                <c:pt idx="19">
                  <c:v>0.45</c:v>
                </c:pt>
                <c:pt idx="20">
                  <c:v>0.47</c:v>
                </c:pt>
                <c:pt idx="21">
                  <c:v>0.54</c:v>
                </c:pt>
                <c:pt idx="22">
                  <c:v>0.59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B9-4D34-B5F5-D329487C7A2A}"/>
            </c:ext>
          </c:extLst>
        </c:ser>
        <c:ser>
          <c:idx val="1"/>
          <c:order val="1"/>
          <c:tx>
            <c:strRef>
              <c:f>SM!$C$1</c:f>
              <c:strCache>
                <c:ptCount val="1"/>
                <c:pt idx="0">
                  <c:v>% of teams with at least 4 key SM in place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2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B9-4D34-B5F5-D329487C7A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SM!$A$2:$A$24</c:f>
              <c:strCache>
                <c:ptCount val="23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Sep-21</c:v>
                </c:pt>
                <c:pt idx="10">
                  <c:v>Oct-21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Feb-22</c:v>
                </c:pt>
                <c:pt idx="15">
                  <c:v>Mar-22</c:v>
                </c:pt>
                <c:pt idx="16">
                  <c:v>Apr-22</c:v>
                </c:pt>
                <c:pt idx="17">
                  <c:v>May-22</c:v>
                </c:pt>
                <c:pt idx="18">
                  <c:v>Jun-22</c:v>
                </c:pt>
                <c:pt idx="19">
                  <c:v>Jul-22</c:v>
                </c:pt>
                <c:pt idx="20">
                  <c:v>Aug-22</c:v>
                </c:pt>
                <c:pt idx="21">
                  <c:v>Sep-22</c:v>
                </c:pt>
                <c:pt idx="22">
                  <c:v>Oct-22</c:v>
                </c:pt>
              </c:strCache>
            </c:strRef>
          </c:cat>
          <c:val>
            <c:numRef>
              <c:f>SM!$C$2:$C$24</c:f>
              <c:numCache>
                <c:formatCode>0%</c:formatCode>
                <c:ptCount val="23"/>
                <c:pt idx="0">
                  <c:v>0.02</c:v>
                </c:pt>
                <c:pt idx="1">
                  <c:v>0.03</c:v>
                </c:pt>
                <c:pt idx="2">
                  <c:v>0.03</c:v>
                </c:pt>
                <c:pt idx="3">
                  <c:v>0.04</c:v>
                </c:pt>
                <c:pt idx="4">
                  <c:v>0.06</c:v>
                </c:pt>
                <c:pt idx="5">
                  <c:v>0.09</c:v>
                </c:pt>
                <c:pt idx="6">
                  <c:v>0.13</c:v>
                </c:pt>
                <c:pt idx="7">
                  <c:v>0.19</c:v>
                </c:pt>
                <c:pt idx="8">
                  <c:v>0.28000000000000003</c:v>
                </c:pt>
                <c:pt idx="9">
                  <c:v>0.33</c:v>
                </c:pt>
                <c:pt idx="10">
                  <c:v>0.43</c:v>
                </c:pt>
                <c:pt idx="11">
                  <c:v>0.43</c:v>
                </c:pt>
                <c:pt idx="12">
                  <c:v>0.49</c:v>
                </c:pt>
                <c:pt idx="13">
                  <c:v>0.46</c:v>
                </c:pt>
                <c:pt idx="14">
                  <c:v>0.56000000000000005</c:v>
                </c:pt>
                <c:pt idx="15">
                  <c:v>0.59</c:v>
                </c:pt>
                <c:pt idx="16">
                  <c:v>0.57999999999999996</c:v>
                </c:pt>
                <c:pt idx="17">
                  <c:v>0.66666666666666663</c:v>
                </c:pt>
                <c:pt idx="18">
                  <c:v>0.73</c:v>
                </c:pt>
                <c:pt idx="19">
                  <c:v>0.76</c:v>
                </c:pt>
                <c:pt idx="20">
                  <c:v>0.78</c:v>
                </c:pt>
                <c:pt idx="21">
                  <c:v>0.78</c:v>
                </c:pt>
                <c:pt idx="22">
                  <c:v>0.78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BB9-4D34-B5F5-D329487C7A2A}"/>
            </c:ext>
          </c:extLst>
        </c:ser>
        <c:ser>
          <c:idx val="2"/>
          <c:order val="2"/>
          <c:tx>
            <c:strRef>
              <c:f>SM!$D$1</c:f>
              <c:strCache>
                <c:ptCount val="1"/>
                <c:pt idx="0">
                  <c:v>% of teams with all 6 SM in place or working on it </c:v>
                </c:pt>
              </c:strCache>
            </c:strRef>
          </c:tx>
          <c:spPr>
            <a:ln w="28575" cap="rnd">
              <a:solidFill>
                <a:srgbClr val="6699FF"/>
              </a:solidFill>
              <a:round/>
            </a:ln>
            <a:effectLst/>
          </c:spPr>
          <c:marker>
            <c:symbol val="none"/>
          </c:marker>
          <c:dLbls>
            <c:dLbl>
              <c:idx val="2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BB9-4D34-B5F5-D329487C7A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SM!$A$2:$A$24</c:f>
              <c:strCache>
                <c:ptCount val="23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Sep-21</c:v>
                </c:pt>
                <c:pt idx="10">
                  <c:v>Oct-21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Feb-22</c:v>
                </c:pt>
                <c:pt idx="15">
                  <c:v>Mar-22</c:v>
                </c:pt>
                <c:pt idx="16">
                  <c:v>Apr-22</c:v>
                </c:pt>
                <c:pt idx="17">
                  <c:v>May-22</c:v>
                </c:pt>
                <c:pt idx="18">
                  <c:v>Jun-22</c:v>
                </c:pt>
                <c:pt idx="19">
                  <c:v>Jul-22</c:v>
                </c:pt>
                <c:pt idx="20">
                  <c:v>Aug-22</c:v>
                </c:pt>
                <c:pt idx="21">
                  <c:v>Sep-22</c:v>
                </c:pt>
                <c:pt idx="22">
                  <c:v>Oct-22</c:v>
                </c:pt>
              </c:strCache>
            </c:strRef>
          </c:cat>
          <c:val>
            <c:numRef>
              <c:f>SM!$D$2:$D$24</c:f>
              <c:numCache>
                <c:formatCode>0%</c:formatCode>
                <c:ptCount val="23"/>
                <c:pt idx="0">
                  <c:v>0.08</c:v>
                </c:pt>
                <c:pt idx="1">
                  <c:v>0.21</c:v>
                </c:pt>
                <c:pt idx="2">
                  <c:v>0.33</c:v>
                </c:pt>
                <c:pt idx="3">
                  <c:v>0.48</c:v>
                </c:pt>
                <c:pt idx="4">
                  <c:v>0.54</c:v>
                </c:pt>
                <c:pt idx="5">
                  <c:v>0.67</c:v>
                </c:pt>
                <c:pt idx="6">
                  <c:v>0.76</c:v>
                </c:pt>
                <c:pt idx="7">
                  <c:v>0.71</c:v>
                </c:pt>
                <c:pt idx="8">
                  <c:v>0.82</c:v>
                </c:pt>
                <c:pt idx="9">
                  <c:v>0.83</c:v>
                </c:pt>
                <c:pt idx="10">
                  <c:v>0.87</c:v>
                </c:pt>
                <c:pt idx="11">
                  <c:v>0.87</c:v>
                </c:pt>
                <c:pt idx="12">
                  <c:v>0.82</c:v>
                </c:pt>
                <c:pt idx="13">
                  <c:v>0.83</c:v>
                </c:pt>
                <c:pt idx="14">
                  <c:v>0.85</c:v>
                </c:pt>
                <c:pt idx="15">
                  <c:v>0.8</c:v>
                </c:pt>
                <c:pt idx="16">
                  <c:v>0.85</c:v>
                </c:pt>
                <c:pt idx="17">
                  <c:v>0.85</c:v>
                </c:pt>
                <c:pt idx="18">
                  <c:v>0.88</c:v>
                </c:pt>
                <c:pt idx="19">
                  <c:v>0.9</c:v>
                </c:pt>
                <c:pt idx="20">
                  <c:v>0.93</c:v>
                </c:pt>
                <c:pt idx="21">
                  <c:v>0.94</c:v>
                </c:pt>
                <c:pt idx="22">
                  <c:v>0.94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BB9-4D34-B5F5-D329487C7A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61634048"/>
        <c:axId val="1761632384"/>
      </c:lineChart>
      <c:catAx>
        <c:axId val="176163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1632384"/>
        <c:crosses val="autoZero"/>
        <c:auto val="1"/>
        <c:lblAlgn val="ctr"/>
        <c:lblOffset val="100"/>
        <c:noMultiLvlLbl val="0"/>
      </c:catAx>
      <c:valAx>
        <c:axId val="176163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163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0" i="0" u="none" strike="noStrike" baseline="0">
                <a:effectLst/>
              </a:rPr>
              <a:t>Implemented provider and nurse education and other strategies to achieve buy-in</a:t>
            </a:r>
            <a:endParaRPr lang="en-US" sz="2000" b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'SM 1'!$A$2</c:f>
              <c:strCache>
                <c:ptCount val="1"/>
                <c:pt idx="0">
                  <c:v>In Place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'SM 1'!$B$1:$X$1</c:f>
              <c:strCache>
                <c:ptCount val="23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21-Sep</c:v>
                </c:pt>
                <c:pt idx="10">
                  <c:v>21-Oct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22-Feb</c:v>
                </c:pt>
                <c:pt idx="15">
                  <c:v>22-Mar</c:v>
                </c:pt>
                <c:pt idx="16">
                  <c:v>22-Apr</c:v>
                </c:pt>
                <c:pt idx="17">
                  <c:v>22-May</c:v>
                </c:pt>
                <c:pt idx="18">
                  <c:v>Jun-22</c:v>
                </c:pt>
                <c:pt idx="19">
                  <c:v>22-Jul</c:v>
                </c:pt>
                <c:pt idx="20">
                  <c:v>Aug-22</c:v>
                </c:pt>
                <c:pt idx="21">
                  <c:v>Sep-22</c:v>
                </c:pt>
                <c:pt idx="22">
                  <c:v>Oct-22</c:v>
                </c:pt>
              </c:strCache>
            </c:strRef>
          </c:cat>
          <c:val>
            <c:numRef>
              <c:f>'SM 1'!$B$2:$X$2</c:f>
              <c:numCache>
                <c:formatCode>General</c:formatCode>
                <c:ptCount val="23"/>
                <c:pt idx="0">
                  <c:v>2.11</c:v>
                </c:pt>
                <c:pt idx="1">
                  <c:v>6.25</c:v>
                </c:pt>
                <c:pt idx="2">
                  <c:v>8.86</c:v>
                </c:pt>
                <c:pt idx="3">
                  <c:v>14.29</c:v>
                </c:pt>
                <c:pt idx="4">
                  <c:v>22.78</c:v>
                </c:pt>
                <c:pt idx="5">
                  <c:v>21.74</c:v>
                </c:pt>
                <c:pt idx="6">
                  <c:v>32.86</c:v>
                </c:pt>
                <c:pt idx="7">
                  <c:v>34.78</c:v>
                </c:pt>
                <c:pt idx="8">
                  <c:v>50</c:v>
                </c:pt>
                <c:pt idx="9">
                  <c:v>54.69</c:v>
                </c:pt>
                <c:pt idx="10">
                  <c:v>59.02</c:v>
                </c:pt>
                <c:pt idx="11">
                  <c:v>59.38</c:v>
                </c:pt>
                <c:pt idx="12">
                  <c:v>60</c:v>
                </c:pt>
                <c:pt idx="13">
                  <c:v>56.45</c:v>
                </c:pt>
                <c:pt idx="14">
                  <c:v>61.9</c:v>
                </c:pt>
                <c:pt idx="15">
                  <c:v>68.849999999999994</c:v>
                </c:pt>
                <c:pt idx="16">
                  <c:v>70</c:v>
                </c:pt>
                <c:pt idx="17">
                  <c:v>71.430000000000007</c:v>
                </c:pt>
                <c:pt idx="18">
                  <c:v>73.33</c:v>
                </c:pt>
                <c:pt idx="19">
                  <c:v>78.33</c:v>
                </c:pt>
                <c:pt idx="20">
                  <c:v>80</c:v>
                </c:pt>
                <c:pt idx="21">
                  <c:v>80</c:v>
                </c:pt>
                <c:pt idx="22">
                  <c:v>85.29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C7-4F17-9237-35E925D51492}"/>
            </c:ext>
          </c:extLst>
        </c:ser>
        <c:ser>
          <c:idx val="1"/>
          <c:order val="1"/>
          <c:tx>
            <c:strRef>
              <c:f>'SM 1'!$A$3</c:f>
              <c:strCache>
                <c:ptCount val="1"/>
                <c:pt idx="0">
                  <c:v>Working on it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'SM 1'!$B$1:$X$1</c:f>
              <c:strCache>
                <c:ptCount val="23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21-Sep</c:v>
                </c:pt>
                <c:pt idx="10">
                  <c:v>21-Oct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22-Feb</c:v>
                </c:pt>
                <c:pt idx="15">
                  <c:v>22-Mar</c:v>
                </c:pt>
                <c:pt idx="16">
                  <c:v>22-Apr</c:v>
                </c:pt>
                <c:pt idx="17">
                  <c:v>22-May</c:v>
                </c:pt>
                <c:pt idx="18">
                  <c:v>Jun-22</c:v>
                </c:pt>
                <c:pt idx="19">
                  <c:v>22-Jul</c:v>
                </c:pt>
                <c:pt idx="20">
                  <c:v>Aug-22</c:v>
                </c:pt>
                <c:pt idx="21">
                  <c:v>Sep-22</c:v>
                </c:pt>
                <c:pt idx="22">
                  <c:v>Oct-22</c:v>
                </c:pt>
              </c:strCache>
            </c:strRef>
          </c:cat>
          <c:val>
            <c:numRef>
              <c:f>'SM 1'!$B$3:$X$3</c:f>
              <c:numCache>
                <c:formatCode>General</c:formatCode>
                <c:ptCount val="23"/>
                <c:pt idx="0">
                  <c:v>30</c:v>
                </c:pt>
                <c:pt idx="1">
                  <c:v>58.75</c:v>
                </c:pt>
                <c:pt idx="2">
                  <c:v>70.89</c:v>
                </c:pt>
                <c:pt idx="3">
                  <c:v>72.73</c:v>
                </c:pt>
                <c:pt idx="4">
                  <c:v>68.349999999999994</c:v>
                </c:pt>
                <c:pt idx="5">
                  <c:v>73.91</c:v>
                </c:pt>
                <c:pt idx="6">
                  <c:v>64.290000000000006</c:v>
                </c:pt>
                <c:pt idx="7">
                  <c:v>63.77</c:v>
                </c:pt>
                <c:pt idx="8">
                  <c:v>50</c:v>
                </c:pt>
                <c:pt idx="9">
                  <c:v>43.75</c:v>
                </c:pt>
                <c:pt idx="10">
                  <c:v>39.340000000000003</c:v>
                </c:pt>
                <c:pt idx="11">
                  <c:v>37.5</c:v>
                </c:pt>
                <c:pt idx="12">
                  <c:v>36.67</c:v>
                </c:pt>
                <c:pt idx="13">
                  <c:v>38.71</c:v>
                </c:pt>
                <c:pt idx="14">
                  <c:v>33.33</c:v>
                </c:pt>
                <c:pt idx="15">
                  <c:v>27.59</c:v>
                </c:pt>
                <c:pt idx="16">
                  <c:v>25</c:v>
                </c:pt>
                <c:pt idx="17">
                  <c:v>23.81</c:v>
                </c:pt>
                <c:pt idx="18">
                  <c:v>26.67</c:v>
                </c:pt>
                <c:pt idx="19">
                  <c:v>21.67</c:v>
                </c:pt>
                <c:pt idx="20">
                  <c:v>20</c:v>
                </c:pt>
                <c:pt idx="21">
                  <c:v>20</c:v>
                </c:pt>
                <c:pt idx="22">
                  <c:v>14.71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C7-4F17-9237-35E925D51492}"/>
            </c:ext>
          </c:extLst>
        </c:ser>
        <c:ser>
          <c:idx val="2"/>
          <c:order val="2"/>
          <c:tx>
            <c:strRef>
              <c:f>'SM 1'!$A$4</c:f>
              <c:strCache>
                <c:ptCount val="1"/>
                <c:pt idx="0">
                  <c:v>Not Started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'SM 1'!$B$1:$X$1</c:f>
              <c:strCache>
                <c:ptCount val="23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21-Sep</c:v>
                </c:pt>
                <c:pt idx="10">
                  <c:v>21-Oct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22-Feb</c:v>
                </c:pt>
                <c:pt idx="15">
                  <c:v>22-Mar</c:v>
                </c:pt>
                <c:pt idx="16">
                  <c:v>22-Apr</c:v>
                </c:pt>
                <c:pt idx="17">
                  <c:v>22-May</c:v>
                </c:pt>
                <c:pt idx="18">
                  <c:v>Jun-22</c:v>
                </c:pt>
                <c:pt idx="19">
                  <c:v>22-Jul</c:v>
                </c:pt>
                <c:pt idx="20">
                  <c:v>Aug-22</c:v>
                </c:pt>
                <c:pt idx="21">
                  <c:v>Sep-22</c:v>
                </c:pt>
                <c:pt idx="22">
                  <c:v>Oct-22</c:v>
                </c:pt>
              </c:strCache>
            </c:strRef>
          </c:cat>
          <c:val>
            <c:numRef>
              <c:f>'SM 1'!$B$4:$X$4</c:f>
              <c:numCache>
                <c:formatCode>General</c:formatCode>
                <c:ptCount val="23"/>
                <c:pt idx="0">
                  <c:v>67.89</c:v>
                </c:pt>
                <c:pt idx="1">
                  <c:v>35</c:v>
                </c:pt>
                <c:pt idx="2">
                  <c:v>20.25</c:v>
                </c:pt>
                <c:pt idx="3">
                  <c:v>12.97999999999999</c:v>
                </c:pt>
                <c:pt idx="4">
                  <c:v>8.8700000000000045</c:v>
                </c:pt>
                <c:pt idx="5">
                  <c:v>4.3500000000000085</c:v>
                </c:pt>
                <c:pt idx="6">
                  <c:v>2.8499999999999943</c:v>
                </c:pt>
                <c:pt idx="7">
                  <c:v>1.4499999999999886</c:v>
                </c:pt>
                <c:pt idx="8">
                  <c:v>0</c:v>
                </c:pt>
                <c:pt idx="9">
                  <c:v>1.5600000000000023</c:v>
                </c:pt>
                <c:pt idx="10">
                  <c:v>1.6399999999999864</c:v>
                </c:pt>
                <c:pt idx="11">
                  <c:v>3.1200000000000045</c:v>
                </c:pt>
                <c:pt idx="12">
                  <c:v>3.3299999999999983</c:v>
                </c:pt>
                <c:pt idx="13">
                  <c:v>4.8400000000000034</c:v>
                </c:pt>
                <c:pt idx="14">
                  <c:v>4.7700000000000102</c:v>
                </c:pt>
                <c:pt idx="15">
                  <c:v>3.5600000000000023</c:v>
                </c:pt>
                <c:pt idx="16">
                  <c:v>5</c:v>
                </c:pt>
                <c:pt idx="17">
                  <c:v>4.7599999999999909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C7-4F17-9237-35E925D514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3852288"/>
        <c:axId val="1003852704"/>
      </c:barChart>
      <c:catAx>
        <c:axId val="100385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52704"/>
        <c:crosses val="autoZero"/>
        <c:auto val="1"/>
        <c:lblAlgn val="ctr"/>
        <c:lblOffset val="100"/>
        <c:noMultiLvlLbl val="0"/>
      </c:catAx>
      <c:valAx>
        <c:axId val="100385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52288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0" i="0" u="none" strike="noStrike" baseline="0">
                <a:effectLst/>
              </a:rPr>
              <a:t>Implemented standardized protocol/processes for induction, labor support management and response to labor and fetal heart rate abnormalities</a:t>
            </a:r>
            <a:endParaRPr lang="en-US" sz="2000" b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'SM 2'!$A$2</c:f>
              <c:strCache>
                <c:ptCount val="1"/>
                <c:pt idx="0">
                  <c:v>In Place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'SM 2'!$B$1:$X$1</c:f>
              <c:strCache>
                <c:ptCount val="23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21-Sep</c:v>
                </c:pt>
                <c:pt idx="10">
                  <c:v>21-Oct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22-Feb</c:v>
                </c:pt>
                <c:pt idx="15">
                  <c:v>22-Mar</c:v>
                </c:pt>
                <c:pt idx="16">
                  <c:v>Apr-22</c:v>
                </c:pt>
                <c:pt idx="17">
                  <c:v>May-22</c:v>
                </c:pt>
                <c:pt idx="18">
                  <c:v>Jun-22</c:v>
                </c:pt>
                <c:pt idx="19">
                  <c:v>22-Jul</c:v>
                </c:pt>
                <c:pt idx="20">
                  <c:v>Aug-22</c:v>
                </c:pt>
                <c:pt idx="21">
                  <c:v>Sep-22</c:v>
                </c:pt>
                <c:pt idx="22">
                  <c:v>Oct-22</c:v>
                </c:pt>
              </c:strCache>
            </c:strRef>
          </c:cat>
          <c:val>
            <c:numRef>
              <c:f>'SM 2'!$B$2:$X$2</c:f>
              <c:numCache>
                <c:formatCode>General</c:formatCode>
                <c:ptCount val="23"/>
                <c:pt idx="0">
                  <c:v>16.850000000000001</c:v>
                </c:pt>
                <c:pt idx="1">
                  <c:v>13.75</c:v>
                </c:pt>
                <c:pt idx="2">
                  <c:v>16.46</c:v>
                </c:pt>
                <c:pt idx="3">
                  <c:v>15.58</c:v>
                </c:pt>
                <c:pt idx="4">
                  <c:v>20.25</c:v>
                </c:pt>
                <c:pt idx="5">
                  <c:v>26.47</c:v>
                </c:pt>
                <c:pt idx="6">
                  <c:v>30</c:v>
                </c:pt>
                <c:pt idx="7">
                  <c:v>26.47</c:v>
                </c:pt>
                <c:pt idx="8">
                  <c:v>33.33</c:v>
                </c:pt>
                <c:pt idx="9">
                  <c:v>38.46</c:v>
                </c:pt>
                <c:pt idx="10">
                  <c:v>36.07</c:v>
                </c:pt>
                <c:pt idx="11">
                  <c:v>34.380000000000003</c:v>
                </c:pt>
                <c:pt idx="12">
                  <c:v>40</c:v>
                </c:pt>
                <c:pt idx="13">
                  <c:v>36.07</c:v>
                </c:pt>
                <c:pt idx="14">
                  <c:v>42.86</c:v>
                </c:pt>
                <c:pt idx="15">
                  <c:v>55.74</c:v>
                </c:pt>
                <c:pt idx="16">
                  <c:v>60</c:v>
                </c:pt>
                <c:pt idx="17">
                  <c:v>60.32</c:v>
                </c:pt>
                <c:pt idx="18">
                  <c:v>76.67</c:v>
                </c:pt>
                <c:pt idx="19">
                  <c:v>80</c:v>
                </c:pt>
                <c:pt idx="20">
                  <c:v>81.819999999999993</c:v>
                </c:pt>
                <c:pt idx="21">
                  <c:v>81.3</c:v>
                </c:pt>
                <c:pt idx="22">
                  <c:v>88.2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75-4DD5-B6DF-99CDA22C7ED6}"/>
            </c:ext>
          </c:extLst>
        </c:ser>
        <c:ser>
          <c:idx val="1"/>
          <c:order val="1"/>
          <c:tx>
            <c:strRef>
              <c:f>'SM 2'!$A$3</c:f>
              <c:strCache>
                <c:ptCount val="1"/>
                <c:pt idx="0">
                  <c:v>Working on it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'SM 2'!$B$1:$X$1</c:f>
              <c:strCache>
                <c:ptCount val="23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21-Sep</c:v>
                </c:pt>
                <c:pt idx="10">
                  <c:v>21-Oct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22-Feb</c:v>
                </c:pt>
                <c:pt idx="15">
                  <c:v>22-Mar</c:v>
                </c:pt>
                <c:pt idx="16">
                  <c:v>Apr-22</c:v>
                </c:pt>
                <c:pt idx="17">
                  <c:v>May-22</c:v>
                </c:pt>
                <c:pt idx="18">
                  <c:v>Jun-22</c:v>
                </c:pt>
                <c:pt idx="19">
                  <c:v>22-Jul</c:v>
                </c:pt>
                <c:pt idx="20">
                  <c:v>Aug-22</c:v>
                </c:pt>
                <c:pt idx="21">
                  <c:v>Sep-22</c:v>
                </c:pt>
                <c:pt idx="22">
                  <c:v>Oct-22</c:v>
                </c:pt>
              </c:strCache>
            </c:strRef>
          </c:cat>
          <c:val>
            <c:numRef>
              <c:f>'SM 2'!$B$3:$X$3</c:f>
              <c:numCache>
                <c:formatCode>General</c:formatCode>
                <c:ptCount val="23"/>
                <c:pt idx="0">
                  <c:v>20.22</c:v>
                </c:pt>
                <c:pt idx="1">
                  <c:v>40</c:v>
                </c:pt>
                <c:pt idx="2">
                  <c:v>49.37</c:v>
                </c:pt>
                <c:pt idx="3">
                  <c:v>63.64</c:v>
                </c:pt>
                <c:pt idx="4">
                  <c:v>64.56</c:v>
                </c:pt>
                <c:pt idx="5">
                  <c:v>61.76</c:v>
                </c:pt>
                <c:pt idx="6">
                  <c:v>60</c:v>
                </c:pt>
                <c:pt idx="7">
                  <c:v>63.24</c:v>
                </c:pt>
                <c:pt idx="8">
                  <c:v>62.12</c:v>
                </c:pt>
                <c:pt idx="9">
                  <c:v>55.38</c:v>
                </c:pt>
                <c:pt idx="10">
                  <c:v>59.02</c:v>
                </c:pt>
                <c:pt idx="11">
                  <c:v>59.38</c:v>
                </c:pt>
                <c:pt idx="12">
                  <c:v>53.33</c:v>
                </c:pt>
                <c:pt idx="13">
                  <c:v>57.38</c:v>
                </c:pt>
                <c:pt idx="14">
                  <c:v>47.62</c:v>
                </c:pt>
                <c:pt idx="15">
                  <c:v>34.43</c:v>
                </c:pt>
                <c:pt idx="16">
                  <c:v>31.67</c:v>
                </c:pt>
                <c:pt idx="17">
                  <c:v>31.75</c:v>
                </c:pt>
                <c:pt idx="18">
                  <c:v>18.329999999999998</c:v>
                </c:pt>
                <c:pt idx="19">
                  <c:v>16.670000000000002</c:v>
                </c:pt>
                <c:pt idx="20">
                  <c:v>14.55</c:v>
                </c:pt>
                <c:pt idx="21">
                  <c:v>16.7</c:v>
                </c:pt>
                <c:pt idx="22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75-4DD5-B6DF-99CDA22C7ED6}"/>
            </c:ext>
          </c:extLst>
        </c:ser>
        <c:ser>
          <c:idx val="2"/>
          <c:order val="2"/>
          <c:tx>
            <c:strRef>
              <c:f>'SM 2'!$A$4</c:f>
              <c:strCache>
                <c:ptCount val="1"/>
                <c:pt idx="0">
                  <c:v>Not Started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'SM 2'!$B$1:$X$1</c:f>
              <c:strCache>
                <c:ptCount val="23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21-Sep</c:v>
                </c:pt>
                <c:pt idx="10">
                  <c:v>21-Oct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22-Feb</c:v>
                </c:pt>
                <c:pt idx="15">
                  <c:v>22-Mar</c:v>
                </c:pt>
                <c:pt idx="16">
                  <c:v>Apr-22</c:v>
                </c:pt>
                <c:pt idx="17">
                  <c:v>May-22</c:v>
                </c:pt>
                <c:pt idx="18">
                  <c:v>Jun-22</c:v>
                </c:pt>
                <c:pt idx="19">
                  <c:v>22-Jul</c:v>
                </c:pt>
                <c:pt idx="20">
                  <c:v>Aug-22</c:v>
                </c:pt>
                <c:pt idx="21">
                  <c:v>Sep-22</c:v>
                </c:pt>
                <c:pt idx="22">
                  <c:v>Oct-22</c:v>
                </c:pt>
              </c:strCache>
            </c:strRef>
          </c:cat>
          <c:val>
            <c:numRef>
              <c:f>'SM 2'!$B$4:$X$4</c:f>
              <c:numCache>
                <c:formatCode>General</c:formatCode>
                <c:ptCount val="23"/>
                <c:pt idx="0">
                  <c:v>62.93</c:v>
                </c:pt>
                <c:pt idx="1">
                  <c:v>46.25</c:v>
                </c:pt>
                <c:pt idx="2">
                  <c:v>34.17</c:v>
                </c:pt>
                <c:pt idx="3">
                  <c:v>20.78</c:v>
                </c:pt>
                <c:pt idx="4">
                  <c:v>15.189999999999998</c:v>
                </c:pt>
                <c:pt idx="5">
                  <c:v>11.77000000000001</c:v>
                </c:pt>
                <c:pt idx="6">
                  <c:v>10</c:v>
                </c:pt>
                <c:pt idx="7">
                  <c:v>10.289999999999992</c:v>
                </c:pt>
                <c:pt idx="8">
                  <c:v>4.5500000000000114</c:v>
                </c:pt>
                <c:pt idx="9">
                  <c:v>6.1599999999999966</c:v>
                </c:pt>
                <c:pt idx="10">
                  <c:v>4.9099999999999966</c:v>
                </c:pt>
                <c:pt idx="11">
                  <c:v>6.2399999999999949</c:v>
                </c:pt>
                <c:pt idx="12">
                  <c:v>6.6700000000000017</c:v>
                </c:pt>
                <c:pt idx="13">
                  <c:v>6.5499999999999972</c:v>
                </c:pt>
                <c:pt idx="14">
                  <c:v>9.5200000000000102</c:v>
                </c:pt>
                <c:pt idx="15">
                  <c:v>9.8299999999999983</c:v>
                </c:pt>
                <c:pt idx="16">
                  <c:v>8.3299999999999983</c:v>
                </c:pt>
                <c:pt idx="17">
                  <c:v>7.9300000000000068</c:v>
                </c:pt>
                <c:pt idx="18">
                  <c:v>5</c:v>
                </c:pt>
                <c:pt idx="19">
                  <c:v>3.3299999999999983</c:v>
                </c:pt>
                <c:pt idx="20">
                  <c:v>3.6300000000000097</c:v>
                </c:pt>
                <c:pt idx="21">
                  <c:v>2</c:v>
                </c:pt>
                <c:pt idx="2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75-4DD5-B6DF-99CDA22C7E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1911872"/>
        <c:axId val="241913120"/>
      </c:barChart>
      <c:catAx>
        <c:axId val="24191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913120"/>
        <c:crosses val="autoZero"/>
        <c:auto val="1"/>
        <c:lblAlgn val="ctr"/>
        <c:lblOffset val="100"/>
        <c:noMultiLvlLbl val="0"/>
      </c:catAx>
      <c:valAx>
        <c:axId val="24191312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91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0" i="0" u="none" strike="noStrike" baseline="0">
                <a:effectLst/>
              </a:rPr>
              <a:t>Integrated process to review and share data that includes provider-level data with labor and delivery clinical teams</a:t>
            </a:r>
            <a:endParaRPr lang="en-US" sz="2000" b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'SM 8'!$A$2</c:f>
              <c:strCache>
                <c:ptCount val="1"/>
                <c:pt idx="0">
                  <c:v>In Place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'SM 8'!$B$1:$X$1</c:f>
              <c:strCache>
                <c:ptCount val="23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21-Sep</c:v>
                </c:pt>
                <c:pt idx="10">
                  <c:v>21-Oct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22-Feb</c:v>
                </c:pt>
                <c:pt idx="15">
                  <c:v>22-Mar</c:v>
                </c:pt>
                <c:pt idx="16">
                  <c:v>Apr-22</c:v>
                </c:pt>
                <c:pt idx="17">
                  <c:v>May-22</c:v>
                </c:pt>
                <c:pt idx="18">
                  <c:v>Jun-22</c:v>
                </c:pt>
                <c:pt idx="19">
                  <c:v>Jul-22</c:v>
                </c:pt>
                <c:pt idx="20">
                  <c:v>Aug-22</c:v>
                </c:pt>
                <c:pt idx="21">
                  <c:v>Sep-22</c:v>
                </c:pt>
                <c:pt idx="22">
                  <c:v>Oct-22</c:v>
                </c:pt>
              </c:strCache>
            </c:strRef>
          </c:cat>
          <c:val>
            <c:numRef>
              <c:f>'SM 8'!$B$2:$X$2</c:f>
              <c:numCache>
                <c:formatCode>General</c:formatCode>
                <c:ptCount val="23"/>
                <c:pt idx="0">
                  <c:v>4.76</c:v>
                </c:pt>
                <c:pt idx="1">
                  <c:v>7.23</c:v>
                </c:pt>
                <c:pt idx="2">
                  <c:v>8.86</c:v>
                </c:pt>
                <c:pt idx="3">
                  <c:v>20.78</c:v>
                </c:pt>
                <c:pt idx="4">
                  <c:v>26.92</c:v>
                </c:pt>
                <c:pt idx="5">
                  <c:v>26.09</c:v>
                </c:pt>
                <c:pt idx="6">
                  <c:v>28.57</c:v>
                </c:pt>
                <c:pt idx="7">
                  <c:v>37.31</c:v>
                </c:pt>
                <c:pt idx="8">
                  <c:v>42.42</c:v>
                </c:pt>
                <c:pt idx="9">
                  <c:v>49.21</c:v>
                </c:pt>
                <c:pt idx="10">
                  <c:v>50.82</c:v>
                </c:pt>
                <c:pt idx="11">
                  <c:v>51.56</c:v>
                </c:pt>
                <c:pt idx="12">
                  <c:v>51.67</c:v>
                </c:pt>
                <c:pt idx="13">
                  <c:v>53.23</c:v>
                </c:pt>
                <c:pt idx="14">
                  <c:v>57.14</c:v>
                </c:pt>
                <c:pt idx="15">
                  <c:v>60.66</c:v>
                </c:pt>
                <c:pt idx="16">
                  <c:v>65</c:v>
                </c:pt>
                <c:pt idx="17">
                  <c:v>65.569999999999993</c:v>
                </c:pt>
                <c:pt idx="18">
                  <c:v>72.88</c:v>
                </c:pt>
                <c:pt idx="19">
                  <c:v>70</c:v>
                </c:pt>
                <c:pt idx="20">
                  <c:v>76.36</c:v>
                </c:pt>
                <c:pt idx="21">
                  <c:v>81.25</c:v>
                </c:pt>
                <c:pt idx="22">
                  <c:v>79.41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6F-4EF1-9460-A607E840907C}"/>
            </c:ext>
          </c:extLst>
        </c:ser>
        <c:ser>
          <c:idx val="1"/>
          <c:order val="1"/>
          <c:tx>
            <c:strRef>
              <c:f>'SM 8'!$A$3</c:f>
              <c:strCache>
                <c:ptCount val="1"/>
                <c:pt idx="0">
                  <c:v>Working on it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'SM 8'!$B$1:$X$1</c:f>
              <c:strCache>
                <c:ptCount val="23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21-Sep</c:v>
                </c:pt>
                <c:pt idx="10">
                  <c:v>21-Oct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22-Feb</c:v>
                </c:pt>
                <c:pt idx="15">
                  <c:v>22-Mar</c:v>
                </c:pt>
                <c:pt idx="16">
                  <c:v>Apr-22</c:v>
                </c:pt>
                <c:pt idx="17">
                  <c:v>May-22</c:v>
                </c:pt>
                <c:pt idx="18">
                  <c:v>Jun-22</c:v>
                </c:pt>
                <c:pt idx="19">
                  <c:v>Jul-22</c:v>
                </c:pt>
                <c:pt idx="20">
                  <c:v>Aug-22</c:v>
                </c:pt>
                <c:pt idx="21">
                  <c:v>Sep-22</c:v>
                </c:pt>
                <c:pt idx="22">
                  <c:v>Oct-22</c:v>
                </c:pt>
              </c:strCache>
            </c:strRef>
          </c:cat>
          <c:val>
            <c:numRef>
              <c:f>'SM 8'!$B$3:$X$3</c:f>
              <c:numCache>
                <c:formatCode>General</c:formatCode>
                <c:ptCount val="23"/>
                <c:pt idx="0">
                  <c:v>15.56</c:v>
                </c:pt>
                <c:pt idx="1">
                  <c:v>38.549999999999997</c:v>
                </c:pt>
                <c:pt idx="2">
                  <c:v>48.15</c:v>
                </c:pt>
                <c:pt idx="3">
                  <c:v>53.25</c:v>
                </c:pt>
                <c:pt idx="4">
                  <c:v>56.41</c:v>
                </c:pt>
                <c:pt idx="5">
                  <c:v>59.42</c:v>
                </c:pt>
                <c:pt idx="6">
                  <c:v>64.290000000000006</c:v>
                </c:pt>
                <c:pt idx="7">
                  <c:v>58.21</c:v>
                </c:pt>
                <c:pt idx="8">
                  <c:v>56.06</c:v>
                </c:pt>
                <c:pt idx="9">
                  <c:v>49.21</c:v>
                </c:pt>
                <c:pt idx="10">
                  <c:v>47.54</c:v>
                </c:pt>
                <c:pt idx="11">
                  <c:v>43.75</c:v>
                </c:pt>
                <c:pt idx="12">
                  <c:v>43.33</c:v>
                </c:pt>
                <c:pt idx="13">
                  <c:v>40.32</c:v>
                </c:pt>
                <c:pt idx="14">
                  <c:v>36.51</c:v>
                </c:pt>
                <c:pt idx="15">
                  <c:v>32.79</c:v>
                </c:pt>
                <c:pt idx="16">
                  <c:v>30</c:v>
                </c:pt>
                <c:pt idx="17">
                  <c:v>29.51</c:v>
                </c:pt>
                <c:pt idx="18">
                  <c:v>16.95</c:v>
                </c:pt>
                <c:pt idx="19">
                  <c:v>23.33</c:v>
                </c:pt>
                <c:pt idx="20">
                  <c:v>18.18</c:v>
                </c:pt>
                <c:pt idx="21">
                  <c:v>16.670000000000002</c:v>
                </c:pt>
                <c:pt idx="22">
                  <c:v>14.71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6F-4EF1-9460-A607E840907C}"/>
            </c:ext>
          </c:extLst>
        </c:ser>
        <c:ser>
          <c:idx val="2"/>
          <c:order val="2"/>
          <c:tx>
            <c:strRef>
              <c:f>'SM 8'!$A$4</c:f>
              <c:strCache>
                <c:ptCount val="1"/>
                <c:pt idx="0">
                  <c:v>Not Started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'SM 8'!$B$1:$X$1</c:f>
              <c:strCache>
                <c:ptCount val="23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21-Sep</c:v>
                </c:pt>
                <c:pt idx="10">
                  <c:v>21-Oct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22-Feb</c:v>
                </c:pt>
                <c:pt idx="15">
                  <c:v>22-Mar</c:v>
                </c:pt>
                <c:pt idx="16">
                  <c:v>Apr-22</c:v>
                </c:pt>
                <c:pt idx="17">
                  <c:v>May-22</c:v>
                </c:pt>
                <c:pt idx="18">
                  <c:v>Jun-22</c:v>
                </c:pt>
                <c:pt idx="19">
                  <c:v>Jul-22</c:v>
                </c:pt>
                <c:pt idx="20">
                  <c:v>Aug-22</c:v>
                </c:pt>
                <c:pt idx="21">
                  <c:v>Sep-22</c:v>
                </c:pt>
                <c:pt idx="22">
                  <c:v>Oct-22</c:v>
                </c:pt>
              </c:strCache>
            </c:strRef>
          </c:cat>
          <c:val>
            <c:numRef>
              <c:f>'SM 8'!$B$4:$X$4</c:f>
              <c:numCache>
                <c:formatCode>General</c:formatCode>
                <c:ptCount val="23"/>
                <c:pt idx="0">
                  <c:v>79.680000000000007</c:v>
                </c:pt>
                <c:pt idx="1">
                  <c:v>54.22</c:v>
                </c:pt>
                <c:pt idx="2">
                  <c:v>42.99</c:v>
                </c:pt>
                <c:pt idx="3">
                  <c:v>25.97</c:v>
                </c:pt>
                <c:pt idx="4">
                  <c:v>16.670000000000002</c:v>
                </c:pt>
                <c:pt idx="5">
                  <c:v>14.489999999999995</c:v>
                </c:pt>
                <c:pt idx="6">
                  <c:v>7.1399999999999864</c:v>
                </c:pt>
                <c:pt idx="7">
                  <c:v>4.4799999999999898</c:v>
                </c:pt>
                <c:pt idx="8">
                  <c:v>1.519999999999996</c:v>
                </c:pt>
                <c:pt idx="9">
                  <c:v>1.5799999999999983</c:v>
                </c:pt>
                <c:pt idx="10">
                  <c:v>1.6400000000000006</c:v>
                </c:pt>
                <c:pt idx="11">
                  <c:v>4.6899999999999977</c:v>
                </c:pt>
                <c:pt idx="12">
                  <c:v>5</c:v>
                </c:pt>
                <c:pt idx="13">
                  <c:v>6.4500000000000028</c:v>
                </c:pt>
                <c:pt idx="14">
                  <c:v>6.3499999999999943</c:v>
                </c:pt>
                <c:pt idx="15">
                  <c:v>6.5500000000000114</c:v>
                </c:pt>
                <c:pt idx="16">
                  <c:v>5</c:v>
                </c:pt>
                <c:pt idx="17">
                  <c:v>4.9200000000000017</c:v>
                </c:pt>
                <c:pt idx="18">
                  <c:v>10.170000000000002</c:v>
                </c:pt>
                <c:pt idx="19">
                  <c:v>6.6700000000000017</c:v>
                </c:pt>
                <c:pt idx="20">
                  <c:v>5.460000000000008</c:v>
                </c:pt>
                <c:pt idx="21">
                  <c:v>2.08</c:v>
                </c:pt>
                <c:pt idx="22">
                  <c:v>5.88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6F-4EF1-9460-A607E84090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3852288"/>
        <c:axId val="1003852704"/>
      </c:barChart>
      <c:catAx>
        <c:axId val="100385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52704"/>
        <c:crosses val="autoZero"/>
        <c:auto val="1"/>
        <c:lblAlgn val="ctr"/>
        <c:lblOffset val="100"/>
        <c:noMultiLvlLbl val="0"/>
      </c:catAx>
      <c:valAx>
        <c:axId val="100385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5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0" i="0" u="none" strike="noStrike" baseline="0">
                <a:effectLst/>
              </a:rPr>
              <a:t>Implemented cesarean decision checklist using ACOG/SMFM labor guidelines</a:t>
            </a:r>
            <a:endParaRPr lang="en-US" sz="2000" b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'SM 4'!$A$2</c:f>
              <c:strCache>
                <c:ptCount val="1"/>
                <c:pt idx="0">
                  <c:v>In Place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'SM 4'!$B$1:$X$1</c:f>
              <c:strCache>
                <c:ptCount val="23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21-Sep</c:v>
                </c:pt>
                <c:pt idx="10">
                  <c:v>21-Oct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22-Feb</c:v>
                </c:pt>
                <c:pt idx="15">
                  <c:v>22-Mar</c:v>
                </c:pt>
                <c:pt idx="16">
                  <c:v>Apr-22</c:v>
                </c:pt>
                <c:pt idx="17">
                  <c:v>May-22</c:v>
                </c:pt>
                <c:pt idx="18">
                  <c:v>Jun-22</c:v>
                </c:pt>
                <c:pt idx="19">
                  <c:v>Jul-22</c:v>
                </c:pt>
                <c:pt idx="20">
                  <c:v>Aug-22</c:v>
                </c:pt>
                <c:pt idx="21">
                  <c:v>Sep-22</c:v>
                </c:pt>
                <c:pt idx="22">
                  <c:v>Oct-22</c:v>
                </c:pt>
              </c:strCache>
            </c:strRef>
          </c:cat>
          <c:val>
            <c:numRef>
              <c:f>'SM 4'!$B$2:$X$2</c:f>
              <c:numCache>
                <c:formatCode>General</c:formatCode>
                <c:ptCount val="23"/>
                <c:pt idx="0">
                  <c:v>3.58</c:v>
                </c:pt>
                <c:pt idx="1">
                  <c:v>5</c:v>
                </c:pt>
                <c:pt idx="2">
                  <c:v>6.33</c:v>
                </c:pt>
                <c:pt idx="3">
                  <c:v>9.09</c:v>
                </c:pt>
                <c:pt idx="4">
                  <c:v>12.82</c:v>
                </c:pt>
                <c:pt idx="5">
                  <c:v>15.94</c:v>
                </c:pt>
                <c:pt idx="6">
                  <c:v>24.29</c:v>
                </c:pt>
                <c:pt idx="7">
                  <c:v>35.82</c:v>
                </c:pt>
                <c:pt idx="8">
                  <c:v>46.97</c:v>
                </c:pt>
                <c:pt idx="9">
                  <c:v>60.94</c:v>
                </c:pt>
                <c:pt idx="10">
                  <c:v>63.93</c:v>
                </c:pt>
                <c:pt idx="11">
                  <c:v>63.08</c:v>
                </c:pt>
                <c:pt idx="12">
                  <c:v>72.88</c:v>
                </c:pt>
                <c:pt idx="13">
                  <c:v>59.68</c:v>
                </c:pt>
                <c:pt idx="14">
                  <c:v>69.84</c:v>
                </c:pt>
                <c:pt idx="15">
                  <c:v>72.13</c:v>
                </c:pt>
                <c:pt idx="16">
                  <c:v>71.67</c:v>
                </c:pt>
                <c:pt idx="17">
                  <c:v>77.42</c:v>
                </c:pt>
                <c:pt idx="18">
                  <c:v>78.33</c:v>
                </c:pt>
                <c:pt idx="19">
                  <c:v>80</c:v>
                </c:pt>
                <c:pt idx="20">
                  <c:v>83.61</c:v>
                </c:pt>
                <c:pt idx="21">
                  <c:v>77.08</c:v>
                </c:pt>
                <c:pt idx="22">
                  <c:v>79.41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88-4F8B-BEA5-F88EBAFEDCE2}"/>
            </c:ext>
          </c:extLst>
        </c:ser>
        <c:ser>
          <c:idx val="1"/>
          <c:order val="1"/>
          <c:tx>
            <c:strRef>
              <c:f>'SM 4'!$A$3</c:f>
              <c:strCache>
                <c:ptCount val="1"/>
                <c:pt idx="0">
                  <c:v>Working on it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'SM 4'!$B$1:$X$1</c:f>
              <c:strCache>
                <c:ptCount val="23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21-Sep</c:v>
                </c:pt>
                <c:pt idx="10">
                  <c:v>21-Oct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22-Feb</c:v>
                </c:pt>
                <c:pt idx="15">
                  <c:v>22-Mar</c:v>
                </c:pt>
                <c:pt idx="16">
                  <c:v>Apr-22</c:v>
                </c:pt>
                <c:pt idx="17">
                  <c:v>May-22</c:v>
                </c:pt>
                <c:pt idx="18">
                  <c:v>Jun-22</c:v>
                </c:pt>
                <c:pt idx="19">
                  <c:v>Jul-22</c:v>
                </c:pt>
                <c:pt idx="20">
                  <c:v>Aug-22</c:v>
                </c:pt>
                <c:pt idx="21">
                  <c:v>Sep-22</c:v>
                </c:pt>
                <c:pt idx="22">
                  <c:v>Oct-22</c:v>
                </c:pt>
              </c:strCache>
            </c:strRef>
          </c:cat>
          <c:val>
            <c:numRef>
              <c:f>'SM 4'!$B$3:$X$3</c:f>
              <c:numCache>
                <c:formatCode>General</c:formatCode>
                <c:ptCount val="23"/>
                <c:pt idx="0">
                  <c:v>9.52</c:v>
                </c:pt>
                <c:pt idx="1">
                  <c:v>31.25</c:v>
                </c:pt>
                <c:pt idx="2">
                  <c:v>40.51</c:v>
                </c:pt>
                <c:pt idx="3">
                  <c:v>58.44</c:v>
                </c:pt>
                <c:pt idx="4">
                  <c:v>67.95</c:v>
                </c:pt>
                <c:pt idx="5">
                  <c:v>71.010000000000005</c:v>
                </c:pt>
                <c:pt idx="6">
                  <c:v>68.569999999999993</c:v>
                </c:pt>
                <c:pt idx="7">
                  <c:v>58.21</c:v>
                </c:pt>
                <c:pt idx="8">
                  <c:v>45.45</c:v>
                </c:pt>
                <c:pt idx="9">
                  <c:v>34.380000000000003</c:v>
                </c:pt>
                <c:pt idx="10">
                  <c:v>32.79</c:v>
                </c:pt>
                <c:pt idx="11">
                  <c:v>30.77</c:v>
                </c:pt>
                <c:pt idx="12">
                  <c:v>20.34</c:v>
                </c:pt>
                <c:pt idx="13">
                  <c:v>32.26</c:v>
                </c:pt>
                <c:pt idx="14">
                  <c:v>23.81</c:v>
                </c:pt>
                <c:pt idx="15">
                  <c:v>19.670000000000002</c:v>
                </c:pt>
                <c:pt idx="16">
                  <c:v>20</c:v>
                </c:pt>
                <c:pt idx="17">
                  <c:v>16.13</c:v>
                </c:pt>
                <c:pt idx="18">
                  <c:v>15</c:v>
                </c:pt>
                <c:pt idx="19">
                  <c:v>15</c:v>
                </c:pt>
                <c:pt idx="20">
                  <c:v>14.75</c:v>
                </c:pt>
                <c:pt idx="21">
                  <c:v>18.75</c:v>
                </c:pt>
                <c:pt idx="22">
                  <c:v>17.649999999999999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88-4F8B-BEA5-F88EBAFEDCE2}"/>
            </c:ext>
          </c:extLst>
        </c:ser>
        <c:ser>
          <c:idx val="2"/>
          <c:order val="2"/>
          <c:tx>
            <c:strRef>
              <c:f>'SM 4'!$A$4</c:f>
              <c:strCache>
                <c:ptCount val="1"/>
                <c:pt idx="0">
                  <c:v>Not Started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'SM 4'!$B$1:$X$1</c:f>
              <c:strCache>
                <c:ptCount val="23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21-Sep</c:v>
                </c:pt>
                <c:pt idx="10">
                  <c:v>21-Oct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22-Feb</c:v>
                </c:pt>
                <c:pt idx="15">
                  <c:v>22-Mar</c:v>
                </c:pt>
                <c:pt idx="16">
                  <c:v>Apr-22</c:v>
                </c:pt>
                <c:pt idx="17">
                  <c:v>May-22</c:v>
                </c:pt>
                <c:pt idx="18">
                  <c:v>Jun-22</c:v>
                </c:pt>
                <c:pt idx="19">
                  <c:v>Jul-22</c:v>
                </c:pt>
                <c:pt idx="20">
                  <c:v>Aug-22</c:v>
                </c:pt>
                <c:pt idx="21">
                  <c:v>Sep-22</c:v>
                </c:pt>
                <c:pt idx="22">
                  <c:v>Oct-22</c:v>
                </c:pt>
              </c:strCache>
            </c:strRef>
          </c:cat>
          <c:val>
            <c:numRef>
              <c:f>'SM 4'!$B$4:$X$4</c:f>
              <c:numCache>
                <c:formatCode>General</c:formatCode>
                <c:ptCount val="23"/>
                <c:pt idx="0">
                  <c:v>86.9</c:v>
                </c:pt>
                <c:pt idx="1">
                  <c:v>63.75</c:v>
                </c:pt>
                <c:pt idx="2">
                  <c:v>53.160000000000004</c:v>
                </c:pt>
                <c:pt idx="3">
                  <c:v>32.47</c:v>
                </c:pt>
                <c:pt idx="4">
                  <c:v>19.22999999999999</c:v>
                </c:pt>
                <c:pt idx="5">
                  <c:v>13.049999999999997</c:v>
                </c:pt>
                <c:pt idx="6">
                  <c:v>7.1400000000000148</c:v>
                </c:pt>
                <c:pt idx="7">
                  <c:v>5.9699999999999989</c:v>
                </c:pt>
                <c:pt idx="8">
                  <c:v>7.5799999999999983</c:v>
                </c:pt>
                <c:pt idx="9">
                  <c:v>4.6800000000000068</c:v>
                </c:pt>
                <c:pt idx="10">
                  <c:v>3.2800000000000011</c:v>
                </c:pt>
                <c:pt idx="11">
                  <c:v>6.1500000000000057</c:v>
                </c:pt>
                <c:pt idx="12">
                  <c:v>6.7800000000000011</c:v>
                </c:pt>
                <c:pt idx="13">
                  <c:v>8.0600000000000023</c:v>
                </c:pt>
                <c:pt idx="14">
                  <c:v>6.3499999999999943</c:v>
                </c:pt>
                <c:pt idx="15">
                  <c:v>8.2000000000000028</c:v>
                </c:pt>
                <c:pt idx="16">
                  <c:v>8.3299999999999983</c:v>
                </c:pt>
                <c:pt idx="17">
                  <c:v>6.4500000000000028</c:v>
                </c:pt>
                <c:pt idx="18">
                  <c:v>6.6700000000000017</c:v>
                </c:pt>
                <c:pt idx="19">
                  <c:v>5</c:v>
                </c:pt>
                <c:pt idx="20">
                  <c:v>1.6400000000000006</c:v>
                </c:pt>
                <c:pt idx="21">
                  <c:v>2.94</c:v>
                </c:pt>
                <c:pt idx="22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88-4F8B-BEA5-F88EBAFEDC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3852288"/>
        <c:axId val="1003852704"/>
      </c:barChart>
      <c:catAx>
        <c:axId val="100385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52704"/>
        <c:crosses val="autoZero"/>
        <c:auto val="1"/>
        <c:lblAlgn val="ctr"/>
        <c:lblOffset val="100"/>
        <c:noMultiLvlLbl val="0"/>
      </c:catAx>
      <c:valAx>
        <c:axId val="100385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52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0" i="0" u="none" strike="noStrike" baseline="0">
                <a:effectLst/>
              </a:rPr>
              <a:t>Implemented decision huddles and/or decision debriefs with appropriate care team</a:t>
            </a:r>
            <a:endParaRPr lang="en-US" sz="2000" b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'SM 5'!$A$2</c:f>
              <c:strCache>
                <c:ptCount val="1"/>
                <c:pt idx="0">
                  <c:v>In Place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'SM 5'!$B$1:$X$1</c:f>
              <c:strCache>
                <c:ptCount val="23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21-Sep</c:v>
                </c:pt>
                <c:pt idx="10">
                  <c:v>21-Oct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22-Feb</c:v>
                </c:pt>
                <c:pt idx="15">
                  <c:v>22-Mar</c:v>
                </c:pt>
                <c:pt idx="16">
                  <c:v>Apr-22</c:v>
                </c:pt>
                <c:pt idx="17">
                  <c:v>May-22</c:v>
                </c:pt>
                <c:pt idx="18">
                  <c:v>Jun-22</c:v>
                </c:pt>
                <c:pt idx="19">
                  <c:v>Jul-22</c:v>
                </c:pt>
                <c:pt idx="20">
                  <c:v>Aug-22</c:v>
                </c:pt>
                <c:pt idx="21">
                  <c:v>Sep-22</c:v>
                </c:pt>
                <c:pt idx="22">
                  <c:v>Oct-22</c:v>
                </c:pt>
              </c:strCache>
            </c:strRef>
          </c:cat>
          <c:val>
            <c:numRef>
              <c:f>'SM 5'!$B$2:$X$2</c:f>
              <c:numCache>
                <c:formatCode>General</c:formatCode>
                <c:ptCount val="23"/>
                <c:pt idx="0">
                  <c:v>2.2199999999999989</c:v>
                </c:pt>
                <c:pt idx="1">
                  <c:v>2.5</c:v>
                </c:pt>
                <c:pt idx="2">
                  <c:v>3.95</c:v>
                </c:pt>
                <c:pt idx="3">
                  <c:v>7.79</c:v>
                </c:pt>
                <c:pt idx="4">
                  <c:v>13.92</c:v>
                </c:pt>
                <c:pt idx="5">
                  <c:v>13.04</c:v>
                </c:pt>
                <c:pt idx="6">
                  <c:v>17.14</c:v>
                </c:pt>
                <c:pt idx="7">
                  <c:v>26.47</c:v>
                </c:pt>
                <c:pt idx="8">
                  <c:v>37.880000000000003</c:v>
                </c:pt>
                <c:pt idx="9">
                  <c:v>40.619999999999997</c:v>
                </c:pt>
                <c:pt idx="10">
                  <c:v>44.36</c:v>
                </c:pt>
                <c:pt idx="11">
                  <c:v>48.39</c:v>
                </c:pt>
                <c:pt idx="12">
                  <c:v>53.45</c:v>
                </c:pt>
                <c:pt idx="13">
                  <c:v>51.61</c:v>
                </c:pt>
                <c:pt idx="14">
                  <c:v>55.56</c:v>
                </c:pt>
                <c:pt idx="15">
                  <c:v>60.66</c:v>
                </c:pt>
                <c:pt idx="16">
                  <c:v>58.33</c:v>
                </c:pt>
                <c:pt idx="17">
                  <c:v>60.66</c:v>
                </c:pt>
                <c:pt idx="18">
                  <c:v>67.8</c:v>
                </c:pt>
                <c:pt idx="19">
                  <c:v>68.33</c:v>
                </c:pt>
                <c:pt idx="20">
                  <c:v>74.55</c:v>
                </c:pt>
                <c:pt idx="21">
                  <c:v>72.92</c:v>
                </c:pt>
                <c:pt idx="22">
                  <c:v>76.47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47-4D00-8284-2A82F7ADF7C7}"/>
            </c:ext>
          </c:extLst>
        </c:ser>
        <c:ser>
          <c:idx val="1"/>
          <c:order val="1"/>
          <c:tx>
            <c:strRef>
              <c:f>'SM 5'!$A$3</c:f>
              <c:strCache>
                <c:ptCount val="1"/>
                <c:pt idx="0">
                  <c:v>Working on it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'SM 5'!$B$1:$X$1</c:f>
              <c:strCache>
                <c:ptCount val="23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21-Sep</c:v>
                </c:pt>
                <c:pt idx="10">
                  <c:v>21-Oct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22-Feb</c:v>
                </c:pt>
                <c:pt idx="15">
                  <c:v>22-Mar</c:v>
                </c:pt>
                <c:pt idx="16">
                  <c:v>Apr-22</c:v>
                </c:pt>
                <c:pt idx="17">
                  <c:v>May-22</c:v>
                </c:pt>
                <c:pt idx="18">
                  <c:v>Jun-22</c:v>
                </c:pt>
                <c:pt idx="19">
                  <c:v>Jul-22</c:v>
                </c:pt>
                <c:pt idx="20">
                  <c:v>Aug-22</c:v>
                </c:pt>
                <c:pt idx="21">
                  <c:v>Sep-22</c:v>
                </c:pt>
                <c:pt idx="22">
                  <c:v>Oct-22</c:v>
                </c:pt>
              </c:strCache>
            </c:strRef>
          </c:cat>
          <c:val>
            <c:numRef>
              <c:f>'SM 5'!$B$3:$X$3</c:f>
              <c:numCache>
                <c:formatCode>General</c:formatCode>
                <c:ptCount val="23"/>
                <c:pt idx="0">
                  <c:v>10</c:v>
                </c:pt>
                <c:pt idx="1">
                  <c:v>27.5</c:v>
                </c:pt>
                <c:pt idx="2">
                  <c:v>39.47</c:v>
                </c:pt>
                <c:pt idx="3">
                  <c:v>53.25</c:v>
                </c:pt>
                <c:pt idx="4">
                  <c:v>60.76</c:v>
                </c:pt>
                <c:pt idx="5">
                  <c:v>72.459999999999994</c:v>
                </c:pt>
                <c:pt idx="6">
                  <c:v>71.430000000000007</c:v>
                </c:pt>
                <c:pt idx="7">
                  <c:v>64.709999999999994</c:v>
                </c:pt>
                <c:pt idx="8">
                  <c:v>56.06</c:v>
                </c:pt>
                <c:pt idx="9">
                  <c:v>51.56</c:v>
                </c:pt>
                <c:pt idx="10">
                  <c:v>50.82</c:v>
                </c:pt>
                <c:pt idx="11">
                  <c:v>46.77</c:v>
                </c:pt>
                <c:pt idx="12">
                  <c:v>43.1</c:v>
                </c:pt>
                <c:pt idx="13">
                  <c:v>38.979999999999997</c:v>
                </c:pt>
                <c:pt idx="14">
                  <c:v>34.92</c:v>
                </c:pt>
                <c:pt idx="15">
                  <c:v>31.15</c:v>
                </c:pt>
                <c:pt idx="16">
                  <c:v>35</c:v>
                </c:pt>
                <c:pt idx="17">
                  <c:v>32.79</c:v>
                </c:pt>
                <c:pt idx="18">
                  <c:v>25.42</c:v>
                </c:pt>
                <c:pt idx="19">
                  <c:v>28.33</c:v>
                </c:pt>
                <c:pt idx="20">
                  <c:v>21.82</c:v>
                </c:pt>
                <c:pt idx="21">
                  <c:v>20.83</c:v>
                </c:pt>
                <c:pt idx="22">
                  <c:v>17.649999999999999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47-4D00-8284-2A82F7ADF7C7}"/>
            </c:ext>
          </c:extLst>
        </c:ser>
        <c:ser>
          <c:idx val="2"/>
          <c:order val="2"/>
          <c:tx>
            <c:strRef>
              <c:f>'SM 5'!$A$4</c:f>
              <c:strCache>
                <c:ptCount val="1"/>
                <c:pt idx="0">
                  <c:v>Not Started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'SM 5'!$B$1:$X$1</c:f>
              <c:strCache>
                <c:ptCount val="23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21-Sep</c:v>
                </c:pt>
                <c:pt idx="10">
                  <c:v>21-Oct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22-Feb</c:v>
                </c:pt>
                <c:pt idx="15">
                  <c:v>22-Mar</c:v>
                </c:pt>
                <c:pt idx="16">
                  <c:v>Apr-22</c:v>
                </c:pt>
                <c:pt idx="17">
                  <c:v>May-22</c:v>
                </c:pt>
                <c:pt idx="18">
                  <c:v>Jun-22</c:v>
                </c:pt>
                <c:pt idx="19">
                  <c:v>Jul-22</c:v>
                </c:pt>
                <c:pt idx="20">
                  <c:v>Aug-22</c:v>
                </c:pt>
                <c:pt idx="21">
                  <c:v>Sep-22</c:v>
                </c:pt>
                <c:pt idx="22">
                  <c:v>Oct-22</c:v>
                </c:pt>
              </c:strCache>
            </c:strRef>
          </c:cat>
          <c:val>
            <c:numRef>
              <c:f>'SM 5'!$B$4:$X$4</c:f>
              <c:numCache>
                <c:formatCode>General</c:formatCode>
                <c:ptCount val="23"/>
                <c:pt idx="0">
                  <c:v>87.78</c:v>
                </c:pt>
                <c:pt idx="1">
                  <c:v>70</c:v>
                </c:pt>
                <c:pt idx="2">
                  <c:v>56.58</c:v>
                </c:pt>
                <c:pt idx="3">
                  <c:v>38.96</c:v>
                </c:pt>
                <c:pt idx="4">
                  <c:v>25.320000000000007</c:v>
                </c:pt>
                <c:pt idx="5">
                  <c:v>14.5</c:v>
                </c:pt>
                <c:pt idx="6">
                  <c:v>11.429999999999993</c:v>
                </c:pt>
                <c:pt idx="7">
                  <c:v>8.8200000000000074</c:v>
                </c:pt>
                <c:pt idx="8">
                  <c:v>6.0600000000000023</c:v>
                </c:pt>
                <c:pt idx="9">
                  <c:v>7.8199999999999932</c:v>
                </c:pt>
                <c:pt idx="10">
                  <c:v>4.8199999999999932</c:v>
                </c:pt>
                <c:pt idx="11">
                  <c:v>4.8400000000000034</c:v>
                </c:pt>
                <c:pt idx="12">
                  <c:v>3.4499999999999886</c:v>
                </c:pt>
                <c:pt idx="13">
                  <c:v>9.4099999999999966</c:v>
                </c:pt>
                <c:pt idx="14">
                  <c:v>9.519999999999996</c:v>
                </c:pt>
                <c:pt idx="15">
                  <c:v>8.1899999999999977</c:v>
                </c:pt>
                <c:pt idx="16">
                  <c:v>6.6700000000000017</c:v>
                </c:pt>
                <c:pt idx="17">
                  <c:v>6.5500000000000114</c:v>
                </c:pt>
                <c:pt idx="18">
                  <c:v>6.7800000000000011</c:v>
                </c:pt>
                <c:pt idx="19">
                  <c:v>3.3400000000000034</c:v>
                </c:pt>
                <c:pt idx="20">
                  <c:v>3.6299999999999955</c:v>
                </c:pt>
                <c:pt idx="21">
                  <c:v>6.25</c:v>
                </c:pt>
                <c:pt idx="22">
                  <c:v>5.88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47-4D00-8284-2A82F7ADF7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3852288"/>
        <c:axId val="1003852704"/>
      </c:barChart>
      <c:catAx>
        <c:axId val="100385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52704"/>
        <c:crosses val="autoZero"/>
        <c:auto val="1"/>
        <c:lblAlgn val="ctr"/>
        <c:lblOffset val="100"/>
        <c:noMultiLvlLbl val="0"/>
      </c:catAx>
      <c:valAx>
        <c:axId val="100385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52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0" i="0" u="none" strike="noStrike" baseline="0">
                <a:effectLst/>
              </a:rPr>
              <a:t>Implemented workflow to incorporate shared decision making with the patient </a:t>
            </a:r>
            <a:endParaRPr lang="en-US" sz="2000" b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'SM 6'!$A$2</c:f>
              <c:strCache>
                <c:ptCount val="1"/>
                <c:pt idx="0">
                  <c:v>In Place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'SM 6'!$B$1:$X$1</c:f>
              <c:strCache>
                <c:ptCount val="23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21-Sep</c:v>
                </c:pt>
                <c:pt idx="10">
                  <c:v>21-Oct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22-Feb</c:v>
                </c:pt>
                <c:pt idx="15">
                  <c:v>22-Mar</c:v>
                </c:pt>
                <c:pt idx="16">
                  <c:v>Apr-22</c:v>
                </c:pt>
                <c:pt idx="17">
                  <c:v>May-22</c:v>
                </c:pt>
                <c:pt idx="18">
                  <c:v>Jun-22</c:v>
                </c:pt>
                <c:pt idx="19">
                  <c:v>Jul-22</c:v>
                </c:pt>
                <c:pt idx="20">
                  <c:v>Aug-22</c:v>
                </c:pt>
                <c:pt idx="21">
                  <c:v>Sep-22</c:v>
                </c:pt>
                <c:pt idx="22">
                  <c:v>Oct-22</c:v>
                </c:pt>
              </c:strCache>
            </c:strRef>
          </c:cat>
          <c:val>
            <c:numRef>
              <c:f>'SM 6'!$B$2:$X$2</c:f>
              <c:numCache>
                <c:formatCode>General</c:formatCode>
                <c:ptCount val="23"/>
                <c:pt idx="0">
                  <c:v>2.41</c:v>
                </c:pt>
                <c:pt idx="1">
                  <c:v>2.56</c:v>
                </c:pt>
                <c:pt idx="2">
                  <c:v>3.94</c:v>
                </c:pt>
                <c:pt idx="3">
                  <c:v>4.05</c:v>
                </c:pt>
                <c:pt idx="4">
                  <c:v>10.130000000000001</c:v>
                </c:pt>
                <c:pt idx="5">
                  <c:v>10.14</c:v>
                </c:pt>
                <c:pt idx="6">
                  <c:v>12.86</c:v>
                </c:pt>
                <c:pt idx="7">
                  <c:v>17.649999999999999</c:v>
                </c:pt>
                <c:pt idx="8">
                  <c:v>27.27</c:v>
                </c:pt>
                <c:pt idx="9">
                  <c:v>32.81</c:v>
                </c:pt>
                <c:pt idx="10">
                  <c:v>42.62</c:v>
                </c:pt>
                <c:pt idx="11">
                  <c:v>40.32</c:v>
                </c:pt>
                <c:pt idx="12">
                  <c:v>44.83</c:v>
                </c:pt>
                <c:pt idx="13">
                  <c:v>45.76</c:v>
                </c:pt>
                <c:pt idx="14">
                  <c:v>49.21</c:v>
                </c:pt>
                <c:pt idx="15">
                  <c:v>54.1</c:v>
                </c:pt>
                <c:pt idx="16">
                  <c:v>56.67</c:v>
                </c:pt>
                <c:pt idx="17">
                  <c:v>57.38</c:v>
                </c:pt>
                <c:pt idx="18">
                  <c:v>60</c:v>
                </c:pt>
                <c:pt idx="19">
                  <c:v>65</c:v>
                </c:pt>
                <c:pt idx="20">
                  <c:v>67.209999999999994</c:v>
                </c:pt>
                <c:pt idx="21">
                  <c:v>67.209999999999994</c:v>
                </c:pt>
                <c:pt idx="22">
                  <c:v>75.53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13-4C1D-86BC-A31C710347D3}"/>
            </c:ext>
          </c:extLst>
        </c:ser>
        <c:ser>
          <c:idx val="1"/>
          <c:order val="1"/>
          <c:tx>
            <c:strRef>
              <c:f>'SM 6'!$A$3</c:f>
              <c:strCache>
                <c:ptCount val="1"/>
                <c:pt idx="0">
                  <c:v>Working on it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'SM 6'!$B$1:$X$1</c:f>
              <c:strCache>
                <c:ptCount val="23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21-Sep</c:v>
                </c:pt>
                <c:pt idx="10">
                  <c:v>21-Oct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22-Feb</c:v>
                </c:pt>
                <c:pt idx="15">
                  <c:v>22-Mar</c:v>
                </c:pt>
                <c:pt idx="16">
                  <c:v>Apr-22</c:v>
                </c:pt>
                <c:pt idx="17">
                  <c:v>May-22</c:v>
                </c:pt>
                <c:pt idx="18">
                  <c:v>Jun-22</c:v>
                </c:pt>
                <c:pt idx="19">
                  <c:v>Jul-22</c:v>
                </c:pt>
                <c:pt idx="20">
                  <c:v>Aug-22</c:v>
                </c:pt>
                <c:pt idx="21">
                  <c:v>Sep-22</c:v>
                </c:pt>
                <c:pt idx="22">
                  <c:v>Oct-22</c:v>
                </c:pt>
              </c:strCache>
            </c:strRef>
          </c:cat>
          <c:val>
            <c:numRef>
              <c:f>'SM 6'!$B$3:$X$3</c:f>
              <c:numCache>
                <c:formatCode>General</c:formatCode>
                <c:ptCount val="23"/>
                <c:pt idx="0">
                  <c:v>13.25</c:v>
                </c:pt>
                <c:pt idx="1">
                  <c:v>29.49</c:v>
                </c:pt>
                <c:pt idx="2">
                  <c:v>42.11</c:v>
                </c:pt>
                <c:pt idx="3">
                  <c:v>60.81</c:v>
                </c:pt>
                <c:pt idx="4">
                  <c:v>63.29</c:v>
                </c:pt>
                <c:pt idx="5">
                  <c:v>71</c:v>
                </c:pt>
                <c:pt idx="6">
                  <c:v>72.86</c:v>
                </c:pt>
                <c:pt idx="7">
                  <c:v>69.12</c:v>
                </c:pt>
                <c:pt idx="8">
                  <c:v>65.150000000000006</c:v>
                </c:pt>
                <c:pt idx="9">
                  <c:v>60.94</c:v>
                </c:pt>
                <c:pt idx="10">
                  <c:v>54.1</c:v>
                </c:pt>
                <c:pt idx="11">
                  <c:v>56.45</c:v>
                </c:pt>
                <c:pt idx="12">
                  <c:v>53.45</c:v>
                </c:pt>
                <c:pt idx="13">
                  <c:v>47.46</c:v>
                </c:pt>
                <c:pt idx="14">
                  <c:v>42.86</c:v>
                </c:pt>
                <c:pt idx="15">
                  <c:v>37.700000000000003</c:v>
                </c:pt>
                <c:pt idx="16">
                  <c:v>33.33</c:v>
                </c:pt>
                <c:pt idx="17">
                  <c:v>32.79</c:v>
                </c:pt>
                <c:pt idx="18">
                  <c:v>35</c:v>
                </c:pt>
                <c:pt idx="19">
                  <c:v>31.67</c:v>
                </c:pt>
                <c:pt idx="20">
                  <c:v>29.51</c:v>
                </c:pt>
                <c:pt idx="21">
                  <c:v>27.08</c:v>
                </c:pt>
                <c:pt idx="22">
                  <c:v>25.53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13-4C1D-86BC-A31C710347D3}"/>
            </c:ext>
          </c:extLst>
        </c:ser>
        <c:ser>
          <c:idx val="2"/>
          <c:order val="2"/>
          <c:tx>
            <c:strRef>
              <c:f>'SM 6'!$A$4</c:f>
              <c:strCache>
                <c:ptCount val="1"/>
                <c:pt idx="0">
                  <c:v>Not Started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'SM 6'!$B$1:$X$1</c:f>
              <c:strCache>
                <c:ptCount val="23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21-Sep</c:v>
                </c:pt>
                <c:pt idx="10">
                  <c:v>21-Oct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22-Feb</c:v>
                </c:pt>
                <c:pt idx="15">
                  <c:v>22-Mar</c:v>
                </c:pt>
                <c:pt idx="16">
                  <c:v>Apr-22</c:v>
                </c:pt>
                <c:pt idx="17">
                  <c:v>May-22</c:v>
                </c:pt>
                <c:pt idx="18">
                  <c:v>Jun-22</c:v>
                </c:pt>
                <c:pt idx="19">
                  <c:v>Jul-22</c:v>
                </c:pt>
                <c:pt idx="20">
                  <c:v>Aug-22</c:v>
                </c:pt>
                <c:pt idx="21">
                  <c:v>Sep-22</c:v>
                </c:pt>
                <c:pt idx="22">
                  <c:v>Oct-22</c:v>
                </c:pt>
              </c:strCache>
            </c:strRef>
          </c:cat>
          <c:val>
            <c:numRef>
              <c:f>'SM 6'!$B$4:$X$4</c:f>
              <c:numCache>
                <c:formatCode>General</c:formatCode>
                <c:ptCount val="23"/>
                <c:pt idx="0">
                  <c:v>84.34</c:v>
                </c:pt>
                <c:pt idx="1">
                  <c:v>67.95</c:v>
                </c:pt>
                <c:pt idx="2">
                  <c:v>53.95</c:v>
                </c:pt>
                <c:pt idx="3">
                  <c:v>35.14</c:v>
                </c:pt>
                <c:pt idx="4">
                  <c:v>26.58</c:v>
                </c:pt>
                <c:pt idx="5">
                  <c:v>18.86</c:v>
                </c:pt>
                <c:pt idx="6">
                  <c:v>14.280000000000001</c:v>
                </c:pt>
                <c:pt idx="7">
                  <c:v>13.22999999999999</c:v>
                </c:pt>
                <c:pt idx="8">
                  <c:v>7.5799999999999983</c:v>
                </c:pt>
                <c:pt idx="9">
                  <c:v>6.25</c:v>
                </c:pt>
                <c:pt idx="10">
                  <c:v>3.2800000000000011</c:v>
                </c:pt>
                <c:pt idx="11">
                  <c:v>3.2299999999999898</c:v>
                </c:pt>
                <c:pt idx="12">
                  <c:v>1.7199999999999989</c:v>
                </c:pt>
                <c:pt idx="13">
                  <c:v>6.7800000000000011</c:v>
                </c:pt>
                <c:pt idx="14">
                  <c:v>7.9300000000000068</c:v>
                </c:pt>
                <c:pt idx="15">
                  <c:v>8.1999999999999886</c:v>
                </c:pt>
                <c:pt idx="16">
                  <c:v>10</c:v>
                </c:pt>
                <c:pt idx="17">
                  <c:v>9.8299999999999983</c:v>
                </c:pt>
                <c:pt idx="18">
                  <c:v>5</c:v>
                </c:pt>
                <c:pt idx="19">
                  <c:v>3.3299999999999983</c:v>
                </c:pt>
                <c:pt idx="20">
                  <c:v>3.2800000000000011</c:v>
                </c:pt>
                <c:pt idx="21">
                  <c:v>4.17</c:v>
                </c:pt>
                <c:pt idx="22">
                  <c:v>2.94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13-4C1D-86BC-A31C710347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3852288"/>
        <c:axId val="1003852704"/>
      </c:barChart>
      <c:catAx>
        <c:axId val="100385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52704"/>
        <c:crosses val="autoZero"/>
        <c:auto val="1"/>
        <c:lblAlgn val="ctr"/>
        <c:lblOffset val="100"/>
        <c:noMultiLvlLbl val="0"/>
      </c:catAx>
      <c:valAx>
        <c:axId val="100385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52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u="none" strike="noStrike" baseline="0">
                <a:effectLst/>
              </a:rPr>
              <a:t> </a:t>
            </a:r>
            <a:r>
              <a:rPr lang="en-US" sz="2000" b="0" i="0" u="none" strike="noStrike" baseline="0">
                <a:effectLst/>
              </a:rPr>
              <a:t>Implemented standardized patient education with positive messaging</a:t>
            </a:r>
            <a:endParaRPr lang="en-US" sz="2000" b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'SM 7'!$A$2</c:f>
              <c:strCache>
                <c:ptCount val="1"/>
                <c:pt idx="0">
                  <c:v>In Place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'SM 7'!$B$1:$X$1</c:f>
              <c:strCache>
                <c:ptCount val="23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21-Sep</c:v>
                </c:pt>
                <c:pt idx="10">
                  <c:v>21-Oct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22-Feb</c:v>
                </c:pt>
                <c:pt idx="15">
                  <c:v>22-Mar</c:v>
                </c:pt>
                <c:pt idx="16">
                  <c:v>Apr-22</c:v>
                </c:pt>
                <c:pt idx="17">
                  <c:v>May-22</c:v>
                </c:pt>
                <c:pt idx="18">
                  <c:v>Jun-22</c:v>
                </c:pt>
                <c:pt idx="19">
                  <c:v>Jul-22</c:v>
                </c:pt>
                <c:pt idx="20">
                  <c:v>Aug-22</c:v>
                </c:pt>
                <c:pt idx="21">
                  <c:v>Sep-22</c:v>
                </c:pt>
                <c:pt idx="22">
                  <c:v>Oct-22</c:v>
                </c:pt>
              </c:strCache>
            </c:strRef>
          </c:cat>
          <c:val>
            <c:numRef>
              <c:f>'SM 7'!$B$2:$X$2</c:f>
              <c:numCache>
                <c:formatCode>General</c:formatCode>
                <c:ptCount val="23"/>
                <c:pt idx="0">
                  <c:v>2.21</c:v>
                </c:pt>
                <c:pt idx="1">
                  <c:v>1.28</c:v>
                </c:pt>
                <c:pt idx="2">
                  <c:v>2.63</c:v>
                </c:pt>
                <c:pt idx="3">
                  <c:v>0</c:v>
                </c:pt>
                <c:pt idx="4">
                  <c:v>4.91</c:v>
                </c:pt>
                <c:pt idx="5">
                  <c:v>4.08</c:v>
                </c:pt>
                <c:pt idx="6">
                  <c:v>8.6999999999999993</c:v>
                </c:pt>
                <c:pt idx="7">
                  <c:v>11.94</c:v>
                </c:pt>
                <c:pt idx="8">
                  <c:v>10.94</c:v>
                </c:pt>
                <c:pt idx="9">
                  <c:v>14.52</c:v>
                </c:pt>
                <c:pt idx="10">
                  <c:v>20.69</c:v>
                </c:pt>
                <c:pt idx="11">
                  <c:v>20.97</c:v>
                </c:pt>
                <c:pt idx="12">
                  <c:v>30</c:v>
                </c:pt>
                <c:pt idx="13">
                  <c:v>30.51</c:v>
                </c:pt>
                <c:pt idx="14">
                  <c:v>31.75</c:v>
                </c:pt>
                <c:pt idx="15">
                  <c:v>44.26</c:v>
                </c:pt>
                <c:pt idx="16">
                  <c:v>45.76</c:v>
                </c:pt>
                <c:pt idx="17">
                  <c:v>44.26</c:v>
                </c:pt>
                <c:pt idx="18">
                  <c:v>51.67</c:v>
                </c:pt>
                <c:pt idx="19">
                  <c:v>61.67</c:v>
                </c:pt>
                <c:pt idx="20">
                  <c:v>61.82</c:v>
                </c:pt>
                <c:pt idx="21">
                  <c:v>66.67</c:v>
                </c:pt>
                <c:pt idx="22">
                  <c:v>79.41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C4-4969-BB8F-2CF236F4E043}"/>
            </c:ext>
          </c:extLst>
        </c:ser>
        <c:ser>
          <c:idx val="1"/>
          <c:order val="1"/>
          <c:tx>
            <c:strRef>
              <c:f>'SM 7'!$A$3</c:f>
              <c:strCache>
                <c:ptCount val="1"/>
                <c:pt idx="0">
                  <c:v>Working on it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'SM 7'!$B$1:$X$1</c:f>
              <c:strCache>
                <c:ptCount val="23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21-Sep</c:v>
                </c:pt>
                <c:pt idx="10">
                  <c:v>21-Oct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22-Feb</c:v>
                </c:pt>
                <c:pt idx="15">
                  <c:v>22-Mar</c:v>
                </c:pt>
                <c:pt idx="16">
                  <c:v>Apr-22</c:v>
                </c:pt>
                <c:pt idx="17">
                  <c:v>May-22</c:v>
                </c:pt>
                <c:pt idx="18">
                  <c:v>Jun-22</c:v>
                </c:pt>
                <c:pt idx="19">
                  <c:v>Jul-22</c:v>
                </c:pt>
                <c:pt idx="20">
                  <c:v>Aug-22</c:v>
                </c:pt>
                <c:pt idx="21">
                  <c:v>Sep-22</c:v>
                </c:pt>
                <c:pt idx="22">
                  <c:v>Oct-22</c:v>
                </c:pt>
              </c:strCache>
            </c:strRef>
          </c:cat>
          <c:val>
            <c:numRef>
              <c:f>'SM 7'!$B$3:$X$3</c:f>
              <c:numCache>
                <c:formatCode>General</c:formatCode>
                <c:ptCount val="23"/>
                <c:pt idx="0">
                  <c:v>18.07</c:v>
                </c:pt>
                <c:pt idx="1">
                  <c:v>30.77</c:v>
                </c:pt>
                <c:pt idx="2">
                  <c:v>42.11</c:v>
                </c:pt>
                <c:pt idx="3">
                  <c:v>60.81</c:v>
                </c:pt>
                <c:pt idx="4">
                  <c:v>62.3</c:v>
                </c:pt>
                <c:pt idx="5">
                  <c:v>65.31</c:v>
                </c:pt>
                <c:pt idx="6">
                  <c:v>72.459999999999994</c:v>
                </c:pt>
                <c:pt idx="7">
                  <c:v>67.16</c:v>
                </c:pt>
                <c:pt idx="8">
                  <c:v>71.88</c:v>
                </c:pt>
                <c:pt idx="9">
                  <c:v>75.81</c:v>
                </c:pt>
                <c:pt idx="10">
                  <c:v>68.97</c:v>
                </c:pt>
                <c:pt idx="11">
                  <c:v>67.739999999999995</c:v>
                </c:pt>
                <c:pt idx="12">
                  <c:v>53.23</c:v>
                </c:pt>
                <c:pt idx="13">
                  <c:v>55.93</c:v>
                </c:pt>
                <c:pt idx="14">
                  <c:v>52.38</c:v>
                </c:pt>
                <c:pt idx="15">
                  <c:v>42.62</c:v>
                </c:pt>
                <c:pt idx="16">
                  <c:v>43.37</c:v>
                </c:pt>
                <c:pt idx="17">
                  <c:v>42.62</c:v>
                </c:pt>
                <c:pt idx="18">
                  <c:v>41.67</c:v>
                </c:pt>
                <c:pt idx="19">
                  <c:v>33.33</c:v>
                </c:pt>
                <c:pt idx="20">
                  <c:v>32.729999999999997</c:v>
                </c:pt>
                <c:pt idx="21">
                  <c:v>29.17</c:v>
                </c:pt>
                <c:pt idx="22">
                  <c:v>17.649999999999999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C4-4969-BB8F-2CF236F4E043}"/>
            </c:ext>
          </c:extLst>
        </c:ser>
        <c:ser>
          <c:idx val="2"/>
          <c:order val="2"/>
          <c:tx>
            <c:strRef>
              <c:f>'SM 7'!$A$4</c:f>
              <c:strCache>
                <c:ptCount val="1"/>
                <c:pt idx="0">
                  <c:v>Not Started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'SM 7'!$B$1:$X$1</c:f>
              <c:strCache>
                <c:ptCount val="23"/>
                <c:pt idx="0">
                  <c:v>Baseline</c:v>
                </c:pt>
                <c:pt idx="1">
                  <c:v>Jan-21</c:v>
                </c:pt>
                <c:pt idx="2">
                  <c:v>Feb-21</c:v>
                </c:pt>
                <c:pt idx="3">
                  <c:v>Mar-21</c:v>
                </c:pt>
                <c:pt idx="4">
                  <c:v>Apr-21</c:v>
                </c:pt>
                <c:pt idx="5">
                  <c:v>May-21</c:v>
                </c:pt>
                <c:pt idx="6">
                  <c:v>Jun-21</c:v>
                </c:pt>
                <c:pt idx="7">
                  <c:v>Jul-21</c:v>
                </c:pt>
                <c:pt idx="8">
                  <c:v>Aug-21</c:v>
                </c:pt>
                <c:pt idx="9">
                  <c:v>21-Sep</c:v>
                </c:pt>
                <c:pt idx="10">
                  <c:v>21-Oct</c:v>
                </c:pt>
                <c:pt idx="11">
                  <c:v>Nov-21</c:v>
                </c:pt>
                <c:pt idx="12">
                  <c:v>Dec-21</c:v>
                </c:pt>
                <c:pt idx="13">
                  <c:v>Jan-22</c:v>
                </c:pt>
                <c:pt idx="14">
                  <c:v>22-Feb</c:v>
                </c:pt>
                <c:pt idx="15">
                  <c:v>22-Mar</c:v>
                </c:pt>
                <c:pt idx="16">
                  <c:v>Apr-22</c:v>
                </c:pt>
                <c:pt idx="17">
                  <c:v>May-22</c:v>
                </c:pt>
                <c:pt idx="18">
                  <c:v>Jun-22</c:v>
                </c:pt>
                <c:pt idx="19">
                  <c:v>Jul-22</c:v>
                </c:pt>
                <c:pt idx="20">
                  <c:v>Aug-22</c:v>
                </c:pt>
                <c:pt idx="21">
                  <c:v>Sep-22</c:v>
                </c:pt>
                <c:pt idx="22">
                  <c:v>Oct-22</c:v>
                </c:pt>
              </c:strCache>
            </c:strRef>
          </c:cat>
          <c:val>
            <c:numRef>
              <c:f>'SM 7'!$B$4:$X$4</c:f>
              <c:numCache>
                <c:formatCode>General</c:formatCode>
                <c:ptCount val="23"/>
                <c:pt idx="0">
                  <c:v>80.72</c:v>
                </c:pt>
                <c:pt idx="1">
                  <c:v>67.95</c:v>
                </c:pt>
                <c:pt idx="2">
                  <c:v>55.26</c:v>
                </c:pt>
                <c:pt idx="3">
                  <c:v>39.19</c:v>
                </c:pt>
                <c:pt idx="4">
                  <c:v>32.79</c:v>
                </c:pt>
                <c:pt idx="5">
                  <c:v>30.61</c:v>
                </c:pt>
                <c:pt idx="6">
                  <c:v>18.84</c:v>
                </c:pt>
                <c:pt idx="7">
                  <c:v>20.9</c:v>
                </c:pt>
                <c:pt idx="8">
                  <c:v>17.180000000000007</c:v>
                </c:pt>
                <c:pt idx="9">
                  <c:v>9.6700000000000017</c:v>
                </c:pt>
                <c:pt idx="10">
                  <c:v>10.340000000000003</c:v>
                </c:pt>
                <c:pt idx="11">
                  <c:v>11.290000000000006</c:v>
                </c:pt>
                <c:pt idx="12">
                  <c:v>16.77000000000001</c:v>
                </c:pt>
                <c:pt idx="13">
                  <c:v>13.560000000000002</c:v>
                </c:pt>
                <c:pt idx="14">
                  <c:v>15.870000000000005</c:v>
                </c:pt>
                <c:pt idx="15">
                  <c:v>13.120000000000005</c:v>
                </c:pt>
                <c:pt idx="16">
                  <c:v>10.870000000000005</c:v>
                </c:pt>
                <c:pt idx="17">
                  <c:v>13.120000000000005</c:v>
                </c:pt>
                <c:pt idx="18">
                  <c:v>6.6599999999999966</c:v>
                </c:pt>
                <c:pt idx="19">
                  <c:v>5</c:v>
                </c:pt>
                <c:pt idx="20">
                  <c:v>5.4500000000000028</c:v>
                </c:pt>
                <c:pt idx="21">
                  <c:v>4.17</c:v>
                </c:pt>
                <c:pt idx="22">
                  <c:v>2.94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C4-4969-BB8F-2CF236F4E0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3852288"/>
        <c:axId val="1003852704"/>
      </c:barChart>
      <c:catAx>
        <c:axId val="100385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52704"/>
        <c:crosses val="autoZero"/>
        <c:auto val="1"/>
        <c:lblAlgn val="ctr"/>
        <c:lblOffset val="100"/>
        <c:noMultiLvlLbl val="0"/>
      </c:catAx>
      <c:valAx>
        <c:axId val="100385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852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11_EE9473D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DB96829-DE7C-45CF-BC95-B5B7D451BE72}" authorId="{866AA8C0-A40A-4549-B1BD-CB0F1B5845F6}" status="resolved" created="2022-05-21T04:42:41.389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841118271" sldId="282"/>
      <ac:spMk id="2" creationId="{00000000-0000-0000-0000-000000000000}"/>
    </ac:deMkLst>
    <p188:replyLst>
      <p188:reply id="{3CCAC1EC-508E-4D5E-AFD2-971214E8EBE9}" authorId="{B1E8E1CE-C373-4BDB-0D3F-F84FE1DA86D4}" created="2022-05-22T16:30:56.390">
        <p188:txBody>
          <a:bodyPr/>
          <a:lstStyle/>
          <a:p>
            <a:r>
              <a:rPr lang="en-US"/>
              <a:t>done!</a:t>
            </a:r>
          </a:p>
        </p188:txBody>
      </p188:reply>
    </p188:replyLst>
    <p188:txBody>
      <a:bodyPr/>
      <a:lstStyle/>
      <a:p>
        <a:r>
          <a:rPr lang="en-US"/>
          <a:t>Looks like this says quarter 21 2022, can you change to Quarter 1 2022</a:t>
        </a:r>
      </a:p>
    </p188:txBody>
  </p188:cm>
  <p188:cm id="{8C8DCA23-11CC-4E52-AF8F-DA80E08E09AB}" authorId="{866AA8C0-A40A-4549-B1BD-CB0F1B5845F6}" status="resolved" created="2022-05-21T04:43:56.592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841118271" sldId="282"/>
      <ac:spMk id="2" creationId="{00000000-0000-0000-0000-000000000000}"/>
    </ac:deMkLst>
    <p188:replyLst>
      <p188:reply id="{AD1C0FD8-0737-45F5-8ECE-BBC29DE3B011}" authorId="{B1E8E1CE-C373-4BDB-0D3F-F84FE1DA86D4}" created="2022-05-22T16:30:51.608">
        <p188:txBody>
          <a:bodyPr/>
          <a:lstStyle/>
          <a:p>
            <a:r>
              <a:rPr lang="en-US"/>
              <a:t>Done!</a:t>
            </a:r>
          </a:p>
        </p188:txBody>
      </p188:reply>
    </p188:replyLst>
    <p188:txBody>
      <a:bodyPr/>
      <a:lstStyle/>
      <a:p>
        <a:r>
          <a:rPr lang="en-US"/>
          <a:t>Can you list Quarter 3 2021 as 23.0 since you use the tenths place for the other bars looks like you rounded the 23.  </a:t>
        </a:r>
      </a:p>
    </p188:txBody>
  </p188:cm>
</p188:cmLst>
</file>

<file path=ppt/comments/modernComment_11E_DF8D341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BF5BA98-FF43-49AE-BE99-9A9FE4297874}" authorId="{866AA8C0-A40A-4549-B1BD-CB0F1B5845F6}" status="resolved" created="2022-05-21T04:58:56.109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136314208" sldId="289"/>
      <ac:graphicFrameMk id="6" creationId="{00000000-0000-0000-0000-000000000000}"/>
    </ac:deMkLst>
    <p188:replyLst>
      <p188:reply id="{B37296DE-E9CA-4027-A684-8AB3576FC6AA}" authorId="{B1E8E1CE-C373-4BDB-0D3F-F84FE1DA86D4}" created="2022-05-22T21:07:41.434">
        <p188:txBody>
          <a:bodyPr/>
          <a:lstStyle/>
          <a:p>
            <a:r>
              <a:rPr lang="en-US"/>
              <a:t>done</a:t>
            </a:r>
          </a:p>
        </p188:txBody>
      </p188:reply>
    </p188:replyLst>
    <p188:txBody>
      <a:bodyPr/>
      <a:lstStyle/>
      <a:p>
        <a:r>
          <a:rPr lang="en-US"/>
          <a:t>NTSV C-Section Rate should be &lt; or equal to 23.6%...not of 23.6%.  </a:t>
        </a:r>
      </a:p>
    </p188:txBody>
  </p188:cm>
</p188:cmLst>
</file>

<file path=ppt/comments/modernComment_21F_F2CB42A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D84AEFD-1ED8-4941-A225-AF1E629F34BE}" authorId="{E5FBE01E-7B92-B9C0-0995-5C3FE74E91A1}" created="2022-11-22T20:48:26.877">
    <pc:sldMkLst xmlns:pc="http://schemas.microsoft.com/office/powerpoint/2013/main/command">
      <pc:docMk/>
      <pc:sldMk cId="4073407147" sldId="543"/>
    </pc:sldMkLst>
    <p188:replyLst>
      <p188:reply id="{74DA9DF4-EC1B-4B47-90BD-2C15154D78E1}" authorId="{B1E8E1CE-C373-4BDB-0D3F-F84FE1DA86D4}" created="2022-11-22T20:56:28.768">
        <p188:txBody>
          <a:bodyPr/>
          <a:lstStyle/>
          <a:p>
            <a:r>
              <a:rPr lang="en-US"/>
              <a:t>Yes, I added!</a:t>
            </a:r>
          </a:p>
        </p188:txBody>
      </p188:reply>
    </p188:replyLst>
    <p188:txBody>
      <a:bodyPr/>
      <a:lstStyle/>
      <a:p>
        <a:r>
          <a:rPr lang="en-US"/>
          <a:t>[@Eileen Fleming Suse] are there suppose to be pictures in the gray boxes?</a:t>
        </a:r>
      </a:p>
    </p188:txBody>
  </p188:cm>
</p188:cmLst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2.svg"/><Relationship Id="rId1" Type="http://schemas.openxmlformats.org/officeDocument/2006/relationships/image" Target="../media/image51.png"/><Relationship Id="rId4" Type="http://schemas.openxmlformats.org/officeDocument/2006/relationships/image" Target="../media/image64.sv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2.svg"/><Relationship Id="rId1" Type="http://schemas.openxmlformats.org/officeDocument/2006/relationships/image" Target="../media/image51.png"/><Relationship Id="rId4" Type="http://schemas.openxmlformats.org/officeDocument/2006/relationships/image" Target="../media/image64.sv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C7233-18EB-4874-AE88-47F57070DBA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6529C6-55BA-4874-B969-48E8B658D2BF}">
      <dgm:prSet custT="1"/>
      <dgm:spPr/>
      <dgm:t>
        <a:bodyPr/>
        <a:lstStyle/>
        <a:p>
          <a:pPr rtl="0"/>
          <a:r>
            <a:rPr lang="en-US" sz="2200">
              <a:latin typeface="Arial" panose="020B0604020202020204"/>
            </a:rPr>
            <a:t>Standards laminated at desk</a:t>
          </a:r>
          <a:endParaRPr lang="en-US" sz="2200"/>
        </a:p>
      </dgm:t>
    </dgm:pt>
    <dgm:pt modelId="{F7202264-700C-4536-A100-2FA1132188A9}" type="parTrans" cxnId="{7D6FEECC-1D1F-4016-B386-9AD8AB307A26}">
      <dgm:prSet/>
      <dgm:spPr/>
      <dgm:t>
        <a:bodyPr/>
        <a:lstStyle/>
        <a:p>
          <a:endParaRPr lang="en-US" sz="2200"/>
        </a:p>
      </dgm:t>
    </dgm:pt>
    <dgm:pt modelId="{81438731-178D-4188-AF0F-740F65536E82}" type="sibTrans" cxnId="{7D6FEECC-1D1F-4016-B386-9AD8AB307A26}">
      <dgm:prSet/>
      <dgm:spPr/>
      <dgm:t>
        <a:bodyPr/>
        <a:lstStyle/>
        <a:p>
          <a:endParaRPr lang="en-US" sz="2200"/>
        </a:p>
      </dgm:t>
    </dgm:pt>
    <dgm:pt modelId="{C851C457-F565-43D0-8801-7501C41FB27F}">
      <dgm:prSet custT="1"/>
      <dgm:spPr/>
      <dgm:t>
        <a:bodyPr/>
        <a:lstStyle/>
        <a:p>
          <a:pPr rtl="0"/>
          <a:r>
            <a:rPr lang="en-US" sz="2200">
              <a:latin typeface="Arial" panose="020B0604020202020204"/>
            </a:rPr>
            <a:t>Checklist on each patient chart</a:t>
          </a:r>
          <a:endParaRPr lang="en-US" sz="2200"/>
        </a:p>
      </dgm:t>
    </dgm:pt>
    <dgm:pt modelId="{C1AB3E3E-3F71-4AEE-BE58-DC76BF4988D0}" type="parTrans" cxnId="{D356685F-1BB4-48BE-AC1C-9F02BF886B7F}">
      <dgm:prSet/>
      <dgm:spPr/>
      <dgm:t>
        <a:bodyPr/>
        <a:lstStyle/>
        <a:p>
          <a:endParaRPr lang="en-US" sz="2200"/>
        </a:p>
      </dgm:t>
    </dgm:pt>
    <dgm:pt modelId="{668A04ED-2A54-4294-8D1C-399C39042E3E}" type="sibTrans" cxnId="{D356685F-1BB4-48BE-AC1C-9F02BF886B7F}">
      <dgm:prSet/>
      <dgm:spPr/>
      <dgm:t>
        <a:bodyPr/>
        <a:lstStyle/>
        <a:p>
          <a:endParaRPr lang="en-US" sz="2200"/>
        </a:p>
      </dgm:t>
    </dgm:pt>
    <dgm:pt modelId="{AD7945AC-6E54-40E9-BE74-6A7623DCAF74}">
      <dgm:prSet custT="1"/>
      <dgm:spPr/>
      <dgm:t>
        <a:bodyPr/>
        <a:lstStyle/>
        <a:p>
          <a:pPr rtl="0"/>
          <a:r>
            <a:rPr lang="en-US" sz="2200">
              <a:latin typeface="Arial" panose="020B0604020202020204"/>
            </a:rPr>
            <a:t>Sharing data at quality meetings</a:t>
          </a:r>
          <a:endParaRPr lang="en-US" sz="2200"/>
        </a:p>
      </dgm:t>
    </dgm:pt>
    <dgm:pt modelId="{42100F97-3AAE-478E-94FE-A4CB5A666760}" type="parTrans" cxnId="{EE00F0D8-D5C7-4DC0-AD23-5943F3E9BD2A}">
      <dgm:prSet/>
      <dgm:spPr/>
      <dgm:t>
        <a:bodyPr/>
        <a:lstStyle/>
        <a:p>
          <a:endParaRPr lang="en-US" sz="2200"/>
        </a:p>
      </dgm:t>
    </dgm:pt>
    <dgm:pt modelId="{B8217037-3764-4DDD-8880-945BE24B3561}" type="sibTrans" cxnId="{EE00F0D8-D5C7-4DC0-AD23-5943F3E9BD2A}">
      <dgm:prSet/>
      <dgm:spPr/>
      <dgm:t>
        <a:bodyPr/>
        <a:lstStyle/>
        <a:p>
          <a:endParaRPr lang="en-US" sz="2200"/>
        </a:p>
      </dgm:t>
    </dgm:pt>
    <dgm:pt modelId="{EAFE81A3-556A-4382-A58A-39033DD4281A}">
      <dgm:prSet phldr="0" custT="1"/>
      <dgm:spPr/>
      <dgm:t>
        <a:bodyPr/>
        <a:lstStyle/>
        <a:p>
          <a:pPr rtl="0"/>
          <a:r>
            <a:rPr lang="en-US" sz="2200">
              <a:latin typeface="Arial" panose="020B0604020202020204"/>
            </a:rPr>
            <a:t>Labor positioning training</a:t>
          </a:r>
          <a:endParaRPr lang="en-US" sz="2200"/>
        </a:p>
      </dgm:t>
    </dgm:pt>
    <dgm:pt modelId="{4A2A58DF-5681-4EE4-9425-1252F6D9F8C4}" type="parTrans" cxnId="{AFA23070-6C44-4423-ABB2-423B73499415}">
      <dgm:prSet/>
      <dgm:spPr/>
      <dgm:t>
        <a:bodyPr/>
        <a:lstStyle/>
        <a:p>
          <a:endParaRPr lang="en-US" sz="2200"/>
        </a:p>
      </dgm:t>
    </dgm:pt>
    <dgm:pt modelId="{EE89AFC0-9292-4364-AA14-EA386A961913}" type="sibTrans" cxnId="{AFA23070-6C44-4423-ABB2-423B73499415}">
      <dgm:prSet/>
      <dgm:spPr/>
      <dgm:t>
        <a:bodyPr/>
        <a:lstStyle/>
        <a:p>
          <a:endParaRPr lang="en-US" sz="2200"/>
        </a:p>
      </dgm:t>
    </dgm:pt>
    <dgm:pt modelId="{79D83889-D6EE-4D62-BC0E-BDFD10CA1E71}">
      <dgm:prSet phldr="0" custT="1"/>
      <dgm:spPr/>
      <dgm:t>
        <a:bodyPr/>
        <a:lstStyle/>
        <a:p>
          <a:r>
            <a:rPr lang="en-US" sz="2200">
              <a:latin typeface="Arial" panose="020B0604020202020204"/>
            </a:rPr>
            <a:t>Huddles</a:t>
          </a:r>
        </a:p>
      </dgm:t>
    </dgm:pt>
    <dgm:pt modelId="{36816586-3F54-4BC6-9A12-0A5D0B288F6A}" type="parTrans" cxnId="{9B3397BA-C48A-4154-B6EC-533EA88E5B17}">
      <dgm:prSet/>
      <dgm:spPr/>
      <dgm:t>
        <a:bodyPr/>
        <a:lstStyle/>
        <a:p>
          <a:endParaRPr lang="en-US" sz="2200"/>
        </a:p>
      </dgm:t>
    </dgm:pt>
    <dgm:pt modelId="{FD251D19-C6C4-4244-9E70-47DB8D612F0A}" type="sibTrans" cxnId="{9B3397BA-C48A-4154-B6EC-533EA88E5B17}">
      <dgm:prSet/>
      <dgm:spPr/>
      <dgm:t>
        <a:bodyPr/>
        <a:lstStyle/>
        <a:p>
          <a:endParaRPr lang="en-US" sz="2200"/>
        </a:p>
      </dgm:t>
    </dgm:pt>
    <dgm:pt modelId="{F68A6DFE-93B3-4906-A42C-271D370DB338}">
      <dgm:prSet phldr="0" custT="1"/>
      <dgm:spPr/>
      <dgm:t>
        <a:bodyPr/>
        <a:lstStyle/>
        <a:p>
          <a:pPr rtl="0"/>
          <a:r>
            <a:rPr lang="en-US" sz="2200">
              <a:latin typeface="Arial" panose="020B0604020202020204"/>
            </a:rPr>
            <a:t>Reviewing fallouts</a:t>
          </a:r>
        </a:p>
      </dgm:t>
    </dgm:pt>
    <dgm:pt modelId="{A4C3D1A7-7CD2-4E06-9BFD-7120DE208F74}" type="parTrans" cxnId="{C374FAF3-F545-41EC-95F3-2307651F5AD2}">
      <dgm:prSet/>
      <dgm:spPr/>
      <dgm:t>
        <a:bodyPr/>
        <a:lstStyle/>
        <a:p>
          <a:endParaRPr lang="en-US" sz="2200"/>
        </a:p>
      </dgm:t>
    </dgm:pt>
    <dgm:pt modelId="{AD815FBC-D28C-4134-BD47-48F8249B81BE}" type="sibTrans" cxnId="{C374FAF3-F545-41EC-95F3-2307651F5AD2}">
      <dgm:prSet/>
      <dgm:spPr/>
      <dgm:t>
        <a:bodyPr/>
        <a:lstStyle/>
        <a:p>
          <a:endParaRPr lang="en-US" sz="2200"/>
        </a:p>
      </dgm:t>
    </dgm:pt>
    <dgm:pt modelId="{192103DD-10CC-45A7-9713-512A0EC0A1C1}" type="pres">
      <dgm:prSet presAssocID="{D45C7233-18EB-4874-AE88-47F57070DB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53AF88-B1E4-4969-99D5-FAA5906CCB36}" type="pres">
      <dgm:prSet presAssocID="{336529C6-55BA-4874-B969-48E8B658D2BF}" presName="linNode" presStyleCnt="0"/>
      <dgm:spPr/>
    </dgm:pt>
    <dgm:pt modelId="{4C4656EA-6ECC-446C-B622-066CA8CC003B}" type="pres">
      <dgm:prSet presAssocID="{336529C6-55BA-4874-B969-48E8B658D2BF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053BB-E04B-4710-A5BF-BBD87AFB95E1}" type="pres">
      <dgm:prSet presAssocID="{81438731-178D-4188-AF0F-740F65536E82}" presName="sp" presStyleCnt="0"/>
      <dgm:spPr/>
    </dgm:pt>
    <dgm:pt modelId="{61C38A54-5CF1-4059-AB9B-67FC439B5B4A}" type="pres">
      <dgm:prSet presAssocID="{C851C457-F565-43D0-8801-7501C41FB27F}" presName="linNode" presStyleCnt="0"/>
      <dgm:spPr/>
    </dgm:pt>
    <dgm:pt modelId="{8D15C24A-9621-4CD6-9950-5FC0D4F1B06A}" type="pres">
      <dgm:prSet presAssocID="{C851C457-F565-43D0-8801-7501C41FB27F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17794-929B-4A6A-90EA-568FBB58050A}" type="pres">
      <dgm:prSet presAssocID="{668A04ED-2A54-4294-8D1C-399C39042E3E}" presName="sp" presStyleCnt="0"/>
      <dgm:spPr/>
    </dgm:pt>
    <dgm:pt modelId="{3ED47C76-B192-4472-97B7-2D2A02A25B8B}" type="pres">
      <dgm:prSet presAssocID="{AD7945AC-6E54-40E9-BE74-6A7623DCAF74}" presName="linNode" presStyleCnt="0"/>
      <dgm:spPr/>
    </dgm:pt>
    <dgm:pt modelId="{C6F90119-B73B-45A1-8EC2-AA92EADE911B}" type="pres">
      <dgm:prSet presAssocID="{AD7945AC-6E54-40E9-BE74-6A7623DCAF74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5C4882-5385-44F2-B14E-A27001295DB1}" type="pres">
      <dgm:prSet presAssocID="{B8217037-3764-4DDD-8880-945BE24B3561}" presName="sp" presStyleCnt="0"/>
      <dgm:spPr/>
    </dgm:pt>
    <dgm:pt modelId="{1B5B3657-F6A1-45D8-B9D1-687D3A9C3DF1}" type="pres">
      <dgm:prSet presAssocID="{EAFE81A3-556A-4382-A58A-39033DD4281A}" presName="linNode" presStyleCnt="0"/>
      <dgm:spPr/>
    </dgm:pt>
    <dgm:pt modelId="{699182AC-0B7B-4992-B3AB-D36F6A375B63}" type="pres">
      <dgm:prSet presAssocID="{EAFE81A3-556A-4382-A58A-39033DD4281A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3659B3-8677-4595-84CC-D58A69C4491B}" type="pres">
      <dgm:prSet presAssocID="{EE89AFC0-9292-4364-AA14-EA386A961913}" presName="sp" presStyleCnt="0"/>
      <dgm:spPr/>
    </dgm:pt>
    <dgm:pt modelId="{384FE240-9A41-4532-82BE-A58AA9F39976}" type="pres">
      <dgm:prSet presAssocID="{79D83889-D6EE-4D62-BC0E-BDFD10CA1E71}" presName="linNode" presStyleCnt="0"/>
      <dgm:spPr/>
    </dgm:pt>
    <dgm:pt modelId="{86067A98-BD6E-4C5B-A7AF-6F9EA1C467EA}" type="pres">
      <dgm:prSet presAssocID="{79D83889-D6EE-4D62-BC0E-BDFD10CA1E71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30F0A-595F-4DBD-BCF3-8FB3C4D6D23B}" type="pres">
      <dgm:prSet presAssocID="{FD251D19-C6C4-4244-9E70-47DB8D612F0A}" presName="sp" presStyleCnt="0"/>
      <dgm:spPr/>
    </dgm:pt>
    <dgm:pt modelId="{3EDD693E-2A4B-45F6-B595-10F8957C7C75}" type="pres">
      <dgm:prSet presAssocID="{F68A6DFE-93B3-4906-A42C-271D370DB338}" presName="linNode" presStyleCnt="0"/>
      <dgm:spPr/>
    </dgm:pt>
    <dgm:pt modelId="{4956F3AC-8039-43EE-A59D-A427D3252AE9}" type="pres">
      <dgm:prSet presAssocID="{F68A6DFE-93B3-4906-A42C-271D370DB338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2E3118-A185-4BA1-9EF4-6134540BBF42}" type="presOf" srcId="{79D83889-D6EE-4D62-BC0E-BDFD10CA1E71}" destId="{86067A98-BD6E-4C5B-A7AF-6F9EA1C467EA}" srcOrd="0" destOrd="0" presId="urn:microsoft.com/office/officeart/2005/8/layout/vList5"/>
    <dgm:cxn modelId="{D356685F-1BB4-48BE-AC1C-9F02BF886B7F}" srcId="{D45C7233-18EB-4874-AE88-47F57070DBA0}" destId="{C851C457-F565-43D0-8801-7501C41FB27F}" srcOrd="1" destOrd="0" parTransId="{C1AB3E3E-3F71-4AEE-BE58-DC76BF4988D0}" sibTransId="{668A04ED-2A54-4294-8D1C-399C39042E3E}"/>
    <dgm:cxn modelId="{44511307-A0CF-49C5-B055-F37EB244A008}" type="presOf" srcId="{AD7945AC-6E54-40E9-BE74-6A7623DCAF74}" destId="{C6F90119-B73B-45A1-8EC2-AA92EADE911B}" srcOrd="0" destOrd="0" presId="urn:microsoft.com/office/officeart/2005/8/layout/vList5"/>
    <dgm:cxn modelId="{9B3397BA-C48A-4154-B6EC-533EA88E5B17}" srcId="{D45C7233-18EB-4874-AE88-47F57070DBA0}" destId="{79D83889-D6EE-4D62-BC0E-BDFD10CA1E71}" srcOrd="4" destOrd="0" parTransId="{36816586-3F54-4BC6-9A12-0A5D0B288F6A}" sibTransId="{FD251D19-C6C4-4244-9E70-47DB8D612F0A}"/>
    <dgm:cxn modelId="{CD40D3EB-1B4D-4164-946D-D5DCB2E54CF5}" type="presOf" srcId="{D45C7233-18EB-4874-AE88-47F57070DBA0}" destId="{192103DD-10CC-45A7-9713-512A0EC0A1C1}" srcOrd="0" destOrd="0" presId="urn:microsoft.com/office/officeart/2005/8/layout/vList5"/>
    <dgm:cxn modelId="{C374FAF3-F545-41EC-95F3-2307651F5AD2}" srcId="{D45C7233-18EB-4874-AE88-47F57070DBA0}" destId="{F68A6DFE-93B3-4906-A42C-271D370DB338}" srcOrd="5" destOrd="0" parTransId="{A4C3D1A7-7CD2-4E06-9BFD-7120DE208F74}" sibTransId="{AD815FBC-D28C-4134-BD47-48F8249B81BE}"/>
    <dgm:cxn modelId="{EE00F0D8-D5C7-4DC0-AD23-5943F3E9BD2A}" srcId="{D45C7233-18EB-4874-AE88-47F57070DBA0}" destId="{AD7945AC-6E54-40E9-BE74-6A7623DCAF74}" srcOrd="2" destOrd="0" parTransId="{42100F97-3AAE-478E-94FE-A4CB5A666760}" sibTransId="{B8217037-3764-4DDD-8880-945BE24B3561}"/>
    <dgm:cxn modelId="{E3BC1236-1B9C-43C6-9C5A-5B7E8927FB1C}" type="presOf" srcId="{EAFE81A3-556A-4382-A58A-39033DD4281A}" destId="{699182AC-0B7B-4992-B3AB-D36F6A375B63}" srcOrd="0" destOrd="0" presId="urn:microsoft.com/office/officeart/2005/8/layout/vList5"/>
    <dgm:cxn modelId="{2F03C108-16BB-4E48-8234-C28B27DB6BA5}" type="presOf" srcId="{336529C6-55BA-4874-B969-48E8B658D2BF}" destId="{4C4656EA-6ECC-446C-B622-066CA8CC003B}" srcOrd="0" destOrd="0" presId="urn:microsoft.com/office/officeart/2005/8/layout/vList5"/>
    <dgm:cxn modelId="{7D6FEECC-1D1F-4016-B386-9AD8AB307A26}" srcId="{D45C7233-18EB-4874-AE88-47F57070DBA0}" destId="{336529C6-55BA-4874-B969-48E8B658D2BF}" srcOrd="0" destOrd="0" parTransId="{F7202264-700C-4536-A100-2FA1132188A9}" sibTransId="{81438731-178D-4188-AF0F-740F65536E82}"/>
    <dgm:cxn modelId="{73E7628E-5635-481A-ADE8-4582C1E2CD07}" type="presOf" srcId="{F68A6DFE-93B3-4906-A42C-271D370DB338}" destId="{4956F3AC-8039-43EE-A59D-A427D3252AE9}" srcOrd="0" destOrd="0" presId="urn:microsoft.com/office/officeart/2005/8/layout/vList5"/>
    <dgm:cxn modelId="{05F5E9A5-CE56-4DA7-A0A9-69707957EE37}" type="presOf" srcId="{C851C457-F565-43D0-8801-7501C41FB27F}" destId="{8D15C24A-9621-4CD6-9950-5FC0D4F1B06A}" srcOrd="0" destOrd="0" presId="urn:microsoft.com/office/officeart/2005/8/layout/vList5"/>
    <dgm:cxn modelId="{AFA23070-6C44-4423-ABB2-423B73499415}" srcId="{D45C7233-18EB-4874-AE88-47F57070DBA0}" destId="{EAFE81A3-556A-4382-A58A-39033DD4281A}" srcOrd="3" destOrd="0" parTransId="{4A2A58DF-5681-4EE4-9425-1252F6D9F8C4}" sibTransId="{EE89AFC0-9292-4364-AA14-EA386A961913}"/>
    <dgm:cxn modelId="{6E611D5A-62A9-4D57-BEF0-225C0D1005C3}" type="presParOf" srcId="{192103DD-10CC-45A7-9713-512A0EC0A1C1}" destId="{F453AF88-B1E4-4969-99D5-FAA5906CCB36}" srcOrd="0" destOrd="0" presId="urn:microsoft.com/office/officeart/2005/8/layout/vList5"/>
    <dgm:cxn modelId="{7EE9D444-1FD1-4C34-A023-1D0480C3ACB3}" type="presParOf" srcId="{F453AF88-B1E4-4969-99D5-FAA5906CCB36}" destId="{4C4656EA-6ECC-446C-B622-066CA8CC003B}" srcOrd="0" destOrd="0" presId="urn:microsoft.com/office/officeart/2005/8/layout/vList5"/>
    <dgm:cxn modelId="{A66160BF-DCF2-44AB-B503-A69908A299D6}" type="presParOf" srcId="{192103DD-10CC-45A7-9713-512A0EC0A1C1}" destId="{66B053BB-E04B-4710-A5BF-BBD87AFB95E1}" srcOrd="1" destOrd="0" presId="urn:microsoft.com/office/officeart/2005/8/layout/vList5"/>
    <dgm:cxn modelId="{2F5040AA-6190-45EE-9802-E1C9CA487165}" type="presParOf" srcId="{192103DD-10CC-45A7-9713-512A0EC0A1C1}" destId="{61C38A54-5CF1-4059-AB9B-67FC439B5B4A}" srcOrd="2" destOrd="0" presId="urn:microsoft.com/office/officeart/2005/8/layout/vList5"/>
    <dgm:cxn modelId="{6EE9D8D5-B491-4826-8349-C70E8826B400}" type="presParOf" srcId="{61C38A54-5CF1-4059-AB9B-67FC439B5B4A}" destId="{8D15C24A-9621-4CD6-9950-5FC0D4F1B06A}" srcOrd="0" destOrd="0" presId="urn:microsoft.com/office/officeart/2005/8/layout/vList5"/>
    <dgm:cxn modelId="{BBE5B227-3395-46B3-A438-95FB4CB57C26}" type="presParOf" srcId="{192103DD-10CC-45A7-9713-512A0EC0A1C1}" destId="{FF417794-929B-4A6A-90EA-568FBB58050A}" srcOrd="3" destOrd="0" presId="urn:microsoft.com/office/officeart/2005/8/layout/vList5"/>
    <dgm:cxn modelId="{3A114983-F5DB-4AFF-9F22-FF9ABCD9A303}" type="presParOf" srcId="{192103DD-10CC-45A7-9713-512A0EC0A1C1}" destId="{3ED47C76-B192-4472-97B7-2D2A02A25B8B}" srcOrd="4" destOrd="0" presId="urn:microsoft.com/office/officeart/2005/8/layout/vList5"/>
    <dgm:cxn modelId="{6446CF5A-70FE-472B-AA3F-EAD17FBA1956}" type="presParOf" srcId="{3ED47C76-B192-4472-97B7-2D2A02A25B8B}" destId="{C6F90119-B73B-45A1-8EC2-AA92EADE911B}" srcOrd="0" destOrd="0" presId="urn:microsoft.com/office/officeart/2005/8/layout/vList5"/>
    <dgm:cxn modelId="{DE71B5F8-9775-4930-BB0A-524B28BFD744}" type="presParOf" srcId="{192103DD-10CC-45A7-9713-512A0EC0A1C1}" destId="{215C4882-5385-44F2-B14E-A27001295DB1}" srcOrd="5" destOrd="0" presId="urn:microsoft.com/office/officeart/2005/8/layout/vList5"/>
    <dgm:cxn modelId="{A041410A-7F4C-44B1-AEFA-8B24DC824721}" type="presParOf" srcId="{192103DD-10CC-45A7-9713-512A0EC0A1C1}" destId="{1B5B3657-F6A1-45D8-B9D1-687D3A9C3DF1}" srcOrd="6" destOrd="0" presId="urn:microsoft.com/office/officeart/2005/8/layout/vList5"/>
    <dgm:cxn modelId="{989E466F-1508-4DD8-B7BE-E5098EBC2D6A}" type="presParOf" srcId="{1B5B3657-F6A1-45D8-B9D1-687D3A9C3DF1}" destId="{699182AC-0B7B-4992-B3AB-D36F6A375B63}" srcOrd="0" destOrd="0" presId="urn:microsoft.com/office/officeart/2005/8/layout/vList5"/>
    <dgm:cxn modelId="{93B9C46E-20A2-42E6-A272-FAFDFD94E09B}" type="presParOf" srcId="{192103DD-10CC-45A7-9713-512A0EC0A1C1}" destId="{D13659B3-8677-4595-84CC-D58A69C4491B}" srcOrd="7" destOrd="0" presId="urn:microsoft.com/office/officeart/2005/8/layout/vList5"/>
    <dgm:cxn modelId="{9CF6B4BE-9673-460E-A881-A30B01552162}" type="presParOf" srcId="{192103DD-10CC-45A7-9713-512A0EC0A1C1}" destId="{384FE240-9A41-4532-82BE-A58AA9F39976}" srcOrd="8" destOrd="0" presId="urn:microsoft.com/office/officeart/2005/8/layout/vList5"/>
    <dgm:cxn modelId="{FF776226-5DA6-4383-9627-130D8E104B8B}" type="presParOf" srcId="{384FE240-9A41-4532-82BE-A58AA9F39976}" destId="{86067A98-BD6E-4C5B-A7AF-6F9EA1C467EA}" srcOrd="0" destOrd="0" presId="urn:microsoft.com/office/officeart/2005/8/layout/vList5"/>
    <dgm:cxn modelId="{9BD8C572-4874-4CFA-88A9-A787959F21D7}" type="presParOf" srcId="{192103DD-10CC-45A7-9713-512A0EC0A1C1}" destId="{BC230F0A-595F-4DBD-BCF3-8FB3C4D6D23B}" srcOrd="9" destOrd="0" presId="urn:microsoft.com/office/officeart/2005/8/layout/vList5"/>
    <dgm:cxn modelId="{9116FFDA-F1E1-4CE2-82ED-8F3D504EDDB8}" type="presParOf" srcId="{192103DD-10CC-45A7-9713-512A0EC0A1C1}" destId="{3EDD693E-2A4B-45F6-B595-10F8957C7C75}" srcOrd="10" destOrd="0" presId="urn:microsoft.com/office/officeart/2005/8/layout/vList5"/>
    <dgm:cxn modelId="{A102E2B3-5AC5-4884-A023-64C7F2C588F8}" type="presParOf" srcId="{3EDD693E-2A4B-45F6-B595-10F8957C7C75}" destId="{4956F3AC-8039-43EE-A59D-A427D3252AE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7BF5832-65A7-4B2D-A428-72E8138D46A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2D2630-029F-4BC2-80EA-EB1A04CEC45E}">
      <dgm:prSet phldrT="[Text]" custT="1"/>
      <dgm:spPr/>
      <dgm:t>
        <a:bodyPr/>
        <a:lstStyle/>
        <a:p>
          <a:r>
            <a:rPr lang="en-US" sz="2200"/>
            <a:t>Identify cases not compliant with ACOG / SMFM guidelines: data dashboard</a:t>
          </a:r>
        </a:p>
      </dgm:t>
    </dgm:pt>
    <dgm:pt modelId="{9FFEC228-A0E0-4346-8ABA-1A4A159E8C0D}" type="parTrans" cxnId="{4EE65998-1CA7-4B4D-B0F8-25B168DA8BED}">
      <dgm:prSet/>
      <dgm:spPr/>
      <dgm:t>
        <a:bodyPr/>
        <a:lstStyle/>
        <a:p>
          <a:endParaRPr lang="en-US" sz="2200"/>
        </a:p>
      </dgm:t>
    </dgm:pt>
    <dgm:pt modelId="{8D54DD1C-8EB9-4A1A-8098-5CE4E200A068}" type="sibTrans" cxnId="{4EE65998-1CA7-4B4D-B0F8-25B168DA8BED}">
      <dgm:prSet/>
      <dgm:spPr/>
      <dgm:t>
        <a:bodyPr/>
        <a:lstStyle/>
        <a:p>
          <a:endParaRPr lang="en-US" sz="2200"/>
        </a:p>
      </dgm:t>
    </dgm:pt>
    <dgm:pt modelId="{C111D585-6534-4D67-9051-02C1C550DD81}">
      <dgm:prSet custT="1"/>
      <dgm:spPr/>
      <dgm:t>
        <a:bodyPr/>
        <a:lstStyle/>
        <a:p>
          <a:r>
            <a:rPr lang="en-US" sz="2200"/>
            <a:t>Review chart and identify how NTSV Cesarean Indication documented, identify which component was not compliant with ACOG / SMFM guidelines</a:t>
          </a:r>
        </a:p>
      </dgm:t>
    </dgm:pt>
    <dgm:pt modelId="{BD9C5E1D-1633-49C2-8561-B25010EBFFD6}" type="parTrans" cxnId="{B13ABED1-C0F3-4CB1-B3D0-8788DB052D58}">
      <dgm:prSet/>
      <dgm:spPr/>
      <dgm:t>
        <a:bodyPr/>
        <a:lstStyle/>
        <a:p>
          <a:endParaRPr lang="en-US" sz="2200"/>
        </a:p>
      </dgm:t>
    </dgm:pt>
    <dgm:pt modelId="{B73B9E15-B8AB-4C94-B919-7D8634BA8EFB}" type="sibTrans" cxnId="{B13ABED1-C0F3-4CB1-B3D0-8788DB052D58}">
      <dgm:prSet/>
      <dgm:spPr/>
      <dgm:t>
        <a:bodyPr/>
        <a:lstStyle/>
        <a:p>
          <a:endParaRPr lang="en-US" sz="2200"/>
        </a:p>
      </dgm:t>
    </dgm:pt>
    <dgm:pt modelId="{7F5DFEFD-E002-492A-854E-6C3204E623BD}">
      <dgm:prSet custT="1"/>
      <dgm:spPr/>
      <dgm:t>
        <a:bodyPr/>
        <a:lstStyle/>
        <a:p>
          <a:r>
            <a:rPr lang="en-US" sz="2200"/>
            <a:t>Understand additional details of case, was there an additional indication for CS that was indicated?  Was documentation appropriate?</a:t>
          </a:r>
        </a:p>
      </dgm:t>
    </dgm:pt>
    <dgm:pt modelId="{5AAE8122-7AF7-452D-BF42-E558BAD9C0B7}" type="parTrans" cxnId="{10F878CB-96D5-45F5-A807-4AE3D699DE4A}">
      <dgm:prSet/>
      <dgm:spPr/>
      <dgm:t>
        <a:bodyPr/>
        <a:lstStyle/>
        <a:p>
          <a:endParaRPr lang="en-US" sz="2200"/>
        </a:p>
      </dgm:t>
    </dgm:pt>
    <dgm:pt modelId="{2339E9C6-C0C6-4AA0-A665-7637DA141A32}" type="sibTrans" cxnId="{10F878CB-96D5-45F5-A807-4AE3D699DE4A}">
      <dgm:prSet/>
      <dgm:spPr/>
      <dgm:t>
        <a:bodyPr/>
        <a:lstStyle/>
        <a:p>
          <a:endParaRPr lang="en-US" sz="2200"/>
        </a:p>
      </dgm:t>
    </dgm:pt>
    <dgm:pt modelId="{232E1986-71EA-4848-B131-45FB418DBDD1}">
      <dgm:prSet custT="1"/>
      <dgm:spPr/>
      <dgm:t>
        <a:bodyPr/>
        <a:lstStyle/>
        <a:p>
          <a:pPr rtl="0"/>
          <a:r>
            <a:rPr lang="en-US" sz="2200"/>
            <a:t>Take notes and provide feedback to clinical team</a:t>
          </a:r>
          <a:r>
            <a:rPr lang="en-US" sz="2200">
              <a:latin typeface="Calibri" panose="020F0502020204030204"/>
            </a:rPr>
            <a:t> </a:t>
          </a:r>
          <a:endParaRPr lang="en-US" sz="2200"/>
        </a:p>
      </dgm:t>
    </dgm:pt>
    <dgm:pt modelId="{6DAA90BD-C6DB-44A0-AB37-C893EC9B7883}" type="parTrans" cxnId="{B7A216AF-1B2F-4B16-B495-3A0D8851D69B}">
      <dgm:prSet/>
      <dgm:spPr/>
      <dgm:t>
        <a:bodyPr/>
        <a:lstStyle/>
        <a:p>
          <a:endParaRPr lang="en-US" sz="2200"/>
        </a:p>
      </dgm:t>
    </dgm:pt>
    <dgm:pt modelId="{421BCBE7-08EB-42D9-AA37-610AF6A66523}" type="sibTrans" cxnId="{B7A216AF-1B2F-4B16-B495-3A0D8851D69B}">
      <dgm:prSet/>
      <dgm:spPr/>
      <dgm:t>
        <a:bodyPr/>
        <a:lstStyle/>
        <a:p>
          <a:endParaRPr lang="en-US" sz="2200"/>
        </a:p>
      </dgm:t>
    </dgm:pt>
    <dgm:pt modelId="{53D134C6-33A0-4795-BCA4-9C8D5E9B20AF}">
      <dgm:prSet custT="1"/>
      <dgm:spPr/>
      <dgm:t>
        <a:bodyPr/>
        <a:lstStyle/>
        <a:p>
          <a:r>
            <a:rPr lang="en-US" sz="2200" dirty="0"/>
            <a:t>Identify patterns and areas to work on</a:t>
          </a:r>
        </a:p>
      </dgm:t>
    </dgm:pt>
    <dgm:pt modelId="{16C5EB81-3355-4C02-9696-D192886B78AB}" type="parTrans" cxnId="{51D1512E-5771-487A-A9E0-C5BA3AEB2F06}">
      <dgm:prSet/>
      <dgm:spPr/>
      <dgm:t>
        <a:bodyPr/>
        <a:lstStyle/>
        <a:p>
          <a:endParaRPr lang="en-US" sz="2200"/>
        </a:p>
      </dgm:t>
    </dgm:pt>
    <dgm:pt modelId="{05BF70CE-3446-48B7-A2A0-34128A335A8B}" type="sibTrans" cxnId="{51D1512E-5771-487A-A9E0-C5BA3AEB2F06}">
      <dgm:prSet/>
      <dgm:spPr/>
      <dgm:t>
        <a:bodyPr/>
        <a:lstStyle/>
        <a:p>
          <a:endParaRPr lang="en-US" sz="2200"/>
        </a:p>
      </dgm:t>
    </dgm:pt>
    <dgm:pt modelId="{36903AC9-0D5C-422D-A89F-841CD1D062A2}" type="pres">
      <dgm:prSet presAssocID="{77BF5832-65A7-4B2D-A428-72E8138D46A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1D568C-329F-4C82-B556-AEE047A5E039}" type="pres">
      <dgm:prSet presAssocID="{292D2630-029F-4BC2-80EA-EB1A04CEC45E}" presName="comp" presStyleCnt="0"/>
      <dgm:spPr/>
    </dgm:pt>
    <dgm:pt modelId="{6724FE86-4EB4-492F-BCF7-A59B6D4CB071}" type="pres">
      <dgm:prSet presAssocID="{292D2630-029F-4BC2-80EA-EB1A04CEC45E}" presName="box" presStyleLbl="node1" presStyleIdx="0" presStyleCnt="5"/>
      <dgm:spPr/>
      <dgm:t>
        <a:bodyPr/>
        <a:lstStyle/>
        <a:p>
          <a:endParaRPr lang="en-US"/>
        </a:p>
      </dgm:t>
    </dgm:pt>
    <dgm:pt modelId="{D5FA1382-F7B5-48EB-AA9F-9A93C9626544}" type="pres">
      <dgm:prSet presAssocID="{292D2630-029F-4BC2-80EA-EB1A04CEC45E}" presName="img" presStyleLbl="fgImgPlace1" presStyleIdx="0" presStyleCnt="5"/>
      <dgm:spPr/>
    </dgm:pt>
    <dgm:pt modelId="{2A5FC991-CFBF-4C16-8196-815A03440AE0}" type="pres">
      <dgm:prSet presAssocID="{292D2630-029F-4BC2-80EA-EB1A04CEC45E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D4A42F-AF7C-4B00-AC48-AA225EF1D668}" type="pres">
      <dgm:prSet presAssocID="{8D54DD1C-8EB9-4A1A-8098-5CE4E200A068}" presName="spacer" presStyleCnt="0"/>
      <dgm:spPr/>
    </dgm:pt>
    <dgm:pt modelId="{EAF1A37B-7C14-441F-8B4A-8048DE920F0A}" type="pres">
      <dgm:prSet presAssocID="{C111D585-6534-4D67-9051-02C1C550DD81}" presName="comp" presStyleCnt="0"/>
      <dgm:spPr/>
    </dgm:pt>
    <dgm:pt modelId="{7456D592-24CA-49E7-8FEA-C8989ECB2BE9}" type="pres">
      <dgm:prSet presAssocID="{C111D585-6534-4D67-9051-02C1C550DD81}" presName="box" presStyleLbl="node1" presStyleIdx="1" presStyleCnt="5"/>
      <dgm:spPr/>
      <dgm:t>
        <a:bodyPr/>
        <a:lstStyle/>
        <a:p>
          <a:endParaRPr lang="en-US"/>
        </a:p>
      </dgm:t>
    </dgm:pt>
    <dgm:pt modelId="{0C7780D4-A5DA-4FD7-BC44-BDAAA48418DE}" type="pres">
      <dgm:prSet presAssocID="{C111D585-6534-4D67-9051-02C1C550DD81}" presName="img" presStyleLbl="fgImgPlace1" presStyleIdx="1" presStyleCnt="5"/>
      <dgm:spPr/>
    </dgm:pt>
    <dgm:pt modelId="{7C78B3E8-EDFF-4C8A-A18F-35B25A86D7A3}" type="pres">
      <dgm:prSet presAssocID="{C111D585-6534-4D67-9051-02C1C550DD81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46985-BFF4-45A5-95BB-2F9CD9E7A68E}" type="pres">
      <dgm:prSet presAssocID="{B73B9E15-B8AB-4C94-B919-7D8634BA8EFB}" presName="spacer" presStyleCnt="0"/>
      <dgm:spPr/>
    </dgm:pt>
    <dgm:pt modelId="{FDA0BF33-5A8C-40D9-91AC-4473D17722D1}" type="pres">
      <dgm:prSet presAssocID="{7F5DFEFD-E002-492A-854E-6C3204E623BD}" presName="comp" presStyleCnt="0"/>
      <dgm:spPr/>
    </dgm:pt>
    <dgm:pt modelId="{54D90CAF-9F3C-46D0-8F06-FD4630361B17}" type="pres">
      <dgm:prSet presAssocID="{7F5DFEFD-E002-492A-854E-6C3204E623BD}" presName="box" presStyleLbl="node1" presStyleIdx="2" presStyleCnt="5"/>
      <dgm:spPr/>
      <dgm:t>
        <a:bodyPr/>
        <a:lstStyle/>
        <a:p>
          <a:endParaRPr lang="en-US"/>
        </a:p>
      </dgm:t>
    </dgm:pt>
    <dgm:pt modelId="{15AEE9C2-5368-4BD0-8415-8A906D068FC2}" type="pres">
      <dgm:prSet presAssocID="{7F5DFEFD-E002-492A-854E-6C3204E623BD}" presName="img" presStyleLbl="fgImgPlace1" presStyleIdx="2" presStyleCnt="5"/>
      <dgm:spPr/>
    </dgm:pt>
    <dgm:pt modelId="{20A4ABF4-1506-4E9F-BAED-91B30A2B848B}" type="pres">
      <dgm:prSet presAssocID="{7F5DFEFD-E002-492A-854E-6C3204E623BD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E06008-76D4-4697-916C-F985838D002B}" type="pres">
      <dgm:prSet presAssocID="{2339E9C6-C0C6-4AA0-A665-7637DA141A32}" presName="spacer" presStyleCnt="0"/>
      <dgm:spPr/>
    </dgm:pt>
    <dgm:pt modelId="{ADD76FB6-6312-40FC-9E16-DEBDD7C9D302}" type="pres">
      <dgm:prSet presAssocID="{232E1986-71EA-4848-B131-45FB418DBDD1}" presName="comp" presStyleCnt="0"/>
      <dgm:spPr/>
    </dgm:pt>
    <dgm:pt modelId="{400ECC01-5E10-49D5-A418-5B5AA6A98AE4}" type="pres">
      <dgm:prSet presAssocID="{232E1986-71EA-4848-B131-45FB418DBDD1}" presName="box" presStyleLbl="node1" presStyleIdx="3" presStyleCnt="5"/>
      <dgm:spPr/>
      <dgm:t>
        <a:bodyPr/>
        <a:lstStyle/>
        <a:p>
          <a:endParaRPr lang="en-US"/>
        </a:p>
      </dgm:t>
    </dgm:pt>
    <dgm:pt modelId="{4FCDACB1-5456-42AF-B5BA-3277DB3E98C8}" type="pres">
      <dgm:prSet presAssocID="{232E1986-71EA-4848-B131-45FB418DBDD1}" presName="img" presStyleLbl="fgImgPlace1" presStyleIdx="3" presStyleCnt="5"/>
      <dgm:spPr/>
    </dgm:pt>
    <dgm:pt modelId="{3F79BC6B-6989-42FB-9D3B-A57785508B83}" type="pres">
      <dgm:prSet presAssocID="{232E1986-71EA-4848-B131-45FB418DBDD1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360A7A-DF5F-4456-AE74-303E96392CC7}" type="pres">
      <dgm:prSet presAssocID="{421BCBE7-08EB-42D9-AA37-610AF6A66523}" presName="spacer" presStyleCnt="0"/>
      <dgm:spPr/>
    </dgm:pt>
    <dgm:pt modelId="{C114AB0C-5B35-47B7-B3D4-7ABF043FAEE5}" type="pres">
      <dgm:prSet presAssocID="{53D134C6-33A0-4795-BCA4-9C8D5E9B20AF}" presName="comp" presStyleCnt="0"/>
      <dgm:spPr/>
    </dgm:pt>
    <dgm:pt modelId="{91262D62-49A5-44AF-946B-5564805DDAA5}" type="pres">
      <dgm:prSet presAssocID="{53D134C6-33A0-4795-BCA4-9C8D5E9B20AF}" presName="box" presStyleLbl="node1" presStyleIdx="4" presStyleCnt="5"/>
      <dgm:spPr/>
      <dgm:t>
        <a:bodyPr/>
        <a:lstStyle/>
        <a:p>
          <a:endParaRPr lang="en-US"/>
        </a:p>
      </dgm:t>
    </dgm:pt>
    <dgm:pt modelId="{5F8FE4AB-3EC9-419C-94C5-EBF9C53F3935}" type="pres">
      <dgm:prSet presAssocID="{53D134C6-33A0-4795-BCA4-9C8D5E9B20AF}" presName="img" presStyleLbl="fgImgPlace1" presStyleIdx="4" presStyleCnt="5"/>
      <dgm:spPr/>
    </dgm:pt>
    <dgm:pt modelId="{32CC44E5-A82C-4323-BCC7-9A5E46616F33}" type="pres">
      <dgm:prSet presAssocID="{53D134C6-33A0-4795-BCA4-9C8D5E9B20AF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A216AF-1B2F-4B16-B495-3A0D8851D69B}" srcId="{77BF5832-65A7-4B2D-A428-72E8138D46A9}" destId="{232E1986-71EA-4848-B131-45FB418DBDD1}" srcOrd="3" destOrd="0" parTransId="{6DAA90BD-C6DB-44A0-AB37-C893EC9B7883}" sibTransId="{421BCBE7-08EB-42D9-AA37-610AF6A66523}"/>
    <dgm:cxn modelId="{D619DED5-52BC-4C7C-93D9-43FE3D22F5A9}" type="presOf" srcId="{53D134C6-33A0-4795-BCA4-9C8D5E9B20AF}" destId="{32CC44E5-A82C-4323-BCC7-9A5E46616F33}" srcOrd="1" destOrd="0" presId="urn:microsoft.com/office/officeart/2005/8/layout/vList4"/>
    <dgm:cxn modelId="{831BE196-96A1-49EF-AE11-FE94FF261881}" type="presOf" srcId="{292D2630-029F-4BC2-80EA-EB1A04CEC45E}" destId="{6724FE86-4EB4-492F-BCF7-A59B6D4CB071}" srcOrd="0" destOrd="0" presId="urn:microsoft.com/office/officeart/2005/8/layout/vList4"/>
    <dgm:cxn modelId="{10F878CB-96D5-45F5-A807-4AE3D699DE4A}" srcId="{77BF5832-65A7-4B2D-A428-72E8138D46A9}" destId="{7F5DFEFD-E002-492A-854E-6C3204E623BD}" srcOrd="2" destOrd="0" parTransId="{5AAE8122-7AF7-452D-BF42-E558BAD9C0B7}" sibTransId="{2339E9C6-C0C6-4AA0-A665-7637DA141A32}"/>
    <dgm:cxn modelId="{A159D901-1BCF-4C34-B1DA-6C0A99AB2DC0}" type="presOf" srcId="{7F5DFEFD-E002-492A-854E-6C3204E623BD}" destId="{20A4ABF4-1506-4E9F-BAED-91B30A2B848B}" srcOrd="1" destOrd="0" presId="urn:microsoft.com/office/officeart/2005/8/layout/vList4"/>
    <dgm:cxn modelId="{4EE65998-1CA7-4B4D-B0F8-25B168DA8BED}" srcId="{77BF5832-65A7-4B2D-A428-72E8138D46A9}" destId="{292D2630-029F-4BC2-80EA-EB1A04CEC45E}" srcOrd="0" destOrd="0" parTransId="{9FFEC228-A0E0-4346-8ABA-1A4A159E8C0D}" sibTransId="{8D54DD1C-8EB9-4A1A-8098-5CE4E200A068}"/>
    <dgm:cxn modelId="{9A3A41F0-B720-44CE-8FD2-954BAB92751E}" type="presOf" srcId="{C111D585-6534-4D67-9051-02C1C550DD81}" destId="{7C78B3E8-EDFF-4C8A-A18F-35B25A86D7A3}" srcOrd="1" destOrd="0" presId="urn:microsoft.com/office/officeart/2005/8/layout/vList4"/>
    <dgm:cxn modelId="{183B573B-287F-43C6-A84A-02CF12778245}" type="presOf" srcId="{77BF5832-65A7-4B2D-A428-72E8138D46A9}" destId="{36903AC9-0D5C-422D-A89F-841CD1D062A2}" srcOrd="0" destOrd="0" presId="urn:microsoft.com/office/officeart/2005/8/layout/vList4"/>
    <dgm:cxn modelId="{51D412F2-3D5D-4FA1-A9F2-A0F86CB5AED9}" type="presOf" srcId="{232E1986-71EA-4848-B131-45FB418DBDD1}" destId="{3F79BC6B-6989-42FB-9D3B-A57785508B83}" srcOrd="1" destOrd="0" presId="urn:microsoft.com/office/officeart/2005/8/layout/vList4"/>
    <dgm:cxn modelId="{B13ABED1-C0F3-4CB1-B3D0-8788DB052D58}" srcId="{77BF5832-65A7-4B2D-A428-72E8138D46A9}" destId="{C111D585-6534-4D67-9051-02C1C550DD81}" srcOrd="1" destOrd="0" parTransId="{BD9C5E1D-1633-49C2-8561-B25010EBFFD6}" sibTransId="{B73B9E15-B8AB-4C94-B919-7D8634BA8EFB}"/>
    <dgm:cxn modelId="{6B8D90D6-7454-4064-B9E7-A5EBD18ED08A}" type="presOf" srcId="{292D2630-029F-4BC2-80EA-EB1A04CEC45E}" destId="{2A5FC991-CFBF-4C16-8196-815A03440AE0}" srcOrd="1" destOrd="0" presId="urn:microsoft.com/office/officeart/2005/8/layout/vList4"/>
    <dgm:cxn modelId="{8CD538BC-3CF9-45E6-824E-DC626233BCF2}" type="presOf" srcId="{53D134C6-33A0-4795-BCA4-9C8D5E9B20AF}" destId="{91262D62-49A5-44AF-946B-5564805DDAA5}" srcOrd="0" destOrd="0" presId="urn:microsoft.com/office/officeart/2005/8/layout/vList4"/>
    <dgm:cxn modelId="{C32B0FC3-B571-4AA8-B648-EFFDDC8E805D}" type="presOf" srcId="{7F5DFEFD-E002-492A-854E-6C3204E623BD}" destId="{54D90CAF-9F3C-46D0-8F06-FD4630361B17}" srcOrd="0" destOrd="0" presId="urn:microsoft.com/office/officeart/2005/8/layout/vList4"/>
    <dgm:cxn modelId="{51D1512E-5771-487A-A9E0-C5BA3AEB2F06}" srcId="{77BF5832-65A7-4B2D-A428-72E8138D46A9}" destId="{53D134C6-33A0-4795-BCA4-9C8D5E9B20AF}" srcOrd="4" destOrd="0" parTransId="{16C5EB81-3355-4C02-9696-D192886B78AB}" sibTransId="{05BF70CE-3446-48B7-A2A0-34128A335A8B}"/>
    <dgm:cxn modelId="{477966C6-8362-410D-9D89-AFDC1427A50A}" type="presOf" srcId="{232E1986-71EA-4848-B131-45FB418DBDD1}" destId="{400ECC01-5E10-49D5-A418-5B5AA6A98AE4}" srcOrd="0" destOrd="0" presId="urn:microsoft.com/office/officeart/2005/8/layout/vList4"/>
    <dgm:cxn modelId="{098A004E-8582-42EB-9B7D-1376A5F993B9}" type="presOf" srcId="{C111D585-6534-4D67-9051-02C1C550DD81}" destId="{7456D592-24CA-49E7-8FEA-C8989ECB2BE9}" srcOrd="0" destOrd="0" presId="urn:microsoft.com/office/officeart/2005/8/layout/vList4"/>
    <dgm:cxn modelId="{068631B2-4E8C-4280-A263-778F0E9E3991}" type="presParOf" srcId="{36903AC9-0D5C-422D-A89F-841CD1D062A2}" destId="{9D1D568C-329F-4C82-B556-AEE047A5E039}" srcOrd="0" destOrd="0" presId="urn:microsoft.com/office/officeart/2005/8/layout/vList4"/>
    <dgm:cxn modelId="{2BD8F885-7523-451E-B70B-F315E6C77BFE}" type="presParOf" srcId="{9D1D568C-329F-4C82-B556-AEE047A5E039}" destId="{6724FE86-4EB4-492F-BCF7-A59B6D4CB071}" srcOrd="0" destOrd="0" presId="urn:microsoft.com/office/officeart/2005/8/layout/vList4"/>
    <dgm:cxn modelId="{6E5EBCC9-EB87-47F4-9CF4-1BA7CD093996}" type="presParOf" srcId="{9D1D568C-329F-4C82-B556-AEE047A5E039}" destId="{D5FA1382-F7B5-48EB-AA9F-9A93C9626544}" srcOrd="1" destOrd="0" presId="urn:microsoft.com/office/officeart/2005/8/layout/vList4"/>
    <dgm:cxn modelId="{CEBCE23C-9550-459F-B6A1-33BAC3FF2B66}" type="presParOf" srcId="{9D1D568C-329F-4C82-B556-AEE047A5E039}" destId="{2A5FC991-CFBF-4C16-8196-815A03440AE0}" srcOrd="2" destOrd="0" presId="urn:microsoft.com/office/officeart/2005/8/layout/vList4"/>
    <dgm:cxn modelId="{52C9A48F-6C1B-4407-957C-628F10A9679C}" type="presParOf" srcId="{36903AC9-0D5C-422D-A89F-841CD1D062A2}" destId="{70D4A42F-AF7C-4B00-AC48-AA225EF1D668}" srcOrd="1" destOrd="0" presId="urn:microsoft.com/office/officeart/2005/8/layout/vList4"/>
    <dgm:cxn modelId="{C6D86C30-A7E2-4867-A9BC-E61F26B9521D}" type="presParOf" srcId="{36903AC9-0D5C-422D-A89F-841CD1D062A2}" destId="{EAF1A37B-7C14-441F-8B4A-8048DE920F0A}" srcOrd="2" destOrd="0" presId="urn:microsoft.com/office/officeart/2005/8/layout/vList4"/>
    <dgm:cxn modelId="{1356D61B-9865-4BFD-A433-94C73DCB4D06}" type="presParOf" srcId="{EAF1A37B-7C14-441F-8B4A-8048DE920F0A}" destId="{7456D592-24CA-49E7-8FEA-C8989ECB2BE9}" srcOrd="0" destOrd="0" presId="urn:microsoft.com/office/officeart/2005/8/layout/vList4"/>
    <dgm:cxn modelId="{E3A118CC-5A05-4246-B6D6-1C3497139B01}" type="presParOf" srcId="{EAF1A37B-7C14-441F-8B4A-8048DE920F0A}" destId="{0C7780D4-A5DA-4FD7-BC44-BDAAA48418DE}" srcOrd="1" destOrd="0" presId="urn:microsoft.com/office/officeart/2005/8/layout/vList4"/>
    <dgm:cxn modelId="{270C9118-43E9-4458-8E63-1E3A3CB98CC7}" type="presParOf" srcId="{EAF1A37B-7C14-441F-8B4A-8048DE920F0A}" destId="{7C78B3E8-EDFF-4C8A-A18F-35B25A86D7A3}" srcOrd="2" destOrd="0" presId="urn:microsoft.com/office/officeart/2005/8/layout/vList4"/>
    <dgm:cxn modelId="{8919ECC3-321A-4D29-BF31-0FDA3D3A2072}" type="presParOf" srcId="{36903AC9-0D5C-422D-A89F-841CD1D062A2}" destId="{55346985-BFF4-45A5-95BB-2F9CD9E7A68E}" srcOrd="3" destOrd="0" presId="urn:microsoft.com/office/officeart/2005/8/layout/vList4"/>
    <dgm:cxn modelId="{963B0E6B-86E5-4B26-BDCA-1EE4FF95E165}" type="presParOf" srcId="{36903AC9-0D5C-422D-A89F-841CD1D062A2}" destId="{FDA0BF33-5A8C-40D9-91AC-4473D17722D1}" srcOrd="4" destOrd="0" presId="urn:microsoft.com/office/officeart/2005/8/layout/vList4"/>
    <dgm:cxn modelId="{C50BDF9C-0066-422B-86E3-C1EF601CAEA5}" type="presParOf" srcId="{FDA0BF33-5A8C-40D9-91AC-4473D17722D1}" destId="{54D90CAF-9F3C-46D0-8F06-FD4630361B17}" srcOrd="0" destOrd="0" presId="urn:microsoft.com/office/officeart/2005/8/layout/vList4"/>
    <dgm:cxn modelId="{A031420C-C8B7-4F12-8EB3-3BCB14FE8CEA}" type="presParOf" srcId="{FDA0BF33-5A8C-40D9-91AC-4473D17722D1}" destId="{15AEE9C2-5368-4BD0-8415-8A906D068FC2}" srcOrd="1" destOrd="0" presId="urn:microsoft.com/office/officeart/2005/8/layout/vList4"/>
    <dgm:cxn modelId="{DB09EEED-17A5-47EE-A6A6-F73CFD9DF40C}" type="presParOf" srcId="{FDA0BF33-5A8C-40D9-91AC-4473D17722D1}" destId="{20A4ABF4-1506-4E9F-BAED-91B30A2B848B}" srcOrd="2" destOrd="0" presId="urn:microsoft.com/office/officeart/2005/8/layout/vList4"/>
    <dgm:cxn modelId="{21C322A4-BAB7-4D06-8DCC-66BB1D474C10}" type="presParOf" srcId="{36903AC9-0D5C-422D-A89F-841CD1D062A2}" destId="{ABE06008-76D4-4697-916C-F985838D002B}" srcOrd="5" destOrd="0" presId="urn:microsoft.com/office/officeart/2005/8/layout/vList4"/>
    <dgm:cxn modelId="{90579D81-FB20-4294-9DA9-909D7F426C48}" type="presParOf" srcId="{36903AC9-0D5C-422D-A89F-841CD1D062A2}" destId="{ADD76FB6-6312-40FC-9E16-DEBDD7C9D302}" srcOrd="6" destOrd="0" presId="urn:microsoft.com/office/officeart/2005/8/layout/vList4"/>
    <dgm:cxn modelId="{58CE2C05-23B6-42F4-BCAB-AA19A6233FE1}" type="presParOf" srcId="{ADD76FB6-6312-40FC-9E16-DEBDD7C9D302}" destId="{400ECC01-5E10-49D5-A418-5B5AA6A98AE4}" srcOrd="0" destOrd="0" presId="urn:microsoft.com/office/officeart/2005/8/layout/vList4"/>
    <dgm:cxn modelId="{D7E03CEF-8C37-4357-B505-7C473DEA62E3}" type="presParOf" srcId="{ADD76FB6-6312-40FC-9E16-DEBDD7C9D302}" destId="{4FCDACB1-5456-42AF-B5BA-3277DB3E98C8}" srcOrd="1" destOrd="0" presId="urn:microsoft.com/office/officeart/2005/8/layout/vList4"/>
    <dgm:cxn modelId="{166469DD-507E-4C5A-8A5D-682A10D13317}" type="presParOf" srcId="{ADD76FB6-6312-40FC-9E16-DEBDD7C9D302}" destId="{3F79BC6B-6989-42FB-9D3B-A57785508B83}" srcOrd="2" destOrd="0" presId="urn:microsoft.com/office/officeart/2005/8/layout/vList4"/>
    <dgm:cxn modelId="{A1F5F6A2-1DD5-481B-8735-8AB114BE97CE}" type="presParOf" srcId="{36903AC9-0D5C-422D-A89F-841CD1D062A2}" destId="{23360A7A-DF5F-4456-AE74-303E96392CC7}" srcOrd="7" destOrd="0" presId="urn:microsoft.com/office/officeart/2005/8/layout/vList4"/>
    <dgm:cxn modelId="{2851CB86-13A6-4D53-BF18-3B13B8816483}" type="presParOf" srcId="{36903AC9-0D5C-422D-A89F-841CD1D062A2}" destId="{C114AB0C-5B35-47B7-B3D4-7ABF043FAEE5}" srcOrd="8" destOrd="0" presId="urn:microsoft.com/office/officeart/2005/8/layout/vList4"/>
    <dgm:cxn modelId="{AC76F8EE-19EF-4333-BA17-AADE43788EC9}" type="presParOf" srcId="{C114AB0C-5B35-47B7-B3D4-7ABF043FAEE5}" destId="{91262D62-49A5-44AF-946B-5564805DDAA5}" srcOrd="0" destOrd="0" presId="urn:microsoft.com/office/officeart/2005/8/layout/vList4"/>
    <dgm:cxn modelId="{6A78A24B-3C39-4464-B98D-8DF7F85CE566}" type="presParOf" srcId="{C114AB0C-5B35-47B7-B3D4-7ABF043FAEE5}" destId="{5F8FE4AB-3EC9-419C-94C5-EBF9C53F3935}" srcOrd="1" destOrd="0" presId="urn:microsoft.com/office/officeart/2005/8/layout/vList4"/>
    <dgm:cxn modelId="{E2E63B76-6F3F-4F48-9F48-7DC6AB678CC9}" type="presParOf" srcId="{C114AB0C-5B35-47B7-B3D4-7ABF043FAEE5}" destId="{32CC44E5-A82C-4323-BCC7-9A5E46616F3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E79F139-1FC2-4B48-B14E-272C378B561F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922DD7F-6210-452B-BF59-F2D1C0AD4A2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>
              <a:latin typeface="Arial Nova"/>
            </a:rPr>
            <a:t>Outreach to teams</a:t>
          </a:r>
          <a:r>
            <a:rPr lang="en-US" b="1" i="0" u="sng">
              <a:latin typeface="Arial Nova"/>
            </a:rPr>
            <a:t> </a:t>
          </a:r>
          <a:r>
            <a:rPr lang="en-US" b="1" i="0" u="sng">
              <a:solidFill>
                <a:schemeClr val="accent1"/>
              </a:solidFill>
              <a:latin typeface="Arial Nova"/>
            </a:rPr>
            <a:t>above  23.6% NTSV C/S rate</a:t>
          </a:r>
          <a:endParaRPr lang="en-US" b="1" u="sng">
            <a:solidFill>
              <a:schemeClr val="accent1"/>
            </a:solidFill>
            <a:latin typeface="Arial Nova"/>
          </a:endParaRPr>
        </a:p>
      </dgm:t>
    </dgm:pt>
    <dgm:pt modelId="{4FBE9050-E9F8-4A6C-84B7-D589A46710B2}" type="parTrans" cxnId="{AD412647-2045-40F3-B7A9-5D5644052B61}">
      <dgm:prSet/>
      <dgm:spPr/>
      <dgm:t>
        <a:bodyPr/>
        <a:lstStyle/>
        <a:p>
          <a:endParaRPr lang="en-US"/>
        </a:p>
      </dgm:t>
    </dgm:pt>
    <dgm:pt modelId="{DE0D0F9F-35BD-4223-A8C9-09A8211BE659}" type="sibTrans" cxnId="{AD412647-2045-40F3-B7A9-5D5644052B61}">
      <dgm:prSet/>
      <dgm:spPr/>
      <dgm:t>
        <a:bodyPr/>
        <a:lstStyle/>
        <a:p>
          <a:endParaRPr lang="en-US"/>
        </a:p>
      </dgm:t>
    </dgm:pt>
    <dgm:pt modelId="{75A170E4-2740-414B-87FF-EC219EC21A0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 dirty="0">
              <a:latin typeface="Arial Nova"/>
            </a:rPr>
            <a:t>Outreach</a:t>
          </a:r>
          <a:r>
            <a:rPr lang="en-US" dirty="0">
              <a:latin typeface="Arial Nova"/>
            </a:rPr>
            <a:t> to teams </a:t>
          </a:r>
          <a:r>
            <a:rPr lang="en-US" b="1" u="sng" dirty="0">
              <a:solidFill>
                <a:schemeClr val="accent1"/>
              </a:solidFill>
              <a:latin typeface="Arial Nova"/>
            </a:rPr>
            <a:t>under the 80% of NTSV C/S deliveries meeting ACOG/SMFM criteria</a:t>
          </a:r>
        </a:p>
      </dgm:t>
    </dgm:pt>
    <dgm:pt modelId="{A36D15D8-621D-4ED0-BDF2-F876A7794A29}" type="parTrans" cxnId="{BB37CB97-7F4C-4AF2-8816-A9379225A3F9}">
      <dgm:prSet/>
      <dgm:spPr/>
      <dgm:t>
        <a:bodyPr/>
        <a:lstStyle/>
        <a:p>
          <a:endParaRPr lang="en-US"/>
        </a:p>
      </dgm:t>
    </dgm:pt>
    <dgm:pt modelId="{48B0B269-1180-43A7-8BC5-A673733C4997}" type="sibTrans" cxnId="{BB37CB97-7F4C-4AF2-8816-A9379225A3F9}">
      <dgm:prSet/>
      <dgm:spPr/>
      <dgm:t>
        <a:bodyPr/>
        <a:lstStyle/>
        <a:p>
          <a:endParaRPr lang="en-US"/>
        </a:p>
      </dgm:t>
    </dgm:pt>
    <dgm:pt modelId="{D8E3C7C1-C3AA-4E23-BCFF-1A411D09AAB1}" type="pres">
      <dgm:prSet presAssocID="{4E79F139-1FC2-4B48-B14E-272C378B561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5D176A-9436-4BD9-86C8-9E180F340E66}" type="pres">
      <dgm:prSet presAssocID="{B922DD7F-6210-452B-BF59-F2D1C0AD4A2D}" presName="compNode" presStyleCnt="0"/>
      <dgm:spPr/>
    </dgm:pt>
    <dgm:pt modelId="{12B86C79-2830-4A53-B0A7-73A0A464861B}" type="pres">
      <dgm:prSet presAssocID="{B922DD7F-6210-452B-BF59-F2D1C0AD4A2D}" presName="iconBgRect" presStyleLbl="bgShp" presStyleIdx="0" presStyleCnt="2"/>
      <dgm:spPr/>
    </dgm:pt>
    <dgm:pt modelId="{069A46F3-89E2-40EE-BF52-4FC702255127}" type="pres">
      <dgm:prSet presAssocID="{B922DD7F-6210-452B-BF59-F2D1C0AD4A2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C4125284-AD7C-45ED-A79E-AAB2176CD556}" type="pres">
      <dgm:prSet presAssocID="{B922DD7F-6210-452B-BF59-F2D1C0AD4A2D}" presName="spaceRect" presStyleCnt="0"/>
      <dgm:spPr/>
    </dgm:pt>
    <dgm:pt modelId="{2A078F0E-86CD-4875-8EDE-57CBD66E9B9E}" type="pres">
      <dgm:prSet presAssocID="{B922DD7F-6210-452B-BF59-F2D1C0AD4A2D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DA29A0D7-DC0D-4104-84CE-BE303ED3E7CC}" type="pres">
      <dgm:prSet presAssocID="{DE0D0F9F-35BD-4223-A8C9-09A8211BE659}" presName="sibTrans" presStyleCnt="0"/>
      <dgm:spPr/>
    </dgm:pt>
    <dgm:pt modelId="{CD2C8138-387D-4408-A8A7-DAA7F0779E17}" type="pres">
      <dgm:prSet presAssocID="{75A170E4-2740-414B-87FF-EC219EC21A0C}" presName="compNode" presStyleCnt="0"/>
      <dgm:spPr/>
    </dgm:pt>
    <dgm:pt modelId="{738C42E5-32A9-439C-A20C-2CC623927B8D}" type="pres">
      <dgm:prSet presAssocID="{75A170E4-2740-414B-87FF-EC219EC21A0C}" presName="iconBgRect" presStyleLbl="bgShp" presStyleIdx="1" presStyleCnt="2"/>
      <dgm:spPr/>
    </dgm:pt>
    <dgm:pt modelId="{6DA119EE-5E59-49EE-8484-EC6EE12A2FEC}" type="pres">
      <dgm:prSet presAssocID="{75A170E4-2740-414B-87FF-EC219EC21A0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96D0F808-80C8-4DBB-AC00-A367071E532B}" type="pres">
      <dgm:prSet presAssocID="{75A170E4-2740-414B-87FF-EC219EC21A0C}" presName="spaceRect" presStyleCnt="0"/>
      <dgm:spPr/>
    </dgm:pt>
    <dgm:pt modelId="{B4323921-33EA-47F2-8D94-BC65911D5F11}" type="pres">
      <dgm:prSet presAssocID="{75A170E4-2740-414B-87FF-EC219EC21A0C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412647-2045-40F3-B7A9-5D5644052B61}" srcId="{4E79F139-1FC2-4B48-B14E-272C378B561F}" destId="{B922DD7F-6210-452B-BF59-F2D1C0AD4A2D}" srcOrd="0" destOrd="0" parTransId="{4FBE9050-E9F8-4A6C-84B7-D589A46710B2}" sibTransId="{DE0D0F9F-35BD-4223-A8C9-09A8211BE659}"/>
    <dgm:cxn modelId="{3895575D-4915-4A9C-8D5F-E1665DF916EE}" type="presOf" srcId="{75A170E4-2740-414B-87FF-EC219EC21A0C}" destId="{B4323921-33EA-47F2-8D94-BC65911D5F11}" srcOrd="0" destOrd="0" presId="urn:microsoft.com/office/officeart/2018/5/layout/IconCircleLabelList"/>
    <dgm:cxn modelId="{BB37CB97-7F4C-4AF2-8816-A9379225A3F9}" srcId="{4E79F139-1FC2-4B48-B14E-272C378B561F}" destId="{75A170E4-2740-414B-87FF-EC219EC21A0C}" srcOrd="1" destOrd="0" parTransId="{A36D15D8-621D-4ED0-BDF2-F876A7794A29}" sibTransId="{48B0B269-1180-43A7-8BC5-A673733C4997}"/>
    <dgm:cxn modelId="{EA0519D3-C224-4094-84D3-8DF8B0A95A10}" type="presOf" srcId="{4E79F139-1FC2-4B48-B14E-272C378B561F}" destId="{D8E3C7C1-C3AA-4E23-BCFF-1A411D09AAB1}" srcOrd="0" destOrd="0" presId="urn:microsoft.com/office/officeart/2018/5/layout/IconCircleLabelList"/>
    <dgm:cxn modelId="{970DCC85-8A71-4861-8D90-28AC9ECA913A}" type="presOf" srcId="{B922DD7F-6210-452B-BF59-F2D1C0AD4A2D}" destId="{2A078F0E-86CD-4875-8EDE-57CBD66E9B9E}" srcOrd="0" destOrd="0" presId="urn:microsoft.com/office/officeart/2018/5/layout/IconCircleLabelList"/>
    <dgm:cxn modelId="{0A0CD26E-50A9-4362-8C4F-2948F5124780}" type="presParOf" srcId="{D8E3C7C1-C3AA-4E23-BCFF-1A411D09AAB1}" destId="{D75D176A-9436-4BD9-86C8-9E180F340E66}" srcOrd="0" destOrd="0" presId="urn:microsoft.com/office/officeart/2018/5/layout/IconCircleLabelList"/>
    <dgm:cxn modelId="{E3B8C640-BAE0-4AF9-8DF6-283BF21305D0}" type="presParOf" srcId="{D75D176A-9436-4BD9-86C8-9E180F340E66}" destId="{12B86C79-2830-4A53-B0A7-73A0A464861B}" srcOrd="0" destOrd="0" presId="urn:microsoft.com/office/officeart/2018/5/layout/IconCircleLabelList"/>
    <dgm:cxn modelId="{477B083F-82B8-4237-B1B4-25A68CF2D9EC}" type="presParOf" srcId="{D75D176A-9436-4BD9-86C8-9E180F340E66}" destId="{069A46F3-89E2-40EE-BF52-4FC702255127}" srcOrd="1" destOrd="0" presId="urn:microsoft.com/office/officeart/2018/5/layout/IconCircleLabelList"/>
    <dgm:cxn modelId="{4AFFA304-BED3-4A83-9C1E-D2578FEB2D97}" type="presParOf" srcId="{D75D176A-9436-4BD9-86C8-9E180F340E66}" destId="{C4125284-AD7C-45ED-A79E-AAB2176CD556}" srcOrd="2" destOrd="0" presId="urn:microsoft.com/office/officeart/2018/5/layout/IconCircleLabelList"/>
    <dgm:cxn modelId="{04C1DE2D-9E6D-4C12-B6A4-16A40D14767B}" type="presParOf" srcId="{D75D176A-9436-4BD9-86C8-9E180F340E66}" destId="{2A078F0E-86CD-4875-8EDE-57CBD66E9B9E}" srcOrd="3" destOrd="0" presId="urn:microsoft.com/office/officeart/2018/5/layout/IconCircleLabelList"/>
    <dgm:cxn modelId="{252E34E7-A6EE-427A-BB83-BFBB17937C43}" type="presParOf" srcId="{D8E3C7C1-C3AA-4E23-BCFF-1A411D09AAB1}" destId="{DA29A0D7-DC0D-4104-84CE-BE303ED3E7CC}" srcOrd="1" destOrd="0" presId="urn:microsoft.com/office/officeart/2018/5/layout/IconCircleLabelList"/>
    <dgm:cxn modelId="{654039E3-2964-492D-819C-9A19750C18E4}" type="presParOf" srcId="{D8E3C7C1-C3AA-4E23-BCFF-1A411D09AAB1}" destId="{CD2C8138-387D-4408-A8A7-DAA7F0779E17}" srcOrd="2" destOrd="0" presId="urn:microsoft.com/office/officeart/2018/5/layout/IconCircleLabelList"/>
    <dgm:cxn modelId="{22840823-5A06-4DA1-ABE1-C5B35B4860C8}" type="presParOf" srcId="{CD2C8138-387D-4408-A8A7-DAA7F0779E17}" destId="{738C42E5-32A9-439C-A20C-2CC623927B8D}" srcOrd="0" destOrd="0" presId="urn:microsoft.com/office/officeart/2018/5/layout/IconCircleLabelList"/>
    <dgm:cxn modelId="{64C49001-F7B8-4010-ACF0-0EE84F3456FF}" type="presParOf" srcId="{CD2C8138-387D-4408-A8A7-DAA7F0779E17}" destId="{6DA119EE-5E59-49EE-8484-EC6EE12A2FEC}" srcOrd="1" destOrd="0" presId="urn:microsoft.com/office/officeart/2018/5/layout/IconCircleLabelList"/>
    <dgm:cxn modelId="{AF59CA37-D8BB-4817-9E61-4AE10D6D0630}" type="presParOf" srcId="{CD2C8138-387D-4408-A8A7-DAA7F0779E17}" destId="{96D0F808-80C8-4DBB-AC00-A367071E532B}" srcOrd="2" destOrd="0" presId="urn:microsoft.com/office/officeart/2018/5/layout/IconCircleLabelList"/>
    <dgm:cxn modelId="{7803906E-25D1-4888-8446-FCA34DDA72A6}" type="presParOf" srcId="{CD2C8138-387D-4408-A8A7-DAA7F0779E17}" destId="{B4323921-33EA-47F2-8D94-BC65911D5F1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2F85713-5B19-49FD-BB42-4744E5A655E4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3E827F6-C4BE-4472-8C5B-ED40317D2FBC}">
      <dgm:prSet phldrT="[Text]" custT="1"/>
      <dgm:spPr>
        <a:solidFill>
          <a:srgbClr val="1C498B"/>
        </a:solidFill>
      </dgm:spPr>
      <dgm:t>
        <a:bodyPr/>
        <a:lstStyle/>
        <a:p>
          <a:pPr rtl="0">
            <a:spcAft>
              <a:spcPts val="600"/>
            </a:spcAft>
          </a:pPr>
          <a:r>
            <a:rPr lang="en-US" sz="4800"/>
            <a:t>PVB Finish Line Goals:</a:t>
          </a:r>
          <a:r>
            <a:rPr lang="en-US" sz="4800">
              <a:latin typeface="Calibri" panose="020F0502020204030204"/>
            </a:rPr>
            <a:t> </a:t>
          </a:r>
          <a:endParaRPr lang="en-US" sz="4800"/>
        </a:p>
        <a:p>
          <a:pPr>
            <a:spcAft>
              <a:spcPts val="600"/>
            </a:spcAft>
          </a:pPr>
          <a:r>
            <a:rPr lang="en-US" sz="3600"/>
            <a:t>QI Excellence Award</a:t>
          </a:r>
        </a:p>
      </dgm:t>
    </dgm:pt>
    <dgm:pt modelId="{38EBA0CD-F712-46B9-B185-042DA184D99B}" type="parTrans" cxnId="{7BF13868-92CF-4E47-A13F-98EE80D6B7D9}">
      <dgm:prSet/>
      <dgm:spPr/>
      <dgm:t>
        <a:bodyPr/>
        <a:lstStyle/>
        <a:p>
          <a:endParaRPr lang="en-US"/>
        </a:p>
      </dgm:t>
    </dgm:pt>
    <dgm:pt modelId="{4CA0C7C1-87F7-4D64-B03D-0464566A29C4}" type="sibTrans" cxnId="{7BF13868-92CF-4E47-A13F-98EE80D6B7D9}">
      <dgm:prSet/>
      <dgm:spPr/>
      <dgm:t>
        <a:bodyPr/>
        <a:lstStyle/>
        <a:p>
          <a:endParaRPr lang="en-US"/>
        </a:p>
      </dgm:t>
    </dgm:pt>
    <dgm:pt modelId="{0062D2D8-2EA7-4318-B2A8-4C4672C2529C}">
      <dgm:prSet phldrT="[Text]"/>
      <dgm:spPr/>
      <dgm:t>
        <a:bodyPr/>
        <a:lstStyle/>
        <a:p>
          <a:r>
            <a:rPr lang="en-US" b="1" u="sng"/>
            <a:t>6</a:t>
          </a:r>
          <a:r>
            <a:rPr lang="en-US"/>
            <a:t> Key Structure Measures in Place</a:t>
          </a:r>
        </a:p>
      </dgm:t>
    </dgm:pt>
    <dgm:pt modelId="{F0E2E2D6-1707-45F8-88A7-05944178C390}" type="parTrans" cxnId="{A7A882D3-712C-41BF-ACAC-1DD9B7DD8682}">
      <dgm:prSet/>
      <dgm:spPr/>
      <dgm:t>
        <a:bodyPr/>
        <a:lstStyle/>
        <a:p>
          <a:endParaRPr lang="en-US"/>
        </a:p>
      </dgm:t>
    </dgm:pt>
    <dgm:pt modelId="{EEA87371-9291-4768-981D-F5AD491295C7}" type="sibTrans" cxnId="{A7A882D3-712C-41BF-ACAC-1DD9B7DD8682}">
      <dgm:prSet/>
      <dgm:spPr/>
      <dgm:t>
        <a:bodyPr/>
        <a:lstStyle/>
        <a:p>
          <a:endParaRPr lang="en-US"/>
        </a:p>
      </dgm:t>
    </dgm:pt>
    <dgm:pt modelId="{68F427A4-CDA0-4D36-97D0-05EBDAE1D36F}">
      <dgm:prSet phldrT="[Text]"/>
      <dgm:spPr/>
      <dgm:t>
        <a:bodyPr/>
        <a:lstStyle/>
        <a:p>
          <a:pPr rtl="0"/>
          <a:r>
            <a:rPr lang="en-US"/>
            <a:t>NTSV C-Section Rate </a:t>
          </a:r>
          <a:r>
            <a:rPr lang="en-US" b="0" u="none"/>
            <a:t>≤</a:t>
          </a:r>
          <a:r>
            <a:rPr lang="en-US" b="1" u="sng"/>
            <a:t>23.6%</a:t>
          </a:r>
        </a:p>
      </dgm:t>
    </dgm:pt>
    <dgm:pt modelId="{F69659BD-856C-4791-B64B-E228A50E9CC3}" type="parTrans" cxnId="{22758760-EC2E-41A2-8C5D-F0B999A30125}">
      <dgm:prSet/>
      <dgm:spPr/>
      <dgm:t>
        <a:bodyPr/>
        <a:lstStyle/>
        <a:p>
          <a:endParaRPr lang="en-US"/>
        </a:p>
      </dgm:t>
    </dgm:pt>
    <dgm:pt modelId="{19B491E1-C02F-4FE4-9EB9-11DCBB23EE21}" type="sibTrans" cxnId="{22758760-EC2E-41A2-8C5D-F0B999A30125}">
      <dgm:prSet/>
      <dgm:spPr/>
      <dgm:t>
        <a:bodyPr/>
        <a:lstStyle/>
        <a:p>
          <a:endParaRPr lang="en-US"/>
        </a:p>
      </dgm:t>
    </dgm:pt>
    <dgm:pt modelId="{136BCD5D-FD57-4BE3-B3F9-23F3C98CD588}">
      <dgm:prSet phldrT="[Text]"/>
      <dgm:spPr/>
      <dgm:t>
        <a:bodyPr/>
        <a:lstStyle/>
        <a:p>
          <a:r>
            <a:rPr lang="en-US" b="1" u="sng"/>
            <a:t>80% </a:t>
          </a:r>
          <a:r>
            <a:rPr lang="en-US"/>
            <a:t>of Providers and Nurses educated on ACOG/SMFM Guidelines</a:t>
          </a:r>
          <a:endParaRPr lang="en-US" b="1" u="sng"/>
        </a:p>
      </dgm:t>
    </dgm:pt>
    <dgm:pt modelId="{3EFC0FA5-6C23-4664-977A-3A45B26187FA}" type="parTrans" cxnId="{243836A5-D2AA-4304-87E4-5BFC85298C53}">
      <dgm:prSet/>
      <dgm:spPr/>
      <dgm:t>
        <a:bodyPr/>
        <a:lstStyle/>
        <a:p>
          <a:endParaRPr lang="en-US"/>
        </a:p>
      </dgm:t>
    </dgm:pt>
    <dgm:pt modelId="{9A4C1403-E484-4C13-9D67-5BDF6C1D1FB8}" type="sibTrans" cxnId="{243836A5-D2AA-4304-87E4-5BFC85298C53}">
      <dgm:prSet/>
      <dgm:spPr/>
      <dgm:t>
        <a:bodyPr/>
        <a:lstStyle/>
        <a:p>
          <a:endParaRPr lang="en-US"/>
        </a:p>
      </dgm:t>
    </dgm:pt>
    <dgm:pt modelId="{78C79DF1-4455-4362-A02A-609B9A47C71E}">
      <dgm:prSet phldrT="[Text]"/>
      <dgm:spPr/>
      <dgm:t>
        <a:bodyPr/>
        <a:lstStyle/>
        <a:p>
          <a:pPr rtl="0"/>
          <a:r>
            <a:rPr lang="en-US" b="1" u="sng">
              <a:ea typeface="+mn-lt"/>
              <a:cs typeface="+mn-lt"/>
            </a:rPr>
            <a:t>80% </a:t>
          </a:r>
          <a:r>
            <a:rPr lang="en-US">
              <a:ea typeface="+mn-lt"/>
              <a:cs typeface="+mn-lt"/>
            </a:rPr>
            <a:t>of all NTSV C-Sections Meeting ACOG/SMFM Guidelines</a:t>
          </a:r>
          <a:r>
            <a:rPr lang="en-US">
              <a:latin typeface="Calibri" panose="020F0502020204030204"/>
              <a:ea typeface="+mn-lt"/>
              <a:cs typeface="+mn-lt"/>
            </a:rPr>
            <a:t> </a:t>
          </a:r>
          <a:endParaRPr lang="en-US" b="1" u="sng"/>
        </a:p>
      </dgm:t>
    </dgm:pt>
    <dgm:pt modelId="{8A523ED1-02B5-4E8E-AFED-B6C6FD7BF55D}" type="parTrans" cxnId="{8E621B33-DEC5-41A5-B888-D690878106EE}">
      <dgm:prSet/>
      <dgm:spPr/>
      <dgm:t>
        <a:bodyPr/>
        <a:lstStyle/>
        <a:p>
          <a:endParaRPr lang="en-US"/>
        </a:p>
      </dgm:t>
    </dgm:pt>
    <dgm:pt modelId="{CB5263F3-976E-4A1C-B48F-53519011D912}" type="sibTrans" cxnId="{8E621B33-DEC5-41A5-B888-D690878106EE}">
      <dgm:prSet/>
      <dgm:spPr/>
      <dgm:t>
        <a:bodyPr/>
        <a:lstStyle/>
        <a:p>
          <a:endParaRPr lang="en-US"/>
        </a:p>
      </dgm:t>
    </dgm:pt>
    <dgm:pt modelId="{CBF2718F-59A7-4A5B-81CC-1D63147AB168}" type="pres">
      <dgm:prSet presAssocID="{22F85713-5B19-49FD-BB42-4744E5A655E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F6E47F-41B6-4B49-9AB9-C4F53C51F631}" type="pres">
      <dgm:prSet presAssocID="{D3E827F6-C4BE-4472-8C5B-ED40317D2FBC}" presName="roof" presStyleLbl="dkBgShp" presStyleIdx="0" presStyleCnt="2"/>
      <dgm:spPr/>
      <dgm:t>
        <a:bodyPr/>
        <a:lstStyle/>
        <a:p>
          <a:endParaRPr lang="en-US"/>
        </a:p>
      </dgm:t>
    </dgm:pt>
    <dgm:pt modelId="{0113768C-FDEB-4E2E-B660-34D5D6549B44}" type="pres">
      <dgm:prSet presAssocID="{D3E827F6-C4BE-4472-8C5B-ED40317D2FBC}" presName="pillars" presStyleCnt="0"/>
      <dgm:spPr/>
    </dgm:pt>
    <dgm:pt modelId="{A5146FFA-5D72-4150-A4B0-92581BC433E9}" type="pres">
      <dgm:prSet presAssocID="{D3E827F6-C4BE-4472-8C5B-ED40317D2FBC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CB18CA-6184-4B31-8689-5ED885DAC293}" type="pres">
      <dgm:prSet presAssocID="{136BCD5D-FD57-4BE3-B3F9-23F3C98CD588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3BCFBA-5639-4275-9D30-DA41E66B4D95}" type="pres">
      <dgm:prSet presAssocID="{78C79DF1-4455-4362-A02A-609B9A47C71E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422456-B9A2-481F-A97B-DD1DEB2E620E}" type="pres">
      <dgm:prSet presAssocID="{68F427A4-CDA0-4D36-97D0-05EBDAE1D36F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C257B7-398B-4816-9754-9EB0FA58D548}" type="pres">
      <dgm:prSet presAssocID="{D3E827F6-C4BE-4472-8C5B-ED40317D2FBC}" presName="base" presStyleLbl="dkBgShp" presStyleIdx="1" presStyleCnt="2"/>
      <dgm:spPr>
        <a:solidFill>
          <a:srgbClr val="1C498B"/>
        </a:solidFill>
      </dgm:spPr>
    </dgm:pt>
  </dgm:ptLst>
  <dgm:cxnLst>
    <dgm:cxn modelId="{75BD47DE-6A72-4CC1-AFC5-50B6E01B5D40}" type="presOf" srcId="{136BCD5D-FD57-4BE3-B3F9-23F3C98CD588}" destId="{30CB18CA-6184-4B31-8689-5ED885DAC293}" srcOrd="0" destOrd="0" presId="urn:microsoft.com/office/officeart/2005/8/layout/hList3"/>
    <dgm:cxn modelId="{22758760-EC2E-41A2-8C5D-F0B999A30125}" srcId="{D3E827F6-C4BE-4472-8C5B-ED40317D2FBC}" destId="{68F427A4-CDA0-4D36-97D0-05EBDAE1D36F}" srcOrd="3" destOrd="0" parTransId="{F69659BD-856C-4791-B64B-E228A50E9CC3}" sibTransId="{19B491E1-C02F-4FE4-9EB9-11DCBB23EE21}"/>
    <dgm:cxn modelId="{243836A5-D2AA-4304-87E4-5BFC85298C53}" srcId="{D3E827F6-C4BE-4472-8C5B-ED40317D2FBC}" destId="{136BCD5D-FD57-4BE3-B3F9-23F3C98CD588}" srcOrd="1" destOrd="0" parTransId="{3EFC0FA5-6C23-4664-977A-3A45B26187FA}" sibTransId="{9A4C1403-E484-4C13-9D67-5BDF6C1D1FB8}"/>
    <dgm:cxn modelId="{8E621B33-DEC5-41A5-B888-D690878106EE}" srcId="{D3E827F6-C4BE-4472-8C5B-ED40317D2FBC}" destId="{78C79DF1-4455-4362-A02A-609B9A47C71E}" srcOrd="2" destOrd="0" parTransId="{8A523ED1-02B5-4E8E-AFED-B6C6FD7BF55D}" sibTransId="{CB5263F3-976E-4A1C-B48F-53519011D912}"/>
    <dgm:cxn modelId="{7BF13868-92CF-4E47-A13F-98EE80D6B7D9}" srcId="{22F85713-5B19-49FD-BB42-4744E5A655E4}" destId="{D3E827F6-C4BE-4472-8C5B-ED40317D2FBC}" srcOrd="0" destOrd="0" parTransId="{38EBA0CD-F712-46B9-B185-042DA184D99B}" sibTransId="{4CA0C7C1-87F7-4D64-B03D-0464566A29C4}"/>
    <dgm:cxn modelId="{EC686F08-B9E2-4E98-B75D-02874A517DF9}" type="presOf" srcId="{0062D2D8-2EA7-4318-B2A8-4C4672C2529C}" destId="{A5146FFA-5D72-4150-A4B0-92581BC433E9}" srcOrd="0" destOrd="0" presId="urn:microsoft.com/office/officeart/2005/8/layout/hList3"/>
    <dgm:cxn modelId="{24381334-BE33-4FDB-9F10-7B1F82BBD4D6}" type="presOf" srcId="{D3E827F6-C4BE-4472-8C5B-ED40317D2FBC}" destId="{1DF6E47F-41B6-4B49-9AB9-C4F53C51F631}" srcOrd="0" destOrd="0" presId="urn:microsoft.com/office/officeart/2005/8/layout/hList3"/>
    <dgm:cxn modelId="{7841181D-6CD8-4D9E-9AA4-60AF69599C36}" type="presOf" srcId="{78C79DF1-4455-4362-A02A-609B9A47C71E}" destId="{A13BCFBA-5639-4275-9D30-DA41E66B4D95}" srcOrd="0" destOrd="0" presId="urn:microsoft.com/office/officeart/2005/8/layout/hList3"/>
    <dgm:cxn modelId="{237096E5-770D-4AC7-9FD1-A924FD36E444}" type="presOf" srcId="{22F85713-5B19-49FD-BB42-4744E5A655E4}" destId="{CBF2718F-59A7-4A5B-81CC-1D63147AB168}" srcOrd="0" destOrd="0" presId="urn:microsoft.com/office/officeart/2005/8/layout/hList3"/>
    <dgm:cxn modelId="{A7A882D3-712C-41BF-ACAC-1DD9B7DD8682}" srcId="{D3E827F6-C4BE-4472-8C5B-ED40317D2FBC}" destId="{0062D2D8-2EA7-4318-B2A8-4C4672C2529C}" srcOrd="0" destOrd="0" parTransId="{F0E2E2D6-1707-45F8-88A7-05944178C390}" sibTransId="{EEA87371-9291-4768-981D-F5AD491295C7}"/>
    <dgm:cxn modelId="{B6E8239D-9EDD-464C-AC62-83CD90D02AEE}" type="presOf" srcId="{68F427A4-CDA0-4D36-97D0-05EBDAE1D36F}" destId="{33422456-B9A2-481F-A97B-DD1DEB2E620E}" srcOrd="0" destOrd="0" presId="urn:microsoft.com/office/officeart/2005/8/layout/hList3"/>
    <dgm:cxn modelId="{FDCBCF5B-442A-4001-BFE0-76B99308F472}" type="presParOf" srcId="{CBF2718F-59A7-4A5B-81CC-1D63147AB168}" destId="{1DF6E47F-41B6-4B49-9AB9-C4F53C51F631}" srcOrd="0" destOrd="0" presId="urn:microsoft.com/office/officeart/2005/8/layout/hList3"/>
    <dgm:cxn modelId="{0D785A58-2382-472D-977D-04CFD6B7327E}" type="presParOf" srcId="{CBF2718F-59A7-4A5B-81CC-1D63147AB168}" destId="{0113768C-FDEB-4E2E-B660-34D5D6549B44}" srcOrd="1" destOrd="0" presId="urn:microsoft.com/office/officeart/2005/8/layout/hList3"/>
    <dgm:cxn modelId="{6E27FCB2-A9D0-4B66-B453-E24AD299707D}" type="presParOf" srcId="{0113768C-FDEB-4E2E-B660-34D5D6549B44}" destId="{A5146FFA-5D72-4150-A4B0-92581BC433E9}" srcOrd="0" destOrd="0" presId="urn:microsoft.com/office/officeart/2005/8/layout/hList3"/>
    <dgm:cxn modelId="{C244380D-9E84-479C-B9D7-607E79CC33E2}" type="presParOf" srcId="{0113768C-FDEB-4E2E-B660-34D5D6549B44}" destId="{30CB18CA-6184-4B31-8689-5ED885DAC293}" srcOrd="1" destOrd="0" presId="urn:microsoft.com/office/officeart/2005/8/layout/hList3"/>
    <dgm:cxn modelId="{40EC5CB9-20AC-4BCF-AC49-A4736FD52520}" type="presParOf" srcId="{0113768C-FDEB-4E2E-B660-34D5D6549B44}" destId="{A13BCFBA-5639-4275-9D30-DA41E66B4D95}" srcOrd="2" destOrd="0" presId="urn:microsoft.com/office/officeart/2005/8/layout/hList3"/>
    <dgm:cxn modelId="{140186BD-8E84-47F0-8211-EF6DC1E28E85}" type="presParOf" srcId="{0113768C-FDEB-4E2E-B660-34D5D6549B44}" destId="{33422456-B9A2-481F-A97B-DD1DEB2E620E}" srcOrd="3" destOrd="0" presId="urn:microsoft.com/office/officeart/2005/8/layout/hList3"/>
    <dgm:cxn modelId="{9916367B-C03F-4DC0-90C7-9EA1832D90E3}" type="presParOf" srcId="{CBF2718F-59A7-4A5B-81CC-1D63147AB168}" destId="{D0C257B7-398B-4816-9754-9EB0FA58D548}" srcOrd="2" destOrd="0" presId="urn:microsoft.com/office/officeart/2005/8/layout/hList3"/>
  </dgm:cxnLst>
  <dgm:bg>
    <a:solidFill>
      <a:srgbClr val="1C498B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5C7233-18EB-4874-AE88-47F57070DBA0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36529C6-55BA-4874-B969-48E8B658D2BF}">
      <dgm:prSet phldr="0" custT="1"/>
      <dgm:spPr/>
      <dgm:t>
        <a:bodyPr/>
        <a:lstStyle/>
        <a:p>
          <a:pPr rtl="0"/>
          <a:r>
            <a:rPr lang="en-US" sz="2200">
              <a:latin typeface="Arial" panose="020B0604020202020204"/>
            </a:rPr>
            <a:t>Allowing time</a:t>
          </a:r>
          <a:endParaRPr lang="en-US" sz="2200"/>
        </a:p>
      </dgm:t>
    </dgm:pt>
    <dgm:pt modelId="{F7202264-700C-4536-A100-2FA1132188A9}" type="parTrans" cxnId="{7D6FEECC-1D1F-4016-B386-9AD8AB307A26}">
      <dgm:prSet/>
      <dgm:spPr/>
      <dgm:t>
        <a:bodyPr/>
        <a:lstStyle/>
        <a:p>
          <a:endParaRPr lang="en-US" sz="2200"/>
        </a:p>
      </dgm:t>
    </dgm:pt>
    <dgm:pt modelId="{81438731-178D-4188-AF0F-740F65536E82}" type="sibTrans" cxnId="{7D6FEECC-1D1F-4016-B386-9AD8AB307A26}">
      <dgm:prSet/>
      <dgm:spPr/>
      <dgm:t>
        <a:bodyPr/>
        <a:lstStyle/>
        <a:p>
          <a:endParaRPr lang="en-US" sz="2200"/>
        </a:p>
      </dgm:t>
    </dgm:pt>
    <dgm:pt modelId="{C851C457-F565-43D0-8801-7501C41FB27F}">
      <dgm:prSet phldr="0" custT="1"/>
      <dgm:spPr/>
      <dgm:t>
        <a:bodyPr/>
        <a:lstStyle/>
        <a:p>
          <a:pPr rtl="0"/>
          <a:r>
            <a:rPr lang="en-US" sz="2200">
              <a:latin typeface="Arial" panose="020B0604020202020204"/>
            </a:rPr>
            <a:t>Changing culture regarding longer duration of pushing </a:t>
          </a:r>
          <a:endParaRPr lang="en-US" sz="2200"/>
        </a:p>
      </dgm:t>
    </dgm:pt>
    <dgm:pt modelId="{C1AB3E3E-3F71-4AEE-BE58-DC76BF4988D0}" type="parTrans" cxnId="{D356685F-1BB4-48BE-AC1C-9F02BF886B7F}">
      <dgm:prSet/>
      <dgm:spPr/>
      <dgm:t>
        <a:bodyPr/>
        <a:lstStyle/>
        <a:p>
          <a:endParaRPr lang="en-US" sz="2200"/>
        </a:p>
      </dgm:t>
    </dgm:pt>
    <dgm:pt modelId="{668A04ED-2A54-4294-8D1C-399C39042E3E}" type="sibTrans" cxnId="{D356685F-1BB4-48BE-AC1C-9F02BF886B7F}">
      <dgm:prSet/>
      <dgm:spPr/>
      <dgm:t>
        <a:bodyPr/>
        <a:lstStyle/>
        <a:p>
          <a:endParaRPr lang="en-US" sz="2200"/>
        </a:p>
      </dgm:t>
    </dgm:pt>
    <dgm:pt modelId="{EAFE81A3-556A-4382-A58A-39033DD4281A}">
      <dgm:prSet phldr="0" custT="1"/>
      <dgm:spPr/>
      <dgm:t>
        <a:bodyPr/>
        <a:lstStyle/>
        <a:p>
          <a:pPr rtl="0"/>
          <a:r>
            <a:rPr lang="en-US" sz="2200">
              <a:latin typeface="Arial" panose="020B0604020202020204"/>
            </a:rPr>
            <a:t>Nurse burnout</a:t>
          </a:r>
        </a:p>
      </dgm:t>
    </dgm:pt>
    <dgm:pt modelId="{4A2A58DF-5681-4EE4-9425-1252F6D9F8C4}" type="parTrans" cxnId="{AFA23070-6C44-4423-ABB2-423B73499415}">
      <dgm:prSet/>
      <dgm:spPr/>
      <dgm:t>
        <a:bodyPr/>
        <a:lstStyle/>
        <a:p>
          <a:endParaRPr lang="en-US" sz="2200"/>
        </a:p>
      </dgm:t>
    </dgm:pt>
    <dgm:pt modelId="{EE89AFC0-9292-4364-AA14-EA386A961913}" type="sibTrans" cxnId="{AFA23070-6C44-4423-ABB2-423B73499415}">
      <dgm:prSet/>
      <dgm:spPr/>
      <dgm:t>
        <a:bodyPr/>
        <a:lstStyle/>
        <a:p>
          <a:endParaRPr lang="en-US" sz="2200"/>
        </a:p>
      </dgm:t>
    </dgm:pt>
    <dgm:pt modelId="{290B9049-09F5-4114-9945-2179349A2A5D}">
      <dgm:prSet phldr="0" custT="1"/>
      <dgm:spPr/>
      <dgm:t>
        <a:bodyPr/>
        <a:lstStyle/>
        <a:p>
          <a:pPr rtl="0"/>
          <a:r>
            <a:rPr lang="en-US" sz="2200">
              <a:latin typeface="Arial" panose="020B0604020202020204"/>
            </a:rPr>
            <a:t>Provider buy-in</a:t>
          </a:r>
          <a:endParaRPr lang="en-US" sz="2200"/>
        </a:p>
      </dgm:t>
    </dgm:pt>
    <dgm:pt modelId="{576EF9AD-F857-45A7-905E-EBE81FDF314E}" type="parTrans" cxnId="{2C299507-3EF2-40E0-B3A1-F8CDE40544B2}">
      <dgm:prSet/>
      <dgm:spPr/>
      <dgm:t>
        <a:bodyPr/>
        <a:lstStyle/>
        <a:p>
          <a:endParaRPr lang="en-US" sz="2200"/>
        </a:p>
      </dgm:t>
    </dgm:pt>
    <dgm:pt modelId="{DFAB4D74-C133-463A-A697-DA80466C7231}" type="sibTrans" cxnId="{2C299507-3EF2-40E0-B3A1-F8CDE40544B2}">
      <dgm:prSet/>
      <dgm:spPr/>
      <dgm:t>
        <a:bodyPr/>
        <a:lstStyle/>
        <a:p>
          <a:endParaRPr lang="en-US" sz="2200"/>
        </a:p>
      </dgm:t>
    </dgm:pt>
    <dgm:pt modelId="{17679A03-5353-4D4D-8E11-BDD6C83C635B}">
      <dgm:prSet phldr="0" custT="1"/>
      <dgm:spPr/>
      <dgm:t>
        <a:bodyPr/>
        <a:lstStyle/>
        <a:p>
          <a:pPr rtl="0"/>
          <a:r>
            <a:rPr lang="en-US" sz="2200">
              <a:latin typeface="Arial" panose="020B0604020202020204"/>
            </a:rPr>
            <a:t>Legal worries for delaying delivery</a:t>
          </a:r>
          <a:endParaRPr lang="en-US" sz="2200"/>
        </a:p>
      </dgm:t>
    </dgm:pt>
    <dgm:pt modelId="{25D7AC69-D7A6-4BC0-B236-7C3D2F7AC311}" type="parTrans" cxnId="{201D56E7-2191-420E-B07C-222AEBF5D1DC}">
      <dgm:prSet/>
      <dgm:spPr/>
      <dgm:t>
        <a:bodyPr/>
        <a:lstStyle/>
        <a:p>
          <a:endParaRPr lang="en-US" sz="2200"/>
        </a:p>
      </dgm:t>
    </dgm:pt>
    <dgm:pt modelId="{94ACC5BD-03C3-449D-9DEB-77C87EDD2A89}" type="sibTrans" cxnId="{201D56E7-2191-420E-B07C-222AEBF5D1DC}">
      <dgm:prSet/>
      <dgm:spPr/>
      <dgm:t>
        <a:bodyPr/>
        <a:lstStyle/>
        <a:p>
          <a:endParaRPr lang="en-US" sz="2200"/>
        </a:p>
      </dgm:t>
    </dgm:pt>
    <dgm:pt modelId="{192103DD-10CC-45A7-9713-512A0EC0A1C1}" type="pres">
      <dgm:prSet presAssocID="{D45C7233-18EB-4874-AE88-47F57070DB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53AF88-B1E4-4969-99D5-FAA5906CCB36}" type="pres">
      <dgm:prSet presAssocID="{336529C6-55BA-4874-B969-48E8B658D2BF}" presName="linNode" presStyleCnt="0"/>
      <dgm:spPr/>
    </dgm:pt>
    <dgm:pt modelId="{4C4656EA-6ECC-446C-B622-066CA8CC003B}" type="pres">
      <dgm:prSet presAssocID="{336529C6-55BA-4874-B969-48E8B658D2BF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053BB-E04B-4710-A5BF-BBD87AFB95E1}" type="pres">
      <dgm:prSet presAssocID="{81438731-178D-4188-AF0F-740F65536E82}" presName="sp" presStyleCnt="0"/>
      <dgm:spPr/>
    </dgm:pt>
    <dgm:pt modelId="{61C38A54-5CF1-4059-AB9B-67FC439B5B4A}" type="pres">
      <dgm:prSet presAssocID="{C851C457-F565-43D0-8801-7501C41FB27F}" presName="linNode" presStyleCnt="0"/>
      <dgm:spPr/>
    </dgm:pt>
    <dgm:pt modelId="{8D15C24A-9621-4CD6-9950-5FC0D4F1B06A}" type="pres">
      <dgm:prSet presAssocID="{C851C457-F565-43D0-8801-7501C41FB27F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17794-929B-4A6A-90EA-568FBB58050A}" type="pres">
      <dgm:prSet presAssocID="{668A04ED-2A54-4294-8D1C-399C39042E3E}" presName="sp" presStyleCnt="0"/>
      <dgm:spPr/>
    </dgm:pt>
    <dgm:pt modelId="{DC1B0A54-9049-4186-AA9C-3A8E3D0F85AD}" type="pres">
      <dgm:prSet presAssocID="{290B9049-09F5-4114-9945-2179349A2A5D}" presName="linNode" presStyleCnt="0"/>
      <dgm:spPr/>
    </dgm:pt>
    <dgm:pt modelId="{09380D29-B553-41B3-BCD9-0C5F05C84EF3}" type="pres">
      <dgm:prSet presAssocID="{290B9049-09F5-4114-9945-2179349A2A5D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73623-123D-4EA8-B941-F98F6602FB4B}" type="pres">
      <dgm:prSet presAssocID="{DFAB4D74-C133-463A-A697-DA80466C7231}" presName="sp" presStyleCnt="0"/>
      <dgm:spPr/>
    </dgm:pt>
    <dgm:pt modelId="{1B5B3657-F6A1-45D8-B9D1-687D3A9C3DF1}" type="pres">
      <dgm:prSet presAssocID="{EAFE81A3-556A-4382-A58A-39033DD4281A}" presName="linNode" presStyleCnt="0"/>
      <dgm:spPr/>
    </dgm:pt>
    <dgm:pt modelId="{699182AC-0B7B-4992-B3AB-D36F6A375B63}" type="pres">
      <dgm:prSet presAssocID="{EAFE81A3-556A-4382-A58A-39033DD4281A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E450F5-11AC-481C-B067-099ABC8DE824}" type="pres">
      <dgm:prSet presAssocID="{EE89AFC0-9292-4364-AA14-EA386A961913}" presName="sp" presStyleCnt="0"/>
      <dgm:spPr/>
    </dgm:pt>
    <dgm:pt modelId="{E7374DF2-DBA9-4A71-A60B-723A314F7130}" type="pres">
      <dgm:prSet presAssocID="{17679A03-5353-4D4D-8E11-BDD6C83C635B}" presName="linNode" presStyleCnt="0"/>
      <dgm:spPr/>
    </dgm:pt>
    <dgm:pt modelId="{3D733C7B-8B98-45AA-B371-39F980F8B98E}" type="pres">
      <dgm:prSet presAssocID="{17679A03-5353-4D4D-8E11-BDD6C83C635B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A58ADA-D108-418F-93CA-E79BA78E1BD9}" type="presOf" srcId="{EAFE81A3-556A-4382-A58A-39033DD4281A}" destId="{699182AC-0B7B-4992-B3AB-D36F6A375B63}" srcOrd="0" destOrd="0" presId="urn:microsoft.com/office/officeart/2005/8/layout/vList5"/>
    <dgm:cxn modelId="{D356685F-1BB4-48BE-AC1C-9F02BF886B7F}" srcId="{D45C7233-18EB-4874-AE88-47F57070DBA0}" destId="{C851C457-F565-43D0-8801-7501C41FB27F}" srcOrd="1" destOrd="0" parTransId="{C1AB3E3E-3F71-4AEE-BE58-DC76BF4988D0}" sibTransId="{668A04ED-2A54-4294-8D1C-399C39042E3E}"/>
    <dgm:cxn modelId="{201D56E7-2191-420E-B07C-222AEBF5D1DC}" srcId="{D45C7233-18EB-4874-AE88-47F57070DBA0}" destId="{17679A03-5353-4D4D-8E11-BDD6C83C635B}" srcOrd="4" destOrd="0" parTransId="{25D7AC69-D7A6-4BC0-B236-7C3D2F7AC311}" sibTransId="{94ACC5BD-03C3-449D-9DEB-77C87EDD2A89}"/>
    <dgm:cxn modelId="{A15742B3-D1DB-4E26-88E8-41D48F494790}" type="presOf" srcId="{336529C6-55BA-4874-B969-48E8B658D2BF}" destId="{4C4656EA-6ECC-446C-B622-066CA8CC003B}" srcOrd="0" destOrd="0" presId="urn:microsoft.com/office/officeart/2005/8/layout/vList5"/>
    <dgm:cxn modelId="{CD40D3EB-1B4D-4164-946D-D5DCB2E54CF5}" type="presOf" srcId="{D45C7233-18EB-4874-AE88-47F57070DBA0}" destId="{192103DD-10CC-45A7-9713-512A0EC0A1C1}" srcOrd="0" destOrd="0" presId="urn:microsoft.com/office/officeart/2005/8/layout/vList5"/>
    <dgm:cxn modelId="{48761354-3D9C-4E97-8CBA-EE1652C35ABA}" type="presOf" srcId="{C851C457-F565-43D0-8801-7501C41FB27F}" destId="{8D15C24A-9621-4CD6-9950-5FC0D4F1B06A}" srcOrd="0" destOrd="0" presId="urn:microsoft.com/office/officeart/2005/8/layout/vList5"/>
    <dgm:cxn modelId="{7D6FEECC-1D1F-4016-B386-9AD8AB307A26}" srcId="{D45C7233-18EB-4874-AE88-47F57070DBA0}" destId="{336529C6-55BA-4874-B969-48E8B658D2BF}" srcOrd="0" destOrd="0" parTransId="{F7202264-700C-4536-A100-2FA1132188A9}" sibTransId="{81438731-178D-4188-AF0F-740F65536E82}"/>
    <dgm:cxn modelId="{2C299507-3EF2-40E0-B3A1-F8CDE40544B2}" srcId="{D45C7233-18EB-4874-AE88-47F57070DBA0}" destId="{290B9049-09F5-4114-9945-2179349A2A5D}" srcOrd="2" destOrd="0" parTransId="{576EF9AD-F857-45A7-905E-EBE81FDF314E}" sibTransId="{DFAB4D74-C133-463A-A697-DA80466C7231}"/>
    <dgm:cxn modelId="{AFA23070-6C44-4423-ABB2-423B73499415}" srcId="{D45C7233-18EB-4874-AE88-47F57070DBA0}" destId="{EAFE81A3-556A-4382-A58A-39033DD4281A}" srcOrd="3" destOrd="0" parTransId="{4A2A58DF-5681-4EE4-9425-1252F6D9F8C4}" sibTransId="{EE89AFC0-9292-4364-AA14-EA386A961913}"/>
    <dgm:cxn modelId="{9DF21AA4-F2DF-419E-9208-C69C9D82D7BC}" type="presOf" srcId="{17679A03-5353-4D4D-8E11-BDD6C83C635B}" destId="{3D733C7B-8B98-45AA-B371-39F980F8B98E}" srcOrd="0" destOrd="0" presId="urn:microsoft.com/office/officeart/2005/8/layout/vList5"/>
    <dgm:cxn modelId="{FB50EB2F-C714-40CA-A02C-FC72766FB7ED}" type="presOf" srcId="{290B9049-09F5-4114-9945-2179349A2A5D}" destId="{09380D29-B553-41B3-BCD9-0C5F05C84EF3}" srcOrd="0" destOrd="0" presId="urn:microsoft.com/office/officeart/2005/8/layout/vList5"/>
    <dgm:cxn modelId="{95C0ED5B-D977-4A8D-921B-6B1458027FDC}" type="presParOf" srcId="{192103DD-10CC-45A7-9713-512A0EC0A1C1}" destId="{F453AF88-B1E4-4969-99D5-FAA5906CCB36}" srcOrd="0" destOrd="0" presId="urn:microsoft.com/office/officeart/2005/8/layout/vList5"/>
    <dgm:cxn modelId="{3E3FE9F3-40BA-4C2B-88C4-13A4A4440EA8}" type="presParOf" srcId="{F453AF88-B1E4-4969-99D5-FAA5906CCB36}" destId="{4C4656EA-6ECC-446C-B622-066CA8CC003B}" srcOrd="0" destOrd="0" presId="urn:microsoft.com/office/officeart/2005/8/layout/vList5"/>
    <dgm:cxn modelId="{D3757AE3-5DCC-44E5-835C-4AD254E99B3D}" type="presParOf" srcId="{192103DD-10CC-45A7-9713-512A0EC0A1C1}" destId="{66B053BB-E04B-4710-A5BF-BBD87AFB95E1}" srcOrd="1" destOrd="0" presId="urn:microsoft.com/office/officeart/2005/8/layout/vList5"/>
    <dgm:cxn modelId="{6925F3FF-2B99-4687-951D-B3FC73807A70}" type="presParOf" srcId="{192103DD-10CC-45A7-9713-512A0EC0A1C1}" destId="{61C38A54-5CF1-4059-AB9B-67FC439B5B4A}" srcOrd="2" destOrd="0" presId="urn:microsoft.com/office/officeart/2005/8/layout/vList5"/>
    <dgm:cxn modelId="{FFB58F4F-0643-4587-9D38-4AE90EAF980A}" type="presParOf" srcId="{61C38A54-5CF1-4059-AB9B-67FC439B5B4A}" destId="{8D15C24A-9621-4CD6-9950-5FC0D4F1B06A}" srcOrd="0" destOrd="0" presId="urn:microsoft.com/office/officeart/2005/8/layout/vList5"/>
    <dgm:cxn modelId="{35D6774D-59A6-44F5-8686-A7A2FDF8233E}" type="presParOf" srcId="{192103DD-10CC-45A7-9713-512A0EC0A1C1}" destId="{FF417794-929B-4A6A-90EA-568FBB58050A}" srcOrd="3" destOrd="0" presId="urn:microsoft.com/office/officeart/2005/8/layout/vList5"/>
    <dgm:cxn modelId="{B8A2FE74-C7F1-4C3C-8241-47D5AA117697}" type="presParOf" srcId="{192103DD-10CC-45A7-9713-512A0EC0A1C1}" destId="{DC1B0A54-9049-4186-AA9C-3A8E3D0F85AD}" srcOrd="4" destOrd="0" presId="urn:microsoft.com/office/officeart/2005/8/layout/vList5"/>
    <dgm:cxn modelId="{C93789F8-4C4A-4A36-BAC2-ADBDC34B2F53}" type="presParOf" srcId="{DC1B0A54-9049-4186-AA9C-3A8E3D0F85AD}" destId="{09380D29-B553-41B3-BCD9-0C5F05C84EF3}" srcOrd="0" destOrd="0" presId="urn:microsoft.com/office/officeart/2005/8/layout/vList5"/>
    <dgm:cxn modelId="{EC9FA082-F116-4966-BCD3-9BCB02A8A6CB}" type="presParOf" srcId="{192103DD-10CC-45A7-9713-512A0EC0A1C1}" destId="{A7373623-123D-4EA8-B941-F98F6602FB4B}" srcOrd="5" destOrd="0" presId="urn:microsoft.com/office/officeart/2005/8/layout/vList5"/>
    <dgm:cxn modelId="{F3392D40-60C3-4665-BC69-01828B8C51EB}" type="presParOf" srcId="{192103DD-10CC-45A7-9713-512A0EC0A1C1}" destId="{1B5B3657-F6A1-45D8-B9D1-687D3A9C3DF1}" srcOrd="6" destOrd="0" presId="urn:microsoft.com/office/officeart/2005/8/layout/vList5"/>
    <dgm:cxn modelId="{ACD7B6AF-D377-4D61-A088-E73AEEE60177}" type="presParOf" srcId="{1B5B3657-F6A1-45D8-B9D1-687D3A9C3DF1}" destId="{699182AC-0B7B-4992-B3AB-D36F6A375B63}" srcOrd="0" destOrd="0" presId="urn:microsoft.com/office/officeart/2005/8/layout/vList5"/>
    <dgm:cxn modelId="{D489C49B-2E84-4A40-A1E5-695CC6069F43}" type="presParOf" srcId="{192103DD-10CC-45A7-9713-512A0EC0A1C1}" destId="{17E450F5-11AC-481C-B067-099ABC8DE824}" srcOrd="7" destOrd="0" presId="urn:microsoft.com/office/officeart/2005/8/layout/vList5"/>
    <dgm:cxn modelId="{5C4D5356-C0C4-458F-AB33-C04DFD163832}" type="presParOf" srcId="{192103DD-10CC-45A7-9713-512A0EC0A1C1}" destId="{E7374DF2-DBA9-4A71-A60B-723A314F7130}" srcOrd="8" destOrd="0" presId="urn:microsoft.com/office/officeart/2005/8/layout/vList5"/>
    <dgm:cxn modelId="{0B0EA4E5-136E-40C9-AF96-E19DE819B293}" type="presParOf" srcId="{E7374DF2-DBA9-4A71-A60B-723A314F7130}" destId="{3D733C7B-8B98-45AA-B371-39F980F8B98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119111-FEB2-49BB-B708-5186168DD73D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DD083CD-126C-4C48-A528-5136DE06285E}">
      <dgm:prSet custT="1"/>
      <dgm:spPr>
        <a:solidFill>
          <a:schemeClr val="accent1"/>
        </a:solidFill>
      </dgm:spPr>
      <dgm:t>
        <a:bodyPr/>
        <a:lstStyle/>
        <a:p>
          <a:r>
            <a:rPr lang="en-US" sz="2800"/>
            <a:t>Tips to get started with sharing </a:t>
          </a:r>
          <a:r>
            <a:rPr lang="en-US" sz="2800" b="1"/>
            <a:t>un-blinded</a:t>
          </a:r>
          <a:r>
            <a:rPr lang="en-US" sz="2800"/>
            <a:t> data:</a:t>
          </a:r>
        </a:p>
      </dgm:t>
    </dgm:pt>
    <dgm:pt modelId="{CA8D7322-F083-4B65-A5C9-FABEA48A5081}" type="parTrans" cxnId="{982AF2E7-9DED-49CD-A3DB-1DAC1C8306FA}">
      <dgm:prSet/>
      <dgm:spPr/>
      <dgm:t>
        <a:bodyPr/>
        <a:lstStyle/>
        <a:p>
          <a:endParaRPr lang="en-US" sz="1600"/>
        </a:p>
      </dgm:t>
    </dgm:pt>
    <dgm:pt modelId="{B0C1C9AA-7F6F-46B7-8964-DC6D06D3359B}" type="sibTrans" cxnId="{982AF2E7-9DED-49CD-A3DB-1DAC1C8306FA}">
      <dgm:prSet/>
      <dgm:spPr/>
      <dgm:t>
        <a:bodyPr/>
        <a:lstStyle/>
        <a:p>
          <a:endParaRPr lang="en-US" sz="1600"/>
        </a:p>
      </dgm:t>
    </dgm:pt>
    <dgm:pt modelId="{79E284EC-D074-46A5-95E8-ED77B7F5F62C}">
      <dgm:prSet custT="1"/>
      <dgm:spPr/>
      <dgm:t>
        <a:bodyPr/>
        <a:lstStyle/>
        <a:p>
          <a:r>
            <a:rPr lang="en-US" sz="2400">
              <a:solidFill>
                <a:schemeClr val="tx2">
                  <a:lumMod val="50000"/>
                </a:schemeClr>
              </a:solidFill>
            </a:rPr>
            <a:t>Involve your PVB Provider Champion</a:t>
          </a:r>
        </a:p>
      </dgm:t>
    </dgm:pt>
    <dgm:pt modelId="{391FAF5C-1D2C-4032-A884-DC90DC5918EC}" type="parTrans" cxnId="{D5211B6A-6C29-48C8-A527-3FB60CA05A59}">
      <dgm:prSet/>
      <dgm:spPr/>
      <dgm:t>
        <a:bodyPr/>
        <a:lstStyle/>
        <a:p>
          <a:endParaRPr lang="en-US" sz="1600"/>
        </a:p>
      </dgm:t>
    </dgm:pt>
    <dgm:pt modelId="{D1EDFA28-6BB5-462A-8477-790B83C92A4D}" type="sibTrans" cxnId="{D5211B6A-6C29-48C8-A527-3FB60CA05A59}">
      <dgm:prSet/>
      <dgm:spPr/>
      <dgm:t>
        <a:bodyPr/>
        <a:lstStyle/>
        <a:p>
          <a:endParaRPr lang="en-US" sz="1600"/>
        </a:p>
      </dgm:t>
    </dgm:pt>
    <dgm:pt modelId="{CFBF04E4-2315-4454-A6B6-EF89472345B8}">
      <dgm:prSet custT="1"/>
      <dgm:spPr/>
      <dgm:t>
        <a:bodyPr/>
        <a:lstStyle/>
        <a:p>
          <a:r>
            <a:rPr lang="en-US" sz="2400">
              <a:solidFill>
                <a:schemeClr val="tx2">
                  <a:lumMod val="50000"/>
                </a:schemeClr>
              </a:solidFill>
            </a:rPr>
            <a:t>Explain the “why” to providers and staf</a:t>
          </a:r>
          <a:r>
            <a:rPr lang="en-US" sz="2800">
              <a:solidFill>
                <a:schemeClr val="tx2">
                  <a:lumMod val="50000"/>
                </a:schemeClr>
              </a:solidFill>
            </a:rPr>
            <a:t>f</a:t>
          </a:r>
        </a:p>
      </dgm:t>
    </dgm:pt>
    <dgm:pt modelId="{0ED300C6-4711-447C-B2DD-ED287453C2E9}" type="parTrans" cxnId="{6B0595C4-7C8E-4BE6-901E-AD91FAA17E6C}">
      <dgm:prSet/>
      <dgm:spPr/>
      <dgm:t>
        <a:bodyPr/>
        <a:lstStyle/>
        <a:p>
          <a:endParaRPr lang="en-US" sz="1600"/>
        </a:p>
      </dgm:t>
    </dgm:pt>
    <dgm:pt modelId="{BEE93210-0E5C-4534-8D2B-EE86815725D4}" type="sibTrans" cxnId="{6B0595C4-7C8E-4BE6-901E-AD91FAA17E6C}">
      <dgm:prSet/>
      <dgm:spPr/>
      <dgm:t>
        <a:bodyPr/>
        <a:lstStyle/>
        <a:p>
          <a:endParaRPr lang="en-US" sz="1600"/>
        </a:p>
      </dgm:t>
    </dgm:pt>
    <dgm:pt modelId="{F06346B0-D4BB-4EAE-B36C-79DBF097665B}">
      <dgm:prSet custT="1"/>
      <dgm:spPr/>
      <dgm:t>
        <a:bodyPr/>
        <a:lstStyle/>
        <a:p>
          <a:pPr rtl="0"/>
          <a:r>
            <a:rPr lang="en-US" sz="2400">
              <a:solidFill>
                <a:schemeClr val="tx2">
                  <a:lumMod val="50000"/>
                </a:schemeClr>
              </a:solidFill>
            </a:rPr>
            <a:t>Create</a:t>
          </a:r>
          <a:r>
            <a:rPr lang="en-US" sz="2400">
              <a:solidFill>
                <a:schemeClr val="tx2">
                  <a:lumMod val="50000"/>
                </a:schemeClr>
              </a:solidFill>
              <a:latin typeface="Calibri" panose="020F0502020204030204"/>
            </a:rPr>
            <a:t> a process</a:t>
          </a:r>
          <a:r>
            <a:rPr lang="en-US" sz="240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2400">
              <a:solidFill>
                <a:schemeClr val="tx2">
                  <a:lumMod val="50000"/>
                </a:schemeClr>
              </a:solidFill>
              <a:latin typeface="Calibri" panose="020F0502020204030204"/>
            </a:rPr>
            <a:t>and space </a:t>
          </a:r>
          <a:r>
            <a:rPr lang="en-US" sz="2400">
              <a:solidFill>
                <a:schemeClr val="tx2">
                  <a:lumMod val="50000"/>
                </a:schemeClr>
              </a:solidFill>
            </a:rPr>
            <a:t>to share provider-level data</a:t>
          </a:r>
        </a:p>
      </dgm:t>
    </dgm:pt>
    <dgm:pt modelId="{D0269707-A061-4312-846F-87E35575B74D}" type="parTrans" cxnId="{7F4BAB8B-1F16-4A0E-B5E1-B6D808696F56}">
      <dgm:prSet/>
      <dgm:spPr/>
      <dgm:t>
        <a:bodyPr/>
        <a:lstStyle/>
        <a:p>
          <a:endParaRPr lang="en-US" sz="1600"/>
        </a:p>
      </dgm:t>
    </dgm:pt>
    <dgm:pt modelId="{92B14F40-C3A9-450F-BC65-A2CEDA3F31FD}" type="sibTrans" cxnId="{7F4BAB8B-1F16-4A0E-B5E1-B6D808696F56}">
      <dgm:prSet/>
      <dgm:spPr/>
      <dgm:t>
        <a:bodyPr/>
        <a:lstStyle/>
        <a:p>
          <a:endParaRPr lang="en-US" sz="1600"/>
        </a:p>
      </dgm:t>
    </dgm:pt>
    <dgm:pt modelId="{B4F9B9C1-B541-4AB0-A5EE-A788D3DFC0B0}">
      <dgm:prSet custT="1"/>
      <dgm:spPr/>
      <dgm:t>
        <a:bodyPr/>
        <a:lstStyle/>
        <a:p>
          <a:r>
            <a:rPr lang="en-US" sz="2400">
              <a:solidFill>
                <a:schemeClr val="tx2">
                  <a:lumMod val="50000"/>
                </a:schemeClr>
              </a:solidFill>
            </a:rPr>
            <a:t>Implement and communicate timeline</a:t>
          </a:r>
        </a:p>
      </dgm:t>
    </dgm:pt>
    <dgm:pt modelId="{8BB351D3-0C68-4A7B-9C28-E1C1A99E5899}" type="parTrans" cxnId="{030B11B7-1234-4CFA-B4E3-947338B9CE39}">
      <dgm:prSet/>
      <dgm:spPr/>
      <dgm:t>
        <a:bodyPr/>
        <a:lstStyle/>
        <a:p>
          <a:endParaRPr lang="en-US" sz="1600"/>
        </a:p>
      </dgm:t>
    </dgm:pt>
    <dgm:pt modelId="{DB0E5739-C7C0-49BB-AEB0-5E82455132B1}" type="sibTrans" cxnId="{030B11B7-1234-4CFA-B4E3-947338B9CE39}">
      <dgm:prSet/>
      <dgm:spPr/>
      <dgm:t>
        <a:bodyPr/>
        <a:lstStyle/>
        <a:p>
          <a:endParaRPr lang="en-US" sz="1600"/>
        </a:p>
      </dgm:t>
    </dgm:pt>
    <dgm:pt modelId="{AEBEA292-C4CB-4A51-BDCA-76726EB4945C}" type="pres">
      <dgm:prSet presAssocID="{57119111-FEB2-49BB-B708-5186168DD73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AAA60D-CC7E-4B6D-AD35-08B1B4C7D2C8}" type="pres">
      <dgm:prSet presAssocID="{ADD083CD-126C-4C48-A528-5136DE06285E}" presName="roof" presStyleLbl="dkBgShp" presStyleIdx="0" presStyleCnt="2"/>
      <dgm:spPr/>
      <dgm:t>
        <a:bodyPr/>
        <a:lstStyle/>
        <a:p>
          <a:endParaRPr lang="en-US"/>
        </a:p>
      </dgm:t>
    </dgm:pt>
    <dgm:pt modelId="{8BE7E988-01F3-42BE-8FEC-D9076675AE07}" type="pres">
      <dgm:prSet presAssocID="{ADD083CD-126C-4C48-A528-5136DE06285E}" presName="pillars" presStyleCnt="0"/>
      <dgm:spPr/>
    </dgm:pt>
    <dgm:pt modelId="{4B131886-2B25-45C0-8234-AF40F79252F9}" type="pres">
      <dgm:prSet presAssocID="{ADD083CD-126C-4C48-A528-5136DE06285E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6416F5-D8A2-4590-BA96-4C8A24534225}" type="pres">
      <dgm:prSet presAssocID="{CFBF04E4-2315-4454-A6B6-EF89472345B8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FD218A-22A9-42CB-BEC1-1A89BC27FFC4}" type="pres">
      <dgm:prSet presAssocID="{F06346B0-D4BB-4EAE-B36C-79DBF097665B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AF165F-18CD-4D29-8458-FC1F0EFDFD9C}" type="pres">
      <dgm:prSet presAssocID="{B4F9B9C1-B541-4AB0-A5EE-A788D3DFC0B0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0500E0-3B08-4BE4-A0D1-5E5EF7D47208}" type="pres">
      <dgm:prSet presAssocID="{ADD083CD-126C-4C48-A528-5136DE06285E}" presName="base" presStyleLbl="dkBgShp" presStyleIdx="1" presStyleCnt="2"/>
      <dgm:spPr>
        <a:solidFill>
          <a:schemeClr val="accent1"/>
        </a:solidFill>
      </dgm:spPr>
    </dgm:pt>
  </dgm:ptLst>
  <dgm:cxnLst>
    <dgm:cxn modelId="{5C2250A2-39EB-4CF1-9210-D7BF0156394B}" type="presOf" srcId="{CFBF04E4-2315-4454-A6B6-EF89472345B8}" destId="{F76416F5-D8A2-4590-BA96-4C8A24534225}" srcOrd="0" destOrd="0" presId="urn:microsoft.com/office/officeart/2005/8/layout/hList3"/>
    <dgm:cxn modelId="{6B0595C4-7C8E-4BE6-901E-AD91FAA17E6C}" srcId="{ADD083CD-126C-4C48-A528-5136DE06285E}" destId="{CFBF04E4-2315-4454-A6B6-EF89472345B8}" srcOrd="1" destOrd="0" parTransId="{0ED300C6-4711-447C-B2DD-ED287453C2E9}" sibTransId="{BEE93210-0E5C-4534-8D2B-EE86815725D4}"/>
    <dgm:cxn modelId="{2F90C5D5-C8F1-4070-BACD-7B1939AE239A}" type="presOf" srcId="{B4F9B9C1-B541-4AB0-A5EE-A788D3DFC0B0}" destId="{C1AF165F-18CD-4D29-8458-FC1F0EFDFD9C}" srcOrd="0" destOrd="0" presId="urn:microsoft.com/office/officeart/2005/8/layout/hList3"/>
    <dgm:cxn modelId="{2B7C1B5E-833F-4170-BAE8-6646D71D48F4}" type="presOf" srcId="{57119111-FEB2-49BB-B708-5186168DD73D}" destId="{AEBEA292-C4CB-4A51-BDCA-76726EB4945C}" srcOrd="0" destOrd="0" presId="urn:microsoft.com/office/officeart/2005/8/layout/hList3"/>
    <dgm:cxn modelId="{5C7F19D5-122A-497E-B5C3-989DE897880F}" type="presOf" srcId="{F06346B0-D4BB-4EAE-B36C-79DBF097665B}" destId="{E2FD218A-22A9-42CB-BEC1-1A89BC27FFC4}" srcOrd="0" destOrd="0" presId="urn:microsoft.com/office/officeart/2005/8/layout/hList3"/>
    <dgm:cxn modelId="{7F4BAB8B-1F16-4A0E-B5E1-B6D808696F56}" srcId="{ADD083CD-126C-4C48-A528-5136DE06285E}" destId="{F06346B0-D4BB-4EAE-B36C-79DBF097665B}" srcOrd="2" destOrd="0" parTransId="{D0269707-A061-4312-846F-87E35575B74D}" sibTransId="{92B14F40-C3A9-450F-BC65-A2CEDA3F31FD}"/>
    <dgm:cxn modelId="{D5211B6A-6C29-48C8-A527-3FB60CA05A59}" srcId="{ADD083CD-126C-4C48-A528-5136DE06285E}" destId="{79E284EC-D074-46A5-95E8-ED77B7F5F62C}" srcOrd="0" destOrd="0" parTransId="{391FAF5C-1D2C-4032-A884-DC90DC5918EC}" sibTransId="{D1EDFA28-6BB5-462A-8477-790B83C92A4D}"/>
    <dgm:cxn modelId="{982AF2E7-9DED-49CD-A3DB-1DAC1C8306FA}" srcId="{57119111-FEB2-49BB-B708-5186168DD73D}" destId="{ADD083CD-126C-4C48-A528-5136DE06285E}" srcOrd="0" destOrd="0" parTransId="{CA8D7322-F083-4B65-A5C9-FABEA48A5081}" sibTransId="{B0C1C9AA-7F6F-46B7-8964-DC6D06D3359B}"/>
    <dgm:cxn modelId="{0F013F6B-7059-4A55-8897-9EDC5F384FF7}" type="presOf" srcId="{79E284EC-D074-46A5-95E8-ED77B7F5F62C}" destId="{4B131886-2B25-45C0-8234-AF40F79252F9}" srcOrd="0" destOrd="0" presId="urn:microsoft.com/office/officeart/2005/8/layout/hList3"/>
    <dgm:cxn modelId="{030B11B7-1234-4CFA-B4E3-947338B9CE39}" srcId="{ADD083CD-126C-4C48-A528-5136DE06285E}" destId="{B4F9B9C1-B541-4AB0-A5EE-A788D3DFC0B0}" srcOrd="3" destOrd="0" parTransId="{8BB351D3-0C68-4A7B-9C28-E1C1A99E5899}" sibTransId="{DB0E5739-C7C0-49BB-AEB0-5E82455132B1}"/>
    <dgm:cxn modelId="{AB42F227-A90F-4436-8331-E31AFE06C962}" type="presOf" srcId="{ADD083CD-126C-4C48-A528-5136DE06285E}" destId="{D3AAA60D-CC7E-4B6D-AD35-08B1B4C7D2C8}" srcOrd="0" destOrd="0" presId="urn:microsoft.com/office/officeart/2005/8/layout/hList3"/>
    <dgm:cxn modelId="{40E6402F-9DE4-4F59-A666-EF9D39D1D5C7}" type="presParOf" srcId="{AEBEA292-C4CB-4A51-BDCA-76726EB4945C}" destId="{D3AAA60D-CC7E-4B6D-AD35-08B1B4C7D2C8}" srcOrd="0" destOrd="0" presId="urn:microsoft.com/office/officeart/2005/8/layout/hList3"/>
    <dgm:cxn modelId="{CB76E380-4870-4FB5-9223-66019135DC25}" type="presParOf" srcId="{AEBEA292-C4CB-4A51-BDCA-76726EB4945C}" destId="{8BE7E988-01F3-42BE-8FEC-D9076675AE07}" srcOrd="1" destOrd="0" presId="urn:microsoft.com/office/officeart/2005/8/layout/hList3"/>
    <dgm:cxn modelId="{746D2BEB-25C0-4030-B9BE-A9B70F9178C6}" type="presParOf" srcId="{8BE7E988-01F3-42BE-8FEC-D9076675AE07}" destId="{4B131886-2B25-45C0-8234-AF40F79252F9}" srcOrd="0" destOrd="0" presId="urn:microsoft.com/office/officeart/2005/8/layout/hList3"/>
    <dgm:cxn modelId="{4FD1053F-EEFE-4239-8DCB-7DCFB0AAF2CD}" type="presParOf" srcId="{8BE7E988-01F3-42BE-8FEC-D9076675AE07}" destId="{F76416F5-D8A2-4590-BA96-4C8A24534225}" srcOrd="1" destOrd="0" presId="urn:microsoft.com/office/officeart/2005/8/layout/hList3"/>
    <dgm:cxn modelId="{039D311E-6F4C-498D-89AA-3E83421F9B48}" type="presParOf" srcId="{8BE7E988-01F3-42BE-8FEC-D9076675AE07}" destId="{E2FD218A-22A9-42CB-BEC1-1A89BC27FFC4}" srcOrd="2" destOrd="0" presId="urn:microsoft.com/office/officeart/2005/8/layout/hList3"/>
    <dgm:cxn modelId="{03B62886-0B7C-440C-871C-69DACFF3A3EC}" type="presParOf" srcId="{8BE7E988-01F3-42BE-8FEC-D9076675AE07}" destId="{C1AF165F-18CD-4D29-8458-FC1F0EFDFD9C}" srcOrd="3" destOrd="0" presId="urn:microsoft.com/office/officeart/2005/8/layout/hList3"/>
    <dgm:cxn modelId="{09C46373-FEDB-4DA0-8502-9B005360953D}" type="presParOf" srcId="{AEBEA292-C4CB-4A51-BDCA-76726EB4945C}" destId="{4B0500E0-3B08-4BE4-A0D1-5E5EF7D47208}" srcOrd="2" destOrd="0" presId="urn:microsoft.com/office/officeart/2005/8/layout/hList3"/>
  </dgm:cxnLst>
  <dgm:bg>
    <a:solidFill>
      <a:schemeClr val="accent1"/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D186BD-E25C-42B0-A336-B656359AC2E1}" type="doc">
      <dgm:prSet loTypeId="urn:microsoft.com/office/officeart/2008/layout/Picture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B5DBBEC-EE0D-4CC5-BDF8-A239D643BA49}">
      <dgm:prSet phldrT="[Text]"/>
      <dgm:spPr/>
      <dgm:t>
        <a:bodyPr/>
        <a:lstStyle/>
        <a:p>
          <a:r>
            <a:rPr lang="en-US" b="1"/>
            <a:t>CMQCC Guidance for Understanding and Unblinding Provider-Level NTSV Cesarean Rates</a:t>
          </a:r>
          <a:endParaRPr lang="en-US"/>
        </a:p>
      </dgm:t>
    </dgm:pt>
    <dgm:pt modelId="{1411EC7F-FEF6-4E63-86C4-EC4B39EF0229}" type="parTrans" cxnId="{B2B652CC-D341-47B4-861F-2543CBD75AEC}">
      <dgm:prSet/>
      <dgm:spPr/>
      <dgm:t>
        <a:bodyPr/>
        <a:lstStyle/>
        <a:p>
          <a:endParaRPr lang="en-US"/>
        </a:p>
      </dgm:t>
    </dgm:pt>
    <dgm:pt modelId="{B8B1F6AE-155D-42E4-A6CC-BD4DFA49CF99}" type="sibTrans" cxnId="{B2B652CC-D341-47B4-861F-2543CBD75AEC}">
      <dgm:prSet/>
      <dgm:spPr/>
      <dgm:t>
        <a:bodyPr/>
        <a:lstStyle/>
        <a:p>
          <a:endParaRPr lang="en-US"/>
        </a:p>
      </dgm:t>
    </dgm:pt>
    <dgm:pt modelId="{C152486C-F660-4AAF-9213-DA346246961A}">
      <dgm:prSet phldrT="[Text]" custT="1"/>
      <dgm:spPr/>
      <dgm:t>
        <a:bodyPr/>
        <a:lstStyle/>
        <a:p>
          <a:pPr rtl="0"/>
          <a:r>
            <a:rPr lang="en-US" sz="2200">
              <a:solidFill>
                <a:schemeClr val="tx2">
                  <a:lumMod val="50000"/>
                </a:schemeClr>
              </a:solidFill>
            </a:rPr>
            <a:t>Step by Step Guidance and timeline to</a:t>
          </a:r>
          <a:r>
            <a:rPr lang="en-US" sz="2200">
              <a:solidFill>
                <a:schemeClr val="tx2">
                  <a:lumMod val="50000"/>
                </a:schemeClr>
              </a:solidFill>
              <a:latin typeface="Calibri" panose="020F0502020204030204"/>
            </a:rPr>
            <a:t> </a:t>
          </a:r>
          <a:endParaRPr lang="en-US" sz="2200">
            <a:solidFill>
              <a:schemeClr val="tx2">
                <a:lumMod val="50000"/>
              </a:schemeClr>
            </a:solidFill>
          </a:endParaRPr>
        </a:p>
        <a:p>
          <a:r>
            <a:rPr lang="en-US" sz="2200">
              <a:solidFill>
                <a:schemeClr val="tx2">
                  <a:lumMod val="50000"/>
                </a:schemeClr>
              </a:solidFill>
            </a:rPr>
            <a:t>un-blinding data</a:t>
          </a:r>
        </a:p>
      </dgm:t>
    </dgm:pt>
    <dgm:pt modelId="{FC7DE620-8B3D-4227-A9C4-DCA3CC319D9C}" type="parTrans" cxnId="{3E7062CB-FC3C-4839-BD68-C2A3C6D1A1AB}">
      <dgm:prSet/>
      <dgm:spPr/>
      <dgm:t>
        <a:bodyPr/>
        <a:lstStyle/>
        <a:p>
          <a:endParaRPr lang="en-US"/>
        </a:p>
      </dgm:t>
    </dgm:pt>
    <dgm:pt modelId="{6628616A-1E40-49E6-9ED7-C234249DD986}" type="sibTrans" cxnId="{3E7062CB-FC3C-4839-BD68-C2A3C6D1A1AB}">
      <dgm:prSet/>
      <dgm:spPr/>
      <dgm:t>
        <a:bodyPr/>
        <a:lstStyle/>
        <a:p>
          <a:endParaRPr lang="en-US"/>
        </a:p>
      </dgm:t>
    </dgm:pt>
    <dgm:pt modelId="{73D967F6-2924-443B-BE81-9496067B126B}">
      <dgm:prSet phldrT="[Text]"/>
      <dgm:spPr/>
      <dgm:t>
        <a:bodyPr/>
        <a:lstStyle/>
        <a:p>
          <a:r>
            <a:rPr lang="en-US">
              <a:solidFill>
                <a:schemeClr val="tx2">
                  <a:lumMod val="50000"/>
                </a:schemeClr>
              </a:solidFill>
            </a:rPr>
            <a:t>Common Considerations and barriers to sharing un-blinded data</a:t>
          </a:r>
        </a:p>
      </dgm:t>
    </dgm:pt>
    <dgm:pt modelId="{312CA3CD-0A27-42B5-AF5F-A5EB8C8A2B4E}" type="parTrans" cxnId="{515AFA1C-A751-44F7-855A-7B196D0B3BD9}">
      <dgm:prSet/>
      <dgm:spPr/>
      <dgm:t>
        <a:bodyPr/>
        <a:lstStyle/>
        <a:p>
          <a:endParaRPr lang="en-US"/>
        </a:p>
      </dgm:t>
    </dgm:pt>
    <dgm:pt modelId="{5F0A900C-E672-4A9E-A656-A50F3B7AF372}" type="sibTrans" cxnId="{515AFA1C-A751-44F7-855A-7B196D0B3BD9}">
      <dgm:prSet/>
      <dgm:spPr/>
      <dgm:t>
        <a:bodyPr/>
        <a:lstStyle/>
        <a:p>
          <a:endParaRPr lang="en-US"/>
        </a:p>
      </dgm:t>
    </dgm:pt>
    <dgm:pt modelId="{41265A79-2252-4C79-933F-D58E32507CBD}">
      <dgm:prSet phldrT="[Text]"/>
      <dgm:spPr/>
      <dgm:t>
        <a:bodyPr/>
        <a:lstStyle/>
        <a:p>
          <a:r>
            <a:rPr lang="en-US">
              <a:solidFill>
                <a:schemeClr val="tx2">
                  <a:lumMod val="50000"/>
                </a:schemeClr>
              </a:solidFill>
            </a:rPr>
            <a:t>Troubleshooting and FAQs</a:t>
          </a:r>
        </a:p>
      </dgm:t>
    </dgm:pt>
    <dgm:pt modelId="{5949A00D-F409-4F50-91A0-5EEE0B84B6DB}" type="parTrans" cxnId="{1A0DF18F-4494-4DBF-965F-FF8A8E3E216F}">
      <dgm:prSet/>
      <dgm:spPr/>
      <dgm:t>
        <a:bodyPr/>
        <a:lstStyle/>
        <a:p>
          <a:endParaRPr lang="en-US"/>
        </a:p>
      </dgm:t>
    </dgm:pt>
    <dgm:pt modelId="{0687B08D-CB6C-4734-A396-DBA6E22F6E3B}" type="sibTrans" cxnId="{1A0DF18F-4494-4DBF-965F-FF8A8E3E216F}">
      <dgm:prSet/>
      <dgm:spPr/>
      <dgm:t>
        <a:bodyPr/>
        <a:lstStyle/>
        <a:p>
          <a:endParaRPr lang="en-US"/>
        </a:p>
      </dgm:t>
    </dgm:pt>
    <dgm:pt modelId="{2792D2DB-DA03-4EFE-998C-150565F093F9}" type="pres">
      <dgm:prSet presAssocID="{CDD186BD-E25C-42B0-A336-B656359AC2E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9833F7D-A50A-4738-A997-5923A0F4493A}" type="pres">
      <dgm:prSet presAssocID="{3B5DBBEC-EE0D-4CC5-BDF8-A239D643BA49}" presName="root" presStyleCnt="0">
        <dgm:presLayoutVars>
          <dgm:chMax/>
          <dgm:chPref val="4"/>
        </dgm:presLayoutVars>
      </dgm:prSet>
      <dgm:spPr/>
    </dgm:pt>
    <dgm:pt modelId="{C9ADCCF8-E49F-4BE5-B163-7A2C089CA230}" type="pres">
      <dgm:prSet presAssocID="{3B5DBBEC-EE0D-4CC5-BDF8-A239D643BA49}" presName="rootComposite" presStyleCnt="0">
        <dgm:presLayoutVars/>
      </dgm:prSet>
      <dgm:spPr/>
    </dgm:pt>
    <dgm:pt modelId="{12327C93-DA3B-4FF6-BC0D-5C78AD4D4618}" type="pres">
      <dgm:prSet presAssocID="{3B5DBBEC-EE0D-4CC5-BDF8-A239D643BA49}" presName="rootText" presStyleLbl="node0" presStyleIdx="0" presStyleCnt="1" custScaleX="106166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C2852281-76F5-4E19-AAB6-831258686AAF}" type="pres">
      <dgm:prSet presAssocID="{3B5DBBEC-EE0D-4CC5-BDF8-A239D643BA49}" presName="childShape" presStyleCnt="0">
        <dgm:presLayoutVars>
          <dgm:chMax val="0"/>
          <dgm:chPref val="0"/>
        </dgm:presLayoutVars>
      </dgm:prSet>
      <dgm:spPr/>
    </dgm:pt>
    <dgm:pt modelId="{8994AD61-8B94-48CF-B69C-1815A4C88DB2}" type="pres">
      <dgm:prSet presAssocID="{C152486C-F660-4AAF-9213-DA346246961A}" presName="childComposite" presStyleCnt="0">
        <dgm:presLayoutVars>
          <dgm:chMax val="0"/>
          <dgm:chPref val="0"/>
        </dgm:presLayoutVars>
      </dgm:prSet>
      <dgm:spPr/>
    </dgm:pt>
    <dgm:pt modelId="{AA34032E-0A02-4FF3-A94E-100FD1ED0EC9}" type="pres">
      <dgm:prSet presAssocID="{C152486C-F660-4AAF-9213-DA346246961A}" presName="Image" presStyleLbl="nod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B3B0250-2021-497F-ADC5-4464811D0285}" type="pres">
      <dgm:prSet presAssocID="{C152486C-F660-4AAF-9213-DA346246961A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9EEEE-1F32-41D6-B80C-F67ECF2B00BD}" type="pres">
      <dgm:prSet presAssocID="{73D967F6-2924-443B-BE81-9496067B126B}" presName="childComposite" presStyleCnt="0">
        <dgm:presLayoutVars>
          <dgm:chMax val="0"/>
          <dgm:chPref val="0"/>
        </dgm:presLayoutVars>
      </dgm:prSet>
      <dgm:spPr/>
    </dgm:pt>
    <dgm:pt modelId="{BA14FA01-F1C2-41D8-9246-C5D32E128895}" type="pres">
      <dgm:prSet presAssocID="{73D967F6-2924-443B-BE81-9496067B126B}" presName="Image" presStyleLbl="node1" presStyleIdx="1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ECBADA1-C9D1-483D-939C-3B3E8F77ED93}" type="pres">
      <dgm:prSet presAssocID="{73D967F6-2924-443B-BE81-9496067B126B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E25E06-9B75-4E53-9044-C0469EBC09C6}" type="pres">
      <dgm:prSet presAssocID="{41265A79-2252-4C79-933F-D58E32507CBD}" presName="childComposite" presStyleCnt="0">
        <dgm:presLayoutVars>
          <dgm:chMax val="0"/>
          <dgm:chPref val="0"/>
        </dgm:presLayoutVars>
      </dgm:prSet>
      <dgm:spPr/>
    </dgm:pt>
    <dgm:pt modelId="{93B638DB-9D18-4A83-AE07-00C4EDA37D28}" type="pres">
      <dgm:prSet presAssocID="{41265A79-2252-4C79-933F-D58E32507CBD}" presName="Image" presStyleLbl="node1" presStyleIdx="2" presStyleCnt="3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9909B337-E780-4705-9D70-51BA008A6E75}" type="pres">
      <dgm:prSet presAssocID="{41265A79-2252-4C79-933F-D58E32507CBD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7062CB-FC3C-4839-BD68-C2A3C6D1A1AB}" srcId="{3B5DBBEC-EE0D-4CC5-BDF8-A239D643BA49}" destId="{C152486C-F660-4AAF-9213-DA346246961A}" srcOrd="0" destOrd="0" parTransId="{FC7DE620-8B3D-4227-A9C4-DCA3CC319D9C}" sibTransId="{6628616A-1E40-49E6-9ED7-C234249DD986}"/>
    <dgm:cxn modelId="{515AFA1C-A751-44F7-855A-7B196D0B3BD9}" srcId="{3B5DBBEC-EE0D-4CC5-BDF8-A239D643BA49}" destId="{73D967F6-2924-443B-BE81-9496067B126B}" srcOrd="1" destOrd="0" parTransId="{312CA3CD-0A27-42B5-AF5F-A5EB8C8A2B4E}" sibTransId="{5F0A900C-E672-4A9E-A656-A50F3B7AF372}"/>
    <dgm:cxn modelId="{F4C209DF-A94A-4E03-B754-B3BA6CEA4CEB}" type="presOf" srcId="{3B5DBBEC-EE0D-4CC5-BDF8-A239D643BA49}" destId="{12327C93-DA3B-4FF6-BC0D-5C78AD4D4618}" srcOrd="0" destOrd="0" presId="urn:microsoft.com/office/officeart/2008/layout/PictureAccentList"/>
    <dgm:cxn modelId="{1A0DF18F-4494-4DBF-965F-FF8A8E3E216F}" srcId="{3B5DBBEC-EE0D-4CC5-BDF8-A239D643BA49}" destId="{41265A79-2252-4C79-933F-D58E32507CBD}" srcOrd="2" destOrd="0" parTransId="{5949A00D-F409-4F50-91A0-5EEE0B84B6DB}" sibTransId="{0687B08D-CB6C-4734-A396-DBA6E22F6E3B}"/>
    <dgm:cxn modelId="{79ED92D0-0D68-443A-9254-C59E4BF6B765}" type="presOf" srcId="{CDD186BD-E25C-42B0-A336-B656359AC2E1}" destId="{2792D2DB-DA03-4EFE-998C-150565F093F9}" srcOrd="0" destOrd="0" presId="urn:microsoft.com/office/officeart/2008/layout/PictureAccentList"/>
    <dgm:cxn modelId="{CF9A511A-EB27-4238-8933-F5D87D06283A}" type="presOf" srcId="{41265A79-2252-4C79-933F-D58E32507CBD}" destId="{9909B337-E780-4705-9D70-51BA008A6E75}" srcOrd="0" destOrd="0" presId="urn:microsoft.com/office/officeart/2008/layout/PictureAccentList"/>
    <dgm:cxn modelId="{AFB97D52-8B89-48DB-80C9-3671CC97CF1E}" type="presOf" srcId="{73D967F6-2924-443B-BE81-9496067B126B}" destId="{1ECBADA1-C9D1-483D-939C-3B3E8F77ED93}" srcOrd="0" destOrd="0" presId="urn:microsoft.com/office/officeart/2008/layout/PictureAccentList"/>
    <dgm:cxn modelId="{B2B652CC-D341-47B4-861F-2543CBD75AEC}" srcId="{CDD186BD-E25C-42B0-A336-B656359AC2E1}" destId="{3B5DBBEC-EE0D-4CC5-BDF8-A239D643BA49}" srcOrd="0" destOrd="0" parTransId="{1411EC7F-FEF6-4E63-86C4-EC4B39EF0229}" sibTransId="{B8B1F6AE-155D-42E4-A6CC-BD4DFA49CF99}"/>
    <dgm:cxn modelId="{F5222EE5-6FA2-4113-B2E4-F8E5C868A26A}" type="presOf" srcId="{C152486C-F660-4AAF-9213-DA346246961A}" destId="{0B3B0250-2021-497F-ADC5-4464811D0285}" srcOrd="0" destOrd="0" presId="urn:microsoft.com/office/officeart/2008/layout/PictureAccentList"/>
    <dgm:cxn modelId="{35E842C4-04FE-47B1-A9CF-523AAC7C3CE7}" type="presParOf" srcId="{2792D2DB-DA03-4EFE-998C-150565F093F9}" destId="{29833F7D-A50A-4738-A997-5923A0F4493A}" srcOrd="0" destOrd="0" presId="urn:microsoft.com/office/officeart/2008/layout/PictureAccentList"/>
    <dgm:cxn modelId="{88C4184B-886A-4322-8B61-2CCBCDE8EA3F}" type="presParOf" srcId="{29833F7D-A50A-4738-A997-5923A0F4493A}" destId="{C9ADCCF8-E49F-4BE5-B163-7A2C089CA230}" srcOrd="0" destOrd="0" presId="urn:microsoft.com/office/officeart/2008/layout/PictureAccentList"/>
    <dgm:cxn modelId="{42A2EC98-7C5B-45EE-9BEF-22E3D7D8E577}" type="presParOf" srcId="{C9ADCCF8-E49F-4BE5-B163-7A2C089CA230}" destId="{12327C93-DA3B-4FF6-BC0D-5C78AD4D4618}" srcOrd="0" destOrd="0" presId="urn:microsoft.com/office/officeart/2008/layout/PictureAccentList"/>
    <dgm:cxn modelId="{D5A8148E-60EC-412A-AA10-AA5648F287B4}" type="presParOf" srcId="{29833F7D-A50A-4738-A997-5923A0F4493A}" destId="{C2852281-76F5-4E19-AAB6-831258686AAF}" srcOrd="1" destOrd="0" presId="urn:microsoft.com/office/officeart/2008/layout/PictureAccentList"/>
    <dgm:cxn modelId="{D751A158-261F-4900-A16D-47F754AEB18E}" type="presParOf" srcId="{C2852281-76F5-4E19-AAB6-831258686AAF}" destId="{8994AD61-8B94-48CF-B69C-1815A4C88DB2}" srcOrd="0" destOrd="0" presId="urn:microsoft.com/office/officeart/2008/layout/PictureAccentList"/>
    <dgm:cxn modelId="{40BFA9FD-11ED-4E99-ADDF-C5ECE1FAE277}" type="presParOf" srcId="{8994AD61-8B94-48CF-B69C-1815A4C88DB2}" destId="{AA34032E-0A02-4FF3-A94E-100FD1ED0EC9}" srcOrd="0" destOrd="0" presId="urn:microsoft.com/office/officeart/2008/layout/PictureAccentList"/>
    <dgm:cxn modelId="{4A763529-AB5F-4B66-AE96-D3F413F10D1B}" type="presParOf" srcId="{8994AD61-8B94-48CF-B69C-1815A4C88DB2}" destId="{0B3B0250-2021-497F-ADC5-4464811D0285}" srcOrd="1" destOrd="0" presId="urn:microsoft.com/office/officeart/2008/layout/PictureAccentList"/>
    <dgm:cxn modelId="{5DC86A41-6051-47C8-91F0-A81FAF446293}" type="presParOf" srcId="{C2852281-76F5-4E19-AAB6-831258686AAF}" destId="{5E79EEEE-1F32-41D6-B80C-F67ECF2B00BD}" srcOrd="1" destOrd="0" presId="urn:microsoft.com/office/officeart/2008/layout/PictureAccentList"/>
    <dgm:cxn modelId="{5BAF305E-7A74-4783-958B-456A1E89B0A7}" type="presParOf" srcId="{5E79EEEE-1F32-41D6-B80C-F67ECF2B00BD}" destId="{BA14FA01-F1C2-41D8-9246-C5D32E128895}" srcOrd="0" destOrd="0" presId="urn:microsoft.com/office/officeart/2008/layout/PictureAccentList"/>
    <dgm:cxn modelId="{DF5617EC-B95C-45E8-939F-F3D75BFDB4D5}" type="presParOf" srcId="{5E79EEEE-1F32-41D6-B80C-F67ECF2B00BD}" destId="{1ECBADA1-C9D1-483D-939C-3B3E8F77ED93}" srcOrd="1" destOrd="0" presId="urn:microsoft.com/office/officeart/2008/layout/PictureAccentList"/>
    <dgm:cxn modelId="{2AD66FE3-856E-4440-88C2-1EB063F7AFF2}" type="presParOf" srcId="{C2852281-76F5-4E19-AAB6-831258686AAF}" destId="{27E25E06-9B75-4E53-9044-C0469EBC09C6}" srcOrd="2" destOrd="0" presId="urn:microsoft.com/office/officeart/2008/layout/PictureAccentList"/>
    <dgm:cxn modelId="{71084AED-4881-4338-9A79-D3019E62BFCF}" type="presParOf" srcId="{27E25E06-9B75-4E53-9044-C0469EBC09C6}" destId="{93B638DB-9D18-4A83-AE07-00C4EDA37D28}" srcOrd="0" destOrd="0" presId="urn:microsoft.com/office/officeart/2008/layout/PictureAccentList"/>
    <dgm:cxn modelId="{0B0A90F9-4390-4EC0-84D3-7E619DFFFA98}" type="presParOf" srcId="{27E25E06-9B75-4E53-9044-C0469EBC09C6}" destId="{9909B337-E780-4705-9D70-51BA008A6E7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F64DC2-41C0-4F7D-8325-8D51E1193ED9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5005B9E-671D-4CDF-B462-90FB272F4F14}">
      <dgm:prSet phldrT="[Text]" custT="1"/>
      <dgm:spPr/>
      <dgm:t>
        <a:bodyPr/>
        <a:lstStyle/>
        <a:p>
          <a:r>
            <a:rPr lang="en-US" sz="2400" b="1">
              <a:solidFill>
                <a:schemeClr val="tx2">
                  <a:lumMod val="50000"/>
                </a:schemeClr>
              </a:solidFill>
            </a:rPr>
            <a:t>Provider Education Posters</a:t>
          </a:r>
          <a:endParaRPr lang="en-US" sz="2400">
            <a:solidFill>
              <a:schemeClr val="tx2">
                <a:lumMod val="50000"/>
              </a:schemeClr>
            </a:solidFill>
          </a:endParaRPr>
        </a:p>
      </dgm:t>
    </dgm:pt>
    <dgm:pt modelId="{4CEF970A-10C1-4A98-98FF-AB08E3B98029}" type="parTrans" cxnId="{E1151966-ED78-4659-A3BA-56780E0A5F3B}">
      <dgm:prSet/>
      <dgm:spPr/>
      <dgm:t>
        <a:bodyPr/>
        <a:lstStyle/>
        <a:p>
          <a:endParaRPr lang="en-US"/>
        </a:p>
      </dgm:t>
    </dgm:pt>
    <dgm:pt modelId="{C4047988-09E5-4DED-A3E4-A30211C6479D}" type="sibTrans" cxnId="{E1151966-ED78-4659-A3BA-56780E0A5F3B}">
      <dgm:prSet/>
      <dgm:spPr/>
      <dgm:t>
        <a:bodyPr/>
        <a:lstStyle/>
        <a:p>
          <a:endParaRPr lang="en-US"/>
        </a:p>
      </dgm:t>
    </dgm:pt>
    <dgm:pt modelId="{307247DF-D4CA-4BD5-8DFD-8C7E2973B171}">
      <dgm:prSet phldrT="[Text]" custT="1"/>
      <dgm:spPr/>
      <dgm:t>
        <a:bodyPr/>
        <a:lstStyle/>
        <a:p>
          <a:r>
            <a:rPr lang="en-US" sz="2400" b="1">
              <a:solidFill>
                <a:schemeClr val="tx2">
                  <a:lumMod val="50000"/>
                </a:schemeClr>
              </a:solidFill>
            </a:rPr>
            <a:t>Missed Opportunity Review</a:t>
          </a:r>
          <a:endParaRPr lang="en-US" sz="2400">
            <a:solidFill>
              <a:schemeClr val="tx2">
                <a:lumMod val="50000"/>
              </a:schemeClr>
            </a:solidFill>
          </a:endParaRPr>
        </a:p>
      </dgm:t>
    </dgm:pt>
    <dgm:pt modelId="{7EBAD9C5-7889-48BD-89AF-17141D5F21D3}" type="sibTrans" cxnId="{5D239011-0AD6-4012-99A5-CD19226A5738}">
      <dgm:prSet/>
      <dgm:spPr/>
      <dgm:t>
        <a:bodyPr/>
        <a:lstStyle/>
        <a:p>
          <a:endParaRPr lang="en-US"/>
        </a:p>
      </dgm:t>
    </dgm:pt>
    <dgm:pt modelId="{75B90726-D726-484B-BCE8-5BC1D17AE491}" type="parTrans" cxnId="{5D239011-0AD6-4012-99A5-CD19226A5738}">
      <dgm:prSet/>
      <dgm:spPr/>
      <dgm:t>
        <a:bodyPr/>
        <a:lstStyle/>
        <a:p>
          <a:endParaRPr lang="en-US"/>
        </a:p>
      </dgm:t>
    </dgm:pt>
    <dgm:pt modelId="{56D441C3-50DD-4FD4-A158-FDED869F4548}">
      <dgm:prSet phldrT="[Text]" custT="1"/>
      <dgm:spPr/>
      <dgm:t>
        <a:bodyPr/>
        <a:lstStyle/>
        <a:p>
          <a:r>
            <a:rPr lang="en-US" sz="2400" b="1">
              <a:solidFill>
                <a:schemeClr val="tx2">
                  <a:lumMod val="50000"/>
                </a:schemeClr>
              </a:solidFill>
            </a:rPr>
            <a:t>Labor Management E-modules</a:t>
          </a:r>
        </a:p>
      </dgm:t>
    </dgm:pt>
    <dgm:pt modelId="{94A17B34-6DDD-4826-8C02-0C6AEBED539B}" type="parTrans" cxnId="{B64ABA13-200A-46FA-88AB-7CE2F5FB483F}">
      <dgm:prSet/>
      <dgm:spPr/>
      <dgm:t>
        <a:bodyPr/>
        <a:lstStyle/>
        <a:p>
          <a:endParaRPr lang="en-US"/>
        </a:p>
      </dgm:t>
    </dgm:pt>
    <dgm:pt modelId="{BF2F7DD4-667A-4A78-8FB9-9BADCF245305}" type="sibTrans" cxnId="{B64ABA13-200A-46FA-88AB-7CE2F5FB483F}">
      <dgm:prSet/>
      <dgm:spPr/>
      <dgm:t>
        <a:bodyPr/>
        <a:lstStyle/>
        <a:p>
          <a:endParaRPr lang="en-US"/>
        </a:p>
      </dgm:t>
    </dgm:pt>
    <dgm:pt modelId="{B550A5BA-20F4-43E2-9B53-CFC34C224C0D}">
      <dgm:prSet phldrT="[Text]" custT="1"/>
      <dgm:spPr/>
      <dgm:t>
        <a:bodyPr/>
        <a:lstStyle/>
        <a:p>
          <a:r>
            <a:rPr lang="en-US" sz="2400" b="1">
              <a:solidFill>
                <a:schemeClr val="tx2">
                  <a:lumMod val="50000"/>
                </a:schemeClr>
              </a:solidFill>
            </a:rPr>
            <a:t>PVB Grand Rounds</a:t>
          </a:r>
        </a:p>
      </dgm:t>
    </dgm:pt>
    <dgm:pt modelId="{ED830824-BD91-40B1-9D36-7ADEED3CDFCA}" type="parTrans" cxnId="{622E2097-F5E9-483B-BCE2-135AC36F9B45}">
      <dgm:prSet/>
      <dgm:spPr/>
      <dgm:t>
        <a:bodyPr/>
        <a:lstStyle/>
        <a:p>
          <a:endParaRPr lang="en-US"/>
        </a:p>
      </dgm:t>
    </dgm:pt>
    <dgm:pt modelId="{E0D2F8F9-6CE4-424D-8B38-C2FA4D436E38}" type="sibTrans" cxnId="{622E2097-F5E9-483B-BCE2-135AC36F9B45}">
      <dgm:prSet/>
      <dgm:spPr/>
      <dgm:t>
        <a:bodyPr/>
        <a:lstStyle/>
        <a:p>
          <a:endParaRPr lang="en-US"/>
        </a:p>
      </dgm:t>
    </dgm:pt>
    <dgm:pt modelId="{97692ADE-97DE-4E20-B5B7-5FB5C7E4940B}" type="pres">
      <dgm:prSet presAssocID="{EAF64DC2-41C0-4F7D-8325-8D51E1193ED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8C7020-2453-442B-B05E-478B5A00C2D2}" type="pres">
      <dgm:prSet presAssocID="{307247DF-D4CA-4BD5-8DFD-8C7E2973B171}" presName="comp" presStyleCnt="0"/>
      <dgm:spPr/>
    </dgm:pt>
    <dgm:pt modelId="{5A9C0873-C2E4-49DC-B739-E1CD04F4E627}" type="pres">
      <dgm:prSet presAssocID="{307247DF-D4CA-4BD5-8DFD-8C7E2973B171}" presName="rect2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7E3A6-D089-49D0-A312-43D5E0078E8E}" type="pres">
      <dgm:prSet presAssocID="{307247DF-D4CA-4BD5-8DFD-8C7E2973B171}" presName="rect1" presStyleLbl="lnNode1" presStyleIdx="0" presStyleCnt="4"/>
      <dgm:spPr/>
    </dgm:pt>
    <dgm:pt modelId="{65CA26DC-AA26-4E37-ADEA-00482E731C3E}" type="pres">
      <dgm:prSet presAssocID="{7EBAD9C5-7889-48BD-89AF-17141D5F21D3}" presName="sibTrans" presStyleCnt="0"/>
      <dgm:spPr/>
    </dgm:pt>
    <dgm:pt modelId="{64728263-CFBE-43C8-BD4A-CAE499381B7E}" type="pres">
      <dgm:prSet presAssocID="{C5005B9E-671D-4CDF-B462-90FB272F4F14}" presName="comp" presStyleCnt="0"/>
      <dgm:spPr/>
    </dgm:pt>
    <dgm:pt modelId="{F7030C25-7223-4621-AA15-7118CD2A8AFB}" type="pres">
      <dgm:prSet presAssocID="{C5005B9E-671D-4CDF-B462-90FB272F4F14}" presName="rect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95ACEE-F330-42EC-B5D0-247AD03FF2C8}" type="pres">
      <dgm:prSet presAssocID="{C5005B9E-671D-4CDF-B462-90FB272F4F14}" presName="rect1" presStyleLbl="lnNode1" presStyleIdx="1" presStyleCnt="4"/>
      <dgm:spPr/>
    </dgm:pt>
    <dgm:pt modelId="{494AF5F1-BCF2-44E1-B2D4-ED61E30F36B0}" type="pres">
      <dgm:prSet presAssocID="{C4047988-09E5-4DED-A3E4-A30211C6479D}" presName="sibTrans" presStyleCnt="0"/>
      <dgm:spPr/>
    </dgm:pt>
    <dgm:pt modelId="{4BF67669-51E4-4D6C-A1DA-CBB82DDA1F75}" type="pres">
      <dgm:prSet presAssocID="{56D441C3-50DD-4FD4-A158-FDED869F4548}" presName="comp" presStyleCnt="0"/>
      <dgm:spPr/>
    </dgm:pt>
    <dgm:pt modelId="{85E4AD61-198C-432E-A22B-70B59E8F603A}" type="pres">
      <dgm:prSet presAssocID="{56D441C3-50DD-4FD4-A158-FDED869F4548}" presName="rect2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B31E3-0F2A-4725-B9AB-078C302C9DB6}" type="pres">
      <dgm:prSet presAssocID="{56D441C3-50DD-4FD4-A158-FDED869F4548}" presName="rect1" presStyleLbl="lnNode1" presStyleIdx="2" presStyleCnt="4"/>
      <dgm:spPr/>
    </dgm:pt>
    <dgm:pt modelId="{7F5222B6-7078-42B1-8AAA-3423949E5152}" type="pres">
      <dgm:prSet presAssocID="{BF2F7DD4-667A-4A78-8FB9-9BADCF245305}" presName="sibTrans" presStyleCnt="0"/>
      <dgm:spPr/>
    </dgm:pt>
    <dgm:pt modelId="{B779AC02-90A0-44A2-AC10-2619D4C8078A}" type="pres">
      <dgm:prSet presAssocID="{B550A5BA-20F4-43E2-9B53-CFC34C224C0D}" presName="comp" presStyleCnt="0"/>
      <dgm:spPr/>
    </dgm:pt>
    <dgm:pt modelId="{26640F12-0C94-48C8-B197-474704B58B59}" type="pres">
      <dgm:prSet presAssocID="{B550A5BA-20F4-43E2-9B53-CFC34C224C0D}" presName="rect2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1BBE3A-95BC-4992-884B-984523241D04}" type="pres">
      <dgm:prSet presAssocID="{B550A5BA-20F4-43E2-9B53-CFC34C224C0D}" presName="rect1" presStyleLbl="lnNode1" presStyleIdx="3" presStyleCnt="4"/>
      <dgm:spPr/>
    </dgm:pt>
  </dgm:ptLst>
  <dgm:cxnLst>
    <dgm:cxn modelId="{4CD7828A-F30F-449D-867C-4A6FFDB9A3C7}" type="presOf" srcId="{307247DF-D4CA-4BD5-8DFD-8C7E2973B171}" destId="{5A9C0873-C2E4-49DC-B739-E1CD04F4E627}" srcOrd="0" destOrd="0" presId="urn:microsoft.com/office/officeart/2008/layout/AlternatingPictureBlocks"/>
    <dgm:cxn modelId="{622E2097-F5E9-483B-BCE2-135AC36F9B45}" srcId="{EAF64DC2-41C0-4F7D-8325-8D51E1193ED9}" destId="{B550A5BA-20F4-43E2-9B53-CFC34C224C0D}" srcOrd="3" destOrd="0" parTransId="{ED830824-BD91-40B1-9D36-7ADEED3CDFCA}" sibTransId="{E0D2F8F9-6CE4-424D-8B38-C2FA4D436E38}"/>
    <dgm:cxn modelId="{EF2D767D-E2D3-47D3-B749-EF56A0BD9A5D}" type="presOf" srcId="{EAF64DC2-41C0-4F7D-8325-8D51E1193ED9}" destId="{97692ADE-97DE-4E20-B5B7-5FB5C7E4940B}" srcOrd="0" destOrd="0" presId="urn:microsoft.com/office/officeart/2008/layout/AlternatingPictureBlocks"/>
    <dgm:cxn modelId="{E1151966-ED78-4659-A3BA-56780E0A5F3B}" srcId="{EAF64DC2-41C0-4F7D-8325-8D51E1193ED9}" destId="{C5005B9E-671D-4CDF-B462-90FB272F4F14}" srcOrd="1" destOrd="0" parTransId="{4CEF970A-10C1-4A98-98FF-AB08E3B98029}" sibTransId="{C4047988-09E5-4DED-A3E4-A30211C6479D}"/>
    <dgm:cxn modelId="{6085E46A-951D-4AAB-8642-DB28B64CD3C5}" type="presOf" srcId="{C5005B9E-671D-4CDF-B462-90FB272F4F14}" destId="{F7030C25-7223-4621-AA15-7118CD2A8AFB}" srcOrd="0" destOrd="0" presId="urn:microsoft.com/office/officeart/2008/layout/AlternatingPictureBlocks"/>
    <dgm:cxn modelId="{5D239011-0AD6-4012-99A5-CD19226A5738}" srcId="{EAF64DC2-41C0-4F7D-8325-8D51E1193ED9}" destId="{307247DF-D4CA-4BD5-8DFD-8C7E2973B171}" srcOrd="0" destOrd="0" parTransId="{75B90726-D726-484B-BCE8-5BC1D17AE491}" sibTransId="{7EBAD9C5-7889-48BD-89AF-17141D5F21D3}"/>
    <dgm:cxn modelId="{9B1E2CFD-B2EE-425F-905A-951376E50C36}" type="presOf" srcId="{56D441C3-50DD-4FD4-A158-FDED869F4548}" destId="{85E4AD61-198C-432E-A22B-70B59E8F603A}" srcOrd="0" destOrd="0" presId="urn:microsoft.com/office/officeart/2008/layout/AlternatingPictureBlocks"/>
    <dgm:cxn modelId="{B64ABA13-200A-46FA-88AB-7CE2F5FB483F}" srcId="{EAF64DC2-41C0-4F7D-8325-8D51E1193ED9}" destId="{56D441C3-50DD-4FD4-A158-FDED869F4548}" srcOrd="2" destOrd="0" parTransId="{94A17B34-6DDD-4826-8C02-0C6AEBED539B}" sibTransId="{BF2F7DD4-667A-4A78-8FB9-9BADCF245305}"/>
    <dgm:cxn modelId="{565E36F5-C4B6-43B3-9EFE-8A08CB2D56E3}" type="presOf" srcId="{B550A5BA-20F4-43E2-9B53-CFC34C224C0D}" destId="{26640F12-0C94-48C8-B197-474704B58B59}" srcOrd="0" destOrd="0" presId="urn:microsoft.com/office/officeart/2008/layout/AlternatingPictureBlocks"/>
    <dgm:cxn modelId="{282C62EB-0560-4559-A24D-545414DB0A4A}" type="presParOf" srcId="{97692ADE-97DE-4E20-B5B7-5FB5C7E4940B}" destId="{038C7020-2453-442B-B05E-478B5A00C2D2}" srcOrd="0" destOrd="0" presId="urn:microsoft.com/office/officeart/2008/layout/AlternatingPictureBlocks"/>
    <dgm:cxn modelId="{A04A6407-9E0B-4CB3-855A-C7AE67272C7C}" type="presParOf" srcId="{038C7020-2453-442B-B05E-478B5A00C2D2}" destId="{5A9C0873-C2E4-49DC-B739-E1CD04F4E627}" srcOrd="0" destOrd="0" presId="urn:microsoft.com/office/officeart/2008/layout/AlternatingPictureBlocks"/>
    <dgm:cxn modelId="{FF071461-6E92-4C59-AB5A-5385C7A678CF}" type="presParOf" srcId="{038C7020-2453-442B-B05E-478B5A00C2D2}" destId="{FB87E3A6-D089-49D0-A312-43D5E0078E8E}" srcOrd="1" destOrd="0" presId="urn:microsoft.com/office/officeart/2008/layout/AlternatingPictureBlocks"/>
    <dgm:cxn modelId="{E279C41B-B23E-49C4-BC4C-0D269CBA7F03}" type="presParOf" srcId="{97692ADE-97DE-4E20-B5B7-5FB5C7E4940B}" destId="{65CA26DC-AA26-4E37-ADEA-00482E731C3E}" srcOrd="1" destOrd="0" presId="urn:microsoft.com/office/officeart/2008/layout/AlternatingPictureBlocks"/>
    <dgm:cxn modelId="{FC0B3EC9-37E1-4799-B0C1-6E3819E27F69}" type="presParOf" srcId="{97692ADE-97DE-4E20-B5B7-5FB5C7E4940B}" destId="{64728263-CFBE-43C8-BD4A-CAE499381B7E}" srcOrd="2" destOrd="0" presId="urn:microsoft.com/office/officeart/2008/layout/AlternatingPictureBlocks"/>
    <dgm:cxn modelId="{CE3666F7-1735-47F9-B454-C734E03E41D0}" type="presParOf" srcId="{64728263-CFBE-43C8-BD4A-CAE499381B7E}" destId="{F7030C25-7223-4621-AA15-7118CD2A8AFB}" srcOrd="0" destOrd="0" presId="urn:microsoft.com/office/officeart/2008/layout/AlternatingPictureBlocks"/>
    <dgm:cxn modelId="{807B9741-5A57-4140-AAFB-0A9140F6EB4E}" type="presParOf" srcId="{64728263-CFBE-43C8-BD4A-CAE499381B7E}" destId="{BA95ACEE-F330-42EC-B5D0-247AD03FF2C8}" srcOrd="1" destOrd="0" presId="urn:microsoft.com/office/officeart/2008/layout/AlternatingPictureBlocks"/>
    <dgm:cxn modelId="{9A4B0F79-4C42-465B-801A-FE55CB4661B4}" type="presParOf" srcId="{97692ADE-97DE-4E20-B5B7-5FB5C7E4940B}" destId="{494AF5F1-BCF2-44E1-B2D4-ED61E30F36B0}" srcOrd="3" destOrd="0" presId="urn:microsoft.com/office/officeart/2008/layout/AlternatingPictureBlocks"/>
    <dgm:cxn modelId="{840C5017-6C0C-470D-9C55-7948E57643CD}" type="presParOf" srcId="{97692ADE-97DE-4E20-B5B7-5FB5C7E4940B}" destId="{4BF67669-51E4-4D6C-A1DA-CBB82DDA1F75}" srcOrd="4" destOrd="0" presId="urn:microsoft.com/office/officeart/2008/layout/AlternatingPictureBlocks"/>
    <dgm:cxn modelId="{64EA93FB-05C5-4B04-B602-EB2DC664AB16}" type="presParOf" srcId="{4BF67669-51E4-4D6C-A1DA-CBB82DDA1F75}" destId="{85E4AD61-198C-432E-A22B-70B59E8F603A}" srcOrd="0" destOrd="0" presId="urn:microsoft.com/office/officeart/2008/layout/AlternatingPictureBlocks"/>
    <dgm:cxn modelId="{2BC59B95-571E-4A6C-9C39-E56FA31BF771}" type="presParOf" srcId="{4BF67669-51E4-4D6C-A1DA-CBB82DDA1F75}" destId="{8F2B31E3-0F2A-4725-B9AB-078C302C9DB6}" srcOrd="1" destOrd="0" presId="urn:microsoft.com/office/officeart/2008/layout/AlternatingPictureBlocks"/>
    <dgm:cxn modelId="{C5C88F56-9225-4B08-9944-45F7FEF6D18C}" type="presParOf" srcId="{97692ADE-97DE-4E20-B5B7-5FB5C7E4940B}" destId="{7F5222B6-7078-42B1-8AAA-3423949E5152}" srcOrd="5" destOrd="0" presId="urn:microsoft.com/office/officeart/2008/layout/AlternatingPictureBlocks"/>
    <dgm:cxn modelId="{EB9DF0F1-3C88-412E-8244-E26238DD8C9C}" type="presParOf" srcId="{97692ADE-97DE-4E20-B5B7-5FB5C7E4940B}" destId="{B779AC02-90A0-44A2-AC10-2619D4C8078A}" srcOrd="6" destOrd="0" presId="urn:microsoft.com/office/officeart/2008/layout/AlternatingPictureBlocks"/>
    <dgm:cxn modelId="{A6A58A88-7AE5-480E-8641-6911672D434B}" type="presParOf" srcId="{B779AC02-90A0-44A2-AC10-2619D4C8078A}" destId="{26640F12-0C94-48C8-B197-474704B58B59}" srcOrd="0" destOrd="0" presId="urn:microsoft.com/office/officeart/2008/layout/AlternatingPictureBlocks"/>
    <dgm:cxn modelId="{45378AAB-12D4-4C6F-8E9E-DC447E77A638}" type="presParOf" srcId="{B779AC02-90A0-44A2-AC10-2619D4C8078A}" destId="{ED1BBE3A-95BC-4992-884B-984523241D04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83AAD4-A686-4BD2-8492-1E56EE3DD0D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61C739B-480F-4D94-9325-AD1C42556390}">
      <dgm:prSet phldrT="[Text]" custT="1"/>
      <dgm:spPr/>
      <dgm:t>
        <a:bodyPr/>
        <a:lstStyle/>
        <a:p>
          <a:r>
            <a:rPr lang="en-US" sz="2400">
              <a:ea typeface="Lato"/>
              <a:cs typeface="Lato"/>
            </a:rPr>
            <a:t>Standard process to use the </a:t>
          </a:r>
          <a:r>
            <a:rPr lang="en-US" sz="2400" b="1" u="sng">
              <a:ea typeface="Lato"/>
              <a:cs typeface="Arial"/>
            </a:rPr>
            <a:t>Cesarean Decision Checklist</a:t>
          </a:r>
          <a:r>
            <a:rPr lang="en-US" sz="2400">
              <a:ea typeface="Lato"/>
              <a:cs typeface="Lato"/>
            </a:rPr>
            <a:t> for every potential C-section</a:t>
          </a:r>
          <a:endParaRPr lang="en-US" sz="2400"/>
        </a:p>
      </dgm:t>
    </dgm:pt>
    <dgm:pt modelId="{53C632EE-CF7C-4271-B15F-45CAC1D37C4C}" type="parTrans" cxnId="{817F82FB-3ACA-486F-A10F-5FFE630385B0}">
      <dgm:prSet/>
      <dgm:spPr/>
      <dgm:t>
        <a:bodyPr/>
        <a:lstStyle/>
        <a:p>
          <a:endParaRPr lang="en-US" sz="1600"/>
        </a:p>
      </dgm:t>
    </dgm:pt>
    <dgm:pt modelId="{3ED60780-238C-4A86-82D8-6E050A974C6C}" type="sibTrans" cxnId="{817F82FB-3ACA-486F-A10F-5FFE630385B0}">
      <dgm:prSet/>
      <dgm:spPr/>
      <dgm:t>
        <a:bodyPr/>
        <a:lstStyle/>
        <a:p>
          <a:endParaRPr lang="en-US" sz="1600"/>
        </a:p>
      </dgm:t>
    </dgm:pt>
    <dgm:pt modelId="{3ADA7B27-69D5-462F-A8AC-C7660B72BEB7}">
      <dgm:prSet phldrT="[Text]" custT="1"/>
      <dgm:spPr/>
      <dgm:t>
        <a:bodyPr/>
        <a:lstStyle/>
        <a:p>
          <a:r>
            <a:rPr lang="en-US" sz="1800">
              <a:ea typeface="Lato"/>
              <a:cs typeface="Lato"/>
            </a:rPr>
            <a:t>Availability of checklist in patient's labor room or in EMR</a:t>
          </a:r>
          <a:endParaRPr lang="en-US" sz="1800"/>
        </a:p>
      </dgm:t>
    </dgm:pt>
    <dgm:pt modelId="{75C7AC0C-98BC-4926-9422-FB376B5EEC94}" type="parTrans" cxnId="{2E1A869C-9788-41B4-8015-D1C5B1B24A06}">
      <dgm:prSet/>
      <dgm:spPr/>
      <dgm:t>
        <a:bodyPr/>
        <a:lstStyle/>
        <a:p>
          <a:endParaRPr lang="en-US" sz="1600"/>
        </a:p>
      </dgm:t>
    </dgm:pt>
    <dgm:pt modelId="{09423926-AF9B-4B96-B795-08D4E3E55F43}" type="sibTrans" cxnId="{2E1A869C-9788-41B4-8015-D1C5B1B24A06}">
      <dgm:prSet/>
      <dgm:spPr/>
      <dgm:t>
        <a:bodyPr/>
        <a:lstStyle/>
        <a:p>
          <a:endParaRPr lang="en-US" sz="1600"/>
        </a:p>
      </dgm:t>
    </dgm:pt>
    <dgm:pt modelId="{B135499D-8C75-4558-AC35-08BA457D16F6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2400">
              <a:ea typeface="Lato"/>
              <a:cs typeface="Lato"/>
            </a:rPr>
            <a:t>Standard process to perform </a:t>
          </a:r>
          <a:r>
            <a:rPr lang="en-US" sz="2400" b="1" u="sng">
              <a:ea typeface="Lato"/>
              <a:cs typeface="Lato"/>
            </a:rPr>
            <a:t>Delivery Decision Huddles/Debriefs </a:t>
          </a:r>
          <a:r>
            <a:rPr lang="en-US" sz="2400">
              <a:ea typeface="Lato"/>
              <a:cs typeface="Lato"/>
            </a:rPr>
            <a:t>for every potential C-section</a:t>
          </a:r>
          <a:endParaRPr lang="en-US" sz="2400"/>
        </a:p>
      </dgm:t>
    </dgm:pt>
    <dgm:pt modelId="{D093C75D-DCA7-423B-BBC5-509D88E39D8F}" type="parTrans" cxnId="{C4CC71C3-730E-41FF-AA21-96B8B164BFBD}">
      <dgm:prSet/>
      <dgm:spPr/>
      <dgm:t>
        <a:bodyPr/>
        <a:lstStyle/>
        <a:p>
          <a:endParaRPr lang="en-US" sz="1600"/>
        </a:p>
      </dgm:t>
    </dgm:pt>
    <dgm:pt modelId="{95144376-A530-4B9D-A3D9-EBAAECA779EC}" type="sibTrans" cxnId="{C4CC71C3-730E-41FF-AA21-96B8B164BFBD}">
      <dgm:prSet/>
      <dgm:spPr/>
      <dgm:t>
        <a:bodyPr/>
        <a:lstStyle/>
        <a:p>
          <a:endParaRPr lang="en-US" sz="1600"/>
        </a:p>
      </dgm:t>
    </dgm:pt>
    <dgm:pt modelId="{A953E4E8-9DE5-4BB3-BB16-BF2CE4024B37}">
      <dgm:prSet phldrT="[Text]" custT="1"/>
      <dgm:spPr/>
      <dgm:t>
        <a:bodyPr/>
        <a:lstStyle/>
        <a:p>
          <a:r>
            <a:rPr lang="en-US" sz="1800"/>
            <a:t>Huddle performed with physician, nurse, any other care team members, and the patient to discuss potential C-section decision</a:t>
          </a:r>
        </a:p>
      </dgm:t>
    </dgm:pt>
    <dgm:pt modelId="{6173D3F3-1E86-4AE1-A852-369D93933912}" type="parTrans" cxnId="{9008DE99-CF39-4F3B-8D69-9858D7D69384}">
      <dgm:prSet/>
      <dgm:spPr/>
      <dgm:t>
        <a:bodyPr/>
        <a:lstStyle/>
        <a:p>
          <a:endParaRPr lang="en-US" sz="1600"/>
        </a:p>
      </dgm:t>
    </dgm:pt>
    <dgm:pt modelId="{806ECB93-7E3B-4145-814F-3C14F203FD82}" type="sibTrans" cxnId="{9008DE99-CF39-4F3B-8D69-9858D7D69384}">
      <dgm:prSet/>
      <dgm:spPr/>
      <dgm:t>
        <a:bodyPr/>
        <a:lstStyle/>
        <a:p>
          <a:endParaRPr lang="en-US" sz="1600"/>
        </a:p>
      </dgm:t>
    </dgm:pt>
    <dgm:pt modelId="{9F58A2C4-7958-439A-A850-A921E0186814}">
      <dgm:prSet custT="1"/>
      <dgm:spPr/>
      <dgm:t>
        <a:bodyPr/>
        <a:lstStyle/>
        <a:p>
          <a:pPr rtl="0"/>
          <a:r>
            <a:rPr lang="en-US" sz="1800">
              <a:ea typeface="Lato"/>
              <a:cs typeface="Lato"/>
            </a:rPr>
            <a:t>Standardization of </a:t>
          </a:r>
          <a:r>
            <a:rPr lang="en-US" sz="1800"/>
            <a:t>who initiates the huddle </a:t>
          </a:r>
          <a:r>
            <a:rPr lang="en-US" sz="1800">
              <a:latin typeface="Calibri" panose="020F0502020204030204"/>
            </a:rPr>
            <a:t>and</a:t>
          </a:r>
          <a:r>
            <a:rPr lang="en-US" sz="1800"/>
            <a:t> use of checklist</a:t>
          </a:r>
        </a:p>
      </dgm:t>
    </dgm:pt>
    <dgm:pt modelId="{F76F93A4-BCAC-4D01-A6A9-F18F90479C9C}" type="parTrans" cxnId="{FFD8BB21-E024-413D-B36E-E1ADE9C452F3}">
      <dgm:prSet/>
      <dgm:spPr/>
      <dgm:t>
        <a:bodyPr/>
        <a:lstStyle/>
        <a:p>
          <a:endParaRPr lang="en-US" sz="1600"/>
        </a:p>
      </dgm:t>
    </dgm:pt>
    <dgm:pt modelId="{082B6EF3-2E7A-405F-962C-CEFBA988A9F0}" type="sibTrans" cxnId="{FFD8BB21-E024-413D-B36E-E1ADE9C452F3}">
      <dgm:prSet/>
      <dgm:spPr/>
      <dgm:t>
        <a:bodyPr/>
        <a:lstStyle/>
        <a:p>
          <a:endParaRPr lang="en-US" sz="1600"/>
        </a:p>
      </dgm:t>
    </dgm:pt>
    <dgm:pt modelId="{DEA8B18C-F5CE-49B0-B53B-C77AFF79FB00}">
      <dgm:prSet custT="1"/>
      <dgm:spPr/>
      <dgm:t>
        <a:bodyPr/>
        <a:lstStyle/>
        <a:p>
          <a:r>
            <a:rPr lang="en-US" sz="1800"/>
            <a:t>Documentation of use of checklist</a:t>
          </a:r>
        </a:p>
      </dgm:t>
    </dgm:pt>
    <dgm:pt modelId="{9C899C42-22A2-452A-AEEB-BA964CBBB8D3}" type="parTrans" cxnId="{DE1C005F-09FD-4579-A239-6134D92DC2AE}">
      <dgm:prSet/>
      <dgm:spPr/>
      <dgm:t>
        <a:bodyPr/>
        <a:lstStyle/>
        <a:p>
          <a:endParaRPr lang="en-US" sz="1600"/>
        </a:p>
      </dgm:t>
    </dgm:pt>
    <dgm:pt modelId="{27332C1A-37AD-47C1-874E-B4F776E5D542}" type="sibTrans" cxnId="{DE1C005F-09FD-4579-A239-6134D92DC2AE}">
      <dgm:prSet/>
      <dgm:spPr/>
      <dgm:t>
        <a:bodyPr/>
        <a:lstStyle/>
        <a:p>
          <a:endParaRPr lang="en-US" sz="1600"/>
        </a:p>
      </dgm:t>
    </dgm:pt>
    <dgm:pt modelId="{238F1D8E-DECC-434A-851A-2F706101D118}">
      <dgm:prSet custT="1"/>
      <dgm:spPr/>
      <dgm:t>
        <a:bodyPr/>
        <a:lstStyle/>
        <a:p>
          <a:pPr rtl="0"/>
          <a:r>
            <a:rPr lang="en-US" sz="1800"/>
            <a:t>Use of checklist in huddle</a:t>
          </a:r>
          <a:r>
            <a:rPr lang="en-US" sz="1800">
              <a:latin typeface="Calibri" panose="020F0502020204030204"/>
            </a:rPr>
            <a:t> initiated by charge or bedside nurse</a:t>
          </a:r>
          <a:endParaRPr lang="en-US" sz="1800"/>
        </a:p>
      </dgm:t>
    </dgm:pt>
    <dgm:pt modelId="{27AD0AE0-C6DB-4EE4-A6F7-FD4DE1A8B3B0}" type="parTrans" cxnId="{CF038288-ED52-4E99-A744-E4AFEA0CC0BB}">
      <dgm:prSet/>
      <dgm:spPr/>
      <dgm:t>
        <a:bodyPr/>
        <a:lstStyle/>
        <a:p>
          <a:endParaRPr lang="en-US" sz="1600"/>
        </a:p>
      </dgm:t>
    </dgm:pt>
    <dgm:pt modelId="{AC545B4D-254B-4993-B4C9-0830A01539AA}" type="sibTrans" cxnId="{CF038288-ED52-4E99-A744-E4AFEA0CC0BB}">
      <dgm:prSet/>
      <dgm:spPr/>
      <dgm:t>
        <a:bodyPr/>
        <a:lstStyle/>
        <a:p>
          <a:endParaRPr lang="en-US" sz="1600"/>
        </a:p>
      </dgm:t>
    </dgm:pt>
    <dgm:pt modelId="{131082E3-3EDD-48DE-B580-CA1D55AC85E1}" type="pres">
      <dgm:prSet presAssocID="{7883AAD4-A686-4BD2-8492-1E56EE3DD0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44A2FA-64B1-4958-B286-284093164AA9}" type="pres">
      <dgm:prSet presAssocID="{D61C739B-480F-4D94-9325-AD1C4255639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5AF955-F622-4E5A-B8CE-86BAE25DEC09}" type="pres">
      <dgm:prSet presAssocID="{D61C739B-480F-4D94-9325-AD1C4255639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AE4CB2-9ADF-4C8F-8714-499A04F10984}" type="pres">
      <dgm:prSet presAssocID="{B135499D-8C75-4558-AC35-08BA457D16F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84B81-0D34-4E6B-98EA-D9EB419C7C23}" type="pres">
      <dgm:prSet presAssocID="{B135499D-8C75-4558-AC35-08BA457D16F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D01FC8-E3EF-439F-AD4B-1CC417AE777D}" type="presOf" srcId="{9F58A2C4-7958-439A-A850-A921E0186814}" destId="{165AF955-F622-4E5A-B8CE-86BAE25DEC09}" srcOrd="0" destOrd="1" presId="urn:microsoft.com/office/officeart/2005/8/layout/vList2"/>
    <dgm:cxn modelId="{5180C6C3-6796-4F68-9D5B-7CBA9739ADF2}" type="presOf" srcId="{7883AAD4-A686-4BD2-8492-1E56EE3DD0D7}" destId="{131082E3-3EDD-48DE-B580-CA1D55AC85E1}" srcOrd="0" destOrd="0" presId="urn:microsoft.com/office/officeart/2005/8/layout/vList2"/>
    <dgm:cxn modelId="{9008DE99-CF39-4F3B-8D69-9858D7D69384}" srcId="{B135499D-8C75-4558-AC35-08BA457D16F6}" destId="{A953E4E8-9DE5-4BB3-BB16-BF2CE4024B37}" srcOrd="0" destOrd="0" parTransId="{6173D3F3-1E86-4AE1-A852-369D93933912}" sibTransId="{806ECB93-7E3B-4145-814F-3C14F203FD82}"/>
    <dgm:cxn modelId="{2E1A869C-9788-41B4-8015-D1C5B1B24A06}" srcId="{D61C739B-480F-4D94-9325-AD1C42556390}" destId="{3ADA7B27-69D5-462F-A8AC-C7660B72BEB7}" srcOrd="0" destOrd="0" parTransId="{75C7AC0C-98BC-4926-9422-FB376B5EEC94}" sibTransId="{09423926-AF9B-4B96-B795-08D4E3E55F43}"/>
    <dgm:cxn modelId="{681BD3D3-E325-44AF-8754-36E83C89C0E3}" type="presOf" srcId="{3ADA7B27-69D5-462F-A8AC-C7660B72BEB7}" destId="{165AF955-F622-4E5A-B8CE-86BAE25DEC09}" srcOrd="0" destOrd="0" presId="urn:microsoft.com/office/officeart/2005/8/layout/vList2"/>
    <dgm:cxn modelId="{DFF32606-9ADC-425E-A999-719640273D79}" type="presOf" srcId="{DEA8B18C-F5CE-49B0-B53B-C77AFF79FB00}" destId="{165AF955-F622-4E5A-B8CE-86BAE25DEC09}" srcOrd="0" destOrd="2" presId="urn:microsoft.com/office/officeart/2005/8/layout/vList2"/>
    <dgm:cxn modelId="{DE1C005F-09FD-4579-A239-6134D92DC2AE}" srcId="{D61C739B-480F-4D94-9325-AD1C42556390}" destId="{DEA8B18C-F5CE-49B0-B53B-C77AFF79FB00}" srcOrd="2" destOrd="0" parTransId="{9C899C42-22A2-452A-AEEB-BA964CBBB8D3}" sibTransId="{27332C1A-37AD-47C1-874E-B4F776E5D542}"/>
    <dgm:cxn modelId="{4421858F-3561-48BE-ADA2-196B6A58E309}" type="presOf" srcId="{A953E4E8-9DE5-4BB3-BB16-BF2CE4024B37}" destId="{31384B81-0D34-4E6B-98EA-D9EB419C7C23}" srcOrd="0" destOrd="0" presId="urn:microsoft.com/office/officeart/2005/8/layout/vList2"/>
    <dgm:cxn modelId="{817F82FB-3ACA-486F-A10F-5FFE630385B0}" srcId="{7883AAD4-A686-4BD2-8492-1E56EE3DD0D7}" destId="{D61C739B-480F-4D94-9325-AD1C42556390}" srcOrd="0" destOrd="0" parTransId="{53C632EE-CF7C-4271-B15F-45CAC1D37C4C}" sibTransId="{3ED60780-238C-4A86-82D8-6E050A974C6C}"/>
    <dgm:cxn modelId="{FFD8BB21-E024-413D-B36E-E1ADE9C452F3}" srcId="{D61C739B-480F-4D94-9325-AD1C42556390}" destId="{9F58A2C4-7958-439A-A850-A921E0186814}" srcOrd="1" destOrd="0" parTransId="{F76F93A4-BCAC-4D01-A6A9-F18F90479C9C}" sibTransId="{082B6EF3-2E7A-405F-962C-CEFBA988A9F0}"/>
    <dgm:cxn modelId="{83AAB219-9FA1-43D5-B72E-476D114549F2}" type="presOf" srcId="{B135499D-8C75-4558-AC35-08BA457D16F6}" destId="{46AE4CB2-9ADF-4C8F-8714-499A04F10984}" srcOrd="0" destOrd="0" presId="urn:microsoft.com/office/officeart/2005/8/layout/vList2"/>
    <dgm:cxn modelId="{C4CC71C3-730E-41FF-AA21-96B8B164BFBD}" srcId="{7883AAD4-A686-4BD2-8492-1E56EE3DD0D7}" destId="{B135499D-8C75-4558-AC35-08BA457D16F6}" srcOrd="1" destOrd="0" parTransId="{D093C75D-DCA7-423B-BBC5-509D88E39D8F}" sibTransId="{95144376-A530-4B9D-A3D9-EBAAECA779EC}"/>
    <dgm:cxn modelId="{D0CF5CF1-9119-403B-A8AF-FB5AE829FC9C}" type="presOf" srcId="{238F1D8E-DECC-434A-851A-2F706101D118}" destId="{31384B81-0D34-4E6B-98EA-D9EB419C7C23}" srcOrd="0" destOrd="1" presId="urn:microsoft.com/office/officeart/2005/8/layout/vList2"/>
    <dgm:cxn modelId="{CA3D3536-7C3E-491B-80F7-1B415B8D47EC}" type="presOf" srcId="{D61C739B-480F-4D94-9325-AD1C42556390}" destId="{8544A2FA-64B1-4958-B286-284093164AA9}" srcOrd="0" destOrd="0" presId="urn:microsoft.com/office/officeart/2005/8/layout/vList2"/>
    <dgm:cxn modelId="{CF038288-ED52-4E99-A744-E4AFEA0CC0BB}" srcId="{B135499D-8C75-4558-AC35-08BA457D16F6}" destId="{238F1D8E-DECC-434A-851A-2F706101D118}" srcOrd="1" destOrd="0" parTransId="{27AD0AE0-C6DB-4EE4-A6F7-FD4DE1A8B3B0}" sibTransId="{AC545B4D-254B-4993-B4C9-0830A01539AA}"/>
    <dgm:cxn modelId="{66D7F042-11E0-4F71-A3D5-773C4D827786}" type="presParOf" srcId="{131082E3-3EDD-48DE-B580-CA1D55AC85E1}" destId="{8544A2FA-64B1-4958-B286-284093164AA9}" srcOrd="0" destOrd="0" presId="urn:microsoft.com/office/officeart/2005/8/layout/vList2"/>
    <dgm:cxn modelId="{EAA21401-A057-4CD4-85FD-6A60A7B9644A}" type="presParOf" srcId="{131082E3-3EDD-48DE-B580-CA1D55AC85E1}" destId="{165AF955-F622-4E5A-B8CE-86BAE25DEC09}" srcOrd="1" destOrd="0" presId="urn:microsoft.com/office/officeart/2005/8/layout/vList2"/>
    <dgm:cxn modelId="{96759ED8-904C-4D75-957F-331EE5B6F796}" type="presParOf" srcId="{131082E3-3EDD-48DE-B580-CA1D55AC85E1}" destId="{46AE4CB2-9ADF-4C8F-8714-499A04F10984}" srcOrd="2" destOrd="0" presId="urn:microsoft.com/office/officeart/2005/8/layout/vList2"/>
    <dgm:cxn modelId="{882A3865-ED93-4B4B-931D-DA2B1F3854A3}" type="presParOf" srcId="{131082E3-3EDD-48DE-B580-CA1D55AC85E1}" destId="{31384B81-0D34-4E6B-98EA-D9EB419C7C2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45C7233-18EB-4874-AE88-47F57070DBA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36529C6-55BA-4874-B969-48E8B658D2BF}">
      <dgm:prSet custT="1"/>
      <dgm:spPr/>
      <dgm:t>
        <a:bodyPr/>
        <a:lstStyle/>
        <a:p>
          <a:r>
            <a:rPr lang="en-US" sz="2200">
              <a:latin typeface="Arial"/>
              <a:cs typeface="Arial"/>
            </a:rPr>
            <a:t>Better interdisciplinary communication between nurses and providers</a:t>
          </a:r>
        </a:p>
      </dgm:t>
    </dgm:pt>
    <dgm:pt modelId="{F7202264-700C-4536-A100-2FA1132188A9}" type="parTrans" cxnId="{7D6FEECC-1D1F-4016-B386-9AD8AB307A26}">
      <dgm:prSet/>
      <dgm:spPr/>
      <dgm:t>
        <a:bodyPr/>
        <a:lstStyle/>
        <a:p>
          <a:endParaRPr lang="en-US" sz="2200"/>
        </a:p>
      </dgm:t>
    </dgm:pt>
    <dgm:pt modelId="{81438731-178D-4188-AF0F-740F65536E82}" type="sibTrans" cxnId="{7D6FEECC-1D1F-4016-B386-9AD8AB307A26}">
      <dgm:prSet/>
      <dgm:spPr/>
      <dgm:t>
        <a:bodyPr/>
        <a:lstStyle/>
        <a:p>
          <a:endParaRPr lang="en-US" sz="2200"/>
        </a:p>
      </dgm:t>
    </dgm:pt>
    <dgm:pt modelId="{C851C457-F565-43D0-8801-7501C41FB27F}">
      <dgm:prSet custT="1"/>
      <dgm:spPr/>
      <dgm:t>
        <a:bodyPr/>
        <a:lstStyle/>
        <a:p>
          <a:r>
            <a:rPr lang="en-US" sz="2200">
              <a:latin typeface="Arial"/>
              <a:cs typeface="Arial"/>
            </a:rPr>
            <a:t>All staff on same page</a:t>
          </a:r>
        </a:p>
      </dgm:t>
    </dgm:pt>
    <dgm:pt modelId="{C1AB3E3E-3F71-4AEE-BE58-DC76BF4988D0}" type="parTrans" cxnId="{D356685F-1BB4-48BE-AC1C-9F02BF886B7F}">
      <dgm:prSet/>
      <dgm:spPr/>
      <dgm:t>
        <a:bodyPr/>
        <a:lstStyle/>
        <a:p>
          <a:endParaRPr lang="en-US" sz="2200"/>
        </a:p>
      </dgm:t>
    </dgm:pt>
    <dgm:pt modelId="{668A04ED-2A54-4294-8D1C-399C39042E3E}" type="sibTrans" cxnId="{D356685F-1BB4-48BE-AC1C-9F02BF886B7F}">
      <dgm:prSet/>
      <dgm:spPr/>
      <dgm:t>
        <a:bodyPr/>
        <a:lstStyle/>
        <a:p>
          <a:endParaRPr lang="en-US" sz="2200"/>
        </a:p>
      </dgm:t>
    </dgm:pt>
    <dgm:pt modelId="{AD7945AC-6E54-40E9-BE74-6A7623DCAF74}">
      <dgm:prSet custT="1"/>
      <dgm:spPr/>
      <dgm:t>
        <a:bodyPr/>
        <a:lstStyle/>
        <a:p>
          <a:r>
            <a:rPr lang="en-US" sz="2200">
              <a:latin typeface="Arial"/>
              <a:cs typeface="Arial"/>
            </a:rPr>
            <a:t>Consistent evidence-based decision making</a:t>
          </a:r>
        </a:p>
      </dgm:t>
    </dgm:pt>
    <dgm:pt modelId="{42100F97-3AAE-478E-94FE-A4CB5A666760}" type="parTrans" cxnId="{EE00F0D8-D5C7-4DC0-AD23-5943F3E9BD2A}">
      <dgm:prSet/>
      <dgm:spPr/>
      <dgm:t>
        <a:bodyPr/>
        <a:lstStyle/>
        <a:p>
          <a:endParaRPr lang="en-US" sz="2200"/>
        </a:p>
      </dgm:t>
    </dgm:pt>
    <dgm:pt modelId="{B8217037-3764-4DDD-8880-945BE24B3561}" type="sibTrans" cxnId="{EE00F0D8-D5C7-4DC0-AD23-5943F3E9BD2A}">
      <dgm:prSet/>
      <dgm:spPr/>
      <dgm:t>
        <a:bodyPr/>
        <a:lstStyle/>
        <a:p>
          <a:endParaRPr lang="en-US" sz="2200"/>
        </a:p>
      </dgm:t>
    </dgm:pt>
    <dgm:pt modelId="{EAFE81A3-556A-4382-A58A-39033DD4281A}">
      <dgm:prSet custT="1"/>
      <dgm:spPr/>
      <dgm:t>
        <a:bodyPr/>
        <a:lstStyle/>
        <a:p>
          <a:pPr rtl="0"/>
          <a:r>
            <a:rPr lang="en-US" sz="2200">
              <a:latin typeface="Arial"/>
              <a:cs typeface="Arial"/>
            </a:rPr>
            <a:t>Bringing awareness to newer RNs of the length of labor and keeping providers aware of interventions</a:t>
          </a:r>
        </a:p>
      </dgm:t>
    </dgm:pt>
    <dgm:pt modelId="{4A2A58DF-5681-4EE4-9425-1252F6D9F8C4}" type="parTrans" cxnId="{AFA23070-6C44-4423-ABB2-423B73499415}">
      <dgm:prSet/>
      <dgm:spPr/>
      <dgm:t>
        <a:bodyPr/>
        <a:lstStyle/>
        <a:p>
          <a:endParaRPr lang="en-US" sz="2200"/>
        </a:p>
      </dgm:t>
    </dgm:pt>
    <dgm:pt modelId="{EE89AFC0-9292-4364-AA14-EA386A961913}" type="sibTrans" cxnId="{AFA23070-6C44-4423-ABB2-423B73499415}">
      <dgm:prSet/>
      <dgm:spPr/>
      <dgm:t>
        <a:bodyPr/>
        <a:lstStyle/>
        <a:p>
          <a:endParaRPr lang="en-US" sz="2200"/>
        </a:p>
      </dgm:t>
    </dgm:pt>
    <dgm:pt modelId="{192103DD-10CC-45A7-9713-512A0EC0A1C1}" type="pres">
      <dgm:prSet presAssocID="{D45C7233-18EB-4874-AE88-47F57070DB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53AF88-B1E4-4969-99D5-FAA5906CCB36}" type="pres">
      <dgm:prSet presAssocID="{336529C6-55BA-4874-B969-48E8B658D2BF}" presName="linNode" presStyleCnt="0"/>
      <dgm:spPr/>
    </dgm:pt>
    <dgm:pt modelId="{4C4656EA-6ECC-446C-B622-066CA8CC003B}" type="pres">
      <dgm:prSet presAssocID="{336529C6-55BA-4874-B969-48E8B658D2BF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053BB-E04B-4710-A5BF-BBD87AFB95E1}" type="pres">
      <dgm:prSet presAssocID="{81438731-178D-4188-AF0F-740F65536E82}" presName="sp" presStyleCnt="0"/>
      <dgm:spPr/>
    </dgm:pt>
    <dgm:pt modelId="{61C38A54-5CF1-4059-AB9B-67FC439B5B4A}" type="pres">
      <dgm:prSet presAssocID="{C851C457-F565-43D0-8801-7501C41FB27F}" presName="linNode" presStyleCnt="0"/>
      <dgm:spPr/>
    </dgm:pt>
    <dgm:pt modelId="{8D15C24A-9621-4CD6-9950-5FC0D4F1B06A}" type="pres">
      <dgm:prSet presAssocID="{C851C457-F565-43D0-8801-7501C41FB27F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17794-929B-4A6A-90EA-568FBB58050A}" type="pres">
      <dgm:prSet presAssocID="{668A04ED-2A54-4294-8D1C-399C39042E3E}" presName="sp" presStyleCnt="0"/>
      <dgm:spPr/>
    </dgm:pt>
    <dgm:pt modelId="{3ED47C76-B192-4472-97B7-2D2A02A25B8B}" type="pres">
      <dgm:prSet presAssocID="{AD7945AC-6E54-40E9-BE74-6A7623DCAF74}" presName="linNode" presStyleCnt="0"/>
      <dgm:spPr/>
    </dgm:pt>
    <dgm:pt modelId="{C6F90119-B73B-45A1-8EC2-AA92EADE911B}" type="pres">
      <dgm:prSet presAssocID="{AD7945AC-6E54-40E9-BE74-6A7623DCAF74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5C4882-5385-44F2-B14E-A27001295DB1}" type="pres">
      <dgm:prSet presAssocID="{B8217037-3764-4DDD-8880-945BE24B3561}" presName="sp" presStyleCnt="0"/>
      <dgm:spPr/>
    </dgm:pt>
    <dgm:pt modelId="{1B5B3657-F6A1-45D8-B9D1-687D3A9C3DF1}" type="pres">
      <dgm:prSet presAssocID="{EAFE81A3-556A-4382-A58A-39033DD4281A}" presName="linNode" presStyleCnt="0"/>
      <dgm:spPr/>
    </dgm:pt>
    <dgm:pt modelId="{699182AC-0B7B-4992-B3AB-D36F6A375B63}" type="pres">
      <dgm:prSet presAssocID="{EAFE81A3-556A-4382-A58A-39033DD4281A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56685F-1BB4-48BE-AC1C-9F02BF886B7F}" srcId="{D45C7233-18EB-4874-AE88-47F57070DBA0}" destId="{C851C457-F565-43D0-8801-7501C41FB27F}" srcOrd="1" destOrd="0" parTransId="{C1AB3E3E-3F71-4AEE-BE58-DC76BF4988D0}" sibTransId="{668A04ED-2A54-4294-8D1C-399C39042E3E}"/>
    <dgm:cxn modelId="{0A7D58EC-F925-448E-94BB-147FC8C84D4C}" type="presOf" srcId="{C851C457-F565-43D0-8801-7501C41FB27F}" destId="{8D15C24A-9621-4CD6-9950-5FC0D4F1B06A}" srcOrd="0" destOrd="0" presId="urn:microsoft.com/office/officeart/2005/8/layout/vList5"/>
    <dgm:cxn modelId="{409EF077-2A97-408E-ACE9-31F36223851C}" type="presOf" srcId="{EAFE81A3-556A-4382-A58A-39033DD4281A}" destId="{699182AC-0B7B-4992-B3AB-D36F6A375B63}" srcOrd="0" destOrd="0" presId="urn:microsoft.com/office/officeart/2005/8/layout/vList5"/>
    <dgm:cxn modelId="{15553CB4-A19C-4320-BF7C-9468AC100E48}" type="presOf" srcId="{336529C6-55BA-4874-B969-48E8B658D2BF}" destId="{4C4656EA-6ECC-446C-B622-066CA8CC003B}" srcOrd="0" destOrd="0" presId="urn:microsoft.com/office/officeart/2005/8/layout/vList5"/>
    <dgm:cxn modelId="{CD40D3EB-1B4D-4164-946D-D5DCB2E54CF5}" type="presOf" srcId="{D45C7233-18EB-4874-AE88-47F57070DBA0}" destId="{192103DD-10CC-45A7-9713-512A0EC0A1C1}" srcOrd="0" destOrd="0" presId="urn:microsoft.com/office/officeart/2005/8/layout/vList5"/>
    <dgm:cxn modelId="{EE00F0D8-D5C7-4DC0-AD23-5943F3E9BD2A}" srcId="{D45C7233-18EB-4874-AE88-47F57070DBA0}" destId="{AD7945AC-6E54-40E9-BE74-6A7623DCAF74}" srcOrd="2" destOrd="0" parTransId="{42100F97-3AAE-478E-94FE-A4CB5A666760}" sibTransId="{B8217037-3764-4DDD-8880-945BE24B3561}"/>
    <dgm:cxn modelId="{7D6FEECC-1D1F-4016-B386-9AD8AB307A26}" srcId="{D45C7233-18EB-4874-AE88-47F57070DBA0}" destId="{336529C6-55BA-4874-B969-48E8B658D2BF}" srcOrd="0" destOrd="0" parTransId="{F7202264-700C-4536-A100-2FA1132188A9}" sibTransId="{81438731-178D-4188-AF0F-740F65536E82}"/>
    <dgm:cxn modelId="{6D5E6022-6CC6-472F-8EA6-94DD0C7EE94C}" type="presOf" srcId="{AD7945AC-6E54-40E9-BE74-6A7623DCAF74}" destId="{C6F90119-B73B-45A1-8EC2-AA92EADE911B}" srcOrd="0" destOrd="0" presId="urn:microsoft.com/office/officeart/2005/8/layout/vList5"/>
    <dgm:cxn modelId="{AFA23070-6C44-4423-ABB2-423B73499415}" srcId="{D45C7233-18EB-4874-AE88-47F57070DBA0}" destId="{EAFE81A3-556A-4382-A58A-39033DD4281A}" srcOrd="3" destOrd="0" parTransId="{4A2A58DF-5681-4EE4-9425-1252F6D9F8C4}" sibTransId="{EE89AFC0-9292-4364-AA14-EA386A961913}"/>
    <dgm:cxn modelId="{873ABB3D-1707-4D6B-B00F-79CAB8BEF53F}" type="presParOf" srcId="{192103DD-10CC-45A7-9713-512A0EC0A1C1}" destId="{F453AF88-B1E4-4969-99D5-FAA5906CCB36}" srcOrd="0" destOrd="0" presId="urn:microsoft.com/office/officeart/2005/8/layout/vList5"/>
    <dgm:cxn modelId="{EBCCF915-3D69-4CE1-AE80-9D18DFAF5767}" type="presParOf" srcId="{F453AF88-B1E4-4969-99D5-FAA5906CCB36}" destId="{4C4656EA-6ECC-446C-B622-066CA8CC003B}" srcOrd="0" destOrd="0" presId="urn:microsoft.com/office/officeart/2005/8/layout/vList5"/>
    <dgm:cxn modelId="{E59F923A-996A-4ECC-8127-77869D74FD43}" type="presParOf" srcId="{192103DD-10CC-45A7-9713-512A0EC0A1C1}" destId="{66B053BB-E04B-4710-A5BF-BBD87AFB95E1}" srcOrd="1" destOrd="0" presId="urn:microsoft.com/office/officeart/2005/8/layout/vList5"/>
    <dgm:cxn modelId="{56C64AE4-52D3-4C62-B3F0-32B08CB0CF7C}" type="presParOf" srcId="{192103DD-10CC-45A7-9713-512A0EC0A1C1}" destId="{61C38A54-5CF1-4059-AB9B-67FC439B5B4A}" srcOrd="2" destOrd="0" presId="urn:microsoft.com/office/officeart/2005/8/layout/vList5"/>
    <dgm:cxn modelId="{579AEDAC-C20D-4A98-8CDD-1EC6B4D4033C}" type="presParOf" srcId="{61C38A54-5CF1-4059-AB9B-67FC439B5B4A}" destId="{8D15C24A-9621-4CD6-9950-5FC0D4F1B06A}" srcOrd="0" destOrd="0" presId="urn:microsoft.com/office/officeart/2005/8/layout/vList5"/>
    <dgm:cxn modelId="{0335530E-1B43-4358-A160-30D5D1CF1E50}" type="presParOf" srcId="{192103DD-10CC-45A7-9713-512A0EC0A1C1}" destId="{FF417794-929B-4A6A-90EA-568FBB58050A}" srcOrd="3" destOrd="0" presId="urn:microsoft.com/office/officeart/2005/8/layout/vList5"/>
    <dgm:cxn modelId="{0E4B834E-0D0F-4967-8276-BBBF2E9FFCF9}" type="presParOf" srcId="{192103DD-10CC-45A7-9713-512A0EC0A1C1}" destId="{3ED47C76-B192-4472-97B7-2D2A02A25B8B}" srcOrd="4" destOrd="0" presId="urn:microsoft.com/office/officeart/2005/8/layout/vList5"/>
    <dgm:cxn modelId="{9A1ED47D-878D-45EF-9B76-5AB0AD7D6103}" type="presParOf" srcId="{3ED47C76-B192-4472-97B7-2D2A02A25B8B}" destId="{C6F90119-B73B-45A1-8EC2-AA92EADE911B}" srcOrd="0" destOrd="0" presId="urn:microsoft.com/office/officeart/2005/8/layout/vList5"/>
    <dgm:cxn modelId="{203E8406-84A7-4124-A9BE-B87EC808DC0D}" type="presParOf" srcId="{192103DD-10CC-45A7-9713-512A0EC0A1C1}" destId="{215C4882-5385-44F2-B14E-A27001295DB1}" srcOrd="5" destOrd="0" presId="urn:microsoft.com/office/officeart/2005/8/layout/vList5"/>
    <dgm:cxn modelId="{CDF60B38-7A6F-4F44-825C-57F475339A9A}" type="presParOf" srcId="{192103DD-10CC-45A7-9713-512A0EC0A1C1}" destId="{1B5B3657-F6A1-45D8-B9D1-687D3A9C3DF1}" srcOrd="6" destOrd="0" presId="urn:microsoft.com/office/officeart/2005/8/layout/vList5"/>
    <dgm:cxn modelId="{457B6A04-78A4-44B9-B8BA-DCCE17EB1394}" type="presParOf" srcId="{1B5B3657-F6A1-45D8-B9D1-687D3A9C3DF1}" destId="{699182AC-0B7B-4992-B3AB-D36F6A375B6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45C7233-18EB-4874-AE88-47F57070DBA0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36529C6-55BA-4874-B969-48E8B658D2BF}">
      <dgm:prSet custT="1"/>
      <dgm:spPr/>
      <dgm:t>
        <a:bodyPr/>
        <a:lstStyle/>
        <a:p>
          <a:pPr rtl="0"/>
          <a:r>
            <a:rPr lang="en-US" sz="2200">
              <a:latin typeface="Arial" panose="020B0604020202020204"/>
            </a:rPr>
            <a:t>Compliance with utilization</a:t>
          </a:r>
          <a:endParaRPr lang="en-US" sz="2200"/>
        </a:p>
      </dgm:t>
    </dgm:pt>
    <dgm:pt modelId="{F7202264-700C-4536-A100-2FA1132188A9}" type="parTrans" cxnId="{7D6FEECC-1D1F-4016-B386-9AD8AB307A26}">
      <dgm:prSet/>
      <dgm:spPr/>
      <dgm:t>
        <a:bodyPr/>
        <a:lstStyle/>
        <a:p>
          <a:endParaRPr lang="en-US" sz="2200"/>
        </a:p>
      </dgm:t>
    </dgm:pt>
    <dgm:pt modelId="{81438731-178D-4188-AF0F-740F65536E82}" type="sibTrans" cxnId="{7D6FEECC-1D1F-4016-B386-9AD8AB307A26}">
      <dgm:prSet/>
      <dgm:spPr/>
      <dgm:t>
        <a:bodyPr/>
        <a:lstStyle/>
        <a:p>
          <a:endParaRPr lang="en-US" sz="2200"/>
        </a:p>
      </dgm:t>
    </dgm:pt>
    <dgm:pt modelId="{C851C457-F565-43D0-8801-7501C41FB27F}">
      <dgm:prSet phldr="0" custT="1"/>
      <dgm:spPr/>
      <dgm:t>
        <a:bodyPr/>
        <a:lstStyle/>
        <a:p>
          <a:pPr rtl="0"/>
          <a:r>
            <a:rPr lang="en-US" sz="2200">
              <a:latin typeface="Arial" panose="020B0604020202020204"/>
            </a:rPr>
            <a:t>Physician Buy-In</a:t>
          </a:r>
          <a:endParaRPr lang="en-US" sz="2200"/>
        </a:p>
      </dgm:t>
    </dgm:pt>
    <dgm:pt modelId="{C1AB3E3E-3F71-4AEE-BE58-DC76BF4988D0}" type="parTrans" cxnId="{D356685F-1BB4-48BE-AC1C-9F02BF886B7F}">
      <dgm:prSet/>
      <dgm:spPr/>
      <dgm:t>
        <a:bodyPr/>
        <a:lstStyle/>
        <a:p>
          <a:endParaRPr lang="en-US" sz="2200"/>
        </a:p>
      </dgm:t>
    </dgm:pt>
    <dgm:pt modelId="{668A04ED-2A54-4294-8D1C-399C39042E3E}" type="sibTrans" cxnId="{D356685F-1BB4-48BE-AC1C-9F02BF886B7F}">
      <dgm:prSet/>
      <dgm:spPr/>
      <dgm:t>
        <a:bodyPr/>
        <a:lstStyle/>
        <a:p>
          <a:endParaRPr lang="en-US" sz="2200"/>
        </a:p>
      </dgm:t>
    </dgm:pt>
    <dgm:pt modelId="{AD7945AC-6E54-40E9-BE74-6A7623DCAF74}">
      <dgm:prSet custT="1"/>
      <dgm:spPr/>
      <dgm:t>
        <a:bodyPr/>
        <a:lstStyle/>
        <a:p>
          <a:r>
            <a:rPr lang="en-US" sz="2200">
              <a:latin typeface="Arial" panose="020B0604020202020204" pitchFamily="34" charset="0"/>
              <a:cs typeface="Arial" panose="020B0604020202020204" pitchFamily="34" charset="0"/>
            </a:rPr>
            <a:t>Consistent</a:t>
          </a:r>
          <a:r>
            <a:rPr lang="en-US" sz="2200"/>
            <a:t> </a:t>
          </a:r>
          <a:r>
            <a:rPr lang="en-US" sz="2200">
              <a:latin typeface="Arial" panose="020B0604020202020204"/>
            </a:rPr>
            <a:t>completion</a:t>
          </a:r>
          <a:endParaRPr lang="en-US" sz="2200"/>
        </a:p>
      </dgm:t>
    </dgm:pt>
    <dgm:pt modelId="{42100F97-3AAE-478E-94FE-A4CB5A666760}" type="parTrans" cxnId="{EE00F0D8-D5C7-4DC0-AD23-5943F3E9BD2A}">
      <dgm:prSet/>
      <dgm:spPr/>
      <dgm:t>
        <a:bodyPr/>
        <a:lstStyle/>
        <a:p>
          <a:endParaRPr lang="en-US" sz="2200"/>
        </a:p>
      </dgm:t>
    </dgm:pt>
    <dgm:pt modelId="{B8217037-3764-4DDD-8880-945BE24B3561}" type="sibTrans" cxnId="{EE00F0D8-D5C7-4DC0-AD23-5943F3E9BD2A}">
      <dgm:prSet/>
      <dgm:spPr/>
      <dgm:t>
        <a:bodyPr/>
        <a:lstStyle/>
        <a:p>
          <a:endParaRPr lang="en-US" sz="2200"/>
        </a:p>
      </dgm:t>
    </dgm:pt>
    <dgm:pt modelId="{EAFE81A3-556A-4382-A58A-39033DD4281A}">
      <dgm:prSet phldr="0" custT="1"/>
      <dgm:spPr/>
      <dgm:t>
        <a:bodyPr/>
        <a:lstStyle/>
        <a:p>
          <a:pPr rtl="0"/>
          <a:r>
            <a:rPr lang="en-US" sz="2200">
              <a:latin typeface="Arial" panose="020B0604020202020204"/>
            </a:rPr>
            <a:t>Medical legal concerns</a:t>
          </a:r>
          <a:endParaRPr lang="en-US" sz="2200"/>
        </a:p>
      </dgm:t>
    </dgm:pt>
    <dgm:pt modelId="{4A2A58DF-5681-4EE4-9425-1252F6D9F8C4}" type="parTrans" cxnId="{AFA23070-6C44-4423-ABB2-423B73499415}">
      <dgm:prSet/>
      <dgm:spPr/>
      <dgm:t>
        <a:bodyPr/>
        <a:lstStyle/>
        <a:p>
          <a:endParaRPr lang="en-US" sz="2200"/>
        </a:p>
      </dgm:t>
    </dgm:pt>
    <dgm:pt modelId="{EE89AFC0-9292-4364-AA14-EA386A961913}" type="sibTrans" cxnId="{AFA23070-6C44-4423-ABB2-423B73499415}">
      <dgm:prSet/>
      <dgm:spPr/>
      <dgm:t>
        <a:bodyPr/>
        <a:lstStyle/>
        <a:p>
          <a:endParaRPr lang="en-US" sz="2200"/>
        </a:p>
      </dgm:t>
    </dgm:pt>
    <dgm:pt modelId="{290B9049-09F5-4114-9945-2179349A2A5D}">
      <dgm:prSet phldr="0" custT="1"/>
      <dgm:spPr/>
      <dgm:t>
        <a:bodyPr/>
        <a:lstStyle/>
        <a:p>
          <a:pPr rtl="0"/>
          <a:r>
            <a:rPr lang="en-US" sz="2200">
              <a:latin typeface="Arial" panose="020B0604020202020204"/>
            </a:rPr>
            <a:t>Nurses not wanting to question providers’ decision making</a:t>
          </a:r>
        </a:p>
      </dgm:t>
    </dgm:pt>
    <dgm:pt modelId="{576EF9AD-F857-45A7-905E-EBE81FDF314E}" type="parTrans" cxnId="{2C299507-3EF2-40E0-B3A1-F8CDE40544B2}">
      <dgm:prSet/>
      <dgm:spPr/>
      <dgm:t>
        <a:bodyPr/>
        <a:lstStyle/>
        <a:p>
          <a:endParaRPr lang="en-US" sz="2200"/>
        </a:p>
      </dgm:t>
    </dgm:pt>
    <dgm:pt modelId="{DFAB4D74-C133-463A-A697-DA80466C7231}" type="sibTrans" cxnId="{2C299507-3EF2-40E0-B3A1-F8CDE40544B2}">
      <dgm:prSet/>
      <dgm:spPr/>
      <dgm:t>
        <a:bodyPr/>
        <a:lstStyle/>
        <a:p>
          <a:endParaRPr lang="en-US" sz="2200"/>
        </a:p>
      </dgm:t>
    </dgm:pt>
    <dgm:pt modelId="{192103DD-10CC-45A7-9713-512A0EC0A1C1}" type="pres">
      <dgm:prSet presAssocID="{D45C7233-18EB-4874-AE88-47F57070DB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53AF88-B1E4-4969-99D5-FAA5906CCB36}" type="pres">
      <dgm:prSet presAssocID="{336529C6-55BA-4874-B969-48E8B658D2BF}" presName="linNode" presStyleCnt="0"/>
      <dgm:spPr/>
    </dgm:pt>
    <dgm:pt modelId="{4C4656EA-6ECC-446C-B622-066CA8CC003B}" type="pres">
      <dgm:prSet presAssocID="{336529C6-55BA-4874-B969-48E8B658D2BF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053BB-E04B-4710-A5BF-BBD87AFB95E1}" type="pres">
      <dgm:prSet presAssocID="{81438731-178D-4188-AF0F-740F65536E82}" presName="sp" presStyleCnt="0"/>
      <dgm:spPr/>
    </dgm:pt>
    <dgm:pt modelId="{61C38A54-5CF1-4059-AB9B-67FC439B5B4A}" type="pres">
      <dgm:prSet presAssocID="{C851C457-F565-43D0-8801-7501C41FB27F}" presName="linNode" presStyleCnt="0"/>
      <dgm:spPr/>
    </dgm:pt>
    <dgm:pt modelId="{8D15C24A-9621-4CD6-9950-5FC0D4F1B06A}" type="pres">
      <dgm:prSet presAssocID="{C851C457-F565-43D0-8801-7501C41FB27F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17794-929B-4A6A-90EA-568FBB58050A}" type="pres">
      <dgm:prSet presAssocID="{668A04ED-2A54-4294-8D1C-399C39042E3E}" presName="sp" presStyleCnt="0"/>
      <dgm:spPr/>
    </dgm:pt>
    <dgm:pt modelId="{DC1B0A54-9049-4186-AA9C-3A8E3D0F85AD}" type="pres">
      <dgm:prSet presAssocID="{290B9049-09F5-4114-9945-2179349A2A5D}" presName="linNode" presStyleCnt="0"/>
      <dgm:spPr/>
    </dgm:pt>
    <dgm:pt modelId="{09380D29-B553-41B3-BCD9-0C5F05C84EF3}" type="pres">
      <dgm:prSet presAssocID="{290B9049-09F5-4114-9945-2179349A2A5D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73623-123D-4EA8-B941-F98F6602FB4B}" type="pres">
      <dgm:prSet presAssocID="{DFAB4D74-C133-463A-A697-DA80466C7231}" presName="sp" presStyleCnt="0"/>
      <dgm:spPr/>
    </dgm:pt>
    <dgm:pt modelId="{3ED47C76-B192-4472-97B7-2D2A02A25B8B}" type="pres">
      <dgm:prSet presAssocID="{AD7945AC-6E54-40E9-BE74-6A7623DCAF74}" presName="linNode" presStyleCnt="0"/>
      <dgm:spPr/>
    </dgm:pt>
    <dgm:pt modelId="{C6F90119-B73B-45A1-8EC2-AA92EADE911B}" type="pres">
      <dgm:prSet presAssocID="{AD7945AC-6E54-40E9-BE74-6A7623DCAF74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5C4882-5385-44F2-B14E-A27001295DB1}" type="pres">
      <dgm:prSet presAssocID="{B8217037-3764-4DDD-8880-945BE24B3561}" presName="sp" presStyleCnt="0"/>
      <dgm:spPr/>
    </dgm:pt>
    <dgm:pt modelId="{1B5B3657-F6A1-45D8-B9D1-687D3A9C3DF1}" type="pres">
      <dgm:prSet presAssocID="{EAFE81A3-556A-4382-A58A-39033DD4281A}" presName="linNode" presStyleCnt="0"/>
      <dgm:spPr/>
    </dgm:pt>
    <dgm:pt modelId="{699182AC-0B7B-4992-B3AB-D36F6A375B63}" type="pres">
      <dgm:prSet presAssocID="{EAFE81A3-556A-4382-A58A-39033DD4281A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6AD761-44F4-4BBA-9C3E-647038DE5CDB}" type="presOf" srcId="{EAFE81A3-556A-4382-A58A-39033DD4281A}" destId="{699182AC-0B7B-4992-B3AB-D36F6A375B63}" srcOrd="0" destOrd="0" presId="urn:microsoft.com/office/officeart/2005/8/layout/vList5"/>
    <dgm:cxn modelId="{D356685F-1BB4-48BE-AC1C-9F02BF886B7F}" srcId="{D45C7233-18EB-4874-AE88-47F57070DBA0}" destId="{C851C457-F565-43D0-8801-7501C41FB27F}" srcOrd="1" destOrd="0" parTransId="{C1AB3E3E-3F71-4AEE-BE58-DC76BF4988D0}" sibTransId="{668A04ED-2A54-4294-8D1C-399C39042E3E}"/>
    <dgm:cxn modelId="{D2F6795A-2DC6-412F-9289-D441F95595A4}" type="presOf" srcId="{AD7945AC-6E54-40E9-BE74-6A7623DCAF74}" destId="{C6F90119-B73B-45A1-8EC2-AA92EADE911B}" srcOrd="0" destOrd="0" presId="urn:microsoft.com/office/officeart/2005/8/layout/vList5"/>
    <dgm:cxn modelId="{A3B6A1E0-46A6-446B-9B0A-6084A9DEC97D}" type="presOf" srcId="{336529C6-55BA-4874-B969-48E8B658D2BF}" destId="{4C4656EA-6ECC-446C-B622-066CA8CC003B}" srcOrd="0" destOrd="0" presId="urn:microsoft.com/office/officeart/2005/8/layout/vList5"/>
    <dgm:cxn modelId="{CD40D3EB-1B4D-4164-946D-D5DCB2E54CF5}" type="presOf" srcId="{D45C7233-18EB-4874-AE88-47F57070DBA0}" destId="{192103DD-10CC-45A7-9713-512A0EC0A1C1}" srcOrd="0" destOrd="0" presId="urn:microsoft.com/office/officeart/2005/8/layout/vList5"/>
    <dgm:cxn modelId="{8ACA0FAF-1506-42E4-B5D6-8269D2473E2F}" type="presOf" srcId="{C851C457-F565-43D0-8801-7501C41FB27F}" destId="{8D15C24A-9621-4CD6-9950-5FC0D4F1B06A}" srcOrd="0" destOrd="0" presId="urn:microsoft.com/office/officeart/2005/8/layout/vList5"/>
    <dgm:cxn modelId="{EE00F0D8-D5C7-4DC0-AD23-5943F3E9BD2A}" srcId="{D45C7233-18EB-4874-AE88-47F57070DBA0}" destId="{AD7945AC-6E54-40E9-BE74-6A7623DCAF74}" srcOrd="3" destOrd="0" parTransId="{42100F97-3AAE-478E-94FE-A4CB5A666760}" sibTransId="{B8217037-3764-4DDD-8880-945BE24B3561}"/>
    <dgm:cxn modelId="{7D6FEECC-1D1F-4016-B386-9AD8AB307A26}" srcId="{D45C7233-18EB-4874-AE88-47F57070DBA0}" destId="{336529C6-55BA-4874-B969-48E8B658D2BF}" srcOrd="0" destOrd="0" parTransId="{F7202264-700C-4536-A100-2FA1132188A9}" sibTransId="{81438731-178D-4188-AF0F-740F65536E82}"/>
    <dgm:cxn modelId="{A70CF5B3-7053-4BC0-B965-0199F8CA7C96}" type="presOf" srcId="{290B9049-09F5-4114-9945-2179349A2A5D}" destId="{09380D29-B553-41B3-BCD9-0C5F05C84EF3}" srcOrd="0" destOrd="0" presId="urn:microsoft.com/office/officeart/2005/8/layout/vList5"/>
    <dgm:cxn modelId="{2C299507-3EF2-40E0-B3A1-F8CDE40544B2}" srcId="{D45C7233-18EB-4874-AE88-47F57070DBA0}" destId="{290B9049-09F5-4114-9945-2179349A2A5D}" srcOrd="2" destOrd="0" parTransId="{576EF9AD-F857-45A7-905E-EBE81FDF314E}" sibTransId="{DFAB4D74-C133-463A-A697-DA80466C7231}"/>
    <dgm:cxn modelId="{AFA23070-6C44-4423-ABB2-423B73499415}" srcId="{D45C7233-18EB-4874-AE88-47F57070DBA0}" destId="{EAFE81A3-556A-4382-A58A-39033DD4281A}" srcOrd="4" destOrd="0" parTransId="{4A2A58DF-5681-4EE4-9425-1252F6D9F8C4}" sibTransId="{EE89AFC0-9292-4364-AA14-EA386A961913}"/>
    <dgm:cxn modelId="{1AE556EE-9089-45D8-B182-34B548B12B8C}" type="presParOf" srcId="{192103DD-10CC-45A7-9713-512A0EC0A1C1}" destId="{F453AF88-B1E4-4969-99D5-FAA5906CCB36}" srcOrd="0" destOrd="0" presId="urn:microsoft.com/office/officeart/2005/8/layout/vList5"/>
    <dgm:cxn modelId="{D0D22B2F-8498-4195-81BA-50A48FC48C04}" type="presParOf" srcId="{F453AF88-B1E4-4969-99D5-FAA5906CCB36}" destId="{4C4656EA-6ECC-446C-B622-066CA8CC003B}" srcOrd="0" destOrd="0" presId="urn:microsoft.com/office/officeart/2005/8/layout/vList5"/>
    <dgm:cxn modelId="{2E1609CF-D464-4AFA-B498-0BD46481F62F}" type="presParOf" srcId="{192103DD-10CC-45A7-9713-512A0EC0A1C1}" destId="{66B053BB-E04B-4710-A5BF-BBD87AFB95E1}" srcOrd="1" destOrd="0" presId="urn:microsoft.com/office/officeart/2005/8/layout/vList5"/>
    <dgm:cxn modelId="{5683DB55-D71E-4BFA-9981-7CCF00F6B06A}" type="presParOf" srcId="{192103DD-10CC-45A7-9713-512A0EC0A1C1}" destId="{61C38A54-5CF1-4059-AB9B-67FC439B5B4A}" srcOrd="2" destOrd="0" presId="urn:microsoft.com/office/officeart/2005/8/layout/vList5"/>
    <dgm:cxn modelId="{C5729022-F964-4459-AAF2-2086CC645CBB}" type="presParOf" srcId="{61C38A54-5CF1-4059-AB9B-67FC439B5B4A}" destId="{8D15C24A-9621-4CD6-9950-5FC0D4F1B06A}" srcOrd="0" destOrd="0" presId="urn:microsoft.com/office/officeart/2005/8/layout/vList5"/>
    <dgm:cxn modelId="{A388D796-414B-4DD1-A406-BA7C28841453}" type="presParOf" srcId="{192103DD-10CC-45A7-9713-512A0EC0A1C1}" destId="{FF417794-929B-4A6A-90EA-568FBB58050A}" srcOrd="3" destOrd="0" presId="urn:microsoft.com/office/officeart/2005/8/layout/vList5"/>
    <dgm:cxn modelId="{8F4E6047-E380-4C55-8D62-2903E26A3B80}" type="presParOf" srcId="{192103DD-10CC-45A7-9713-512A0EC0A1C1}" destId="{DC1B0A54-9049-4186-AA9C-3A8E3D0F85AD}" srcOrd="4" destOrd="0" presId="urn:microsoft.com/office/officeart/2005/8/layout/vList5"/>
    <dgm:cxn modelId="{01507F04-2014-45D9-8EAB-73D0FFCA5ECB}" type="presParOf" srcId="{DC1B0A54-9049-4186-AA9C-3A8E3D0F85AD}" destId="{09380D29-B553-41B3-BCD9-0C5F05C84EF3}" srcOrd="0" destOrd="0" presId="urn:microsoft.com/office/officeart/2005/8/layout/vList5"/>
    <dgm:cxn modelId="{81D82B0B-D40F-4544-8456-43B4AFE99D63}" type="presParOf" srcId="{192103DD-10CC-45A7-9713-512A0EC0A1C1}" destId="{A7373623-123D-4EA8-B941-F98F6602FB4B}" srcOrd="5" destOrd="0" presId="urn:microsoft.com/office/officeart/2005/8/layout/vList5"/>
    <dgm:cxn modelId="{864DB139-264B-433B-B022-F6862999A531}" type="presParOf" srcId="{192103DD-10CC-45A7-9713-512A0EC0A1C1}" destId="{3ED47C76-B192-4472-97B7-2D2A02A25B8B}" srcOrd="6" destOrd="0" presId="urn:microsoft.com/office/officeart/2005/8/layout/vList5"/>
    <dgm:cxn modelId="{61B8654A-6736-44C0-8514-F85968D72FC8}" type="presParOf" srcId="{3ED47C76-B192-4472-97B7-2D2A02A25B8B}" destId="{C6F90119-B73B-45A1-8EC2-AA92EADE911B}" srcOrd="0" destOrd="0" presId="urn:microsoft.com/office/officeart/2005/8/layout/vList5"/>
    <dgm:cxn modelId="{ACA4E44B-E3AD-49A2-BB8C-D8F9621A9796}" type="presParOf" srcId="{192103DD-10CC-45A7-9713-512A0EC0A1C1}" destId="{215C4882-5385-44F2-B14E-A27001295DB1}" srcOrd="7" destOrd="0" presId="urn:microsoft.com/office/officeart/2005/8/layout/vList5"/>
    <dgm:cxn modelId="{28047C75-4022-4111-A176-D0289F81A715}" type="presParOf" srcId="{192103DD-10CC-45A7-9713-512A0EC0A1C1}" destId="{1B5B3657-F6A1-45D8-B9D1-687D3A9C3DF1}" srcOrd="8" destOrd="0" presId="urn:microsoft.com/office/officeart/2005/8/layout/vList5"/>
    <dgm:cxn modelId="{D69C34D0-3AC7-41E8-B533-67E8299621D4}" type="presParOf" srcId="{1B5B3657-F6A1-45D8-B9D1-687D3A9C3DF1}" destId="{699182AC-0B7B-4992-B3AB-D36F6A375B6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E268D53-D356-4683-9691-B2FDD9603C4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0419AFD-6ABA-46F0-9C55-C61BA8C6D42B}">
      <dgm:prSet phldrT="[Text]"/>
      <dgm:spPr/>
      <dgm:t>
        <a:bodyPr/>
        <a:lstStyle/>
        <a:p>
          <a:r>
            <a:rPr lang="en-US"/>
            <a:t>Identify cases not compliant with ACOG/SMFM guidelines in the PVB dashboard</a:t>
          </a:r>
        </a:p>
      </dgm:t>
    </dgm:pt>
    <dgm:pt modelId="{675E1FC4-002D-4B37-A28B-28E204D44ADD}" type="parTrans" cxnId="{18747443-6643-4834-8BD0-5128144A546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9F860B2-97B5-4464-BE1F-9E91DBA0B388}" type="sibTrans" cxnId="{18747443-6643-4834-8BD0-5128144A546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59850A9-4A78-4D10-8CB3-D8397AC10D6B}">
      <dgm:prSet/>
      <dgm:spPr/>
      <dgm:t>
        <a:bodyPr/>
        <a:lstStyle/>
        <a:p>
          <a:r>
            <a:rPr lang="en-US"/>
            <a:t>Review chart and identify which ACOG/SMFM guidelines were not met</a:t>
          </a:r>
        </a:p>
      </dgm:t>
    </dgm:pt>
    <dgm:pt modelId="{BAEDB013-7196-45B7-819A-8AF09ECEB691}" type="parTrans" cxnId="{C675D7EF-007F-4C2B-A47A-AAE7B441CDE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B3EE487-C957-49ED-A1AC-C5FA3467682B}" type="sibTrans" cxnId="{C675D7EF-007F-4C2B-A47A-AAE7B441CDE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65B86B7-A1A3-407D-9ADE-33B467B3DC9D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en-US">
              <a:latin typeface="Calibri" panose="020F0502020204030204"/>
            </a:rPr>
            <a:t>Utilize new Fallout Review Form to understand</a:t>
          </a:r>
          <a:r>
            <a:rPr lang="en-US"/>
            <a:t> additional details of case</a:t>
          </a:r>
        </a:p>
      </dgm:t>
    </dgm:pt>
    <dgm:pt modelId="{B3CA96AA-E491-4ABF-99F2-21B021788FF3}" type="parTrans" cxnId="{298C4C64-7CF5-40C8-BAB0-144B79FF897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0C9BC15-56E0-46A6-B87B-8A8E52B0596A}" type="sibTrans" cxnId="{298C4C64-7CF5-40C8-BAB0-144B79FF897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F22DEF2-1C7D-4615-9ADF-A550FBA1A214}">
      <dgm:prSet/>
      <dgm:spPr/>
      <dgm:t>
        <a:bodyPr/>
        <a:lstStyle/>
        <a:p>
          <a:r>
            <a:rPr lang="en-US"/>
            <a:t>Provide feedback to clinical team that performed C-Section</a:t>
          </a:r>
        </a:p>
      </dgm:t>
    </dgm:pt>
    <dgm:pt modelId="{9FA4D6C8-08AF-4FE9-9CFD-1C1D83DE042E}" type="parTrans" cxnId="{4ED38984-A3F7-4DED-9249-A2274694F37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49F9F67-AFE3-4226-B7C5-77ACA01FD855}" type="sibTrans" cxnId="{4ED38984-A3F7-4DED-9249-A2274694F37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10BB416-FCE1-4B51-A4AC-1AC459623775}">
      <dgm:prSet/>
      <dgm:spPr>
        <a:solidFill>
          <a:srgbClr val="00AC4E"/>
        </a:solidFill>
      </dgm:spPr>
      <dgm:t>
        <a:bodyPr/>
        <a:lstStyle/>
        <a:p>
          <a:r>
            <a:rPr lang="en-US"/>
            <a:t>Identify patterns among C-Sections not meeting criteria and areas to work on</a:t>
          </a:r>
        </a:p>
      </dgm:t>
    </dgm:pt>
    <dgm:pt modelId="{D586DD60-293F-492D-ABE3-BE561C310BD8}" type="parTrans" cxnId="{EFDD6292-3359-4F77-80E1-7EF2DED4E8A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B8B52D9-0056-4622-AC61-E4B5F81640C5}" type="sibTrans" cxnId="{EFDD6292-3359-4F77-80E1-7EF2DED4E8A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1879C44-3FB1-418B-8109-189B10B9A60B}" type="pres">
      <dgm:prSet presAssocID="{9E268D53-D356-4683-9691-B2FDD9603C4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4E41FA6-BB51-4BF2-B88D-8ACD718FA2DF}" type="pres">
      <dgm:prSet presAssocID="{9E268D53-D356-4683-9691-B2FDD9603C4E}" presName="Name1" presStyleCnt="0"/>
      <dgm:spPr/>
    </dgm:pt>
    <dgm:pt modelId="{56810FE6-48DF-4DB7-AD24-E905ADFE0E78}" type="pres">
      <dgm:prSet presAssocID="{9E268D53-D356-4683-9691-B2FDD9603C4E}" presName="cycle" presStyleCnt="0"/>
      <dgm:spPr/>
    </dgm:pt>
    <dgm:pt modelId="{16DDF963-E23C-4088-8312-3BD940FF38EC}" type="pres">
      <dgm:prSet presAssocID="{9E268D53-D356-4683-9691-B2FDD9603C4E}" presName="srcNode" presStyleLbl="node1" presStyleIdx="0" presStyleCnt="5"/>
      <dgm:spPr/>
    </dgm:pt>
    <dgm:pt modelId="{F2DFCB11-D250-4427-A02E-E7BB5DD1C75E}" type="pres">
      <dgm:prSet presAssocID="{9E268D53-D356-4683-9691-B2FDD9603C4E}" presName="conn" presStyleLbl="parChTrans1D2" presStyleIdx="0" presStyleCnt="1"/>
      <dgm:spPr/>
      <dgm:t>
        <a:bodyPr/>
        <a:lstStyle/>
        <a:p>
          <a:endParaRPr lang="en-US"/>
        </a:p>
      </dgm:t>
    </dgm:pt>
    <dgm:pt modelId="{6C2D587D-9290-4666-B3F5-35183CC47DE2}" type="pres">
      <dgm:prSet presAssocID="{9E268D53-D356-4683-9691-B2FDD9603C4E}" presName="extraNode" presStyleLbl="node1" presStyleIdx="0" presStyleCnt="5"/>
      <dgm:spPr/>
    </dgm:pt>
    <dgm:pt modelId="{9D08B0EF-9EC3-41FB-9C25-4A79E7A87FA9}" type="pres">
      <dgm:prSet presAssocID="{9E268D53-D356-4683-9691-B2FDD9603C4E}" presName="dstNode" presStyleLbl="node1" presStyleIdx="0" presStyleCnt="5"/>
      <dgm:spPr/>
    </dgm:pt>
    <dgm:pt modelId="{02E08FA3-9503-416E-8964-2046C27151EB}" type="pres">
      <dgm:prSet presAssocID="{E0419AFD-6ABA-46F0-9C55-C61BA8C6D42B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4BA90A-AAD1-4A4E-BCE4-D9C7BA0F4690}" type="pres">
      <dgm:prSet presAssocID="{E0419AFD-6ABA-46F0-9C55-C61BA8C6D42B}" presName="accent_1" presStyleCnt="0"/>
      <dgm:spPr/>
    </dgm:pt>
    <dgm:pt modelId="{09F8FB6C-0341-478D-BCEE-F44C99EA9A8B}" type="pres">
      <dgm:prSet presAssocID="{E0419AFD-6ABA-46F0-9C55-C61BA8C6D42B}" presName="accentRepeatNode" presStyleLbl="solidFgAcc1" presStyleIdx="0" presStyleCnt="5"/>
      <dgm:spPr/>
    </dgm:pt>
    <dgm:pt modelId="{DDDD5088-217D-4A8C-B90B-FA7E88C65256}" type="pres">
      <dgm:prSet presAssocID="{B59850A9-4A78-4D10-8CB3-D8397AC10D6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E6A93-8E6B-4A43-97A8-2EAEE22A7461}" type="pres">
      <dgm:prSet presAssocID="{B59850A9-4A78-4D10-8CB3-D8397AC10D6B}" presName="accent_2" presStyleCnt="0"/>
      <dgm:spPr/>
    </dgm:pt>
    <dgm:pt modelId="{DBBD9DC3-2C38-4D25-B89D-7E369380BE31}" type="pres">
      <dgm:prSet presAssocID="{B59850A9-4A78-4D10-8CB3-D8397AC10D6B}" presName="accentRepeatNode" presStyleLbl="solidFgAcc1" presStyleIdx="1" presStyleCnt="5"/>
      <dgm:spPr/>
    </dgm:pt>
    <dgm:pt modelId="{0BA14B8F-E6E9-47C2-9653-908D1D4DFB98}" type="pres">
      <dgm:prSet presAssocID="{B65B86B7-A1A3-407D-9ADE-33B467B3DC9D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22CBE6-DA37-4051-9649-1FD37E56D6D5}" type="pres">
      <dgm:prSet presAssocID="{B65B86B7-A1A3-407D-9ADE-33B467B3DC9D}" presName="accent_3" presStyleCnt="0"/>
      <dgm:spPr/>
    </dgm:pt>
    <dgm:pt modelId="{B9222536-ED7D-4EBA-B5DF-5B407D1A5637}" type="pres">
      <dgm:prSet presAssocID="{B65B86B7-A1A3-407D-9ADE-33B467B3DC9D}" presName="accentRepeatNode" presStyleLbl="solidFgAcc1" presStyleIdx="2" presStyleCnt="5"/>
      <dgm:spPr>
        <a:ln>
          <a:solidFill>
            <a:schemeClr val="accent1"/>
          </a:solidFill>
        </a:ln>
      </dgm:spPr>
    </dgm:pt>
    <dgm:pt modelId="{1496F815-78A1-4C78-9A7C-E64C025C26A0}" type="pres">
      <dgm:prSet presAssocID="{7F22DEF2-1C7D-4615-9ADF-A550FBA1A214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3C8290-1E9B-4492-A7B7-0AB4DB7EA54D}" type="pres">
      <dgm:prSet presAssocID="{7F22DEF2-1C7D-4615-9ADF-A550FBA1A214}" presName="accent_4" presStyleCnt="0"/>
      <dgm:spPr/>
    </dgm:pt>
    <dgm:pt modelId="{99FE9520-59A5-4C07-B87D-05A9896B1883}" type="pres">
      <dgm:prSet presAssocID="{7F22DEF2-1C7D-4615-9ADF-A550FBA1A214}" presName="accentRepeatNode" presStyleLbl="solidFgAcc1" presStyleIdx="3" presStyleCnt="5"/>
      <dgm:spPr/>
    </dgm:pt>
    <dgm:pt modelId="{F5DA08E5-7EA5-4EDA-AE5D-B93170B45E60}" type="pres">
      <dgm:prSet presAssocID="{B10BB416-FCE1-4B51-A4AC-1AC45962377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F857F-8303-417A-82DA-15492CFBD927}" type="pres">
      <dgm:prSet presAssocID="{B10BB416-FCE1-4B51-A4AC-1AC459623775}" presName="accent_5" presStyleCnt="0"/>
      <dgm:spPr/>
    </dgm:pt>
    <dgm:pt modelId="{3E0944F3-7EC4-4EBD-A1FA-FF03C1E00266}" type="pres">
      <dgm:prSet presAssocID="{B10BB416-FCE1-4B51-A4AC-1AC459623775}" presName="accentRepeatNode" presStyleLbl="solidFgAcc1" presStyleIdx="4" presStyleCnt="5"/>
      <dgm:spPr/>
    </dgm:pt>
  </dgm:ptLst>
  <dgm:cxnLst>
    <dgm:cxn modelId="{82CDD0FA-9755-41BA-8B8D-FBE2516520D1}" type="presOf" srcId="{E0419AFD-6ABA-46F0-9C55-C61BA8C6D42B}" destId="{02E08FA3-9503-416E-8964-2046C27151EB}" srcOrd="0" destOrd="0" presId="urn:microsoft.com/office/officeart/2008/layout/VerticalCurvedList"/>
    <dgm:cxn modelId="{43786D98-5A87-4FEA-A0FF-DEC054257F36}" type="presOf" srcId="{19F860B2-97B5-4464-BE1F-9E91DBA0B388}" destId="{F2DFCB11-D250-4427-A02E-E7BB5DD1C75E}" srcOrd="0" destOrd="0" presId="urn:microsoft.com/office/officeart/2008/layout/VerticalCurvedList"/>
    <dgm:cxn modelId="{298C4C64-7CF5-40C8-BAB0-144B79FF8972}" srcId="{9E268D53-D356-4683-9691-B2FDD9603C4E}" destId="{B65B86B7-A1A3-407D-9ADE-33B467B3DC9D}" srcOrd="2" destOrd="0" parTransId="{B3CA96AA-E491-4ABF-99F2-21B021788FF3}" sibTransId="{00C9BC15-56E0-46A6-B87B-8A8E52B0596A}"/>
    <dgm:cxn modelId="{BD3463B3-6252-41CA-BFB6-431D0A929681}" type="presOf" srcId="{7F22DEF2-1C7D-4615-9ADF-A550FBA1A214}" destId="{1496F815-78A1-4C78-9A7C-E64C025C26A0}" srcOrd="0" destOrd="0" presId="urn:microsoft.com/office/officeart/2008/layout/VerticalCurvedList"/>
    <dgm:cxn modelId="{680DF934-6A6D-4298-A377-AC5CAD475505}" type="presOf" srcId="{B59850A9-4A78-4D10-8CB3-D8397AC10D6B}" destId="{DDDD5088-217D-4A8C-B90B-FA7E88C65256}" srcOrd="0" destOrd="0" presId="urn:microsoft.com/office/officeart/2008/layout/VerticalCurvedList"/>
    <dgm:cxn modelId="{18747443-6643-4834-8BD0-5128144A546F}" srcId="{9E268D53-D356-4683-9691-B2FDD9603C4E}" destId="{E0419AFD-6ABA-46F0-9C55-C61BA8C6D42B}" srcOrd="0" destOrd="0" parTransId="{675E1FC4-002D-4B37-A28B-28E204D44ADD}" sibTransId="{19F860B2-97B5-4464-BE1F-9E91DBA0B388}"/>
    <dgm:cxn modelId="{56AB6714-EFED-4DDF-9B86-8B0C4376D887}" type="presOf" srcId="{B65B86B7-A1A3-407D-9ADE-33B467B3DC9D}" destId="{0BA14B8F-E6E9-47C2-9653-908D1D4DFB98}" srcOrd="0" destOrd="0" presId="urn:microsoft.com/office/officeart/2008/layout/VerticalCurvedList"/>
    <dgm:cxn modelId="{C675D7EF-007F-4C2B-A47A-AAE7B441CDE5}" srcId="{9E268D53-D356-4683-9691-B2FDD9603C4E}" destId="{B59850A9-4A78-4D10-8CB3-D8397AC10D6B}" srcOrd="1" destOrd="0" parTransId="{BAEDB013-7196-45B7-819A-8AF09ECEB691}" sibTransId="{9B3EE487-C957-49ED-A1AC-C5FA3467682B}"/>
    <dgm:cxn modelId="{C1409BCE-19CC-46C3-8893-8AC47F56A69C}" type="presOf" srcId="{B10BB416-FCE1-4B51-A4AC-1AC459623775}" destId="{F5DA08E5-7EA5-4EDA-AE5D-B93170B45E60}" srcOrd="0" destOrd="0" presId="urn:microsoft.com/office/officeart/2008/layout/VerticalCurvedList"/>
    <dgm:cxn modelId="{990CCEF3-2E9E-427D-9329-3AE07BD018F6}" type="presOf" srcId="{9E268D53-D356-4683-9691-B2FDD9603C4E}" destId="{11879C44-3FB1-418B-8109-189B10B9A60B}" srcOrd="0" destOrd="0" presId="urn:microsoft.com/office/officeart/2008/layout/VerticalCurvedList"/>
    <dgm:cxn modelId="{4ED38984-A3F7-4DED-9249-A2274694F373}" srcId="{9E268D53-D356-4683-9691-B2FDD9603C4E}" destId="{7F22DEF2-1C7D-4615-9ADF-A550FBA1A214}" srcOrd="3" destOrd="0" parTransId="{9FA4D6C8-08AF-4FE9-9CFD-1C1D83DE042E}" sibTransId="{649F9F67-AFE3-4226-B7C5-77ACA01FD855}"/>
    <dgm:cxn modelId="{EFDD6292-3359-4F77-80E1-7EF2DED4E8A1}" srcId="{9E268D53-D356-4683-9691-B2FDD9603C4E}" destId="{B10BB416-FCE1-4B51-A4AC-1AC459623775}" srcOrd="4" destOrd="0" parTransId="{D586DD60-293F-492D-ABE3-BE561C310BD8}" sibTransId="{0B8B52D9-0056-4622-AC61-E4B5F81640C5}"/>
    <dgm:cxn modelId="{34C9C9C6-0B9E-4FC4-9302-9DFF0EA16737}" type="presParOf" srcId="{11879C44-3FB1-418B-8109-189B10B9A60B}" destId="{A4E41FA6-BB51-4BF2-B88D-8ACD718FA2DF}" srcOrd="0" destOrd="0" presId="urn:microsoft.com/office/officeart/2008/layout/VerticalCurvedList"/>
    <dgm:cxn modelId="{02CB3EC4-7896-4678-B0CD-A4D54C0A68C5}" type="presParOf" srcId="{A4E41FA6-BB51-4BF2-B88D-8ACD718FA2DF}" destId="{56810FE6-48DF-4DB7-AD24-E905ADFE0E78}" srcOrd="0" destOrd="0" presId="urn:microsoft.com/office/officeart/2008/layout/VerticalCurvedList"/>
    <dgm:cxn modelId="{087F384F-B84A-45DB-9505-B0580E140F55}" type="presParOf" srcId="{56810FE6-48DF-4DB7-AD24-E905ADFE0E78}" destId="{16DDF963-E23C-4088-8312-3BD940FF38EC}" srcOrd="0" destOrd="0" presId="urn:microsoft.com/office/officeart/2008/layout/VerticalCurvedList"/>
    <dgm:cxn modelId="{FFDB3AF5-AA13-4C11-91F6-6D4BD783DEE8}" type="presParOf" srcId="{56810FE6-48DF-4DB7-AD24-E905ADFE0E78}" destId="{F2DFCB11-D250-4427-A02E-E7BB5DD1C75E}" srcOrd="1" destOrd="0" presId="urn:microsoft.com/office/officeart/2008/layout/VerticalCurvedList"/>
    <dgm:cxn modelId="{977963B1-A624-41D9-AA39-446289E6F9EE}" type="presParOf" srcId="{56810FE6-48DF-4DB7-AD24-E905ADFE0E78}" destId="{6C2D587D-9290-4666-B3F5-35183CC47DE2}" srcOrd="2" destOrd="0" presId="urn:microsoft.com/office/officeart/2008/layout/VerticalCurvedList"/>
    <dgm:cxn modelId="{036E76AF-4EC3-459D-B27D-EC9A5E8BBBD5}" type="presParOf" srcId="{56810FE6-48DF-4DB7-AD24-E905ADFE0E78}" destId="{9D08B0EF-9EC3-41FB-9C25-4A79E7A87FA9}" srcOrd="3" destOrd="0" presId="urn:microsoft.com/office/officeart/2008/layout/VerticalCurvedList"/>
    <dgm:cxn modelId="{FE204A3D-4749-46BD-8A39-5CBA40452064}" type="presParOf" srcId="{A4E41FA6-BB51-4BF2-B88D-8ACD718FA2DF}" destId="{02E08FA3-9503-416E-8964-2046C27151EB}" srcOrd="1" destOrd="0" presId="urn:microsoft.com/office/officeart/2008/layout/VerticalCurvedList"/>
    <dgm:cxn modelId="{29CF0124-46AE-44B0-B1D5-0D89456DD2E6}" type="presParOf" srcId="{A4E41FA6-BB51-4BF2-B88D-8ACD718FA2DF}" destId="{624BA90A-AAD1-4A4E-BCE4-D9C7BA0F4690}" srcOrd="2" destOrd="0" presId="urn:microsoft.com/office/officeart/2008/layout/VerticalCurvedList"/>
    <dgm:cxn modelId="{07503E10-C010-43D8-83D6-AEBCFA5CEE57}" type="presParOf" srcId="{624BA90A-AAD1-4A4E-BCE4-D9C7BA0F4690}" destId="{09F8FB6C-0341-478D-BCEE-F44C99EA9A8B}" srcOrd="0" destOrd="0" presId="urn:microsoft.com/office/officeart/2008/layout/VerticalCurvedList"/>
    <dgm:cxn modelId="{3FF0698D-8024-42BC-ACC0-F3CD6921A4D5}" type="presParOf" srcId="{A4E41FA6-BB51-4BF2-B88D-8ACD718FA2DF}" destId="{DDDD5088-217D-4A8C-B90B-FA7E88C65256}" srcOrd="3" destOrd="0" presId="urn:microsoft.com/office/officeart/2008/layout/VerticalCurvedList"/>
    <dgm:cxn modelId="{AAB0B92C-0A1A-4F92-95E8-00AFCBCE0CF2}" type="presParOf" srcId="{A4E41FA6-BB51-4BF2-B88D-8ACD718FA2DF}" destId="{CF2E6A93-8E6B-4A43-97A8-2EAEE22A7461}" srcOrd="4" destOrd="0" presId="urn:microsoft.com/office/officeart/2008/layout/VerticalCurvedList"/>
    <dgm:cxn modelId="{A0B9ABC0-B151-403A-852E-DD590B239F11}" type="presParOf" srcId="{CF2E6A93-8E6B-4A43-97A8-2EAEE22A7461}" destId="{DBBD9DC3-2C38-4D25-B89D-7E369380BE31}" srcOrd="0" destOrd="0" presId="urn:microsoft.com/office/officeart/2008/layout/VerticalCurvedList"/>
    <dgm:cxn modelId="{C96A3839-049E-40BF-9BEF-DD8BCD1AFCE9}" type="presParOf" srcId="{A4E41FA6-BB51-4BF2-B88D-8ACD718FA2DF}" destId="{0BA14B8F-E6E9-47C2-9653-908D1D4DFB98}" srcOrd="5" destOrd="0" presId="urn:microsoft.com/office/officeart/2008/layout/VerticalCurvedList"/>
    <dgm:cxn modelId="{CA5F8D22-B260-4B2C-A460-D07306D3545B}" type="presParOf" srcId="{A4E41FA6-BB51-4BF2-B88D-8ACD718FA2DF}" destId="{5822CBE6-DA37-4051-9649-1FD37E56D6D5}" srcOrd="6" destOrd="0" presId="urn:microsoft.com/office/officeart/2008/layout/VerticalCurvedList"/>
    <dgm:cxn modelId="{AA9A6669-63EC-480E-8846-B1FB12FDC429}" type="presParOf" srcId="{5822CBE6-DA37-4051-9649-1FD37E56D6D5}" destId="{B9222536-ED7D-4EBA-B5DF-5B407D1A5637}" srcOrd="0" destOrd="0" presId="urn:microsoft.com/office/officeart/2008/layout/VerticalCurvedList"/>
    <dgm:cxn modelId="{F05C86BB-DD25-4517-BD54-5491B7E8CD24}" type="presParOf" srcId="{A4E41FA6-BB51-4BF2-B88D-8ACD718FA2DF}" destId="{1496F815-78A1-4C78-9A7C-E64C025C26A0}" srcOrd="7" destOrd="0" presId="urn:microsoft.com/office/officeart/2008/layout/VerticalCurvedList"/>
    <dgm:cxn modelId="{5B8E477A-A08D-4AFB-846A-CA2FD2CFF695}" type="presParOf" srcId="{A4E41FA6-BB51-4BF2-B88D-8ACD718FA2DF}" destId="{493C8290-1E9B-4492-A7B7-0AB4DB7EA54D}" srcOrd="8" destOrd="0" presId="urn:microsoft.com/office/officeart/2008/layout/VerticalCurvedList"/>
    <dgm:cxn modelId="{E2573044-706F-4604-B865-F796FBB12AD1}" type="presParOf" srcId="{493C8290-1E9B-4492-A7B7-0AB4DB7EA54D}" destId="{99FE9520-59A5-4C07-B87D-05A9896B1883}" srcOrd="0" destOrd="0" presId="urn:microsoft.com/office/officeart/2008/layout/VerticalCurvedList"/>
    <dgm:cxn modelId="{105940CD-91E0-41D2-9A6C-3242054AA583}" type="presParOf" srcId="{A4E41FA6-BB51-4BF2-B88D-8ACD718FA2DF}" destId="{F5DA08E5-7EA5-4EDA-AE5D-B93170B45E60}" srcOrd="9" destOrd="0" presId="urn:microsoft.com/office/officeart/2008/layout/VerticalCurvedList"/>
    <dgm:cxn modelId="{5E463FA3-ECA6-41F9-9174-D4E7A2B5E258}" type="presParOf" srcId="{A4E41FA6-BB51-4BF2-B88D-8ACD718FA2DF}" destId="{F00F857F-8303-417A-82DA-15492CFBD927}" srcOrd="10" destOrd="0" presId="urn:microsoft.com/office/officeart/2008/layout/VerticalCurvedList"/>
    <dgm:cxn modelId="{0E9E2622-4899-4CD5-BE79-2F287D53D272}" type="presParOf" srcId="{F00F857F-8303-417A-82DA-15492CFBD927}" destId="{3E0944F3-7EC4-4EBD-A1FA-FF03C1E0026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656EA-6ECC-446C-B622-066CA8CC003B}">
      <dsp:nvSpPr>
        <dsp:cNvPr id="0" name=""/>
        <dsp:cNvSpPr/>
      </dsp:nvSpPr>
      <dsp:spPr>
        <a:xfrm>
          <a:off x="4327777" y="1089"/>
          <a:ext cx="4868749" cy="6345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>
              <a:latin typeface="Arial" panose="020B0604020202020204"/>
            </a:rPr>
            <a:t>Standards laminated at desk</a:t>
          </a:r>
          <a:endParaRPr lang="en-US" sz="2200" kern="1200"/>
        </a:p>
      </dsp:txBody>
      <dsp:txXfrm>
        <a:off x="4358753" y="32065"/>
        <a:ext cx="4806797" cy="572591"/>
      </dsp:txXfrm>
    </dsp:sp>
    <dsp:sp modelId="{8D15C24A-9621-4CD6-9950-5FC0D4F1B06A}">
      <dsp:nvSpPr>
        <dsp:cNvPr id="0" name=""/>
        <dsp:cNvSpPr/>
      </dsp:nvSpPr>
      <dsp:spPr>
        <a:xfrm>
          <a:off x="4327777" y="667360"/>
          <a:ext cx="4868749" cy="6345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>
              <a:latin typeface="Arial" panose="020B0604020202020204"/>
            </a:rPr>
            <a:t>Checklist on each patient chart</a:t>
          </a:r>
          <a:endParaRPr lang="en-US" sz="2200" kern="1200"/>
        </a:p>
      </dsp:txBody>
      <dsp:txXfrm>
        <a:off x="4358753" y="698336"/>
        <a:ext cx="4806797" cy="572591"/>
      </dsp:txXfrm>
    </dsp:sp>
    <dsp:sp modelId="{C6F90119-B73B-45A1-8EC2-AA92EADE911B}">
      <dsp:nvSpPr>
        <dsp:cNvPr id="0" name=""/>
        <dsp:cNvSpPr/>
      </dsp:nvSpPr>
      <dsp:spPr>
        <a:xfrm>
          <a:off x="4327777" y="1333630"/>
          <a:ext cx="4868749" cy="6345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>
              <a:latin typeface="Arial" panose="020B0604020202020204"/>
            </a:rPr>
            <a:t>Sharing data at quality meetings</a:t>
          </a:r>
          <a:endParaRPr lang="en-US" sz="2200" kern="1200"/>
        </a:p>
      </dsp:txBody>
      <dsp:txXfrm>
        <a:off x="4358753" y="1364606"/>
        <a:ext cx="4806797" cy="572591"/>
      </dsp:txXfrm>
    </dsp:sp>
    <dsp:sp modelId="{699182AC-0B7B-4992-B3AB-D36F6A375B63}">
      <dsp:nvSpPr>
        <dsp:cNvPr id="0" name=""/>
        <dsp:cNvSpPr/>
      </dsp:nvSpPr>
      <dsp:spPr>
        <a:xfrm>
          <a:off x="4327777" y="1999901"/>
          <a:ext cx="4868749" cy="6345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>
              <a:latin typeface="Arial" panose="020B0604020202020204"/>
            </a:rPr>
            <a:t>Labor positioning training</a:t>
          </a:r>
          <a:endParaRPr lang="en-US" sz="2200" kern="1200"/>
        </a:p>
      </dsp:txBody>
      <dsp:txXfrm>
        <a:off x="4358753" y="2030877"/>
        <a:ext cx="4806797" cy="572591"/>
      </dsp:txXfrm>
    </dsp:sp>
    <dsp:sp modelId="{86067A98-BD6E-4C5B-A7AF-6F9EA1C467EA}">
      <dsp:nvSpPr>
        <dsp:cNvPr id="0" name=""/>
        <dsp:cNvSpPr/>
      </dsp:nvSpPr>
      <dsp:spPr>
        <a:xfrm>
          <a:off x="4327777" y="2666171"/>
          <a:ext cx="4868749" cy="6345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>
              <a:latin typeface="Arial" panose="020B0604020202020204"/>
            </a:rPr>
            <a:t>Huddles</a:t>
          </a:r>
        </a:p>
      </dsp:txBody>
      <dsp:txXfrm>
        <a:off x="4358753" y="2697147"/>
        <a:ext cx="4806797" cy="572591"/>
      </dsp:txXfrm>
    </dsp:sp>
    <dsp:sp modelId="{4956F3AC-8039-43EE-A59D-A427D3252AE9}">
      <dsp:nvSpPr>
        <dsp:cNvPr id="0" name=""/>
        <dsp:cNvSpPr/>
      </dsp:nvSpPr>
      <dsp:spPr>
        <a:xfrm>
          <a:off x="4327777" y="3332441"/>
          <a:ext cx="4868749" cy="6345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>
              <a:latin typeface="Arial" panose="020B0604020202020204"/>
            </a:rPr>
            <a:t>Reviewing fallouts</a:t>
          </a:r>
        </a:p>
      </dsp:txBody>
      <dsp:txXfrm>
        <a:off x="4358753" y="3363417"/>
        <a:ext cx="4806797" cy="57259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4FE86-4EB4-492F-BCF7-A59B6D4CB071}">
      <dsp:nvSpPr>
        <dsp:cNvPr id="0" name=""/>
        <dsp:cNvSpPr/>
      </dsp:nvSpPr>
      <dsp:spPr>
        <a:xfrm>
          <a:off x="0" y="0"/>
          <a:ext cx="10541876" cy="899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Identify cases not compliant with ACOG / SMFM guidelines: data dashboard</a:t>
          </a:r>
        </a:p>
      </dsp:txBody>
      <dsp:txXfrm>
        <a:off x="2198370" y="0"/>
        <a:ext cx="8343505" cy="899951"/>
      </dsp:txXfrm>
    </dsp:sp>
    <dsp:sp modelId="{D5FA1382-F7B5-48EB-AA9F-9A93C9626544}">
      <dsp:nvSpPr>
        <dsp:cNvPr id="0" name=""/>
        <dsp:cNvSpPr/>
      </dsp:nvSpPr>
      <dsp:spPr>
        <a:xfrm>
          <a:off x="89995" y="89995"/>
          <a:ext cx="2108375" cy="71996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6D592-24CA-49E7-8FEA-C8989ECB2BE9}">
      <dsp:nvSpPr>
        <dsp:cNvPr id="0" name=""/>
        <dsp:cNvSpPr/>
      </dsp:nvSpPr>
      <dsp:spPr>
        <a:xfrm>
          <a:off x="0" y="989946"/>
          <a:ext cx="10541876" cy="899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Review chart and identify how NTSV Cesarean Indication documented, identify which component was not compliant with ACOG / SMFM guidelines</a:t>
          </a:r>
        </a:p>
      </dsp:txBody>
      <dsp:txXfrm>
        <a:off x="2198370" y="989946"/>
        <a:ext cx="8343505" cy="899951"/>
      </dsp:txXfrm>
    </dsp:sp>
    <dsp:sp modelId="{0C7780D4-A5DA-4FD7-BC44-BDAAA48418DE}">
      <dsp:nvSpPr>
        <dsp:cNvPr id="0" name=""/>
        <dsp:cNvSpPr/>
      </dsp:nvSpPr>
      <dsp:spPr>
        <a:xfrm>
          <a:off x="89995" y="1079941"/>
          <a:ext cx="2108375" cy="71996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D90CAF-9F3C-46D0-8F06-FD4630361B17}">
      <dsp:nvSpPr>
        <dsp:cNvPr id="0" name=""/>
        <dsp:cNvSpPr/>
      </dsp:nvSpPr>
      <dsp:spPr>
        <a:xfrm>
          <a:off x="0" y="1979892"/>
          <a:ext cx="10541876" cy="899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Understand additional details of case, was there an additional indication for CS that was indicated?  Was documentation appropriate?</a:t>
          </a:r>
        </a:p>
      </dsp:txBody>
      <dsp:txXfrm>
        <a:off x="2198370" y="1979892"/>
        <a:ext cx="8343505" cy="899951"/>
      </dsp:txXfrm>
    </dsp:sp>
    <dsp:sp modelId="{15AEE9C2-5368-4BD0-8415-8A906D068FC2}">
      <dsp:nvSpPr>
        <dsp:cNvPr id="0" name=""/>
        <dsp:cNvSpPr/>
      </dsp:nvSpPr>
      <dsp:spPr>
        <a:xfrm>
          <a:off x="89995" y="2069887"/>
          <a:ext cx="2108375" cy="71996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0ECC01-5E10-49D5-A418-5B5AA6A98AE4}">
      <dsp:nvSpPr>
        <dsp:cNvPr id="0" name=""/>
        <dsp:cNvSpPr/>
      </dsp:nvSpPr>
      <dsp:spPr>
        <a:xfrm>
          <a:off x="0" y="2969839"/>
          <a:ext cx="10541876" cy="899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Take notes and provide feedback to clinical team</a:t>
          </a:r>
          <a:r>
            <a:rPr lang="en-US" sz="2200" kern="1200">
              <a:latin typeface="Calibri" panose="020F0502020204030204"/>
            </a:rPr>
            <a:t> </a:t>
          </a:r>
          <a:endParaRPr lang="en-US" sz="2200" kern="1200"/>
        </a:p>
      </dsp:txBody>
      <dsp:txXfrm>
        <a:off x="2198370" y="2969839"/>
        <a:ext cx="8343505" cy="899951"/>
      </dsp:txXfrm>
    </dsp:sp>
    <dsp:sp modelId="{4FCDACB1-5456-42AF-B5BA-3277DB3E98C8}">
      <dsp:nvSpPr>
        <dsp:cNvPr id="0" name=""/>
        <dsp:cNvSpPr/>
      </dsp:nvSpPr>
      <dsp:spPr>
        <a:xfrm>
          <a:off x="89995" y="3059834"/>
          <a:ext cx="2108375" cy="71996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262D62-49A5-44AF-946B-5564805DDAA5}">
      <dsp:nvSpPr>
        <dsp:cNvPr id="0" name=""/>
        <dsp:cNvSpPr/>
      </dsp:nvSpPr>
      <dsp:spPr>
        <a:xfrm>
          <a:off x="0" y="3959785"/>
          <a:ext cx="10541876" cy="899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Identify patterns and areas to work on</a:t>
          </a:r>
        </a:p>
      </dsp:txBody>
      <dsp:txXfrm>
        <a:off x="2198370" y="3959785"/>
        <a:ext cx="8343505" cy="899951"/>
      </dsp:txXfrm>
    </dsp:sp>
    <dsp:sp modelId="{5F8FE4AB-3EC9-419C-94C5-EBF9C53F3935}">
      <dsp:nvSpPr>
        <dsp:cNvPr id="0" name=""/>
        <dsp:cNvSpPr/>
      </dsp:nvSpPr>
      <dsp:spPr>
        <a:xfrm>
          <a:off x="89995" y="4049780"/>
          <a:ext cx="2108375" cy="71996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86C79-2830-4A53-B0A7-73A0A464861B}">
      <dsp:nvSpPr>
        <dsp:cNvPr id="0" name=""/>
        <dsp:cNvSpPr/>
      </dsp:nvSpPr>
      <dsp:spPr>
        <a:xfrm>
          <a:off x="2639193" y="824952"/>
          <a:ext cx="2196000" cy="219600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9A46F3-89E2-40EE-BF52-4FC702255127}">
      <dsp:nvSpPr>
        <dsp:cNvPr id="0" name=""/>
        <dsp:cNvSpPr/>
      </dsp:nvSpPr>
      <dsp:spPr>
        <a:xfrm>
          <a:off x="3107193" y="1292952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078F0E-86CD-4875-8EDE-57CBD66E9B9E}">
      <dsp:nvSpPr>
        <dsp:cNvPr id="0" name=""/>
        <dsp:cNvSpPr/>
      </dsp:nvSpPr>
      <dsp:spPr>
        <a:xfrm>
          <a:off x="1937193" y="370495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600" b="0" i="0" kern="1200">
              <a:latin typeface="Arial Nova"/>
            </a:rPr>
            <a:t>Outreach to teams</a:t>
          </a:r>
          <a:r>
            <a:rPr lang="en-US" sz="1600" b="1" i="0" u="sng" kern="1200">
              <a:latin typeface="Arial Nova"/>
            </a:rPr>
            <a:t> </a:t>
          </a:r>
          <a:r>
            <a:rPr lang="en-US" sz="1600" b="1" i="0" u="sng" kern="1200">
              <a:solidFill>
                <a:schemeClr val="accent1"/>
              </a:solidFill>
              <a:latin typeface="Arial Nova"/>
            </a:rPr>
            <a:t>above  23.6% NTSV C/S rate</a:t>
          </a:r>
          <a:endParaRPr lang="en-US" sz="1600" b="1" u="sng" kern="1200">
            <a:solidFill>
              <a:schemeClr val="accent1"/>
            </a:solidFill>
            <a:latin typeface="Arial Nova"/>
          </a:endParaRPr>
        </a:p>
      </dsp:txBody>
      <dsp:txXfrm>
        <a:off x="1937193" y="3704952"/>
        <a:ext cx="3600000" cy="720000"/>
      </dsp:txXfrm>
    </dsp:sp>
    <dsp:sp modelId="{738C42E5-32A9-439C-A20C-2CC623927B8D}">
      <dsp:nvSpPr>
        <dsp:cNvPr id="0" name=""/>
        <dsp:cNvSpPr/>
      </dsp:nvSpPr>
      <dsp:spPr>
        <a:xfrm>
          <a:off x="6869193" y="824952"/>
          <a:ext cx="2196000" cy="219600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A119EE-5E59-49EE-8484-EC6EE12A2FEC}">
      <dsp:nvSpPr>
        <dsp:cNvPr id="0" name=""/>
        <dsp:cNvSpPr/>
      </dsp:nvSpPr>
      <dsp:spPr>
        <a:xfrm>
          <a:off x="7337193" y="1292952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323921-33EA-47F2-8D94-BC65911D5F11}">
      <dsp:nvSpPr>
        <dsp:cNvPr id="0" name=""/>
        <dsp:cNvSpPr/>
      </dsp:nvSpPr>
      <dsp:spPr>
        <a:xfrm>
          <a:off x="6167193" y="370495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600" b="0" i="0" kern="1200" dirty="0">
              <a:latin typeface="Arial Nova"/>
            </a:rPr>
            <a:t>Outreach</a:t>
          </a:r>
          <a:r>
            <a:rPr lang="en-US" sz="1600" kern="1200" dirty="0">
              <a:latin typeface="Arial Nova"/>
            </a:rPr>
            <a:t> to teams </a:t>
          </a:r>
          <a:r>
            <a:rPr lang="en-US" sz="1600" b="1" u="sng" kern="1200" dirty="0">
              <a:solidFill>
                <a:schemeClr val="accent1"/>
              </a:solidFill>
              <a:latin typeface="Arial Nova"/>
            </a:rPr>
            <a:t>under the 80% of NTSV C/S deliveries meeting ACOG/SMFM criteria</a:t>
          </a:r>
        </a:p>
      </dsp:txBody>
      <dsp:txXfrm>
        <a:off x="6167193" y="3704952"/>
        <a:ext cx="3600000" cy="7200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6E47F-41B6-4B49-9AB9-C4F53C51F631}">
      <dsp:nvSpPr>
        <dsp:cNvPr id="0" name=""/>
        <dsp:cNvSpPr/>
      </dsp:nvSpPr>
      <dsp:spPr>
        <a:xfrm>
          <a:off x="0" y="0"/>
          <a:ext cx="7929796" cy="1341031"/>
        </a:xfrm>
        <a:prstGeom prst="rect">
          <a:avLst/>
        </a:prstGeom>
        <a:solidFill>
          <a:srgbClr val="1C498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4800" kern="1200"/>
            <a:t>PVB Finish Line Goals:</a:t>
          </a:r>
          <a:r>
            <a:rPr lang="en-US" sz="4800" kern="1200">
              <a:latin typeface="Calibri" panose="020F0502020204030204"/>
            </a:rPr>
            <a:t> </a:t>
          </a:r>
          <a:endParaRPr lang="en-US" sz="4800" kern="1200"/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3600" kern="1200"/>
            <a:t>QI Excellence Award</a:t>
          </a:r>
        </a:p>
      </dsp:txBody>
      <dsp:txXfrm>
        <a:off x="0" y="0"/>
        <a:ext cx="7929796" cy="1341031"/>
      </dsp:txXfrm>
    </dsp:sp>
    <dsp:sp modelId="{A5146FFA-5D72-4150-A4B0-92581BC433E9}">
      <dsp:nvSpPr>
        <dsp:cNvPr id="0" name=""/>
        <dsp:cNvSpPr/>
      </dsp:nvSpPr>
      <dsp:spPr>
        <a:xfrm>
          <a:off x="0" y="1341031"/>
          <a:ext cx="1982449" cy="28161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u="sng" kern="1200"/>
            <a:t>6</a:t>
          </a:r>
          <a:r>
            <a:rPr lang="en-US" sz="2600" kern="1200"/>
            <a:t> Key Structure Measures in Place</a:t>
          </a:r>
        </a:p>
      </dsp:txBody>
      <dsp:txXfrm>
        <a:off x="0" y="1341031"/>
        <a:ext cx="1982449" cy="2816166"/>
      </dsp:txXfrm>
    </dsp:sp>
    <dsp:sp modelId="{30CB18CA-6184-4B31-8689-5ED885DAC293}">
      <dsp:nvSpPr>
        <dsp:cNvPr id="0" name=""/>
        <dsp:cNvSpPr/>
      </dsp:nvSpPr>
      <dsp:spPr>
        <a:xfrm>
          <a:off x="1982449" y="1341031"/>
          <a:ext cx="1982449" cy="28161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u="sng" kern="1200"/>
            <a:t>80% </a:t>
          </a:r>
          <a:r>
            <a:rPr lang="en-US" sz="2600" kern="1200"/>
            <a:t>of Providers and Nurses educated on ACOG/SMFM Guidelines</a:t>
          </a:r>
          <a:endParaRPr lang="en-US" sz="2600" b="1" u="sng" kern="1200"/>
        </a:p>
      </dsp:txBody>
      <dsp:txXfrm>
        <a:off x="1982449" y="1341031"/>
        <a:ext cx="1982449" cy="2816166"/>
      </dsp:txXfrm>
    </dsp:sp>
    <dsp:sp modelId="{A13BCFBA-5639-4275-9D30-DA41E66B4D95}">
      <dsp:nvSpPr>
        <dsp:cNvPr id="0" name=""/>
        <dsp:cNvSpPr/>
      </dsp:nvSpPr>
      <dsp:spPr>
        <a:xfrm>
          <a:off x="3964898" y="1341031"/>
          <a:ext cx="1982449" cy="281616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u="sng" kern="1200">
              <a:ea typeface="+mn-lt"/>
              <a:cs typeface="+mn-lt"/>
            </a:rPr>
            <a:t>80% </a:t>
          </a:r>
          <a:r>
            <a:rPr lang="en-US" sz="2600" kern="1200">
              <a:ea typeface="+mn-lt"/>
              <a:cs typeface="+mn-lt"/>
            </a:rPr>
            <a:t>of all NTSV C-Sections Meeting ACOG/SMFM Guidelines</a:t>
          </a:r>
          <a:r>
            <a:rPr lang="en-US" sz="2600" kern="1200">
              <a:latin typeface="Calibri" panose="020F0502020204030204"/>
              <a:ea typeface="+mn-lt"/>
              <a:cs typeface="+mn-lt"/>
            </a:rPr>
            <a:t> </a:t>
          </a:r>
          <a:endParaRPr lang="en-US" sz="2600" b="1" u="sng" kern="1200"/>
        </a:p>
      </dsp:txBody>
      <dsp:txXfrm>
        <a:off x="3964898" y="1341031"/>
        <a:ext cx="1982449" cy="2816166"/>
      </dsp:txXfrm>
    </dsp:sp>
    <dsp:sp modelId="{33422456-B9A2-481F-A97B-DD1DEB2E620E}">
      <dsp:nvSpPr>
        <dsp:cNvPr id="0" name=""/>
        <dsp:cNvSpPr/>
      </dsp:nvSpPr>
      <dsp:spPr>
        <a:xfrm>
          <a:off x="5947347" y="1341031"/>
          <a:ext cx="1982449" cy="28161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NTSV C-Section Rate </a:t>
          </a:r>
          <a:r>
            <a:rPr lang="en-US" sz="2600" b="0" u="none" kern="1200"/>
            <a:t>≤</a:t>
          </a:r>
          <a:r>
            <a:rPr lang="en-US" sz="2600" b="1" u="sng" kern="1200"/>
            <a:t>23.6%</a:t>
          </a:r>
        </a:p>
      </dsp:txBody>
      <dsp:txXfrm>
        <a:off x="5947347" y="1341031"/>
        <a:ext cx="1982449" cy="2816166"/>
      </dsp:txXfrm>
    </dsp:sp>
    <dsp:sp modelId="{D0C257B7-398B-4816-9754-9EB0FA58D548}">
      <dsp:nvSpPr>
        <dsp:cNvPr id="0" name=""/>
        <dsp:cNvSpPr/>
      </dsp:nvSpPr>
      <dsp:spPr>
        <a:xfrm>
          <a:off x="0" y="4157198"/>
          <a:ext cx="7929796" cy="312907"/>
        </a:xfrm>
        <a:prstGeom prst="rect">
          <a:avLst/>
        </a:prstGeom>
        <a:solidFill>
          <a:srgbClr val="1C498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656EA-6ECC-446C-B622-066CA8CC003B}">
      <dsp:nvSpPr>
        <dsp:cNvPr id="0" name=""/>
        <dsp:cNvSpPr/>
      </dsp:nvSpPr>
      <dsp:spPr>
        <a:xfrm>
          <a:off x="4237592" y="1743"/>
          <a:ext cx="4767291" cy="7624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>
              <a:latin typeface="Arial" panose="020B0604020202020204"/>
            </a:rPr>
            <a:t>Allowing time</a:t>
          </a:r>
          <a:endParaRPr lang="en-US" sz="2200" kern="1200"/>
        </a:p>
      </dsp:txBody>
      <dsp:txXfrm>
        <a:off x="4274810" y="38961"/>
        <a:ext cx="4692855" cy="687984"/>
      </dsp:txXfrm>
    </dsp:sp>
    <dsp:sp modelId="{8D15C24A-9621-4CD6-9950-5FC0D4F1B06A}">
      <dsp:nvSpPr>
        <dsp:cNvPr id="0" name=""/>
        <dsp:cNvSpPr/>
      </dsp:nvSpPr>
      <dsp:spPr>
        <a:xfrm>
          <a:off x="4237592" y="802285"/>
          <a:ext cx="4767291" cy="7624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>
              <a:latin typeface="Arial" panose="020B0604020202020204"/>
            </a:rPr>
            <a:t>Changing culture regarding longer duration of pushing </a:t>
          </a:r>
          <a:endParaRPr lang="en-US" sz="2200" kern="1200"/>
        </a:p>
      </dsp:txBody>
      <dsp:txXfrm>
        <a:off x="4274810" y="839503"/>
        <a:ext cx="4692855" cy="687984"/>
      </dsp:txXfrm>
    </dsp:sp>
    <dsp:sp modelId="{09380D29-B553-41B3-BCD9-0C5F05C84EF3}">
      <dsp:nvSpPr>
        <dsp:cNvPr id="0" name=""/>
        <dsp:cNvSpPr/>
      </dsp:nvSpPr>
      <dsp:spPr>
        <a:xfrm>
          <a:off x="4237592" y="1602827"/>
          <a:ext cx="4767291" cy="7624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>
              <a:latin typeface="Arial" panose="020B0604020202020204"/>
            </a:rPr>
            <a:t>Provider buy-in</a:t>
          </a:r>
          <a:endParaRPr lang="en-US" sz="2200" kern="1200"/>
        </a:p>
      </dsp:txBody>
      <dsp:txXfrm>
        <a:off x="4274810" y="1640045"/>
        <a:ext cx="4692855" cy="687984"/>
      </dsp:txXfrm>
    </dsp:sp>
    <dsp:sp modelId="{699182AC-0B7B-4992-B3AB-D36F6A375B63}">
      <dsp:nvSpPr>
        <dsp:cNvPr id="0" name=""/>
        <dsp:cNvSpPr/>
      </dsp:nvSpPr>
      <dsp:spPr>
        <a:xfrm>
          <a:off x="4237592" y="2403368"/>
          <a:ext cx="4767291" cy="7624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>
              <a:latin typeface="Arial" panose="020B0604020202020204"/>
            </a:rPr>
            <a:t>Nurse burnout</a:t>
          </a:r>
        </a:p>
      </dsp:txBody>
      <dsp:txXfrm>
        <a:off x="4274810" y="2440586"/>
        <a:ext cx="4692855" cy="687984"/>
      </dsp:txXfrm>
    </dsp:sp>
    <dsp:sp modelId="{3D733C7B-8B98-45AA-B371-39F980F8B98E}">
      <dsp:nvSpPr>
        <dsp:cNvPr id="0" name=""/>
        <dsp:cNvSpPr/>
      </dsp:nvSpPr>
      <dsp:spPr>
        <a:xfrm>
          <a:off x="4237592" y="3203910"/>
          <a:ext cx="4767291" cy="7624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>
              <a:latin typeface="Arial" panose="020B0604020202020204"/>
            </a:rPr>
            <a:t>Legal worries for delaying delivery</a:t>
          </a:r>
          <a:endParaRPr lang="en-US" sz="2200" kern="1200"/>
        </a:p>
      </dsp:txBody>
      <dsp:txXfrm>
        <a:off x="4274810" y="3241128"/>
        <a:ext cx="4692855" cy="6879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AA60D-CC7E-4B6D-AD35-08B1B4C7D2C8}">
      <dsp:nvSpPr>
        <dsp:cNvPr id="0" name=""/>
        <dsp:cNvSpPr/>
      </dsp:nvSpPr>
      <dsp:spPr>
        <a:xfrm>
          <a:off x="0" y="0"/>
          <a:ext cx="8143133" cy="1205155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Tips to get started with sharing </a:t>
          </a:r>
          <a:r>
            <a:rPr lang="en-US" sz="2800" b="1" kern="1200"/>
            <a:t>un-blinded</a:t>
          </a:r>
          <a:r>
            <a:rPr lang="en-US" sz="2800" kern="1200"/>
            <a:t> data:</a:t>
          </a:r>
        </a:p>
      </dsp:txBody>
      <dsp:txXfrm>
        <a:off x="0" y="0"/>
        <a:ext cx="8143133" cy="1205155"/>
      </dsp:txXfrm>
    </dsp:sp>
    <dsp:sp modelId="{4B131886-2B25-45C0-8234-AF40F79252F9}">
      <dsp:nvSpPr>
        <dsp:cNvPr id="0" name=""/>
        <dsp:cNvSpPr/>
      </dsp:nvSpPr>
      <dsp:spPr>
        <a:xfrm>
          <a:off x="0" y="1205155"/>
          <a:ext cx="2035783" cy="25308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solidFill>
                <a:schemeClr val="tx2">
                  <a:lumMod val="50000"/>
                </a:schemeClr>
              </a:solidFill>
            </a:rPr>
            <a:t>Involve your PVB Provider Champion</a:t>
          </a:r>
        </a:p>
      </dsp:txBody>
      <dsp:txXfrm>
        <a:off x="0" y="1205155"/>
        <a:ext cx="2035783" cy="2530826"/>
      </dsp:txXfrm>
    </dsp:sp>
    <dsp:sp modelId="{F76416F5-D8A2-4590-BA96-4C8A24534225}">
      <dsp:nvSpPr>
        <dsp:cNvPr id="0" name=""/>
        <dsp:cNvSpPr/>
      </dsp:nvSpPr>
      <dsp:spPr>
        <a:xfrm>
          <a:off x="2035783" y="1205155"/>
          <a:ext cx="2035783" cy="25308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solidFill>
                <a:schemeClr val="tx2">
                  <a:lumMod val="50000"/>
                </a:schemeClr>
              </a:solidFill>
            </a:rPr>
            <a:t>Explain the “why” to providers and staf</a:t>
          </a:r>
          <a:r>
            <a:rPr lang="en-US" sz="2800" kern="1200">
              <a:solidFill>
                <a:schemeClr val="tx2">
                  <a:lumMod val="50000"/>
                </a:schemeClr>
              </a:solidFill>
            </a:rPr>
            <a:t>f</a:t>
          </a:r>
        </a:p>
      </dsp:txBody>
      <dsp:txXfrm>
        <a:off x="2035783" y="1205155"/>
        <a:ext cx="2035783" cy="2530826"/>
      </dsp:txXfrm>
    </dsp:sp>
    <dsp:sp modelId="{E2FD218A-22A9-42CB-BEC1-1A89BC27FFC4}">
      <dsp:nvSpPr>
        <dsp:cNvPr id="0" name=""/>
        <dsp:cNvSpPr/>
      </dsp:nvSpPr>
      <dsp:spPr>
        <a:xfrm>
          <a:off x="4071566" y="1205155"/>
          <a:ext cx="2035783" cy="25308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solidFill>
                <a:schemeClr val="tx2">
                  <a:lumMod val="50000"/>
                </a:schemeClr>
              </a:solidFill>
            </a:rPr>
            <a:t>Create</a:t>
          </a:r>
          <a:r>
            <a:rPr lang="en-US" sz="2400" kern="1200">
              <a:solidFill>
                <a:schemeClr val="tx2">
                  <a:lumMod val="50000"/>
                </a:schemeClr>
              </a:solidFill>
              <a:latin typeface="Calibri" panose="020F0502020204030204"/>
            </a:rPr>
            <a:t> a process</a:t>
          </a:r>
          <a:r>
            <a:rPr lang="en-US" sz="2400" kern="1200">
              <a:solidFill>
                <a:schemeClr val="tx2">
                  <a:lumMod val="50000"/>
                </a:schemeClr>
              </a:solidFill>
            </a:rPr>
            <a:t> </a:t>
          </a:r>
          <a:r>
            <a:rPr lang="en-US" sz="2400" kern="1200">
              <a:solidFill>
                <a:schemeClr val="tx2">
                  <a:lumMod val="50000"/>
                </a:schemeClr>
              </a:solidFill>
              <a:latin typeface="Calibri" panose="020F0502020204030204"/>
            </a:rPr>
            <a:t>and space </a:t>
          </a:r>
          <a:r>
            <a:rPr lang="en-US" sz="2400" kern="1200">
              <a:solidFill>
                <a:schemeClr val="tx2">
                  <a:lumMod val="50000"/>
                </a:schemeClr>
              </a:solidFill>
            </a:rPr>
            <a:t>to share provider-level data</a:t>
          </a:r>
        </a:p>
      </dsp:txBody>
      <dsp:txXfrm>
        <a:off x="4071566" y="1205155"/>
        <a:ext cx="2035783" cy="2530826"/>
      </dsp:txXfrm>
    </dsp:sp>
    <dsp:sp modelId="{C1AF165F-18CD-4D29-8458-FC1F0EFDFD9C}">
      <dsp:nvSpPr>
        <dsp:cNvPr id="0" name=""/>
        <dsp:cNvSpPr/>
      </dsp:nvSpPr>
      <dsp:spPr>
        <a:xfrm>
          <a:off x="6107349" y="1205155"/>
          <a:ext cx="2035783" cy="25308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solidFill>
                <a:schemeClr val="tx2">
                  <a:lumMod val="50000"/>
                </a:schemeClr>
              </a:solidFill>
            </a:rPr>
            <a:t>Implement and communicate timeline</a:t>
          </a:r>
        </a:p>
      </dsp:txBody>
      <dsp:txXfrm>
        <a:off x="6107349" y="1205155"/>
        <a:ext cx="2035783" cy="2530826"/>
      </dsp:txXfrm>
    </dsp:sp>
    <dsp:sp modelId="{4B0500E0-3B08-4BE4-A0D1-5E5EF7D47208}">
      <dsp:nvSpPr>
        <dsp:cNvPr id="0" name=""/>
        <dsp:cNvSpPr/>
      </dsp:nvSpPr>
      <dsp:spPr>
        <a:xfrm>
          <a:off x="0" y="3735982"/>
          <a:ext cx="8143133" cy="281202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27C93-DA3B-4FF6-BC0D-5C78AD4D4618}">
      <dsp:nvSpPr>
        <dsp:cNvPr id="0" name=""/>
        <dsp:cNvSpPr/>
      </dsp:nvSpPr>
      <dsp:spPr>
        <a:xfrm>
          <a:off x="144387" y="1636"/>
          <a:ext cx="6940699" cy="9837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/>
            <a:t>CMQCC Guidance for Understanding and Unblinding Provider-Level NTSV Cesarean Rates</a:t>
          </a:r>
          <a:endParaRPr lang="en-US" sz="2700" kern="1200"/>
        </a:p>
      </dsp:txBody>
      <dsp:txXfrm>
        <a:off x="173199" y="30448"/>
        <a:ext cx="6883075" cy="926101"/>
      </dsp:txXfrm>
    </dsp:sp>
    <dsp:sp modelId="{AA34032E-0A02-4FF3-A94E-100FD1ED0EC9}">
      <dsp:nvSpPr>
        <dsp:cNvPr id="0" name=""/>
        <dsp:cNvSpPr/>
      </dsp:nvSpPr>
      <dsp:spPr>
        <a:xfrm>
          <a:off x="345941" y="1162431"/>
          <a:ext cx="983725" cy="98372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3B0250-2021-497F-ADC5-4464811D0285}">
      <dsp:nvSpPr>
        <dsp:cNvPr id="0" name=""/>
        <dsp:cNvSpPr/>
      </dsp:nvSpPr>
      <dsp:spPr>
        <a:xfrm>
          <a:off x="1388690" y="1162431"/>
          <a:ext cx="5494842" cy="98372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>
              <a:solidFill>
                <a:schemeClr val="tx2">
                  <a:lumMod val="50000"/>
                </a:schemeClr>
              </a:solidFill>
            </a:rPr>
            <a:t>Step by Step Guidance and timeline to</a:t>
          </a:r>
          <a:r>
            <a:rPr lang="en-US" sz="2200" kern="1200">
              <a:solidFill>
                <a:schemeClr val="tx2">
                  <a:lumMod val="50000"/>
                </a:schemeClr>
              </a:solidFill>
              <a:latin typeface="Calibri" panose="020F0502020204030204"/>
            </a:rPr>
            <a:t> </a:t>
          </a:r>
          <a:endParaRPr lang="en-US" sz="2200" kern="1200">
            <a:solidFill>
              <a:schemeClr val="tx2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>
              <a:solidFill>
                <a:schemeClr val="tx2">
                  <a:lumMod val="50000"/>
                </a:schemeClr>
              </a:solidFill>
            </a:rPr>
            <a:t>un-blinding data</a:t>
          </a:r>
        </a:p>
      </dsp:txBody>
      <dsp:txXfrm>
        <a:off x="1436720" y="1210461"/>
        <a:ext cx="5398782" cy="887665"/>
      </dsp:txXfrm>
    </dsp:sp>
    <dsp:sp modelId="{BA14FA01-F1C2-41D8-9246-C5D32E128895}">
      <dsp:nvSpPr>
        <dsp:cNvPr id="0" name=""/>
        <dsp:cNvSpPr/>
      </dsp:nvSpPr>
      <dsp:spPr>
        <a:xfrm>
          <a:off x="345941" y="2264204"/>
          <a:ext cx="983725" cy="98372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CBADA1-C9D1-483D-939C-3B3E8F77ED93}">
      <dsp:nvSpPr>
        <dsp:cNvPr id="0" name=""/>
        <dsp:cNvSpPr/>
      </dsp:nvSpPr>
      <dsp:spPr>
        <a:xfrm>
          <a:off x="1388690" y="2264204"/>
          <a:ext cx="5494842" cy="983725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>
              <a:solidFill>
                <a:schemeClr val="tx2">
                  <a:lumMod val="50000"/>
                </a:schemeClr>
              </a:solidFill>
            </a:rPr>
            <a:t>Common Considerations and barriers to sharing un-blinded data</a:t>
          </a:r>
        </a:p>
      </dsp:txBody>
      <dsp:txXfrm>
        <a:off x="1436720" y="2312234"/>
        <a:ext cx="5398782" cy="887665"/>
      </dsp:txXfrm>
    </dsp:sp>
    <dsp:sp modelId="{93B638DB-9D18-4A83-AE07-00C4EDA37D28}">
      <dsp:nvSpPr>
        <dsp:cNvPr id="0" name=""/>
        <dsp:cNvSpPr/>
      </dsp:nvSpPr>
      <dsp:spPr>
        <a:xfrm>
          <a:off x="345941" y="3365976"/>
          <a:ext cx="983725" cy="98372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09B337-E780-4705-9D70-51BA008A6E75}">
      <dsp:nvSpPr>
        <dsp:cNvPr id="0" name=""/>
        <dsp:cNvSpPr/>
      </dsp:nvSpPr>
      <dsp:spPr>
        <a:xfrm>
          <a:off x="1388690" y="3365976"/>
          <a:ext cx="5494842" cy="983725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>
              <a:solidFill>
                <a:schemeClr val="tx2">
                  <a:lumMod val="50000"/>
                </a:schemeClr>
              </a:solidFill>
            </a:rPr>
            <a:t>Troubleshooting and FAQs</a:t>
          </a:r>
        </a:p>
      </dsp:txBody>
      <dsp:txXfrm>
        <a:off x="1436720" y="3414006"/>
        <a:ext cx="5398782" cy="8876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C0873-C2E4-49DC-B739-E1CD04F4E627}">
      <dsp:nvSpPr>
        <dsp:cNvPr id="0" name=""/>
        <dsp:cNvSpPr/>
      </dsp:nvSpPr>
      <dsp:spPr>
        <a:xfrm>
          <a:off x="5484339" y="1019"/>
          <a:ext cx="2596569" cy="11743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solidFill>
                <a:schemeClr val="tx2">
                  <a:lumMod val="50000"/>
                </a:schemeClr>
              </a:solidFill>
            </a:rPr>
            <a:t>Missed Opportunity Review</a:t>
          </a:r>
          <a:endParaRPr lang="en-US" sz="2400" kern="1200">
            <a:solidFill>
              <a:schemeClr val="tx2">
                <a:lumMod val="50000"/>
              </a:schemeClr>
            </a:solidFill>
          </a:endParaRPr>
        </a:p>
      </dsp:txBody>
      <dsp:txXfrm>
        <a:off x="5484339" y="1019"/>
        <a:ext cx="2596569" cy="1174386"/>
      </dsp:txXfrm>
    </dsp:sp>
    <dsp:sp modelId="{FB87E3A6-D089-49D0-A312-43D5E0078E8E}">
      <dsp:nvSpPr>
        <dsp:cNvPr id="0" name=""/>
        <dsp:cNvSpPr/>
      </dsp:nvSpPr>
      <dsp:spPr>
        <a:xfrm>
          <a:off x="4205432" y="1019"/>
          <a:ext cx="1162643" cy="11743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030C25-7223-4621-AA15-7118CD2A8AFB}">
      <dsp:nvSpPr>
        <dsp:cNvPr id="0" name=""/>
        <dsp:cNvSpPr/>
      </dsp:nvSpPr>
      <dsp:spPr>
        <a:xfrm>
          <a:off x="4205432" y="1369180"/>
          <a:ext cx="2596569" cy="117438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solidFill>
                <a:schemeClr val="tx2">
                  <a:lumMod val="50000"/>
                </a:schemeClr>
              </a:solidFill>
            </a:rPr>
            <a:t>Provider Education Posters</a:t>
          </a:r>
          <a:endParaRPr lang="en-US" sz="2400" kern="1200">
            <a:solidFill>
              <a:schemeClr val="tx2">
                <a:lumMod val="50000"/>
              </a:schemeClr>
            </a:solidFill>
          </a:endParaRPr>
        </a:p>
      </dsp:txBody>
      <dsp:txXfrm>
        <a:off x="4205432" y="1369180"/>
        <a:ext cx="2596569" cy="1174386"/>
      </dsp:txXfrm>
    </dsp:sp>
    <dsp:sp modelId="{BA95ACEE-F330-42EC-B5D0-247AD03FF2C8}">
      <dsp:nvSpPr>
        <dsp:cNvPr id="0" name=""/>
        <dsp:cNvSpPr/>
      </dsp:nvSpPr>
      <dsp:spPr>
        <a:xfrm>
          <a:off x="6918265" y="1369180"/>
          <a:ext cx="1162643" cy="117438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E4AD61-198C-432E-A22B-70B59E8F603A}">
      <dsp:nvSpPr>
        <dsp:cNvPr id="0" name=""/>
        <dsp:cNvSpPr/>
      </dsp:nvSpPr>
      <dsp:spPr>
        <a:xfrm>
          <a:off x="5484339" y="2737340"/>
          <a:ext cx="2596569" cy="117438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solidFill>
                <a:schemeClr val="tx2">
                  <a:lumMod val="50000"/>
                </a:schemeClr>
              </a:solidFill>
            </a:rPr>
            <a:t>Labor Management E-modules</a:t>
          </a:r>
        </a:p>
      </dsp:txBody>
      <dsp:txXfrm>
        <a:off x="5484339" y="2737340"/>
        <a:ext cx="2596569" cy="1174386"/>
      </dsp:txXfrm>
    </dsp:sp>
    <dsp:sp modelId="{8F2B31E3-0F2A-4725-B9AB-078C302C9DB6}">
      <dsp:nvSpPr>
        <dsp:cNvPr id="0" name=""/>
        <dsp:cNvSpPr/>
      </dsp:nvSpPr>
      <dsp:spPr>
        <a:xfrm>
          <a:off x="4205432" y="2737340"/>
          <a:ext cx="1162643" cy="117438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40F12-0C94-48C8-B197-474704B58B59}">
      <dsp:nvSpPr>
        <dsp:cNvPr id="0" name=""/>
        <dsp:cNvSpPr/>
      </dsp:nvSpPr>
      <dsp:spPr>
        <a:xfrm>
          <a:off x="4205432" y="4105501"/>
          <a:ext cx="2596569" cy="117438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solidFill>
                <a:schemeClr val="tx2">
                  <a:lumMod val="50000"/>
                </a:schemeClr>
              </a:solidFill>
            </a:rPr>
            <a:t>PVB Grand Rounds</a:t>
          </a:r>
        </a:p>
      </dsp:txBody>
      <dsp:txXfrm>
        <a:off x="4205432" y="4105501"/>
        <a:ext cx="2596569" cy="1174386"/>
      </dsp:txXfrm>
    </dsp:sp>
    <dsp:sp modelId="{ED1BBE3A-95BC-4992-884B-984523241D04}">
      <dsp:nvSpPr>
        <dsp:cNvPr id="0" name=""/>
        <dsp:cNvSpPr/>
      </dsp:nvSpPr>
      <dsp:spPr>
        <a:xfrm>
          <a:off x="6918265" y="4105501"/>
          <a:ext cx="1162643" cy="117438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4A2FA-64B1-4958-B286-284093164AA9}">
      <dsp:nvSpPr>
        <dsp:cNvPr id="0" name=""/>
        <dsp:cNvSpPr/>
      </dsp:nvSpPr>
      <dsp:spPr>
        <a:xfrm>
          <a:off x="0" y="416133"/>
          <a:ext cx="8665183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ea typeface="Lato"/>
              <a:cs typeface="Lato"/>
            </a:rPr>
            <a:t>Standard process to use the </a:t>
          </a:r>
          <a:r>
            <a:rPr lang="en-US" sz="2400" b="1" u="sng" kern="1200">
              <a:ea typeface="Lato"/>
              <a:cs typeface="Arial"/>
            </a:rPr>
            <a:t>Cesarean Decision Checklist</a:t>
          </a:r>
          <a:r>
            <a:rPr lang="en-US" sz="2400" kern="1200">
              <a:ea typeface="Lato"/>
              <a:cs typeface="Lato"/>
            </a:rPr>
            <a:t> for every potential C-section</a:t>
          </a:r>
          <a:endParaRPr lang="en-US" sz="2400" kern="1200"/>
        </a:p>
      </dsp:txBody>
      <dsp:txXfrm>
        <a:off x="59399" y="475532"/>
        <a:ext cx="8546385" cy="1098002"/>
      </dsp:txXfrm>
    </dsp:sp>
    <dsp:sp modelId="{165AF955-F622-4E5A-B8CE-86BAE25DEC09}">
      <dsp:nvSpPr>
        <dsp:cNvPr id="0" name=""/>
        <dsp:cNvSpPr/>
      </dsp:nvSpPr>
      <dsp:spPr>
        <a:xfrm>
          <a:off x="0" y="1632933"/>
          <a:ext cx="8665183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12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>
              <a:ea typeface="Lato"/>
              <a:cs typeface="Lato"/>
            </a:rPr>
            <a:t>Availability of checklist in patient's labor room or in EMR</a:t>
          </a:r>
          <a:endParaRPr lang="en-US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>
              <a:ea typeface="Lato"/>
              <a:cs typeface="Lato"/>
            </a:rPr>
            <a:t>Standardization of </a:t>
          </a:r>
          <a:r>
            <a:rPr lang="en-US" sz="1800" kern="1200"/>
            <a:t>who initiates the huddle </a:t>
          </a:r>
          <a:r>
            <a:rPr lang="en-US" sz="1800" kern="1200">
              <a:latin typeface="Calibri" panose="020F0502020204030204"/>
            </a:rPr>
            <a:t>and</a:t>
          </a:r>
          <a:r>
            <a:rPr lang="en-US" sz="1800" kern="1200"/>
            <a:t> use of checklist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/>
            <a:t>Documentation of use of checklist</a:t>
          </a:r>
        </a:p>
      </dsp:txBody>
      <dsp:txXfrm>
        <a:off x="0" y="1632933"/>
        <a:ext cx="8665183" cy="1076400"/>
      </dsp:txXfrm>
    </dsp:sp>
    <dsp:sp modelId="{46AE4CB2-9ADF-4C8F-8714-499A04F10984}">
      <dsp:nvSpPr>
        <dsp:cNvPr id="0" name=""/>
        <dsp:cNvSpPr/>
      </dsp:nvSpPr>
      <dsp:spPr>
        <a:xfrm>
          <a:off x="0" y="2709333"/>
          <a:ext cx="8665183" cy="121680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ea typeface="Lato"/>
              <a:cs typeface="Lato"/>
            </a:rPr>
            <a:t>Standard process to perform </a:t>
          </a:r>
          <a:r>
            <a:rPr lang="en-US" sz="2400" b="1" u="sng" kern="1200">
              <a:ea typeface="Lato"/>
              <a:cs typeface="Lato"/>
            </a:rPr>
            <a:t>Delivery Decision Huddles/Debriefs </a:t>
          </a:r>
          <a:r>
            <a:rPr lang="en-US" sz="2400" kern="1200">
              <a:ea typeface="Lato"/>
              <a:cs typeface="Lato"/>
            </a:rPr>
            <a:t>for every potential C-section</a:t>
          </a:r>
          <a:endParaRPr lang="en-US" sz="2400" kern="1200"/>
        </a:p>
      </dsp:txBody>
      <dsp:txXfrm>
        <a:off x="59399" y="2768732"/>
        <a:ext cx="8546385" cy="1098002"/>
      </dsp:txXfrm>
    </dsp:sp>
    <dsp:sp modelId="{31384B81-0D34-4E6B-98EA-D9EB419C7C23}">
      <dsp:nvSpPr>
        <dsp:cNvPr id="0" name=""/>
        <dsp:cNvSpPr/>
      </dsp:nvSpPr>
      <dsp:spPr>
        <a:xfrm>
          <a:off x="0" y="3926133"/>
          <a:ext cx="8665183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12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/>
            <a:t>Huddle performed with physician, nurse, any other care team members, and the patient to discuss potential C-section decision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/>
            <a:t>Use of checklist in huddle</a:t>
          </a:r>
          <a:r>
            <a:rPr lang="en-US" sz="1800" kern="1200">
              <a:latin typeface="Calibri" panose="020F0502020204030204"/>
            </a:rPr>
            <a:t> initiated by charge or bedside nurse</a:t>
          </a:r>
          <a:endParaRPr lang="en-US" sz="1800" kern="1200"/>
        </a:p>
      </dsp:txBody>
      <dsp:txXfrm>
        <a:off x="0" y="3926133"/>
        <a:ext cx="8665183" cy="10764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656EA-6ECC-446C-B622-066CA8CC003B}">
      <dsp:nvSpPr>
        <dsp:cNvPr id="0" name=""/>
        <dsp:cNvSpPr/>
      </dsp:nvSpPr>
      <dsp:spPr>
        <a:xfrm>
          <a:off x="4369919" y="2167"/>
          <a:ext cx="4916159" cy="10425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>
              <a:latin typeface="Arial"/>
              <a:cs typeface="Arial"/>
            </a:rPr>
            <a:t>Better interdisciplinary communication between nurses and providers</a:t>
          </a:r>
        </a:p>
      </dsp:txBody>
      <dsp:txXfrm>
        <a:off x="4420812" y="53060"/>
        <a:ext cx="4814373" cy="940767"/>
      </dsp:txXfrm>
    </dsp:sp>
    <dsp:sp modelId="{8D15C24A-9621-4CD6-9950-5FC0D4F1B06A}">
      <dsp:nvSpPr>
        <dsp:cNvPr id="0" name=""/>
        <dsp:cNvSpPr/>
      </dsp:nvSpPr>
      <dsp:spPr>
        <a:xfrm>
          <a:off x="4369919" y="1096848"/>
          <a:ext cx="4916159" cy="10425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>
              <a:latin typeface="Arial"/>
              <a:cs typeface="Arial"/>
            </a:rPr>
            <a:t>All staff on same page</a:t>
          </a:r>
        </a:p>
      </dsp:txBody>
      <dsp:txXfrm>
        <a:off x="4420812" y="1147741"/>
        <a:ext cx="4814373" cy="940767"/>
      </dsp:txXfrm>
    </dsp:sp>
    <dsp:sp modelId="{C6F90119-B73B-45A1-8EC2-AA92EADE911B}">
      <dsp:nvSpPr>
        <dsp:cNvPr id="0" name=""/>
        <dsp:cNvSpPr/>
      </dsp:nvSpPr>
      <dsp:spPr>
        <a:xfrm>
          <a:off x="4369919" y="2191529"/>
          <a:ext cx="4916159" cy="10425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>
              <a:latin typeface="Arial"/>
              <a:cs typeface="Arial"/>
            </a:rPr>
            <a:t>Consistent evidence-based decision making</a:t>
          </a:r>
        </a:p>
      </dsp:txBody>
      <dsp:txXfrm>
        <a:off x="4420812" y="2242422"/>
        <a:ext cx="4814373" cy="940767"/>
      </dsp:txXfrm>
    </dsp:sp>
    <dsp:sp modelId="{699182AC-0B7B-4992-B3AB-D36F6A375B63}">
      <dsp:nvSpPr>
        <dsp:cNvPr id="0" name=""/>
        <dsp:cNvSpPr/>
      </dsp:nvSpPr>
      <dsp:spPr>
        <a:xfrm>
          <a:off x="4369919" y="3286210"/>
          <a:ext cx="4916159" cy="10425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>
              <a:latin typeface="Arial"/>
              <a:cs typeface="Arial"/>
            </a:rPr>
            <a:t>Bringing awareness to newer RNs of the length of labor and keeping providers aware of interventions</a:t>
          </a:r>
        </a:p>
      </dsp:txBody>
      <dsp:txXfrm>
        <a:off x="4420812" y="3337103"/>
        <a:ext cx="4814373" cy="9407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656EA-6ECC-446C-B622-066CA8CC003B}">
      <dsp:nvSpPr>
        <dsp:cNvPr id="0" name=""/>
        <dsp:cNvSpPr/>
      </dsp:nvSpPr>
      <dsp:spPr>
        <a:xfrm>
          <a:off x="4342545" y="1883"/>
          <a:ext cx="4885363" cy="8236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>
              <a:latin typeface="Arial" panose="020B0604020202020204"/>
            </a:rPr>
            <a:t>Compliance with utilization</a:t>
          </a:r>
          <a:endParaRPr lang="en-US" sz="2200" kern="1200"/>
        </a:p>
      </dsp:txBody>
      <dsp:txXfrm>
        <a:off x="4382753" y="42091"/>
        <a:ext cx="4804947" cy="743247"/>
      </dsp:txXfrm>
    </dsp:sp>
    <dsp:sp modelId="{8D15C24A-9621-4CD6-9950-5FC0D4F1B06A}">
      <dsp:nvSpPr>
        <dsp:cNvPr id="0" name=""/>
        <dsp:cNvSpPr/>
      </dsp:nvSpPr>
      <dsp:spPr>
        <a:xfrm>
          <a:off x="4342545" y="866730"/>
          <a:ext cx="4885363" cy="8236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>
              <a:latin typeface="Arial" panose="020B0604020202020204"/>
            </a:rPr>
            <a:t>Physician Buy-In</a:t>
          </a:r>
          <a:endParaRPr lang="en-US" sz="2200" kern="1200"/>
        </a:p>
      </dsp:txBody>
      <dsp:txXfrm>
        <a:off x="4382753" y="906938"/>
        <a:ext cx="4804947" cy="743247"/>
      </dsp:txXfrm>
    </dsp:sp>
    <dsp:sp modelId="{09380D29-B553-41B3-BCD9-0C5F05C84EF3}">
      <dsp:nvSpPr>
        <dsp:cNvPr id="0" name=""/>
        <dsp:cNvSpPr/>
      </dsp:nvSpPr>
      <dsp:spPr>
        <a:xfrm>
          <a:off x="4342545" y="1731577"/>
          <a:ext cx="4885363" cy="8236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>
              <a:latin typeface="Arial" panose="020B0604020202020204"/>
            </a:rPr>
            <a:t>Nurses not wanting to question providers’ decision making</a:t>
          </a:r>
        </a:p>
      </dsp:txBody>
      <dsp:txXfrm>
        <a:off x="4382753" y="1771785"/>
        <a:ext cx="4804947" cy="743247"/>
      </dsp:txXfrm>
    </dsp:sp>
    <dsp:sp modelId="{C6F90119-B73B-45A1-8EC2-AA92EADE911B}">
      <dsp:nvSpPr>
        <dsp:cNvPr id="0" name=""/>
        <dsp:cNvSpPr/>
      </dsp:nvSpPr>
      <dsp:spPr>
        <a:xfrm>
          <a:off x="4342545" y="2596423"/>
          <a:ext cx="4885363" cy="8236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>
              <a:latin typeface="Arial" panose="020B0604020202020204" pitchFamily="34" charset="0"/>
              <a:cs typeface="Arial" panose="020B0604020202020204" pitchFamily="34" charset="0"/>
            </a:rPr>
            <a:t>Consistent</a:t>
          </a:r>
          <a:r>
            <a:rPr lang="en-US" sz="2200" kern="1200"/>
            <a:t> </a:t>
          </a:r>
          <a:r>
            <a:rPr lang="en-US" sz="2200" kern="1200">
              <a:latin typeface="Arial" panose="020B0604020202020204"/>
            </a:rPr>
            <a:t>completion</a:t>
          </a:r>
          <a:endParaRPr lang="en-US" sz="2200" kern="1200"/>
        </a:p>
      </dsp:txBody>
      <dsp:txXfrm>
        <a:off x="4382753" y="2636631"/>
        <a:ext cx="4804947" cy="743247"/>
      </dsp:txXfrm>
    </dsp:sp>
    <dsp:sp modelId="{699182AC-0B7B-4992-B3AB-D36F6A375B63}">
      <dsp:nvSpPr>
        <dsp:cNvPr id="0" name=""/>
        <dsp:cNvSpPr/>
      </dsp:nvSpPr>
      <dsp:spPr>
        <a:xfrm>
          <a:off x="4342545" y="3461270"/>
          <a:ext cx="4885363" cy="8236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>
              <a:latin typeface="Arial" panose="020B0604020202020204"/>
            </a:rPr>
            <a:t>Medical legal concerns</a:t>
          </a:r>
          <a:endParaRPr lang="en-US" sz="2200" kern="1200"/>
        </a:p>
      </dsp:txBody>
      <dsp:txXfrm>
        <a:off x="4382753" y="3501478"/>
        <a:ext cx="4804947" cy="74324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FCB11-D250-4427-A02E-E7BB5DD1C75E}">
      <dsp:nvSpPr>
        <dsp:cNvPr id="0" name=""/>
        <dsp:cNvSpPr/>
      </dsp:nvSpPr>
      <dsp:spPr>
        <a:xfrm>
          <a:off x="-5072089" y="-777039"/>
          <a:ext cx="6040353" cy="6040353"/>
        </a:xfrm>
        <a:prstGeom prst="blockArc">
          <a:avLst>
            <a:gd name="adj1" fmla="val 18900000"/>
            <a:gd name="adj2" fmla="val 2700000"/>
            <a:gd name="adj3" fmla="val 35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E08FA3-9503-416E-8964-2046C27151EB}">
      <dsp:nvSpPr>
        <dsp:cNvPr id="0" name=""/>
        <dsp:cNvSpPr/>
      </dsp:nvSpPr>
      <dsp:spPr>
        <a:xfrm>
          <a:off x="423559" y="280302"/>
          <a:ext cx="8733704" cy="5609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6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Identify cases not compliant with ACOG/SMFM guidelines in the PVB dashboard</a:t>
          </a:r>
        </a:p>
      </dsp:txBody>
      <dsp:txXfrm>
        <a:off x="423559" y="280302"/>
        <a:ext cx="8733704" cy="560963"/>
      </dsp:txXfrm>
    </dsp:sp>
    <dsp:sp modelId="{09F8FB6C-0341-478D-BCEE-F44C99EA9A8B}">
      <dsp:nvSpPr>
        <dsp:cNvPr id="0" name=""/>
        <dsp:cNvSpPr/>
      </dsp:nvSpPr>
      <dsp:spPr>
        <a:xfrm>
          <a:off x="72956" y="210181"/>
          <a:ext cx="701204" cy="7012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D5088-217D-4A8C-B90B-FA7E88C65256}">
      <dsp:nvSpPr>
        <dsp:cNvPr id="0" name=""/>
        <dsp:cNvSpPr/>
      </dsp:nvSpPr>
      <dsp:spPr>
        <a:xfrm>
          <a:off x="825529" y="1121479"/>
          <a:ext cx="8331733" cy="5609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6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Review chart and identify which ACOG/SMFM guidelines were not met</a:t>
          </a:r>
        </a:p>
      </dsp:txBody>
      <dsp:txXfrm>
        <a:off x="825529" y="1121479"/>
        <a:ext cx="8331733" cy="560963"/>
      </dsp:txXfrm>
    </dsp:sp>
    <dsp:sp modelId="{DBBD9DC3-2C38-4D25-B89D-7E369380BE31}">
      <dsp:nvSpPr>
        <dsp:cNvPr id="0" name=""/>
        <dsp:cNvSpPr/>
      </dsp:nvSpPr>
      <dsp:spPr>
        <a:xfrm>
          <a:off x="474926" y="1051358"/>
          <a:ext cx="701204" cy="7012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A14B8F-E6E9-47C2-9653-908D1D4DFB98}">
      <dsp:nvSpPr>
        <dsp:cNvPr id="0" name=""/>
        <dsp:cNvSpPr/>
      </dsp:nvSpPr>
      <dsp:spPr>
        <a:xfrm>
          <a:off x="948901" y="1962655"/>
          <a:ext cx="8208361" cy="560963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65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>
              <a:latin typeface="Calibri" panose="020F0502020204030204"/>
            </a:rPr>
            <a:t>Utilize new Fallout Review Form to understand</a:t>
          </a:r>
          <a:r>
            <a:rPr lang="en-US" sz="2000" kern="1200"/>
            <a:t> additional details of case</a:t>
          </a:r>
        </a:p>
      </dsp:txBody>
      <dsp:txXfrm>
        <a:off x="948901" y="1962655"/>
        <a:ext cx="8208361" cy="560963"/>
      </dsp:txXfrm>
    </dsp:sp>
    <dsp:sp modelId="{B9222536-ED7D-4EBA-B5DF-5B407D1A5637}">
      <dsp:nvSpPr>
        <dsp:cNvPr id="0" name=""/>
        <dsp:cNvSpPr/>
      </dsp:nvSpPr>
      <dsp:spPr>
        <a:xfrm>
          <a:off x="598299" y="1892535"/>
          <a:ext cx="701204" cy="7012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96F815-78A1-4C78-9A7C-E64C025C26A0}">
      <dsp:nvSpPr>
        <dsp:cNvPr id="0" name=""/>
        <dsp:cNvSpPr/>
      </dsp:nvSpPr>
      <dsp:spPr>
        <a:xfrm>
          <a:off x="825529" y="2803832"/>
          <a:ext cx="8331733" cy="5609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6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Provide feedback to clinical team that performed C-Section</a:t>
          </a:r>
        </a:p>
      </dsp:txBody>
      <dsp:txXfrm>
        <a:off x="825529" y="2803832"/>
        <a:ext cx="8331733" cy="560963"/>
      </dsp:txXfrm>
    </dsp:sp>
    <dsp:sp modelId="{99FE9520-59A5-4C07-B87D-05A9896B1883}">
      <dsp:nvSpPr>
        <dsp:cNvPr id="0" name=""/>
        <dsp:cNvSpPr/>
      </dsp:nvSpPr>
      <dsp:spPr>
        <a:xfrm>
          <a:off x="474926" y="2733711"/>
          <a:ext cx="701204" cy="7012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A08E5-7EA5-4EDA-AE5D-B93170B45E60}">
      <dsp:nvSpPr>
        <dsp:cNvPr id="0" name=""/>
        <dsp:cNvSpPr/>
      </dsp:nvSpPr>
      <dsp:spPr>
        <a:xfrm>
          <a:off x="423559" y="3645008"/>
          <a:ext cx="8733704" cy="560963"/>
        </a:xfrm>
        <a:prstGeom prst="rect">
          <a:avLst/>
        </a:prstGeom>
        <a:solidFill>
          <a:srgbClr val="00AC4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6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Identify patterns among C-Sections not meeting criteria and areas to work on</a:t>
          </a:r>
        </a:p>
      </dsp:txBody>
      <dsp:txXfrm>
        <a:off x="423559" y="3645008"/>
        <a:ext cx="8733704" cy="560963"/>
      </dsp:txXfrm>
    </dsp:sp>
    <dsp:sp modelId="{3E0944F3-7EC4-4EBD-A1FA-FF03C1E00266}">
      <dsp:nvSpPr>
        <dsp:cNvPr id="0" name=""/>
        <dsp:cNvSpPr/>
      </dsp:nvSpPr>
      <dsp:spPr>
        <a:xfrm>
          <a:off x="72956" y="3574888"/>
          <a:ext cx="701204" cy="7012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7A80B-3D03-4EA0-9465-0DF0A9D99042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47C4E-2555-48D5-B810-2EFF142F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4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C8628B-D017-4ABD-84D4-3F37B064EA7E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003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693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03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Focus</a:t>
            </a:r>
            <a:r>
              <a:rPr lang="en-US" baseline="0"/>
              <a:t> for today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864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269AA-627C-42DE-BD87-07E9A748A05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40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Making progress this  year to reduce NTSV C/S disparity gap, but will need to be sustained!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269AA-627C-42DE-BD87-07E9A748A05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339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1C258-122C-4775-B207-3DE2D949F41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057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269AA-627C-42DE-BD87-07E9A748A05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124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98C9C-57D0-47E2-BD68-0A8BE9AB5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053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Can we make pink side text bigger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269AA-627C-42DE-BD87-07E9A748A05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89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269AA-627C-42DE-BD87-07E9A748A05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61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1C258-122C-4775-B207-3DE2D949F4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02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Change text to black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269AA-627C-42DE-BD87-07E9A748A05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687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269AA-627C-42DE-BD87-07E9A748A05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605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98C9C-57D0-47E2-BD68-0A8BE9AB5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2913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269AA-627C-42DE-BD87-07E9A748A05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178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269AA-627C-42DE-BD87-07E9A748A05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775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poll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47C4E-2555-48D5-B810-2EFF142F540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745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47C4E-2555-48D5-B810-2EFF142F540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540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98C9C-57D0-47E2-BD68-0A8BE9AB5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5060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plan to continue PVB into 2023 to help teams get across</a:t>
            </a:r>
            <a:r>
              <a:rPr lang="en-US" baseline="0"/>
              <a:t> the finish line. We are in the process of working on how that will look and we welcome your feedback!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47C4E-2555-48D5-B810-2EFF142F540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576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BD2D14-F0AA-2844-871F-19DB90E803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204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9A467-59E5-45DD-85A6-66A06ABAB5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689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BD2D14-F0AA-2844-871F-19DB90E803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390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540EB-5334-4296-967C-10B4D905E3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29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98C9C-57D0-47E2-BD68-0A8BE9AB5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930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4269AA-627C-42DE-BD87-07E9A748A05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02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98C9C-57D0-47E2-BD68-0A8BE9AB5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4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880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592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337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019863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341483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11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1293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1D4E-0EAC-D04C-AD34-22F65D243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348" y="2633534"/>
            <a:ext cx="5194433" cy="238760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19E7E-7FC1-9A40-A17D-7E7F8C726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348" y="5400325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A88010-3869-0040-9A12-E3C1DFDF98B0}"/>
              </a:ext>
            </a:extLst>
          </p:cNvPr>
          <p:cNvGrpSpPr/>
          <p:nvPr userDrawn="1"/>
        </p:nvGrpSpPr>
        <p:grpSpPr>
          <a:xfrm flipH="1">
            <a:off x="-1" y="1"/>
            <a:ext cx="6418725" cy="1509822"/>
            <a:chOff x="7522541" y="1"/>
            <a:chExt cx="4669459" cy="1098357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722652D-3022-0749-A7E0-A0EA58DDD572}"/>
                </a:ext>
              </a:extLst>
            </p:cNvPr>
            <p:cNvSpPr/>
            <p:nvPr userDrawn="1"/>
          </p:nvSpPr>
          <p:spPr>
            <a:xfrm>
              <a:off x="7522541" y="1"/>
              <a:ext cx="4669459" cy="1098357"/>
            </a:xfrm>
            <a:custGeom>
              <a:avLst/>
              <a:gdLst>
                <a:gd name="connsiteX0" fmla="*/ 0 w 4669459"/>
                <a:gd name="connsiteY0" fmla="*/ 0 h 1098357"/>
                <a:gd name="connsiteX1" fmla="*/ 393099 w 4669459"/>
                <a:gd name="connsiteY1" fmla="*/ 0 h 1098357"/>
                <a:gd name="connsiteX2" fmla="*/ 485580 w 4669459"/>
                <a:gd name="connsiteY2" fmla="*/ 28411 h 1098357"/>
                <a:gd name="connsiteX3" fmla="*/ 2241464 w 4669459"/>
                <a:gd name="connsiteY3" fmla="*/ 572540 h 1098357"/>
                <a:gd name="connsiteX4" fmla="*/ 4645823 w 4669459"/>
                <a:gd name="connsiteY4" fmla="*/ 731027 h 1098357"/>
                <a:gd name="connsiteX5" fmla="*/ 4669459 w 4669459"/>
                <a:gd name="connsiteY5" fmla="*/ 726784 h 1098357"/>
                <a:gd name="connsiteX6" fmla="*/ 4669459 w 4669459"/>
                <a:gd name="connsiteY6" fmla="*/ 1079503 h 1098357"/>
                <a:gd name="connsiteX7" fmla="*/ 4627787 w 4669459"/>
                <a:gd name="connsiteY7" fmla="*/ 1083679 h 1098357"/>
                <a:gd name="connsiteX8" fmla="*/ 568062 w 4669459"/>
                <a:gd name="connsiteY8" fmla="*/ 207626 h 109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9459" h="1098357">
                  <a:moveTo>
                    <a:pt x="0" y="0"/>
                  </a:moveTo>
                  <a:lnTo>
                    <a:pt x="393099" y="0"/>
                  </a:lnTo>
                  <a:lnTo>
                    <a:pt x="485580" y="28411"/>
                  </a:lnTo>
                  <a:cubicBezTo>
                    <a:pt x="1068094" y="214503"/>
                    <a:pt x="1643165" y="412971"/>
                    <a:pt x="2241464" y="572540"/>
                  </a:cubicBezTo>
                  <a:cubicBezTo>
                    <a:pt x="3009808" y="777487"/>
                    <a:pt x="3848273" y="856360"/>
                    <a:pt x="4645823" y="731027"/>
                  </a:cubicBezTo>
                  <a:lnTo>
                    <a:pt x="4669459" y="726784"/>
                  </a:lnTo>
                  <a:lnTo>
                    <a:pt x="4669459" y="1079503"/>
                  </a:lnTo>
                  <a:lnTo>
                    <a:pt x="4627787" y="1083679"/>
                  </a:lnTo>
                  <a:cubicBezTo>
                    <a:pt x="3105555" y="1189027"/>
                    <a:pt x="1909512" y="709765"/>
                    <a:pt x="568062" y="2076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40000">
                  <a:schemeClr val="accent3"/>
                </a:gs>
              </a:gsLst>
              <a:lin ang="0" scaled="0"/>
              <a:tileRect/>
            </a:gra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7B75392-8779-2B46-8DA6-CC055372E224}"/>
                </a:ext>
              </a:extLst>
            </p:cNvPr>
            <p:cNvSpPr/>
            <p:nvPr userDrawn="1"/>
          </p:nvSpPr>
          <p:spPr>
            <a:xfrm>
              <a:off x="7649481" y="1"/>
              <a:ext cx="4542519" cy="983565"/>
            </a:xfrm>
            <a:custGeom>
              <a:avLst/>
              <a:gdLst>
                <a:gd name="connsiteX0" fmla="*/ 0 w 4542519"/>
                <a:gd name="connsiteY0" fmla="*/ 0 h 983565"/>
                <a:gd name="connsiteX1" fmla="*/ 4542519 w 4542519"/>
                <a:gd name="connsiteY1" fmla="*/ 0 h 983565"/>
                <a:gd name="connsiteX2" fmla="*/ 4542519 w 4542519"/>
                <a:gd name="connsiteY2" fmla="*/ 957397 h 983565"/>
                <a:gd name="connsiteX3" fmla="*/ 4542518 w 4542519"/>
                <a:gd name="connsiteY3" fmla="*/ 957403 h 983565"/>
                <a:gd name="connsiteX4" fmla="*/ 4510552 w 4542519"/>
                <a:gd name="connsiteY4" fmla="*/ 961138 h 983565"/>
                <a:gd name="connsiteX5" fmla="*/ 439600 w 4542519"/>
                <a:gd name="connsiteY5" fmla="*/ 152515 h 98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42519" h="983565">
                  <a:moveTo>
                    <a:pt x="0" y="0"/>
                  </a:moveTo>
                  <a:lnTo>
                    <a:pt x="4542519" y="0"/>
                  </a:lnTo>
                  <a:lnTo>
                    <a:pt x="4542519" y="957397"/>
                  </a:lnTo>
                  <a:lnTo>
                    <a:pt x="4542518" y="957403"/>
                  </a:lnTo>
                  <a:lnTo>
                    <a:pt x="4510552" y="961138"/>
                  </a:lnTo>
                  <a:cubicBezTo>
                    <a:pt x="2991282" y="1091409"/>
                    <a:pt x="1788278" y="632191"/>
                    <a:pt x="439600" y="152515"/>
                  </a:cubicBezTo>
                  <a:close/>
                </a:path>
              </a:pathLst>
            </a:custGeom>
            <a:solidFill>
              <a:schemeClr val="accent1"/>
            </a:soli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F7B7F6A-87A0-4D46-948E-5CBC780A2B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8" y="136525"/>
            <a:ext cx="1945206" cy="8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3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F7A9-934F-4AEF-9B1F-6C2A2A93918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CA920-F5E0-407F-80F6-F6490A51C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86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V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42" y="0"/>
            <a:ext cx="10929257" cy="685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B30560D-B22A-C84C-AFB9-ABF9CC9929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767A9D6-6AD3-1043-89D5-6EF03236EE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1" y="6230112"/>
            <a:ext cx="4107180" cy="3200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94C27E-E772-436F-8230-475A034DAF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1" y="515390"/>
            <a:ext cx="2745760" cy="391893"/>
          </a:xfrm>
          <a:prstGeom prst="rect">
            <a:avLst/>
          </a:prstGeom>
        </p:spPr>
      </p:pic>
      <p:sp>
        <p:nvSpPr>
          <p:cNvPr id="9" name="Title 16">
            <a:extLst>
              <a:ext uri="{FF2B5EF4-FFF2-40B4-BE49-F238E27FC236}">
                <a16:creationId xmlns:a16="http://schemas.microsoft.com/office/drawing/2014/main" id="{1CE71E58-18E9-49FF-95D7-75AA3860A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48" y="2997501"/>
            <a:ext cx="5944640" cy="116811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288357E0-D976-46AD-BA13-D01AE336E1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4448" y="4232821"/>
            <a:ext cx="3740149" cy="5603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 Title/Date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9637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VERYDAY -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28779C-1AD3-1541-9A51-E77EA90630DF}"/>
              </a:ext>
            </a:extLst>
          </p:cNvPr>
          <p:cNvSpPr/>
          <p:nvPr userDrawn="1"/>
        </p:nvSpPr>
        <p:spPr>
          <a:xfrm>
            <a:off x="0" y="0"/>
            <a:ext cx="12192000" cy="1313056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C83CC706-B92A-A944-99CA-5E429A0FD93D}"/>
              </a:ext>
            </a:extLst>
          </p:cNvPr>
          <p:cNvSpPr/>
          <p:nvPr userDrawn="1"/>
        </p:nvSpPr>
        <p:spPr>
          <a:xfrm>
            <a:off x="6863643" y="16267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540" y="1707786"/>
            <a:ext cx="11203664" cy="4502514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A84392A4-5D5E-9B41-96F4-3C2E92B15073}"/>
              </a:ext>
            </a:extLst>
          </p:cNvPr>
          <p:cNvSpPr/>
          <p:nvPr userDrawn="1"/>
        </p:nvSpPr>
        <p:spPr>
          <a:xfrm>
            <a:off x="6863643" y="519648"/>
            <a:ext cx="5328356" cy="81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19" extrusionOk="0">
                <a:moveTo>
                  <a:pt x="0" y="7043"/>
                </a:moveTo>
                <a:cubicBezTo>
                  <a:pt x="1599" y="10431"/>
                  <a:pt x="3359" y="12009"/>
                  <a:pt x="5125" y="11638"/>
                </a:cubicBezTo>
                <a:cubicBezTo>
                  <a:pt x="8965" y="10834"/>
                  <a:pt x="12429" y="1037"/>
                  <a:pt x="16255" y="77"/>
                </a:cubicBezTo>
                <a:cubicBezTo>
                  <a:pt x="18093" y="-385"/>
                  <a:pt x="19927" y="1227"/>
                  <a:pt x="21590" y="4766"/>
                </a:cubicBezTo>
                <a:lnTo>
                  <a:pt x="21600" y="14041"/>
                </a:lnTo>
                <a:cubicBezTo>
                  <a:pt x="19718" y="9870"/>
                  <a:pt x="17612" y="8157"/>
                  <a:pt x="15523" y="9097"/>
                </a:cubicBezTo>
                <a:cubicBezTo>
                  <a:pt x="12138" y="10620"/>
                  <a:pt x="9076" y="19001"/>
                  <a:pt x="5674" y="20410"/>
                </a:cubicBezTo>
                <a:cubicBezTo>
                  <a:pt x="3728" y="21215"/>
                  <a:pt x="1770" y="19679"/>
                  <a:pt x="0" y="15961"/>
                </a:cubicBezTo>
                <a:lnTo>
                  <a:pt x="0" y="704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63000"/>
                </a:schemeClr>
              </a:gs>
            </a:gsLst>
            <a:lin ang="0" scaled="0"/>
            <a:tileRect/>
          </a:gra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412754" hangingPunct="0">
              <a:defRPr sz="2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525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7B8B2B7-4C44-7441-83A9-BAB92197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0056"/>
            <a:ext cx="1143000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244035-01FE-DF4F-90D6-ADB13D0F06A8}"/>
              </a:ext>
            </a:extLst>
          </p:cNvPr>
          <p:cNvCxnSpPr>
            <a:cxnSpLocks/>
          </p:cNvCxnSpPr>
          <p:nvPr userDrawn="1"/>
        </p:nvCxnSpPr>
        <p:spPr>
          <a:xfrm>
            <a:off x="11311725" y="6447272"/>
            <a:ext cx="0" cy="26788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26CD3663-DA03-1748-AF41-97AF932E1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595" y="6454533"/>
            <a:ext cx="559704" cy="31917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B67A630-6DEE-4F45-9872-4A9386C8884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D3FB7A-87B0-7B45-BB4A-E20056ACAD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461" y="6492240"/>
            <a:ext cx="1606135" cy="229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1225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68E7E05-5EEE-41D8-B522-A98D6D554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" y="475249"/>
            <a:ext cx="10728960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324B25E2-70EF-4C17-BC63-4624D9A0F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1"/>
            <a:ext cx="12192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05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520" y="475249"/>
            <a:ext cx="10728960" cy="23876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0279" y="3250348"/>
            <a:ext cx="10691445" cy="1138775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727E-5B2C-4310-AB66-CE5561C8F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02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4677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465" y="1575583"/>
            <a:ext cx="11163875" cy="4601381"/>
          </a:xfrm>
        </p:spPr>
        <p:txBody>
          <a:bodyPr/>
          <a:lstStyle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727E-5B2C-4310-AB66-CE5561C8F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53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463" y="1574802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74802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727E-5B2C-4310-AB66-CE5561C8F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92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727E-5B2C-4310-AB66-CE5561C8F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857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727E-5B2C-4310-AB66-CE5561C8F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203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727E-5B2C-4310-AB66-CE5561C8F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25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727E-5B2C-4310-AB66-CE5561C8F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49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B727E-5B2C-4310-AB66-CE5561C8F44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43CB561-5AED-42CE-B21C-0F4C3E0068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1"/>
            <a:ext cx="12192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747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A3686E6-74E2-FE49-AAC4-953D01F3F562}"/>
              </a:ext>
            </a:extLst>
          </p:cNvPr>
          <p:cNvCxnSpPr/>
          <p:nvPr userDrawn="1"/>
        </p:nvCxnSpPr>
        <p:spPr>
          <a:xfrm>
            <a:off x="1520055" y="3507988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33701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9CB564A-C69C-944C-96FC-5B26C4A43C4A}"/>
              </a:ext>
            </a:extLst>
          </p:cNvPr>
          <p:cNvCxnSpPr/>
          <p:nvPr userDrawn="1"/>
        </p:nvCxnSpPr>
        <p:spPr>
          <a:xfrm>
            <a:off x="1520055" y="2811818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6642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0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759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754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77E4BD-558F-4F49-BCCC-8097ACDB3950}"/>
              </a:ext>
            </a:extLst>
          </p:cNvPr>
          <p:cNvCxnSpPr/>
          <p:nvPr userDrawn="1"/>
        </p:nvCxnSpPr>
        <p:spPr>
          <a:xfrm>
            <a:off x="704314" y="1425993"/>
            <a:ext cx="109728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5047673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54FD4E-2BB6-AE40-B89B-76CA55068800}"/>
              </a:ext>
            </a:extLst>
          </p:cNvPr>
          <p:cNvCxnSpPr/>
          <p:nvPr userDrawn="1"/>
        </p:nvCxnSpPr>
        <p:spPr>
          <a:xfrm>
            <a:off x="704314" y="1425993"/>
            <a:ext cx="109728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678579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rm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rm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5068607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D2A368-37B4-AE41-8927-00C94D6431A1}"/>
              </a:ext>
            </a:extLst>
          </p:cNvPr>
          <p:cNvCxnSpPr/>
          <p:nvPr userDrawn="1"/>
        </p:nvCxnSpPr>
        <p:spPr>
          <a:xfrm>
            <a:off x="707293" y="1425993"/>
            <a:ext cx="109728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741512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3A1B7DC-DAD7-F944-AC53-2FDB50DEA0A1}"/>
              </a:ext>
            </a:extLst>
          </p:cNvPr>
          <p:cNvCxnSpPr>
            <a:cxnSpLocks/>
          </p:cNvCxnSpPr>
          <p:nvPr userDrawn="1"/>
        </p:nvCxnSpPr>
        <p:spPr>
          <a:xfrm>
            <a:off x="1325946" y="3080084"/>
            <a:ext cx="685399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219200" y="1887490"/>
            <a:ext cx="5582652" cy="1078262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852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9903293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1D4E-0EAC-D04C-AD34-22F65D243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348" y="2633534"/>
            <a:ext cx="5194433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19E7E-7FC1-9A40-A17D-7E7F8C726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348" y="5400325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A3468E-DF1F-A142-9123-E9C41E669E14}"/>
              </a:ext>
            </a:extLst>
          </p:cNvPr>
          <p:cNvCxnSpPr/>
          <p:nvPr userDrawn="1"/>
        </p:nvCxnSpPr>
        <p:spPr>
          <a:xfrm>
            <a:off x="620093" y="5141451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A88010-3869-0040-9A12-E3C1DFDF98B0}"/>
              </a:ext>
            </a:extLst>
          </p:cNvPr>
          <p:cNvGrpSpPr/>
          <p:nvPr userDrawn="1"/>
        </p:nvGrpSpPr>
        <p:grpSpPr>
          <a:xfrm flipH="1">
            <a:off x="-1" y="1"/>
            <a:ext cx="6418725" cy="1509822"/>
            <a:chOff x="7522541" y="1"/>
            <a:chExt cx="4669459" cy="1098357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722652D-3022-0749-A7E0-A0EA58DDD572}"/>
                </a:ext>
              </a:extLst>
            </p:cNvPr>
            <p:cNvSpPr/>
            <p:nvPr userDrawn="1"/>
          </p:nvSpPr>
          <p:spPr>
            <a:xfrm>
              <a:off x="7522541" y="1"/>
              <a:ext cx="4669459" cy="1098357"/>
            </a:xfrm>
            <a:custGeom>
              <a:avLst/>
              <a:gdLst>
                <a:gd name="connsiteX0" fmla="*/ 0 w 4669459"/>
                <a:gd name="connsiteY0" fmla="*/ 0 h 1098357"/>
                <a:gd name="connsiteX1" fmla="*/ 393099 w 4669459"/>
                <a:gd name="connsiteY1" fmla="*/ 0 h 1098357"/>
                <a:gd name="connsiteX2" fmla="*/ 485580 w 4669459"/>
                <a:gd name="connsiteY2" fmla="*/ 28411 h 1098357"/>
                <a:gd name="connsiteX3" fmla="*/ 2241464 w 4669459"/>
                <a:gd name="connsiteY3" fmla="*/ 572540 h 1098357"/>
                <a:gd name="connsiteX4" fmla="*/ 4645823 w 4669459"/>
                <a:gd name="connsiteY4" fmla="*/ 731027 h 1098357"/>
                <a:gd name="connsiteX5" fmla="*/ 4669459 w 4669459"/>
                <a:gd name="connsiteY5" fmla="*/ 726784 h 1098357"/>
                <a:gd name="connsiteX6" fmla="*/ 4669459 w 4669459"/>
                <a:gd name="connsiteY6" fmla="*/ 1079503 h 1098357"/>
                <a:gd name="connsiteX7" fmla="*/ 4627787 w 4669459"/>
                <a:gd name="connsiteY7" fmla="*/ 1083679 h 1098357"/>
                <a:gd name="connsiteX8" fmla="*/ 568062 w 4669459"/>
                <a:gd name="connsiteY8" fmla="*/ 207626 h 109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9459" h="1098357">
                  <a:moveTo>
                    <a:pt x="0" y="0"/>
                  </a:moveTo>
                  <a:lnTo>
                    <a:pt x="393099" y="0"/>
                  </a:lnTo>
                  <a:lnTo>
                    <a:pt x="485580" y="28411"/>
                  </a:lnTo>
                  <a:cubicBezTo>
                    <a:pt x="1068094" y="214503"/>
                    <a:pt x="1643165" y="412971"/>
                    <a:pt x="2241464" y="572540"/>
                  </a:cubicBezTo>
                  <a:cubicBezTo>
                    <a:pt x="3009808" y="777487"/>
                    <a:pt x="3848273" y="856360"/>
                    <a:pt x="4645823" y="731027"/>
                  </a:cubicBezTo>
                  <a:lnTo>
                    <a:pt x="4669459" y="726784"/>
                  </a:lnTo>
                  <a:lnTo>
                    <a:pt x="4669459" y="1079503"/>
                  </a:lnTo>
                  <a:lnTo>
                    <a:pt x="4627787" y="1083679"/>
                  </a:lnTo>
                  <a:cubicBezTo>
                    <a:pt x="3105555" y="1189027"/>
                    <a:pt x="1909512" y="709765"/>
                    <a:pt x="568062" y="2076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40000">
                  <a:schemeClr val="accent3"/>
                </a:gs>
              </a:gsLst>
              <a:lin ang="0" scaled="0"/>
              <a:tileRect/>
            </a:gra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7B75392-8779-2B46-8DA6-CC055372E224}"/>
                </a:ext>
              </a:extLst>
            </p:cNvPr>
            <p:cNvSpPr/>
            <p:nvPr userDrawn="1"/>
          </p:nvSpPr>
          <p:spPr>
            <a:xfrm>
              <a:off x="7649481" y="1"/>
              <a:ext cx="4542519" cy="983565"/>
            </a:xfrm>
            <a:custGeom>
              <a:avLst/>
              <a:gdLst>
                <a:gd name="connsiteX0" fmla="*/ 0 w 4542519"/>
                <a:gd name="connsiteY0" fmla="*/ 0 h 983565"/>
                <a:gd name="connsiteX1" fmla="*/ 4542519 w 4542519"/>
                <a:gd name="connsiteY1" fmla="*/ 0 h 983565"/>
                <a:gd name="connsiteX2" fmla="*/ 4542519 w 4542519"/>
                <a:gd name="connsiteY2" fmla="*/ 957397 h 983565"/>
                <a:gd name="connsiteX3" fmla="*/ 4542518 w 4542519"/>
                <a:gd name="connsiteY3" fmla="*/ 957403 h 983565"/>
                <a:gd name="connsiteX4" fmla="*/ 4510552 w 4542519"/>
                <a:gd name="connsiteY4" fmla="*/ 961138 h 983565"/>
                <a:gd name="connsiteX5" fmla="*/ 439600 w 4542519"/>
                <a:gd name="connsiteY5" fmla="*/ 152515 h 98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42519" h="983565">
                  <a:moveTo>
                    <a:pt x="0" y="0"/>
                  </a:moveTo>
                  <a:lnTo>
                    <a:pt x="4542519" y="0"/>
                  </a:lnTo>
                  <a:lnTo>
                    <a:pt x="4542519" y="957397"/>
                  </a:lnTo>
                  <a:lnTo>
                    <a:pt x="4542518" y="957403"/>
                  </a:lnTo>
                  <a:lnTo>
                    <a:pt x="4510552" y="961138"/>
                  </a:lnTo>
                  <a:cubicBezTo>
                    <a:pt x="2991282" y="1091409"/>
                    <a:pt x="1788278" y="632191"/>
                    <a:pt x="439600" y="152515"/>
                  </a:cubicBezTo>
                  <a:close/>
                </a:path>
              </a:pathLst>
            </a:custGeom>
            <a:solidFill>
              <a:schemeClr val="accent1"/>
            </a:soli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F7B7F6A-87A0-4D46-948E-5CBC780A2B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8" y="136525"/>
            <a:ext cx="1945206" cy="8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2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29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69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3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71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2776224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402458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C8E6B-4EF4-AB45-BB5A-B61F60A67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3A315-3653-1248-BF74-8D225E1A0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277CC0-3406-FE41-A537-FC7F5005F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64081-CCE9-434F-BC99-2EAB68E1AC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6F45CB4-03EB-854B-871B-8D89D60BB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38395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720" r:id="rId16"/>
    <p:sldLayoutId id="2147483721" r:id="rId17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Lato Medium" panose="020F0502020204030203" pitchFamily="34" charset="0"/>
          <a:cs typeface="Lato Medium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39F9A0-8CBE-4C3C-85F1-91B2141E10B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4116"/>
            <a:ext cx="12192000" cy="6427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465" y="126609"/>
            <a:ext cx="11179127" cy="1111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465" y="1575583"/>
            <a:ext cx="11163875" cy="46013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3583" y="6354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B727E-5B2C-4310-AB66-CE5561C8F4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5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bg2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10741" indent="-210741" algn="l" defTabSz="685800" rtl="0" eaLnBrk="1" latinLnBrk="0" hangingPunct="1">
        <a:lnSpc>
          <a:spcPct val="9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225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01266" indent="-264319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‒"/>
        <a:defRPr sz="225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-"/>
        <a:defRPr sz="195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C8E6B-4EF4-AB45-BB5A-B61F60A67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3A315-3653-1248-BF74-8D225E1A0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277CC0-3406-FE41-A537-FC7F5005F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64081-CCE9-434F-BC99-2EAB68E1AC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6F45CB4-03EB-854B-871B-8D89D60BB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421680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+mj-lt"/>
          <a:ea typeface="Lato Medium" panose="020F0502020204030203" pitchFamily="34" charset="0"/>
          <a:cs typeface="Lato Medium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3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microsoft.com/office/2018/10/relationships/comments" Target="../comments/modernComment_111_EE9473D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32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0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7.svg"/><Relationship Id="rId9" Type="http://schemas.microsoft.com/office/2007/relationships/diagramDrawing" Target="../diagrams/drawing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5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8.sv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39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38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2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diagramLayout" Target="../diagrams/layout9.xml"/><Relationship Id="rId7" Type="http://schemas.openxmlformats.org/officeDocument/2006/relationships/image" Target="../media/image4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2.svg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diagramLayout" Target="../diagrams/layout10.xml"/><Relationship Id="rId7" Type="http://schemas.openxmlformats.org/officeDocument/2006/relationships/image" Target="../media/image49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10" Type="http://schemas.microsoft.com/office/2018/10/relationships/comments" Target="../comments/modernComment_21F_F2CB42AB.xml"/><Relationship Id="rId4" Type="http://schemas.openxmlformats.org/officeDocument/2006/relationships/diagramQuickStyle" Target="../diagrams/quickStyle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hyperlink" Target="mailto:arivera@northshore.org" TargetMode="Externa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ilpqc.org" TargetMode="Externa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microsoft.com/office/2018/10/relationships/comments" Target="../comments/modernComment_11E_DF8D34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2.png"/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6.png"/><Relationship Id="rId11" Type="http://schemas.openxmlformats.org/officeDocument/2006/relationships/image" Target="../media/image60.png"/><Relationship Id="rId5" Type="http://schemas.openxmlformats.org/officeDocument/2006/relationships/image" Target="../media/image55.png"/><Relationship Id="rId10" Type="http://schemas.openxmlformats.org/officeDocument/2006/relationships/image" Target="../media/image59.png"/><Relationship Id="rId4" Type="http://schemas.openxmlformats.org/officeDocument/2006/relationships/image" Target="../media/image54.gif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742501-F937-8041-84E5-748F96AE9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6511490" cy="2267013"/>
          </a:xfrm>
        </p:spPr>
        <p:txBody>
          <a:bodyPr/>
          <a:lstStyle/>
          <a:p>
            <a:r>
              <a:rPr lang="en-US" dirty="0">
                <a:ea typeface="Lato Medium"/>
                <a:cs typeface="Lato Medium"/>
              </a:rPr>
              <a:t>PVB Monthly Webinar: </a:t>
            </a:r>
            <a:br>
              <a:rPr lang="en-US" dirty="0">
                <a:ea typeface="Lato Medium"/>
                <a:cs typeface="Lato Medium"/>
              </a:rPr>
            </a:br>
            <a:r>
              <a:rPr lang="en-US" sz="3600" b="0" dirty="0">
                <a:ea typeface="Lato Medium"/>
                <a:cs typeface="Lato Medium"/>
              </a:rPr>
              <a:t>2022 Annual Conference </a:t>
            </a:r>
            <a:r>
              <a:rPr lang="en-US" sz="3600" b="0" dirty="0" smtClean="0">
                <a:ea typeface="Lato Medium"/>
                <a:cs typeface="Lato Medium"/>
              </a:rPr>
              <a:t>Recap &amp; </a:t>
            </a:r>
            <a:r>
              <a:rPr lang="en-US" sz="3600" b="0" dirty="0">
                <a:solidFill>
                  <a:schemeClr val="dk1"/>
                </a:solidFill>
              </a:rPr>
              <a:t>NTSV C-Section </a:t>
            </a:r>
            <a:r>
              <a:rPr lang="en-US" sz="3600" b="0" dirty="0" smtClean="0">
                <a:solidFill>
                  <a:schemeClr val="dk1"/>
                </a:solidFill>
              </a:rPr>
              <a:t>Fallouts</a:t>
            </a:r>
            <a:endParaRPr lang="en-US" sz="3600" b="0" dirty="0">
              <a:ea typeface="Lato Medium"/>
              <a:cs typeface="Lato Medium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9922563-64D6-2A4E-B048-13AC25DB45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966184"/>
            <a:ext cx="5194433" cy="98656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ea typeface="+mn-lt"/>
                <a:cs typeface="+mn-lt"/>
              </a:rPr>
              <a:t>November 28</a:t>
            </a:r>
            <a:r>
              <a:rPr lang="en-US" baseline="30000" dirty="0">
                <a:ea typeface="+mn-lt"/>
                <a:cs typeface="+mn-lt"/>
              </a:rPr>
              <a:t>th</a:t>
            </a:r>
            <a:r>
              <a:rPr lang="en-US" dirty="0">
                <a:ea typeface="+mn-lt"/>
                <a:cs typeface="+mn-lt"/>
              </a:rPr>
              <a:t>, 2022 at 12:30 PM</a:t>
            </a:r>
            <a:endParaRPr lang="en-US" dirty="0"/>
          </a:p>
        </p:txBody>
      </p:sp>
      <p:pic>
        <p:nvPicPr>
          <p:cNvPr id="6" name="Picture 6" descr="Pregnant woman holding stomach">
            <a:extLst>
              <a:ext uri="{FF2B5EF4-FFF2-40B4-BE49-F238E27FC236}">
                <a16:creationId xmlns:a16="http://schemas.microsoft.com/office/drawing/2014/main" id="{30C1A51F-9C76-7D94-57CD-AC4A39EF602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97"/>
          <a:stretch/>
        </p:blipFill>
        <p:spPr>
          <a:xfrm>
            <a:off x="7683626" y="436922"/>
            <a:ext cx="4508374" cy="5279954"/>
          </a:xfrm>
        </p:spPr>
      </p:pic>
    </p:spTree>
    <p:extLst>
      <p:ext uri="{BB962C8B-B14F-4D97-AF65-F5344CB8AC3E}">
        <p14:creationId xmlns:p14="http://schemas.microsoft.com/office/powerpoint/2010/main" val="2008243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65D30-680A-703C-A521-A8881B45B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323" y="981675"/>
            <a:ext cx="3834900" cy="4687688"/>
          </a:xfrm>
        </p:spPr>
        <p:txBody>
          <a:bodyPr>
            <a:normAutofit/>
          </a:bodyPr>
          <a:lstStyle/>
          <a:p>
            <a:pPr algn="r"/>
            <a:r>
              <a:rPr lang="en-US" sz="3800">
                <a:ea typeface="Lato Medium"/>
                <a:cs typeface="Lato Medium"/>
              </a:rPr>
              <a:t>We want to hear from you!</a:t>
            </a:r>
            <a:r>
              <a:rPr lang="en-US" sz="4100">
                <a:ea typeface="Lato Medium"/>
                <a:cs typeface="Lato Medium"/>
              </a:rPr>
              <a:t> </a:t>
            </a:r>
            <a:br>
              <a:rPr lang="en-US" sz="4100">
                <a:ea typeface="Lato Medium"/>
                <a:cs typeface="Lato Medium"/>
              </a:rPr>
            </a:br>
            <a:r>
              <a:rPr lang="en-US" sz="2800">
                <a:solidFill>
                  <a:schemeClr val="accent3"/>
                </a:solidFill>
                <a:ea typeface="Lato Medium"/>
                <a:cs typeface="Lato Medium"/>
              </a:rPr>
              <a:t>Thoughts on 2022 Annual Conference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638146-4A40-B57F-CEF0-D6EF165A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2374833" y="3246436"/>
            <a:ext cx="5607882" cy="365125"/>
          </a:xfrm>
        </p:spPr>
        <p:txBody>
          <a:bodyPr anchor="t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50">
                <a:solidFill>
                  <a:schemeClr val="tx1">
                    <a:lumMod val="85000"/>
                    <a:lumOff val="15000"/>
                  </a:schemeClr>
                </a:solidFill>
              </a:rPr>
              <a:t>Illinois Perinatal Quality Collaborative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31847-72A6-6A3D-B6C9-90D7DC6E1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4816" y="1140870"/>
            <a:ext cx="6414995" cy="40024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US" sz="3200">
              <a:ea typeface="Lato"/>
              <a:cs typeface="Lato"/>
            </a:endParaRPr>
          </a:p>
          <a:p>
            <a:r>
              <a:rPr lang="en-US" sz="3200">
                <a:ea typeface="Lato"/>
                <a:cs typeface="Calibri"/>
              </a:rPr>
              <a:t>What was your favorite experience or moment of the event?</a:t>
            </a:r>
            <a:endParaRPr lang="en-US" sz="3200">
              <a:ea typeface="Lato"/>
              <a:cs typeface="+mn-lt"/>
            </a:endParaRPr>
          </a:p>
          <a:p>
            <a:r>
              <a:rPr lang="en-US" sz="3200">
                <a:ea typeface="Lato"/>
                <a:cs typeface="Calibri"/>
              </a:rPr>
              <a:t>What could we improve on?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881423" y="5143277"/>
            <a:ext cx="6411432" cy="9195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Put your comments in the chat!</a:t>
            </a:r>
          </a:p>
        </p:txBody>
      </p:sp>
    </p:spTree>
    <p:extLst>
      <p:ext uri="{BB962C8B-B14F-4D97-AF65-F5344CB8AC3E}">
        <p14:creationId xmlns:p14="http://schemas.microsoft.com/office/powerpoint/2010/main" val="2930532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Promoting Vaginal Birth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ea typeface="+mn-lt"/>
                <a:cs typeface="+mn-lt"/>
              </a:rPr>
              <a:t>Moving from systems change to culture change to achieve success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4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75296-75C7-0D8D-A55A-1DC9CB436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Lato Medium"/>
                <a:cs typeface="Lato Medium"/>
              </a:rPr>
              <a:t>PVB Aims and Measures</a:t>
            </a:r>
          </a:p>
        </p:txBody>
      </p:sp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9FEC9718-C4FC-6E22-3BA3-4F5F172CE9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52" y="1373592"/>
            <a:ext cx="5791481" cy="479045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B98C6-E4CD-AF7D-5537-D58E10427C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C5ABD-E822-2AD4-E94E-FDB5ABEE0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pic>
        <p:nvPicPr>
          <p:cNvPr id="7" name="Picture 7" descr="A picture containing indoor, person, wall&#10;&#10;Description automatically generated">
            <a:extLst>
              <a:ext uri="{FF2B5EF4-FFF2-40B4-BE49-F238E27FC236}">
                <a16:creationId xmlns:a16="http://schemas.microsoft.com/office/drawing/2014/main" id="{42215BC7-3219-E84D-DB8D-E2A39E1865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411" y="2259244"/>
            <a:ext cx="4228454" cy="3169057"/>
          </a:xfrm>
          <a:prstGeom prst="rect">
            <a:avLst/>
          </a:prstGeom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4858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694" y="263785"/>
            <a:ext cx="4333754" cy="1325563"/>
          </a:xfrm>
        </p:spPr>
        <p:txBody>
          <a:bodyPr/>
          <a:lstStyle/>
          <a:p>
            <a:r>
              <a:rPr lang="en-US">
                <a:ea typeface="Lato Medium"/>
                <a:cs typeface="Lato Medium"/>
              </a:rPr>
              <a:t>PVB Key Strategies for Culture Change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765" y="4398836"/>
            <a:ext cx="2029167" cy="19652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5044" y="3921991"/>
            <a:ext cx="1920395" cy="19442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39"/>
          <a:stretch/>
        </p:blipFill>
        <p:spPr>
          <a:xfrm>
            <a:off x="2697550" y="1754948"/>
            <a:ext cx="2315384" cy="1961955"/>
          </a:xfrm>
          <a:prstGeom prst="rect">
            <a:avLst/>
          </a:prstGeom>
          <a:ln w="57150">
            <a:noFill/>
          </a:ln>
        </p:spPr>
      </p:pic>
      <p:sp>
        <p:nvSpPr>
          <p:cNvPr id="3" name="Oval 2"/>
          <p:cNvSpPr/>
          <p:nvPr/>
        </p:nvSpPr>
        <p:spPr>
          <a:xfrm>
            <a:off x="7451931" y="2012554"/>
            <a:ext cx="1723121" cy="1676695"/>
          </a:xfrm>
          <a:prstGeom prst="ellipse">
            <a:avLst/>
          </a:prstGeom>
          <a:solidFill>
            <a:srgbClr val="E7EDF5"/>
          </a:solidFill>
          <a:ln>
            <a:solidFill>
              <a:srgbClr val="E7ED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357253" y="4066454"/>
            <a:ext cx="1767107" cy="1753999"/>
          </a:xfrm>
          <a:prstGeom prst="ellipse">
            <a:avLst/>
          </a:prstGeom>
          <a:solidFill>
            <a:srgbClr val="E7EDF5"/>
          </a:solidFill>
          <a:ln>
            <a:solidFill>
              <a:srgbClr val="E7ED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94086" y="2510123"/>
            <a:ext cx="2787806" cy="553998"/>
          </a:xfrm>
          <a:prstGeom prst="rect">
            <a:avLst/>
          </a:prstGeom>
          <a:solidFill>
            <a:srgbClr val="E7EDF5"/>
          </a:solidFill>
          <a:ln w="57150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1C498B"/>
                </a:solidFill>
                <a:effectLst/>
                <a:uLnTx/>
                <a:uFillTx/>
                <a:latin typeface="Bahnschrift"/>
              </a:rPr>
              <a:t>Sharing </a:t>
            </a:r>
            <a:r>
              <a:rPr kumimoji="0" lang="en-US" sz="1500" b="1" i="0" u="none" strike="noStrike" kern="1200" cap="none" spc="0" normalizeH="0" baseline="0" noProof="0" err="1">
                <a:ln>
                  <a:noFill/>
                </a:ln>
                <a:solidFill>
                  <a:srgbClr val="1C498B"/>
                </a:solidFill>
                <a:effectLst/>
                <a:uLnTx/>
                <a:uFillTx/>
                <a:latin typeface="Bahnschrift"/>
              </a:rPr>
              <a:t>Unblinded</a:t>
            </a: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1C498B"/>
                </a:solidFill>
                <a:effectLst/>
                <a:uLnTx/>
                <a:uFillTx/>
                <a:latin typeface="Bahnschrift"/>
              </a:rPr>
              <a:t> Provider-level NTSV C-Section Rates </a:t>
            </a:r>
            <a:endParaRPr lang="en-US" sz="1500" b="1" i="0" u="none" strike="noStrike" kern="1200" cap="none" spc="0" normalizeH="0" baseline="0" noProof="0">
              <a:ln>
                <a:noFill/>
              </a:ln>
              <a:solidFill>
                <a:srgbClr val="1C498B"/>
              </a:solidFill>
              <a:effectLst/>
              <a:uLnTx/>
              <a:uFillTx/>
              <a:latin typeface="Bahnschrif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71069" y="4643664"/>
            <a:ext cx="2790591" cy="553998"/>
          </a:xfrm>
          <a:prstGeom prst="rect">
            <a:avLst/>
          </a:prstGeom>
          <a:solidFill>
            <a:srgbClr val="E7EDF5"/>
          </a:solidFill>
          <a:ln w="57150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 fontAlgn="base">
              <a:defRPr/>
            </a:pPr>
            <a:r>
              <a:rPr lang="en-US" sz="1500" b="1">
                <a:solidFill>
                  <a:srgbClr val="1C498B"/>
                </a:solidFill>
                <a:latin typeface="Bahnschrift"/>
              </a:rPr>
              <a:t>Fallout Reviews of cases not meeting ACOG/SMFM Criteria</a:t>
            </a:r>
            <a:endParaRPr lang="en-US" sz="1500" b="1" i="0" u="none" strike="noStrike" kern="1200" cap="none" spc="0" normalizeH="0" baseline="0" noProof="0">
              <a:ln>
                <a:noFill/>
              </a:ln>
              <a:solidFill>
                <a:srgbClr val="1C498B"/>
              </a:solidFill>
              <a:effectLst/>
              <a:uLnTx/>
              <a:uFillTx/>
              <a:latin typeface="Bahnschrift" panose="020B05020402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45003D-A7BF-28EC-9935-FAE78757481A}"/>
              </a:ext>
            </a:extLst>
          </p:cNvPr>
          <p:cNvSpPr/>
          <p:nvPr/>
        </p:nvSpPr>
        <p:spPr>
          <a:xfrm>
            <a:off x="843430" y="2419774"/>
            <a:ext cx="2168937" cy="553998"/>
          </a:xfrm>
          <a:prstGeom prst="rect">
            <a:avLst/>
          </a:prstGeom>
          <a:solidFill>
            <a:srgbClr val="E7EDF5"/>
          </a:solidFill>
          <a:ln w="57150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 fontAlgn="base">
              <a:defRPr/>
            </a:pPr>
            <a:r>
              <a:rPr lang="en-US" sz="1500" b="1">
                <a:solidFill>
                  <a:schemeClr val="accent1"/>
                </a:solidFill>
                <a:latin typeface="Bahnschrift"/>
              </a:rPr>
              <a:t>Cesarean Decision Huddles and Checklist</a:t>
            </a:r>
            <a:r>
              <a:rPr lang="en-US" sz="1500" b="1">
                <a:solidFill>
                  <a:srgbClr val="000000"/>
                </a:solidFill>
                <a:latin typeface="Bahnschrift"/>
              </a:rPr>
              <a:t> </a:t>
            </a:r>
            <a:endParaRPr lang="en-US" sz="15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027AC8-5C2E-B75B-1AD9-79B56D8C44BF}"/>
              </a:ext>
            </a:extLst>
          </p:cNvPr>
          <p:cNvSpPr/>
          <p:nvPr/>
        </p:nvSpPr>
        <p:spPr>
          <a:xfrm>
            <a:off x="529778" y="4500612"/>
            <a:ext cx="2514504" cy="553998"/>
          </a:xfrm>
          <a:prstGeom prst="rect">
            <a:avLst/>
          </a:prstGeom>
          <a:solidFill>
            <a:srgbClr val="E7EDF5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1500" b="1">
                <a:solidFill>
                  <a:srgbClr val="1C498B"/>
                </a:solidFill>
                <a:latin typeface="Bahnschrift"/>
                <a:ea typeface="+mn-lt"/>
                <a:cs typeface="+mn-lt"/>
              </a:rPr>
              <a:t>Educating patients and shared decision making </a:t>
            </a:r>
            <a:endParaRPr lang="en-US" b="1">
              <a:solidFill>
                <a:srgbClr val="1C498B"/>
              </a:solidFill>
              <a:latin typeface="Bahnschrift"/>
              <a:ea typeface="+mn-lt"/>
              <a:cs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AA3DED-9774-6B82-9DAE-FF60D2DCEEBB}"/>
              </a:ext>
            </a:extLst>
          </p:cNvPr>
          <p:cNvSpPr/>
          <p:nvPr/>
        </p:nvSpPr>
        <p:spPr>
          <a:xfrm>
            <a:off x="5004765" y="6156224"/>
            <a:ext cx="1962331" cy="553998"/>
          </a:xfrm>
          <a:prstGeom prst="rect">
            <a:avLst/>
          </a:prstGeom>
          <a:solidFill>
            <a:srgbClr val="E7EDF5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 fontAlgn="base">
              <a:defRPr/>
            </a:pPr>
            <a:r>
              <a:rPr lang="en-US" sz="1500" b="1">
                <a:solidFill>
                  <a:srgbClr val="1C498B"/>
                </a:solidFill>
                <a:latin typeface="Bahnschrift"/>
              </a:rPr>
              <a:t>Labor Management Support</a:t>
            </a:r>
            <a:endParaRPr lang="en-US" sz="1500" b="1" i="0" u="none" strike="noStrike" kern="1200" cap="none" spc="0" normalizeH="0" baseline="0" noProof="0">
              <a:ln>
                <a:noFill/>
              </a:ln>
              <a:solidFill>
                <a:srgbClr val="1C498B"/>
              </a:solidFill>
              <a:effectLst/>
              <a:uLnTx/>
              <a:uFillTx/>
              <a:latin typeface="Bahnschrift" panose="020B0502040204020203" pitchFamily="34" charset="0"/>
            </a:endParaRPr>
          </a:p>
        </p:txBody>
      </p:sp>
      <p:pic>
        <p:nvPicPr>
          <p:cNvPr id="19" name="Graphic 7" descr="Classroom with solid fill">
            <a:extLst>
              <a:ext uri="{FF2B5EF4-FFF2-40B4-BE49-F238E27FC236}">
                <a16:creationId xmlns:a16="http://schemas.microsoft.com/office/drawing/2014/main" id="{BB12F934-8763-8BB6-5877-059A90A7A5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295857" y="1306191"/>
            <a:ext cx="1505952" cy="1505952"/>
          </a:xfrm>
        </p:spPr>
      </p:pic>
      <p:sp>
        <p:nvSpPr>
          <p:cNvPr id="21" name="Oval 20"/>
          <p:cNvSpPr/>
          <p:nvPr/>
        </p:nvSpPr>
        <p:spPr>
          <a:xfrm>
            <a:off x="5132808" y="1239112"/>
            <a:ext cx="1838191" cy="1819208"/>
          </a:xfrm>
          <a:prstGeom prst="ellipse">
            <a:avLst/>
          </a:prstGeom>
          <a:solidFill>
            <a:srgbClr val="E7EDF5"/>
          </a:solidFill>
          <a:ln>
            <a:solidFill>
              <a:srgbClr val="E7ED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phic 44" descr="Classroom with solid fill">
            <a:extLst>
              <a:ext uri="{FF2B5EF4-FFF2-40B4-BE49-F238E27FC236}">
                <a16:creationId xmlns:a16="http://schemas.microsoft.com/office/drawing/2014/main" id="{EFC3CF19-BDF1-C9B2-9D5C-DE5D555695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099228" y="1167367"/>
            <a:ext cx="1934704" cy="196053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962243" y="749159"/>
            <a:ext cx="2395010" cy="553998"/>
          </a:xfrm>
          <a:prstGeom prst="rect">
            <a:avLst/>
          </a:prstGeom>
          <a:solidFill>
            <a:srgbClr val="E7EDF5"/>
          </a:solidFill>
          <a:ln w="57150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lvl="0" algn="ctr" fontAlgn="base">
              <a:defRPr/>
            </a:pPr>
            <a:r>
              <a:rPr lang="en-US" sz="1500" b="1">
                <a:solidFill>
                  <a:schemeClr val="accent1"/>
                </a:solidFill>
                <a:latin typeface="Bahnschrift" panose="020B0502040204020203" pitchFamily="34" charset="0"/>
              </a:rPr>
              <a:t>Clinical Team Education and Buy-in</a:t>
            </a:r>
            <a:endParaRPr lang="en-US" sz="15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Bahnschrift" panose="020B0502040204020203" pitchFamily="34" charset="0"/>
            </a:endParaRPr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1F3ADF8D-8E47-FA28-CD15-96873705202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712" y="1931613"/>
            <a:ext cx="1866900" cy="1941420"/>
          </a:xfrm>
          <a:prstGeom prst="rect">
            <a:avLst/>
          </a:prstGeom>
        </p:spPr>
      </p:pic>
      <p:pic>
        <p:nvPicPr>
          <p:cNvPr id="5" name="Picture 5" descr="A picture containing text, monitor&#10;&#10;Description automatically generated">
            <a:extLst>
              <a:ext uri="{FF2B5EF4-FFF2-40B4-BE49-F238E27FC236}">
                <a16:creationId xmlns:a16="http://schemas.microsoft.com/office/drawing/2014/main" id="{E4528DDC-A601-C9A3-7943-B64E08FE049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870" y="3921849"/>
            <a:ext cx="2037230" cy="200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39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D553A-5780-E8EE-75D3-E2D0F712A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13" y="1185"/>
            <a:ext cx="10972800" cy="1325563"/>
          </a:xfrm>
        </p:spPr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Most Utilized PVB Strategies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36D7E-D028-5894-67CC-94C0BA776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>
              <a:cs typeface="Arial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9ACF4-44B6-C3A6-70C2-9C21B3F04A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42052-0067-F5BF-DF6D-A15CFEF4E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1D53DB2-BD04-5190-0F54-73A1E5CF36BE}"/>
              </a:ext>
              <a:ext uri="{147F2762-F138-4A5C-976F-8EAC2B608ADB}">
                <a16:predDERef xmlns:a16="http://schemas.microsoft.com/office/drawing/2014/main" pred="{68EFAB42-2E78-4DD5-60A3-86994EF9A06C}"/>
              </a:ext>
            </a:extLst>
          </p:cNvPr>
          <p:cNvGraphicFramePr>
            <a:graphicFrameLocks/>
          </p:cNvGraphicFramePr>
          <p:nvPr/>
        </p:nvGraphicFramePr>
        <p:xfrm>
          <a:off x="658647" y="1765893"/>
          <a:ext cx="9854820" cy="446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Wave 8">
            <a:extLst>
              <a:ext uri="{FF2B5EF4-FFF2-40B4-BE49-F238E27FC236}">
                <a16:creationId xmlns:a16="http://schemas.microsoft.com/office/drawing/2014/main" id="{30996C40-15A8-403A-84D1-E140883FE500}"/>
              </a:ext>
            </a:extLst>
          </p:cNvPr>
          <p:cNvSpPr/>
          <p:nvPr/>
        </p:nvSpPr>
        <p:spPr>
          <a:xfrm>
            <a:off x="222913" y="998328"/>
            <a:ext cx="2072475" cy="1355744"/>
          </a:xfrm>
          <a:prstGeom prst="wav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cs typeface="Calibri"/>
              </a:rPr>
              <a:t>2022 Teams Survey</a:t>
            </a:r>
          </a:p>
        </p:txBody>
      </p:sp>
    </p:spTree>
    <p:extLst>
      <p:ext uri="{BB962C8B-B14F-4D97-AF65-F5344CB8AC3E}">
        <p14:creationId xmlns:p14="http://schemas.microsoft.com/office/powerpoint/2010/main" val="2008453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B6F79-84B8-210E-61FE-FF3B8698B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80" y="241036"/>
            <a:ext cx="4891206" cy="1325563"/>
          </a:xfrm>
        </p:spPr>
        <p:txBody>
          <a:bodyPr/>
          <a:lstStyle/>
          <a:p>
            <a:r>
              <a:rPr lang="en-US">
                <a:ea typeface="Lato Medium"/>
                <a:cs typeface="Arial"/>
              </a:rPr>
              <a:t>PVB Strategies Reported By Teams</a:t>
            </a:r>
            <a:endParaRPr lang="en-US">
              <a:ea typeface="+mj-lt"/>
              <a:cs typeface="+mj-lt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0FD83-97E5-3BDD-7D74-8899F9C079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9028C-4048-5671-77C5-5B6D9D209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9B25AC46-2F0D-78DD-E15D-9DA95C2272C4}"/>
              </a:ext>
            </a:extLst>
          </p:cNvPr>
          <p:cNvSpPr/>
          <p:nvPr/>
        </p:nvSpPr>
        <p:spPr>
          <a:xfrm>
            <a:off x="3241289" y="1449992"/>
            <a:ext cx="3224557" cy="1440366"/>
          </a:xfrm>
          <a:prstGeom prst="wedgeRoundRect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Arial"/>
              </a:rPr>
              <a:t>Acknowledging nurses each month with the most NTSV deliveries</a:t>
            </a:r>
            <a:endParaRPr lang="en-US"/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5F6CD01C-9610-E1A5-58E6-7B499083C67F}"/>
              </a:ext>
            </a:extLst>
          </p:cNvPr>
          <p:cNvSpPr/>
          <p:nvPr/>
        </p:nvSpPr>
        <p:spPr>
          <a:xfrm>
            <a:off x="187480" y="1602161"/>
            <a:ext cx="2471853" cy="132885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/>
            </a:endParaRPr>
          </a:p>
          <a:p>
            <a:pPr algn="ctr"/>
            <a:r>
              <a:rPr lang="en-US">
                <a:cs typeface="Arial"/>
              </a:rPr>
              <a:t>Big focus on nursing education</a:t>
            </a:r>
            <a:endParaRPr lang="en-US"/>
          </a:p>
          <a:p>
            <a:pPr algn="ctr"/>
            <a:endParaRPr lang="en-US">
              <a:cs typeface="Arial"/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B7163AEB-DED4-A55D-9348-E693C35981DE}"/>
              </a:ext>
            </a:extLst>
          </p:cNvPr>
          <p:cNvSpPr/>
          <p:nvPr/>
        </p:nvSpPr>
        <p:spPr>
          <a:xfrm>
            <a:off x="7244112" y="2023815"/>
            <a:ext cx="2546194" cy="1161585"/>
          </a:xfrm>
          <a:prstGeom prst="wedgeRoundRect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Arial"/>
              </a:rPr>
              <a:t>Labor support cards illustrating positioning and purpose</a:t>
            </a:r>
            <a:endParaRPr lang="en-US"/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5EDA028F-D36F-5176-F9C0-7958C6095C3F}"/>
              </a:ext>
            </a:extLst>
          </p:cNvPr>
          <p:cNvSpPr/>
          <p:nvPr/>
        </p:nvSpPr>
        <p:spPr>
          <a:xfrm>
            <a:off x="4218182" y="3365447"/>
            <a:ext cx="3243145" cy="1644804"/>
          </a:xfrm>
          <a:prstGeom prst="wedgeEllipseCallou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Arial"/>
              </a:rPr>
              <a:t>Newsletter with position of the month and success stories</a:t>
            </a:r>
            <a:endParaRPr lang="en-US"/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FFB8367C-7FAD-0990-9CD9-6F19754F192B}"/>
              </a:ext>
            </a:extLst>
          </p:cNvPr>
          <p:cNvSpPr/>
          <p:nvPr/>
        </p:nvSpPr>
        <p:spPr>
          <a:xfrm>
            <a:off x="486007" y="3536200"/>
            <a:ext cx="2722755" cy="1328853"/>
          </a:xfrm>
          <a:prstGeom prst="wedgeRoundRectCallout">
            <a:avLst/>
          </a:prstGeom>
          <a:solidFill>
            <a:srgbClr val="00AC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Arial"/>
              </a:rPr>
              <a:t>Sharing blinded data with the department and providers</a:t>
            </a: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5AA3C519-F588-CF4D-5D78-EDBE3DABB77A}"/>
              </a:ext>
            </a:extLst>
          </p:cNvPr>
          <p:cNvSpPr/>
          <p:nvPr/>
        </p:nvSpPr>
        <p:spPr>
          <a:xfrm>
            <a:off x="9675307" y="2968184"/>
            <a:ext cx="2518317" cy="14868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cs typeface="Arial"/>
            </a:endParaRPr>
          </a:p>
          <a:p>
            <a:pPr algn="ctr"/>
            <a:r>
              <a:rPr lang="en-US">
                <a:cs typeface="Arial"/>
              </a:rPr>
              <a:t>Sharing unblinded provider group-level C-section rates</a:t>
            </a:r>
            <a:endParaRPr lang="en-US"/>
          </a:p>
          <a:p>
            <a:pPr algn="ctr"/>
            <a:endParaRPr lang="en-US">
              <a:cs typeface="Arial"/>
            </a:endParaRP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F142A13F-97FA-78D5-61CC-8F9F0B3C6C74}"/>
              </a:ext>
            </a:extLst>
          </p:cNvPr>
          <p:cNvSpPr/>
          <p:nvPr/>
        </p:nvSpPr>
        <p:spPr>
          <a:xfrm>
            <a:off x="7199972" y="4795358"/>
            <a:ext cx="4218874" cy="1440366"/>
          </a:xfrm>
          <a:prstGeom prst="wedgeRoundRect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Arial"/>
              </a:rPr>
              <a:t>All nurses and some physicians have attended Spinning Babies and some are additionally completing the Bundle Birth education</a:t>
            </a:r>
            <a:endParaRPr lang="en-US"/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D2DA2082-6D81-0D70-F4BF-D5CDCDB1A532}"/>
              </a:ext>
            </a:extLst>
          </p:cNvPr>
          <p:cNvSpPr/>
          <p:nvPr/>
        </p:nvSpPr>
        <p:spPr>
          <a:xfrm>
            <a:off x="1361843" y="5164742"/>
            <a:ext cx="3494047" cy="1440365"/>
          </a:xfrm>
          <a:prstGeom prst="wedgeRoundRect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Arial"/>
              </a:rPr>
              <a:t>Use of </a:t>
            </a:r>
            <a:r>
              <a:rPr lang="en-US" err="1">
                <a:cs typeface="Arial"/>
              </a:rPr>
              <a:t>AgileMD</a:t>
            </a:r>
            <a:r>
              <a:rPr lang="en-US">
                <a:cs typeface="Arial"/>
              </a:rPr>
              <a:t>  Pathways in the EMR for labor management and delivery decision huddles</a:t>
            </a:r>
            <a:endParaRPr lang="en-US"/>
          </a:p>
        </p:txBody>
      </p:sp>
      <p:sp>
        <p:nvSpPr>
          <p:cNvPr id="21" name="Wave 20">
            <a:extLst>
              <a:ext uri="{FF2B5EF4-FFF2-40B4-BE49-F238E27FC236}">
                <a16:creationId xmlns:a16="http://schemas.microsoft.com/office/drawing/2014/main" id="{C0C0C2B2-7B90-4102-8726-FC1CE2B7CD67}"/>
              </a:ext>
            </a:extLst>
          </p:cNvPr>
          <p:cNvSpPr/>
          <p:nvPr/>
        </p:nvSpPr>
        <p:spPr>
          <a:xfrm>
            <a:off x="5429608" y="54333"/>
            <a:ext cx="2072475" cy="1355744"/>
          </a:xfrm>
          <a:prstGeom prst="wav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cs typeface="Calibri"/>
              </a:rPr>
              <a:t>2022 Teams Survey</a:t>
            </a:r>
          </a:p>
        </p:txBody>
      </p:sp>
    </p:spTree>
    <p:extLst>
      <p:ext uri="{BB962C8B-B14F-4D97-AF65-F5344CB8AC3E}">
        <p14:creationId xmlns:p14="http://schemas.microsoft.com/office/powerpoint/2010/main" val="3072746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125"/>
            <a:ext cx="6691313" cy="1520825"/>
          </a:xfrm>
          <a:noFill/>
        </p:spPr>
        <p:txBody>
          <a:bodyPr/>
          <a:lstStyle/>
          <a:p>
            <a:r>
              <a:rPr lang="en-US">
                <a:ea typeface="Lato Medium"/>
                <a:cs typeface="Lato Medium"/>
              </a:rPr>
              <a:t>PVB Teams Progress on Key Structure Measures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Illinois Perinatal Quality Collaborative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9496937"/>
              </p:ext>
            </p:extLst>
          </p:nvPr>
        </p:nvGraphicFramePr>
        <p:xfrm>
          <a:off x="899532" y="1885949"/>
          <a:ext cx="10682868" cy="4403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2706393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4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ED3A795C-50BE-462B-8B70-BD2F9F6A8888}" type="slidenum">
              <a:rPr lang="en-US" altLang="en-US" sz="1200">
                <a:solidFill>
                  <a:srgbClr val="898989"/>
                </a:solidFill>
                <a:latin typeface="Arial" charset="0"/>
                <a:ea typeface="MS PGothic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altLang="en-US" sz="1200">
              <a:solidFill>
                <a:srgbClr val="898989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Provider and Nurse Education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5945046"/>
              </p:ext>
            </p:extLst>
          </p:nvPr>
        </p:nvGraphicFramePr>
        <p:xfrm>
          <a:off x="765717" y="1874412"/>
          <a:ext cx="10660566" cy="4847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7-Point Star 1"/>
          <p:cNvSpPr/>
          <p:nvPr/>
        </p:nvSpPr>
        <p:spPr>
          <a:xfrm>
            <a:off x="10415752" y="1435061"/>
            <a:ext cx="1677159" cy="1147229"/>
          </a:xfrm>
          <a:prstGeom prst="star7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Keep it up!</a:t>
            </a:r>
          </a:p>
        </p:txBody>
      </p:sp>
    </p:spTree>
    <p:extLst>
      <p:ext uri="{BB962C8B-B14F-4D97-AF65-F5344CB8AC3E}">
        <p14:creationId xmlns:p14="http://schemas.microsoft.com/office/powerpoint/2010/main" val="3070106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4381813"/>
              </p:ext>
            </p:extLst>
          </p:nvPr>
        </p:nvGraphicFramePr>
        <p:xfrm>
          <a:off x="609600" y="1361488"/>
          <a:ext cx="10772078" cy="5359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ED3A795C-50BE-462B-8B70-BD2F9F6A8888}" type="slidenum">
              <a:rPr lang="en-US" altLang="en-US" sz="1200">
                <a:solidFill>
                  <a:srgbClr val="898989"/>
                </a:solidFill>
                <a:latin typeface="Arial" charset="0"/>
                <a:ea typeface="MS PGothic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altLang="en-US" sz="1200">
              <a:solidFill>
                <a:srgbClr val="898989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+mj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r>
              <a:rPr lang="en-US" b="1">
                <a:solidFill>
                  <a:schemeClr val="accent1"/>
                </a:solidFill>
              </a:rPr>
              <a:t>Standard Protocols and Processes</a:t>
            </a:r>
          </a:p>
        </p:txBody>
      </p:sp>
      <p:sp>
        <p:nvSpPr>
          <p:cNvPr id="3" name="7-Point Star 1">
            <a:extLst>
              <a:ext uri="{FF2B5EF4-FFF2-40B4-BE49-F238E27FC236}">
                <a16:creationId xmlns:a16="http://schemas.microsoft.com/office/drawing/2014/main" id="{803DF03B-E0C7-CFBA-BD3C-345FB940F7A9}"/>
              </a:ext>
            </a:extLst>
          </p:cNvPr>
          <p:cNvSpPr/>
          <p:nvPr/>
        </p:nvSpPr>
        <p:spPr>
          <a:xfrm>
            <a:off x="9986300" y="1361488"/>
            <a:ext cx="1817511" cy="1147229"/>
          </a:xfrm>
          <a:prstGeom prst="star7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Great work!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3672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6868479"/>
              </p:ext>
            </p:extLst>
          </p:nvPr>
        </p:nvGraphicFramePr>
        <p:xfrm>
          <a:off x="825189" y="1620643"/>
          <a:ext cx="10526751" cy="5100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ED3A795C-50BE-462B-8B70-BD2F9F6A8888}" type="slidenum">
              <a:rPr lang="en-US" altLang="en-US" sz="1200">
                <a:solidFill>
                  <a:srgbClr val="898989"/>
                </a:solidFill>
                <a:latin typeface="Arial" charset="0"/>
                <a:ea typeface="MS PGothic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altLang="en-US" sz="1200">
              <a:solidFill>
                <a:srgbClr val="898989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762000" y="517525"/>
            <a:ext cx="109728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+mj-lt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r>
              <a:rPr lang="en-US" b="1">
                <a:solidFill>
                  <a:schemeClr val="accent1"/>
                </a:solidFill>
              </a:rPr>
              <a:t>Sharing Provider Level Data</a:t>
            </a:r>
          </a:p>
        </p:txBody>
      </p:sp>
      <p:sp>
        <p:nvSpPr>
          <p:cNvPr id="3" name="7-Point Star 1">
            <a:extLst>
              <a:ext uri="{FF2B5EF4-FFF2-40B4-BE49-F238E27FC236}">
                <a16:creationId xmlns:a16="http://schemas.microsoft.com/office/drawing/2014/main" id="{5ECD61DF-4765-E248-723C-9171551AB393}"/>
              </a:ext>
            </a:extLst>
          </p:cNvPr>
          <p:cNvSpPr/>
          <p:nvPr/>
        </p:nvSpPr>
        <p:spPr>
          <a:xfrm>
            <a:off x="10230715" y="1174582"/>
            <a:ext cx="1961285" cy="1377267"/>
          </a:xfrm>
          <a:prstGeom prst="star7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Wow! Progress!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6330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ED3A795C-50BE-462B-8B70-BD2F9F6A8888}" type="slidenum">
              <a:rPr lang="en-US" altLang="en-US" sz="1200">
                <a:solidFill>
                  <a:srgbClr val="898989"/>
                </a:solidFill>
                <a:latin typeface="Arial" charset="0"/>
                <a:ea typeface="MS PGothic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en-US" sz="1200">
              <a:solidFill>
                <a:srgbClr val="898989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3472" y="1352342"/>
            <a:ext cx="11426432" cy="440120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2022 Annual Conference Recap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PVB Data Review 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</a:rPr>
              <a:t>NTSV C-Section Fallout Individual Case Review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b="1" u="sng" dirty="0">
                <a:solidFill>
                  <a:schemeClr val="tx2">
                    <a:lumMod val="50000"/>
                  </a:schemeClr>
                </a:solidFill>
              </a:rPr>
              <a:t>Team Talks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: </a:t>
            </a:r>
          </a:p>
          <a:p>
            <a:pPr marL="914400" lvl="1" indent="-457200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NorthShore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University Health System Evanston Hospital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rgbClr val="FF99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PVB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Next Steps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65125"/>
            <a:ext cx="7494270" cy="1325563"/>
          </a:xfrm>
          <a:noFill/>
        </p:spPr>
        <p:txBody>
          <a:bodyPr/>
          <a:lstStyle/>
          <a:p>
            <a:r>
              <a:rPr lang="en-US" dirty="0"/>
              <a:t>Overview:</a:t>
            </a:r>
          </a:p>
        </p:txBody>
      </p:sp>
    </p:spTree>
    <p:extLst>
      <p:ext uri="{BB962C8B-B14F-4D97-AF65-F5344CB8AC3E}">
        <p14:creationId xmlns:p14="http://schemas.microsoft.com/office/powerpoint/2010/main" val="3620899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ED3A795C-50BE-462B-8B70-BD2F9F6A8888}" type="slidenum">
              <a:rPr lang="en-US" altLang="en-US" sz="1200">
                <a:solidFill>
                  <a:srgbClr val="898989"/>
                </a:solidFill>
                <a:latin typeface="Arial" charset="0"/>
                <a:ea typeface="MS PGothic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altLang="en-US" sz="1200">
              <a:solidFill>
                <a:srgbClr val="898989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609600" y="82393"/>
            <a:ext cx="10972800" cy="1325563"/>
          </a:xfrm>
        </p:spPr>
        <p:txBody>
          <a:bodyPr>
            <a:normAutofit/>
          </a:bodyPr>
          <a:lstStyle/>
          <a:p>
            <a:r>
              <a:rPr lang="en-US"/>
              <a:t>Cesarean Decision Checklists </a:t>
            </a:r>
            <a:br>
              <a:rPr lang="en-US"/>
            </a:br>
            <a:r>
              <a:rPr lang="en-US"/>
              <a:t>and Decision Huddles/Debriefs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90" y="1213315"/>
            <a:ext cx="3891144" cy="310795"/>
          </a:xfrm>
          <a:prstGeom prst="rect">
            <a:avLst/>
          </a:prstGeom>
        </p:spPr>
      </p:pic>
      <p:sp>
        <p:nvSpPr>
          <p:cNvPr id="3" name="7-Point Star 1">
            <a:extLst>
              <a:ext uri="{FF2B5EF4-FFF2-40B4-BE49-F238E27FC236}">
                <a16:creationId xmlns:a16="http://schemas.microsoft.com/office/drawing/2014/main" id="{CE015E46-D665-582D-C428-C71DB440B073}"/>
              </a:ext>
            </a:extLst>
          </p:cNvPr>
          <p:cNvSpPr/>
          <p:nvPr/>
        </p:nvSpPr>
        <p:spPr>
          <a:xfrm>
            <a:off x="5428677" y="1145828"/>
            <a:ext cx="1817511" cy="1147229"/>
          </a:xfrm>
          <a:prstGeom prst="star7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Keep it up!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973379"/>
              </p:ext>
            </p:extLst>
          </p:nvPr>
        </p:nvGraphicFramePr>
        <p:xfrm>
          <a:off x="205129" y="1812147"/>
          <a:ext cx="5971278" cy="4544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4462999"/>
              </p:ext>
            </p:extLst>
          </p:nvPr>
        </p:nvGraphicFramePr>
        <p:xfrm>
          <a:off x="6096001" y="1797204"/>
          <a:ext cx="5969264" cy="4492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21274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ED3A795C-50BE-462B-8B70-BD2F9F6A8888}" type="slidenum">
              <a:rPr lang="en-US" altLang="en-US" sz="1200">
                <a:solidFill>
                  <a:srgbClr val="898989"/>
                </a:solidFill>
                <a:latin typeface="Arial" charset="0"/>
                <a:ea typeface="MS PGothic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altLang="en-US" sz="1200">
              <a:solidFill>
                <a:srgbClr val="898989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698090" y="127201"/>
            <a:ext cx="6774273" cy="1325563"/>
          </a:xfrm>
        </p:spPr>
        <p:txBody>
          <a:bodyPr/>
          <a:lstStyle/>
          <a:p>
            <a:r>
              <a:rPr lang="en-US"/>
              <a:t>Shared Decision Making and Patient Education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90" y="1272863"/>
            <a:ext cx="3891144" cy="310795"/>
          </a:xfrm>
          <a:prstGeom prst="rect">
            <a:avLst/>
          </a:prstGeom>
        </p:spPr>
      </p:pic>
      <p:sp>
        <p:nvSpPr>
          <p:cNvPr id="5" name="7-Point Star 1">
            <a:extLst>
              <a:ext uri="{FF2B5EF4-FFF2-40B4-BE49-F238E27FC236}">
                <a16:creationId xmlns:a16="http://schemas.microsoft.com/office/drawing/2014/main" id="{6B154EAD-044D-5C85-482E-691614F81B9E}"/>
              </a:ext>
            </a:extLst>
          </p:cNvPr>
          <p:cNvSpPr/>
          <p:nvPr/>
        </p:nvSpPr>
        <p:spPr>
          <a:xfrm>
            <a:off x="5328037" y="714507"/>
            <a:ext cx="2076302" cy="1636058"/>
          </a:xfrm>
          <a:prstGeom prst="star7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>
                <a:cs typeface="Calibri"/>
              </a:rPr>
              <a:t>Progress with &amp; for Patients! </a:t>
            </a:r>
            <a:endParaRPr lang="en-US" sz="150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7153178"/>
              </p:ext>
            </p:extLst>
          </p:nvPr>
        </p:nvGraphicFramePr>
        <p:xfrm>
          <a:off x="-17790" y="1893849"/>
          <a:ext cx="5945404" cy="4254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7967051"/>
              </p:ext>
            </p:extLst>
          </p:nvPr>
        </p:nvGraphicFramePr>
        <p:xfrm>
          <a:off x="5995638" y="1997927"/>
          <a:ext cx="6038648" cy="41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81343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9262706"/>
              </p:ext>
            </p:extLst>
          </p:nvPr>
        </p:nvGraphicFramePr>
        <p:xfrm>
          <a:off x="425333" y="1690688"/>
          <a:ext cx="8818179" cy="4589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214" y="365125"/>
            <a:ext cx="7508240" cy="1325563"/>
          </a:xfrm>
          <a:noFill/>
        </p:spPr>
        <p:txBody>
          <a:bodyPr/>
          <a:lstStyle/>
          <a:p>
            <a:r>
              <a:rPr lang="en-US">
                <a:cs typeface="Arial"/>
              </a:rPr>
              <a:t>NTSV C-Section Rate PVB Hospitals baseline to Q3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sp>
        <p:nvSpPr>
          <p:cNvPr id="9" name="Down Arrow 8"/>
          <p:cNvSpPr/>
          <p:nvPr/>
        </p:nvSpPr>
        <p:spPr>
          <a:xfrm rot="3427887">
            <a:off x="9314363" y="3060711"/>
            <a:ext cx="577174" cy="1445689"/>
          </a:xfrm>
          <a:prstGeom prst="downArrow">
            <a:avLst/>
          </a:prstGeom>
          <a:solidFill>
            <a:srgbClr val="00B050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730902" y="2423663"/>
            <a:ext cx="2334639" cy="1293779"/>
          </a:xfrm>
          <a:prstGeom prst="roundRect">
            <a:avLst/>
          </a:prstGeom>
          <a:solidFill>
            <a:srgbClr val="00B050"/>
          </a:solidFill>
          <a:ln w="19050">
            <a:solidFill>
              <a:srgbClr val="008A3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u="sng"/>
              <a:t>59%</a:t>
            </a:r>
            <a:r>
              <a:rPr lang="en-US" b="1"/>
              <a:t> </a:t>
            </a:r>
            <a:r>
              <a:rPr lang="en-US"/>
              <a:t>of ILPQC Hospitals achieving NTSV C-Section Rate goal of </a:t>
            </a:r>
            <a:r>
              <a:rPr lang="en-US" u="sng"/>
              <a:t>&lt; </a:t>
            </a:r>
            <a:r>
              <a:rPr lang="en-US"/>
              <a:t>23.6%</a:t>
            </a:r>
          </a:p>
        </p:txBody>
      </p:sp>
      <p:sp>
        <p:nvSpPr>
          <p:cNvPr id="10" name="Down Arrow 9"/>
          <p:cNvSpPr/>
          <p:nvPr/>
        </p:nvSpPr>
        <p:spPr>
          <a:xfrm rot="6409873">
            <a:off x="9442315" y="4213099"/>
            <a:ext cx="577174" cy="14456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935182" y="4662846"/>
            <a:ext cx="1926077" cy="9767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All ILPQC NTSV C-Section Rate Meeting Goal!!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803D9FD-A61E-DB79-50F5-B049D2BD0608}"/>
              </a:ext>
            </a:extLst>
          </p:cNvPr>
          <p:cNvCxnSpPr/>
          <p:nvPr/>
        </p:nvCxnSpPr>
        <p:spPr>
          <a:xfrm>
            <a:off x="997991" y="3335987"/>
            <a:ext cx="8245521" cy="45491"/>
          </a:xfrm>
          <a:prstGeom prst="straightConnector1">
            <a:avLst/>
          </a:prstGeom>
          <a:ln w="28575">
            <a:prstDash val="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26CD5CF-CDC3-9FE2-F179-152EEED934A6}"/>
              </a:ext>
            </a:extLst>
          </p:cNvPr>
          <p:cNvSpPr txBox="1"/>
          <p:nvPr/>
        </p:nvSpPr>
        <p:spPr>
          <a:xfrm>
            <a:off x="997991" y="2576014"/>
            <a:ext cx="3241343" cy="646331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cs typeface="Calibri"/>
              </a:rPr>
              <a:t>Goal: 70% of hospitals achieving NTSV C-Section Rate Goal</a:t>
            </a:r>
          </a:p>
        </p:txBody>
      </p:sp>
    </p:spTree>
    <p:extLst>
      <p:ext uri="{BB962C8B-B14F-4D97-AF65-F5344CB8AC3E}">
        <p14:creationId xmlns:p14="http://schemas.microsoft.com/office/powerpoint/2010/main" val="1778962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914307" y="1825625"/>
          <a:ext cx="10363386" cy="4229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ea typeface="Lato Medium"/>
                <a:cs typeface="Lato Medium"/>
              </a:rPr>
              <a:t>Addressing disparities:</a:t>
            </a:r>
            <a:br>
              <a:rPr lang="en-US">
                <a:ea typeface="Lato Medium"/>
                <a:cs typeface="Lato Medium"/>
              </a:rPr>
            </a:br>
            <a:r>
              <a:rPr lang="en-US" sz="3200" b="0">
                <a:ea typeface="Lato Medium"/>
                <a:cs typeface="Lato Medium"/>
              </a:rPr>
              <a:t>NTSV C-Section Rate by Race and Ethnicity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826F70D-8A0E-1AD6-9BDB-FE77DA801B71}"/>
              </a:ext>
            </a:extLst>
          </p:cNvPr>
          <p:cNvCxnSpPr/>
          <p:nvPr/>
        </p:nvCxnSpPr>
        <p:spPr>
          <a:xfrm>
            <a:off x="1799617" y="3696511"/>
            <a:ext cx="8978630" cy="29183"/>
          </a:xfrm>
          <a:prstGeom prst="straightConnector1">
            <a:avLst/>
          </a:prstGeom>
          <a:ln w="28575"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237362" y="3860631"/>
            <a:ext cx="1332689" cy="4657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Goal: 23.6%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1E2C07-9157-4DE1-2802-AA1160C8E1C2}"/>
              </a:ext>
            </a:extLst>
          </p:cNvPr>
          <p:cNvSpPr txBox="1"/>
          <p:nvPr/>
        </p:nvSpPr>
        <p:spPr>
          <a:xfrm>
            <a:off x="8723028" y="1515546"/>
            <a:ext cx="3068052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002060"/>
                </a:solidFill>
                <a:ea typeface="+mn-lt"/>
                <a:cs typeface="+mn-lt"/>
              </a:rPr>
              <a:t>71% of teams are tracking NTSV C-section rate by race, ethnicity and insurance status</a:t>
            </a:r>
            <a:endParaRPr lang="en-US">
              <a:cs typeface="Calibri" panose="020F0502020204030204"/>
            </a:endParaRPr>
          </a:p>
        </p:txBody>
      </p:sp>
      <p:sp>
        <p:nvSpPr>
          <p:cNvPr id="6" name="Ribbon: Curved and Tilted Down 5">
            <a:extLst>
              <a:ext uri="{FF2B5EF4-FFF2-40B4-BE49-F238E27FC236}">
                <a16:creationId xmlns:a16="http://schemas.microsoft.com/office/drawing/2014/main" id="{163ACE99-54EE-7D3B-379B-C1B351A4CB1B}"/>
              </a:ext>
            </a:extLst>
          </p:cNvPr>
          <p:cNvSpPr/>
          <p:nvPr/>
        </p:nvSpPr>
        <p:spPr>
          <a:xfrm>
            <a:off x="8479242" y="2347584"/>
            <a:ext cx="3562683" cy="741947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>
                <a:cs typeface="Calibri"/>
              </a:rPr>
              <a:t>ILPQC Data System Reports Available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EEE9AA-7C37-477E-90A4-6EBD0E4B027B}"/>
              </a:ext>
            </a:extLst>
          </p:cNvPr>
          <p:cNvSpPr txBox="1"/>
          <p:nvPr/>
        </p:nvSpPr>
        <p:spPr>
          <a:xfrm>
            <a:off x="7019751" y="4093529"/>
            <a:ext cx="4771329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Making progress to reduce NTSV c/s disparity gap, can we sustain the gains?</a:t>
            </a:r>
          </a:p>
        </p:txBody>
      </p:sp>
    </p:spTree>
    <p:extLst>
      <p:ext uri="{BB962C8B-B14F-4D97-AF65-F5344CB8AC3E}">
        <p14:creationId xmlns:p14="http://schemas.microsoft.com/office/powerpoint/2010/main" val="3883765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1F69E-3D38-7899-D85E-D830B7C0E34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ea typeface="Lato Medium"/>
                <a:cs typeface="Lato Medium"/>
              </a:rPr>
              <a:t>NTSV C-Sections Meeting </a:t>
            </a:r>
            <a:br>
              <a:rPr lang="en-US">
                <a:ea typeface="Lato Medium"/>
                <a:cs typeface="Lato Medium"/>
              </a:rPr>
            </a:br>
            <a:r>
              <a:rPr lang="en-US">
                <a:ea typeface="Lato Medium"/>
                <a:cs typeface="Lato Medium"/>
              </a:rPr>
              <a:t>ACOG/SMFM Criteria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A3319-C7DB-8ECE-3264-09071839D3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dirty="0" smtClean="0"/>
              <a:pPr/>
              <a:t>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CD626-DDA4-8A86-289B-D39F18715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66409" y="2315183"/>
            <a:ext cx="3184188" cy="321012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6000" b="1">
                <a:ln w="381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</a:rPr>
              <a:t>68%</a:t>
            </a:r>
          </a:p>
          <a:p>
            <a:pPr algn="ctr"/>
            <a:r>
              <a:rPr lang="en-US" sz="2800">
                <a:ln w="0"/>
                <a:solidFill>
                  <a:schemeClr val="accent1"/>
                </a:solidFill>
              </a:rPr>
              <a:t>of NTSV C-Sections overall are Meeting ACOG/SMFM Criteria</a:t>
            </a:r>
            <a:endParaRPr lang="en-US" sz="2800">
              <a:ln w="0"/>
              <a:solidFill>
                <a:schemeClr val="accent1"/>
              </a:solidFill>
              <a:cs typeface="Calibri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7085817"/>
              </p:ext>
            </p:extLst>
          </p:nvPr>
        </p:nvGraphicFramePr>
        <p:xfrm>
          <a:off x="4037274" y="1960354"/>
          <a:ext cx="7639614" cy="4330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261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3731139"/>
              </p:ext>
            </p:extLst>
          </p:nvPr>
        </p:nvGraphicFramePr>
        <p:xfrm>
          <a:off x="4922600" y="1690688"/>
          <a:ext cx="6873160" cy="4572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ea typeface="Lato Medium"/>
                <a:cs typeface="Lato Medium"/>
              </a:rPr>
              <a:t>Meeting ACOG/SMFM Criteria by </a:t>
            </a:r>
            <a:br>
              <a:rPr lang="en-US">
                <a:ea typeface="Lato Medium"/>
                <a:cs typeface="Lato Medium"/>
              </a:rPr>
            </a:br>
            <a:r>
              <a:rPr lang="en-US">
                <a:ea typeface="Lato Medium"/>
                <a:cs typeface="Lato Medium"/>
              </a:rPr>
              <a:t>stage of labor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5625"/>
            <a:ext cx="41148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>
                <a:ea typeface="Lato"/>
                <a:cs typeface="Lato"/>
              </a:rPr>
              <a:t>2022 Success</a:t>
            </a:r>
            <a:endParaRPr lang="en-US" b="1"/>
          </a:p>
          <a:p>
            <a:pPr lvl="1"/>
            <a:r>
              <a:rPr lang="en-US" u="sng">
                <a:ea typeface="Lato"/>
                <a:cs typeface="Calibri"/>
              </a:rPr>
              <a:t>Second Stage Arrest</a:t>
            </a:r>
            <a:r>
              <a:rPr lang="en-US">
                <a:ea typeface="Lato"/>
                <a:cs typeface="Calibri"/>
              </a:rPr>
              <a:t>: increase from 35% </a:t>
            </a:r>
            <a:r>
              <a:rPr lang="en-US">
                <a:ea typeface="Lato"/>
                <a:cs typeface="Calibri"/>
                <a:sym typeface="Wingdings" panose="05000000000000000000" pitchFamily="2" charset="2"/>
              </a:rPr>
              <a:t></a:t>
            </a:r>
            <a:r>
              <a:rPr lang="en-US">
                <a:ea typeface="Lato"/>
                <a:cs typeface="Calibri"/>
              </a:rPr>
              <a:t> 65%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 u="sng">
                <a:ea typeface="Lato"/>
                <a:cs typeface="Calibri"/>
              </a:rPr>
              <a:t>Active Stage Arrest</a:t>
            </a:r>
            <a:r>
              <a:rPr lang="en-US">
                <a:ea typeface="Lato"/>
                <a:cs typeface="Calibri"/>
              </a:rPr>
              <a:t>: increase from 69% </a:t>
            </a:r>
            <a:r>
              <a:rPr lang="en-US">
                <a:ea typeface="Lato"/>
                <a:cs typeface="Calibri"/>
                <a:sym typeface="Wingdings" panose="05000000000000000000" pitchFamily="2" charset="2"/>
              </a:rPr>
              <a:t></a:t>
            </a:r>
            <a:r>
              <a:rPr lang="en-US">
                <a:ea typeface="Lato"/>
                <a:cs typeface="Calibri"/>
              </a:rPr>
              <a:t> 81% (Goal &gt;80%)</a:t>
            </a:r>
            <a:endParaRPr lang="en-US"/>
          </a:p>
          <a:p>
            <a:r>
              <a:rPr lang="en-US" b="1">
                <a:ea typeface="Lato"/>
                <a:cs typeface="Lato"/>
              </a:rPr>
              <a:t>2023 Opportunities for Improvement </a:t>
            </a:r>
            <a:r>
              <a:rPr lang="en-US">
                <a:ea typeface="Lato"/>
                <a:cs typeface="Lato"/>
              </a:rPr>
              <a:t>:</a:t>
            </a:r>
          </a:p>
          <a:p>
            <a:pPr lvl="1"/>
            <a:r>
              <a:rPr lang="en-US" u="sng">
                <a:ea typeface="Lato"/>
                <a:cs typeface="Lato"/>
                <a:sym typeface="Wingdings" panose="05000000000000000000" pitchFamily="2" charset="2"/>
              </a:rPr>
              <a:t>Failed Induction: </a:t>
            </a:r>
            <a:r>
              <a:rPr lang="en-US">
                <a:ea typeface="Lato"/>
                <a:cs typeface="Lato"/>
                <a:sym typeface="Wingdings" panose="05000000000000000000" pitchFamily="2" charset="2"/>
              </a:rPr>
              <a:t>only 45% of C-Sections meeting criteria</a:t>
            </a:r>
            <a:endParaRPr lang="en-US">
              <a:ea typeface="Lato"/>
              <a:cs typeface="Lat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482034" y="3653029"/>
            <a:ext cx="5754291" cy="583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755504" y="3148021"/>
            <a:ext cx="1150070" cy="32993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Goal: 80%</a:t>
            </a:r>
          </a:p>
        </p:txBody>
      </p:sp>
    </p:spTree>
    <p:extLst>
      <p:ext uri="{BB962C8B-B14F-4D97-AF65-F5344CB8AC3E}">
        <p14:creationId xmlns:p14="http://schemas.microsoft.com/office/powerpoint/2010/main" val="3237958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>
                <a:solidFill>
                  <a:srgbClr val="FFFFFF"/>
                </a:solidFill>
              </a:rPr>
              <a:t>Which ACOG/SMFM Criteria does your team need to focus efforts to achieve your &gt; 80% overall goal?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624" y="2174135"/>
            <a:ext cx="9680241" cy="430041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u="sng">
                <a:solidFill>
                  <a:srgbClr val="444C55"/>
                </a:solidFill>
                <a:ea typeface="Lato"/>
                <a:cs typeface="Lato"/>
              </a:rPr>
              <a:t>Failed induction</a:t>
            </a:r>
          </a:p>
          <a:p>
            <a:pPr marL="800100" lvl="1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US" sz="2400" b="1">
                <a:ea typeface="Lato"/>
                <a:cs typeface="Lato"/>
              </a:rPr>
              <a:t>Oxytocin administered for at least 12-18 hours </a:t>
            </a:r>
            <a:r>
              <a:rPr lang="en-US" sz="2400">
                <a:ea typeface="Lato"/>
                <a:cs typeface="Lato"/>
              </a:rPr>
              <a:t>after membrane rupture, </a:t>
            </a:r>
            <a:r>
              <a:rPr lang="en-US" sz="2400" b="1">
                <a:ea typeface="Lato"/>
                <a:cs typeface="Lato"/>
              </a:rPr>
              <a:t>without achieving cervical change and regular contractions</a:t>
            </a:r>
          </a:p>
          <a:p>
            <a:pPr marL="800100" lvl="1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/>
            </a:pPr>
            <a:endParaRPr lang="en-US" sz="2400" b="1"/>
          </a:p>
          <a:p>
            <a:pPr marL="800100" lvl="1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US" sz="2400" b="1">
                <a:ea typeface="Lato"/>
                <a:cs typeface="Lato"/>
              </a:rPr>
              <a:t>Longer duration of the latent phase</a:t>
            </a:r>
            <a:r>
              <a:rPr lang="en-US" sz="2400">
                <a:ea typeface="Lato"/>
                <a:cs typeface="Lato"/>
              </a:rPr>
              <a:t>, 24 hours or longer if &lt;6cm and maternal and fetal status permits</a:t>
            </a:r>
          </a:p>
          <a:p>
            <a:pPr>
              <a:lnSpc>
                <a:spcPct val="90000"/>
              </a:lnSpc>
            </a:pPr>
            <a:r>
              <a:rPr lang="en-US" b="1" u="sng">
                <a:ea typeface="Lato"/>
                <a:cs typeface="Lato"/>
              </a:rPr>
              <a:t>Second stage arrest</a:t>
            </a:r>
          </a:p>
          <a:p>
            <a:pPr marL="800100" lvl="1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US" sz="2400">
                <a:ea typeface="Calibri"/>
                <a:cs typeface="Calibri"/>
              </a:rPr>
              <a:t> </a:t>
            </a:r>
            <a:r>
              <a:rPr lang="en-US" sz="2400" b="1">
                <a:ea typeface="+mn-ea"/>
                <a:cs typeface="+mn-cs"/>
              </a:rPr>
              <a:t>At least 3 hours* of pushing in nulliparous patients</a:t>
            </a:r>
            <a:endParaRPr lang="en-US" sz="2400" b="1">
              <a:ea typeface="+mn-ea"/>
              <a:cs typeface="Calibri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>
                <a:ea typeface="+mn-ea"/>
                <a:cs typeface="+mn-cs"/>
              </a:rPr>
              <a:t>   </a:t>
            </a:r>
            <a:r>
              <a:rPr lang="en-US" sz="2000">
                <a:ea typeface="+mn-ea"/>
                <a:cs typeface="+mn-cs"/>
              </a:rPr>
              <a:t>   *Longer durations (e.g., 4 hrs with epidural) may be appropriate, individualized basis</a:t>
            </a:r>
            <a:endParaRPr lang="en-US" sz="2000"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5528" y="6382512"/>
            <a:ext cx="6757416" cy="32004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00"/>
              <a:t>Illinois Perinatal Quality Collaborative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707624" y="6382512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7033E4B-E3EB-3D46-B2D8-3159663620FA}" type="slidenum">
              <a:rPr lang="en-US" sz="1000"/>
              <a:pPr>
                <a:spcAft>
                  <a:spcPts val="600"/>
                </a:spcAft>
              </a:pPr>
              <a:t>26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7472336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694" y="263785"/>
            <a:ext cx="4333754" cy="1325563"/>
          </a:xfrm>
        </p:spPr>
        <p:txBody>
          <a:bodyPr/>
          <a:lstStyle/>
          <a:p>
            <a:r>
              <a:rPr lang="en-US">
                <a:ea typeface="Lato Medium"/>
                <a:cs typeface="Lato Medium"/>
              </a:rPr>
              <a:t>PVB Key Strategies for Culture Change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765" y="4398836"/>
            <a:ext cx="2029167" cy="19652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5044" y="3921991"/>
            <a:ext cx="1920395" cy="19442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39"/>
          <a:stretch/>
        </p:blipFill>
        <p:spPr>
          <a:xfrm>
            <a:off x="2697550" y="1754948"/>
            <a:ext cx="2315384" cy="1961955"/>
          </a:xfrm>
          <a:prstGeom prst="rect">
            <a:avLst/>
          </a:prstGeom>
          <a:ln w="57150">
            <a:noFill/>
          </a:ln>
        </p:spPr>
      </p:pic>
      <p:sp>
        <p:nvSpPr>
          <p:cNvPr id="3" name="Oval 2"/>
          <p:cNvSpPr/>
          <p:nvPr/>
        </p:nvSpPr>
        <p:spPr>
          <a:xfrm>
            <a:off x="7451931" y="2012554"/>
            <a:ext cx="1723121" cy="1676695"/>
          </a:xfrm>
          <a:prstGeom prst="ellipse">
            <a:avLst/>
          </a:prstGeom>
          <a:solidFill>
            <a:srgbClr val="E7EDF5"/>
          </a:solidFill>
          <a:ln>
            <a:solidFill>
              <a:srgbClr val="E7ED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357253" y="4066454"/>
            <a:ext cx="1767107" cy="1753999"/>
          </a:xfrm>
          <a:prstGeom prst="ellipse">
            <a:avLst/>
          </a:prstGeom>
          <a:solidFill>
            <a:srgbClr val="E7EDF5"/>
          </a:solidFill>
          <a:ln>
            <a:solidFill>
              <a:srgbClr val="E7ED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94086" y="2510123"/>
            <a:ext cx="2787806" cy="553998"/>
          </a:xfrm>
          <a:prstGeom prst="rect">
            <a:avLst/>
          </a:prstGeom>
          <a:solidFill>
            <a:srgbClr val="E7EDF5"/>
          </a:solidFill>
          <a:ln w="57150">
            <a:solidFill>
              <a:schemeClr val="accent2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1C498B"/>
                </a:solidFill>
                <a:effectLst/>
                <a:uLnTx/>
                <a:uFillTx/>
                <a:latin typeface="Bahnschrift"/>
              </a:rPr>
              <a:t>Sharing </a:t>
            </a:r>
            <a:r>
              <a:rPr kumimoji="0" lang="en-US" sz="1500" b="1" i="0" u="none" strike="noStrike" kern="1200" cap="none" spc="0" normalizeH="0" baseline="0" noProof="0" err="1">
                <a:ln>
                  <a:noFill/>
                </a:ln>
                <a:solidFill>
                  <a:srgbClr val="1C498B"/>
                </a:solidFill>
                <a:effectLst/>
                <a:uLnTx/>
                <a:uFillTx/>
                <a:latin typeface="Bahnschrift"/>
              </a:rPr>
              <a:t>Unblinded</a:t>
            </a: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1C498B"/>
                </a:solidFill>
                <a:effectLst/>
                <a:uLnTx/>
                <a:uFillTx/>
                <a:latin typeface="Bahnschrift"/>
              </a:rPr>
              <a:t> Provider-level NTSV C-Section Rates </a:t>
            </a:r>
            <a:endParaRPr lang="en-US" sz="1500" b="1" i="0" u="none" strike="noStrike" kern="1200" cap="none" spc="0" normalizeH="0" baseline="0" noProof="0">
              <a:ln>
                <a:noFill/>
              </a:ln>
              <a:solidFill>
                <a:srgbClr val="1C498B"/>
              </a:solidFill>
              <a:effectLst/>
              <a:uLnTx/>
              <a:uFillTx/>
              <a:latin typeface="Bahnschrif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71069" y="4643664"/>
            <a:ext cx="2790591" cy="553998"/>
          </a:xfrm>
          <a:prstGeom prst="rect">
            <a:avLst/>
          </a:prstGeom>
          <a:solidFill>
            <a:srgbClr val="E7EDF5"/>
          </a:solidFill>
          <a:ln w="57150">
            <a:solidFill>
              <a:schemeClr val="accent2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 fontAlgn="base">
              <a:defRPr/>
            </a:pPr>
            <a:r>
              <a:rPr lang="en-US" sz="1500" b="1">
                <a:solidFill>
                  <a:srgbClr val="1C498B"/>
                </a:solidFill>
                <a:latin typeface="Bahnschrift"/>
              </a:rPr>
              <a:t>Fallout Reviews of cases not meeting ACOG/SMFM Criteria</a:t>
            </a:r>
            <a:endParaRPr lang="en-US" sz="1500" b="1" i="0" u="none" strike="noStrike" kern="1200" cap="none" spc="0" normalizeH="0" baseline="0" noProof="0">
              <a:ln>
                <a:noFill/>
              </a:ln>
              <a:solidFill>
                <a:srgbClr val="1C498B"/>
              </a:solidFill>
              <a:effectLst/>
              <a:uLnTx/>
              <a:uFillTx/>
              <a:latin typeface="Bahnschrift" panose="020B05020402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45003D-A7BF-28EC-9935-FAE78757481A}"/>
              </a:ext>
            </a:extLst>
          </p:cNvPr>
          <p:cNvSpPr/>
          <p:nvPr/>
        </p:nvSpPr>
        <p:spPr>
          <a:xfrm>
            <a:off x="843430" y="2419774"/>
            <a:ext cx="2168937" cy="553998"/>
          </a:xfrm>
          <a:prstGeom prst="rect">
            <a:avLst/>
          </a:prstGeom>
          <a:solidFill>
            <a:srgbClr val="E7EDF5"/>
          </a:solidFill>
          <a:ln w="57150">
            <a:solidFill>
              <a:schemeClr val="accent2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 fontAlgn="base">
              <a:defRPr/>
            </a:pPr>
            <a:r>
              <a:rPr lang="en-US" sz="1500" b="1">
                <a:solidFill>
                  <a:schemeClr val="accent1"/>
                </a:solidFill>
                <a:latin typeface="Bahnschrift"/>
              </a:rPr>
              <a:t>Cesarean Decision Huddles and Checklist</a:t>
            </a:r>
            <a:r>
              <a:rPr lang="en-US" sz="1500" b="1">
                <a:solidFill>
                  <a:srgbClr val="000000"/>
                </a:solidFill>
                <a:latin typeface="Bahnschrift"/>
              </a:rPr>
              <a:t> </a:t>
            </a:r>
            <a:endParaRPr lang="en-US" sz="15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027AC8-5C2E-B75B-1AD9-79B56D8C44BF}"/>
              </a:ext>
            </a:extLst>
          </p:cNvPr>
          <p:cNvSpPr/>
          <p:nvPr/>
        </p:nvSpPr>
        <p:spPr>
          <a:xfrm>
            <a:off x="529778" y="4500612"/>
            <a:ext cx="2514504" cy="553998"/>
          </a:xfrm>
          <a:prstGeom prst="rect">
            <a:avLst/>
          </a:prstGeom>
          <a:solidFill>
            <a:srgbClr val="E7EDF5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1500" b="1">
                <a:solidFill>
                  <a:srgbClr val="1C498B"/>
                </a:solidFill>
                <a:latin typeface="Bahnschrift"/>
                <a:ea typeface="+mn-lt"/>
                <a:cs typeface="+mn-lt"/>
              </a:rPr>
              <a:t>Educating patients and shared decision making </a:t>
            </a:r>
            <a:endParaRPr lang="en-US" b="1">
              <a:solidFill>
                <a:srgbClr val="1C498B"/>
              </a:solidFill>
              <a:latin typeface="Bahnschrift"/>
              <a:ea typeface="+mn-lt"/>
              <a:cs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AA3DED-9774-6B82-9DAE-FF60D2DCEEBB}"/>
              </a:ext>
            </a:extLst>
          </p:cNvPr>
          <p:cNvSpPr/>
          <p:nvPr/>
        </p:nvSpPr>
        <p:spPr>
          <a:xfrm>
            <a:off x="5004765" y="6156224"/>
            <a:ext cx="1962331" cy="553998"/>
          </a:xfrm>
          <a:prstGeom prst="rect">
            <a:avLst/>
          </a:prstGeom>
          <a:solidFill>
            <a:srgbClr val="E7EDF5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 fontAlgn="base">
              <a:defRPr/>
            </a:pPr>
            <a:r>
              <a:rPr lang="en-US" sz="1500" b="1">
                <a:solidFill>
                  <a:srgbClr val="1C498B"/>
                </a:solidFill>
                <a:latin typeface="Bahnschrift"/>
              </a:rPr>
              <a:t>Labor Management Support</a:t>
            </a:r>
            <a:endParaRPr lang="en-US" sz="1500" b="1" i="0" u="none" strike="noStrike" kern="1200" cap="none" spc="0" normalizeH="0" baseline="0" noProof="0">
              <a:ln>
                <a:noFill/>
              </a:ln>
              <a:solidFill>
                <a:srgbClr val="1C498B"/>
              </a:solidFill>
              <a:effectLst/>
              <a:uLnTx/>
              <a:uFillTx/>
              <a:latin typeface="Bahnschrift" panose="020B0502040204020203" pitchFamily="34" charset="0"/>
            </a:endParaRPr>
          </a:p>
        </p:txBody>
      </p:sp>
      <p:pic>
        <p:nvPicPr>
          <p:cNvPr id="19" name="Graphic 7" descr="Classroom with solid fill">
            <a:extLst>
              <a:ext uri="{FF2B5EF4-FFF2-40B4-BE49-F238E27FC236}">
                <a16:creationId xmlns:a16="http://schemas.microsoft.com/office/drawing/2014/main" id="{BB12F934-8763-8BB6-5877-059A90A7A5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295857" y="1306191"/>
            <a:ext cx="1505952" cy="1505952"/>
          </a:xfrm>
        </p:spPr>
      </p:pic>
      <p:sp>
        <p:nvSpPr>
          <p:cNvPr id="21" name="Oval 20"/>
          <p:cNvSpPr/>
          <p:nvPr/>
        </p:nvSpPr>
        <p:spPr>
          <a:xfrm>
            <a:off x="5132808" y="1239112"/>
            <a:ext cx="1838191" cy="1819208"/>
          </a:xfrm>
          <a:prstGeom prst="ellipse">
            <a:avLst/>
          </a:prstGeom>
          <a:solidFill>
            <a:srgbClr val="E7EDF5"/>
          </a:solidFill>
          <a:ln>
            <a:solidFill>
              <a:srgbClr val="E7ED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phic 44" descr="Classroom with solid fill">
            <a:extLst>
              <a:ext uri="{FF2B5EF4-FFF2-40B4-BE49-F238E27FC236}">
                <a16:creationId xmlns:a16="http://schemas.microsoft.com/office/drawing/2014/main" id="{EFC3CF19-BDF1-C9B2-9D5C-DE5D555695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099228" y="1167367"/>
            <a:ext cx="1934704" cy="196053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962243" y="749159"/>
            <a:ext cx="2395010" cy="553998"/>
          </a:xfrm>
          <a:prstGeom prst="rect">
            <a:avLst/>
          </a:prstGeom>
          <a:solidFill>
            <a:srgbClr val="E7EDF5"/>
          </a:solidFill>
          <a:ln w="57150">
            <a:solidFill>
              <a:schemeClr val="accent2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lvl="0" algn="ctr" fontAlgn="base">
              <a:defRPr/>
            </a:pPr>
            <a:r>
              <a:rPr lang="en-US" sz="1500" b="1">
                <a:solidFill>
                  <a:schemeClr val="accent1"/>
                </a:solidFill>
                <a:latin typeface="Bahnschrift" panose="020B0502040204020203" pitchFamily="34" charset="0"/>
              </a:rPr>
              <a:t>Clinical Team Education and Buy-in</a:t>
            </a:r>
            <a:endParaRPr lang="en-US" sz="15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Bahnschrift" panose="020B0502040204020203" pitchFamily="34" charset="0"/>
            </a:endParaRPr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1F3ADF8D-8E47-FA28-CD15-96873705202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712" y="1931613"/>
            <a:ext cx="1866900" cy="1941420"/>
          </a:xfrm>
          <a:prstGeom prst="rect">
            <a:avLst/>
          </a:prstGeom>
        </p:spPr>
      </p:pic>
      <p:pic>
        <p:nvPicPr>
          <p:cNvPr id="5" name="Picture 5" descr="A picture containing text, monitor&#10;&#10;Description automatically generated">
            <a:extLst>
              <a:ext uri="{FF2B5EF4-FFF2-40B4-BE49-F238E27FC236}">
                <a16:creationId xmlns:a16="http://schemas.microsoft.com/office/drawing/2014/main" id="{E4528DDC-A601-C9A3-7943-B64E08FE049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870" y="3921849"/>
            <a:ext cx="2037230" cy="200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157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B6F79-84B8-210E-61FE-FF3B8698B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78" y="-110043"/>
            <a:ext cx="6821606" cy="1325563"/>
          </a:xfrm>
          <a:noFill/>
        </p:spPr>
        <p:txBody>
          <a:bodyPr/>
          <a:lstStyle/>
          <a:p>
            <a:r>
              <a:rPr lang="en-US" sz="2800">
                <a:ea typeface="Lato Medium"/>
                <a:cs typeface="Arial"/>
              </a:rPr>
              <a:t>Improving % of  NTSV C-sections meeting ACOG/SMFM Criteria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0FD83-97E5-3BDD-7D74-8899F9C079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9028C-4048-5671-77C5-5B6D9D209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aphicFrame>
        <p:nvGraphicFramePr>
          <p:cNvPr id="21" name="TextBox 2">
            <a:extLst>
              <a:ext uri="{FF2B5EF4-FFF2-40B4-BE49-F238E27FC236}">
                <a16:creationId xmlns:a16="http://schemas.microsoft.com/office/drawing/2014/main" id="{8BCEA08B-1C25-76D6-2426-73BB1C72209F}"/>
              </a:ext>
            </a:extLst>
          </p:cNvPr>
          <p:cNvGraphicFramePr/>
          <p:nvPr/>
        </p:nvGraphicFramePr>
        <p:xfrm>
          <a:off x="-3545418" y="2264832"/>
          <a:ext cx="13524305" cy="3968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8" name="TextBox 57">
            <a:extLst>
              <a:ext uri="{FF2B5EF4-FFF2-40B4-BE49-F238E27FC236}">
                <a16:creationId xmlns:a16="http://schemas.microsoft.com/office/drawing/2014/main" id="{ABF09A82-3C33-B14E-A14E-E344E00BD61D}"/>
              </a:ext>
            </a:extLst>
          </p:cNvPr>
          <p:cNvSpPr txBox="1"/>
          <p:nvPr/>
        </p:nvSpPr>
        <p:spPr>
          <a:xfrm>
            <a:off x="1460499" y="1608665"/>
            <a:ext cx="343429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cs typeface="Arial"/>
              </a:rPr>
              <a:t>Strategies Utilized:</a:t>
            </a:r>
            <a:endParaRPr lang="en-US">
              <a:cs typeface="Arial" panose="020B0604020202020204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287E0A7-FA5C-F922-B7CE-6B6AF0020095}"/>
              </a:ext>
            </a:extLst>
          </p:cNvPr>
          <p:cNvSpPr txBox="1"/>
          <p:nvPr/>
        </p:nvSpPr>
        <p:spPr>
          <a:xfrm>
            <a:off x="6904565" y="1608665"/>
            <a:ext cx="558270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cs typeface="Arial"/>
              </a:rPr>
              <a:t>Biggest Challenges:</a:t>
            </a:r>
          </a:p>
        </p:txBody>
      </p:sp>
      <p:graphicFrame>
        <p:nvGraphicFramePr>
          <p:cNvPr id="62" name="TextBox 2">
            <a:extLst>
              <a:ext uri="{FF2B5EF4-FFF2-40B4-BE49-F238E27FC236}">
                <a16:creationId xmlns:a16="http://schemas.microsoft.com/office/drawing/2014/main" id="{653D618D-784B-F550-9CA2-2DC3BE1A1908}"/>
              </a:ext>
            </a:extLst>
          </p:cNvPr>
          <p:cNvGraphicFramePr/>
          <p:nvPr/>
        </p:nvGraphicFramePr>
        <p:xfrm>
          <a:off x="2332142" y="2264832"/>
          <a:ext cx="13242475" cy="3968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Wave 11">
            <a:extLst>
              <a:ext uri="{FF2B5EF4-FFF2-40B4-BE49-F238E27FC236}">
                <a16:creationId xmlns:a16="http://schemas.microsoft.com/office/drawing/2014/main" id="{5DD2F544-D1C0-4C38-8FCA-0DA70B3B73BC}"/>
              </a:ext>
            </a:extLst>
          </p:cNvPr>
          <p:cNvSpPr/>
          <p:nvPr/>
        </p:nvSpPr>
        <p:spPr>
          <a:xfrm>
            <a:off x="4569684" y="595690"/>
            <a:ext cx="2072475" cy="1355744"/>
          </a:xfrm>
          <a:prstGeom prst="wav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cs typeface="Calibri"/>
              </a:rPr>
              <a:t>2022 Teams Survey</a:t>
            </a:r>
          </a:p>
        </p:txBody>
      </p:sp>
    </p:spTree>
    <p:extLst>
      <p:ext uri="{BB962C8B-B14F-4D97-AF65-F5344CB8AC3E}">
        <p14:creationId xmlns:p14="http://schemas.microsoft.com/office/powerpoint/2010/main" val="37053451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64039-279F-EC7C-734D-69F08AB2A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60" y="69424"/>
            <a:ext cx="6141396" cy="1325563"/>
          </a:xfrm>
        </p:spPr>
        <p:txBody>
          <a:bodyPr/>
          <a:lstStyle/>
          <a:p>
            <a:r>
              <a:rPr lang="en-US">
                <a:ea typeface="Lato Medium"/>
                <a:cs typeface="Lato Medium"/>
              </a:rPr>
              <a:t>Sharing Un-blinded Provider-Level NTSV C-Section Rates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919B1-B09B-DCCB-CFFF-BBBD5D9A7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9174" y="1752388"/>
            <a:ext cx="5598160" cy="397541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>
                <a:ea typeface="Lato"/>
                <a:cs typeface="Lato"/>
              </a:rPr>
              <a:t>What was your process for sharing data?</a:t>
            </a:r>
          </a:p>
          <a:p>
            <a:pPr lvl="1"/>
            <a:r>
              <a:rPr lang="en-US">
                <a:ea typeface="Lato"/>
                <a:cs typeface="Lato"/>
              </a:rPr>
              <a:t>Monthly OB provider</a:t>
            </a:r>
          </a:p>
          <a:p>
            <a:pPr lvl="1"/>
            <a:r>
              <a:rPr lang="en-US">
                <a:ea typeface="Lato"/>
                <a:cs typeface="Lato"/>
              </a:rPr>
              <a:t>Department meetings</a:t>
            </a:r>
            <a:endParaRPr lang="en-US"/>
          </a:p>
          <a:p>
            <a:pPr lvl="1"/>
            <a:r>
              <a:rPr lang="en-US">
                <a:ea typeface="Lato"/>
                <a:cs typeface="Lato"/>
              </a:rPr>
              <a:t>Email to providers </a:t>
            </a:r>
            <a:endParaRPr lang="en-US"/>
          </a:p>
          <a:p>
            <a:pPr lvl="1"/>
            <a:r>
              <a:rPr lang="en-US">
                <a:ea typeface="Lato"/>
                <a:cs typeface="Lato"/>
              </a:rPr>
              <a:t>Women and Children Service Line Meetings</a:t>
            </a:r>
            <a:endParaRPr lang="en-US"/>
          </a:p>
          <a:p>
            <a:pPr lvl="1"/>
            <a:r>
              <a:rPr lang="en-US">
                <a:ea typeface="Lato"/>
                <a:cs typeface="Lato"/>
              </a:rPr>
              <a:t>Unblinded data posted in provider lounge</a:t>
            </a:r>
            <a:endParaRPr lang="en-US"/>
          </a:p>
          <a:p>
            <a:pPr lvl="1"/>
            <a:r>
              <a:rPr lang="en-US">
                <a:ea typeface="Lato"/>
                <a:cs typeface="Lato"/>
              </a:rPr>
              <a:t>Reviewed at quarterly meetings</a:t>
            </a:r>
            <a:endParaRPr lang="en-US"/>
          </a:p>
          <a:p>
            <a:pPr lvl="1"/>
            <a:r>
              <a:rPr lang="en-US">
                <a:ea typeface="Lato"/>
                <a:cs typeface="Lato"/>
              </a:rPr>
              <a:t>Yearly letter to providers</a:t>
            </a:r>
            <a:endParaRPr lang="en-US"/>
          </a:p>
          <a:p>
            <a:pPr lvl="1"/>
            <a:r>
              <a:rPr lang="en-US">
                <a:ea typeface="Lato"/>
                <a:cs typeface="Lato"/>
              </a:rPr>
              <a:t>Perinatal committee meetings</a:t>
            </a:r>
            <a:endParaRPr lang="en-US"/>
          </a:p>
          <a:p>
            <a:pPr lvl="1"/>
            <a:endParaRPr lang="en-US" sz="1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46FB7-C46F-E4C8-6A59-D78D2386B0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90D75-44B2-D427-4BAF-518C7EBC2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8E633DA-9139-9A1B-E3EE-C4C343DF725F}"/>
              </a:ext>
            </a:extLst>
          </p:cNvPr>
          <p:cNvGraphicFramePr>
            <a:graphicFrameLocks/>
          </p:cNvGraphicFramePr>
          <p:nvPr/>
        </p:nvGraphicFramePr>
        <p:xfrm>
          <a:off x="471529" y="1861487"/>
          <a:ext cx="5652447" cy="402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6DD348AF-C2B4-C1DD-D607-BF5A8174D872}"/>
              </a:ext>
            </a:extLst>
          </p:cNvPr>
          <p:cNvSpPr/>
          <p:nvPr/>
        </p:nvSpPr>
        <p:spPr>
          <a:xfrm>
            <a:off x="1153918" y="2553723"/>
            <a:ext cx="4970058" cy="77337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Wave 11">
            <a:extLst>
              <a:ext uri="{FF2B5EF4-FFF2-40B4-BE49-F238E27FC236}">
                <a16:creationId xmlns:a16="http://schemas.microsoft.com/office/drawing/2014/main" id="{3A2B4131-6A19-4003-BF1B-0DF3F9FFE33A}"/>
              </a:ext>
            </a:extLst>
          </p:cNvPr>
          <p:cNvSpPr/>
          <p:nvPr/>
        </p:nvSpPr>
        <p:spPr>
          <a:xfrm>
            <a:off x="5889663" y="196145"/>
            <a:ext cx="2072475" cy="1355744"/>
          </a:xfrm>
          <a:prstGeom prst="wav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cs typeface="Calibri"/>
              </a:rPr>
              <a:t>2022 Teams Survey</a:t>
            </a:r>
          </a:p>
        </p:txBody>
      </p:sp>
    </p:spTree>
    <p:extLst>
      <p:ext uri="{BB962C8B-B14F-4D97-AF65-F5344CB8AC3E}">
        <p14:creationId xmlns:p14="http://schemas.microsoft.com/office/powerpoint/2010/main" val="929501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2022 Annual Conference Celebrations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raphic 5" descr="Balloons outline">
            <a:extLst>
              <a:ext uri="{FF2B5EF4-FFF2-40B4-BE49-F238E27FC236}">
                <a16:creationId xmlns:a16="http://schemas.microsoft.com/office/drawing/2014/main" id="{C3755841-7FC4-2234-0FC3-74AEE23DB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41022" y="1438393"/>
            <a:ext cx="914400" cy="914400"/>
          </a:xfrm>
          <a:prstGeom prst="rect">
            <a:avLst/>
          </a:prstGeom>
        </p:spPr>
      </p:pic>
      <p:pic>
        <p:nvPicPr>
          <p:cNvPr id="6" name="Graphic 6" descr="Clapping hands outline">
            <a:extLst>
              <a:ext uri="{FF2B5EF4-FFF2-40B4-BE49-F238E27FC236}">
                <a16:creationId xmlns:a16="http://schemas.microsoft.com/office/drawing/2014/main" id="{A66A036A-489E-EE6B-3FC0-C357AEE24F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517466" y="2125133"/>
            <a:ext cx="1309511" cy="130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622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Sharing Un-blinded Provider </a:t>
            </a:r>
            <a:br>
              <a:rPr lang="en-US"/>
            </a:br>
            <a:r>
              <a:rPr lang="en-US"/>
              <a:t>Level NTSV C-Section 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sp>
        <p:nvSpPr>
          <p:cNvPr id="6" name="Oval 5"/>
          <p:cNvSpPr/>
          <p:nvPr/>
        </p:nvSpPr>
        <p:spPr>
          <a:xfrm>
            <a:off x="838742" y="2809015"/>
            <a:ext cx="1969011" cy="1981335"/>
          </a:xfrm>
          <a:prstGeom prst="ellipse">
            <a:avLst/>
          </a:prstGeom>
          <a:solidFill>
            <a:srgbClr val="E7EDF5"/>
          </a:solidFill>
          <a:ln>
            <a:solidFill>
              <a:srgbClr val="E7ED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14" descr="Presentation with bar chart with solid fill">
            <a:extLst>
              <a:ext uri="{FF2B5EF4-FFF2-40B4-BE49-F238E27FC236}">
                <a16:creationId xmlns:a16="http://schemas.microsoft.com/office/drawing/2014/main" id="{10E04848-67BA-EA4E-F5A7-AE05B8F5D3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3430" y="2949228"/>
            <a:ext cx="1819634" cy="1877955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3306322" y="2159778"/>
          <a:ext cx="8143133" cy="4017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97160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860" y="102478"/>
            <a:ext cx="10972800" cy="1325563"/>
          </a:xfrm>
        </p:spPr>
        <p:txBody>
          <a:bodyPr/>
          <a:lstStyle/>
          <a:p>
            <a:r>
              <a:rPr lang="en-US"/>
              <a:t>Key Resources and strategies for </a:t>
            </a:r>
            <a:br>
              <a:rPr lang="en-US"/>
            </a:br>
            <a:r>
              <a:rPr lang="en-US"/>
              <a:t>Sharing Provider-Level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-1" y="1716526"/>
          <a:ext cx="722947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9474" y="1526178"/>
            <a:ext cx="2715885" cy="3431668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343" y="2470824"/>
            <a:ext cx="2857697" cy="3427497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974" y="3317132"/>
            <a:ext cx="2674029" cy="3308752"/>
          </a:xfrm>
          <a:prstGeom prst="rect">
            <a:avLst/>
          </a:prstGeom>
          <a:ln w="3810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629348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117" y="112382"/>
            <a:ext cx="10972800" cy="1325563"/>
          </a:xfrm>
        </p:spPr>
        <p:txBody>
          <a:bodyPr/>
          <a:lstStyle/>
          <a:p>
            <a:r>
              <a:rPr lang="en-US"/>
              <a:t>Key Resources and Strategies for </a:t>
            </a:r>
            <a:br>
              <a:rPr lang="en-US"/>
            </a:br>
            <a:r>
              <a:rPr lang="en-US"/>
              <a:t>Provider and Nurse Education + Buy 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Illinois Perinatal Quality Collaborative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8661" y="5690459"/>
            <a:ext cx="11708296" cy="1011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Diagram 6"/>
          <p:cNvGraphicFramePr/>
          <p:nvPr/>
        </p:nvGraphicFramePr>
        <p:xfrm>
          <a:off x="-3669283" y="1437945"/>
          <a:ext cx="12286341" cy="5280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7524" y="2763508"/>
            <a:ext cx="828986" cy="1301109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230" y="1587248"/>
            <a:ext cx="1169031" cy="404382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230" y="2169967"/>
            <a:ext cx="1211921" cy="175106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645" y="4547240"/>
            <a:ext cx="959089" cy="337180"/>
          </a:xfrm>
          <a:prstGeom prst="rect">
            <a:avLst/>
          </a:prstGeom>
          <a:ln w="38100">
            <a:solidFill>
              <a:schemeClr val="accent4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192105" y="4391977"/>
            <a:ext cx="784947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742950" lvl="1" indent="-285750"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sz="2400"/>
              <a:t>Send out an email with a different video each week</a:t>
            </a:r>
          </a:p>
          <a:p>
            <a:pPr marL="742950" lvl="1" indent="-285750"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en-US" sz="2400"/>
              <a:t>Set up labor management skills day</a:t>
            </a:r>
            <a:endParaRPr lang="en-US" sz="2400"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37118" y="1260884"/>
            <a:ext cx="8054882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742950" lvl="1" indent="-285750">
              <a:buClr>
                <a:schemeClr val="accent5"/>
              </a:buClr>
              <a:buFont typeface="Wingdings" panose="05000000000000000000" pitchFamily="2" charset="2"/>
              <a:buChar char="q"/>
            </a:pPr>
            <a:endParaRPr lang="en-US" sz="2400"/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400"/>
              <a:t>Review fallouts and debrief cases</a:t>
            </a: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2400"/>
              <a:t>Present successful NTSV vaginal deliveries </a:t>
            </a:r>
          </a:p>
          <a:p>
            <a:endParaRPr lang="en-US" sz="2400"/>
          </a:p>
        </p:txBody>
      </p:sp>
      <p:sp>
        <p:nvSpPr>
          <p:cNvPr id="18" name="TextBox 17"/>
          <p:cNvSpPr txBox="1"/>
          <p:nvPr/>
        </p:nvSpPr>
        <p:spPr>
          <a:xfrm>
            <a:off x="4137118" y="3063787"/>
            <a:ext cx="763081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742950" lvl="1" indent="-285750"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 sz="2400"/>
              <a:t>Hang education posters </a:t>
            </a:r>
          </a:p>
          <a:p>
            <a:pPr marL="742950" lvl="1" indent="-285750">
              <a:buClr>
                <a:schemeClr val="accent3"/>
              </a:buClr>
              <a:buFont typeface="Wingdings" panose="05000000000000000000" pitchFamily="2" charset="2"/>
              <a:buChar char="q"/>
            </a:pPr>
            <a:r>
              <a:rPr lang="en-US" sz="2400"/>
              <a:t>Email pdf versions to providers and nurses</a:t>
            </a:r>
            <a:endParaRPr lang="en-US" sz="2400">
              <a:cs typeface="Calibri"/>
            </a:endParaRPr>
          </a:p>
          <a:p>
            <a:endParaRPr lang="en-US" sz="2400"/>
          </a:p>
        </p:txBody>
      </p:sp>
      <p:sp>
        <p:nvSpPr>
          <p:cNvPr id="14" name="TextBox 13"/>
          <p:cNvSpPr txBox="1"/>
          <p:nvPr/>
        </p:nvSpPr>
        <p:spPr>
          <a:xfrm>
            <a:off x="4236510" y="5717540"/>
            <a:ext cx="804825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742950" lvl="1" indent="-285750">
              <a:buClr>
                <a:schemeClr val="accent5"/>
              </a:buClr>
              <a:buFont typeface="Wingdings" panose="05000000000000000000" pitchFamily="2" charset="2"/>
              <a:buChar char="q"/>
            </a:pPr>
            <a:r>
              <a:rPr lang="en-US" sz="2400"/>
              <a:t>Schedule a PVB Grand rounds </a:t>
            </a:r>
          </a:p>
          <a:p>
            <a:pPr marL="742950" lvl="1" indent="-285750">
              <a:buClr>
                <a:schemeClr val="accent5"/>
              </a:buClr>
              <a:buFont typeface="Wingdings" panose="05000000000000000000" pitchFamily="2" charset="2"/>
              <a:buChar char="q"/>
            </a:pPr>
            <a:r>
              <a:rPr lang="en-US" sz="2400"/>
              <a:t>Include learners (Residents, fellows, etc.) </a:t>
            </a:r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en-US" sz="2400"/>
          </a:p>
        </p:txBody>
      </p:sp>
      <p:pic>
        <p:nvPicPr>
          <p:cNvPr id="81" name="Graphic 44" descr="Classroom with solid fill">
            <a:extLst>
              <a:ext uri="{FF2B5EF4-FFF2-40B4-BE49-F238E27FC236}">
                <a16:creationId xmlns:a16="http://schemas.microsoft.com/office/drawing/2014/main" id="{742BC71B-C231-3C4E-F078-1E9C75BF62B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316945" y="5647764"/>
            <a:ext cx="1013481" cy="105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110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CEEE4-D579-3DDE-CE9A-B6FCD31B6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72" y="-116021"/>
            <a:ext cx="8171595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>
                <a:ea typeface="Lato Medium"/>
                <a:cs typeface="Lato Medium"/>
              </a:rPr>
              <a:t>ILPQC Labor Management Support Class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721FA-470B-1FAE-9E32-E4175DA37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A8B1D-BCBE-82B8-9847-4F7AD2F9C9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37591-D69D-E4DA-D56C-A7425201A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FE48F8-031D-F988-0413-2FA24157702F}"/>
              </a:ext>
            </a:extLst>
          </p:cNvPr>
          <p:cNvSpPr txBox="1"/>
          <p:nvPr/>
        </p:nvSpPr>
        <p:spPr>
          <a:xfrm>
            <a:off x="2490046" y="1463486"/>
            <a:ext cx="10628312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600" b="1">
                <a:cs typeface="Arial"/>
              </a:rPr>
              <a:t>How have you incorporated skills and key content into your unit?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DD607C84-211B-031E-6029-4E4E0F9FD226}"/>
              </a:ext>
            </a:extLst>
          </p:cNvPr>
          <p:cNvSpPr/>
          <p:nvPr/>
        </p:nvSpPr>
        <p:spPr>
          <a:xfrm>
            <a:off x="3140231" y="2596995"/>
            <a:ext cx="3424352" cy="2630603"/>
          </a:xfrm>
          <a:prstGeom prst="wedgeEllipseCallou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>
                <a:cs typeface="Arial"/>
              </a:rPr>
              <a:t>Labor support cards/handouts in patient rooms and shared in prenatal classes</a:t>
            </a:r>
            <a:endParaRPr lang="en-US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EBFC2802-C0EB-76FD-5FC2-4DEFF5283782}"/>
              </a:ext>
            </a:extLst>
          </p:cNvPr>
          <p:cNvSpPr/>
          <p:nvPr/>
        </p:nvSpPr>
        <p:spPr>
          <a:xfrm>
            <a:off x="364946" y="2489481"/>
            <a:ext cx="2546194" cy="1161585"/>
          </a:xfrm>
          <a:prstGeom prst="wedgeRoundRect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Arial"/>
              </a:rPr>
              <a:t>Attended and incorporated spinning babies</a:t>
            </a:r>
            <a:endParaRPr lang="en-US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23448135-8386-03C4-1860-27D53905AEFA}"/>
              </a:ext>
            </a:extLst>
          </p:cNvPr>
          <p:cNvSpPr/>
          <p:nvPr/>
        </p:nvSpPr>
        <p:spPr>
          <a:xfrm>
            <a:off x="6789028" y="3336147"/>
            <a:ext cx="2546194" cy="116158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Arial"/>
              </a:rPr>
              <a:t>Comfort measures flowsheet built into EMR</a:t>
            </a:r>
            <a:endParaRPr lang="en-US"/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9353FD2C-60AC-E5D0-B4F4-A4D14B6CB140}"/>
              </a:ext>
            </a:extLst>
          </p:cNvPr>
          <p:cNvSpPr/>
          <p:nvPr/>
        </p:nvSpPr>
        <p:spPr>
          <a:xfrm>
            <a:off x="9558891" y="2428434"/>
            <a:ext cx="2518317" cy="1486828"/>
          </a:xfrm>
          <a:prstGeom prst="wedgeEllipse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Arial"/>
              </a:rPr>
              <a:t>Incorporated into education materials</a:t>
            </a:r>
            <a:endParaRPr lang="en-US"/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5E2AA618-AAB2-15B2-E448-28779B1FE2F2}"/>
              </a:ext>
            </a:extLst>
          </p:cNvPr>
          <p:cNvSpPr/>
          <p:nvPr/>
        </p:nvSpPr>
        <p:spPr>
          <a:xfrm>
            <a:off x="467807" y="4206434"/>
            <a:ext cx="2518317" cy="1486828"/>
          </a:xfrm>
          <a:prstGeom prst="wedgeEllipse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Arial"/>
              </a:rPr>
              <a:t>Peanut balls and new labor beds</a:t>
            </a:r>
            <a:endParaRPr lang="en-US"/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9F8DE58C-5C73-4176-A4AA-897661197932}"/>
              </a:ext>
            </a:extLst>
          </p:cNvPr>
          <p:cNvSpPr/>
          <p:nvPr/>
        </p:nvSpPr>
        <p:spPr>
          <a:xfrm>
            <a:off x="5804777" y="5431646"/>
            <a:ext cx="2546194" cy="1161585"/>
          </a:xfrm>
          <a:prstGeom prst="wedgeRoundRect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Arial"/>
              </a:rPr>
              <a:t>Unit created TikTok videos</a:t>
            </a:r>
            <a:endParaRPr lang="en-US"/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835971FD-F2B0-0DD7-A737-AB2583D1CFD3}"/>
              </a:ext>
            </a:extLst>
          </p:cNvPr>
          <p:cNvSpPr/>
          <p:nvPr/>
        </p:nvSpPr>
        <p:spPr>
          <a:xfrm>
            <a:off x="9061473" y="4820267"/>
            <a:ext cx="2518317" cy="1486828"/>
          </a:xfrm>
          <a:prstGeom prst="wedgeEllipseCallou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Arial"/>
              </a:rPr>
              <a:t>New position on bulletin board each week</a:t>
            </a:r>
            <a:endParaRPr lang="en-US"/>
          </a:p>
        </p:txBody>
      </p:sp>
      <p:sp>
        <p:nvSpPr>
          <p:cNvPr id="19" name="Wave 18">
            <a:extLst>
              <a:ext uri="{FF2B5EF4-FFF2-40B4-BE49-F238E27FC236}">
                <a16:creationId xmlns:a16="http://schemas.microsoft.com/office/drawing/2014/main" id="{24AB2649-9333-4D0A-BFED-625370513ADC}"/>
              </a:ext>
            </a:extLst>
          </p:cNvPr>
          <p:cNvSpPr/>
          <p:nvPr/>
        </p:nvSpPr>
        <p:spPr>
          <a:xfrm>
            <a:off x="210223" y="789522"/>
            <a:ext cx="1923377" cy="976224"/>
          </a:xfrm>
          <a:prstGeom prst="wav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cs typeface="Calibri"/>
              </a:rPr>
              <a:t>2022 Teams Survey</a:t>
            </a:r>
          </a:p>
        </p:txBody>
      </p:sp>
    </p:spTree>
    <p:extLst>
      <p:ext uri="{BB962C8B-B14F-4D97-AF65-F5344CB8AC3E}">
        <p14:creationId xmlns:p14="http://schemas.microsoft.com/office/powerpoint/2010/main" val="19765569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Consistent use of the Cesarean </a:t>
            </a:r>
            <a:br>
              <a:rPr lang="en-US"/>
            </a:br>
            <a:r>
              <a:rPr lang="en-US"/>
              <a:t>Decision Checklist and Huddles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025"/>
          <a:stretch/>
        </p:blipFill>
        <p:spPr>
          <a:xfrm>
            <a:off x="709640" y="1879959"/>
            <a:ext cx="1957360" cy="1641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292" y="4135330"/>
            <a:ext cx="1895708" cy="1607361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2917216" y="1517334"/>
          <a:ext cx="866518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186891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B6F79-84B8-210E-61FE-FF3B8698B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52" y="1185"/>
            <a:ext cx="10972800" cy="1325563"/>
          </a:xfrm>
          <a:noFill/>
        </p:spPr>
        <p:txBody>
          <a:bodyPr/>
          <a:lstStyle/>
          <a:p>
            <a:r>
              <a:rPr lang="en-US">
                <a:ea typeface="Lato Medium"/>
                <a:cs typeface="Arial"/>
              </a:rPr>
              <a:t>Cesarean Decision Checklist </a:t>
            </a:r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0FD83-97E5-3BDD-7D74-8899F9C079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9028C-4048-5671-77C5-5B6D9D209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aphicFrame>
        <p:nvGraphicFramePr>
          <p:cNvPr id="21" name="TextBox 2">
            <a:extLst>
              <a:ext uri="{FF2B5EF4-FFF2-40B4-BE49-F238E27FC236}">
                <a16:creationId xmlns:a16="http://schemas.microsoft.com/office/drawing/2014/main" id="{8BCEA08B-1C25-76D6-2426-73BB1C72209F}"/>
              </a:ext>
            </a:extLst>
          </p:cNvPr>
          <p:cNvGraphicFramePr/>
          <p:nvPr/>
        </p:nvGraphicFramePr>
        <p:xfrm>
          <a:off x="-3801403" y="1908022"/>
          <a:ext cx="13655998" cy="4330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8" name="TextBox 57">
            <a:extLst>
              <a:ext uri="{FF2B5EF4-FFF2-40B4-BE49-F238E27FC236}">
                <a16:creationId xmlns:a16="http://schemas.microsoft.com/office/drawing/2014/main" id="{ABF09A82-3C33-B14E-A14E-E344E00BD61D}"/>
              </a:ext>
            </a:extLst>
          </p:cNvPr>
          <p:cNvSpPr txBox="1"/>
          <p:nvPr/>
        </p:nvSpPr>
        <p:spPr>
          <a:xfrm>
            <a:off x="1781654" y="1290309"/>
            <a:ext cx="298979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cs typeface="Arial"/>
              </a:rPr>
              <a:t>Most Helpful: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287E0A7-FA5C-F922-B7CE-6B6AF0020095}"/>
              </a:ext>
            </a:extLst>
          </p:cNvPr>
          <p:cNvSpPr txBox="1"/>
          <p:nvPr/>
        </p:nvSpPr>
        <p:spPr>
          <a:xfrm>
            <a:off x="6609293" y="1337556"/>
            <a:ext cx="558270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cs typeface="Arial"/>
              </a:rPr>
              <a:t>Implementation Challenges:</a:t>
            </a:r>
          </a:p>
        </p:txBody>
      </p:sp>
      <p:graphicFrame>
        <p:nvGraphicFramePr>
          <p:cNvPr id="62" name="TextBox 2">
            <a:extLst>
              <a:ext uri="{FF2B5EF4-FFF2-40B4-BE49-F238E27FC236}">
                <a16:creationId xmlns:a16="http://schemas.microsoft.com/office/drawing/2014/main" id="{653D618D-784B-F550-9CA2-2DC3BE1A1908}"/>
              </a:ext>
            </a:extLst>
          </p:cNvPr>
          <p:cNvGraphicFramePr/>
          <p:nvPr/>
        </p:nvGraphicFramePr>
        <p:xfrm>
          <a:off x="1918253" y="1930927"/>
          <a:ext cx="13570454" cy="4286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Wave 10">
            <a:extLst>
              <a:ext uri="{FF2B5EF4-FFF2-40B4-BE49-F238E27FC236}">
                <a16:creationId xmlns:a16="http://schemas.microsoft.com/office/drawing/2014/main" id="{77F41D85-E066-4CC8-BC29-83018CC0E267}"/>
              </a:ext>
            </a:extLst>
          </p:cNvPr>
          <p:cNvSpPr/>
          <p:nvPr/>
        </p:nvSpPr>
        <p:spPr>
          <a:xfrm>
            <a:off x="5777552" y="80025"/>
            <a:ext cx="2072475" cy="1355744"/>
          </a:xfrm>
          <a:prstGeom prst="wav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cs typeface="Calibri"/>
              </a:rPr>
              <a:t>2022 Teams Survey</a:t>
            </a:r>
          </a:p>
        </p:txBody>
      </p:sp>
    </p:spTree>
    <p:extLst>
      <p:ext uri="{BB962C8B-B14F-4D97-AF65-F5344CB8AC3E}">
        <p14:creationId xmlns:p14="http://schemas.microsoft.com/office/powerpoint/2010/main" val="16003076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>
              <a:spcBef>
                <a:spcPts val="0"/>
              </a:spcBef>
              <a:defRPr/>
            </a:pPr>
            <a:r>
              <a:rPr lang="en-US">
                <a:latin typeface="+mn-lt"/>
                <a:ea typeface="Lato Medium"/>
                <a:cs typeface="Lato Medium"/>
              </a:rPr>
              <a:t>Fallout Review of NTSV C-Section Cases </a:t>
            </a:r>
            <a:r>
              <a:rPr lang="en-US">
                <a:latin typeface="+mn-lt"/>
              </a:rPr>
              <a:t/>
            </a:r>
            <a:br>
              <a:rPr lang="en-US">
                <a:latin typeface="+mn-lt"/>
              </a:rPr>
            </a:br>
            <a:r>
              <a:rPr lang="en-US">
                <a:latin typeface="+mn-lt"/>
                <a:ea typeface="Lato Medium"/>
                <a:cs typeface="Lato Medium"/>
              </a:rPr>
              <a:t>Not Meeting ACOG/SMFM Criteria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2806591" y="1690688"/>
          <a:ext cx="9219119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sp>
        <p:nvSpPr>
          <p:cNvPr id="6" name="Oval 5"/>
          <p:cNvSpPr/>
          <p:nvPr/>
        </p:nvSpPr>
        <p:spPr>
          <a:xfrm>
            <a:off x="693366" y="2674335"/>
            <a:ext cx="1940632" cy="1956061"/>
          </a:xfrm>
          <a:prstGeom prst="ellipse">
            <a:avLst/>
          </a:prstGeom>
          <a:solidFill>
            <a:srgbClr val="E7EDF5"/>
          </a:solidFill>
          <a:ln>
            <a:solidFill>
              <a:srgbClr val="E7ED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15" descr="Laptop with solid fill">
            <a:extLst>
              <a:ext uri="{FF2B5EF4-FFF2-40B4-BE49-F238E27FC236}">
                <a16:creationId xmlns:a16="http://schemas.microsoft.com/office/drawing/2014/main" id="{9115CB85-4C4F-E532-97A8-2ABA88A410C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20772" y="2531438"/>
            <a:ext cx="2285818" cy="2256662"/>
          </a:xfrm>
          <a:prstGeom prst="rect">
            <a:avLst/>
          </a:prstGeom>
        </p:spPr>
      </p:pic>
      <p:sp>
        <p:nvSpPr>
          <p:cNvPr id="152" name="TextBox 151">
            <a:extLst>
              <a:ext uri="{FF2B5EF4-FFF2-40B4-BE49-F238E27FC236}">
                <a16:creationId xmlns:a16="http://schemas.microsoft.com/office/drawing/2014/main" id="{A5D370AB-E096-1450-33D8-1A604CDEBDA3}"/>
              </a:ext>
            </a:extLst>
          </p:cNvPr>
          <p:cNvSpPr txBox="1"/>
          <p:nvPr/>
        </p:nvSpPr>
        <p:spPr>
          <a:xfrm>
            <a:off x="1140732" y="3229799"/>
            <a:ext cx="104775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cs typeface="Calibri"/>
              </a:rPr>
              <a:t>Fallout Review</a:t>
            </a:r>
          </a:p>
        </p:txBody>
      </p:sp>
    </p:spTree>
    <p:extLst>
      <p:ext uri="{BB962C8B-B14F-4D97-AF65-F5344CB8AC3E}">
        <p14:creationId xmlns:p14="http://schemas.microsoft.com/office/powerpoint/2010/main" val="26892037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solidFill>
                  <a:srgbClr val="FFFFFF"/>
                </a:solidFill>
              </a:rPr>
              <a:t>Are you reviewing your ACOG / SMFM criteria fall outs?  How can you reach your goal &gt; 80% NTSV C/S meeting criteria?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28" y="2562323"/>
            <a:ext cx="9809637" cy="3825965"/>
          </a:xfrm>
          <a:noFill/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sz="2200">
                <a:ea typeface="Lato"/>
                <a:cs typeface="Calibri"/>
              </a:rPr>
              <a:t>All team members should understand goal &gt; 80% of NTSV C/S  achieve ACOG / SMFM criteria.</a:t>
            </a:r>
            <a:endParaRPr lang="en-US" sz="2200">
              <a:ea typeface="Lato"/>
              <a:cs typeface="Lato"/>
            </a:endParaRPr>
          </a:p>
          <a:p>
            <a:pPr>
              <a:lnSpc>
                <a:spcPct val="90000"/>
              </a:lnSpc>
            </a:pPr>
            <a:r>
              <a:rPr lang="en-US" sz="2200">
                <a:ea typeface="Lato"/>
                <a:cs typeface="Lato"/>
              </a:rPr>
              <a:t>Every team should review their data for ACOG / SMFM criteria monthly or quarterly (depending on birth volume) and be sharing the data with QI team as well as providers and nurses.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sz="2200" u="sng">
                <a:ea typeface="Lato"/>
                <a:cs typeface="Lato"/>
              </a:rPr>
              <a:t>Review fall outs that do not meet ACOG/SMFM criteria:</a:t>
            </a:r>
          </a:p>
          <a:p>
            <a:pPr lvl="1">
              <a:lnSpc>
                <a:spcPct val="90000"/>
              </a:lnSpc>
            </a:pPr>
            <a:r>
              <a:rPr lang="en-US" sz="2200">
                <a:ea typeface="Lato"/>
                <a:cs typeface="Lato"/>
              </a:rPr>
              <a:t>Discuss and provide feedback to clinical team</a:t>
            </a:r>
            <a:endParaRPr lang="en-US" sz="2200"/>
          </a:p>
          <a:p>
            <a:pPr lvl="1">
              <a:lnSpc>
                <a:spcPct val="90000"/>
              </a:lnSpc>
              <a:buClr>
                <a:srgbClr val="1C498B"/>
              </a:buClr>
            </a:pPr>
            <a:r>
              <a:rPr lang="en-US" sz="2200">
                <a:ea typeface="Lato"/>
                <a:cs typeface="Lato"/>
              </a:rPr>
              <a:t>Opportunity to provide specific education to providers and/nurses</a:t>
            </a:r>
          </a:p>
          <a:p>
            <a:pPr lvl="1">
              <a:lnSpc>
                <a:spcPct val="90000"/>
              </a:lnSpc>
            </a:pPr>
            <a:r>
              <a:rPr lang="en-US" sz="2200">
                <a:ea typeface="Lato"/>
                <a:cs typeface="Lato"/>
              </a:rPr>
              <a:t>Huddles / NTSV c/s checklist process should be used to review/discuss criteria and indications for cesarean</a:t>
            </a:r>
            <a:endParaRPr lang="en-US" sz="2200"/>
          </a:p>
          <a:p>
            <a:pPr lvl="1">
              <a:lnSpc>
                <a:spcPct val="90000"/>
              </a:lnSpc>
            </a:pPr>
            <a:r>
              <a:rPr lang="en-US" sz="2200">
                <a:ea typeface="Lato"/>
                <a:cs typeface="Lato"/>
              </a:rPr>
              <a:t>Check how cesarean decisions are documented and why not meeting criteria? Can documentation be improved?</a:t>
            </a:r>
            <a:endParaRPr lang="en-US" sz="2200"/>
          </a:p>
          <a:p>
            <a:pPr>
              <a:lnSpc>
                <a:spcPct val="90000"/>
              </a:lnSpc>
            </a:pPr>
            <a:endParaRPr lang="en-US" sz="2200">
              <a:ea typeface="Lato"/>
              <a:cs typeface="Lato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5528" y="6382512"/>
            <a:ext cx="6757416" cy="32004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00"/>
              <a:t>Illinois Perinatal Quality Collaborative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707624" y="6382512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7033E4B-E3EB-3D46-B2D8-3159663620FA}" type="slidenum">
              <a:rPr lang="en-US" sz="1000" dirty="0"/>
              <a:pPr>
                <a:spcAft>
                  <a:spcPts val="600"/>
                </a:spcAft>
              </a:pPr>
              <a:t>37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1316490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4A941C3F-C414-ED0F-02A6-8D06BB6807F7}"/>
              </a:ext>
            </a:extLst>
          </p:cNvPr>
          <p:cNvSpPr/>
          <p:nvPr/>
        </p:nvSpPr>
        <p:spPr>
          <a:xfrm>
            <a:off x="2385264" y="4237081"/>
            <a:ext cx="1940632" cy="1956061"/>
          </a:xfrm>
          <a:prstGeom prst="ellipse">
            <a:avLst/>
          </a:prstGeom>
          <a:solidFill>
            <a:srgbClr val="E7EDF5"/>
          </a:solidFill>
          <a:ln>
            <a:solidFill>
              <a:srgbClr val="E7ED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54" y="927800"/>
            <a:ext cx="6642468" cy="1347974"/>
          </a:xfrm>
          <a:noFill/>
        </p:spPr>
        <p:txBody>
          <a:bodyPr/>
          <a:lstStyle/>
          <a:p>
            <a:r>
              <a:rPr lang="en-US">
                <a:ea typeface="Lato Medium"/>
                <a:cs typeface="Lato Medium"/>
              </a:rPr>
              <a:t>Key ILPQC Resource for Fallout Review </a:t>
            </a:r>
            <a:r>
              <a:rPr lang="en-US">
                <a:ea typeface="Lato Medium"/>
                <a:cs typeface="Calibri"/>
              </a:rPr>
              <a:t>NTSV C-Section Cases Not Meeting ACOG/SMFM Criteria </a:t>
            </a:r>
            <a:endParaRPr lang="en-US" b="0">
              <a:ea typeface="+mj-lt"/>
              <a:cs typeface="+mj-lt"/>
            </a:endParaRPr>
          </a:p>
          <a:p>
            <a:endParaRPr lang="en-US">
              <a:ea typeface="Lato Medium"/>
              <a:cs typeface="Lato 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93" y="2642730"/>
            <a:ext cx="5795493" cy="448049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600">
                <a:ea typeface="Lato"/>
                <a:cs typeface="Lato"/>
              </a:rPr>
              <a:t>ILPQC has created a Fallout Review form to review NTSV C-Section Cases that do not meet ACOG/SMFM Criteria </a:t>
            </a:r>
            <a:endParaRPr lang="en-US" sz="2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667AEA6E-3DA4-6598-D88E-18F61ADE1B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502" y="80545"/>
            <a:ext cx="5300419" cy="6683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0246825-6FB2-5AD0-8852-39B37BB9209D}"/>
              </a:ext>
            </a:extLst>
          </p:cNvPr>
          <p:cNvSpPr/>
          <p:nvPr/>
        </p:nvSpPr>
        <p:spPr>
          <a:xfrm>
            <a:off x="6737402" y="2097"/>
            <a:ext cx="5463150" cy="6857998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5" descr="Laptop with solid fill">
            <a:extLst>
              <a:ext uri="{FF2B5EF4-FFF2-40B4-BE49-F238E27FC236}">
                <a16:creationId xmlns:a16="http://schemas.microsoft.com/office/drawing/2014/main" id="{7D511027-41B4-DAC9-40E4-C5927F0DB6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12671" y="4094184"/>
            <a:ext cx="2285818" cy="225666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942893E-5A19-C546-D083-77A9B0797AAB}"/>
              </a:ext>
            </a:extLst>
          </p:cNvPr>
          <p:cNvSpPr txBox="1"/>
          <p:nvPr/>
        </p:nvSpPr>
        <p:spPr>
          <a:xfrm>
            <a:off x="2832630" y="4809509"/>
            <a:ext cx="104775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cs typeface="Calibri"/>
              </a:rPr>
              <a:t>Fallout Review</a:t>
            </a:r>
          </a:p>
        </p:txBody>
      </p:sp>
    </p:spTree>
    <p:extLst>
      <p:ext uri="{BB962C8B-B14F-4D97-AF65-F5344CB8AC3E}">
        <p14:creationId xmlns:p14="http://schemas.microsoft.com/office/powerpoint/2010/main" val="18437990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125"/>
            <a:ext cx="6411310" cy="1325563"/>
          </a:xfrm>
        </p:spPr>
        <p:txBody>
          <a:bodyPr/>
          <a:lstStyle/>
          <a:p>
            <a:r>
              <a:rPr lang="en-US"/>
              <a:t>PVB Opportunity Review/Debrief Key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q"/>
            </a:pPr>
            <a:r>
              <a:rPr lang="en-US" dirty="0"/>
              <a:t>Identify NTSV cases not meeting ACOG/SMFM criteria at least monthly.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dirty="0"/>
              <a:t>Review PVB dashboard/ patient’s medical record and use the </a:t>
            </a:r>
            <a:r>
              <a:rPr lang="en-US" b="1" i="1" dirty="0"/>
              <a:t>PVB Fallout Review Form</a:t>
            </a:r>
            <a:r>
              <a:rPr lang="en-US" dirty="0"/>
              <a:t> to understand why ACOG/SMFM criteria were not met.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dirty="0"/>
              <a:t>Provide feedback to patient’s clinical team regarding fallout review.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dirty="0"/>
              <a:t>Use to improve understanding of why ACOG/SMFM criteria are not met to drive QI strategies and focus education for L&amp;D clinical teams.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252756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470DC-6A4D-EB71-3D64-966909B03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54" y="1065499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ea typeface="+mj-ea"/>
                <a:cs typeface="+mj-cs"/>
              </a:rPr>
              <a:t>Happy 10th Anniversary ILPQC! 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D2E71623-9670-3658-B059-BD37F778D6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B6AAF-D686-C45B-6998-7D9F0BE43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65430" y="6356350"/>
            <a:ext cx="4139134" cy="365125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latin typeface="Calibri" panose="020F0502020204030204"/>
                <a:ea typeface="+mn-ea"/>
                <a:cs typeface="+mn-cs"/>
              </a:rPr>
              <a:t>Illinois Perinatal Quality Collaborative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6DC92-58D3-F5E2-FACA-48BB819C87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167042" y="6356350"/>
            <a:ext cx="1186758" cy="365125"/>
          </a:xfrm>
          <a:prstGeom prst="ellipse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97033E4B-E3EB-3D46-B2D8-3159663620FA}" type="slidenum">
              <a:rPr lang="en-US" dirty="0">
                <a:latin typeface="Calibri" panose="020F0502020204030204"/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4</a:t>
            </a:fld>
            <a:endParaRPr lang="en-US">
              <a:latin typeface="Calibri" panose="020F0502020204030204"/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079DA00C-E987-F20A-6358-DF359D0463B9}"/>
              </a:ext>
            </a:extLst>
          </p:cNvPr>
          <p:cNvSpPr>
            <a:spLocks noGrp="1"/>
          </p:cNvSpPr>
          <p:nvPr/>
        </p:nvSpPr>
        <p:spPr>
          <a:xfrm>
            <a:off x="5277344" y="2800399"/>
            <a:ext cx="6137361" cy="25463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rgbClr val="F58466"/>
              </a:buClr>
              <a:buNone/>
            </a:pPr>
            <a:r>
              <a:rPr lang="en-US" altLang="en-US" sz="2800" b="1" u="sng" dirty="0"/>
              <a:t>Thank you</a:t>
            </a:r>
            <a:r>
              <a:rPr lang="en-US" altLang="en-US" sz="2800" dirty="0"/>
              <a:t> to all who have participated in ILPQC and continue their commitment to equitably improving outcomes and reducing disparities for birthing people and newborns in Illinois. </a:t>
            </a:r>
            <a:endParaRPr lang="en-US" alt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96780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2529" y="2343477"/>
            <a:ext cx="7713267" cy="401287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97" y="133897"/>
            <a:ext cx="4129754" cy="199591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4850523" y="755841"/>
            <a:ext cx="3142593" cy="840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Select the primary indication for C/S that is documented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9600" y="3016469"/>
            <a:ext cx="3142593" cy="21335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Determine whether ACOG/SMFM Criteria for cesarean indication was achieved by answering the questions listed on the indication</a:t>
            </a:r>
          </a:p>
        </p:txBody>
      </p:sp>
      <p:sp>
        <p:nvSpPr>
          <p:cNvPr id="10" name="Oval 9"/>
          <p:cNvSpPr/>
          <p:nvPr/>
        </p:nvSpPr>
        <p:spPr>
          <a:xfrm>
            <a:off x="4282965" y="284408"/>
            <a:ext cx="882869" cy="840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</a:p>
        </p:txBody>
      </p:sp>
      <p:sp>
        <p:nvSpPr>
          <p:cNvPr id="11" name="Oval 10"/>
          <p:cNvSpPr/>
          <p:nvPr/>
        </p:nvSpPr>
        <p:spPr>
          <a:xfrm>
            <a:off x="205762" y="2577348"/>
            <a:ext cx="882869" cy="840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553547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955"/>
          <a:stretch/>
        </p:blipFill>
        <p:spPr>
          <a:xfrm>
            <a:off x="3223442" y="1993182"/>
            <a:ext cx="8688012" cy="401622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372512" y="2858814"/>
            <a:ext cx="2696509" cy="21335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Determine whether ACOG/SMFM Criteria for cesarean indication was achieved by answering the questions listed on the indication</a:t>
            </a:r>
          </a:p>
        </p:txBody>
      </p:sp>
      <p:sp>
        <p:nvSpPr>
          <p:cNvPr id="8" name="Oval 7"/>
          <p:cNvSpPr/>
          <p:nvPr/>
        </p:nvSpPr>
        <p:spPr>
          <a:xfrm>
            <a:off x="-48508" y="2123090"/>
            <a:ext cx="2459421" cy="8247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 </a:t>
            </a:r>
            <a:r>
              <a:rPr lang="en-US" sz="24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Cont</a:t>
            </a:r>
            <a:r>
              <a:rPr lang="en-US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494175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85" y="636748"/>
            <a:ext cx="8171673" cy="604191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9152206" y="2832645"/>
            <a:ext cx="2696509" cy="21335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Answer this list of questions to better understand why ACOG/SMFM Criteria were not met</a:t>
            </a:r>
          </a:p>
        </p:txBody>
      </p:sp>
      <p:sp>
        <p:nvSpPr>
          <p:cNvPr id="8" name="Oval 7"/>
          <p:cNvSpPr/>
          <p:nvPr/>
        </p:nvSpPr>
        <p:spPr>
          <a:xfrm>
            <a:off x="8710771" y="2412231"/>
            <a:ext cx="882869" cy="840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90576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Feedback on Fallout Review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3200">
                <a:ea typeface="Lato"/>
                <a:cs typeface="Lato"/>
              </a:rPr>
              <a:t>If you were able to attend the Annual Conference and participated in the OB Breakout session activity, please share your feedback on the activity and how useful you find the 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667000" y="4201374"/>
            <a:ext cx="6789683" cy="137685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Come off mute or put your comments in the chat!</a:t>
            </a:r>
          </a:p>
        </p:txBody>
      </p:sp>
    </p:spTree>
    <p:extLst>
      <p:ext uri="{BB962C8B-B14F-4D97-AF65-F5344CB8AC3E}">
        <p14:creationId xmlns:p14="http://schemas.microsoft.com/office/powerpoint/2010/main" val="20217675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62460415"/>
              </p:ext>
            </p:extLst>
          </p:nvPr>
        </p:nvGraphicFramePr>
        <p:xfrm>
          <a:off x="609600" y="1411907"/>
          <a:ext cx="10541876" cy="4863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6344"/>
            <a:ext cx="10972800" cy="1325563"/>
          </a:xfrm>
        </p:spPr>
        <p:txBody>
          <a:bodyPr/>
          <a:lstStyle/>
          <a:p>
            <a:r>
              <a:rPr lang="en-US">
                <a:ea typeface="Lato Medium"/>
                <a:cs typeface="Lato Medium"/>
              </a:rPr>
              <a:t>Fall-Outs: Individual Case Review Steps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pic>
        <p:nvPicPr>
          <p:cNvPr id="40" name="Graphic 40" descr="Checkbox Checked with solid fill">
            <a:extLst>
              <a:ext uri="{FF2B5EF4-FFF2-40B4-BE49-F238E27FC236}">
                <a16:creationId xmlns:a16="http://schemas.microsoft.com/office/drawing/2014/main" id="{23B1DDB4-1994-679B-53EC-414818E4E0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277815" y="1412631"/>
            <a:ext cx="914400" cy="914400"/>
          </a:xfrm>
          <a:prstGeom prst="rect">
            <a:avLst/>
          </a:prstGeom>
        </p:spPr>
      </p:pic>
      <p:pic>
        <p:nvPicPr>
          <p:cNvPr id="41" name="Graphic 40" descr="Checkbox Checked with solid fill">
            <a:extLst>
              <a:ext uri="{FF2B5EF4-FFF2-40B4-BE49-F238E27FC236}">
                <a16:creationId xmlns:a16="http://schemas.microsoft.com/office/drawing/2014/main" id="{AAE6D9A8-D040-8E2C-44D6-59EB973761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277814" y="3382107"/>
            <a:ext cx="914400" cy="914400"/>
          </a:xfrm>
          <a:prstGeom prst="rect">
            <a:avLst/>
          </a:prstGeom>
        </p:spPr>
      </p:pic>
      <p:pic>
        <p:nvPicPr>
          <p:cNvPr id="42" name="Graphic 40" descr="Checkbox Checked with solid fill">
            <a:extLst>
              <a:ext uri="{FF2B5EF4-FFF2-40B4-BE49-F238E27FC236}">
                <a16:creationId xmlns:a16="http://schemas.microsoft.com/office/drawing/2014/main" id="{116A9219-80FB-FCA3-BC71-FCAA7B5524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277814" y="2385646"/>
            <a:ext cx="914400" cy="914400"/>
          </a:xfrm>
          <a:prstGeom prst="rect">
            <a:avLst/>
          </a:prstGeom>
        </p:spPr>
      </p:pic>
      <p:pic>
        <p:nvPicPr>
          <p:cNvPr id="54" name="Graphic 40" descr="Checkbox Checked with solid fill">
            <a:extLst>
              <a:ext uri="{FF2B5EF4-FFF2-40B4-BE49-F238E27FC236}">
                <a16:creationId xmlns:a16="http://schemas.microsoft.com/office/drawing/2014/main" id="{5779A070-49F8-FF2D-0C36-6EF95C555D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277814" y="4355122"/>
            <a:ext cx="914400" cy="914400"/>
          </a:xfrm>
          <a:prstGeom prst="rect">
            <a:avLst/>
          </a:prstGeom>
        </p:spPr>
      </p:pic>
      <p:pic>
        <p:nvPicPr>
          <p:cNvPr id="55" name="Graphic 40" descr="Checkbox Checked with solid fill">
            <a:extLst>
              <a:ext uri="{FF2B5EF4-FFF2-40B4-BE49-F238E27FC236}">
                <a16:creationId xmlns:a16="http://schemas.microsoft.com/office/drawing/2014/main" id="{50FD075E-EE49-91A8-5A45-9307E6673F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277814" y="536330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07147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10"/>
    </p:ext>
  </p:extLs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13310" y="1003672"/>
            <a:ext cx="9365380" cy="2014679"/>
          </a:xfrm>
        </p:spPr>
        <p:txBody>
          <a:bodyPr/>
          <a:lstStyle/>
          <a:p>
            <a:r>
              <a:rPr lang="en-US" dirty="0">
                <a:ea typeface="Lato Medium"/>
                <a:cs typeface="Lato Medium"/>
              </a:rPr>
              <a:t>Team Talk: </a:t>
            </a:r>
            <a:r>
              <a:rPr lang="en-US" dirty="0" err="1">
                <a:ea typeface="Lato Medium"/>
                <a:cs typeface="Lato Medium"/>
              </a:rPr>
              <a:t>NorthShore</a:t>
            </a:r>
            <a:r>
              <a:rPr lang="en-US" dirty="0">
                <a:ea typeface="Lato Medium"/>
                <a:cs typeface="Lato Medium"/>
              </a:rPr>
              <a:t> University Health System Evanston Hospital </a:t>
            </a:r>
            <a:endParaRPr lang="en-US" sz="28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10041115" cy="1504154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97033E4B-E3EB-3D46-B2D8-3159663620FA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5082946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192" y="1208016"/>
            <a:ext cx="6956007" cy="4874002"/>
          </a:xfrm>
        </p:spPr>
        <p:txBody>
          <a:bodyPr/>
          <a:lstStyle/>
          <a:p>
            <a:r>
              <a:rPr lang="en-US" sz="5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Northshore</a:t>
            </a:r>
            <a:r>
              <a:rPr lang="en-US" sz="5400" dirty="0">
                <a:latin typeface="Calibri Light" panose="020F0302020204030204" pitchFamily="34" charset="0"/>
                <a:cs typeface="Calibri Light" panose="020F0302020204030204" pitchFamily="34" charset="0"/>
              </a:rPr>
              <a:t> University </a:t>
            </a:r>
            <a:r>
              <a:rPr lang="en-US" sz="5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HealthSystem</a:t>
            </a:r>
            <a:r>
              <a:rPr lang="en-US" sz="5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en-US" sz="54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5400" dirty="0">
                <a:latin typeface="Calibri Light" panose="020F0302020204030204" pitchFamily="34" charset="0"/>
                <a:cs typeface="Calibri Light" panose="020F0302020204030204" pitchFamily="34" charset="0"/>
              </a:rPr>
              <a:t>Evanston Hospital</a:t>
            </a:r>
            <a:br>
              <a:rPr lang="en-US" sz="54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54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54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5400" dirty="0">
                <a:latin typeface="Calibri Light" panose="020F0302020204030204" pitchFamily="34" charset="0"/>
                <a:cs typeface="Calibri Light" panose="020F0302020204030204" pitchFamily="34" charset="0"/>
              </a:rPr>
              <a:t>Our PVB Journey</a:t>
            </a:r>
          </a:p>
        </p:txBody>
      </p:sp>
    </p:spTree>
    <p:extLst>
      <p:ext uri="{BB962C8B-B14F-4D97-AF65-F5344CB8AC3E}">
        <p14:creationId xmlns:p14="http://schemas.microsoft.com/office/powerpoint/2010/main" val="24307304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34517"/>
            <a:ext cx="11407404" cy="5423483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US" sz="4900" dirty="0"/>
              <a:t>Incredible team members consisting of providers, nursing, data analyst</a:t>
            </a:r>
          </a:p>
          <a:p>
            <a:pPr lvl="1"/>
            <a:r>
              <a:rPr lang="en-US" sz="4900" dirty="0"/>
              <a:t>Staff </a:t>
            </a:r>
            <a:r>
              <a:rPr lang="en-US" sz="4900" dirty="0" err="1"/>
              <a:t>buyin</a:t>
            </a:r>
            <a:r>
              <a:rPr lang="en-US" sz="4900" dirty="0"/>
              <a:t> was key</a:t>
            </a:r>
          </a:p>
          <a:p>
            <a:pPr lvl="1"/>
            <a:r>
              <a:rPr lang="en-US" sz="4900" dirty="0"/>
              <a:t>MD and RN champions very committed to the initiative</a:t>
            </a:r>
          </a:p>
          <a:p>
            <a:pPr lvl="0"/>
            <a:r>
              <a:rPr lang="en-US" sz="4900" dirty="0"/>
              <a:t>Comfort measures added to flowsheet in EPIC</a:t>
            </a:r>
          </a:p>
          <a:p>
            <a:pPr lvl="0"/>
            <a:r>
              <a:rPr lang="en-US" sz="4900" dirty="0"/>
              <a:t>ILPQC checklist implementation</a:t>
            </a:r>
          </a:p>
          <a:p>
            <a:pPr lvl="1"/>
            <a:r>
              <a:rPr lang="en-US" sz="4900" dirty="0"/>
              <a:t>Discussion at change of shift and safety huddles</a:t>
            </a:r>
          </a:p>
          <a:p>
            <a:pPr lvl="1"/>
            <a:r>
              <a:rPr lang="en-US" sz="4900" dirty="0"/>
              <a:t>Grand Rounds presentations</a:t>
            </a:r>
          </a:p>
          <a:p>
            <a:pPr lvl="1"/>
            <a:r>
              <a:rPr lang="en-US" sz="4900" dirty="0"/>
              <a:t>Nurses championing the checklist in L&amp;D</a:t>
            </a:r>
          </a:p>
          <a:p>
            <a:pPr lvl="0"/>
            <a:r>
              <a:rPr lang="en-US" sz="4900" dirty="0"/>
              <a:t>Provider Recognition (MD/CNM)</a:t>
            </a:r>
          </a:p>
          <a:p>
            <a:pPr lvl="1"/>
            <a:r>
              <a:rPr lang="en-US" sz="4900" dirty="0"/>
              <a:t>Emails to providers thanking them for using the checklist</a:t>
            </a:r>
          </a:p>
          <a:p>
            <a:pPr lvl="1"/>
            <a:r>
              <a:rPr lang="en-US" sz="4900" dirty="0"/>
              <a:t>Care awards sent to provider and their superior</a:t>
            </a:r>
          </a:p>
          <a:p>
            <a:pPr lvl="0"/>
            <a:r>
              <a:rPr lang="en-US" sz="4900" dirty="0"/>
              <a:t>Emails to providers who did not use the checklist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780" y="170056"/>
            <a:ext cx="11567020" cy="1143000"/>
          </a:xfrm>
        </p:spPr>
        <p:txBody>
          <a:bodyPr/>
          <a:lstStyle/>
          <a:p>
            <a:r>
              <a:rPr lang="en-US" sz="4400" dirty="0"/>
              <a:t>Path to Success</a:t>
            </a:r>
          </a:p>
        </p:txBody>
      </p:sp>
    </p:spTree>
    <p:extLst>
      <p:ext uri="{BB962C8B-B14F-4D97-AF65-F5344CB8AC3E}">
        <p14:creationId xmlns:p14="http://schemas.microsoft.com/office/powerpoint/2010/main" val="11503932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7780" y="1426128"/>
            <a:ext cx="11544424" cy="5261816"/>
          </a:xfrm>
        </p:spPr>
        <p:txBody>
          <a:bodyPr>
            <a:normAutofit/>
          </a:bodyPr>
          <a:lstStyle/>
          <a:p>
            <a:pPr lvl="0"/>
            <a:r>
              <a:rPr lang="en-US" sz="2000" dirty="0"/>
              <a:t>Auditing of every NTSV C/S</a:t>
            </a:r>
          </a:p>
          <a:p>
            <a:pPr lvl="1"/>
            <a:r>
              <a:rPr lang="en-US" sz="2000" dirty="0"/>
              <a:t>Areas to improve</a:t>
            </a:r>
          </a:p>
          <a:p>
            <a:pPr lvl="1"/>
            <a:r>
              <a:rPr lang="en-US" sz="2000" dirty="0"/>
              <a:t>Presented fall outs to the Evanston team</a:t>
            </a:r>
          </a:p>
          <a:p>
            <a:r>
              <a:rPr lang="en-US" sz="2000" dirty="0"/>
              <a:t>Blinded provider data shared initially</a:t>
            </a:r>
          </a:p>
          <a:p>
            <a:r>
              <a:rPr lang="en-US" sz="2000" dirty="0"/>
              <a:t>Unblinded provider data coming soon!</a:t>
            </a:r>
          </a:p>
          <a:p>
            <a:r>
              <a:rPr lang="en-US" sz="2000" dirty="0"/>
              <a:t>Data accuracy</a:t>
            </a:r>
          </a:p>
          <a:p>
            <a:pPr lvl="1"/>
            <a:r>
              <a:rPr lang="en-US" sz="2000" dirty="0"/>
              <a:t>Data Warehouse report created</a:t>
            </a:r>
          </a:p>
          <a:p>
            <a:pPr lvl="2"/>
            <a:r>
              <a:rPr lang="en-US" sz="2000" dirty="0"/>
              <a:t>Evaluation of every NTSV delivery listed on the report</a:t>
            </a:r>
          </a:p>
          <a:p>
            <a:pPr lvl="3"/>
            <a:r>
              <a:rPr lang="en-US" sz="2000" dirty="0" err="1"/>
              <a:t>Multips</a:t>
            </a:r>
            <a:r>
              <a:rPr lang="en-US" sz="2000" dirty="0"/>
              <a:t> were included in error at times</a:t>
            </a:r>
          </a:p>
          <a:p>
            <a:pPr lvl="3"/>
            <a:r>
              <a:rPr lang="en-US" sz="2000" dirty="0"/>
              <a:t>Incorrect coding of vaginal when actually a C/S or vice versa</a:t>
            </a:r>
          </a:p>
          <a:p>
            <a:pPr marL="914400" lvl="2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780" y="170056"/>
            <a:ext cx="11567020" cy="1143000"/>
          </a:xfrm>
        </p:spPr>
        <p:txBody>
          <a:bodyPr/>
          <a:lstStyle/>
          <a:p>
            <a:r>
              <a:rPr lang="en-US" sz="4400" dirty="0"/>
              <a:t>Path to Success</a:t>
            </a:r>
          </a:p>
        </p:txBody>
      </p:sp>
    </p:spTree>
    <p:extLst>
      <p:ext uri="{BB962C8B-B14F-4D97-AF65-F5344CB8AC3E}">
        <p14:creationId xmlns:p14="http://schemas.microsoft.com/office/powerpoint/2010/main" val="12728968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NTSV C/S deliveries meeting ACOG/SMFM criteria</a:t>
            </a: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2863"/>
          <a:stretch/>
        </p:blipFill>
        <p:spPr>
          <a:xfrm>
            <a:off x="304800" y="1438507"/>
            <a:ext cx="11430000" cy="446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99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806" y="367350"/>
            <a:ext cx="5049414" cy="112806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2022 AC by the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64" y="933194"/>
            <a:ext cx="5899713" cy="6067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600" b="1">
                <a:solidFill>
                  <a:schemeClr val="accent3"/>
                </a:solidFill>
                <a:ea typeface="Lato"/>
                <a:cs typeface="Lato"/>
              </a:rPr>
              <a:t>Our first in-person event since 2019!!</a:t>
            </a:r>
          </a:p>
          <a:p>
            <a:pPr>
              <a:lnSpc>
                <a:spcPct val="90000"/>
              </a:lnSpc>
            </a:pPr>
            <a:r>
              <a:rPr lang="en-US" sz="2600">
                <a:ea typeface="+mn-lt"/>
                <a:cs typeface="+mn-lt"/>
              </a:rPr>
              <a:t>360 in-person attendees</a:t>
            </a:r>
          </a:p>
          <a:p>
            <a:pPr>
              <a:lnSpc>
                <a:spcPct val="90000"/>
              </a:lnSpc>
            </a:pPr>
            <a:r>
              <a:rPr lang="en-US" sz="2600">
                <a:ea typeface="Lato"/>
                <a:cs typeface="Calibri"/>
              </a:rPr>
              <a:t>8 national speakers</a:t>
            </a:r>
            <a:endParaRPr lang="en-US" sz="2600">
              <a:ea typeface="Lato"/>
              <a:cs typeface="Lato"/>
            </a:endParaRPr>
          </a:p>
          <a:p>
            <a:pPr>
              <a:lnSpc>
                <a:spcPct val="90000"/>
              </a:lnSpc>
            </a:pPr>
            <a:r>
              <a:rPr lang="en-US" sz="2600">
                <a:ea typeface="+mn-lt"/>
                <a:cs typeface="+mn-lt"/>
              </a:rPr>
              <a:t>48 Quality Improvement Posters</a:t>
            </a:r>
            <a:endParaRPr lang="en-US" sz="2600">
              <a:cs typeface="Calibri" panose="020F0502020204030204"/>
            </a:endParaRPr>
          </a:p>
          <a:p>
            <a:pPr lvl="1"/>
            <a:r>
              <a:rPr lang="en-US" sz="2600">
                <a:ea typeface="+mn-lt"/>
                <a:cs typeface="+mn-lt"/>
              </a:rPr>
              <a:t>33 OB Abstracts</a:t>
            </a:r>
          </a:p>
          <a:p>
            <a:pPr>
              <a:lnSpc>
                <a:spcPct val="90000"/>
              </a:lnSpc>
            </a:pPr>
            <a:r>
              <a:rPr lang="en-US" sz="2600">
                <a:ea typeface="+mn-lt"/>
                <a:cs typeface="+mn-lt"/>
              </a:rPr>
              <a:t>Over 100 QI Awards for current initiatives</a:t>
            </a:r>
            <a:endParaRPr lang="en-US" sz="26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</p:txBody>
      </p:sp>
      <p:pic>
        <p:nvPicPr>
          <p:cNvPr id="6" name="Picture 6" descr="Cupcake with candle and confetti">
            <a:extLst>
              <a:ext uri="{FF2B5EF4-FFF2-40B4-BE49-F238E27FC236}">
                <a16:creationId xmlns:a16="http://schemas.microsoft.com/office/drawing/2014/main" id="{3B1F0C24-9D1B-CFE3-35B6-EF8BC8B710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41" r="1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Illinois Perinatal Quality Collaborative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385070" y="6492240"/>
            <a:ext cx="105571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7033E4B-E3EB-3D46-B2D8-3159663620FA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F30CD7-B99B-27EF-18B5-2E4932EE4B28}"/>
              </a:ext>
            </a:extLst>
          </p:cNvPr>
          <p:cNvSpPr txBox="1"/>
          <p:nvPr/>
        </p:nvSpPr>
        <p:spPr>
          <a:xfrm>
            <a:off x="513907" y="5688418"/>
            <a:ext cx="5156790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chemeClr val="accent1"/>
                </a:solidFill>
                <a:cs typeface="Calibri"/>
              </a:rPr>
              <a:t>Recordings Available Soon!</a:t>
            </a:r>
            <a:endParaRPr lang="en-US" sz="2800">
              <a:solidFill>
                <a:schemeClr val="accent1"/>
              </a:solidFill>
              <a:ea typeface="+mn-lt"/>
              <a:cs typeface="+mn-lt"/>
            </a:endParaRPr>
          </a:p>
          <a:p>
            <a:pPr algn="l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83134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000" dirty="0"/>
              <a:t>Questions??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4795804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PVB Next Steps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97033E4B-E3EB-3D46-B2D8-3159663620FA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9983109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F81EB-2DF3-B759-D1A4-C057010CB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11" y="167529"/>
            <a:ext cx="10972800" cy="1325563"/>
          </a:xfrm>
        </p:spPr>
        <p:txBody>
          <a:bodyPr/>
          <a:lstStyle/>
          <a:p>
            <a:r>
              <a:rPr lang="en-US">
                <a:ea typeface="Lato Medium"/>
                <a:cs typeface="Lato Medium"/>
              </a:rPr>
              <a:t>Ongoing </a:t>
            </a:r>
            <a:r>
              <a:rPr lang="en-US">
                <a:solidFill>
                  <a:schemeClr val="accent3"/>
                </a:solidFill>
                <a:ea typeface="Lato Medium"/>
                <a:cs typeface="Lato Medium"/>
              </a:rPr>
              <a:t>PVB QI Support</a:t>
            </a:r>
            <a:r>
              <a:rPr lang="en-US">
                <a:ea typeface="Lato Medium"/>
                <a:cs typeface="Lato Medium"/>
              </a:rPr>
              <a:t> for Q3 2022</a:t>
            </a:r>
            <a:endParaRPr lang="en-US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B678EDC4-8269-BC5E-311C-6F7BE0E649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8225110"/>
              </p:ext>
            </p:extLst>
          </p:nvPr>
        </p:nvGraphicFramePr>
        <p:xfrm>
          <a:off x="76133" y="602255"/>
          <a:ext cx="11704387" cy="5249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BB6E50-C98C-F220-8E1E-7BB1084051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17E04-BA16-B736-D67A-C9A43602B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2911" y="5128849"/>
            <a:ext cx="9037320" cy="1650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50" dirty="0" smtClean="0">
                <a:solidFill>
                  <a:srgbClr val="FF0000"/>
                </a:solidFill>
                <a:ea typeface="Lato"/>
                <a:cs typeface="Lato"/>
              </a:rPr>
              <a:t>1:1 Support calls with </a:t>
            </a:r>
            <a:r>
              <a:rPr lang="en-US" sz="1850" u="sng" dirty="0">
                <a:solidFill>
                  <a:srgbClr val="FF0000"/>
                </a:solidFill>
                <a:ea typeface="Lato"/>
                <a:cs typeface="Lato"/>
              </a:rPr>
              <a:t>all teams not yet achieving key aims</a:t>
            </a:r>
            <a:r>
              <a:rPr lang="en-US" sz="1850" dirty="0" smtClean="0">
                <a:solidFill>
                  <a:srgbClr val="FF0000"/>
                </a:solidFill>
                <a:ea typeface="Lato"/>
                <a:cs typeface="Lato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1850" b="1" dirty="0" smtClean="0">
                <a:solidFill>
                  <a:srgbClr val="FF0000"/>
                </a:solidFill>
                <a:ea typeface="Lato"/>
                <a:cs typeface="Lato"/>
              </a:rPr>
              <a:t>*Reply to QI Outreach email sent or email </a:t>
            </a:r>
            <a:r>
              <a:rPr lang="en-US" sz="1850" b="1" dirty="0" smtClean="0">
                <a:solidFill>
                  <a:srgbClr val="FF0000"/>
                </a:solidFill>
                <a:ea typeface="Lato"/>
                <a:cs typeface="Lato"/>
                <a:hlinkClick r:id="rId7"/>
              </a:rPr>
              <a:t>arivera@northshore.org</a:t>
            </a:r>
            <a:r>
              <a:rPr lang="en-US" sz="1850" b="1" dirty="0" smtClean="0">
                <a:solidFill>
                  <a:srgbClr val="FF0000"/>
                </a:solidFill>
                <a:ea typeface="Lato"/>
                <a:cs typeface="Lato"/>
              </a:rPr>
              <a:t> to schedule.</a:t>
            </a:r>
          </a:p>
          <a:p>
            <a:pPr algn="ctr">
              <a:lnSpc>
                <a:spcPct val="150000"/>
              </a:lnSpc>
            </a:pPr>
            <a:r>
              <a:rPr lang="en-US" sz="1850" dirty="0" smtClean="0">
                <a:solidFill>
                  <a:srgbClr val="FF0000"/>
                </a:solidFill>
                <a:ea typeface="Lato"/>
                <a:cs typeface="Lato"/>
              </a:rPr>
              <a:t>Calls occur every Thursday and Friday of the week until the end of the year. </a:t>
            </a:r>
            <a:endParaRPr lang="en-US" sz="1850" dirty="0">
              <a:solidFill>
                <a:srgbClr val="FF0000"/>
              </a:solidFill>
              <a:ea typeface="Lato"/>
              <a:cs typeface="Lato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6199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ILPQC is here to help you </a:t>
            </a:r>
            <a:br>
              <a:rPr lang="en-US"/>
            </a:br>
            <a:r>
              <a:rPr lang="en-US"/>
              <a:t>get across the finish line!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Illinois Perinatal Quality Collaborative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284814" y="1735823"/>
          <a:ext cx="7929796" cy="4470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607048" y="1690688"/>
            <a:ext cx="3584952" cy="553842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ea typeface="Lato"/>
                <a:cs typeface="Lato"/>
              </a:rPr>
              <a:t>We are here to help!</a:t>
            </a:r>
          </a:p>
          <a:p>
            <a:r>
              <a:rPr lang="en-US" dirty="0">
                <a:ea typeface="Lato"/>
                <a:cs typeface="Lato"/>
              </a:rPr>
              <a:t>We are here to support!</a:t>
            </a:r>
          </a:p>
          <a:p>
            <a:r>
              <a:rPr lang="en-US" dirty="0">
                <a:ea typeface="Lato"/>
                <a:cs typeface="Lato"/>
              </a:rPr>
              <a:t>Schedule a </a:t>
            </a:r>
            <a:r>
              <a:rPr lang="en-US" b="1" u="sng" dirty="0">
                <a:ea typeface="Lato"/>
                <a:cs typeface="Lato"/>
              </a:rPr>
              <a:t>personalized QI Support Call</a:t>
            </a:r>
            <a:r>
              <a:rPr lang="en-US" dirty="0">
                <a:ea typeface="Lato"/>
                <a:cs typeface="Lato"/>
              </a:rPr>
              <a:t>, email </a:t>
            </a:r>
            <a:r>
              <a:rPr lang="en-US" dirty="0">
                <a:ea typeface="Lato"/>
                <a:cs typeface="Lato"/>
                <a:hlinkClick r:id="rId8"/>
              </a:rPr>
              <a:t>info@ilpqc.org</a:t>
            </a:r>
            <a:r>
              <a:rPr lang="en-US" dirty="0">
                <a:ea typeface="Lato"/>
                <a:cs typeface="Lato"/>
              </a:rPr>
              <a:t> to schedule a check-in call </a:t>
            </a:r>
          </a:p>
          <a:p>
            <a:r>
              <a:rPr lang="en-US" dirty="0">
                <a:ea typeface="Lato"/>
                <a:cs typeface="Lato"/>
              </a:rPr>
              <a:t>Check-in calls planned with </a:t>
            </a:r>
            <a:r>
              <a:rPr lang="en-US" u="sng" dirty="0">
                <a:ea typeface="Lato"/>
                <a:cs typeface="Lato"/>
              </a:rPr>
              <a:t>all teams not yet achieving key aims</a:t>
            </a:r>
            <a:r>
              <a:rPr lang="en-US" dirty="0">
                <a:ea typeface="Lato"/>
                <a:cs typeface="Lato"/>
              </a:rPr>
              <a:t>. </a:t>
            </a:r>
          </a:p>
          <a:p>
            <a:pPr marL="0" indent="0">
              <a:buNone/>
            </a:pPr>
            <a:endParaRPr lang="en-US" dirty="0"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750573079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9"/>
    </p:ext>
  </p:extLs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65B7D-6357-F0A1-4ACA-818B5F370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Lato Medium"/>
                <a:cs typeface="Lato Medium"/>
              </a:rPr>
              <a:t>Upcoming Calls</a:t>
            </a:r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A5DC85B-9F27-AF23-5D97-3D04C5A4E3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623592"/>
              </p:ext>
            </p:extLst>
          </p:nvPr>
        </p:nvGraphicFramePr>
        <p:xfrm>
          <a:off x="609600" y="1825625"/>
          <a:ext cx="10972800" cy="2843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818186165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1021936841"/>
                    </a:ext>
                  </a:extLst>
                </a:gridCol>
              </a:tblGrid>
              <a:tr h="861986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Topic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6940731"/>
                  </a:ext>
                </a:extLst>
              </a:tr>
              <a:tr h="464220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December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N</a:t>
                      </a:r>
                      <a:r>
                        <a:rPr lang="en-US" sz="2800" baseline="0"/>
                        <a:t>o PVB Webinar</a:t>
                      </a:r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2796"/>
                  </a:ext>
                </a:extLst>
              </a:tr>
              <a:tr h="4837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/>
                        <a:t>January 23rd, 2022, 12:30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Provider Buy-in</a:t>
                      </a:r>
                      <a:r>
                        <a:rPr lang="en-US" sz="2800" baseline="0"/>
                        <a:t> for PVB</a:t>
                      </a:r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573283"/>
                  </a:ext>
                </a:extLst>
              </a:tr>
              <a:tr h="8619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/>
                        <a:t>February 27th, 2022, 12:30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Learning</a:t>
                      </a:r>
                      <a:r>
                        <a:rPr lang="en-US" sz="2800" baseline="0"/>
                        <a:t> from PVB Teams Achieving QI Excellence </a:t>
                      </a:r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93049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0F806-6A99-606A-26F2-84CD6D8C77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CDFB4-C6F9-9D52-9004-EA48D5902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346450" y="5130800"/>
            <a:ext cx="5842000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Continuing PVB into 2023……</a:t>
            </a:r>
          </a:p>
        </p:txBody>
      </p:sp>
    </p:spTree>
    <p:extLst>
      <p:ext uri="{BB962C8B-B14F-4D97-AF65-F5344CB8AC3E}">
        <p14:creationId xmlns:p14="http://schemas.microsoft.com/office/powerpoint/2010/main" val="40045768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Please put your questions or comments in the chat</a:t>
            </a:r>
          </a:p>
        </p:txBody>
      </p:sp>
    </p:spTree>
    <p:extLst>
      <p:ext uri="{BB962C8B-B14F-4D97-AF65-F5344CB8AC3E}">
        <p14:creationId xmlns:p14="http://schemas.microsoft.com/office/powerpoint/2010/main" val="25664254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9F46-075A-7D44-87A7-6A4A9F14E6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401" y="493618"/>
            <a:ext cx="4613127" cy="2566692"/>
          </a:xfrm>
        </p:spPr>
        <p:txBody>
          <a:bodyPr>
            <a:normAutofit/>
          </a:bodyPr>
          <a:lstStyle/>
          <a:p>
            <a:pPr algn="ctr"/>
            <a:r>
              <a:rPr lang="en-US" sz="4800">
                <a:solidFill>
                  <a:schemeClr val="tx2">
                    <a:lumMod val="50000"/>
                  </a:schemeClr>
                </a:solidFill>
              </a:rPr>
              <a:t>Thanks to our Funders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19BCB-87EC-2242-A60F-BDD660F18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432" y="5248519"/>
            <a:ext cx="5194433" cy="986569"/>
          </a:xfrm>
        </p:spPr>
        <p:txBody>
          <a:bodyPr>
            <a:normAutofit/>
          </a:bodyPr>
          <a:lstStyle/>
          <a:p>
            <a:r>
              <a:rPr lang="en-US" sz="2800"/>
              <a:t>In kind support:</a:t>
            </a:r>
          </a:p>
        </p:txBody>
      </p:sp>
      <p:sp>
        <p:nvSpPr>
          <p:cNvPr id="5" name="Rectangle 4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pic>
        <p:nvPicPr>
          <p:cNvPr id="1026" name="Picture 2" descr="Laboratory of Neurogenomics and Novel Therapies Web Site – Research and  Patient Care at Northwester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1492" y="5826682"/>
            <a:ext cx="1627118" cy="59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US CDC logo.svg - Wikimedia Common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4461" y="4045643"/>
            <a:ext cx="1154729" cy="87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pcqc.org/wp-content/uploads/2021/03/aim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8647" y="4069152"/>
            <a:ext cx="1382001" cy="73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DPH | Protecting health, improving lives.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84" y="3246774"/>
            <a:ext cx="1698317" cy="46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DHS Logo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97" b="97253" l="200" r="100000">
                        <a14:foregroundMark x1="31000" y1="30220" x2="31000" y2="30220"/>
                        <a14:foregroundMark x1="55600" y1="60989" x2="55600" y2="60989"/>
                        <a14:foregroundMark x1="56000" y1="59890" x2="56000" y2="59890"/>
                        <a14:foregroundMark x1="56400" y1="57143" x2="56400" y2="57143"/>
                        <a14:foregroundMark x1="53200" y1="63736" x2="53200" y2="63736"/>
                        <a14:foregroundMark x1="52800" y1="67582" x2="52800" y2="67582"/>
                        <a14:foregroundMark x1="51200" y1="72527" x2="51200" y2="72527"/>
                        <a14:foregroundMark x1="54000" y1="71429" x2="54000" y2="71429"/>
                        <a14:foregroundMark x1="56800" y1="69780" x2="56800" y2="69780"/>
                        <a14:foregroundMark x1="58400" y1="75824" x2="58400" y2="75824"/>
                        <a14:foregroundMark x1="57000" y1="74725" x2="57000" y2="74725"/>
                        <a14:foregroundMark x1="55800" y1="53846" x2="55800" y2="53846"/>
                        <a14:foregroundMark x1="55400" y1="45604" x2="55400" y2="45604"/>
                        <a14:foregroundMark x1="61600" y1="39560" x2="61600" y2="39560"/>
                        <a14:foregroundMark x1="62000" y1="50000" x2="62000" y2="50000"/>
                        <a14:foregroundMark x1="60400" y1="57692" x2="60400" y2="57692"/>
                        <a14:foregroundMark x1="61600" y1="58242" x2="61600" y2="58242"/>
                        <a14:foregroundMark x1="61400" y1="67033" x2="61400" y2="67033"/>
                        <a14:foregroundMark x1="65800" y1="57143" x2="65800" y2="57143"/>
                        <a14:foregroundMark x1="19600" y1="86264" x2="19600" y2="86264"/>
                        <a14:foregroundMark x1="23400" y1="90659" x2="23400" y2="90659"/>
                        <a14:foregroundMark x1="25000" y1="95055" x2="25000" y2="95055"/>
                        <a14:foregroundMark x1="26400" y1="89011" x2="26400" y2="89011"/>
                        <a14:foregroundMark x1="25200" y1="89560" x2="25200" y2="89560"/>
                        <a14:foregroundMark x1="28200" y1="93407" x2="28200" y2="93407"/>
                        <a14:foregroundMark x1="29800" y1="87912" x2="29800" y2="87912"/>
                        <a14:foregroundMark x1="31200" y1="89560" x2="31200" y2="89560"/>
                        <a14:foregroundMark x1="29400" y1="93956" x2="29400" y2="93956"/>
                        <a14:foregroundMark x1="32800" y1="89560" x2="32800" y2="89560"/>
                        <a14:foregroundMark x1="37000" y1="89011" x2="37000" y2="89011"/>
                        <a14:foregroundMark x1="41600" y1="91758" x2="41600" y2="91758"/>
                        <a14:foregroundMark x1="42600" y1="95604" x2="42600" y2="95604"/>
                        <a14:foregroundMark x1="46800" y1="88462" x2="46800" y2="88462"/>
                        <a14:foregroundMark x1="48200" y1="87363" x2="48200" y2="87363"/>
                        <a14:foregroundMark x1="51800" y1="90110" x2="51800" y2="90110"/>
                        <a14:foregroundMark x1="55200" y1="88462" x2="55200" y2="88462"/>
                        <a14:foregroundMark x1="59400" y1="89560" x2="59400" y2="89560"/>
                        <a14:foregroundMark x1="62200" y1="90110" x2="62200" y2="90110"/>
                        <a14:foregroundMark x1="64000" y1="90110" x2="64000" y2="90110"/>
                        <a14:foregroundMark x1="65400" y1="90110" x2="65400" y2="90110"/>
                        <a14:foregroundMark x1="71800" y1="90659" x2="71800" y2="90659"/>
                        <a14:foregroundMark x1="73600" y1="89011" x2="73600" y2="89011"/>
                        <a14:foregroundMark x1="70400" y1="88462" x2="70400" y2="88462"/>
                        <a14:foregroundMark x1="43600" y1="94505" x2="43600" y2="94505"/>
                        <a14:foregroundMark x1="78800" y1="88462" x2="78800" y2="88462"/>
                        <a14:foregroundMark x1="66200" y1="62637" x2="66200" y2="62637"/>
                        <a14:foregroundMark x1="90200" y1="85165" x2="90200" y2="85165"/>
                        <a14:foregroundMark x1="90200" y1="89011" x2="90200" y2="89011"/>
                        <a14:foregroundMark x1="87800" y1="94505" x2="87800" y2="94505"/>
                        <a14:foregroundMark x1="84800" y1="88462" x2="84800" y2="88462"/>
                        <a14:foregroundMark x1="91800" y1="89011" x2="91800" y2="89011"/>
                        <a14:foregroundMark x1="91400" y1="90110" x2="91400" y2="90110"/>
                        <a14:foregroundMark x1="93200" y1="89011" x2="93200" y2="89011"/>
                        <a14:foregroundMark x1="93400" y1="95055" x2="93400" y2="95055"/>
                        <a14:foregroundMark x1="94600" y1="88462" x2="94600" y2="88462"/>
                        <a14:foregroundMark x1="96200" y1="94505" x2="96200" y2="94505"/>
                        <a14:foregroundMark x1="97600" y1="94505" x2="97600" y2="94505"/>
                        <a14:foregroundMark x1="68400" y1="87363" x2="68400" y2="87363"/>
                        <a14:foregroundMark x1="72000" y1="95604" x2="72000" y2="95604"/>
                        <a14:foregroundMark x1="70400" y1="94505" x2="70400" y2="94505"/>
                        <a14:foregroundMark x1="81800" y1="93956" x2="81800" y2="93956"/>
                        <a14:foregroundMark x1="82800" y1="96154" x2="82800" y2="96154"/>
                        <a14:foregroundMark x1="99400" y1="93407" x2="99400" y2="93407"/>
                        <a14:foregroundMark x1="97600" y1="90110" x2="97600" y2="90110"/>
                        <a14:foregroundMark x1="94800" y1="95055" x2="94800" y2="95055"/>
                        <a14:foregroundMark x1="96400" y1="89560" x2="96400" y2="89560"/>
                        <a14:foregroundMark x1="99000" y1="88462" x2="99000" y2="88462"/>
                        <a14:foregroundMark x1="97400" y1="87912" x2="97400" y2="87912"/>
                        <a14:foregroundMark x1="97200" y1="89011" x2="97200" y2="89011"/>
                        <a14:foregroundMark x1="97200" y1="90110" x2="97200" y2="90110"/>
                        <a14:foregroundMark x1="45200" y1="89560" x2="45200" y2="89560"/>
                        <a14:foregroundMark x1="53600" y1="89560" x2="53600" y2="89560"/>
                        <a14:foregroundMark x1="43600" y1="90110" x2="43600" y2="90110"/>
                        <a14:foregroundMark x1="43600" y1="87912" x2="43600" y2="87912"/>
                        <a14:foregroundMark x1="15000" y1="88462" x2="15000" y2="88462"/>
                        <a14:foregroundMark x1="15000" y1="94505" x2="15000" y2="94505"/>
                        <a14:foregroundMark x1="13600" y1="84066" x2="13600" y2="84066"/>
                        <a14:foregroundMark x1="13600" y1="90659" x2="13600" y2="90659"/>
                        <a14:foregroundMark x1="12400" y1="90110" x2="12400" y2="90110"/>
                        <a14:foregroundMark x1="800" y1="86813" x2="800" y2="86813"/>
                        <a14:foregroundMark x1="2400" y1="85714" x2="2400" y2="85714"/>
                        <a14:foregroundMark x1="4200" y1="85714" x2="4200" y2="85714"/>
                        <a14:foregroundMark x1="5600" y1="87912" x2="5600" y2="87912"/>
                        <a14:foregroundMark x1="7200" y1="88462" x2="7200" y2="88462"/>
                        <a14:foregroundMark x1="16800" y1="93407" x2="16800" y2="93407"/>
                        <a14:foregroundMark x1="16600" y1="88462" x2="16600" y2="88462"/>
                        <a14:foregroundMark x1="38800" y1="91209" x2="38800" y2="91209"/>
                        <a14:foregroundMark x1="40600" y1="90659" x2="40600" y2="90659"/>
                        <a14:foregroundMark x1="53600" y1="93407" x2="53600" y2="93407"/>
                        <a14:foregroundMark x1="35000" y1="92308" x2="35000" y2="92308"/>
                        <a14:foregroundMark x1="31400" y1="92857" x2="31400" y2="92857"/>
                        <a14:foregroundMark x1="24800" y1="87912" x2="24800" y2="87912"/>
                        <a14:foregroundMark x1="19800" y1="37912" x2="19800" y2="37912"/>
                        <a14:foregroundMark x1="19200" y1="34066" x2="19200" y2="34066"/>
                        <a14:foregroundMark x1="18800" y1="33516" x2="18800" y2="33516"/>
                        <a14:foregroundMark x1="20400" y1="35165" x2="20400" y2="35165"/>
                        <a14:foregroundMark x1="19400" y1="49451" x2="19400" y2="49451"/>
                        <a14:foregroundMark x1="3600" y1="21978" x2="3600" y2="21978"/>
                        <a14:foregroundMark x1="4400" y1="19780" x2="4400" y2="19780"/>
                        <a14:foregroundMark x1="4800" y1="19780" x2="4800" y2="19780"/>
                        <a14:foregroundMark x1="5600" y1="18681" x2="5600" y2="18681"/>
                        <a14:foregroundMark x1="5600" y1="18681" x2="5600" y2="18681"/>
                        <a14:foregroundMark x1="5800" y1="17033" x2="5800" y2="17033"/>
                        <a14:foregroundMark x1="6200" y1="14835" x2="6200" y2="14835"/>
                        <a14:foregroundMark x1="7000" y1="14286" x2="7000" y2="14286"/>
                        <a14:foregroundMark x1="8600" y1="13187" x2="8600" y2="13187"/>
                        <a14:foregroundMark x1="9800" y1="10989" x2="9800" y2="10989"/>
                        <a14:foregroundMark x1="11800" y1="8791" x2="12000" y2="8791"/>
                        <a14:foregroundMark x1="12000" y1="8791" x2="12000" y2="8791"/>
                        <a14:foregroundMark x1="13000" y1="7692" x2="13000" y2="7692"/>
                        <a14:foregroundMark x1="14000" y1="7143" x2="14000" y2="7143"/>
                        <a14:foregroundMark x1="15600" y1="6593" x2="15600" y2="6593"/>
                        <a14:foregroundMark x1="16400" y1="6593" x2="16400" y2="6593"/>
                        <a14:foregroundMark x1="17000" y1="6593" x2="17000" y2="6593"/>
                        <a14:foregroundMark x1="18200" y1="7692" x2="18200" y2="7692"/>
                        <a14:foregroundMark x1="18800" y1="8242" x2="18800" y2="8242"/>
                        <a14:foregroundMark x1="19600" y1="8791" x2="19800" y2="8791"/>
                        <a14:foregroundMark x1="21000" y1="10440" x2="21000" y2="10440"/>
                        <a14:foregroundMark x1="21200" y1="10989" x2="21200" y2="10989"/>
                        <a14:foregroundMark x1="21800" y1="12637" x2="21800" y2="12637"/>
                        <a14:foregroundMark x1="22400" y1="13187" x2="22400" y2="13187"/>
                        <a14:foregroundMark x1="22600" y1="15385" x2="22600" y2="15385"/>
                        <a14:foregroundMark x1="23800" y1="18681" x2="23800" y2="18681"/>
                        <a14:foregroundMark x1="24400" y1="20879" x2="24400" y2="20879"/>
                        <a14:foregroundMark x1="24600" y1="25824" x2="24600" y2="25824"/>
                        <a14:foregroundMark x1="24600" y1="30220" x2="24600" y2="30220"/>
                        <a14:foregroundMark x1="25600" y1="34066" x2="25600" y2="34066"/>
                        <a14:foregroundMark x1="25800" y1="36813" x2="25800" y2="37912"/>
                        <a14:foregroundMark x1="24800" y1="46154" x2="24800" y2="46154"/>
                        <a14:foregroundMark x1="25000" y1="51648" x2="25000" y2="51648"/>
                        <a14:foregroundMark x1="24600" y1="55495" x2="24600" y2="55495"/>
                        <a14:foregroundMark x1="26000" y1="54945" x2="26000" y2="54945"/>
                        <a14:foregroundMark x1="22200" y1="58242" x2="22200" y2="58242"/>
                        <a14:foregroundMark x1="19200" y1="58791" x2="19200" y2="58791"/>
                        <a14:foregroundMark x1="15400" y1="60989" x2="15400" y2="60989"/>
                        <a14:foregroundMark x1="8600" y1="52747" x2="8600" y2="52747"/>
                        <a14:foregroundMark x1="6400" y1="32967" x2="6400" y2="32967"/>
                        <a14:foregroundMark x1="8200" y1="27473" x2="8200" y2="27473"/>
                        <a14:foregroundMark x1="11600" y1="32418" x2="11600" y2="32418"/>
                        <a14:foregroundMark x1="11400" y1="29670" x2="11400" y2="29670"/>
                        <a14:foregroundMark x1="8200" y1="39560" x2="8200" y2="39560"/>
                        <a14:foregroundMark x1="3800" y1="42308" x2="3800" y2="42308"/>
                        <a14:foregroundMark x1="1800" y1="58791" x2="1800" y2="58791"/>
                        <a14:foregroundMark x1="3600" y1="63187" x2="3800" y2="63736"/>
                        <a14:foregroundMark x1="5000" y1="65934" x2="5000" y2="65934"/>
                        <a14:foregroundMark x1="23400" y1="15934" x2="23400" y2="15934"/>
                        <a14:foregroundMark x1="25600" y1="24725" x2="25600" y2="24725"/>
                        <a14:foregroundMark x1="63600" y1="62637" x2="63600" y2="62637"/>
                        <a14:foregroundMark x1="63400" y1="69780" x2="63400" y2="69780"/>
                        <a14:foregroundMark x1="60600" y1="89560" x2="60600" y2="89560"/>
                        <a14:foregroundMark x1="19800" y1="95055" x2="19800" y2="95055"/>
                        <a14:foregroundMark x1="31600" y1="95604" x2="31600" y2="95604"/>
                        <a14:foregroundMark x1="10600" y1="89011" x2="10600" y2="89011"/>
                        <a14:foregroundMark x1="9200" y1="94505" x2="9200" y2="94505"/>
                        <a14:foregroundMark x1="5600" y1="84615" x2="5600" y2="84615"/>
                        <a14:foregroundMark x1="4000" y1="94505" x2="4000" y2="94505"/>
                        <a14:foregroundMark x1="22000" y1="91209" x2="22000" y2="91209"/>
                        <a14:foregroundMark x1="10200" y1="92857" x2="10200" y2="92857"/>
                        <a14:foregroundMark x1="10600" y1="94505" x2="10600" y2="94505"/>
                        <a14:foregroundMark x1="80200" y1="86264" x2="80200" y2="86264"/>
                        <a14:foregroundMark x1="80400" y1="92308" x2="80400" y2="92308"/>
                        <a14:foregroundMark x1="79400" y1="96154" x2="79400" y2="96154"/>
                        <a14:foregroundMark x1="75600" y1="91209" x2="75600" y2="91209"/>
                        <a14:foregroundMark x1="86600" y1="89011" x2="86600" y2="89011"/>
                        <a14:foregroundMark x1="89000" y1="88462" x2="89000" y2="88462"/>
                        <a14:foregroundMark x1="83600" y1="89560" x2="83600" y2="89560"/>
                        <a14:foregroundMark x1="95800" y1="87363" x2="95800" y2="87363"/>
                        <a14:foregroundMark x1="83600" y1="94505" x2="83600" y2="94505"/>
                        <a14:foregroundMark x1="30000" y1="92308" x2="30000" y2="92308"/>
                        <a14:backgroundMark x1="24400" y1="89560" x2="24400" y2="89560"/>
                        <a14:backgroundMark x1="27600" y1="91758" x2="27600" y2="91758"/>
                        <a14:backgroundMark x1="30400" y1="93407" x2="30400" y2="93407"/>
                        <a14:backgroundMark x1="30400" y1="90110" x2="30400" y2="90110"/>
                        <a14:backgroundMark x1="36200" y1="91209" x2="36200" y2="91209"/>
                        <a14:backgroundMark x1="41200" y1="90659" x2="41200" y2="90659"/>
                        <a14:backgroundMark x1="42800" y1="93407" x2="42800" y2="93407"/>
                        <a14:backgroundMark x1="43000" y1="89560" x2="43000" y2="89560"/>
                        <a14:backgroundMark x1="52800" y1="91209" x2="52800" y2="91209"/>
                        <a14:backgroundMark x1="71200" y1="93407" x2="71200" y2="93407"/>
                        <a14:backgroundMark x1="71200" y1="89560" x2="71200" y2="89560"/>
                        <a14:backgroundMark x1="79400" y1="87363" x2="79400" y2="87363"/>
                        <a14:backgroundMark x1="82400" y1="89011" x2="82400" y2="89011"/>
                        <a14:backgroundMark x1="90200" y1="86813" x2="90200" y2="86813"/>
                        <a14:backgroundMark x1="94000" y1="94505" x2="94000" y2="94505"/>
                        <a14:backgroundMark x1="93600" y1="96154" x2="93600" y2="96154"/>
                        <a14:backgroundMark x1="98400" y1="93956" x2="98400" y2="93956"/>
                        <a14:backgroundMark x1="95600" y1="89560" x2="95600" y2="89560"/>
                        <a14:backgroundMark x1="95200" y1="93407" x2="95200" y2="93407"/>
                        <a14:backgroundMark x1="97000" y1="89560" x2="97000" y2="89560"/>
                        <a14:backgroundMark x1="98400" y1="89560" x2="98400" y2="89560"/>
                        <a14:backgroundMark x1="21000" y1="90659" x2="21000" y2="90659"/>
                        <a14:backgroundMark x1="11000" y1="92308" x2="11000" y2="92308"/>
                        <a14:backgroundMark x1="16000" y1="89011" x2="16000" y2="89011"/>
                        <a14:backgroundMark x1="9800" y1="91209" x2="9800" y2="91209"/>
                        <a14:backgroundMark x1="82600" y1="93956" x2="82600" y2="939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7094" y="3181076"/>
            <a:ext cx="1556853" cy="56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0003" y="3181076"/>
            <a:ext cx="1307805" cy="5996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05" y="5749326"/>
            <a:ext cx="1267057" cy="5449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33" y="5687308"/>
            <a:ext cx="1949464" cy="6711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254" y="6310429"/>
            <a:ext cx="2140342" cy="42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23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565" y="72351"/>
            <a:ext cx="10972800" cy="1325563"/>
          </a:xfrm>
        </p:spPr>
        <p:txBody>
          <a:bodyPr/>
          <a:lstStyle/>
          <a:p>
            <a:r>
              <a:rPr lang="en-US"/>
              <a:t>PVB QI Awards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9694" y="1516322"/>
            <a:ext cx="8812306" cy="4897904"/>
          </a:xfrm>
        </p:spPr>
        <p:txBody>
          <a:bodyPr>
            <a:normAutofit/>
          </a:bodyPr>
          <a:lstStyle/>
          <a:p>
            <a:pPr fontAlgn="base"/>
            <a:r>
              <a:rPr lang="en-US" b="1"/>
              <a:t>QI Excellence Award: </a:t>
            </a:r>
            <a:r>
              <a:rPr lang="en-US"/>
              <a:t>​</a:t>
            </a:r>
          </a:p>
          <a:p>
            <a:pPr lvl="1" fontAlgn="base"/>
            <a:r>
              <a:rPr lang="en-US"/>
              <a:t>6 key structure measures in place​</a:t>
            </a:r>
          </a:p>
          <a:p>
            <a:pPr lvl="1" fontAlgn="base"/>
            <a:r>
              <a:rPr lang="en-US"/>
              <a:t>Achieved all 3 process and outcome measures​</a:t>
            </a:r>
          </a:p>
          <a:p>
            <a:pPr fontAlgn="base"/>
            <a:r>
              <a:rPr lang="en-US" b="1"/>
              <a:t>QI Recognition Award:</a:t>
            </a:r>
            <a:r>
              <a:rPr lang="en-US"/>
              <a:t>​</a:t>
            </a:r>
          </a:p>
          <a:p>
            <a:pPr lvl="1" fontAlgn="base"/>
            <a:r>
              <a:rPr lang="en-US"/>
              <a:t>Have at least 4 key structure measures in place​</a:t>
            </a:r>
          </a:p>
          <a:p>
            <a:pPr lvl="1" fontAlgn="base"/>
            <a:r>
              <a:rPr lang="en-US"/>
              <a:t>Achieved at least 1 outcome measure​</a:t>
            </a:r>
          </a:p>
          <a:p>
            <a:pPr fontAlgn="base"/>
            <a:r>
              <a:rPr lang="en-US" b="1"/>
              <a:t>Data Champion Award:</a:t>
            </a:r>
            <a:r>
              <a:rPr lang="en-US"/>
              <a:t>​</a:t>
            </a:r>
          </a:p>
          <a:p>
            <a:pPr lvl="1" fontAlgn="base"/>
            <a:r>
              <a:rPr lang="en-US"/>
              <a:t>Complete data submitted (if not recognized above)​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/>
          </a:p>
        </p:txBody>
      </p:sp>
      <p:sp>
        <p:nvSpPr>
          <p:cNvPr id="4" name="Rounded Rectangle 3"/>
          <p:cNvSpPr/>
          <p:nvPr/>
        </p:nvSpPr>
        <p:spPr>
          <a:xfrm>
            <a:off x="1034303" y="1397914"/>
            <a:ext cx="1920688" cy="12004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12 winners</a:t>
            </a:r>
            <a:endParaRPr lang="en-US" sz="3600"/>
          </a:p>
        </p:txBody>
      </p:sp>
      <p:sp>
        <p:nvSpPr>
          <p:cNvPr id="5" name="Rounded Rectangle 4"/>
          <p:cNvSpPr/>
          <p:nvPr/>
        </p:nvSpPr>
        <p:spPr>
          <a:xfrm>
            <a:off x="1034303" y="3062444"/>
            <a:ext cx="1920688" cy="12004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24 winners</a:t>
            </a:r>
            <a:endParaRPr lang="en-US" sz="3600"/>
          </a:p>
        </p:txBody>
      </p:sp>
      <p:sp>
        <p:nvSpPr>
          <p:cNvPr id="6" name="Rounded Rectangle 5"/>
          <p:cNvSpPr/>
          <p:nvPr/>
        </p:nvSpPr>
        <p:spPr>
          <a:xfrm>
            <a:off x="1034303" y="4703433"/>
            <a:ext cx="1920688" cy="12004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25 winners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58539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18" y="1988540"/>
            <a:ext cx="11808366" cy="463888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>
                <a:ea typeface="Lato"/>
                <a:cs typeface="Lato"/>
              </a:rPr>
              <a:t> All </a:t>
            </a:r>
            <a:r>
              <a:rPr lang="en-US" sz="2800" u="sng">
                <a:ea typeface="Lato"/>
                <a:cs typeface="Lato"/>
              </a:rPr>
              <a:t>structure</a:t>
            </a:r>
            <a:r>
              <a:rPr lang="en-US" sz="2800">
                <a:ea typeface="Lato"/>
                <a:cs typeface="Lato"/>
              </a:rPr>
              <a:t> &amp; </a:t>
            </a:r>
            <a:r>
              <a:rPr lang="en-US" sz="2800" u="sng">
                <a:ea typeface="Lato"/>
                <a:cs typeface="Lato"/>
              </a:rPr>
              <a:t>patient-level</a:t>
            </a:r>
            <a:r>
              <a:rPr lang="en-US" sz="2800">
                <a:ea typeface="Lato"/>
                <a:cs typeface="Lato"/>
              </a:rPr>
              <a:t> data entered for Baseline-August 2022 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>
                <a:ea typeface="Lato"/>
                <a:cs typeface="Lato"/>
              </a:rPr>
              <a:t> Key Structure Measures "In Place":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>
                <a:ea typeface="Lato"/>
                <a:cs typeface="Lato"/>
              </a:rPr>
              <a:t> Provider and Nurse Education 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>
                <a:ea typeface="Lato"/>
                <a:cs typeface="Lato"/>
              </a:rPr>
              <a:t> Standardized Protocol/Processes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>
                <a:ea typeface="Lato"/>
                <a:cs typeface="Lato"/>
              </a:rPr>
              <a:t> Sharing un-blinded provider level NTSV C-Section rates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>
                <a:ea typeface="Lato"/>
                <a:cs typeface="Lato"/>
              </a:rPr>
              <a:t> Cesarean Decision Checklist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>
                <a:ea typeface="Lato"/>
                <a:cs typeface="Lato"/>
              </a:rPr>
              <a:t> Decision Huddles/Debriefs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>
                <a:ea typeface="Lato"/>
                <a:cs typeface="Lato"/>
              </a:rPr>
              <a:t> Shared Decision-Making</a:t>
            </a:r>
          </a:p>
          <a:p>
            <a:pPr lvl="1">
              <a:spcAft>
                <a:spcPts val="0"/>
              </a:spcAft>
              <a:buFont typeface="Arial"/>
            </a:pPr>
            <a:endParaRPr lang="en-US" sz="1800">
              <a:cs typeface="Arial" panose="020B0604020202020204"/>
            </a:endParaRPr>
          </a:p>
          <a:p>
            <a:pPr>
              <a:spcAft>
                <a:spcPts val="0"/>
              </a:spcAft>
            </a:pPr>
            <a:endParaRPr lang="en-US" sz="1800">
              <a:cs typeface="Arial" panose="020B0604020202020204"/>
            </a:endParaRPr>
          </a:p>
          <a:p>
            <a:pPr>
              <a:spcAft>
                <a:spcPts val="0"/>
              </a:spcAft>
            </a:pPr>
            <a:endParaRPr lang="en-US" sz="1800">
              <a:cs typeface="Arial" panose="020B0604020202020204"/>
            </a:endParaRPr>
          </a:p>
          <a:p>
            <a:pPr>
              <a:spcAft>
                <a:spcPts val="0"/>
              </a:spcAft>
            </a:pPr>
            <a:endParaRPr lang="en-US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8939" y="3754750"/>
            <a:ext cx="2604126" cy="2966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53" y="-50095"/>
            <a:ext cx="6944694" cy="20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86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1547"/>
            <a:ext cx="7899400" cy="4351338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800">
                <a:ea typeface="+mn-lt"/>
                <a:cs typeface="+mn-lt"/>
              </a:rPr>
              <a:t> Achievement of PVB aims 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>
                <a:ea typeface="Lato"/>
                <a:cs typeface="Arial" panose="020B0604020202020204"/>
              </a:rPr>
              <a:t>≥ </a:t>
            </a:r>
            <a:r>
              <a:rPr lang="en-US" sz="2400" u="sng"/>
              <a:t>80% </a:t>
            </a:r>
            <a:r>
              <a:rPr lang="en-US" sz="2400"/>
              <a:t>of Providers and Nurses educated on ACOG/SMFM guidelines</a:t>
            </a:r>
            <a:endParaRPr lang="en-US" sz="2400" b="1" u="sng"/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>
                <a:ea typeface="Lato"/>
                <a:cs typeface="Arial" panose="020B0604020202020204"/>
              </a:rPr>
              <a:t> ≥ 80% </a:t>
            </a:r>
            <a:r>
              <a:rPr lang="en-US" sz="2400">
                <a:ea typeface="+mn-lt"/>
                <a:cs typeface="+mn-lt"/>
              </a:rPr>
              <a:t>of all NTSV C-Sections meeting ACOG/SMFM guidelines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/>
              <a:t> NTSV C-Section Rate ≤</a:t>
            </a:r>
            <a:r>
              <a:rPr lang="en-US" sz="2400" b="1" u="sng"/>
              <a:t>23.6%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8"/>
            <a:ext cx="6944694" cy="20386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3296825"/>
            <a:ext cx="2604126" cy="29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34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5062-1C7D-F7D2-261F-79A1D4FF9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29" y="663628"/>
            <a:ext cx="7805058" cy="1325563"/>
          </a:xfrm>
        </p:spPr>
        <p:txBody>
          <a:bodyPr/>
          <a:lstStyle/>
          <a:p>
            <a:r>
              <a:rPr lang="en-US" dirty="0">
                <a:ea typeface="Lato Medium"/>
                <a:cs typeface="Lato Medium"/>
              </a:rPr>
              <a:t> Goal is for all PVB teams to achieve a QI Excellence Award by the end of 2023!</a:t>
            </a:r>
            <a:br>
              <a:rPr lang="en-US" dirty="0">
                <a:ea typeface="Lato Medium"/>
                <a:cs typeface="Lato Medium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4F782-D3B5-28B3-6E8A-66D86EA15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948" y="2141024"/>
            <a:ext cx="5958652" cy="357198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>
                <a:ea typeface="Lato"/>
                <a:cs typeface="Lato"/>
              </a:rPr>
              <a:t>ILPQC is committed to supporting all teams to achieve QI Excellence in PVB</a:t>
            </a:r>
            <a:endParaRPr lang="en-US" sz="600" dirty="0"/>
          </a:p>
          <a:p>
            <a:r>
              <a:rPr lang="en-US" sz="2800" dirty="0">
                <a:ea typeface="Lato"/>
                <a:cs typeface="Lato"/>
              </a:rPr>
              <a:t>ILPQC has been reaching out to teams to set up 1:1 chats to check in on plans/progress to achieve initiative goals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9AEAD-A3C0-9805-1D93-B0E3755205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A0059-E995-F055-B36D-D09F00A62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pic>
        <p:nvPicPr>
          <p:cNvPr id="6" name="Graphic 6" descr="Cheers with solid fill">
            <a:extLst>
              <a:ext uri="{FF2B5EF4-FFF2-40B4-BE49-F238E27FC236}">
                <a16:creationId xmlns:a16="http://schemas.microsoft.com/office/drawing/2014/main" id="{0D416781-D59C-B6F9-0BCB-D892A4637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805319" y="1447800"/>
            <a:ext cx="4639733" cy="460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614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ILPQC">
      <a:dk1>
        <a:srgbClr val="444C55"/>
      </a:dk1>
      <a:lt1>
        <a:srgbClr val="FFFFFF"/>
      </a:lt1>
      <a:dk2>
        <a:srgbClr val="79818A"/>
      </a:dk2>
      <a:lt2>
        <a:srgbClr val="F3F6FB"/>
      </a:lt2>
      <a:accent1>
        <a:srgbClr val="1C498B"/>
      </a:accent1>
      <a:accent2>
        <a:srgbClr val="F5668F"/>
      </a:accent2>
      <a:accent3>
        <a:srgbClr val="F58366"/>
      </a:accent3>
      <a:accent4>
        <a:srgbClr val="FDD702"/>
      </a:accent4>
      <a:accent5>
        <a:srgbClr val="6B95FD"/>
      </a:accent5>
      <a:accent6>
        <a:srgbClr val="A3B745"/>
      </a:accent6>
      <a:hlink>
        <a:srgbClr val="6B95FD"/>
      </a:hlink>
      <a:folHlink>
        <a:srgbClr val="6B95F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ustom 9">
      <a:dk1>
        <a:sysClr val="windowText" lastClr="000000"/>
      </a:dk1>
      <a:lt1>
        <a:sysClr val="window" lastClr="FFFFFF"/>
      </a:lt1>
      <a:dk2>
        <a:srgbClr val="494341"/>
      </a:dk2>
      <a:lt2>
        <a:srgbClr val="E7E6E6"/>
      </a:lt2>
      <a:accent1>
        <a:srgbClr val="85CEC0"/>
      </a:accent1>
      <a:accent2>
        <a:srgbClr val="F5822A"/>
      </a:accent2>
      <a:accent3>
        <a:srgbClr val="6E6E5B"/>
      </a:accent3>
      <a:accent4>
        <a:srgbClr val="759E5F"/>
      </a:accent4>
      <a:accent5>
        <a:srgbClr val="925071"/>
      </a:accent5>
      <a:accent6>
        <a:srgbClr val="D3D321"/>
      </a:accent6>
      <a:hlink>
        <a:srgbClr val="436F9B"/>
      </a:hlink>
      <a:folHlink>
        <a:srgbClr val="CC434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ILPQC">
      <a:dk1>
        <a:srgbClr val="444C55"/>
      </a:dk1>
      <a:lt1>
        <a:srgbClr val="FFFFFF"/>
      </a:lt1>
      <a:dk2>
        <a:srgbClr val="79818A"/>
      </a:dk2>
      <a:lt2>
        <a:srgbClr val="F3F6FB"/>
      </a:lt2>
      <a:accent1>
        <a:srgbClr val="1C498B"/>
      </a:accent1>
      <a:accent2>
        <a:srgbClr val="F5668F"/>
      </a:accent2>
      <a:accent3>
        <a:srgbClr val="F58366"/>
      </a:accent3>
      <a:accent4>
        <a:srgbClr val="FDD702"/>
      </a:accent4>
      <a:accent5>
        <a:srgbClr val="6B95FD"/>
      </a:accent5>
      <a:accent6>
        <a:srgbClr val="A3B745"/>
      </a:accent6>
      <a:hlink>
        <a:srgbClr val="6B95FD"/>
      </a:hlink>
      <a:folHlink>
        <a:srgbClr val="6B95F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2715</Words>
  <Application>Microsoft Office PowerPoint</Application>
  <PresentationFormat>Widescreen</PresentationFormat>
  <Paragraphs>440</Paragraphs>
  <Slides>56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56</vt:i4>
      </vt:variant>
    </vt:vector>
  </HeadingPairs>
  <TitlesOfParts>
    <vt:vector size="70" baseType="lpstr">
      <vt:lpstr>MS PGothic</vt:lpstr>
      <vt:lpstr>Arial</vt:lpstr>
      <vt:lpstr>Arial Nova</vt:lpstr>
      <vt:lpstr>Bahnschrift</vt:lpstr>
      <vt:lpstr>Calibri</vt:lpstr>
      <vt:lpstr>Calibri Light</vt:lpstr>
      <vt:lpstr>Century Gothic</vt:lpstr>
      <vt:lpstr>Helvetica Neue Medium</vt:lpstr>
      <vt:lpstr>Lato</vt:lpstr>
      <vt:lpstr>Lato Medium</vt:lpstr>
      <vt:lpstr>Wingdings</vt:lpstr>
      <vt:lpstr>1_Office Theme</vt:lpstr>
      <vt:lpstr>2_Office Theme</vt:lpstr>
      <vt:lpstr>4_Office Theme</vt:lpstr>
      <vt:lpstr>PVB Monthly Webinar:  2022 Annual Conference Recap &amp; NTSV C-Section Fallouts</vt:lpstr>
      <vt:lpstr>Overview:</vt:lpstr>
      <vt:lpstr>2022 Annual Conference Celebrations</vt:lpstr>
      <vt:lpstr>Happy 10th Anniversary ILPQC! </vt:lpstr>
      <vt:lpstr>2022 AC by the Numbers</vt:lpstr>
      <vt:lpstr>PVB QI Awards</vt:lpstr>
      <vt:lpstr>PowerPoint Presentation</vt:lpstr>
      <vt:lpstr>PowerPoint Presentation</vt:lpstr>
      <vt:lpstr> Goal is for all PVB teams to achieve a QI Excellence Award by the end of 2023! </vt:lpstr>
      <vt:lpstr>We want to hear from you!  Thoughts on 2022 Annual Conference</vt:lpstr>
      <vt:lpstr>Promoting Vaginal Birth</vt:lpstr>
      <vt:lpstr>PVB Aims and Measures</vt:lpstr>
      <vt:lpstr>PVB Key Strategies for Culture Change</vt:lpstr>
      <vt:lpstr>Most Utilized PVB Strategies </vt:lpstr>
      <vt:lpstr>PVB Strategies Reported By Teams </vt:lpstr>
      <vt:lpstr>PVB Teams Progress on Key Structure Measures</vt:lpstr>
      <vt:lpstr>Provider and Nurse Education</vt:lpstr>
      <vt:lpstr>PowerPoint Presentation</vt:lpstr>
      <vt:lpstr>PowerPoint Presentation</vt:lpstr>
      <vt:lpstr>Cesarean Decision Checklists  and Decision Huddles/Debriefs</vt:lpstr>
      <vt:lpstr>Shared Decision Making and Patient Education</vt:lpstr>
      <vt:lpstr>NTSV C-Section Rate PVB Hospitals baseline to Q3 2022</vt:lpstr>
      <vt:lpstr>Addressing disparities: NTSV C-Section Rate by Race and Ethnicity </vt:lpstr>
      <vt:lpstr>NTSV C-Sections Meeting  ACOG/SMFM Criteria</vt:lpstr>
      <vt:lpstr>Meeting ACOG/SMFM Criteria by  stage of labor</vt:lpstr>
      <vt:lpstr>Which ACOG/SMFM Criteria does your team need to focus efforts to achieve your &gt; 80% overall goal?</vt:lpstr>
      <vt:lpstr>PVB Key Strategies for Culture Change</vt:lpstr>
      <vt:lpstr>Improving % of  NTSV C-sections meeting ACOG/SMFM Criteria</vt:lpstr>
      <vt:lpstr>Sharing Un-blinded Provider-Level NTSV C-Section Rates</vt:lpstr>
      <vt:lpstr>Sharing Un-blinded Provider  Level NTSV C-Section Rates</vt:lpstr>
      <vt:lpstr>Key Resources and strategies for  Sharing Provider-Level Data</vt:lpstr>
      <vt:lpstr>Key Resources and Strategies for  Provider and Nurse Education + Buy In</vt:lpstr>
      <vt:lpstr>ILPQC Labor Management Support Class</vt:lpstr>
      <vt:lpstr>Consistent use of the Cesarean  Decision Checklist and Huddles</vt:lpstr>
      <vt:lpstr>Cesarean Decision Checklist </vt:lpstr>
      <vt:lpstr>Fallout Review of NTSV C-Section Cases  Not Meeting ACOG/SMFM Criteria</vt:lpstr>
      <vt:lpstr>Are you reviewing your ACOG / SMFM criteria fall outs?  How can you reach your goal &gt; 80% NTSV C/S meeting criteria?</vt:lpstr>
      <vt:lpstr>Key ILPQC Resource for Fallout Review NTSV C-Section Cases Not Meeting ACOG/SMFM Criteria  </vt:lpstr>
      <vt:lpstr>PVB Opportunity Review/Debrief Key Steps</vt:lpstr>
      <vt:lpstr>PowerPoint Presentation</vt:lpstr>
      <vt:lpstr>PowerPoint Presentation</vt:lpstr>
      <vt:lpstr>PowerPoint Presentation</vt:lpstr>
      <vt:lpstr>Feedback on Fallout Review Form</vt:lpstr>
      <vt:lpstr>Fall-Outs: Individual Case Review Steps</vt:lpstr>
      <vt:lpstr>Team Talk: NorthShore University Health System Evanston Hospital </vt:lpstr>
      <vt:lpstr>Northshore University HealthSystem  Evanston Hospital  Our PVB Journey</vt:lpstr>
      <vt:lpstr>Path to Success</vt:lpstr>
      <vt:lpstr>Path to Success</vt:lpstr>
      <vt:lpstr>Total NTSV C/S deliveries meeting ACOG/SMFM criteria</vt:lpstr>
      <vt:lpstr>Thank you for listening!</vt:lpstr>
      <vt:lpstr>PVB Next Steps</vt:lpstr>
      <vt:lpstr>Ongoing PVB QI Support for Q3 2022</vt:lpstr>
      <vt:lpstr>ILPQC is here to help you  get across the finish line!</vt:lpstr>
      <vt:lpstr>Upcoming Calls</vt:lpstr>
      <vt:lpstr>Questions?</vt:lpstr>
      <vt:lpstr>Thanks to our Funders</vt:lpstr>
    </vt:vector>
  </TitlesOfParts>
  <Company>NorthShore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Alana Rivera</dc:creator>
  <cp:lastModifiedBy>Eileen Fleming Suse</cp:lastModifiedBy>
  <cp:revision>8</cp:revision>
  <dcterms:created xsi:type="dcterms:W3CDTF">2022-05-27T17:37:53Z</dcterms:created>
  <dcterms:modified xsi:type="dcterms:W3CDTF">2022-11-28T18:16:27Z</dcterms:modified>
</cp:coreProperties>
</file>