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6.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7.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9.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10.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tags/tag55.xml" ContentType="application/vnd.openxmlformats-officedocument.presentationml.tags+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23.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2A0_FEC9E073.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4375" r:id="rId4"/>
    <p:sldMasterId id="2147483708" r:id="rId5"/>
    <p:sldMasterId id="2147484581" r:id="rId6"/>
    <p:sldMasterId id="2147484591" r:id="rId7"/>
    <p:sldMasterId id="2147484612" r:id="rId8"/>
    <p:sldMasterId id="2147484625" r:id="rId9"/>
    <p:sldMasterId id="2147484639" r:id="rId10"/>
    <p:sldMasterId id="2147484651" r:id="rId11"/>
    <p:sldMasterId id="2147484669" r:id="rId12"/>
    <p:sldMasterId id="2147484683" r:id="rId13"/>
  </p:sldMasterIdLst>
  <p:notesMasterIdLst>
    <p:notesMasterId r:id="rId89"/>
  </p:notesMasterIdLst>
  <p:sldIdLst>
    <p:sldId id="257" r:id="rId14"/>
    <p:sldId id="646" r:id="rId15"/>
    <p:sldId id="637" r:id="rId16"/>
    <p:sldId id="544" r:id="rId17"/>
    <p:sldId id="590" r:id="rId18"/>
    <p:sldId id="570" r:id="rId19"/>
    <p:sldId id="571" r:id="rId20"/>
    <p:sldId id="649" r:id="rId21"/>
    <p:sldId id="641" r:id="rId22"/>
    <p:sldId id="642" r:id="rId23"/>
    <p:sldId id="548" r:id="rId24"/>
    <p:sldId id="549" r:id="rId25"/>
    <p:sldId id="559" r:id="rId26"/>
    <p:sldId id="332" r:id="rId27"/>
    <p:sldId id="334" r:id="rId28"/>
    <p:sldId id="336" r:id="rId29"/>
    <p:sldId id="338" r:id="rId30"/>
    <p:sldId id="340" r:id="rId31"/>
    <p:sldId id="602" r:id="rId32"/>
    <p:sldId id="555" r:id="rId33"/>
    <p:sldId id="650" r:id="rId34"/>
    <p:sldId id="556" r:id="rId35"/>
    <p:sldId id="697" r:id="rId36"/>
    <p:sldId id="696" r:id="rId37"/>
    <p:sldId id="689" r:id="rId38"/>
    <p:sldId id="691" r:id="rId39"/>
    <p:sldId id="690" r:id="rId40"/>
    <p:sldId id="698" r:id="rId41"/>
    <p:sldId id="684" r:id="rId42"/>
    <p:sldId id="675" r:id="rId43"/>
    <p:sldId id="676" r:id="rId44"/>
    <p:sldId id="685" r:id="rId45"/>
    <p:sldId id="677" r:id="rId46"/>
    <p:sldId id="678" r:id="rId47"/>
    <p:sldId id="679" r:id="rId48"/>
    <p:sldId id="680" r:id="rId49"/>
    <p:sldId id="694" r:id="rId50"/>
    <p:sldId id="695" r:id="rId51"/>
    <p:sldId id="651" r:id="rId52"/>
    <p:sldId id="652" r:id="rId53"/>
    <p:sldId id="653" r:id="rId54"/>
    <p:sldId id="654" r:id="rId55"/>
    <p:sldId id="692" r:id="rId56"/>
    <p:sldId id="693" r:id="rId57"/>
    <p:sldId id="662" r:id="rId58"/>
    <p:sldId id="663" r:id="rId59"/>
    <p:sldId id="665" r:id="rId60"/>
    <p:sldId id="666" r:id="rId61"/>
    <p:sldId id="667" r:id="rId62"/>
    <p:sldId id="668" r:id="rId63"/>
    <p:sldId id="669" r:id="rId64"/>
    <p:sldId id="670" r:id="rId65"/>
    <p:sldId id="671" r:id="rId66"/>
    <p:sldId id="699" r:id="rId67"/>
    <p:sldId id="700" r:id="rId68"/>
    <p:sldId id="701" r:id="rId69"/>
    <p:sldId id="702" r:id="rId70"/>
    <p:sldId id="703" r:id="rId71"/>
    <p:sldId id="704" r:id="rId72"/>
    <p:sldId id="705" r:id="rId73"/>
    <p:sldId id="706" r:id="rId74"/>
    <p:sldId id="707" r:id="rId75"/>
    <p:sldId id="708" r:id="rId76"/>
    <p:sldId id="709" r:id="rId77"/>
    <p:sldId id="710" r:id="rId78"/>
    <p:sldId id="711" r:id="rId79"/>
    <p:sldId id="712" r:id="rId80"/>
    <p:sldId id="674" r:id="rId81"/>
    <p:sldId id="672" r:id="rId82"/>
    <p:sldId id="673" r:id="rId83"/>
    <p:sldId id="474" r:id="rId84"/>
    <p:sldId id="713" r:id="rId85"/>
    <p:sldId id="714" r:id="rId86"/>
    <p:sldId id="715" r:id="rId87"/>
    <p:sldId id="71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FBE01E-7B92-B9C0-0995-5C3FE74E91A1}" name="Alana Rivera" initials="AR" userId="S::arg3669@ads.northwestern.edu::fc8b707a-b7e9-4f2a-8d71-2d76819b7881" providerId="AD"/>
  <p188:author id="{FCF8223C-610E-2BBA-F33B-0E1F55F6BB33}" name="Patricia Ann Lee King" initials="PK" userId="S::pal094@ads.northwestern.edu::dbab7ec2-5444-4d21-afe7-a39974533ddc" providerId="AD"/>
  <p188:author id="{B1E8E1CE-C373-4BDB-0D3F-F84FE1DA86D4}" name="Eileen Fleming Suse" initials="ES" userId="S::efs3844@ads.northwestern.edu::725c94ef-d051-42d7-9d33-8572765d59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ED7373"/>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1" y="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notesMaster" Target="notesMasters/notesMaster1.xml"/><Relationship Id="rId16" Type="http://schemas.openxmlformats.org/officeDocument/2006/relationships/slide" Target="slides/slide3.xml"/><Relationship Id="rId11" Type="http://schemas.openxmlformats.org/officeDocument/2006/relationships/slideMaster" Target="slideMasters/slideMaster9.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3.xml"/><Relationship Id="rId90" Type="http://schemas.openxmlformats.org/officeDocument/2006/relationships/presProps" Target="pres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6.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8.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microsoft.com/office/2018/10/relationships/authors" Target="author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Master" Target="slideMasters/slideMaster11.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5.xml"/><Relationship Id="rId71" Type="http://schemas.openxmlformats.org/officeDocument/2006/relationships/slide" Target="slides/slide58.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fs3844\Documents\ILPQC\PVB\PVB%20Data%20Graphs%203.23.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efs3844\Documents\ILPQC\PVB\PVB%20Data%20Graphs%203.23.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fs3844\Documents\ILPQC\PVB\PVB%20Data%20Graphs%203.23.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fs3844\Downloads\ILPQCPromotingVagina_DATA_LABELS_2023-03-27_1426.csv"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fs3844\Downloads\ILPQCPromotingVagina_DATA_LABELS_2023-03-27_1426.csv"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fs3844\Documents\ILPQC\PVB\PVB%20Data%20Graphs%203.23.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whitevae1\AppData\Local\Microsoft\Windows\INetCache\Content.Outlook\1PBJ08KK\Route%20of%20Delivery%20by%20RaceEth%20withNTSV.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2.xml"/><Relationship Id="rId4" Type="http://schemas.openxmlformats.org/officeDocument/2006/relationships/oleObject" Target="file:///\\enhnet\shared\Nurse_OBS\ILPQC%20Initiatives\Birth%20Equity\Presentations\Book1.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enhnet\shared\Nurse_OBS\ILPQC%20Initiatives\Birth%20Equity\Template%20for%20PREM%20data%20reporting%208.30.22.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fs3844\Documents\ILPQC\PVB\PVB%20Data%20Graphs%203.23.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fs3844\Documents\ILPQC\PVB\PVB%20Data%20Graphs%203.23.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fs3844\Documents\ILPQC\PVB\PVB%20Data%20Graphs%203.23.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fs3844\Documents\ILPQC\PVB\PVB%20Data%20Graphs%203.23.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fs3844\Documents\ILPQC\PVB\PVB%20Data%20Graphs%203.23.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fs3844\Documents\ILPQC\PVB\PVB%20Data%20Graphs%203.23.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fs3844\Documents\ILPQC\PVB\PVB%20Data%20Graphs%203.23.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efs3844\Documents\ILPQC\PVB\PVB%20Data%20Graphs%203.23.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provider and nurse education and other strategies to achieve buy-in</a:t>
            </a:r>
            <a:endParaRPr lang="en-US" sz="1800" b="0">
              <a:effectLst/>
            </a:endParaRPr>
          </a:p>
        </c:rich>
      </c:tx>
      <c:layout/>
      <c:overlay val="0"/>
      <c:spPr>
        <a:noFill/>
        <a:ln>
          <a:noFill/>
        </a:ln>
        <a:effectLst/>
      </c:spPr>
    </c:title>
    <c:autoTitleDeleted val="0"/>
    <c:plotArea>
      <c:layout/>
      <c:barChart>
        <c:barDir val="col"/>
        <c:grouping val="percentStacked"/>
        <c:varyColors val="0"/>
        <c:ser>
          <c:idx val="0"/>
          <c:order val="0"/>
          <c:tx>
            <c:strRef>
              <c:f>'SM 1'!$A$2</c:f>
              <c:strCache>
                <c:ptCount val="1"/>
                <c:pt idx="0">
                  <c:v>In Place</c:v>
                </c:pt>
              </c:strCache>
            </c:strRef>
          </c:tx>
          <c:spPr>
            <a:solidFill>
              <a:srgbClr val="00B050"/>
            </a:solidFill>
            <a:ln>
              <a:noFill/>
            </a:ln>
            <a:effectLst/>
          </c:spPr>
          <c:invertIfNegative val="0"/>
          <c:cat>
            <c:strRef>
              <c:f>'SM 1'!$B$1:$AB$1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22-Apr</c:v>
                </c:pt>
                <c:pt idx="17">
                  <c:v>22-May</c:v>
                </c:pt>
                <c:pt idx="18">
                  <c:v>Jun-22</c:v>
                </c:pt>
                <c:pt idx="19">
                  <c:v>22-Jul</c:v>
                </c:pt>
                <c:pt idx="20">
                  <c:v>Aug-22</c:v>
                </c:pt>
                <c:pt idx="21">
                  <c:v>Sep-22</c:v>
                </c:pt>
                <c:pt idx="22">
                  <c:v>Oct-22</c:v>
                </c:pt>
                <c:pt idx="23">
                  <c:v>Nov-22</c:v>
                </c:pt>
                <c:pt idx="24">
                  <c:v>Dec-22</c:v>
                </c:pt>
                <c:pt idx="25">
                  <c:v>Jan-23</c:v>
                </c:pt>
                <c:pt idx="26">
                  <c:v>Feb-23</c:v>
                </c:pt>
              </c:strCache>
            </c:strRef>
          </c:cat>
          <c:val>
            <c:numRef>
              <c:f>'SM 1'!$B$2:$AB$2</c:f>
              <c:numCache>
                <c:formatCode>General</c:formatCode>
                <c:ptCount val="27"/>
                <c:pt idx="0">
                  <c:v>2.11</c:v>
                </c:pt>
                <c:pt idx="1">
                  <c:v>6.25</c:v>
                </c:pt>
                <c:pt idx="2">
                  <c:v>8.86</c:v>
                </c:pt>
                <c:pt idx="3">
                  <c:v>14.29</c:v>
                </c:pt>
                <c:pt idx="4">
                  <c:v>22.78</c:v>
                </c:pt>
                <c:pt idx="5">
                  <c:v>21.74</c:v>
                </c:pt>
                <c:pt idx="6">
                  <c:v>32.86</c:v>
                </c:pt>
                <c:pt idx="7">
                  <c:v>34.78</c:v>
                </c:pt>
                <c:pt idx="8">
                  <c:v>50</c:v>
                </c:pt>
                <c:pt idx="9">
                  <c:v>54.69</c:v>
                </c:pt>
                <c:pt idx="10">
                  <c:v>59.02</c:v>
                </c:pt>
                <c:pt idx="11">
                  <c:v>59.38</c:v>
                </c:pt>
                <c:pt idx="12">
                  <c:v>60</c:v>
                </c:pt>
                <c:pt idx="13">
                  <c:v>56.45</c:v>
                </c:pt>
                <c:pt idx="14">
                  <c:v>61.9</c:v>
                </c:pt>
                <c:pt idx="15">
                  <c:v>68.849999999999994</c:v>
                </c:pt>
                <c:pt idx="16">
                  <c:v>70</c:v>
                </c:pt>
                <c:pt idx="17">
                  <c:v>71.430000000000007</c:v>
                </c:pt>
                <c:pt idx="18">
                  <c:v>73.33</c:v>
                </c:pt>
                <c:pt idx="19">
                  <c:v>77</c:v>
                </c:pt>
                <c:pt idx="20">
                  <c:v>81</c:v>
                </c:pt>
                <c:pt idx="21">
                  <c:v>80</c:v>
                </c:pt>
                <c:pt idx="22">
                  <c:v>82</c:v>
                </c:pt>
                <c:pt idx="23">
                  <c:v>79</c:v>
                </c:pt>
                <c:pt idx="24">
                  <c:v>81</c:v>
                </c:pt>
                <c:pt idx="25">
                  <c:v>82</c:v>
                </c:pt>
                <c:pt idx="26">
                  <c:v>79</c:v>
                </c:pt>
              </c:numCache>
            </c:numRef>
          </c:val>
          <c:extLst>
            <c:ext xmlns:c16="http://schemas.microsoft.com/office/drawing/2014/chart" uri="{C3380CC4-5D6E-409C-BE32-E72D297353CC}">
              <c16:uniqueId val="{00000000-1D4F-4284-A953-D240A6EA2C8B}"/>
            </c:ext>
          </c:extLst>
        </c:ser>
        <c:ser>
          <c:idx val="1"/>
          <c:order val="1"/>
          <c:tx>
            <c:strRef>
              <c:f>'SM 1'!$A$3</c:f>
              <c:strCache>
                <c:ptCount val="1"/>
                <c:pt idx="0">
                  <c:v>Working on it </c:v>
                </c:pt>
              </c:strCache>
            </c:strRef>
          </c:tx>
          <c:spPr>
            <a:solidFill>
              <a:srgbClr val="FFC000"/>
            </a:solidFill>
            <a:ln>
              <a:noFill/>
            </a:ln>
            <a:effectLst/>
          </c:spPr>
          <c:invertIfNegative val="0"/>
          <c:cat>
            <c:strRef>
              <c:f>'SM 1'!$B$1:$AB$1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22-Apr</c:v>
                </c:pt>
                <c:pt idx="17">
                  <c:v>22-May</c:v>
                </c:pt>
                <c:pt idx="18">
                  <c:v>Jun-22</c:v>
                </c:pt>
                <c:pt idx="19">
                  <c:v>22-Jul</c:v>
                </c:pt>
                <c:pt idx="20">
                  <c:v>Aug-22</c:v>
                </c:pt>
                <c:pt idx="21">
                  <c:v>Sep-22</c:v>
                </c:pt>
                <c:pt idx="22">
                  <c:v>Oct-22</c:v>
                </c:pt>
                <c:pt idx="23">
                  <c:v>Nov-22</c:v>
                </c:pt>
                <c:pt idx="24">
                  <c:v>Dec-22</c:v>
                </c:pt>
                <c:pt idx="25">
                  <c:v>Jan-23</c:v>
                </c:pt>
                <c:pt idx="26">
                  <c:v>Feb-23</c:v>
                </c:pt>
              </c:strCache>
            </c:strRef>
          </c:cat>
          <c:val>
            <c:numRef>
              <c:f>'SM 1'!$B$3:$AB$3</c:f>
              <c:numCache>
                <c:formatCode>General</c:formatCode>
                <c:ptCount val="27"/>
                <c:pt idx="0">
                  <c:v>30</c:v>
                </c:pt>
                <c:pt idx="1">
                  <c:v>58.75</c:v>
                </c:pt>
                <c:pt idx="2">
                  <c:v>70.89</c:v>
                </c:pt>
                <c:pt idx="3">
                  <c:v>72.73</c:v>
                </c:pt>
                <c:pt idx="4">
                  <c:v>68.349999999999994</c:v>
                </c:pt>
                <c:pt idx="5">
                  <c:v>73.91</c:v>
                </c:pt>
                <c:pt idx="6">
                  <c:v>64.290000000000006</c:v>
                </c:pt>
                <c:pt idx="7">
                  <c:v>63.77</c:v>
                </c:pt>
                <c:pt idx="8">
                  <c:v>50</c:v>
                </c:pt>
                <c:pt idx="9">
                  <c:v>43.75</c:v>
                </c:pt>
                <c:pt idx="10">
                  <c:v>39.340000000000003</c:v>
                </c:pt>
                <c:pt idx="11">
                  <c:v>37.5</c:v>
                </c:pt>
                <c:pt idx="12">
                  <c:v>36.67</c:v>
                </c:pt>
                <c:pt idx="13">
                  <c:v>38.71</c:v>
                </c:pt>
                <c:pt idx="14">
                  <c:v>33.33</c:v>
                </c:pt>
                <c:pt idx="15">
                  <c:v>27.59</c:v>
                </c:pt>
                <c:pt idx="16">
                  <c:v>25</c:v>
                </c:pt>
                <c:pt idx="17">
                  <c:v>23.81</c:v>
                </c:pt>
                <c:pt idx="18">
                  <c:v>26.67</c:v>
                </c:pt>
                <c:pt idx="19">
                  <c:v>23</c:v>
                </c:pt>
                <c:pt idx="20">
                  <c:v>19</c:v>
                </c:pt>
                <c:pt idx="21">
                  <c:v>19</c:v>
                </c:pt>
                <c:pt idx="22">
                  <c:v>15</c:v>
                </c:pt>
                <c:pt idx="23">
                  <c:v>19</c:v>
                </c:pt>
                <c:pt idx="24">
                  <c:v>16</c:v>
                </c:pt>
                <c:pt idx="25">
                  <c:v>16</c:v>
                </c:pt>
                <c:pt idx="26">
                  <c:v>18</c:v>
                </c:pt>
              </c:numCache>
            </c:numRef>
          </c:val>
          <c:extLst>
            <c:ext xmlns:c16="http://schemas.microsoft.com/office/drawing/2014/chart" uri="{C3380CC4-5D6E-409C-BE32-E72D297353CC}">
              <c16:uniqueId val="{00000001-1D4F-4284-A953-D240A6EA2C8B}"/>
            </c:ext>
          </c:extLst>
        </c:ser>
        <c:ser>
          <c:idx val="2"/>
          <c:order val="2"/>
          <c:tx>
            <c:strRef>
              <c:f>'SM 1'!$A$4</c:f>
              <c:strCache>
                <c:ptCount val="1"/>
                <c:pt idx="0">
                  <c:v>Not Started</c:v>
                </c:pt>
              </c:strCache>
            </c:strRef>
          </c:tx>
          <c:spPr>
            <a:solidFill>
              <a:srgbClr val="FF0000"/>
            </a:solidFill>
            <a:ln>
              <a:noFill/>
            </a:ln>
            <a:effectLst/>
          </c:spPr>
          <c:invertIfNegative val="0"/>
          <c:cat>
            <c:strRef>
              <c:f>'SM 1'!$B$1:$AB$1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22-Apr</c:v>
                </c:pt>
                <c:pt idx="17">
                  <c:v>22-May</c:v>
                </c:pt>
                <c:pt idx="18">
                  <c:v>Jun-22</c:v>
                </c:pt>
                <c:pt idx="19">
                  <c:v>22-Jul</c:v>
                </c:pt>
                <c:pt idx="20">
                  <c:v>Aug-22</c:v>
                </c:pt>
                <c:pt idx="21">
                  <c:v>Sep-22</c:v>
                </c:pt>
                <c:pt idx="22">
                  <c:v>Oct-22</c:v>
                </c:pt>
                <c:pt idx="23">
                  <c:v>Nov-22</c:v>
                </c:pt>
                <c:pt idx="24">
                  <c:v>Dec-22</c:v>
                </c:pt>
                <c:pt idx="25">
                  <c:v>Jan-23</c:v>
                </c:pt>
                <c:pt idx="26">
                  <c:v>Feb-23</c:v>
                </c:pt>
              </c:strCache>
            </c:strRef>
          </c:cat>
          <c:val>
            <c:numRef>
              <c:f>'SM 1'!$B$4:$AB$4</c:f>
              <c:numCache>
                <c:formatCode>General</c:formatCode>
                <c:ptCount val="27"/>
                <c:pt idx="0">
                  <c:v>67.89</c:v>
                </c:pt>
                <c:pt idx="1">
                  <c:v>35</c:v>
                </c:pt>
                <c:pt idx="2">
                  <c:v>20.25</c:v>
                </c:pt>
                <c:pt idx="3">
                  <c:v>12.97999999999999</c:v>
                </c:pt>
                <c:pt idx="4">
                  <c:v>8.8700000000000045</c:v>
                </c:pt>
                <c:pt idx="5">
                  <c:v>4.3500000000000085</c:v>
                </c:pt>
                <c:pt idx="6">
                  <c:v>2.8499999999999943</c:v>
                </c:pt>
                <c:pt idx="7">
                  <c:v>1.4499999999999886</c:v>
                </c:pt>
                <c:pt idx="8">
                  <c:v>0</c:v>
                </c:pt>
                <c:pt idx="9">
                  <c:v>1.5600000000000023</c:v>
                </c:pt>
                <c:pt idx="10">
                  <c:v>1.6399999999999864</c:v>
                </c:pt>
                <c:pt idx="11">
                  <c:v>3.1200000000000045</c:v>
                </c:pt>
                <c:pt idx="12">
                  <c:v>3.3299999999999983</c:v>
                </c:pt>
                <c:pt idx="13">
                  <c:v>4.8400000000000034</c:v>
                </c:pt>
                <c:pt idx="14">
                  <c:v>4.7700000000000102</c:v>
                </c:pt>
                <c:pt idx="15">
                  <c:v>3.5600000000000023</c:v>
                </c:pt>
                <c:pt idx="16">
                  <c:v>5</c:v>
                </c:pt>
                <c:pt idx="17">
                  <c:v>4.7599999999999909</c:v>
                </c:pt>
                <c:pt idx="18">
                  <c:v>0</c:v>
                </c:pt>
                <c:pt idx="19">
                  <c:v>0</c:v>
                </c:pt>
                <c:pt idx="20">
                  <c:v>0</c:v>
                </c:pt>
                <c:pt idx="21">
                  <c:v>1</c:v>
                </c:pt>
                <c:pt idx="22">
                  <c:v>3</c:v>
                </c:pt>
                <c:pt idx="23">
                  <c:v>2</c:v>
                </c:pt>
                <c:pt idx="24">
                  <c:v>3</c:v>
                </c:pt>
                <c:pt idx="25">
                  <c:v>2</c:v>
                </c:pt>
                <c:pt idx="26">
                  <c:v>3</c:v>
                </c:pt>
              </c:numCache>
            </c:numRef>
          </c:val>
          <c:extLst>
            <c:ext xmlns:c16="http://schemas.microsoft.com/office/drawing/2014/chart" uri="{C3380CC4-5D6E-409C-BE32-E72D297353CC}">
              <c16:uniqueId val="{00000002-1D4F-4284-A953-D240A6EA2C8B}"/>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NTSV C-Sections Meeting ACOG/SMFM</a:t>
            </a:r>
            <a:r>
              <a:rPr lang="en-US" sz="1800" baseline="0"/>
              <a:t> Criteria by Category</a:t>
            </a:r>
            <a:endParaRPr lang="en-US" sz="180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'ACOG.SMFM '!$K$8</c:f>
              <c:strCache>
                <c:ptCount val="1"/>
                <c:pt idx="0">
                  <c:v>Cesarean after Induction</c:v>
                </c:pt>
              </c:strCache>
            </c:strRef>
          </c:tx>
          <c:spPr>
            <a:ln w="28575" cap="rnd">
              <a:solidFill>
                <a:srgbClr val="CC99FF"/>
              </a:solidFill>
              <a:round/>
            </a:ln>
            <a:effectLst/>
          </c:spPr>
          <c:marker>
            <c:symbol val="none"/>
          </c:marker>
          <c:dLbls>
            <c:dLbl>
              <c:idx val="0"/>
              <c:layout/>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6A2-4B4D-9FF7-3D2D1FD783D7}"/>
                </c:ext>
              </c:extLst>
            </c:dLbl>
            <c:dLbl>
              <c:idx val="9"/>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6A2-4B4D-9FF7-3D2D1FD783D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l"/>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'ACOG.SMFM '!$L$7:$U$7</c:f>
              <c:strCache>
                <c:ptCount val="10"/>
                <c:pt idx="0">
                  <c:v>Baseline</c:v>
                </c:pt>
                <c:pt idx="1">
                  <c:v>Quarter 1 2021</c:v>
                </c:pt>
                <c:pt idx="2">
                  <c:v>Quarter 2 2021</c:v>
                </c:pt>
                <c:pt idx="3">
                  <c:v>Quarter 3 2021</c:v>
                </c:pt>
                <c:pt idx="4">
                  <c:v>Quarter 4 2021</c:v>
                </c:pt>
                <c:pt idx="5">
                  <c:v>Quarter 1 2022</c:v>
                </c:pt>
                <c:pt idx="6">
                  <c:v>Quarter 2 2022</c:v>
                </c:pt>
                <c:pt idx="7">
                  <c:v>Quarter 3 2022 </c:v>
                </c:pt>
                <c:pt idx="8">
                  <c:v>Quarter 4 2022</c:v>
                </c:pt>
                <c:pt idx="9">
                  <c:v>Quarter 1 2023 (Jan-Feb)</c:v>
                </c:pt>
              </c:strCache>
            </c:strRef>
          </c:cat>
          <c:val>
            <c:numRef>
              <c:f>'ACOG.SMFM '!$L$8:$U$8</c:f>
              <c:numCache>
                <c:formatCode>0%</c:formatCode>
                <c:ptCount val="10"/>
                <c:pt idx="0">
                  <c:v>0.51</c:v>
                </c:pt>
                <c:pt idx="1">
                  <c:v>0.54</c:v>
                </c:pt>
                <c:pt idx="2" formatCode="0.00%">
                  <c:v>0.5464</c:v>
                </c:pt>
                <c:pt idx="3">
                  <c:v>0.53</c:v>
                </c:pt>
                <c:pt idx="4" formatCode="0.00%">
                  <c:v>0.59099999999999997</c:v>
                </c:pt>
                <c:pt idx="5" formatCode="0.00%">
                  <c:v>0.59</c:v>
                </c:pt>
                <c:pt idx="6">
                  <c:v>0.56999999999999995</c:v>
                </c:pt>
                <c:pt idx="7">
                  <c:v>0.64</c:v>
                </c:pt>
                <c:pt idx="8">
                  <c:v>0.59</c:v>
                </c:pt>
                <c:pt idx="9">
                  <c:v>0.61</c:v>
                </c:pt>
              </c:numCache>
            </c:numRef>
          </c:val>
          <c:smooth val="0"/>
          <c:extLst>
            <c:ext xmlns:c16="http://schemas.microsoft.com/office/drawing/2014/chart" uri="{C3380CC4-5D6E-409C-BE32-E72D297353CC}">
              <c16:uniqueId val="{00000001-36A2-4B4D-9FF7-3D2D1FD783D7}"/>
            </c:ext>
          </c:extLst>
        </c:ser>
        <c:ser>
          <c:idx val="1"/>
          <c:order val="1"/>
          <c:tx>
            <c:strRef>
              <c:f>'ACOG.SMFM '!$K$9</c:f>
              <c:strCache>
                <c:ptCount val="1"/>
                <c:pt idx="0">
                  <c:v>Labor Dystocia</c:v>
                </c:pt>
              </c:strCache>
            </c:strRef>
          </c:tx>
          <c:spPr>
            <a:ln w="28575" cap="rnd">
              <a:solidFill>
                <a:srgbClr val="FF99CC"/>
              </a:solidFill>
              <a:round/>
            </a:ln>
            <a:effectLst/>
          </c:spPr>
          <c:marker>
            <c:symbol val="none"/>
          </c:marker>
          <c:dLbls>
            <c:dLbl>
              <c:idx val="0"/>
              <c:layout/>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6A2-4B4D-9FF7-3D2D1FD783D7}"/>
                </c:ext>
              </c:extLst>
            </c:dLbl>
            <c:dLbl>
              <c:idx val="9"/>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36A2-4B4D-9FF7-3D2D1FD783D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l"/>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'ACOG.SMFM '!$L$7:$U$7</c:f>
              <c:strCache>
                <c:ptCount val="10"/>
                <c:pt idx="0">
                  <c:v>Baseline</c:v>
                </c:pt>
                <c:pt idx="1">
                  <c:v>Quarter 1 2021</c:v>
                </c:pt>
                <c:pt idx="2">
                  <c:v>Quarter 2 2021</c:v>
                </c:pt>
                <c:pt idx="3">
                  <c:v>Quarter 3 2021</c:v>
                </c:pt>
                <c:pt idx="4">
                  <c:v>Quarter 4 2021</c:v>
                </c:pt>
                <c:pt idx="5">
                  <c:v>Quarter 1 2022</c:v>
                </c:pt>
                <c:pt idx="6">
                  <c:v>Quarter 2 2022</c:v>
                </c:pt>
                <c:pt idx="7">
                  <c:v>Quarter 3 2022 </c:v>
                </c:pt>
                <c:pt idx="8">
                  <c:v>Quarter 4 2022</c:v>
                </c:pt>
                <c:pt idx="9">
                  <c:v>Quarter 1 2023 (Jan-Feb)</c:v>
                </c:pt>
              </c:strCache>
            </c:strRef>
          </c:cat>
          <c:val>
            <c:numRef>
              <c:f>'ACOG.SMFM '!$L$9:$U$9</c:f>
              <c:numCache>
                <c:formatCode>0%</c:formatCode>
                <c:ptCount val="10"/>
                <c:pt idx="0">
                  <c:v>0.37</c:v>
                </c:pt>
                <c:pt idx="1">
                  <c:v>0.48</c:v>
                </c:pt>
                <c:pt idx="2">
                  <c:v>0.49</c:v>
                </c:pt>
                <c:pt idx="3" formatCode="0.00%">
                  <c:v>0.53220000000000001</c:v>
                </c:pt>
                <c:pt idx="4" formatCode="0.00%">
                  <c:v>0.56999999999999995</c:v>
                </c:pt>
                <c:pt idx="5" formatCode="0.00%">
                  <c:v>0.59</c:v>
                </c:pt>
                <c:pt idx="6">
                  <c:v>0.52</c:v>
                </c:pt>
                <c:pt idx="7">
                  <c:v>0.55000000000000004</c:v>
                </c:pt>
                <c:pt idx="8">
                  <c:v>0.51</c:v>
                </c:pt>
                <c:pt idx="9">
                  <c:v>0.55000000000000004</c:v>
                </c:pt>
              </c:numCache>
            </c:numRef>
          </c:val>
          <c:smooth val="0"/>
          <c:extLst>
            <c:ext xmlns:c16="http://schemas.microsoft.com/office/drawing/2014/chart" uri="{C3380CC4-5D6E-409C-BE32-E72D297353CC}">
              <c16:uniqueId val="{00000004-36A2-4B4D-9FF7-3D2D1FD783D7}"/>
            </c:ext>
          </c:extLst>
        </c:ser>
        <c:ser>
          <c:idx val="2"/>
          <c:order val="2"/>
          <c:tx>
            <c:strRef>
              <c:f>'ACOG.SMFM '!$K$10</c:f>
              <c:strCache>
                <c:ptCount val="1"/>
                <c:pt idx="0">
                  <c:v>Fetal Heart Rate Concerns</c:v>
                </c:pt>
              </c:strCache>
            </c:strRef>
          </c:tx>
          <c:spPr>
            <a:ln w="28575" cap="rnd">
              <a:solidFill>
                <a:srgbClr val="6699FF"/>
              </a:solidFill>
              <a:round/>
            </a:ln>
            <a:effectLst/>
          </c:spPr>
          <c:marker>
            <c:symbol val="none"/>
          </c:marker>
          <c:dLbls>
            <c:dLbl>
              <c:idx val="0"/>
              <c:layout/>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6A2-4B4D-9FF7-3D2D1FD783D7}"/>
                </c:ext>
              </c:extLst>
            </c:dLbl>
            <c:dLbl>
              <c:idx val="9"/>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6A2-4B4D-9FF7-3D2D1FD783D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l"/>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'ACOG.SMFM '!$L$7:$U$7</c:f>
              <c:strCache>
                <c:ptCount val="10"/>
                <c:pt idx="0">
                  <c:v>Baseline</c:v>
                </c:pt>
                <c:pt idx="1">
                  <c:v>Quarter 1 2021</c:v>
                </c:pt>
                <c:pt idx="2">
                  <c:v>Quarter 2 2021</c:v>
                </c:pt>
                <c:pt idx="3">
                  <c:v>Quarter 3 2021</c:v>
                </c:pt>
                <c:pt idx="4">
                  <c:v>Quarter 4 2021</c:v>
                </c:pt>
                <c:pt idx="5">
                  <c:v>Quarter 1 2022</c:v>
                </c:pt>
                <c:pt idx="6">
                  <c:v>Quarter 2 2022</c:v>
                </c:pt>
                <c:pt idx="7">
                  <c:v>Quarter 3 2022 </c:v>
                </c:pt>
                <c:pt idx="8">
                  <c:v>Quarter 4 2022</c:v>
                </c:pt>
                <c:pt idx="9">
                  <c:v>Quarter 1 2023 (Jan-Feb)</c:v>
                </c:pt>
              </c:strCache>
            </c:strRef>
          </c:cat>
          <c:val>
            <c:numRef>
              <c:f>'ACOG.SMFM '!$L$10:$U$10</c:f>
              <c:numCache>
                <c:formatCode>0%</c:formatCode>
                <c:ptCount val="10"/>
                <c:pt idx="0">
                  <c:v>0.8</c:v>
                </c:pt>
                <c:pt idx="1">
                  <c:v>0.78</c:v>
                </c:pt>
                <c:pt idx="2">
                  <c:v>0.83</c:v>
                </c:pt>
                <c:pt idx="3">
                  <c:v>0.79</c:v>
                </c:pt>
                <c:pt idx="4">
                  <c:v>0.79</c:v>
                </c:pt>
                <c:pt idx="5">
                  <c:v>0.76</c:v>
                </c:pt>
                <c:pt idx="6">
                  <c:v>0.75</c:v>
                </c:pt>
                <c:pt idx="7">
                  <c:v>0.77</c:v>
                </c:pt>
                <c:pt idx="8">
                  <c:v>0.8</c:v>
                </c:pt>
                <c:pt idx="9">
                  <c:v>0.77</c:v>
                </c:pt>
              </c:numCache>
            </c:numRef>
          </c:val>
          <c:smooth val="0"/>
          <c:extLst>
            <c:ext xmlns:c16="http://schemas.microsoft.com/office/drawing/2014/chart" uri="{C3380CC4-5D6E-409C-BE32-E72D297353CC}">
              <c16:uniqueId val="{00000007-36A2-4B4D-9FF7-3D2D1FD783D7}"/>
            </c:ext>
          </c:extLst>
        </c:ser>
        <c:ser>
          <c:idx val="3"/>
          <c:order val="3"/>
          <c:tx>
            <c:strRef>
              <c:f>'ACOG.SMFM '!$K$11</c:f>
              <c:strCache>
                <c:ptCount val="1"/>
                <c:pt idx="0">
                  <c:v>Total NTSV C-Sections</c:v>
                </c:pt>
              </c:strCache>
            </c:strRef>
          </c:tx>
          <c:spPr>
            <a:ln w="50800" cap="rnd">
              <a:solidFill>
                <a:schemeClr val="accent5">
                  <a:lumMod val="50000"/>
                </a:schemeClr>
              </a:solidFill>
              <a:round/>
            </a:ln>
            <a:effectLst/>
          </c:spPr>
          <c:marker>
            <c:symbol val="none"/>
          </c:marker>
          <c:dLbls>
            <c:dLbl>
              <c:idx val="0"/>
              <c:layout/>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6A2-4B4D-9FF7-3D2D1FD783D7}"/>
                </c:ext>
              </c:extLst>
            </c:dLbl>
            <c:dLbl>
              <c:idx val="9"/>
              <c:layout>
                <c:manualLayout>
                  <c:x val="-5.9750787463626123E-3"/>
                  <c:y val="-2.25990862050595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6A2-4B4D-9FF7-3D2D1FD783D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l"/>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'ACOG.SMFM '!$L$7:$U$7</c:f>
              <c:strCache>
                <c:ptCount val="10"/>
                <c:pt idx="0">
                  <c:v>Baseline</c:v>
                </c:pt>
                <c:pt idx="1">
                  <c:v>Quarter 1 2021</c:v>
                </c:pt>
                <c:pt idx="2">
                  <c:v>Quarter 2 2021</c:v>
                </c:pt>
                <c:pt idx="3">
                  <c:v>Quarter 3 2021</c:v>
                </c:pt>
                <c:pt idx="4">
                  <c:v>Quarter 4 2021</c:v>
                </c:pt>
                <c:pt idx="5">
                  <c:v>Quarter 1 2022</c:v>
                </c:pt>
                <c:pt idx="6">
                  <c:v>Quarter 2 2022</c:v>
                </c:pt>
                <c:pt idx="7">
                  <c:v>Quarter 3 2022 </c:v>
                </c:pt>
                <c:pt idx="8">
                  <c:v>Quarter 4 2022</c:v>
                </c:pt>
                <c:pt idx="9">
                  <c:v>Quarter 1 2023 (Jan-Feb)</c:v>
                </c:pt>
              </c:strCache>
            </c:strRef>
          </c:cat>
          <c:val>
            <c:numRef>
              <c:f>'ACOG.SMFM '!$L$11:$U$11</c:f>
              <c:numCache>
                <c:formatCode>0%</c:formatCode>
                <c:ptCount val="10"/>
                <c:pt idx="0">
                  <c:v>0.6</c:v>
                </c:pt>
                <c:pt idx="1">
                  <c:v>0.62</c:v>
                </c:pt>
                <c:pt idx="2">
                  <c:v>0.64</c:v>
                </c:pt>
                <c:pt idx="3">
                  <c:v>0.63</c:v>
                </c:pt>
                <c:pt idx="4">
                  <c:v>0.67</c:v>
                </c:pt>
                <c:pt idx="5">
                  <c:v>0.66</c:v>
                </c:pt>
                <c:pt idx="6">
                  <c:v>0.63</c:v>
                </c:pt>
                <c:pt idx="7">
                  <c:v>0.67</c:v>
                </c:pt>
                <c:pt idx="8">
                  <c:v>0.65</c:v>
                </c:pt>
                <c:pt idx="9">
                  <c:v>0.65</c:v>
                </c:pt>
              </c:numCache>
            </c:numRef>
          </c:val>
          <c:smooth val="0"/>
          <c:extLst>
            <c:ext xmlns:c16="http://schemas.microsoft.com/office/drawing/2014/chart" uri="{C3380CC4-5D6E-409C-BE32-E72D297353CC}">
              <c16:uniqueId val="{0000000A-36A2-4B4D-9FF7-3D2D1FD783D7}"/>
            </c:ext>
          </c:extLst>
        </c:ser>
        <c:dLbls>
          <c:showLegendKey val="0"/>
          <c:showVal val="0"/>
          <c:showCatName val="0"/>
          <c:showSerName val="0"/>
          <c:showPercent val="0"/>
          <c:showBubbleSize val="0"/>
        </c:dLbls>
        <c:smooth val="0"/>
        <c:axId val="1776907392"/>
        <c:axId val="1776895744"/>
      </c:lineChart>
      <c:catAx>
        <c:axId val="1776907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76895744"/>
        <c:crosses val="autoZero"/>
        <c:auto val="1"/>
        <c:lblAlgn val="ctr"/>
        <c:lblOffset val="100"/>
        <c:noMultiLvlLbl val="0"/>
      </c:catAx>
      <c:valAx>
        <c:axId val="1776895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7690739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NTSV C-Section Rate by Race and Ethnicity</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RE!$A$9</c:f>
              <c:strCache>
                <c:ptCount val="1"/>
                <c:pt idx="0">
                  <c:v>White</c:v>
                </c:pt>
              </c:strCache>
            </c:strRef>
          </c:tx>
          <c:spPr>
            <a:solidFill>
              <a:schemeClr val="accent1"/>
            </a:solidFill>
            <a:ln>
              <a:noFill/>
            </a:ln>
            <a:effectLst/>
          </c:spPr>
          <c:invertIfNegative val="0"/>
          <c:cat>
            <c:strRef>
              <c:f>RE!$B$8:$K$8</c:f>
              <c:strCache>
                <c:ptCount val="10"/>
                <c:pt idx="0">
                  <c:v>Baseline 
(29 Teams)</c:v>
                </c:pt>
                <c:pt idx="1">
                  <c:v>Q1 2021
 (40 teams)</c:v>
                </c:pt>
                <c:pt idx="2">
                  <c:v>Q2 2021
 (40 Teams)</c:v>
                </c:pt>
                <c:pt idx="3">
                  <c:v>Q3 2021 
(40 teams)</c:v>
                </c:pt>
                <c:pt idx="4">
                  <c:v>Q4 2021 
(40 teams)</c:v>
                </c:pt>
                <c:pt idx="5">
                  <c:v>Q1 2022
 (50 teams)</c:v>
                </c:pt>
                <c:pt idx="6">
                  <c:v>Q2 2022 
(64 Teams)</c:v>
                </c:pt>
                <c:pt idx="7">
                  <c:v>Q3 2022 
(62 Teams)</c:v>
                </c:pt>
                <c:pt idx="8">
                  <c:v>Q4 2022 (60 Teams)</c:v>
                </c:pt>
                <c:pt idx="9">
                  <c:v>Q1 2023 (54 Teams)</c:v>
                </c:pt>
              </c:strCache>
            </c:strRef>
          </c:cat>
          <c:val>
            <c:numRef>
              <c:f>RE!$B$9:$K$9</c:f>
              <c:numCache>
                <c:formatCode>0%</c:formatCode>
                <c:ptCount val="10"/>
                <c:pt idx="0">
                  <c:v>0.27</c:v>
                </c:pt>
                <c:pt idx="1">
                  <c:v>0.26</c:v>
                </c:pt>
                <c:pt idx="2">
                  <c:v>0.25</c:v>
                </c:pt>
                <c:pt idx="3">
                  <c:v>0.24</c:v>
                </c:pt>
                <c:pt idx="4">
                  <c:v>0.25</c:v>
                </c:pt>
                <c:pt idx="5">
                  <c:v>0.25</c:v>
                </c:pt>
                <c:pt idx="6">
                  <c:v>0.24</c:v>
                </c:pt>
                <c:pt idx="7">
                  <c:v>0.24</c:v>
                </c:pt>
                <c:pt idx="8">
                  <c:v>0.24</c:v>
                </c:pt>
                <c:pt idx="9">
                  <c:v>0.22</c:v>
                </c:pt>
              </c:numCache>
            </c:numRef>
          </c:val>
          <c:extLst>
            <c:ext xmlns:c16="http://schemas.microsoft.com/office/drawing/2014/chart" uri="{C3380CC4-5D6E-409C-BE32-E72D297353CC}">
              <c16:uniqueId val="{00000000-9B06-41F3-BCAC-897D1DB4A676}"/>
            </c:ext>
          </c:extLst>
        </c:ser>
        <c:ser>
          <c:idx val="1"/>
          <c:order val="1"/>
          <c:tx>
            <c:strRef>
              <c:f>RE!$A$10</c:f>
              <c:strCache>
                <c:ptCount val="1"/>
                <c:pt idx="0">
                  <c:v>BIPOC</c:v>
                </c:pt>
              </c:strCache>
            </c:strRef>
          </c:tx>
          <c:spPr>
            <a:solidFill>
              <a:schemeClr val="accent2"/>
            </a:solidFill>
            <a:ln>
              <a:noFill/>
            </a:ln>
            <a:effectLst/>
          </c:spPr>
          <c:invertIfNegative val="0"/>
          <c:cat>
            <c:strRef>
              <c:f>RE!$B$8:$K$8</c:f>
              <c:strCache>
                <c:ptCount val="10"/>
                <c:pt idx="0">
                  <c:v>Baseline 
(29 Teams)</c:v>
                </c:pt>
                <c:pt idx="1">
                  <c:v>Q1 2021
 (40 teams)</c:v>
                </c:pt>
                <c:pt idx="2">
                  <c:v>Q2 2021
 (40 Teams)</c:v>
                </c:pt>
                <c:pt idx="3">
                  <c:v>Q3 2021 
(40 teams)</c:v>
                </c:pt>
                <c:pt idx="4">
                  <c:v>Q4 2021 
(40 teams)</c:v>
                </c:pt>
                <c:pt idx="5">
                  <c:v>Q1 2022
 (50 teams)</c:v>
                </c:pt>
                <c:pt idx="6">
                  <c:v>Q2 2022 
(64 Teams)</c:v>
                </c:pt>
                <c:pt idx="7">
                  <c:v>Q3 2022 
(62 Teams)</c:v>
                </c:pt>
                <c:pt idx="8">
                  <c:v>Q4 2022 (60 Teams)</c:v>
                </c:pt>
                <c:pt idx="9">
                  <c:v>Q1 2023 (54 Teams)</c:v>
                </c:pt>
              </c:strCache>
            </c:strRef>
          </c:cat>
          <c:val>
            <c:numRef>
              <c:f>RE!$B$10:$K$10</c:f>
              <c:numCache>
                <c:formatCode>0%</c:formatCode>
                <c:ptCount val="10"/>
                <c:pt idx="0">
                  <c:v>0.36</c:v>
                </c:pt>
                <c:pt idx="1">
                  <c:v>0.33</c:v>
                </c:pt>
                <c:pt idx="2">
                  <c:v>0.24</c:v>
                </c:pt>
                <c:pt idx="3">
                  <c:v>0.24</c:v>
                </c:pt>
                <c:pt idx="4">
                  <c:v>0.25</c:v>
                </c:pt>
                <c:pt idx="5">
                  <c:v>0.33</c:v>
                </c:pt>
                <c:pt idx="6">
                  <c:v>0.28000000000000003</c:v>
                </c:pt>
                <c:pt idx="7">
                  <c:v>0.24</c:v>
                </c:pt>
                <c:pt idx="8">
                  <c:v>0.27</c:v>
                </c:pt>
                <c:pt idx="9">
                  <c:v>0.26</c:v>
                </c:pt>
              </c:numCache>
            </c:numRef>
          </c:val>
          <c:extLst>
            <c:ext xmlns:c16="http://schemas.microsoft.com/office/drawing/2014/chart" uri="{C3380CC4-5D6E-409C-BE32-E72D297353CC}">
              <c16:uniqueId val="{00000001-9B06-41F3-BCAC-897D1DB4A676}"/>
            </c:ext>
          </c:extLst>
        </c:ser>
        <c:dLbls>
          <c:showLegendKey val="0"/>
          <c:showVal val="0"/>
          <c:showCatName val="0"/>
          <c:showSerName val="0"/>
          <c:showPercent val="0"/>
          <c:showBubbleSize val="0"/>
        </c:dLbls>
        <c:gapWidth val="219"/>
        <c:overlap val="-27"/>
        <c:axId val="1784946400"/>
        <c:axId val="1784938912"/>
      </c:barChart>
      <c:catAx>
        <c:axId val="178494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84938912"/>
        <c:crosses val="autoZero"/>
        <c:auto val="1"/>
        <c:lblAlgn val="ctr"/>
        <c:lblOffset val="100"/>
        <c:noMultiLvlLbl val="0"/>
      </c:catAx>
      <c:valAx>
        <c:axId val="1784938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4946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6.8856414031096866E-2"/>
          <c:y val="3.134895972467769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Sheet2!$B$1</c:f>
              <c:strCache>
                <c:ptCount val="1"/>
                <c:pt idx="0">
                  <c:v>C-Section Indications for White Patients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C91-4A40-9DB5-98B5E6ECB0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91-4A40-9DB5-98B5E6ECB0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C91-4A40-9DB5-98B5E6ECB03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Sheet2!$A$2:$A$4</c:f>
              <c:strCache>
                <c:ptCount val="3"/>
                <c:pt idx="0">
                  <c:v>C-section after Induction</c:v>
                </c:pt>
                <c:pt idx="1">
                  <c:v>Fetal Heart Rate Concern/Indication</c:v>
                </c:pt>
                <c:pt idx="2">
                  <c:v>Labor Dystocia/Failure to Progress</c:v>
                </c:pt>
              </c:strCache>
            </c:strRef>
          </c:cat>
          <c:val>
            <c:numRef>
              <c:f>Sheet2!$B$2:$B$4</c:f>
              <c:numCache>
                <c:formatCode>General</c:formatCode>
                <c:ptCount val="3"/>
                <c:pt idx="0">
                  <c:v>2939</c:v>
                </c:pt>
                <c:pt idx="1">
                  <c:v>3109</c:v>
                </c:pt>
                <c:pt idx="2">
                  <c:v>1845</c:v>
                </c:pt>
              </c:numCache>
            </c:numRef>
          </c:val>
          <c:extLst>
            <c:ext xmlns:c16="http://schemas.microsoft.com/office/drawing/2014/chart" uri="{C3380CC4-5D6E-409C-BE32-E72D297353CC}">
              <c16:uniqueId val="{00000006-FC91-4A40-9DB5-98B5E6ECB038}"/>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Sheet2!$B$6</c:f>
              <c:strCache>
                <c:ptCount val="1"/>
                <c:pt idx="0">
                  <c:v>C-Section Indications for BIPOC Patients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9BB-44E9-AE08-DCAA7382B27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9BB-44E9-AE08-DCAA7382B27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BB-44E9-AE08-DCAA7382B27C}"/>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Sheet2!$A$7:$A$9</c:f>
              <c:strCache>
                <c:ptCount val="3"/>
                <c:pt idx="0">
                  <c:v>C-section after Induction</c:v>
                </c:pt>
                <c:pt idx="1">
                  <c:v>Fetal Heart Rate Concern/Indication</c:v>
                </c:pt>
                <c:pt idx="2">
                  <c:v>Labor Dystocia/Failure to Progress</c:v>
                </c:pt>
              </c:strCache>
            </c:strRef>
          </c:cat>
          <c:val>
            <c:numRef>
              <c:f>Sheet2!$B$7:$B$9</c:f>
              <c:numCache>
                <c:formatCode>General</c:formatCode>
                <c:ptCount val="3"/>
                <c:pt idx="0">
                  <c:v>1792</c:v>
                </c:pt>
                <c:pt idx="1">
                  <c:v>2774</c:v>
                </c:pt>
                <c:pt idx="2">
                  <c:v>1309</c:v>
                </c:pt>
              </c:numCache>
            </c:numRef>
          </c:val>
          <c:extLst>
            <c:ext xmlns:c16="http://schemas.microsoft.com/office/drawing/2014/chart" uri="{C3380CC4-5D6E-409C-BE32-E72D297353CC}">
              <c16:uniqueId val="{00000006-49BB-44E9-AE08-DCAA7382B27C}"/>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NTSV C-Sections Meeting ACOG/SMFM</a:t>
            </a:r>
            <a:r>
              <a:rPr lang="en-US" sz="1800" baseline="0"/>
              <a:t> Criteria by Race and Ethnicity</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Sheet3!$B$1</c:f>
              <c:strCache>
                <c:ptCount val="1"/>
                <c:pt idx="0">
                  <c:v>White</c:v>
                </c:pt>
              </c:strCache>
            </c:strRef>
          </c:tx>
          <c:spPr>
            <a:solidFill>
              <a:schemeClr val="accent1"/>
            </a:solidFill>
            <a:ln>
              <a:noFill/>
            </a:ln>
            <a:effectLst/>
          </c:spPr>
          <c:invertIfNegative val="0"/>
          <c:cat>
            <c:strRef>
              <c:f>Sheet3!$A$2:$A$4</c:f>
              <c:strCache>
                <c:ptCount val="3"/>
                <c:pt idx="0">
                  <c:v>Failed Induction</c:v>
                </c:pt>
                <c:pt idx="1">
                  <c:v>Active Stage Arrest </c:v>
                </c:pt>
                <c:pt idx="2">
                  <c:v>Second Stage Arrest</c:v>
                </c:pt>
              </c:strCache>
            </c:strRef>
          </c:cat>
          <c:val>
            <c:numRef>
              <c:f>Sheet3!$B$2:$B$4</c:f>
              <c:numCache>
                <c:formatCode>0%</c:formatCode>
                <c:ptCount val="3"/>
                <c:pt idx="0">
                  <c:v>0.39</c:v>
                </c:pt>
                <c:pt idx="1">
                  <c:v>0.8</c:v>
                </c:pt>
                <c:pt idx="2">
                  <c:v>0.57999999999999996</c:v>
                </c:pt>
              </c:numCache>
            </c:numRef>
          </c:val>
          <c:extLst>
            <c:ext xmlns:c16="http://schemas.microsoft.com/office/drawing/2014/chart" uri="{C3380CC4-5D6E-409C-BE32-E72D297353CC}">
              <c16:uniqueId val="{00000000-A081-499B-8C6E-C5FF27E75883}"/>
            </c:ext>
          </c:extLst>
        </c:ser>
        <c:ser>
          <c:idx val="1"/>
          <c:order val="1"/>
          <c:tx>
            <c:strRef>
              <c:f>Sheet3!$C$1</c:f>
              <c:strCache>
                <c:ptCount val="1"/>
                <c:pt idx="0">
                  <c:v>Black</c:v>
                </c:pt>
              </c:strCache>
            </c:strRef>
          </c:tx>
          <c:spPr>
            <a:solidFill>
              <a:schemeClr val="accent2"/>
            </a:solidFill>
            <a:ln>
              <a:noFill/>
            </a:ln>
            <a:effectLst/>
          </c:spPr>
          <c:invertIfNegative val="0"/>
          <c:cat>
            <c:strRef>
              <c:f>Sheet3!$A$2:$A$4</c:f>
              <c:strCache>
                <c:ptCount val="3"/>
                <c:pt idx="0">
                  <c:v>Failed Induction</c:v>
                </c:pt>
                <c:pt idx="1">
                  <c:v>Active Stage Arrest </c:v>
                </c:pt>
                <c:pt idx="2">
                  <c:v>Second Stage Arrest</c:v>
                </c:pt>
              </c:strCache>
            </c:strRef>
          </c:cat>
          <c:val>
            <c:numRef>
              <c:f>Sheet3!$C$2:$C$4</c:f>
              <c:numCache>
                <c:formatCode>0%</c:formatCode>
                <c:ptCount val="3"/>
                <c:pt idx="0">
                  <c:v>0.56000000000000005</c:v>
                </c:pt>
                <c:pt idx="1">
                  <c:v>0.86</c:v>
                </c:pt>
                <c:pt idx="2">
                  <c:v>0.7</c:v>
                </c:pt>
              </c:numCache>
            </c:numRef>
          </c:val>
          <c:extLst>
            <c:ext xmlns:c16="http://schemas.microsoft.com/office/drawing/2014/chart" uri="{C3380CC4-5D6E-409C-BE32-E72D297353CC}">
              <c16:uniqueId val="{00000001-A081-499B-8C6E-C5FF27E75883}"/>
            </c:ext>
          </c:extLst>
        </c:ser>
        <c:ser>
          <c:idx val="2"/>
          <c:order val="2"/>
          <c:tx>
            <c:strRef>
              <c:f>Sheet3!$D$1</c:f>
              <c:strCache>
                <c:ptCount val="1"/>
                <c:pt idx="0">
                  <c:v>Asian</c:v>
                </c:pt>
              </c:strCache>
            </c:strRef>
          </c:tx>
          <c:spPr>
            <a:solidFill>
              <a:schemeClr val="accent3"/>
            </a:solidFill>
            <a:ln>
              <a:noFill/>
            </a:ln>
            <a:effectLst/>
          </c:spPr>
          <c:invertIfNegative val="0"/>
          <c:cat>
            <c:strRef>
              <c:f>Sheet3!$A$2:$A$4</c:f>
              <c:strCache>
                <c:ptCount val="3"/>
                <c:pt idx="0">
                  <c:v>Failed Induction</c:v>
                </c:pt>
                <c:pt idx="1">
                  <c:v>Active Stage Arrest </c:v>
                </c:pt>
                <c:pt idx="2">
                  <c:v>Second Stage Arrest</c:v>
                </c:pt>
              </c:strCache>
            </c:strRef>
          </c:cat>
          <c:val>
            <c:numRef>
              <c:f>Sheet3!$D$2:$D$4</c:f>
              <c:numCache>
                <c:formatCode>0%</c:formatCode>
                <c:ptCount val="3"/>
                <c:pt idx="0">
                  <c:v>0.46</c:v>
                </c:pt>
                <c:pt idx="1">
                  <c:v>0.81</c:v>
                </c:pt>
                <c:pt idx="2">
                  <c:v>0.56999999999999995</c:v>
                </c:pt>
              </c:numCache>
            </c:numRef>
          </c:val>
          <c:extLst>
            <c:ext xmlns:c16="http://schemas.microsoft.com/office/drawing/2014/chart" uri="{C3380CC4-5D6E-409C-BE32-E72D297353CC}">
              <c16:uniqueId val="{00000002-A081-499B-8C6E-C5FF27E75883}"/>
            </c:ext>
          </c:extLst>
        </c:ser>
        <c:ser>
          <c:idx val="3"/>
          <c:order val="3"/>
          <c:tx>
            <c:strRef>
              <c:f>Sheet3!$E$1</c:f>
              <c:strCache>
                <c:ptCount val="1"/>
                <c:pt idx="0">
                  <c:v>Other </c:v>
                </c:pt>
              </c:strCache>
            </c:strRef>
          </c:tx>
          <c:spPr>
            <a:solidFill>
              <a:schemeClr val="accent4"/>
            </a:solidFill>
            <a:ln>
              <a:noFill/>
            </a:ln>
            <a:effectLst/>
          </c:spPr>
          <c:invertIfNegative val="0"/>
          <c:cat>
            <c:strRef>
              <c:f>Sheet3!$A$2:$A$4</c:f>
              <c:strCache>
                <c:ptCount val="3"/>
                <c:pt idx="0">
                  <c:v>Failed Induction</c:v>
                </c:pt>
                <c:pt idx="1">
                  <c:v>Active Stage Arrest </c:v>
                </c:pt>
                <c:pt idx="2">
                  <c:v>Second Stage Arrest</c:v>
                </c:pt>
              </c:strCache>
            </c:strRef>
          </c:cat>
          <c:val>
            <c:numRef>
              <c:f>Sheet3!$E$2:$E$4</c:f>
              <c:numCache>
                <c:formatCode>0%</c:formatCode>
                <c:ptCount val="3"/>
                <c:pt idx="0">
                  <c:v>0.36</c:v>
                </c:pt>
                <c:pt idx="1">
                  <c:v>0.9</c:v>
                </c:pt>
                <c:pt idx="2">
                  <c:v>0.52</c:v>
                </c:pt>
              </c:numCache>
            </c:numRef>
          </c:val>
          <c:extLst>
            <c:ext xmlns:c16="http://schemas.microsoft.com/office/drawing/2014/chart" uri="{C3380CC4-5D6E-409C-BE32-E72D297353CC}">
              <c16:uniqueId val="{00000003-A081-499B-8C6E-C5FF27E75883}"/>
            </c:ext>
          </c:extLst>
        </c:ser>
        <c:ser>
          <c:idx val="4"/>
          <c:order val="4"/>
          <c:tx>
            <c:strRef>
              <c:f>Sheet3!$F$1</c:f>
              <c:strCache>
                <c:ptCount val="1"/>
                <c:pt idx="0">
                  <c:v>Hispanic</c:v>
                </c:pt>
              </c:strCache>
            </c:strRef>
          </c:tx>
          <c:spPr>
            <a:solidFill>
              <a:schemeClr val="accent5"/>
            </a:solidFill>
            <a:ln>
              <a:noFill/>
            </a:ln>
            <a:effectLst/>
          </c:spPr>
          <c:invertIfNegative val="0"/>
          <c:cat>
            <c:strRef>
              <c:f>Sheet3!$A$2:$A$4</c:f>
              <c:strCache>
                <c:ptCount val="3"/>
                <c:pt idx="0">
                  <c:v>Failed Induction</c:v>
                </c:pt>
                <c:pt idx="1">
                  <c:v>Active Stage Arrest </c:v>
                </c:pt>
                <c:pt idx="2">
                  <c:v>Second Stage Arrest</c:v>
                </c:pt>
              </c:strCache>
            </c:strRef>
          </c:cat>
          <c:val>
            <c:numRef>
              <c:f>Sheet3!$F$2:$F$4</c:f>
              <c:numCache>
                <c:formatCode>0%</c:formatCode>
                <c:ptCount val="3"/>
                <c:pt idx="0">
                  <c:v>0.41</c:v>
                </c:pt>
                <c:pt idx="1">
                  <c:v>0.83</c:v>
                </c:pt>
                <c:pt idx="2">
                  <c:v>0.54</c:v>
                </c:pt>
              </c:numCache>
            </c:numRef>
          </c:val>
          <c:extLst>
            <c:ext xmlns:c16="http://schemas.microsoft.com/office/drawing/2014/chart" uri="{C3380CC4-5D6E-409C-BE32-E72D297353CC}">
              <c16:uniqueId val="{00000004-A081-499B-8C6E-C5FF27E75883}"/>
            </c:ext>
          </c:extLst>
        </c:ser>
        <c:dLbls>
          <c:showLegendKey val="0"/>
          <c:showVal val="0"/>
          <c:showCatName val="0"/>
          <c:showSerName val="0"/>
          <c:showPercent val="0"/>
          <c:showBubbleSize val="0"/>
        </c:dLbls>
        <c:gapWidth val="219"/>
        <c:overlap val="-27"/>
        <c:axId val="1213862607"/>
        <c:axId val="1213863023"/>
      </c:barChart>
      <c:catAx>
        <c:axId val="1213862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13863023"/>
        <c:crosses val="autoZero"/>
        <c:auto val="1"/>
        <c:lblAlgn val="ctr"/>
        <c:lblOffset val="100"/>
        <c:noMultiLvlLbl val="0"/>
      </c:catAx>
      <c:valAx>
        <c:axId val="12138630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386260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effectLst/>
              </a:rPr>
              <a:t>NTSV Cesarean Rates by Hospital and Race/Ethnicity </a:t>
            </a:r>
            <a:endParaRPr lang="en-US" sz="1400" dirty="0">
              <a:effectLst/>
            </a:endParaRPr>
          </a:p>
          <a:p>
            <a:pPr>
              <a:defRPr/>
            </a:pPr>
            <a:r>
              <a:rPr lang="en-US" sz="1400" b="0" i="0" baseline="0" dirty="0">
                <a:effectLst/>
              </a:rPr>
              <a:t>CY2021 </a:t>
            </a:r>
            <a:r>
              <a:rPr lang="en-US" sz="1400" b="0" i="0" baseline="0" dirty="0" smtClean="0">
                <a:effectLst/>
              </a:rPr>
              <a:t>(A+B)  	11/6/21- </a:t>
            </a:r>
            <a:r>
              <a:rPr lang="en-US" sz="1400" b="0" i="0" baseline="0" dirty="0">
                <a:effectLst/>
              </a:rPr>
              <a:t>4/5/22 </a:t>
            </a:r>
            <a:r>
              <a:rPr lang="en-US" sz="1400" b="0" i="0" baseline="0" dirty="0" smtClean="0">
                <a:effectLst/>
              </a:rPr>
              <a:t>(C)</a:t>
            </a:r>
            <a:endParaRPr lang="en-US" sz="14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'NTSV summary'!$C$11</c:f>
              <c:strCache>
                <c:ptCount val="1"/>
                <c:pt idx="0">
                  <c:v>African American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'NTSV summary'!$B$12:$B$14</c:f>
              <c:strCache>
                <c:ptCount val="3"/>
                <c:pt idx="0">
                  <c:v>Evanston (18.5%)</c:v>
                </c:pt>
                <c:pt idx="1">
                  <c:v>Highland Park (27.9%)</c:v>
                </c:pt>
                <c:pt idx="2">
                  <c:v>Swedish (21.1%)</c:v>
                </c:pt>
              </c:strCache>
            </c:strRef>
          </c:cat>
          <c:val>
            <c:numRef>
              <c:f>'NTSV summary'!$C$12:$C$14</c:f>
              <c:numCache>
                <c:formatCode>#,##0.0%</c:formatCode>
                <c:ptCount val="3"/>
                <c:pt idx="0">
                  <c:v>0.25423728813500002</c:v>
                </c:pt>
                <c:pt idx="1">
                  <c:v>0.36363636363599999</c:v>
                </c:pt>
                <c:pt idx="2">
                  <c:v>0.3125</c:v>
                </c:pt>
              </c:numCache>
            </c:numRef>
          </c:val>
          <c:extLst>
            <c:ext xmlns:c16="http://schemas.microsoft.com/office/drawing/2014/chart" uri="{C3380CC4-5D6E-409C-BE32-E72D297353CC}">
              <c16:uniqueId val="{00000000-BF43-42D5-AA69-F06956B9CD9F}"/>
            </c:ext>
          </c:extLst>
        </c:ser>
        <c:ser>
          <c:idx val="1"/>
          <c:order val="1"/>
          <c:tx>
            <c:strRef>
              <c:f>'NTSV summary'!$D$11</c:f>
              <c:strCache>
                <c:ptCount val="1"/>
                <c:pt idx="0">
                  <c:v>Asian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'NTSV summary'!$B$12:$B$14</c:f>
              <c:strCache>
                <c:ptCount val="3"/>
                <c:pt idx="0">
                  <c:v>Evanston (18.5%)</c:v>
                </c:pt>
                <c:pt idx="1">
                  <c:v>Highland Park (27.9%)</c:v>
                </c:pt>
                <c:pt idx="2">
                  <c:v>Swedish (21.1%)</c:v>
                </c:pt>
              </c:strCache>
            </c:strRef>
          </c:cat>
          <c:val>
            <c:numRef>
              <c:f>'NTSV summary'!$D$12:$D$14</c:f>
              <c:numCache>
                <c:formatCode>#,##0.0%</c:formatCode>
                <c:ptCount val="3"/>
                <c:pt idx="0">
                  <c:v>0.17006802721</c:v>
                </c:pt>
                <c:pt idx="1">
                  <c:v>0.245614035087</c:v>
                </c:pt>
                <c:pt idx="2">
                  <c:v>0.24242424242400001</c:v>
                </c:pt>
              </c:numCache>
            </c:numRef>
          </c:val>
          <c:extLst>
            <c:ext xmlns:c16="http://schemas.microsoft.com/office/drawing/2014/chart" uri="{C3380CC4-5D6E-409C-BE32-E72D297353CC}">
              <c16:uniqueId val="{00000001-BF43-42D5-AA69-F06956B9CD9F}"/>
            </c:ext>
          </c:extLst>
        </c:ser>
        <c:ser>
          <c:idx val="2"/>
          <c:order val="2"/>
          <c:tx>
            <c:strRef>
              <c:f>'NTSV summary'!$E$11</c:f>
              <c:strCache>
                <c:ptCount val="1"/>
                <c:pt idx="0">
                  <c:v>Caucasian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'NTSV summary'!$B$12:$B$14</c:f>
              <c:strCache>
                <c:ptCount val="3"/>
                <c:pt idx="0">
                  <c:v>Evanston (18.5%)</c:v>
                </c:pt>
                <c:pt idx="1">
                  <c:v>Highland Park (27.9%)</c:v>
                </c:pt>
                <c:pt idx="2">
                  <c:v>Swedish (21.1%)</c:v>
                </c:pt>
              </c:strCache>
            </c:strRef>
          </c:cat>
          <c:val>
            <c:numRef>
              <c:f>'NTSV summary'!$E$12:$E$14</c:f>
              <c:numCache>
                <c:formatCode>#,##0.0%</c:formatCode>
                <c:ptCount val="3"/>
                <c:pt idx="0">
                  <c:v>0.17712177121700001</c:v>
                </c:pt>
                <c:pt idx="1">
                  <c:v>0.241706161137</c:v>
                </c:pt>
                <c:pt idx="2">
                  <c:v>0.20689655172400001</c:v>
                </c:pt>
              </c:numCache>
            </c:numRef>
          </c:val>
          <c:extLst>
            <c:ext xmlns:c16="http://schemas.microsoft.com/office/drawing/2014/chart" uri="{C3380CC4-5D6E-409C-BE32-E72D297353CC}">
              <c16:uniqueId val="{00000002-BF43-42D5-AA69-F06956B9CD9F}"/>
            </c:ext>
          </c:extLst>
        </c:ser>
        <c:ser>
          <c:idx val="3"/>
          <c:order val="3"/>
          <c:tx>
            <c:strRef>
              <c:f>'NTSV summary'!$F$11</c:f>
              <c:strCache>
                <c:ptCount val="1"/>
                <c:pt idx="0">
                  <c:v>Hispanic, any Race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'NTSV summary'!$B$12:$B$14</c:f>
              <c:strCache>
                <c:ptCount val="3"/>
                <c:pt idx="0">
                  <c:v>Evanston (18.5%)</c:v>
                </c:pt>
                <c:pt idx="1">
                  <c:v>Highland Park (27.9%)</c:v>
                </c:pt>
                <c:pt idx="2">
                  <c:v>Swedish (21.1%)</c:v>
                </c:pt>
              </c:strCache>
            </c:strRef>
          </c:cat>
          <c:val>
            <c:numRef>
              <c:f>'NTSV summary'!$F$12:$F$14</c:f>
              <c:numCache>
                <c:formatCode>#,##0.0%</c:formatCode>
                <c:ptCount val="3"/>
                <c:pt idx="0">
                  <c:v>0.25742574257400003</c:v>
                </c:pt>
                <c:pt idx="1">
                  <c:v>0.25714285714200003</c:v>
                </c:pt>
                <c:pt idx="2">
                  <c:v>0.2</c:v>
                </c:pt>
              </c:numCache>
            </c:numRef>
          </c:val>
          <c:extLst>
            <c:ext xmlns:c16="http://schemas.microsoft.com/office/drawing/2014/chart" uri="{C3380CC4-5D6E-409C-BE32-E72D297353CC}">
              <c16:uniqueId val="{00000003-BF43-42D5-AA69-F06956B9CD9F}"/>
            </c:ext>
          </c:extLst>
        </c:ser>
        <c:ser>
          <c:idx val="4"/>
          <c:order val="4"/>
          <c:tx>
            <c:strRef>
              <c:f>'NTSV summary'!$G$11</c:f>
              <c:strCache>
                <c:ptCount val="1"/>
                <c:pt idx="0">
                  <c:v>Other / Unknown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'NTSV summary'!$B$12:$B$14</c:f>
              <c:strCache>
                <c:ptCount val="3"/>
                <c:pt idx="0">
                  <c:v>Evanston (18.5%)</c:v>
                </c:pt>
                <c:pt idx="1">
                  <c:v>Highland Park (27.9%)</c:v>
                </c:pt>
                <c:pt idx="2">
                  <c:v>Swedish (21.1%)</c:v>
                </c:pt>
              </c:strCache>
            </c:strRef>
          </c:cat>
          <c:val>
            <c:numRef>
              <c:f>'NTSV summary'!$G$12:$G$14</c:f>
              <c:numCache>
                <c:formatCode>#,##0.0%</c:formatCode>
                <c:ptCount val="3"/>
                <c:pt idx="0">
                  <c:v>0.16606498194899999</c:v>
                </c:pt>
                <c:pt idx="1">
                  <c:v>0.375</c:v>
                </c:pt>
                <c:pt idx="2">
                  <c:v>0.17777777777699999</c:v>
                </c:pt>
              </c:numCache>
            </c:numRef>
          </c:val>
          <c:extLst>
            <c:ext xmlns:c16="http://schemas.microsoft.com/office/drawing/2014/chart" uri="{C3380CC4-5D6E-409C-BE32-E72D297353CC}">
              <c16:uniqueId val="{00000004-BF43-42D5-AA69-F06956B9CD9F}"/>
            </c:ext>
          </c:extLst>
        </c:ser>
        <c:dLbls>
          <c:showLegendKey val="0"/>
          <c:showVal val="1"/>
          <c:showCatName val="0"/>
          <c:showSerName val="0"/>
          <c:showPercent val="0"/>
          <c:showBubbleSize val="0"/>
        </c:dLbls>
        <c:gapWidth val="219"/>
        <c:overlap val="-27"/>
        <c:axId val="348792376"/>
        <c:axId val="348792704"/>
      </c:barChart>
      <c:scatterChart>
        <c:scatterStyle val="lineMarker"/>
        <c:varyColors val="0"/>
        <c:ser>
          <c:idx val="5"/>
          <c:order val="5"/>
          <c:tx>
            <c:v>NTSV#</c:v>
          </c:tx>
          <c:spPr>
            <a:ln w="25400" cap="rnd">
              <a:noFill/>
              <a:round/>
            </a:ln>
            <a:effectLst/>
          </c:spPr>
          <c:marker>
            <c:symbol val="circle"/>
            <c:size val="5"/>
            <c:spPr>
              <a:solidFill>
                <a:schemeClr val="tx1"/>
              </a:solidFill>
              <a:ln w="9525">
                <a:solidFill>
                  <a:schemeClr val="tx1"/>
                </a:solidFill>
              </a:ln>
              <a:effectLst/>
            </c:spPr>
          </c:marker>
          <c:xVal>
            <c:numRef>
              <c:f>'NTSV summary'!$F$17:$F$19</c:f>
              <c:numCache>
                <c:formatCode>General</c:formatCode>
                <c:ptCount val="3"/>
                <c:pt idx="0">
                  <c:v>0.7</c:v>
                </c:pt>
                <c:pt idx="1">
                  <c:v>1.7</c:v>
                </c:pt>
                <c:pt idx="2">
                  <c:v>2.7</c:v>
                </c:pt>
              </c:numCache>
            </c:numRef>
          </c:xVal>
          <c:yVal>
            <c:numRef>
              <c:f>'NTSV summary'!$E$17:$E$19</c:f>
              <c:numCache>
                <c:formatCode>#,##0</c:formatCode>
                <c:ptCount val="3"/>
                <c:pt idx="0">
                  <c:v>59</c:v>
                </c:pt>
                <c:pt idx="1">
                  <c:v>33</c:v>
                </c:pt>
                <c:pt idx="2">
                  <c:v>16</c:v>
                </c:pt>
              </c:numCache>
            </c:numRef>
          </c:yVal>
          <c:smooth val="0"/>
          <c:extLst>
            <c:ext xmlns:c16="http://schemas.microsoft.com/office/drawing/2014/chart" uri="{C3380CC4-5D6E-409C-BE32-E72D297353CC}">
              <c16:uniqueId val="{00000005-BF43-42D5-AA69-F06956B9CD9F}"/>
            </c:ext>
          </c:extLst>
        </c:ser>
        <c:ser>
          <c:idx val="6"/>
          <c:order val="6"/>
          <c:tx>
            <c:v>Asian#</c:v>
          </c:tx>
          <c:spPr>
            <a:ln w="25400" cap="rnd">
              <a:noFill/>
              <a:round/>
            </a:ln>
            <a:effectLst/>
          </c:spPr>
          <c:marker>
            <c:symbol val="circle"/>
            <c:size val="5"/>
            <c:spPr>
              <a:solidFill>
                <a:schemeClr val="tx1"/>
              </a:solidFill>
              <a:ln w="9525">
                <a:solidFill>
                  <a:schemeClr val="tx1"/>
                </a:solidFill>
              </a:ln>
              <a:effectLst/>
            </c:spPr>
          </c:marker>
          <c:xVal>
            <c:numRef>
              <c:f>'NTSV summary'!$F$20:$F$22</c:f>
              <c:numCache>
                <c:formatCode>General</c:formatCode>
                <c:ptCount val="3"/>
                <c:pt idx="0">
                  <c:v>0.85</c:v>
                </c:pt>
                <c:pt idx="1">
                  <c:v>1.85</c:v>
                </c:pt>
                <c:pt idx="2">
                  <c:v>2.85</c:v>
                </c:pt>
              </c:numCache>
            </c:numRef>
          </c:xVal>
          <c:yVal>
            <c:numRef>
              <c:f>'NTSV summary'!$E$20:$E$22</c:f>
              <c:numCache>
                <c:formatCode>#,##0</c:formatCode>
                <c:ptCount val="3"/>
                <c:pt idx="0">
                  <c:v>147</c:v>
                </c:pt>
                <c:pt idx="1">
                  <c:v>57</c:v>
                </c:pt>
                <c:pt idx="2">
                  <c:v>33</c:v>
                </c:pt>
              </c:numCache>
            </c:numRef>
          </c:yVal>
          <c:smooth val="0"/>
          <c:extLst>
            <c:ext xmlns:c16="http://schemas.microsoft.com/office/drawing/2014/chart" uri="{C3380CC4-5D6E-409C-BE32-E72D297353CC}">
              <c16:uniqueId val="{00000006-BF43-42D5-AA69-F06956B9CD9F}"/>
            </c:ext>
          </c:extLst>
        </c:ser>
        <c:ser>
          <c:idx val="7"/>
          <c:order val="7"/>
          <c:tx>
            <c:v>Caucasian#</c:v>
          </c:tx>
          <c:spPr>
            <a:ln w="25400" cap="rnd">
              <a:noFill/>
              <a:round/>
            </a:ln>
            <a:effectLst/>
          </c:spPr>
          <c:marker>
            <c:symbol val="circle"/>
            <c:size val="5"/>
            <c:spPr>
              <a:solidFill>
                <a:schemeClr val="tx1"/>
              </a:solidFill>
              <a:ln w="9525">
                <a:solidFill>
                  <a:schemeClr val="tx1"/>
                </a:solidFill>
              </a:ln>
              <a:effectLst/>
            </c:spPr>
          </c:marker>
          <c:xVal>
            <c:numRef>
              <c:f>'NTSV summary'!$F$23:$F$25</c:f>
              <c:numCache>
                <c:formatCode>General</c:formatCode>
                <c:ptCount val="3"/>
                <c:pt idx="0">
                  <c:v>1</c:v>
                </c:pt>
                <c:pt idx="1">
                  <c:v>2</c:v>
                </c:pt>
                <c:pt idx="2">
                  <c:v>3</c:v>
                </c:pt>
              </c:numCache>
            </c:numRef>
          </c:xVal>
          <c:yVal>
            <c:numRef>
              <c:f>'NTSV summary'!$E$23:$E$25</c:f>
              <c:numCache>
                <c:formatCode>#,##0</c:formatCode>
                <c:ptCount val="3"/>
                <c:pt idx="0">
                  <c:v>542</c:v>
                </c:pt>
                <c:pt idx="1">
                  <c:v>211</c:v>
                </c:pt>
                <c:pt idx="2">
                  <c:v>58</c:v>
                </c:pt>
              </c:numCache>
            </c:numRef>
          </c:yVal>
          <c:smooth val="0"/>
          <c:extLst>
            <c:ext xmlns:c16="http://schemas.microsoft.com/office/drawing/2014/chart" uri="{C3380CC4-5D6E-409C-BE32-E72D297353CC}">
              <c16:uniqueId val="{00000007-BF43-42D5-AA69-F06956B9CD9F}"/>
            </c:ext>
          </c:extLst>
        </c:ser>
        <c:ser>
          <c:idx val="8"/>
          <c:order val="8"/>
          <c:tx>
            <c:v>Hispanic#</c:v>
          </c:tx>
          <c:spPr>
            <a:ln w="25400" cap="rnd">
              <a:noFill/>
              <a:round/>
            </a:ln>
            <a:effectLst/>
          </c:spPr>
          <c:marker>
            <c:symbol val="circle"/>
            <c:size val="5"/>
            <c:spPr>
              <a:solidFill>
                <a:schemeClr val="tx1"/>
              </a:solidFill>
              <a:ln w="9525">
                <a:solidFill>
                  <a:schemeClr val="tx1"/>
                </a:solidFill>
              </a:ln>
              <a:effectLst/>
            </c:spPr>
          </c:marker>
          <c:xVal>
            <c:numRef>
              <c:f>'NTSV summary'!$F$26:$F$28</c:f>
              <c:numCache>
                <c:formatCode>General</c:formatCode>
                <c:ptCount val="3"/>
                <c:pt idx="0">
                  <c:v>1.1599999999999999</c:v>
                </c:pt>
                <c:pt idx="1">
                  <c:v>2.16</c:v>
                </c:pt>
                <c:pt idx="2">
                  <c:v>3.16</c:v>
                </c:pt>
              </c:numCache>
            </c:numRef>
          </c:xVal>
          <c:yVal>
            <c:numRef>
              <c:f>'NTSV summary'!$E$26:$E$28</c:f>
              <c:numCache>
                <c:formatCode>#,##0</c:formatCode>
                <c:ptCount val="3"/>
                <c:pt idx="0">
                  <c:v>101</c:v>
                </c:pt>
                <c:pt idx="1">
                  <c:v>140</c:v>
                </c:pt>
                <c:pt idx="2">
                  <c:v>95</c:v>
                </c:pt>
              </c:numCache>
            </c:numRef>
          </c:yVal>
          <c:smooth val="0"/>
          <c:extLst>
            <c:ext xmlns:c16="http://schemas.microsoft.com/office/drawing/2014/chart" uri="{C3380CC4-5D6E-409C-BE32-E72D297353CC}">
              <c16:uniqueId val="{00000008-BF43-42D5-AA69-F06956B9CD9F}"/>
            </c:ext>
          </c:extLst>
        </c:ser>
        <c:ser>
          <c:idx val="9"/>
          <c:order val="9"/>
          <c:tx>
            <c:v>Other#</c:v>
          </c:tx>
          <c:spPr>
            <a:ln w="25400" cap="rnd">
              <a:noFill/>
              <a:round/>
            </a:ln>
            <a:effectLst/>
          </c:spPr>
          <c:marker>
            <c:symbol val="circle"/>
            <c:size val="5"/>
            <c:spPr>
              <a:solidFill>
                <a:schemeClr val="tx1"/>
              </a:solidFill>
              <a:ln w="9525">
                <a:solidFill>
                  <a:schemeClr val="tx1"/>
                </a:solidFill>
              </a:ln>
              <a:effectLst/>
            </c:spPr>
          </c:marker>
          <c:xVal>
            <c:numRef>
              <c:f>'NTSV summary'!$F$29:$F$31</c:f>
              <c:numCache>
                <c:formatCode>General</c:formatCode>
                <c:ptCount val="3"/>
                <c:pt idx="0">
                  <c:v>1.31</c:v>
                </c:pt>
                <c:pt idx="1">
                  <c:v>2.31</c:v>
                </c:pt>
                <c:pt idx="2">
                  <c:v>3.31</c:v>
                </c:pt>
              </c:numCache>
            </c:numRef>
          </c:xVal>
          <c:yVal>
            <c:numRef>
              <c:f>'NTSV summary'!$E$29:$E$31</c:f>
              <c:numCache>
                <c:formatCode>#,##0</c:formatCode>
                <c:ptCount val="3"/>
                <c:pt idx="0">
                  <c:v>277</c:v>
                </c:pt>
                <c:pt idx="1">
                  <c:v>104</c:v>
                </c:pt>
                <c:pt idx="2">
                  <c:v>45</c:v>
                </c:pt>
              </c:numCache>
            </c:numRef>
          </c:yVal>
          <c:smooth val="0"/>
          <c:extLst>
            <c:ext xmlns:c16="http://schemas.microsoft.com/office/drawing/2014/chart" uri="{C3380CC4-5D6E-409C-BE32-E72D297353CC}">
              <c16:uniqueId val="{00000009-BF43-42D5-AA69-F06956B9CD9F}"/>
            </c:ext>
          </c:extLst>
        </c:ser>
        <c:dLbls>
          <c:showLegendKey val="0"/>
          <c:showVal val="0"/>
          <c:showCatName val="0"/>
          <c:showSerName val="0"/>
          <c:showPercent val="0"/>
          <c:showBubbleSize val="0"/>
        </c:dLbls>
        <c:axId val="469942840"/>
        <c:axId val="469945136"/>
      </c:scatterChart>
      <c:catAx>
        <c:axId val="348792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48792704"/>
        <c:crosses val="autoZero"/>
        <c:auto val="1"/>
        <c:lblAlgn val="ctr"/>
        <c:lblOffset val="100"/>
        <c:noMultiLvlLbl val="0"/>
      </c:catAx>
      <c:valAx>
        <c:axId val="348792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Cesarean</a:t>
                </a:r>
                <a:r>
                  <a:rPr lang="en-US" baseline="0"/>
                  <a:t> Rate</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8792376"/>
        <c:crosses val="autoZero"/>
        <c:crossBetween val="between"/>
      </c:valAx>
      <c:valAx>
        <c:axId val="46994513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r>
                  <a:rPr lang="en-US" baseline="0"/>
                  <a:t> of NTSVs</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9942840"/>
        <c:crosses val="max"/>
        <c:crossBetween val="midCat"/>
      </c:valAx>
      <c:valAx>
        <c:axId val="469942840"/>
        <c:scaling>
          <c:orientation val="minMax"/>
        </c:scaling>
        <c:delete val="1"/>
        <c:axPos val="b"/>
        <c:numFmt formatCode="General" sourceLinked="1"/>
        <c:majorTickMark val="out"/>
        <c:minorTickMark val="none"/>
        <c:tickLblPos val="nextTo"/>
        <c:crossAx val="469945136"/>
        <c:crosses val="autoZero"/>
        <c:crossBetween val="midCat"/>
      </c:valAx>
      <c:spPr>
        <a:noFill/>
        <a:ln>
          <a:noFill/>
        </a:ln>
        <a:effectLst/>
      </c:spPr>
    </c:plotArea>
    <c:legend>
      <c:legendPos val="b"/>
      <c:legendEntry>
        <c:idx val="6"/>
        <c:delete val="1"/>
      </c:legendEntry>
      <c:legendEntry>
        <c:idx val="7"/>
        <c:delete val="1"/>
      </c:legendEntry>
      <c:legendEntry>
        <c:idx val="8"/>
        <c:delete val="1"/>
      </c:legendEntry>
      <c:legendEntry>
        <c:idx val="9"/>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50000"/>
                  </a:schemeClr>
                </a:solidFill>
                <a:latin typeface="Calibri" panose="020F0502020204030204" pitchFamily="34" charset="0"/>
                <a:ea typeface="+mn-ea"/>
                <a:cs typeface="Calibri" panose="020F0502020204030204" pitchFamily="34" charset="0"/>
              </a:defRPr>
            </a:pPr>
            <a:r>
              <a:rPr lang="en-US" dirty="0"/>
              <a:t>Primary C-Section Rate </a:t>
            </a:r>
            <a:r>
              <a:rPr lang="en-US" dirty="0" smtClean="0"/>
              <a:t>NTSV </a:t>
            </a:r>
            <a:r>
              <a:rPr lang="en-US" dirty="0"/>
              <a:t>1/1/2022-12/31/2022</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50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Sheet1!$F$3</c:f>
              <c:strCache>
                <c:ptCount val="1"/>
                <c:pt idx="0">
                  <c:v>Primary C-Section Rate Evanston NTSV 1/1/2022-12/31/2022</c:v>
                </c:pt>
              </c:strCache>
            </c:strRef>
          </c:tx>
          <c:spPr>
            <a:solidFill>
              <a:srgbClr val="27CE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Sheet1!$E$4:$E$10</c:f>
              <c:strCache>
                <c:ptCount val="7"/>
                <c:pt idx="0">
                  <c:v>Asian</c:v>
                </c:pt>
                <c:pt idx="1">
                  <c:v>Black</c:v>
                </c:pt>
                <c:pt idx="2">
                  <c:v>White</c:v>
                </c:pt>
                <c:pt idx="3">
                  <c:v>Other</c:v>
                </c:pt>
                <c:pt idx="4">
                  <c:v>Unknown/Declined</c:v>
                </c:pt>
                <c:pt idx="5">
                  <c:v>Hispanic</c:v>
                </c:pt>
                <c:pt idx="6">
                  <c:v>Total</c:v>
                </c:pt>
              </c:strCache>
            </c:strRef>
          </c:cat>
          <c:val>
            <c:numRef>
              <c:f>Sheet1!$F$4:$F$10</c:f>
              <c:numCache>
                <c:formatCode>###0.0%</c:formatCode>
                <c:ptCount val="7"/>
                <c:pt idx="0">
                  <c:v>0.21808510638297876</c:v>
                </c:pt>
                <c:pt idx="1">
                  <c:v>0.30188679245283018</c:v>
                </c:pt>
                <c:pt idx="2">
                  <c:v>0.16289592760180993</c:v>
                </c:pt>
                <c:pt idx="3">
                  <c:v>0.22680412371134021</c:v>
                </c:pt>
                <c:pt idx="4">
                  <c:v>0.22222222222222221</c:v>
                </c:pt>
                <c:pt idx="5">
                  <c:v>0.2098765432098765</c:v>
                </c:pt>
                <c:pt idx="6">
                  <c:v>0.20052083333333337</c:v>
                </c:pt>
              </c:numCache>
            </c:numRef>
          </c:val>
          <c:extLst>
            <c:ext xmlns:c16="http://schemas.microsoft.com/office/drawing/2014/chart" uri="{C3380CC4-5D6E-409C-BE32-E72D297353CC}">
              <c16:uniqueId val="{00000000-6D03-49B2-AEF3-9BFA7BB1FD6F}"/>
            </c:ext>
          </c:extLst>
        </c:ser>
        <c:dLbls>
          <c:showLegendKey val="0"/>
          <c:showVal val="0"/>
          <c:showCatName val="0"/>
          <c:showSerName val="0"/>
          <c:showPercent val="0"/>
          <c:showBubbleSize val="0"/>
        </c:dLbls>
        <c:gapWidth val="50"/>
        <c:overlap val="-27"/>
        <c:axId val="438133920"/>
        <c:axId val="438134248"/>
      </c:barChart>
      <c:catAx>
        <c:axId val="43813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Calibri" panose="020F0502020204030204" pitchFamily="34" charset="0"/>
                <a:ea typeface="+mn-ea"/>
                <a:cs typeface="Calibri" panose="020F0502020204030204" pitchFamily="34" charset="0"/>
              </a:defRPr>
            </a:pPr>
            <a:endParaRPr lang="en-US"/>
          </a:p>
        </c:txPr>
        <c:crossAx val="438134248"/>
        <c:crosses val="autoZero"/>
        <c:auto val="1"/>
        <c:lblAlgn val="ctr"/>
        <c:lblOffset val="100"/>
        <c:noMultiLvlLbl val="0"/>
      </c:catAx>
      <c:valAx>
        <c:axId val="4381342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Calibri" panose="020F0502020204030204" pitchFamily="34" charset="0"/>
                <a:ea typeface="+mn-ea"/>
                <a:cs typeface="Calibri" panose="020F0502020204030204" pitchFamily="34" charset="0"/>
              </a:defRPr>
            </a:pPr>
            <a:endParaRPr lang="en-US"/>
          </a:p>
        </c:txPr>
        <c:crossAx val="438133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dirty="0" smtClean="0"/>
              <a:t>Hospital A </a:t>
            </a:r>
            <a:r>
              <a:rPr lang="en-US" dirty="0"/>
              <a:t>PREM July/August 2022 (</a:t>
            </a:r>
            <a:r>
              <a:rPr lang="en-US" dirty="0" smtClean="0"/>
              <a:t>n=34)</a:t>
            </a:r>
            <a:endParaRPr lang="en-US" dirty="0"/>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Sheet1!$B$5:$B$7</c:f>
              <c:strCache>
                <c:ptCount val="3"/>
                <c:pt idx="0">
                  <c:v>POC</c:v>
                </c:pt>
                <c:pt idx="1">
                  <c:v>agree </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Sheet1!$A$8:$A$49</c:f>
              <c:strCache>
                <c:ptCount val="40"/>
                <c:pt idx="0">
                  <c:v>I could take part in decisions about my care</c:v>
                </c:pt>
                <c:pt idx="3">
                  <c:v>I could ask questions about my care</c:v>
                </c:pt>
                <c:pt idx="6">
                  <c:v>My health care team did a good job listening to me</c:v>
                </c:pt>
                <c:pt idx="9">
                  <c:v>My health care choices were respected by the team</c:v>
                </c:pt>
                <c:pt idx="12">
                  <c:v>My health care team understood my background, home life, and communicated well</c:v>
                </c:pt>
                <c:pt idx="15">
                  <c:v>My care team introduced themselves </c:v>
                </c:pt>
                <c:pt idx="18">
                  <c:v>The care team asked for my permission before carrying out exams</c:v>
                </c:pt>
                <c:pt idx="21">
                  <c:v>I did not feel pressured into accepting care I did not want</c:v>
                </c:pt>
                <c:pt idx="24">
                  <c:v>When they couldn't meet my wishes, they explained why</c:v>
                </c:pt>
                <c:pt idx="27">
                  <c:v>I trusted my healthcare team to take the best care of me</c:v>
                </c:pt>
                <c:pt idx="30">
                  <c:v>I was not treated differently by the healthcare team</c:v>
                </c:pt>
                <c:pt idx="33">
                  <c:v>I was treated with respect and compassion during my delivery stay</c:v>
                </c:pt>
                <c:pt idx="36">
                  <c:v>I was treated with respect and compassion by the care team</c:v>
                </c:pt>
                <c:pt idx="39">
                  <c:v>The care I received was Excellent or Good</c:v>
                </c:pt>
              </c:strCache>
            </c:strRef>
          </c:cat>
          <c:val>
            <c:numRef>
              <c:f>Sheet1!$B$8:$B$49</c:f>
              <c:numCache>
                <c:formatCode>General</c:formatCode>
                <c:ptCount val="42"/>
                <c:pt idx="0">
                  <c:v>87.5</c:v>
                </c:pt>
                <c:pt idx="3">
                  <c:v>100</c:v>
                </c:pt>
                <c:pt idx="6">
                  <c:v>87.5</c:v>
                </c:pt>
                <c:pt idx="9">
                  <c:v>100</c:v>
                </c:pt>
                <c:pt idx="12">
                  <c:v>100</c:v>
                </c:pt>
                <c:pt idx="15">
                  <c:v>100</c:v>
                </c:pt>
                <c:pt idx="18">
                  <c:v>87.5</c:v>
                </c:pt>
                <c:pt idx="21">
                  <c:v>62.5</c:v>
                </c:pt>
                <c:pt idx="24">
                  <c:v>62.5</c:v>
                </c:pt>
                <c:pt idx="27">
                  <c:v>87.5</c:v>
                </c:pt>
                <c:pt idx="30">
                  <c:v>87.5</c:v>
                </c:pt>
                <c:pt idx="33">
                  <c:v>96.9</c:v>
                </c:pt>
                <c:pt idx="36">
                  <c:v>95.8</c:v>
                </c:pt>
                <c:pt idx="39">
                  <c:v>87.5</c:v>
                </c:pt>
              </c:numCache>
            </c:numRef>
          </c:val>
          <c:extLst>
            <c:ext xmlns:c16="http://schemas.microsoft.com/office/drawing/2014/chart" uri="{C3380CC4-5D6E-409C-BE32-E72D297353CC}">
              <c16:uniqueId val="{00000000-4A8D-4634-9822-AAC0CE13785C}"/>
            </c:ext>
          </c:extLst>
        </c:ser>
        <c:ser>
          <c:idx val="1"/>
          <c:order val="1"/>
          <c:tx>
            <c:strRef>
              <c:f>Sheet1!$C$5:$C$7</c:f>
              <c:strCache>
                <c:ptCount val="3"/>
                <c:pt idx="0">
                  <c:v>POC</c:v>
                </c:pt>
                <c:pt idx="1">
                  <c:v>neutral</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Sheet1!$A$8:$A$49</c:f>
              <c:strCache>
                <c:ptCount val="40"/>
                <c:pt idx="0">
                  <c:v>I could take part in decisions about my care</c:v>
                </c:pt>
                <c:pt idx="3">
                  <c:v>I could ask questions about my care</c:v>
                </c:pt>
                <c:pt idx="6">
                  <c:v>My health care team did a good job listening to me</c:v>
                </c:pt>
                <c:pt idx="9">
                  <c:v>My health care choices were respected by the team</c:v>
                </c:pt>
                <c:pt idx="12">
                  <c:v>My health care team understood my background, home life, and communicated well</c:v>
                </c:pt>
                <c:pt idx="15">
                  <c:v>My care team introduced themselves </c:v>
                </c:pt>
                <c:pt idx="18">
                  <c:v>The care team asked for my permission before carrying out exams</c:v>
                </c:pt>
                <c:pt idx="21">
                  <c:v>I did not feel pressured into accepting care I did not want</c:v>
                </c:pt>
                <c:pt idx="24">
                  <c:v>When they couldn't meet my wishes, they explained why</c:v>
                </c:pt>
                <c:pt idx="27">
                  <c:v>I trusted my healthcare team to take the best care of me</c:v>
                </c:pt>
                <c:pt idx="30">
                  <c:v>I was not treated differently by the healthcare team</c:v>
                </c:pt>
                <c:pt idx="33">
                  <c:v>I was treated with respect and compassion during my delivery stay</c:v>
                </c:pt>
                <c:pt idx="36">
                  <c:v>I was treated with respect and compassion by the care team</c:v>
                </c:pt>
                <c:pt idx="39">
                  <c:v>The care I received was Excellent or Good</c:v>
                </c:pt>
              </c:strCache>
            </c:strRef>
          </c:cat>
          <c:val>
            <c:numRef>
              <c:f>Sheet1!$C$8:$C$49</c:f>
              <c:numCache>
                <c:formatCode>General</c:formatCode>
                <c:ptCount val="42"/>
                <c:pt idx="0">
                  <c:v>12.5</c:v>
                </c:pt>
                <c:pt idx="3">
                  <c:v>0</c:v>
                </c:pt>
                <c:pt idx="6">
                  <c:v>12.5</c:v>
                </c:pt>
                <c:pt idx="9">
                  <c:v>0</c:v>
                </c:pt>
                <c:pt idx="12">
                  <c:v>0</c:v>
                </c:pt>
                <c:pt idx="15">
                  <c:v>0</c:v>
                </c:pt>
                <c:pt idx="18">
                  <c:v>0</c:v>
                </c:pt>
                <c:pt idx="21">
                  <c:v>25</c:v>
                </c:pt>
                <c:pt idx="24">
                  <c:v>12.5</c:v>
                </c:pt>
                <c:pt idx="27">
                  <c:v>12.5</c:v>
                </c:pt>
                <c:pt idx="30">
                  <c:v>12.5</c:v>
                </c:pt>
                <c:pt idx="33">
                  <c:v>3.1</c:v>
                </c:pt>
                <c:pt idx="36">
                  <c:v>4.2</c:v>
                </c:pt>
                <c:pt idx="39">
                  <c:v>12.5</c:v>
                </c:pt>
              </c:numCache>
            </c:numRef>
          </c:val>
          <c:extLst>
            <c:ext xmlns:c16="http://schemas.microsoft.com/office/drawing/2014/chart" uri="{C3380CC4-5D6E-409C-BE32-E72D297353CC}">
              <c16:uniqueId val="{00000001-4A8D-4634-9822-AAC0CE13785C}"/>
            </c:ext>
          </c:extLst>
        </c:ser>
        <c:ser>
          <c:idx val="2"/>
          <c:order val="2"/>
          <c:tx>
            <c:strRef>
              <c:f>Sheet1!$D$5:$D$7</c:f>
              <c:strCache>
                <c:ptCount val="3"/>
                <c:pt idx="0">
                  <c:v>POC</c:v>
                </c:pt>
                <c:pt idx="1">
                  <c:v>disagree</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Sheet1!$A$8:$A$49</c:f>
              <c:strCache>
                <c:ptCount val="40"/>
                <c:pt idx="0">
                  <c:v>I could take part in decisions about my care</c:v>
                </c:pt>
                <c:pt idx="3">
                  <c:v>I could ask questions about my care</c:v>
                </c:pt>
                <c:pt idx="6">
                  <c:v>My health care team did a good job listening to me</c:v>
                </c:pt>
                <c:pt idx="9">
                  <c:v>My health care choices were respected by the team</c:v>
                </c:pt>
                <c:pt idx="12">
                  <c:v>My health care team understood my background, home life, and communicated well</c:v>
                </c:pt>
                <c:pt idx="15">
                  <c:v>My care team introduced themselves </c:v>
                </c:pt>
                <c:pt idx="18">
                  <c:v>The care team asked for my permission before carrying out exams</c:v>
                </c:pt>
                <c:pt idx="21">
                  <c:v>I did not feel pressured into accepting care I did not want</c:v>
                </c:pt>
                <c:pt idx="24">
                  <c:v>When they couldn't meet my wishes, they explained why</c:v>
                </c:pt>
                <c:pt idx="27">
                  <c:v>I trusted my healthcare team to take the best care of me</c:v>
                </c:pt>
                <c:pt idx="30">
                  <c:v>I was not treated differently by the healthcare team</c:v>
                </c:pt>
                <c:pt idx="33">
                  <c:v>I was treated with respect and compassion during my delivery stay</c:v>
                </c:pt>
                <c:pt idx="36">
                  <c:v>I was treated with respect and compassion by the care team</c:v>
                </c:pt>
                <c:pt idx="39">
                  <c:v>The care I received was Excellent or Good</c:v>
                </c:pt>
              </c:strCache>
            </c:strRef>
          </c:cat>
          <c:val>
            <c:numRef>
              <c:f>Sheet1!$D$8:$D$49</c:f>
              <c:numCache>
                <c:formatCode>General</c:formatCode>
                <c:ptCount val="42"/>
                <c:pt idx="0">
                  <c:v>0</c:v>
                </c:pt>
                <c:pt idx="3">
                  <c:v>0</c:v>
                </c:pt>
                <c:pt idx="6">
                  <c:v>0</c:v>
                </c:pt>
                <c:pt idx="9">
                  <c:v>0</c:v>
                </c:pt>
                <c:pt idx="12">
                  <c:v>0</c:v>
                </c:pt>
                <c:pt idx="15">
                  <c:v>0</c:v>
                </c:pt>
                <c:pt idx="18">
                  <c:v>12.5</c:v>
                </c:pt>
                <c:pt idx="21">
                  <c:v>12.5</c:v>
                </c:pt>
                <c:pt idx="24">
                  <c:v>25</c:v>
                </c:pt>
                <c:pt idx="27">
                  <c:v>0</c:v>
                </c:pt>
                <c:pt idx="30">
                  <c:v>0</c:v>
                </c:pt>
                <c:pt idx="33">
                  <c:v>0</c:v>
                </c:pt>
                <c:pt idx="36">
                  <c:v>0</c:v>
                </c:pt>
                <c:pt idx="39">
                  <c:v>0</c:v>
                </c:pt>
              </c:numCache>
            </c:numRef>
          </c:val>
          <c:extLst>
            <c:ext xmlns:c16="http://schemas.microsoft.com/office/drawing/2014/chart" uri="{C3380CC4-5D6E-409C-BE32-E72D297353CC}">
              <c16:uniqueId val="{00000002-4A8D-4634-9822-AAC0CE13785C}"/>
            </c:ext>
          </c:extLst>
        </c:ser>
        <c:ser>
          <c:idx val="3"/>
          <c:order val="3"/>
          <c:tx>
            <c:strRef>
              <c:f>Sheet1!$E$5:$E$7</c:f>
              <c:strCache>
                <c:ptCount val="3"/>
                <c:pt idx="0">
                  <c:v>POC</c:v>
                </c:pt>
                <c:pt idx="1">
                  <c:v>disagree</c:v>
                </c:pt>
              </c:strCache>
            </c:strRef>
          </c:tx>
          <c:spPr>
            <a:solidFill>
              <a:schemeClr val="accent4"/>
            </a:solidFill>
            <a:ln>
              <a:noFill/>
            </a:ln>
            <a:effectLst/>
          </c:spPr>
          <c:invertIfNegative val="0"/>
          <c:cat>
            <c:strRef>
              <c:f>Sheet1!$A$8:$A$49</c:f>
              <c:strCache>
                <c:ptCount val="40"/>
                <c:pt idx="0">
                  <c:v>I could take part in decisions about my care</c:v>
                </c:pt>
                <c:pt idx="3">
                  <c:v>I could ask questions about my care</c:v>
                </c:pt>
                <c:pt idx="6">
                  <c:v>My health care team did a good job listening to me</c:v>
                </c:pt>
                <c:pt idx="9">
                  <c:v>My health care choices were respected by the team</c:v>
                </c:pt>
                <c:pt idx="12">
                  <c:v>My health care team understood my background, home life, and communicated well</c:v>
                </c:pt>
                <c:pt idx="15">
                  <c:v>My care team introduced themselves </c:v>
                </c:pt>
                <c:pt idx="18">
                  <c:v>The care team asked for my permission before carrying out exams</c:v>
                </c:pt>
                <c:pt idx="21">
                  <c:v>I did not feel pressured into accepting care I did not want</c:v>
                </c:pt>
                <c:pt idx="24">
                  <c:v>When they couldn't meet my wishes, they explained why</c:v>
                </c:pt>
                <c:pt idx="27">
                  <c:v>I trusted my healthcare team to take the best care of me</c:v>
                </c:pt>
                <c:pt idx="30">
                  <c:v>I was not treated differently by the healthcare team</c:v>
                </c:pt>
                <c:pt idx="33">
                  <c:v>I was treated with respect and compassion during my delivery stay</c:v>
                </c:pt>
                <c:pt idx="36">
                  <c:v>I was treated with respect and compassion by the care team</c:v>
                </c:pt>
                <c:pt idx="39">
                  <c:v>The care I received was Excellent or Good</c:v>
                </c:pt>
              </c:strCache>
            </c:strRef>
          </c:cat>
          <c:val>
            <c:numRef>
              <c:f>Sheet1!$E$8:$E$49</c:f>
              <c:numCache>
                <c:formatCode>General</c:formatCode>
                <c:ptCount val="42"/>
              </c:numCache>
            </c:numRef>
          </c:val>
          <c:extLst>
            <c:ext xmlns:c16="http://schemas.microsoft.com/office/drawing/2014/chart" uri="{C3380CC4-5D6E-409C-BE32-E72D297353CC}">
              <c16:uniqueId val="{00000003-4A8D-4634-9822-AAC0CE13785C}"/>
            </c:ext>
          </c:extLst>
        </c:ser>
        <c:ser>
          <c:idx val="4"/>
          <c:order val="4"/>
          <c:tx>
            <c:strRef>
              <c:f>Sheet1!$F$5:$F$7</c:f>
              <c:strCache>
                <c:ptCount val="3"/>
                <c:pt idx="0">
                  <c:v>White </c:v>
                </c:pt>
                <c:pt idx="1">
                  <c:v>agree </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Sheet1!$A$8:$A$49</c:f>
              <c:strCache>
                <c:ptCount val="40"/>
                <c:pt idx="0">
                  <c:v>I could take part in decisions about my care</c:v>
                </c:pt>
                <c:pt idx="3">
                  <c:v>I could ask questions about my care</c:v>
                </c:pt>
                <c:pt idx="6">
                  <c:v>My health care team did a good job listening to me</c:v>
                </c:pt>
                <c:pt idx="9">
                  <c:v>My health care choices were respected by the team</c:v>
                </c:pt>
                <c:pt idx="12">
                  <c:v>My health care team understood my background, home life, and communicated well</c:v>
                </c:pt>
                <c:pt idx="15">
                  <c:v>My care team introduced themselves </c:v>
                </c:pt>
                <c:pt idx="18">
                  <c:v>The care team asked for my permission before carrying out exams</c:v>
                </c:pt>
                <c:pt idx="21">
                  <c:v>I did not feel pressured into accepting care I did not want</c:v>
                </c:pt>
                <c:pt idx="24">
                  <c:v>When they couldn't meet my wishes, they explained why</c:v>
                </c:pt>
                <c:pt idx="27">
                  <c:v>I trusted my healthcare team to take the best care of me</c:v>
                </c:pt>
                <c:pt idx="30">
                  <c:v>I was not treated differently by the healthcare team</c:v>
                </c:pt>
                <c:pt idx="33">
                  <c:v>I was treated with respect and compassion during my delivery stay</c:v>
                </c:pt>
                <c:pt idx="36">
                  <c:v>I was treated with respect and compassion by the care team</c:v>
                </c:pt>
                <c:pt idx="39">
                  <c:v>The care I received was Excellent or Good</c:v>
                </c:pt>
              </c:strCache>
            </c:strRef>
          </c:cat>
          <c:val>
            <c:numRef>
              <c:f>Sheet1!$F$8:$F$49</c:f>
              <c:numCache>
                <c:formatCode>General</c:formatCode>
                <c:ptCount val="42"/>
                <c:pt idx="1">
                  <c:v>100</c:v>
                </c:pt>
                <c:pt idx="4">
                  <c:v>100</c:v>
                </c:pt>
                <c:pt idx="7">
                  <c:v>100</c:v>
                </c:pt>
                <c:pt idx="10">
                  <c:v>100</c:v>
                </c:pt>
                <c:pt idx="13">
                  <c:v>90</c:v>
                </c:pt>
                <c:pt idx="16">
                  <c:v>100</c:v>
                </c:pt>
                <c:pt idx="19">
                  <c:v>100</c:v>
                </c:pt>
                <c:pt idx="22">
                  <c:v>100</c:v>
                </c:pt>
                <c:pt idx="25">
                  <c:v>60</c:v>
                </c:pt>
                <c:pt idx="28">
                  <c:v>100</c:v>
                </c:pt>
                <c:pt idx="31">
                  <c:v>91</c:v>
                </c:pt>
                <c:pt idx="34">
                  <c:v>95</c:v>
                </c:pt>
                <c:pt idx="37">
                  <c:v>96.7</c:v>
                </c:pt>
                <c:pt idx="40">
                  <c:v>100</c:v>
                </c:pt>
              </c:numCache>
            </c:numRef>
          </c:val>
          <c:extLst>
            <c:ext xmlns:c16="http://schemas.microsoft.com/office/drawing/2014/chart" uri="{C3380CC4-5D6E-409C-BE32-E72D297353CC}">
              <c16:uniqueId val="{00000004-4A8D-4634-9822-AAC0CE13785C}"/>
            </c:ext>
          </c:extLst>
        </c:ser>
        <c:ser>
          <c:idx val="5"/>
          <c:order val="5"/>
          <c:tx>
            <c:strRef>
              <c:f>Sheet1!$G$5:$G$7</c:f>
              <c:strCache>
                <c:ptCount val="3"/>
                <c:pt idx="0">
                  <c:v>White </c:v>
                </c:pt>
                <c:pt idx="1">
                  <c:v>neutral</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Sheet1!$A$8:$A$49</c:f>
              <c:strCache>
                <c:ptCount val="40"/>
                <c:pt idx="0">
                  <c:v>I could take part in decisions about my care</c:v>
                </c:pt>
                <c:pt idx="3">
                  <c:v>I could ask questions about my care</c:v>
                </c:pt>
                <c:pt idx="6">
                  <c:v>My health care team did a good job listening to me</c:v>
                </c:pt>
                <c:pt idx="9">
                  <c:v>My health care choices were respected by the team</c:v>
                </c:pt>
                <c:pt idx="12">
                  <c:v>My health care team understood my background, home life, and communicated well</c:v>
                </c:pt>
                <c:pt idx="15">
                  <c:v>My care team introduced themselves </c:v>
                </c:pt>
                <c:pt idx="18">
                  <c:v>The care team asked for my permission before carrying out exams</c:v>
                </c:pt>
                <c:pt idx="21">
                  <c:v>I did not feel pressured into accepting care I did not want</c:v>
                </c:pt>
                <c:pt idx="24">
                  <c:v>When they couldn't meet my wishes, they explained why</c:v>
                </c:pt>
                <c:pt idx="27">
                  <c:v>I trusted my healthcare team to take the best care of me</c:v>
                </c:pt>
                <c:pt idx="30">
                  <c:v>I was not treated differently by the healthcare team</c:v>
                </c:pt>
                <c:pt idx="33">
                  <c:v>I was treated with respect and compassion during my delivery stay</c:v>
                </c:pt>
                <c:pt idx="36">
                  <c:v>I was treated with respect and compassion by the care team</c:v>
                </c:pt>
                <c:pt idx="39">
                  <c:v>The care I received was Excellent or Good</c:v>
                </c:pt>
              </c:strCache>
            </c:strRef>
          </c:cat>
          <c:val>
            <c:numRef>
              <c:f>Sheet1!$G$8:$G$49</c:f>
              <c:numCache>
                <c:formatCode>General</c:formatCode>
                <c:ptCount val="42"/>
                <c:pt idx="1">
                  <c:v>0</c:v>
                </c:pt>
                <c:pt idx="4">
                  <c:v>0</c:v>
                </c:pt>
                <c:pt idx="7">
                  <c:v>0</c:v>
                </c:pt>
                <c:pt idx="10">
                  <c:v>0</c:v>
                </c:pt>
                <c:pt idx="13">
                  <c:v>0</c:v>
                </c:pt>
                <c:pt idx="16">
                  <c:v>0</c:v>
                </c:pt>
                <c:pt idx="19">
                  <c:v>0</c:v>
                </c:pt>
                <c:pt idx="22">
                  <c:v>0</c:v>
                </c:pt>
                <c:pt idx="25">
                  <c:v>40</c:v>
                </c:pt>
                <c:pt idx="28">
                  <c:v>0</c:v>
                </c:pt>
                <c:pt idx="31">
                  <c:v>8.1999999999999993</c:v>
                </c:pt>
                <c:pt idx="34">
                  <c:v>5</c:v>
                </c:pt>
                <c:pt idx="37">
                  <c:v>3.3</c:v>
                </c:pt>
                <c:pt idx="40">
                  <c:v>0</c:v>
                </c:pt>
              </c:numCache>
            </c:numRef>
          </c:val>
          <c:extLst>
            <c:ext xmlns:c16="http://schemas.microsoft.com/office/drawing/2014/chart" uri="{C3380CC4-5D6E-409C-BE32-E72D297353CC}">
              <c16:uniqueId val="{00000005-4A8D-4634-9822-AAC0CE13785C}"/>
            </c:ext>
          </c:extLst>
        </c:ser>
        <c:ser>
          <c:idx val="6"/>
          <c:order val="6"/>
          <c:tx>
            <c:strRef>
              <c:f>Sheet1!$H$5:$H$7</c:f>
              <c:strCache>
                <c:ptCount val="3"/>
                <c:pt idx="0">
                  <c:v>White </c:v>
                </c:pt>
                <c:pt idx="1">
                  <c:v>disagree</c:v>
                </c:pt>
              </c:strCache>
            </c:strRef>
          </c:tx>
          <c:spPr>
            <a:solidFill>
              <a:srgbClr val="FF0000"/>
            </a:solidFill>
            <a:ln>
              <a:noFill/>
            </a:ln>
            <a:effectLst/>
          </c:spPr>
          <c:invertIfNegative val="0"/>
          <c:cat>
            <c:strRef>
              <c:f>Sheet1!$A$8:$A$49</c:f>
              <c:strCache>
                <c:ptCount val="40"/>
                <c:pt idx="0">
                  <c:v>I could take part in decisions about my care</c:v>
                </c:pt>
                <c:pt idx="3">
                  <c:v>I could ask questions about my care</c:v>
                </c:pt>
                <c:pt idx="6">
                  <c:v>My health care team did a good job listening to me</c:v>
                </c:pt>
                <c:pt idx="9">
                  <c:v>My health care choices were respected by the team</c:v>
                </c:pt>
                <c:pt idx="12">
                  <c:v>My health care team understood my background, home life, and communicated well</c:v>
                </c:pt>
                <c:pt idx="15">
                  <c:v>My care team introduced themselves </c:v>
                </c:pt>
                <c:pt idx="18">
                  <c:v>The care team asked for my permission before carrying out exams</c:v>
                </c:pt>
                <c:pt idx="21">
                  <c:v>I did not feel pressured into accepting care I did not want</c:v>
                </c:pt>
                <c:pt idx="24">
                  <c:v>When they couldn't meet my wishes, they explained why</c:v>
                </c:pt>
                <c:pt idx="27">
                  <c:v>I trusted my healthcare team to take the best care of me</c:v>
                </c:pt>
                <c:pt idx="30">
                  <c:v>I was not treated differently by the healthcare team</c:v>
                </c:pt>
                <c:pt idx="33">
                  <c:v>I was treated with respect and compassion during my delivery stay</c:v>
                </c:pt>
                <c:pt idx="36">
                  <c:v>I was treated with respect and compassion by the care team</c:v>
                </c:pt>
                <c:pt idx="39">
                  <c:v>The care I received was Excellent or Good</c:v>
                </c:pt>
              </c:strCache>
            </c:strRef>
          </c:cat>
          <c:val>
            <c:numRef>
              <c:f>Sheet1!$H$8:$H$49</c:f>
              <c:numCache>
                <c:formatCode>General</c:formatCode>
                <c:ptCount val="42"/>
                <c:pt idx="1">
                  <c:v>0</c:v>
                </c:pt>
                <c:pt idx="4">
                  <c:v>0</c:v>
                </c:pt>
                <c:pt idx="7">
                  <c:v>0</c:v>
                </c:pt>
                <c:pt idx="10">
                  <c:v>0</c:v>
                </c:pt>
                <c:pt idx="13">
                  <c:v>10</c:v>
                </c:pt>
                <c:pt idx="16">
                  <c:v>0</c:v>
                </c:pt>
                <c:pt idx="19">
                  <c:v>0</c:v>
                </c:pt>
                <c:pt idx="22">
                  <c:v>0</c:v>
                </c:pt>
                <c:pt idx="25">
                  <c:v>0</c:v>
                </c:pt>
                <c:pt idx="28">
                  <c:v>0</c:v>
                </c:pt>
                <c:pt idx="31">
                  <c:v>0</c:v>
                </c:pt>
                <c:pt idx="34">
                  <c:v>0</c:v>
                </c:pt>
                <c:pt idx="37">
                  <c:v>0</c:v>
                </c:pt>
                <c:pt idx="40">
                  <c:v>0</c:v>
                </c:pt>
              </c:numCache>
            </c:numRef>
          </c:val>
          <c:extLst>
            <c:ext xmlns:c16="http://schemas.microsoft.com/office/drawing/2014/chart" uri="{C3380CC4-5D6E-409C-BE32-E72D297353CC}">
              <c16:uniqueId val="{00000006-4A8D-4634-9822-AAC0CE13785C}"/>
            </c:ext>
          </c:extLst>
        </c:ser>
        <c:ser>
          <c:idx val="7"/>
          <c:order val="7"/>
          <c:tx>
            <c:strRef>
              <c:f>Sheet1!$I$5:$I$7</c:f>
              <c:strCache>
                <c:ptCount val="3"/>
                <c:pt idx="0">
                  <c:v>White </c:v>
                </c:pt>
                <c:pt idx="1">
                  <c:v>disagree</c:v>
                </c:pt>
              </c:strCache>
            </c:strRef>
          </c:tx>
          <c:spPr>
            <a:solidFill>
              <a:schemeClr val="accent2">
                <a:lumMod val="60000"/>
              </a:schemeClr>
            </a:solidFill>
            <a:ln>
              <a:noFill/>
            </a:ln>
            <a:effectLst/>
          </c:spPr>
          <c:invertIfNegative val="0"/>
          <c:cat>
            <c:strRef>
              <c:f>Sheet1!$A$8:$A$49</c:f>
              <c:strCache>
                <c:ptCount val="40"/>
                <c:pt idx="0">
                  <c:v>I could take part in decisions about my care</c:v>
                </c:pt>
                <c:pt idx="3">
                  <c:v>I could ask questions about my care</c:v>
                </c:pt>
                <c:pt idx="6">
                  <c:v>My health care team did a good job listening to me</c:v>
                </c:pt>
                <c:pt idx="9">
                  <c:v>My health care choices were respected by the team</c:v>
                </c:pt>
                <c:pt idx="12">
                  <c:v>My health care team understood my background, home life, and communicated well</c:v>
                </c:pt>
                <c:pt idx="15">
                  <c:v>My care team introduced themselves </c:v>
                </c:pt>
                <c:pt idx="18">
                  <c:v>The care team asked for my permission before carrying out exams</c:v>
                </c:pt>
                <c:pt idx="21">
                  <c:v>I did not feel pressured into accepting care I did not want</c:v>
                </c:pt>
                <c:pt idx="24">
                  <c:v>When they couldn't meet my wishes, they explained why</c:v>
                </c:pt>
                <c:pt idx="27">
                  <c:v>I trusted my healthcare team to take the best care of me</c:v>
                </c:pt>
                <c:pt idx="30">
                  <c:v>I was not treated differently by the healthcare team</c:v>
                </c:pt>
                <c:pt idx="33">
                  <c:v>I was treated with respect and compassion during my delivery stay</c:v>
                </c:pt>
                <c:pt idx="36">
                  <c:v>I was treated with respect and compassion by the care team</c:v>
                </c:pt>
                <c:pt idx="39">
                  <c:v>The care I received was Excellent or Good</c:v>
                </c:pt>
              </c:strCache>
            </c:strRef>
          </c:cat>
          <c:val>
            <c:numRef>
              <c:f>Sheet1!$I$8:$I$49</c:f>
              <c:numCache>
                <c:formatCode>General</c:formatCode>
                <c:ptCount val="42"/>
              </c:numCache>
            </c:numRef>
          </c:val>
          <c:extLst>
            <c:ext xmlns:c16="http://schemas.microsoft.com/office/drawing/2014/chart" uri="{C3380CC4-5D6E-409C-BE32-E72D297353CC}">
              <c16:uniqueId val="{00000007-4A8D-4634-9822-AAC0CE13785C}"/>
            </c:ext>
          </c:extLst>
        </c:ser>
        <c:dLbls>
          <c:showLegendKey val="0"/>
          <c:showVal val="0"/>
          <c:showCatName val="0"/>
          <c:showSerName val="0"/>
          <c:showPercent val="0"/>
          <c:showBubbleSize val="0"/>
        </c:dLbls>
        <c:gapWidth val="29"/>
        <c:overlap val="100"/>
        <c:axId val="293147768"/>
        <c:axId val="293144160"/>
      </c:barChart>
      <c:catAx>
        <c:axId val="293147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93144160"/>
        <c:crosses val="autoZero"/>
        <c:auto val="1"/>
        <c:lblAlgn val="ctr"/>
        <c:lblOffset val="100"/>
        <c:noMultiLvlLbl val="0"/>
      </c:catAx>
      <c:valAx>
        <c:axId val="2931441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9314776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standardized protocol/processes for induction, labor support management and response to labor and fetal heart rate abnormalities</a:t>
            </a:r>
            <a:endParaRPr lang="en-US" sz="1800" b="0"/>
          </a:p>
        </c:rich>
      </c:tx>
      <c:layout>
        <c:manualLayout>
          <c:xMode val="edge"/>
          <c:yMode val="edge"/>
          <c:x val="0.12011875256362696"/>
          <c:y val="9.4163180342880029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'SM 2'!$A$2</c:f>
              <c:strCache>
                <c:ptCount val="1"/>
                <c:pt idx="0">
                  <c:v>In Place</c:v>
                </c:pt>
              </c:strCache>
            </c:strRef>
          </c:tx>
          <c:spPr>
            <a:solidFill>
              <a:srgbClr val="00B050"/>
            </a:solidFill>
            <a:ln>
              <a:noFill/>
            </a:ln>
            <a:effectLst/>
          </c:spPr>
          <c:invertIfNegative val="0"/>
          <c:cat>
            <c:strRef>
              <c:f>'SM 2'!$B$1:$AB$1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22-Jul</c:v>
                </c:pt>
                <c:pt idx="20">
                  <c:v>Aug-22</c:v>
                </c:pt>
                <c:pt idx="21">
                  <c:v>Sep-22</c:v>
                </c:pt>
                <c:pt idx="22">
                  <c:v>Oct-22</c:v>
                </c:pt>
                <c:pt idx="23">
                  <c:v>Nov-22</c:v>
                </c:pt>
                <c:pt idx="24">
                  <c:v>Dec-22</c:v>
                </c:pt>
                <c:pt idx="25">
                  <c:v>Jan-23</c:v>
                </c:pt>
                <c:pt idx="26">
                  <c:v>Feb-23</c:v>
                </c:pt>
              </c:strCache>
            </c:strRef>
          </c:cat>
          <c:val>
            <c:numRef>
              <c:f>'SM 2'!$B$2:$AB$2</c:f>
              <c:numCache>
                <c:formatCode>General</c:formatCode>
                <c:ptCount val="27"/>
                <c:pt idx="0">
                  <c:v>16.850000000000001</c:v>
                </c:pt>
                <c:pt idx="1">
                  <c:v>13.75</c:v>
                </c:pt>
                <c:pt idx="2">
                  <c:v>16.46</c:v>
                </c:pt>
                <c:pt idx="3">
                  <c:v>15.58</c:v>
                </c:pt>
                <c:pt idx="4">
                  <c:v>20.25</c:v>
                </c:pt>
                <c:pt idx="5">
                  <c:v>26.47</c:v>
                </c:pt>
                <c:pt idx="6">
                  <c:v>30</c:v>
                </c:pt>
                <c:pt idx="7">
                  <c:v>26.47</c:v>
                </c:pt>
                <c:pt idx="8">
                  <c:v>33.33</c:v>
                </c:pt>
                <c:pt idx="9">
                  <c:v>38.46</c:v>
                </c:pt>
                <c:pt idx="10">
                  <c:v>36.07</c:v>
                </c:pt>
                <c:pt idx="11">
                  <c:v>34.380000000000003</c:v>
                </c:pt>
                <c:pt idx="12">
                  <c:v>40</c:v>
                </c:pt>
                <c:pt idx="13">
                  <c:v>36.07</c:v>
                </c:pt>
                <c:pt idx="14">
                  <c:v>42.86</c:v>
                </c:pt>
                <c:pt idx="15">
                  <c:v>55.74</c:v>
                </c:pt>
                <c:pt idx="16">
                  <c:v>60</c:v>
                </c:pt>
                <c:pt idx="17">
                  <c:v>60.32</c:v>
                </c:pt>
                <c:pt idx="18">
                  <c:v>76.67</c:v>
                </c:pt>
                <c:pt idx="19">
                  <c:v>80</c:v>
                </c:pt>
                <c:pt idx="20">
                  <c:v>81.819999999999993</c:v>
                </c:pt>
                <c:pt idx="21">
                  <c:v>82</c:v>
                </c:pt>
                <c:pt idx="22">
                  <c:v>85</c:v>
                </c:pt>
                <c:pt idx="23">
                  <c:v>78</c:v>
                </c:pt>
                <c:pt idx="24">
                  <c:v>82</c:v>
                </c:pt>
                <c:pt idx="25">
                  <c:v>82</c:v>
                </c:pt>
                <c:pt idx="26">
                  <c:v>85</c:v>
                </c:pt>
              </c:numCache>
            </c:numRef>
          </c:val>
          <c:extLst>
            <c:ext xmlns:c16="http://schemas.microsoft.com/office/drawing/2014/chart" uri="{C3380CC4-5D6E-409C-BE32-E72D297353CC}">
              <c16:uniqueId val="{00000000-C823-410A-8169-A0BE68290E7C}"/>
            </c:ext>
          </c:extLst>
        </c:ser>
        <c:ser>
          <c:idx val="1"/>
          <c:order val="1"/>
          <c:tx>
            <c:strRef>
              <c:f>'SM 2'!$A$3</c:f>
              <c:strCache>
                <c:ptCount val="1"/>
                <c:pt idx="0">
                  <c:v>Working on it </c:v>
                </c:pt>
              </c:strCache>
            </c:strRef>
          </c:tx>
          <c:spPr>
            <a:solidFill>
              <a:srgbClr val="FFC000"/>
            </a:solidFill>
            <a:ln>
              <a:noFill/>
            </a:ln>
            <a:effectLst/>
          </c:spPr>
          <c:invertIfNegative val="0"/>
          <c:cat>
            <c:strRef>
              <c:f>'SM 2'!$B$1:$AB$1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22-Jul</c:v>
                </c:pt>
                <c:pt idx="20">
                  <c:v>Aug-22</c:v>
                </c:pt>
                <c:pt idx="21">
                  <c:v>Sep-22</c:v>
                </c:pt>
                <c:pt idx="22">
                  <c:v>Oct-22</c:v>
                </c:pt>
                <c:pt idx="23">
                  <c:v>Nov-22</c:v>
                </c:pt>
                <c:pt idx="24">
                  <c:v>Dec-22</c:v>
                </c:pt>
                <c:pt idx="25">
                  <c:v>Jan-23</c:v>
                </c:pt>
                <c:pt idx="26">
                  <c:v>Feb-23</c:v>
                </c:pt>
              </c:strCache>
            </c:strRef>
          </c:cat>
          <c:val>
            <c:numRef>
              <c:f>'SM 2'!$B$3:$AB$3</c:f>
              <c:numCache>
                <c:formatCode>General</c:formatCode>
                <c:ptCount val="27"/>
                <c:pt idx="0">
                  <c:v>20.22</c:v>
                </c:pt>
                <c:pt idx="1">
                  <c:v>40</c:v>
                </c:pt>
                <c:pt idx="2">
                  <c:v>49.37</c:v>
                </c:pt>
                <c:pt idx="3">
                  <c:v>63.64</c:v>
                </c:pt>
                <c:pt idx="4">
                  <c:v>64.56</c:v>
                </c:pt>
                <c:pt idx="5">
                  <c:v>61.76</c:v>
                </c:pt>
                <c:pt idx="6">
                  <c:v>60</c:v>
                </c:pt>
                <c:pt idx="7">
                  <c:v>63.24</c:v>
                </c:pt>
                <c:pt idx="8">
                  <c:v>62.12</c:v>
                </c:pt>
                <c:pt idx="9">
                  <c:v>55.38</c:v>
                </c:pt>
                <c:pt idx="10">
                  <c:v>59.02</c:v>
                </c:pt>
                <c:pt idx="11">
                  <c:v>59.38</c:v>
                </c:pt>
                <c:pt idx="12">
                  <c:v>53.33</c:v>
                </c:pt>
                <c:pt idx="13">
                  <c:v>57.38</c:v>
                </c:pt>
                <c:pt idx="14">
                  <c:v>47.62</c:v>
                </c:pt>
                <c:pt idx="15">
                  <c:v>34.43</c:v>
                </c:pt>
                <c:pt idx="16">
                  <c:v>31.67</c:v>
                </c:pt>
                <c:pt idx="17">
                  <c:v>31.75</c:v>
                </c:pt>
                <c:pt idx="18">
                  <c:v>18.329999999999998</c:v>
                </c:pt>
                <c:pt idx="19">
                  <c:v>16.670000000000002</c:v>
                </c:pt>
                <c:pt idx="20">
                  <c:v>14.55</c:v>
                </c:pt>
                <c:pt idx="21">
                  <c:v>15</c:v>
                </c:pt>
                <c:pt idx="22">
                  <c:v>13</c:v>
                </c:pt>
                <c:pt idx="23">
                  <c:v>19</c:v>
                </c:pt>
                <c:pt idx="24">
                  <c:v>14</c:v>
                </c:pt>
                <c:pt idx="25">
                  <c:v>16</c:v>
                </c:pt>
                <c:pt idx="26">
                  <c:v>13</c:v>
                </c:pt>
              </c:numCache>
            </c:numRef>
          </c:val>
          <c:extLst>
            <c:ext xmlns:c16="http://schemas.microsoft.com/office/drawing/2014/chart" uri="{C3380CC4-5D6E-409C-BE32-E72D297353CC}">
              <c16:uniqueId val="{00000001-C823-410A-8169-A0BE68290E7C}"/>
            </c:ext>
          </c:extLst>
        </c:ser>
        <c:ser>
          <c:idx val="2"/>
          <c:order val="2"/>
          <c:tx>
            <c:strRef>
              <c:f>'SM 2'!$A$4</c:f>
              <c:strCache>
                <c:ptCount val="1"/>
                <c:pt idx="0">
                  <c:v>Not Started</c:v>
                </c:pt>
              </c:strCache>
            </c:strRef>
          </c:tx>
          <c:spPr>
            <a:solidFill>
              <a:srgbClr val="FF0000"/>
            </a:solidFill>
            <a:ln>
              <a:noFill/>
            </a:ln>
            <a:effectLst/>
          </c:spPr>
          <c:invertIfNegative val="0"/>
          <c:cat>
            <c:strRef>
              <c:f>'SM 2'!$B$1:$AB$1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22-Jul</c:v>
                </c:pt>
                <c:pt idx="20">
                  <c:v>Aug-22</c:v>
                </c:pt>
                <c:pt idx="21">
                  <c:v>Sep-22</c:v>
                </c:pt>
                <c:pt idx="22">
                  <c:v>Oct-22</c:v>
                </c:pt>
                <c:pt idx="23">
                  <c:v>Nov-22</c:v>
                </c:pt>
                <c:pt idx="24">
                  <c:v>Dec-22</c:v>
                </c:pt>
                <c:pt idx="25">
                  <c:v>Jan-23</c:v>
                </c:pt>
                <c:pt idx="26">
                  <c:v>Feb-23</c:v>
                </c:pt>
              </c:strCache>
            </c:strRef>
          </c:cat>
          <c:val>
            <c:numRef>
              <c:f>'SM 2'!$B$4:$AB$4</c:f>
              <c:numCache>
                <c:formatCode>General</c:formatCode>
                <c:ptCount val="27"/>
                <c:pt idx="0">
                  <c:v>62.93</c:v>
                </c:pt>
                <c:pt idx="1">
                  <c:v>46.25</c:v>
                </c:pt>
                <c:pt idx="2">
                  <c:v>34.17</c:v>
                </c:pt>
                <c:pt idx="3">
                  <c:v>20.78</c:v>
                </c:pt>
                <c:pt idx="4">
                  <c:v>15.189999999999998</c:v>
                </c:pt>
                <c:pt idx="5">
                  <c:v>11.77000000000001</c:v>
                </c:pt>
                <c:pt idx="6">
                  <c:v>10</c:v>
                </c:pt>
                <c:pt idx="7">
                  <c:v>10.289999999999992</c:v>
                </c:pt>
                <c:pt idx="8">
                  <c:v>4.5500000000000114</c:v>
                </c:pt>
                <c:pt idx="9">
                  <c:v>6.1599999999999966</c:v>
                </c:pt>
                <c:pt idx="10">
                  <c:v>4.9099999999999966</c:v>
                </c:pt>
                <c:pt idx="11">
                  <c:v>6.2399999999999949</c:v>
                </c:pt>
                <c:pt idx="12">
                  <c:v>6.6700000000000017</c:v>
                </c:pt>
                <c:pt idx="13">
                  <c:v>6.5499999999999972</c:v>
                </c:pt>
                <c:pt idx="14">
                  <c:v>9.5200000000000102</c:v>
                </c:pt>
                <c:pt idx="15">
                  <c:v>9.8299999999999983</c:v>
                </c:pt>
                <c:pt idx="16">
                  <c:v>8.3299999999999983</c:v>
                </c:pt>
                <c:pt idx="17">
                  <c:v>7.9300000000000068</c:v>
                </c:pt>
                <c:pt idx="18">
                  <c:v>5</c:v>
                </c:pt>
                <c:pt idx="19">
                  <c:v>3.3299999999999983</c:v>
                </c:pt>
                <c:pt idx="20">
                  <c:v>3.6300000000000097</c:v>
                </c:pt>
                <c:pt idx="21">
                  <c:v>3</c:v>
                </c:pt>
                <c:pt idx="22">
                  <c:v>2</c:v>
                </c:pt>
                <c:pt idx="23">
                  <c:v>3</c:v>
                </c:pt>
                <c:pt idx="24">
                  <c:v>4</c:v>
                </c:pt>
                <c:pt idx="25">
                  <c:v>2</c:v>
                </c:pt>
                <c:pt idx="26">
                  <c:v>2</c:v>
                </c:pt>
              </c:numCache>
            </c:numRef>
          </c:val>
          <c:extLst>
            <c:ext xmlns:c16="http://schemas.microsoft.com/office/drawing/2014/chart" uri="{C3380CC4-5D6E-409C-BE32-E72D297353CC}">
              <c16:uniqueId val="{00000002-C823-410A-8169-A0BE68290E7C}"/>
            </c:ext>
          </c:extLst>
        </c:ser>
        <c:dLbls>
          <c:showLegendKey val="0"/>
          <c:showVal val="0"/>
          <c:showCatName val="0"/>
          <c:showSerName val="0"/>
          <c:showPercent val="0"/>
          <c:showBubbleSize val="0"/>
        </c:dLbls>
        <c:gapWidth val="150"/>
        <c:overlap val="100"/>
        <c:axId val="241911872"/>
        <c:axId val="241913120"/>
      </c:barChart>
      <c:catAx>
        <c:axId val="24191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41913120"/>
        <c:crosses val="autoZero"/>
        <c:auto val="1"/>
        <c:lblAlgn val="ctr"/>
        <c:lblOffset val="100"/>
        <c:noMultiLvlLbl val="0"/>
      </c:catAx>
      <c:valAx>
        <c:axId val="2419131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419118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Integrated process to review and share data that includes provider-level data with labor and delivery clinical teams</a:t>
            </a:r>
            <a:endParaRPr lang="en-US" sz="1800" b="0">
              <a:effectLst/>
            </a:endParaRP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8'!$A$2</c:f>
              <c:strCache>
                <c:ptCount val="1"/>
                <c:pt idx="0">
                  <c:v>In Place</c:v>
                </c:pt>
              </c:strCache>
            </c:strRef>
          </c:tx>
          <c:spPr>
            <a:solidFill>
              <a:srgbClr val="00B050"/>
            </a:solidFill>
            <a:ln>
              <a:noFill/>
            </a:ln>
            <a:effectLst/>
          </c:spPr>
          <c:invertIfNegative val="0"/>
          <c:cat>
            <c:strRef>
              <c:f>'SM 8'!$B$1:$AB$1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8'!$B$2:$AB$2</c:f>
              <c:numCache>
                <c:formatCode>General</c:formatCode>
                <c:ptCount val="27"/>
                <c:pt idx="0">
                  <c:v>4.76</c:v>
                </c:pt>
                <c:pt idx="1">
                  <c:v>7.23</c:v>
                </c:pt>
                <c:pt idx="2">
                  <c:v>8.86</c:v>
                </c:pt>
                <c:pt idx="3">
                  <c:v>20.78</c:v>
                </c:pt>
                <c:pt idx="4">
                  <c:v>26.92</c:v>
                </c:pt>
                <c:pt idx="5">
                  <c:v>26.09</c:v>
                </c:pt>
                <c:pt idx="6">
                  <c:v>28.57</c:v>
                </c:pt>
                <c:pt idx="7">
                  <c:v>37.31</c:v>
                </c:pt>
                <c:pt idx="8">
                  <c:v>42.42</c:v>
                </c:pt>
                <c:pt idx="9">
                  <c:v>49.21</c:v>
                </c:pt>
                <c:pt idx="10">
                  <c:v>50.82</c:v>
                </c:pt>
                <c:pt idx="11">
                  <c:v>51.56</c:v>
                </c:pt>
                <c:pt idx="12">
                  <c:v>51.67</c:v>
                </c:pt>
                <c:pt idx="13">
                  <c:v>53.23</c:v>
                </c:pt>
                <c:pt idx="14">
                  <c:v>57.14</c:v>
                </c:pt>
                <c:pt idx="15">
                  <c:v>60.66</c:v>
                </c:pt>
                <c:pt idx="16">
                  <c:v>65</c:v>
                </c:pt>
                <c:pt idx="17">
                  <c:v>65.569999999999993</c:v>
                </c:pt>
                <c:pt idx="18">
                  <c:v>72.88</c:v>
                </c:pt>
                <c:pt idx="19">
                  <c:v>70</c:v>
                </c:pt>
                <c:pt idx="20">
                  <c:v>76.36</c:v>
                </c:pt>
                <c:pt idx="21">
                  <c:v>79</c:v>
                </c:pt>
                <c:pt idx="22">
                  <c:v>77</c:v>
                </c:pt>
                <c:pt idx="23">
                  <c:v>72</c:v>
                </c:pt>
                <c:pt idx="24">
                  <c:v>79</c:v>
                </c:pt>
                <c:pt idx="25">
                  <c:v>79</c:v>
                </c:pt>
                <c:pt idx="26">
                  <c:v>72</c:v>
                </c:pt>
              </c:numCache>
            </c:numRef>
          </c:val>
          <c:extLst>
            <c:ext xmlns:c16="http://schemas.microsoft.com/office/drawing/2014/chart" uri="{C3380CC4-5D6E-409C-BE32-E72D297353CC}">
              <c16:uniqueId val="{00000000-1003-44E7-84B9-A63DA56FD8E9}"/>
            </c:ext>
          </c:extLst>
        </c:ser>
        <c:ser>
          <c:idx val="1"/>
          <c:order val="1"/>
          <c:tx>
            <c:strRef>
              <c:f>'SM 8'!$A$3</c:f>
              <c:strCache>
                <c:ptCount val="1"/>
                <c:pt idx="0">
                  <c:v>Working on it </c:v>
                </c:pt>
              </c:strCache>
            </c:strRef>
          </c:tx>
          <c:spPr>
            <a:solidFill>
              <a:srgbClr val="FFC000"/>
            </a:solidFill>
            <a:ln>
              <a:noFill/>
            </a:ln>
            <a:effectLst/>
          </c:spPr>
          <c:invertIfNegative val="0"/>
          <c:cat>
            <c:strRef>
              <c:f>'SM 8'!$B$1:$AB$1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8'!$B$3:$AB$3</c:f>
              <c:numCache>
                <c:formatCode>General</c:formatCode>
                <c:ptCount val="27"/>
                <c:pt idx="0">
                  <c:v>15.56</c:v>
                </c:pt>
                <c:pt idx="1">
                  <c:v>38.549999999999997</c:v>
                </c:pt>
                <c:pt idx="2">
                  <c:v>48.15</c:v>
                </c:pt>
                <c:pt idx="3">
                  <c:v>53.25</c:v>
                </c:pt>
                <c:pt idx="4">
                  <c:v>56.41</c:v>
                </c:pt>
                <c:pt idx="5">
                  <c:v>59.42</c:v>
                </c:pt>
                <c:pt idx="6">
                  <c:v>64.290000000000006</c:v>
                </c:pt>
                <c:pt idx="7">
                  <c:v>58.21</c:v>
                </c:pt>
                <c:pt idx="8">
                  <c:v>56.06</c:v>
                </c:pt>
                <c:pt idx="9">
                  <c:v>49.21</c:v>
                </c:pt>
                <c:pt idx="10">
                  <c:v>47.54</c:v>
                </c:pt>
                <c:pt idx="11">
                  <c:v>43.75</c:v>
                </c:pt>
                <c:pt idx="12">
                  <c:v>43.33</c:v>
                </c:pt>
                <c:pt idx="13">
                  <c:v>40.32</c:v>
                </c:pt>
                <c:pt idx="14">
                  <c:v>36.51</c:v>
                </c:pt>
                <c:pt idx="15">
                  <c:v>32.79</c:v>
                </c:pt>
                <c:pt idx="16">
                  <c:v>30</c:v>
                </c:pt>
                <c:pt idx="17">
                  <c:v>29.51</c:v>
                </c:pt>
                <c:pt idx="18">
                  <c:v>16.95</c:v>
                </c:pt>
                <c:pt idx="19">
                  <c:v>23.33</c:v>
                </c:pt>
                <c:pt idx="20">
                  <c:v>18.18</c:v>
                </c:pt>
                <c:pt idx="21">
                  <c:v>19</c:v>
                </c:pt>
                <c:pt idx="22">
                  <c:v>18</c:v>
                </c:pt>
                <c:pt idx="23">
                  <c:v>24</c:v>
                </c:pt>
                <c:pt idx="24">
                  <c:v>17</c:v>
                </c:pt>
                <c:pt idx="25">
                  <c:v>18</c:v>
                </c:pt>
                <c:pt idx="26">
                  <c:v>26</c:v>
                </c:pt>
              </c:numCache>
            </c:numRef>
          </c:val>
          <c:extLst>
            <c:ext xmlns:c16="http://schemas.microsoft.com/office/drawing/2014/chart" uri="{C3380CC4-5D6E-409C-BE32-E72D297353CC}">
              <c16:uniqueId val="{00000001-1003-44E7-84B9-A63DA56FD8E9}"/>
            </c:ext>
          </c:extLst>
        </c:ser>
        <c:ser>
          <c:idx val="2"/>
          <c:order val="2"/>
          <c:tx>
            <c:strRef>
              <c:f>'SM 8'!$A$4</c:f>
              <c:strCache>
                <c:ptCount val="1"/>
                <c:pt idx="0">
                  <c:v>Not Started</c:v>
                </c:pt>
              </c:strCache>
            </c:strRef>
          </c:tx>
          <c:spPr>
            <a:solidFill>
              <a:srgbClr val="FF0000"/>
            </a:solidFill>
            <a:ln>
              <a:noFill/>
            </a:ln>
            <a:effectLst/>
          </c:spPr>
          <c:invertIfNegative val="0"/>
          <c:cat>
            <c:strRef>
              <c:f>'SM 8'!$B$1:$AB$1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8'!$B$4:$AB$4</c:f>
              <c:numCache>
                <c:formatCode>General</c:formatCode>
                <c:ptCount val="27"/>
                <c:pt idx="0">
                  <c:v>79.680000000000007</c:v>
                </c:pt>
                <c:pt idx="1">
                  <c:v>54.22</c:v>
                </c:pt>
                <c:pt idx="2">
                  <c:v>42.99</c:v>
                </c:pt>
                <c:pt idx="3">
                  <c:v>25.97</c:v>
                </c:pt>
                <c:pt idx="4">
                  <c:v>16.670000000000002</c:v>
                </c:pt>
                <c:pt idx="5">
                  <c:v>14.489999999999995</c:v>
                </c:pt>
                <c:pt idx="6">
                  <c:v>7.1399999999999864</c:v>
                </c:pt>
                <c:pt idx="7">
                  <c:v>4.4799999999999898</c:v>
                </c:pt>
                <c:pt idx="8">
                  <c:v>1.519999999999996</c:v>
                </c:pt>
                <c:pt idx="9">
                  <c:v>1.5799999999999983</c:v>
                </c:pt>
                <c:pt idx="10">
                  <c:v>1.6400000000000006</c:v>
                </c:pt>
                <c:pt idx="11">
                  <c:v>4.6899999999999977</c:v>
                </c:pt>
                <c:pt idx="12">
                  <c:v>5</c:v>
                </c:pt>
                <c:pt idx="13">
                  <c:v>6.4500000000000028</c:v>
                </c:pt>
                <c:pt idx="14">
                  <c:v>6.3499999999999943</c:v>
                </c:pt>
                <c:pt idx="15">
                  <c:v>6.5500000000000114</c:v>
                </c:pt>
                <c:pt idx="16">
                  <c:v>5</c:v>
                </c:pt>
                <c:pt idx="17">
                  <c:v>4.9200000000000017</c:v>
                </c:pt>
                <c:pt idx="18">
                  <c:v>10.170000000000002</c:v>
                </c:pt>
                <c:pt idx="19">
                  <c:v>6.6700000000000017</c:v>
                </c:pt>
                <c:pt idx="20">
                  <c:v>5.460000000000008</c:v>
                </c:pt>
                <c:pt idx="21">
                  <c:v>2</c:v>
                </c:pt>
                <c:pt idx="22">
                  <c:v>5</c:v>
                </c:pt>
                <c:pt idx="23">
                  <c:v>4</c:v>
                </c:pt>
                <c:pt idx="24">
                  <c:v>4</c:v>
                </c:pt>
                <c:pt idx="25">
                  <c:v>3</c:v>
                </c:pt>
                <c:pt idx="26">
                  <c:v>2</c:v>
                </c:pt>
              </c:numCache>
            </c:numRef>
          </c:val>
          <c:extLst>
            <c:ext xmlns:c16="http://schemas.microsoft.com/office/drawing/2014/chart" uri="{C3380CC4-5D6E-409C-BE32-E72D297353CC}">
              <c16:uniqueId val="{00000002-1003-44E7-84B9-A63DA56FD8E9}"/>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cesarean decision checklist using ACOG/SMFM labor guidelines</a:t>
            </a:r>
            <a:endParaRPr lang="en-US" sz="1800" b="0">
              <a:effectLst/>
            </a:endParaRP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4'!$A$2</c:f>
              <c:strCache>
                <c:ptCount val="1"/>
                <c:pt idx="0">
                  <c:v>In Place</c:v>
                </c:pt>
              </c:strCache>
            </c:strRef>
          </c:tx>
          <c:spPr>
            <a:solidFill>
              <a:srgbClr val="00B050"/>
            </a:solidFill>
            <a:ln>
              <a:noFill/>
            </a:ln>
            <a:effectLst/>
          </c:spPr>
          <c:invertIfNegative val="0"/>
          <c:cat>
            <c:strRef>
              <c:f>'SM 4'!$B$1:$AB$1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4'!$B$2:$AB$2</c:f>
              <c:numCache>
                <c:formatCode>General</c:formatCode>
                <c:ptCount val="27"/>
                <c:pt idx="0">
                  <c:v>3.58</c:v>
                </c:pt>
                <c:pt idx="1">
                  <c:v>5</c:v>
                </c:pt>
                <c:pt idx="2">
                  <c:v>6.33</c:v>
                </c:pt>
                <c:pt idx="3">
                  <c:v>9.09</c:v>
                </c:pt>
                <c:pt idx="4">
                  <c:v>12.82</c:v>
                </c:pt>
                <c:pt idx="5">
                  <c:v>15.94</c:v>
                </c:pt>
                <c:pt idx="6">
                  <c:v>24.29</c:v>
                </c:pt>
                <c:pt idx="7">
                  <c:v>35.82</c:v>
                </c:pt>
                <c:pt idx="8">
                  <c:v>46.97</c:v>
                </c:pt>
                <c:pt idx="9">
                  <c:v>60.94</c:v>
                </c:pt>
                <c:pt idx="10">
                  <c:v>63.93</c:v>
                </c:pt>
                <c:pt idx="11">
                  <c:v>63.08</c:v>
                </c:pt>
                <c:pt idx="12">
                  <c:v>72.88</c:v>
                </c:pt>
                <c:pt idx="13">
                  <c:v>59.68</c:v>
                </c:pt>
                <c:pt idx="14">
                  <c:v>69.84</c:v>
                </c:pt>
                <c:pt idx="15">
                  <c:v>72.13</c:v>
                </c:pt>
                <c:pt idx="16">
                  <c:v>71.67</c:v>
                </c:pt>
                <c:pt idx="17">
                  <c:v>77.42</c:v>
                </c:pt>
                <c:pt idx="18">
                  <c:v>78.33</c:v>
                </c:pt>
                <c:pt idx="19">
                  <c:v>80</c:v>
                </c:pt>
                <c:pt idx="20">
                  <c:v>84</c:v>
                </c:pt>
                <c:pt idx="21">
                  <c:v>79</c:v>
                </c:pt>
                <c:pt idx="22">
                  <c:v>83</c:v>
                </c:pt>
                <c:pt idx="23">
                  <c:v>82</c:v>
                </c:pt>
                <c:pt idx="24">
                  <c:v>76</c:v>
                </c:pt>
                <c:pt idx="25">
                  <c:v>88</c:v>
                </c:pt>
                <c:pt idx="26">
                  <c:v>87</c:v>
                </c:pt>
              </c:numCache>
            </c:numRef>
          </c:val>
          <c:extLst>
            <c:ext xmlns:c16="http://schemas.microsoft.com/office/drawing/2014/chart" uri="{C3380CC4-5D6E-409C-BE32-E72D297353CC}">
              <c16:uniqueId val="{00000000-16E4-46B6-AEF0-ED38A4BD27DA}"/>
            </c:ext>
          </c:extLst>
        </c:ser>
        <c:ser>
          <c:idx val="1"/>
          <c:order val="1"/>
          <c:tx>
            <c:strRef>
              <c:f>'SM 4'!$A$3</c:f>
              <c:strCache>
                <c:ptCount val="1"/>
                <c:pt idx="0">
                  <c:v>Working on it </c:v>
                </c:pt>
              </c:strCache>
            </c:strRef>
          </c:tx>
          <c:spPr>
            <a:solidFill>
              <a:srgbClr val="FFC000"/>
            </a:solidFill>
            <a:ln>
              <a:noFill/>
            </a:ln>
            <a:effectLst/>
          </c:spPr>
          <c:invertIfNegative val="0"/>
          <c:cat>
            <c:strRef>
              <c:f>'SM 4'!$B$1:$AB$1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4'!$B$3:$AB$3</c:f>
              <c:numCache>
                <c:formatCode>General</c:formatCode>
                <c:ptCount val="27"/>
                <c:pt idx="0">
                  <c:v>9.52</c:v>
                </c:pt>
                <c:pt idx="1">
                  <c:v>31.25</c:v>
                </c:pt>
                <c:pt idx="2">
                  <c:v>40.51</c:v>
                </c:pt>
                <c:pt idx="3">
                  <c:v>58.44</c:v>
                </c:pt>
                <c:pt idx="4">
                  <c:v>67.95</c:v>
                </c:pt>
                <c:pt idx="5">
                  <c:v>71.010000000000005</c:v>
                </c:pt>
                <c:pt idx="6">
                  <c:v>68.569999999999993</c:v>
                </c:pt>
                <c:pt idx="7">
                  <c:v>58.21</c:v>
                </c:pt>
                <c:pt idx="8">
                  <c:v>45.45</c:v>
                </c:pt>
                <c:pt idx="9">
                  <c:v>34.380000000000003</c:v>
                </c:pt>
                <c:pt idx="10">
                  <c:v>32.79</c:v>
                </c:pt>
                <c:pt idx="11">
                  <c:v>30.77</c:v>
                </c:pt>
                <c:pt idx="12">
                  <c:v>20.34</c:v>
                </c:pt>
                <c:pt idx="13">
                  <c:v>32.26</c:v>
                </c:pt>
                <c:pt idx="14">
                  <c:v>23.81</c:v>
                </c:pt>
                <c:pt idx="15">
                  <c:v>19.670000000000002</c:v>
                </c:pt>
                <c:pt idx="16">
                  <c:v>20</c:v>
                </c:pt>
                <c:pt idx="17">
                  <c:v>16.13</c:v>
                </c:pt>
                <c:pt idx="18">
                  <c:v>15</c:v>
                </c:pt>
                <c:pt idx="19">
                  <c:v>15</c:v>
                </c:pt>
                <c:pt idx="20">
                  <c:v>14</c:v>
                </c:pt>
                <c:pt idx="21">
                  <c:v>17</c:v>
                </c:pt>
                <c:pt idx="22">
                  <c:v>14</c:v>
                </c:pt>
                <c:pt idx="23">
                  <c:v>14</c:v>
                </c:pt>
                <c:pt idx="24">
                  <c:v>19</c:v>
                </c:pt>
                <c:pt idx="25">
                  <c:v>10</c:v>
                </c:pt>
                <c:pt idx="26">
                  <c:v>10</c:v>
                </c:pt>
              </c:numCache>
            </c:numRef>
          </c:val>
          <c:extLst>
            <c:ext xmlns:c16="http://schemas.microsoft.com/office/drawing/2014/chart" uri="{C3380CC4-5D6E-409C-BE32-E72D297353CC}">
              <c16:uniqueId val="{00000001-16E4-46B6-AEF0-ED38A4BD27DA}"/>
            </c:ext>
          </c:extLst>
        </c:ser>
        <c:ser>
          <c:idx val="2"/>
          <c:order val="2"/>
          <c:tx>
            <c:strRef>
              <c:f>'SM 4'!$A$4</c:f>
              <c:strCache>
                <c:ptCount val="1"/>
                <c:pt idx="0">
                  <c:v>Not Started</c:v>
                </c:pt>
              </c:strCache>
            </c:strRef>
          </c:tx>
          <c:spPr>
            <a:solidFill>
              <a:srgbClr val="FF0000"/>
            </a:solidFill>
            <a:ln>
              <a:noFill/>
            </a:ln>
            <a:effectLst/>
          </c:spPr>
          <c:invertIfNegative val="0"/>
          <c:cat>
            <c:strRef>
              <c:f>'SM 4'!$B$1:$AB$1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4'!$B$4:$AB$4</c:f>
              <c:numCache>
                <c:formatCode>General</c:formatCode>
                <c:ptCount val="27"/>
                <c:pt idx="0">
                  <c:v>86.9</c:v>
                </c:pt>
                <c:pt idx="1">
                  <c:v>63.75</c:v>
                </c:pt>
                <c:pt idx="2">
                  <c:v>53.160000000000004</c:v>
                </c:pt>
                <c:pt idx="3">
                  <c:v>32.47</c:v>
                </c:pt>
                <c:pt idx="4">
                  <c:v>19.22999999999999</c:v>
                </c:pt>
                <c:pt idx="5">
                  <c:v>13.049999999999997</c:v>
                </c:pt>
                <c:pt idx="6">
                  <c:v>7.1400000000000148</c:v>
                </c:pt>
                <c:pt idx="7">
                  <c:v>5.9699999999999989</c:v>
                </c:pt>
                <c:pt idx="8">
                  <c:v>7.5799999999999983</c:v>
                </c:pt>
                <c:pt idx="9">
                  <c:v>4.6800000000000068</c:v>
                </c:pt>
                <c:pt idx="10">
                  <c:v>3.2800000000000011</c:v>
                </c:pt>
                <c:pt idx="11">
                  <c:v>6.1500000000000057</c:v>
                </c:pt>
                <c:pt idx="12">
                  <c:v>6.7800000000000011</c:v>
                </c:pt>
                <c:pt idx="13">
                  <c:v>8.0600000000000023</c:v>
                </c:pt>
                <c:pt idx="14">
                  <c:v>6.3499999999999943</c:v>
                </c:pt>
                <c:pt idx="15">
                  <c:v>8.2000000000000028</c:v>
                </c:pt>
                <c:pt idx="16">
                  <c:v>8.3299999999999983</c:v>
                </c:pt>
                <c:pt idx="17">
                  <c:v>6.4500000000000028</c:v>
                </c:pt>
                <c:pt idx="18">
                  <c:v>6.6700000000000017</c:v>
                </c:pt>
                <c:pt idx="19">
                  <c:v>5</c:v>
                </c:pt>
                <c:pt idx="20">
                  <c:v>2</c:v>
                </c:pt>
                <c:pt idx="21">
                  <c:v>4</c:v>
                </c:pt>
                <c:pt idx="22">
                  <c:v>3</c:v>
                </c:pt>
                <c:pt idx="23">
                  <c:v>4</c:v>
                </c:pt>
                <c:pt idx="24">
                  <c:v>5</c:v>
                </c:pt>
                <c:pt idx="25">
                  <c:v>2</c:v>
                </c:pt>
                <c:pt idx="26">
                  <c:v>3</c:v>
                </c:pt>
              </c:numCache>
            </c:numRef>
          </c:val>
          <c:extLst>
            <c:ext xmlns:c16="http://schemas.microsoft.com/office/drawing/2014/chart" uri="{C3380CC4-5D6E-409C-BE32-E72D297353CC}">
              <c16:uniqueId val="{00000002-16E4-46B6-AEF0-ED38A4BD27DA}"/>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decision huddles and/or decision debriefs with appropriate care team</a:t>
            </a:r>
            <a:endParaRPr lang="en-US" sz="1800" b="0">
              <a:effectLst/>
            </a:endParaRP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5'!$A$2</c:f>
              <c:strCache>
                <c:ptCount val="1"/>
                <c:pt idx="0">
                  <c:v>In Place</c:v>
                </c:pt>
              </c:strCache>
            </c:strRef>
          </c:tx>
          <c:spPr>
            <a:solidFill>
              <a:srgbClr val="00B050"/>
            </a:solidFill>
            <a:ln>
              <a:noFill/>
            </a:ln>
            <a:effectLst/>
          </c:spPr>
          <c:invertIfNegative val="0"/>
          <c:cat>
            <c:strRef>
              <c:f>'SM 5'!$B$1:$AB$1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5'!$B$2:$AB$2</c:f>
              <c:numCache>
                <c:formatCode>General</c:formatCode>
                <c:ptCount val="27"/>
                <c:pt idx="0">
                  <c:v>2.2199999999999989</c:v>
                </c:pt>
                <c:pt idx="1">
                  <c:v>2.5</c:v>
                </c:pt>
                <c:pt idx="2">
                  <c:v>3.95</c:v>
                </c:pt>
                <c:pt idx="3">
                  <c:v>7.79</c:v>
                </c:pt>
                <c:pt idx="4">
                  <c:v>13.92</c:v>
                </c:pt>
                <c:pt idx="5">
                  <c:v>13.04</c:v>
                </c:pt>
                <c:pt idx="6">
                  <c:v>17.14</c:v>
                </c:pt>
                <c:pt idx="7">
                  <c:v>26.47</c:v>
                </c:pt>
                <c:pt idx="8">
                  <c:v>37.880000000000003</c:v>
                </c:pt>
                <c:pt idx="9">
                  <c:v>40.619999999999997</c:v>
                </c:pt>
                <c:pt idx="10">
                  <c:v>44.36</c:v>
                </c:pt>
                <c:pt idx="11">
                  <c:v>48.39</c:v>
                </c:pt>
                <c:pt idx="12">
                  <c:v>53.45</c:v>
                </c:pt>
                <c:pt idx="13">
                  <c:v>51.61</c:v>
                </c:pt>
                <c:pt idx="14">
                  <c:v>55.56</c:v>
                </c:pt>
                <c:pt idx="15">
                  <c:v>60.66</c:v>
                </c:pt>
                <c:pt idx="16">
                  <c:v>58.33</c:v>
                </c:pt>
                <c:pt idx="17">
                  <c:v>60.66</c:v>
                </c:pt>
                <c:pt idx="18">
                  <c:v>67.8</c:v>
                </c:pt>
                <c:pt idx="19">
                  <c:v>68.33</c:v>
                </c:pt>
                <c:pt idx="20">
                  <c:v>73</c:v>
                </c:pt>
                <c:pt idx="21">
                  <c:v>71</c:v>
                </c:pt>
                <c:pt idx="22">
                  <c:v>79</c:v>
                </c:pt>
                <c:pt idx="23">
                  <c:v>71</c:v>
                </c:pt>
                <c:pt idx="24">
                  <c:v>71</c:v>
                </c:pt>
                <c:pt idx="25">
                  <c:v>79</c:v>
                </c:pt>
                <c:pt idx="26">
                  <c:v>77</c:v>
                </c:pt>
              </c:numCache>
            </c:numRef>
          </c:val>
          <c:extLst>
            <c:ext xmlns:c16="http://schemas.microsoft.com/office/drawing/2014/chart" uri="{C3380CC4-5D6E-409C-BE32-E72D297353CC}">
              <c16:uniqueId val="{00000000-2AE8-4A2A-90B3-2389AE1DF1C3}"/>
            </c:ext>
          </c:extLst>
        </c:ser>
        <c:ser>
          <c:idx val="1"/>
          <c:order val="1"/>
          <c:tx>
            <c:strRef>
              <c:f>'SM 5'!$A$3</c:f>
              <c:strCache>
                <c:ptCount val="1"/>
                <c:pt idx="0">
                  <c:v>Working on it </c:v>
                </c:pt>
              </c:strCache>
            </c:strRef>
          </c:tx>
          <c:spPr>
            <a:solidFill>
              <a:srgbClr val="FFC000"/>
            </a:solidFill>
            <a:ln>
              <a:noFill/>
            </a:ln>
            <a:effectLst/>
          </c:spPr>
          <c:invertIfNegative val="0"/>
          <c:cat>
            <c:strRef>
              <c:f>'SM 5'!$B$1:$AB$1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5'!$B$3:$AB$3</c:f>
              <c:numCache>
                <c:formatCode>General</c:formatCode>
                <c:ptCount val="27"/>
                <c:pt idx="0">
                  <c:v>10</c:v>
                </c:pt>
                <c:pt idx="1">
                  <c:v>27.5</c:v>
                </c:pt>
                <c:pt idx="2">
                  <c:v>39.47</c:v>
                </c:pt>
                <c:pt idx="3">
                  <c:v>53.25</c:v>
                </c:pt>
                <c:pt idx="4">
                  <c:v>60.76</c:v>
                </c:pt>
                <c:pt idx="5">
                  <c:v>72.459999999999994</c:v>
                </c:pt>
                <c:pt idx="6">
                  <c:v>71.430000000000007</c:v>
                </c:pt>
                <c:pt idx="7">
                  <c:v>64.709999999999994</c:v>
                </c:pt>
                <c:pt idx="8">
                  <c:v>56.06</c:v>
                </c:pt>
                <c:pt idx="9">
                  <c:v>51.56</c:v>
                </c:pt>
                <c:pt idx="10">
                  <c:v>50.82</c:v>
                </c:pt>
                <c:pt idx="11">
                  <c:v>46.77</c:v>
                </c:pt>
                <c:pt idx="12">
                  <c:v>43.1</c:v>
                </c:pt>
                <c:pt idx="13">
                  <c:v>38.979999999999997</c:v>
                </c:pt>
                <c:pt idx="14">
                  <c:v>34.92</c:v>
                </c:pt>
                <c:pt idx="15">
                  <c:v>31.15</c:v>
                </c:pt>
                <c:pt idx="16">
                  <c:v>35</c:v>
                </c:pt>
                <c:pt idx="17">
                  <c:v>32.79</c:v>
                </c:pt>
                <c:pt idx="18">
                  <c:v>25.42</c:v>
                </c:pt>
                <c:pt idx="19">
                  <c:v>28.33</c:v>
                </c:pt>
                <c:pt idx="20">
                  <c:v>24</c:v>
                </c:pt>
                <c:pt idx="21">
                  <c:v>20.83</c:v>
                </c:pt>
                <c:pt idx="22">
                  <c:v>19</c:v>
                </c:pt>
                <c:pt idx="23">
                  <c:v>24</c:v>
                </c:pt>
                <c:pt idx="24">
                  <c:v>22</c:v>
                </c:pt>
                <c:pt idx="25">
                  <c:v>16</c:v>
                </c:pt>
                <c:pt idx="26">
                  <c:v>18</c:v>
                </c:pt>
              </c:numCache>
            </c:numRef>
          </c:val>
          <c:extLst>
            <c:ext xmlns:c16="http://schemas.microsoft.com/office/drawing/2014/chart" uri="{C3380CC4-5D6E-409C-BE32-E72D297353CC}">
              <c16:uniqueId val="{00000001-2AE8-4A2A-90B3-2389AE1DF1C3}"/>
            </c:ext>
          </c:extLst>
        </c:ser>
        <c:ser>
          <c:idx val="2"/>
          <c:order val="2"/>
          <c:tx>
            <c:strRef>
              <c:f>'SM 5'!$A$4</c:f>
              <c:strCache>
                <c:ptCount val="1"/>
                <c:pt idx="0">
                  <c:v>Not Started</c:v>
                </c:pt>
              </c:strCache>
            </c:strRef>
          </c:tx>
          <c:spPr>
            <a:solidFill>
              <a:srgbClr val="FF0000"/>
            </a:solidFill>
            <a:ln>
              <a:noFill/>
            </a:ln>
            <a:effectLst/>
          </c:spPr>
          <c:invertIfNegative val="0"/>
          <c:cat>
            <c:strRef>
              <c:f>'SM 5'!$B$1:$AB$1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5'!$B$4:$AB$4</c:f>
              <c:numCache>
                <c:formatCode>General</c:formatCode>
                <c:ptCount val="27"/>
                <c:pt idx="0">
                  <c:v>87.78</c:v>
                </c:pt>
                <c:pt idx="1">
                  <c:v>70</c:v>
                </c:pt>
                <c:pt idx="2">
                  <c:v>56.58</c:v>
                </c:pt>
                <c:pt idx="3">
                  <c:v>38.96</c:v>
                </c:pt>
                <c:pt idx="4">
                  <c:v>25.320000000000007</c:v>
                </c:pt>
                <c:pt idx="5">
                  <c:v>14.5</c:v>
                </c:pt>
                <c:pt idx="6">
                  <c:v>11.429999999999993</c:v>
                </c:pt>
                <c:pt idx="7">
                  <c:v>8.8200000000000074</c:v>
                </c:pt>
                <c:pt idx="8">
                  <c:v>6.0600000000000023</c:v>
                </c:pt>
                <c:pt idx="9">
                  <c:v>7.8199999999999932</c:v>
                </c:pt>
                <c:pt idx="10">
                  <c:v>4.8199999999999932</c:v>
                </c:pt>
                <c:pt idx="11">
                  <c:v>4.8400000000000034</c:v>
                </c:pt>
                <c:pt idx="12">
                  <c:v>3.4499999999999886</c:v>
                </c:pt>
                <c:pt idx="13">
                  <c:v>9.4099999999999966</c:v>
                </c:pt>
                <c:pt idx="14">
                  <c:v>9.519999999999996</c:v>
                </c:pt>
                <c:pt idx="15">
                  <c:v>8.1899999999999977</c:v>
                </c:pt>
                <c:pt idx="16">
                  <c:v>6.6700000000000017</c:v>
                </c:pt>
                <c:pt idx="17">
                  <c:v>6.5500000000000114</c:v>
                </c:pt>
                <c:pt idx="18">
                  <c:v>6.7800000000000011</c:v>
                </c:pt>
                <c:pt idx="19">
                  <c:v>3.3400000000000034</c:v>
                </c:pt>
                <c:pt idx="20">
                  <c:v>3</c:v>
                </c:pt>
                <c:pt idx="21">
                  <c:v>8.1700000000000017</c:v>
                </c:pt>
                <c:pt idx="22">
                  <c:v>2</c:v>
                </c:pt>
                <c:pt idx="23">
                  <c:v>5</c:v>
                </c:pt>
                <c:pt idx="24">
                  <c:v>7</c:v>
                </c:pt>
                <c:pt idx="25">
                  <c:v>5</c:v>
                </c:pt>
                <c:pt idx="26">
                  <c:v>5</c:v>
                </c:pt>
              </c:numCache>
            </c:numRef>
          </c:val>
          <c:extLst>
            <c:ext xmlns:c16="http://schemas.microsoft.com/office/drawing/2014/chart" uri="{C3380CC4-5D6E-409C-BE32-E72D297353CC}">
              <c16:uniqueId val="{00000002-2AE8-4A2A-90B3-2389AE1DF1C3}"/>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workflow process to incorporate shared decision making with the patient </a:t>
            </a:r>
            <a:endParaRPr lang="en-US" sz="1800" b="0">
              <a:effectLst/>
            </a:endParaRP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6'!$A$2</c:f>
              <c:strCache>
                <c:ptCount val="1"/>
                <c:pt idx="0">
                  <c:v>In Place</c:v>
                </c:pt>
              </c:strCache>
            </c:strRef>
          </c:tx>
          <c:spPr>
            <a:solidFill>
              <a:srgbClr val="00B050"/>
            </a:solidFill>
            <a:ln>
              <a:noFill/>
            </a:ln>
            <a:effectLst/>
          </c:spPr>
          <c:invertIfNegative val="0"/>
          <c:cat>
            <c:strRef>
              <c:f>'SM 6'!$B$1:$AB$1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6'!$B$2:$AB$2</c:f>
              <c:numCache>
                <c:formatCode>General</c:formatCode>
                <c:ptCount val="27"/>
                <c:pt idx="0">
                  <c:v>2.41</c:v>
                </c:pt>
                <c:pt idx="1">
                  <c:v>2.56</c:v>
                </c:pt>
                <c:pt idx="2">
                  <c:v>3.94</c:v>
                </c:pt>
                <c:pt idx="3">
                  <c:v>4.05</c:v>
                </c:pt>
                <c:pt idx="4">
                  <c:v>10.130000000000001</c:v>
                </c:pt>
                <c:pt idx="5">
                  <c:v>10.14</c:v>
                </c:pt>
                <c:pt idx="6">
                  <c:v>12.86</c:v>
                </c:pt>
                <c:pt idx="7">
                  <c:v>17.649999999999999</c:v>
                </c:pt>
                <c:pt idx="8">
                  <c:v>27.27</c:v>
                </c:pt>
                <c:pt idx="9">
                  <c:v>32.81</c:v>
                </c:pt>
                <c:pt idx="10">
                  <c:v>42.62</c:v>
                </c:pt>
                <c:pt idx="11">
                  <c:v>40.32</c:v>
                </c:pt>
                <c:pt idx="12">
                  <c:v>44.83</c:v>
                </c:pt>
                <c:pt idx="13">
                  <c:v>45.76</c:v>
                </c:pt>
                <c:pt idx="14">
                  <c:v>49.21</c:v>
                </c:pt>
                <c:pt idx="15">
                  <c:v>54.1</c:v>
                </c:pt>
                <c:pt idx="16">
                  <c:v>56.67</c:v>
                </c:pt>
                <c:pt idx="17">
                  <c:v>57.38</c:v>
                </c:pt>
                <c:pt idx="18">
                  <c:v>60</c:v>
                </c:pt>
                <c:pt idx="19">
                  <c:v>65</c:v>
                </c:pt>
                <c:pt idx="20">
                  <c:v>68</c:v>
                </c:pt>
                <c:pt idx="21">
                  <c:v>71</c:v>
                </c:pt>
                <c:pt idx="22">
                  <c:v>74</c:v>
                </c:pt>
                <c:pt idx="23">
                  <c:v>74</c:v>
                </c:pt>
                <c:pt idx="24">
                  <c:v>78</c:v>
                </c:pt>
                <c:pt idx="25">
                  <c:v>78</c:v>
                </c:pt>
                <c:pt idx="26">
                  <c:v>77</c:v>
                </c:pt>
              </c:numCache>
            </c:numRef>
          </c:val>
          <c:extLst>
            <c:ext xmlns:c16="http://schemas.microsoft.com/office/drawing/2014/chart" uri="{C3380CC4-5D6E-409C-BE32-E72D297353CC}">
              <c16:uniqueId val="{00000000-8A0D-490D-A8D8-1AB66B7D7680}"/>
            </c:ext>
          </c:extLst>
        </c:ser>
        <c:ser>
          <c:idx val="1"/>
          <c:order val="1"/>
          <c:tx>
            <c:strRef>
              <c:f>'SM 6'!$A$3</c:f>
              <c:strCache>
                <c:ptCount val="1"/>
                <c:pt idx="0">
                  <c:v>Working on it </c:v>
                </c:pt>
              </c:strCache>
            </c:strRef>
          </c:tx>
          <c:spPr>
            <a:solidFill>
              <a:srgbClr val="FFC000"/>
            </a:solidFill>
            <a:ln>
              <a:noFill/>
            </a:ln>
            <a:effectLst/>
          </c:spPr>
          <c:invertIfNegative val="0"/>
          <c:cat>
            <c:strRef>
              <c:f>'SM 6'!$B$1:$AB$1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6'!$B$3:$AB$3</c:f>
              <c:numCache>
                <c:formatCode>General</c:formatCode>
                <c:ptCount val="27"/>
                <c:pt idx="0">
                  <c:v>13.25</c:v>
                </c:pt>
                <c:pt idx="1">
                  <c:v>29.49</c:v>
                </c:pt>
                <c:pt idx="2">
                  <c:v>42.11</c:v>
                </c:pt>
                <c:pt idx="3">
                  <c:v>60.81</c:v>
                </c:pt>
                <c:pt idx="4">
                  <c:v>63.29</c:v>
                </c:pt>
                <c:pt idx="5">
                  <c:v>71</c:v>
                </c:pt>
                <c:pt idx="6">
                  <c:v>72.86</c:v>
                </c:pt>
                <c:pt idx="7">
                  <c:v>69.12</c:v>
                </c:pt>
                <c:pt idx="8">
                  <c:v>65.150000000000006</c:v>
                </c:pt>
                <c:pt idx="9">
                  <c:v>60.94</c:v>
                </c:pt>
                <c:pt idx="10">
                  <c:v>54.1</c:v>
                </c:pt>
                <c:pt idx="11">
                  <c:v>56.45</c:v>
                </c:pt>
                <c:pt idx="12">
                  <c:v>53.45</c:v>
                </c:pt>
                <c:pt idx="13">
                  <c:v>47.46</c:v>
                </c:pt>
                <c:pt idx="14">
                  <c:v>42.86</c:v>
                </c:pt>
                <c:pt idx="15">
                  <c:v>37.700000000000003</c:v>
                </c:pt>
                <c:pt idx="16">
                  <c:v>33.33</c:v>
                </c:pt>
                <c:pt idx="17">
                  <c:v>32.79</c:v>
                </c:pt>
                <c:pt idx="18">
                  <c:v>35</c:v>
                </c:pt>
                <c:pt idx="19">
                  <c:v>31.67</c:v>
                </c:pt>
                <c:pt idx="20">
                  <c:v>29</c:v>
                </c:pt>
                <c:pt idx="21">
                  <c:v>26</c:v>
                </c:pt>
                <c:pt idx="22">
                  <c:v>24</c:v>
                </c:pt>
                <c:pt idx="23">
                  <c:v>22</c:v>
                </c:pt>
                <c:pt idx="24">
                  <c:v>22</c:v>
                </c:pt>
                <c:pt idx="25">
                  <c:v>22</c:v>
                </c:pt>
                <c:pt idx="26">
                  <c:v>23</c:v>
                </c:pt>
              </c:numCache>
            </c:numRef>
          </c:val>
          <c:extLst>
            <c:ext xmlns:c16="http://schemas.microsoft.com/office/drawing/2014/chart" uri="{C3380CC4-5D6E-409C-BE32-E72D297353CC}">
              <c16:uniqueId val="{00000001-8A0D-490D-A8D8-1AB66B7D7680}"/>
            </c:ext>
          </c:extLst>
        </c:ser>
        <c:ser>
          <c:idx val="2"/>
          <c:order val="2"/>
          <c:tx>
            <c:strRef>
              <c:f>'SM 6'!$A$4</c:f>
              <c:strCache>
                <c:ptCount val="1"/>
                <c:pt idx="0">
                  <c:v>Not Started</c:v>
                </c:pt>
              </c:strCache>
            </c:strRef>
          </c:tx>
          <c:spPr>
            <a:solidFill>
              <a:srgbClr val="FF0000"/>
            </a:solidFill>
            <a:ln>
              <a:noFill/>
            </a:ln>
            <a:effectLst/>
          </c:spPr>
          <c:invertIfNegative val="0"/>
          <c:cat>
            <c:strRef>
              <c:f>'SM 6'!$B$1:$AB$1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6'!$B$4:$AB$4</c:f>
              <c:numCache>
                <c:formatCode>General</c:formatCode>
                <c:ptCount val="27"/>
                <c:pt idx="0">
                  <c:v>84.34</c:v>
                </c:pt>
                <c:pt idx="1">
                  <c:v>67.95</c:v>
                </c:pt>
                <c:pt idx="2">
                  <c:v>53.95</c:v>
                </c:pt>
                <c:pt idx="3">
                  <c:v>35.14</c:v>
                </c:pt>
                <c:pt idx="4">
                  <c:v>26.58</c:v>
                </c:pt>
                <c:pt idx="5">
                  <c:v>18.86</c:v>
                </c:pt>
                <c:pt idx="6">
                  <c:v>14.280000000000001</c:v>
                </c:pt>
                <c:pt idx="7">
                  <c:v>13.22999999999999</c:v>
                </c:pt>
                <c:pt idx="8">
                  <c:v>7.5799999999999983</c:v>
                </c:pt>
                <c:pt idx="9">
                  <c:v>6.25</c:v>
                </c:pt>
                <c:pt idx="10">
                  <c:v>3.2800000000000011</c:v>
                </c:pt>
                <c:pt idx="11">
                  <c:v>3.2299999999999898</c:v>
                </c:pt>
                <c:pt idx="12">
                  <c:v>1.7199999999999989</c:v>
                </c:pt>
                <c:pt idx="13">
                  <c:v>6.7800000000000011</c:v>
                </c:pt>
                <c:pt idx="14">
                  <c:v>7.9300000000000068</c:v>
                </c:pt>
                <c:pt idx="15">
                  <c:v>8.1999999999999886</c:v>
                </c:pt>
                <c:pt idx="16">
                  <c:v>10</c:v>
                </c:pt>
                <c:pt idx="17">
                  <c:v>9.8299999999999983</c:v>
                </c:pt>
                <c:pt idx="18">
                  <c:v>5</c:v>
                </c:pt>
                <c:pt idx="19">
                  <c:v>3.3299999999999983</c:v>
                </c:pt>
                <c:pt idx="20">
                  <c:v>3</c:v>
                </c:pt>
                <c:pt idx="21">
                  <c:v>3</c:v>
                </c:pt>
                <c:pt idx="22">
                  <c:v>2</c:v>
                </c:pt>
                <c:pt idx="23">
                  <c:v>4</c:v>
                </c:pt>
                <c:pt idx="24">
                  <c:v>0</c:v>
                </c:pt>
                <c:pt idx="25">
                  <c:v>0</c:v>
                </c:pt>
                <c:pt idx="26">
                  <c:v>0</c:v>
                </c:pt>
              </c:numCache>
            </c:numRef>
          </c:val>
          <c:extLst>
            <c:ext xmlns:c16="http://schemas.microsoft.com/office/drawing/2014/chart" uri="{C3380CC4-5D6E-409C-BE32-E72D297353CC}">
              <c16:uniqueId val="{00000002-8A0D-490D-A8D8-1AB66B7D7680}"/>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i="0" u="none" strike="noStrike" baseline="0">
                <a:effectLst/>
              </a:rPr>
              <a:t> </a:t>
            </a:r>
            <a:r>
              <a:rPr lang="en-US" sz="1800" b="0" i="0" u="none" strike="noStrike" baseline="0">
                <a:effectLst/>
              </a:rPr>
              <a:t>Implemented standardized patient education with positive messaging promoting vaginal birth</a:t>
            </a:r>
            <a:endParaRPr lang="en-US" sz="1800" b="0">
              <a:effectLst/>
            </a:endParaRP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7'!$A$2</c:f>
              <c:strCache>
                <c:ptCount val="1"/>
                <c:pt idx="0">
                  <c:v>In Place</c:v>
                </c:pt>
              </c:strCache>
            </c:strRef>
          </c:tx>
          <c:spPr>
            <a:solidFill>
              <a:srgbClr val="00B050"/>
            </a:solidFill>
            <a:ln>
              <a:noFill/>
            </a:ln>
            <a:effectLst/>
          </c:spPr>
          <c:invertIfNegative val="0"/>
          <c:cat>
            <c:strRef>
              <c:f>'SM 7'!$B$1:$AB$1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7'!$B$2:$AB$2</c:f>
              <c:numCache>
                <c:formatCode>General</c:formatCode>
                <c:ptCount val="27"/>
                <c:pt idx="0">
                  <c:v>2.21</c:v>
                </c:pt>
                <c:pt idx="1">
                  <c:v>1.28</c:v>
                </c:pt>
                <c:pt idx="2">
                  <c:v>2.63</c:v>
                </c:pt>
                <c:pt idx="3">
                  <c:v>0</c:v>
                </c:pt>
                <c:pt idx="4">
                  <c:v>4.91</c:v>
                </c:pt>
                <c:pt idx="5">
                  <c:v>4.08</c:v>
                </c:pt>
                <c:pt idx="6">
                  <c:v>8.6999999999999993</c:v>
                </c:pt>
                <c:pt idx="7">
                  <c:v>11.94</c:v>
                </c:pt>
                <c:pt idx="8">
                  <c:v>10.94</c:v>
                </c:pt>
                <c:pt idx="9">
                  <c:v>14.52</c:v>
                </c:pt>
                <c:pt idx="10">
                  <c:v>20.69</c:v>
                </c:pt>
                <c:pt idx="11">
                  <c:v>20.97</c:v>
                </c:pt>
                <c:pt idx="12">
                  <c:v>30</c:v>
                </c:pt>
                <c:pt idx="13">
                  <c:v>30.51</c:v>
                </c:pt>
                <c:pt idx="14">
                  <c:v>31.75</c:v>
                </c:pt>
                <c:pt idx="15">
                  <c:v>44.26</c:v>
                </c:pt>
                <c:pt idx="16">
                  <c:v>45.76</c:v>
                </c:pt>
                <c:pt idx="17">
                  <c:v>44.26</c:v>
                </c:pt>
                <c:pt idx="18">
                  <c:v>51.67</c:v>
                </c:pt>
                <c:pt idx="19">
                  <c:v>61.67</c:v>
                </c:pt>
                <c:pt idx="20">
                  <c:v>63</c:v>
                </c:pt>
                <c:pt idx="21">
                  <c:v>61</c:v>
                </c:pt>
                <c:pt idx="22">
                  <c:v>68</c:v>
                </c:pt>
                <c:pt idx="23">
                  <c:v>71</c:v>
                </c:pt>
                <c:pt idx="24">
                  <c:v>71</c:v>
                </c:pt>
                <c:pt idx="25">
                  <c:v>71</c:v>
                </c:pt>
                <c:pt idx="26">
                  <c:v>74</c:v>
                </c:pt>
              </c:numCache>
            </c:numRef>
          </c:val>
          <c:extLst>
            <c:ext xmlns:c16="http://schemas.microsoft.com/office/drawing/2014/chart" uri="{C3380CC4-5D6E-409C-BE32-E72D297353CC}">
              <c16:uniqueId val="{00000000-821D-48DC-B712-ECE663769EE5}"/>
            </c:ext>
          </c:extLst>
        </c:ser>
        <c:ser>
          <c:idx val="1"/>
          <c:order val="1"/>
          <c:tx>
            <c:strRef>
              <c:f>'SM 7'!$A$3</c:f>
              <c:strCache>
                <c:ptCount val="1"/>
                <c:pt idx="0">
                  <c:v>Working on it </c:v>
                </c:pt>
              </c:strCache>
            </c:strRef>
          </c:tx>
          <c:spPr>
            <a:solidFill>
              <a:srgbClr val="FFC000"/>
            </a:solidFill>
            <a:ln>
              <a:noFill/>
            </a:ln>
            <a:effectLst/>
          </c:spPr>
          <c:invertIfNegative val="0"/>
          <c:cat>
            <c:strRef>
              <c:f>'SM 7'!$B$1:$AB$1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7'!$B$3:$AB$3</c:f>
              <c:numCache>
                <c:formatCode>General</c:formatCode>
                <c:ptCount val="27"/>
                <c:pt idx="0">
                  <c:v>18.07</c:v>
                </c:pt>
                <c:pt idx="1">
                  <c:v>30.77</c:v>
                </c:pt>
                <c:pt idx="2">
                  <c:v>42.11</c:v>
                </c:pt>
                <c:pt idx="3">
                  <c:v>60.81</c:v>
                </c:pt>
                <c:pt idx="4">
                  <c:v>62.3</c:v>
                </c:pt>
                <c:pt idx="5">
                  <c:v>65.31</c:v>
                </c:pt>
                <c:pt idx="6">
                  <c:v>72.459999999999994</c:v>
                </c:pt>
                <c:pt idx="7">
                  <c:v>67.16</c:v>
                </c:pt>
                <c:pt idx="8">
                  <c:v>71.88</c:v>
                </c:pt>
                <c:pt idx="9">
                  <c:v>75.81</c:v>
                </c:pt>
                <c:pt idx="10">
                  <c:v>68.97</c:v>
                </c:pt>
                <c:pt idx="11">
                  <c:v>67.739999999999995</c:v>
                </c:pt>
                <c:pt idx="12">
                  <c:v>53.23</c:v>
                </c:pt>
                <c:pt idx="13">
                  <c:v>55.93</c:v>
                </c:pt>
                <c:pt idx="14">
                  <c:v>52.38</c:v>
                </c:pt>
                <c:pt idx="15">
                  <c:v>42.62</c:v>
                </c:pt>
                <c:pt idx="16">
                  <c:v>43.37</c:v>
                </c:pt>
                <c:pt idx="17">
                  <c:v>42.62</c:v>
                </c:pt>
                <c:pt idx="18">
                  <c:v>41.67</c:v>
                </c:pt>
                <c:pt idx="19">
                  <c:v>33.33</c:v>
                </c:pt>
                <c:pt idx="20">
                  <c:v>33</c:v>
                </c:pt>
                <c:pt idx="21">
                  <c:v>32</c:v>
                </c:pt>
                <c:pt idx="22">
                  <c:v>26</c:v>
                </c:pt>
                <c:pt idx="23">
                  <c:v>24</c:v>
                </c:pt>
                <c:pt idx="24">
                  <c:v>24</c:v>
                </c:pt>
                <c:pt idx="25">
                  <c:v>25</c:v>
                </c:pt>
                <c:pt idx="26">
                  <c:v>23</c:v>
                </c:pt>
              </c:numCache>
            </c:numRef>
          </c:val>
          <c:extLst>
            <c:ext xmlns:c16="http://schemas.microsoft.com/office/drawing/2014/chart" uri="{C3380CC4-5D6E-409C-BE32-E72D297353CC}">
              <c16:uniqueId val="{00000001-821D-48DC-B712-ECE663769EE5}"/>
            </c:ext>
          </c:extLst>
        </c:ser>
        <c:ser>
          <c:idx val="2"/>
          <c:order val="2"/>
          <c:tx>
            <c:strRef>
              <c:f>'SM 7'!$A$4</c:f>
              <c:strCache>
                <c:ptCount val="1"/>
                <c:pt idx="0">
                  <c:v>Not Started</c:v>
                </c:pt>
              </c:strCache>
            </c:strRef>
          </c:tx>
          <c:spPr>
            <a:solidFill>
              <a:srgbClr val="FF0000"/>
            </a:solidFill>
            <a:ln>
              <a:noFill/>
            </a:ln>
            <a:effectLst/>
          </c:spPr>
          <c:invertIfNegative val="0"/>
          <c:cat>
            <c:strRef>
              <c:f>'SM 7'!$B$1:$AB$1</c:f>
              <c:strCache>
                <c:ptCount val="27"/>
                <c:pt idx="0">
                  <c:v>Baseline</c:v>
                </c:pt>
                <c:pt idx="1">
                  <c:v>Jan-21</c:v>
                </c:pt>
                <c:pt idx="2">
                  <c:v>Feb-21</c:v>
                </c:pt>
                <c:pt idx="3">
                  <c:v>Mar-21</c:v>
                </c:pt>
                <c:pt idx="4">
                  <c:v>Apr-21</c:v>
                </c:pt>
                <c:pt idx="5">
                  <c:v>May-21</c:v>
                </c:pt>
                <c:pt idx="6">
                  <c:v>Jun-21</c:v>
                </c:pt>
                <c:pt idx="7">
                  <c:v>Jul-21</c:v>
                </c:pt>
                <c:pt idx="8">
                  <c:v>Aug-21</c:v>
                </c:pt>
                <c:pt idx="9">
                  <c:v>21-Sep</c:v>
                </c:pt>
                <c:pt idx="10">
                  <c:v>21-Oct</c:v>
                </c:pt>
                <c:pt idx="11">
                  <c:v>Nov-21</c:v>
                </c:pt>
                <c:pt idx="12">
                  <c:v>Dec-21</c:v>
                </c:pt>
                <c:pt idx="13">
                  <c:v>Jan-22</c:v>
                </c:pt>
                <c:pt idx="14">
                  <c:v>22-Feb</c:v>
                </c:pt>
                <c:pt idx="15">
                  <c:v>22-Mar</c:v>
                </c:pt>
                <c:pt idx="16">
                  <c:v>Apr-22</c:v>
                </c:pt>
                <c:pt idx="17">
                  <c:v>May-22</c:v>
                </c:pt>
                <c:pt idx="18">
                  <c:v>Jun-22</c:v>
                </c:pt>
                <c:pt idx="19">
                  <c:v>Jul-22</c:v>
                </c:pt>
                <c:pt idx="20">
                  <c:v>Aug-22</c:v>
                </c:pt>
                <c:pt idx="21">
                  <c:v>Sep-22</c:v>
                </c:pt>
                <c:pt idx="22">
                  <c:v>Oct-22</c:v>
                </c:pt>
                <c:pt idx="23">
                  <c:v>Nov-22</c:v>
                </c:pt>
                <c:pt idx="24">
                  <c:v>Dec-22</c:v>
                </c:pt>
                <c:pt idx="25">
                  <c:v>Jan-23</c:v>
                </c:pt>
                <c:pt idx="26">
                  <c:v>Feb-23</c:v>
                </c:pt>
              </c:strCache>
            </c:strRef>
          </c:cat>
          <c:val>
            <c:numRef>
              <c:f>'SM 7'!$B$4:$AB$4</c:f>
              <c:numCache>
                <c:formatCode>General</c:formatCode>
                <c:ptCount val="27"/>
                <c:pt idx="0">
                  <c:v>80.72</c:v>
                </c:pt>
                <c:pt idx="1">
                  <c:v>67.95</c:v>
                </c:pt>
                <c:pt idx="2">
                  <c:v>55.26</c:v>
                </c:pt>
                <c:pt idx="3">
                  <c:v>39.19</c:v>
                </c:pt>
                <c:pt idx="4">
                  <c:v>32.79</c:v>
                </c:pt>
                <c:pt idx="5">
                  <c:v>30.61</c:v>
                </c:pt>
                <c:pt idx="6">
                  <c:v>18.84</c:v>
                </c:pt>
                <c:pt idx="7">
                  <c:v>20.9</c:v>
                </c:pt>
                <c:pt idx="8">
                  <c:v>17.180000000000007</c:v>
                </c:pt>
                <c:pt idx="9">
                  <c:v>9.6700000000000017</c:v>
                </c:pt>
                <c:pt idx="10">
                  <c:v>10.340000000000003</c:v>
                </c:pt>
                <c:pt idx="11">
                  <c:v>11.290000000000006</c:v>
                </c:pt>
                <c:pt idx="12">
                  <c:v>16.77000000000001</c:v>
                </c:pt>
                <c:pt idx="13">
                  <c:v>13.560000000000002</c:v>
                </c:pt>
                <c:pt idx="14">
                  <c:v>15.870000000000005</c:v>
                </c:pt>
                <c:pt idx="15">
                  <c:v>13.120000000000005</c:v>
                </c:pt>
                <c:pt idx="16">
                  <c:v>10.870000000000005</c:v>
                </c:pt>
                <c:pt idx="17">
                  <c:v>13.120000000000005</c:v>
                </c:pt>
                <c:pt idx="18">
                  <c:v>6.6599999999999966</c:v>
                </c:pt>
                <c:pt idx="19">
                  <c:v>5</c:v>
                </c:pt>
                <c:pt idx="20">
                  <c:v>4</c:v>
                </c:pt>
                <c:pt idx="21">
                  <c:v>7</c:v>
                </c:pt>
                <c:pt idx="22">
                  <c:v>6</c:v>
                </c:pt>
                <c:pt idx="23">
                  <c:v>5</c:v>
                </c:pt>
                <c:pt idx="24">
                  <c:v>5</c:v>
                </c:pt>
                <c:pt idx="25">
                  <c:v>4</c:v>
                </c:pt>
                <c:pt idx="26">
                  <c:v>3</c:v>
                </c:pt>
              </c:numCache>
            </c:numRef>
          </c:val>
          <c:extLst>
            <c:ext xmlns:c16="http://schemas.microsoft.com/office/drawing/2014/chart" uri="{C3380CC4-5D6E-409C-BE32-E72D297353CC}">
              <c16:uniqueId val="{00000002-821D-48DC-B712-ECE663769EE5}"/>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NTSV C-Section Rate</a:t>
            </a:r>
            <a:r>
              <a:rPr lang="en-US" sz="2400" baseline="0"/>
              <a:t> by Hospital </a:t>
            </a:r>
          </a:p>
          <a:p>
            <a:pPr>
              <a:defRPr sz="2400"/>
            </a:pPr>
            <a:r>
              <a:rPr lang="en-US" sz="2400" baseline="0"/>
              <a:t>Q4 2022</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1"/>
            <c:invertIfNegative val="0"/>
            <c:bubble3D val="0"/>
            <c:spPr>
              <a:solidFill>
                <a:schemeClr val="accent1"/>
              </a:solidFill>
              <a:ln w="28575">
                <a:noFill/>
              </a:ln>
              <a:effectLst/>
            </c:spPr>
            <c:extLst>
              <c:ext xmlns:c16="http://schemas.microsoft.com/office/drawing/2014/chart" uri="{C3380CC4-5D6E-409C-BE32-E72D297353CC}">
                <c16:uniqueId val="{00000001-C13B-4234-8F85-5B8C1CACED73}"/>
              </c:ext>
            </c:extLst>
          </c:dPt>
          <c:dPt>
            <c:idx val="12"/>
            <c:invertIfNegative val="0"/>
            <c:bubble3D val="0"/>
            <c:spPr>
              <a:solidFill>
                <a:schemeClr val="accent1"/>
              </a:solidFill>
              <a:ln w="38100">
                <a:noFill/>
              </a:ln>
              <a:effectLst/>
            </c:spPr>
            <c:extLst>
              <c:ext xmlns:c16="http://schemas.microsoft.com/office/drawing/2014/chart" uri="{C3380CC4-5D6E-409C-BE32-E72D297353CC}">
                <c16:uniqueId val="{00000003-C13B-4234-8F85-5B8C1CACED73}"/>
              </c:ext>
            </c:extLst>
          </c:dPt>
          <c:dPt>
            <c:idx val="24"/>
            <c:invertIfNegative val="0"/>
            <c:bubble3D val="0"/>
            <c:spPr>
              <a:solidFill>
                <a:srgbClr val="7030A0"/>
              </a:solidFill>
              <a:ln w="28575">
                <a:solidFill>
                  <a:srgbClr val="7030A0"/>
                </a:solidFill>
              </a:ln>
              <a:effectLst/>
            </c:spPr>
            <c:extLst>
              <c:ext xmlns:c16="http://schemas.microsoft.com/office/drawing/2014/chart" uri="{C3380CC4-5D6E-409C-BE32-E72D297353CC}">
                <c16:uniqueId val="{00000005-C13B-4234-8F85-5B8C1CACED73}"/>
              </c:ext>
            </c:extLst>
          </c:dPt>
          <c:dPt>
            <c:idx val="33"/>
            <c:invertIfNegative val="0"/>
            <c:bubble3D val="0"/>
            <c:spPr>
              <a:solidFill>
                <a:schemeClr val="accent1"/>
              </a:solidFill>
              <a:ln w="38100">
                <a:noFill/>
              </a:ln>
              <a:effectLst/>
            </c:spPr>
            <c:extLst>
              <c:ext xmlns:c16="http://schemas.microsoft.com/office/drawing/2014/chart" uri="{C3380CC4-5D6E-409C-BE32-E72D297353CC}">
                <c16:uniqueId val="{00000007-C13B-4234-8F85-5B8C1CACED73}"/>
              </c:ext>
            </c:extLst>
          </c:dPt>
          <c:dPt>
            <c:idx val="37"/>
            <c:invertIfNegative val="0"/>
            <c:bubble3D val="0"/>
            <c:spPr>
              <a:solidFill>
                <a:schemeClr val="accent1"/>
              </a:solidFill>
              <a:ln w="6350">
                <a:solidFill>
                  <a:schemeClr val="accent1"/>
                </a:solidFill>
              </a:ln>
              <a:effectLst/>
            </c:spPr>
            <c:extLst>
              <c:ext xmlns:c16="http://schemas.microsoft.com/office/drawing/2014/chart" uri="{C3380CC4-5D6E-409C-BE32-E72D297353CC}">
                <c16:uniqueId val="{00000009-C13B-4234-8F85-5B8C1CACED73}"/>
              </c:ext>
            </c:extLst>
          </c:dPt>
          <c:dPt>
            <c:idx val="51"/>
            <c:invertIfNegative val="0"/>
            <c:bubble3D val="0"/>
            <c:spPr>
              <a:solidFill>
                <a:schemeClr val="accent1"/>
              </a:solidFill>
              <a:ln w="38100">
                <a:noFill/>
              </a:ln>
              <a:effectLst/>
            </c:spPr>
            <c:extLst>
              <c:ext xmlns:c16="http://schemas.microsoft.com/office/drawing/2014/chart" uri="{C3380CC4-5D6E-409C-BE32-E72D297353CC}">
                <c16:uniqueId val="{0000000B-C13B-4234-8F85-5B8C1CACED73}"/>
              </c:ext>
            </c:extLst>
          </c:dPt>
          <c:dPt>
            <c:idx val="58"/>
            <c:invertIfNegative val="0"/>
            <c:bubble3D val="0"/>
            <c:spPr>
              <a:solidFill>
                <a:schemeClr val="accent1"/>
              </a:solidFill>
              <a:ln w="38100">
                <a:noFill/>
              </a:ln>
              <a:effectLst/>
            </c:spPr>
            <c:extLst>
              <c:ext xmlns:c16="http://schemas.microsoft.com/office/drawing/2014/chart" uri="{C3380CC4-5D6E-409C-BE32-E72D297353CC}">
                <c16:uniqueId val="{0000000D-C13B-4234-8F85-5B8C1CACED73}"/>
              </c:ext>
            </c:extLst>
          </c:dPt>
          <c:dPt>
            <c:idx val="60"/>
            <c:invertIfNegative val="0"/>
            <c:bubble3D val="0"/>
            <c:spPr>
              <a:solidFill>
                <a:schemeClr val="accent1"/>
              </a:solidFill>
              <a:ln w="38100">
                <a:noFill/>
              </a:ln>
              <a:effectLst/>
            </c:spPr>
            <c:extLst>
              <c:ext xmlns:c16="http://schemas.microsoft.com/office/drawing/2014/chart" uri="{C3380CC4-5D6E-409C-BE32-E72D297353CC}">
                <c16:uniqueId val="{0000000F-C13B-4234-8F85-5B8C1CACED73}"/>
              </c:ext>
            </c:extLst>
          </c:dPt>
          <c:dPt>
            <c:idx val="61"/>
            <c:invertIfNegative val="0"/>
            <c:bubble3D val="0"/>
            <c:spPr>
              <a:solidFill>
                <a:schemeClr val="accent1"/>
              </a:solidFill>
              <a:ln w="38100">
                <a:noFill/>
              </a:ln>
              <a:effectLst/>
            </c:spPr>
            <c:extLst>
              <c:ext xmlns:c16="http://schemas.microsoft.com/office/drawing/2014/chart" uri="{C3380CC4-5D6E-409C-BE32-E72D297353CC}">
                <c16:uniqueId val="{00000011-C13B-4234-8F85-5B8C1CACED73}"/>
              </c:ext>
            </c:extLst>
          </c:dPt>
          <c:val>
            <c:numRef>
              <c:f>'Q4 2022'!$A$1:$A$66</c:f>
              <c:numCache>
                <c:formatCode>0.00%</c:formatCode>
                <c:ptCount val="66"/>
                <c:pt idx="0">
                  <c:v>2.9548989113530325E-2</c:v>
                </c:pt>
                <c:pt idx="1">
                  <c:v>8.1967213114754092E-2</c:v>
                </c:pt>
                <c:pt idx="2">
                  <c:v>8.3333333333333329E-2</c:v>
                </c:pt>
                <c:pt idx="3">
                  <c:v>9.5238095238095233E-2</c:v>
                </c:pt>
                <c:pt idx="4">
                  <c:v>0.11428571428571428</c:v>
                </c:pt>
                <c:pt idx="5">
                  <c:v>0.11475409836065574</c:v>
                </c:pt>
                <c:pt idx="6">
                  <c:v>0.125</c:v>
                </c:pt>
                <c:pt idx="7">
                  <c:v>0.14285714285714285</c:v>
                </c:pt>
                <c:pt idx="8">
                  <c:v>0.14285714285714285</c:v>
                </c:pt>
                <c:pt idx="9">
                  <c:v>0.14666666666666667</c:v>
                </c:pt>
                <c:pt idx="10">
                  <c:v>0.15702479338842976</c:v>
                </c:pt>
                <c:pt idx="11">
                  <c:v>0.15789473684210525</c:v>
                </c:pt>
                <c:pt idx="12">
                  <c:v>0.16</c:v>
                </c:pt>
                <c:pt idx="13">
                  <c:v>0.16494845360824742</c:v>
                </c:pt>
                <c:pt idx="14">
                  <c:v>0.16666666666666666</c:v>
                </c:pt>
                <c:pt idx="15">
                  <c:v>0.18032786885245902</c:v>
                </c:pt>
                <c:pt idx="16">
                  <c:v>0.18518518518518517</c:v>
                </c:pt>
                <c:pt idx="17">
                  <c:v>0.1875</c:v>
                </c:pt>
                <c:pt idx="18">
                  <c:v>0.19047619047619047</c:v>
                </c:pt>
                <c:pt idx="19">
                  <c:v>0.20394736842105263</c:v>
                </c:pt>
                <c:pt idx="20">
                  <c:v>0.20655737704918034</c:v>
                </c:pt>
                <c:pt idx="21">
                  <c:v>0.21341463414634146</c:v>
                </c:pt>
                <c:pt idx="22">
                  <c:v>0.21428571428571427</c:v>
                </c:pt>
                <c:pt idx="23">
                  <c:v>0.2153846153846154</c:v>
                </c:pt>
                <c:pt idx="24">
                  <c:v>0.21883930534183338</c:v>
                </c:pt>
                <c:pt idx="25">
                  <c:v>0.22</c:v>
                </c:pt>
                <c:pt idx="26">
                  <c:v>0.22151898734177214</c:v>
                </c:pt>
                <c:pt idx="27">
                  <c:v>0.22222222222222221</c:v>
                </c:pt>
                <c:pt idx="28">
                  <c:v>0.22222222222222221</c:v>
                </c:pt>
                <c:pt idx="29">
                  <c:v>0.22222222222222221</c:v>
                </c:pt>
                <c:pt idx="30">
                  <c:v>0.22302158273381295</c:v>
                </c:pt>
                <c:pt idx="31">
                  <c:v>0.22727272727272727</c:v>
                </c:pt>
                <c:pt idx="32">
                  <c:v>0.22727272727272727</c:v>
                </c:pt>
                <c:pt idx="33">
                  <c:v>0.23076923076923078</c:v>
                </c:pt>
                <c:pt idx="34">
                  <c:v>0.23076923076923078</c:v>
                </c:pt>
                <c:pt idx="35">
                  <c:v>0.23109243697478993</c:v>
                </c:pt>
                <c:pt idx="36">
                  <c:v>0.23749999999999999</c:v>
                </c:pt>
                <c:pt idx="37">
                  <c:v>0.24043715846994534</c:v>
                </c:pt>
                <c:pt idx="38">
                  <c:v>0.24242424242424243</c:v>
                </c:pt>
                <c:pt idx="39">
                  <c:v>0.2440677966101695</c:v>
                </c:pt>
                <c:pt idx="40">
                  <c:v>0.24545454545454545</c:v>
                </c:pt>
                <c:pt idx="41">
                  <c:v>0.24766355140186916</c:v>
                </c:pt>
                <c:pt idx="42">
                  <c:v>0.2510460251046025</c:v>
                </c:pt>
                <c:pt idx="43">
                  <c:v>0.26056338028169013</c:v>
                </c:pt>
                <c:pt idx="44">
                  <c:v>0.27272727272727271</c:v>
                </c:pt>
                <c:pt idx="45">
                  <c:v>0.27472527472527475</c:v>
                </c:pt>
                <c:pt idx="46">
                  <c:v>0.27586206896551724</c:v>
                </c:pt>
                <c:pt idx="47">
                  <c:v>0.27586206896551724</c:v>
                </c:pt>
                <c:pt idx="48">
                  <c:v>0.28813559322033899</c:v>
                </c:pt>
                <c:pt idx="49">
                  <c:v>0.28888888888888886</c:v>
                </c:pt>
                <c:pt idx="50">
                  <c:v>0.29452054794520549</c:v>
                </c:pt>
                <c:pt idx="51">
                  <c:v>0.29577464788732394</c:v>
                </c:pt>
                <c:pt idx="52">
                  <c:v>0.29591836734693877</c:v>
                </c:pt>
                <c:pt idx="53">
                  <c:v>0.302491103202847</c:v>
                </c:pt>
                <c:pt idx="54">
                  <c:v>0.30952380952380953</c:v>
                </c:pt>
                <c:pt idx="55">
                  <c:v>0.31730769230769229</c:v>
                </c:pt>
                <c:pt idx="56">
                  <c:v>0.31879194630872482</c:v>
                </c:pt>
                <c:pt idx="57">
                  <c:v>0.32558139534883723</c:v>
                </c:pt>
                <c:pt idx="58">
                  <c:v>0.32608695652173914</c:v>
                </c:pt>
                <c:pt idx="59">
                  <c:v>0.34615384615384615</c:v>
                </c:pt>
                <c:pt idx="60">
                  <c:v>0.35294117647058826</c:v>
                </c:pt>
                <c:pt idx="61">
                  <c:v>0.40625</c:v>
                </c:pt>
                <c:pt idx="62">
                  <c:v>0.41666666666666669</c:v>
                </c:pt>
                <c:pt idx="63">
                  <c:v>0.44736842105263158</c:v>
                </c:pt>
              </c:numCache>
            </c:numRef>
          </c:val>
          <c:extLst>
            <c:ext xmlns:c16="http://schemas.microsoft.com/office/drawing/2014/chart" uri="{C3380CC4-5D6E-409C-BE32-E72D297353CC}">
              <c16:uniqueId val="{00000012-C13B-4234-8F85-5B8C1CACED73}"/>
            </c:ext>
          </c:extLst>
        </c:ser>
        <c:dLbls>
          <c:showLegendKey val="0"/>
          <c:showVal val="0"/>
          <c:showCatName val="0"/>
          <c:showSerName val="0"/>
          <c:showPercent val="0"/>
          <c:showBubbleSize val="0"/>
        </c:dLbls>
        <c:gapWidth val="219"/>
        <c:overlap val="-27"/>
        <c:axId val="848227823"/>
        <c:axId val="848229487"/>
      </c:barChart>
      <c:catAx>
        <c:axId val="848227823"/>
        <c:scaling>
          <c:orientation val="minMax"/>
        </c:scaling>
        <c:delete val="1"/>
        <c:axPos val="b"/>
        <c:numFmt formatCode="General" sourceLinked="1"/>
        <c:majorTickMark val="none"/>
        <c:minorTickMark val="none"/>
        <c:tickLblPos val="nextTo"/>
        <c:crossAx val="848229487"/>
        <c:crosses val="autoZero"/>
        <c:auto val="1"/>
        <c:lblAlgn val="ctr"/>
        <c:lblOffset val="100"/>
        <c:noMultiLvlLbl val="0"/>
      </c:catAx>
      <c:valAx>
        <c:axId val="84822948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82278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'NTSV C-section Rate'!$Q$1</c:f>
              <c:strCache>
                <c:ptCount val="1"/>
                <c:pt idx="0">
                  <c:v>% of Hospitals under goal</c:v>
                </c:pt>
              </c:strCache>
            </c:strRef>
          </c:tx>
          <c:spPr>
            <a:solidFill>
              <a:srgbClr val="00B050"/>
            </a:solidFill>
            <a:ln>
              <a:noFill/>
            </a:ln>
            <a:effectLst/>
          </c:spPr>
          <c:invertIfNegative val="0"/>
          <c:cat>
            <c:strRef>
              <c:f>'NTSV C-section Rate'!$O$2:$O$11</c:f>
              <c:strCache>
                <c:ptCount val="10"/>
                <c:pt idx="0">
                  <c:v>Baseline</c:v>
                </c:pt>
                <c:pt idx="1">
                  <c:v>Q1 2021</c:v>
                </c:pt>
                <c:pt idx="2">
                  <c:v>Q2 2021</c:v>
                </c:pt>
                <c:pt idx="3">
                  <c:v>Q3 2021</c:v>
                </c:pt>
                <c:pt idx="4">
                  <c:v>Q4 2021</c:v>
                </c:pt>
                <c:pt idx="5">
                  <c:v>Q1 2022</c:v>
                </c:pt>
                <c:pt idx="6">
                  <c:v>Q2 2022</c:v>
                </c:pt>
                <c:pt idx="7">
                  <c:v>Q3 2022 </c:v>
                </c:pt>
                <c:pt idx="8">
                  <c:v>Q4 2022</c:v>
                </c:pt>
                <c:pt idx="9">
                  <c:v>Q1 2023 (Jan-Feb)</c:v>
                </c:pt>
              </c:strCache>
            </c:strRef>
          </c:cat>
          <c:val>
            <c:numRef>
              <c:f>'NTSV C-section Rate'!$Q$2:$Q$11</c:f>
              <c:numCache>
                <c:formatCode>0%</c:formatCode>
                <c:ptCount val="10"/>
                <c:pt idx="0">
                  <c:v>0.36</c:v>
                </c:pt>
                <c:pt idx="1">
                  <c:v>0.45</c:v>
                </c:pt>
                <c:pt idx="2">
                  <c:v>0.5</c:v>
                </c:pt>
                <c:pt idx="3">
                  <c:v>0.59</c:v>
                </c:pt>
                <c:pt idx="4">
                  <c:v>0.43</c:v>
                </c:pt>
                <c:pt idx="5">
                  <c:v>0.44</c:v>
                </c:pt>
                <c:pt idx="6">
                  <c:v>0.45</c:v>
                </c:pt>
                <c:pt idx="7">
                  <c:v>0.59</c:v>
                </c:pt>
                <c:pt idx="8">
                  <c:v>0.57999999999999996</c:v>
                </c:pt>
                <c:pt idx="9">
                  <c:v>0.6</c:v>
                </c:pt>
              </c:numCache>
            </c:numRef>
          </c:val>
          <c:extLst>
            <c:ext xmlns:c16="http://schemas.microsoft.com/office/drawing/2014/chart" uri="{C3380CC4-5D6E-409C-BE32-E72D297353CC}">
              <c16:uniqueId val="{00000000-066F-44E3-8DA2-C84BC1495990}"/>
            </c:ext>
          </c:extLst>
        </c:ser>
        <c:ser>
          <c:idx val="2"/>
          <c:order val="2"/>
          <c:tx>
            <c:strRef>
              <c:f>'NTSV C-section Rate'!$R$1</c:f>
              <c:strCache>
                <c:ptCount val="1"/>
                <c:pt idx="0">
                  <c:v>% Hospitals above goal</c:v>
                </c:pt>
              </c:strCache>
            </c:strRef>
          </c:tx>
          <c:spPr>
            <a:solidFill>
              <a:srgbClr val="E74747"/>
            </a:solidFill>
            <a:ln>
              <a:noFill/>
            </a:ln>
            <a:effectLst/>
          </c:spPr>
          <c:invertIfNegative val="0"/>
          <c:cat>
            <c:strRef>
              <c:f>'NTSV C-section Rate'!$O$2:$O$11</c:f>
              <c:strCache>
                <c:ptCount val="10"/>
                <c:pt idx="0">
                  <c:v>Baseline</c:v>
                </c:pt>
                <c:pt idx="1">
                  <c:v>Q1 2021</c:v>
                </c:pt>
                <c:pt idx="2">
                  <c:v>Q2 2021</c:v>
                </c:pt>
                <c:pt idx="3">
                  <c:v>Q3 2021</c:v>
                </c:pt>
                <c:pt idx="4">
                  <c:v>Q4 2021</c:v>
                </c:pt>
                <c:pt idx="5">
                  <c:v>Q1 2022</c:v>
                </c:pt>
                <c:pt idx="6">
                  <c:v>Q2 2022</c:v>
                </c:pt>
                <c:pt idx="7">
                  <c:v>Q3 2022 </c:v>
                </c:pt>
                <c:pt idx="8">
                  <c:v>Q4 2022</c:v>
                </c:pt>
                <c:pt idx="9">
                  <c:v>Q1 2023 (Jan-Feb)</c:v>
                </c:pt>
              </c:strCache>
            </c:strRef>
          </c:cat>
          <c:val>
            <c:numRef>
              <c:f>'NTSV C-section Rate'!$R$2:$R$11</c:f>
              <c:numCache>
                <c:formatCode>0%</c:formatCode>
                <c:ptCount val="10"/>
                <c:pt idx="0">
                  <c:v>0.64</c:v>
                </c:pt>
                <c:pt idx="1">
                  <c:v>0.55000000000000004</c:v>
                </c:pt>
                <c:pt idx="2">
                  <c:v>0.5</c:v>
                </c:pt>
                <c:pt idx="3">
                  <c:v>0.41</c:v>
                </c:pt>
                <c:pt idx="4">
                  <c:v>0.56999999999999995</c:v>
                </c:pt>
                <c:pt idx="5">
                  <c:v>0.56000000000000005</c:v>
                </c:pt>
                <c:pt idx="6">
                  <c:v>0.55000000000000004</c:v>
                </c:pt>
                <c:pt idx="7">
                  <c:v>0.41</c:v>
                </c:pt>
                <c:pt idx="8">
                  <c:v>0.42</c:v>
                </c:pt>
                <c:pt idx="9">
                  <c:v>0.4</c:v>
                </c:pt>
              </c:numCache>
            </c:numRef>
          </c:val>
          <c:extLst>
            <c:ext xmlns:c16="http://schemas.microsoft.com/office/drawing/2014/chart" uri="{C3380CC4-5D6E-409C-BE32-E72D297353CC}">
              <c16:uniqueId val="{00000001-066F-44E3-8DA2-C84BC1495990}"/>
            </c:ext>
          </c:extLst>
        </c:ser>
        <c:dLbls>
          <c:showLegendKey val="0"/>
          <c:showVal val="0"/>
          <c:showCatName val="0"/>
          <c:showSerName val="0"/>
          <c:showPercent val="0"/>
          <c:showBubbleSize val="0"/>
        </c:dLbls>
        <c:gapWidth val="219"/>
        <c:overlap val="100"/>
        <c:axId val="1840911184"/>
        <c:axId val="1840914512"/>
      </c:barChart>
      <c:lineChart>
        <c:grouping val="standard"/>
        <c:varyColors val="0"/>
        <c:ser>
          <c:idx val="0"/>
          <c:order val="0"/>
          <c:tx>
            <c:strRef>
              <c:f>'NTSV C-section Rate'!$P$1</c:f>
              <c:strCache>
                <c:ptCount val="1"/>
                <c:pt idx="0">
                  <c:v>NTSV C-section Rate</c:v>
                </c:pt>
              </c:strCache>
            </c:strRef>
          </c:tx>
          <c:spPr>
            <a:ln w="28575" cap="rnd">
              <a:solidFill>
                <a:srgbClr val="002060"/>
              </a:solidFill>
              <a:round/>
            </a:ln>
            <a:effectLst/>
          </c:spPr>
          <c:marker>
            <c:symbol val="none"/>
          </c:marker>
          <c:dLbls>
            <c:spPr>
              <a:solidFill>
                <a:srgbClr val="002060"/>
              </a:solidFill>
              <a:ln>
                <a:noFill/>
              </a:ln>
              <a:effectLst/>
            </c:spPr>
            <c:txPr>
              <a:bodyPr rot="0" spcFirstLastPara="1" vertOverflow="ellipsis" vert="horz" wrap="square" lIns="38100" tIns="19050" rIns="38100" bIns="19050" anchor="t" anchorCtr="0">
                <a:spAutoFit/>
              </a:bodyPr>
              <a:lstStyle/>
              <a:p>
                <a:pPr>
                  <a:defRPr sz="16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'NTSV C-section Rate'!$O$2:$O$11</c:f>
              <c:strCache>
                <c:ptCount val="10"/>
                <c:pt idx="0">
                  <c:v>Baseline</c:v>
                </c:pt>
                <c:pt idx="1">
                  <c:v>Q1 2021</c:v>
                </c:pt>
                <c:pt idx="2">
                  <c:v>Q2 2021</c:v>
                </c:pt>
                <c:pt idx="3">
                  <c:v>Q3 2021</c:v>
                </c:pt>
                <c:pt idx="4">
                  <c:v>Q4 2021</c:v>
                </c:pt>
                <c:pt idx="5">
                  <c:v>Q1 2022</c:v>
                </c:pt>
                <c:pt idx="6">
                  <c:v>Q2 2022</c:v>
                </c:pt>
                <c:pt idx="7">
                  <c:v>Q3 2022 </c:v>
                </c:pt>
                <c:pt idx="8">
                  <c:v>Q4 2022</c:v>
                </c:pt>
                <c:pt idx="9">
                  <c:v>Q1 2023 (Jan-Feb)</c:v>
                </c:pt>
              </c:strCache>
            </c:strRef>
          </c:cat>
          <c:val>
            <c:numRef>
              <c:f>'NTSV C-section Rate'!$P$2:$P$11</c:f>
              <c:numCache>
                <c:formatCode>0.0%</c:formatCode>
                <c:ptCount val="10"/>
                <c:pt idx="0">
                  <c:v>0.249</c:v>
                </c:pt>
                <c:pt idx="1">
                  <c:v>0.249</c:v>
                </c:pt>
                <c:pt idx="2">
                  <c:v>0.24</c:v>
                </c:pt>
                <c:pt idx="3">
                  <c:v>0.23200000000000001</c:v>
                </c:pt>
                <c:pt idx="4">
                  <c:v>0.247</c:v>
                </c:pt>
                <c:pt idx="5">
                  <c:v>0.248</c:v>
                </c:pt>
                <c:pt idx="6">
                  <c:v>0.24299999999999999</c:v>
                </c:pt>
                <c:pt idx="7">
                  <c:v>0.23600000000000002</c:v>
                </c:pt>
                <c:pt idx="8" formatCode="0.00%">
                  <c:v>0.218</c:v>
                </c:pt>
                <c:pt idx="9" formatCode="0%">
                  <c:v>0.22</c:v>
                </c:pt>
              </c:numCache>
            </c:numRef>
          </c:val>
          <c:smooth val="0"/>
          <c:extLst>
            <c:ext xmlns:c16="http://schemas.microsoft.com/office/drawing/2014/chart" uri="{C3380CC4-5D6E-409C-BE32-E72D297353CC}">
              <c16:uniqueId val="{00000002-066F-44E3-8DA2-C84BC1495990}"/>
            </c:ext>
          </c:extLst>
        </c:ser>
        <c:dLbls>
          <c:showLegendKey val="0"/>
          <c:showVal val="0"/>
          <c:showCatName val="0"/>
          <c:showSerName val="0"/>
          <c:showPercent val="0"/>
          <c:showBubbleSize val="0"/>
        </c:dLbls>
        <c:marker val="1"/>
        <c:smooth val="0"/>
        <c:axId val="1840911184"/>
        <c:axId val="1840914512"/>
      </c:lineChart>
      <c:catAx>
        <c:axId val="184091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40914512"/>
        <c:crosses val="autoZero"/>
        <c:auto val="1"/>
        <c:lblAlgn val="ctr"/>
        <c:lblOffset val="100"/>
        <c:noMultiLvlLbl val="0"/>
      </c:catAx>
      <c:valAx>
        <c:axId val="184091451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091118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A0_FEC9E073.xml><?xml version="1.0" encoding="utf-8"?>
<p188:cmLst xmlns:a="http://schemas.openxmlformats.org/drawingml/2006/main" xmlns:r="http://schemas.openxmlformats.org/officeDocument/2006/relationships" xmlns:p188="http://schemas.microsoft.com/office/powerpoint/2018/8/main">
  <p188:cm id="{5BF5BA98-FF43-49AE-BE99-9A9FE4297874}" authorId="{866AA8C0-A40A-4549-B1BD-CB0F1B5845F6}" status="resolved" created="2022-05-21T04:58:56.109" complete="100000">
    <ac:deMkLst xmlns:ac="http://schemas.microsoft.com/office/drawing/2013/main/command">
      <pc:docMk xmlns:pc="http://schemas.microsoft.com/office/powerpoint/2013/main/command"/>
      <pc:sldMk xmlns:pc="http://schemas.microsoft.com/office/powerpoint/2013/main/command" cId="3136314208" sldId="289"/>
      <ac:graphicFrameMk id="6" creationId="{00000000-0000-0000-0000-000000000000}"/>
    </ac:deMkLst>
    <p188:replyLst>
      <p188:reply id="{B37296DE-E9CA-4027-A684-8AB3576FC6AA}" authorId="{B1E8E1CE-C373-4BDB-0D3F-F84FE1DA86D4}" created="2022-05-22T21:07:41.434">
        <p188:txBody>
          <a:bodyPr/>
          <a:lstStyle/>
          <a:p>
            <a:r>
              <a:rPr lang="en-US"/>
              <a:t>done</a:t>
            </a:r>
          </a:p>
        </p188:txBody>
      </p188:reply>
    </p188:replyLst>
    <p188:txBody>
      <a:bodyPr/>
      <a:lstStyle/>
      <a:p>
        <a:r>
          <a:rPr lang="en-US"/>
          <a:t>NTSV C-Section Rate should be &lt; or equal to 23.6%...not of 23.6%.  </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7A72CD-D92F-4C60-BE1A-7BC2D023BB05}" type="doc">
      <dgm:prSet loTypeId="urn:microsoft.com/office/officeart/2005/8/layout/hProcess4" loCatId="process" qsTypeId="urn:microsoft.com/office/officeart/2005/8/quickstyle/simple1" qsCatId="simple" csTypeId="urn:microsoft.com/office/officeart/2005/8/colors/colorful3" csCatId="colorful" phldr="1"/>
      <dgm:spPr/>
    </dgm:pt>
    <dgm:pt modelId="{019695E6-A658-4897-80F2-A08CC8E51471}">
      <dgm:prSet phldrT="[Text]"/>
      <dgm:spPr/>
      <dgm:t>
        <a:bodyPr/>
        <a:lstStyle/>
        <a:p>
          <a:pPr rtl="0"/>
          <a:r>
            <a:rPr lang="en-US">
              <a:solidFill>
                <a:schemeClr val="accent1"/>
              </a:solidFill>
              <a:latin typeface="Arial"/>
              <a:cs typeface="Arial"/>
            </a:rPr>
            <a:t> </a:t>
          </a:r>
          <a:r>
            <a:rPr lang="en-US" b="1">
              <a:solidFill>
                <a:schemeClr val="accent1"/>
              </a:solidFill>
              <a:latin typeface="Arial"/>
              <a:cs typeface="Arial"/>
            </a:rPr>
            <a:t>Save the Dates!</a:t>
          </a:r>
        </a:p>
      </dgm:t>
    </dgm:pt>
    <dgm:pt modelId="{B686F262-5B44-47A7-8841-EAC8EC87E6C1}" type="parTrans" cxnId="{E6A3CBF4-6DCE-4383-8444-BEE5F48809C6}">
      <dgm:prSet/>
      <dgm:spPr/>
      <dgm:t>
        <a:bodyPr/>
        <a:lstStyle/>
        <a:p>
          <a:endParaRPr lang="en-US"/>
        </a:p>
      </dgm:t>
    </dgm:pt>
    <dgm:pt modelId="{91B26892-AE2C-4A26-9563-AE9E9F1FA72C}" type="sibTrans" cxnId="{E6A3CBF4-6DCE-4383-8444-BEE5F48809C6}">
      <dgm:prSet/>
      <dgm:spPr/>
      <dgm:t>
        <a:bodyPr/>
        <a:lstStyle/>
        <a:p>
          <a:endParaRPr lang="en-US"/>
        </a:p>
      </dgm:t>
    </dgm:pt>
    <dgm:pt modelId="{5C1DD914-EF33-4EF3-B221-C3F33C853A5A}">
      <dgm:prSet phldrT="[Text]"/>
      <dgm:spPr/>
      <dgm:t>
        <a:bodyPr/>
        <a:lstStyle/>
        <a:p>
          <a:pPr rtl="0"/>
          <a:r>
            <a:rPr lang="en-US" b="1">
              <a:solidFill>
                <a:schemeClr val="accent1"/>
              </a:solidFill>
              <a:latin typeface="Arial"/>
              <a:cs typeface="Arial"/>
            </a:rPr>
            <a:t>Submit your Data!</a:t>
          </a:r>
          <a:r>
            <a:rPr lang="en-US">
              <a:solidFill>
                <a:schemeClr val="accent1"/>
              </a:solidFill>
              <a:latin typeface="Arial"/>
              <a:cs typeface="Arial"/>
            </a:rPr>
            <a:t> </a:t>
          </a:r>
        </a:p>
      </dgm:t>
    </dgm:pt>
    <dgm:pt modelId="{7B5EAACE-94C5-4928-9134-CA8DE1E36EAC}" type="parTrans" cxnId="{C0F52AD4-B4F8-41F8-B1E1-BF422735979D}">
      <dgm:prSet/>
      <dgm:spPr/>
      <dgm:t>
        <a:bodyPr/>
        <a:lstStyle/>
        <a:p>
          <a:endParaRPr lang="en-US"/>
        </a:p>
      </dgm:t>
    </dgm:pt>
    <dgm:pt modelId="{F621EE85-7E3C-4D1D-A5C4-83C833F67D2F}" type="sibTrans" cxnId="{C0F52AD4-B4F8-41F8-B1E1-BF422735979D}">
      <dgm:prSet/>
      <dgm:spPr/>
      <dgm:t>
        <a:bodyPr/>
        <a:lstStyle/>
        <a:p>
          <a:endParaRPr lang="en-US"/>
        </a:p>
      </dgm:t>
    </dgm:pt>
    <dgm:pt modelId="{B6FEE040-5E22-4FBA-80BD-772A56465F90}">
      <dgm:prSet phldrT="[Text]"/>
      <dgm:spPr/>
      <dgm:t>
        <a:bodyPr/>
        <a:lstStyle/>
        <a:p>
          <a:pPr rtl="0"/>
          <a:r>
            <a:rPr lang="en-US">
              <a:solidFill>
                <a:schemeClr val="accent1"/>
              </a:solidFill>
              <a:latin typeface="Arial"/>
              <a:cs typeface="Arial"/>
            </a:rPr>
            <a:t>Submit </a:t>
          </a:r>
          <a:r>
            <a:rPr lang="en-US" b="1" u="sng">
              <a:solidFill>
                <a:schemeClr val="accent1"/>
              </a:solidFill>
              <a:latin typeface="Arial"/>
              <a:cs typeface="Arial"/>
            </a:rPr>
            <a:t>all your 2022 data</a:t>
          </a:r>
          <a:r>
            <a:rPr lang="en-US">
              <a:solidFill>
                <a:schemeClr val="accent1"/>
              </a:solidFill>
              <a:latin typeface="Arial"/>
              <a:cs typeface="Arial"/>
            </a:rPr>
            <a:t> plus </a:t>
          </a:r>
          <a:r>
            <a:rPr lang="en-US" b="1" u="sng">
              <a:solidFill>
                <a:schemeClr val="accent1"/>
              </a:solidFill>
              <a:latin typeface="Arial"/>
              <a:cs typeface="Arial"/>
            </a:rPr>
            <a:t>January, February, March 2023</a:t>
          </a:r>
        </a:p>
      </dgm:t>
    </dgm:pt>
    <dgm:pt modelId="{8CE72970-5FE5-419C-8904-F03CDA749BCA}" type="parTrans" cxnId="{BA632924-67ED-4ECF-9A7B-9C1A161F2962}">
      <dgm:prSet/>
      <dgm:spPr/>
      <dgm:t>
        <a:bodyPr/>
        <a:lstStyle/>
        <a:p>
          <a:endParaRPr lang="en-US"/>
        </a:p>
      </dgm:t>
    </dgm:pt>
    <dgm:pt modelId="{C7937236-40A7-4EEE-A278-4CA99EC3F59C}" type="sibTrans" cxnId="{BA632924-67ED-4ECF-9A7B-9C1A161F2962}">
      <dgm:prSet/>
      <dgm:spPr/>
      <dgm:t>
        <a:bodyPr/>
        <a:lstStyle/>
        <a:p>
          <a:endParaRPr lang="en-US"/>
        </a:p>
      </dgm:t>
    </dgm:pt>
    <dgm:pt modelId="{3456AB0F-96D4-4A97-8F82-64AE552EF6FB}">
      <dgm:prSet phldr="0"/>
      <dgm:spPr/>
      <dgm:t>
        <a:bodyPr/>
        <a:lstStyle/>
        <a:p>
          <a:pPr rtl="0"/>
          <a:r>
            <a:rPr lang="en-US">
              <a:solidFill>
                <a:schemeClr val="accent1"/>
              </a:solidFill>
              <a:latin typeface="Arial"/>
              <a:cs typeface="Arial"/>
            </a:rPr>
            <a:t>OB- May 24th, Wednesday</a:t>
          </a:r>
        </a:p>
      </dgm:t>
    </dgm:pt>
    <dgm:pt modelId="{284D4E98-45C6-4808-A7A3-BF108FD2DDFB}" type="parTrans" cxnId="{D57DC5A3-62AB-4A91-BBF8-F2DF04AF875E}">
      <dgm:prSet/>
      <dgm:spPr/>
      <dgm:t>
        <a:bodyPr/>
        <a:lstStyle/>
        <a:p>
          <a:endParaRPr lang="en-US"/>
        </a:p>
      </dgm:t>
    </dgm:pt>
    <dgm:pt modelId="{9E69DAB2-AA26-49ED-A477-8A58EC04F4DD}" type="sibTrans" cxnId="{D57DC5A3-62AB-4A91-BBF8-F2DF04AF875E}">
      <dgm:prSet/>
      <dgm:spPr/>
      <dgm:t>
        <a:bodyPr/>
        <a:lstStyle/>
        <a:p>
          <a:endParaRPr lang="en-US"/>
        </a:p>
      </dgm:t>
    </dgm:pt>
    <dgm:pt modelId="{05769790-14E8-4148-9EFC-2DA79A5686F2}">
      <dgm:prSet phldr="0"/>
      <dgm:spPr/>
      <dgm:t>
        <a:bodyPr/>
        <a:lstStyle/>
        <a:p>
          <a:pPr rtl="0"/>
          <a:r>
            <a:rPr lang="en-US">
              <a:solidFill>
                <a:schemeClr val="accent1"/>
              </a:solidFill>
              <a:latin typeface="Arial"/>
              <a:cs typeface="Arial"/>
            </a:rPr>
            <a:t>Neonatal- May 25th, Thursday</a:t>
          </a:r>
        </a:p>
      </dgm:t>
    </dgm:pt>
    <dgm:pt modelId="{E61EDA08-B100-421F-BC98-E5710E28E044}" type="parTrans" cxnId="{AD66E8C7-2AF9-4795-BF53-F9B54D9ACAD3}">
      <dgm:prSet/>
      <dgm:spPr/>
      <dgm:t>
        <a:bodyPr/>
        <a:lstStyle/>
        <a:p>
          <a:endParaRPr lang="en-US"/>
        </a:p>
      </dgm:t>
    </dgm:pt>
    <dgm:pt modelId="{792B1C38-7CC7-43E8-85FE-86B5CFE34B39}" type="sibTrans" cxnId="{AD66E8C7-2AF9-4795-BF53-F9B54D9ACAD3}">
      <dgm:prSet/>
      <dgm:spPr/>
      <dgm:t>
        <a:bodyPr/>
        <a:lstStyle/>
        <a:p>
          <a:endParaRPr lang="en-US"/>
        </a:p>
      </dgm:t>
    </dgm:pt>
    <dgm:pt modelId="{38870418-F509-4025-AB43-C99E58E9D509}">
      <dgm:prSet phldr="0"/>
      <dgm:spPr/>
      <dgm:t>
        <a:bodyPr/>
        <a:lstStyle/>
        <a:p>
          <a:pPr rtl="0"/>
          <a:r>
            <a:rPr lang="en-US" b="1">
              <a:solidFill>
                <a:schemeClr val="accent1"/>
              </a:solidFill>
              <a:latin typeface="Arial"/>
              <a:cs typeface="Arial"/>
            </a:rPr>
            <a:t> Storyboard Submissions!</a:t>
          </a:r>
        </a:p>
      </dgm:t>
    </dgm:pt>
    <dgm:pt modelId="{9C76E2A0-B157-420D-8410-B5B6DDAAAFE6}" type="parTrans" cxnId="{DA35413F-16A0-4FBA-B218-10D3E4F6732F}">
      <dgm:prSet/>
      <dgm:spPr/>
      <dgm:t>
        <a:bodyPr/>
        <a:lstStyle/>
        <a:p>
          <a:endParaRPr lang="en-US"/>
        </a:p>
      </dgm:t>
    </dgm:pt>
    <dgm:pt modelId="{8329EFE1-D519-46F7-9819-CE374241DFA4}" type="sibTrans" cxnId="{DA35413F-16A0-4FBA-B218-10D3E4F6732F}">
      <dgm:prSet/>
      <dgm:spPr/>
      <dgm:t>
        <a:bodyPr/>
        <a:lstStyle/>
        <a:p>
          <a:endParaRPr lang="en-US"/>
        </a:p>
      </dgm:t>
    </dgm:pt>
    <dgm:pt modelId="{99B110F8-6A29-4B06-8B52-0FF5AC6D254D}">
      <dgm:prSet phldr="0"/>
      <dgm:spPr/>
      <dgm:t>
        <a:bodyPr/>
        <a:lstStyle/>
        <a:p>
          <a:pPr rtl="0"/>
          <a:r>
            <a:rPr lang="en-US" b="0">
              <a:solidFill>
                <a:schemeClr val="accent1"/>
              </a:solidFill>
              <a:latin typeface="Arial"/>
              <a:cs typeface="Arial"/>
            </a:rPr>
            <a:t>Share your successes, opportunities, and specific strategies implemented! </a:t>
          </a:r>
        </a:p>
      </dgm:t>
    </dgm:pt>
    <dgm:pt modelId="{412B8E3B-A82C-4A7B-9FC8-1B3F408D4184}" type="parTrans" cxnId="{D0C5C968-8BE5-48EA-8C09-706A92AB48B5}">
      <dgm:prSet/>
      <dgm:spPr/>
      <dgm:t>
        <a:bodyPr/>
        <a:lstStyle/>
        <a:p>
          <a:endParaRPr lang="en-US"/>
        </a:p>
      </dgm:t>
    </dgm:pt>
    <dgm:pt modelId="{A07D58BA-57FF-4630-9AC9-A0F60EC5736C}" type="sibTrans" cxnId="{D0C5C968-8BE5-48EA-8C09-706A92AB48B5}">
      <dgm:prSet/>
      <dgm:spPr/>
      <dgm:t>
        <a:bodyPr/>
        <a:lstStyle/>
        <a:p>
          <a:endParaRPr lang="en-US"/>
        </a:p>
      </dgm:t>
    </dgm:pt>
    <dgm:pt modelId="{3DE293D2-6123-404E-A2C4-31713D59157B}">
      <dgm:prSet phldr="0"/>
      <dgm:spPr/>
      <dgm:t>
        <a:bodyPr/>
        <a:lstStyle/>
        <a:p>
          <a:pPr rtl="0"/>
          <a:r>
            <a:rPr lang="en-US" b="0">
              <a:solidFill>
                <a:schemeClr val="accent1"/>
              </a:solidFill>
              <a:latin typeface="Arial"/>
              <a:cs typeface="Arial"/>
            </a:rPr>
            <a:t>Share your DATA, graphs, PDSA cycles, process flow or 30/60/90 plans</a:t>
          </a:r>
        </a:p>
      </dgm:t>
    </dgm:pt>
    <dgm:pt modelId="{70FB02EA-3F70-46C7-96FD-12AC172E9174}" type="parTrans" cxnId="{73B62374-B279-4EB3-B133-ABA26F3780E1}">
      <dgm:prSet/>
      <dgm:spPr/>
      <dgm:t>
        <a:bodyPr/>
        <a:lstStyle/>
        <a:p>
          <a:endParaRPr lang="en-US"/>
        </a:p>
      </dgm:t>
    </dgm:pt>
    <dgm:pt modelId="{7BE67B6B-00C9-4D6D-8701-A8D78BA26FFA}" type="sibTrans" cxnId="{73B62374-B279-4EB3-B133-ABA26F3780E1}">
      <dgm:prSet/>
      <dgm:spPr/>
      <dgm:t>
        <a:bodyPr/>
        <a:lstStyle/>
        <a:p>
          <a:endParaRPr lang="en-US"/>
        </a:p>
      </dgm:t>
    </dgm:pt>
    <dgm:pt modelId="{B692733A-5AE6-4ECB-8111-57F9EDD9409F}">
      <dgm:prSet phldr="0"/>
      <dgm:spPr/>
      <dgm:t>
        <a:bodyPr/>
        <a:lstStyle/>
        <a:p>
          <a:pPr rtl="0"/>
          <a:r>
            <a:rPr lang="en-US" b="0" u="none" dirty="0">
              <a:solidFill>
                <a:schemeClr val="accent1"/>
              </a:solidFill>
              <a:latin typeface="Arial"/>
              <a:cs typeface="Arial"/>
            </a:rPr>
            <a:t>Submit all data by April 21st</a:t>
          </a:r>
        </a:p>
      </dgm:t>
    </dgm:pt>
    <dgm:pt modelId="{26F0D997-187B-4259-A25A-8043A7B50CC5}" type="parTrans" cxnId="{ABAF1395-9A49-40D2-BD7B-2FE7CD74AA24}">
      <dgm:prSet/>
      <dgm:spPr/>
      <dgm:t>
        <a:bodyPr/>
        <a:lstStyle/>
        <a:p>
          <a:endParaRPr lang="en-US"/>
        </a:p>
      </dgm:t>
    </dgm:pt>
    <dgm:pt modelId="{6C5D385B-F1D8-49C4-BE45-F31745C0EC23}" type="sibTrans" cxnId="{ABAF1395-9A49-40D2-BD7B-2FE7CD74AA24}">
      <dgm:prSet/>
      <dgm:spPr/>
      <dgm:t>
        <a:bodyPr/>
        <a:lstStyle/>
        <a:p>
          <a:endParaRPr lang="en-US"/>
        </a:p>
      </dgm:t>
    </dgm:pt>
    <dgm:pt modelId="{D9C7E703-DE61-45CD-A076-3B7868D3DE65}">
      <dgm:prSet phldr="0"/>
      <dgm:spPr/>
      <dgm:t>
        <a:bodyPr/>
        <a:lstStyle/>
        <a:p>
          <a:pPr rtl="0"/>
          <a:r>
            <a:rPr lang="en-US" b="1">
              <a:solidFill>
                <a:schemeClr val="accent1"/>
              </a:solidFill>
              <a:latin typeface="Arial"/>
              <a:cs typeface="Arial"/>
            </a:rPr>
            <a:t>Start brainstorming your storyboard ideas! </a:t>
          </a:r>
        </a:p>
      </dgm:t>
    </dgm:pt>
    <dgm:pt modelId="{6C4A08EF-FCAD-407D-8F21-9E4C9FF1A351}" type="parTrans" cxnId="{E4CF87A7-5229-44E6-8B7F-268AF8628575}">
      <dgm:prSet/>
      <dgm:spPr/>
      <dgm:t>
        <a:bodyPr/>
        <a:lstStyle/>
        <a:p>
          <a:endParaRPr lang="en-US"/>
        </a:p>
      </dgm:t>
    </dgm:pt>
    <dgm:pt modelId="{B4AA8A62-5BB9-4CA4-827A-ECB285FBE9D9}" type="sibTrans" cxnId="{E4CF87A7-5229-44E6-8B7F-268AF8628575}">
      <dgm:prSet/>
      <dgm:spPr/>
      <dgm:t>
        <a:bodyPr/>
        <a:lstStyle/>
        <a:p>
          <a:endParaRPr lang="en-US"/>
        </a:p>
      </dgm:t>
    </dgm:pt>
    <dgm:pt modelId="{1FAFA9EB-E8A9-463D-AF35-5071306926A9}">
      <dgm:prSet phldr="0"/>
      <dgm:spPr/>
      <dgm:t>
        <a:bodyPr/>
        <a:lstStyle/>
        <a:p>
          <a:pPr rtl="0"/>
          <a:r>
            <a:rPr lang="en-US" b="0">
              <a:solidFill>
                <a:schemeClr val="accent1"/>
              </a:solidFill>
              <a:latin typeface="Arial"/>
              <a:cs typeface="Arial"/>
            </a:rPr>
            <a:t>ILPQC Room Block opens next week</a:t>
          </a:r>
        </a:p>
      </dgm:t>
    </dgm:pt>
    <dgm:pt modelId="{68183127-8420-483B-A71A-713799AA4CF1}" type="parTrans" cxnId="{14F8C6DA-95E1-4521-9875-06DD633897CD}">
      <dgm:prSet/>
      <dgm:spPr/>
      <dgm:t>
        <a:bodyPr/>
        <a:lstStyle/>
        <a:p>
          <a:endParaRPr lang="en-US"/>
        </a:p>
      </dgm:t>
    </dgm:pt>
    <dgm:pt modelId="{909CB53E-E523-4746-9CB4-96EE17052C61}" type="sibTrans" cxnId="{14F8C6DA-95E1-4521-9875-06DD633897CD}">
      <dgm:prSet/>
      <dgm:spPr/>
      <dgm:t>
        <a:bodyPr/>
        <a:lstStyle/>
        <a:p>
          <a:endParaRPr lang="en-US"/>
        </a:p>
      </dgm:t>
    </dgm:pt>
    <dgm:pt modelId="{B55E4287-18D6-44F9-9998-27DFC3DE3899}">
      <dgm:prSet phldr="0"/>
      <dgm:spPr/>
      <dgm:t>
        <a:bodyPr/>
        <a:lstStyle/>
        <a:p>
          <a:endParaRPr lang="en-US" b="1">
            <a:latin typeface="Arial"/>
            <a:cs typeface="Arial"/>
          </a:endParaRPr>
        </a:p>
      </dgm:t>
    </dgm:pt>
    <dgm:pt modelId="{E2B3B95E-8796-44D3-BBC5-932F32BF5AC2}" type="parTrans" cxnId="{38B8EFEA-2AC2-4508-B50C-D7096BAE04EF}">
      <dgm:prSet/>
      <dgm:spPr/>
      <dgm:t>
        <a:bodyPr/>
        <a:lstStyle/>
        <a:p>
          <a:endParaRPr lang="en-US"/>
        </a:p>
      </dgm:t>
    </dgm:pt>
    <dgm:pt modelId="{2F179F31-BBE7-48BC-8DC5-9CCC405069A8}" type="sibTrans" cxnId="{38B8EFEA-2AC2-4508-B50C-D7096BAE04EF}">
      <dgm:prSet/>
      <dgm:spPr/>
      <dgm:t>
        <a:bodyPr/>
        <a:lstStyle/>
        <a:p>
          <a:endParaRPr lang="en-US"/>
        </a:p>
      </dgm:t>
    </dgm:pt>
    <dgm:pt modelId="{5F275E72-DEDE-4BE9-A7B5-93C830029A15}">
      <dgm:prSet phldr="0"/>
      <dgm:spPr/>
      <dgm:t>
        <a:bodyPr/>
        <a:lstStyle/>
        <a:p>
          <a:endParaRPr lang="en-US">
            <a:latin typeface="Arial"/>
            <a:cs typeface="Arial"/>
          </a:endParaRPr>
        </a:p>
      </dgm:t>
    </dgm:pt>
    <dgm:pt modelId="{D5CCC266-121D-4FB7-B8E0-516F0C01AFEC}" type="parTrans" cxnId="{81425F3F-1CCF-4D6E-BB0F-C590667BBA3A}">
      <dgm:prSet/>
      <dgm:spPr/>
      <dgm:t>
        <a:bodyPr/>
        <a:lstStyle/>
        <a:p>
          <a:endParaRPr lang="en-US"/>
        </a:p>
      </dgm:t>
    </dgm:pt>
    <dgm:pt modelId="{E8DC0D8F-A6AC-4AF4-9AF2-322C446DCFBB}" type="sibTrans" cxnId="{81425F3F-1CCF-4D6E-BB0F-C590667BBA3A}">
      <dgm:prSet/>
      <dgm:spPr/>
      <dgm:t>
        <a:bodyPr/>
        <a:lstStyle/>
        <a:p>
          <a:endParaRPr lang="en-US"/>
        </a:p>
      </dgm:t>
    </dgm:pt>
    <dgm:pt modelId="{6AF44131-5722-4528-8937-2F2D64962EE0}">
      <dgm:prSet phldr="0"/>
      <dgm:spPr/>
      <dgm:t>
        <a:bodyPr/>
        <a:lstStyle/>
        <a:p>
          <a:endParaRPr lang="en-US" b="0">
            <a:latin typeface="Arial"/>
            <a:cs typeface="Arial"/>
          </a:endParaRPr>
        </a:p>
      </dgm:t>
    </dgm:pt>
    <dgm:pt modelId="{98702443-CD9D-4441-AC80-29164C564037}" type="parTrans" cxnId="{9C65F14F-67CC-43B9-A2E9-DA01456F543B}">
      <dgm:prSet/>
      <dgm:spPr/>
      <dgm:t>
        <a:bodyPr/>
        <a:lstStyle/>
        <a:p>
          <a:endParaRPr lang="en-US"/>
        </a:p>
      </dgm:t>
    </dgm:pt>
    <dgm:pt modelId="{5849B39F-B1B2-4986-93B1-B2E021C29B5F}" type="sibTrans" cxnId="{9C65F14F-67CC-43B9-A2E9-DA01456F543B}">
      <dgm:prSet/>
      <dgm:spPr/>
      <dgm:t>
        <a:bodyPr/>
        <a:lstStyle/>
        <a:p>
          <a:endParaRPr lang="en-US"/>
        </a:p>
      </dgm:t>
    </dgm:pt>
    <dgm:pt modelId="{358B0361-FAD6-4712-9D01-4D9D4D4C5B71}">
      <dgm:prSet phldr="0"/>
      <dgm:spPr/>
      <dgm:t>
        <a:bodyPr/>
        <a:lstStyle/>
        <a:p>
          <a:r>
            <a:rPr lang="en-US" b="1">
              <a:solidFill>
                <a:schemeClr val="accent1"/>
              </a:solidFill>
              <a:latin typeface="Arial"/>
              <a:cs typeface="Arial"/>
            </a:rPr>
            <a:t>President Abraham Lincoln Hotel, Springfield, IL</a:t>
          </a:r>
          <a:endParaRPr lang="en-US" b="1"/>
        </a:p>
      </dgm:t>
    </dgm:pt>
    <dgm:pt modelId="{27010C45-65D8-423F-A9E9-1020F07F9EA1}" type="parTrans" cxnId="{145ABA86-23C2-47A6-B88A-1443578EFE3A}">
      <dgm:prSet/>
      <dgm:spPr/>
      <dgm:t>
        <a:bodyPr/>
        <a:lstStyle/>
        <a:p>
          <a:endParaRPr lang="en-US"/>
        </a:p>
      </dgm:t>
    </dgm:pt>
    <dgm:pt modelId="{C77EEA21-7833-4153-AE31-5AC451CF88B4}" type="sibTrans" cxnId="{145ABA86-23C2-47A6-B88A-1443578EFE3A}">
      <dgm:prSet/>
      <dgm:spPr/>
      <dgm:t>
        <a:bodyPr/>
        <a:lstStyle/>
        <a:p>
          <a:endParaRPr lang="en-US"/>
        </a:p>
      </dgm:t>
    </dgm:pt>
    <dgm:pt modelId="{1B1E35D1-40F0-424A-BF9B-E81B53494A27}">
      <dgm:prSet phldr="0"/>
      <dgm:spPr/>
      <dgm:t>
        <a:bodyPr/>
        <a:lstStyle/>
        <a:p>
          <a:endParaRPr lang="en-US" b="1" u="sng" dirty="0">
            <a:latin typeface="Arial"/>
            <a:cs typeface="Arial"/>
          </a:endParaRPr>
        </a:p>
      </dgm:t>
    </dgm:pt>
    <dgm:pt modelId="{E86FA6C9-AE23-43EA-8E8D-9F9823D329A4}" type="parTrans" cxnId="{0E693DC4-894C-4284-B6A9-FC5BB696B153}">
      <dgm:prSet/>
      <dgm:spPr/>
      <dgm:t>
        <a:bodyPr/>
        <a:lstStyle/>
        <a:p>
          <a:endParaRPr lang="en-US"/>
        </a:p>
      </dgm:t>
    </dgm:pt>
    <dgm:pt modelId="{88046618-0E0B-4F85-8407-BD3E2D7B1520}" type="sibTrans" cxnId="{0E693DC4-894C-4284-B6A9-FC5BB696B153}">
      <dgm:prSet/>
      <dgm:spPr/>
      <dgm:t>
        <a:bodyPr/>
        <a:lstStyle/>
        <a:p>
          <a:endParaRPr lang="en-US"/>
        </a:p>
      </dgm:t>
    </dgm:pt>
    <dgm:pt modelId="{564FE7BB-3F5D-4175-BE9C-9A009F69FB67}">
      <dgm:prSet phldr="0"/>
      <dgm:spPr/>
      <dgm:t>
        <a:bodyPr/>
        <a:lstStyle/>
        <a:p>
          <a:endParaRPr lang="en-US" b="1">
            <a:latin typeface="Arial"/>
            <a:cs typeface="Arial"/>
          </a:endParaRPr>
        </a:p>
      </dgm:t>
    </dgm:pt>
    <dgm:pt modelId="{DA2D1691-B0DE-42F7-A88E-CA241CCD70CF}" type="parTrans" cxnId="{E9D14AD8-7615-4B36-B4ED-35EBF6E29CC0}">
      <dgm:prSet/>
      <dgm:spPr/>
      <dgm:t>
        <a:bodyPr/>
        <a:lstStyle/>
        <a:p>
          <a:endParaRPr lang="en-US"/>
        </a:p>
      </dgm:t>
    </dgm:pt>
    <dgm:pt modelId="{A0603EE5-9061-41DE-AD8E-9E062EB7975F}" type="sibTrans" cxnId="{E9D14AD8-7615-4B36-B4ED-35EBF6E29CC0}">
      <dgm:prSet/>
      <dgm:spPr/>
      <dgm:t>
        <a:bodyPr/>
        <a:lstStyle/>
        <a:p>
          <a:endParaRPr lang="en-US"/>
        </a:p>
      </dgm:t>
    </dgm:pt>
    <dgm:pt modelId="{8076752E-5C0E-4590-AE2A-6CD46D26E490}">
      <dgm:prSet phldr="0"/>
      <dgm:spPr/>
      <dgm:t>
        <a:bodyPr/>
        <a:lstStyle/>
        <a:p>
          <a:pPr rtl="0"/>
          <a:r>
            <a:rPr lang="en-US" b="1">
              <a:solidFill>
                <a:schemeClr val="accent1"/>
              </a:solidFill>
              <a:latin typeface="Arial"/>
              <a:cs typeface="Arial"/>
            </a:rPr>
            <a:t>Share your teams past year QI story </a:t>
          </a:r>
        </a:p>
      </dgm:t>
    </dgm:pt>
    <dgm:pt modelId="{46966368-712C-4754-A2F7-2A4AF287C18A}" type="parTrans" cxnId="{1A7E9453-E29A-4102-932B-49B44410EE3F}">
      <dgm:prSet/>
      <dgm:spPr/>
      <dgm:t>
        <a:bodyPr/>
        <a:lstStyle/>
        <a:p>
          <a:endParaRPr lang="en-US"/>
        </a:p>
      </dgm:t>
    </dgm:pt>
    <dgm:pt modelId="{B8FEB45E-05FA-44FB-A71D-1312798C4A87}" type="sibTrans" cxnId="{1A7E9453-E29A-4102-932B-49B44410EE3F}">
      <dgm:prSet/>
      <dgm:spPr/>
      <dgm:t>
        <a:bodyPr/>
        <a:lstStyle/>
        <a:p>
          <a:endParaRPr lang="en-US"/>
        </a:p>
      </dgm:t>
    </dgm:pt>
    <dgm:pt modelId="{41CAB5B2-2E8B-4218-B497-6FC89D616EBC}">
      <dgm:prSet phldr="0"/>
      <dgm:spPr/>
      <dgm:t>
        <a:bodyPr/>
        <a:lstStyle/>
        <a:p>
          <a:pPr rtl="0"/>
          <a:r>
            <a:rPr lang="en-US" b="0" u="none" dirty="0">
              <a:solidFill>
                <a:schemeClr val="accent1"/>
              </a:solidFill>
              <a:latin typeface="Arial"/>
              <a:cs typeface="Arial"/>
            </a:rPr>
            <a:t>Review the award criteria for PVB, BE, and BASIC to achieve QI Excellence! </a:t>
          </a:r>
        </a:p>
      </dgm:t>
    </dgm:pt>
    <dgm:pt modelId="{7298B72F-E8DC-4DFC-A61A-31ED9A80D27F}" type="parTrans" cxnId="{CC8F102E-961C-4F2D-9328-CE710821C4FE}">
      <dgm:prSet/>
      <dgm:spPr/>
    </dgm:pt>
    <dgm:pt modelId="{E34D3DDE-E3C0-4EFA-8C37-024E71416F98}" type="sibTrans" cxnId="{CC8F102E-961C-4F2D-9328-CE710821C4FE}">
      <dgm:prSet/>
      <dgm:spPr/>
    </dgm:pt>
    <dgm:pt modelId="{EE85F1AA-FA6E-4E7B-A6C0-629319559524}">
      <dgm:prSet phldr="0"/>
      <dgm:spPr/>
      <dgm:t>
        <a:bodyPr/>
        <a:lstStyle/>
        <a:p>
          <a:pPr rtl="0"/>
          <a:endParaRPr lang="en-US" b="0" u="none" dirty="0">
            <a:solidFill>
              <a:schemeClr val="accent1"/>
            </a:solidFill>
            <a:latin typeface="Arial"/>
            <a:cs typeface="Arial"/>
          </a:endParaRPr>
        </a:p>
      </dgm:t>
    </dgm:pt>
    <dgm:pt modelId="{3BADDC0E-93F3-48A6-A30F-BB7BDE6EB9F5}" type="parTrans" cxnId="{51E9253F-AB1B-4AFB-88E4-06DFCB7A879E}">
      <dgm:prSet/>
      <dgm:spPr/>
    </dgm:pt>
    <dgm:pt modelId="{E5DAA459-C46E-4F7F-B1BF-824111DFEE4A}" type="sibTrans" cxnId="{51E9253F-AB1B-4AFB-88E4-06DFCB7A879E}">
      <dgm:prSet/>
      <dgm:spPr/>
    </dgm:pt>
    <dgm:pt modelId="{709DFC08-723E-4F27-8CED-E4BB59F4ED34}" type="pres">
      <dgm:prSet presAssocID="{1F7A72CD-D92F-4C60-BE1A-7BC2D023BB05}" presName="Name0" presStyleCnt="0">
        <dgm:presLayoutVars>
          <dgm:dir/>
          <dgm:animLvl val="lvl"/>
          <dgm:resizeHandles val="exact"/>
        </dgm:presLayoutVars>
      </dgm:prSet>
      <dgm:spPr/>
    </dgm:pt>
    <dgm:pt modelId="{E5766F4E-7CA4-429C-A33C-26DF49F6B700}" type="pres">
      <dgm:prSet presAssocID="{1F7A72CD-D92F-4C60-BE1A-7BC2D023BB05}" presName="tSp" presStyleCnt="0"/>
      <dgm:spPr/>
    </dgm:pt>
    <dgm:pt modelId="{3DAA75A7-C214-4504-A8B7-89D372992969}" type="pres">
      <dgm:prSet presAssocID="{1F7A72CD-D92F-4C60-BE1A-7BC2D023BB05}" presName="bSp" presStyleCnt="0"/>
      <dgm:spPr/>
    </dgm:pt>
    <dgm:pt modelId="{322A5182-A506-465F-920D-CD7CF4C2294F}" type="pres">
      <dgm:prSet presAssocID="{1F7A72CD-D92F-4C60-BE1A-7BC2D023BB05}" presName="process" presStyleCnt="0"/>
      <dgm:spPr/>
    </dgm:pt>
    <dgm:pt modelId="{F72D2409-8F2F-4849-8259-0C10A3E473A3}" type="pres">
      <dgm:prSet presAssocID="{019695E6-A658-4897-80F2-A08CC8E51471}" presName="composite1" presStyleCnt="0"/>
      <dgm:spPr/>
    </dgm:pt>
    <dgm:pt modelId="{F978296F-A8E9-4B6C-9E89-B00C76F27904}" type="pres">
      <dgm:prSet presAssocID="{019695E6-A658-4897-80F2-A08CC8E51471}" presName="dummyNode1" presStyleLbl="node1" presStyleIdx="0" presStyleCnt="3"/>
      <dgm:spPr/>
    </dgm:pt>
    <dgm:pt modelId="{84D1DD7D-4364-4FC0-BD7A-6D752EA0C43B}" type="pres">
      <dgm:prSet presAssocID="{019695E6-A658-4897-80F2-A08CC8E51471}" presName="childNode1" presStyleLbl="bgAcc1" presStyleIdx="0" presStyleCnt="3">
        <dgm:presLayoutVars>
          <dgm:bulletEnabled val="1"/>
        </dgm:presLayoutVars>
      </dgm:prSet>
      <dgm:spPr/>
      <dgm:t>
        <a:bodyPr/>
        <a:lstStyle/>
        <a:p>
          <a:endParaRPr lang="en-US"/>
        </a:p>
      </dgm:t>
    </dgm:pt>
    <dgm:pt modelId="{A60DA086-521F-49F7-B410-B76140292A44}" type="pres">
      <dgm:prSet presAssocID="{019695E6-A658-4897-80F2-A08CC8E51471}" presName="childNode1tx" presStyleLbl="bgAcc1" presStyleIdx="0" presStyleCnt="3">
        <dgm:presLayoutVars>
          <dgm:bulletEnabled val="1"/>
        </dgm:presLayoutVars>
      </dgm:prSet>
      <dgm:spPr/>
      <dgm:t>
        <a:bodyPr/>
        <a:lstStyle/>
        <a:p>
          <a:endParaRPr lang="en-US"/>
        </a:p>
      </dgm:t>
    </dgm:pt>
    <dgm:pt modelId="{EDF25B74-59DB-459F-AE5B-545FBC851F87}" type="pres">
      <dgm:prSet presAssocID="{019695E6-A658-4897-80F2-A08CC8E51471}" presName="parentNode1" presStyleLbl="node1" presStyleIdx="0" presStyleCnt="3">
        <dgm:presLayoutVars>
          <dgm:chMax val="1"/>
          <dgm:bulletEnabled val="1"/>
        </dgm:presLayoutVars>
      </dgm:prSet>
      <dgm:spPr/>
      <dgm:t>
        <a:bodyPr/>
        <a:lstStyle/>
        <a:p>
          <a:endParaRPr lang="en-US"/>
        </a:p>
      </dgm:t>
    </dgm:pt>
    <dgm:pt modelId="{B6CFFC37-C078-435F-8573-21EDD13F05A5}" type="pres">
      <dgm:prSet presAssocID="{019695E6-A658-4897-80F2-A08CC8E51471}" presName="connSite1" presStyleCnt="0"/>
      <dgm:spPr/>
    </dgm:pt>
    <dgm:pt modelId="{45570AD1-CF0C-47D8-981B-8E7712F67C98}" type="pres">
      <dgm:prSet presAssocID="{91B26892-AE2C-4A26-9563-AE9E9F1FA72C}" presName="Name9" presStyleLbl="sibTrans2D1" presStyleIdx="0" presStyleCnt="2"/>
      <dgm:spPr/>
      <dgm:t>
        <a:bodyPr/>
        <a:lstStyle/>
        <a:p>
          <a:endParaRPr lang="en-US"/>
        </a:p>
      </dgm:t>
    </dgm:pt>
    <dgm:pt modelId="{8465115B-D14A-459E-A2D7-FECE94332404}" type="pres">
      <dgm:prSet presAssocID="{5C1DD914-EF33-4EF3-B221-C3F33C853A5A}" presName="composite2" presStyleCnt="0"/>
      <dgm:spPr/>
    </dgm:pt>
    <dgm:pt modelId="{EA155C6B-9766-4E61-8630-BB808B2219D0}" type="pres">
      <dgm:prSet presAssocID="{5C1DD914-EF33-4EF3-B221-C3F33C853A5A}" presName="dummyNode2" presStyleLbl="node1" presStyleIdx="0" presStyleCnt="3"/>
      <dgm:spPr/>
    </dgm:pt>
    <dgm:pt modelId="{E4540ED4-266A-4F12-A6E6-014BC83EACEC}" type="pres">
      <dgm:prSet presAssocID="{5C1DD914-EF33-4EF3-B221-C3F33C853A5A}" presName="childNode2" presStyleLbl="bgAcc1" presStyleIdx="1" presStyleCnt="3">
        <dgm:presLayoutVars>
          <dgm:bulletEnabled val="1"/>
        </dgm:presLayoutVars>
      </dgm:prSet>
      <dgm:spPr/>
      <dgm:t>
        <a:bodyPr/>
        <a:lstStyle/>
        <a:p>
          <a:endParaRPr lang="en-US"/>
        </a:p>
      </dgm:t>
    </dgm:pt>
    <dgm:pt modelId="{4C86C687-4965-4DA2-80D1-EE1EC7C9996A}" type="pres">
      <dgm:prSet presAssocID="{5C1DD914-EF33-4EF3-B221-C3F33C853A5A}" presName="childNode2tx" presStyleLbl="bgAcc1" presStyleIdx="1" presStyleCnt="3">
        <dgm:presLayoutVars>
          <dgm:bulletEnabled val="1"/>
        </dgm:presLayoutVars>
      </dgm:prSet>
      <dgm:spPr/>
      <dgm:t>
        <a:bodyPr/>
        <a:lstStyle/>
        <a:p>
          <a:endParaRPr lang="en-US"/>
        </a:p>
      </dgm:t>
    </dgm:pt>
    <dgm:pt modelId="{CF5C580D-10AF-44A7-8FE5-3CB764BF1B81}" type="pres">
      <dgm:prSet presAssocID="{5C1DD914-EF33-4EF3-B221-C3F33C853A5A}" presName="parentNode2" presStyleLbl="node1" presStyleIdx="1" presStyleCnt="3">
        <dgm:presLayoutVars>
          <dgm:chMax val="0"/>
          <dgm:bulletEnabled val="1"/>
        </dgm:presLayoutVars>
      </dgm:prSet>
      <dgm:spPr/>
      <dgm:t>
        <a:bodyPr/>
        <a:lstStyle/>
        <a:p>
          <a:endParaRPr lang="en-US"/>
        </a:p>
      </dgm:t>
    </dgm:pt>
    <dgm:pt modelId="{BF8E9B54-530D-4B45-9AC2-00920F5E7602}" type="pres">
      <dgm:prSet presAssocID="{5C1DD914-EF33-4EF3-B221-C3F33C853A5A}" presName="connSite2" presStyleCnt="0"/>
      <dgm:spPr/>
    </dgm:pt>
    <dgm:pt modelId="{1D37E62D-9731-4C64-8EAB-56792DAF9616}" type="pres">
      <dgm:prSet presAssocID="{F621EE85-7E3C-4D1D-A5C4-83C833F67D2F}" presName="Name18" presStyleLbl="sibTrans2D1" presStyleIdx="1" presStyleCnt="2"/>
      <dgm:spPr/>
      <dgm:t>
        <a:bodyPr/>
        <a:lstStyle/>
        <a:p>
          <a:endParaRPr lang="en-US"/>
        </a:p>
      </dgm:t>
    </dgm:pt>
    <dgm:pt modelId="{EDB8BD8D-C06E-48A9-8FB9-4DFB77FD3F78}" type="pres">
      <dgm:prSet presAssocID="{38870418-F509-4025-AB43-C99E58E9D509}" presName="composite1" presStyleCnt="0"/>
      <dgm:spPr/>
    </dgm:pt>
    <dgm:pt modelId="{AF49B990-5CFC-4B6A-8C56-2B3D1124C87B}" type="pres">
      <dgm:prSet presAssocID="{38870418-F509-4025-AB43-C99E58E9D509}" presName="dummyNode1" presStyleLbl="node1" presStyleIdx="1" presStyleCnt="3"/>
      <dgm:spPr/>
    </dgm:pt>
    <dgm:pt modelId="{4EC3BF90-59CB-4CD5-8E65-F8EECE8EB3B7}" type="pres">
      <dgm:prSet presAssocID="{38870418-F509-4025-AB43-C99E58E9D509}" presName="childNode1" presStyleLbl="bgAcc1" presStyleIdx="2" presStyleCnt="3" custScaleX="109850" custLinFactNeighborX="-7301" custLinFactNeighborY="-321">
        <dgm:presLayoutVars>
          <dgm:bulletEnabled val="1"/>
        </dgm:presLayoutVars>
      </dgm:prSet>
      <dgm:spPr/>
      <dgm:t>
        <a:bodyPr/>
        <a:lstStyle/>
        <a:p>
          <a:endParaRPr lang="en-US"/>
        </a:p>
      </dgm:t>
    </dgm:pt>
    <dgm:pt modelId="{181AE6C3-DD1F-404A-B8D7-ACED8D5145E3}" type="pres">
      <dgm:prSet presAssocID="{38870418-F509-4025-AB43-C99E58E9D509}" presName="childNode1tx" presStyleLbl="bgAcc1" presStyleIdx="2" presStyleCnt="3">
        <dgm:presLayoutVars>
          <dgm:bulletEnabled val="1"/>
        </dgm:presLayoutVars>
      </dgm:prSet>
      <dgm:spPr/>
      <dgm:t>
        <a:bodyPr/>
        <a:lstStyle/>
        <a:p>
          <a:endParaRPr lang="en-US"/>
        </a:p>
      </dgm:t>
    </dgm:pt>
    <dgm:pt modelId="{2A29C3C5-932D-4B6F-8969-B5E5B16FD239}" type="pres">
      <dgm:prSet presAssocID="{38870418-F509-4025-AB43-C99E58E9D509}" presName="parentNode1" presStyleLbl="node1" presStyleIdx="2" presStyleCnt="3">
        <dgm:presLayoutVars>
          <dgm:chMax val="1"/>
          <dgm:bulletEnabled val="1"/>
        </dgm:presLayoutVars>
      </dgm:prSet>
      <dgm:spPr/>
      <dgm:t>
        <a:bodyPr/>
        <a:lstStyle/>
        <a:p>
          <a:endParaRPr lang="en-US"/>
        </a:p>
      </dgm:t>
    </dgm:pt>
    <dgm:pt modelId="{6CA20D3B-B274-4984-82DA-98EBC47D86D8}" type="pres">
      <dgm:prSet presAssocID="{38870418-F509-4025-AB43-C99E58E9D509}" presName="connSite1" presStyleCnt="0"/>
      <dgm:spPr/>
    </dgm:pt>
  </dgm:ptLst>
  <dgm:cxnLst>
    <dgm:cxn modelId="{41419AA3-01B9-406C-93F8-6742B76EFC2D}" type="presOf" srcId="{B6FEE040-5E22-4FBA-80BD-772A56465F90}" destId="{4C86C687-4965-4DA2-80D1-EE1EC7C9996A}" srcOrd="1" destOrd="0" presId="urn:microsoft.com/office/officeart/2005/8/layout/hProcess4"/>
    <dgm:cxn modelId="{1025DF0E-8AF9-40EF-8967-1EBC738C1B03}" type="presOf" srcId="{1FAFA9EB-E8A9-463D-AF35-5071306926A9}" destId="{84D1DD7D-4364-4FC0-BD7A-6D752EA0C43B}" srcOrd="0" destOrd="6" presId="urn:microsoft.com/office/officeart/2005/8/layout/hProcess4"/>
    <dgm:cxn modelId="{AD66E8C7-2AF9-4795-BF53-F9B54D9ACAD3}" srcId="{019695E6-A658-4897-80F2-A08CC8E51471}" destId="{05769790-14E8-4148-9EFC-2DA79A5686F2}" srcOrd="4" destOrd="0" parTransId="{E61EDA08-B100-421F-BC98-E5710E28E044}" sibTransId="{792B1C38-7CC7-43E8-85FE-86B5CFE34B39}"/>
    <dgm:cxn modelId="{E6A3CBF4-6DCE-4383-8444-BEE5F48809C6}" srcId="{1F7A72CD-D92F-4C60-BE1A-7BC2D023BB05}" destId="{019695E6-A658-4897-80F2-A08CC8E51471}" srcOrd="0" destOrd="0" parTransId="{B686F262-5B44-47A7-8841-EAC8EC87E6C1}" sibTransId="{91B26892-AE2C-4A26-9563-AE9E9F1FA72C}"/>
    <dgm:cxn modelId="{39813BA8-4D36-4C70-831C-9048A0CFFA76}" type="presOf" srcId="{6AF44131-5722-4528-8937-2F2D64962EE0}" destId="{84D1DD7D-4364-4FC0-BD7A-6D752EA0C43B}" srcOrd="0" destOrd="5" presId="urn:microsoft.com/office/officeart/2005/8/layout/hProcess4"/>
    <dgm:cxn modelId="{1E53ABA5-41B2-4D1A-972F-5E6CB2DDDD8D}" type="presOf" srcId="{F621EE85-7E3C-4D1D-A5C4-83C833F67D2F}" destId="{1D37E62D-9731-4C64-8EAB-56792DAF9616}" srcOrd="0" destOrd="0" presId="urn:microsoft.com/office/officeart/2005/8/layout/hProcess4"/>
    <dgm:cxn modelId="{F53691BC-C040-4E08-9B0F-F6897E7C10AD}" type="presOf" srcId="{1B1E35D1-40F0-424A-BF9B-E81B53494A27}" destId="{E4540ED4-266A-4F12-A6E6-014BC83EACEC}" srcOrd="0" destOrd="1" presId="urn:microsoft.com/office/officeart/2005/8/layout/hProcess4"/>
    <dgm:cxn modelId="{6B14EE19-04F4-4490-829F-618714C7D9E6}" type="presOf" srcId="{5C1DD914-EF33-4EF3-B221-C3F33C853A5A}" destId="{CF5C580D-10AF-44A7-8FE5-3CB764BF1B81}" srcOrd="0" destOrd="0" presId="urn:microsoft.com/office/officeart/2005/8/layout/hProcess4"/>
    <dgm:cxn modelId="{2C2ABC9C-FDA1-4D17-A69A-C242F6CA252D}" type="presOf" srcId="{3DE293D2-6123-404E-A2C4-31713D59157B}" destId="{4EC3BF90-59CB-4CD5-8E65-F8EECE8EB3B7}" srcOrd="0" destOrd="4" presId="urn:microsoft.com/office/officeart/2005/8/layout/hProcess4"/>
    <dgm:cxn modelId="{769B16E8-489C-4724-A9BD-746444FF4798}" type="presOf" srcId="{1F7A72CD-D92F-4C60-BE1A-7BC2D023BB05}" destId="{709DFC08-723E-4F27-8CED-E4BB59F4ED34}" srcOrd="0" destOrd="0" presId="urn:microsoft.com/office/officeart/2005/8/layout/hProcess4"/>
    <dgm:cxn modelId="{51E9253F-AB1B-4AFB-88E4-06DFCB7A879E}" srcId="{5C1DD914-EF33-4EF3-B221-C3F33C853A5A}" destId="{EE85F1AA-FA6E-4E7B-A6C0-629319559524}" srcOrd="3" destOrd="0" parTransId="{3BADDC0E-93F3-48A6-A30F-BB7BDE6EB9F5}" sibTransId="{E5DAA459-C46E-4F7F-B1BF-824111DFEE4A}"/>
    <dgm:cxn modelId="{A4AFEBEB-CADA-4C5F-8F8A-8794CC02B16A}" type="presOf" srcId="{D9C7E703-DE61-45CD-A076-3B7868D3DE65}" destId="{181AE6C3-DD1F-404A-B8D7-ACED8D5145E3}" srcOrd="1" destOrd="0" presId="urn:microsoft.com/office/officeart/2005/8/layout/hProcess4"/>
    <dgm:cxn modelId="{D57DC5A3-62AB-4A91-BBF8-F2DF04AF875E}" srcId="{019695E6-A658-4897-80F2-A08CC8E51471}" destId="{3456AB0F-96D4-4A97-8F82-64AE552EF6FB}" srcOrd="2" destOrd="0" parTransId="{284D4E98-45C6-4808-A7A3-BF108FD2DDFB}" sibTransId="{9E69DAB2-AA26-49ED-A477-8A58EC04F4DD}"/>
    <dgm:cxn modelId="{81296BF5-0A39-4290-8DDC-9BF13F0BC307}" type="presOf" srcId="{05769790-14E8-4148-9EFC-2DA79A5686F2}" destId="{84D1DD7D-4364-4FC0-BD7A-6D752EA0C43B}" srcOrd="0" destOrd="4" presId="urn:microsoft.com/office/officeart/2005/8/layout/hProcess4"/>
    <dgm:cxn modelId="{DD5151F7-19A1-40CE-BDBA-DAC31ED1C088}" type="presOf" srcId="{B55E4287-18D6-44F9-9998-27DFC3DE3899}" destId="{84D1DD7D-4364-4FC0-BD7A-6D752EA0C43B}" srcOrd="0" destOrd="1" presId="urn:microsoft.com/office/officeart/2005/8/layout/hProcess4"/>
    <dgm:cxn modelId="{145ABA86-23C2-47A6-B88A-1443578EFE3A}" srcId="{019695E6-A658-4897-80F2-A08CC8E51471}" destId="{358B0361-FAD6-4712-9D01-4D9D4D4C5B71}" srcOrd="0" destOrd="0" parTransId="{27010C45-65D8-423F-A9E9-1020F07F9EA1}" sibTransId="{C77EEA21-7833-4153-AE31-5AC451CF88B4}"/>
    <dgm:cxn modelId="{BA632924-67ED-4ECF-9A7B-9C1A161F2962}" srcId="{5C1DD914-EF33-4EF3-B221-C3F33C853A5A}" destId="{B6FEE040-5E22-4FBA-80BD-772A56465F90}" srcOrd="0" destOrd="0" parTransId="{8CE72970-5FE5-419C-8904-F03CDA749BCA}" sibTransId="{C7937236-40A7-4EEE-A278-4CA99EC3F59C}"/>
    <dgm:cxn modelId="{2E9AEF78-8EE1-4DEB-AE94-42D1B27E4D69}" type="presOf" srcId="{564FE7BB-3F5D-4175-BE9C-9A009F69FB67}" destId="{181AE6C3-DD1F-404A-B8D7-ACED8D5145E3}" srcOrd="1" destOrd="2" presId="urn:microsoft.com/office/officeart/2005/8/layout/hProcess4"/>
    <dgm:cxn modelId="{B5F60248-4D2F-4539-916D-182CAAE0DAE1}" type="presOf" srcId="{5F275E72-DEDE-4BE9-A7B5-93C830029A15}" destId="{A60DA086-521F-49F7-B410-B76140292A44}" srcOrd="1" destOrd="3" presId="urn:microsoft.com/office/officeart/2005/8/layout/hProcess4"/>
    <dgm:cxn modelId="{980A31E5-9F71-46F1-BB00-830F7871791E}" type="presOf" srcId="{B55E4287-18D6-44F9-9998-27DFC3DE3899}" destId="{A60DA086-521F-49F7-B410-B76140292A44}" srcOrd="1" destOrd="1" presId="urn:microsoft.com/office/officeart/2005/8/layout/hProcess4"/>
    <dgm:cxn modelId="{FA425D9F-B81D-4DB1-AC29-A76966A6C87B}" type="presOf" srcId="{564FE7BB-3F5D-4175-BE9C-9A009F69FB67}" destId="{4EC3BF90-59CB-4CD5-8E65-F8EECE8EB3B7}" srcOrd="0" destOrd="2" presId="urn:microsoft.com/office/officeart/2005/8/layout/hProcess4"/>
    <dgm:cxn modelId="{E1CE4352-9C0E-484E-8CC5-03985C6EF0D2}" type="presOf" srcId="{5F275E72-DEDE-4BE9-A7B5-93C830029A15}" destId="{84D1DD7D-4364-4FC0-BD7A-6D752EA0C43B}" srcOrd="0" destOrd="3" presId="urn:microsoft.com/office/officeart/2005/8/layout/hProcess4"/>
    <dgm:cxn modelId="{E50E8780-BE7D-4660-AF1C-47F140B2DB6E}" type="presOf" srcId="{41CAB5B2-2E8B-4218-B497-6FC89D616EBC}" destId="{4C86C687-4965-4DA2-80D1-EE1EC7C9996A}" srcOrd="1" destOrd="4" presId="urn:microsoft.com/office/officeart/2005/8/layout/hProcess4"/>
    <dgm:cxn modelId="{3A93478E-D4ED-4F8C-A17D-B11B5601D3B4}" type="presOf" srcId="{1B1E35D1-40F0-424A-BF9B-E81B53494A27}" destId="{4C86C687-4965-4DA2-80D1-EE1EC7C9996A}" srcOrd="1" destOrd="1" presId="urn:microsoft.com/office/officeart/2005/8/layout/hProcess4"/>
    <dgm:cxn modelId="{916F0AB3-B677-4475-AD2A-B3AAF0878350}" type="presOf" srcId="{99B110F8-6A29-4B06-8B52-0FF5AC6D254D}" destId="{181AE6C3-DD1F-404A-B8D7-ACED8D5145E3}" srcOrd="1" destOrd="3" presId="urn:microsoft.com/office/officeart/2005/8/layout/hProcess4"/>
    <dgm:cxn modelId="{145B4A82-B995-4537-B836-1289DA207F34}" type="presOf" srcId="{019695E6-A658-4897-80F2-A08CC8E51471}" destId="{EDF25B74-59DB-459F-AE5B-545FBC851F87}" srcOrd="0" destOrd="0" presId="urn:microsoft.com/office/officeart/2005/8/layout/hProcess4"/>
    <dgm:cxn modelId="{0E693DC4-894C-4284-B6A9-FC5BB696B153}" srcId="{5C1DD914-EF33-4EF3-B221-C3F33C853A5A}" destId="{1B1E35D1-40F0-424A-BF9B-E81B53494A27}" srcOrd="1" destOrd="0" parTransId="{E86FA6C9-AE23-43EA-8E8D-9F9823D329A4}" sibTransId="{88046618-0E0B-4F85-8407-BD3E2D7B1520}"/>
    <dgm:cxn modelId="{FBE1830E-130E-405B-8C5C-4CD04063EC80}" type="presOf" srcId="{3456AB0F-96D4-4A97-8F82-64AE552EF6FB}" destId="{A60DA086-521F-49F7-B410-B76140292A44}" srcOrd="1" destOrd="2" presId="urn:microsoft.com/office/officeart/2005/8/layout/hProcess4"/>
    <dgm:cxn modelId="{D0C5C968-8BE5-48EA-8C09-706A92AB48B5}" srcId="{38870418-F509-4025-AB43-C99E58E9D509}" destId="{99B110F8-6A29-4B06-8B52-0FF5AC6D254D}" srcOrd="3" destOrd="0" parTransId="{412B8E3B-A82C-4A7B-9FC8-1B3F408D4184}" sibTransId="{A07D58BA-57FF-4630-9AC9-A0F60EC5736C}"/>
    <dgm:cxn modelId="{DA35413F-16A0-4FBA-B218-10D3E4F6732F}" srcId="{1F7A72CD-D92F-4C60-BE1A-7BC2D023BB05}" destId="{38870418-F509-4025-AB43-C99E58E9D509}" srcOrd="2" destOrd="0" parTransId="{9C76E2A0-B157-420D-8410-B5B6DDAAAFE6}" sibTransId="{8329EFE1-D519-46F7-9819-CE374241DFA4}"/>
    <dgm:cxn modelId="{9C65F14F-67CC-43B9-A2E9-DA01456F543B}" srcId="{019695E6-A658-4897-80F2-A08CC8E51471}" destId="{6AF44131-5722-4528-8937-2F2D64962EE0}" srcOrd="5" destOrd="0" parTransId="{98702443-CD9D-4441-AC80-29164C564037}" sibTransId="{5849B39F-B1B2-4986-93B1-B2E021C29B5F}"/>
    <dgm:cxn modelId="{81425F3F-1CCF-4D6E-BB0F-C590667BBA3A}" srcId="{019695E6-A658-4897-80F2-A08CC8E51471}" destId="{5F275E72-DEDE-4BE9-A7B5-93C830029A15}" srcOrd="3" destOrd="0" parTransId="{D5CCC266-121D-4FB7-B8E0-516F0C01AFEC}" sibTransId="{E8DC0D8F-A6AC-4AF4-9AF2-322C446DCFBB}"/>
    <dgm:cxn modelId="{C0F52AD4-B4F8-41F8-B1E1-BF422735979D}" srcId="{1F7A72CD-D92F-4C60-BE1A-7BC2D023BB05}" destId="{5C1DD914-EF33-4EF3-B221-C3F33C853A5A}" srcOrd="1" destOrd="0" parTransId="{7B5EAACE-94C5-4928-9134-CA8DE1E36EAC}" sibTransId="{F621EE85-7E3C-4D1D-A5C4-83C833F67D2F}"/>
    <dgm:cxn modelId="{68FC41B3-496C-43C6-B2B1-E9506AC09D6E}" type="presOf" srcId="{8076752E-5C0E-4590-AE2A-6CD46D26E490}" destId="{4EC3BF90-59CB-4CD5-8E65-F8EECE8EB3B7}" srcOrd="0" destOrd="1" presId="urn:microsoft.com/office/officeart/2005/8/layout/hProcess4"/>
    <dgm:cxn modelId="{14F8C6DA-95E1-4521-9875-06DD633897CD}" srcId="{019695E6-A658-4897-80F2-A08CC8E51471}" destId="{1FAFA9EB-E8A9-463D-AF35-5071306926A9}" srcOrd="6" destOrd="0" parTransId="{68183127-8420-483B-A71A-713799AA4CF1}" sibTransId="{909CB53E-E523-4746-9CB4-96EE17052C61}"/>
    <dgm:cxn modelId="{BC5E16B8-288E-4BAD-B564-62DA4E67A0F7}" type="presOf" srcId="{358B0361-FAD6-4712-9D01-4D9D4D4C5B71}" destId="{84D1DD7D-4364-4FC0-BD7A-6D752EA0C43B}" srcOrd="0" destOrd="0" presId="urn:microsoft.com/office/officeart/2005/8/layout/hProcess4"/>
    <dgm:cxn modelId="{C22D02B5-81B3-4DC6-A4F8-7903BD09E02E}" type="presOf" srcId="{8076752E-5C0E-4590-AE2A-6CD46D26E490}" destId="{181AE6C3-DD1F-404A-B8D7-ACED8D5145E3}" srcOrd="1" destOrd="1" presId="urn:microsoft.com/office/officeart/2005/8/layout/hProcess4"/>
    <dgm:cxn modelId="{D52379D0-E1E8-41F6-83A9-20EBD94807A9}" type="presOf" srcId="{EE85F1AA-FA6E-4E7B-A6C0-629319559524}" destId="{4C86C687-4965-4DA2-80D1-EE1EC7C9996A}" srcOrd="1" destOrd="3" presId="urn:microsoft.com/office/officeart/2005/8/layout/hProcess4"/>
    <dgm:cxn modelId="{38B8EFEA-2AC2-4508-B50C-D7096BAE04EF}" srcId="{019695E6-A658-4897-80F2-A08CC8E51471}" destId="{B55E4287-18D6-44F9-9998-27DFC3DE3899}" srcOrd="1" destOrd="0" parTransId="{E2B3B95E-8796-44D3-BBC5-932F32BF5AC2}" sibTransId="{2F179F31-BBE7-48BC-8DC5-9CCC405069A8}"/>
    <dgm:cxn modelId="{BFA61E20-99D1-42F0-BFE4-FD77A50271C3}" type="presOf" srcId="{B692733A-5AE6-4ECB-8111-57F9EDD9409F}" destId="{E4540ED4-266A-4F12-A6E6-014BC83EACEC}" srcOrd="0" destOrd="2" presId="urn:microsoft.com/office/officeart/2005/8/layout/hProcess4"/>
    <dgm:cxn modelId="{ABAF1395-9A49-40D2-BD7B-2FE7CD74AA24}" srcId="{5C1DD914-EF33-4EF3-B221-C3F33C853A5A}" destId="{B692733A-5AE6-4ECB-8111-57F9EDD9409F}" srcOrd="2" destOrd="0" parTransId="{26F0D997-187B-4259-A25A-8043A7B50CC5}" sibTransId="{6C5D385B-F1D8-49C4-BE45-F31745C0EC23}"/>
    <dgm:cxn modelId="{3848B0DE-80FD-4196-BC9E-FC89C06E50C4}" type="presOf" srcId="{B6FEE040-5E22-4FBA-80BD-772A56465F90}" destId="{E4540ED4-266A-4F12-A6E6-014BC83EACEC}" srcOrd="0" destOrd="0" presId="urn:microsoft.com/office/officeart/2005/8/layout/hProcess4"/>
    <dgm:cxn modelId="{C8AE292B-D05B-4FF2-A2B7-F9DFE63A71AE}" type="presOf" srcId="{B692733A-5AE6-4ECB-8111-57F9EDD9409F}" destId="{4C86C687-4965-4DA2-80D1-EE1EC7C9996A}" srcOrd="1" destOrd="2" presId="urn:microsoft.com/office/officeart/2005/8/layout/hProcess4"/>
    <dgm:cxn modelId="{E317671D-EEA1-47D7-BD62-D90678FD2D26}" type="presOf" srcId="{6AF44131-5722-4528-8937-2F2D64962EE0}" destId="{A60DA086-521F-49F7-B410-B76140292A44}" srcOrd="1" destOrd="5" presId="urn:microsoft.com/office/officeart/2005/8/layout/hProcess4"/>
    <dgm:cxn modelId="{E9D14AD8-7615-4B36-B4ED-35EBF6E29CC0}" srcId="{38870418-F509-4025-AB43-C99E58E9D509}" destId="{564FE7BB-3F5D-4175-BE9C-9A009F69FB67}" srcOrd="2" destOrd="0" parTransId="{DA2D1691-B0DE-42F7-A88E-CA241CCD70CF}" sibTransId="{A0603EE5-9061-41DE-AD8E-9E062EB7975F}"/>
    <dgm:cxn modelId="{CF65DE88-0D34-4891-BAB5-1A75A80B7C2A}" type="presOf" srcId="{05769790-14E8-4148-9EFC-2DA79A5686F2}" destId="{A60DA086-521F-49F7-B410-B76140292A44}" srcOrd="1" destOrd="4" presId="urn:microsoft.com/office/officeart/2005/8/layout/hProcess4"/>
    <dgm:cxn modelId="{73B62374-B279-4EB3-B133-ABA26F3780E1}" srcId="{38870418-F509-4025-AB43-C99E58E9D509}" destId="{3DE293D2-6123-404E-A2C4-31713D59157B}" srcOrd="4" destOrd="0" parTransId="{70FB02EA-3F70-46C7-96FD-12AC172E9174}" sibTransId="{7BE67B6B-00C9-4D6D-8701-A8D78BA26FFA}"/>
    <dgm:cxn modelId="{FF256B35-F04C-4733-952A-A852C43996C1}" type="presOf" srcId="{91B26892-AE2C-4A26-9563-AE9E9F1FA72C}" destId="{45570AD1-CF0C-47D8-981B-8E7712F67C98}" srcOrd="0" destOrd="0" presId="urn:microsoft.com/office/officeart/2005/8/layout/hProcess4"/>
    <dgm:cxn modelId="{64923F2F-294F-4E18-8195-7910B574DD40}" type="presOf" srcId="{41CAB5B2-2E8B-4218-B497-6FC89D616EBC}" destId="{E4540ED4-266A-4F12-A6E6-014BC83EACEC}" srcOrd="0" destOrd="4" presId="urn:microsoft.com/office/officeart/2005/8/layout/hProcess4"/>
    <dgm:cxn modelId="{AAC1DD3A-A3EE-4CA7-BACD-DE838CBFCCC1}" type="presOf" srcId="{1FAFA9EB-E8A9-463D-AF35-5071306926A9}" destId="{A60DA086-521F-49F7-B410-B76140292A44}" srcOrd="1" destOrd="6" presId="urn:microsoft.com/office/officeart/2005/8/layout/hProcess4"/>
    <dgm:cxn modelId="{E4CF87A7-5229-44E6-8B7F-268AF8628575}" srcId="{38870418-F509-4025-AB43-C99E58E9D509}" destId="{D9C7E703-DE61-45CD-A076-3B7868D3DE65}" srcOrd="0" destOrd="0" parTransId="{6C4A08EF-FCAD-407D-8F21-9E4C9FF1A351}" sibTransId="{B4AA8A62-5BB9-4CA4-827A-ECB285FBE9D9}"/>
    <dgm:cxn modelId="{08688789-0512-4B1B-A5AA-F722A4BD6B0D}" type="presOf" srcId="{D9C7E703-DE61-45CD-A076-3B7868D3DE65}" destId="{4EC3BF90-59CB-4CD5-8E65-F8EECE8EB3B7}" srcOrd="0" destOrd="0" presId="urn:microsoft.com/office/officeart/2005/8/layout/hProcess4"/>
    <dgm:cxn modelId="{8724403D-EAB0-4B31-936A-7C2A2EEE410A}" type="presOf" srcId="{38870418-F509-4025-AB43-C99E58E9D509}" destId="{2A29C3C5-932D-4B6F-8969-B5E5B16FD239}" srcOrd="0" destOrd="0" presId="urn:microsoft.com/office/officeart/2005/8/layout/hProcess4"/>
    <dgm:cxn modelId="{23DF3AB5-85D8-423F-9DB8-F71B5D91EBE9}" type="presOf" srcId="{3DE293D2-6123-404E-A2C4-31713D59157B}" destId="{181AE6C3-DD1F-404A-B8D7-ACED8D5145E3}" srcOrd="1" destOrd="4" presId="urn:microsoft.com/office/officeart/2005/8/layout/hProcess4"/>
    <dgm:cxn modelId="{4918668C-ABC9-4413-BD9B-E145A3B7FB96}" type="presOf" srcId="{EE85F1AA-FA6E-4E7B-A6C0-629319559524}" destId="{E4540ED4-266A-4F12-A6E6-014BC83EACEC}" srcOrd="0" destOrd="3" presId="urn:microsoft.com/office/officeart/2005/8/layout/hProcess4"/>
    <dgm:cxn modelId="{5B123430-B372-471C-9E52-79D9461B1ACB}" type="presOf" srcId="{99B110F8-6A29-4B06-8B52-0FF5AC6D254D}" destId="{4EC3BF90-59CB-4CD5-8E65-F8EECE8EB3B7}" srcOrd="0" destOrd="3" presId="urn:microsoft.com/office/officeart/2005/8/layout/hProcess4"/>
    <dgm:cxn modelId="{1A7E9453-E29A-4102-932B-49B44410EE3F}" srcId="{38870418-F509-4025-AB43-C99E58E9D509}" destId="{8076752E-5C0E-4590-AE2A-6CD46D26E490}" srcOrd="1" destOrd="0" parTransId="{46966368-712C-4754-A2F7-2A4AF287C18A}" sibTransId="{B8FEB45E-05FA-44FB-A71D-1312798C4A87}"/>
    <dgm:cxn modelId="{CC8F102E-961C-4F2D-9328-CE710821C4FE}" srcId="{5C1DD914-EF33-4EF3-B221-C3F33C853A5A}" destId="{41CAB5B2-2E8B-4218-B497-6FC89D616EBC}" srcOrd="4" destOrd="0" parTransId="{7298B72F-E8DC-4DFC-A61A-31ED9A80D27F}" sibTransId="{E34D3DDE-E3C0-4EFA-8C37-024E71416F98}"/>
    <dgm:cxn modelId="{6EFF93C8-0699-4536-9CB9-F6FBDC405BEA}" type="presOf" srcId="{3456AB0F-96D4-4A97-8F82-64AE552EF6FB}" destId="{84D1DD7D-4364-4FC0-BD7A-6D752EA0C43B}" srcOrd="0" destOrd="2" presId="urn:microsoft.com/office/officeart/2005/8/layout/hProcess4"/>
    <dgm:cxn modelId="{903A6FA8-8D32-4EB6-B842-42A7CB3CDF3C}" type="presOf" srcId="{358B0361-FAD6-4712-9D01-4D9D4D4C5B71}" destId="{A60DA086-521F-49F7-B410-B76140292A44}" srcOrd="1" destOrd="0" presId="urn:microsoft.com/office/officeart/2005/8/layout/hProcess4"/>
    <dgm:cxn modelId="{44996EEC-F8D4-4C25-88CC-A65C98CA3433}" type="presParOf" srcId="{709DFC08-723E-4F27-8CED-E4BB59F4ED34}" destId="{E5766F4E-7CA4-429C-A33C-26DF49F6B700}" srcOrd="0" destOrd="0" presId="urn:microsoft.com/office/officeart/2005/8/layout/hProcess4"/>
    <dgm:cxn modelId="{077B4AF3-8F27-4ACA-9E46-6C650F4ACE50}" type="presParOf" srcId="{709DFC08-723E-4F27-8CED-E4BB59F4ED34}" destId="{3DAA75A7-C214-4504-A8B7-89D372992969}" srcOrd="1" destOrd="0" presId="urn:microsoft.com/office/officeart/2005/8/layout/hProcess4"/>
    <dgm:cxn modelId="{1119EA7B-8738-4F40-B21A-B041ECCDC7C0}" type="presParOf" srcId="{709DFC08-723E-4F27-8CED-E4BB59F4ED34}" destId="{322A5182-A506-465F-920D-CD7CF4C2294F}" srcOrd="2" destOrd="0" presId="urn:microsoft.com/office/officeart/2005/8/layout/hProcess4"/>
    <dgm:cxn modelId="{C0AD3CB8-9DEB-46B6-8867-35150BCDB7E0}" type="presParOf" srcId="{322A5182-A506-465F-920D-CD7CF4C2294F}" destId="{F72D2409-8F2F-4849-8259-0C10A3E473A3}" srcOrd="0" destOrd="0" presId="urn:microsoft.com/office/officeart/2005/8/layout/hProcess4"/>
    <dgm:cxn modelId="{5971715F-E62C-43FC-8475-8B5FF7ACECC6}" type="presParOf" srcId="{F72D2409-8F2F-4849-8259-0C10A3E473A3}" destId="{F978296F-A8E9-4B6C-9E89-B00C76F27904}" srcOrd="0" destOrd="0" presId="urn:microsoft.com/office/officeart/2005/8/layout/hProcess4"/>
    <dgm:cxn modelId="{8F08B218-3FEC-412F-85D8-FE6B4BDD701F}" type="presParOf" srcId="{F72D2409-8F2F-4849-8259-0C10A3E473A3}" destId="{84D1DD7D-4364-4FC0-BD7A-6D752EA0C43B}" srcOrd="1" destOrd="0" presId="urn:microsoft.com/office/officeart/2005/8/layout/hProcess4"/>
    <dgm:cxn modelId="{F234F901-7A0A-4EC8-820E-596480C74D9F}" type="presParOf" srcId="{F72D2409-8F2F-4849-8259-0C10A3E473A3}" destId="{A60DA086-521F-49F7-B410-B76140292A44}" srcOrd="2" destOrd="0" presId="urn:microsoft.com/office/officeart/2005/8/layout/hProcess4"/>
    <dgm:cxn modelId="{7599BC24-66C0-4473-8304-0DA5061E9E58}" type="presParOf" srcId="{F72D2409-8F2F-4849-8259-0C10A3E473A3}" destId="{EDF25B74-59DB-459F-AE5B-545FBC851F87}" srcOrd="3" destOrd="0" presId="urn:microsoft.com/office/officeart/2005/8/layout/hProcess4"/>
    <dgm:cxn modelId="{C1001270-F4F5-4881-A836-D35D4A01269C}" type="presParOf" srcId="{F72D2409-8F2F-4849-8259-0C10A3E473A3}" destId="{B6CFFC37-C078-435F-8573-21EDD13F05A5}" srcOrd="4" destOrd="0" presId="urn:microsoft.com/office/officeart/2005/8/layout/hProcess4"/>
    <dgm:cxn modelId="{8DEE1865-FB4B-473D-BE35-6A4C5B0F79D9}" type="presParOf" srcId="{322A5182-A506-465F-920D-CD7CF4C2294F}" destId="{45570AD1-CF0C-47D8-981B-8E7712F67C98}" srcOrd="1" destOrd="0" presId="urn:microsoft.com/office/officeart/2005/8/layout/hProcess4"/>
    <dgm:cxn modelId="{7454FFBA-1D1C-4D38-A5AE-59695260C10E}" type="presParOf" srcId="{322A5182-A506-465F-920D-CD7CF4C2294F}" destId="{8465115B-D14A-459E-A2D7-FECE94332404}" srcOrd="2" destOrd="0" presId="urn:microsoft.com/office/officeart/2005/8/layout/hProcess4"/>
    <dgm:cxn modelId="{7EACCD08-2986-476D-A96F-6C2C3A485784}" type="presParOf" srcId="{8465115B-D14A-459E-A2D7-FECE94332404}" destId="{EA155C6B-9766-4E61-8630-BB808B2219D0}" srcOrd="0" destOrd="0" presId="urn:microsoft.com/office/officeart/2005/8/layout/hProcess4"/>
    <dgm:cxn modelId="{5593D74D-C5E5-4571-9BE9-E9EF7A562444}" type="presParOf" srcId="{8465115B-D14A-459E-A2D7-FECE94332404}" destId="{E4540ED4-266A-4F12-A6E6-014BC83EACEC}" srcOrd="1" destOrd="0" presId="urn:microsoft.com/office/officeart/2005/8/layout/hProcess4"/>
    <dgm:cxn modelId="{375AEBF6-ADAA-46BF-AF73-3AA1B37143A0}" type="presParOf" srcId="{8465115B-D14A-459E-A2D7-FECE94332404}" destId="{4C86C687-4965-4DA2-80D1-EE1EC7C9996A}" srcOrd="2" destOrd="0" presId="urn:microsoft.com/office/officeart/2005/8/layout/hProcess4"/>
    <dgm:cxn modelId="{9D88D87C-F2D1-477D-B230-E357E10DEE19}" type="presParOf" srcId="{8465115B-D14A-459E-A2D7-FECE94332404}" destId="{CF5C580D-10AF-44A7-8FE5-3CB764BF1B81}" srcOrd="3" destOrd="0" presId="urn:microsoft.com/office/officeart/2005/8/layout/hProcess4"/>
    <dgm:cxn modelId="{D791F258-72FE-400E-ACF6-EC782FD1044A}" type="presParOf" srcId="{8465115B-D14A-459E-A2D7-FECE94332404}" destId="{BF8E9B54-530D-4B45-9AC2-00920F5E7602}" srcOrd="4" destOrd="0" presId="urn:microsoft.com/office/officeart/2005/8/layout/hProcess4"/>
    <dgm:cxn modelId="{BC3CE478-85B6-4059-B0DA-76D8E472257B}" type="presParOf" srcId="{322A5182-A506-465F-920D-CD7CF4C2294F}" destId="{1D37E62D-9731-4C64-8EAB-56792DAF9616}" srcOrd="3" destOrd="0" presId="urn:microsoft.com/office/officeart/2005/8/layout/hProcess4"/>
    <dgm:cxn modelId="{0E92E0D5-2CC1-4160-B352-76B86A050129}" type="presParOf" srcId="{322A5182-A506-465F-920D-CD7CF4C2294F}" destId="{EDB8BD8D-C06E-48A9-8FB9-4DFB77FD3F78}" srcOrd="4" destOrd="0" presId="urn:microsoft.com/office/officeart/2005/8/layout/hProcess4"/>
    <dgm:cxn modelId="{B6C7F110-5222-4940-A5BF-6D7996C7285D}" type="presParOf" srcId="{EDB8BD8D-C06E-48A9-8FB9-4DFB77FD3F78}" destId="{AF49B990-5CFC-4B6A-8C56-2B3D1124C87B}" srcOrd="0" destOrd="0" presId="urn:microsoft.com/office/officeart/2005/8/layout/hProcess4"/>
    <dgm:cxn modelId="{B5FAFB18-8916-4BA8-9C47-4D06A9407CA4}" type="presParOf" srcId="{EDB8BD8D-C06E-48A9-8FB9-4DFB77FD3F78}" destId="{4EC3BF90-59CB-4CD5-8E65-F8EECE8EB3B7}" srcOrd="1" destOrd="0" presId="urn:microsoft.com/office/officeart/2005/8/layout/hProcess4"/>
    <dgm:cxn modelId="{BAFD6D5B-D4E3-4B68-8258-A3C988FE6A3C}" type="presParOf" srcId="{EDB8BD8D-C06E-48A9-8FB9-4DFB77FD3F78}" destId="{181AE6C3-DD1F-404A-B8D7-ACED8D5145E3}" srcOrd="2" destOrd="0" presId="urn:microsoft.com/office/officeart/2005/8/layout/hProcess4"/>
    <dgm:cxn modelId="{C61ECFCE-86D2-4DEB-8EB9-7009D1C15568}" type="presParOf" srcId="{EDB8BD8D-C06E-48A9-8FB9-4DFB77FD3F78}" destId="{2A29C3C5-932D-4B6F-8969-B5E5B16FD239}" srcOrd="3" destOrd="0" presId="urn:microsoft.com/office/officeart/2005/8/layout/hProcess4"/>
    <dgm:cxn modelId="{EBB8B1EE-1F5B-428A-BA13-96062A6F7E81}" type="presParOf" srcId="{EDB8BD8D-C06E-48A9-8FB9-4DFB77FD3F78}" destId="{6CA20D3B-B274-4984-82DA-98EBC47D86D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A868A-664D-42B6-A599-58F4180D9CD5}" type="doc">
      <dgm:prSet loTypeId="urn:microsoft.com/office/officeart/2008/layout/PictureStrips" loCatId="list" qsTypeId="urn:microsoft.com/office/officeart/2005/8/quickstyle/simple3" qsCatId="simple" csTypeId="urn:microsoft.com/office/officeart/2005/8/colors/accent3_5" csCatId="accent3" phldr="1"/>
      <dgm:spPr/>
      <dgm:t>
        <a:bodyPr/>
        <a:lstStyle/>
        <a:p>
          <a:endParaRPr lang="en-US"/>
        </a:p>
      </dgm:t>
    </dgm:pt>
    <dgm:pt modelId="{7806FEDF-A619-4F80-A944-A6AFB900500D}">
      <dgm:prSet phldrT="[Text]" custT="1"/>
      <dgm:spPr>
        <a:ln w="38100">
          <a:solidFill>
            <a:schemeClr val="accent2"/>
          </a:solidFill>
        </a:ln>
      </dgm:spPr>
      <dgm:t>
        <a:bodyPr/>
        <a:lstStyle/>
        <a:p>
          <a:r>
            <a:rPr lang="en-US" sz="2000" b="1" dirty="0">
              <a:ln>
                <a:noFill/>
              </a:ln>
              <a:solidFill>
                <a:schemeClr val="tx1">
                  <a:lumMod val="50000"/>
                </a:schemeClr>
              </a:solidFill>
            </a:rPr>
            <a:t>Optimize race/ethnicity data</a:t>
          </a:r>
          <a:r>
            <a:rPr lang="en-US" sz="2000" dirty="0">
              <a:ln>
                <a:noFill/>
              </a:ln>
              <a:solidFill>
                <a:schemeClr val="tx1">
                  <a:lumMod val="50000"/>
                </a:schemeClr>
              </a:solidFill>
            </a:rPr>
            <a:t> collection &amp; review key maternal quality data by race, ethnicity &amp; Medicaid status</a:t>
          </a:r>
        </a:p>
      </dgm:t>
    </dgm:pt>
    <dgm:pt modelId="{86F72BA6-7DE5-43E1-BC7F-A064EE63861B}" type="parTrans" cxnId="{A7D9D694-C8B8-437A-8E2A-E8125F469397}">
      <dgm:prSet/>
      <dgm:spPr/>
      <dgm:t>
        <a:bodyPr/>
        <a:lstStyle/>
        <a:p>
          <a:endParaRPr lang="en-US"/>
        </a:p>
      </dgm:t>
    </dgm:pt>
    <dgm:pt modelId="{7C7F3E4F-3F1C-45D6-B50F-B53180E08D01}" type="sibTrans" cxnId="{A7D9D694-C8B8-437A-8E2A-E8125F469397}">
      <dgm:prSet/>
      <dgm:spPr/>
      <dgm:t>
        <a:bodyPr/>
        <a:lstStyle/>
        <a:p>
          <a:endParaRPr lang="en-US"/>
        </a:p>
      </dgm:t>
    </dgm:pt>
    <dgm:pt modelId="{8BADECEC-2FF8-40F9-8CEC-87662EC9ACD4}">
      <dgm:prSet phldrT="[Text]" custT="1"/>
      <dgm:spPr>
        <a:ln w="38100">
          <a:solidFill>
            <a:schemeClr val="accent2"/>
          </a:solidFill>
        </a:ln>
      </dgm:spPr>
      <dgm:t>
        <a:bodyPr/>
        <a:lstStyle/>
        <a:p>
          <a:r>
            <a:rPr lang="en-US" sz="2000" b="1" dirty="0">
              <a:solidFill>
                <a:schemeClr val="tx1">
                  <a:lumMod val="50000"/>
                </a:schemeClr>
              </a:solidFill>
            </a:rPr>
            <a:t>Engage patients and community members </a:t>
          </a:r>
          <a:r>
            <a:rPr lang="en-US" sz="2000" dirty="0">
              <a:solidFill>
                <a:schemeClr val="tx1">
                  <a:lumMod val="50000"/>
                </a:schemeClr>
              </a:solidFill>
            </a:rPr>
            <a:t>for input on quality improvement efforts</a:t>
          </a:r>
        </a:p>
      </dgm:t>
    </dgm:pt>
    <dgm:pt modelId="{4D804546-C693-45EC-852E-E9164F816126}" type="parTrans" cxnId="{F0C010E1-0925-47C2-BC60-F5D7ACA41474}">
      <dgm:prSet/>
      <dgm:spPr/>
      <dgm:t>
        <a:bodyPr/>
        <a:lstStyle/>
        <a:p>
          <a:endParaRPr lang="en-US"/>
        </a:p>
      </dgm:t>
    </dgm:pt>
    <dgm:pt modelId="{30734B9A-4BBF-4E31-AA4B-6CF614EECEFD}" type="sibTrans" cxnId="{F0C010E1-0925-47C2-BC60-F5D7ACA41474}">
      <dgm:prSet/>
      <dgm:spPr/>
      <dgm:t>
        <a:bodyPr/>
        <a:lstStyle/>
        <a:p>
          <a:endParaRPr lang="en-US"/>
        </a:p>
      </dgm:t>
    </dgm:pt>
    <dgm:pt modelId="{06AE8033-DDA0-4D78-B03F-3AD1CD6C2EF0}">
      <dgm:prSet custT="1"/>
      <dgm:spPr>
        <a:solidFill>
          <a:schemeClr val="accent6">
            <a:lumMod val="40000"/>
            <a:lumOff val="60000"/>
            <a:alpha val="40000"/>
          </a:schemeClr>
        </a:solidFill>
        <a:ln w="38100">
          <a:solidFill>
            <a:schemeClr val="accent3"/>
          </a:solidFill>
        </a:ln>
      </dgm:spPr>
      <dgm:t>
        <a:bodyPr/>
        <a:lstStyle/>
        <a:p>
          <a:r>
            <a:rPr lang="en-US" sz="1900" dirty="0">
              <a:solidFill>
                <a:schemeClr val="tx1">
                  <a:lumMod val="50000"/>
                </a:schemeClr>
              </a:solidFill>
            </a:rPr>
            <a:t>Universal </a:t>
          </a:r>
          <a:r>
            <a:rPr lang="en-US" sz="1900" b="1" dirty="0">
              <a:solidFill>
                <a:schemeClr val="tx1">
                  <a:lumMod val="50000"/>
                </a:schemeClr>
              </a:solidFill>
            </a:rPr>
            <a:t>social determinants of health screening</a:t>
          </a:r>
          <a:r>
            <a:rPr lang="en-US" sz="1900" dirty="0">
              <a:solidFill>
                <a:schemeClr val="tx1">
                  <a:lumMod val="50000"/>
                </a:schemeClr>
              </a:solidFill>
            </a:rPr>
            <a:t> tool (prenatal/L&amp;D) with system for linkage to appropriate resources </a:t>
          </a:r>
        </a:p>
      </dgm:t>
    </dgm:pt>
    <dgm:pt modelId="{BCE9A4C6-9B46-40D2-B462-0E76716A75A4}" type="parTrans" cxnId="{5F659E21-5166-47C8-BB35-5AEA57E9EEFB}">
      <dgm:prSet/>
      <dgm:spPr/>
      <dgm:t>
        <a:bodyPr/>
        <a:lstStyle/>
        <a:p>
          <a:endParaRPr lang="en-US"/>
        </a:p>
      </dgm:t>
    </dgm:pt>
    <dgm:pt modelId="{16B03BED-9A88-4CE8-B370-11485C78BCB9}" type="sibTrans" cxnId="{5F659E21-5166-47C8-BB35-5AEA57E9EEFB}">
      <dgm:prSet/>
      <dgm:spPr/>
      <dgm:t>
        <a:bodyPr/>
        <a:lstStyle/>
        <a:p>
          <a:endParaRPr lang="en-US"/>
        </a:p>
      </dgm:t>
    </dgm:pt>
    <dgm:pt modelId="{B6B72146-484E-4F79-BA49-1B269067A153}">
      <dgm:prSet custT="1"/>
      <dgm:spPr>
        <a:solidFill>
          <a:schemeClr val="accent6">
            <a:lumMod val="40000"/>
            <a:lumOff val="60000"/>
            <a:alpha val="40000"/>
          </a:schemeClr>
        </a:solidFill>
        <a:ln w="38100">
          <a:solidFill>
            <a:schemeClr val="accent3"/>
          </a:solidFill>
        </a:ln>
      </dgm:spPr>
      <dgm:t>
        <a:bodyPr/>
        <a:lstStyle/>
        <a:p>
          <a:r>
            <a:rPr lang="en-US" sz="1900" dirty="0">
              <a:solidFill>
                <a:schemeClr val="tx1">
                  <a:lumMod val="50000"/>
                </a:schemeClr>
              </a:solidFill>
            </a:rPr>
            <a:t>Share </a:t>
          </a:r>
          <a:r>
            <a:rPr lang="en-US" sz="1900" b="1" dirty="0">
              <a:solidFill>
                <a:schemeClr val="tx1">
                  <a:lumMod val="50000"/>
                </a:schemeClr>
              </a:solidFill>
            </a:rPr>
            <a:t>respectful care practices </a:t>
          </a:r>
          <a:r>
            <a:rPr lang="en-US" sz="1900" dirty="0">
              <a:solidFill>
                <a:schemeClr val="tx1">
                  <a:lumMod val="50000"/>
                </a:schemeClr>
              </a:solidFill>
            </a:rPr>
            <a:t>on L&amp;D and survey patients before discharge on their care experience (using the PREM) for feedback</a:t>
          </a:r>
        </a:p>
      </dgm:t>
    </dgm:pt>
    <dgm:pt modelId="{ADD461F2-10FF-45CB-AE84-C92D8465A518}" type="parTrans" cxnId="{1DD56503-1C2E-4DBB-98F7-5E85C651D8A1}">
      <dgm:prSet/>
      <dgm:spPr/>
      <dgm:t>
        <a:bodyPr/>
        <a:lstStyle/>
        <a:p>
          <a:endParaRPr lang="en-US"/>
        </a:p>
      </dgm:t>
    </dgm:pt>
    <dgm:pt modelId="{5BBC6221-5249-441E-83CF-AEDA9AE70078}" type="sibTrans" cxnId="{1DD56503-1C2E-4DBB-98F7-5E85C651D8A1}">
      <dgm:prSet/>
      <dgm:spPr/>
      <dgm:t>
        <a:bodyPr/>
        <a:lstStyle/>
        <a:p>
          <a:endParaRPr lang="en-US"/>
        </a:p>
      </dgm:t>
    </dgm:pt>
    <dgm:pt modelId="{145678A4-C9B1-46A8-AB0F-333660A44930}">
      <dgm:prSet custT="1"/>
      <dgm:spPr>
        <a:ln w="38100">
          <a:solidFill>
            <a:schemeClr val="accent2"/>
          </a:solidFill>
        </a:ln>
      </dgm:spPr>
      <dgm:t>
        <a:bodyPr/>
        <a:lstStyle/>
        <a:p>
          <a:r>
            <a:rPr lang="en-US" sz="1900" b="1" dirty="0">
              <a:solidFill>
                <a:schemeClr val="tx1">
                  <a:lumMod val="50000"/>
                </a:schemeClr>
              </a:solidFill>
            </a:rPr>
            <a:t>Standardize postpartum safety </a:t>
          </a:r>
          <a:r>
            <a:rPr lang="en-US" sz="1900" dirty="0">
              <a:solidFill>
                <a:schemeClr val="tx1">
                  <a:lumMod val="50000"/>
                </a:schemeClr>
              </a:solidFill>
            </a:rPr>
            <a:t>education and schedule early postpartum follow up prior to hospital discharge</a:t>
          </a:r>
        </a:p>
      </dgm:t>
    </dgm:pt>
    <dgm:pt modelId="{0BE838AE-950D-41CB-915F-94F09230C8BA}" type="parTrans" cxnId="{FDCCCA09-1174-46B4-B74B-BA16C49073DF}">
      <dgm:prSet/>
      <dgm:spPr/>
      <dgm:t>
        <a:bodyPr/>
        <a:lstStyle/>
        <a:p>
          <a:endParaRPr lang="en-US"/>
        </a:p>
      </dgm:t>
    </dgm:pt>
    <dgm:pt modelId="{6F49F7C4-2516-4E5A-874B-96D7AB23C2BB}" type="sibTrans" cxnId="{FDCCCA09-1174-46B4-B74B-BA16C49073DF}">
      <dgm:prSet/>
      <dgm:spPr/>
      <dgm:t>
        <a:bodyPr/>
        <a:lstStyle/>
        <a:p>
          <a:endParaRPr lang="en-US"/>
        </a:p>
      </dgm:t>
    </dgm:pt>
    <dgm:pt modelId="{0AA1816D-CC2F-4D69-B6DA-C364AB0244B0}">
      <dgm:prSet custT="1"/>
      <dgm:spPr>
        <a:ln w="38100">
          <a:solidFill>
            <a:schemeClr val="accent3"/>
          </a:solidFill>
        </a:ln>
      </dgm:spPr>
      <dgm:t>
        <a:bodyPr/>
        <a:lstStyle/>
        <a:p>
          <a:r>
            <a:rPr lang="en-US" sz="2000" b="1" dirty="0">
              <a:solidFill>
                <a:schemeClr val="tx1">
                  <a:lumMod val="50000"/>
                </a:schemeClr>
              </a:solidFill>
            </a:rPr>
            <a:t>Implicit Bias / Respectful Care training </a:t>
          </a:r>
          <a:r>
            <a:rPr lang="en-US" sz="2000" dirty="0">
              <a:solidFill>
                <a:schemeClr val="tx1">
                  <a:lumMod val="50000"/>
                </a:schemeClr>
              </a:solidFill>
            </a:rPr>
            <a:t>for providers, nurses and other staff</a:t>
          </a:r>
        </a:p>
      </dgm:t>
    </dgm:pt>
    <dgm:pt modelId="{988E88B7-D8BF-47C6-8CF7-14EB94081D4C}" type="parTrans" cxnId="{1A1B0F33-FC23-40B2-BC2A-AF7EE23A173D}">
      <dgm:prSet/>
      <dgm:spPr/>
      <dgm:t>
        <a:bodyPr/>
        <a:lstStyle/>
        <a:p>
          <a:endParaRPr lang="en-US"/>
        </a:p>
      </dgm:t>
    </dgm:pt>
    <dgm:pt modelId="{06A61F8F-57F0-4D32-8C10-319FBF89C4F0}" type="sibTrans" cxnId="{1A1B0F33-FC23-40B2-BC2A-AF7EE23A173D}">
      <dgm:prSet/>
      <dgm:spPr/>
      <dgm:t>
        <a:bodyPr/>
        <a:lstStyle/>
        <a:p>
          <a:endParaRPr lang="en-US"/>
        </a:p>
      </dgm:t>
    </dgm:pt>
    <dgm:pt modelId="{5D833600-D27C-4A11-8523-D11586168895}" type="pres">
      <dgm:prSet presAssocID="{F24A868A-664D-42B6-A599-58F4180D9CD5}" presName="Name0" presStyleCnt="0">
        <dgm:presLayoutVars>
          <dgm:dir/>
          <dgm:resizeHandles val="exact"/>
        </dgm:presLayoutVars>
      </dgm:prSet>
      <dgm:spPr/>
      <dgm:t>
        <a:bodyPr/>
        <a:lstStyle/>
        <a:p>
          <a:endParaRPr lang="en-US"/>
        </a:p>
      </dgm:t>
    </dgm:pt>
    <dgm:pt modelId="{D886DD18-ECCC-4014-9E1E-0B83A32A804E}" type="pres">
      <dgm:prSet presAssocID="{7806FEDF-A619-4F80-A944-A6AFB900500D}" presName="composite" presStyleCnt="0"/>
      <dgm:spPr/>
    </dgm:pt>
    <dgm:pt modelId="{59934895-D150-4E33-9DF9-05F4FF77A7AF}" type="pres">
      <dgm:prSet presAssocID="{7806FEDF-A619-4F80-A944-A6AFB900500D}" presName="rect1" presStyleLbl="trAlignAcc1" presStyleIdx="0" presStyleCnt="6">
        <dgm:presLayoutVars>
          <dgm:bulletEnabled val="1"/>
        </dgm:presLayoutVars>
      </dgm:prSet>
      <dgm:spPr/>
      <dgm:t>
        <a:bodyPr/>
        <a:lstStyle/>
        <a:p>
          <a:endParaRPr lang="en-US"/>
        </a:p>
      </dgm:t>
    </dgm:pt>
    <dgm:pt modelId="{CC54DB42-0225-4905-A8D7-EBF99D64265A}" type="pres">
      <dgm:prSet presAssocID="{7806FEDF-A619-4F80-A944-A6AFB900500D}" presName="rect2" presStyleLbl="fgImgPlace1" presStyleIdx="0" presStyleCnt="6" custLinFactNeighborX="1206" custLinFactNeighborY="5625"/>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672B8F3D-6A6F-4CB0-A1AE-FC52093F19D3}" type="pres">
      <dgm:prSet presAssocID="{7C7F3E4F-3F1C-45D6-B50F-B53180E08D01}" presName="sibTrans" presStyleCnt="0"/>
      <dgm:spPr/>
    </dgm:pt>
    <dgm:pt modelId="{22907C8F-2179-483B-BF1D-117B0AC55DD2}" type="pres">
      <dgm:prSet presAssocID="{06AE8033-DDA0-4D78-B03F-3AD1CD6C2EF0}" presName="composite" presStyleCnt="0"/>
      <dgm:spPr/>
    </dgm:pt>
    <dgm:pt modelId="{49AFCCF3-3DDD-486F-B69F-0293F48BA1AE}" type="pres">
      <dgm:prSet presAssocID="{06AE8033-DDA0-4D78-B03F-3AD1CD6C2EF0}" presName="rect1" presStyleLbl="trAlignAcc1" presStyleIdx="1" presStyleCnt="6">
        <dgm:presLayoutVars>
          <dgm:bulletEnabled val="1"/>
        </dgm:presLayoutVars>
      </dgm:prSet>
      <dgm:spPr/>
      <dgm:t>
        <a:bodyPr/>
        <a:lstStyle/>
        <a:p>
          <a:endParaRPr lang="en-US"/>
        </a:p>
      </dgm:t>
    </dgm:pt>
    <dgm:pt modelId="{E836AFA5-6591-4E14-8210-FEC8BF8E79BF}" type="pres">
      <dgm:prSet presAssocID="{06AE8033-DDA0-4D78-B03F-3AD1CD6C2EF0}" presName="rect2" presStyleLbl="fgImgPlace1" presStyleIdx="1" presStyleCnt="6" custScaleX="121667"/>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en-US"/>
        </a:p>
      </dgm:t>
    </dgm:pt>
    <dgm:pt modelId="{B17C5BD2-7494-4B92-A7FF-B9EA39D820EC}" type="pres">
      <dgm:prSet presAssocID="{16B03BED-9A88-4CE8-B370-11485C78BCB9}" presName="sibTrans" presStyleCnt="0"/>
      <dgm:spPr/>
    </dgm:pt>
    <dgm:pt modelId="{FD4654B2-1BB2-4EF6-9802-69F8316533F1}" type="pres">
      <dgm:prSet presAssocID="{B6B72146-484E-4F79-BA49-1B269067A153}" presName="composite" presStyleCnt="0"/>
      <dgm:spPr/>
    </dgm:pt>
    <dgm:pt modelId="{E4F7C446-C5AF-419C-B1D8-F6A9C79DD675}" type="pres">
      <dgm:prSet presAssocID="{B6B72146-484E-4F79-BA49-1B269067A153}" presName="rect1" presStyleLbl="trAlignAcc1" presStyleIdx="2" presStyleCnt="6">
        <dgm:presLayoutVars>
          <dgm:bulletEnabled val="1"/>
        </dgm:presLayoutVars>
      </dgm:prSet>
      <dgm:spPr/>
      <dgm:t>
        <a:bodyPr/>
        <a:lstStyle/>
        <a:p>
          <a:endParaRPr lang="en-US"/>
        </a:p>
      </dgm:t>
    </dgm:pt>
    <dgm:pt modelId="{1AF332FF-D205-4E81-886F-B0DEEB2FEE24}" type="pres">
      <dgm:prSet presAssocID="{B6B72146-484E-4F79-BA49-1B269067A153}" presName="rect2" presStyleLbl="fgImgPlace1" presStyleIdx="2" presStyleCnt="6"/>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F64733EB-32F4-4191-9701-005CA1845A25}" type="pres">
      <dgm:prSet presAssocID="{5BBC6221-5249-441E-83CF-AEDA9AE70078}" presName="sibTrans" presStyleCnt="0"/>
      <dgm:spPr/>
    </dgm:pt>
    <dgm:pt modelId="{13CAE0DD-4AEA-4BAA-BC34-C9F3E2199916}" type="pres">
      <dgm:prSet presAssocID="{8BADECEC-2FF8-40F9-8CEC-87662EC9ACD4}" presName="composite" presStyleCnt="0"/>
      <dgm:spPr/>
    </dgm:pt>
    <dgm:pt modelId="{5F77EB86-DC3A-4F49-9C1C-64F45674FB41}" type="pres">
      <dgm:prSet presAssocID="{8BADECEC-2FF8-40F9-8CEC-87662EC9ACD4}" presName="rect1" presStyleLbl="trAlignAcc1" presStyleIdx="3" presStyleCnt="6">
        <dgm:presLayoutVars>
          <dgm:bulletEnabled val="1"/>
        </dgm:presLayoutVars>
      </dgm:prSet>
      <dgm:spPr/>
      <dgm:t>
        <a:bodyPr/>
        <a:lstStyle/>
        <a:p>
          <a:endParaRPr lang="en-US"/>
        </a:p>
      </dgm:t>
    </dgm:pt>
    <dgm:pt modelId="{BC0ECF19-7FFA-4B14-87B4-72F35EE1B4A9}" type="pres">
      <dgm:prSet presAssocID="{8BADECEC-2FF8-40F9-8CEC-87662EC9ACD4}" presName="rect2" presStyleLbl="fgImgPlace1" presStyleIdx="3" presStyleCnt="6" custScaleX="132762"/>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D7B6C416-0962-48BB-9B31-CE0C8770B0A1}" type="pres">
      <dgm:prSet presAssocID="{30734B9A-4BBF-4E31-AA4B-6CF614EECEFD}" presName="sibTrans" presStyleCnt="0"/>
      <dgm:spPr/>
    </dgm:pt>
    <dgm:pt modelId="{0BFC8CBB-0467-4932-96E0-8DBAC61DC7B7}" type="pres">
      <dgm:prSet presAssocID="{145678A4-C9B1-46A8-AB0F-333660A44930}" presName="composite" presStyleCnt="0"/>
      <dgm:spPr/>
    </dgm:pt>
    <dgm:pt modelId="{70187994-DBE7-4A6A-B505-7DE43D8B5E24}" type="pres">
      <dgm:prSet presAssocID="{145678A4-C9B1-46A8-AB0F-333660A44930}" presName="rect1" presStyleLbl="trAlignAcc1" presStyleIdx="4" presStyleCnt="6">
        <dgm:presLayoutVars>
          <dgm:bulletEnabled val="1"/>
        </dgm:presLayoutVars>
      </dgm:prSet>
      <dgm:spPr/>
      <dgm:t>
        <a:bodyPr/>
        <a:lstStyle/>
        <a:p>
          <a:endParaRPr lang="en-US"/>
        </a:p>
      </dgm:t>
    </dgm:pt>
    <dgm:pt modelId="{D00B39CB-6D1C-4FD9-83A3-2EDAA898AC44}" type="pres">
      <dgm:prSet presAssocID="{145678A4-C9B1-46A8-AB0F-333660A44930}" presName="rect2" presStyleLbl="fgImgPlace1" presStyleIdx="4" presStyleCnt="6" custLinFactNeighborX="-4821" custLinFactNeighborY="1607"/>
      <dgm:spPr>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pt>
    <dgm:pt modelId="{A2C41B84-333C-48FA-A372-0205E14CC92A}" type="pres">
      <dgm:prSet presAssocID="{6F49F7C4-2516-4E5A-874B-96D7AB23C2BB}" presName="sibTrans" presStyleCnt="0"/>
      <dgm:spPr/>
    </dgm:pt>
    <dgm:pt modelId="{7F049475-9840-4F67-AB3A-F7C87BB07D12}" type="pres">
      <dgm:prSet presAssocID="{0AA1816D-CC2F-4D69-B6DA-C364AB0244B0}" presName="composite" presStyleCnt="0"/>
      <dgm:spPr/>
    </dgm:pt>
    <dgm:pt modelId="{197AA65D-CC75-4AFD-8AF6-BE49EB492D3A}" type="pres">
      <dgm:prSet presAssocID="{0AA1816D-CC2F-4D69-B6DA-C364AB0244B0}" presName="rect1" presStyleLbl="trAlignAcc1" presStyleIdx="5" presStyleCnt="6">
        <dgm:presLayoutVars>
          <dgm:bulletEnabled val="1"/>
        </dgm:presLayoutVars>
      </dgm:prSet>
      <dgm:spPr/>
      <dgm:t>
        <a:bodyPr/>
        <a:lstStyle/>
        <a:p>
          <a:endParaRPr lang="en-US"/>
        </a:p>
      </dgm:t>
    </dgm:pt>
    <dgm:pt modelId="{F76C5C29-CF17-47A8-9710-3F8111C8DB01}" type="pres">
      <dgm:prSet presAssocID="{0AA1816D-CC2F-4D69-B6DA-C364AB0244B0}" presName="rect2" presStyleLbl="fgImgPlace1" presStyleIdx="5" presStyleCnt="6" custLinFactNeighborX="10209" custLinFactNeighborY="2269"/>
      <dgm:spPr>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dgm:spPr>
    </dgm:pt>
  </dgm:ptLst>
  <dgm:cxnLst>
    <dgm:cxn modelId="{5E7F807A-DAD6-410E-967E-373ADB304855}" type="presOf" srcId="{B6B72146-484E-4F79-BA49-1B269067A153}" destId="{E4F7C446-C5AF-419C-B1D8-F6A9C79DD675}" srcOrd="0" destOrd="0" presId="urn:microsoft.com/office/officeart/2008/layout/PictureStrips"/>
    <dgm:cxn modelId="{1A1B0F33-FC23-40B2-BC2A-AF7EE23A173D}" srcId="{F24A868A-664D-42B6-A599-58F4180D9CD5}" destId="{0AA1816D-CC2F-4D69-B6DA-C364AB0244B0}" srcOrd="5" destOrd="0" parTransId="{988E88B7-D8BF-47C6-8CF7-14EB94081D4C}" sibTransId="{06A61F8F-57F0-4D32-8C10-319FBF89C4F0}"/>
    <dgm:cxn modelId="{FDCCCA09-1174-46B4-B74B-BA16C49073DF}" srcId="{F24A868A-664D-42B6-A599-58F4180D9CD5}" destId="{145678A4-C9B1-46A8-AB0F-333660A44930}" srcOrd="4" destOrd="0" parTransId="{0BE838AE-950D-41CB-915F-94F09230C8BA}" sibTransId="{6F49F7C4-2516-4E5A-874B-96D7AB23C2BB}"/>
    <dgm:cxn modelId="{741ABDBB-7012-4181-AD12-927D8305C0DE}" type="presOf" srcId="{0AA1816D-CC2F-4D69-B6DA-C364AB0244B0}" destId="{197AA65D-CC75-4AFD-8AF6-BE49EB492D3A}" srcOrd="0" destOrd="0" presId="urn:microsoft.com/office/officeart/2008/layout/PictureStrips"/>
    <dgm:cxn modelId="{5F659E21-5166-47C8-BB35-5AEA57E9EEFB}" srcId="{F24A868A-664D-42B6-A599-58F4180D9CD5}" destId="{06AE8033-DDA0-4D78-B03F-3AD1CD6C2EF0}" srcOrd="1" destOrd="0" parTransId="{BCE9A4C6-9B46-40D2-B462-0E76716A75A4}" sibTransId="{16B03BED-9A88-4CE8-B370-11485C78BCB9}"/>
    <dgm:cxn modelId="{E5414B87-917E-477E-BF2C-9E01B8ADA961}" type="presOf" srcId="{8BADECEC-2FF8-40F9-8CEC-87662EC9ACD4}" destId="{5F77EB86-DC3A-4F49-9C1C-64F45674FB41}" srcOrd="0" destOrd="0" presId="urn:microsoft.com/office/officeart/2008/layout/PictureStrips"/>
    <dgm:cxn modelId="{57F070A5-5C43-4AA5-8D1A-CFAE1DBF7145}" type="presOf" srcId="{145678A4-C9B1-46A8-AB0F-333660A44930}" destId="{70187994-DBE7-4A6A-B505-7DE43D8B5E24}" srcOrd="0" destOrd="0" presId="urn:microsoft.com/office/officeart/2008/layout/PictureStrips"/>
    <dgm:cxn modelId="{A7D9D694-C8B8-437A-8E2A-E8125F469397}" srcId="{F24A868A-664D-42B6-A599-58F4180D9CD5}" destId="{7806FEDF-A619-4F80-A944-A6AFB900500D}" srcOrd="0" destOrd="0" parTransId="{86F72BA6-7DE5-43E1-BC7F-A064EE63861B}" sibTransId="{7C7F3E4F-3F1C-45D6-B50F-B53180E08D01}"/>
    <dgm:cxn modelId="{1DD56503-1C2E-4DBB-98F7-5E85C651D8A1}" srcId="{F24A868A-664D-42B6-A599-58F4180D9CD5}" destId="{B6B72146-484E-4F79-BA49-1B269067A153}" srcOrd="2" destOrd="0" parTransId="{ADD461F2-10FF-45CB-AE84-C92D8465A518}" sibTransId="{5BBC6221-5249-441E-83CF-AEDA9AE70078}"/>
    <dgm:cxn modelId="{F0C010E1-0925-47C2-BC60-F5D7ACA41474}" srcId="{F24A868A-664D-42B6-A599-58F4180D9CD5}" destId="{8BADECEC-2FF8-40F9-8CEC-87662EC9ACD4}" srcOrd="3" destOrd="0" parTransId="{4D804546-C693-45EC-852E-E9164F816126}" sibTransId="{30734B9A-4BBF-4E31-AA4B-6CF614EECEFD}"/>
    <dgm:cxn modelId="{132D1BA2-776C-4BBE-A5EF-439F28F52864}" type="presOf" srcId="{7806FEDF-A619-4F80-A944-A6AFB900500D}" destId="{59934895-D150-4E33-9DF9-05F4FF77A7AF}" srcOrd="0" destOrd="0" presId="urn:microsoft.com/office/officeart/2008/layout/PictureStrips"/>
    <dgm:cxn modelId="{C91B8FD6-F9AB-43C1-B548-11F813267C89}" type="presOf" srcId="{F24A868A-664D-42B6-A599-58F4180D9CD5}" destId="{5D833600-D27C-4A11-8523-D11586168895}" srcOrd="0" destOrd="0" presId="urn:microsoft.com/office/officeart/2008/layout/PictureStrips"/>
    <dgm:cxn modelId="{EA9DC5C9-CA4D-49C3-B4E1-1CB19D5960EF}" type="presOf" srcId="{06AE8033-DDA0-4D78-B03F-3AD1CD6C2EF0}" destId="{49AFCCF3-3DDD-486F-B69F-0293F48BA1AE}" srcOrd="0" destOrd="0" presId="urn:microsoft.com/office/officeart/2008/layout/PictureStrips"/>
    <dgm:cxn modelId="{44B5909C-BC35-4644-B38B-D4538AE89129}" type="presParOf" srcId="{5D833600-D27C-4A11-8523-D11586168895}" destId="{D886DD18-ECCC-4014-9E1E-0B83A32A804E}" srcOrd="0" destOrd="0" presId="urn:microsoft.com/office/officeart/2008/layout/PictureStrips"/>
    <dgm:cxn modelId="{187DC000-AA63-457C-BDEF-0A810F9CED3C}" type="presParOf" srcId="{D886DD18-ECCC-4014-9E1E-0B83A32A804E}" destId="{59934895-D150-4E33-9DF9-05F4FF77A7AF}" srcOrd="0" destOrd="0" presId="urn:microsoft.com/office/officeart/2008/layout/PictureStrips"/>
    <dgm:cxn modelId="{0E29F3B7-273F-45A2-B44C-DBD4E1908882}" type="presParOf" srcId="{D886DD18-ECCC-4014-9E1E-0B83A32A804E}" destId="{CC54DB42-0225-4905-A8D7-EBF99D64265A}" srcOrd="1" destOrd="0" presId="urn:microsoft.com/office/officeart/2008/layout/PictureStrips"/>
    <dgm:cxn modelId="{BC25114B-30FE-4D06-8DAC-A97FB833FD89}" type="presParOf" srcId="{5D833600-D27C-4A11-8523-D11586168895}" destId="{672B8F3D-6A6F-4CB0-A1AE-FC52093F19D3}" srcOrd="1" destOrd="0" presId="urn:microsoft.com/office/officeart/2008/layout/PictureStrips"/>
    <dgm:cxn modelId="{DEA7C34E-31F3-40CF-B1B2-BC8606320899}" type="presParOf" srcId="{5D833600-D27C-4A11-8523-D11586168895}" destId="{22907C8F-2179-483B-BF1D-117B0AC55DD2}" srcOrd="2" destOrd="0" presId="urn:microsoft.com/office/officeart/2008/layout/PictureStrips"/>
    <dgm:cxn modelId="{055F78D7-A16A-40D3-BD62-5292BC0C121A}" type="presParOf" srcId="{22907C8F-2179-483B-BF1D-117B0AC55DD2}" destId="{49AFCCF3-3DDD-486F-B69F-0293F48BA1AE}" srcOrd="0" destOrd="0" presId="urn:microsoft.com/office/officeart/2008/layout/PictureStrips"/>
    <dgm:cxn modelId="{A8B70AF6-40A9-4E4B-8F41-789603EC5B2B}" type="presParOf" srcId="{22907C8F-2179-483B-BF1D-117B0AC55DD2}" destId="{E836AFA5-6591-4E14-8210-FEC8BF8E79BF}" srcOrd="1" destOrd="0" presId="urn:microsoft.com/office/officeart/2008/layout/PictureStrips"/>
    <dgm:cxn modelId="{2F54D05B-F4A8-4F45-8CE2-E73B89F1FBEA}" type="presParOf" srcId="{5D833600-D27C-4A11-8523-D11586168895}" destId="{B17C5BD2-7494-4B92-A7FF-B9EA39D820EC}" srcOrd="3" destOrd="0" presId="urn:microsoft.com/office/officeart/2008/layout/PictureStrips"/>
    <dgm:cxn modelId="{FB9F3956-B97A-48AE-8E7B-712EC9F66C18}" type="presParOf" srcId="{5D833600-D27C-4A11-8523-D11586168895}" destId="{FD4654B2-1BB2-4EF6-9802-69F8316533F1}" srcOrd="4" destOrd="0" presId="urn:microsoft.com/office/officeart/2008/layout/PictureStrips"/>
    <dgm:cxn modelId="{B254E6E1-9021-452A-BFE4-B1256208CECE}" type="presParOf" srcId="{FD4654B2-1BB2-4EF6-9802-69F8316533F1}" destId="{E4F7C446-C5AF-419C-B1D8-F6A9C79DD675}" srcOrd="0" destOrd="0" presId="urn:microsoft.com/office/officeart/2008/layout/PictureStrips"/>
    <dgm:cxn modelId="{85CC5FFC-E957-47B0-8DD3-84AD4F0975F5}" type="presParOf" srcId="{FD4654B2-1BB2-4EF6-9802-69F8316533F1}" destId="{1AF332FF-D205-4E81-886F-B0DEEB2FEE24}" srcOrd="1" destOrd="0" presId="urn:microsoft.com/office/officeart/2008/layout/PictureStrips"/>
    <dgm:cxn modelId="{ED3A76EE-F869-4197-8FBC-E7C6DC453A92}" type="presParOf" srcId="{5D833600-D27C-4A11-8523-D11586168895}" destId="{F64733EB-32F4-4191-9701-005CA1845A25}" srcOrd="5" destOrd="0" presId="urn:microsoft.com/office/officeart/2008/layout/PictureStrips"/>
    <dgm:cxn modelId="{FBDCDAD7-6B34-4E66-9DBA-D9294F960193}" type="presParOf" srcId="{5D833600-D27C-4A11-8523-D11586168895}" destId="{13CAE0DD-4AEA-4BAA-BC34-C9F3E2199916}" srcOrd="6" destOrd="0" presId="urn:microsoft.com/office/officeart/2008/layout/PictureStrips"/>
    <dgm:cxn modelId="{C9C80DE0-2D53-4A29-ABE6-050E1048DEEE}" type="presParOf" srcId="{13CAE0DD-4AEA-4BAA-BC34-C9F3E2199916}" destId="{5F77EB86-DC3A-4F49-9C1C-64F45674FB41}" srcOrd="0" destOrd="0" presId="urn:microsoft.com/office/officeart/2008/layout/PictureStrips"/>
    <dgm:cxn modelId="{29E6F23C-FB86-49AB-B93F-B3959EC0E093}" type="presParOf" srcId="{13CAE0DD-4AEA-4BAA-BC34-C9F3E2199916}" destId="{BC0ECF19-7FFA-4B14-87B4-72F35EE1B4A9}" srcOrd="1" destOrd="0" presId="urn:microsoft.com/office/officeart/2008/layout/PictureStrips"/>
    <dgm:cxn modelId="{8299EFBD-2B2C-4BA4-8F89-1F16635964F7}" type="presParOf" srcId="{5D833600-D27C-4A11-8523-D11586168895}" destId="{D7B6C416-0962-48BB-9B31-CE0C8770B0A1}" srcOrd="7" destOrd="0" presId="urn:microsoft.com/office/officeart/2008/layout/PictureStrips"/>
    <dgm:cxn modelId="{5FFB86C4-E56E-434D-80BC-3BDFCA9F097A}" type="presParOf" srcId="{5D833600-D27C-4A11-8523-D11586168895}" destId="{0BFC8CBB-0467-4932-96E0-8DBAC61DC7B7}" srcOrd="8" destOrd="0" presId="urn:microsoft.com/office/officeart/2008/layout/PictureStrips"/>
    <dgm:cxn modelId="{829012FA-6546-47BF-AEFB-A2906378BB1F}" type="presParOf" srcId="{0BFC8CBB-0467-4932-96E0-8DBAC61DC7B7}" destId="{70187994-DBE7-4A6A-B505-7DE43D8B5E24}" srcOrd="0" destOrd="0" presId="urn:microsoft.com/office/officeart/2008/layout/PictureStrips"/>
    <dgm:cxn modelId="{52FB8FAE-E74E-4E99-99D9-2EFFDD2CC098}" type="presParOf" srcId="{0BFC8CBB-0467-4932-96E0-8DBAC61DC7B7}" destId="{D00B39CB-6D1C-4FD9-83A3-2EDAA898AC44}" srcOrd="1" destOrd="0" presId="urn:microsoft.com/office/officeart/2008/layout/PictureStrips"/>
    <dgm:cxn modelId="{FDCD0F1E-CD77-4E3E-8FC1-52B073D36FE8}" type="presParOf" srcId="{5D833600-D27C-4A11-8523-D11586168895}" destId="{A2C41B84-333C-48FA-A372-0205E14CC92A}" srcOrd="9" destOrd="0" presId="urn:microsoft.com/office/officeart/2008/layout/PictureStrips"/>
    <dgm:cxn modelId="{491FC0F9-3D31-4A11-869F-37015C4430FA}" type="presParOf" srcId="{5D833600-D27C-4A11-8523-D11586168895}" destId="{7F049475-9840-4F67-AB3A-F7C87BB07D12}" srcOrd="10" destOrd="0" presId="urn:microsoft.com/office/officeart/2008/layout/PictureStrips"/>
    <dgm:cxn modelId="{3728E131-7839-4C4B-9E16-3833BDABA5F1}" type="presParOf" srcId="{7F049475-9840-4F67-AB3A-F7C87BB07D12}" destId="{197AA65D-CC75-4AFD-8AF6-BE49EB492D3A}" srcOrd="0" destOrd="0" presId="urn:microsoft.com/office/officeart/2008/layout/PictureStrips"/>
    <dgm:cxn modelId="{846CEB18-5B6E-4557-8DC4-F6015BB02239}" type="presParOf" srcId="{7F049475-9840-4F67-AB3A-F7C87BB07D12}" destId="{F76C5C29-CF17-47A8-9710-3F8111C8DB0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F85713-5B19-49FD-BB42-4744E5A655E4}" type="doc">
      <dgm:prSet loTypeId="urn:microsoft.com/office/officeart/2005/8/layout/hList3" loCatId="list" qsTypeId="urn:microsoft.com/office/officeart/2005/8/quickstyle/simple1" qsCatId="simple" csTypeId="urn:microsoft.com/office/officeart/2005/8/colors/colorful1" csCatId="colorful" phldr="1"/>
      <dgm:spPr/>
      <dgm:t>
        <a:bodyPr/>
        <a:lstStyle/>
        <a:p>
          <a:endParaRPr lang="en-US"/>
        </a:p>
      </dgm:t>
    </dgm:pt>
    <dgm:pt modelId="{D3E827F6-C4BE-4472-8C5B-ED40317D2FBC}">
      <dgm:prSet phldrT="[Text]" custT="1"/>
      <dgm:spPr>
        <a:solidFill>
          <a:srgbClr val="1C498B"/>
        </a:solidFill>
      </dgm:spPr>
      <dgm:t>
        <a:bodyPr/>
        <a:lstStyle/>
        <a:p>
          <a:pPr rtl="0">
            <a:spcAft>
              <a:spcPts val="600"/>
            </a:spcAft>
          </a:pPr>
          <a:r>
            <a:rPr lang="en-US" sz="4800"/>
            <a:t>PVB Finish Line Goals:</a:t>
          </a:r>
          <a:r>
            <a:rPr lang="en-US" sz="4800">
              <a:latin typeface="Calibri" panose="020F0502020204030204"/>
            </a:rPr>
            <a:t> </a:t>
          </a:r>
          <a:endParaRPr lang="en-US" sz="4800"/>
        </a:p>
        <a:p>
          <a:pPr>
            <a:spcAft>
              <a:spcPts val="600"/>
            </a:spcAft>
          </a:pPr>
          <a:r>
            <a:rPr lang="en-US" sz="3600"/>
            <a:t>QI Excellence Award</a:t>
          </a:r>
        </a:p>
      </dgm:t>
    </dgm:pt>
    <dgm:pt modelId="{38EBA0CD-F712-46B9-B185-042DA184D99B}" type="parTrans" cxnId="{7BF13868-92CF-4E47-A13F-98EE80D6B7D9}">
      <dgm:prSet/>
      <dgm:spPr/>
      <dgm:t>
        <a:bodyPr/>
        <a:lstStyle/>
        <a:p>
          <a:endParaRPr lang="en-US"/>
        </a:p>
      </dgm:t>
    </dgm:pt>
    <dgm:pt modelId="{4CA0C7C1-87F7-4D64-B03D-0464566A29C4}" type="sibTrans" cxnId="{7BF13868-92CF-4E47-A13F-98EE80D6B7D9}">
      <dgm:prSet/>
      <dgm:spPr/>
      <dgm:t>
        <a:bodyPr/>
        <a:lstStyle/>
        <a:p>
          <a:endParaRPr lang="en-US"/>
        </a:p>
      </dgm:t>
    </dgm:pt>
    <dgm:pt modelId="{0062D2D8-2EA7-4318-B2A8-4C4672C2529C}">
      <dgm:prSet phldrT="[Text]"/>
      <dgm:spPr/>
      <dgm:t>
        <a:bodyPr/>
        <a:lstStyle/>
        <a:p>
          <a:r>
            <a:rPr lang="en-US" b="1" u="sng"/>
            <a:t>6</a:t>
          </a:r>
          <a:r>
            <a:rPr lang="en-US"/>
            <a:t> Key Structure Measures in Place</a:t>
          </a:r>
        </a:p>
      </dgm:t>
    </dgm:pt>
    <dgm:pt modelId="{F0E2E2D6-1707-45F8-88A7-05944178C390}" type="parTrans" cxnId="{A7A882D3-712C-41BF-ACAC-1DD9B7DD8682}">
      <dgm:prSet/>
      <dgm:spPr/>
      <dgm:t>
        <a:bodyPr/>
        <a:lstStyle/>
        <a:p>
          <a:endParaRPr lang="en-US"/>
        </a:p>
      </dgm:t>
    </dgm:pt>
    <dgm:pt modelId="{EEA87371-9291-4768-981D-F5AD491295C7}" type="sibTrans" cxnId="{A7A882D3-712C-41BF-ACAC-1DD9B7DD8682}">
      <dgm:prSet/>
      <dgm:spPr/>
      <dgm:t>
        <a:bodyPr/>
        <a:lstStyle/>
        <a:p>
          <a:endParaRPr lang="en-US"/>
        </a:p>
      </dgm:t>
    </dgm:pt>
    <dgm:pt modelId="{68F427A4-CDA0-4D36-97D0-05EBDAE1D36F}">
      <dgm:prSet phldrT="[Text]"/>
      <dgm:spPr/>
      <dgm:t>
        <a:bodyPr/>
        <a:lstStyle/>
        <a:p>
          <a:pPr rtl="0"/>
          <a:r>
            <a:rPr lang="en-US"/>
            <a:t>NTSV C-Section Rate </a:t>
          </a:r>
          <a:r>
            <a:rPr lang="en-US" b="0" u="none"/>
            <a:t>≤</a:t>
          </a:r>
          <a:r>
            <a:rPr lang="en-US" b="1" u="sng"/>
            <a:t>23.6%</a:t>
          </a:r>
        </a:p>
      </dgm:t>
    </dgm:pt>
    <dgm:pt modelId="{F69659BD-856C-4791-B64B-E228A50E9CC3}" type="parTrans" cxnId="{22758760-EC2E-41A2-8C5D-F0B999A30125}">
      <dgm:prSet/>
      <dgm:spPr/>
      <dgm:t>
        <a:bodyPr/>
        <a:lstStyle/>
        <a:p>
          <a:endParaRPr lang="en-US"/>
        </a:p>
      </dgm:t>
    </dgm:pt>
    <dgm:pt modelId="{19B491E1-C02F-4FE4-9EB9-11DCBB23EE21}" type="sibTrans" cxnId="{22758760-EC2E-41A2-8C5D-F0B999A30125}">
      <dgm:prSet/>
      <dgm:spPr/>
      <dgm:t>
        <a:bodyPr/>
        <a:lstStyle/>
        <a:p>
          <a:endParaRPr lang="en-US"/>
        </a:p>
      </dgm:t>
    </dgm:pt>
    <dgm:pt modelId="{136BCD5D-FD57-4BE3-B3F9-23F3C98CD588}">
      <dgm:prSet phldrT="[Text]"/>
      <dgm:spPr/>
      <dgm:t>
        <a:bodyPr/>
        <a:lstStyle/>
        <a:p>
          <a:r>
            <a:rPr lang="en-US" b="1" u="sng"/>
            <a:t>80% </a:t>
          </a:r>
          <a:r>
            <a:rPr lang="en-US"/>
            <a:t>of Providers and Nurses educated on ACOG/SMFM Guidelines</a:t>
          </a:r>
          <a:endParaRPr lang="en-US" b="1" u="sng"/>
        </a:p>
      </dgm:t>
    </dgm:pt>
    <dgm:pt modelId="{3EFC0FA5-6C23-4664-977A-3A45B26187FA}" type="parTrans" cxnId="{243836A5-D2AA-4304-87E4-5BFC85298C53}">
      <dgm:prSet/>
      <dgm:spPr/>
      <dgm:t>
        <a:bodyPr/>
        <a:lstStyle/>
        <a:p>
          <a:endParaRPr lang="en-US"/>
        </a:p>
      </dgm:t>
    </dgm:pt>
    <dgm:pt modelId="{9A4C1403-E484-4C13-9D67-5BDF6C1D1FB8}" type="sibTrans" cxnId="{243836A5-D2AA-4304-87E4-5BFC85298C53}">
      <dgm:prSet/>
      <dgm:spPr/>
      <dgm:t>
        <a:bodyPr/>
        <a:lstStyle/>
        <a:p>
          <a:endParaRPr lang="en-US"/>
        </a:p>
      </dgm:t>
    </dgm:pt>
    <dgm:pt modelId="{78C79DF1-4455-4362-A02A-609B9A47C71E}">
      <dgm:prSet phldrT="[Text]"/>
      <dgm:spPr/>
      <dgm:t>
        <a:bodyPr/>
        <a:lstStyle/>
        <a:p>
          <a:pPr rtl="0"/>
          <a:r>
            <a:rPr lang="en-US" b="1" u="sng">
              <a:ea typeface="+mn-lt"/>
              <a:cs typeface="+mn-lt"/>
            </a:rPr>
            <a:t>80% </a:t>
          </a:r>
          <a:r>
            <a:rPr lang="en-US">
              <a:ea typeface="+mn-lt"/>
              <a:cs typeface="+mn-lt"/>
            </a:rPr>
            <a:t>of all NTSV C-Sections Meeting ACOG/SMFM Guidelines</a:t>
          </a:r>
          <a:r>
            <a:rPr lang="en-US">
              <a:latin typeface="Calibri" panose="020F0502020204030204"/>
              <a:ea typeface="+mn-lt"/>
              <a:cs typeface="+mn-lt"/>
            </a:rPr>
            <a:t> </a:t>
          </a:r>
          <a:endParaRPr lang="en-US" b="1" u="sng"/>
        </a:p>
      </dgm:t>
    </dgm:pt>
    <dgm:pt modelId="{8A523ED1-02B5-4E8E-AFED-B6C6FD7BF55D}" type="parTrans" cxnId="{8E621B33-DEC5-41A5-B888-D690878106EE}">
      <dgm:prSet/>
      <dgm:spPr/>
      <dgm:t>
        <a:bodyPr/>
        <a:lstStyle/>
        <a:p>
          <a:endParaRPr lang="en-US"/>
        </a:p>
      </dgm:t>
    </dgm:pt>
    <dgm:pt modelId="{CB5263F3-976E-4A1C-B48F-53519011D912}" type="sibTrans" cxnId="{8E621B33-DEC5-41A5-B888-D690878106EE}">
      <dgm:prSet/>
      <dgm:spPr/>
      <dgm:t>
        <a:bodyPr/>
        <a:lstStyle/>
        <a:p>
          <a:endParaRPr lang="en-US"/>
        </a:p>
      </dgm:t>
    </dgm:pt>
    <dgm:pt modelId="{CBF2718F-59A7-4A5B-81CC-1D63147AB168}" type="pres">
      <dgm:prSet presAssocID="{22F85713-5B19-49FD-BB42-4744E5A655E4}" presName="composite" presStyleCnt="0">
        <dgm:presLayoutVars>
          <dgm:chMax val="1"/>
          <dgm:dir/>
          <dgm:resizeHandles val="exact"/>
        </dgm:presLayoutVars>
      </dgm:prSet>
      <dgm:spPr/>
      <dgm:t>
        <a:bodyPr/>
        <a:lstStyle/>
        <a:p>
          <a:endParaRPr lang="en-US"/>
        </a:p>
      </dgm:t>
    </dgm:pt>
    <dgm:pt modelId="{1DF6E47F-41B6-4B49-9AB9-C4F53C51F631}" type="pres">
      <dgm:prSet presAssocID="{D3E827F6-C4BE-4472-8C5B-ED40317D2FBC}" presName="roof" presStyleLbl="dkBgShp" presStyleIdx="0" presStyleCnt="2"/>
      <dgm:spPr/>
      <dgm:t>
        <a:bodyPr/>
        <a:lstStyle/>
        <a:p>
          <a:endParaRPr lang="en-US"/>
        </a:p>
      </dgm:t>
    </dgm:pt>
    <dgm:pt modelId="{0113768C-FDEB-4E2E-B660-34D5D6549B44}" type="pres">
      <dgm:prSet presAssocID="{D3E827F6-C4BE-4472-8C5B-ED40317D2FBC}" presName="pillars" presStyleCnt="0"/>
      <dgm:spPr/>
    </dgm:pt>
    <dgm:pt modelId="{A5146FFA-5D72-4150-A4B0-92581BC433E9}" type="pres">
      <dgm:prSet presAssocID="{D3E827F6-C4BE-4472-8C5B-ED40317D2FBC}" presName="pillar1" presStyleLbl="node1" presStyleIdx="0" presStyleCnt="4">
        <dgm:presLayoutVars>
          <dgm:bulletEnabled val="1"/>
        </dgm:presLayoutVars>
      </dgm:prSet>
      <dgm:spPr/>
      <dgm:t>
        <a:bodyPr/>
        <a:lstStyle/>
        <a:p>
          <a:endParaRPr lang="en-US"/>
        </a:p>
      </dgm:t>
    </dgm:pt>
    <dgm:pt modelId="{30CB18CA-6184-4B31-8689-5ED885DAC293}" type="pres">
      <dgm:prSet presAssocID="{136BCD5D-FD57-4BE3-B3F9-23F3C98CD588}" presName="pillarX" presStyleLbl="node1" presStyleIdx="1" presStyleCnt="4">
        <dgm:presLayoutVars>
          <dgm:bulletEnabled val="1"/>
        </dgm:presLayoutVars>
      </dgm:prSet>
      <dgm:spPr/>
      <dgm:t>
        <a:bodyPr/>
        <a:lstStyle/>
        <a:p>
          <a:endParaRPr lang="en-US"/>
        </a:p>
      </dgm:t>
    </dgm:pt>
    <dgm:pt modelId="{A13BCFBA-5639-4275-9D30-DA41E66B4D95}" type="pres">
      <dgm:prSet presAssocID="{78C79DF1-4455-4362-A02A-609B9A47C71E}" presName="pillarX" presStyleLbl="node1" presStyleIdx="2" presStyleCnt="4">
        <dgm:presLayoutVars>
          <dgm:bulletEnabled val="1"/>
        </dgm:presLayoutVars>
      </dgm:prSet>
      <dgm:spPr/>
      <dgm:t>
        <a:bodyPr/>
        <a:lstStyle/>
        <a:p>
          <a:endParaRPr lang="en-US"/>
        </a:p>
      </dgm:t>
    </dgm:pt>
    <dgm:pt modelId="{33422456-B9A2-481F-A97B-DD1DEB2E620E}" type="pres">
      <dgm:prSet presAssocID="{68F427A4-CDA0-4D36-97D0-05EBDAE1D36F}" presName="pillarX" presStyleLbl="node1" presStyleIdx="3" presStyleCnt="4">
        <dgm:presLayoutVars>
          <dgm:bulletEnabled val="1"/>
        </dgm:presLayoutVars>
      </dgm:prSet>
      <dgm:spPr/>
      <dgm:t>
        <a:bodyPr/>
        <a:lstStyle/>
        <a:p>
          <a:endParaRPr lang="en-US"/>
        </a:p>
      </dgm:t>
    </dgm:pt>
    <dgm:pt modelId="{D0C257B7-398B-4816-9754-9EB0FA58D548}" type="pres">
      <dgm:prSet presAssocID="{D3E827F6-C4BE-4472-8C5B-ED40317D2FBC}" presName="base" presStyleLbl="dkBgShp" presStyleIdx="1" presStyleCnt="2"/>
      <dgm:spPr>
        <a:solidFill>
          <a:srgbClr val="1C498B"/>
        </a:solidFill>
      </dgm:spPr>
    </dgm:pt>
  </dgm:ptLst>
  <dgm:cxnLst>
    <dgm:cxn modelId="{75BD47DE-6A72-4CC1-AFC5-50B6E01B5D40}" type="presOf" srcId="{136BCD5D-FD57-4BE3-B3F9-23F3C98CD588}" destId="{30CB18CA-6184-4B31-8689-5ED885DAC293}" srcOrd="0" destOrd="0" presId="urn:microsoft.com/office/officeart/2005/8/layout/hList3"/>
    <dgm:cxn modelId="{22758760-EC2E-41A2-8C5D-F0B999A30125}" srcId="{D3E827F6-C4BE-4472-8C5B-ED40317D2FBC}" destId="{68F427A4-CDA0-4D36-97D0-05EBDAE1D36F}" srcOrd="3" destOrd="0" parTransId="{F69659BD-856C-4791-B64B-E228A50E9CC3}" sibTransId="{19B491E1-C02F-4FE4-9EB9-11DCBB23EE21}"/>
    <dgm:cxn modelId="{243836A5-D2AA-4304-87E4-5BFC85298C53}" srcId="{D3E827F6-C4BE-4472-8C5B-ED40317D2FBC}" destId="{136BCD5D-FD57-4BE3-B3F9-23F3C98CD588}" srcOrd="1" destOrd="0" parTransId="{3EFC0FA5-6C23-4664-977A-3A45B26187FA}" sibTransId="{9A4C1403-E484-4C13-9D67-5BDF6C1D1FB8}"/>
    <dgm:cxn modelId="{8E621B33-DEC5-41A5-B888-D690878106EE}" srcId="{D3E827F6-C4BE-4472-8C5B-ED40317D2FBC}" destId="{78C79DF1-4455-4362-A02A-609B9A47C71E}" srcOrd="2" destOrd="0" parTransId="{8A523ED1-02B5-4E8E-AFED-B6C6FD7BF55D}" sibTransId="{CB5263F3-976E-4A1C-B48F-53519011D912}"/>
    <dgm:cxn modelId="{7BF13868-92CF-4E47-A13F-98EE80D6B7D9}" srcId="{22F85713-5B19-49FD-BB42-4744E5A655E4}" destId="{D3E827F6-C4BE-4472-8C5B-ED40317D2FBC}" srcOrd="0" destOrd="0" parTransId="{38EBA0CD-F712-46B9-B185-042DA184D99B}" sibTransId="{4CA0C7C1-87F7-4D64-B03D-0464566A29C4}"/>
    <dgm:cxn modelId="{EC686F08-B9E2-4E98-B75D-02874A517DF9}" type="presOf" srcId="{0062D2D8-2EA7-4318-B2A8-4C4672C2529C}" destId="{A5146FFA-5D72-4150-A4B0-92581BC433E9}" srcOrd="0" destOrd="0" presId="urn:microsoft.com/office/officeart/2005/8/layout/hList3"/>
    <dgm:cxn modelId="{24381334-BE33-4FDB-9F10-7B1F82BBD4D6}" type="presOf" srcId="{D3E827F6-C4BE-4472-8C5B-ED40317D2FBC}" destId="{1DF6E47F-41B6-4B49-9AB9-C4F53C51F631}" srcOrd="0" destOrd="0" presId="urn:microsoft.com/office/officeart/2005/8/layout/hList3"/>
    <dgm:cxn modelId="{7841181D-6CD8-4D9E-9AA4-60AF69599C36}" type="presOf" srcId="{78C79DF1-4455-4362-A02A-609B9A47C71E}" destId="{A13BCFBA-5639-4275-9D30-DA41E66B4D95}" srcOrd="0" destOrd="0" presId="urn:microsoft.com/office/officeart/2005/8/layout/hList3"/>
    <dgm:cxn modelId="{237096E5-770D-4AC7-9FD1-A924FD36E444}" type="presOf" srcId="{22F85713-5B19-49FD-BB42-4744E5A655E4}" destId="{CBF2718F-59A7-4A5B-81CC-1D63147AB168}" srcOrd="0" destOrd="0" presId="urn:microsoft.com/office/officeart/2005/8/layout/hList3"/>
    <dgm:cxn modelId="{A7A882D3-712C-41BF-ACAC-1DD9B7DD8682}" srcId="{D3E827F6-C4BE-4472-8C5B-ED40317D2FBC}" destId="{0062D2D8-2EA7-4318-B2A8-4C4672C2529C}" srcOrd="0" destOrd="0" parTransId="{F0E2E2D6-1707-45F8-88A7-05944178C390}" sibTransId="{EEA87371-9291-4768-981D-F5AD491295C7}"/>
    <dgm:cxn modelId="{B6E8239D-9EDD-464C-AC62-83CD90D02AEE}" type="presOf" srcId="{68F427A4-CDA0-4D36-97D0-05EBDAE1D36F}" destId="{33422456-B9A2-481F-A97B-DD1DEB2E620E}" srcOrd="0" destOrd="0" presId="urn:microsoft.com/office/officeart/2005/8/layout/hList3"/>
    <dgm:cxn modelId="{FDCBCF5B-442A-4001-BFE0-76B99308F472}" type="presParOf" srcId="{CBF2718F-59A7-4A5B-81CC-1D63147AB168}" destId="{1DF6E47F-41B6-4B49-9AB9-C4F53C51F631}" srcOrd="0" destOrd="0" presId="urn:microsoft.com/office/officeart/2005/8/layout/hList3"/>
    <dgm:cxn modelId="{0D785A58-2382-472D-977D-04CFD6B7327E}" type="presParOf" srcId="{CBF2718F-59A7-4A5B-81CC-1D63147AB168}" destId="{0113768C-FDEB-4E2E-B660-34D5D6549B44}" srcOrd="1" destOrd="0" presId="urn:microsoft.com/office/officeart/2005/8/layout/hList3"/>
    <dgm:cxn modelId="{6E27FCB2-A9D0-4B66-B453-E24AD299707D}" type="presParOf" srcId="{0113768C-FDEB-4E2E-B660-34D5D6549B44}" destId="{A5146FFA-5D72-4150-A4B0-92581BC433E9}" srcOrd="0" destOrd="0" presId="urn:microsoft.com/office/officeart/2005/8/layout/hList3"/>
    <dgm:cxn modelId="{C244380D-9E84-479C-B9D7-607E79CC33E2}" type="presParOf" srcId="{0113768C-FDEB-4E2E-B660-34D5D6549B44}" destId="{30CB18CA-6184-4B31-8689-5ED885DAC293}" srcOrd="1" destOrd="0" presId="urn:microsoft.com/office/officeart/2005/8/layout/hList3"/>
    <dgm:cxn modelId="{40EC5CB9-20AC-4BCF-AC49-A4736FD52520}" type="presParOf" srcId="{0113768C-FDEB-4E2E-B660-34D5D6549B44}" destId="{A13BCFBA-5639-4275-9D30-DA41E66B4D95}" srcOrd="2" destOrd="0" presId="urn:microsoft.com/office/officeart/2005/8/layout/hList3"/>
    <dgm:cxn modelId="{140186BD-8E84-47F0-8211-EF6DC1E28E85}" type="presParOf" srcId="{0113768C-FDEB-4E2E-B660-34D5D6549B44}" destId="{33422456-B9A2-481F-A97B-DD1DEB2E620E}" srcOrd="3" destOrd="0" presId="urn:microsoft.com/office/officeart/2005/8/layout/hList3"/>
    <dgm:cxn modelId="{9916367B-C03F-4DC0-90C7-9EA1832D90E3}" type="presParOf" srcId="{CBF2718F-59A7-4A5B-81CC-1D63147AB168}" destId="{D0C257B7-398B-4816-9754-9EB0FA58D548}" srcOrd="2" destOrd="0" presId="urn:microsoft.com/office/officeart/2005/8/layout/hList3"/>
  </dgm:cxnLst>
  <dgm:bg>
    <a:solidFill>
      <a:srgbClr val="1C498B"/>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1DD7D-4364-4FC0-BD7A-6D752EA0C43B}">
      <dsp:nvSpPr>
        <dsp:cNvPr id="0" name=""/>
        <dsp:cNvSpPr/>
      </dsp:nvSpPr>
      <dsp:spPr>
        <a:xfrm>
          <a:off x="134166" y="1378489"/>
          <a:ext cx="3211557" cy="264886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kern="1200">
              <a:solidFill>
                <a:schemeClr val="accent1"/>
              </a:solidFill>
              <a:latin typeface="Arial"/>
              <a:cs typeface="Arial"/>
            </a:rPr>
            <a:t>President Abraham Lincoln Hotel, Springfield, IL</a:t>
          </a:r>
          <a:endParaRPr lang="en-US" sz="1400" b="1" kern="1200"/>
        </a:p>
        <a:p>
          <a:pPr marL="114300" lvl="1" indent="-114300" algn="l" defTabSz="622300">
            <a:lnSpc>
              <a:spcPct val="90000"/>
            </a:lnSpc>
            <a:spcBef>
              <a:spcPct val="0"/>
            </a:spcBef>
            <a:spcAft>
              <a:spcPct val="15000"/>
            </a:spcAft>
            <a:buChar char="••"/>
          </a:pPr>
          <a:endParaRPr lang="en-US" sz="1400" b="1" kern="1200">
            <a:latin typeface="Arial"/>
            <a:cs typeface="Arial"/>
          </a:endParaRPr>
        </a:p>
        <a:p>
          <a:pPr marL="114300" lvl="1" indent="-114300" algn="l" defTabSz="622300" rtl="0">
            <a:lnSpc>
              <a:spcPct val="90000"/>
            </a:lnSpc>
            <a:spcBef>
              <a:spcPct val="0"/>
            </a:spcBef>
            <a:spcAft>
              <a:spcPct val="15000"/>
            </a:spcAft>
            <a:buChar char="••"/>
          </a:pPr>
          <a:r>
            <a:rPr lang="en-US" sz="1400" kern="1200">
              <a:solidFill>
                <a:schemeClr val="accent1"/>
              </a:solidFill>
              <a:latin typeface="Arial"/>
              <a:cs typeface="Arial"/>
            </a:rPr>
            <a:t>OB- May 24th, Wednesday</a:t>
          </a:r>
        </a:p>
        <a:p>
          <a:pPr marL="114300" lvl="1" indent="-114300" algn="l" defTabSz="622300">
            <a:lnSpc>
              <a:spcPct val="90000"/>
            </a:lnSpc>
            <a:spcBef>
              <a:spcPct val="0"/>
            </a:spcBef>
            <a:spcAft>
              <a:spcPct val="15000"/>
            </a:spcAft>
            <a:buChar char="••"/>
          </a:pPr>
          <a:endParaRPr lang="en-US" sz="1400" kern="1200">
            <a:latin typeface="Arial"/>
            <a:cs typeface="Arial"/>
          </a:endParaRPr>
        </a:p>
        <a:p>
          <a:pPr marL="114300" lvl="1" indent="-114300" algn="l" defTabSz="622300" rtl="0">
            <a:lnSpc>
              <a:spcPct val="90000"/>
            </a:lnSpc>
            <a:spcBef>
              <a:spcPct val="0"/>
            </a:spcBef>
            <a:spcAft>
              <a:spcPct val="15000"/>
            </a:spcAft>
            <a:buChar char="••"/>
          </a:pPr>
          <a:r>
            <a:rPr lang="en-US" sz="1400" kern="1200">
              <a:solidFill>
                <a:schemeClr val="accent1"/>
              </a:solidFill>
              <a:latin typeface="Arial"/>
              <a:cs typeface="Arial"/>
            </a:rPr>
            <a:t>Neonatal- May 25th, Thursday</a:t>
          </a:r>
        </a:p>
        <a:p>
          <a:pPr marL="114300" lvl="1" indent="-114300" algn="l" defTabSz="622300">
            <a:lnSpc>
              <a:spcPct val="90000"/>
            </a:lnSpc>
            <a:spcBef>
              <a:spcPct val="0"/>
            </a:spcBef>
            <a:spcAft>
              <a:spcPct val="15000"/>
            </a:spcAft>
            <a:buChar char="••"/>
          </a:pPr>
          <a:endParaRPr lang="en-US" sz="1400" b="0" kern="1200">
            <a:latin typeface="Arial"/>
            <a:cs typeface="Arial"/>
          </a:endParaRPr>
        </a:p>
        <a:p>
          <a:pPr marL="114300" lvl="1" indent="-114300" algn="l" defTabSz="622300" rtl="0">
            <a:lnSpc>
              <a:spcPct val="90000"/>
            </a:lnSpc>
            <a:spcBef>
              <a:spcPct val="0"/>
            </a:spcBef>
            <a:spcAft>
              <a:spcPct val="15000"/>
            </a:spcAft>
            <a:buChar char="••"/>
          </a:pPr>
          <a:r>
            <a:rPr lang="en-US" sz="1400" b="0" kern="1200">
              <a:solidFill>
                <a:schemeClr val="accent1"/>
              </a:solidFill>
              <a:latin typeface="Arial"/>
              <a:cs typeface="Arial"/>
            </a:rPr>
            <a:t>ILPQC Room Block opens next week</a:t>
          </a:r>
        </a:p>
      </dsp:txBody>
      <dsp:txXfrm>
        <a:off x="195124" y="1439447"/>
        <a:ext cx="3089641" cy="1959333"/>
      </dsp:txXfrm>
    </dsp:sp>
    <dsp:sp modelId="{45570AD1-CF0C-47D8-981B-8E7712F67C98}">
      <dsp:nvSpPr>
        <dsp:cNvPr id="0" name=""/>
        <dsp:cNvSpPr/>
      </dsp:nvSpPr>
      <dsp:spPr>
        <a:xfrm>
          <a:off x="1912832" y="1915465"/>
          <a:ext cx="3680470" cy="3680470"/>
        </a:xfrm>
        <a:prstGeom prst="leftCircularArrow">
          <a:avLst>
            <a:gd name="adj1" fmla="val 3529"/>
            <a:gd name="adj2" fmla="val 438119"/>
            <a:gd name="adj3" fmla="val 2213630"/>
            <a:gd name="adj4" fmla="val 9024489"/>
            <a:gd name="adj5" fmla="val 411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F25B74-59DB-459F-AE5B-545FBC851F87}">
      <dsp:nvSpPr>
        <dsp:cNvPr id="0" name=""/>
        <dsp:cNvSpPr/>
      </dsp:nvSpPr>
      <dsp:spPr>
        <a:xfrm>
          <a:off x="847845" y="3459739"/>
          <a:ext cx="2854717" cy="113522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en-US" sz="3200" kern="1200">
              <a:solidFill>
                <a:schemeClr val="accent1"/>
              </a:solidFill>
              <a:latin typeface="Arial"/>
              <a:cs typeface="Arial"/>
            </a:rPr>
            <a:t> </a:t>
          </a:r>
          <a:r>
            <a:rPr lang="en-US" sz="3200" b="1" kern="1200">
              <a:solidFill>
                <a:schemeClr val="accent1"/>
              </a:solidFill>
              <a:latin typeface="Arial"/>
              <a:cs typeface="Arial"/>
            </a:rPr>
            <a:t>Save the Dates!</a:t>
          </a:r>
        </a:p>
      </dsp:txBody>
      <dsp:txXfrm>
        <a:off x="881095" y="3492989"/>
        <a:ext cx="2788217" cy="1068727"/>
      </dsp:txXfrm>
    </dsp:sp>
    <dsp:sp modelId="{E4540ED4-266A-4F12-A6E6-014BC83EACEC}">
      <dsp:nvSpPr>
        <dsp:cNvPr id="0" name=""/>
        <dsp:cNvSpPr/>
      </dsp:nvSpPr>
      <dsp:spPr>
        <a:xfrm>
          <a:off x="4320990" y="1378489"/>
          <a:ext cx="3211557" cy="264886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162435"/>
              <a:satOff val="5350"/>
              <a:lumOff val="-90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rtl="0">
            <a:lnSpc>
              <a:spcPct val="90000"/>
            </a:lnSpc>
            <a:spcBef>
              <a:spcPct val="0"/>
            </a:spcBef>
            <a:spcAft>
              <a:spcPct val="15000"/>
            </a:spcAft>
            <a:buChar char="••"/>
          </a:pPr>
          <a:r>
            <a:rPr lang="en-US" sz="1400" kern="1200">
              <a:solidFill>
                <a:schemeClr val="accent1"/>
              </a:solidFill>
              <a:latin typeface="Arial"/>
              <a:cs typeface="Arial"/>
            </a:rPr>
            <a:t>Submit </a:t>
          </a:r>
          <a:r>
            <a:rPr lang="en-US" sz="1400" b="1" u="sng" kern="1200">
              <a:solidFill>
                <a:schemeClr val="accent1"/>
              </a:solidFill>
              <a:latin typeface="Arial"/>
              <a:cs typeface="Arial"/>
            </a:rPr>
            <a:t>all your 2022 data</a:t>
          </a:r>
          <a:r>
            <a:rPr lang="en-US" sz="1400" kern="1200">
              <a:solidFill>
                <a:schemeClr val="accent1"/>
              </a:solidFill>
              <a:latin typeface="Arial"/>
              <a:cs typeface="Arial"/>
            </a:rPr>
            <a:t> plus </a:t>
          </a:r>
          <a:r>
            <a:rPr lang="en-US" sz="1400" b="1" u="sng" kern="1200">
              <a:solidFill>
                <a:schemeClr val="accent1"/>
              </a:solidFill>
              <a:latin typeface="Arial"/>
              <a:cs typeface="Arial"/>
            </a:rPr>
            <a:t>January, February, March 2023</a:t>
          </a:r>
        </a:p>
        <a:p>
          <a:pPr marL="114300" lvl="1" indent="-114300" algn="l" defTabSz="622300">
            <a:lnSpc>
              <a:spcPct val="90000"/>
            </a:lnSpc>
            <a:spcBef>
              <a:spcPct val="0"/>
            </a:spcBef>
            <a:spcAft>
              <a:spcPct val="15000"/>
            </a:spcAft>
            <a:buChar char="••"/>
          </a:pPr>
          <a:endParaRPr lang="en-US" sz="1400" b="1" u="sng" kern="1200" dirty="0">
            <a:latin typeface="Arial"/>
            <a:cs typeface="Arial"/>
          </a:endParaRPr>
        </a:p>
        <a:p>
          <a:pPr marL="114300" lvl="1" indent="-114300" algn="l" defTabSz="622300" rtl="0">
            <a:lnSpc>
              <a:spcPct val="90000"/>
            </a:lnSpc>
            <a:spcBef>
              <a:spcPct val="0"/>
            </a:spcBef>
            <a:spcAft>
              <a:spcPct val="15000"/>
            </a:spcAft>
            <a:buChar char="••"/>
          </a:pPr>
          <a:r>
            <a:rPr lang="en-US" sz="1400" b="0" u="none" kern="1200" dirty="0">
              <a:solidFill>
                <a:schemeClr val="accent1"/>
              </a:solidFill>
              <a:latin typeface="Arial"/>
              <a:cs typeface="Arial"/>
            </a:rPr>
            <a:t>Submit all data by April 21st</a:t>
          </a:r>
        </a:p>
        <a:p>
          <a:pPr marL="114300" lvl="1" indent="-114300" algn="l" defTabSz="622300" rtl="0">
            <a:lnSpc>
              <a:spcPct val="90000"/>
            </a:lnSpc>
            <a:spcBef>
              <a:spcPct val="0"/>
            </a:spcBef>
            <a:spcAft>
              <a:spcPct val="15000"/>
            </a:spcAft>
            <a:buChar char="••"/>
          </a:pPr>
          <a:endParaRPr lang="en-US" sz="1400" b="0" u="none" kern="1200" dirty="0">
            <a:solidFill>
              <a:schemeClr val="accent1"/>
            </a:solidFill>
            <a:latin typeface="Arial"/>
            <a:cs typeface="Arial"/>
          </a:endParaRPr>
        </a:p>
        <a:p>
          <a:pPr marL="114300" lvl="1" indent="-114300" algn="l" defTabSz="622300" rtl="0">
            <a:lnSpc>
              <a:spcPct val="90000"/>
            </a:lnSpc>
            <a:spcBef>
              <a:spcPct val="0"/>
            </a:spcBef>
            <a:spcAft>
              <a:spcPct val="15000"/>
            </a:spcAft>
            <a:buChar char="••"/>
          </a:pPr>
          <a:r>
            <a:rPr lang="en-US" sz="1400" b="0" u="none" kern="1200" dirty="0">
              <a:solidFill>
                <a:schemeClr val="accent1"/>
              </a:solidFill>
              <a:latin typeface="Arial"/>
              <a:cs typeface="Arial"/>
            </a:rPr>
            <a:t>Review the award criteria for PVB, BE, and BASIC to achieve QI Excellence! </a:t>
          </a:r>
        </a:p>
      </dsp:txBody>
      <dsp:txXfrm>
        <a:off x="4381948" y="2007061"/>
        <a:ext cx="3089641" cy="1959333"/>
      </dsp:txXfrm>
    </dsp:sp>
    <dsp:sp modelId="{1D37E62D-9731-4C64-8EAB-56792DAF9616}">
      <dsp:nvSpPr>
        <dsp:cNvPr id="0" name=""/>
        <dsp:cNvSpPr/>
      </dsp:nvSpPr>
      <dsp:spPr>
        <a:xfrm>
          <a:off x="6081025" y="-276002"/>
          <a:ext cx="4003096" cy="4003096"/>
        </a:xfrm>
        <a:prstGeom prst="circularArrow">
          <a:avLst>
            <a:gd name="adj1" fmla="val 3244"/>
            <a:gd name="adj2" fmla="val 400095"/>
            <a:gd name="adj3" fmla="val 19415362"/>
            <a:gd name="adj4" fmla="val 12566479"/>
            <a:gd name="adj5" fmla="val 3785"/>
          </a:avLst>
        </a:prstGeom>
        <a:solidFill>
          <a:schemeClr val="accent3">
            <a:hueOff val="2324871"/>
            <a:satOff val="10701"/>
            <a:lumOff val="-180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5C580D-10AF-44A7-8FE5-3CB764BF1B81}">
      <dsp:nvSpPr>
        <dsp:cNvPr id="0" name=""/>
        <dsp:cNvSpPr/>
      </dsp:nvSpPr>
      <dsp:spPr>
        <a:xfrm>
          <a:off x="5034670" y="810876"/>
          <a:ext cx="2854717" cy="1135227"/>
        </a:xfrm>
        <a:prstGeom prst="roundRect">
          <a:avLst>
            <a:gd name="adj" fmla="val 10000"/>
          </a:avLst>
        </a:prstGeom>
        <a:solidFill>
          <a:schemeClr val="accent3">
            <a:hueOff val="1162435"/>
            <a:satOff val="5350"/>
            <a:lumOff val="-90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en-US" sz="3200" b="1" kern="1200">
              <a:solidFill>
                <a:schemeClr val="accent1"/>
              </a:solidFill>
              <a:latin typeface="Arial"/>
              <a:cs typeface="Arial"/>
            </a:rPr>
            <a:t>Submit your Data!</a:t>
          </a:r>
          <a:r>
            <a:rPr lang="en-US" sz="3200" kern="1200">
              <a:solidFill>
                <a:schemeClr val="accent1"/>
              </a:solidFill>
              <a:latin typeface="Arial"/>
              <a:cs typeface="Arial"/>
            </a:rPr>
            <a:t> </a:t>
          </a:r>
        </a:p>
      </dsp:txBody>
      <dsp:txXfrm>
        <a:off x="5067920" y="844126"/>
        <a:ext cx="2788217" cy="1068727"/>
      </dsp:txXfrm>
    </dsp:sp>
    <dsp:sp modelId="{4EC3BF90-59CB-4CD5-8E65-F8EECE8EB3B7}">
      <dsp:nvSpPr>
        <dsp:cNvPr id="0" name=""/>
        <dsp:cNvSpPr/>
      </dsp:nvSpPr>
      <dsp:spPr>
        <a:xfrm>
          <a:off x="8273339" y="1369987"/>
          <a:ext cx="3527895" cy="264886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324871"/>
              <a:satOff val="10701"/>
              <a:lumOff val="-180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rtl="0">
            <a:lnSpc>
              <a:spcPct val="90000"/>
            </a:lnSpc>
            <a:spcBef>
              <a:spcPct val="0"/>
            </a:spcBef>
            <a:spcAft>
              <a:spcPct val="15000"/>
            </a:spcAft>
            <a:buChar char="••"/>
          </a:pPr>
          <a:r>
            <a:rPr lang="en-US" sz="1400" b="1" kern="1200">
              <a:solidFill>
                <a:schemeClr val="accent1"/>
              </a:solidFill>
              <a:latin typeface="Arial"/>
              <a:cs typeface="Arial"/>
            </a:rPr>
            <a:t>Start brainstorming your storyboard ideas! </a:t>
          </a:r>
        </a:p>
        <a:p>
          <a:pPr marL="114300" lvl="1" indent="-114300" algn="l" defTabSz="622300" rtl="0">
            <a:lnSpc>
              <a:spcPct val="90000"/>
            </a:lnSpc>
            <a:spcBef>
              <a:spcPct val="0"/>
            </a:spcBef>
            <a:spcAft>
              <a:spcPct val="15000"/>
            </a:spcAft>
            <a:buChar char="••"/>
          </a:pPr>
          <a:r>
            <a:rPr lang="en-US" sz="1400" b="1" kern="1200">
              <a:solidFill>
                <a:schemeClr val="accent1"/>
              </a:solidFill>
              <a:latin typeface="Arial"/>
              <a:cs typeface="Arial"/>
            </a:rPr>
            <a:t>Share your teams past year QI story </a:t>
          </a:r>
        </a:p>
        <a:p>
          <a:pPr marL="114300" lvl="1" indent="-114300" algn="l" defTabSz="622300">
            <a:lnSpc>
              <a:spcPct val="90000"/>
            </a:lnSpc>
            <a:spcBef>
              <a:spcPct val="0"/>
            </a:spcBef>
            <a:spcAft>
              <a:spcPct val="15000"/>
            </a:spcAft>
            <a:buChar char="••"/>
          </a:pPr>
          <a:endParaRPr lang="en-US" sz="1400" b="1" kern="1200">
            <a:latin typeface="Arial"/>
            <a:cs typeface="Arial"/>
          </a:endParaRPr>
        </a:p>
        <a:p>
          <a:pPr marL="114300" lvl="1" indent="-114300" algn="l" defTabSz="622300" rtl="0">
            <a:lnSpc>
              <a:spcPct val="90000"/>
            </a:lnSpc>
            <a:spcBef>
              <a:spcPct val="0"/>
            </a:spcBef>
            <a:spcAft>
              <a:spcPct val="15000"/>
            </a:spcAft>
            <a:buChar char="••"/>
          </a:pPr>
          <a:r>
            <a:rPr lang="en-US" sz="1400" b="0" kern="1200">
              <a:solidFill>
                <a:schemeClr val="accent1"/>
              </a:solidFill>
              <a:latin typeface="Arial"/>
              <a:cs typeface="Arial"/>
            </a:rPr>
            <a:t>Share your successes, opportunities, and specific strategies implemented! </a:t>
          </a:r>
        </a:p>
        <a:p>
          <a:pPr marL="114300" lvl="1" indent="-114300" algn="l" defTabSz="622300" rtl="0">
            <a:lnSpc>
              <a:spcPct val="90000"/>
            </a:lnSpc>
            <a:spcBef>
              <a:spcPct val="0"/>
            </a:spcBef>
            <a:spcAft>
              <a:spcPct val="15000"/>
            </a:spcAft>
            <a:buChar char="••"/>
          </a:pPr>
          <a:r>
            <a:rPr lang="en-US" sz="1400" b="0" kern="1200">
              <a:solidFill>
                <a:schemeClr val="accent1"/>
              </a:solidFill>
              <a:latin typeface="Arial"/>
              <a:cs typeface="Arial"/>
            </a:rPr>
            <a:t>Share your DATA, graphs, PDSA cycles, process flow or 30/60/90 plans</a:t>
          </a:r>
        </a:p>
      </dsp:txBody>
      <dsp:txXfrm>
        <a:off x="8334297" y="1430945"/>
        <a:ext cx="3405979" cy="1959333"/>
      </dsp:txXfrm>
    </dsp:sp>
    <dsp:sp modelId="{2A29C3C5-932D-4B6F-8969-B5E5B16FD239}">
      <dsp:nvSpPr>
        <dsp:cNvPr id="0" name=""/>
        <dsp:cNvSpPr/>
      </dsp:nvSpPr>
      <dsp:spPr>
        <a:xfrm>
          <a:off x="9379663" y="3459739"/>
          <a:ext cx="2854717" cy="1135227"/>
        </a:xfrm>
        <a:prstGeom prst="roundRect">
          <a:avLst>
            <a:gd name="adj" fmla="val 10000"/>
          </a:avLst>
        </a:prstGeom>
        <a:solidFill>
          <a:schemeClr val="accent3">
            <a:hueOff val="2324871"/>
            <a:satOff val="10701"/>
            <a:lumOff val="-180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en-US" sz="3200" b="1" kern="1200">
              <a:solidFill>
                <a:schemeClr val="accent1"/>
              </a:solidFill>
              <a:latin typeface="Arial"/>
              <a:cs typeface="Arial"/>
            </a:rPr>
            <a:t> Storyboard Submissions!</a:t>
          </a:r>
        </a:p>
      </dsp:txBody>
      <dsp:txXfrm>
        <a:off x="9412913" y="3492989"/>
        <a:ext cx="2788217" cy="1068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34895-D150-4E33-9DF9-05F4FF77A7AF}">
      <dsp:nvSpPr>
        <dsp:cNvPr id="0" name=""/>
        <dsp:cNvSpPr/>
      </dsp:nvSpPr>
      <dsp:spPr>
        <a:xfrm>
          <a:off x="1556143" y="23140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ln>
                <a:noFill/>
              </a:ln>
              <a:solidFill>
                <a:schemeClr val="tx1">
                  <a:lumMod val="50000"/>
                </a:schemeClr>
              </a:solidFill>
            </a:rPr>
            <a:t>Optimize race/ethnicity data</a:t>
          </a:r>
          <a:r>
            <a:rPr lang="en-US" sz="2000" kern="1200" dirty="0">
              <a:ln>
                <a:noFill/>
              </a:ln>
              <a:solidFill>
                <a:schemeClr val="tx1">
                  <a:lumMod val="50000"/>
                </a:schemeClr>
              </a:solidFill>
            </a:rPr>
            <a:t> collection &amp; review key maternal quality data by race, ethnicity &amp; Medicaid status</a:t>
          </a:r>
        </a:p>
      </dsp:txBody>
      <dsp:txXfrm>
        <a:off x="1556143" y="231408"/>
        <a:ext cx="4335200" cy="1354750"/>
      </dsp:txXfrm>
    </dsp:sp>
    <dsp:sp modelId="{CC54DB42-0225-4905-A8D7-EBF99D64265A}">
      <dsp:nvSpPr>
        <dsp:cNvPr id="0" name=""/>
        <dsp:cNvSpPr/>
      </dsp:nvSpPr>
      <dsp:spPr>
        <a:xfrm>
          <a:off x="1386947" y="115737"/>
          <a:ext cx="948325" cy="1422487"/>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9AFCCF3-3DDD-486F-B69F-0293F48BA1AE}">
      <dsp:nvSpPr>
        <dsp:cNvPr id="0" name=""/>
        <dsp:cNvSpPr/>
      </dsp:nvSpPr>
      <dsp:spPr>
        <a:xfrm>
          <a:off x="6362954" y="231408"/>
          <a:ext cx="4335200" cy="1354750"/>
        </a:xfrm>
        <a:prstGeom prst="rect">
          <a:avLst/>
        </a:prstGeom>
        <a:solidFill>
          <a:schemeClr val="accent6">
            <a:lumMod val="40000"/>
            <a:lumOff val="60000"/>
            <a:alpha val="40000"/>
          </a:schemeClr>
        </a:solid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Universal </a:t>
          </a:r>
          <a:r>
            <a:rPr lang="en-US" sz="1900" b="1" kern="1200" dirty="0">
              <a:solidFill>
                <a:schemeClr val="tx1">
                  <a:lumMod val="50000"/>
                </a:schemeClr>
              </a:solidFill>
            </a:rPr>
            <a:t>social determinants of health screening</a:t>
          </a:r>
          <a:r>
            <a:rPr lang="en-US" sz="1900" kern="1200" dirty="0">
              <a:solidFill>
                <a:schemeClr val="tx1">
                  <a:lumMod val="50000"/>
                </a:schemeClr>
              </a:solidFill>
            </a:rPr>
            <a:t> tool (prenatal/L&amp;D) with system for linkage to appropriate resources </a:t>
          </a:r>
        </a:p>
      </dsp:txBody>
      <dsp:txXfrm>
        <a:off x="6362954" y="231408"/>
        <a:ext cx="4335200" cy="1354750"/>
      </dsp:txXfrm>
    </dsp:sp>
    <dsp:sp modelId="{E836AFA5-6591-4E14-8210-FEC8BF8E79BF}">
      <dsp:nvSpPr>
        <dsp:cNvPr id="0" name=""/>
        <dsp:cNvSpPr/>
      </dsp:nvSpPr>
      <dsp:spPr>
        <a:xfrm>
          <a:off x="6079584" y="35722"/>
          <a:ext cx="1153798" cy="1422487"/>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4F7C446-C5AF-419C-B1D8-F6A9C79DD675}">
      <dsp:nvSpPr>
        <dsp:cNvPr id="0" name=""/>
        <dsp:cNvSpPr/>
      </dsp:nvSpPr>
      <dsp:spPr>
        <a:xfrm>
          <a:off x="1529839" y="1936888"/>
          <a:ext cx="4335200" cy="1354750"/>
        </a:xfrm>
        <a:prstGeom prst="rect">
          <a:avLst/>
        </a:prstGeom>
        <a:solidFill>
          <a:schemeClr val="accent6">
            <a:lumMod val="40000"/>
            <a:lumOff val="60000"/>
            <a:alpha val="40000"/>
          </a:schemeClr>
        </a:solid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Share </a:t>
          </a:r>
          <a:r>
            <a:rPr lang="en-US" sz="1900" b="1" kern="1200" dirty="0">
              <a:solidFill>
                <a:schemeClr val="tx1">
                  <a:lumMod val="50000"/>
                </a:schemeClr>
              </a:solidFill>
            </a:rPr>
            <a:t>respectful care practices </a:t>
          </a:r>
          <a:r>
            <a:rPr lang="en-US" sz="1900" kern="1200" dirty="0">
              <a:solidFill>
                <a:schemeClr val="tx1">
                  <a:lumMod val="50000"/>
                </a:schemeClr>
              </a:solidFill>
            </a:rPr>
            <a:t>on L&amp;D and survey patients before discharge on their care experience (using the PREM) for feedback</a:t>
          </a:r>
        </a:p>
      </dsp:txBody>
      <dsp:txXfrm>
        <a:off x="1529839" y="1936888"/>
        <a:ext cx="4335200" cy="1354750"/>
      </dsp:txXfrm>
    </dsp:sp>
    <dsp:sp modelId="{1AF332FF-D205-4E81-886F-B0DEEB2FEE24}">
      <dsp:nvSpPr>
        <dsp:cNvPr id="0" name=""/>
        <dsp:cNvSpPr/>
      </dsp:nvSpPr>
      <dsp:spPr>
        <a:xfrm>
          <a:off x="1349206" y="1741202"/>
          <a:ext cx="948325" cy="142248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F77EB86-DC3A-4F49-9C1C-64F45674FB41}">
      <dsp:nvSpPr>
        <dsp:cNvPr id="0" name=""/>
        <dsp:cNvSpPr/>
      </dsp:nvSpPr>
      <dsp:spPr>
        <a:xfrm>
          <a:off x="6389258" y="193688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Engage patients and community members </a:t>
          </a:r>
          <a:r>
            <a:rPr lang="en-US" sz="2000" kern="1200" dirty="0">
              <a:solidFill>
                <a:schemeClr val="tx1">
                  <a:lumMod val="50000"/>
                </a:schemeClr>
              </a:solidFill>
            </a:rPr>
            <a:t>for input on quality improvement efforts</a:t>
          </a:r>
        </a:p>
      </dsp:txBody>
      <dsp:txXfrm>
        <a:off x="6389258" y="1936888"/>
        <a:ext cx="4335200" cy="1354750"/>
      </dsp:txXfrm>
    </dsp:sp>
    <dsp:sp modelId="{BC0ECF19-7FFA-4B14-87B4-72F35EE1B4A9}">
      <dsp:nvSpPr>
        <dsp:cNvPr id="0" name=""/>
        <dsp:cNvSpPr/>
      </dsp:nvSpPr>
      <dsp:spPr>
        <a:xfrm>
          <a:off x="6053280" y="1741202"/>
          <a:ext cx="1259015" cy="1422487"/>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0187994-DBE7-4A6A-B505-7DE43D8B5E24}">
      <dsp:nvSpPr>
        <dsp:cNvPr id="0" name=""/>
        <dsp:cNvSpPr/>
      </dsp:nvSpPr>
      <dsp:spPr>
        <a:xfrm>
          <a:off x="1607512" y="364236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b="1" kern="1200" dirty="0">
              <a:solidFill>
                <a:schemeClr val="tx1">
                  <a:lumMod val="50000"/>
                </a:schemeClr>
              </a:solidFill>
            </a:rPr>
            <a:t>Standardize postpartum safety </a:t>
          </a:r>
          <a:r>
            <a:rPr lang="en-US" sz="1900" kern="1200" dirty="0">
              <a:solidFill>
                <a:schemeClr val="tx1">
                  <a:lumMod val="50000"/>
                </a:schemeClr>
              </a:solidFill>
            </a:rPr>
            <a:t>education and schedule early postpartum follow up prior to hospital discharge</a:t>
          </a:r>
        </a:p>
      </dsp:txBody>
      <dsp:txXfrm>
        <a:off x="1607512" y="3642368"/>
        <a:ext cx="4335200" cy="1354750"/>
      </dsp:txXfrm>
    </dsp:sp>
    <dsp:sp modelId="{D00B39CB-6D1C-4FD9-83A3-2EDAA898AC44}">
      <dsp:nvSpPr>
        <dsp:cNvPr id="0" name=""/>
        <dsp:cNvSpPr/>
      </dsp:nvSpPr>
      <dsp:spPr>
        <a:xfrm>
          <a:off x="1381160" y="3469542"/>
          <a:ext cx="948325" cy="1422487"/>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97AA65D-CC75-4AFD-8AF6-BE49EB492D3A}">
      <dsp:nvSpPr>
        <dsp:cNvPr id="0" name=""/>
        <dsp:cNvSpPr/>
      </dsp:nvSpPr>
      <dsp:spPr>
        <a:xfrm>
          <a:off x="6311586" y="3642368"/>
          <a:ext cx="4335200" cy="1354750"/>
        </a:xfrm>
        <a:prstGeom prst="rect">
          <a:avLst/>
        </a:prstGeom>
        <a:solidFill>
          <a:schemeClr val="lt1">
            <a:alpha val="40000"/>
            <a:hueOff val="0"/>
            <a:satOff val="0"/>
            <a:lumOff val="0"/>
            <a:alphaOff val="0"/>
          </a:schemeClr>
        </a:solid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Implicit Bias / Respectful Care training </a:t>
          </a:r>
          <a:r>
            <a:rPr lang="en-US" sz="2000" kern="1200" dirty="0">
              <a:solidFill>
                <a:schemeClr val="tx1">
                  <a:lumMod val="50000"/>
                </a:schemeClr>
              </a:solidFill>
            </a:rPr>
            <a:t>for providers, nurses and other staff</a:t>
          </a:r>
        </a:p>
      </dsp:txBody>
      <dsp:txXfrm>
        <a:off x="6311586" y="3642368"/>
        <a:ext cx="4335200" cy="1354750"/>
      </dsp:txXfrm>
    </dsp:sp>
    <dsp:sp modelId="{F76C5C29-CF17-47A8-9710-3F8111C8DB01}">
      <dsp:nvSpPr>
        <dsp:cNvPr id="0" name=""/>
        <dsp:cNvSpPr/>
      </dsp:nvSpPr>
      <dsp:spPr>
        <a:xfrm>
          <a:off x="6227767" y="3478959"/>
          <a:ext cx="948325" cy="1422487"/>
        </a:xfrm>
        <a:prstGeom prst="rect">
          <a:avLst/>
        </a:prstGeom>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6E47F-41B6-4B49-9AB9-C4F53C51F631}">
      <dsp:nvSpPr>
        <dsp:cNvPr id="0" name=""/>
        <dsp:cNvSpPr/>
      </dsp:nvSpPr>
      <dsp:spPr>
        <a:xfrm>
          <a:off x="0" y="0"/>
          <a:ext cx="7929796" cy="1341031"/>
        </a:xfrm>
        <a:prstGeom prst="rect">
          <a:avLst/>
        </a:prstGeom>
        <a:solidFill>
          <a:srgbClr val="1C498B"/>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ts val="600"/>
            </a:spcAft>
          </a:pPr>
          <a:r>
            <a:rPr lang="en-US" sz="4800" kern="1200"/>
            <a:t>PVB Finish Line Goals:</a:t>
          </a:r>
          <a:r>
            <a:rPr lang="en-US" sz="4800" kern="1200">
              <a:latin typeface="Calibri" panose="020F0502020204030204"/>
            </a:rPr>
            <a:t> </a:t>
          </a:r>
          <a:endParaRPr lang="en-US" sz="4800" kern="1200"/>
        </a:p>
        <a:p>
          <a:pPr lvl="0" algn="ctr" defTabSz="2133600">
            <a:lnSpc>
              <a:spcPct val="90000"/>
            </a:lnSpc>
            <a:spcBef>
              <a:spcPct val="0"/>
            </a:spcBef>
            <a:spcAft>
              <a:spcPts val="600"/>
            </a:spcAft>
          </a:pPr>
          <a:r>
            <a:rPr lang="en-US" sz="3600" kern="1200"/>
            <a:t>QI Excellence Award</a:t>
          </a:r>
        </a:p>
      </dsp:txBody>
      <dsp:txXfrm>
        <a:off x="0" y="0"/>
        <a:ext cx="7929796" cy="1341031"/>
      </dsp:txXfrm>
    </dsp:sp>
    <dsp:sp modelId="{A5146FFA-5D72-4150-A4B0-92581BC433E9}">
      <dsp:nvSpPr>
        <dsp:cNvPr id="0" name=""/>
        <dsp:cNvSpPr/>
      </dsp:nvSpPr>
      <dsp:spPr>
        <a:xfrm>
          <a:off x="0" y="1341031"/>
          <a:ext cx="1982449" cy="28161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u="sng" kern="1200"/>
            <a:t>6</a:t>
          </a:r>
          <a:r>
            <a:rPr lang="en-US" sz="2600" kern="1200"/>
            <a:t> Key Structure Measures in Place</a:t>
          </a:r>
        </a:p>
      </dsp:txBody>
      <dsp:txXfrm>
        <a:off x="0" y="1341031"/>
        <a:ext cx="1982449" cy="2816166"/>
      </dsp:txXfrm>
    </dsp:sp>
    <dsp:sp modelId="{30CB18CA-6184-4B31-8689-5ED885DAC293}">
      <dsp:nvSpPr>
        <dsp:cNvPr id="0" name=""/>
        <dsp:cNvSpPr/>
      </dsp:nvSpPr>
      <dsp:spPr>
        <a:xfrm>
          <a:off x="1982449" y="1341031"/>
          <a:ext cx="1982449" cy="28161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u="sng" kern="1200"/>
            <a:t>80% </a:t>
          </a:r>
          <a:r>
            <a:rPr lang="en-US" sz="2600" kern="1200"/>
            <a:t>of Providers and Nurses educated on ACOG/SMFM Guidelines</a:t>
          </a:r>
          <a:endParaRPr lang="en-US" sz="2600" b="1" u="sng" kern="1200"/>
        </a:p>
      </dsp:txBody>
      <dsp:txXfrm>
        <a:off x="1982449" y="1341031"/>
        <a:ext cx="1982449" cy="2816166"/>
      </dsp:txXfrm>
    </dsp:sp>
    <dsp:sp modelId="{A13BCFBA-5639-4275-9D30-DA41E66B4D95}">
      <dsp:nvSpPr>
        <dsp:cNvPr id="0" name=""/>
        <dsp:cNvSpPr/>
      </dsp:nvSpPr>
      <dsp:spPr>
        <a:xfrm>
          <a:off x="3964898" y="1341031"/>
          <a:ext cx="1982449" cy="281616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u="sng" kern="1200">
              <a:ea typeface="+mn-lt"/>
              <a:cs typeface="+mn-lt"/>
            </a:rPr>
            <a:t>80% </a:t>
          </a:r>
          <a:r>
            <a:rPr lang="en-US" sz="2600" kern="1200">
              <a:ea typeface="+mn-lt"/>
              <a:cs typeface="+mn-lt"/>
            </a:rPr>
            <a:t>of all NTSV C-Sections Meeting ACOG/SMFM Guidelines</a:t>
          </a:r>
          <a:r>
            <a:rPr lang="en-US" sz="2600" kern="1200">
              <a:latin typeface="Calibri" panose="020F0502020204030204"/>
              <a:ea typeface="+mn-lt"/>
              <a:cs typeface="+mn-lt"/>
            </a:rPr>
            <a:t> </a:t>
          </a:r>
          <a:endParaRPr lang="en-US" sz="2600" b="1" u="sng" kern="1200"/>
        </a:p>
      </dsp:txBody>
      <dsp:txXfrm>
        <a:off x="3964898" y="1341031"/>
        <a:ext cx="1982449" cy="2816166"/>
      </dsp:txXfrm>
    </dsp:sp>
    <dsp:sp modelId="{33422456-B9A2-481F-A97B-DD1DEB2E620E}">
      <dsp:nvSpPr>
        <dsp:cNvPr id="0" name=""/>
        <dsp:cNvSpPr/>
      </dsp:nvSpPr>
      <dsp:spPr>
        <a:xfrm>
          <a:off x="5947347" y="1341031"/>
          <a:ext cx="1982449" cy="28161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a:t>NTSV C-Section Rate </a:t>
          </a:r>
          <a:r>
            <a:rPr lang="en-US" sz="2600" b="0" u="none" kern="1200"/>
            <a:t>≤</a:t>
          </a:r>
          <a:r>
            <a:rPr lang="en-US" sz="2600" b="1" u="sng" kern="1200"/>
            <a:t>23.6%</a:t>
          </a:r>
        </a:p>
      </dsp:txBody>
      <dsp:txXfrm>
        <a:off x="5947347" y="1341031"/>
        <a:ext cx="1982449" cy="2816166"/>
      </dsp:txXfrm>
    </dsp:sp>
    <dsp:sp modelId="{D0C257B7-398B-4816-9754-9EB0FA58D548}">
      <dsp:nvSpPr>
        <dsp:cNvPr id="0" name=""/>
        <dsp:cNvSpPr/>
      </dsp:nvSpPr>
      <dsp:spPr>
        <a:xfrm>
          <a:off x="0" y="4157198"/>
          <a:ext cx="7929796" cy="312907"/>
        </a:xfrm>
        <a:prstGeom prst="rect">
          <a:avLst/>
        </a:prstGeom>
        <a:solidFill>
          <a:srgbClr val="1C498B"/>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0.11846</cdr:x>
      <cdr:y>0.85998</cdr:y>
    </cdr:from>
    <cdr:to>
      <cdr:x>0.22357</cdr:x>
      <cdr:y>0.93153</cdr:y>
    </cdr:to>
    <cdr:sp macro="" textlink="">
      <cdr:nvSpPr>
        <cdr:cNvPr id="2" name="TextBox 1"/>
        <cdr:cNvSpPr txBox="1"/>
      </cdr:nvSpPr>
      <cdr:spPr>
        <a:xfrm xmlns:a="http://schemas.openxmlformats.org/drawingml/2006/main">
          <a:off x="1300019" y="3871769"/>
          <a:ext cx="1153391" cy="32211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121869" tIns="60933" rIns="121869" bIns="60933" rtlCol="0" anchor="t">
          <a:noAutofit/>
        </a:bodyPr>
        <a:lstStyle xmlns:a="http://schemas.openxmlformats.org/drawingml/2006/main"/>
        <a:p xmlns:a="http://schemas.openxmlformats.org/drawingml/2006/main">
          <a:pPr marL="0" indent="0" algn="ctr">
            <a:spcBef>
              <a:spcPts val="0"/>
            </a:spcBef>
          </a:pPr>
          <a:r>
            <a:rPr lang="en-US" sz="1400" b="1" dirty="0" smtClean="0">
              <a:solidFill>
                <a:schemeClr val="bg2">
                  <a:lumMod val="75000"/>
                </a:schemeClr>
              </a:solidFill>
              <a:cs typeface="Calibri"/>
            </a:rPr>
            <a:t>Hospital A</a:t>
          </a:r>
        </a:p>
      </cdr:txBody>
    </cdr:sp>
  </cdr:relSizeAnchor>
</c:userShapes>
</file>

<file path=ppt/drawings/drawing2.xml><?xml version="1.0" encoding="utf-8"?>
<c:userShapes xmlns:c="http://schemas.openxmlformats.org/drawingml/2006/chart">
  <cdr:relSizeAnchor xmlns:cdr="http://schemas.openxmlformats.org/drawingml/2006/chartDrawing">
    <cdr:from>
      <cdr:x>0.09195</cdr:x>
      <cdr:y>0.41293</cdr:y>
    </cdr:from>
    <cdr:to>
      <cdr:x>0.18492</cdr:x>
      <cdr:y>0.45898</cdr:y>
    </cdr:to>
    <cdr:sp macro="" textlink="">
      <cdr:nvSpPr>
        <cdr:cNvPr id="2" name="TextBox 1"/>
        <cdr:cNvSpPr txBox="1"/>
      </cdr:nvSpPr>
      <cdr:spPr>
        <a:xfrm xmlns:a="http://schemas.openxmlformats.org/drawingml/2006/main">
          <a:off x="738116" y="2146079"/>
          <a:ext cx="746324" cy="2393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108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7A80B-3D03-4EA0-9465-0DF0A9D99042}"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47C4E-2555-48D5-B810-2EFF142F540E}" type="slidenum">
              <a:rPr lang="en-US" smtClean="0"/>
              <a:t>‹#›</a:t>
            </a:fld>
            <a:endParaRPr lang="en-US"/>
          </a:p>
        </p:txBody>
      </p:sp>
    </p:spTree>
    <p:extLst>
      <p:ext uri="{BB962C8B-B14F-4D97-AF65-F5344CB8AC3E}">
        <p14:creationId xmlns:p14="http://schemas.microsoft.com/office/powerpoint/2010/main" val="327464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0DE9A467-59E5-45DD-85A6-66A06ABAB50F}" type="slidenum">
              <a:rPr lang="en-US" smtClean="0"/>
              <a:t>6</a:t>
            </a:fld>
            <a:endParaRPr lang="en-US"/>
          </a:p>
        </p:txBody>
      </p:sp>
    </p:spTree>
    <p:extLst>
      <p:ext uri="{BB962C8B-B14F-4D97-AF65-F5344CB8AC3E}">
        <p14:creationId xmlns:p14="http://schemas.microsoft.com/office/powerpoint/2010/main" val="3088868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34269AA-627C-42DE-BD87-07E9A748A053}" type="slidenum">
              <a:rPr lang="en-US" smtClean="0"/>
              <a:t>20</a:t>
            </a:fld>
            <a:endParaRPr lang="en-US"/>
          </a:p>
        </p:txBody>
      </p:sp>
    </p:spTree>
    <p:extLst>
      <p:ext uri="{BB962C8B-B14F-4D97-AF65-F5344CB8AC3E}">
        <p14:creationId xmlns:p14="http://schemas.microsoft.com/office/powerpoint/2010/main" val="3939140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percentages  in</a:t>
            </a:r>
          </a:p>
        </p:txBody>
      </p:sp>
      <p:sp>
        <p:nvSpPr>
          <p:cNvPr id="4" name="Slide Number Placeholder 3"/>
          <p:cNvSpPr>
            <a:spLocks noGrp="1"/>
          </p:cNvSpPr>
          <p:nvPr>
            <p:ph type="sldNum" sz="quarter" idx="5"/>
          </p:nvPr>
        </p:nvSpPr>
        <p:spPr/>
        <p:txBody>
          <a:bodyPr/>
          <a:lstStyle/>
          <a:p>
            <a:fld id="{B34269AA-627C-42DE-BD87-07E9A748A053}" type="slidenum">
              <a:rPr lang="en-US" smtClean="0"/>
              <a:t>21</a:t>
            </a:fld>
            <a:endParaRPr lang="en-US"/>
          </a:p>
        </p:txBody>
      </p:sp>
    </p:spTree>
    <p:extLst>
      <p:ext uri="{BB962C8B-B14F-4D97-AF65-F5344CB8AC3E}">
        <p14:creationId xmlns:p14="http://schemas.microsoft.com/office/powerpoint/2010/main" val="189982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Making progress this  year to reduce NTSV C/S disparity gap, but will need to be sustained!</a:t>
            </a:r>
          </a:p>
          <a:p>
            <a:endParaRPr lang="en-US">
              <a:cs typeface="Calibri"/>
            </a:endParaRPr>
          </a:p>
        </p:txBody>
      </p:sp>
      <p:sp>
        <p:nvSpPr>
          <p:cNvPr id="4" name="Slide Number Placeholder 3"/>
          <p:cNvSpPr>
            <a:spLocks noGrp="1"/>
          </p:cNvSpPr>
          <p:nvPr>
            <p:ph type="sldNum" sz="quarter" idx="5"/>
          </p:nvPr>
        </p:nvSpPr>
        <p:spPr/>
        <p:txBody>
          <a:bodyPr/>
          <a:lstStyle/>
          <a:p>
            <a:fld id="{B34269AA-627C-42DE-BD87-07E9A748A053}" type="slidenum">
              <a:rPr lang="en-US" smtClean="0"/>
              <a:t>22</a:t>
            </a:fld>
            <a:endParaRPr lang="en-US"/>
          </a:p>
        </p:txBody>
      </p:sp>
    </p:spTree>
    <p:extLst>
      <p:ext uri="{BB962C8B-B14F-4D97-AF65-F5344CB8AC3E}">
        <p14:creationId xmlns:p14="http://schemas.microsoft.com/office/powerpoint/2010/main" val="1518933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we add # of PREM completed with these numbers</a:t>
            </a:r>
          </a:p>
        </p:txBody>
      </p:sp>
      <p:sp>
        <p:nvSpPr>
          <p:cNvPr id="4" name="Slide Number Placeholder 3"/>
          <p:cNvSpPr>
            <a:spLocks noGrp="1"/>
          </p:cNvSpPr>
          <p:nvPr>
            <p:ph type="sldNum" sz="quarter" idx="5"/>
          </p:nvPr>
        </p:nvSpPr>
        <p:spPr/>
        <p:txBody>
          <a:bodyPr/>
          <a:lstStyle/>
          <a:p>
            <a:fld id="{EB6540EB-5334-4296-967C-10B4D905E33B}" type="slidenum">
              <a:rPr lang="en-US" smtClean="0"/>
              <a:t>25</a:t>
            </a:fld>
            <a:endParaRPr lang="en-US"/>
          </a:p>
        </p:txBody>
      </p:sp>
    </p:spTree>
    <p:extLst>
      <p:ext uri="{BB962C8B-B14F-4D97-AF65-F5344CB8AC3E}">
        <p14:creationId xmlns:p14="http://schemas.microsoft.com/office/powerpoint/2010/main" val="1101129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a:t>Title Slide layout</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86552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a:t>One column layout</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925917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a:t>Two column layout</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81046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a:t>Two column layout</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26645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a:t>One column / long logo layout</a:t>
            </a:r>
          </a:p>
          <a:p>
            <a:endParaRPr lang="en-US"/>
          </a:p>
          <a:p>
            <a:r>
              <a:rPr lang="en-US" b="1"/>
              <a:t>*NOTE – if your content is going to be longer than the text box, switch to the standard “one column” layout. There should always be one inch between the long logo and the end of each slide’s content*</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9621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a:t>Two column / long logo layout</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a:t>*NOTE – if your content is going to be longer than the text box, switch to the standard “two column” layout. There should always be one inch between the long logo and the end of each slide’s content*</a:t>
            </a:r>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0301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01996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a:t>Image slide</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05195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Backdrop</a:t>
            </a:r>
            <a:r>
              <a:rPr lang="en-US" baseline="0"/>
              <a:t> slide. Can also put this as the very first slide (before title slide) to be displayed on screen before you start talking. </a:t>
            </a:r>
            <a:endParaRPr lang="en-US"/>
          </a:p>
          <a:p>
            <a:endParaRPr lang="en-US"/>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5974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first thing we did was to bring these data back to our PVB team, and we discussed</a:t>
            </a:r>
            <a:r>
              <a:rPr lang="en-US" baseline="0" dirty="0" smtClean="0"/>
              <a:t> it at a quarterly meeting of all of the hospitals.  The data shocked a lot of people, I think.  The initial reaction was to question the data, which is expected.  There were a lot of questions about prenatal care, risk levels, and which practices were most contributing.  After the questions, people started talking about positive changes they had seen that might help in one site or another.  Given how productive this was, we decided to bring the issue to a larger audience with a grand rounds.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A4DCC-FCC0-48BF-92B8-ECAC7A33CE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473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A4DCC-FCC0-48BF-92B8-ECAC7A33CE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34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8549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1725" y="538163"/>
            <a:ext cx="4787900" cy="2692400"/>
          </a:xfrm>
        </p:spPr>
      </p:sp>
      <p:sp>
        <p:nvSpPr>
          <p:cNvPr id="3" name="Notes Placeholder 2"/>
          <p:cNvSpPr>
            <a:spLocks noGrp="1"/>
          </p:cNvSpPr>
          <p:nvPr>
            <p:ph type="body" idx="1"/>
          </p:nvPr>
        </p:nvSpPr>
        <p:spPr/>
        <p:txBody>
          <a:bodyPr/>
          <a:lstStyle/>
          <a:p>
            <a:endParaRPr lang="en-US" dirty="0"/>
          </a:p>
          <a:p>
            <a:r>
              <a:rPr lang="en-US" dirty="0"/>
              <a:t>Optimize race/ethnicity data collection and review key maternal quality data by race, ethnicity and Medicaid status</a:t>
            </a:r>
          </a:p>
          <a:p>
            <a:r>
              <a:rPr lang="en-US" dirty="0"/>
              <a:t>Universal social determinants of health screening tool (prenatal/L&amp;D) with system for linkage to appropriate resources </a:t>
            </a:r>
          </a:p>
          <a:p>
            <a:r>
              <a:rPr lang="en-US" dirty="0"/>
              <a:t>Share respectful care practices on L&amp;D and survey patients before discharge on their care experience (using the PREM tool) for feedback</a:t>
            </a:r>
          </a:p>
          <a:p>
            <a:r>
              <a:rPr lang="en-US" dirty="0"/>
              <a:t>Engage patients and community members for input on quality improvement efforts</a:t>
            </a:r>
          </a:p>
          <a:p>
            <a:r>
              <a:rPr lang="en-US" dirty="0"/>
              <a:t>Standardize postpartum safety education and schedule early postpartum follow up prior to hospital discharge</a:t>
            </a:r>
          </a:p>
          <a:p>
            <a:r>
              <a:rPr lang="en-US" dirty="0"/>
              <a:t>Implicit Bias / Respectful Care training for providers, nurses and other staff</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9363"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39363"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839952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78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dirty="0">
              <a:solidFill>
                <a:schemeClr val="tx1"/>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1860983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things that we discussed at our last PVB meeting was how the</a:t>
            </a:r>
            <a:r>
              <a:rPr lang="en-US" baseline="0" dirty="0" smtClean="0"/>
              <a:t> PVB team should be working towards equity versus how the birth equity team should be working towards equity.  There is certainly a lot of cross-over at our hospital between the groups.  One thing the PVB team has already demonstrated is working on interventions at the intrapartum team level with the checklist implementation and outpatient cervical ripening protocol.  These are changes to the intrapartum workflow that were crafted and adopted, whereas the birth equity team has worked mainly at the nurse-patient encounter level and the intake level to get SDOH screening, and accurate reporting of race/ethnicity.  We haven’t implemented a new workflow for providers yet.  So the PVB team can help at that level.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A4DCC-FCC0-48BF-92B8-ECAC7A33CE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229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380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B47C4E-2555-48D5-B810-2EFF142F540E}" type="slidenum">
              <a:rPr lang="en-US" smtClean="0"/>
              <a:t>70</a:t>
            </a:fld>
            <a:endParaRPr lang="en-US"/>
          </a:p>
        </p:txBody>
      </p:sp>
    </p:spTree>
    <p:extLst>
      <p:ext uri="{BB962C8B-B14F-4D97-AF65-F5344CB8AC3E}">
        <p14:creationId xmlns:p14="http://schemas.microsoft.com/office/powerpoint/2010/main" val="62643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6540EB-5334-4296-967C-10B4D905E33B}" type="slidenum">
              <a:rPr lang="en-US" smtClean="0"/>
              <a:t>11</a:t>
            </a:fld>
            <a:endParaRPr lang="en-US"/>
          </a:p>
        </p:txBody>
      </p:sp>
    </p:spTree>
    <p:extLst>
      <p:ext uri="{BB962C8B-B14F-4D97-AF65-F5344CB8AC3E}">
        <p14:creationId xmlns:p14="http://schemas.microsoft.com/office/powerpoint/2010/main" val="3940229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390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BD2D14-F0AA-2844-871F-19DB90E80350}" type="slidenum">
              <a:rPr lang="en-US" smtClean="0"/>
              <a:t>75</a:t>
            </a:fld>
            <a:endParaRPr lang="en-US"/>
          </a:p>
        </p:txBody>
      </p:sp>
    </p:spTree>
    <p:extLst>
      <p:ext uri="{BB962C8B-B14F-4D97-AF65-F5344CB8AC3E}">
        <p14:creationId xmlns:p14="http://schemas.microsoft.com/office/powerpoint/2010/main" val="121074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30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882880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47159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844693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7330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a:t>
            </a:r>
            <a:r>
              <a:rPr lang="en-US" baseline="0"/>
              <a:t> for today</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323864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9.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oleObject" Target="../embeddings/oleObject1.bin"/></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3.xml"/><Relationship Id="rId7" Type="http://schemas.openxmlformats.org/officeDocument/2006/relationships/oleObject" Target="../embeddings/oleObject3.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7.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5.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Master" Target="../slideMasters/slideMaster5.xml"/><Relationship Id="rId1" Type="http://schemas.openxmlformats.org/officeDocument/2006/relationships/tags" Target="../tags/tag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4.jpeg"/><Relationship Id="rId7" Type="http://schemas.microsoft.com/office/2007/relationships/hdphoto" Target="../media/hdphoto1.wdp"/><Relationship Id="rId2" Type="http://schemas.openxmlformats.org/officeDocument/2006/relationships/slideMaster" Target="../slideMasters/slideMaster5.xml"/><Relationship Id="rId1" Type="http://schemas.openxmlformats.org/officeDocument/2006/relationships/tags" Target="../tags/tag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8.jpg"/><Relationship Id="rId7" Type="http://schemas.microsoft.com/office/2007/relationships/hdphoto" Target="../media/hdphoto1.wdp"/><Relationship Id="rId2" Type="http://schemas.openxmlformats.org/officeDocument/2006/relationships/slideMaster" Target="../slideMasters/slideMaster5.xml"/><Relationship Id="rId1" Type="http://schemas.openxmlformats.org/officeDocument/2006/relationships/tags" Target="../tags/tag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5.xml"/><Relationship Id="rId1" Type="http://schemas.openxmlformats.org/officeDocument/2006/relationships/tags" Target="../tags/tag1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5.xml"/><Relationship Id="rId1" Type="http://schemas.openxmlformats.org/officeDocument/2006/relationships/tags" Target="../tags/tag1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5.xml"/><Relationship Id="rId1" Type="http://schemas.openxmlformats.org/officeDocument/2006/relationships/tags" Target="../tags/tag1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5.xml"/><Relationship Id="rId1" Type="http://schemas.openxmlformats.org/officeDocument/2006/relationships/tags" Target="../tags/tag1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5.xml"/><Relationship Id="rId1" Type="http://schemas.openxmlformats.org/officeDocument/2006/relationships/tags" Target="../tags/tag1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5.xml"/><Relationship Id="rId1" Type="http://schemas.openxmlformats.org/officeDocument/2006/relationships/tags" Target="../tags/tag2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5.xml"/><Relationship Id="rId1" Type="http://schemas.openxmlformats.org/officeDocument/2006/relationships/tags" Target="../tags/tag21.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5.xml"/><Relationship Id="rId1" Type="http://schemas.openxmlformats.org/officeDocument/2006/relationships/tags" Target="../tags/tag2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5.xml"/><Relationship Id="rId1" Type="http://schemas.openxmlformats.org/officeDocument/2006/relationships/tags" Target="../tags/tag2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5.xml"/><Relationship Id="rId1" Type="http://schemas.openxmlformats.org/officeDocument/2006/relationships/tags" Target="../tags/tag2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Master" Target="../slideMasters/slideMaster5.xml"/><Relationship Id="rId1" Type="http://schemas.openxmlformats.org/officeDocument/2006/relationships/tags" Target="../tags/tag25.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Master" Target="../slideMasters/slideMaster5.xml"/><Relationship Id="rId1" Type="http://schemas.openxmlformats.org/officeDocument/2006/relationships/tags" Target="../tags/tag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Master" Target="../slideMasters/slideMaster5.xml"/><Relationship Id="rId1" Type="http://schemas.openxmlformats.org/officeDocument/2006/relationships/tags" Target="../tags/tag2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6.xml"/><Relationship Id="rId1" Type="http://schemas.openxmlformats.org/officeDocument/2006/relationships/tags" Target="../tags/tag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6.xml"/><Relationship Id="rId1" Type="http://schemas.openxmlformats.org/officeDocument/2006/relationships/tags" Target="../tags/tag30.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6.xml"/><Relationship Id="rId1" Type="http://schemas.openxmlformats.org/officeDocument/2006/relationships/tags" Target="../tags/tag32.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6.xml"/><Relationship Id="rId1" Type="http://schemas.openxmlformats.org/officeDocument/2006/relationships/tags" Target="../tags/tag33.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6.xml"/><Relationship Id="rId1" Type="http://schemas.openxmlformats.org/officeDocument/2006/relationships/tags" Target="../tags/tag3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6.xml"/><Relationship Id="rId1" Type="http://schemas.openxmlformats.org/officeDocument/2006/relationships/tags" Target="../tags/tag3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6.xml"/><Relationship Id="rId1" Type="http://schemas.openxmlformats.org/officeDocument/2006/relationships/tags" Target="../tags/tag3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6.xml"/><Relationship Id="rId1" Type="http://schemas.openxmlformats.org/officeDocument/2006/relationships/tags" Target="../tags/tag37.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6.xml"/><Relationship Id="rId1" Type="http://schemas.openxmlformats.org/officeDocument/2006/relationships/tags" Target="../tags/tag38.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6.xml"/><Relationship Id="rId1" Type="http://schemas.openxmlformats.org/officeDocument/2006/relationships/tags" Target="../tags/tag3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Master" Target="../slideMasters/slideMaster6.xml"/><Relationship Id="rId1" Type="http://schemas.openxmlformats.org/officeDocument/2006/relationships/tags" Target="../tags/tag4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7.xml"/><Relationship Id="rId1" Type="http://schemas.openxmlformats.org/officeDocument/2006/relationships/tags" Target="../tags/tag42.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7.xml"/><Relationship Id="rId1" Type="http://schemas.openxmlformats.org/officeDocument/2006/relationships/tags" Target="../tags/tag4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7.xml"/><Relationship Id="rId1" Type="http://schemas.openxmlformats.org/officeDocument/2006/relationships/tags" Target="../tags/tag4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7.xml"/><Relationship Id="rId1" Type="http://schemas.openxmlformats.org/officeDocument/2006/relationships/tags" Target="../tags/tag46.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7.xml"/><Relationship Id="rId1" Type="http://schemas.openxmlformats.org/officeDocument/2006/relationships/tags" Target="../tags/tag47.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7.xml"/><Relationship Id="rId1" Type="http://schemas.openxmlformats.org/officeDocument/2006/relationships/tags" Target="../tags/tag48.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7.xml"/><Relationship Id="rId1" Type="http://schemas.openxmlformats.org/officeDocument/2006/relationships/tags" Target="../tags/tag49.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7.xml"/><Relationship Id="rId1" Type="http://schemas.openxmlformats.org/officeDocument/2006/relationships/tags" Target="../tags/tag5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7.xml"/><Relationship Id="rId1" Type="http://schemas.openxmlformats.org/officeDocument/2006/relationships/tags" Target="../tags/tag5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7.xml"/><Relationship Id="rId1" Type="http://schemas.openxmlformats.org/officeDocument/2006/relationships/tags" Target="../tags/tag52.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Master" Target="../slideMasters/slideMaster7.xml"/><Relationship Id="rId1" Type="http://schemas.openxmlformats.org/officeDocument/2006/relationships/tags" Target="../tags/tag5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Master" Target="../slideMasters/slideMaster7.xml"/><Relationship Id="rId1" Type="http://schemas.openxmlformats.org/officeDocument/2006/relationships/tags" Target="../tags/tag5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9.sv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9.xml"/><Relationship Id="rId4" Type="http://schemas.openxmlformats.org/officeDocument/2006/relationships/image" Target="../media/image54.jpe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emf"/><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emf"/><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emf"/><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8.png"/><Relationship Id="rId1" Type="http://schemas.openxmlformats.org/officeDocument/2006/relationships/slideMaster" Target="../slideMasters/slideMaster10.xml"/><Relationship Id="rId4" Type="http://schemas.openxmlformats.org/officeDocument/2006/relationships/image" Target="../media/image32.svg"/></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34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717837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6108123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27366867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72042" name="think-cell Slide" r:id="rId4" imgW="360" imgH="360" progId="TCLayout.ActiveDocument.1">
                  <p:embed/>
                </p:oleObj>
              </mc:Choice>
              <mc:Fallback>
                <p:oleObj name="think-cell Slide" r:id="rId4" imgW="360" imgH="360" progId="TCLayout.ActiveDocument.1">
                  <p:embed/>
                  <p:pic>
                    <p:nvPicPr>
                      <p:cNvPr id="6"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7">
              <a:extLst>
                <a:ext uri="{28A0092B-C50C-407E-A947-70E740481C1C}">
                  <a14:useLocalDpi xmlns:a14="http://schemas.microsoft.com/office/drawing/2010/main" val="0"/>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73075" name="think-cell Slide" r:id="rId5" imgW="360" imgH="360" progId="TCLayout.ActiveDocument.1">
                  <p:embed/>
                </p:oleObj>
              </mc:Choice>
              <mc:Fallback>
                <p:oleObj name="think-cell Slide" r:id="rId5" imgW="360" imgH="360" progId="TCLayout.ActiveDocument.1">
                  <p:embed/>
                  <p:pic>
                    <p:nvPicPr>
                      <p:cNvPr id="6"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3"/>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73076" name="think-cell Slide" r:id="rId7" imgW="360" imgH="360" progId="TCLayout.ActiveDocument.1">
                  <p:embed/>
                </p:oleObj>
              </mc:Choice>
              <mc:Fallback>
                <p:oleObj name="think-cell Slide" r:id="rId7" imgW="360" imgH="360" progId="TCLayout.ActiveDocument.1">
                  <p:embed/>
                  <p:pic>
                    <p:nvPicPr>
                      <p:cNvPr id="10"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8E7E05-5EEE-41D8-B522-A98D6D554E7B}"/>
              </a:ext>
            </a:extLst>
          </p:cNvPr>
          <p:cNvSpPr>
            <a:spLocks noGrp="1"/>
          </p:cNvSpPr>
          <p:nvPr>
            <p:ph type="ctrTitle"/>
          </p:nvPr>
        </p:nvSpPr>
        <p:spPr>
          <a:xfrm>
            <a:off x="731520" y="475249"/>
            <a:ext cx="10728960" cy="2387600"/>
          </a:xfrm>
        </p:spPr>
        <p:txBody>
          <a:bodyPr anchor="b">
            <a:normAutofit/>
          </a:bodyPr>
          <a:lstStyle>
            <a:lvl1pPr algn="ctr">
              <a:defRPr sz="3600"/>
            </a:lvl1pPr>
          </a:lstStyle>
          <a:p>
            <a:r>
              <a:rPr lang="en-US"/>
              <a:t>Click to edit Master title style</a:t>
            </a:r>
          </a:p>
        </p:txBody>
      </p:sp>
      <p:pic>
        <p:nvPicPr>
          <p:cNvPr id="4" name="Picture 3" descr="Logo, company name&#10;&#10;Description automatically generated">
            <a:extLst>
              <a:ext uri="{FF2B5EF4-FFF2-40B4-BE49-F238E27FC236}">
                <a16:creationId xmlns:a16="http://schemas.microsoft.com/office/drawing/2014/main" id="{324B25E2-70EF-4C17-BC63-4624D9A0F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71"/>
            <a:ext cx="12192000" cy="6855858"/>
          </a:xfrm>
          <a:prstGeom prst="rect">
            <a:avLst/>
          </a:prstGeom>
        </p:spPr>
      </p:pic>
    </p:spTree>
    <p:extLst>
      <p:ext uri="{BB962C8B-B14F-4D97-AF65-F5344CB8AC3E}">
        <p14:creationId xmlns:p14="http://schemas.microsoft.com/office/powerpoint/2010/main" val="24786054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520" y="475249"/>
            <a:ext cx="10728960" cy="2387600"/>
          </a:xfrm>
        </p:spPr>
        <p:txBody>
          <a:bodyPr anchor="b">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750279" y="3250348"/>
            <a:ext cx="10691445" cy="1138775"/>
          </a:xfrm>
        </p:spPr>
        <p:txBody>
          <a:bodyPr>
            <a:normAutofit/>
          </a:bodyPr>
          <a:lstStyle>
            <a:lvl1pPr marL="0" indent="0" algn="l">
              <a:buNone/>
              <a:defRPr sz="2100">
                <a:solidFill>
                  <a:schemeClr val="bg2">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31741021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1465" y="1575583"/>
            <a:ext cx="11163875" cy="4601381"/>
          </a:xfrm>
        </p:spPr>
        <p:txBody>
          <a:bodyPr/>
          <a:lstStyle>
            <a:lvl4pPr>
              <a:defRPr>
                <a:solidFill>
                  <a:schemeClr val="bg2">
                    <a:lumMod val="50000"/>
                  </a:schemeClr>
                </a:solidFill>
              </a:defRPr>
            </a:lvl4pPr>
            <a:lvl5pPr>
              <a:defRPr>
                <a:solidFill>
                  <a:schemeClr val="bg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5385535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463" y="1574802"/>
            <a:ext cx="5181600" cy="4351338"/>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74802"/>
            <a:ext cx="5181600" cy="4351338"/>
          </a:xfrm>
        </p:spPr>
        <p:txBody>
          <a:bodyPr/>
          <a:lstStyle/>
          <a:p>
            <a:pPr lvl="0"/>
            <a:r>
              <a:rPr lang="en-US"/>
              <a:t>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16724928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6EB727E-5B2C-4310-AB66-CE5561C8F44D}" type="slidenum">
              <a:rPr lang="en-US" smtClean="0"/>
              <a:t>‹#›</a:t>
            </a:fld>
            <a:endParaRPr lang="en-US"/>
          </a:p>
        </p:txBody>
      </p:sp>
    </p:spTree>
    <p:extLst>
      <p:ext uri="{BB962C8B-B14F-4D97-AF65-F5344CB8AC3E}">
        <p14:creationId xmlns:p14="http://schemas.microsoft.com/office/powerpoint/2010/main" val="38199857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6EB727E-5B2C-4310-AB66-CE5561C8F44D}" type="slidenum">
              <a:rPr lang="en-US" smtClean="0"/>
              <a:t>‹#›</a:t>
            </a:fld>
            <a:endParaRPr lang="en-US"/>
          </a:p>
        </p:txBody>
      </p:sp>
      <p:pic>
        <p:nvPicPr>
          <p:cNvPr id="5" name="Picture 4" descr="Logo, company name&#10;&#10;Description automatically generated">
            <a:extLst>
              <a:ext uri="{FF2B5EF4-FFF2-40B4-BE49-F238E27FC236}">
                <a16:creationId xmlns:a16="http://schemas.microsoft.com/office/drawing/2014/main" id="{943CB561-5AED-42CE-B21C-0F4C3E0068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71"/>
            <a:ext cx="12192000" cy="6855858"/>
          </a:xfrm>
          <a:prstGeom prst="rect">
            <a:avLst/>
          </a:prstGeom>
        </p:spPr>
      </p:pic>
    </p:spTree>
    <p:extLst>
      <p:ext uri="{BB962C8B-B14F-4D97-AF65-F5344CB8AC3E}">
        <p14:creationId xmlns:p14="http://schemas.microsoft.com/office/powerpoint/2010/main" val="10356747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743370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6642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471036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2676754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047673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785795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068607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741512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145852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903293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77342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145C8BC1-2911-DF47-8EFE-6BD6F18238B3}"/>
              </a:ext>
            </a:extLst>
          </p:cNvPr>
          <p:cNvPicPr>
            <a:picLocks noChangeAspect="1"/>
          </p:cNvPicPr>
          <p:nvPr userDrawn="1"/>
        </p:nvPicPr>
        <p:blipFill>
          <a:blip r:embed="rId3"/>
          <a:stretch>
            <a:fillRect/>
          </a:stretch>
        </p:blipFill>
        <p:spPr>
          <a:xfrm>
            <a:off x="8458200" y="457200"/>
            <a:ext cx="3429000" cy="1257300"/>
          </a:xfrm>
          <a:prstGeom prst="rect">
            <a:avLst/>
          </a:prstGeom>
        </p:spPr>
      </p:pic>
    </p:spTree>
    <p:custDataLst>
      <p:tags r:id="rId1"/>
    </p:custDataLst>
    <p:extLst>
      <p:ext uri="{BB962C8B-B14F-4D97-AF65-F5344CB8AC3E}">
        <p14:creationId xmlns:p14="http://schemas.microsoft.com/office/powerpoint/2010/main" val="31757645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99690" r:id="rId4" imgW="0" imgH="0" progId="PowerPoint.Show.8">
                  <p:embed/>
                </p:oleObj>
              </mc:Choice>
              <mc:Fallback>
                <p:oleObj r:id="rId4" imgW="0" imgH="0" progId="PowerPoint.Show.8">
                  <p:embed/>
                  <p:pic>
                    <p:nvPicPr>
                      <p:cNvPr id="15"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838200"/>
            <a:ext cx="10363200" cy="914400"/>
          </a:xfrm>
          <a:prstGeom prst="rect">
            <a:avLst/>
          </a:prstGeom>
        </p:spPr>
        <p:txBody>
          <a:bodyPr>
            <a:normAutofit/>
          </a:bodyPr>
          <a:lstStyle>
            <a:lvl1pPr>
              <a:defRPr sz="3600" b="0" i="0">
                <a:latin typeface="+mj-lt"/>
                <a:ea typeface="Roboto Medium" panose="02000000000000000000" pitchFamily="2" charset="0"/>
              </a:defRPr>
            </a:lvl1pPr>
          </a:lstStyle>
          <a:p>
            <a:r>
              <a:rPr lang="en-US"/>
              <a:t>Click to edit Master title style</a:t>
            </a:r>
          </a:p>
        </p:txBody>
      </p:sp>
      <p:sp>
        <p:nvSpPr>
          <p:cNvPr id="3" name="Content Placeholder 2"/>
          <p:cNvSpPr>
            <a:spLocks noGrp="1"/>
          </p:cNvSpPr>
          <p:nvPr>
            <p:ph idx="1" hasCustomPrompt="1"/>
          </p:nvPr>
        </p:nvSpPr>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err="1"/>
              <a:t>Sublist</a:t>
            </a:r>
            <a:endParaRPr lang="en-US"/>
          </a:p>
          <a:p>
            <a:pPr lvl="1"/>
            <a:r>
              <a:rPr lang="en-US"/>
              <a:t>Second level</a:t>
            </a:r>
          </a:p>
          <a:p>
            <a:pPr lvl="2"/>
            <a:r>
              <a:rPr lang="en-US"/>
              <a:t>Third level</a:t>
            </a:r>
          </a:p>
          <a:p>
            <a:pPr lvl="3"/>
            <a:r>
              <a:rPr lang="en-US"/>
              <a:t>Fourth level</a:t>
            </a:r>
          </a:p>
          <a:p>
            <a:pPr lvl="4"/>
            <a:r>
              <a:rPr lang="en-US"/>
              <a:t>Fifth level</a:t>
            </a:r>
          </a:p>
        </p:txBody>
      </p:sp>
    </p:spTree>
    <p:custDataLst>
      <p:tags r:id="rId2"/>
    </p:custDataLst>
    <p:extLst>
      <p:ext uri="{BB962C8B-B14F-4D97-AF65-F5344CB8AC3E}">
        <p14:creationId xmlns:p14="http://schemas.microsoft.com/office/powerpoint/2010/main" val="11748898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363200" cy="914400"/>
          </a:xfrm>
          <a:prstGeom prst="rect">
            <a:avLst/>
          </a:prstGeom>
        </p:spPr>
        <p:txBody>
          <a:bodyPr>
            <a:normAutofit/>
          </a:bodyPr>
          <a:lstStyle>
            <a:lvl1pPr>
              <a:defRPr sz="3600">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err="1"/>
              <a:t>Sublist</a:t>
            </a:r>
            <a:r>
              <a:rPr lang="en-US"/>
              <a: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err="1"/>
              <a:t>Sublist</a:t>
            </a:r>
            <a:r>
              <a:rPr lang="en-US"/>
              <a:t>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9573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One Column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390-0004-0847-A9BF-0C03C98EA7C3}"/>
              </a:ext>
            </a:extLst>
          </p:cNvPr>
          <p:cNvSpPr>
            <a:spLocks noGrp="1"/>
          </p:cNvSpPr>
          <p:nvPr>
            <p:ph type="title"/>
          </p:nvPr>
        </p:nvSpPr>
        <p:spPr>
          <a:xfrm>
            <a:off x="609600" y="655638"/>
            <a:ext cx="10515600" cy="1325563"/>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CF78A212-424B-CD4E-A3ED-B55C9E9C5CC0}"/>
              </a:ext>
            </a:extLst>
          </p:cNvPr>
          <p:cNvSpPr>
            <a:spLocks noGrp="1"/>
          </p:cNvSpPr>
          <p:nvPr>
            <p:ph idx="1" hasCustomPrompt="1"/>
          </p:nvPr>
        </p:nvSpPr>
        <p:spPr>
          <a:xfrm>
            <a:off x="609600" y="1981200"/>
            <a:ext cx="109728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err="1"/>
              <a:t>Sublist</a:t>
            </a:r>
            <a:endParaRPr lang="en-US"/>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3B884B0-B651-934B-B98F-96484D586224}"/>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25145472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lumns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87F-6363-B146-A984-D8AC2DAD545A}"/>
              </a:ext>
            </a:extLst>
          </p:cNvPr>
          <p:cNvSpPr>
            <a:spLocks noGrp="1"/>
          </p:cNvSpPr>
          <p:nvPr>
            <p:ph type="title"/>
          </p:nvPr>
        </p:nvSpPr>
        <p:spPr>
          <a:xfrm>
            <a:off x="591671" y="655638"/>
            <a:ext cx="10515600" cy="1325563"/>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DAA29B7B-985D-2641-938E-D0DB52F6E6AD}"/>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err="1"/>
              <a:t>Sublist</a:t>
            </a:r>
            <a:r>
              <a:rPr lang="en-US"/>
              <a: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38BFF8CF-18B1-894D-AC3D-0780DD672E6C}"/>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err="1"/>
              <a:t>Sublist</a:t>
            </a:r>
            <a:r>
              <a:rPr lang="en-US"/>
              <a:t> 2</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B5E8678-931E-CD4C-A9BE-39546FF2A5AC}"/>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13426686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23600925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75437"/>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5F9B57F4-BE5C-504F-809F-A85B6ED8A307}"/>
              </a:ext>
            </a:extLst>
          </p:cNvPr>
          <p:cNvPicPr>
            <a:picLocks noChangeAspect="1"/>
          </p:cNvPicPr>
          <p:nvPr userDrawn="1"/>
        </p:nvPicPr>
        <p:blipFill rotWithShape="1">
          <a:blip r:embed="rId2"/>
          <a:srcRect r="26360" b="54307"/>
          <a:stretch/>
        </p:blipFill>
        <p:spPr>
          <a:xfrm>
            <a:off x="1805848" y="2353645"/>
            <a:ext cx="8681903" cy="1975272"/>
          </a:xfrm>
          <a:prstGeom prst="rect">
            <a:avLst/>
          </a:prstGeom>
        </p:spPr>
      </p:pic>
    </p:spTree>
    <p:extLst>
      <p:ext uri="{BB962C8B-B14F-4D97-AF65-F5344CB8AC3E}">
        <p14:creationId xmlns:p14="http://schemas.microsoft.com/office/powerpoint/2010/main" val="18718180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Co-branded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DF3F8C24-36DD-0443-AFCF-FDA063A20767}"/>
              </a:ext>
            </a:extLst>
          </p:cNvPr>
          <p:cNvSpPr txBox="1"/>
          <p:nvPr userDrawn="1"/>
        </p:nvSpPr>
        <p:spPr>
          <a:xfrm>
            <a:off x="711200" y="645213"/>
            <a:ext cx="3454400" cy="707886"/>
          </a:xfrm>
          <a:prstGeom prst="rect">
            <a:avLst/>
          </a:prstGeom>
          <a:noFill/>
        </p:spPr>
        <p:txBody>
          <a:bodyPr wrap="square" rtlCol="0">
            <a:spAutoFit/>
          </a:bodyPr>
          <a:lstStyle/>
          <a:p>
            <a:r>
              <a:rPr lang="en-US" sz="2000"/>
              <a:t>[Insert Secondary Logo Here]</a:t>
            </a:r>
          </a:p>
        </p:txBody>
      </p:sp>
      <p:pic>
        <p:nvPicPr>
          <p:cNvPr id="5" name="Picture 4">
            <a:extLst>
              <a:ext uri="{FF2B5EF4-FFF2-40B4-BE49-F238E27FC236}">
                <a16:creationId xmlns:a16="http://schemas.microsoft.com/office/drawing/2014/main" id="{E1CB87B2-7E19-0A4F-90DA-33015C9D5D41}"/>
              </a:ext>
            </a:extLst>
          </p:cNvPr>
          <p:cNvPicPr>
            <a:picLocks noChangeAspect="1"/>
          </p:cNvPicPr>
          <p:nvPr userDrawn="1"/>
        </p:nvPicPr>
        <p:blipFill>
          <a:blip r:embed="rId3"/>
          <a:stretch>
            <a:fillRect/>
          </a:stretch>
        </p:blipFill>
        <p:spPr>
          <a:xfrm>
            <a:off x="8458200" y="461009"/>
            <a:ext cx="3429000" cy="1257300"/>
          </a:xfrm>
          <a:prstGeom prst="rect">
            <a:avLst/>
          </a:prstGeom>
        </p:spPr>
      </p:pic>
    </p:spTree>
    <p:custDataLst>
      <p:tags r:id="rId1"/>
    </p:custDataLst>
    <p:extLst>
      <p:ext uri="{BB962C8B-B14F-4D97-AF65-F5344CB8AC3E}">
        <p14:creationId xmlns:p14="http://schemas.microsoft.com/office/powerpoint/2010/main" val="16824587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branded 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52400"/>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4" name="TextBox 3">
            <a:extLst>
              <a:ext uri="{FF2B5EF4-FFF2-40B4-BE49-F238E27FC236}">
                <a16:creationId xmlns:a16="http://schemas.microsoft.com/office/drawing/2014/main" id="{BFBC64AE-B805-E646-8160-658E3FC99973}"/>
              </a:ext>
            </a:extLst>
          </p:cNvPr>
          <p:cNvSpPr txBox="1"/>
          <p:nvPr userDrawn="1"/>
        </p:nvSpPr>
        <p:spPr>
          <a:xfrm>
            <a:off x="2205317" y="4038601"/>
            <a:ext cx="8026400" cy="584775"/>
          </a:xfrm>
          <a:prstGeom prst="rect">
            <a:avLst/>
          </a:prstGeom>
          <a:noFill/>
        </p:spPr>
        <p:txBody>
          <a:bodyPr wrap="square" rtlCol="0">
            <a:spAutoFit/>
          </a:bodyPr>
          <a:lstStyle/>
          <a:p>
            <a:r>
              <a:rPr lang="en-US" sz="3200"/>
              <a:t>[Insert Secondary Logo Here]</a:t>
            </a:r>
          </a:p>
        </p:txBody>
      </p:sp>
      <p:pic>
        <p:nvPicPr>
          <p:cNvPr id="7" name="Picture 6">
            <a:extLst>
              <a:ext uri="{FF2B5EF4-FFF2-40B4-BE49-F238E27FC236}">
                <a16:creationId xmlns:a16="http://schemas.microsoft.com/office/drawing/2014/main" id="{F3839ED9-7E6F-2348-994D-CDFBEA5A4D24}"/>
              </a:ext>
            </a:extLst>
          </p:cNvPr>
          <p:cNvPicPr>
            <a:picLocks noChangeAspect="1"/>
          </p:cNvPicPr>
          <p:nvPr userDrawn="1"/>
        </p:nvPicPr>
        <p:blipFill rotWithShape="1">
          <a:blip r:embed="rId2"/>
          <a:srcRect r="26360" b="54307"/>
          <a:stretch/>
        </p:blipFill>
        <p:spPr>
          <a:xfrm>
            <a:off x="2743200" y="1758528"/>
            <a:ext cx="6974542" cy="1586820"/>
          </a:xfrm>
          <a:prstGeom prst="rect">
            <a:avLst/>
          </a:prstGeom>
        </p:spPr>
      </p:pic>
    </p:spTree>
    <p:extLst>
      <p:ext uri="{BB962C8B-B14F-4D97-AF65-F5344CB8AC3E}">
        <p14:creationId xmlns:p14="http://schemas.microsoft.com/office/powerpoint/2010/main" val="39523437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_COVER BLUE">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9881" b="17857"/>
          <a:stretch/>
        </p:blipFill>
        <p:spPr>
          <a:xfrm>
            <a:off x="3483427" y="0"/>
            <a:ext cx="8708572" cy="6858000"/>
          </a:xfrm>
          <a:prstGeom prst="rect">
            <a:avLst/>
          </a:prstGeom>
        </p:spPr>
      </p:pic>
      <p:pic>
        <p:nvPicPr>
          <p:cNvPr id="28" name="Picture 27">
            <a:extLst>
              <a:ext uri="{FF2B5EF4-FFF2-40B4-BE49-F238E27FC236}">
                <a16:creationId xmlns:a16="http://schemas.microsoft.com/office/drawing/2014/main" id="{9B30560D-B22A-C84C-AFB9-ABF9CC99295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33" name="Picture 32">
            <a:extLst>
              <a:ext uri="{FF2B5EF4-FFF2-40B4-BE49-F238E27FC236}">
                <a16:creationId xmlns:a16="http://schemas.microsoft.com/office/drawing/2014/main" id="{F767A9D6-6AD3-1043-89D5-6EF03236EE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002" y="6230112"/>
            <a:ext cx="4107180" cy="320040"/>
          </a:xfrm>
          <a:prstGeom prst="rect">
            <a:avLst/>
          </a:prstGeom>
        </p:spPr>
      </p:pic>
      <p:pic>
        <p:nvPicPr>
          <p:cNvPr id="8" name="Picture 7">
            <a:extLst>
              <a:ext uri="{FF2B5EF4-FFF2-40B4-BE49-F238E27FC236}">
                <a16:creationId xmlns:a16="http://schemas.microsoft.com/office/drawing/2014/main" id="{1F94C27E-E772-436F-8230-475A034DAF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001" y="515392"/>
            <a:ext cx="2745760" cy="391893"/>
          </a:xfrm>
          <a:prstGeom prst="rect">
            <a:avLst/>
          </a:prstGeom>
        </p:spPr>
      </p:pic>
      <p:sp>
        <p:nvSpPr>
          <p:cNvPr id="9" name="Title 16">
            <a:extLst>
              <a:ext uri="{FF2B5EF4-FFF2-40B4-BE49-F238E27FC236}">
                <a16:creationId xmlns:a16="http://schemas.microsoft.com/office/drawing/2014/main" id="{1CE71E58-18E9-49FF-95D7-75AA3860ABD3}"/>
              </a:ext>
            </a:extLst>
          </p:cNvPr>
          <p:cNvSpPr>
            <a:spLocks noGrp="1"/>
          </p:cNvSpPr>
          <p:nvPr>
            <p:ph type="title"/>
          </p:nvPr>
        </p:nvSpPr>
        <p:spPr>
          <a:xfrm>
            <a:off x="344448" y="2997501"/>
            <a:ext cx="5944640" cy="1168110"/>
          </a:xfrm>
          <a:prstGeom prst="rect">
            <a:avLst/>
          </a:prstGeom>
        </p:spPr>
        <p:txBody>
          <a:bodyPr>
            <a:noAutofit/>
          </a:bodyPr>
          <a:lstStyle>
            <a:lvl1pPr>
              <a:defRPr sz="2250">
                <a:solidFill>
                  <a:schemeClr val="bg1"/>
                </a:solidFill>
              </a:defRPr>
            </a:lvl1pPr>
          </a:lstStyle>
          <a:p>
            <a:r>
              <a:rPr lang="en-US"/>
              <a:t>Click to edit Master title style</a:t>
            </a:r>
            <a:endParaRPr lang="en-US" dirty="0"/>
          </a:p>
        </p:txBody>
      </p:sp>
      <p:sp>
        <p:nvSpPr>
          <p:cNvPr id="10" name="Text Placeholder 19">
            <a:extLst>
              <a:ext uri="{FF2B5EF4-FFF2-40B4-BE49-F238E27FC236}">
                <a16:creationId xmlns:a16="http://schemas.microsoft.com/office/drawing/2014/main" id="{288357E0-D976-46AD-BA13-D01AE336E185}"/>
              </a:ext>
            </a:extLst>
          </p:cNvPr>
          <p:cNvSpPr>
            <a:spLocks noGrp="1"/>
          </p:cNvSpPr>
          <p:nvPr>
            <p:ph type="body" sz="quarter" idx="10" hasCustomPrompt="1"/>
          </p:nvPr>
        </p:nvSpPr>
        <p:spPr>
          <a:xfrm>
            <a:off x="344448" y="4232821"/>
            <a:ext cx="3740149" cy="560388"/>
          </a:xfrm>
        </p:spPr>
        <p:txBody>
          <a:bodyPr/>
          <a:lstStyle>
            <a:lvl1pPr marL="0" indent="0">
              <a:buNone/>
              <a:defRPr>
                <a:solidFill>
                  <a:schemeClr val="bg1"/>
                </a:solidFill>
              </a:defRPr>
            </a:lvl1pPr>
          </a:lstStyle>
          <a:p>
            <a:pPr lvl="0"/>
            <a:r>
              <a:rPr lang="en-US" dirty="0"/>
              <a:t>Sub Title/Date</a:t>
            </a:r>
          </a:p>
        </p:txBody>
      </p:sp>
    </p:spTree>
    <p:custDataLst>
      <p:tags r:id="rId1"/>
    </p:custDataLst>
    <p:extLst>
      <p:ext uri="{BB962C8B-B14F-4D97-AF65-F5344CB8AC3E}">
        <p14:creationId xmlns:p14="http://schemas.microsoft.com/office/powerpoint/2010/main" val="3346013441"/>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guide id="3" pos="3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2_COVER BLUE">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744" y="0"/>
            <a:ext cx="10929257" cy="6858000"/>
          </a:xfrm>
          <a:prstGeom prst="rect">
            <a:avLst/>
          </a:prstGeom>
        </p:spPr>
      </p:pic>
      <p:pic>
        <p:nvPicPr>
          <p:cNvPr id="28" name="Picture 27">
            <a:extLst>
              <a:ext uri="{FF2B5EF4-FFF2-40B4-BE49-F238E27FC236}">
                <a16:creationId xmlns:a16="http://schemas.microsoft.com/office/drawing/2014/main" id="{9B30560D-B22A-C84C-AFB9-ABF9CC99295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id="{F767A9D6-6AD3-1043-89D5-6EF03236EE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002" y="6230112"/>
            <a:ext cx="4107180" cy="320040"/>
          </a:xfrm>
          <a:prstGeom prst="rect">
            <a:avLst/>
          </a:prstGeom>
        </p:spPr>
      </p:pic>
      <p:pic>
        <p:nvPicPr>
          <p:cNvPr id="8" name="Picture 7">
            <a:extLst>
              <a:ext uri="{FF2B5EF4-FFF2-40B4-BE49-F238E27FC236}">
                <a16:creationId xmlns:a16="http://schemas.microsoft.com/office/drawing/2014/main" id="{1F94C27E-E772-436F-8230-475A034DAF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001" y="515392"/>
            <a:ext cx="2745760" cy="391893"/>
          </a:xfrm>
          <a:prstGeom prst="rect">
            <a:avLst/>
          </a:prstGeom>
        </p:spPr>
      </p:pic>
      <p:sp>
        <p:nvSpPr>
          <p:cNvPr id="9" name="Title 16">
            <a:extLst>
              <a:ext uri="{FF2B5EF4-FFF2-40B4-BE49-F238E27FC236}">
                <a16:creationId xmlns:a16="http://schemas.microsoft.com/office/drawing/2014/main" id="{1CE71E58-18E9-49FF-95D7-75AA3860ABD3}"/>
              </a:ext>
            </a:extLst>
          </p:cNvPr>
          <p:cNvSpPr>
            <a:spLocks noGrp="1"/>
          </p:cNvSpPr>
          <p:nvPr>
            <p:ph type="title"/>
          </p:nvPr>
        </p:nvSpPr>
        <p:spPr>
          <a:xfrm>
            <a:off x="344448" y="2997501"/>
            <a:ext cx="5944640" cy="1168110"/>
          </a:xfrm>
          <a:prstGeom prst="rect">
            <a:avLst/>
          </a:prstGeom>
        </p:spPr>
        <p:txBody>
          <a:bodyPr>
            <a:noAutofit/>
          </a:bodyPr>
          <a:lstStyle>
            <a:lvl1pPr>
              <a:defRPr sz="2250">
                <a:solidFill>
                  <a:schemeClr val="bg1"/>
                </a:solidFill>
              </a:defRPr>
            </a:lvl1pPr>
          </a:lstStyle>
          <a:p>
            <a:r>
              <a:rPr lang="en-US"/>
              <a:t>Click to edit Master title style</a:t>
            </a:r>
            <a:endParaRPr lang="en-US" dirty="0"/>
          </a:p>
        </p:txBody>
      </p:sp>
      <p:sp>
        <p:nvSpPr>
          <p:cNvPr id="10" name="Text Placeholder 19">
            <a:extLst>
              <a:ext uri="{FF2B5EF4-FFF2-40B4-BE49-F238E27FC236}">
                <a16:creationId xmlns:a16="http://schemas.microsoft.com/office/drawing/2014/main" id="{288357E0-D976-46AD-BA13-D01AE336E185}"/>
              </a:ext>
            </a:extLst>
          </p:cNvPr>
          <p:cNvSpPr>
            <a:spLocks noGrp="1"/>
          </p:cNvSpPr>
          <p:nvPr>
            <p:ph type="body" sz="quarter" idx="10" hasCustomPrompt="1"/>
          </p:nvPr>
        </p:nvSpPr>
        <p:spPr>
          <a:xfrm>
            <a:off x="344448" y="4232821"/>
            <a:ext cx="3740149" cy="560388"/>
          </a:xfrm>
        </p:spPr>
        <p:txBody>
          <a:bodyPr/>
          <a:lstStyle>
            <a:lvl1pPr marL="0" indent="0">
              <a:buNone/>
              <a:defRPr>
                <a:solidFill>
                  <a:schemeClr val="bg1"/>
                </a:solidFill>
              </a:defRPr>
            </a:lvl1pPr>
          </a:lstStyle>
          <a:p>
            <a:pPr lvl="0"/>
            <a:r>
              <a:rPr lang="en-US" dirty="0"/>
              <a:t>Sub Title/Date</a:t>
            </a:r>
          </a:p>
        </p:txBody>
      </p:sp>
    </p:spTree>
    <p:custDataLst>
      <p:tags r:id="rId1"/>
    </p:custDataLst>
    <p:extLst>
      <p:ext uri="{BB962C8B-B14F-4D97-AF65-F5344CB8AC3E}">
        <p14:creationId xmlns:p14="http://schemas.microsoft.com/office/powerpoint/2010/main" val="4273649266"/>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guide id="3" pos="32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_COVER WHITE">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3396" y="0"/>
            <a:ext cx="6079113" cy="6858000"/>
          </a:xfrm>
          <a:prstGeom prst="rect">
            <a:avLst/>
          </a:prstGeom>
        </p:spPr>
      </p:pic>
      <p:pic>
        <p:nvPicPr>
          <p:cNvPr id="11" name="Picture 10">
            <a:extLst>
              <a:ext uri="{FF2B5EF4-FFF2-40B4-BE49-F238E27FC236}">
                <a16:creationId xmlns:a16="http://schemas.microsoft.com/office/drawing/2014/main" id="{52B0DAA2-ED34-DD48-9888-1BBD9910A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3" y="0"/>
            <a:ext cx="12192000" cy="6858000"/>
          </a:xfrm>
          <a:prstGeom prst="rect">
            <a:avLst/>
          </a:prstGeom>
        </p:spPr>
      </p:pic>
      <p:pic>
        <p:nvPicPr>
          <p:cNvPr id="12" name="Picture 11">
            <a:extLst>
              <a:ext uri="{FF2B5EF4-FFF2-40B4-BE49-F238E27FC236}">
                <a16:creationId xmlns:a16="http://schemas.microsoft.com/office/drawing/2014/main" id="{686D2FC9-B51C-8E46-8330-3F5C57358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802" y="515244"/>
            <a:ext cx="2759796" cy="394514"/>
          </a:xfrm>
          <a:prstGeom prst="rect">
            <a:avLst/>
          </a:prstGeom>
        </p:spPr>
      </p:pic>
      <p:sp>
        <p:nvSpPr>
          <p:cNvPr id="13" name="Title 16">
            <a:extLst>
              <a:ext uri="{FF2B5EF4-FFF2-40B4-BE49-F238E27FC236}">
                <a16:creationId xmlns:a16="http://schemas.microsoft.com/office/drawing/2014/main" id="{A0F429E6-236C-C84C-8DE0-0603B26A51A7}"/>
              </a:ext>
            </a:extLst>
          </p:cNvPr>
          <p:cNvSpPr>
            <a:spLocks noGrp="1"/>
          </p:cNvSpPr>
          <p:nvPr>
            <p:ph type="title"/>
          </p:nvPr>
        </p:nvSpPr>
        <p:spPr>
          <a:xfrm>
            <a:off x="344448" y="3003228"/>
            <a:ext cx="5944640" cy="1168110"/>
          </a:xfrm>
          <a:prstGeom prst="rect">
            <a:avLst/>
          </a:prstGeom>
        </p:spPr>
        <p:txBody>
          <a:bodyPr anchor="t">
            <a:noAutofit/>
          </a:bodyPr>
          <a:lstStyle>
            <a:lvl1pPr>
              <a:defRPr sz="2250">
                <a:solidFill>
                  <a:schemeClr val="bg2">
                    <a:lumMod val="10000"/>
                  </a:schemeClr>
                </a:solidFill>
              </a:defRPr>
            </a:lvl1pPr>
          </a:lstStyle>
          <a:p>
            <a:r>
              <a:rPr lang="en-US"/>
              <a:t>Click to edit Master title style</a:t>
            </a:r>
            <a:endParaRPr lang="en-US" dirty="0"/>
          </a:p>
        </p:txBody>
      </p:sp>
      <p:sp>
        <p:nvSpPr>
          <p:cNvPr id="14" name="Text Placeholder 19">
            <a:extLst>
              <a:ext uri="{FF2B5EF4-FFF2-40B4-BE49-F238E27FC236}">
                <a16:creationId xmlns:a16="http://schemas.microsoft.com/office/drawing/2014/main" id="{171459F2-521D-8649-BD87-CA1F69DC8F2C}"/>
              </a:ext>
            </a:extLst>
          </p:cNvPr>
          <p:cNvSpPr>
            <a:spLocks noGrp="1"/>
          </p:cNvSpPr>
          <p:nvPr>
            <p:ph type="body" sz="quarter" idx="10" hasCustomPrompt="1"/>
          </p:nvPr>
        </p:nvSpPr>
        <p:spPr>
          <a:xfrm>
            <a:off x="344448" y="4131582"/>
            <a:ext cx="3740149" cy="560388"/>
          </a:xfrm>
        </p:spPr>
        <p:txBody>
          <a:bodyPr anchor="t"/>
          <a:lstStyle>
            <a:lvl1pPr marL="0" indent="0">
              <a:buNone/>
              <a:defRPr>
                <a:solidFill>
                  <a:schemeClr val="bg2">
                    <a:lumMod val="10000"/>
                  </a:schemeClr>
                </a:solidFill>
              </a:defRPr>
            </a:lvl1pPr>
          </a:lstStyle>
          <a:p>
            <a:pPr lvl="0"/>
            <a:r>
              <a:rPr lang="en-US" dirty="0"/>
              <a:t>Sub Title/Date</a:t>
            </a:r>
          </a:p>
        </p:txBody>
      </p:sp>
      <p:pic>
        <p:nvPicPr>
          <p:cNvPr id="15" name="Picture 14">
            <a:extLst>
              <a:ext uri="{FF2B5EF4-FFF2-40B4-BE49-F238E27FC236}">
                <a16:creationId xmlns:a16="http://schemas.microsoft.com/office/drawing/2014/main" id="{1EE528CD-87A3-7F4F-B8C5-8BA0536369B7}"/>
              </a:ext>
            </a:extLst>
          </p:cNvPr>
          <p:cNvPicPr>
            <a:picLocks noChangeAspect="1"/>
          </p:cNvPicPr>
          <p:nvPr/>
        </p:nvPicPr>
        <p:blipFill>
          <a:blip r:embed="rId6" cstate="screen">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8003" y="6230112"/>
            <a:ext cx="3684013" cy="287066"/>
          </a:xfrm>
          <a:prstGeom prst="rect">
            <a:avLst/>
          </a:prstGeom>
        </p:spPr>
      </p:pic>
    </p:spTree>
    <p:custDataLst>
      <p:tags r:id="rId1"/>
    </p:custDataLst>
    <p:extLst>
      <p:ext uri="{BB962C8B-B14F-4D97-AF65-F5344CB8AC3E}">
        <p14:creationId xmlns:p14="http://schemas.microsoft.com/office/powerpoint/2010/main" val="3895570149"/>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guide id="3" pos="32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2_COVER WHITE">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2B0DAA2-ED34-DD48-9888-1BBD9910A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86D2FC9-B51C-8E46-8330-3F5C57358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802" y="515244"/>
            <a:ext cx="2759796" cy="394514"/>
          </a:xfrm>
          <a:prstGeom prst="rect">
            <a:avLst/>
          </a:prstGeom>
        </p:spPr>
      </p:pic>
      <p:sp>
        <p:nvSpPr>
          <p:cNvPr id="13" name="Title 16">
            <a:extLst>
              <a:ext uri="{FF2B5EF4-FFF2-40B4-BE49-F238E27FC236}">
                <a16:creationId xmlns:a16="http://schemas.microsoft.com/office/drawing/2014/main" id="{A0F429E6-236C-C84C-8DE0-0603B26A51A7}"/>
              </a:ext>
            </a:extLst>
          </p:cNvPr>
          <p:cNvSpPr>
            <a:spLocks noGrp="1"/>
          </p:cNvSpPr>
          <p:nvPr>
            <p:ph type="title"/>
          </p:nvPr>
        </p:nvSpPr>
        <p:spPr>
          <a:xfrm>
            <a:off x="344448" y="3003228"/>
            <a:ext cx="5944640" cy="1168110"/>
          </a:xfrm>
          <a:prstGeom prst="rect">
            <a:avLst/>
          </a:prstGeom>
        </p:spPr>
        <p:txBody>
          <a:bodyPr anchor="t">
            <a:noAutofit/>
          </a:bodyPr>
          <a:lstStyle>
            <a:lvl1pPr>
              <a:defRPr sz="2250">
                <a:solidFill>
                  <a:schemeClr val="bg2">
                    <a:lumMod val="10000"/>
                  </a:schemeClr>
                </a:solidFill>
              </a:defRPr>
            </a:lvl1pPr>
          </a:lstStyle>
          <a:p>
            <a:r>
              <a:rPr lang="en-US"/>
              <a:t>Click to edit Master title style</a:t>
            </a:r>
            <a:endParaRPr lang="en-US" dirty="0"/>
          </a:p>
        </p:txBody>
      </p:sp>
      <p:sp>
        <p:nvSpPr>
          <p:cNvPr id="14" name="Text Placeholder 19">
            <a:extLst>
              <a:ext uri="{FF2B5EF4-FFF2-40B4-BE49-F238E27FC236}">
                <a16:creationId xmlns:a16="http://schemas.microsoft.com/office/drawing/2014/main" id="{171459F2-521D-8649-BD87-CA1F69DC8F2C}"/>
              </a:ext>
            </a:extLst>
          </p:cNvPr>
          <p:cNvSpPr>
            <a:spLocks noGrp="1"/>
          </p:cNvSpPr>
          <p:nvPr>
            <p:ph type="body" sz="quarter" idx="10" hasCustomPrompt="1"/>
          </p:nvPr>
        </p:nvSpPr>
        <p:spPr>
          <a:xfrm>
            <a:off x="344448" y="4131582"/>
            <a:ext cx="3740149" cy="560388"/>
          </a:xfrm>
        </p:spPr>
        <p:txBody>
          <a:bodyPr anchor="t"/>
          <a:lstStyle>
            <a:lvl1pPr marL="0" indent="0">
              <a:buNone/>
              <a:defRPr>
                <a:solidFill>
                  <a:schemeClr val="bg2">
                    <a:lumMod val="10000"/>
                  </a:schemeClr>
                </a:solidFill>
              </a:defRPr>
            </a:lvl1pPr>
          </a:lstStyle>
          <a:p>
            <a:pPr lvl="0"/>
            <a:r>
              <a:rPr lang="en-US" dirty="0"/>
              <a:t>Sub Title/Date</a:t>
            </a:r>
          </a:p>
        </p:txBody>
      </p:sp>
      <p:pic>
        <p:nvPicPr>
          <p:cNvPr id="15" name="Picture 14">
            <a:extLst>
              <a:ext uri="{FF2B5EF4-FFF2-40B4-BE49-F238E27FC236}">
                <a16:creationId xmlns:a16="http://schemas.microsoft.com/office/drawing/2014/main" id="{1EE528CD-87A3-7F4F-B8C5-8BA0536369B7}"/>
              </a:ext>
            </a:extLst>
          </p:cNvPr>
          <p:cNvPicPr>
            <a:picLocks noChangeAspect="1"/>
          </p:cNvPicPr>
          <p:nvPr/>
        </p:nvPicPr>
        <p:blipFill>
          <a:blip r:embed="rId6" cstate="screen">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8003" y="6230112"/>
            <a:ext cx="3684013" cy="287066"/>
          </a:xfrm>
          <a:prstGeom prst="rect">
            <a:avLst/>
          </a:prstGeom>
        </p:spPr>
      </p:pic>
    </p:spTree>
    <p:custDataLst>
      <p:tags r:id="rId1"/>
    </p:custDataLst>
    <p:extLst>
      <p:ext uri="{BB962C8B-B14F-4D97-AF65-F5344CB8AC3E}">
        <p14:creationId xmlns:p14="http://schemas.microsoft.com/office/powerpoint/2010/main" val="72378276"/>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guide id="3" pos="32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3" name="Shape">
            <a:extLst>
              <a:ext uri="{FF2B5EF4-FFF2-40B4-BE49-F238E27FC236}">
                <a16:creationId xmlns:a16="http://schemas.microsoft.com/office/drawing/2014/main" id="{B3B2E306-4BAC-E74F-AAF1-3A3FFDADD8C7}"/>
              </a:ext>
            </a:extLst>
          </p:cNvPr>
          <p:cNvSpPr/>
          <p:nvPr/>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2400" b="1">
                <a:solidFill>
                  <a:schemeClr val="bg1"/>
                </a:solidFill>
              </a:defRPr>
            </a:lvl1pPr>
          </a:lstStyle>
          <a:p>
            <a:r>
              <a:rPr lang="en-US"/>
              <a:t>Click to edit Master title style</a:t>
            </a:r>
            <a:endParaRPr lang="en-US" dirty="0"/>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pic>
        <p:nvPicPr>
          <p:cNvPr id="9" name="Picture 8">
            <a:extLst>
              <a:ext uri="{FF2B5EF4-FFF2-40B4-BE49-F238E27FC236}">
                <a16:creationId xmlns:a16="http://schemas.microsoft.com/office/drawing/2014/main" id="{85B43793-C35B-B54E-ADE4-3AA97F585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30885518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itle Placeholder 1"/>
          <p:cNvSpPr>
            <a:spLocks noGrp="1"/>
          </p:cNvSpPr>
          <p:nvPr>
            <p:ph type="title" hasCustomPrompt="1"/>
          </p:nvPr>
        </p:nvSpPr>
        <p:spPr>
          <a:xfrm>
            <a:off x="365763" y="1312662"/>
            <a:ext cx="1806855" cy="3118104"/>
          </a:xfrm>
          <a:prstGeom prst="rect">
            <a:avLst/>
          </a:prstGeom>
        </p:spPr>
        <p:txBody>
          <a:bodyPr vert="horz" lIns="91440" tIns="45720" rIns="91440" bIns="45720" rtlCol="0" anchor="ctr">
            <a:noAutofit/>
          </a:bodyPr>
          <a:lstStyle>
            <a:lvl1pPr>
              <a:defRPr sz="12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2700">
                <a:solidFill>
                  <a:schemeClr val="bg1"/>
                </a:solidFill>
                <a:latin typeface="Arial" panose="020B0604020202020204" pitchFamily="34" charset="0"/>
                <a:cs typeface="Arial" panose="020B0604020202020204" pitchFamily="34" charset="0"/>
              </a:defRPr>
            </a:lvl1pPr>
            <a:lvl2pPr marL="457014" indent="0">
              <a:buFontTx/>
              <a:buNone/>
              <a:defRPr sz="2700">
                <a:solidFill>
                  <a:schemeClr val="bg1"/>
                </a:solidFill>
                <a:latin typeface="Arial" panose="020B0604020202020204" pitchFamily="34" charset="0"/>
                <a:cs typeface="Arial" panose="020B0604020202020204" pitchFamily="34" charset="0"/>
              </a:defRPr>
            </a:lvl2pPr>
            <a:lvl3pPr marL="914027" indent="0">
              <a:buFontTx/>
              <a:buNone/>
              <a:defRPr sz="2700">
                <a:solidFill>
                  <a:schemeClr val="bg1"/>
                </a:solidFill>
                <a:latin typeface="Arial" panose="020B0604020202020204" pitchFamily="34" charset="0"/>
                <a:cs typeface="Arial" panose="020B0604020202020204" pitchFamily="34" charset="0"/>
              </a:defRPr>
            </a:lvl3pPr>
            <a:lvl4pPr marL="1371039" indent="0">
              <a:buFontTx/>
              <a:buNone/>
              <a:defRPr sz="2700">
                <a:solidFill>
                  <a:schemeClr val="bg1"/>
                </a:solidFill>
                <a:latin typeface="Arial" panose="020B0604020202020204" pitchFamily="34" charset="0"/>
                <a:cs typeface="Arial" panose="020B0604020202020204" pitchFamily="34" charset="0"/>
              </a:defRPr>
            </a:lvl4pPr>
            <a:lvl5pPr marL="1828053" indent="0">
              <a:buFontTx/>
              <a:buNone/>
              <a:defRPr sz="27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21" name="Shape">
            <a:extLst>
              <a:ext uri="{FF2B5EF4-FFF2-40B4-BE49-F238E27FC236}">
                <a16:creationId xmlns:a16="http://schemas.microsoft.com/office/drawing/2014/main" id="{D320A928-0C1B-1F43-B7DD-5C839EC114FF}"/>
              </a:ext>
            </a:extLst>
          </p:cNvPr>
          <p:cNvSpPr/>
          <p:nvPr/>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6718853" y="1312663"/>
            <a:ext cx="5043465" cy="4402338"/>
          </a:xfrm>
        </p:spPr>
        <p:txBody>
          <a:bodyPr/>
          <a:lstStyle>
            <a:lvl1pPr marL="257175" indent="-257175">
              <a:spcAft>
                <a:spcPts val="450"/>
              </a:spcAft>
              <a:buClr>
                <a:schemeClr val="accent1"/>
              </a:buClr>
              <a:buFont typeface="+mj-lt"/>
              <a:buAutoNum type="arabicPeriod"/>
              <a:defRPr/>
            </a:lvl1pPr>
            <a:lvl2pPr>
              <a:spcAft>
                <a:spcPts val="450"/>
              </a:spcAft>
              <a:buClr>
                <a:schemeClr val="accent1"/>
              </a:buClr>
              <a:defRPr/>
            </a:lvl2pPr>
            <a:lvl3pPr>
              <a:spcAft>
                <a:spcPts val="450"/>
              </a:spcAft>
              <a:buClr>
                <a:schemeClr val="accent1"/>
              </a:buClr>
              <a:defRPr/>
            </a:lvl3pPr>
            <a:lvl4pPr>
              <a:spcAft>
                <a:spcPts val="450"/>
              </a:spcAft>
              <a:buClr>
                <a:schemeClr val="accent1"/>
              </a:buClr>
              <a:defRPr/>
            </a:lvl4pPr>
            <a:lvl5pPr>
              <a:spcAft>
                <a:spcPts val="450"/>
              </a:spcAft>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8005821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Shape">
            <a:extLst>
              <a:ext uri="{FF2B5EF4-FFF2-40B4-BE49-F238E27FC236}">
                <a16:creationId xmlns:a16="http://schemas.microsoft.com/office/drawing/2014/main" id="{FF4098C8-B27B-E742-AF2B-FAACE164FD8F}"/>
              </a:ext>
            </a:extLst>
          </p:cNvPr>
          <p:cNvSpPr/>
          <p:nvPr/>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2" y="1707786"/>
            <a:ext cx="5587460" cy="4502514"/>
          </a:xfrm>
        </p:spPr>
        <p:txBody>
          <a:bodyPr>
            <a:norm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2400" b="1">
                <a:solidFill>
                  <a:schemeClr val="bg1"/>
                </a:solidFill>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p:nvSpPr>
        <p:spPr>
          <a:xfrm>
            <a:off x="12987131" y="2623930"/>
            <a:ext cx="0" cy="0"/>
          </a:xfrm>
          <a:prstGeom prst="rect">
            <a:avLst/>
          </a:prstGeom>
        </p:spPr>
        <p:txBody>
          <a:bodyPr wrap="none" lIns="91402" tIns="45700" rIns="91402" bIns="45700" rtlCol="0" anchor="t">
            <a:noAutofit/>
          </a:bodyPr>
          <a:lstStyle/>
          <a:p>
            <a:pPr marL="0" indent="0" algn="l">
              <a:spcBef>
                <a:spcPts val="0"/>
              </a:spcBef>
            </a:pPr>
            <a:endParaRPr lang="en-US" sz="1050" dirty="0" err="1">
              <a:cs typeface="Calibri"/>
            </a:endParaRPr>
          </a:p>
        </p:txBody>
      </p:sp>
    </p:spTree>
    <p:custDataLst>
      <p:tags r:id="rId1"/>
    </p:custDataLst>
    <p:extLst>
      <p:ext uri="{BB962C8B-B14F-4D97-AF65-F5344CB8AC3E}">
        <p14:creationId xmlns:p14="http://schemas.microsoft.com/office/powerpoint/2010/main" val="26347465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Shape">
            <a:extLst>
              <a:ext uri="{FF2B5EF4-FFF2-40B4-BE49-F238E27FC236}">
                <a16:creationId xmlns:a16="http://schemas.microsoft.com/office/drawing/2014/main" id="{C83CC706-B92A-A944-99CA-5E429A0FD93D}"/>
              </a:ext>
            </a:extLst>
          </p:cNvPr>
          <p:cNvSpPr/>
          <p:nvPr/>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hape">
            <a:extLst>
              <a:ext uri="{FF2B5EF4-FFF2-40B4-BE49-F238E27FC236}">
                <a16:creationId xmlns:a16="http://schemas.microsoft.com/office/drawing/2014/main" id="{A84392A4-5D5E-9B41-96F4-3C2E92B15073}"/>
              </a:ext>
            </a:extLst>
          </p:cNvPr>
          <p:cNvSpPr/>
          <p:nvPr/>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2400" b="1">
                <a:solidFill>
                  <a:schemeClr val="bg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8"/>
            <a:ext cx="11430112" cy="415925"/>
          </a:xfrm>
        </p:spPr>
        <p:txBody>
          <a:bodyPr>
            <a:normAutofit/>
          </a:bodyPr>
          <a:lstStyle>
            <a:lvl1pPr marL="0" indent="0">
              <a:buNone/>
              <a:defRPr sz="105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38369744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Everyday with Graphic without Log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Shape">
            <a:extLst>
              <a:ext uri="{FF2B5EF4-FFF2-40B4-BE49-F238E27FC236}">
                <a16:creationId xmlns:a16="http://schemas.microsoft.com/office/drawing/2014/main" id="{D0E91E53-06E2-A945-98CC-250A99B4FEFB}"/>
              </a:ext>
            </a:extLst>
          </p:cNvPr>
          <p:cNvSpPr/>
          <p:nvPr/>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hasCustomPrompt="1"/>
          </p:nvPr>
        </p:nvSpPr>
        <p:spPr>
          <a:xfrm>
            <a:off x="508540" y="1707786"/>
            <a:ext cx="11203664" cy="1367108"/>
          </a:xfrm>
        </p:spPr>
        <p:txBody>
          <a:bodyPr>
            <a:norm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2400" b="1">
                <a:solidFill>
                  <a:schemeClr val="bg1"/>
                </a:solidFill>
              </a:defRPr>
            </a:lvl1pPr>
          </a:lstStyle>
          <a:p>
            <a:r>
              <a:rPr lang="en-US"/>
              <a:t>Click to edit Master title style</a:t>
            </a:r>
            <a:endParaRPr lang="en-US" dirty="0"/>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
        <p:nvSpPr>
          <p:cNvPr id="17" name="Content Placeholder 2"/>
          <p:cNvSpPr>
            <a:spLocks noGrp="1"/>
          </p:cNvSpPr>
          <p:nvPr>
            <p:ph idx="12"/>
          </p:nvPr>
        </p:nvSpPr>
        <p:spPr>
          <a:xfrm>
            <a:off x="508540" y="3272118"/>
            <a:ext cx="11203664" cy="2938182"/>
          </a:xfrm>
        </p:spPr>
        <p:txBody>
          <a:bodyPr>
            <a:normAutofit/>
          </a:bodyPr>
          <a:lstStyle>
            <a:lvl1pPr marL="0" indent="0">
              <a:buNone/>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p:txBody>
      </p:sp>
    </p:spTree>
    <p:custDataLst>
      <p:tags r:id="rId1"/>
    </p:custDataLst>
    <p:extLst>
      <p:ext uri="{BB962C8B-B14F-4D97-AF65-F5344CB8AC3E}">
        <p14:creationId xmlns:p14="http://schemas.microsoft.com/office/powerpoint/2010/main" val="29276453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9" y="2491915"/>
            <a:ext cx="5249332" cy="167885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Shape">
            <a:extLst>
              <a:ext uri="{FF2B5EF4-FFF2-40B4-BE49-F238E27FC236}">
                <a16:creationId xmlns:a16="http://schemas.microsoft.com/office/drawing/2014/main" id="{C83CC706-B92A-A944-99CA-5E429A0FD93D}"/>
              </a:ext>
            </a:extLst>
          </p:cNvPr>
          <p:cNvSpPr/>
          <p:nvPr/>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1" y="170056"/>
            <a:ext cx="11407403" cy="1143000"/>
          </a:xfrm>
          <a:prstGeom prst="rect">
            <a:avLst/>
          </a:prstGeom>
        </p:spPr>
        <p:txBody>
          <a:bodyPr anchor="ctr">
            <a:noAutofit/>
          </a:bodyPr>
          <a:lstStyle>
            <a:lvl1pPr>
              <a:defRPr sz="2400" b="1">
                <a:solidFill>
                  <a:schemeClr val="bg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8"/>
            <a:ext cx="11380016" cy="415925"/>
          </a:xfrm>
        </p:spPr>
        <p:txBody>
          <a:bodyPr>
            <a:normAutofit/>
          </a:bodyPr>
          <a:lstStyle>
            <a:lvl1pPr marL="0" indent="0">
              <a:buNone/>
              <a:defRPr sz="105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90"/>
            <a:ext cx="5249333" cy="458633"/>
          </a:xfrm>
        </p:spPr>
        <p:txBody>
          <a:bodyPr/>
          <a:lstStyle>
            <a:lvl1pPr marL="0" indent="0">
              <a:buNone/>
              <a:defRPr b="1">
                <a:solidFill>
                  <a:schemeClr val="accent1"/>
                </a:solidFill>
              </a:defRPr>
            </a:lvl1pPr>
          </a:lstStyle>
          <a:p>
            <a:pPr lvl="0"/>
            <a:r>
              <a:rPr lang="en-US"/>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1" y="2015790"/>
            <a:ext cx="5249333" cy="458633"/>
          </a:xfrm>
        </p:spPr>
        <p:txBody>
          <a:bodyPr/>
          <a:lstStyle>
            <a:lvl1pPr marL="0" indent="0">
              <a:buNone/>
              <a:defRPr b="1">
                <a:solidFill>
                  <a:schemeClr val="accent1"/>
                </a:solidFill>
              </a:defRPr>
            </a:lvl1pPr>
          </a:lstStyle>
          <a:p>
            <a:pPr lvl="0"/>
            <a:r>
              <a:rPr lang="en-US"/>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1" y="2491916"/>
            <a:ext cx="5249332" cy="167885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17495283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Shape">
            <a:extLst>
              <a:ext uri="{FF2B5EF4-FFF2-40B4-BE49-F238E27FC236}">
                <a16:creationId xmlns:a16="http://schemas.microsoft.com/office/drawing/2014/main" id="{C83CC706-B92A-A944-99CA-5E429A0FD93D}"/>
              </a:ext>
            </a:extLst>
          </p:cNvPr>
          <p:cNvSpPr/>
          <p:nvPr/>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1" y="170056"/>
            <a:ext cx="11407403" cy="1143000"/>
          </a:xfrm>
          <a:prstGeom prst="rect">
            <a:avLst/>
          </a:prstGeom>
        </p:spPr>
        <p:txBody>
          <a:bodyPr anchor="ctr">
            <a:noAutofit/>
          </a:bodyPr>
          <a:lstStyle>
            <a:lvl1pPr>
              <a:defRPr sz="2400" b="1">
                <a:solidFill>
                  <a:schemeClr val="bg1"/>
                </a:solidFill>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8"/>
            <a:ext cx="11380016" cy="415925"/>
          </a:xfrm>
        </p:spPr>
        <p:txBody>
          <a:bodyPr>
            <a:normAutofit/>
          </a:bodyPr>
          <a:lstStyle>
            <a:lvl1pPr marL="0" indent="0">
              <a:buNone/>
              <a:defRPr sz="105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684260" y="1746250"/>
            <a:ext cx="5249333" cy="4464050"/>
          </a:xfrm>
        </p:spPr>
        <p:txBody>
          <a:bodyPr>
            <a:normAutofit/>
          </a:bodyPr>
          <a:lstStyle>
            <a:lvl1pPr marL="0" indent="0">
              <a:buNone/>
              <a:defRPr sz="1050"/>
            </a:lvl1pPr>
            <a:lvl2pPr marL="251274" indent="0">
              <a:buNone/>
              <a:defRPr sz="1050"/>
            </a:lvl2pPr>
            <a:lvl3pPr marL="502547" indent="0">
              <a:buNone/>
              <a:defRPr sz="1050"/>
            </a:lvl3pPr>
            <a:lvl4pPr marL="753819" indent="0">
              <a:buNone/>
              <a:defRPr sz="1050"/>
            </a:lvl4pPr>
            <a:lvl5pPr marL="1005093" indent="0">
              <a:buNone/>
              <a:defRPr sz="1050"/>
            </a:lvl5pPr>
          </a:lstStyle>
          <a:p>
            <a:pPr lvl="0"/>
            <a:r>
              <a:rPr lang="en-US"/>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6258411" y="1746250"/>
            <a:ext cx="5249333" cy="4464050"/>
          </a:xfrm>
        </p:spPr>
        <p:txBody>
          <a:bodyPr>
            <a:normAutofit/>
          </a:bodyPr>
          <a:lstStyle>
            <a:lvl1pPr marL="0" indent="0">
              <a:buNone/>
              <a:defRPr sz="1050"/>
            </a:lvl1pPr>
            <a:lvl2pPr marL="251274" indent="0">
              <a:buNone/>
              <a:defRPr sz="1050"/>
            </a:lvl2pPr>
            <a:lvl3pPr marL="502547" indent="0">
              <a:buNone/>
              <a:defRPr sz="1050"/>
            </a:lvl3pPr>
            <a:lvl4pPr marL="753819" indent="0">
              <a:buNone/>
              <a:defRPr sz="1050"/>
            </a:lvl4pPr>
            <a:lvl5pPr marL="1005093" indent="0">
              <a:buNone/>
              <a:defRPr sz="1050"/>
            </a:lvl5pPr>
          </a:lstStyle>
          <a:p>
            <a:pPr lvl="0"/>
            <a:r>
              <a:rPr lang="en-US"/>
              <a:t>Edit Master text styles</a:t>
            </a:r>
          </a:p>
        </p:txBody>
      </p:sp>
    </p:spTree>
    <p:custDataLst>
      <p:tags r:id="rId1"/>
    </p:custDataLst>
    <p:extLst>
      <p:ext uri="{BB962C8B-B14F-4D97-AF65-F5344CB8AC3E}">
        <p14:creationId xmlns:p14="http://schemas.microsoft.com/office/powerpoint/2010/main" val="3378590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Shape">
            <a:extLst>
              <a:ext uri="{FF2B5EF4-FFF2-40B4-BE49-F238E27FC236}">
                <a16:creationId xmlns:a16="http://schemas.microsoft.com/office/drawing/2014/main" id="{C83CC706-B92A-A944-99CA-5E429A0FD93D}"/>
              </a:ext>
            </a:extLst>
          </p:cNvPr>
          <p:cNvSpPr/>
          <p:nvPr/>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1" y="170056"/>
            <a:ext cx="11407403" cy="1143000"/>
          </a:xfrm>
          <a:prstGeom prst="rect">
            <a:avLst/>
          </a:prstGeom>
        </p:spPr>
        <p:txBody>
          <a:bodyPr anchor="ctr">
            <a:noAutofit/>
          </a:bodyPr>
          <a:lstStyle>
            <a:lvl1pPr>
              <a:defRPr sz="2400" b="1">
                <a:solidFill>
                  <a:schemeClr val="bg1"/>
                </a:solidFill>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90"/>
            <a:ext cx="5249333" cy="458633"/>
          </a:xfrm>
        </p:spPr>
        <p:txBody>
          <a:bodyPr/>
          <a:lstStyle>
            <a:lvl1pPr marL="0" indent="0">
              <a:buNone/>
              <a:defRPr b="1">
                <a:solidFill>
                  <a:schemeClr val="accent1"/>
                </a:solidFill>
              </a:defRPr>
            </a:lvl1pPr>
          </a:lstStyle>
          <a:p>
            <a:pPr lvl="0"/>
            <a:r>
              <a:rPr lang="en-US"/>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1" y="2015790"/>
            <a:ext cx="5249333" cy="458633"/>
          </a:xfrm>
        </p:spPr>
        <p:txBody>
          <a:bodyPr/>
          <a:lstStyle>
            <a:lvl1pPr marL="0" indent="0">
              <a:buNone/>
              <a:defRPr b="1">
                <a:solidFill>
                  <a:schemeClr val="accent1"/>
                </a:solidFill>
              </a:defRPr>
            </a:lvl1pPr>
          </a:lstStyle>
          <a:p>
            <a:pPr lvl="0"/>
            <a:r>
              <a:rPr lang="en-US"/>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1" y="3941383"/>
            <a:ext cx="5249333" cy="458633"/>
          </a:xfrm>
        </p:spPr>
        <p:txBody>
          <a:bodyPr/>
          <a:lstStyle>
            <a:lvl1pPr marL="0" indent="0">
              <a:buNone/>
              <a:defRPr b="1">
                <a:solidFill>
                  <a:schemeClr val="accent1"/>
                </a:solidFill>
              </a:defRPr>
            </a:lvl1pPr>
          </a:lstStyle>
          <a:p>
            <a:pPr lvl="0"/>
            <a:r>
              <a:rPr lang="en-US"/>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9" y="2491916"/>
            <a:ext cx="5249332" cy="126728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1" y="2491916"/>
            <a:ext cx="5249332" cy="126728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9" y="4424558"/>
            <a:ext cx="5249332" cy="167885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1" y="4424558"/>
            <a:ext cx="5249332" cy="167885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8"/>
            <a:ext cx="11380016" cy="415925"/>
          </a:xfrm>
        </p:spPr>
        <p:txBody>
          <a:bodyPr>
            <a:normAutofit/>
          </a:bodyPr>
          <a:lstStyle>
            <a:lvl1pPr marL="0" indent="0">
              <a:buNone/>
              <a:defRPr sz="105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9250245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Shape">
            <a:extLst>
              <a:ext uri="{FF2B5EF4-FFF2-40B4-BE49-F238E27FC236}">
                <a16:creationId xmlns:a16="http://schemas.microsoft.com/office/drawing/2014/main" id="{C83CC706-B92A-A944-99CA-5E429A0FD93D}"/>
              </a:ext>
            </a:extLst>
          </p:cNvPr>
          <p:cNvSpPr/>
          <p:nvPr/>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1" y="170056"/>
            <a:ext cx="11407403" cy="1143000"/>
          </a:xfrm>
          <a:prstGeom prst="rect">
            <a:avLst/>
          </a:prstGeom>
        </p:spPr>
        <p:txBody>
          <a:bodyPr anchor="ctr">
            <a:noAutofit/>
          </a:bodyPr>
          <a:lstStyle>
            <a:lvl1pPr>
              <a:defRPr sz="2400" b="1">
                <a:solidFill>
                  <a:schemeClr val="bg1"/>
                </a:solidFill>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90"/>
            <a:ext cx="5249333" cy="458633"/>
          </a:xfrm>
        </p:spPr>
        <p:txBody>
          <a:bodyPr/>
          <a:lstStyle>
            <a:lvl1pPr marL="0" indent="0">
              <a:buNone/>
              <a:defRPr b="1">
                <a:solidFill>
                  <a:schemeClr val="accent1"/>
                </a:solidFill>
              </a:defRPr>
            </a:lvl1pPr>
          </a:lstStyle>
          <a:p>
            <a:pPr lvl="0"/>
            <a:r>
              <a:rPr lang="en-US"/>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1" y="2015790"/>
            <a:ext cx="5249333" cy="458633"/>
          </a:xfrm>
        </p:spPr>
        <p:txBody>
          <a:bodyPr/>
          <a:lstStyle>
            <a:lvl1pPr marL="0" indent="0">
              <a:buNone/>
              <a:defRPr b="1">
                <a:solidFill>
                  <a:schemeClr val="accent1"/>
                </a:solidFill>
              </a:defRPr>
            </a:lvl1pPr>
          </a:lstStyle>
          <a:p>
            <a:pPr lvl="0"/>
            <a:r>
              <a:rPr lang="en-US"/>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1" y="3941383"/>
            <a:ext cx="5249333" cy="458633"/>
          </a:xfrm>
        </p:spPr>
        <p:txBody>
          <a:bodyPr/>
          <a:lstStyle>
            <a:lvl1pPr marL="0" indent="0">
              <a:buNone/>
              <a:defRPr b="1">
                <a:solidFill>
                  <a:schemeClr val="accent1"/>
                </a:solidFill>
              </a:defRPr>
            </a:lvl1pPr>
          </a:lstStyle>
          <a:p>
            <a:pPr lvl="0"/>
            <a:r>
              <a:rPr lang="en-US"/>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9" y="2491916"/>
            <a:ext cx="5249332" cy="126728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1" y="2491916"/>
            <a:ext cx="5249332" cy="126728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8"/>
            <a:ext cx="11380016" cy="415925"/>
          </a:xfrm>
        </p:spPr>
        <p:txBody>
          <a:bodyPr>
            <a:normAutofit/>
          </a:bodyPr>
          <a:lstStyle>
            <a:lvl1pPr marL="0" indent="0">
              <a:buNone/>
              <a:defRPr sz="105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p:nvGrpSpPr>
        <p:grpSpPr>
          <a:xfrm>
            <a:off x="1634604" y="3895712"/>
            <a:ext cx="8922792"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p:nvCxnSpPr>
        <p:spPr>
          <a:xfrm>
            <a:off x="6096000" y="1871356"/>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p:nvCxnSpPr>
        <p:spPr>
          <a:xfrm>
            <a:off x="6096000" y="4313174"/>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624739" y="4422316"/>
            <a:ext cx="5249332" cy="126728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6300791" y="4422316"/>
            <a:ext cx="5249332" cy="126728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40644054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Shape">
            <a:extLst>
              <a:ext uri="{FF2B5EF4-FFF2-40B4-BE49-F238E27FC236}">
                <a16:creationId xmlns:a16="http://schemas.microsoft.com/office/drawing/2014/main" id="{C83CC706-B92A-A944-99CA-5E429A0FD93D}"/>
              </a:ext>
            </a:extLst>
          </p:cNvPr>
          <p:cNvSpPr/>
          <p:nvPr/>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2400" b="1">
                <a:solidFill>
                  <a:schemeClr val="bg1"/>
                </a:solidFill>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90"/>
            <a:ext cx="5249333" cy="458633"/>
          </a:xfrm>
        </p:spPr>
        <p:txBody>
          <a:bodyPr/>
          <a:lstStyle>
            <a:lvl1pPr marL="0" indent="0">
              <a:buNone/>
              <a:defRPr b="1">
                <a:solidFill>
                  <a:schemeClr val="accent1"/>
                </a:solidFill>
              </a:defRPr>
            </a:lvl1pPr>
          </a:lstStyle>
          <a:p>
            <a:pPr lvl="0"/>
            <a:r>
              <a:rPr lang="en-US"/>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1" y="2015790"/>
            <a:ext cx="5249333" cy="458633"/>
          </a:xfrm>
        </p:spPr>
        <p:txBody>
          <a:bodyPr/>
          <a:lstStyle>
            <a:lvl1pPr marL="0" indent="0">
              <a:buNone/>
              <a:defRPr b="1">
                <a:solidFill>
                  <a:schemeClr val="accent1"/>
                </a:solidFill>
              </a:defRPr>
            </a:lvl1pPr>
          </a:lstStyle>
          <a:p>
            <a:pPr lvl="0"/>
            <a:r>
              <a:rPr lang="en-US"/>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9" y="2491916"/>
            <a:ext cx="5249332" cy="167885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1" y="2491916"/>
            <a:ext cx="5249332" cy="167885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8" y="4429203"/>
            <a:ext cx="5249332" cy="1678857"/>
          </a:xfrm>
        </p:spPr>
        <p:txBody>
          <a:bodyPr>
            <a:normAutofit/>
          </a:bodyPr>
          <a:lstStyle>
            <a:lvl1pPr marL="175022" indent="-175022">
              <a:defRPr sz="105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8"/>
            <a:ext cx="11380016" cy="415925"/>
          </a:xfrm>
        </p:spPr>
        <p:txBody>
          <a:bodyPr>
            <a:normAutofit/>
          </a:bodyPr>
          <a:lstStyle>
            <a:lvl1pPr marL="0" indent="0">
              <a:buNone/>
              <a:defRPr sz="105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9605291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Shape">
            <a:extLst>
              <a:ext uri="{FF2B5EF4-FFF2-40B4-BE49-F238E27FC236}">
                <a16:creationId xmlns:a16="http://schemas.microsoft.com/office/drawing/2014/main" id="{D0E91E53-06E2-A945-98CC-250A99B4FEFB}"/>
              </a:ext>
            </a:extLst>
          </p:cNvPr>
          <p:cNvSpPr/>
          <p:nvPr/>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9"/>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2400" b="1">
                <a:solidFill>
                  <a:schemeClr val="bg1"/>
                </a:solidFill>
              </a:defRPr>
            </a:lvl1pPr>
          </a:lstStyle>
          <a:p>
            <a:r>
              <a:rPr lang="en-US"/>
              <a:t>Click to edit Master title style</a:t>
            </a:r>
            <a:endParaRPr lang="en-US" dirty="0"/>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8"/>
            <a:ext cx="11380016" cy="415925"/>
          </a:xfrm>
        </p:spPr>
        <p:txBody>
          <a:bodyPr>
            <a:normAutofit/>
          </a:bodyPr>
          <a:lstStyle>
            <a:lvl1pPr marL="0" indent="0">
              <a:buNone/>
              <a:defRPr sz="105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0050507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Shape">
            <a:extLst>
              <a:ext uri="{FF2B5EF4-FFF2-40B4-BE49-F238E27FC236}">
                <a16:creationId xmlns:a16="http://schemas.microsoft.com/office/drawing/2014/main" id="{D0E91E53-06E2-A945-98CC-250A99B4FEFB}"/>
              </a:ext>
            </a:extLst>
          </p:cNvPr>
          <p:cNvSpPr/>
          <p:nvPr/>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2" y="1707786"/>
            <a:ext cx="5278596" cy="4502514"/>
          </a:xfrm>
        </p:spPr>
        <p:txBody>
          <a:bodyPr>
            <a:norm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9"/>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2400" b="1">
                <a:solidFill>
                  <a:schemeClr val="bg1"/>
                </a:solidFill>
              </a:defRPr>
            </a:lvl1pPr>
          </a:lstStyle>
          <a:p>
            <a:r>
              <a:rPr lang="en-US"/>
              <a:t>Click to edit Master title style</a:t>
            </a:r>
            <a:endParaRPr lang="en-US" dirty="0"/>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8"/>
            <a:ext cx="11380016" cy="415925"/>
          </a:xfrm>
        </p:spPr>
        <p:txBody>
          <a:bodyPr>
            <a:normAutofit/>
          </a:bodyPr>
          <a:lstStyle>
            <a:lvl1pPr marL="0" indent="0">
              <a:buNone/>
              <a:defRPr sz="105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502150"/>
          </a:xfrm>
        </p:spPr>
        <p:txBody>
          <a:bodyPr/>
          <a:lstStyle/>
          <a:p>
            <a:r>
              <a:rPr lang="en-US"/>
              <a:t>Click icon to add picture</a:t>
            </a:r>
            <a:endParaRPr lang="en-US" dirty="0"/>
          </a:p>
        </p:txBody>
      </p:sp>
    </p:spTree>
    <p:custDataLst>
      <p:tags r:id="rId1"/>
    </p:custDataLst>
    <p:extLst>
      <p:ext uri="{BB962C8B-B14F-4D97-AF65-F5344CB8AC3E}">
        <p14:creationId xmlns:p14="http://schemas.microsoft.com/office/powerpoint/2010/main" val="482314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Shape">
            <a:extLst>
              <a:ext uri="{FF2B5EF4-FFF2-40B4-BE49-F238E27FC236}">
                <a16:creationId xmlns:a16="http://schemas.microsoft.com/office/drawing/2014/main" id="{364FEA06-3D67-1140-B0E3-7F3BE884D5FB}"/>
              </a:ext>
            </a:extLst>
          </p:cNvPr>
          <p:cNvSpPr/>
          <p:nvPr/>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3" y="0"/>
            <a:ext cx="6095999" cy="6858000"/>
          </a:xfrm>
        </p:spPr>
        <p:txBody>
          <a:bodyPr/>
          <a:lstStyle/>
          <a:p>
            <a:r>
              <a:rPr lang="en-US"/>
              <a:t>Click icon to add picture</a:t>
            </a:r>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50" y="502412"/>
            <a:ext cx="1806855" cy="3118104"/>
          </a:xfrm>
          <a:prstGeom prst="rect">
            <a:avLst/>
          </a:prstGeom>
        </p:spPr>
        <p:txBody>
          <a:bodyPr vert="horz" lIns="91440" tIns="45720" rIns="91440" bIns="45720" rtlCol="0" anchor="ctr">
            <a:noAutofit/>
          </a:bodyPr>
          <a:lstStyle>
            <a:lvl1pPr>
              <a:defRPr sz="12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2700">
                <a:solidFill>
                  <a:schemeClr val="bg1"/>
                </a:solidFill>
                <a:latin typeface="Arial" panose="020B0604020202020204" pitchFamily="34" charset="0"/>
                <a:cs typeface="Arial" panose="020B0604020202020204" pitchFamily="34" charset="0"/>
              </a:defRPr>
            </a:lvl1pPr>
            <a:lvl2pPr marL="457014" indent="0">
              <a:buFontTx/>
              <a:buNone/>
              <a:defRPr sz="2700">
                <a:solidFill>
                  <a:schemeClr val="bg1"/>
                </a:solidFill>
                <a:latin typeface="Arial" panose="020B0604020202020204" pitchFamily="34" charset="0"/>
                <a:cs typeface="Arial" panose="020B0604020202020204" pitchFamily="34" charset="0"/>
              </a:defRPr>
            </a:lvl2pPr>
            <a:lvl3pPr marL="914027" indent="0">
              <a:buFontTx/>
              <a:buNone/>
              <a:defRPr sz="2700">
                <a:solidFill>
                  <a:schemeClr val="bg1"/>
                </a:solidFill>
                <a:latin typeface="Arial" panose="020B0604020202020204" pitchFamily="34" charset="0"/>
                <a:cs typeface="Arial" panose="020B0604020202020204" pitchFamily="34" charset="0"/>
              </a:defRPr>
            </a:lvl3pPr>
            <a:lvl4pPr marL="1371039" indent="0">
              <a:buFontTx/>
              <a:buNone/>
              <a:defRPr sz="2700">
                <a:solidFill>
                  <a:schemeClr val="bg1"/>
                </a:solidFill>
                <a:latin typeface="Arial" panose="020B0604020202020204" pitchFamily="34" charset="0"/>
                <a:cs typeface="Arial" panose="020B0604020202020204" pitchFamily="34" charset="0"/>
              </a:defRPr>
            </a:lvl4pPr>
            <a:lvl5pPr marL="1828053" indent="0">
              <a:buFontTx/>
              <a:buNone/>
              <a:defRPr sz="27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5" y="2925064"/>
            <a:ext cx="5273887" cy="3069336"/>
          </a:xfrm>
        </p:spPr>
        <p:txBody>
          <a:bodyPr>
            <a:noAutofit/>
          </a:bodyPr>
          <a:lstStyle>
            <a:lvl1pPr marL="90488" indent="-90488">
              <a:tabLst/>
              <a:defRPr sz="1050">
                <a:solidFill>
                  <a:schemeClr val="bg1"/>
                </a:solidFill>
              </a:defRPr>
            </a:lvl1pPr>
            <a:lvl2pPr>
              <a:defRPr sz="1050">
                <a:solidFill>
                  <a:schemeClr val="tx1"/>
                </a:solidFill>
              </a:defRPr>
            </a:lvl2pPr>
            <a:lvl3pPr>
              <a:defRPr sz="1050">
                <a:solidFill>
                  <a:schemeClr val="tx1"/>
                </a:solidFill>
              </a:defRPr>
            </a:lvl3pPr>
            <a:lvl4pPr>
              <a:defRPr sz="1050">
                <a:solidFill>
                  <a:schemeClr val="tx1"/>
                </a:solidFill>
              </a:defRPr>
            </a:lvl4pPr>
            <a:lvl5pPr>
              <a:defRPr sz="1050">
                <a:solidFill>
                  <a:schemeClr val="tx1"/>
                </a:solidFill>
              </a:defRPr>
            </a:lvl5pPr>
          </a:lstStyle>
          <a:p>
            <a:pPr lvl="0"/>
            <a:r>
              <a:rPr lang="en-US"/>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p:nvCxnSpPr>
        <p:spPr>
          <a:xfrm>
            <a:off x="11311725" y="6447274"/>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solidFill>
              </a:defRPr>
            </a:lvl1pPr>
          </a:lstStyle>
          <a:p>
            <a:fld id="{2911D643-BEFA-4812-B7BF-93C185E3C2A4}" type="slidenum">
              <a:rPr lang="en-US" smtClean="0"/>
              <a:t>‹#›</a:t>
            </a:fld>
            <a:endParaRPr lang="en-US"/>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1966089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p:nvSpPr>
        <p:spPr>
          <a:xfrm>
            <a:off x="0" y="0"/>
            <a:ext cx="1219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Shape">
            <a:extLst>
              <a:ext uri="{FF2B5EF4-FFF2-40B4-BE49-F238E27FC236}">
                <a16:creationId xmlns:a16="http://schemas.microsoft.com/office/drawing/2014/main" id="{364FEA06-3D67-1140-B0E3-7F3BE884D5FB}"/>
              </a:ext>
            </a:extLst>
          </p:cNvPr>
          <p:cNvSpPr/>
          <p:nvPr/>
        </p:nvSpPr>
        <p:spPr>
          <a:xfrm>
            <a:off x="-1" y="4634895"/>
            <a:ext cx="12191993"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p:nvCxnSpPr>
        <p:spPr>
          <a:xfrm>
            <a:off x="11311725" y="6447274"/>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solidFill>
              </a:defRPr>
            </a:lvl1pPr>
          </a:lstStyle>
          <a:p>
            <a:fld id="{2911D643-BEFA-4812-B7BF-93C185E3C2A4}" type="slidenum">
              <a:rPr lang="en-US" smtClean="0"/>
              <a:t>‹#›</a:t>
            </a:fld>
            <a:endParaRPr lang="en-US"/>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6240374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11D643-BEFA-4812-B7BF-93C185E3C2A4}" type="slidenum">
              <a:rPr lang="en-US" smtClean="0"/>
              <a:t>‹#›</a:t>
            </a:fld>
            <a:endParaRPr lang="en-US"/>
          </a:p>
        </p:txBody>
      </p:sp>
      <p:sp>
        <p:nvSpPr>
          <p:cNvPr id="4" name="Rectangle 3">
            <a:extLst>
              <a:ext uri="{FF2B5EF4-FFF2-40B4-BE49-F238E27FC236}">
                <a16:creationId xmlns:a16="http://schemas.microsoft.com/office/drawing/2014/main" id="{84B7CE0A-478C-934E-B0F2-25D6110333DE}"/>
              </a:ext>
            </a:extLst>
          </p:cNvPr>
          <p:cNvSpPr/>
          <p:nvPr/>
        </p:nvSpPr>
        <p:spPr>
          <a:xfrm>
            <a:off x="0" y="0"/>
            <a:ext cx="1219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837490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cSld name="2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Shape">
            <a:extLst>
              <a:ext uri="{FF2B5EF4-FFF2-40B4-BE49-F238E27FC236}">
                <a16:creationId xmlns:a16="http://schemas.microsoft.com/office/drawing/2014/main" id="{364FEA06-3D67-1140-B0E3-7F3BE884D5FB}"/>
              </a:ext>
            </a:extLst>
          </p:cNvPr>
          <p:cNvSpPr/>
          <p:nvPr/>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dirty="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3" y="0"/>
            <a:ext cx="6095999" cy="6858000"/>
          </a:xfrm>
        </p:spPr>
        <p:txBody>
          <a:bodyPr/>
          <a:lstStyle/>
          <a:p>
            <a:r>
              <a:rPr lang="en-US"/>
              <a:t>Click icon to add picture</a:t>
            </a:r>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50" y="-245740"/>
            <a:ext cx="1806855" cy="3118104"/>
          </a:xfrm>
          <a:prstGeom prst="rect">
            <a:avLst/>
          </a:prstGeom>
        </p:spPr>
        <p:txBody>
          <a:bodyPr vert="horz" lIns="91440" tIns="45720" rIns="91440" bIns="45720" rtlCol="0" anchor="ctr">
            <a:noAutofit/>
          </a:bodyPr>
          <a:lstStyle>
            <a:lvl1pPr>
              <a:defRPr sz="12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140592"/>
            <a:ext cx="5273485" cy="914400"/>
          </a:xfrm>
        </p:spPr>
        <p:txBody>
          <a:bodyPr>
            <a:noAutofit/>
          </a:bodyPr>
          <a:lstStyle>
            <a:lvl1pPr marL="0" indent="0">
              <a:buFontTx/>
              <a:buNone/>
              <a:defRPr sz="2700">
                <a:solidFill>
                  <a:schemeClr val="bg1"/>
                </a:solidFill>
                <a:latin typeface="Arial" panose="020B0604020202020204" pitchFamily="34" charset="0"/>
                <a:cs typeface="Arial" panose="020B0604020202020204" pitchFamily="34" charset="0"/>
              </a:defRPr>
            </a:lvl1pPr>
            <a:lvl2pPr marL="457014" indent="0">
              <a:buFontTx/>
              <a:buNone/>
              <a:defRPr sz="2700">
                <a:solidFill>
                  <a:schemeClr val="bg1"/>
                </a:solidFill>
                <a:latin typeface="Arial" panose="020B0604020202020204" pitchFamily="34" charset="0"/>
                <a:cs typeface="Arial" panose="020B0604020202020204" pitchFamily="34" charset="0"/>
              </a:defRPr>
            </a:lvl2pPr>
            <a:lvl3pPr marL="914027" indent="0">
              <a:buFontTx/>
              <a:buNone/>
              <a:defRPr sz="2700">
                <a:solidFill>
                  <a:schemeClr val="bg1"/>
                </a:solidFill>
                <a:latin typeface="Arial" panose="020B0604020202020204" pitchFamily="34" charset="0"/>
                <a:cs typeface="Arial" panose="020B0604020202020204" pitchFamily="34" charset="0"/>
              </a:defRPr>
            </a:lvl3pPr>
            <a:lvl4pPr marL="1371039" indent="0">
              <a:buFontTx/>
              <a:buNone/>
              <a:defRPr sz="2700">
                <a:solidFill>
                  <a:schemeClr val="bg1"/>
                </a:solidFill>
                <a:latin typeface="Arial" panose="020B0604020202020204" pitchFamily="34" charset="0"/>
                <a:cs typeface="Arial" panose="020B0604020202020204" pitchFamily="34" charset="0"/>
              </a:defRPr>
            </a:lvl4pPr>
            <a:lvl5pPr marL="1828053" indent="0">
              <a:buFontTx/>
              <a:buNone/>
              <a:defRPr sz="2700">
                <a:solidFill>
                  <a:schemeClr val="bg1"/>
                </a:solidFill>
                <a:latin typeface="Arial" panose="020B0604020202020204" pitchFamily="34" charset="0"/>
                <a:cs typeface="Arial" panose="020B0604020202020204" pitchFamily="34" charset="0"/>
              </a:defRPr>
            </a:lvl5pPr>
          </a:lstStyle>
          <a:p>
            <a:pPr lvl="0"/>
            <a:r>
              <a:rPr lang="en-US"/>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p:nvCxnSpPr>
        <p:spPr>
          <a:xfrm>
            <a:off x="11311725" y="6447274"/>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5"/>
            <a:ext cx="559704" cy="319175"/>
          </a:xfrm>
          <a:prstGeom prst="rect">
            <a:avLst/>
          </a:prstGeom>
        </p:spPr>
        <p:txBody>
          <a:bodyPr/>
          <a:lstStyle>
            <a:lvl1pPr algn="r">
              <a:defRPr sz="750">
                <a:solidFill>
                  <a:schemeClr val="bg1"/>
                </a:solidFill>
              </a:defRPr>
            </a:lvl1pPr>
          </a:lstStyle>
          <a:p>
            <a:fld id="{2911D643-BEFA-4812-B7BF-93C185E3C2A4}" type="slidenum">
              <a:rPr lang="en-US" smtClean="0"/>
              <a:t>‹#›</a:t>
            </a:fld>
            <a:endParaRPr lang="en-US"/>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
        <p:nvSpPr>
          <p:cNvPr id="5" name="Text Placeholder 4">
            <a:extLst>
              <a:ext uri="{FF2B5EF4-FFF2-40B4-BE49-F238E27FC236}">
                <a16:creationId xmlns:a16="http://schemas.microsoft.com/office/drawing/2014/main" id="{5A7097EC-1E36-4C71-9C58-09DB83CC7044}"/>
              </a:ext>
            </a:extLst>
          </p:cNvPr>
          <p:cNvSpPr>
            <a:spLocks noGrp="1"/>
          </p:cNvSpPr>
          <p:nvPr>
            <p:ph type="body" sz="quarter" idx="13"/>
          </p:nvPr>
        </p:nvSpPr>
        <p:spPr>
          <a:xfrm>
            <a:off x="6430838" y="2322513"/>
            <a:ext cx="5272617" cy="3068637"/>
          </a:xfrm>
        </p:spPr>
        <p:txBody>
          <a:bodyPr>
            <a:noAutofit/>
          </a:bodyPr>
          <a:lstStyle>
            <a:lvl1pPr>
              <a:lnSpc>
                <a:spcPct val="120000"/>
              </a:lnSpc>
              <a:spcBef>
                <a:spcPts val="225"/>
              </a:spcBef>
              <a:spcAft>
                <a:spcPts val="450"/>
              </a:spcAft>
              <a:defRPr sz="900">
                <a:solidFill>
                  <a:schemeClr val="bg1"/>
                </a:solidFill>
              </a:defRPr>
            </a:lvl1pPr>
            <a:lvl2pPr marL="301229" indent="-129779">
              <a:lnSpc>
                <a:spcPct val="120000"/>
              </a:lnSpc>
              <a:spcBef>
                <a:spcPts val="225"/>
              </a:spcBef>
              <a:spcAft>
                <a:spcPts val="225"/>
              </a:spcAft>
              <a:defRPr sz="900">
                <a:solidFill>
                  <a:schemeClr val="bg1"/>
                </a:solidFill>
              </a:defRPr>
            </a:lvl2pPr>
            <a:lvl3pPr marL="471488" indent="-128588">
              <a:lnSpc>
                <a:spcPct val="120000"/>
              </a:lnSpc>
              <a:spcBef>
                <a:spcPts val="225"/>
              </a:spcBef>
              <a:spcAft>
                <a:spcPts val="0"/>
              </a:spcAft>
              <a:defRPr sz="900">
                <a:solidFill>
                  <a:schemeClr val="bg1"/>
                </a:solidFill>
              </a:defRPr>
            </a:lvl3pPr>
            <a:lvl4pPr>
              <a:lnSpc>
                <a:spcPct val="120000"/>
              </a:lnSpc>
              <a:spcBef>
                <a:spcPts val="225"/>
              </a:spcBef>
              <a:spcAft>
                <a:spcPts val="225"/>
              </a:spcAft>
              <a:defRPr sz="900">
                <a:solidFill>
                  <a:schemeClr val="bg1"/>
                </a:solidFill>
              </a:defRPr>
            </a:lvl4pPr>
            <a:lvl5pPr>
              <a:lnSpc>
                <a:spcPct val="120000"/>
              </a:lnSpc>
              <a:spcBef>
                <a:spcPts val="225"/>
              </a:spcBef>
              <a:spcAft>
                <a:spcPts val="225"/>
              </a:spcAft>
              <a:defRPr sz="900">
                <a:solidFill>
                  <a:schemeClr val="bg1"/>
                </a:solidFill>
              </a:defRPr>
            </a:lvl5pPr>
          </a:lstStyle>
          <a:p>
            <a:pPr lvl="0"/>
            <a:r>
              <a:rPr lang="en-US"/>
              <a:t>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5716170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COVER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DDE817-5E6A-4514-A53F-532FE91A961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699" b="19532"/>
          <a:stretch/>
        </p:blipFill>
        <p:spPr>
          <a:xfrm>
            <a:off x="2533554" y="0"/>
            <a:ext cx="9658447" cy="6858000"/>
          </a:xfrm>
          <a:prstGeom prst="rect">
            <a:avLst/>
          </a:prstGeom>
        </p:spPr>
      </p:pic>
      <p:pic>
        <p:nvPicPr>
          <p:cNvPr id="28" name="Picture 27">
            <a:extLst>
              <a:ext uri="{FF2B5EF4-FFF2-40B4-BE49-F238E27FC236}">
                <a16:creationId xmlns:a16="http://schemas.microsoft.com/office/drawing/2014/main" id="{9B30560D-B22A-C84C-AFB9-ABF9CC99295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id="{F767A9D6-6AD3-1043-89D5-6EF03236EE7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08001" y="6230112"/>
            <a:ext cx="4107180" cy="320040"/>
          </a:xfrm>
          <a:prstGeom prst="rect">
            <a:avLst/>
          </a:prstGeom>
        </p:spPr>
      </p:pic>
      <p:pic>
        <p:nvPicPr>
          <p:cNvPr id="8" name="Picture 7">
            <a:extLst>
              <a:ext uri="{FF2B5EF4-FFF2-40B4-BE49-F238E27FC236}">
                <a16:creationId xmlns:a16="http://schemas.microsoft.com/office/drawing/2014/main" id="{1F94C27E-E772-436F-8230-475A034DAF1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08001" y="515390"/>
            <a:ext cx="2745760" cy="391893"/>
          </a:xfrm>
          <a:prstGeom prst="rect">
            <a:avLst/>
          </a:prstGeom>
        </p:spPr>
      </p:pic>
      <p:sp>
        <p:nvSpPr>
          <p:cNvPr id="9" name="Title 16">
            <a:extLst>
              <a:ext uri="{FF2B5EF4-FFF2-40B4-BE49-F238E27FC236}">
                <a16:creationId xmlns:a16="http://schemas.microsoft.com/office/drawing/2014/main" id="{1CE71E58-18E9-49FF-95D7-75AA3860ABD3}"/>
              </a:ext>
            </a:extLst>
          </p:cNvPr>
          <p:cNvSpPr>
            <a:spLocks noGrp="1"/>
          </p:cNvSpPr>
          <p:nvPr>
            <p:ph type="title"/>
          </p:nvPr>
        </p:nvSpPr>
        <p:spPr>
          <a:xfrm>
            <a:off x="344448" y="2997501"/>
            <a:ext cx="5944640" cy="1168110"/>
          </a:xfrm>
          <a:prstGeom prst="rect">
            <a:avLst/>
          </a:prstGeom>
        </p:spPr>
        <p:txBody>
          <a:bodyPr>
            <a:noAutofit/>
          </a:bodyPr>
          <a:lstStyle>
            <a:lvl1pPr>
              <a:defRPr sz="3000">
                <a:solidFill>
                  <a:schemeClr val="bg1"/>
                </a:solidFill>
              </a:defRPr>
            </a:lvl1pPr>
          </a:lstStyle>
          <a:p>
            <a:r>
              <a:rPr lang="en-US" dirty="0"/>
              <a:t>Click to edit Master title style</a:t>
            </a:r>
          </a:p>
        </p:txBody>
      </p:sp>
      <p:sp>
        <p:nvSpPr>
          <p:cNvPr id="10" name="Text Placeholder 19">
            <a:extLst>
              <a:ext uri="{FF2B5EF4-FFF2-40B4-BE49-F238E27FC236}">
                <a16:creationId xmlns:a16="http://schemas.microsoft.com/office/drawing/2014/main" id="{288357E0-D976-46AD-BA13-D01AE336E185}"/>
              </a:ext>
            </a:extLst>
          </p:cNvPr>
          <p:cNvSpPr>
            <a:spLocks noGrp="1"/>
          </p:cNvSpPr>
          <p:nvPr>
            <p:ph type="body" sz="quarter" idx="10" hasCustomPrompt="1"/>
          </p:nvPr>
        </p:nvSpPr>
        <p:spPr>
          <a:xfrm>
            <a:off x="344448" y="4232821"/>
            <a:ext cx="3740149" cy="560388"/>
          </a:xfrm>
        </p:spPr>
        <p:txBody>
          <a:bodyPr/>
          <a:lstStyle>
            <a:lvl1pPr marL="0" indent="0">
              <a:buNone/>
              <a:defRPr>
                <a:solidFill>
                  <a:schemeClr val="bg1"/>
                </a:solidFill>
              </a:defRPr>
            </a:lvl1pPr>
          </a:lstStyle>
          <a:p>
            <a:pPr lvl="0"/>
            <a:r>
              <a:rPr lang="en-US" dirty="0"/>
              <a:t>Sub Title/Date</a:t>
            </a:r>
          </a:p>
        </p:txBody>
      </p:sp>
    </p:spTree>
    <p:custDataLst>
      <p:tags r:id="rId1"/>
    </p:custDataLst>
    <p:extLst>
      <p:ext uri="{BB962C8B-B14F-4D97-AF65-F5344CB8AC3E}">
        <p14:creationId xmlns:p14="http://schemas.microsoft.com/office/powerpoint/2010/main" val="1657954525"/>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guide id="3" pos="3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508000" y="2067340"/>
            <a:ext cx="5588000" cy="4084983"/>
          </a:xfrm>
          <a:prstGeom prst="rect">
            <a:avLst/>
          </a:prstGeom>
        </p:spPr>
        <p:txBody>
          <a:bodyPr wrap="square" lIns="121869" tIns="60933" rIns="121869" bIns="60933" rtlCol="0" anchor="t">
            <a:noAutofit/>
          </a:bodyPr>
          <a:lstStyle/>
          <a:p>
            <a:pPr marL="0" indent="0">
              <a:spcBef>
                <a:spcPts val="0"/>
              </a:spcBef>
              <a:buNone/>
            </a:pPr>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219138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6461761" y="1271016"/>
            <a:ext cx="5214907"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Tree>
    <p:custDataLst>
      <p:tags r:id="rId1"/>
    </p:custDataLst>
    <p:extLst>
      <p:ext uri="{BB962C8B-B14F-4D97-AF65-F5344CB8AC3E}">
        <p14:creationId xmlns:p14="http://schemas.microsoft.com/office/powerpoint/2010/main" val="35675374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3567239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6649521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1408332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624418" y="1746753"/>
            <a:ext cx="5249333" cy="4746122"/>
          </a:xfrm>
        </p:spPr>
        <p:txBody>
          <a:bodyPr/>
          <a:lstStyle/>
          <a:p>
            <a:endParaRPr lang="en-US"/>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6293698" y="1746753"/>
            <a:ext cx="5249333" cy="4746122"/>
          </a:xfrm>
        </p:spPr>
        <p:txBody>
          <a:bodyPr/>
          <a:lstStyle/>
          <a:p>
            <a:endParaRPr lang="en-US"/>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4605427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349984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6550067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3576516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648200"/>
          </a:xfrm>
        </p:spPr>
        <p:txBody>
          <a:bodyPr/>
          <a:lstStyle/>
          <a:p>
            <a:endParaRPr lang="en-US"/>
          </a:p>
        </p:txBody>
      </p:sp>
    </p:spTree>
    <p:custDataLst>
      <p:tags r:id="rId1"/>
    </p:custDataLst>
    <p:extLst>
      <p:ext uri="{BB962C8B-B14F-4D97-AF65-F5344CB8AC3E}">
        <p14:creationId xmlns:p14="http://schemas.microsoft.com/office/powerpoint/2010/main" val="1390424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2471158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8536954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6718852" y="1312663"/>
            <a:ext cx="5043465" cy="4402338"/>
          </a:xfrm>
        </p:spPr>
        <p:txBody>
          <a:bodyPr>
            <a:noAutofit/>
          </a:bodyPr>
          <a:lstStyle>
            <a:lvl1pPr marL="342900" indent="-342900">
              <a:spcAft>
                <a:spcPts val="600"/>
              </a:spcAft>
              <a:buClr>
                <a:schemeClr val="accent1"/>
              </a:buClr>
              <a:buFont typeface="+mj-lt"/>
              <a:buAutoNum type="arabicPeriod"/>
              <a:defRPr sz="2000"/>
            </a:lvl1pPr>
            <a:lvl2pPr>
              <a:spcAft>
                <a:spcPts val="600"/>
              </a:spcAft>
              <a:buClr>
                <a:schemeClr val="accent1"/>
              </a:buClr>
              <a:defRPr sz="2000"/>
            </a:lvl2pPr>
            <a:lvl3pPr>
              <a:spcAft>
                <a:spcPts val="600"/>
              </a:spcAft>
              <a:buClr>
                <a:schemeClr val="accent1"/>
              </a:buClr>
              <a:defRPr sz="2000"/>
            </a:lvl3pPr>
            <a:lvl4pPr>
              <a:spcAft>
                <a:spcPts val="600"/>
              </a:spcAft>
              <a:buClr>
                <a:schemeClr val="accent1"/>
              </a:buClr>
              <a:defRPr sz="2000"/>
            </a:lvl4pPr>
            <a:lvl5pPr>
              <a:spcAft>
                <a:spcPts val="600"/>
              </a:spcAft>
              <a:buClr>
                <a:schemeClr val="accent1"/>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6310044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12987131" y="2623930"/>
            <a:ext cx="0" cy="0"/>
          </a:xfrm>
          <a:prstGeom prst="rect">
            <a:avLst/>
          </a:prstGeom>
        </p:spPr>
        <p:txBody>
          <a:bodyPr wrap="non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34443"/>
              </a:solidFill>
              <a:effectLst/>
              <a:uLnTx/>
              <a:uFillTx/>
              <a:latin typeface="Arial"/>
              <a:ea typeface="ヒラギノ角ゴ Pro W3" pitchFamily="116" charset="-128"/>
              <a:cs typeface="Calibri"/>
            </a:endParaRPr>
          </a:p>
        </p:txBody>
      </p:sp>
    </p:spTree>
    <p:custDataLst>
      <p:tags r:id="rId1"/>
    </p:custDataLst>
    <p:extLst>
      <p:ext uri="{BB962C8B-B14F-4D97-AF65-F5344CB8AC3E}">
        <p14:creationId xmlns:p14="http://schemas.microsoft.com/office/powerpoint/2010/main" val="7940557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5379590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9418565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6B104503-938D-4D1E-A43E-B3F81F888725}"/>
              </a:ext>
            </a:extLst>
          </p:cNvPr>
          <p:cNvSpPr>
            <a:spLocks noGrp="1"/>
          </p:cNvSpPr>
          <p:nvPr>
            <p:ph sz="quarter" idx="19"/>
          </p:nvPr>
        </p:nvSpPr>
        <p:spPr>
          <a:xfrm>
            <a:off x="6292852" y="1746250"/>
            <a:ext cx="5274733" cy="4464050"/>
          </a:xfrm>
        </p:spPr>
        <p:txBody>
          <a:bodyPr>
            <a:normAutofit/>
          </a:bodyPr>
          <a:lstStyle>
            <a:lvl1pPr marL="0" indent="0">
              <a:buNone/>
              <a:defRPr sz="1400"/>
            </a:lvl1pPr>
            <a:lvl2pPr>
              <a:defRPr sz="1400"/>
            </a:lvl2pPr>
            <a:lvl3pPr>
              <a:defRPr sz="1400"/>
            </a:lvl3pPr>
            <a:lvl4pPr>
              <a:defRPr sz="1400"/>
            </a:lvl4pPr>
            <a:lvl5pPr>
              <a:defRPr sz="1400"/>
            </a:lvl5pPr>
          </a:lstStyle>
          <a:p>
            <a:pPr lvl="0"/>
            <a:r>
              <a:rPr lang="en-US" dirty="0"/>
              <a:t>Edit Master text styles</a:t>
            </a:r>
          </a:p>
        </p:txBody>
      </p:sp>
      <p:sp>
        <p:nvSpPr>
          <p:cNvPr id="5" name="Content Placeholder 4">
            <a:extLst>
              <a:ext uri="{FF2B5EF4-FFF2-40B4-BE49-F238E27FC236}">
                <a16:creationId xmlns:a16="http://schemas.microsoft.com/office/drawing/2014/main" id="{8369B80A-0F86-4400-9AA0-B5450211F8C1}"/>
              </a:ext>
            </a:extLst>
          </p:cNvPr>
          <p:cNvSpPr>
            <a:spLocks noGrp="1"/>
          </p:cNvSpPr>
          <p:nvPr>
            <p:ph sz="quarter" idx="18"/>
          </p:nvPr>
        </p:nvSpPr>
        <p:spPr>
          <a:xfrm>
            <a:off x="624418" y="1746250"/>
            <a:ext cx="5274733" cy="4464050"/>
          </a:xfrm>
        </p:spPr>
        <p:txBody>
          <a:bodyPr>
            <a:normAutofit/>
          </a:bodyPr>
          <a:lstStyle>
            <a:lvl1pPr marL="0" indent="0">
              <a:buNone/>
              <a:defRPr sz="1400"/>
            </a:lvl1pPr>
            <a:lvl2pPr>
              <a:defRPr sz="1400"/>
            </a:lvl2pPr>
            <a:lvl3pPr>
              <a:defRPr sz="1400"/>
            </a:lvl3pPr>
            <a:lvl4pPr>
              <a:defRPr sz="1400"/>
            </a:lvl4pPr>
            <a:lvl5pPr>
              <a:defRPr sz="1400"/>
            </a:lvl5pPr>
          </a:lstStyle>
          <a:p>
            <a:pPr lvl="0"/>
            <a:r>
              <a:rPr lang="en-US" dirty="0"/>
              <a:t>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0956711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368479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634604" y="3895712"/>
            <a:ext cx="8922792"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6096000" y="1871354"/>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6096000" y="4313172"/>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624738"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6300790"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41572322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4265689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379677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502150"/>
          </a:xfrm>
        </p:spPr>
        <p:txBody>
          <a:bodyPr/>
          <a:lstStyle/>
          <a:p>
            <a:endParaRPr lang="en-US" dirty="0"/>
          </a:p>
        </p:txBody>
      </p:sp>
    </p:spTree>
    <p:custDataLst>
      <p:tags r:id="rId1"/>
    </p:custDataLst>
    <p:extLst>
      <p:ext uri="{BB962C8B-B14F-4D97-AF65-F5344CB8AC3E}">
        <p14:creationId xmlns:p14="http://schemas.microsoft.com/office/powerpoint/2010/main" val="69156349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245740"/>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140592"/>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a:defRPr/>
            </a:pPr>
            <a:fld id="{7B67A630-6DEE-4F45-9872-4A9386C88847}" type="slidenum">
              <a:rPr lang="en-US" smtClean="0">
                <a:solidFill>
                  <a:srgbClr val="FFFFFF"/>
                </a:solidFill>
                <a:ea typeface="ヒラギノ角ゴ Pro W3" pitchFamily="116" charset="-128"/>
              </a:rPr>
              <a:pPr>
                <a:defRPr/>
              </a:pPr>
              <a:t>‹#›</a:t>
            </a:fld>
            <a:endParaRPr lang="en-US" dirty="0">
              <a:solidFill>
                <a:srgbClr val="FFFFFF"/>
              </a:solidFill>
              <a:ea typeface="ヒラギノ角ゴ Pro W3" pitchFamily="116" charset="-128"/>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5" name="Text Placeholder 4">
            <a:extLst>
              <a:ext uri="{FF2B5EF4-FFF2-40B4-BE49-F238E27FC236}">
                <a16:creationId xmlns:a16="http://schemas.microsoft.com/office/drawing/2014/main" id="{5A7097EC-1E36-4C71-9C58-09DB83CC7044}"/>
              </a:ext>
            </a:extLst>
          </p:cNvPr>
          <p:cNvSpPr>
            <a:spLocks noGrp="1"/>
          </p:cNvSpPr>
          <p:nvPr>
            <p:ph type="body" sz="quarter" idx="13"/>
          </p:nvPr>
        </p:nvSpPr>
        <p:spPr>
          <a:xfrm>
            <a:off x="6430837" y="2322513"/>
            <a:ext cx="5272617" cy="3068637"/>
          </a:xfrm>
        </p:spPr>
        <p:txBody>
          <a:bodyPr>
            <a:noAutofit/>
          </a:bodyPr>
          <a:lstStyle>
            <a:lvl1pPr>
              <a:lnSpc>
                <a:spcPct val="120000"/>
              </a:lnSpc>
              <a:spcBef>
                <a:spcPts val="300"/>
              </a:spcBef>
              <a:spcAft>
                <a:spcPts val="600"/>
              </a:spcAft>
              <a:defRPr sz="1200">
                <a:solidFill>
                  <a:schemeClr val="bg1"/>
                </a:solidFill>
              </a:defRPr>
            </a:lvl1pPr>
            <a:lvl2pPr marL="401638" indent="-173038">
              <a:lnSpc>
                <a:spcPct val="120000"/>
              </a:lnSpc>
              <a:spcBef>
                <a:spcPts val="300"/>
              </a:spcBef>
              <a:spcAft>
                <a:spcPts val="300"/>
              </a:spcAft>
              <a:defRPr sz="1200">
                <a:solidFill>
                  <a:schemeClr val="bg1"/>
                </a:solidFill>
              </a:defRPr>
            </a:lvl2pPr>
            <a:lvl3pPr marL="628650" indent="-171450">
              <a:lnSpc>
                <a:spcPct val="120000"/>
              </a:lnSpc>
              <a:spcBef>
                <a:spcPts val="300"/>
              </a:spcBef>
              <a:spcAft>
                <a:spcPts val="0"/>
              </a:spcAft>
              <a:defRPr sz="1200">
                <a:solidFill>
                  <a:schemeClr val="bg1"/>
                </a:solidFill>
              </a:defRPr>
            </a:lvl3pPr>
            <a:lvl4pPr>
              <a:lnSpc>
                <a:spcPct val="120000"/>
              </a:lnSpc>
              <a:spcBef>
                <a:spcPts val="300"/>
              </a:spcBef>
              <a:spcAft>
                <a:spcPts val="300"/>
              </a:spcAft>
              <a:defRPr sz="1200">
                <a:solidFill>
                  <a:schemeClr val="bg1"/>
                </a:solidFill>
              </a:defRPr>
            </a:lvl4pPr>
            <a:lvl5pPr>
              <a:lnSpc>
                <a:spcPct val="120000"/>
              </a:lnSpc>
              <a:spcBef>
                <a:spcPts val="300"/>
              </a:spcBef>
              <a:spcAft>
                <a:spcPts val="300"/>
              </a:spcAft>
              <a:defRPr sz="1200">
                <a:solidFill>
                  <a:schemeClr val="bg1"/>
                </a:solidFill>
              </a:defRPr>
            </a:lvl5pPr>
          </a:lstStyle>
          <a:p>
            <a:pPr lvl="0"/>
            <a:r>
              <a:rPr lang="en-US" dirty="0"/>
              <a:t>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6129235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1219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3"/>
            <a:ext cx="12191993"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a:defRPr/>
            </a:pPr>
            <a:fld id="{7B67A630-6DEE-4F45-9872-4A9386C88847}" type="slidenum">
              <a:rPr lang="en-US" smtClean="0">
                <a:solidFill>
                  <a:srgbClr val="FFFFFF"/>
                </a:solidFill>
                <a:ea typeface="ヒラギノ角ゴ Pro W3" pitchFamily="116" charset="-128"/>
              </a:rPr>
              <a:pPr>
                <a:defRPr/>
              </a:pPr>
              <a:t>‹#›</a:t>
            </a:fld>
            <a:endParaRPr lang="en-US" dirty="0">
              <a:solidFill>
                <a:srgbClr val="FFFFFF"/>
              </a:solidFill>
              <a:ea typeface="ヒラギノ角ゴ Pro W3" pitchFamily="116" charset="-128"/>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2890637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9A0812-46D9-4CEA-BC8D-7957A81EC03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FF991-3412-44D5-B50B-455FFD1499A1}" type="slidenum">
              <a:rPr lang="en-US" smtClean="0"/>
              <a:t>‹#›</a:t>
            </a:fld>
            <a:endParaRPr lang="en-US"/>
          </a:p>
        </p:txBody>
      </p:sp>
    </p:spTree>
    <p:extLst>
      <p:ext uri="{BB962C8B-B14F-4D97-AF65-F5344CB8AC3E}">
        <p14:creationId xmlns:p14="http://schemas.microsoft.com/office/powerpoint/2010/main" val="4601078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9A0812-46D9-4CEA-BC8D-7957A81EC03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FF991-3412-44D5-B50B-455FFD1499A1}" type="slidenum">
              <a:rPr lang="en-US" smtClean="0"/>
              <a:t>‹#›</a:t>
            </a:fld>
            <a:endParaRPr lang="en-US"/>
          </a:p>
        </p:txBody>
      </p:sp>
    </p:spTree>
    <p:extLst>
      <p:ext uri="{BB962C8B-B14F-4D97-AF65-F5344CB8AC3E}">
        <p14:creationId xmlns:p14="http://schemas.microsoft.com/office/powerpoint/2010/main" val="41471888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89A0812-46D9-4CEA-BC8D-7957A81EC03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FF991-3412-44D5-B50B-455FFD1499A1}" type="slidenum">
              <a:rPr lang="en-US" smtClean="0"/>
              <a:t>‹#›</a:t>
            </a:fld>
            <a:endParaRPr lang="en-US"/>
          </a:p>
        </p:txBody>
      </p:sp>
    </p:spTree>
    <p:extLst>
      <p:ext uri="{BB962C8B-B14F-4D97-AF65-F5344CB8AC3E}">
        <p14:creationId xmlns:p14="http://schemas.microsoft.com/office/powerpoint/2010/main" val="35771692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9A0812-46D9-4CEA-BC8D-7957A81EC03C}"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FF991-3412-44D5-B50B-455FFD1499A1}" type="slidenum">
              <a:rPr lang="en-US" smtClean="0"/>
              <a:t>‹#›</a:t>
            </a:fld>
            <a:endParaRPr lang="en-US"/>
          </a:p>
        </p:txBody>
      </p:sp>
    </p:spTree>
    <p:extLst>
      <p:ext uri="{BB962C8B-B14F-4D97-AF65-F5344CB8AC3E}">
        <p14:creationId xmlns:p14="http://schemas.microsoft.com/office/powerpoint/2010/main" val="1522927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89A0812-46D9-4CEA-BC8D-7957A81EC03C}" type="datetimeFigureOut">
              <a:rPr lang="en-US" smtClean="0"/>
              <a:t>3/27/2023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EFF991-3412-44D5-B50B-455FFD1499A1}" type="slidenum">
              <a:rPr lang="en-US" smtClean="0"/>
              <a:t>‹#›</a:t>
            </a:fld>
            <a:endParaRPr lang="en-US"/>
          </a:p>
        </p:txBody>
      </p:sp>
    </p:spTree>
    <p:extLst>
      <p:ext uri="{BB962C8B-B14F-4D97-AF65-F5344CB8AC3E}">
        <p14:creationId xmlns:p14="http://schemas.microsoft.com/office/powerpoint/2010/main" val="379277982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89A0812-46D9-4CEA-BC8D-7957A81EC03C}" type="datetimeFigureOut">
              <a:rPr lang="en-US" smtClean="0"/>
              <a:t>3/27/2023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EFF991-3412-44D5-B50B-455FFD1499A1}" type="slidenum">
              <a:rPr lang="en-US" smtClean="0"/>
              <a:t>‹#›</a:t>
            </a:fld>
            <a:endParaRPr lang="en-US"/>
          </a:p>
        </p:txBody>
      </p:sp>
    </p:spTree>
    <p:extLst>
      <p:ext uri="{BB962C8B-B14F-4D97-AF65-F5344CB8AC3E}">
        <p14:creationId xmlns:p14="http://schemas.microsoft.com/office/powerpoint/2010/main" val="2962809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A0812-46D9-4CEA-BC8D-7957A81EC03C}" type="datetimeFigureOut">
              <a:rPr lang="en-US" smtClean="0"/>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EFF991-3412-44D5-B50B-455FFD1499A1}" type="slidenum">
              <a:rPr lang="en-US" smtClean="0"/>
              <a:t>‹#›</a:t>
            </a:fld>
            <a:endParaRPr lang="en-US"/>
          </a:p>
        </p:txBody>
      </p:sp>
    </p:spTree>
    <p:extLst>
      <p:ext uri="{BB962C8B-B14F-4D97-AF65-F5344CB8AC3E}">
        <p14:creationId xmlns:p14="http://schemas.microsoft.com/office/powerpoint/2010/main" val="39081424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9A0812-46D9-4CEA-BC8D-7957A81EC03C}"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FF991-3412-44D5-B50B-455FFD1499A1}" type="slidenum">
              <a:rPr lang="en-US" smtClean="0"/>
              <a:t>‹#›</a:t>
            </a:fld>
            <a:endParaRPr lang="en-US"/>
          </a:p>
        </p:txBody>
      </p:sp>
    </p:spTree>
    <p:extLst>
      <p:ext uri="{BB962C8B-B14F-4D97-AF65-F5344CB8AC3E}">
        <p14:creationId xmlns:p14="http://schemas.microsoft.com/office/powerpoint/2010/main" val="36027462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9A0812-46D9-4CEA-BC8D-7957A81EC03C}"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FF991-3412-44D5-B50B-455FFD1499A1}" type="slidenum">
              <a:rPr lang="en-US" smtClean="0"/>
              <a:t>‹#›</a:t>
            </a:fld>
            <a:endParaRPr lang="en-US"/>
          </a:p>
        </p:txBody>
      </p:sp>
    </p:spTree>
    <p:extLst>
      <p:ext uri="{BB962C8B-B14F-4D97-AF65-F5344CB8AC3E}">
        <p14:creationId xmlns:p14="http://schemas.microsoft.com/office/powerpoint/2010/main" val="3545031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9A0812-46D9-4CEA-BC8D-7957A81EC03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FF991-3412-44D5-B50B-455FFD1499A1}" type="slidenum">
              <a:rPr lang="en-US" smtClean="0"/>
              <a:t>‹#›</a:t>
            </a:fld>
            <a:endParaRPr lang="en-US"/>
          </a:p>
        </p:txBody>
      </p:sp>
    </p:spTree>
    <p:extLst>
      <p:ext uri="{BB962C8B-B14F-4D97-AF65-F5344CB8AC3E}">
        <p14:creationId xmlns:p14="http://schemas.microsoft.com/office/powerpoint/2010/main" val="213781838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9A0812-46D9-4CEA-BC8D-7957A81EC03C}"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FF991-3412-44D5-B50B-455FFD1499A1}" type="slidenum">
              <a:rPr lang="en-US" smtClean="0"/>
              <a:t>‹#›</a:t>
            </a:fld>
            <a:endParaRPr lang="en-US"/>
          </a:p>
        </p:txBody>
      </p:sp>
    </p:spTree>
    <p:extLst>
      <p:ext uri="{BB962C8B-B14F-4D97-AF65-F5344CB8AC3E}">
        <p14:creationId xmlns:p14="http://schemas.microsoft.com/office/powerpoint/2010/main" val="11269089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113549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endParaRPr lang="en-US" dirty="0"/>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8840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5534774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128906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99015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01867469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25981475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7186634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endParaRPr lang="en-US" dirty="0"/>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1093490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1836407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8370465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Cover Slide V1">
    <p:spTree>
      <p:nvGrpSpPr>
        <p:cNvPr id="1" name=""/>
        <p:cNvGrpSpPr/>
        <p:nvPr/>
      </p:nvGrpSpPr>
      <p:grpSpPr>
        <a:xfrm>
          <a:off x="0" y="0"/>
          <a:ext cx="0" cy="0"/>
          <a:chOff x="0" y="0"/>
          <a:chExt cx="0" cy="0"/>
        </a:xfrm>
      </p:grpSpPr>
      <p:sp>
        <p:nvSpPr>
          <p:cNvPr id="11" name="Rectangle 10"/>
          <p:cNvSpPr/>
          <p:nvPr userDrawn="1"/>
        </p:nvSpPr>
        <p:spPr>
          <a:xfrm>
            <a:off x="0" y="0"/>
            <a:ext cx="12192000" cy="4571662"/>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12" name="Picture 11"/>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a:stretch/>
        </p:blipFill>
        <p:spPr>
          <a:xfrm>
            <a:off x="0" y="0"/>
            <a:ext cx="5032619" cy="4571662"/>
          </a:xfrm>
          <a:prstGeom prst="rect">
            <a:avLst/>
          </a:prstGeom>
        </p:spPr>
      </p:pic>
      <p:pic>
        <p:nvPicPr>
          <p:cNvPr id="14" name="Picture 13"/>
          <p:cNvPicPr>
            <a:picLocks noChangeAspect="1"/>
          </p:cNvPicPr>
          <p:nvPr userDrawn="1"/>
        </p:nvPicPr>
        <p:blipFill rotWithShape="1">
          <a:blip r:embed="rId3" cstate="email">
            <a:alphaModFix amt="11000"/>
            <a:extLst>
              <a:ext uri="{28A0092B-C50C-407E-A947-70E740481C1C}">
                <a14:useLocalDpi xmlns:a14="http://schemas.microsoft.com/office/drawing/2010/main"/>
              </a:ext>
            </a:extLst>
          </a:blip>
          <a:srcRect/>
          <a:stretch/>
        </p:blipFill>
        <p:spPr>
          <a:xfrm>
            <a:off x="0" y="4571662"/>
            <a:ext cx="5029200" cy="2286338"/>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6" name="Title 9"/>
          <p:cNvSpPr>
            <a:spLocks noGrp="1"/>
          </p:cNvSpPr>
          <p:nvPr>
            <p:ph type="title" hasCustomPrompt="1"/>
          </p:nvPr>
        </p:nvSpPr>
        <p:spPr>
          <a:xfrm>
            <a:off x="4241800" y="1660526"/>
            <a:ext cx="7594600" cy="607204"/>
          </a:xfrm>
          <a:prstGeom prst="rect">
            <a:avLst/>
          </a:prstGeom>
        </p:spPr>
        <p:txBody>
          <a:bodyPr lIns="82058" tIns="41029" rIns="82058" bIns="41029"/>
          <a:lstStyle>
            <a:lvl1pPr>
              <a:defRPr sz="3600">
                <a:solidFill>
                  <a:schemeClr val="bg1"/>
                </a:solidFill>
                <a:latin typeface="Arial" charset="0"/>
                <a:ea typeface="Arial" charset="0"/>
                <a:cs typeface="Arial" charset="0"/>
              </a:defRPr>
            </a:lvl1pPr>
          </a:lstStyle>
          <a:p>
            <a:r>
              <a:rPr lang="en-US" dirty="0"/>
              <a:t>Title of Presentation</a:t>
            </a:r>
          </a:p>
        </p:txBody>
      </p:sp>
      <p:sp>
        <p:nvSpPr>
          <p:cNvPr id="17" name="Content Placeholder 12"/>
          <p:cNvSpPr>
            <a:spLocks noGrp="1"/>
          </p:cNvSpPr>
          <p:nvPr>
            <p:ph sz="quarter" idx="10" hasCustomPrompt="1"/>
          </p:nvPr>
        </p:nvSpPr>
        <p:spPr>
          <a:xfrm>
            <a:off x="4241802" y="2448443"/>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a:t>Name of Presenter</a:t>
            </a:r>
          </a:p>
        </p:txBody>
      </p:sp>
      <p:sp>
        <p:nvSpPr>
          <p:cNvPr id="18" name="Content Placeholder 12"/>
          <p:cNvSpPr>
            <a:spLocks noGrp="1"/>
          </p:cNvSpPr>
          <p:nvPr>
            <p:ph sz="quarter" idx="11" hasCustomPrompt="1"/>
          </p:nvPr>
        </p:nvSpPr>
        <p:spPr>
          <a:xfrm>
            <a:off x="4241802" y="3048001"/>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a:t>Date</a:t>
            </a:r>
          </a:p>
        </p:txBody>
      </p:sp>
      <p:sp>
        <p:nvSpPr>
          <p:cNvPr id="9" name="Text Box 10"/>
          <p:cNvSpPr txBox="1">
            <a:spLocks noChangeArrowheads="1"/>
          </p:cNvSpPr>
          <p:nvPr userDrawn="1"/>
        </p:nvSpPr>
        <p:spPr bwMode="auto">
          <a:xfrm rot="5400000">
            <a:off x="-471557" y="6198821"/>
            <a:ext cx="1143170" cy="17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600" dirty="0">
                <a:solidFill>
                  <a:schemeClr val="tx1">
                    <a:lumMod val="65000"/>
                    <a:lumOff val="35000"/>
                  </a:schemeClr>
                </a:solidFill>
              </a:rPr>
              <a:t>#2772</a:t>
            </a:r>
            <a:r>
              <a:rPr lang="en-US" altLang="en-US" sz="600" baseline="0" dirty="0">
                <a:solidFill>
                  <a:schemeClr val="tx1">
                    <a:lumMod val="65000"/>
                    <a:lumOff val="35000"/>
                  </a:schemeClr>
                </a:solidFill>
              </a:rPr>
              <a:t> </a:t>
            </a:r>
            <a:r>
              <a:rPr lang="en-US" altLang="en-US" sz="600" dirty="0">
                <a:solidFill>
                  <a:schemeClr val="tx1">
                    <a:lumMod val="65000"/>
                    <a:lumOff val="35000"/>
                  </a:schemeClr>
                </a:solidFill>
              </a:rPr>
              <a:t>Rev. 01/17</a:t>
            </a:r>
          </a:p>
        </p:txBody>
      </p:sp>
    </p:spTree>
    <p:extLst>
      <p:ext uri="{BB962C8B-B14F-4D97-AF65-F5344CB8AC3E}">
        <p14:creationId xmlns:p14="http://schemas.microsoft.com/office/powerpoint/2010/main" val="25906787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Body V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455400" y="6267452"/>
            <a:ext cx="5588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5" name="Rectangle 4"/>
          <p:cNvSpPr/>
          <p:nvPr userDrawn="1"/>
        </p:nvSpPr>
        <p:spPr>
          <a:xfrm>
            <a:off x="1" y="0"/>
            <a:ext cx="1285875" cy="6858000"/>
          </a:xfrm>
          <a:prstGeom prst="rect">
            <a:avLst/>
          </a:prstGeom>
          <a:solidFill>
            <a:srgbClr val="4BACD4"/>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0" name="Title 7"/>
          <p:cNvSpPr>
            <a:spLocks noGrp="1"/>
          </p:cNvSpPr>
          <p:nvPr>
            <p:ph type="title" hasCustomPrompt="1"/>
          </p:nvPr>
        </p:nvSpPr>
        <p:spPr>
          <a:xfrm>
            <a:off x="1460500" y="212727"/>
            <a:ext cx="105536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12" name="Text Placeholder 11"/>
          <p:cNvSpPr>
            <a:spLocks noGrp="1"/>
          </p:cNvSpPr>
          <p:nvPr>
            <p:ph type="body" sz="quarter" idx="13" hasCustomPrompt="1"/>
          </p:nvPr>
        </p:nvSpPr>
        <p:spPr>
          <a:xfrm>
            <a:off x="1460499" y="1196975"/>
            <a:ext cx="10553700" cy="4735347"/>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Tree>
    <p:extLst>
      <p:ext uri="{BB962C8B-B14F-4D97-AF65-F5344CB8AC3E}">
        <p14:creationId xmlns:p14="http://schemas.microsoft.com/office/powerpoint/2010/main" val="29812446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Body with object">
    <p:spTree>
      <p:nvGrpSpPr>
        <p:cNvPr id="1" name=""/>
        <p:cNvGrpSpPr/>
        <p:nvPr/>
      </p:nvGrpSpPr>
      <p:grpSpPr>
        <a:xfrm>
          <a:off x="0" y="0"/>
          <a:ext cx="0" cy="0"/>
          <a:chOff x="0" y="0"/>
          <a:chExt cx="0" cy="0"/>
        </a:xfrm>
      </p:grpSpPr>
      <p:sp>
        <p:nvSpPr>
          <p:cNvPr id="3" name="Rectangle 2"/>
          <p:cNvSpPr/>
          <p:nvPr userDrawn="1"/>
        </p:nvSpPr>
        <p:spPr>
          <a:xfrm>
            <a:off x="1" y="0"/>
            <a:ext cx="1285875" cy="6858000"/>
          </a:xfrm>
          <a:prstGeom prst="rect">
            <a:avLst/>
          </a:prstGeom>
          <a:solidFill>
            <a:srgbClr val="1B6C96"/>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6" name="Title 7"/>
          <p:cNvSpPr>
            <a:spLocks noGrp="1"/>
          </p:cNvSpPr>
          <p:nvPr>
            <p:ph type="title" hasCustomPrompt="1"/>
          </p:nvPr>
        </p:nvSpPr>
        <p:spPr>
          <a:xfrm>
            <a:off x="1446045" y="155577"/>
            <a:ext cx="9880600" cy="463549"/>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7" name="Text Placeholder 11"/>
          <p:cNvSpPr>
            <a:spLocks noGrp="1"/>
          </p:cNvSpPr>
          <p:nvPr>
            <p:ph type="body" sz="quarter" idx="13" hasCustomPrompt="1"/>
          </p:nvPr>
        </p:nvSpPr>
        <p:spPr>
          <a:xfrm>
            <a:off x="1446045" y="882650"/>
            <a:ext cx="4851400" cy="4737101"/>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10" name="Chart Placeholder 9"/>
          <p:cNvSpPr>
            <a:spLocks noGrp="1"/>
          </p:cNvSpPr>
          <p:nvPr>
            <p:ph type="chart" sz="quarter" idx="14"/>
          </p:nvPr>
        </p:nvSpPr>
        <p:spPr>
          <a:xfrm>
            <a:off x="6591299" y="882650"/>
            <a:ext cx="4876800" cy="4737100"/>
          </a:xfrm>
          <a:prstGeom prst="rect">
            <a:avLst/>
          </a:prstGeom>
        </p:spPr>
        <p:txBody>
          <a:bodyPr lIns="82058" tIns="41029" rIns="82058" bIns="41029"/>
          <a:lstStyle>
            <a:lvl1pPr>
              <a:defRPr sz="2000">
                <a:solidFill>
                  <a:schemeClr val="bg1">
                    <a:lumMod val="50000"/>
                  </a:schemeClr>
                </a:solidFill>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7920398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Body V2">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1473200" y="146051"/>
            <a:ext cx="103250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4" name="Text Placeholder 11"/>
          <p:cNvSpPr>
            <a:spLocks noGrp="1"/>
          </p:cNvSpPr>
          <p:nvPr>
            <p:ph type="body" sz="quarter" idx="13" hasCustomPrompt="1"/>
          </p:nvPr>
        </p:nvSpPr>
        <p:spPr>
          <a:xfrm>
            <a:off x="1473199" y="1044575"/>
            <a:ext cx="10325100" cy="4594225"/>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
        <p:nvSpPr>
          <p:cNvPr id="5" name="Rectangle 4"/>
          <p:cNvSpPr/>
          <p:nvPr userDrawn="1"/>
        </p:nvSpPr>
        <p:spPr>
          <a:xfrm>
            <a:off x="1" y="0"/>
            <a:ext cx="1285875"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2686250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Page Divider V1">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
        <p:nvSpPr>
          <p:cNvPr id="2" name="Title 1"/>
          <p:cNvSpPr>
            <a:spLocks noGrp="1"/>
          </p:cNvSpPr>
          <p:nvPr>
            <p:ph type="title" hasCustomPrompt="1"/>
          </p:nvPr>
        </p:nvSpPr>
        <p:spPr>
          <a:xfrm>
            <a:off x="3644901" y="2803527"/>
            <a:ext cx="8216900" cy="625475"/>
          </a:xfrm>
          <a:prstGeom prst="rect">
            <a:avLst/>
          </a:prstGeom>
        </p:spPr>
        <p:txBody>
          <a:bodyPr lIns="82058" tIns="41029" rIns="82058" bIns="41029"/>
          <a:lstStyle>
            <a:lvl1pPr>
              <a:defRPr sz="3200">
                <a:solidFill>
                  <a:schemeClr val="bg1"/>
                </a:solidFill>
                <a:latin typeface="Arial" charset="0"/>
                <a:ea typeface="Arial" charset="0"/>
                <a:cs typeface="Arial" charset="0"/>
              </a:defRPr>
            </a:lvl1pPr>
          </a:lstStyle>
          <a:p>
            <a:r>
              <a:rPr lang="en-US" dirty="0"/>
              <a:t>Page Divider Title</a:t>
            </a:r>
          </a:p>
        </p:txBody>
      </p:sp>
      <p:sp>
        <p:nvSpPr>
          <p:cNvPr id="6" name="Slide Number Placeholder 5"/>
          <p:cNvSpPr>
            <a:spLocks noGrp="1"/>
          </p:cNvSpPr>
          <p:nvPr>
            <p:ph type="sldNum" sz="quarter" idx="12"/>
          </p:nvPr>
        </p:nvSpPr>
        <p:spPr>
          <a:xfrm>
            <a:off x="11442699" y="6267452"/>
            <a:ext cx="571500" cy="365125"/>
          </a:xfrm>
          <a:prstGeom prst="rect">
            <a:avLst/>
          </a:prstGeom>
        </p:spPr>
        <p:txBody>
          <a:bodyPr lIns="82058" tIns="41029" rIns="82058" bIns="41029"/>
          <a:lstStyle>
            <a:lvl1pPr algn="r">
              <a:defRPr sz="1100">
                <a:solidFill>
                  <a:schemeClr val="bg1"/>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11378084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 name="Rectangle 2"/>
          <p:cNvSpPr/>
          <p:nvPr userDrawn="1"/>
        </p:nvSpPr>
        <p:spPr>
          <a:xfrm>
            <a:off x="0" y="-12699"/>
            <a:ext cx="12192000" cy="6870700"/>
          </a:xfrm>
          <a:prstGeom prst="rect">
            <a:avLst/>
          </a:prstGeom>
          <a:solidFill>
            <a:srgbClr val="1B6C96"/>
          </a:solidFill>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sp>
        <p:nvSpPr>
          <p:cNvPr id="4" name="TextBox 3"/>
          <p:cNvSpPr txBox="1"/>
          <p:nvPr userDrawn="1"/>
        </p:nvSpPr>
        <p:spPr>
          <a:xfrm>
            <a:off x="0" y="2906497"/>
            <a:ext cx="12192000" cy="814703"/>
          </a:xfrm>
          <a:prstGeom prst="rect">
            <a:avLst/>
          </a:prstGeom>
          <a:noFill/>
        </p:spPr>
        <p:txBody>
          <a:bodyPr wrap="square" lIns="82058" tIns="41029" rIns="82058" bIns="41029" rtlCol="0">
            <a:spAutoFit/>
          </a:bodyPr>
          <a:lstStyle/>
          <a:p>
            <a:pPr algn="ctr"/>
            <a:r>
              <a:rPr lang="en-US" sz="4800" b="1" dirty="0">
                <a:solidFill>
                  <a:schemeClr val="bg1"/>
                </a:solidFill>
                <a:latin typeface="Arial" charset="0"/>
                <a:ea typeface="Arial" charset="0"/>
                <a:cs typeface="Arial" charset="0"/>
              </a:rPr>
              <a:t>Thank You</a:t>
            </a:r>
          </a:p>
        </p:txBody>
      </p:sp>
      <p:pic>
        <p:nvPicPr>
          <p:cNvPr id="5" name="Picture 4"/>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Tree>
    <p:extLst>
      <p:ext uri="{BB962C8B-B14F-4D97-AF65-F5344CB8AC3E}">
        <p14:creationId xmlns:p14="http://schemas.microsoft.com/office/powerpoint/2010/main" val="17196447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5"/>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2" y="1561333"/>
            <a:ext cx="5194433" cy="1826339"/>
          </a:xfrm>
        </p:spPr>
        <p:txBody>
          <a:bodyPr anchor="b">
            <a:normAutofit/>
          </a:bodyPr>
          <a:lstStyle>
            <a:lvl1pPr algn="l">
              <a:defRPr sz="4000">
                <a:solidFill>
                  <a:schemeClr val="tx1"/>
                </a:solidFill>
              </a:defRPr>
            </a:lvl1pPr>
          </a:lstStyle>
          <a:p>
            <a:r>
              <a:rPr lang="en-US" smtClean="0"/>
              <a:t>Click to edit Master title style</a:t>
            </a:r>
            <a:endParaRPr lang="en-US" dirty="0"/>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2" y="3766864"/>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smtClean="0"/>
              <a:t>Click icon to add picture</a:t>
            </a:r>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50"/>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73125433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9"/>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1" y="701750"/>
            <a:ext cx="9365380" cy="2014679"/>
          </a:xfrm>
        </p:spPr>
        <p:txBody>
          <a:bodyPr anchor="b"/>
          <a:lstStyle/>
          <a:p>
            <a:r>
              <a:rPr lang="en-US" smtClean="0"/>
              <a:t>Click to edit Master title style</a:t>
            </a:r>
            <a:endParaRPr lang="en-US" dirty="0"/>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1" y="3081641"/>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3869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1" y="1146258"/>
            <a:ext cx="2350169" cy="2971798"/>
          </a:xfrm>
          <a:noFill/>
        </p:spPr>
        <p:txBody>
          <a:bodyPr lIns="91440" rIns="91440" anchor="t" anchorCtr="0"/>
          <a:lstStyle>
            <a:lvl1pPr marL="0" indent="0">
              <a:buNone/>
              <a:defRPr b="0">
                <a:solidFill>
                  <a:schemeClr val="tx1"/>
                </a:solidFill>
              </a:defRPr>
            </a:lvl1pPr>
          </a:lstStyle>
          <a:p>
            <a:pPr lvl="0"/>
            <a:r>
              <a:rPr lang="en-US" smtClean="0"/>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8"/>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smtClean="0"/>
              <a:t>Click icon to add picture</a:t>
            </a:r>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99897146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7" y="5007456"/>
            <a:ext cx="10155044" cy="825192"/>
          </a:xfrm>
        </p:spPr>
        <p:txBody>
          <a:bodyPr/>
          <a:lstStyle>
            <a:lvl1pPr marL="0" indent="0">
              <a:buNone/>
              <a:defRPr/>
            </a:lvl1pPr>
          </a:lstStyle>
          <a:p>
            <a:pPr lvl="0"/>
            <a:r>
              <a:rPr lang="en-US" smtClean="0"/>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3" cy="2036762"/>
          </a:xfrm>
          <a:prstGeom prst="rect">
            <a:avLst/>
          </a:prstGeom>
        </p:spPr>
      </p:pic>
    </p:spTree>
    <p:extLst>
      <p:ext uri="{BB962C8B-B14F-4D97-AF65-F5344CB8AC3E}">
        <p14:creationId xmlns:p14="http://schemas.microsoft.com/office/powerpoint/2010/main" val="404060342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7401685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1" y="1825625"/>
            <a:ext cx="5410199"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9"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55232687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7"/>
            <a:ext cx="109728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2"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2"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46467711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smtClean="0"/>
              <a:t>Click to edit Master title style</a:t>
            </a:r>
            <a:endParaRPr lang="en-US"/>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904544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9"/>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7"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2" y="3429002"/>
            <a:ext cx="5582652" cy="1413563"/>
          </a:xfrm>
        </p:spPr>
        <p:txBody>
          <a:bodyPr numCol="2">
            <a:normAutofit/>
          </a:bodyPr>
          <a:lstStyle>
            <a:lvl1pPr marL="0" indent="0">
              <a:buNone/>
              <a:defRPr sz="2000"/>
            </a:lvl1pPr>
          </a:lstStyle>
          <a:p>
            <a:pPr lvl="0"/>
            <a:r>
              <a:rPr lang="en-US" smtClean="0"/>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1" y="1887490"/>
            <a:ext cx="5582652" cy="1078262"/>
          </a:xfrm>
        </p:spPr>
        <p:txBody>
          <a:bodyPr>
            <a:normAutofit/>
          </a:bodyPr>
          <a:lstStyle>
            <a:lvl1pPr>
              <a:defRPr sz="6000"/>
            </a:lvl1pPr>
          </a:lstStyle>
          <a:p>
            <a:r>
              <a:rPr lang="en-US" smtClean="0"/>
              <a:t>Click to edit Master title style</a:t>
            </a:r>
            <a:endParaRPr lang="en-US" dirty="0"/>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smtClean="0"/>
              <a:t>Click icon to add picture</a:t>
            </a:r>
            <a:endParaRPr lang="en-US"/>
          </a:p>
        </p:txBody>
      </p:sp>
    </p:spTree>
    <p:extLst>
      <p:ext uri="{BB962C8B-B14F-4D97-AF65-F5344CB8AC3E}">
        <p14:creationId xmlns:p14="http://schemas.microsoft.com/office/powerpoint/2010/main" val="355425302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8669041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9" y="2633534"/>
            <a:ext cx="5194433" cy="2387600"/>
          </a:xfrm>
        </p:spPr>
        <p:txBody>
          <a:bodyPr anchor="b">
            <a:normAutofit/>
          </a:bodyPr>
          <a:lstStyle>
            <a:lvl1pPr algn="l">
              <a:defRPr sz="4000">
                <a:solidFill>
                  <a:schemeClr val="tx1"/>
                </a:solidFill>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9" y="5400327"/>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sz="1800"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sz="1800"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9" y="136525"/>
            <a:ext cx="1945207" cy="879974"/>
          </a:xfrm>
          <a:prstGeom prst="rect">
            <a:avLst/>
          </a:prstGeom>
        </p:spPr>
      </p:pic>
    </p:spTree>
    <p:extLst>
      <p:ext uri="{BB962C8B-B14F-4D97-AF65-F5344CB8AC3E}">
        <p14:creationId xmlns:p14="http://schemas.microsoft.com/office/powerpoint/2010/main" val="26144438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3/27/2023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42842221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3/27/2023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68347452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3/27/2023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6587666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E67B97-2A19-4469-BBC1-5124779FD32E}" type="datetime1">
              <a:rPr lang="en-US" altLang="ja-JP"/>
              <a:pPr>
                <a:defRPr/>
              </a:pPr>
              <a:t>3/27/2023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F23B2-1968-4158-BBF8-33ADF3172235}" type="slidenum">
              <a:rPr lang="en-US" altLang="en-US"/>
              <a:pPr>
                <a:defRPr/>
              </a:pPr>
              <a:t>‹#›</a:t>
            </a:fld>
            <a:endParaRPr lang="en-US" altLang="en-US"/>
          </a:p>
        </p:txBody>
      </p:sp>
    </p:spTree>
    <p:extLst>
      <p:ext uri="{BB962C8B-B14F-4D97-AF65-F5344CB8AC3E}">
        <p14:creationId xmlns:p14="http://schemas.microsoft.com/office/powerpoint/2010/main" val="11888007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3/27/2023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29995658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D7BA54-BB09-45EF-8BE5-86E399F21075}" type="datetime1">
              <a:rPr lang="en-US" altLang="ja-JP"/>
              <a:pPr>
                <a:defRPr/>
              </a:pPr>
              <a:t>3/27/2023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83E2C-C682-4CCB-812E-4FD1E6CD7EF7}" type="slidenum">
              <a:rPr lang="en-US" altLang="en-US"/>
              <a:pPr>
                <a:defRPr/>
              </a:pPr>
              <a:t>‹#›</a:t>
            </a:fld>
            <a:endParaRPr lang="en-US" altLang="en-US"/>
          </a:p>
        </p:txBody>
      </p:sp>
    </p:spTree>
    <p:extLst>
      <p:ext uri="{BB962C8B-B14F-4D97-AF65-F5344CB8AC3E}">
        <p14:creationId xmlns:p14="http://schemas.microsoft.com/office/powerpoint/2010/main" val="265500777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B19E3F-723A-48F5-86C3-1FB2ADC6C9E9}" type="datetime1">
              <a:rPr lang="en-US" altLang="ja-JP"/>
              <a:pPr>
                <a:defRPr/>
              </a:pPr>
              <a:t>3/27/2023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2229A-B942-495A-807D-33D35310454B}" type="slidenum">
              <a:rPr lang="en-US" altLang="en-US"/>
              <a:pPr>
                <a:defRPr/>
              </a:pPr>
              <a:t>‹#›</a:t>
            </a:fld>
            <a:endParaRPr lang="en-US" altLang="en-US"/>
          </a:p>
        </p:txBody>
      </p:sp>
    </p:spTree>
    <p:extLst>
      <p:ext uri="{BB962C8B-B14F-4D97-AF65-F5344CB8AC3E}">
        <p14:creationId xmlns:p14="http://schemas.microsoft.com/office/powerpoint/2010/main" val="31322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B8BEB86-460D-47CC-9347-A33D2320FEE6}" type="datetime1">
              <a:rPr lang="en-US" altLang="ja-JP"/>
              <a:pPr>
                <a:defRPr/>
              </a:pPr>
              <a:t>3/27/2023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616943-E090-48BD-85BF-C3499FDFE60E}" type="slidenum">
              <a:rPr lang="en-US" altLang="en-US"/>
              <a:pPr>
                <a:defRPr/>
              </a:pPr>
              <a:t>‹#›</a:t>
            </a:fld>
            <a:endParaRPr lang="en-US" altLang="en-US"/>
          </a:p>
        </p:txBody>
      </p:sp>
    </p:spTree>
    <p:extLst>
      <p:ext uri="{BB962C8B-B14F-4D97-AF65-F5344CB8AC3E}">
        <p14:creationId xmlns:p14="http://schemas.microsoft.com/office/powerpoint/2010/main" val="78098464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E8BE47-7B98-409F-8AB7-EBBB77D90BF3}" type="datetime1">
              <a:rPr lang="en-US" altLang="ja-JP"/>
              <a:pPr>
                <a:defRPr/>
              </a:pPr>
              <a:t>3/27/2023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C9FB53-311B-43CA-B7CE-1F80A678A235}" type="slidenum">
              <a:rPr lang="en-US" altLang="en-US"/>
              <a:pPr>
                <a:defRPr/>
              </a:pPr>
              <a:t>‹#›</a:t>
            </a:fld>
            <a:endParaRPr lang="en-US" altLang="en-US"/>
          </a:p>
        </p:txBody>
      </p:sp>
    </p:spTree>
    <p:extLst>
      <p:ext uri="{BB962C8B-B14F-4D97-AF65-F5344CB8AC3E}">
        <p14:creationId xmlns:p14="http://schemas.microsoft.com/office/powerpoint/2010/main" val="36912142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3/27/2023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19197284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179569-1CBE-4B22-934C-222D1AA93EE5}" type="datetime1">
              <a:rPr lang="en-US" altLang="ja-JP"/>
              <a:pPr>
                <a:defRPr/>
              </a:pPr>
              <a:t>3/27/2023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F6CB7-50F3-4CEB-A4DC-7F1C42559A55}" type="slidenum">
              <a:rPr lang="en-US" altLang="en-US"/>
              <a:pPr>
                <a:defRPr/>
              </a:pPr>
              <a:t>‹#›</a:t>
            </a:fld>
            <a:endParaRPr lang="en-US" altLang="en-US"/>
          </a:p>
        </p:txBody>
      </p:sp>
    </p:spTree>
    <p:extLst>
      <p:ext uri="{BB962C8B-B14F-4D97-AF65-F5344CB8AC3E}">
        <p14:creationId xmlns:p14="http://schemas.microsoft.com/office/powerpoint/2010/main" val="312285136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22490D-0CE4-426E-81CB-E242CE6E39A4}" type="datetime1">
              <a:rPr lang="en-US" altLang="ja-JP"/>
              <a:pPr>
                <a:defRPr/>
              </a:pPr>
              <a:t>3/27/2023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ED56C-8F5E-4BF1-A54B-E96394A138E1}" type="slidenum">
              <a:rPr lang="en-US" altLang="en-US"/>
              <a:pPr>
                <a:defRPr/>
              </a:pPr>
              <a:t>‹#›</a:t>
            </a:fld>
            <a:endParaRPr lang="en-US" altLang="en-US"/>
          </a:p>
        </p:txBody>
      </p:sp>
    </p:spTree>
    <p:extLst>
      <p:ext uri="{BB962C8B-B14F-4D97-AF65-F5344CB8AC3E}">
        <p14:creationId xmlns:p14="http://schemas.microsoft.com/office/powerpoint/2010/main" val="139115184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E2C6C1-0ABC-4A83-A3E1-9B004532B0F2}" type="datetime1">
              <a:rPr lang="en-US" altLang="ja-JP"/>
              <a:pPr>
                <a:defRPr/>
              </a:pPr>
              <a:t>3/27/2023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59B1A-798E-4F1D-851E-F36AC3C874A2}" type="slidenum">
              <a:rPr lang="en-US" altLang="en-US"/>
              <a:pPr>
                <a:defRPr/>
              </a:pPr>
              <a:t>‹#›</a:t>
            </a:fld>
            <a:endParaRPr lang="en-US" altLang="en-US"/>
          </a:p>
        </p:txBody>
      </p:sp>
    </p:spTree>
    <p:extLst>
      <p:ext uri="{BB962C8B-B14F-4D97-AF65-F5344CB8AC3E}">
        <p14:creationId xmlns:p14="http://schemas.microsoft.com/office/powerpoint/2010/main" val="3841379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35722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402549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3929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8542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674214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8314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03572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39690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7511622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233868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635688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206374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279889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04448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78338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91700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631516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307831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4239599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3/27/2023</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407149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83378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46775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5054759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762240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024587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198633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414839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5415116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61293415"/>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2" Type="http://schemas.openxmlformats.org/officeDocument/2006/relationships/slideLayout" Target="../slideLayouts/slideLayout172.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59.jpe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11.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75.xml"/><Relationship Id="rId7" Type="http://schemas.openxmlformats.org/officeDocument/2006/relationships/theme" Target="../theme/theme2.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5" Type="http://schemas.openxmlformats.org/officeDocument/2006/relationships/slideLayout" Target="../slideLayouts/slideLayout177.xml"/><Relationship Id="rId4" Type="http://schemas.openxmlformats.org/officeDocument/2006/relationships/slideLayout" Target="../slideLayouts/slideLayout1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3.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image" Target="../media/image34.png"/><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tags" Target="../tags/tag4.xml"/><Relationship Id="rId5" Type="http://schemas.openxmlformats.org/officeDocument/2006/relationships/slideLayout" Target="../slideLayouts/slideLayout194.xml"/><Relationship Id="rId10" Type="http://schemas.openxmlformats.org/officeDocument/2006/relationships/theme" Target="../theme/theme4.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3" Type="http://schemas.openxmlformats.org/officeDocument/2006/relationships/slideLayout" Target="../slideLayouts/slideLayout201.xml"/><Relationship Id="rId21" Type="http://schemas.openxmlformats.org/officeDocument/2006/relationships/theme" Target="../theme/theme5.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image" Target="../media/image38.png"/><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tags" Target="../tags/tag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6" Type="http://schemas.openxmlformats.org/officeDocument/2006/relationships/image" Target="../media/image38.png"/><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tags" Target="../tags/tag28.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customXml" Target="../../customXml/item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image" Target="../media/image38.png"/><Relationship Id="rId2" Type="http://schemas.openxmlformats.org/officeDocument/2006/relationships/slideLayout" Target="../slideLayouts/slideLayout232.xml"/><Relationship Id="rId16" Type="http://schemas.openxmlformats.org/officeDocument/2006/relationships/tags" Target="../tags/tag41.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customXml" Target="../../customXml/item2.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8.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18" Type="http://schemas.openxmlformats.org/officeDocument/2006/relationships/theme" Target="../theme/theme9.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138395234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8" r:id="rId5"/>
    <p:sldLayoutId id="2147483839" r:id="rId6"/>
    <p:sldLayoutId id="2147483840" r:id="rId7"/>
    <p:sldLayoutId id="2147483841" r:id="rId8"/>
    <p:sldLayoutId id="2147483842" r:id="rId9"/>
    <p:sldLayoutId id="2147483843" r:id="rId10"/>
    <p:sldLayoutId id="2147484269" r:id="rId11"/>
    <p:sldLayoutId id="2147484270" r:id="rId12"/>
    <p:sldLayoutId id="2147484271" r:id="rId13"/>
    <p:sldLayoutId id="2147484219" r:id="rId14"/>
    <p:sldLayoutId id="2147484272" r:id="rId15"/>
    <p:sldLayoutId id="2147484273" r:id="rId16"/>
    <p:sldLayoutId id="2147484274" r:id="rId17"/>
    <p:sldLayoutId id="2147484275" r:id="rId18"/>
    <p:sldLayoutId id="2147484276" r:id="rId19"/>
    <p:sldLayoutId id="2147484277" r:id="rId20"/>
    <p:sldLayoutId id="2147484238" r:id="rId21"/>
    <p:sldLayoutId id="2147484278" r:id="rId22"/>
    <p:sldLayoutId id="2147484221" r:id="rId23"/>
    <p:sldLayoutId id="2147484279" r:id="rId24"/>
    <p:sldLayoutId id="2147484280" r:id="rId25"/>
    <p:sldLayoutId id="2147484281" r:id="rId26"/>
    <p:sldLayoutId id="2147484282" r:id="rId27"/>
    <p:sldLayoutId id="2147484283" r:id="rId28"/>
    <p:sldLayoutId id="2147484237" r:id="rId29"/>
    <p:sldLayoutId id="2147484284" r:id="rId30"/>
    <p:sldLayoutId id="2147484353" r:id="rId31"/>
    <p:sldLayoutId id="2147483837" r:id="rId32"/>
    <p:sldLayoutId id="2147484354" r:id="rId33"/>
    <p:sldLayoutId id="2147483885" r:id="rId34"/>
    <p:sldLayoutId id="2147484355" r:id="rId35"/>
    <p:sldLayoutId id="2147484356" r:id="rId36"/>
    <p:sldLayoutId id="2147484357" r:id="rId37"/>
    <p:sldLayoutId id="2147484358" r:id="rId38"/>
    <p:sldLayoutId id="2147484359" r:id="rId39"/>
    <p:sldLayoutId id="2147483844" r:id="rId40"/>
    <p:sldLayoutId id="2147483845" r:id="rId41"/>
    <p:sldLayoutId id="2147483735" r:id="rId42"/>
    <p:sldLayoutId id="2147484557" r:id="rId43"/>
    <p:sldLayoutId id="2147484200" r:id="rId44"/>
    <p:sldLayoutId id="2147483741" r:id="rId45"/>
    <p:sldLayoutId id="2147484202" r:id="rId46"/>
    <p:sldLayoutId id="2147484203" r:id="rId47"/>
    <p:sldLayoutId id="2147484204" r:id="rId48"/>
    <p:sldLayoutId id="2147484205" r:id="rId49"/>
    <p:sldLayoutId id="2147484206" r:id="rId50"/>
    <p:sldLayoutId id="2147483736" r:id="rId51"/>
    <p:sldLayoutId id="2147484208" r:id="rId52"/>
    <p:sldLayoutId id="2147483722" r:id="rId53"/>
    <p:sldLayoutId id="2147483778" r:id="rId54"/>
    <p:sldLayoutId id="2147483779" r:id="rId55"/>
    <p:sldLayoutId id="2147483777" r:id="rId56"/>
    <p:sldLayoutId id="2147483764" r:id="rId57"/>
    <p:sldLayoutId id="2147483765" r:id="rId58"/>
    <p:sldLayoutId id="2147483766" r:id="rId59"/>
    <p:sldLayoutId id="2147483767" r:id="rId60"/>
    <p:sldLayoutId id="2147483739" r:id="rId61"/>
    <p:sldLayoutId id="2147483771" r:id="rId62"/>
    <p:sldLayoutId id="2147483761" r:id="rId63"/>
    <p:sldLayoutId id="2147483762" r:id="rId64"/>
    <p:sldLayoutId id="2147483763" r:id="rId65"/>
    <p:sldLayoutId id="2147483772" r:id="rId66"/>
    <p:sldLayoutId id="2147484220" r:id="rId67"/>
    <p:sldLayoutId id="2147483768" r:id="rId68"/>
    <p:sldLayoutId id="2147483769" r:id="rId69"/>
    <p:sldLayoutId id="2147483770" r:id="rId70"/>
    <p:sldLayoutId id="2147484211" r:id="rId71"/>
    <p:sldLayoutId id="2147484212" r:id="rId72"/>
    <p:sldLayoutId id="2147484214" r:id="rId73"/>
    <p:sldLayoutId id="2147484572" r:id="rId74"/>
    <p:sldLayoutId id="2147484215" r:id="rId75"/>
    <p:sldLayoutId id="2147483792" r:id="rId76"/>
    <p:sldLayoutId id="2147483793" r:id="rId77"/>
    <p:sldLayoutId id="2147483794" r:id="rId78"/>
    <p:sldLayoutId id="2147483681" r:id="rId79"/>
    <p:sldLayoutId id="2147483795" r:id="rId80"/>
    <p:sldLayoutId id="2147483796" r:id="rId81"/>
    <p:sldLayoutId id="2147483797" r:id="rId82"/>
    <p:sldLayoutId id="2147483798" r:id="rId83"/>
    <p:sldLayoutId id="2147483799" r:id="rId84"/>
    <p:sldLayoutId id="2147483800" r:id="rId85"/>
    <p:sldLayoutId id="2147483801" r:id="rId86"/>
    <p:sldLayoutId id="2147484222" r:id="rId87"/>
    <p:sldLayoutId id="2147483703" r:id="rId88"/>
    <p:sldLayoutId id="2147484209" r:id="rId89"/>
    <p:sldLayoutId id="2147483661" r:id="rId90"/>
    <p:sldLayoutId id="2147483662" r:id="rId91"/>
    <p:sldLayoutId id="2147483663" r:id="rId92"/>
    <p:sldLayoutId id="2147483664" r:id="rId93"/>
    <p:sldLayoutId id="2147483668" r:id="rId94"/>
    <p:sldLayoutId id="2147483669" r:id="rId95"/>
    <p:sldLayoutId id="2147483670" r:id="rId96"/>
    <p:sldLayoutId id="2147483671" r:id="rId97"/>
    <p:sldLayoutId id="2147483672" r:id="rId98"/>
    <p:sldLayoutId id="2147483673" r:id="rId99"/>
    <p:sldLayoutId id="2147484566" r:id="rId100"/>
    <p:sldLayoutId id="2147483713" r:id="rId101"/>
    <p:sldLayoutId id="2147484231" r:id="rId102"/>
    <p:sldLayoutId id="2147484268" r:id="rId103"/>
    <p:sldLayoutId id="2147484235" r:id="rId104"/>
    <p:sldLayoutId id="2147484224" r:id="rId105"/>
    <p:sldLayoutId id="2147484245" r:id="rId106"/>
    <p:sldLayoutId id="2147484262" r:id="rId107"/>
    <p:sldLayoutId id="2147484285" r:id="rId108"/>
    <p:sldLayoutId id="2147484286" r:id="rId109"/>
    <p:sldLayoutId id="2147484287" r:id="rId110"/>
    <p:sldLayoutId id="2147484233" r:id="rId111"/>
    <p:sldLayoutId id="2147483710" r:id="rId112"/>
    <p:sldLayoutId id="2147483716" r:id="rId113"/>
    <p:sldLayoutId id="2147483723" r:id="rId114"/>
    <p:sldLayoutId id="2147484368" r:id="rId115"/>
    <p:sldLayoutId id="2147483717" r:id="rId116"/>
    <p:sldLayoutId id="2147483718" r:id="rId117"/>
    <p:sldLayoutId id="2147483719" r:id="rId118"/>
    <p:sldLayoutId id="2147483720" r:id="rId119"/>
    <p:sldLayoutId id="2147483721" r:id="rId120"/>
    <p:sldLayoutId id="2147483712" r:id="rId121"/>
    <p:sldLayoutId id="2147484570" r:id="rId122"/>
    <p:sldLayoutId id="2147483674" r:id="rId123"/>
    <p:sldLayoutId id="2147483850" r:id="rId124"/>
    <p:sldLayoutId id="2147483675" r:id="rId125"/>
    <p:sldLayoutId id="2147484288" r:id="rId126"/>
    <p:sldLayoutId id="2147484289" r:id="rId127"/>
    <p:sldLayoutId id="2147484290" r:id="rId128"/>
    <p:sldLayoutId id="2147484291" r:id="rId129"/>
    <p:sldLayoutId id="2147484292" r:id="rId130"/>
    <p:sldLayoutId id="2147484293" r:id="rId131"/>
    <p:sldLayoutId id="2147484294" r:id="rId132"/>
    <p:sldLayoutId id="2147484295" r:id="rId133"/>
    <p:sldLayoutId id="2147484296" r:id="rId134"/>
    <p:sldLayoutId id="2147483868" r:id="rId135"/>
    <p:sldLayoutId id="2147483676" r:id="rId136"/>
    <p:sldLayoutId id="2147483677" r:id="rId137"/>
    <p:sldLayoutId id="2147483678" r:id="rId138"/>
    <p:sldLayoutId id="2147483679" r:id="rId139"/>
    <p:sldLayoutId id="2147483813" r:id="rId140"/>
    <p:sldLayoutId id="2147483814" r:id="rId141"/>
    <p:sldLayoutId id="2147483815" r:id="rId142"/>
    <p:sldLayoutId id="2147483816" r:id="rId143"/>
    <p:sldLayoutId id="2147484579" r:id="rId144"/>
    <p:sldLayoutId id="2147484580" r:id="rId145"/>
    <p:sldLayoutId id="2147483879" r:id="rId146"/>
    <p:sldLayoutId id="2147484297" r:id="rId147"/>
    <p:sldLayoutId id="2147484298" r:id="rId148"/>
    <p:sldLayoutId id="2147484260" r:id="rId149"/>
    <p:sldLayoutId id="2147484226" r:id="rId150"/>
    <p:sldLayoutId id="2147484299" r:id="rId151"/>
    <p:sldLayoutId id="2147484267" r:id="rId152"/>
    <p:sldLayoutId id="2147484300" r:id="rId153"/>
    <p:sldLayoutId id="2147484301" r:id="rId154"/>
    <p:sldLayoutId id="2147484302" r:id="rId155"/>
    <p:sldLayoutId id="2147484303" r:id="rId156"/>
    <p:sldLayoutId id="2147484304" r:id="rId157"/>
    <p:sldLayoutId id="2147484305" r:id="rId158"/>
    <p:sldLayoutId id="2147484306" r:id="rId159"/>
    <p:sldLayoutId id="2147484227" r:id="rId160"/>
    <p:sldLayoutId id="2147484307" r:id="rId161"/>
    <p:sldLayoutId id="2147484308" r:id="rId162"/>
    <p:sldLayoutId id="2147484309" r:id="rId163"/>
    <p:sldLayoutId id="2147484310" r:id="rId164"/>
    <p:sldLayoutId id="2147484311" r:id="rId165"/>
    <p:sldLayoutId id="2147484312" r:id="rId166"/>
    <p:sldLayoutId id="2147483877" r:id="rId167"/>
    <p:sldLayoutId id="2147483878" r:id="rId168"/>
    <p:sldLayoutId id="2147483752" r:id="rId169"/>
    <p:sldLayoutId id="2147483773" r:id="rId170"/>
    <p:sldLayoutId id="2147483774" r:id="rId171"/>
    <p:sldLayoutId id="2147483775" r:id="rId172"/>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7"/>
            <a:ext cx="109728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2952744628"/>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 id="2147484681" r:id="rId12"/>
    <p:sldLayoutId id="2147484682" r:id="rId13"/>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5"/>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Arial" panose="020B0604020202020204" pitchFamily="34" charset="0"/>
                <a:cs typeface="+mn-cs"/>
              </a:defRPr>
            </a:lvl1pPr>
          </a:lstStyle>
          <a:p>
            <a:pPr>
              <a:defRPr/>
            </a:pPr>
            <a:fld id="{26218B61-2C44-4426-BE0D-62AFE46C727B}" type="datetime1">
              <a:rPr lang="en-US" altLang="ja-JP"/>
              <a:pPr>
                <a:defRPr/>
              </a:pPr>
              <a:t>3/27/2023</a:t>
            </a:fld>
            <a:endParaRPr lang="en-US" altLang="en-US"/>
          </a:p>
        </p:txBody>
      </p:sp>
      <p:sp>
        <p:nvSpPr>
          <p:cNvPr id="5" name="Footer Placeholder 4"/>
          <p:cNvSpPr>
            <a:spLocks noGrp="1"/>
          </p:cNvSpPr>
          <p:nvPr>
            <p:ph type="ftr" sz="quarter" idx="3"/>
          </p:nvPr>
        </p:nvSpPr>
        <p:spPr>
          <a:xfrm>
            <a:off x="4165600" y="6356375"/>
            <a:ext cx="3860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75"/>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defRPr>
            </a:lvl1pPr>
          </a:lstStyle>
          <a:p>
            <a:pPr>
              <a:defRPr/>
            </a:pPr>
            <a:fld id="{08215A01-EBC1-45C7-9A9D-8A83BBE998CB}" type="slidenum">
              <a:rPr lang="en-US" altLang="en-US"/>
              <a:pPr>
                <a:defRPr/>
              </a:pPr>
              <a:t>‹#›</a:t>
            </a:fld>
            <a:endParaRPr lang="en-US" altLang="en-US"/>
          </a:p>
        </p:txBody>
      </p:sp>
    </p:spTree>
    <p:extLst>
      <p:ext uri="{BB962C8B-B14F-4D97-AF65-F5344CB8AC3E}">
        <p14:creationId xmlns:p14="http://schemas.microsoft.com/office/powerpoint/2010/main" val="3395447764"/>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hf hdr="0" ftr="0" dt="0"/>
  <p:txStyles>
    <p:titleStyle>
      <a:lvl1pPr algn="ctr" rtl="0" eaLnBrk="0" fontAlgn="base" hangingPunct="0">
        <a:spcBef>
          <a:spcPct val="0"/>
        </a:spcBef>
        <a:spcAft>
          <a:spcPct val="0"/>
        </a:spcAft>
        <a:defRPr sz="33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33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33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33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3300">
          <a:solidFill>
            <a:schemeClr val="tx1"/>
          </a:solidFill>
          <a:latin typeface="Calibri" pitchFamily="34" charset="0"/>
          <a:ea typeface="MS PGothic" pitchFamily="34" charset="-128"/>
          <a:cs typeface="MS PGothic"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S PGothic" charset="0"/>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S PGothic" charset="0"/>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S PGothic" charset="0"/>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S PGothic"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9F9A0-8CBE-4C3C-85F1-91B2141E10BF}"/>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244116"/>
            <a:ext cx="12192000" cy="642737"/>
          </a:xfrm>
          <a:prstGeom prst="rect">
            <a:avLst/>
          </a:prstGeom>
        </p:spPr>
      </p:pic>
      <p:sp>
        <p:nvSpPr>
          <p:cNvPr id="2" name="Title Placeholder 1"/>
          <p:cNvSpPr>
            <a:spLocks noGrp="1"/>
          </p:cNvSpPr>
          <p:nvPr>
            <p:ph type="title"/>
          </p:nvPr>
        </p:nvSpPr>
        <p:spPr>
          <a:xfrm>
            <a:off x="581465" y="126609"/>
            <a:ext cx="11179127" cy="11119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81465" y="1575583"/>
            <a:ext cx="11163875" cy="460138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11653583" y="6354069"/>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EB727E-5B2C-4310-AB66-CE5561C8F44D}" type="slidenum">
              <a:rPr lang="en-US" smtClean="0"/>
              <a:pPr/>
              <a:t>‹#›</a:t>
            </a:fld>
            <a:endParaRPr lang="en-US"/>
          </a:p>
        </p:txBody>
      </p:sp>
    </p:spTree>
    <p:extLst>
      <p:ext uri="{BB962C8B-B14F-4D97-AF65-F5344CB8AC3E}">
        <p14:creationId xmlns:p14="http://schemas.microsoft.com/office/powerpoint/2010/main" val="467858109"/>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3680" r:id="rId4"/>
    <p:sldLayoutId id="2147484363" r:id="rId5"/>
    <p:sldLayoutId id="2147483685" r:id="rId6"/>
  </p:sldLayoutIdLst>
  <p:hf hdr="0" ftr="0" dt="0"/>
  <p:txStyles>
    <p:titleStyle>
      <a:lvl1pPr algn="l" defTabSz="685800" rtl="0" eaLnBrk="1" latinLnBrk="0" hangingPunct="1">
        <a:lnSpc>
          <a:spcPct val="90000"/>
        </a:lnSpc>
        <a:spcBef>
          <a:spcPct val="0"/>
        </a:spcBef>
        <a:buNone/>
        <a:defRPr sz="2700" b="1" kern="1200">
          <a:solidFill>
            <a:schemeClr val="bg2">
              <a:lumMod val="50000"/>
            </a:schemeClr>
          </a:solidFill>
          <a:latin typeface="Century Gothic" panose="020B0502020202020204" pitchFamily="34" charset="0"/>
          <a:ea typeface="+mj-ea"/>
          <a:cs typeface="+mj-cs"/>
        </a:defRPr>
      </a:lvl1pPr>
    </p:titleStyle>
    <p:bodyStyle>
      <a:lvl1pPr marL="210741" indent="-210741" algn="l" defTabSz="685800" rtl="0" eaLnBrk="1" latinLnBrk="0" hangingPunct="1">
        <a:lnSpc>
          <a:spcPct val="90000"/>
        </a:lnSpc>
        <a:spcBef>
          <a:spcPts val="750"/>
        </a:spcBef>
        <a:buClr>
          <a:schemeClr val="accent2"/>
        </a:buClr>
        <a:buFont typeface="Arial" panose="020B0604020202020204" pitchFamily="34" charset="0"/>
        <a:buChar char="•"/>
        <a:defRPr sz="2250" kern="1200">
          <a:solidFill>
            <a:schemeClr val="bg2">
              <a:lumMod val="50000"/>
            </a:schemeClr>
          </a:solidFill>
          <a:latin typeface="+mn-lt"/>
          <a:ea typeface="+mn-ea"/>
          <a:cs typeface="+mn-cs"/>
        </a:defRPr>
      </a:lvl1pPr>
      <a:lvl2pPr marL="601266" indent="-264319" algn="l" defTabSz="685800" rtl="0" eaLnBrk="1" latinLnBrk="0" hangingPunct="1">
        <a:lnSpc>
          <a:spcPct val="90000"/>
        </a:lnSpc>
        <a:spcBef>
          <a:spcPts val="375"/>
        </a:spcBef>
        <a:buClr>
          <a:schemeClr val="accent2"/>
        </a:buClr>
        <a:buFont typeface="Arial" panose="020B0604020202020204" pitchFamily="34" charset="0"/>
        <a:buChar char="‒"/>
        <a:defRPr sz="2250" kern="1200">
          <a:solidFill>
            <a:schemeClr val="bg2">
              <a:lumMod val="50000"/>
            </a:schemeClr>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950" kern="1200">
          <a:solidFill>
            <a:schemeClr val="bg2">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4216806677"/>
      </p:ext>
    </p:extLst>
  </p:cSld>
  <p:clrMap bg1="lt1" tx1="dk1" bg2="lt2" tx2="dk2" accent1="accent1" accent2="accent2" accent3="accent3" accent4="accent4" accent5="accent5" accent6="accent6" hlink="hlink" folHlink="folHlink"/>
  <p:sldLayoutIdLst>
    <p:sldLayoutId id="2147483709" r:id="rId1"/>
    <p:sldLayoutId id="2147484365" r:id="rId2"/>
    <p:sldLayoutId id="2147483711" r:id="rId3"/>
    <p:sldLayoutId id="2147484374" r:id="rId4"/>
    <p:sldLayoutId id="2147484364" r:id="rId5"/>
    <p:sldLayoutId id="2147483714" r:id="rId6"/>
    <p:sldLayoutId id="2147483715" r:id="rId7"/>
    <p:sldLayoutId id="2147484366" r:id="rId8"/>
    <p:sldLayoutId id="2147484369" r:id="rId9"/>
    <p:sldLayoutId id="2147484370" r:id="rId10"/>
    <p:sldLayoutId id="2147484371"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DF9A06-7854-8D48-B7F2-B135CD4D82F8}"/>
              </a:ext>
            </a:extLst>
          </p:cNvPr>
          <p:cNvSpPr/>
          <p:nvPr userDrawn="1"/>
        </p:nvSpPr>
        <p:spPr bwMode="auto">
          <a:xfrm>
            <a:off x="0" y="0"/>
            <a:ext cx="12203955" cy="533400"/>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1">
            <a:extLst>
              <a:ext uri="{FF2B5EF4-FFF2-40B4-BE49-F238E27FC236}">
                <a16:creationId xmlns:a16="http://schemas.microsoft.com/office/drawing/2014/main" id="{E947B078-2274-E048-BF1D-71C1E769DC7C}"/>
              </a:ext>
            </a:extLst>
          </p:cNvPr>
          <p:cNvSpPr/>
          <p:nvPr userDrawn="1"/>
        </p:nvSpPr>
        <p:spPr>
          <a:xfrm>
            <a:off x="11618964" y="6400800"/>
            <a:ext cx="466794" cy="369332"/>
          </a:xfrm>
          <a:prstGeom prst="rect">
            <a:avLst/>
          </a:prstGeom>
        </p:spPr>
        <p:txBody>
          <a:bodyPr wrap="none">
            <a:spAutoFit/>
          </a:bodyPr>
          <a:lstStyle/>
          <a:p>
            <a:fld id="{BE040F21-18A7-F24A-9FFF-CA1645682805}" type="slidenum">
              <a:rPr lang="en-US" smtClean="0">
                <a:latin typeface="Roboto" panose="02000000000000000000" pitchFamily="2" charset="0"/>
                <a:ea typeface="Roboto" panose="02000000000000000000" pitchFamily="2" charset="0"/>
              </a:rPr>
              <a:t>‹#›</a:t>
            </a:fld>
            <a:endParaRPr lang="en-US">
              <a:latin typeface="Roboto" panose="02000000000000000000" pitchFamily="2" charset="0"/>
              <a:ea typeface="Roboto" panose="02000000000000000000" pitchFamily="2" charset="0"/>
            </a:endParaRPr>
          </a:p>
        </p:txBody>
      </p:sp>
      <p:sp>
        <p:nvSpPr>
          <p:cNvPr id="3" name="Title Placeholder 2">
            <a:extLst>
              <a:ext uri="{FF2B5EF4-FFF2-40B4-BE49-F238E27FC236}">
                <a16:creationId xmlns:a16="http://schemas.microsoft.com/office/drawing/2014/main" id="{249BE8F0-75A0-A748-99AE-728CF18B0D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70FFF947-11DF-1645-95AE-F53E85B1898B}"/>
              </a:ext>
            </a:extLst>
          </p:cNvPr>
          <p:cNvPicPr>
            <a:picLocks noChangeAspect="1"/>
          </p:cNvPicPr>
          <p:nvPr userDrawn="1"/>
        </p:nvPicPr>
        <p:blipFill>
          <a:blip r:embed="rId12"/>
          <a:stretch>
            <a:fillRect/>
          </a:stretch>
        </p:blipFill>
        <p:spPr>
          <a:xfrm>
            <a:off x="10210800" y="75091"/>
            <a:ext cx="1828800" cy="382109"/>
          </a:xfrm>
          <a:prstGeom prst="rect">
            <a:avLst/>
          </a:prstGeom>
        </p:spPr>
      </p:pic>
    </p:spTree>
    <p:custDataLst>
      <p:tags r:id="rId11"/>
    </p:custDataLst>
    <p:extLst>
      <p:ext uri="{BB962C8B-B14F-4D97-AF65-F5344CB8AC3E}">
        <p14:creationId xmlns:p14="http://schemas.microsoft.com/office/powerpoint/2010/main" val="3885467327"/>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Lst>
  <p:hf hdr="0" ftr="0" dt="0"/>
  <p:txStyles>
    <p:titleStyle>
      <a:lvl1pPr algn="l" rtl="0" eaLnBrk="1" fontAlgn="base" hangingPunct="1">
        <a:spcBef>
          <a:spcPct val="0"/>
        </a:spcBef>
        <a:spcAft>
          <a:spcPct val="0"/>
        </a:spcAft>
        <a:defRPr sz="40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540" y="1604789"/>
            <a:ext cx="11203665" cy="4238450"/>
          </a:xfrm>
          <a:prstGeom prst="rect">
            <a:avLst/>
          </a:prstGeom>
        </p:spPr>
        <p:txBody>
          <a:bodyPr vert="horz" lIns="121932" tIns="60965" rIns="121932" bIns="60965"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6"/>
          <p:cNvSpPr>
            <a:spLocks noGrp="1"/>
          </p:cNvSpPr>
          <p:nvPr>
            <p:ph type="sldNum" sz="quarter" idx="4"/>
          </p:nvPr>
        </p:nvSpPr>
        <p:spPr>
          <a:xfrm>
            <a:off x="11202595" y="6454535"/>
            <a:ext cx="559704" cy="319175"/>
          </a:xfrm>
          <a:prstGeom prst="rect">
            <a:avLst/>
          </a:prstGeom>
        </p:spPr>
        <p:txBody>
          <a:bodyPr/>
          <a:lstStyle>
            <a:lvl1pPr algn="r">
              <a:defRPr sz="750">
                <a:solidFill>
                  <a:schemeClr val="bg1">
                    <a:lumMod val="50000"/>
                  </a:schemeClr>
                </a:solidFill>
              </a:defRPr>
            </a:lvl1pPr>
          </a:lstStyle>
          <a:p>
            <a:fld id="{2911D643-BEFA-4812-B7BF-93C185E3C2A4}" type="slidenum">
              <a:rPr lang="en-US" smtClean="0"/>
              <a:t>‹#›</a:t>
            </a:fld>
            <a:endParaRPr lang="en-US"/>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p:nvCxnSpPr>
        <p:spPr>
          <a:xfrm>
            <a:off x="11311725" y="6447274"/>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p:nvSpPr>
        <p:spPr>
          <a:xfrm>
            <a:off x="-795131" y="2117035"/>
            <a:ext cx="0" cy="0"/>
          </a:xfrm>
          <a:prstGeom prst="rect">
            <a:avLst/>
          </a:prstGeom>
        </p:spPr>
        <p:txBody>
          <a:bodyPr wrap="none" lIns="91402" tIns="45700" rIns="91402" bIns="45700" rtlCol="0" anchor="ctr">
            <a:noAutofit/>
          </a:bodyPr>
          <a:lstStyle/>
          <a:p>
            <a:pPr marL="0" indent="0">
              <a:spcBef>
                <a:spcPts val="0"/>
              </a:spcBef>
              <a:buNone/>
            </a:pPr>
            <a:endParaRPr lang="en-US" sz="1574" dirty="0">
              <a:solidFill>
                <a:schemeClr val="bg1">
                  <a:lumMod val="50000"/>
                </a:schemeClr>
              </a:solidFill>
              <a:cs typeface="Calibri"/>
            </a:endParaRPr>
          </a:p>
        </p:txBody>
      </p:sp>
    </p:spTree>
    <p:custDataLst>
      <p:tags r:id="rId22"/>
    </p:custDataLst>
    <p:extLst>
      <p:ext uri="{BB962C8B-B14F-4D97-AF65-F5344CB8AC3E}">
        <p14:creationId xmlns:p14="http://schemas.microsoft.com/office/powerpoint/2010/main" val="73442798"/>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Lst>
  <p:txStyles>
    <p:titleStyle>
      <a:lvl1pPr algn="l" defTabSz="457013" rtl="0" eaLnBrk="1" latinLnBrk="0" hangingPunct="1">
        <a:spcBef>
          <a:spcPct val="0"/>
        </a:spcBef>
        <a:buNone/>
        <a:defRPr sz="2400" b="1" kern="1200" spc="0">
          <a:solidFill>
            <a:schemeClr val="tx1"/>
          </a:solidFill>
          <a:latin typeface="Arial" panose="020B0604020202020204" pitchFamily="34" charset="0"/>
          <a:ea typeface="+mj-ea"/>
          <a:cs typeface="Arial" panose="020B0604020202020204" pitchFamily="34" charset="0"/>
        </a:defRPr>
      </a:lvl1pPr>
    </p:titleStyle>
    <p:bodyStyle>
      <a:lvl1pPr marL="137021" indent="-137021" algn="l" defTabSz="457013"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1pPr>
      <a:lvl2pPr marL="399746" indent="-148472" algn="l" defTabSz="457013"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2pPr>
      <a:lvl3pPr marL="662472" indent="-159926" algn="l" defTabSz="457013"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913745" indent="-159926" algn="l" defTabSz="457013"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1165019" indent="-159926" algn="l" defTabSz="457013"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3572" indent="-228506" algn="l" defTabSz="457013" rtl="0" eaLnBrk="1" latinLnBrk="0" hangingPunct="1">
        <a:spcBef>
          <a:spcPct val="20000"/>
        </a:spcBef>
        <a:buFont typeface="Arial"/>
        <a:buChar char="•"/>
        <a:defRPr sz="1874" kern="1200">
          <a:solidFill>
            <a:schemeClr val="tx1"/>
          </a:solidFill>
          <a:latin typeface="+mn-lt"/>
          <a:ea typeface="+mn-ea"/>
          <a:cs typeface="+mn-cs"/>
        </a:defRPr>
      </a:lvl6pPr>
      <a:lvl7pPr marL="2970584" indent="-228506" algn="l" defTabSz="457013" rtl="0" eaLnBrk="1" latinLnBrk="0" hangingPunct="1">
        <a:spcBef>
          <a:spcPct val="20000"/>
        </a:spcBef>
        <a:buFont typeface="Arial"/>
        <a:buChar char="•"/>
        <a:defRPr sz="1874" kern="1200">
          <a:solidFill>
            <a:schemeClr val="tx1"/>
          </a:solidFill>
          <a:latin typeface="+mn-lt"/>
          <a:ea typeface="+mn-ea"/>
          <a:cs typeface="+mn-cs"/>
        </a:defRPr>
      </a:lvl7pPr>
      <a:lvl8pPr marL="3427596" indent="-228506" algn="l" defTabSz="457013" rtl="0" eaLnBrk="1" latinLnBrk="0" hangingPunct="1">
        <a:spcBef>
          <a:spcPct val="20000"/>
        </a:spcBef>
        <a:buFont typeface="Arial"/>
        <a:buChar char="•"/>
        <a:defRPr sz="1874" kern="1200">
          <a:solidFill>
            <a:schemeClr val="tx1"/>
          </a:solidFill>
          <a:latin typeface="+mn-lt"/>
          <a:ea typeface="+mn-ea"/>
          <a:cs typeface="+mn-cs"/>
        </a:defRPr>
      </a:lvl8pPr>
      <a:lvl9pPr marL="3884609" indent="-228506" algn="l" defTabSz="457013" rtl="0" eaLnBrk="1" latinLnBrk="0" hangingPunct="1">
        <a:spcBef>
          <a:spcPct val="20000"/>
        </a:spcBef>
        <a:buFont typeface="Arial"/>
        <a:buChar char="•"/>
        <a:defRPr sz="1874" kern="1200">
          <a:solidFill>
            <a:schemeClr val="tx1"/>
          </a:solidFill>
          <a:latin typeface="+mn-lt"/>
          <a:ea typeface="+mn-ea"/>
          <a:cs typeface="+mn-cs"/>
        </a:defRPr>
      </a:lvl9pPr>
    </p:bodyStyle>
    <p:otherStyle>
      <a:defPPr>
        <a:defRPr lang="en-US"/>
      </a:defPPr>
      <a:lvl1pPr marL="0" algn="l" defTabSz="457013" rtl="0" eaLnBrk="1" latinLnBrk="0" hangingPunct="1">
        <a:defRPr sz="1724" kern="1200">
          <a:solidFill>
            <a:schemeClr val="tx1"/>
          </a:solidFill>
          <a:latin typeface="+mn-lt"/>
          <a:ea typeface="+mn-ea"/>
          <a:cs typeface="+mn-cs"/>
        </a:defRPr>
      </a:lvl1pPr>
      <a:lvl2pPr marL="457013" algn="l" defTabSz="457013" rtl="0" eaLnBrk="1" latinLnBrk="0" hangingPunct="1">
        <a:defRPr sz="1724" kern="1200">
          <a:solidFill>
            <a:schemeClr val="tx1"/>
          </a:solidFill>
          <a:latin typeface="+mn-lt"/>
          <a:ea typeface="+mn-ea"/>
          <a:cs typeface="+mn-cs"/>
        </a:defRPr>
      </a:lvl2pPr>
      <a:lvl3pPr marL="914026" algn="l" defTabSz="457013" rtl="0" eaLnBrk="1" latinLnBrk="0" hangingPunct="1">
        <a:defRPr sz="1724" kern="1200">
          <a:solidFill>
            <a:schemeClr val="tx1"/>
          </a:solidFill>
          <a:latin typeface="+mn-lt"/>
          <a:ea typeface="+mn-ea"/>
          <a:cs typeface="+mn-cs"/>
        </a:defRPr>
      </a:lvl3pPr>
      <a:lvl4pPr marL="1371040" algn="l" defTabSz="457013" rtl="0" eaLnBrk="1" latinLnBrk="0" hangingPunct="1">
        <a:defRPr sz="1724" kern="1200">
          <a:solidFill>
            <a:schemeClr val="tx1"/>
          </a:solidFill>
          <a:latin typeface="+mn-lt"/>
          <a:ea typeface="+mn-ea"/>
          <a:cs typeface="+mn-cs"/>
        </a:defRPr>
      </a:lvl4pPr>
      <a:lvl5pPr marL="1828052" algn="l" defTabSz="457013" rtl="0" eaLnBrk="1" latinLnBrk="0" hangingPunct="1">
        <a:defRPr sz="1724" kern="1200">
          <a:solidFill>
            <a:schemeClr val="tx1"/>
          </a:solidFill>
          <a:latin typeface="+mn-lt"/>
          <a:ea typeface="+mn-ea"/>
          <a:cs typeface="+mn-cs"/>
        </a:defRPr>
      </a:lvl5pPr>
      <a:lvl6pPr marL="2285065" algn="l" defTabSz="457013" rtl="0" eaLnBrk="1" latinLnBrk="0" hangingPunct="1">
        <a:defRPr sz="1724" kern="1200">
          <a:solidFill>
            <a:schemeClr val="tx1"/>
          </a:solidFill>
          <a:latin typeface="+mn-lt"/>
          <a:ea typeface="+mn-ea"/>
          <a:cs typeface="+mn-cs"/>
        </a:defRPr>
      </a:lvl6pPr>
      <a:lvl7pPr marL="2742077" algn="l" defTabSz="457013" rtl="0" eaLnBrk="1" latinLnBrk="0" hangingPunct="1">
        <a:defRPr sz="1724" kern="1200">
          <a:solidFill>
            <a:schemeClr val="tx1"/>
          </a:solidFill>
          <a:latin typeface="+mn-lt"/>
          <a:ea typeface="+mn-ea"/>
          <a:cs typeface="+mn-cs"/>
        </a:defRPr>
      </a:lvl7pPr>
      <a:lvl8pPr marL="3199091" algn="l" defTabSz="457013" rtl="0" eaLnBrk="1" latinLnBrk="0" hangingPunct="1">
        <a:defRPr sz="1724" kern="1200">
          <a:solidFill>
            <a:schemeClr val="tx1"/>
          </a:solidFill>
          <a:latin typeface="+mn-lt"/>
          <a:ea typeface="+mn-ea"/>
          <a:cs typeface="+mn-cs"/>
        </a:defRPr>
      </a:lvl8pPr>
      <a:lvl9pPr marL="3656104" algn="l" defTabSz="457013" rtl="0" eaLnBrk="1" latinLnBrk="0" hangingPunct="1">
        <a:defRPr sz="17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320">
          <p15:clr>
            <a:srgbClr val="F26B43"/>
          </p15:clr>
        </p15:guide>
        <p15:guide id="3" pos="7392">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4"/>
      <p:tags r:id="rId15"/>
    </p:custDataLst>
    <p:extLst>
      <p:ext uri="{BB962C8B-B14F-4D97-AF65-F5344CB8AC3E}">
        <p14:creationId xmlns:p14="http://schemas.microsoft.com/office/powerpoint/2010/main" val="4273236252"/>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 id="2147484624" r:id="rId12"/>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320">
          <p15:clr>
            <a:srgbClr val="F26B43"/>
          </p15:clr>
        </p15:guide>
        <p15:guide id="3" pos="7392">
          <p15:clr>
            <a:srgbClr val="F26B43"/>
          </p15:clr>
        </p15:guide>
        <p15:guide id="4" orient="horz" pos="2160">
          <p15:clr>
            <a:srgbClr val="F26B43"/>
          </p15:clr>
        </p15:guide>
        <p15:guide id="5" orient="horz" pos="5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ea typeface="ヒラギノ角ゴ Pro W3" pitchFamily="116" charset="-128"/>
              </a:rPr>
              <a:pPr>
                <a:defRPr/>
              </a:pPr>
              <a:t>‹#›</a:t>
            </a:fld>
            <a:endParaRPr lang="en-US" dirty="0">
              <a:solidFill>
                <a:srgbClr val="FFFFFF">
                  <a:lumMod val="50000"/>
                </a:srgbClr>
              </a:solidFill>
              <a:ea typeface="ヒラギノ角ゴ Pro W3" pitchFamily="116" charset="-128"/>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ヒラギノ角ゴ Pro W3" pitchFamily="116" charset="-128"/>
              <a:cs typeface="Calibri"/>
            </a:endParaRPr>
          </a:p>
        </p:txBody>
      </p:sp>
    </p:spTree>
    <p:custDataLst>
      <p:custData r:id="rId15"/>
      <p:tags r:id="rId16"/>
    </p:custDataLst>
    <p:extLst>
      <p:ext uri="{BB962C8B-B14F-4D97-AF65-F5344CB8AC3E}">
        <p14:creationId xmlns:p14="http://schemas.microsoft.com/office/powerpoint/2010/main" val="651494567"/>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 id="2147484637" r:id="rId12"/>
    <p:sldLayoutId id="2147484638" r:id="rId13"/>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320">
          <p15:clr>
            <a:srgbClr val="F26B43"/>
          </p15:clr>
        </p15:guide>
        <p15:guide id="3" pos="7392">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7A630-6DEE-4F45-9872-4A9386C88847}" type="slidenum">
              <a:rPr lang="en-US" smtClean="0"/>
              <a:pPr/>
              <a:t>‹#›</a:t>
            </a:fld>
            <a:endParaRPr lang="en-US"/>
          </a:p>
        </p:txBody>
      </p:sp>
    </p:spTree>
    <p:extLst>
      <p:ext uri="{BB962C8B-B14F-4D97-AF65-F5344CB8AC3E}">
        <p14:creationId xmlns:p14="http://schemas.microsoft.com/office/powerpoint/2010/main" val="3085214374"/>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3819886171"/>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 id="2147484663" r:id="rId12"/>
    <p:sldLayoutId id="2147484664" r:id="rId13"/>
    <p:sldLayoutId id="2147484665" r:id="rId14"/>
    <p:sldLayoutId id="2147484666" r:id="rId15"/>
    <p:sldLayoutId id="2147484667" r:id="rId16"/>
    <p:sldLayoutId id="2147484668" r:id="rId17"/>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54.svg"/><Relationship Id="rId2" Type="http://schemas.openxmlformats.org/officeDocument/2006/relationships/notesSlide" Target="../notesSlides/notesSlide4.xml"/><Relationship Id="rId1" Type="http://schemas.openxmlformats.org/officeDocument/2006/relationships/slideLayout" Target="../slideLayouts/slideLayout94.xml"/><Relationship Id="rId6" Type="http://schemas.openxmlformats.org/officeDocument/2006/relationships/image" Target="../media/image72.png"/><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94.xml"/><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94.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94.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63.svg"/><Relationship Id="rId5" Type="http://schemas.openxmlformats.org/officeDocument/2006/relationships/image" Target="../media/image78.png"/><Relationship Id="rId4" Type="http://schemas.openxmlformats.org/officeDocument/2006/relationships/image" Target="../media/image61.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ellie.suse@northwestern.edu" TargetMode="External"/><Relationship Id="rId2" Type="http://schemas.openxmlformats.org/officeDocument/2006/relationships/image" Target="../media/image61.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redcap.healthlnk.org/"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92.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192.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192.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2.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2.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19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1.xml"/></Relationships>
</file>

<file path=ppt/slides/_rels/slide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1.xml"/></Relationships>
</file>

<file path=ppt/slides/_rels/slide5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92.xml"/></Relationships>
</file>

<file path=ppt/slides/_rels/slide52.xml.rels><?xml version="1.0" encoding="UTF-8" standalone="yes"?>
<Relationships xmlns="http://schemas.openxmlformats.org/package/2006/relationships"><Relationship Id="rId3" Type="http://schemas.openxmlformats.org/officeDocument/2006/relationships/hyperlink" Target="https://www.maxpixel.net/Guide-Help-Faq-Question-Answer-Test-Question-Mark-160071" TargetMode="External"/><Relationship Id="rId2" Type="http://schemas.openxmlformats.org/officeDocument/2006/relationships/image" Target="../media/image94.png"/><Relationship Id="rId1" Type="http://schemas.openxmlformats.org/officeDocument/2006/relationships/slideLayout" Target="../slideLayouts/slideLayout19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06.xml"/></Relationships>
</file>

<file path=ppt/slides/_rels/slide5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205.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19.xml"/><Relationship Id="rId1" Type="http://schemas.openxmlformats.org/officeDocument/2006/relationships/tags" Target="../tags/tag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5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23.xml"/></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94.xml"/><Relationship Id="rId4" Type="http://schemas.openxmlformats.org/officeDocument/2006/relationships/image" Target="../media/image6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6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50.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259.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7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6.xml"/><Relationship Id="rId1" Type="http://schemas.openxmlformats.org/officeDocument/2006/relationships/slideLayout" Target="../slideLayouts/slideLayout286.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2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hyperlink" Target="mailto:info@ilpqc.org"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18/10/relationships/comments" Target="../comments/modernComment_2A0_FEC9E073.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9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5.png"/><Relationship Id="rId3" Type="http://schemas.openxmlformats.org/officeDocument/2006/relationships/image" Target="../media/image106.jpeg"/><Relationship Id="rId7" Type="http://schemas.openxmlformats.org/officeDocument/2006/relationships/image" Target="../media/image110.png"/><Relationship Id="rId12"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189.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108.png"/><Relationship Id="rId10" Type="http://schemas.openxmlformats.org/officeDocument/2006/relationships/image" Target="../media/image112.png"/><Relationship Id="rId4" Type="http://schemas.openxmlformats.org/officeDocument/2006/relationships/image" Target="../media/image107.gif"/><Relationship Id="rId9" Type="http://schemas.microsoft.com/office/2007/relationships/hdphoto" Target="../media/hdphoto2.wdp"/></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7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3.xml"/></Relationships>
</file>

<file path=ppt/slides/_rels/slide7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3.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183.xml"/><Relationship Id="rId4" Type="http://schemas.openxmlformats.org/officeDocument/2006/relationships/image" Target="../media/image119.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413310" y="1561331"/>
            <a:ext cx="6511490" cy="2267013"/>
          </a:xfrm>
        </p:spPr>
        <p:txBody>
          <a:bodyPr/>
          <a:lstStyle/>
          <a:p>
            <a:r>
              <a:rPr lang="en-US" dirty="0">
                <a:ea typeface="Lato Medium"/>
                <a:cs typeface="Lato Medium"/>
              </a:rPr>
              <a:t>PVB Monthly Webinar: </a:t>
            </a:r>
            <a:br>
              <a:rPr lang="en-US" dirty="0">
                <a:ea typeface="Lato Medium"/>
                <a:cs typeface="Lato Medium"/>
              </a:rPr>
            </a:br>
            <a:r>
              <a:rPr lang="en-US" dirty="0" smtClean="0">
                <a:ea typeface="Lato Medium"/>
                <a:cs typeface="Lato Medium"/>
              </a:rPr>
              <a:t>Reviewing your PVB Data Stratified by Race and Ethnicity</a:t>
            </a:r>
            <a:endParaRPr lang="en-US" sz="3600" b="0" dirty="0">
              <a:ea typeface="Lato Medium"/>
              <a:cs typeface="Lato Medium"/>
            </a:endParaRPr>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a:xfrm>
            <a:off x="1413310" y="3966184"/>
            <a:ext cx="5194433" cy="986569"/>
          </a:xfrm>
        </p:spPr>
        <p:txBody>
          <a:bodyPr vert="horz" lIns="91440" tIns="45720" rIns="91440" bIns="45720" rtlCol="0" anchor="t">
            <a:noAutofit/>
          </a:bodyPr>
          <a:lstStyle/>
          <a:p>
            <a:r>
              <a:rPr lang="en-US">
                <a:ea typeface="+mn-lt"/>
                <a:cs typeface="+mn-lt"/>
              </a:rPr>
              <a:t>March 27</a:t>
            </a:r>
            <a:r>
              <a:rPr lang="en-US" baseline="30000">
                <a:ea typeface="+mn-lt"/>
                <a:cs typeface="+mn-lt"/>
              </a:rPr>
              <a:t>th</a:t>
            </a:r>
            <a:r>
              <a:rPr lang="en-US">
                <a:ea typeface="+mn-lt"/>
                <a:cs typeface="+mn-lt"/>
              </a:rPr>
              <a:t>, 2023, at 12:30 PM</a:t>
            </a:r>
            <a:endParaRPr lang="en-US"/>
          </a:p>
        </p:txBody>
      </p:sp>
      <p:pic>
        <p:nvPicPr>
          <p:cNvPr id="6" name="Picture 6" descr="Pregnant woman holding stomach">
            <a:extLst>
              <a:ext uri="{FF2B5EF4-FFF2-40B4-BE49-F238E27FC236}">
                <a16:creationId xmlns:a16="http://schemas.microsoft.com/office/drawing/2014/main" id="{30C1A51F-9C76-7D94-57CD-AC4A39EF6029}"/>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t="-597"/>
          <a:stretch/>
        </p:blipFill>
        <p:spPr>
          <a:xfrm>
            <a:off x="7683626" y="436922"/>
            <a:ext cx="4508374" cy="5279954"/>
          </a:xfrm>
        </p:spPr>
      </p:pic>
    </p:spTree>
    <p:extLst>
      <p:ext uri="{BB962C8B-B14F-4D97-AF65-F5344CB8AC3E}">
        <p14:creationId xmlns:p14="http://schemas.microsoft.com/office/powerpoint/2010/main" val="2008243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0800" y="1905000"/>
            <a:ext cx="3086100" cy="41148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905000"/>
            <a:ext cx="3086100" cy="4114800"/>
          </a:xfrm>
          <a:prstGeom prst="rect">
            <a:avLst/>
          </a:prstGeom>
        </p:spPr>
      </p:pic>
      <p:sp>
        <p:nvSpPr>
          <p:cNvPr id="6" name="TextBox 5"/>
          <p:cNvSpPr txBox="1"/>
          <p:nvPr/>
        </p:nvSpPr>
        <p:spPr>
          <a:xfrm>
            <a:off x="2514600" y="6172201"/>
            <a:ext cx="3162300" cy="646331"/>
          </a:xfrm>
          <a:prstGeom prst="rect">
            <a:avLst/>
          </a:prstGeom>
          <a:noFill/>
        </p:spPr>
        <p:txBody>
          <a:bodyPr wrap="square" rtlCol="0">
            <a:spAutoFit/>
          </a:bodyPr>
          <a:lstStyle/>
          <a:p>
            <a:r>
              <a:rPr lang="en-US"/>
              <a:t>With 4 portrait oriented sheets in the middle panel</a:t>
            </a:r>
          </a:p>
        </p:txBody>
      </p:sp>
      <p:sp>
        <p:nvSpPr>
          <p:cNvPr id="7" name="TextBox 6"/>
          <p:cNvSpPr txBox="1"/>
          <p:nvPr/>
        </p:nvSpPr>
        <p:spPr>
          <a:xfrm>
            <a:off x="6629400" y="6173274"/>
            <a:ext cx="3162300" cy="646331"/>
          </a:xfrm>
          <a:prstGeom prst="rect">
            <a:avLst/>
          </a:prstGeom>
          <a:noFill/>
        </p:spPr>
        <p:txBody>
          <a:bodyPr wrap="square" rtlCol="0">
            <a:spAutoFit/>
          </a:bodyPr>
          <a:lstStyle/>
          <a:p>
            <a:r>
              <a:rPr lang="en-US"/>
              <a:t>With 3 landscape oriented sheets in the middle panel</a:t>
            </a:r>
          </a:p>
        </p:txBody>
      </p:sp>
      <p:sp>
        <p:nvSpPr>
          <p:cNvPr id="9" name="Title 8">
            <a:extLst>
              <a:ext uri="{FF2B5EF4-FFF2-40B4-BE49-F238E27FC236}">
                <a16:creationId xmlns:a16="http://schemas.microsoft.com/office/drawing/2014/main" id="{26002446-155E-09F3-F0CD-EACC2605057B}"/>
              </a:ext>
            </a:extLst>
          </p:cNvPr>
          <p:cNvSpPr>
            <a:spLocks noGrp="1"/>
          </p:cNvSpPr>
          <p:nvPr>
            <p:ph type="title"/>
          </p:nvPr>
        </p:nvSpPr>
        <p:spPr/>
        <p:txBody>
          <a:bodyPr/>
          <a:lstStyle/>
          <a:p>
            <a:r>
              <a:rPr lang="en-US">
                <a:ea typeface="Lato Medium"/>
                <a:cs typeface="Calibri"/>
              </a:rPr>
              <a:t>Sample Layout</a:t>
            </a:r>
            <a:endParaRPr lang="en-US" b="0">
              <a:ea typeface="Lato Medium"/>
              <a:cs typeface="+mj-lt"/>
            </a:endParaRPr>
          </a:p>
          <a:p>
            <a:endParaRPr lang="en-US"/>
          </a:p>
        </p:txBody>
      </p:sp>
    </p:spTree>
    <p:extLst>
      <p:ext uri="{BB962C8B-B14F-4D97-AF65-F5344CB8AC3E}">
        <p14:creationId xmlns:p14="http://schemas.microsoft.com/office/powerpoint/2010/main" val="2896264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Promoting Vaginal Birth</a:t>
            </a:r>
          </a:p>
        </p:txBody>
      </p:sp>
      <p:sp>
        <p:nvSpPr>
          <p:cNvPr id="3" name="Subtitle 2"/>
          <p:cNvSpPr>
            <a:spLocks noGrp="1"/>
          </p:cNvSpPr>
          <p:nvPr>
            <p:ph type="subTitle" idx="1"/>
          </p:nvPr>
        </p:nvSpPr>
        <p:spPr/>
        <p:txBody>
          <a:bodyPr vert="horz" lIns="91440" tIns="45720" rIns="91440" bIns="45720" rtlCol="0" anchor="t">
            <a:noAutofit/>
          </a:bodyPr>
          <a:lstStyle/>
          <a:p>
            <a:r>
              <a:rPr lang="en-US">
                <a:ea typeface="+mn-lt"/>
                <a:cs typeface="+mn-lt"/>
              </a:rPr>
              <a:t>Moving from systems change to culture change to achieve success</a:t>
            </a:r>
          </a:p>
          <a:p>
            <a:endParaRPr lang="en-US"/>
          </a:p>
        </p:txBody>
      </p:sp>
    </p:spTree>
    <p:extLst>
      <p:ext uri="{BB962C8B-B14F-4D97-AF65-F5344CB8AC3E}">
        <p14:creationId xmlns:p14="http://schemas.microsoft.com/office/powerpoint/2010/main" val="399904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5296-75C7-0D8D-A55A-1DC9CB4363C9}"/>
              </a:ext>
            </a:extLst>
          </p:cNvPr>
          <p:cNvSpPr>
            <a:spLocks noGrp="1"/>
          </p:cNvSpPr>
          <p:nvPr>
            <p:ph type="title"/>
          </p:nvPr>
        </p:nvSpPr>
        <p:spPr/>
        <p:txBody>
          <a:bodyPr/>
          <a:lstStyle/>
          <a:p>
            <a:r>
              <a:rPr lang="en-US">
                <a:ea typeface="Lato Medium"/>
                <a:cs typeface="Lato Medium"/>
              </a:rPr>
              <a:t>PVB Aims and Measures</a:t>
            </a:r>
          </a:p>
        </p:txBody>
      </p:sp>
      <p:pic>
        <p:nvPicPr>
          <p:cNvPr id="6" name="Picture 6" descr="Text&#10;&#10;Description automatically generated">
            <a:extLst>
              <a:ext uri="{FF2B5EF4-FFF2-40B4-BE49-F238E27FC236}">
                <a16:creationId xmlns:a16="http://schemas.microsoft.com/office/drawing/2014/main" id="{9FEC9718-C4FC-6E22-3BA3-4F5F172CE96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42852" y="1373592"/>
            <a:ext cx="5791481" cy="4790456"/>
          </a:xfrm>
        </p:spPr>
      </p:pic>
      <p:sp>
        <p:nvSpPr>
          <p:cNvPr id="4" name="Slide Number Placeholder 3">
            <a:extLst>
              <a:ext uri="{FF2B5EF4-FFF2-40B4-BE49-F238E27FC236}">
                <a16:creationId xmlns:a16="http://schemas.microsoft.com/office/drawing/2014/main" id="{520B98C6-E4CD-AF7D-5537-D58E10427CDD}"/>
              </a:ext>
            </a:extLst>
          </p:cNvPr>
          <p:cNvSpPr>
            <a:spLocks noGrp="1"/>
          </p:cNvSpPr>
          <p:nvPr>
            <p:ph type="sldNum" sz="quarter" idx="10"/>
          </p:nvPr>
        </p:nvSpPr>
        <p:spPr/>
        <p:txBody>
          <a:bodyPr/>
          <a:lstStyle/>
          <a:p>
            <a:fld id="{97033E4B-E3EB-3D46-B2D8-3159663620FA}" type="slidenum">
              <a:rPr lang="en-US" smtClean="0"/>
              <a:pPr/>
              <a:t>12</a:t>
            </a:fld>
            <a:endParaRPr lang="en-US"/>
          </a:p>
        </p:txBody>
      </p:sp>
      <p:sp>
        <p:nvSpPr>
          <p:cNvPr id="5" name="Footer Placeholder 4">
            <a:extLst>
              <a:ext uri="{FF2B5EF4-FFF2-40B4-BE49-F238E27FC236}">
                <a16:creationId xmlns:a16="http://schemas.microsoft.com/office/drawing/2014/main" id="{C36C5ABD-E822-2AD4-E94E-FDB5ABEE07DF}"/>
              </a:ext>
            </a:extLst>
          </p:cNvPr>
          <p:cNvSpPr>
            <a:spLocks noGrp="1"/>
          </p:cNvSpPr>
          <p:nvPr>
            <p:ph type="ftr" sz="quarter" idx="11"/>
          </p:nvPr>
        </p:nvSpPr>
        <p:spPr/>
        <p:txBody>
          <a:bodyPr/>
          <a:lstStyle/>
          <a:p>
            <a:pPr algn="l"/>
            <a:r>
              <a:rPr lang="en-US"/>
              <a:t>Illinois Perinatal Quality Collaborative</a:t>
            </a:r>
          </a:p>
        </p:txBody>
      </p:sp>
      <p:pic>
        <p:nvPicPr>
          <p:cNvPr id="7" name="Picture 7" descr="A picture containing indoor, person, wall&#10;&#10;Description automatically generated">
            <a:extLst>
              <a:ext uri="{FF2B5EF4-FFF2-40B4-BE49-F238E27FC236}">
                <a16:creationId xmlns:a16="http://schemas.microsoft.com/office/drawing/2014/main" id="{42215BC7-3219-E84D-DB8D-E2A39E1865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7411" y="2259244"/>
            <a:ext cx="4228454" cy="3169057"/>
          </a:xfrm>
          <a:prstGeom prst="rect">
            <a:avLst/>
          </a:prstGeom>
          <a:ln w="38100">
            <a:solidFill>
              <a:schemeClr val="accent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4858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694" y="263785"/>
            <a:ext cx="4333754" cy="1325563"/>
          </a:xfrm>
        </p:spPr>
        <p:txBody>
          <a:bodyPr/>
          <a:lstStyle/>
          <a:p>
            <a:r>
              <a:rPr lang="en-US">
                <a:ea typeface="Lato Medium"/>
                <a:cs typeface="Lato Medium"/>
              </a:rPr>
              <a:t>PVB Key Strategies for Culture Change</a:t>
            </a: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04765" y="4398836"/>
            <a:ext cx="2029167" cy="196526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95044" y="3921991"/>
            <a:ext cx="1920395" cy="1944279"/>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t="-639"/>
          <a:stretch/>
        </p:blipFill>
        <p:spPr>
          <a:xfrm>
            <a:off x="2697550" y="1754948"/>
            <a:ext cx="2315384" cy="1961955"/>
          </a:xfrm>
          <a:prstGeom prst="rect">
            <a:avLst/>
          </a:prstGeom>
          <a:ln w="57150">
            <a:noFill/>
          </a:ln>
        </p:spPr>
      </p:pic>
      <p:sp>
        <p:nvSpPr>
          <p:cNvPr id="3" name="Oval 2"/>
          <p:cNvSpPr/>
          <p:nvPr/>
        </p:nvSpPr>
        <p:spPr>
          <a:xfrm>
            <a:off x="7451931" y="2012554"/>
            <a:ext cx="1723121" cy="1676695"/>
          </a:xfrm>
          <a:prstGeom prst="ellipse">
            <a:avLst/>
          </a:prstGeom>
          <a:solidFill>
            <a:srgbClr val="E7EDF5"/>
          </a:solidFill>
          <a:ln>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p:cNvSpPr/>
          <p:nvPr/>
        </p:nvSpPr>
        <p:spPr>
          <a:xfrm>
            <a:off x="7357253" y="4066454"/>
            <a:ext cx="1767107" cy="1753999"/>
          </a:xfrm>
          <a:prstGeom prst="ellipse">
            <a:avLst/>
          </a:prstGeom>
          <a:solidFill>
            <a:srgbClr val="E7EDF5"/>
          </a:solidFill>
          <a:ln>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p:cNvSpPr/>
          <p:nvPr/>
        </p:nvSpPr>
        <p:spPr>
          <a:xfrm>
            <a:off x="9094086" y="2510123"/>
            <a:ext cx="2787806" cy="553998"/>
          </a:xfrm>
          <a:prstGeom prst="rect">
            <a:avLst/>
          </a:prstGeom>
          <a:solidFill>
            <a:srgbClr val="E7EDF5"/>
          </a:solidFill>
          <a:ln w="57150">
            <a:noFill/>
          </a:ln>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C498B"/>
                </a:solidFill>
                <a:effectLst/>
                <a:uLnTx/>
                <a:uFillTx/>
                <a:latin typeface="Bahnschrift"/>
              </a:rPr>
              <a:t>Sharing </a:t>
            </a:r>
            <a:r>
              <a:rPr kumimoji="0" lang="en-US" sz="1500" b="1" i="0" u="none" strike="noStrike" kern="1200" cap="none" spc="0" normalizeH="0" baseline="0" noProof="0" err="1">
                <a:ln>
                  <a:noFill/>
                </a:ln>
                <a:solidFill>
                  <a:srgbClr val="1C498B"/>
                </a:solidFill>
                <a:effectLst/>
                <a:uLnTx/>
                <a:uFillTx/>
                <a:latin typeface="Bahnschrift"/>
              </a:rPr>
              <a:t>Unblinded</a:t>
            </a:r>
            <a:r>
              <a:rPr kumimoji="0" lang="en-US" sz="1500" b="1" i="0" u="none" strike="noStrike" kern="1200" cap="none" spc="0" normalizeH="0" baseline="0" noProof="0">
                <a:ln>
                  <a:noFill/>
                </a:ln>
                <a:solidFill>
                  <a:srgbClr val="1C498B"/>
                </a:solidFill>
                <a:effectLst/>
                <a:uLnTx/>
                <a:uFillTx/>
                <a:latin typeface="Bahnschrift"/>
              </a:rPr>
              <a:t> Provider-level NTSV C-Section Rates </a:t>
            </a:r>
            <a:endParaRPr lang="en-US" sz="1500" b="1" i="0" u="none" strike="noStrike" kern="1200" cap="none" spc="0" normalizeH="0" baseline="0" noProof="0">
              <a:ln>
                <a:noFill/>
              </a:ln>
              <a:solidFill>
                <a:srgbClr val="1C498B"/>
              </a:solidFill>
              <a:effectLst/>
              <a:uLnTx/>
              <a:uFillTx/>
              <a:latin typeface="Bahnschrift"/>
            </a:endParaRPr>
          </a:p>
        </p:txBody>
      </p:sp>
      <p:sp>
        <p:nvSpPr>
          <p:cNvPr id="13" name="Rectangle 12"/>
          <p:cNvSpPr/>
          <p:nvPr/>
        </p:nvSpPr>
        <p:spPr>
          <a:xfrm>
            <a:off x="9071069" y="4643664"/>
            <a:ext cx="2790591" cy="553998"/>
          </a:xfrm>
          <a:prstGeom prst="rect">
            <a:avLst/>
          </a:prstGeom>
          <a:solidFill>
            <a:srgbClr val="E7EDF5"/>
          </a:solidFill>
          <a:ln w="57150">
            <a:noFill/>
          </a:ln>
        </p:spPr>
        <p:txBody>
          <a:bodyPr wrap="square" lIns="91440" tIns="45720" rIns="91440" bIns="45720" anchor="t">
            <a:spAutoFit/>
          </a:bodyPr>
          <a:lstStyle/>
          <a:p>
            <a:pPr algn="ctr" fontAlgn="base">
              <a:defRPr/>
            </a:pPr>
            <a:r>
              <a:rPr lang="en-US" sz="1500" b="1">
                <a:solidFill>
                  <a:srgbClr val="1C498B"/>
                </a:solidFill>
                <a:latin typeface="Bahnschrift"/>
              </a:rPr>
              <a:t>Fallout Reviews of cases not meeting ACOG/SMFM Criteria</a:t>
            </a:r>
            <a:endParaRPr lang="en-US" sz="1500" b="1" i="0" u="none" strike="noStrike" kern="1200" cap="none" spc="0" normalizeH="0" baseline="0" noProof="0">
              <a:ln>
                <a:noFill/>
              </a:ln>
              <a:solidFill>
                <a:srgbClr val="1C498B"/>
              </a:solidFill>
              <a:effectLst/>
              <a:uLnTx/>
              <a:uFillTx/>
              <a:latin typeface="Bahnschrift" panose="020B0502040204020203" pitchFamily="34" charset="0"/>
            </a:endParaRPr>
          </a:p>
        </p:txBody>
      </p:sp>
      <p:sp>
        <p:nvSpPr>
          <p:cNvPr id="16" name="Rectangle 15">
            <a:extLst>
              <a:ext uri="{FF2B5EF4-FFF2-40B4-BE49-F238E27FC236}">
                <a16:creationId xmlns:a16="http://schemas.microsoft.com/office/drawing/2014/main" id="{3E45003D-A7BF-28EC-9935-FAE78757481A}"/>
              </a:ext>
            </a:extLst>
          </p:cNvPr>
          <p:cNvSpPr/>
          <p:nvPr/>
        </p:nvSpPr>
        <p:spPr>
          <a:xfrm>
            <a:off x="843430" y="2419774"/>
            <a:ext cx="2168937" cy="553998"/>
          </a:xfrm>
          <a:prstGeom prst="rect">
            <a:avLst/>
          </a:prstGeom>
          <a:solidFill>
            <a:srgbClr val="E7EDF5"/>
          </a:solidFill>
          <a:ln w="57150">
            <a:noFill/>
          </a:ln>
        </p:spPr>
        <p:txBody>
          <a:bodyPr wrap="square" lIns="91440" tIns="45720" rIns="91440" bIns="45720" anchor="t">
            <a:spAutoFit/>
          </a:bodyPr>
          <a:lstStyle/>
          <a:p>
            <a:pPr algn="ctr" fontAlgn="base">
              <a:defRPr/>
            </a:pPr>
            <a:r>
              <a:rPr lang="en-US" sz="1500" b="1">
                <a:solidFill>
                  <a:schemeClr val="accent1"/>
                </a:solidFill>
                <a:latin typeface="Bahnschrift"/>
              </a:rPr>
              <a:t>Cesarean Decision Huddles and Checklist</a:t>
            </a:r>
            <a:r>
              <a:rPr lang="en-US" sz="1500" b="1">
                <a:solidFill>
                  <a:srgbClr val="000000"/>
                </a:solidFill>
                <a:latin typeface="Bahnschrift"/>
              </a:rPr>
              <a:t> </a:t>
            </a:r>
            <a:endParaRPr lang="en-US" sz="1500" b="1" i="0" u="none" strike="noStrike" kern="1200" cap="none" spc="0" normalizeH="0" baseline="0" noProof="0">
              <a:ln>
                <a:noFill/>
              </a:ln>
              <a:solidFill>
                <a:srgbClr val="000000"/>
              </a:solidFill>
              <a:effectLst/>
              <a:uLnTx/>
              <a:uFillTx/>
              <a:latin typeface="Bahnschrift" panose="020B0502040204020203" pitchFamily="34" charset="0"/>
            </a:endParaRPr>
          </a:p>
        </p:txBody>
      </p:sp>
      <p:sp>
        <p:nvSpPr>
          <p:cNvPr id="17" name="Rectangle 16">
            <a:extLst>
              <a:ext uri="{FF2B5EF4-FFF2-40B4-BE49-F238E27FC236}">
                <a16:creationId xmlns:a16="http://schemas.microsoft.com/office/drawing/2014/main" id="{68027AC8-5C2E-B75B-1AD9-79B56D8C44BF}"/>
              </a:ext>
            </a:extLst>
          </p:cNvPr>
          <p:cNvSpPr/>
          <p:nvPr/>
        </p:nvSpPr>
        <p:spPr>
          <a:xfrm>
            <a:off x="529778" y="4500612"/>
            <a:ext cx="2514504" cy="553998"/>
          </a:xfrm>
          <a:prstGeom prst="rect">
            <a:avLst/>
          </a:prstGeom>
          <a:solidFill>
            <a:srgbClr val="E7EDF5"/>
          </a:solidFill>
        </p:spPr>
        <p:txBody>
          <a:bodyPr wrap="square" lIns="91440" tIns="45720" rIns="91440" bIns="45720" anchor="t">
            <a:spAutoFit/>
          </a:bodyPr>
          <a:lstStyle/>
          <a:p>
            <a:pPr algn="ctr">
              <a:defRPr/>
            </a:pPr>
            <a:r>
              <a:rPr lang="en-US" sz="1500" b="1">
                <a:solidFill>
                  <a:srgbClr val="1C498B"/>
                </a:solidFill>
                <a:latin typeface="Bahnschrift"/>
                <a:ea typeface="+mn-lt"/>
                <a:cs typeface="+mn-lt"/>
              </a:rPr>
              <a:t>Educating patients and shared decision making </a:t>
            </a:r>
            <a:endParaRPr lang="en-US" b="1">
              <a:solidFill>
                <a:srgbClr val="1C498B"/>
              </a:solidFill>
              <a:latin typeface="Bahnschrift"/>
              <a:ea typeface="+mn-lt"/>
              <a:cs typeface="+mn-lt"/>
            </a:endParaRPr>
          </a:p>
        </p:txBody>
      </p:sp>
      <p:sp>
        <p:nvSpPr>
          <p:cNvPr id="18" name="Rectangle 17">
            <a:extLst>
              <a:ext uri="{FF2B5EF4-FFF2-40B4-BE49-F238E27FC236}">
                <a16:creationId xmlns:a16="http://schemas.microsoft.com/office/drawing/2014/main" id="{E9AA3DED-9774-6B82-9DAE-FF60D2DCEEBB}"/>
              </a:ext>
            </a:extLst>
          </p:cNvPr>
          <p:cNvSpPr/>
          <p:nvPr/>
        </p:nvSpPr>
        <p:spPr>
          <a:xfrm>
            <a:off x="5004765" y="6156224"/>
            <a:ext cx="1962331" cy="553998"/>
          </a:xfrm>
          <a:prstGeom prst="rect">
            <a:avLst/>
          </a:prstGeom>
          <a:solidFill>
            <a:srgbClr val="E7EDF5"/>
          </a:solidFill>
        </p:spPr>
        <p:txBody>
          <a:bodyPr wrap="square" lIns="91440" tIns="45720" rIns="91440" bIns="45720" anchor="t">
            <a:spAutoFit/>
          </a:bodyPr>
          <a:lstStyle/>
          <a:p>
            <a:pPr algn="ctr" fontAlgn="base">
              <a:defRPr/>
            </a:pPr>
            <a:r>
              <a:rPr lang="en-US" sz="1500" b="1">
                <a:solidFill>
                  <a:srgbClr val="1C498B"/>
                </a:solidFill>
                <a:latin typeface="Bahnschrift"/>
              </a:rPr>
              <a:t>Labor Management Support</a:t>
            </a:r>
            <a:endParaRPr lang="en-US" sz="1500" b="1" i="0" u="none" strike="noStrike" kern="1200" cap="none" spc="0" normalizeH="0" baseline="0" noProof="0">
              <a:ln>
                <a:noFill/>
              </a:ln>
              <a:solidFill>
                <a:srgbClr val="1C498B"/>
              </a:solidFill>
              <a:effectLst/>
              <a:uLnTx/>
              <a:uFillTx/>
              <a:latin typeface="Bahnschrift" panose="020B0502040204020203" pitchFamily="34" charset="0"/>
            </a:endParaRPr>
          </a:p>
        </p:txBody>
      </p:sp>
      <p:pic>
        <p:nvPicPr>
          <p:cNvPr id="19" name="Graphic 7" descr="Classroom with solid fill">
            <a:extLst>
              <a:ext uri="{FF2B5EF4-FFF2-40B4-BE49-F238E27FC236}">
                <a16:creationId xmlns:a16="http://schemas.microsoft.com/office/drawing/2014/main" id="{BB12F934-8763-8BB6-5877-059A90A7A5CD}"/>
              </a:ext>
            </a:extLst>
          </p:cNvPr>
          <p:cNvPicPr>
            <a:picLocks noGrp="1" noChangeAspect="1"/>
          </p:cNvPicPr>
          <p:nvPr>
            <p:ph idx="1"/>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295857" y="1306191"/>
            <a:ext cx="1505952" cy="1505952"/>
          </a:xfrm>
        </p:spPr>
      </p:pic>
      <p:sp>
        <p:nvSpPr>
          <p:cNvPr id="21" name="Oval 20"/>
          <p:cNvSpPr/>
          <p:nvPr/>
        </p:nvSpPr>
        <p:spPr>
          <a:xfrm>
            <a:off x="5132808" y="1239112"/>
            <a:ext cx="1838191" cy="1819208"/>
          </a:xfrm>
          <a:prstGeom prst="ellipse">
            <a:avLst/>
          </a:prstGeom>
          <a:solidFill>
            <a:srgbClr val="E7EDF5"/>
          </a:solidFill>
          <a:ln>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4" name="Graphic 44" descr="Classroom with solid fill">
            <a:extLst>
              <a:ext uri="{FF2B5EF4-FFF2-40B4-BE49-F238E27FC236}">
                <a16:creationId xmlns:a16="http://schemas.microsoft.com/office/drawing/2014/main" id="{EFC3CF19-BDF1-C9B2-9D5C-DE5D5556955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099228" y="1167367"/>
            <a:ext cx="1934704" cy="1960534"/>
          </a:xfrm>
          <a:prstGeom prst="rect">
            <a:avLst/>
          </a:prstGeom>
        </p:spPr>
      </p:pic>
      <p:sp>
        <p:nvSpPr>
          <p:cNvPr id="25" name="Rectangle 24"/>
          <p:cNvSpPr/>
          <p:nvPr/>
        </p:nvSpPr>
        <p:spPr>
          <a:xfrm>
            <a:off x="4962243" y="749159"/>
            <a:ext cx="2395010" cy="553998"/>
          </a:xfrm>
          <a:prstGeom prst="rect">
            <a:avLst/>
          </a:prstGeom>
          <a:solidFill>
            <a:srgbClr val="E7EDF5"/>
          </a:solidFill>
          <a:ln w="57150">
            <a:noFill/>
          </a:ln>
        </p:spPr>
        <p:txBody>
          <a:bodyPr wrap="square" lIns="91440" tIns="45720" rIns="91440" bIns="45720" anchor="t">
            <a:spAutoFit/>
          </a:bodyPr>
          <a:lstStyle/>
          <a:p>
            <a:pPr lvl="0" algn="ctr" fontAlgn="base">
              <a:defRPr/>
            </a:pPr>
            <a:r>
              <a:rPr lang="en-US" sz="1500" b="1">
                <a:solidFill>
                  <a:schemeClr val="accent1"/>
                </a:solidFill>
                <a:latin typeface="Bahnschrift" panose="020B0502040204020203" pitchFamily="34" charset="0"/>
              </a:rPr>
              <a:t>Clinical Team Education and Buy-in</a:t>
            </a:r>
            <a:endParaRPr lang="en-US" sz="1500" b="1" i="0" u="none" strike="noStrike" kern="1200" cap="none" spc="0" normalizeH="0" baseline="0" noProof="0">
              <a:ln>
                <a:noFill/>
              </a:ln>
              <a:solidFill>
                <a:schemeClr val="accent1"/>
              </a:solidFill>
              <a:effectLst/>
              <a:uLnTx/>
              <a:uFillTx/>
              <a:latin typeface="Bahnschrift" panose="020B0502040204020203" pitchFamily="34" charset="0"/>
            </a:endParaRPr>
          </a:p>
        </p:txBody>
      </p:sp>
      <p:pic>
        <p:nvPicPr>
          <p:cNvPr id="4" name="Picture 4" descr="Icon&#10;&#10;Description automatically generated">
            <a:extLst>
              <a:ext uri="{FF2B5EF4-FFF2-40B4-BE49-F238E27FC236}">
                <a16:creationId xmlns:a16="http://schemas.microsoft.com/office/drawing/2014/main" id="{1F3ADF8D-8E47-FA28-CD15-9687370520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75712" y="1931613"/>
            <a:ext cx="1866900" cy="1941420"/>
          </a:xfrm>
          <a:prstGeom prst="rect">
            <a:avLst/>
          </a:prstGeom>
        </p:spPr>
      </p:pic>
      <p:pic>
        <p:nvPicPr>
          <p:cNvPr id="5" name="Picture 5" descr="A picture containing text, monitor&#10;&#10;Description automatically generated">
            <a:extLst>
              <a:ext uri="{FF2B5EF4-FFF2-40B4-BE49-F238E27FC236}">
                <a16:creationId xmlns:a16="http://schemas.microsoft.com/office/drawing/2014/main" id="{E4528DDC-A601-C9A3-7943-B64E08FE049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44870" y="3921849"/>
            <a:ext cx="2037230" cy="2006273"/>
          </a:xfrm>
          <a:prstGeom prst="rect">
            <a:avLst/>
          </a:prstGeom>
        </p:spPr>
      </p:pic>
    </p:spTree>
    <p:extLst>
      <p:ext uri="{BB962C8B-B14F-4D97-AF65-F5344CB8AC3E}">
        <p14:creationId xmlns:p14="http://schemas.microsoft.com/office/powerpoint/2010/main" val="64263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14</a:t>
            </a:fld>
            <a:endParaRPr lang="en-US" altLang="en-US" sz="1200">
              <a:solidFill>
                <a:srgbClr val="898989"/>
              </a:solidFill>
              <a:latin typeface="Arial" charset="0"/>
              <a:ea typeface="MS PGothic" pitchFamily="34" charset="-128"/>
            </a:endParaRPr>
          </a:p>
        </p:txBody>
      </p:sp>
      <p:sp>
        <p:nvSpPr>
          <p:cNvPr id="3" name="Title 2"/>
          <p:cNvSpPr>
            <a:spLocks noGrp="1"/>
          </p:cNvSpPr>
          <p:nvPr>
            <p:ph type="title"/>
          </p:nvPr>
        </p:nvSpPr>
        <p:spPr/>
        <p:txBody>
          <a:bodyPr/>
          <a:lstStyle/>
          <a:p>
            <a:r>
              <a:rPr lang="en-US"/>
              <a:t>Provider and Nurse Education</a:t>
            </a:r>
          </a:p>
        </p:txBody>
      </p:sp>
      <p:graphicFrame>
        <p:nvGraphicFramePr>
          <p:cNvPr id="5" name="Chart 4"/>
          <p:cNvGraphicFramePr>
            <a:graphicFrameLocks/>
          </p:cNvGraphicFramePr>
          <p:nvPr>
            <p:extLst>
              <p:ext uri="{D42A27DB-BD31-4B8C-83A1-F6EECF244321}">
                <p14:modId xmlns:p14="http://schemas.microsoft.com/office/powerpoint/2010/main" val="414858394"/>
              </p:ext>
            </p:extLst>
          </p:nvPr>
        </p:nvGraphicFramePr>
        <p:xfrm>
          <a:off x="457687" y="1410437"/>
          <a:ext cx="11000535" cy="53110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0106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15</a:t>
            </a:fld>
            <a:endParaRPr lang="en-US" altLang="en-US" sz="1200">
              <a:solidFill>
                <a:srgbClr val="898989"/>
              </a:solidFill>
              <a:latin typeface="Arial" charset="0"/>
              <a:ea typeface="MS PGothic" pitchFamily="34" charset="-128"/>
            </a:endParaRPr>
          </a:p>
        </p:txBody>
      </p:sp>
      <p:sp>
        <p:nvSpPr>
          <p:cNvPr id="5" name="Title 2"/>
          <p:cNvSpPr txBox="1">
            <a:spLocks/>
          </p:cNvSpPr>
          <p:nvPr/>
        </p:nvSpPr>
        <p:spPr>
          <a:xfrm>
            <a:off x="609600" y="365125"/>
            <a:ext cx="1097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r>
              <a:rPr lang="en-US" b="1">
                <a:solidFill>
                  <a:schemeClr val="accent1"/>
                </a:solidFill>
              </a:rPr>
              <a:t>Standard Protocols and Processes</a:t>
            </a:r>
          </a:p>
        </p:txBody>
      </p:sp>
      <p:graphicFrame>
        <p:nvGraphicFramePr>
          <p:cNvPr id="7" name="Chart 6"/>
          <p:cNvGraphicFramePr>
            <a:graphicFrameLocks/>
          </p:cNvGraphicFramePr>
          <p:nvPr>
            <p:extLst>
              <p:ext uri="{D42A27DB-BD31-4B8C-83A1-F6EECF244321}">
                <p14:modId xmlns:p14="http://schemas.microsoft.com/office/powerpoint/2010/main" val="687211660"/>
              </p:ext>
            </p:extLst>
          </p:nvPr>
        </p:nvGraphicFramePr>
        <p:xfrm>
          <a:off x="609600" y="1357806"/>
          <a:ext cx="10814756" cy="53948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3672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16</a:t>
            </a:fld>
            <a:endParaRPr lang="en-US" altLang="en-US" sz="1200">
              <a:solidFill>
                <a:srgbClr val="898989"/>
              </a:solidFill>
              <a:latin typeface="Arial" charset="0"/>
              <a:ea typeface="MS PGothic" pitchFamily="34" charset="-128"/>
            </a:endParaRPr>
          </a:p>
        </p:txBody>
      </p:sp>
      <p:sp>
        <p:nvSpPr>
          <p:cNvPr id="7" name="Title 2"/>
          <p:cNvSpPr txBox="1">
            <a:spLocks/>
          </p:cNvSpPr>
          <p:nvPr/>
        </p:nvSpPr>
        <p:spPr>
          <a:xfrm>
            <a:off x="762000" y="517525"/>
            <a:ext cx="109728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r>
              <a:rPr lang="en-US" b="1">
                <a:solidFill>
                  <a:schemeClr val="accent1"/>
                </a:solidFill>
              </a:rPr>
              <a:t>Sharing Provider Level Data</a:t>
            </a:r>
          </a:p>
        </p:txBody>
      </p:sp>
      <p:graphicFrame>
        <p:nvGraphicFramePr>
          <p:cNvPr id="5" name="Chart 4"/>
          <p:cNvGraphicFramePr>
            <a:graphicFrameLocks/>
          </p:cNvGraphicFramePr>
          <p:nvPr>
            <p:extLst>
              <p:ext uri="{D42A27DB-BD31-4B8C-83A1-F6EECF244321}">
                <p14:modId xmlns:p14="http://schemas.microsoft.com/office/powerpoint/2010/main" val="1042139129"/>
              </p:ext>
            </p:extLst>
          </p:nvPr>
        </p:nvGraphicFramePr>
        <p:xfrm>
          <a:off x="874888" y="1628423"/>
          <a:ext cx="10447867" cy="5093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6330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17</a:t>
            </a:fld>
            <a:endParaRPr lang="en-US" altLang="en-US" sz="1200">
              <a:solidFill>
                <a:srgbClr val="898989"/>
              </a:solidFill>
              <a:latin typeface="Arial" charset="0"/>
              <a:ea typeface="MS PGothic" pitchFamily="34" charset="-128"/>
            </a:endParaRPr>
          </a:p>
        </p:txBody>
      </p:sp>
      <p:sp>
        <p:nvSpPr>
          <p:cNvPr id="7" name="Title 2"/>
          <p:cNvSpPr>
            <a:spLocks noGrp="1"/>
          </p:cNvSpPr>
          <p:nvPr>
            <p:ph type="title"/>
          </p:nvPr>
        </p:nvSpPr>
        <p:spPr>
          <a:xfrm>
            <a:off x="609600" y="82393"/>
            <a:ext cx="10972800" cy="1325563"/>
          </a:xfrm>
        </p:spPr>
        <p:txBody>
          <a:bodyPr>
            <a:normAutofit/>
          </a:bodyPr>
          <a:lstStyle/>
          <a:p>
            <a:r>
              <a:rPr lang="en-US"/>
              <a:t>Cesarean Decision Checklists </a:t>
            </a:r>
            <a:br>
              <a:rPr lang="en-US"/>
            </a:br>
            <a:r>
              <a:rPr lang="en-US"/>
              <a:t>and Decision Huddles/Debriefs</a:t>
            </a:r>
          </a:p>
        </p:txBody>
      </p:sp>
      <p:pic>
        <p:nvPicPr>
          <p:cNvPr id="9" name="Picture 8"/>
          <p:cNvPicPr>
            <a:picLocks noChangeAspect="1"/>
          </p:cNvPicPr>
          <p:nvPr/>
        </p:nvPicPr>
        <p:blipFill>
          <a:blip r:embed="rId3"/>
          <a:stretch>
            <a:fillRect/>
          </a:stretch>
        </p:blipFill>
        <p:spPr>
          <a:xfrm>
            <a:off x="698090" y="1213315"/>
            <a:ext cx="3891144" cy="310795"/>
          </a:xfrm>
          <a:prstGeom prst="rect">
            <a:avLst/>
          </a:prstGeom>
        </p:spPr>
      </p:pic>
      <p:sp>
        <p:nvSpPr>
          <p:cNvPr id="3" name="7-Point Star 1">
            <a:extLst>
              <a:ext uri="{FF2B5EF4-FFF2-40B4-BE49-F238E27FC236}">
                <a16:creationId xmlns:a16="http://schemas.microsoft.com/office/drawing/2014/main" id="{CE015E46-D665-582D-C428-C71DB440B073}"/>
              </a:ext>
            </a:extLst>
          </p:cNvPr>
          <p:cNvSpPr/>
          <p:nvPr/>
        </p:nvSpPr>
        <p:spPr>
          <a:xfrm>
            <a:off x="6818565" y="443289"/>
            <a:ext cx="1817511" cy="1147229"/>
          </a:xfrm>
          <a:prstGeom prst="star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Keep it up!</a:t>
            </a:r>
          </a:p>
        </p:txBody>
      </p:sp>
      <p:graphicFrame>
        <p:nvGraphicFramePr>
          <p:cNvPr id="11" name="Chart 10"/>
          <p:cNvGraphicFramePr>
            <a:graphicFrameLocks/>
          </p:cNvGraphicFramePr>
          <p:nvPr>
            <p:extLst>
              <p:ext uri="{D42A27DB-BD31-4B8C-83A1-F6EECF244321}">
                <p14:modId xmlns:p14="http://schemas.microsoft.com/office/powerpoint/2010/main" val="3788643339"/>
              </p:ext>
            </p:extLst>
          </p:nvPr>
        </p:nvGraphicFramePr>
        <p:xfrm>
          <a:off x="146756" y="1590518"/>
          <a:ext cx="6028266" cy="47658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ext uri="{D42A27DB-BD31-4B8C-83A1-F6EECF244321}">
                <p14:modId xmlns:p14="http://schemas.microsoft.com/office/powerpoint/2010/main" val="2445285031"/>
              </p:ext>
            </p:extLst>
          </p:nvPr>
        </p:nvGraphicFramePr>
        <p:xfrm>
          <a:off x="6096000" y="1590518"/>
          <a:ext cx="6011333" cy="476583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21274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18</a:t>
            </a:fld>
            <a:endParaRPr lang="en-US" altLang="en-US" sz="1200">
              <a:solidFill>
                <a:srgbClr val="898989"/>
              </a:solidFill>
              <a:latin typeface="Arial" charset="0"/>
              <a:ea typeface="MS PGothic" pitchFamily="34" charset="-128"/>
            </a:endParaRPr>
          </a:p>
        </p:txBody>
      </p:sp>
      <p:sp>
        <p:nvSpPr>
          <p:cNvPr id="7" name="Title 2"/>
          <p:cNvSpPr>
            <a:spLocks noGrp="1"/>
          </p:cNvSpPr>
          <p:nvPr>
            <p:ph type="title"/>
          </p:nvPr>
        </p:nvSpPr>
        <p:spPr>
          <a:xfrm>
            <a:off x="698090" y="127201"/>
            <a:ext cx="6774273" cy="1325563"/>
          </a:xfrm>
        </p:spPr>
        <p:txBody>
          <a:bodyPr/>
          <a:lstStyle/>
          <a:p>
            <a:r>
              <a:rPr lang="en-US"/>
              <a:t>Shared Decision Making and Patient Education</a:t>
            </a:r>
          </a:p>
        </p:txBody>
      </p:sp>
      <p:pic>
        <p:nvPicPr>
          <p:cNvPr id="3" name="Picture 2"/>
          <p:cNvPicPr>
            <a:picLocks noChangeAspect="1"/>
          </p:cNvPicPr>
          <p:nvPr/>
        </p:nvPicPr>
        <p:blipFill>
          <a:blip r:embed="rId3"/>
          <a:stretch>
            <a:fillRect/>
          </a:stretch>
        </p:blipFill>
        <p:spPr>
          <a:xfrm>
            <a:off x="698090" y="1272863"/>
            <a:ext cx="3891144" cy="310795"/>
          </a:xfrm>
          <a:prstGeom prst="rect">
            <a:avLst/>
          </a:prstGeom>
        </p:spPr>
      </p:pic>
      <p:sp>
        <p:nvSpPr>
          <p:cNvPr id="5" name="7-Point Star 1">
            <a:extLst>
              <a:ext uri="{FF2B5EF4-FFF2-40B4-BE49-F238E27FC236}">
                <a16:creationId xmlns:a16="http://schemas.microsoft.com/office/drawing/2014/main" id="{6B154EAD-044D-5C85-482E-691614F81B9E}"/>
              </a:ext>
            </a:extLst>
          </p:cNvPr>
          <p:cNvSpPr/>
          <p:nvPr/>
        </p:nvSpPr>
        <p:spPr>
          <a:xfrm>
            <a:off x="5112713" y="631107"/>
            <a:ext cx="2076302" cy="1615182"/>
          </a:xfrm>
          <a:prstGeom prst="star7">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endParaRPr lang="en-US" sz="1500">
              <a:cs typeface="Calibri"/>
            </a:endParaRPr>
          </a:p>
          <a:p>
            <a:pPr algn="ctr"/>
            <a:r>
              <a:rPr lang="en-US" sz="1500">
                <a:cs typeface="Calibri"/>
              </a:rPr>
              <a:t>Progress with &amp; for Patients! </a:t>
            </a:r>
          </a:p>
        </p:txBody>
      </p:sp>
      <p:graphicFrame>
        <p:nvGraphicFramePr>
          <p:cNvPr id="10" name="Chart 9"/>
          <p:cNvGraphicFramePr>
            <a:graphicFrameLocks/>
          </p:cNvGraphicFramePr>
          <p:nvPr>
            <p:extLst>
              <p:ext uri="{D42A27DB-BD31-4B8C-83A1-F6EECF244321}">
                <p14:modId xmlns:p14="http://schemas.microsoft.com/office/powerpoint/2010/main" val="656940878"/>
              </p:ext>
            </p:extLst>
          </p:nvPr>
        </p:nvGraphicFramePr>
        <p:xfrm>
          <a:off x="152400" y="1628614"/>
          <a:ext cx="6000044" cy="4727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p:cNvGraphicFramePr>
          <p:nvPr>
            <p:extLst>
              <p:ext uri="{D42A27DB-BD31-4B8C-83A1-F6EECF244321}">
                <p14:modId xmlns:p14="http://schemas.microsoft.com/office/powerpoint/2010/main" val="1798071790"/>
              </p:ext>
            </p:extLst>
          </p:nvPr>
        </p:nvGraphicFramePr>
        <p:xfrm>
          <a:off x="6150864" y="1497720"/>
          <a:ext cx="6120158" cy="477890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81343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1641134306"/>
              </p:ext>
            </p:extLst>
          </p:nvPr>
        </p:nvGraphicFramePr>
        <p:xfrm>
          <a:off x="426154" y="1472909"/>
          <a:ext cx="10704689" cy="4844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a:t>NTSC C-Section Rate by Hospital</a:t>
            </a:r>
          </a:p>
        </p:txBody>
      </p:sp>
      <p:sp>
        <p:nvSpPr>
          <p:cNvPr id="4" name="Slide Number Placeholder 3"/>
          <p:cNvSpPr>
            <a:spLocks noGrp="1"/>
          </p:cNvSpPr>
          <p:nvPr>
            <p:ph type="sldNum" sz="quarter" idx="10"/>
          </p:nvPr>
        </p:nvSpPr>
        <p:spPr/>
        <p:txBody>
          <a:bodyPr/>
          <a:lstStyle/>
          <a:p>
            <a:fld id="{97033E4B-E3EB-3D46-B2D8-3159663620FA}" type="slidenum">
              <a:rPr lang="en-US" smtClean="0"/>
              <a:pPr/>
              <a:t>19</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
        <p:nvSpPr>
          <p:cNvPr id="7" name="TextBox 6">
            <a:extLst>
              <a:ext uri="{FF2B5EF4-FFF2-40B4-BE49-F238E27FC236}">
                <a16:creationId xmlns:a16="http://schemas.microsoft.com/office/drawing/2014/main" id="{826CD5CF-CDC3-9FE2-F179-152EEED934A6}"/>
              </a:ext>
            </a:extLst>
          </p:cNvPr>
          <p:cNvSpPr txBox="1"/>
          <p:nvPr/>
        </p:nvSpPr>
        <p:spPr>
          <a:xfrm>
            <a:off x="1314531" y="3940507"/>
            <a:ext cx="1635481" cy="369332"/>
          </a:xfrm>
          <a:prstGeom prst="rect">
            <a:avLst/>
          </a:prstGeom>
          <a:solidFill>
            <a:schemeClr val="accent4"/>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Goal: 23.6%</a:t>
            </a:r>
          </a:p>
        </p:txBody>
      </p:sp>
      <p:sp>
        <p:nvSpPr>
          <p:cNvPr id="8" name="7-Point Star 1">
            <a:extLst>
              <a:ext uri="{FF2B5EF4-FFF2-40B4-BE49-F238E27FC236}">
                <a16:creationId xmlns:a16="http://schemas.microsoft.com/office/drawing/2014/main" id="{EE9054AF-2AEF-40DD-A6DD-273E6BDDE7B6}"/>
              </a:ext>
            </a:extLst>
          </p:cNvPr>
          <p:cNvSpPr/>
          <p:nvPr/>
        </p:nvSpPr>
        <p:spPr>
          <a:xfrm>
            <a:off x="9640633" y="1438238"/>
            <a:ext cx="1961285" cy="1377267"/>
          </a:xfrm>
          <a:prstGeom prst="star7">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a:t>Wow! Progress!</a:t>
            </a:r>
            <a:endParaRPr lang="en-US">
              <a:cs typeface="Calibri"/>
            </a:endParaRPr>
          </a:p>
        </p:txBody>
      </p:sp>
      <p:sp>
        <p:nvSpPr>
          <p:cNvPr id="10" name="TextBox 9">
            <a:extLst>
              <a:ext uri="{FF2B5EF4-FFF2-40B4-BE49-F238E27FC236}">
                <a16:creationId xmlns:a16="http://schemas.microsoft.com/office/drawing/2014/main" id="{826CD5CF-CDC3-9FE2-F179-152EEED934A6}"/>
              </a:ext>
            </a:extLst>
          </p:cNvPr>
          <p:cNvSpPr txBox="1"/>
          <p:nvPr/>
        </p:nvSpPr>
        <p:spPr>
          <a:xfrm>
            <a:off x="3616675" y="3541066"/>
            <a:ext cx="1884656" cy="707886"/>
          </a:xfrm>
          <a:prstGeom prst="rect">
            <a:avLst/>
          </a:prstGeom>
          <a:solidFill>
            <a:srgbClr val="7030A0"/>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cs typeface="Calibri"/>
              </a:rPr>
              <a:t>All ILPQC Rate: 21.88</a:t>
            </a:r>
          </a:p>
        </p:txBody>
      </p:sp>
      <p:cxnSp>
        <p:nvCxnSpPr>
          <p:cNvPr id="6" name="Straight Connector 5"/>
          <p:cNvCxnSpPr/>
          <p:nvPr/>
        </p:nvCxnSpPr>
        <p:spPr>
          <a:xfrm flipV="1">
            <a:off x="959556" y="4425245"/>
            <a:ext cx="9945512" cy="22578"/>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38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Overview</a:t>
            </a:r>
          </a:p>
        </p:txBody>
      </p:sp>
      <p:sp>
        <p:nvSpPr>
          <p:cNvPr id="3" name="Content Placeholder 2"/>
          <p:cNvSpPr>
            <a:spLocks noGrp="1"/>
          </p:cNvSpPr>
          <p:nvPr>
            <p:ph idx="1"/>
          </p:nvPr>
        </p:nvSpPr>
        <p:spPr/>
        <p:txBody>
          <a:bodyPr vert="horz" lIns="91440" tIns="45720" rIns="91440" bIns="45720" rtlCol="0" anchor="t">
            <a:noAutofit/>
          </a:bodyPr>
          <a:lstStyle/>
          <a:p>
            <a:r>
              <a:rPr lang="en-US"/>
              <a:t>2023 Face-to-Face Meeting </a:t>
            </a:r>
          </a:p>
          <a:p>
            <a:r>
              <a:rPr lang="en-US" sz="2400"/>
              <a:t>PVB Data</a:t>
            </a:r>
          </a:p>
          <a:p>
            <a:r>
              <a:rPr lang="en-US"/>
              <a:t>Reviewing your PVB Data by Race and Ethnicity in </a:t>
            </a:r>
            <a:r>
              <a:rPr lang="en-US" err="1"/>
              <a:t>REDCap</a:t>
            </a:r>
            <a:endParaRPr lang="en-US" sz="2400"/>
          </a:p>
          <a:p>
            <a:pPr>
              <a:spcBef>
                <a:spcPct val="20000"/>
              </a:spcBef>
              <a:spcAft>
                <a:spcPct val="0"/>
              </a:spcAft>
              <a:buClr>
                <a:srgbClr val="F5668F"/>
              </a:buClr>
            </a:pPr>
            <a:r>
              <a:rPr lang="en-US">
                <a:ea typeface="Lato"/>
                <a:cs typeface="Calibri"/>
              </a:rPr>
              <a:t>Things to Consider When Interpreting Stratified Data</a:t>
            </a:r>
            <a:endParaRPr lang="en-US">
              <a:ea typeface="+mn-lt"/>
              <a:cs typeface="+mn-lt"/>
            </a:endParaRPr>
          </a:p>
          <a:p>
            <a:pPr lvl="1">
              <a:spcBef>
                <a:spcPct val="20000"/>
              </a:spcBef>
              <a:spcAft>
                <a:spcPct val="0"/>
              </a:spcAft>
              <a:buClr>
                <a:srgbClr val="1C498B"/>
              </a:buClr>
            </a:pPr>
            <a:r>
              <a:rPr lang="en-US">
                <a:ea typeface="Lato"/>
                <a:cs typeface="Calibri"/>
              </a:rPr>
              <a:t> Terri Deeds, MSN, RN, NE-BC, D-ONQS, Clinical Lead, CMQCC</a:t>
            </a:r>
            <a:endParaRPr lang="en-US"/>
          </a:p>
          <a:p>
            <a:pPr>
              <a:spcBef>
                <a:spcPct val="20000"/>
              </a:spcBef>
              <a:spcAft>
                <a:spcPct val="0"/>
              </a:spcAft>
              <a:buClr>
                <a:srgbClr val="F5668F"/>
              </a:buClr>
            </a:pPr>
            <a:r>
              <a:rPr lang="en-US">
                <a:ea typeface="+mn-lt"/>
                <a:cs typeface="+mn-lt"/>
              </a:rPr>
              <a:t>Team Talk: NorthShore Evanston Hospital</a:t>
            </a:r>
          </a:p>
          <a:p>
            <a:pPr lvl="1">
              <a:spcBef>
                <a:spcPct val="20000"/>
              </a:spcBef>
              <a:spcAft>
                <a:spcPct val="0"/>
              </a:spcAft>
            </a:pPr>
            <a:r>
              <a:rPr lang="en-US">
                <a:ea typeface="+mn-lt"/>
                <a:cs typeface="+mn-lt"/>
              </a:rPr>
              <a:t>Dr. Emily White </a:t>
            </a:r>
            <a:r>
              <a:rPr lang="en-US" err="1">
                <a:ea typeface="+mn-lt"/>
                <a:cs typeface="+mn-lt"/>
              </a:rPr>
              <a:t>VanGompel</a:t>
            </a:r>
          </a:p>
          <a:p>
            <a:pPr>
              <a:spcBef>
                <a:spcPct val="20000"/>
              </a:spcBef>
              <a:spcAft>
                <a:spcPct val="0"/>
              </a:spcAft>
              <a:buClr>
                <a:srgbClr val="F5668F"/>
              </a:buClr>
            </a:pPr>
            <a:r>
              <a:rPr lang="en-US">
                <a:ea typeface="Lato"/>
                <a:cs typeface="Calibri"/>
              </a:rPr>
              <a:t>PVB Next Steps</a:t>
            </a:r>
            <a:endParaRPr lang="en-US">
              <a:cs typeface="Calibri"/>
            </a:endParaRPr>
          </a:p>
          <a:p>
            <a:pPr lvl="1">
              <a:spcBef>
                <a:spcPct val="20000"/>
              </a:spcBef>
              <a:spcAft>
                <a:spcPct val="0"/>
              </a:spcAft>
              <a:buClr>
                <a:srgbClr val="1C498B"/>
              </a:buClr>
            </a:pPr>
            <a:endParaRPr lang="en-US">
              <a:cs typeface="Calibri"/>
            </a:endParaRPr>
          </a:p>
          <a:p>
            <a:pPr lvl="1">
              <a:spcBef>
                <a:spcPct val="20000"/>
              </a:spcBef>
              <a:spcAft>
                <a:spcPct val="0"/>
              </a:spcAft>
              <a:buClr>
                <a:srgbClr val="1C498B"/>
              </a:buClr>
            </a:pPr>
            <a:endParaRPr lang="en-US">
              <a:cs typeface="Calibri"/>
            </a:endParaRPr>
          </a:p>
          <a:p>
            <a:pPr>
              <a:buClr>
                <a:srgbClr val="F5668F"/>
              </a:buClr>
            </a:pPr>
            <a:endParaRPr lang="en-US"/>
          </a:p>
          <a:p>
            <a:pPr lvl="1"/>
            <a:endParaRPr lang="en-US"/>
          </a:p>
          <a:p>
            <a:pPr marL="457200" lvl="1" indent="0">
              <a:buNone/>
            </a:pPr>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2</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85808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731201454"/>
              </p:ext>
            </p:extLst>
          </p:nvPr>
        </p:nvGraphicFramePr>
        <p:xfrm>
          <a:off x="370795" y="1571978"/>
          <a:ext cx="9111872" cy="478437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85214" y="365125"/>
            <a:ext cx="7508240" cy="1325563"/>
          </a:xfrm>
          <a:noFill/>
        </p:spPr>
        <p:txBody>
          <a:bodyPr/>
          <a:lstStyle/>
          <a:p>
            <a:r>
              <a:rPr lang="en-US">
                <a:ea typeface="Lato Medium"/>
                <a:cs typeface="Arial"/>
              </a:rPr>
              <a:t>NTSV C-Section Rate PVB Hospitals baseline to Q1 2023</a:t>
            </a:r>
          </a:p>
        </p:txBody>
      </p:sp>
      <p:sp>
        <p:nvSpPr>
          <p:cNvPr id="4" name="Slide Number Placeholder 3"/>
          <p:cNvSpPr>
            <a:spLocks noGrp="1"/>
          </p:cNvSpPr>
          <p:nvPr>
            <p:ph type="sldNum" sz="quarter" idx="10"/>
          </p:nvPr>
        </p:nvSpPr>
        <p:spPr/>
        <p:txBody>
          <a:bodyPr/>
          <a:lstStyle/>
          <a:p>
            <a:fld id="{97033E4B-E3EB-3D46-B2D8-3159663620FA}" type="slidenum">
              <a:rPr lang="en-US" smtClean="0"/>
              <a:pPr/>
              <a:t>20</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
        <p:nvSpPr>
          <p:cNvPr id="9" name="Down Arrow 8"/>
          <p:cNvSpPr/>
          <p:nvPr/>
        </p:nvSpPr>
        <p:spPr>
          <a:xfrm rot="3427887">
            <a:off x="9314363" y="3060711"/>
            <a:ext cx="577174" cy="1445689"/>
          </a:xfrm>
          <a:prstGeom prst="downArrow">
            <a:avLst/>
          </a:prstGeom>
          <a:solidFill>
            <a:srgbClr val="00B050"/>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730902" y="2423663"/>
            <a:ext cx="2334639" cy="1293779"/>
          </a:xfrm>
          <a:prstGeom prst="roundRect">
            <a:avLst/>
          </a:prstGeom>
          <a:solidFill>
            <a:srgbClr val="00B050"/>
          </a:solidFill>
          <a:ln w="19050">
            <a:solidFill>
              <a:srgbClr val="008A3E"/>
            </a:soli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u="sng"/>
              <a:t>59%</a:t>
            </a:r>
            <a:r>
              <a:rPr lang="en-US" b="1"/>
              <a:t> </a:t>
            </a:r>
            <a:r>
              <a:rPr lang="en-US"/>
              <a:t>of ILPQC Hospitals achieving NTSV C-Section Rate goal of </a:t>
            </a:r>
            <a:r>
              <a:rPr lang="en-US" u="sng"/>
              <a:t>&lt; </a:t>
            </a:r>
            <a:r>
              <a:rPr lang="en-US"/>
              <a:t>23.6%</a:t>
            </a:r>
          </a:p>
        </p:txBody>
      </p:sp>
      <p:sp>
        <p:nvSpPr>
          <p:cNvPr id="10" name="Down Arrow 9"/>
          <p:cNvSpPr/>
          <p:nvPr/>
        </p:nvSpPr>
        <p:spPr>
          <a:xfrm rot="6409873">
            <a:off x="9556896" y="4412161"/>
            <a:ext cx="577174" cy="1445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935182" y="4652408"/>
            <a:ext cx="1926077" cy="12376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Overall  ILPQC NTSV C-Section Rate Meeting Goal!!</a:t>
            </a:r>
          </a:p>
        </p:txBody>
      </p:sp>
      <p:cxnSp>
        <p:nvCxnSpPr>
          <p:cNvPr id="3" name="Straight Arrow Connector 2">
            <a:extLst>
              <a:ext uri="{FF2B5EF4-FFF2-40B4-BE49-F238E27FC236}">
                <a16:creationId xmlns:a16="http://schemas.microsoft.com/office/drawing/2014/main" id="{3803D9FD-A61E-DB79-50F5-B049D2BD0608}"/>
              </a:ext>
            </a:extLst>
          </p:cNvPr>
          <p:cNvCxnSpPr/>
          <p:nvPr/>
        </p:nvCxnSpPr>
        <p:spPr>
          <a:xfrm>
            <a:off x="1039529" y="3148868"/>
            <a:ext cx="8245521" cy="0"/>
          </a:xfrm>
          <a:prstGeom prst="straightConnector1">
            <a:avLst/>
          </a:prstGeom>
          <a:ln w="28575">
            <a:prstDash val="dash"/>
          </a:ln>
        </p:spPr>
        <p:style>
          <a:lnRef idx="1">
            <a:schemeClr val="accent5"/>
          </a:lnRef>
          <a:fillRef idx="0">
            <a:schemeClr val="accent5"/>
          </a:fillRef>
          <a:effectRef idx="0">
            <a:schemeClr val="accent5"/>
          </a:effectRef>
          <a:fontRef idx="minor">
            <a:schemeClr val="tx1"/>
          </a:fontRef>
        </p:style>
      </p:cxnSp>
      <p:sp>
        <p:nvSpPr>
          <p:cNvPr id="8" name="TextBox 7">
            <a:extLst>
              <a:ext uri="{FF2B5EF4-FFF2-40B4-BE49-F238E27FC236}">
                <a16:creationId xmlns:a16="http://schemas.microsoft.com/office/drawing/2014/main" id="{826CD5CF-CDC3-9FE2-F179-152EEED934A6}"/>
              </a:ext>
            </a:extLst>
          </p:cNvPr>
          <p:cNvSpPr txBox="1"/>
          <p:nvPr/>
        </p:nvSpPr>
        <p:spPr>
          <a:xfrm>
            <a:off x="1039529" y="2236325"/>
            <a:ext cx="3241343" cy="646331"/>
          </a:xfrm>
          <a:prstGeom prst="rect">
            <a:avLst/>
          </a:prstGeom>
          <a:solidFill>
            <a:schemeClr val="accent5"/>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Goal: 70% of hospitals achieving NTSV C-Section Rate Goal</a:t>
            </a:r>
          </a:p>
        </p:txBody>
      </p:sp>
    </p:spTree>
    <p:extLst>
      <p:ext uri="{BB962C8B-B14F-4D97-AF65-F5344CB8AC3E}">
        <p14:creationId xmlns:p14="http://schemas.microsoft.com/office/powerpoint/2010/main" val="1778962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567729188"/>
              </p:ext>
            </p:extLst>
          </p:nvPr>
        </p:nvGraphicFramePr>
        <p:xfrm>
          <a:off x="763014" y="1798320"/>
          <a:ext cx="10627475" cy="442185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609600" y="374853"/>
            <a:ext cx="10972800" cy="1325563"/>
          </a:xfrm>
          <a:noFill/>
        </p:spPr>
        <p:txBody>
          <a:bodyPr/>
          <a:lstStyle/>
          <a:p>
            <a:r>
              <a:rPr lang="en-US">
                <a:ea typeface="Lato Medium"/>
                <a:cs typeface="Lato Medium"/>
              </a:rPr>
              <a:t>Meeting ACOG/SMFM Criteria by </a:t>
            </a:r>
            <a:br>
              <a:rPr lang="en-US">
                <a:ea typeface="Lato Medium"/>
                <a:cs typeface="Lato Medium"/>
              </a:rPr>
            </a:br>
            <a:r>
              <a:rPr lang="en-US">
                <a:ea typeface="Lato Medium"/>
                <a:cs typeface="Lato Medium"/>
              </a:rPr>
              <a:t>Category </a:t>
            </a:r>
          </a:p>
        </p:txBody>
      </p:sp>
      <p:sp>
        <p:nvSpPr>
          <p:cNvPr id="4" name="Slide Number Placeholder 3"/>
          <p:cNvSpPr>
            <a:spLocks noGrp="1"/>
          </p:cNvSpPr>
          <p:nvPr>
            <p:ph type="sldNum" sz="quarter" idx="10"/>
          </p:nvPr>
        </p:nvSpPr>
        <p:spPr/>
        <p:txBody>
          <a:bodyPr/>
          <a:lstStyle/>
          <a:p>
            <a:fld id="{97033E4B-E3EB-3D46-B2D8-3159663620FA}" type="slidenum">
              <a:rPr lang="en-US" smtClean="0"/>
              <a:pPr/>
              <a:t>21</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cxnSp>
        <p:nvCxnSpPr>
          <p:cNvPr id="8" name="Straight Connector 7"/>
          <p:cNvCxnSpPr/>
          <p:nvPr/>
        </p:nvCxnSpPr>
        <p:spPr>
          <a:xfrm>
            <a:off x="1207084" y="2940298"/>
            <a:ext cx="9739333" cy="32156"/>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268218" y="2516562"/>
            <a:ext cx="1150070" cy="329938"/>
          </a:xfrm>
          <a:prstGeom prst="rect">
            <a:avLst/>
          </a:prstGeom>
          <a:solidFill>
            <a:schemeClr val="bg1">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Goal: 80%</a:t>
            </a:r>
          </a:p>
        </p:txBody>
      </p:sp>
    </p:spTree>
    <p:extLst>
      <p:ext uri="{BB962C8B-B14F-4D97-AF65-F5344CB8AC3E}">
        <p14:creationId xmlns:p14="http://schemas.microsoft.com/office/powerpoint/2010/main" val="3966893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2789767252"/>
              </p:ext>
            </p:extLst>
          </p:nvPr>
        </p:nvGraphicFramePr>
        <p:xfrm>
          <a:off x="609600" y="1703163"/>
          <a:ext cx="10972800" cy="50183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noFill/>
        </p:spPr>
        <p:txBody>
          <a:bodyPr/>
          <a:lstStyle/>
          <a:p>
            <a:r>
              <a:rPr lang="en-US">
                <a:ea typeface="Lato Medium"/>
                <a:cs typeface="Lato Medium"/>
              </a:rPr>
              <a:t>Addressing disparities:</a:t>
            </a:r>
            <a:br>
              <a:rPr lang="en-US">
                <a:ea typeface="Lato Medium"/>
                <a:cs typeface="Lato Medium"/>
              </a:rPr>
            </a:br>
            <a:r>
              <a:rPr lang="en-US" sz="3200" b="0">
                <a:ea typeface="Lato Medium"/>
                <a:cs typeface="Lato Medium"/>
              </a:rPr>
              <a:t>NTSV C-Section Rate by Race and Ethnicity </a:t>
            </a:r>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22</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cxnSp>
        <p:nvCxnSpPr>
          <p:cNvPr id="11" name="Straight Arrow Connector 10">
            <a:extLst>
              <a:ext uri="{FF2B5EF4-FFF2-40B4-BE49-F238E27FC236}">
                <a16:creationId xmlns:a16="http://schemas.microsoft.com/office/drawing/2014/main" id="{C826F70D-8A0E-1AD6-9BDB-FE77DA801B71}"/>
              </a:ext>
            </a:extLst>
          </p:cNvPr>
          <p:cNvCxnSpPr/>
          <p:nvPr/>
        </p:nvCxnSpPr>
        <p:spPr>
          <a:xfrm>
            <a:off x="931271" y="3529670"/>
            <a:ext cx="10087583" cy="29183"/>
          </a:xfrm>
          <a:prstGeom prst="straightConnector1">
            <a:avLst/>
          </a:prstGeom>
          <a:ln w="28575">
            <a:prstDash val="dash"/>
          </a:ln>
        </p:spPr>
        <p:style>
          <a:lnRef idx="3">
            <a:schemeClr val="accent3"/>
          </a:lnRef>
          <a:fillRef idx="0">
            <a:schemeClr val="accent3"/>
          </a:fillRef>
          <a:effectRef idx="2">
            <a:schemeClr val="accent3"/>
          </a:effectRef>
          <a:fontRef idx="minor">
            <a:schemeClr val="tx1"/>
          </a:fontRef>
        </p:style>
      </p:cxnSp>
      <p:sp>
        <p:nvSpPr>
          <p:cNvPr id="12" name="Rectangle 11"/>
          <p:cNvSpPr/>
          <p:nvPr/>
        </p:nvSpPr>
        <p:spPr>
          <a:xfrm>
            <a:off x="3509415" y="2806202"/>
            <a:ext cx="1332689" cy="46579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Goal: 23.6%</a:t>
            </a:r>
          </a:p>
        </p:txBody>
      </p:sp>
      <p:sp>
        <p:nvSpPr>
          <p:cNvPr id="6" name="Ribbon: Curved and Tilted Down 5">
            <a:extLst>
              <a:ext uri="{FF2B5EF4-FFF2-40B4-BE49-F238E27FC236}">
                <a16:creationId xmlns:a16="http://schemas.microsoft.com/office/drawing/2014/main" id="{163ACE99-54EE-7D3B-379B-C1B351A4CB1B}"/>
              </a:ext>
            </a:extLst>
          </p:cNvPr>
          <p:cNvSpPr/>
          <p:nvPr/>
        </p:nvSpPr>
        <p:spPr>
          <a:xfrm>
            <a:off x="8629317" y="2045164"/>
            <a:ext cx="3562683" cy="1029600"/>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cs typeface="Calibri"/>
              </a:rPr>
              <a:t>ILPQC Data System Reports Available!!! </a:t>
            </a:r>
          </a:p>
        </p:txBody>
      </p:sp>
    </p:spTree>
    <p:extLst>
      <p:ext uri="{BB962C8B-B14F-4D97-AF65-F5344CB8AC3E}">
        <p14:creationId xmlns:p14="http://schemas.microsoft.com/office/powerpoint/2010/main" val="3883765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Indication for NTSV C-Sections:</a:t>
            </a:r>
            <a:br>
              <a:rPr lang="en-US" dirty="0" smtClean="0"/>
            </a:br>
            <a:r>
              <a:rPr lang="en-US" sz="3200" dirty="0" smtClean="0"/>
              <a:t>White vs BOPIC Patients</a:t>
            </a:r>
            <a:endParaRPr lang="en-US" sz="3200"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23</a:t>
            </a:fld>
            <a:endParaRPr lang="en-US"/>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a:p>
        </p:txBody>
      </p:sp>
      <p:graphicFrame>
        <p:nvGraphicFramePr>
          <p:cNvPr id="6" name="Chart 5"/>
          <p:cNvGraphicFramePr>
            <a:graphicFrameLocks/>
          </p:cNvGraphicFramePr>
          <p:nvPr>
            <p:extLst>
              <p:ext uri="{D42A27DB-BD31-4B8C-83A1-F6EECF244321}">
                <p14:modId xmlns:p14="http://schemas.microsoft.com/office/powerpoint/2010/main" val="44383848"/>
              </p:ext>
            </p:extLst>
          </p:nvPr>
        </p:nvGraphicFramePr>
        <p:xfrm>
          <a:off x="397311" y="2350654"/>
          <a:ext cx="7026564" cy="36460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3589662442"/>
              </p:ext>
            </p:extLst>
          </p:nvPr>
        </p:nvGraphicFramePr>
        <p:xfrm>
          <a:off x="7052553" y="2318327"/>
          <a:ext cx="4948136" cy="37420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0841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2022: </a:t>
            </a:r>
            <a:r>
              <a:rPr lang="en-US" sz="3200" dirty="0" smtClean="0"/>
              <a:t>Percent of NTSV C-Sections Meeting </a:t>
            </a:r>
            <a:br>
              <a:rPr lang="en-US" sz="3200" dirty="0" smtClean="0"/>
            </a:br>
            <a:r>
              <a:rPr lang="en-US" sz="3200" dirty="0" smtClean="0"/>
              <a:t>ACOG/SMFM Criteria by Race/Ethnicity </a:t>
            </a:r>
            <a:endParaRPr lang="en-US" sz="3200"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24</a:t>
            </a:fld>
            <a:endParaRPr lang="en-US"/>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158608063"/>
              </p:ext>
            </p:extLst>
          </p:nvPr>
        </p:nvGraphicFramePr>
        <p:xfrm>
          <a:off x="609600" y="1825625"/>
          <a:ext cx="109728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3548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BF9F6-D31D-0F40-7B9C-9C34C3831A0E}"/>
              </a:ext>
            </a:extLst>
          </p:cNvPr>
          <p:cNvSpPr>
            <a:spLocks noGrp="1"/>
          </p:cNvSpPr>
          <p:nvPr>
            <p:ph type="title"/>
          </p:nvPr>
        </p:nvSpPr>
        <p:spPr>
          <a:xfrm>
            <a:off x="482600" y="179510"/>
            <a:ext cx="6988629" cy="1347334"/>
          </a:xfrm>
          <a:noFill/>
        </p:spPr>
        <p:txBody>
          <a:bodyPr/>
          <a:lstStyle/>
          <a:p>
            <a:r>
              <a:rPr lang="en-US" sz="3200">
                <a:ea typeface="Lato Medium"/>
                <a:cs typeface="Lato Medium"/>
              </a:rPr>
              <a:t>Summary of BE PREM Survey Completion: Demographic Breakdown </a:t>
            </a:r>
            <a:endParaRPr lang="en-US" sz="3200"/>
          </a:p>
        </p:txBody>
      </p:sp>
      <p:sp>
        <p:nvSpPr>
          <p:cNvPr id="3" name="Content Placeholder 2">
            <a:extLst>
              <a:ext uri="{FF2B5EF4-FFF2-40B4-BE49-F238E27FC236}">
                <a16:creationId xmlns:a16="http://schemas.microsoft.com/office/drawing/2014/main" id="{B8D10F47-C59B-9F2F-B09E-541CEAD0FB91}"/>
              </a:ext>
            </a:extLst>
          </p:cNvPr>
          <p:cNvSpPr>
            <a:spLocks noGrp="1"/>
          </p:cNvSpPr>
          <p:nvPr>
            <p:ph idx="1"/>
          </p:nvPr>
        </p:nvSpPr>
        <p:spPr>
          <a:xfrm>
            <a:off x="609600" y="1629682"/>
            <a:ext cx="10972800" cy="4351338"/>
          </a:xfrm>
        </p:spPr>
        <p:txBody>
          <a:bodyPr vert="horz" lIns="91440" tIns="45720" rIns="91440" bIns="45720" rtlCol="0" anchor="t">
            <a:noAutofit/>
          </a:bodyPr>
          <a:lstStyle/>
          <a:p>
            <a:r>
              <a:rPr lang="en-US">
                <a:ea typeface="Lato"/>
                <a:cs typeface="Lato"/>
              </a:rPr>
              <a:t>Race / Ethnicity</a:t>
            </a:r>
          </a:p>
          <a:p>
            <a:pPr lvl="1"/>
            <a:r>
              <a:rPr lang="en-US" sz="2400">
                <a:ea typeface="Lato"/>
                <a:cs typeface="Calibri"/>
              </a:rPr>
              <a:t>18% of survey respondents reported as </a:t>
            </a:r>
            <a:r>
              <a:rPr lang="en-US" sz="2400" b="1">
                <a:ea typeface="Lato"/>
                <a:cs typeface="Calibri"/>
              </a:rPr>
              <a:t>Hispanic</a:t>
            </a:r>
            <a:endParaRPr lang="en-US" sz="2400">
              <a:ea typeface="Lato"/>
              <a:cs typeface="Lato"/>
            </a:endParaRPr>
          </a:p>
          <a:p>
            <a:pPr lvl="1"/>
            <a:r>
              <a:rPr lang="en-US" sz="2400">
                <a:ea typeface="Lato"/>
                <a:cs typeface="Lato"/>
              </a:rPr>
              <a:t>19% of survey respondents reported as </a:t>
            </a:r>
            <a:r>
              <a:rPr lang="en-US" sz="2400" b="1">
                <a:ea typeface="Lato"/>
                <a:cs typeface="Lato"/>
              </a:rPr>
              <a:t>Black</a:t>
            </a:r>
          </a:p>
          <a:p>
            <a:pPr lvl="1">
              <a:buClr>
                <a:srgbClr val="1C498B"/>
              </a:buClr>
            </a:pPr>
            <a:r>
              <a:rPr lang="en-US" sz="2400">
                <a:ea typeface="Lato"/>
                <a:cs typeface="Lato"/>
              </a:rPr>
              <a:t>52% of survey respondents reported  as</a:t>
            </a:r>
            <a:r>
              <a:rPr lang="en-US" sz="2400" b="1">
                <a:ea typeface="Lato"/>
                <a:cs typeface="Lato"/>
              </a:rPr>
              <a:t> White</a:t>
            </a:r>
          </a:p>
          <a:p>
            <a:pPr>
              <a:buClr>
                <a:srgbClr val="F5668F"/>
              </a:buClr>
            </a:pPr>
            <a:r>
              <a:rPr lang="en-US">
                <a:ea typeface="Lato"/>
                <a:cs typeface="Lato"/>
              </a:rPr>
              <a:t>Insurance</a:t>
            </a:r>
          </a:p>
          <a:p>
            <a:pPr lvl="1"/>
            <a:r>
              <a:rPr lang="en-US" sz="2400">
                <a:ea typeface="Lato"/>
                <a:cs typeface="Lato"/>
              </a:rPr>
              <a:t>52% of survey respondents have </a:t>
            </a:r>
            <a:r>
              <a:rPr lang="en-US" sz="2400" b="1">
                <a:ea typeface="Lato"/>
                <a:cs typeface="Lato"/>
              </a:rPr>
              <a:t>private insurance</a:t>
            </a:r>
          </a:p>
          <a:p>
            <a:pPr lvl="1"/>
            <a:r>
              <a:rPr lang="en-US" sz="2400">
                <a:ea typeface="Lato"/>
                <a:cs typeface="Lato"/>
              </a:rPr>
              <a:t>41% of survey respondents have </a:t>
            </a:r>
            <a:r>
              <a:rPr lang="en-US" sz="2400" b="1">
                <a:ea typeface="Lato"/>
                <a:cs typeface="Lato"/>
              </a:rPr>
              <a:t>public insurance</a:t>
            </a:r>
            <a:endParaRPr lang="en-US" sz="2400" b="1"/>
          </a:p>
          <a:p>
            <a:pPr lvl="1"/>
            <a:endParaRPr lang="en-US"/>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24D19FD0-829E-DB70-3C52-505DAB630E04}"/>
              </a:ext>
            </a:extLst>
          </p:cNvPr>
          <p:cNvSpPr>
            <a:spLocks noGrp="1"/>
          </p:cNvSpPr>
          <p:nvPr>
            <p:ph type="sldNum" sz="quarter" idx="10"/>
          </p:nvPr>
        </p:nvSpPr>
        <p:spPr/>
        <p:txBody>
          <a:bodyPr/>
          <a:lstStyle/>
          <a:p>
            <a:fld id="{97033E4B-E3EB-3D46-B2D8-3159663620FA}" type="slidenum">
              <a:rPr lang="en-US" smtClean="0"/>
              <a:pPr/>
              <a:t>25</a:t>
            </a:fld>
            <a:endParaRPr lang="en-US"/>
          </a:p>
        </p:txBody>
      </p:sp>
      <p:sp>
        <p:nvSpPr>
          <p:cNvPr id="5" name="Footer Placeholder 4">
            <a:extLst>
              <a:ext uri="{FF2B5EF4-FFF2-40B4-BE49-F238E27FC236}">
                <a16:creationId xmlns:a16="http://schemas.microsoft.com/office/drawing/2014/main" id="{891DDFCF-670D-963D-CF94-DC588E96B1AD}"/>
              </a:ext>
            </a:extLst>
          </p:cNvPr>
          <p:cNvSpPr>
            <a:spLocks noGrp="1"/>
          </p:cNvSpPr>
          <p:nvPr>
            <p:ph type="ftr" sz="quarter" idx="11"/>
          </p:nvPr>
        </p:nvSpPr>
        <p:spPr/>
        <p:txBody>
          <a:bodyPr/>
          <a:lstStyle/>
          <a:p>
            <a:pPr algn="l"/>
            <a:r>
              <a:rPr lang="en-US"/>
              <a:t>Illinois Perinatal Quality Collaborative</a:t>
            </a:r>
          </a:p>
        </p:txBody>
      </p:sp>
      <p:sp>
        <p:nvSpPr>
          <p:cNvPr id="8" name="Rectangle 7">
            <a:extLst>
              <a:ext uri="{FF2B5EF4-FFF2-40B4-BE49-F238E27FC236}">
                <a16:creationId xmlns:a16="http://schemas.microsoft.com/office/drawing/2014/main" id="{5EE105D2-41EF-739F-50F0-5444CAE0C80C}"/>
              </a:ext>
            </a:extLst>
          </p:cNvPr>
          <p:cNvSpPr/>
          <p:nvPr/>
        </p:nvSpPr>
        <p:spPr>
          <a:xfrm>
            <a:off x="8296814" y="1999172"/>
            <a:ext cx="3464943" cy="3349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200000"/>
              </a:lnSpc>
            </a:pPr>
            <a:r>
              <a:rPr lang="en-US" sz="3000">
                <a:cs typeface="Calibri"/>
              </a:rPr>
              <a:t>Total PREM surveys: </a:t>
            </a:r>
            <a:endParaRPr lang="en-US"/>
          </a:p>
          <a:p>
            <a:pPr algn="ctr">
              <a:lnSpc>
                <a:spcPct val="200000"/>
              </a:lnSpc>
            </a:pPr>
            <a:r>
              <a:rPr lang="en-US" sz="3600">
                <a:cs typeface="Calibri"/>
              </a:rPr>
              <a:t>n =2,017 </a:t>
            </a:r>
          </a:p>
        </p:txBody>
      </p:sp>
      <p:pic>
        <p:nvPicPr>
          <p:cNvPr id="9" name="Graphic 9" descr="Cheers outline">
            <a:extLst>
              <a:ext uri="{FF2B5EF4-FFF2-40B4-BE49-F238E27FC236}">
                <a16:creationId xmlns:a16="http://schemas.microsoft.com/office/drawing/2014/main" id="{773DBA11-25A0-7247-F5D7-2E50CEA43BB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63819" y="5444706"/>
            <a:ext cx="914400" cy="914400"/>
          </a:xfrm>
          <a:prstGeom prst="rect">
            <a:avLst/>
          </a:prstGeom>
        </p:spPr>
      </p:pic>
      <p:pic>
        <p:nvPicPr>
          <p:cNvPr id="10" name="Graphic 10" descr="Fireworks with solid fill">
            <a:extLst>
              <a:ext uri="{FF2B5EF4-FFF2-40B4-BE49-F238E27FC236}">
                <a16:creationId xmlns:a16="http://schemas.microsoft.com/office/drawing/2014/main" id="{6153D764-E819-BA07-5856-12ED5468FC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24800" y="1720970"/>
            <a:ext cx="914400" cy="914400"/>
          </a:xfrm>
          <a:prstGeom prst="rect">
            <a:avLst/>
          </a:prstGeom>
        </p:spPr>
      </p:pic>
      <p:pic>
        <p:nvPicPr>
          <p:cNvPr id="11" name="Graphic 10" descr="Fireworks with solid fill">
            <a:extLst>
              <a:ext uri="{FF2B5EF4-FFF2-40B4-BE49-F238E27FC236}">
                <a16:creationId xmlns:a16="http://schemas.microsoft.com/office/drawing/2014/main" id="{92177152-4FE9-8AB1-0C10-2BC85902B26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74724" y="1720969"/>
            <a:ext cx="914400" cy="914400"/>
          </a:xfrm>
          <a:prstGeom prst="rect">
            <a:avLst/>
          </a:prstGeom>
        </p:spPr>
      </p:pic>
    </p:spTree>
    <p:extLst>
      <p:ext uri="{BB962C8B-B14F-4D97-AF65-F5344CB8AC3E}">
        <p14:creationId xmlns:p14="http://schemas.microsoft.com/office/powerpoint/2010/main" val="2815623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93A1-93F4-4D34-8B73-7AFA9DCCF62C}"/>
              </a:ext>
            </a:extLst>
          </p:cNvPr>
          <p:cNvSpPr>
            <a:spLocks noGrp="1"/>
          </p:cNvSpPr>
          <p:nvPr>
            <p:ph type="title"/>
          </p:nvPr>
        </p:nvSpPr>
        <p:spPr>
          <a:xfrm>
            <a:off x="153237" y="498291"/>
            <a:ext cx="10972800" cy="1325563"/>
          </a:xfrm>
        </p:spPr>
        <p:txBody>
          <a:bodyPr/>
          <a:lstStyle/>
          <a:p>
            <a:r>
              <a:rPr lang="en-US">
                <a:ea typeface="Lato Medium"/>
                <a:cs typeface="Lato Medium"/>
              </a:rPr>
              <a:t>Summary of BE PREM data: by Race/Ethnicity</a:t>
            </a:r>
          </a:p>
        </p:txBody>
      </p:sp>
      <p:sp>
        <p:nvSpPr>
          <p:cNvPr id="3" name="Content Placeholder 2">
            <a:extLst>
              <a:ext uri="{FF2B5EF4-FFF2-40B4-BE49-F238E27FC236}">
                <a16:creationId xmlns:a16="http://schemas.microsoft.com/office/drawing/2014/main" id="{C13AEF27-84A3-4C8F-AADA-6DA6F2EC177A}"/>
              </a:ext>
            </a:extLst>
          </p:cNvPr>
          <p:cNvSpPr>
            <a:spLocks noGrp="1"/>
          </p:cNvSpPr>
          <p:nvPr>
            <p:ph idx="1"/>
          </p:nvPr>
        </p:nvSpPr>
        <p:spPr/>
        <p:txBody>
          <a:bodyPr vert="horz" lIns="91440" tIns="45720" rIns="91440" bIns="45720" rtlCol="0" anchor="t">
            <a:noAutofit/>
          </a:bodyPr>
          <a:lstStyle/>
          <a:p>
            <a:r>
              <a:rPr lang="en-US">
                <a:ea typeface="Lato"/>
                <a:cs typeface="Lato"/>
              </a:rPr>
              <a:t>93% of patients of color felt they were</a:t>
            </a:r>
            <a:r>
              <a:rPr lang="en-US" b="1">
                <a:ea typeface="Lato"/>
                <a:cs typeface="Lato"/>
              </a:rPr>
              <a:t> treated with respect during L&amp;D stay</a:t>
            </a:r>
            <a:r>
              <a:rPr lang="en-US">
                <a:ea typeface="Lato"/>
                <a:cs typeface="Lato"/>
              </a:rPr>
              <a:t> vs 97% of white patients (5% of BIPOC patients felt not treated with respect).</a:t>
            </a:r>
          </a:p>
          <a:p>
            <a:r>
              <a:rPr lang="en-US">
                <a:ea typeface="Lato"/>
                <a:cs typeface="Lato"/>
              </a:rPr>
              <a:t>Only 79% of BIPOC patients and  77% of white patients felt that </a:t>
            </a:r>
            <a:r>
              <a:rPr lang="en-US" b="1">
                <a:ea typeface="Lato"/>
                <a:cs typeface="Lato"/>
              </a:rPr>
              <a:t>when clinical team couldn’t meet patient's wishes they explained why</a:t>
            </a:r>
            <a:r>
              <a:rPr lang="en-US">
                <a:ea typeface="Lato"/>
                <a:cs typeface="Lato"/>
              </a:rPr>
              <a:t> (over 20% of pts across all racial groups did not feel that decision making was explained to them)</a:t>
            </a:r>
          </a:p>
          <a:p>
            <a:r>
              <a:rPr lang="en-US">
                <a:ea typeface="Lato"/>
                <a:cs typeface="Lato"/>
              </a:rPr>
              <a:t>15% of BIPOC patients and 11% of white patients felt they were </a:t>
            </a:r>
            <a:r>
              <a:rPr lang="en-US" b="1">
                <a:ea typeface="Lato"/>
                <a:cs typeface="Lato"/>
              </a:rPr>
              <a:t>pressured into care they didn’t want</a:t>
            </a:r>
          </a:p>
          <a:p>
            <a:r>
              <a:rPr lang="en-US">
                <a:ea typeface="Lato"/>
                <a:cs typeface="Lato"/>
              </a:rPr>
              <a:t>97% of Black patients, compared to 100% of white patients felt their </a:t>
            </a:r>
            <a:r>
              <a:rPr lang="en-US" b="1">
                <a:ea typeface="Lato"/>
                <a:cs typeface="Lato"/>
              </a:rPr>
              <a:t>health care team did a good job of listening to me</a:t>
            </a:r>
          </a:p>
          <a:p>
            <a:endParaRPr lang="en-US"/>
          </a:p>
          <a:p>
            <a:endParaRPr lang="en-US"/>
          </a:p>
          <a:p>
            <a:endParaRPr lang="en-US"/>
          </a:p>
        </p:txBody>
      </p:sp>
      <p:sp>
        <p:nvSpPr>
          <p:cNvPr id="4" name="Slide Number Placeholder 3">
            <a:extLst>
              <a:ext uri="{FF2B5EF4-FFF2-40B4-BE49-F238E27FC236}">
                <a16:creationId xmlns:a16="http://schemas.microsoft.com/office/drawing/2014/main" id="{E125D8EB-7BF8-4A15-983D-148BAB8D97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4834DD2-0965-46B6-9500-5112B1A1330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Tree>
    <p:extLst>
      <p:ext uri="{BB962C8B-B14F-4D97-AF65-F5344CB8AC3E}">
        <p14:creationId xmlns:p14="http://schemas.microsoft.com/office/powerpoint/2010/main" val="2519400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F2D78-56AF-4F51-BAC8-33E8CE1FCDE9}"/>
              </a:ext>
            </a:extLst>
          </p:cNvPr>
          <p:cNvSpPr>
            <a:spLocks noGrp="1"/>
          </p:cNvSpPr>
          <p:nvPr>
            <p:ph type="title"/>
          </p:nvPr>
        </p:nvSpPr>
        <p:spPr>
          <a:xfrm>
            <a:off x="557" y="238805"/>
            <a:ext cx="10972800" cy="1325563"/>
          </a:xfrm>
        </p:spPr>
        <p:txBody>
          <a:bodyPr/>
          <a:lstStyle/>
          <a:p>
            <a:r>
              <a:rPr lang="en-US">
                <a:ea typeface="Lato Medium"/>
                <a:cs typeface="Lato Medium"/>
              </a:rPr>
              <a:t>Summary of BE PREM data: Insurance status</a:t>
            </a:r>
          </a:p>
        </p:txBody>
      </p:sp>
      <p:sp>
        <p:nvSpPr>
          <p:cNvPr id="3" name="Content Placeholder 2">
            <a:extLst>
              <a:ext uri="{FF2B5EF4-FFF2-40B4-BE49-F238E27FC236}">
                <a16:creationId xmlns:a16="http://schemas.microsoft.com/office/drawing/2014/main" id="{4095BF62-A829-4AFB-B5FD-885597C79D77}"/>
              </a:ext>
            </a:extLst>
          </p:cNvPr>
          <p:cNvSpPr>
            <a:spLocks noGrp="1"/>
          </p:cNvSpPr>
          <p:nvPr>
            <p:ph idx="1"/>
          </p:nvPr>
        </p:nvSpPr>
        <p:spPr>
          <a:xfrm>
            <a:off x="435428" y="1564368"/>
            <a:ext cx="10972800" cy="4351338"/>
          </a:xfrm>
        </p:spPr>
        <p:txBody>
          <a:bodyPr vert="horz" lIns="91440" tIns="45720" rIns="91440" bIns="45720" rtlCol="0" anchor="t">
            <a:noAutofit/>
          </a:bodyPr>
          <a:lstStyle/>
          <a:p>
            <a:r>
              <a:rPr lang="en-US">
                <a:ea typeface="Lato"/>
                <a:cs typeface="Lato"/>
              </a:rPr>
              <a:t>Only 77% of private patients and 83% of public insurance patients felt that </a:t>
            </a:r>
            <a:r>
              <a:rPr lang="en-US" b="1">
                <a:ea typeface="Lato"/>
                <a:cs typeface="Lato"/>
              </a:rPr>
              <a:t>when my clinical team couldn’t meet my wishes they explained why</a:t>
            </a:r>
          </a:p>
          <a:p>
            <a:r>
              <a:rPr lang="en-US">
                <a:ea typeface="Lato"/>
                <a:cs typeface="Lato"/>
              </a:rPr>
              <a:t>10% of private insurance patients and 17% of public insurance patients  felt </a:t>
            </a:r>
            <a:r>
              <a:rPr lang="en-US" b="1">
                <a:ea typeface="Lato"/>
                <a:cs typeface="Lato"/>
              </a:rPr>
              <a:t>pressured into accepting care they didn’t want</a:t>
            </a:r>
          </a:p>
          <a:p>
            <a:pPr marL="0" indent="0" algn="ctr">
              <a:buNone/>
            </a:pPr>
            <a:endParaRPr lang="en-US" sz="3200" b="1"/>
          </a:p>
          <a:p>
            <a:endParaRPr lang="en-US"/>
          </a:p>
        </p:txBody>
      </p:sp>
      <p:sp>
        <p:nvSpPr>
          <p:cNvPr id="4" name="Slide Number Placeholder 3">
            <a:extLst>
              <a:ext uri="{FF2B5EF4-FFF2-40B4-BE49-F238E27FC236}">
                <a16:creationId xmlns:a16="http://schemas.microsoft.com/office/drawing/2014/main" id="{5B3A65FE-CE9B-4CED-9764-219AB456146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2EDDA6-1DB5-4C25-AA64-F9D27C80FA9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6" name="Rectangle 5">
            <a:extLst>
              <a:ext uri="{FF2B5EF4-FFF2-40B4-BE49-F238E27FC236}">
                <a16:creationId xmlns:a16="http://schemas.microsoft.com/office/drawing/2014/main" id="{05109918-CDB5-3E16-2B60-EA448210CC0B}"/>
              </a:ext>
            </a:extLst>
          </p:cNvPr>
          <p:cNvSpPr/>
          <p:nvPr/>
        </p:nvSpPr>
        <p:spPr>
          <a:xfrm>
            <a:off x="583711" y="3468076"/>
            <a:ext cx="10677769" cy="2715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spcAft>
                <a:spcPts val="1000"/>
              </a:spcAft>
            </a:pPr>
            <a:r>
              <a:rPr lang="en-US" sz="3200" b="1" dirty="0">
                <a:ea typeface="+mn-lt"/>
                <a:cs typeface="+mn-lt"/>
              </a:rPr>
              <a:t>GOAL is to improve RESPECTFUL CARE and focus on improved communication with patients!  </a:t>
            </a:r>
            <a:endParaRPr lang="en-US" sz="3200" dirty="0">
              <a:ea typeface="+mn-lt"/>
              <a:cs typeface="+mn-lt"/>
            </a:endParaRPr>
          </a:p>
          <a:p>
            <a:pPr algn="ctr">
              <a:spcBef>
                <a:spcPts val="1000"/>
              </a:spcBef>
              <a:spcAft>
                <a:spcPts val="1000"/>
              </a:spcAft>
            </a:pPr>
            <a:r>
              <a:rPr lang="en-US" sz="4000" b="1" dirty="0">
                <a:ea typeface="+mn-lt"/>
                <a:cs typeface="+mn-lt"/>
              </a:rPr>
              <a:t>Shared decision making </a:t>
            </a:r>
            <a:r>
              <a:rPr lang="en-US" sz="3200" b="1" dirty="0">
                <a:ea typeface="+mn-lt"/>
                <a:cs typeface="+mn-lt"/>
              </a:rPr>
              <a:t>and active listening</a:t>
            </a:r>
            <a:endParaRPr lang="en-US" sz="3200" dirty="0">
              <a:ea typeface="+mn-lt"/>
              <a:cs typeface="+mn-lt"/>
            </a:endParaRPr>
          </a:p>
          <a:p>
            <a:pPr algn="ctr">
              <a:spcBef>
                <a:spcPts val="1000"/>
              </a:spcBef>
              <a:spcAft>
                <a:spcPts val="1000"/>
              </a:spcAft>
            </a:pPr>
            <a:r>
              <a:rPr lang="en-US" sz="3200" b="1" dirty="0">
                <a:ea typeface="+mn-lt"/>
                <a:cs typeface="+mn-lt"/>
              </a:rPr>
              <a:t>How do we make progress? </a:t>
            </a:r>
            <a:endParaRPr lang="en-US" sz="2800" dirty="0">
              <a:cs typeface="Calibri"/>
            </a:endParaRPr>
          </a:p>
        </p:txBody>
      </p:sp>
    </p:spTree>
    <p:extLst>
      <p:ext uri="{BB962C8B-B14F-4D97-AF65-F5344CB8AC3E}">
        <p14:creationId xmlns:p14="http://schemas.microsoft.com/office/powerpoint/2010/main" val="3261872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3044" b="60128"/>
          <a:stretch/>
        </p:blipFill>
        <p:spPr>
          <a:xfrm>
            <a:off x="424775" y="1527682"/>
            <a:ext cx="6861243" cy="2985953"/>
          </a:xfrm>
          <a:prstGeom prst="rect">
            <a:avLst/>
          </a:prstGeom>
          <a:ln w="38100">
            <a:solidFill>
              <a:schemeClr val="accent1"/>
            </a:solidFill>
          </a:ln>
        </p:spPr>
      </p:pic>
      <p:sp>
        <p:nvSpPr>
          <p:cNvPr id="2" name="Title 1"/>
          <p:cNvSpPr>
            <a:spLocks noGrp="1"/>
          </p:cNvSpPr>
          <p:nvPr>
            <p:ph type="title"/>
          </p:nvPr>
        </p:nvSpPr>
        <p:spPr/>
        <p:txBody>
          <a:bodyPr/>
          <a:lstStyle/>
          <a:p>
            <a:r>
              <a:rPr lang="en-US" dirty="0" smtClean="0"/>
              <a:t>Publications</a:t>
            </a:r>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28</a:t>
            </a:fld>
            <a:endParaRPr lang="en-US"/>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a:p>
        </p:txBody>
      </p:sp>
      <p:pic>
        <p:nvPicPr>
          <p:cNvPr id="7" name="Picture 6"/>
          <p:cNvPicPr>
            <a:picLocks noChangeAspect="1"/>
          </p:cNvPicPr>
          <p:nvPr/>
        </p:nvPicPr>
        <p:blipFill>
          <a:blip r:embed="rId3"/>
          <a:stretch>
            <a:fillRect/>
          </a:stretch>
        </p:blipFill>
        <p:spPr>
          <a:xfrm>
            <a:off x="5571203" y="3870571"/>
            <a:ext cx="6360895" cy="2668341"/>
          </a:xfrm>
          <a:prstGeom prst="rect">
            <a:avLst/>
          </a:prstGeom>
          <a:ln w="38100">
            <a:solidFill>
              <a:schemeClr val="accent1"/>
            </a:solidFill>
          </a:ln>
        </p:spPr>
      </p:pic>
    </p:spTree>
    <p:extLst>
      <p:ext uri="{BB962C8B-B14F-4D97-AF65-F5344CB8AC3E}">
        <p14:creationId xmlns:p14="http://schemas.microsoft.com/office/powerpoint/2010/main" val="2258739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Viewing your PVB Data by Race and Ethnicity</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17437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22663-B5C1-59B2-D358-5CE901F9086F}"/>
              </a:ext>
            </a:extLst>
          </p:cNvPr>
          <p:cNvSpPr>
            <a:spLocks noGrp="1"/>
          </p:cNvSpPr>
          <p:nvPr>
            <p:ph type="title"/>
          </p:nvPr>
        </p:nvSpPr>
        <p:spPr>
          <a:xfrm>
            <a:off x="119744" y="71564"/>
            <a:ext cx="8262257" cy="1325563"/>
          </a:xfrm>
          <a:noFill/>
        </p:spPr>
        <p:txBody>
          <a:bodyPr/>
          <a:lstStyle/>
          <a:p>
            <a:r>
              <a:rPr lang="en-US">
                <a:ea typeface="Lato Medium"/>
                <a:cs typeface="Lato Medium"/>
              </a:rPr>
              <a:t>ILPQC Sponsored – FREE</a:t>
            </a:r>
            <a:br>
              <a:rPr lang="en-US">
                <a:ea typeface="Lato Medium"/>
                <a:cs typeface="Lato Medium"/>
              </a:rPr>
            </a:br>
            <a:r>
              <a:rPr lang="en-US">
                <a:ea typeface="Lato Medium"/>
                <a:cs typeface="Lato Medium"/>
              </a:rPr>
              <a:t>PQI Intermittent Auscultation (IA) Opportunity for Teams </a:t>
            </a:r>
            <a:endParaRPr lang="en-US"/>
          </a:p>
        </p:txBody>
      </p:sp>
      <p:pic>
        <p:nvPicPr>
          <p:cNvPr id="6" name="Picture 6" descr="Graphical user interface, website&#10;&#10;Description automatically generated">
            <a:extLst>
              <a:ext uri="{FF2B5EF4-FFF2-40B4-BE49-F238E27FC236}">
                <a16:creationId xmlns:a16="http://schemas.microsoft.com/office/drawing/2014/main" id="{10EEF1DC-7550-914A-AFB7-A867D04B5313}"/>
              </a:ext>
            </a:extLst>
          </p:cNvPr>
          <p:cNvPicPr>
            <a:picLocks noGrp="1" noChangeAspect="1"/>
          </p:cNvPicPr>
          <p:nvPr>
            <p:ph idx="1"/>
          </p:nvPr>
        </p:nvPicPr>
        <p:blipFill>
          <a:blip r:embed="rId2"/>
          <a:stretch>
            <a:fillRect/>
          </a:stretch>
        </p:blipFill>
        <p:spPr>
          <a:xfrm>
            <a:off x="748953" y="1536775"/>
            <a:ext cx="4601905" cy="3714599"/>
          </a:xfrm>
        </p:spPr>
      </p:pic>
      <p:sp>
        <p:nvSpPr>
          <p:cNvPr id="4" name="Slide Number Placeholder 3">
            <a:extLst>
              <a:ext uri="{FF2B5EF4-FFF2-40B4-BE49-F238E27FC236}">
                <a16:creationId xmlns:a16="http://schemas.microsoft.com/office/drawing/2014/main" id="{01CC2CAC-4023-F2E9-D470-458955B75FFD}"/>
              </a:ext>
            </a:extLst>
          </p:cNvPr>
          <p:cNvSpPr>
            <a:spLocks noGrp="1"/>
          </p:cNvSpPr>
          <p:nvPr>
            <p:ph type="sldNum" sz="quarter" idx="10"/>
          </p:nvPr>
        </p:nvSpPr>
        <p:spPr/>
        <p:txBody>
          <a:bodyPr/>
          <a:lstStyle/>
          <a:p>
            <a:fld id="{97033E4B-E3EB-3D46-B2D8-3159663620FA}" type="slidenum">
              <a:rPr lang="en-US" smtClean="0"/>
              <a:pPr/>
              <a:t>3</a:t>
            </a:fld>
            <a:endParaRPr lang="en-US"/>
          </a:p>
        </p:txBody>
      </p:sp>
      <p:sp>
        <p:nvSpPr>
          <p:cNvPr id="5" name="Footer Placeholder 4">
            <a:extLst>
              <a:ext uri="{FF2B5EF4-FFF2-40B4-BE49-F238E27FC236}">
                <a16:creationId xmlns:a16="http://schemas.microsoft.com/office/drawing/2014/main" id="{5957C3FA-CBE6-FFCF-54DF-33B2B0940035}"/>
              </a:ext>
            </a:extLst>
          </p:cNvPr>
          <p:cNvSpPr>
            <a:spLocks noGrp="1"/>
          </p:cNvSpPr>
          <p:nvPr>
            <p:ph type="ftr" sz="quarter" idx="11"/>
          </p:nvPr>
        </p:nvSpPr>
        <p:spPr/>
        <p:txBody>
          <a:bodyPr/>
          <a:lstStyle/>
          <a:p>
            <a:pPr algn="l"/>
            <a:r>
              <a:rPr lang="en-US"/>
              <a:t>Illinois Perinatal Quality Collaborative</a:t>
            </a:r>
          </a:p>
        </p:txBody>
      </p:sp>
      <p:sp>
        <p:nvSpPr>
          <p:cNvPr id="7" name="TextBox 6">
            <a:extLst>
              <a:ext uri="{FF2B5EF4-FFF2-40B4-BE49-F238E27FC236}">
                <a16:creationId xmlns:a16="http://schemas.microsoft.com/office/drawing/2014/main" id="{D3BD6F93-E6A7-5945-ADBA-D0886F334AE8}"/>
              </a:ext>
            </a:extLst>
          </p:cNvPr>
          <p:cNvSpPr txBox="1"/>
          <p:nvPr/>
        </p:nvSpPr>
        <p:spPr>
          <a:xfrm>
            <a:off x="6192792" y="1461527"/>
            <a:ext cx="559906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This 45–60-minute online program provides interactive, simulation-based training, and competency assessment designed to improve nurses', midwives', and physicians' IA usage and interpretation skills. This education includes:</a:t>
            </a:r>
            <a:endParaRPr lang="en-US" sz="2400">
              <a:cs typeface="Calibri"/>
            </a:endParaRPr>
          </a:p>
          <a:p>
            <a:pPr marL="285750" indent="-285750">
              <a:buFont typeface="Arial"/>
              <a:buChar char="•"/>
            </a:pPr>
            <a:r>
              <a:rPr lang="en-US" sz="2400">
                <a:ea typeface="+mn-lt"/>
                <a:cs typeface="+mn-lt"/>
              </a:rPr>
              <a:t>evidence related to the use of intermittent auscultation</a:t>
            </a:r>
            <a:endParaRPr lang="en-US" sz="2400">
              <a:cs typeface="Calibri" panose="020F0502020204030204"/>
            </a:endParaRPr>
          </a:p>
          <a:p>
            <a:pPr marL="285750" indent="-285750">
              <a:buFont typeface="Arial"/>
              <a:buChar char="•"/>
            </a:pPr>
            <a:r>
              <a:rPr lang="en-US" sz="2400">
                <a:ea typeface="+mn-lt"/>
                <a:cs typeface="+mn-lt"/>
              </a:rPr>
              <a:t>correct technique to perform IA effectively </a:t>
            </a:r>
            <a:endParaRPr lang="en-US" sz="2400">
              <a:cs typeface="Calibri" panose="020F0502020204030204"/>
            </a:endParaRPr>
          </a:p>
          <a:p>
            <a:pPr marL="285750" indent="-285750">
              <a:buFont typeface="Arial"/>
              <a:buChar char="•"/>
            </a:pPr>
            <a:r>
              <a:rPr lang="en-US" sz="2400">
                <a:ea typeface="+mn-lt"/>
                <a:cs typeface="+mn-lt"/>
              </a:rPr>
              <a:t>IA Practice Guide for interpretation and management of IA findings</a:t>
            </a:r>
            <a:endParaRPr lang="en-US" sz="2400">
              <a:cs typeface="Calibri" panose="020F0502020204030204"/>
            </a:endParaRPr>
          </a:p>
          <a:p>
            <a:pPr marL="285750" indent="-285750">
              <a:buFont typeface="Arial"/>
              <a:buChar char="•"/>
            </a:pPr>
            <a:r>
              <a:rPr lang="en-US" sz="2400">
                <a:ea typeface="+mn-lt"/>
                <a:cs typeface="+mn-lt"/>
              </a:rPr>
              <a:t>simulated IA practice scenarios</a:t>
            </a:r>
            <a:endParaRPr lang="en-US" sz="2400">
              <a:cs typeface="Calibri" panose="020F0502020204030204"/>
            </a:endParaRPr>
          </a:p>
        </p:txBody>
      </p:sp>
      <p:sp>
        <p:nvSpPr>
          <p:cNvPr id="8" name="TextBox 7">
            <a:extLst>
              <a:ext uri="{FF2B5EF4-FFF2-40B4-BE49-F238E27FC236}">
                <a16:creationId xmlns:a16="http://schemas.microsoft.com/office/drawing/2014/main" id="{F22050AD-AE67-38E9-67C1-13251A72937A}"/>
              </a:ext>
            </a:extLst>
          </p:cNvPr>
          <p:cNvSpPr txBox="1"/>
          <p:nvPr/>
        </p:nvSpPr>
        <p:spPr>
          <a:xfrm>
            <a:off x="14636750" y="29368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Rectangle: Rounded Corners 2">
            <a:extLst>
              <a:ext uri="{FF2B5EF4-FFF2-40B4-BE49-F238E27FC236}">
                <a16:creationId xmlns:a16="http://schemas.microsoft.com/office/drawing/2014/main" id="{8CB859EE-C738-8C69-F5AA-169688EC7444}"/>
              </a:ext>
            </a:extLst>
          </p:cNvPr>
          <p:cNvSpPr/>
          <p:nvPr/>
        </p:nvSpPr>
        <p:spPr>
          <a:xfrm>
            <a:off x="605179" y="4225664"/>
            <a:ext cx="5354875" cy="204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US" sz="2000" dirty="0">
                <a:cs typeface="Calibri"/>
              </a:rPr>
              <a:t>Each PVB Team will be provided 1 online train the trainer course ($59.99 value).</a:t>
            </a:r>
          </a:p>
          <a:p>
            <a:pPr algn="ctr">
              <a:lnSpc>
                <a:spcPct val="150000"/>
              </a:lnSpc>
            </a:pPr>
            <a:r>
              <a:rPr lang="en-US" sz="2000" b="1" dirty="0">
                <a:cs typeface="Calibri"/>
              </a:rPr>
              <a:t>*Emails sent to PVB Team Leads*</a:t>
            </a:r>
          </a:p>
          <a:p>
            <a:pPr algn="ctr"/>
            <a:r>
              <a:rPr lang="en-US" sz="2000" dirty="0">
                <a:cs typeface="Calibri"/>
              </a:rPr>
              <a:t>Email </a:t>
            </a:r>
            <a:r>
              <a:rPr lang="en-US" sz="2000" dirty="0">
                <a:cs typeface="Calibri"/>
                <a:hlinkClick r:id="rId3"/>
              </a:rPr>
              <a:t>ellie.suse@northwestern.edu</a:t>
            </a:r>
            <a:r>
              <a:rPr lang="en-US" sz="2000" dirty="0">
                <a:cs typeface="Calibri"/>
              </a:rPr>
              <a:t> </a:t>
            </a:r>
          </a:p>
          <a:p>
            <a:pPr algn="ctr"/>
            <a:r>
              <a:rPr lang="en-US" sz="2000" dirty="0">
                <a:cs typeface="Calibri"/>
              </a:rPr>
              <a:t>for more information.</a:t>
            </a:r>
          </a:p>
        </p:txBody>
      </p:sp>
    </p:spTree>
    <p:extLst>
      <p:ext uri="{BB962C8B-B14F-4D97-AF65-F5344CB8AC3E}">
        <p14:creationId xmlns:p14="http://schemas.microsoft.com/office/powerpoint/2010/main" val="3393228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Viewing your NTSV C-Section Rates </a:t>
            </a:r>
            <a:br>
              <a:rPr lang="en-US" sz="3200"/>
            </a:br>
            <a:r>
              <a:rPr lang="en-US" sz="3200"/>
              <a:t>by race, ethnicity and insurance status in </a:t>
            </a:r>
            <a:r>
              <a:rPr lang="en-US" sz="3200" err="1"/>
              <a:t>REDCap</a:t>
            </a:r>
            <a:endParaRPr lang="en-US" sz="3200"/>
          </a:p>
        </p:txBody>
      </p:sp>
      <p:sp>
        <p:nvSpPr>
          <p:cNvPr id="5" name="Content Placeholder 4"/>
          <p:cNvSpPr>
            <a:spLocks noGrp="1"/>
          </p:cNvSpPr>
          <p:nvPr>
            <p:ph idx="1"/>
          </p:nvPr>
        </p:nvSpPr>
        <p:spPr>
          <a:xfrm>
            <a:off x="3181350" y="1933436"/>
            <a:ext cx="5829300" cy="640081"/>
          </a:xfrm>
          <a:solidFill>
            <a:srgbClr val="002060"/>
          </a:solidFill>
        </p:spPr>
        <p:txBody>
          <a:bodyPr>
            <a:noAutofit/>
          </a:bodyPr>
          <a:lstStyle/>
          <a:p>
            <a:pPr marL="0" indent="0" algn="ctr">
              <a:buNone/>
            </a:pPr>
            <a:r>
              <a:rPr lang="en-US" sz="3600">
                <a:hlinkClick r:id="rId2"/>
              </a:rPr>
              <a:t>https://redcap.healthlnk.org</a:t>
            </a:r>
            <a:endParaRPr lang="en-US" sz="3600"/>
          </a:p>
          <a:p>
            <a:pPr marL="0" indent="0">
              <a:buNone/>
            </a:pPr>
            <a:endParaRPr lang="en-US" sz="3600"/>
          </a:p>
          <a:p>
            <a:pPr marL="0" indent="0">
              <a:buNone/>
            </a:pPr>
            <a:endParaRPr lang="en-US" sz="360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043" y="2816265"/>
            <a:ext cx="11845205" cy="3691215"/>
          </a:xfrm>
          <a:prstGeom prst="rect">
            <a:avLst/>
          </a:prstGeom>
        </p:spPr>
      </p:pic>
    </p:spTree>
    <p:extLst>
      <p:ext uri="{BB962C8B-B14F-4D97-AF65-F5344CB8AC3E}">
        <p14:creationId xmlns:p14="http://schemas.microsoft.com/office/powerpoint/2010/main" val="1486475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Let’s take a look at our PVB Reports</a:t>
            </a:r>
          </a:p>
        </p:txBody>
      </p:sp>
      <p:sp>
        <p:nvSpPr>
          <p:cNvPr id="4" name="Slide Number Placeholder 3"/>
          <p:cNvSpPr>
            <a:spLocks noGrp="1"/>
          </p:cNvSpPr>
          <p:nvPr>
            <p:ph type="sldNum" sz="quarter" idx="10"/>
          </p:nvPr>
        </p:nvSpPr>
        <p:spPr/>
        <p:txBody>
          <a:bodyPr/>
          <a:lstStyle/>
          <a:p>
            <a:fld id="{97033E4B-E3EB-3D46-B2D8-3159663620FA}" type="slidenum">
              <a:rPr lang="en-US" smtClean="0"/>
              <a:pPr/>
              <a:t>31</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363818"/>
            <a:ext cx="2790507" cy="5319403"/>
          </a:xfrm>
          <a:prstGeom prst="rect">
            <a:avLst/>
          </a:prstGeom>
        </p:spPr>
      </p:pic>
      <p:pic>
        <p:nvPicPr>
          <p:cNvPr id="7" name="Picture 6"/>
          <p:cNvPicPr>
            <a:picLocks noChangeAspect="1"/>
          </p:cNvPicPr>
          <p:nvPr/>
        </p:nvPicPr>
        <p:blipFill>
          <a:blip r:embed="rId3"/>
          <a:stretch>
            <a:fillRect/>
          </a:stretch>
        </p:blipFill>
        <p:spPr>
          <a:xfrm>
            <a:off x="4724400" y="1761753"/>
            <a:ext cx="5105565" cy="4523531"/>
          </a:xfrm>
          <a:prstGeom prst="rect">
            <a:avLst/>
          </a:prstGeom>
        </p:spPr>
      </p:pic>
      <p:sp>
        <p:nvSpPr>
          <p:cNvPr id="8" name="Rectangle 7"/>
          <p:cNvSpPr/>
          <p:nvPr/>
        </p:nvSpPr>
        <p:spPr>
          <a:xfrm>
            <a:off x="609600" y="6233160"/>
            <a:ext cx="2790507" cy="45006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942978">
            <a:off x="3460897" y="5626200"/>
            <a:ext cx="1788659" cy="7018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03973" y="5093020"/>
            <a:ext cx="858947" cy="369332"/>
          </a:xfrm>
          <a:prstGeom prst="rect">
            <a:avLst/>
          </a:prstGeom>
          <a:noFill/>
        </p:spPr>
        <p:txBody>
          <a:bodyPr wrap="square" rtlCol="0">
            <a:spAutoFit/>
          </a:bodyPr>
          <a:lstStyle/>
          <a:p>
            <a:r>
              <a:rPr lang="en-US" b="1"/>
              <a:t>234</a:t>
            </a:r>
          </a:p>
        </p:txBody>
      </p:sp>
    </p:spTree>
    <p:extLst>
      <p:ext uri="{BB962C8B-B14F-4D97-AF65-F5344CB8AC3E}">
        <p14:creationId xmlns:p14="http://schemas.microsoft.com/office/powerpoint/2010/main" val="263912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NTSV C-Sections by Race and Ethnicity </a:t>
            </a:r>
          </a:p>
        </p:txBody>
      </p:sp>
      <p:sp>
        <p:nvSpPr>
          <p:cNvPr id="7" name="Subtitle 6"/>
          <p:cNvSpPr>
            <a:spLocks noGrp="1"/>
          </p:cNvSpPr>
          <p:nvPr>
            <p:ph type="subTitle" idx="1"/>
          </p:nvPr>
        </p:nvSpPr>
        <p:spPr/>
        <p:txBody>
          <a:bodyPr/>
          <a:lstStyle/>
          <a:p>
            <a:r>
              <a:rPr lang="en-US" err="1"/>
              <a:t>RedCap</a:t>
            </a:r>
            <a:r>
              <a:rPr lang="en-US"/>
              <a:t> Reports</a:t>
            </a:r>
          </a:p>
        </p:txBody>
      </p:sp>
      <p:sp>
        <p:nvSpPr>
          <p:cNvPr id="4" name="Slide Number Placeholder 3"/>
          <p:cNvSpPr>
            <a:spLocks noGrp="1"/>
          </p:cNvSpPr>
          <p:nvPr>
            <p:ph type="sldNum" sz="quarter" idx="4294967295"/>
          </p:nvPr>
        </p:nvSpPr>
        <p:spPr>
          <a:xfrm>
            <a:off x="9448800" y="6356350"/>
            <a:ext cx="2743200" cy="365125"/>
          </a:xfrm>
        </p:spPr>
        <p:txBody>
          <a:bodyPr/>
          <a:lstStyle/>
          <a:p>
            <a:fld id="{97033E4B-E3EB-3D46-B2D8-3159663620FA}" type="slidenum">
              <a:rPr lang="en-US" smtClean="0"/>
              <a:pPr/>
              <a:t>32</a:t>
            </a:fld>
            <a:endParaRPr lang="en-US"/>
          </a:p>
        </p:txBody>
      </p:sp>
      <p:sp>
        <p:nvSpPr>
          <p:cNvPr id="5" name="Footer Placeholder 4"/>
          <p:cNvSpPr>
            <a:spLocks noGrp="1"/>
          </p:cNvSpPr>
          <p:nvPr>
            <p:ph type="ftr" sz="quarter" idx="4294967295"/>
          </p:nvPr>
        </p:nvSpPr>
        <p:spPr>
          <a:xfrm>
            <a:off x="0" y="6356350"/>
            <a:ext cx="4114800" cy="365125"/>
          </a:xfrm>
        </p:spPr>
        <p:txBody>
          <a:bodyPr/>
          <a:lstStyle/>
          <a:p>
            <a:pPr algn="l"/>
            <a:r>
              <a:rPr lang="en-US"/>
              <a:t>Illinois Perinatal Quality Collaborative</a:t>
            </a:r>
          </a:p>
        </p:txBody>
      </p:sp>
    </p:spTree>
    <p:extLst>
      <p:ext uri="{BB962C8B-B14F-4D97-AF65-F5344CB8AC3E}">
        <p14:creationId xmlns:p14="http://schemas.microsoft.com/office/powerpoint/2010/main" val="1454924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43328" y="4468163"/>
            <a:ext cx="6449568" cy="1080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Go to Report 13</a:t>
            </a:r>
          </a:p>
        </p:txBody>
      </p:sp>
      <p:sp>
        <p:nvSpPr>
          <p:cNvPr id="2" name="Title 1"/>
          <p:cNvSpPr>
            <a:spLocks noGrp="1"/>
          </p:cNvSpPr>
          <p:nvPr>
            <p:ph type="title"/>
          </p:nvPr>
        </p:nvSpPr>
        <p:spPr/>
        <p:txBody>
          <a:bodyPr/>
          <a:lstStyle/>
          <a:p>
            <a:r>
              <a:rPr lang="en-US"/>
              <a:t>Finding your race and ethnicity report</a:t>
            </a:r>
          </a:p>
        </p:txBody>
      </p:sp>
      <p:sp>
        <p:nvSpPr>
          <p:cNvPr id="4" name="Slide Number Placeholder 3"/>
          <p:cNvSpPr>
            <a:spLocks noGrp="1"/>
          </p:cNvSpPr>
          <p:nvPr>
            <p:ph type="sldNum" sz="quarter" idx="10"/>
          </p:nvPr>
        </p:nvSpPr>
        <p:spPr/>
        <p:txBody>
          <a:bodyPr/>
          <a:lstStyle/>
          <a:p>
            <a:fld id="{97033E4B-E3EB-3D46-B2D8-3159663620FA}" type="slidenum">
              <a:rPr lang="en-US" smtClean="0"/>
              <a:pPr/>
              <a:t>33</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a:blip r:embed="rId2"/>
          <a:stretch>
            <a:fillRect/>
          </a:stretch>
        </p:blipFill>
        <p:spPr>
          <a:xfrm>
            <a:off x="460248" y="1826010"/>
            <a:ext cx="11271504" cy="2045074"/>
          </a:xfrm>
          <a:prstGeom prst="rect">
            <a:avLst/>
          </a:prstGeom>
        </p:spPr>
      </p:pic>
      <p:sp>
        <p:nvSpPr>
          <p:cNvPr id="8" name="Right Arrow 7"/>
          <p:cNvSpPr/>
          <p:nvPr/>
        </p:nvSpPr>
        <p:spPr>
          <a:xfrm rot="16200000">
            <a:off x="6876289" y="3875044"/>
            <a:ext cx="1389888" cy="647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16808" y="2791496"/>
            <a:ext cx="908850" cy="865632"/>
          </a:xfrm>
          <a:prstGeom prst="ellipse">
            <a:avLst/>
          </a:prstGeom>
          <a:noFill/>
          <a:ln w="38100">
            <a:solidFill>
              <a:schemeClr val="accent4"/>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159240" y="2575560"/>
            <a:ext cx="1447800" cy="21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500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Selecting your report</a:t>
            </a:r>
          </a:p>
        </p:txBody>
      </p:sp>
      <p:sp>
        <p:nvSpPr>
          <p:cNvPr id="4" name="Slide Number Placeholder 3"/>
          <p:cNvSpPr>
            <a:spLocks noGrp="1"/>
          </p:cNvSpPr>
          <p:nvPr>
            <p:ph type="sldNum" sz="quarter" idx="10"/>
          </p:nvPr>
        </p:nvSpPr>
        <p:spPr/>
        <p:txBody>
          <a:bodyPr/>
          <a:lstStyle/>
          <a:p>
            <a:fld id="{97033E4B-E3EB-3D46-B2D8-3159663620FA}" type="slidenum">
              <a:rPr lang="en-US" smtClean="0"/>
              <a:pPr/>
              <a:t>34</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rotWithShape="1">
          <a:blip r:embed="rId2"/>
          <a:srcRect r="1507" b="7218"/>
          <a:stretch/>
        </p:blipFill>
        <p:spPr>
          <a:xfrm>
            <a:off x="1646173" y="1651269"/>
            <a:ext cx="3584194" cy="3173095"/>
          </a:xfrm>
          <a:prstGeom prst="rect">
            <a:avLst/>
          </a:prstGeom>
          <a:ln w="57150">
            <a:solidFill>
              <a:schemeClr val="accent2"/>
            </a:solidFill>
          </a:ln>
        </p:spPr>
      </p:pic>
      <p:pic>
        <p:nvPicPr>
          <p:cNvPr id="7" name="Picture 6"/>
          <p:cNvPicPr>
            <a:picLocks noChangeAspect="1"/>
          </p:cNvPicPr>
          <p:nvPr/>
        </p:nvPicPr>
        <p:blipFill>
          <a:blip r:embed="rId3"/>
          <a:stretch>
            <a:fillRect/>
          </a:stretch>
        </p:blipFill>
        <p:spPr>
          <a:xfrm>
            <a:off x="7348947" y="2050066"/>
            <a:ext cx="2517972" cy="2242373"/>
          </a:xfrm>
          <a:prstGeom prst="rect">
            <a:avLst/>
          </a:prstGeom>
          <a:ln w="57150">
            <a:solidFill>
              <a:schemeClr val="accent5"/>
            </a:solidFill>
          </a:ln>
        </p:spPr>
      </p:pic>
      <p:sp>
        <p:nvSpPr>
          <p:cNvPr id="10" name="Rectangle 9"/>
          <p:cNvSpPr/>
          <p:nvPr/>
        </p:nvSpPr>
        <p:spPr>
          <a:xfrm>
            <a:off x="1140142" y="4996910"/>
            <a:ext cx="4596257" cy="101434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Select which race/ethnicities you would like to compare by checking the boxes</a:t>
            </a:r>
          </a:p>
        </p:txBody>
      </p:sp>
      <p:sp>
        <p:nvSpPr>
          <p:cNvPr id="11" name="Rectangle 10"/>
          <p:cNvSpPr/>
          <p:nvPr/>
        </p:nvSpPr>
        <p:spPr>
          <a:xfrm>
            <a:off x="6669405" y="4651817"/>
            <a:ext cx="3877056" cy="101434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Select a Quarterly or monthly view</a:t>
            </a:r>
          </a:p>
        </p:txBody>
      </p:sp>
    </p:spTree>
    <p:extLst>
      <p:ext uri="{BB962C8B-B14F-4D97-AF65-F5344CB8AC3E}">
        <p14:creationId xmlns:p14="http://schemas.microsoft.com/office/powerpoint/2010/main" val="2693294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View your report</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35</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a:blip r:embed="rId2"/>
          <a:stretch>
            <a:fillRect/>
          </a:stretch>
        </p:blipFill>
        <p:spPr>
          <a:xfrm>
            <a:off x="258945" y="1870075"/>
            <a:ext cx="11674109" cy="4309872"/>
          </a:xfrm>
          <a:prstGeom prst="rect">
            <a:avLst/>
          </a:prstGeom>
        </p:spPr>
      </p:pic>
    </p:spTree>
    <p:extLst>
      <p:ext uri="{BB962C8B-B14F-4D97-AF65-F5344CB8AC3E}">
        <p14:creationId xmlns:p14="http://schemas.microsoft.com/office/powerpoint/2010/main" val="539305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36</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a:blip r:embed="rId2"/>
          <a:stretch>
            <a:fillRect/>
          </a:stretch>
        </p:blipFill>
        <p:spPr>
          <a:xfrm>
            <a:off x="609600" y="353250"/>
            <a:ext cx="3661107" cy="6185662"/>
          </a:xfrm>
          <a:prstGeom prst="rect">
            <a:avLst/>
          </a:prstGeom>
        </p:spPr>
      </p:pic>
      <p:sp>
        <p:nvSpPr>
          <p:cNvPr id="8" name="Right Arrow 7"/>
          <p:cNvSpPr/>
          <p:nvPr/>
        </p:nvSpPr>
        <p:spPr>
          <a:xfrm rot="12597571">
            <a:off x="3445641" y="2815537"/>
            <a:ext cx="3250805" cy="829056"/>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96000" y="2633472"/>
            <a:ext cx="4425696" cy="23408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a:t>Hover over an individual data point to see the percentage</a:t>
            </a:r>
          </a:p>
        </p:txBody>
      </p:sp>
    </p:spTree>
    <p:extLst>
      <p:ext uri="{BB962C8B-B14F-4D97-AF65-F5344CB8AC3E}">
        <p14:creationId xmlns:p14="http://schemas.microsoft.com/office/powerpoint/2010/main" val="1611477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36F1-1C8A-40CF-B0D6-154DD8E36926}"/>
              </a:ext>
            </a:extLst>
          </p:cNvPr>
          <p:cNvSpPr>
            <a:spLocks noGrp="1"/>
          </p:cNvSpPr>
          <p:nvPr>
            <p:ph type="title"/>
          </p:nvPr>
        </p:nvSpPr>
        <p:spPr>
          <a:xfrm>
            <a:off x="446314" y="-32657"/>
            <a:ext cx="7848600" cy="1325563"/>
          </a:xfrm>
        </p:spPr>
        <p:txBody>
          <a:bodyPr/>
          <a:lstStyle/>
          <a:p>
            <a:r>
              <a:rPr lang="en-US" dirty="0"/>
              <a:t>Addressing NTSV CS Disparities: understand the data, identify disparities</a:t>
            </a:r>
          </a:p>
        </p:txBody>
      </p:sp>
      <p:sp>
        <p:nvSpPr>
          <p:cNvPr id="3" name="Content Placeholder 2">
            <a:extLst>
              <a:ext uri="{FF2B5EF4-FFF2-40B4-BE49-F238E27FC236}">
                <a16:creationId xmlns:a16="http://schemas.microsoft.com/office/drawing/2014/main" id="{2D6C30A4-AA8E-4639-9001-1CF6E2C7258F}"/>
              </a:ext>
            </a:extLst>
          </p:cNvPr>
          <p:cNvSpPr>
            <a:spLocks noGrp="1"/>
          </p:cNvSpPr>
          <p:nvPr>
            <p:ph idx="1"/>
          </p:nvPr>
        </p:nvSpPr>
        <p:spPr>
          <a:xfrm>
            <a:off x="250371" y="1292906"/>
            <a:ext cx="11691257" cy="4685620"/>
          </a:xfrm>
        </p:spPr>
        <p:txBody>
          <a:bodyPr/>
          <a:lstStyle/>
          <a:p>
            <a:pPr marL="457200" indent="-457200">
              <a:buFont typeface="+mj-lt"/>
              <a:buAutoNum type="arabicPeriod"/>
            </a:pPr>
            <a:r>
              <a:rPr lang="en-US" dirty="0"/>
              <a:t>Determine categories to </a:t>
            </a:r>
            <a:r>
              <a:rPr lang="en-US" u="sng" dirty="0"/>
              <a:t>compare NTSV CS%  </a:t>
            </a:r>
            <a:r>
              <a:rPr lang="en-US" dirty="0"/>
              <a:t>based on  your patient population </a:t>
            </a:r>
          </a:p>
          <a:p>
            <a:pPr lvl="1"/>
            <a:r>
              <a:rPr lang="en-US" dirty="0"/>
              <a:t>look at your data by Black vs White, or BIPOC (Black, Indigenous, Patients of Color) vs White, or Black vs all other groups,  or Private vs Public Insurance</a:t>
            </a:r>
          </a:p>
          <a:p>
            <a:pPr marL="457200" indent="-457200">
              <a:buFont typeface="+mj-lt"/>
              <a:buAutoNum type="arabicPeriod"/>
            </a:pPr>
            <a:r>
              <a:rPr lang="en-US" dirty="0"/>
              <a:t>Review NTSV CS </a:t>
            </a:r>
            <a:r>
              <a:rPr lang="en-US" u="sng" dirty="0"/>
              <a:t>quarterly data </a:t>
            </a:r>
            <a:r>
              <a:rPr lang="en-US" dirty="0"/>
              <a:t>by categories selected</a:t>
            </a:r>
          </a:p>
          <a:p>
            <a:pPr lvl="1"/>
            <a:r>
              <a:rPr lang="en-US" dirty="0"/>
              <a:t>Use monthly data  only if large hospitals if &gt; 10, ideally  &gt;30 patients in each group</a:t>
            </a:r>
          </a:p>
          <a:p>
            <a:pPr lvl="1"/>
            <a:r>
              <a:rPr lang="en-US" dirty="0"/>
              <a:t>If smaller hospital may need to look at disparities data over 6 months or even over a year </a:t>
            </a:r>
          </a:p>
          <a:p>
            <a:pPr marL="457200" indent="-457200">
              <a:buFont typeface="+mj-lt"/>
              <a:buAutoNum type="arabicPeriod"/>
            </a:pPr>
            <a:r>
              <a:rPr lang="en-US" dirty="0"/>
              <a:t>Review </a:t>
            </a:r>
            <a:r>
              <a:rPr lang="en-US" u="sng" dirty="0"/>
              <a:t>differences in indications </a:t>
            </a:r>
            <a:r>
              <a:rPr lang="en-US" dirty="0"/>
              <a:t>for cesarean by race/ethnicity, insurance</a:t>
            </a:r>
          </a:p>
          <a:p>
            <a:pPr lvl="1"/>
            <a:r>
              <a:rPr lang="en-US" dirty="0"/>
              <a:t>For your NTSV CS , what is the % NRFHT vs % active stage arrest, vs  % 2</a:t>
            </a:r>
            <a:r>
              <a:rPr lang="en-US" baseline="30000" dirty="0"/>
              <a:t>nd</a:t>
            </a:r>
            <a:r>
              <a:rPr lang="en-US" dirty="0"/>
              <a:t> stage arrest vs % failed induction, does it differ by race/ethnicity?   </a:t>
            </a:r>
          </a:p>
          <a:p>
            <a:pPr marL="457200" indent="-457200">
              <a:buFont typeface="+mj-lt"/>
              <a:buAutoNum type="arabicPeriod"/>
            </a:pPr>
            <a:r>
              <a:rPr lang="en-US" dirty="0"/>
              <a:t>Review </a:t>
            </a:r>
            <a:r>
              <a:rPr lang="en-US" u="sng" dirty="0"/>
              <a:t>differences in meeting ACOG/SMFM criteria </a:t>
            </a:r>
            <a:r>
              <a:rPr lang="en-US" dirty="0"/>
              <a:t>for indications for CS by race ethnicity, insurance, what % of your patients meet criteria, does it differ by race/ethnicity</a:t>
            </a:r>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B0644B86-2D46-476E-8DFA-7765AD9A8EE8}"/>
              </a:ext>
            </a:extLst>
          </p:cNvPr>
          <p:cNvSpPr>
            <a:spLocks noGrp="1"/>
          </p:cNvSpPr>
          <p:nvPr>
            <p:ph type="sldNum" sz="quarter" idx="10"/>
          </p:nvPr>
        </p:nvSpPr>
        <p:spPr/>
        <p:txBody>
          <a:bodyPr/>
          <a:lstStyle/>
          <a:p>
            <a:fld id="{97033E4B-E3EB-3D46-B2D8-3159663620FA}" type="slidenum">
              <a:rPr lang="en-US" smtClean="0"/>
              <a:pPr/>
              <a:t>37</a:t>
            </a:fld>
            <a:endParaRPr lang="en-US" dirty="0"/>
          </a:p>
        </p:txBody>
      </p:sp>
      <p:sp>
        <p:nvSpPr>
          <p:cNvPr id="5" name="Footer Placeholder 4">
            <a:extLst>
              <a:ext uri="{FF2B5EF4-FFF2-40B4-BE49-F238E27FC236}">
                <a16:creationId xmlns:a16="http://schemas.microsoft.com/office/drawing/2014/main" id="{7D3D89DC-CC66-47B9-B69B-0AF3283A1340}"/>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02433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8FDE-A045-4EFF-9217-C29FAEA50C87}"/>
              </a:ext>
            </a:extLst>
          </p:cNvPr>
          <p:cNvSpPr>
            <a:spLocks noGrp="1"/>
          </p:cNvSpPr>
          <p:nvPr>
            <p:ph type="title"/>
          </p:nvPr>
        </p:nvSpPr>
        <p:spPr>
          <a:xfrm>
            <a:off x="359228" y="0"/>
            <a:ext cx="7543800" cy="1325563"/>
          </a:xfrm>
        </p:spPr>
        <p:txBody>
          <a:bodyPr/>
          <a:lstStyle/>
          <a:p>
            <a:r>
              <a:rPr lang="en-US" dirty="0"/>
              <a:t>Addressing Disparities in NTSV Cesareans: take action!</a:t>
            </a:r>
          </a:p>
        </p:txBody>
      </p:sp>
      <p:sp>
        <p:nvSpPr>
          <p:cNvPr id="3" name="Content Placeholder 2">
            <a:extLst>
              <a:ext uri="{FF2B5EF4-FFF2-40B4-BE49-F238E27FC236}">
                <a16:creationId xmlns:a16="http://schemas.microsoft.com/office/drawing/2014/main" id="{F421DBC2-6142-4598-AF7E-E71B1222947E}"/>
              </a:ext>
            </a:extLst>
          </p:cNvPr>
          <p:cNvSpPr>
            <a:spLocks noGrp="1"/>
          </p:cNvSpPr>
          <p:nvPr>
            <p:ph idx="1"/>
          </p:nvPr>
        </p:nvSpPr>
        <p:spPr>
          <a:xfrm>
            <a:off x="609600" y="1168174"/>
            <a:ext cx="11462656" cy="4351338"/>
          </a:xfrm>
        </p:spPr>
        <p:txBody>
          <a:bodyPr/>
          <a:lstStyle/>
          <a:p>
            <a:pPr marL="457200" indent="-457200">
              <a:buFont typeface="+mj-lt"/>
              <a:buAutoNum type="arabicPeriod"/>
            </a:pPr>
            <a:r>
              <a:rPr lang="en-US" dirty="0"/>
              <a:t>Use your data to identify areas you can take action!</a:t>
            </a:r>
          </a:p>
          <a:p>
            <a:pPr marL="457200" indent="-457200">
              <a:buFont typeface="+mj-lt"/>
              <a:buAutoNum type="arabicPeriod"/>
            </a:pPr>
            <a:r>
              <a:rPr lang="en-US" dirty="0"/>
              <a:t>Get input!  Ask patients, community members, nurses, providers on how we can do better!</a:t>
            </a:r>
          </a:p>
          <a:p>
            <a:pPr marL="457200" indent="-457200">
              <a:buFont typeface="+mj-lt"/>
              <a:buAutoNum type="arabicPeriod"/>
            </a:pPr>
            <a:r>
              <a:rPr lang="en-US" dirty="0"/>
              <a:t>Make plan to address issues identified, where can you get started?</a:t>
            </a:r>
          </a:p>
          <a:p>
            <a:pPr marL="457200" indent="-457200">
              <a:buFont typeface="+mj-lt"/>
              <a:buAutoNum type="arabicPeriod"/>
            </a:pPr>
            <a:r>
              <a:rPr lang="en-US" dirty="0"/>
              <a:t>Make sure OB Clinical Team aware of goal and strategies you have identified to work on</a:t>
            </a:r>
          </a:p>
          <a:p>
            <a:pPr lvl="1"/>
            <a:r>
              <a:rPr lang="en-US" dirty="0"/>
              <a:t> Improve patient /family education on expectations in labor and  </a:t>
            </a:r>
            <a:r>
              <a:rPr lang="en-US" sz="2400" dirty="0"/>
              <a:t>Shared Decision Making</a:t>
            </a:r>
          </a:p>
          <a:p>
            <a:pPr lvl="1"/>
            <a:r>
              <a:rPr lang="en-US" dirty="0"/>
              <a:t>Improve active listening / respectful care</a:t>
            </a:r>
          </a:p>
          <a:p>
            <a:pPr lvl="1"/>
            <a:r>
              <a:rPr lang="en-US" dirty="0"/>
              <a:t>Engage Community Doulas / midwives in a program to support patients</a:t>
            </a:r>
          </a:p>
          <a:p>
            <a:pPr lvl="1"/>
            <a:r>
              <a:rPr lang="en-US" dirty="0"/>
              <a:t>Fall out reviews / Delivery decision check list and huddles </a:t>
            </a:r>
          </a:p>
          <a:p>
            <a:pPr lvl="1"/>
            <a:r>
              <a:rPr lang="en-US" dirty="0"/>
              <a:t>Engage Clinical Team members to actively work towards goal to reduce NTSV disparities</a:t>
            </a:r>
          </a:p>
          <a:p>
            <a:pPr lvl="1"/>
            <a:endParaRPr lang="en-US" dirty="0"/>
          </a:p>
        </p:txBody>
      </p:sp>
      <p:sp>
        <p:nvSpPr>
          <p:cNvPr id="4" name="Slide Number Placeholder 3">
            <a:extLst>
              <a:ext uri="{FF2B5EF4-FFF2-40B4-BE49-F238E27FC236}">
                <a16:creationId xmlns:a16="http://schemas.microsoft.com/office/drawing/2014/main" id="{6F4E67EB-4F6F-4BFA-B1B9-490F9B91CF84}"/>
              </a:ext>
            </a:extLst>
          </p:cNvPr>
          <p:cNvSpPr>
            <a:spLocks noGrp="1"/>
          </p:cNvSpPr>
          <p:nvPr>
            <p:ph type="sldNum" sz="quarter" idx="10"/>
          </p:nvPr>
        </p:nvSpPr>
        <p:spPr/>
        <p:txBody>
          <a:bodyPr/>
          <a:lstStyle/>
          <a:p>
            <a:fld id="{97033E4B-E3EB-3D46-B2D8-3159663620FA}" type="slidenum">
              <a:rPr lang="en-US" smtClean="0"/>
              <a:pPr/>
              <a:t>38</a:t>
            </a:fld>
            <a:endParaRPr lang="en-US"/>
          </a:p>
        </p:txBody>
      </p:sp>
      <p:sp>
        <p:nvSpPr>
          <p:cNvPr id="5" name="Footer Placeholder 4">
            <a:extLst>
              <a:ext uri="{FF2B5EF4-FFF2-40B4-BE49-F238E27FC236}">
                <a16:creationId xmlns:a16="http://schemas.microsoft.com/office/drawing/2014/main" id="{68B85C54-314F-4E06-9791-569FD0C7D6AB}"/>
              </a:ext>
            </a:extLst>
          </p:cNvPr>
          <p:cNvSpPr>
            <a:spLocks noGrp="1"/>
          </p:cNvSpPr>
          <p:nvPr>
            <p:ph type="ftr" sz="quarter" idx="11"/>
          </p:nvPr>
        </p:nvSpPr>
        <p:spPr/>
        <p:txBody>
          <a:bodyPr/>
          <a:lstStyle/>
          <a:p>
            <a:pPr algn="l"/>
            <a:r>
              <a:rPr lang="en-US" dirty="0"/>
              <a:t>Illinois Perinatal Quality Collaborative</a:t>
            </a:r>
          </a:p>
        </p:txBody>
      </p:sp>
    </p:spTree>
    <p:extLst>
      <p:ext uri="{BB962C8B-B14F-4D97-AF65-F5344CB8AC3E}">
        <p14:creationId xmlns:p14="http://schemas.microsoft.com/office/powerpoint/2010/main" val="3992551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AA07-873F-1F4F-971B-50DE1835FEE9}"/>
              </a:ext>
            </a:extLst>
          </p:cNvPr>
          <p:cNvSpPr>
            <a:spLocks noGrp="1"/>
          </p:cNvSpPr>
          <p:nvPr>
            <p:ph type="ctrTitle"/>
          </p:nvPr>
        </p:nvSpPr>
        <p:spPr/>
        <p:txBody>
          <a:bodyPr/>
          <a:lstStyle/>
          <a:p>
            <a:r>
              <a:rPr lang="en-US"/>
              <a:t>Things to Consider When Interpreting Stratified Data</a:t>
            </a:r>
          </a:p>
        </p:txBody>
      </p:sp>
      <p:sp>
        <p:nvSpPr>
          <p:cNvPr id="3" name="Subtitle 2">
            <a:extLst>
              <a:ext uri="{FF2B5EF4-FFF2-40B4-BE49-F238E27FC236}">
                <a16:creationId xmlns:a16="http://schemas.microsoft.com/office/drawing/2014/main" id="{E78FAD6E-A7A0-1840-99D5-942FB75C96ED}"/>
              </a:ext>
            </a:extLst>
          </p:cNvPr>
          <p:cNvSpPr>
            <a:spLocks noGrp="1"/>
          </p:cNvSpPr>
          <p:nvPr>
            <p:ph type="subTitle" idx="1"/>
          </p:nvPr>
        </p:nvSpPr>
        <p:spPr/>
        <p:txBody>
          <a:bodyPr/>
          <a:lstStyle/>
          <a:p>
            <a:r>
              <a:rPr lang="en-US"/>
              <a:t>Terri Deeds, MSN, RN, NE-BC, D-ONQS</a:t>
            </a:r>
          </a:p>
          <a:p>
            <a:r>
              <a:rPr lang="en-US"/>
              <a:t>Clinical Lead, CMQCC</a:t>
            </a:r>
          </a:p>
        </p:txBody>
      </p:sp>
    </p:spTree>
    <p:extLst>
      <p:ext uri="{BB962C8B-B14F-4D97-AF65-F5344CB8AC3E}">
        <p14:creationId xmlns:p14="http://schemas.microsoft.com/office/powerpoint/2010/main" val="825057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2023 ILPQC Face-to-Face Meeting</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36062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386D-7BCB-AA44-B7F4-486BAE8FC437}"/>
              </a:ext>
            </a:extLst>
          </p:cNvPr>
          <p:cNvSpPr>
            <a:spLocks noGrp="1"/>
          </p:cNvSpPr>
          <p:nvPr>
            <p:ph type="title"/>
          </p:nvPr>
        </p:nvSpPr>
        <p:spPr/>
        <p:txBody>
          <a:bodyPr>
            <a:normAutofit/>
          </a:bodyPr>
          <a:lstStyle/>
          <a:p>
            <a:r>
              <a:rPr lang="en-US" sz="3200" b="1"/>
              <a:t>Notice</a:t>
            </a:r>
          </a:p>
        </p:txBody>
      </p:sp>
      <p:sp>
        <p:nvSpPr>
          <p:cNvPr id="3" name="Content Placeholder 2">
            <a:extLst>
              <a:ext uri="{FF2B5EF4-FFF2-40B4-BE49-F238E27FC236}">
                <a16:creationId xmlns:a16="http://schemas.microsoft.com/office/drawing/2014/main" id="{3E2C67C3-09A5-034A-8A89-B98F8776C263}"/>
              </a:ext>
            </a:extLst>
          </p:cNvPr>
          <p:cNvSpPr>
            <a:spLocks noGrp="1"/>
          </p:cNvSpPr>
          <p:nvPr>
            <p:ph idx="1"/>
          </p:nvPr>
        </p:nvSpPr>
        <p:spPr/>
        <p:txBody>
          <a:bodyPr/>
          <a:lstStyle/>
          <a:p>
            <a:r>
              <a:rPr lang="en-US"/>
              <a:t>Considerations for interpreting stratified data are examples of some of the traits used by CMQCC when interpreting patient data.</a:t>
            </a:r>
          </a:p>
          <a:p>
            <a:r>
              <a:rPr lang="en-US"/>
              <a:t>These considerations are not meant to be all encompassing or representative of other considerations that can be implemented when interpreting stratified data.</a:t>
            </a:r>
          </a:p>
        </p:txBody>
      </p:sp>
    </p:spTree>
    <p:extLst>
      <p:ext uri="{BB962C8B-B14F-4D97-AF65-F5344CB8AC3E}">
        <p14:creationId xmlns:p14="http://schemas.microsoft.com/office/powerpoint/2010/main" val="970601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A11A-2396-4323-80B9-C5BA2D43DE86}"/>
              </a:ext>
            </a:extLst>
          </p:cNvPr>
          <p:cNvSpPr>
            <a:spLocks noGrp="1"/>
          </p:cNvSpPr>
          <p:nvPr>
            <p:ph type="title"/>
          </p:nvPr>
        </p:nvSpPr>
        <p:spPr>
          <a:xfrm>
            <a:off x="620829" y="533400"/>
            <a:ext cx="10363200" cy="914400"/>
          </a:xfrm>
        </p:spPr>
        <p:txBody>
          <a:bodyPr>
            <a:normAutofit/>
          </a:bodyPr>
          <a:lstStyle/>
          <a:p>
            <a:r>
              <a:rPr lang="en-US" sz="3200" b="1"/>
              <a:t>Understanding Data Sources</a:t>
            </a:r>
          </a:p>
        </p:txBody>
      </p:sp>
      <p:sp>
        <p:nvSpPr>
          <p:cNvPr id="3" name="Content Placeholder 2">
            <a:extLst>
              <a:ext uri="{FF2B5EF4-FFF2-40B4-BE49-F238E27FC236}">
                <a16:creationId xmlns:a16="http://schemas.microsoft.com/office/drawing/2014/main" id="{FB716E66-1F7E-4B13-9EC9-D63A58C98A15}"/>
              </a:ext>
            </a:extLst>
          </p:cNvPr>
          <p:cNvSpPr>
            <a:spLocks noGrp="1"/>
          </p:cNvSpPr>
          <p:nvPr>
            <p:ph idx="1"/>
          </p:nvPr>
        </p:nvSpPr>
        <p:spPr>
          <a:xfrm>
            <a:off x="620829" y="1485900"/>
            <a:ext cx="10972800" cy="3886200"/>
          </a:xfrm>
        </p:spPr>
        <p:txBody>
          <a:bodyPr/>
          <a:lstStyle/>
          <a:p>
            <a:r>
              <a:rPr lang="en-US" sz="2800"/>
              <a:t>Is race/ethnicity data self-reported or hospital assigned?</a:t>
            </a:r>
          </a:p>
          <a:p>
            <a:r>
              <a:rPr lang="en-US" sz="2800"/>
              <a:t>Are there standardized race/ethnicity categories being used for QI?</a:t>
            </a:r>
          </a:p>
          <a:p>
            <a:pPr lvl="1"/>
            <a:r>
              <a:rPr lang="en-US" sz="2400"/>
              <a:t>CA uses the following categories as defined by CDPH</a:t>
            </a:r>
          </a:p>
          <a:p>
            <a:pPr lvl="2"/>
            <a:r>
              <a:rPr lang="en-US" sz="2000"/>
              <a:t>Asian</a:t>
            </a:r>
          </a:p>
          <a:p>
            <a:pPr lvl="2"/>
            <a:r>
              <a:rPr lang="en-US" sz="2000"/>
              <a:t>Black</a:t>
            </a:r>
          </a:p>
          <a:p>
            <a:pPr lvl="2"/>
            <a:r>
              <a:rPr lang="en-US" sz="2000"/>
              <a:t>Hispanic – US Born </a:t>
            </a:r>
          </a:p>
          <a:p>
            <a:pPr lvl="2"/>
            <a:r>
              <a:rPr lang="en-US" sz="2000"/>
              <a:t>Hispanic – Non-US Born</a:t>
            </a:r>
          </a:p>
          <a:p>
            <a:pPr lvl="2"/>
            <a:r>
              <a:rPr lang="en-US" sz="2000"/>
              <a:t>Native American</a:t>
            </a:r>
          </a:p>
          <a:p>
            <a:pPr lvl="2"/>
            <a:r>
              <a:rPr lang="en-US" sz="2000"/>
              <a:t>Pacific Islander</a:t>
            </a:r>
          </a:p>
          <a:p>
            <a:pPr lvl="2"/>
            <a:r>
              <a:rPr lang="en-US" sz="2000"/>
              <a:t>White</a:t>
            </a:r>
          </a:p>
          <a:p>
            <a:pPr lvl="2"/>
            <a:r>
              <a:rPr lang="en-US" sz="2000"/>
              <a:t>Multi-Racial</a:t>
            </a:r>
          </a:p>
          <a:p>
            <a:pPr lvl="2"/>
            <a:r>
              <a:rPr lang="en-US" sz="2000"/>
              <a:t>Unknown</a:t>
            </a:r>
          </a:p>
        </p:txBody>
      </p:sp>
    </p:spTree>
    <p:extLst>
      <p:ext uri="{BB962C8B-B14F-4D97-AF65-F5344CB8AC3E}">
        <p14:creationId xmlns:p14="http://schemas.microsoft.com/office/powerpoint/2010/main" val="832874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DAA7CA-1AF6-4C7A-9546-A8C719A727FE}"/>
              </a:ext>
            </a:extLst>
          </p:cNvPr>
          <p:cNvSpPr>
            <a:spLocks noGrp="1"/>
          </p:cNvSpPr>
          <p:nvPr>
            <p:ph type="title"/>
          </p:nvPr>
        </p:nvSpPr>
        <p:spPr/>
        <p:txBody>
          <a:bodyPr>
            <a:normAutofit/>
          </a:bodyPr>
          <a:lstStyle/>
          <a:p>
            <a:r>
              <a:rPr lang="en-US" sz="3200" b="1"/>
              <a:t>Focus on Missing Race Trends</a:t>
            </a:r>
          </a:p>
        </p:txBody>
      </p:sp>
      <p:sp>
        <p:nvSpPr>
          <p:cNvPr id="8" name="Content Placeholder 7">
            <a:extLst>
              <a:ext uri="{FF2B5EF4-FFF2-40B4-BE49-F238E27FC236}">
                <a16:creationId xmlns:a16="http://schemas.microsoft.com/office/drawing/2014/main" id="{EF00DB9C-2004-4BD4-8854-664DD7C09415}"/>
              </a:ext>
            </a:extLst>
          </p:cNvPr>
          <p:cNvSpPr>
            <a:spLocks noGrp="1"/>
          </p:cNvSpPr>
          <p:nvPr>
            <p:ph idx="1"/>
          </p:nvPr>
        </p:nvSpPr>
        <p:spPr/>
        <p:txBody>
          <a:bodyPr/>
          <a:lstStyle/>
          <a:p>
            <a:r>
              <a:rPr lang="en-US"/>
              <a:t>Pay attention to missing race trends over time. </a:t>
            </a:r>
          </a:p>
          <a:p>
            <a:r>
              <a:rPr lang="en-US"/>
              <a:t>Missing race fields can alter stratified data significantly and results may not be reflective of actual practice</a:t>
            </a:r>
          </a:p>
        </p:txBody>
      </p:sp>
      <p:pic>
        <p:nvPicPr>
          <p:cNvPr id="6" name="Content Placeholder 5" descr="Hedge maze">
            <a:extLst>
              <a:ext uri="{FF2B5EF4-FFF2-40B4-BE49-F238E27FC236}">
                <a16:creationId xmlns:a16="http://schemas.microsoft.com/office/drawing/2014/main" id="{F9B1D20C-FB82-48A4-BE2F-777D9E2B2A21}"/>
              </a:ext>
            </a:extLst>
          </p:cNvPr>
          <p:cNvPicPr>
            <a:picLocks noGrp="1" noChangeAspect="1"/>
          </p:cNvPicPr>
          <p:nvPr>
            <p:ph idx="10"/>
          </p:nvPr>
        </p:nvPicPr>
        <p:blipFill>
          <a:blip r:embed="rId2"/>
          <a:stretch>
            <a:fillRect/>
          </a:stretch>
        </p:blipFill>
        <p:spPr>
          <a:xfrm>
            <a:off x="6197600" y="2233861"/>
            <a:ext cx="5080000" cy="3380878"/>
          </a:xfrm>
        </p:spPr>
      </p:pic>
    </p:spTree>
    <p:extLst>
      <p:ext uri="{BB962C8B-B14F-4D97-AF65-F5344CB8AC3E}">
        <p14:creationId xmlns:p14="http://schemas.microsoft.com/office/powerpoint/2010/main" val="2766772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611C9-B619-A749-B88A-CBA73C81AAED}"/>
              </a:ext>
            </a:extLst>
          </p:cNvPr>
          <p:cNvSpPr>
            <a:spLocks noGrp="1"/>
          </p:cNvSpPr>
          <p:nvPr>
            <p:ph type="title"/>
          </p:nvPr>
        </p:nvSpPr>
        <p:spPr/>
        <p:txBody>
          <a:bodyPr>
            <a:normAutofit/>
          </a:bodyPr>
          <a:lstStyle/>
          <a:p>
            <a:r>
              <a:rPr lang="en-US" sz="3200" b="1"/>
              <a:t>How to Handle Small Cell Sizes</a:t>
            </a:r>
          </a:p>
        </p:txBody>
      </p:sp>
      <p:sp>
        <p:nvSpPr>
          <p:cNvPr id="3" name="Content Placeholder 2">
            <a:extLst>
              <a:ext uri="{FF2B5EF4-FFF2-40B4-BE49-F238E27FC236}">
                <a16:creationId xmlns:a16="http://schemas.microsoft.com/office/drawing/2014/main" id="{2182412C-EF1D-6943-9AF1-CEBD8023DBA2}"/>
              </a:ext>
            </a:extLst>
          </p:cNvPr>
          <p:cNvSpPr>
            <a:spLocks noGrp="1"/>
          </p:cNvSpPr>
          <p:nvPr>
            <p:ph idx="1"/>
          </p:nvPr>
        </p:nvSpPr>
        <p:spPr/>
        <p:txBody>
          <a:bodyPr/>
          <a:lstStyle/>
          <a:p>
            <a:r>
              <a:rPr lang="en-US" sz="2400"/>
              <a:t>As a general rule of thumb, CMQCC suggests results based on &gt;30 cases in the denominator can be interpreted with relatively high confidence.</a:t>
            </a:r>
          </a:p>
          <a:p>
            <a:pPr lvl="1"/>
            <a:r>
              <a:rPr lang="en-US" sz="2000"/>
              <a:t>Results &lt;30 will be less reliable and may not be attributable to a larger scale</a:t>
            </a:r>
          </a:p>
          <a:p>
            <a:pPr lvl="1"/>
            <a:r>
              <a:rPr lang="en-US" sz="2000"/>
              <a:t>Results &lt;10 will </a:t>
            </a:r>
            <a:r>
              <a:rPr lang="en-US" sz="2000" b="1" i="1"/>
              <a:t>not</a:t>
            </a:r>
            <a:r>
              <a:rPr lang="en-US" sz="2000"/>
              <a:t> provide robust data</a:t>
            </a:r>
          </a:p>
        </p:txBody>
      </p:sp>
      <p:pic>
        <p:nvPicPr>
          <p:cNvPr id="6" name="Content Placeholder 5" descr="Magnifying glass showing decling performance">
            <a:extLst>
              <a:ext uri="{FF2B5EF4-FFF2-40B4-BE49-F238E27FC236}">
                <a16:creationId xmlns:a16="http://schemas.microsoft.com/office/drawing/2014/main" id="{8B6636A6-3519-49BE-860E-86827EB0174D}"/>
              </a:ext>
            </a:extLst>
          </p:cNvPr>
          <p:cNvPicPr>
            <a:picLocks noGrp="1" noChangeAspect="1"/>
          </p:cNvPicPr>
          <p:nvPr>
            <p:ph idx="10"/>
          </p:nvPr>
        </p:nvPicPr>
        <p:blipFill>
          <a:blip r:embed="rId3"/>
          <a:stretch>
            <a:fillRect/>
          </a:stretch>
        </p:blipFill>
        <p:spPr>
          <a:xfrm>
            <a:off x="6197600" y="2231380"/>
            <a:ext cx="5080000" cy="3385839"/>
          </a:xfrm>
        </p:spPr>
      </p:pic>
    </p:spTree>
    <p:extLst>
      <p:ext uri="{BB962C8B-B14F-4D97-AF65-F5344CB8AC3E}">
        <p14:creationId xmlns:p14="http://schemas.microsoft.com/office/powerpoint/2010/main" val="3981574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611C9-B619-A749-B88A-CBA73C81AAED}"/>
              </a:ext>
            </a:extLst>
          </p:cNvPr>
          <p:cNvSpPr>
            <a:spLocks noGrp="1"/>
          </p:cNvSpPr>
          <p:nvPr>
            <p:ph type="title"/>
          </p:nvPr>
        </p:nvSpPr>
        <p:spPr/>
        <p:txBody>
          <a:bodyPr>
            <a:normAutofit/>
          </a:bodyPr>
          <a:lstStyle/>
          <a:p>
            <a:r>
              <a:rPr lang="en-US" sz="3200" b="1"/>
              <a:t>How to Handle Small Cell Sizes</a:t>
            </a:r>
          </a:p>
        </p:txBody>
      </p:sp>
      <p:sp>
        <p:nvSpPr>
          <p:cNvPr id="3" name="Content Placeholder 2">
            <a:extLst>
              <a:ext uri="{FF2B5EF4-FFF2-40B4-BE49-F238E27FC236}">
                <a16:creationId xmlns:a16="http://schemas.microsoft.com/office/drawing/2014/main" id="{2182412C-EF1D-6943-9AF1-CEBD8023DBA2}"/>
              </a:ext>
            </a:extLst>
          </p:cNvPr>
          <p:cNvSpPr>
            <a:spLocks noGrp="1"/>
          </p:cNvSpPr>
          <p:nvPr>
            <p:ph idx="1"/>
          </p:nvPr>
        </p:nvSpPr>
        <p:spPr/>
        <p:txBody>
          <a:bodyPr/>
          <a:lstStyle/>
          <a:p>
            <a:r>
              <a:rPr lang="en-US" sz="2800"/>
              <a:t>First line of defense</a:t>
            </a:r>
          </a:p>
          <a:p>
            <a:pPr lvl="1"/>
            <a:r>
              <a:rPr lang="en-US" sz="2400"/>
              <a:t>Increasing the time periods for your review</a:t>
            </a:r>
          </a:p>
          <a:p>
            <a:pPr lvl="1"/>
            <a:r>
              <a:rPr lang="en-US" sz="2400"/>
              <a:t>12 months and sometimes 24 months will result in cell sizes  &gt;30</a:t>
            </a:r>
          </a:p>
          <a:p>
            <a:pPr lvl="1"/>
            <a:r>
              <a:rPr lang="en-US" sz="2400"/>
              <a:t>Especially important in small volume hospitals</a:t>
            </a:r>
          </a:p>
          <a:p>
            <a:pPr lvl="1"/>
            <a:r>
              <a:rPr lang="en-US" sz="2400"/>
              <a:t>Results over time can offer a lens for QI opportunities</a:t>
            </a:r>
          </a:p>
        </p:txBody>
      </p:sp>
      <p:pic>
        <p:nvPicPr>
          <p:cNvPr id="6" name="Content Placeholder 5" descr="Magnifying glass showing decling performance">
            <a:extLst>
              <a:ext uri="{FF2B5EF4-FFF2-40B4-BE49-F238E27FC236}">
                <a16:creationId xmlns:a16="http://schemas.microsoft.com/office/drawing/2014/main" id="{8B6636A6-3519-49BE-860E-86827EB0174D}"/>
              </a:ext>
            </a:extLst>
          </p:cNvPr>
          <p:cNvPicPr>
            <a:picLocks noGrp="1" noChangeAspect="1"/>
          </p:cNvPicPr>
          <p:nvPr>
            <p:ph idx="10"/>
          </p:nvPr>
        </p:nvPicPr>
        <p:blipFill>
          <a:blip r:embed="rId3"/>
          <a:stretch>
            <a:fillRect/>
          </a:stretch>
        </p:blipFill>
        <p:spPr>
          <a:xfrm>
            <a:off x="6197600" y="2231380"/>
            <a:ext cx="5080000" cy="3385839"/>
          </a:xfrm>
        </p:spPr>
      </p:pic>
    </p:spTree>
    <p:extLst>
      <p:ext uri="{BB962C8B-B14F-4D97-AF65-F5344CB8AC3E}">
        <p14:creationId xmlns:p14="http://schemas.microsoft.com/office/powerpoint/2010/main" val="3630554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D3D2-D7E3-4191-A18A-EF8CA8C27028}"/>
              </a:ext>
            </a:extLst>
          </p:cNvPr>
          <p:cNvSpPr>
            <a:spLocks noGrp="1"/>
          </p:cNvSpPr>
          <p:nvPr>
            <p:ph type="title"/>
          </p:nvPr>
        </p:nvSpPr>
        <p:spPr/>
        <p:txBody>
          <a:bodyPr>
            <a:normAutofit/>
          </a:bodyPr>
          <a:lstStyle/>
          <a:p>
            <a:r>
              <a:rPr lang="en-US" sz="3200" b="1"/>
              <a:t>Opportunities with Small Cell Sizes</a:t>
            </a:r>
          </a:p>
        </p:txBody>
      </p:sp>
      <p:sp>
        <p:nvSpPr>
          <p:cNvPr id="3" name="Content Placeholder 2">
            <a:extLst>
              <a:ext uri="{FF2B5EF4-FFF2-40B4-BE49-F238E27FC236}">
                <a16:creationId xmlns:a16="http://schemas.microsoft.com/office/drawing/2014/main" id="{B5ACA993-61DC-4327-A596-E4D517C383B8}"/>
              </a:ext>
            </a:extLst>
          </p:cNvPr>
          <p:cNvSpPr>
            <a:spLocks noGrp="1"/>
          </p:cNvSpPr>
          <p:nvPr>
            <p:ph idx="1"/>
          </p:nvPr>
        </p:nvSpPr>
        <p:spPr>
          <a:xfrm>
            <a:off x="703249" y="1600200"/>
            <a:ext cx="5080000" cy="3886200"/>
          </a:xfrm>
        </p:spPr>
        <p:txBody>
          <a:bodyPr/>
          <a:lstStyle/>
          <a:p>
            <a:r>
              <a:rPr lang="en-US"/>
              <a:t>Review ongoing patterns of concerning outcomes among certain patient groups over time. </a:t>
            </a:r>
          </a:p>
          <a:p>
            <a:pPr lvl="1"/>
            <a:r>
              <a:rPr lang="en-US"/>
              <a:t>Even with small cell sizes, consistent patterns are worth investigating.</a:t>
            </a:r>
          </a:p>
          <a:p>
            <a:pPr lvl="1"/>
            <a:r>
              <a:rPr lang="en-US"/>
              <a:t>Consider case reviews for fallout patients to identify QI opportunities</a:t>
            </a:r>
          </a:p>
        </p:txBody>
      </p:sp>
      <p:pic>
        <p:nvPicPr>
          <p:cNvPr id="18" name="Content Placeholder 17">
            <a:extLst>
              <a:ext uri="{FF2B5EF4-FFF2-40B4-BE49-F238E27FC236}">
                <a16:creationId xmlns:a16="http://schemas.microsoft.com/office/drawing/2014/main" id="{20A9B5EF-D1D8-460D-A1F9-AEDD4A3A2ABF}"/>
              </a:ext>
            </a:extLst>
          </p:cNvPr>
          <p:cNvPicPr>
            <a:picLocks noGrp="1"/>
          </p:cNvPicPr>
          <p:nvPr>
            <p:ph idx="10"/>
          </p:nvPr>
        </p:nvPicPr>
        <p:blipFill rotWithShape="1">
          <a:blip r:embed="rId2"/>
          <a:srcRect l="32853" t="11301" r="53632" b="69326"/>
          <a:stretch/>
        </p:blipFill>
        <p:spPr bwMode="auto">
          <a:xfrm>
            <a:off x="6327740" y="1981200"/>
            <a:ext cx="4819719" cy="3886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0677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D3D2-D7E3-4191-A18A-EF8CA8C27028}"/>
              </a:ext>
            </a:extLst>
          </p:cNvPr>
          <p:cNvSpPr>
            <a:spLocks noGrp="1"/>
          </p:cNvSpPr>
          <p:nvPr>
            <p:ph type="title"/>
          </p:nvPr>
        </p:nvSpPr>
        <p:spPr/>
        <p:txBody>
          <a:bodyPr>
            <a:normAutofit/>
          </a:bodyPr>
          <a:lstStyle/>
          <a:p>
            <a:r>
              <a:rPr lang="en-US" sz="3200" b="1"/>
              <a:t>QI Opportunities with Small Cell Sizes</a:t>
            </a:r>
          </a:p>
        </p:txBody>
      </p:sp>
      <p:sp>
        <p:nvSpPr>
          <p:cNvPr id="3" name="Content Placeholder 2">
            <a:extLst>
              <a:ext uri="{FF2B5EF4-FFF2-40B4-BE49-F238E27FC236}">
                <a16:creationId xmlns:a16="http://schemas.microsoft.com/office/drawing/2014/main" id="{B5ACA993-61DC-4327-A596-E4D517C383B8}"/>
              </a:ext>
            </a:extLst>
          </p:cNvPr>
          <p:cNvSpPr>
            <a:spLocks noGrp="1"/>
          </p:cNvSpPr>
          <p:nvPr>
            <p:ph idx="1"/>
          </p:nvPr>
        </p:nvSpPr>
        <p:spPr>
          <a:xfrm>
            <a:off x="743005" y="2057400"/>
            <a:ext cx="5080000" cy="3886200"/>
          </a:xfrm>
        </p:spPr>
        <p:txBody>
          <a:bodyPr/>
          <a:lstStyle/>
          <a:p>
            <a:r>
              <a:rPr lang="en-US"/>
              <a:t>Case Review </a:t>
            </a:r>
          </a:p>
          <a:p>
            <a:pPr lvl="1"/>
            <a:r>
              <a:rPr lang="en-US"/>
              <a:t>Review the medical record.</a:t>
            </a:r>
          </a:p>
          <a:p>
            <a:pPr lvl="1"/>
            <a:r>
              <a:rPr lang="en-US"/>
              <a:t>Conduct patient interviews from the identified patient group</a:t>
            </a:r>
          </a:p>
          <a:p>
            <a:pPr lvl="2"/>
            <a:r>
              <a:rPr lang="en-US"/>
              <a:t>Leadership rounds lends itself nicely to this application</a:t>
            </a:r>
          </a:p>
        </p:txBody>
      </p:sp>
      <p:pic>
        <p:nvPicPr>
          <p:cNvPr id="18" name="Content Placeholder 17">
            <a:extLst>
              <a:ext uri="{FF2B5EF4-FFF2-40B4-BE49-F238E27FC236}">
                <a16:creationId xmlns:a16="http://schemas.microsoft.com/office/drawing/2014/main" id="{20A9B5EF-D1D8-460D-A1F9-AEDD4A3A2ABF}"/>
              </a:ext>
            </a:extLst>
          </p:cNvPr>
          <p:cNvPicPr>
            <a:picLocks noGrp="1"/>
          </p:cNvPicPr>
          <p:nvPr>
            <p:ph idx="10"/>
          </p:nvPr>
        </p:nvPicPr>
        <p:blipFill rotWithShape="1">
          <a:blip r:embed="rId2"/>
          <a:srcRect l="32853" t="11301" r="53632" b="69326"/>
          <a:stretch/>
        </p:blipFill>
        <p:spPr bwMode="auto">
          <a:xfrm>
            <a:off x="6327740" y="1981200"/>
            <a:ext cx="4819719" cy="3886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2464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D3D2-D7E3-4191-A18A-EF8CA8C27028}"/>
              </a:ext>
            </a:extLst>
          </p:cNvPr>
          <p:cNvSpPr>
            <a:spLocks noGrp="1"/>
          </p:cNvSpPr>
          <p:nvPr>
            <p:ph type="title"/>
          </p:nvPr>
        </p:nvSpPr>
        <p:spPr/>
        <p:txBody>
          <a:bodyPr>
            <a:normAutofit/>
          </a:bodyPr>
          <a:lstStyle/>
          <a:p>
            <a:r>
              <a:rPr lang="en-US" sz="3200" b="1"/>
              <a:t>Determine the focus of QI Opportunities</a:t>
            </a:r>
          </a:p>
        </p:txBody>
      </p:sp>
      <p:sp>
        <p:nvSpPr>
          <p:cNvPr id="3" name="Content Placeholder 2">
            <a:extLst>
              <a:ext uri="{FF2B5EF4-FFF2-40B4-BE49-F238E27FC236}">
                <a16:creationId xmlns:a16="http://schemas.microsoft.com/office/drawing/2014/main" id="{B5ACA993-61DC-4327-A596-E4D517C383B8}"/>
              </a:ext>
            </a:extLst>
          </p:cNvPr>
          <p:cNvSpPr>
            <a:spLocks noGrp="1"/>
          </p:cNvSpPr>
          <p:nvPr>
            <p:ph idx="1"/>
          </p:nvPr>
        </p:nvSpPr>
        <p:spPr>
          <a:xfrm>
            <a:off x="711200" y="1828800"/>
            <a:ext cx="5080000" cy="3886200"/>
          </a:xfrm>
        </p:spPr>
        <p:txBody>
          <a:bodyPr/>
          <a:lstStyle/>
          <a:p>
            <a:r>
              <a:rPr lang="en-US" sz="2800"/>
              <a:t>Focus areas</a:t>
            </a:r>
          </a:p>
          <a:p>
            <a:pPr lvl="1"/>
            <a:r>
              <a:rPr lang="en-US" sz="2400"/>
              <a:t>Significant patient populations</a:t>
            </a:r>
          </a:p>
          <a:p>
            <a:pPr lvl="2"/>
            <a:r>
              <a:rPr lang="en-US" sz="2000"/>
              <a:t>CA – Majority Hispanic population – pandemic effect </a:t>
            </a:r>
          </a:p>
          <a:p>
            <a:pPr lvl="1"/>
            <a:r>
              <a:rPr lang="en-US" sz="2400"/>
              <a:t>Most significant identified disparity vs % of delivery volume</a:t>
            </a:r>
          </a:p>
          <a:p>
            <a:pPr lvl="2"/>
            <a:r>
              <a:rPr lang="en-US" sz="2000"/>
              <a:t>CA – Black population</a:t>
            </a:r>
          </a:p>
          <a:p>
            <a:pPr lvl="1"/>
            <a:r>
              <a:rPr lang="en-US" sz="2400"/>
              <a:t>Changing disparity trends</a:t>
            </a:r>
          </a:p>
          <a:p>
            <a:pPr lvl="2"/>
            <a:r>
              <a:rPr lang="en-US" sz="2000"/>
              <a:t>CA- Asian NTSV rates</a:t>
            </a:r>
          </a:p>
        </p:txBody>
      </p:sp>
      <p:pic>
        <p:nvPicPr>
          <p:cNvPr id="8" name="Content Placeholder 7">
            <a:extLst>
              <a:ext uri="{FF2B5EF4-FFF2-40B4-BE49-F238E27FC236}">
                <a16:creationId xmlns:a16="http://schemas.microsoft.com/office/drawing/2014/main" id="{9BA31A96-C026-402A-9CB5-83D40DD871DE}"/>
              </a:ext>
            </a:extLst>
          </p:cNvPr>
          <p:cNvPicPr>
            <a:picLocks noGrp="1"/>
          </p:cNvPicPr>
          <p:nvPr>
            <p:ph idx="10"/>
          </p:nvPr>
        </p:nvPicPr>
        <p:blipFill rotWithShape="1">
          <a:blip r:embed="rId2"/>
          <a:srcRect l="31036" t="50617" r="53632" b="28775"/>
          <a:stretch/>
        </p:blipFill>
        <p:spPr bwMode="auto">
          <a:xfrm>
            <a:off x="6197600" y="2003893"/>
            <a:ext cx="5080000" cy="38408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5109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7A6C98-32EB-4519-AC9F-93163AF3A4D7}"/>
              </a:ext>
            </a:extLst>
          </p:cNvPr>
          <p:cNvSpPr>
            <a:spLocks noGrp="1"/>
          </p:cNvSpPr>
          <p:nvPr>
            <p:ph type="title"/>
          </p:nvPr>
        </p:nvSpPr>
        <p:spPr/>
        <p:txBody>
          <a:bodyPr>
            <a:normAutofit/>
          </a:bodyPr>
          <a:lstStyle/>
          <a:p>
            <a:r>
              <a:rPr lang="en-US" sz="3200" b="1"/>
              <a:t>Location is Important …</a:t>
            </a:r>
          </a:p>
        </p:txBody>
      </p:sp>
      <p:sp>
        <p:nvSpPr>
          <p:cNvPr id="5" name="Content Placeholder 4">
            <a:extLst>
              <a:ext uri="{FF2B5EF4-FFF2-40B4-BE49-F238E27FC236}">
                <a16:creationId xmlns:a16="http://schemas.microsoft.com/office/drawing/2014/main" id="{C8FA9E20-1D23-4A46-B926-8D00E38F2A2A}"/>
              </a:ext>
            </a:extLst>
          </p:cNvPr>
          <p:cNvSpPr>
            <a:spLocks noGrp="1"/>
          </p:cNvSpPr>
          <p:nvPr>
            <p:ph idx="1"/>
          </p:nvPr>
        </p:nvSpPr>
        <p:spPr/>
        <p:txBody>
          <a:bodyPr/>
          <a:lstStyle/>
          <a:p>
            <a:r>
              <a:rPr lang="en-US" sz="2800" b="1"/>
              <a:t>In California</a:t>
            </a:r>
            <a:endParaRPr lang="en-US" sz="2800"/>
          </a:p>
          <a:p>
            <a:pPr lvl="1"/>
            <a:r>
              <a:rPr lang="en-US" sz="2400"/>
              <a:t>Largely diverse state with multiple racial/ethnic groups </a:t>
            </a:r>
          </a:p>
          <a:p>
            <a:pPr lvl="1"/>
            <a:r>
              <a:rPr lang="en-US" sz="2400"/>
              <a:t>Often congregating in geographic areas</a:t>
            </a:r>
          </a:p>
          <a:p>
            <a:pPr lvl="1"/>
            <a:r>
              <a:rPr lang="en-US" sz="2400"/>
              <a:t>What may be important to one community may not be of prime QI focus to others</a:t>
            </a:r>
          </a:p>
          <a:p>
            <a:pPr lvl="1"/>
            <a:r>
              <a:rPr lang="en-US" sz="2400"/>
              <a:t>Consider regional QI opportunities.</a:t>
            </a:r>
          </a:p>
        </p:txBody>
      </p:sp>
      <p:pic>
        <p:nvPicPr>
          <p:cNvPr id="8" name="Content Placeholder 7" descr="Golden Gate Bridge in fog">
            <a:extLst>
              <a:ext uri="{FF2B5EF4-FFF2-40B4-BE49-F238E27FC236}">
                <a16:creationId xmlns:a16="http://schemas.microsoft.com/office/drawing/2014/main" id="{1489D1B3-FB2B-461E-B3FE-0AA85DA49598}"/>
              </a:ext>
            </a:extLst>
          </p:cNvPr>
          <p:cNvPicPr>
            <a:picLocks noGrp="1" noChangeAspect="1"/>
          </p:cNvPicPr>
          <p:nvPr>
            <p:ph idx="10"/>
          </p:nvPr>
        </p:nvPicPr>
        <p:blipFill>
          <a:blip r:embed="rId3"/>
          <a:stretch>
            <a:fillRect/>
          </a:stretch>
        </p:blipFill>
        <p:spPr>
          <a:xfrm>
            <a:off x="6197600" y="2495550"/>
            <a:ext cx="5080000" cy="2857500"/>
          </a:xfrm>
        </p:spPr>
      </p:pic>
    </p:spTree>
    <p:extLst>
      <p:ext uri="{BB962C8B-B14F-4D97-AF65-F5344CB8AC3E}">
        <p14:creationId xmlns:p14="http://schemas.microsoft.com/office/powerpoint/2010/main" val="595811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B882A8-9BA5-41CB-958F-4D5C3A260833}"/>
              </a:ext>
            </a:extLst>
          </p:cNvPr>
          <p:cNvSpPr>
            <a:spLocks noGrp="1"/>
          </p:cNvSpPr>
          <p:nvPr>
            <p:ph type="title"/>
          </p:nvPr>
        </p:nvSpPr>
        <p:spPr/>
        <p:txBody>
          <a:bodyPr>
            <a:normAutofit/>
          </a:bodyPr>
          <a:lstStyle/>
          <a:p>
            <a:r>
              <a:rPr lang="en-US" sz="3200" b="1"/>
              <a:t>QI Improvement Example</a:t>
            </a:r>
          </a:p>
        </p:txBody>
      </p:sp>
      <p:sp>
        <p:nvSpPr>
          <p:cNvPr id="6" name="Content Placeholder 5">
            <a:extLst>
              <a:ext uri="{FF2B5EF4-FFF2-40B4-BE49-F238E27FC236}">
                <a16:creationId xmlns:a16="http://schemas.microsoft.com/office/drawing/2014/main" id="{73CF3EC6-79CB-46B7-82D2-02AC4C2AB5E3}"/>
              </a:ext>
            </a:extLst>
          </p:cNvPr>
          <p:cNvSpPr>
            <a:spLocks noGrp="1"/>
          </p:cNvSpPr>
          <p:nvPr>
            <p:ph idx="1"/>
          </p:nvPr>
        </p:nvSpPr>
        <p:spPr/>
        <p:txBody>
          <a:bodyPr/>
          <a:lstStyle/>
          <a:p>
            <a:r>
              <a:rPr lang="en-US" sz="2800"/>
              <a:t>CMQCC NTSV Equity Learning Initiative</a:t>
            </a:r>
          </a:p>
          <a:p>
            <a:pPr lvl="1"/>
            <a:r>
              <a:rPr lang="en-US" sz="2400"/>
              <a:t>Invitations will be offered to all interested hospitals over time</a:t>
            </a:r>
          </a:p>
          <a:p>
            <a:pPr lvl="1"/>
            <a:r>
              <a:rPr lang="en-US" sz="2400"/>
              <a:t>Select low hanging fruit first to engage the participant pool</a:t>
            </a:r>
          </a:p>
          <a:p>
            <a:pPr lvl="1"/>
            <a:r>
              <a:rPr lang="en-US" sz="2400"/>
              <a:t>Involve all selected participants in QI opportunities</a:t>
            </a:r>
          </a:p>
          <a:p>
            <a:pPr lvl="1"/>
            <a:r>
              <a:rPr lang="en-US" sz="2400"/>
              <a:t>Set predetermined data reporting limits</a:t>
            </a:r>
          </a:p>
          <a:p>
            <a:pPr lvl="2"/>
            <a:r>
              <a:rPr lang="en-US" sz="2000"/>
              <a:t>Cell sizes &lt;30 are not reported in outcome data to avoid the extreme variations in small sample sizes </a:t>
            </a:r>
          </a:p>
          <a:p>
            <a:pPr marL="914400" lvl="2" indent="0">
              <a:buNone/>
            </a:pPr>
            <a:endParaRPr lang="en-US" sz="2000"/>
          </a:p>
          <a:p>
            <a:pPr lvl="1"/>
            <a:endParaRPr lang="en-US" sz="2400"/>
          </a:p>
        </p:txBody>
      </p:sp>
    </p:spTree>
    <p:extLst>
      <p:ext uri="{BB962C8B-B14F-4D97-AF65-F5344CB8AC3E}">
        <p14:creationId xmlns:p14="http://schemas.microsoft.com/office/powerpoint/2010/main" val="66741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aphical user interface, application&#10;&#10;Description automatically generated">
            <a:extLst>
              <a:ext uri="{FF2B5EF4-FFF2-40B4-BE49-F238E27FC236}">
                <a16:creationId xmlns:a16="http://schemas.microsoft.com/office/drawing/2014/main" id="{7E768ADB-AB92-2852-B891-F4458D02411A}"/>
              </a:ext>
            </a:extLst>
          </p:cNvPr>
          <p:cNvPicPr>
            <a:picLocks noGrp="1" noChangeAspect="1"/>
          </p:cNvPicPr>
          <p:nvPr>
            <p:ph idx="1"/>
          </p:nvPr>
        </p:nvPicPr>
        <p:blipFill>
          <a:blip r:embed="rId2"/>
          <a:stretch>
            <a:fillRect/>
          </a:stretch>
        </p:blipFill>
        <p:spPr>
          <a:xfrm>
            <a:off x="114620" y="1129552"/>
            <a:ext cx="8419235" cy="5409359"/>
          </a:xfrm>
          <a:prstGeom prst="rect">
            <a:avLst/>
          </a:prstGeom>
        </p:spPr>
      </p:pic>
      <p:sp>
        <p:nvSpPr>
          <p:cNvPr id="5" name="Footer Placeholder 4">
            <a:extLst>
              <a:ext uri="{FF2B5EF4-FFF2-40B4-BE49-F238E27FC236}">
                <a16:creationId xmlns:a16="http://schemas.microsoft.com/office/drawing/2014/main" id="{2F89BFF7-FA31-52DD-3594-7B4E69DBF98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Illinois Perinatal Quality Collaborative</a:t>
            </a:r>
          </a:p>
        </p:txBody>
      </p:sp>
      <p:sp>
        <p:nvSpPr>
          <p:cNvPr id="4" name="Slide Number Placeholder 3">
            <a:extLst>
              <a:ext uri="{FF2B5EF4-FFF2-40B4-BE49-F238E27FC236}">
                <a16:creationId xmlns:a16="http://schemas.microsoft.com/office/drawing/2014/main" id="{985EB7EB-7C37-6AFB-3B6D-4089672F0B2D}"/>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pPr>
            <a:fld id="{97033E4B-E3EB-3D46-B2D8-3159663620FA}" type="slidenum">
              <a:rPr lang="en-US">
                <a:solidFill>
                  <a:srgbClr val="FFFFFF"/>
                </a:solidFill>
              </a:rPr>
              <a:pPr>
                <a:spcAft>
                  <a:spcPts val="600"/>
                </a:spcAft>
              </a:pPr>
              <a:t>5</a:t>
            </a:fld>
            <a:endParaRPr lang="en-US">
              <a:solidFill>
                <a:srgbClr val="FFFFFF"/>
              </a:solidFill>
            </a:endParaRPr>
          </a:p>
        </p:txBody>
      </p:sp>
      <p:sp>
        <p:nvSpPr>
          <p:cNvPr id="7" name="Rounded Rectangle 6"/>
          <p:cNvSpPr/>
          <p:nvPr/>
        </p:nvSpPr>
        <p:spPr>
          <a:xfrm>
            <a:off x="8369449" y="2990626"/>
            <a:ext cx="3679115" cy="1990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22225">
                  <a:solidFill>
                    <a:schemeClr val="accent2"/>
                  </a:solidFill>
                  <a:prstDash val="solid"/>
                </a:ln>
                <a:solidFill>
                  <a:schemeClr val="accent2">
                    <a:lumMod val="40000"/>
                    <a:lumOff val="60000"/>
                  </a:schemeClr>
                </a:solidFill>
              </a:rPr>
              <a:t>We are back in person in Springfield for Face-to-Face 2023!!!</a:t>
            </a:r>
          </a:p>
        </p:txBody>
      </p:sp>
    </p:spTree>
    <p:extLst>
      <p:ext uri="{BB962C8B-B14F-4D97-AF65-F5344CB8AC3E}">
        <p14:creationId xmlns:p14="http://schemas.microsoft.com/office/powerpoint/2010/main" val="297591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7BBA6-4E25-45EB-A782-68588F4A4BBD}"/>
              </a:ext>
            </a:extLst>
          </p:cNvPr>
          <p:cNvSpPr>
            <a:spLocks noGrp="1"/>
          </p:cNvSpPr>
          <p:nvPr>
            <p:ph type="title"/>
          </p:nvPr>
        </p:nvSpPr>
        <p:spPr/>
        <p:txBody>
          <a:bodyPr>
            <a:normAutofit/>
          </a:bodyPr>
          <a:lstStyle/>
          <a:p>
            <a:r>
              <a:rPr lang="en-US" sz="3200" b="1"/>
              <a:t>Suggestions for Equity QI Questions</a:t>
            </a:r>
          </a:p>
        </p:txBody>
      </p:sp>
      <p:sp>
        <p:nvSpPr>
          <p:cNvPr id="3" name="Content Placeholder 2">
            <a:extLst>
              <a:ext uri="{FF2B5EF4-FFF2-40B4-BE49-F238E27FC236}">
                <a16:creationId xmlns:a16="http://schemas.microsoft.com/office/drawing/2014/main" id="{87762777-5F56-4BBB-8098-B28C19EF1D5A}"/>
              </a:ext>
            </a:extLst>
          </p:cNvPr>
          <p:cNvSpPr>
            <a:spLocks noGrp="1"/>
          </p:cNvSpPr>
          <p:nvPr>
            <p:ph idx="1"/>
          </p:nvPr>
        </p:nvSpPr>
        <p:spPr/>
        <p:txBody>
          <a:bodyPr/>
          <a:lstStyle/>
          <a:p>
            <a:r>
              <a:rPr lang="en-US" sz="2800"/>
              <a:t>Are there differences in patient outcomes across racial groups?</a:t>
            </a:r>
          </a:p>
          <a:p>
            <a:r>
              <a:rPr lang="en-US" sz="2800"/>
              <a:t>For each group, has the rate changed over time?</a:t>
            </a:r>
          </a:p>
          <a:p>
            <a:r>
              <a:rPr lang="en-US" sz="2800"/>
              <a:t>How do these outcomes compare to the average? </a:t>
            </a:r>
          </a:p>
          <a:p>
            <a:r>
              <a:rPr lang="en-US" sz="2800"/>
              <a:t>Are we making progress toward our birth equity goal?</a:t>
            </a:r>
          </a:p>
        </p:txBody>
      </p:sp>
    </p:spTree>
    <p:extLst>
      <p:ext uri="{BB962C8B-B14F-4D97-AF65-F5344CB8AC3E}">
        <p14:creationId xmlns:p14="http://schemas.microsoft.com/office/powerpoint/2010/main" val="210904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76DB-2318-40D0-8033-D11A9567D970}"/>
              </a:ext>
            </a:extLst>
          </p:cNvPr>
          <p:cNvSpPr>
            <a:spLocks noGrp="1"/>
          </p:cNvSpPr>
          <p:nvPr>
            <p:ph type="title"/>
          </p:nvPr>
        </p:nvSpPr>
        <p:spPr/>
        <p:txBody>
          <a:bodyPr>
            <a:normAutofit/>
          </a:bodyPr>
          <a:lstStyle/>
          <a:p>
            <a:r>
              <a:rPr lang="en-US" sz="3200" b="1"/>
              <a:t>QI Goal</a:t>
            </a:r>
          </a:p>
        </p:txBody>
      </p:sp>
      <p:sp>
        <p:nvSpPr>
          <p:cNvPr id="3" name="Content Placeholder 2">
            <a:extLst>
              <a:ext uri="{FF2B5EF4-FFF2-40B4-BE49-F238E27FC236}">
                <a16:creationId xmlns:a16="http://schemas.microsoft.com/office/drawing/2014/main" id="{56F3CFA4-3A9B-4270-B15C-272AB2ABFD8F}"/>
              </a:ext>
            </a:extLst>
          </p:cNvPr>
          <p:cNvSpPr>
            <a:spLocks noGrp="1"/>
          </p:cNvSpPr>
          <p:nvPr>
            <p:ph idx="1"/>
          </p:nvPr>
        </p:nvSpPr>
        <p:spPr/>
        <p:txBody>
          <a:bodyPr/>
          <a:lstStyle/>
          <a:p>
            <a:r>
              <a:rPr lang="en-US"/>
              <a:t>Are we ensuring that all patients are the beneficiaries of improved clinical practice?</a:t>
            </a:r>
          </a:p>
        </p:txBody>
      </p:sp>
      <p:pic>
        <p:nvPicPr>
          <p:cNvPr id="8" name="Picture 7" descr="A group of multi colored wooden stick figures">
            <a:extLst>
              <a:ext uri="{FF2B5EF4-FFF2-40B4-BE49-F238E27FC236}">
                <a16:creationId xmlns:a16="http://schemas.microsoft.com/office/drawing/2014/main" id="{A0E9816B-5045-4D93-8D65-732CAE1C9D4B}"/>
              </a:ext>
            </a:extLst>
          </p:cNvPr>
          <p:cNvPicPr>
            <a:picLocks noChangeAspect="1"/>
          </p:cNvPicPr>
          <p:nvPr/>
        </p:nvPicPr>
        <p:blipFill>
          <a:blip r:embed="rId2"/>
          <a:stretch>
            <a:fillRect/>
          </a:stretch>
        </p:blipFill>
        <p:spPr>
          <a:xfrm>
            <a:off x="6197600" y="1998044"/>
            <a:ext cx="5131838" cy="3558208"/>
          </a:xfrm>
          <a:prstGeom prst="rect">
            <a:avLst/>
          </a:prstGeom>
        </p:spPr>
      </p:pic>
    </p:spTree>
    <p:extLst>
      <p:ext uri="{BB962C8B-B14F-4D97-AF65-F5344CB8AC3E}">
        <p14:creationId xmlns:p14="http://schemas.microsoft.com/office/powerpoint/2010/main" val="2267964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2FD7-4CF0-496D-ACE2-9623856E7A62}"/>
              </a:ext>
            </a:extLst>
          </p:cNvPr>
          <p:cNvSpPr>
            <a:spLocks noGrp="1"/>
          </p:cNvSpPr>
          <p:nvPr>
            <p:ph type="title"/>
          </p:nvPr>
        </p:nvSpPr>
        <p:spPr/>
        <p:txBody>
          <a:bodyPr/>
          <a:lstStyle/>
          <a:p>
            <a:r>
              <a:rPr lang="en-US" b="1"/>
              <a:t>Thank you for having me!</a:t>
            </a:r>
          </a:p>
        </p:txBody>
      </p:sp>
      <p:pic>
        <p:nvPicPr>
          <p:cNvPr id="5" name="Content Placeholder 4">
            <a:extLst>
              <a:ext uri="{FF2B5EF4-FFF2-40B4-BE49-F238E27FC236}">
                <a16:creationId xmlns:a16="http://schemas.microsoft.com/office/drawing/2014/main" id="{7C45C080-E5AF-4423-BE74-C91A6839C418}"/>
              </a:ext>
            </a:extLst>
          </p:cNvPr>
          <p:cNvPicPr>
            <a:picLocks noGrp="1" noChangeAspect="1"/>
          </p:cNvPicPr>
          <p:nvPr>
            <p:ph idx="1"/>
          </p:nvPr>
        </p:nvPicPr>
        <p:blipFill>
          <a:blip r:embed="rId2">
            <a:extLst>
              <a:ext uri="{837473B0-CC2E-450A-ABE3-18F120FF3D39}">
                <a1611:picAttrSrcUrl xmlns:a1611="http://schemas.microsoft.com/office/drawing/2016/11/main" xmlns="" r:id="rId3"/>
              </a:ext>
            </a:extLst>
          </a:blip>
          <a:stretch>
            <a:fillRect/>
          </a:stretch>
        </p:blipFill>
        <p:spPr>
          <a:xfrm>
            <a:off x="4152900" y="1981200"/>
            <a:ext cx="3886200" cy="3886200"/>
          </a:xfrm>
        </p:spPr>
      </p:pic>
    </p:spTree>
    <p:extLst>
      <p:ext uri="{BB962C8B-B14F-4D97-AF65-F5344CB8AC3E}">
        <p14:creationId xmlns:p14="http://schemas.microsoft.com/office/powerpoint/2010/main" val="866858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644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Disaggregated Race/Ethnicity Data in Promoting Vaginal Birth</a:t>
            </a:r>
            <a:endParaRPr lang="en-US" dirty="0"/>
          </a:p>
        </p:txBody>
      </p:sp>
      <p:sp>
        <p:nvSpPr>
          <p:cNvPr id="3" name="Text Placeholder 2"/>
          <p:cNvSpPr>
            <a:spLocks noGrp="1"/>
          </p:cNvSpPr>
          <p:nvPr>
            <p:ph type="body" sz="quarter" idx="10"/>
          </p:nvPr>
        </p:nvSpPr>
        <p:spPr/>
        <p:txBody>
          <a:bodyPr/>
          <a:lstStyle/>
          <a:p>
            <a:r>
              <a:rPr lang="en-US" dirty="0" smtClean="0"/>
              <a:t>ILPQC PVB Meeting, 3/27/2023</a:t>
            </a:r>
          </a:p>
          <a:p>
            <a:r>
              <a:rPr lang="en-US" dirty="0" smtClean="0"/>
              <a:t>NorthShore PVB and BE Teams</a:t>
            </a:r>
            <a:endParaRPr lang="en-US" dirty="0"/>
          </a:p>
        </p:txBody>
      </p:sp>
    </p:spTree>
    <p:extLst>
      <p:ext uri="{BB962C8B-B14F-4D97-AF65-F5344CB8AC3E}">
        <p14:creationId xmlns:p14="http://schemas.microsoft.com/office/powerpoint/2010/main" val="1252234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170056"/>
            <a:ext cx="9144000" cy="1143000"/>
          </a:xfrm>
        </p:spPr>
        <p:txBody>
          <a:bodyPr/>
          <a:lstStyle/>
          <a:p>
            <a:pPr algn="ctr"/>
            <a:r>
              <a:rPr lang="en-US" dirty="0" smtClean="0"/>
              <a:t>Total NTSV C/S Rate from Beginning of Initiative to Now</a:t>
            </a:r>
            <a:endParaRPr lang="en-US" dirty="0"/>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75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75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nvGrpSpPr>
          <p:cNvPr id="16" name="Group 15"/>
          <p:cNvGrpSpPr/>
          <p:nvPr/>
        </p:nvGrpSpPr>
        <p:grpSpPr>
          <a:xfrm>
            <a:off x="1900238" y="1571991"/>
            <a:ext cx="8450665" cy="4276725"/>
            <a:chOff x="376237" y="1571990"/>
            <a:chExt cx="8450665" cy="4276725"/>
          </a:xfrm>
        </p:grpSpPr>
        <p:pic>
          <p:nvPicPr>
            <p:cNvPr id="2" name="Picture 1"/>
            <p:cNvPicPr>
              <a:picLocks noChangeAspect="1"/>
            </p:cNvPicPr>
            <p:nvPr/>
          </p:nvPicPr>
          <p:blipFill>
            <a:blip r:embed="rId2"/>
            <a:stretch>
              <a:fillRect/>
            </a:stretch>
          </p:blipFill>
          <p:spPr>
            <a:xfrm>
              <a:off x="376237" y="1571990"/>
              <a:ext cx="8391525" cy="4276725"/>
            </a:xfrm>
            <a:prstGeom prst="rect">
              <a:avLst/>
            </a:prstGeom>
          </p:spPr>
        </p:pic>
        <p:sp>
          <p:nvSpPr>
            <p:cNvPr id="4" name="TextBox 3"/>
            <p:cNvSpPr txBox="1"/>
            <p:nvPr/>
          </p:nvSpPr>
          <p:spPr>
            <a:xfrm>
              <a:off x="1145514" y="4772960"/>
              <a:ext cx="653143" cy="432079"/>
            </a:xfrm>
            <a:prstGeom prst="rect">
              <a:avLst/>
            </a:prstGeom>
          </p:spPr>
          <p:txBody>
            <a:bodyPr wrap="square" lIns="121869" tIns="60933" rIns="121869" bIns="60933"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34443"/>
                  </a:solidFill>
                  <a:effectLst/>
                  <a:uLnTx/>
                  <a:uFillTx/>
                  <a:latin typeface="Arial"/>
                  <a:ea typeface="+mn-ea"/>
                  <a:cs typeface="Calibri"/>
                </a:rPr>
                <a:t>12%</a:t>
              </a:r>
            </a:p>
          </p:txBody>
        </p:sp>
        <p:sp>
          <p:nvSpPr>
            <p:cNvPr id="8" name="TextBox 7"/>
            <p:cNvSpPr txBox="1"/>
            <p:nvPr/>
          </p:nvSpPr>
          <p:spPr>
            <a:xfrm>
              <a:off x="2080010" y="5044275"/>
              <a:ext cx="602901" cy="281354"/>
            </a:xfrm>
            <a:prstGeom prst="rect">
              <a:avLst/>
            </a:prstGeom>
          </p:spPr>
          <p:txBody>
            <a:bodyPr wrap="square" lIns="121869" tIns="60933" rIns="121869" bIns="60933"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34443"/>
                  </a:solidFill>
                  <a:effectLst/>
                  <a:uLnTx/>
                  <a:uFillTx/>
                  <a:latin typeface="Arial"/>
                  <a:ea typeface="+mn-ea"/>
                  <a:cs typeface="Calibri"/>
                </a:rPr>
                <a:t>18%</a:t>
              </a:r>
            </a:p>
          </p:txBody>
        </p:sp>
        <p:sp>
          <p:nvSpPr>
            <p:cNvPr id="9" name="TextBox 8"/>
            <p:cNvSpPr txBox="1"/>
            <p:nvPr/>
          </p:nvSpPr>
          <p:spPr>
            <a:xfrm>
              <a:off x="2964264" y="4582047"/>
              <a:ext cx="643094" cy="512468"/>
            </a:xfrm>
            <a:prstGeom prst="rect">
              <a:avLst/>
            </a:prstGeom>
          </p:spPr>
          <p:txBody>
            <a:bodyPr wrap="squar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34443"/>
                  </a:solidFill>
                  <a:effectLst/>
                  <a:uLnTx/>
                  <a:uFillTx/>
                  <a:latin typeface="Arial"/>
                  <a:ea typeface="+mn-ea"/>
                  <a:cs typeface="Calibri"/>
                </a:rPr>
                <a:t>15%</a:t>
              </a:r>
            </a:p>
          </p:txBody>
        </p:sp>
        <p:sp>
          <p:nvSpPr>
            <p:cNvPr id="10" name="TextBox 9"/>
            <p:cNvSpPr txBox="1"/>
            <p:nvPr/>
          </p:nvSpPr>
          <p:spPr>
            <a:xfrm>
              <a:off x="3773731" y="5174902"/>
              <a:ext cx="723481" cy="462222"/>
            </a:xfrm>
            <a:prstGeom prst="rect">
              <a:avLst/>
            </a:prstGeom>
          </p:spPr>
          <p:txBody>
            <a:bodyPr wrap="square" lIns="121869" tIns="60933" rIns="121869" bIns="60933"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34443"/>
                  </a:solidFill>
                  <a:effectLst/>
                  <a:uLnTx/>
                  <a:uFillTx/>
                  <a:latin typeface="Arial"/>
                  <a:ea typeface="+mn-ea"/>
                  <a:cs typeface="Calibri"/>
                </a:rPr>
                <a:t>13%</a:t>
              </a:r>
            </a:p>
          </p:txBody>
        </p:sp>
        <p:sp>
          <p:nvSpPr>
            <p:cNvPr id="11" name="TextBox 10"/>
            <p:cNvSpPr txBox="1"/>
            <p:nvPr/>
          </p:nvSpPr>
          <p:spPr>
            <a:xfrm>
              <a:off x="4652387" y="4250452"/>
              <a:ext cx="723481" cy="411981"/>
            </a:xfrm>
            <a:prstGeom prst="rect">
              <a:avLst/>
            </a:prstGeom>
          </p:spPr>
          <p:txBody>
            <a:bodyPr wrap="square" lIns="121869" tIns="60933" rIns="121869" bIns="60933"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34443"/>
                  </a:solidFill>
                  <a:effectLst/>
                  <a:uLnTx/>
                  <a:uFillTx/>
                  <a:latin typeface="Arial"/>
                  <a:ea typeface="+mn-ea"/>
                  <a:cs typeface="Calibri"/>
                </a:rPr>
                <a:t>25%</a:t>
              </a:r>
            </a:p>
          </p:txBody>
        </p:sp>
        <p:sp>
          <p:nvSpPr>
            <p:cNvPr id="12" name="TextBox 11"/>
            <p:cNvSpPr txBox="1"/>
            <p:nvPr/>
          </p:nvSpPr>
          <p:spPr>
            <a:xfrm>
              <a:off x="5516546" y="5250265"/>
              <a:ext cx="683288" cy="311495"/>
            </a:xfrm>
            <a:prstGeom prst="rect">
              <a:avLst/>
            </a:prstGeom>
          </p:spPr>
          <p:txBody>
            <a:bodyPr wrap="squar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34443"/>
                  </a:solidFill>
                  <a:effectLst/>
                  <a:uLnTx/>
                  <a:uFillTx/>
                  <a:latin typeface="Arial"/>
                  <a:ea typeface="+mn-ea"/>
                  <a:cs typeface="Calibri"/>
                </a:rPr>
                <a:t>10%</a:t>
              </a:r>
            </a:p>
          </p:txBody>
        </p:sp>
        <p:sp>
          <p:nvSpPr>
            <p:cNvPr id="13" name="TextBox 12"/>
            <p:cNvSpPr txBox="1"/>
            <p:nvPr/>
          </p:nvSpPr>
          <p:spPr>
            <a:xfrm>
              <a:off x="6400801" y="4539341"/>
              <a:ext cx="683288" cy="406952"/>
            </a:xfrm>
            <a:prstGeom prst="rect">
              <a:avLst/>
            </a:prstGeom>
          </p:spPr>
          <p:txBody>
            <a:bodyPr wrap="square" lIns="121869" tIns="60933" rIns="121869" bIns="60933"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34443"/>
                  </a:solidFill>
                  <a:effectLst/>
                  <a:uLnTx/>
                  <a:uFillTx/>
                  <a:latin typeface="Arial"/>
                  <a:ea typeface="+mn-ea"/>
                  <a:cs typeface="Calibri"/>
                </a:rPr>
                <a:t>18%</a:t>
              </a:r>
            </a:p>
          </p:txBody>
        </p:sp>
        <p:sp>
          <p:nvSpPr>
            <p:cNvPr id="14" name="TextBox 13"/>
            <p:cNvSpPr txBox="1"/>
            <p:nvPr/>
          </p:nvSpPr>
          <p:spPr>
            <a:xfrm>
              <a:off x="7325248" y="4988999"/>
              <a:ext cx="612950" cy="336630"/>
            </a:xfrm>
            <a:prstGeom prst="rect">
              <a:avLst/>
            </a:prstGeom>
          </p:spPr>
          <p:txBody>
            <a:bodyPr wrap="square" lIns="121869" tIns="60933" rIns="121869" bIns="60933"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34443"/>
                  </a:solidFill>
                  <a:effectLst/>
                  <a:uLnTx/>
                  <a:uFillTx/>
                  <a:latin typeface="Arial"/>
                  <a:ea typeface="+mn-ea"/>
                  <a:cs typeface="Calibri"/>
                </a:rPr>
                <a:t>20%</a:t>
              </a:r>
            </a:p>
          </p:txBody>
        </p:sp>
        <p:sp>
          <p:nvSpPr>
            <p:cNvPr id="15" name="TextBox 14"/>
            <p:cNvSpPr txBox="1"/>
            <p:nvPr/>
          </p:nvSpPr>
          <p:spPr>
            <a:xfrm>
              <a:off x="8203904" y="4539341"/>
              <a:ext cx="622998" cy="484825"/>
            </a:xfrm>
            <a:prstGeom prst="rect">
              <a:avLst/>
            </a:prstGeom>
          </p:spPr>
          <p:txBody>
            <a:bodyPr wrap="squar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34443"/>
                  </a:solidFill>
                  <a:effectLst/>
                  <a:uLnTx/>
                  <a:uFillTx/>
                  <a:latin typeface="Arial"/>
                  <a:ea typeface="+mn-ea"/>
                  <a:cs typeface="Calibri"/>
                </a:rPr>
                <a:t>18%</a:t>
              </a:r>
            </a:p>
          </p:txBody>
        </p:sp>
      </p:grpSp>
    </p:spTree>
    <p:extLst>
      <p:ext uri="{BB962C8B-B14F-4D97-AF65-F5344CB8AC3E}">
        <p14:creationId xmlns:p14="http://schemas.microsoft.com/office/powerpoint/2010/main" val="34537918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Rude Awakening</a:t>
            </a:r>
            <a:endParaRPr lang="en-US" dirty="0"/>
          </a:p>
        </p:txBody>
      </p:sp>
      <p:graphicFrame>
        <p:nvGraphicFramePr>
          <p:cNvPr id="4" name="Content Placeholder 3"/>
          <p:cNvGraphicFramePr>
            <a:graphicFrameLocks noGrp="1"/>
          </p:cNvGraphicFramePr>
          <p:nvPr>
            <p:ph idx="1"/>
            <p:extLst/>
          </p:nvPr>
        </p:nvGraphicFramePr>
        <p:xfrm>
          <a:off x="507999" y="1708150"/>
          <a:ext cx="10973956" cy="45021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5166013" y="5616286"/>
            <a:ext cx="1153391" cy="322118"/>
          </a:xfrm>
          <a:prstGeom prst="rect">
            <a:avLst/>
          </a:prstGeom>
          <a:solidFill>
            <a:schemeClr val="bg1"/>
          </a:solidFill>
        </p:spPr>
        <p:txBody>
          <a:bodyPr wrap="square" lIns="121869" tIns="60933" rIns="121869" bIns="60933"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BBBBBB">
                    <a:lumMod val="75000"/>
                  </a:srgbClr>
                </a:solidFill>
                <a:effectLst/>
                <a:uLnTx/>
                <a:uFillTx/>
                <a:latin typeface="Arial"/>
                <a:ea typeface="+mn-ea"/>
                <a:cs typeface="Calibri"/>
              </a:rPr>
              <a:t>Hospital B</a:t>
            </a:r>
          </a:p>
        </p:txBody>
      </p:sp>
      <p:sp>
        <p:nvSpPr>
          <p:cNvPr id="6" name="TextBox 1"/>
          <p:cNvSpPr txBox="1"/>
          <p:nvPr/>
        </p:nvSpPr>
        <p:spPr>
          <a:xfrm>
            <a:off x="8175913" y="5616286"/>
            <a:ext cx="1153391" cy="322118"/>
          </a:xfrm>
          <a:prstGeom prst="rect">
            <a:avLst/>
          </a:prstGeom>
          <a:solidFill>
            <a:schemeClr val="bg1"/>
          </a:solidFill>
        </p:spPr>
        <p:txBody>
          <a:bodyPr wrap="square" lIns="121869" tIns="60933" rIns="121869" bIns="60933"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BBBBBB">
                    <a:lumMod val="75000"/>
                  </a:srgbClr>
                </a:solidFill>
                <a:effectLst/>
                <a:uLnTx/>
                <a:uFillTx/>
                <a:latin typeface="Arial"/>
                <a:ea typeface="+mn-ea"/>
                <a:cs typeface="Calibri"/>
              </a:rPr>
              <a:t>Hospital C</a:t>
            </a:r>
          </a:p>
        </p:txBody>
      </p:sp>
    </p:spTree>
    <p:extLst>
      <p:ext uri="{BB962C8B-B14F-4D97-AF65-F5344CB8AC3E}">
        <p14:creationId xmlns:p14="http://schemas.microsoft.com/office/powerpoint/2010/main" val="3525975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1C209A-6AE9-D644-8006-F9DF8B71E4EE}"/>
              </a:ext>
            </a:extLst>
          </p:cNvPr>
          <p:cNvSpPr>
            <a:spLocks noGrp="1"/>
          </p:cNvSpPr>
          <p:nvPr>
            <p:ph type="title"/>
          </p:nvPr>
        </p:nvSpPr>
        <p:spPr>
          <a:xfrm>
            <a:off x="944136" y="1765117"/>
            <a:ext cx="5590014" cy="1168110"/>
          </a:xfrm>
        </p:spPr>
        <p:txBody>
          <a:bodyPr/>
          <a:lstStyle/>
          <a:p>
            <a:r>
              <a:rPr lang="en-US" dirty="0" smtClean="0"/>
              <a:t>Promoting Vaginal Birth with a focus on Equity</a:t>
            </a:r>
            <a:br>
              <a:rPr lang="en-US" dirty="0" smtClean="0"/>
            </a:br>
            <a:endParaRPr lang="en-US" dirty="0"/>
          </a:p>
        </p:txBody>
      </p:sp>
      <p:sp>
        <p:nvSpPr>
          <p:cNvPr id="5" name="Text Placeholder 3">
            <a:extLst>
              <a:ext uri="{FF2B5EF4-FFF2-40B4-BE49-F238E27FC236}">
                <a16:creationId xmlns:a16="http://schemas.microsoft.com/office/drawing/2014/main" id="{A3EB792D-24B5-FF42-857B-324D18A3C9AD}"/>
              </a:ext>
            </a:extLst>
          </p:cNvPr>
          <p:cNvSpPr txBox="1">
            <a:spLocks/>
          </p:cNvSpPr>
          <p:nvPr/>
        </p:nvSpPr>
        <p:spPr>
          <a:xfrm>
            <a:off x="944136" y="3095264"/>
            <a:ext cx="5951964" cy="1676400"/>
          </a:xfrm>
          <a:prstGeom prst="rect">
            <a:avLst/>
          </a:prstGeom>
        </p:spPr>
        <p:txBody>
          <a:bodyPr vert="horz" lIns="121932" tIns="60965" rIns="121932" bIns="60965" rtlCol="0" anchor="t">
            <a:normAutofit/>
          </a:bodyPr>
          <a:lstStyle>
            <a:lvl1pPr marL="0" indent="0" algn="l" defTabSz="609351" rtl="0" eaLnBrk="1" latinLnBrk="0" hangingPunct="1">
              <a:spcBef>
                <a:spcPct val="20000"/>
              </a:spcBef>
              <a:buFont typeface="Arial"/>
              <a:buNone/>
              <a:defRPr sz="2499" kern="1200">
                <a:solidFill>
                  <a:schemeClr val="bg1"/>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a:lstStyle>
          <a:p>
            <a:pPr marL="0" marR="0" lvl="0" indent="0" algn="l" defTabSz="609351" rtl="0" eaLnBrk="1" fontAlgn="auto" latinLnBrk="0" hangingPunct="1">
              <a:lnSpc>
                <a:spcPct val="100000"/>
              </a:lnSpc>
              <a:spcBef>
                <a:spcPct val="20000"/>
              </a:spcBef>
              <a:spcAft>
                <a:spcPts val="0"/>
              </a:spcAft>
              <a:buClrTx/>
              <a:buSzTx/>
              <a:buFont typeface="Arial"/>
              <a:buNone/>
              <a:tabLst/>
              <a:defRPr/>
            </a:pPr>
            <a:r>
              <a:rPr kumimoji="0" lang="en-US" sz="2499" b="0" i="0" u="none" strike="noStrike" kern="1200" cap="none" spc="0" normalizeH="0" baseline="0" noProof="0" dirty="0" smtClean="0">
                <a:ln>
                  <a:noFill/>
                </a:ln>
                <a:solidFill>
                  <a:srgbClr val="FFFFFF"/>
                </a:solidFill>
                <a:effectLst/>
                <a:uLnTx/>
                <a:uFillTx/>
                <a:latin typeface="Arial"/>
                <a:ea typeface="+mn-ea"/>
                <a:cs typeface="+mn-cs"/>
              </a:rPr>
              <a:t>Barrett Robinson MD, MPH</a:t>
            </a:r>
          </a:p>
          <a:p>
            <a:pPr marL="0" marR="0" lvl="0" indent="0" algn="l" defTabSz="609351" rtl="0" eaLnBrk="1" fontAlgn="auto" latinLnBrk="0" hangingPunct="1">
              <a:lnSpc>
                <a:spcPct val="100000"/>
              </a:lnSpc>
              <a:spcBef>
                <a:spcPct val="20000"/>
              </a:spcBef>
              <a:spcAft>
                <a:spcPts val="0"/>
              </a:spcAft>
              <a:buClrTx/>
              <a:buSzTx/>
              <a:buFont typeface="Arial"/>
              <a:buNone/>
              <a:tabLst/>
              <a:defRPr/>
            </a:pPr>
            <a:r>
              <a:rPr kumimoji="0" lang="en-US" sz="2499" b="0" i="0" u="none" strike="noStrike" kern="1200" cap="none" spc="0" normalizeH="0" baseline="0" noProof="0" dirty="0" smtClean="0">
                <a:ln>
                  <a:noFill/>
                </a:ln>
                <a:solidFill>
                  <a:srgbClr val="FFFFFF"/>
                </a:solidFill>
                <a:effectLst/>
                <a:uLnTx/>
                <a:uFillTx/>
                <a:latin typeface="Arial"/>
                <a:ea typeface="+mn-ea"/>
                <a:cs typeface="+mn-cs"/>
              </a:rPr>
              <a:t>Lauren Keenan-Devlin, PhD MPH</a:t>
            </a:r>
          </a:p>
          <a:p>
            <a:pPr marL="0" marR="0" lvl="0" indent="0" algn="l" defTabSz="609351" rtl="0" eaLnBrk="1" fontAlgn="auto" latinLnBrk="0" hangingPunct="1">
              <a:lnSpc>
                <a:spcPct val="100000"/>
              </a:lnSpc>
              <a:spcBef>
                <a:spcPct val="20000"/>
              </a:spcBef>
              <a:spcAft>
                <a:spcPts val="0"/>
              </a:spcAft>
              <a:buClrTx/>
              <a:buSzTx/>
              <a:buFont typeface="Arial"/>
              <a:buNone/>
              <a:tabLst/>
              <a:defRPr/>
            </a:pPr>
            <a:r>
              <a:rPr kumimoji="0" lang="en-US" sz="2499" b="0" i="0" u="none" strike="noStrike" kern="1200" cap="none" spc="0" normalizeH="0" baseline="0" noProof="0" dirty="0" smtClean="0">
                <a:ln>
                  <a:noFill/>
                </a:ln>
                <a:solidFill>
                  <a:srgbClr val="FFFFFF"/>
                </a:solidFill>
                <a:effectLst/>
                <a:uLnTx/>
                <a:uFillTx/>
                <a:latin typeface="Arial"/>
                <a:ea typeface="+mn-ea"/>
                <a:cs typeface="+mn-cs"/>
              </a:rPr>
              <a:t>Emily White VanGompel, MD, MPH</a:t>
            </a:r>
          </a:p>
          <a:p>
            <a:pPr marL="0" marR="0" lvl="0" indent="0" algn="l" defTabSz="609351" rtl="0" eaLnBrk="1" fontAlgn="auto" latinLnBrk="0" hangingPunct="1">
              <a:lnSpc>
                <a:spcPct val="100000"/>
              </a:lnSpc>
              <a:spcBef>
                <a:spcPct val="20000"/>
              </a:spcBef>
              <a:spcAft>
                <a:spcPts val="0"/>
              </a:spcAft>
              <a:buClrTx/>
              <a:buSzTx/>
              <a:buFont typeface="Arial"/>
              <a:buNone/>
              <a:tabLst/>
              <a:defRPr/>
            </a:pPr>
            <a:endParaRPr kumimoji="0" lang="en-US" sz="2499" b="0" i="0" u="none" strike="noStrike" kern="1200" cap="none" spc="0" normalizeH="0" baseline="0" noProof="0" dirty="0">
              <a:ln>
                <a:noFill/>
              </a:ln>
              <a:solidFill>
                <a:srgbClr val="FFFFFF"/>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3807916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3200" dirty="0" smtClean="0">
                <a:latin typeface="Calibri" panose="020F0502020204030204" pitchFamily="34" charset="0"/>
              </a:rPr>
              <a:t>To identify racial and ethnic disparities in </a:t>
            </a:r>
            <a:r>
              <a:rPr lang="en-US" sz="3200" dirty="0" err="1" smtClean="0">
                <a:latin typeface="Calibri" panose="020F0502020204030204" pitchFamily="34" charset="0"/>
              </a:rPr>
              <a:t>c-section</a:t>
            </a:r>
            <a:r>
              <a:rPr lang="en-US" sz="3200" dirty="0" smtClean="0">
                <a:latin typeface="Calibri" panose="020F0502020204030204" pitchFamily="34" charset="0"/>
              </a:rPr>
              <a:t> rates at NorthShore Legacy</a:t>
            </a:r>
          </a:p>
          <a:p>
            <a:r>
              <a:rPr lang="en-US" sz="3200" dirty="0" smtClean="0">
                <a:latin typeface="Calibri" panose="020F0502020204030204" pitchFamily="34" charset="0"/>
              </a:rPr>
              <a:t>To review the role of clinical factors and subjective factors in </a:t>
            </a:r>
            <a:r>
              <a:rPr lang="en-US" sz="3200" dirty="0" err="1" smtClean="0">
                <a:latin typeface="Calibri" panose="020F0502020204030204" pitchFamily="34" charset="0"/>
              </a:rPr>
              <a:t>c-section</a:t>
            </a:r>
            <a:r>
              <a:rPr lang="en-US" sz="3200" dirty="0" smtClean="0">
                <a:latin typeface="Calibri" panose="020F0502020204030204" pitchFamily="34" charset="0"/>
              </a:rPr>
              <a:t> disparities </a:t>
            </a:r>
          </a:p>
          <a:p>
            <a:r>
              <a:rPr lang="en-US" sz="3200" dirty="0" smtClean="0">
                <a:latin typeface="Calibri" panose="020F0502020204030204" pitchFamily="34" charset="0"/>
              </a:rPr>
              <a:t>To discuss strategies to address </a:t>
            </a:r>
            <a:r>
              <a:rPr lang="en-US" sz="3200" dirty="0" err="1" smtClean="0">
                <a:latin typeface="Calibri" panose="020F0502020204030204" pitchFamily="34" charset="0"/>
              </a:rPr>
              <a:t>c-section</a:t>
            </a:r>
            <a:r>
              <a:rPr lang="en-US" sz="3200" dirty="0" smtClean="0">
                <a:latin typeface="Calibri" panose="020F0502020204030204" pitchFamily="34" charset="0"/>
              </a:rPr>
              <a:t> disparities at NorthShore </a:t>
            </a:r>
            <a:endParaRPr lang="en-US" sz="3200" dirty="0">
              <a:latin typeface="Calibri" panose="020F0502020204030204" pitchFamily="34" charset="0"/>
            </a:endParaRPr>
          </a:p>
        </p:txBody>
      </p:sp>
      <p:sp>
        <p:nvSpPr>
          <p:cNvPr id="2" name="Title 1"/>
          <p:cNvSpPr>
            <a:spLocks noGrp="1"/>
          </p:cNvSpPr>
          <p:nvPr>
            <p:ph type="title"/>
          </p:nvPr>
        </p:nvSpPr>
        <p:spPr/>
        <p:txBody>
          <a:bodyPr/>
          <a:lstStyle/>
          <a:p>
            <a:r>
              <a:rPr lang="en-US" sz="4000" dirty="0" smtClean="0">
                <a:latin typeface="Calibri" panose="020F0502020204030204" pitchFamily="34" charset="0"/>
              </a:rPr>
              <a:t>Objectives </a:t>
            </a:r>
            <a:endParaRPr lang="en-US" sz="4000" dirty="0">
              <a:latin typeface="Calibri" panose="020F0502020204030204" pitchFamily="34" charset="0"/>
            </a:endParaRPr>
          </a:p>
        </p:txBody>
      </p:sp>
      <p:sp>
        <p:nvSpPr>
          <p:cNvPr id="5" name="Text Placeholder 4"/>
          <p:cNvSpPr>
            <a:spLocks noGrp="1"/>
          </p:cNvSpPr>
          <p:nvPr>
            <p:ph type="body" sz="quarter" idx="10"/>
          </p:nvPr>
        </p:nvSpPr>
        <p:spPr/>
        <p:txBody>
          <a:bodyPr/>
          <a:lstStyle/>
          <a:p>
            <a:endParaRPr lang="en-US"/>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33204165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Hospital A and B NTSV C/S 2022</a:t>
            </a:r>
            <a:endParaRPr lang="en-US" dirty="0"/>
          </a:p>
        </p:txBody>
      </p:sp>
      <p:sp>
        <p:nvSpPr>
          <p:cNvPr id="4" name="Text Placeholder 3"/>
          <p:cNvSpPr>
            <a:spLocks noGrp="1"/>
          </p:cNvSpPr>
          <p:nvPr>
            <p:ph type="body"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nvGrpSpPr>
          <p:cNvPr id="14" name="Group 13"/>
          <p:cNvGrpSpPr/>
          <p:nvPr/>
        </p:nvGrpSpPr>
        <p:grpSpPr>
          <a:xfrm>
            <a:off x="2169043" y="1416887"/>
            <a:ext cx="8027581" cy="5197233"/>
            <a:chOff x="0" y="0"/>
            <a:chExt cx="4610100" cy="4343400"/>
          </a:xfrm>
        </p:grpSpPr>
        <p:graphicFrame>
          <p:nvGraphicFramePr>
            <p:cNvPr id="15" name="Chart 14"/>
            <p:cNvGraphicFramePr/>
            <p:nvPr>
              <p:extLst/>
            </p:nvPr>
          </p:nvGraphicFramePr>
          <p:xfrm>
            <a:off x="0" y="0"/>
            <a:ext cx="4610100"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
            <p:cNvSpPr txBox="1"/>
            <p:nvPr/>
          </p:nvSpPr>
          <p:spPr>
            <a:xfrm>
              <a:off x="1070459" y="988655"/>
              <a:ext cx="428625"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32</a:t>
              </a:r>
            </a:p>
          </p:txBody>
        </p:sp>
        <p:sp>
          <p:nvSpPr>
            <p:cNvPr id="17" name="TextBox 1"/>
            <p:cNvSpPr txBox="1"/>
            <p:nvPr/>
          </p:nvSpPr>
          <p:spPr>
            <a:xfrm>
              <a:off x="1687388" y="2177719"/>
              <a:ext cx="428625"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41</a:t>
              </a:r>
            </a:p>
          </p:txBody>
        </p:sp>
        <p:sp>
          <p:nvSpPr>
            <p:cNvPr id="18" name="TextBox 1"/>
            <p:cNvSpPr txBox="1"/>
            <p:nvPr/>
          </p:nvSpPr>
          <p:spPr>
            <a:xfrm>
              <a:off x="2295525" y="1704975"/>
              <a:ext cx="428625"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panose="020F0502020204030204"/>
                  <a:ea typeface="+mn-ea"/>
                  <a:cs typeface="+mn-cs"/>
                </a:rPr>
                <a:t>66</a:t>
              </a:r>
            </a:p>
          </p:txBody>
        </p:sp>
        <p:sp>
          <p:nvSpPr>
            <p:cNvPr id="19" name="TextBox 1"/>
            <p:cNvSpPr txBox="1"/>
            <p:nvPr/>
          </p:nvSpPr>
          <p:spPr>
            <a:xfrm>
              <a:off x="2886075" y="1724025"/>
              <a:ext cx="428625"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panose="020F0502020204030204"/>
                  <a:ea typeface="+mn-ea"/>
                  <a:cs typeface="+mn-cs"/>
                </a:rPr>
                <a:t>10</a:t>
              </a:r>
            </a:p>
          </p:txBody>
        </p:sp>
        <p:sp>
          <p:nvSpPr>
            <p:cNvPr id="20" name="TextBox 1"/>
            <p:cNvSpPr txBox="1"/>
            <p:nvPr/>
          </p:nvSpPr>
          <p:spPr>
            <a:xfrm>
              <a:off x="3480205" y="1918496"/>
              <a:ext cx="428625"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51</a:t>
              </a:r>
            </a:p>
          </p:txBody>
        </p:sp>
        <p:sp>
          <p:nvSpPr>
            <p:cNvPr id="21" name="TextBox 1"/>
            <p:cNvSpPr txBox="1"/>
            <p:nvPr/>
          </p:nvSpPr>
          <p:spPr>
            <a:xfrm>
              <a:off x="4074335" y="2015505"/>
              <a:ext cx="428625" cy="2000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308</a:t>
              </a:r>
            </a:p>
          </p:txBody>
        </p:sp>
      </p:grpSp>
    </p:spTree>
    <p:extLst>
      <p:ext uri="{BB962C8B-B14F-4D97-AF65-F5344CB8AC3E}">
        <p14:creationId xmlns:p14="http://schemas.microsoft.com/office/powerpoint/2010/main" val="738848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118" y="1988540"/>
            <a:ext cx="11808366" cy="4638885"/>
          </a:xfrm>
        </p:spPr>
        <p:txBody>
          <a:bodyPr vert="horz" lIns="91440" tIns="45720" rIns="91440" bIns="45720" rtlCol="0" anchor="t">
            <a:noAutofit/>
          </a:bodyPr>
          <a:lstStyle/>
          <a:p>
            <a:pPr>
              <a:spcAft>
                <a:spcPts val="0"/>
              </a:spcAft>
              <a:buFont typeface="Wingdings" panose="05000000000000000000" pitchFamily="2" charset="2"/>
              <a:buChar char="q"/>
            </a:pPr>
            <a:r>
              <a:rPr lang="en-US" sz="2800">
                <a:ea typeface="Lato"/>
                <a:cs typeface="Lato"/>
              </a:rPr>
              <a:t> All </a:t>
            </a:r>
            <a:r>
              <a:rPr lang="en-US" sz="2800" u="sng">
                <a:ea typeface="Lato"/>
                <a:cs typeface="Lato"/>
              </a:rPr>
              <a:t>structure</a:t>
            </a:r>
            <a:r>
              <a:rPr lang="en-US" sz="2800">
                <a:ea typeface="Lato"/>
                <a:cs typeface="Lato"/>
              </a:rPr>
              <a:t> &amp; </a:t>
            </a:r>
            <a:r>
              <a:rPr lang="en-US" sz="2800" u="sng">
                <a:ea typeface="Lato"/>
                <a:cs typeface="Lato"/>
              </a:rPr>
              <a:t>patient-level</a:t>
            </a:r>
            <a:r>
              <a:rPr lang="en-US" sz="2800">
                <a:ea typeface="Lato"/>
                <a:cs typeface="Lato"/>
              </a:rPr>
              <a:t> data entered for Baseline-August 2022 </a:t>
            </a:r>
          </a:p>
          <a:p>
            <a:pPr>
              <a:spcAft>
                <a:spcPts val="0"/>
              </a:spcAft>
              <a:buFont typeface="Wingdings" panose="05000000000000000000" pitchFamily="2" charset="2"/>
              <a:buChar char="q"/>
            </a:pPr>
            <a:r>
              <a:rPr lang="en-US" sz="2800">
                <a:ea typeface="Lato"/>
                <a:cs typeface="Lato"/>
              </a:rPr>
              <a:t> Key Structure Measures "In Place":</a:t>
            </a:r>
          </a:p>
          <a:p>
            <a:pPr lvl="1">
              <a:spcAft>
                <a:spcPts val="0"/>
              </a:spcAft>
              <a:buFont typeface="Wingdings" panose="05000000000000000000" pitchFamily="2" charset="2"/>
              <a:buChar char="q"/>
            </a:pPr>
            <a:r>
              <a:rPr lang="en-US" sz="2400">
                <a:ea typeface="Lato"/>
                <a:cs typeface="Lato"/>
              </a:rPr>
              <a:t> Provider and Nurse Education </a:t>
            </a:r>
          </a:p>
          <a:p>
            <a:pPr lvl="1">
              <a:spcAft>
                <a:spcPts val="0"/>
              </a:spcAft>
              <a:buFont typeface="Wingdings" panose="05000000000000000000" pitchFamily="2" charset="2"/>
              <a:buChar char="q"/>
            </a:pPr>
            <a:r>
              <a:rPr lang="en-US" sz="2400">
                <a:ea typeface="Lato"/>
                <a:cs typeface="Lato"/>
              </a:rPr>
              <a:t> Standardized Protocol/Processes</a:t>
            </a:r>
          </a:p>
          <a:p>
            <a:pPr lvl="1">
              <a:spcAft>
                <a:spcPts val="0"/>
              </a:spcAft>
              <a:buFont typeface="Wingdings" panose="05000000000000000000" pitchFamily="2" charset="2"/>
              <a:buChar char="q"/>
            </a:pPr>
            <a:r>
              <a:rPr lang="en-US" sz="2400">
                <a:ea typeface="Lato"/>
                <a:cs typeface="Lato"/>
              </a:rPr>
              <a:t> Sharing un-blinded provider level NTSV C-Section rates</a:t>
            </a:r>
          </a:p>
          <a:p>
            <a:pPr lvl="1">
              <a:spcAft>
                <a:spcPts val="0"/>
              </a:spcAft>
              <a:buFont typeface="Wingdings" panose="05000000000000000000" pitchFamily="2" charset="2"/>
              <a:buChar char="q"/>
            </a:pPr>
            <a:r>
              <a:rPr lang="en-US" sz="2400">
                <a:ea typeface="Lato"/>
                <a:cs typeface="Lato"/>
              </a:rPr>
              <a:t> Cesarean Decision Checklist</a:t>
            </a:r>
          </a:p>
          <a:p>
            <a:pPr lvl="1">
              <a:spcAft>
                <a:spcPts val="0"/>
              </a:spcAft>
              <a:buFont typeface="Wingdings" panose="05000000000000000000" pitchFamily="2" charset="2"/>
              <a:buChar char="q"/>
            </a:pPr>
            <a:r>
              <a:rPr lang="en-US" sz="2400">
                <a:ea typeface="Lato"/>
                <a:cs typeface="Lato"/>
              </a:rPr>
              <a:t> Decision Huddles/Debriefs</a:t>
            </a:r>
          </a:p>
          <a:p>
            <a:pPr lvl="1">
              <a:spcAft>
                <a:spcPts val="0"/>
              </a:spcAft>
              <a:buFont typeface="Wingdings" panose="05000000000000000000" pitchFamily="2" charset="2"/>
              <a:buChar char="q"/>
            </a:pPr>
            <a:r>
              <a:rPr lang="en-US" sz="2400">
                <a:ea typeface="Lato"/>
                <a:cs typeface="Lato"/>
              </a:rPr>
              <a:t> Shared Decision-Making</a:t>
            </a:r>
          </a:p>
          <a:p>
            <a:pPr lvl="1">
              <a:spcAft>
                <a:spcPts val="0"/>
              </a:spcAft>
              <a:buFont typeface="Arial"/>
            </a:pPr>
            <a:endParaRPr lang="en-US" sz="1800">
              <a:cs typeface="Arial" panose="020B0604020202020204"/>
            </a:endParaRPr>
          </a:p>
          <a:p>
            <a:pPr>
              <a:spcAft>
                <a:spcPts val="0"/>
              </a:spcAft>
            </a:pPr>
            <a:endParaRPr lang="en-US" sz="1800">
              <a:cs typeface="Arial" panose="020B0604020202020204"/>
            </a:endParaRPr>
          </a:p>
          <a:p>
            <a:pPr>
              <a:spcAft>
                <a:spcPts val="0"/>
              </a:spcAft>
            </a:pPr>
            <a:endParaRPr lang="en-US" sz="1800">
              <a:cs typeface="Arial" panose="020B0604020202020204"/>
            </a:endParaRPr>
          </a:p>
          <a:p>
            <a:pPr>
              <a:spcAft>
                <a:spcPts val="0"/>
              </a:spcAft>
            </a:pPr>
            <a:endParaRPr lang="en-US" sz="1800"/>
          </a:p>
        </p:txBody>
      </p:sp>
      <p:sp>
        <p:nvSpPr>
          <p:cNvPr id="4" name="Slide Number Placeholder 3"/>
          <p:cNvSpPr>
            <a:spLocks noGrp="1"/>
          </p:cNvSpPr>
          <p:nvPr>
            <p:ph type="sldNum" sz="quarter" idx="10"/>
          </p:nvPr>
        </p:nvSpPr>
        <p:spPr/>
        <p:txBody>
          <a:bodyPr/>
          <a:lstStyle/>
          <a:p>
            <a:fld id="{97033E4B-E3EB-3D46-B2D8-3159663620FA}" type="slidenum">
              <a:rPr lang="en-US" smtClean="0"/>
              <a:pPr/>
              <a:t>6</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11" name="Picture 10"/>
          <p:cNvPicPr>
            <a:picLocks noChangeAspect="1"/>
          </p:cNvPicPr>
          <p:nvPr/>
        </p:nvPicPr>
        <p:blipFill>
          <a:blip r:embed="rId3"/>
          <a:stretch>
            <a:fillRect/>
          </a:stretch>
        </p:blipFill>
        <p:spPr>
          <a:xfrm>
            <a:off x="9078939" y="3754750"/>
            <a:ext cx="2604126" cy="2966725"/>
          </a:xfrm>
          <a:prstGeom prst="rect">
            <a:avLst/>
          </a:prstGeom>
        </p:spPr>
      </p:pic>
      <p:pic>
        <p:nvPicPr>
          <p:cNvPr id="6" name="Picture 5"/>
          <p:cNvPicPr>
            <a:picLocks noChangeAspect="1"/>
          </p:cNvPicPr>
          <p:nvPr/>
        </p:nvPicPr>
        <p:blipFill>
          <a:blip r:embed="rId4"/>
          <a:stretch>
            <a:fillRect/>
          </a:stretch>
        </p:blipFill>
        <p:spPr>
          <a:xfrm>
            <a:off x="134453" y="-50095"/>
            <a:ext cx="6944694" cy="2038635"/>
          </a:xfrm>
          <a:prstGeom prst="rect">
            <a:avLst/>
          </a:prstGeom>
        </p:spPr>
      </p:pic>
      <p:sp>
        <p:nvSpPr>
          <p:cNvPr id="7" name="Explosion: 8 Points 12">
            <a:extLst>
              <a:ext uri="{FF2B5EF4-FFF2-40B4-BE49-F238E27FC236}">
                <a16:creationId xmlns:a16="http://schemas.microsoft.com/office/drawing/2014/main" id="{4E5C9945-CED1-DE11-01CE-2B8D475ED1DB}"/>
              </a:ext>
            </a:extLst>
          </p:cNvPr>
          <p:cNvSpPr/>
          <p:nvPr/>
        </p:nvSpPr>
        <p:spPr>
          <a:xfrm>
            <a:off x="9078939" y="2521325"/>
            <a:ext cx="2769260" cy="1967947"/>
          </a:xfrm>
          <a:prstGeom prst="irregularSeal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All Data due </a:t>
            </a:r>
          </a:p>
          <a:p>
            <a:pPr algn="ctr"/>
            <a:r>
              <a:rPr lang="en-US" b="1">
                <a:ea typeface="Calibri"/>
                <a:cs typeface="Calibri"/>
              </a:rPr>
              <a:t>April 21st!</a:t>
            </a:r>
          </a:p>
        </p:txBody>
      </p:sp>
    </p:spTree>
    <p:extLst>
      <p:ext uri="{BB962C8B-B14F-4D97-AF65-F5344CB8AC3E}">
        <p14:creationId xmlns:p14="http://schemas.microsoft.com/office/powerpoint/2010/main" val="3821086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449688" y="2342147"/>
          <a:ext cx="10752907" cy="2540969"/>
        </p:xfrm>
        <a:graphic>
          <a:graphicData uri="http://schemas.openxmlformats.org/drawingml/2006/table">
            <a:tbl>
              <a:tblPr/>
              <a:tblGrid>
                <a:gridCol w="2411013">
                  <a:extLst>
                    <a:ext uri="{9D8B030D-6E8A-4147-A177-3AD203B41FA5}">
                      <a16:colId xmlns:a16="http://schemas.microsoft.com/office/drawing/2014/main" val="610014023"/>
                    </a:ext>
                  </a:extLst>
                </a:gridCol>
                <a:gridCol w="1973179">
                  <a:extLst>
                    <a:ext uri="{9D8B030D-6E8A-4147-A177-3AD203B41FA5}">
                      <a16:colId xmlns:a16="http://schemas.microsoft.com/office/drawing/2014/main" val="396877007"/>
                    </a:ext>
                  </a:extLst>
                </a:gridCol>
                <a:gridCol w="967562">
                  <a:extLst>
                    <a:ext uri="{9D8B030D-6E8A-4147-A177-3AD203B41FA5}">
                      <a16:colId xmlns:a16="http://schemas.microsoft.com/office/drawing/2014/main" val="3924691280"/>
                    </a:ext>
                  </a:extLst>
                </a:gridCol>
                <a:gridCol w="691612">
                  <a:extLst>
                    <a:ext uri="{9D8B030D-6E8A-4147-A177-3AD203B41FA5}">
                      <a16:colId xmlns:a16="http://schemas.microsoft.com/office/drawing/2014/main" val="4216704838"/>
                    </a:ext>
                  </a:extLst>
                </a:gridCol>
                <a:gridCol w="1185618">
                  <a:extLst>
                    <a:ext uri="{9D8B030D-6E8A-4147-A177-3AD203B41FA5}">
                      <a16:colId xmlns:a16="http://schemas.microsoft.com/office/drawing/2014/main" val="400013893"/>
                    </a:ext>
                  </a:extLst>
                </a:gridCol>
                <a:gridCol w="1827830">
                  <a:extLst>
                    <a:ext uri="{9D8B030D-6E8A-4147-A177-3AD203B41FA5}">
                      <a16:colId xmlns:a16="http://schemas.microsoft.com/office/drawing/2014/main" val="2940035569"/>
                    </a:ext>
                  </a:extLst>
                </a:gridCol>
                <a:gridCol w="988016">
                  <a:extLst>
                    <a:ext uri="{9D8B030D-6E8A-4147-A177-3AD203B41FA5}">
                      <a16:colId xmlns:a16="http://schemas.microsoft.com/office/drawing/2014/main" val="3834419011"/>
                    </a:ext>
                  </a:extLst>
                </a:gridCol>
                <a:gridCol w="708077">
                  <a:extLst>
                    <a:ext uri="{9D8B030D-6E8A-4147-A177-3AD203B41FA5}">
                      <a16:colId xmlns:a16="http://schemas.microsoft.com/office/drawing/2014/main" val="3304479926"/>
                    </a:ext>
                  </a:extLst>
                </a:gridCol>
              </a:tblGrid>
              <a:tr h="647790">
                <a:tc>
                  <a:txBody>
                    <a:bodyPr/>
                    <a:lstStyle/>
                    <a:p>
                      <a:pPr algn="l" fontAlgn="b"/>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400" b="1" i="0" u="none" strike="noStrike" dirty="0">
                          <a:solidFill>
                            <a:srgbClr val="000000"/>
                          </a:solidFill>
                          <a:effectLst/>
                          <a:latin typeface="Calibri" panose="020F0502020204030204" pitchFamily="34" charset="0"/>
                        </a:rPr>
                        <a:t>Unadjusted OR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en-US" sz="2400" b="1" i="0" u="none" strike="noStrike" dirty="0">
                          <a:solidFill>
                            <a:srgbClr val="000000"/>
                          </a:solidFill>
                          <a:effectLst/>
                          <a:latin typeface="Calibri" panose="020F0502020204030204" pitchFamily="34" charset="0"/>
                        </a:rPr>
                        <a:t>95% CI</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400" b="1" i="0" u="none" strike="noStrike" dirty="0">
                          <a:solidFill>
                            <a:srgbClr val="000000"/>
                          </a:solidFill>
                          <a:effectLst/>
                          <a:latin typeface="Calibri" panose="020F0502020204030204" pitchFamily="34" charset="0"/>
                        </a:rPr>
                        <a:t>Adjusted OR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en-US" sz="2400" b="1" i="0" u="none" strike="noStrike" dirty="0">
                          <a:solidFill>
                            <a:srgbClr val="000000"/>
                          </a:solidFill>
                          <a:effectLst/>
                          <a:latin typeface="Calibri" panose="020F0502020204030204" pitchFamily="34" charset="0"/>
                        </a:rPr>
                        <a:t>95% CI</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6317584"/>
                  </a:ext>
                </a:extLst>
              </a:tr>
              <a:tr h="357894">
                <a:tc>
                  <a:txBody>
                    <a:bodyPr/>
                    <a:lstStyle/>
                    <a:p>
                      <a:pPr algn="l" fontAlgn="b"/>
                      <a:r>
                        <a:rPr lang="en-US" sz="2400" b="0" i="0" u="none" strike="noStrike" dirty="0">
                          <a:solidFill>
                            <a:srgbClr val="000000"/>
                          </a:solidFill>
                          <a:effectLst/>
                          <a:latin typeface="Calibri" panose="020F0502020204030204" pitchFamily="34" charset="0"/>
                        </a:rPr>
                        <a:t>Black</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1" i="0" u="none" strike="noStrike" dirty="0">
                          <a:solidFill>
                            <a:srgbClr val="000000"/>
                          </a:solidFill>
                          <a:effectLst/>
                          <a:latin typeface="Calibri" panose="020F0502020204030204" pitchFamily="34" charset="0"/>
                        </a:rPr>
                        <a:t>2.28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1" i="0" u="none" strike="noStrike" dirty="0" smtClean="0">
                          <a:solidFill>
                            <a:srgbClr val="000000"/>
                          </a:solidFill>
                          <a:effectLst/>
                          <a:latin typeface="Calibri" panose="020F0502020204030204" pitchFamily="34" charset="0"/>
                        </a:rPr>
                        <a:t>1.43,</a:t>
                      </a:r>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1" i="0" u="none" strike="noStrike" dirty="0">
                          <a:solidFill>
                            <a:srgbClr val="000000"/>
                          </a:solidFill>
                          <a:effectLst/>
                          <a:latin typeface="Calibri" panose="020F0502020204030204" pitchFamily="34" charset="0"/>
                        </a:rPr>
                        <a:t>3.62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1" i="0" u="none" strike="noStrike" dirty="0">
                          <a:solidFill>
                            <a:srgbClr val="000000"/>
                          </a:solidFill>
                          <a:effectLst/>
                          <a:latin typeface="Calibri" panose="020F0502020204030204" pitchFamily="34" charset="0"/>
                        </a:rPr>
                        <a:t>1.94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1" i="0" u="none" strike="noStrike" dirty="0" smtClean="0">
                          <a:solidFill>
                            <a:srgbClr val="000000"/>
                          </a:solidFill>
                          <a:effectLst/>
                          <a:latin typeface="Calibri" panose="020F0502020204030204" pitchFamily="34" charset="0"/>
                        </a:rPr>
                        <a:t>1.20,</a:t>
                      </a:r>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1" i="0" u="none" strike="noStrike" dirty="0">
                          <a:solidFill>
                            <a:srgbClr val="000000"/>
                          </a:solidFill>
                          <a:effectLst/>
                          <a:latin typeface="Calibri" panose="020F0502020204030204" pitchFamily="34" charset="0"/>
                        </a:rPr>
                        <a:t>3.15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4269101"/>
                  </a:ext>
                </a:extLst>
              </a:tr>
              <a:tr h="357894">
                <a:tc>
                  <a:txBody>
                    <a:bodyPr/>
                    <a:lstStyle/>
                    <a:p>
                      <a:pPr algn="l" fontAlgn="b"/>
                      <a:r>
                        <a:rPr lang="en-US" sz="2400" b="0" i="0" u="none" strike="noStrike" dirty="0">
                          <a:solidFill>
                            <a:srgbClr val="000000"/>
                          </a:solidFill>
                          <a:effectLst/>
                          <a:latin typeface="Calibri" panose="020F0502020204030204" pitchFamily="34" charset="0"/>
                        </a:rPr>
                        <a:t>Asian</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0" i="0" u="none" strike="noStrike" dirty="0">
                          <a:solidFill>
                            <a:srgbClr val="000000"/>
                          </a:solidFill>
                          <a:effectLst/>
                          <a:latin typeface="Calibri" panose="020F0502020204030204" pitchFamily="34" charset="0"/>
                        </a:rPr>
                        <a:t>1.44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dirty="0" smtClean="0">
                          <a:solidFill>
                            <a:srgbClr val="000000"/>
                          </a:solidFill>
                          <a:effectLst/>
                          <a:latin typeface="Calibri" panose="020F0502020204030204" pitchFamily="34" charset="0"/>
                        </a:rPr>
                        <a:t>0.96,</a:t>
                      </a:r>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dirty="0">
                          <a:solidFill>
                            <a:srgbClr val="000000"/>
                          </a:solidFill>
                          <a:effectLst/>
                          <a:latin typeface="Calibri" panose="020F0502020204030204" pitchFamily="34" charset="0"/>
                        </a:rPr>
                        <a:t>2.15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2400" b="0" i="0" u="none" strike="noStrike">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0" i="0" u="none" strike="noStrike" dirty="0">
                          <a:solidFill>
                            <a:srgbClr val="000000"/>
                          </a:solidFill>
                          <a:effectLst/>
                          <a:latin typeface="Calibri" panose="020F0502020204030204" pitchFamily="34" charset="0"/>
                        </a:rPr>
                        <a:t>1.44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dirty="0" smtClean="0">
                          <a:solidFill>
                            <a:srgbClr val="000000"/>
                          </a:solidFill>
                          <a:effectLst/>
                          <a:latin typeface="Calibri" panose="020F0502020204030204" pitchFamily="34" charset="0"/>
                        </a:rPr>
                        <a:t>0.95,</a:t>
                      </a:r>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a:solidFill>
                            <a:srgbClr val="000000"/>
                          </a:solidFill>
                          <a:effectLst/>
                          <a:latin typeface="Calibri" panose="020F0502020204030204" pitchFamily="34" charset="0"/>
                        </a:rPr>
                        <a:t>2.19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4849233"/>
                  </a:ext>
                </a:extLst>
              </a:tr>
              <a:tr h="318145">
                <a:tc>
                  <a:txBody>
                    <a:bodyPr/>
                    <a:lstStyle/>
                    <a:p>
                      <a:pPr algn="l" fontAlgn="b"/>
                      <a:r>
                        <a:rPr lang="en-US" sz="2400" b="0" i="0" u="none" strike="noStrike" dirty="0">
                          <a:solidFill>
                            <a:srgbClr val="000000"/>
                          </a:solidFill>
                          <a:effectLst/>
                          <a:latin typeface="Calibri" panose="020F0502020204030204" pitchFamily="34" charset="0"/>
                        </a:rPr>
                        <a:t>Other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1" i="0" u="none" strike="noStrike" dirty="0">
                          <a:solidFill>
                            <a:srgbClr val="000000"/>
                          </a:solidFill>
                          <a:effectLst/>
                          <a:latin typeface="Calibri" panose="020F0502020204030204" pitchFamily="34" charset="0"/>
                        </a:rPr>
                        <a:t>1.51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1" i="0" u="none" strike="noStrike" dirty="0" smtClean="0">
                          <a:solidFill>
                            <a:srgbClr val="000000"/>
                          </a:solidFill>
                          <a:effectLst/>
                          <a:latin typeface="Calibri" panose="020F0502020204030204" pitchFamily="34" charset="0"/>
                        </a:rPr>
                        <a:t>1.08,</a:t>
                      </a:r>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1" i="0" u="none" strike="noStrike" dirty="0">
                          <a:solidFill>
                            <a:srgbClr val="000000"/>
                          </a:solidFill>
                          <a:effectLst/>
                          <a:latin typeface="Calibri" panose="020F0502020204030204" pitchFamily="34" charset="0"/>
                        </a:rPr>
                        <a:t>2.14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1" i="0" u="none" strike="noStrike" dirty="0">
                          <a:solidFill>
                            <a:srgbClr val="000000"/>
                          </a:solidFill>
                          <a:effectLst/>
                          <a:latin typeface="Calibri" panose="020F0502020204030204" pitchFamily="34" charset="0"/>
                        </a:rPr>
                        <a:t>1.52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1" i="0" u="none" strike="noStrike" dirty="0" smtClean="0">
                          <a:solidFill>
                            <a:srgbClr val="000000"/>
                          </a:solidFill>
                          <a:effectLst/>
                          <a:latin typeface="Calibri" panose="020F0502020204030204" pitchFamily="34" charset="0"/>
                        </a:rPr>
                        <a:t>1.08,</a:t>
                      </a:r>
                      <a:endParaRPr lang="en-US" sz="2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1" i="0" u="none" strike="noStrike" dirty="0">
                          <a:solidFill>
                            <a:srgbClr val="000000"/>
                          </a:solidFill>
                          <a:effectLst/>
                          <a:latin typeface="Calibri" panose="020F0502020204030204" pitchFamily="34" charset="0"/>
                        </a:rPr>
                        <a:t>2.18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5331532"/>
                  </a:ext>
                </a:extLst>
              </a:tr>
              <a:tr h="392039">
                <a:tc>
                  <a:txBody>
                    <a:bodyPr/>
                    <a:lstStyle/>
                    <a:p>
                      <a:pPr algn="l" fontAlgn="b"/>
                      <a:r>
                        <a:rPr lang="en-US" sz="2400" b="0" i="0" u="none" strike="noStrike" dirty="0">
                          <a:solidFill>
                            <a:srgbClr val="000000"/>
                          </a:solidFill>
                          <a:effectLst/>
                          <a:latin typeface="Calibri" panose="020F0502020204030204" pitchFamily="34" charset="0"/>
                        </a:rPr>
                        <a:t>Unknown/Declined</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0" i="0" u="none" strike="noStrike" dirty="0">
                          <a:solidFill>
                            <a:srgbClr val="000000"/>
                          </a:solidFill>
                          <a:effectLst/>
                          <a:latin typeface="Calibri" panose="020F0502020204030204" pitchFamily="34" charset="0"/>
                        </a:rPr>
                        <a:t>1.51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dirty="0" smtClean="0">
                          <a:solidFill>
                            <a:srgbClr val="000000"/>
                          </a:solidFill>
                          <a:effectLst/>
                          <a:latin typeface="Calibri" panose="020F0502020204030204" pitchFamily="34" charset="0"/>
                        </a:rPr>
                        <a:t>0.72,</a:t>
                      </a:r>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dirty="0">
                          <a:solidFill>
                            <a:srgbClr val="000000"/>
                          </a:solidFill>
                          <a:effectLst/>
                          <a:latin typeface="Calibri" panose="020F0502020204030204" pitchFamily="34" charset="0"/>
                        </a:rPr>
                        <a:t>3.14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0" i="0" u="none" strike="noStrike" dirty="0">
                          <a:solidFill>
                            <a:srgbClr val="000000"/>
                          </a:solidFill>
                          <a:effectLst/>
                          <a:latin typeface="Calibri" panose="020F0502020204030204" pitchFamily="34" charset="0"/>
                        </a:rPr>
                        <a:t>1.38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dirty="0" smtClean="0">
                          <a:solidFill>
                            <a:srgbClr val="000000"/>
                          </a:solidFill>
                          <a:effectLst/>
                          <a:latin typeface="Calibri" panose="020F0502020204030204" pitchFamily="34" charset="0"/>
                        </a:rPr>
                        <a:t>0.65,</a:t>
                      </a:r>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a:solidFill>
                            <a:srgbClr val="000000"/>
                          </a:solidFill>
                          <a:effectLst/>
                          <a:latin typeface="Calibri" panose="020F0502020204030204" pitchFamily="34" charset="0"/>
                        </a:rPr>
                        <a:t>2.95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6060487"/>
                  </a:ext>
                </a:extLst>
              </a:tr>
              <a:tr h="357894">
                <a:tc>
                  <a:txBody>
                    <a:bodyPr/>
                    <a:lstStyle/>
                    <a:p>
                      <a:pPr algn="l" fontAlgn="b"/>
                      <a:r>
                        <a:rPr lang="en-US" sz="2400" b="0" i="0" u="none" strike="noStrike">
                          <a:solidFill>
                            <a:srgbClr val="000000"/>
                          </a:solidFill>
                          <a:effectLst/>
                          <a:latin typeface="Calibri" panose="020F0502020204030204" pitchFamily="34" charset="0"/>
                        </a:rPr>
                        <a:t>Hispanic</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0" i="0" u="none" strike="noStrike" dirty="0">
                          <a:solidFill>
                            <a:srgbClr val="000000"/>
                          </a:solidFill>
                          <a:effectLst/>
                          <a:latin typeface="Calibri" panose="020F0502020204030204" pitchFamily="34" charset="0"/>
                        </a:rPr>
                        <a:t>1.37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dirty="0" smtClean="0">
                          <a:solidFill>
                            <a:srgbClr val="000000"/>
                          </a:solidFill>
                          <a:effectLst/>
                          <a:latin typeface="Calibri" panose="020F0502020204030204" pitchFamily="34" charset="0"/>
                        </a:rPr>
                        <a:t>0.95,</a:t>
                      </a:r>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a:solidFill>
                            <a:srgbClr val="000000"/>
                          </a:solidFill>
                          <a:effectLst/>
                          <a:latin typeface="Calibri" panose="020F0502020204030204" pitchFamily="34" charset="0"/>
                        </a:rPr>
                        <a:t>1.99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400" b="0" i="0" u="none" strike="noStrike" dirty="0" smtClean="0">
                          <a:solidFill>
                            <a:srgbClr val="000000"/>
                          </a:solidFill>
                          <a:effectLst/>
                          <a:latin typeface="Calibri" panose="020F0502020204030204" pitchFamily="34" charset="0"/>
                        </a:rPr>
                        <a:t>1.30</a:t>
                      </a:r>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dirty="0" smtClean="0">
                          <a:solidFill>
                            <a:srgbClr val="000000"/>
                          </a:solidFill>
                          <a:effectLst/>
                          <a:latin typeface="Calibri" panose="020F0502020204030204" pitchFamily="34" charset="0"/>
                        </a:rPr>
                        <a:t>0.90,</a:t>
                      </a:r>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400" b="0" i="0" u="none" strike="noStrike" dirty="0" smtClean="0">
                          <a:solidFill>
                            <a:srgbClr val="000000"/>
                          </a:solidFill>
                          <a:effectLst/>
                          <a:latin typeface="Calibri" panose="020F0502020204030204" pitchFamily="34" charset="0"/>
                        </a:rPr>
                        <a:t>1.90</a:t>
                      </a:r>
                      <a:endParaRPr lang="en-US" sz="2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3792096"/>
                  </a:ext>
                </a:extLst>
              </a:tr>
            </a:tbl>
          </a:graphicData>
        </a:graphic>
      </p:graphicFrame>
      <p:sp>
        <p:nvSpPr>
          <p:cNvPr id="3" name="Title 2"/>
          <p:cNvSpPr>
            <a:spLocks noGrp="1"/>
          </p:cNvSpPr>
          <p:nvPr>
            <p:ph type="title"/>
          </p:nvPr>
        </p:nvSpPr>
        <p:spPr/>
        <p:txBody>
          <a:bodyPr/>
          <a:lstStyle/>
          <a:p>
            <a:r>
              <a:rPr lang="en-US" dirty="0" smtClean="0"/>
              <a:t>Adjusted for diabetes (all), HTN (all), obesity, smoking</a:t>
            </a:r>
            <a:endParaRPr lang="en-US" dirty="0"/>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8" name="TextBox 7"/>
          <p:cNvSpPr txBox="1"/>
          <p:nvPr/>
        </p:nvSpPr>
        <p:spPr>
          <a:xfrm>
            <a:off x="332187" y="4883116"/>
            <a:ext cx="5229726" cy="449179"/>
          </a:xfrm>
          <a:prstGeom prst="rect">
            <a:avLst/>
          </a:prstGeom>
        </p:spPr>
        <p:txBody>
          <a:bodyPr wrap="squar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34443"/>
                </a:solidFill>
                <a:effectLst/>
                <a:uLnTx/>
                <a:uFillTx/>
                <a:latin typeface="Calibri" panose="020F0502020204030204" pitchFamily="34" charset="0"/>
                <a:ea typeface="+mn-ea"/>
                <a:cs typeface="Calibri" panose="020F0502020204030204" pitchFamily="34" charset="0"/>
              </a:rPr>
              <a:t>Note: Reference group is white non-Hispanic</a:t>
            </a:r>
          </a:p>
        </p:txBody>
      </p:sp>
    </p:spTree>
    <p:extLst>
      <p:ext uri="{BB962C8B-B14F-4D97-AF65-F5344CB8AC3E}">
        <p14:creationId xmlns:p14="http://schemas.microsoft.com/office/powerpoint/2010/main" val="25803925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Used published studies to “myth bust” around clinical differences that lead to disparities in cesarean</a:t>
            </a:r>
          </a:p>
          <a:p>
            <a:r>
              <a:rPr lang="en-US" dirty="0" smtClean="0"/>
              <a:t>Key points:</a:t>
            </a:r>
          </a:p>
          <a:p>
            <a:pPr lvl="1"/>
            <a:r>
              <a:rPr lang="en-US" dirty="0" smtClean="0"/>
              <a:t>Adjusting for known clinical risk factors does not entirely explain the higher odds of cesarean delivery for Black and </a:t>
            </a:r>
            <a:r>
              <a:rPr lang="en-US" dirty="0" err="1" smtClean="0"/>
              <a:t>Latine</a:t>
            </a:r>
            <a:r>
              <a:rPr lang="en-US" dirty="0" smtClean="0"/>
              <a:t> patients</a:t>
            </a:r>
          </a:p>
          <a:p>
            <a:pPr lvl="1"/>
            <a:r>
              <a:rPr lang="en-US" dirty="0" smtClean="0"/>
              <a:t>These rate disparities have not improved over time</a:t>
            </a:r>
          </a:p>
          <a:p>
            <a:pPr lvl="1"/>
            <a:r>
              <a:rPr lang="en-US" dirty="0" smtClean="0"/>
              <a:t>Indication for cesarean varies by race as well:</a:t>
            </a:r>
          </a:p>
          <a:p>
            <a:pPr lvl="2"/>
            <a:r>
              <a:rPr lang="en-US" dirty="0" smtClean="0"/>
              <a:t>Black patients are more likely to be diagnosed with fetal intolerance of labor</a:t>
            </a:r>
          </a:p>
          <a:p>
            <a:pPr lvl="2"/>
            <a:r>
              <a:rPr lang="en-US" dirty="0" smtClean="0"/>
              <a:t>Asian and </a:t>
            </a:r>
            <a:r>
              <a:rPr lang="en-US" dirty="0" err="1" smtClean="0"/>
              <a:t>Latine</a:t>
            </a:r>
            <a:r>
              <a:rPr lang="en-US" dirty="0" smtClean="0"/>
              <a:t> patients more likely to be diagnosed with failure to progress</a:t>
            </a:r>
          </a:p>
          <a:p>
            <a:pPr lvl="1"/>
            <a:r>
              <a:rPr lang="en-US" dirty="0" smtClean="0"/>
              <a:t>Qualitative studies suggest biases within our clinical practice that may contribute to these disparities, particularly around shared decision-making</a:t>
            </a:r>
          </a:p>
          <a:p>
            <a:pPr lvl="1"/>
            <a:endParaRPr lang="en-US" dirty="0"/>
          </a:p>
        </p:txBody>
      </p:sp>
      <p:sp>
        <p:nvSpPr>
          <p:cNvPr id="3" name="Title 2"/>
          <p:cNvSpPr>
            <a:spLocks noGrp="1"/>
          </p:cNvSpPr>
          <p:nvPr>
            <p:ph type="title"/>
          </p:nvPr>
        </p:nvSpPr>
        <p:spPr/>
        <p:txBody>
          <a:bodyPr/>
          <a:lstStyle/>
          <a:p>
            <a:r>
              <a:rPr lang="en-US" dirty="0" smtClean="0"/>
              <a:t>Clinical factors do not explain racial and ethnic differences in </a:t>
            </a:r>
            <a:r>
              <a:rPr lang="en-US" dirty="0" err="1" smtClean="0"/>
              <a:t>c-section</a:t>
            </a:r>
            <a:endParaRPr lang="en-US" dirty="0"/>
          </a:p>
        </p:txBody>
      </p:sp>
      <p:sp>
        <p:nvSpPr>
          <p:cNvPr id="4" name="Text Placeholder 3"/>
          <p:cNvSpPr>
            <a:spLocks noGrp="1"/>
          </p:cNvSpPr>
          <p:nvPr>
            <p:ph type="body"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13315117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marL="0" indent="0">
              <a:buNone/>
            </a:pPr>
            <a:r>
              <a:rPr lang="en-US" sz="3200" dirty="0" smtClean="0">
                <a:latin typeface="Calibri" panose="020F0502020204030204" pitchFamily="34" charset="0"/>
              </a:rPr>
              <a:t>I have seen bias enter into </a:t>
            </a:r>
            <a:r>
              <a:rPr lang="en-US" sz="3200" dirty="0" err="1" smtClean="0">
                <a:latin typeface="Calibri" panose="020F0502020204030204" pitchFamily="34" charset="0"/>
              </a:rPr>
              <a:t>c-section</a:t>
            </a:r>
            <a:r>
              <a:rPr lang="en-US" sz="3200" dirty="0" smtClean="0">
                <a:latin typeface="Calibri" panose="020F0502020204030204" pitchFamily="34" charset="0"/>
              </a:rPr>
              <a:t> decision-making</a:t>
            </a:r>
          </a:p>
          <a:p>
            <a:pPr marL="693201" lvl="1" indent="-342900">
              <a:buFont typeface="+mj-lt"/>
              <a:buAutoNum type="alphaUcPeriod"/>
            </a:pPr>
            <a:r>
              <a:rPr lang="en-US" sz="3200" dirty="0" smtClean="0">
                <a:latin typeface="Calibri" panose="020F0502020204030204" pitchFamily="34" charset="0"/>
              </a:rPr>
              <a:t>Yes, often</a:t>
            </a:r>
          </a:p>
          <a:p>
            <a:pPr marL="693201" lvl="1" indent="-342900">
              <a:buFont typeface="+mj-lt"/>
              <a:buAutoNum type="alphaUcPeriod"/>
            </a:pPr>
            <a:r>
              <a:rPr lang="en-US" sz="3200" dirty="0" smtClean="0">
                <a:latin typeface="Calibri" panose="020F0502020204030204" pitchFamily="34" charset="0"/>
              </a:rPr>
              <a:t>Yes, Occasionally </a:t>
            </a:r>
          </a:p>
          <a:p>
            <a:pPr marL="693201" lvl="1" indent="-342900">
              <a:buFont typeface="+mj-lt"/>
              <a:buAutoNum type="alphaUcPeriod"/>
            </a:pPr>
            <a:r>
              <a:rPr lang="en-US" sz="3200" dirty="0" smtClean="0">
                <a:latin typeface="Calibri" panose="020F0502020204030204" pitchFamily="34" charset="0"/>
              </a:rPr>
              <a:t>I’m not sure</a:t>
            </a:r>
          </a:p>
          <a:p>
            <a:pPr marL="693201" lvl="1" indent="-342900">
              <a:buFont typeface="+mj-lt"/>
              <a:buAutoNum type="alphaUcPeriod"/>
            </a:pPr>
            <a:r>
              <a:rPr lang="en-US" sz="3200" dirty="0" smtClean="0">
                <a:latin typeface="Calibri" panose="020F0502020204030204" pitchFamily="34" charset="0"/>
              </a:rPr>
              <a:t>No, not at all</a:t>
            </a:r>
            <a:endParaRPr lang="en-US" sz="3200" dirty="0">
              <a:latin typeface="Calibri" panose="020F0502020204030204" pitchFamily="34" charset="0"/>
            </a:endParaRPr>
          </a:p>
        </p:txBody>
      </p:sp>
      <p:sp>
        <p:nvSpPr>
          <p:cNvPr id="2" name="Title 1"/>
          <p:cNvSpPr>
            <a:spLocks noGrp="1"/>
          </p:cNvSpPr>
          <p:nvPr>
            <p:ph type="title"/>
          </p:nvPr>
        </p:nvSpPr>
        <p:spPr/>
        <p:txBody>
          <a:bodyPr/>
          <a:lstStyle/>
          <a:p>
            <a:r>
              <a:rPr lang="en-US" dirty="0" smtClean="0"/>
              <a:t>Poll #1</a:t>
            </a:r>
            <a:endParaRPr lang="en-US" dirty="0"/>
          </a:p>
        </p:txBody>
      </p:sp>
      <p:sp>
        <p:nvSpPr>
          <p:cNvPr id="8" name="Text Placeholder 7"/>
          <p:cNvSpPr>
            <a:spLocks noGrp="1"/>
          </p:cNvSpPr>
          <p:nvPr>
            <p:ph type="body"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7967573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502175" y="277586"/>
          <a:ext cx="10046081" cy="633382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0967810" y="1974689"/>
            <a:ext cx="258379" cy="267021"/>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0967810" y="4254974"/>
            <a:ext cx="258379" cy="26702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0972096" y="3359148"/>
            <a:ext cx="258379" cy="2670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0972096" y="2579050"/>
            <a:ext cx="258379" cy="267021"/>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1230995" y="1811581"/>
            <a:ext cx="1119642" cy="600164"/>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of white patients  who agree</a:t>
            </a:r>
          </a:p>
        </p:txBody>
      </p:sp>
      <p:sp>
        <p:nvSpPr>
          <p:cNvPr id="10" name="TextBox 9"/>
          <p:cNvSpPr txBox="1"/>
          <p:nvPr/>
        </p:nvSpPr>
        <p:spPr>
          <a:xfrm>
            <a:off x="11147831" y="2514327"/>
            <a:ext cx="1119642" cy="430887"/>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of patients of color who agree</a:t>
            </a:r>
          </a:p>
        </p:txBody>
      </p:sp>
      <p:sp>
        <p:nvSpPr>
          <p:cNvPr id="11" name="TextBox 10"/>
          <p:cNvSpPr txBox="1"/>
          <p:nvPr/>
        </p:nvSpPr>
        <p:spPr>
          <a:xfrm>
            <a:off x="11230995" y="3137388"/>
            <a:ext cx="1119642" cy="769441"/>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of patients who neither agree nor disagree</a:t>
            </a:r>
          </a:p>
        </p:txBody>
      </p:sp>
      <p:sp>
        <p:nvSpPr>
          <p:cNvPr id="12" name="TextBox 11"/>
          <p:cNvSpPr txBox="1"/>
          <p:nvPr/>
        </p:nvSpPr>
        <p:spPr>
          <a:xfrm>
            <a:off x="11230995" y="4173040"/>
            <a:ext cx="1119642" cy="430887"/>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of patients who disagree</a:t>
            </a:r>
          </a:p>
        </p:txBody>
      </p:sp>
      <p:sp>
        <p:nvSpPr>
          <p:cNvPr id="2" name="Rectangle 1"/>
          <p:cNvSpPr/>
          <p:nvPr/>
        </p:nvSpPr>
        <p:spPr>
          <a:xfrm>
            <a:off x="163287" y="2710543"/>
            <a:ext cx="10384970" cy="91562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12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092" y="0"/>
            <a:ext cx="12186035" cy="6123685"/>
            <a:chOff x="6092" y="0"/>
            <a:chExt cx="12186035" cy="6123685"/>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7191755"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092" y="4380746"/>
              <a:ext cx="3272154" cy="1742939"/>
            </a:xfrm>
            <a:custGeom>
              <a:avLst/>
              <a:gdLst/>
              <a:ahLst/>
              <a:cxnLst/>
              <a:rect l="l" t="t" r="r" b="b"/>
              <a:pathLst>
                <a:path w="3272154" h="1309370">
                  <a:moveTo>
                    <a:pt x="2617482" y="0"/>
                  </a:moveTo>
                  <a:lnTo>
                    <a:pt x="0" y="0"/>
                  </a:lnTo>
                  <a:lnTo>
                    <a:pt x="654558" y="654557"/>
                  </a:lnTo>
                  <a:lnTo>
                    <a:pt x="0" y="1309115"/>
                  </a:lnTo>
                  <a:lnTo>
                    <a:pt x="2617482" y="1309115"/>
                  </a:lnTo>
                  <a:lnTo>
                    <a:pt x="3272028" y="654557"/>
                  </a:lnTo>
                  <a:lnTo>
                    <a:pt x="2617482" y="0"/>
                  </a:lnTo>
                  <a:close/>
                </a:path>
              </a:pathLst>
            </a:custGeom>
            <a:solidFill>
              <a:srgbClr val="F566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719283" y="623064"/>
            <a:ext cx="10972800" cy="573619"/>
          </a:xfrm>
          <a:prstGeom prst="rect">
            <a:avLst/>
          </a:prstGeom>
        </p:spPr>
        <p:txBody>
          <a:bodyPr vert="horz" wrap="square" lIns="0" tIns="74295" rIns="0" bIns="0" rtlCol="0">
            <a:spAutoFit/>
          </a:bodyPr>
          <a:lstStyle/>
          <a:p>
            <a:pPr marL="12700" marR="5080" defTabSz="457200" eaLnBrk="0" fontAlgn="base" hangingPunct="0">
              <a:spcAft>
                <a:spcPct val="0"/>
              </a:spcAft>
            </a:pPr>
            <a:r>
              <a:rPr kumimoji="1" lang="en-US" b="1" dirty="0">
                <a:solidFill>
                  <a:srgbClr val="F58466"/>
                </a:solidFill>
                <a:latin typeface="Goudy Old Style"/>
                <a:ea typeface="MS PGothic" pitchFamily="34" charset="-128"/>
                <a:cs typeface="Goudy Old Style"/>
              </a:rPr>
              <a:t>What is the </a:t>
            </a:r>
            <a:r>
              <a:rPr kumimoji="1" b="1" dirty="0">
                <a:solidFill>
                  <a:srgbClr val="F58466"/>
                </a:solidFill>
                <a:latin typeface="Goudy Old Style"/>
                <a:ea typeface="MS PGothic" pitchFamily="34" charset="-128"/>
                <a:cs typeface="Goudy Old Style"/>
              </a:rPr>
              <a:t>focus </a:t>
            </a:r>
            <a:r>
              <a:rPr kumimoji="1" lang="en-US" b="1" dirty="0">
                <a:solidFill>
                  <a:srgbClr val="F58466"/>
                </a:solidFill>
                <a:latin typeface="Goudy Old Style"/>
                <a:ea typeface="MS PGothic" pitchFamily="34" charset="-128"/>
                <a:cs typeface="Goudy Old Style"/>
              </a:rPr>
              <a:t>of Birth Equity (BE)</a:t>
            </a:r>
            <a:r>
              <a:rPr kumimoji="1" b="1" dirty="0">
                <a:solidFill>
                  <a:srgbClr val="F58466"/>
                </a:solidFill>
                <a:latin typeface="Goudy Old Style"/>
                <a:ea typeface="MS PGothic" pitchFamily="34" charset="-128"/>
                <a:cs typeface="Goudy Old Style"/>
              </a:rPr>
              <a:t>?</a:t>
            </a:r>
          </a:p>
        </p:txBody>
      </p:sp>
      <p:sp>
        <p:nvSpPr>
          <p:cNvPr id="8" name="object 8"/>
          <p:cNvSpPr txBox="1"/>
          <p:nvPr/>
        </p:nvSpPr>
        <p:spPr>
          <a:xfrm>
            <a:off x="892635" y="4864625"/>
            <a:ext cx="1577975" cy="813043"/>
          </a:xfrm>
          <a:prstGeom prst="rect">
            <a:avLst/>
          </a:prstGeom>
        </p:spPr>
        <p:txBody>
          <a:bodyPr vert="horz" wrap="square" lIns="0" tIns="43180" rIns="0" bIns="0" rtlCol="0">
            <a:spAutoFit/>
          </a:bodyPr>
          <a:lstStyle/>
          <a:p>
            <a:pPr marL="12700" marR="5080" lvl="0" indent="0" algn="ctr" defTabSz="914400" rtl="0" eaLnBrk="1" fontAlgn="auto" latinLnBrk="0" hangingPunct="1">
              <a:lnSpc>
                <a:spcPts val="1450"/>
              </a:lnSpc>
              <a:spcBef>
                <a:spcPts val="340"/>
              </a:spcBef>
              <a:spcAft>
                <a:spcPts val="0"/>
              </a:spcAft>
              <a:buClrTx/>
              <a:buSzTx/>
              <a:buFontTx/>
              <a:buNone/>
              <a:tabLst/>
              <a:defRPr/>
            </a:pPr>
            <a:r>
              <a:rPr kumimoji="0" sz="1800" b="1" i="0" u="none" strike="noStrike" kern="1200" cap="none" spc="-10" normalizeH="0" baseline="0" noProof="0" dirty="0">
                <a:ln>
                  <a:noFill/>
                </a:ln>
                <a:solidFill>
                  <a:srgbClr val="21252A"/>
                </a:solidFill>
                <a:effectLst/>
                <a:uLnTx/>
                <a:uFillTx/>
                <a:latin typeface="Arial"/>
                <a:ea typeface="+mn-ea"/>
                <a:cs typeface="Arial"/>
              </a:rPr>
              <a:t>Addressing </a:t>
            </a:r>
            <a:r>
              <a:rPr kumimoji="0" sz="1800" b="1" i="0" u="none" strike="noStrike" kern="1200" cap="none" spc="-5" normalizeH="0" baseline="0" noProof="0" dirty="0">
                <a:ln>
                  <a:noFill/>
                </a:ln>
                <a:solidFill>
                  <a:srgbClr val="21252A"/>
                </a:solidFill>
                <a:effectLst/>
                <a:uLnTx/>
                <a:uFillTx/>
                <a:latin typeface="Arial"/>
                <a:ea typeface="+mn-ea"/>
                <a:cs typeface="Arial"/>
              </a:rPr>
              <a:t>Social </a:t>
            </a:r>
            <a:r>
              <a:rPr kumimoji="0" sz="1800" b="1" i="0" u="none" strike="noStrike" kern="1200" cap="none" spc="-375" normalizeH="0" baseline="0" noProof="0" dirty="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Determinants </a:t>
            </a:r>
            <a:r>
              <a:rPr kumimoji="0" sz="1800" b="1" i="0" u="none" strike="noStrike" kern="1200" cap="none" spc="-10" normalizeH="0" baseline="0" noProof="0" dirty="0">
                <a:ln>
                  <a:noFill/>
                </a:ln>
                <a:solidFill>
                  <a:srgbClr val="21252A"/>
                </a:solidFill>
                <a:effectLst/>
                <a:uLnTx/>
                <a:uFillTx/>
                <a:latin typeface="Arial"/>
                <a:ea typeface="+mn-ea"/>
                <a:cs typeface="Arial"/>
              </a:rPr>
              <a:t>of </a:t>
            </a:r>
            <a:r>
              <a:rPr kumimoji="0" sz="1800" b="1" i="0" u="none" strike="noStrike" kern="1200" cap="none" spc="-5" normalizeH="0" baseline="0" noProof="0" dirty="0">
                <a:ln>
                  <a:noFill/>
                </a:ln>
                <a:solidFill>
                  <a:srgbClr val="21252A"/>
                </a:solidFill>
                <a:effectLst/>
                <a:uLnTx/>
                <a:uFillTx/>
                <a:latin typeface="Arial"/>
                <a:ea typeface="+mn-ea"/>
                <a:cs typeface="Arial"/>
              </a:rPr>
              <a:t>Health</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9" name="object 9"/>
          <p:cNvGrpSpPr/>
          <p:nvPr/>
        </p:nvGrpSpPr>
        <p:grpSpPr>
          <a:xfrm>
            <a:off x="2944114" y="4372303"/>
            <a:ext cx="3284854" cy="1757732"/>
            <a:chOff x="2944114" y="4807965"/>
            <a:chExt cx="3284854" cy="1322070"/>
          </a:xfrm>
        </p:grpSpPr>
        <p:sp>
          <p:nvSpPr>
            <p:cNvPr id="10" name="object 10"/>
            <p:cNvSpPr/>
            <p:nvPr/>
          </p:nvSpPr>
          <p:spPr>
            <a:xfrm>
              <a:off x="2950464" y="4814315"/>
              <a:ext cx="3272154" cy="1309370"/>
            </a:xfrm>
            <a:custGeom>
              <a:avLst/>
              <a:gdLst/>
              <a:ahLst/>
              <a:cxnLst/>
              <a:rect l="l" t="t" r="r" b="b"/>
              <a:pathLst>
                <a:path w="3272154" h="1309370">
                  <a:moveTo>
                    <a:pt x="2617470" y="0"/>
                  </a:moveTo>
                  <a:lnTo>
                    <a:pt x="0" y="0"/>
                  </a:lnTo>
                  <a:lnTo>
                    <a:pt x="654558" y="654557"/>
                  </a:lnTo>
                  <a:lnTo>
                    <a:pt x="0" y="1309115"/>
                  </a:lnTo>
                  <a:lnTo>
                    <a:pt x="2617470" y="1309115"/>
                  </a:lnTo>
                  <a:lnTo>
                    <a:pt x="3272028" y="654557"/>
                  </a:lnTo>
                  <a:lnTo>
                    <a:pt x="2617470" y="0"/>
                  </a:lnTo>
                  <a:close/>
                </a:path>
              </a:pathLst>
            </a:custGeom>
            <a:solidFill>
              <a:srgbClr val="F583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950464" y="4814315"/>
              <a:ext cx="3272154" cy="1309370"/>
            </a:xfrm>
            <a:custGeom>
              <a:avLst/>
              <a:gdLst/>
              <a:ahLst/>
              <a:cxnLst/>
              <a:rect l="l" t="t" r="r" b="b"/>
              <a:pathLst>
                <a:path w="3272154" h="1309370">
                  <a:moveTo>
                    <a:pt x="0" y="0"/>
                  </a:moveTo>
                  <a:lnTo>
                    <a:pt x="2617470" y="0"/>
                  </a:lnTo>
                  <a:lnTo>
                    <a:pt x="3272028" y="654557"/>
                  </a:lnTo>
                  <a:lnTo>
                    <a:pt x="2617470" y="1309115"/>
                  </a:lnTo>
                  <a:lnTo>
                    <a:pt x="0" y="1309115"/>
                  </a:lnTo>
                  <a:lnTo>
                    <a:pt x="654558" y="654557"/>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12"/>
          <p:cNvSpPr txBox="1"/>
          <p:nvPr/>
        </p:nvSpPr>
        <p:spPr>
          <a:xfrm>
            <a:off x="3779665" y="4864625"/>
            <a:ext cx="1837689" cy="813043"/>
          </a:xfrm>
          <a:prstGeom prst="rect">
            <a:avLst/>
          </a:prstGeom>
        </p:spPr>
        <p:txBody>
          <a:bodyPr vert="horz" wrap="square" lIns="0" tIns="43180" rIns="0" bIns="0" rtlCol="0">
            <a:spAutoFit/>
          </a:bodyPr>
          <a:lstStyle/>
          <a:p>
            <a:pPr marL="12700" marR="5080" lvl="0" indent="0" algn="ctr" defTabSz="914400" rtl="0" eaLnBrk="1" fontAlgn="auto" latinLnBrk="0" hangingPunct="1">
              <a:lnSpc>
                <a:spcPts val="1450"/>
              </a:lnSpc>
              <a:spcBef>
                <a:spcPts val="340"/>
              </a:spcBef>
              <a:spcAft>
                <a:spcPts val="0"/>
              </a:spcAft>
              <a:buClrTx/>
              <a:buSzTx/>
              <a:buFontTx/>
              <a:buNone/>
              <a:tabLst/>
              <a:defRPr/>
            </a:pPr>
            <a:r>
              <a:rPr kumimoji="0" sz="1800" b="1" i="0" u="none" strike="noStrike" kern="1200" cap="none" spc="-5" normalizeH="0" baseline="0" noProof="0">
                <a:ln>
                  <a:noFill/>
                </a:ln>
                <a:solidFill>
                  <a:srgbClr val="21252A"/>
                </a:solidFill>
                <a:effectLst/>
                <a:uLnTx/>
                <a:uFillTx/>
                <a:latin typeface="Arial"/>
                <a:ea typeface="+mn-ea"/>
                <a:cs typeface="Arial"/>
              </a:rPr>
              <a:t>Review</a:t>
            </a:r>
            <a:r>
              <a:rPr kumimoji="0" sz="1800" b="1" i="0" u="none" strike="noStrike" kern="1200" cap="none" spc="-8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race/ethnicity </a:t>
            </a:r>
            <a:r>
              <a:rPr kumimoji="0" sz="1800" b="1" i="0" u="none" strike="noStrike" kern="1200" cap="none" spc="-37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medical </a:t>
            </a:r>
            <a:r>
              <a:rPr kumimoji="0" sz="1800" b="1" i="0" u="none" strike="noStrike" kern="1200" cap="none" spc="0" normalizeH="0" baseline="0" noProof="0">
                <a:ln>
                  <a:noFill/>
                </a:ln>
                <a:solidFill>
                  <a:srgbClr val="21252A"/>
                </a:solidFill>
                <a:effectLst/>
                <a:uLnTx/>
                <a:uFillTx/>
                <a:latin typeface="Arial"/>
                <a:ea typeface="+mn-ea"/>
                <a:cs typeface="Arial"/>
              </a:rPr>
              <a:t>record </a:t>
            </a:r>
            <a:r>
              <a:rPr kumimoji="0" sz="1800" b="1" i="0" u="none" strike="noStrike" kern="1200" cap="none" spc="-5" normalizeH="0" baseline="0" noProof="0">
                <a:ln>
                  <a:noFill/>
                </a:ln>
                <a:solidFill>
                  <a:srgbClr val="21252A"/>
                </a:solidFill>
                <a:effectLst/>
                <a:uLnTx/>
                <a:uFillTx/>
                <a:latin typeface="Arial"/>
                <a:ea typeface="+mn-ea"/>
                <a:cs typeface="Arial"/>
              </a:rPr>
              <a:t>and quality</a:t>
            </a:r>
            <a:r>
              <a:rPr kumimoji="0" sz="1800" b="1" i="0" u="none" strike="noStrike" kern="1200" cap="none" spc="-2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data</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3" name="object 13"/>
          <p:cNvGrpSpPr/>
          <p:nvPr/>
        </p:nvGrpSpPr>
        <p:grpSpPr>
          <a:xfrm>
            <a:off x="5890005" y="4380746"/>
            <a:ext cx="3284854" cy="1749289"/>
            <a:chOff x="5890005" y="4807965"/>
            <a:chExt cx="3284854" cy="1322070"/>
          </a:xfrm>
        </p:grpSpPr>
        <p:sp>
          <p:nvSpPr>
            <p:cNvPr id="14" name="object 14"/>
            <p:cNvSpPr/>
            <p:nvPr/>
          </p:nvSpPr>
          <p:spPr>
            <a:xfrm>
              <a:off x="5896355" y="4814315"/>
              <a:ext cx="3272154" cy="1309370"/>
            </a:xfrm>
            <a:custGeom>
              <a:avLst/>
              <a:gdLst/>
              <a:ahLst/>
              <a:cxnLst/>
              <a:rect l="l" t="t" r="r" b="b"/>
              <a:pathLst>
                <a:path w="3272154" h="1309370">
                  <a:moveTo>
                    <a:pt x="2617470" y="0"/>
                  </a:moveTo>
                  <a:lnTo>
                    <a:pt x="0" y="0"/>
                  </a:lnTo>
                  <a:lnTo>
                    <a:pt x="654558" y="654557"/>
                  </a:lnTo>
                  <a:lnTo>
                    <a:pt x="0" y="1309115"/>
                  </a:lnTo>
                  <a:lnTo>
                    <a:pt x="2617470" y="1309115"/>
                  </a:lnTo>
                  <a:lnTo>
                    <a:pt x="3272028" y="654557"/>
                  </a:lnTo>
                  <a:lnTo>
                    <a:pt x="2617470" y="0"/>
                  </a:lnTo>
                  <a:close/>
                </a:path>
              </a:pathLst>
            </a:custGeom>
            <a:solidFill>
              <a:srgbClr val="FCD60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896355" y="4814315"/>
              <a:ext cx="3272154" cy="1309370"/>
            </a:xfrm>
            <a:custGeom>
              <a:avLst/>
              <a:gdLst/>
              <a:ahLst/>
              <a:cxnLst/>
              <a:rect l="l" t="t" r="r" b="b"/>
              <a:pathLst>
                <a:path w="3272154" h="1309370">
                  <a:moveTo>
                    <a:pt x="0" y="0"/>
                  </a:moveTo>
                  <a:lnTo>
                    <a:pt x="2617470" y="0"/>
                  </a:lnTo>
                  <a:lnTo>
                    <a:pt x="3272028" y="654557"/>
                  </a:lnTo>
                  <a:lnTo>
                    <a:pt x="2617470" y="1309115"/>
                  </a:lnTo>
                  <a:lnTo>
                    <a:pt x="0" y="1309115"/>
                  </a:lnTo>
                  <a:lnTo>
                    <a:pt x="654558" y="654557"/>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6633223" y="4535369"/>
            <a:ext cx="1833880" cy="1472198"/>
          </a:xfrm>
          <a:prstGeom prst="rect">
            <a:avLst/>
          </a:prstGeom>
        </p:spPr>
        <p:txBody>
          <a:bodyPr vert="horz" wrap="square" lIns="0" tIns="42545" rIns="0" bIns="0" rtlCol="0">
            <a:spAutoFit/>
          </a:bodyPr>
          <a:lstStyle/>
          <a:p>
            <a:pPr marL="12700" marR="5080" lvl="0" indent="-1270" algn="ctr" defTabSz="914400" rtl="0" eaLnBrk="1" fontAlgn="auto" latinLnBrk="0" hangingPunct="1">
              <a:lnSpc>
                <a:spcPct val="86200"/>
              </a:lnSpc>
              <a:spcBef>
                <a:spcPts val="335"/>
              </a:spcBef>
              <a:spcAft>
                <a:spcPts val="0"/>
              </a:spcAft>
              <a:buClrTx/>
              <a:buSzTx/>
              <a:buFontTx/>
              <a:buNone/>
              <a:tabLst/>
              <a:defRPr/>
            </a:pPr>
            <a:r>
              <a:rPr kumimoji="0" sz="1800" b="1" i="0" u="none" strike="noStrike" kern="1200" cap="none" spc="-5" normalizeH="0" baseline="0" noProof="0">
                <a:ln>
                  <a:noFill/>
                </a:ln>
                <a:solidFill>
                  <a:srgbClr val="21252A"/>
                </a:solidFill>
                <a:effectLst/>
                <a:uLnTx/>
                <a:uFillTx/>
                <a:latin typeface="Arial"/>
                <a:ea typeface="+mn-ea"/>
                <a:cs typeface="Arial"/>
              </a:rPr>
              <a:t>Promote patient- </a:t>
            </a:r>
            <a:r>
              <a:rPr kumimoji="0" sz="1800" b="1" i="0" u="none" strike="noStrike" kern="1200" cap="none" spc="0"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centered</a:t>
            </a:r>
            <a:r>
              <a:rPr kumimoji="0" sz="1800" b="1" i="0" u="none" strike="noStrike" kern="1200" cap="none" spc="-40"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approach</a:t>
            </a:r>
            <a:r>
              <a:rPr kumimoji="0" sz="1800" b="1" i="0" u="none" strike="noStrike" kern="1200" cap="none" spc="-3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to </a:t>
            </a:r>
            <a:r>
              <a:rPr kumimoji="0" sz="1800" b="1" i="0" u="none" strike="noStrike" kern="1200" cap="none" spc="-37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engage patients </a:t>
            </a:r>
            <a:r>
              <a:rPr kumimoji="0" sz="1800" b="1" i="0" u="none" strike="noStrike" kern="1200" cap="none" spc="-10" normalizeH="0" baseline="0" noProof="0">
                <a:ln>
                  <a:noFill/>
                </a:ln>
                <a:solidFill>
                  <a:srgbClr val="21252A"/>
                </a:solidFill>
                <a:effectLst/>
                <a:uLnTx/>
                <a:uFillTx/>
                <a:latin typeface="Arial"/>
                <a:ea typeface="+mn-ea"/>
                <a:cs typeface="Arial"/>
              </a:rPr>
              <a:t>and </a:t>
            </a:r>
            <a:r>
              <a:rPr kumimoji="0" sz="1800" b="1" i="0" u="none" strike="noStrike" kern="1200" cap="none" spc="-5" normalizeH="0" baseline="0" noProof="0">
                <a:ln>
                  <a:noFill/>
                </a:ln>
                <a:solidFill>
                  <a:srgbClr val="21252A"/>
                </a:solidFill>
                <a:effectLst/>
                <a:uLnTx/>
                <a:uFillTx/>
                <a:latin typeface="Arial"/>
                <a:ea typeface="+mn-ea"/>
                <a:cs typeface="Arial"/>
              </a:rPr>
              <a:t> communities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7" name="object 17"/>
          <p:cNvGrpSpPr/>
          <p:nvPr/>
        </p:nvGrpSpPr>
        <p:grpSpPr>
          <a:xfrm>
            <a:off x="8834373" y="4389148"/>
            <a:ext cx="3284854" cy="1764001"/>
            <a:chOff x="8834373" y="4786629"/>
            <a:chExt cx="3284854" cy="1366520"/>
          </a:xfrm>
        </p:grpSpPr>
        <p:sp>
          <p:nvSpPr>
            <p:cNvPr id="18" name="object 18"/>
            <p:cNvSpPr/>
            <p:nvPr/>
          </p:nvSpPr>
          <p:spPr>
            <a:xfrm>
              <a:off x="8840723" y="4792979"/>
              <a:ext cx="3272154" cy="1353820"/>
            </a:xfrm>
            <a:custGeom>
              <a:avLst/>
              <a:gdLst/>
              <a:ahLst/>
              <a:cxnLst/>
              <a:rect l="l" t="t" r="r" b="b"/>
              <a:pathLst>
                <a:path w="3272154" h="1353820">
                  <a:moveTo>
                    <a:pt x="2595372" y="0"/>
                  </a:moveTo>
                  <a:lnTo>
                    <a:pt x="0" y="0"/>
                  </a:lnTo>
                  <a:lnTo>
                    <a:pt x="676656" y="676656"/>
                  </a:lnTo>
                  <a:lnTo>
                    <a:pt x="0" y="1353312"/>
                  </a:lnTo>
                  <a:lnTo>
                    <a:pt x="2595372" y="1353312"/>
                  </a:lnTo>
                  <a:lnTo>
                    <a:pt x="3272028" y="676656"/>
                  </a:lnTo>
                  <a:lnTo>
                    <a:pt x="2595372" y="0"/>
                  </a:lnTo>
                  <a:close/>
                </a:path>
              </a:pathLst>
            </a:custGeom>
            <a:solidFill>
              <a:srgbClr val="6B94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8840723" y="4792979"/>
              <a:ext cx="3272154" cy="1353820"/>
            </a:xfrm>
            <a:custGeom>
              <a:avLst/>
              <a:gdLst/>
              <a:ahLst/>
              <a:cxnLst/>
              <a:rect l="l" t="t" r="r" b="b"/>
              <a:pathLst>
                <a:path w="3272154" h="1353820">
                  <a:moveTo>
                    <a:pt x="0" y="0"/>
                  </a:moveTo>
                  <a:lnTo>
                    <a:pt x="2595372" y="0"/>
                  </a:lnTo>
                  <a:lnTo>
                    <a:pt x="3272028" y="676656"/>
                  </a:lnTo>
                  <a:lnTo>
                    <a:pt x="2595372" y="1353312"/>
                  </a:lnTo>
                  <a:lnTo>
                    <a:pt x="0" y="1353312"/>
                  </a:lnTo>
                  <a:lnTo>
                    <a:pt x="676656" y="676656"/>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object 20"/>
          <p:cNvSpPr txBox="1"/>
          <p:nvPr/>
        </p:nvSpPr>
        <p:spPr>
          <a:xfrm>
            <a:off x="9579114" y="4535369"/>
            <a:ext cx="1866900" cy="1471557"/>
          </a:xfrm>
          <a:prstGeom prst="rect">
            <a:avLst/>
          </a:prstGeom>
        </p:spPr>
        <p:txBody>
          <a:bodyPr vert="horz" wrap="square" lIns="0" tIns="41910" rIns="0" bIns="0" rtlCol="0">
            <a:spAutoFit/>
          </a:bodyPr>
          <a:lstStyle/>
          <a:p>
            <a:pPr marL="12065" marR="5080" lvl="0" indent="-1905" algn="ctr" defTabSz="914400" rtl="0" eaLnBrk="1" fontAlgn="auto" latinLnBrk="0" hangingPunct="1">
              <a:lnSpc>
                <a:spcPct val="86100"/>
              </a:lnSpc>
              <a:spcBef>
                <a:spcPts val="330"/>
              </a:spcBef>
              <a:spcAft>
                <a:spcPts val="0"/>
              </a:spcAft>
              <a:buClrTx/>
              <a:buSzTx/>
              <a:buFontTx/>
              <a:buNone/>
              <a:tabLst/>
              <a:defRPr/>
            </a:pPr>
            <a:r>
              <a:rPr kumimoji="0" sz="1800" b="1" i="0" u="none" strike="noStrike" kern="1200" cap="none" spc="0" normalizeH="0" baseline="0" noProof="0">
                <a:ln>
                  <a:noFill/>
                </a:ln>
                <a:solidFill>
                  <a:srgbClr val="21252A"/>
                </a:solidFill>
                <a:effectLst/>
                <a:uLnTx/>
                <a:uFillTx/>
                <a:latin typeface="Arial"/>
                <a:ea typeface="+mn-ea"/>
                <a:cs typeface="Arial"/>
              </a:rPr>
              <a:t>Develop respectful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care and bias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education for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providers,</a:t>
            </a:r>
            <a:r>
              <a:rPr kumimoji="0" sz="1800" b="1" i="0" u="none" strike="noStrike" kern="1200" cap="none" spc="-5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nurses,</a:t>
            </a:r>
            <a:r>
              <a:rPr kumimoji="0" sz="1800" b="1" i="0" u="none" strike="noStrike" kern="1200" cap="none" spc="-50"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and </a:t>
            </a:r>
            <a:r>
              <a:rPr kumimoji="0" sz="1800" b="1" i="0" u="none" strike="noStrike" kern="1200" cap="none" spc="-360"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staff</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21" name="object 21"/>
          <p:cNvSpPr txBox="1"/>
          <p:nvPr/>
        </p:nvSpPr>
        <p:spPr>
          <a:xfrm>
            <a:off x="892636" y="1651679"/>
            <a:ext cx="7783532" cy="2456570"/>
          </a:xfrm>
          <a:prstGeom prst="rect">
            <a:avLst/>
          </a:prstGeom>
          <a:ln w="28955">
            <a:solidFill>
              <a:srgbClr val="F60063"/>
            </a:solidFill>
          </a:ln>
        </p:spPr>
        <p:txBody>
          <a:bodyPr vert="horz" wrap="square" lIns="0" tIns="22860" rIns="0" bIns="0" rtlCol="0">
            <a:spAutoFit/>
          </a:bodyPr>
          <a:lstStyle/>
          <a:p>
            <a:pPr marL="90805" marR="133985" lvl="0" indent="0" algn="l" defTabSz="914400" rtl="0" eaLnBrk="1" fontAlgn="auto" latinLnBrk="0" hangingPunct="1">
              <a:lnSpc>
                <a:spcPct val="90200"/>
              </a:lnSpc>
              <a:spcBef>
                <a:spcPts val="180"/>
              </a:spcBef>
              <a:spcAft>
                <a:spcPts val="0"/>
              </a:spcAft>
              <a:buClrTx/>
              <a:buSzTx/>
              <a:buFontTx/>
              <a:buNone/>
              <a:tabLst/>
              <a:defRPr/>
            </a:pPr>
            <a:r>
              <a:rPr kumimoji="0" sz="3200" b="1" i="0" u="heavy" strike="noStrike" kern="1200" cap="none" spc="0" normalizeH="0" baseline="0" noProof="0" dirty="0">
                <a:ln>
                  <a:noFill/>
                </a:ln>
                <a:solidFill>
                  <a:srgbClr val="F60063"/>
                </a:solidFill>
                <a:effectLst/>
                <a:uLnTx/>
                <a:uFill>
                  <a:solidFill>
                    <a:srgbClr val="F60063"/>
                  </a:solidFill>
                </a:uFill>
                <a:latin typeface="Arial"/>
                <a:ea typeface="+mn-ea"/>
                <a:cs typeface="Arial"/>
              </a:rPr>
              <a:t>BE </a:t>
            </a:r>
            <a:r>
              <a:rPr kumimoji="0" sz="3200" b="1" i="0" u="heavy" strike="noStrike" kern="1200" cap="none" spc="-5" normalizeH="0" baseline="0" noProof="0" dirty="0">
                <a:ln>
                  <a:noFill/>
                </a:ln>
                <a:solidFill>
                  <a:srgbClr val="F60063"/>
                </a:solidFill>
                <a:effectLst/>
                <a:uLnTx/>
                <a:uFill>
                  <a:solidFill>
                    <a:srgbClr val="F60063"/>
                  </a:solidFill>
                </a:uFill>
                <a:latin typeface="Arial"/>
                <a:ea typeface="+mn-ea"/>
                <a:cs typeface="Arial"/>
              </a:rPr>
              <a:t>AIM:</a:t>
            </a:r>
            <a:r>
              <a:rPr kumimoji="0" sz="3200" b="1" i="0" u="none" strike="noStrike" kern="1200" cap="none" spc="-5" normalizeH="0" baseline="0" noProof="0" dirty="0">
                <a:ln>
                  <a:noFill/>
                </a:ln>
                <a:solidFill>
                  <a:srgbClr val="F60063"/>
                </a:solidFill>
                <a:effectLst/>
                <a:uLnTx/>
                <a:uFillTx/>
                <a:latin typeface="Arial"/>
                <a:ea typeface="+mn-ea"/>
                <a:cs typeface="Arial"/>
              </a:rPr>
              <a:t> </a:t>
            </a:r>
            <a:r>
              <a:rPr kumimoji="0" sz="2800" b="0" i="0" u="none" strike="noStrike" kern="1200" cap="none" spc="-10" normalizeH="0" baseline="0" noProof="0" dirty="0">
                <a:ln>
                  <a:noFill/>
                </a:ln>
                <a:solidFill>
                  <a:prstClr val="black"/>
                </a:solidFill>
                <a:effectLst/>
                <a:uLnTx/>
                <a:uFillTx/>
                <a:latin typeface="Arial"/>
                <a:ea typeface="+mn-ea"/>
                <a:cs typeface="Arial"/>
              </a:rPr>
              <a:t>By </a:t>
            </a:r>
            <a:r>
              <a:rPr kumimoji="0" sz="2800" b="0" i="0" u="none" strike="noStrike" kern="1200" cap="none" spc="-5" normalizeH="0" baseline="0" noProof="0" dirty="0">
                <a:ln>
                  <a:noFill/>
                </a:ln>
                <a:solidFill>
                  <a:prstClr val="black"/>
                </a:solidFill>
                <a:effectLst/>
                <a:uLnTx/>
                <a:uFillTx/>
                <a:latin typeface="Arial"/>
                <a:ea typeface="+mn-ea"/>
                <a:cs typeface="Arial"/>
              </a:rPr>
              <a:t>December </a:t>
            </a:r>
            <a:r>
              <a:rPr kumimoji="0" sz="2800" b="0" i="0" u="none" strike="noStrike" kern="1200" cap="none" spc="0" normalizeH="0" baseline="0" noProof="0" dirty="0">
                <a:ln>
                  <a:noFill/>
                </a:ln>
                <a:solidFill>
                  <a:prstClr val="black"/>
                </a:solidFill>
                <a:effectLst/>
                <a:uLnTx/>
                <a:uFillTx/>
                <a:latin typeface="Arial"/>
                <a:ea typeface="+mn-ea"/>
                <a:cs typeface="Arial"/>
              </a:rPr>
              <a:t>2023, </a:t>
            </a:r>
            <a:endParaRPr kumimoji="0" lang="en-US" sz="2800" b="0" i="0" u="none" strike="noStrike" kern="1200" cap="none" spc="0" normalizeH="0" baseline="0" noProof="0" dirty="0" smtClean="0">
              <a:ln>
                <a:noFill/>
              </a:ln>
              <a:solidFill>
                <a:prstClr val="black"/>
              </a:solidFill>
              <a:effectLst/>
              <a:uLnTx/>
              <a:uFillTx/>
              <a:latin typeface="Arial"/>
              <a:ea typeface="+mn-ea"/>
              <a:cs typeface="Arial"/>
            </a:endParaRPr>
          </a:p>
          <a:p>
            <a:pPr marL="548005" marR="133985" lvl="0" indent="-457200" algn="l" defTabSz="914400" rtl="0" eaLnBrk="1" fontAlgn="auto" latinLnBrk="0" hangingPunct="1">
              <a:lnSpc>
                <a:spcPct val="90200"/>
              </a:lnSpc>
              <a:spcBef>
                <a:spcPts val="180"/>
              </a:spcBef>
              <a:spcAft>
                <a:spcPts val="0"/>
              </a:spcAft>
              <a:buClrTx/>
              <a:buSzTx/>
              <a:buFont typeface="Arial" panose="020B0604020202020204" pitchFamily="34" charset="0"/>
              <a:buChar char="•"/>
              <a:tabLst/>
              <a:defRPr/>
            </a:pPr>
            <a:r>
              <a:rPr kumimoji="0" sz="2800" b="0" i="0" u="none" strike="noStrike" kern="1200" cap="none" spc="-5" normalizeH="0" baseline="0" noProof="0" dirty="0" smtClean="0">
                <a:ln>
                  <a:noFill/>
                </a:ln>
                <a:solidFill>
                  <a:prstClr val="black"/>
                </a:solidFill>
                <a:effectLst/>
                <a:uLnTx/>
                <a:uFillTx/>
                <a:latin typeface="Arial"/>
                <a:ea typeface="+mn-ea"/>
                <a:cs typeface="Arial"/>
              </a:rPr>
              <a:t>more </a:t>
            </a:r>
            <a:r>
              <a:rPr kumimoji="0" sz="2800" b="0" i="0" u="none" strike="noStrike" kern="1200" cap="none" spc="0" normalizeH="0" baseline="0" noProof="0" dirty="0" smtClean="0">
                <a:ln>
                  <a:noFill/>
                </a:ln>
                <a:solidFill>
                  <a:prstClr val="black"/>
                </a:solidFill>
                <a:effectLst/>
                <a:uLnTx/>
                <a:uFillTx/>
                <a:latin typeface="Arial"/>
                <a:ea typeface="+mn-ea"/>
                <a:cs typeface="Arial"/>
              </a:rPr>
              <a:t> </a:t>
            </a:r>
            <a:r>
              <a:rPr kumimoji="0" sz="2800" b="0" i="0" u="none" strike="noStrike" kern="1200" cap="none" spc="-5" normalizeH="0" baseline="0" noProof="0" dirty="0">
                <a:ln>
                  <a:noFill/>
                </a:ln>
                <a:solidFill>
                  <a:prstClr val="black"/>
                </a:solidFill>
                <a:effectLst/>
                <a:uLnTx/>
                <a:uFillTx/>
                <a:latin typeface="Arial"/>
                <a:ea typeface="+mn-ea"/>
                <a:cs typeface="Arial"/>
              </a:rPr>
              <a:t>than</a:t>
            </a:r>
            <a:r>
              <a:rPr kumimoji="0" sz="2800" b="0" i="0" u="none" strike="noStrike" kern="1200" cap="none" spc="0" normalizeH="0" baseline="0" noProof="0" dirty="0">
                <a:ln>
                  <a:noFill/>
                </a:ln>
                <a:solidFill>
                  <a:prstClr val="black"/>
                </a:solidFill>
                <a:effectLst/>
                <a:uLnTx/>
                <a:uFillTx/>
                <a:latin typeface="Arial"/>
                <a:ea typeface="+mn-ea"/>
                <a:cs typeface="Arial"/>
              </a:rPr>
              <a:t> 75% </a:t>
            </a:r>
            <a:r>
              <a:rPr kumimoji="0" sz="2800" b="0" i="0" u="none" strike="noStrike" kern="1200" cap="none" spc="-5" normalizeH="0" baseline="0" noProof="0" dirty="0">
                <a:ln>
                  <a:noFill/>
                </a:ln>
                <a:solidFill>
                  <a:prstClr val="black"/>
                </a:solidFill>
                <a:effectLst/>
                <a:uLnTx/>
                <a:uFillTx/>
                <a:latin typeface="Arial"/>
                <a:ea typeface="+mn-ea"/>
                <a:cs typeface="Arial"/>
              </a:rPr>
              <a:t>of</a:t>
            </a:r>
            <a:r>
              <a:rPr kumimoji="0" sz="2800" b="0" i="0" u="none" strike="noStrike" kern="1200" cap="none" spc="0" normalizeH="0" baseline="0" noProof="0" dirty="0">
                <a:ln>
                  <a:noFill/>
                </a:ln>
                <a:solidFill>
                  <a:prstClr val="black"/>
                </a:solidFill>
                <a:effectLst/>
                <a:uLnTx/>
                <a:uFillTx/>
                <a:latin typeface="Arial"/>
                <a:ea typeface="+mn-ea"/>
                <a:cs typeface="Arial"/>
              </a:rPr>
              <a:t> </a:t>
            </a:r>
            <a:r>
              <a:rPr kumimoji="0" sz="2800" b="0" i="0" u="none" strike="noStrike" kern="1200" cap="none" spc="-5" normalizeH="0" baseline="0" noProof="0" dirty="0">
                <a:ln>
                  <a:noFill/>
                </a:ln>
                <a:solidFill>
                  <a:prstClr val="black"/>
                </a:solidFill>
                <a:effectLst/>
                <a:uLnTx/>
                <a:uFillTx/>
                <a:latin typeface="Arial"/>
                <a:ea typeface="+mn-ea"/>
                <a:cs typeface="Arial"/>
              </a:rPr>
              <a:t>Illinois birthing </a:t>
            </a:r>
            <a:r>
              <a:rPr kumimoji="0" sz="2800" b="0" i="0" u="none" strike="noStrike" kern="1200" cap="none" spc="0" normalizeH="0" baseline="0" noProof="0" dirty="0">
                <a:ln>
                  <a:noFill/>
                </a:ln>
                <a:solidFill>
                  <a:prstClr val="black"/>
                </a:solidFill>
                <a:effectLst/>
                <a:uLnTx/>
                <a:uFillTx/>
                <a:latin typeface="Arial"/>
                <a:ea typeface="+mn-ea"/>
                <a:cs typeface="Arial"/>
              </a:rPr>
              <a:t> </a:t>
            </a:r>
            <a:r>
              <a:rPr kumimoji="0" sz="2800" b="0" i="0" u="none" strike="noStrike" kern="1200" cap="none" spc="-5" normalizeH="0" baseline="0" noProof="0" dirty="0" smtClean="0">
                <a:ln>
                  <a:noFill/>
                </a:ln>
                <a:solidFill>
                  <a:prstClr val="black"/>
                </a:solidFill>
                <a:effectLst/>
                <a:uLnTx/>
                <a:uFillTx/>
                <a:latin typeface="Arial"/>
                <a:ea typeface="+mn-ea"/>
                <a:cs typeface="Arial"/>
              </a:rPr>
              <a:t>hospitals</a:t>
            </a:r>
            <a:r>
              <a:rPr kumimoji="0" sz="2800" b="0" i="0" u="none" strike="noStrike" kern="1200" cap="none" spc="25" normalizeH="0" baseline="0" noProof="0" dirty="0" smtClean="0">
                <a:ln>
                  <a:noFill/>
                </a:ln>
                <a:solidFill>
                  <a:prstClr val="black"/>
                </a:solidFill>
                <a:effectLst/>
                <a:uLnTx/>
                <a:uFillTx/>
                <a:latin typeface="Arial"/>
                <a:ea typeface="+mn-ea"/>
                <a:cs typeface="Arial"/>
              </a:rPr>
              <a:t> </a:t>
            </a:r>
            <a:r>
              <a:rPr kumimoji="0" sz="2800" b="0" i="0" u="none" strike="noStrike" kern="1200" cap="none" spc="-5" normalizeH="0" baseline="0" noProof="0" dirty="0">
                <a:ln>
                  <a:noFill/>
                </a:ln>
                <a:solidFill>
                  <a:prstClr val="black"/>
                </a:solidFill>
                <a:effectLst/>
                <a:uLnTx/>
                <a:uFillTx/>
                <a:latin typeface="Arial"/>
                <a:ea typeface="+mn-ea"/>
                <a:cs typeface="Arial"/>
              </a:rPr>
              <a:t>will</a:t>
            </a:r>
            <a:r>
              <a:rPr kumimoji="0" sz="2800" b="0" i="0" u="none" strike="noStrike" kern="1200" cap="none" spc="-20" normalizeH="0" baseline="0" noProof="0" dirty="0">
                <a:ln>
                  <a:noFill/>
                </a:ln>
                <a:solidFill>
                  <a:prstClr val="black"/>
                </a:solidFill>
                <a:effectLst/>
                <a:uLnTx/>
                <a:uFillTx/>
                <a:latin typeface="Arial"/>
                <a:ea typeface="+mn-ea"/>
                <a:cs typeface="Arial"/>
              </a:rPr>
              <a:t> </a:t>
            </a:r>
            <a:r>
              <a:rPr kumimoji="0" sz="2800" b="0" i="0" u="none" strike="noStrike" kern="1200" cap="none" spc="-5" normalizeH="0" baseline="0" noProof="0" dirty="0">
                <a:ln>
                  <a:noFill/>
                </a:ln>
                <a:solidFill>
                  <a:prstClr val="black"/>
                </a:solidFill>
                <a:effectLst/>
                <a:uLnTx/>
                <a:uFillTx/>
                <a:latin typeface="Arial"/>
                <a:ea typeface="+mn-ea"/>
                <a:cs typeface="Arial"/>
              </a:rPr>
              <a:t>be</a:t>
            </a:r>
            <a:r>
              <a:rPr kumimoji="0" sz="2800" b="0" i="0" u="none" strike="noStrike" kern="1200" cap="none" spc="2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participating</a:t>
            </a:r>
            <a:r>
              <a:rPr kumimoji="0" sz="2800" b="1" i="0" u="none" strike="noStrike" kern="1200" cap="none" spc="1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 the </a:t>
            </a:r>
            <a:r>
              <a:rPr kumimoji="0" sz="2800" b="1" i="0" u="none" strike="noStrike" kern="1200" cap="none" spc="-76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Birth</a:t>
            </a:r>
            <a:r>
              <a:rPr kumimoji="0" sz="2800" b="1" i="0" u="none" strike="noStrike" kern="1200" cap="none" spc="7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Equity</a:t>
            </a:r>
            <a:r>
              <a:rPr kumimoji="0" sz="2800" b="1" i="0" u="none" strike="noStrike" kern="1200" cap="none" spc="114"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Initiative</a:t>
            </a:r>
            <a:r>
              <a:rPr kumimoji="0" sz="2800" b="0" i="0" u="none" strike="noStrike" kern="1200" cap="none" spc="80" normalizeH="0" baseline="0" noProof="0" dirty="0">
                <a:ln>
                  <a:noFill/>
                </a:ln>
                <a:solidFill>
                  <a:prstClr val="black"/>
                </a:solidFill>
                <a:effectLst/>
                <a:uLnTx/>
                <a:uFillTx/>
                <a:latin typeface="Arial"/>
                <a:ea typeface="+mn-ea"/>
                <a:cs typeface="Arial"/>
              </a:rPr>
              <a:t> </a:t>
            </a:r>
            <a:r>
              <a:rPr kumimoji="0" sz="2800" b="0" i="0" u="none" strike="noStrike" kern="1200" cap="none" spc="-5" normalizeH="0" baseline="0" noProof="0" dirty="0">
                <a:ln>
                  <a:noFill/>
                </a:ln>
                <a:solidFill>
                  <a:prstClr val="black"/>
                </a:solidFill>
                <a:effectLst/>
                <a:uLnTx/>
                <a:uFillTx/>
                <a:latin typeface="Arial"/>
                <a:ea typeface="+mn-ea"/>
                <a:cs typeface="Arial"/>
              </a:rPr>
              <a:t>and</a:t>
            </a:r>
            <a:r>
              <a:rPr kumimoji="0" sz="2800" b="0" i="0" u="none" strike="noStrike" kern="1200" cap="none" spc="90" normalizeH="0" baseline="0" noProof="0" dirty="0">
                <a:ln>
                  <a:noFill/>
                </a:ln>
                <a:solidFill>
                  <a:prstClr val="black"/>
                </a:solidFill>
                <a:effectLst/>
                <a:uLnTx/>
                <a:uFillTx/>
                <a:latin typeface="Arial"/>
                <a:ea typeface="+mn-ea"/>
                <a:cs typeface="Arial"/>
              </a:rPr>
              <a:t> </a:t>
            </a:r>
            <a:endParaRPr kumimoji="0" lang="en-US" sz="2800" b="0" i="0" u="none" strike="noStrike" kern="1200" cap="none" spc="90" normalizeH="0" baseline="0" noProof="0" dirty="0" smtClean="0">
              <a:ln>
                <a:noFill/>
              </a:ln>
              <a:solidFill>
                <a:prstClr val="black"/>
              </a:solidFill>
              <a:effectLst/>
              <a:uLnTx/>
              <a:uFillTx/>
              <a:latin typeface="Arial"/>
              <a:ea typeface="+mn-ea"/>
              <a:cs typeface="Arial"/>
            </a:endParaRPr>
          </a:p>
          <a:p>
            <a:pPr marL="548005" marR="133985" lvl="0" indent="-457200" algn="l" defTabSz="914400" rtl="0" eaLnBrk="1" fontAlgn="auto" latinLnBrk="0" hangingPunct="1">
              <a:lnSpc>
                <a:spcPct val="90200"/>
              </a:lnSpc>
              <a:spcBef>
                <a:spcPts val="180"/>
              </a:spcBef>
              <a:spcAft>
                <a:spcPts val="0"/>
              </a:spcAft>
              <a:buClrTx/>
              <a:buSzTx/>
              <a:buFont typeface="Arial" panose="020B0604020202020204" pitchFamily="34" charset="0"/>
              <a:buChar char="•"/>
              <a:tabLst/>
              <a:defRPr/>
            </a:pPr>
            <a:r>
              <a:rPr kumimoji="0" sz="2800" b="0" i="0" u="none" strike="noStrike" kern="1200" cap="none" spc="-10" normalizeH="0" baseline="0" noProof="0" dirty="0" smtClean="0">
                <a:ln>
                  <a:noFill/>
                </a:ln>
                <a:solidFill>
                  <a:prstClr val="black"/>
                </a:solidFill>
                <a:effectLst/>
                <a:uLnTx/>
                <a:uFillTx/>
                <a:latin typeface="Arial"/>
                <a:ea typeface="+mn-ea"/>
                <a:cs typeface="Arial"/>
              </a:rPr>
              <a:t>more </a:t>
            </a:r>
            <a:r>
              <a:rPr kumimoji="0" sz="2800" b="0" i="0" u="none" strike="noStrike" kern="1200" cap="none" spc="-5" normalizeH="0" baseline="0" noProof="0" dirty="0" smtClean="0">
                <a:ln>
                  <a:noFill/>
                </a:ln>
                <a:solidFill>
                  <a:prstClr val="black"/>
                </a:solidFill>
                <a:effectLst/>
                <a:uLnTx/>
                <a:uFillTx/>
                <a:latin typeface="Arial"/>
                <a:ea typeface="+mn-ea"/>
                <a:cs typeface="Arial"/>
              </a:rPr>
              <a:t> </a:t>
            </a:r>
            <a:r>
              <a:rPr kumimoji="0" sz="2800" b="0" i="0" u="none" strike="noStrike" kern="1200" cap="none" spc="-5" normalizeH="0" baseline="0" noProof="0" dirty="0">
                <a:ln>
                  <a:noFill/>
                </a:ln>
                <a:solidFill>
                  <a:prstClr val="black"/>
                </a:solidFill>
                <a:effectLst/>
                <a:uLnTx/>
                <a:uFillTx/>
                <a:latin typeface="Arial"/>
                <a:ea typeface="+mn-ea"/>
                <a:cs typeface="Arial"/>
              </a:rPr>
              <a:t>than</a:t>
            </a:r>
            <a:r>
              <a:rPr kumimoji="0" sz="2800" b="0" i="0" u="none" strike="noStrike" kern="1200" cap="none" spc="5"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75%</a:t>
            </a:r>
            <a:r>
              <a:rPr kumimoji="0" sz="2800" b="0" i="0" u="none" strike="noStrike" kern="1200" cap="none" spc="-5" normalizeH="0" baseline="0" noProof="0" dirty="0">
                <a:ln>
                  <a:noFill/>
                </a:ln>
                <a:solidFill>
                  <a:prstClr val="black"/>
                </a:solidFill>
                <a:effectLst/>
                <a:uLnTx/>
                <a:uFillTx/>
                <a:latin typeface="Arial"/>
                <a:ea typeface="+mn-ea"/>
                <a:cs typeface="Arial"/>
              </a:rPr>
              <a:t> of</a:t>
            </a:r>
            <a:r>
              <a:rPr kumimoji="0" sz="2800" b="0" i="0" u="none" strike="noStrike" kern="1200" cap="none" spc="10" normalizeH="0" baseline="0" noProof="0" dirty="0">
                <a:ln>
                  <a:noFill/>
                </a:ln>
                <a:solidFill>
                  <a:prstClr val="black"/>
                </a:solidFill>
                <a:effectLst/>
                <a:uLnTx/>
                <a:uFillTx/>
                <a:latin typeface="Arial"/>
                <a:ea typeface="+mn-ea"/>
                <a:cs typeface="Arial"/>
              </a:rPr>
              <a:t> </a:t>
            </a:r>
            <a:r>
              <a:rPr kumimoji="0" sz="2800" b="0" i="0" u="none" strike="noStrike" kern="1200" cap="none" spc="-5" normalizeH="0" baseline="0" noProof="0" dirty="0">
                <a:ln>
                  <a:noFill/>
                </a:ln>
                <a:solidFill>
                  <a:prstClr val="black"/>
                </a:solidFill>
                <a:effectLst/>
                <a:uLnTx/>
                <a:uFillTx/>
                <a:latin typeface="Arial"/>
                <a:ea typeface="+mn-ea"/>
                <a:cs typeface="Arial"/>
              </a:rPr>
              <a:t>participating</a:t>
            </a:r>
            <a:r>
              <a:rPr kumimoji="0" sz="2800" b="0" i="0" u="none" strike="noStrike" kern="1200" cap="none" spc="15" normalizeH="0" baseline="0" noProof="0" dirty="0">
                <a:ln>
                  <a:noFill/>
                </a:ln>
                <a:solidFill>
                  <a:prstClr val="black"/>
                </a:solidFill>
                <a:effectLst/>
                <a:uLnTx/>
                <a:uFillTx/>
                <a:latin typeface="Arial"/>
                <a:ea typeface="+mn-ea"/>
                <a:cs typeface="Arial"/>
              </a:rPr>
              <a:t> </a:t>
            </a:r>
            <a:r>
              <a:rPr kumimoji="0" sz="2800" b="0" i="0" u="none" strike="noStrike" kern="1200" cap="none" spc="-5" normalizeH="0" baseline="0" noProof="0" dirty="0">
                <a:ln>
                  <a:noFill/>
                </a:ln>
                <a:solidFill>
                  <a:prstClr val="black"/>
                </a:solidFill>
                <a:effectLst/>
                <a:uLnTx/>
                <a:uFillTx/>
                <a:latin typeface="Arial"/>
                <a:ea typeface="+mn-ea"/>
                <a:cs typeface="Arial"/>
              </a:rPr>
              <a:t>hospitals </a:t>
            </a:r>
            <a:r>
              <a:rPr kumimoji="0" sz="2800" b="0" i="0" u="none" strike="noStrike" kern="1200" cap="none" spc="-5" normalizeH="0" baseline="0" noProof="0" dirty="0" smtClean="0">
                <a:ln>
                  <a:noFill/>
                </a:ln>
                <a:solidFill>
                  <a:prstClr val="black"/>
                </a:solidFill>
                <a:effectLst/>
                <a:uLnTx/>
                <a:uFillTx/>
                <a:latin typeface="Arial"/>
                <a:ea typeface="+mn-ea"/>
                <a:cs typeface="Arial"/>
              </a:rPr>
              <a:t>will</a:t>
            </a:r>
            <a:r>
              <a:rPr kumimoji="0" sz="2800" b="0" i="0" u="none" strike="noStrike" kern="1200" cap="none" spc="35" normalizeH="0" baseline="0" noProof="0" dirty="0" smtClean="0">
                <a:ln>
                  <a:noFill/>
                </a:ln>
                <a:solidFill>
                  <a:prstClr val="black"/>
                </a:solidFill>
                <a:effectLst/>
                <a:uLnTx/>
                <a:uFillTx/>
                <a:latin typeface="Arial"/>
                <a:ea typeface="+mn-ea"/>
                <a:cs typeface="Arial"/>
              </a:rPr>
              <a:t> </a:t>
            </a:r>
            <a:r>
              <a:rPr kumimoji="0" sz="2800" b="0" i="0" u="none" strike="noStrike" kern="1200" cap="none" spc="-5" normalizeH="0" baseline="0" noProof="0" dirty="0">
                <a:ln>
                  <a:noFill/>
                </a:ln>
                <a:solidFill>
                  <a:prstClr val="black"/>
                </a:solidFill>
                <a:effectLst/>
                <a:uLnTx/>
                <a:uFillTx/>
                <a:latin typeface="Arial"/>
                <a:ea typeface="+mn-ea"/>
                <a:cs typeface="Arial"/>
              </a:rPr>
              <a:t>have</a:t>
            </a:r>
            <a:r>
              <a:rPr kumimoji="0" sz="2800" b="0" i="0" u="none" strike="noStrike" kern="1200" cap="none" spc="60" normalizeH="0" baseline="0" noProof="0" dirty="0">
                <a:ln>
                  <a:noFill/>
                </a:ln>
                <a:solidFill>
                  <a:prstClr val="black"/>
                </a:solidFill>
                <a:effectLst/>
                <a:uLnTx/>
                <a:uFillTx/>
                <a:latin typeface="Arial"/>
                <a:ea typeface="+mn-ea"/>
                <a:cs typeface="Arial"/>
              </a:rPr>
              <a:t> </a:t>
            </a:r>
            <a:r>
              <a:rPr kumimoji="0" sz="2800" b="0" i="0" u="none" strike="noStrike" kern="1200" cap="none" spc="-5" normalizeH="0" baseline="0" noProof="0" dirty="0">
                <a:ln>
                  <a:noFill/>
                </a:ln>
                <a:solidFill>
                  <a:prstClr val="black"/>
                </a:solidFill>
                <a:effectLst/>
                <a:uLnTx/>
                <a:uFillTx/>
                <a:latin typeface="Arial"/>
                <a:ea typeface="+mn-ea"/>
                <a:cs typeface="Arial"/>
              </a:rPr>
              <a:t>the</a:t>
            </a:r>
            <a:r>
              <a:rPr kumimoji="0" sz="2800" b="0" i="0" u="none" strike="noStrike" kern="1200" cap="none" spc="50" normalizeH="0" baseline="0" noProof="0" dirty="0">
                <a:ln>
                  <a:noFill/>
                </a:ln>
                <a:solidFill>
                  <a:prstClr val="black"/>
                </a:solidFill>
                <a:effectLst/>
                <a:uLnTx/>
                <a:uFillTx/>
                <a:latin typeface="Arial"/>
                <a:ea typeface="+mn-ea"/>
                <a:cs typeface="Arial"/>
              </a:rPr>
              <a:t> </a:t>
            </a:r>
            <a:r>
              <a:rPr kumimoji="0" sz="2800" b="1" i="0" u="none" strike="noStrike" kern="1200" cap="none" spc="0" normalizeH="0" baseline="0" noProof="0" dirty="0">
                <a:ln>
                  <a:noFill/>
                </a:ln>
                <a:solidFill>
                  <a:prstClr val="black"/>
                </a:solidFill>
                <a:effectLst/>
                <a:uLnTx/>
                <a:uFillTx/>
                <a:latin typeface="Arial"/>
                <a:ea typeface="+mn-ea"/>
                <a:cs typeface="Arial"/>
              </a:rPr>
              <a:t>key</a:t>
            </a:r>
            <a:r>
              <a:rPr kumimoji="0" sz="2800" b="1" i="0" u="none" strike="noStrike" kern="1200" cap="none" spc="50" normalizeH="0" baseline="0" noProof="0" dirty="0">
                <a:ln>
                  <a:noFill/>
                </a:ln>
                <a:solidFill>
                  <a:prstClr val="black"/>
                </a:solidFill>
                <a:effectLst/>
                <a:uLnTx/>
                <a:uFillTx/>
                <a:latin typeface="Arial"/>
                <a:ea typeface="+mn-ea"/>
                <a:cs typeface="Arial"/>
              </a:rPr>
              <a:t> </a:t>
            </a:r>
            <a:r>
              <a:rPr kumimoji="0" sz="2800" b="1" i="0" u="none" strike="noStrike" kern="1200" cap="none" spc="0" normalizeH="0" baseline="0" noProof="0" dirty="0">
                <a:ln>
                  <a:noFill/>
                </a:ln>
                <a:solidFill>
                  <a:prstClr val="black"/>
                </a:solidFill>
                <a:effectLst/>
                <a:uLnTx/>
                <a:uFillTx/>
                <a:latin typeface="Arial"/>
                <a:ea typeface="+mn-ea"/>
                <a:cs typeface="Arial"/>
              </a:rPr>
              <a:t>strategies</a:t>
            </a:r>
            <a:r>
              <a:rPr kumimoji="0" sz="2800" b="1" i="0" u="none" strike="noStrike" kern="1200" cap="none" spc="6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 </a:t>
            </a:r>
            <a:r>
              <a:rPr kumimoji="0" sz="2800" b="1" i="0" u="none" strike="noStrike" kern="1200" cap="none" spc="-5" normalizeH="0" baseline="0" noProof="0" dirty="0" smtClean="0">
                <a:ln>
                  <a:noFill/>
                </a:ln>
                <a:solidFill>
                  <a:prstClr val="black"/>
                </a:solidFill>
                <a:effectLst/>
                <a:uLnTx/>
                <a:uFillTx/>
                <a:latin typeface="Arial"/>
                <a:ea typeface="+mn-ea"/>
                <a:cs typeface="Arial"/>
              </a:rPr>
              <a:t>place</a:t>
            </a:r>
            <a:r>
              <a:rPr kumimoji="0" sz="2800" b="0" i="0" u="none" strike="noStrike" kern="1200" cap="none" spc="-5" normalizeH="0" baseline="0" noProof="0" dirty="0">
                <a:ln>
                  <a:noFill/>
                </a:ln>
                <a:solidFill>
                  <a:prstClr val="black"/>
                </a:solidFill>
                <a:effectLst/>
                <a:uLnTx/>
                <a:uFillTx/>
                <a:latin typeface="Arial"/>
                <a:ea typeface="+mn-ea"/>
                <a:cs typeface="Arial"/>
              </a:rPr>
              <a:t>.</a:t>
            </a:r>
            <a:endParaRPr kumimoji="0" sz="2800" b="0" i="0" u="none" strike="noStrike" kern="1200" cap="none" spc="0" normalizeH="0" baseline="0" noProof="0" dirty="0">
              <a:ln>
                <a:noFill/>
              </a:ln>
              <a:solidFill>
                <a:prstClr val="black"/>
              </a:solidFill>
              <a:effectLst/>
              <a:uLnTx/>
              <a:uFillTx/>
              <a:latin typeface="Arial"/>
              <a:ea typeface="+mn-ea"/>
              <a:cs typeface="Arial"/>
            </a:endParaRPr>
          </a:p>
        </p:txBody>
      </p:sp>
      <p:sp>
        <p:nvSpPr>
          <p:cNvPr id="22" name="Explosion 2 21"/>
          <p:cNvSpPr/>
          <p:nvPr/>
        </p:nvSpPr>
        <p:spPr>
          <a:xfrm rot="3470202">
            <a:off x="8900061" y="1504905"/>
            <a:ext cx="3149907" cy="3406478"/>
          </a:xfrm>
          <a:prstGeom prst="irregularSeal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p:cNvSpPr txBox="1"/>
          <p:nvPr/>
        </p:nvSpPr>
        <p:spPr>
          <a:xfrm>
            <a:off x="9385177" y="2617737"/>
            <a:ext cx="217967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4C55"/>
                </a:solidFill>
                <a:effectLst/>
                <a:uLnTx/>
                <a:uFillTx/>
                <a:latin typeface="Arial" panose="020B0604020202020204"/>
                <a:ea typeface="+mn-ea"/>
                <a:cs typeface="+mn-cs"/>
              </a:rPr>
              <a:t>86% of Illinois hospitals participating </a:t>
            </a:r>
            <a:endParaRPr kumimoji="0" lang="en-US" sz="24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41871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2010" y="280067"/>
            <a:ext cx="10972800" cy="1325563"/>
          </a:xfrm>
          <a:noFill/>
        </p:spPr>
        <p:txBody>
          <a:bodyPr>
            <a:normAutofit/>
          </a:bodyPr>
          <a:lstStyle/>
          <a:p>
            <a:pPr marL="12700" marR="5080"/>
            <a:r>
              <a:rPr lang="en-US" sz="4000" b="1" dirty="0">
                <a:solidFill>
                  <a:srgbClr val="F58466"/>
                </a:solidFill>
                <a:latin typeface="Goudy Old Style" pitchFamily="18" charset="0"/>
              </a:rPr>
              <a:t>Key QI Strategies </a:t>
            </a:r>
          </a:p>
        </p:txBody>
      </p:sp>
      <p:sp>
        <p:nvSpPr>
          <p:cNvPr id="4" name="Slide Number Placeholder 3"/>
          <p:cNvSpPr>
            <a:spLocks noGrp="1"/>
          </p:cNvSpPr>
          <p:nvPr>
            <p:ph type="sldNum" sz="quarter" idx="10"/>
          </p:nvPr>
        </p:nvSpPr>
        <p:spPr/>
        <p:txBody>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79818A">
                  <a:lumMod val="60000"/>
                  <a:lumOff val="40000"/>
                </a:srgbClr>
              </a:solidFill>
              <a:effectLst/>
              <a:uLnTx/>
              <a:uFillTx/>
              <a:latin typeface="Arial" pitchFamily="34" charset="0"/>
              <a:ea typeface="MS PGothic" pitchFamily="34" charset="-128"/>
              <a:cs typeface="Arial" pitchFamily="34" charset="0"/>
            </a:endParaRPr>
          </a:p>
        </p:txBody>
      </p:sp>
      <p:graphicFrame>
        <p:nvGraphicFramePr>
          <p:cNvPr id="2" name="Diagram 1"/>
          <p:cNvGraphicFramePr/>
          <p:nvPr>
            <p:extLst/>
          </p:nvPr>
        </p:nvGraphicFramePr>
        <p:xfrm>
          <a:off x="59167" y="1323508"/>
          <a:ext cx="12073666" cy="5032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72185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99" y="209991"/>
            <a:ext cx="8757829" cy="857250"/>
          </a:xfrm>
        </p:spPr>
        <p:txBody>
          <a:bodyPr/>
          <a:lstStyle/>
          <a:p>
            <a:pPr algn="l"/>
            <a:r>
              <a:rPr lang="en-US" sz="3600" b="1" dirty="0">
                <a:solidFill>
                  <a:srgbClr val="F58466"/>
                </a:solidFill>
                <a:latin typeface="Goudy Old Style" pitchFamily="18" charset="0"/>
              </a:rPr>
              <a:t>2. Utilize race/ethnicity medical record &amp; quality data</a:t>
            </a:r>
          </a:p>
        </p:txBody>
      </p:sp>
      <p:sp>
        <p:nvSpPr>
          <p:cNvPr id="3" name="Content Placeholder 2"/>
          <p:cNvSpPr>
            <a:spLocks noGrp="1"/>
          </p:cNvSpPr>
          <p:nvPr>
            <p:ph idx="1"/>
          </p:nvPr>
        </p:nvSpPr>
        <p:spPr>
          <a:xfrm>
            <a:off x="4671664" y="1514440"/>
            <a:ext cx="6252150" cy="4345484"/>
          </a:xfrm>
        </p:spPr>
        <p:txBody>
          <a:bodyPr/>
          <a:lstStyle/>
          <a:p>
            <a:pPr>
              <a:buClr>
                <a:srgbClr val="F58466"/>
              </a:buClr>
            </a:pPr>
            <a:r>
              <a:rPr lang="en-US" sz="3200" b="1" dirty="0" smtClean="0"/>
              <a:t>Need to: </a:t>
            </a:r>
          </a:p>
          <a:p>
            <a:pPr lvl="1">
              <a:buClr>
                <a:srgbClr val="F58466"/>
              </a:buClr>
            </a:pPr>
            <a:r>
              <a:rPr lang="en-US" sz="3200" dirty="0"/>
              <a:t>Collect </a:t>
            </a:r>
            <a:r>
              <a:rPr lang="en-US" sz="3200" b="1" dirty="0"/>
              <a:t>accurate</a:t>
            </a:r>
            <a:r>
              <a:rPr lang="en-US" sz="3200" dirty="0"/>
              <a:t> race and ethnicity data from patients </a:t>
            </a:r>
          </a:p>
          <a:p>
            <a:pPr lvl="1">
              <a:buClr>
                <a:srgbClr val="F58466"/>
              </a:buClr>
            </a:pPr>
            <a:r>
              <a:rPr lang="en-US" sz="3200" b="1" dirty="0"/>
              <a:t>Stratify</a:t>
            </a:r>
            <a:r>
              <a:rPr lang="en-US" sz="3200" dirty="0"/>
              <a:t> quality data to identify disparities</a:t>
            </a: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900" b="0" i="0" u="none" strike="noStrike" kern="1200" cap="none" spc="0" normalizeH="0" baseline="0" noProof="0">
                <a:ln>
                  <a:noFill/>
                </a:ln>
                <a:solidFill>
                  <a:srgbClr val="898989"/>
                </a:solidFill>
                <a:effectLst/>
                <a:uLnTx/>
                <a:uFillTx/>
                <a:latin typeface="Calibri"/>
                <a:ea typeface="MS PGothic" pitchFamily="34" charset="-128"/>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en-US" altLang="en-US" sz="900" b="0" i="0" u="none" strike="noStrike" kern="1200" cap="none" spc="0" normalizeH="0" baseline="0" noProof="0">
              <a:ln>
                <a:noFill/>
              </a:ln>
              <a:solidFill>
                <a:srgbClr val="898989"/>
              </a:solidFill>
              <a:effectLst/>
              <a:uLnTx/>
              <a:uFillTx/>
              <a:latin typeface="Calibri"/>
              <a:ea typeface="MS PGothic" pitchFamily="34" charset="-128"/>
              <a:cs typeface="Arial" pitchFamily="34" charset="0"/>
            </a:endParaRPr>
          </a:p>
        </p:txBody>
      </p:sp>
      <p:pic>
        <p:nvPicPr>
          <p:cNvPr id="6" name="Picture 3" descr="C:\Users\finnegak\Downloads\AdobeStock_97371554.jpe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7496" y="1514440"/>
            <a:ext cx="3906917" cy="4345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254784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170056"/>
            <a:ext cx="9144000" cy="1143000"/>
          </a:xfrm>
        </p:spPr>
        <p:txBody>
          <a:bodyPr/>
          <a:lstStyle/>
          <a:p>
            <a:pPr algn="ctr"/>
            <a:r>
              <a:rPr lang="en-US" sz="2400" dirty="0" smtClean="0"/>
              <a:t>To Review at PVB Team Meetings:</a:t>
            </a:r>
            <a:br>
              <a:rPr lang="en-US" sz="2400" dirty="0" smtClean="0"/>
            </a:br>
            <a:r>
              <a:rPr lang="en-US" sz="2400" dirty="0" smtClean="0"/>
              <a:t>NTSV C/S Rate Over Time</a:t>
            </a:r>
            <a:br>
              <a:rPr lang="en-US" sz="2400" dirty="0" smtClean="0"/>
            </a:br>
            <a:r>
              <a:rPr lang="en-US" sz="2400" dirty="0" smtClean="0"/>
              <a:t>White vs BIPOC</a:t>
            </a:r>
            <a:endParaRPr lang="en-US" sz="2400" dirty="0"/>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7" name="Picture 6"/>
          <p:cNvPicPr>
            <a:picLocks noChangeAspect="1"/>
          </p:cNvPicPr>
          <p:nvPr/>
        </p:nvPicPr>
        <p:blipFill>
          <a:blip r:embed="rId3"/>
          <a:stretch>
            <a:fillRect/>
          </a:stretch>
        </p:blipFill>
        <p:spPr>
          <a:xfrm>
            <a:off x="1752600" y="1553309"/>
            <a:ext cx="8739878" cy="3732125"/>
          </a:xfrm>
          <a:prstGeom prst="rect">
            <a:avLst/>
          </a:prstGeom>
        </p:spPr>
      </p:pic>
    </p:spTree>
    <p:extLst>
      <p:ext uri="{BB962C8B-B14F-4D97-AF65-F5344CB8AC3E}">
        <p14:creationId xmlns:p14="http://schemas.microsoft.com/office/powerpoint/2010/main" val="10329515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Wrap-Up</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82588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ILPQC is here to help you </a:t>
            </a:r>
            <a:br>
              <a:rPr lang="en-US"/>
            </a:br>
            <a:r>
              <a:rPr lang="en-US"/>
              <a:t>get across the finish line!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6" name="Diagram 5"/>
          <p:cNvGraphicFramePr/>
          <p:nvPr/>
        </p:nvGraphicFramePr>
        <p:xfrm>
          <a:off x="284814" y="1735823"/>
          <a:ext cx="7929796" cy="4470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p:cNvSpPr>
            <a:spLocks noGrp="1"/>
          </p:cNvSpPr>
          <p:nvPr>
            <p:ph idx="1"/>
          </p:nvPr>
        </p:nvSpPr>
        <p:spPr>
          <a:xfrm>
            <a:off x="8607048" y="1690688"/>
            <a:ext cx="3584952" cy="5538421"/>
          </a:xfrm>
        </p:spPr>
        <p:txBody>
          <a:bodyPr vert="horz" lIns="91440" tIns="45720" rIns="91440" bIns="45720" rtlCol="0" anchor="t">
            <a:noAutofit/>
          </a:bodyPr>
          <a:lstStyle/>
          <a:p>
            <a:r>
              <a:rPr lang="en-US">
                <a:ea typeface="Lato"/>
                <a:cs typeface="Lato"/>
              </a:rPr>
              <a:t>We are here to help!</a:t>
            </a:r>
          </a:p>
          <a:p>
            <a:r>
              <a:rPr lang="en-US">
                <a:ea typeface="Lato"/>
                <a:cs typeface="Lato"/>
              </a:rPr>
              <a:t>We are here to support!</a:t>
            </a:r>
          </a:p>
          <a:p>
            <a:r>
              <a:rPr lang="en-US">
                <a:ea typeface="Lato"/>
                <a:cs typeface="Lato"/>
              </a:rPr>
              <a:t>Schedule a </a:t>
            </a:r>
            <a:r>
              <a:rPr lang="en-US" b="1" u="sng">
                <a:ea typeface="Lato"/>
                <a:cs typeface="Lato"/>
              </a:rPr>
              <a:t>personalized QI Support Call</a:t>
            </a:r>
            <a:r>
              <a:rPr lang="en-US">
                <a:ea typeface="Lato"/>
                <a:cs typeface="Lato"/>
              </a:rPr>
              <a:t>, email </a:t>
            </a:r>
            <a:r>
              <a:rPr lang="en-US">
                <a:ea typeface="Lato"/>
                <a:cs typeface="Lato"/>
                <a:hlinkClick r:id="rId8"/>
              </a:rPr>
              <a:t>info@ilpqc.org</a:t>
            </a:r>
            <a:r>
              <a:rPr lang="en-US">
                <a:ea typeface="Lato"/>
                <a:cs typeface="Lato"/>
              </a:rPr>
              <a:t> to schedule a check-in call </a:t>
            </a:r>
          </a:p>
          <a:p>
            <a:r>
              <a:rPr lang="en-US">
                <a:ea typeface="Lato"/>
                <a:cs typeface="Lato"/>
              </a:rPr>
              <a:t>Check-in calls planned with </a:t>
            </a:r>
            <a:r>
              <a:rPr lang="en-US" u="sng">
                <a:ea typeface="Lato"/>
                <a:cs typeface="Lato"/>
              </a:rPr>
              <a:t>all teams not yet achieving key aims</a:t>
            </a:r>
            <a:r>
              <a:rPr lang="en-US">
                <a:ea typeface="Lato"/>
                <a:cs typeface="Lato"/>
              </a:rPr>
              <a:t>. </a:t>
            </a:r>
          </a:p>
          <a:p>
            <a:pPr marL="0" indent="0">
              <a:buNone/>
            </a:pPr>
            <a:endParaRPr lang="en-US">
              <a:ea typeface="Lato"/>
              <a:cs typeface="Lato"/>
            </a:endParaRPr>
          </a:p>
        </p:txBody>
      </p:sp>
    </p:spTree>
    <p:extLst>
      <p:ext uri="{BB962C8B-B14F-4D97-AF65-F5344CB8AC3E}">
        <p14:creationId xmlns:p14="http://schemas.microsoft.com/office/powerpoint/2010/main" val="4274643059"/>
      </p:ext>
    </p:extLst>
  </p:cSld>
  <p:clrMapOvr>
    <a:masterClrMapping/>
  </p:clrMapOvr>
  <p:extLst>
    <p:ext uri="{6950BFC3-D8DA-4A85-94F7-54DA5524770B}">
      <p188:commentRel xmlns="" xmlns:p188="http://schemas.microsoft.com/office/powerpoint/2018/8/main" r:id="rId9"/>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361547"/>
            <a:ext cx="7899400" cy="4351338"/>
          </a:xfrm>
        </p:spPr>
        <p:txBody>
          <a:bodyPr/>
          <a:lstStyle/>
          <a:p>
            <a:pPr>
              <a:spcAft>
                <a:spcPts val="1200"/>
              </a:spcAft>
              <a:buFont typeface="Wingdings" panose="05000000000000000000" pitchFamily="2" charset="2"/>
              <a:buChar char="q"/>
            </a:pPr>
            <a:r>
              <a:rPr lang="en-US" sz="2800">
                <a:ea typeface="+mn-lt"/>
                <a:cs typeface="+mn-lt"/>
              </a:rPr>
              <a:t> Achievement of PVB aims </a:t>
            </a:r>
          </a:p>
          <a:p>
            <a:pPr lvl="1">
              <a:spcAft>
                <a:spcPts val="1200"/>
              </a:spcAft>
              <a:buFont typeface="Wingdings" panose="05000000000000000000" pitchFamily="2" charset="2"/>
              <a:buChar char="q"/>
            </a:pPr>
            <a:r>
              <a:rPr lang="en-US" sz="2400">
                <a:ea typeface="+mn-lt"/>
                <a:cs typeface="+mn-lt"/>
              </a:rPr>
              <a:t> </a:t>
            </a:r>
            <a:r>
              <a:rPr lang="en-US" sz="2400">
                <a:ea typeface="Lato"/>
                <a:cs typeface="Arial" panose="020B0604020202020204"/>
              </a:rPr>
              <a:t>≥ </a:t>
            </a:r>
            <a:r>
              <a:rPr lang="en-US" sz="2400" u="sng"/>
              <a:t>80% </a:t>
            </a:r>
            <a:r>
              <a:rPr lang="en-US" sz="2400"/>
              <a:t>of Providers and Nurses educated on ACOG/SMFM guidelines</a:t>
            </a:r>
            <a:endParaRPr lang="en-US" sz="2400" b="1" u="sng"/>
          </a:p>
          <a:p>
            <a:pPr lvl="1">
              <a:spcAft>
                <a:spcPts val="1200"/>
              </a:spcAft>
              <a:buFont typeface="Wingdings" panose="05000000000000000000" pitchFamily="2" charset="2"/>
              <a:buChar char="q"/>
            </a:pPr>
            <a:r>
              <a:rPr lang="en-US" sz="2400">
                <a:ea typeface="Lato"/>
                <a:cs typeface="Arial" panose="020B0604020202020204"/>
              </a:rPr>
              <a:t> ≥ 80% </a:t>
            </a:r>
            <a:r>
              <a:rPr lang="en-US" sz="2400">
                <a:ea typeface="+mn-lt"/>
                <a:cs typeface="+mn-lt"/>
              </a:rPr>
              <a:t>of all NTSV C-Sections meeting ACOG/SMFM guidelines</a:t>
            </a:r>
          </a:p>
          <a:p>
            <a:pPr lvl="1">
              <a:spcAft>
                <a:spcPts val="1200"/>
              </a:spcAft>
              <a:buFont typeface="Wingdings" panose="05000000000000000000" pitchFamily="2" charset="2"/>
              <a:buChar char="q"/>
            </a:pPr>
            <a:r>
              <a:rPr lang="en-US" sz="2400"/>
              <a:t> NTSV C-Section Rate ≤</a:t>
            </a:r>
            <a:r>
              <a:rPr lang="en-US" sz="2400" b="1" u="sng"/>
              <a:t>23.6%</a:t>
            </a:r>
          </a:p>
          <a:p>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7</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
        <p:nvSpPr>
          <p:cNvPr id="6" name="Title 5"/>
          <p:cNvSpPr>
            <a:spLocks noGrp="1"/>
          </p:cNvSpPr>
          <p:nvPr>
            <p:ph type="title"/>
          </p:nvPr>
        </p:nvSpPr>
        <p:spPr/>
        <p:txBody>
          <a:bodyPr/>
          <a:lstStyle/>
          <a:p>
            <a:endParaRPr lang="en-US"/>
          </a:p>
        </p:txBody>
      </p:sp>
      <p:pic>
        <p:nvPicPr>
          <p:cNvPr id="8" name="Picture 7"/>
          <p:cNvPicPr>
            <a:picLocks noChangeAspect="1"/>
          </p:cNvPicPr>
          <p:nvPr/>
        </p:nvPicPr>
        <p:blipFill>
          <a:blip r:embed="rId2"/>
          <a:stretch>
            <a:fillRect/>
          </a:stretch>
        </p:blipFill>
        <p:spPr>
          <a:xfrm>
            <a:off x="0" y="8588"/>
            <a:ext cx="6944694" cy="2038635"/>
          </a:xfrm>
          <a:prstGeom prst="rect">
            <a:avLst/>
          </a:prstGeom>
        </p:spPr>
      </p:pic>
      <p:pic>
        <p:nvPicPr>
          <p:cNvPr id="9" name="Picture 8"/>
          <p:cNvPicPr>
            <a:picLocks noChangeAspect="1"/>
          </p:cNvPicPr>
          <p:nvPr/>
        </p:nvPicPr>
        <p:blipFill>
          <a:blip r:embed="rId3"/>
          <a:stretch>
            <a:fillRect/>
          </a:stretch>
        </p:blipFill>
        <p:spPr>
          <a:xfrm>
            <a:off x="8839200" y="3296825"/>
            <a:ext cx="2604126" cy="2966725"/>
          </a:xfrm>
          <a:prstGeom prst="rect">
            <a:avLst/>
          </a:prstGeom>
        </p:spPr>
      </p:pic>
    </p:spTree>
    <p:extLst>
      <p:ext uri="{BB962C8B-B14F-4D97-AF65-F5344CB8AC3E}">
        <p14:creationId xmlns:p14="http://schemas.microsoft.com/office/powerpoint/2010/main" val="843434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5B7D-6357-F0A1-4ACA-818B5F3700C0}"/>
              </a:ext>
            </a:extLst>
          </p:cNvPr>
          <p:cNvSpPr>
            <a:spLocks noGrp="1"/>
          </p:cNvSpPr>
          <p:nvPr>
            <p:ph type="title"/>
          </p:nvPr>
        </p:nvSpPr>
        <p:spPr/>
        <p:txBody>
          <a:bodyPr/>
          <a:lstStyle/>
          <a:p>
            <a:r>
              <a:rPr lang="en-US">
                <a:ea typeface="Lato Medium"/>
                <a:cs typeface="Lato Medium"/>
              </a:rPr>
              <a:t>Upcoming Calls</a:t>
            </a:r>
            <a:endParaRPr lang="en-US"/>
          </a:p>
        </p:txBody>
      </p:sp>
      <p:graphicFrame>
        <p:nvGraphicFramePr>
          <p:cNvPr id="6" name="Table 6">
            <a:extLst>
              <a:ext uri="{FF2B5EF4-FFF2-40B4-BE49-F238E27FC236}">
                <a16:creationId xmlns:a16="http://schemas.microsoft.com/office/drawing/2014/main" id="{4A5DC85B-9F27-AF23-5D97-3D04C5A4E30D}"/>
              </a:ext>
            </a:extLst>
          </p:cNvPr>
          <p:cNvGraphicFramePr>
            <a:graphicFrameLocks noGrp="1"/>
          </p:cNvGraphicFramePr>
          <p:nvPr>
            <p:ph idx="1"/>
            <p:extLst>
              <p:ext uri="{D42A27DB-BD31-4B8C-83A1-F6EECF244321}">
                <p14:modId xmlns:p14="http://schemas.microsoft.com/office/powerpoint/2010/main" val="2535258599"/>
              </p:ext>
            </p:extLst>
          </p:nvPr>
        </p:nvGraphicFramePr>
        <p:xfrm>
          <a:off x="609600" y="1825625"/>
          <a:ext cx="10972800" cy="2585958"/>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818186165"/>
                    </a:ext>
                  </a:extLst>
                </a:gridCol>
                <a:gridCol w="5486400">
                  <a:extLst>
                    <a:ext uri="{9D8B030D-6E8A-4147-A177-3AD203B41FA5}">
                      <a16:colId xmlns:a16="http://schemas.microsoft.com/office/drawing/2014/main" val="1021936841"/>
                    </a:ext>
                  </a:extLst>
                </a:gridCol>
              </a:tblGrid>
              <a:tr h="861986">
                <a:tc>
                  <a:txBody>
                    <a:bodyPr/>
                    <a:lstStyle/>
                    <a:p>
                      <a:pPr algn="ctr"/>
                      <a:r>
                        <a:rPr lang="en-US" sz="2800"/>
                        <a:t>Date</a:t>
                      </a:r>
                    </a:p>
                  </a:txBody>
                  <a:tcPr anchor="ctr"/>
                </a:tc>
                <a:tc>
                  <a:txBody>
                    <a:bodyPr/>
                    <a:lstStyle/>
                    <a:p>
                      <a:pPr algn="ctr"/>
                      <a:r>
                        <a:rPr lang="en-US" sz="2800"/>
                        <a:t>Topic</a:t>
                      </a:r>
                    </a:p>
                  </a:txBody>
                  <a:tcPr anchor="ctr"/>
                </a:tc>
                <a:extLst>
                  <a:ext uri="{0D108BD9-81ED-4DB2-BD59-A6C34878D82A}">
                    <a16:rowId xmlns:a16="http://schemas.microsoft.com/office/drawing/2014/main" val="4266940731"/>
                  </a:ext>
                </a:extLst>
              </a:tr>
              <a:tr h="8619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April 24</a:t>
                      </a:r>
                      <a:r>
                        <a:rPr lang="en-US" sz="2800" baseline="30000"/>
                        <a:t>th</a:t>
                      </a:r>
                      <a:r>
                        <a:rPr lang="en-US" sz="2800"/>
                        <a:t>, 2023, 12:30 PM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PVB</a:t>
                      </a:r>
                      <a:r>
                        <a:rPr lang="en-US" sz="2800" baseline="0"/>
                        <a:t> Small Group Breakouts</a:t>
                      </a:r>
                      <a:endParaRPr lang="en-US" sz="2800"/>
                    </a:p>
                  </a:txBody>
                  <a:tcPr/>
                </a:tc>
                <a:extLst>
                  <a:ext uri="{0D108BD9-81ED-4DB2-BD59-A6C34878D82A}">
                    <a16:rowId xmlns:a16="http://schemas.microsoft.com/office/drawing/2014/main" val="1127378975"/>
                  </a:ext>
                </a:extLst>
              </a:tr>
              <a:tr h="8619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May 24</a:t>
                      </a:r>
                      <a:r>
                        <a:rPr lang="en-US" sz="2800" baseline="30000"/>
                        <a:t>th</a:t>
                      </a:r>
                      <a:r>
                        <a:rPr lang="en-US" sz="2800"/>
                        <a:t>, 2023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Face-to-Face</a:t>
                      </a:r>
                      <a:r>
                        <a:rPr lang="en-US" sz="2800" baseline="0"/>
                        <a:t> Meeting</a:t>
                      </a:r>
                      <a:endParaRPr lang="en-US" sz="2800"/>
                    </a:p>
                  </a:txBody>
                  <a:tcPr/>
                </a:tc>
                <a:extLst>
                  <a:ext uri="{0D108BD9-81ED-4DB2-BD59-A6C34878D82A}">
                    <a16:rowId xmlns:a16="http://schemas.microsoft.com/office/drawing/2014/main" val="2385687586"/>
                  </a:ext>
                </a:extLst>
              </a:tr>
            </a:tbl>
          </a:graphicData>
        </a:graphic>
      </p:graphicFrame>
      <p:sp>
        <p:nvSpPr>
          <p:cNvPr id="4" name="Slide Number Placeholder 3">
            <a:extLst>
              <a:ext uri="{FF2B5EF4-FFF2-40B4-BE49-F238E27FC236}">
                <a16:creationId xmlns:a16="http://schemas.microsoft.com/office/drawing/2014/main" id="{0F30F806-6A99-606A-26F2-84CD6D8C7761}"/>
              </a:ext>
            </a:extLst>
          </p:cNvPr>
          <p:cNvSpPr>
            <a:spLocks noGrp="1"/>
          </p:cNvSpPr>
          <p:nvPr>
            <p:ph type="sldNum" sz="quarter" idx="10"/>
          </p:nvPr>
        </p:nvSpPr>
        <p:spPr/>
        <p:txBody>
          <a:bodyPr/>
          <a:lstStyle/>
          <a:p>
            <a:fld id="{97033E4B-E3EB-3D46-B2D8-3159663620FA}" type="slidenum">
              <a:rPr lang="en-US" smtClean="0"/>
              <a:pPr/>
              <a:t>70</a:t>
            </a:fld>
            <a:endParaRPr lang="en-US"/>
          </a:p>
        </p:txBody>
      </p:sp>
      <p:sp>
        <p:nvSpPr>
          <p:cNvPr id="5" name="Footer Placeholder 4">
            <a:extLst>
              <a:ext uri="{FF2B5EF4-FFF2-40B4-BE49-F238E27FC236}">
                <a16:creationId xmlns:a16="http://schemas.microsoft.com/office/drawing/2014/main" id="{752CDFB4-C6F9-9D52-9004-EA48D590262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098179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F46-075A-7D44-87A7-6A4A9F14E6A6}"/>
              </a:ext>
            </a:extLst>
          </p:cNvPr>
          <p:cNvSpPr>
            <a:spLocks noGrp="1"/>
          </p:cNvSpPr>
          <p:nvPr>
            <p:ph type="ctrTitle"/>
          </p:nvPr>
        </p:nvSpPr>
        <p:spPr>
          <a:xfrm>
            <a:off x="368401" y="493618"/>
            <a:ext cx="4613127" cy="2566692"/>
          </a:xfrm>
        </p:spPr>
        <p:txBody>
          <a:bodyPr>
            <a:normAutofit/>
          </a:bodyPr>
          <a:lstStyle/>
          <a:p>
            <a:pPr algn="ctr"/>
            <a:r>
              <a:rPr lang="en-US" sz="4800">
                <a:solidFill>
                  <a:schemeClr val="tx2">
                    <a:lumMod val="50000"/>
                  </a:schemeClr>
                </a:solidFill>
              </a:rPr>
              <a:t>Thanks to our Funders</a:t>
            </a:r>
          </a:p>
        </p:txBody>
      </p:sp>
      <p:sp>
        <p:nvSpPr>
          <p:cNvPr id="3" name="Subtitle 2">
            <a:extLst>
              <a:ext uri="{FF2B5EF4-FFF2-40B4-BE49-F238E27FC236}">
                <a16:creationId xmlns:a16="http://schemas.microsoft.com/office/drawing/2014/main" id="{43D19BCB-87EC-2242-A60F-BDD660F18F16}"/>
              </a:ext>
            </a:extLst>
          </p:cNvPr>
          <p:cNvSpPr>
            <a:spLocks noGrp="1"/>
          </p:cNvSpPr>
          <p:nvPr>
            <p:ph type="subTitle" idx="1"/>
          </p:nvPr>
        </p:nvSpPr>
        <p:spPr>
          <a:xfrm>
            <a:off x="153432" y="5248519"/>
            <a:ext cx="5194433" cy="986569"/>
          </a:xfrm>
        </p:spPr>
        <p:txBody>
          <a:bodyPr>
            <a:normAutofit/>
          </a:bodyPr>
          <a:lstStyle/>
          <a:p>
            <a:r>
              <a:rPr lang="en-US" sz="2800"/>
              <a:t>In kind support:</a:t>
            </a:r>
          </a:p>
        </p:txBody>
      </p:sp>
      <p:sp>
        <p:nvSpPr>
          <p:cNvPr id="5" name="Rectangle 4"/>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C55"/>
                </a:solidFill>
                <a:effectLst/>
                <a:uLnTx/>
                <a:uFillTx/>
                <a:latin typeface="Arial" panose="020B0604020202020204"/>
                <a:ea typeface="+mn-ea"/>
                <a:cs typeface="+mn-cs"/>
              </a:rPr>
              <a:t> </a:t>
            </a:r>
          </a:p>
        </p:txBody>
      </p:sp>
      <p:pic>
        <p:nvPicPr>
          <p:cNvPr id="1026" name="Picture 2" descr="Laboratory of Neurogenomics and Novel Therapies Web Site – Research and  Patient Care at Northwester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1492" y="5826682"/>
            <a:ext cx="1627118" cy="596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US CDC logo.svg - Wikimedia Common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4461" y="4045643"/>
            <a:ext cx="1154729" cy="872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pcqc.org/wp-content/uploads/2021/03/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68647" y="4069152"/>
            <a:ext cx="1382001" cy="7352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DPH | Protecting health, improving liv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84" y="3246774"/>
            <a:ext cx="1698317" cy="4698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DHS Logo"/>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3297" b="97253" l="200" r="100000">
                        <a14:foregroundMark x1="31000" y1="30220" x2="31000" y2="30220"/>
                        <a14:foregroundMark x1="55600" y1="60989" x2="55600" y2="60989"/>
                        <a14:foregroundMark x1="56000" y1="59890" x2="56000" y2="59890"/>
                        <a14:foregroundMark x1="56400" y1="57143" x2="56400" y2="57143"/>
                        <a14:foregroundMark x1="53200" y1="63736" x2="53200" y2="63736"/>
                        <a14:foregroundMark x1="52800" y1="67582" x2="52800" y2="67582"/>
                        <a14:foregroundMark x1="51200" y1="72527" x2="51200" y2="72527"/>
                        <a14:foregroundMark x1="54000" y1="71429" x2="54000" y2="71429"/>
                        <a14:foregroundMark x1="56800" y1="69780" x2="56800" y2="69780"/>
                        <a14:foregroundMark x1="58400" y1="75824" x2="58400" y2="75824"/>
                        <a14:foregroundMark x1="57000" y1="74725" x2="57000" y2="74725"/>
                        <a14:foregroundMark x1="55800" y1="53846" x2="55800" y2="53846"/>
                        <a14:foregroundMark x1="55400" y1="45604" x2="55400" y2="45604"/>
                        <a14:foregroundMark x1="61600" y1="39560" x2="61600" y2="39560"/>
                        <a14:foregroundMark x1="62000" y1="50000" x2="62000" y2="50000"/>
                        <a14:foregroundMark x1="60400" y1="57692" x2="60400" y2="57692"/>
                        <a14:foregroundMark x1="61600" y1="58242" x2="61600" y2="58242"/>
                        <a14:foregroundMark x1="61400" y1="67033" x2="61400" y2="67033"/>
                        <a14:foregroundMark x1="65800" y1="57143" x2="65800" y2="57143"/>
                        <a14:foregroundMark x1="19600" y1="86264" x2="19600" y2="86264"/>
                        <a14:foregroundMark x1="23400" y1="90659" x2="23400" y2="90659"/>
                        <a14:foregroundMark x1="25000" y1="95055" x2="25000" y2="95055"/>
                        <a14:foregroundMark x1="26400" y1="89011" x2="26400" y2="89011"/>
                        <a14:foregroundMark x1="25200" y1="89560" x2="25200" y2="89560"/>
                        <a14:foregroundMark x1="28200" y1="93407" x2="28200" y2="93407"/>
                        <a14:foregroundMark x1="29800" y1="87912" x2="29800" y2="87912"/>
                        <a14:foregroundMark x1="31200" y1="89560" x2="31200" y2="89560"/>
                        <a14:foregroundMark x1="29400" y1="93956" x2="29400" y2="93956"/>
                        <a14:foregroundMark x1="32800" y1="89560" x2="32800" y2="89560"/>
                        <a14:foregroundMark x1="37000" y1="89011" x2="37000" y2="89011"/>
                        <a14:foregroundMark x1="41600" y1="91758" x2="41600" y2="91758"/>
                        <a14:foregroundMark x1="42600" y1="95604" x2="42600" y2="95604"/>
                        <a14:foregroundMark x1="46800" y1="88462" x2="46800" y2="88462"/>
                        <a14:foregroundMark x1="48200" y1="87363" x2="48200" y2="87363"/>
                        <a14:foregroundMark x1="51800" y1="90110" x2="51800" y2="90110"/>
                        <a14:foregroundMark x1="55200" y1="88462" x2="55200" y2="88462"/>
                        <a14:foregroundMark x1="59400" y1="89560" x2="59400" y2="89560"/>
                        <a14:foregroundMark x1="62200" y1="90110" x2="62200" y2="90110"/>
                        <a14:foregroundMark x1="64000" y1="90110" x2="64000" y2="90110"/>
                        <a14:foregroundMark x1="65400" y1="90110" x2="65400" y2="90110"/>
                        <a14:foregroundMark x1="71800" y1="90659" x2="71800" y2="90659"/>
                        <a14:foregroundMark x1="73600" y1="89011" x2="73600" y2="89011"/>
                        <a14:foregroundMark x1="70400" y1="88462" x2="70400" y2="88462"/>
                        <a14:foregroundMark x1="43600" y1="94505" x2="43600" y2="94505"/>
                        <a14:foregroundMark x1="78800" y1="88462" x2="78800" y2="88462"/>
                        <a14:foregroundMark x1="66200" y1="62637" x2="66200" y2="62637"/>
                        <a14:foregroundMark x1="90200" y1="85165" x2="90200" y2="85165"/>
                        <a14:foregroundMark x1="90200" y1="89011" x2="90200" y2="89011"/>
                        <a14:foregroundMark x1="87800" y1="94505" x2="87800" y2="94505"/>
                        <a14:foregroundMark x1="84800" y1="88462" x2="84800" y2="88462"/>
                        <a14:foregroundMark x1="91800" y1="89011" x2="91800" y2="89011"/>
                        <a14:foregroundMark x1="91400" y1="90110" x2="91400" y2="90110"/>
                        <a14:foregroundMark x1="93200" y1="89011" x2="93200" y2="89011"/>
                        <a14:foregroundMark x1="93400" y1="95055" x2="93400" y2="95055"/>
                        <a14:foregroundMark x1="94600" y1="88462" x2="94600" y2="88462"/>
                        <a14:foregroundMark x1="96200" y1="94505" x2="96200" y2="94505"/>
                        <a14:foregroundMark x1="97600" y1="94505" x2="97600" y2="94505"/>
                        <a14:foregroundMark x1="68400" y1="87363" x2="68400" y2="87363"/>
                        <a14:foregroundMark x1="72000" y1="95604" x2="72000" y2="95604"/>
                        <a14:foregroundMark x1="70400" y1="94505" x2="70400" y2="94505"/>
                        <a14:foregroundMark x1="81800" y1="93956" x2="81800" y2="93956"/>
                        <a14:foregroundMark x1="82800" y1="96154" x2="82800" y2="96154"/>
                        <a14:foregroundMark x1="99400" y1="93407" x2="99400" y2="93407"/>
                        <a14:foregroundMark x1="97600" y1="90110" x2="97600" y2="90110"/>
                        <a14:foregroundMark x1="94800" y1="95055" x2="94800" y2="95055"/>
                        <a14:foregroundMark x1="96400" y1="89560" x2="96400" y2="89560"/>
                        <a14:foregroundMark x1="99000" y1="88462" x2="99000" y2="88462"/>
                        <a14:foregroundMark x1="97400" y1="87912" x2="97400" y2="87912"/>
                        <a14:foregroundMark x1="97200" y1="89011" x2="97200" y2="89011"/>
                        <a14:foregroundMark x1="97200" y1="90110" x2="97200" y2="90110"/>
                        <a14:foregroundMark x1="45200" y1="89560" x2="45200" y2="89560"/>
                        <a14:foregroundMark x1="53600" y1="89560" x2="53600" y2="89560"/>
                        <a14:foregroundMark x1="43600" y1="90110" x2="43600" y2="90110"/>
                        <a14:foregroundMark x1="43600" y1="87912" x2="43600" y2="87912"/>
                        <a14:foregroundMark x1="15000" y1="88462" x2="15000" y2="88462"/>
                        <a14:foregroundMark x1="15000" y1="94505" x2="15000" y2="94505"/>
                        <a14:foregroundMark x1="13600" y1="84066" x2="13600" y2="84066"/>
                        <a14:foregroundMark x1="13600" y1="90659" x2="13600" y2="90659"/>
                        <a14:foregroundMark x1="12400" y1="90110" x2="12400" y2="90110"/>
                        <a14:foregroundMark x1="800" y1="86813" x2="800" y2="86813"/>
                        <a14:foregroundMark x1="2400" y1="85714" x2="2400" y2="85714"/>
                        <a14:foregroundMark x1="4200" y1="85714" x2="4200" y2="85714"/>
                        <a14:foregroundMark x1="5600" y1="87912" x2="5600" y2="87912"/>
                        <a14:foregroundMark x1="7200" y1="88462" x2="7200" y2="88462"/>
                        <a14:foregroundMark x1="16800" y1="93407" x2="16800" y2="93407"/>
                        <a14:foregroundMark x1="16600" y1="88462" x2="16600" y2="88462"/>
                        <a14:foregroundMark x1="38800" y1="91209" x2="38800" y2="91209"/>
                        <a14:foregroundMark x1="40600" y1="90659" x2="40600" y2="90659"/>
                        <a14:foregroundMark x1="53600" y1="93407" x2="53600" y2="93407"/>
                        <a14:foregroundMark x1="35000" y1="92308" x2="35000" y2="92308"/>
                        <a14:foregroundMark x1="31400" y1="92857" x2="31400" y2="92857"/>
                        <a14:foregroundMark x1="24800" y1="87912" x2="24800" y2="87912"/>
                        <a14:foregroundMark x1="19800" y1="37912" x2="19800" y2="37912"/>
                        <a14:foregroundMark x1="19200" y1="34066" x2="19200" y2="34066"/>
                        <a14:foregroundMark x1="18800" y1="33516" x2="18800" y2="33516"/>
                        <a14:foregroundMark x1="20400" y1="35165" x2="20400" y2="35165"/>
                        <a14:foregroundMark x1="19400" y1="49451" x2="19400" y2="49451"/>
                        <a14:foregroundMark x1="3600" y1="21978" x2="3600" y2="21978"/>
                        <a14:foregroundMark x1="4400" y1="19780" x2="4400" y2="19780"/>
                        <a14:foregroundMark x1="4800" y1="19780" x2="4800" y2="19780"/>
                        <a14:foregroundMark x1="5600" y1="18681" x2="5600" y2="18681"/>
                        <a14:foregroundMark x1="5600" y1="18681" x2="5600" y2="18681"/>
                        <a14:foregroundMark x1="5800" y1="17033" x2="5800" y2="17033"/>
                        <a14:foregroundMark x1="6200" y1="14835" x2="6200" y2="14835"/>
                        <a14:foregroundMark x1="7000" y1="14286" x2="7000" y2="14286"/>
                        <a14:foregroundMark x1="8600" y1="13187" x2="8600" y2="13187"/>
                        <a14:foregroundMark x1="9800" y1="10989" x2="9800" y2="10989"/>
                        <a14:foregroundMark x1="11800" y1="8791" x2="12000" y2="8791"/>
                        <a14:foregroundMark x1="12000" y1="8791" x2="12000" y2="8791"/>
                        <a14:foregroundMark x1="13000" y1="7692" x2="13000" y2="7692"/>
                        <a14:foregroundMark x1="14000" y1="7143" x2="14000" y2="7143"/>
                        <a14:foregroundMark x1="15600" y1="6593" x2="15600" y2="6593"/>
                        <a14:foregroundMark x1="16400" y1="6593" x2="16400" y2="6593"/>
                        <a14:foregroundMark x1="17000" y1="6593" x2="17000" y2="6593"/>
                        <a14:foregroundMark x1="18200" y1="7692" x2="18200" y2="7692"/>
                        <a14:foregroundMark x1="18800" y1="8242" x2="18800" y2="8242"/>
                        <a14:foregroundMark x1="19600" y1="8791" x2="19800" y2="8791"/>
                        <a14:foregroundMark x1="21000" y1="10440" x2="21000" y2="10440"/>
                        <a14:foregroundMark x1="21200" y1="10989" x2="21200" y2="10989"/>
                        <a14:foregroundMark x1="21800" y1="12637" x2="21800" y2="12637"/>
                        <a14:foregroundMark x1="22400" y1="13187" x2="22400" y2="13187"/>
                        <a14:foregroundMark x1="22600" y1="15385" x2="22600" y2="15385"/>
                        <a14:foregroundMark x1="23800" y1="18681" x2="23800" y2="18681"/>
                        <a14:foregroundMark x1="24400" y1="20879" x2="24400" y2="20879"/>
                        <a14:foregroundMark x1="24600" y1="25824" x2="24600" y2="25824"/>
                        <a14:foregroundMark x1="24600" y1="30220" x2="24600" y2="30220"/>
                        <a14:foregroundMark x1="25600" y1="34066" x2="25600" y2="34066"/>
                        <a14:foregroundMark x1="25800" y1="36813" x2="25800" y2="37912"/>
                        <a14:foregroundMark x1="24800" y1="46154" x2="24800" y2="46154"/>
                        <a14:foregroundMark x1="25000" y1="51648" x2="25000" y2="51648"/>
                        <a14:foregroundMark x1="24600" y1="55495" x2="24600" y2="55495"/>
                        <a14:foregroundMark x1="26000" y1="54945" x2="26000" y2="54945"/>
                        <a14:foregroundMark x1="22200" y1="58242" x2="22200" y2="58242"/>
                        <a14:foregroundMark x1="19200" y1="58791" x2="19200" y2="58791"/>
                        <a14:foregroundMark x1="15400" y1="60989" x2="15400" y2="60989"/>
                        <a14:foregroundMark x1="8600" y1="52747" x2="8600" y2="52747"/>
                        <a14:foregroundMark x1="6400" y1="32967" x2="6400" y2="32967"/>
                        <a14:foregroundMark x1="8200" y1="27473" x2="8200" y2="27473"/>
                        <a14:foregroundMark x1="11600" y1="32418" x2="11600" y2="32418"/>
                        <a14:foregroundMark x1="11400" y1="29670" x2="11400" y2="29670"/>
                        <a14:foregroundMark x1="8200" y1="39560" x2="8200" y2="39560"/>
                        <a14:foregroundMark x1="3800" y1="42308" x2="3800" y2="42308"/>
                        <a14:foregroundMark x1="1800" y1="58791" x2="1800" y2="58791"/>
                        <a14:foregroundMark x1="3600" y1="63187" x2="3800" y2="63736"/>
                        <a14:foregroundMark x1="5000" y1="65934" x2="5000" y2="65934"/>
                        <a14:foregroundMark x1="23400" y1="15934" x2="23400" y2="15934"/>
                        <a14:foregroundMark x1="25600" y1="24725" x2="25600" y2="24725"/>
                        <a14:foregroundMark x1="63600" y1="62637" x2="63600" y2="62637"/>
                        <a14:foregroundMark x1="63400" y1="69780" x2="63400" y2="69780"/>
                        <a14:foregroundMark x1="60600" y1="89560" x2="60600" y2="89560"/>
                        <a14:foregroundMark x1="19800" y1="95055" x2="19800" y2="95055"/>
                        <a14:foregroundMark x1="31600" y1="95604" x2="31600" y2="95604"/>
                        <a14:foregroundMark x1="10600" y1="89011" x2="10600" y2="89011"/>
                        <a14:foregroundMark x1="9200" y1="94505" x2="9200" y2="94505"/>
                        <a14:foregroundMark x1="5600" y1="84615" x2="5600" y2="84615"/>
                        <a14:foregroundMark x1="4000" y1="94505" x2="4000" y2="94505"/>
                        <a14:foregroundMark x1="22000" y1="91209" x2="22000" y2="91209"/>
                        <a14:foregroundMark x1="10200" y1="92857" x2="10200" y2="92857"/>
                        <a14:foregroundMark x1="10600" y1="94505" x2="10600" y2="94505"/>
                        <a14:foregroundMark x1="80200" y1="86264" x2="80200" y2="86264"/>
                        <a14:foregroundMark x1="80400" y1="92308" x2="80400" y2="92308"/>
                        <a14:foregroundMark x1="79400" y1="96154" x2="79400" y2="96154"/>
                        <a14:foregroundMark x1="75600" y1="91209" x2="75600" y2="91209"/>
                        <a14:foregroundMark x1="86600" y1="89011" x2="86600" y2="89011"/>
                        <a14:foregroundMark x1="89000" y1="88462" x2="89000" y2="88462"/>
                        <a14:foregroundMark x1="83600" y1="89560" x2="83600" y2="89560"/>
                        <a14:foregroundMark x1="95800" y1="87363" x2="95800" y2="87363"/>
                        <a14:foregroundMark x1="83600" y1="94505" x2="83600" y2="94505"/>
                        <a14:foregroundMark x1="30000" y1="92308" x2="30000" y2="92308"/>
                        <a14:backgroundMark x1="24400" y1="89560" x2="24400" y2="89560"/>
                        <a14:backgroundMark x1="27600" y1="91758" x2="27600" y2="91758"/>
                        <a14:backgroundMark x1="30400" y1="93407" x2="30400" y2="93407"/>
                        <a14:backgroundMark x1="30400" y1="90110" x2="30400" y2="90110"/>
                        <a14:backgroundMark x1="36200" y1="91209" x2="36200" y2="91209"/>
                        <a14:backgroundMark x1="41200" y1="90659" x2="41200" y2="90659"/>
                        <a14:backgroundMark x1="42800" y1="93407" x2="42800" y2="93407"/>
                        <a14:backgroundMark x1="43000" y1="89560" x2="43000" y2="89560"/>
                        <a14:backgroundMark x1="52800" y1="91209" x2="52800" y2="91209"/>
                        <a14:backgroundMark x1="71200" y1="93407" x2="71200" y2="93407"/>
                        <a14:backgroundMark x1="71200" y1="89560" x2="71200" y2="89560"/>
                        <a14:backgroundMark x1="79400" y1="87363" x2="79400" y2="87363"/>
                        <a14:backgroundMark x1="82400" y1="89011" x2="82400" y2="89011"/>
                        <a14:backgroundMark x1="90200" y1="86813" x2="90200" y2="86813"/>
                        <a14:backgroundMark x1="94000" y1="94505" x2="94000" y2="94505"/>
                        <a14:backgroundMark x1="93600" y1="96154" x2="93600" y2="96154"/>
                        <a14:backgroundMark x1="98400" y1="93956" x2="98400" y2="93956"/>
                        <a14:backgroundMark x1="95600" y1="89560" x2="95600" y2="89560"/>
                        <a14:backgroundMark x1="95200" y1="93407" x2="95200" y2="93407"/>
                        <a14:backgroundMark x1="97000" y1="89560" x2="97000" y2="89560"/>
                        <a14:backgroundMark x1="98400" y1="89560" x2="98400" y2="89560"/>
                        <a14:backgroundMark x1="21000" y1="90659" x2="21000" y2="90659"/>
                        <a14:backgroundMark x1="11000" y1="92308" x2="11000" y2="92308"/>
                        <a14:backgroundMark x1="16000" y1="89011" x2="16000" y2="89011"/>
                        <a14:backgroundMark x1="9800" y1="91209" x2="9800" y2="91209"/>
                        <a14:backgroundMark x1="82600" y1="93956" x2="82600" y2="93956"/>
                      </a14:backgroundRemoval>
                    </a14:imgEffect>
                  </a14:imgLayer>
                </a14:imgProps>
              </a:ext>
              <a:ext uri="{28A0092B-C50C-407E-A947-70E740481C1C}">
                <a14:useLocalDpi xmlns:a14="http://schemas.microsoft.com/office/drawing/2010/main"/>
              </a:ext>
            </a:extLst>
          </a:blip>
          <a:srcRect/>
          <a:stretch>
            <a:fillRect/>
          </a:stretch>
        </p:blipFill>
        <p:spPr bwMode="auto">
          <a:xfrm>
            <a:off x="3437094" y="3181076"/>
            <a:ext cx="1556853" cy="566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900003" y="3181076"/>
            <a:ext cx="1307805" cy="599691"/>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52805" y="5749326"/>
            <a:ext cx="1267057" cy="544971"/>
          </a:xfrm>
          <a:prstGeom prst="rect">
            <a:avLst/>
          </a:prstGeom>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7833" y="5687308"/>
            <a:ext cx="1949464" cy="671127"/>
          </a:xfrm>
          <a:prstGeom prst="rect">
            <a:avLst/>
          </a:prstGeom>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4254" y="6310429"/>
            <a:ext cx="2140342" cy="428068"/>
          </a:xfrm>
          <a:prstGeom prst="rect">
            <a:avLst/>
          </a:prstGeom>
        </p:spPr>
      </p:pic>
    </p:spTree>
    <p:extLst>
      <p:ext uri="{BB962C8B-B14F-4D97-AF65-F5344CB8AC3E}">
        <p14:creationId xmlns:p14="http://schemas.microsoft.com/office/powerpoint/2010/main" val="2779323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NTSV C-Sections meeting ACOG/SMFM Criteria by Race, Ethnicity and Insurance Status</a:t>
            </a:r>
          </a:p>
        </p:txBody>
      </p:sp>
      <p:sp>
        <p:nvSpPr>
          <p:cNvPr id="7" name="Subtitle 6"/>
          <p:cNvSpPr>
            <a:spLocks noGrp="1"/>
          </p:cNvSpPr>
          <p:nvPr>
            <p:ph type="subTitle" idx="1"/>
          </p:nvPr>
        </p:nvSpPr>
        <p:spPr/>
        <p:txBody>
          <a:bodyPr/>
          <a:lstStyle/>
          <a:p>
            <a:r>
              <a:rPr lang="en-US" err="1"/>
              <a:t>RedCap</a:t>
            </a:r>
            <a:r>
              <a:rPr lang="en-US"/>
              <a:t> Reports</a:t>
            </a:r>
          </a:p>
        </p:txBody>
      </p:sp>
      <p:sp>
        <p:nvSpPr>
          <p:cNvPr id="4" name="Slide Number Placeholder 3"/>
          <p:cNvSpPr>
            <a:spLocks noGrp="1"/>
          </p:cNvSpPr>
          <p:nvPr>
            <p:ph type="sldNum" sz="quarter" idx="4294967295"/>
          </p:nvPr>
        </p:nvSpPr>
        <p:spPr>
          <a:xfrm>
            <a:off x="9448800" y="6356350"/>
            <a:ext cx="2743200" cy="365125"/>
          </a:xfrm>
        </p:spPr>
        <p:txBody>
          <a:bodyPr/>
          <a:lstStyle/>
          <a:p>
            <a:fld id="{97033E4B-E3EB-3D46-B2D8-3159663620FA}" type="slidenum">
              <a:rPr lang="en-US" smtClean="0"/>
              <a:pPr/>
              <a:t>72</a:t>
            </a:fld>
            <a:endParaRPr lang="en-US"/>
          </a:p>
        </p:txBody>
      </p:sp>
      <p:sp>
        <p:nvSpPr>
          <p:cNvPr id="5" name="Footer Placeholder 4"/>
          <p:cNvSpPr>
            <a:spLocks noGrp="1"/>
          </p:cNvSpPr>
          <p:nvPr>
            <p:ph type="ftr" sz="quarter" idx="4294967295"/>
          </p:nvPr>
        </p:nvSpPr>
        <p:spPr>
          <a:xfrm>
            <a:off x="0" y="6356350"/>
            <a:ext cx="4114800" cy="365125"/>
          </a:xfrm>
        </p:spPr>
        <p:txBody>
          <a:bodyPr/>
          <a:lstStyle/>
          <a:p>
            <a:pPr algn="l"/>
            <a:r>
              <a:rPr lang="en-US"/>
              <a:t>Illinois Perinatal Quality Collaborative</a:t>
            </a:r>
          </a:p>
        </p:txBody>
      </p:sp>
    </p:spTree>
    <p:extLst>
      <p:ext uri="{BB962C8B-B14F-4D97-AF65-F5344CB8AC3E}">
        <p14:creationId xmlns:p14="http://schemas.microsoft.com/office/powerpoint/2010/main" val="35568914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Labor Dystocia</a:t>
            </a:r>
          </a:p>
        </p:txBody>
      </p:sp>
      <p:sp>
        <p:nvSpPr>
          <p:cNvPr id="4" name="Slide Number Placeholder 3"/>
          <p:cNvSpPr>
            <a:spLocks noGrp="1"/>
          </p:cNvSpPr>
          <p:nvPr>
            <p:ph type="sldNum" sz="quarter" idx="10"/>
          </p:nvPr>
        </p:nvSpPr>
        <p:spPr/>
        <p:txBody>
          <a:bodyPr/>
          <a:lstStyle/>
          <a:p>
            <a:fld id="{97033E4B-E3EB-3D46-B2D8-3159663620FA}" type="slidenum">
              <a:rPr lang="en-US" smtClean="0"/>
              <a:pPr/>
              <a:t>73</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004" y="1878169"/>
            <a:ext cx="11209991" cy="3711262"/>
          </a:xfrm>
          <a:prstGeom prst="rect">
            <a:avLst/>
          </a:prstGeom>
        </p:spPr>
      </p:pic>
    </p:spTree>
    <p:extLst>
      <p:ext uri="{BB962C8B-B14F-4D97-AF65-F5344CB8AC3E}">
        <p14:creationId xmlns:p14="http://schemas.microsoft.com/office/powerpoint/2010/main" val="12485527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Second Stage Arrest </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74</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5486" y="1524159"/>
            <a:ext cx="10461028" cy="4954270"/>
          </a:xfrm>
          <a:prstGeom prst="rect">
            <a:avLst/>
          </a:prstGeom>
        </p:spPr>
      </p:pic>
      <p:sp>
        <p:nvSpPr>
          <p:cNvPr id="7" name="TextBox 6"/>
          <p:cNvSpPr txBox="1"/>
          <p:nvPr/>
        </p:nvSpPr>
        <p:spPr>
          <a:xfrm>
            <a:off x="10876894" y="5498157"/>
            <a:ext cx="385042" cy="523220"/>
          </a:xfrm>
          <a:prstGeom prst="rect">
            <a:avLst/>
          </a:prstGeom>
          <a:noFill/>
        </p:spPr>
        <p:txBody>
          <a:bodyPr wrap="none" rtlCol="0">
            <a:spAutoFit/>
          </a:bodyPr>
          <a:lstStyle/>
          <a:p>
            <a:r>
              <a:rPr lang="en-US" sz="2800" b="1">
                <a:solidFill>
                  <a:schemeClr val="accent1">
                    <a:lumMod val="75000"/>
                  </a:schemeClr>
                </a:solidFill>
              </a:rPr>
              <a:t>2</a:t>
            </a:r>
          </a:p>
        </p:txBody>
      </p:sp>
      <p:sp>
        <p:nvSpPr>
          <p:cNvPr id="8" name="Rectangle 7"/>
          <p:cNvSpPr/>
          <p:nvPr/>
        </p:nvSpPr>
        <p:spPr>
          <a:xfrm>
            <a:off x="1158240" y="5480119"/>
            <a:ext cx="2743200" cy="45705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87639" y="5029200"/>
            <a:ext cx="1188721" cy="13271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876895" y="4068416"/>
            <a:ext cx="268184" cy="384313"/>
          </a:xfrm>
          <a:prstGeom prst="rect">
            <a:avLst/>
          </a:prstGeom>
          <a:solidFill>
            <a:srgbClr val="F5F8FF"/>
          </a:solidFill>
          <a:ln>
            <a:solidFill>
              <a:srgbClr val="F5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2060"/>
                </a:solidFill>
              </a:rPr>
              <a:t>1</a:t>
            </a:r>
          </a:p>
        </p:txBody>
      </p:sp>
      <p:sp>
        <p:nvSpPr>
          <p:cNvPr id="11" name="Rectangle 10"/>
          <p:cNvSpPr/>
          <p:nvPr/>
        </p:nvSpPr>
        <p:spPr>
          <a:xfrm>
            <a:off x="10935323" y="2543959"/>
            <a:ext cx="268184" cy="384313"/>
          </a:xfrm>
          <a:prstGeom prst="rect">
            <a:avLst/>
          </a:prstGeom>
          <a:solidFill>
            <a:srgbClr val="F5F8FF"/>
          </a:solidFill>
          <a:ln>
            <a:solidFill>
              <a:srgbClr val="F5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2060"/>
                </a:solidFill>
              </a:rPr>
              <a:t>1</a:t>
            </a:r>
          </a:p>
        </p:txBody>
      </p:sp>
      <p:sp>
        <p:nvSpPr>
          <p:cNvPr id="12" name="Rectangle 11"/>
          <p:cNvSpPr/>
          <p:nvPr/>
        </p:nvSpPr>
        <p:spPr>
          <a:xfrm>
            <a:off x="9757086" y="2543959"/>
            <a:ext cx="268184" cy="384313"/>
          </a:xfrm>
          <a:prstGeom prst="rect">
            <a:avLst/>
          </a:prstGeom>
          <a:solidFill>
            <a:srgbClr val="F5F8FF"/>
          </a:solidFill>
          <a:ln>
            <a:solidFill>
              <a:srgbClr val="F5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2060"/>
                </a:solidFill>
              </a:rPr>
              <a:t>0</a:t>
            </a:r>
          </a:p>
        </p:txBody>
      </p:sp>
      <p:sp>
        <p:nvSpPr>
          <p:cNvPr id="13" name="Rectangle 12"/>
          <p:cNvSpPr/>
          <p:nvPr/>
        </p:nvSpPr>
        <p:spPr>
          <a:xfrm>
            <a:off x="9781179" y="4033966"/>
            <a:ext cx="268184" cy="384313"/>
          </a:xfrm>
          <a:prstGeom prst="rect">
            <a:avLst/>
          </a:prstGeom>
          <a:solidFill>
            <a:srgbClr val="F5F8FF"/>
          </a:solidFill>
          <a:ln>
            <a:solidFill>
              <a:srgbClr val="F5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2060"/>
                </a:solidFill>
              </a:rPr>
              <a:t>2</a:t>
            </a:r>
          </a:p>
        </p:txBody>
      </p:sp>
    </p:spTree>
    <p:extLst>
      <p:ext uri="{BB962C8B-B14F-4D97-AF65-F5344CB8AC3E}">
        <p14:creationId xmlns:p14="http://schemas.microsoft.com/office/powerpoint/2010/main" val="209854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t>Individual Case Reviews</a:t>
            </a:r>
          </a:p>
        </p:txBody>
      </p:sp>
      <p:sp>
        <p:nvSpPr>
          <p:cNvPr id="4" name="Slide Number Placeholder 3"/>
          <p:cNvSpPr>
            <a:spLocks noGrp="1"/>
          </p:cNvSpPr>
          <p:nvPr>
            <p:ph type="sldNum" sz="quarter" idx="10"/>
          </p:nvPr>
        </p:nvSpPr>
        <p:spPr/>
        <p:txBody>
          <a:bodyPr/>
          <a:lstStyle/>
          <a:p>
            <a:fld id="{97033E4B-E3EB-3D46-B2D8-3159663620FA}" type="slidenum">
              <a:rPr lang="en-US" smtClean="0"/>
              <a:pPr/>
              <a:t>75</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sp>
        <p:nvSpPr>
          <p:cNvPr id="6" name="Rectangle 5"/>
          <p:cNvSpPr/>
          <p:nvPr/>
        </p:nvSpPr>
        <p:spPr>
          <a:xfrm>
            <a:off x="447377" y="1966105"/>
            <a:ext cx="1917544" cy="340690"/>
          </a:xfrm>
          <a:prstGeom prst="rect">
            <a:avLst/>
          </a:prstGeom>
          <a:solidFill>
            <a:srgbClr val="FC8E78"/>
          </a:solidFill>
          <a:ln>
            <a:solidFill>
              <a:srgbClr val="FFF2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Record-ID</a:t>
            </a:r>
          </a:p>
        </p:txBody>
      </p:sp>
      <p:sp>
        <p:nvSpPr>
          <p:cNvPr id="11" name="Rectangle 10"/>
          <p:cNvSpPr/>
          <p:nvPr/>
        </p:nvSpPr>
        <p:spPr>
          <a:xfrm>
            <a:off x="447377" y="2743789"/>
            <a:ext cx="1917544" cy="573052"/>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1234-123</a:t>
            </a:r>
          </a:p>
        </p:txBody>
      </p:sp>
      <p:sp>
        <p:nvSpPr>
          <p:cNvPr id="17" name="Rectangle 16"/>
          <p:cNvSpPr/>
          <p:nvPr/>
        </p:nvSpPr>
        <p:spPr>
          <a:xfrm>
            <a:off x="447377" y="3195208"/>
            <a:ext cx="1917544" cy="573052"/>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1234-126</a:t>
            </a:r>
          </a:p>
        </p:txBody>
      </p:sp>
      <p:pic>
        <p:nvPicPr>
          <p:cNvPr id="7" name="Picture 6"/>
          <p:cNvPicPr>
            <a:picLocks noChangeAspect="1"/>
          </p:cNvPicPr>
          <p:nvPr/>
        </p:nvPicPr>
        <p:blipFill>
          <a:blip r:embed="rId3"/>
          <a:stretch>
            <a:fillRect/>
          </a:stretch>
        </p:blipFill>
        <p:spPr>
          <a:xfrm>
            <a:off x="3600269" y="4081573"/>
            <a:ext cx="7848336" cy="1904221"/>
          </a:xfrm>
          <a:prstGeom prst="rect">
            <a:avLst/>
          </a:prstGeom>
        </p:spPr>
      </p:pic>
      <p:sp>
        <p:nvSpPr>
          <p:cNvPr id="15" name="Rectangle 14"/>
          <p:cNvSpPr/>
          <p:nvPr/>
        </p:nvSpPr>
        <p:spPr>
          <a:xfrm>
            <a:off x="447377" y="2292370"/>
            <a:ext cx="1917544" cy="451419"/>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1234-123</a:t>
            </a:r>
          </a:p>
        </p:txBody>
      </p:sp>
      <p:pic>
        <p:nvPicPr>
          <p:cNvPr id="9" name="Picture 8"/>
          <p:cNvPicPr>
            <a:picLocks noChangeAspect="1"/>
          </p:cNvPicPr>
          <p:nvPr/>
        </p:nvPicPr>
        <p:blipFill>
          <a:blip r:embed="rId4"/>
          <a:stretch>
            <a:fillRect/>
          </a:stretch>
        </p:blipFill>
        <p:spPr>
          <a:xfrm>
            <a:off x="2364921" y="1966105"/>
            <a:ext cx="7459666" cy="1840051"/>
          </a:xfrm>
          <a:prstGeom prst="rect">
            <a:avLst/>
          </a:prstGeom>
        </p:spPr>
      </p:pic>
      <p:sp>
        <p:nvSpPr>
          <p:cNvPr id="21" name="Rectangle 20"/>
          <p:cNvSpPr/>
          <p:nvPr/>
        </p:nvSpPr>
        <p:spPr>
          <a:xfrm>
            <a:off x="9484468" y="4382778"/>
            <a:ext cx="1964137" cy="539418"/>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C00000"/>
                </a:solidFill>
              </a:rPr>
              <a:t> Public</a:t>
            </a:r>
          </a:p>
        </p:txBody>
      </p:sp>
      <p:sp>
        <p:nvSpPr>
          <p:cNvPr id="22" name="Rectangle 21"/>
          <p:cNvSpPr/>
          <p:nvPr/>
        </p:nvSpPr>
        <p:spPr>
          <a:xfrm>
            <a:off x="5560300" y="4922196"/>
            <a:ext cx="1964137" cy="539418"/>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C00000"/>
                </a:solidFill>
              </a:rPr>
              <a:t>Black</a:t>
            </a:r>
          </a:p>
        </p:txBody>
      </p:sp>
      <p:sp>
        <p:nvSpPr>
          <p:cNvPr id="23" name="Rectangle 22"/>
          <p:cNvSpPr/>
          <p:nvPr/>
        </p:nvSpPr>
        <p:spPr>
          <a:xfrm>
            <a:off x="7520331" y="5461614"/>
            <a:ext cx="1964137" cy="511786"/>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C00000"/>
                </a:solidFill>
              </a:rPr>
              <a:t>Hispanic</a:t>
            </a:r>
          </a:p>
        </p:txBody>
      </p:sp>
      <p:sp>
        <p:nvSpPr>
          <p:cNvPr id="24" name="Rectangle 23"/>
          <p:cNvSpPr/>
          <p:nvPr/>
        </p:nvSpPr>
        <p:spPr>
          <a:xfrm>
            <a:off x="9484468" y="5433982"/>
            <a:ext cx="1964137" cy="539418"/>
          </a:xfrm>
          <a:prstGeom prst="rect">
            <a:avLst/>
          </a:prstGeom>
          <a:solidFill>
            <a:srgbClr val="FFF2F0"/>
          </a:solidFill>
          <a:ln>
            <a:solidFill>
              <a:srgbClr val="FC8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C00000"/>
                </a:solidFill>
              </a:rPr>
              <a:t> Public</a:t>
            </a:r>
          </a:p>
        </p:txBody>
      </p:sp>
      <p:sp>
        <p:nvSpPr>
          <p:cNvPr id="3" name="Rectangle 2"/>
          <p:cNvSpPr/>
          <p:nvPr/>
        </p:nvSpPr>
        <p:spPr>
          <a:xfrm>
            <a:off x="5349240" y="3806156"/>
            <a:ext cx="6233160" cy="235080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7377" y="4081572"/>
            <a:ext cx="2723455" cy="1867823"/>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Use the PVB Dashboard to identify  trends in NTSV C-Sections meeting ACOG/SMFM Criteria</a:t>
            </a:r>
          </a:p>
        </p:txBody>
      </p:sp>
      <p:sp>
        <p:nvSpPr>
          <p:cNvPr id="10" name="Right Arrow 9"/>
          <p:cNvSpPr/>
          <p:nvPr/>
        </p:nvSpPr>
        <p:spPr>
          <a:xfrm>
            <a:off x="3185160" y="4802120"/>
            <a:ext cx="2164080" cy="7013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71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6A67-4D5B-7E61-4D6D-61AAF5EB5882}"/>
              </a:ext>
            </a:extLst>
          </p:cNvPr>
          <p:cNvSpPr>
            <a:spLocks noGrp="1"/>
          </p:cNvSpPr>
          <p:nvPr>
            <p:ph type="title"/>
          </p:nvPr>
        </p:nvSpPr>
        <p:spPr>
          <a:xfrm>
            <a:off x="347272" y="177748"/>
            <a:ext cx="10972800" cy="1325563"/>
          </a:xfrm>
        </p:spPr>
        <p:txBody>
          <a:bodyPr/>
          <a:lstStyle/>
          <a:p>
            <a:r>
              <a:rPr lang="en-US">
                <a:ea typeface="Lato Medium"/>
                <a:cs typeface="Lato Medium"/>
              </a:rPr>
              <a:t>2023 Face to Face: Let's Get Ready! </a:t>
            </a:r>
            <a:endParaRPr lang="en-US"/>
          </a:p>
        </p:txBody>
      </p:sp>
      <p:sp>
        <p:nvSpPr>
          <p:cNvPr id="4" name="Slide Number Placeholder 3">
            <a:extLst>
              <a:ext uri="{FF2B5EF4-FFF2-40B4-BE49-F238E27FC236}">
                <a16:creationId xmlns:a16="http://schemas.microsoft.com/office/drawing/2014/main" id="{91D1630E-9E80-0990-5B14-135FAC430B9B}"/>
              </a:ext>
            </a:extLst>
          </p:cNvPr>
          <p:cNvSpPr>
            <a:spLocks noGrp="1"/>
          </p:cNvSpPr>
          <p:nvPr>
            <p:ph type="sldNum" sz="quarter" idx="10"/>
          </p:nvPr>
        </p:nvSpPr>
        <p:spPr/>
        <p:txBody>
          <a:bodyPr/>
          <a:lstStyle/>
          <a:p>
            <a:fld id="{97033E4B-E3EB-3D46-B2D8-3159663620FA}" type="slidenum">
              <a:rPr lang="en-US" smtClean="0"/>
              <a:pPr/>
              <a:t>8</a:t>
            </a:fld>
            <a:endParaRPr lang="en-US"/>
          </a:p>
        </p:txBody>
      </p:sp>
      <p:graphicFrame>
        <p:nvGraphicFramePr>
          <p:cNvPr id="3" name="Diagram 4">
            <a:extLst>
              <a:ext uri="{FF2B5EF4-FFF2-40B4-BE49-F238E27FC236}">
                <a16:creationId xmlns:a16="http://schemas.microsoft.com/office/drawing/2014/main" id="{CE3144B1-63D5-3A35-936E-61EA985FC06C}"/>
              </a:ext>
            </a:extLst>
          </p:cNvPr>
          <p:cNvGraphicFramePr>
            <a:graphicFrameLocks noGrp="1"/>
          </p:cNvGraphicFramePr>
          <p:nvPr>
            <p:ph idx="1"/>
            <p:extLst>
              <p:ext uri="{D42A27DB-BD31-4B8C-83A1-F6EECF244321}">
                <p14:modId xmlns:p14="http://schemas.microsoft.com/office/powerpoint/2010/main" val="2315404612"/>
              </p:ext>
            </p:extLst>
          </p:nvPr>
        </p:nvGraphicFramePr>
        <p:xfrm>
          <a:off x="49770" y="958490"/>
          <a:ext cx="12368548" cy="5405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01" name="Explosion: 8 Points 2100">
            <a:extLst>
              <a:ext uri="{FF2B5EF4-FFF2-40B4-BE49-F238E27FC236}">
                <a16:creationId xmlns:a16="http://schemas.microsoft.com/office/drawing/2014/main" id="{E1873166-440C-0FD6-168C-D98166865361}"/>
              </a:ext>
            </a:extLst>
          </p:cNvPr>
          <p:cNvSpPr/>
          <p:nvPr/>
        </p:nvSpPr>
        <p:spPr>
          <a:xfrm>
            <a:off x="253485" y="5330761"/>
            <a:ext cx="2887131" cy="1889906"/>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Registration opens next week! </a:t>
            </a:r>
            <a:endParaRPr lang="en-US"/>
          </a:p>
        </p:txBody>
      </p:sp>
      <p:sp>
        <p:nvSpPr>
          <p:cNvPr id="2102" name="Explosion: 8 Points 2101">
            <a:extLst>
              <a:ext uri="{FF2B5EF4-FFF2-40B4-BE49-F238E27FC236}">
                <a16:creationId xmlns:a16="http://schemas.microsoft.com/office/drawing/2014/main" id="{FEFF9F02-D0C1-A91A-2FE3-BA6D12A814C2}"/>
              </a:ext>
            </a:extLst>
          </p:cNvPr>
          <p:cNvSpPr/>
          <p:nvPr/>
        </p:nvSpPr>
        <p:spPr>
          <a:xfrm>
            <a:off x="9057199" y="5328112"/>
            <a:ext cx="2734732" cy="174413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Templates now available</a:t>
            </a:r>
            <a:endParaRPr lang="en-US"/>
          </a:p>
        </p:txBody>
      </p:sp>
      <p:sp>
        <p:nvSpPr>
          <p:cNvPr id="13" name="Explosion: 8 Points 12">
            <a:extLst>
              <a:ext uri="{FF2B5EF4-FFF2-40B4-BE49-F238E27FC236}">
                <a16:creationId xmlns:a16="http://schemas.microsoft.com/office/drawing/2014/main" id="{4E5C9945-CED1-DE11-01CE-2B8D475ED1DB}"/>
              </a:ext>
            </a:extLst>
          </p:cNvPr>
          <p:cNvSpPr/>
          <p:nvPr/>
        </p:nvSpPr>
        <p:spPr>
          <a:xfrm>
            <a:off x="5472929" y="4484758"/>
            <a:ext cx="2769260" cy="1967947"/>
          </a:xfrm>
          <a:prstGeom prst="irregularSeal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All Data due </a:t>
            </a:r>
          </a:p>
          <a:p>
            <a:pPr algn="ctr"/>
            <a:r>
              <a:rPr lang="en-US" b="1">
                <a:ea typeface="Calibri"/>
                <a:cs typeface="Calibri"/>
              </a:rPr>
              <a:t>April 21st!</a:t>
            </a:r>
          </a:p>
        </p:txBody>
      </p:sp>
    </p:spTree>
    <p:extLst>
      <p:ext uri="{BB962C8B-B14F-4D97-AF65-F5344CB8AC3E}">
        <p14:creationId xmlns:p14="http://schemas.microsoft.com/office/powerpoint/2010/main" val="1439194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5018" y="833490"/>
            <a:ext cx="2817962" cy="5547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90618" y="833490"/>
            <a:ext cx="2665562" cy="5547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771198" y="833490"/>
            <a:ext cx="2960359" cy="5547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780818" y="974388"/>
            <a:ext cx="1676400" cy="369332"/>
          </a:xfrm>
          <a:prstGeom prst="rect">
            <a:avLst/>
          </a:prstGeom>
          <a:noFill/>
          <a:ln>
            <a:solidFill>
              <a:schemeClr val="tx1"/>
            </a:solidFill>
          </a:ln>
        </p:spPr>
        <p:txBody>
          <a:bodyPr wrap="square" rtlCol="0">
            <a:spAutoFit/>
          </a:bodyPr>
          <a:lstStyle/>
          <a:p>
            <a:pPr algn="ctr"/>
            <a:r>
              <a:rPr lang="en-US"/>
              <a:t>Hospital Name</a:t>
            </a:r>
          </a:p>
        </p:txBody>
      </p:sp>
      <p:sp>
        <p:nvSpPr>
          <p:cNvPr id="9" name="TextBox 8"/>
          <p:cNvSpPr txBox="1"/>
          <p:nvPr/>
        </p:nvSpPr>
        <p:spPr>
          <a:xfrm>
            <a:off x="3782256" y="3488988"/>
            <a:ext cx="1676400" cy="646331"/>
          </a:xfrm>
          <a:prstGeom prst="rect">
            <a:avLst/>
          </a:prstGeom>
          <a:noFill/>
          <a:ln>
            <a:solidFill>
              <a:schemeClr val="tx1"/>
            </a:solidFill>
          </a:ln>
        </p:spPr>
        <p:txBody>
          <a:bodyPr wrap="square" rtlCol="0">
            <a:spAutoFit/>
          </a:bodyPr>
          <a:lstStyle/>
          <a:p>
            <a:pPr algn="ctr"/>
            <a:r>
              <a:rPr lang="en-US"/>
              <a:t>PVB QI Team Members</a:t>
            </a:r>
          </a:p>
        </p:txBody>
      </p:sp>
      <p:sp>
        <p:nvSpPr>
          <p:cNvPr id="10" name="TextBox 9"/>
          <p:cNvSpPr txBox="1"/>
          <p:nvPr/>
        </p:nvSpPr>
        <p:spPr>
          <a:xfrm>
            <a:off x="3782256" y="4775458"/>
            <a:ext cx="1676400" cy="646331"/>
          </a:xfrm>
          <a:prstGeom prst="rect">
            <a:avLst/>
          </a:prstGeom>
          <a:noFill/>
          <a:ln>
            <a:solidFill>
              <a:schemeClr val="tx1"/>
            </a:solidFill>
          </a:ln>
        </p:spPr>
        <p:txBody>
          <a:bodyPr wrap="square" rtlCol="0">
            <a:spAutoFit/>
          </a:bodyPr>
          <a:lstStyle/>
          <a:p>
            <a:pPr algn="ctr"/>
            <a:r>
              <a:rPr lang="en-US"/>
              <a:t>BE QI Team Members</a:t>
            </a:r>
          </a:p>
        </p:txBody>
      </p:sp>
      <p:sp>
        <p:nvSpPr>
          <p:cNvPr id="11" name="TextBox 10"/>
          <p:cNvSpPr txBox="1"/>
          <p:nvPr/>
        </p:nvSpPr>
        <p:spPr>
          <a:xfrm>
            <a:off x="3780818" y="2193589"/>
            <a:ext cx="1676400" cy="646331"/>
          </a:xfrm>
          <a:prstGeom prst="rect">
            <a:avLst/>
          </a:prstGeom>
          <a:noFill/>
          <a:ln>
            <a:solidFill>
              <a:schemeClr val="tx1"/>
            </a:solidFill>
          </a:ln>
        </p:spPr>
        <p:txBody>
          <a:bodyPr wrap="square" rtlCol="0">
            <a:spAutoFit/>
          </a:bodyPr>
          <a:lstStyle/>
          <a:p>
            <a:pPr algn="ctr"/>
            <a:r>
              <a:rPr lang="en-US"/>
              <a:t>Hospital Demographics</a:t>
            </a:r>
          </a:p>
        </p:txBody>
      </p:sp>
      <p:sp>
        <p:nvSpPr>
          <p:cNvPr id="12" name="TextBox 11"/>
          <p:cNvSpPr txBox="1"/>
          <p:nvPr/>
        </p:nvSpPr>
        <p:spPr>
          <a:xfrm>
            <a:off x="6524018" y="974388"/>
            <a:ext cx="1676400" cy="369332"/>
          </a:xfrm>
          <a:prstGeom prst="rect">
            <a:avLst/>
          </a:prstGeom>
          <a:noFill/>
          <a:ln>
            <a:solidFill>
              <a:schemeClr val="tx1"/>
            </a:solidFill>
          </a:ln>
        </p:spPr>
        <p:txBody>
          <a:bodyPr wrap="square" rtlCol="0">
            <a:spAutoFit/>
          </a:bodyPr>
          <a:lstStyle/>
          <a:p>
            <a:pPr algn="ctr"/>
            <a:r>
              <a:rPr lang="en-US"/>
              <a:t>PVB </a:t>
            </a:r>
          </a:p>
        </p:txBody>
      </p:sp>
      <p:sp>
        <p:nvSpPr>
          <p:cNvPr id="15" name="TextBox 14"/>
          <p:cNvSpPr txBox="1"/>
          <p:nvPr/>
        </p:nvSpPr>
        <p:spPr>
          <a:xfrm>
            <a:off x="9405071" y="974388"/>
            <a:ext cx="1676400" cy="369332"/>
          </a:xfrm>
          <a:prstGeom prst="rect">
            <a:avLst/>
          </a:prstGeom>
          <a:noFill/>
          <a:ln>
            <a:solidFill>
              <a:schemeClr val="tx1"/>
            </a:solidFill>
          </a:ln>
        </p:spPr>
        <p:txBody>
          <a:bodyPr wrap="square" rtlCol="0">
            <a:spAutoFit/>
          </a:bodyPr>
          <a:lstStyle/>
          <a:p>
            <a:pPr algn="ctr"/>
            <a:r>
              <a:rPr lang="en-US"/>
              <a:t>Birth Equity</a:t>
            </a:r>
          </a:p>
        </p:txBody>
      </p:sp>
      <p:sp>
        <p:nvSpPr>
          <p:cNvPr id="16" name="TextBox 15"/>
          <p:cNvSpPr txBox="1"/>
          <p:nvPr/>
        </p:nvSpPr>
        <p:spPr>
          <a:xfrm>
            <a:off x="6520912" y="1947265"/>
            <a:ext cx="1676400" cy="923330"/>
          </a:xfrm>
          <a:prstGeom prst="rect">
            <a:avLst/>
          </a:prstGeom>
          <a:noFill/>
          <a:ln>
            <a:solidFill>
              <a:schemeClr val="tx1"/>
            </a:solidFill>
          </a:ln>
        </p:spPr>
        <p:txBody>
          <a:bodyPr wrap="square" rtlCol="0">
            <a:spAutoFit/>
          </a:bodyPr>
          <a:lstStyle/>
          <a:p>
            <a:pPr algn="ctr"/>
            <a:r>
              <a:rPr lang="en-US"/>
              <a:t>PVB Success</a:t>
            </a:r>
          </a:p>
          <a:p>
            <a:pPr algn="ctr"/>
            <a:endParaRPr lang="en-US"/>
          </a:p>
          <a:p>
            <a:pPr algn="ctr"/>
            <a:r>
              <a:rPr lang="en-US"/>
              <a:t>Including Data</a:t>
            </a:r>
          </a:p>
        </p:txBody>
      </p:sp>
      <p:sp>
        <p:nvSpPr>
          <p:cNvPr id="17" name="TextBox 16"/>
          <p:cNvSpPr txBox="1"/>
          <p:nvPr/>
        </p:nvSpPr>
        <p:spPr>
          <a:xfrm>
            <a:off x="6524018" y="3343399"/>
            <a:ext cx="1676400" cy="923330"/>
          </a:xfrm>
          <a:prstGeom prst="rect">
            <a:avLst/>
          </a:prstGeom>
          <a:noFill/>
          <a:ln>
            <a:solidFill>
              <a:schemeClr val="tx1"/>
            </a:solidFill>
          </a:ln>
        </p:spPr>
        <p:txBody>
          <a:bodyPr wrap="square" rtlCol="0">
            <a:spAutoFit/>
          </a:bodyPr>
          <a:lstStyle/>
          <a:p>
            <a:pPr algn="ctr"/>
            <a:r>
              <a:rPr lang="en-US"/>
              <a:t>PVB Barriers and plans to address</a:t>
            </a:r>
          </a:p>
        </p:txBody>
      </p:sp>
      <p:sp>
        <p:nvSpPr>
          <p:cNvPr id="18" name="TextBox 17"/>
          <p:cNvSpPr txBox="1"/>
          <p:nvPr/>
        </p:nvSpPr>
        <p:spPr>
          <a:xfrm>
            <a:off x="6520912" y="4834580"/>
            <a:ext cx="1676400" cy="369332"/>
          </a:xfrm>
          <a:prstGeom prst="rect">
            <a:avLst/>
          </a:prstGeom>
          <a:noFill/>
          <a:ln>
            <a:solidFill>
              <a:schemeClr val="tx1"/>
            </a:solidFill>
          </a:ln>
        </p:spPr>
        <p:txBody>
          <a:bodyPr wrap="square" rtlCol="0">
            <a:spAutoFit/>
          </a:bodyPr>
          <a:lstStyle/>
          <a:p>
            <a:pPr algn="ctr"/>
            <a:r>
              <a:rPr lang="en-US"/>
              <a:t>PVB Next Steps</a:t>
            </a:r>
          </a:p>
        </p:txBody>
      </p:sp>
      <p:sp>
        <p:nvSpPr>
          <p:cNvPr id="21" name="TextBox 20"/>
          <p:cNvSpPr txBox="1"/>
          <p:nvPr/>
        </p:nvSpPr>
        <p:spPr>
          <a:xfrm>
            <a:off x="9405071" y="1947265"/>
            <a:ext cx="1828800" cy="923330"/>
          </a:xfrm>
          <a:prstGeom prst="rect">
            <a:avLst/>
          </a:prstGeom>
          <a:noFill/>
          <a:ln>
            <a:solidFill>
              <a:schemeClr val="tx1"/>
            </a:solidFill>
          </a:ln>
        </p:spPr>
        <p:txBody>
          <a:bodyPr wrap="square" rtlCol="0">
            <a:spAutoFit/>
          </a:bodyPr>
          <a:lstStyle/>
          <a:p>
            <a:pPr algn="ctr"/>
            <a:r>
              <a:rPr lang="en-US"/>
              <a:t>BE Success</a:t>
            </a:r>
          </a:p>
          <a:p>
            <a:pPr algn="ctr"/>
            <a:endParaRPr lang="en-US"/>
          </a:p>
          <a:p>
            <a:pPr algn="ctr"/>
            <a:r>
              <a:rPr lang="en-US"/>
              <a:t>Including Data</a:t>
            </a:r>
          </a:p>
        </p:txBody>
      </p:sp>
      <p:sp>
        <p:nvSpPr>
          <p:cNvPr id="23" name="TextBox 22"/>
          <p:cNvSpPr txBox="1"/>
          <p:nvPr/>
        </p:nvSpPr>
        <p:spPr>
          <a:xfrm>
            <a:off x="9481271" y="3490696"/>
            <a:ext cx="1676400" cy="923330"/>
          </a:xfrm>
          <a:prstGeom prst="rect">
            <a:avLst/>
          </a:prstGeom>
          <a:noFill/>
          <a:ln>
            <a:solidFill>
              <a:schemeClr val="tx1"/>
            </a:solidFill>
          </a:ln>
        </p:spPr>
        <p:txBody>
          <a:bodyPr wrap="square" rtlCol="0">
            <a:spAutoFit/>
          </a:bodyPr>
          <a:lstStyle/>
          <a:p>
            <a:pPr algn="ctr"/>
            <a:r>
              <a:rPr lang="en-US"/>
              <a:t>BE Barriers and plans to address</a:t>
            </a:r>
          </a:p>
        </p:txBody>
      </p:sp>
      <p:sp>
        <p:nvSpPr>
          <p:cNvPr id="24" name="TextBox 23"/>
          <p:cNvSpPr txBox="1"/>
          <p:nvPr/>
        </p:nvSpPr>
        <p:spPr>
          <a:xfrm>
            <a:off x="9481271" y="4834580"/>
            <a:ext cx="1676400" cy="369332"/>
          </a:xfrm>
          <a:prstGeom prst="rect">
            <a:avLst/>
          </a:prstGeom>
          <a:noFill/>
          <a:ln>
            <a:solidFill>
              <a:schemeClr val="tx1"/>
            </a:solidFill>
          </a:ln>
        </p:spPr>
        <p:txBody>
          <a:bodyPr wrap="square" rtlCol="0">
            <a:spAutoFit/>
          </a:bodyPr>
          <a:lstStyle/>
          <a:p>
            <a:pPr algn="ctr"/>
            <a:r>
              <a:rPr lang="en-US"/>
              <a:t>BE Next Steps</a:t>
            </a:r>
          </a:p>
        </p:txBody>
      </p:sp>
      <p:sp>
        <p:nvSpPr>
          <p:cNvPr id="25" name="Title 1">
            <a:extLst>
              <a:ext uri="{FF2B5EF4-FFF2-40B4-BE49-F238E27FC236}">
                <a16:creationId xmlns:a16="http://schemas.microsoft.com/office/drawing/2014/main" id="{4454D9D2-FD51-4B03-BD7A-F1350B0E301B}"/>
              </a:ext>
            </a:extLst>
          </p:cNvPr>
          <p:cNvSpPr txBox="1">
            <a:spLocks/>
          </p:cNvSpPr>
          <p:nvPr/>
        </p:nvSpPr>
        <p:spPr>
          <a:xfrm>
            <a:off x="188253" y="1083367"/>
            <a:ext cx="2744638" cy="1325563"/>
          </a:xfrm>
          <a:prstGeom prst="rect">
            <a:avLst/>
          </a:prstGeom>
        </p:spPr>
        <p:txBody>
          <a:bodyPr lIns="91440" tIns="45720" rIns="91440" bIns="45720" anchor="t"/>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algn="ctr"/>
            <a:r>
              <a:rPr lang="en-US">
                <a:ea typeface="Lato Medium"/>
                <a:cs typeface="Lato Medium"/>
              </a:rPr>
              <a:t>OB Story Board Template</a:t>
            </a:r>
          </a:p>
        </p:txBody>
      </p:sp>
    </p:spTree>
    <p:extLst>
      <p:ext uri="{BB962C8B-B14F-4D97-AF65-F5344CB8AC3E}">
        <p14:creationId xmlns:p14="http://schemas.microsoft.com/office/powerpoint/2010/main" val="41963825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9">
      <a:dk1>
        <a:sysClr val="windowText" lastClr="000000"/>
      </a:dk1>
      <a:lt1>
        <a:sysClr val="window" lastClr="FFFFFF"/>
      </a:lt1>
      <a:dk2>
        <a:srgbClr val="494341"/>
      </a:dk2>
      <a:lt2>
        <a:srgbClr val="E7E6E6"/>
      </a:lt2>
      <a:accent1>
        <a:srgbClr val="85CEC0"/>
      </a:accent1>
      <a:accent2>
        <a:srgbClr val="F5822A"/>
      </a:accent2>
      <a:accent3>
        <a:srgbClr val="6E6E5B"/>
      </a:accent3>
      <a:accent4>
        <a:srgbClr val="759E5F"/>
      </a:accent4>
      <a:accent5>
        <a:srgbClr val="925071"/>
      </a:accent5>
      <a:accent6>
        <a:srgbClr val="D3D321"/>
      </a:accent6>
      <a:hlink>
        <a:srgbClr val="436F9B"/>
      </a:hlink>
      <a:folHlink>
        <a:srgbClr val="CC43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MQCC 3_31">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MQCC Master Slide Set 2019_Widescreen" id="{2C8CBCCE-4A65-4D91-9ED7-0678EB1E404F}" vid="{B81AA9FE-4BD5-4A95-BFFC-B7E8C0DD4462}"/>
    </a:ext>
  </a:extLst>
</a:theme>
</file>

<file path=ppt/theme/theme5.xml><?xml version="1.0" encoding="utf-8"?>
<a:theme xmlns:a="http://schemas.openxmlformats.org/drawingml/2006/main" name="NorthShore Official Theme">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extLst>
    <a:ext uri="{05A4C25C-085E-4340-85A3-A5531E510DB2}">
      <thm15:themeFamily xmlns:thm15="http://schemas.microsoft.com/office/thememl/2012/main" name="NorthShore Official Theme" id="{DD72CD88-7A45-4635-8C5A-2217FD798D2E}" vid="{E763282B-BFAE-47E4-9E67-697B82501F15}"/>
    </a:ext>
  </a:extLst>
</a:theme>
</file>

<file path=ppt/theme/theme6.xml><?xml version="1.0" encoding="utf-8"?>
<a:theme xmlns:a="http://schemas.openxmlformats.org/drawingml/2006/main" name="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7.xml><?xml version="1.0" encoding="utf-8"?>
<a:theme xmlns:a="http://schemas.openxmlformats.org/drawingml/2006/main" name="6_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ontentPassPackage>
  <PackageId>Template-00001-PPT</PackageId>
</ContentPassPackag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A3B746-EC70-43DE-AE9A-0E77D83B4A1D}">
  <ds:schemaRefs/>
</ds:datastoreItem>
</file>

<file path=customXml/itemProps2.xml><?xml version="1.0" encoding="utf-8"?>
<ds:datastoreItem xmlns:ds="http://schemas.openxmlformats.org/officeDocument/2006/customXml" ds:itemID="{1ABE5134-0D66-4A53-B348-2D1C52A0FBF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279</TotalTime>
  <Words>3557</Words>
  <Application>Microsoft Office PowerPoint</Application>
  <PresentationFormat>Widescreen</PresentationFormat>
  <Paragraphs>553</Paragraphs>
  <Slides>75</Slides>
  <Notes>31</Notes>
  <HiddenSlides>0</HiddenSlides>
  <MMClips>0</MMClips>
  <ScaleCrop>false</ScaleCrop>
  <HeadingPairs>
    <vt:vector size="8" baseType="variant">
      <vt:variant>
        <vt:lpstr>Fonts Used</vt:lpstr>
      </vt:variant>
      <vt:variant>
        <vt:i4>18</vt:i4>
      </vt:variant>
      <vt:variant>
        <vt:lpstr>Theme</vt:lpstr>
      </vt:variant>
      <vt:variant>
        <vt:i4>11</vt:i4>
      </vt:variant>
      <vt:variant>
        <vt:lpstr>Embedded OLE Servers</vt:lpstr>
      </vt:variant>
      <vt:variant>
        <vt:i4>2</vt:i4>
      </vt:variant>
      <vt:variant>
        <vt:lpstr>Slide Titles</vt:lpstr>
      </vt:variant>
      <vt:variant>
        <vt:i4>75</vt:i4>
      </vt:variant>
    </vt:vector>
  </HeadingPairs>
  <TitlesOfParts>
    <vt:vector size="106" baseType="lpstr">
      <vt:lpstr>ＭＳ Ｐゴシック</vt:lpstr>
      <vt:lpstr>ＭＳ Ｐゴシック</vt:lpstr>
      <vt:lpstr>Arial</vt:lpstr>
      <vt:lpstr>Arial Black</vt:lpstr>
      <vt:lpstr>Bahnschrift</vt:lpstr>
      <vt:lpstr>Calibri</vt:lpstr>
      <vt:lpstr>Calibri Light</vt:lpstr>
      <vt:lpstr>Century Gothic</vt:lpstr>
      <vt:lpstr>Gotham-Book</vt:lpstr>
      <vt:lpstr>Goudy Old Style</vt:lpstr>
      <vt:lpstr>Helvetica Neue Medium</vt:lpstr>
      <vt:lpstr>Lato</vt:lpstr>
      <vt:lpstr>Lato Medium</vt:lpstr>
      <vt:lpstr>Roboto</vt:lpstr>
      <vt:lpstr>Roboto Medium</vt:lpstr>
      <vt:lpstr>Verdana</vt:lpstr>
      <vt:lpstr>Wingdings</vt:lpstr>
      <vt:lpstr>ヒラギノ角ゴ Pro W3</vt:lpstr>
      <vt:lpstr>1_Office Theme</vt:lpstr>
      <vt:lpstr>2_Office Theme</vt:lpstr>
      <vt:lpstr>4_Office Theme</vt:lpstr>
      <vt:lpstr>CMQCC 3_31</vt:lpstr>
      <vt:lpstr>NorthShore Official Theme</vt:lpstr>
      <vt:lpstr>Vision</vt:lpstr>
      <vt:lpstr>6_Vision</vt:lpstr>
      <vt:lpstr>3_Office Theme</vt:lpstr>
      <vt:lpstr>6_Office Theme</vt:lpstr>
      <vt:lpstr>7_Office Theme</vt:lpstr>
      <vt:lpstr>5_Office Theme</vt:lpstr>
      <vt:lpstr>think-cell Slide</vt:lpstr>
      <vt:lpstr>Microsoft PowerPoint 97-2003 Presentation</vt:lpstr>
      <vt:lpstr>PVB Monthly Webinar:  Reviewing your PVB Data Stratified by Race and Ethnicity</vt:lpstr>
      <vt:lpstr>Overview</vt:lpstr>
      <vt:lpstr>ILPQC Sponsored – FREE PQI Intermittent Auscultation (IA) Opportunity for Teams </vt:lpstr>
      <vt:lpstr>2023 ILPQC Face-to-Face Meeting</vt:lpstr>
      <vt:lpstr>PowerPoint Presentation</vt:lpstr>
      <vt:lpstr>PowerPoint Presentation</vt:lpstr>
      <vt:lpstr>PowerPoint Presentation</vt:lpstr>
      <vt:lpstr>2023 Face to Face: Let's Get Ready! </vt:lpstr>
      <vt:lpstr>PowerPoint Presentation</vt:lpstr>
      <vt:lpstr>Sample Layout </vt:lpstr>
      <vt:lpstr>Promoting Vaginal Birth</vt:lpstr>
      <vt:lpstr>PVB Aims and Measures</vt:lpstr>
      <vt:lpstr>PVB Key Strategies for Culture Change</vt:lpstr>
      <vt:lpstr>Provider and Nurse Education</vt:lpstr>
      <vt:lpstr>PowerPoint Presentation</vt:lpstr>
      <vt:lpstr>PowerPoint Presentation</vt:lpstr>
      <vt:lpstr>Cesarean Decision Checklists  and Decision Huddles/Debriefs</vt:lpstr>
      <vt:lpstr>Shared Decision Making and Patient Education</vt:lpstr>
      <vt:lpstr>NTSC C-Section Rate by Hospital</vt:lpstr>
      <vt:lpstr>NTSV C-Section Rate PVB Hospitals baseline to Q1 2023</vt:lpstr>
      <vt:lpstr>Meeting ACOG/SMFM Criteria by  Category </vt:lpstr>
      <vt:lpstr>Addressing disparities: NTSV C-Section Rate by Race and Ethnicity </vt:lpstr>
      <vt:lpstr>Indication for NTSV C-Sections: White vs BOPIC Patients</vt:lpstr>
      <vt:lpstr>2022: Percent of NTSV C-Sections Meeting  ACOG/SMFM Criteria by Race/Ethnicity </vt:lpstr>
      <vt:lpstr>Summary of BE PREM Survey Completion: Demographic Breakdown </vt:lpstr>
      <vt:lpstr>Summary of BE PREM data: by Race/Ethnicity</vt:lpstr>
      <vt:lpstr>Summary of BE PREM data: Insurance status</vt:lpstr>
      <vt:lpstr>Publications</vt:lpstr>
      <vt:lpstr>Viewing your PVB Data by Race and Ethnicity</vt:lpstr>
      <vt:lpstr>Viewing your NTSV C-Section Rates  by race, ethnicity and insurance status in REDCap</vt:lpstr>
      <vt:lpstr>Let’s take a look at our PVB Reports</vt:lpstr>
      <vt:lpstr>NTSV C-Sections by Race and Ethnicity </vt:lpstr>
      <vt:lpstr>Finding your race and ethnicity report</vt:lpstr>
      <vt:lpstr>Selecting your report</vt:lpstr>
      <vt:lpstr>View your report</vt:lpstr>
      <vt:lpstr>PowerPoint Presentation</vt:lpstr>
      <vt:lpstr>Addressing NTSV CS Disparities: understand the data, identify disparities</vt:lpstr>
      <vt:lpstr>Addressing Disparities in NTSV Cesareans: take action!</vt:lpstr>
      <vt:lpstr>Things to Consider When Interpreting Stratified Data</vt:lpstr>
      <vt:lpstr>Notice</vt:lpstr>
      <vt:lpstr>Understanding Data Sources</vt:lpstr>
      <vt:lpstr>Focus on Missing Race Trends</vt:lpstr>
      <vt:lpstr>How to Handle Small Cell Sizes</vt:lpstr>
      <vt:lpstr>How to Handle Small Cell Sizes</vt:lpstr>
      <vt:lpstr>Opportunities with Small Cell Sizes</vt:lpstr>
      <vt:lpstr>QI Opportunities with Small Cell Sizes</vt:lpstr>
      <vt:lpstr>Determine the focus of QI Opportunities</vt:lpstr>
      <vt:lpstr>Location is Important …</vt:lpstr>
      <vt:lpstr>QI Improvement Example</vt:lpstr>
      <vt:lpstr>Suggestions for Equity QI Questions</vt:lpstr>
      <vt:lpstr>QI Goal</vt:lpstr>
      <vt:lpstr>Thank you for having me!</vt:lpstr>
      <vt:lpstr>PowerPoint Presentation</vt:lpstr>
      <vt:lpstr>Using Disaggregated Race/Ethnicity Data in Promoting Vaginal Birth</vt:lpstr>
      <vt:lpstr>Total NTSV C/S Rate from Beginning of Initiative to Now</vt:lpstr>
      <vt:lpstr>A Rude Awakening</vt:lpstr>
      <vt:lpstr>Promoting Vaginal Birth with a focus on Equity </vt:lpstr>
      <vt:lpstr>Objectives </vt:lpstr>
      <vt:lpstr>Hospital A and B NTSV C/S 2022</vt:lpstr>
      <vt:lpstr>Adjusted for diabetes (all), HTN (all), obesity, smoking</vt:lpstr>
      <vt:lpstr>Clinical factors do not explain racial and ethnic differences in c-section</vt:lpstr>
      <vt:lpstr>Poll #1</vt:lpstr>
      <vt:lpstr>PowerPoint Presentation</vt:lpstr>
      <vt:lpstr>What is the focus of Birth Equity (BE)?</vt:lpstr>
      <vt:lpstr>Key QI Strategies </vt:lpstr>
      <vt:lpstr>2. Utilize race/ethnicity medical record &amp; quality data</vt:lpstr>
      <vt:lpstr>To Review at PVB Team Meetings: NTSV C/S Rate Over Time White vs BIPOC</vt:lpstr>
      <vt:lpstr>Wrap-Up</vt:lpstr>
      <vt:lpstr>ILPQC is here to help you  get across the finish line!</vt:lpstr>
      <vt:lpstr>Upcoming Calls</vt:lpstr>
      <vt:lpstr>Thanks to our Funders</vt:lpstr>
      <vt:lpstr>NTSV C-Sections meeting ACOG/SMFM Criteria by Race, Ethnicity and Insurance Status</vt:lpstr>
      <vt:lpstr>Labor Dystocia</vt:lpstr>
      <vt:lpstr>Second Stage Arrest </vt:lpstr>
      <vt:lpstr>Individual Case Reviews</vt:lpstr>
    </vt:vector>
  </TitlesOfParts>
  <Company>NorthShore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Alana Rivera</dc:creator>
  <cp:lastModifiedBy>Eileen Fleming Suse</cp:lastModifiedBy>
  <cp:revision>16</cp:revision>
  <dcterms:created xsi:type="dcterms:W3CDTF">2022-05-27T17:37:53Z</dcterms:created>
  <dcterms:modified xsi:type="dcterms:W3CDTF">2023-03-27T17:22:44Z</dcterms:modified>
</cp:coreProperties>
</file>