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5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6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7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8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9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10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11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2E9_5655E4C6.xml" ContentType="application/vnd.ms-powerpoint.comments+xml"/>
  <Override PartName="/ppt/comments/modernComment_2A0_FEC9E073.xml" ContentType="application/vnd.ms-powerpoint.comment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4375" r:id="rId4"/>
    <p:sldMasterId id="2147483708" r:id="rId5"/>
    <p:sldMasterId id="2147484591" r:id="rId6"/>
    <p:sldMasterId id="2147484612" r:id="rId7"/>
    <p:sldMasterId id="2147484625" r:id="rId8"/>
    <p:sldMasterId id="2147484654" r:id="rId9"/>
    <p:sldMasterId id="2147484856" r:id="rId10"/>
    <p:sldMasterId id="2147484870" r:id="rId11"/>
    <p:sldMasterId id="2147484898" r:id="rId12"/>
    <p:sldMasterId id="2147484915" r:id="rId13"/>
    <p:sldMasterId id="2147484939" r:id="rId14"/>
  </p:sldMasterIdLst>
  <p:notesMasterIdLst>
    <p:notesMasterId r:id="rId73"/>
  </p:notesMasterIdLst>
  <p:sldIdLst>
    <p:sldId id="257" r:id="rId15"/>
    <p:sldId id="646" r:id="rId16"/>
    <p:sldId id="728" r:id="rId17"/>
    <p:sldId id="731" r:id="rId18"/>
    <p:sldId id="732" r:id="rId19"/>
    <p:sldId id="733" r:id="rId20"/>
    <p:sldId id="743" r:id="rId21"/>
    <p:sldId id="744" r:id="rId22"/>
    <p:sldId id="745" r:id="rId23"/>
    <p:sldId id="765" r:id="rId24"/>
    <p:sldId id="787" r:id="rId25"/>
    <p:sldId id="548" r:id="rId26"/>
    <p:sldId id="734" r:id="rId27"/>
    <p:sldId id="735" r:id="rId28"/>
    <p:sldId id="736" r:id="rId29"/>
    <p:sldId id="737" r:id="rId30"/>
    <p:sldId id="739" r:id="rId31"/>
    <p:sldId id="740" r:id="rId32"/>
    <p:sldId id="741" r:id="rId33"/>
    <p:sldId id="747" r:id="rId34"/>
    <p:sldId id="748" r:id="rId35"/>
    <p:sldId id="759" r:id="rId36"/>
    <p:sldId id="754" r:id="rId37"/>
    <p:sldId id="758" r:id="rId38"/>
    <p:sldId id="764" r:id="rId39"/>
    <p:sldId id="784" r:id="rId40"/>
    <p:sldId id="785" r:id="rId41"/>
    <p:sldId id="786" r:id="rId42"/>
    <p:sldId id="364" r:id="rId43"/>
    <p:sldId id="763" r:id="rId44"/>
    <p:sldId id="749" r:id="rId45"/>
    <p:sldId id="750" r:id="rId46"/>
    <p:sldId id="751" r:id="rId47"/>
    <p:sldId id="752" r:id="rId48"/>
    <p:sldId id="753" r:id="rId49"/>
    <p:sldId id="746" r:id="rId50"/>
    <p:sldId id="766" r:id="rId51"/>
    <p:sldId id="767" r:id="rId52"/>
    <p:sldId id="768" r:id="rId53"/>
    <p:sldId id="769" r:id="rId54"/>
    <p:sldId id="770" r:id="rId55"/>
    <p:sldId id="771" r:id="rId56"/>
    <p:sldId id="772" r:id="rId57"/>
    <p:sldId id="773" r:id="rId58"/>
    <p:sldId id="774" r:id="rId59"/>
    <p:sldId id="775" r:id="rId60"/>
    <p:sldId id="776" r:id="rId61"/>
    <p:sldId id="777" r:id="rId62"/>
    <p:sldId id="778" r:id="rId63"/>
    <p:sldId id="779" r:id="rId64"/>
    <p:sldId id="780" r:id="rId65"/>
    <p:sldId id="783" r:id="rId66"/>
    <p:sldId id="761" r:id="rId67"/>
    <p:sldId id="762" r:id="rId68"/>
    <p:sldId id="672" r:id="rId69"/>
    <p:sldId id="729" r:id="rId70"/>
    <p:sldId id="730" r:id="rId71"/>
    <p:sldId id="474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FCF8223C-610E-2BBA-F33B-0E1F55F6BB33}" name="Patricia Ann Lee King" initials="PK" userId="S::pal094@ads.northwestern.edu::dbab7ec2-5444-4d21-afe7-a39974533ddc" providerId="AD"/>
  <p188:author id="{B1E8E1CE-C373-4BDB-0D3F-F84FE1DA86D4}" name="Eileen Fleming Suse" initials="ES" userId="S::efs3844@ads.northwestern.edu::725c94ef-d051-42d7-9d33-8572765d59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ED7373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6AA88-8543-8400-574D-8CCC110DBA89}" v="10" dt="2023-04-21T20:55:21.861"/>
    <p1510:client id="{C205C2A5-6F42-36BD-F293-C52753C2E4F5}" v="24" dt="2023-06-21T16:40:43.763"/>
    <p1510:client id="{20BCD6E9-8E34-EC30-011C-4F65172364CB}" v="13" dt="2023-04-19T03:11:01.262"/>
    <p1510:client id="{E7E30D94-0778-BDC6-4E2A-5FE59B3E343F}" v="24" dt="2023-06-21T22:27:27.108"/>
    <p1510:client id="{D6A99D0E-F8F8-6E6C-42C9-3410228B10B7}" v="99" dt="2023-04-19T15:50:26.8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presProps" Target="presProps.xml"/><Relationship Id="rId79" Type="http://schemas.microsoft.com/office/2018/10/relationships/authors" Target="authors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2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3" Type="http://schemas.openxmlformats.org/officeDocument/2006/relationships/slideMaster" Target="slideMasters/slideMaster1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8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71" Type="http://schemas.openxmlformats.org/officeDocument/2006/relationships/slide" Target="slides/slide57.xml"/><Relationship Id="rId2" Type="http://schemas.openxmlformats.org/officeDocument/2006/relationships/customXml" Target="../customXml/item2.xml"/><Relationship Id="rId2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fs3844\Documents\ILPQC\PVB\PVB%20Data%20Graphs%203.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NTSV C-Section</a:t>
            </a:r>
            <a:r>
              <a:rPr lang="en-US" sz="2000" baseline="0" dirty="0"/>
              <a:t> Rate by Race and Ethnicity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RE!$A$2</c:f>
              <c:strCache>
                <c:ptCount val="1"/>
                <c:pt idx="0">
                  <c:v>Black</c:v>
                </c:pt>
              </c:strCache>
            </c:strRef>
          </c:tx>
          <c:spPr>
            <a:ln w="28575" cap="rnd">
              <a:solidFill>
                <a:srgbClr val="FF339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3399"/>
              </a:solidFill>
              <a:ln w="9525">
                <a:noFill/>
              </a:ln>
              <a:effectLst/>
            </c:spPr>
          </c:marker>
          <c:cat>
            <c:strRef>
              <c:f>RE!$B$1:$K$1</c:f>
              <c:strCache>
                <c:ptCount val="10"/>
                <c:pt idx="0">
                  <c:v>Baseline </c:v>
                </c:pt>
                <c:pt idx="1">
                  <c:v>Q1 2021</c:v>
                </c:pt>
                <c:pt idx="2">
                  <c:v>Q2 2021
</c:v>
                </c:pt>
                <c:pt idx="3">
                  <c:v>Q3 2021 
</c:v>
                </c:pt>
                <c:pt idx="4">
                  <c:v>Q4 2021 
</c:v>
                </c:pt>
                <c:pt idx="5">
                  <c:v>Q1 2022</c:v>
                </c:pt>
                <c:pt idx="6">
                  <c:v>Q2 2022 </c:v>
                </c:pt>
                <c:pt idx="7">
                  <c:v>Q3 2022 
</c:v>
                </c:pt>
                <c:pt idx="8">
                  <c:v>Q4 2022 </c:v>
                </c:pt>
                <c:pt idx="9">
                  <c:v>Q1 2023 </c:v>
                </c:pt>
              </c:strCache>
            </c:strRef>
          </c:cat>
          <c:val>
            <c:numRef>
              <c:f>RE!$B$2:$K$2</c:f>
              <c:numCache>
                <c:formatCode>0%</c:formatCode>
                <c:ptCount val="10"/>
                <c:pt idx="0">
                  <c:v>0.30745814307458141</c:v>
                </c:pt>
                <c:pt idx="1">
                  <c:v>0.33</c:v>
                </c:pt>
                <c:pt idx="2">
                  <c:v>0.23</c:v>
                </c:pt>
                <c:pt idx="3">
                  <c:v>0.28999999999999998</c:v>
                </c:pt>
                <c:pt idx="4">
                  <c:v>0.25800000000000001</c:v>
                </c:pt>
                <c:pt idx="5">
                  <c:v>0.28699999999999998</c:v>
                </c:pt>
                <c:pt idx="6">
                  <c:v>0.28399999999999997</c:v>
                </c:pt>
                <c:pt idx="7">
                  <c:v>0.23499999999999999</c:v>
                </c:pt>
                <c:pt idx="8">
                  <c:v>0.255</c:v>
                </c:pt>
                <c:pt idx="9">
                  <c:v>0.245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6C-4E29-BE2E-93017F414C62}"/>
            </c:ext>
          </c:extLst>
        </c:ser>
        <c:ser>
          <c:idx val="1"/>
          <c:order val="1"/>
          <c:tx>
            <c:strRef>
              <c:f>RE!$A$3</c:f>
              <c:strCache>
                <c:ptCount val="1"/>
                <c:pt idx="0">
                  <c:v>White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RE!$B$1:$K$1</c:f>
              <c:strCache>
                <c:ptCount val="10"/>
                <c:pt idx="0">
                  <c:v>Baseline </c:v>
                </c:pt>
                <c:pt idx="1">
                  <c:v>Q1 2021</c:v>
                </c:pt>
                <c:pt idx="2">
                  <c:v>Q2 2021
</c:v>
                </c:pt>
                <c:pt idx="3">
                  <c:v>Q3 2021 
</c:v>
                </c:pt>
                <c:pt idx="4">
                  <c:v>Q4 2021 
</c:v>
                </c:pt>
                <c:pt idx="5">
                  <c:v>Q1 2022</c:v>
                </c:pt>
                <c:pt idx="6">
                  <c:v>Q2 2022 </c:v>
                </c:pt>
                <c:pt idx="7">
                  <c:v>Q3 2022 
</c:v>
                </c:pt>
                <c:pt idx="8">
                  <c:v>Q4 2022 </c:v>
                </c:pt>
                <c:pt idx="9">
                  <c:v>Q1 2023 </c:v>
                </c:pt>
              </c:strCache>
            </c:strRef>
          </c:cat>
          <c:val>
            <c:numRef>
              <c:f>RE!$B$3:$K$3</c:f>
              <c:numCache>
                <c:formatCode>0.00%</c:formatCode>
                <c:ptCount val="10"/>
                <c:pt idx="0">
                  <c:v>0.27</c:v>
                </c:pt>
                <c:pt idx="1">
                  <c:v>0.26</c:v>
                </c:pt>
                <c:pt idx="2">
                  <c:v>0.25700000000000001</c:v>
                </c:pt>
                <c:pt idx="3">
                  <c:v>0.246</c:v>
                </c:pt>
                <c:pt idx="4">
                  <c:v>0.245</c:v>
                </c:pt>
                <c:pt idx="5">
                  <c:v>0.23599999999999999</c:v>
                </c:pt>
                <c:pt idx="6">
                  <c:v>0.24</c:v>
                </c:pt>
                <c:pt idx="7">
                  <c:v>0.247</c:v>
                </c:pt>
                <c:pt idx="8">
                  <c:v>0.246</c:v>
                </c:pt>
                <c:pt idx="9">
                  <c:v>0.23100000000000001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C-4E29-BE2E-93017F414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4960864"/>
        <c:axId val="1594957952"/>
      </c:lineChart>
      <c:catAx>
        <c:axId val="159496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4957952"/>
        <c:crosses val="autoZero"/>
        <c:auto val="1"/>
        <c:lblAlgn val="ctr"/>
        <c:lblOffset val="100"/>
        <c:noMultiLvlLbl val="0"/>
      </c:catAx>
      <c:valAx>
        <c:axId val="1594957952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496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NTSV Cesarean Section</a:t>
            </a:r>
            <a:r>
              <a:rPr lang="en-US" b="1" baseline="0" dirty="0"/>
              <a:t> </a:t>
            </a:r>
            <a:r>
              <a:rPr lang="en-US" b="1" dirty="0"/>
              <a:t>Rate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Total NTSV CS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Sheet1!$C$2:$C$31</c:f>
              <c:numCache>
                <c:formatCode>General</c:formatCode>
                <c:ptCount val="30"/>
                <c:pt idx="0">
                  <c:v>263</c:v>
                </c:pt>
                <c:pt idx="1">
                  <c:v>83</c:v>
                </c:pt>
                <c:pt idx="2">
                  <c:v>95</c:v>
                </c:pt>
                <c:pt idx="3">
                  <c:v>106</c:v>
                </c:pt>
                <c:pt idx="4">
                  <c:v>92</c:v>
                </c:pt>
                <c:pt idx="5">
                  <c:v>109</c:v>
                </c:pt>
                <c:pt idx="6">
                  <c:v>102</c:v>
                </c:pt>
                <c:pt idx="7">
                  <c:v>104</c:v>
                </c:pt>
                <c:pt idx="8">
                  <c:v>110</c:v>
                </c:pt>
                <c:pt idx="9">
                  <c:v>103</c:v>
                </c:pt>
                <c:pt idx="10">
                  <c:v>104</c:v>
                </c:pt>
                <c:pt idx="11">
                  <c:v>89</c:v>
                </c:pt>
                <c:pt idx="12">
                  <c:v>103</c:v>
                </c:pt>
                <c:pt idx="13">
                  <c:v>90</c:v>
                </c:pt>
                <c:pt idx="14">
                  <c:v>70</c:v>
                </c:pt>
                <c:pt idx="15">
                  <c:v>86</c:v>
                </c:pt>
                <c:pt idx="16">
                  <c:v>91</c:v>
                </c:pt>
                <c:pt idx="17">
                  <c:v>88</c:v>
                </c:pt>
                <c:pt idx="18">
                  <c:v>71</c:v>
                </c:pt>
                <c:pt idx="19">
                  <c:v>91</c:v>
                </c:pt>
                <c:pt idx="20">
                  <c:v>84</c:v>
                </c:pt>
                <c:pt idx="21">
                  <c:v>88</c:v>
                </c:pt>
                <c:pt idx="22">
                  <c:v>86</c:v>
                </c:pt>
                <c:pt idx="23">
                  <c:v>84</c:v>
                </c:pt>
                <c:pt idx="24">
                  <c:v>82</c:v>
                </c:pt>
                <c:pt idx="25">
                  <c:v>77</c:v>
                </c:pt>
                <c:pt idx="26">
                  <c:v>88</c:v>
                </c:pt>
                <c:pt idx="27">
                  <c:v>73</c:v>
                </c:pt>
                <c:pt idx="28">
                  <c:v>80</c:v>
                </c:pt>
                <c:pt idx="29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10-4B98-BE60-083547BBE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76992880"/>
        <c:axId val="577863968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NTSV CS Rate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Sheet1!$B$2:$B$31</c:f>
              <c:numCache>
                <c:formatCode>0.0%</c:formatCode>
                <c:ptCount val="30"/>
                <c:pt idx="0">
                  <c:v>0.21073717948717949</c:v>
                </c:pt>
                <c:pt idx="1">
                  <c:v>0.23380281690140844</c:v>
                </c:pt>
                <c:pt idx="2">
                  <c:v>0.26988636363636365</c:v>
                </c:pt>
                <c:pt idx="3">
                  <c:v>0.25980392156862747</c:v>
                </c:pt>
                <c:pt idx="4">
                  <c:v>0.2</c:v>
                </c:pt>
                <c:pt idx="5">
                  <c:v>0.24384787472035793</c:v>
                </c:pt>
                <c:pt idx="6">
                  <c:v>0.21888412017167383</c:v>
                </c:pt>
                <c:pt idx="7">
                  <c:v>0.21138211382113822</c:v>
                </c:pt>
                <c:pt idx="8">
                  <c:v>0.22132796780684105</c:v>
                </c:pt>
                <c:pt idx="9">
                  <c:v>0.23462414578587698</c:v>
                </c:pt>
                <c:pt idx="10">
                  <c:v>0.21711899791231734</c:v>
                </c:pt>
                <c:pt idx="11">
                  <c:v>0.22762148337595908</c:v>
                </c:pt>
                <c:pt idx="12">
                  <c:v>0.25879396984924624</c:v>
                </c:pt>
                <c:pt idx="13">
                  <c:v>0.24064171122994651</c:v>
                </c:pt>
                <c:pt idx="14">
                  <c:v>0.19607843137254902</c:v>
                </c:pt>
                <c:pt idx="15">
                  <c:v>0.22279792746113988</c:v>
                </c:pt>
                <c:pt idx="16">
                  <c:v>0.24661246612466126</c:v>
                </c:pt>
                <c:pt idx="17">
                  <c:v>0.22506393861892582</c:v>
                </c:pt>
                <c:pt idx="18">
                  <c:v>0.18882978723404256</c:v>
                </c:pt>
                <c:pt idx="19">
                  <c:v>0.22921914357682618</c:v>
                </c:pt>
                <c:pt idx="20">
                  <c:v>0.19534883720930232</c:v>
                </c:pt>
                <c:pt idx="21">
                  <c:v>0.21103117505995203</c:v>
                </c:pt>
                <c:pt idx="22">
                  <c:v>0.20427553444180521</c:v>
                </c:pt>
                <c:pt idx="23">
                  <c:v>0.2153846153846154</c:v>
                </c:pt>
                <c:pt idx="24">
                  <c:v>0.20048899755501223</c:v>
                </c:pt>
                <c:pt idx="25">
                  <c:v>0.2103825136612022</c:v>
                </c:pt>
                <c:pt idx="26">
                  <c:v>0.25806451612903225</c:v>
                </c:pt>
                <c:pt idx="27">
                  <c:v>0.19010416666666666</c:v>
                </c:pt>
                <c:pt idx="28">
                  <c:v>0.21505376344086022</c:v>
                </c:pt>
                <c:pt idx="29">
                  <c:v>0.26221079691516708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10-4B98-BE60-083547BBE9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ILPQC Target (23.6%)</c:v>
                </c:pt>
              </c:strCache>
            </c:strRef>
          </c:tx>
          <c:spPr>
            <a:ln w="317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Sheet1!$D$2:$D$31</c:f>
              <c:numCache>
                <c:formatCode>0.0%</c:formatCode>
                <c:ptCount val="30"/>
                <c:pt idx="0">
                  <c:v>0.23599999999999999</c:v>
                </c:pt>
                <c:pt idx="1">
                  <c:v>0.23599999999999999</c:v>
                </c:pt>
                <c:pt idx="2">
                  <c:v>0.23599999999999999</c:v>
                </c:pt>
                <c:pt idx="3">
                  <c:v>0.23599999999999999</c:v>
                </c:pt>
                <c:pt idx="4">
                  <c:v>0.23599999999999999</c:v>
                </c:pt>
                <c:pt idx="5">
                  <c:v>0.23599999999999999</c:v>
                </c:pt>
                <c:pt idx="6">
                  <c:v>0.23599999999999999</c:v>
                </c:pt>
                <c:pt idx="7">
                  <c:v>0.23599999999999999</c:v>
                </c:pt>
                <c:pt idx="8">
                  <c:v>0.23599999999999999</c:v>
                </c:pt>
                <c:pt idx="9">
                  <c:v>0.23599999999999999</c:v>
                </c:pt>
                <c:pt idx="10">
                  <c:v>0.23599999999999999</c:v>
                </c:pt>
                <c:pt idx="11">
                  <c:v>0.23599999999999999</c:v>
                </c:pt>
                <c:pt idx="12">
                  <c:v>0.23599999999999999</c:v>
                </c:pt>
                <c:pt idx="13">
                  <c:v>0.23599999999999999</c:v>
                </c:pt>
                <c:pt idx="14">
                  <c:v>0.23599999999999999</c:v>
                </c:pt>
                <c:pt idx="15">
                  <c:v>0.23599999999999999</c:v>
                </c:pt>
                <c:pt idx="16">
                  <c:v>0.23599999999999999</c:v>
                </c:pt>
                <c:pt idx="17">
                  <c:v>0.23599999999999999</c:v>
                </c:pt>
                <c:pt idx="18">
                  <c:v>0.23599999999999999</c:v>
                </c:pt>
                <c:pt idx="19">
                  <c:v>0.23599999999999999</c:v>
                </c:pt>
                <c:pt idx="20">
                  <c:v>0.23599999999999999</c:v>
                </c:pt>
                <c:pt idx="21">
                  <c:v>0.23599999999999999</c:v>
                </c:pt>
                <c:pt idx="22">
                  <c:v>0.23599999999999999</c:v>
                </c:pt>
                <c:pt idx="23">
                  <c:v>0.23599999999999999</c:v>
                </c:pt>
                <c:pt idx="24">
                  <c:v>0.23599999999999999</c:v>
                </c:pt>
                <c:pt idx="25">
                  <c:v>0.23599999999999999</c:v>
                </c:pt>
                <c:pt idx="26">
                  <c:v>0.23599999999999999</c:v>
                </c:pt>
                <c:pt idx="27">
                  <c:v>0.23599999999999999</c:v>
                </c:pt>
                <c:pt idx="28">
                  <c:v>0.23599999999999999</c:v>
                </c:pt>
                <c:pt idx="29">
                  <c:v>0.23599999999999999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A8-4AB2-BC10-F166656EE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9703408"/>
        <c:axId val="577852320"/>
      </c:lineChart>
      <c:catAx>
        <c:axId val="57970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852320"/>
        <c:crosses val="autoZero"/>
        <c:auto val="1"/>
        <c:lblAlgn val="ctr"/>
        <c:lblOffset val="100"/>
        <c:noMultiLvlLbl val="0"/>
      </c:catAx>
      <c:valAx>
        <c:axId val="57785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NTSV CS Rate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703408"/>
        <c:crosses val="autoZero"/>
        <c:crossBetween val="between"/>
      </c:valAx>
      <c:valAx>
        <c:axId val="57786396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Total NTSV Cesarean Sections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992880"/>
        <c:crosses val="max"/>
        <c:crossBetween val="between"/>
      </c:valAx>
      <c:catAx>
        <c:axId val="576992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78639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NTSV Cesarean Section</a:t>
            </a:r>
            <a:r>
              <a:rPr lang="en-US" b="1" baseline="0" dirty="0"/>
              <a:t> </a:t>
            </a:r>
            <a:r>
              <a:rPr lang="en-US" b="1" dirty="0"/>
              <a:t>Rate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Total NTSV CS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Baseline</c:v>
                </c:pt>
                <c:pt idx="1">
                  <c:v>CY21 Q1</c:v>
                </c:pt>
                <c:pt idx="2">
                  <c:v>CY21 Q2</c:v>
                </c:pt>
                <c:pt idx="3">
                  <c:v>CY21 Q3</c:v>
                </c:pt>
                <c:pt idx="4">
                  <c:v>CY21 Q4</c:v>
                </c:pt>
                <c:pt idx="5">
                  <c:v>CY22 Q1</c:v>
                </c:pt>
                <c:pt idx="6">
                  <c:v>CY22 Q2</c:v>
                </c:pt>
                <c:pt idx="7">
                  <c:v>CY22 Q3</c:v>
                </c:pt>
                <c:pt idx="8">
                  <c:v>CY22 Q4</c:v>
                </c:pt>
                <c:pt idx="9">
                  <c:v>CY23 Q1</c:v>
                </c:pt>
                <c:pt idx="10">
                  <c:v>CY23 Q2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263</c:v>
                </c:pt>
                <c:pt idx="1">
                  <c:v>284</c:v>
                </c:pt>
                <c:pt idx="2">
                  <c:v>303</c:v>
                </c:pt>
                <c:pt idx="3">
                  <c:v>317</c:v>
                </c:pt>
                <c:pt idx="4">
                  <c:v>296</c:v>
                </c:pt>
                <c:pt idx="5">
                  <c:v>246</c:v>
                </c:pt>
                <c:pt idx="6">
                  <c:v>250</c:v>
                </c:pt>
                <c:pt idx="7">
                  <c:v>263</c:v>
                </c:pt>
                <c:pt idx="8">
                  <c:v>252</c:v>
                </c:pt>
                <c:pt idx="9">
                  <c:v>238</c:v>
                </c:pt>
                <c:pt idx="10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10-4B98-BE60-083547BBE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76992880"/>
        <c:axId val="577863968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NTSV CS Rate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Baseline</c:v>
                </c:pt>
                <c:pt idx="1">
                  <c:v>CY21 Q1</c:v>
                </c:pt>
                <c:pt idx="2">
                  <c:v>CY21 Q2</c:v>
                </c:pt>
                <c:pt idx="3">
                  <c:v>CY21 Q3</c:v>
                </c:pt>
                <c:pt idx="4">
                  <c:v>CY21 Q4</c:v>
                </c:pt>
                <c:pt idx="5">
                  <c:v>CY22 Q1</c:v>
                </c:pt>
                <c:pt idx="6">
                  <c:v>CY22 Q2</c:v>
                </c:pt>
                <c:pt idx="7">
                  <c:v>CY22 Q3</c:v>
                </c:pt>
                <c:pt idx="8">
                  <c:v>CY22 Q4</c:v>
                </c:pt>
                <c:pt idx="9">
                  <c:v>CY23 Q1</c:v>
                </c:pt>
                <c:pt idx="10">
                  <c:v>CY23 Q2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0.21073717948717949</c:v>
                </c:pt>
                <c:pt idx="1">
                  <c:v>0.25470852017937218</c:v>
                </c:pt>
                <c:pt idx="2">
                  <c:v>0.22068463219227968</c:v>
                </c:pt>
                <c:pt idx="3">
                  <c:v>0.22198879551820727</c:v>
                </c:pt>
                <c:pt idx="4">
                  <c:v>0.2334384858044164</c:v>
                </c:pt>
                <c:pt idx="5">
                  <c:v>0.22023276633840644</c:v>
                </c:pt>
                <c:pt idx="6">
                  <c:v>0.22007042253521128</c:v>
                </c:pt>
                <c:pt idx="7">
                  <c:v>0.21141479099678456</c:v>
                </c:pt>
                <c:pt idx="8">
                  <c:v>0.20655737704918034</c:v>
                </c:pt>
                <c:pt idx="9">
                  <c:v>0.21814848762603117</c:v>
                </c:pt>
                <c:pt idx="10">
                  <c:v>0.23915900131406045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10-4B98-BE60-083547BBE9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ILPQC Target (23.6%)</c:v>
                </c:pt>
              </c:strCache>
            </c:strRef>
          </c:tx>
          <c:spPr>
            <a:ln w="317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Baseline</c:v>
                </c:pt>
                <c:pt idx="1">
                  <c:v>CY21 Q1</c:v>
                </c:pt>
                <c:pt idx="2">
                  <c:v>CY21 Q2</c:v>
                </c:pt>
                <c:pt idx="3">
                  <c:v>CY21 Q3</c:v>
                </c:pt>
                <c:pt idx="4">
                  <c:v>CY21 Q4</c:v>
                </c:pt>
                <c:pt idx="5">
                  <c:v>CY22 Q1</c:v>
                </c:pt>
                <c:pt idx="6">
                  <c:v>CY22 Q2</c:v>
                </c:pt>
                <c:pt idx="7">
                  <c:v>CY22 Q3</c:v>
                </c:pt>
                <c:pt idx="8">
                  <c:v>CY22 Q4</c:v>
                </c:pt>
                <c:pt idx="9">
                  <c:v>CY23 Q1</c:v>
                </c:pt>
                <c:pt idx="10">
                  <c:v>CY23 Q2</c:v>
                </c:pt>
              </c:strCache>
            </c:strRef>
          </c:cat>
          <c:val>
            <c:numRef>
              <c:f>Sheet1!$D$2:$D$12</c:f>
              <c:numCache>
                <c:formatCode>0.0%</c:formatCode>
                <c:ptCount val="11"/>
                <c:pt idx="0">
                  <c:v>0.23599999999999999</c:v>
                </c:pt>
                <c:pt idx="1">
                  <c:v>0.23599999999999999</c:v>
                </c:pt>
                <c:pt idx="2">
                  <c:v>0.23599999999999999</c:v>
                </c:pt>
                <c:pt idx="3">
                  <c:v>0.23599999999999999</c:v>
                </c:pt>
                <c:pt idx="4">
                  <c:v>0.23599999999999999</c:v>
                </c:pt>
                <c:pt idx="5">
                  <c:v>0.23599999999999999</c:v>
                </c:pt>
                <c:pt idx="6">
                  <c:v>0.23599999999999999</c:v>
                </c:pt>
                <c:pt idx="7">
                  <c:v>0.23599999999999999</c:v>
                </c:pt>
                <c:pt idx="8">
                  <c:v>0.23599999999999999</c:v>
                </c:pt>
                <c:pt idx="9">
                  <c:v>0.23599999999999999</c:v>
                </c:pt>
                <c:pt idx="10" formatCode="0.00%">
                  <c:v>0.23599999999999999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A8-4AB2-BC10-F166656EE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9703408"/>
        <c:axId val="577852320"/>
      </c:lineChart>
      <c:catAx>
        <c:axId val="57970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852320"/>
        <c:crosses val="autoZero"/>
        <c:auto val="1"/>
        <c:lblAlgn val="ctr"/>
        <c:lblOffset val="100"/>
        <c:noMultiLvlLbl val="0"/>
      </c:catAx>
      <c:valAx>
        <c:axId val="57785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NTSV CS Rate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703408"/>
        <c:crosses val="autoZero"/>
        <c:crossBetween val="between"/>
      </c:valAx>
      <c:valAx>
        <c:axId val="57786396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Total NTSV Cesarean Sections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992880"/>
        <c:crosses val="max"/>
        <c:crossBetween val="between"/>
      </c:valAx>
      <c:catAx>
        <c:axId val="576992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78639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NTSV Cesarean</a:t>
            </a:r>
            <a:r>
              <a:rPr lang="en-US" sz="1800" baseline="0" dirty="0"/>
              <a:t> </a:t>
            </a:r>
            <a:r>
              <a:rPr lang="en-US" sz="1800" dirty="0"/>
              <a:t>Cases Meeting ACOG/SMFM Guidelines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Cesarean After Induction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Sheet1!$B$2:$B$31</c:f>
              <c:numCache>
                <c:formatCode>0%</c:formatCode>
                <c:ptCount val="30"/>
                <c:pt idx="0">
                  <c:v>0.84399999999999997</c:v>
                </c:pt>
                <c:pt idx="1">
                  <c:v>0.44400000000000001</c:v>
                </c:pt>
                <c:pt idx="2">
                  <c:v>0.33300000000000002</c:v>
                </c:pt>
                <c:pt idx="3">
                  <c:v>1</c:v>
                </c:pt>
                <c:pt idx="4">
                  <c:v>0.42899999999999999</c:v>
                </c:pt>
                <c:pt idx="5">
                  <c:v>0.57099999999999995</c:v>
                </c:pt>
                <c:pt idx="6">
                  <c:v>0.6</c:v>
                </c:pt>
                <c:pt idx="7">
                  <c:v>0.83</c:v>
                </c:pt>
                <c:pt idx="8">
                  <c:v>0.56999999999999995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0.5</c:v>
                </c:pt>
                <c:pt idx="15">
                  <c:v>0.875</c:v>
                </c:pt>
                <c:pt idx="16">
                  <c:v>0.6</c:v>
                </c:pt>
                <c:pt idx="17">
                  <c:v>0.4</c:v>
                </c:pt>
                <c:pt idx="18">
                  <c:v>0.71430000000000005</c:v>
                </c:pt>
                <c:pt idx="19">
                  <c:v>0.56999999999999995</c:v>
                </c:pt>
                <c:pt idx="20">
                  <c:v>0.85699999999999998</c:v>
                </c:pt>
                <c:pt idx="21">
                  <c:v>0.86</c:v>
                </c:pt>
                <c:pt idx="22">
                  <c:v>0.28999999999999998</c:v>
                </c:pt>
                <c:pt idx="23">
                  <c:v>1</c:v>
                </c:pt>
                <c:pt idx="24">
                  <c:v>0.83</c:v>
                </c:pt>
                <c:pt idx="25">
                  <c:v>1</c:v>
                </c:pt>
                <c:pt idx="26">
                  <c:v>0.875</c:v>
                </c:pt>
                <c:pt idx="27">
                  <c:v>1</c:v>
                </c:pt>
                <c:pt idx="28">
                  <c:v>0.83333333333333337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5F-405B-BD50-C679AA794A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Labor Dystocia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Sheet1!$C$2:$C$31</c:f>
              <c:numCache>
                <c:formatCode>0%</c:formatCode>
                <c:ptCount val="30"/>
                <c:pt idx="0">
                  <c:v>0.5</c:v>
                </c:pt>
                <c:pt idx="1">
                  <c:v>0.4</c:v>
                </c:pt>
                <c:pt idx="2">
                  <c:v>0.8</c:v>
                </c:pt>
                <c:pt idx="3">
                  <c:v>0.42899999999999999</c:v>
                </c:pt>
                <c:pt idx="4">
                  <c:v>0.28570000000000001</c:v>
                </c:pt>
                <c:pt idx="5">
                  <c:v>0.8</c:v>
                </c:pt>
                <c:pt idx="6">
                  <c:v>0.14299999999999999</c:v>
                </c:pt>
                <c:pt idx="7">
                  <c:v>0.56999999999999995</c:v>
                </c:pt>
                <c:pt idx="8">
                  <c:v>0.67</c:v>
                </c:pt>
                <c:pt idx="9">
                  <c:v>0.33</c:v>
                </c:pt>
                <c:pt idx="10">
                  <c:v>0.71</c:v>
                </c:pt>
                <c:pt idx="11">
                  <c:v>0.5</c:v>
                </c:pt>
                <c:pt idx="12">
                  <c:v>0.83</c:v>
                </c:pt>
                <c:pt idx="13">
                  <c:v>0.56999999999999995</c:v>
                </c:pt>
                <c:pt idx="14">
                  <c:v>0.6</c:v>
                </c:pt>
                <c:pt idx="15">
                  <c:v>0.33</c:v>
                </c:pt>
                <c:pt idx="16">
                  <c:v>0.66700000000000004</c:v>
                </c:pt>
                <c:pt idx="17">
                  <c:v>0.67</c:v>
                </c:pt>
                <c:pt idx="18">
                  <c:v>1</c:v>
                </c:pt>
                <c:pt idx="19">
                  <c:v>0.6</c:v>
                </c:pt>
                <c:pt idx="20">
                  <c:v>0.56999999999999995</c:v>
                </c:pt>
                <c:pt idx="21">
                  <c:v>0.33</c:v>
                </c:pt>
                <c:pt idx="22">
                  <c:v>0.83</c:v>
                </c:pt>
                <c:pt idx="23">
                  <c:v>1</c:v>
                </c:pt>
                <c:pt idx="24">
                  <c:v>0.56999999999999995</c:v>
                </c:pt>
                <c:pt idx="25">
                  <c:v>1</c:v>
                </c:pt>
                <c:pt idx="26">
                  <c:v>1</c:v>
                </c:pt>
                <c:pt idx="27">
                  <c:v>0.83333333333333337</c:v>
                </c:pt>
                <c:pt idx="28">
                  <c:v>0.875</c:v>
                </c:pt>
                <c:pt idx="29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5F-405B-BD50-C679AA794A9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FHR Concerns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44450">
              <a:noFill/>
              <a:prstDash val="dash"/>
            </a:ln>
            <a:effectLst/>
          </c:spPr>
          <c:invertIfNegative val="0"/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Sheet1!$D$2:$D$31</c:f>
              <c:numCache>
                <c:formatCode>0%</c:formatCode>
                <c:ptCount val="30"/>
                <c:pt idx="0">
                  <c:v>1</c:v>
                </c:pt>
                <c:pt idx="1">
                  <c:v>0.83299999999999996</c:v>
                </c:pt>
                <c:pt idx="2">
                  <c:v>1</c:v>
                </c:pt>
                <c:pt idx="3">
                  <c:v>1</c:v>
                </c:pt>
                <c:pt idx="4">
                  <c:v>0.83330000000000004</c:v>
                </c:pt>
                <c:pt idx="5">
                  <c:v>0.86299999999999999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0.83</c:v>
                </c:pt>
                <c:pt idx="14">
                  <c:v>1</c:v>
                </c:pt>
                <c:pt idx="15">
                  <c:v>1</c:v>
                </c:pt>
                <c:pt idx="16">
                  <c:v>0.88888888888888884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0.86</c:v>
                </c:pt>
                <c:pt idx="25">
                  <c:v>0.83</c:v>
                </c:pt>
                <c:pt idx="26">
                  <c:v>1</c:v>
                </c:pt>
                <c:pt idx="27">
                  <c:v>0.7142857142857143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5F-405B-BD50-C679AA794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95767856"/>
        <c:axId val="1313057296"/>
      </c:barChart>
      <c:lineChart>
        <c:grouping val="standar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NMH Compliance with Guidelines</c:v>
                </c:pt>
              </c:strCache>
            </c:strRef>
          </c:tx>
          <c:spPr>
            <a:ln w="44450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diamond"/>
            <c:size val="7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Sheet1!$E$2:$E$31</c:f>
              <c:numCache>
                <c:formatCode>0%</c:formatCode>
                <c:ptCount val="30"/>
                <c:pt idx="0">
                  <c:v>0.8</c:v>
                </c:pt>
                <c:pt idx="1">
                  <c:v>0.55000000000000004</c:v>
                </c:pt>
                <c:pt idx="2">
                  <c:v>0.63</c:v>
                </c:pt>
                <c:pt idx="3">
                  <c:v>0.78</c:v>
                </c:pt>
                <c:pt idx="4">
                  <c:v>0.5</c:v>
                </c:pt>
                <c:pt idx="5">
                  <c:v>0.74</c:v>
                </c:pt>
                <c:pt idx="6">
                  <c:v>0.6</c:v>
                </c:pt>
                <c:pt idx="7">
                  <c:v>0.8</c:v>
                </c:pt>
                <c:pt idx="8">
                  <c:v>0.75</c:v>
                </c:pt>
                <c:pt idx="9">
                  <c:v>0.79</c:v>
                </c:pt>
                <c:pt idx="10">
                  <c:v>0.89</c:v>
                </c:pt>
                <c:pt idx="11">
                  <c:v>0.82</c:v>
                </c:pt>
                <c:pt idx="12">
                  <c:v>0.95</c:v>
                </c:pt>
                <c:pt idx="13">
                  <c:v>0.8</c:v>
                </c:pt>
                <c:pt idx="14">
                  <c:v>0.76</c:v>
                </c:pt>
                <c:pt idx="15">
                  <c:v>0.75</c:v>
                </c:pt>
                <c:pt idx="16">
                  <c:v>0.7</c:v>
                </c:pt>
                <c:pt idx="17">
                  <c:v>0.7</c:v>
                </c:pt>
                <c:pt idx="18">
                  <c:v>0.89470000000000005</c:v>
                </c:pt>
                <c:pt idx="19">
                  <c:v>0.75</c:v>
                </c:pt>
                <c:pt idx="20">
                  <c:v>0.8</c:v>
                </c:pt>
                <c:pt idx="21">
                  <c:v>0.75</c:v>
                </c:pt>
                <c:pt idx="22">
                  <c:v>0.7</c:v>
                </c:pt>
                <c:pt idx="23">
                  <c:v>1</c:v>
                </c:pt>
                <c:pt idx="24">
                  <c:v>0.75</c:v>
                </c:pt>
                <c:pt idx="25">
                  <c:v>0.94699999999999995</c:v>
                </c:pt>
                <c:pt idx="26">
                  <c:v>0.94399999999999995</c:v>
                </c:pt>
                <c:pt idx="27">
                  <c:v>0.85</c:v>
                </c:pt>
                <c:pt idx="28">
                  <c:v>0.9</c:v>
                </c:pt>
                <c:pt idx="29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A2-45C4-9054-1DCE427654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ILPQC Target (80%)</c:v>
                </c:pt>
              </c:strCache>
            </c:strRef>
          </c:tx>
          <c:spPr>
            <a:ln w="381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Sheet1!$F$2:$F$31</c:f>
              <c:numCache>
                <c:formatCode>0%</c:formatCode>
                <c:ptCount val="30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  <c:pt idx="19">
                  <c:v>0.8</c:v>
                </c:pt>
                <c:pt idx="20">
                  <c:v>0.8</c:v>
                </c:pt>
                <c:pt idx="21">
                  <c:v>0.8</c:v>
                </c:pt>
                <c:pt idx="22">
                  <c:v>0.8</c:v>
                </c:pt>
                <c:pt idx="23">
                  <c:v>0.8</c:v>
                </c:pt>
                <c:pt idx="24">
                  <c:v>0.8</c:v>
                </c:pt>
                <c:pt idx="25">
                  <c:v>0.8</c:v>
                </c:pt>
                <c:pt idx="26">
                  <c:v>0.8</c:v>
                </c:pt>
                <c:pt idx="27">
                  <c:v>0.8</c:v>
                </c:pt>
                <c:pt idx="28">
                  <c:v>0.8</c:v>
                </c:pt>
                <c:pt idx="29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F4-4CEA-AD9E-D75E46A50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5767856"/>
        <c:axId val="1313057296"/>
      </c:lineChart>
      <c:catAx>
        <c:axId val="109576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3057296"/>
        <c:crosses val="autoZero"/>
        <c:auto val="1"/>
        <c:lblAlgn val="ctr"/>
        <c:lblOffset val="100"/>
        <c:noMultiLvlLbl val="0"/>
      </c:catAx>
      <c:valAx>
        <c:axId val="13130572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 Compliance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76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NTSV Cesarean</a:t>
            </a:r>
            <a:r>
              <a:rPr lang="en-US" sz="1800" baseline="0" dirty="0"/>
              <a:t> </a:t>
            </a:r>
            <a:r>
              <a:rPr lang="en-US" sz="1800" dirty="0"/>
              <a:t>Cases Meeting ACOG/SMFM Guidelines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Cesarean After Induction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Sheet1!$B$2:$B$31</c:f>
              <c:numCache>
                <c:formatCode>0%</c:formatCode>
                <c:ptCount val="30"/>
                <c:pt idx="0">
                  <c:v>0.84399999999999997</c:v>
                </c:pt>
                <c:pt idx="1">
                  <c:v>0.44400000000000001</c:v>
                </c:pt>
                <c:pt idx="2">
                  <c:v>0.33300000000000002</c:v>
                </c:pt>
                <c:pt idx="3">
                  <c:v>1</c:v>
                </c:pt>
                <c:pt idx="4">
                  <c:v>0.42899999999999999</c:v>
                </c:pt>
                <c:pt idx="5">
                  <c:v>0.57099999999999995</c:v>
                </c:pt>
                <c:pt idx="6">
                  <c:v>0.6</c:v>
                </c:pt>
                <c:pt idx="7">
                  <c:v>0.83</c:v>
                </c:pt>
                <c:pt idx="8">
                  <c:v>0.56999999999999995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0.5</c:v>
                </c:pt>
                <c:pt idx="15">
                  <c:v>0.875</c:v>
                </c:pt>
                <c:pt idx="16">
                  <c:v>0.6</c:v>
                </c:pt>
                <c:pt idx="17">
                  <c:v>0.4</c:v>
                </c:pt>
                <c:pt idx="18">
                  <c:v>0.71430000000000005</c:v>
                </c:pt>
                <c:pt idx="19">
                  <c:v>0.56999999999999995</c:v>
                </c:pt>
                <c:pt idx="20">
                  <c:v>0.85699999999999998</c:v>
                </c:pt>
                <c:pt idx="21">
                  <c:v>0.86</c:v>
                </c:pt>
                <c:pt idx="22">
                  <c:v>0.28999999999999998</c:v>
                </c:pt>
                <c:pt idx="23">
                  <c:v>1</c:v>
                </c:pt>
                <c:pt idx="24">
                  <c:v>0.83</c:v>
                </c:pt>
                <c:pt idx="25">
                  <c:v>1</c:v>
                </c:pt>
                <c:pt idx="26">
                  <c:v>0.875</c:v>
                </c:pt>
                <c:pt idx="27">
                  <c:v>1</c:v>
                </c:pt>
                <c:pt idx="28">
                  <c:v>0.83333333333333337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5F-405B-BD50-C679AA794A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ILPQC Target (80%)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Baseline</c:v>
                </c:pt>
                <c:pt idx="1">
                  <c:v>Jan-21</c:v>
                </c:pt>
                <c:pt idx="2">
                  <c:v>Feb-21</c:v>
                </c:pt>
                <c:pt idx="3">
                  <c:v>Mar-21</c:v>
                </c:pt>
                <c:pt idx="4">
                  <c:v>Apr-21</c:v>
                </c:pt>
                <c:pt idx="5">
                  <c:v>May-21</c:v>
                </c:pt>
                <c:pt idx="6">
                  <c:v>Jun-21</c:v>
                </c:pt>
                <c:pt idx="7">
                  <c:v>Jul-21</c:v>
                </c:pt>
                <c:pt idx="8">
                  <c:v>Aug-21</c:v>
                </c:pt>
                <c:pt idx="9">
                  <c:v>Sep-21</c:v>
                </c:pt>
                <c:pt idx="10">
                  <c:v>Oct-21</c:v>
                </c:pt>
                <c:pt idx="11">
                  <c:v>Nov-21</c:v>
                </c:pt>
                <c:pt idx="12">
                  <c:v>Dec-21</c:v>
                </c:pt>
                <c:pt idx="13">
                  <c:v>Jan-22</c:v>
                </c:pt>
                <c:pt idx="14">
                  <c:v>Feb-22</c:v>
                </c:pt>
                <c:pt idx="15">
                  <c:v>Mar-22</c:v>
                </c:pt>
                <c:pt idx="16">
                  <c:v>Apr-22</c:v>
                </c:pt>
                <c:pt idx="17">
                  <c:v>May-22</c:v>
                </c:pt>
                <c:pt idx="18">
                  <c:v>Jun-22</c:v>
                </c:pt>
                <c:pt idx="19">
                  <c:v>Jul-22</c:v>
                </c:pt>
                <c:pt idx="20">
                  <c:v>Aug-22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Dec-22</c:v>
                </c:pt>
                <c:pt idx="25">
                  <c:v>Jan-23</c:v>
                </c:pt>
                <c:pt idx="26">
                  <c:v>Feb-23</c:v>
                </c:pt>
                <c:pt idx="27">
                  <c:v>Mar-23</c:v>
                </c:pt>
                <c:pt idx="28">
                  <c:v>Apr-23</c:v>
                </c:pt>
                <c:pt idx="29">
                  <c:v>May-23</c:v>
                </c:pt>
              </c:strCache>
            </c:strRef>
          </c:cat>
          <c:val>
            <c:numRef>
              <c:f>Sheet1!$C$2:$C$31</c:f>
              <c:numCache>
                <c:formatCode>0%</c:formatCode>
                <c:ptCount val="30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  <c:pt idx="19">
                  <c:v>0.8</c:v>
                </c:pt>
                <c:pt idx="20">
                  <c:v>0.8</c:v>
                </c:pt>
                <c:pt idx="21">
                  <c:v>0.8</c:v>
                </c:pt>
                <c:pt idx="22">
                  <c:v>0.8</c:v>
                </c:pt>
                <c:pt idx="23">
                  <c:v>0.8</c:v>
                </c:pt>
                <c:pt idx="24">
                  <c:v>0.8</c:v>
                </c:pt>
                <c:pt idx="25">
                  <c:v>0.8</c:v>
                </c:pt>
                <c:pt idx="26">
                  <c:v>0.8</c:v>
                </c:pt>
                <c:pt idx="27">
                  <c:v>0.8</c:v>
                </c:pt>
                <c:pt idx="28">
                  <c:v>0.8</c:v>
                </c:pt>
                <c:pt idx="2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5F-405B-BD50-C679AA794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95767856"/>
        <c:axId val="1313057296"/>
      </c:barChart>
      <c:catAx>
        <c:axId val="109576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3057296"/>
        <c:crosses val="autoZero"/>
        <c:auto val="1"/>
        <c:lblAlgn val="ctr"/>
        <c:lblOffset val="100"/>
        <c:noMultiLvlLbl val="0"/>
      </c:catAx>
      <c:valAx>
        <c:axId val="13130572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 Compliance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76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A0_FEC9E0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BF5BA98-FF43-49AE-BE99-9A9FE4297874}" authorId="{866AA8C0-A40A-4549-B1BD-CB0F1B5845F6}" status="resolved" created="2022-05-21T04:58:56.10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36314208" sldId="289"/>
      <ac:graphicFrameMk id="6" creationId="{00000000-0000-0000-0000-000000000000}"/>
    </ac:deMkLst>
    <p188:replyLst>
      <p188:reply id="{B37296DE-E9CA-4027-A684-8AB3576FC6AA}" authorId="{B1E8E1CE-C373-4BDB-0D3F-F84FE1DA86D4}" created="2022-05-22T21:07:41.434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NTSV C-Section Rate should be &lt; or equal to 23.6%...not of 23.6%.  </a:t>
        </a:r>
      </a:p>
    </p188:txBody>
  </p188:cm>
</p188:cmLst>
</file>

<file path=ppt/comments/modernComment_2E9_5655E4C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FFFF43-38C8-423D-A1D1-81DAA9BDA262}" authorId="{C5E8FD3E-DBE1-911B-42BB-476104B578AF}" status="resolved" created="2023-05-19T18:34:02.79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02026192" sldId="332"/>
      <ac:spMk id="4" creationId="{142E12D1-955F-DF4F-AB3C-A0F8A41B499B}"/>
      <ac:txMk cp="4" len="24">
        <ac:context len="29" hash="22065694"/>
      </ac:txMk>
    </ac:txMkLst>
    <p188:pos x="2055394" y="3208421"/>
    <p188:txBody>
      <a:bodyPr/>
      <a:lstStyle/>
      <a:p>
        <a:r>
          <a:rPr lang="en-US"/>
          <a:t>[@Eileen Fleming Suse] Ellie, based on the award breakdown you ran, would any additional winners be added if the NTSV C/S meeting ACOG SMFM criteria goal was lowered to 70%? Were there any teams on the cusp of winning it but didn't because of that specific measure?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518F2D-63A5-4ADB-8D7B-1DA7C9CEEF2E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C74533E-AEAA-4491-9A24-7608D402343A}">
      <dgm:prSet phldrT="[Text]"/>
      <dgm:spPr>
        <a:solidFill>
          <a:schemeClr val="accent1"/>
        </a:solidFill>
      </dgm:spPr>
      <dgm:t>
        <a:bodyPr/>
        <a:lstStyle/>
        <a:p>
          <a:r>
            <a:rPr lang="en-US" smtClean="0"/>
            <a:t>Meet with Alana and Ellie to discuss your PVB progress </a:t>
          </a:r>
          <a:endParaRPr lang="en-US"/>
        </a:p>
      </dgm:t>
    </dgm:pt>
    <dgm:pt modelId="{9D582713-6512-4EEB-A2A9-0E7523A45574}" type="parTrans" cxnId="{8815E619-5D79-4803-8058-7C5862A7638D}">
      <dgm:prSet/>
      <dgm:spPr/>
      <dgm:t>
        <a:bodyPr/>
        <a:lstStyle/>
        <a:p>
          <a:endParaRPr lang="en-US"/>
        </a:p>
      </dgm:t>
    </dgm:pt>
    <dgm:pt modelId="{A7835757-7D9A-4099-B309-358BA3BA9988}" type="sibTrans" cxnId="{8815E619-5D79-4803-8058-7C5862A7638D}">
      <dgm:prSet/>
      <dgm:spPr/>
      <dgm:t>
        <a:bodyPr/>
        <a:lstStyle/>
        <a:p>
          <a:endParaRPr lang="en-US"/>
        </a:p>
      </dgm:t>
    </dgm:pt>
    <dgm:pt modelId="{1193B7FE-0BD7-4D81-816C-9D28C666BF11}">
      <dgm:prSet phldrT="[Text]"/>
      <dgm:spPr/>
      <dgm:t>
        <a:bodyPr/>
        <a:lstStyle/>
        <a:p>
          <a:endParaRPr lang="en-US"/>
        </a:p>
      </dgm:t>
    </dgm:pt>
    <dgm:pt modelId="{A7353C33-B029-400C-90E0-4BC1AD42D4D7}" type="parTrans" cxnId="{3AC5A036-3826-4B68-864B-F7187B4A3BBC}">
      <dgm:prSet/>
      <dgm:spPr/>
      <dgm:t>
        <a:bodyPr/>
        <a:lstStyle/>
        <a:p>
          <a:endParaRPr lang="en-US"/>
        </a:p>
      </dgm:t>
    </dgm:pt>
    <dgm:pt modelId="{919E7D5D-C21F-4FB0-A740-AE6F3D88C5B6}" type="sibTrans" cxnId="{3AC5A036-3826-4B68-864B-F7187B4A3BBC}">
      <dgm:prSet/>
      <dgm:spPr/>
      <dgm:t>
        <a:bodyPr/>
        <a:lstStyle/>
        <a:p>
          <a:endParaRPr lang="en-US"/>
        </a:p>
      </dgm:t>
    </dgm:pt>
    <dgm:pt modelId="{6EA6F0D3-AC27-4BF9-8F3D-1CFEA6735736}">
      <dgm:prSet/>
      <dgm:spPr/>
      <dgm:t>
        <a:bodyPr/>
        <a:lstStyle/>
        <a:p>
          <a:r>
            <a:rPr lang="en-US" smtClean="0"/>
            <a:t>Review your data in REDCap</a:t>
          </a:r>
          <a:endParaRPr lang="en-US" dirty="0" smtClean="0"/>
        </a:p>
      </dgm:t>
    </dgm:pt>
    <dgm:pt modelId="{9E95D793-2B58-4630-8357-CDE200FE512D}" type="parTrans" cxnId="{6869C057-754F-471C-9903-FE75C7F9C34E}">
      <dgm:prSet/>
      <dgm:spPr/>
      <dgm:t>
        <a:bodyPr/>
        <a:lstStyle/>
        <a:p>
          <a:endParaRPr lang="en-US"/>
        </a:p>
      </dgm:t>
    </dgm:pt>
    <dgm:pt modelId="{FC7434A2-AD68-427A-BC33-51F7A68762D6}" type="sibTrans" cxnId="{6869C057-754F-471C-9903-FE75C7F9C34E}">
      <dgm:prSet/>
      <dgm:spPr/>
      <dgm:t>
        <a:bodyPr/>
        <a:lstStyle/>
        <a:p>
          <a:endParaRPr lang="en-US"/>
        </a:p>
      </dgm:t>
    </dgm:pt>
    <dgm:pt modelId="{C49DFD47-EF4E-46A3-BF2E-E4DA907928AC}">
      <dgm:prSet/>
      <dgm:spPr/>
      <dgm:t>
        <a:bodyPr/>
        <a:lstStyle/>
        <a:p>
          <a:r>
            <a:rPr lang="en-US" smtClean="0"/>
            <a:t>Celebrate successes </a:t>
          </a:r>
          <a:endParaRPr lang="en-US" dirty="0" smtClean="0"/>
        </a:p>
      </dgm:t>
    </dgm:pt>
    <dgm:pt modelId="{70097E06-B1EF-43CD-8FF6-37880E1E3076}" type="parTrans" cxnId="{4FF8D585-C8A9-4A93-8B6E-CF90383A1B37}">
      <dgm:prSet/>
      <dgm:spPr/>
      <dgm:t>
        <a:bodyPr/>
        <a:lstStyle/>
        <a:p>
          <a:endParaRPr lang="en-US"/>
        </a:p>
      </dgm:t>
    </dgm:pt>
    <dgm:pt modelId="{5FC7D84E-230D-47C9-8CBB-06D29FA9EF88}" type="sibTrans" cxnId="{4FF8D585-C8A9-4A93-8B6E-CF90383A1B37}">
      <dgm:prSet/>
      <dgm:spPr/>
      <dgm:t>
        <a:bodyPr/>
        <a:lstStyle/>
        <a:p>
          <a:endParaRPr lang="en-US"/>
        </a:p>
      </dgm:t>
    </dgm:pt>
    <dgm:pt modelId="{CD792359-2A97-4B19-8E68-8A40184B0FA1}">
      <dgm:prSet/>
      <dgm:spPr/>
      <dgm:t>
        <a:bodyPr/>
        <a:lstStyle/>
        <a:p>
          <a:r>
            <a:rPr lang="en-US" smtClean="0"/>
            <a:t>Identify barriers</a:t>
          </a:r>
          <a:endParaRPr lang="en-US" dirty="0" smtClean="0"/>
        </a:p>
      </dgm:t>
    </dgm:pt>
    <dgm:pt modelId="{DA61E52F-2CFC-44CB-9614-B5B0CCAE01E5}" type="parTrans" cxnId="{42775333-D8D8-471E-85CD-6B647B6C1955}">
      <dgm:prSet/>
      <dgm:spPr/>
      <dgm:t>
        <a:bodyPr/>
        <a:lstStyle/>
        <a:p>
          <a:endParaRPr lang="en-US"/>
        </a:p>
      </dgm:t>
    </dgm:pt>
    <dgm:pt modelId="{C262D6F6-757F-486C-9A2A-BCB44765747B}" type="sibTrans" cxnId="{42775333-D8D8-471E-85CD-6B647B6C1955}">
      <dgm:prSet/>
      <dgm:spPr/>
      <dgm:t>
        <a:bodyPr/>
        <a:lstStyle/>
        <a:p>
          <a:endParaRPr lang="en-US"/>
        </a:p>
      </dgm:t>
    </dgm:pt>
    <dgm:pt modelId="{7FF2D408-DE99-4409-9175-B6DC8B56994D}">
      <dgm:prSet/>
      <dgm:spPr/>
      <dgm:t>
        <a:bodyPr/>
        <a:lstStyle/>
        <a:p>
          <a:r>
            <a:rPr lang="en-US" smtClean="0"/>
            <a:t>Determine next steps</a:t>
          </a:r>
          <a:endParaRPr lang="en-US" dirty="0" smtClean="0"/>
        </a:p>
      </dgm:t>
    </dgm:pt>
    <dgm:pt modelId="{A6F0C076-BDC1-4589-97D1-A6EB4CF94EC7}" type="parTrans" cxnId="{C273BF88-F89A-450A-B13D-0DCFBFF8DB8E}">
      <dgm:prSet/>
      <dgm:spPr/>
      <dgm:t>
        <a:bodyPr/>
        <a:lstStyle/>
        <a:p>
          <a:endParaRPr lang="en-US"/>
        </a:p>
      </dgm:t>
    </dgm:pt>
    <dgm:pt modelId="{C851AC0E-4E29-45B4-8D47-549C39F65B8A}" type="sibTrans" cxnId="{C273BF88-F89A-450A-B13D-0DCFBFF8DB8E}">
      <dgm:prSet/>
      <dgm:spPr/>
      <dgm:t>
        <a:bodyPr/>
        <a:lstStyle/>
        <a:p>
          <a:endParaRPr lang="en-US"/>
        </a:p>
      </dgm:t>
    </dgm:pt>
    <dgm:pt modelId="{DA1E082D-F4E0-4ED7-AFF2-79290FEDFAA8}" type="pres">
      <dgm:prSet presAssocID="{66518F2D-63A5-4ADB-8D7B-1DA7C9CEEF2E}" presName="composite" presStyleCnt="0">
        <dgm:presLayoutVars>
          <dgm:chMax val="1"/>
          <dgm:dir/>
          <dgm:resizeHandles val="exact"/>
        </dgm:presLayoutVars>
      </dgm:prSet>
      <dgm:spPr/>
    </dgm:pt>
    <dgm:pt modelId="{6C7B4E4B-23A9-4B27-B048-490C801CF8B9}" type="pres">
      <dgm:prSet presAssocID="{CC74533E-AEAA-4491-9A24-7608D402343A}" presName="roof" presStyleLbl="dkBgShp" presStyleIdx="0" presStyleCnt="2"/>
      <dgm:spPr/>
      <dgm:t>
        <a:bodyPr/>
        <a:lstStyle/>
        <a:p>
          <a:endParaRPr lang="en-US"/>
        </a:p>
      </dgm:t>
    </dgm:pt>
    <dgm:pt modelId="{A53C871F-25B2-4996-BF78-EB81DACD6D4C}" type="pres">
      <dgm:prSet presAssocID="{CC74533E-AEAA-4491-9A24-7608D402343A}" presName="pillars" presStyleCnt="0"/>
      <dgm:spPr/>
    </dgm:pt>
    <dgm:pt modelId="{D7B54604-152F-49EC-A82C-00787EA90572}" type="pres">
      <dgm:prSet presAssocID="{CC74533E-AEAA-4491-9A24-7608D402343A}" presName="pillar1" presStyleLbl="node1" presStyleIdx="0" presStyleCnt="4">
        <dgm:presLayoutVars>
          <dgm:bulletEnabled val="1"/>
        </dgm:presLayoutVars>
      </dgm:prSet>
      <dgm:spPr/>
    </dgm:pt>
    <dgm:pt modelId="{A4FA3208-2841-4F39-BBE0-285FA46215AD}" type="pres">
      <dgm:prSet presAssocID="{C49DFD47-EF4E-46A3-BF2E-E4DA907928AC}" presName="pillarX" presStyleLbl="node1" presStyleIdx="1" presStyleCnt="4">
        <dgm:presLayoutVars>
          <dgm:bulletEnabled val="1"/>
        </dgm:presLayoutVars>
      </dgm:prSet>
      <dgm:spPr/>
    </dgm:pt>
    <dgm:pt modelId="{5AE6CA2B-4D8D-43BA-885C-842685991419}" type="pres">
      <dgm:prSet presAssocID="{CD792359-2A97-4B19-8E68-8A40184B0FA1}" presName="pillarX" presStyleLbl="node1" presStyleIdx="2" presStyleCnt="4">
        <dgm:presLayoutVars>
          <dgm:bulletEnabled val="1"/>
        </dgm:presLayoutVars>
      </dgm:prSet>
      <dgm:spPr/>
    </dgm:pt>
    <dgm:pt modelId="{EEC3D658-68F5-4CFB-A568-4FB2E424CFFE}" type="pres">
      <dgm:prSet presAssocID="{7FF2D408-DE99-4409-9175-B6DC8B56994D}" presName="pillarX" presStyleLbl="node1" presStyleIdx="3" presStyleCnt="4">
        <dgm:presLayoutVars>
          <dgm:bulletEnabled val="1"/>
        </dgm:presLayoutVars>
      </dgm:prSet>
      <dgm:spPr/>
    </dgm:pt>
    <dgm:pt modelId="{7669E6EB-FD08-43A4-989F-C10DCB618114}" type="pres">
      <dgm:prSet presAssocID="{CC74533E-AEAA-4491-9A24-7608D402343A}" presName="base" presStyleLbl="dkBgShp" presStyleIdx="1" presStyleCnt="2"/>
      <dgm:spPr>
        <a:solidFill>
          <a:schemeClr val="accent1"/>
        </a:solidFill>
      </dgm:spPr>
    </dgm:pt>
  </dgm:ptLst>
  <dgm:cxnLst>
    <dgm:cxn modelId="{6869C057-754F-471C-9903-FE75C7F9C34E}" srcId="{CC74533E-AEAA-4491-9A24-7608D402343A}" destId="{6EA6F0D3-AC27-4BF9-8F3D-1CFEA6735736}" srcOrd="0" destOrd="0" parTransId="{9E95D793-2B58-4630-8357-CDE200FE512D}" sibTransId="{FC7434A2-AD68-427A-BC33-51F7A68762D6}"/>
    <dgm:cxn modelId="{42775333-D8D8-471E-85CD-6B647B6C1955}" srcId="{CC74533E-AEAA-4491-9A24-7608D402343A}" destId="{CD792359-2A97-4B19-8E68-8A40184B0FA1}" srcOrd="2" destOrd="0" parTransId="{DA61E52F-2CFC-44CB-9614-B5B0CCAE01E5}" sibTransId="{C262D6F6-757F-486C-9A2A-BCB44765747B}"/>
    <dgm:cxn modelId="{64645C81-A278-4315-A265-3DE408F18C26}" type="presOf" srcId="{CC74533E-AEAA-4491-9A24-7608D402343A}" destId="{6C7B4E4B-23A9-4B27-B048-490C801CF8B9}" srcOrd="0" destOrd="0" presId="urn:microsoft.com/office/officeart/2005/8/layout/hList3"/>
    <dgm:cxn modelId="{4FF8D585-C8A9-4A93-8B6E-CF90383A1B37}" srcId="{CC74533E-AEAA-4491-9A24-7608D402343A}" destId="{C49DFD47-EF4E-46A3-BF2E-E4DA907928AC}" srcOrd="1" destOrd="0" parTransId="{70097E06-B1EF-43CD-8FF6-37880E1E3076}" sibTransId="{5FC7D84E-230D-47C9-8CBB-06D29FA9EF88}"/>
    <dgm:cxn modelId="{3AC5A036-3826-4B68-864B-F7187B4A3BBC}" srcId="{66518F2D-63A5-4ADB-8D7B-1DA7C9CEEF2E}" destId="{1193B7FE-0BD7-4D81-816C-9D28C666BF11}" srcOrd="1" destOrd="0" parTransId="{A7353C33-B029-400C-90E0-4BC1AD42D4D7}" sibTransId="{919E7D5D-C21F-4FB0-A740-AE6F3D88C5B6}"/>
    <dgm:cxn modelId="{C88C2BD4-B41D-415D-BDC6-F7535F0F0AE5}" type="presOf" srcId="{7FF2D408-DE99-4409-9175-B6DC8B56994D}" destId="{EEC3D658-68F5-4CFB-A568-4FB2E424CFFE}" srcOrd="0" destOrd="0" presId="urn:microsoft.com/office/officeart/2005/8/layout/hList3"/>
    <dgm:cxn modelId="{35BAD669-3082-4831-B2B9-B1A9BF66C9A9}" type="presOf" srcId="{66518F2D-63A5-4ADB-8D7B-1DA7C9CEEF2E}" destId="{DA1E082D-F4E0-4ED7-AFF2-79290FEDFAA8}" srcOrd="0" destOrd="0" presId="urn:microsoft.com/office/officeart/2005/8/layout/hList3"/>
    <dgm:cxn modelId="{C273BF88-F89A-450A-B13D-0DCFBFF8DB8E}" srcId="{CC74533E-AEAA-4491-9A24-7608D402343A}" destId="{7FF2D408-DE99-4409-9175-B6DC8B56994D}" srcOrd="3" destOrd="0" parTransId="{A6F0C076-BDC1-4589-97D1-A6EB4CF94EC7}" sibTransId="{C851AC0E-4E29-45B4-8D47-549C39F65B8A}"/>
    <dgm:cxn modelId="{43169098-12BC-49DF-9B7F-BDE058903463}" type="presOf" srcId="{CD792359-2A97-4B19-8E68-8A40184B0FA1}" destId="{5AE6CA2B-4D8D-43BA-885C-842685991419}" srcOrd="0" destOrd="0" presId="urn:microsoft.com/office/officeart/2005/8/layout/hList3"/>
    <dgm:cxn modelId="{AF5E2669-87F1-4E69-817C-26E4E2C5C6DF}" type="presOf" srcId="{6EA6F0D3-AC27-4BF9-8F3D-1CFEA6735736}" destId="{D7B54604-152F-49EC-A82C-00787EA90572}" srcOrd="0" destOrd="0" presId="urn:microsoft.com/office/officeart/2005/8/layout/hList3"/>
    <dgm:cxn modelId="{3E4891FD-F161-47EE-9EDA-6C8555707185}" type="presOf" srcId="{C49DFD47-EF4E-46A3-BF2E-E4DA907928AC}" destId="{A4FA3208-2841-4F39-BBE0-285FA46215AD}" srcOrd="0" destOrd="0" presId="urn:microsoft.com/office/officeart/2005/8/layout/hList3"/>
    <dgm:cxn modelId="{8815E619-5D79-4803-8058-7C5862A7638D}" srcId="{66518F2D-63A5-4ADB-8D7B-1DA7C9CEEF2E}" destId="{CC74533E-AEAA-4491-9A24-7608D402343A}" srcOrd="0" destOrd="0" parTransId="{9D582713-6512-4EEB-A2A9-0E7523A45574}" sibTransId="{A7835757-7D9A-4099-B309-358BA3BA9988}"/>
    <dgm:cxn modelId="{E0E6C8D4-465D-4485-B53D-2E72D788C6B8}" type="presParOf" srcId="{DA1E082D-F4E0-4ED7-AFF2-79290FEDFAA8}" destId="{6C7B4E4B-23A9-4B27-B048-490C801CF8B9}" srcOrd="0" destOrd="0" presId="urn:microsoft.com/office/officeart/2005/8/layout/hList3"/>
    <dgm:cxn modelId="{38447A76-5E5E-4B41-8351-F29234E70D8E}" type="presParOf" srcId="{DA1E082D-F4E0-4ED7-AFF2-79290FEDFAA8}" destId="{A53C871F-25B2-4996-BF78-EB81DACD6D4C}" srcOrd="1" destOrd="0" presId="urn:microsoft.com/office/officeart/2005/8/layout/hList3"/>
    <dgm:cxn modelId="{E43F2B81-7B1E-4724-9146-3DDD63BFDFFD}" type="presParOf" srcId="{A53C871F-25B2-4996-BF78-EB81DACD6D4C}" destId="{D7B54604-152F-49EC-A82C-00787EA90572}" srcOrd="0" destOrd="0" presId="urn:microsoft.com/office/officeart/2005/8/layout/hList3"/>
    <dgm:cxn modelId="{755B350B-3273-4780-A0AD-65D4D28F2BA3}" type="presParOf" srcId="{A53C871F-25B2-4996-BF78-EB81DACD6D4C}" destId="{A4FA3208-2841-4F39-BBE0-285FA46215AD}" srcOrd="1" destOrd="0" presId="urn:microsoft.com/office/officeart/2005/8/layout/hList3"/>
    <dgm:cxn modelId="{F0D443C8-F1B7-4227-A5E6-3864660D3F46}" type="presParOf" srcId="{A53C871F-25B2-4996-BF78-EB81DACD6D4C}" destId="{5AE6CA2B-4D8D-43BA-885C-842685991419}" srcOrd="2" destOrd="0" presId="urn:microsoft.com/office/officeart/2005/8/layout/hList3"/>
    <dgm:cxn modelId="{CB58295F-6EB8-447D-9041-BEB89044200E}" type="presParOf" srcId="{A53C871F-25B2-4996-BF78-EB81DACD6D4C}" destId="{EEC3D658-68F5-4CFB-A568-4FB2E424CFFE}" srcOrd="3" destOrd="0" presId="urn:microsoft.com/office/officeart/2005/8/layout/hList3"/>
    <dgm:cxn modelId="{FE9248E1-E297-41E3-8828-3C55868B61A6}" type="presParOf" srcId="{DA1E082D-F4E0-4ED7-AFF2-79290FEDFAA8}" destId="{7669E6EB-FD08-43A4-989F-C10DCB61811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844D08-2CFB-49E6-848C-74F2761AC8DD}" type="doc">
      <dgm:prSet loTypeId="urn:microsoft.com/office/officeart/2008/layout/Picture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4F0F1F-61F9-4AC4-B16A-B8797F74A1DD}">
      <dgm:prSet phldrT="[Text]"/>
      <dgm:spPr/>
      <dgm:t>
        <a:bodyPr/>
        <a:lstStyle/>
        <a:p>
          <a:pPr rtl="0"/>
          <a:r>
            <a:rPr lang="en-US" b="1" u="sng" dirty="0">
              <a:latin typeface="Calibri"/>
              <a:ea typeface="Calibri"/>
              <a:cs typeface="Calibri"/>
              <a:sym typeface="Calibri"/>
            </a:rPr>
            <a:t>ACOG/SMFM Criteria for Failed Induction</a:t>
          </a:r>
          <a:r>
            <a:rPr lang="en-US" b="1" dirty="0">
              <a:latin typeface="Calibri"/>
              <a:ea typeface="Calibri"/>
              <a:cs typeface="Calibri"/>
              <a:sym typeface="Calibri"/>
            </a:rPr>
            <a:t> </a:t>
          </a:r>
          <a:r>
            <a:rPr lang="en-US" b="1" u="sng" dirty="0">
              <a:latin typeface="Calibri"/>
              <a:ea typeface="Calibri"/>
              <a:cs typeface="Calibri"/>
              <a:sym typeface="Calibri"/>
            </a:rPr>
            <a:t>(&lt;</a:t>
          </a:r>
          <a:r>
            <a:rPr lang="en-US" b="1" dirty="0">
              <a:latin typeface="Calibri"/>
              <a:ea typeface="Calibri"/>
              <a:cs typeface="Calibri"/>
              <a:sym typeface="Calibri"/>
            </a:rPr>
            <a:t>6cm):</a:t>
          </a:r>
          <a:endParaRPr lang="en-US" dirty="0"/>
        </a:p>
      </dgm:t>
    </dgm:pt>
    <dgm:pt modelId="{E642EF8B-72FE-4A77-B7AE-4542BBCB4E3B}" type="parTrans" cxnId="{7F226DCF-03FD-4954-AC6B-A69BEC4A1819}">
      <dgm:prSet/>
      <dgm:spPr/>
      <dgm:t>
        <a:bodyPr/>
        <a:lstStyle/>
        <a:p>
          <a:endParaRPr lang="en-US"/>
        </a:p>
      </dgm:t>
    </dgm:pt>
    <dgm:pt modelId="{DE982C01-D4AE-4569-BDFD-591BE9B0E353}" type="sibTrans" cxnId="{7F226DCF-03FD-4954-AC6B-A69BEC4A1819}">
      <dgm:prSet/>
      <dgm:spPr/>
      <dgm:t>
        <a:bodyPr/>
        <a:lstStyle/>
        <a:p>
          <a:endParaRPr lang="en-US"/>
        </a:p>
      </dgm:t>
    </dgm:pt>
    <dgm:pt modelId="{CF5AF4EF-EA7D-4D63-BE9B-1C22BD1185D4}">
      <dgm:prSet phldrT="[Text]"/>
      <dgm:spPr/>
      <dgm:t>
        <a:bodyPr/>
        <a:lstStyle/>
        <a:p>
          <a:pPr rtl="0"/>
          <a:r>
            <a:rPr lang="en-US" b="0" i="0" u="none" strike="noStrike" cap="none" dirty="0">
              <a:latin typeface="Calibri"/>
              <a:ea typeface="Calibri"/>
              <a:cs typeface="Calibri"/>
              <a:sym typeface="Calibri"/>
            </a:rPr>
            <a:t>Allow at least 12-18 hours after membrane rupture with oxytocin provided</a:t>
          </a:r>
          <a:endParaRPr lang="en-US" dirty="0"/>
        </a:p>
      </dgm:t>
    </dgm:pt>
    <dgm:pt modelId="{B51644A8-737A-4363-80AE-35EAB35D47E9}" type="parTrans" cxnId="{2268AB27-C2B7-49F8-ACD1-7360D6CB14B6}">
      <dgm:prSet/>
      <dgm:spPr/>
      <dgm:t>
        <a:bodyPr/>
        <a:lstStyle/>
        <a:p>
          <a:endParaRPr lang="en-US"/>
        </a:p>
      </dgm:t>
    </dgm:pt>
    <dgm:pt modelId="{C6AC07CD-40C9-4AD0-A6D8-0E2A129A7FC9}" type="sibTrans" cxnId="{2268AB27-C2B7-49F8-ACD1-7360D6CB14B6}">
      <dgm:prSet/>
      <dgm:spPr/>
      <dgm:t>
        <a:bodyPr/>
        <a:lstStyle/>
        <a:p>
          <a:endParaRPr lang="en-US"/>
        </a:p>
      </dgm:t>
    </dgm:pt>
    <dgm:pt modelId="{7E9FDF08-6C65-4821-846E-9A75D619D695}">
      <dgm:prSet phldrT="[Text]"/>
      <dgm:spPr/>
      <dgm:t>
        <a:bodyPr/>
        <a:lstStyle/>
        <a:p>
          <a:pPr rtl="0"/>
          <a:r>
            <a:rPr lang="en-US" b="0" i="0" u="none" strike="noStrike" cap="none" dirty="0">
              <a:latin typeface="Calibri"/>
              <a:ea typeface="Calibri"/>
              <a:cs typeface="Calibri"/>
              <a:sym typeface="Calibri"/>
            </a:rPr>
            <a:t>Allow at least 24 hours of latent phase (from start of induction)</a:t>
          </a:r>
          <a:endParaRPr lang="en-US" dirty="0"/>
        </a:p>
      </dgm:t>
    </dgm:pt>
    <dgm:pt modelId="{0533A381-5DF3-44A7-98C1-EAC7843D39AB}" type="parTrans" cxnId="{F6BCEE4F-5FE7-496C-9C05-D98E5FD0C13D}">
      <dgm:prSet/>
      <dgm:spPr/>
      <dgm:t>
        <a:bodyPr/>
        <a:lstStyle/>
        <a:p>
          <a:endParaRPr lang="en-US"/>
        </a:p>
      </dgm:t>
    </dgm:pt>
    <dgm:pt modelId="{0A57D2A4-2833-4FD8-ADC4-23DC24457E69}" type="sibTrans" cxnId="{F6BCEE4F-5FE7-496C-9C05-D98E5FD0C13D}">
      <dgm:prSet/>
      <dgm:spPr/>
      <dgm:t>
        <a:bodyPr/>
        <a:lstStyle/>
        <a:p>
          <a:endParaRPr lang="en-US"/>
        </a:p>
      </dgm:t>
    </dgm:pt>
    <dgm:pt modelId="{50D9E4DE-1B79-4C30-8290-69A0F30001F5}" type="pres">
      <dgm:prSet presAssocID="{C6844D08-2CFB-49E6-848C-74F2761AC8D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5DAF5E6-5D7D-4A0A-B7CF-7670152BA646}" type="pres">
      <dgm:prSet presAssocID="{964F0F1F-61F9-4AC4-B16A-B8797F74A1DD}" presName="root" presStyleCnt="0">
        <dgm:presLayoutVars>
          <dgm:chMax/>
          <dgm:chPref val="4"/>
        </dgm:presLayoutVars>
      </dgm:prSet>
      <dgm:spPr/>
    </dgm:pt>
    <dgm:pt modelId="{AC3646FE-6834-4EC2-ADAC-8B055F953533}" type="pres">
      <dgm:prSet presAssocID="{964F0F1F-61F9-4AC4-B16A-B8797F74A1DD}" presName="rootComposite" presStyleCnt="0">
        <dgm:presLayoutVars/>
      </dgm:prSet>
      <dgm:spPr/>
    </dgm:pt>
    <dgm:pt modelId="{305DACD0-9BFC-4754-958C-57DD97073680}" type="pres">
      <dgm:prSet presAssocID="{964F0F1F-61F9-4AC4-B16A-B8797F74A1DD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6DCF55BD-4C47-4B74-999F-EBC66CC9D058}" type="pres">
      <dgm:prSet presAssocID="{964F0F1F-61F9-4AC4-B16A-B8797F74A1DD}" presName="childShape" presStyleCnt="0">
        <dgm:presLayoutVars>
          <dgm:chMax val="0"/>
          <dgm:chPref val="0"/>
        </dgm:presLayoutVars>
      </dgm:prSet>
      <dgm:spPr/>
    </dgm:pt>
    <dgm:pt modelId="{711B1EA6-EE41-4B47-A10C-3E82195446FF}" type="pres">
      <dgm:prSet presAssocID="{CF5AF4EF-EA7D-4D63-BE9B-1C22BD1185D4}" presName="childComposite" presStyleCnt="0">
        <dgm:presLayoutVars>
          <dgm:chMax val="0"/>
          <dgm:chPref val="0"/>
        </dgm:presLayoutVars>
      </dgm:prSet>
      <dgm:spPr/>
    </dgm:pt>
    <dgm:pt modelId="{3DAAB5D6-8E6D-46B7-BD01-819FBA3A13C7}" type="pres">
      <dgm:prSet presAssocID="{CF5AF4EF-EA7D-4D63-BE9B-1C22BD1185D4}" presName="Image" presStyleLbl="node1" presStyleIdx="0" presStyleCnt="2"/>
      <dgm:spPr/>
    </dgm:pt>
    <dgm:pt modelId="{86397645-E3FE-44C8-8ABE-8046B74791E4}" type="pres">
      <dgm:prSet presAssocID="{CF5AF4EF-EA7D-4D63-BE9B-1C22BD1185D4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D550F-D5D7-49D1-9509-FA992F3C6B78}" type="pres">
      <dgm:prSet presAssocID="{7E9FDF08-6C65-4821-846E-9A75D619D695}" presName="childComposite" presStyleCnt="0">
        <dgm:presLayoutVars>
          <dgm:chMax val="0"/>
          <dgm:chPref val="0"/>
        </dgm:presLayoutVars>
      </dgm:prSet>
      <dgm:spPr/>
    </dgm:pt>
    <dgm:pt modelId="{C62976BD-8BDC-48A8-B21C-8939437FDF4C}" type="pres">
      <dgm:prSet presAssocID="{7E9FDF08-6C65-4821-846E-9A75D619D695}" presName="Image" presStyleLbl="node1" presStyleIdx="1" presStyleCnt="2"/>
      <dgm:spPr/>
    </dgm:pt>
    <dgm:pt modelId="{CC31C652-C932-4017-B0F8-BFA165677EA2}" type="pres">
      <dgm:prSet presAssocID="{7E9FDF08-6C65-4821-846E-9A75D619D695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226DCF-03FD-4954-AC6B-A69BEC4A1819}" srcId="{C6844D08-2CFB-49E6-848C-74F2761AC8DD}" destId="{964F0F1F-61F9-4AC4-B16A-B8797F74A1DD}" srcOrd="0" destOrd="0" parTransId="{E642EF8B-72FE-4A77-B7AE-4542BBCB4E3B}" sibTransId="{DE982C01-D4AE-4569-BDFD-591BE9B0E353}"/>
    <dgm:cxn modelId="{2268AB27-C2B7-49F8-ACD1-7360D6CB14B6}" srcId="{964F0F1F-61F9-4AC4-B16A-B8797F74A1DD}" destId="{CF5AF4EF-EA7D-4D63-BE9B-1C22BD1185D4}" srcOrd="0" destOrd="0" parTransId="{B51644A8-737A-4363-80AE-35EAB35D47E9}" sibTransId="{C6AC07CD-40C9-4AD0-A6D8-0E2A129A7FC9}"/>
    <dgm:cxn modelId="{F6BCEE4F-5FE7-496C-9C05-D98E5FD0C13D}" srcId="{964F0F1F-61F9-4AC4-B16A-B8797F74A1DD}" destId="{7E9FDF08-6C65-4821-846E-9A75D619D695}" srcOrd="1" destOrd="0" parTransId="{0533A381-5DF3-44A7-98C1-EAC7843D39AB}" sibTransId="{0A57D2A4-2833-4FD8-ADC4-23DC24457E69}"/>
    <dgm:cxn modelId="{15766C1E-BD7E-45F0-ABE3-75B64F2674D4}" type="presOf" srcId="{CF5AF4EF-EA7D-4D63-BE9B-1C22BD1185D4}" destId="{86397645-E3FE-44C8-8ABE-8046B74791E4}" srcOrd="0" destOrd="0" presId="urn:microsoft.com/office/officeart/2008/layout/PictureAccentList"/>
    <dgm:cxn modelId="{2525E1A0-8F10-4CB8-BAA1-AAB30602C13A}" type="presOf" srcId="{C6844D08-2CFB-49E6-848C-74F2761AC8DD}" destId="{50D9E4DE-1B79-4C30-8290-69A0F30001F5}" srcOrd="0" destOrd="0" presId="urn:microsoft.com/office/officeart/2008/layout/PictureAccentList"/>
    <dgm:cxn modelId="{05D892EE-0B9D-44D5-AB1C-4A3386A9F162}" type="presOf" srcId="{964F0F1F-61F9-4AC4-B16A-B8797F74A1DD}" destId="{305DACD0-9BFC-4754-958C-57DD97073680}" srcOrd="0" destOrd="0" presId="urn:microsoft.com/office/officeart/2008/layout/PictureAccentList"/>
    <dgm:cxn modelId="{74E44599-8848-447D-9F8E-3AFEFFD2B238}" type="presOf" srcId="{7E9FDF08-6C65-4821-846E-9A75D619D695}" destId="{CC31C652-C932-4017-B0F8-BFA165677EA2}" srcOrd="0" destOrd="0" presId="urn:microsoft.com/office/officeart/2008/layout/PictureAccentList"/>
    <dgm:cxn modelId="{EF68CD18-BDFD-4BE0-A636-4756DFDA18BB}" type="presParOf" srcId="{50D9E4DE-1B79-4C30-8290-69A0F30001F5}" destId="{25DAF5E6-5D7D-4A0A-B7CF-7670152BA646}" srcOrd="0" destOrd="0" presId="urn:microsoft.com/office/officeart/2008/layout/PictureAccentList"/>
    <dgm:cxn modelId="{8D32119C-ED3D-4B1B-8B4E-10DB931DFA28}" type="presParOf" srcId="{25DAF5E6-5D7D-4A0A-B7CF-7670152BA646}" destId="{AC3646FE-6834-4EC2-ADAC-8B055F953533}" srcOrd="0" destOrd="0" presId="urn:microsoft.com/office/officeart/2008/layout/PictureAccentList"/>
    <dgm:cxn modelId="{BE8B52A9-406A-4C38-BBF4-E5439889D1A2}" type="presParOf" srcId="{AC3646FE-6834-4EC2-ADAC-8B055F953533}" destId="{305DACD0-9BFC-4754-958C-57DD97073680}" srcOrd="0" destOrd="0" presId="urn:microsoft.com/office/officeart/2008/layout/PictureAccentList"/>
    <dgm:cxn modelId="{BFE09D46-3E0F-41E6-80EF-41CC2C2933A6}" type="presParOf" srcId="{25DAF5E6-5D7D-4A0A-B7CF-7670152BA646}" destId="{6DCF55BD-4C47-4B74-999F-EBC66CC9D058}" srcOrd="1" destOrd="0" presId="urn:microsoft.com/office/officeart/2008/layout/PictureAccentList"/>
    <dgm:cxn modelId="{9BE9ED57-F853-48BA-971D-1840FC0A0904}" type="presParOf" srcId="{6DCF55BD-4C47-4B74-999F-EBC66CC9D058}" destId="{711B1EA6-EE41-4B47-A10C-3E82195446FF}" srcOrd="0" destOrd="0" presId="urn:microsoft.com/office/officeart/2008/layout/PictureAccentList"/>
    <dgm:cxn modelId="{39596E8F-7F8A-4C99-878D-842AC7478840}" type="presParOf" srcId="{711B1EA6-EE41-4B47-A10C-3E82195446FF}" destId="{3DAAB5D6-8E6D-46B7-BD01-819FBA3A13C7}" srcOrd="0" destOrd="0" presId="urn:microsoft.com/office/officeart/2008/layout/PictureAccentList"/>
    <dgm:cxn modelId="{FFD5DE75-61B3-48B3-AA75-E40654CE67DC}" type="presParOf" srcId="{711B1EA6-EE41-4B47-A10C-3E82195446FF}" destId="{86397645-E3FE-44C8-8ABE-8046B74791E4}" srcOrd="1" destOrd="0" presId="urn:microsoft.com/office/officeart/2008/layout/PictureAccentList"/>
    <dgm:cxn modelId="{1F052321-3AFA-497D-9ED4-E8F1E383853F}" type="presParOf" srcId="{6DCF55BD-4C47-4B74-999F-EBC66CC9D058}" destId="{BB1D550F-D5D7-49D1-9509-FA992F3C6B78}" srcOrd="1" destOrd="0" presId="urn:microsoft.com/office/officeart/2008/layout/PictureAccentList"/>
    <dgm:cxn modelId="{FD3C33A6-14A0-44EE-A70C-8A4083E1AC31}" type="presParOf" srcId="{BB1D550F-D5D7-49D1-9509-FA992F3C6B78}" destId="{C62976BD-8BDC-48A8-B21C-8939437FDF4C}" srcOrd="0" destOrd="0" presId="urn:microsoft.com/office/officeart/2008/layout/PictureAccentList"/>
    <dgm:cxn modelId="{A85862BF-18D0-41C0-ABEB-0B9F17F69061}" type="presParOf" srcId="{BB1D550F-D5D7-49D1-9509-FA992F3C6B78}" destId="{CC31C652-C932-4017-B0F8-BFA165677EA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268D53-D356-4683-9691-B2FDD9603C4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419AFD-6ABA-46F0-9C55-C61BA8C6D42B}">
      <dgm:prSet phldrT="[Text]"/>
      <dgm:spPr/>
      <dgm:t>
        <a:bodyPr/>
        <a:lstStyle/>
        <a:p>
          <a:r>
            <a:rPr lang="en-US"/>
            <a:t>Identify cases not compliant with ACOG/SMFM guidelines in the PVB dashboard</a:t>
          </a:r>
        </a:p>
      </dgm:t>
    </dgm:pt>
    <dgm:pt modelId="{675E1FC4-002D-4B37-A28B-28E204D44ADD}" type="parTrans" cxnId="{18747443-6643-4834-8BD0-5128144A546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9F860B2-97B5-4464-BE1F-9E91DBA0B388}" type="sibTrans" cxnId="{18747443-6643-4834-8BD0-5128144A546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59850A9-4A78-4D10-8CB3-D8397AC10D6B}">
      <dgm:prSet/>
      <dgm:spPr/>
      <dgm:t>
        <a:bodyPr/>
        <a:lstStyle/>
        <a:p>
          <a:r>
            <a:rPr lang="en-US"/>
            <a:t>Review chart and identify which ACOG/SMFM guidelines were not met</a:t>
          </a:r>
        </a:p>
      </dgm:t>
    </dgm:pt>
    <dgm:pt modelId="{BAEDB013-7196-45B7-819A-8AF09ECEB691}" type="parTrans" cxnId="{C675D7EF-007F-4C2B-A47A-AAE7B441CDE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B3EE487-C957-49ED-A1AC-C5FA3467682B}" type="sibTrans" cxnId="{C675D7EF-007F-4C2B-A47A-AAE7B441CDE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65B86B7-A1A3-407D-9ADE-33B467B3DC9D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>
              <a:latin typeface="Calibri" panose="020F0502020204030204"/>
            </a:rPr>
            <a:t>Utilize  </a:t>
          </a:r>
          <a:r>
            <a:rPr lang="en-US" b="1" dirty="0">
              <a:latin typeface="Calibri" panose="020F0502020204030204"/>
            </a:rPr>
            <a:t>Fallout Review Form </a:t>
          </a:r>
          <a:r>
            <a:rPr lang="en-US" dirty="0">
              <a:latin typeface="Calibri" panose="020F0502020204030204"/>
            </a:rPr>
            <a:t>to understand</a:t>
          </a:r>
          <a:r>
            <a:rPr lang="en-US" dirty="0"/>
            <a:t> additional details of case</a:t>
          </a:r>
        </a:p>
      </dgm:t>
    </dgm:pt>
    <dgm:pt modelId="{B3CA96AA-E491-4ABF-99F2-21B021788FF3}" type="parTrans" cxnId="{298C4C64-7CF5-40C8-BAB0-144B79FF897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0C9BC15-56E0-46A6-B87B-8A8E52B0596A}" type="sibTrans" cxnId="{298C4C64-7CF5-40C8-BAB0-144B79FF897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F22DEF2-1C7D-4615-9ADF-A550FBA1A214}">
      <dgm:prSet/>
      <dgm:spPr/>
      <dgm:t>
        <a:bodyPr/>
        <a:lstStyle/>
        <a:p>
          <a:r>
            <a:rPr lang="en-US"/>
            <a:t>Provide feedback to clinical team that performed C-Section</a:t>
          </a:r>
        </a:p>
      </dgm:t>
    </dgm:pt>
    <dgm:pt modelId="{9FA4D6C8-08AF-4FE9-9CFD-1C1D83DE042E}" type="parTrans" cxnId="{4ED38984-A3F7-4DED-9249-A2274694F37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49F9F67-AFE3-4226-B7C5-77ACA01FD855}" type="sibTrans" cxnId="{4ED38984-A3F7-4DED-9249-A2274694F37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10BB416-FCE1-4B51-A4AC-1AC459623775}">
      <dgm:prSet/>
      <dgm:spPr>
        <a:solidFill>
          <a:srgbClr val="00AC4E"/>
        </a:solidFill>
      </dgm:spPr>
      <dgm:t>
        <a:bodyPr/>
        <a:lstStyle/>
        <a:p>
          <a:r>
            <a:rPr lang="en-US"/>
            <a:t>Identify patterns among C-Sections not meeting criteria and areas to work on</a:t>
          </a:r>
        </a:p>
      </dgm:t>
    </dgm:pt>
    <dgm:pt modelId="{D586DD60-293F-492D-ABE3-BE561C310BD8}" type="parTrans" cxnId="{EFDD6292-3359-4F77-80E1-7EF2DED4E8A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B8B52D9-0056-4622-AC61-E4B5F81640C5}" type="sibTrans" cxnId="{EFDD6292-3359-4F77-80E1-7EF2DED4E8A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1879C44-3FB1-418B-8109-189B10B9A60B}" type="pres">
      <dgm:prSet presAssocID="{9E268D53-D356-4683-9691-B2FDD9603C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4E41FA6-BB51-4BF2-B88D-8ACD718FA2DF}" type="pres">
      <dgm:prSet presAssocID="{9E268D53-D356-4683-9691-B2FDD9603C4E}" presName="Name1" presStyleCnt="0"/>
      <dgm:spPr/>
    </dgm:pt>
    <dgm:pt modelId="{56810FE6-48DF-4DB7-AD24-E905ADFE0E78}" type="pres">
      <dgm:prSet presAssocID="{9E268D53-D356-4683-9691-B2FDD9603C4E}" presName="cycle" presStyleCnt="0"/>
      <dgm:spPr/>
    </dgm:pt>
    <dgm:pt modelId="{16DDF963-E23C-4088-8312-3BD940FF38EC}" type="pres">
      <dgm:prSet presAssocID="{9E268D53-D356-4683-9691-B2FDD9603C4E}" presName="srcNode" presStyleLbl="node1" presStyleIdx="0" presStyleCnt="5"/>
      <dgm:spPr/>
    </dgm:pt>
    <dgm:pt modelId="{F2DFCB11-D250-4427-A02E-E7BB5DD1C75E}" type="pres">
      <dgm:prSet presAssocID="{9E268D53-D356-4683-9691-B2FDD9603C4E}" presName="conn" presStyleLbl="parChTrans1D2" presStyleIdx="0" presStyleCnt="1"/>
      <dgm:spPr/>
      <dgm:t>
        <a:bodyPr/>
        <a:lstStyle/>
        <a:p>
          <a:endParaRPr lang="en-US"/>
        </a:p>
      </dgm:t>
    </dgm:pt>
    <dgm:pt modelId="{6C2D587D-9290-4666-B3F5-35183CC47DE2}" type="pres">
      <dgm:prSet presAssocID="{9E268D53-D356-4683-9691-B2FDD9603C4E}" presName="extraNode" presStyleLbl="node1" presStyleIdx="0" presStyleCnt="5"/>
      <dgm:spPr/>
    </dgm:pt>
    <dgm:pt modelId="{9D08B0EF-9EC3-41FB-9C25-4A79E7A87FA9}" type="pres">
      <dgm:prSet presAssocID="{9E268D53-D356-4683-9691-B2FDD9603C4E}" presName="dstNode" presStyleLbl="node1" presStyleIdx="0" presStyleCnt="5"/>
      <dgm:spPr/>
    </dgm:pt>
    <dgm:pt modelId="{02E08FA3-9503-416E-8964-2046C27151EB}" type="pres">
      <dgm:prSet presAssocID="{E0419AFD-6ABA-46F0-9C55-C61BA8C6D42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4BA90A-AAD1-4A4E-BCE4-D9C7BA0F4690}" type="pres">
      <dgm:prSet presAssocID="{E0419AFD-6ABA-46F0-9C55-C61BA8C6D42B}" presName="accent_1" presStyleCnt="0"/>
      <dgm:spPr/>
    </dgm:pt>
    <dgm:pt modelId="{09F8FB6C-0341-478D-BCEE-F44C99EA9A8B}" type="pres">
      <dgm:prSet presAssocID="{E0419AFD-6ABA-46F0-9C55-C61BA8C6D42B}" presName="accentRepeatNode" presStyleLbl="solidFgAcc1" presStyleIdx="0" presStyleCnt="5"/>
      <dgm:spPr/>
    </dgm:pt>
    <dgm:pt modelId="{DDDD5088-217D-4A8C-B90B-FA7E88C65256}" type="pres">
      <dgm:prSet presAssocID="{B59850A9-4A78-4D10-8CB3-D8397AC10D6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E6A93-8E6B-4A43-97A8-2EAEE22A7461}" type="pres">
      <dgm:prSet presAssocID="{B59850A9-4A78-4D10-8CB3-D8397AC10D6B}" presName="accent_2" presStyleCnt="0"/>
      <dgm:spPr/>
    </dgm:pt>
    <dgm:pt modelId="{DBBD9DC3-2C38-4D25-B89D-7E369380BE31}" type="pres">
      <dgm:prSet presAssocID="{B59850A9-4A78-4D10-8CB3-D8397AC10D6B}" presName="accentRepeatNode" presStyleLbl="solidFgAcc1" presStyleIdx="1" presStyleCnt="5"/>
      <dgm:spPr/>
    </dgm:pt>
    <dgm:pt modelId="{0BA14B8F-E6E9-47C2-9653-908D1D4DFB98}" type="pres">
      <dgm:prSet presAssocID="{B65B86B7-A1A3-407D-9ADE-33B467B3DC9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22CBE6-DA37-4051-9649-1FD37E56D6D5}" type="pres">
      <dgm:prSet presAssocID="{B65B86B7-A1A3-407D-9ADE-33B467B3DC9D}" presName="accent_3" presStyleCnt="0"/>
      <dgm:spPr/>
    </dgm:pt>
    <dgm:pt modelId="{B9222536-ED7D-4EBA-B5DF-5B407D1A5637}" type="pres">
      <dgm:prSet presAssocID="{B65B86B7-A1A3-407D-9ADE-33B467B3DC9D}" presName="accentRepeatNode" presStyleLbl="solidFgAcc1" presStyleIdx="2" presStyleCnt="5"/>
      <dgm:spPr>
        <a:ln>
          <a:solidFill>
            <a:schemeClr val="accent1"/>
          </a:solidFill>
        </a:ln>
      </dgm:spPr>
    </dgm:pt>
    <dgm:pt modelId="{1496F815-78A1-4C78-9A7C-E64C025C26A0}" type="pres">
      <dgm:prSet presAssocID="{7F22DEF2-1C7D-4615-9ADF-A550FBA1A21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C8290-1E9B-4492-A7B7-0AB4DB7EA54D}" type="pres">
      <dgm:prSet presAssocID="{7F22DEF2-1C7D-4615-9ADF-A550FBA1A214}" presName="accent_4" presStyleCnt="0"/>
      <dgm:spPr/>
    </dgm:pt>
    <dgm:pt modelId="{99FE9520-59A5-4C07-B87D-05A9896B1883}" type="pres">
      <dgm:prSet presAssocID="{7F22DEF2-1C7D-4615-9ADF-A550FBA1A214}" presName="accentRepeatNode" presStyleLbl="solidFgAcc1" presStyleIdx="3" presStyleCnt="5"/>
      <dgm:spPr/>
    </dgm:pt>
    <dgm:pt modelId="{F5DA08E5-7EA5-4EDA-AE5D-B93170B45E60}" type="pres">
      <dgm:prSet presAssocID="{B10BB416-FCE1-4B51-A4AC-1AC45962377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F857F-8303-417A-82DA-15492CFBD927}" type="pres">
      <dgm:prSet presAssocID="{B10BB416-FCE1-4B51-A4AC-1AC459623775}" presName="accent_5" presStyleCnt="0"/>
      <dgm:spPr/>
    </dgm:pt>
    <dgm:pt modelId="{3E0944F3-7EC4-4EBD-A1FA-FF03C1E00266}" type="pres">
      <dgm:prSet presAssocID="{B10BB416-FCE1-4B51-A4AC-1AC459623775}" presName="accentRepeatNode" presStyleLbl="solidFgAcc1" presStyleIdx="4" presStyleCnt="5"/>
      <dgm:spPr/>
    </dgm:pt>
  </dgm:ptLst>
  <dgm:cxnLst>
    <dgm:cxn modelId="{82CDD0FA-9755-41BA-8B8D-FBE2516520D1}" type="presOf" srcId="{E0419AFD-6ABA-46F0-9C55-C61BA8C6D42B}" destId="{02E08FA3-9503-416E-8964-2046C27151EB}" srcOrd="0" destOrd="0" presId="urn:microsoft.com/office/officeart/2008/layout/VerticalCurvedList"/>
    <dgm:cxn modelId="{43786D98-5A87-4FEA-A0FF-DEC054257F36}" type="presOf" srcId="{19F860B2-97B5-4464-BE1F-9E91DBA0B388}" destId="{F2DFCB11-D250-4427-A02E-E7BB5DD1C75E}" srcOrd="0" destOrd="0" presId="urn:microsoft.com/office/officeart/2008/layout/VerticalCurvedList"/>
    <dgm:cxn modelId="{298C4C64-7CF5-40C8-BAB0-144B79FF8972}" srcId="{9E268D53-D356-4683-9691-B2FDD9603C4E}" destId="{B65B86B7-A1A3-407D-9ADE-33B467B3DC9D}" srcOrd="2" destOrd="0" parTransId="{B3CA96AA-E491-4ABF-99F2-21B021788FF3}" sibTransId="{00C9BC15-56E0-46A6-B87B-8A8E52B0596A}"/>
    <dgm:cxn modelId="{BD3463B3-6252-41CA-BFB6-431D0A929681}" type="presOf" srcId="{7F22DEF2-1C7D-4615-9ADF-A550FBA1A214}" destId="{1496F815-78A1-4C78-9A7C-E64C025C26A0}" srcOrd="0" destOrd="0" presId="urn:microsoft.com/office/officeart/2008/layout/VerticalCurvedList"/>
    <dgm:cxn modelId="{680DF934-6A6D-4298-A377-AC5CAD475505}" type="presOf" srcId="{B59850A9-4A78-4D10-8CB3-D8397AC10D6B}" destId="{DDDD5088-217D-4A8C-B90B-FA7E88C65256}" srcOrd="0" destOrd="0" presId="urn:microsoft.com/office/officeart/2008/layout/VerticalCurvedList"/>
    <dgm:cxn modelId="{18747443-6643-4834-8BD0-5128144A546F}" srcId="{9E268D53-D356-4683-9691-B2FDD9603C4E}" destId="{E0419AFD-6ABA-46F0-9C55-C61BA8C6D42B}" srcOrd="0" destOrd="0" parTransId="{675E1FC4-002D-4B37-A28B-28E204D44ADD}" sibTransId="{19F860B2-97B5-4464-BE1F-9E91DBA0B388}"/>
    <dgm:cxn modelId="{56AB6714-EFED-4DDF-9B86-8B0C4376D887}" type="presOf" srcId="{B65B86B7-A1A3-407D-9ADE-33B467B3DC9D}" destId="{0BA14B8F-E6E9-47C2-9653-908D1D4DFB98}" srcOrd="0" destOrd="0" presId="urn:microsoft.com/office/officeart/2008/layout/VerticalCurvedList"/>
    <dgm:cxn modelId="{C675D7EF-007F-4C2B-A47A-AAE7B441CDE5}" srcId="{9E268D53-D356-4683-9691-B2FDD9603C4E}" destId="{B59850A9-4A78-4D10-8CB3-D8397AC10D6B}" srcOrd="1" destOrd="0" parTransId="{BAEDB013-7196-45B7-819A-8AF09ECEB691}" sibTransId="{9B3EE487-C957-49ED-A1AC-C5FA3467682B}"/>
    <dgm:cxn modelId="{C1409BCE-19CC-46C3-8893-8AC47F56A69C}" type="presOf" srcId="{B10BB416-FCE1-4B51-A4AC-1AC459623775}" destId="{F5DA08E5-7EA5-4EDA-AE5D-B93170B45E60}" srcOrd="0" destOrd="0" presId="urn:microsoft.com/office/officeart/2008/layout/VerticalCurvedList"/>
    <dgm:cxn modelId="{990CCEF3-2E9E-427D-9329-3AE07BD018F6}" type="presOf" srcId="{9E268D53-D356-4683-9691-B2FDD9603C4E}" destId="{11879C44-3FB1-418B-8109-189B10B9A60B}" srcOrd="0" destOrd="0" presId="urn:microsoft.com/office/officeart/2008/layout/VerticalCurvedList"/>
    <dgm:cxn modelId="{4ED38984-A3F7-4DED-9249-A2274694F373}" srcId="{9E268D53-D356-4683-9691-B2FDD9603C4E}" destId="{7F22DEF2-1C7D-4615-9ADF-A550FBA1A214}" srcOrd="3" destOrd="0" parTransId="{9FA4D6C8-08AF-4FE9-9CFD-1C1D83DE042E}" sibTransId="{649F9F67-AFE3-4226-B7C5-77ACA01FD855}"/>
    <dgm:cxn modelId="{EFDD6292-3359-4F77-80E1-7EF2DED4E8A1}" srcId="{9E268D53-D356-4683-9691-B2FDD9603C4E}" destId="{B10BB416-FCE1-4B51-A4AC-1AC459623775}" srcOrd="4" destOrd="0" parTransId="{D586DD60-293F-492D-ABE3-BE561C310BD8}" sibTransId="{0B8B52D9-0056-4622-AC61-E4B5F81640C5}"/>
    <dgm:cxn modelId="{34C9C9C6-0B9E-4FC4-9302-9DFF0EA16737}" type="presParOf" srcId="{11879C44-3FB1-418B-8109-189B10B9A60B}" destId="{A4E41FA6-BB51-4BF2-B88D-8ACD718FA2DF}" srcOrd="0" destOrd="0" presId="urn:microsoft.com/office/officeart/2008/layout/VerticalCurvedList"/>
    <dgm:cxn modelId="{02CB3EC4-7896-4678-B0CD-A4D54C0A68C5}" type="presParOf" srcId="{A4E41FA6-BB51-4BF2-B88D-8ACD718FA2DF}" destId="{56810FE6-48DF-4DB7-AD24-E905ADFE0E78}" srcOrd="0" destOrd="0" presId="urn:microsoft.com/office/officeart/2008/layout/VerticalCurvedList"/>
    <dgm:cxn modelId="{087F384F-B84A-45DB-9505-B0580E140F55}" type="presParOf" srcId="{56810FE6-48DF-4DB7-AD24-E905ADFE0E78}" destId="{16DDF963-E23C-4088-8312-3BD940FF38EC}" srcOrd="0" destOrd="0" presId="urn:microsoft.com/office/officeart/2008/layout/VerticalCurvedList"/>
    <dgm:cxn modelId="{FFDB3AF5-AA13-4C11-91F6-6D4BD783DEE8}" type="presParOf" srcId="{56810FE6-48DF-4DB7-AD24-E905ADFE0E78}" destId="{F2DFCB11-D250-4427-A02E-E7BB5DD1C75E}" srcOrd="1" destOrd="0" presId="urn:microsoft.com/office/officeart/2008/layout/VerticalCurvedList"/>
    <dgm:cxn modelId="{977963B1-A624-41D9-AA39-446289E6F9EE}" type="presParOf" srcId="{56810FE6-48DF-4DB7-AD24-E905ADFE0E78}" destId="{6C2D587D-9290-4666-B3F5-35183CC47DE2}" srcOrd="2" destOrd="0" presId="urn:microsoft.com/office/officeart/2008/layout/VerticalCurvedList"/>
    <dgm:cxn modelId="{036E76AF-4EC3-459D-B27D-EC9A5E8BBBD5}" type="presParOf" srcId="{56810FE6-48DF-4DB7-AD24-E905ADFE0E78}" destId="{9D08B0EF-9EC3-41FB-9C25-4A79E7A87FA9}" srcOrd="3" destOrd="0" presId="urn:microsoft.com/office/officeart/2008/layout/VerticalCurvedList"/>
    <dgm:cxn modelId="{FE204A3D-4749-46BD-8A39-5CBA40452064}" type="presParOf" srcId="{A4E41FA6-BB51-4BF2-B88D-8ACD718FA2DF}" destId="{02E08FA3-9503-416E-8964-2046C27151EB}" srcOrd="1" destOrd="0" presId="urn:microsoft.com/office/officeart/2008/layout/VerticalCurvedList"/>
    <dgm:cxn modelId="{29CF0124-46AE-44B0-B1D5-0D89456DD2E6}" type="presParOf" srcId="{A4E41FA6-BB51-4BF2-B88D-8ACD718FA2DF}" destId="{624BA90A-AAD1-4A4E-BCE4-D9C7BA0F4690}" srcOrd="2" destOrd="0" presId="urn:microsoft.com/office/officeart/2008/layout/VerticalCurvedList"/>
    <dgm:cxn modelId="{07503E10-C010-43D8-83D6-AEBCFA5CEE57}" type="presParOf" srcId="{624BA90A-AAD1-4A4E-BCE4-D9C7BA0F4690}" destId="{09F8FB6C-0341-478D-BCEE-F44C99EA9A8B}" srcOrd="0" destOrd="0" presId="urn:microsoft.com/office/officeart/2008/layout/VerticalCurvedList"/>
    <dgm:cxn modelId="{3FF0698D-8024-42BC-ACC0-F3CD6921A4D5}" type="presParOf" srcId="{A4E41FA6-BB51-4BF2-B88D-8ACD718FA2DF}" destId="{DDDD5088-217D-4A8C-B90B-FA7E88C65256}" srcOrd="3" destOrd="0" presId="urn:microsoft.com/office/officeart/2008/layout/VerticalCurvedList"/>
    <dgm:cxn modelId="{AAB0B92C-0A1A-4F92-95E8-00AFCBCE0CF2}" type="presParOf" srcId="{A4E41FA6-BB51-4BF2-B88D-8ACD718FA2DF}" destId="{CF2E6A93-8E6B-4A43-97A8-2EAEE22A7461}" srcOrd="4" destOrd="0" presId="urn:microsoft.com/office/officeart/2008/layout/VerticalCurvedList"/>
    <dgm:cxn modelId="{A0B9ABC0-B151-403A-852E-DD590B239F11}" type="presParOf" srcId="{CF2E6A93-8E6B-4A43-97A8-2EAEE22A7461}" destId="{DBBD9DC3-2C38-4D25-B89D-7E369380BE31}" srcOrd="0" destOrd="0" presId="urn:microsoft.com/office/officeart/2008/layout/VerticalCurvedList"/>
    <dgm:cxn modelId="{C96A3839-049E-40BF-9BEF-DD8BCD1AFCE9}" type="presParOf" srcId="{A4E41FA6-BB51-4BF2-B88D-8ACD718FA2DF}" destId="{0BA14B8F-E6E9-47C2-9653-908D1D4DFB98}" srcOrd="5" destOrd="0" presId="urn:microsoft.com/office/officeart/2008/layout/VerticalCurvedList"/>
    <dgm:cxn modelId="{CA5F8D22-B260-4B2C-A460-D07306D3545B}" type="presParOf" srcId="{A4E41FA6-BB51-4BF2-B88D-8ACD718FA2DF}" destId="{5822CBE6-DA37-4051-9649-1FD37E56D6D5}" srcOrd="6" destOrd="0" presId="urn:microsoft.com/office/officeart/2008/layout/VerticalCurvedList"/>
    <dgm:cxn modelId="{AA9A6669-63EC-480E-8846-B1FB12FDC429}" type="presParOf" srcId="{5822CBE6-DA37-4051-9649-1FD37E56D6D5}" destId="{B9222536-ED7D-4EBA-B5DF-5B407D1A5637}" srcOrd="0" destOrd="0" presId="urn:microsoft.com/office/officeart/2008/layout/VerticalCurvedList"/>
    <dgm:cxn modelId="{F05C86BB-DD25-4517-BD54-5491B7E8CD24}" type="presParOf" srcId="{A4E41FA6-BB51-4BF2-B88D-8ACD718FA2DF}" destId="{1496F815-78A1-4C78-9A7C-E64C025C26A0}" srcOrd="7" destOrd="0" presId="urn:microsoft.com/office/officeart/2008/layout/VerticalCurvedList"/>
    <dgm:cxn modelId="{5B8E477A-A08D-4AFB-846A-CA2FD2CFF695}" type="presParOf" srcId="{A4E41FA6-BB51-4BF2-B88D-8ACD718FA2DF}" destId="{493C8290-1E9B-4492-A7B7-0AB4DB7EA54D}" srcOrd="8" destOrd="0" presId="urn:microsoft.com/office/officeart/2008/layout/VerticalCurvedList"/>
    <dgm:cxn modelId="{E2573044-706F-4604-B865-F796FBB12AD1}" type="presParOf" srcId="{493C8290-1E9B-4492-A7B7-0AB4DB7EA54D}" destId="{99FE9520-59A5-4C07-B87D-05A9896B1883}" srcOrd="0" destOrd="0" presId="urn:microsoft.com/office/officeart/2008/layout/VerticalCurvedList"/>
    <dgm:cxn modelId="{105940CD-91E0-41D2-9A6C-3242054AA583}" type="presParOf" srcId="{A4E41FA6-BB51-4BF2-B88D-8ACD718FA2DF}" destId="{F5DA08E5-7EA5-4EDA-AE5D-B93170B45E60}" srcOrd="9" destOrd="0" presId="urn:microsoft.com/office/officeart/2008/layout/VerticalCurvedList"/>
    <dgm:cxn modelId="{5E463FA3-ECA6-41F9-9174-D4E7A2B5E258}" type="presParOf" srcId="{A4E41FA6-BB51-4BF2-B88D-8ACD718FA2DF}" destId="{F00F857F-8303-417A-82DA-15492CFBD927}" srcOrd="10" destOrd="0" presId="urn:microsoft.com/office/officeart/2008/layout/VerticalCurvedList"/>
    <dgm:cxn modelId="{0E9E2622-4899-4CD5-BE79-2F287D53D272}" type="presParOf" srcId="{F00F857F-8303-417A-82DA-15492CFBD927}" destId="{3E0944F3-7EC4-4EBD-A1FA-FF03C1E002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F85713-5B19-49FD-BB42-4744E5A655E4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E827F6-C4BE-4472-8C5B-ED40317D2FBC}">
      <dgm:prSet phldrT="[Text]" custT="1"/>
      <dgm:spPr>
        <a:solidFill>
          <a:srgbClr val="1C498B"/>
        </a:solidFill>
      </dgm:spPr>
      <dgm:t>
        <a:bodyPr/>
        <a:lstStyle/>
        <a:p>
          <a:pPr rtl="0">
            <a:spcAft>
              <a:spcPts val="600"/>
            </a:spcAft>
          </a:pPr>
          <a:r>
            <a:rPr lang="en-US" sz="4800"/>
            <a:t>PVB Finish Line Goals:</a:t>
          </a:r>
          <a:r>
            <a:rPr lang="en-US" sz="4800">
              <a:latin typeface="Calibri" panose="020F0502020204030204"/>
            </a:rPr>
            <a:t> </a:t>
          </a:r>
          <a:endParaRPr lang="en-US" sz="4800"/>
        </a:p>
        <a:p>
          <a:pPr>
            <a:spcAft>
              <a:spcPts val="600"/>
            </a:spcAft>
          </a:pPr>
          <a:r>
            <a:rPr lang="en-US" sz="3600"/>
            <a:t>QI Excellence Award</a:t>
          </a:r>
        </a:p>
      </dgm:t>
    </dgm:pt>
    <dgm:pt modelId="{38EBA0CD-F712-46B9-B185-042DA184D99B}" type="parTrans" cxnId="{7BF13868-92CF-4E47-A13F-98EE80D6B7D9}">
      <dgm:prSet/>
      <dgm:spPr/>
      <dgm:t>
        <a:bodyPr/>
        <a:lstStyle/>
        <a:p>
          <a:endParaRPr lang="en-US"/>
        </a:p>
      </dgm:t>
    </dgm:pt>
    <dgm:pt modelId="{4CA0C7C1-87F7-4D64-B03D-0464566A29C4}" type="sibTrans" cxnId="{7BF13868-92CF-4E47-A13F-98EE80D6B7D9}">
      <dgm:prSet/>
      <dgm:spPr/>
      <dgm:t>
        <a:bodyPr/>
        <a:lstStyle/>
        <a:p>
          <a:endParaRPr lang="en-US"/>
        </a:p>
      </dgm:t>
    </dgm:pt>
    <dgm:pt modelId="{0062D2D8-2EA7-4318-B2A8-4C4672C2529C}">
      <dgm:prSet phldrT="[Text]"/>
      <dgm:spPr/>
      <dgm:t>
        <a:bodyPr/>
        <a:lstStyle/>
        <a:p>
          <a:r>
            <a:rPr lang="en-US" b="1" u="sng"/>
            <a:t>6</a:t>
          </a:r>
          <a:r>
            <a:rPr lang="en-US"/>
            <a:t> Key Structure Measures in Place</a:t>
          </a:r>
        </a:p>
      </dgm:t>
    </dgm:pt>
    <dgm:pt modelId="{F0E2E2D6-1707-45F8-88A7-05944178C390}" type="parTrans" cxnId="{A7A882D3-712C-41BF-ACAC-1DD9B7DD8682}">
      <dgm:prSet/>
      <dgm:spPr/>
      <dgm:t>
        <a:bodyPr/>
        <a:lstStyle/>
        <a:p>
          <a:endParaRPr lang="en-US"/>
        </a:p>
      </dgm:t>
    </dgm:pt>
    <dgm:pt modelId="{EEA87371-9291-4768-981D-F5AD491295C7}" type="sibTrans" cxnId="{A7A882D3-712C-41BF-ACAC-1DD9B7DD8682}">
      <dgm:prSet/>
      <dgm:spPr/>
      <dgm:t>
        <a:bodyPr/>
        <a:lstStyle/>
        <a:p>
          <a:endParaRPr lang="en-US"/>
        </a:p>
      </dgm:t>
    </dgm:pt>
    <dgm:pt modelId="{68F427A4-CDA0-4D36-97D0-05EBDAE1D36F}">
      <dgm:prSet phldrT="[Text]"/>
      <dgm:spPr/>
      <dgm:t>
        <a:bodyPr/>
        <a:lstStyle/>
        <a:p>
          <a:pPr rtl="0"/>
          <a:r>
            <a:rPr lang="en-US"/>
            <a:t>NTSV C-Section Rate </a:t>
          </a:r>
          <a:r>
            <a:rPr lang="en-US" b="0" u="none"/>
            <a:t>≤</a:t>
          </a:r>
          <a:r>
            <a:rPr lang="en-US" b="1" u="sng"/>
            <a:t>23.6%</a:t>
          </a:r>
        </a:p>
      </dgm:t>
    </dgm:pt>
    <dgm:pt modelId="{F69659BD-856C-4791-B64B-E228A50E9CC3}" type="parTrans" cxnId="{22758760-EC2E-41A2-8C5D-F0B999A30125}">
      <dgm:prSet/>
      <dgm:spPr/>
      <dgm:t>
        <a:bodyPr/>
        <a:lstStyle/>
        <a:p>
          <a:endParaRPr lang="en-US"/>
        </a:p>
      </dgm:t>
    </dgm:pt>
    <dgm:pt modelId="{19B491E1-C02F-4FE4-9EB9-11DCBB23EE21}" type="sibTrans" cxnId="{22758760-EC2E-41A2-8C5D-F0B999A30125}">
      <dgm:prSet/>
      <dgm:spPr/>
      <dgm:t>
        <a:bodyPr/>
        <a:lstStyle/>
        <a:p>
          <a:endParaRPr lang="en-US"/>
        </a:p>
      </dgm:t>
    </dgm:pt>
    <dgm:pt modelId="{136BCD5D-FD57-4BE3-B3F9-23F3C98CD588}">
      <dgm:prSet phldrT="[Text]"/>
      <dgm:spPr/>
      <dgm:t>
        <a:bodyPr/>
        <a:lstStyle/>
        <a:p>
          <a:r>
            <a:rPr lang="en-US" b="1" u="sng"/>
            <a:t>80% </a:t>
          </a:r>
          <a:r>
            <a:rPr lang="en-US"/>
            <a:t>of Providers and Nurses educated on ACOG/SMFM Guidelines</a:t>
          </a:r>
          <a:endParaRPr lang="en-US" b="1" u="sng"/>
        </a:p>
      </dgm:t>
    </dgm:pt>
    <dgm:pt modelId="{3EFC0FA5-6C23-4664-977A-3A45B26187FA}" type="parTrans" cxnId="{243836A5-D2AA-4304-87E4-5BFC85298C53}">
      <dgm:prSet/>
      <dgm:spPr/>
      <dgm:t>
        <a:bodyPr/>
        <a:lstStyle/>
        <a:p>
          <a:endParaRPr lang="en-US"/>
        </a:p>
      </dgm:t>
    </dgm:pt>
    <dgm:pt modelId="{9A4C1403-E484-4C13-9D67-5BDF6C1D1FB8}" type="sibTrans" cxnId="{243836A5-D2AA-4304-87E4-5BFC85298C53}">
      <dgm:prSet/>
      <dgm:spPr/>
      <dgm:t>
        <a:bodyPr/>
        <a:lstStyle/>
        <a:p>
          <a:endParaRPr lang="en-US"/>
        </a:p>
      </dgm:t>
    </dgm:pt>
    <dgm:pt modelId="{78C79DF1-4455-4362-A02A-609B9A47C71E}">
      <dgm:prSet phldrT="[Text]"/>
      <dgm:spPr/>
      <dgm:t>
        <a:bodyPr/>
        <a:lstStyle/>
        <a:p>
          <a:pPr rtl="0"/>
          <a:r>
            <a:rPr lang="en-US" b="1" u="sng" dirty="0">
              <a:ea typeface="+mn-lt"/>
              <a:cs typeface="+mn-lt"/>
            </a:rPr>
            <a:t>70% </a:t>
          </a:r>
          <a:r>
            <a:rPr lang="en-US" dirty="0">
              <a:ea typeface="+mn-lt"/>
              <a:cs typeface="+mn-lt"/>
            </a:rPr>
            <a:t>of all NTSV C-Sections Meeting ACOG/SMFM Guidelines</a:t>
          </a:r>
          <a:r>
            <a:rPr lang="en-US" dirty="0">
              <a:latin typeface="Calibri" panose="020F0502020204030204"/>
              <a:ea typeface="+mn-lt"/>
              <a:cs typeface="+mn-lt"/>
            </a:rPr>
            <a:t> </a:t>
          </a:r>
          <a:endParaRPr lang="en-US" b="1" u="sng" dirty="0"/>
        </a:p>
      </dgm:t>
    </dgm:pt>
    <dgm:pt modelId="{8A523ED1-02B5-4E8E-AFED-B6C6FD7BF55D}" type="parTrans" cxnId="{8E621B33-DEC5-41A5-B888-D690878106EE}">
      <dgm:prSet/>
      <dgm:spPr/>
      <dgm:t>
        <a:bodyPr/>
        <a:lstStyle/>
        <a:p>
          <a:endParaRPr lang="en-US"/>
        </a:p>
      </dgm:t>
    </dgm:pt>
    <dgm:pt modelId="{CB5263F3-976E-4A1C-B48F-53519011D912}" type="sibTrans" cxnId="{8E621B33-DEC5-41A5-B888-D690878106EE}">
      <dgm:prSet/>
      <dgm:spPr/>
      <dgm:t>
        <a:bodyPr/>
        <a:lstStyle/>
        <a:p>
          <a:endParaRPr lang="en-US"/>
        </a:p>
      </dgm:t>
    </dgm:pt>
    <dgm:pt modelId="{CBF2718F-59A7-4A5B-81CC-1D63147AB168}" type="pres">
      <dgm:prSet presAssocID="{22F85713-5B19-49FD-BB42-4744E5A655E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F6E47F-41B6-4B49-9AB9-C4F53C51F631}" type="pres">
      <dgm:prSet presAssocID="{D3E827F6-C4BE-4472-8C5B-ED40317D2FBC}" presName="roof" presStyleLbl="dkBgShp" presStyleIdx="0" presStyleCnt="2"/>
      <dgm:spPr/>
      <dgm:t>
        <a:bodyPr/>
        <a:lstStyle/>
        <a:p>
          <a:endParaRPr lang="en-US"/>
        </a:p>
      </dgm:t>
    </dgm:pt>
    <dgm:pt modelId="{0113768C-FDEB-4E2E-B660-34D5D6549B44}" type="pres">
      <dgm:prSet presAssocID="{D3E827F6-C4BE-4472-8C5B-ED40317D2FBC}" presName="pillars" presStyleCnt="0"/>
      <dgm:spPr/>
    </dgm:pt>
    <dgm:pt modelId="{A5146FFA-5D72-4150-A4B0-92581BC433E9}" type="pres">
      <dgm:prSet presAssocID="{D3E827F6-C4BE-4472-8C5B-ED40317D2FBC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CB18CA-6184-4B31-8689-5ED885DAC293}" type="pres">
      <dgm:prSet presAssocID="{136BCD5D-FD57-4BE3-B3F9-23F3C98CD588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3BCFBA-5639-4275-9D30-DA41E66B4D95}" type="pres">
      <dgm:prSet presAssocID="{78C79DF1-4455-4362-A02A-609B9A47C71E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422456-B9A2-481F-A97B-DD1DEB2E620E}" type="pres">
      <dgm:prSet presAssocID="{68F427A4-CDA0-4D36-97D0-05EBDAE1D36F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C257B7-398B-4816-9754-9EB0FA58D548}" type="pres">
      <dgm:prSet presAssocID="{D3E827F6-C4BE-4472-8C5B-ED40317D2FBC}" presName="base" presStyleLbl="dkBgShp" presStyleIdx="1" presStyleCnt="2"/>
      <dgm:spPr>
        <a:solidFill>
          <a:srgbClr val="1C498B"/>
        </a:solidFill>
      </dgm:spPr>
    </dgm:pt>
  </dgm:ptLst>
  <dgm:cxnLst>
    <dgm:cxn modelId="{75BD47DE-6A72-4CC1-AFC5-50B6E01B5D40}" type="presOf" srcId="{136BCD5D-FD57-4BE3-B3F9-23F3C98CD588}" destId="{30CB18CA-6184-4B31-8689-5ED885DAC293}" srcOrd="0" destOrd="0" presId="urn:microsoft.com/office/officeart/2005/8/layout/hList3"/>
    <dgm:cxn modelId="{22758760-EC2E-41A2-8C5D-F0B999A30125}" srcId="{D3E827F6-C4BE-4472-8C5B-ED40317D2FBC}" destId="{68F427A4-CDA0-4D36-97D0-05EBDAE1D36F}" srcOrd="3" destOrd="0" parTransId="{F69659BD-856C-4791-B64B-E228A50E9CC3}" sibTransId="{19B491E1-C02F-4FE4-9EB9-11DCBB23EE21}"/>
    <dgm:cxn modelId="{243836A5-D2AA-4304-87E4-5BFC85298C53}" srcId="{D3E827F6-C4BE-4472-8C5B-ED40317D2FBC}" destId="{136BCD5D-FD57-4BE3-B3F9-23F3C98CD588}" srcOrd="1" destOrd="0" parTransId="{3EFC0FA5-6C23-4664-977A-3A45B26187FA}" sibTransId="{9A4C1403-E484-4C13-9D67-5BDF6C1D1FB8}"/>
    <dgm:cxn modelId="{8E621B33-DEC5-41A5-B888-D690878106EE}" srcId="{D3E827F6-C4BE-4472-8C5B-ED40317D2FBC}" destId="{78C79DF1-4455-4362-A02A-609B9A47C71E}" srcOrd="2" destOrd="0" parTransId="{8A523ED1-02B5-4E8E-AFED-B6C6FD7BF55D}" sibTransId="{CB5263F3-976E-4A1C-B48F-53519011D912}"/>
    <dgm:cxn modelId="{7BF13868-92CF-4E47-A13F-98EE80D6B7D9}" srcId="{22F85713-5B19-49FD-BB42-4744E5A655E4}" destId="{D3E827F6-C4BE-4472-8C5B-ED40317D2FBC}" srcOrd="0" destOrd="0" parTransId="{38EBA0CD-F712-46B9-B185-042DA184D99B}" sibTransId="{4CA0C7C1-87F7-4D64-B03D-0464566A29C4}"/>
    <dgm:cxn modelId="{EC686F08-B9E2-4E98-B75D-02874A517DF9}" type="presOf" srcId="{0062D2D8-2EA7-4318-B2A8-4C4672C2529C}" destId="{A5146FFA-5D72-4150-A4B0-92581BC433E9}" srcOrd="0" destOrd="0" presId="urn:microsoft.com/office/officeart/2005/8/layout/hList3"/>
    <dgm:cxn modelId="{24381334-BE33-4FDB-9F10-7B1F82BBD4D6}" type="presOf" srcId="{D3E827F6-C4BE-4472-8C5B-ED40317D2FBC}" destId="{1DF6E47F-41B6-4B49-9AB9-C4F53C51F631}" srcOrd="0" destOrd="0" presId="urn:microsoft.com/office/officeart/2005/8/layout/hList3"/>
    <dgm:cxn modelId="{7841181D-6CD8-4D9E-9AA4-60AF69599C36}" type="presOf" srcId="{78C79DF1-4455-4362-A02A-609B9A47C71E}" destId="{A13BCFBA-5639-4275-9D30-DA41E66B4D95}" srcOrd="0" destOrd="0" presId="urn:microsoft.com/office/officeart/2005/8/layout/hList3"/>
    <dgm:cxn modelId="{237096E5-770D-4AC7-9FD1-A924FD36E444}" type="presOf" srcId="{22F85713-5B19-49FD-BB42-4744E5A655E4}" destId="{CBF2718F-59A7-4A5B-81CC-1D63147AB168}" srcOrd="0" destOrd="0" presId="urn:microsoft.com/office/officeart/2005/8/layout/hList3"/>
    <dgm:cxn modelId="{A7A882D3-712C-41BF-ACAC-1DD9B7DD8682}" srcId="{D3E827F6-C4BE-4472-8C5B-ED40317D2FBC}" destId="{0062D2D8-2EA7-4318-B2A8-4C4672C2529C}" srcOrd="0" destOrd="0" parTransId="{F0E2E2D6-1707-45F8-88A7-05944178C390}" sibTransId="{EEA87371-9291-4768-981D-F5AD491295C7}"/>
    <dgm:cxn modelId="{B6E8239D-9EDD-464C-AC62-83CD90D02AEE}" type="presOf" srcId="{68F427A4-CDA0-4D36-97D0-05EBDAE1D36F}" destId="{33422456-B9A2-481F-A97B-DD1DEB2E620E}" srcOrd="0" destOrd="0" presId="urn:microsoft.com/office/officeart/2005/8/layout/hList3"/>
    <dgm:cxn modelId="{FDCBCF5B-442A-4001-BFE0-76B99308F472}" type="presParOf" srcId="{CBF2718F-59A7-4A5B-81CC-1D63147AB168}" destId="{1DF6E47F-41B6-4B49-9AB9-C4F53C51F631}" srcOrd="0" destOrd="0" presId="urn:microsoft.com/office/officeart/2005/8/layout/hList3"/>
    <dgm:cxn modelId="{0D785A58-2382-472D-977D-04CFD6B7327E}" type="presParOf" srcId="{CBF2718F-59A7-4A5B-81CC-1D63147AB168}" destId="{0113768C-FDEB-4E2E-B660-34D5D6549B44}" srcOrd="1" destOrd="0" presId="urn:microsoft.com/office/officeart/2005/8/layout/hList3"/>
    <dgm:cxn modelId="{6E27FCB2-A9D0-4B66-B453-E24AD299707D}" type="presParOf" srcId="{0113768C-FDEB-4E2E-B660-34D5D6549B44}" destId="{A5146FFA-5D72-4150-A4B0-92581BC433E9}" srcOrd="0" destOrd="0" presId="urn:microsoft.com/office/officeart/2005/8/layout/hList3"/>
    <dgm:cxn modelId="{C244380D-9E84-479C-B9D7-607E79CC33E2}" type="presParOf" srcId="{0113768C-FDEB-4E2E-B660-34D5D6549B44}" destId="{30CB18CA-6184-4B31-8689-5ED885DAC293}" srcOrd="1" destOrd="0" presId="urn:microsoft.com/office/officeart/2005/8/layout/hList3"/>
    <dgm:cxn modelId="{40EC5CB9-20AC-4BCF-AC49-A4736FD52520}" type="presParOf" srcId="{0113768C-FDEB-4E2E-B660-34D5D6549B44}" destId="{A13BCFBA-5639-4275-9D30-DA41E66B4D95}" srcOrd="2" destOrd="0" presId="urn:microsoft.com/office/officeart/2005/8/layout/hList3"/>
    <dgm:cxn modelId="{140186BD-8E84-47F0-8211-EF6DC1E28E85}" type="presParOf" srcId="{0113768C-FDEB-4E2E-B660-34D5D6549B44}" destId="{33422456-B9A2-481F-A97B-DD1DEB2E620E}" srcOrd="3" destOrd="0" presId="urn:microsoft.com/office/officeart/2005/8/layout/hList3"/>
    <dgm:cxn modelId="{9916367B-C03F-4DC0-90C7-9EA1832D90E3}" type="presParOf" srcId="{CBF2718F-59A7-4A5B-81CC-1D63147AB168}" destId="{D0C257B7-398B-4816-9754-9EB0FA58D548}" srcOrd="2" destOrd="0" presId="urn:microsoft.com/office/officeart/2005/8/layout/hList3"/>
  </dgm:cxnLst>
  <dgm:bg>
    <a:solidFill>
      <a:srgbClr val="1C498B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B4E4B-23A9-4B27-B048-490C801CF8B9}">
      <dsp:nvSpPr>
        <dsp:cNvPr id="0" name=""/>
        <dsp:cNvSpPr/>
      </dsp:nvSpPr>
      <dsp:spPr>
        <a:xfrm>
          <a:off x="0" y="0"/>
          <a:ext cx="10293926" cy="1272309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Meet with Alana and Ellie to discuss your PVB progress </a:t>
          </a:r>
          <a:endParaRPr lang="en-US" sz="3500" kern="1200"/>
        </a:p>
      </dsp:txBody>
      <dsp:txXfrm>
        <a:off x="0" y="0"/>
        <a:ext cx="10293926" cy="1272309"/>
      </dsp:txXfrm>
    </dsp:sp>
    <dsp:sp modelId="{D7B54604-152F-49EC-A82C-00787EA90572}">
      <dsp:nvSpPr>
        <dsp:cNvPr id="0" name=""/>
        <dsp:cNvSpPr/>
      </dsp:nvSpPr>
      <dsp:spPr>
        <a:xfrm>
          <a:off x="0" y="1272309"/>
          <a:ext cx="2573481" cy="26718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smtClean="0"/>
            <a:t>Review your data in REDCap</a:t>
          </a:r>
          <a:endParaRPr lang="en-US" sz="4100" kern="1200" dirty="0" smtClean="0"/>
        </a:p>
      </dsp:txBody>
      <dsp:txXfrm>
        <a:off x="0" y="1272309"/>
        <a:ext cx="2573481" cy="2671849"/>
      </dsp:txXfrm>
    </dsp:sp>
    <dsp:sp modelId="{A4FA3208-2841-4F39-BBE0-285FA46215AD}">
      <dsp:nvSpPr>
        <dsp:cNvPr id="0" name=""/>
        <dsp:cNvSpPr/>
      </dsp:nvSpPr>
      <dsp:spPr>
        <a:xfrm>
          <a:off x="2573481" y="1272309"/>
          <a:ext cx="2573481" cy="26718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smtClean="0"/>
            <a:t>Celebrate successes </a:t>
          </a:r>
          <a:endParaRPr lang="en-US" sz="4100" kern="1200" dirty="0" smtClean="0"/>
        </a:p>
      </dsp:txBody>
      <dsp:txXfrm>
        <a:off x="2573481" y="1272309"/>
        <a:ext cx="2573481" cy="2671849"/>
      </dsp:txXfrm>
    </dsp:sp>
    <dsp:sp modelId="{5AE6CA2B-4D8D-43BA-885C-842685991419}">
      <dsp:nvSpPr>
        <dsp:cNvPr id="0" name=""/>
        <dsp:cNvSpPr/>
      </dsp:nvSpPr>
      <dsp:spPr>
        <a:xfrm>
          <a:off x="5146963" y="1272309"/>
          <a:ext cx="2573481" cy="26718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smtClean="0"/>
            <a:t>Identify barriers</a:t>
          </a:r>
          <a:endParaRPr lang="en-US" sz="4100" kern="1200" dirty="0" smtClean="0"/>
        </a:p>
      </dsp:txBody>
      <dsp:txXfrm>
        <a:off x="5146963" y="1272309"/>
        <a:ext cx="2573481" cy="2671849"/>
      </dsp:txXfrm>
    </dsp:sp>
    <dsp:sp modelId="{EEC3D658-68F5-4CFB-A568-4FB2E424CFFE}">
      <dsp:nvSpPr>
        <dsp:cNvPr id="0" name=""/>
        <dsp:cNvSpPr/>
      </dsp:nvSpPr>
      <dsp:spPr>
        <a:xfrm>
          <a:off x="7720445" y="1272309"/>
          <a:ext cx="2573481" cy="26718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smtClean="0"/>
            <a:t>Determine next steps</a:t>
          </a:r>
          <a:endParaRPr lang="en-US" sz="4100" kern="1200" dirty="0" smtClean="0"/>
        </a:p>
      </dsp:txBody>
      <dsp:txXfrm>
        <a:off x="7720445" y="1272309"/>
        <a:ext cx="2573481" cy="2671849"/>
      </dsp:txXfrm>
    </dsp:sp>
    <dsp:sp modelId="{7669E6EB-FD08-43A4-989F-C10DCB618114}">
      <dsp:nvSpPr>
        <dsp:cNvPr id="0" name=""/>
        <dsp:cNvSpPr/>
      </dsp:nvSpPr>
      <dsp:spPr>
        <a:xfrm>
          <a:off x="0" y="3944158"/>
          <a:ext cx="10293926" cy="296872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DACD0-9BFC-4754-958C-57DD97073680}">
      <dsp:nvSpPr>
        <dsp:cNvPr id="0" name=""/>
        <dsp:cNvSpPr/>
      </dsp:nvSpPr>
      <dsp:spPr>
        <a:xfrm>
          <a:off x="0" y="330055"/>
          <a:ext cx="8890000" cy="943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u="sng" kern="1200" dirty="0">
              <a:latin typeface="Calibri"/>
              <a:ea typeface="Calibri"/>
              <a:cs typeface="Calibri"/>
              <a:sym typeface="Calibri"/>
            </a:rPr>
            <a:t>ACOG/SMFM Criteria for Failed Induction</a:t>
          </a:r>
          <a:r>
            <a:rPr lang="en-US" sz="3300" b="1" kern="1200" dirty="0">
              <a:latin typeface="Calibri"/>
              <a:ea typeface="Calibri"/>
              <a:cs typeface="Calibri"/>
              <a:sym typeface="Calibri"/>
            </a:rPr>
            <a:t> </a:t>
          </a:r>
          <a:r>
            <a:rPr lang="en-US" sz="3300" b="1" u="sng" kern="1200" dirty="0">
              <a:latin typeface="Calibri"/>
              <a:ea typeface="Calibri"/>
              <a:cs typeface="Calibri"/>
              <a:sym typeface="Calibri"/>
            </a:rPr>
            <a:t>(&lt;</a:t>
          </a:r>
          <a:r>
            <a:rPr lang="en-US" sz="3300" b="1" kern="1200" dirty="0">
              <a:latin typeface="Calibri"/>
              <a:ea typeface="Calibri"/>
              <a:cs typeface="Calibri"/>
              <a:sym typeface="Calibri"/>
            </a:rPr>
            <a:t>6cm):</a:t>
          </a:r>
          <a:endParaRPr lang="en-US" sz="3300" kern="1200" dirty="0"/>
        </a:p>
      </dsp:txBody>
      <dsp:txXfrm>
        <a:off x="27620" y="357675"/>
        <a:ext cx="8834760" cy="887776"/>
      </dsp:txXfrm>
    </dsp:sp>
    <dsp:sp modelId="{3DAAB5D6-8E6D-46B7-BD01-819FBA3A13C7}">
      <dsp:nvSpPr>
        <dsp:cNvPr id="0" name=""/>
        <dsp:cNvSpPr/>
      </dsp:nvSpPr>
      <dsp:spPr>
        <a:xfrm>
          <a:off x="0" y="1442815"/>
          <a:ext cx="943016" cy="94301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97645-E3FE-44C8-8ABE-8046B74791E4}">
      <dsp:nvSpPr>
        <dsp:cNvPr id="0" name=""/>
        <dsp:cNvSpPr/>
      </dsp:nvSpPr>
      <dsp:spPr>
        <a:xfrm>
          <a:off x="999597" y="1442815"/>
          <a:ext cx="7890402" cy="94301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Allow at least 12-18 hours after membrane rupture with oxytocin provided</a:t>
          </a:r>
          <a:endParaRPr lang="en-US" sz="2000" kern="1200" dirty="0"/>
        </a:p>
      </dsp:txBody>
      <dsp:txXfrm>
        <a:off x="1045640" y="1488858"/>
        <a:ext cx="7798316" cy="850930"/>
      </dsp:txXfrm>
    </dsp:sp>
    <dsp:sp modelId="{C62976BD-8BDC-48A8-B21C-8939437FDF4C}">
      <dsp:nvSpPr>
        <dsp:cNvPr id="0" name=""/>
        <dsp:cNvSpPr/>
      </dsp:nvSpPr>
      <dsp:spPr>
        <a:xfrm>
          <a:off x="0" y="2498994"/>
          <a:ext cx="943016" cy="943016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1C652-C932-4017-B0F8-BFA165677EA2}">
      <dsp:nvSpPr>
        <dsp:cNvPr id="0" name=""/>
        <dsp:cNvSpPr/>
      </dsp:nvSpPr>
      <dsp:spPr>
        <a:xfrm>
          <a:off x="999597" y="2498994"/>
          <a:ext cx="7890402" cy="943016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Allow at least 24 hours of latent phase (from start of induction)</a:t>
          </a:r>
          <a:endParaRPr lang="en-US" sz="2000" kern="1200" dirty="0"/>
        </a:p>
      </dsp:txBody>
      <dsp:txXfrm>
        <a:off x="1045640" y="2545037"/>
        <a:ext cx="7798316" cy="850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FCB11-D250-4427-A02E-E7BB5DD1C75E}">
      <dsp:nvSpPr>
        <dsp:cNvPr id="0" name=""/>
        <dsp:cNvSpPr/>
      </dsp:nvSpPr>
      <dsp:spPr>
        <a:xfrm>
          <a:off x="-5072089" y="-777039"/>
          <a:ext cx="6040353" cy="6040353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E08FA3-9503-416E-8964-2046C27151EB}">
      <dsp:nvSpPr>
        <dsp:cNvPr id="0" name=""/>
        <dsp:cNvSpPr/>
      </dsp:nvSpPr>
      <dsp:spPr>
        <a:xfrm>
          <a:off x="423559" y="280302"/>
          <a:ext cx="8733704" cy="5609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2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Identify cases not compliant with ACOG/SMFM guidelines in the PVB dashboard</a:t>
          </a:r>
        </a:p>
      </dsp:txBody>
      <dsp:txXfrm>
        <a:off x="423559" y="280302"/>
        <a:ext cx="8733704" cy="560963"/>
      </dsp:txXfrm>
    </dsp:sp>
    <dsp:sp modelId="{09F8FB6C-0341-478D-BCEE-F44C99EA9A8B}">
      <dsp:nvSpPr>
        <dsp:cNvPr id="0" name=""/>
        <dsp:cNvSpPr/>
      </dsp:nvSpPr>
      <dsp:spPr>
        <a:xfrm>
          <a:off x="72956" y="210181"/>
          <a:ext cx="701204" cy="7012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DD5088-217D-4A8C-B90B-FA7E88C65256}">
      <dsp:nvSpPr>
        <dsp:cNvPr id="0" name=""/>
        <dsp:cNvSpPr/>
      </dsp:nvSpPr>
      <dsp:spPr>
        <a:xfrm>
          <a:off x="825529" y="1121479"/>
          <a:ext cx="8331733" cy="5609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2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Review chart and identify which ACOG/SMFM guidelines were not met</a:t>
          </a:r>
        </a:p>
      </dsp:txBody>
      <dsp:txXfrm>
        <a:off x="825529" y="1121479"/>
        <a:ext cx="8331733" cy="560963"/>
      </dsp:txXfrm>
    </dsp:sp>
    <dsp:sp modelId="{DBBD9DC3-2C38-4D25-B89D-7E369380BE31}">
      <dsp:nvSpPr>
        <dsp:cNvPr id="0" name=""/>
        <dsp:cNvSpPr/>
      </dsp:nvSpPr>
      <dsp:spPr>
        <a:xfrm>
          <a:off x="474926" y="1051358"/>
          <a:ext cx="701204" cy="7012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14B8F-E6E9-47C2-9653-908D1D4DFB98}">
      <dsp:nvSpPr>
        <dsp:cNvPr id="0" name=""/>
        <dsp:cNvSpPr/>
      </dsp:nvSpPr>
      <dsp:spPr>
        <a:xfrm>
          <a:off x="948901" y="1962655"/>
          <a:ext cx="8208361" cy="560963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265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" panose="020F0502020204030204"/>
            </a:rPr>
            <a:t>Utilize  </a:t>
          </a:r>
          <a:r>
            <a:rPr lang="en-US" sz="2000" b="1" kern="1200" dirty="0">
              <a:latin typeface="Calibri" panose="020F0502020204030204"/>
            </a:rPr>
            <a:t>Fallout Review Form </a:t>
          </a:r>
          <a:r>
            <a:rPr lang="en-US" sz="2000" kern="1200" dirty="0">
              <a:latin typeface="Calibri" panose="020F0502020204030204"/>
            </a:rPr>
            <a:t>to understand</a:t>
          </a:r>
          <a:r>
            <a:rPr lang="en-US" sz="2000" kern="1200" dirty="0"/>
            <a:t> additional details of case</a:t>
          </a:r>
        </a:p>
      </dsp:txBody>
      <dsp:txXfrm>
        <a:off x="948901" y="1962655"/>
        <a:ext cx="8208361" cy="560963"/>
      </dsp:txXfrm>
    </dsp:sp>
    <dsp:sp modelId="{B9222536-ED7D-4EBA-B5DF-5B407D1A5637}">
      <dsp:nvSpPr>
        <dsp:cNvPr id="0" name=""/>
        <dsp:cNvSpPr/>
      </dsp:nvSpPr>
      <dsp:spPr>
        <a:xfrm>
          <a:off x="598299" y="1892535"/>
          <a:ext cx="701204" cy="7012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96F815-78A1-4C78-9A7C-E64C025C26A0}">
      <dsp:nvSpPr>
        <dsp:cNvPr id="0" name=""/>
        <dsp:cNvSpPr/>
      </dsp:nvSpPr>
      <dsp:spPr>
        <a:xfrm>
          <a:off x="825529" y="2803832"/>
          <a:ext cx="8331733" cy="5609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2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Provide feedback to clinical team that performed C-Section</a:t>
          </a:r>
        </a:p>
      </dsp:txBody>
      <dsp:txXfrm>
        <a:off x="825529" y="2803832"/>
        <a:ext cx="8331733" cy="560963"/>
      </dsp:txXfrm>
    </dsp:sp>
    <dsp:sp modelId="{99FE9520-59A5-4C07-B87D-05A9896B1883}">
      <dsp:nvSpPr>
        <dsp:cNvPr id="0" name=""/>
        <dsp:cNvSpPr/>
      </dsp:nvSpPr>
      <dsp:spPr>
        <a:xfrm>
          <a:off x="474926" y="2733711"/>
          <a:ext cx="701204" cy="7012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A08E5-7EA5-4EDA-AE5D-B93170B45E60}">
      <dsp:nvSpPr>
        <dsp:cNvPr id="0" name=""/>
        <dsp:cNvSpPr/>
      </dsp:nvSpPr>
      <dsp:spPr>
        <a:xfrm>
          <a:off x="423559" y="3645008"/>
          <a:ext cx="8733704" cy="560963"/>
        </a:xfrm>
        <a:prstGeom prst="rect">
          <a:avLst/>
        </a:prstGeom>
        <a:solidFill>
          <a:srgbClr val="00AC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2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Identify patterns among C-Sections not meeting criteria and areas to work on</a:t>
          </a:r>
        </a:p>
      </dsp:txBody>
      <dsp:txXfrm>
        <a:off x="423559" y="3645008"/>
        <a:ext cx="8733704" cy="560963"/>
      </dsp:txXfrm>
    </dsp:sp>
    <dsp:sp modelId="{3E0944F3-7EC4-4EBD-A1FA-FF03C1E00266}">
      <dsp:nvSpPr>
        <dsp:cNvPr id="0" name=""/>
        <dsp:cNvSpPr/>
      </dsp:nvSpPr>
      <dsp:spPr>
        <a:xfrm>
          <a:off x="72956" y="3574888"/>
          <a:ext cx="701204" cy="7012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6E47F-41B6-4B49-9AB9-C4F53C51F631}">
      <dsp:nvSpPr>
        <dsp:cNvPr id="0" name=""/>
        <dsp:cNvSpPr/>
      </dsp:nvSpPr>
      <dsp:spPr>
        <a:xfrm>
          <a:off x="0" y="0"/>
          <a:ext cx="7929796" cy="1341031"/>
        </a:xfrm>
        <a:prstGeom prst="rect">
          <a:avLst/>
        </a:prstGeom>
        <a:solidFill>
          <a:srgbClr val="1C498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4800" kern="1200"/>
            <a:t>PVB Finish Line Goals:</a:t>
          </a:r>
          <a:r>
            <a:rPr lang="en-US" sz="4800" kern="1200">
              <a:latin typeface="Calibri" panose="020F0502020204030204"/>
            </a:rPr>
            <a:t> </a:t>
          </a:r>
          <a:endParaRPr lang="en-US" sz="4800" kern="1200"/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3600" kern="1200"/>
            <a:t>QI Excellence Award</a:t>
          </a:r>
        </a:p>
      </dsp:txBody>
      <dsp:txXfrm>
        <a:off x="0" y="0"/>
        <a:ext cx="7929796" cy="1341031"/>
      </dsp:txXfrm>
    </dsp:sp>
    <dsp:sp modelId="{A5146FFA-5D72-4150-A4B0-92581BC433E9}">
      <dsp:nvSpPr>
        <dsp:cNvPr id="0" name=""/>
        <dsp:cNvSpPr/>
      </dsp:nvSpPr>
      <dsp:spPr>
        <a:xfrm>
          <a:off x="0" y="1341031"/>
          <a:ext cx="1982449" cy="28161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/>
            <a:t>6</a:t>
          </a:r>
          <a:r>
            <a:rPr lang="en-US" sz="2600" kern="1200"/>
            <a:t> Key Structure Measures in Place</a:t>
          </a:r>
        </a:p>
      </dsp:txBody>
      <dsp:txXfrm>
        <a:off x="0" y="1341031"/>
        <a:ext cx="1982449" cy="2816166"/>
      </dsp:txXfrm>
    </dsp:sp>
    <dsp:sp modelId="{30CB18CA-6184-4B31-8689-5ED885DAC293}">
      <dsp:nvSpPr>
        <dsp:cNvPr id="0" name=""/>
        <dsp:cNvSpPr/>
      </dsp:nvSpPr>
      <dsp:spPr>
        <a:xfrm>
          <a:off x="1982449" y="1341031"/>
          <a:ext cx="1982449" cy="28161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/>
            <a:t>80% </a:t>
          </a:r>
          <a:r>
            <a:rPr lang="en-US" sz="2600" kern="1200"/>
            <a:t>of Providers and Nurses educated on ACOG/SMFM Guidelines</a:t>
          </a:r>
          <a:endParaRPr lang="en-US" sz="2600" b="1" u="sng" kern="1200"/>
        </a:p>
      </dsp:txBody>
      <dsp:txXfrm>
        <a:off x="1982449" y="1341031"/>
        <a:ext cx="1982449" cy="2816166"/>
      </dsp:txXfrm>
    </dsp:sp>
    <dsp:sp modelId="{A13BCFBA-5639-4275-9D30-DA41E66B4D95}">
      <dsp:nvSpPr>
        <dsp:cNvPr id="0" name=""/>
        <dsp:cNvSpPr/>
      </dsp:nvSpPr>
      <dsp:spPr>
        <a:xfrm>
          <a:off x="3964898" y="1341031"/>
          <a:ext cx="1982449" cy="28161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>
              <a:ea typeface="+mn-lt"/>
              <a:cs typeface="+mn-lt"/>
            </a:rPr>
            <a:t>70% </a:t>
          </a:r>
          <a:r>
            <a:rPr lang="en-US" sz="2600" kern="1200" dirty="0">
              <a:ea typeface="+mn-lt"/>
              <a:cs typeface="+mn-lt"/>
            </a:rPr>
            <a:t>of all NTSV C-Sections Meeting ACOG/SMFM Guidelines</a:t>
          </a:r>
          <a:r>
            <a:rPr lang="en-US" sz="2600" kern="1200" dirty="0">
              <a:latin typeface="Calibri" panose="020F0502020204030204"/>
              <a:ea typeface="+mn-lt"/>
              <a:cs typeface="+mn-lt"/>
            </a:rPr>
            <a:t> </a:t>
          </a:r>
          <a:endParaRPr lang="en-US" sz="2600" b="1" u="sng" kern="1200" dirty="0"/>
        </a:p>
      </dsp:txBody>
      <dsp:txXfrm>
        <a:off x="3964898" y="1341031"/>
        <a:ext cx="1982449" cy="2816166"/>
      </dsp:txXfrm>
    </dsp:sp>
    <dsp:sp modelId="{33422456-B9A2-481F-A97B-DD1DEB2E620E}">
      <dsp:nvSpPr>
        <dsp:cNvPr id="0" name=""/>
        <dsp:cNvSpPr/>
      </dsp:nvSpPr>
      <dsp:spPr>
        <a:xfrm>
          <a:off x="5947347" y="1341031"/>
          <a:ext cx="1982449" cy="28161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NTSV C-Section Rate </a:t>
          </a:r>
          <a:r>
            <a:rPr lang="en-US" sz="2600" b="0" u="none" kern="1200"/>
            <a:t>≤</a:t>
          </a:r>
          <a:r>
            <a:rPr lang="en-US" sz="2600" b="1" u="sng" kern="1200"/>
            <a:t>23.6%</a:t>
          </a:r>
        </a:p>
      </dsp:txBody>
      <dsp:txXfrm>
        <a:off x="5947347" y="1341031"/>
        <a:ext cx="1982449" cy="2816166"/>
      </dsp:txXfrm>
    </dsp:sp>
    <dsp:sp modelId="{D0C257B7-398B-4816-9754-9EB0FA58D548}">
      <dsp:nvSpPr>
        <dsp:cNvPr id="0" name=""/>
        <dsp:cNvSpPr/>
      </dsp:nvSpPr>
      <dsp:spPr>
        <a:xfrm>
          <a:off x="0" y="4157198"/>
          <a:ext cx="7929796" cy="312907"/>
        </a:xfrm>
        <a:prstGeom prst="rect">
          <a:avLst/>
        </a:prstGeom>
        <a:solidFill>
          <a:srgbClr val="1C498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7A80B-3D03-4EA0-9465-0DF0A9D99042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47C4E-2555-48D5-B810-2EFF142F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4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0" name="Google Shape;36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1" name="Google Shape;36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2" name="Google Shape;36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419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Google Shape;39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1" name="Google Shape;399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2" name="Google Shape;399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599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Google Shape;40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6" name="Google Shape;403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7" name="Google Shape;4037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885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8" name="Google Shape;404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9" name="Google Shape;40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0023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8" name="Google Shape;405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9" name="Google Shape;405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376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28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046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Google Shape;40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5" name="Google Shape;400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6" name="Google Shape;400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573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2" name="Google Shape;402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3" name="Google Shape;402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4" name="Google Shape;402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90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Published in 2018 was RCT in community and university hospitals that compared labor induction at 39 weeks to expectant management up to 42 2/7 weeks among low risk nulliparous women.  </a:t>
            </a:r>
          </a:p>
          <a:p>
            <a:r>
              <a:rPr lang="en-US" dirty="0"/>
              <a:t>Primary outcome- Composite Neonatal Outcomes</a:t>
            </a:r>
          </a:p>
          <a:p>
            <a:r>
              <a:rPr lang="en-US" dirty="0"/>
              <a:t>No difference in </a:t>
            </a:r>
            <a:r>
              <a:rPr lang="en-US" dirty="0" err="1"/>
              <a:t>groupsSecondary</a:t>
            </a:r>
            <a:r>
              <a:rPr lang="en-US" dirty="0"/>
              <a:t> outcome- CD</a:t>
            </a:r>
          </a:p>
          <a:p>
            <a:pPr lvl="1"/>
            <a:r>
              <a:rPr lang="en-US" dirty="0"/>
              <a:t>CD rate 18.5% Induction Group </a:t>
            </a:r>
          </a:p>
          <a:p>
            <a:pPr lvl="1"/>
            <a:r>
              <a:rPr lang="en-US" dirty="0"/>
              <a:t>CD rate 22% Expectant Management Group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71FC2-2A9D-4762-AA17-55E54EF38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603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strict definition for failed induction related to cervical ripening, labor duration, and labor management needs to be adopted and practiced to prevent a potential spike in cesarean rates. The increase in labor time indicates that the management of labor is a critical factor for women both induced and expectantly managed.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71FC2-2A9D-4762-AA17-55E54EF38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67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6" name="Google Shape;36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7" name="Google Shape;36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2884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06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7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C882C-6931-48D7-9B18-809CA6FAEA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17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C882C-6931-48D7-9B18-809CA6FAEA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707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98C9C-57D0-47E2-BD68-0A8BE9AB5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380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4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55da36a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255da36a7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2255da36a7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733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39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7" name="Google Shape;40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8" name="Google Shape;406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QI Excellence Awards signify that you have achieved the initiative aims.   Did we change NTSV CS meeting criteria to 70%?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9" name="Google Shape;406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820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Congratulations for already achieving PVB Initiative Aims!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You've received QI Excellence Awards at annual conference, and we'll be sharing the new awardees next who'll receive their awards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6F27C-A976-4DAD-98E9-A6F6337123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HUSTLE </a:t>
            </a:r>
            <a:r>
              <a:rPr lang="en-US" err="1">
                <a:cs typeface="Calibri"/>
              </a:rPr>
              <a:t>HUSTLE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6F27C-A976-4DAD-98E9-A6F6337123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3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540EB-5334-4296-967C-10B4D905E3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9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5" name="Google Shape;388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6" name="Google Shape;38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769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2" name="Google Shape;391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193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Google Shape;39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5" name="Google Shape;396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If 7 more hospitals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achieve &lt;23.6%,  we will achieve 70% of Illinois hospitals at goal  FIX THE 35% ARROW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6" name="Google Shape;396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00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2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3.xml"/><Relationship Id="rId7" Type="http://schemas.openxmlformats.org/officeDocument/2006/relationships/oleObject" Target="../embeddings/oleObject3.bin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microsoft.com/office/2007/relationships/hdphoto" Target="../media/hdphoto1.wdp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1.wdp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4" Type="http://schemas.microsoft.com/office/2007/relationships/hdphoto" Target="../media/hdphoto2.wdp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Relationship Id="rId4" Type="http://schemas.microsoft.com/office/2007/relationships/hdphoto" Target="../media/hdphoto2.wdp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Relationship Id="rId4" Type="http://schemas.microsoft.com/office/2007/relationships/hdphoto" Target="../media/hdphoto2.wdp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5.xml"/><Relationship Id="rId4" Type="http://schemas.microsoft.com/office/2007/relationships/hdphoto" Target="../media/hdphoto2.wdp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3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0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7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8.xml"/><Relationship Id="rId4" Type="http://schemas.microsoft.com/office/2007/relationships/hdphoto" Target="../media/hdphoto2.wdp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9.xml"/><Relationship Id="rId4" Type="http://schemas.microsoft.com/office/2007/relationships/hdphoto" Target="../media/hdphoto2.wdp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svg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0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sv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22.emf"/><Relationship Id="rId2" Type="http://schemas.openxmlformats.org/officeDocument/2006/relationships/tags" Target="../tags/tag5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Layouts/_rels/slideLayout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3.xml"/><Relationship Id="rId7" Type="http://schemas.openxmlformats.org/officeDocument/2006/relationships/oleObject" Target="../embeddings/oleObject6.bin"/><Relationship Id="rId2" Type="http://schemas.openxmlformats.org/officeDocument/2006/relationships/tags" Target="../tags/tag5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59.emf"/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0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0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0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0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0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1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1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svg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8E7E05-5EEE-41D8-B522-A98D6D554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475249"/>
            <a:ext cx="1072896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24B25E2-70EF-4C17-BC63-4624D9A0F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05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475249"/>
            <a:ext cx="10728960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0279" y="3250348"/>
            <a:ext cx="10691445" cy="1138775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727E-5B2C-4310-AB66-CE5561C8F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021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465" y="1575583"/>
            <a:ext cx="11163875" cy="4601381"/>
          </a:xfrm>
        </p:spPr>
        <p:txBody>
          <a:bodyPr/>
          <a:lstStyle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727E-5B2C-4310-AB66-CE5561C8F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535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463" y="1574802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74802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727E-5B2C-4310-AB66-CE5561C8F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28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727E-5B2C-4310-AB66-CE5561C8F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857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727E-5B2C-4310-AB66-CE5561C8F44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43CB561-5AED-42CE-B21C-0F4C3E006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74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33701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6642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036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54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047673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785795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068607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41512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852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90329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26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427" y="0"/>
            <a:ext cx="8708572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0560D-B22A-C84C-AFB9-ABF9CC992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67A9D6-6AD3-1043-89D5-6EF03236EE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2" y="6230112"/>
            <a:ext cx="4107180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4C27E-E772-436F-8230-475A034DAF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1" y="515392"/>
            <a:ext cx="2745760" cy="391893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1CE71E58-18E9-49FF-95D7-75AA3860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48" y="2997501"/>
            <a:ext cx="5944640" cy="1168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288357E0-D976-46AD-BA13-D01AE336E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448" y="4232821"/>
            <a:ext cx="3740149" cy="5603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Title/Date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013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2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4" y="0"/>
            <a:ext cx="10929257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0560D-B22A-C84C-AFB9-ABF9CC992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67A9D6-6AD3-1043-89D5-6EF03236EE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2" y="6230112"/>
            <a:ext cx="4107180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4C27E-E772-436F-8230-475A034DAF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1" y="515392"/>
            <a:ext cx="2745760" cy="391893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1CE71E58-18E9-49FF-95D7-75AA3860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48" y="2997501"/>
            <a:ext cx="5944640" cy="1168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288357E0-D976-46AD-BA13-D01AE336E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448" y="4232821"/>
            <a:ext cx="3740149" cy="5603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Title/Date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64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2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396" y="0"/>
            <a:ext cx="607911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0DAA2-ED34-DD48-9888-1BBD9910A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3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D2FC9-B51C-8E46-8330-3F5C573587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02" y="515244"/>
            <a:ext cx="2759796" cy="39451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id="{A0F429E6-236C-C84C-8DE0-0603B26A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48" y="3003228"/>
            <a:ext cx="5944640" cy="116811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2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71459F2-521D-8649-BD87-CA1F69DC8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448" y="4131582"/>
            <a:ext cx="3740149" cy="560388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Sub Title/Date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528CD-87A3-7F4F-B8C5-8BA0536369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3" y="6230112"/>
            <a:ext cx="3684013" cy="287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570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2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0DAA2-ED34-DD48-9888-1BBD9910A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D2FC9-B51C-8E46-8330-3F5C573587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02" y="515244"/>
            <a:ext cx="2759796" cy="39451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id="{A0F429E6-236C-C84C-8DE0-0603B26A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48" y="3003228"/>
            <a:ext cx="5944640" cy="116811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2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71459F2-521D-8649-BD87-CA1F69DC8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448" y="4131582"/>
            <a:ext cx="3740149" cy="560388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Sub Title/Date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528CD-87A3-7F4F-B8C5-8BA0536369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3" y="6230112"/>
            <a:ext cx="3684013" cy="287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78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2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5518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5763" y="1312662"/>
            <a:ext cx="1806855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/>
              <a:t>A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334836" y="2839212"/>
            <a:ext cx="380390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14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27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39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53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/>
        </p:nvSpPr>
        <p:spPr>
          <a:xfrm>
            <a:off x="0" y="4389120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/>
        </p:nvSpPr>
        <p:spPr>
          <a:xfrm>
            <a:off x="0" y="4937638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/>
        </p:nvSpPr>
        <p:spPr>
          <a:xfrm>
            <a:off x="0" y="5564185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3F78CE-3476-2443-BDB8-A5DC730980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8853" y="1312663"/>
            <a:ext cx="5043465" cy="4402338"/>
          </a:xfrm>
        </p:spPr>
        <p:txBody>
          <a:bodyPr/>
          <a:lstStyle>
            <a:lvl1pPr marL="257175" indent="-257175">
              <a:spcAft>
                <a:spcPts val="450"/>
              </a:spcAft>
              <a:buClr>
                <a:schemeClr val="accent1"/>
              </a:buClr>
              <a:buFont typeface="+mj-lt"/>
              <a:buAutoNum type="arabicPeriod"/>
              <a:defRPr/>
            </a:lvl1pPr>
            <a:lvl2pPr>
              <a:spcAft>
                <a:spcPts val="450"/>
              </a:spcAft>
              <a:buClr>
                <a:schemeClr val="accent1"/>
              </a:buClr>
              <a:defRPr/>
            </a:lvl2pPr>
            <a:lvl3pPr>
              <a:spcAft>
                <a:spcPts val="450"/>
              </a:spcAft>
              <a:buClr>
                <a:schemeClr val="accent1"/>
              </a:buClr>
              <a:defRPr/>
            </a:lvl3pPr>
            <a:lvl4pPr>
              <a:spcAft>
                <a:spcPts val="450"/>
              </a:spcAft>
              <a:buClr>
                <a:schemeClr val="accent1"/>
              </a:buClr>
              <a:defRPr/>
            </a:lvl4pPr>
            <a:lvl5pPr>
              <a:spcAft>
                <a:spcPts val="450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5821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2" y="1707786"/>
            <a:ext cx="5587460" cy="450251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1146"/>
            <a:ext cx="114300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6C7CF-7824-E34B-9E97-6F3B67C700BD}"/>
              </a:ext>
            </a:extLst>
          </p:cNvPr>
          <p:cNvSpPr txBox="1"/>
          <p:nvPr/>
        </p:nvSpPr>
        <p:spPr>
          <a:xfrm>
            <a:off x="12987131" y="2623930"/>
            <a:ext cx="0" cy="0"/>
          </a:xfrm>
          <a:prstGeom prst="rect">
            <a:avLst/>
          </a:prstGeom>
        </p:spPr>
        <p:txBody>
          <a:bodyPr wrap="none" lIns="91402" tIns="45700" rIns="91402" bIns="45700" rtlCol="0" anchor="t">
            <a:noAutofit/>
          </a:bodyPr>
          <a:lstStyle/>
          <a:p>
            <a:pPr marL="0" indent="0" algn="l">
              <a:spcBef>
                <a:spcPts val="0"/>
              </a:spcBef>
            </a:pPr>
            <a:endParaRPr lang="en-US" sz="1050" err="1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7465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50251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8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9744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ryday with Graphic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540" y="1707786"/>
            <a:ext cx="11203664" cy="136710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08540" y="3272118"/>
            <a:ext cx="11203664" cy="29381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645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9" y="2491915"/>
            <a:ext cx="5249332" cy="167885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8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90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1" y="2015790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1" y="2491916"/>
            <a:ext cx="5249332" cy="167885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5283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8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9E5391-D124-40A4-8075-7CC4DBBC44E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84260" y="1746250"/>
            <a:ext cx="5249333" cy="446405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1274" indent="0">
              <a:buNone/>
              <a:defRPr sz="1050"/>
            </a:lvl2pPr>
            <a:lvl3pPr marL="502547" indent="0">
              <a:buNone/>
              <a:defRPr sz="1050"/>
            </a:lvl3pPr>
            <a:lvl4pPr marL="753819" indent="0">
              <a:buNone/>
              <a:defRPr sz="1050"/>
            </a:lvl4pPr>
            <a:lvl5pPr marL="1005093" indent="0">
              <a:buNone/>
              <a:defRPr sz="105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5807AD6-4C72-4732-8C27-63843CD1B35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58411" y="1746250"/>
            <a:ext cx="5249333" cy="446405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1274" indent="0">
              <a:buNone/>
              <a:defRPr sz="1050"/>
            </a:lvl2pPr>
            <a:lvl3pPr marL="502547" indent="0">
              <a:buNone/>
              <a:defRPr sz="1050"/>
            </a:lvl3pPr>
            <a:lvl4pPr marL="753819" indent="0">
              <a:buNone/>
              <a:defRPr sz="1050"/>
            </a:lvl4pPr>
            <a:lvl5pPr marL="1005093" indent="0">
              <a:buNone/>
              <a:defRPr sz="105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85901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90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1" y="2015790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736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0791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9" y="2491916"/>
            <a:ext cx="5249332" cy="126728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1" y="2491916"/>
            <a:ext cx="5249332" cy="126728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4739" y="4424558"/>
            <a:ext cx="5249332" cy="167885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300791" y="4424558"/>
            <a:ext cx="5249332" cy="167885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8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0245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90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1" y="2015790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736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0791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9" y="2491916"/>
            <a:ext cx="5249332" cy="126728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1" y="2491916"/>
            <a:ext cx="5249332" cy="126728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8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B8DB71-5DF2-C04E-AF83-DBF86D30767B}"/>
              </a:ext>
            </a:extLst>
          </p:cNvPr>
          <p:cNvGrpSpPr/>
          <p:nvPr/>
        </p:nvGrpSpPr>
        <p:grpSpPr>
          <a:xfrm>
            <a:off x="1634604" y="3895712"/>
            <a:ext cx="8922792" cy="0"/>
            <a:chOff x="1277233" y="3895712"/>
            <a:chExt cx="6692094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E41B89-C55A-B946-AC8C-237DD1B55C0D}"/>
                </a:ext>
              </a:extLst>
            </p:cNvPr>
            <p:cNvCxnSpPr>
              <a:cxnSpLocks/>
            </p:cNvCxnSpPr>
            <p:nvPr/>
          </p:nvCxnSpPr>
          <p:spPr>
            <a:xfrm>
              <a:off x="1277233" y="3895712"/>
              <a:ext cx="2858406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DCBAA8-2FE7-5E48-9235-4E3273ED62B1}"/>
                </a:ext>
              </a:extLst>
            </p:cNvPr>
            <p:cNvCxnSpPr>
              <a:cxnSpLocks/>
            </p:cNvCxnSpPr>
            <p:nvPr/>
          </p:nvCxnSpPr>
          <p:spPr>
            <a:xfrm>
              <a:off x="5064082" y="3895712"/>
              <a:ext cx="2905245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F3587-18B6-9946-BD15-07078823973B}"/>
              </a:ext>
            </a:extLst>
          </p:cNvPr>
          <p:cNvCxnSpPr>
            <a:cxnSpLocks/>
          </p:cNvCxnSpPr>
          <p:nvPr/>
        </p:nvCxnSpPr>
        <p:spPr>
          <a:xfrm>
            <a:off x="6096000" y="1871356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EF27BE-3AF2-DF44-B04F-E2891E3A5DDC}"/>
              </a:ext>
            </a:extLst>
          </p:cNvPr>
          <p:cNvCxnSpPr>
            <a:cxnSpLocks/>
          </p:cNvCxnSpPr>
          <p:nvPr/>
        </p:nvCxnSpPr>
        <p:spPr>
          <a:xfrm>
            <a:off x="6096000" y="4313174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0B0D022-0F2D-7345-A71D-90A9D84D818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4739" y="4422316"/>
            <a:ext cx="5249332" cy="126728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43FF5A2-AC55-D742-8EBC-7DD6A02B517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300791" y="4422316"/>
            <a:ext cx="5249332" cy="126728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4054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90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1" y="2015790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9536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9" y="2491916"/>
            <a:ext cx="5249332" cy="167885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1" y="2491916"/>
            <a:ext cx="5249332" cy="167885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469538" y="4429203"/>
            <a:ext cx="5249332" cy="1678857"/>
          </a:xfrm>
        </p:spPr>
        <p:txBody>
          <a:bodyPr>
            <a:normAutofit/>
          </a:bodyPr>
          <a:lstStyle>
            <a:lvl1pPr marL="175022" indent="-175022"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8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5291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50251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84240" y="170059"/>
            <a:ext cx="225056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8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0507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2" y="1707786"/>
            <a:ext cx="5278596" cy="450251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84240" y="170059"/>
            <a:ext cx="225056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8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4203" y="1708150"/>
            <a:ext cx="5588000" cy="45021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314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/>
        </p:nvSpPr>
        <p:spPr>
          <a:xfrm>
            <a:off x="6096000" y="5564185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609599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750" y="502412"/>
            <a:ext cx="1806855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30836" y="1888744"/>
            <a:ext cx="5273485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14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27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39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53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0435" y="2925064"/>
            <a:ext cx="5273887" cy="3069336"/>
          </a:xfrm>
        </p:spPr>
        <p:txBody>
          <a:bodyPr>
            <a:noAutofit/>
          </a:bodyPr>
          <a:lstStyle>
            <a:lvl1pPr marL="90488" indent="-90488">
              <a:tabLst/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089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/>
        </p:nvSpPr>
        <p:spPr>
          <a:xfrm>
            <a:off x="-1" y="4634895"/>
            <a:ext cx="12191993" cy="1858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0374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8374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/>
        </p:nvSpPr>
        <p:spPr>
          <a:xfrm>
            <a:off x="6096000" y="5564185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309566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44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609599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750" y="-245740"/>
            <a:ext cx="1806855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30836" y="1140592"/>
            <a:ext cx="5273485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14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27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39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53" indent="0">
              <a:buFontTx/>
              <a:buNone/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097EC-1E36-4C71-9C58-09DB83CC70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0838" y="2322513"/>
            <a:ext cx="5272617" cy="30686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225"/>
              </a:spcBef>
              <a:spcAft>
                <a:spcPts val="450"/>
              </a:spcAft>
              <a:defRPr sz="900">
                <a:solidFill>
                  <a:schemeClr val="bg1"/>
                </a:solidFill>
              </a:defRPr>
            </a:lvl1pPr>
            <a:lvl2pPr marL="301229" indent="-129779"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  <a:defRPr sz="900">
                <a:solidFill>
                  <a:schemeClr val="bg1"/>
                </a:solidFill>
              </a:defRPr>
            </a:lvl2pPr>
            <a:lvl3pPr marL="471488" indent="-128588">
              <a:lnSpc>
                <a:spcPct val="120000"/>
              </a:lnSpc>
              <a:spcBef>
                <a:spcPts val="225"/>
              </a:spcBef>
              <a:spcAft>
                <a:spcPts val="0"/>
              </a:spcAft>
              <a:defRPr sz="9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  <a:defRPr sz="9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225"/>
              </a:spcBef>
              <a:spcAft>
                <a:spcPts val="225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6170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23C5F-E173-614D-A2E8-E7C6084BD9F1}"/>
              </a:ext>
            </a:extLst>
          </p:cNvPr>
          <p:cNvSpPr txBox="1"/>
          <p:nvPr userDrawn="1"/>
        </p:nvSpPr>
        <p:spPr>
          <a:xfrm>
            <a:off x="508000" y="2067340"/>
            <a:ext cx="5588000" cy="4084983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138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5762" y="1312662"/>
            <a:ext cx="1806855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/>
              <a:t>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6461761" y="1271016"/>
            <a:ext cx="5214907" cy="47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514350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/>
            </a:lvl1pPr>
            <a:lvl2pPr marL="11237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2pPr>
            <a:lvl3pPr marL="173305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3pPr>
            <a:lvl4pPr marL="23424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4pPr>
            <a:lvl5pPr marL="2951754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334836" y="2839212"/>
            <a:ext cx="380390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75374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1" y="1707786"/>
            <a:ext cx="5587460" cy="464856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1146"/>
            <a:ext cx="114300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7239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9521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8" y="2491913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0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0" y="2491914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8332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75E4A-952B-BF40-A8A1-224D89D3F3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418" y="1746753"/>
            <a:ext cx="5249333" cy="474612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6382302-7573-B641-AE92-16F6152285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3698" y="1746753"/>
            <a:ext cx="5249333" cy="474612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5427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0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736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0790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8" y="2491914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0" y="2491914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4738" y="4424556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300790" y="4424556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984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0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9536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8" y="2491914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0" y="2491914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469537" y="4429201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50067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84240" y="170057"/>
            <a:ext cx="225056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651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1" y="1707786"/>
            <a:ext cx="5278596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84240" y="170057"/>
            <a:ext cx="225056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4203" y="1708150"/>
            <a:ext cx="5588000" cy="46482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4247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6096000" y="5564185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95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749" y="502412"/>
            <a:ext cx="1806855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>
                <a:solidFill>
                  <a:srgbClr val="00A8E1"/>
                </a:solidFill>
                <a:latin typeface="+mj-lt"/>
              </a:defRPr>
            </a:lvl1pPr>
          </a:lstStyle>
          <a:p>
            <a:r>
              <a:rPr lang="en-US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30836" y="1888744"/>
            <a:ext cx="5273485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0434" y="2925064"/>
            <a:ext cx="5273887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1158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6954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5762" y="1312662"/>
            <a:ext cx="1806855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/>
              <a:t>A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334836" y="2839212"/>
            <a:ext cx="380390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3F78CE-3476-2443-BDB8-A5DC730980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8852" y="1312663"/>
            <a:ext cx="5043465" cy="4402338"/>
          </a:xfrm>
        </p:spPr>
        <p:txBody>
          <a:bodyPr>
            <a:noAutofit/>
          </a:bodyPr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2000"/>
            </a:lvl1pPr>
            <a:lvl2pPr>
              <a:spcAft>
                <a:spcPts val="600"/>
              </a:spcAft>
              <a:buClr>
                <a:schemeClr val="accent1"/>
              </a:buClr>
              <a:defRPr sz="2000"/>
            </a:lvl2pPr>
            <a:lvl3pPr>
              <a:spcAft>
                <a:spcPts val="600"/>
              </a:spcAft>
              <a:buClr>
                <a:schemeClr val="accent1"/>
              </a:buClr>
              <a:defRPr sz="2000"/>
            </a:lvl3pPr>
            <a:lvl4pPr>
              <a:spcAft>
                <a:spcPts val="600"/>
              </a:spcAft>
              <a:buClr>
                <a:schemeClr val="accent1"/>
              </a:buClr>
              <a:defRPr sz="2000"/>
            </a:lvl4pPr>
            <a:lvl5pPr>
              <a:spcAft>
                <a:spcPts val="600"/>
              </a:spcAft>
              <a:buClr>
                <a:schemeClr val="accent1"/>
              </a:buCl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0044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1" y="1707786"/>
            <a:ext cx="5587460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1146"/>
            <a:ext cx="114300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6C7CF-7824-E34B-9E97-6F3B67C700BD}"/>
              </a:ext>
            </a:extLst>
          </p:cNvPr>
          <p:cNvSpPr txBox="1"/>
          <p:nvPr userDrawn="1"/>
        </p:nvSpPr>
        <p:spPr>
          <a:xfrm>
            <a:off x="12987131" y="2623930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34443"/>
              </a:solidFill>
              <a:effectLst/>
              <a:uLnTx/>
              <a:uFillTx/>
              <a:latin typeface="Arial"/>
              <a:ea typeface="ヒラギノ角ゴ Pro W3" pitchFamily="116" charset="-128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0557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9590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8" y="2491913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0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0" y="2491914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85655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B104503-938D-4D1E-A43E-B3F81F88872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2852" y="1746250"/>
            <a:ext cx="5274733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69B80A-0F86-4400-9AA0-B5450211F8C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418" y="1746250"/>
            <a:ext cx="5274733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6711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0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736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0790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8" y="2491914"/>
            <a:ext cx="5249332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0" y="2491914"/>
            <a:ext cx="5249332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4738" y="4424556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300790" y="4424556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8479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07403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0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736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0790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8" y="2491914"/>
            <a:ext cx="5249332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0" y="2491914"/>
            <a:ext cx="5249332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B8DB71-5DF2-C04E-AF83-DBF86D30767B}"/>
              </a:ext>
            </a:extLst>
          </p:cNvPr>
          <p:cNvGrpSpPr/>
          <p:nvPr userDrawn="1"/>
        </p:nvGrpSpPr>
        <p:grpSpPr>
          <a:xfrm>
            <a:off x="1634604" y="3895712"/>
            <a:ext cx="8922792" cy="0"/>
            <a:chOff x="1277233" y="3895712"/>
            <a:chExt cx="6692094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E41B89-C55A-B946-AC8C-237DD1B55C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77233" y="3895712"/>
              <a:ext cx="2858406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DCBAA8-2FE7-5E48-9235-4E3273ED62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64082" y="3895712"/>
              <a:ext cx="2905245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F3587-18B6-9946-BD15-07078823973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71354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EF27BE-3AF2-DF44-B04F-E2891E3A5DD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313172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0B0D022-0F2D-7345-A71D-90A9D84D818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4738" y="4422314"/>
            <a:ext cx="5249332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43FF5A2-AC55-D742-8EBC-7DD6A02B517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300790" y="4422314"/>
            <a:ext cx="5249332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723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36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790" y="2015788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9536" y="3941383"/>
            <a:ext cx="5249333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738" y="2491914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00790" y="2491914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469537" y="4429201"/>
            <a:ext cx="5249332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6895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84240" y="170057"/>
            <a:ext cx="225056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9677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1" y="1707786"/>
            <a:ext cx="5278596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84240" y="170057"/>
            <a:ext cx="225056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010709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380016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4203" y="1708150"/>
            <a:ext cx="5588000" cy="450215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5634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6096000" y="5564185"/>
            <a:ext cx="6096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95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749" y="-245740"/>
            <a:ext cx="1806855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30836" y="1140592"/>
            <a:ext cx="5273485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/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ヒラギノ角ゴ Pro W3" pitchFamily="116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097EC-1E36-4C71-9C58-09DB83CC70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0837" y="2322513"/>
            <a:ext cx="5272617" cy="30686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 marL="401638" indent="-17303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2pPr>
            <a:lvl3pPr marL="628650" indent="-17145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9235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-1" y="4634893"/>
            <a:ext cx="12191993" cy="1858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/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ヒラギノ角ゴ Pro W3" pitchFamily="116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0637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9458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05522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056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392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33306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42527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681110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39174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597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82718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297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16183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97633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62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93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391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35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6423349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763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78061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908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7716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7299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492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16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2201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01258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83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316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6440504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772997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921383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673307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845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668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301961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546543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4955538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234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096116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4665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2740657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87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7922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95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500028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171811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5653468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1340227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6657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04482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5232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39769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47633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64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02488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4454000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2859274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118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4528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806805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167887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885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573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6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584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18930919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394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96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527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88533567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6452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3792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3510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025213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4596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6440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57324976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9102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01178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41203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3931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5497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197641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56320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2615650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1937841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1916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647594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20899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258251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8260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8583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6050557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76967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445543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7966226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884176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66485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502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9550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6/25/2023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21972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6/25/2023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3901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9A8C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4733396" y="228601"/>
            <a:ext cx="2725208" cy="19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3902400" y="5791200"/>
            <a:ext cx="438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25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89600" y="6400800"/>
            <a:ext cx="711200" cy="3173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7620000" y="6321545"/>
            <a:ext cx="3962400" cy="4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670226" y="6321545"/>
            <a:ext cx="650575" cy="4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6517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A8C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6400800"/>
            <a:ext cx="508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4733396" y="228601"/>
            <a:ext cx="2725208" cy="19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3902400" y="2286000"/>
            <a:ext cx="438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9691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791200" y="6400800"/>
            <a:ext cx="508000" cy="3230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7620000" y="6321545"/>
            <a:ext cx="3962400" cy="4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670226" y="6321545"/>
            <a:ext cx="650575" cy="4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889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6400800"/>
            <a:ext cx="508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670226" y="6321545"/>
            <a:ext cx="650575" cy="4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7620000" y="6321545"/>
            <a:ext cx="3962400" cy="4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7920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6400800"/>
            <a:ext cx="508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5607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6392169"/>
            <a:ext cx="508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670226" y="6321545"/>
            <a:ext cx="650575" cy="4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7620000" y="6321545"/>
            <a:ext cx="3962400" cy="4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8554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791200" y="6396990"/>
            <a:ext cx="508000" cy="3848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670226" y="6321545"/>
            <a:ext cx="650575" cy="4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7620000" y="6321545"/>
            <a:ext cx="3962400" cy="4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607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791200" y="6400800"/>
            <a:ext cx="508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670226" y="6321545"/>
            <a:ext cx="650575" cy="4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7620000" y="6321545"/>
            <a:ext cx="3962400" cy="4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72413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791200" y="6400800"/>
            <a:ext cx="508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670226" y="6321545"/>
            <a:ext cx="650575" cy="4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7620000" y="6321545"/>
            <a:ext cx="3962400" cy="4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13542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52160" y="6333744"/>
            <a:ext cx="508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609600" y="6350181"/>
            <a:ext cx="508000" cy="35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7721600" y="6321545"/>
            <a:ext cx="3860800" cy="40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757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52160" y="6333744"/>
            <a:ext cx="508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0332C6-A5C1-4D88-ADCE-6F3163D8595A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4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56"/>
          <a:stretch/>
        </p:blipFill>
        <p:spPr bwMode="auto">
          <a:xfrm>
            <a:off x="609600" y="6350181"/>
            <a:ext cx="508000" cy="35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lopezca\Desktop\FPQC Meeting Material\FPQC change of image\Logo-and-Tagline_Final.gif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b="15760"/>
          <a:stretch/>
        </p:blipFill>
        <p:spPr bwMode="auto">
          <a:xfrm>
            <a:off x="7721600" y="6321545"/>
            <a:ext cx="3860800" cy="40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64541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7A12F1-4EDC-4AA7-B347-C4CFE315FE9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03EAB-DE67-42DA-9386-4F04FBA1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C8C5-C33E-4BD1-A7A3-3CAB76F2738A}" type="datetime1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B7F75-2445-418C-BBED-73642F95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5D237-64F0-4A8E-B7BF-09B118AA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C0B-95B7-4C34-877E-4568E9C4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8326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9229" y="2243956"/>
            <a:ext cx="8963171" cy="1520204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9229" y="3821621"/>
            <a:ext cx="85344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19230" y="6525842"/>
            <a:ext cx="1143119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NM-Logo-Stacked-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905166"/>
            <a:ext cx="3352800" cy="469315"/>
          </a:xfrm>
          <a:prstGeom prst="rect">
            <a:avLst/>
          </a:prstGeom>
        </p:spPr>
      </p:pic>
      <p:pic>
        <p:nvPicPr>
          <p:cNvPr id="7" name="Picture 6" descr="PPT-RGB-Shapes2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0" y="863600"/>
            <a:ext cx="29972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9154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8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0401" y="0"/>
            <a:ext cx="10312521" cy="689203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9237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dence Building rgb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1200" y="0"/>
            <a:ext cx="89408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6000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793" y="1"/>
            <a:ext cx="7743152" cy="687166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0265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"/>
            <a:ext cx="7620000" cy="68579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0579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346" y="-1"/>
            <a:ext cx="10732655" cy="685800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0968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image 2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79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75031" y="2286000"/>
            <a:ext cx="12192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31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4202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059" y="0"/>
            <a:ext cx="1082194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79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352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9904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267200" y="1"/>
            <a:ext cx="7924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form 8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17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2867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873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88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Your Photo">
    <p:bg bwMode="gray"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05166"/>
            <a:ext cx="3352800" cy="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8094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Header Your Photo">
    <p:bg bwMode="gray"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76200" y="-32657"/>
            <a:ext cx="9492343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4134996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96" y="914401"/>
            <a:ext cx="32512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6325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-RGB-Shapes3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172526"/>
            <a:ext cx="12192000" cy="142212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2341" y="5584368"/>
            <a:ext cx="5849259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78499" y="4292600"/>
            <a:ext cx="9710059" cy="1193800"/>
          </a:xfr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 Page Title Goes Here</a:t>
            </a:r>
          </a:p>
        </p:txBody>
      </p:sp>
      <p:pic>
        <p:nvPicPr>
          <p:cNvPr id="8" name="Picture 7" descr="NM_Logo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96" y="914401"/>
            <a:ext cx="32512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1689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59200" y="6465455"/>
            <a:ext cx="7312259" cy="249938"/>
          </a:xfrm>
        </p:spPr>
        <p:txBody>
          <a:bodyPr/>
          <a:lstStyle>
            <a:lvl1pPr>
              <a:defRPr sz="1100" i="1"/>
            </a:lvl1pPr>
          </a:lstStyle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97379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263" y="1621971"/>
            <a:ext cx="5023104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3896" y="1621971"/>
            <a:ext cx="5023104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91364363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800" y="1622424"/>
            <a:ext cx="47752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8264" y="1981200"/>
            <a:ext cx="502519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4049" y="1624013"/>
            <a:ext cx="5027167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02833" y="1981200"/>
            <a:ext cx="5027167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58478242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544" y="3724712"/>
            <a:ext cx="4782457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0800" y="4038600"/>
            <a:ext cx="4772656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4048" y="3724712"/>
            <a:ext cx="4779264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4048" y="4038600"/>
            <a:ext cx="4774531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320800" y="1622425"/>
            <a:ext cx="4572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6544048" y="1622425"/>
            <a:ext cx="4572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84294895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800" y="1622424"/>
            <a:ext cx="47752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8264" y="1981201"/>
            <a:ext cx="5030785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20799" y="3652124"/>
            <a:ext cx="47752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1882" y="4012036"/>
            <a:ext cx="5027167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502401" y="1676400"/>
            <a:ext cx="5245916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424978952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800" y="1624013"/>
            <a:ext cx="32512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8264" y="1981200"/>
            <a:ext cx="3198937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4673600" y="1622425"/>
            <a:ext cx="29464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26400" y="1622425"/>
            <a:ext cx="29464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28940699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76065588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99" y="6400800"/>
            <a:ext cx="1896032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8419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2542593"/>
            <a:ext cx="10285292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3429000"/>
            <a:ext cx="9144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54585A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99" y="6400800"/>
            <a:ext cx="1896032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8066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85359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0" y="911860"/>
            <a:ext cx="3298605" cy="4642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" y="5123137"/>
            <a:ext cx="3079751" cy="435848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68237" y="5696788"/>
            <a:ext cx="4950825" cy="656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900" b="1" spc="-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Quality Mission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900" i="1" spc="-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Advance the NM Patients First vision and strategy through measurement, evaluation and best practice recommendations, leading to the best possible patient care outcomes, best patient experience and elimination of harm.</a:t>
            </a:r>
          </a:p>
        </p:txBody>
      </p:sp>
    </p:spTree>
    <p:extLst>
      <p:ext uri="{BB962C8B-B14F-4D97-AF65-F5344CB8AC3E}">
        <p14:creationId xmlns:p14="http://schemas.microsoft.com/office/powerpoint/2010/main" val="2231841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52400"/>
            <a:ext cx="10285292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264" y="1621971"/>
            <a:ext cx="9399585" cy="40930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4399" y="6485609"/>
            <a:ext cx="462327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914400"/>
            <a:ext cx="9139936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05622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3534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dence image 2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7688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6249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Building rgb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0"/>
            <a:ext cx="8839200" cy="6858000"/>
          </a:xfrm>
          <a:prstGeom prst="rect">
            <a:avLst/>
          </a:prstGeom>
        </p:spPr>
      </p:pic>
      <p:sp>
        <p:nvSpPr>
          <p:cNvPr id="6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3482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dence image 1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1219" y="1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4432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Forestrg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1219" y="1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8202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7439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663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9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1153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7978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 bwMode="gray"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2293600" y="877304"/>
            <a:ext cx="2189949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>
                <a:solidFill>
                  <a:schemeClr val="bg1"/>
                </a:solidFill>
              </a:rPr>
              <a:t> to ‘Format-</a:t>
            </a:r>
            <a:r>
              <a:rPr lang="en-US" sz="1200" spc="-50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8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4996"/>
            <a:ext cx="5849259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9505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Your Photo">
    <p:bg bwMode="gray"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2293600" y="877304"/>
            <a:ext cx="2189949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>
                <a:solidFill>
                  <a:schemeClr val="bg1"/>
                </a:solidFill>
              </a:rPr>
              <a:t> to ‘Format-</a:t>
            </a:r>
            <a:r>
              <a:rPr lang="en-US" sz="1200" spc="-50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8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5330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Your Photo">
    <p:bg bwMode="gray"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2293600" y="877304"/>
            <a:ext cx="2189949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>
                <a:solidFill>
                  <a:schemeClr val="bg1"/>
                </a:solidFill>
              </a:rPr>
              <a:t> to ‘Format-</a:t>
            </a:r>
            <a:r>
              <a:rPr lang="en-US" sz="1200" spc="-50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8" name="Rectangle 6"/>
          <p:cNvSpPr/>
          <p:nvPr userDrawn="1"/>
        </p:nvSpPr>
        <p:spPr>
          <a:xfrm>
            <a:off x="-21219" y="-7892"/>
            <a:ext cx="9374252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5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7478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55104_NMgradientLH_RGB_10231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98033" y="2212889"/>
            <a:ext cx="8963171" cy="876329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98032" y="3166257"/>
            <a:ext cx="85344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898032" y="6528823"/>
            <a:ext cx="1133856" cy="168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6/25/2023</a:t>
            </a:fld>
            <a:endParaRPr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5258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3368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7464493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756768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45942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7455271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0373027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058533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96999738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2687105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21387500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3459836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Your Photo">
    <p:bg bwMode="gray"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5"/>
          <a:stretch/>
        </p:blipFill>
        <p:spPr bwMode="gray">
          <a:xfrm>
            <a:off x="0" y="0"/>
            <a:ext cx="938882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9" y="911860"/>
            <a:ext cx="3318337" cy="464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872341" y="2936911"/>
            <a:ext cx="51816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72341" y="4135002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2293600" y="877304"/>
            <a:ext cx="2189949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</a:pPr>
            <a:r>
              <a:rPr lang="en-US" sz="900" spc="-38" dirty="0">
                <a:solidFill>
                  <a:prstClr val="white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450"/>
              </a:spcBef>
            </a:pPr>
            <a:r>
              <a:rPr lang="en-US" sz="900" spc="-38" dirty="0">
                <a:solidFill>
                  <a:prstClr val="white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450"/>
              </a:spcBef>
            </a:pPr>
            <a:r>
              <a:rPr lang="en-US" sz="900" spc="-38" dirty="0">
                <a:solidFill>
                  <a:prstClr val="white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450"/>
              </a:spcBef>
            </a:pPr>
            <a:r>
              <a:rPr lang="en-US" sz="900" spc="-38" dirty="0">
                <a:solidFill>
                  <a:prstClr val="white"/>
                </a:solidFill>
              </a:rPr>
              <a:t>Browse to the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450"/>
              </a:spcBef>
            </a:pPr>
            <a:r>
              <a:rPr lang="en-US" sz="900" spc="-38" dirty="0">
                <a:solidFill>
                  <a:prstClr val="white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450"/>
              </a:spcBef>
            </a:pPr>
            <a:r>
              <a:rPr lang="en-US" sz="900" spc="-38" dirty="0">
                <a:solidFill>
                  <a:prstClr val="white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450"/>
              </a:spcBef>
            </a:pPr>
            <a:r>
              <a:rPr lang="en-US" sz="900" spc="-38" dirty="0">
                <a:solidFill>
                  <a:prstClr val="white"/>
                </a:solidFill>
              </a:rPr>
              <a:t>Click image, go to ‘Format-Send to Back’</a:t>
            </a:r>
          </a:p>
          <a:p>
            <a:pPr>
              <a:lnSpc>
                <a:spcPct val="90000"/>
              </a:lnSpc>
              <a:spcBef>
                <a:spcPts val="450"/>
              </a:spcBef>
            </a:pPr>
            <a:r>
              <a:rPr lang="en-US" sz="900" spc="-38" dirty="0">
                <a:solidFill>
                  <a:prstClr val="white"/>
                </a:solidFill>
              </a:rPr>
              <a:t>Go to ‘View-Normal’ to return to slides</a:t>
            </a:r>
          </a:p>
        </p:txBody>
      </p:sp>
    </p:spTree>
    <p:extLst>
      <p:ext uri="{BB962C8B-B14F-4D97-AF65-F5344CB8AC3E}">
        <p14:creationId xmlns:p14="http://schemas.microsoft.com/office/powerpoint/2010/main" val="15838563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52400"/>
            <a:ext cx="10285292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6/25/2023</a:t>
            </a:fld>
            <a:endParaRPr dirty="0">
              <a:solidFill>
                <a:srgbClr val="605F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914400"/>
            <a:ext cx="9139936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2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70745866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52400"/>
            <a:ext cx="10285292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263" y="1621971"/>
            <a:ext cx="5023104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3896" y="1621971"/>
            <a:ext cx="5023104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6/25/2023</a:t>
            </a:fld>
            <a:endParaRPr dirty="0">
              <a:solidFill>
                <a:srgbClr val="605F6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3" y="914400"/>
            <a:ext cx="9143999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2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86258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800" y="1624015"/>
            <a:ext cx="4775200" cy="357187"/>
          </a:xfrm>
        </p:spPr>
        <p:txBody>
          <a:bodyPr anchor="b"/>
          <a:lstStyle>
            <a:lvl1pPr marL="0" indent="0">
              <a:buNone/>
              <a:defRPr sz="1388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8268" y="1981200"/>
            <a:ext cx="502519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4053" y="1624012"/>
            <a:ext cx="5027167" cy="357188"/>
          </a:xfrm>
        </p:spPr>
        <p:txBody>
          <a:bodyPr anchor="b"/>
          <a:lstStyle>
            <a:lvl1pPr marL="0" indent="0">
              <a:buNone/>
              <a:defRPr sz="1388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02837" y="1981200"/>
            <a:ext cx="5027167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6/25/2023</a:t>
            </a:fld>
            <a:endParaRPr dirty="0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3" y="914400"/>
            <a:ext cx="913674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2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405898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548" y="3724712"/>
            <a:ext cx="4782457" cy="347472"/>
          </a:xfrm>
        </p:spPr>
        <p:txBody>
          <a:bodyPr anchor="b"/>
          <a:lstStyle>
            <a:lvl1pPr marL="0" indent="0">
              <a:buNone/>
              <a:defRPr sz="1388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0800" y="4038600"/>
            <a:ext cx="4772656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154781" indent="0">
              <a:buNone/>
              <a:defRPr lang="en-US" smtClean="0"/>
            </a:lvl2pPr>
            <a:lvl3pPr marL="342900" indent="0">
              <a:buNone/>
              <a:defRPr lang="en-US" smtClean="0"/>
            </a:lvl3pPr>
            <a:lvl4pPr marL="473869" indent="0">
              <a:buNone/>
              <a:defRPr lang="en-US" smtClean="0"/>
            </a:lvl4pPr>
            <a:lvl5pPr marL="603647" indent="0">
              <a:buNone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4048" y="3724712"/>
            <a:ext cx="4779264" cy="347472"/>
          </a:xfrm>
        </p:spPr>
        <p:txBody>
          <a:bodyPr anchor="b"/>
          <a:lstStyle>
            <a:lvl1pPr marL="0" indent="0">
              <a:buNone/>
              <a:defRPr sz="1388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4049" y="4038600"/>
            <a:ext cx="4774531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154781" indent="0">
              <a:buNone/>
              <a:defRPr lang="en-US" dirty="0" smtClean="0"/>
            </a:lvl2pPr>
            <a:lvl3pPr marL="342900" indent="0">
              <a:buNone/>
              <a:defRPr lang="en-US" dirty="0" smtClean="0"/>
            </a:lvl3pPr>
            <a:lvl4pPr marL="473869" indent="0">
              <a:buNone/>
              <a:defRPr lang="en-US" dirty="0" smtClean="0"/>
            </a:lvl4pPr>
            <a:lvl5pPr marL="603647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6/25/2023</a:t>
            </a:fld>
            <a:endParaRPr dirty="0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3" y="914400"/>
            <a:ext cx="913674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2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320800" y="1622431"/>
            <a:ext cx="4572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6544048" y="1622431"/>
            <a:ext cx="4572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8012640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799" y="152400"/>
            <a:ext cx="10285292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800" y="1624015"/>
            <a:ext cx="4775200" cy="357187"/>
          </a:xfrm>
        </p:spPr>
        <p:txBody>
          <a:bodyPr anchor="b"/>
          <a:lstStyle>
            <a:lvl1pPr marL="0" indent="0">
              <a:buNone/>
              <a:defRPr sz="1388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8268" y="1981207"/>
            <a:ext cx="5030785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20799" y="3652124"/>
            <a:ext cx="4775201" cy="349526"/>
          </a:xfrm>
        </p:spPr>
        <p:txBody>
          <a:bodyPr anchor="b"/>
          <a:lstStyle>
            <a:lvl1pPr marL="0" indent="0">
              <a:buNone/>
              <a:defRPr sz="1388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1886" y="4012042"/>
            <a:ext cx="5027167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6/25/2023</a:t>
            </a:fld>
            <a:endParaRPr dirty="0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6946087" y="1676400"/>
            <a:ext cx="5245916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320800" y="914400"/>
            <a:ext cx="9144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2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83724891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555104_NMgradientLH_RGB_10231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320799" y="155448"/>
            <a:ext cx="10285292" cy="76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320804" y="1624013"/>
            <a:ext cx="3251201" cy="349526"/>
          </a:xfrm>
        </p:spPr>
        <p:txBody>
          <a:bodyPr anchor="b"/>
          <a:lstStyle>
            <a:lvl1pPr marL="0" indent="0">
              <a:buNone/>
              <a:defRPr sz="1388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1068268" y="1981200"/>
            <a:ext cx="3198937" cy="3733800"/>
          </a:xfrm>
        </p:spPr>
        <p:txBody>
          <a:bodyPr vert="horz" lIns="0" tIns="0" rIns="91440" bIns="45720" rtlCol="0">
            <a:noAutofit/>
          </a:bodyPr>
          <a:lstStyle>
            <a:lvl1pPr>
              <a:buClr>
                <a:schemeClr val="bg1"/>
              </a:buClr>
              <a:defRPr lang="en-US" sz="1388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388" smtClean="0">
                <a:solidFill>
                  <a:schemeClr val="bg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6/25/2023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320800" y="914400"/>
            <a:ext cx="9144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bg1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673600" y="1622425"/>
            <a:ext cx="2946400" cy="3657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026400" y="1622425"/>
            <a:ext cx="2946400" cy="3657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03" y="6400806"/>
            <a:ext cx="1896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1527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6/25/2023</a:t>
            </a:fld>
            <a:endParaRPr dirty="0">
              <a:solidFill>
                <a:srgbClr val="605F6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20800" y="914400"/>
            <a:ext cx="9144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2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69542931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6/25/2023</a:t>
            </a:fld>
            <a:endParaRPr dirty="0">
              <a:solidFill>
                <a:srgbClr val="605F6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99" y="6400806"/>
            <a:ext cx="1896032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3537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>
                <a:solidFill>
                  <a:srgbClr val="605F62"/>
                </a:solidFill>
              </a:rPr>
              <a:pPr/>
              <a:t>6/25/2023</a:t>
            </a:fld>
            <a:endParaRPr dirty="0">
              <a:solidFill>
                <a:srgbClr val="605F6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3014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55104_NMgradientLH_RGB_10231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320801" y="2731519"/>
            <a:ext cx="8963171" cy="876329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495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320800" y="3581400"/>
            <a:ext cx="85344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9141059" y="6232531"/>
            <a:ext cx="1930400" cy="168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6/25/2023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4162659" y="6397689"/>
            <a:ext cx="6908800" cy="2312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11074403" y="6397689"/>
            <a:ext cx="462327" cy="2312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03" y="6400806"/>
            <a:ext cx="1896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195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88175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048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2945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8666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65865682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2793318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051196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3754955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8662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44601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3670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3784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190559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0402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558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0291373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17107205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3760915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1596214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344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91494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13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339252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7742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5506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6374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5769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5965355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6273221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8035727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63162042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02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976151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1274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6577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984307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9370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4974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4762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3731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578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4283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6360608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9427700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05791844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0712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360965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8711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0404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676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2191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409924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168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4988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8199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1069614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202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429445550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728618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2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378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4677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6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slideLayout" Target="../slideLayouts/slideLayout321.xml"/><Relationship Id="rId18" Type="http://schemas.openxmlformats.org/officeDocument/2006/relationships/image" Target="../media/image61.emf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20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310.xml"/><Relationship Id="rId16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18.xml"/><Relationship Id="rId19" Type="http://schemas.openxmlformats.org/officeDocument/2006/relationships/image" Target="../media/image62.jpeg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26" Type="http://schemas.openxmlformats.org/officeDocument/2006/relationships/image" Target="../media/image72.png"/><Relationship Id="rId3" Type="http://schemas.openxmlformats.org/officeDocument/2006/relationships/slideLayout" Target="../slideLayouts/slideLayout327.xml"/><Relationship Id="rId21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25" Type="http://schemas.openxmlformats.org/officeDocument/2006/relationships/image" Target="../media/image71.png"/><Relationship Id="rId2" Type="http://schemas.openxmlformats.org/officeDocument/2006/relationships/slideLayout" Target="../slideLayouts/slideLayout326.xml"/><Relationship Id="rId16" Type="http://schemas.openxmlformats.org/officeDocument/2006/relationships/slideLayout" Target="../slideLayouts/slideLayout340.xml"/><Relationship Id="rId20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9.xml"/><Relationship Id="rId23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34.xml"/><Relationship Id="rId19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8.xml"/><Relationship Id="rId22" Type="http://schemas.openxmlformats.org/officeDocument/2006/relationships/slideLayout" Target="../slideLayouts/slideLayout346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9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9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slideLayout" Target="../slideLayouts/slideLayout406.xml"/><Relationship Id="rId20" Type="http://schemas.openxmlformats.org/officeDocument/2006/relationships/slideLayout" Target="../slideLayouts/slideLayout367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357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0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image" Target="../media/image27.png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customXml" Target="../../customXml/item1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tags" Target="../tags/tag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53.xml"/><Relationship Id="rId16" Type="http://schemas.openxmlformats.org/officeDocument/2006/relationships/tags" Target="../tags/tag36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customXml" Target="../../customXml/item2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90.xml"/><Relationship Id="rId21" Type="http://schemas.openxmlformats.org/officeDocument/2006/relationships/slideLayout" Target="../slideLayouts/slideLayout185.xml"/><Relationship Id="rId42" Type="http://schemas.openxmlformats.org/officeDocument/2006/relationships/slideLayout" Target="../slideLayouts/slideLayout206.xml"/><Relationship Id="rId47" Type="http://schemas.openxmlformats.org/officeDocument/2006/relationships/slideLayout" Target="../slideLayouts/slideLayout211.xml"/><Relationship Id="rId63" Type="http://schemas.openxmlformats.org/officeDocument/2006/relationships/slideLayout" Target="../slideLayouts/slideLayout227.xml"/><Relationship Id="rId68" Type="http://schemas.openxmlformats.org/officeDocument/2006/relationships/slideLayout" Target="../slideLayouts/slideLayout232.xml"/><Relationship Id="rId84" Type="http://schemas.openxmlformats.org/officeDocument/2006/relationships/slideLayout" Target="../slideLayouts/slideLayout248.xml"/><Relationship Id="rId89" Type="http://schemas.openxmlformats.org/officeDocument/2006/relationships/slideLayout" Target="../slideLayouts/slideLayout253.xml"/><Relationship Id="rId1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75.xml"/><Relationship Id="rId32" Type="http://schemas.openxmlformats.org/officeDocument/2006/relationships/slideLayout" Target="../slideLayouts/slideLayout196.xml"/><Relationship Id="rId37" Type="http://schemas.openxmlformats.org/officeDocument/2006/relationships/slideLayout" Target="../slideLayouts/slideLayout201.xml"/><Relationship Id="rId53" Type="http://schemas.openxmlformats.org/officeDocument/2006/relationships/slideLayout" Target="../slideLayouts/slideLayout217.xml"/><Relationship Id="rId58" Type="http://schemas.openxmlformats.org/officeDocument/2006/relationships/slideLayout" Target="../slideLayouts/slideLayout222.xml"/><Relationship Id="rId74" Type="http://schemas.openxmlformats.org/officeDocument/2006/relationships/slideLayout" Target="../slideLayouts/slideLayout238.xml"/><Relationship Id="rId79" Type="http://schemas.openxmlformats.org/officeDocument/2006/relationships/slideLayout" Target="../slideLayouts/slideLayout243.xml"/><Relationship Id="rId102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169.xml"/><Relationship Id="rId90" Type="http://schemas.openxmlformats.org/officeDocument/2006/relationships/slideLayout" Target="../slideLayouts/slideLayout254.xml"/><Relationship Id="rId95" Type="http://schemas.openxmlformats.org/officeDocument/2006/relationships/slideLayout" Target="../slideLayouts/slideLayout259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Relationship Id="rId43" Type="http://schemas.openxmlformats.org/officeDocument/2006/relationships/slideLayout" Target="../slideLayouts/slideLayout207.xml"/><Relationship Id="rId48" Type="http://schemas.openxmlformats.org/officeDocument/2006/relationships/slideLayout" Target="../slideLayouts/slideLayout212.xml"/><Relationship Id="rId64" Type="http://schemas.openxmlformats.org/officeDocument/2006/relationships/slideLayout" Target="../slideLayouts/slideLayout228.xml"/><Relationship Id="rId69" Type="http://schemas.openxmlformats.org/officeDocument/2006/relationships/slideLayout" Target="../slideLayouts/slideLayout233.xml"/><Relationship Id="rId80" Type="http://schemas.openxmlformats.org/officeDocument/2006/relationships/slideLayout" Target="../slideLayouts/slideLayout244.xml"/><Relationship Id="rId85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97.xml"/><Relationship Id="rId38" Type="http://schemas.openxmlformats.org/officeDocument/2006/relationships/slideLayout" Target="../slideLayouts/slideLayout202.xml"/><Relationship Id="rId59" Type="http://schemas.openxmlformats.org/officeDocument/2006/relationships/slideLayout" Target="../slideLayouts/slideLayout223.xml"/><Relationship Id="rId103" Type="http://schemas.openxmlformats.org/officeDocument/2006/relationships/slideLayout" Target="../slideLayouts/slideLayout267.xml"/><Relationship Id="rId20" Type="http://schemas.openxmlformats.org/officeDocument/2006/relationships/slideLayout" Target="../slideLayouts/slideLayout184.xml"/><Relationship Id="rId41" Type="http://schemas.openxmlformats.org/officeDocument/2006/relationships/slideLayout" Target="../slideLayouts/slideLayout205.xml"/><Relationship Id="rId54" Type="http://schemas.openxmlformats.org/officeDocument/2006/relationships/slideLayout" Target="../slideLayouts/slideLayout218.xml"/><Relationship Id="rId62" Type="http://schemas.openxmlformats.org/officeDocument/2006/relationships/slideLayout" Target="../slideLayouts/slideLayout226.xml"/><Relationship Id="rId70" Type="http://schemas.openxmlformats.org/officeDocument/2006/relationships/slideLayout" Target="../slideLayouts/slideLayout234.xml"/><Relationship Id="rId75" Type="http://schemas.openxmlformats.org/officeDocument/2006/relationships/slideLayout" Target="../slideLayouts/slideLayout239.xml"/><Relationship Id="rId83" Type="http://schemas.openxmlformats.org/officeDocument/2006/relationships/slideLayout" Target="../slideLayouts/slideLayout247.xml"/><Relationship Id="rId88" Type="http://schemas.openxmlformats.org/officeDocument/2006/relationships/slideLayout" Target="../slideLayouts/slideLayout252.xml"/><Relationship Id="rId91" Type="http://schemas.openxmlformats.org/officeDocument/2006/relationships/slideLayout" Target="../slideLayouts/slideLayout255.xml"/><Relationship Id="rId96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36" Type="http://schemas.openxmlformats.org/officeDocument/2006/relationships/slideLayout" Target="../slideLayouts/slideLayout200.xml"/><Relationship Id="rId49" Type="http://schemas.openxmlformats.org/officeDocument/2006/relationships/slideLayout" Target="../slideLayouts/slideLayout213.xml"/><Relationship Id="rId57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174.xml"/><Relationship Id="rId31" Type="http://schemas.openxmlformats.org/officeDocument/2006/relationships/slideLayout" Target="../slideLayouts/slideLayout195.xml"/><Relationship Id="rId44" Type="http://schemas.openxmlformats.org/officeDocument/2006/relationships/slideLayout" Target="../slideLayouts/slideLayout208.xml"/><Relationship Id="rId52" Type="http://schemas.openxmlformats.org/officeDocument/2006/relationships/slideLayout" Target="../slideLayouts/slideLayout216.xml"/><Relationship Id="rId60" Type="http://schemas.openxmlformats.org/officeDocument/2006/relationships/slideLayout" Target="../slideLayouts/slideLayout224.xml"/><Relationship Id="rId65" Type="http://schemas.openxmlformats.org/officeDocument/2006/relationships/slideLayout" Target="../slideLayouts/slideLayout229.xml"/><Relationship Id="rId73" Type="http://schemas.openxmlformats.org/officeDocument/2006/relationships/slideLayout" Target="../slideLayouts/slideLayout237.xml"/><Relationship Id="rId78" Type="http://schemas.openxmlformats.org/officeDocument/2006/relationships/slideLayout" Target="../slideLayouts/slideLayout242.xml"/><Relationship Id="rId81" Type="http://schemas.openxmlformats.org/officeDocument/2006/relationships/slideLayout" Target="../slideLayouts/slideLayout245.xml"/><Relationship Id="rId86" Type="http://schemas.openxmlformats.org/officeDocument/2006/relationships/slideLayout" Target="../slideLayouts/slideLayout250.xml"/><Relationship Id="rId94" Type="http://schemas.openxmlformats.org/officeDocument/2006/relationships/slideLayout" Target="../slideLayouts/slideLayout258.xml"/><Relationship Id="rId99" Type="http://schemas.openxmlformats.org/officeDocument/2006/relationships/slideLayout" Target="../slideLayouts/slideLayout263.xml"/><Relationship Id="rId101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39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214.xml"/><Relationship Id="rId55" Type="http://schemas.openxmlformats.org/officeDocument/2006/relationships/slideLayout" Target="../slideLayouts/slideLayout219.xml"/><Relationship Id="rId76" Type="http://schemas.openxmlformats.org/officeDocument/2006/relationships/slideLayout" Target="../slideLayouts/slideLayout240.xml"/><Relationship Id="rId97" Type="http://schemas.openxmlformats.org/officeDocument/2006/relationships/slideLayout" Target="../slideLayouts/slideLayout261.xml"/><Relationship Id="rId104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171.xml"/><Relationship Id="rId71" Type="http://schemas.openxmlformats.org/officeDocument/2006/relationships/slideLayout" Target="../slideLayouts/slideLayout235.xml"/><Relationship Id="rId9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166.xml"/><Relationship Id="rId29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204.xml"/><Relationship Id="rId45" Type="http://schemas.openxmlformats.org/officeDocument/2006/relationships/slideLayout" Target="../slideLayouts/slideLayout209.xml"/><Relationship Id="rId66" Type="http://schemas.openxmlformats.org/officeDocument/2006/relationships/slideLayout" Target="../slideLayouts/slideLayout230.xml"/><Relationship Id="rId87" Type="http://schemas.openxmlformats.org/officeDocument/2006/relationships/slideLayout" Target="../slideLayouts/slideLayout251.xml"/><Relationship Id="rId61" Type="http://schemas.openxmlformats.org/officeDocument/2006/relationships/slideLayout" Target="../slideLayouts/slideLayout225.xml"/><Relationship Id="rId82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94.xml"/><Relationship Id="rId35" Type="http://schemas.openxmlformats.org/officeDocument/2006/relationships/slideLayout" Target="../slideLayouts/slideLayout199.xml"/><Relationship Id="rId56" Type="http://schemas.openxmlformats.org/officeDocument/2006/relationships/slideLayout" Target="../slideLayouts/slideLayout220.xml"/><Relationship Id="rId77" Type="http://schemas.openxmlformats.org/officeDocument/2006/relationships/slideLayout" Target="../slideLayouts/slideLayout241.xml"/><Relationship Id="rId100" Type="http://schemas.openxmlformats.org/officeDocument/2006/relationships/slideLayout" Target="../slideLayouts/slideLayout264.xml"/><Relationship Id="rId105" Type="http://schemas.openxmlformats.org/officeDocument/2006/relationships/theme" Target="../theme/theme7.xml"/><Relationship Id="rId8" Type="http://schemas.openxmlformats.org/officeDocument/2006/relationships/slideLayout" Target="../slideLayouts/slideLayout172.xml"/><Relationship Id="rId51" Type="http://schemas.openxmlformats.org/officeDocument/2006/relationships/slideLayout" Target="../slideLayouts/slideLayout215.xml"/><Relationship Id="rId72" Type="http://schemas.openxmlformats.org/officeDocument/2006/relationships/slideLayout" Target="../slideLayouts/slideLayout236.xml"/><Relationship Id="rId93" Type="http://schemas.openxmlformats.org/officeDocument/2006/relationships/slideLayout" Target="../slideLayouts/slideLayout257.xml"/><Relationship Id="rId9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89.xml"/><Relationship Id="rId46" Type="http://schemas.openxmlformats.org/officeDocument/2006/relationships/slideLayout" Target="../slideLayouts/slideLayout210.xml"/><Relationship Id="rId67" Type="http://schemas.openxmlformats.org/officeDocument/2006/relationships/slideLayout" Target="../slideLayouts/slideLayout2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18" Type="http://schemas.openxmlformats.org/officeDocument/2006/relationships/slideLayout" Target="../slideLayouts/slideLayout299.xml"/><Relationship Id="rId26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84.xml"/><Relationship Id="rId21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17" Type="http://schemas.openxmlformats.org/officeDocument/2006/relationships/slideLayout" Target="../slideLayouts/slideLayout298.xml"/><Relationship Id="rId25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83.xml"/><Relationship Id="rId16" Type="http://schemas.openxmlformats.org/officeDocument/2006/relationships/slideLayout" Target="../slideLayouts/slideLayout297.xml"/><Relationship Id="rId20" Type="http://schemas.openxmlformats.org/officeDocument/2006/relationships/slideLayout" Target="../slideLayouts/slideLayout301.xml"/><Relationship Id="rId29" Type="http://schemas.openxmlformats.org/officeDocument/2006/relationships/image" Target="../media/image42.emf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86.xml"/><Relationship Id="rId15" Type="http://schemas.openxmlformats.org/officeDocument/2006/relationships/slideLayout" Target="../slideLayouts/slideLayout296.xml"/><Relationship Id="rId23" Type="http://schemas.openxmlformats.org/officeDocument/2006/relationships/slideLayout" Target="../slideLayouts/slideLayout304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291.xml"/><Relationship Id="rId19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slideLayout" Target="../slideLayouts/slideLayout295.xml"/><Relationship Id="rId22" Type="http://schemas.openxmlformats.org/officeDocument/2006/relationships/slideLayout" Target="../slideLayouts/slideLayout303.xml"/><Relationship Id="rId27" Type="http://schemas.openxmlformats.org/officeDocument/2006/relationships/slideLayout" Target="../slideLayouts/slideLayout3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8395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4269" r:id="rId11"/>
    <p:sldLayoutId id="2147484270" r:id="rId12"/>
    <p:sldLayoutId id="2147484271" r:id="rId13"/>
    <p:sldLayoutId id="2147484219" r:id="rId14"/>
    <p:sldLayoutId id="2147484639" r:id="rId15"/>
    <p:sldLayoutId id="2147484640" r:id="rId16"/>
    <p:sldLayoutId id="2147484641" r:id="rId17"/>
    <p:sldLayoutId id="2147484642" r:id="rId18"/>
    <p:sldLayoutId id="2147484643" r:id="rId19"/>
    <p:sldLayoutId id="2147484644" r:id="rId20"/>
    <p:sldLayoutId id="2147484424" r:id="rId21"/>
    <p:sldLayoutId id="2147484645" r:id="rId22"/>
    <p:sldLayoutId id="2147484646" r:id="rId23"/>
    <p:sldLayoutId id="2147484647" r:id="rId24"/>
    <p:sldLayoutId id="2147484272" r:id="rId25"/>
    <p:sldLayoutId id="2147484273" r:id="rId26"/>
    <p:sldLayoutId id="2147484274" r:id="rId27"/>
    <p:sldLayoutId id="2147484275" r:id="rId28"/>
    <p:sldLayoutId id="2147484276" r:id="rId29"/>
    <p:sldLayoutId id="2147484277" r:id="rId30"/>
    <p:sldLayoutId id="2147484238" r:id="rId31"/>
    <p:sldLayoutId id="2147484278" r:id="rId32"/>
    <p:sldLayoutId id="2147484221" r:id="rId33"/>
    <p:sldLayoutId id="2147484279" r:id="rId34"/>
    <p:sldLayoutId id="2147484280" r:id="rId35"/>
    <p:sldLayoutId id="2147484281" r:id="rId36"/>
    <p:sldLayoutId id="2147484282" r:id="rId37"/>
    <p:sldLayoutId id="2147484283" r:id="rId38"/>
    <p:sldLayoutId id="2147484237" r:id="rId39"/>
    <p:sldLayoutId id="2147484284" r:id="rId40"/>
    <p:sldLayoutId id="2147484355" r:id="rId41"/>
    <p:sldLayoutId id="2147484557" r:id="rId42"/>
    <p:sldLayoutId id="2147483722" r:id="rId43"/>
    <p:sldLayoutId id="2147483739" r:id="rId44"/>
    <p:sldLayoutId id="2147484572" r:id="rId45"/>
    <p:sldLayoutId id="2147483792" r:id="rId46"/>
    <p:sldLayoutId id="2147483793" r:id="rId47"/>
    <p:sldLayoutId id="2147483794" r:id="rId48"/>
    <p:sldLayoutId id="2147483681" r:id="rId49"/>
    <p:sldLayoutId id="2147483795" r:id="rId50"/>
    <p:sldLayoutId id="2147483796" r:id="rId51"/>
    <p:sldLayoutId id="2147483797" r:id="rId52"/>
    <p:sldLayoutId id="2147483798" r:id="rId53"/>
    <p:sldLayoutId id="2147483799" r:id="rId54"/>
    <p:sldLayoutId id="2147483800" r:id="rId55"/>
    <p:sldLayoutId id="2147483801" r:id="rId56"/>
    <p:sldLayoutId id="2147484222" r:id="rId57"/>
    <p:sldLayoutId id="2147483703" r:id="rId58"/>
    <p:sldLayoutId id="2147484649" r:id="rId59"/>
    <p:sldLayoutId id="2147483661" r:id="rId60"/>
    <p:sldLayoutId id="2147483662" r:id="rId61"/>
    <p:sldLayoutId id="2147484566" r:id="rId62"/>
    <p:sldLayoutId id="2147484231" r:id="rId63"/>
    <p:sldLayoutId id="2147484268" r:id="rId64"/>
    <p:sldLayoutId id="2147484235" r:id="rId65"/>
    <p:sldLayoutId id="2147484224" r:id="rId66"/>
    <p:sldLayoutId id="2147484245" r:id="rId67"/>
    <p:sldLayoutId id="2147484262" r:id="rId68"/>
    <p:sldLayoutId id="2147484285" r:id="rId69"/>
    <p:sldLayoutId id="2147484286" r:id="rId70"/>
    <p:sldLayoutId id="2147484287" r:id="rId71"/>
    <p:sldLayoutId id="2147484233" r:id="rId72"/>
    <p:sldLayoutId id="2147483675" r:id="rId73"/>
    <p:sldLayoutId id="2147484288" r:id="rId74"/>
    <p:sldLayoutId id="2147484289" r:id="rId75"/>
    <p:sldLayoutId id="2147484290" r:id="rId76"/>
    <p:sldLayoutId id="2147484291" r:id="rId77"/>
    <p:sldLayoutId id="2147484292" r:id="rId78"/>
    <p:sldLayoutId id="2147484293" r:id="rId79"/>
    <p:sldLayoutId id="2147484294" r:id="rId80"/>
    <p:sldLayoutId id="2147484295" r:id="rId81"/>
    <p:sldLayoutId id="2147484296" r:id="rId82"/>
    <p:sldLayoutId id="2147483676" r:id="rId83"/>
    <p:sldLayoutId id="2147483677" r:id="rId84"/>
    <p:sldLayoutId id="2147483678" r:id="rId85"/>
    <p:sldLayoutId id="2147483679" r:id="rId86"/>
    <p:sldLayoutId id="2147484579" r:id="rId87"/>
    <p:sldLayoutId id="2147484580" r:id="rId88"/>
    <p:sldLayoutId id="2147483879" r:id="rId89"/>
    <p:sldLayoutId id="2147484297" r:id="rId90"/>
    <p:sldLayoutId id="2147484298" r:id="rId91"/>
    <p:sldLayoutId id="2147484260" r:id="rId92"/>
    <p:sldLayoutId id="2147484226" r:id="rId93"/>
    <p:sldLayoutId id="2147484299" r:id="rId94"/>
    <p:sldLayoutId id="2147484267" r:id="rId95"/>
    <p:sldLayoutId id="2147484300" r:id="rId96"/>
    <p:sldLayoutId id="2147484301" r:id="rId97"/>
    <p:sldLayoutId id="2147484302" r:id="rId98"/>
    <p:sldLayoutId id="2147484303" r:id="rId99"/>
    <p:sldLayoutId id="2147484650" r:id="rId100"/>
    <p:sldLayoutId id="2147484651" r:id="rId101"/>
    <p:sldLayoutId id="2147484652" r:id="rId102"/>
    <p:sldLayoutId id="2147484653" r:id="rId10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068264" y="1621971"/>
            <a:ext cx="9399585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399" y="6484127"/>
            <a:ext cx="462327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PPT-RGB-Shapes1.ai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999" y="462642"/>
            <a:ext cx="1694916" cy="444500"/>
          </a:xfrm>
          <a:prstGeom prst="rect">
            <a:avLst/>
          </a:prstGeom>
        </p:spPr>
      </p:pic>
      <p:pic>
        <p:nvPicPr>
          <p:cNvPr id="3" name="Picture 2" descr="NM-Logo-Stacked-RGB.jpg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6400801"/>
            <a:ext cx="1930400" cy="27021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148667" y="6365875"/>
            <a:ext cx="12192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487341" y="6561136"/>
            <a:ext cx="6487584" cy="222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en-US" sz="9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Privileged and Confidential Under the Illinois Medical Studies Act &amp; Federal Patient Safety Act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</p:spTree>
    <p:extLst>
      <p:ext uri="{BB962C8B-B14F-4D97-AF65-F5344CB8AC3E}">
        <p14:creationId xmlns:p14="http://schemas.microsoft.com/office/powerpoint/2010/main" val="38735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9" r:id="rId1"/>
    <p:sldLayoutId id="2147484900" r:id="rId2"/>
    <p:sldLayoutId id="2147484901" r:id="rId3"/>
    <p:sldLayoutId id="2147484902" r:id="rId4"/>
    <p:sldLayoutId id="2147484903" r:id="rId5"/>
    <p:sldLayoutId id="2147484904" r:id="rId6"/>
    <p:sldLayoutId id="2147484905" r:id="rId7"/>
    <p:sldLayoutId id="2147484906" r:id="rId8"/>
    <p:sldLayoutId id="2147484907" r:id="rId9"/>
    <p:sldLayoutId id="2147484908" r:id="rId10"/>
    <p:sldLayoutId id="2147484909" r:id="rId11"/>
    <p:sldLayoutId id="2147484910" r:id="rId12"/>
    <p:sldLayoutId id="2147484911" r:id="rId13"/>
    <p:sldLayoutId id="2147484912" r:id="rId14"/>
    <p:sldLayoutId id="2147484913" r:id="rId15"/>
    <p:sldLayoutId id="2147484914" r:id="rId1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799" y="152400"/>
            <a:ext cx="1028529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268" y="1621971"/>
            <a:ext cx="9399585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33344" y="6528823"/>
            <a:ext cx="1133856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600" smtClean="0"/>
            </a:lvl1pPr>
          </a:lstStyle>
          <a:p>
            <a:fld id="{9623C80F-5998-4C5A-8426-1B9517C724DD}" type="datetimeFigureOut">
              <a:rPr lang="en-US">
                <a:solidFill>
                  <a:srgbClr val="54585A"/>
                </a:solidFill>
              </a:rPr>
              <a:pPr/>
              <a:t>6/25/2023</a:t>
            </a:fld>
            <a:endParaRPr dirty="0">
              <a:solidFill>
                <a:srgbClr val="54585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659" y="6485609"/>
            <a:ext cx="69088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3" y="6485609"/>
            <a:ext cx="462327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05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srgbClr val="B1ACCE"/>
                </a:solidFill>
              </a:rPr>
              <a:pPr/>
              <a:t>‹#›</a:t>
            </a:fld>
            <a:endParaRPr lang="en-US" dirty="0">
              <a:solidFill>
                <a:srgbClr val="B1ACC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96" y="474222"/>
            <a:ext cx="1178563" cy="304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99" y="6400806"/>
            <a:ext cx="1896032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6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  <p:sldLayoutId id="2147484927" r:id="rId12"/>
    <p:sldLayoutId id="2147484928" r:id="rId13"/>
    <p:sldLayoutId id="2147484929" r:id="rId14"/>
    <p:sldLayoutId id="2147484930" r:id="rId15"/>
    <p:sldLayoutId id="2147484931" r:id="rId16"/>
    <p:sldLayoutId id="2147484932" r:id="rId17"/>
    <p:sldLayoutId id="2147484933" r:id="rId18"/>
    <p:sldLayoutId id="2147484934" r:id="rId19"/>
    <p:sldLayoutId id="2147484935" r:id="rId20"/>
    <p:sldLayoutId id="2147484936" r:id="rId21"/>
    <p:sldLayoutId id="2147484937" r:id="rId22"/>
    <p:sldLayoutId id="2147484938" r:id="rId23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100" kern="1200" spc="-38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0969" indent="-130969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88" kern="1200" spc="-38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88119" algn="l" defTabSz="6858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388" kern="1200" spc="-38" baseline="0">
          <a:solidFill>
            <a:schemeClr val="tx1"/>
          </a:solidFill>
          <a:latin typeface="+mn-lt"/>
          <a:ea typeface="+mn-ea"/>
          <a:cs typeface="+mn-cs"/>
        </a:defRPr>
      </a:lvl2pPr>
      <a:lvl3pPr marL="465535" indent="-122635" algn="l" defTabSz="6858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050" kern="1200" spc="-38" baseline="0">
          <a:solidFill>
            <a:schemeClr val="tx1"/>
          </a:solidFill>
          <a:latin typeface="+mn-lt"/>
          <a:ea typeface="+mn-ea"/>
          <a:cs typeface="+mn-cs"/>
        </a:defRPr>
      </a:lvl3pPr>
      <a:lvl4pPr marL="603647" indent="-129779" algn="l" defTabSz="6858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050" kern="1200" spc="-38" baseline="0">
          <a:solidFill>
            <a:schemeClr val="tx1"/>
          </a:solidFill>
          <a:latin typeface="+mn-lt"/>
          <a:ea typeface="+mn-ea"/>
          <a:cs typeface="+mn-cs"/>
        </a:defRPr>
      </a:lvl4pPr>
      <a:lvl5pPr marL="726281" indent="-122635" algn="l" defTabSz="6858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050" kern="1200" spc="-38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0065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0" r:id="rId1"/>
    <p:sldLayoutId id="2147484941" r:id="rId2"/>
    <p:sldLayoutId id="2147484942" r:id="rId3"/>
    <p:sldLayoutId id="2147484943" r:id="rId4"/>
    <p:sldLayoutId id="2147484944" r:id="rId5"/>
    <p:sldLayoutId id="2147484945" r:id="rId6"/>
    <p:sldLayoutId id="2147484946" r:id="rId7"/>
    <p:sldLayoutId id="2147484947" r:id="rId8"/>
    <p:sldLayoutId id="2147484948" r:id="rId9"/>
    <p:sldLayoutId id="2147484949" r:id="rId10"/>
    <p:sldLayoutId id="2147484950" r:id="rId11"/>
    <p:sldLayoutId id="2147484951" r:id="rId12"/>
    <p:sldLayoutId id="2147484952" r:id="rId13"/>
    <p:sldLayoutId id="2147484953" r:id="rId14"/>
    <p:sldLayoutId id="2147484954" r:id="rId15"/>
    <p:sldLayoutId id="2147484955" r:id="rId16"/>
    <p:sldLayoutId id="2147484956" r:id="rId17"/>
    <p:sldLayoutId id="2147484957" r:id="rId18"/>
    <p:sldLayoutId id="2147484958" r:id="rId19"/>
    <p:sldLayoutId id="2147484959" r:id="rId20"/>
    <p:sldLayoutId id="2147484960" r:id="rId21"/>
    <p:sldLayoutId id="2147484961" r:id="rId22"/>
    <p:sldLayoutId id="2147484962" r:id="rId23"/>
    <p:sldLayoutId id="2147484963" r:id="rId24"/>
    <p:sldLayoutId id="2147484964" r:id="rId25"/>
    <p:sldLayoutId id="2147484965" r:id="rId26"/>
    <p:sldLayoutId id="2147484966" r:id="rId27"/>
    <p:sldLayoutId id="2147484967" r:id="rId28"/>
    <p:sldLayoutId id="2147484968" r:id="rId29"/>
    <p:sldLayoutId id="2147484969" r:id="rId30"/>
    <p:sldLayoutId id="2147484970" r:id="rId31"/>
    <p:sldLayoutId id="2147484971" r:id="rId32"/>
    <p:sldLayoutId id="2147484972" r:id="rId33"/>
    <p:sldLayoutId id="2147484973" r:id="rId34"/>
    <p:sldLayoutId id="2147484974" r:id="rId35"/>
    <p:sldLayoutId id="2147484975" r:id="rId36"/>
    <p:sldLayoutId id="2147484976" r:id="rId37"/>
    <p:sldLayoutId id="2147484977" r:id="rId38"/>
    <p:sldLayoutId id="2147484978" r:id="rId39"/>
    <p:sldLayoutId id="2147484979" r:id="rId40"/>
    <p:sldLayoutId id="2147484980" r:id="rId41"/>
    <p:sldLayoutId id="2147484981" r:id="rId42"/>
    <p:sldLayoutId id="2147484982" r:id="rId43"/>
    <p:sldLayoutId id="2147484983" r:id="rId44"/>
    <p:sldLayoutId id="2147484984" r:id="rId45"/>
    <p:sldLayoutId id="2147484985" r:id="rId46"/>
    <p:sldLayoutId id="2147484986" r:id="rId47"/>
    <p:sldLayoutId id="2147484987" r:id="rId48"/>
    <p:sldLayoutId id="2147484988" r:id="rId49"/>
    <p:sldLayoutId id="2147484989" r:id="rId50"/>
    <p:sldLayoutId id="2147484990" r:id="rId51"/>
    <p:sldLayoutId id="2147484991" r:id="rId52"/>
    <p:sldLayoutId id="2147484992" r:id="rId53"/>
    <p:sldLayoutId id="2147484993" r:id="rId54"/>
    <p:sldLayoutId id="2147484994" r:id="rId55"/>
    <p:sldLayoutId id="2147484995" r:id="rId56"/>
    <p:sldLayoutId id="2147484996" r:id="rId57"/>
    <p:sldLayoutId id="2147484997" r:id="rId58"/>
    <p:sldLayoutId id="2147484998" r:id="rId5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39F9A0-8CBE-4C3C-85F1-91B2141E10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4116"/>
            <a:ext cx="12192000" cy="6427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465" y="126609"/>
            <a:ext cx="11179127" cy="1111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465" y="1575583"/>
            <a:ext cx="11163875" cy="46013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83" y="6354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B727E-5B2C-4310-AB66-CE5561C8F4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5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3680" r:id="rId4"/>
    <p:sldLayoutId id="2147484363" r:id="rId5"/>
    <p:sldLayoutId id="2147483685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10741" indent="-210741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225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01266" indent="-264319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‒"/>
        <a:defRPr sz="225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-"/>
        <a:defRPr sz="195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168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4365" r:id="rId2"/>
    <p:sldLayoutId id="2147483711" r:id="rId3"/>
    <p:sldLayoutId id="2147484374" r:id="rId4"/>
    <p:sldLayoutId id="2147484364" r:id="rId5"/>
    <p:sldLayoutId id="2147483714" r:id="rId6"/>
    <p:sldLayoutId id="2147483715" r:id="rId7"/>
    <p:sldLayoutId id="2147484366" r:id="rId8"/>
    <p:sldLayoutId id="2147484369" r:id="rId9"/>
    <p:sldLayoutId id="2147484370" r:id="rId10"/>
    <p:sldLayoutId id="21474843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452931"/>
            <a:ext cx="114300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540" y="1604789"/>
            <a:ext cx="11203665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202595" y="6454535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11D643-BEFA-4812-B7BF-93C185E3C2A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/>
        </p:nvCxnSpPr>
        <p:spPr>
          <a:xfrm>
            <a:off x="11311725" y="6447274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/>
        </p:nvSpPr>
        <p:spPr>
          <a:xfrm>
            <a:off x="-795131" y="2117035"/>
            <a:ext cx="0" cy="0"/>
          </a:xfrm>
          <a:prstGeom prst="rect">
            <a:avLst/>
          </a:prstGeom>
        </p:spPr>
        <p:txBody>
          <a:bodyPr wrap="none" lIns="91402" tIns="45700" rIns="91402" bIns="45700" rtlCol="0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574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7344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  <p:sldLayoutId id="2147484604" r:id="rId13"/>
    <p:sldLayoutId id="2147484605" r:id="rId14"/>
    <p:sldLayoutId id="2147484606" r:id="rId15"/>
    <p:sldLayoutId id="2147484607" r:id="rId16"/>
    <p:sldLayoutId id="2147484608" r:id="rId17"/>
    <p:sldLayoutId id="2147484609" r:id="rId18"/>
    <p:sldLayoutId id="2147484610" r:id="rId19"/>
    <p:sldLayoutId id="2147484611" r:id="rId20"/>
  </p:sldLayoutIdLst>
  <p:txStyles>
    <p:titleStyle>
      <a:lvl1pPr algn="l" defTabSz="457013" rtl="0" eaLnBrk="1" latinLnBrk="0" hangingPunct="1">
        <a:spcBef>
          <a:spcPct val="0"/>
        </a:spcBef>
        <a:buNone/>
        <a:defRPr sz="2400" b="1" kern="1200" spc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37021" indent="-137021" algn="l" defTabSz="457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99746" indent="-148472" algn="l" defTabSz="457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62472" indent="-159926" algn="l" defTabSz="457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745" indent="-159926" algn="l" defTabSz="457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019" indent="-159926" algn="l" defTabSz="4570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2" indent="-228506" algn="l" defTabSz="45701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6" algn="l" defTabSz="45701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6" indent="-228506" algn="l" defTabSz="45701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6" algn="l" defTabSz="457013" rtl="0" eaLnBrk="1" latinLnBrk="0" hangingPunct="1">
        <a:spcBef>
          <a:spcPct val="20000"/>
        </a:spcBef>
        <a:buFont typeface="Arial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1pPr>
      <a:lvl2pPr marL="457013" algn="l" defTabSz="45701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2pPr>
      <a:lvl3pPr marL="914026" algn="l" defTabSz="45701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5" algn="l" defTabSz="45701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7" algn="l" defTabSz="45701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1" algn="l" defTabSz="45701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20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  <p15:guide id="6" orient="horz" pos="3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452931"/>
            <a:ext cx="114300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538" y="1604789"/>
            <a:ext cx="11203665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795131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custData r:id="rId13"/>
      <p:tags r:id="rId14"/>
    </p:custDataLst>
    <p:extLst>
      <p:ext uri="{BB962C8B-B14F-4D97-AF65-F5344CB8AC3E}">
        <p14:creationId xmlns:p14="http://schemas.microsoft.com/office/powerpoint/2010/main" val="427323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014" indent="-45701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90195" indent="-380843" algn="l" defTabSz="609351" rtl="0" eaLnBrk="1" latinLnBrk="0" hangingPunct="1">
        <a:spcBef>
          <a:spcPct val="20000"/>
        </a:spcBef>
        <a:buFont typeface="Arial"/>
        <a:buChar char="–"/>
        <a:defRPr sz="22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523376" indent="-304674" algn="l" defTabSz="609351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32726" indent="-304674" algn="l" defTabSz="609351" rtl="0" eaLnBrk="1" latinLnBrk="0" hangingPunct="1">
        <a:spcBef>
          <a:spcPct val="20000"/>
        </a:spcBef>
        <a:buFont typeface="Arial"/>
        <a:buChar char="–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742078" indent="-304674" algn="l" defTabSz="609351" rtl="0" eaLnBrk="1" latinLnBrk="0" hangingPunct="1">
        <a:spcBef>
          <a:spcPct val="20000"/>
        </a:spcBef>
        <a:buFont typeface="Arial"/>
        <a:buChar char="»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20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452931"/>
            <a:ext cx="114300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538" y="1604789"/>
            <a:ext cx="11203665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B67A630-6DEE-4F45-9872-4A9386C88847}" type="slidenum">
              <a:rPr lang="en-US" smtClean="0">
                <a:solidFill>
                  <a:srgbClr val="FFFFFF">
                    <a:lumMod val="50000"/>
                  </a:srgbClr>
                </a:solidFill>
                <a:ea typeface="ヒラギノ角ゴ Pro W3" pitchFamily="116" charset="-128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ea typeface="ヒラギノ角ゴ Pro W3" pitchFamily="116" charset="-12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795131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99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ヒラギノ角ゴ Pro W3" pitchFamily="116" charset="-128"/>
              <a:cs typeface="Calibri"/>
            </a:endParaRPr>
          </a:p>
        </p:txBody>
      </p:sp>
    </p:spTree>
    <p:custDataLst>
      <p:custData r:id="rId15"/>
      <p:tags r:id="rId16"/>
    </p:custDataLst>
    <p:extLst>
      <p:ext uri="{BB962C8B-B14F-4D97-AF65-F5344CB8AC3E}">
        <p14:creationId xmlns:p14="http://schemas.microsoft.com/office/powerpoint/2010/main" val="65149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  <p:sldLayoutId id="2147484637" r:id="rId12"/>
    <p:sldLayoutId id="2147484638" r:id="rId13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694" indent="-18269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2995" indent="-197963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8329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32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58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20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  <p15:guide id="6" orient="horz" pos="391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8099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  <p:sldLayoutId id="2147484662" r:id="rId8"/>
    <p:sldLayoutId id="2147484663" r:id="rId9"/>
    <p:sldLayoutId id="2147484664" r:id="rId10"/>
    <p:sldLayoutId id="2147484665" r:id="rId11"/>
    <p:sldLayoutId id="2147484666" r:id="rId12"/>
    <p:sldLayoutId id="2147484667" r:id="rId13"/>
    <p:sldLayoutId id="2147484668" r:id="rId14"/>
    <p:sldLayoutId id="2147484669" r:id="rId15"/>
    <p:sldLayoutId id="2147484670" r:id="rId16"/>
    <p:sldLayoutId id="2147484671" r:id="rId17"/>
    <p:sldLayoutId id="2147484672" r:id="rId18"/>
    <p:sldLayoutId id="2147484673" r:id="rId19"/>
    <p:sldLayoutId id="2147484674" r:id="rId20"/>
    <p:sldLayoutId id="2147484675" r:id="rId21"/>
    <p:sldLayoutId id="2147484676" r:id="rId22"/>
    <p:sldLayoutId id="2147484677" r:id="rId23"/>
    <p:sldLayoutId id="2147484678" r:id="rId24"/>
    <p:sldLayoutId id="2147484679" r:id="rId25"/>
    <p:sldLayoutId id="2147484680" r:id="rId26"/>
    <p:sldLayoutId id="2147484681" r:id="rId27"/>
    <p:sldLayoutId id="2147484682" r:id="rId28"/>
    <p:sldLayoutId id="2147484683" r:id="rId29"/>
    <p:sldLayoutId id="2147484684" r:id="rId30"/>
    <p:sldLayoutId id="2147484685" r:id="rId31"/>
    <p:sldLayoutId id="2147484686" r:id="rId32"/>
    <p:sldLayoutId id="2147484687" r:id="rId33"/>
    <p:sldLayoutId id="2147484688" r:id="rId34"/>
    <p:sldLayoutId id="2147484689" r:id="rId35"/>
    <p:sldLayoutId id="2147484701" r:id="rId36"/>
    <p:sldLayoutId id="2147484702" r:id="rId37"/>
    <p:sldLayoutId id="2147484703" r:id="rId38"/>
    <p:sldLayoutId id="2147484704" r:id="rId39"/>
    <p:sldLayoutId id="2147484705" r:id="rId40"/>
    <p:sldLayoutId id="2147484716" r:id="rId41"/>
    <p:sldLayoutId id="2147484717" r:id="rId42"/>
    <p:sldLayoutId id="2147484718" r:id="rId43"/>
    <p:sldLayoutId id="2147484719" r:id="rId44"/>
    <p:sldLayoutId id="2147484720" r:id="rId45"/>
    <p:sldLayoutId id="2147484721" r:id="rId46"/>
    <p:sldLayoutId id="2147484722" r:id="rId47"/>
    <p:sldLayoutId id="2147484723" r:id="rId48"/>
    <p:sldLayoutId id="2147484724" r:id="rId49"/>
    <p:sldLayoutId id="2147484725" r:id="rId50"/>
    <p:sldLayoutId id="2147484726" r:id="rId51"/>
    <p:sldLayoutId id="2147484727" r:id="rId52"/>
    <p:sldLayoutId id="2147484751" r:id="rId53"/>
    <p:sldLayoutId id="2147484752" r:id="rId54"/>
    <p:sldLayoutId id="2147484753" r:id="rId55"/>
    <p:sldLayoutId id="2147484754" r:id="rId56"/>
    <p:sldLayoutId id="2147484755" r:id="rId57"/>
    <p:sldLayoutId id="2147484756" r:id="rId58"/>
    <p:sldLayoutId id="2147484757" r:id="rId59"/>
    <p:sldLayoutId id="2147484758" r:id="rId60"/>
    <p:sldLayoutId id="2147484759" r:id="rId61"/>
    <p:sldLayoutId id="2147484760" r:id="rId62"/>
    <p:sldLayoutId id="2147484762" r:id="rId63"/>
    <p:sldLayoutId id="2147484763" r:id="rId64"/>
    <p:sldLayoutId id="2147484764" r:id="rId65"/>
    <p:sldLayoutId id="2147484765" r:id="rId66"/>
    <p:sldLayoutId id="2147484766" r:id="rId67"/>
    <p:sldLayoutId id="2147484767" r:id="rId68"/>
    <p:sldLayoutId id="2147484768" r:id="rId69"/>
    <p:sldLayoutId id="2147484769" r:id="rId70"/>
    <p:sldLayoutId id="2147484770" r:id="rId71"/>
    <p:sldLayoutId id="2147484771" r:id="rId72"/>
    <p:sldLayoutId id="2147484772" r:id="rId73"/>
    <p:sldLayoutId id="2147484773" r:id="rId74"/>
    <p:sldLayoutId id="2147484774" r:id="rId75"/>
    <p:sldLayoutId id="2147484775" r:id="rId76"/>
    <p:sldLayoutId id="2147484777" r:id="rId77"/>
    <p:sldLayoutId id="2147484778" r:id="rId78"/>
    <p:sldLayoutId id="2147484779" r:id="rId79"/>
    <p:sldLayoutId id="2147484780" r:id="rId80"/>
    <p:sldLayoutId id="2147484781" r:id="rId81"/>
    <p:sldLayoutId id="2147484782" r:id="rId82"/>
    <p:sldLayoutId id="2147484783" r:id="rId83"/>
    <p:sldLayoutId id="2147484784" r:id="rId84"/>
    <p:sldLayoutId id="2147484785" r:id="rId85"/>
    <p:sldLayoutId id="2147484786" r:id="rId86"/>
    <p:sldLayoutId id="2147484787" r:id="rId87"/>
    <p:sldLayoutId id="2147484788" r:id="rId88"/>
    <p:sldLayoutId id="2147484789" r:id="rId89"/>
    <p:sldLayoutId id="2147484790" r:id="rId90"/>
    <p:sldLayoutId id="2147484791" r:id="rId91"/>
    <p:sldLayoutId id="2147484792" r:id="rId92"/>
    <p:sldLayoutId id="2147484793" r:id="rId93"/>
    <p:sldLayoutId id="2147484794" r:id="rId94"/>
    <p:sldLayoutId id="2147484795" r:id="rId95"/>
    <p:sldLayoutId id="2147484796" r:id="rId96"/>
    <p:sldLayoutId id="2147484797" r:id="rId97"/>
    <p:sldLayoutId id="2147484798" r:id="rId98"/>
    <p:sldLayoutId id="2147484799" r:id="rId99"/>
    <p:sldLayoutId id="2147484800" r:id="rId100"/>
    <p:sldLayoutId id="2147484801" r:id="rId101"/>
    <p:sldLayoutId id="2147484802" r:id="rId102"/>
    <p:sldLayoutId id="2147484809" r:id="rId103"/>
    <p:sldLayoutId id="2147484810" r:id="rId10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2400" y="152400"/>
            <a:ext cx="11887200" cy="6629400"/>
          </a:xfrm>
          <a:prstGeom prst="roundRect">
            <a:avLst>
              <a:gd name="adj" fmla="val 28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Oval 8"/>
          <p:cNvSpPr/>
          <p:nvPr/>
        </p:nvSpPr>
        <p:spPr>
          <a:xfrm>
            <a:off x="5852160" y="6410325"/>
            <a:ext cx="365760" cy="274320"/>
          </a:xfrm>
          <a:prstGeom prst="ellipse">
            <a:avLst/>
          </a:prstGeom>
          <a:solidFill>
            <a:srgbClr val="9A8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89600" y="6400800"/>
            <a:ext cx="711200" cy="4572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AF51F174-ECE1-45C6-AF12-A3DBDBC07E20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6248400"/>
            <a:ext cx="10972800" cy="27432"/>
          </a:xfrm>
          <a:prstGeom prst="rect">
            <a:avLst/>
          </a:prstGeom>
          <a:solidFill>
            <a:srgbClr val="9A8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65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7" r:id="rId1"/>
    <p:sldLayoutId id="2147484858" r:id="rId2"/>
    <p:sldLayoutId id="2147484859" r:id="rId3"/>
    <p:sldLayoutId id="2147484860" r:id="rId4"/>
    <p:sldLayoutId id="2147484861" r:id="rId5"/>
    <p:sldLayoutId id="2147484862" r:id="rId6"/>
    <p:sldLayoutId id="2147484863" r:id="rId7"/>
    <p:sldLayoutId id="2147484864" r:id="rId8"/>
    <p:sldLayoutId id="2147484865" r:id="rId9"/>
    <p:sldLayoutId id="2147484866" r:id="rId10"/>
    <p:sldLayoutId id="2147484867" r:id="rId11"/>
    <p:sldLayoutId id="2147484868" r:id="rId12"/>
    <p:sldLayoutId id="214748486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510B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5"/>
        </a:buBlip>
        <a:defRPr sz="3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M_Logo_RGB.eps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6400382"/>
            <a:ext cx="1930400" cy="2717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799" y="137160"/>
            <a:ext cx="1028529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264" y="1621971"/>
            <a:ext cx="9399585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35375" y="6525842"/>
            <a:ext cx="114311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659" y="6484127"/>
            <a:ext cx="69088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Privileged and Confidential Under the Illinois Medical Studies Act and Federal Patient Safety 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399" y="6484127"/>
            <a:ext cx="462327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6"/>
          <p:cNvSpPr/>
          <p:nvPr userDrawn="1"/>
        </p:nvSpPr>
        <p:spPr>
          <a:xfrm>
            <a:off x="0" y="515327"/>
            <a:ext cx="914400" cy="261565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946" h="381000">
                <a:moveTo>
                  <a:pt x="0" y="0"/>
                </a:moveTo>
                <a:lnTo>
                  <a:pt x="794257" y="0"/>
                </a:lnTo>
                <a:lnTo>
                  <a:pt x="998946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4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7569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  <p:sldLayoutId id="2147484882" r:id="rId12"/>
    <p:sldLayoutId id="2147484883" r:id="rId13"/>
    <p:sldLayoutId id="2147484884" r:id="rId14"/>
    <p:sldLayoutId id="2147484885" r:id="rId15"/>
    <p:sldLayoutId id="2147484886" r:id="rId16"/>
    <p:sldLayoutId id="2147484887" r:id="rId17"/>
    <p:sldLayoutId id="2147484888" r:id="rId18"/>
    <p:sldLayoutId id="2147484889" r:id="rId19"/>
    <p:sldLayoutId id="2147484890" r:id="rId20"/>
    <p:sldLayoutId id="2147484891" r:id="rId21"/>
    <p:sldLayoutId id="2147484892" r:id="rId22"/>
    <p:sldLayoutId id="2147484893" r:id="rId23"/>
    <p:sldLayoutId id="2147484894" r:id="rId24"/>
    <p:sldLayoutId id="2147484895" r:id="rId25"/>
    <p:sldLayoutId id="2147484896" r:id="rId26"/>
    <p:sldLayoutId id="2147484897" r:id="rId27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38.xml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ellesmirror.com/" TargetMode="External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33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ilpqc.org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18/10/relationships/comments" Target="../comments/modernComment_2A0_FEC9E07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8.png"/><Relationship Id="rId3" Type="http://schemas.openxmlformats.org/officeDocument/2006/relationships/image" Target="../media/image139.jpeg"/><Relationship Id="rId7" Type="http://schemas.openxmlformats.org/officeDocument/2006/relationships/image" Target="../media/image143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2.png"/><Relationship Id="rId11" Type="http://schemas.openxmlformats.org/officeDocument/2006/relationships/image" Target="../media/image146.png"/><Relationship Id="rId5" Type="http://schemas.openxmlformats.org/officeDocument/2006/relationships/image" Target="../media/image141.png"/><Relationship Id="rId10" Type="http://schemas.openxmlformats.org/officeDocument/2006/relationships/image" Target="../media/image145.png"/><Relationship Id="rId4" Type="http://schemas.openxmlformats.org/officeDocument/2006/relationships/image" Target="../media/image140.gif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E9_5655E4C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6511490" cy="2267013"/>
          </a:xfrm>
        </p:spPr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PVB Monthly Webinar: </a:t>
            </a:r>
            <a:br>
              <a:rPr lang="en-US" dirty="0">
                <a:ea typeface="Lato Medium"/>
                <a:cs typeface="Lato Medium"/>
              </a:rPr>
            </a:br>
            <a:r>
              <a:rPr lang="en-US" sz="3200" b="0" dirty="0"/>
              <a:t>Improving Failed Inductions Meeting ACOG/SMFM Criteria</a:t>
            </a:r>
            <a:endParaRPr lang="en-US" sz="2800" b="0" dirty="0">
              <a:ea typeface="Lato Medium"/>
              <a:cs typeface="Lato Medium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922563-64D6-2A4E-B048-13AC25DB4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966184"/>
            <a:ext cx="5194433" cy="9865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ea typeface="+mn-lt"/>
                <a:cs typeface="+mn-lt"/>
              </a:rPr>
              <a:t>June 26</a:t>
            </a:r>
            <a:r>
              <a:rPr lang="en-US" baseline="30000" dirty="0">
                <a:ea typeface="+mn-lt"/>
                <a:cs typeface="+mn-lt"/>
              </a:rPr>
              <a:t>th</a:t>
            </a:r>
            <a:r>
              <a:rPr lang="en-US" dirty="0">
                <a:ea typeface="+mn-lt"/>
                <a:cs typeface="+mn-lt"/>
              </a:rPr>
              <a:t>, 2023, at 12:30 PM</a:t>
            </a:r>
            <a:endParaRPr lang="en-US" dirty="0"/>
          </a:p>
        </p:txBody>
      </p:sp>
      <p:pic>
        <p:nvPicPr>
          <p:cNvPr id="6" name="Picture 6" descr="Pregnant woman holding stomach">
            <a:extLst>
              <a:ext uri="{FF2B5EF4-FFF2-40B4-BE49-F238E27FC236}">
                <a16:creationId xmlns:a16="http://schemas.microsoft.com/office/drawing/2014/main" id="{30C1A51F-9C76-7D94-57CD-AC4A39EF60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7"/>
          <a:stretch/>
        </p:blipFill>
        <p:spPr>
          <a:xfrm>
            <a:off x="7683626" y="436922"/>
            <a:ext cx="4508374" cy="5279954"/>
          </a:xfrm>
        </p:spPr>
      </p:pic>
    </p:spTree>
    <p:extLst>
      <p:ext uri="{BB962C8B-B14F-4D97-AF65-F5344CB8AC3E}">
        <p14:creationId xmlns:p14="http://schemas.microsoft.com/office/powerpoint/2010/main" val="200824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DA275-68B3-734D-0537-D489FA997F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04F55-EB30-DD92-4C66-441F2E58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018D1-8F38-CBC0-B971-265D12D6623E}"/>
              </a:ext>
            </a:extLst>
          </p:cNvPr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6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C6A61F92-4A47-119D-6BBC-28EAA7633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" y="-57808"/>
            <a:ext cx="12252021" cy="6910507"/>
          </a:xfrm>
        </p:spPr>
      </p:pic>
    </p:spTree>
    <p:extLst>
      <p:ext uri="{BB962C8B-B14F-4D97-AF65-F5344CB8AC3E}">
        <p14:creationId xmlns:p14="http://schemas.microsoft.com/office/powerpoint/2010/main" val="556415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1:1 Sessions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Illinois Perinatal Quality Collaborative</a:t>
            </a:r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7821219"/>
              </p:ext>
            </p:extLst>
          </p:nvPr>
        </p:nvGraphicFramePr>
        <p:xfrm>
          <a:off x="949036" y="1827260"/>
          <a:ext cx="10293927" cy="4241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92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Promoting Vaginal Birth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Moving from systems change to culture change to achieve success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4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41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2023 PVB Focus</a:t>
            </a:r>
            <a:endParaRPr/>
          </a:p>
        </p:txBody>
      </p:sp>
      <p:sp>
        <p:nvSpPr>
          <p:cNvPr id="3889" name="Google Shape;3889;p4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890" name="Google Shape;3890;p4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pic>
        <p:nvPicPr>
          <p:cNvPr id="3891" name="Google Shape;3891;p4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498" y="1343003"/>
            <a:ext cx="5081802" cy="4809066"/>
          </a:xfrm>
          <a:prstGeom prst="rect">
            <a:avLst/>
          </a:prstGeom>
          <a:noFill/>
          <a:ln>
            <a:noFill/>
          </a:ln>
        </p:spPr>
      </p:pic>
      <p:sp>
        <p:nvSpPr>
          <p:cNvPr id="3892" name="Google Shape;3892;p418"/>
          <p:cNvSpPr txBox="1"/>
          <p:nvPr/>
        </p:nvSpPr>
        <p:spPr>
          <a:xfrm>
            <a:off x="1868251" y="2140448"/>
            <a:ext cx="200029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NTSV C-Section Rate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23.6%</a:t>
            </a:r>
            <a:endParaRPr/>
          </a:p>
        </p:txBody>
      </p:sp>
      <p:sp>
        <p:nvSpPr>
          <p:cNvPr id="3893" name="Google Shape;3893;p418"/>
          <p:cNvSpPr txBox="1"/>
          <p:nvPr/>
        </p:nvSpPr>
        <p:spPr>
          <a:xfrm>
            <a:off x="2978286" y="4272443"/>
            <a:ext cx="183852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Addressing Disparities</a:t>
            </a:r>
            <a:endParaRPr/>
          </a:p>
        </p:txBody>
      </p:sp>
      <p:sp>
        <p:nvSpPr>
          <p:cNvPr id="3894" name="Google Shape;3894;p418"/>
          <p:cNvSpPr txBox="1"/>
          <p:nvPr/>
        </p:nvSpPr>
        <p:spPr>
          <a:xfrm>
            <a:off x="783063" y="3903110"/>
            <a:ext cx="2039939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70% Meeting ACOG/SMFM Criteria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5" name="Google Shape;3895;p418"/>
          <p:cNvSpPr/>
          <p:nvPr/>
        </p:nvSpPr>
        <p:spPr>
          <a:xfrm>
            <a:off x="5967918" y="1799854"/>
            <a:ext cx="826851" cy="71011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66C4"/>
          </a:solidFill>
          <a:ln w="12700" cap="flat" cmpd="sng">
            <a:solidFill>
              <a:srgbClr val="A20A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6" name="Google Shape;3896;p418"/>
          <p:cNvSpPr/>
          <p:nvPr/>
        </p:nvSpPr>
        <p:spPr>
          <a:xfrm>
            <a:off x="5967918" y="3313399"/>
            <a:ext cx="826851" cy="71011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 w="12700" cap="flat" cmpd="sng">
            <a:solidFill>
              <a:srgbClr val="B25F4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7" name="Google Shape;3897;p418"/>
          <p:cNvSpPr/>
          <p:nvPr/>
        </p:nvSpPr>
        <p:spPr>
          <a:xfrm>
            <a:off x="5972781" y="4919128"/>
            <a:ext cx="826851" cy="71011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DE59"/>
          </a:solidFill>
          <a:ln w="12700" cap="flat" cmpd="sng">
            <a:solidFill>
              <a:srgbClr val="BDA10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8" name="Google Shape;3898;p418"/>
          <p:cNvSpPr txBox="1"/>
          <p:nvPr/>
        </p:nvSpPr>
        <p:spPr>
          <a:xfrm>
            <a:off x="6950053" y="1835537"/>
            <a:ext cx="44896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Helping all PVB teams to bring their NTSV C-Section Rates below 23.6%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9" name="Google Shape;3899;p418"/>
          <p:cNvSpPr txBox="1"/>
          <p:nvPr/>
        </p:nvSpPr>
        <p:spPr>
          <a:xfrm>
            <a:off x="6950053" y="3128293"/>
            <a:ext cx="448967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 the % of NTSV C-Sections Meeting ACOG/SMFM Criteria with a focus on Failed Inductions and Second Stage Arrest to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70%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0" name="Google Shape;3900;p418"/>
          <p:cNvSpPr txBox="1"/>
          <p:nvPr/>
        </p:nvSpPr>
        <p:spPr>
          <a:xfrm>
            <a:off x="6950052" y="4983502"/>
            <a:ext cx="44896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Identifying and addressing disparities in NTSV C-Section rates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5724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5" name="Google Shape;3915;p420"/>
          <p:cNvSpPr txBox="1">
            <a:spLocks noGrp="1"/>
          </p:cNvSpPr>
          <p:nvPr>
            <p:ph type="title"/>
          </p:nvPr>
        </p:nvSpPr>
        <p:spPr>
          <a:xfrm>
            <a:off x="423694" y="263785"/>
            <a:ext cx="43337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PVB Key Strategies for Culture Change</a:t>
            </a:r>
            <a:endParaRPr/>
          </a:p>
        </p:txBody>
      </p:sp>
      <p:pic>
        <p:nvPicPr>
          <p:cNvPr id="3916" name="Google Shape;3916;p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765" y="4398836"/>
            <a:ext cx="2029167" cy="196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7" name="Google Shape;3917;p4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44" y="3921991"/>
            <a:ext cx="1920395" cy="194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8" name="Google Shape;3918;p42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9"/>
          <a:stretch/>
        </p:blipFill>
        <p:spPr>
          <a:xfrm>
            <a:off x="2697550" y="1754948"/>
            <a:ext cx="2315384" cy="1961955"/>
          </a:xfrm>
          <a:prstGeom prst="rect">
            <a:avLst/>
          </a:prstGeom>
          <a:noFill/>
          <a:ln>
            <a:noFill/>
          </a:ln>
        </p:spPr>
      </p:pic>
      <p:sp>
        <p:nvSpPr>
          <p:cNvPr id="3919" name="Google Shape;3919;p420"/>
          <p:cNvSpPr/>
          <p:nvPr/>
        </p:nvSpPr>
        <p:spPr>
          <a:xfrm>
            <a:off x="7451931" y="2012554"/>
            <a:ext cx="1723121" cy="1676695"/>
          </a:xfrm>
          <a:prstGeom prst="ellipse">
            <a:avLst/>
          </a:prstGeom>
          <a:solidFill>
            <a:srgbClr val="E7EDF5"/>
          </a:solidFill>
          <a:ln w="12700" cap="flat" cmpd="sng">
            <a:solidFill>
              <a:srgbClr val="E7ED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0" name="Google Shape;3920;p420"/>
          <p:cNvSpPr/>
          <p:nvPr/>
        </p:nvSpPr>
        <p:spPr>
          <a:xfrm>
            <a:off x="7357253" y="4066454"/>
            <a:ext cx="1767107" cy="1753999"/>
          </a:xfrm>
          <a:prstGeom prst="ellipse">
            <a:avLst/>
          </a:prstGeom>
          <a:solidFill>
            <a:srgbClr val="E7EDF5"/>
          </a:solidFill>
          <a:ln w="12700" cap="flat" cmpd="sng">
            <a:solidFill>
              <a:srgbClr val="E7ED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1" name="Google Shape;3921;p420"/>
          <p:cNvSpPr/>
          <p:nvPr/>
        </p:nvSpPr>
        <p:spPr>
          <a:xfrm>
            <a:off x="9094086" y="2510123"/>
            <a:ext cx="2787806" cy="553998"/>
          </a:xfrm>
          <a:prstGeom prst="rect">
            <a:avLst/>
          </a:prstGeom>
          <a:solidFill>
            <a:srgbClr val="E7ED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Sharing Unblinded Provider-level NTSV C-Section Rates </a:t>
            </a:r>
            <a:endParaRPr sz="1500" b="1" i="0" u="none" strike="noStrike" cap="none">
              <a:solidFill>
                <a:srgbClr val="1C49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2" name="Google Shape;3922;p420"/>
          <p:cNvSpPr/>
          <p:nvPr/>
        </p:nvSpPr>
        <p:spPr>
          <a:xfrm>
            <a:off x="9071069" y="4643664"/>
            <a:ext cx="2790591" cy="553998"/>
          </a:xfrm>
          <a:prstGeom prst="rect">
            <a:avLst/>
          </a:prstGeom>
          <a:solidFill>
            <a:srgbClr val="E7ED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Fallout Reviews of cases not meeting ACOG/SMFM Criteria</a:t>
            </a:r>
            <a:endParaRPr sz="1500" b="1" i="0" u="none" strike="noStrike" cap="none">
              <a:solidFill>
                <a:srgbClr val="1C49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3" name="Google Shape;3923;p420"/>
          <p:cNvSpPr/>
          <p:nvPr/>
        </p:nvSpPr>
        <p:spPr>
          <a:xfrm>
            <a:off x="843430" y="2419774"/>
            <a:ext cx="2168937" cy="553998"/>
          </a:xfrm>
          <a:prstGeom prst="rect">
            <a:avLst/>
          </a:prstGeom>
          <a:solidFill>
            <a:srgbClr val="E7ED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Delivery Decision Huddles and Checklist</a:t>
            </a: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4" name="Google Shape;3924;p420"/>
          <p:cNvSpPr/>
          <p:nvPr/>
        </p:nvSpPr>
        <p:spPr>
          <a:xfrm>
            <a:off x="529778" y="4500612"/>
            <a:ext cx="2514504" cy="553998"/>
          </a:xfrm>
          <a:prstGeom prst="rect">
            <a:avLst/>
          </a:prstGeom>
          <a:solidFill>
            <a:srgbClr val="E7ED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Educating patients and shared decision making </a:t>
            </a:r>
            <a:endParaRPr sz="1800" b="1">
              <a:solidFill>
                <a:srgbClr val="1C49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5" name="Google Shape;3925;p420"/>
          <p:cNvSpPr/>
          <p:nvPr/>
        </p:nvSpPr>
        <p:spPr>
          <a:xfrm>
            <a:off x="5004765" y="6156224"/>
            <a:ext cx="1962331" cy="553998"/>
          </a:xfrm>
          <a:prstGeom prst="rect">
            <a:avLst/>
          </a:prstGeom>
          <a:solidFill>
            <a:srgbClr val="E7ED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Labor Management Support</a:t>
            </a:r>
            <a:endParaRPr sz="1500" b="1" i="0" u="none" strike="noStrike" cap="none">
              <a:solidFill>
                <a:srgbClr val="1C49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6" name="Google Shape;3926;p420" descr="Classroom with solid fill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857" y="1306191"/>
            <a:ext cx="1505952" cy="1505952"/>
          </a:xfrm>
          <a:prstGeom prst="rect">
            <a:avLst/>
          </a:prstGeom>
          <a:noFill/>
          <a:ln>
            <a:noFill/>
          </a:ln>
        </p:spPr>
      </p:pic>
      <p:sp>
        <p:nvSpPr>
          <p:cNvPr id="3927" name="Google Shape;3927;p420"/>
          <p:cNvSpPr/>
          <p:nvPr/>
        </p:nvSpPr>
        <p:spPr>
          <a:xfrm>
            <a:off x="5132808" y="1239112"/>
            <a:ext cx="1838191" cy="1819208"/>
          </a:xfrm>
          <a:prstGeom prst="ellipse">
            <a:avLst/>
          </a:prstGeom>
          <a:solidFill>
            <a:srgbClr val="E7EDF5"/>
          </a:solidFill>
          <a:ln w="12700" cap="flat" cmpd="sng">
            <a:solidFill>
              <a:srgbClr val="E7ED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8" name="Google Shape;3928;p420" descr="Classroom with solid fill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228" y="1167367"/>
            <a:ext cx="1934704" cy="1960534"/>
          </a:xfrm>
          <a:prstGeom prst="rect">
            <a:avLst/>
          </a:prstGeom>
          <a:noFill/>
          <a:ln>
            <a:noFill/>
          </a:ln>
        </p:spPr>
      </p:pic>
      <p:sp>
        <p:nvSpPr>
          <p:cNvPr id="3929" name="Google Shape;3929;p420"/>
          <p:cNvSpPr/>
          <p:nvPr/>
        </p:nvSpPr>
        <p:spPr>
          <a:xfrm>
            <a:off x="4962243" y="749159"/>
            <a:ext cx="2395010" cy="553998"/>
          </a:xfrm>
          <a:prstGeom prst="rect">
            <a:avLst/>
          </a:prstGeom>
          <a:solidFill>
            <a:srgbClr val="E7ED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Clinical Team Education and Buy-in</a:t>
            </a:r>
            <a:endParaRPr sz="1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0" name="Google Shape;3930;p420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75712" y="1931613"/>
            <a:ext cx="1866900" cy="194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1" name="Google Shape;3931;p420" descr="A picture containing text, monitor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44870" y="3921849"/>
            <a:ext cx="2037230" cy="2006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616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8" name="Google Shape;3968;p4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690688"/>
            <a:ext cx="6657328" cy="4665661"/>
          </a:xfrm>
          <a:prstGeom prst="rect">
            <a:avLst/>
          </a:prstGeom>
          <a:noFill/>
          <a:ln>
            <a:noFill/>
          </a:ln>
        </p:spPr>
      </p:pic>
      <p:sp>
        <p:nvSpPr>
          <p:cNvPr id="3969" name="Google Shape;3969;p423"/>
          <p:cNvSpPr txBox="1">
            <a:spLocks noGrp="1"/>
          </p:cNvSpPr>
          <p:nvPr>
            <p:ph type="title"/>
          </p:nvPr>
        </p:nvSpPr>
        <p:spPr>
          <a:xfrm>
            <a:off x="293077" y="236171"/>
            <a:ext cx="69537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NTSV C-Section Rate by Hospital: Aim </a:t>
            </a:r>
            <a:r>
              <a:rPr lang="en-US" u="sng"/>
              <a:t>&gt;</a:t>
            </a:r>
            <a:r>
              <a:rPr lang="en-US"/>
              <a:t>70% hospitals at goal</a:t>
            </a:r>
            <a:endParaRPr/>
          </a:p>
        </p:txBody>
      </p:sp>
      <p:sp>
        <p:nvSpPr>
          <p:cNvPr id="3970" name="Google Shape;3970;p4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971" name="Google Shape;3971;p4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sp>
        <p:nvSpPr>
          <p:cNvPr id="3972" name="Google Shape;3972;p423"/>
          <p:cNvSpPr txBox="1"/>
          <p:nvPr/>
        </p:nvSpPr>
        <p:spPr>
          <a:xfrm>
            <a:off x="1284514" y="2224255"/>
            <a:ext cx="2024743" cy="40011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Goal: </a:t>
            </a:r>
            <a:r>
              <a:rPr lang="en-US" sz="20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&lt; 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23.6%</a:t>
            </a:r>
            <a:endParaRPr/>
          </a:p>
        </p:txBody>
      </p:sp>
      <p:sp>
        <p:nvSpPr>
          <p:cNvPr id="3973" name="Google Shape;3973;p423"/>
          <p:cNvSpPr txBox="1"/>
          <p:nvPr/>
        </p:nvSpPr>
        <p:spPr>
          <a:xfrm>
            <a:off x="4556264" y="4840851"/>
            <a:ext cx="1884656" cy="707886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ILPQC Rate: </a:t>
            </a: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22.2%</a:t>
            </a:r>
            <a:endParaRPr/>
          </a:p>
        </p:txBody>
      </p:sp>
      <p:cxnSp>
        <p:nvCxnSpPr>
          <p:cNvPr id="3974" name="Google Shape;3974;p423"/>
          <p:cNvCxnSpPr/>
          <p:nvPr/>
        </p:nvCxnSpPr>
        <p:spPr>
          <a:xfrm>
            <a:off x="1185357" y="3331495"/>
            <a:ext cx="5629971" cy="18097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3975" name="Google Shape;3975;p423"/>
          <p:cNvGrpSpPr/>
          <p:nvPr/>
        </p:nvGrpSpPr>
        <p:grpSpPr>
          <a:xfrm>
            <a:off x="6968080" y="1796568"/>
            <a:ext cx="5243564" cy="4262866"/>
            <a:chOff x="2125" y="370805"/>
            <a:chExt cx="5243564" cy="4262866"/>
          </a:xfrm>
        </p:grpSpPr>
        <p:sp>
          <p:nvSpPr>
            <p:cNvPr id="3976" name="Google Shape;3976;p423"/>
            <p:cNvSpPr/>
            <p:nvPr/>
          </p:nvSpPr>
          <p:spPr>
            <a:xfrm>
              <a:off x="2125" y="370805"/>
              <a:ext cx="2223545" cy="1299654"/>
            </a:xfrm>
            <a:prstGeom prst="chevron">
              <a:avLst>
                <a:gd name="adj" fmla="val 50000"/>
              </a:avLst>
            </a:prstGeom>
            <a:solidFill>
              <a:srgbClr val="F5658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23"/>
            <p:cNvSpPr txBox="1"/>
            <p:nvPr/>
          </p:nvSpPr>
          <p:spPr>
            <a:xfrm>
              <a:off x="651952" y="370805"/>
              <a:ext cx="923891" cy="1299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900"/>
                <a:buFont typeface="Calibri"/>
                <a:buNone/>
              </a:pPr>
              <a:r>
                <a:rPr lang="en-US" sz="3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35%</a:t>
              </a:r>
              <a:endParaRPr/>
            </a:p>
          </p:txBody>
        </p:sp>
        <p:sp>
          <p:nvSpPr>
            <p:cNvPr id="3978" name="Google Shape;3978;p423"/>
            <p:cNvSpPr/>
            <p:nvPr/>
          </p:nvSpPr>
          <p:spPr>
            <a:xfrm>
              <a:off x="1803283" y="481276"/>
              <a:ext cx="3361808" cy="1078712"/>
            </a:xfrm>
            <a:prstGeom prst="chevron">
              <a:avLst>
                <a:gd name="adj" fmla="val 50000"/>
              </a:avLst>
            </a:prstGeom>
            <a:solidFill>
              <a:srgbClr val="FBD2DB">
                <a:alpha val="89803"/>
              </a:srgbClr>
            </a:solidFill>
            <a:ln w="12700" cap="flat" cmpd="sng">
              <a:solidFill>
                <a:srgbClr val="FBD2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23"/>
            <p:cNvSpPr txBox="1"/>
            <p:nvPr/>
          </p:nvSpPr>
          <p:spPr>
            <a:xfrm>
              <a:off x="2342639" y="481276"/>
              <a:ext cx="2283096" cy="1078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15875" rIns="0" bIns="15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Baseline</a:t>
              </a:r>
              <a:endParaRPr/>
            </a:p>
          </p:txBody>
        </p:sp>
        <p:sp>
          <p:nvSpPr>
            <p:cNvPr id="3980" name="Google Shape;3980;p423"/>
            <p:cNvSpPr/>
            <p:nvPr/>
          </p:nvSpPr>
          <p:spPr>
            <a:xfrm>
              <a:off x="2125" y="1852411"/>
              <a:ext cx="2236022" cy="1299654"/>
            </a:xfrm>
            <a:prstGeom prst="chevron">
              <a:avLst>
                <a:gd name="adj" fmla="val 50000"/>
              </a:avLst>
            </a:prstGeom>
            <a:solidFill>
              <a:srgbClr val="F5836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23"/>
            <p:cNvSpPr txBox="1"/>
            <p:nvPr/>
          </p:nvSpPr>
          <p:spPr>
            <a:xfrm>
              <a:off x="651952" y="1852411"/>
              <a:ext cx="936368" cy="1299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900"/>
                <a:buFont typeface="Calibri"/>
                <a:buNone/>
              </a:pPr>
              <a:r>
                <a:rPr lang="en-US" sz="3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59%</a:t>
              </a:r>
              <a:endParaRPr/>
            </a:p>
          </p:txBody>
        </p:sp>
        <p:sp>
          <p:nvSpPr>
            <p:cNvPr id="3982" name="Google Shape;3982;p423"/>
            <p:cNvSpPr/>
            <p:nvPr/>
          </p:nvSpPr>
          <p:spPr>
            <a:xfrm>
              <a:off x="1815760" y="1962882"/>
              <a:ext cx="3429929" cy="1078712"/>
            </a:xfrm>
            <a:prstGeom prst="chevron">
              <a:avLst>
                <a:gd name="adj" fmla="val 50000"/>
              </a:avLst>
            </a:prstGeom>
            <a:solidFill>
              <a:srgbClr val="FBD8D2">
                <a:alpha val="89803"/>
              </a:srgbClr>
            </a:solidFill>
            <a:ln w="12700" cap="flat" cmpd="sng">
              <a:solidFill>
                <a:srgbClr val="FBD8D2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23"/>
            <p:cNvSpPr txBox="1"/>
            <p:nvPr/>
          </p:nvSpPr>
          <p:spPr>
            <a:xfrm>
              <a:off x="2355116" y="1962882"/>
              <a:ext cx="2351217" cy="1078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15875" rIns="0" bIns="15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Hospitals are now achieving their NTSV CS goal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4" name="Google Shape;3984;p423"/>
            <p:cNvSpPr/>
            <p:nvPr/>
          </p:nvSpPr>
          <p:spPr>
            <a:xfrm>
              <a:off x="2125" y="3334017"/>
              <a:ext cx="2216820" cy="1299654"/>
            </a:xfrm>
            <a:prstGeom prst="chevron">
              <a:avLst>
                <a:gd name="adj" fmla="val 50000"/>
              </a:avLst>
            </a:prstGeom>
            <a:solidFill>
              <a:srgbClr val="FDD7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23"/>
            <p:cNvSpPr txBox="1"/>
            <p:nvPr/>
          </p:nvSpPr>
          <p:spPr>
            <a:xfrm>
              <a:off x="651952" y="3334017"/>
              <a:ext cx="917166" cy="1299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900"/>
                <a:buFont typeface="Calibri"/>
                <a:buNone/>
              </a:pPr>
              <a:r>
                <a:rPr lang="en-US" sz="3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70%</a:t>
              </a:r>
              <a:endParaRPr/>
            </a:p>
          </p:txBody>
        </p:sp>
        <p:sp>
          <p:nvSpPr>
            <p:cNvPr id="3986" name="Google Shape;3986;p423"/>
            <p:cNvSpPr/>
            <p:nvPr/>
          </p:nvSpPr>
          <p:spPr>
            <a:xfrm>
              <a:off x="1796557" y="3444487"/>
              <a:ext cx="3368982" cy="1078712"/>
            </a:xfrm>
            <a:prstGeom prst="chevron">
              <a:avLst>
                <a:gd name="adj" fmla="val 50000"/>
              </a:avLst>
            </a:prstGeom>
            <a:solidFill>
              <a:srgbClr val="FEF0C8">
                <a:alpha val="89803"/>
              </a:srgbClr>
            </a:solidFill>
            <a:ln w="12700" cap="flat" cmpd="sng">
              <a:solidFill>
                <a:srgbClr val="FEF0C8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23"/>
            <p:cNvSpPr txBox="1"/>
            <p:nvPr/>
          </p:nvSpPr>
          <p:spPr>
            <a:xfrm>
              <a:off x="2335913" y="3444487"/>
              <a:ext cx="2290270" cy="1078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15875" rIns="0" bIns="15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If 7 more hospitals achieve goal 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8" name="Google Shape;3988;p423"/>
          <p:cNvSpPr txBox="1"/>
          <p:nvPr/>
        </p:nvSpPr>
        <p:spPr>
          <a:xfrm>
            <a:off x="2825262" y="1453662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rPr>
              <a:t>Q1 2023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377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D17C0F0-E2E0-76ED-587F-DD83EFE55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2" y="1602565"/>
            <a:ext cx="10210799" cy="4590715"/>
          </a:xfrm>
          <a:prstGeom prst="rect">
            <a:avLst/>
          </a:prstGeom>
        </p:spPr>
      </p:pic>
      <p:sp>
        <p:nvSpPr>
          <p:cNvPr id="3995" name="Google Shape;3995;p424"/>
          <p:cNvSpPr txBox="1">
            <a:spLocks noGrp="1"/>
          </p:cNvSpPr>
          <p:nvPr>
            <p:ph type="title"/>
          </p:nvPr>
        </p:nvSpPr>
        <p:spPr>
          <a:xfrm>
            <a:off x="609600" y="374853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NTSV C-Sections Meeting </a:t>
            </a:r>
            <a:br>
              <a:rPr lang="en-US"/>
            </a:br>
            <a:r>
              <a:rPr lang="en-US"/>
              <a:t>ACOG/SMFM Criteria</a:t>
            </a:r>
            <a:endParaRPr/>
          </a:p>
        </p:txBody>
      </p:sp>
      <p:sp>
        <p:nvSpPr>
          <p:cNvPr id="3996" name="Google Shape;3996;p42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997" name="Google Shape;3997;p4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cxnSp>
        <p:nvCxnSpPr>
          <p:cNvPr id="3998" name="Google Shape;3998;p424"/>
          <p:cNvCxnSpPr/>
          <p:nvPr/>
        </p:nvCxnSpPr>
        <p:spPr>
          <a:xfrm>
            <a:off x="882464" y="3398637"/>
            <a:ext cx="8598498" cy="4423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999" name="Google Shape;3999;p424"/>
          <p:cNvSpPr/>
          <p:nvPr/>
        </p:nvSpPr>
        <p:spPr>
          <a:xfrm>
            <a:off x="1267912" y="2543306"/>
            <a:ext cx="1351353" cy="344315"/>
          </a:xfrm>
          <a:prstGeom prst="rect">
            <a:avLst/>
          </a:prstGeom>
          <a:solidFill>
            <a:srgbClr val="7F7F7F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Goal: </a:t>
            </a:r>
            <a:r>
              <a:rPr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70%</a:t>
            </a:r>
            <a:endParaRPr/>
          </a:p>
        </p:txBody>
      </p:sp>
      <p:cxnSp>
        <p:nvCxnSpPr>
          <p:cNvPr id="4000" name="Google Shape;4000;p424"/>
          <p:cNvCxnSpPr/>
          <p:nvPr/>
        </p:nvCxnSpPr>
        <p:spPr>
          <a:xfrm rot="10800000">
            <a:off x="10094068" y="4241260"/>
            <a:ext cx="530645" cy="127746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01" name="Google Shape;4001;p424"/>
          <p:cNvCxnSpPr/>
          <p:nvPr/>
        </p:nvCxnSpPr>
        <p:spPr>
          <a:xfrm flipH="1">
            <a:off x="10076359" y="3554300"/>
            <a:ext cx="681434" cy="282491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02" name="Google Shape;4002;p424"/>
          <p:cNvSpPr/>
          <p:nvPr/>
        </p:nvSpPr>
        <p:spPr>
          <a:xfrm>
            <a:off x="10505706" y="2816190"/>
            <a:ext cx="1544153" cy="2531141"/>
          </a:xfrm>
          <a:prstGeom prst="rect">
            <a:avLst/>
          </a:prstGeom>
          <a:solidFill>
            <a:schemeClr val="accent5"/>
          </a:solidFill>
          <a:ln w="508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 Focus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Improving %</a:t>
            </a:r>
            <a:r>
              <a:rPr lang="en-US" sz="18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Second Stage Arrest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Failed Induction 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meeting criteria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69207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2276159"/>
              </p:ext>
            </p:extLst>
          </p:nvPr>
        </p:nvGraphicFramePr>
        <p:xfrm>
          <a:off x="885178" y="1772039"/>
          <a:ext cx="10389179" cy="4584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39" name="Google Shape;4039;p42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Addressing disparities:</a:t>
            </a:r>
            <a:br>
              <a:rPr lang="en-US"/>
            </a:br>
            <a:r>
              <a:rPr lang="en-US" b="0"/>
              <a:t>NTSV C-Section Rate by Race and Ethnicity</a:t>
            </a:r>
            <a:endParaRPr b="0"/>
          </a:p>
        </p:txBody>
      </p:sp>
      <p:sp>
        <p:nvSpPr>
          <p:cNvPr id="4040" name="Google Shape;4040;p42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4041" name="Google Shape;4041;p4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cxnSp>
        <p:nvCxnSpPr>
          <p:cNvPr id="4043" name="Google Shape;4043;p427"/>
          <p:cNvCxnSpPr/>
          <p:nvPr/>
        </p:nvCxnSpPr>
        <p:spPr>
          <a:xfrm>
            <a:off x="1416811" y="4762216"/>
            <a:ext cx="9380891" cy="5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4044" name="Google Shape;4044;p427"/>
          <p:cNvSpPr/>
          <p:nvPr/>
        </p:nvSpPr>
        <p:spPr>
          <a:xfrm>
            <a:off x="1416811" y="4937684"/>
            <a:ext cx="1729346" cy="465796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Goal: </a:t>
            </a:r>
            <a:r>
              <a:rPr lang="en-US" sz="20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&lt;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23.6%</a:t>
            </a:r>
            <a:endParaRPr/>
          </a:p>
        </p:txBody>
      </p:sp>
      <p:sp>
        <p:nvSpPr>
          <p:cNvPr id="4045" name="Google Shape;4045;p427"/>
          <p:cNvSpPr/>
          <p:nvPr/>
        </p:nvSpPr>
        <p:spPr>
          <a:xfrm>
            <a:off x="10830088" y="4320075"/>
            <a:ext cx="636738" cy="323588"/>
          </a:xfrm>
          <a:prstGeom prst="rect">
            <a:avLst/>
          </a:prstGeom>
          <a:noFill/>
          <a:ln w="28575" cap="flat" cmpd="sng">
            <a:solidFill>
              <a:srgbClr val="EF14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24%</a:t>
            </a:r>
            <a:endParaRPr/>
          </a:p>
        </p:txBody>
      </p:sp>
      <p:sp>
        <p:nvSpPr>
          <p:cNvPr id="4046" name="Google Shape;4046;p427"/>
          <p:cNvSpPr/>
          <p:nvPr/>
        </p:nvSpPr>
        <p:spPr>
          <a:xfrm>
            <a:off x="10830262" y="4846994"/>
            <a:ext cx="636738" cy="323588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334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1" name="Google Shape;4051;p42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Addressing disparities:</a:t>
            </a:r>
            <a:br>
              <a:rPr lang="en-US"/>
            </a:br>
            <a:r>
              <a:rPr lang="en-US" b="0"/>
              <a:t>NTSV C-Section Rate by Race and Ethnicity</a:t>
            </a:r>
            <a:endParaRPr b="0"/>
          </a:p>
        </p:txBody>
      </p:sp>
      <p:sp>
        <p:nvSpPr>
          <p:cNvPr id="4052" name="Google Shape;4052;p42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053" name="Google Shape;4053;p4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pic>
        <p:nvPicPr>
          <p:cNvPr id="4054" name="Google Shape;4054;p428" descr="Chart, bar char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447" y="1825625"/>
            <a:ext cx="10341106" cy="43513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55" name="Google Shape;4055;p428"/>
          <p:cNvCxnSpPr/>
          <p:nvPr/>
        </p:nvCxnSpPr>
        <p:spPr>
          <a:xfrm>
            <a:off x="1389546" y="4582586"/>
            <a:ext cx="9857546" cy="2918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4056" name="Google Shape;4056;p428"/>
          <p:cNvSpPr/>
          <p:nvPr/>
        </p:nvSpPr>
        <p:spPr>
          <a:xfrm>
            <a:off x="8836819" y="3603257"/>
            <a:ext cx="1729346" cy="465796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Goal: </a:t>
            </a:r>
            <a:r>
              <a:rPr lang="en-US" sz="20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&lt;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23.6%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9290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1" name="Google Shape;4061;p429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chemeClr val="accent1"/>
                </a:solidFill>
              </a:rPr>
              <a:t>Steps to Address NTSV C-Section Disparities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00"/>
              <a:buNone/>
            </a:pPr>
            <a:r>
              <a:rPr lang="en-US" i="1"/>
              <a:t>Available in folder</a:t>
            </a:r>
            <a:endParaRPr i="1"/>
          </a:p>
        </p:txBody>
      </p:sp>
      <p:sp>
        <p:nvSpPr>
          <p:cNvPr id="4062" name="Google Shape;4062;p429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sp>
        <p:nvSpPr>
          <p:cNvPr id="4063" name="Google Shape;4063;p429"/>
          <p:cNvSpPr txBox="1">
            <a:spLocks noGrp="1"/>
          </p:cNvSpPr>
          <p:nvPr>
            <p:ph type="sldNum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4064" name="Google Shape;4064;p429"/>
          <p:cNvSpPr txBox="1">
            <a:spLocks noGrp="1"/>
          </p:cNvSpPr>
          <p:nvPr>
            <p:ph type="ft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pic>
        <p:nvPicPr>
          <p:cNvPr id="4065" name="Google Shape;4065;p4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0" t="2089"/>
          <a:stretch/>
        </p:blipFill>
        <p:spPr>
          <a:xfrm>
            <a:off x="2807368" y="-58216"/>
            <a:ext cx="9384631" cy="6916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230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2023 Face-to-Face Meeting  Recap</a:t>
            </a:r>
          </a:p>
          <a:p>
            <a:r>
              <a:rPr lang="en-US" sz="2400" dirty="0"/>
              <a:t>PVB Data overview</a:t>
            </a:r>
          </a:p>
          <a:p>
            <a:r>
              <a:rPr lang="en-US" dirty="0"/>
              <a:t>Failed Inductions</a:t>
            </a:r>
          </a:p>
          <a:p>
            <a:r>
              <a:rPr lang="en-US" b="1" dirty="0">
                <a:ea typeface="+mn-lt"/>
                <a:cs typeface="+mn-lt"/>
              </a:rPr>
              <a:t>Northwestern Prentice Women’s Hospital: </a:t>
            </a:r>
            <a:r>
              <a:rPr lang="en-US" dirty="0"/>
              <a:t>Marissa </a:t>
            </a:r>
            <a:r>
              <a:rPr lang="en-US" dirty="0" err="1"/>
              <a:t>Wernick</a:t>
            </a:r>
            <a:r>
              <a:rPr lang="en-US" dirty="0"/>
              <a:t>, MSN, RN, </a:t>
            </a:r>
            <a:r>
              <a:rPr lang="en-US" dirty="0" smtClean="0"/>
              <a:t>RNC-OB, Manager </a:t>
            </a:r>
            <a:endParaRPr lang="en-US" dirty="0"/>
          </a:p>
          <a:p>
            <a:r>
              <a:rPr lang="en-US" dirty="0" smtClean="0">
                <a:ea typeface="+mn-lt"/>
                <a:cs typeface="+mn-lt"/>
              </a:rPr>
              <a:t>Polling</a:t>
            </a:r>
            <a:endParaRPr lang="en-US" dirty="0">
              <a:ea typeface="+mn-lt"/>
              <a:cs typeface="+mn-lt"/>
            </a:endParaRPr>
          </a:p>
          <a:p>
            <a:pPr>
              <a:spcBef>
                <a:spcPct val="20000"/>
              </a:spcBef>
              <a:spcAft>
                <a:spcPct val="0"/>
              </a:spcAft>
              <a:buClr>
                <a:srgbClr val="F5668F"/>
              </a:buClr>
            </a:pPr>
            <a:r>
              <a:rPr lang="en-US" dirty="0">
                <a:ea typeface="Lato"/>
                <a:cs typeface="Calibri"/>
              </a:rPr>
              <a:t>PVB Next Steps</a:t>
            </a:r>
            <a:endParaRPr lang="en-US" dirty="0">
              <a:cs typeface="Calibri"/>
            </a:endParaRPr>
          </a:p>
          <a:p>
            <a:pPr lvl="1">
              <a:spcBef>
                <a:spcPct val="20000"/>
              </a:spcBef>
              <a:spcAft>
                <a:spcPct val="0"/>
              </a:spcAft>
              <a:buClr>
                <a:srgbClr val="1C498B"/>
              </a:buClr>
            </a:pPr>
            <a:endParaRPr lang="en-US" dirty="0">
              <a:cs typeface="Calibri"/>
            </a:endParaRPr>
          </a:p>
          <a:p>
            <a:pPr lvl="1">
              <a:spcBef>
                <a:spcPct val="20000"/>
              </a:spcBef>
              <a:spcAft>
                <a:spcPct val="0"/>
              </a:spcAft>
              <a:buClr>
                <a:srgbClr val="1C498B"/>
              </a:buClr>
            </a:pPr>
            <a:endParaRPr lang="en-US" dirty="0">
              <a:cs typeface="Calibri"/>
            </a:endParaRPr>
          </a:p>
          <a:p>
            <a:pPr>
              <a:buClr>
                <a:srgbClr val="F5668F"/>
              </a:buClr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85808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Failed Inductions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Increasing compliance with ACOG/SMFM Criteria</a:t>
            </a:r>
          </a:p>
        </p:txBody>
      </p:sp>
    </p:spTree>
    <p:extLst>
      <p:ext uri="{BB962C8B-B14F-4D97-AF65-F5344CB8AC3E}">
        <p14:creationId xmlns:p14="http://schemas.microsoft.com/office/powerpoint/2010/main" val="1850627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Induction in your PVB Work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456859"/>
            <a:ext cx="10972800" cy="4351338"/>
          </a:xfrm>
        </p:spPr>
        <p:txBody>
          <a:bodyPr/>
          <a:lstStyle/>
          <a:p>
            <a:r>
              <a:rPr lang="en-US" sz="2800" dirty="0"/>
              <a:t>The use of induction has increased in the US concurrently with the increase of C-sections*</a:t>
            </a:r>
          </a:p>
          <a:p>
            <a:r>
              <a:rPr lang="en-US" sz="2800" dirty="0"/>
              <a:t>Variations in the management of labor induction likely affect rates of cesarean delivery including*:</a:t>
            </a:r>
          </a:p>
          <a:p>
            <a:pPr lvl="1"/>
            <a:r>
              <a:rPr lang="en-US" sz="2800" dirty="0"/>
              <a:t>Inconsistency in use of cervical ripening agents for the unfavorable cervix</a:t>
            </a:r>
          </a:p>
          <a:p>
            <a:pPr lvl="1"/>
            <a:r>
              <a:rPr lang="en-US" sz="2800" dirty="0"/>
              <a:t>Not allowing enough time in the latent phase before calling failed induction.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4952" y="5808197"/>
            <a:ext cx="1077835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668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*https://www.acog.org/clinical/clinical-guidance/obstetric-care-consensus/articles/2014/03/safe-prevention-of-the-primary-cesarean-delivery</a:t>
            </a:r>
          </a:p>
        </p:txBody>
      </p:sp>
    </p:spTree>
    <p:extLst>
      <p:ext uri="{BB962C8B-B14F-4D97-AF65-F5344CB8AC3E}">
        <p14:creationId xmlns:p14="http://schemas.microsoft.com/office/powerpoint/2010/main" val="1819677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70" y="3044757"/>
            <a:ext cx="11213249" cy="3093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00"/>
            <a:ext cx="5305518" cy="28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4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76" y="-44450"/>
            <a:ext cx="10972800" cy="1325563"/>
          </a:xfrm>
          <a:noFill/>
        </p:spPr>
        <p:txBody>
          <a:bodyPr/>
          <a:lstStyle/>
          <a:p>
            <a:r>
              <a:rPr lang="en-US" dirty="0"/>
              <a:t>ACOG/SMFM Criteria Induction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5657"/>
            <a:ext cx="12144886" cy="56823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7924800" y="5440680"/>
            <a:ext cx="4084320" cy="1280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Process Flow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located in the ILPQC PVB Toolkit and can be used to review whether ACOG/SMFM Criteria was met</a:t>
            </a:r>
          </a:p>
        </p:txBody>
      </p:sp>
    </p:spTree>
    <p:extLst>
      <p:ext uri="{BB962C8B-B14F-4D97-AF65-F5344CB8AC3E}">
        <p14:creationId xmlns:p14="http://schemas.microsoft.com/office/powerpoint/2010/main" val="1578190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8" name="Google Shape;4008;p425"/>
          <p:cNvSpPr txBox="1">
            <a:spLocks noGrp="1"/>
          </p:cNvSpPr>
          <p:nvPr>
            <p:ph type="title"/>
          </p:nvPr>
        </p:nvSpPr>
        <p:spPr>
          <a:xfrm>
            <a:off x="278860" y="32067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dirty="0"/>
              <a:t>Improving % NTSV C-Sections Meeting </a:t>
            </a:r>
            <a:br>
              <a:rPr lang="en-US" dirty="0"/>
            </a:br>
            <a:r>
              <a:rPr lang="en-US" dirty="0"/>
              <a:t>ACOG/SMFM Criteria Requires Culture Change </a:t>
            </a:r>
            <a:endParaRPr dirty="0"/>
          </a:p>
        </p:txBody>
      </p:sp>
      <p:sp>
        <p:nvSpPr>
          <p:cNvPr id="4009" name="Google Shape;4009;p425"/>
          <p:cNvSpPr txBox="1">
            <a:spLocks noGrp="1"/>
          </p:cNvSpPr>
          <p:nvPr>
            <p:ph type="body" idx="1"/>
          </p:nvPr>
        </p:nvSpPr>
        <p:spPr>
          <a:xfrm>
            <a:off x="0" y="1739713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solidFill>
                  <a:srgbClr val="000000"/>
                </a:solidFill>
              </a:rPr>
              <a:t>Empower shared decision-making and practice patience to achieve goals</a:t>
            </a:r>
            <a:endParaRPr/>
          </a:p>
        </p:txBody>
      </p:sp>
      <p:sp>
        <p:nvSpPr>
          <p:cNvPr id="4010" name="Google Shape;4010;p42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4011" name="Google Shape;4011;p42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50404929"/>
              </p:ext>
            </p:extLst>
          </p:nvPr>
        </p:nvGraphicFramePr>
        <p:xfrm>
          <a:off x="1625600" y="2412459"/>
          <a:ext cx="8890000" cy="3772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4116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6" name="Google Shape;4026;p426"/>
          <p:cNvSpPr txBox="1">
            <a:spLocks noGrp="1"/>
          </p:cNvSpPr>
          <p:nvPr>
            <p:ph type="title"/>
          </p:nvPr>
        </p:nvSpPr>
        <p:spPr>
          <a:xfrm>
            <a:off x="100954" y="712140"/>
            <a:ext cx="6642468" cy="13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dirty="0"/>
              <a:t>Key ILPQC Resource for Fallout Review NTSV C-Section Cases Not Meeting ACOG/SMFM Criteria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endParaRPr dirty="0"/>
          </a:p>
        </p:txBody>
      </p:sp>
      <p:sp>
        <p:nvSpPr>
          <p:cNvPr id="4027" name="Google Shape;4027;p426"/>
          <p:cNvSpPr txBox="1">
            <a:spLocks noGrp="1"/>
          </p:cNvSpPr>
          <p:nvPr>
            <p:ph type="body" idx="1"/>
          </p:nvPr>
        </p:nvSpPr>
        <p:spPr>
          <a:xfrm>
            <a:off x="418552" y="2096389"/>
            <a:ext cx="6154926" cy="1878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solidFill>
                  <a:srgbClr val="444444"/>
                </a:solidFill>
              </a:rPr>
              <a:t>Understand which ACOG/SMFM guidelines not met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solidFill>
                  <a:srgbClr val="444444"/>
                </a:solidFill>
              </a:rPr>
              <a:t>Provide feedback to clinical team 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solidFill>
                  <a:srgbClr val="444444"/>
                </a:solidFill>
              </a:rPr>
              <a:t>Identify patterns and areas to work on</a:t>
            </a:r>
            <a:endParaRPr/>
          </a:p>
        </p:txBody>
      </p:sp>
      <p:sp>
        <p:nvSpPr>
          <p:cNvPr id="4028" name="Google Shape;4028;p4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029" name="Google Shape;4029;p4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pic>
        <p:nvPicPr>
          <p:cNvPr id="4030" name="Google Shape;4030;p426" descr="Tex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502" y="80545"/>
            <a:ext cx="5300419" cy="6683999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4031" name="Google Shape;4031;p426"/>
          <p:cNvSpPr/>
          <p:nvPr/>
        </p:nvSpPr>
        <p:spPr>
          <a:xfrm>
            <a:off x="6737402" y="2097"/>
            <a:ext cx="5463150" cy="6857998"/>
          </a:xfrm>
          <a:prstGeom prst="rect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2" name="Google Shape;4032;p42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4287" y="3834056"/>
            <a:ext cx="2556295" cy="241041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33" name="Google Shape;4033;p42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90" y="4014735"/>
            <a:ext cx="3303916" cy="220720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786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529" y="2343477"/>
            <a:ext cx="7713267" cy="401287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97" y="133897"/>
            <a:ext cx="4129754" cy="199591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4850523" y="755841"/>
            <a:ext cx="3142593" cy="8408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Select the primary indication for C/S that is documented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3016469"/>
            <a:ext cx="3142593" cy="2133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Determine whether ACOG/SMFM Criteria for cesarean indication was achieved by answering the questions listed on the indication</a:t>
            </a:r>
          </a:p>
        </p:txBody>
      </p:sp>
      <p:sp>
        <p:nvSpPr>
          <p:cNvPr id="10" name="Oval 9"/>
          <p:cNvSpPr/>
          <p:nvPr/>
        </p:nvSpPr>
        <p:spPr>
          <a:xfrm>
            <a:off x="4282965" y="284408"/>
            <a:ext cx="882869" cy="840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05762" y="2577348"/>
            <a:ext cx="882869" cy="840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0625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442" y="1993182"/>
            <a:ext cx="8688012" cy="40162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372512" y="2858814"/>
            <a:ext cx="2696509" cy="2133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Determine whether ACOG/SMFM Criteria for cesarean indication was achieved by answering the questions listed on the indication</a:t>
            </a:r>
          </a:p>
        </p:txBody>
      </p:sp>
      <p:sp>
        <p:nvSpPr>
          <p:cNvPr id="8" name="Oval 7"/>
          <p:cNvSpPr/>
          <p:nvPr/>
        </p:nvSpPr>
        <p:spPr>
          <a:xfrm>
            <a:off x="-48508" y="2123090"/>
            <a:ext cx="2459421" cy="824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 </a:t>
            </a:r>
            <a:r>
              <a:rPr lang="en-US" sz="24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Cont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20891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85" y="636748"/>
            <a:ext cx="8171673" cy="60419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9152206" y="2832645"/>
            <a:ext cx="2696509" cy="2133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Answer this list of questions to better understand why ACOG/SMFM Criteria were not met</a:t>
            </a:r>
          </a:p>
        </p:txBody>
      </p:sp>
      <p:sp>
        <p:nvSpPr>
          <p:cNvPr id="8" name="Oval 7"/>
          <p:cNvSpPr/>
          <p:nvPr/>
        </p:nvSpPr>
        <p:spPr>
          <a:xfrm>
            <a:off x="8710771" y="2412231"/>
            <a:ext cx="882869" cy="840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4626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defRPr/>
            </a:pPr>
            <a:r>
              <a:rPr lang="en-US">
                <a:latin typeface="+mn-lt"/>
                <a:ea typeface="Lato Medium"/>
                <a:cs typeface="Lato Medium"/>
              </a:rPr>
              <a:t>Fallout Review of NTSV C-Section Cases </a:t>
            </a:r>
            <a:r>
              <a:rPr lang="en-US">
                <a:latin typeface="+mn-lt"/>
              </a:rPr>
              <a:t/>
            </a:r>
            <a:br>
              <a:rPr lang="en-US">
                <a:latin typeface="+mn-lt"/>
              </a:rPr>
            </a:br>
            <a:r>
              <a:rPr lang="en-US">
                <a:latin typeface="+mn-lt"/>
                <a:ea typeface="Lato Medium"/>
                <a:cs typeface="Lato Medium"/>
              </a:rPr>
              <a:t>Not Meeting ACOG/SMFM Criteria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633271"/>
              </p:ext>
            </p:extLst>
          </p:nvPr>
        </p:nvGraphicFramePr>
        <p:xfrm>
          <a:off x="2806591" y="1690688"/>
          <a:ext cx="9219119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6" name="Oval 5"/>
          <p:cNvSpPr/>
          <p:nvPr/>
        </p:nvSpPr>
        <p:spPr>
          <a:xfrm>
            <a:off x="693366" y="2674335"/>
            <a:ext cx="1940632" cy="1956061"/>
          </a:xfrm>
          <a:prstGeom prst="ellipse">
            <a:avLst/>
          </a:prstGeom>
          <a:solidFill>
            <a:srgbClr val="E7EDF5"/>
          </a:solidFill>
          <a:ln>
            <a:solidFill>
              <a:srgbClr val="E7E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15" descr="Laptop with solid fill">
            <a:extLst>
              <a:ext uri="{FF2B5EF4-FFF2-40B4-BE49-F238E27FC236}">
                <a16:creationId xmlns:a16="http://schemas.microsoft.com/office/drawing/2014/main" id="{9115CB85-4C4F-E532-97A8-2ABA88A410C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0772" y="2531438"/>
            <a:ext cx="2285818" cy="2256662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A5D370AB-E096-1450-33D8-1A604CDEBDA3}"/>
              </a:ext>
            </a:extLst>
          </p:cNvPr>
          <p:cNvSpPr txBox="1"/>
          <p:nvPr/>
        </p:nvSpPr>
        <p:spPr>
          <a:xfrm>
            <a:off x="1140732" y="3229799"/>
            <a:ext cx="10477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Fallout Review</a:t>
            </a:r>
          </a:p>
        </p:txBody>
      </p:sp>
    </p:spTree>
    <p:extLst>
      <p:ext uri="{BB962C8B-B14F-4D97-AF65-F5344CB8AC3E}">
        <p14:creationId xmlns:p14="http://schemas.microsoft.com/office/powerpoint/2010/main" val="288041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D1E89A6-D905-F173-7A37-526D584C9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D585B-2392-9EFE-56B6-FF362DB7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3CA43-49F5-2B6C-B166-342DAC0C4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48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4400145" cy="1325563"/>
          </a:xfrm>
        </p:spPr>
        <p:txBody>
          <a:bodyPr/>
          <a:lstStyle/>
          <a:p>
            <a:r>
              <a:rPr lang="en-US" dirty="0"/>
              <a:t>Key Takeaways from PVB Breakout Session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845" y="1690688"/>
            <a:ext cx="10972800" cy="4351338"/>
          </a:xfrm>
        </p:spPr>
        <p:txBody>
          <a:bodyPr/>
          <a:lstStyle/>
          <a:p>
            <a:r>
              <a:rPr lang="en-US" sz="2800" dirty="0"/>
              <a:t>Strategies for Fallout Review:</a:t>
            </a:r>
          </a:p>
          <a:p>
            <a:pPr lvl="1"/>
            <a:r>
              <a:rPr lang="en-US" sz="2400" dirty="0"/>
              <a:t>Review of all fallouts as well as C/S meeting guidelines at monthly OB meeting </a:t>
            </a:r>
          </a:p>
          <a:p>
            <a:pPr lvl="1"/>
            <a:r>
              <a:rPr lang="en-US" sz="2400" dirty="0"/>
              <a:t>Peer review of all fallouts and corrective actions provided</a:t>
            </a:r>
          </a:p>
          <a:p>
            <a:pPr lvl="1"/>
            <a:r>
              <a:rPr lang="en-US" sz="2400" dirty="0"/>
              <a:t>Fallout review at monthly OB in a case study format</a:t>
            </a:r>
          </a:p>
          <a:p>
            <a:pPr lvl="1"/>
            <a:r>
              <a:rPr lang="en-US" sz="2400" dirty="0"/>
              <a:t>1-1 peer reviews MD to MD to increase awareness of c/s not meeting criteria</a:t>
            </a:r>
          </a:p>
          <a:p>
            <a:pPr lvl="1"/>
            <a:r>
              <a:rPr lang="en-US" sz="2400" dirty="0"/>
              <a:t>Mentoring model pairing OBs with high and low rates</a:t>
            </a:r>
          </a:p>
          <a:p>
            <a:pPr lvl="1"/>
            <a:r>
              <a:rPr lang="en-US" sz="2400" dirty="0"/>
              <a:t>Match providers on same shift with different skill sets</a:t>
            </a:r>
          </a:p>
          <a:p>
            <a:pPr lvl="1"/>
            <a:r>
              <a:rPr lang="en-US" sz="2400" dirty="0"/>
              <a:t>Second opinion prior to elective C/S from OB hospitalists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36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2256-461E-4200-B9C5-6A691BAF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ARRIVE Trial?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D8633-C76E-47EB-8339-153798572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The New England Journal of Medicine</a:t>
            </a:r>
            <a:r>
              <a:rPr lang="en-US" sz="2400" dirty="0"/>
              <a:t>, August 8, 2018, </a:t>
            </a:r>
            <a:r>
              <a:rPr lang="en-US" sz="2400" dirty="0" err="1"/>
              <a:t>Grobman</a:t>
            </a:r>
            <a:r>
              <a:rPr lang="en-US" sz="2400" dirty="0"/>
              <a:t>, et al, Labor Induction versus Expectant Management in Low-Risk Nulliparous Women. </a:t>
            </a:r>
          </a:p>
          <a:p>
            <a:r>
              <a:rPr lang="en-US" sz="2400" dirty="0"/>
              <a:t>RCT compared labor induction at 39 weeks to expectant management up to 42 2/7 weeks among low risk nulliparous women.  </a:t>
            </a:r>
          </a:p>
          <a:p>
            <a:r>
              <a:rPr lang="en-US" sz="2400" dirty="0"/>
              <a:t>Primary outcome was neonatal morbidity. There was no difference. </a:t>
            </a:r>
          </a:p>
          <a:p>
            <a:r>
              <a:rPr lang="en-US" sz="2400" dirty="0"/>
              <a:t>Secondary outcome: cesarean section rate which was lower in the induction group that in the expectant management group. (18.6% vs 22.2%)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09102-3154-45A8-9DB3-6B66E0D6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32C6-A5C1-4D88-ADCE-6F3163D859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MS PGothic" pitchFamily="34" charset="-128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016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3E19-7FD8-41B9-8C09-6B5BB45A3C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about the ARRIVE Trial?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4EB7E-304B-470D-AC95-D6243AFC3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Rigorous selection process, not simply patient or physician directed request.</a:t>
            </a:r>
          </a:p>
          <a:p>
            <a:r>
              <a:rPr lang="en-US" b="1" dirty="0"/>
              <a:t>High degree of compliance with ACOG/SMFM recommendations for arrest of labor and those utilized in PROVIDE. </a:t>
            </a:r>
          </a:p>
          <a:p>
            <a:r>
              <a:rPr lang="en-US" dirty="0"/>
              <a:t>Patients undergoing elective induction of labor did experience a 30-40% increase in length of labor compared to patients who were allowed to enter labor spontaneously.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B314F-9C66-4FF5-A23F-5EC1D68B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32C6-A5C1-4D88-ADCE-6F3163D859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MS PGothic" pitchFamily="34" charset="-128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395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PVB Toolkit Induction Resources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50" y="1333955"/>
            <a:ext cx="10599631" cy="538752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3590" y="4598126"/>
            <a:ext cx="975360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5851085" y="3866357"/>
            <a:ext cx="975360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83629" y="4280014"/>
            <a:ext cx="4953000" cy="20763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909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PVB Toolkit:</a:t>
            </a:r>
            <a:br>
              <a:rPr lang="en-US" dirty="0"/>
            </a:br>
            <a:r>
              <a:rPr lang="en-US" dirty="0"/>
              <a:t>National Induction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01" y="1622247"/>
            <a:ext cx="3745692" cy="484822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178" y="1514401"/>
            <a:ext cx="3674663" cy="49737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528" y="1553807"/>
            <a:ext cx="3486650" cy="49851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106680" y="6176963"/>
            <a:ext cx="2240280" cy="54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AWHONN Position Statement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38011" y="6228376"/>
            <a:ext cx="2240280" cy="54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ACOG Induction Checklist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337377" y="6166486"/>
            <a:ext cx="2240280" cy="54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ACOG Practice Bulletin </a:t>
            </a:r>
          </a:p>
        </p:txBody>
      </p:sp>
    </p:spTree>
    <p:extLst>
      <p:ext uri="{BB962C8B-B14F-4D97-AF65-F5344CB8AC3E}">
        <p14:creationId xmlns:p14="http://schemas.microsoft.com/office/powerpoint/2010/main" val="532392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PVB Toolkit Induction Resources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89" y="1581349"/>
            <a:ext cx="3813647" cy="48076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578" y="1581349"/>
            <a:ext cx="3442353" cy="48398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517" y="1656278"/>
            <a:ext cx="3306797" cy="45206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395" y="3654623"/>
            <a:ext cx="3167786" cy="303339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106680" y="6176963"/>
            <a:ext cx="2240280" cy="54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FPQC Induction Algorithm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21960" y="6173941"/>
            <a:ext cx="2240280" cy="54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FPQC Sample Induction Checklist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03549" y="6198440"/>
            <a:ext cx="2240280" cy="54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FPQC Sample Induction Consent</a:t>
            </a:r>
          </a:p>
        </p:txBody>
      </p:sp>
    </p:spTree>
    <p:extLst>
      <p:ext uri="{BB962C8B-B14F-4D97-AF65-F5344CB8AC3E}">
        <p14:creationId xmlns:p14="http://schemas.microsoft.com/office/powerpoint/2010/main" val="2055708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310" y="947407"/>
            <a:ext cx="9365380" cy="2014679"/>
          </a:xfrm>
        </p:spPr>
        <p:txBody>
          <a:bodyPr/>
          <a:lstStyle/>
          <a:p>
            <a:r>
              <a:rPr lang="en-US" sz="3400" dirty="0"/>
              <a:t>Northwestern Medicine </a:t>
            </a:r>
            <a:br>
              <a:rPr lang="en-US" sz="3400" dirty="0"/>
            </a:br>
            <a:r>
              <a:rPr lang="en-US" sz="3400" dirty="0"/>
              <a:t>Prentice Women’s Hospital</a:t>
            </a:r>
            <a:br>
              <a:rPr lang="en-US" sz="3400" dirty="0"/>
            </a:br>
            <a:r>
              <a:rPr lang="en-US" sz="3400" dirty="0"/>
              <a:t>Chicago, 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dirty="0">
                <a:solidFill>
                  <a:schemeClr val="tx1">
                    <a:lumMod val="50000"/>
                  </a:schemeClr>
                </a:solidFill>
              </a:rPr>
              <a:t>Marissa Wernick, MSN, RN, RNC-OB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i="1" dirty="0">
                <a:solidFill>
                  <a:schemeClr val="tx1">
                    <a:lumMod val="50000"/>
                  </a:schemeClr>
                </a:solidFill>
              </a:rPr>
              <a:t>Manager, Labor and Delivery, Antepartum, OB Triage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i="1" dirty="0">
                <a:solidFill>
                  <a:schemeClr val="tx1">
                    <a:lumMod val="50000"/>
                  </a:schemeClr>
                </a:solidFill>
              </a:rPr>
              <a:t>mpierce1@nm.org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11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8422" y="2215353"/>
            <a:ext cx="6722378" cy="1249560"/>
          </a:xfrm>
        </p:spPr>
        <p:txBody>
          <a:bodyPr/>
          <a:lstStyle/>
          <a:p>
            <a:r>
              <a:rPr lang="en-US" dirty="0"/>
              <a:t>NMH Promoting Vaginal Birth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88422" y="3818595"/>
            <a:ext cx="7029975" cy="1588579"/>
          </a:xfrm>
        </p:spPr>
        <p:txBody>
          <a:bodyPr/>
          <a:lstStyle/>
          <a:p>
            <a:r>
              <a:rPr lang="en-US" dirty="0"/>
              <a:t>Presented by: </a:t>
            </a:r>
          </a:p>
          <a:p>
            <a:r>
              <a:rPr lang="en-US" dirty="0"/>
              <a:t>Marissa Wernick, MSN, RN, RNC-OB </a:t>
            </a:r>
          </a:p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Manager, Labor and Delivery, Antepartum, OB Triage</a:t>
            </a:r>
          </a:p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mpierce1@nm.org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CA32A-DAD3-4DF0-95A9-D656DB1B9C3A}"/>
              </a:ext>
            </a:extLst>
          </p:cNvPr>
          <p:cNvSpPr txBox="1"/>
          <p:nvPr/>
        </p:nvSpPr>
        <p:spPr>
          <a:xfrm>
            <a:off x="2130057" y="6385636"/>
            <a:ext cx="7336465" cy="2977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0" b="0" i="0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774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0496" y="2064456"/>
            <a:ext cx="5181600" cy="1143000"/>
          </a:xfrm>
        </p:spPr>
        <p:txBody>
          <a:bodyPr/>
          <a:lstStyle/>
          <a:p>
            <a:r>
              <a:rPr lang="en-US" dirty="0"/>
              <a:t>Northwestern Memorial Hospital</a:t>
            </a:r>
            <a:br>
              <a:rPr lang="en-US" dirty="0"/>
            </a:br>
            <a:r>
              <a:rPr lang="en-US" dirty="0"/>
              <a:t>Prentice Women’s Hospital</a:t>
            </a:r>
            <a:br>
              <a:rPr lang="en-US" dirty="0"/>
            </a:br>
            <a:r>
              <a:rPr lang="en-US" dirty="0"/>
              <a:t>Chicago, Illinois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0496" y="3429000"/>
            <a:ext cx="5849259" cy="2392960"/>
          </a:xfrm>
        </p:spPr>
        <p:txBody>
          <a:bodyPr/>
          <a:lstStyle/>
          <a:p>
            <a:r>
              <a:rPr lang="en-US" dirty="0"/>
              <a:t>Level 3 Perinatal Designation</a:t>
            </a:r>
          </a:p>
          <a:p>
            <a:endParaRPr lang="en-US" dirty="0"/>
          </a:p>
          <a:p>
            <a:r>
              <a:rPr lang="en-US" dirty="0"/>
              <a:t>CY 2022 - 11,509 deliveries</a:t>
            </a:r>
          </a:p>
          <a:p>
            <a:endParaRPr lang="en-US" dirty="0"/>
          </a:p>
          <a:p>
            <a:r>
              <a:rPr lang="en-US" dirty="0"/>
              <a:t>Beds - 32 LDRs, 5 ORs, 8 PHRs</a:t>
            </a:r>
          </a:p>
          <a:p>
            <a:endParaRPr lang="en-US" dirty="0"/>
          </a:p>
          <a:p>
            <a:r>
              <a:rPr lang="en-US" dirty="0"/>
              <a:t>Induction Volume - Up to 14 scheduled/day; 44% IOL Rate</a:t>
            </a:r>
          </a:p>
          <a:p>
            <a:r>
              <a:rPr lang="en-US" dirty="0"/>
              <a:t>		  </a:t>
            </a:r>
          </a:p>
          <a:p>
            <a:r>
              <a:rPr lang="en-US" dirty="0"/>
              <a:t>                  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CA32A-DAD3-4DF0-95A9-D656DB1B9C3A}"/>
              </a:ext>
            </a:extLst>
          </p:cNvPr>
          <p:cNvSpPr txBox="1"/>
          <p:nvPr/>
        </p:nvSpPr>
        <p:spPr>
          <a:xfrm>
            <a:off x="2130057" y="6432699"/>
            <a:ext cx="7336465" cy="2977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0" b="0" i="0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428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E62D4-AFED-4023-ACF4-947EA0AA8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70" y="0"/>
            <a:ext cx="10285292" cy="762000"/>
          </a:xfrm>
        </p:spPr>
        <p:txBody>
          <a:bodyPr/>
          <a:lstStyle/>
          <a:p>
            <a:r>
              <a:rPr lang="en-US" dirty="0"/>
              <a:t>Our PVB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1A10F-EE44-4F0D-A9CA-AB184249E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565" y="762000"/>
            <a:ext cx="9846778" cy="53186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Achieving RN vs Physician buy in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“Who is the ‘problem?’” vs “We can all help”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Defining the categories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Failed induction &lt; 6cm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Arrest of Dilation/Descent ≥ 6cm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Initial road blocks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Decision checklist/huddle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Successes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Sharing of group &amp; provider level data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Tool development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Labor support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Documentation support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59A6B-AB7C-4036-B0CA-F5C1574E1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370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159F-4147-8F54-4352-0876EFF7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2023 Face-to-Face Recap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1D08D-7B50-2E25-37B9-2B43A7117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9927"/>
            <a:ext cx="11677290" cy="4768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1800" b="1">
              <a:solidFill>
                <a:srgbClr val="004990"/>
              </a:solidFill>
              <a:ea typeface="Calibri"/>
              <a:cs typeface="Calibri"/>
            </a:endParaRPr>
          </a:p>
          <a:p>
            <a:r>
              <a:rPr lang="en-US" sz="1800" b="1">
                <a:solidFill>
                  <a:srgbClr val="004990"/>
                </a:solidFill>
                <a:ea typeface="Calibri"/>
                <a:cs typeface="Calibri"/>
              </a:rPr>
              <a:t>Louisiana Perinatal Quality Collaborative (</a:t>
            </a:r>
            <a:r>
              <a:rPr lang="en-US" sz="1800" b="1" err="1">
                <a:solidFill>
                  <a:srgbClr val="004990"/>
                </a:solidFill>
                <a:ea typeface="Calibri"/>
                <a:cs typeface="Calibri"/>
              </a:rPr>
              <a:t>LaPQC</a:t>
            </a:r>
            <a:r>
              <a:rPr lang="en-US" sz="1800" b="1">
                <a:solidFill>
                  <a:srgbClr val="004990"/>
                </a:solidFill>
                <a:ea typeface="Calibri"/>
                <a:cs typeface="Calibri"/>
              </a:rPr>
              <a:t>): Achieving Safe, Equitable, and Dignified Births</a:t>
            </a:r>
            <a:endParaRPr lang="en-US" sz="1800">
              <a:solidFill>
                <a:srgbClr val="004990"/>
              </a:solidFill>
              <a:ea typeface="Calibri"/>
              <a:cs typeface="Calibri"/>
            </a:endParaRPr>
          </a:p>
          <a:p>
            <a:pPr lvl="1"/>
            <a:r>
              <a:rPr lang="en-US" sz="1800" b="1">
                <a:solidFill>
                  <a:srgbClr val="F58466"/>
                </a:solidFill>
                <a:ea typeface="Calibri"/>
                <a:cs typeface="Calibri"/>
              </a:rPr>
              <a:t>Veronica Gillispie-Bell, MD, MAS, FACOG</a:t>
            </a:r>
            <a:endParaRPr lang="en-US" sz="1800">
              <a:solidFill>
                <a:srgbClr val="F58466"/>
              </a:solidFill>
              <a:ea typeface="Calibri"/>
              <a:cs typeface="Calibri"/>
            </a:endParaRPr>
          </a:p>
          <a:p>
            <a:r>
              <a:rPr lang="en-US" sz="1800" b="1">
                <a:solidFill>
                  <a:srgbClr val="004990"/>
                </a:solidFill>
                <a:ea typeface="Calibri"/>
                <a:cs typeface="Calibri"/>
              </a:rPr>
              <a:t>Hospital Teams Panel: Sharing Approaches that make a Difference</a:t>
            </a:r>
            <a:endParaRPr lang="en-US" sz="1800">
              <a:solidFill>
                <a:srgbClr val="004990"/>
              </a:solidFill>
              <a:ea typeface="Calibri"/>
              <a:cs typeface="Calibri"/>
            </a:endParaRPr>
          </a:p>
          <a:p>
            <a:pPr lvl="1"/>
            <a:r>
              <a:rPr lang="en-US" sz="1800" b="1">
                <a:solidFill>
                  <a:srgbClr val="004990"/>
                </a:solidFill>
                <a:ea typeface="Calibri"/>
                <a:cs typeface="Calibri"/>
              </a:rPr>
              <a:t>BE: </a:t>
            </a:r>
            <a:r>
              <a:rPr lang="en-US" sz="1800" b="1" err="1">
                <a:solidFill>
                  <a:srgbClr val="004990"/>
                </a:solidFill>
                <a:ea typeface="Calibri"/>
                <a:cs typeface="Calibri"/>
              </a:rPr>
              <a:t>Mercyhealth</a:t>
            </a:r>
            <a:r>
              <a:rPr lang="en-US" sz="1800" b="1">
                <a:solidFill>
                  <a:srgbClr val="004990"/>
                </a:solidFill>
                <a:ea typeface="Calibri"/>
                <a:cs typeface="Calibri"/>
              </a:rPr>
              <a:t> Javon Bea-Riverside, Rockford, IL, </a:t>
            </a:r>
            <a:r>
              <a:rPr lang="en-US" sz="1800" b="1">
                <a:solidFill>
                  <a:srgbClr val="F58466"/>
                </a:solidFill>
                <a:ea typeface="Calibri"/>
                <a:cs typeface="Calibri"/>
              </a:rPr>
              <a:t>Laura Smith, BSN, RNC-OB, C-EFM</a:t>
            </a:r>
            <a:endParaRPr lang="en-US" sz="1800">
              <a:solidFill>
                <a:srgbClr val="004990"/>
              </a:solidFill>
              <a:ea typeface="Calibri"/>
              <a:cs typeface="Calibri"/>
            </a:endParaRPr>
          </a:p>
          <a:p>
            <a:pPr lvl="1"/>
            <a:r>
              <a:rPr lang="en-US" sz="1800" b="1">
                <a:solidFill>
                  <a:srgbClr val="004990"/>
                </a:solidFill>
                <a:ea typeface="Calibri"/>
                <a:cs typeface="Calibri"/>
              </a:rPr>
              <a:t>BE:  SSM Health St. Mary's Hospital, St. Louis, MO, </a:t>
            </a:r>
            <a:r>
              <a:rPr lang="en-US" sz="1800" b="1">
                <a:solidFill>
                  <a:srgbClr val="F58466"/>
                </a:solidFill>
                <a:ea typeface="Calibri"/>
                <a:cs typeface="Calibri"/>
              </a:rPr>
              <a:t>Elena Jenkins, BSN</a:t>
            </a:r>
            <a:endParaRPr lang="en-US" sz="1800">
              <a:solidFill>
                <a:srgbClr val="F58466"/>
              </a:solidFill>
              <a:ea typeface="Calibri"/>
              <a:cs typeface="Calibri"/>
            </a:endParaRPr>
          </a:p>
          <a:p>
            <a:pPr lvl="1"/>
            <a:r>
              <a:rPr lang="en-US" sz="1800" b="1">
                <a:solidFill>
                  <a:srgbClr val="004990"/>
                </a:solidFill>
                <a:ea typeface="Calibri"/>
                <a:cs typeface="Calibri"/>
              </a:rPr>
              <a:t>PVB: University of Chicago Medicine, Chicago IL, </a:t>
            </a:r>
            <a:r>
              <a:rPr lang="en-US" sz="1800" b="1">
                <a:solidFill>
                  <a:srgbClr val="F58466"/>
                </a:solidFill>
                <a:ea typeface="Calibri"/>
                <a:cs typeface="Calibri"/>
              </a:rPr>
              <a:t>Anna Marzano, BSN, CBC, C-EFM &amp; Abbe Kordik, MD, FACOG</a:t>
            </a:r>
            <a:endParaRPr lang="en-US" sz="1800">
              <a:solidFill>
                <a:srgbClr val="004990"/>
              </a:solidFill>
              <a:ea typeface="Calibri"/>
              <a:cs typeface="Calibri"/>
            </a:endParaRPr>
          </a:p>
          <a:p>
            <a:pPr lvl="1"/>
            <a:r>
              <a:rPr lang="en-US" sz="1800" b="1">
                <a:solidFill>
                  <a:srgbClr val="004990"/>
                </a:solidFill>
                <a:ea typeface="Calibri"/>
                <a:cs typeface="Calibri"/>
              </a:rPr>
              <a:t>PVB: FHN Memorial Hospital, Freeport, IL, </a:t>
            </a:r>
            <a:r>
              <a:rPr lang="en-US" sz="1800" b="1">
                <a:solidFill>
                  <a:srgbClr val="F58466"/>
                </a:solidFill>
                <a:ea typeface="Calibri"/>
                <a:cs typeface="Calibri"/>
              </a:rPr>
              <a:t>Danielle Wittig, BSN, RN &amp; Keri Schubert, BSN, RNC-MNN</a:t>
            </a:r>
            <a:endParaRPr lang="en-US" sz="1800">
              <a:solidFill>
                <a:srgbClr val="004990"/>
              </a:solidFill>
              <a:ea typeface="Calibri"/>
              <a:cs typeface="Calibri"/>
            </a:endParaRPr>
          </a:p>
          <a:p>
            <a:pPr>
              <a:buClr>
                <a:srgbClr val="F5668F"/>
              </a:buClr>
            </a:pPr>
            <a:r>
              <a:rPr lang="en-US" sz="1800" b="1">
                <a:solidFill>
                  <a:srgbClr val="004990"/>
                </a:solidFill>
                <a:ea typeface="Calibri"/>
                <a:cs typeface="Calibri"/>
              </a:rPr>
              <a:t>Engaging Patient / Community Partners to Optimize Birth Equity</a:t>
            </a:r>
            <a:endParaRPr lang="en-US" sz="1800">
              <a:solidFill>
                <a:srgbClr val="004990"/>
              </a:solidFill>
              <a:ea typeface="Calibri"/>
              <a:cs typeface="Calibri"/>
            </a:endParaRPr>
          </a:p>
          <a:p>
            <a:pPr lvl="1"/>
            <a:r>
              <a:rPr lang="en-US" sz="1800" b="1">
                <a:solidFill>
                  <a:srgbClr val="F58466"/>
                </a:solidFill>
                <a:ea typeface="Calibri"/>
                <a:cs typeface="Calibri"/>
              </a:rPr>
              <a:t>Ebony Carter, MD, MPH , Cheron Philips, Richelle Smith</a:t>
            </a:r>
            <a:endParaRPr lang="en-US" sz="1800" b="1">
              <a:solidFill>
                <a:srgbClr val="004990"/>
              </a:solidFill>
              <a:ea typeface="Calibri"/>
              <a:cs typeface="Calibri"/>
            </a:endParaRPr>
          </a:p>
          <a:p>
            <a:pPr lvl="1">
              <a:buClr>
                <a:srgbClr val="1C498B"/>
              </a:buClr>
            </a:pPr>
            <a:endParaRPr lang="en-US" sz="1200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50717-683B-4861-FC36-8641A837FF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819BF-2A85-9CF3-7D8C-D82C98965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C526527C-DF5F-A13F-6486-212B17F02586}"/>
              </a:ext>
            </a:extLst>
          </p:cNvPr>
          <p:cNvSpPr/>
          <p:nvPr/>
        </p:nvSpPr>
        <p:spPr>
          <a:xfrm>
            <a:off x="8678664" y="1451272"/>
            <a:ext cx="3508077" cy="278920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>
              <a:spcBef>
                <a:spcPts val="500"/>
              </a:spcBef>
              <a:spcAft>
                <a:spcPts val="1000"/>
              </a:spcAft>
            </a:pPr>
            <a:endParaRPr lang="en-US" sz="12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07696-A8F5-6923-AD51-1DF362EACBA8}"/>
              </a:ext>
            </a:extLst>
          </p:cNvPr>
          <p:cNvSpPr txBox="1"/>
          <p:nvPr/>
        </p:nvSpPr>
        <p:spPr>
          <a:xfrm>
            <a:off x="9785195" y="2358482"/>
            <a:ext cx="1304692" cy="953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75CB1-2F20-F53A-2B48-DBEA242BB6D2}"/>
              </a:ext>
            </a:extLst>
          </p:cNvPr>
          <p:cNvSpPr txBox="1"/>
          <p:nvPr/>
        </p:nvSpPr>
        <p:spPr>
          <a:xfrm>
            <a:off x="9662848" y="2415992"/>
            <a:ext cx="1551456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solidFill>
                  <a:schemeClr val="bg1"/>
                </a:solidFill>
                <a:ea typeface="Calibri"/>
                <a:cs typeface="Calibri"/>
              </a:rPr>
              <a:t>Attendance: </a:t>
            </a:r>
          </a:p>
          <a:p>
            <a:pPr algn="ctr"/>
            <a:r>
              <a:rPr lang="en-US" sz="1500">
                <a:solidFill>
                  <a:schemeClr val="bg1"/>
                </a:solidFill>
                <a:ea typeface="Calibri"/>
                <a:cs typeface="Calibri"/>
              </a:rPr>
              <a:t>222 OB Day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r>
              <a:rPr lang="en-US" sz="1500">
                <a:solidFill>
                  <a:schemeClr val="bg1"/>
                </a:solidFill>
                <a:ea typeface="Calibri"/>
                <a:cs typeface="Calibri"/>
              </a:rPr>
              <a:t>176 Neo Day</a:t>
            </a:r>
          </a:p>
          <a:p>
            <a:pPr algn="ctr"/>
            <a:r>
              <a:rPr lang="en-US" sz="1500">
                <a:solidFill>
                  <a:schemeClr val="bg1"/>
                </a:solidFill>
                <a:ea typeface="Calibri"/>
                <a:cs typeface="Calibri"/>
              </a:rPr>
              <a:t>Approx. 100 across both days</a:t>
            </a:r>
          </a:p>
        </p:txBody>
      </p:sp>
    </p:spTree>
    <p:extLst>
      <p:ext uri="{BB962C8B-B14F-4D97-AF65-F5344CB8AC3E}">
        <p14:creationId xmlns:p14="http://schemas.microsoft.com/office/powerpoint/2010/main" val="3680909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DAAD-764A-4B03-949B-4F7BD5E1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Vaginal Births</a:t>
            </a:r>
            <a:br>
              <a:rPr lang="en-US" dirty="0"/>
            </a:br>
            <a:r>
              <a:rPr lang="en-US" dirty="0"/>
              <a:t>NMH NTSV Cesarean Section Rate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788DA50-C605-42B6-864B-7577757B72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18585" y="1622426"/>
          <a:ext cx="9721049" cy="409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8338C-A993-45A5-A7B4-37F5CB3AD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Nulliparous, Term, Singleton, Vertex Deliveries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30844-1D69-4DF3-869B-4527EB9C1116}"/>
              </a:ext>
            </a:extLst>
          </p:cNvPr>
          <p:cNvSpPr txBox="1"/>
          <p:nvPr/>
        </p:nvSpPr>
        <p:spPr>
          <a:xfrm>
            <a:off x="4854429" y="6467912"/>
            <a:ext cx="4706224" cy="2529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0" b="0" i="0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1B89B-9F70-4EDC-B33A-103BD69A7046}"/>
              </a:ext>
            </a:extLst>
          </p:cNvPr>
          <p:cNvSpPr txBox="1"/>
          <p:nvPr/>
        </p:nvSpPr>
        <p:spPr>
          <a:xfrm>
            <a:off x="4854430" y="6467912"/>
            <a:ext cx="5117285" cy="2529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83ED6-5666-4E34-A4C9-5752A7C2F48A}"/>
              </a:ext>
            </a:extLst>
          </p:cNvPr>
          <p:cNvSpPr txBox="1"/>
          <p:nvPr/>
        </p:nvSpPr>
        <p:spPr>
          <a:xfrm>
            <a:off x="7550332" y="287384"/>
            <a:ext cx="1750423" cy="9666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-5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23.2% CY21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-5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21.4% CY22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-5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22.8% CY23 YTD</a:t>
            </a:r>
          </a:p>
        </p:txBody>
      </p:sp>
    </p:spTree>
    <p:extLst>
      <p:ext uri="{BB962C8B-B14F-4D97-AF65-F5344CB8AC3E}">
        <p14:creationId xmlns:p14="http://schemas.microsoft.com/office/powerpoint/2010/main" val="1972032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DAAD-764A-4B03-949B-4F7BD5E1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Vaginal Births</a:t>
            </a:r>
            <a:br>
              <a:rPr lang="en-US" dirty="0"/>
            </a:br>
            <a:r>
              <a:rPr lang="en-US" dirty="0"/>
              <a:t>NMH NTSV Cesarean Section Rate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788DA50-C605-42B6-864B-7577757B72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07363" y="1622426"/>
          <a:ext cx="9499107" cy="409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8338C-A993-45A5-A7B4-37F5CB3AD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Nulliparous, Term, Singleton, Vertex Deliveries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30844-1D69-4DF3-869B-4527EB9C1116}"/>
              </a:ext>
            </a:extLst>
          </p:cNvPr>
          <p:cNvSpPr txBox="1"/>
          <p:nvPr/>
        </p:nvSpPr>
        <p:spPr>
          <a:xfrm>
            <a:off x="4854429" y="6467912"/>
            <a:ext cx="4706224" cy="2529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0" b="0" i="0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1B89B-9F70-4EDC-B33A-103BD69A7046}"/>
              </a:ext>
            </a:extLst>
          </p:cNvPr>
          <p:cNvSpPr txBox="1"/>
          <p:nvPr/>
        </p:nvSpPr>
        <p:spPr>
          <a:xfrm>
            <a:off x="4854430" y="6467912"/>
            <a:ext cx="5117285" cy="2529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83ED6-5666-4E34-A4C9-5752A7C2F48A}"/>
              </a:ext>
            </a:extLst>
          </p:cNvPr>
          <p:cNvSpPr txBox="1"/>
          <p:nvPr/>
        </p:nvSpPr>
        <p:spPr>
          <a:xfrm>
            <a:off x="7550332" y="287383"/>
            <a:ext cx="1750423" cy="8778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-5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23.2% CY21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-5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21.4% CY22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-5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22.8% CY23 YTD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F51A41-B2D2-4857-8D34-AD9296980E58}"/>
              </a:ext>
            </a:extLst>
          </p:cNvPr>
          <p:cNvSpPr/>
          <p:nvPr/>
        </p:nvSpPr>
        <p:spPr>
          <a:xfrm>
            <a:off x="9210034" y="2832316"/>
            <a:ext cx="599791" cy="322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219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D4019-C656-40C3-900B-F969AD29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Vaginal Birth Compliance by Cesarean Section Category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BE9F7E4-D4EA-4F98-A57F-9D23BC8C7B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6608" y="1371600"/>
          <a:ext cx="1028529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78FC5-9734-4A1C-B026-05DAD917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41370-7432-4E3C-80A4-5420EEF1CD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Sample 20 charts per month</a:t>
            </a:r>
          </a:p>
        </p:txBody>
      </p:sp>
    </p:spTree>
    <p:extLst>
      <p:ext uri="{BB962C8B-B14F-4D97-AF65-F5344CB8AC3E}">
        <p14:creationId xmlns:p14="http://schemas.microsoft.com/office/powerpoint/2010/main" val="145263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D4019-C656-40C3-900B-F969AD29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Vaginal Birth Compliance by Cesarean Section Category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BE9F7E4-D4EA-4F98-A57F-9D23BC8C7B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36608" y="1371600"/>
          <a:ext cx="1028529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78FC5-9734-4A1C-B026-05DAD917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41370-7432-4E3C-80A4-5420EEF1CD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Sample 20 charts per month</a:t>
            </a:r>
          </a:p>
        </p:txBody>
      </p:sp>
    </p:spTree>
    <p:extLst>
      <p:ext uri="{BB962C8B-B14F-4D97-AF65-F5344CB8AC3E}">
        <p14:creationId xmlns:p14="http://schemas.microsoft.com/office/powerpoint/2010/main" val="418675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6CD69-EF9B-4FAF-876A-9596D148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Proactive Management of Induction/Augmentation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CE809-5B14-4D77-9364-2BDC373E3D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“Prentice Pathway”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1A646-AD80-44FB-A920-9931AB9E39E8}"/>
              </a:ext>
            </a:extLst>
          </p:cNvPr>
          <p:cNvSpPr txBox="1"/>
          <p:nvPr/>
        </p:nvSpPr>
        <p:spPr>
          <a:xfrm>
            <a:off x="2102721" y="1244699"/>
            <a:ext cx="8358015" cy="5301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Induction of labor with an unfavorable cervix 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Plan CRIB and adjunct (either misoprostol or oxytocin) within 60 minutes of admission. 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Oxytocin is to be administered via standard dosing (increase by 2 mu/min every 15 minutes until contractions q 2-3 minutes or 200 MVU/10 minutes, if IUPC in place).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AROM within 60 minutes of CRIB expulsion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Begin pushing within 30 minutes of complete dilation.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Induction of labor with a favorable cervix.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Oxytocin initiation within 60 minutes of admission, to be increased by standard dosing (2 mu/min every 15 minutes until contractions q 2-3 minutes or 200 MVU/10 minutes, if IUPC in place).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AROM performed within 60 minutes of admission.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Begin pushing within 30 minutes of complete dilation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30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6CD69-EF9B-4FAF-876A-9596D148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Proactive Management of Induction/Augmentation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CE809-5B14-4D77-9364-2BDC373E3D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“Prentice Pathway”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7E3F7-90BE-4FFF-8946-81EA326F15DB}"/>
              </a:ext>
            </a:extLst>
          </p:cNvPr>
          <p:cNvSpPr txBox="1"/>
          <p:nvPr/>
        </p:nvSpPr>
        <p:spPr>
          <a:xfrm>
            <a:off x="2376256" y="1600200"/>
            <a:ext cx="7638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Augmentation of labor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Oxytocin initiation within 60 minutes of admission, to be increased by high-dose protocol (6 mu/min every 15 minutes until contractions q 2-3 minutes or 200 MVU/10 minutes, if IUPC in place).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 AROM performed within 60 minutes of admission.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Begin pushing within 30 minutes of complete dilation.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59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8CD1-17D9-430F-8219-5950EE7F2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NMH Pre-Cesarean Decision Tool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70669A-C646-4BFC-9843-764DF7EA1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96" y="1052739"/>
            <a:ext cx="4185504" cy="52827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61C34-BF22-41EA-8883-40F65D9F5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CC2D88-6C66-4215-8C07-801262D1A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267" y="2971799"/>
            <a:ext cx="6629873" cy="148045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8763CE8-EF65-409A-8E40-5823F5723F52}"/>
              </a:ext>
            </a:extLst>
          </p:cNvPr>
          <p:cNvSpPr/>
          <p:nvPr/>
        </p:nvSpPr>
        <p:spPr>
          <a:xfrm>
            <a:off x="4286775" y="3363474"/>
            <a:ext cx="1040234" cy="7238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390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EB41-02E3-4384-96DF-75F25FE7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Delivery Summary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244228-023A-4C49-B92A-AAE2DA158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810" y="2329543"/>
            <a:ext cx="11538261" cy="18941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ED864-5D96-4D4A-AFB4-3A861D39B5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C-Section Indications</a:t>
            </a:r>
          </a:p>
        </p:txBody>
      </p:sp>
    </p:spTree>
    <p:extLst>
      <p:ext uri="{BB962C8B-B14F-4D97-AF65-F5344CB8AC3E}">
        <p14:creationId xmlns:p14="http://schemas.microsoft.com/office/powerpoint/2010/main" val="3658231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C062B-CEBB-4423-AEA0-A27A8BE9D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Labor Support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A7AFA-1E58-4CE5-9253-F3556F0293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772" y="1098957"/>
            <a:ext cx="6607172" cy="4884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8BAD3-D0AD-40CE-9E89-767D10627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923" y="1490246"/>
            <a:ext cx="6090869" cy="3609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75F28-89D8-46F7-8A40-C268048ABA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044" y="1005859"/>
            <a:ext cx="4316993" cy="56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9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B116-3A2A-4672-8490-9AB012B30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Induction Brochure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B0BBBF-C8F9-4F50-B4E0-BF6B65877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8181" y="3429000"/>
            <a:ext cx="4724400" cy="21812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F0576-4BFB-43C2-B866-D28B2489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39961-EDBC-41E5-B1A6-FA3AD1A57D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08" y="914400"/>
            <a:ext cx="4167983" cy="5381537"/>
          </a:xfrm>
          <a:prstGeom prst="rect">
            <a:avLst/>
          </a:prstGeom>
        </p:spPr>
      </p:pic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9F9377BF-4C6C-4C81-809C-7F8A1EF6C96C}"/>
              </a:ext>
            </a:extLst>
          </p:cNvPr>
          <p:cNvSpPr/>
          <p:nvPr/>
        </p:nvSpPr>
        <p:spPr>
          <a:xfrm>
            <a:off x="5150840" y="2248250"/>
            <a:ext cx="2441197" cy="973122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3F9B79-FDD9-480F-B8CA-81D4A425329D}"/>
              </a:ext>
            </a:extLst>
          </p:cNvPr>
          <p:cNvSpPr/>
          <p:nvPr/>
        </p:nvSpPr>
        <p:spPr>
          <a:xfrm>
            <a:off x="5680796" y="3346406"/>
            <a:ext cx="4899170" cy="2441197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58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4" name="Google Shape;3684;p4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Breakout Session Topics </a:t>
            </a:r>
            <a:endParaRPr sz="1400" b="0"/>
          </a:p>
        </p:txBody>
      </p:sp>
      <p:sp>
        <p:nvSpPr>
          <p:cNvPr id="3685" name="Google Shape;3685;p405"/>
          <p:cNvSpPr txBox="1">
            <a:spLocks noGrp="1"/>
          </p:cNvSpPr>
          <p:nvPr>
            <p:ph type="sldNum" idx="4294967295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686" name="Google Shape;3686;p4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grpSp>
        <p:nvGrpSpPr>
          <p:cNvPr id="3687" name="Google Shape;3687;p405"/>
          <p:cNvGrpSpPr/>
          <p:nvPr/>
        </p:nvGrpSpPr>
        <p:grpSpPr>
          <a:xfrm>
            <a:off x="446089" y="1546414"/>
            <a:ext cx="11314192" cy="2126518"/>
            <a:chOff x="4257" y="50598"/>
            <a:chExt cx="11314192" cy="2126518"/>
          </a:xfrm>
        </p:grpSpPr>
        <p:sp>
          <p:nvSpPr>
            <p:cNvPr id="3688" name="Google Shape;3688;p405"/>
            <p:cNvSpPr/>
            <p:nvPr/>
          </p:nvSpPr>
          <p:spPr>
            <a:xfrm>
              <a:off x="4257" y="50598"/>
              <a:ext cx="2559772" cy="547200"/>
            </a:xfrm>
            <a:prstGeom prst="rect">
              <a:avLst/>
            </a:prstGeom>
            <a:solidFill>
              <a:srgbClr val="F5658F"/>
            </a:solidFill>
            <a:ln w="12700" cap="flat" cmpd="sng">
              <a:solidFill>
                <a:srgbClr val="F565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05"/>
            <p:cNvSpPr txBox="1"/>
            <p:nvPr/>
          </p:nvSpPr>
          <p:spPr>
            <a:xfrm>
              <a:off x="4257" y="50598"/>
              <a:ext cx="2559772" cy="54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77200" rIns="135125" bIns="77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</a:t>
              </a: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690" name="Google Shape;3690;p405"/>
            <p:cNvSpPr/>
            <p:nvPr/>
          </p:nvSpPr>
          <p:spPr>
            <a:xfrm>
              <a:off x="4257" y="597798"/>
              <a:ext cx="2559772" cy="1579318"/>
            </a:xfrm>
            <a:prstGeom prst="rect">
              <a:avLst/>
            </a:prstGeom>
            <a:solidFill>
              <a:srgbClr val="FBD2DB">
                <a:alpha val="89803"/>
              </a:srgbClr>
            </a:solidFill>
            <a:ln w="12700" cap="flat" cmpd="sng">
              <a:solidFill>
                <a:srgbClr val="FBD2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05"/>
            <p:cNvSpPr txBox="1"/>
            <p:nvPr/>
          </p:nvSpPr>
          <p:spPr>
            <a:xfrm>
              <a:off x="4257" y="597798"/>
              <a:ext cx="2559772" cy="157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325" tIns="101325" rIns="135125" bIns="152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Social Determinants of Health Screening and Linkage to Resources 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2" name="Google Shape;3692;p405"/>
            <p:cNvSpPr/>
            <p:nvPr/>
          </p:nvSpPr>
          <p:spPr>
            <a:xfrm>
              <a:off x="2922397" y="50598"/>
              <a:ext cx="2559772" cy="547200"/>
            </a:xfrm>
            <a:prstGeom prst="rect">
              <a:avLst/>
            </a:prstGeom>
            <a:solidFill>
              <a:srgbClr val="F5658F"/>
            </a:solidFill>
            <a:ln w="12700" cap="flat" cmpd="sng">
              <a:solidFill>
                <a:srgbClr val="F565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05"/>
            <p:cNvSpPr txBox="1"/>
            <p:nvPr/>
          </p:nvSpPr>
          <p:spPr>
            <a:xfrm>
              <a:off x="2922397" y="50598"/>
              <a:ext cx="2559772" cy="54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77200" rIns="135125" bIns="77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</a:t>
              </a: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 </a:t>
              </a:r>
              <a:endParaRPr/>
            </a:p>
          </p:txBody>
        </p:sp>
        <p:sp>
          <p:nvSpPr>
            <p:cNvPr id="3694" name="Google Shape;3694;p405"/>
            <p:cNvSpPr/>
            <p:nvPr/>
          </p:nvSpPr>
          <p:spPr>
            <a:xfrm>
              <a:off x="2922397" y="597798"/>
              <a:ext cx="2559772" cy="1579318"/>
            </a:xfrm>
            <a:prstGeom prst="rect">
              <a:avLst/>
            </a:prstGeom>
            <a:solidFill>
              <a:srgbClr val="FBD2DB">
                <a:alpha val="89803"/>
              </a:srgbClr>
            </a:solidFill>
            <a:ln w="12700" cap="flat" cmpd="sng">
              <a:solidFill>
                <a:srgbClr val="FBD2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405"/>
            <p:cNvSpPr txBox="1"/>
            <p:nvPr/>
          </p:nvSpPr>
          <p:spPr>
            <a:xfrm>
              <a:off x="2922397" y="597798"/>
              <a:ext cx="2559772" cy="157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325" tIns="101325" rIns="135125" bIns="152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Active implementation of Respectful Care Practices and PREM survey 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6" name="Google Shape;3696;p405"/>
            <p:cNvSpPr/>
            <p:nvPr/>
          </p:nvSpPr>
          <p:spPr>
            <a:xfrm>
              <a:off x="5840537" y="50598"/>
              <a:ext cx="2559772" cy="547200"/>
            </a:xfrm>
            <a:prstGeom prst="rect">
              <a:avLst/>
            </a:prstGeom>
            <a:solidFill>
              <a:srgbClr val="F5658F"/>
            </a:solidFill>
            <a:ln w="12700" cap="flat" cmpd="sng">
              <a:solidFill>
                <a:srgbClr val="F565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405"/>
            <p:cNvSpPr txBox="1"/>
            <p:nvPr/>
          </p:nvSpPr>
          <p:spPr>
            <a:xfrm>
              <a:off x="5840537" y="50598"/>
              <a:ext cx="2559772" cy="54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77200" rIns="135125" bIns="77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</a:t>
              </a: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 </a:t>
              </a:r>
              <a:endParaRPr/>
            </a:p>
          </p:txBody>
        </p:sp>
        <p:sp>
          <p:nvSpPr>
            <p:cNvPr id="3698" name="Google Shape;3698;p405"/>
            <p:cNvSpPr/>
            <p:nvPr/>
          </p:nvSpPr>
          <p:spPr>
            <a:xfrm>
              <a:off x="5840537" y="597798"/>
              <a:ext cx="2559772" cy="1579318"/>
            </a:xfrm>
            <a:prstGeom prst="rect">
              <a:avLst/>
            </a:prstGeom>
            <a:solidFill>
              <a:srgbClr val="FBD2DB">
                <a:alpha val="89803"/>
              </a:srgbClr>
            </a:solidFill>
            <a:ln w="12700" cap="flat" cmpd="sng">
              <a:solidFill>
                <a:srgbClr val="FBD2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405"/>
            <p:cNvSpPr txBox="1"/>
            <p:nvPr/>
          </p:nvSpPr>
          <p:spPr>
            <a:xfrm>
              <a:off x="5840537" y="597798"/>
              <a:ext cx="2559772" cy="157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325" tIns="101325" rIns="135125" bIns="152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Moving Patient and Community Engagement forward at your hospital  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0" name="Google Shape;3700;p405"/>
            <p:cNvSpPr/>
            <p:nvPr/>
          </p:nvSpPr>
          <p:spPr>
            <a:xfrm>
              <a:off x="8758677" y="50598"/>
              <a:ext cx="2559772" cy="547200"/>
            </a:xfrm>
            <a:prstGeom prst="rect">
              <a:avLst/>
            </a:prstGeom>
            <a:solidFill>
              <a:srgbClr val="F5658F"/>
            </a:solidFill>
            <a:ln w="12700" cap="flat" cmpd="sng">
              <a:solidFill>
                <a:srgbClr val="F565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405"/>
            <p:cNvSpPr txBox="1"/>
            <p:nvPr/>
          </p:nvSpPr>
          <p:spPr>
            <a:xfrm>
              <a:off x="8758677" y="50598"/>
              <a:ext cx="2559772" cy="54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77200" rIns="135125" bIns="77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BE/PVB:</a:t>
              </a:r>
              <a:r>
                <a:rPr lang="en-US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702" name="Google Shape;3702;p405"/>
            <p:cNvSpPr/>
            <p:nvPr/>
          </p:nvSpPr>
          <p:spPr>
            <a:xfrm>
              <a:off x="8758677" y="597798"/>
              <a:ext cx="2559772" cy="1579318"/>
            </a:xfrm>
            <a:prstGeom prst="rect">
              <a:avLst/>
            </a:prstGeom>
            <a:solidFill>
              <a:srgbClr val="FDDFE8"/>
            </a:solidFill>
            <a:ln w="12700" cap="flat" cmpd="sng">
              <a:solidFill>
                <a:srgbClr val="FBD2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05"/>
            <p:cNvSpPr txBox="1"/>
            <p:nvPr/>
          </p:nvSpPr>
          <p:spPr>
            <a:xfrm>
              <a:off x="8758677" y="597798"/>
              <a:ext cx="2559772" cy="157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325" tIns="101325" rIns="135125" bIns="152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Stratify your NTSV C/S Data and Actively Address Disparities 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4" name="Google Shape;3704;p405"/>
          <p:cNvGrpSpPr/>
          <p:nvPr/>
        </p:nvGrpSpPr>
        <p:grpSpPr>
          <a:xfrm>
            <a:off x="443708" y="4015145"/>
            <a:ext cx="11355914" cy="2250449"/>
            <a:chOff x="4272" y="108674"/>
            <a:chExt cx="11355914" cy="2250449"/>
          </a:xfrm>
        </p:grpSpPr>
        <p:sp>
          <p:nvSpPr>
            <p:cNvPr id="3705" name="Google Shape;3705;p405"/>
            <p:cNvSpPr/>
            <p:nvPr/>
          </p:nvSpPr>
          <p:spPr>
            <a:xfrm>
              <a:off x="4272" y="108674"/>
              <a:ext cx="2569211" cy="576000"/>
            </a:xfrm>
            <a:prstGeom prst="rect">
              <a:avLst/>
            </a:prstGeom>
            <a:solidFill>
              <a:srgbClr val="6A95FB"/>
            </a:solidFill>
            <a:ln w="12700" cap="flat" cmpd="sng">
              <a:solidFill>
                <a:srgbClr val="6A95F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05"/>
            <p:cNvSpPr txBox="1"/>
            <p:nvPr/>
          </p:nvSpPr>
          <p:spPr>
            <a:xfrm>
              <a:off x="4272" y="108674"/>
              <a:ext cx="2569211" cy="5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PVB:</a:t>
              </a: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707" name="Google Shape;3707;p405"/>
            <p:cNvSpPr/>
            <p:nvPr/>
          </p:nvSpPr>
          <p:spPr>
            <a:xfrm>
              <a:off x="4272" y="684674"/>
              <a:ext cx="2569211" cy="1674449"/>
            </a:xfrm>
            <a:prstGeom prst="rect">
              <a:avLst/>
            </a:prstGeom>
            <a:solidFill>
              <a:srgbClr val="D2DCFC">
                <a:alpha val="89803"/>
              </a:srgbClr>
            </a:solidFill>
            <a:ln w="12700" cap="flat" cmpd="sng">
              <a:solidFill>
                <a:srgbClr val="D2DCFC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05"/>
            <p:cNvSpPr txBox="1"/>
            <p:nvPr/>
          </p:nvSpPr>
          <p:spPr>
            <a:xfrm>
              <a:off x="4272" y="684674"/>
              <a:ext cx="2569211" cy="1674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42225" bIns="160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Checklist and Huddles Strategies that Promote Shared Decision Making  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9" name="Google Shape;3709;p405"/>
            <p:cNvSpPr/>
            <p:nvPr/>
          </p:nvSpPr>
          <p:spPr>
            <a:xfrm>
              <a:off x="2933173" y="108674"/>
              <a:ext cx="2569211" cy="576000"/>
            </a:xfrm>
            <a:prstGeom prst="rect">
              <a:avLst/>
            </a:prstGeom>
            <a:solidFill>
              <a:srgbClr val="6A95FB"/>
            </a:solidFill>
            <a:ln w="12700" cap="flat" cmpd="sng">
              <a:solidFill>
                <a:srgbClr val="6A95F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05"/>
            <p:cNvSpPr txBox="1"/>
            <p:nvPr/>
          </p:nvSpPr>
          <p:spPr>
            <a:xfrm>
              <a:off x="2933173" y="108674"/>
              <a:ext cx="2569211" cy="5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PVB:</a:t>
              </a: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711" name="Google Shape;3711;p405"/>
            <p:cNvSpPr/>
            <p:nvPr/>
          </p:nvSpPr>
          <p:spPr>
            <a:xfrm>
              <a:off x="2933173" y="684674"/>
              <a:ext cx="2569211" cy="1674449"/>
            </a:xfrm>
            <a:prstGeom prst="rect">
              <a:avLst/>
            </a:prstGeom>
            <a:solidFill>
              <a:srgbClr val="D2DCFC">
                <a:alpha val="89803"/>
              </a:srgbClr>
            </a:solidFill>
            <a:ln w="12700" cap="flat" cmpd="sng">
              <a:solidFill>
                <a:srgbClr val="D2DCFC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05"/>
            <p:cNvSpPr txBox="1"/>
            <p:nvPr/>
          </p:nvSpPr>
          <p:spPr>
            <a:xfrm>
              <a:off x="2933173" y="684674"/>
              <a:ext cx="2569211" cy="1674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42225" bIns="160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Sharing Provider Data and Using Data to Drive QI 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3" name="Google Shape;3713;p405"/>
            <p:cNvSpPr/>
            <p:nvPr/>
          </p:nvSpPr>
          <p:spPr>
            <a:xfrm>
              <a:off x="5862074" y="108674"/>
              <a:ext cx="2569211" cy="576000"/>
            </a:xfrm>
            <a:prstGeom prst="rect">
              <a:avLst/>
            </a:prstGeom>
            <a:solidFill>
              <a:srgbClr val="6A95FB"/>
            </a:solidFill>
            <a:ln w="12700" cap="flat" cmpd="sng">
              <a:solidFill>
                <a:srgbClr val="6A95F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05"/>
            <p:cNvSpPr txBox="1"/>
            <p:nvPr/>
          </p:nvSpPr>
          <p:spPr>
            <a:xfrm>
              <a:off x="5862074" y="108674"/>
              <a:ext cx="2569211" cy="5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PVB</a:t>
              </a:r>
              <a:r>
                <a:rPr lang="en-US" sz="2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 </a:t>
              </a:r>
              <a:endParaRPr/>
            </a:p>
          </p:txBody>
        </p:sp>
        <p:sp>
          <p:nvSpPr>
            <p:cNvPr id="3715" name="Google Shape;3715;p405"/>
            <p:cNvSpPr/>
            <p:nvPr/>
          </p:nvSpPr>
          <p:spPr>
            <a:xfrm>
              <a:off x="5862074" y="684674"/>
              <a:ext cx="2569211" cy="1674449"/>
            </a:xfrm>
            <a:prstGeom prst="rect">
              <a:avLst/>
            </a:prstGeom>
            <a:solidFill>
              <a:srgbClr val="D2DCFC">
                <a:alpha val="89803"/>
              </a:srgbClr>
            </a:solidFill>
            <a:ln w="12700" cap="flat" cmpd="sng">
              <a:solidFill>
                <a:srgbClr val="D2DCFC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405"/>
            <p:cNvSpPr txBox="1"/>
            <p:nvPr/>
          </p:nvSpPr>
          <p:spPr>
            <a:xfrm>
              <a:off x="5862074" y="684674"/>
              <a:ext cx="2569211" cy="1674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42225" bIns="160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Implementing Fallout Reviews and Sharing Results with Clinical Team Members  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7" name="Google Shape;3717;p405"/>
            <p:cNvSpPr/>
            <p:nvPr/>
          </p:nvSpPr>
          <p:spPr>
            <a:xfrm>
              <a:off x="8790975" y="108674"/>
              <a:ext cx="2569211" cy="576000"/>
            </a:xfrm>
            <a:prstGeom prst="rect">
              <a:avLst/>
            </a:prstGeom>
            <a:solidFill>
              <a:srgbClr val="E088F8"/>
            </a:solidFill>
            <a:ln w="12700" cap="flat" cmpd="sng">
              <a:solidFill>
                <a:srgbClr val="6A95F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405"/>
            <p:cNvSpPr txBox="1"/>
            <p:nvPr/>
          </p:nvSpPr>
          <p:spPr>
            <a:xfrm>
              <a:off x="8790975" y="108674"/>
              <a:ext cx="2569211" cy="5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MNO-OB:</a:t>
              </a: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719" name="Google Shape;3719;p405"/>
            <p:cNvSpPr/>
            <p:nvPr/>
          </p:nvSpPr>
          <p:spPr>
            <a:xfrm>
              <a:off x="8790975" y="684674"/>
              <a:ext cx="2569211" cy="1674449"/>
            </a:xfrm>
            <a:prstGeom prst="rect">
              <a:avLst/>
            </a:prstGeom>
            <a:solidFill>
              <a:srgbClr val="EBC5F0"/>
            </a:solidFill>
            <a:ln w="12700" cap="flat" cmpd="sng">
              <a:solidFill>
                <a:srgbClr val="D2DCFC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405"/>
            <p:cNvSpPr txBox="1"/>
            <p:nvPr/>
          </p:nvSpPr>
          <p:spPr>
            <a:xfrm>
              <a:off x="8790975" y="684674"/>
              <a:ext cx="2569211" cy="1674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42225" bIns="160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New Resources to Address Maternal Overdose Deaths and Sustain Optimal OUD Care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1" name="Google Shape;3721;p405"/>
          <p:cNvSpPr txBox="1"/>
          <p:nvPr/>
        </p:nvSpPr>
        <p:spPr>
          <a:xfrm>
            <a:off x="5338906" y="566530"/>
            <a:ext cx="30688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en-US" sz="2000" b="1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2226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2AF23-D34C-FA4B-9F9D-A7C2CF1B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Cesarean Section Pre-op Documentation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9D3D81-6092-E545-9AA1-1C038F69A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09" y="1371601"/>
            <a:ext cx="10322469" cy="212638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BC399-C49B-8F4F-8E43-FD053E197D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spc="-50" dirty="0"/>
              <a:t>EPIC Dotphrase</a:t>
            </a:r>
            <a:endParaRPr lang="en-US" sz="2000" dirty="0"/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7F8A7B-0B50-6E40-B0D9-501DF7D5E0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50" y="3731328"/>
            <a:ext cx="10051450" cy="239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61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294FB-B100-40E7-9626-D1E026ED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829C-2C6D-4279-A2F7-EF60988DA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38" y="1197429"/>
            <a:ext cx="10285291" cy="4876800"/>
          </a:xfrm>
        </p:spPr>
        <p:txBody>
          <a:bodyPr/>
          <a:lstStyle/>
          <a:p>
            <a:r>
              <a:rPr lang="en-US" sz="2000" dirty="0"/>
              <a:t>Deeper dive into each of the categories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Chart reviews for failed induction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2000" dirty="0"/>
              <a:t>Pitocin management</a:t>
            </a:r>
          </a:p>
          <a:p>
            <a:pPr marL="154781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Timeline</a:t>
            </a:r>
          </a:p>
          <a:p>
            <a:pPr marL="154781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Decision factors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05BD4C-7075-47D1-BDAF-0D6B07EDF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768060" y="231903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9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Get ready to share!</a:t>
            </a:r>
          </a:p>
        </p:txBody>
      </p:sp>
    </p:spTree>
    <p:extLst>
      <p:ext uri="{BB962C8B-B14F-4D97-AF65-F5344CB8AC3E}">
        <p14:creationId xmlns:p14="http://schemas.microsoft.com/office/powerpoint/2010/main" val="38029240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1: Fallout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208" y="1466368"/>
            <a:ext cx="6049617" cy="435133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Are you sharing your fallout review with the team that performed the C/S?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Yes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No</a:t>
            </a:r>
          </a:p>
          <a:p>
            <a:pPr>
              <a:spcAft>
                <a:spcPts val="600"/>
              </a:spcAft>
            </a:pPr>
            <a:r>
              <a:rPr lang="en-US" dirty="0"/>
              <a:t>How is the fallout review being shared?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During OB meeting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1-1 with provider who performed C/S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72215" y="4895192"/>
            <a:ext cx="6020786" cy="16437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Come off mute or put in the chat what your process is for doing fallout reviews!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5591" y="1580460"/>
            <a:ext cx="604961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Is your team doing fallout reviews for NTSV C-Sections not meeting ACOG/SMFM Criteria?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Yes, for all C/S not meeting criteria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Yes, for some C/S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No</a:t>
            </a:r>
          </a:p>
          <a:p>
            <a:pPr>
              <a:spcAft>
                <a:spcPts val="600"/>
              </a:spcAft>
            </a:pPr>
            <a:r>
              <a:rPr lang="en-US" dirty="0"/>
              <a:t>Are you using the ILPQC Fallout Review form?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Yes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No, but using a different form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No, not doing fallouts</a:t>
            </a:r>
          </a:p>
        </p:txBody>
      </p:sp>
    </p:spTree>
    <p:extLst>
      <p:ext uri="{BB962C8B-B14F-4D97-AF65-F5344CB8AC3E}">
        <p14:creationId xmlns:p14="http://schemas.microsoft.com/office/powerpoint/2010/main" val="3771372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2: Failed Inductions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Which ACOG/SMFM Criteria is most commonly not being met for failed inductions?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a typeface="Calibri"/>
                <a:cs typeface="Calibri"/>
                <a:sym typeface="Calibri"/>
              </a:rPr>
              <a:t>Allow at least 12-18 hours after membrane rupture with oxytocin provided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>
                <a:ea typeface="Calibri"/>
                <a:cs typeface="Calibri"/>
                <a:sym typeface="Calibri"/>
              </a:rPr>
              <a:t>Allow at least 24 hours of latent phase (from start of induction)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Both</a:t>
            </a:r>
          </a:p>
          <a:p>
            <a:pPr>
              <a:spcAft>
                <a:spcPts val="600"/>
              </a:spcAft>
            </a:pPr>
            <a:r>
              <a:rPr lang="en-US" dirty="0"/>
              <a:t>Are your providers and nurses aware of ACOG/SMFM Criteria for failed induction?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Yes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No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Not sure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23617" y="4516759"/>
            <a:ext cx="8180962" cy="16602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Come off mute or put in the chat what barriers your team is facing to get 70% of failed inductions to meet ACG/SMFM Criteria </a:t>
            </a:r>
          </a:p>
        </p:txBody>
      </p:sp>
    </p:spTree>
    <p:extLst>
      <p:ext uri="{BB962C8B-B14F-4D97-AF65-F5344CB8AC3E}">
        <p14:creationId xmlns:p14="http://schemas.microsoft.com/office/powerpoint/2010/main" val="2667138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ILPQC is here to help you </a:t>
            </a:r>
            <a:br>
              <a:rPr lang="en-US"/>
            </a:br>
            <a:r>
              <a:rPr lang="en-US"/>
              <a:t>get across the finish line!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21406750"/>
              </p:ext>
            </p:extLst>
          </p:nvPr>
        </p:nvGraphicFramePr>
        <p:xfrm>
          <a:off x="284814" y="1735823"/>
          <a:ext cx="7929796" cy="4470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607048" y="1690688"/>
            <a:ext cx="3584952" cy="55384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We are here to help!</a:t>
            </a:r>
          </a:p>
          <a:p>
            <a:r>
              <a:rPr lang="en-US">
                <a:ea typeface="Lato"/>
                <a:cs typeface="Lato"/>
              </a:rPr>
              <a:t>We are here to support!</a:t>
            </a:r>
          </a:p>
          <a:p>
            <a:r>
              <a:rPr lang="en-US">
                <a:ea typeface="Lato"/>
                <a:cs typeface="Lato"/>
              </a:rPr>
              <a:t>Schedule a </a:t>
            </a:r>
            <a:r>
              <a:rPr lang="en-US" b="1" u="sng">
                <a:ea typeface="Lato"/>
                <a:cs typeface="Lato"/>
              </a:rPr>
              <a:t>personalized QI Support Call</a:t>
            </a:r>
            <a:r>
              <a:rPr lang="en-US">
                <a:ea typeface="Lato"/>
                <a:cs typeface="Lato"/>
              </a:rPr>
              <a:t>, email </a:t>
            </a:r>
            <a:r>
              <a:rPr lang="en-US">
                <a:ea typeface="Lato"/>
                <a:cs typeface="Lato"/>
                <a:hlinkClick r:id="rId8"/>
              </a:rPr>
              <a:t>info@ilpqc.org</a:t>
            </a:r>
            <a:r>
              <a:rPr lang="en-US">
                <a:ea typeface="Lato"/>
                <a:cs typeface="Lato"/>
              </a:rPr>
              <a:t> to schedule a check-in call </a:t>
            </a:r>
          </a:p>
          <a:p>
            <a:r>
              <a:rPr lang="en-US">
                <a:ea typeface="Lato"/>
                <a:cs typeface="Lato"/>
              </a:rPr>
              <a:t>Check-in calls planned with </a:t>
            </a:r>
            <a:r>
              <a:rPr lang="en-US" u="sng">
                <a:ea typeface="Lato"/>
                <a:cs typeface="Lato"/>
              </a:rPr>
              <a:t>all teams not yet achieving key aims</a:t>
            </a:r>
            <a:r>
              <a:rPr lang="en-US">
                <a:ea typeface="Lato"/>
                <a:cs typeface="Lato"/>
              </a:rPr>
              <a:t>. </a:t>
            </a: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74643059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9"/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81" y="172509"/>
            <a:ext cx="10972800" cy="1325563"/>
          </a:xfrm>
          <a:noFill/>
        </p:spPr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Upcoming PVB Calls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graphicFrame>
        <p:nvGraphicFramePr>
          <p:cNvPr id="458" name="Table 458">
            <a:extLst>
              <a:ext uri="{FF2B5EF4-FFF2-40B4-BE49-F238E27FC236}">
                <a16:creationId xmlns:a16="http://schemas.microsoft.com/office/drawing/2014/main" id="{6B8DD92D-FC61-B8CD-3116-E6D4BC770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639350"/>
              </p:ext>
            </p:extLst>
          </p:nvPr>
        </p:nvGraphicFramePr>
        <p:xfrm>
          <a:off x="272814" y="1631382"/>
          <a:ext cx="9706583" cy="31266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67280">
                  <a:extLst>
                    <a:ext uri="{9D8B030D-6E8A-4147-A177-3AD203B41FA5}">
                      <a16:colId xmlns:a16="http://schemas.microsoft.com/office/drawing/2014/main" val="2337264793"/>
                    </a:ext>
                  </a:extLst>
                </a:gridCol>
                <a:gridCol w="5339303">
                  <a:extLst>
                    <a:ext uri="{9D8B030D-6E8A-4147-A177-3AD203B41FA5}">
                      <a16:colId xmlns:a16="http://schemas.microsoft.com/office/drawing/2014/main" val="1898119252"/>
                    </a:ext>
                  </a:extLst>
                </a:gridCol>
              </a:tblGrid>
              <a:tr h="733777">
                <a:tc>
                  <a:txBody>
                    <a:bodyPr/>
                    <a:lstStyle/>
                    <a:p>
                      <a:r>
                        <a:rPr lang="en-US" sz="2400" u="sng" dirty="0">
                          <a:solidFill>
                            <a:srgbClr val="000000"/>
                          </a:solidFill>
                        </a:rPr>
                        <a:t>Event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>
                          <a:solidFill>
                            <a:srgbClr val="000000"/>
                          </a:solidFill>
                        </a:rPr>
                        <a:t>Day/Time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244632"/>
                  </a:ext>
                </a:extLst>
              </a:tr>
              <a:tr h="7218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PVB</a:t>
                      </a: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Webinar - July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Monday, July 24th at 12:30 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92727"/>
                  </a:ext>
                </a:extLst>
              </a:tr>
              <a:tr h="7218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PVB Webinar - 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Monday, August 28th at 12:30 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575974"/>
                  </a:ext>
                </a:extLst>
              </a:tr>
              <a:tr h="94911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44C55"/>
                        </a:buClr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PVB Webinar - September</a:t>
                      </a: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/>
                        <a:buNone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Monday</a:t>
                      </a:r>
                      <a:r>
                        <a:rPr lang="en-US" sz="2400" b="1" i="0" u="none" strike="noStrike" kern="1200" baseline="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 September 21</a:t>
                      </a:r>
                      <a:r>
                        <a:rPr lang="en-US" sz="2400" b="1" i="0" u="none" strike="noStrike" kern="1200" baseline="300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2400" b="1" i="0" u="none" strike="noStrike" kern="1200" baseline="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 at 12:30 pm</a:t>
                      </a:r>
                      <a:endParaRPr lang="en-US" sz="2400" b="1" i="0" u="none" strike="noStrike" kern="1200" noProof="0" dirty="0">
                        <a:solidFill>
                          <a:schemeClr val="accen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77404"/>
                  </a:ext>
                </a:extLst>
              </a:tr>
            </a:tbl>
          </a:graphicData>
        </a:graphic>
      </p:graphicFrame>
      <p:pic>
        <p:nvPicPr>
          <p:cNvPr id="479" name="Graphic 479" descr="Daily calendar with solid fill">
            <a:extLst>
              <a:ext uri="{FF2B5EF4-FFF2-40B4-BE49-F238E27FC236}">
                <a16:creationId xmlns:a16="http://schemas.microsoft.com/office/drawing/2014/main" id="{843CD5E3-5569-66AE-9C08-081E41E8E2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45910" y="2089272"/>
            <a:ext cx="2707630" cy="267631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19072" y="4908759"/>
            <a:ext cx="8667345" cy="12663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Summer PVB Webinar Topics will be helpful for your team to achieve QI Excellence?</a:t>
            </a:r>
          </a:p>
        </p:txBody>
      </p:sp>
      <p:sp>
        <p:nvSpPr>
          <p:cNvPr id="6" name="Rectangle 5"/>
          <p:cNvSpPr/>
          <p:nvPr/>
        </p:nvSpPr>
        <p:spPr>
          <a:xfrm>
            <a:off x="3769467" y="6050742"/>
            <a:ext cx="4766553" cy="4299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Put your ideas in the chat!</a:t>
            </a:r>
          </a:p>
        </p:txBody>
      </p:sp>
    </p:spTree>
    <p:extLst>
      <p:ext uri="{BB962C8B-B14F-4D97-AF65-F5344CB8AC3E}">
        <p14:creationId xmlns:p14="http://schemas.microsoft.com/office/powerpoint/2010/main" val="1028517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sldNum" idx="4294967295"/>
          </p:nvPr>
        </p:nvSpPr>
        <p:spPr>
          <a:xfrm>
            <a:off x="8839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>
              <a:buClr>
                <a:srgbClr val="AEB3B7"/>
              </a:buClr>
              <a:buSzPts val="900"/>
            </a:pPr>
            <a:fld id="{00000000-1234-1234-1234-123412341234}" type="slidenum">
              <a:rPr lang="en"/>
              <a:pPr>
                <a:buClr>
                  <a:srgbClr val="AEB3B7"/>
                </a:buClr>
                <a:buSzPts val="900"/>
              </a:pPr>
              <a:t>57</a:t>
            </a:fld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l">
              <a:buClr>
                <a:srgbClr val="919497"/>
              </a:buClr>
              <a:buSzPts val="900"/>
            </a:pPr>
            <a:r>
              <a:rPr lang="en"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/>
          </a:p>
        </p:txBody>
      </p:sp>
      <p:pic>
        <p:nvPicPr>
          <p:cNvPr id="74" name="Google Shape;74;p15" descr="Tex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"/>
            <a:ext cx="6018675" cy="628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675" y="0"/>
            <a:ext cx="6173327" cy="6282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871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9F46-075A-7D44-87A7-6A4A9F14E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01" y="493618"/>
            <a:ext cx="4613127" cy="2566692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chemeClr val="tx2">
                    <a:lumMod val="50000"/>
                  </a:schemeClr>
                </a:solidFill>
              </a:rPr>
              <a:t>Thanks to our Funders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19BCB-87EC-2242-A60F-BDD660F18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32" y="5248519"/>
            <a:ext cx="5194433" cy="986569"/>
          </a:xfrm>
        </p:spPr>
        <p:txBody>
          <a:bodyPr>
            <a:normAutofit/>
          </a:bodyPr>
          <a:lstStyle/>
          <a:p>
            <a:r>
              <a:rPr lang="en-US" sz="2800"/>
              <a:t>In kind support: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Laboratory of Neurogenomics and Novel Therapies Web Site – Research and  Patient Care at Northwest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492" y="5826682"/>
            <a:ext cx="1627118" cy="5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US CDC logo.svg - Wikimedia Common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461" y="4045643"/>
            <a:ext cx="1154729" cy="8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pcqc.org/wp-content/uploads/2021/03/ai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647" y="4069152"/>
            <a:ext cx="1382001" cy="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DPH | Protecting health, improving lives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4" y="3246774"/>
            <a:ext cx="1698317" cy="4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DHS 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7" b="97253" l="200" r="100000">
                        <a14:foregroundMark x1="31000" y1="30220" x2="31000" y2="30220"/>
                        <a14:foregroundMark x1="55600" y1="60989" x2="55600" y2="60989"/>
                        <a14:foregroundMark x1="56000" y1="59890" x2="56000" y2="59890"/>
                        <a14:foregroundMark x1="56400" y1="57143" x2="56400" y2="57143"/>
                        <a14:foregroundMark x1="53200" y1="63736" x2="53200" y2="63736"/>
                        <a14:foregroundMark x1="52800" y1="67582" x2="52800" y2="67582"/>
                        <a14:foregroundMark x1="51200" y1="72527" x2="51200" y2="72527"/>
                        <a14:foregroundMark x1="54000" y1="71429" x2="54000" y2="71429"/>
                        <a14:foregroundMark x1="56800" y1="69780" x2="56800" y2="69780"/>
                        <a14:foregroundMark x1="58400" y1="75824" x2="58400" y2="75824"/>
                        <a14:foregroundMark x1="57000" y1="74725" x2="57000" y2="74725"/>
                        <a14:foregroundMark x1="55800" y1="53846" x2="55800" y2="53846"/>
                        <a14:foregroundMark x1="55400" y1="45604" x2="55400" y2="45604"/>
                        <a14:foregroundMark x1="61600" y1="39560" x2="61600" y2="39560"/>
                        <a14:foregroundMark x1="62000" y1="50000" x2="62000" y2="50000"/>
                        <a14:foregroundMark x1="60400" y1="57692" x2="60400" y2="57692"/>
                        <a14:foregroundMark x1="61600" y1="58242" x2="61600" y2="58242"/>
                        <a14:foregroundMark x1="61400" y1="67033" x2="61400" y2="67033"/>
                        <a14:foregroundMark x1="65800" y1="57143" x2="65800" y2="57143"/>
                        <a14:foregroundMark x1="19600" y1="86264" x2="19600" y2="86264"/>
                        <a14:foregroundMark x1="23400" y1="90659" x2="23400" y2="90659"/>
                        <a14:foregroundMark x1="25000" y1="95055" x2="25000" y2="95055"/>
                        <a14:foregroundMark x1="26400" y1="89011" x2="26400" y2="89011"/>
                        <a14:foregroundMark x1="25200" y1="89560" x2="25200" y2="89560"/>
                        <a14:foregroundMark x1="28200" y1="93407" x2="28200" y2="93407"/>
                        <a14:foregroundMark x1="29800" y1="87912" x2="29800" y2="87912"/>
                        <a14:foregroundMark x1="31200" y1="89560" x2="31200" y2="89560"/>
                        <a14:foregroundMark x1="29400" y1="93956" x2="29400" y2="93956"/>
                        <a14:foregroundMark x1="32800" y1="89560" x2="32800" y2="89560"/>
                        <a14:foregroundMark x1="37000" y1="89011" x2="37000" y2="89011"/>
                        <a14:foregroundMark x1="41600" y1="91758" x2="41600" y2="91758"/>
                        <a14:foregroundMark x1="42600" y1="95604" x2="42600" y2="95604"/>
                        <a14:foregroundMark x1="46800" y1="88462" x2="46800" y2="88462"/>
                        <a14:foregroundMark x1="48200" y1="87363" x2="48200" y2="87363"/>
                        <a14:foregroundMark x1="51800" y1="90110" x2="51800" y2="90110"/>
                        <a14:foregroundMark x1="55200" y1="88462" x2="55200" y2="88462"/>
                        <a14:foregroundMark x1="59400" y1="89560" x2="59400" y2="89560"/>
                        <a14:foregroundMark x1="62200" y1="90110" x2="62200" y2="90110"/>
                        <a14:foregroundMark x1="64000" y1="90110" x2="64000" y2="90110"/>
                        <a14:foregroundMark x1="65400" y1="90110" x2="65400" y2="90110"/>
                        <a14:foregroundMark x1="71800" y1="90659" x2="71800" y2="90659"/>
                        <a14:foregroundMark x1="73600" y1="89011" x2="73600" y2="89011"/>
                        <a14:foregroundMark x1="70400" y1="88462" x2="70400" y2="88462"/>
                        <a14:foregroundMark x1="43600" y1="94505" x2="43600" y2="94505"/>
                        <a14:foregroundMark x1="78800" y1="88462" x2="78800" y2="88462"/>
                        <a14:foregroundMark x1="66200" y1="62637" x2="66200" y2="62637"/>
                        <a14:foregroundMark x1="90200" y1="85165" x2="90200" y2="85165"/>
                        <a14:foregroundMark x1="90200" y1="89011" x2="90200" y2="89011"/>
                        <a14:foregroundMark x1="87800" y1="94505" x2="87800" y2="94505"/>
                        <a14:foregroundMark x1="84800" y1="88462" x2="84800" y2="88462"/>
                        <a14:foregroundMark x1="91800" y1="89011" x2="91800" y2="89011"/>
                        <a14:foregroundMark x1="91400" y1="90110" x2="91400" y2="90110"/>
                        <a14:foregroundMark x1="93200" y1="89011" x2="93200" y2="89011"/>
                        <a14:foregroundMark x1="93400" y1="95055" x2="93400" y2="95055"/>
                        <a14:foregroundMark x1="94600" y1="88462" x2="94600" y2="88462"/>
                        <a14:foregroundMark x1="96200" y1="94505" x2="96200" y2="94505"/>
                        <a14:foregroundMark x1="97600" y1="94505" x2="97600" y2="94505"/>
                        <a14:foregroundMark x1="68400" y1="87363" x2="68400" y2="87363"/>
                        <a14:foregroundMark x1="72000" y1="95604" x2="72000" y2="95604"/>
                        <a14:foregroundMark x1="70400" y1="94505" x2="70400" y2="94505"/>
                        <a14:foregroundMark x1="81800" y1="93956" x2="81800" y2="93956"/>
                        <a14:foregroundMark x1="82800" y1="96154" x2="82800" y2="96154"/>
                        <a14:foregroundMark x1="99400" y1="93407" x2="99400" y2="93407"/>
                        <a14:foregroundMark x1="97600" y1="90110" x2="97600" y2="90110"/>
                        <a14:foregroundMark x1="94800" y1="95055" x2="94800" y2="95055"/>
                        <a14:foregroundMark x1="96400" y1="89560" x2="96400" y2="89560"/>
                        <a14:foregroundMark x1="99000" y1="88462" x2="99000" y2="88462"/>
                        <a14:foregroundMark x1="97400" y1="87912" x2="97400" y2="87912"/>
                        <a14:foregroundMark x1="97200" y1="89011" x2="97200" y2="89011"/>
                        <a14:foregroundMark x1="97200" y1="90110" x2="97200" y2="90110"/>
                        <a14:foregroundMark x1="45200" y1="89560" x2="45200" y2="89560"/>
                        <a14:foregroundMark x1="53600" y1="89560" x2="53600" y2="89560"/>
                        <a14:foregroundMark x1="43600" y1="90110" x2="43600" y2="90110"/>
                        <a14:foregroundMark x1="43600" y1="87912" x2="43600" y2="87912"/>
                        <a14:foregroundMark x1="15000" y1="88462" x2="15000" y2="88462"/>
                        <a14:foregroundMark x1="15000" y1="94505" x2="15000" y2="94505"/>
                        <a14:foregroundMark x1="13600" y1="84066" x2="13600" y2="84066"/>
                        <a14:foregroundMark x1="13600" y1="90659" x2="13600" y2="90659"/>
                        <a14:foregroundMark x1="12400" y1="90110" x2="12400" y2="90110"/>
                        <a14:foregroundMark x1="800" y1="86813" x2="800" y2="86813"/>
                        <a14:foregroundMark x1="2400" y1="85714" x2="2400" y2="85714"/>
                        <a14:foregroundMark x1="4200" y1="85714" x2="4200" y2="85714"/>
                        <a14:foregroundMark x1="5600" y1="87912" x2="5600" y2="87912"/>
                        <a14:foregroundMark x1="7200" y1="88462" x2="7200" y2="88462"/>
                        <a14:foregroundMark x1="16800" y1="93407" x2="16800" y2="93407"/>
                        <a14:foregroundMark x1="16600" y1="88462" x2="16600" y2="88462"/>
                        <a14:foregroundMark x1="38800" y1="91209" x2="38800" y2="91209"/>
                        <a14:foregroundMark x1="40600" y1="90659" x2="40600" y2="90659"/>
                        <a14:foregroundMark x1="53600" y1="93407" x2="53600" y2="93407"/>
                        <a14:foregroundMark x1="35000" y1="92308" x2="35000" y2="92308"/>
                        <a14:foregroundMark x1="31400" y1="92857" x2="31400" y2="92857"/>
                        <a14:foregroundMark x1="24800" y1="87912" x2="24800" y2="87912"/>
                        <a14:foregroundMark x1="19800" y1="37912" x2="19800" y2="37912"/>
                        <a14:foregroundMark x1="19200" y1="34066" x2="19200" y2="34066"/>
                        <a14:foregroundMark x1="18800" y1="33516" x2="18800" y2="33516"/>
                        <a14:foregroundMark x1="20400" y1="35165" x2="20400" y2="35165"/>
                        <a14:foregroundMark x1="19400" y1="49451" x2="19400" y2="49451"/>
                        <a14:foregroundMark x1="3600" y1="21978" x2="3600" y2="21978"/>
                        <a14:foregroundMark x1="4400" y1="19780" x2="4400" y2="19780"/>
                        <a14:foregroundMark x1="4800" y1="19780" x2="4800" y2="19780"/>
                        <a14:foregroundMark x1="5600" y1="18681" x2="5600" y2="18681"/>
                        <a14:foregroundMark x1="5600" y1="18681" x2="5600" y2="18681"/>
                        <a14:foregroundMark x1="5800" y1="17033" x2="5800" y2="17033"/>
                        <a14:foregroundMark x1="6200" y1="14835" x2="6200" y2="14835"/>
                        <a14:foregroundMark x1="7000" y1="14286" x2="7000" y2="14286"/>
                        <a14:foregroundMark x1="8600" y1="13187" x2="8600" y2="13187"/>
                        <a14:foregroundMark x1="9800" y1="10989" x2="9800" y2="10989"/>
                        <a14:foregroundMark x1="11800" y1="8791" x2="12000" y2="8791"/>
                        <a14:foregroundMark x1="12000" y1="8791" x2="12000" y2="8791"/>
                        <a14:foregroundMark x1="13000" y1="7692" x2="13000" y2="7692"/>
                        <a14:foregroundMark x1="14000" y1="7143" x2="14000" y2="7143"/>
                        <a14:foregroundMark x1="15600" y1="6593" x2="15600" y2="6593"/>
                        <a14:foregroundMark x1="16400" y1="6593" x2="16400" y2="6593"/>
                        <a14:foregroundMark x1="17000" y1="6593" x2="17000" y2="6593"/>
                        <a14:foregroundMark x1="18200" y1="7692" x2="18200" y2="7692"/>
                        <a14:foregroundMark x1="18800" y1="8242" x2="18800" y2="8242"/>
                        <a14:foregroundMark x1="19600" y1="8791" x2="19800" y2="8791"/>
                        <a14:foregroundMark x1="21000" y1="10440" x2="21000" y2="10440"/>
                        <a14:foregroundMark x1="21200" y1="10989" x2="21200" y2="10989"/>
                        <a14:foregroundMark x1="21800" y1="12637" x2="21800" y2="12637"/>
                        <a14:foregroundMark x1="22400" y1="13187" x2="22400" y2="13187"/>
                        <a14:foregroundMark x1="22600" y1="15385" x2="22600" y2="15385"/>
                        <a14:foregroundMark x1="23800" y1="18681" x2="23800" y2="18681"/>
                        <a14:foregroundMark x1="24400" y1="20879" x2="24400" y2="20879"/>
                        <a14:foregroundMark x1="24600" y1="25824" x2="24600" y2="25824"/>
                        <a14:foregroundMark x1="24600" y1="30220" x2="24600" y2="30220"/>
                        <a14:foregroundMark x1="25600" y1="34066" x2="25600" y2="34066"/>
                        <a14:foregroundMark x1="25800" y1="36813" x2="25800" y2="37912"/>
                        <a14:foregroundMark x1="24800" y1="46154" x2="24800" y2="46154"/>
                        <a14:foregroundMark x1="25000" y1="51648" x2="25000" y2="51648"/>
                        <a14:foregroundMark x1="24600" y1="55495" x2="24600" y2="55495"/>
                        <a14:foregroundMark x1="26000" y1="54945" x2="26000" y2="54945"/>
                        <a14:foregroundMark x1="22200" y1="58242" x2="22200" y2="58242"/>
                        <a14:foregroundMark x1="19200" y1="58791" x2="19200" y2="58791"/>
                        <a14:foregroundMark x1="15400" y1="60989" x2="15400" y2="60989"/>
                        <a14:foregroundMark x1="8600" y1="52747" x2="8600" y2="52747"/>
                        <a14:foregroundMark x1="6400" y1="32967" x2="6400" y2="32967"/>
                        <a14:foregroundMark x1="8200" y1="27473" x2="8200" y2="27473"/>
                        <a14:foregroundMark x1="11600" y1="32418" x2="11600" y2="32418"/>
                        <a14:foregroundMark x1="11400" y1="29670" x2="11400" y2="29670"/>
                        <a14:foregroundMark x1="8200" y1="39560" x2="8200" y2="39560"/>
                        <a14:foregroundMark x1="3800" y1="42308" x2="3800" y2="42308"/>
                        <a14:foregroundMark x1="1800" y1="58791" x2="1800" y2="58791"/>
                        <a14:foregroundMark x1="3600" y1="63187" x2="3800" y2="63736"/>
                        <a14:foregroundMark x1="5000" y1="65934" x2="5000" y2="65934"/>
                        <a14:foregroundMark x1="23400" y1="15934" x2="23400" y2="15934"/>
                        <a14:foregroundMark x1="25600" y1="24725" x2="25600" y2="24725"/>
                        <a14:foregroundMark x1="63600" y1="62637" x2="63600" y2="62637"/>
                        <a14:foregroundMark x1="63400" y1="69780" x2="63400" y2="69780"/>
                        <a14:foregroundMark x1="60600" y1="89560" x2="60600" y2="89560"/>
                        <a14:foregroundMark x1="19800" y1="95055" x2="19800" y2="95055"/>
                        <a14:foregroundMark x1="31600" y1="95604" x2="31600" y2="95604"/>
                        <a14:foregroundMark x1="10600" y1="89011" x2="10600" y2="89011"/>
                        <a14:foregroundMark x1="9200" y1="94505" x2="9200" y2="94505"/>
                        <a14:foregroundMark x1="5600" y1="84615" x2="5600" y2="84615"/>
                        <a14:foregroundMark x1="4000" y1="94505" x2="4000" y2="94505"/>
                        <a14:foregroundMark x1="22000" y1="91209" x2="22000" y2="91209"/>
                        <a14:foregroundMark x1="10200" y1="92857" x2="10200" y2="92857"/>
                        <a14:foregroundMark x1="10600" y1="94505" x2="10600" y2="94505"/>
                        <a14:foregroundMark x1="80200" y1="86264" x2="80200" y2="86264"/>
                        <a14:foregroundMark x1="80400" y1="92308" x2="80400" y2="92308"/>
                        <a14:foregroundMark x1="79400" y1="96154" x2="79400" y2="96154"/>
                        <a14:foregroundMark x1="75600" y1="91209" x2="75600" y2="91209"/>
                        <a14:foregroundMark x1="86600" y1="89011" x2="86600" y2="89011"/>
                        <a14:foregroundMark x1="89000" y1="88462" x2="89000" y2="88462"/>
                        <a14:foregroundMark x1="83600" y1="89560" x2="83600" y2="89560"/>
                        <a14:foregroundMark x1="95800" y1="87363" x2="95800" y2="87363"/>
                        <a14:foregroundMark x1="83600" y1="94505" x2="83600" y2="94505"/>
                        <a14:foregroundMark x1="30000" y1="92308" x2="30000" y2="92308"/>
                        <a14:backgroundMark x1="24400" y1="89560" x2="24400" y2="89560"/>
                        <a14:backgroundMark x1="27600" y1="91758" x2="27600" y2="91758"/>
                        <a14:backgroundMark x1="30400" y1="93407" x2="30400" y2="93407"/>
                        <a14:backgroundMark x1="30400" y1="90110" x2="30400" y2="90110"/>
                        <a14:backgroundMark x1="36200" y1="91209" x2="36200" y2="91209"/>
                        <a14:backgroundMark x1="41200" y1="90659" x2="41200" y2="90659"/>
                        <a14:backgroundMark x1="42800" y1="93407" x2="42800" y2="93407"/>
                        <a14:backgroundMark x1="43000" y1="89560" x2="43000" y2="89560"/>
                        <a14:backgroundMark x1="52800" y1="91209" x2="52800" y2="91209"/>
                        <a14:backgroundMark x1="71200" y1="93407" x2="71200" y2="93407"/>
                        <a14:backgroundMark x1="71200" y1="89560" x2="71200" y2="89560"/>
                        <a14:backgroundMark x1="79400" y1="87363" x2="79400" y2="87363"/>
                        <a14:backgroundMark x1="82400" y1="89011" x2="82400" y2="89011"/>
                        <a14:backgroundMark x1="90200" y1="86813" x2="90200" y2="86813"/>
                        <a14:backgroundMark x1="94000" y1="94505" x2="94000" y2="94505"/>
                        <a14:backgroundMark x1="93600" y1="96154" x2="93600" y2="96154"/>
                        <a14:backgroundMark x1="98400" y1="93956" x2="98400" y2="93956"/>
                        <a14:backgroundMark x1="95600" y1="89560" x2="95600" y2="89560"/>
                        <a14:backgroundMark x1="95200" y1="93407" x2="95200" y2="93407"/>
                        <a14:backgroundMark x1="97000" y1="89560" x2="97000" y2="89560"/>
                        <a14:backgroundMark x1="98400" y1="89560" x2="98400" y2="89560"/>
                        <a14:backgroundMark x1="21000" y1="90659" x2="21000" y2="90659"/>
                        <a14:backgroundMark x1="11000" y1="92308" x2="11000" y2="92308"/>
                        <a14:backgroundMark x1="16000" y1="89011" x2="16000" y2="89011"/>
                        <a14:backgroundMark x1="9800" y1="91209" x2="9800" y2="91209"/>
                        <a14:backgroundMark x1="82600" y1="93956" x2="82600" y2="9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094" y="3181076"/>
            <a:ext cx="1556853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003" y="3181076"/>
            <a:ext cx="1307805" cy="59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05" y="5749326"/>
            <a:ext cx="1267057" cy="544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33" y="5687308"/>
            <a:ext cx="1949464" cy="671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54" y="6310429"/>
            <a:ext cx="2140342" cy="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3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Google Shape;3659;p40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60" name="Google Shape;3660;p403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661" name="Google Shape;3661;p403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2" name="Google Shape;3662;p403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3" name="Google Shape;3663;p403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4" name="Google Shape;3664;p403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5" name="Google Shape;3665;p403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6" name="Google Shape;3666;p403" descr="A picture containing text, businesscard, screensho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9"/>
          <a:stretch/>
        </p:blipFill>
        <p:spPr>
          <a:xfrm>
            <a:off x="2915412" y="-5780"/>
            <a:ext cx="8787632" cy="6596398"/>
          </a:xfrm>
          <a:prstGeom prst="rect">
            <a:avLst/>
          </a:prstGeom>
          <a:noFill/>
          <a:ln>
            <a:noFill/>
          </a:ln>
        </p:spPr>
      </p:pic>
      <p:sp>
        <p:nvSpPr>
          <p:cNvPr id="3667" name="Google Shape;3667;p403"/>
          <p:cNvSpPr txBox="1">
            <a:spLocks noGrp="1"/>
          </p:cNvSpPr>
          <p:nvPr>
            <p:ph type="sldNum" idx="4294967295"/>
          </p:nvPr>
        </p:nvSpPr>
        <p:spPr>
          <a:xfrm>
            <a:off x="9385070" y="6492240"/>
            <a:ext cx="10557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8" name="Google Shape;3668;p403"/>
          <p:cNvSpPr txBox="1"/>
          <p:nvPr/>
        </p:nvSpPr>
        <p:spPr>
          <a:xfrm>
            <a:off x="-319" y="6152061"/>
            <a:ext cx="8831330" cy="400110"/>
          </a:xfrm>
          <a:prstGeom prst="rect">
            <a:avLst/>
          </a:prstGeom>
          <a:solidFill>
            <a:srgbClr val="FDE7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2262A"/>
                </a:solidFill>
                <a:latin typeface="Calibri"/>
                <a:ea typeface="Calibri"/>
                <a:cs typeface="Calibri"/>
                <a:sym typeface="Calibri"/>
              </a:rPr>
              <a:t>Resources also available at ilpqc.org</a:t>
            </a:r>
            <a:endParaRPr sz="2000">
              <a:solidFill>
                <a:srgbClr val="2226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71D0B8-3212-F01A-FFCA-C4E9FE2032F7}"/>
              </a:ext>
            </a:extLst>
          </p:cNvPr>
          <p:cNvSpPr/>
          <p:nvPr/>
        </p:nvSpPr>
        <p:spPr>
          <a:xfrm>
            <a:off x="447260" y="2295938"/>
            <a:ext cx="2659811" cy="32492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1"/>
                </a:solidFill>
                <a:cs typeface="Arial"/>
              </a:rPr>
              <a:t>Don't forget to share Face-to-Face Resources! </a:t>
            </a:r>
          </a:p>
        </p:txBody>
      </p:sp>
    </p:spTree>
    <p:extLst>
      <p:ext uri="{BB962C8B-B14F-4D97-AF65-F5344CB8AC3E}">
        <p14:creationId xmlns:p14="http://schemas.microsoft.com/office/powerpoint/2010/main" val="138199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Google Shape;4071;p43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2" name="Google Shape;4072;p430"/>
          <p:cNvSpPr/>
          <p:nvPr/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143668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3" name="Google Shape;4073;p430"/>
          <p:cNvSpPr/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C498B">
                  <a:alpha val="45882"/>
                </a:srgbClr>
              </a:gs>
              <a:gs pos="100000">
                <a:srgbClr val="1C498B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4" name="Google Shape;4074;p430"/>
          <p:cNvSpPr/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C498B">
                  <a:alpha val="28627"/>
                </a:srgbClr>
              </a:gs>
              <a:gs pos="2000">
                <a:srgbClr val="1C498B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5" name="Google Shape;4075;p430"/>
          <p:cNvSpPr/>
          <p:nvPr/>
        </p:nvSpPr>
        <p:spPr>
          <a:xfrm rot="-964587">
            <a:off x="-501737" y="969718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C498B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6" name="Google Shape;4076;p430"/>
          <p:cNvSpPr/>
          <p:nvPr/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5189DD">
                  <a:alpha val="10980"/>
                </a:srgbClr>
              </a:gs>
              <a:gs pos="100000">
                <a:srgbClr val="5189DD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7" name="Google Shape;4077;p430"/>
          <p:cNvSpPr txBox="1"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PVB AWARD CRITERIA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4078" name="Google Shape;4078;p430"/>
          <p:cNvSpPr txBox="1">
            <a:spLocks noGrp="1"/>
          </p:cNvSpPr>
          <p:nvPr>
            <p:ph type="ftr" idx="11"/>
          </p:nvPr>
        </p:nvSpPr>
        <p:spPr>
          <a:xfrm rot="5400000">
            <a:off x="-1828800" y="200253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Illinois Perinatal Quality Collaborative</a:t>
            </a:r>
            <a:endParaRPr/>
          </a:p>
        </p:txBody>
      </p:sp>
      <p:sp>
        <p:nvSpPr>
          <p:cNvPr id="4079" name="Google Shape;4079;p430"/>
          <p:cNvSpPr txBox="1">
            <a:spLocks noGrp="1"/>
          </p:cNvSpPr>
          <p:nvPr>
            <p:ph type="body" idx="1"/>
          </p:nvPr>
        </p:nvSpPr>
        <p:spPr>
          <a:xfrm>
            <a:off x="4205292" y="658398"/>
            <a:ext cx="5099942" cy="557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QI Excellence Award: </a:t>
            </a:r>
            <a:endParaRPr lang="en-US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800"/>
              <a:buFont typeface="Arial "/>
              <a:buChar char="•"/>
            </a:pPr>
            <a:r>
              <a:rPr lang="en-US"/>
              <a:t>All data submitted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6 key structure measures in place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Achieved all 3 process and outcome measures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≥ 80% of Providers and Nurses educated on ACOG/SMFM guidelines</a:t>
            </a:r>
            <a:endParaRPr sz="2400"/>
          </a:p>
          <a:p>
            <a:pPr marL="685800" lvl="1" indent="-228600">
              <a:lnSpc>
                <a:spcPct val="90000"/>
              </a:lnSpc>
              <a:spcBef>
                <a:spcPts val="1500"/>
              </a:spcBef>
              <a:buSzPts val="2800"/>
            </a:pPr>
            <a:r>
              <a:rPr lang="en-US" sz="2400"/>
              <a:t>≥ 70% of all NTSV C-Sections meeting ACOG/SMFM guidelines</a:t>
            </a:r>
          </a:p>
          <a:p>
            <a:pPr marL="685800" lvl="1" indent="-228600">
              <a:lnSpc>
                <a:spcPct val="90000"/>
              </a:lnSpc>
              <a:spcBef>
                <a:spcPts val="1500"/>
              </a:spcBef>
              <a:buSzPts val="2800"/>
            </a:pPr>
            <a:r>
              <a:rPr lang="en-US" sz="2400"/>
              <a:t>NTSV C-Section Rate ≤ 23.6%</a:t>
            </a:r>
          </a:p>
        </p:txBody>
      </p:sp>
      <p:sp>
        <p:nvSpPr>
          <p:cNvPr id="4080" name="Google Shape;4080;p430"/>
          <p:cNvSpPr txBox="1">
            <a:spLocks noGrp="1"/>
          </p:cNvSpPr>
          <p:nvPr>
            <p:ph type="sldNum" idx="12"/>
          </p:nvPr>
        </p:nvSpPr>
        <p:spPr>
          <a:xfrm>
            <a:off x="11704320" y="6455664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9CA5AE"/>
                </a:solidFill>
              </a:rPr>
              <a:t>7</a:t>
            </a:fld>
            <a:endParaRPr sz="1100">
              <a:solidFill>
                <a:srgbClr val="9CA5AE"/>
              </a:solidFill>
            </a:endParaRPr>
          </a:p>
        </p:txBody>
      </p:sp>
      <p:pic>
        <p:nvPicPr>
          <p:cNvPr id="4081" name="Google Shape;4081;p430" descr="Ribbon outline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762" y="4193875"/>
            <a:ext cx="1748286" cy="1733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4299;p443">
            <a:extLst>
              <a:ext uri="{FF2B5EF4-FFF2-40B4-BE49-F238E27FC236}">
                <a16:creationId xmlns:a16="http://schemas.microsoft.com/office/drawing/2014/main" id="{1E563E47-4596-D2A9-B5C3-6A2785CC0635}"/>
              </a:ext>
            </a:extLst>
          </p:cNvPr>
          <p:cNvGrpSpPr/>
          <p:nvPr/>
        </p:nvGrpSpPr>
        <p:grpSpPr>
          <a:xfrm>
            <a:off x="9141604" y="1610574"/>
            <a:ext cx="2999430" cy="3845632"/>
            <a:chOff x="9160895" y="1436954"/>
            <a:chExt cx="2999430" cy="3845632"/>
          </a:xfrm>
        </p:grpSpPr>
        <p:pic>
          <p:nvPicPr>
            <p:cNvPr id="3" name="Google Shape;4300;p443" descr="Diagram&#10;&#10;Description automatically generated">
              <a:extLst>
                <a:ext uri="{FF2B5EF4-FFF2-40B4-BE49-F238E27FC236}">
                  <a16:creationId xmlns:a16="http://schemas.microsoft.com/office/drawing/2014/main" id="{9DB08B42-497B-DDB4-19DB-10FA3E4541FB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0895" y="1436954"/>
              <a:ext cx="2999430" cy="38456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4301;p443">
              <a:extLst>
                <a:ext uri="{FF2B5EF4-FFF2-40B4-BE49-F238E27FC236}">
                  <a16:creationId xmlns:a16="http://schemas.microsoft.com/office/drawing/2014/main" id="{F15AEFA4-AA68-A117-C958-DB0EEF47CD10}"/>
                </a:ext>
              </a:extLst>
            </p:cNvPr>
            <p:cNvSpPr/>
            <p:nvPr/>
          </p:nvSpPr>
          <p:spPr>
            <a:xfrm>
              <a:off x="10600479" y="2884025"/>
              <a:ext cx="771645" cy="108030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Your H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4302;p443">
              <a:extLst>
                <a:ext uri="{FF2B5EF4-FFF2-40B4-BE49-F238E27FC236}">
                  <a16:creationId xmlns:a16="http://schemas.microsoft.com/office/drawing/2014/main" id="{D5466739-E840-FC95-6665-3D91BEEA02D7}"/>
                </a:ext>
              </a:extLst>
            </p:cNvPr>
            <p:cNvSpPr/>
            <p:nvPr/>
          </p:nvSpPr>
          <p:spPr>
            <a:xfrm rot="5400000">
              <a:off x="10272529" y="2662176"/>
              <a:ext cx="771645" cy="108030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4303;p443">
            <a:extLst>
              <a:ext uri="{FF2B5EF4-FFF2-40B4-BE49-F238E27FC236}">
                <a16:creationId xmlns:a16="http://schemas.microsoft.com/office/drawing/2014/main" id="{9C5AC312-117A-1AEF-D019-567B59D9E006}"/>
              </a:ext>
            </a:extLst>
          </p:cNvPr>
          <p:cNvSpPr txBox="1"/>
          <p:nvPr/>
        </p:nvSpPr>
        <p:spPr>
          <a:xfrm>
            <a:off x="10079619" y="3028707"/>
            <a:ext cx="14178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Hospital's Name Here!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950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42E12D1-955F-DF4F-AB3C-A0F8A41B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917810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ea typeface="Lato Medium"/>
                <a:cs typeface="Lato Medium"/>
              </a:rPr>
              <a:t>Celebrating Previous PVB </a:t>
            </a:r>
            <a:br>
              <a:rPr lang="en-US" sz="4800">
                <a:solidFill>
                  <a:schemeClr val="bg1"/>
                </a:solidFill>
                <a:ea typeface="Lato Medium"/>
                <a:cs typeface="Lato Medium"/>
              </a:rPr>
            </a:br>
            <a:r>
              <a:rPr lang="en-US" sz="4800">
                <a:solidFill>
                  <a:schemeClr val="bg1"/>
                </a:solidFill>
                <a:ea typeface="Lato Medium"/>
                <a:cs typeface="Lato Medium"/>
              </a:rPr>
              <a:t>QI Excellence Awards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FA5BDC-4831-F144-9FEB-2AF0D210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2613" y="1067628"/>
            <a:ext cx="3795285" cy="25252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>
                <a:ea typeface="Lato"/>
                <a:cs typeface="Calibri"/>
              </a:rPr>
              <a:t>NM Kishwaukee Hospital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>
                <a:ea typeface="Lato"/>
                <a:cs typeface="Calibri"/>
              </a:rPr>
              <a:t>NorthShore University HealthSystem - Evanston Hospital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>
                <a:ea typeface="Lato"/>
                <a:cs typeface="Calibri"/>
              </a:rPr>
              <a:t>Northwestern Memorial Hospital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>
                <a:ea typeface="Lato"/>
                <a:cs typeface="Calibri"/>
              </a:rPr>
              <a:t>OSF Little Company of Mary Hospital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>
                <a:ea typeface="Lato"/>
                <a:cs typeface="Calibri"/>
              </a:rPr>
              <a:t>OSF St. Anthony Medical Center- Rockford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>
                <a:ea typeface="Lato"/>
                <a:cs typeface="Calibri"/>
              </a:rPr>
              <a:t>Riverside Medical Center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endParaRPr lang="en-US" sz="1392" b="0" i="0" kern="1200">
              <a:solidFill>
                <a:schemeClr val="tx1"/>
              </a:solidFill>
              <a:latin typeface="+mn-lt"/>
              <a:ea typeface="Lato"/>
              <a:cs typeface="Calibri"/>
            </a:endParaRP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endParaRPr lang="en-US" sz="1392" b="0" i="0" kern="1200">
              <a:solidFill>
                <a:schemeClr val="tx1"/>
              </a:solidFill>
              <a:latin typeface="+mn-lt"/>
              <a:ea typeface="Lato"/>
              <a:cs typeface="Lato"/>
            </a:endParaRP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endParaRPr lang="en-US" sz="1392" b="0" i="0" kern="1200">
              <a:solidFill>
                <a:schemeClr val="tx1"/>
              </a:solidFill>
              <a:latin typeface="+mn-lt"/>
              <a:ea typeface="Lato"/>
              <a:cs typeface="Calibri"/>
            </a:endParaRPr>
          </a:p>
          <a:p>
            <a:endParaRPr lang="en-US">
              <a:ea typeface="Lato"/>
              <a:cs typeface="Lat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EC4D-80CD-8A4C-AD10-791563971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61821" y="4610440"/>
            <a:ext cx="1591978" cy="211895"/>
          </a:xfrm>
        </p:spPr>
        <p:txBody>
          <a:bodyPr/>
          <a:lstStyle/>
          <a:p>
            <a:pPr marL="0" marR="0" lvl="0" indent="0" algn="r" defTabSz="530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696" b="0" i="0" u="none" strike="noStrike" kern="1200" cap="none" spc="0" normalizeH="0" baseline="0" noProof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30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1D0BB1D-8591-CB9D-FED0-07CA7493F7C1}"/>
              </a:ext>
            </a:extLst>
          </p:cNvPr>
          <p:cNvSpPr txBox="1">
            <a:spLocks/>
          </p:cNvSpPr>
          <p:nvPr/>
        </p:nvSpPr>
        <p:spPr>
          <a:xfrm>
            <a:off x="5074329" y="1077502"/>
            <a:ext cx="3076418" cy="2525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2080" marR="0" lvl="0" indent="-132080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Abraham Lincoln Memorial Hospital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</a:endParaRPr>
          </a:p>
          <a:p>
            <a:pPr marL="132080" marR="0" lvl="0" indent="-132080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Advocate Sherman Hospital</a:t>
            </a:r>
          </a:p>
          <a:p>
            <a:pPr marL="132080" marR="0" lvl="0" indent="-132080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Edward Hospital</a:t>
            </a:r>
          </a:p>
          <a:p>
            <a:pPr marL="132080" marR="0" lvl="0" indent="-132080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Elmhurst Memorial Hospital</a:t>
            </a:r>
          </a:p>
          <a:p>
            <a:pPr marL="132080" marR="0" lvl="0" indent="-132080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Gibson Area Hospital</a:t>
            </a:r>
          </a:p>
          <a:p>
            <a:pPr marL="132080" marR="0" lvl="0" indent="-132080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Javon Bea Hospital - Riverside</a:t>
            </a:r>
          </a:p>
          <a:p>
            <a:pPr marL="132080" marR="0" lvl="0" indent="-132080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Lato"/>
              <a:cs typeface="Calibri"/>
            </a:endParaRPr>
          </a:p>
          <a:p>
            <a:pPr marL="132080" marR="0" lvl="0" indent="-132080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Lat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5366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42E12D1-955F-DF4F-AB3C-A0F8A41B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ea typeface="Lato Medium"/>
                <a:cs typeface="Lato Medium"/>
              </a:rPr>
              <a:t>New</a:t>
            </a:r>
            <a:br>
              <a:rPr lang="en-US" sz="4800">
                <a:solidFill>
                  <a:schemeClr val="bg1"/>
                </a:solidFill>
                <a:ea typeface="Lato Medium"/>
                <a:cs typeface="Lato Medium"/>
              </a:rPr>
            </a:br>
            <a:r>
              <a:rPr lang="en-US" sz="4800">
                <a:solidFill>
                  <a:schemeClr val="bg1"/>
                </a:solidFill>
                <a:ea typeface="Lato Medium"/>
                <a:cs typeface="Lato Medium"/>
              </a:rPr>
              <a:t>PVB QI Excellence Awards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FA5BDC-4831-F144-9FEB-2AF0D210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8915" y="334383"/>
            <a:ext cx="3550870" cy="25252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 b="0" i="0" kern="1200">
                <a:latin typeface="+mn-lt"/>
                <a:ea typeface="Lato"/>
                <a:cs typeface="Calibri"/>
              </a:rPr>
              <a:t>HSHS St. Francis Hospital</a:t>
            </a:r>
            <a:endParaRPr lang="en-US"/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 b="0" i="0" kern="1200">
                <a:latin typeface="+mn-lt"/>
                <a:ea typeface="Lato"/>
                <a:cs typeface="Calibri"/>
              </a:rPr>
              <a:t>HSHS St. Joseph's Breese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 b="0" i="0" kern="1200">
                <a:latin typeface="+mn-lt"/>
                <a:ea typeface="Lato"/>
                <a:cs typeface="Calibri"/>
              </a:rPr>
              <a:t>Memorial Hospital of Carbondale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 b="0" i="0" kern="1200">
                <a:latin typeface="+mn-lt"/>
                <a:ea typeface="Lato"/>
                <a:cs typeface="Calibri"/>
              </a:rPr>
              <a:t>OSF Heart of Mary Medical Center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 b="0" i="0" kern="1200">
                <a:latin typeface="+mn-lt"/>
                <a:ea typeface="Lato"/>
                <a:cs typeface="Calibri"/>
              </a:rPr>
              <a:t>Rush University Medical Center</a:t>
            </a:r>
          </a:p>
          <a:p>
            <a:pPr marL="132080" indent="-132080" defTabSz="530352">
              <a:spcBef>
                <a:spcPts val="580"/>
              </a:spcBef>
              <a:spcAft>
                <a:spcPts val="580"/>
              </a:spcAft>
            </a:pPr>
            <a:r>
              <a:rPr lang="en-US" b="0" i="0" kern="1200">
                <a:latin typeface="+mn-lt"/>
                <a:ea typeface="Lato"/>
                <a:cs typeface="Calibri"/>
              </a:rPr>
              <a:t>NM Lake Forest Hospital</a:t>
            </a:r>
          </a:p>
          <a:p>
            <a:pPr defTabSz="530352"/>
            <a:endParaRPr lang="en-US" sz="4400" b="0" i="0" kern="1200">
              <a:solidFill>
                <a:schemeClr val="tx1"/>
              </a:solidFill>
              <a:latin typeface="+mn-lt"/>
              <a:ea typeface="Lato"/>
              <a:cs typeface="Lat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EC4D-80CD-8A4C-AD10-791563971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61821" y="4610440"/>
            <a:ext cx="1591978" cy="211895"/>
          </a:xfrm>
        </p:spPr>
        <p:txBody>
          <a:bodyPr/>
          <a:lstStyle/>
          <a:p>
            <a:pPr marL="0" marR="0" lvl="0" indent="0" algn="r" defTabSz="530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696" b="0" i="0" u="none" strike="noStrike" kern="1200" cap="none" spc="0" normalizeH="0" baseline="0" noProof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30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1D0BB1D-8591-CB9D-FED0-07CA7493F7C1}"/>
              </a:ext>
            </a:extLst>
          </p:cNvPr>
          <p:cNvSpPr txBox="1">
            <a:spLocks/>
          </p:cNvSpPr>
          <p:nvPr/>
        </p:nvSpPr>
        <p:spPr>
          <a:xfrm>
            <a:off x="4815536" y="329880"/>
            <a:ext cx="3407096" cy="17919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2588" marR="0" lvl="0" indent="-132588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Advocate Christ Hospital</a:t>
            </a:r>
          </a:p>
          <a:p>
            <a:pPr marL="132588" marR="0" lvl="0" indent="-132588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Advocate Sherman Hospital</a:t>
            </a:r>
          </a:p>
          <a:p>
            <a:pPr marL="132588" marR="0" lvl="0" indent="-132588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Alton Memorial</a:t>
            </a:r>
          </a:p>
          <a:p>
            <a:pPr marL="132588" marR="0" lvl="0" indent="-132588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Amita Health Glen Oaks Hospital</a:t>
            </a:r>
          </a:p>
          <a:p>
            <a:pPr marL="132588" marR="0" lvl="0" indent="-132588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Carle BroMenn Medical Center</a:t>
            </a:r>
          </a:p>
          <a:p>
            <a:pPr marL="132588" marR="0" lvl="0" indent="-132588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Carle Richland Memorial Hospital</a:t>
            </a:r>
          </a:p>
          <a:p>
            <a:pPr marL="132588" marR="0" lvl="0" indent="-132588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Calibri" panose="020F0502020204030204"/>
                <a:ea typeface="Lato"/>
                <a:cs typeface="Calibri"/>
              </a:rPr>
              <a:t>Franciscan Health Olympia Fields</a:t>
            </a:r>
          </a:p>
          <a:p>
            <a:pPr marL="132588" marR="0" lvl="0" indent="-132588" algn="l" defTabSz="530352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58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Lato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444C55"/>
              </a:solidFill>
              <a:effectLst/>
              <a:uLnTx/>
              <a:uFillTx/>
              <a:latin typeface="Calibri" panose="020F0502020204030204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48469702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3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orthwestern Medicine High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1_Northwestern Medicine High Brand">
  <a:themeElements>
    <a:clrScheme name="Custom 1">
      <a:dk1>
        <a:srgbClr val="54585A"/>
      </a:dk1>
      <a:lt1>
        <a:sysClr val="window" lastClr="FFFFFF"/>
      </a:lt1>
      <a:dk2>
        <a:srgbClr val="61468B"/>
      </a:dk2>
      <a:lt2>
        <a:srgbClr val="917EAE"/>
      </a:lt2>
      <a:accent1>
        <a:srgbClr val="61468B"/>
      </a:accent1>
      <a:accent2>
        <a:srgbClr val="B1ACCE"/>
      </a:accent2>
      <a:accent3>
        <a:srgbClr val="00A144"/>
      </a:accent3>
      <a:accent4>
        <a:srgbClr val="CFD641"/>
      </a:accent4>
      <a:accent5>
        <a:srgbClr val="DF6426"/>
      </a:accent5>
      <a:accent6>
        <a:srgbClr val="EDAC1A"/>
      </a:accent6>
      <a:hlink>
        <a:srgbClr val="B1ACCE"/>
      </a:hlink>
      <a:folHlink>
        <a:srgbClr val="A9ABA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oject Charter Template.potm" id="{0A570C4A-A92F-46DA-A11A-D5DEBD1F085C}" vid="{1241E16D-0403-429D-99A5-4E20ABA5EF24}"/>
    </a:ext>
  </a:extLst>
</a:theme>
</file>

<file path=ppt/theme/theme12.xml><?xml version="1.0" encoding="utf-8"?>
<a:theme xmlns:a="http://schemas.openxmlformats.org/drawingml/2006/main" name="5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9">
      <a:dk1>
        <a:sysClr val="windowText" lastClr="000000"/>
      </a:dk1>
      <a:lt1>
        <a:sysClr val="window" lastClr="FFFFFF"/>
      </a:lt1>
      <a:dk2>
        <a:srgbClr val="494341"/>
      </a:dk2>
      <a:lt2>
        <a:srgbClr val="E7E6E6"/>
      </a:lt2>
      <a:accent1>
        <a:srgbClr val="85CEC0"/>
      </a:accent1>
      <a:accent2>
        <a:srgbClr val="F5822A"/>
      </a:accent2>
      <a:accent3>
        <a:srgbClr val="6E6E5B"/>
      </a:accent3>
      <a:accent4>
        <a:srgbClr val="759E5F"/>
      </a:accent4>
      <a:accent5>
        <a:srgbClr val="925071"/>
      </a:accent5>
      <a:accent6>
        <a:srgbClr val="D3D321"/>
      </a:accent6>
      <a:hlink>
        <a:srgbClr val="436F9B"/>
      </a:hlink>
      <a:folHlink>
        <a:srgbClr val="CC43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orthShore Official Theme">
  <a:themeElements>
    <a:clrScheme name="NorthShore_march 2019">
      <a:dk1>
        <a:srgbClr val="434443"/>
      </a:dk1>
      <a:lt1>
        <a:srgbClr val="FFFFFF"/>
      </a:lt1>
      <a:dk2>
        <a:srgbClr val="005CB9"/>
      </a:dk2>
      <a:lt2>
        <a:srgbClr val="BBBBBB"/>
      </a:lt2>
      <a:accent1>
        <a:srgbClr val="00A8E1"/>
      </a:accent1>
      <a:accent2>
        <a:srgbClr val="CEDD00"/>
      </a:accent2>
      <a:accent3>
        <a:srgbClr val="5D5D5D"/>
      </a:accent3>
      <a:accent4>
        <a:srgbClr val="005CBA"/>
      </a:accent4>
      <a:accent5>
        <a:srgbClr val="02713A"/>
      </a:accent5>
      <a:accent6>
        <a:srgbClr val="21CED7"/>
      </a:accent6>
      <a:hlink>
        <a:srgbClr val="005CB9"/>
      </a:hlink>
      <a:folHlink>
        <a:srgbClr val="005CB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thShore Official Theme" id="{DD72CD88-7A45-4635-8C5A-2217FD798D2E}" vid="{E763282B-BFAE-47E4-9E67-697B82501F15}"/>
    </a:ext>
  </a:extLst>
</a:theme>
</file>

<file path=ppt/theme/theme5.xml><?xml version="1.0" encoding="utf-8"?>
<a:theme xmlns:a="http://schemas.openxmlformats.org/drawingml/2006/main" name="Vision">
  <a:themeElements>
    <a:clrScheme name="Northshore">
      <a:dk1>
        <a:srgbClr val="434443"/>
      </a:dk1>
      <a:lt1>
        <a:srgbClr val="FFFFFF"/>
      </a:lt1>
      <a:dk2>
        <a:srgbClr val="005CB9"/>
      </a:dk2>
      <a:lt2>
        <a:srgbClr val="D1D3D3"/>
      </a:lt2>
      <a:accent1>
        <a:srgbClr val="00A8E1"/>
      </a:accent1>
      <a:accent2>
        <a:srgbClr val="005CB9"/>
      </a:accent2>
      <a:accent3>
        <a:srgbClr val="27CED7"/>
      </a:accent3>
      <a:accent4>
        <a:srgbClr val="CFDE00"/>
      </a:accent4>
      <a:accent5>
        <a:srgbClr val="00723B"/>
      </a:accent5>
      <a:accent6>
        <a:srgbClr val="62A39F"/>
      </a:accent6>
      <a:hlink>
        <a:srgbClr val="00A8E1"/>
      </a:hlink>
      <a:folHlink>
        <a:srgbClr val="E16C0C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6_Vision">
  <a:themeElements>
    <a:clrScheme name="NorthShore_march 2019">
      <a:dk1>
        <a:srgbClr val="434443"/>
      </a:dk1>
      <a:lt1>
        <a:srgbClr val="FFFFFF"/>
      </a:lt1>
      <a:dk2>
        <a:srgbClr val="005CB9"/>
      </a:dk2>
      <a:lt2>
        <a:srgbClr val="BBBBBB"/>
      </a:lt2>
      <a:accent1>
        <a:srgbClr val="00A8E1"/>
      </a:accent1>
      <a:accent2>
        <a:srgbClr val="CEDD00"/>
      </a:accent2>
      <a:accent3>
        <a:srgbClr val="5D5D5D"/>
      </a:accent3>
      <a:accent4>
        <a:srgbClr val="005CBA"/>
      </a:accent4>
      <a:accent5>
        <a:srgbClr val="02713A"/>
      </a:accent5>
      <a:accent6>
        <a:srgbClr val="21CED7"/>
      </a:accent6>
      <a:hlink>
        <a:srgbClr val="005CB9"/>
      </a:hlink>
      <a:folHlink>
        <a:srgbClr val="005CB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PPT FPQC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entPassPackage>
  <PackageId>Template-00001-PPT</PackageId>
</ContentPassPackage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A3B746-EC70-43DE-AE9A-0E77D83B4A1D}">
  <ds:schemaRefs/>
</ds:datastoreItem>
</file>

<file path=customXml/itemProps2.xml><?xml version="1.0" encoding="utf-8"?>
<ds:datastoreItem xmlns:ds="http://schemas.openxmlformats.org/officeDocument/2006/customXml" ds:itemID="{1ABE5134-0D66-4A53-B348-2D1C52A0FBF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2635</Words>
  <Application>Microsoft Office PowerPoint</Application>
  <PresentationFormat>Widescreen</PresentationFormat>
  <Paragraphs>450</Paragraphs>
  <Slides>58</Slides>
  <Notes>27</Notes>
  <HiddenSlides>2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88" baseType="lpstr">
      <vt:lpstr>MS PGothic</vt:lpstr>
      <vt:lpstr>Arial</vt:lpstr>
      <vt:lpstr>Arial </vt:lpstr>
      <vt:lpstr>Arial Black</vt:lpstr>
      <vt:lpstr>Calibri</vt:lpstr>
      <vt:lpstr>Century Gothic</vt:lpstr>
      <vt:lpstr>Garamond</vt:lpstr>
      <vt:lpstr>Gill Sans MT</vt:lpstr>
      <vt:lpstr>Helvetica Neue Medium</vt:lpstr>
      <vt:lpstr>Lato</vt:lpstr>
      <vt:lpstr>Lato Medium</vt:lpstr>
      <vt:lpstr>メイリオ</vt:lpstr>
      <vt:lpstr>Symbol</vt:lpstr>
      <vt:lpstr>Times New Roman</vt:lpstr>
      <vt:lpstr>Verdana</vt:lpstr>
      <vt:lpstr>Wingdings</vt:lpstr>
      <vt:lpstr>ヒラギノ角ゴ Pro W3</vt:lpstr>
      <vt:lpstr>1_Office Theme</vt:lpstr>
      <vt:lpstr>2_Office Theme</vt:lpstr>
      <vt:lpstr>4_Office Theme</vt:lpstr>
      <vt:lpstr>NorthShore Official Theme</vt:lpstr>
      <vt:lpstr>Vision</vt:lpstr>
      <vt:lpstr>6_Vision</vt:lpstr>
      <vt:lpstr>3_Office Theme</vt:lpstr>
      <vt:lpstr>1_PPT FPQC Template</vt:lpstr>
      <vt:lpstr>1_Northwestern Medicine Low Brand</vt:lpstr>
      <vt:lpstr>Northwestern Medicine High Brand</vt:lpstr>
      <vt:lpstr>1_Northwestern Medicine High Brand</vt:lpstr>
      <vt:lpstr>5_Office Theme</vt:lpstr>
      <vt:lpstr>think-cell Slide</vt:lpstr>
      <vt:lpstr>PVB Monthly Webinar:  Improving Failed Inductions Meeting ACOG/SMFM Criteria</vt:lpstr>
      <vt:lpstr>Overview</vt:lpstr>
      <vt:lpstr>PowerPoint Presentation</vt:lpstr>
      <vt:lpstr>2023 Face-to-Face Recap</vt:lpstr>
      <vt:lpstr>Breakout Session Topics </vt:lpstr>
      <vt:lpstr>PowerPoint Presentation</vt:lpstr>
      <vt:lpstr>PVB AWARD CRITERIA</vt:lpstr>
      <vt:lpstr>Celebrating Previous PVB  QI Excellence Awards</vt:lpstr>
      <vt:lpstr>New PVB QI Excellence Awards</vt:lpstr>
      <vt:lpstr>PowerPoint Presentation</vt:lpstr>
      <vt:lpstr>Summer 1:1 Sessions</vt:lpstr>
      <vt:lpstr>Promoting Vaginal Birth</vt:lpstr>
      <vt:lpstr>2023 PVB Focus</vt:lpstr>
      <vt:lpstr>PVB Key Strategies for Culture Change</vt:lpstr>
      <vt:lpstr>NTSV C-Section Rate by Hospital: Aim &gt;70% hospitals at goal</vt:lpstr>
      <vt:lpstr>NTSV C-Sections Meeting  ACOG/SMFM Criteria</vt:lpstr>
      <vt:lpstr>Addressing disparities: NTSV C-Section Rate by Race and Ethnicity</vt:lpstr>
      <vt:lpstr>Addressing disparities: NTSV C-Section Rate by Race and Ethnicity</vt:lpstr>
      <vt:lpstr>PowerPoint Presentation</vt:lpstr>
      <vt:lpstr>Failed Inductions</vt:lpstr>
      <vt:lpstr>Induction in your PVB Work</vt:lpstr>
      <vt:lpstr>PowerPoint Presentation</vt:lpstr>
      <vt:lpstr>ACOG/SMFM Criteria Induction</vt:lpstr>
      <vt:lpstr>Improving % NTSV C-Sections Meeting  ACOG/SMFM Criteria Requires Culture Change </vt:lpstr>
      <vt:lpstr>Key ILPQC Resource for Fallout Review NTSV C-Section Cases Not Meeting ACOG/SMFM Criteria  </vt:lpstr>
      <vt:lpstr>PowerPoint Presentation</vt:lpstr>
      <vt:lpstr>PowerPoint Presentation</vt:lpstr>
      <vt:lpstr>PowerPoint Presentation</vt:lpstr>
      <vt:lpstr>Fallout Review of NTSV C-Section Cases  Not Meeting ACOG/SMFM Criteria</vt:lpstr>
      <vt:lpstr>Key Takeaways from PVB Breakout Session</vt:lpstr>
      <vt:lpstr>What about the ARRIVE Trial?</vt:lpstr>
      <vt:lpstr>What about the ARRIVE Trial?</vt:lpstr>
      <vt:lpstr>PVB Toolkit Induction Resources</vt:lpstr>
      <vt:lpstr>PVB Toolkit: National Induction Resources</vt:lpstr>
      <vt:lpstr>PVB Toolkit Induction Resources</vt:lpstr>
      <vt:lpstr>Northwestern Medicine  Prentice Women’s Hospital Chicago, IL</vt:lpstr>
      <vt:lpstr>NMH Promoting Vaginal Birth </vt:lpstr>
      <vt:lpstr>Northwestern Memorial Hospital Prentice Women’s Hospital Chicago, Illinois</vt:lpstr>
      <vt:lpstr>Our PVB Journey</vt:lpstr>
      <vt:lpstr>Promoting Vaginal Births NMH NTSV Cesarean Section Rate</vt:lpstr>
      <vt:lpstr>Promoting Vaginal Births NMH NTSV Cesarean Section Rate</vt:lpstr>
      <vt:lpstr>Promoting Vaginal Birth Compliance by Cesarean Section Category</vt:lpstr>
      <vt:lpstr>Promoting Vaginal Birth Compliance by Cesarean Section Category</vt:lpstr>
      <vt:lpstr>Proactive Management of Induction/Augmentation</vt:lpstr>
      <vt:lpstr>Proactive Management of Induction/Augmentation</vt:lpstr>
      <vt:lpstr>NMH Pre-Cesarean Decision Tool</vt:lpstr>
      <vt:lpstr>Delivery Summary</vt:lpstr>
      <vt:lpstr>Labor Support Tool</vt:lpstr>
      <vt:lpstr>Labor Induction Brochure</vt:lpstr>
      <vt:lpstr>Cesarean Section Pre-op Documentation</vt:lpstr>
      <vt:lpstr>Next Steps</vt:lpstr>
      <vt:lpstr>Polling</vt:lpstr>
      <vt:lpstr>Question 1: Fallout Reviews</vt:lpstr>
      <vt:lpstr>Question 2: Failed Inductions</vt:lpstr>
      <vt:lpstr>ILPQC is here to help you  get across the finish line!</vt:lpstr>
      <vt:lpstr>Upcoming PVB Calls</vt:lpstr>
      <vt:lpstr>PowerPoint Presentation</vt:lpstr>
      <vt:lpstr>Thanks to our Funders</vt:lpstr>
    </vt:vector>
  </TitlesOfParts>
  <Company>NorthShore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Alana Rivera</dc:creator>
  <cp:lastModifiedBy>Eileen Fleming Suse</cp:lastModifiedBy>
  <cp:revision>47</cp:revision>
  <dcterms:created xsi:type="dcterms:W3CDTF">2022-05-27T17:37:53Z</dcterms:created>
  <dcterms:modified xsi:type="dcterms:W3CDTF">2023-06-26T04:32:13Z</dcterms:modified>
</cp:coreProperties>
</file>