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2.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3.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3.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xml" ContentType="application/vnd.openxmlformats-officedocument.themeOverr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2.xml" ContentType="application/vnd.openxmlformats-officedocument.themeOverr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1E_DF8D3417.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375" r:id="rId2"/>
    <p:sldMasterId id="2147483708" r:id="rId3"/>
    <p:sldMasterId id="2147484372" r:id="rId4"/>
  </p:sldMasterIdLst>
  <p:notesMasterIdLst>
    <p:notesMasterId r:id="rId72"/>
  </p:notesMasterIdLst>
  <p:sldIdLst>
    <p:sldId id="257" r:id="rId5"/>
    <p:sldId id="583" r:id="rId6"/>
    <p:sldId id="639" r:id="rId7"/>
    <p:sldId id="637" r:id="rId8"/>
    <p:sldId id="544" r:id="rId9"/>
    <p:sldId id="590" r:id="rId10"/>
    <p:sldId id="547" r:id="rId11"/>
    <p:sldId id="570" r:id="rId12"/>
    <p:sldId id="571" r:id="rId13"/>
    <p:sldId id="575" r:id="rId14"/>
    <p:sldId id="591" r:id="rId15"/>
    <p:sldId id="548" r:id="rId16"/>
    <p:sldId id="549" r:id="rId17"/>
    <p:sldId id="559" r:id="rId18"/>
    <p:sldId id="332" r:id="rId19"/>
    <p:sldId id="334" r:id="rId20"/>
    <p:sldId id="336" r:id="rId21"/>
    <p:sldId id="338" r:id="rId22"/>
    <p:sldId id="340" r:id="rId23"/>
    <p:sldId id="602" r:id="rId24"/>
    <p:sldId id="555" r:id="rId25"/>
    <p:sldId id="556" r:id="rId26"/>
    <p:sldId id="596" r:id="rId27"/>
    <p:sldId id="597" r:id="rId28"/>
    <p:sldId id="598" r:id="rId29"/>
    <p:sldId id="600" r:id="rId30"/>
    <p:sldId id="599" r:id="rId31"/>
    <p:sldId id="601" r:id="rId32"/>
    <p:sldId id="551" r:id="rId33"/>
    <p:sldId id="557" r:id="rId34"/>
    <p:sldId id="487" r:id="rId35"/>
    <p:sldId id="592" r:id="rId36"/>
    <p:sldId id="608" r:id="rId37"/>
    <p:sldId id="610" r:id="rId38"/>
    <p:sldId id="604" r:id="rId39"/>
    <p:sldId id="615" r:id="rId40"/>
    <p:sldId id="618" r:id="rId41"/>
    <p:sldId id="563" r:id="rId42"/>
    <p:sldId id="619" r:id="rId43"/>
    <p:sldId id="620" r:id="rId44"/>
    <p:sldId id="636" r:id="rId45"/>
    <p:sldId id="621" r:id="rId46"/>
    <p:sldId id="623" r:id="rId47"/>
    <p:sldId id="628" r:id="rId48"/>
    <p:sldId id="635" r:id="rId49"/>
    <p:sldId id="629" r:id="rId50"/>
    <p:sldId id="631" r:id="rId51"/>
    <p:sldId id="632" r:id="rId52"/>
    <p:sldId id="633" r:id="rId53"/>
    <p:sldId id="630" r:id="rId54"/>
    <p:sldId id="624" r:id="rId55"/>
    <p:sldId id="584" r:id="rId56"/>
    <p:sldId id="640" r:id="rId57"/>
    <p:sldId id="641" r:id="rId58"/>
    <p:sldId id="642" r:id="rId59"/>
    <p:sldId id="643" r:id="rId60"/>
    <p:sldId id="644" r:id="rId61"/>
    <p:sldId id="645" r:id="rId62"/>
    <p:sldId id="646" r:id="rId63"/>
    <p:sldId id="647" r:id="rId64"/>
    <p:sldId id="413" r:id="rId65"/>
    <p:sldId id="594" r:id="rId66"/>
    <p:sldId id="638" r:id="rId67"/>
    <p:sldId id="286" r:id="rId68"/>
    <p:sldId id="476" r:id="rId69"/>
    <p:sldId id="473" r:id="rId70"/>
    <p:sldId id="474"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FBE01E-7B92-B9C0-0995-5C3FE74E91A1}" name="Alana Rivera" initials="AR" userId="S::arg3669@ads.northwestern.edu::fc8b707a-b7e9-4f2a-8d71-2d76819b7881" providerId="AD"/>
  <p188:author id="{FCF8223C-610E-2BBA-F33B-0E1F55F6BB33}" name="Patricia Ann Lee King" initials="PK" userId="S::pal094@ads.northwestern.edu::dbab7ec2-5444-4d21-afe7-a39974533ddc" providerId="AD"/>
  <p188:author id="{B1E8E1CE-C373-4BDB-0D3F-F84FE1DA86D4}" name="Eileen Fleming Suse" initials="ES" userId="S::efs3844@ads.northwestern.edu::725c94ef-d051-42d7-9d33-8572765d592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ED7373"/>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1" autoAdjust="0"/>
    <p:restoredTop sz="94660"/>
  </p:normalViewPr>
  <p:slideViewPr>
    <p:cSldViewPr snapToGrid="0">
      <p:cViewPr varScale="1">
        <p:scale>
          <a:sx n="79" d="100"/>
          <a:sy n="79" d="100"/>
        </p:scale>
        <p:origin x="235"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fs3844\Documents\ILPQC\PVB\PVB%20Data%20Graphs%209.20.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C:\Users\efs3844\Documents\ILPQC\PVB\PVB%20Data%20Graphs%209.20.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efs3844\Documents\ILPQC\PVB\PVB%20Data%20Graphs%209.20.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efs3844\Documents\ILPQC\PVB\PVB%20Data%20Graphs%209.20.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UCHAD\PUB\subpub1\Women's%20Care%20Quality%20Projects\Promoting%20Vaginal%20Birth\Monthly%20NTSV%20rates.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efs3844\Documents\ILPQC\PVB\PVB%20Data%20Graphs%209.20.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efs3844\Documents\ILPQC\PVB\PVB%20Data%20Graphs%209.20.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efs3844\Documents\ILPQC\PVB\PVB%20Data%20Graphs%209.20.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C:\Users\efs3844\Documents\ILPQC\PVB\PVB%20Data%20Graphs%209.20.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C:\Users\efs3844\Documents\ILPQC\PVB\PVB%20Data%20Graphs%209.20.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C:\Users\efs3844\Documents\ILPQC\PVB\PVB%20Data%20Graphs%209.20.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C:\Users\efs3844\Documents\ILPQC\PVB\PVB%20Data%20Graphs%209.20.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3" Type="http://schemas.openxmlformats.org/officeDocument/2006/relationships/oleObject" Target="file:///C:\Users\efs3844\Documents\ILPQC\PVB\PVB%20Data%20Graphs%209.20.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0" i="0" u="none" strike="noStrike" baseline="0">
                <a:effectLst/>
              </a:rPr>
              <a:t>Implemented provider and nurse education and other strategies to achieve buy-in</a:t>
            </a:r>
            <a:endParaRPr lang="en-US" sz="2000" b="0">
              <a:effectLst/>
            </a:endParaRPr>
          </a:p>
        </c:rich>
      </c:tx>
      <c:layout>
        <c:manualLayout>
          <c:xMode val="edge"/>
          <c:yMode val="edge"/>
          <c:x val="0.10227733231444908"/>
          <c:y val="1.5789833585100364E-2"/>
        </c:manualLayout>
      </c:layout>
      <c:overlay val="0"/>
      <c:spPr>
        <a:noFill/>
        <a:ln>
          <a:noFill/>
        </a:ln>
        <a:effectLst/>
      </c:spPr>
    </c:title>
    <c:autoTitleDeleted val="0"/>
    <c:plotArea>
      <c:layout/>
      <c:barChart>
        <c:barDir val="col"/>
        <c:grouping val="percentStacked"/>
        <c:varyColors val="0"/>
        <c:ser>
          <c:idx val="0"/>
          <c:order val="0"/>
          <c:tx>
            <c:strRef>
              <c:f>'SM 1'!$A$2</c:f>
              <c:strCache>
                <c:ptCount val="1"/>
                <c:pt idx="0">
                  <c:v>In Place</c:v>
                </c:pt>
              </c:strCache>
            </c:strRef>
          </c:tx>
          <c:spPr>
            <a:solidFill>
              <a:srgbClr val="00B050"/>
            </a:solidFill>
            <a:ln>
              <a:noFill/>
            </a:ln>
            <a:effectLst/>
          </c:spPr>
          <c:invertIfNegative val="0"/>
          <c:cat>
            <c:strRef>
              <c:f>'SM 1'!$B$1:$Z$1</c:f>
              <c:strCache>
                <c:ptCount val="25"/>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22-Apr</c:v>
                </c:pt>
                <c:pt idx="17">
                  <c:v>22-May</c:v>
                </c:pt>
                <c:pt idx="18">
                  <c:v>Jun-22</c:v>
                </c:pt>
                <c:pt idx="19">
                  <c:v>22-Jul</c:v>
                </c:pt>
                <c:pt idx="20">
                  <c:v>Aug-22</c:v>
                </c:pt>
                <c:pt idx="21">
                  <c:v>Sep-22</c:v>
                </c:pt>
                <c:pt idx="22">
                  <c:v>Oct-22</c:v>
                </c:pt>
                <c:pt idx="23">
                  <c:v>Nov-22</c:v>
                </c:pt>
                <c:pt idx="24">
                  <c:v>Dec-22</c:v>
                </c:pt>
              </c:strCache>
            </c:strRef>
          </c:cat>
          <c:val>
            <c:numRef>
              <c:f>'SM 1'!$B$2:$Z$2</c:f>
              <c:numCache>
                <c:formatCode>General</c:formatCode>
                <c:ptCount val="25"/>
                <c:pt idx="0">
                  <c:v>2.11</c:v>
                </c:pt>
                <c:pt idx="1">
                  <c:v>6.25</c:v>
                </c:pt>
                <c:pt idx="2">
                  <c:v>8.86</c:v>
                </c:pt>
                <c:pt idx="3">
                  <c:v>14.29</c:v>
                </c:pt>
                <c:pt idx="4">
                  <c:v>22.78</c:v>
                </c:pt>
                <c:pt idx="5">
                  <c:v>21.74</c:v>
                </c:pt>
                <c:pt idx="6">
                  <c:v>32.86</c:v>
                </c:pt>
                <c:pt idx="7">
                  <c:v>34.78</c:v>
                </c:pt>
                <c:pt idx="8">
                  <c:v>50</c:v>
                </c:pt>
                <c:pt idx="9">
                  <c:v>54.69</c:v>
                </c:pt>
                <c:pt idx="10">
                  <c:v>59.02</c:v>
                </c:pt>
                <c:pt idx="11">
                  <c:v>59.38</c:v>
                </c:pt>
                <c:pt idx="12">
                  <c:v>60</c:v>
                </c:pt>
                <c:pt idx="13">
                  <c:v>56.45</c:v>
                </c:pt>
                <c:pt idx="14">
                  <c:v>61.9</c:v>
                </c:pt>
                <c:pt idx="15">
                  <c:v>68.849999999999994</c:v>
                </c:pt>
                <c:pt idx="16">
                  <c:v>70</c:v>
                </c:pt>
                <c:pt idx="17">
                  <c:v>71.430000000000007</c:v>
                </c:pt>
                <c:pt idx="18">
                  <c:v>73.33</c:v>
                </c:pt>
                <c:pt idx="19">
                  <c:v>77</c:v>
                </c:pt>
                <c:pt idx="20">
                  <c:v>81</c:v>
                </c:pt>
                <c:pt idx="21">
                  <c:v>81</c:v>
                </c:pt>
                <c:pt idx="22">
                  <c:v>85</c:v>
                </c:pt>
                <c:pt idx="23">
                  <c:v>80</c:v>
                </c:pt>
                <c:pt idx="24">
                  <c:v>83</c:v>
                </c:pt>
              </c:numCache>
            </c:numRef>
          </c:val>
          <c:extLst>
            <c:ext xmlns:c16="http://schemas.microsoft.com/office/drawing/2014/chart" uri="{C3380CC4-5D6E-409C-BE32-E72D297353CC}">
              <c16:uniqueId val="{00000000-C5DD-4707-B903-6FC6BD30681D}"/>
            </c:ext>
          </c:extLst>
        </c:ser>
        <c:ser>
          <c:idx val="1"/>
          <c:order val="1"/>
          <c:tx>
            <c:strRef>
              <c:f>'SM 1'!$A$3</c:f>
              <c:strCache>
                <c:ptCount val="1"/>
                <c:pt idx="0">
                  <c:v>Working on it </c:v>
                </c:pt>
              </c:strCache>
            </c:strRef>
          </c:tx>
          <c:spPr>
            <a:solidFill>
              <a:srgbClr val="FFC000"/>
            </a:solidFill>
            <a:ln>
              <a:noFill/>
            </a:ln>
            <a:effectLst/>
          </c:spPr>
          <c:invertIfNegative val="0"/>
          <c:cat>
            <c:strRef>
              <c:f>'SM 1'!$B$1:$Z$1</c:f>
              <c:strCache>
                <c:ptCount val="25"/>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22-Apr</c:v>
                </c:pt>
                <c:pt idx="17">
                  <c:v>22-May</c:v>
                </c:pt>
                <c:pt idx="18">
                  <c:v>Jun-22</c:v>
                </c:pt>
                <c:pt idx="19">
                  <c:v>22-Jul</c:v>
                </c:pt>
                <c:pt idx="20">
                  <c:v>Aug-22</c:v>
                </c:pt>
                <c:pt idx="21">
                  <c:v>Sep-22</c:v>
                </c:pt>
                <c:pt idx="22">
                  <c:v>Oct-22</c:v>
                </c:pt>
                <c:pt idx="23">
                  <c:v>Nov-22</c:v>
                </c:pt>
                <c:pt idx="24">
                  <c:v>Dec-22</c:v>
                </c:pt>
              </c:strCache>
            </c:strRef>
          </c:cat>
          <c:val>
            <c:numRef>
              <c:f>'SM 1'!$B$3:$Z$3</c:f>
              <c:numCache>
                <c:formatCode>General</c:formatCode>
                <c:ptCount val="25"/>
                <c:pt idx="0">
                  <c:v>30</c:v>
                </c:pt>
                <c:pt idx="1">
                  <c:v>58.75</c:v>
                </c:pt>
                <c:pt idx="2">
                  <c:v>70.89</c:v>
                </c:pt>
                <c:pt idx="3">
                  <c:v>72.73</c:v>
                </c:pt>
                <c:pt idx="4">
                  <c:v>68.349999999999994</c:v>
                </c:pt>
                <c:pt idx="5">
                  <c:v>73.91</c:v>
                </c:pt>
                <c:pt idx="6">
                  <c:v>64.290000000000006</c:v>
                </c:pt>
                <c:pt idx="7">
                  <c:v>63.77</c:v>
                </c:pt>
                <c:pt idx="8">
                  <c:v>50</c:v>
                </c:pt>
                <c:pt idx="9">
                  <c:v>43.75</c:v>
                </c:pt>
                <c:pt idx="10">
                  <c:v>39.340000000000003</c:v>
                </c:pt>
                <c:pt idx="11">
                  <c:v>37.5</c:v>
                </c:pt>
                <c:pt idx="12">
                  <c:v>36.67</c:v>
                </c:pt>
                <c:pt idx="13">
                  <c:v>38.71</c:v>
                </c:pt>
                <c:pt idx="14">
                  <c:v>33.33</c:v>
                </c:pt>
                <c:pt idx="15">
                  <c:v>27.59</c:v>
                </c:pt>
                <c:pt idx="16">
                  <c:v>25</c:v>
                </c:pt>
                <c:pt idx="17">
                  <c:v>23.81</c:v>
                </c:pt>
                <c:pt idx="18">
                  <c:v>26.67</c:v>
                </c:pt>
                <c:pt idx="19">
                  <c:v>23</c:v>
                </c:pt>
                <c:pt idx="20">
                  <c:v>19</c:v>
                </c:pt>
                <c:pt idx="21">
                  <c:v>19</c:v>
                </c:pt>
                <c:pt idx="22">
                  <c:v>15</c:v>
                </c:pt>
                <c:pt idx="23">
                  <c:v>20</c:v>
                </c:pt>
                <c:pt idx="24">
                  <c:v>17</c:v>
                </c:pt>
              </c:numCache>
            </c:numRef>
          </c:val>
          <c:extLst>
            <c:ext xmlns:c16="http://schemas.microsoft.com/office/drawing/2014/chart" uri="{C3380CC4-5D6E-409C-BE32-E72D297353CC}">
              <c16:uniqueId val="{00000001-C5DD-4707-B903-6FC6BD30681D}"/>
            </c:ext>
          </c:extLst>
        </c:ser>
        <c:ser>
          <c:idx val="2"/>
          <c:order val="2"/>
          <c:tx>
            <c:strRef>
              <c:f>'SM 1'!$A$4</c:f>
              <c:strCache>
                <c:ptCount val="1"/>
                <c:pt idx="0">
                  <c:v>Not Started</c:v>
                </c:pt>
              </c:strCache>
            </c:strRef>
          </c:tx>
          <c:spPr>
            <a:solidFill>
              <a:srgbClr val="FF0000"/>
            </a:solidFill>
            <a:ln>
              <a:noFill/>
            </a:ln>
            <a:effectLst/>
          </c:spPr>
          <c:invertIfNegative val="0"/>
          <c:cat>
            <c:strRef>
              <c:f>'SM 1'!$B$1:$Z$1</c:f>
              <c:strCache>
                <c:ptCount val="25"/>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22-Apr</c:v>
                </c:pt>
                <c:pt idx="17">
                  <c:v>22-May</c:v>
                </c:pt>
                <c:pt idx="18">
                  <c:v>Jun-22</c:v>
                </c:pt>
                <c:pt idx="19">
                  <c:v>22-Jul</c:v>
                </c:pt>
                <c:pt idx="20">
                  <c:v>Aug-22</c:v>
                </c:pt>
                <c:pt idx="21">
                  <c:v>Sep-22</c:v>
                </c:pt>
                <c:pt idx="22">
                  <c:v>Oct-22</c:v>
                </c:pt>
                <c:pt idx="23">
                  <c:v>Nov-22</c:v>
                </c:pt>
                <c:pt idx="24">
                  <c:v>Dec-22</c:v>
                </c:pt>
              </c:strCache>
            </c:strRef>
          </c:cat>
          <c:val>
            <c:numRef>
              <c:f>'SM 1'!$B$4:$Z$4</c:f>
              <c:numCache>
                <c:formatCode>General</c:formatCode>
                <c:ptCount val="25"/>
                <c:pt idx="0">
                  <c:v>67.89</c:v>
                </c:pt>
                <c:pt idx="1">
                  <c:v>35</c:v>
                </c:pt>
                <c:pt idx="2">
                  <c:v>20.25</c:v>
                </c:pt>
                <c:pt idx="3">
                  <c:v>12.97999999999999</c:v>
                </c:pt>
                <c:pt idx="4">
                  <c:v>8.8700000000000045</c:v>
                </c:pt>
                <c:pt idx="5">
                  <c:v>4.3500000000000085</c:v>
                </c:pt>
                <c:pt idx="6">
                  <c:v>2.8499999999999943</c:v>
                </c:pt>
                <c:pt idx="7">
                  <c:v>1.4499999999999886</c:v>
                </c:pt>
                <c:pt idx="8">
                  <c:v>0</c:v>
                </c:pt>
                <c:pt idx="9">
                  <c:v>1.5600000000000023</c:v>
                </c:pt>
                <c:pt idx="10">
                  <c:v>1.6399999999999864</c:v>
                </c:pt>
                <c:pt idx="11">
                  <c:v>3.1200000000000045</c:v>
                </c:pt>
                <c:pt idx="12">
                  <c:v>3.3299999999999983</c:v>
                </c:pt>
                <c:pt idx="13">
                  <c:v>4.8400000000000034</c:v>
                </c:pt>
                <c:pt idx="14">
                  <c:v>4.7700000000000102</c:v>
                </c:pt>
                <c:pt idx="15">
                  <c:v>3.5600000000000023</c:v>
                </c:pt>
                <c:pt idx="16">
                  <c:v>5</c:v>
                </c:pt>
                <c:pt idx="17">
                  <c:v>4.7599999999999909</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02-C5DD-4707-B903-6FC6BD30681D}"/>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NTSV C-Section Rate by Race and Ethnicity</a:t>
            </a:r>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RE!$A$9</c:f>
              <c:strCache>
                <c:ptCount val="1"/>
                <c:pt idx="0">
                  <c:v>White</c:v>
                </c:pt>
              </c:strCache>
            </c:strRef>
          </c:tx>
          <c:spPr>
            <a:solidFill>
              <a:schemeClr val="accent1"/>
            </a:solidFill>
            <a:ln>
              <a:noFill/>
            </a:ln>
            <a:effectLst/>
          </c:spPr>
          <c:invertIfNegative val="0"/>
          <c:cat>
            <c:strRef>
              <c:f>RE!$B$8:$J$8</c:f>
              <c:strCache>
                <c:ptCount val="9"/>
                <c:pt idx="0">
                  <c:v>Baseline 
(29 Teams)</c:v>
                </c:pt>
                <c:pt idx="1">
                  <c:v>Q1 2021
 (40 teams)</c:v>
                </c:pt>
                <c:pt idx="2">
                  <c:v>Q2 2021
 (40 Teams)</c:v>
                </c:pt>
                <c:pt idx="3">
                  <c:v>Q3 2021 
(40 teams)</c:v>
                </c:pt>
                <c:pt idx="4">
                  <c:v>Q4 2021 
(40 teams)</c:v>
                </c:pt>
                <c:pt idx="5">
                  <c:v>Q1 2022
 (50 teams)</c:v>
                </c:pt>
                <c:pt idx="6">
                  <c:v>Q2 2022 
(64 Teams)</c:v>
                </c:pt>
                <c:pt idx="7">
                  <c:v>Q3 2022 
(62 Teams)</c:v>
                </c:pt>
                <c:pt idx="8">
                  <c:v>Q4 2022 (54 Teams)</c:v>
                </c:pt>
              </c:strCache>
            </c:strRef>
          </c:cat>
          <c:val>
            <c:numRef>
              <c:f>RE!$B$9:$J$9</c:f>
              <c:numCache>
                <c:formatCode>0%</c:formatCode>
                <c:ptCount val="9"/>
                <c:pt idx="0">
                  <c:v>0.27</c:v>
                </c:pt>
                <c:pt idx="1">
                  <c:v>0.26</c:v>
                </c:pt>
                <c:pt idx="2">
                  <c:v>0.25</c:v>
                </c:pt>
                <c:pt idx="3">
                  <c:v>0.24</c:v>
                </c:pt>
                <c:pt idx="4">
                  <c:v>0.25</c:v>
                </c:pt>
                <c:pt idx="5">
                  <c:v>0.25</c:v>
                </c:pt>
                <c:pt idx="6">
                  <c:v>0.23</c:v>
                </c:pt>
                <c:pt idx="7">
                  <c:v>0.25</c:v>
                </c:pt>
                <c:pt idx="8">
                  <c:v>0.23</c:v>
                </c:pt>
              </c:numCache>
            </c:numRef>
          </c:val>
          <c:extLst>
            <c:ext xmlns:c16="http://schemas.microsoft.com/office/drawing/2014/chart" uri="{C3380CC4-5D6E-409C-BE32-E72D297353CC}">
              <c16:uniqueId val="{00000000-5649-41C8-B4C7-9615B478844D}"/>
            </c:ext>
          </c:extLst>
        </c:ser>
        <c:ser>
          <c:idx val="1"/>
          <c:order val="1"/>
          <c:tx>
            <c:strRef>
              <c:f>RE!$A$10</c:f>
              <c:strCache>
                <c:ptCount val="1"/>
                <c:pt idx="0">
                  <c:v>BIPOC</c:v>
                </c:pt>
              </c:strCache>
            </c:strRef>
          </c:tx>
          <c:spPr>
            <a:solidFill>
              <a:schemeClr val="accent2"/>
            </a:solidFill>
            <a:ln>
              <a:noFill/>
            </a:ln>
            <a:effectLst/>
          </c:spPr>
          <c:invertIfNegative val="0"/>
          <c:cat>
            <c:strRef>
              <c:f>RE!$B$8:$J$8</c:f>
              <c:strCache>
                <c:ptCount val="9"/>
                <c:pt idx="0">
                  <c:v>Baseline 
(29 Teams)</c:v>
                </c:pt>
                <c:pt idx="1">
                  <c:v>Q1 2021
 (40 teams)</c:v>
                </c:pt>
                <c:pt idx="2">
                  <c:v>Q2 2021
 (40 Teams)</c:v>
                </c:pt>
                <c:pt idx="3">
                  <c:v>Q3 2021 
(40 teams)</c:v>
                </c:pt>
                <c:pt idx="4">
                  <c:v>Q4 2021 
(40 teams)</c:v>
                </c:pt>
                <c:pt idx="5">
                  <c:v>Q1 2022
 (50 teams)</c:v>
                </c:pt>
                <c:pt idx="6">
                  <c:v>Q2 2022 
(64 Teams)</c:v>
                </c:pt>
                <c:pt idx="7">
                  <c:v>Q3 2022 
(62 Teams)</c:v>
                </c:pt>
                <c:pt idx="8">
                  <c:v>Q4 2022 (54 Teams)</c:v>
                </c:pt>
              </c:strCache>
            </c:strRef>
          </c:cat>
          <c:val>
            <c:numRef>
              <c:f>RE!$B$10:$J$10</c:f>
              <c:numCache>
                <c:formatCode>0%</c:formatCode>
                <c:ptCount val="9"/>
                <c:pt idx="0">
                  <c:v>0.36</c:v>
                </c:pt>
                <c:pt idx="1">
                  <c:v>0.33</c:v>
                </c:pt>
                <c:pt idx="2">
                  <c:v>0.24</c:v>
                </c:pt>
                <c:pt idx="3">
                  <c:v>0.25</c:v>
                </c:pt>
                <c:pt idx="4">
                  <c:v>0.25</c:v>
                </c:pt>
                <c:pt idx="5">
                  <c:v>0.33</c:v>
                </c:pt>
                <c:pt idx="6">
                  <c:v>0.28000000000000003</c:v>
                </c:pt>
                <c:pt idx="7">
                  <c:v>0.26</c:v>
                </c:pt>
                <c:pt idx="8">
                  <c:v>0.27</c:v>
                </c:pt>
              </c:numCache>
            </c:numRef>
          </c:val>
          <c:extLst>
            <c:ext xmlns:c16="http://schemas.microsoft.com/office/drawing/2014/chart" uri="{C3380CC4-5D6E-409C-BE32-E72D297353CC}">
              <c16:uniqueId val="{00000001-5649-41C8-B4C7-9615B478844D}"/>
            </c:ext>
          </c:extLst>
        </c:ser>
        <c:dLbls>
          <c:showLegendKey val="0"/>
          <c:showVal val="0"/>
          <c:showCatName val="0"/>
          <c:showSerName val="0"/>
          <c:showPercent val="0"/>
          <c:showBubbleSize val="0"/>
        </c:dLbls>
        <c:gapWidth val="219"/>
        <c:overlap val="-27"/>
        <c:axId val="1784946400"/>
        <c:axId val="1784938912"/>
      </c:barChart>
      <c:catAx>
        <c:axId val="1784946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84938912"/>
        <c:crosses val="autoZero"/>
        <c:auto val="1"/>
        <c:lblAlgn val="ctr"/>
        <c:lblOffset val="100"/>
        <c:noMultiLvlLbl val="0"/>
      </c:catAx>
      <c:valAx>
        <c:axId val="17849389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8494640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NTSV C-Sections Meeting ACOG/SMFM</a:t>
            </a:r>
            <a:r>
              <a:rPr lang="en-US" sz="2000" baseline="0"/>
              <a:t> Criteria by Category</a:t>
            </a:r>
            <a:endParaRPr lang="en-US" sz="2000"/>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'ACOG.SMFM '!$K$8</c:f>
              <c:strCache>
                <c:ptCount val="1"/>
                <c:pt idx="0">
                  <c:v>Cesarean after Induction</c:v>
                </c:pt>
              </c:strCache>
            </c:strRef>
          </c:tx>
          <c:spPr>
            <a:ln w="28575" cap="rnd">
              <a:solidFill>
                <a:srgbClr val="CC99FF"/>
              </a:solidFill>
              <a:round/>
            </a:ln>
            <a:effectLst/>
          </c:spPr>
          <c:marker>
            <c:symbol val="none"/>
          </c:marker>
          <c:dLbls>
            <c:dLbl>
              <c:idx val="0"/>
              <c:layout>
                <c:manualLayout>
                  <c:x val="-7.3478263385082621E-2"/>
                  <c:y val="4.5260124547309658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766-4DA8-88EC-CAF21DC860A1}"/>
                </c:ext>
              </c:extLst>
            </c:dLbl>
            <c:dLbl>
              <c:idx val="8"/>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3766-4DA8-88EC-CAF21DC860A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'ACOG.SMFM '!$L$7:$T$7</c:f>
              <c:strCache>
                <c:ptCount val="9"/>
                <c:pt idx="0">
                  <c:v>Baseline</c:v>
                </c:pt>
                <c:pt idx="1">
                  <c:v>Quarter 1 2021</c:v>
                </c:pt>
                <c:pt idx="2">
                  <c:v>Quarter 2 2021</c:v>
                </c:pt>
                <c:pt idx="3">
                  <c:v>Quarter 3 2021</c:v>
                </c:pt>
                <c:pt idx="4">
                  <c:v>Quarter 4 2021</c:v>
                </c:pt>
                <c:pt idx="5">
                  <c:v>Quarter 1 2022</c:v>
                </c:pt>
                <c:pt idx="6">
                  <c:v>Quarter 2 2022</c:v>
                </c:pt>
                <c:pt idx="7">
                  <c:v>Quarter 3 2022 </c:v>
                </c:pt>
                <c:pt idx="8">
                  <c:v>Quarter 4 2022</c:v>
                </c:pt>
              </c:strCache>
            </c:strRef>
          </c:cat>
          <c:val>
            <c:numRef>
              <c:f>'ACOG.SMFM '!$L$8:$T$8</c:f>
              <c:numCache>
                <c:formatCode>0%</c:formatCode>
                <c:ptCount val="9"/>
                <c:pt idx="0">
                  <c:v>0.51</c:v>
                </c:pt>
                <c:pt idx="1">
                  <c:v>0.54</c:v>
                </c:pt>
                <c:pt idx="2" formatCode="0.00%">
                  <c:v>0.5464</c:v>
                </c:pt>
                <c:pt idx="3">
                  <c:v>0.53</c:v>
                </c:pt>
                <c:pt idx="4" formatCode="0.00%">
                  <c:v>0.59099999999999997</c:v>
                </c:pt>
                <c:pt idx="5" formatCode="0.00%">
                  <c:v>0.59</c:v>
                </c:pt>
                <c:pt idx="6">
                  <c:v>0.56000000000000005</c:v>
                </c:pt>
                <c:pt idx="7">
                  <c:v>0.63</c:v>
                </c:pt>
                <c:pt idx="8">
                  <c:v>0.57999999999999996</c:v>
                </c:pt>
              </c:numCache>
            </c:numRef>
          </c:val>
          <c:smooth val="0"/>
          <c:extLst>
            <c:ext xmlns:c16="http://schemas.microsoft.com/office/drawing/2014/chart" uri="{C3380CC4-5D6E-409C-BE32-E72D297353CC}">
              <c16:uniqueId val="{00000001-3766-4DA8-88EC-CAF21DC860A1}"/>
            </c:ext>
          </c:extLst>
        </c:ser>
        <c:ser>
          <c:idx val="1"/>
          <c:order val="1"/>
          <c:tx>
            <c:strRef>
              <c:f>'ACOG.SMFM '!$K$9</c:f>
              <c:strCache>
                <c:ptCount val="1"/>
                <c:pt idx="0">
                  <c:v>Labor Dystocia</c:v>
                </c:pt>
              </c:strCache>
            </c:strRef>
          </c:tx>
          <c:spPr>
            <a:ln w="28575" cap="rnd">
              <a:solidFill>
                <a:srgbClr val="FF99CC"/>
              </a:solidFill>
              <a:round/>
            </a:ln>
            <a:effectLst/>
          </c:spPr>
          <c:marker>
            <c:symbol val="none"/>
          </c:marker>
          <c:dLbls>
            <c:dLbl>
              <c:idx val="0"/>
              <c:layout>
                <c:manualLayout>
                  <c:x val="-7.9130437491627445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766-4DA8-88EC-CAF21DC860A1}"/>
                </c:ext>
              </c:extLst>
            </c:dLbl>
            <c:dLbl>
              <c:idx val="8"/>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3766-4DA8-88EC-CAF21DC860A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'ACOG.SMFM '!$L$7:$T$7</c:f>
              <c:strCache>
                <c:ptCount val="9"/>
                <c:pt idx="0">
                  <c:v>Baseline</c:v>
                </c:pt>
                <c:pt idx="1">
                  <c:v>Quarter 1 2021</c:v>
                </c:pt>
                <c:pt idx="2">
                  <c:v>Quarter 2 2021</c:v>
                </c:pt>
                <c:pt idx="3">
                  <c:v>Quarter 3 2021</c:v>
                </c:pt>
                <c:pt idx="4">
                  <c:v>Quarter 4 2021</c:v>
                </c:pt>
                <c:pt idx="5">
                  <c:v>Quarter 1 2022</c:v>
                </c:pt>
                <c:pt idx="6">
                  <c:v>Quarter 2 2022</c:v>
                </c:pt>
                <c:pt idx="7">
                  <c:v>Quarter 3 2022 </c:v>
                </c:pt>
                <c:pt idx="8">
                  <c:v>Quarter 4 2022</c:v>
                </c:pt>
              </c:strCache>
            </c:strRef>
          </c:cat>
          <c:val>
            <c:numRef>
              <c:f>'ACOG.SMFM '!$L$9:$T$9</c:f>
              <c:numCache>
                <c:formatCode>0%</c:formatCode>
                <c:ptCount val="9"/>
                <c:pt idx="0">
                  <c:v>0.37</c:v>
                </c:pt>
                <c:pt idx="1">
                  <c:v>0.48</c:v>
                </c:pt>
                <c:pt idx="2">
                  <c:v>0.49</c:v>
                </c:pt>
                <c:pt idx="3" formatCode="0.00%">
                  <c:v>0.53220000000000001</c:v>
                </c:pt>
                <c:pt idx="4" formatCode="0.00%">
                  <c:v>0.56999999999999995</c:v>
                </c:pt>
                <c:pt idx="5" formatCode="0.00%">
                  <c:v>0.59</c:v>
                </c:pt>
                <c:pt idx="6">
                  <c:v>0.52</c:v>
                </c:pt>
                <c:pt idx="7">
                  <c:v>0.55000000000000004</c:v>
                </c:pt>
                <c:pt idx="8">
                  <c:v>0.49</c:v>
                </c:pt>
              </c:numCache>
            </c:numRef>
          </c:val>
          <c:smooth val="0"/>
          <c:extLst>
            <c:ext xmlns:c16="http://schemas.microsoft.com/office/drawing/2014/chart" uri="{C3380CC4-5D6E-409C-BE32-E72D297353CC}">
              <c16:uniqueId val="{00000004-3766-4DA8-88EC-CAF21DC860A1}"/>
            </c:ext>
          </c:extLst>
        </c:ser>
        <c:ser>
          <c:idx val="2"/>
          <c:order val="2"/>
          <c:tx>
            <c:strRef>
              <c:f>'ACOG.SMFM '!$K$10</c:f>
              <c:strCache>
                <c:ptCount val="1"/>
                <c:pt idx="0">
                  <c:v>Fetal Heart Rate Concerns</c:v>
                </c:pt>
              </c:strCache>
            </c:strRef>
          </c:tx>
          <c:spPr>
            <a:ln w="28575" cap="rnd">
              <a:solidFill>
                <a:srgbClr val="6699FF"/>
              </a:solidFill>
              <a:round/>
            </a:ln>
            <a:effectLst/>
          </c:spPr>
          <c:marker>
            <c:symbol val="none"/>
          </c:marker>
          <c:dLbls>
            <c:dLbl>
              <c:idx val="0"/>
              <c:layout>
                <c:manualLayout>
                  <c:x val="-7.3478263385082621E-2"/>
                  <c:y val="-4.5260124547310075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3766-4DA8-88EC-CAF21DC860A1}"/>
                </c:ext>
              </c:extLst>
            </c:dLbl>
            <c:dLbl>
              <c:idx val="8"/>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3766-4DA8-88EC-CAF21DC860A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'ACOG.SMFM '!$L$7:$T$7</c:f>
              <c:strCache>
                <c:ptCount val="9"/>
                <c:pt idx="0">
                  <c:v>Baseline</c:v>
                </c:pt>
                <c:pt idx="1">
                  <c:v>Quarter 1 2021</c:v>
                </c:pt>
                <c:pt idx="2">
                  <c:v>Quarter 2 2021</c:v>
                </c:pt>
                <c:pt idx="3">
                  <c:v>Quarter 3 2021</c:v>
                </c:pt>
                <c:pt idx="4">
                  <c:v>Quarter 4 2021</c:v>
                </c:pt>
                <c:pt idx="5">
                  <c:v>Quarter 1 2022</c:v>
                </c:pt>
                <c:pt idx="6">
                  <c:v>Quarter 2 2022</c:v>
                </c:pt>
                <c:pt idx="7">
                  <c:v>Quarter 3 2022 </c:v>
                </c:pt>
                <c:pt idx="8">
                  <c:v>Quarter 4 2022</c:v>
                </c:pt>
              </c:strCache>
            </c:strRef>
          </c:cat>
          <c:val>
            <c:numRef>
              <c:f>'ACOG.SMFM '!$L$10:$T$10</c:f>
              <c:numCache>
                <c:formatCode>0%</c:formatCode>
                <c:ptCount val="9"/>
                <c:pt idx="0">
                  <c:v>0.8</c:v>
                </c:pt>
                <c:pt idx="1">
                  <c:v>0.78</c:v>
                </c:pt>
                <c:pt idx="2">
                  <c:v>0.83</c:v>
                </c:pt>
                <c:pt idx="3">
                  <c:v>0.79</c:v>
                </c:pt>
                <c:pt idx="4">
                  <c:v>0.79</c:v>
                </c:pt>
                <c:pt idx="5">
                  <c:v>0.76</c:v>
                </c:pt>
                <c:pt idx="6">
                  <c:v>0.75</c:v>
                </c:pt>
                <c:pt idx="7">
                  <c:v>0.77</c:v>
                </c:pt>
                <c:pt idx="8">
                  <c:v>0.8</c:v>
                </c:pt>
              </c:numCache>
            </c:numRef>
          </c:val>
          <c:smooth val="0"/>
          <c:extLst>
            <c:ext xmlns:c16="http://schemas.microsoft.com/office/drawing/2014/chart" uri="{C3380CC4-5D6E-409C-BE32-E72D297353CC}">
              <c16:uniqueId val="{00000007-3766-4DA8-88EC-CAF21DC860A1}"/>
            </c:ext>
          </c:extLst>
        </c:ser>
        <c:ser>
          <c:idx val="3"/>
          <c:order val="3"/>
          <c:tx>
            <c:strRef>
              <c:f>'ACOG.SMFM '!$K$11</c:f>
              <c:strCache>
                <c:ptCount val="1"/>
                <c:pt idx="0">
                  <c:v>Total NTSV C-Sections</c:v>
                </c:pt>
              </c:strCache>
            </c:strRef>
          </c:tx>
          <c:spPr>
            <a:ln w="50800" cap="rnd">
              <a:solidFill>
                <a:schemeClr val="accent5">
                  <a:lumMod val="50000"/>
                </a:schemeClr>
              </a:solidFill>
              <a:round/>
            </a:ln>
            <a:effectLst/>
          </c:spPr>
          <c:marker>
            <c:symbol val="none"/>
          </c:marker>
          <c:dLbls>
            <c:dLbl>
              <c:idx val="0"/>
              <c:layout>
                <c:manualLayout>
                  <c:x val="-7.3478263385082621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3766-4DA8-88EC-CAF21DC860A1}"/>
                </c:ext>
              </c:extLst>
            </c:dLbl>
            <c:dLbl>
              <c:idx val="8"/>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3766-4DA8-88EC-CAF21DC860A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'ACOG.SMFM '!$L$7:$T$7</c:f>
              <c:strCache>
                <c:ptCount val="9"/>
                <c:pt idx="0">
                  <c:v>Baseline</c:v>
                </c:pt>
                <c:pt idx="1">
                  <c:v>Quarter 1 2021</c:v>
                </c:pt>
                <c:pt idx="2">
                  <c:v>Quarter 2 2021</c:v>
                </c:pt>
                <c:pt idx="3">
                  <c:v>Quarter 3 2021</c:v>
                </c:pt>
                <c:pt idx="4">
                  <c:v>Quarter 4 2021</c:v>
                </c:pt>
                <c:pt idx="5">
                  <c:v>Quarter 1 2022</c:v>
                </c:pt>
                <c:pt idx="6">
                  <c:v>Quarter 2 2022</c:v>
                </c:pt>
                <c:pt idx="7">
                  <c:v>Quarter 3 2022 </c:v>
                </c:pt>
                <c:pt idx="8">
                  <c:v>Quarter 4 2022</c:v>
                </c:pt>
              </c:strCache>
            </c:strRef>
          </c:cat>
          <c:val>
            <c:numRef>
              <c:f>'ACOG.SMFM '!$L$11:$T$11</c:f>
              <c:numCache>
                <c:formatCode>0%</c:formatCode>
                <c:ptCount val="9"/>
                <c:pt idx="0">
                  <c:v>0.6</c:v>
                </c:pt>
                <c:pt idx="1">
                  <c:v>0.62</c:v>
                </c:pt>
                <c:pt idx="2">
                  <c:v>0.64</c:v>
                </c:pt>
                <c:pt idx="3">
                  <c:v>0.63</c:v>
                </c:pt>
                <c:pt idx="4">
                  <c:v>0.67</c:v>
                </c:pt>
                <c:pt idx="5">
                  <c:v>0.66</c:v>
                </c:pt>
                <c:pt idx="6">
                  <c:v>0.63</c:v>
                </c:pt>
                <c:pt idx="7">
                  <c:v>0.67</c:v>
                </c:pt>
                <c:pt idx="8">
                  <c:v>0.64</c:v>
                </c:pt>
              </c:numCache>
            </c:numRef>
          </c:val>
          <c:smooth val="0"/>
          <c:extLst>
            <c:ext xmlns:c16="http://schemas.microsoft.com/office/drawing/2014/chart" uri="{C3380CC4-5D6E-409C-BE32-E72D297353CC}">
              <c16:uniqueId val="{0000000A-3766-4DA8-88EC-CAF21DC860A1}"/>
            </c:ext>
          </c:extLst>
        </c:ser>
        <c:dLbls>
          <c:showLegendKey val="0"/>
          <c:showVal val="0"/>
          <c:showCatName val="0"/>
          <c:showSerName val="0"/>
          <c:showPercent val="0"/>
          <c:showBubbleSize val="0"/>
        </c:dLbls>
        <c:smooth val="0"/>
        <c:axId val="1776907392"/>
        <c:axId val="1776895744"/>
      </c:lineChart>
      <c:catAx>
        <c:axId val="1776907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76895744"/>
        <c:crosses val="autoZero"/>
        <c:auto val="1"/>
        <c:lblAlgn val="ctr"/>
        <c:lblOffset val="100"/>
        <c:noMultiLvlLbl val="0"/>
      </c:catAx>
      <c:valAx>
        <c:axId val="17768957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690739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NTSV C-Sections Meeting ACOG/SMFM Criteria</a:t>
            </a:r>
            <a:r>
              <a:rPr lang="en-US" sz="2000" baseline="0"/>
              <a:t> </a:t>
            </a:r>
          </a:p>
          <a:p>
            <a:pPr>
              <a:defRPr sz="2000"/>
            </a:pPr>
            <a:r>
              <a:rPr lang="en-US" sz="2000" baseline="0"/>
              <a:t>by Stage of Labor</a:t>
            </a:r>
            <a:endParaRPr lang="en-US" sz="2000"/>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'ACOG.SMFM '!$K$15</c:f>
              <c:strCache>
                <c:ptCount val="1"/>
                <c:pt idx="0">
                  <c:v>Failed Induction</c:v>
                </c:pt>
              </c:strCache>
            </c:strRef>
          </c:tx>
          <c:spPr>
            <a:ln w="50800" cap="rnd">
              <a:solidFill>
                <a:schemeClr val="accent4"/>
              </a:solidFill>
              <a:round/>
            </a:ln>
            <a:effectLst/>
          </c:spPr>
          <c:marker>
            <c:symbol val="none"/>
          </c:marker>
          <c:dLbls>
            <c:dLbl>
              <c:idx val="8"/>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EED-4FC7-8BD9-773FAC408B3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'ACOG.SMFM '!$L$14:$T$14</c:f>
              <c:strCache>
                <c:ptCount val="9"/>
                <c:pt idx="0">
                  <c:v>Baseline</c:v>
                </c:pt>
                <c:pt idx="1">
                  <c:v>Quarter 1 2021</c:v>
                </c:pt>
                <c:pt idx="2">
                  <c:v>Quarter 2 2021</c:v>
                </c:pt>
                <c:pt idx="3">
                  <c:v>Quarter 3 2021</c:v>
                </c:pt>
                <c:pt idx="4">
                  <c:v>Quarter 4 2021</c:v>
                </c:pt>
                <c:pt idx="5">
                  <c:v>Quarter 1 2022</c:v>
                </c:pt>
                <c:pt idx="6">
                  <c:v>Quarter 2 2022</c:v>
                </c:pt>
                <c:pt idx="7">
                  <c:v>Quarter 3 2022 </c:v>
                </c:pt>
                <c:pt idx="8">
                  <c:v>Quarter 4 2022</c:v>
                </c:pt>
              </c:strCache>
            </c:strRef>
          </c:cat>
          <c:val>
            <c:numRef>
              <c:f>'ACOG.SMFM '!$L$15:$T$15</c:f>
              <c:numCache>
                <c:formatCode>0%</c:formatCode>
                <c:ptCount val="9"/>
                <c:pt idx="0">
                  <c:v>0.35</c:v>
                </c:pt>
                <c:pt idx="1">
                  <c:v>0.39</c:v>
                </c:pt>
                <c:pt idx="2">
                  <c:v>0.39</c:v>
                </c:pt>
                <c:pt idx="3">
                  <c:v>0.36</c:v>
                </c:pt>
                <c:pt idx="4">
                  <c:v>0.42</c:v>
                </c:pt>
                <c:pt idx="5">
                  <c:v>0.45</c:v>
                </c:pt>
                <c:pt idx="6">
                  <c:v>0.4</c:v>
                </c:pt>
                <c:pt idx="7">
                  <c:v>0.45</c:v>
                </c:pt>
                <c:pt idx="8">
                  <c:v>0.42</c:v>
                </c:pt>
              </c:numCache>
            </c:numRef>
          </c:val>
          <c:smooth val="0"/>
          <c:extLst>
            <c:ext xmlns:c16="http://schemas.microsoft.com/office/drawing/2014/chart" uri="{C3380CC4-5D6E-409C-BE32-E72D297353CC}">
              <c16:uniqueId val="{00000000-5A14-494D-B722-35FBC76965CB}"/>
            </c:ext>
          </c:extLst>
        </c:ser>
        <c:ser>
          <c:idx val="1"/>
          <c:order val="1"/>
          <c:tx>
            <c:strRef>
              <c:f>'ACOG.SMFM '!$K$16</c:f>
              <c:strCache>
                <c:ptCount val="1"/>
                <c:pt idx="0">
                  <c:v>Active Stage Arrest</c:v>
                </c:pt>
              </c:strCache>
            </c:strRef>
          </c:tx>
          <c:spPr>
            <a:ln w="47625" cap="rnd">
              <a:solidFill>
                <a:srgbClr val="FF3399"/>
              </a:solidFill>
              <a:round/>
            </a:ln>
            <a:effectLst/>
          </c:spPr>
          <c:marker>
            <c:symbol val="none"/>
          </c:marker>
          <c:dLbls>
            <c:dLbl>
              <c:idx val="0"/>
              <c:layout/>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EED-4FC7-8BD9-773FAC408B3E}"/>
                </c:ext>
              </c:extLst>
            </c:dLbl>
            <c:dLbl>
              <c:idx val="8"/>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DEED-4FC7-8BD9-773FAC408B3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'ACOG.SMFM '!$L$14:$T$14</c:f>
              <c:strCache>
                <c:ptCount val="9"/>
                <c:pt idx="0">
                  <c:v>Baseline</c:v>
                </c:pt>
                <c:pt idx="1">
                  <c:v>Quarter 1 2021</c:v>
                </c:pt>
                <c:pt idx="2">
                  <c:v>Quarter 2 2021</c:v>
                </c:pt>
                <c:pt idx="3">
                  <c:v>Quarter 3 2021</c:v>
                </c:pt>
                <c:pt idx="4">
                  <c:v>Quarter 4 2021</c:v>
                </c:pt>
                <c:pt idx="5">
                  <c:v>Quarter 1 2022</c:v>
                </c:pt>
                <c:pt idx="6">
                  <c:v>Quarter 2 2022</c:v>
                </c:pt>
                <c:pt idx="7">
                  <c:v>Quarter 3 2022 </c:v>
                </c:pt>
                <c:pt idx="8">
                  <c:v>Quarter 4 2022</c:v>
                </c:pt>
              </c:strCache>
            </c:strRef>
          </c:cat>
          <c:val>
            <c:numRef>
              <c:f>'ACOG.SMFM '!$L$16:$T$16</c:f>
              <c:numCache>
                <c:formatCode>0%</c:formatCode>
                <c:ptCount val="9"/>
                <c:pt idx="0">
                  <c:v>0.69</c:v>
                </c:pt>
                <c:pt idx="1">
                  <c:v>0.77</c:v>
                </c:pt>
                <c:pt idx="2">
                  <c:v>0.79</c:v>
                </c:pt>
                <c:pt idx="3">
                  <c:v>0.8</c:v>
                </c:pt>
                <c:pt idx="4">
                  <c:v>0.73</c:v>
                </c:pt>
                <c:pt idx="5">
                  <c:v>0.85</c:v>
                </c:pt>
                <c:pt idx="6">
                  <c:v>0.79</c:v>
                </c:pt>
                <c:pt idx="7">
                  <c:v>0.81</c:v>
                </c:pt>
                <c:pt idx="8">
                  <c:v>0.8</c:v>
                </c:pt>
              </c:numCache>
            </c:numRef>
          </c:val>
          <c:smooth val="0"/>
          <c:extLst>
            <c:ext xmlns:c16="http://schemas.microsoft.com/office/drawing/2014/chart" uri="{C3380CC4-5D6E-409C-BE32-E72D297353CC}">
              <c16:uniqueId val="{00000001-5A14-494D-B722-35FBC76965CB}"/>
            </c:ext>
          </c:extLst>
        </c:ser>
        <c:ser>
          <c:idx val="2"/>
          <c:order val="2"/>
          <c:tx>
            <c:strRef>
              <c:f>'ACOG.SMFM '!$K$17</c:f>
              <c:strCache>
                <c:ptCount val="1"/>
                <c:pt idx="0">
                  <c:v>Second Stage Arrest</c:v>
                </c:pt>
              </c:strCache>
            </c:strRef>
          </c:tx>
          <c:spPr>
            <a:ln w="53975" cap="rnd">
              <a:solidFill>
                <a:srgbClr val="F08888"/>
              </a:solidFill>
              <a:round/>
            </a:ln>
            <a:effectLst/>
          </c:spPr>
          <c:marker>
            <c:symbol val="none"/>
          </c:marker>
          <c:dLbls>
            <c:dLbl>
              <c:idx val="0"/>
              <c:layout/>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EED-4FC7-8BD9-773FAC408B3E}"/>
                </c:ext>
              </c:extLst>
            </c:dLbl>
            <c:dLbl>
              <c:idx val="8"/>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EED-4FC7-8BD9-773FAC408B3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'ACOG.SMFM '!$L$14:$T$14</c:f>
              <c:strCache>
                <c:ptCount val="9"/>
                <c:pt idx="0">
                  <c:v>Baseline</c:v>
                </c:pt>
                <c:pt idx="1">
                  <c:v>Quarter 1 2021</c:v>
                </c:pt>
                <c:pt idx="2">
                  <c:v>Quarter 2 2021</c:v>
                </c:pt>
                <c:pt idx="3">
                  <c:v>Quarter 3 2021</c:v>
                </c:pt>
                <c:pt idx="4">
                  <c:v>Quarter 4 2021</c:v>
                </c:pt>
                <c:pt idx="5">
                  <c:v>Quarter 1 2022</c:v>
                </c:pt>
                <c:pt idx="6">
                  <c:v>Quarter 2 2022</c:v>
                </c:pt>
                <c:pt idx="7">
                  <c:v>Quarter 3 2022 </c:v>
                </c:pt>
                <c:pt idx="8">
                  <c:v>Quarter 4 2022</c:v>
                </c:pt>
              </c:strCache>
            </c:strRef>
          </c:cat>
          <c:val>
            <c:numRef>
              <c:f>'ACOG.SMFM '!$L$17:$T$17</c:f>
              <c:numCache>
                <c:formatCode>0%</c:formatCode>
                <c:ptCount val="9"/>
                <c:pt idx="0">
                  <c:v>0.35</c:v>
                </c:pt>
                <c:pt idx="1">
                  <c:v>0.47</c:v>
                </c:pt>
                <c:pt idx="2">
                  <c:v>0.47</c:v>
                </c:pt>
                <c:pt idx="3">
                  <c:v>0.49</c:v>
                </c:pt>
                <c:pt idx="4">
                  <c:v>0.56999999999999995</c:v>
                </c:pt>
                <c:pt idx="5">
                  <c:v>0.56000000000000005</c:v>
                </c:pt>
                <c:pt idx="6">
                  <c:v>0.54</c:v>
                </c:pt>
                <c:pt idx="7">
                  <c:v>0.65</c:v>
                </c:pt>
                <c:pt idx="8">
                  <c:v>0.57999999999999996</c:v>
                </c:pt>
              </c:numCache>
            </c:numRef>
          </c:val>
          <c:smooth val="0"/>
          <c:extLst>
            <c:ext xmlns:c16="http://schemas.microsoft.com/office/drawing/2014/chart" uri="{C3380CC4-5D6E-409C-BE32-E72D297353CC}">
              <c16:uniqueId val="{00000002-5A14-494D-B722-35FBC76965CB}"/>
            </c:ext>
          </c:extLst>
        </c:ser>
        <c:ser>
          <c:idx val="3"/>
          <c:order val="3"/>
          <c:tx>
            <c:strRef>
              <c:f>'ACOG.SMFM '!$K$18</c:f>
              <c:strCache>
                <c:ptCount val="1"/>
                <c:pt idx="0">
                  <c:v>Total NTSV C-Sections</c:v>
                </c:pt>
              </c:strCache>
            </c:strRef>
          </c:tx>
          <c:spPr>
            <a:ln w="79375" cap="rnd">
              <a:solidFill>
                <a:srgbClr val="002060"/>
              </a:solidFill>
              <a:round/>
            </a:ln>
            <a:effectLst/>
          </c:spPr>
          <c:marker>
            <c:symbol val="none"/>
          </c:marker>
          <c:dLbls>
            <c:dLbl>
              <c:idx val="0"/>
              <c:layout/>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5A14-494D-B722-35FBC76965CB}"/>
                </c:ext>
              </c:extLst>
            </c:dLbl>
            <c:dLbl>
              <c:idx val="8"/>
              <c:layout>
                <c:manualLayout>
                  <c:x val="-1.1574074074075771E-3"/>
                  <c:y val="-1.327457123134922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DEED-4FC7-8BD9-773FAC408B3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'ACOG.SMFM '!$L$14:$T$14</c:f>
              <c:strCache>
                <c:ptCount val="9"/>
                <c:pt idx="0">
                  <c:v>Baseline</c:v>
                </c:pt>
                <c:pt idx="1">
                  <c:v>Quarter 1 2021</c:v>
                </c:pt>
                <c:pt idx="2">
                  <c:v>Quarter 2 2021</c:v>
                </c:pt>
                <c:pt idx="3">
                  <c:v>Quarter 3 2021</c:v>
                </c:pt>
                <c:pt idx="4">
                  <c:v>Quarter 4 2021</c:v>
                </c:pt>
                <c:pt idx="5">
                  <c:v>Quarter 1 2022</c:v>
                </c:pt>
                <c:pt idx="6">
                  <c:v>Quarter 2 2022</c:v>
                </c:pt>
                <c:pt idx="7">
                  <c:v>Quarter 3 2022 </c:v>
                </c:pt>
                <c:pt idx="8">
                  <c:v>Quarter 4 2022</c:v>
                </c:pt>
              </c:strCache>
            </c:strRef>
          </c:cat>
          <c:val>
            <c:numRef>
              <c:f>'ACOG.SMFM '!$L$18:$T$18</c:f>
              <c:numCache>
                <c:formatCode>0%</c:formatCode>
                <c:ptCount val="9"/>
                <c:pt idx="0">
                  <c:v>0.6</c:v>
                </c:pt>
                <c:pt idx="1">
                  <c:v>0.62</c:v>
                </c:pt>
                <c:pt idx="2">
                  <c:v>0.64</c:v>
                </c:pt>
                <c:pt idx="3">
                  <c:v>0.63</c:v>
                </c:pt>
                <c:pt idx="4">
                  <c:v>0.67</c:v>
                </c:pt>
                <c:pt idx="5">
                  <c:v>0.66</c:v>
                </c:pt>
                <c:pt idx="6">
                  <c:v>0.63</c:v>
                </c:pt>
                <c:pt idx="7">
                  <c:v>0.67</c:v>
                </c:pt>
                <c:pt idx="8">
                  <c:v>0.64</c:v>
                </c:pt>
              </c:numCache>
            </c:numRef>
          </c:val>
          <c:smooth val="0"/>
          <c:extLst>
            <c:ext xmlns:c16="http://schemas.microsoft.com/office/drawing/2014/chart" uri="{C3380CC4-5D6E-409C-BE32-E72D297353CC}">
              <c16:uniqueId val="{00000003-5A14-494D-B722-35FBC76965CB}"/>
            </c:ext>
          </c:extLst>
        </c:ser>
        <c:dLbls>
          <c:showLegendKey val="0"/>
          <c:showVal val="0"/>
          <c:showCatName val="0"/>
          <c:showSerName val="0"/>
          <c:showPercent val="0"/>
          <c:showBubbleSize val="0"/>
        </c:dLbls>
        <c:smooth val="0"/>
        <c:axId val="1594953376"/>
        <c:axId val="1594933824"/>
      </c:lineChart>
      <c:catAx>
        <c:axId val="159495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94933824"/>
        <c:crosses val="autoZero"/>
        <c:auto val="1"/>
        <c:lblAlgn val="ctr"/>
        <c:lblOffset val="100"/>
        <c:noMultiLvlLbl val="0"/>
      </c:catAx>
      <c:valAx>
        <c:axId val="159493382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9495337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a:solidFill>
                  <a:sysClr val="windowText" lastClr="000000"/>
                </a:solidFill>
                <a:effectLst/>
              </a:rPr>
              <a:t>Family Birth Center NTSV C-section Rate</a:t>
            </a:r>
            <a:endParaRPr lang="en-US" sz="2400">
              <a:solidFill>
                <a:sysClr val="windowText" lastClr="000000"/>
              </a:solidFill>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Sheet1!$G$2</c:f>
              <c:strCache>
                <c:ptCount val="1"/>
                <c:pt idx="0">
                  <c:v>NTSV CS Rate</c:v>
                </c:pt>
              </c:strCache>
            </c:strRef>
          </c:tx>
          <c:spPr>
            <a:ln w="539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Sheet1!$A$3:$A$29</c:f>
              <c:numCache>
                <c:formatCode>mmm\-yy</c:formatCode>
                <c:ptCount val="27"/>
                <c:pt idx="0">
                  <c:v>44105</c:v>
                </c:pt>
                <c:pt idx="1">
                  <c:v>44136</c:v>
                </c:pt>
                <c:pt idx="2">
                  <c:v>44166</c:v>
                </c:pt>
                <c:pt idx="3">
                  <c:v>44197</c:v>
                </c:pt>
                <c:pt idx="4">
                  <c:v>44228</c:v>
                </c:pt>
                <c:pt idx="5">
                  <c:v>44256</c:v>
                </c:pt>
                <c:pt idx="6">
                  <c:v>44287</c:v>
                </c:pt>
                <c:pt idx="7">
                  <c:v>44317</c:v>
                </c:pt>
                <c:pt idx="8">
                  <c:v>44348</c:v>
                </c:pt>
                <c:pt idx="9">
                  <c:v>44378</c:v>
                </c:pt>
                <c:pt idx="10">
                  <c:v>44409</c:v>
                </c:pt>
                <c:pt idx="11">
                  <c:v>44440</c:v>
                </c:pt>
                <c:pt idx="12">
                  <c:v>44470</c:v>
                </c:pt>
                <c:pt idx="13">
                  <c:v>44501</c:v>
                </c:pt>
                <c:pt idx="14">
                  <c:v>44531</c:v>
                </c:pt>
                <c:pt idx="15">
                  <c:v>44562</c:v>
                </c:pt>
                <c:pt idx="16">
                  <c:v>44593</c:v>
                </c:pt>
                <c:pt idx="17">
                  <c:v>44621</c:v>
                </c:pt>
                <c:pt idx="18">
                  <c:v>44652</c:v>
                </c:pt>
                <c:pt idx="19">
                  <c:v>44682</c:v>
                </c:pt>
                <c:pt idx="20">
                  <c:v>44713</c:v>
                </c:pt>
                <c:pt idx="21">
                  <c:v>44743</c:v>
                </c:pt>
                <c:pt idx="22">
                  <c:v>44774</c:v>
                </c:pt>
                <c:pt idx="23">
                  <c:v>44805</c:v>
                </c:pt>
                <c:pt idx="24">
                  <c:v>44835</c:v>
                </c:pt>
                <c:pt idx="25">
                  <c:v>44866</c:v>
                </c:pt>
                <c:pt idx="26">
                  <c:v>44896</c:v>
                </c:pt>
              </c:numCache>
            </c:numRef>
          </c:cat>
          <c:val>
            <c:numRef>
              <c:f>Sheet1!$G$3:$G$29</c:f>
              <c:numCache>
                <c:formatCode>0%</c:formatCode>
                <c:ptCount val="27"/>
                <c:pt idx="0">
                  <c:v>0.30555555555555558</c:v>
                </c:pt>
                <c:pt idx="1">
                  <c:v>0.21649484536082475</c:v>
                </c:pt>
                <c:pt idx="2">
                  <c:v>0.18571428571428572</c:v>
                </c:pt>
                <c:pt idx="3">
                  <c:v>0.3235294117647059</c:v>
                </c:pt>
                <c:pt idx="4">
                  <c:v>0.32758620689655171</c:v>
                </c:pt>
                <c:pt idx="5">
                  <c:v>0.31168831168831168</c:v>
                </c:pt>
                <c:pt idx="6">
                  <c:v>0.22988505747126436</c:v>
                </c:pt>
                <c:pt idx="7">
                  <c:v>0.21794871794871795</c:v>
                </c:pt>
                <c:pt idx="8">
                  <c:v>0.22549019607843138</c:v>
                </c:pt>
                <c:pt idx="9" formatCode="0.0%">
                  <c:v>0.22619047619047619</c:v>
                </c:pt>
                <c:pt idx="10" formatCode="0.0%">
                  <c:v>0.23863636363636365</c:v>
                </c:pt>
                <c:pt idx="11" formatCode="0.0%">
                  <c:v>0.13043478260869565</c:v>
                </c:pt>
                <c:pt idx="12" formatCode="0.0%">
                  <c:v>0.19354838709677419</c:v>
                </c:pt>
                <c:pt idx="13" formatCode="0.0%">
                  <c:v>0.26785714285714285</c:v>
                </c:pt>
                <c:pt idx="14" formatCode="0.0%">
                  <c:v>0.18181818181818182</c:v>
                </c:pt>
                <c:pt idx="15" formatCode="0.0%">
                  <c:v>0.21875</c:v>
                </c:pt>
                <c:pt idx="16" formatCode="0.0%">
                  <c:v>0.28947368421052633</c:v>
                </c:pt>
                <c:pt idx="17" formatCode="0.0%">
                  <c:v>0.30882352941176472</c:v>
                </c:pt>
                <c:pt idx="18" formatCode="0.0%">
                  <c:v>0.31578947368421051</c:v>
                </c:pt>
                <c:pt idx="19" formatCode="0.0%">
                  <c:v>0.24285714285714285</c:v>
                </c:pt>
                <c:pt idx="20" formatCode="0.0%">
                  <c:v>0.2153846153846154</c:v>
                </c:pt>
                <c:pt idx="21" formatCode="0.0%">
                  <c:v>0.17333333333333334</c:v>
                </c:pt>
                <c:pt idx="22" formatCode="0.0%">
                  <c:v>0.25806451612903225</c:v>
                </c:pt>
                <c:pt idx="23" formatCode="0.0%">
                  <c:v>0.27536231884057971</c:v>
                </c:pt>
                <c:pt idx="24" formatCode="0.0%">
                  <c:v>0.23076923076923078</c:v>
                </c:pt>
                <c:pt idx="25" formatCode="0.0%">
                  <c:v>0.22058823529411764</c:v>
                </c:pt>
                <c:pt idx="26" formatCode="0.0%">
                  <c:v>0.28000000000000003</c:v>
                </c:pt>
              </c:numCache>
            </c:numRef>
          </c:val>
          <c:smooth val="0"/>
          <c:extLst>
            <c:ext xmlns:c16="http://schemas.microsoft.com/office/drawing/2014/chart" uri="{C3380CC4-5D6E-409C-BE32-E72D297353CC}">
              <c16:uniqueId val="{00000000-F325-4CCD-953B-F41E791D3BDE}"/>
            </c:ext>
          </c:extLst>
        </c:ser>
        <c:ser>
          <c:idx val="1"/>
          <c:order val="1"/>
          <c:tx>
            <c:strRef>
              <c:f>Sheet1!$K$2</c:f>
              <c:strCache>
                <c:ptCount val="1"/>
                <c:pt idx="0">
                  <c:v>Goal (23.6%)</c:v>
                </c:pt>
              </c:strCache>
            </c:strRef>
          </c:tx>
          <c:spPr>
            <a:ln w="28575" cap="rnd">
              <a:solidFill>
                <a:schemeClr val="accent2"/>
              </a:solidFill>
              <a:round/>
            </a:ln>
            <a:effectLst/>
          </c:spPr>
          <c:marker>
            <c:symbol val="none"/>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325-4CCD-953B-F41E791D3BDE}"/>
                </c:ext>
              </c:extLst>
            </c:dLbl>
            <c:dLbl>
              <c:idx val="12"/>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F325-4CCD-953B-F41E791D3BD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Sheet1!$A$3:$A$29</c:f>
              <c:numCache>
                <c:formatCode>mmm\-yy</c:formatCode>
                <c:ptCount val="27"/>
                <c:pt idx="0">
                  <c:v>44105</c:v>
                </c:pt>
                <c:pt idx="1">
                  <c:v>44136</c:v>
                </c:pt>
                <c:pt idx="2">
                  <c:v>44166</c:v>
                </c:pt>
                <c:pt idx="3">
                  <c:v>44197</c:v>
                </c:pt>
                <c:pt idx="4">
                  <c:v>44228</c:v>
                </c:pt>
                <c:pt idx="5">
                  <c:v>44256</c:v>
                </c:pt>
                <c:pt idx="6">
                  <c:v>44287</c:v>
                </c:pt>
                <c:pt idx="7">
                  <c:v>44317</c:v>
                </c:pt>
                <c:pt idx="8">
                  <c:v>44348</c:v>
                </c:pt>
                <c:pt idx="9">
                  <c:v>44378</c:v>
                </c:pt>
                <c:pt idx="10">
                  <c:v>44409</c:v>
                </c:pt>
                <c:pt idx="11">
                  <c:v>44440</c:v>
                </c:pt>
                <c:pt idx="12">
                  <c:v>44470</c:v>
                </c:pt>
                <c:pt idx="13">
                  <c:v>44501</c:v>
                </c:pt>
                <c:pt idx="14">
                  <c:v>44531</c:v>
                </c:pt>
                <c:pt idx="15">
                  <c:v>44562</c:v>
                </c:pt>
                <c:pt idx="16">
                  <c:v>44593</c:v>
                </c:pt>
                <c:pt idx="17">
                  <c:v>44621</c:v>
                </c:pt>
                <c:pt idx="18">
                  <c:v>44652</c:v>
                </c:pt>
                <c:pt idx="19">
                  <c:v>44682</c:v>
                </c:pt>
                <c:pt idx="20">
                  <c:v>44713</c:v>
                </c:pt>
                <c:pt idx="21">
                  <c:v>44743</c:v>
                </c:pt>
                <c:pt idx="22">
                  <c:v>44774</c:v>
                </c:pt>
                <c:pt idx="23">
                  <c:v>44805</c:v>
                </c:pt>
                <c:pt idx="24">
                  <c:v>44835</c:v>
                </c:pt>
                <c:pt idx="25">
                  <c:v>44866</c:v>
                </c:pt>
                <c:pt idx="26">
                  <c:v>44896</c:v>
                </c:pt>
              </c:numCache>
            </c:numRef>
          </c:cat>
          <c:val>
            <c:numRef>
              <c:f>Sheet1!$K$3:$K$29</c:f>
              <c:numCache>
                <c:formatCode>0.0%</c:formatCode>
                <c:ptCount val="27"/>
                <c:pt idx="0">
                  <c:v>0.247</c:v>
                </c:pt>
                <c:pt idx="1">
                  <c:v>0.247</c:v>
                </c:pt>
                <c:pt idx="2">
                  <c:v>0.247</c:v>
                </c:pt>
                <c:pt idx="3">
                  <c:v>0.247</c:v>
                </c:pt>
                <c:pt idx="4">
                  <c:v>0.247</c:v>
                </c:pt>
                <c:pt idx="5">
                  <c:v>0.247</c:v>
                </c:pt>
                <c:pt idx="6">
                  <c:v>0.247</c:v>
                </c:pt>
                <c:pt idx="7">
                  <c:v>0.247</c:v>
                </c:pt>
                <c:pt idx="8">
                  <c:v>0.247</c:v>
                </c:pt>
                <c:pt idx="9">
                  <c:v>0.247</c:v>
                </c:pt>
                <c:pt idx="10">
                  <c:v>0.247</c:v>
                </c:pt>
                <c:pt idx="11">
                  <c:v>0.247</c:v>
                </c:pt>
                <c:pt idx="12">
                  <c:v>0.23599999999999999</c:v>
                </c:pt>
                <c:pt idx="13">
                  <c:v>0.23599999999999999</c:v>
                </c:pt>
                <c:pt idx="14">
                  <c:v>0.23599999999999999</c:v>
                </c:pt>
                <c:pt idx="15">
                  <c:v>0.23599999999999999</c:v>
                </c:pt>
                <c:pt idx="16">
                  <c:v>0.23599999999999999</c:v>
                </c:pt>
                <c:pt idx="17">
                  <c:v>0.23599999999999999</c:v>
                </c:pt>
                <c:pt idx="18">
                  <c:v>0.23599999999999999</c:v>
                </c:pt>
                <c:pt idx="19">
                  <c:v>0.23599999999999999</c:v>
                </c:pt>
                <c:pt idx="20">
                  <c:v>0.23599999999999999</c:v>
                </c:pt>
                <c:pt idx="21">
                  <c:v>0.23599999999999999</c:v>
                </c:pt>
                <c:pt idx="22">
                  <c:v>0.23599999999999999</c:v>
                </c:pt>
                <c:pt idx="23">
                  <c:v>0.23599999999999999</c:v>
                </c:pt>
                <c:pt idx="24">
                  <c:v>0.23599999999999999</c:v>
                </c:pt>
                <c:pt idx="25">
                  <c:v>0.23599999999999999</c:v>
                </c:pt>
                <c:pt idx="26">
                  <c:v>0.23599999999999999</c:v>
                </c:pt>
              </c:numCache>
            </c:numRef>
          </c:val>
          <c:smooth val="0"/>
          <c:extLst>
            <c:ext xmlns:c16="http://schemas.microsoft.com/office/drawing/2014/chart" uri="{C3380CC4-5D6E-409C-BE32-E72D297353CC}">
              <c16:uniqueId val="{00000003-F325-4CCD-953B-F41E791D3BDE}"/>
            </c:ext>
          </c:extLst>
        </c:ser>
        <c:ser>
          <c:idx val="2"/>
          <c:order val="2"/>
          <c:tx>
            <c:v>Intervention</c:v>
          </c:tx>
          <c:spPr>
            <a:ln w="28575" cap="rnd">
              <a:solidFill>
                <a:schemeClr val="bg2"/>
              </a:solidFill>
              <a:round/>
            </a:ln>
            <a:effectLst/>
          </c:spPr>
          <c:marker>
            <c:symbol val="circle"/>
            <c:size val="5"/>
            <c:spPr>
              <a:solidFill>
                <a:srgbClr val="FF0000"/>
              </a:solidFill>
              <a:ln w="9525">
                <a:solidFill>
                  <a:srgbClr val="FF0000"/>
                </a:solidFill>
              </a:ln>
              <a:effectLst/>
            </c:spPr>
          </c:marker>
          <c:cat>
            <c:numRef>
              <c:f>Sheet1!$A$3:$A$29</c:f>
              <c:numCache>
                <c:formatCode>mmm\-yy</c:formatCode>
                <c:ptCount val="27"/>
                <c:pt idx="0">
                  <c:v>44105</c:v>
                </c:pt>
                <c:pt idx="1">
                  <c:v>44136</c:v>
                </c:pt>
                <c:pt idx="2">
                  <c:v>44166</c:v>
                </c:pt>
                <c:pt idx="3">
                  <c:v>44197</c:v>
                </c:pt>
                <c:pt idx="4">
                  <c:v>44228</c:v>
                </c:pt>
                <c:pt idx="5">
                  <c:v>44256</c:v>
                </c:pt>
                <c:pt idx="6">
                  <c:v>44287</c:v>
                </c:pt>
                <c:pt idx="7">
                  <c:v>44317</c:v>
                </c:pt>
                <c:pt idx="8">
                  <c:v>44348</c:v>
                </c:pt>
                <c:pt idx="9">
                  <c:v>44378</c:v>
                </c:pt>
                <c:pt idx="10">
                  <c:v>44409</c:v>
                </c:pt>
                <c:pt idx="11">
                  <c:v>44440</c:v>
                </c:pt>
                <c:pt idx="12">
                  <c:v>44470</c:v>
                </c:pt>
                <c:pt idx="13">
                  <c:v>44501</c:v>
                </c:pt>
                <c:pt idx="14">
                  <c:v>44531</c:v>
                </c:pt>
                <c:pt idx="15">
                  <c:v>44562</c:v>
                </c:pt>
                <c:pt idx="16">
                  <c:v>44593</c:v>
                </c:pt>
                <c:pt idx="17">
                  <c:v>44621</c:v>
                </c:pt>
                <c:pt idx="18">
                  <c:v>44652</c:v>
                </c:pt>
                <c:pt idx="19">
                  <c:v>44682</c:v>
                </c:pt>
                <c:pt idx="20">
                  <c:v>44713</c:v>
                </c:pt>
                <c:pt idx="21">
                  <c:v>44743</c:v>
                </c:pt>
                <c:pt idx="22">
                  <c:v>44774</c:v>
                </c:pt>
                <c:pt idx="23">
                  <c:v>44805</c:v>
                </c:pt>
                <c:pt idx="24">
                  <c:v>44835</c:v>
                </c:pt>
                <c:pt idx="25">
                  <c:v>44866</c:v>
                </c:pt>
                <c:pt idx="26">
                  <c:v>44896</c:v>
                </c:pt>
              </c:numCache>
            </c:numRef>
          </c:cat>
          <c:val>
            <c:numRef>
              <c:f>Sheet1!$L$3:$L$29</c:f>
              <c:numCache>
                <c:formatCode>General</c:formatCode>
                <c:ptCount val="27"/>
                <c:pt idx="2" formatCode="0.0%">
                  <c:v>0</c:v>
                </c:pt>
                <c:pt idx="5" formatCode="0.0%">
                  <c:v>0</c:v>
                </c:pt>
                <c:pt idx="6" formatCode="0.0%">
                  <c:v>0</c:v>
                </c:pt>
                <c:pt idx="7" formatCode="0.0%">
                  <c:v>0</c:v>
                </c:pt>
                <c:pt idx="8" formatCode="0.0%">
                  <c:v>0</c:v>
                </c:pt>
                <c:pt idx="9" formatCode="0.0%">
                  <c:v>0</c:v>
                </c:pt>
                <c:pt idx="10" formatCode="0.0%">
                  <c:v>0</c:v>
                </c:pt>
                <c:pt idx="11" formatCode="0.0%">
                  <c:v>0</c:v>
                </c:pt>
                <c:pt idx="18" formatCode="0.0%">
                  <c:v>0</c:v>
                </c:pt>
                <c:pt idx="19" formatCode="0.0%">
                  <c:v>0</c:v>
                </c:pt>
                <c:pt idx="20" formatCode="0.0%">
                  <c:v>0</c:v>
                </c:pt>
                <c:pt idx="21" formatCode="0.0%">
                  <c:v>0</c:v>
                </c:pt>
                <c:pt idx="23" formatCode="0.0%">
                  <c:v>0</c:v>
                </c:pt>
                <c:pt idx="24" formatCode="0.0%">
                  <c:v>0</c:v>
                </c:pt>
                <c:pt idx="25" formatCode="0.0%">
                  <c:v>0</c:v>
                </c:pt>
              </c:numCache>
            </c:numRef>
          </c:val>
          <c:smooth val="0"/>
          <c:extLst>
            <c:ext xmlns:c16="http://schemas.microsoft.com/office/drawing/2014/chart" uri="{C3380CC4-5D6E-409C-BE32-E72D297353CC}">
              <c16:uniqueId val="{00000004-F325-4CCD-953B-F41E791D3BDE}"/>
            </c:ext>
          </c:extLst>
        </c:ser>
        <c:dLbls>
          <c:showLegendKey val="0"/>
          <c:showVal val="0"/>
          <c:showCatName val="0"/>
          <c:showSerName val="0"/>
          <c:showPercent val="0"/>
          <c:showBubbleSize val="0"/>
        </c:dLbls>
        <c:smooth val="0"/>
        <c:axId val="77403648"/>
        <c:axId val="77405184"/>
      </c:lineChart>
      <c:dateAx>
        <c:axId val="7740364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405184"/>
        <c:crosses val="autoZero"/>
        <c:auto val="1"/>
        <c:lblOffset val="100"/>
        <c:baseTimeUnit val="months"/>
      </c:dateAx>
      <c:valAx>
        <c:axId val="774051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4036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28575" cap="flat" cmpd="sng" algn="ctr">
      <a:solidFill>
        <a:sysClr val="windowText" lastClr="000000"/>
      </a:solidFill>
      <a:round/>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b="1" dirty="0">
                <a:solidFill>
                  <a:sysClr val="windowText" lastClr="000000"/>
                </a:solidFill>
              </a:rPr>
              <a:t>NTSV C-section Rate and New Hire RNs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Sheet1!$AH$2</c:f>
              <c:strCache>
                <c:ptCount val="1"/>
                <c:pt idx="0">
                  <c:v>New Hire RNs</c:v>
                </c:pt>
              </c:strCache>
            </c:strRef>
          </c:tx>
          <c:spPr>
            <a:solidFill>
              <a:srgbClr val="8E0000"/>
            </a:solidFill>
            <a:ln>
              <a:noFill/>
            </a:ln>
            <a:effectLst/>
          </c:spPr>
          <c:invertIfNegative val="0"/>
          <c:cat>
            <c:numRef>
              <c:f>Sheet1!$AC$6:$AC$29</c:f>
              <c:numCache>
                <c:formatCode>mmm\-yy</c:formatCode>
                <c:ptCount val="24"/>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numCache>
            </c:numRef>
          </c:cat>
          <c:val>
            <c:numRef>
              <c:f>Sheet1!$AH$6:$AH$29</c:f>
              <c:numCache>
                <c:formatCode>General</c:formatCode>
                <c:ptCount val="24"/>
                <c:pt idx="0">
                  <c:v>2</c:v>
                </c:pt>
                <c:pt idx="1">
                  <c:v>0</c:v>
                </c:pt>
                <c:pt idx="2">
                  <c:v>1</c:v>
                </c:pt>
                <c:pt idx="3">
                  <c:v>4</c:v>
                </c:pt>
                <c:pt idx="4">
                  <c:v>0</c:v>
                </c:pt>
                <c:pt idx="5">
                  <c:v>0</c:v>
                </c:pt>
                <c:pt idx="6">
                  <c:v>1</c:v>
                </c:pt>
                <c:pt idx="7">
                  <c:v>2</c:v>
                </c:pt>
                <c:pt idx="8">
                  <c:v>2</c:v>
                </c:pt>
                <c:pt idx="9">
                  <c:v>2</c:v>
                </c:pt>
                <c:pt idx="10">
                  <c:v>3</c:v>
                </c:pt>
                <c:pt idx="11">
                  <c:v>12</c:v>
                </c:pt>
                <c:pt idx="12">
                  <c:v>7</c:v>
                </c:pt>
                <c:pt idx="13">
                  <c:v>3</c:v>
                </c:pt>
                <c:pt idx="14">
                  <c:v>2</c:v>
                </c:pt>
                <c:pt idx="15">
                  <c:v>2</c:v>
                </c:pt>
                <c:pt idx="16">
                  <c:v>6</c:v>
                </c:pt>
                <c:pt idx="17">
                  <c:v>8</c:v>
                </c:pt>
                <c:pt idx="18">
                  <c:v>1</c:v>
                </c:pt>
                <c:pt idx="19">
                  <c:v>3</c:v>
                </c:pt>
                <c:pt idx="20">
                  <c:v>0</c:v>
                </c:pt>
                <c:pt idx="21">
                  <c:v>0</c:v>
                </c:pt>
                <c:pt idx="22">
                  <c:v>1</c:v>
                </c:pt>
              </c:numCache>
            </c:numRef>
          </c:val>
          <c:extLst>
            <c:ext xmlns:c16="http://schemas.microsoft.com/office/drawing/2014/chart" uri="{C3380CC4-5D6E-409C-BE32-E72D297353CC}">
              <c16:uniqueId val="{00000000-F8C1-41F2-A14A-95069024F752}"/>
            </c:ext>
          </c:extLst>
        </c:ser>
        <c:dLbls>
          <c:showLegendKey val="0"/>
          <c:showVal val="0"/>
          <c:showCatName val="0"/>
          <c:showSerName val="0"/>
          <c:showPercent val="0"/>
          <c:showBubbleSize val="0"/>
        </c:dLbls>
        <c:gapWidth val="219"/>
        <c:axId val="563090960"/>
        <c:axId val="563097520"/>
      </c:barChart>
      <c:lineChart>
        <c:grouping val="standard"/>
        <c:varyColors val="0"/>
        <c:ser>
          <c:idx val="0"/>
          <c:order val="0"/>
          <c:tx>
            <c:strRef>
              <c:f>Sheet1!$AD$2</c:f>
              <c:strCache>
                <c:ptCount val="1"/>
                <c:pt idx="0">
                  <c:v>NTSV Rate</c:v>
                </c:pt>
              </c:strCache>
            </c:strRef>
          </c:tx>
          <c:spPr>
            <a:ln w="28575" cap="rnd">
              <a:solidFill>
                <a:schemeClr val="accent1"/>
              </a:solidFill>
              <a:round/>
            </a:ln>
            <a:effectLst/>
          </c:spPr>
          <c:marker>
            <c:symbol val="none"/>
          </c:marker>
          <c:cat>
            <c:numRef>
              <c:f>Sheet1!$AC$6:$AC$29</c:f>
              <c:numCache>
                <c:formatCode>mmm\-yy</c:formatCode>
                <c:ptCount val="24"/>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numCache>
            </c:numRef>
          </c:cat>
          <c:val>
            <c:numRef>
              <c:f>Sheet1!$AD$6:$AD$29</c:f>
              <c:numCache>
                <c:formatCode>0%</c:formatCode>
                <c:ptCount val="24"/>
                <c:pt idx="0">
                  <c:v>0.3235294117647059</c:v>
                </c:pt>
                <c:pt idx="1">
                  <c:v>0.32758620689655199</c:v>
                </c:pt>
                <c:pt idx="2">
                  <c:v>0.31168831168831168</c:v>
                </c:pt>
                <c:pt idx="3">
                  <c:v>0.22988505747126436</c:v>
                </c:pt>
                <c:pt idx="4">
                  <c:v>0.21794871794871795</c:v>
                </c:pt>
                <c:pt idx="5">
                  <c:v>0.22549019607843138</c:v>
                </c:pt>
                <c:pt idx="6">
                  <c:v>0.22619047619047619</c:v>
                </c:pt>
                <c:pt idx="7">
                  <c:v>0.23863636363636365</c:v>
                </c:pt>
                <c:pt idx="8">
                  <c:v>0.13043478260869565</c:v>
                </c:pt>
                <c:pt idx="9">
                  <c:v>0.19354838709677419</c:v>
                </c:pt>
                <c:pt idx="10">
                  <c:v>0.26785714285714285</c:v>
                </c:pt>
                <c:pt idx="11">
                  <c:v>0.17333333333333334</c:v>
                </c:pt>
                <c:pt idx="12">
                  <c:v>0.22</c:v>
                </c:pt>
                <c:pt idx="13">
                  <c:v>0.28999999999999998</c:v>
                </c:pt>
                <c:pt idx="14">
                  <c:v>0.31</c:v>
                </c:pt>
                <c:pt idx="15">
                  <c:v>0.31578947368421051</c:v>
                </c:pt>
                <c:pt idx="16">
                  <c:v>0.24285714285714285</c:v>
                </c:pt>
                <c:pt idx="17">
                  <c:v>0.2153846153846154</c:v>
                </c:pt>
                <c:pt idx="18">
                  <c:v>0.17333333333333334</c:v>
                </c:pt>
                <c:pt idx="19">
                  <c:v>0.25806451612903225</c:v>
                </c:pt>
                <c:pt idx="20">
                  <c:v>0.27536231884057971</c:v>
                </c:pt>
                <c:pt idx="21">
                  <c:v>0.23076923076923078</c:v>
                </c:pt>
                <c:pt idx="22">
                  <c:v>0.22058823529411764</c:v>
                </c:pt>
                <c:pt idx="23">
                  <c:v>0.28000000000000003</c:v>
                </c:pt>
              </c:numCache>
            </c:numRef>
          </c:val>
          <c:smooth val="0"/>
          <c:extLst>
            <c:ext xmlns:c16="http://schemas.microsoft.com/office/drawing/2014/chart" uri="{C3380CC4-5D6E-409C-BE32-E72D297353CC}">
              <c16:uniqueId val="{00000001-F8C1-41F2-A14A-95069024F752}"/>
            </c:ext>
          </c:extLst>
        </c:ser>
        <c:dLbls>
          <c:showLegendKey val="0"/>
          <c:showVal val="0"/>
          <c:showCatName val="0"/>
          <c:showSerName val="0"/>
          <c:showPercent val="0"/>
          <c:showBubbleSize val="0"/>
        </c:dLbls>
        <c:marker val="1"/>
        <c:smooth val="0"/>
        <c:axId val="563097848"/>
        <c:axId val="563089648"/>
      </c:lineChart>
      <c:valAx>
        <c:axId val="563097520"/>
        <c:scaling>
          <c:orientation val="minMax"/>
          <c:max val="12"/>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3090960"/>
        <c:crosses val="autoZero"/>
        <c:crossBetween val="between"/>
      </c:valAx>
      <c:dateAx>
        <c:axId val="56309096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3097520"/>
        <c:crosses val="autoZero"/>
        <c:auto val="1"/>
        <c:lblOffset val="100"/>
        <c:baseTimeUnit val="months"/>
      </c:dateAx>
      <c:valAx>
        <c:axId val="563089648"/>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3097848"/>
        <c:crosses val="max"/>
        <c:crossBetween val="between"/>
      </c:valAx>
      <c:dateAx>
        <c:axId val="563097848"/>
        <c:scaling>
          <c:orientation val="minMax"/>
        </c:scaling>
        <c:delete val="1"/>
        <c:axPos val="t"/>
        <c:numFmt formatCode="mmm\-yy" sourceLinked="1"/>
        <c:majorTickMark val="out"/>
        <c:minorTickMark val="none"/>
        <c:tickLblPos val="nextTo"/>
        <c:crossAx val="563089648"/>
        <c:crosses val="max"/>
        <c:auto val="1"/>
        <c:lblOffset val="100"/>
        <c:baseTimeUnit val="months"/>
      </c:date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FFFFFF"/>
    </a:solidFill>
    <a:ln>
      <a:solidFill>
        <a:srgbClr val="000000"/>
      </a:solid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0" i="0" u="none" strike="noStrike" baseline="0">
                <a:effectLst/>
              </a:rPr>
              <a:t>Implemented standardized protocol/processes for induction, labor support management and response to labor and fetal heart rate abnormalities</a:t>
            </a:r>
            <a:endParaRPr lang="en-US" sz="2000" b="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'SM 2'!$A$2</c:f>
              <c:strCache>
                <c:ptCount val="1"/>
                <c:pt idx="0">
                  <c:v>In Place</c:v>
                </c:pt>
              </c:strCache>
            </c:strRef>
          </c:tx>
          <c:spPr>
            <a:solidFill>
              <a:srgbClr val="00B050"/>
            </a:solidFill>
            <a:ln>
              <a:noFill/>
            </a:ln>
            <a:effectLst/>
          </c:spPr>
          <c:invertIfNegative val="0"/>
          <c:cat>
            <c:strRef>
              <c:f>'SM 2'!$B$1:$Z$1</c:f>
              <c:strCache>
                <c:ptCount val="25"/>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pt idx="19">
                  <c:v>22-Jul</c:v>
                </c:pt>
                <c:pt idx="20">
                  <c:v>Aug-22</c:v>
                </c:pt>
                <c:pt idx="21">
                  <c:v>Sep-22</c:v>
                </c:pt>
                <c:pt idx="22">
                  <c:v>Oct-22</c:v>
                </c:pt>
                <c:pt idx="23">
                  <c:v>Nov-22</c:v>
                </c:pt>
                <c:pt idx="24">
                  <c:v>Dec-22</c:v>
                </c:pt>
              </c:strCache>
            </c:strRef>
          </c:cat>
          <c:val>
            <c:numRef>
              <c:f>'SM 2'!$B$2:$Z$2</c:f>
              <c:numCache>
                <c:formatCode>General</c:formatCode>
                <c:ptCount val="25"/>
                <c:pt idx="0">
                  <c:v>16.850000000000001</c:v>
                </c:pt>
                <c:pt idx="1">
                  <c:v>13.75</c:v>
                </c:pt>
                <c:pt idx="2">
                  <c:v>16.46</c:v>
                </c:pt>
                <c:pt idx="3">
                  <c:v>15.58</c:v>
                </c:pt>
                <c:pt idx="4">
                  <c:v>20.25</c:v>
                </c:pt>
                <c:pt idx="5">
                  <c:v>26.47</c:v>
                </c:pt>
                <c:pt idx="6">
                  <c:v>30</c:v>
                </c:pt>
                <c:pt idx="7">
                  <c:v>26.47</c:v>
                </c:pt>
                <c:pt idx="8">
                  <c:v>33.33</c:v>
                </c:pt>
                <c:pt idx="9">
                  <c:v>38.46</c:v>
                </c:pt>
                <c:pt idx="10">
                  <c:v>36.07</c:v>
                </c:pt>
                <c:pt idx="11">
                  <c:v>34.380000000000003</c:v>
                </c:pt>
                <c:pt idx="12">
                  <c:v>40</c:v>
                </c:pt>
                <c:pt idx="13">
                  <c:v>36.07</c:v>
                </c:pt>
                <c:pt idx="14">
                  <c:v>42.86</c:v>
                </c:pt>
                <c:pt idx="15">
                  <c:v>55.74</c:v>
                </c:pt>
                <c:pt idx="16">
                  <c:v>60</c:v>
                </c:pt>
                <c:pt idx="17">
                  <c:v>60.32</c:v>
                </c:pt>
                <c:pt idx="18">
                  <c:v>76.67</c:v>
                </c:pt>
                <c:pt idx="19">
                  <c:v>80</c:v>
                </c:pt>
                <c:pt idx="20">
                  <c:v>81.819999999999993</c:v>
                </c:pt>
                <c:pt idx="21">
                  <c:v>83</c:v>
                </c:pt>
                <c:pt idx="22">
                  <c:v>85</c:v>
                </c:pt>
                <c:pt idx="23">
                  <c:v>73</c:v>
                </c:pt>
                <c:pt idx="24">
                  <c:v>80</c:v>
                </c:pt>
              </c:numCache>
            </c:numRef>
          </c:val>
          <c:extLst>
            <c:ext xmlns:c16="http://schemas.microsoft.com/office/drawing/2014/chart" uri="{C3380CC4-5D6E-409C-BE32-E72D297353CC}">
              <c16:uniqueId val="{00000000-E5E7-4DBA-95A1-5455E513A94A}"/>
            </c:ext>
          </c:extLst>
        </c:ser>
        <c:ser>
          <c:idx val="1"/>
          <c:order val="1"/>
          <c:tx>
            <c:strRef>
              <c:f>'SM 2'!$A$3</c:f>
              <c:strCache>
                <c:ptCount val="1"/>
                <c:pt idx="0">
                  <c:v>Working on it </c:v>
                </c:pt>
              </c:strCache>
            </c:strRef>
          </c:tx>
          <c:spPr>
            <a:solidFill>
              <a:srgbClr val="FFC000"/>
            </a:solidFill>
            <a:ln>
              <a:noFill/>
            </a:ln>
            <a:effectLst/>
          </c:spPr>
          <c:invertIfNegative val="0"/>
          <c:cat>
            <c:strRef>
              <c:f>'SM 2'!$B$1:$Z$1</c:f>
              <c:strCache>
                <c:ptCount val="25"/>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pt idx="19">
                  <c:v>22-Jul</c:v>
                </c:pt>
                <c:pt idx="20">
                  <c:v>Aug-22</c:v>
                </c:pt>
                <c:pt idx="21">
                  <c:v>Sep-22</c:v>
                </c:pt>
                <c:pt idx="22">
                  <c:v>Oct-22</c:v>
                </c:pt>
                <c:pt idx="23">
                  <c:v>Nov-22</c:v>
                </c:pt>
                <c:pt idx="24">
                  <c:v>Dec-22</c:v>
                </c:pt>
              </c:strCache>
            </c:strRef>
          </c:cat>
          <c:val>
            <c:numRef>
              <c:f>'SM 2'!$B$3:$Z$3</c:f>
              <c:numCache>
                <c:formatCode>General</c:formatCode>
                <c:ptCount val="25"/>
                <c:pt idx="0">
                  <c:v>20.22</c:v>
                </c:pt>
                <c:pt idx="1">
                  <c:v>40</c:v>
                </c:pt>
                <c:pt idx="2">
                  <c:v>49.37</c:v>
                </c:pt>
                <c:pt idx="3">
                  <c:v>63.64</c:v>
                </c:pt>
                <c:pt idx="4">
                  <c:v>64.56</c:v>
                </c:pt>
                <c:pt idx="5">
                  <c:v>61.76</c:v>
                </c:pt>
                <c:pt idx="6">
                  <c:v>60</c:v>
                </c:pt>
                <c:pt idx="7">
                  <c:v>63.24</c:v>
                </c:pt>
                <c:pt idx="8">
                  <c:v>62.12</c:v>
                </c:pt>
                <c:pt idx="9">
                  <c:v>55.38</c:v>
                </c:pt>
                <c:pt idx="10">
                  <c:v>59.02</c:v>
                </c:pt>
                <c:pt idx="11">
                  <c:v>59.38</c:v>
                </c:pt>
                <c:pt idx="12">
                  <c:v>53.33</c:v>
                </c:pt>
                <c:pt idx="13">
                  <c:v>57.38</c:v>
                </c:pt>
                <c:pt idx="14">
                  <c:v>47.62</c:v>
                </c:pt>
                <c:pt idx="15">
                  <c:v>34.43</c:v>
                </c:pt>
                <c:pt idx="16">
                  <c:v>31.67</c:v>
                </c:pt>
                <c:pt idx="17">
                  <c:v>31.75</c:v>
                </c:pt>
                <c:pt idx="18">
                  <c:v>18.329999999999998</c:v>
                </c:pt>
                <c:pt idx="19">
                  <c:v>16.670000000000002</c:v>
                </c:pt>
                <c:pt idx="20">
                  <c:v>14.55</c:v>
                </c:pt>
                <c:pt idx="21">
                  <c:v>15</c:v>
                </c:pt>
                <c:pt idx="22">
                  <c:v>13</c:v>
                </c:pt>
                <c:pt idx="23">
                  <c:v>22</c:v>
                </c:pt>
                <c:pt idx="24">
                  <c:v>17</c:v>
                </c:pt>
              </c:numCache>
            </c:numRef>
          </c:val>
          <c:extLst>
            <c:ext xmlns:c16="http://schemas.microsoft.com/office/drawing/2014/chart" uri="{C3380CC4-5D6E-409C-BE32-E72D297353CC}">
              <c16:uniqueId val="{00000001-E5E7-4DBA-95A1-5455E513A94A}"/>
            </c:ext>
          </c:extLst>
        </c:ser>
        <c:ser>
          <c:idx val="2"/>
          <c:order val="2"/>
          <c:tx>
            <c:strRef>
              <c:f>'SM 2'!$A$4</c:f>
              <c:strCache>
                <c:ptCount val="1"/>
                <c:pt idx="0">
                  <c:v>Not Started</c:v>
                </c:pt>
              </c:strCache>
            </c:strRef>
          </c:tx>
          <c:spPr>
            <a:solidFill>
              <a:srgbClr val="FF0000"/>
            </a:solidFill>
            <a:ln>
              <a:noFill/>
            </a:ln>
            <a:effectLst/>
          </c:spPr>
          <c:invertIfNegative val="0"/>
          <c:cat>
            <c:strRef>
              <c:f>'SM 2'!$B$1:$Z$1</c:f>
              <c:strCache>
                <c:ptCount val="25"/>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pt idx="19">
                  <c:v>22-Jul</c:v>
                </c:pt>
                <c:pt idx="20">
                  <c:v>Aug-22</c:v>
                </c:pt>
                <c:pt idx="21">
                  <c:v>Sep-22</c:v>
                </c:pt>
                <c:pt idx="22">
                  <c:v>Oct-22</c:v>
                </c:pt>
                <c:pt idx="23">
                  <c:v>Nov-22</c:v>
                </c:pt>
                <c:pt idx="24">
                  <c:v>Dec-22</c:v>
                </c:pt>
              </c:strCache>
            </c:strRef>
          </c:cat>
          <c:val>
            <c:numRef>
              <c:f>'SM 2'!$B$4:$Z$4</c:f>
              <c:numCache>
                <c:formatCode>General</c:formatCode>
                <c:ptCount val="25"/>
                <c:pt idx="0">
                  <c:v>62.93</c:v>
                </c:pt>
                <c:pt idx="1">
                  <c:v>46.25</c:v>
                </c:pt>
                <c:pt idx="2">
                  <c:v>34.17</c:v>
                </c:pt>
                <c:pt idx="3">
                  <c:v>20.78</c:v>
                </c:pt>
                <c:pt idx="4">
                  <c:v>15.189999999999998</c:v>
                </c:pt>
                <c:pt idx="5">
                  <c:v>11.77000000000001</c:v>
                </c:pt>
                <c:pt idx="6">
                  <c:v>10</c:v>
                </c:pt>
                <c:pt idx="7">
                  <c:v>10.289999999999992</c:v>
                </c:pt>
                <c:pt idx="8">
                  <c:v>4.5500000000000114</c:v>
                </c:pt>
                <c:pt idx="9">
                  <c:v>6.1599999999999966</c:v>
                </c:pt>
                <c:pt idx="10">
                  <c:v>4.9099999999999966</c:v>
                </c:pt>
                <c:pt idx="11">
                  <c:v>6.2399999999999949</c:v>
                </c:pt>
                <c:pt idx="12">
                  <c:v>6.6700000000000017</c:v>
                </c:pt>
                <c:pt idx="13">
                  <c:v>6.5499999999999972</c:v>
                </c:pt>
                <c:pt idx="14">
                  <c:v>9.5200000000000102</c:v>
                </c:pt>
                <c:pt idx="15">
                  <c:v>9.8299999999999983</c:v>
                </c:pt>
                <c:pt idx="16">
                  <c:v>8.3299999999999983</c:v>
                </c:pt>
                <c:pt idx="17">
                  <c:v>7.9300000000000068</c:v>
                </c:pt>
                <c:pt idx="18">
                  <c:v>5</c:v>
                </c:pt>
                <c:pt idx="19">
                  <c:v>3.3299999999999983</c:v>
                </c:pt>
                <c:pt idx="20">
                  <c:v>3.6300000000000097</c:v>
                </c:pt>
                <c:pt idx="21">
                  <c:v>2</c:v>
                </c:pt>
                <c:pt idx="22">
                  <c:v>2</c:v>
                </c:pt>
                <c:pt idx="23">
                  <c:v>5</c:v>
                </c:pt>
                <c:pt idx="24">
                  <c:v>3</c:v>
                </c:pt>
              </c:numCache>
            </c:numRef>
          </c:val>
          <c:extLst>
            <c:ext xmlns:c16="http://schemas.microsoft.com/office/drawing/2014/chart" uri="{C3380CC4-5D6E-409C-BE32-E72D297353CC}">
              <c16:uniqueId val="{00000002-E5E7-4DBA-95A1-5455E513A94A}"/>
            </c:ext>
          </c:extLst>
        </c:ser>
        <c:dLbls>
          <c:showLegendKey val="0"/>
          <c:showVal val="0"/>
          <c:showCatName val="0"/>
          <c:showSerName val="0"/>
          <c:showPercent val="0"/>
          <c:showBubbleSize val="0"/>
        </c:dLbls>
        <c:gapWidth val="150"/>
        <c:overlap val="100"/>
        <c:axId val="241911872"/>
        <c:axId val="241913120"/>
      </c:barChart>
      <c:catAx>
        <c:axId val="241911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41913120"/>
        <c:crosses val="autoZero"/>
        <c:auto val="1"/>
        <c:lblAlgn val="ctr"/>
        <c:lblOffset val="100"/>
        <c:noMultiLvlLbl val="0"/>
      </c:catAx>
      <c:valAx>
        <c:axId val="241913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1911872"/>
        <c:crosses val="autoZero"/>
        <c:crossBetween val="between"/>
      </c:valAx>
      <c:spPr>
        <a:noFill/>
        <a:ln>
          <a:noFill/>
        </a:ln>
        <a:effectLst/>
      </c:spPr>
    </c:plotArea>
    <c:legend>
      <c:legendPos val="b"/>
      <c:layout>
        <c:manualLayout>
          <c:xMode val="edge"/>
          <c:yMode val="edge"/>
          <c:x val="0.33695703189751225"/>
          <c:y val="0.92647024081946605"/>
          <c:w val="0.3260859362049755"/>
          <c:h val="7.352975918053392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0" i="0" u="none" strike="noStrike" baseline="0">
                <a:effectLst/>
              </a:rPr>
              <a:t>Integrated process to review and share data that includes provider-level data with labor and delivery clinical teams</a:t>
            </a:r>
            <a:endParaRPr lang="en-US" sz="2000" b="0">
              <a:effectLst/>
            </a:endParaRPr>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8'!$A$2</c:f>
              <c:strCache>
                <c:ptCount val="1"/>
                <c:pt idx="0">
                  <c:v>In Place</c:v>
                </c:pt>
              </c:strCache>
            </c:strRef>
          </c:tx>
          <c:spPr>
            <a:solidFill>
              <a:srgbClr val="00B050"/>
            </a:solidFill>
            <a:ln>
              <a:noFill/>
            </a:ln>
            <a:effectLst/>
          </c:spPr>
          <c:invertIfNegative val="0"/>
          <c:cat>
            <c:strRef>
              <c:f>'SM 8'!$B$1:$Z$1</c:f>
              <c:strCache>
                <c:ptCount val="25"/>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pt idx="19">
                  <c:v>Jul-22</c:v>
                </c:pt>
                <c:pt idx="20">
                  <c:v>Aug-22</c:v>
                </c:pt>
                <c:pt idx="21">
                  <c:v>Sep-22</c:v>
                </c:pt>
                <c:pt idx="22">
                  <c:v>Oct-22</c:v>
                </c:pt>
                <c:pt idx="23">
                  <c:v>Nov-22</c:v>
                </c:pt>
                <c:pt idx="24">
                  <c:v>Dec-22</c:v>
                </c:pt>
              </c:strCache>
            </c:strRef>
          </c:cat>
          <c:val>
            <c:numRef>
              <c:f>'SM 8'!$B$2:$Z$2</c:f>
              <c:numCache>
                <c:formatCode>General</c:formatCode>
                <c:ptCount val="25"/>
                <c:pt idx="0">
                  <c:v>4.76</c:v>
                </c:pt>
                <c:pt idx="1">
                  <c:v>7.23</c:v>
                </c:pt>
                <c:pt idx="2">
                  <c:v>8.86</c:v>
                </c:pt>
                <c:pt idx="3">
                  <c:v>20.78</c:v>
                </c:pt>
                <c:pt idx="4">
                  <c:v>26.92</c:v>
                </c:pt>
                <c:pt idx="5">
                  <c:v>26.09</c:v>
                </c:pt>
                <c:pt idx="6">
                  <c:v>28.57</c:v>
                </c:pt>
                <c:pt idx="7">
                  <c:v>37.31</c:v>
                </c:pt>
                <c:pt idx="8">
                  <c:v>42.42</c:v>
                </c:pt>
                <c:pt idx="9">
                  <c:v>49.21</c:v>
                </c:pt>
                <c:pt idx="10">
                  <c:v>50.82</c:v>
                </c:pt>
                <c:pt idx="11">
                  <c:v>51.56</c:v>
                </c:pt>
                <c:pt idx="12">
                  <c:v>51.67</c:v>
                </c:pt>
                <c:pt idx="13">
                  <c:v>53.23</c:v>
                </c:pt>
                <c:pt idx="14">
                  <c:v>57.14</c:v>
                </c:pt>
                <c:pt idx="15">
                  <c:v>60.66</c:v>
                </c:pt>
                <c:pt idx="16">
                  <c:v>65</c:v>
                </c:pt>
                <c:pt idx="17">
                  <c:v>65.569999999999993</c:v>
                </c:pt>
                <c:pt idx="18">
                  <c:v>72.88</c:v>
                </c:pt>
                <c:pt idx="19">
                  <c:v>70</c:v>
                </c:pt>
                <c:pt idx="20">
                  <c:v>76.36</c:v>
                </c:pt>
                <c:pt idx="21">
                  <c:v>79</c:v>
                </c:pt>
                <c:pt idx="22">
                  <c:v>78</c:v>
                </c:pt>
                <c:pt idx="23">
                  <c:v>76</c:v>
                </c:pt>
                <c:pt idx="24">
                  <c:v>83</c:v>
                </c:pt>
              </c:numCache>
            </c:numRef>
          </c:val>
          <c:extLst>
            <c:ext xmlns:c16="http://schemas.microsoft.com/office/drawing/2014/chart" uri="{C3380CC4-5D6E-409C-BE32-E72D297353CC}">
              <c16:uniqueId val="{00000000-8886-43AB-975A-B246EA11250D}"/>
            </c:ext>
          </c:extLst>
        </c:ser>
        <c:ser>
          <c:idx val="1"/>
          <c:order val="1"/>
          <c:tx>
            <c:strRef>
              <c:f>'SM 8'!$A$3</c:f>
              <c:strCache>
                <c:ptCount val="1"/>
                <c:pt idx="0">
                  <c:v>Working on it </c:v>
                </c:pt>
              </c:strCache>
            </c:strRef>
          </c:tx>
          <c:spPr>
            <a:solidFill>
              <a:srgbClr val="FFC000"/>
            </a:solidFill>
            <a:ln>
              <a:noFill/>
            </a:ln>
            <a:effectLst/>
          </c:spPr>
          <c:invertIfNegative val="0"/>
          <c:cat>
            <c:strRef>
              <c:f>'SM 8'!$B$1:$Z$1</c:f>
              <c:strCache>
                <c:ptCount val="25"/>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pt idx="19">
                  <c:v>Jul-22</c:v>
                </c:pt>
                <c:pt idx="20">
                  <c:v>Aug-22</c:v>
                </c:pt>
                <c:pt idx="21">
                  <c:v>Sep-22</c:v>
                </c:pt>
                <c:pt idx="22">
                  <c:v>Oct-22</c:v>
                </c:pt>
                <c:pt idx="23">
                  <c:v>Nov-22</c:v>
                </c:pt>
                <c:pt idx="24">
                  <c:v>Dec-22</c:v>
                </c:pt>
              </c:strCache>
            </c:strRef>
          </c:cat>
          <c:val>
            <c:numRef>
              <c:f>'SM 8'!$B$3:$Z$3</c:f>
              <c:numCache>
                <c:formatCode>General</c:formatCode>
                <c:ptCount val="25"/>
                <c:pt idx="0">
                  <c:v>15.56</c:v>
                </c:pt>
                <c:pt idx="1">
                  <c:v>38.549999999999997</c:v>
                </c:pt>
                <c:pt idx="2">
                  <c:v>48.15</c:v>
                </c:pt>
                <c:pt idx="3">
                  <c:v>53.25</c:v>
                </c:pt>
                <c:pt idx="4">
                  <c:v>56.41</c:v>
                </c:pt>
                <c:pt idx="5">
                  <c:v>59.42</c:v>
                </c:pt>
                <c:pt idx="6">
                  <c:v>64.290000000000006</c:v>
                </c:pt>
                <c:pt idx="7">
                  <c:v>58.21</c:v>
                </c:pt>
                <c:pt idx="8">
                  <c:v>56.06</c:v>
                </c:pt>
                <c:pt idx="9">
                  <c:v>49.21</c:v>
                </c:pt>
                <c:pt idx="10">
                  <c:v>47.54</c:v>
                </c:pt>
                <c:pt idx="11">
                  <c:v>43.75</c:v>
                </c:pt>
                <c:pt idx="12">
                  <c:v>43.33</c:v>
                </c:pt>
                <c:pt idx="13">
                  <c:v>40.32</c:v>
                </c:pt>
                <c:pt idx="14">
                  <c:v>36.51</c:v>
                </c:pt>
                <c:pt idx="15">
                  <c:v>32.79</c:v>
                </c:pt>
                <c:pt idx="16">
                  <c:v>30</c:v>
                </c:pt>
                <c:pt idx="17">
                  <c:v>29.51</c:v>
                </c:pt>
                <c:pt idx="18">
                  <c:v>16.95</c:v>
                </c:pt>
                <c:pt idx="19">
                  <c:v>23.33</c:v>
                </c:pt>
                <c:pt idx="20">
                  <c:v>18.18</c:v>
                </c:pt>
                <c:pt idx="21">
                  <c:v>19</c:v>
                </c:pt>
                <c:pt idx="22">
                  <c:v>18</c:v>
                </c:pt>
                <c:pt idx="23">
                  <c:v>22</c:v>
                </c:pt>
                <c:pt idx="24">
                  <c:v>13</c:v>
                </c:pt>
              </c:numCache>
            </c:numRef>
          </c:val>
          <c:extLst>
            <c:ext xmlns:c16="http://schemas.microsoft.com/office/drawing/2014/chart" uri="{C3380CC4-5D6E-409C-BE32-E72D297353CC}">
              <c16:uniqueId val="{00000001-8886-43AB-975A-B246EA11250D}"/>
            </c:ext>
          </c:extLst>
        </c:ser>
        <c:ser>
          <c:idx val="2"/>
          <c:order val="2"/>
          <c:tx>
            <c:strRef>
              <c:f>'SM 8'!$A$4</c:f>
              <c:strCache>
                <c:ptCount val="1"/>
                <c:pt idx="0">
                  <c:v>Not Started</c:v>
                </c:pt>
              </c:strCache>
            </c:strRef>
          </c:tx>
          <c:spPr>
            <a:solidFill>
              <a:srgbClr val="FF0000"/>
            </a:solidFill>
            <a:ln>
              <a:noFill/>
            </a:ln>
            <a:effectLst/>
          </c:spPr>
          <c:invertIfNegative val="0"/>
          <c:cat>
            <c:strRef>
              <c:f>'SM 8'!$B$1:$Z$1</c:f>
              <c:strCache>
                <c:ptCount val="25"/>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pt idx="19">
                  <c:v>Jul-22</c:v>
                </c:pt>
                <c:pt idx="20">
                  <c:v>Aug-22</c:v>
                </c:pt>
                <c:pt idx="21">
                  <c:v>Sep-22</c:v>
                </c:pt>
                <c:pt idx="22">
                  <c:v>Oct-22</c:v>
                </c:pt>
                <c:pt idx="23">
                  <c:v>Nov-22</c:v>
                </c:pt>
                <c:pt idx="24">
                  <c:v>Dec-22</c:v>
                </c:pt>
              </c:strCache>
            </c:strRef>
          </c:cat>
          <c:val>
            <c:numRef>
              <c:f>'SM 8'!$B$4:$Z$4</c:f>
              <c:numCache>
                <c:formatCode>General</c:formatCode>
                <c:ptCount val="25"/>
                <c:pt idx="0">
                  <c:v>79.680000000000007</c:v>
                </c:pt>
                <c:pt idx="1">
                  <c:v>54.22</c:v>
                </c:pt>
                <c:pt idx="2">
                  <c:v>42.99</c:v>
                </c:pt>
                <c:pt idx="3">
                  <c:v>25.97</c:v>
                </c:pt>
                <c:pt idx="4">
                  <c:v>16.670000000000002</c:v>
                </c:pt>
                <c:pt idx="5">
                  <c:v>14.489999999999995</c:v>
                </c:pt>
                <c:pt idx="6">
                  <c:v>7.1399999999999864</c:v>
                </c:pt>
                <c:pt idx="7">
                  <c:v>4.4799999999999898</c:v>
                </c:pt>
                <c:pt idx="8">
                  <c:v>1.519999999999996</c:v>
                </c:pt>
                <c:pt idx="9">
                  <c:v>1.5799999999999983</c:v>
                </c:pt>
                <c:pt idx="10">
                  <c:v>1.6400000000000006</c:v>
                </c:pt>
                <c:pt idx="11">
                  <c:v>4.6899999999999977</c:v>
                </c:pt>
                <c:pt idx="12">
                  <c:v>5</c:v>
                </c:pt>
                <c:pt idx="13">
                  <c:v>6.4500000000000028</c:v>
                </c:pt>
                <c:pt idx="14">
                  <c:v>6.3499999999999943</c:v>
                </c:pt>
                <c:pt idx="15">
                  <c:v>6.5500000000000114</c:v>
                </c:pt>
                <c:pt idx="16">
                  <c:v>5</c:v>
                </c:pt>
                <c:pt idx="17">
                  <c:v>4.9200000000000017</c:v>
                </c:pt>
                <c:pt idx="18">
                  <c:v>10.170000000000002</c:v>
                </c:pt>
                <c:pt idx="19">
                  <c:v>6.6700000000000017</c:v>
                </c:pt>
                <c:pt idx="20">
                  <c:v>5.460000000000008</c:v>
                </c:pt>
                <c:pt idx="21">
                  <c:v>2</c:v>
                </c:pt>
                <c:pt idx="22">
                  <c:v>4</c:v>
                </c:pt>
                <c:pt idx="23">
                  <c:v>2</c:v>
                </c:pt>
                <c:pt idx="24">
                  <c:v>4</c:v>
                </c:pt>
              </c:numCache>
            </c:numRef>
          </c:val>
          <c:extLst>
            <c:ext xmlns:c16="http://schemas.microsoft.com/office/drawing/2014/chart" uri="{C3380CC4-5D6E-409C-BE32-E72D297353CC}">
              <c16:uniqueId val="{00000002-8886-43AB-975A-B246EA11250D}"/>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0" i="0" u="none" strike="noStrike" baseline="0">
                <a:effectLst/>
              </a:rPr>
              <a:t>Implemented decision huddles and/or decision debriefs</a:t>
            </a:r>
            <a:endParaRPr lang="en-US" sz="1600" b="0">
              <a:effectLst/>
            </a:endParaRPr>
          </a:p>
        </c:rich>
      </c:tx>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5'!$A$2</c:f>
              <c:strCache>
                <c:ptCount val="1"/>
                <c:pt idx="0">
                  <c:v>In Place</c:v>
                </c:pt>
              </c:strCache>
            </c:strRef>
          </c:tx>
          <c:spPr>
            <a:solidFill>
              <a:srgbClr val="00B050"/>
            </a:solidFill>
            <a:ln>
              <a:noFill/>
            </a:ln>
            <a:effectLst/>
          </c:spPr>
          <c:invertIfNegative val="0"/>
          <c:cat>
            <c:strRef>
              <c:f>'SM 5'!$B$1:$Z$1</c:f>
              <c:strCache>
                <c:ptCount val="25"/>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pt idx="19">
                  <c:v>Jul-22</c:v>
                </c:pt>
                <c:pt idx="20">
                  <c:v>Aug-22</c:v>
                </c:pt>
                <c:pt idx="21">
                  <c:v>Sep-22</c:v>
                </c:pt>
                <c:pt idx="22">
                  <c:v>Oct-22</c:v>
                </c:pt>
                <c:pt idx="23">
                  <c:v>Nov-22</c:v>
                </c:pt>
                <c:pt idx="24">
                  <c:v>Dec-22</c:v>
                </c:pt>
              </c:strCache>
            </c:strRef>
          </c:cat>
          <c:val>
            <c:numRef>
              <c:f>'SM 5'!$B$2:$Z$2</c:f>
              <c:numCache>
                <c:formatCode>General</c:formatCode>
                <c:ptCount val="25"/>
                <c:pt idx="0">
                  <c:v>2.2199999999999989</c:v>
                </c:pt>
                <c:pt idx="1">
                  <c:v>2.5</c:v>
                </c:pt>
                <c:pt idx="2">
                  <c:v>3.95</c:v>
                </c:pt>
                <c:pt idx="3">
                  <c:v>7.79</c:v>
                </c:pt>
                <c:pt idx="4">
                  <c:v>13.92</c:v>
                </c:pt>
                <c:pt idx="5">
                  <c:v>13.04</c:v>
                </c:pt>
                <c:pt idx="6">
                  <c:v>17.14</c:v>
                </c:pt>
                <c:pt idx="7">
                  <c:v>26.47</c:v>
                </c:pt>
                <c:pt idx="8">
                  <c:v>37.880000000000003</c:v>
                </c:pt>
                <c:pt idx="9">
                  <c:v>40.619999999999997</c:v>
                </c:pt>
                <c:pt idx="10">
                  <c:v>44.36</c:v>
                </c:pt>
                <c:pt idx="11">
                  <c:v>48.39</c:v>
                </c:pt>
                <c:pt idx="12">
                  <c:v>53.45</c:v>
                </c:pt>
                <c:pt idx="13">
                  <c:v>51.61</c:v>
                </c:pt>
                <c:pt idx="14">
                  <c:v>55.56</c:v>
                </c:pt>
                <c:pt idx="15">
                  <c:v>60.66</c:v>
                </c:pt>
                <c:pt idx="16">
                  <c:v>58.33</c:v>
                </c:pt>
                <c:pt idx="17">
                  <c:v>60.66</c:v>
                </c:pt>
                <c:pt idx="18">
                  <c:v>67.8</c:v>
                </c:pt>
                <c:pt idx="19">
                  <c:v>68.33</c:v>
                </c:pt>
                <c:pt idx="20">
                  <c:v>73</c:v>
                </c:pt>
                <c:pt idx="21">
                  <c:v>72.92</c:v>
                </c:pt>
                <c:pt idx="22">
                  <c:v>79</c:v>
                </c:pt>
                <c:pt idx="23">
                  <c:v>73</c:v>
                </c:pt>
                <c:pt idx="24">
                  <c:v>80</c:v>
                </c:pt>
              </c:numCache>
            </c:numRef>
          </c:val>
          <c:extLst>
            <c:ext xmlns:c16="http://schemas.microsoft.com/office/drawing/2014/chart" uri="{C3380CC4-5D6E-409C-BE32-E72D297353CC}">
              <c16:uniqueId val="{00000000-1B90-4268-9266-3866F0EA0644}"/>
            </c:ext>
          </c:extLst>
        </c:ser>
        <c:ser>
          <c:idx val="1"/>
          <c:order val="1"/>
          <c:tx>
            <c:strRef>
              <c:f>'SM 5'!$A$3</c:f>
              <c:strCache>
                <c:ptCount val="1"/>
                <c:pt idx="0">
                  <c:v>Working on it </c:v>
                </c:pt>
              </c:strCache>
            </c:strRef>
          </c:tx>
          <c:spPr>
            <a:solidFill>
              <a:srgbClr val="FFC000"/>
            </a:solidFill>
            <a:ln>
              <a:noFill/>
            </a:ln>
            <a:effectLst/>
          </c:spPr>
          <c:invertIfNegative val="0"/>
          <c:cat>
            <c:strRef>
              <c:f>'SM 5'!$B$1:$Z$1</c:f>
              <c:strCache>
                <c:ptCount val="25"/>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pt idx="19">
                  <c:v>Jul-22</c:v>
                </c:pt>
                <c:pt idx="20">
                  <c:v>Aug-22</c:v>
                </c:pt>
                <c:pt idx="21">
                  <c:v>Sep-22</c:v>
                </c:pt>
                <c:pt idx="22">
                  <c:v>Oct-22</c:v>
                </c:pt>
                <c:pt idx="23">
                  <c:v>Nov-22</c:v>
                </c:pt>
                <c:pt idx="24">
                  <c:v>Dec-22</c:v>
                </c:pt>
              </c:strCache>
            </c:strRef>
          </c:cat>
          <c:val>
            <c:numRef>
              <c:f>'SM 5'!$B$3:$Z$3</c:f>
              <c:numCache>
                <c:formatCode>General</c:formatCode>
                <c:ptCount val="25"/>
                <c:pt idx="0">
                  <c:v>10</c:v>
                </c:pt>
                <c:pt idx="1">
                  <c:v>27.5</c:v>
                </c:pt>
                <c:pt idx="2">
                  <c:v>39.47</c:v>
                </c:pt>
                <c:pt idx="3">
                  <c:v>53.25</c:v>
                </c:pt>
                <c:pt idx="4">
                  <c:v>60.76</c:v>
                </c:pt>
                <c:pt idx="5">
                  <c:v>72.459999999999994</c:v>
                </c:pt>
                <c:pt idx="6">
                  <c:v>71.430000000000007</c:v>
                </c:pt>
                <c:pt idx="7">
                  <c:v>64.709999999999994</c:v>
                </c:pt>
                <c:pt idx="8">
                  <c:v>56.06</c:v>
                </c:pt>
                <c:pt idx="9">
                  <c:v>51.56</c:v>
                </c:pt>
                <c:pt idx="10">
                  <c:v>50.82</c:v>
                </c:pt>
                <c:pt idx="11">
                  <c:v>46.77</c:v>
                </c:pt>
                <c:pt idx="12">
                  <c:v>43.1</c:v>
                </c:pt>
                <c:pt idx="13">
                  <c:v>38.979999999999997</c:v>
                </c:pt>
                <c:pt idx="14">
                  <c:v>34.92</c:v>
                </c:pt>
                <c:pt idx="15">
                  <c:v>31.15</c:v>
                </c:pt>
                <c:pt idx="16">
                  <c:v>35</c:v>
                </c:pt>
                <c:pt idx="17">
                  <c:v>32.79</c:v>
                </c:pt>
                <c:pt idx="18">
                  <c:v>25.42</c:v>
                </c:pt>
                <c:pt idx="19">
                  <c:v>28.33</c:v>
                </c:pt>
                <c:pt idx="20">
                  <c:v>24</c:v>
                </c:pt>
                <c:pt idx="21">
                  <c:v>20.83</c:v>
                </c:pt>
                <c:pt idx="22">
                  <c:v>17</c:v>
                </c:pt>
                <c:pt idx="23">
                  <c:v>22</c:v>
                </c:pt>
                <c:pt idx="24">
                  <c:v>17</c:v>
                </c:pt>
              </c:numCache>
            </c:numRef>
          </c:val>
          <c:extLst>
            <c:ext xmlns:c16="http://schemas.microsoft.com/office/drawing/2014/chart" uri="{C3380CC4-5D6E-409C-BE32-E72D297353CC}">
              <c16:uniqueId val="{00000001-1B90-4268-9266-3866F0EA0644}"/>
            </c:ext>
          </c:extLst>
        </c:ser>
        <c:ser>
          <c:idx val="2"/>
          <c:order val="2"/>
          <c:tx>
            <c:strRef>
              <c:f>'SM 5'!$A$4</c:f>
              <c:strCache>
                <c:ptCount val="1"/>
                <c:pt idx="0">
                  <c:v>Not Started</c:v>
                </c:pt>
              </c:strCache>
            </c:strRef>
          </c:tx>
          <c:spPr>
            <a:solidFill>
              <a:srgbClr val="FF0000"/>
            </a:solidFill>
            <a:ln>
              <a:noFill/>
            </a:ln>
            <a:effectLst/>
          </c:spPr>
          <c:invertIfNegative val="0"/>
          <c:cat>
            <c:strRef>
              <c:f>'SM 5'!$B$1:$Z$1</c:f>
              <c:strCache>
                <c:ptCount val="25"/>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pt idx="19">
                  <c:v>Jul-22</c:v>
                </c:pt>
                <c:pt idx="20">
                  <c:v>Aug-22</c:v>
                </c:pt>
                <c:pt idx="21">
                  <c:v>Sep-22</c:v>
                </c:pt>
                <c:pt idx="22">
                  <c:v>Oct-22</c:v>
                </c:pt>
                <c:pt idx="23">
                  <c:v>Nov-22</c:v>
                </c:pt>
                <c:pt idx="24">
                  <c:v>Dec-22</c:v>
                </c:pt>
              </c:strCache>
            </c:strRef>
          </c:cat>
          <c:val>
            <c:numRef>
              <c:f>'SM 5'!$B$4:$Z$4</c:f>
              <c:numCache>
                <c:formatCode>General</c:formatCode>
                <c:ptCount val="25"/>
                <c:pt idx="0">
                  <c:v>87.78</c:v>
                </c:pt>
                <c:pt idx="1">
                  <c:v>70</c:v>
                </c:pt>
                <c:pt idx="2">
                  <c:v>56.58</c:v>
                </c:pt>
                <c:pt idx="3">
                  <c:v>38.96</c:v>
                </c:pt>
                <c:pt idx="4">
                  <c:v>25.320000000000007</c:v>
                </c:pt>
                <c:pt idx="5">
                  <c:v>14.5</c:v>
                </c:pt>
                <c:pt idx="6">
                  <c:v>11.429999999999993</c:v>
                </c:pt>
                <c:pt idx="7">
                  <c:v>8.8200000000000074</c:v>
                </c:pt>
                <c:pt idx="8">
                  <c:v>6.0600000000000023</c:v>
                </c:pt>
                <c:pt idx="9">
                  <c:v>7.8199999999999932</c:v>
                </c:pt>
                <c:pt idx="10">
                  <c:v>4.8199999999999932</c:v>
                </c:pt>
                <c:pt idx="11">
                  <c:v>4.8400000000000034</c:v>
                </c:pt>
                <c:pt idx="12">
                  <c:v>3.4499999999999886</c:v>
                </c:pt>
                <c:pt idx="13">
                  <c:v>9.4099999999999966</c:v>
                </c:pt>
                <c:pt idx="14">
                  <c:v>9.519999999999996</c:v>
                </c:pt>
                <c:pt idx="15">
                  <c:v>8.1899999999999977</c:v>
                </c:pt>
                <c:pt idx="16">
                  <c:v>6.6700000000000017</c:v>
                </c:pt>
                <c:pt idx="17">
                  <c:v>6.5500000000000114</c:v>
                </c:pt>
                <c:pt idx="18">
                  <c:v>6.7800000000000011</c:v>
                </c:pt>
                <c:pt idx="19">
                  <c:v>3.3400000000000034</c:v>
                </c:pt>
                <c:pt idx="20">
                  <c:v>3</c:v>
                </c:pt>
                <c:pt idx="21">
                  <c:v>6.25</c:v>
                </c:pt>
                <c:pt idx="22">
                  <c:v>4</c:v>
                </c:pt>
                <c:pt idx="23">
                  <c:v>5</c:v>
                </c:pt>
                <c:pt idx="24">
                  <c:v>3</c:v>
                </c:pt>
              </c:numCache>
            </c:numRef>
          </c:val>
          <c:extLst>
            <c:ext xmlns:c16="http://schemas.microsoft.com/office/drawing/2014/chart" uri="{C3380CC4-5D6E-409C-BE32-E72D297353CC}">
              <c16:uniqueId val="{00000002-1B90-4268-9266-3866F0EA0644}"/>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a:effectLst/>
              </a:rPr>
              <a:t>Implemented cesarean decision checklist</a:t>
            </a:r>
            <a:endParaRPr lang="en-US" sz="1800" b="0">
              <a:effectLst/>
            </a:endParaRP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4'!$A$2</c:f>
              <c:strCache>
                <c:ptCount val="1"/>
                <c:pt idx="0">
                  <c:v>In Place</c:v>
                </c:pt>
              </c:strCache>
            </c:strRef>
          </c:tx>
          <c:spPr>
            <a:solidFill>
              <a:srgbClr val="00B050"/>
            </a:solidFill>
            <a:ln>
              <a:noFill/>
            </a:ln>
            <a:effectLst/>
          </c:spPr>
          <c:invertIfNegative val="0"/>
          <c:cat>
            <c:strRef>
              <c:f>'SM 4'!$B$1:$Z$1</c:f>
              <c:strCache>
                <c:ptCount val="25"/>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pt idx="19">
                  <c:v>Jul-22</c:v>
                </c:pt>
                <c:pt idx="20">
                  <c:v>Aug-22</c:v>
                </c:pt>
                <c:pt idx="21">
                  <c:v>Sep-22</c:v>
                </c:pt>
                <c:pt idx="22">
                  <c:v>Oct-22</c:v>
                </c:pt>
                <c:pt idx="23">
                  <c:v>Nov-22</c:v>
                </c:pt>
                <c:pt idx="24">
                  <c:v>Dec-22</c:v>
                </c:pt>
              </c:strCache>
            </c:strRef>
          </c:cat>
          <c:val>
            <c:numRef>
              <c:f>'SM 4'!$B$2:$Z$2</c:f>
              <c:numCache>
                <c:formatCode>General</c:formatCode>
                <c:ptCount val="25"/>
                <c:pt idx="0">
                  <c:v>3.58</c:v>
                </c:pt>
                <c:pt idx="1">
                  <c:v>5</c:v>
                </c:pt>
                <c:pt idx="2">
                  <c:v>6.33</c:v>
                </c:pt>
                <c:pt idx="3">
                  <c:v>9.09</c:v>
                </c:pt>
                <c:pt idx="4">
                  <c:v>12.82</c:v>
                </c:pt>
                <c:pt idx="5">
                  <c:v>15.94</c:v>
                </c:pt>
                <c:pt idx="6">
                  <c:v>24.29</c:v>
                </c:pt>
                <c:pt idx="7">
                  <c:v>35.82</c:v>
                </c:pt>
                <c:pt idx="8">
                  <c:v>46.97</c:v>
                </c:pt>
                <c:pt idx="9">
                  <c:v>60.94</c:v>
                </c:pt>
                <c:pt idx="10">
                  <c:v>63.93</c:v>
                </c:pt>
                <c:pt idx="11">
                  <c:v>63.08</c:v>
                </c:pt>
                <c:pt idx="12">
                  <c:v>72.88</c:v>
                </c:pt>
                <c:pt idx="13">
                  <c:v>59.68</c:v>
                </c:pt>
                <c:pt idx="14">
                  <c:v>69.84</c:v>
                </c:pt>
                <c:pt idx="15">
                  <c:v>72.13</c:v>
                </c:pt>
                <c:pt idx="16">
                  <c:v>71.67</c:v>
                </c:pt>
                <c:pt idx="17">
                  <c:v>77.42</c:v>
                </c:pt>
                <c:pt idx="18">
                  <c:v>78.33</c:v>
                </c:pt>
                <c:pt idx="19">
                  <c:v>80</c:v>
                </c:pt>
                <c:pt idx="20">
                  <c:v>80</c:v>
                </c:pt>
                <c:pt idx="21">
                  <c:v>79</c:v>
                </c:pt>
                <c:pt idx="22">
                  <c:v>85</c:v>
                </c:pt>
                <c:pt idx="23">
                  <c:v>84</c:v>
                </c:pt>
                <c:pt idx="24">
                  <c:v>80</c:v>
                </c:pt>
              </c:numCache>
            </c:numRef>
          </c:val>
          <c:extLst>
            <c:ext xmlns:c16="http://schemas.microsoft.com/office/drawing/2014/chart" uri="{C3380CC4-5D6E-409C-BE32-E72D297353CC}">
              <c16:uniqueId val="{00000000-6EE3-4002-8CE8-BE8CDBCEC018}"/>
            </c:ext>
          </c:extLst>
        </c:ser>
        <c:ser>
          <c:idx val="1"/>
          <c:order val="1"/>
          <c:tx>
            <c:strRef>
              <c:f>'SM 4'!$A$3</c:f>
              <c:strCache>
                <c:ptCount val="1"/>
                <c:pt idx="0">
                  <c:v>Working on it </c:v>
                </c:pt>
              </c:strCache>
            </c:strRef>
          </c:tx>
          <c:spPr>
            <a:solidFill>
              <a:srgbClr val="FFC000"/>
            </a:solidFill>
            <a:ln>
              <a:noFill/>
            </a:ln>
            <a:effectLst/>
          </c:spPr>
          <c:invertIfNegative val="0"/>
          <c:cat>
            <c:strRef>
              <c:f>'SM 4'!$B$1:$Z$1</c:f>
              <c:strCache>
                <c:ptCount val="25"/>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pt idx="19">
                  <c:v>Jul-22</c:v>
                </c:pt>
                <c:pt idx="20">
                  <c:v>Aug-22</c:v>
                </c:pt>
                <c:pt idx="21">
                  <c:v>Sep-22</c:v>
                </c:pt>
                <c:pt idx="22">
                  <c:v>Oct-22</c:v>
                </c:pt>
                <c:pt idx="23">
                  <c:v>Nov-22</c:v>
                </c:pt>
                <c:pt idx="24">
                  <c:v>Dec-22</c:v>
                </c:pt>
              </c:strCache>
            </c:strRef>
          </c:cat>
          <c:val>
            <c:numRef>
              <c:f>'SM 4'!$B$3:$Z$3</c:f>
              <c:numCache>
                <c:formatCode>General</c:formatCode>
                <c:ptCount val="25"/>
                <c:pt idx="0">
                  <c:v>9.52</c:v>
                </c:pt>
                <c:pt idx="1">
                  <c:v>31.25</c:v>
                </c:pt>
                <c:pt idx="2">
                  <c:v>40.51</c:v>
                </c:pt>
                <c:pt idx="3">
                  <c:v>58.44</c:v>
                </c:pt>
                <c:pt idx="4">
                  <c:v>67.95</c:v>
                </c:pt>
                <c:pt idx="5">
                  <c:v>71.010000000000005</c:v>
                </c:pt>
                <c:pt idx="6">
                  <c:v>68.569999999999993</c:v>
                </c:pt>
                <c:pt idx="7">
                  <c:v>58.21</c:v>
                </c:pt>
                <c:pt idx="8">
                  <c:v>45.45</c:v>
                </c:pt>
                <c:pt idx="9">
                  <c:v>34.380000000000003</c:v>
                </c:pt>
                <c:pt idx="10">
                  <c:v>32.79</c:v>
                </c:pt>
                <c:pt idx="11">
                  <c:v>30.77</c:v>
                </c:pt>
                <c:pt idx="12">
                  <c:v>20.34</c:v>
                </c:pt>
                <c:pt idx="13">
                  <c:v>32.26</c:v>
                </c:pt>
                <c:pt idx="14">
                  <c:v>23.81</c:v>
                </c:pt>
                <c:pt idx="15">
                  <c:v>19.670000000000002</c:v>
                </c:pt>
                <c:pt idx="16">
                  <c:v>20</c:v>
                </c:pt>
                <c:pt idx="17">
                  <c:v>16.13</c:v>
                </c:pt>
                <c:pt idx="18">
                  <c:v>15</c:v>
                </c:pt>
                <c:pt idx="19">
                  <c:v>15</c:v>
                </c:pt>
                <c:pt idx="20">
                  <c:v>15</c:v>
                </c:pt>
                <c:pt idx="21">
                  <c:v>17</c:v>
                </c:pt>
                <c:pt idx="22">
                  <c:v>13</c:v>
                </c:pt>
                <c:pt idx="23">
                  <c:v>13</c:v>
                </c:pt>
                <c:pt idx="24">
                  <c:v>20</c:v>
                </c:pt>
              </c:numCache>
            </c:numRef>
          </c:val>
          <c:extLst>
            <c:ext xmlns:c16="http://schemas.microsoft.com/office/drawing/2014/chart" uri="{C3380CC4-5D6E-409C-BE32-E72D297353CC}">
              <c16:uniqueId val="{00000001-6EE3-4002-8CE8-BE8CDBCEC018}"/>
            </c:ext>
          </c:extLst>
        </c:ser>
        <c:ser>
          <c:idx val="2"/>
          <c:order val="2"/>
          <c:tx>
            <c:strRef>
              <c:f>'SM 4'!$A$4</c:f>
              <c:strCache>
                <c:ptCount val="1"/>
                <c:pt idx="0">
                  <c:v>Not Started</c:v>
                </c:pt>
              </c:strCache>
            </c:strRef>
          </c:tx>
          <c:spPr>
            <a:solidFill>
              <a:srgbClr val="FF0000"/>
            </a:solidFill>
            <a:ln>
              <a:noFill/>
            </a:ln>
            <a:effectLst/>
          </c:spPr>
          <c:invertIfNegative val="0"/>
          <c:cat>
            <c:strRef>
              <c:f>'SM 4'!$B$1:$Z$1</c:f>
              <c:strCache>
                <c:ptCount val="25"/>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pt idx="19">
                  <c:v>Jul-22</c:v>
                </c:pt>
                <c:pt idx="20">
                  <c:v>Aug-22</c:v>
                </c:pt>
                <c:pt idx="21">
                  <c:v>Sep-22</c:v>
                </c:pt>
                <c:pt idx="22">
                  <c:v>Oct-22</c:v>
                </c:pt>
                <c:pt idx="23">
                  <c:v>Nov-22</c:v>
                </c:pt>
                <c:pt idx="24">
                  <c:v>Dec-22</c:v>
                </c:pt>
              </c:strCache>
            </c:strRef>
          </c:cat>
          <c:val>
            <c:numRef>
              <c:f>'SM 4'!$B$4:$Z$4</c:f>
              <c:numCache>
                <c:formatCode>General</c:formatCode>
                <c:ptCount val="25"/>
                <c:pt idx="0">
                  <c:v>86.9</c:v>
                </c:pt>
                <c:pt idx="1">
                  <c:v>63.75</c:v>
                </c:pt>
                <c:pt idx="2">
                  <c:v>53.160000000000004</c:v>
                </c:pt>
                <c:pt idx="3">
                  <c:v>32.47</c:v>
                </c:pt>
                <c:pt idx="4">
                  <c:v>19.22999999999999</c:v>
                </c:pt>
                <c:pt idx="5">
                  <c:v>13.049999999999997</c:v>
                </c:pt>
                <c:pt idx="6">
                  <c:v>7.1400000000000148</c:v>
                </c:pt>
                <c:pt idx="7">
                  <c:v>5.9699999999999989</c:v>
                </c:pt>
                <c:pt idx="8">
                  <c:v>7.5799999999999983</c:v>
                </c:pt>
                <c:pt idx="9">
                  <c:v>4.6800000000000068</c:v>
                </c:pt>
                <c:pt idx="10">
                  <c:v>3.2800000000000011</c:v>
                </c:pt>
                <c:pt idx="11">
                  <c:v>6.1500000000000057</c:v>
                </c:pt>
                <c:pt idx="12">
                  <c:v>6.7800000000000011</c:v>
                </c:pt>
                <c:pt idx="13">
                  <c:v>8.0600000000000023</c:v>
                </c:pt>
                <c:pt idx="14">
                  <c:v>6.3499999999999943</c:v>
                </c:pt>
                <c:pt idx="15">
                  <c:v>8.2000000000000028</c:v>
                </c:pt>
                <c:pt idx="16">
                  <c:v>8.3299999999999983</c:v>
                </c:pt>
                <c:pt idx="17">
                  <c:v>6.4500000000000028</c:v>
                </c:pt>
                <c:pt idx="18">
                  <c:v>6.6700000000000017</c:v>
                </c:pt>
                <c:pt idx="19">
                  <c:v>5</c:v>
                </c:pt>
                <c:pt idx="20">
                  <c:v>5</c:v>
                </c:pt>
                <c:pt idx="21">
                  <c:v>2</c:v>
                </c:pt>
                <c:pt idx="22">
                  <c:v>2</c:v>
                </c:pt>
                <c:pt idx="23">
                  <c:v>3</c:v>
                </c:pt>
                <c:pt idx="24">
                  <c:v>0</c:v>
                </c:pt>
              </c:numCache>
            </c:numRef>
          </c:val>
          <c:extLst>
            <c:ext xmlns:c16="http://schemas.microsoft.com/office/drawing/2014/chart" uri="{C3380CC4-5D6E-409C-BE32-E72D297353CC}">
              <c16:uniqueId val="{00000002-6EE3-4002-8CE8-BE8CDBCEC018}"/>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0" i="0" u="none" strike="noStrike" baseline="0">
                <a:effectLst/>
              </a:rPr>
              <a:t>Implemented workflow process to incorporate shared decision making with the patient </a:t>
            </a:r>
            <a:endParaRPr lang="en-US" sz="1600" b="0">
              <a:effectLst/>
            </a:endParaRPr>
          </a:p>
        </c:rich>
      </c:tx>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6'!$A$2</c:f>
              <c:strCache>
                <c:ptCount val="1"/>
                <c:pt idx="0">
                  <c:v>In Place</c:v>
                </c:pt>
              </c:strCache>
            </c:strRef>
          </c:tx>
          <c:spPr>
            <a:solidFill>
              <a:srgbClr val="00B050"/>
            </a:solidFill>
            <a:ln>
              <a:noFill/>
            </a:ln>
            <a:effectLst/>
          </c:spPr>
          <c:invertIfNegative val="0"/>
          <c:cat>
            <c:strRef>
              <c:f>'SM 6'!$B$1:$Z$1</c:f>
              <c:strCache>
                <c:ptCount val="25"/>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pt idx="19">
                  <c:v>Jul-22</c:v>
                </c:pt>
                <c:pt idx="20">
                  <c:v>Aug-22</c:v>
                </c:pt>
                <c:pt idx="21">
                  <c:v>Sep-22</c:v>
                </c:pt>
                <c:pt idx="22">
                  <c:v>Oct-22</c:v>
                </c:pt>
                <c:pt idx="23">
                  <c:v>Nov-22</c:v>
                </c:pt>
                <c:pt idx="24">
                  <c:v>Dec-22</c:v>
                </c:pt>
              </c:strCache>
            </c:strRef>
          </c:cat>
          <c:val>
            <c:numRef>
              <c:f>'SM 6'!$B$2:$Z$2</c:f>
              <c:numCache>
                <c:formatCode>General</c:formatCode>
                <c:ptCount val="25"/>
                <c:pt idx="0">
                  <c:v>2.41</c:v>
                </c:pt>
                <c:pt idx="1">
                  <c:v>2.56</c:v>
                </c:pt>
                <c:pt idx="2">
                  <c:v>3.94</c:v>
                </c:pt>
                <c:pt idx="3">
                  <c:v>4.05</c:v>
                </c:pt>
                <c:pt idx="4">
                  <c:v>10.130000000000001</c:v>
                </c:pt>
                <c:pt idx="5">
                  <c:v>10.14</c:v>
                </c:pt>
                <c:pt idx="6">
                  <c:v>12.86</c:v>
                </c:pt>
                <c:pt idx="7">
                  <c:v>17.649999999999999</c:v>
                </c:pt>
                <c:pt idx="8">
                  <c:v>27.27</c:v>
                </c:pt>
                <c:pt idx="9">
                  <c:v>32.81</c:v>
                </c:pt>
                <c:pt idx="10">
                  <c:v>42.62</c:v>
                </c:pt>
                <c:pt idx="11">
                  <c:v>40.32</c:v>
                </c:pt>
                <c:pt idx="12">
                  <c:v>44.83</c:v>
                </c:pt>
                <c:pt idx="13">
                  <c:v>45.76</c:v>
                </c:pt>
                <c:pt idx="14">
                  <c:v>49.21</c:v>
                </c:pt>
                <c:pt idx="15">
                  <c:v>54.1</c:v>
                </c:pt>
                <c:pt idx="16">
                  <c:v>56.67</c:v>
                </c:pt>
                <c:pt idx="17">
                  <c:v>57.38</c:v>
                </c:pt>
                <c:pt idx="18">
                  <c:v>60</c:v>
                </c:pt>
                <c:pt idx="19">
                  <c:v>65</c:v>
                </c:pt>
                <c:pt idx="20">
                  <c:v>68</c:v>
                </c:pt>
                <c:pt idx="21">
                  <c:v>71</c:v>
                </c:pt>
                <c:pt idx="22">
                  <c:v>75</c:v>
                </c:pt>
                <c:pt idx="23">
                  <c:v>78</c:v>
                </c:pt>
                <c:pt idx="24">
                  <c:v>77</c:v>
                </c:pt>
              </c:numCache>
            </c:numRef>
          </c:val>
          <c:extLst>
            <c:ext xmlns:c16="http://schemas.microsoft.com/office/drawing/2014/chart" uri="{C3380CC4-5D6E-409C-BE32-E72D297353CC}">
              <c16:uniqueId val="{00000000-0FEB-4EE4-99CB-B6777E1C37E9}"/>
            </c:ext>
          </c:extLst>
        </c:ser>
        <c:ser>
          <c:idx val="1"/>
          <c:order val="1"/>
          <c:tx>
            <c:strRef>
              <c:f>'SM 6'!$A$3</c:f>
              <c:strCache>
                <c:ptCount val="1"/>
                <c:pt idx="0">
                  <c:v>Working on it </c:v>
                </c:pt>
              </c:strCache>
            </c:strRef>
          </c:tx>
          <c:spPr>
            <a:solidFill>
              <a:srgbClr val="FFC000"/>
            </a:solidFill>
            <a:ln>
              <a:noFill/>
            </a:ln>
            <a:effectLst/>
          </c:spPr>
          <c:invertIfNegative val="0"/>
          <c:cat>
            <c:strRef>
              <c:f>'SM 6'!$B$1:$Z$1</c:f>
              <c:strCache>
                <c:ptCount val="25"/>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pt idx="19">
                  <c:v>Jul-22</c:v>
                </c:pt>
                <c:pt idx="20">
                  <c:v>Aug-22</c:v>
                </c:pt>
                <c:pt idx="21">
                  <c:v>Sep-22</c:v>
                </c:pt>
                <c:pt idx="22">
                  <c:v>Oct-22</c:v>
                </c:pt>
                <c:pt idx="23">
                  <c:v>Nov-22</c:v>
                </c:pt>
                <c:pt idx="24">
                  <c:v>Dec-22</c:v>
                </c:pt>
              </c:strCache>
            </c:strRef>
          </c:cat>
          <c:val>
            <c:numRef>
              <c:f>'SM 6'!$B$3:$Z$3</c:f>
              <c:numCache>
                <c:formatCode>General</c:formatCode>
                <c:ptCount val="25"/>
                <c:pt idx="0">
                  <c:v>13.25</c:v>
                </c:pt>
                <c:pt idx="1">
                  <c:v>29.49</c:v>
                </c:pt>
                <c:pt idx="2">
                  <c:v>42.11</c:v>
                </c:pt>
                <c:pt idx="3">
                  <c:v>60.81</c:v>
                </c:pt>
                <c:pt idx="4">
                  <c:v>63.29</c:v>
                </c:pt>
                <c:pt idx="5">
                  <c:v>71</c:v>
                </c:pt>
                <c:pt idx="6">
                  <c:v>72.86</c:v>
                </c:pt>
                <c:pt idx="7">
                  <c:v>69.12</c:v>
                </c:pt>
                <c:pt idx="8">
                  <c:v>65.150000000000006</c:v>
                </c:pt>
                <c:pt idx="9">
                  <c:v>60.94</c:v>
                </c:pt>
                <c:pt idx="10">
                  <c:v>54.1</c:v>
                </c:pt>
                <c:pt idx="11">
                  <c:v>56.45</c:v>
                </c:pt>
                <c:pt idx="12">
                  <c:v>53.45</c:v>
                </c:pt>
                <c:pt idx="13">
                  <c:v>47.46</c:v>
                </c:pt>
                <c:pt idx="14">
                  <c:v>42.86</c:v>
                </c:pt>
                <c:pt idx="15">
                  <c:v>37.700000000000003</c:v>
                </c:pt>
                <c:pt idx="16">
                  <c:v>33.33</c:v>
                </c:pt>
                <c:pt idx="17">
                  <c:v>32.79</c:v>
                </c:pt>
                <c:pt idx="18">
                  <c:v>35</c:v>
                </c:pt>
                <c:pt idx="19">
                  <c:v>31.67</c:v>
                </c:pt>
                <c:pt idx="20">
                  <c:v>29</c:v>
                </c:pt>
                <c:pt idx="21">
                  <c:v>26</c:v>
                </c:pt>
                <c:pt idx="22">
                  <c:v>23</c:v>
                </c:pt>
                <c:pt idx="23">
                  <c:v>20</c:v>
                </c:pt>
                <c:pt idx="24">
                  <c:v>23</c:v>
                </c:pt>
              </c:numCache>
            </c:numRef>
          </c:val>
          <c:extLst>
            <c:ext xmlns:c16="http://schemas.microsoft.com/office/drawing/2014/chart" uri="{C3380CC4-5D6E-409C-BE32-E72D297353CC}">
              <c16:uniqueId val="{00000001-0FEB-4EE4-99CB-B6777E1C37E9}"/>
            </c:ext>
          </c:extLst>
        </c:ser>
        <c:ser>
          <c:idx val="2"/>
          <c:order val="2"/>
          <c:tx>
            <c:strRef>
              <c:f>'SM 6'!$A$4</c:f>
              <c:strCache>
                <c:ptCount val="1"/>
                <c:pt idx="0">
                  <c:v>Not Started</c:v>
                </c:pt>
              </c:strCache>
            </c:strRef>
          </c:tx>
          <c:spPr>
            <a:solidFill>
              <a:srgbClr val="FF0000"/>
            </a:solidFill>
            <a:ln>
              <a:noFill/>
            </a:ln>
            <a:effectLst/>
          </c:spPr>
          <c:invertIfNegative val="0"/>
          <c:cat>
            <c:strRef>
              <c:f>'SM 6'!$B$1:$Z$1</c:f>
              <c:strCache>
                <c:ptCount val="25"/>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pt idx="19">
                  <c:v>Jul-22</c:v>
                </c:pt>
                <c:pt idx="20">
                  <c:v>Aug-22</c:v>
                </c:pt>
                <c:pt idx="21">
                  <c:v>Sep-22</c:v>
                </c:pt>
                <c:pt idx="22">
                  <c:v>Oct-22</c:v>
                </c:pt>
                <c:pt idx="23">
                  <c:v>Nov-22</c:v>
                </c:pt>
                <c:pt idx="24">
                  <c:v>Dec-22</c:v>
                </c:pt>
              </c:strCache>
            </c:strRef>
          </c:cat>
          <c:val>
            <c:numRef>
              <c:f>'SM 6'!$B$4:$Z$4</c:f>
              <c:numCache>
                <c:formatCode>General</c:formatCode>
                <c:ptCount val="25"/>
                <c:pt idx="0">
                  <c:v>84.34</c:v>
                </c:pt>
                <c:pt idx="1">
                  <c:v>67.95</c:v>
                </c:pt>
                <c:pt idx="2">
                  <c:v>53.95</c:v>
                </c:pt>
                <c:pt idx="3">
                  <c:v>35.14</c:v>
                </c:pt>
                <c:pt idx="4">
                  <c:v>26.58</c:v>
                </c:pt>
                <c:pt idx="5">
                  <c:v>18.86</c:v>
                </c:pt>
                <c:pt idx="6">
                  <c:v>14.280000000000001</c:v>
                </c:pt>
                <c:pt idx="7">
                  <c:v>13.22999999999999</c:v>
                </c:pt>
                <c:pt idx="8">
                  <c:v>7.5799999999999983</c:v>
                </c:pt>
                <c:pt idx="9">
                  <c:v>6.25</c:v>
                </c:pt>
                <c:pt idx="10">
                  <c:v>3.2800000000000011</c:v>
                </c:pt>
                <c:pt idx="11">
                  <c:v>3.2299999999999898</c:v>
                </c:pt>
                <c:pt idx="12">
                  <c:v>1.7199999999999989</c:v>
                </c:pt>
                <c:pt idx="13">
                  <c:v>6.7800000000000011</c:v>
                </c:pt>
                <c:pt idx="14">
                  <c:v>7.9300000000000068</c:v>
                </c:pt>
                <c:pt idx="15">
                  <c:v>8.1999999999999886</c:v>
                </c:pt>
                <c:pt idx="16">
                  <c:v>10</c:v>
                </c:pt>
                <c:pt idx="17">
                  <c:v>9.8299999999999983</c:v>
                </c:pt>
                <c:pt idx="18">
                  <c:v>5</c:v>
                </c:pt>
                <c:pt idx="19">
                  <c:v>3.3299999999999983</c:v>
                </c:pt>
                <c:pt idx="20">
                  <c:v>3</c:v>
                </c:pt>
                <c:pt idx="21">
                  <c:v>3</c:v>
                </c:pt>
                <c:pt idx="22">
                  <c:v>2</c:v>
                </c:pt>
                <c:pt idx="23">
                  <c:v>2</c:v>
                </c:pt>
                <c:pt idx="24">
                  <c:v>0</c:v>
                </c:pt>
              </c:numCache>
            </c:numRef>
          </c:val>
          <c:extLst>
            <c:ext xmlns:c16="http://schemas.microsoft.com/office/drawing/2014/chart" uri="{C3380CC4-5D6E-409C-BE32-E72D297353CC}">
              <c16:uniqueId val="{00000002-0FEB-4EE4-99CB-B6777E1C37E9}"/>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i="0" u="none" strike="noStrike" baseline="0">
                <a:effectLst/>
              </a:rPr>
              <a:t> </a:t>
            </a:r>
            <a:r>
              <a:rPr lang="en-US" sz="1600" b="0" i="0" u="none" strike="noStrike" baseline="0">
                <a:effectLst/>
              </a:rPr>
              <a:t>Implemented standardized patient education with positive messaging promoting vaginal birth strategies</a:t>
            </a:r>
            <a:endParaRPr lang="en-US" sz="1600" b="0">
              <a:effectLst/>
            </a:endParaRPr>
          </a:p>
        </c:rich>
      </c:tx>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7'!$A$2</c:f>
              <c:strCache>
                <c:ptCount val="1"/>
                <c:pt idx="0">
                  <c:v>In Place</c:v>
                </c:pt>
              </c:strCache>
            </c:strRef>
          </c:tx>
          <c:spPr>
            <a:solidFill>
              <a:srgbClr val="00B050"/>
            </a:solidFill>
            <a:ln>
              <a:noFill/>
            </a:ln>
            <a:effectLst/>
          </c:spPr>
          <c:invertIfNegative val="0"/>
          <c:cat>
            <c:strRef>
              <c:f>'SM 7'!$B$1:$Z$1</c:f>
              <c:strCache>
                <c:ptCount val="25"/>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pt idx="19">
                  <c:v>Jul-22</c:v>
                </c:pt>
                <c:pt idx="20">
                  <c:v>Aug-22</c:v>
                </c:pt>
                <c:pt idx="21">
                  <c:v>Sep-22</c:v>
                </c:pt>
                <c:pt idx="22">
                  <c:v>Oct-22</c:v>
                </c:pt>
                <c:pt idx="23">
                  <c:v>Nov-22</c:v>
                </c:pt>
                <c:pt idx="24">
                  <c:v>Dec-22</c:v>
                </c:pt>
              </c:strCache>
            </c:strRef>
          </c:cat>
          <c:val>
            <c:numRef>
              <c:f>'SM 7'!$B$2:$Z$2</c:f>
              <c:numCache>
                <c:formatCode>General</c:formatCode>
                <c:ptCount val="25"/>
                <c:pt idx="0">
                  <c:v>2.21</c:v>
                </c:pt>
                <c:pt idx="1">
                  <c:v>1.28</c:v>
                </c:pt>
                <c:pt idx="2">
                  <c:v>2.63</c:v>
                </c:pt>
                <c:pt idx="3">
                  <c:v>0</c:v>
                </c:pt>
                <c:pt idx="4">
                  <c:v>4.91</c:v>
                </c:pt>
                <c:pt idx="5">
                  <c:v>4.08</c:v>
                </c:pt>
                <c:pt idx="6">
                  <c:v>8.6999999999999993</c:v>
                </c:pt>
                <c:pt idx="7">
                  <c:v>11.94</c:v>
                </c:pt>
                <c:pt idx="8">
                  <c:v>10.94</c:v>
                </c:pt>
                <c:pt idx="9">
                  <c:v>14.52</c:v>
                </c:pt>
                <c:pt idx="10">
                  <c:v>20.69</c:v>
                </c:pt>
                <c:pt idx="11">
                  <c:v>20.97</c:v>
                </c:pt>
                <c:pt idx="12">
                  <c:v>30</c:v>
                </c:pt>
                <c:pt idx="13">
                  <c:v>30.51</c:v>
                </c:pt>
                <c:pt idx="14">
                  <c:v>31.75</c:v>
                </c:pt>
                <c:pt idx="15">
                  <c:v>44.26</c:v>
                </c:pt>
                <c:pt idx="16">
                  <c:v>45.76</c:v>
                </c:pt>
                <c:pt idx="17">
                  <c:v>44.26</c:v>
                </c:pt>
                <c:pt idx="18">
                  <c:v>51.67</c:v>
                </c:pt>
                <c:pt idx="19">
                  <c:v>61.67</c:v>
                </c:pt>
                <c:pt idx="20">
                  <c:v>63</c:v>
                </c:pt>
                <c:pt idx="21">
                  <c:v>64</c:v>
                </c:pt>
                <c:pt idx="22">
                  <c:v>73</c:v>
                </c:pt>
                <c:pt idx="23">
                  <c:v>71</c:v>
                </c:pt>
                <c:pt idx="24">
                  <c:v>73</c:v>
                </c:pt>
              </c:numCache>
            </c:numRef>
          </c:val>
          <c:extLst>
            <c:ext xmlns:c16="http://schemas.microsoft.com/office/drawing/2014/chart" uri="{C3380CC4-5D6E-409C-BE32-E72D297353CC}">
              <c16:uniqueId val="{00000000-11EC-4C7B-BC34-7F680CF45255}"/>
            </c:ext>
          </c:extLst>
        </c:ser>
        <c:ser>
          <c:idx val="1"/>
          <c:order val="1"/>
          <c:tx>
            <c:strRef>
              <c:f>'SM 7'!$A$3</c:f>
              <c:strCache>
                <c:ptCount val="1"/>
                <c:pt idx="0">
                  <c:v>Working on it </c:v>
                </c:pt>
              </c:strCache>
            </c:strRef>
          </c:tx>
          <c:spPr>
            <a:solidFill>
              <a:srgbClr val="FFC000"/>
            </a:solidFill>
            <a:ln>
              <a:noFill/>
            </a:ln>
            <a:effectLst/>
          </c:spPr>
          <c:invertIfNegative val="0"/>
          <c:cat>
            <c:strRef>
              <c:f>'SM 7'!$B$1:$Z$1</c:f>
              <c:strCache>
                <c:ptCount val="25"/>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pt idx="19">
                  <c:v>Jul-22</c:v>
                </c:pt>
                <c:pt idx="20">
                  <c:v>Aug-22</c:v>
                </c:pt>
                <c:pt idx="21">
                  <c:v>Sep-22</c:v>
                </c:pt>
                <c:pt idx="22">
                  <c:v>Oct-22</c:v>
                </c:pt>
                <c:pt idx="23">
                  <c:v>Nov-22</c:v>
                </c:pt>
                <c:pt idx="24">
                  <c:v>Dec-22</c:v>
                </c:pt>
              </c:strCache>
            </c:strRef>
          </c:cat>
          <c:val>
            <c:numRef>
              <c:f>'SM 7'!$B$3:$Z$3</c:f>
              <c:numCache>
                <c:formatCode>General</c:formatCode>
                <c:ptCount val="25"/>
                <c:pt idx="0">
                  <c:v>18.07</c:v>
                </c:pt>
                <c:pt idx="1">
                  <c:v>30.77</c:v>
                </c:pt>
                <c:pt idx="2">
                  <c:v>42.11</c:v>
                </c:pt>
                <c:pt idx="3">
                  <c:v>60.81</c:v>
                </c:pt>
                <c:pt idx="4">
                  <c:v>62.3</c:v>
                </c:pt>
                <c:pt idx="5">
                  <c:v>65.31</c:v>
                </c:pt>
                <c:pt idx="6">
                  <c:v>72.459999999999994</c:v>
                </c:pt>
                <c:pt idx="7">
                  <c:v>67.16</c:v>
                </c:pt>
                <c:pt idx="8">
                  <c:v>71.88</c:v>
                </c:pt>
                <c:pt idx="9">
                  <c:v>75.81</c:v>
                </c:pt>
                <c:pt idx="10">
                  <c:v>68.97</c:v>
                </c:pt>
                <c:pt idx="11">
                  <c:v>67.739999999999995</c:v>
                </c:pt>
                <c:pt idx="12">
                  <c:v>53.23</c:v>
                </c:pt>
                <c:pt idx="13">
                  <c:v>55.93</c:v>
                </c:pt>
                <c:pt idx="14">
                  <c:v>52.38</c:v>
                </c:pt>
                <c:pt idx="15">
                  <c:v>42.62</c:v>
                </c:pt>
                <c:pt idx="16">
                  <c:v>43.37</c:v>
                </c:pt>
                <c:pt idx="17">
                  <c:v>42.62</c:v>
                </c:pt>
                <c:pt idx="18">
                  <c:v>41.67</c:v>
                </c:pt>
                <c:pt idx="19">
                  <c:v>33.33</c:v>
                </c:pt>
                <c:pt idx="20">
                  <c:v>33</c:v>
                </c:pt>
                <c:pt idx="21">
                  <c:v>29</c:v>
                </c:pt>
                <c:pt idx="22">
                  <c:v>23</c:v>
                </c:pt>
                <c:pt idx="23">
                  <c:v>24</c:v>
                </c:pt>
                <c:pt idx="24">
                  <c:v>27</c:v>
                </c:pt>
              </c:numCache>
            </c:numRef>
          </c:val>
          <c:extLst>
            <c:ext xmlns:c16="http://schemas.microsoft.com/office/drawing/2014/chart" uri="{C3380CC4-5D6E-409C-BE32-E72D297353CC}">
              <c16:uniqueId val="{00000001-11EC-4C7B-BC34-7F680CF45255}"/>
            </c:ext>
          </c:extLst>
        </c:ser>
        <c:ser>
          <c:idx val="2"/>
          <c:order val="2"/>
          <c:tx>
            <c:strRef>
              <c:f>'SM 7'!$A$4</c:f>
              <c:strCache>
                <c:ptCount val="1"/>
                <c:pt idx="0">
                  <c:v>Not Started</c:v>
                </c:pt>
              </c:strCache>
            </c:strRef>
          </c:tx>
          <c:spPr>
            <a:solidFill>
              <a:srgbClr val="FF0000"/>
            </a:solidFill>
            <a:ln>
              <a:noFill/>
            </a:ln>
            <a:effectLst/>
          </c:spPr>
          <c:invertIfNegative val="0"/>
          <c:cat>
            <c:strRef>
              <c:f>'SM 7'!$B$1:$Z$1</c:f>
              <c:strCache>
                <c:ptCount val="25"/>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pt idx="19">
                  <c:v>Jul-22</c:v>
                </c:pt>
                <c:pt idx="20">
                  <c:v>Aug-22</c:v>
                </c:pt>
                <c:pt idx="21">
                  <c:v>Sep-22</c:v>
                </c:pt>
                <c:pt idx="22">
                  <c:v>Oct-22</c:v>
                </c:pt>
                <c:pt idx="23">
                  <c:v>Nov-22</c:v>
                </c:pt>
                <c:pt idx="24">
                  <c:v>Dec-22</c:v>
                </c:pt>
              </c:strCache>
            </c:strRef>
          </c:cat>
          <c:val>
            <c:numRef>
              <c:f>'SM 7'!$B$4:$Z$4</c:f>
              <c:numCache>
                <c:formatCode>General</c:formatCode>
                <c:ptCount val="25"/>
                <c:pt idx="0">
                  <c:v>80.72</c:v>
                </c:pt>
                <c:pt idx="1">
                  <c:v>67.95</c:v>
                </c:pt>
                <c:pt idx="2">
                  <c:v>55.26</c:v>
                </c:pt>
                <c:pt idx="3">
                  <c:v>39.19</c:v>
                </c:pt>
                <c:pt idx="4">
                  <c:v>32.79</c:v>
                </c:pt>
                <c:pt idx="5">
                  <c:v>30.61</c:v>
                </c:pt>
                <c:pt idx="6">
                  <c:v>18.84</c:v>
                </c:pt>
                <c:pt idx="7">
                  <c:v>20.9</c:v>
                </c:pt>
                <c:pt idx="8">
                  <c:v>17.180000000000007</c:v>
                </c:pt>
                <c:pt idx="9">
                  <c:v>9.6700000000000017</c:v>
                </c:pt>
                <c:pt idx="10">
                  <c:v>10.340000000000003</c:v>
                </c:pt>
                <c:pt idx="11">
                  <c:v>11.290000000000006</c:v>
                </c:pt>
                <c:pt idx="12">
                  <c:v>16.77000000000001</c:v>
                </c:pt>
                <c:pt idx="13">
                  <c:v>13.560000000000002</c:v>
                </c:pt>
                <c:pt idx="14">
                  <c:v>15.870000000000005</c:v>
                </c:pt>
                <c:pt idx="15">
                  <c:v>13.120000000000005</c:v>
                </c:pt>
                <c:pt idx="16">
                  <c:v>10.870000000000005</c:v>
                </c:pt>
                <c:pt idx="17">
                  <c:v>13.120000000000005</c:v>
                </c:pt>
                <c:pt idx="18">
                  <c:v>6.6599999999999966</c:v>
                </c:pt>
                <c:pt idx="19">
                  <c:v>5</c:v>
                </c:pt>
                <c:pt idx="20">
                  <c:v>4</c:v>
                </c:pt>
                <c:pt idx="21">
                  <c:v>7</c:v>
                </c:pt>
                <c:pt idx="22">
                  <c:v>4</c:v>
                </c:pt>
                <c:pt idx="23">
                  <c:v>5</c:v>
                </c:pt>
                <c:pt idx="24">
                  <c:v>0</c:v>
                </c:pt>
              </c:numCache>
            </c:numRef>
          </c:val>
          <c:extLst>
            <c:ext xmlns:c16="http://schemas.microsoft.com/office/drawing/2014/chart" uri="{C3380CC4-5D6E-409C-BE32-E72D297353CC}">
              <c16:uniqueId val="{00000002-11EC-4C7B-BC34-7F680CF45255}"/>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NTSV C-Section Rate</a:t>
            </a:r>
            <a:r>
              <a:rPr lang="en-US" sz="2000" baseline="0"/>
              <a:t> by Hospital </a:t>
            </a:r>
          </a:p>
          <a:p>
            <a:pPr>
              <a:defRPr sz="2000"/>
            </a:pPr>
            <a:r>
              <a:rPr lang="en-US" sz="2000" baseline="0"/>
              <a:t>Q4 2022</a:t>
            </a:r>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24"/>
            <c:invertIfNegative val="0"/>
            <c:bubble3D val="0"/>
            <c:spPr>
              <a:solidFill>
                <a:srgbClr val="FF3399"/>
              </a:solidFill>
              <a:ln w="38100">
                <a:solidFill>
                  <a:srgbClr val="FF3399"/>
                </a:solidFill>
              </a:ln>
              <a:effectLst/>
            </c:spPr>
            <c:extLst>
              <c:ext xmlns:c16="http://schemas.microsoft.com/office/drawing/2014/chart" uri="{C3380CC4-5D6E-409C-BE32-E72D297353CC}">
                <c16:uniqueId val="{00000001-AC23-4B5B-85B9-44B3C556BE46}"/>
              </c:ext>
            </c:extLst>
          </c:dPt>
          <c:dPt>
            <c:idx val="26"/>
            <c:invertIfNegative val="0"/>
            <c:bubble3D val="0"/>
            <c:spPr>
              <a:solidFill>
                <a:schemeClr val="accent1"/>
              </a:solidFill>
              <a:ln w="38100">
                <a:noFill/>
              </a:ln>
              <a:effectLst/>
            </c:spPr>
            <c:extLst>
              <c:ext xmlns:c16="http://schemas.microsoft.com/office/drawing/2014/chart" uri="{C3380CC4-5D6E-409C-BE32-E72D297353CC}">
                <c16:uniqueId val="{00000003-AC23-4B5B-85B9-44B3C556BE46}"/>
              </c:ext>
            </c:extLst>
          </c:dPt>
          <c:dLbls>
            <c:dLbl>
              <c:idx val="24"/>
              <c:layout>
                <c:manualLayout>
                  <c:x val="0"/>
                  <c:y val="-7.5317409081127606E-2"/>
                </c:manualLayout>
              </c:layout>
              <c:spPr>
                <a:noFill/>
                <a:ln w="28575">
                  <a:solidFill>
                    <a:srgbClr val="FF3399"/>
                  </a:solid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C23-4B5B-85B9-44B3C556BE46}"/>
                </c:ext>
              </c:extLst>
            </c:dLbl>
            <c:spPr>
              <a:noFill/>
              <a:ln>
                <a:solidFill>
                  <a:srgbClr val="FF3399"/>
                </a:solid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'Q4 2022'!$A$1:$A$55</c:f>
              <c:numCache>
                <c:formatCode>0.00%</c:formatCode>
                <c:ptCount val="55"/>
                <c:pt idx="0">
                  <c:v>0</c:v>
                </c:pt>
                <c:pt idx="1">
                  <c:v>0</c:v>
                </c:pt>
                <c:pt idx="2">
                  <c:v>0.08</c:v>
                </c:pt>
                <c:pt idx="3">
                  <c:v>8.1967213114754092E-2</c:v>
                </c:pt>
                <c:pt idx="4">
                  <c:v>8.3333333333333329E-2</c:v>
                </c:pt>
                <c:pt idx="5">
                  <c:v>0.10344827586206896</c:v>
                </c:pt>
                <c:pt idx="6">
                  <c:v>0.1111111111111111</c:v>
                </c:pt>
                <c:pt idx="7">
                  <c:v>0.11428571428571428</c:v>
                </c:pt>
                <c:pt idx="8">
                  <c:v>0.11475409836065574</c:v>
                </c:pt>
                <c:pt idx="9">
                  <c:v>0.125</c:v>
                </c:pt>
                <c:pt idx="10">
                  <c:v>0.14285714285714285</c:v>
                </c:pt>
                <c:pt idx="11">
                  <c:v>0.15702479338842976</c:v>
                </c:pt>
                <c:pt idx="12">
                  <c:v>0.16</c:v>
                </c:pt>
                <c:pt idx="13">
                  <c:v>0.16666666666666666</c:v>
                </c:pt>
                <c:pt idx="14">
                  <c:v>0.18032786885245902</c:v>
                </c:pt>
                <c:pt idx="15">
                  <c:v>0.18181818181818182</c:v>
                </c:pt>
                <c:pt idx="16">
                  <c:v>0.18518518518518517</c:v>
                </c:pt>
                <c:pt idx="17">
                  <c:v>0.1875</c:v>
                </c:pt>
                <c:pt idx="18">
                  <c:v>0.19047619047619047</c:v>
                </c:pt>
                <c:pt idx="19">
                  <c:v>0.2</c:v>
                </c:pt>
                <c:pt idx="20">
                  <c:v>0.2</c:v>
                </c:pt>
                <c:pt idx="21">
                  <c:v>0.20655737704918034</c:v>
                </c:pt>
                <c:pt idx="22">
                  <c:v>0.20833333333333334</c:v>
                </c:pt>
                <c:pt idx="23">
                  <c:v>0.21423341631278373</c:v>
                </c:pt>
                <c:pt idx="24">
                  <c:v>0.21428571428571427</c:v>
                </c:pt>
                <c:pt idx="25">
                  <c:v>0.22</c:v>
                </c:pt>
                <c:pt idx="26">
                  <c:v>0.22222222222222221</c:v>
                </c:pt>
                <c:pt idx="27">
                  <c:v>0.22222222222222221</c:v>
                </c:pt>
                <c:pt idx="28">
                  <c:v>0.22727272727272727</c:v>
                </c:pt>
                <c:pt idx="29">
                  <c:v>0.22758620689655173</c:v>
                </c:pt>
                <c:pt idx="30">
                  <c:v>0.23076923076923078</c:v>
                </c:pt>
                <c:pt idx="31">
                  <c:v>0.23076923076923078</c:v>
                </c:pt>
                <c:pt idx="32">
                  <c:v>0.24043715846994534</c:v>
                </c:pt>
                <c:pt idx="33">
                  <c:v>0.24242424242424243</c:v>
                </c:pt>
                <c:pt idx="34">
                  <c:v>0.2440677966101695</c:v>
                </c:pt>
                <c:pt idx="35">
                  <c:v>0.24675324675324675</c:v>
                </c:pt>
                <c:pt idx="36">
                  <c:v>0.25714285714285712</c:v>
                </c:pt>
                <c:pt idx="37">
                  <c:v>0.26315789473684209</c:v>
                </c:pt>
                <c:pt idx="38">
                  <c:v>0.27472527472527475</c:v>
                </c:pt>
                <c:pt idx="39">
                  <c:v>0.27586206896551724</c:v>
                </c:pt>
                <c:pt idx="40">
                  <c:v>0.27586206896551724</c:v>
                </c:pt>
                <c:pt idx="41">
                  <c:v>0.28813559322033899</c:v>
                </c:pt>
                <c:pt idx="42">
                  <c:v>0.29452054794520549</c:v>
                </c:pt>
                <c:pt idx="43">
                  <c:v>0.29473684210526313</c:v>
                </c:pt>
                <c:pt idx="44">
                  <c:v>0.29577464788732394</c:v>
                </c:pt>
                <c:pt idx="45">
                  <c:v>0.3</c:v>
                </c:pt>
                <c:pt idx="46">
                  <c:v>0.30303030303030304</c:v>
                </c:pt>
                <c:pt idx="47">
                  <c:v>0.31730769230769229</c:v>
                </c:pt>
                <c:pt idx="48">
                  <c:v>0.31879194630872482</c:v>
                </c:pt>
                <c:pt idx="49">
                  <c:v>0.32558139534883723</c:v>
                </c:pt>
                <c:pt idx="50">
                  <c:v>0.34615384615384615</c:v>
                </c:pt>
                <c:pt idx="51">
                  <c:v>0.34782608695652173</c:v>
                </c:pt>
                <c:pt idx="52">
                  <c:v>0.35294117647058826</c:v>
                </c:pt>
                <c:pt idx="53">
                  <c:v>0.40625</c:v>
                </c:pt>
                <c:pt idx="54">
                  <c:v>0.44736842105263158</c:v>
                </c:pt>
              </c:numCache>
            </c:numRef>
          </c:val>
          <c:extLst>
            <c:ext xmlns:c16="http://schemas.microsoft.com/office/drawing/2014/chart" uri="{C3380CC4-5D6E-409C-BE32-E72D297353CC}">
              <c16:uniqueId val="{00000004-AC23-4B5B-85B9-44B3C556BE46}"/>
            </c:ext>
          </c:extLst>
        </c:ser>
        <c:dLbls>
          <c:showLegendKey val="0"/>
          <c:showVal val="0"/>
          <c:showCatName val="0"/>
          <c:showSerName val="0"/>
          <c:showPercent val="0"/>
          <c:showBubbleSize val="0"/>
        </c:dLbls>
        <c:gapWidth val="219"/>
        <c:overlap val="-27"/>
        <c:axId val="848227823"/>
        <c:axId val="848229487"/>
      </c:barChart>
      <c:catAx>
        <c:axId val="848227823"/>
        <c:scaling>
          <c:orientation val="minMax"/>
        </c:scaling>
        <c:delete val="1"/>
        <c:axPos val="b"/>
        <c:numFmt formatCode="General" sourceLinked="1"/>
        <c:majorTickMark val="none"/>
        <c:minorTickMark val="none"/>
        <c:tickLblPos val="nextTo"/>
        <c:crossAx val="848229487"/>
        <c:crosses val="autoZero"/>
        <c:auto val="1"/>
        <c:lblAlgn val="ctr"/>
        <c:lblOffset val="100"/>
        <c:noMultiLvlLbl val="0"/>
      </c:catAx>
      <c:valAx>
        <c:axId val="84822948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84822782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1"/>
          <c:tx>
            <c:strRef>
              <c:f>'NTSV C-section Rate'!$Q$1</c:f>
              <c:strCache>
                <c:ptCount val="1"/>
                <c:pt idx="0">
                  <c:v>% of Hospitals under goal</c:v>
                </c:pt>
              </c:strCache>
            </c:strRef>
          </c:tx>
          <c:spPr>
            <a:solidFill>
              <a:srgbClr val="00B050"/>
            </a:solidFill>
            <a:ln>
              <a:noFill/>
            </a:ln>
            <a:effectLst/>
          </c:spPr>
          <c:invertIfNegative val="0"/>
          <c:cat>
            <c:strRef>
              <c:f>'NTSV C-section Rate'!$O$2:$O$10</c:f>
              <c:strCache>
                <c:ptCount val="9"/>
                <c:pt idx="0">
                  <c:v>Baseline</c:v>
                </c:pt>
                <c:pt idx="1">
                  <c:v>Q1 2021</c:v>
                </c:pt>
                <c:pt idx="2">
                  <c:v>Q2 2021</c:v>
                </c:pt>
                <c:pt idx="3">
                  <c:v>Q3 2021</c:v>
                </c:pt>
                <c:pt idx="4">
                  <c:v>Q4 2021</c:v>
                </c:pt>
                <c:pt idx="5">
                  <c:v>Q1 2022</c:v>
                </c:pt>
                <c:pt idx="6">
                  <c:v>Q2 2022</c:v>
                </c:pt>
                <c:pt idx="7">
                  <c:v>Q3 2022 </c:v>
                </c:pt>
                <c:pt idx="8">
                  <c:v>Q4 2022</c:v>
                </c:pt>
              </c:strCache>
            </c:strRef>
          </c:cat>
          <c:val>
            <c:numRef>
              <c:f>'NTSV C-section Rate'!$Q$2:$Q$10</c:f>
              <c:numCache>
                <c:formatCode>0%</c:formatCode>
                <c:ptCount val="9"/>
                <c:pt idx="0">
                  <c:v>0.36</c:v>
                </c:pt>
                <c:pt idx="1">
                  <c:v>0.45</c:v>
                </c:pt>
                <c:pt idx="2">
                  <c:v>0.5</c:v>
                </c:pt>
                <c:pt idx="3">
                  <c:v>0.59</c:v>
                </c:pt>
                <c:pt idx="4">
                  <c:v>0.43</c:v>
                </c:pt>
                <c:pt idx="5">
                  <c:v>0.44</c:v>
                </c:pt>
                <c:pt idx="6">
                  <c:v>0.45</c:v>
                </c:pt>
                <c:pt idx="7">
                  <c:v>0.59</c:v>
                </c:pt>
                <c:pt idx="8">
                  <c:v>0.57999999999999996</c:v>
                </c:pt>
              </c:numCache>
            </c:numRef>
          </c:val>
          <c:extLst>
            <c:ext xmlns:c16="http://schemas.microsoft.com/office/drawing/2014/chart" uri="{C3380CC4-5D6E-409C-BE32-E72D297353CC}">
              <c16:uniqueId val="{00000000-CB03-4756-9F92-DA403CA4599C}"/>
            </c:ext>
          </c:extLst>
        </c:ser>
        <c:ser>
          <c:idx val="2"/>
          <c:order val="2"/>
          <c:tx>
            <c:strRef>
              <c:f>'NTSV C-section Rate'!$R$1</c:f>
              <c:strCache>
                <c:ptCount val="1"/>
                <c:pt idx="0">
                  <c:v>% Hospitals above goal</c:v>
                </c:pt>
              </c:strCache>
            </c:strRef>
          </c:tx>
          <c:spPr>
            <a:solidFill>
              <a:srgbClr val="E74747"/>
            </a:solidFill>
            <a:ln>
              <a:noFill/>
            </a:ln>
            <a:effectLst/>
          </c:spPr>
          <c:invertIfNegative val="0"/>
          <c:cat>
            <c:strRef>
              <c:f>'NTSV C-section Rate'!$O$2:$O$10</c:f>
              <c:strCache>
                <c:ptCount val="9"/>
                <c:pt idx="0">
                  <c:v>Baseline</c:v>
                </c:pt>
                <c:pt idx="1">
                  <c:v>Q1 2021</c:v>
                </c:pt>
                <c:pt idx="2">
                  <c:v>Q2 2021</c:v>
                </c:pt>
                <c:pt idx="3">
                  <c:v>Q3 2021</c:v>
                </c:pt>
                <c:pt idx="4">
                  <c:v>Q4 2021</c:v>
                </c:pt>
                <c:pt idx="5">
                  <c:v>Q1 2022</c:v>
                </c:pt>
                <c:pt idx="6">
                  <c:v>Q2 2022</c:v>
                </c:pt>
                <c:pt idx="7">
                  <c:v>Q3 2022 </c:v>
                </c:pt>
                <c:pt idx="8">
                  <c:v>Q4 2022</c:v>
                </c:pt>
              </c:strCache>
            </c:strRef>
          </c:cat>
          <c:val>
            <c:numRef>
              <c:f>'NTSV C-section Rate'!$R$2:$R$10</c:f>
              <c:numCache>
                <c:formatCode>0%</c:formatCode>
                <c:ptCount val="9"/>
                <c:pt idx="0">
                  <c:v>0.64</c:v>
                </c:pt>
                <c:pt idx="1">
                  <c:v>0.55000000000000004</c:v>
                </c:pt>
                <c:pt idx="2">
                  <c:v>0.5</c:v>
                </c:pt>
                <c:pt idx="3">
                  <c:v>0.41</c:v>
                </c:pt>
                <c:pt idx="4">
                  <c:v>0.56999999999999995</c:v>
                </c:pt>
                <c:pt idx="5">
                  <c:v>0.56000000000000005</c:v>
                </c:pt>
                <c:pt idx="6">
                  <c:v>0.55000000000000004</c:v>
                </c:pt>
                <c:pt idx="7">
                  <c:v>0.41</c:v>
                </c:pt>
                <c:pt idx="8">
                  <c:v>0.42</c:v>
                </c:pt>
              </c:numCache>
            </c:numRef>
          </c:val>
          <c:extLst>
            <c:ext xmlns:c16="http://schemas.microsoft.com/office/drawing/2014/chart" uri="{C3380CC4-5D6E-409C-BE32-E72D297353CC}">
              <c16:uniqueId val="{00000001-CB03-4756-9F92-DA403CA4599C}"/>
            </c:ext>
          </c:extLst>
        </c:ser>
        <c:dLbls>
          <c:showLegendKey val="0"/>
          <c:showVal val="0"/>
          <c:showCatName val="0"/>
          <c:showSerName val="0"/>
          <c:showPercent val="0"/>
          <c:showBubbleSize val="0"/>
        </c:dLbls>
        <c:gapWidth val="219"/>
        <c:overlap val="100"/>
        <c:axId val="1840911184"/>
        <c:axId val="1840914512"/>
      </c:barChart>
      <c:lineChart>
        <c:grouping val="standard"/>
        <c:varyColors val="0"/>
        <c:ser>
          <c:idx val="0"/>
          <c:order val="0"/>
          <c:tx>
            <c:strRef>
              <c:f>'NTSV C-section Rate'!$P$1</c:f>
              <c:strCache>
                <c:ptCount val="1"/>
                <c:pt idx="0">
                  <c:v>NTSV C-section Rate</c:v>
                </c:pt>
              </c:strCache>
            </c:strRef>
          </c:tx>
          <c:spPr>
            <a:ln w="28575" cap="rnd">
              <a:solidFill>
                <a:srgbClr val="002060"/>
              </a:solidFill>
              <a:round/>
            </a:ln>
            <a:effectLst/>
          </c:spPr>
          <c:marker>
            <c:symbol val="none"/>
          </c:marker>
          <c:dLbls>
            <c:spPr>
              <a:solidFill>
                <a:srgbClr val="002060"/>
              </a:solidFill>
              <a:ln>
                <a:noFill/>
              </a:ln>
              <a:effectLst/>
            </c:spPr>
            <c:txPr>
              <a:bodyPr rot="0" spcFirstLastPara="1" vertOverflow="ellipsis" vert="horz" wrap="square" lIns="38100" tIns="19050" rIns="38100" bIns="19050" anchor="t" anchorCtr="0">
                <a:spAutoFit/>
              </a:bodyPr>
              <a:lstStyle/>
              <a:p>
                <a:pPr>
                  <a:defRPr sz="1600" b="0"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'NTSV C-section Rate'!$O$2:$O$10</c:f>
              <c:strCache>
                <c:ptCount val="9"/>
                <c:pt idx="0">
                  <c:v>Baseline</c:v>
                </c:pt>
                <c:pt idx="1">
                  <c:v>Q1 2021</c:v>
                </c:pt>
                <c:pt idx="2">
                  <c:v>Q2 2021</c:v>
                </c:pt>
                <c:pt idx="3">
                  <c:v>Q3 2021</c:v>
                </c:pt>
                <c:pt idx="4">
                  <c:v>Q4 2021</c:v>
                </c:pt>
                <c:pt idx="5">
                  <c:v>Q1 2022</c:v>
                </c:pt>
                <c:pt idx="6">
                  <c:v>Q2 2022</c:v>
                </c:pt>
                <c:pt idx="7">
                  <c:v>Q3 2022 </c:v>
                </c:pt>
                <c:pt idx="8">
                  <c:v>Q4 2022</c:v>
                </c:pt>
              </c:strCache>
            </c:strRef>
          </c:cat>
          <c:val>
            <c:numRef>
              <c:f>'NTSV C-section Rate'!$P$2:$P$10</c:f>
              <c:numCache>
                <c:formatCode>0.0%</c:formatCode>
                <c:ptCount val="9"/>
                <c:pt idx="0">
                  <c:v>0.249</c:v>
                </c:pt>
                <c:pt idx="1">
                  <c:v>0.249</c:v>
                </c:pt>
                <c:pt idx="2">
                  <c:v>0.24</c:v>
                </c:pt>
                <c:pt idx="3">
                  <c:v>0.23200000000000001</c:v>
                </c:pt>
                <c:pt idx="4">
                  <c:v>0.247</c:v>
                </c:pt>
                <c:pt idx="5">
                  <c:v>0.248</c:v>
                </c:pt>
                <c:pt idx="6">
                  <c:v>0.24299999999999999</c:v>
                </c:pt>
                <c:pt idx="7">
                  <c:v>0.23600000000000002</c:v>
                </c:pt>
                <c:pt idx="8" formatCode="0.00%">
                  <c:v>0.214</c:v>
                </c:pt>
              </c:numCache>
            </c:numRef>
          </c:val>
          <c:smooth val="0"/>
          <c:extLst>
            <c:ext xmlns:c16="http://schemas.microsoft.com/office/drawing/2014/chart" uri="{C3380CC4-5D6E-409C-BE32-E72D297353CC}">
              <c16:uniqueId val="{00000002-CB03-4756-9F92-DA403CA4599C}"/>
            </c:ext>
          </c:extLst>
        </c:ser>
        <c:dLbls>
          <c:showLegendKey val="0"/>
          <c:showVal val="0"/>
          <c:showCatName val="0"/>
          <c:showSerName val="0"/>
          <c:showPercent val="0"/>
          <c:showBubbleSize val="0"/>
        </c:dLbls>
        <c:marker val="1"/>
        <c:smooth val="0"/>
        <c:axId val="1840911184"/>
        <c:axId val="1840914512"/>
      </c:lineChart>
      <c:catAx>
        <c:axId val="1840911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40914512"/>
        <c:crosses val="autoZero"/>
        <c:auto val="1"/>
        <c:lblAlgn val="ctr"/>
        <c:lblOffset val="100"/>
        <c:noMultiLvlLbl val="0"/>
      </c:catAx>
      <c:valAx>
        <c:axId val="184091451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4091118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1E_DF8D3417.xml><?xml version="1.0" encoding="utf-8"?>
<p188:cmLst xmlns:a="http://schemas.openxmlformats.org/drawingml/2006/main" xmlns:r="http://schemas.openxmlformats.org/officeDocument/2006/relationships" xmlns:p188="http://schemas.microsoft.com/office/powerpoint/2018/8/main">
  <p188:cm id="{5BF5BA98-FF43-49AE-BE99-9A9FE4297874}" authorId="{866AA8C0-A40A-4549-B1BD-CB0F1B5845F6}" status="resolved" created="2022-05-21T04:58:56.109" complete="100000">
    <ac:deMkLst xmlns:ac="http://schemas.microsoft.com/office/drawing/2013/main/command">
      <pc:docMk xmlns:pc="http://schemas.microsoft.com/office/powerpoint/2013/main/command"/>
      <pc:sldMk xmlns:pc="http://schemas.microsoft.com/office/powerpoint/2013/main/command" cId="3136314208" sldId="289"/>
      <ac:graphicFrameMk id="6" creationId="{00000000-0000-0000-0000-000000000000}"/>
    </ac:deMkLst>
    <p188:replyLst>
      <p188:reply id="{B37296DE-E9CA-4027-A684-8AB3576FC6AA}" authorId="{B1E8E1CE-C373-4BDB-0D3F-F84FE1DA86D4}" created="2022-05-22T21:07:41.434">
        <p188:txBody>
          <a:bodyPr/>
          <a:lstStyle/>
          <a:p>
            <a:r>
              <a:rPr lang="en-US"/>
              <a:t>done</a:t>
            </a:r>
          </a:p>
        </p188:txBody>
      </p188:reply>
    </p188:replyLst>
    <p188:txBody>
      <a:bodyPr/>
      <a:lstStyle/>
      <a:p>
        <a:r>
          <a:rPr lang="en-US"/>
          <a:t>NTSV C-Section Rate should be &lt; or equal to 23.6%...not of 23.6%.  </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7BB072-B300-474A-BF14-E0C6ECC905C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A014B44B-4C05-4E80-98DA-40841DC8EBC5}">
      <dgm:prSet phldrT="[Text]" custT="1"/>
      <dgm:spPr/>
      <dgm:t>
        <a:bodyPr/>
        <a:lstStyle/>
        <a:p>
          <a:r>
            <a:rPr lang="en-US" sz="2000" b="1" u="sng"/>
            <a:t>Engage</a:t>
          </a:r>
          <a:r>
            <a:rPr lang="en-US" sz="2000"/>
            <a:t> at the hospital level with the OB Chair</a:t>
          </a:r>
        </a:p>
      </dgm:t>
    </dgm:pt>
    <dgm:pt modelId="{CF6FF7F5-A6DB-4BBF-A5BF-5CE6AC13E692}" type="parTrans" cxnId="{0B635267-04A5-4106-A9CD-3202D95C9F60}">
      <dgm:prSet/>
      <dgm:spPr/>
      <dgm:t>
        <a:bodyPr/>
        <a:lstStyle/>
        <a:p>
          <a:endParaRPr lang="en-US" sz="1800"/>
        </a:p>
      </dgm:t>
    </dgm:pt>
    <dgm:pt modelId="{65DF7E8F-0EDB-4817-88A8-8CB4A9D55C3C}" type="sibTrans" cxnId="{0B635267-04A5-4106-A9CD-3202D95C9F60}">
      <dgm:prSet/>
      <dgm:spPr/>
      <dgm:t>
        <a:bodyPr/>
        <a:lstStyle/>
        <a:p>
          <a:endParaRPr lang="en-US" sz="1800"/>
        </a:p>
      </dgm:t>
    </dgm:pt>
    <dgm:pt modelId="{552E8264-503C-4181-94B7-34295C3AC693}">
      <dgm:prSet custT="1"/>
      <dgm:spPr/>
      <dgm:t>
        <a:bodyPr/>
        <a:lstStyle/>
        <a:p>
          <a:r>
            <a:rPr lang="en-US" sz="2000" b="1" u="sng"/>
            <a:t>Recruit</a:t>
          </a:r>
          <a:r>
            <a:rPr lang="en-US" sz="2000"/>
            <a:t> a strong Provider Champion: Involve them and make them part of the team</a:t>
          </a:r>
        </a:p>
      </dgm:t>
    </dgm:pt>
    <dgm:pt modelId="{2CF8C0D2-F114-4068-9217-1D36A716D0EC}" type="parTrans" cxnId="{C5F7A3AF-0E29-4B3C-AB3C-6BF1CE14239E}">
      <dgm:prSet/>
      <dgm:spPr/>
      <dgm:t>
        <a:bodyPr/>
        <a:lstStyle/>
        <a:p>
          <a:endParaRPr lang="en-US" sz="1800"/>
        </a:p>
      </dgm:t>
    </dgm:pt>
    <dgm:pt modelId="{7CC490D7-1831-4217-AD17-7FCDC79C4C94}" type="sibTrans" cxnId="{C5F7A3AF-0E29-4B3C-AB3C-6BF1CE14239E}">
      <dgm:prSet/>
      <dgm:spPr/>
      <dgm:t>
        <a:bodyPr/>
        <a:lstStyle/>
        <a:p>
          <a:endParaRPr lang="en-US" sz="1800"/>
        </a:p>
      </dgm:t>
    </dgm:pt>
    <dgm:pt modelId="{C9BA4D42-72B9-4E6B-8686-A681245BA191}">
      <dgm:prSet custT="1"/>
      <dgm:spPr/>
      <dgm:t>
        <a:bodyPr/>
        <a:lstStyle/>
        <a:p>
          <a:r>
            <a:rPr lang="en-US" sz="2000" b="1" u="sng"/>
            <a:t>Educate </a:t>
          </a:r>
          <a:r>
            <a:rPr lang="en-US" sz="2000"/>
            <a:t>Providers on importance of PVB through a PVB Grand Rounds</a:t>
          </a:r>
        </a:p>
      </dgm:t>
    </dgm:pt>
    <dgm:pt modelId="{4297E955-FFC6-4F0B-A375-8FAA1ADC2747}" type="parTrans" cxnId="{25C60578-8F6D-4954-BC4D-59D38A843EAF}">
      <dgm:prSet/>
      <dgm:spPr/>
      <dgm:t>
        <a:bodyPr/>
        <a:lstStyle/>
        <a:p>
          <a:endParaRPr lang="en-US" sz="1800"/>
        </a:p>
      </dgm:t>
    </dgm:pt>
    <dgm:pt modelId="{52627DA3-6D96-4C85-B2D3-2BFC208C2A69}" type="sibTrans" cxnId="{25C60578-8F6D-4954-BC4D-59D38A843EAF}">
      <dgm:prSet/>
      <dgm:spPr/>
      <dgm:t>
        <a:bodyPr/>
        <a:lstStyle/>
        <a:p>
          <a:endParaRPr lang="en-US" sz="1800"/>
        </a:p>
      </dgm:t>
    </dgm:pt>
    <dgm:pt modelId="{408FE951-F101-4F7C-8166-DD2C1462AC28}">
      <dgm:prSet custT="1"/>
      <dgm:spPr/>
      <dgm:t>
        <a:bodyPr/>
        <a:lstStyle/>
        <a:p>
          <a:r>
            <a:rPr lang="en-US" sz="2000" b="1" u="sng"/>
            <a:t>Un-blind </a:t>
          </a:r>
          <a:r>
            <a:rPr lang="en-US" sz="2000"/>
            <a:t>NTSV C-Section rate by individual and Practice Group</a:t>
          </a:r>
        </a:p>
      </dgm:t>
    </dgm:pt>
    <dgm:pt modelId="{1CE2EC3A-A3A2-441C-9DF0-E08E17AF2C44}" type="parTrans" cxnId="{EF9D1D5B-37A4-4974-933D-8A1283E7C006}">
      <dgm:prSet/>
      <dgm:spPr/>
      <dgm:t>
        <a:bodyPr/>
        <a:lstStyle/>
        <a:p>
          <a:endParaRPr lang="en-US" sz="1800"/>
        </a:p>
      </dgm:t>
    </dgm:pt>
    <dgm:pt modelId="{22B26EB7-024F-4F1B-A9CF-AEFBEE0860B8}" type="sibTrans" cxnId="{EF9D1D5B-37A4-4974-933D-8A1283E7C006}">
      <dgm:prSet/>
      <dgm:spPr/>
      <dgm:t>
        <a:bodyPr/>
        <a:lstStyle/>
        <a:p>
          <a:endParaRPr lang="en-US" sz="1800"/>
        </a:p>
      </dgm:t>
    </dgm:pt>
    <dgm:pt modelId="{B02F42A0-A7C1-4452-82D4-F7E7320CAE90}">
      <dgm:prSet custT="1"/>
      <dgm:spPr/>
      <dgm:t>
        <a:bodyPr/>
        <a:lstStyle/>
        <a:p>
          <a:r>
            <a:rPr lang="en-US" sz="2000" b="1" u="sng"/>
            <a:t>Acknowledge</a:t>
          </a:r>
          <a:r>
            <a:rPr lang="en-US" sz="2000"/>
            <a:t> high performing providers with low C-section rates and generous with praise and incentives</a:t>
          </a:r>
        </a:p>
      </dgm:t>
    </dgm:pt>
    <dgm:pt modelId="{17BA0376-667E-4DD4-B999-739F8A534BE5}" type="parTrans" cxnId="{E29D3449-3D3B-466A-BC15-C56C7FEA5684}">
      <dgm:prSet/>
      <dgm:spPr/>
      <dgm:t>
        <a:bodyPr/>
        <a:lstStyle/>
        <a:p>
          <a:endParaRPr lang="en-US" sz="1800"/>
        </a:p>
      </dgm:t>
    </dgm:pt>
    <dgm:pt modelId="{F53C8C8F-AC98-4718-8B2C-161D0964112E}" type="sibTrans" cxnId="{E29D3449-3D3B-466A-BC15-C56C7FEA5684}">
      <dgm:prSet/>
      <dgm:spPr/>
      <dgm:t>
        <a:bodyPr/>
        <a:lstStyle/>
        <a:p>
          <a:endParaRPr lang="en-US" sz="1800"/>
        </a:p>
      </dgm:t>
    </dgm:pt>
    <dgm:pt modelId="{87D3BDD8-103B-4FC7-9E78-909D8B54EF28}">
      <dgm:prSet custT="1"/>
      <dgm:spPr/>
      <dgm:t>
        <a:bodyPr/>
        <a:lstStyle/>
        <a:p>
          <a:r>
            <a:rPr lang="en-US" sz="2000" b="1" u="sng"/>
            <a:t>Center the patient</a:t>
          </a:r>
          <a:r>
            <a:rPr lang="en-US" sz="2000" b="1" u="none"/>
            <a:t> </a:t>
          </a:r>
          <a:r>
            <a:rPr lang="en-US" sz="2000"/>
            <a:t>through patient education and shared decision-making</a:t>
          </a:r>
        </a:p>
      </dgm:t>
    </dgm:pt>
    <dgm:pt modelId="{A300EB95-B70F-4A79-8511-2A6F4BF7814C}" type="parTrans" cxnId="{72C9C591-46B5-4BBA-87FA-767196B4B353}">
      <dgm:prSet/>
      <dgm:spPr/>
      <dgm:t>
        <a:bodyPr/>
        <a:lstStyle/>
        <a:p>
          <a:endParaRPr lang="en-US" sz="1800"/>
        </a:p>
      </dgm:t>
    </dgm:pt>
    <dgm:pt modelId="{702D5DF7-3E33-4972-8700-1C73D27FADF2}" type="sibTrans" cxnId="{72C9C591-46B5-4BBA-87FA-767196B4B353}">
      <dgm:prSet/>
      <dgm:spPr/>
      <dgm:t>
        <a:bodyPr/>
        <a:lstStyle/>
        <a:p>
          <a:endParaRPr lang="en-US" sz="1800"/>
        </a:p>
      </dgm:t>
    </dgm:pt>
    <dgm:pt modelId="{22B5004D-45FC-4164-BCCA-33C57AA49898}">
      <dgm:prSet custT="1"/>
      <dgm:spPr/>
      <dgm:t>
        <a:bodyPr/>
        <a:lstStyle/>
        <a:p>
          <a:r>
            <a:rPr lang="en-US" sz="2000" b="1" u="sng"/>
            <a:t>Review Fallouts </a:t>
          </a:r>
          <a:r>
            <a:rPr lang="en-US" sz="2000"/>
            <a:t>with providers to better understand decision-making</a:t>
          </a:r>
        </a:p>
      </dgm:t>
    </dgm:pt>
    <dgm:pt modelId="{9EA0D5C6-6D60-400B-98F1-0EFCA0B70CD6}" type="parTrans" cxnId="{EEB82109-A6A0-4085-992C-479EA91D6B2B}">
      <dgm:prSet/>
      <dgm:spPr/>
    </dgm:pt>
    <dgm:pt modelId="{0595D489-DAE5-4CCA-9F2D-3B6D892609FD}" type="sibTrans" cxnId="{EEB82109-A6A0-4085-992C-479EA91D6B2B}">
      <dgm:prSet/>
      <dgm:spPr/>
    </dgm:pt>
    <dgm:pt modelId="{E3DD2EFC-5465-4782-AE03-2BC28DF53707}" type="pres">
      <dgm:prSet presAssocID="{087BB072-B300-474A-BF14-E0C6ECC905C3}" presName="Name0" presStyleCnt="0">
        <dgm:presLayoutVars>
          <dgm:chMax val="7"/>
          <dgm:chPref val="7"/>
          <dgm:dir/>
        </dgm:presLayoutVars>
      </dgm:prSet>
      <dgm:spPr/>
      <dgm:t>
        <a:bodyPr/>
        <a:lstStyle/>
        <a:p>
          <a:endParaRPr lang="en-US"/>
        </a:p>
      </dgm:t>
    </dgm:pt>
    <dgm:pt modelId="{1ECD7929-BE8F-4633-B1D2-82E52D2C05F8}" type="pres">
      <dgm:prSet presAssocID="{087BB072-B300-474A-BF14-E0C6ECC905C3}" presName="Name1" presStyleCnt="0"/>
      <dgm:spPr/>
    </dgm:pt>
    <dgm:pt modelId="{2681C862-89A9-4899-8E77-39B38D4CF73D}" type="pres">
      <dgm:prSet presAssocID="{087BB072-B300-474A-BF14-E0C6ECC905C3}" presName="cycle" presStyleCnt="0"/>
      <dgm:spPr/>
    </dgm:pt>
    <dgm:pt modelId="{447448D5-F8D1-452F-9436-406D97CFB237}" type="pres">
      <dgm:prSet presAssocID="{087BB072-B300-474A-BF14-E0C6ECC905C3}" presName="srcNode" presStyleLbl="node1" presStyleIdx="0" presStyleCnt="7"/>
      <dgm:spPr/>
    </dgm:pt>
    <dgm:pt modelId="{D600C43A-00E1-4CA2-A386-DE8FFDDA2088}" type="pres">
      <dgm:prSet presAssocID="{087BB072-B300-474A-BF14-E0C6ECC905C3}" presName="conn" presStyleLbl="parChTrans1D2" presStyleIdx="0" presStyleCnt="1"/>
      <dgm:spPr/>
      <dgm:t>
        <a:bodyPr/>
        <a:lstStyle/>
        <a:p>
          <a:endParaRPr lang="en-US"/>
        </a:p>
      </dgm:t>
    </dgm:pt>
    <dgm:pt modelId="{2C29875C-7A65-4DBA-9628-0CDFB4F96DFD}" type="pres">
      <dgm:prSet presAssocID="{087BB072-B300-474A-BF14-E0C6ECC905C3}" presName="extraNode" presStyleLbl="node1" presStyleIdx="0" presStyleCnt="7"/>
      <dgm:spPr/>
    </dgm:pt>
    <dgm:pt modelId="{913C3455-027B-4F61-9C82-A45D6D8B48E6}" type="pres">
      <dgm:prSet presAssocID="{087BB072-B300-474A-BF14-E0C6ECC905C3}" presName="dstNode" presStyleLbl="node1" presStyleIdx="0" presStyleCnt="7"/>
      <dgm:spPr/>
    </dgm:pt>
    <dgm:pt modelId="{021340BE-237A-45FC-8420-46AE053B4645}" type="pres">
      <dgm:prSet presAssocID="{A014B44B-4C05-4E80-98DA-40841DC8EBC5}" presName="text_1" presStyleLbl="node1" presStyleIdx="0" presStyleCnt="7">
        <dgm:presLayoutVars>
          <dgm:bulletEnabled val="1"/>
        </dgm:presLayoutVars>
      </dgm:prSet>
      <dgm:spPr/>
      <dgm:t>
        <a:bodyPr/>
        <a:lstStyle/>
        <a:p>
          <a:endParaRPr lang="en-US"/>
        </a:p>
      </dgm:t>
    </dgm:pt>
    <dgm:pt modelId="{59609E77-A2BE-435B-80E9-987844E44D3D}" type="pres">
      <dgm:prSet presAssocID="{A014B44B-4C05-4E80-98DA-40841DC8EBC5}" presName="accent_1" presStyleCnt="0"/>
      <dgm:spPr/>
    </dgm:pt>
    <dgm:pt modelId="{44B6018A-5357-47C0-BB99-5574AF682E43}" type="pres">
      <dgm:prSet presAssocID="{A014B44B-4C05-4E80-98DA-40841DC8EBC5}" presName="accentRepeatNode" presStyleLbl="solidFgAcc1" presStyleIdx="0" presStyleCnt="7"/>
      <dgm:spPr/>
    </dgm:pt>
    <dgm:pt modelId="{C96501D4-4829-4877-8914-B4D0B7CB06CD}" type="pres">
      <dgm:prSet presAssocID="{552E8264-503C-4181-94B7-34295C3AC693}" presName="text_2" presStyleLbl="node1" presStyleIdx="1" presStyleCnt="7">
        <dgm:presLayoutVars>
          <dgm:bulletEnabled val="1"/>
        </dgm:presLayoutVars>
      </dgm:prSet>
      <dgm:spPr/>
      <dgm:t>
        <a:bodyPr/>
        <a:lstStyle/>
        <a:p>
          <a:endParaRPr lang="en-US"/>
        </a:p>
      </dgm:t>
    </dgm:pt>
    <dgm:pt modelId="{8C83EF86-A12D-4236-BCEC-A79D53195962}" type="pres">
      <dgm:prSet presAssocID="{552E8264-503C-4181-94B7-34295C3AC693}" presName="accent_2" presStyleCnt="0"/>
      <dgm:spPr/>
    </dgm:pt>
    <dgm:pt modelId="{13CA0C6C-1D82-4164-B7B0-E93CFCD940FC}" type="pres">
      <dgm:prSet presAssocID="{552E8264-503C-4181-94B7-34295C3AC693}" presName="accentRepeatNode" presStyleLbl="solidFgAcc1" presStyleIdx="1" presStyleCnt="7"/>
      <dgm:spPr/>
    </dgm:pt>
    <dgm:pt modelId="{129A6D13-FB65-4A49-9E88-E240B49913DF}" type="pres">
      <dgm:prSet presAssocID="{C9BA4D42-72B9-4E6B-8686-A681245BA191}" presName="text_3" presStyleLbl="node1" presStyleIdx="2" presStyleCnt="7">
        <dgm:presLayoutVars>
          <dgm:bulletEnabled val="1"/>
        </dgm:presLayoutVars>
      </dgm:prSet>
      <dgm:spPr/>
      <dgm:t>
        <a:bodyPr/>
        <a:lstStyle/>
        <a:p>
          <a:endParaRPr lang="en-US"/>
        </a:p>
      </dgm:t>
    </dgm:pt>
    <dgm:pt modelId="{310343F8-C657-4928-9C71-3684C6419E2B}" type="pres">
      <dgm:prSet presAssocID="{C9BA4D42-72B9-4E6B-8686-A681245BA191}" presName="accent_3" presStyleCnt="0"/>
      <dgm:spPr/>
    </dgm:pt>
    <dgm:pt modelId="{8D9BC4E7-DFC1-43C1-BEDC-1B5C0FECE005}" type="pres">
      <dgm:prSet presAssocID="{C9BA4D42-72B9-4E6B-8686-A681245BA191}" presName="accentRepeatNode" presStyleLbl="solidFgAcc1" presStyleIdx="2" presStyleCnt="7"/>
      <dgm:spPr/>
    </dgm:pt>
    <dgm:pt modelId="{759D487C-9FD6-4D9F-9B0A-7308F117D397}" type="pres">
      <dgm:prSet presAssocID="{408FE951-F101-4F7C-8166-DD2C1462AC28}" presName="text_4" presStyleLbl="node1" presStyleIdx="3" presStyleCnt="7">
        <dgm:presLayoutVars>
          <dgm:bulletEnabled val="1"/>
        </dgm:presLayoutVars>
      </dgm:prSet>
      <dgm:spPr/>
      <dgm:t>
        <a:bodyPr/>
        <a:lstStyle/>
        <a:p>
          <a:endParaRPr lang="en-US"/>
        </a:p>
      </dgm:t>
    </dgm:pt>
    <dgm:pt modelId="{AAB696AE-9A60-4E8C-BED0-F54E23D97484}" type="pres">
      <dgm:prSet presAssocID="{408FE951-F101-4F7C-8166-DD2C1462AC28}" presName="accent_4" presStyleCnt="0"/>
      <dgm:spPr/>
    </dgm:pt>
    <dgm:pt modelId="{161FC842-652B-44FC-9B63-1DBE023AA4E3}" type="pres">
      <dgm:prSet presAssocID="{408FE951-F101-4F7C-8166-DD2C1462AC28}" presName="accentRepeatNode" presStyleLbl="solidFgAcc1" presStyleIdx="3" presStyleCnt="7"/>
      <dgm:spPr/>
    </dgm:pt>
    <dgm:pt modelId="{86EFC080-C14B-44A7-9B58-686FA9E820A9}" type="pres">
      <dgm:prSet presAssocID="{B02F42A0-A7C1-4452-82D4-F7E7320CAE90}" presName="text_5" presStyleLbl="node1" presStyleIdx="4" presStyleCnt="7">
        <dgm:presLayoutVars>
          <dgm:bulletEnabled val="1"/>
        </dgm:presLayoutVars>
      </dgm:prSet>
      <dgm:spPr/>
      <dgm:t>
        <a:bodyPr/>
        <a:lstStyle/>
        <a:p>
          <a:endParaRPr lang="en-US"/>
        </a:p>
      </dgm:t>
    </dgm:pt>
    <dgm:pt modelId="{952F9339-18D6-432F-BE85-11033344A298}" type="pres">
      <dgm:prSet presAssocID="{B02F42A0-A7C1-4452-82D4-F7E7320CAE90}" presName="accent_5" presStyleCnt="0"/>
      <dgm:spPr/>
    </dgm:pt>
    <dgm:pt modelId="{DFE55754-1313-46DA-8E79-7D45E582C342}" type="pres">
      <dgm:prSet presAssocID="{B02F42A0-A7C1-4452-82D4-F7E7320CAE90}" presName="accentRepeatNode" presStyleLbl="solidFgAcc1" presStyleIdx="4" presStyleCnt="7"/>
      <dgm:spPr/>
    </dgm:pt>
    <dgm:pt modelId="{A0503AD4-7744-4909-9672-E2D97ED17890}" type="pres">
      <dgm:prSet presAssocID="{22B5004D-45FC-4164-BCCA-33C57AA49898}" presName="text_6" presStyleLbl="node1" presStyleIdx="5" presStyleCnt="7">
        <dgm:presLayoutVars>
          <dgm:bulletEnabled val="1"/>
        </dgm:presLayoutVars>
      </dgm:prSet>
      <dgm:spPr/>
      <dgm:t>
        <a:bodyPr/>
        <a:lstStyle/>
        <a:p>
          <a:endParaRPr lang="en-US"/>
        </a:p>
      </dgm:t>
    </dgm:pt>
    <dgm:pt modelId="{CEAE249A-BD1C-486F-A5FD-80D3AE475887}" type="pres">
      <dgm:prSet presAssocID="{22B5004D-45FC-4164-BCCA-33C57AA49898}" presName="accent_6" presStyleCnt="0"/>
      <dgm:spPr/>
    </dgm:pt>
    <dgm:pt modelId="{4D9C0C37-2864-4B6E-973A-77A80B63360B}" type="pres">
      <dgm:prSet presAssocID="{22B5004D-45FC-4164-BCCA-33C57AA49898}" presName="accentRepeatNode" presStyleLbl="solidFgAcc1" presStyleIdx="5" presStyleCnt="7"/>
      <dgm:spPr/>
    </dgm:pt>
    <dgm:pt modelId="{24EC5E47-682C-46D5-A374-443DB614850F}" type="pres">
      <dgm:prSet presAssocID="{87D3BDD8-103B-4FC7-9E78-909D8B54EF28}" presName="text_7" presStyleLbl="node1" presStyleIdx="6" presStyleCnt="7">
        <dgm:presLayoutVars>
          <dgm:bulletEnabled val="1"/>
        </dgm:presLayoutVars>
      </dgm:prSet>
      <dgm:spPr/>
      <dgm:t>
        <a:bodyPr/>
        <a:lstStyle/>
        <a:p>
          <a:endParaRPr lang="en-US"/>
        </a:p>
      </dgm:t>
    </dgm:pt>
    <dgm:pt modelId="{E993C0A9-CBCF-4C5B-ADC5-F026C4DA22E0}" type="pres">
      <dgm:prSet presAssocID="{87D3BDD8-103B-4FC7-9E78-909D8B54EF28}" presName="accent_7" presStyleCnt="0"/>
      <dgm:spPr/>
    </dgm:pt>
    <dgm:pt modelId="{12E67078-B607-47CD-8D67-5CA18BEAA133}" type="pres">
      <dgm:prSet presAssocID="{87D3BDD8-103B-4FC7-9E78-909D8B54EF28}" presName="accentRepeatNode" presStyleLbl="solidFgAcc1" presStyleIdx="6" presStyleCnt="7"/>
      <dgm:spPr/>
    </dgm:pt>
  </dgm:ptLst>
  <dgm:cxnLst>
    <dgm:cxn modelId="{3B7F1C6B-619B-44BD-9299-8AF027415B1D}" type="presOf" srcId="{A014B44B-4C05-4E80-98DA-40841DC8EBC5}" destId="{021340BE-237A-45FC-8420-46AE053B4645}" srcOrd="0" destOrd="0" presId="urn:microsoft.com/office/officeart/2008/layout/VerticalCurvedList"/>
    <dgm:cxn modelId="{DACEEB67-833E-4715-99D0-C1450579C3E2}" type="presOf" srcId="{22B5004D-45FC-4164-BCCA-33C57AA49898}" destId="{A0503AD4-7744-4909-9672-E2D97ED17890}" srcOrd="0" destOrd="0" presId="urn:microsoft.com/office/officeart/2008/layout/VerticalCurvedList"/>
    <dgm:cxn modelId="{25C60578-8F6D-4954-BC4D-59D38A843EAF}" srcId="{087BB072-B300-474A-BF14-E0C6ECC905C3}" destId="{C9BA4D42-72B9-4E6B-8686-A681245BA191}" srcOrd="2" destOrd="0" parTransId="{4297E955-FFC6-4F0B-A375-8FAA1ADC2747}" sibTransId="{52627DA3-6D96-4C85-B2D3-2BFC208C2A69}"/>
    <dgm:cxn modelId="{CB8E99F8-86A2-4AC0-9169-F2019CD0B2E7}" type="presOf" srcId="{B02F42A0-A7C1-4452-82D4-F7E7320CAE90}" destId="{86EFC080-C14B-44A7-9B58-686FA9E820A9}" srcOrd="0" destOrd="0" presId="urn:microsoft.com/office/officeart/2008/layout/VerticalCurvedList"/>
    <dgm:cxn modelId="{7CF671A6-FC42-439D-87C7-29E1907B99EA}" type="presOf" srcId="{552E8264-503C-4181-94B7-34295C3AC693}" destId="{C96501D4-4829-4877-8914-B4D0B7CB06CD}" srcOrd="0" destOrd="0" presId="urn:microsoft.com/office/officeart/2008/layout/VerticalCurvedList"/>
    <dgm:cxn modelId="{89121A6A-8EF5-4870-B69D-03BB0994FCC1}" type="presOf" srcId="{65DF7E8F-0EDB-4817-88A8-8CB4A9D55C3C}" destId="{D600C43A-00E1-4CA2-A386-DE8FFDDA2088}" srcOrd="0" destOrd="0" presId="urn:microsoft.com/office/officeart/2008/layout/VerticalCurvedList"/>
    <dgm:cxn modelId="{EEB82109-A6A0-4085-992C-479EA91D6B2B}" srcId="{087BB072-B300-474A-BF14-E0C6ECC905C3}" destId="{22B5004D-45FC-4164-BCCA-33C57AA49898}" srcOrd="5" destOrd="0" parTransId="{9EA0D5C6-6D60-400B-98F1-0EFCA0B70CD6}" sibTransId="{0595D489-DAE5-4CCA-9F2D-3B6D892609FD}"/>
    <dgm:cxn modelId="{72C9C591-46B5-4BBA-87FA-767196B4B353}" srcId="{087BB072-B300-474A-BF14-E0C6ECC905C3}" destId="{87D3BDD8-103B-4FC7-9E78-909D8B54EF28}" srcOrd="6" destOrd="0" parTransId="{A300EB95-B70F-4A79-8511-2A6F4BF7814C}" sibTransId="{702D5DF7-3E33-4972-8700-1C73D27FADF2}"/>
    <dgm:cxn modelId="{0691BB01-A7CD-4ED1-B846-9E5B02631462}" type="presOf" srcId="{87D3BDD8-103B-4FC7-9E78-909D8B54EF28}" destId="{24EC5E47-682C-46D5-A374-443DB614850F}" srcOrd="0" destOrd="0" presId="urn:microsoft.com/office/officeart/2008/layout/VerticalCurvedList"/>
    <dgm:cxn modelId="{0B635267-04A5-4106-A9CD-3202D95C9F60}" srcId="{087BB072-B300-474A-BF14-E0C6ECC905C3}" destId="{A014B44B-4C05-4E80-98DA-40841DC8EBC5}" srcOrd="0" destOrd="0" parTransId="{CF6FF7F5-A6DB-4BBF-A5BF-5CE6AC13E692}" sibTransId="{65DF7E8F-0EDB-4817-88A8-8CB4A9D55C3C}"/>
    <dgm:cxn modelId="{C5F7A3AF-0E29-4B3C-AB3C-6BF1CE14239E}" srcId="{087BB072-B300-474A-BF14-E0C6ECC905C3}" destId="{552E8264-503C-4181-94B7-34295C3AC693}" srcOrd="1" destOrd="0" parTransId="{2CF8C0D2-F114-4068-9217-1D36A716D0EC}" sibTransId="{7CC490D7-1831-4217-AD17-7FCDC79C4C94}"/>
    <dgm:cxn modelId="{62ED65A0-827F-4EDE-A66C-AE8B58CD1605}" type="presOf" srcId="{408FE951-F101-4F7C-8166-DD2C1462AC28}" destId="{759D487C-9FD6-4D9F-9B0A-7308F117D397}" srcOrd="0" destOrd="0" presId="urn:microsoft.com/office/officeart/2008/layout/VerticalCurvedList"/>
    <dgm:cxn modelId="{E29D3449-3D3B-466A-BC15-C56C7FEA5684}" srcId="{087BB072-B300-474A-BF14-E0C6ECC905C3}" destId="{B02F42A0-A7C1-4452-82D4-F7E7320CAE90}" srcOrd="4" destOrd="0" parTransId="{17BA0376-667E-4DD4-B999-739F8A534BE5}" sibTransId="{F53C8C8F-AC98-4718-8B2C-161D0964112E}"/>
    <dgm:cxn modelId="{EF9D1D5B-37A4-4974-933D-8A1283E7C006}" srcId="{087BB072-B300-474A-BF14-E0C6ECC905C3}" destId="{408FE951-F101-4F7C-8166-DD2C1462AC28}" srcOrd="3" destOrd="0" parTransId="{1CE2EC3A-A3A2-441C-9DF0-E08E17AF2C44}" sibTransId="{22B26EB7-024F-4F1B-A9CF-AEFBEE0860B8}"/>
    <dgm:cxn modelId="{A129756B-ECBB-401B-B1C8-4E6728DD8554}" type="presOf" srcId="{C9BA4D42-72B9-4E6B-8686-A681245BA191}" destId="{129A6D13-FB65-4A49-9E88-E240B49913DF}" srcOrd="0" destOrd="0" presId="urn:microsoft.com/office/officeart/2008/layout/VerticalCurvedList"/>
    <dgm:cxn modelId="{A0353057-7C32-46C0-BAC3-AFBAB7F2AE48}" type="presOf" srcId="{087BB072-B300-474A-BF14-E0C6ECC905C3}" destId="{E3DD2EFC-5465-4782-AE03-2BC28DF53707}" srcOrd="0" destOrd="0" presId="urn:microsoft.com/office/officeart/2008/layout/VerticalCurvedList"/>
    <dgm:cxn modelId="{2D50A430-61C8-4A84-9034-0BFA00F3C2D5}" type="presParOf" srcId="{E3DD2EFC-5465-4782-AE03-2BC28DF53707}" destId="{1ECD7929-BE8F-4633-B1D2-82E52D2C05F8}" srcOrd="0" destOrd="0" presId="urn:microsoft.com/office/officeart/2008/layout/VerticalCurvedList"/>
    <dgm:cxn modelId="{E94BAECB-F8AA-48A5-B5CD-D43687CADF60}" type="presParOf" srcId="{1ECD7929-BE8F-4633-B1D2-82E52D2C05F8}" destId="{2681C862-89A9-4899-8E77-39B38D4CF73D}" srcOrd="0" destOrd="0" presId="urn:microsoft.com/office/officeart/2008/layout/VerticalCurvedList"/>
    <dgm:cxn modelId="{872AF4B5-D3FE-4782-99AD-01D2A3A50470}" type="presParOf" srcId="{2681C862-89A9-4899-8E77-39B38D4CF73D}" destId="{447448D5-F8D1-452F-9436-406D97CFB237}" srcOrd="0" destOrd="0" presId="urn:microsoft.com/office/officeart/2008/layout/VerticalCurvedList"/>
    <dgm:cxn modelId="{9F012E9A-849D-4F4A-9DDF-ACBD6C0CE771}" type="presParOf" srcId="{2681C862-89A9-4899-8E77-39B38D4CF73D}" destId="{D600C43A-00E1-4CA2-A386-DE8FFDDA2088}" srcOrd="1" destOrd="0" presId="urn:microsoft.com/office/officeart/2008/layout/VerticalCurvedList"/>
    <dgm:cxn modelId="{7D46C1A8-4796-4507-8C23-4FB7D63F3D8A}" type="presParOf" srcId="{2681C862-89A9-4899-8E77-39B38D4CF73D}" destId="{2C29875C-7A65-4DBA-9628-0CDFB4F96DFD}" srcOrd="2" destOrd="0" presId="urn:microsoft.com/office/officeart/2008/layout/VerticalCurvedList"/>
    <dgm:cxn modelId="{76AFAD51-8AAF-4107-AD1A-2ADADFFEA206}" type="presParOf" srcId="{2681C862-89A9-4899-8E77-39B38D4CF73D}" destId="{913C3455-027B-4F61-9C82-A45D6D8B48E6}" srcOrd="3" destOrd="0" presId="urn:microsoft.com/office/officeart/2008/layout/VerticalCurvedList"/>
    <dgm:cxn modelId="{EB837D6C-2CA3-4C7B-A720-B71D24DFA626}" type="presParOf" srcId="{1ECD7929-BE8F-4633-B1D2-82E52D2C05F8}" destId="{021340BE-237A-45FC-8420-46AE053B4645}" srcOrd="1" destOrd="0" presId="urn:microsoft.com/office/officeart/2008/layout/VerticalCurvedList"/>
    <dgm:cxn modelId="{CA8B1873-6488-4A36-9A11-1D11CCA7BECB}" type="presParOf" srcId="{1ECD7929-BE8F-4633-B1D2-82E52D2C05F8}" destId="{59609E77-A2BE-435B-80E9-987844E44D3D}" srcOrd="2" destOrd="0" presId="urn:microsoft.com/office/officeart/2008/layout/VerticalCurvedList"/>
    <dgm:cxn modelId="{D6D5A5A4-5D59-4471-987A-30C81899A0C8}" type="presParOf" srcId="{59609E77-A2BE-435B-80E9-987844E44D3D}" destId="{44B6018A-5357-47C0-BB99-5574AF682E43}" srcOrd="0" destOrd="0" presId="urn:microsoft.com/office/officeart/2008/layout/VerticalCurvedList"/>
    <dgm:cxn modelId="{8513E78C-FA89-49F9-91F2-79C5875F195D}" type="presParOf" srcId="{1ECD7929-BE8F-4633-B1D2-82E52D2C05F8}" destId="{C96501D4-4829-4877-8914-B4D0B7CB06CD}" srcOrd="3" destOrd="0" presId="urn:microsoft.com/office/officeart/2008/layout/VerticalCurvedList"/>
    <dgm:cxn modelId="{8451B2E9-E6BF-4DE3-8EEC-729B6C8ABB5F}" type="presParOf" srcId="{1ECD7929-BE8F-4633-B1D2-82E52D2C05F8}" destId="{8C83EF86-A12D-4236-BCEC-A79D53195962}" srcOrd="4" destOrd="0" presId="urn:microsoft.com/office/officeart/2008/layout/VerticalCurvedList"/>
    <dgm:cxn modelId="{ED6E14C0-8C73-48FE-B079-8F0EBD3342A1}" type="presParOf" srcId="{8C83EF86-A12D-4236-BCEC-A79D53195962}" destId="{13CA0C6C-1D82-4164-B7B0-E93CFCD940FC}" srcOrd="0" destOrd="0" presId="urn:microsoft.com/office/officeart/2008/layout/VerticalCurvedList"/>
    <dgm:cxn modelId="{4E7EE5E8-723D-437F-94EC-6327C9D142D6}" type="presParOf" srcId="{1ECD7929-BE8F-4633-B1D2-82E52D2C05F8}" destId="{129A6D13-FB65-4A49-9E88-E240B49913DF}" srcOrd="5" destOrd="0" presId="urn:microsoft.com/office/officeart/2008/layout/VerticalCurvedList"/>
    <dgm:cxn modelId="{EE554119-F5D0-4A3A-BB51-4B84B5143E79}" type="presParOf" srcId="{1ECD7929-BE8F-4633-B1D2-82E52D2C05F8}" destId="{310343F8-C657-4928-9C71-3684C6419E2B}" srcOrd="6" destOrd="0" presId="urn:microsoft.com/office/officeart/2008/layout/VerticalCurvedList"/>
    <dgm:cxn modelId="{DB178AC7-E1A8-4FC3-8E12-26C9A813D13A}" type="presParOf" srcId="{310343F8-C657-4928-9C71-3684C6419E2B}" destId="{8D9BC4E7-DFC1-43C1-BEDC-1B5C0FECE005}" srcOrd="0" destOrd="0" presId="urn:microsoft.com/office/officeart/2008/layout/VerticalCurvedList"/>
    <dgm:cxn modelId="{DB2B48AC-7F64-443B-B340-2B22E5BE33BB}" type="presParOf" srcId="{1ECD7929-BE8F-4633-B1D2-82E52D2C05F8}" destId="{759D487C-9FD6-4D9F-9B0A-7308F117D397}" srcOrd="7" destOrd="0" presId="urn:microsoft.com/office/officeart/2008/layout/VerticalCurvedList"/>
    <dgm:cxn modelId="{EEC2B9F1-D7C9-414B-90B0-B1587FF18F9C}" type="presParOf" srcId="{1ECD7929-BE8F-4633-B1D2-82E52D2C05F8}" destId="{AAB696AE-9A60-4E8C-BED0-F54E23D97484}" srcOrd="8" destOrd="0" presId="urn:microsoft.com/office/officeart/2008/layout/VerticalCurvedList"/>
    <dgm:cxn modelId="{EE7A1119-D24C-4DCF-90CC-837B6AC02999}" type="presParOf" srcId="{AAB696AE-9A60-4E8C-BED0-F54E23D97484}" destId="{161FC842-652B-44FC-9B63-1DBE023AA4E3}" srcOrd="0" destOrd="0" presId="urn:microsoft.com/office/officeart/2008/layout/VerticalCurvedList"/>
    <dgm:cxn modelId="{4B9A2F0B-8653-4404-90EE-4479976A25E9}" type="presParOf" srcId="{1ECD7929-BE8F-4633-B1D2-82E52D2C05F8}" destId="{86EFC080-C14B-44A7-9B58-686FA9E820A9}" srcOrd="9" destOrd="0" presId="urn:microsoft.com/office/officeart/2008/layout/VerticalCurvedList"/>
    <dgm:cxn modelId="{FC9E3D31-0057-4DD0-B8F1-22BD0AE377F7}" type="presParOf" srcId="{1ECD7929-BE8F-4633-B1D2-82E52D2C05F8}" destId="{952F9339-18D6-432F-BE85-11033344A298}" srcOrd="10" destOrd="0" presId="urn:microsoft.com/office/officeart/2008/layout/VerticalCurvedList"/>
    <dgm:cxn modelId="{E71AAC84-3665-45A2-AAC9-CC4CEA3E209B}" type="presParOf" srcId="{952F9339-18D6-432F-BE85-11033344A298}" destId="{DFE55754-1313-46DA-8E79-7D45E582C342}" srcOrd="0" destOrd="0" presId="urn:microsoft.com/office/officeart/2008/layout/VerticalCurvedList"/>
    <dgm:cxn modelId="{E42F7B89-3224-4B97-9E18-6DA59BB6EC98}" type="presParOf" srcId="{1ECD7929-BE8F-4633-B1D2-82E52D2C05F8}" destId="{A0503AD4-7744-4909-9672-E2D97ED17890}" srcOrd="11" destOrd="0" presId="urn:microsoft.com/office/officeart/2008/layout/VerticalCurvedList"/>
    <dgm:cxn modelId="{480C035B-1676-4BBA-88B0-3BFAB2E391EE}" type="presParOf" srcId="{1ECD7929-BE8F-4633-B1D2-82E52D2C05F8}" destId="{CEAE249A-BD1C-486F-A5FD-80D3AE475887}" srcOrd="12" destOrd="0" presId="urn:microsoft.com/office/officeart/2008/layout/VerticalCurvedList"/>
    <dgm:cxn modelId="{82781B07-20AC-4C81-92C4-EC34B2D6579B}" type="presParOf" srcId="{CEAE249A-BD1C-486F-A5FD-80D3AE475887}" destId="{4D9C0C37-2864-4B6E-973A-77A80B63360B}" srcOrd="0" destOrd="0" presId="urn:microsoft.com/office/officeart/2008/layout/VerticalCurvedList"/>
    <dgm:cxn modelId="{40A1BC03-6E5E-42FE-B8D9-BF901FDE20EE}" type="presParOf" srcId="{1ECD7929-BE8F-4633-B1D2-82E52D2C05F8}" destId="{24EC5E47-682C-46D5-A374-443DB614850F}" srcOrd="13" destOrd="0" presId="urn:microsoft.com/office/officeart/2008/layout/VerticalCurvedList"/>
    <dgm:cxn modelId="{FFC654E3-F784-4D9F-B53E-F1E2EE7A04B7}" type="presParOf" srcId="{1ECD7929-BE8F-4633-B1D2-82E52D2C05F8}" destId="{E993C0A9-CBCF-4C5B-ADC5-F026C4DA22E0}" srcOrd="14" destOrd="0" presId="urn:microsoft.com/office/officeart/2008/layout/VerticalCurvedList"/>
    <dgm:cxn modelId="{32505576-732E-4E83-BEBA-E14AFDFE6455}" type="presParOf" srcId="{E993C0A9-CBCF-4C5B-ADC5-F026C4DA22E0}" destId="{12E67078-B607-47CD-8D67-5CA18BEAA13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F64DC2-41C0-4F7D-8325-8D51E1193ED9}" type="doc">
      <dgm:prSet loTypeId="urn:microsoft.com/office/officeart/2008/layout/AlternatingPictureBlocks" loCatId="picture" qsTypeId="urn:microsoft.com/office/officeart/2005/8/quickstyle/simple1" qsCatId="simple" csTypeId="urn:microsoft.com/office/officeart/2005/8/colors/colorful1" csCatId="colorful" phldr="1"/>
      <dgm:spPr/>
      <dgm:t>
        <a:bodyPr/>
        <a:lstStyle/>
        <a:p>
          <a:endParaRPr lang="en-US"/>
        </a:p>
      </dgm:t>
    </dgm:pt>
    <dgm:pt modelId="{C5005B9E-671D-4CDF-B462-90FB272F4F14}">
      <dgm:prSet phldrT="[Text]" custT="1"/>
      <dgm:spPr/>
      <dgm:t>
        <a:bodyPr/>
        <a:lstStyle/>
        <a:p>
          <a:r>
            <a:rPr lang="en-US" sz="2400" b="1">
              <a:solidFill>
                <a:schemeClr val="tx2">
                  <a:lumMod val="50000"/>
                </a:schemeClr>
              </a:solidFill>
            </a:rPr>
            <a:t>Provider Education Posters</a:t>
          </a:r>
          <a:endParaRPr lang="en-US" sz="2400">
            <a:solidFill>
              <a:schemeClr val="tx2">
                <a:lumMod val="50000"/>
              </a:schemeClr>
            </a:solidFill>
          </a:endParaRPr>
        </a:p>
      </dgm:t>
    </dgm:pt>
    <dgm:pt modelId="{4CEF970A-10C1-4A98-98FF-AB08E3B98029}" type="parTrans" cxnId="{E1151966-ED78-4659-A3BA-56780E0A5F3B}">
      <dgm:prSet/>
      <dgm:spPr/>
      <dgm:t>
        <a:bodyPr/>
        <a:lstStyle/>
        <a:p>
          <a:endParaRPr lang="en-US"/>
        </a:p>
      </dgm:t>
    </dgm:pt>
    <dgm:pt modelId="{C4047988-09E5-4DED-A3E4-A30211C6479D}" type="sibTrans" cxnId="{E1151966-ED78-4659-A3BA-56780E0A5F3B}">
      <dgm:prSet/>
      <dgm:spPr/>
      <dgm:t>
        <a:bodyPr/>
        <a:lstStyle/>
        <a:p>
          <a:endParaRPr lang="en-US"/>
        </a:p>
      </dgm:t>
    </dgm:pt>
    <dgm:pt modelId="{307247DF-D4CA-4BD5-8DFD-8C7E2973B171}">
      <dgm:prSet phldrT="[Text]" custT="1"/>
      <dgm:spPr/>
      <dgm:t>
        <a:bodyPr/>
        <a:lstStyle/>
        <a:p>
          <a:r>
            <a:rPr lang="en-US" sz="2400" b="1">
              <a:solidFill>
                <a:schemeClr val="tx2">
                  <a:lumMod val="50000"/>
                </a:schemeClr>
              </a:solidFill>
            </a:rPr>
            <a:t>Missed Opportunity Review</a:t>
          </a:r>
          <a:endParaRPr lang="en-US" sz="2400">
            <a:solidFill>
              <a:schemeClr val="tx2">
                <a:lumMod val="50000"/>
              </a:schemeClr>
            </a:solidFill>
          </a:endParaRPr>
        </a:p>
      </dgm:t>
    </dgm:pt>
    <dgm:pt modelId="{7EBAD9C5-7889-48BD-89AF-17141D5F21D3}" type="sibTrans" cxnId="{5D239011-0AD6-4012-99A5-CD19226A5738}">
      <dgm:prSet/>
      <dgm:spPr/>
      <dgm:t>
        <a:bodyPr/>
        <a:lstStyle/>
        <a:p>
          <a:endParaRPr lang="en-US"/>
        </a:p>
      </dgm:t>
    </dgm:pt>
    <dgm:pt modelId="{75B90726-D726-484B-BCE8-5BC1D17AE491}" type="parTrans" cxnId="{5D239011-0AD6-4012-99A5-CD19226A5738}">
      <dgm:prSet/>
      <dgm:spPr/>
      <dgm:t>
        <a:bodyPr/>
        <a:lstStyle/>
        <a:p>
          <a:endParaRPr lang="en-US"/>
        </a:p>
      </dgm:t>
    </dgm:pt>
    <dgm:pt modelId="{56D441C3-50DD-4FD4-A158-FDED869F4548}">
      <dgm:prSet phldrT="[Text]" custT="1"/>
      <dgm:spPr/>
      <dgm:t>
        <a:bodyPr/>
        <a:lstStyle/>
        <a:p>
          <a:r>
            <a:rPr lang="en-US" sz="2400" b="1">
              <a:solidFill>
                <a:schemeClr val="tx2">
                  <a:lumMod val="50000"/>
                </a:schemeClr>
              </a:solidFill>
            </a:rPr>
            <a:t>Labor Management E-modules</a:t>
          </a:r>
        </a:p>
      </dgm:t>
    </dgm:pt>
    <dgm:pt modelId="{94A17B34-6DDD-4826-8C02-0C6AEBED539B}" type="parTrans" cxnId="{B64ABA13-200A-46FA-88AB-7CE2F5FB483F}">
      <dgm:prSet/>
      <dgm:spPr/>
      <dgm:t>
        <a:bodyPr/>
        <a:lstStyle/>
        <a:p>
          <a:endParaRPr lang="en-US"/>
        </a:p>
      </dgm:t>
    </dgm:pt>
    <dgm:pt modelId="{BF2F7DD4-667A-4A78-8FB9-9BADCF245305}" type="sibTrans" cxnId="{B64ABA13-200A-46FA-88AB-7CE2F5FB483F}">
      <dgm:prSet/>
      <dgm:spPr/>
      <dgm:t>
        <a:bodyPr/>
        <a:lstStyle/>
        <a:p>
          <a:endParaRPr lang="en-US"/>
        </a:p>
      </dgm:t>
    </dgm:pt>
    <dgm:pt modelId="{B550A5BA-20F4-43E2-9B53-CFC34C224C0D}">
      <dgm:prSet phldrT="[Text]" custT="1"/>
      <dgm:spPr/>
      <dgm:t>
        <a:bodyPr/>
        <a:lstStyle/>
        <a:p>
          <a:r>
            <a:rPr lang="en-US" sz="2400" b="1">
              <a:solidFill>
                <a:schemeClr val="tx2">
                  <a:lumMod val="50000"/>
                </a:schemeClr>
              </a:solidFill>
            </a:rPr>
            <a:t>PVB Grand Rounds</a:t>
          </a:r>
        </a:p>
      </dgm:t>
    </dgm:pt>
    <dgm:pt modelId="{ED830824-BD91-40B1-9D36-7ADEED3CDFCA}" type="parTrans" cxnId="{622E2097-F5E9-483B-BCE2-135AC36F9B45}">
      <dgm:prSet/>
      <dgm:spPr/>
      <dgm:t>
        <a:bodyPr/>
        <a:lstStyle/>
        <a:p>
          <a:endParaRPr lang="en-US"/>
        </a:p>
      </dgm:t>
    </dgm:pt>
    <dgm:pt modelId="{E0D2F8F9-6CE4-424D-8B38-C2FA4D436E38}" type="sibTrans" cxnId="{622E2097-F5E9-483B-BCE2-135AC36F9B45}">
      <dgm:prSet/>
      <dgm:spPr/>
      <dgm:t>
        <a:bodyPr/>
        <a:lstStyle/>
        <a:p>
          <a:endParaRPr lang="en-US"/>
        </a:p>
      </dgm:t>
    </dgm:pt>
    <dgm:pt modelId="{97692ADE-97DE-4E20-B5B7-5FB5C7E4940B}" type="pres">
      <dgm:prSet presAssocID="{EAF64DC2-41C0-4F7D-8325-8D51E1193ED9}" presName="linearFlow" presStyleCnt="0">
        <dgm:presLayoutVars>
          <dgm:dir/>
          <dgm:resizeHandles val="exact"/>
        </dgm:presLayoutVars>
      </dgm:prSet>
      <dgm:spPr/>
      <dgm:t>
        <a:bodyPr/>
        <a:lstStyle/>
        <a:p>
          <a:endParaRPr lang="en-US"/>
        </a:p>
      </dgm:t>
    </dgm:pt>
    <dgm:pt modelId="{038C7020-2453-442B-B05E-478B5A00C2D2}" type="pres">
      <dgm:prSet presAssocID="{307247DF-D4CA-4BD5-8DFD-8C7E2973B171}" presName="comp" presStyleCnt="0"/>
      <dgm:spPr/>
    </dgm:pt>
    <dgm:pt modelId="{5A9C0873-C2E4-49DC-B739-E1CD04F4E627}" type="pres">
      <dgm:prSet presAssocID="{307247DF-D4CA-4BD5-8DFD-8C7E2973B171}" presName="rect2" presStyleLbl="node1" presStyleIdx="0" presStyleCnt="4">
        <dgm:presLayoutVars>
          <dgm:bulletEnabled val="1"/>
        </dgm:presLayoutVars>
      </dgm:prSet>
      <dgm:spPr/>
      <dgm:t>
        <a:bodyPr/>
        <a:lstStyle/>
        <a:p>
          <a:endParaRPr lang="en-US"/>
        </a:p>
      </dgm:t>
    </dgm:pt>
    <dgm:pt modelId="{FB87E3A6-D089-49D0-A312-43D5E0078E8E}" type="pres">
      <dgm:prSet presAssocID="{307247DF-D4CA-4BD5-8DFD-8C7E2973B171}" presName="rect1" presStyleLbl="lnNode1" presStyleIdx="0" presStyleCnt="4"/>
      <dgm:spPr/>
    </dgm:pt>
    <dgm:pt modelId="{65CA26DC-AA26-4E37-ADEA-00482E731C3E}" type="pres">
      <dgm:prSet presAssocID="{7EBAD9C5-7889-48BD-89AF-17141D5F21D3}" presName="sibTrans" presStyleCnt="0"/>
      <dgm:spPr/>
    </dgm:pt>
    <dgm:pt modelId="{64728263-CFBE-43C8-BD4A-CAE499381B7E}" type="pres">
      <dgm:prSet presAssocID="{C5005B9E-671D-4CDF-B462-90FB272F4F14}" presName="comp" presStyleCnt="0"/>
      <dgm:spPr/>
    </dgm:pt>
    <dgm:pt modelId="{F7030C25-7223-4621-AA15-7118CD2A8AFB}" type="pres">
      <dgm:prSet presAssocID="{C5005B9E-671D-4CDF-B462-90FB272F4F14}" presName="rect2" presStyleLbl="node1" presStyleIdx="1" presStyleCnt="4">
        <dgm:presLayoutVars>
          <dgm:bulletEnabled val="1"/>
        </dgm:presLayoutVars>
      </dgm:prSet>
      <dgm:spPr/>
      <dgm:t>
        <a:bodyPr/>
        <a:lstStyle/>
        <a:p>
          <a:endParaRPr lang="en-US"/>
        </a:p>
      </dgm:t>
    </dgm:pt>
    <dgm:pt modelId="{BA95ACEE-F330-42EC-B5D0-247AD03FF2C8}" type="pres">
      <dgm:prSet presAssocID="{C5005B9E-671D-4CDF-B462-90FB272F4F14}" presName="rect1" presStyleLbl="lnNode1" presStyleIdx="1" presStyleCnt="4"/>
      <dgm:spPr/>
    </dgm:pt>
    <dgm:pt modelId="{494AF5F1-BCF2-44E1-B2D4-ED61E30F36B0}" type="pres">
      <dgm:prSet presAssocID="{C4047988-09E5-4DED-A3E4-A30211C6479D}" presName="sibTrans" presStyleCnt="0"/>
      <dgm:spPr/>
    </dgm:pt>
    <dgm:pt modelId="{4BF67669-51E4-4D6C-A1DA-CBB82DDA1F75}" type="pres">
      <dgm:prSet presAssocID="{56D441C3-50DD-4FD4-A158-FDED869F4548}" presName="comp" presStyleCnt="0"/>
      <dgm:spPr/>
    </dgm:pt>
    <dgm:pt modelId="{85E4AD61-198C-432E-A22B-70B59E8F603A}" type="pres">
      <dgm:prSet presAssocID="{56D441C3-50DD-4FD4-A158-FDED869F4548}" presName="rect2" presStyleLbl="node1" presStyleIdx="2" presStyleCnt="4">
        <dgm:presLayoutVars>
          <dgm:bulletEnabled val="1"/>
        </dgm:presLayoutVars>
      </dgm:prSet>
      <dgm:spPr/>
      <dgm:t>
        <a:bodyPr/>
        <a:lstStyle/>
        <a:p>
          <a:endParaRPr lang="en-US"/>
        </a:p>
      </dgm:t>
    </dgm:pt>
    <dgm:pt modelId="{8F2B31E3-0F2A-4725-B9AB-078C302C9DB6}" type="pres">
      <dgm:prSet presAssocID="{56D441C3-50DD-4FD4-A158-FDED869F4548}" presName="rect1" presStyleLbl="lnNode1" presStyleIdx="2" presStyleCnt="4"/>
      <dgm:spPr/>
    </dgm:pt>
    <dgm:pt modelId="{7F5222B6-7078-42B1-8AAA-3423949E5152}" type="pres">
      <dgm:prSet presAssocID="{BF2F7DD4-667A-4A78-8FB9-9BADCF245305}" presName="sibTrans" presStyleCnt="0"/>
      <dgm:spPr/>
    </dgm:pt>
    <dgm:pt modelId="{B779AC02-90A0-44A2-AC10-2619D4C8078A}" type="pres">
      <dgm:prSet presAssocID="{B550A5BA-20F4-43E2-9B53-CFC34C224C0D}" presName="comp" presStyleCnt="0"/>
      <dgm:spPr/>
    </dgm:pt>
    <dgm:pt modelId="{26640F12-0C94-48C8-B197-474704B58B59}" type="pres">
      <dgm:prSet presAssocID="{B550A5BA-20F4-43E2-9B53-CFC34C224C0D}" presName="rect2" presStyleLbl="node1" presStyleIdx="3" presStyleCnt="4">
        <dgm:presLayoutVars>
          <dgm:bulletEnabled val="1"/>
        </dgm:presLayoutVars>
      </dgm:prSet>
      <dgm:spPr/>
      <dgm:t>
        <a:bodyPr/>
        <a:lstStyle/>
        <a:p>
          <a:endParaRPr lang="en-US"/>
        </a:p>
      </dgm:t>
    </dgm:pt>
    <dgm:pt modelId="{ED1BBE3A-95BC-4992-884B-984523241D04}" type="pres">
      <dgm:prSet presAssocID="{B550A5BA-20F4-43E2-9B53-CFC34C224C0D}" presName="rect1" presStyleLbl="lnNode1" presStyleIdx="3" presStyleCnt="4"/>
      <dgm:spPr/>
    </dgm:pt>
  </dgm:ptLst>
  <dgm:cxnLst>
    <dgm:cxn modelId="{4CD7828A-F30F-449D-867C-4A6FFDB9A3C7}" type="presOf" srcId="{307247DF-D4CA-4BD5-8DFD-8C7E2973B171}" destId="{5A9C0873-C2E4-49DC-B739-E1CD04F4E627}" srcOrd="0" destOrd="0" presId="urn:microsoft.com/office/officeart/2008/layout/AlternatingPictureBlocks"/>
    <dgm:cxn modelId="{622E2097-F5E9-483B-BCE2-135AC36F9B45}" srcId="{EAF64DC2-41C0-4F7D-8325-8D51E1193ED9}" destId="{B550A5BA-20F4-43E2-9B53-CFC34C224C0D}" srcOrd="3" destOrd="0" parTransId="{ED830824-BD91-40B1-9D36-7ADEED3CDFCA}" sibTransId="{E0D2F8F9-6CE4-424D-8B38-C2FA4D436E38}"/>
    <dgm:cxn modelId="{EF2D767D-E2D3-47D3-B749-EF56A0BD9A5D}" type="presOf" srcId="{EAF64DC2-41C0-4F7D-8325-8D51E1193ED9}" destId="{97692ADE-97DE-4E20-B5B7-5FB5C7E4940B}" srcOrd="0" destOrd="0" presId="urn:microsoft.com/office/officeart/2008/layout/AlternatingPictureBlocks"/>
    <dgm:cxn modelId="{E1151966-ED78-4659-A3BA-56780E0A5F3B}" srcId="{EAF64DC2-41C0-4F7D-8325-8D51E1193ED9}" destId="{C5005B9E-671D-4CDF-B462-90FB272F4F14}" srcOrd="1" destOrd="0" parTransId="{4CEF970A-10C1-4A98-98FF-AB08E3B98029}" sibTransId="{C4047988-09E5-4DED-A3E4-A30211C6479D}"/>
    <dgm:cxn modelId="{6085E46A-951D-4AAB-8642-DB28B64CD3C5}" type="presOf" srcId="{C5005B9E-671D-4CDF-B462-90FB272F4F14}" destId="{F7030C25-7223-4621-AA15-7118CD2A8AFB}" srcOrd="0" destOrd="0" presId="urn:microsoft.com/office/officeart/2008/layout/AlternatingPictureBlocks"/>
    <dgm:cxn modelId="{5D239011-0AD6-4012-99A5-CD19226A5738}" srcId="{EAF64DC2-41C0-4F7D-8325-8D51E1193ED9}" destId="{307247DF-D4CA-4BD5-8DFD-8C7E2973B171}" srcOrd="0" destOrd="0" parTransId="{75B90726-D726-484B-BCE8-5BC1D17AE491}" sibTransId="{7EBAD9C5-7889-48BD-89AF-17141D5F21D3}"/>
    <dgm:cxn modelId="{9B1E2CFD-B2EE-425F-905A-951376E50C36}" type="presOf" srcId="{56D441C3-50DD-4FD4-A158-FDED869F4548}" destId="{85E4AD61-198C-432E-A22B-70B59E8F603A}" srcOrd="0" destOrd="0" presId="urn:microsoft.com/office/officeart/2008/layout/AlternatingPictureBlocks"/>
    <dgm:cxn modelId="{B64ABA13-200A-46FA-88AB-7CE2F5FB483F}" srcId="{EAF64DC2-41C0-4F7D-8325-8D51E1193ED9}" destId="{56D441C3-50DD-4FD4-A158-FDED869F4548}" srcOrd="2" destOrd="0" parTransId="{94A17B34-6DDD-4826-8C02-0C6AEBED539B}" sibTransId="{BF2F7DD4-667A-4A78-8FB9-9BADCF245305}"/>
    <dgm:cxn modelId="{565E36F5-C4B6-43B3-9EFE-8A08CB2D56E3}" type="presOf" srcId="{B550A5BA-20F4-43E2-9B53-CFC34C224C0D}" destId="{26640F12-0C94-48C8-B197-474704B58B59}" srcOrd="0" destOrd="0" presId="urn:microsoft.com/office/officeart/2008/layout/AlternatingPictureBlocks"/>
    <dgm:cxn modelId="{282C62EB-0560-4559-A24D-545414DB0A4A}" type="presParOf" srcId="{97692ADE-97DE-4E20-B5B7-5FB5C7E4940B}" destId="{038C7020-2453-442B-B05E-478B5A00C2D2}" srcOrd="0" destOrd="0" presId="urn:microsoft.com/office/officeart/2008/layout/AlternatingPictureBlocks"/>
    <dgm:cxn modelId="{A04A6407-9E0B-4CB3-855A-C7AE67272C7C}" type="presParOf" srcId="{038C7020-2453-442B-B05E-478B5A00C2D2}" destId="{5A9C0873-C2E4-49DC-B739-E1CD04F4E627}" srcOrd="0" destOrd="0" presId="urn:microsoft.com/office/officeart/2008/layout/AlternatingPictureBlocks"/>
    <dgm:cxn modelId="{FF071461-6E92-4C59-AB5A-5385C7A678CF}" type="presParOf" srcId="{038C7020-2453-442B-B05E-478B5A00C2D2}" destId="{FB87E3A6-D089-49D0-A312-43D5E0078E8E}" srcOrd="1" destOrd="0" presId="urn:microsoft.com/office/officeart/2008/layout/AlternatingPictureBlocks"/>
    <dgm:cxn modelId="{E279C41B-B23E-49C4-BC4C-0D269CBA7F03}" type="presParOf" srcId="{97692ADE-97DE-4E20-B5B7-5FB5C7E4940B}" destId="{65CA26DC-AA26-4E37-ADEA-00482E731C3E}" srcOrd="1" destOrd="0" presId="urn:microsoft.com/office/officeart/2008/layout/AlternatingPictureBlocks"/>
    <dgm:cxn modelId="{FC0B3EC9-37E1-4799-B0C1-6E3819E27F69}" type="presParOf" srcId="{97692ADE-97DE-4E20-B5B7-5FB5C7E4940B}" destId="{64728263-CFBE-43C8-BD4A-CAE499381B7E}" srcOrd="2" destOrd="0" presId="urn:microsoft.com/office/officeart/2008/layout/AlternatingPictureBlocks"/>
    <dgm:cxn modelId="{CE3666F7-1735-47F9-B454-C734E03E41D0}" type="presParOf" srcId="{64728263-CFBE-43C8-BD4A-CAE499381B7E}" destId="{F7030C25-7223-4621-AA15-7118CD2A8AFB}" srcOrd="0" destOrd="0" presId="urn:microsoft.com/office/officeart/2008/layout/AlternatingPictureBlocks"/>
    <dgm:cxn modelId="{807B9741-5A57-4140-AAFB-0A9140F6EB4E}" type="presParOf" srcId="{64728263-CFBE-43C8-BD4A-CAE499381B7E}" destId="{BA95ACEE-F330-42EC-B5D0-247AD03FF2C8}" srcOrd="1" destOrd="0" presId="urn:microsoft.com/office/officeart/2008/layout/AlternatingPictureBlocks"/>
    <dgm:cxn modelId="{9A4B0F79-4C42-465B-801A-FE55CB4661B4}" type="presParOf" srcId="{97692ADE-97DE-4E20-B5B7-5FB5C7E4940B}" destId="{494AF5F1-BCF2-44E1-B2D4-ED61E30F36B0}" srcOrd="3" destOrd="0" presId="urn:microsoft.com/office/officeart/2008/layout/AlternatingPictureBlocks"/>
    <dgm:cxn modelId="{840C5017-6C0C-470D-9C55-7948E57643CD}" type="presParOf" srcId="{97692ADE-97DE-4E20-B5B7-5FB5C7E4940B}" destId="{4BF67669-51E4-4D6C-A1DA-CBB82DDA1F75}" srcOrd="4" destOrd="0" presId="urn:microsoft.com/office/officeart/2008/layout/AlternatingPictureBlocks"/>
    <dgm:cxn modelId="{64EA93FB-05C5-4B04-B602-EB2DC664AB16}" type="presParOf" srcId="{4BF67669-51E4-4D6C-A1DA-CBB82DDA1F75}" destId="{85E4AD61-198C-432E-A22B-70B59E8F603A}" srcOrd="0" destOrd="0" presId="urn:microsoft.com/office/officeart/2008/layout/AlternatingPictureBlocks"/>
    <dgm:cxn modelId="{2BC59B95-571E-4A6C-9C39-E56FA31BF771}" type="presParOf" srcId="{4BF67669-51E4-4D6C-A1DA-CBB82DDA1F75}" destId="{8F2B31E3-0F2A-4725-B9AB-078C302C9DB6}" srcOrd="1" destOrd="0" presId="urn:microsoft.com/office/officeart/2008/layout/AlternatingPictureBlocks"/>
    <dgm:cxn modelId="{C5C88F56-9225-4B08-9944-45F7FEF6D18C}" type="presParOf" srcId="{97692ADE-97DE-4E20-B5B7-5FB5C7E4940B}" destId="{7F5222B6-7078-42B1-8AAA-3423949E5152}" srcOrd="5" destOrd="0" presId="urn:microsoft.com/office/officeart/2008/layout/AlternatingPictureBlocks"/>
    <dgm:cxn modelId="{EB9DF0F1-3C88-412E-8244-E26238DD8C9C}" type="presParOf" srcId="{97692ADE-97DE-4E20-B5B7-5FB5C7E4940B}" destId="{B779AC02-90A0-44A2-AC10-2619D4C8078A}" srcOrd="6" destOrd="0" presId="urn:microsoft.com/office/officeart/2008/layout/AlternatingPictureBlocks"/>
    <dgm:cxn modelId="{A6A58A88-7AE5-480E-8641-6911672D434B}" type="presParOf" srcId="{B779AC02-90A0-44A2-AC10-2619D4C8078A}" destId="{26640F12-0C94-48C8-B197-474704B58B59}" srcOrd="0" destOrd="0" presId="urn:microsoft.com/office/officeart/2008/layout/AlternatingPictureBlocks"/>
    <dgm:cxn modelId="{45378AAB-12D4-4C6F-8E9E-DC447E77A638}" type="presParOf" srcId="{B779AC02-90A0-44A2-AC10-2619D4C8078A}" destId="{ED1BBE3A-95BC-4992-884B-984523241D04}"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83AAD4-A686-4BD2-8492-1E56EE3DD0D7}"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D61C739B-480F-4D94-9325-AD1C42556390}">
      <dgm:prSet phldrT="[Text]" custT="1"/>
      <dgm:spPr/>
      <dgm:t>
        <a:bodyPr/>
        <a:lstStyle/>
        <a:p>
          <a:r>
            <a:rPr lang="en-US" sz="2400">
              <a:ea typeface="Lato"/>
              <a:cs typeface="Lato"/>
            </a:rPr>
            <a:t>Standard process to use the </a:t>
          </a:r>
          <a:r>
            <a:rPr lang="en-US" sz="2400" b="1" u="sng">
              <a:ea typeface="Lato"/>
              <a:cs typeface="Arial"/>
            </a:rPr>
            <a:t>Cesarean Decision Checklist</a:t>
          </a:r>
          <a:r>
            <a:rPr lang="en-US" sz="2400">
              <a:ea typeface="Lato"/>
              <a:cs typeface="Lato"/>
            </a:rPr>
            <a:t> for every potential C-section</a:t>
          </a:r>
          <a:endParaRPr lang="en-US" sz="2400"/>
        </a:p>
      </dgm:t>
    </dgm:pt>
    <dgm:pt modelId="{53C632EE-CF7C-4271-B15F-45CAC1D37C4C}" type="parTrans" cxnId="{817F82FB-3ACA-486F-A10F-5FFE630385B0}">
      <dgm:prSet/>
      <dgm:spPr/>
      <dgm:t>
        <a:bodyPr/>
        <a:lstStyle/>
        <a:p>
          <a:endParaRPr lang="en-US" sz="1600"/>
        </a:p>
      </dgm:t>
    </dgm:pt>
    <dgm:pt modelId="{3ED60780-238C-4A86-82D8-6E050A974C6C}" type="sibTrans" cxnId="{817F82FB-3ACA-486F-A10F-5FFE630385B0}">
      <dgm:prSet/>
      <dgm:spPr/>
      <dgm:t>
        <a:bodyPr/>
        <a:lstStyle/>
        <a:p>
          <a:endParaRPr lang="en-US" sz="1600"/>
        </a:p>
      </dgm:t>
    </dgm:pt>
    <dgm:pt modelId="{3ADA7B27-69D5-462F-A8AC-C7660B72BEB7}">
      <dgm:prSet phldrT="[Text]" custT="1"/>
      <dgm:spPr/>
      <dgm:t>
        <a:bodyPr/>
        <a:lstStyle/>
        <a:p>
          <a:r>
            <a:rPr lang="en-US" sz="1800">
              <a:ea typeface="Lato"/>
              <a:cs typeface="Lato"/>
            </a:rPr>
            <a:t>Availability of checklist in patient's labor room or in EMR</a:t>
          </a:r>
          <a:endParaRPr lang="en-US" sz="1800"/>
        </a:p>
      </dgm:t>
    </dgm:pt>
    <dgm:pt modelId="{75C7AC0C-98BC-4926-9422-FB376B5EEC94}" type="parTrans" cxnId="{2E1A869C-9788-41B4-8015-D1C5B1B24A06}">
      <dgm:prSet/>
      <dgm:spPr/>
      <dgm:t>
        <a:bodyPr/>
        <a:lstStyle/>
        <a:p>
          <a:endParaRPr lang="en-US" sz="1600"/>
        </a:p>
      </dgm:t>
    </dgm:pt>
    <dgm:pt modelId="{09423926-AF9B-4B96-B795-08D4E3E55F43}" type="sibTrans" cxnId="{2E1A869C-9788-41B4-8015-D1C5B1B24A06}">
      <dgm:prSet/>
      <dgm:spPr/>
      <dgm:t>
        <a:bodyPr/>
        <a:lstStyle/>
        <a:p>
          <a:endParaRPr lang="en-US" sz="1600"/>
        </a:p>
      </dgm:t>
    </dgm:pt>
    <dgm:pt modelId="{B135499D-8C75-4558-AC35-08BA457D16F6}">
      <dgm:prSet phldrT="[Text]" custT="1"/>
      <dgm:spPr>
        <a:solidFill>
          <a:schemeClr val="accent5"/>
        </a:solidFill>
      </dgm:spPr>
      <dgm:t>
        <a:bodyPr/>
        <a:lstStyle/>
        <a:p>
          <a:r>
            <a:rPr lang="en-US" sz="2400">
              <a:ea typeface="Lato"/>
              <a:cs typeface="Lato"/>
            </a:rPr>
            <a:t>Standard process to perform </a:t>
          </a:r>
          <a:r>
            <a:rPr lang="en-US" sz="2400" b="1" u="sng">
              <a:ea typeface="Lato"/>
              <a:cs typeface="Lato"/>
            </a:rPr>
            <a:t>Delivery Decision Huddles/Debriefs </a:t>
          </a:r>
          <a:r>
            <a:rPr lang="en-US" sz="2400">
              <a:ea typeface="Lato"/>
              <a:cs typeface="Lato"/>
            </a:rPr>
            <a:t>for every potential C-section</a:t>
          </a:r>
          <a:endParaRPr lang="en-US" sz="2400"/>
        </a:p>
      </dgm:t>
    </dgm:pt>
    <dgm:pt modelId="{D093C75D-DCA7-423B-BBC5-509D88E39D8F}" type="parTrans" cxnId="{C4CC71C3-730E-41FF-AA21-96B8B164BFBD}">
      <dgm:prSet/>
      <dgm:spPr/>
      <dgm:t>
        <a:bodyPr/>
        <a:lstStyle/>
        <a:p>
          <a:endParaRPr lang="en-US" sz="1600"/>
        </a:p>
      </dgm:t>
    </dgm:pt>
    <dgm:pt modelId="{95144376-A530-4B9D-A3D9-EBAAECA779EC}" type="sibTrans" cxnId="{C4CC71C3-730E-41FF-AA21-96B8B164BFBD}">
      <dgm:prSet/>
      <dgm:spPr/>
      <dgm:t>
        <a:bodyPr/>
        <a:lstStyle/>
        <a:p>
          <a:endParaRPr lang="en-US" sz="1600"/>
        </a:p>
      </dgm:t>
    </dgm:pt>
    <dgm:pt modelId="{A953E4E8-9DE5-4BB3-BB16-BF2CE4024B37}">
      <dgm:prSet phldrT="[Text]" custT="1"/>
      <dgm:spPr/>
      <dgm:t>
        <a:bodyPr/>
        <a:lstStyle/>
        <a:p>
          <a:r>
            <a:rPr lang="en-US" sz="1800"/>
            <a:t>Huddle performed with physician, nurse, any other care team members, and the patient to discuss potential C-section decision</a:t>
          </a:r>
        </a:p>
      </dgm:t>
    </dgm:pt>
    <dgm:pt modelId="{6173D3F3-1E86-4AE1-A852-369D93933912}" type="parTrans" cxnId="{9008DE99-CF39-4F3B-8D69-9858D7D69384}">
      <dgm:prSet/>
      <dgm:spPr/>
      <dgm:t>
        <a:bodyPr/>
        <a:lstStyle/>
        <a:p>
          <a:endParaRPr lang="en-US" sz="1600"/>
        </a:p>
      </dgm:t>
    </dgm:pt>
    <dgm:pt modelId="{806ECB93-7E3B-4145-814F-3C14F203FD82}" type="sibTrans" cxnId="{9008DE99-CF39-4F3B-8D69-9858D7D69384}">
      <dgm:prSet/>
      <dgm:spPr/>
      <dgm:t>
        <a:bodyPr/>
        <a:lstStyle/>
        <a:p>
          <a:endParaRPr lang="en-US" sz="1600"/>
        </a:p>
      </dgm:t>
    </dgm:pt>
    <dgm:pt modelId="{9F58A2C4-7958-439A-A850-A921E0186814}">
      <dgm:prSet custT="1"/>
      <dgm:spPr/>
      <dgm:t>
        <a:bodyPr/>
        <a:lstStyle/>
        <a:p>
          <a:pPr rtl="0"/>
          <a:r>
            <a:rPr lang="en-US" sz="1800">
              <a:ea typeface="Lato"/>
              <a:cs typeface="Lato"/>
            </a:rPr>
            <a:t>Standardization of </a:t>
          </a:r>
          <a:r>
            <a:rPr lang="en-US" sz="1800"/>
            <a:t>who initiates the huddle </a:t>
          </a:r>
          <a:r>
            <a:rPr lang="en-US" sz="1800">
              <a:latin typeface="Calibri" panose="020F0502020204030204"/>
            </a:rPr>
            <a:t>and</a:t>
          </a:r>
          <a:r>
            <a:rPr lang="en-US" sz="1800"/>
            <a:t> use of checklist</a:t>
          </a:r>
        </a:p>
      </dgm:t>
    </dgm:pt>
    <dgm:pt modelId="{F76F93A4-BCAC-4D01-A6A9-F18F90479C9C}" type="parTrans" cxnId="{FFD8BB21-E024-413D-B36E-E1ADE9C452F3}">
      <dgm:prSet/>
      <dgm:spPr/>
      <dgm:t>
        <a:bodyPr/>
        <a:lstStyle/>
        <a:p>
          <a:endParaRPr lang="en-US" sz="1600"/>
        </a:p>
      </dgm:t>
    </dgm:pt>
    <dgm:pt modelId="{082B6EF3-2E7A-405F-962C-CEFBA988A9F0}" type="sibTrans" cxnId="{FFD8BB21-E024-413D-B36E-E1ADE9C452F3}">
      <dgm:prSet/>
      <dgm:spPr/>
      <dgm:t>
        <a:bodyPr/>
        <a:lstStyle/>
        <a:p>
          <a:endParaRPr lang="en-US" sz="1600"/>
        </a:p>
      </dgm:t>
    </dgm:pt>
    <dgm:pt modelId="{DEA8B18C-F5CE-49B0-B53B-C77AFF79FB00}">
      <dgm:prSet custT="1"/>
      <dgm:spPr/>
      <dgm:t>
        <a:bodyPr/>
        <a:lstStyle/>
        <a:p>
          <a:r>
            <a:rPr lang="en-US" sz="1800"/>
            <a:t>Documentation of use of checklist</a:t>
          </a:r>
        </a:p>
      </dgm:t>
    </dgm:pt>
    <dgm:pt modelId="{9C899C42-22A2-452A-AEEB-BA964CBBB8D3}" type="parTrans" cxnId="{DE1C005F-09FD-4579-A239-6134D92DC2AE}">
      <dgm:prSet/>
      <dgm:spPr/>
      <dgm:t>
        <a:bodyPr/>
        <a:lstStyle/>
        <a:p>
          <a:endParaRPr lang="en-US" sz="1600"/>
        </a:p>
      </dgm:t>
    </dgm:pt>
    <dgm:pt modelId="{27332C1A-37AD-47C1-874E-B4F776E5D542}" type="sibTrans" cxnId="{DE1C005F-09FD-4579-A239-6134D92DC2AE}">
      <dgm:prSet/>
      <dgm:spPr/>
      <dgm:t>
        <a:bodyPr/>
        <a:lstStyle/>
        <a:p>
          <a:endParaRPr lang="en-US" sz="1600"/>
        </a:p>
      </dgm:t>
    </dgm:pt>
    <dgm:pt modelId="{238F1D8E-DECC-434A-851A-2F706101D118}">
      <dgm:prSet custT="1"/>
      <dgm:spPr/>
      <dgm:t>
        <a:bodyPr/>
        <a:lstStyle/>
        <a:p>
          <a:pPr rtl="0"/>
          <a:r>
            <a:rPr lang="en-US" sz="1800"/>
            <a:t>Use of checklist in huddle</a:t>
          </a:r>
          <a:r>
            <a:rPr lang="en-US" sz="1800">
              <a:latin typeface="Calibri" panose="020F0502020204030204"/>
            </a:rPr>
            <a:t> initiated by charge or bedside nurse</a:t>
          </a:r>
          <a:endParaRPr lang="en-US" sz="1800"/>
        </a:p>
      </dgm:t>
    </dgm:pt>
    <dgm:pt modelId="{27AD0AE0-C6DB-4EE4-A6F7-FD4DE1A8B3B0}" type="parTrans" cxnId="{CF038288-ED52-4E99-A744-E4AFEA0CC0BB}">
      <dgm:prSet/>
      <dgm:spPr/>
      <dgm:t>
        <a:bodyPr/>
        <a:lstStyle/>
        <a:p>
          <a:endParaRPr lang="en-US" sz="1600"/>
        </a:p>
      </dgm:t>
    </dgm:pt>
    <dgm:pt modelId="{AC545B4D-254B-4993-B4C9-0830A01539AA}" type="sibTrans" cxnId="{CF038288-ED52-4E99-A744-E4AFEA0CC0BB}">
      <dgm:prSet/>
      <dgm:spPr/>
      <dgm:t>
        <a:bodyPr/>
        <a:lstStyle/>
        <a:p>
          <a:endParaRPr lang="en-US" sz="1600"/>
        </a:p>
      </dgm:t>
    </dgm:pt>
    <dgm:pt modelId="{131082E3-3EDD-48DE-B580-CA1D55AC85E1}" type="pres">
      <dgm:prSet presAssocID="{7883AAD4-A686-4BD2-8492-1E56EE3DD0D7}" presName="linear" presStyleCnt="0">
        <dgm:presLayoutVars>
          <dgm:animLvl val="lvl"/>
          <dgm:resizeHandles val="exact"/>
        </dgm:presLayoutVars>
      </dgm:prSet>
      <dgm:spPr/>
      <dgm:t>
        <a:bodyPr/>
        <a:lstStyle/>
        <a:p>
          <a:endParaRPr lang="en-US"/>
        </a:p>
      </dgm:t>
    </dgm:pt>
    <dgm:pt modelId="{8544A2FA-64B1-4958-B286-284093164AA9}" type="pres">
      <dgm:prSet presAssocID="{D61C739B-480F-4D94-9325-AD1C42556390}" presName="parentText" presStyleLbl="node1" presStyleIdx="0" presStyleCnt="2">
        <dgm:presLayoutVars>
          <dgm:chMax val="0"/>
          <dgm:bulletEnabled val="1"/>
        </dgm:presLayoutVars>
      </dgm:prSet>
      <dgm:spPr/>
      <dgm:t>
        <a:bodyPr/>
        <a:lstStyle/>
        <a:p>
          <a:endParaRPr lang="en-US"/>
        </a:p>
      </dgm:t>
    </dgm:pt>
    <dgm:pt modelId="{165AF955-F622-4E5A-B8CE-86BAE25DEC09}" type="pres">
      <dgm:prSet presAssocID="{D61C739B-480F-4D94-9325-AD1C42556390}" presName="childText" presStyleLbl="revTx" presStyleIdx="0" presStyleCnt="2">
        <dgm:presLayoutVars>
          <dgm:bulletEnabled val="1"/>
        </dgm:presLayoutVars>
      </dgm:prSet>
      <dgm:spPr/>
      <dgm:t>
        <a:bodyPr/>
        <a:lstStyle/>
        <a:p>
          <a:endParaRPr lang="en-US"/>
        </a:p>
      </dgm:t>
    </dgm:pt>
    <dgm:pt modelId="{46AE4CB2-9ADF-4C8F-8714-499A04F10984}" type="pres">
      <dgm:prSet presAssocID="{B135499D-8C75-4558-AC35-08BA457D16F6}" presName="parentText" presStyleLbl="node1" presStyleIdx="1" presStyleCnt="2">
        <dgm:presLayoutVars>
          <dgm:chMax val="0"/>
          <dgm:bulletEnabled val="1"/>
        </dgm:presLayoutVars>
      </dgm:prSet>
      <dgm:spPr/>
      <dgm:t>
        <a:bodyPr/>
        <a:lstStyle/>
        <a:p>
          <a:endParaRPr lang="en-US"/>
        </a:p>
      </dgm:t>
    </dgm:pt>
    <dgm:pt modelId="{31384B81-0D34-4E6B-98EA-D9EB419C7C23}" type="pres">
      <dgm:prSet presAssocID="{B135499D-8C75-4558-AC35-08BA457D16F6}" presName="childText" presStyleLbl="revTx" presStyleIdx="1" presStyleCnt="2">
        <dgm:presLayoutVars>
          <dgm:bulletEnabled val="1"/>
        </dgm:presLayoutVars>
      </dgm:prSet>
      <dgm:spPr/>
      <dgm:t>
        <a:bodyPr/>
        <a:lstStyle/>
        <a:p>
          <a:endParaRPr lang="en-US"/>
        </a:p>
      </dgm:t>
    </dgm:pt>
  </dgm:ptLst>
  <dgm:cxnLst>
    <dgm:cxn modelId="{23D01FC8-E3EF-439F-AD4B-1CC417AE777D}" type="presOf" srcId="{9F58A2C4-7958-439A-A850-A921E0186814}" destId="{165AF955-F622-4E5A-B8CE-86BAE25DEC09}" srcOrd="0" destOrd="1" presId="urn:microsoft.com/office/officeart/2005/8/layout/vList2"/>
    <dgm:cxn modelId="{5180C6C3-6796-4F68-9D5B-7CBA9739ADF2}" type="presOf" srcId="{7883AAD4-A686-4BD2-8492-1E56EE3DD0D7}" destId="{131082E3-3EDD-48DE-B580-CA1D55AC85E1}" srcOrd="0" destOrd="0" presId="urn:microsoft.com/office/officeart/2005/8/layout/vList2"/>
    <dgm:cxn modelId="{9008DE99-CF39-4F3B-8D69-9858D7D69384}" srcId="{B135499D-8C75-4558-AC35-08BA457D16F6}" destId="{A953E4E8-9DE5-4BB3-BB16-BF2CE4024B37}" srcOrd="0" destOrd="0" parTransId="{6173D3F3-1E86-4AE1-A852-369D93933912}" sibTransId="{806ECB93-7E3B-4145-814F-3C14F203FD82}"/>
    <dgm:cxn modelId="{2E1A869C-9788-41B4-8015-D1C5B1B24A06}" srcId="{D61C739B-480F-4D94-9325-AD1C42556390}" destId="{3ADA7B27-69D5-462F-A8AC-C7660B72BEB7}" srcOrd="0" destOrd="0" parTransId="{75C7AC0C-98BC-4926-9422-FB376B5EEC94}" sibTransId="{09423926-AF9B-4B96-B795-08D4E3E55F43}"/>
    <dgm:cxn modelId="{681BD3D3-E325-44AF-8754-36E83C89C0E3}" type="presOf" srcId="{3ADA7B27-69D5-462F-A8AC-C7660B72BEB7}" destId="{165AF955-F622-4E5A-B8CE-86BAE25DEC09}" srcOrd="0" destOrd="0" presId="urn:microsoft.com/office/officeart/2005/8/layout/vList2"/>
    <dgm:cxn modelId="{DFF32606-9ADC-425E-A999-719640273D79}" type="presOf" srcId="{DEA8B18C-F5CE-49B0-B53B-C77AFF79FB00}" destId="{165AF955-F622-4E5A-B8CE-86BAE25DEC09}" srcOrd="0" destOrd="2" presId="urn:microsoft.com/office/officeart/2005/8/layout/vList2"/>
    <dgm:cxn modelId="{DE1C005F-09FD-4579-A239-6134D92DC2AE}" srcId="{D61C739B-480F-4D94-9325-AD1C42556390}" destId="{DEA8B18C-F5CE-49B0-B53B-C77AFF79FB00}" srcOrd="2" destOrd="0" parTransId="{9C899C42-22A2-452A-AEEB-BA964CBBB8D3}" sibTransId="{27332C1A-37AD-47C1-874E-B4F776E5D542}"/>
    <dgm:cxn modelId="{4421858F-3561-48BE-ADA2-196B6A58E309}" type="presOf" srcId="{A953E4E8-9DE5-4BB3-BB16-BF2CE4024B37}" destId="{31384B81-0D34-4E6B-98EA-D9EB419C7C23}" srcOrd="0" destOrd="0" presId="urn:microsoft.com/office/officeart/2005/8/layout/vList2"/>
    <dgm:cxn modelId="{817F82FB-3ACA-486F-A10F-5FFE630385B0}" srcId="{7883AAD4-A686-4BD2-8492-1E56EE3DD0D7}" destId="{D61C739B-480F-4D94-9325-AD1C42556390}" srcOrd="0" destOrd="0" parTransId="{53C632EE-CF7C-4271-B15F-45CAC1D37C4C}" sibTransId="{3ED60780-238C-4A86-82D8-6E050A974C6C}"/>
    <dgm:cxn modelId="{FFD8BB21-E024-413D-B36E-E1ADE9C452F3}" srcId="{D61C739B-480F-4D94-9325-AD1C42556390}" destId="{9F58A2C4-7958-439A-A850-A921E0186814}" srcOrd="1" destOrd="0" parTransId="{F76F93A4-BCAC-4D01-A6A9-F18F90479C9C}" sibTransId="{082B6EF3-2E7A-405F-962C-CEFBA988A9F0}"/>
    <dgm:cxn modelId="{83AAB219-9FA1-43D5-B72E-476D114549F2}" type="presOf" srcId="{B135499D-8C75-4558-AC35-08BA457D16F6}" destId="{46AE4CB2-9ADF-4C8F-8714-499A04F10984}" srcOrd="0" destOrd="0" presId="urn:microsoft.com/office/officeart/2005/8/layout/vList2"/>
    <dgm:cxn modelId="{C4CC71C3-730E-41FF-AA21-96B8B164BFBD}" srcId="{7883AAD4-A686-4BD2-8492-1E56EE3DD0D7}" destId="{B135499D-8C75-4558-AC35-08BA457D16F6}" srcOrd="1" destOrd="0" parTransId="{D093C75D-DCA7-423B-BBC5-509D88E39D8F}" sibTransId="{95144376-A530-4B9D-A3D9-EBAAECA779EC}"/>
    <dgm:cxn modelId="{D0CF5CF1-9119-403B-A8AF-FB5AE829FC9C}" type="presOf" srcId="{238F1D8E-DECC-434A-851A-2F706101D118}" destId="{31384B81-0D34-4E6B-98EA-D9EB419C7C23}" srcOrd="0" destOrd="1" presId="urn:microsoft.com/office/officeart/2005/8/layout/vList2"/>
    <dgm:cxn modelId="{CF038288-ED52-4E99-A744-E4AFEA0CC0BB}" srcId="{B135499D-8C75-4558-AC35-08BA457D16F6}" destId="{238F1D8E-DECC-434A-851A-2F706101D118}" srcOrd="1" destOrd="0" parTransId="{27AD0AE0-C6DB-4EE4-A6F7-FD4DE1A8B3B0}" sibTransId="{AC545B4D-254B-4993-B4C9-0830A01539AA}"/>
    <dgm:cxn modelId="{CA3D3536-7C3E-491B-80F7-1B415B8D47EC}" type="presOf" srcId="{D61C739B-480F-4D94-9325-AD1C42556390}" destId="{8544A2FA-64B1-4958-B286-284093164AA9}" srcOrd="0" destOrd="0" presId="urn:microsoft.com/office/officeart/2005/8/layout/vList2"/>
    <dgm:cxn modelId="{66D7F042-11E0-4F71-A3D5-773C4D827786}" type="presParOf" srcId="{131082E3-3EDD-48DE-B580-CA1D55AC85E1}" destId="{8544A2FA-64B1-4958-B286-284093164AA9}" srcOrd="0" destOrd="0" presId="urn:microsoft.com/office/officeart/2005/8/layout/vList2"/>
    <dgm:cxn modelId="{EAA21401-A057-4CD4-85FD-6A60A7B9644A}" type="presParOf" srcId="{131082E3-3EDD-48DE-B580-CA1D55AC85E1}" destId="{165AF955-F622-4E5A-B8CE-86BAE25DEC09}" srcOrd="1" destOrd="0" presId="urn:microsoft.com/office/officeart/2005/8/layout/vList2"/>
    <dgm:cxn modelId="{96759ED8-904C-4D75-957F-331EE5B6F796}" type="presParOf" srcId="{131082E3-3EDD-48DE-B580-CA1D55AC85E1}" destId="{46AE4CB2-9ADF-4C8F-8714-499A04F10984}" srcOrd="2" destOrd="0" presId="urn:microsoft.com/office/officeart/2005/8/layout/vList2"/>
    <dgm:cxn modelId="{882A3865-ED93-4B4B-931D-DA2B1F3854A3}" type="presParOf" srcId="{131082E3-3EDD-48DE-B580-CA1D55AC85E1}" destId="{31384B81-0D34-4E6B-98EA-D9EB419C7C23}"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BF5832-65A7-4B2D-A428-72E8138D46A9}"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292D2630-029F-4BC2-80EA-EB1A04CEC45E}">
      <dgm:prSet phldrT="[Text]" custT="1"/>
      <dgm:spPr/>
      <dgm:t>
        <a:bodyPr/>
        <a:lstStyle/>
        <a:p>
          <a:r>
            <a:rPr lang="en-US" sz="2200"/>
            <a:t>Identify cases not compliant with ACOG / SMFM guidelines: data dashboard</a:t>
          </a:r>
        </a:p>
      </dgm:t>
    </dgm:pt>
    <dgm:pt modelId="{9FFEC228-A0E0-4346-8ABA-1A4A159E8C0D}" type="parTrans" cxnId="{4EE65998-1CA7-4B4D-B0F8-25B168DA8BED}">
      <dgm:prSet/>
      <dgm:spPr/>
      <dgm:t>
        <a:bodyPr/>
        <a:lstStyle/>
        <a:p>
          <a:endParaRPr lang="en-US" sz="2200"/>
        </a:p>
      </dgm:t>
    </dgm:pt>
    <dgm:pt modelId="{8D54DD1C-8EB9-4A1A-8098-5CE4E200A068}" type="sibTrans" cxnId="{4EE65998-1CA7-4B4D-B0F8-25B168DA8BED}">
      <dgm:prSet/>
      <dgm:spPr/>
      <dgm:t>
        <a:bodyPr/>
        <a:lstStyle/>
        <a:p>
          <a:endParaRPr lang="en-US" sz="2200"/>
        </a:p>
      </dgm:t>
    </dgm:pt>
    <dgm:pt modelId="{C111D585-6534-4D67-9051-02C1C550DD81}">
      <dgm:prSet custT="1"/>
      <dgm:spPr/>
      <dgm:t>
        <a:bodyPr/>
        <a:lstStyle/>
        <a:p>
          <a:r>
            <a:rPr lang="en-US" sz="2200"/>
            <a:t>Review chart and identify how NTSV Cesarean Indication documented, identify which component was not compliant with ACOG / SMFM guidelines</a:t>
          </a:r>
        </a:p>
      </dgm:t>
    </dgm:pt>
    <dgm:pt modelId="{BD9C5E1D-1633-49C2-8561-B25010EBFFD6}" type="parTrans" cxnId="{B13ABED1-C0F3-4CB1-B3D0-8788DB052D58}">
      <dgm:prSet/>
      <dgm:spPr/>
      <dgm:t>
        <a:bodyPr/>
        <a:lstStyle/>
        <a:p>
          <a:endParaRPr lang="en-US" sz="2200"/>
        </a:p>
      </dgm:t>
    </dgm:pt>
    <dgm:pt modelId="{B73B9E15-B8AB-4C94-B919-7D8634BA8EFB}" type="sibTrans" cxnId="{B13ABED1-C0F3-4CB1-B3D0-8788DB052D58}">
      <dgm:prSet/>
      <dgm:spPr/>
      <dgm:t>
        <a:bodyPr/>
        <a:lstStyle/>
        <a:p>
          <a:endParaRPr lang="en-US" sz="2200"/>
        </a:p>
      </dgm:t>
    </dgm:pt>
    <dgm:pt modelId="{7F5DFEFD-E002-492A-854E-6C3204E623BD}">
      <dgm:prSet custT="1"/>
      <dgm:spPr/>
      <dgm:t>
        <a:bodyPr/>
        <a:lstStyle/>
        <a:p>
          <a:r>
            <a:rPr lang="en-US" sz="2200"/>
            <a:t>Understand additional details of case, was there an additional indication for CS that was indicated?  Was documentation appropriate?</a:t>
          </a:r>
        </a:p>
      </dgm:t>
    </dgm:pt>
    <dgm:pt modelId="{5AAE8122-7AF7-452D-BF42-E558BAD9C0B7}" type="parTrans" cxnId="{10F878CB-96D5-45F5-A807-4AE3D699DE4A}">
      <dgm:prSet/>
      <dgm:spPr/>
      <dgm:t>
        <a:bodyPr/>
        <a:lstStyle/>
        <a:p>
          <a:endParaRPr lang="en-US" sz="2200"/>
        </a:p>
      </dgm:t>
    </dgm:pt>
    <dgm:pt modelId="{2339E9C6-C0C6-4AA0-A665-7637DA141A32}" type="sibTrans" cxnId="{10F878CB-96D5-45F5-A807-4AE3D699DE4A}">
      <dgm:prSet/>
      <dgm:spPr/>
      <dgm:t>
        <a:bodyPr/>
        <a:lstStyle/>
        <a:p>
          <a:endParaRPr lang="en-US" sz="2200"/>
        </a:p>
      </dgm:t>
    </dgm:pt>
    <dgm:pt modelId="{232E1986-71EA-4848-B131-45FB418DBDD1}">
      <dgm:prSet custT="1"/>
      <dgm:spPr/>
      <dgm:t>
        <a:bodyPr/>
        <a:lstStyle/>
        <a:p>
          <a:pPr rtl="0"/>
          <a:r>
            <a:rPr lang="en-US" sz="2200"/>
            <a:t>Take notes and provide feedback to clinical team</a:t>
          </a:r>
          <a:r>
            <a:rPr lang="en-US" sz="2200">
              <a:latin typeface="Calibri" panose="020F0502020204030204"/>
            </a:rPr>
            <a:t> </a:t>
          </a:r>
          <a:endParaRPr lang="en-US" sz="2200"/>
        </a:p>
      </dgm:t>
    </dgm:pt>
    <dgm:pt modelId="{6DAA90BD-C6DB-44A0-AB37-C893EC9B7883}" type="parTrans" cxnId="{B7A216AF-1B2F-4B16-B495-3A0D8851D69B}">
      <dgm:prSet/>
      <dgm:spPr/>
      <dgm:t>
        <a:bodyPr/>
        <a:lstStyle/>
        <a:p>
          <a:endParaRPr lang="en-US" sz="2200"/>
        </a:p>
      </dgm:t>
    </dgm:pt>
    <dgm:pt modelId="{421BCBE7-08EB-42D9-AA37-610AF6A66523}" type="sibTrans" cxnId="{B7A216AF-1B2F-4B16-B495-3A0D8851D69B}">
      <dgm:prSet/>
      <dgm:spPr/>
      <dgm:t>
        <a:bodyPr/>
        <a:lstStyle/>
        <a:p>
          <a:endParaRPr lang="en-US" sz="2200"/>
        </a:p>
      </dgm:t>
    </dgm:pt>
    <dgm:pt modelId="{53D134C6-33A0-4795-BCA4-9C8D5E9B20AF}">
      <dgm:prSet custT="1"/>
      <dgm:spPr/>
      <dgm:t>
        <a:bodyPr/>
        <a:lstStyle/>
        <a:p>
          <a:r>
            <a:rPr lang="en-US" sz="2200"/>
            <a:t>Identify patterns and areas to work on</a:t>
          </a:r>
        </a:p>
      </dgm:t>
    </dgm:pt>
    <dgm:pt modelId="{16C5EB81-3355-4C02-9696-D192886B78AB}" type="parTrans" cxnId="{51D1512E-5771-487A-A9E0-C5BA3AEB2F06}">
      <dgm:prSet/>
      <dgm:spPr/>
      <dgm:t>
        <a:bodyPr/>
        <a:lstStyle/>
        <a:p>
          <a:endParaRPr lang="en-US" sz="2200"/>
        </a:p>
      </dgm:t>
    </dgm:pt>
    <dgm:pt modelId="{05BF70CE-3446-48B7-A2A0-34128A335A8B}" type="sibTrans" cxnId="{51D1512E-5771-487A-A9E0-C5BA3AEB2F06}">
      <dgm:prSet/>
      <dgm:spPr/>
      <dgm:t>
        <a:bodyPr/>
        <a:lstStyle/>
        <a:p>
          <a:endParaRPr lang="en-US" sz="2200"/>
        </a:p>
      </dgm:t>
    </dgm:pt>
    <dgm:pt modelId="{36903AC9-0D5C-422D-A89F-841CD1D062A2}" type="pres">
      <dgm:prSet presAssocID="{77BF5832-65A7-4B2D-A428-72E8138D46A9}" presName="linear" presStyleCnt="0">
        <dgm:presLayoutVars>
          <dgm:dir/>
          <dgm:resizeHandles val="exact"/>
        </dgm:presLayoutVars>
      </dgm:prSet>
      <dgm:spPr/>
      <dgm:t>
        <a:bodyPr/>
        <a:lstStyle/>
        <a:p>
          <a:endParaRPr lang="en-US"/>
        </a:p>
      </dgm:t>
    </dgm:pt>
    <dgm:pt modelId="{9D1D568C-329F-4C82-B556-AEE047A5E039}" type="pres">
      <dgm:prSet presAssocID="{292D2630-029F-4BC2-80EA-EB1A04CEC45E}" presName="comp" presStyleCnt="0"/>
      <dgm:spPr/>
    </dgm:pt>
    <dgm:pt modelId="{6724FE86-4EB4-492F-BCF7-A59B6D4CB071}" type="pres">
      <dgm:prSet presAssocID="{292D2630-029F-4BC2-80EA-EB1A04CEC45E}" presName="box" presStyleLbl="node1" presStyleIdx="0" presStyleCnt="5"/>
      <dgm:spPr/>
      <dgm:t>
        <a:bodyPr/>
        <a:lstStyle/>
        <a:p>
          <a:endParaRPr lang="en-US"/>
        </a:p>
      </dgm:t>
    </dgm:pt>
    <dgm:pt modelId="{D5FA1382-F7B5-48EB-AA9F-9A93C9626544}" type="pres">
      <dgm:prSet presAssocID="{292D2630-029F-4BC2-80EA-EB1A04CEC45E}" presName="img" presStyleLbl="fgImgPlace1" presStyleIdx="0" presStyleCnt="5"/>
      <dgm:spPr/>
    </dgm:pt>
    <dgm:pt modelId="{2A5FC991-CFBF-4C16-8196-815A03440AE0}" type="pres">
      <dgm:prSet presAssocID="{292D2630-029F-4BC2-80EA-EB1A04CEC45E}" presName="text" presStyleLbl="node1" presStyleIdx="0" presStyleCnt="5">
        <dgm:presLayoutVars>
          <dgm:bulletEnabled val="1"/>
        </dgm:presLayoutVars>
      </dgm:prSet>
      <dgm:spPr/>
      <dgm:t>
        <a:bodyPr/>
        <a:lstStyle/>
        <a:p>
          <a:endParaRPr lang="en-US"/>
        </a:p>
      </dgm:t>
    </dgm:pt>
    <dgm:pt modelId="{70D4A42F-AF7C-4B00-AC48-AA225EF1D668}" type="pres">
      <dgm:prSet presAssocID="{8D54DD1C-8EB9-4A1A-8098-5CE4E200A068}" presName="spacer" presStyleCnt="0"/>
      <dgm:spPr/>
    </dgm:pt>
    <dgm:pt modelId="{EAF1A37B-7C14-441F-8B4A-8048DE920F0A}" type="pres">
      <dgm:prSet presAssocID="{C111D585-6534-4D67-9051-02C1C550DD81}" presName="comp" presStyleCnt="0"/>
      <dgm:spPr/>
    </dgm:pt>
    <dgm:pt modelId="{7456D592-24CA-49E7-8FEA-C8989ECB2BE9}" type="pres">
      <dgm:prSet presAssocID="{C111D585-6534-4D67-9051-02C1C550DD81}" presName="box" presStyleLbl="node1" presStyleIdx="1" presStyleCnt="5"/>
      <dgm:spPr/>
      <dgm:t>
        <a:bodyPr/>
        <a:lstStyle/>
        <a:p>
          <a:endParaRPr lang="en-US"/>
        </a:p>
      </dgm:t>
    </dgm:pt>
    <dgm:pt modelId="{0C7780D4-A5DA-4FD7-BC44-BDAAA48418DE}" type="pres">
      <dgm:prSet presAssocID="{C111D585-6534-4D67-9051-02C1C550DD81}" presName="img" presStyleLbl="fgImgPlace1" presStyleIdx="1" presStyleCnt="5"/>
      <dgm:spPr/>
    </dgm:pt>
    <dgm:pt modelId="{7C78B3E8-EDFF-4C8A-A18F-35B25A86D7A3}" type="pres">
      <dgm:prSet presAssocID="{C111D585-6534-4D67-9051-02C1C550DD81}" presName="text" presStyleLbl="node1" presStyleIdx="1" presStyleCnt="5">
        <dgm:presLayoutVars>
          <dgm:bulletEnabled val="1"/>
        </dgm:presLayoutVars>
      </dgm:prSet>
      <dgm:spPr/>
      <dgm:t>
        <a:bodyPr/>
        <a:lstStyle/>
        <a:p>
          <a:endParaRPr lang="en-US"/>
        </a:p>
      </dgm:t>
    </dgm:pt>
    <dgm:pt modelId="{55346985-BFF4-45A5-95BB-2F9CD9E7A68E}" type="pres">
      <dgm:prSet presAssocID="{B73B9E15-B8AB-4C94-B919-7D8634BA8EFB}" presName="spacer" presStyleCnt="0"/>
      <dgm:spPr/>
    </dgm:pt>
    <dgm:pt modelId="{FDA0BF33-5A8C-40D9-91AC-4473D17722D1}" type="pres">
      <dgm:prSet presAssocID="{7F5DFEFD-E002-492A-854E-6C3204E623BD}" presName="comp" presStyleCnt="0"/>
      <dgm:spPr/>
    </dgm:pt>
    <dgm:pt modelId="{54D90CAF-9F3C-46D0-8F06-FD4630361B17}" type="pres">
      <dgm:prSet presAssocID="{7F5DFEFD-E002-492A-854E-6C3204E623BD}" presName="box" presStyleLbl="node1" presStyleIdx="2" presStyleCnt="5"/>
      <dgm:spPr/>
      <dgm:t>
        <a:bodyPr/>
        <a:lstStyle/>
        <a:p>
          <a:endParaRPr lang="en-US"/>
        </a:p>
      </dgm:t>
    </dgm:pt>
    <dgm:pt modelId="{15AEE9C2-5368-4BD0-8415-8A906D068FC2}" type="pres">
      <dgm:prSet presAssocID="{7F5DFEFD-E002-492A-854E-6C3204E623BD}" presName="img" presStyleLbl="fgImgPlace1" presStyleIdx="2" presStyleCnt="5"/>
      <dgm:spPr/>
    </dgm:pt>
    <dgm:pt modelId="{20A4ABF4-1506-4E9F-BAED-91B30A2B848B}" type="pres">
      <dgm:prSet presAssocID="{7F5DFEFD-E002-492A-854E-6C3204E623BD}" presName="text" presStyleLbl="node1" presStyleIdx="2" presStyleCnt="5">
        <dgm:presLayoutVars>
          <dgm:bulletEnabled val="1"/>
        </dgm:presLayoutVars>
      </dgm:prSet>
      <dgm:spPr/>
      <dgm:t>
        <a:bodyPr/>
        <a:lstStyle/>
        <a:p>
          <a:endParaRPr lang="en-US"/>
        </a:p>
      </dgm:t>
    </dgm:pt>
    <dgm:pt modelId="{ABE06008-76D4-4697-916C-F985838D002B}" type="pres">
      <dgm:prSet presAssocID="{2339E9C6-C0C6-4AA0-A665-7637DA141A32}" presName="spacer" presStyleCnt="0"/>
      <dgm:spPr/>
    </dgm:pt>
    <dgm:pt modelId="{ADD76FB6-6312-40FC-9E16-DEBDD7C9D302}" type="pres">
      <dgm:prSet presAssocID="{232E1986-71EA-4848-B131-45FB418DBDD1}" presName="comp" presStyleCnt="0"/>
      <dgm:spPr/>
    </dgm:pt>
    <dgm:pt modelId="{400ECC01-5E10-49D5-A418-5B5AA6A98AE4}" type="pres">
      <dgm:prSet presAssocID="{232E1986-71EA-4848-B131-45FB418DBDD1}" presName="box" presStyleLbl="node1" presStyleIdx="3" presStyleCnt="5"/>
      <dgm:spPr/>
      <dgm:t>
        <a:bodyPr/>
        <a:lstStyle/>
        <a:p>
          <a:endParaRPr lang="en-US"/>
        </a:p>
      </dgm:t>
    </dgm:pt>
    <dgm:pt modelId="{4FCDACB1-5456-42AF-B5BA-3277DB3E98C8}" type="pres">
      <dgm:prSet presAssocID="{232E1986-71EA-4848-B131-45FB418DBDD1}" presName="img" presStyleLbl="fgImgPlace1" presStyleIdx="3" presStyleCnt="5"/>
      <dgm:spPr/>
    </dgm:pt>
    <dgm:pt modelId="{3F79BC6B-6989-42FB-9D3B-A57785508B83}" type="pres">
      <dgm:prSet presAssocID="{232E1986-71EA-4848-B131-45FB418DBDD1}" presName="text" presStyleLbl="node1" presStyleIdx="3" presStyleCnt="5">
        <dgm:presLayoutVars>
          <dgm:bulletEnabled val="1"/>
        </dgm:presLayoutVars>
      </dgm:prSet>
      <dgm:spPr/>
      <dgm:t>
        <a:bodyPr/>
        <a:lstStyle/>
        <a:p>
          <a:endParaRPr lang="en-US"/>
        </a:p>
      </dgm:t>
    </dgm:pt>
    <dgm:pt modelId="{23360A7A-DF5F-4456-AE74-303E96392CC7}" type="pres">
      <dgm:prSet presAssocID="{421BCBE7-08EB-42D9-AA37-610AF6A66523}" presName="spacer" presStyleCnt="0"/>
      <dgm:spPr/>
    </dgm:pt>
    <dgm:pt modelId="{C114AB0C-5B35-47B7-B3D4-7ABF043FAEE5}" type="pres">
      <dgm:prSet presAssocID="{53D134C6-33A0-4795-BCA4-9C8D5E9B20AF}" presName="comp" presStyleCnt="0"/>
      <dgm:spPr/>
    </dgm:pt>
    <dgm:pt modelId="{91262D62-49A5-44AF-946B-5564805DDAA5}" type="pres">
      <dgm:prSet presAssocID="{53D134C6-33A0-4795-BCA4-9C8D5E9B20AF}" presName="box" presStyleLbl="node1" presStyleIdx="4" presStyleCnt="5"/>
      <dgm:spPr/>
      <dgm:t>
        <a:bodyPr/>
        <a:lstStyle/>
        <a:p>
          <a:endParaRPr lang="en-US"/>
        </a:p>
      </dgm:t>
    </dgm:pt>
    <dgm:pt modelId="{5F8FE4AB-3EC9-419C-94C5-EBF9C53F3935}" type="pres">
      <dgm:prSet presAssocID="{53D134C6-33A0-4795-BCA4-9C8D5E9B20AF}" presName="img" presStyleLbl="fgImgPlace1" presStyleIdx="4" presStyleCnt="5"/>
      <dgm:spPr/>
    </dgm:pt>
    <dgm:pt modelId="{32CC44E5-A82C-4323-BCC7-9A5E46616F33}" type="pres">
      <dgm:prSet presAssocID="{53D134C6-33A0-4795-BCA4-9C8D5E9B20AF}" presName="text" presStyleLbl="node1" presStyleIdx="4" presStyleCnt="5">
        <dgm:presLayoutVars>
          <dgm:bulletEnabled val="1"/>
        </dgm:presLayoutVars>
      </dgm:prSet>
      <dgm:spPr/>
      <dgm:t>
        <a:bodyPr/>
        <a:lstStyle/>
        <a:p>
          <a:endParaRPr lang="en-US"/>
        </a:p>
      </dgm:t>
    </dgm:pt>
  </dgm:ptLst>
  <dgm:cxnLst>
    <dgm:cxn modelId="{B7A216AF-1B2F-4B16-B495-3A0D8851D69B}" srcId="{77BF5832-65A7-4B2D-A428-72E8138D46A9}" destId="{232E1986-71EA-4848-B131-45FB418DBDD1}" srcOrd="3" destOrd="0" parTransId="{6DAA90BD-C6DB-44A0-AB37-C893EC9B7883}" sibTransId="{421BCBE7-08EB-42D9-AA37-610AF6A66523}"/>
    <dgm:cxn modelId="{D619DED5-52BC-4C7C-93D9-43FE3D22F5A9}" type="presOf" srcId="{53D134C6-33A0-4795-BCA4-9C8D5E9B20AF}" destId="{32CC44E5-A82C-4323-BCC7-9A5E46616F33}" srcOrd="1" destOrd="0" presId="urn:microsoft.com/office/officeart/2005/8/layout/vList4"/>
    <dgm:cxn modelId="{831BE196-96A1-49EF-AE11-FE94FF261881}" type="presOf" srcId="{292D2630-029F-4BC2-80EA-EB1A04CEC45E}" destId="{6724FE86-4EB4-492F-BCF7-A59B6D4CB071}" srcOrd="0" destOrd="0" presId="urn:microsoft.com/office/officeart/2005/8/layout/vList4"/>
    <dgm:cxn modelId="{10F878CB-96D5-45F5-A807-4AE3D699DE4A}" srcId="{77BF5832-65A7-4B2D-A428-72E8138D46A9}" destId="{7F5DFEFD-E002-492A-854E-6C3204E623BD}" srcOrd="2" destOrd="0" parTransId="{5AAE8122-7AF7-452D-BF42-E558BAD9C0B7}" sibTransId="{2339E9C6-C0C6-4AA0-A665-7637DA141A32}"/>
    <dgm:cxn modelId="{A159D901-1BCF-4C34-B1DA-6C0A99AB2DC0}" type="presOf" srcId="{7F5DFEFD-E002-492A-854E-6C3204E623BD}" destId="{20A4ABF4-1506-4E9F-BAED-91B30A2B848B}" srcOrd="1" destOrd="0" presId="urn:microsoft.com/office/officeart/2005/8/layout/vList4"/>
    <dgm:cxn modelId="{4EE65998-1CA7-4B4D-B0F8-25B168DA8BED}" srcId="{77BF5832-65A7-4B2D-A428-72E8138D46A9}" destId="{292D2630-029F-4BC2-80EA-EB1A04CEC45E}" srcOrd="0" destOrd="0" parTransId="{9FFEC228-A0E0-4346-8ABA-1A4A159E8C0D}" sibTransId="{8D54DD1C-8EB9-4A1A-8098-5CE4E200A068}"/>
    <dgm:cxn modelId="{9A3A41F0-B720-44CE-8FD2-954BAB92751E}" type="presOf" srcId="{C111D585-6534-4D67-9051-02C1C550DD81}" destId="{7C78B3E8-EDFF-4C8A-A18F-35B25A86D7A3}" srcOrd="1" destOrd="0" presId="urn:microsoft.com/office/officeart/2005/8/layout/vList4"/>
    <dgm:cxn modelId="{183B573B-287F-43C6-A84A-02CF12778245}" type="presOf" srcId="{77BF5832-65A7-4B2D-A428-72E8138D46A9}" destId="{36903AC9-0D5C-422D-A89F-841CD1D062A2}" srcOrd="0" destOrd="0" presId="urn:microsoft.com/office/officeart/2005/8/layout/vList4"/>
    <dgm:cxn modelId="{51D412F2-3D5D-4FA1-A9F2-A0F86CB5AED9}" type="presOf" srcId="{232E1986-71EA-4848-B131-45FB418DBDD1}" destId="{3F79BC6B-6989-42FB-9D3B-A57785508B83}" srcOrd="1" destOrd="0" presId="urn:microsoft.com/office/officeart/2005/8/layout/vList4"/>
    <dgm:cxn modelId="{B13ABED1-C0F3-4CB1-B3D0-8788DB052D58}" srcId="{77BF5832-65A7-4B2D-A428-72E8138D46A9}" destId="{C111D585-6534-4D67-9051-02C1C550DD81}" srcOrd="1" destOrd="0" parTransId="{BD9C5E1D-1633-49C2-8561-B25010EBFFD6}" sibTransId="{B73B9E15-B8AB-4C94-B919-7D8634BA8EFB}"/>
    <dgm:cxn modelId="{6B8D90D6-7454-4064-B9E7-A5EBD18ED08A}" type="presOf" srcId="{292D2630-029F-4BC2-80EA-EB1A04CEC45E}" destId="{2A5FC991-CFBF-4C16-8196-815A03440AE0}" srcOrd="1" destOrd="0" presId="urn:microsoft.com/office/officeart/2005/8/layout/vList4"/>
    <dgm:cxn modelId="{8CD538BC-3CF9-45E6-824E-DC626233BCF2}" type="presOf" srcId="{53D134C6-33A0-4795-BCA4-9C8D5E9B20AF}" destId="{91262D62-49A5-44AF-946B-5564805DDAA5}" srcOrd="0" destOrd="0" presId="urn:microsoft.com/office/officeart/2005/8/layout/vList4"/>
    <dgm:cxn modelId="{C32B0FC3-B571-4AA8-B648-EFFDDC8E805D}" type="presOf" srcId="{7F5DFEFD-E002-492A-854E-6C3204E623BD}" destId="{54D90CAF-9F3C-46D0-8F06-FD4630361B17}" srcOrd="0" destOrd="0" presId="urn:microsoft.com/office/officeart/2005/8/layout/vList4"/>
    <dgm:cxn modelId="{51D1512E-5771-487A-A9E0-C5BA3AEB2F06}" srcId="{77BF5832-65A7-4B2D-A428-72E8138D46A9}" destId="{53D134C6-33A0-4795-BCA4-9C8D5E9B20AF}" srcOrd="4" destOrd="0" parTransId="{16C5EB81-3355-4C02-9696-D192886B78AB}" sibTransId="{05BF70CE-3446-48B7-A2A0-34128A335A8B}"/>
    <dgm:cxn modelId="{477966C6-8362-410D-9D89-AFDC1427A50A}" type="presOf" srcId="{232E1986-71EA-4848-B131-45FB418DBDD1}" destId="{400ECC01-5E10-49D5-A418-5B5AA6A98AE4}" srcOrd="0" destOrd="0" presId="urn:microsoft.com/office/officeart/2005/8/layout/vList4"/>
    <dgm:cxn modelId="{098A004E-8582-42EB-9B7D-1376A5F993B9}" type="presOf" srcId="{C111D585-6534-4D67-9051-02C1C550DD81}" destId="{7456D592-24CA-49E7-8FEA-C8989ECB2BE9}" srcOrd="0" destOrd="0" presId="urn:microsoft.com/office/officeart/2005/8/layout/vList4"/>
    <dgm:cxn modelId="{068631B2-4E8C-4280-A263-778F0E9E3991}" type="presParOf" srcId="{36903AC9-0D5C-422D-A89F-841CD1D062A2}" destId="{9D1D568C-329F-4C82-B556-AEE047A5E039}" srcOrd="0" destOrd="0" presId="urn:microsoft.com/office/officeart/2005/8/layout/vList4"/>
    <dgm:cxn modelId="{2BD8F885-7523-451E-B70B-F315E6C77BFE}" type="presParOf" srcId="{9D1D568C-329F-4C82-B556-AEE047A5E039}" destId="{6724FE86-4EB4-492F-BCF7-A59B6D4CB071}" srcOrd="0" destOrd="0" presId="urn:microsoft.com/office/officeart/2005/8/layout/vList4"/>
    <dgm:cxn modelId="{6E5EBCC9-EB87-47F4-9CF4-1BA7CD093996}" type="presParOf" srcId="{9D1D568C-329F-4C82-B556-AEE047A5E039}" destId="{D5FA1382-F7B5-48EB-AA9F-9A93C9626544}" srcOrd="1" destOrd="0" presId="urn:microsoft.com/office/officeart/2005/8/layout/vList4"/>
    <dgm:cxn modelId="{CEBCE23C-9550-459F-B6A1-33BAC3FF2B66}" type="presParOf" srcId="{9D1D568C-329F-4C82-B556-AEE047A5E039}" destId="{2A5FC991-CFBF-4C16-8196-815A03440AE0}" srcOrd="2" destOrd="0" presId="urn:microsoft.com/office/officeart/2005/8/layout/vList4"/>
    <dgm:cxn modelId="{52C9A48F-6C1B-4407-957C-628F10A9679C}" type="presParOf" srcId="{36903AC9-0D5C-422D-A89F-841CD1D062A2}" destId="{70D4A42F-AF7C-4B00-AC48-AA225EF1D668}" srcOrd="1" destOrd="0" presId="urn:microsoft.com/office/officeart/2005/8/layout/vList4"/>
    <dgm:cxn modelId="{C6D86C30-A7E2-4867-A9BC-E61F26B9521D}" type="presParOf" srcId="{36903AC9-0D5C-422D-A89F-841CD1D062A2}" destId="{EAF1A37B-7C14-441F-8B4A-8048DE920F0A}" srcOrd="2" destOrd="0" presId="urn:microsoft.com/office/officeart/2005/8/layout/vList4"/>
    <dgm:cxn modelId="{1356D61B-9865-4BFD-A433-94C73DCB4D06}" type="presParOf" srcId="{EAF1A37B-7C14-441F-8B4A-8048DE920F0A}" destId="{7456D592-24CA-49E7-8FEA-C8989ECB2BE9}" srcOrd="0" destOrd="0" presId="urn:microsoft.com/office/officeart/2005/8/layout/vList4"/>
    <dgm:cxn modelId="{E3A118CC-5A05-4246-B6D6-1C3497139B01}" type="presParOf" srcId="{EAF1A37B-7C14-441F-8B4A-8048DE920F0A}" destId="{0C7780D4-A5DA-4FD7-BC44-BDAAA48418DE}" srcOrd="1" destOrd="0" presId="urn:microsoft.com/office/officeart/2005/8/layout/vList4"/>
    <dgm:cxn modelId="{270C9118-43E9-4458-8E63-1E3A3CB98CC7}" type="presParOf" srcId="{EAF1A37B-7C14-441F-8B4A-8048DE920F0A}" destId="{7C78B3E8-EDFF-4C8A-A18F-35B25A86D7A3}" srcOrd="2" destOrd="0" presId="urn:microsoft.com/office/officeart/2005/8/layout/vList4"/>
    <dgm:cxn modelId="{8919ECC3-321A-4D29-BF31-0FDA3D3A2072}" type="presParOf" srcId="{36903AC9-0D5C-422D-A89F-841CD1D062A2}" destId="{55346985-BFF4-45A5-95BB-2F9CD9E7A68E}" srcOrd="3" destOrd="0" presId="urn:microsoft.com/office/officeart/2005/8/layout/vList4"/>
    <dgm:cxn modelId="{963B0E6B-86E5-4B26-BDCA-1EE4FF95E165}" type="presParOf" srcId="{36903AC9-0D5C-422D-A89F-841CD1D062A2}" destId="{FDA0BF33-5A8C-40D9-91AC-4473D17722D1}" srcOrd="4" destOrd="0" presId="urn:microsoft.com/office/officeart/2005/8/layout/vList4"/>
    <dgm:cxn modelId="{C50BDF9C-0066-422B-86E3-C1EF601CAEA5}" type="presParOf" srcId="{FDA0BF33-5A8C-40D9-91AC-4473D17722D1}" destId="{54D90CAF-9F3C-46D0-8F06-FD4630361B17}" srcOrd="0" destOrd="0" presId="urn:microsoft.com/office/officeart/2005/8/layout/vList4"/>
    <dgm:cxn modelId="{A031420C-C8B7-4F12-8EB3-3BCB14FE8CEA}" type="presParOf" srcId="{FDA0BF33-5A8C-40D9-91AC-4473D17722D1}" destId="{15AEE9C2-5368-4BD0-8415-8A906D068FC2}" srcOrd="1" destOrd="0" presId="urn:microsoft.com/office/officeart/2005/8/layout/vList4"/>
    <dgm:cxn modelId="{DB09EEED-17A5-47EE-A6A6-F73CFD9DF40C}" type="presParOf" srcId="{FDA0BF33-5A8C-40D9-91AC-4473D17722D1}" destId="{20A4ABF4-1506-4E9F-BAED-91B30A2B848B}" srcOrd="2" destOrd="0" presId="urn:microsoft.com/office/officeart/2005/8/layout/vList4"/>
    <dgm:cxn modelId="{21C322A4-BAB7-4D06-8DCC-66BB1D474C10}" type="presParOf" srcId="{36903AC9-0D5C-422D-A89F-841CD1D062A2}" destId="{ABE06008-76D4-4697-916C-F985838D002B}" srcOrd="5" destOrd="0" presId="urn:microsoft.com/office/officeart/2005/8/layout/vList4"/>
    <dgm:cxn modelId="{90579D81-FB20-4294-9DA9-909D7F426C48}" type="presParOf" srcId="{36903AC9-0D5C-422D-A89F-841CD1D062A2}" destId="{ADD76FB6-6312-40FC-9E16-DEBDD7C9D302}" srcOrd="6" destOrd="0" presId="urn:microsoft.com/office/officeart/2005/8/layout/vList4"/>
    <dgm:cxn modelId="{58CE2C05-23B6-42F4-BCAB-AA19A6233FE1}" type="presParOf" srcId="{ADD76FB6-6312-40FC-9E16-DEBDD7C9D302}" destId="{400ECC01-5E10-49D5-A418-5B5AA6A98AE4}" srcOrd="0" destOrd="0" presId="urn:microsoft.com/office/officeart/2005/8/layout/vList4"/>
    <dgm:cxn modelId="{D7E03CEF-8C37-4357-B505-7C473DEA62E3}" type="presParOf" srcId="{ADD76FB6-6312-40FC-9E16-DEBDD7C9D302}" destId="{4FCDACB1-5456-42AF-B5BA-3277DB3E98C8}" srcOrd="1" destOrd="0" presId="urn:microsoft.com/office/officeart/2005/8/layout/vList4"/>
    <dgm:cxn modelId="{166469DD-507E-4C5A-8A5D-682A10D13317}" type="presParOf" srcId="{ADD76FB6-6312-40FC-9E16-DEBDD7C9D302}" destId="{3F79BC6B-6989-42FB-9D3B-A57785508B83}" srcOrd="2" destOrd="0" presId="urn:microsoft.com/office/officeart/2005/8/layout/vList4"/>
    <dgm:cxn modelId="{A1F5F6A2-1DD5-481B-8735-8AB114BE97CE}" type="presParOf" srcId="{36903AC9-0D5C-422D-A89F-841CD1D062A2}" destId="{23360A7A-DF5F-4456-AE74-303E96392CC7}" srcOrd="7" destOrd="0" presId="urn:microsoft.com/office/officeart/2005/8/layout/vList4"/>
    <dgm:cxn modelId="{2851CB86-13A6-4D53-BF18-3B13B8816483}" type="presParOf" srcId="{36903AC9-0D5C-422D-A89F-841CD1D062A2}" destId="{C114AB0C-5B35-47B7-B3D4-7ABF043FAEE5}" srcOrd="8" destOrd="0" presId="urn:microsoft.com/office/officeart/2005/8/layout/vList4"/>
    <dgm:cxn modelId="{AC76F8EE-19EF-4333-BA17-AADE43788EC9}" type="presParOf" srcId="{C114AB0C-5B35-47B7-B3D4-7ABF043FAEE5}" destId="{91262D62-49A5-44AF-946B-5564805DDAA5}" srcOrd="0" destOrd="0" presId="urn:microsoft.com/office/officeart/2005/8/layout/vList4"/>
    <dgm:cxn modelId="{6A78A24B-3C39-4464-B98D-8DF7F85CE566}" type="presParOf" srcId="{C114AB0C-5B35-47B7-B3D4-7ABF043FAEE5}" destId="{5F8FE4AB-3EC9-419C-94C5-EBF9C53F3935}" srcOrd="1" destOrd="0" presId="urn:microsoft.com/office/officeart/2005/8/layout/vList4"/>
    <dgm:cxn modelId="{E2E63B76-6F3F-4F48-9F48-7DC6AB678CC9}" type="presParOf" srcId="{C114AB0C-5B35-47B7-B3D4-7ABF043FAEE5}" destId="{32CC44E5-A82C-4323-BCC7-9A5E46616F33}"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F85713-5B19-49FD-BB42-4744E5A655E4}" type="doc">
      <dgm:prSet loTypeId="urn:microsoft.com/office/officeart/2005/8/layout/hList3" loCatId="list" qsTypeId="urn:microsoft.com/office/officeart/2005/8/quickstyle/simple1" qsCatId="simple" csTypeId="urn:microsoft.com/office/officeart/2005/8/colors/colorful1" csCatId="colorful" phldr="1"/>
      <dgm:spPr/>
      <dgm:t>
        <a:bodyPr/>
        <a:lstStyle/>
        <a:p>
          <a:endParaRPr lang="en-US"/>
        </a:p>
      </dgm:t>
    </dgm:pt>
    <dgm:pt modelId="{D3E827F6-C4BE-4472-8C5B-ED40317D2FBC}">
      <dgm:prSet phldrT="[Text]" custT="1"/>
      <dgm:spPr>
        <a:solidFill>
          <a:srgbClr val="1C498B"/>
        </a:solidFill>
      </dgm:spPr>
      <dgm:t>
        <a:bodyPr/>
        <a:lstStyle/>
        <a:p>
          <a:pPr rtl="0">
            <a:spcAft>
              <a:spcPts val="600"/>
            </a:spcAft>
          </a:pPr>
          <a:r>
            <a:rPr lang="en-US" sz="4800"/>
            <a:t>PVB Finish Line Goals:</a:t>
          </a:r>
          <a:r>
            <a:rPr lang="en-US" sz="4800">
              <a:latin typeface="Calibri" panose="020F0502020204030204"/>
            </a:rPr>
            <a:t> </a:t>
          </a:r>
          <a:endParaRPr lang="en-US" sz="4800"/>
        </a:p>
        <a:p>
          <a:pPr>
            <a:spcAft>
              <a:spcPts val="600"/>
            </a:spcAft>
          </a:pPr>
          <a:r>
            <a:rPr lang="en-US" sz="3600"/>
            <a:t>QI Excellence Award</a:t>
          </a:r>
        </a:p>
      </dgm:t>
    </dgm:pt>
    <dgm:pt modelId="{38EBA0CD-F712-46B9-B185-042DA184D99B}" type="parTrans" cxnId="{7BF13868-92CF-4E47-A13F-98EE80D6B7D9}">
      <dgm:prSet/>
      <dgm:spPr/>
      <dgm:t>
        <a:bodyPr/>
        <a:lstStyle/>
        <a:p>
          <a:endParaRPr lang="en-US"/>
        </a:p>
      </dgm:t>
    </dgm:pt>
    <dgm:pt modelId="{4CA0C7C1-87F7-4D64-B03D-0464566A29C4}" type="sibTrans" cxnId="{7BF13868-92CF-4E47-A13F-98EE80D6B7D9}">
      <dgm:prSet/>
      <dgm:spPr/>
      <dgm:t>
        <a:bodyPr/>
        <a:lstStyle/>
        <a:p>
          <a:endParaRPr lang="en-US"/>
        </a:p>
      </dgm:t>
    </dgm:pt>
    <dgm:pt modelId="{0062D2D8-2EA7-4318-B2A8-4C4672C2529C}">
      <dgm:prSet phldrT="[Text]"/>
      <dgm:spPr/>
      <dgm:t>
        <a:bodyPr/>
        <a:lstStyle/>
        <a:p>
          <a:r>
            <a:rPr lang="en-US" b="1" u="sng"/>
            <a:t>6</a:t>
          </a:r>
          <a:r>
            <a:rPr lang="en-US"/>
            <a:t> Key Structure Measures in Place</a:t>
          </a:r>
        </a:p>
      </dgm:t>
    </dgm:pt>
    <dgm:pt modelId="{F0E2E2D6-1707-45F8-88A7-05944178C390}" type="parTrans" cxnId="{A7A882D3-712C-41BF-ACAC-1DD9B7DD8682}">
      <dgm:prSet/>
      <dgm:spPr/>
      <dgm:t>
        <a:bodyPr/>
        <a:lstStyle/>
        <a:p>
          <a:endParaRPr lang="en-US"/>
        </a:p>
      </dgm:t>
    </dgm:pt>
    <dgm:pt modelId="{EEA87371-9291-4768-981D-F5AD491295C7}" type="sibTrans" cxnId="{A7A882D3-712C-41BF-ACAC-1DD9B7DD8682}">
      <dgm:prSet/>
      <dgm:spPr/>
      <dgm:t>
        <a:bodyPr/>
        <a:lstStyle/>
        <a:p>
          <a:endParaRPr lang="en-US"/>
        </a:p>
      </dgm:t>
    </dgm:pt>
    <dgm:pt modelId="{68F427A4-CDA0-4D36-97D0-05EBDAE1D36F}">
      <dgm:prSet phldrT="[Text]"/>
      <dgm:spPr/>
      <dgm:t>
        <a:bodyPr/>
        <a:lstStyle/>
        <a:p>
          <a:pPr rtl="0"/>
          <a:r>
            <a:rPr lang="en-US"/>
            <a:t>NTSV C-Section Rate </a:t>
          </a:r>
          <a:r>
            <a:rPr lang="en-US" b="0" u="none"/>
            <a:t>≤</a:t>
          </a:r>
          <a:r>
            <a:rPr lang="en-US" b="1" u="sng"/>
            <a:t>23.6%</a:t>
          </a:r>
        </a:p>
      </dgm:t>
    </dgm:pt>
    <dgm:pt modelId="{F69659BD-856C-4791-B64B-E228A50E9CC3}" type="parTrans" cxnId="{22758760-EC2E-41A2-8C5D-F0B999A30125}">
      <dgm:prSet/>
      <dgm:spPr/>
      <dgm:t>
        <a:bodyPr/>
        <a:lstStyle/>
        <a:p>
          <a:endParaRPr lang="en-US"/>
        </a:p>
      </dgm:t>
    </dgm:pt>
    <dgm:pt modelId="{19B491E1-C02F-4FE4-9EB9-11DCBB23EE21}" type="sibTrans" cxnId="{22758760-EC2E-41A2-8C5D-F0B999A30125}">
      <dgm:prSet/>
      <dgm:spPr/>
      <dgm:t>
        <a:bodyPr/>
        <a:lstStyle/>
        <a:p>
          <a:endParaRPr lang="en-US"/>
        </a:p>
      </dgm:t>
    </dgm:pt>
    <dgm:pt modelId="{136BCD5D-FD57-4BE3-B3F9-23F3C98CD588}">
      <dgm:prSet phldrT="[Text]"/>
      <dgm:spPr/>
      <dgm:t>
        <a:bodyPr/>
        <a:lstStyle/>
        <a:p>
          <a:r>
            <a:rPr lang="en-US" b="1" u="sng"/>
            <a:t>80% </a:t>
          </a:r>
          <a:r>
            <a:rPr lang="en-US"/>
            <a:t>of Providers and Nurses educated on ACOG/SMFM Guidelines</a:t>
          </a:r>
          <a:endParaRPr lang="en-US" b="1" u="sng"/>
        </a:p>
      </dgm:t>
    </dgm:pt>
    <dgm:pt modelId="{3EFC0FA5-6C23-4664-977A-3A45B26187FA}" type="parTrans" cxnId="{243836A5-D2AA-4304-87E4-5BFC85298C53}">
      <dgm:prSet/>
      <dgm:spPr/>
      <dgm:t>
        <a:bodyPr/>
        <a:lstStyle/>
        <a:p>
          <a:endParaRPr lang="en-US"/>
        </a:p>
      </dgm:t>
    </dgm:pt>
    <dgm:pt modelId="{9A4C1403-E484-4C13-9D67-5BDF6C1D1FB8}" type="sibTrans" cxnId="{243836A5-D2AA-4304-87E4-5BFC85298C53}">
      <dgm:prSet/>
      <dgm:spPr/>
      <dgm:t>
        <a:bodyPr/>
        <a:lstStyle/>
        <a:p>
          <a:endParaRPr lang="en-US"/>
        </a:p>
      </dgm:t>
    </dgm:pt>
    <dgm:pt modelId="{78C79DF1-4455-4362-A02A-609B9A47C71E}">
      <dgm:prSet phldrT="[Text]"/>
      <dgm:spPr/>
      <dgm:t>
        <a:bodyPr/>
        <a:lstStyle/>
        <a:p>
          <a:pPr rtl="0"/>
          <a:r>
            <a:rPr lang="en-US" b="1" u="sng">
              <a:ea typeface="+mn-lt"/>
              <a:cs typeface="+mn-lt"/>
            </a:rPr>
            <a:t>80% </a:t>
          </a:r>
          <a:r>
            <a:rPr lang="en-US">
              <a:ea typeface="+mn-lt"/>
              <a:cs typeface="+mn-lt"/>
            </a:rPr>
            <a:t>of all NTSV C-Sections Meeting ACOG/SMFM Guidelines</a:t>
          </a:r>
          <a:r>
            <a:rPr lang="en-US">
              <a:latin typeface="Calibri" panose="020F0502020204030204"/>
              <a:ea typeface="+mn-lt"/>
              <a:cs typeface="+mn-lt"/>
            </a:rPr>
            <a:t> </a:t>
          </a:r>
          <a:endParaRPr lang="en-US" b="1" u="sng"/>
        </a:p>
      </dgm:t>
    </dgm:pt>
    <dgm:pt modelId="{8A523ED1-02B5-4E8E-AFED-B6C6FD7BF55D}" type="parTrans" cxnId="{8E621B33-DEC5-41A5-B888-D690878106EE}">
      <dgm:prSet/>
      <dgm:spPr/>
      <dgm:t>
        <a:bodyPr/>
        <a:lstStyle/>
        <a:p>
          <a:endParaRPr lang="en-US"/>
        </a:p>
      </dgm:t>
    </dgm:pt>
    <dgm:pt modelId="{CB5263F3-976E-4A1C-B48F-53519011D912}" type="sibTrans" cxnId="{8E621B33-DEC5-41A5-B888-D690878106EE}">
      <dgm:prSet/>
      <dgm:spPr/>
      <dgm:t>
        <a:bodyPr/>
        <a:lstStyle/>
        <a:p>
          <a:endParaRPr lang="en-US"/>
        </a:p>
      </dgm:t>
    </dgm:pt>
    <dgm:pt modelId="{CBF2718F-59A7-4A5B-81CC-1D63147AB168}" type="pres">
      <dgm:prSet presAssocID="{22F85713-5B19-49FD-BB42-4744E5A655E4}" presName="composite" presStyleCnt="0">
        <dgm:presLayoutVars>
          <dgm:chMax val="1"/>
          <dgm:dir/>
          <dgm:resizeHandles val="exact"/>
        </dgm:presLayoutVars>
      </dgm:prSet>
      <dgm:spPr/>
      <dgm:t>
        <a:bodyPr/>
        <a:lstStyle/>
        <a:p>
          <a:endParaRPr lang="en-US"/>
        </a:p>
      </dgm:t>
    </dgm:pt>
    <dgm:pt modelId="{1DF6E47F-41B6-4B49-9AB9-C4F53C51F631}" type="pres">
      <dgm:prSet presAssocID="{D3E827F6-C4BE-4472-8C5B-ED40317D2FBC}" presName="roof" presStyleLbl="dkBgShp" presStyleIdx="0" presStyleCnt="2"/>
      <dgm:spPr/>
      <dgm:t>
        <a:bodyPr/>
        <a:lstStyle/>
        <a:p>
          <a:endParaRPr lang="en-US"/>
        </a:p>
      </dgm:t>
    </dgm:pt>
    <dgm:pt modelId="{0113768C-FDEB-4E2E-B660-34D5D6549B44}" type="pres">
      <dgm:prSet presAssocID="{D3E827F6-C4BE-4472-8C5B-ED40317D2FBC}" presName="pillars" presStyleCnt="0"/>
      <dgm:spPr/>
    </dgm:pt>
    <dgm:pt modelId="{A5146FFA-5D72-4150-A4B0-92581BC433E9}" type="pres">
      <dgm:prSet presAssocID="{D3E827F6-C4BE-4472-8C5B-ED40317D2FBC}" presName="pillar1" presStyleLbl="node1" presStyleIdx="0" presStyleCnt="4">
        <dgm:presLayoutVars>
          <dgm:bulletEnabled val="1"/>
        </dgm:presLayoutVars>
      </dgm:prSet>
      <dgm:spPr/>
      <dgm:t>
        <a:bodyPr/>
        <a:lstStyle/>
        <a:p>
          <a:endParaRPr lang="en-US"/>
        </a:p>
      </dgm:t>
    </dgm:pt>
    <dgm:pt modelId="{30CB18CA-6184-4B31-8689-5ED885DAC293}" type="pres">
      <dgm:prSet presAssocID="{136BCD5D-FD57-4BE3-B3F9-23F3C98CD588}" presName="pillarX" presStyleLbl="node1" presStyleIdx="1" presStyleCnt="4">
        <dgm:presLayoutVars>
          <dgm:bulletEnabled val="1"/>
        </dgm:presLayoutVars>
      </dgm:prSet>
      <dgm:spPr/>
      <dgm:t>
        <a:bodyPr/>
        <a:lstStyle/>
        <a:p>
          <a:endParaRPr lang="en-US"/>
        </a:p>
      </dgm:t>
    </dgm:pt>
    <dgm:pt modelId="{A13BCFBA-5639-4275-9D30-DA41E66B4D95}" type="pres">
      <dgm:prSet presAssocID="{78C79DF1-4455-4362-A02A-609B9A47C71E}" presName="pillarX" presStyleLbl="node1" presStyleIdx="2" presStyleCnt="4">
        <dgm:presLayoutVars>
          <dgm:bulletEnabled val="1"/>
        </dgm:presLayoutVars>
      </dgm:prSet>
      <dgm:spPr/>
      <dgm:t>
        <a:bodyPr/>
        <a:lstStyle/>
        <a:p>
          <a:endParaRPr lang="en-US"/>
        </a:p>
      </dgm:t>
    </dgm:pt>
    <dgm:pt modelId="{33422456-B9A2-481F-A97B-DD1DEB2E620E}" type="pres">
      <dgm:prSet presAssocID="{68F427A4-CDA0-4D36-97D0-05EBDAE1D36F}" presName="pillarX" presStyleLbl="node1" presStyleIdx="3" presStyleCnt="4">
        <dgm:presLayoutVars>
          <dgm:bulletEnabled val="1"/>
        </dgm:presLayoutVars>
      </dgm:prSet>
      <dgm:spPr/>
      <dgm:t>
        <a:bodyPr/>
        <a:lstStyle/>
        <a:p>
          <a:endParaRPr lang="en-US"/>
        </a:p>
      </dgm:t>
    </dgm:pt>
    <dgm:pt modelId="{D0C257B7-398B-4816-9754-9EB0FA58D548}" type="pres">
      <dgm:prSet presAssocID="{D3E827F6-C4BE-4472-8C5B-ED40317D2FBC}" presName="base" presStyleLbl="dkBgShp" presStyleIdx="1" presStyleCnt="2"/>
      <dgm:spPr>
        <a:solidFill>
          <a:srgbClr val="1C498B"/>
        </a:solidFill>
      </dgm:spPr>
    </dgm:pt>
  </dgm:ptLst>
  <dgm:cxnLst>
    <dgm:cxn modelId="{75BD47DE-6A72-4CC1-AFC5-50B6E01B5D40}" type="presOf" srcId="{136BCD5D-FD57-4BE3-B3F9-23F3C98CD588}" destId="{30CB18CA-6184-4B31-8689-5ED885DAC293}" srcOrd="0" destOrd="0" presId="urn:microsoft.com/office/officeart/2005/8/layout/hList3"/>
    <dgm:cxn modelId="{22758760-EC2E-41A2-8C5D-F0B999A30125}" srcId="{D3E827F6-C4BE-4472-8C5B-ED40317D2FBC}" destId="{68F427A4-CDA0-4D36-97D0-05EBDAE1D36F}" srcOrd="3" destOrd="0" parTransId="{F69659BD-856C-4791-B64B-E228A50E9CC3}" sibTransId="{19B491E1-C02F-4FE4-9EB9-11DCBB23EE21}"/>
    <dgm:cxn modelId="{243836A5-D2AA-4304-87E4-5BFC85298C53}" srcId="{D3E827F6-C4BE-4472-8C5B-ED40317D2FBC}" destId="{136BCD5D-FD57-4BE3-B3F9-23F3C98CD588}" srcOrd="1" destOrd="0" parTransId="{3EFC0FA5-6C23-4664-977A-3A45B26187FA}" sibTransId="{9A4C1403-E484-4C13-9D67-5BDF6C1D1FB8}"/>
    <dgm:cxn modelId="{8E621B33-DEC5-41A5-B888-D690878106EE}" srcId="{D3E827F6-C4BE-4472-8C5B-ED40317D2FBC}" destId="{78C79DF1-4455-4362-A02A-609B9A47C71E}" srcOrd="2" destOrd="0" parTransId="{8A523ED1-02B5-4E8E-AFED-B6C6FD7BF55D}" sibTransId="{CB5263F3-976E-4A1C-B48F-53519011D912}"/>
    <dgm:cxn modelId="{7BF13868-92CF-4E47-A13F-98EE80D6B7D9}" srcId="{22F85713-5B19-49FD-BB42-4744E5A655E4}" destId="{D3E827F6-C4BE-4472-8C5B-ED40317D2FBC}" srcOrd="0" destOrd="0" parTransId="{38EBA0CD-F712-46B9-B185-042DA184D99B}" sibTransId="{4CA0C7C1-87F7-4D64-B03D-0464566A29C4}"/>
    <dgm:cxn modelId="{EC686F08-B9E2-4E98-B75D-02874A517DF9}" type="presOf" srcId="{0062D2D8-2EA7-4318-B2A8-4C4672C2529C}" destId="{A5146FFA-5D72-4150-A4B0-92581BC433E9}" srcOrd="0" destOrd="0" presId="urn:microsoft.com/office/officeart/2005/8/layout/hList3"/>
    <dgm:cxn modelId="{24381334-BE33-4FDB-9F10-7B1F82BBD4D6}" type="presOf" srcId="{D3E827F6-C4BE-4472-8C5B-ED40317D2FBC}" destId="{1DF6E47F-41B6-4B49-9AB9-C4F53C51F631}" srcOrd="0" destOrd="0" presId="urn:microsoft.com/office/officeart/2005/8/layout/hList3"/>
    <dgm:cxn modelId="{7841181D-6CD8-4D9E-9AA4-60AF69599C36}" type="presOf" srcId="{78C79DF1-4455-4362-A02A-609B9A47C71E}" destId="{A13BCFBA-5639-4275-9D30-DA41E66B4D95}" srcOrd="0" destOrd="0" presId="urn:microsoft.com/office/officeart/2005/8/layout/hList3"/>
    <dgm:cxn modelId="{237096E5-770D-4AC7-9FD1-A924FD36E444}" type="presOf" srcId="{22F85713-5B19-49FD-BB42-4744E5A655E4}" destId="{CBF2718F-59A7-4A5B-81CC-1D63147AB168}" srcOrd="0" destOrd="0" presId="urn:microsoft.com/office/officeart/2005/8/layout/hList3"/>
    <dgm:cxn modelId="{A7A882D3-712C-41BF-ACAC-1DD9B7DD8682}" srcId="{D3E827F6-C4BE-4472-8C5B-ED40317D2FBC}" destId="{0062D2D8-2EA7-4318-B2A8-4C4672C2529C}" srcOrd="0" destOrd="0" parTransId="{F0E2E2D6-1707-45F8-88A7-05944178C390}" sibTransId="{EEA87371-9291-4768-981D-F5AD491295C7}"/>
    <dgm:cxn modelId="{B6E8239D-9EDD-464C-AC62-83CD90D02AEE}" type="presOf" srcId="{68F427A4-CDA0-4D36-97D0-05EBDAE1D36F}" destId="{33422456-B9A2-481F-A97B-DD1DEB2E620E}" srcOrd="0" destOrd="0" presId="urn:microsoft.com/office/officeart/2005/8/layout/hList3"/>
    <dgm:cxn modelId="{FDCBCF5B-442A-4001-BFE0-76B99308F472}" type="presParOf" srcId="{CBF2718F-59A7-4A5B-81CC-1D63147AB168}" destId="{1DF6E47F-41B6-4B49-9AB9-C4F53C51F631}" srcOrd="0" destOrd="0" presId="urn:microsoft.com/office/officeart/2005/8/layout/hList3"/>
    <dgm:cxn modelId="{0D785A58-2382-472D-977D-04CFD6B7327E}" type="presParOf" srcId="{CBF2718F-59A7-4A5B-81CC-1D63147AB168}" destId="{0113768C-FDEB-4E2E-B660-34D5D6549B44}" srcOrd="1" destOrd="0" presId="urn:microsoft.com/office/officeart/2005/8/layout/hList3"/>
    <dgm:cxn modelId="{6E27FCB2-A9D0-4B66-B453-E24AD299707D}" type="presParOf" srcId="{0113768C-FDEB-4E2E-B660-34D5D6549B44}" destId="{A5146FFA-5D72-4150-A4B0-92581BC433E9}" srcOrd="0" destOrd="0" presId="urn:microsoft.com/office/officeart/2005/8/layout/hList3"/>
    <dgm:cxn modelId="{C244380D-9E84-479C-B9D7-607E79CC33E2}" type="presParOf" srcId="{0113768C-FDEB-4E2E-B660-34D5D6549B44}" destId="{30CB18CA-6184-4B31-8689-5ED885DAC293}" srcOrd="1" destOrd="0" presId="urn:microsoft.com/office/officeart/2005/8/layout/hList3"/>
    <dgm:cxn modelId="{40EC5CB9-20AC-4BCF-AC49-A4736FD52520}" type="presParOf" srcId="{0113768C-FDEB-4E2E-B660-34D5D6549B44}" destId="{A13BCFBA-5639-4275-9D30-DA41E66B4D95}" srcOrd="2" destOrd="0" presId="urn:microsoft.com/office/officeart/2005/8/layout/hList3"/>
    <dgm:cxn modelId="{140186BD-8E84-47F0-8211-EF6DC1E28E85}" type="presParOf" srcId="{0113768C-FDEB-4E2E-B660-34D5D6549B44}" destId="{33422456-B9A2-481F-A97B-DD1DEB2E620E}" srcOrd="3" destOrd="0" presId="urn:microsoft.com/office/officeart/2005/8/layout/hList3"/>
    <dgm:cxn modelId="{9916367B-C03F-4DC0-90C7-9EA1832D90E3}" type="presParOf" srcId="{CBF2718F-59A7-4A5B-81CC-1D63147AB168}" destId="{D0C257B7-398B-4816-9754-9EB0FA58D548}" srcOrd="2" destOrd="0" presId="urn:microsoft.com/office/officeart/2005/8/layout/hList3"/>
  </dgm:cxnLst>
  <dgm:bg>
    <a:solidFill>
      <a:srgbClr val="1C498B"/>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0C43A-00E1-4CA2-A386-DE8FFDDA2088}">
      <dsp:nvSpPr>
        <dsp:cNvPr id="0" name=""/>
        <dsp:cNvSpPr/>
      </dsp:nvSpPr>
      <dsp:spPr>
        <a:xfrm>
          <a:off x="-7331629" y="-1121592"/>
          <a:ext cx="8732673" cy="8732673"/>
        </a:xfrm>
        <a:prstGeom prst="blockArc">
          <a:avLst>
            <a:gd name="adj1" fmla="val 18900000"/>
            <a:gd name="adj2" fmla="val 2700000"/>
            <a:gd name="adj3" fmla="val 24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1340BE-237A-45FC-8420-46AE053B4645}">
      <dsp:nvSpPr>
        <dsp:cNvPr id="0" name=""/>
        <dsp:cNvSpPr/>
      </dsp:nvSpPr>
      <dsp:spPr>
        <a:xfrm>
          <a:off x="455237" y="295012"/>
          <a:ext cx="8118511" cy="5897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8126" tIns="50800" rIns="50800" bIns="50800" numCol="1" spcCol="1270" anchor="ctr" anchorCtr="0">
          <a:noAutofit/>
        </a:bodyPr>
        <a:lstStyle/>
        <a:p>
          <a:pPr lvl="0" algn="l" defTabSz="889000">
            <a:lnSpc>
              <a:spcPct val="90000"/>
            </a:lnSpc>
            <a:spcBef>
              <a:spcPct val="0"/>
            </a:spcBef>
            <a:spcAft>
              <a:spcPct val="35000"/>
            </a:spcAft>
          </a:pPr>
          <a:r>
            <a:rPr lang="en-US" sz="2000" b="1" u="sng" kern="1200"/>
            <a:t>Engage</a:t>
          </a:r>
          <a:r>
            <a:rPr lang="en-US" sz="2000" kern="1200"/>
            <a:t> at the hospital level with the OB Chair</a:t>
          </a:r>
        </a:p>
      </dsp:txBody>
      <dsp:txXfrm>
        <a:off x="455237" y="295012"/>
        <a:ext cx="8118511" cy="589764"/>
      </dsp:txXfrm>
    </dsp:sp>
    <dsp:sp modelId="{44B6018A-5357-47C0-BB99-5574AF682E43}">
      <dsp:nvSpPr>
        <dsp:cNvPr id="0" name=""/>
        <dsp:cNvSpPr/>
      </dsp:nvSpPr>
      <dsp:spPr>
        <a:xfrm>
          <a:off x="86634" y="221291"/>
          <a:ext cx="737205" cy="73720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6501D4-4829-4877-8914-B4D0B7CB06CD}">
      <dsp:nvSpPr>
        <dsp:cNvPr id="0" name=""/>
        <dsp:cNvSpPr/>
      </dsp:nvSpPr>
      <dsp:spPr>
        <a:xfrm>
          <a:off x="989322" y="1180178"/>
          <a:ext cx="7584426" cy="5897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8126" tIns="50800" rIns="50800" bIns="50800" numCol="1" spcCol="1270" anchor="ctr" anchorCtr="0">
          <a:noAutofit/>
        </a:bodyPr>
        <a:lstStyle/>
        <a:p>
          <a:pPr lvl="0" algn="l" defTabSz="889000">
            <a:lnSpc>
              <a:spcPct val="90000"/>
            </a:lnSpc>
            <a:spcBef>
              <a:spcPct val="0"/>
            </a:spcBef>
            <a:spcAft>
              <a:spcPct val="35000"/>
            </a:spcAft>
          </a:pPr>
          <a:r>
            <a:rPr lang="en-US" sz="2000" b="1" u="sng" kern="1200"/>
            <a:t>Recruit</a:t>
          </a:r>
          <a:r>
            <a:rPr lang="en-US" sz="2000" kern="1200"/>
            <a:t> a strong Provider Champion: Involve them and make them part of the team</a:t>
          </a:r>
        </a:p>
      </dsp:txBody>
      <dsp:txXfrm>
        <a:off x="989322" y="1180178"/>
        <a:ext cx="7584426" cy="589764"/>
      </dsp:txXfrm>
    </dsp:sp>
    <dsp:sp modelId="{13CA0C6C-1D82-4164-B7B0-E93CFCD940FC}">
      <dsp:nvSpPr>
        <dsp:cNvPr id="0" name=""/>
        <dsp:cNvSpPr/>
      </dsp:nvSpPr>
      <dsp:spPr>
        <a:xfrm>
          <a:off x="620719" y="1106457"/>
          <a:ext cx="737205" cy="73720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9A6D13-FB65-4A49-9E88-E240B49913DF}">
      <dsp:nvSpPr>
        <dsp:cNvPr id="0" name=""/>
        <dsp:cNvSpPr/>
      </dsp:nvSpPr>
      <dsp:spPr>
        <a:xfrm>
          <a:off x="1281998" y="2064695"/>
          <a:ext cx="7291750" cy="5897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8126" tIns="50800" rIns="50800" bIns="50800" numCol="1" spcCol="1270" anchor="ctr" anchorCtr="0">
          <a:noAutofit/>
        </a:bodyPr>
        <a:lstStyle/>
        <a:p>
          <a:pPr lvl="0" algn="l" defTabSz="889000">
            <a:lnSpc>
              <a:spcPct val="90000"/>
            </a:lnSpc>
            <a:spcBef>
              <a:spcPct val="0"/>
            </a:spcBef>
            <a:spcAft>
              <a:spcPct val="35000"/>
            </a:spcAft>
          </a:pPr>
          <a:r>
            <a:rPr lang="en-US" sz="2000" b="1" u="sng" kern="1200"/>
            <a:t>Educate </a:t>
          </a:r>
          <a:r>
            <a:rPr lang="en-US" sz="2000" kern="1200"/>
            <a:t>Providers on importance of PVB through a PVB Grand Rounds</a:t>
          </a:r>
        </a:p>
      </dsp:txBody>
      <dsp:txXfrm>
        <a:off x="1281998" y="2064695"/>
        <a:ext cx="7291750" cy="589764"/>
      </dsp:txXfrm>
    </dsp:sp>
    <dsp:sp modelId="{8D9BC4E7-DFC1-43C1-BEDC-1B5C0FECE005}">
      <dsp:nvSpPr>
        <dsp:cNvPr id="0" name=""/>
        <dsp:cNvSpPr/>
      </dsp:nvSpPr>
      <dsp:spPr>
        <a:xfrm>
          <a:off x="913395" y="1990975"/>
          <a:ext cx="737205" cy="73720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9D487C-9FD6-4D9F-9B0A-7308F117D397}">
      <dsp:nvSpPr>
        <dsp:cNvPr id="0" name=""/>
        <dsp:cNvSpPr/>
      </dsp:nvSpPr>
      <dsp:spPr>
        <a:xfrm>
          <a:off x="1375447" y="2949862"/>
          <a:ext cx="7198302" cy="5897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8126" tIns="50800" rIns="50800" bIns="50800" numCol="1" spcCol="1270" anchor="ctr" anchorCtr="0">
          <a:noAutofit/>
        </a:bodyPr>
        <a:lstStyle/>
        <a:p>
          <a:pPr lvl="0" algn="l" defTabSz="889000">
            <a:lnSpc>
              <a:spcPct val="90000"/>
            </a:lnSpc>
            <a:spcBef>
              <a:spcPct val="0"/>
            </a:spcBef>
            <a:spcAft>
              <a:spcPct val="35000"/>
            </a:spcAft>
          </a:pPr>
          <a:r>
            <a:rPr lang="en-US" sz="2000" b="1" u="sng" kern="1200"/>
            <a:t>Un-blind </a:t>
          </a:r>
          <a:r>
            <a:rPr lang="en-US" sz="2000" kern="1200"/>
            <a:t>NTSV C-Section rate by individual and Practice Group</a:t>
          </a:r>
        </a:p>
      </dsp:txBody>
      <dsp:txXfrm>
        <a:off x="1375447" y="2949862"/>
        <a:ext cx="7198302" cy="589764"/>
      </dsp:txXfrm>
    </dsp:sp>
    <dsp:sp modelId="{161FC842-652B-44FC-9B63-1DBE023AA4E3}">
      <dsp:nvSpPr>
        <dsp:cNvPr id="0" name=""/>
        <dsp:cNvSpPr/>
      </dsp:nvSpPr>
      <dsp:spPr>
        <a:xfrm>
          <a:off x="1006844" y="2876141"/>
          <a:ext cx="737205" cy="73720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EFC080-C14B-44A7-9B58-686FA9E820A9}">
      <dsp:nvSpPr>
        <dsp:cNvPr id="0" name=""/>
        <dsp:cNvSpPr/>
      </dsp:nvSpPr>
      <dsp:spPr>
        <a:xfrm>
          <a:off x="1281998" y="3835028"/>
          <a:ext cx="7291750" cy="5897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8126" tIns="50800" rIns="50800" bIns="50800" numCol="1" spcCol="1270" anchor="ctr" anchorCtr="0">
          <a:noAutofit/>
        </a:bodyPr>
        <a:lstStyle/>
        <a:p>
          <a:pPr lvl="0" algn="l" defTabSz="889000">
            <a:lnSpc>
              <a:spcPct val="90000"/>
            </a:lnSpc>
            <a:spcBef>
              <a:spcPct val="0"/>
            </a:spcBef>
            <a:spcAft>
              <a:spcPct val="35000"/>
            </a:spcAft>
          </a:pPr>
          <a:r>
            <a:rPr lang="en-US" sz="2000" b="1" u="sng" kern="1200"/>
            <a:t>Acknowledge</a:t>
          </a:r>
          <a:r>
            <a:rPr lang="en-US" sz="2000" kern="1200"/>
            <a:t> high performing providers with low C-section rates and generous with praise and incentives</a:t>
          </a:r>
        </a:p>
      </dsp:txBody>
      <dsp:txXfrm>
        <a:off x="1281998" y="3835028"/>
        <a:ext cx="7291750" cy="589764"/>
      </dsp:txXfrm>
    </dsp:sp>
    <dsp:sp modelId="{DFE55754-1313-46DA-8E79-7D45E582C342}">
      <dsp:nvSpPr>
        <dsp:cNvPr id="0" name=""/>
        <dsp:cNvSpPr/>
      </dsp:nvSpPr>
      <dsp:spPr>
        <a:xfrm>
          <a:off x="913395" y="3761307"/>
          <a:ext cx="737205" cy="73720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503AD4-7744-4909-9672-E2D97ED17890}">
      <dsp:nvSpPr>
        <dsp:cNvPr id="0" name=""/>
        <dsp:cNvSpPr/>
      </dsp:nvSpPr>
      <dsp:spPr>
        <a:xfrm>
          <a:off x="989322" y="4719545"/>
          <a:ext cx="7584426" cy="5897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8126" tIns="50800" rIns="50800" bIns="50800" numCol="1" spcCol="1270" anchor="ctr" anchorCtr="0">
          <a:noAutofit/>
        </a:bodyPr>
        <a:lstStyle/>
        <a:p>
          <a:pPr lvl="0" algn="l" defTabSz="889000">
            <a:lnSpc>
              <a:spcPct val="90000"/>
            </a:lnSpc>
            <a:spcBef>
              <a:spcPct val="0"/>
            </a:spcBef>
            <a:spcAft>
              <a:spcPct val="35000"/>
            </a:spcAft>
          </a:pPr>
          <a:r>
            <a:rPr lang="en-US" sz="2000" b="1" u="sng" kern="1200"/>
            <a:t>Review Fallouts </a:t>
          </a:r>
          <a:r>
            <a:rPr lang="en-US" sz="2000" kern="1200"/>
            <a:t>with providers to better understand decision-making</a:t>
          </a:r>
        </a:p>
      </dsp:txBody>
      <dsp:txXfrm>
        <a:off x="989322" y="4719545"/>
        <a:ext cx="7584426" cy="589764"/>
      </dsp:txXfrm>
    </dsp:sp>
    <dsp:sp modelId="{4D9C0C37-2864-4B6E-973A-77A80B63360B}">
      <dsp:nvSpPr>
        <dsp:cNvPr id="0" name=""/>
        <dsp:cNvSpPr/>
      </dsp:nvSpPr>
      <dsp:spPr>
        <a:xfrm>
          <a:off x="620719" y="4645825"/>
          <a:ext cx="737205" cy="73720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EC5E47-682C-46D5-A374-443DB614850F}">
      <dsp:nvSpPr>
        <dsp:cNvPr id="0" name=""/>
        <dsp:cNvSpPr/>
      </dsp:nvSpPr>
      <dsp:spPr>
        <a:xfrm>
          <a:off x="455237" y="5604712"/>
          <a:ext cx="8118511" cy="5897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8126" tIns="50800" rIns="50800" bIns="50800" numCol="1" spcCol="1270" anchor="ctr" anchorCtr="0">
          <a:noAutofit/>
        </a:bodyPr>
        <a:lstStyle/>
        <a:p>
          <a:pPr lvl="0" algn="l" defTabSz="889000">
            <a:lnSpc>
              <a:spcPct val="90000"/>
            </a:lnSpc>
            <a:spcBef>
              <a:spcPct val="0"/>
            </a:spcBef>
            <a:spcAft>
              <a:spcPct val="35000"/>
            </a:spcAft>
          </a:pPr>
          <a:r>
            <a:rPr lang="en-US" sz="2000" b="1" u="sng" kern="1200"/>
            <a:t>Center the patient</a:t>
          </a:r>
          <a:r>
            <a:rPr lang="en-US" sz="2000" b="1" u="none" kern="1200"/>
            <a:t> </a:t>
          </a:r>
          <a:r>
            <a:rPr lang="en-US" sz="2000" kern="1200"/>
            <a:t>through patient education and shared decision-making</a:t>
          </a:r>
        </a:p>
      </dsp:txBody>
      <dsp:txXfrm>
        <a:off x="455237" y="5604712"/>
        <a:ext cx="8118511" cy="589764"/>
      </dsp:txXfrm>
    </dsp:sp>
    <dsp:sp modelId="{12E67078-B607-47CD-8D67-5CA18BEAA133}">
      <dsp:nvSpPr>
        <dsp:cNvPr id="0" name=""/>
        <dsp:cNvSpPr/>
      </dsp:nvSpPr>
      <dsp:spPr>
        <a:xfrm>
          <a:off x="86634" y="5530991"/>
          <a:ext cx="737205" cy="73720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C0873-C2E4-49DC-B739-E1CD04F4E627}">
      <dsp:nvSpPr>
        <dsp:cNvPr id="0" name=""/>
        <dsp:cNvSpPr/>
      </dsp:nvSpPr>
      <dsp:spPr>
        <a:xfrm>
          <a:off x="5484339" y="1019"/>
          <a:ext cx="2596569" cy="117438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a:solidFill>
                <a:schemeClr val="tx2">
                  <a:lumMod val="50000"/>
                </a:schemeClr>
              </a:solidFill>
            </a:rPr>
            <a:t>Missed Opportunity Review</a:t>
          </a:r>
          <a:endParaRPr lang="en-US" sz="2400" kern="1200">
            <a:solidFill>
              <a:schemeClr val="tx2">
                <a:lumMod val="50000"/>
              </a:schemeClr>
            </a:solidFill>
          </a:endParaRPr>
        </a:p>
      </dsp:txBody>
      <dsp:txXfrm>
        <a:off x="5484339" y="1019"/>
        <a:ext cx="2596569" cy="1174386"/>
      </dsp:txXfrm>
    </dsp:sp>
    <dsp:sp modelId="{FB87E3A6-D089-49D0-A312-43D5E0078E8E}">
      <dsp:nvSpPr>
        <dsp:cNvPr id="0" name=""/>
        <dsp:cNvSpPr/>
      </dsp:nvSpPr>
      <dsp:spPr>
        <a:xfrm>
          <a:off x="4205432" y="1019"/>
          <a:ext cx="1162643" cy="117438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030C25-7223-4621-AA15-7118CD2A8AFB}">
      <dsp:nvSpPr>
        <dsp:cNvPr id="0" name=""/>
        <dsp:cNvSpPr/>
      </dsp:nvSpPr>
      <dsp:spPr>
        <a:xfrm>
          <a:off x="4205432" y="1369180"/>
          <a:ext cx="2596569" cy="117438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a:solidFill>
                <a:schemeClr val="tx2">
                  <a:lumMod val="50000"/>
                </a:schemeClr>
              </a:solidFill>
            </a:rPr>
            <a:t>Provider Education Posters</a:t>
          </a:r>
          <a:endParaRPr lang="en-US" sz="2400" kern="1200">
            <a:solidFill>
              <a:schemeClr val="tx2">
                <a:lumMod val="50000"/>
              </a:schemeClr>
            </a:solidFill>
          </a:endParaRPr>
        </a:p>
      </dsp:txBody>
      <dsp:txXfrm>
        <a:off x="4205432" y="1369180"/>
        <a:ext cx="2596569" cy="1174386"/>
      </dsp:txXfrm>
    </dsp:sp>
    <dsp:sp modelId="{BA95ACEE-F330-42EC-B5D0-247AD03FF2C8}">
      <dsp:nvSpPr>
        <dsp:cNvPr id="0" name=""/>
        <dsp:cNvSpPr/>
      </dsp:nvSpPr>
      <dsp:spPr>
        <a:xfrm>
          <a:off x="6918265" y="1369180"/>
          <a:ext cx="1162643" cy="117438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E4AD61-198C-432E-A22B-70B59E8F603A}">
      <dsp:nvSpPr>
        <dsp:cNvPr id="0" name=""/>
        <dsp:cNvSpPr/>
      </dsp:nvSpPr>
      <dsp:spPr>
        <a:xfrm>
          <a:off x="5484339" y="2737340"/>
          <a:ext cx="2596569" cy="117438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a:solidFill>
                <a:schemeClr val="tx2">
                  <a:lumMod val="50000"/>
                </a:schemeClr>
              </a:solidFill>
            </a:rPr>
            <a:t>Labor Management E-modules</a:t>
          </a:r>
        </a:p>
      </dsp:txBody>
      <dsp:txXfrm>
        <a:off x="5484339" y="2737340"/>
        <a:ext cx="2596569" cy="1174386"/>
      </dsp:txXfrm>
    </dsp:sp>
    <dsp:sp modelId="{8F2B31E3-0F2A-4725-B9AB-078C302C9DB6}">
      <dsp:nvSpPr>
        <dsp:cNvPr id="0" name=""/>
        <dsp:cNvSpPr/>
      </dsp:nvSpPr>
      <dsp:spPr>
        <a:xfrm>
          <a:off x="4205432" y="2737340"/>
          <a:ext cx="1162643" cy="117438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640F12-0C94-48C8-B197-474704B58B59}">
      <dsp:nvSpPr>
        <dsp:cNvPr id="0" name=""/>
        <dsp:cNvSpPr/>
      </dsp:nvSpPr>
      <dsp:spPr>
        <a:xfrm>
          <a:off x="4205432" y="4105501"/>
          <a:ext cx="2596569" cy="117438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a:solidFill>
                <a:schemeClr val="tx2">
                  <a:lumMod val="50000"/>
                </a:schemeClr>
              </a:solidFill>
            </a:rPr>
            <a:t>PVB Grand Rounds</a:t>
          </a:r>
        </a:p>
      </dsp:txBody>
      <dsp:txXfrm>
        <a:off x="4205432" y="4105501"/>
        <a:ext cx="2596569" cy="1174386"/>
      </dsp:txXfrm>
    </dsp:sp>
    <dsp:sp modelId="{ED1BBE3A-95BC-4992-884B-984523241D04}">
      <dsp:nvSpPr>
        <dsp:cNvPr id="0" name=""/>
        <dsp:cNvSpPr/>
      </dsp:nvSpPr>
      <dsp:spPr>
        <a:xfrm>
          <a:off x="6918265" y="4105501"/>
          <a:ext cx="1162643" cy="117438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A2FA-64B1-4958-B286-284093164AA9}">
      <dsp:nvSpPr>
        <dsp:cNvPr id="0" name=""/>
        <dsp:cNvSpPr/>
      </dsp:nvSpPr>
      <dsp:spPr>
        <a:xfrm>
          <a:off x="0" y="416133"/>
          <a:ext cx="8665183" cy="1216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a:ea typeface="Lato"/>
              <a:cs typeface="Lato"/>
            </a:rPr>
            <a:t>Standard process to use the </a:t>
          </a:r>
          <a:r>
            <a:rPr lang="en-US" sz="2400" b="1" u="sng" kern="1200">
              <a:ea typeface="Lato"/>
              <a:cs typeface="Arial"/>
            </a:rPr>
            <a:t>Cesarean Decision Checklist</a:t>
          </a:r>
          <a:r>
            <a:rPr lang="en-US" sz="2400" kern="1200">
              <a:ea typeface="Lato"/>
              <a:cs typeface="Lato"/>
            </a:rPr>
            <a:t> for every potential C-section</a:t>
          </a:r>
          <a:endParaRPr lang="en-US" sz="2400" kern="1200"/>
        </a:p>
      </dsp:txBody>
      <dsp:txXfrm>
        <a:off x="59399" y="475532"/>
        <a:ext cx="8546385" cy="1098002"/>
      </dsp:txXfrm>
    </dsp:sp>
    <dsp:sp modelId="{165AF955-F622-4E5A-B8CE-86BAE25DEC09}">
      <dsp:nvSpPr>
        <dsp:cNvPr id="0" name=""/>
        <dsp:cNvSpPr/>
      </dsp:nvSpPr>
      <dsp:spPr>
        <a:xfrm>
          <a:off x="0" y="1632933"/>
          <a:ext cx="8665183"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12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a:ea typeface="Lato"/>
              <a:cs typeface="Lato"/>
            </a:rPr>
            <a:t>Availability of checklist in patient's labor room or in EMR</a:t>
          </a:r>
          <a:endParaRPr lang="en-US" sz="1800" kern="1200"/>
        </a:p>
        <a:p>
          <a:pPr marL="171450" lvl="1" indent="-171450" algn="l" defTabSz="800100" rtl="0">
            <a:lnSpc>
              <a:spcPct val="90000"/>
            </a:lnSpc>
            <a:spcBef>
              <a:spcPct val="0"/>
            </a:spcBef>
            <a:spcAft>
              <a:spcPct val="20000"/>
            </a:spcAft>
            <a:buChar char="••"/>
          </a:pPr>
          <a:r>
            <a:rPr lang="en-US" sz="1800" kern="1200">
              <a:ea typeface="Lato"/>
              <a:cs typeface="Lato"/>
            </a:rPr>
            <a:t>Standardization of </a:t>
          </a:r>
          <a:r>
            <a:rPr lang="en-US" sz="1800" kern="1200"/>
            <a:t>who initiates the huddle </a:t>
          </a:r>
          <a:r>
            <a:rPr lang="en-US" sz="1800" kern="1200">
              <a:latin typeface="Calibri" panose="020F0502020204030204"/>
            </a:rPr>
            <a:t>and</a:t>
          </a:r>
          <a:r>
            <a:rPr lang="en-US" sz="1800" kern="1200"/>
            <a:t> use of checklist</a:t>
          </a:r>
        </a:p>
        <a:p>
          <a:pPr marL="171450" lvl="1" indent="-171450" algn="l" defTabSz="800100">
            <a:lnSpc>
              <a:spcPct val="90000"/>
            </a:lnSpc>
            <a:spcBef>
              <a:spcPct val="0"/>
            </a:spcBef>
            <a:spcAft>
              <a:spcPct val="20000"/>
            </a:spcAft>
            <a:buChar char="••"/>
          </a:pPr>
          <a:r>
            <a:rPr lang="en-US" sz="1800" kern="1200"/>
            <a:t>Documentation of use of checklist</a:t>
          </a:r>
        </a:p>
      </dsp:txBody>
      <dsp:txXfrm>
        <a:off x="0" y="1632933"/>
        <a:ext cx="8665183" cy="1076400"/>
      </dsp:txXfrm>
    </dsp:sp>
    <dsp:sp modelId="{46AE4CB2-9ADF-4C8F-8714-499A04F10984}">
      <dsp:nvSpPr>
        <dsp:cNvPr id="0" name=""/>
        <dsp:cNvSpPr/>
      </dsp:nvSpPr>
      <dsp:spPr>
        <a:xfrm>
          <a:off x="0" y="2709333"/>
          <a:ext cx="8665183" cy="1216800"/>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a:ea typeface="Lato"/>
              <a:cs typeface="Lato"/>
            </a:rPr>
            <a:t>Standard process to perform </a:t>
          </a:r>
          <a:r>
            <a:rPr lang="en-US" sz="2400" b="1" u="sng" kern="1200">
              <a:ea typeface="Lato"/>
              <a:cs typeface="Lato"/>
            </a:rPr>
            <a:t>Delivery Decision Huddles/Debriefs </a:t>
          </a:r>
          <a:r>
            <a:rPr lang="en-US" sz="2400" kern="1200">
              <a:ea typeface="Lato"/>
              <a:cs typeface="Lato"/>
            </a:rPr>
            <a:t>for every potential C-section</a:t>
          </a:r>
          <a:endParaRPr lang="en-US" sz="2400" kern="1200"/>
        </a:p>
      </dsp:txBody>
      <dsp:txXfrm>
        <a:off x="59399" y="2768732"/>
        <a:ext cx="8546385" cy="1098002"/>
      </dsp:txXfrm>
    </dsp:sp>
    <dsp:sp modelId="{31384B81-0D34-4E6B-98EA-D9EB419C7C23}">
      <dsp:nvSpPr>
        <dsp:cNvPr id="0" name=""/>
        <dsp:cNvSpPr/>
      </dsp:nvSpPr>
      <dsp:spPr>
        <a:xfrm>
          <a:off x="0" y="3926133"/>
          <a:ext cx="8665183"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12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a:t>Huddle performed with physician, nurse, any other care team members, and the patient to discuss potential C-section decision</a:t>
          </a:r>
        </a:p>
        <a:p>
          <a:pPr marL="171450" lvl="1" indent="-171450" algn="l" defTabSz="800100" rtl="0">
            <a:lnSpc>
              <a:spcPct val="90000"/>
            </a:lnSpc>
            <a:spcBef>
              <a:spcPct val="0"/>
            </a:spcBef>
            <a:spcAft>
              <a:spcPct val="20000"/>
            </a:spcAft>
            <a:buChar char="••"/>
          </a:pPr>
          <a:r>
            <a:rPr lang="en-US" sz="1800" kern="1200"/>
            <a:t>Use of checklist in huddle</a:t>
          </a:r>
          <a:r>
            <a:rPr lang="en-US" sz="1800" kern="1200">
              <a:latin typeface="Calibri" panose="020F0502020204030204"/>
            </a:rPr>
            <a:t> initiated by charge or bedside nurse</a:t>
          </a:r>
          <a:endParaRPr lang="en-US" sz="1800" kern="1200"/>
        </a:p>
      </dsp:txBody>
      <dsp:txXfrm>
        <a:off x="0" y="3926133"/>
        <a:ext cx="8665183" cy="1076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4FE86-4EB4-492F-BCF7-A59B6D4CB071}">
      <dsp:nvSpPr>
        <dsp:cNvPr id="0" name=""/>
        <dsp:cNvSpPr/>
      </dsp:nvSpPr>
      <dsp:spPr>
        <a:xfrm>
          <a:off x="0" y="0"/>
          <a:ext cx="10541876" cy="8999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a:t>Identify cases not compliant with ACOG / SMFM guidelines: data dashboard</a:t>
          </a:r>
        </a:p>
      </dsp:txBody>
      <dsp:txXfrm>
        <a:off x="2198370" y="0"/>
        <a:ext cx="8343505" cy="899951"/>
      </dsp:txXfrm>
    </dsp:sp>
    <dsp:sp modelId="{D5FA1382-F7B5-48EB-AA9F-9A93C9626544}">
      <dsp:nvSpPr>
        <dsp:cNvPr id="0" name=""/>
        <dsp:cNvSpPr/>
      </dsp:nvSpPr>
      <dsp:spPr>
        <a:xfrm>
          <a:off x="89995" y="89995"/>
          <a:ext cx="2108375" cy="719960"/>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56D592-24CA-49E7-8FEA-C8989ECB2BE9}">
      <dsp:nvSpPr>
        <dsp:cNvPr id="0" name=""/>
        <dsp:cNvSpPr/>
      </dsp:nvSpPr>
      <dsp:spPr>
        <a:xfrm>
          <a:off x="0" y="989946"/>
          <a:ext cx="10541876" cy="8999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a:t>Review chart and identify how NTSV Cesarean Indication documented, identify which component was not compliant with ACOG / SMFM guidelines</a:t>
          </a:r>
        </a:p>
      </dsp:txBody>
      <dsp:txXfrm>
        <a:off x="2198370" y="989946"/>
        <a:ext cx="8343505" cy="899951"/>
      </dsp:txXfrm>
    </dsp:sp>
    <dsp:sp modelId="{0C7780D4-A5DA-4FD7-BC44-BDAAA48418DE}">
      <dsp:nvSpPr>
        <dsp:cNvPr id="0" name=""/>
        <dsp:cNvSpPr/>
      </dsp:nvSpPr>
      <dsp:spPr>
        <a:xfrm>
          <a:off x="89995" y="1079941"/>
          <a:ext cx="2108375" cy="719960"/>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D90CAF-9F3C-46D0-8F06-FD4630361B17}">
      <dsp:nvSpPr>
        <dsp:cNvPr id="0" name=""/>
        <dsp:cNvSpPr/>
      </dsp:nvSpPr>
      <dsp:spPr>
        <a:xfrm>
          <a:off x="0" y="1979892"/>
          <a:ext cx="10541876" cy="8999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a:t>Understand additional details of case, was there an additional indication for CS that was indicated?  Was documentation appropriate?</a:t>
          </a:r>
        </a:p>
      </dsp:txBody>
      <dsp:txXfrm>
        <a:off x="2198370" y="1979892"/>
        <a:ext cx="8343505" cy="899951"/>
      </dsp:txXfrm>
    </dsp:sp>
    <dsp:sp modelId="{15AEE9C2-5368-4BD0-8415-8A906D068FC2}">
      <dsp:nvSpPr>
        <dsp:cNvPr id="0" name=""/>
        <dsp:cNvSpPr/>
      </dsp:nvSpPr>
      <dsp:spPr>
        <a:xfrm>
          <a:off x="89995" y="2069887"/>
          <a:ext cx="2108375" cy="719960"/>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0ECC01-5E10-49D5-A418-5B5AA6A98AE4}">
      <dsp:nvSpPr>
        <dsp:cNvPr id="0" name=""/>
        <dsp:cNvSpPr/>
      </dsp:nvSpPr>
      <dsp:spPr>
        <a:xfrm>
          <a:off x="0" y="2969839"/>
          <a:ext cx="10541876" cy="8999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a:t>Take notes and provide feedback to clinical team</a:t>
          </a:r>
          <a:r>
            <a:rPr lang="en-US" sz="2200" kern="1200">
              <a:latin typeface="Calibri" panose="020F0502020204030204"/>
            </a:rPr>
            <a:t> </a:t>
          </a:r>
          <a:endParaRPr lang="en-US" sz="2200" kern="1200"/>
        </a:p>
      </dsp:txBody>
      <dsp:txXfrm>
        <a:off x="2198370" y="2969839"/>
        <a:ext cx="8343505" cy="899951"/>
      </dsp:txXfrm>
    </dsp:sp>
    <dsp:sp modelId="{4FCDACB1-5456-42AF-B5BA-3277DB3E98C8}">
      <dsp:nvSpPr>
        <dsp:cNvPr id="0" name=""/>
        <dsp:cNvSpPr/>
      </dsp:nvSpPr>
      <dsp:spPr>
        <a:xfrm>
          <a:off x="89995" y="3059834"/>
          <a:ext cx="2108375" cy="719960"/>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262D62-49A5-44AF-946B-5564805DDAA5}">
      <dsp:nvSpPr>
        <dsp:cNvPr id="0" name=""/>
        <dsp:cNvSpPr/>
      </dsp:nvSpPr>
      <dsp:spPr>
        <a:xfrm>
          <a:off x="0" y="3959785"/>
          <a:ext cx="10541876" cy="8999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a:t>Identify patterns and areas to work on</a:t>
          </a:r>
        </a:p>
      </dsp:txBody>
      <dsp:txXfrm>
        <a:off x="2198370" y="3959785"/>
        <a:ext cx="8343505" cy="899951"/>
      </dsp:txXfrm>
    </dsp:sp>
    <dsp:sp modelId="{5F8FE4AB-3EC9-419C-94C5-EBF9C53F3935}">
      <dsp:nvSpPr>
        <dsp:cNvPr id="0" name=""/>
        <dsp:cNvSpPr/>
      </dsp:nvSpPr>
      <dsp:spPr>
        <a:xfrm>
          <a:off x="89995" y="4049780"/>
          <a:ext cx="2108375" cy="719960"/>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6E47F-41B6-4B49-9AB9-C4F53C51F631}">
      <dsp:nvSpPr>
        <dsp:cNvPr id="0" name=""/>
        <dsp:cNvSpPr/>
      </dsp:nvSpPr>
      <dsp:spPr>
        <a:xfrm>
          <a:off x="0" y="0"/>
          <a:ext cx="7929796" cy="1341031"/>
        </a:xfrm>
        <a:prstGeom prst="rect">
          <a:avLst/>
        </a:prstGeom>
        <a:solidFill>
          <a:srgbClr val="1C498B"/>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ts val="600"/>
            </a:spcAft>
          </a:pPr>
          <a:r>
            <a:rPr lang="en-US" sz="4800" kern="1200"/>
            <a:t>PVB Finish Line Goals:</a:t>
          </a:r>
          <a:r>
            <a:rPr lang="en-US" sz="4800" kern="1200">
              <a:latin typeface="Calibri" panose="020F0502020204030204"/>
            </a:rPr>
            <a:t> </a:t>
          </a:r>
          <a:endParaRPr lang="en-US" sz="4800" kern="1200"/>
        </a:p>
        <a:p>
          <a:pPr lvl="0" algn="ctr" defTabSz="2133600">
            <a:lnSpc>
              <a:spcPct val="90000"/>
            </a:lnSpc>
            <a:spcBef>
              <a:spcPct val="0"/>
            </a:spcBef>
            <a:spcAft>
              <a:spcPts val="600"/>
            </a:spcAft>
          </a:pPr>
          <a:r>
            <a:rPr lang="en-US" sz="3600" kern="1200"/>
            <a:t>QI Excellence Award</a:t>
          </a:r>
        </a:p>
      </dsp:txBody>
      <dsp:txXfrm>
        <a:off x="0" y="0"/>
        <a:ext cx="7929796" cy="1341031"/>
      </dsp:txXfrm>
    </dsp:sp>
    <dsp:sp modelId="{A5146FFA-5D72-4150-A4B0-92581BC433E9}">
      <dsp:nvSpPr>
        <dsp:cNvPr id="0" name=""/>
        <dsp:cNvSpPr/>
      </dsp:nvSpPr>
      <dsp:spPr>
        <a:xfrm>
          <a:off x="0" y="1341031"/>
          <a:ext cx="1982449" cy="281616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u="sng" kern="1200"/>
            <a:t>6</a:t>
          </a:r>
          <a:r>
            <a:rPr lang="en-US" sz="2600" kern="1200"/>
            <a:t> Key Structure Measures in Place</a:t>
          </a:r>
        </a:p>
      </dsp:txBody>
      <dsp:txXfrm>
        <a:off x="0" y="1341031"/>
        <a:ext cx="1982449" cy="2816166"/>
      </dsp:txXfrm>
    </dsp:sp>
    <dsp:sp modelId="{30CB18CA-6184-4B31-8689-5ED885DAC293}">
      <dsp:nvSpPr>
        <dsp:cNvPr id="0" name=""/>
        <dsp:cNvSpPr/>
      </dsp:nvSpPr>
      <dsp:spPr>
        <a:xfrm>
          <a:off x="1982449" y="1341031"/>
          <a:ext cx="1982449" cy="281616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u="sng" kern="1200"/>
            <a:t>80% </a:t>
          </a:r>
          <a:r>
            <a:rPr lang="en-US" sz="2600" kern="1200"/>
            <a:t>of Providers and Nurses educated on ACOG/SMFM Guidelines</a:t>
          </a:r>
          <a:endParaRPr lang="en-US" sz="2600" b="1" u="sng" kern="1200"/>
        </a:p>
      </dsp:txBody>
      <dsp:txXfrm>
        <a:off x="1982449" y="1341031"/>
        <a:ext cx="1982449" cy="2816166"/>
      </dsp:txXfrm>
    </dsp:sp>
    <dsp:sp modelId="{A13BCFBA-5639-4275-9D30-DA41E66B4D95}">
      <dsp:nvSpPr>
        <dsp:cNvPr id="0" name=""/>
        <dsp:cNvSpPr/>
      </dsp:nvSpPr>
      <dsp:spPr>
        <a:xfrm>
          <a:off x="3964898" y="1341031"/>
          <a:ext cx="1982449" cy="281616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b="1" u="sng" kern="1200">
              <a:ea typeface="+mn-lt"/>
              <a:cs typeface="+mn-lt"/>
            </a:rPr>
            <a:t>80% </a:t>
          </a:r>
          <a:r>
            <a:rPr lang="en-US" sz="2600" kern="1200">
              <a:ea typeface="+mn-lt"/>
              <a:cs typeface="+mn-lt"/>
            </a:rPr>
            <a:t>of all NTSV C-Sections Meeting ACOG/SMFM Guidelines</a:t>
          </a:r>
          <a:r>
            <a:rPr lang="en-US" sz="2600" kern="1200">
              <a:latin typeface="Calibri" panose="020F0502020204030204"/>
              <a:ea typeface="+mn-lt"/>
              <a:cs typeface="+mn-lt"/>
            </a:rPr>
            <a:t> </a:t>
          </a:r>
          <a:endParaRPr lang="en-US" sz="2600" b="1" u="sng" kern="1200"/>
        </a:p>
      </dsp:txBody>
      <dsp:txXfrm>
        <a:off x="3964898" y="1341031"/>
        <a:ext cx="1982449" cy="2816166"/>
      </dsp:txXfrm>
    </dsp:sp>
    <dsp:sp modelId="{33422456-B9A2-481F-A97B-DD1DEB2E620E}">
      <dsp:nvSpPr>
        <dsp:cNvPr id="0" name=""/>
        <dsp:cNvSpPr/>
      </dsp:nvSpPr>
      <dsp:spPr>
        <a:xfrm>
          <a:off x="5947347" y="1341031"/>
          <a:ext cx="1982449" cy="281616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a:t>NTSV C-Section Rate </a:t>
          </a:r>
          <a:r>
            <a:rPr lang="en-US" sz="2600" b="0" u="none" kern="1200"/>
            <a:t>≤</a:t>
          </a:r>
          <a:r>
            <a:rPr lang="en-US" sz="2600" b="1" u="sng" kern="1200"/>
            <a:t>23.6%</a:t>
          </a:r>
        </a:p>
      </dsp:txBody>
      <dsp:txXfrm>
        <a:off x="5947347" y="1341031"/>
        <a:ext cx="1982449" cy="2816166"/>
      </dsp:txXfrm>
    </dsp:sp>
    <dsp:sp modelId="{D0C257B7-398B-4816-9754-9EB0FA58D548}">
      <dsp:nvSpPr>
        <dsp:cNvPr id="0" name=""/>
        <dsp:cNvSpPr/>
      </dsp:nvSpPr>
      <dsp:spPr>
        <a:xfrm>
          <a:off x="0" y="4157198"/>
          <a:ext cx="7929796" cy="312907"/>
        </a:xfrm>
        <a:prstGeom prst="rect">
          <a:avLst/>
        </a:prstGeom>
        <a:solidFill>
          <a:srgbClr val="1C498B"/>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drawings/drawing1.xml><?xml version="1.0" encoding="utf-8"?>
<c:userShapes xmlns:c="http://schemas.openxmlformats.org/drawingml/2006/chart">
  <cdr:relSizeAnchor xmlns:cdr="http://schemas.openxmlformats.org/drawingml/2006/chartDrawing">
    <cdr:from>
      <cdr:x>0.05435</cdr:x>
      <cdr:y>0.60491</cdr:y>
    </cdr:from>
    <cdr:to>
      <cdr:x>0.97896</cdr:x>
      <cdr:y>0.61265</cdr:y>
    </cdr:to>
    <cdr:cxnSp macro="">
      <cdr:nvCxnSpPr>
        <cdr:cNvPr id="3" name="Straight Connector 2">
          <a:extLst xmlns:a="http://schemas.openxmlformats.org/drawingml/2006/main">
            <a:ext uri="{FF2B5EF4-FFF2-40B4-BE49-F238E27FC236}">
              <a16:creationId xmlns:a16="http://schemas.microsoft.com/office/drawing/2014/main" id="{3CD3BC8E-B48C-4FD3-5EAB-EC92ADF3D4A6}"/>
            </a:ext>
          </a:extLst>
        </cdr:cNvPr>
        <cdr:cNvCxnSpPr/>
      </cdr:nvCxnSpPr>
      <cdr:spPr>
        <a:xfrm xmlns:a="http://schemas.openxmlformats.org/drawingml/2006/main" flipV="1">
          <a:off x="566928" y="2855976"/>
          <a:ext cx="9643872" cy="36576"/>
        </a:xfrm>
        <a:prstGeom xmlns:a="http://schemas.openxmlformats.org/drawingml/2006/main" prst="line">
          <a:avLst/>
        </a:prstGeom>
        <a:ln xmlns:a="http://schemas.openxmlformats.org/drawingml/2006/main" w="57150"/>
      </cdr:spPr>
      <cdr:style>
        <a:lnRef xmlns:a="http://schemas.openxmlformats.org/drawingml/2006/main" idx="1">
          <a:schemeClr val="accent4"/>
        </a:lnRef>
        <a:fillRef xmlns:a="http://schemas.openxmlformats.org/drawingml/2006/main" idx="0">
          <a:schemeClr val="accent4"/>
        </a:fillRef>
        <a:effectRef xmlns:a="http://schemas.openxmlformats.org/drawingml/2006/main" idx="0">
          <a:schemeClr val="accent4"/>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7A80B-3D03-4EA0-9465-0DF0A9D99042}" type="datetimeFigureOut">
              <a:rPr lang="en-US" smtClean="0"/>
              <a:t>1/23/2023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B47C4E-2555-48D5-B810-2EFF142F540E}" type="slidenum">
              <a:rPr lang="en-US" smtClean="0"/>
              <a:t>‹#›</a:t>
            </a:fld>
            <a:endParaRPr lang="en-US"/>
          </a:p>
        </p:txBody>
      </p:sp>
    </p:spTree>
    <p:extLst>
      <p:ext uri="{BB962C8B-B14F-4D97-AF65-F5344CB8AC3E}">
        <p14:creationId xmlns:p14="http://schemas.microsoft.com/office/powerpoint/2010/main" val="3274649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2</a:t>
            </a:fld>
            <a:endParaRPr lang="en-US" altLang="en-US"/>
          </a:p>
        </p:txBody>
      </p:sp>
    </p:spTree>
    <p:extLst>
      <p:ext uri="{BB962C8B-B14F-4D97-AF65-F5344CB8AC3E}">
        <p14:creationId xmlns:p14="http://schemas.microsoft.com/office/powerpoint/2010/main" val="1346003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B34269AA-627C-42DE-BD87-07E9A748A053}" type="slidenum">
              <a:rPr lang="en-US" smtClean="0"/>
              <a:t>21</a:t>
            </a:fld>
            <a:endParaRPr lang="en-US"/>
          </a:p>
        </p:txBody>
      </p:sp>
    </p:spTree>
    <p:extLst>
      <p:ext uri="{BB962C8B-B14F-4D97-AF65-F5344CB8AC3E}">
        <p14:creationId xmlns:p14="http://schemas.microsoft.com/office/powerpoint/2010/main" val="3939140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Making progress this  year to reduce NTSV C/S disparity gap, but will need to be sustained!</a:t>
            </a:r>
          </a:p>
          <a:p>
            <a:endParaRPr lang="en-US">
              <a:cs typeface="Calibri"/>
            </a:endParaRPr>
          </a:p>
        </p:txBody>
      </p:sp>
      <p:sp>
        <p:nvSpPr>
          <p:cNvPr id="4" name="Slide Number Placeholder 3"/>
          <p:cNvSpPr>
            <a:spLocks noGrp="1"/>
          </p:cNvSpPr>
          <p:nvPr>
            <p:ph type="sldNum" sz="quarter" idx="5"/>
          </p:nvPr>
        </p:nvSpPr>
        <p:spPr/>
        <p:txBody>
          <a:bodyPr/>
          <a:lstStyle/>
          <a:p>
            <a:fld id="{B34269AA-627C-42DE-BD87-07E9A748A053}" type="slidenum">
              <a:rPr lang="en-US" smtClean="0"/>
              <a:t>22</a:t>
            </a:fld>
            <a:endParaRPr lang="en-US"/>
          </a:p>
        </p:txBody>
      </p:sp>
    </p:spTree>
    <p:extLst>
      <p:ext uri="{BB962C8B-B14F-4D97-AF65-F5344CB8AC3E}">
        <p14:creationId xmlns:p14="http://schemas.microsoft.com/office/powerpoint/2010/main" val="1518933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0B1C258-122C-4775-B207-3DE2D949F414}" type="slidenum">
              <a:rPr lang="en-US" smtClean="0"/>
              <a:t>29</a:t>
            </a:fld>
            <a:endParaRPr lang="en-US"/>
          </a:p>
        </p:txBody>
      </p:sp>
    </p:spTree>
    <p:extLst>
      <p:ext uri="{BB962C8B-B14F-4D97-AF65-F5344CB8AC3E}">
        <p14:creationId xmlns:p14="http://schemas.microsoft.com/office/powerpoint/2010/main" val="1012705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Add percentages  in</a:t>
            </a:r>
          </a:p>
        </p:txBody>
      </p:sp>
      <p:sp>
        <p:nvSpPr>
          <p:cNvPr id="4" name="Slide Number Placeholder 3"/>
          <p:cNvSpPr>
            <a:spLocks noGrp="1"/>
          </p:cNvSpPr>
          <p:nvPr>
            <p:ph type="sldNum" sz="quarter" idx="5"/>
          </p:nvPr>
        </p:nvSpPr>
        <p:spPr/>
        <p:txBody>
          <a:bodyPr/>
          <a:lstStyle/>
          <a:p>
            <a:fld id="{B34269AA-627C-42DE-BD87-07E9A748A053}" type="slidenum">
              <a:rPr lang="en-US" smtClean="0"/>
              <a:t>30</a:t>
            </a:fld>
            <a:endParaRPr lang="en-US"/>
          </a:p>
        </p:txBody>
      </p:sp>
    </p:spTree>
    <p:extLst>
      <p:ext uri="{BB962C8B-B14F-4D97-AF65-F5344CB8AC3E}">
        <p14:creationId xmlns:p14="http://schemas.microsoft.com/office/powerpoint/2010/main" val="1538612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A47A9-32AF-4CC1-9493-61A184A472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Tree>
    <p:extLst>
      <p:ext uri="{BB962C8B-B14F-4D97-AF65-F5344CB8AC3E}">
        <p14:creationId xmlns:p14="http://schemas.microsoft.com/office/powerpoint/2010/main" val="850117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A47A9-32AF-4CC1-9493-61A184A472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Tree>
    <p:extLst>
      <p:ext uri="{BB962C8B-B14F-4D97-AF65-F5344CB8AC3E}">
        <p14:creationId xmlns:p14="http://schemas.microsoft.com/office/powerpoint/2010/main" val="10283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a:t>
            </a:r>
            <a:r>
              <a:rPr lang="en-US" baseline="0"/>
              <a:t> your task here is to change the culture on your unit to one which values vaginal birth. This is how to begin:</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A47A9-32AF-4CC1-9493-61A184A472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Tree>
    <p:extLst>
      <p:ext uri="{BB962C8B-B14F-4D97-AF65-F5344CB8AC3E}">
        <p14:creationId xmlns:p14="http://schemas.microsoft.com/office/powerpoint/2010/main" val="156394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A47A9-32AF-4CC1-9493-61A184A472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Tree>
    <p:extLst>
      <p:ext uri="{BB962C8B-B14F-4D97-AF65-F5344CB8AC3E}">
        <p14:creationId xmlns:p14="http://schemas.microsoft.com/office/powerpoint/2010/main" val="4270277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D98C9C-57D0-47E2-BD68-0A8BE9AB5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1291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a:p>
            <a:endParaRPr lang="en-US" baseline="0"/>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A47A9-32AF-4CC1-9493-61A184A472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Tree>
    <p:extLst>
      <p:ext uri="{BB962C8B-B14F-4D97-AF65-F5344CB8AC3E}">
        <p14:creationId xmlns:p14="http://schemas.microsoft.com/office/powerpoint/2010/main" val="2747403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a:cs typeface="Calibri"/>
            </a:endParaRPr>
          </a:p>
        </p:txBody>
      </p:sp>
      <p:sp>
        <p:nvSpPr>
          <p:cNvPr id="4" name="Slide Number Placeholder 3"/>
          <p:cNvSpPr>
            <a:spLocks noGrp="1"/>
          </p:cNvSpPr>
          <p:nvPr>
            <p:ph type="sldNum" sz="quarter" idx="5"/>
          </p:nvPr>
        </p:nvSpPr>
        <p:spPr/>
        <p:txBody>
          <a:bodyPr/>
          <a:lstStyle/>
          <a:p>
            <a:fld id="{0DE9A467-59E5-45DD-85A6-66A06ABAB50F}" type="slidenum">
              <a:rPr lang="en-US" smtClean="0"/>
              <a:t>8</a:t>
            </a:fld>
            <a:endParaRPr lang="en-US"/>
          </a:p>
        </p:txBody>
      </p:sp>
    </p:spTree>
    <p:extLst>
      <p:ext uri="{BB962C8B-B14F-4D97-AF65-F5344CB8AC3E}">
        <p14:creationId xmlns:p14="http://schemas.microsoft.com/office/powerpoint/2010/main" val="30888689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A47A9-32AF-4CC1-9493-61A184A472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Tree>
    <p:extLst>
      <p:ext uri="{BB962C8B-B14F-4D97-AF65-F5344CB8AC3E}">
        <p14:creationId xmlns:p14="http://schemas.microsoft.com/office/powerpoint/2010/main" val="1616255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A47A9-32AF-4CC1-9493-61A184A472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Tree>
    <p:extLst>
      <p:ext uri="{BB962C8B-B14F-4D97-AF65-F5344CB8AC3E}">
        <p14:creationId xmlns:p14="http://schemas.microsoft.com/office/powerpoint/2010/main" val="37470562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A47A9-32AF-4CC1-9493-61A184A472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Tree>
    <p:extLst>
      <p:ext uri="{BB962C8B-B14F-4D97-AF65-F5344CB8AC3E}">
        <p14:creationId xmlns:p14="http://schemas.microsoft.com/office/powerpoint/2010/main" val="4809383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4269AA-627C-42DE-BD87-07E9A748A0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73007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A47A9-32AF-4CC1-9493-61A184A472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Tree>
    <p:extLst>
      <p:ext uri="{BB962C8B-B14F-4D97-AF65-F5344CB8AC3E}">
        <p14:creationId xmlns:p14="http://schemas.microsoft.com/office/powerpoint/2010/main" val="42048502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B47C4E-2555-48D5-B810-2EFF142F540E}" type="slidenum">
              <a:rPr lang="en-US" smtClean="0"/>
              <a:t>52</a:t>
            </a:fld>
            <a:endParaRPr lang="en-US"/>
          </a:p>
        </p:txBody>
      </p:sp>
    </p:spTree>
    <p:extLst>
      <p:ext uri="{BB962C8B-B14F-4D97-AF65-F5344CB8AC3E}">
        <p14:creationId xmlns:p14="http://schemas.microsoft.com/office/powerpoint/2010/main" val="35672540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7C3B5D-9E6A-4D40-91CE-660C28C27B28}" type="slidenum">
              <a:rPr lang="en-US"/>
              <a:t>53</a:t>
            </a:fld>
            <a:endParaRPr lang="en-US"/>
          </a:p>
        </p:txBody>
      </p:sp>
    </p:spTree>
    <p:extLst>
      <p:ext uri="{BB962C8B-B14F-4D97-AF65-F5344CB8AC3E}">
        <p14:creationId xmlns:p14="http://schemas.microsoft.com/office/powerpoint/2010/main" val="10737377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D98C9C-57D0-47E2-BD68-0A8BE9AB5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55060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B47C4E-2555-48D5-B810-2EFF142F540E}" type="slidenum">
              <a:rPr lang="en-US" smtClean="0"/>
              <a:t>65</a:t>
            </a:fld>
            <a:endParaRPr lang="en-US"/>
          </a:p>
        </p:txBody>
      </p:sp>
    </p:spTree>
    <p:extLst>
      <p:ext uri="{BB962C8B-B14F-4D97-AF65-F5344CB8AC3E}">
        <p14:creationId xmlns:p14="http://schemas.microsoft.com/office/powerpoint/2010/main" val="13947576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7204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540EB-5334-4296-967C-10B4D905E33B}" type="slidenum">
              <a:rPr lang="en-US" smtClean="0"/>
              <a:t>12</a:t>
            </a:fld>
            <a:endParaRPr lang="en-US"/>
          </a:p>
        </p:txBody>
      </p:sp>
    </p:spTree>
    <p:extLst>
      <p:ext uri="{BB962C8B-B14F-4D97-AF65-F5344CB8AC3E}">
        <p14:creationId xmlns:p14="http://schemas.microsoft.com/office/powerpoint/2010/main" val="39402290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8390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D98C9C-57D0-47E2-BD68-0A8BE9AB5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4930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882880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471592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844693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73303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Focus</a:t>
            </a:r>
            <a:r>
              <a:rPr lang="en-US" baseline="0"/>
              <a:t> for today</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3238641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7.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oleObject" Target="../embeddings/oleObject1.bin"/></Relationships>
</file>

<file path=ppt/slideLayouts/_rels/slideLayout16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tags" Target="../tags/tag3.xml"/><Relationship Id="rId7" Type="http://schemas.openxmlformats.org/officeDocument/2006/relationships/oleObject" Target="../embeddings/oleObject3.bin"/><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25.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4291076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981487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9815754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133740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07521666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627243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6930012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48014011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5978153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63080175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9868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243765203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981575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133740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07521666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627243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6930012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48014011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5978153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Autofit/>
          </a:bodyPr>
          <a:lstStyle>
            <a:lvl1pPr algn="l">
              <a:defRPr sz="4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27178377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1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2610812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3248355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B5EF7A9-934F-4AEF-9B1F-6C2A2A939180}"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CA920-F5E0-407F-80F6-F6490A51C589}" type="slidenum">
              <a:rPr lang="en-US" smtClean="0"/>
              <a:t>‹#›</a:t>
            </a:fld>
            <a:endParaRPr lang="en-US"/>
          </a:p>
        </p:txBody>
      </p:sp>
    </p:spTree>
    <p:extLst>
      <p:ext uri="{BB962C8B-B14F-4D97-AF65-F5344CB8AC3E}">
        <p14:creationId xmlns:p14="http://schemas.microsoft.com/office/powerpoint/2010/main" val="273668677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3_Title Slide_Yale Blu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2826555" y="5400857"/>
            <a:ext cx="8178613" cy="381643"/>
          </a:xfrm>
          <a:prstGeom prst="rect">
            <a:avLst/>
          </a:prstGeom>
        </p:spPr>
        <p:txBody>
          <a:bodyPr wrap="square">
            <a:spAutoFit/>
          </a:bodyPr>
          <a:lstStyle>
            <a:lvl1pPr marL="0" indent="0" algn="r">
              <a:buNone/>
              <a:defRPr sz="1867" baseline="0">
                <a:solidFill>
                  <a:srgbClr val="616364"/>
                </a:solidFill>
                <a:latin typeface="Verdana" charset="0"/>
                <a:ea typeface="Verdana" charset="0"/>
                <a:cs typeface="Verdana" charset="0"/>
              </a:defRPr>
            </a:lvl1pPr>
          </a:lstStyle>
          <a:p>
            <a:pPr lvl="0"/>
            <a:r>
              <a:rPr lang="en-US"/>
              <a:t>Date | Presenter Information (14 </a:t>
            </a:r>
            <a:r>
              <a:rPr lang="en-US" err="1"/>
              <a:t>pt</a:t>
            </a:r>
            <a:r>
              <a:rPr lang="en-US"/>
              <a:t>)</a:t>
            </a:r>
          </a:p>
        </p:txBody>
      </p:sp>
      <p:sp>
        <p:nvSpPr>
          <p:cNvPr id="2" name="Title 1"/>
          <p:cNvSpPr>
            <a:spLocks noGrp="1"/>
          </p:cNvSpPr>
          <p:nvPr>
            <p:ph type="ctrTitle" hasCustomPrompt="1"/>
          </p:nvPr>
        </p:nvSpPr>
        <p:spPr>
          <a:xfrm>
            <a:off x="2826555" y="1807151"/>
            <a:ext cx="8178613" cy="1629459"/>
          </a:xfrm>
          <a:prstGeom prst="rect">
            <a:avLst/>
          </a:prstGeom>
        </p:spPr>
        <p:txBody>
          <a:bodyPr anchor="b"/>
          <a:lstStyle>
            <a:lvl1pPr algn="l">
              <a:defRPr sz="5333" b="1" i="0" baseline="0">
                <a:solidFill>
                  <a:srgbClr val="00314C"/>
                </a:solidFill>
                <a:latin typeface="Verdana" charset="0"/>
                <a:ea typeface="Verdana" charset="0"/>
                <a:cs typeface="Verdana" charset="0"/>
              </a:defRPr>
            </a:lvl1pPr>
          </a:lstStyle>
          <a:p>
            <a:r>
              <a:rPr lang="en-US"/>
              <a:t>Presentation Title (40pt)</a:t>
            </a:r>
          </a:p>
        </p:txBody>
      </p:sp>
      <p:sp>
        <p:nvSpPr>
          <p:cNvPr id="4" name="Date Placeholder 3"/>
          <p:cNvSpPr>
            <a:spLocks noGrp="1"/>
          </p:cNvSpPr>
          <p:nvPr>
            <p:ph type="dt" sz="half" idx="10"/>
          </p:nvPr>
        </p:nvSpPr>
        <p:spPr/>
        <p:txBody>
          <a:bodyPr/>
          <a:lstStyle/>
          <a:p>
            <a:fld id="{74532A70-E035-AA47-9734-5D07D7BBF15C}"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C1C5-BCFD-E74C-BB4D-B3A564E128BA}" type="slidenum">
              <a:rPr lang="en-US" smtClean="0"/>
              <a:t>‹#›</a:t>
            </a:fld>
            <a:endParaRPr lang="en-US"/>
          </a:p>
        </p:txBody>
      </p:sp>
      <p:sp>
        <p:nvSpPr>
          <p:cNvPr id="7" name="Rectangle 12">
            <a:extLst>
              <a:ext uri="{FF2B5EF4-FFF2-40B4-BE49-F238E27FC236}">
                <a16:creationId xmlns:a16="http://schemas.microsoft.com/office/drawing/2014/main" id="{F5B886B3-8C49-D741-A041-118D116EDF7B}"/>
              </a:ext>
            </a:extLst>
          </p:cNvPr>
          <p:cNvSpPr/>
          <p:nvPr userDrawn="1"/>
        </p:nvSpPr>
        <p:spPr>
          <a:xfrm rot="10800000">
            <a:off x="1" y="2000248"/>
            <a:ext cx="2785068" cy="2042851"/>
          </a:xfrm>
          <a:custGeom>
            <a:avLst/>
            <a:gdLst>
              <a:gd name="connsiteX0" fmla="*/ 0 w 9564547"/>
              <a:gd name="connsiteY0" fmla="*/ 0 h 1031872"/>
              <a:gd name="connsiteX1" fmla="*/ 9564547 w 9564547"/>
              <a:gd name="connsiteY1" fmla="*/ 0 h 1031872"/>
              <a:gd name="connsiteX2" fmla="*/ 9564547 w 9564547"/>
              <a:gd name="connsiteY2" fmla="*/ 1031872 h 1031872"/>
              <a:gd name="connsiteX3" fmla="*/ 0 w 9564547"/>
              <a:gd name="connsiteY3" fmla="*/ 1031872 h 1031872"/>
              <a:gd name="connsiteX4" fmla="*/ 0 w 9564547"/>
              <a:gd name="connsiteY4" fmla="*/ 0 h 1031872"/>
              <a:gd name="connsiteX0" fmla="*/ 729205 w 10293752"/>
              <a:gd name="connsiteY0" fmla="*/ 0 h 1031872"/>
              <a:gd name="connsiteX1" fmla="*/ 10293752 w 10293752"/>
              <a:gd name="connsiteY1" fmla="*/ 0 h 1031872"/>
              <a:gd name="connsiteX2" fmla="*/ 10293752 w 10293752"/>
              <a:gd name="connsiteY2" fmla="*/ 1031872 h 1031872"/>
              <a:gd name="connsiteX3" fmla="*/ 0 w 10293752"/>
              <a:gd name="connsiteY3" fmla="*/ 1020297 h 1031872"/>
              <a:gd name="connsiteX4" fmla="*/ 729205 w 10293752"/>
              <a:gd name="connsiteY4" fmla="*/ 0 h 1031872"/>
              <a:gd name="connsiteX0" fmla="*/ 729205 w 10293752"/>
              <a:gd name="connsiteY0" fmla="*/ 0 h 1043446"/>
              <a:gd name="connsiteX1" fmla="*/ 10293752 w 10293752"/>
              <a:gd name="connsiteY1" fmla="*/ 0 h 1043446"/>
              <a:gd name="connsiteX2" fmla="*/ 10293752 w 10293752"/>
              <a:gd name="connsiteY2" fmla="*/ 1031872 h 1043446"/>
              <a:gd name="connsiteX3" fmla="*/ 0 w 10293752"/>
              <a:gd name="connsiteY3" fmla="*/ 1043446 h 1043446"/>
              <a:gd name="connsiteX4" fmla="*/ 729205 w 10293752"/>
              <a:gd name="connsiteY4" fmla="*/ 0 h 1043446"/>
              <a:gd name="connsiteX0" fmla="*/ 740779 w 10305326"/>
              <a:gd name="connsiteY0" fmla="*/ 0 h 1055021"/>
              <a:gd name="connsiteX1" fmla="*/ 10305326 w 10305326"/>
              <a:gd name="connsiteY1" fmla="*/ 0 h 1055021"/>
              <a:gd name="connsiteX2" fmla="*/ 10305326 w 10305326"/>
              <a:gd name="connsiteY2" fmla="*/ 1031872 h 1055021"/>
              <a:gd name="connsiteX3" fmla="*/ 0 w 10305326"/>
              <a:gd name="connsiteY3" fmla="*/ 1055021 h 1055021"/>
              <a:gd name="connsiteX4" fmla="*/ 740779 w 10305326"/>
              <a:gd name="connsiteY4" fmla="*/ 0 h 1055021"/>
              <a:gd name="connsiteX0" fmla="*/ 729204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729204 w 10293751"/>
              <a:gd name="connsiteY4" fmla="*/ 0 h 1031872"/>
              <a:gd name="connsiteX0" fmla="*/ 2057270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057270 w 10293751"/>
              <a:gd name="connsiteY4" fmla="*/ 0 h 1031872"/>
              <a:gd name="connsiteX0" fmla="*/ 2673873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673873 w 10293751"/>
              <a:gd name="connsiteY4" fmla="*/ 0 h 1031872"/>
              <a:gd name="connsiteX0" fmla="*/ 3432769 w 10293751"/>
              <a:gd name="connsiteY0" fmla="*/ 0 h 1055022"/>
              <a:gd name="connsiteX1" fmla="*/ 10293751 w 10293751"/>
              <a:gd name="connsiteY1" fmla="*/ 23150 h 1055022"/>
              <a:gd name="connsiteX2" fmla="*/ 10293751 w 10293751"/>
              <a:gd name="connsiteY2" fmla="*/ 1055022 h 1055022"/>
              <a:gd name="connsiteX3" fmla="*/ 0 w 10293751"/>
              <a:gd name="connsiteY3" fmla="*/ 1055021 h 1055022"/>
              <a:gd name="connsiteX4" fmla="*/ 3432769 w 10293751"/>
              <a:gd name="connsiteY4" fmla="*/ 0 h 1055022"/>
              <a:gd name="connsiteX0" fmla="*/ 3100752 w 10293751"/>
              <a:gd name="connsiteY0" fmla="*/ 0 h 1043448"/>
              <a:gd name="connsiteX1" fmla="*/ 10293751 w 10293751"/>
              <a:gd name="connsiteY1" fmla="*/ 11576 h 1043448"/>
              <a:gd name="connsiteX2" fmla="*/ 10293751 w 10293751"/>
              <a:gd name="connsiteY2" fmla="*/ 1043448 h 1043448"/>
              <a:gd name="connsiteX3" fmla="*/ 0 w 10293751"/>
              <a:gd name="connsiteY3" fmla="*/ 1043447 h 1043448"/>
              <a:gd name="connsiteX4" fmla="*/ 3100752 w 10293751"/>
              <a:gd name="connsiteY4" fmla="*/ 0 h 1043448"/>
              <a:gd name="connsiteX0" fmla="*/ 3100752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100752 w 10293751"/>
              <a:gd name="connsiteY4" fmla="*/ 0 h 1031873"/>
              <a:gd name="connsiteX0" fmla="*/ 3579068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579068 w 10293751"/>
              <a:gd name="connsiteY4" fmla="*/ 0 h 1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751" h="1031873">
                <a:moveTo>
                  <a:pt x="3579068" y="0"/>
                </a:moveTo>
                <a:lnTo>
                  <a:pt x="10293751" y="1"/>
                </a:lnTo>
                <a:lnTo>
                  <a:pt x="10293751" y="1031873"/>
                </a:lnTo>
                <a:lnTo>
                  <a:pt x="0" y="1031872"/>
                </a:lnTo>
                <a:lnTo>
                  <a:pt x="3579068"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AED7014-B2AA-DB40-863A-452745F507E6}"/>
              </a:ext>
            </a:extLst>
          </p:cNvPr>
          <p:cNvSpPr/>
          <p:nvPr userDrawn="1"/>
        </p:nvSpPr>
        <p:spPr>
          <a:xfrm>
            <a:off x="0" y="6115051"/>
            <a:ext cx="12192000" cy="74294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11"/>
          <p:cNvSpPr>
            <a:spLocks noGrp="1"/>
          </p:cNvSpPr>
          <p:nvPr>
            <p:ph type="body" sz="quarter" idx="13" hasCustomPrompt="1"/>
          </p:nvPr>
        </p:nvSpPr>
        <p:spPr>
          <a:xfrm>
            <a:off x="2826555" y="3447399"/>
            <a:ext cx="8178613" cy="713317"/>
          </a:xfrm>
          <a:prstGeom prst="rect">
            <a:avLst/>
          </a:prstGeom>
        </p:spPr>
        <p:txBody>
          <a:bodyPr/>
          <a:lstStyle>
            <a:lvl1pPr marL="0" indent="0">
              <a:buNone/>
              <a:defRPr sz="3200" b="0" i="0">
                <a:solidFill>
                  <a:srgbClr val="00314C"/>
                </a:solidFill>
                <a:latin typeface="Verdana" charset="0"/>
                <a:ea typeface="Verdana" charset="0"/>
                <a:cs typeface="Verdana" charset="0"/>
              </a:defRPr>
            </a:lvl1pPr>
          </a:lstStyle>
          <a:p>
            <a:pPr lvl="0"/>
            <a:r>
              <a:rPr lang="en-US"/>
              <a:t>Subtitle (24)</a:t>
            </a:r>
          </a:p>
        </p:txBody>
      </p:sp>
      <p:pic>
        <p:nvPicPr>
          <p:cNvPr id="13" name="Picture 12">
            <a:extLst>
              <a:ext uri="{FF2B5EF4-FFF2-40B4-BE49-F238E27FC236}">
                <a16:creationId xmlns:a16="http://schemas.microsoft.com/office/drawing/2014/main" id="{D45773D2-6F75-8443-B3A1-EAC994FA804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829834" y="4178329"/>
            <a:ext cx="4395959" cy="1140163"/>
          </a:xfrm>
          <a:prstGeom prst="rect">
            <a:avLst/>
          </a:prstGeom>
        </p:spPr>
      </p:pic>
    </p:spTree>
    <p:extLst>
      <p:ext uri="{BB962C8B-B14F-4D97-AF65-F5344CB8AC3E}">
        <p14:creationId xmlns:p14="http://schemas.microsoft.com/office/powerpoint/2010/main" val="162964400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3_Title Slide_Yale Blu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2826555" y="5400857"/>
            <a:ext cx="8178613" cy="381643"/>
          </a:xfrm>
          <a:prstGeom prst="rect">
            <a:avLst/>
          </a:prstGeom>
        </p:spPr>
        <p:txBody>
          <a:bodyPr wrap="square">
            <a:spAutoFit/>
          </a:bodyPr>
          <a:lstStyle>
            <a:lvl1pPr marL="0" indent="0" algn="r">
              <a:buNone/>
              <a:defRPr sz="1867" baseline="0">
                <a:solidFill>
                  <a:srgbClr val="616364"/>
                </a:solidFill>
                <a:latin typeface="Verdana" charset="0"/>
                <a:ea typeface="Verdana" charset="0"/>
                <a:cs typeface="Verdana" charset="0"/>
              </a:defRPr>
            </a:lvl1pPr>
          </a:lstStyle>
          <a:p>
            <a:pPr lvl="0"/>
            <a:r>
              <a:rPr lang="en-US"/>
              <a:t>Date | Presenter Information (14 </a:t>
            </a:r>
            <a:r>
              <a:rPr lang="en-US" err="1"/>
              <a:t>pt</a:t>
            </a:r>
            <a:r>
              <a:rPr lang="en-US"/>
              <a:t>)</a:t>
            </a:r>
          </a:p>
        </p:txBody>
      </p:sp>
      <p:sp>
        <p:nvSpPr>
          <p:cNvPr id="2" name="Title 1"/>
          <p:cNvSpPr>
            <a:spLocks noGrp="1"/>
          </p:cNvSpPr>
          <p:nvPr>
            <p:ph type="ctrTitle" hasCustomPrompt="1"/>
          </p:nvPr>
        </p:nvSpPr>
        <p:spPr>
          <a:xfrm>
            <a:off x="2826555" y="1807151"/>
            <a:ext cx="8178613" cy="1629459"/>
          </a:xfrm>
          <a:prstGeom prst="rect">
            <a:avLst/>
          </a:prstGeom>
        </p:spPr>
        <p:txBody>
          <a:bodyPr anchor="b"/>
          <a:lstStyle>
            <a:lvl1pPr algn="l">
              <a:defRPr sz="5333" b="1" i="0" baseline="0">
                <a:solidFill>
                  <a:srgbClr val="00314C"/>
                </a:solidFill>
                <a:latin typeface="Verdana" charset="0"/>
                <a:ea typeface="Verdana" charset="0"/>
                <a:cs typeface="Verdana" charset="0"/>
              </a:defRPr>
            </a:lvl1pPr>
          </a:lstStyle>
          <a:p>
            <a:r>
              <a:rPr lang="en-US"/>
              <a:t>Presentation Title (40pt)</a:t>
            </a:r>
          </a:p>
        </p:txBody>
      </p:sp>
      <p:sp>
        <p:nvSpPr>
          <p:cNvPr id="4" name="Date Placeholder 3"/>
          <p:cNvSpPr>
            <a:spLocks noGrp="1"/>
          </p:cNvSpPr>
          <p:nvPr>
            <p:ph type="dt" sz="half" idx="10"/>
          </p:nvPr>
        </p:nvSpPr>
        <p:spPr/>
        <p:txBody>
          <a:bodyPr/>
          <a:lstStyle/>
          <a:p>
            <a:fld id="{74532A70-E035-AA47-9734-5D07D7BBF15C}"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C1C5-BCFD-E74C-BB4D-B3A564E128BA}" type="slidenum">
              <a:rPr lang="en-US" smtClean="0"/>
              <a:t>‹#›</a:t>
            </a:fld>
            <a:endParaRPr lang="en-US"/>
          </a:p>
        </p:txBody>
      </p:sp>
      <p:sp>
        <p:nvSpPr>
          <p:cNvPr id="7" name="Rectangle 12">
            <a:extLst>
              <a:ext uri="{FF2B5EF4-FFF2-40B4-BE49-F238E27FC236}">
                <a16:creationId xmlns:a16="http://schemas.microsoft.com/office/drawing/2014/main" id="{F5B886B3-8C49-D741-A041-118D116EDF7B}"/>
              </a:ext>
            </a:extLst>
          </p:cNvPr>
          <p:cNvSpPr/>
          <p:nvPr userDrawn="1"/>
        </p:nvSpPr>
        <p:spPr>
          <a:xfrm rot="10800000">
            <a:off x="1" y="2000248"/>
            <a:ext cx="2785068" cy="2042851"/>
          </a:xfrm>
          <a:custGeom>
            <a:avLst/>
            <a:gdLst>
              <a:gd name="connsiteX0" fmla="*/ 0 w 9564547"/>
              <a:gd name="connsiteY0" fmla="*/ 0 h 1031872"/>
              <a:gd name="connsiteX1" fmla="*/ 9564547 w 9564547"/>
              <a:gd name="connsiteY1" fmla="*/ 0 h 1031872"/>
              <a:gd name="connsiteX2" fmla="*/ 9564547 w 9564547"/>
              <a:gd name="connsiteY2" fmla="*/ 1031872 h 1031872"/>
              <a:gd name="connsiteX3" fmla="*/ 0 w 9564547"/>
              <a:gd name="connsiteY3" fmla="*/ 1031872 h 1031872"/>
              <a:gd name="connsiteX4" fmla="*/ 0 w 9564547"/>
              <a:gd name="connsiteY4" fmla="*/ 0 h 1031872"/>
              <a:gd name="connsiteX0" fmla="*/ 729205 w 10293752"/>
              <a:gd name="connsiteY0" fmla="*/ 0 h 1031872"/>
              <a:gd name="connsiteX1" fmla="*/ 10293752 w 10293752"/>
              <a:gd name="connsiteY1" fmla="*/ 0 h 1031872"/>
              <a:gd name="connsiteX2" fmla="*/ 10293752 w 10293752"/>
              <a:gd name="connsiteY2" fmla="*/ 1031872 h 1031872"/>
              <a:gd name="connsiteX3" fmla="*/ 0 w 10293752"/>
              <a:gd name="connsiteY3" fmla="*/ 1020297 h 1031872"/>
              <a:gd name="connsiteX4" fmla="*/ 729205 w 10293752"/>
              <a:gd name="connsiteY4" fmla="*/ 0 h 1031872"/>
              <a:gd name="connsiteX0" fmla="*/ 729205 w 10293752"/>
              <a:gd name="connsiteY0" fmla="*/ 0 h 1043446"/>
              <a:gd name="connsiteX1" fmla="*/ 10293752 w 10293752"/>
              <a:gd name="connsiteY1" fmla="*/ 0 h 1043446"/>
              <a:gd name="connsiteX2" fmla="*/ 10293752 w 10293752"/>
              <a:gd name="connsiteY2" fmla="*/ 1031872 h 1043446"/>
              <a:gd name="connsiteX3" fmla="*/ 0 w 10293752"/>
              <a:gd name="connsiteY3" fmla="*/ 1043446 h 1043446"/>
              <a:gd name="connsiteX4" fmla="*/ 729205 w 10293752"/>
              <a:gd name="connsiteY4" fmla="*/ 0 h 1043446"/>
              <a:gd name="connsiteX0" fmla="*/ 740779 w 10305326"/>
              <a:gd name="connsiteY0" fmla="*/ 0 h 1055021"/>
              <a:gd name="connsiteX1" fmla="*/ 10305326 w 10305326"/>
              <a:gd name="connsiteY1" fmla="*/ 0 h 1055021"/>
              <a:gd name="connsiteX2" fmla="*/ 10305326 w 10305326"/>
              <a:gd name="connsiteY2" fmla="*/ 1031872 h 1055021"/>
              <a:gd name="connsiteX3" fmla="*/ 0 w 10305326"/>
              <a:gd name="connsiteY3" fmla="*/ 1055021 h 1055021"/>
              <a:gd name="connsiteX4" fmla="*/ 740779 w 10305326"/>
              <a:gd name="connsiteY4" fmla="*/ 0 h 1055021"/>
              <a:gd name="connsiteX0" fmla="*/ 729204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729204 w 10293751"/>
              <a:gd name="connsiteY4" fmla="*/ 0 h 1031872"/>
              <a:gd name="connsiteX0" fmla="*/ 2057270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057270 w 10293751"/>
              <a:gd name="connsiteY4" fmla="*/ 0 h 1031872"/>
              <a:gd name="connsiteX0" fmla="*/ 2673873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673873 w 10293751"/>
              <a:gd name="connsiteY4" fmla="*/ 0 h 1031872"/>
              <a:gd name="connsiteX0" fmla="*/ 3432769 w 10293751"/>
              <a:gd name="connsiteY0" fmla="*/ 0 h 1055022"/>
              <a:gd name="connsiteX1" fmla="*/ 10293751 w 10293751"/>
              <a:gd name="connsiteY1" fmla="*/ 23150 h 1055022"/>
              <a:gd name="connsiteX2" fmla="*/ 10293751 w 10293751"/>
              <a:gd name="connsiteY2" fmla="*/ 1055022 h 1055022"/>
              <a:gd name="connsiteX3" fmla="*/ 0 w 10293751"/>
              <a:gd name="connsiteY3" fmla="*/ 1055021 h 1055022"/>
              <a:gd name="connsiteX4" fmla="*/ 3432769 w 10293751"/>
              <a:gd name="connsiteY4" fmla="*/ 0 h 1055022"/>
              <a:gd name="connsiteX0" fmla="*/ 3100752 w 10293751"/>
              <a:gd name="connsiteY0" fmla="*/ 0 h 1043448"/>
              <a:gd name="connsiteX1" fmla="*/ 10293751 w 10293751"/>
              <a:gd name="connsiteY1" fmla="*/ 11576 h 1043448"/>
              <a:gd name="connsiteX2" fmla="*/ 10293751 w 10293751"/>
              <a:gd name="connsiteY2" fmla="*/ 1043448 h 1043448"/>
              <a:gd name="connsiteX3" fmla="*/ 0 w 10293751"/>
              <a:gd name="connsiteY3" fmla="*/ 1043447 h 1043448"/>
              <a:gd name="connsiteX4" fmla="*/ 3100752 w 10293751"/>
              <a:gd name="connsiteY4" fmla="*/ 0 h 1043448"/>
              <a:gd name="connsiteX0" fmla="*/ 3100752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100752 w 10293751"/>
              <a:gd name="connsiteY4" fmla="*/ 0 h 1031873"/>
              <a:gd name="connsiteX0" fmla="*/ 3579068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579068 w 10293751"/>
              <a:gd name="connsiteY4" fmla="*/ 0 h 1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751" h="1031873">
                <a:moveTo>
                  <a:pt x="3579068" y="0"/>
                </a:moveTo>
                <a:lnTo>
                  <a:pt x="10293751" y="1"/>
                </a:lnTo>
                <a:lnTo>
                  <a:pt x="10293751" y="1031873"/>
                </a:lnTo>
                <a:lnTo>
                  <a:pt x="0" y="1031872"/>
                </a:lnTo>
                <a:lnTo>
                  <a:pt x="3579068"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AED7014-B2AA-DB40-863A-452745F507E6}"/>
              </a:ext>
            </a:extLst>
          </p:cNvPr>
          <p:cNvSpPr/>
          <p:nvPr userDrawn="1"/>
        </p:nvSpPr>
        <p:spPr>
          <a:xfrm>
            <a:off x="0" y="6115051"/>
            <a:ext cx="12192000" cy="74294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11"/>
          <p:cNvSpPr>
            <a:spLocks noGrp="1"/>
          </p:cNvSpPr>
          <p:nvPr>
            <p:ph type="body" sz="quarter" idx="13" hasCustomPrompt="1"/>
          </p:nvPr>
        </p:nvSpPr>
        <p:spPr>
          <a:xfrm>
            <a:off x="2826555" y="3447399"/>
            <a:ext cx="8178613" cy="713317"/>
          </a:xfrm>
          <a:prstGeom prst="rect">
            <a:avLst/>
          </a:prstGeom>
        </p:spPr>
        <p:txBody>
          <a:bodyPr/>
          <a:lstStyle>
            <a:lvl1pPr marL="0" indent="0">
              <a:buNone/>
              <a:defRPr sz="3200" b="0" i="0">
                <a:solidFill>
                  <a:srgbClr val="00314C"/>
                </a:solidFill>
                <a:latin typeface="Verdana" charset="0"/>
                <a:ea typeface="Verdana" charset="0"/>
                <a:cs typeface="Verdana" charset="0"/>
              </a:defRPr>
            </a:lvl1pPr>
          </a:lstStyle>
          <a:p>
            <a:pPr lvl="0"/>
            <a:r>
              <a:rPr lang="en-US"/>
              <a:t>Subtitle (24)</a:t>
            </a:r>
          </a:p>
        </p:txBody>
      </p:sp>
      <p:pic>
        <p:nvPicPr>
          <p:cNvPr id="13" name="Picture 12">
            <a:extLst>
              <a:ext uri="{FF2B5EF4-FFF2-40B4-BE49-F238E27FC236}">
                <a16:creationId xmlns:a16="http://schemas.microsoft.com/office/drawing/2014/main" id="{D45773D2-6F75-8443-B3A1-EAC994FA804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829834" y="4178329"/>
            <a:ext cx="4395959" cy="1140163"/>
          </a:xfrm>
          <a:prstGeom prst="rect">
            <a:avLst/>
          </a:prstGeom>
        </p:spPr>
      </p:pic>
    </p:spTree>
    <p:extLst>
      <p:ext uri="{BB962C8B-B14F-4D97-AF65-F5344CB8AC3E}">
        <p14:creationId xmlns:p14="http://schemas.microsoft.com/office/powerpoint/2010/main" val="30932036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990" y="783845"/>
            <a:ext cx="10177757"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4"/>
          <p:cNvSpPr>
            <a:spLocks noGrp="1"/>
          </p:cNvSpPr>
          <p:nvPr>
            <p:ph type="body" sz="quarter" idx="10" hasCustomPrompt="1"/>
          </p:nvPr>
        </p:nvSpPr>
        <p:spPr>
          <a:xfrm>
            <a:off x="848784" y="1615018"/>
            <a:ext cx="10176933" cy="3812116"/>
          </a:xfrm>
          <a:prstGeom prst="rect">
            <a:avLst/>
          </a:prstGeom>
        </p:spPr>
        <p:txBody>
          <a:bodyPr/>
          <a:lstStyle>
            <a:lvl1pPr marL="380990" indent="-380990">
              <a:buFont typeface="Arial" panose="020B0604020202020204" pitchFamily="34" charset="0"/>
              <a:buChar char="•"/>
              <a:defRPr sz="2133" b="0" baseline="0">
                <a:solidFill>
                  <a:schemeClr val="tx1"/>
                </a:solidFill>
                <a:latin typeface="Verdana" charset="0"/>
                <a:ea typeface="Verdana" charset="0"/>
                <a:cs typeface="Verdana" charset="0"/>
              </a:defRPr>
            </a:lvl1pPr>
            <a:lvl2pPr>
              <a:defRPr sz="2133">
                <a:latin typeface="Verdana" charset="0"/>
                <a:ea typeface="Verdana" charset="0"/>
                <a:cs typeface="Verdana" charset="0"/>
              </a:defRPr>
            </a:lvl2pPr>
            <a:lvl3pPr>
              <a:defRPr sz="2133">
                <a:latin typeface="Verdana" charset="0"/>
                <a:ea typeface="Verdana" charset="0"/>
                <a:cs typeface="Verdana" charset="0"/>
              </a:defRPr>
            </a:lvl3pPr>
            <a:lvl4pPr>
              <a:defRPr sz="2133">
                <a:latin typeface="Verdana" charset="0"/>
                <a:ea typeface="Verdana" charset="0"/>
                <a:cs typeface="Verdana" charset="0"/>
              </a:defRPr>
            </a:lvl4pPr>
            <a:lvl5pPr>
              <a:defRPr sz="2133">
                <a:latin typeface="Verdana" charset="0"/>
                <a:ea typeface="Verdana" charset="0"/>
                <a:cs typeface="Verdana" charset="0"/>
              </a:defRPr>
            </a:lvl5pPr>
          </a:lstStyle>
          <a:p>
            <a:pPr lvl="0"/>
            <a:r>
              <a:rPr lang="en-US"/>
              <a:t>Copy goes here</a:t>
            </a:r>
          </a:p>
          <a:p>
            <a:pPr lvl="0"/>
            <a:endParaRPr lang="en-US"/>
          </a:p>
        </p:txBody>
      </p:sp>
      <p:pic>
        <p:nvPicPr>
          <p:cNvPr id="7" name="Picture 6">
            <a:extLst>
              <a:ext uri="{FF2B5EF4-FFF2-40B4-BE49-F238E27FC236}">
                <a16:creationId xmlns:a16="http://schemas.microsoft.com/office/drawing/2014/main" id="{BF971B31-57A8-E440-A02E-BFAC023C30A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361049650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hasCustomPrompt="1"/>
          </p:nvPr>
        </p:nvSpPr>
        <p:spPr>
          <a:xfrm>
            <a:off x="848989" y="806856"/>
            <a:ext cx="10156179"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aseline="0">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Tree>
    <p:extLst>
      <p:ext uri="{BB962C8B-B14F-4D97-AF65-F5344CB8AC3E}">
        <p14:creationId xmlns:p14="http://schemas.microsoft.com/office/powerpoint/2010/main" val="141013063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 name="Content Placeholder 2"/>
          <p:cNvSpPr>
            <a:spLocks noGrp="1"/>
          </p:cNvSpPr>
          <p:nvPr>
            <p:ph sz="half" idx="1" hasCustomPrompt="1"/>
          </p:nvPr>
        </p:nvSpPr>
        <p:spPr>
          <a:xfrm>
            <a:off x="1186832" y="1294452"/>
            <a:ext cx="3983336" cy="3788089"/>
          </a:xfrm>
          <a:prstGeom prst="rect">
            <a:avLst/>
          </a:prstGeom>
        </p:spPr>
        <p:txBody>
          <a:bodyPr/>
          <a:lstStyle>
            <a:lvl1pPr marL="0" indent="0">
              <a:buNone/>
              <a:defRPr sz="1200" b="0" i="1" baseline="0">
                <a:solidFill>
                  <a:srgbClr val="003B5C"/>
                </a:solidFill>
                <a:latin typeface="Verdana" charset="0"/>
                <a:ea typeface="Verdana" charset="0"/>
                <a:cs typeface="Verdana" charset="0"/>
              </a:defRPr>
            </a:lvl1pPr>
          </a:lstStyle>
          <a:p>
            <a:pPr lvl="0"/>
            <a:r>
              <a:rPr lang="en-US"/>
              <a:t>*Insert Image Here</a:t>
            </a:r>
          </a:p>
        </p:txBody>
      </p:sp>
      <p:sp>
        <p:nvSpPr>
          <p:cNvPr id="4" name="Content Placeholder 3"/>
          <p:cNvSpPr>
            <a:spLocks noGrp="1"/>
          </p:cNvSpPr>
          <p:nvPr>
            <p:ph sz="half" idx="2" hasCustomPrompt="1"/>
          </p:nvPr>
        </p:nvSpPr>
        <p:spPr>
          <a:xfrm>
            <a:off x="5549395" y="1997127"/>
            <a:ext cx="5466561" cy="3085413"/>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0" baseline="0">
                <a:solidFill>
                  <a:schemeClr val="tx1"/>
                </a:solidFill>
                <a:latin typeface="Verdana" charset="0"/>
                <a:ea typeface="Verdana" charset="0"/>
                <a:cs typeface="Verdana" charset="0"/>
              </a:defRPr>
            </a:lvl1pPr>
            <a:lvl2pPr>
              <a:defRPr sz="1867" b="0">
                <a:solidFill>
                  <a:srgbClr val="003B5C"/>
                </a:solidFill>
                <a:latin typeface="Verdana" charset="0"/>
                <a:ea typeface="Verdana" charset="0"/>
                <a:cs typeface="Verdana" charset="0"/>
              </a:defRPr>
            </a:lvl2pPr>
            <a:lvl3pPr>
              <a:defRPr sz="1867" b="0">
                <a:solidFill>
                  <a:srgbClr val="003B5C"/>
                </a:solidFill>
                <a:latin typeface="Verdana" charset="0"/>
                <a:ea typeface="Verdana" charset="0"/>
                <a:cs typeface="Verdana" charset="0"/>
              </a:defRPr>
            </a:lvl3pPr>
            <a:lvl4pPr>
              <a:defRPr sz="1867" b="0">
                <a:solidFill>
                  <a:srgbClr val="003B5C"/>
                </a:solidFill>
                <a:latin typeface="Verdana" charset="0"/>
                <a:ea typeface="Verdana" charset="0"/>
                <a:cs typeface="Verdana" charset="0"/>
              </a:defRPr>
            </a:lvl4pPr>
            <a:lvl5pPr>
              <a:defRPr sz="1867" b="0">
                <a:solidFill>
                  <a:srgbClr val="003B5C"/>
                </a:solidFill>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
        <p:nvSpPr>
          <p:cNvPr id="17" name="Title 16"/>
          <p:cNvSpPr>
            <a:spLocks noGrp="1"/>
          </p:cNvSpPr>
          <p:nvPr>
            <p:ph type="title" hasCustomPrompt="1"/>
          </p:nvPr>
        </p:nvSpPr>
        <p:spPr>
          <a:xfrm>
            <a:off x="5549395" y="1154526"/>
            <a:ext cx="5466561"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pic>
        <p:nvPicPr>
          <p:cNvPr id="8" name="Picture 7">
            <a:extLst>
              <a:ext uri="{FF2B5EF4-FFF2-40B4-BE49-F238E27FC236}">
                <a16:creationId xmlns:a16="http://schemas.microsoft.com/office/drawing/2014/main" id="{3B203E0B-1FAC-F64F-A8A3-54937D9BF5E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69805987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3_Title Slide_Yale Blu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2826555" y="5400857"/>
            <a:ext cx="8178613" cy="381643"/>
          </a:xfrm>
          <a:prstGeom prst="rect">
            <a:avLst/>
          </a:prstGeom>
        </p:spPr>
        <p:txBody>
          <a:bodyPr wrap="square">
            <a:spAutoFit/>
          </a:bodyPr>
          <a:lstStyle>
            <a:lvl1pPr marL="0" indent="0" algn="r">
              <a:buNone/>
              <a:defRPr sz="1867" baseline="0">
                <a:solidFill>
                  <a:srgbClr val="616364"/>
                </a:solidFill>
                <a:latin typeface="Verdana" charset="0"/>
                <a:ea typeface="Verdana" charset="0"/>
                <a:cs typeface="Verdana" charset="0"/>
              </a:defRPr>
            </a:lvl1pPr>
          </a:lstStyle>
          <a:p>
            <a:pPr lvl="0"/>
            <a:r>
              <a:rPr lang="en-US"/>
              <a:t>Date | Presenter Information (14 </a:t>
            </a:r>
            <a:r>
              <a:rPr lang="en-US" err="1"/>
              <a:t>pt</a:t>
            </a:r>
            <a:r>
              <a:rPr lang="en-US"/>
              <a:t>)</a:t>
            </a:r>
          </a:p>
        </p:txBody>
      </p:sp>
      <p:sp>
        <p:nvSpPr>
          <p:cNvPr id="2" name="Title 1"/>
          <p:cNvSpPr>
            <a:spLocks noGrp="1"/>
          </p:cNvSpPr>
          <p:nvPr>
            <p:ph type="ctrTitle" hasCustomPrompt="1"/>
          </p:nvPr>
        </p:nvSpPr>
        <p:spPr>
          <a:xfrm>
            <a:off x="2826555" y="1807151"/>
            <a:ext cx="8178613" cy="1629459"/>
          </a:xfrm>
          <a:prstGeom prst="rect">
            <a:avLst/>
          </a:prstGeom>
        </p:spPr>
        <p:txBody>
          <a:bodyPr anchor="b"/>
          <a:lstStyle>
            <a:lvl1pPr algn="l">
              <a:defRPr sz="5333" b="1" i="0" baseline="0">
                <a:solidFill>
                  <a:srgbClr val="00314C"/>
                </a:solidFill>
                <a:latin typeface="Verdana" charset="0"/>
                <a:ea typeface="Verdana" charset="0"/>
                <a:cs typeface="Verdana" charset="0"/>
              </a:defRPr>
            </a:lvl1pPr>
          </a:lstStyle>
          <a:p>
            <a:r>
              <a:rPr lang="en-US"/>
              <a:t>Presentation Title (40pt)</a:t>
            </a:r>
          </a:p>
        </p:txBody>
      </p:sp>
      <p:sp>
        <p:nvSpPr>
          <p:cNvPr id="4" name="Date Placeholder 3"/>
          <p:cNvSpPr>
            <a:spLocks noGrp="1"/>
          </p:cNvSpPr>
          <p:nvPr>
            <p:ph type="dt" sz="half" idx="10"/>
          </p:nvPr>
        </p:nvSpPr>
        <p:spPr/>
        <p:txBody>
          <a:bodyPr/>
          <a:lstStyle/>
          <a:p>
            <a:fld id="{74532A70-E035-AA47-9734-5D07D7BBF15C}"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C1C5-BCFD-E74C-BB4D-B3A564E128BA}" type="slidenum">
              <a:rPr lang="en-US" smtClean="0"/>
              <a:t>‹#›</a:t>
            </a:fld>
            <a:endParaRPr lang="en-US"/>
          </a:p>
        </p:txBody>
      </p:sp>
      <p:sp>
        <p:nvSpPr>
          <p:cNvPr id="7" name="Rectangle 12">
            <a:extLst>
              <a:ext uri="{FF2B5EF4-FFF2-40B4-BE49-F238E27FC236}">
                <a16:creationId xmlns:a16="http://schemas.microsoft.com/office/drawing/2014/main" id="{F5B886B3-8C49-D741-A041-118D116EDF7B}"/>
              </a:ext>
            </a:extLst>
          </p:cNvPr>
          <p:cNvSpPr/>
          <p:nvPr userDrawn="1"/>
        </p:nvSpPr>
        <p:spPr>
          <a:xfrm rot="10800000">
            <a:off x="1" y="2000248"/>
            <a:ext cx="2785068" cy="2042851"/>
          </a:xfrm>
          <a:custGeom>
            <a:avLst/>
            <a:gdLst>
              <a:gd name="connsiteX0" fmla="*/ 0 w 9564547"/>
              <a:gd name="connsiteY0" fmla="*/ 0 h 1031872"/>
              <a:gd name="connsiteX1" fmla="*/ 9564547 w 9564547"/>
              <a:gd name="connsiteY1" fmla="*/ 0 h 1031872"/>
              <a:gd name="connsiteX2" fmla="*/ 9564547 w 9564547"/>
              <a:gd name="connsiteY2" fmla="*/ 1031872 h 1031872"/>
              <a:gd name="connsiteX3" fmla="*/ 0 w 9564547"/>
              <a:gd name="connsiteY3" fmla="*/ 1031872 h 1031872"/>
              <a:gd name="connsiteX4" fmla="*/ 0 w 9564547"/>
              <a:gd name="connsiteY4" fmla="*/ 0 h 1031872"/>
              <a:gd name="connsiteX0" fmla="*/ 729205 w 10293752"/>
              <a:gd name="connsiteY0" fmla="*/ 0 h 1031872"/>
              <a:gd name="connsiteX1" fmla="*/ 10293752 w 10293752"/>
              <a:gd name="connsiteY1" fmla="*/ 0 h 1031872"/>
              <a:gd name="connsiteX2" fmla="*/ 10293752 w 10293752"/>
              <a:gd name="connsiteY2" fmla="*/ 1031872 h 1031872"/>
              <a:gd name="connsiteX3" fmla="*/ 0 w 10293752"/>
              <a:gd name="connsiteY3" fmla="*/ 1020297 h 1031872"/>
              <a:gd name="connsiteX4" fmla="*/ 729205 w 10293752"/>
              <a:gd name="connsiteY4" fmla="*/ 0 h 1031872"/>
              <a:gd name="connsiteX0" fmla="*/ 729205 w 10293752"/>
              <a:gd name="connsiteY0" fmla="*/ 0 h 1043446"/>
              <a:gd name="connsiteX1" fmla="*/ 10293752 w 10293752"/>
              <a:gd name="connsiteY1" fmla="*/ 0 h 1043446"/>
              <a:gd name="connsiteX2" fmla="*/ 10293752 w 10293752"/>
              <a:gd name="connsiteY2" fmla="*/ 1031872 h 1043446"/>
              <a:gd name="connsiteX3" fmla="*/ 0 w 10293752"/>
              <a:gd name="connsiteY3" fmla="*/ 1043446 h 1043446"/>
              <a:gd name="connsiteX4" fmla="*/ 729205 w 10293752"/>
              <a:gd name="connsiteY4" fmla="*/ 0 h 1043446"/>
              <a:gd name="connsiteX0" fmla="*/ 740779 w 10305326"/>
              <a:gd name="connsiteY0" fmla="*/ 0 h 1055021"/>
              <a:gd name="connsiteX1" fmla="*/ 10305326 w 10305326"/>
              <a:gd name="connsiteY1" fmla="*/ 0 h 1055021"/>
              <a:gd name="connsiteX2" fmla="*/ 10305326 w 10305326"/>
              <a:gd name="connsiteY2" fmla="*/ 1031872 h 1055021"/>
              <a:gd name="connsiteX3" fmla="*/ 0 w 10305326"/>
              <a:gd name="connsiteY3" fmla="*/ 1055021 h 1055021"/>
              <a:gd name="connsiteX4" fmla="*/ 740779 w 10305326"/>
              <a:gd name="connsiteY4" fmla="*/ 0 h 1055021"/>
              <a:gd name="connsiteX0" fmla="*/ 729204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729204 w 10293751"/>
              <a:gd name="connsiteY4" fmla="*/ 0 h 1031872"/>
              <a:gd name="connsiteX0" fmla="*/ 2057270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057270 w 10293751"/>
              <a:gd name="connsiteY4" fmla="*/ 0 h 1031872"/>
              <a:gd name="connsiteX0" fmla="*/ 2673873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673873 w 10293751"/>
              <a:gd name="connsiteY4" fmla="*/ 0 h 1031872"/>
              <a:gd name="connsiteX0" fmla="*/ 3432769 w 10293751"/>
              <a:gd name="connsiteY0" fmla="*/ 0 h 1055022"/>
              <a:gd name="connsiteX1" fmla="*/ 10293751 w 10293751"/>
              <a:gd name="connsiteY1" fmla="*/ 23150 h 1055022"/>
              <a:gd name="connsiteX2" fmla="*/ 10293751 w 10293751"/>
              <a:gd name="connsiteY2" fmla="*/ 1055022 h 1055022"/>
              <a:gd name="connsiteX3" fmla="*/ 0 w 10293751"/>
              <a:gd name="connsiteY3" fmla="*/ 1055021 h 1055022"/>
              <a:gd name="connsiteX4" fmla="*/ 3432769 w 10293751"/>
              <a:gd name="connsiteY4" fmla="*/ 0 h 1055022"/>
              <a:gd name="connsiteX0" fmla="*/ 3100752 w 10293751"/>
              <a:gd name="connsiteY0" fmla="*/ 0 h 1043448"/>
              <a:gd name="connsiteX1" fmla="*/ 10293751 w 10293751"/>
              <a:gd name="connsiteY1" fmla="*/ 11576 h 1043448"/>
              <a:gd name="connsiteX2" fmla="*/ 10293751 w 10293751"/>
              <a:gd name="connsiteY2" fmla="*/ 1043448 h 1043448"/>
              <a:gd name="connsiteX3" fmla="*/ 0 w 10293751"/>
              <a:gd name="connsiteY3" fmla="*/ 1043447 h 1043448"/>
              <a:gd name="connsiteX4" fmla="*/ 3100752 w 10293751"/>
              <a:gd name="connsiteY4" fmla="*/ 0 h 1043448"/>
              <a:gd name="connsiteX0" fmla="*/ 3100752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100752 w 10293751"/>
              <a:gd name="connsiteY4" fmla="*/ 0 h 1031873"/>
              <a:gd name="connsiteX0" fmla="*/ 3579068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579068 w 10293751"/>
              <a:gd name="connsiteY4" fmla="*/ 0 h 1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751" h="1031873">
                <a:moveTo>
                  <a:pt x="3579068" y="0"/>
                </a:moveTo>
                <a:lnTo>
                  <a:pt x="10293751" y="1"/>
                </a:lnTo>
                <a:lnTo>
                  <a:pt x="10293751" y="1031873"/>
                </a:lnTo>
                <a:lnTo>
                  <a:pt x="0" y="1031872"/>
                </a:lnTo>
                <a:lnTo>
                  <a:pt x="3579068"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AED7014-B2AA-DB40-863A-452745F507E6}"/>
              </a:ext>
            </a:extLst>
          </p:cNvPr>
          <p:cNvSpPr/>
          <p:nvPr userDrawn="1"/>
        </p:nvSpPr>
        <p:spPr>
          <a:xfrm>
            <a:off x="0" y="6115051"/>
            <a:ext cx="12192000" cy="74294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11"/>
          <p:cNvSpPr>
            <a:spLocks noGrp="1"/>
          </p:cNvSpPr>
          <p:nvPr>
            <p:ph type="body" sz="quarter" idx="13" hasCustomPrompt="1"/>
          </p:nvPr>
        </p:nvSpPr>
        <p:spPr>
          <a:xfrm>
            <a:off x="2826555" y="3447399"/>
            <a:ext cx="8178613" cy="713317"/>
          </a:xfrm>
          <a:prstGeom prst="rect">
            <a:avLst/>
          </a:prstGeom>
        </p:spPr>
        <p:txBody>
          <a:bodyPr/>
          <a:lstStyle>
            <a:lvl1pPr marL="0" indent="0">
              <a:buNone/>
              <a:defRPr sz="3200" b="0" i="0">
                <a:solidFill>
                  <a:srgbClr val="00314C"/>
                </a:solidFill>
                <a:latin typeface="Verdana" charset="0"/>
                <a:ea typeface="Verdana" charset="0"/>
                <a:cs typeface="Verdana" charset="0"/>
              </a:defRPr>
            </a:lvl1pPr>
          </a:lstStyle>
          <a:p>
            <a:pPr lvl="0"/>
            <a:r>
              <a:rPr lang="en-US"/>
              <a:t>Subtitle (24)</a:t>
            </a:r>
          </a:p>
        </p:txBody>
      </p:sp>
      <p:pic>
        <p:nvPicPr>
          <p:cNvPr id="13" name="Picture 12">
            <a:extLst>
              <a:ext uri="{FF2B5EF4-FFF2-40B4-BE49-F238E27FC236}">
                <a16:creationId xmlns:a16="http://schemas.microsoft.com/office/drawing/2014/main" id="{D45773D2-6F75-8443-B3A1-EAC994FA804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829834" y="4178329"/>
            <a:ext cx="4395959" cy="1140163"/>
          </a:xfrm>
          <a:prstGeom prst="rect">
            <a:avLst/>
          </a:prstGeom>
        </p:spPr>
      </p:pic>
    </p:spTree>
    <p:extLst>
      <p:ext uri="{BB962C8B-B14F-4D97-AF65-F5344CB8AC3E}">
        <p14:creationId xmlns:p14="http://schemas.microsoft.com/office/powerpoint/2010/main" val="30932036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990" y="783845"/>
            <a:ext cx="10177757"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4"/>
          <p:cNvSpPr>
            <a:spLocks noGrp="1"/>
          </p:cNvSpPr>
          <p:nvPr>
            <p:ph type="body" sz="quarter" idx="10" hasCustomPrompt="1"/>
          </p:nvPr>
        </p:nvSpPr>
        <p:spPr>
          <a:xfrm>
            <a:off x="848784" y="1615018"/>
            <a:ext cx="10176933" cy="3812116"/>
          </a:xfrm>
          <a:prstGeom prst="rect">
            <a:avLst/>
          </a:prstGeom>
        </p:spPr>
        <p:txBody>
          <a:bodyPr/>
          <a:lstStyle>
            <a:lvl1pPr marL="380990" indent="-380990">
              <a:buFont typeface="Arial" panose="020B0604020202020204" pitchFamily="34" charset="0"/>
              <a:buChar char="•"/>
              <a:defRPr sz="2133" b="0" baseline="0">
                <a:solidFill>
                  <a:schemeClr val="tx1"/>
                </a:solidFill>
                <a:latin typeface="Verdana" charset="0"/>
                <a:ea typeface="Verdana" charset="0"/>
                <a:cs typeface="Verdana" charset="0"/>
              </a:defRPr>
            </a:lvl1pPr>
            <a:lvl2pPr>
              <a:defRPr sz="2133">
                <a:latin typeface="Verdana" charset="0"/>
                <a:ea typeface="Verdana" charset="0"/>
                <a:cs typeface="Verdana" charset="0"/>
              </a:defRPr>
            </a:lvl2pPr>
            <a:lvl3pPr>
              <a:defRPr sz="2133">
                <a:latin typeface="Verdana" charset="0"/>
                <a:ea typeface="Verdana" charset="0"/>
                <a:cs typeface="Verdana" charset="0"/>
              </a:defRPr>
            </a:lvl3pPr>
            <a:lvl4pPr>
              <a:defRPr sz="2133">
                <a:latin typeface="Verdana" charset="0"/>
                <a:ea typeface="Verdana" charset="0"/>
                <a:cs typeface="Verdana" charset="0"/>
              </a:defRPr>
            </a:lvl4pPr>
            <a:lvl5pPr>
              <a:defRPr sz="2133">
                <a:latin typeface="Verdana" charset="0"/>
                <a:ea typeface="Verdana" charset="0"/>
                <a:cs typeface="Verdana" charset="0"/>
              </a:defRPr>
            </a:lvl5pPr>
          </a:lstStyle>
          <a:p>
            <a:pPr lvl="0"/>
            <a:r>
              <a:rPr lang="en-US"/>
              <a:t>Copy goes here</a:t>
            </a:r>
          </a:p>
          <a:p>
            <a:pPr lvl="0"/>
            <a:endParaRPr lang="en-US"/>
          </a:p>
        </p:txBody>
      </p:sp>
      <p:pic>
        <p:nvPicPr>
          <p:cNvPr id="7" name="Picture 6">
            <a:extLst>
              <a:ext uri="{FF2B5EF4-FFF2-40B4-BE49-F238E27FC236}">
                <a16:creationId xmlns:a16="http://schemas.microsoft.com/office/drawing/2014/main" id="{BF971B31-57A8-E440-A02E-BFAC023C30A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361049650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hasCustomPrompt="1"/>
          </p:nvPr>
        </p:nvSpPr>
        <p:spPr>
          <a:xfrm>
            <a:off x="848989" y="806856"/>
            <a:ext cx="10156179"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aseline="0">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Tree>
    <p:extLst>
      <p:ext uri="{BB962C8B-B14F-4D97-AF65-F5344CB8AC3E}">
        <p14:creationId xmlns:p14="http://schemas.microsoft.com/office/powerpoint/2010/main" val="141013063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 name="Content Placeholder 2"/>
          <p:cNvSpPr>
            <a:spLocks noGrp="1"/>
          </p:cNvSpPr>
          <p:nvPr>
            <p:ph sz="half" idx="1" hasCustomPrompt="1"/>
          </p:nvPr>
        </p:nvSpPr>
        <p:spPr>
          <a:xfrm>
            <a:off x="1186832" y="1294452"/>
            <a:ext cx="3983336" cy="3788089"/>
          </a:xfrm>
          <a:prstGeom prst="rect">
            <a:avLst/>
          </a:prstGeom>
        </p:spPr>
        <p:txBody>
          <a:bodyPr/>
          <a:lstStyle>
            <a:lvl1pPr marL="0" indent="0">
              <a:buNone/>
              <a:defRPr sz="1200" b="0" i="1" baseline="0">
                <a:solidFill>
                  <a:srgbClr val="003B5C"/>
                </a:solidFill>
                <a:latin typeface="Verdana" charset="0"/>
                <a:ea typeface="Verdana" charset="0"/>
                <a:cs typeface="Verdana" charset="0"/>
              </a:defRPr>
            </a:lvl1pPr>
          </a:lstStyle>
          <a:p>
            <a:pPr lvl="0"/>
            <a:r>
              <a:rPr lang="en-US"/>
              <a:t>*Insert Image Here</a:t>
            </a:r>
          </a:p>
        </p:txBody>
      </p:sp>
      <p:sp>
        <p:nvSpPr>
          <p:cNvPr id="4" name="Content Placeholder 3"/>
          <p:cNvSpPr>
            <a:spLocks noGrp="1"/>
          </p:cNvSpPr>
          <p:nvPr>
            <p:ph sz="half" idx="2" hasCustomPrompt="1"/>
          </p:nvPr>
        </p:nvSpPr>
        <p:spPr>
          <a:xfrm>
            <a:off x="5549395" y="1997127"/>
            <a:ext cx="5466561" cy="3085413"/>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0" baseline="0">
                <a:solidFill>
                  <a:schemeClr val="tx1"/>
                </a:solidFill>
                <a:latin typeface="Verdana" charset="0"/>
                <a:ea typeface="Verdana" charset="0"/>
                <a:cs typeface="Verdana" charset="0"/>
              </a:defRPr>
            </a:lvl1pPr>
            <a:lvl2pPr>
              <a:defRPr sz="1867" b="0">
                <a:solidFill>
                  <a:srgbClr val="003B5C"/>
                </a:solidFill>
                <a:latin typeface="Verdana" charset="0"/>
                <a:ea typeface="Verdana" charset="0"/>
                <a:cs typeface="Verdana" charset="0"/>
              </a:defRPr>
            </a:lvl2pPr>
            <a:lvl3pPr>
              <a:defRPr sz="1867" b="0">
                <a:solidFill>
                  <a:srgbClr val="003B5C"/>
                </a:solidFill>
                <a:latin typeface="Verdana" charset="0"/>
                <a:ea typeface="Verdana" charset="0"/>
                <a:cs typeface="Verdana" charset="0"/>
              </a:defRPr>
            </a:lvl3pPr>
            <a:lvl4pPr>
              <a:defRPr sz="1867" b="0">
                <a:solidFill>
                  <a:srgbClr val="003B5C"/>
                </a:solidFill>
                <a:latin typeface="Verdana" charset="0"/>
                <a:ea typeface="Verdana" charset="0"/>
                <a:cs typeface="Verdana" charset="0"/>
              </a:defRPr>
            </a:lvl4pPr>
            <a:lvl5pPr>
              <a:defRPr sz="1867" b="0">
                <a:solidFill>
                  <a:srgbClr val="003B5C"/>
                </a:solidFill>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
        <p:nvSpPr>
          <p:cNvPr id="17" name="Title 16"/>
          <p:cNvSpPr>
            <a:spLocks noGrp="1"/>
          </p:cNvSpPr>
          <p:nvPr>
            <p:ph type="title" hasCustomPrompt="1"/>
          </p:nvPr>
        </p:nvSpPr>
        <p:spPr>
          <a:xfrm>
            <a:off x="5549395" y="1154526"/>
            <a:ext cx="5466561"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pic>
        <p:nvPicPr>
          <p:cNvPr id="8" name="Picture 7">
            <a:extLst>
              <a:ext uri="{FF2B5EF4-FFF2-40B4-BE49-F238E27FC236}">
                <a16:creationId xmlns:a16="http://schemas.microsoft.com/office/drawing/2014/main" id="{3B203E0B-1FAC-F64F-A8A3-54937D9BF5E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698059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410343926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3_Title Slide_Yale Blu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2826555" y="5400857"/>
            <a:ext cx="8178613" cy="381643"/>
          </a:xfrm>
          <a:prstGeom prst="rect">
            <a:avLst/>
          </a:prstGeom>
        </p:spPr>
        <p:txBody>
          <a:bodyPr wrap="square">
            <a:spAutoFit/>
          </a:bodyPr>
          <a:lstStyle>
            <a:lvl1pPr marL="0" indent="0" algn="r">
              <a:buNone/>
              <a:defRPr sz="1867" baseline="0">
                <a:solidFill>
                  <a:srgbClr val="616364"/>
                </a:solidFill>
                <a:latin typeface="Verdana" charset="0"/>
                <a:ea typeface="Verdana" charset="0"/>
                <a:cs typeface="Verdana" charset="0"/>
              </a:defRPr>
            </a:lvl1pPr>
          </a:lstStyle>
          <a:p>
            <a:pPr lvl="0"/>
            <a:r>
              <a:rPr lang="en-US"/>
              <a:t>Date | Presenter Information (14 </a:t>
            </a:r>
            <a:r>
              <a:rPr lang="en-US" err="1"/>
              <a:t>pt</a:t>
            </a:r>
            <a:r>
              <a:rPr lang="en-US"/>
              <a:t>)</a:t>
            </a:r>
          </a:p>
        </p:txBody>
      </p:sp>
      <p:sp>
        <p:nvSpPr>
          <p:cNvPr id="2" name="Title 1"/>
          <p:cNvSpPr>
            <a:spLocks noGrp="1"/>
          </p:cNvSpPr>
          <p:nvPr>
            <p:ph type="ctrTitle" hasCustomPrompt="1"/>
          </p:nvPr>
        </p:nvSpPr>
        <p:spPr>
          <a:xfrm>
            <a:off x="2826555" y="1807151"/>
            <a:ext cx="8178613" cy="1629459"/>
          </a:xfrm>
          <a:prstGeom prst="rect">
            <a:avLst/>
          </a:prstGeom>
        </p:spPr>
        <p:txBody>
          <a:bodyPr anchor="b"/>
          <a:lstStyle>
            <a:lvl1pPr algn="l">
              <a:defRPr sz="5333" b="1" i="0" baseline="0">
                <a:solidFill>
                  <a:srgbClr val="00314C"/>
                </a:solidFill>
                <a:latin typeface="Verdana" charset="0"/>
                <a:ea typeface="Verdana" charset="0"/>
                <a:cs typeface="Verdana" charset="0"/>
              </a:defRPr>
            </a:lvl1pPr>
          </a:lstStyle>
          <a:p>
            <a:r>
              <a:rPr lang="en-US"/>
              <a:t>Presentation Title (40pt)</a:t>
            </a:r>
          </a:p>
        </p:txBody>
      </p:sp>
      <p:sp>
        <p:nvSpPr>
          <p:cNvPr id="4" name="Date Placeholder 3"/>
          <p:cNvSpPr>
            <a:spLocks noGrp="1"/>
          </p:cNvSpPr>
          <p:nvPr>
            <p:ph type="dt" sz="half" idx="10"/>
          </p:nvPr>
        </p:nvSpPr>
        <p:spPr/>
        <p:txBody>
          <a:bodyPr/>
          <a:lstStyle/>
          <a:p>
            <a:fld id="{74532A70-E035-AA47-9734-5D07D7BBF15C}"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C1C5-BCFD-E74C-BB4D-B3A564E128BA}" type="slidenum">
              <a:rPr lang="en-US" smtClean="0"/>
              <a:t>‹#›</a:t>
            </a:fld>
            <a:endParaRPr lang="en-US"/>
          </a:p>
        </p:txBody>
      </p:sp>
      <p:sp>
        <p:nvSpPr>
          <p:cNvPr id="7" name="Rectangle 12">
            <a:extLst>
              <a:ext uri="{FF2B5EF4-FFF2-40B4-BE49-F238E27FC236}">
                <a16:creationId xmlns:a16="http://schemas.microsoft.com/office/drawing/2014/main" id="{F5B886B3-8C49-D741-A041-118D116EDF7B}"/>
              </a:ext>
            </a:extLst>
          </p:cNvPr>
          <p:cNvSpPr/>
          <p:nvPr userDrawn="1"/>
        </p:nvSpPr>
        <p:spPr>
          <a:xfrm rot="10800000">
            <a:off x="1" y="2000248"/>
            <a:ext cx="2785068" cy="2042851"/>
          </a:xfrm>
          <a:custGeom>
            <a:avLst/>
            <a:gdLst>
              <a:gd name="connsiteX0" fmla="*/ 0 w 9564547"/>
              <a:gd name="connsiteY0" fmla="*/ 0 h 1031872"/>
              <a:gd name="connsiteX1" fmla="*/ 9564547 w 9564547"/>
              <a:gd name="connsiteY1" fmla="*/ 0 h 1031872"/>
              <a:gd name="connsiteX2" fmla="*/ 9564547 w 9564547"/>
              <a:gd name="connsiteY2" fmla="*/ 1031872 h 1031872"/>
              <a:gd name="connsiteX3" fmla="*/ 0 w 9564547"/>
              <a:gd name="connsiteY3" fmla="*/ 1031872 h 1031872"/>
              <a:gd name="connsiteX4" fmla="*/ 0 w 9564547"/>
              <a:gd name="connsiteY4" fmla="*/ 0 h 1031872"/>
              <a:gd name="connsiteX0" fmla="*/ 729205 w 10293752"/>
              <a:gd name="connsiteY0" fmla="*/ 0 h 1031872"/>
              <a:gd name="connsiteX1" fmla="*/ 10293752 w 10293752"/>
              <a:gd name="connsiteY1" fmla="*/ 0 h 1031872"/>
              <a:gd name="connsiteX2" fmla="*/ 10293752 w 10293752"/>
              <a:gd name="connsiteY2" fmla="*/ 1031872 h 1031872"/>
              <a:gd name="connsiteX3" fmla="*/ 0 w 10293752"/>
              <a:gd name="connsiteY3" fmla="*/ 1020297 h 1031872"/>
              <a:gd name="connsiteX4" fmla="*/ 729205 w 10293752"/>
              <a:gd name="connsiteY4" fmla="*/ 0 h 1031872"/>
              <a:gd name="connsiteX0" fmla="*/ 729205 w 10293752"/>
              <a:gd name="connsiteY0" fmla="*/ 0 h 1043446"/>
              <a:gd name="connsiteX1" fmla="*/ 10293752 w 10293752"/>
              <a:gd name="connsiteY1" fmla="*/ 0 h 1043446"/>
              <a:gd name="connsiteX2" fmla="*/ 10293752 w 10293752"/>
              <a:gd name="connsiteY2" fmla="*/ 1031872 h 1043446"/>
              <a:gd name="connsiteX3" fmla="*/ 0 w 10293752"/>
              <a:gd name="connsiteY3" fmla="*/ 1043446 h 1043446"/>
              <a:gd name="connsiteX4" fmla="*/ 729205 w 10293752"/>
              <a:gd name="connsiteY4" fmla="*/ 0 h 1043446"/>
              <a:gd name="connsiteX0" fmla="*/ 740779 w 10305326"/>
              <a:gd name="connsiteY0" fmla="*/ 0 h 1055021"/>
              <a:gd name="connsiteX1" fmla="*/ 10305326 w 10305326"/>
              <a:gd name="connsiteY1" fmla="*/ 0 h 1055021"/>
              <a:gd name="connsiteX2" fmla="*/ 10305326 w 10305326"/>
              <a:gd name="connsiteY2" fmla="*/ 1031872 h 1055021"/>
              <a:gd name="connsiteX3" fmla="*/ 0 w 10305326"/>
              <a:gd name="connsiteY3" fmla="*/ 1055021 h 1055021"/>
              <a:gd name="connsiteX4" fmla="*/ 740779 w 10305326"/>
              <a:gd name="connsiteY4" fmla="*/ 0 h 1055021"/>
              <a:gd name="connsiteX0" fmla="*/ 729204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729204 w 10293751"/>
              <a:gd name="connsiteY4" fmla="*/ 0 h 1031872"/>
              <a:gd name="connsiteX0" fmla="*/ 2057270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057270 w 10293751"/>
              <a:gd name="connsiteY4" fmla="*/ 0 h 1031872"/>
              <a:gd name="connsiteX0" fmla="*/ 2673873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673873 w 10293751"/>
              <a:gd name="connsiteY4" fmla="*/ 0 h 1031872"/>
              <a:gd name="connsiteX0" fmla="*/ 3432769 w 10293751"/>
              <a:gd name="connsiteY0" fmla="*/ 0 h 1055022"/>
              <a:gd name="connsiteX1" fmla="*/ 10293751 w 10293751"/>
              <a:gd name="connsiteY1" fmla="*/ 23150 h 1055022"/>
              <a:gd name="connsiteX2" fmla="*/ 10293751 w 10293751"/>
              <a:gd name="connsiteY2" fmla="*/ 1055022 h 1055022"/>
              <a:gd name="connsiteX3" fmla="*/ 0 w 10293751"/>
              <a:gd name="connsiteY3" fmla="*/ 1055021 h 1055022"/>
              <a:gd name="connsiteX4" fmla="*/ 3432769 w 10293751"/>
              <a:gd name="connsiteY4" fmla="*/ 0 h 1055022"/>
              <a:gd name="connsiteX0" fmla="*/ 3100752 w 10293751"/>
              <a:gd name="connsiteY0" fmla="*/ 0 h 1043448"/>
              <a:gd name="connsiteX1" fmla="*/ 10293751 w 10293751"/>
              <a:gd name="connsiteY1" fmla="*/ 11576 h 1043448"/>
              <a:gd name="connsiteX2" fmla="*/ 10293751 w 10293751"/>
              <a:gd name="connsiteY2" fmla="*/ 1043448 h 1043448"/>
              <a:gd name="connsiteX3" fmla="*/ 0 w 10293751"/>
              <a:gd name="connsiteY3" fmla="*/ 1043447 h 1043448"/>
              <a:gd name="connsiteX4" fmla="*/ 3100752 w 10293751"/>
              <a:gd name="connsiteY4" fmla="*/ 0 h 1043448"/>
              <a:gd name="connsiteX0" fmla="*/ 3100752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100752 w 10293751"/>
              <a:gd name="connsiteY4" fmla="*/ 0 h 1031873"/>
              <a:gd name="connsiteX0" fmla="*/ 3579068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579068 w 10293751"/>
              <a:gd name="connsiteY4" fmla="*/ 0 h 1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751" h="1031873">
                <a:moveTo>
                  <a:pt x="3579068" y="0"/>
                </a:moveTo>
                <a:lnTo>
                  <a:pt x="10293751" y="1"/>
                </a:lnTo>
                <a:lnTo>
                  <a:pt x="10293751" y="1031873"/>
                </a:lnTo>
                <a:lnTo>
                  <a:pt x="0" y="1031872"/>
                </a:lnTo>
                <a:lnTo>
                  <a:pt x="3579068"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AED7014-B2AA-DB40-863A-452745F507E6}"/>
              </a:ext>
            </a:extLst>
          </p:cNvPr>
          <p:cNvSpPr/>
          <p:nvPr userDrawn="1"/>
        </p:nvSpPr>
        <p:spPr>
          <a:xfrm>
            <a:off x="0" y="6115051"/>
            <a:ext cx="12192000" cy="74294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11"/>
          <p:cNvSpPr>
            <a:spLocks noGrp="1"/>
          </p:cNvSpPr>
          <p:nvPr>
            <p:ph type="body" sz="quarter" idx="13" hasCustomPrompt="1"/>
          </p:nvPr>
        </p:nvSpPr>
        <p:spPr>
          <a:xfrm>
            <a:off x="2826555" y="3447399"/>
            <a:ext cx="8178613" cy="713317"/>
          </a:xfrm>
          <a:prstGeom prst="rect">
            <a:avLst/>
          </a:prstGeom>
        </p:spPr>
        <p:txBody>
          <a:bodyPr/>
          <a:lstStyle>
            <a:lvl1pPr marL="0" indent="0">
              <a:buNone/>
              <a:defRPr sz="3200" b="0" i="0">
                <a:solidFill>
                  <a:srgbClr val="00314C"/>
                </a:solidFill>
                <a:latin typeface="Verdana" charset="0"/>
                <a:ea typeface="Verdana" charset="0"/>
                <a:cs typeface="Verdana" charset="0"/>
              </a:defRPr>
            </a:lvl1pPr>
          </a:lstStyle>
          <a:p>
            <a:pPr lvl="0"/>
            <a:r>
              <a:rPr lang="en-US"/>
              <a:t>Subtitle (24)</a:t>
            </a:r>
          </a:p>
        </p:txBody>
      </p:sp>
      <p:pic>
        <p:nvPicPr>
          <p:cNvPr id="13" name="Picture 12">
            <a:extLst>
              <a:ext uri="{FF2B5EF4-FFF2-40B4-BE49-F238E27FC236}">
                <a16:creationId xmlns:a16="http://schemas.microsoft.com/office/drawing/2014/main" id="{D45773D2-6F75-8443-B3A1-EAC994FA804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829834" y="4178329"/>
            <a:ext cx="4395959" cy="1140163"/>
          </a:xfrm>
          <a:prstGeom prst="rect">
            <a:avLst/>
          </a:prstGeom>
        </p:spPr>
      </p:pic>
    </p:spTree>
    <p:extLst>
      <p:ext uri="{BB962C8B-B14F-4D97-AF65-F5344CB8AC3E}">
        <p14:creationId xmlns:p14="http://schemas.microsoft.com/office/powerpoint/2010/main" val="162964400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3_Title Slide_Yale Blu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2826555" y="5400857"/>
            <a:ext cx="8178613" cy="381643"/>
          </a:xfrm>
          <a:prstGeom prst="rect">
            <a:avLst/>
          </a:prstGeom>
        </p:spPr>
        <p:txBody>
          <a:bodyPr wrap="square">
            <a:spAutoFit/>
          </a:bodyPr>
          <a:lstStyle>
            <a:lvl1pPr marL="0" indent="0" algn="r">
              <a:buNone/>
              <a:defRPr sz="1867" baseline="0">
                <a:solidFill>
                  <a:srgbClr val="616364"/>
                </a:solidFill>
                <a:latin typeface="Verdana" charset="0"/>
                <a:ea typeface="Verdana" charset="0"/>
                <a:cs typeface="Verdana" charset="0"/>
              </a:defRPr>
            </a:lvl1pPr>
          </a:lstStyle>
          <a:p>
            <a:pPr lvl="0"/>
            <a:r>
              <a:rPr lang="en-US"/>
              <a:t>Date | Presenter Information (14 </a:t>
            </a:r>
            <a:r>
              <a:rPr lang="en-US" err="1"/>
              <a:t>pt</a:t>
            </a:r>
            <a:r>
              <a:rPr lang="en-US"/>
              <a:t>)</a:t>
            </a:r>
          </a:p>
        </p:txBody>
      </p:sp>
      <p:sp>
        <p:nvSpPr>
          <p:cNvPr id="2" name="Title 1"/>
          <p:cNvSpPr>
            <a:spLocks noGrp="1"/>
          </p:cNvSpPr>
          <p:nvPr>
            <p:ph type="ctrTitle" hasCustomPrompt="1"/>
          </p:nvPr>
        </p:nvSpPr>
        <p:spPr>
          <a:xfrm>
            <a:off x="2826555" y="1807151"/>
            <a:ext cx="8178613" cy="1629459"/>
          </a:xfrm>
          <a:prstGeom prst="rect">
            <a:avLst/>
          </a:prstGeom>
        </p:spPr>
        <p:txBody>
          <a:bodyPr anchor="b"/>
          <a:lstStyle>
            <a:lvl1pPr algn="l">
              <a:defRPr sz="5333" b="1" i="0" baseline="0">
                <a:solidFill>
                  <a:srgbClr val="00314C"/>
                </a:solidFill>
                <a:latin typeface="Verdana" charset="0"/>
                <a:ea typeface="Verdana" charset="0"/>
                <a:cs typeface="Verdana" charset="0"/>
              </a:defRPr>
            </a:lvl1pPr>
          </a:lstStyle>
          <a:p>
            <a:r>
              <a:rPr lang="en-US"/>
              <a:t>Presentation Title (40pt)</a:t>
            </a:r>
          </a:p>
        </p:txBody>
      </p:sp>
      <p:sp>
        <p:nvSpPr>
          <p:cNvPr id="4" name="Date Placeholder 3"/>
          <p:cNvSpPr>
            <a:spLocks noGrp="1"/>
          </p:cNvSpPr>
          <p:nvPr>
            <p:ph type="dt" sz="half" idx="10"/>
          </p:nvPr>
        </p:nvSpPr>
        <p:spPr/>
        <p:txBody>
          <a:bodyPr/>
          <a:lstStyle/>
          <a:p>
            <a:fld id="{74532A70-E035-AA47-9734-5D07D7BBF15C}"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C1C5-BCFD-E74C-BB4D-B3A564E128BA}" type="slidenum">
              <a:rPr lang="en-US" smtClean="0"/>
              <a:t>‹#›</a:t>
            </a:fld>
            <a:endParaRPr lang="en-US"/>
          </a:p>
        </p:txBody>
      </p:sp>
      <p:sp>
        <p:nvSpPr>
          <p:cNvPr id="7" name="Rectangle 12">
            <a:extLst>
              <a:ext uri="{FF2B5EF4-FFF2-40B4-BE49-F238E27FC236}">
                <a16:creationId xmlns:a16="http://schemas.microsoft.com/office/drawing/2014/main" id="{F5B886B3-8C49-D741-A041-118D116EDF7B}"/>
              </a:ext>
            </a:extLst>
          </p:cNvPr>
          <p:cNvSpPr/>
          <p:nvPr userDrawn="1"/>
        </p:nvSpPr>
        <p:spPr>
          <a:xfrm rot="10800000">
            <a:off x="1" y="2000248"/>
            <a:ext cx="2785068" cy="2042851"/>
          </a:xfrm>
          <a:custGeom>
            <a:avLst/>
            <a:gdLst>
              <a:gd name="connsiteX0" fmla="*/ 0 w 9564547"/>
              <a:gd name="connsiteY0" fmla="*/ 0 h 1031872"/>
              <a:gd name="connsiteX1" fmla="*/ 9564547 w 9564547"/>
              <a:gd name="connsiteY1" fmla="*/ 0 h 1031872"/>
              <a:gd name="connsiteX2" fmla="*/ 9564547 w 9564547"/>
              <a:gd name="connsiteY2" fmla="*/ 1031872 h 1031872"/>
              <a:gd name="connsiteX3" fmla="*/ 0 w 9564547"/>
              <a:gd name="connsiteY3" fmla="*/ 1031872 h 1031872"/>
              <a:gd name="connsiteX4" fmla="*/ 0 w 9564547"/>
              <a:gd name="connsiteY4" fmla="*/ 0 h 1031872"/>
              <a:gd name="connsiteX0" fmla="*/ 729205 w 10293752"/>
              <a:gd name="connsiteY0" fmla="*/ 0 h 1031872"/>
              <a:gd name="connsiteX1" fmla="*/ 10293752 w 10293752"/>
              <a:gd name="connsiteY1" fmla="*/ 0 h 1031872"/>
              <a:gd name="connsiteX2" fmla="*/ 10293752 w 10293752"/>
              <a:gd name="connsiteY2" fmla="*/ 1031872 h 1031872"/>
              <a:gd name="connsiteX3" fmla="*/ 0 w 10293752"/>
              <a:gd name="connsiteY3" fmla="*/ 1020297 h 1031872"/>
              <a:gd name="connsiteX4" fmla="*/ 729205 w 10293752"/>
              <a:gd name="connsiteY4" fmla="*/ 0 h 1031872"/>
              <a:gd name="connsiteX0" fmla="*/ 729205 w 10293752"/>
              <a:gd name="connsiteY0" fmla="*/ 0 h 1043446"/>
              <a:gd name="connsiteX1" fmla="*/ 10293752 w 10293752"/>
              <a:gd name="connsiteY1" fmla="*/ 0 h 1043446"/>
              <a:gd name="connsiteX2" fmla="*/ 10293752 w 10293752"/>
              <a:gd name="connsiteY2" fmla="*/ 1031872 h 1043446"/>
              <a:gd name="connsiteX3" fmla="*/ 0 w 10293752"/>
              <a:gd name="connsiteY3" fmla="*/ 1043446 h 1043446"/>
              <a:gd name="connsiteX4" fmla="*/ 729205 w 10293752"/>
              <a:gd name="connsiteY4" fmla="*/ 0 h 1043446"/>
              <a:gd name="connsiteX0" fmla="*/ 740779 w 10305326"/>
              <a:gd name="connsiteY0" fmla="*/ 0 h 1055021"/>
              <a:gd name="connsiteX1" fmla="*/ 10305326 w 10305326"/>
              <a:gd name="connsiteY1" fmla="*/ 0 h 1055021"/>
              <a:gd name="connsiteX2" fmla="*/ 10305326 w 10305326"/>
              <a:gd name="connsiteY2" fmla="*/ 1031872 h 1055021"/>
              <a:gd name="connsiteX3" fmla="*/ 0 w 10305326"/>
              <a:gd name="connsiteY3" fmla="*/ 1055021 h 1055021"/>
              <a:gd name="connsiteX4" fmla="*/ 740779 w 10305326"/>
              <a:gd name="connsiteY4" fmla="*/ 0 h 1055021"/>
              <a:gd name="connsiteX0" fmla="*/ 729204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729204 w 10293751"/>
              <a:gd name="connsiteY4" fmla="*/ 0 h 1031872"/>
              <a:gd name="connsiteX0" fmla="*/ 2057270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057270 w 10293751"/>
              <a:gd name="connsiteY4" fmla="*/ 0 h 1031872"/>
              <a:gd name="connsiteX0" fmla="*/ 2673873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673873 w 10293751"/>
              <a:gd name="connsiteY4" fmla="*/ 0 h 1031872"/>
              <a:gd name="connsiteX0" fmla="*/ 3432769 w 10293751"/>
              <a:gd name="connsiteY0" fmla="*/ 0 h 1055022"/>
              <a:gd name="connsiteX1" fmla="*/ 10293751 w 10293751"/>
              <a:gd name="connsiteY1" fmla="*/ 23150 h 1055022"/>
              <a:gd name="connsiteX2" fmla="*/ 10293751 w 10293751"/>
              <a:gd name="connsiteY2" fmla="*/ 1055022 h 1055022"/>
              <a:gd name="connsiteX3" fmla="*/ 0 w 10293751"/>
              <a:gd name="connsiteY3" fmla="*/ 1055021 h 1055022"/>
              <a:gd name="connsiteX4" fmla="*/ 3432769 w 10293751"/>
              <a:gd name="connsiteY4" fmla="*/ 0 h 1055022"/>
              <a:gd name="connsiteX0" fmla="*/ 3100752 w 10293751"/>
              <a:gd name="connsiteY0" fmla="*/ 0 h 1043448"/>
              <a:gd name="connsiteX1" fmla="*/ 10293751 w 10293751"/>
              <a:gd name="connsiteY1" fmla="*/ 11576 h 1043448"/>
              <a:gd name="connsiteX2" fmla="*/ 10293751 w 10293751"/>
              <a:gd name="connsiteY2" fmla="*/ 1043448 h 1043448"/>
              <a:gd name="connsiteX3" fmla="*/ 0 w 10293751"/>
              <a:gd name="connsiteY3" fmla="*/ 1043447 h 1043448"/>
              <a:gd name="connsiteX4" fmla="*/ 3100752 w 10293751"/>
              <a:gd name="connsiteY4" fmla="*/ 0 h 1043448"/>
              <a:gd name="connsiteX0" fmla="*/ 3100752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100752 w 10293751"/>
              <a:gd name="connsiteY4" fmla="*/ 0 h 1031873"/>
              <a:gd name="connsiteX0" fmla="*/ 3579068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579068 w 10293751"/>
              <a:gd name="connsiteY4" fmla="*/ 0 h 1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751" h="1031873">
                <a:moveTo>
                  <a:pt x="3579068" y="0"/>
                </a:moveTo>
                <a:lnTo>
                  <a:pt x="10293751" y="1"/>
                </a:lnTo>
                <a:lnTo>
                  <a:pt x="10293751" y="1031873"/>
                </a:lnTo>
                <a:lnTo>
                  <a:pt x="0" y="1031872"/>
                </a:lnTo>
                <a:lnTo>
                  <a:pt x="3579068"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AED7014-B2AA-DB40-863A-452745F507E6}"/>
              </a:ext>
            </a:extLst>
          </p:cNvPr>
          <p:cNvSpPr/>
          <p:nvPr userDrawn="1"/>
        </p:nvSpPr>
        <p:spPr>
          <a:xfrm>
            <a:off x="0" y="6115051"/>
            <a:ext cx="12192000" cy="74294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11"/>
          <p:cNvSpPr>
            <a:spLocks noGrp="1"/>
          </p:cNvSpPr>
          <p:nvPr>
            <p:ph type="body" sz="quarter" idx="13" hasCustomPrompt="1"/>
          </p:nvPr>
        </p:nvSpPr>
        <p:spPr>
          <a:xfrm>
            <a:off x="2826555" y="3447399"/>
            <a:ext cx="8178613" cy="713317"/>
          </a:xfrm>
          <a:prstGeom prst="rect">
            <a:avLst/>
          </a:prstGeom>
        </p:spPr>
        <p:txBody>
          <a:bodyPr/>
          <a:lstStyle>
            <a:lvl1pPr marL="0" indent="0">
              <a:buNone/>
              <a:defRPr sz="3200" b="0" i="0">
                <a:solidFill>
                  <a:srgbClr val="00314C"/>
                </a:solidFill>
                <a:latin typeface="Verdana" charset="0"/>
                <a:ea typeface="Verdana" charset="0"/>
                <a:cs typeface="Verdana" charset="0"/>
              </a:defRPr>
            </a:lvl1pPr>
          </a:lstStyle>
          <a:p>
            <a:pPr lvl="0"/>
            <a:r>
              <a:rPr lang="en-US"/>
              <a:t>Subtitle (24)</a:t>
            </a:r>
          </a:p>
        </p:txBody>
      </p:sp>
      <p:pic>
        <p:nvPicPr>
          <p:cNvPr id="13" name="Picture 12">
            <a:extLst>
              <a:ext uri="{FF2B5EF4-FFF2-40B4-BE49-F238E27FC236}">
                <a16:creationId xmlns:a16="http://schemas.microsoft.com/office/drawing/2014/main" id="{D45773D2-6F75-8443-B3A1-EAC994FA804A}"/>
              </a:ext>
            </a:extLst>
          </p:cNvPr>
          <p:cNvPicPr>
            <a:picLocks noChangeAspect="1"/>
          </p:cNvPicPr>
          <p:nvPr userDrawn="1"/>
        </p:nvPicPr>
        <p:blipFill>
          <a:blip r:embed="rId2"/>
          <a:srcRect/>
          <a:stretch/>
        </p:blipFill>
        <p:spPr>
          <a:xfrm>
            <a:off x="2829834" y="4178329"/>
            <a:ext cx="4395959" cy="1140163"/>
          </a:xfrm>
          <a:prstGeom prst="rect">
            <a:avLst/>
          </a:prstGeom>
        </p:spPr>
      </p:pic>
    </p:spTree>
    <p:extLst>
      <p:ext uri="{BB962C8B-B14F-4D97-AF65-F5344CB8AC3E}">
        <p14:creationId xmlns:p14="http://schemas.microsoft.com/office/powerpoint/2010/main" val="30932036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990" y="783845"/>
            <a:ext cx="10177757"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4"/>
          <p:cNvSpPr>
            <a:spLocks noGrp="1"/>
          </p:cNvSpPr>
          <p:nvPr>
            <p:ph type="body" sz="quarter" idx="10" hasCustomPrompt="1"/>
          </p:nvPr>
        </p:nvSpPr>
        <p:spPr>
          <a:xfrm>
            <a:off x="848784" y="1615018"/>
            <a:ext cx="10176933" cy="3812116"/>
          </a:xfrm>
          <a:prstGeom prst="rect">
            <a:avLst/>
          </a:prstGeom>
        </p:spPr>
        <p:txBody>
          <a:bodyPr/>
          <a:lstStyle>
            <a:lvl1pPr marL="380990" indent="-380990">
              <a:buFont typeface="Arial" panose="020B0604020202020204" pitchFamily="34" charset="0"/>
              <a:buChar char="•"/>
              <a:defRPr sz="2133" b="0" baseline="0">
                <a:solidFill>
                  <a:schemeClr val="tx1"/>
                </a:solidFill>
                <a:latin typeface="Verdana" charset="0"/>
                <a:ea typeface="Verdana" charset="0"/>
                <a:cs typeface="Verdana" charset="0"/>
              </a:defRPr>
            </a:lvl1pPr>
            <a:lvl2pPr>
              <a:defRPr sz="2133">
                <a:latin typeface="Verdana" charset="0"/>
                <a:ea typeface="Verdana" charset="0"/>
                <a:cs typeface="Verdana" charset="0"/>
              </a:defRPr>
            </a:lvl2pPr>
            <a:lvl3pPr>
              <a:defRPr sz="2133">
                <a:latin typeface="Verdana" charset="0"/>
                <a:ea typeface="Verdana" charset="0"/>
                <a:cs typeface="Verdana" charset="0"/>
              </a:defRPr>
            </a:lvl3pPr>
            <a:lvl4pPr>
              <a:defRPr sz="2133">
                <a:latin typeface="Verdana" charset="0"/>
                <a:ea typeface="Verdana" charset="0"/>
                <a:cs typeface="Verdana" charset="0"/>
              </a:defRPr>
            </a:lvl4pPr>
            <a:lvl5pPr>
              <a:defRPr sz="2133">
                <a:latin typeface="Verdana" charset="0"/>
                <a:ea typeface="Verdana" charset="0"/>
                <a:cs typeface="Verdana" charset="0"/>
              </a:defRPr>
            </a:lvl5pPr>
          </a:lstStyle>
          <a:p>
            <a:pPr lvl="0"/>
            <a:r>
              <a:rPr lang="en-US"/>
              <a:t>Copy goes here</a:t>
            </a:r>
          </a:p>
          <a:p>
            <a:pPr lvl="0"/>
            <a:endParaRPr lang="en-US"/>
          </a:p>
        </p:txBody>
      </p:sp>
      <p:pic>
        <p:nvPicPr>
          <p:cNvPr id="7" name="Picture 6">
            <a:extLst>
              <a:ext uri="{FF2B5EF4-FFF2-40B4-BE49-F238E27FC236}">
                <a16:creationId xmlns:a16="http://schemas.microsoft.com/office/drawing/2014/main" id="{BF971B31-57A8-E440-A02E-BFAC023C30AB}"/>
              </a:ext>
            </a:extLst>
          </p:cNvPr>
          <p:cNvPicPr>
            <a:picLocks noChangeAspect="1"/>
          </p:cNvPicPr>
          <p:nvPr userDrawn="1"/>
        </p:nvPicPr>
        <p:blipFill>
          <a:blip r:embed="rId2"/>
          <a:srcRect/>
          <a:stretch/>
        </p:blipFill>
        <p:spPr>
          <a:xfrm>
            <a:off x="7132672" y="6364408"/>
            <a:ext cx="5059328" cy="493592"/>
          </a:xfrm>
          <a:prstGeom prst="rect">
            <a:avLst/>
          </a:prstGeom>
        </p:spPr>
      </p:pic>
    </p:spTree>
    <p:extLst>
      <p:ext uri="{BB962C8B-B14F-4D97-AF65-F5344CB8AC3E}">
        <p14:creationId xmlns:p14="http://schemas.microsoft.com/office/powerpoint/2010/main" val="361049650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a:srcRect/>
          <a:stretch/>
        </p:blipFill>
        <p:spPr>
          <a:xfrm>
            <a:off x="7132672" y="6364408"/>
            <a:ext cx="5059328" cy="493592"/>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hasCustomPrompt="1"/>
          </p:nvPr>
        </p:nvSpPr>
        <p:spPr>
          <a:xfrm>
            <a:off x="848989" y="806856"/>
            <a:ext cx="10156179"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aseline="0">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Tree>
    <p:extLst>
      <p:ext uri="{BB962C8B-B14F-4D97-AF65-F5344CB8AC3E}">
        <p14:creationId xmlns:p14="http://schemas.microsoft.com/office/powerpoint/2010/main" val="141013063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 name="Content Placeholder 2"/>
          <p:cNvSpPr>
            <a:spLocks noGrp="1"/>
          </p:cNvSpPr>
          <p:nvPr>
            <p:ph sz="half" idx="1" hasCustomPrompt="1"/>
          </p:nvPr>
        </p:nvSpPr>
        <p:spPr>
          <a:xfrm>
            <a:off x="1186832" y="1294452"/>
            <a:ext cx="3983336" cy="3788089"/>
          </a:xfrm>
          <a:prstGeom prst="rect">
            <a:avLst/>
          </a:prstGeom>
        </p:spPr>
        <p:txBody>
          <a:bodyPr/>
          <a:lstStyle>
            <a:lvl1pPr marL="0" indent="0">
              <a:buNone/>
              <a:defRPr sz="1200" b="0" i="1" baseline="0">
                <a:solidFill>
                  <a:srgbClr val="003B5C"/>
                </a:solidFill>
                <a:latin typeface="Verdana" charset="0"/>
                <a:ea typeface="Verdana" charset="0"/>
                <a:cs typeface="Verdana" charset="0"/>
              </a:defRPr>
            </a:lvl1pPr>
          </a:lstStyle>
          <a:p>
            <a:pPr lvl="0"/>
            <a:r>
              <a:rPr lang="en-US"/>
              <a:t>*Insert Image Here</a:t>
            </a:r>
          </a:p>
        </p:txBody>
      </p:sp>
      <p:sp>
        <p:nvSpPr>
          <p:cNvPr id="4" name="Content Placeholder 3"/>
          <p:cNvSpPr>
            <a:spLocks noGrp="1"/>
          </p:cNvSpPr>
          <p:nvPr>
            <p:ph sz="half" idx="2" hasCustomPrompt="1"/>
          </p:nvPr>
        </p:nvSpPr>
        <p:spPr>
          <a:xfrm>
            <a:off x="5549395" y="1997127"/>
            <a:ext cx="5466561" cy="3085413"/>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0" baseline="0">
                <a:solidFill>
                  <a:schemeClr val="tx1"/>
                </a:solidFill>
                <a:latin typeface="Verdana" charset="0"/>
                <a:ea typeface="Verdana" charset="0"/>
                <a:cs typeface="Verdana" charset="0"/>
              </a:defRPr>
            </a:lvl1pPr>
            <a:lvl2pPr>
              <a:defRPr sz="1867" b="0">
                <a:solidFill>
                  <a:srgbClr val="003B5C"/>
                </a:solidFill>
                <a:latin typeface="Verdana" charset="0"/>
                <a:ea typeface="Verdana" charset="0"/>
                <a:cs typeface="Verdana" charset="0"/>
              </a:defRPr>
            </a:lvl2pPr>
            <a:lvl3pPr>
              <a:defRPr sz="1867" b="0">
                <a:solidFill>
                  <a:srgbClr val="003B5C"/>
                </a:solidFill>
                <a:latin typeface="Verdana" charset="0"/>
                <a:ea typeface="Verdana" charset="0"/>
                <a:cs typeface="Verdana" charset="0"/>
              </a:defRPr>
            </a:lvl3pPr>
            <a:lvl4pPr>
              <a:defRPr sz="1867" b="0">
                <a:solidFill>
                  <a:srgbClr val="003B5C"/>
                </a:solidFill>
                <a:latin typeface="Verdana" charset="0"/>
                <a:ea typeface="Verdana" charset="0"/>
                <a:cs typeface="Verdana" charset="0"/>
              </a:defRPr>
            </a:lvl4pPr>
            <a:lvl5pPr>
              <a:defRPr sz="1867" b="0">
                <a:solidFill>
                  <a:srgbClr val="003B5C"/>
                </a:solidFill>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
        <p:nvSpPr>
          <p:cNvPr id="17" name="Title 16"/>
          <p:cNvSpPr>
            <a:spLocks noGrp="1"/>
          </p:cNvSpPr>
          <p:nvPr>
            <p:ph type="title" hasCustomPrompt="1"/>
          </p:nvPr>
        </p:nvSpPr>
        <p:spPr>
          <a:xfrm>
            <a:off x="5549395" y="1154526"/>
            <a:ext cx="5466561"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pic>
        <p:nvPicPr>
          <p:cNvPr id="8" name="Picture 7">
            <a:extLst>
              <a:ext uri="{FF2B5EF4-FFF2-40B4-BE49-F238E27FC236}">
                <a16:creationId xmlns:a16="http://schemas.microsoft.com/office/drawing/2014/main" id="{3B203E0B-1FAC-F64F-A8A3-54937D9BF5E4}"/>
              </a:ext>
            </a:extLst>
          </p:cNvPr>
          <p:cNvPicPr>
            <a:picLocks noChangeAspect="1"/>
          </p:cNvPicPr>
          <p:nvPr userDrawn="1"/>
        </p:nvPicPr>
        <p:blipFill>
          <a:blip r:embed="rId2"/>
          <a:srcRect/>
          <a:stretch/>
        </p:blipFill>
        <p:spPr>
          <a:xfrm>
            <a:off x="7132672" y="6364408"/>
            <a:ext cx="5059328" cy="493592"/>
          </a:xfrm>
          <a:prstGeom prst="rect">
            <a:avLst/>
          </a:prstGeom>
        </p:spPr>
      </p:pic>
    </p:spTree>
    <p:extLst>
      <p:ext uri="{BB962C8B-B14F-4D97-AF65-F5344CB8AC3E}">
        <p14:creationId xmlns:p14="http://schemas.microsoft.com/office/powerpoint/2010/main" val="69805987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3_Title Slide_Yale Blu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2826555" y="5400857"/>
            <a:ext cx="8178613" cy="381643"/>
          </a:xfrm>
          <a:prstGeom prst="rect">
            <a:avLst/>
          </a:prstGeom>
        </p:spPr>
        <p:txBody>
          <a:bodyPr wrap="square">
            <a:spAutoFit/>
          </a:bodyPr>
          <a:lstStyle>
            <a:lvl1pPr marL="0" indent="0" algn="r">
              <a:buNone/>
              <a:defRPr sz="1867" baseline="0">
                <a:solidFill>
                  <a:srgbClr val="616364"/>
                </a:solidFill>
                <a:latin typeface="Verdana" charset="0"/>
                <a:ea typeface="Verdana" charset="0"/>
                <a:cs typeface="Verdana" charset="0"/>
              </a:defRPr>
            </a:lvl1pPr>
          </a:lstStyle>
          <a:p>
            <a:pPr lvl="0"/>
            <a:r>
              <a:rPr lang="en-US"/>
              <a:t>Date | Presenter Information (14 </a:t>
            </a:r>
            <a:r>
              <a:rPr lang="en-US" err="1"/>
              <a:t>pt</a:t>
            </a:r>
            <a:r>
              <a:rPr lang="en-US"/>
              <a:t>)</a:t>
            </a:r>
          </a:p>
        </p:txBody>
      </p:sp>
      <p:sp>
        <p:nvSpPr>
          <p:cNvPr id="2" name="Title 1"/>
          <p:cNvSpPr>
            <a:spLocks noGrp="1"/>
          </p:cNvSpPr>
          <p:nvPr>
            <p:ph type="ctrTitle" hasCustomPrompt="1"/>
          </p:nvPr>
        </p:nvSpPr>
        <p:spPr>
          <a:xfrm>
            <a:off x="2826555" y="1807151"/>
            <a:ext cx="8178613" cy="1629459"/>
          </a:xfrm>
          <a:prstGeom prst="rect">
            <a:avLst/>
          </a:prstGeom>
        </p:spPr>
        <p:txBody>
          <a:bodyPr anchor="b"/>
          <a:lstStyle>
            <a:lvl1pPr algn="l">
              <a:defRPr sz="5333" b="1" i="0" baseline="0">
                <a:solidFill>
                  <a:srgbClr val="00314C"/>
                </a:solidFill>
                <a:latin typeface="Verdana" charset="0"/>
                <a:ea typeface="Verdana" charset="0"/>
                <a:cs typeface="Verdana" charset="0"/>
              </a:defRPr>
            </a:lvl1pPr>
          </a:lstStyle>
          <a:p>
            <a:r>
              <a:rPr lang="en-US"/>
              <a:t>Presentation Title (40pt)</a:t>
            </a:r>
          </a:p>
        </p:txBody>
      </p:sp>
      <p:sp>
        <p:nvSpPr>
          <p:cNvPr id="4" name="Date Placeholder 3"/>
          <p:cNvSpPr>
            <a:spLocks noGrp="1"/>
          </p:cNvSpPr>
          <p:nvPr>
            <p:ph type="dt" sz="half" idx="10"/>
          </p:nvPr>
        </p:nvSpPr>
        <p:spPr/>
        <p:txBody>
          <a:bodyPr/>
          <a:lstStyle/>
          <a:p>
            <a:fld id="{74532A70-E035-AA47-9734-5D07D7BBF15C}"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C1C5-BCFD-E74C-BB4D-B3A564E128BA}" type="slidenum">
              <a:rPr lang="en-US" smtClean="0"/>
              <a:t>‹#›</a:t>
            </a:fld>
            <a:endParaRPr lang="en-US"/>
          </a:p>
        </p:txBody>
      </p:sp>
      <p:sp>
        <p:nvSpPr>
          <p:cNvPr id="7" name="Rectangle 12">
            <a:extLst>
              <a:ext uri="{FF2B5EF4-FFF2-40B4-BE49-F238E27FC236}">
                <a16:creationId xmlns:a16="http://schemas.microsoft.com/office/drawing/2014/main" id="{F5B886B3-8C49-D741-A041-118D116EDF7B}"/>
              </a:ext>
            </a:extLst>
          </p:cNvPr>
          <p:cNvSpPr/>
          <p:nvPr userDrawn="1"/>
        </p:nvSpPr>
        <p:spPr>
          <a:xfrm rot="10800000">
            <a:off x="1" y="2000248"/>
            <a:ext cx="2785068" cy="2042851"/>
          </a:xfrm>
          <a:custGeom>
            <a:avLst/>
            <a:gdLst>
              <a:gd name="connsiteX0" fmla="*/ 0 w 9564547"/>
              <a:gd name="connsiteY0" fmla="*/ 0 h 1031872"/>
              <a:gd name="connsiteX1" fmla="*/ 9564547 w 9564547"/>
              <a:gd name="connsiteY1" fmla="*/ 0 h 1031872"/>
              <a:gd name="connsiteX2" fmla="*/ 9564547 w 9564547"/>
              <a:gd name="connsiteY2" fmla="*/ 1031872 h 1031872"/>
              <a:gd name="connsiteX3" fmla="*/ 0 w 9564547"/>
              <a:gd name="connsiteY3" fmla="*/ 1031872 h 1031872"/>
              <a:gd name="connsiteX4" fmla="*/ 0 w 9564547"/>
              <a:gd name="connsiteY4" fmla="*/ 0 h 1031872"/>
              <a:gd name="connsiteX0" fmla="*/ 729205 w 10293752"/>
              <a:gd name="connsiteY0" fmla="*/ 0 h 1031872"/>
              <a:gd name="connsiteX1" fmla="*/ 10293752 w 10293752"/>
              <a:gd name="connsiteY1" fmla="*/ 0 h 1031872"/>
              <a:gd name="connsiteX2" fmla="*/ 10293752 w 10293752"/>
              <a:gd name="connsiteY2" fmla="*/ 1031872 h 1031872"/>
              <a:gd name="connsiteX3" fmla="*/ 0 w 10293752"/>
              <a:gd name="connsiteY3" fmla="*/ 1020297 h 1031872"/>
              <a:gd name="connsiteX4" fmla="*/ 729205 w 10293752"/>
              <a:gd name="connsiteY4" fmla="*/ 0 h 1031872"/>
              <a:gd name="connsiteX0" fmla="*/ 729205 w 10293752"/>
              <a:gd name="connsiteY0" fmla="*/ 0 h 1043446"/>
              <a:gd name="connsiteX1" fmla="*/ 10293752 w 10293752"/>
              <a:gd name="connsiteY1" fmla="*/ 0 h 1043446"/>
              <a:gd name="connsiteX2" fmla="*/ 10293752 w 10293752"/>
              <a:gd name="connsiteY2" fmla="*/ 1031872 h 1043446"/>
              <a:gd name="connsiteX3" fmla="*/ 0 w 10293752"/>
              <a:gd name="connsiteY3" fmla="*/ 1043446 h 1043446"/>
              <a:gd name="connsiteX4" fmla="*/ 729205 w 10293752"/>
              <a:gd name="connsiteY4" fmla="*/ 0 h 1043446"/>
              <a:gd name="connsiteX0" fmla="*/ 740779 w 10305326"/>
              <a:gd name="connsiteY0" fmla="*/ 0 h 1055021"/>
              <a:gd name="connsiteX1" fmla="*/ 10305326 w 10305326"/>
              <a:gd name="connsiteY1" fmla="*/ 0 h 1055021"/>
              <a:gd name="connsiteX2" fmla="*/ 10305326 w 10305326"/>
              <a:gd name="connsiteY2" fmla="*/ 1031872 h 1055021"/>
              <a:gd name="connsiteX3" fmla="*/ 0 w 10305326"/>
              <a:gd name="connsiteY3" fmla="*/ 1055021 h 1055021"/>
              <a:gd name="connsiteX4" fmla="*/ 740779 w 10305326"/>
              <a:gd name="connsiteY4" fmla="*/ 0 h 1055021"/>
              <a:gd name="connsiteX0" fmla="*/ 729204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729204 w 10293751"/>
              <a:gd name="connsiteY4" fmla="*/ 0 h 1031872"/>
              <a:gd name="connsiteX0" fmla="*/ 2057270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057270 w 10293751"/>
              <a:gd name="connsiteY4" fmla="*/ 0 h 1031872"/>
              <a:gd name="connsiteX0" fmla="*/ 2673873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673873 w 10293751"/>
              <a:gd name="connsiteY4" fmla="*/ 0 h 1031872"/>
              <a:gd name="connsiteX0" fmla="*/ 3432769 w 10293751"/>
              <a:gd name="connsiteY0" fmla="*/ 0 h 1055022"/>
              <a:gd name="connsiteX1" fmla="*/ 10293751 w 10293751"/>
              <a:gd name="connsiteY1" fmla="*/ 23150 h 1055022"/>
              <a:gd name="connsiteX2" fmla="*/ 10293751 w 10293751"/>
              <a:gd name="connsiteY2" fmla="*/ 1055022 h 1055022"/>
              <a:gd name="connsiteX3" fmla="*/ 0 w 10293751"/>
              <a:gd name="connsiteY3" fmla="*/ 1055021 h 1055022"/>
              <a:gd name="connsiteX4" fmla="*/ 3432769 w 10293751"/>
              <a:gd name="connsiteY4" fmla="*/ 0 h 1055022"/>
              <a:gd name="connsiteX0" fmla="*/ 3100752 w 10293751"/>
              <a:gd name="connsiteY0" fmla="*/ 0 h 1043448"/>
              <a:gd name="connsiteX1" fmla="*/ 10293751 w 10293751"/>
              <a:gd name="connsiteY1" fmla="*/ 11576 h 1043448"/>
              <a:gd name="connsiteX2" fmla="*/ 10293751 w 10293751"/>
              <a:gd name="connsiteY2" fmla="*/ 1043448 h 1043448"/>
              <a:gd name="connsiteX3" fmla="*/ 0 w 10293751"/>
              <a:gd name="connsiteY3" fmla="*/ 1043447 h 1043448"/>
              <a:gd name="connsiteX4" fmla="*/ 3100752 w 10293751"/>
              <a:gd name="connsiteY4" fmla="*/ 0 h 1043448"/>
              <a:gd name="connsiteX0" fmla="*/ 3100752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100752 w 10293751"/>
              <a:gd name="connsiteY4" fmla="*/ 0 h 1031873"/>
              <a:gd name="connsiteX0" fmla="*/ 3579068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579068 w 10293751"/>
              <a:gd name="connsiteY4" fmla="*/ 0 h 1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751" h="1031873">
                <a:moveTo>
                  <a:pt x="3579068" y="0"/>
                </a:moveTo>
                <a:lnTo>
                  <a:pt x="10293751" y="1"/>
                </a:lnTo>
                <a:lnTo>
                  <a:pt x="10293751" y="1031873"/>
                </a:lnTo>
                <a:lnTo>
                  <a:pt x="0" y="1031872"/>
                </a:lnTo>
                <a:lnTo>
                  <a:pt x="3579068"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AED7014-B2AA-DB40-863A-452745F507E6}"/>
              </a:ext>
            </a:extLst>
          </p:cNvPr>
          <p:cNvSpPr/>
          <p:nvPr userDrawn="1"/>
        </p:nvSpPr>
        <p:spPr>
          <a:xfrm>
            <a:off x="0" y="6115051"/>
            <a:ext cx="12192000" cy="74294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11"/>
          <p:cNvSpPr>
            <a:spLocks noGrp="1"/>
          </p:cNvSpPr>
          <p:nvPr>
            <p:ph type="body" sz="quarter" idx="13" hasCustomPrompt="1"/>
          </p:nvPr>
        </p:nvSpPr>
        <p:spPr>
          <a:xfrm>
            <a:off x="2826555" y="3447399"/>
            <a:ext cx="8178613" cy="713317"/>
          </a:xfrm>
          <a:prstGeom prst="rect">
            <a:avLst/>
          </a:prstGeom>
        </p:spPr>
        <p:txBody>
          <a:bodyPr/>
          <a:lstStyle>
            <a:lvl1pPr marL="0" indent="0">
              <a:buNone/>
              <a:defRPr sz="3200" b="0" i="0">
                <a:solidFill>
                  <a:srgbClr val="00314C"/>
                </a:solidFill>
                <a:latin typeface="Verdana" charset="0"/>
                <a:ea typeface="Verdana" charset="0"/>
                <a:cs typeface="Verdana" charset="0"/>
              </a:defRPr>
            </a:lvl1pPr>
          </a:lstStyle>
          <a:p>
            <a:pPr lvl="0"/>
            <a:r>
              <a:rPr lang="en-US"/>
              <a:t>Subtitle (24)</a:t>
            </a:r>
          </a:p>
        </p:txBody>
      </p:sp>
      <p:pic>
        <p:nvPicPr>
          <p:cNvPr id="13" name="Picture 12">
            <a:extLst>
              <a:ext uri="{FF2B5EF4-FFF2-40B4-BE49-F238E27FC236}">
                <a16:creationId xmlns:a16="http://schemas.microsoft.com/office/drawing/2014/main" id="{D45773D2-6F75-8443-B3A1-EAC994FA804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829834" y="4178329"/>
            <a:ext cx="4395959" cy="1140163"/>
          </a:xfrm>
          <a:prstGeom prst="rect">
            <a:avLst/>
          </a:prstGeom>
        </p:spPr>
      </p:pic>
    </p:spTree>
    <p:extLst>
      <p:ext uri="{BB962C8B-B14F-4D97-AF65-F5344CB8AC3E}">
        <p14:creationId xmlns:p14="http://schemas.microsoft.com/office/powerpoint/2010/main" val="30932036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990" y="783845"/>
            <a:ext cx="10177757"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4"/>
          <p:cNvSpPr>
            <a:spLocks noGrp="1"/>
          </p:cNvSpPr>
          <p:nvPr>
            <p:ph type="body" sz="quarter" idx="10" hasCustomPrompt="1"/>
          </p:nvPr>
        </p:nvSpPr>
        <p:spPr>
          <a:xfrm>
            <a:off x="848784" y="1615018"/>
            <a:ext cx="10176933" cy="3812116"/>
          </a:xfrm>
          <a:prstGeom prst="rect">
            <a:avLst/>
          </a:prstGeom>
        </p:spPr>
        <p:txBody>
          <a:bodyPr/>
          <a:lstStyle>
            <a:lvl1pPr marL="380990" indent="-380990">
              <a:buFont typeface="Arial" panose="020B0604020202020204" pitchFamily="34" charset="0"/>
              <a:buChar char="•"/>
              <a:defRPr sz="2133" b="0" baseline="0">
                <a:solidFill>
                  <a:schemeClr val="tx1"/>
                </a:solidFill>
                <a:latin typeface="Verdana" charset="0"/>
                <a:ea typeface="Verdana" charset="0"/>
                <a:cs typeface="Verdana" charset="0"/>
              </a:defRPr>
            </a:lvl1pPr>
            <a:lvl2pPr>
              <a:defRPr sz="2133">
                <a:latin typeface="Verdana" charset="0"/>
                <a:ea typeface="Verdana" charset="0"/>
                <a:cs typeface="Verdana" charset="0"/>
              </a:defRPr>
            </a:lvl2pPr>
            <a:lvl3pPr>
              <a:defRPr sz="2133">
                <a:latin typeface="Verdana" charset="0"/>
                <a:ea typeface="Verdana" charset="0"/>
                <a:cs typeface="Verdana" charset="0"/>
              </a:defRPr>
            </a:lvl3pPr>
            <a:lvl4pPr>
              <a:defRPr sz="2133">
                <a:latin typeface="Verdana" charset="0"/>
                <a:ea typeface="Verdana" charset="0"/>
                <a:cs typeface="Verdana" charset="0"/>
              </a:defRPr>
            </a:lvl4pPr>
            <a:lvl5pPr>
              <a:defRPr sz="2133">
                <a:latin typeface="Verdana" charset="0"/>
                <a:ea typeface="Verdana" charset="0"/>
                <a:cs typeface="Verdana" charset="0"/>
              </a:defRPr>
            </a:lvl5pPr>
          </a:lstStyle>
          <a:p>
            <a:pPr lvl="0"/>
            <a:r>
              <a:rPr lang="en-US"/>
              <a:t>Copy goes here</a:t>
            </a:r>
          </a:p>
          <a:p>
            <a:pPr lvl="0"/>
            <a:endParaRPr lang="en-US"/>
          </a:p>
        </p:txBody>
      </p:sp>
      <p:pic>
        <p:nvPicPr>
          <p:cNvPr id="7" name="Picture 6">
            <a:extLst>
              <a:ext uri="{FF2B5EF4-FFF2-40B4-BE49-F238E27FC236}">
                <a16:creationId xmlns:a16="http://schemas.microsoft.com/office/drawing/2014/main" id="{BF971B31-57A8-E440-A02E-BFAC023C30A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361049650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hasCustomPrompt="1"/>
          </p:nvPr>
        </p:nvSpPr>
        <p:spPr>
          <a:xfrm>
            <a:off x="848989" y="806856"/>
            <a:ext cx="10156179"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aseline="0">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Tree>
    <p:extLst>
      <p:ext uri="{BB962C8B-B14F-4D97-AF65-F5344CB8AC3E}">
        <p14:creationId xmlns:p14="http://schemas.microsoft.com/office/powerpoint/2010/main" val="141013063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 name="Content Placeholder 2"/>
          <p:cNvSpPr>
            <a:spLocks noGrp="1"/>
          </p:cNvSpPr>
          <p:nvPr>
            <p:ph sz="half" idx="1" hasCustomPrompt="1"/>
          </p:nvPr>
        </p:nvSpPr>
        <p:spPr>
          <a:xfrm>
            <a:off x="1186832" y="1294452"/>
            <a:ext cx="3983336" cy="3788089"/>
          </a:xfrm>
          <a:prstGeom prst="rect">
            <a:avLst/>
          </a:prstGeom>
        </p:spPr>
        <p:txBody>
          <a:bodyPr/>
          <a:lstStyle>
            <a:lvl1pPr marL="0" indent="0">
              <a:buNone/>
              <a:defRPr sz="1200" b="0" i="1" baseline="0">
                <a:solidFill>
                  <a:srgbClr val="003B5C"/>
                </a:solidFill>
                <a:latin typeface="Verdana" charset="0"/>
                <a:ea typeface="Verdana" charset="0"/>
                <a:cs typeface="Verdana" charset="0"/>
              </a:defRPr>
            </a:lvl1pPr>
          </a:lstStyle>
          <a:p>
            <a:pPr lvl="0"/>
            <a:r>
              <a:rPr lang="en-US"/>
              <a:t>*Insert Image Here</a:t>
            </a:r>
          </a:p>
        </p:txBody>
      </p:sp>
      <p:sp>
        <p:nvSpPr>
          <p:cNvPr id="4" name="Content Placeholder 3"/>
          <p:cNvSpPr>
            <a:spLocks noGrp="1"/>
          </p:cNvSpPr>
          <p:nvPr>
            <p:ph sz="half" idx="2" hasCustomPrompt="1"/>
          </p:nvPr>
        </p:nvSpPr>
        <p:spPr>
          <a:xfrm>
            <a:off x="5549395" y="1997127"/>
            <a:ext cx="5466561" cy="3085413"/>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0" baseline="0">
                <a:solidFill>
                  <a:schemeClr val="tx1"/>
                </a:solidFill>
                <a:latin typeface="Verdana" charset="0"/>
                <a:ea typeface="Verdana" charset="0"/>
                <a:cs typeface="Verdana" charset="0"/>
              </a:defRPr>
            </a:lvl1pPr>
            <a:lvl2pPr>
              <a:defRPr sz="1867" b="0">
                <a:solidFill>
                  <a:srgbClr val="003B5C"/>
                </a:solidFill>
                <a:latin typeface="Verdana" charset="0"/>
                <a:ea typeface="Verdana" charset="0"/>
                <a:cs typeface="Verdana" charset="0"/>
              </a:defRPr>
            </a:lvl2pPr>
            <a:lvl3pPr>
              <a:defRPr sz="1867" b="0">
                <a:solidFill>
                  <a:srgbClr val="003B5C"/>
                </a:solidFill>
                <a:latin typeface="Verdana" charset="0"/>
                <a:ea typeface="Verdana" charset="0"/>
                <a:cs typeface="Verdana" charset="0"/>
              </a:defRPr>
            </a:lvl3pPr>
            <a:lvl4pPr>
              <a:defRPr sz="1867" b="0">
                <a:solidFill>
                  <a:srgbClr val="003B5C"/>
                </a:solidFill>
                <a:latin typeface="Verdana" charset="0"/>
                <a:ea typeface="Verdana" charset="0"/>
                <a:cs typeface="Verdana" charset="0"/>
              </a:defRPr>
            </a:lvl4pPr>
            <a:lvl5pPr>
              <a:defRPr sz="1867" b="0">
                <a:solidFill>
                  <a:srgbClr val="003B5C"/>
                </a:solidFill>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
        <p:nvSpPr>
          <p:cNvPr id="17" name="Title 16"/>
          <p:cNvSpPr>
            <a:spLocks noGrp="1"/>
          </p:cNvSpPr>
          <p:nvPr>
            <p:ph type="title" hasCustomPrompt="1"/>
          </p:nvPr>
        </p:nvSpPr>
        <p:spPr>
          <a:xfrm>
            <a:off x="5549395" y="1154526"/>
            <a:ext cx="5466561"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pic>
        <p:nvPicPr>
          <p:cNvPr id="8" name="Picture 7">
            <a:extLst>
              <a:ext uri="{FF2B5EF4-FFF2-40B4-BE49-F238E27FC236}">
                <a16:creationId xmlns:a16="http://schemas.microsoft.com/office/drawing/2014/main" id="{3B203E0B-1FAC-F64F-A8A3-54937D9BF5E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69805987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990" y="783845"/>
            <a:ext cx="10177757"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4"/>
          <p:cNvSpPr>
            <a:spLocks noGrp="1"/>
          </p:cNvSpPr>
          <p:nvPr>
            <p:ph type="body" sz="quarter" idx="10" hasCustomPrompt="1"/>
          </p:nvPr>
        </p:nvSpPr>
        <p:spPr>
          <a:xfrm>
            <a:off x="848784" y="1615018"/>
            <a:ext cx="10176933" cy="3812116"/>
          </a:xfrm>
          <a:prstGeom prst="rect">
            <a:avLst/>
          </a:prstGeom>
        </p:spPr>
        <p:txBody>
          <a:bodyPr/>
          <a:lstStyle>
            <a:lvl1pPr marL="380990" indent="-380990">
              <a:buFont typeface="Arial" panose="020B0604020202020204" pitchFamily="34" charset="0"/>
              <a:buChar char="•"/>
              <a:defRPr sz="2133" b="0" baseline="0">
                <a:solidFill>
                  <a:schemeClr val="tx1"/>
                </a:solidFill>
                <a:latin typeface="Verdana" charset="0"/>
                <a:ea typeface="Verdana" charset="0"/>
                <a:cs typeface="Verdana" charset="0"/>
              </a:defRPr>
            </a:lvl1pPr>
            <a:lvl2pPr>
              <a:defRPr sz="2133">
                <a:latin typeface="Verdana" charset="0"/>
                <a:ea typeface="Verdana" charset="0"/>
                <a:cs typeface="Verdana" charset="0"/>
              </a:defRPr>
            </a:lvl2pPr>
            <a:lvl3pPr>
              <a:defRPr sz="2133">
                <a:latin typeface="Verdana" charset="0"/>
                <a:ea typeface="Verdana" charset="0"/>
                <a:cs typeface="Verdana" charset="0"/>
              </a:defRPr>
            </a:lvl3pPr>
            <a:lvl4pPr>
              <a:defRPr sz="2133">
                <a:latin typeface="Verdana" charset="0"/>
                <a:ea typeface="Verdana" charset="0"/>
                <a:cs typeface="Verdana" charset="0"/>
              </a:defRPr>
            </a:lvl4pPr>
            <a:lvl5pPr>
              <a:defRPr sz="2133">
                <a:latin typeface="Verdana" charset="0"/>
                <a:ea typeface="Verdana" charset="0"/>
                <a:cs typeface="Verdana" charset="0"/>
              </a:defRPr>
            </a:lvl5pPr>
          </a:lstStyle>
          <a:p>
            <a:pPr lvl="0"/>
            <a:r>
              <a:rPr lang="en-US"/>
              <a:t>Copy goes here</a:t>
            </a:r>
          </a:p>
          <a:p>
            <a:pPr lvl="0"/>
            <a:endParaRPr lang="en-US"/>
          </a:p>
        </p:txBody>
      </p:sp>
      <p:pic>
        <p:nvPicPr>
          <p:cNvPr id="7" name="Picture 6">
            <a:extLst>
              <a:ext uri="{FF2B5EF4-FFF2-40B4-BE49-F238E27FC236}">
                <a16:creationId xmlns:a16="http://schemas.microsoft.com/office/drawing/2014/main" id="{BF971B31-57A8-E440-A02E-BFAC023C30A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3610496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hasCustomPrompt="1"/>
          </p:nvPr>
        </p:nvSpPr>
        <p:spPr>
          <a:xfrm>
            <a:off x="848989" y="806856"/>
            <a:ext cx="10156179"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aseline="0">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Tree>
    <p:extLst>
      <p:ext uri="{BB962C8B-B14F-4D97-AF65-F5344CB8AC3E}">
        <p14:creationId xmlns:p14="http://schemas.microsoft.com/office/powerpoint/2010/main" val="141013063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 name="Content Placeholder 2"/>
          <p:cNvSpPr>
            <a:spLocks noGrp="1"/>
          </p:cNvSpPr>
          <p:nvPr>
            <p:ph sz="half" idx="1" hasCustomPrompt="1"/>
          </p:nvPr>
        </p:nvSpPr>
        <p:spPr>
          <a:xfrm>
            <a:off x="1186832" y="1294452"/>
            <a:ext cx="3983336" cy="3788089"/>
          </a:xfrm>
          <a:prstGeom prst="rect">
            <a:avLst/>
          </a:prstGeom>
        </p:spPr>
        <p:txBody>
          <a:bodyPr/>
          <a:lstStyle>
            <a:lvl1pPr marL="0" indent="0">
              <a:buNone/>
              <a:defRPr sz="1200" b="0" i="1" baseline="0">
                <a:solidFill>
                  <a:srgbClr val="003B5C"/>
                </a:solidFill>
                <a:latin typeface="Verdana" charset="0"/>
                <a:ea typeface="Verdana" charset="0"/>
                <a:cs typeface="Verdana" charset="0"/>
              </a:defRPr>
            </a:lvl1pPr>
          </a:lstStyle>
          <a:p>
            <a:pPr lvl="0"/>
            <a:r>
              <a:rPr lang="en-US"/>
              <a:t>*Insert Image Here</a:t>
            </a:r>
          </a:p>
        </p:txBody>
      </p:sp>
      <p:sp>
        <p:nvSpPr>
          <p:cNvPr id="4" name="Content Placeholder 3"/>
          <p:cNvSpPr>
            <a:spLocks noGrp="1"/>
          </p:cNvSpPr>
          <p:nvPr>
            <p:ph sz="half" idx="2" hasCustomPrompt="1"/>
          </p:nvPr>
        </p:nvSpPr>
        <p:spPr>
          <a:xfrm>
            <a:off x="5549395" y="1997127"/>
            <a:ext cx="5466561" cy="3085413"/>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0" baseline="0">
                <a:solidFill>
                  <a:schemeClr val="tx1"/>
                </a:solidFill>
                <a:latin typeface="Verdana" charset="0"/>
                <a:ea typeface="Verdana" charset="0"/>
                <a:cs typeface="Verdana" charset="0"/>
              </a:defRPr>
            </a:lvl1pPr>
            <a:lvl2pPr>
              <a:defRPr sz="1867" b="0">
                <a:solidFill>
                  <a:srgbClr val="003B5C"/>
                </a:solidFill>
                <a:latin typeface="Verdana" charset="0"/>
                <a:ea typeface="Verdana" charset="0"/>
                <a:cs typeface="Verdana" charset="0"/>
              </a:defRPr>
            </a:lvl2pPr>
            <a:lvl3pPr>
              <a:defRPr sz="1867" b="0">
                <a:solidFill>
                  <a:srgbClr val="003B5C"/>
                </a:solidFill>
                <a:latin typeface="Verdana" charset="0"/>
                <a:ea typeface="Verdana" charset="0"/>
                <a:cs typeface="Verdana" charset="0"/>
              </a:defRPr>
            </a:lvl3pPr>
            <a:lvl4pPr>
              <a:defRPr sz="1867" b="0">
                <a:solidFill>
                  <a:srgbClr val="003B5C"/>
                </a:solidFill>
                <a:latin typeface="Verdana" charset="0"/>
                <a:ea typeface="Verdana" charset="0"/>
                <a:cs typeface="Verdana" charset="0"/>
              </a:defRPr>
            </a:lvl4pPr>
            <a:lvl5pPr>
              <a:defRPr sz="1867" b="0">
                <a:solidFill>
                  <a:srgbClr val="003B5C"/>
                </a:solidFill>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
        <p:nvSpPr>
          <p:cNvPr id="17" name="Title 16"/>
          <p:cNvSpPr>
            <a:spLocks noGrp="1"/>
          </p:cNvSpPr>
          <p:nvPr>
            <p:ph type="title" hasCustomPrompt="1"/>
          </p:nvPr>
        </p:nvSpPr>
        <p:spPr>
          <a:xfrm>
            <a:off x="5549395" y="1154526"/>
            <a:ext cx="5466561"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pic>
        <p:nvPicPr>
          <p:cNvPr id="8" name="Picture 7">
            <a:extLst>
              <a:ext uri="{FF2B5EF4-FFF2-40B4-BE49-F238E27FC236}">
                <a16:creationId xmlns:a16="http://schemas.microsoft.com/office/drawing/2014/main" id="{3B203E0B-1FAC-F64F-A8A3-54937D9BF5E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69805987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63080175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986876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9815754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54653218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133740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07521666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627243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69300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284787916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48014011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5978153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63080175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986876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9815754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133740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07521666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627243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69300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930269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48014011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5978153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3_Title Slide_Yale Blu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2826555" y="5400857"/>
            <a:ext cx="8178613" cy="381643"/>
          </a:xfrm>
          <a:prstGeom prst="rect">
            <a:avLst/>
          </a:prstGeom>
        </p:spPr>
        <p:txBody>
          <a:bodyPr wrap="square">
            <a:spAutoFit/>
          </a:bodyPr>
          <a:lstStyle>
            <a:lvl1pPr marL="0" indent="0" algn="r">
              <a:buNone/>
              <a:defRPr sz="1867" baseline="0">
                <a:solidFill>
                  <a:srgbClr val="616364"/>
                </a:solidFill>
                <a:latin typeface="Verdana" charset="0"/>
                <a:ea typeface="Verdana" charset="0"/>
                <a:cs typeface="Verdana" charset="0"/>
              </a:defRPr>
            </a:lvl1pPr>
          </a:lstStyle>
          <a:p>
            <a:pPr lvl="0"/>
            <a:r>
              <a:rPr lang="en-US"/>
              <a:t>Date | Presenter Information (14 </a:t>
            </a:r>
            <a:r>
              <a:rPr lang="en-US" err="1"/>
              <a:t>pt</a:t>
            </a:r>
            <a:r>
              <a:rPr lang="en-US"/>
              <a:t>)</a:t>
            </a:r>
          </a:p>
        </p:txBody>
      </p:sp>
      <p:sp>
        <p:nvSpPr>
          <p:cNvPr id="2" name="Title 1"/>
          <p:cNvSpPr>
            <a:spLocks noGrp="1"/>
          </p:cNvSpPr>
          <p:nvPr>
            <p:ph type="ctrTitle" hasCustomPrompt="1"/>
          </p:nvPr>
        </p:nvSpPr>
        <p:spPr>
          <a:xfrm>
            <a:off x="2826555" y="1807151"/>
            <a:ext cx="8178613" cy="1629459"/>
          </a:xfrm>
          <a:prstGeom prst="rect">
            <a:avLst/>
          </a:prstGeom>
        </p:spPr>
        <p:txBody>
          <a:bodyPr anchor="b"/>
          <a:lstStyle>
            <a:lvl1pPr algn="l">
              <a:defRPr sz="5333" b="1" i="0" baseline="0">
                <a:solidFill>
                  <a:srgbClr val="00314C"/>
                </a:solidFill>
                <a:latin typeface="Verdana" charset="0"/>
                <a:ea typeface="Verdana" charset="0"/>
                <a:cs typeface="Verdana" charset="0"/>
              </a:defRPr>
            </a:lvl1pPr>
          </a:lstStyle>
          <a:p>
            <a:r>
              <a:rPr lang="en-US"/>
              <a:t>Presentation Title (40pt)</a:t>
            </a:r>
          </a:p>
        </p:txBody>
      </p:sp>
      <p:sp>
        <p:nvSpPr>
          <p:cNvPr id="4" name="Date Placeholder 3"/>
          <p:cNvSpPr>
            <a:spLocks noGrp="1"/>
          </p:cNvSpPr>
          <p:nvPr>
            <p:ph type="dt" sz="half" idx="10"/>
          </p:nvPr>
        </p:nvSpPr>
        <p:spPr/>
        <p:txBody>
          <a:bodyPr/>
          <a:lstStyle/>
          <a:p>
            <a:fld id="{74532A70-E035-AA47-9734-5D07D7BBF15C}"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C1C5-BCFD-E74C-BB4D-B3A564E128BA}" type="slidenum">
              <a:rPr lang="en-US" smtClean="0"/>
              <a:t>‹#›</a:t>
            </a:fld>
            <a:endParaRPr lang="en-US"/>
          </a:p>
        </p:txBody>
      </p:sp>
      <p:sp>
        <p:nvSpPr>
          <p:cNvPr id="7" name="Rectangle 12">
            <a:extLst>
              <a:ext uri="{FF2B5EF4-FFF2-40B4-BE49-F238E27FC236}">
                <a16:creationId xmlns:a16="http://schemas.microsoft.com/office/drawing/2014/main" id="{F5B886B3-8C49-D741-A041-118D116EDF7B}"/>
              </a:ext>
            </a:extLst>
          </p:cNvPr>
          <p:cNvSpPr/>
          <p:nvPr userDrawn="1"/>
        </p:nvSpPr>
        <p:spPr>
          <a:xfrm rot="10800000">
            <a:off x="1" y="2000248"/>
            <a:ext cx="2785068" cy="2042851"/>
          </a:xfrm>
          <a:custGeom>
            <a:avLst/>
            <a:gdLst>
              <a:gd name="connsiteX0" fmla="*/ 0 w 9564547"/>
              <a:gd name="connsiteY0" fmla="*/ 0 h 1031872"/>
              <a:gd name="connsiteX1" fmla="*/ 9564547 w 9564547"/>
              <a:gd name="connsiteY1" fmla="*/ 0 h 1031872"/>
              <a:gd name="connsiteX2" fmla="*/ 9564547 w 9564547"/>
              <a:gd name="connsiteY2" fmla="*/ 1031872 h 1031872"/>
              <a:gd name="connsiteX3" fmla="*/ 0 w 9564547"/>
              <a:gd name="connsiteY3" fmla="*/ 1031872 h 1031872"/>
              <a:gd name="connsiteX4" fmla="*/ 0 w 9564547"/>
              <a:gd name="connsiteY4" fmla="*/ 0 h 1031872"/>
              <a:gd name="connsiteX0" fmla="*/ 729205 w 10293752"/>
              <a:gd name="connsiteY0" fmla="*/ 0 h 1031872"/>
              <a:gd name="connsiteX1" fmla="*/ 10293752 w 10293752"/>
              <a:gd name="connsiteY1" fmla="*/ 0 h 1031872"/>
              <a:gd name="connsiteX2" fmla="*/ 10293752 w 10293752"/>
              <a:gd name="connsiteY2" fmla="*/ 1031872 h 1031872"/>
              <a:gd name="connsiteX3" fmla="*/ 0 w 10293752"/>
              <a:gd name="connsiteY3" fmla="*/ 1020297 h 1031872"/>
              <a:gd name="connsiteX4" fmla="*/ 729205 w 10293752"/>
              <a:gd name="connsiteY4" fmla="*/ 0 h 1031872"/>
              <a:gd name="connsiteX0" fmla="*/ 729205 w 10293752"/>
              <a:gd name="connsiteY0" fmla="*/ 0 h 1043446"/>
              <a:gd name="connsiteX1" fmla="*/ 10293752 w 10293752"/>
              <a:gd name="connsiteY1" fmla="*/ 0 h 1043446"/>
              <a:gd name="connsiteX2" fmla="*/ 10293752 w 10293752"/>
              <a:gd name="connsiteY2" fmla="*/ 1031872 h 1043446"/>
              <a:gd name="connsiteX3" fmla="*/ 0 w 10293752"/>
              <a:gd name="connsiteY3" fmla="*/ 1043446 h 1043446"/>
              <a:gd name="connsiteX4" fmla="*/ 729205 w 10293752"/>
              <a:gd name="connsiteY4" fmla="*/ 0 h 1043446"/>
              <a:gd name="connsiteX0" fmla="*/ 740779 w 10305326"/>
              <a:gd name="connsiteY0" fmla="*/ 0 h 1055021"/>
              <a:gd name="connsiteX1" fmla="*/ 10305326 w 10305326"/>
              <a:gd name="connsiteY1" fmla="*/ 0 h 1055021"/>
              <a:gd name="connsiteX2" fmla="*/ 10305326 w 10305326"/>
              <a:gd name="connsiteY2" fmla="*/ 1031872 h 1055021"/>
              <a:gd name="connsiteX3" fmla="*/ 0 w 10305326"/>
              <a:gd name="connsiteY3" fmla="*/ 1055021 h 1055021"/>
              <a:gd name="connsiteX4" fmla="*/ 740779 w 10305326"/>
              <a:gd name="connsiteY4" fmla="*/ 0 h 1055021"/>
              <a:gd name="connsiteX0" fmla="*/ 729204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729204 w 10293751"/>
              <a:gd name="connsiteY4" fmla="*/ 0 h 1031872"/>
              <a:gd name="connsiteX0" fmla="*/ 2057270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057270 w 10293751"/>
              <a:gd name="connsiteY4" fmla="*/ 0 h 1031872"/>
              <a:gd name="connsiteX0" fmla="*/ 2673873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673873 w 10293751"/>
              <a:gd name="connsiteY4" fmla="*/ 0 h 1031872"/>
              <a:gd name="connsiteX0" fmla="*/ 3432769 w 10293751"/>
              <a:gd name="connsiteY0" fmla="*/ 0 h 1055022"/>
              <a:gd name="connsiteX1" fmla="*/ 10293751 w 10293751"/>
              <a:gd name="connsiteY1" fmla="*/ 23150 h 1055022"/>
              <a:gd name="connsiteX2" fmla="*/ 10293751 w 10293751"/>
              <a:gd name="connsiteY2" fmla="*/ 1055022 h 1055022"/>
              <a:gd name="connsiteX3" fmla="*/ 0 w 10293751"/>
              <a:gd name="connsiteY3" fmla="*/ 1055021 h 1055022"/>
              <a:gd name="connsiteX4" fmla="*/ 3432769 w 10293751"/>
              <a:gd name="connsiteY4" fmla="*/ 0 h 1055022"/>
              <a:gd name="connsiteX0" fmla="*/ 3100752 w 10293751"/>
              <a:gd name="connsiteY0" fmla="*/ 0 h 1043448"/>
              <a:gd name="connsiteX1" fmla="*/ 10293751 w 10293751"/>
              <a:gd name="connsiteY1" fmla="*/ 11576 h 1043448"/>
              <a:gd name="connsiteX2" fmla="*/ 10293751 w 10293751"/>
              <a:gd name="connsiteY2" fmla="*/ 1043448 h 1043448"/>
              <a:gd name="connsiteX3" fmla="*/ 0 w 10293751"/>
              <a:gd name="connsiteY3" fmla="*/ 1043447 h 1043448"/>
              <a:gd name="connsiteX4" fmla="*/ 3100752 w 10293751"/>
              <a:gd name="connsiteY4" fmla="*/ 0 h 1043448"/>
              <a:gd name="connsiteX0" fmla="*/ 3100752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100752 w 10293751"/>
              <a:gd name="connsiteY4" fmla="*/ 0 h 1031873"/>
              <a:gd name="connsiteX0" fmla="*/ 3579068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579068 w 10293751"/>
              <a:gd name="connsiteY4" fmla="*/ 0 h 1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751" h="1031873">
                <a:moveTo>
                  <a:pt x="3579068" y="0"/>
                </a:moveTo>
                <a:lnTo>
                  <a:pt x="10293751" y="1"/>
                </a:lnTo>
                <a:lnTo>
                  <a:pt x="10293751" y="1031873"/>
                </a:lnTo>
                <a:lnTo>
                  <a:pt x="0" y="1031872"/>
                </a:lnTo>
                <a:lnTo>
                  <a:pt x="3579068"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AED7014-B2AA-DB40-863A-452745F507E6}"/>
              </a:ext>
            </a:extLst>
          </p:cNvPr>
          <p:cNvSpPr/>
          <p:nvPr userDrawn="1"/>
        </p:nvSpPr>
        <p:spPr>
          <a:xfrm>
            <a:off x="0" y="6115051"/>
            <a:ext cx="12192000" cy="74294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11"/>
          <p:cNvSpPr>
            <a:spLocks noGrp="1"/>
          </p:cNvSpPr>
          <p:nvPr>
            <p:ph type="body" sz="quarter" idx="13" hasCustomPrompt="1"/>
          </p:nvPr>
        </p:nvSpPr>
        <p:spPr>
          <a:xfrm>
            <a:off x="2826555" y="3447399"/>
            <a:ext cx="8178613" cy="713317"/>
          </a:xfrm>
          <a:prstGeom prst="rect">
            <a:avLst/>
          </a:prstGeom>
        </p:spPr>
        <p:txBody>
          <a:bodyPr/>
          <a:lstStyle>
            <a:lvl1pPr marL="0" indent="0">
              <a:buNone/>
              <a:defRPr sz="3200" b="0" i="0">
                <a:solidFill>
                  <a:srgbClr val="00314C"/>
                </a:solidFill>
                <a:latin typeface="Verdana" charset="0"/>
                <a:ea typeface="Verdana" charset="0"/>
                <a:cs typeface="Verdana" charset="0"/>
              </a:defRPr>
            </a:lvl1pPr>
          </a:lstStyle>
          <a:p>
            <a:pPr lvl="0"/>
            <a:r>
              <a:rPr lang="en-US"/>
              <a:t>Subtitle (24)</a:t>
            </a:r>
          </a:p>
        </p:txBody>
      </p:sp>
      <p:pic>
        <p:nvPicPr>
          <p:cNvPr id="13" name="Picture 12">
            <a:extLst>
              <a:ext uri="{FF2B5EF4-FFF2-40B4-BE49-F238E27FC236}">
                <a16:creationId xmlns:a16="http://schemas.microsoft.com/office/drawing/2014/main" id="{D45773D2-6F75-8443-B3A1-EAC994FA804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829834" y="4178329"/>
            <a:ext cx="4395959" cy="1140163"/>
          </a:xfrm>
          <a:prstGeom prst="rect">
            <a:avLst/>
          </a:prstGeom>
        </p:spPr>
      </p:pic>
    </p:spTree>
    <p:extLst>
      <p:ext uri="{BB962C8B-B14F-4D97-AF65-F5344CB8AC3E}">
        <p14:creationId xmlns:p14="http://schemas.microsoft.com/office/powerpoint/2010/main" val="30932036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990" y="783845"/>
            <a:ext cx="10177757"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4"/>
          <p:cNvSpPr>
            <a:spLocks noGrp="1"/>
          </p:cNvSpPr>
          <p:nvPr>
            <p:ph type="body" sz="quarter" idx="10" hasCustomPrompt="1"/>
          </p:nvPr>
        </p:nvSpPr>
        <p:spPr>
          <a:xfrm>
            <a:off x="848784" y="1615018"/>
            <a:ext cx="10176933" cy="3812116"/>
          </a:xfrm>
          <a:prstGeom prst="rect">
            <a:avLst/>
          </a:prstGeom>
        </p:spPr>
        <p:txBody>
          <a:bodyPr/>
          <a:lstStyle>
            <a:lvl1pPr marL="380990" indent="-380990">
              <a:buFont typeface="Arial" panose="020B0604020202020204" pitchFamily="34" charset="0"/>
              <a:buChar char="•"/>
              <a:defRPr sz="2133" b="0" baseline="0">
                <a:solidFill>
                  <a:schemeClr val="tx1"/>
                </a:solidFill>
                <a:latin typeface="Verdana" charset="0"/>
                <a:ea typeface="Verdana" charset="0"/>
                <a:cs typeface="Verdana" charset="0"/>
              </a:defRPr>
            </a:lvl1pPr>
            <a:lvl2pPr>
              <a:defRPr sz="2133">
                <a:latin typeface="Verdana" charset="0"/>
                <a:ea typeface="Verdana" charset="0"/>
                <a:cs typeface="Verdana" charset="0"/>
              </a:defRPr>
            </a:lvl2pPr>
            <a:lvl3pPr>
              <a:defRPr sz="2133">
                <a:latin typeface="Verdana" charset="0"/>
                <a:ea typeface="Verdana" charset="0"/>
                <a:cs typeface="Verdana" charset="0"/>
              </a:defRPr>
            </a:lvl3pPr>
            <a:lvl4pPr>
              <a:defRPr sz="2133">
                <a:latin typeface="Verdana" charset="0"/>
                <a:ea typeface="Verdana" charset="0"/>
                <a:cs typeface="Verdana" charset="0"/>
              </a:defRPr>
            </a:lvl4pPr>
            <a:lvl5pPr>
              <a:defRPr sz="2133">
                <a:latin typeface="Verdana" charset="0"/>
                <a:ea typeface="Verdana" charset="0"/>
                <a:cs typeface="Verdana" charset="0"/>
              </a:defRPr>
            </a:lvl5pPr>
          </a:lstStyle>
          <a:p>
            <a:pPr lvl="0"/>
            <a:r>
              <a:rPr lang="en-US"/>
              <a:t>Copy goes here</a:t>
            </a:r>
          </a:p>
          <a:p>
            <a:pPr lvl="0"/>
            <a:endParaRPr lang="en-US"/>
          </a:p>
        </p:txBody>
      </p:sp>
      <p:pic>
        <p:nvPicPr>
          <p:cNvPr id="7" name="Picture 6">
            <a:extLst>
              <a:ext uri="{FF2B5EF4-FFF2-40B4-BE49-F238E27FC236}">
                <a16:creationId xmlns:a16="http://schemas.microsoft.com/office/drawing/2014/main" id="{BF971B31-57A8-E440-A02E-BFAC023C30A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361049650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132672" y="6364408"/>
            <a:ext cx="5059328" cy="493592"/>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hasCustomPrompt="1"/>
          </p:nvPr>
        </p:nvSpPr>
        <p:spPr>
          <a:xfrm>
            <a:off x="848989" y="806856"/>
            <a:ext cx="10156179"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aseline="0">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Tree>
    <p:extLst>
      <p:ext uri="{BB962C8B-B14F-4D97-AF65-F5344CB8AC3E}">
        <p14:creationId xmlns:p14="http://schemas.microsoft.com/office/powerpoint/2010/main" val="141013063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 name="Content Placeholder 2"/>
          <p:cNvSpPr>
            <a:spLocks noGrp="1"/>
          </p:cNvSpPr>
          <p:nvPr>
            <p:ph sz="half" idx="1" hasCustomPrompt="1"/>
          </p:nvPr>
        </p:nvSpPr>
        <p:spPr>
          <a:xfrm>
            <a:off x="1186832" y="1294452"/>
            <a:ext cx="3983336" cy="3788089"/>
          </a:xfrm>
          <a:prstGeom prst="rect">
            <a:avLst/>
          </a:prstGeom>
        </p:spPr>
        <p:txBody>
          <a:bodyPr/>
          <a:lstStyle>
            <a:lvl1pPr marL="0" indent="0">
              <a:buNone/>
              <a:defRPr sz="1200" b="0" i="1" baseline="0">
                <a:solidFill>
                  <a:srgbClr val="003B5C"/>
                </a:solidFill>
                <a:latin typeface="Verdana" charset="0"/>
                <a:ea typeface="Verdana" charset="0"/>
                <a:cs typeface="Verdana" charset="0"/>
              </a:defRPr>
            </a:lvl1pPr>
          </a:lstStyle>
          <a:p>
            <a:pPr lvl="0"/>
            <a:r>
              <a:rPr lang="en-US"/>
              <a:t>*Insert Image Here</a:t>
            </a:r>
          </a:p>
        </p:txBody>
      </p:sp>
      <p:sp>
        <p:nvSpPr>
          <p:cNvPr id="4" name="Content Placeholder 3"/>
          <p:cNvSpPr>
            <a:spLocks noGrp="1"/>
          </p:cNvSpPr>
          <p:nvPr>
            <p:ph sz="half" idx="2" hasCustomPrompt="1"/>
          </p:nvPr>
        </p:nvSpPr>
        <p:spPr>
          <a:xfrm>
            <a:off x="5549395" y="1997127"/>
            <a:ext cx="5466561" cy="3085413"/>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0" baseline="0">
                <a:solidFill>
                  <a:schemeClr val="tx1"/>
                </a:solidFill>
                <a:latin typeface="Verdana" charset="0"/>
                <a:ea typeface="Verdana" charset="0"/>
                <a:cs typeface="Verdana" charset="0"/>
              </a:defRPr>
            </a:lvl1pPr>
            <a:lvl2pPr>
              <a:defRPr sz="1867" b="0">
                <a:solidFill>
                  <a:srgbClr val="003B5C"/>
                </a:solidFill>
                <a:latin typeface="Verdana" charset="0"/>
                <a:ea typeface="Verdana" charset="0"/>
                <a:cs typeface="Verdana" charset="0"/>
              </a:defRPr>
            </a:lvl2pPr>
            <a:lvl3pPr>
              <a:defRPr sz="1867" b="0">
                <a:solidFill>
                  <a:srgbClr val="003B5C"/>
                </a:solidFill>
                <a:latin typeface="Verdana" charset="0"/>
                <a:ea typeface="Verdana" charset="0"/>
                <a:cs typeface="Verdana" charset="0"/>
              </a:defRPr>
            </a:lvl3pPr>
            <a:lvl4pPr>
              <a:defRPr sz="1867" b="0">
                <a:solidFill>
                  <a:srgbClr val="003B5C"/>
                </a:solidFill>
                <a:latin typeface="Verdana" charset="0"/>
                <a:ea typeface="Verdana" charset="0"/>
                <a:cs typeface="Verdana" charset="0"/>
              </a:defRPr>
            </a:lvl4pPr>
            <a:lvl5pPr>
              <a:defRPr sz="1867" b="0">
                <a:solidFill>
                  <a:srgbClr val="003B5C"/>
                </a:solidFill>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
        <p:nvSpPr>
          <p:cNvPr id="17" name="Title 16"/>
          <p:cNvSpPr>
            <a:spLocks noGrp="1"/>
          </p:cNvSpPr>
          <p:nvPr>
            <p:ph type="title" hasCustomPrompt="1"/>
          </p:nvPr>
        </p:nvSpPr>
        <p:spPr>
          <a:xfrm>
            <a:off x="5549395" y="1154526"/>
            <a:ext cx="5466561"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pic>
        <p:nvPicPr>
          <p:cNvPr id="8" name="Picture 7">
            <a:extLst>
              <a:ext uri="{FF2B5EF4-FFF2-40B4-BE49-F238E27FC236}">
                <a16:creationId xmlns:a16="http://schemas.microsoft.com/office/drawing/2014/main" id="{3B203E0B-1FAC-F64F-A8A3-54937D9BF5E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69805987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graphicFrame>
        <p:nvGraphicFramePr>
          <p:cNvPr id="6" name="Object 7" hidden="1"/>
          <p:cNvGraphicFramePr>
            <a:graphicFrameLocks noChangeAspect="1"/>
          </p:cNvGraphicFramePr>
          <p:nvPr userDrawn="1">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1035" name="think-cell Slide" r:id="rId4" imgW="360" imgH="360" progId="TCLayout.ActiveDocument.1">
                  <p:embed/>
                </p:oleObj>
              </mc:Choice>
              <mc:Fallback>
                <p:oleObj name="think-cell Slide" r:id="rId4" imgW="360" imgH="360" progId="TCLayout.ActiveDocument.1">
                  <p:embed/>
                  <p:pic>
                    <p:nvPicPr>
                      <p:cNvPr id="6"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6"/>
          <p:cNvSpPr/>
          <p:nvPr userDrawn="1"/>
        </p:nvSpPr>
        <p:spPr>
          <a:xfrm>
            <a:off x="-21166" y="6629400"/>
            <a:ext cx="12213167" cy="22860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pic>
        <p:nvPicPr>
          <p:cNvPr id="8" name="Picture 13"/>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945967" y="408518"/>
            <a:ext cx="3706284" cy="181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11"/>
          <p:cNvGrpSpPr>
            <a:grpSpLocks/>
          </p:cNvGrpSpPr>
          <p:nvPr userDrawn="1"/>
        </p:nvGrpSpPr>
        <p:grpSpPr bwMode="auto">
          <a:xfrm>
            <a:off x="0" y="0"/>
            <a:ext cx="1862667" cy="6629400"/>
            <a:chOff x="-15876" y="0"/>
            <a:chExt cx="1927803" cy="6858000"/>
          </a:xfrm>
        </p:grpSpPr>
        <p:sp>
          <p:nvSpPr>
            <p:cNvPr id="10" name="Rectangle 9"/>
            <p:cNvSpPr/>
            <p:nvPr userDrawn="1"/>
          </p:nvSpPr>
          <p:spPr>
            <a:xfrm>
              <a:off x="-15876" y="0"/>
              <a:ext cx="1844557" cy="6858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sz="2400"/>
            </a:p>
          </p:txBody>
        </p:sp>
        <p:pic>
          <p:nvPicPr>
            <p:cNvPr id="11" name="Picture 7"/>
            <p:cNvPicPr>
              <a:picLocks noChangeAspect="1"/>
            </p:cNvPicPr>
            <p:nvPr userDrawn="1"/>
          </p:nvPicPr>
          <p:blipFill>
            <a:blip r:embed="rId7">
              <a:extLst>
                <a:ext uri="{28A0092B-C50C-407E-A947-70E740481C1C}">
                  <a14:useLocalDpi xmlns:a14="http://schemas.microsoft.com/office/drawing/2010/main" val="0"/>
                </a:ext>
              </a:extLst>
            </a:blip>
            <a:srcRect l="7219" t="16937" r="72250" b="20589"/>
            <a:stretch>
              <a:fillRect/>
            </a:stretch>
          </p:blipFill>
          <p:spPr bwMode="auto">
            <a:xfrm>
              <a:off x="-15876" y="0"/>
              <a:ext cx="1927803" cy="6858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9" name="Subtitle 2"/>
          <p:cNvSpPr>
            <a:spLocks noGrp="1"/>
          </p:cNvSpPr>
          <p:nvPr>
            <p:ph type="subTitle" idx="1"/>
          </p:nvPr>
        </p:nvSpPr>
        <p:spPr>
          <a:xfrm>
            <a:off x="3147489" y="4195763"/>
            <a:ext cx="5488516" cy="365760"/>
          </a:xfrm>
          <a:prstGeom prst="rect">
            <a:avLst/>
          </a:prstGeom>
        </p:spPr>
        <p:txBody>
          <a:bodyPr/>
          <a:lstStyle>
            <a:lvl1pPr>
              <a:defRPr sz="1867"/>
            </a:lvl1pPr>
          </a:lstStyle>
          <a:p>
            <a:r>
              <a:rPr lang="en-US" altLang="en-US"/>
              <a:t>Click to edit Master subtitle style</a:t>
            </a:r>
            <a:endParaRPr lang="en-US" altLang="en-US" dirty="0"/>
          </a:p>
        </p:txBody>
      </p:sp>
      <p:sp>
        <p:nvSpPr>
          <p:cNvPr id="30" name="Title 1"/>
          <p:cNvSpPr>
            <a:spLocks noGrp="1"/>
          </p:cNvSpPr>
          <p:nvPr>
            <p:ph type="ctrTitle"/>
          </p:nvPr>
        </p:nvSpPr>
        <p:spPr>
          <a:xfrm>
            <a:off x="1621872" y="1806429"/>
            <a:ext cx="10189827" cy="2278211"/>
          </a:xfrm>
        </p:spPr>
        <p:txBody>
          <a:bodyPr anchor="b"/>
          <a:lstStyle>
            <a:lvl1pPr marL="0" indent="0">
              <a:defRPr sz="5333">
                <a:solidFill>
                  <a:schemeClr val="tx2"/>
                </a:solidFill>
                <a:latin typeface="+mn-lt"/>
              </a:defRPr>
            </a:lvl1pPr>
          </a:lstStyle>
          <a:p>
            <a:r>
              <a:rPr lang="en-US"/>
              <a:t>Click to edit Master title style</a:t>
            </a:r>
            <a:endParaRPr lang="en-US" dirty="0"/>
          </a:p>
        </p:txBody>
      </p:sp>
      <p:sp>
        <p:nvSpPr>
          <p:cNvPr id="31" name="Text Placeholder 3"/>
          <p:cNvSpPr>
            <a:spLocks noGrp="1"/>
          </p:cNvSpPr>
          <p:nvPr>
            <p:ph type="body" sz="quarter" idx="10"/>
          </p:nvPr>
        </p:nvSpPr>
        <p:spPr>
          <a:xfrm>
            <a:off x="3147484" y="4600575"/>
            <a:ext cx="5486400" cy="365760"/>
          </a:xfrm>
          <a:prstGeom prst="rect">
            <a:avLst/>
          </a:prstGeom>
        </p:spPr>
        <p:txBody>
          <a:bodyPr/>
          <a:lstStyle>
            <a:lvl1pPr>
              <a:defRPr sz="1867"/>
            </a:lvl1pPr>
          </a:lstStyle>
          <a:p>
            <a:pPr lvl="0"/>
            <a:r>
              <a:rPr lang="en-US"/>
              <a:t>Edit Master text styles</a:t>
            </a:r>
          </a:p>
        </p:txBody>
      </p:sp>
      <p:sp>
        <p:nvSpPr>
          <p:cNvPr id="32" name="Text Placeholder 4"/>
          <p:cNvSpPr>
            <a:spLocks noGrp="1"/>
          </p:cNvSpPr>
          <p:nvPr>
            <p:ph type="body" sz="quarter" idx="11"/>
          </p:nvPr>
        </p:nvSpPr>
        <p:spPr>
          <a:xfrm>
            <a:off x="3147484" y="5005387"/>
            <a:ext cx="5486400" cy="365760"/>
          </a:xfrm>
          <a:prstGeom prst="rect">
            <a:avLst/>
          </a:prstGeom>
        </p:spPr>
        <p:txBody>
          <a:bodyPr/>
          <a:lstStyle>
            <a:lvl1pPr>
              <a:defRPr sz="1867"/>
            </a:lvl1pPr>
          </a:lstStyle>
          <a:p>
            <a:pPr lvl="0"/>
            <a:r>
              <a:rPr lang="en-US"/>
              <a:t>Edit Master text styles</a:t>
            </a:r>
          </a:p>
        </p:txBody>
      </p:sp>
    </p:spTree>
    <p:extLst>
      <p:ext uri="{BB962C8B-B14F-4D97-AF65-F5344CB8AC3E}">
        <p14:creationId xmlns:p14="http://schemas.microsoft.com/office/powerpoint/2010/main" val="111506659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userDrawn="1">
  <p:cSld name="Table of Content">
    <p:spTree>
      <p:nvGrpSpPr>
        <p:cNvPr id="1" name=""/>
        <p:cNvGrpSpPr/>
        <p:nvPr/>
      </p:nvGrpSpPr>
      <p:grpSpPr>
        <a:xfrm>
          <a:off x="0" y="0"/>
          <a:ext cx="0" cy="0"/>
          <a:chOff x="0" y="0"/>
          <a:chExt cx="0" cy="0"/>
        </a:xfrm>
      </p:grpSpPr>
      <p:graphicFrame>
        <p:nvGraphicFramePr>
          <p:cNvPr id="6" name="Object 2" hidden="1"/>
          <p:cNvGraphicFramePr>
            <a:graphicFrameLocks noChangeAspect="1"/>
          </p:cNvGraphicFramePr>
          <p:nvPr>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2068" name="think-cell Slide" r:id="rId5" imgW="360" imgH="360" progId="TCLayout.ActiveDocument.1">
                  <p:embed/>
                </p:oleObj>
              </mc:Choice>
              <mc:Fallback>
                <p:oleObj name="think-cell Slide" r:id="rId5" imgW="360" imgH="360" progId="TCLayout.ActiveDocument.1">
                  <p:embed/>
                  <p:pic>
                    <p:nvPicPr>
                      <p:cNvPr id="6" name="Object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p:nvSpPr>
        <p:spPr>
          <a:xfrm>
            <a:off x="-10584" y="6620933"/>
            <a:ext cx="12213168" cy="237067"/>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graphicFrame>
        <p:nvGraphicFramePr>
          <p:cNvPr id="10" name="Object 7" hidden="1"/>
          <p:cNvGraphicFramePr>
            <a:graphicFrameLocks noChangeAspect="1"/>
          </p:cNvGraphicFramePr>
          <p:nvPr userDrawn="1">
            <p:custDataLst>
              <p:tags r:id="rId3"/>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2069" name="think-cell Slide" r:id="rId7" imgW="360" imgH="360" progId="TCLayout.ActiveDocument.1">
                  <p:embed/>
                </p:oleObj>
              </mc:Choice>
              <mc:Fallback>
                <p:oleObj name="think-cell Slide" r:id="rId7" imgW="360" imgH="360" progId="TCLayout.ActiveDocument.1">
                  <p:embed/>
                  <p:pic>
                    <p:nvPicPr>
                      <p:cNvPr id="10"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218114" y="224840"/>
            <a:ext cx="11715725" cy="569325"/>
          </a:xfrm>
        </p:spPr>
        <p:txBody>
          <a:bodyPr/>
          <a:lstStyle>
            <a:lvl1pPr>
              <a:defRPr sz="2933">
                <a:solidFill>
                  <a:schemeClr val="tx2"/>
                </a:solidFill>
              </a:defRPr>
            </a:lvl1pPr>
          </a:lstStyle>
          <a:p>
            <a:r>
              <a:rPr lang="en-US"/>
              <a:t>Click to edit Master title style</a:t>
            </a:r>
            <a:endParaRPr lang="en-US" dirty="0"/>
          </a:p>
        </p:txBody>
      </p:sp>
      <p:sp>
        <p:nvSpPr>
          <p:cNvPr id="5" name="Content Placeholder 2"/>
          <p:cNvSpPr>
            <a:spLocks noGrp="1"/>
          </p:cNvSpPr>
          <p:nvPr>
            <p:ph idx="1"/>
          </p:nvPr>
        </p:nvSpPr>
        <p:spPr>
          <a:xfrm>
            <a:off x="218114" y="917197"/>
            <a:ext cx="11715725" cy="4958671"/>
          </a:xfrm>
          <a:prstGeom prst="rect">
            <a:avLst/>
          </a:prstGeom>
        </p:spPr>
        <p:txBody>
          <a:bodyPr/>
          <a:lstStyle>
            <a:lvl1pPr marL="380990" indent="-380990">
              <a:buFont typeface="Wingdings" panose="05000000000000000000" pitchFamily="2" charset="2"/>
              <a:buChar char="§"/>
              <a:defRPr sz="1867" b="1"/>
            </a:lvl1pPr>
            <a:lvl2pPr marL="609585" indent="-296326">
              <a:buFont typeface="Arial" panose="020B0604020202020204" pitchFamily="34" charset="0"/>
              <a:buChar char="̶"/>
              <a:defRPr sz="1867"/>
            </a:lvl2pPr>
            <a:lvl3pPr marL="922844" indent="-313259">
              <a:buFont typeface="Arial" panose="020B0604020202020204" pitchFamily="34" charset="0"/>
              <a:buChar char="•"/>
              <a:defRPr sz="1867"/>
            </a:lvl3pPr>
            <a:lvl4pPr marL="1219170" indent="-296326">
              <a:buFont typeface="Wingdings" panose="05000000000000000000" pitchFamily="2" charset="2"/>
              <a:buChar char="ü"/>
              <a:defRPr sz="1867"/>
            </a:lvl4pPr>
            <a:lvl5pPr marL="1532428" indent="-313259">
              <a:defRPr sz="1867"/>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0"/>
          </p:nvPr>
        </p:nvSpPr>
        <p:spPr>
          <a:xfrm>
            <a:off x="3858937" y="5969001"/>
            <a:ext cx="8074903" cy="649817"/>
          </a:xfrm>
          <a:prstGeom prst="rect">
            <a:avLst/>
          </a:prstGeom>
        </p:spPr>
        <p:txBody>
          <a:bodyPr anchor="b"/>
          <a:lstStyle>
            <a:lvl1pPr>
              <a:defRPr sz="1333" b="0" baseline="0"/>
            </a:lvl1pPr>
          </a:lstStyle>
          <a:p>
            <a:pPr lvl="0"/>
            <a:r>
              <a:rPr lang="en-US"/>
              <a:t>Edit Master text styles</a:t>
            </a:r>
          </a:p>
        </p:txBody>
      </p:sp>
      <p:sp>
        <p:nvSpPr>
          <p:cNvPr id="11" name="Slide Number Placeholder 3"/>
          <p:cNvSpPr>
            <a:spLocks noGrp="1"/>
          </p:cNvSpPr>
          <p:nvPr>
            <p:ph type="sldNum" sz="quarter" idx="11"/>
          </p:nvPr>
        </p:nvSpPr>
        <p:spPr/>
        <p:txBody>
          <a:bodyPr/>
          <a:lstStyle>
            <a:lvl1pPr algn="r">
              <a:defRPr sz="1467">
                <a:solidFill>
                  <a:schemeClr val="bg1"/>
                </a:solidFill>
                <a:latin typeface="+mn-lt"/>
              </a:defRPr>
            </a:lvl1pPr>
          </a:lstStyle>
          <a:p>
            <a:pPr>
              <a:defRPr/>
            </a:pPr>
            <a:fld id="{D9E38BE4-73A9-4CBE-849B-DA886A199DD2}" type="slidenum">
              <a:rPr lang="en-US"/>
              <a:pPr>
                <a:defRPr/>
              </a:pPr>
              <a:t>‹#›</a:t>
            </a:fld>
            <a:endParaRPr lang="en-US"/>
          </a:p>
        </p:txBody>
      </p:sp>
      <p:pic>
        <p:nvPicPr>
          <p:cNvPr id="12" name="Picture 3" descr="M:\Marketing Communication and Referral Access\Luis\newbrand\UCM_logo\master\horizontal\UCM_Logo_Master_Brand_Horizontal_Tagline_rgb.jp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01601" y="5969000"/>
            <a:ext cx="3704343" cy="651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74803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68E7E05-5EEE-41D8-B522-A98D6D554E7B}"/>
              </a:ext>
            </a:extLst>
          </p:cNvPr>
          <p:cNvSpPr>
            <a:spLocks noGrp="1"/>
          </p:cNvSpPr>
          <p:nvPr>
            <p:ph type="ctrTitle"/>
          </p:nvPr>
        </p:nvSpPr>
        <p:spPr>
          <a:xfrm>
            <a:off x="731520" y="475249"/>
            <a:ext cx="10728960" cy="2387600"/>
          </a:xfrm>
        </p:spPr>
        <p:txBody>
          <a:bodyPr anchor="b">
            <a:normAutofit/>
          </a:bodyPr>
          <a:lstStyle>
            <a:lvl1pPr algn="ctr">
              <a:defRPr sz="3600"/>
            </a:lvl1pPr>
          </a:lstStyle>
          <a:p>
            <a:r>
              <a:rPr lang="en-US"/>
              <a:t>Click to edit Master title style</a:t>
            </a:r>
          </a:p>
        </p:txBody>
      </p:sp>
      <p:pic>
        <p:nvPicPr>
          <p:cNvPr id="4" name="Picture 3" descr="Logo, company name&#10;&#10;Description automatically generated">
            <a:extLst>
              <a:ext uri="{FF2B5EF4-FFF2-40B4-BE49-F238E27FC236}">
                <a16:creationId xmlns:a16="http://schemas.microsoft.com/office/drawing/2014/main" id="{324B25E2-70EF-4C17-BC63-4624D9A0F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71"/>
            <a:ext cx="12192000" cy="6855858"/>
          </a:xfrm>
          <a:prstGeom prst="rect">
            <a:avLst/>
          </a:prstGeom>
        </p:spPr>
      </p:pic>
    </p:spTree>
    <p:extLst>
      <p:ext uri="{BB962C8B-B14F-4D97-AF65-F5344CB8AC3E}">
        <p14:creationId xmlns:p14="http://schemas.microsoft.com/office/powerpoint/2010/main" val="247860541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1520" y="475249"/>
            <a:ext cx="10728960" cy="2387600"/>
          </a:xfrm>
        </p:spPr>
        <p:txBody>
          <a:bodyPr anchor="b">
            <a:normAutofit/>
          </a:bodyPr>
          <a:lstStyle>
            <a:lvl1pPr algn="l">
              <a:defRPr sz="3600"/>
            </a:lvl1pPr>
          </a:lstStyle>
          <a:p>
            <a:r>
              <a:rPr lang="en-US"/>
              <a:t>Click to edit Master title style</a:t>
            </a:r>
          </a:p>
        </p:txBody>
      </p:sp>
      <p:sp>
        <p:nvSpPr>
          <p:cNvPr id="3" name="Subtitle 2"/>
          <p:cNvSpPr>
            <a:spLocks noGrp="1"/>
          </p:cNvSpPr>
          <p:nvPr>
            <p:ph type="subTitle" idx="1"/>
          </p:nvPr>
        </p:nvSpPr>
        <p:spPr>
          <a:xfrm>
            <a:off x="750279" y="3250348"/>
            <a:ext cx="10691445" cy="1138775"/>
          </a:xfrm>
        </p:spPr>
        <p:txBody>
          <a:bodyPr>
            <a:normAutofit/>
          </a:bodyPr>
          <a:lstStyle>
            <a:lvl1pPr marL="0" indent="0" algn="l">
              <a:buNone/>
              <a:defRPr sz="2100">
                <a:solidFill>
                  <a:schemeClr val="bg2">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76EB727E-5B2C-4310-AB66-CE5561C8F44D}" type="slidenum">
              <a:rPr lang="en-US" smtClean="0"/>
              <a:t>‹#›</a:t>
            </a:fld>
            <a:endParaRPr lang="en-US"/>
          </a:p>
        </p:txBody>
      </p:sp>
    </p:spTree>
    <p:extLst>
      <p:ext uri="{BB962C8B-B14F-4D97-AF65-F5344CB8AC3E}">
        <p14:creationId xmlns:p14="http://schemas.microsoft.com/office/powerpoint/2010/main" val="3174102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43542031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81465" y="1575583"/>
            <a:ext cx="11163875" cy="4601381"/>
          </a:xfrm>
        </p:spPr>
        <p:txBody>
          <a:bodyPr/>
          <a:lstStyle>
            <a:lvl4pPr>
              <a:defRPr>
                <a:solidFill>
                  <a:schemeClr val="bg2">
                    <a:lumMod val="50000"/>
                  </a:schemeClr>
                </a:solidFill>
              </a:defRPr>
            </a:lvl4pPr>
            <a:lvl5pPr>
              <a:defRPr>
                <a:solidFill>
                  <a:schemeClr val="bg2">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6EB727E-5B2C-4310-AB66-CE5561C8F44D}" type="slidenum">
              <a:rPr lang="en-US" smtClean="0"/>
              <a:t>‹#›</a:t>
            </a:fld>
            <a:endParaRPr lang="en-US"/>
          </a:p>
        </p:txBody>
      </p:sp>
    </p:spTree>
    <p:extLst>
      <p:ext uri="{BB962C8B-B14F-4D97-AF65-F5344CB8AC3E}">
        <p14:creationId xmlns:p14="http://schemas.microsoft.com/office/powerpoint/2010/main" val="53855354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81463" y="1574802"/>
            <a:ext cx="5181600" cy="4351338"/>
          </a:xfrm>
        </p:spPr>
        <p:txBody>
          <a:body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74802"/>
            <a:ext cx="5181600" cy="4351338"/>
          </a:xfrm>
        </p:spPr>
        <p:txBody>
          <a:bodyPr/>
          <a:lstStyle/>
          <a:p>
            <a:pPr lvl="0"/>
            <a:r>
              <a:rPr lang="en-US"/>
              <a:t>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p>
            <a:fld id="{76EB727E-5B2C-4310-AB66-CE5561C8F44D}" type="slidenum">
              <a:rPr lang="en-US" smtClean="0"/>
              <a:t>‹#›</a:t>
            </a:fld>
            <a:endParaRPr lang="en-US"/>
          </a:p>
        </p:txBody>
      </p:sp>
    </p:spTree>
    <p:extLst>
      <p:ext uri="{BB962C8B-B14F-4D97-AF65-F5344CB8AC3E}">
        <p14:creationId xmlns:p14="http://schemas.microsoft.com/office/powerpoint/2010/main" val="167249282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76EB727E-5B2C-4310-AB66-CE5561C8F44D}" type="slidenum">
              <a:rPr lang="en-US" smtClean="0"/>
              <a:t>‹#›</a:t>
            </a:fld>
            <a:endParaRPr lang="en-US"/>
          </a:p>
        </p:txBody>
      </p:sp>
    </p:spTree>
    <p:extLst>
      <p:ext uri="{BB962C8B-B14F-4D97-AF65-F5344CB8AC3E}">
        <p14:creationId xmlns:p14="http://schemas.microsoft.com/office/powerpoint/2010/main" val="381998579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6EB727E-5B2C-4310-AB66-CE5561C8F44D}" type="slidenum">
              <a:rPr lang="en-US" smtClean="0"/>
              <a:t>‹#›</a:t>
            </a:fld>
            <a:endParaRPr lang="en-US"/>
          </a:p>
        </p:txBody>
      </p:sp>
      <p:pic>
        <p:nvPicPr>
          <p:cNvPr id="5" name="Picture 4" descr="Logo, company name&#10;&#10;Description automatically generated">
            <a:extLst>
              <a:ext uri="{FF2B5EF4-FFF2-40B4-BE49-F238E27FC236}">
                <a16:creationId xmlns:a16="http://schemas.microsoft.com/office/drawing/2014/main" id="{943CB561-5AED-42CE-B21C-0F4C3E0068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71"/>
            <a:ext cx="12192000" cy="6855858"/>
          </a:xfrm>
          <a:prstGeom prst="rect">
            <a:avLst/>
          </a:prstGeom>
        </p:spPr>
      </p:pic>
    </p:spTree>
    <p:extLst>
      <p:ext uri="{BB962C8B-B14F-4D97-AF65-F5344CB8AC3E}">
        <p14:creationId xmlns:p14="http://schemas.microsoft.com/office/powerpoint/2010/main" val="103567471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rm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8" name="Straight Connector 17">
            <a:extLst>
              <a:ext uri="{FF2B5EF4-FFF2-40B4-BE49-F238E27FC236}">
                <a16:creationId xmlns:a16="http://schemas.microsoft.com/office/drawing/2014/main" id="{4A3686E6-74E2-FE49-AAC4-953D01F3F562}"/>
              </a:ext>
            </a:extLst>
          </p:cNvPr>
          <p:cNvCxnSpPr/>
          <p:nvPr userDrawn="1"/>
        </p:nvCxnSpPr>
        <p:spPr>
          <a:xfrm>
            <a:off x="1520055" y="350798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74337016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33" name="Straight Connector 32">
            <a:extLst>
              <a:ext uri="{FF2B5EF4-FFF2-40B4-BE49-F238E27FC236}">
                <a16:creationId xmlns:a16="http://schemas.microsoft.com/office/drawing/2014/main" id="{A9CB564A-C69C-944C-96FC-5B26C4A43C4A}"/>
              </a:ext>
            </a:extLst>
          </p:cNvPr>
          <p:cNvCxnSpPr/>
          <p:nvPr userDrawn="1"/>
        </p:nvCxnSpPr>
        <p:spPr>
          <a:xfrm>
            <a:off x="1520055" y="281181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366428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4710365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326767546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77E4BD-558F-4F49-BCCC-8097ACDB395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50476730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854FD4E-2BB6-AE40-B89B-76CA5506880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26785795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66585255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50686071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D2A368-37B4-AE41-8927-00C94D6431A1}"/>
              </a:ext>
            </a:extLst>
          </p:cNvPr>
          <p:cNvCxnSpPr/>
          <p:nvPr userDrawn="1"/>
        </p:nvCxnSpPr>
        <p:spPr>
          <a:xfrm>
            <a:off x="707293"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7415129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3A1B7DC-DAD7-F944-AC53-2FDB50DEA0A1}"/>
              </a:ext>
            </a:extLst>
          </p:cNvPr>
          <p:cNvCxnSpPr>
            <a:cxnSpLocks/>
          </p:cNvCxnSpPr>
          <p:nvPr userDrawn="1"/>
        </p:nvCxnSpPr>
        <p:spPr>
          <a:xfrm>
            <a:off x="1325946" y="3080084"/>
            <a:ext cx="685399"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rm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p:nvPr>
        </p:nvSpPr>
        <p:spPr>
          <a:xfrm>
            <a:off x="1219200" y="1887490"/>
            <a:ext cx="5582652" cy="1078262"/>
          </a:xfrm>
        </p:spPr>
        <p:txBody>
          <a:bodyPr>
            <a:norm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311458525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99032931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rmAutofit/>
          </a:bodyPr>
          <a:lstStyle>
            <a:lvl1pPr algn="l">
              <a:defRPr sz="4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5" name="Straight Connector 14">
            <a:extLst>
              <a:ext uri="{FF2B5EF4-FFF2-40B4-BE49-F238E27FC236}">
                <a16:creationId xmlns:a16="http://schemas.microsoft.com/office/drawing/2014/main" id="{B9A3468E-DF1F-A142-9123-E9C41E669E14}"/>
              </a:ext>
            </a:extLst>
          </p:cNvPr>
          <p:cNvCxnSpPr/>
          <p:nvPr userDrawn="1"/>
        </p:nvCxnSpPr>
        <p:spPr>
          <a:xfrm>
            <a:off x="620093" y="5141451"/>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17734268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9A8C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4733396" y="228601"/>
            <a:ext cx="2725208" cy="19046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3902400" y="5791200"/>
            <a:ext cx="43872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65385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5689600" y="6400800"/>
            <a:ext cx="711200" cy="317399"/>
          </a:xfrm>
          <a:prstGeom prst="rect">
            <a:avLst/>
          </a:prstGeom>
        </p:spPr>
        <p:txBody>
          <a:bodyPr/>
          <a:lstStyle/>
          <a:p>
            <a:pPr>
              <a:defRPr/>
            </a:pPr>
            <a:fld id="{800332C6-A5C1-4D88-ADCE-6F3163D8595A}" type="slidenum">
              <a:rPr lang="en-US" smtClean="0">
                <a:solidFill>
                  <a:prstClr val="white"/>
                </a:solidFill>
              </a:rPr>
              <a:pPr>
                <a:defRPr/>
              </a:pPr>
              <a:t>‹#›</a:t>
            </a:fld>
            <a:endParaRPr lang="en-US">
              <a:solidFill>
                <a:prstClr val="white"/>
              </a:solidFill>
            </a:endParaRPr>
          </a:p>
        </p:txBody>
      </p:sp>
      <p:pic>
        <p:nvPicPr>
          <p:cNvPr id="8"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7620000" y="6321545"/>
            <a:ext cx="3962400" cy="4129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670226" y="6321545"/>
            <a:ext cx="650575" cy="454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09799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0"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9A8C5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5791200" y="6400800"/>
            <a:ext cx="508000" cy="381000"/>
          </a:xfrm>
          <a:prstGeom prst="rect">
            <a:avLst/>
          </a:prstGeom>
        </p:spPr>
        <p:txBody>
          <a:bodyPr/>
          <a:lstStyle/>
          <a:p>
            <a:pPr>
              <a:defRPr/>
            </a:pPr>
            <a:fld id="{800332C6-A5C1-4D88-ADCE-6F3163D8595A}" type="slidenum">
              <a:rPr lang="en-US" smtClean="0">
                <a:solidFill>
                  <a:prstClr val="white"/>
                </a:solidFill>
              </a:rPr>
              <a:pPr>
                <a:defRPr/>
              </a:pPr>
              <a:t>‹#›</a:t>
            </a:fld>
            <a:endParaRPr lang="en-US">
              <a:solidFill>
                <a:prstClr val="white"/>
              </a:solidFill>
            </a:endParaRPr>
          </a:p>
        </p:txBody>
      </p:sp>
      <p:pic>
        <p:nvPicPr>
          <p:cNvPr id="7"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4733396" y="228601"/>
            <a:ext cx="2725208" cy="19046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3902400" y="2286000"/>
            <a:ext cx="43872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15419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5791200" y="6400800"/>
            <a:ext cx="508000" cy="323087"/>
          </a:xfrm>
          <a:prstGeom prst="rect">
            <a:avLst/>
          </a:prstGeom>
        </p:spPr>
        <p:txBody>
          <a:bodyPr/>
          <a:lstStyle/>
          <a:p>
            <a:pPr>
              <a:defRPr/>
            </a:pPr>
            <a:fld id="{800332C6-A5C1-4D88-ADCE-6F3163D8595A}" type="slidenum">
              <a:rPr lang="en-US" smtClean="0">
                <a:solidFill>
                  <a:prstClr val="white"/>
                </a:solidFill>
              </a:rPr>
              <a:pPr>
                <a:defRPr/>
              </a:pPr>
              <a:t>‹#›</a:t>
            </a:fld>
            <a:endParaRPr lang="en-US">
              <a:solidFill>
                <a:prstClr val="white"/>
              </a:solidFill>
            </a:endParaRPr>
          </a:p>
        </p:txBody>
      </p:sp>
      <p:pic>
        <p:nvPicPr>
          <p:cNvPr id="10"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7620000" y="6321545"/>
            <a:ext cx="3962400" cy="4129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670226" y="6321545"/>
            <a:ext cx="650575" cy="454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68463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5791200" y="6400800"/>
            <a:ext cx="508000" cy="381000"/>
          </a:xfrm>
          <a:prstGeom prst="rect">
            <a:avLst/>
          </a:prstGeom>
        </p:spPr>
        <p:txBody>
          <a:bodyPr/>
          <a:lstStyle/>
          <a:p>
            <a:pPr>
              <a:defRPr/>
            </a:pPr>
            <a:fld id="{800332C6-A5C1-4D88-ADCE-6F3163D8595A}" type="slidenum">
              <a:rPr lang="en-US" smtClean="0">
                <a:solidFill>
                  <a:prstClr val="white"/>
                </a:solidFill>
              </a:rPr>
              <a:pPr>
                <a:defRPr/>
              </a:pPr>
              <a:t>‹#›</a:t>
            </a:fld>
            <a:endParaRPr lang="en-US">
              <a:solidFill>
                <a:prstClr val="white"/>
              </a:solidFill>
            </a:endParaRPr>
          </a:p>
        </p:txBody>
      </p:sp>
      <p:pic>
        <p:nvPicPr>
          <p:cNvPr id="12"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670226" y="6321545"/>
            <a:ext cx="650575" cy="4546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7620000" y="6321545"/>
            <a:ext cx="3962400" cy="412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516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92622829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5791200" y="6400800"/>
            <a:ext cx="508000" cy="381000"/>
          </a:xfrm>
          <a:prstGeom prst="rect">
            <a:avLst/>
          </a:prstGeom>
        </p:spPr>
        <p:txBody>
          <a:bodyPr/>
          <a:lstStyle/>
          <a:p>
            <a:pPr>
              <a:defRPr/>
            </a:pPr>
            <a:fld id="{800332C6-A5C1-4D88-ADCE-6F3163D8595A}" type="slidenum">
              <a:rPr lang="en-US" smtClean="0">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27124667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5791200" y="6392169"/>
            <a:ext cx="508000" cy="381000"/>
          </a:xfrm>
          <a:prstGeom prst="rect">
            <a:avLst/>
          </a:prstGeom>
        </p:spPr>
        <p:txBody>
          <a:bodyPr/>
          <a:lstStyle/>
          <a:p>
            <a:pPr>
              <a:defRPr/>
            </a:pPr>
            <a:fld id="{800332C6-A5C1-4D88-ADCE-6F3163D8595A}" type="slidenum">
              <a:rPr lang="en-US" smtClean="0">
                <a:solidFill>
                  <a:prstClr val="white"/>
                </a:solidFill>
              </a:rPr>
              <a:pPr>
                <a:defRPr/>
              </a:pPr>
              <a:t>‹#›</a:t>
            </a:fld>
            <a:endParaRPr lang="en-US">
              <a:solidFill>
                <a:prstClr val="white"/>
              </a:solidFill>
            </a:endParaRPr>
          </a:p>
        </p:txBody>
      </p:sp>
      <p:pic>
        <p:nvPicPr>
          <p:cNvPr id="6"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670226" y="6321545"/>
            <a:ext cx="650575" cy="4546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7620000" y="6321545"/>
            <a:ext cx="3962400" cy="412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4059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5791200" y="6396990"/>
            <a:ext cx="508000" cy="384810"/>
          </a:xfrm>
          <a:prstGeom prst="rect">
            <a:avLst/>
          </a:prstGeom>
        </p:spPr>
        <p:txBody>
          <a:bodyPr/>
          <a:lstStyle/>
          <a:p>
            <a:pPr>
              <a:defRPr/>
            </a:pPr>
            <a:fld id="{800332C6-A5C1-4D88-ADCE-6F3163D8595A}" type="slidenum">
              <a:rPr lang="en-US" smtClean="0">
                <a:solidFill>
                  <a:prstClr val="white"/>
                </a:solidFill>
              </a:rPr>
              <a:pPr>
                <a:defRPr/>
              </a:pPr>
              <a:t>‹#›</a:t>
            </a:fld>
            <a:endParaRPr lang="en-US">
              <a:solidFill>
                <a:prstClr val="white"/>
              </a:solidFill>
            </a:endParaRPr>
          </a:p>
        </p:txBody>
      </p:sp>
      <p:pic>
        <p:nvPicPr>
          <p:cNvPr id="9"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670226" y="6321545"/>
            <a:ext cx="650575" cy="4546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7620000" y="6321545"/>
            <a:ext cx="3962400" cy="412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75398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5791200" y="6400800"/>
            <a:ext cx="508000" cy="381000"/>
          </a:xfrm>
          <a:prstGeom prst="rect">
            <a:avLst/>
          </a:prstGeom>
        </p:spPr>
        <p:txBody>
          <a:bodyPr/>
          <a:lstStyle/>
          <a:p>
            <a:pPr>
              <a:defRPr/>
            </a:pPr>
            <a:fld id="{800332C6-A5C1-4D88-ADCE-6F3163D8595A}" type="slidenum">
              <a:rPr lang="en-US" smtClean="0">
                <a:solidFill>
                  <a:prstClr val="white"/>
                </a:solidFill>
              </a:rPr>
              <a:pPr>
                <a:defRPr/>
              </a:pPr>
              <a:t>‹#›</a:t>
            </a:fld>
            <a:endParaRPr lang="en-US">
              <a:solidFill>
                <a:prstClr val="white"/>
              </a:solidFill>
            </a:endParaRPr>
          </a:p>
        </p:txBody>
      </p:sp>
      <p:pic>
        <p:nvPicPr>
          <p:cNvPr id="8"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670226" y="6321545"/>
            <a:ext cx="650575" cy="4546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7620000" y="6321545"/>
            <a:ext cx="3962400" cy="412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35602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5791200" y="6400800"/>
            <a:ext cx="508000" cy="381000"/>
          </a:xfrm>
          <a:prstGeom prst="rect">
            <a:avLst/>
          </a:prstGeom>
        </p:spPr>
        <p:txBody>
          <a:bodyPr/>
          <a:lstStyle/>
          <a:p>
            <a:pPr>
              <a:defRPr/>
            </a:pPr>
            <a:fld id="{800332C6-A5C1-4D88-ADCE-6F3163D8595A}" type="slidenum">
              <a:rPr lang="en-US" smtClean="0">
                <a:solidFill>
                  <a:prstClr val="white"/>
                </a:solidFill>
              </a:rPr>
              <a:pPr>
                <a:defRPr/>
              </a:pPr>
              <a:t>‹#›</a:t>
            </a:fld>
            <a:endParaRPr lang="en-US">
              <a:solidFill>
                <a:prstClr val="white"/>
              </a:solidFill>
            </a:endParaRPr>
          </a:p>
        </p:txBody>
      </p:sp>
      <p:pic>
        <p:nvPicPr>
          <p:cNvPr id="8"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670226" y="6321545"/>
            <a:ext cx="650575" cy="4546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7620000" y="6321545"/>
            <a:ext cx="3962400" cy="412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94709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5852160" y="6333744"/>
            <a:ext cx="508000" cy="381000"/>
          </a:xfrm>
          <a:prstGeom prst="rect">
            <a:avLst/>
          </a:prstGeom>
        </p:spPr>
        <p:txBody>
          <a:bodyPr/>
          <a:lstStyle/>
          <a:p>
            <a:pPr>
              <a:defRPr/>
            </a:pPr>
            <a:fld id="{800332C6-A5C1-4D88-ADCE-6F3163D8595A}" type="slidenum">
              <a:rPr lang="en-US" smtClean="0">
                <a:solidFill>
                  <a:prstClr val="white"/>
                </a:solidFill>
              </a:rPr>
              <a:pPr>
                <a:defRPr/>
              </a:pPr>
              <a:t>‹#›</a:t>
            </a:fld>
            <a:endParaRPr lang="en-US">
              <a:solidFill>
                <a:prstClr val="white"/>
              </a:solidFill>
            </a:endParaRPr>
          </a:p>
        </p:txBody>
      </p:sp>
      <p:pic>
        <p:nvPicPr>
          <p:cNvPr id="9"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609600" y="6350181"/>
            <a:ext cx="508000" cy="3550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7721600" y="6321545"/>
            <a:ext cx="3860800" cy="402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36735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5852160" y="6333744"/>
            <a:ext cx="508000" cy="381000"/>
          </a:xfrm>
          <a:prstGeom prst="rect">
            <a:avLst/>
          </a:prstGeom>
        </p:spPr>
        <p:txBody>
          <a:bodyPr/>
          <a:lstStyle/>
          <a:p>
            <a:pPr>
              <a:defRPr/>
            </a:pPr>
            <a:fld id="{800332C6-A5C1-4D88-ADCE-6F3163D8595A}" type="slidenum">
              <a:rPr lang="en-US" smtClean="0">
                <a:solidFill>
                  <a:prstClr val="white"/>
                </a:solidFill>
              </a:rPr>
              <a:pPr>
                <a:defRPr/>
              </a:pPr>
              <a:t>‹#›</a:t>
            </a:fld>
            <a:endParaRPr lang="en-US">
              <a:solidFill>
                <a:prstClr val="white"/>
              </a:solidFill>
            </a:endParaRPr>
          </a:p>
        </p:txBody>
      </p:sp>
      <p:pic>
        <p:nvPicPr>
          <p:cNvPr id="9"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609600" y="6350181"/>
            <a:ext cx="508000" cy="3550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7721600" y="6321545"/>
            <a:ext cx="3860800" cy="402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28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409022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138240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630801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98687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13374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0752166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62724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9815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4801401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59781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27814201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693001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24376520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324835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41034392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33774963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28478791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93026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4354203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665852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29792005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9262282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1382403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6308017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98687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13374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0752166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62724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981575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480140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8388038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597815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693001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Autofit/>
          </a:bodyPr>
          <a:lstStyle>
            <a:lvl1pPr algn="l">
              <a:defRPr sz="4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18554941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535722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4025490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9392953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7585428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9674214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831436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803572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5468987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7055327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3396905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7511622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33868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6356883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2206374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33774963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8279889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9044480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578338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22100914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191700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6315163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13078311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Autofit/>
          </a:bodyPr>
          <a:lstStyle>
            <a:lvl1pPr algn="l">
              <a:defRPr sz="4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a:stretch>
            <a:fillRect/>
          </a:stretch>
        </p:blipFill>
        <p:spPr>
          <a:xfrm>
            <a:off x="513348" y="136525"/>
            <a:ext cx="1945206" cy="879974"/>
          </a:xfrm>
          <a:prstGeom prst="rect">
            <a:avLst/>
          </a:prstGeom>
        </p:spPr>
      </p:pic>
    </p:spTree>
    <p:extLst>
      <p:ext uri="{BB962C8B-B14F-4D97-AF65-F5344CB8AC3E}">
        <p14:creationId xmlns:p14="http://schemas.microsoft.com/office/powerpoint/2010/main" val="42395995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6308017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98687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981575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24224012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1337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3145997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0752166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62724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693001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4801401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597815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2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30822243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4071494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9833780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1467758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505475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379168218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27762240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0245879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1986335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234148399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54151162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76129341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3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319567606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63080175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9868767"/>
      </p:ext>
    </p:extLst>
  </p:cSld>
  <p:clrMapOvr>
    <a:masterClrMapping/>
  </p:clrMapOvr>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59" Type="http://schemas.openxmlformats.org/officeDocument/2006/relationships/slideLayout" Target="../slideLayouts/slideLayout159.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22" Type="http://schemas.openxmlformats.org/officeDocument/2006/relationships/slideLayout" Target="../slideLayouts/slideLayout22.xml"/><Relationship Id="rId43" Type="http://schemas.openxmlformats.org/officeDocument/2006/relationships/slideLayout" Target="../slideLayouts/slideLayout43.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139" Type="http://schemas.openxmlformats.org/officeDocument/2006/relationships/slideLayout" Target="../slideLayouts/slideLayout139.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45" Type="http://schemas.openxmlformats.org/officeDocument/2006/relationships/slideLayout" Target="../slideLayouts/slideLayout145.xml"/><Relationship Id="rId161" Type="http://schemas.openxmlformats.org/officeDocument/2006/relationships/slideLayout" Target="../slideLayouts/slideLayout161.xml"/><Relationship Id="rId166" Type="http://schemas.openxmlformats.org/officeDocument/2006/relationships/slideLayout" Target="../slideLayouts/slideLayout166.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51" Type="http://schemas.openxmlformats.org/officeDocument/2006/relationships/slideLayout" Target="../slideLayouts/slideLayout151.xml"/><Relationship Id="rId156" Type="http://schemas.openxmlformats.org/officeDocument/2006/relationships/slideLayout" Target="../slideLayouts/slideLayout156.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162" Type="http://schemas.openxmlformats.org/officeDocument/2006/relationships/slideLayout" Target="../slideLayouts/slideLayout16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64" Type="http://schemas.openxmlformats.org/officeDocument/2006/relationships/slideLayout" Target="../slideLayouts/slideLayout164.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6" Type="http://schemas.openxmlformats.org/officeDocument/2006/relationships/slideLayout" Target="../slideLayouts/slideLayout16.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90" Type="http://schemas.openxmlformats.org/officeDocument/2006/relationships/slideLayout" Target="../slideLayouts/slideLayout90.xml"/><Relationship Id="rId165" Type="http://schemas.openxmlformats.org/officeDocument/2006/relationships/slideLayout" Target="../slideLayouts/slideLayout165.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80" Type="http://schemas.openxmlformats.org/officeDocument/2006/relationships/slideLayout" Target="../slideLayouts/slideLayout80.xml"/><Relationship Id="rId155" Type="http://schemas.openxmlformats.org/officeDocument/2006/relationships/slideLayout" Target="../slideLayouts/slideLayout155.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slideLayout" Target="../slideLayouts/slideLayout170.xml"/><Relationship Id="rId7" Type="http://schemas.openxmlformats.org/officeDocument/2006/relationships/theme" Target="../theme/theme2.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5" Type="http://schemas.openxmlformats.org/officeDocument/2006/relationships/slideLayout" Target="../slideLayouts/slideLayout172.xml"/><Relationship Id="rId4" Type="http://schemas.openxmlformats.org/officeDocument/2006/relationships/slideLayout" Target="../slideLayouts/slideLayout17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1.xml"/><Relationship Id="rId3" Type="http://schemas.openxmlformats.org/officeDocument/2006/relationships/slideLayout" Target="../slideLayouts/slideLayout176.xml"/><Relationship Id="rId7" Type="http://schemas.openxmlformats.org/officeDocument/2006/relationships/slideLayout" Target="../slideLayouts/slideLayout180.xml"/><Relationship Id="rId12" Type="http://schemas.openxmlformats.org/officeDocument/2006/relationships/theme" Target="../theme/theme3.xml"/><Relationship Id="rId2" Type="http://schemas.openxmlformats.org/officeDocument/2006/relationships/slideLayout" Target="../slideLayouts/slideLayout175.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0" Type="http://schemas.openxmlformats.org/officeDocument/2006/relationships/slideLayout" Target="../slideLayouts/slideLayout183.xml"/><Relationship Id="rId4" Type="http://schemas.openxmlformats.org/officeDocument/2006/relationships/slideLayout" Target="../slideLayouts/slideLayout177.xml"/><Relationship Id="rId9" Type="http://schemas.openxmlformats.org/officeDocument/2006/relationships/slideLayout" Target="../slideLayouts/slideLayout18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theme" Target="../theme/theme4.xml"/><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slideLayout" Target="../slideLayouts/slideLayout196.xml"/><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5" Type="http://schemas.openxmlformats.org/officeDocument/2006/relationships/slideLayout" Target="../slideLayouts/slideLayout189.xml"/><Relationship Id="rId10" Type="http://schemas.openxmlformats.org/officeDocument/2006/relationships/slideLayout" Target="../slideLayouts/slideLayout194.xml"/><Relationship Id="rId4" Type="http://schemas.openxmlformats.org/officeDocument/2006/relationships/slideLayout" Target="../slideLayouts/slideLayout188.xml"/><Relationship Id="rId9" Type="http://schemas.openxmlformats.org/officeDocument/2006/relationships/slideLayout" Target="../slideLayouts/slideLayout193.xml"/><Relationship Id="rId14" Type="http://schemas.openxmlformats.org/officeDocument/2006/relationships/image" Target="../media/image3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Illinois Perinatal Quality Collaborative</a:t>
            </a:r>
          </a:p>
        </p:txBody>
      </p:sp>
    </p:spTree>
    <p:extLst>
      <p:ext uri="{BB962C8B-B14F-4D97-AF65-F5344CB8AC3E}">
        <p14:creationId xmlns:p14="http://schemas.microsoft.com/office/powerpoint/2010/main" val="1383952346"/>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8" r:id="rId5"/>
    <p:sldLayoutId id="2147483839" r:id="rId6"/>
    <p:sldLayoutId id="2147483840" r:id="rId7"/>
    <p:sldLayoutId id="2147483841" r:id="rId8"/>
    <p:sldLayoutId id="2147483842" r:id="rId9"/>
    <p:sldLayoutId id="2147483843" r:id="rId10"/>
    <p:sldLayoutId id="2147484269" r:id="rId11"/>
    <p:sldLayoutId id="2147484270" r:id="rId12"/>
    <p:sldLayoutId id="2147484271" r:id="rId13"/>
    <p:sldLayoutId id="2147484219" r:id="rId14"/>
    <p:sldLayoutId id="2147484272" r:id="rId15"/>
    <p:sldLayoutId id="2147484273" r:id="rId16"/>
    <p:sldLayoutId id="2147484274" r:id="rId17"/>
    <p:sldLayoutId id="2147484275" r:id="rId18"/>
    <p:sldLayoutId id="2147484276" r:id="rId19"/>
    <p:sldLayoutId id="2147484277" r:id="rId20"/>
    <p:sldLayoutId id="2147484238" r:id="rId21"/>
    <p:sldLayoutId id="2147484278" r:id="rId22"/>
    <p:sldLayoutId id="2147484221" r:id="rId23"/>
    <p:sldLayoutId id="2147484279" r:id="rId24"/>
    <p:sldLayoutId id="2147484280" r:id="rId25"/>
    <p:sldLayoutId id="2147484281" r:id="rId26"/>
    <p:sldLayoutId id="2147484282" r:id="rId27"/>
    <p:sldLayoutId id="2147484283" r:id="rId28"/>
    <p:sldLayoutId id="2147484237" r:id="rId29"/>
    <p:sldLayoutId id="2147484284" r:id="rId30"/>
    <p:sldLayoutId id="2147484353" r:id="rId31"/>
    <p:sldLayoutId id="2147483837" r:id="rId32"/>
    <p:sldLayoutId id="2147484354" r:id="rId33"/>
    <p:sldLayoutId id="2147483885" r:id="rId34"/>
    <p:sldLayoutId id="2147484355" r:id="rId35"/>
    <p:sldLayoutId id="2147484356" r:id="rId36"/>
    <p:sldLayoutId id="2147484357" r:id="rId37"/>
    <p:sldLayoutId id="2147484358" r:id="rId38"/>
    <p:sldLayoutId id="2147484359" r:id="rId39"/>
    <p:sldLayoutId id="2147483844" r:id="rId40"/>
    <p:sldLayoutId id="2147483845" r:id="rId41"/>
    <p:sldLayoutId id="2147483735" r:id="rId42"/>
    <p:sldLayoutId id="2147484200" r:id="rId43"/>
    <p:sldLayoutId id="2147483741" r:id="rId44"/>
    <p:sldLayoutId id="2147484202" r:id="rId45"/>
    <p:sldLayoutId id="2147484203" r:id="rId46"/>
    <p:sldLayoutId id="2147484204" r:id="rId47"/>
    <p:sldLayoutId id="2147484205" r:id="rId48"/>
    <p:sldLayoutId id="2147484206" r:id="rId49"/>
    <p:sldLayoutId id="2147483736" r:id="rId50"/>
    <p:sldLayoutId id="2147484208" r:id="rId51"/>
    <p:sldLayoutId id="2147483722" r:id="rId52"/>
    <p:sldLayoutId id="2147483778" r:id="rId53"/>
    <p:sldLayoutId id="2147483779" r:id="rId54"/>
    <p:sldLayoutId id="2147483777" r:id="rId55"/>
    <p:sldLayoutId id="2147483764" r:id="rId56"/>
    <p:sldLayoutId id="2147483765" r:id="rId57"/>
    <p:sldLayoutId id="2147483766" r:id="rId58"/>
    <p:sldLayoutId id="2147483767" r:id="rId59"/>
    <p:sldLayoutId id="2147483739" r:id="rId60"/>
    <p:sldLayoutId id="2147483771" r:id="rId61"/>
    <p:sldLayoutId id="2147483761" r:id="rId62"/>
    <p:sldLayoutId id="2147483762" r:id="rId63"/>
    <p:sldLayoutId id="2147483763" r:id="rId64"/>
    <p:sldLayoutId id="2147483772" r:id="rId65"/>
    <p:sldLayoutId id="2147484220" r:id="rId66"/>
    <p:sldLayoutId id="2147483768" r:id="rId67"/>
    <p:sldLayoutId id="2147483769" r:id="rId68"/>
    <p:sldLayoutId id="2147483770" r:id="rId69"/>
    <p:sldLayoutId id="2147484211" r:id="rId70"/>
    <p:sldLayoutId id="2147484212" r:id="rId71"/>
    <p:sldLayoutId id="2147484214" r:id="rId72"/>
    <p:sldLayoutId id="2147484215" r:id="rId73"/>
    <p:sldLayoutId id="2147483792" r:id="rId74"/>
    <p:sldLayoutId id="2147483793" r:id="rId75"/>
    <p:sldLayoutId id="2147483794" r:id="rId76"/>
    <p:sldLayoutId id="2147483681" r:id="rId77"/>
    <p:sldLayoutId id="2147483795" r:id="rId78"/>
    <p:sldLayoutId id="2147483796" r:id="rId79"/>
    <p:sldLayoutId id="2147483797" r:id="rId80"/>
    <p:sldLayoutId id="2147483798" r:id="rId81"/>
    <p:sldLayoutId id="2147483799" r:id="rId82"/>
    <p:sldLayoutId id="2147483800" r:id="rId83"/>
    <p:sldLayoutId id="2147483801" r:id="rId84"/>
    <p:sldLayoutId id="2147483703" r:id="rId85"/>
    <p:sldLayoutId id="2147484209" r:id="rId86"/>
    <p:sldLayoutId id="2147483661" r:id="rId87"/>
    <p:sldLayoutId id="2147483662" r:id="rId88"/>
    <p:sldLayoutId id="2147483663" r:id="rId89"/>
    <p:sldLayoutId id="2147483664" r:id="rId90"/>
    <p:sldLayoutId id="2147483668" r:id="rId91"/>
    <p:sldLayoutId id="2147483669" r:id="rId92"/>
    <p:sldLayoutId id="2147483670" r:id="rId93"/>
    <p:sldLayoutId id="2147483671" r:id="rId94"/>
    <p:sldLayoutId id="2147483672" r:id="rId95"/>
    <p:sldLayoutId id="2147483673" r:id="rId96"/>
    <p:sldLayoutId id="2147483713" r:id="rId97"/>
    <p:sldLayoutId id="2147484231" r:id="rId98"/>
    <p:sldLayoutId id="2147484268" r:id="rId99"/>
    <p:sldLayoutId id="2147484235" r:id="rId100"/>
    <p:sldLayoutId id="2147484224" r:id="rId101"/>
    <p:sldLayoutId id="2147484245" r:id="rId102"/>
    <p:sldLayoutId id="2147484262" r:id="rId103"/>
    <p:sldLayoutId id="2147484285" r:id="rId104"/>
    <p:sldLayoutId id="2147484286" r:id="rId105"/>
    <p:sldLayoutId id="2147484287" r:id="rId106"/>
    <p:sldLayoutId id="2147484233" r:id="rId107"/>
    <p:sldLayoutId id="2147483710" r:id="rId108"/>
    <p:sldLayoutId id="2147483716" r:id="rId109"/>
    <p:sldLayoutId id="2147483723" r:id="rId110"/>
    <p:sldLayoutId id="2147484368" r:id="rId111"/>
    <p:sldLayoutId id="2147483717" r:id="rId112"/>
    <p:sldLayoutId id="2147483718" r:id="rId113"/>
    <p:sldLayoutId id="2147483719" r:id="rId114"/>
    <p:sldLayoutId id="2147483720" r:id="rId115"/>
    <p:sldLayoutId id="2147483721" r:id="rId116"/>
    <p:sldLayoutId id="2147483712" r:id="rId117"/>
    <p:sldLayoutId id="2147483674" r:id="rId118"/>
    <p:sldLayoutId id="2147483850" r:id="rId119"/>
    <p:sldLayoutId id="2147483675" r:id="rId120"/>
    <p:sldLayoutId id="2147484288" r:id="rId121"/>
    <p:sldLayoutId id="2147484289" r:id="rId122"/>
    <p:sldLayoutId id="2147484290" r:id="rId123"/>
    <p:sldLayoutId id="2147484291" r:id="rId124"/>
    <p:sldLayoutId id="2147484292" r:id="rId125"/>
    <p:sldLayoutId id="2147484293" r:id="rId126"/>
    <p:sldLayoutId id="2147484294" r:id="rId127"/>
    <p:sldLayoutId id="2147484295" r:id="rId128"/>
    <p:sldLayoutId id="2147484296" r:id="rId129"/>
    <p:sldLayoutId id="2147483868" r:id="rId130"/>
    <p:sldLayoutId id="2147483676" r:id="rId131"/>
    <p:sldLayoutId id="2147483677" r:id="rId132"/>
    <p:sldLayoutId id="2147483678" r:id="rId133"/>
    <p:sldLayoutId id="2147483679" r:id="rId134"/>
    <p:sldLayoutId id="2147483813" r:id="rId135"/>
    <p:sldLayoutId id="2147483814" r:id="rId136"/>
    <p:sldLayoutId id="2147483815" r:id="rId137"/>
    <p:sldLayoutId id="2147483816" r:id="rId138"/>
    <p:sldLayoutId id="2147483877" r:id="rId139"/>
    <p:sldLayoutId id="2147483878" r:id="rId140"/>
    <p:sldLayoutId id="2147483879" r:id="rId141"/>
    <p:sldLayoutId id="2147484297" r:id="rId142"/>
    <p:sldLayoutId id="2147484298" r:id="rId143"/>
    <p:sldLayoutId id="2147484260" r:id="rId144"/>
    <p:sldLayoutId id="2147484226" r:id="rId145"/>
    <p:sldLayoutId id="2147484299" r:id="rId146"/>
    <p:sldLayoutId id="2147484267" r:id="rId147"/>
    <p:sldLayoutId id="2147484300" r:id="rId148"/>
    <p:sldLayoutId id="2147484301" r:id="rId149"/>
    <p:sldLayoutId id="2147484302" r:id="rId150"/>
    <p:sldLayoutId id="2147484303" r:id="rId151"/>
    <p:sldLayoutId id="2147484304" r:id="rId152"/>
    <p:sldLayoutId id="2147484305" r:id="rId153"/>
    <p:sldLayoutId id="2147484306" r:id="rId154"/>
    <p:sldLayoutId id="2147484227" r:id="rId155"/>
    <p:sldLayoutId id="2147484307" r:id="rId156"/>
    <p:sldLayoutId id="2147484308" r:id="rId157"/>
    <p:sldLayoutId id="2147484309" r:id="rId158"/>
    <p:sldLayoutId id="2147484310" r:id="rId159"/>
    <p:sldLayoutId id="2147484311" r:id="rId160"/>
    <p:sldLayoutId id="2147484312" r:id="rId161"/>
    <p:sldLayoutId id="2147483752" r:id="rId162"/>
    <p:sldLayoutId id="2147483773" r:id="rId163"/>
    <p:sldLayoutId id="2147483774" r:id="rId164"/>
    <p:sldLayoutId id="2147483775" r:id="rId165"/>
    <p:sldLayoutId id="2147484379" r:id="rId166"/>
    <p:sldLayoutId id="2147484380" r:id="rId167"/>
  </p:sldLayoutIdLst>
  <p:hf hdr="0" dt="0"/>
  <p:txStyles>
    <p:titleStyle>
      <a:lvl1pPr algn="l" defTabSz="914400" rtl="0" eaLnBrk="1" latinLnBrk="0" hangingPunct="1">
        <a:lnSpc>
          <a:spcPct val="100000"/>
        </a:lnSpc>
        <a:spcBef>
          <a:spcPct val="0"/>
        </a:spcBef>
        <a:buNone/>
        <a:defRPr sz="3600" b="1" i="0" kern="1200">
          <a:solidFill>
            <a:schemeClr val="accent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100000"/>
        </a:lnSpc>
        <a:spcBef>
          <a:spcPts val="1000"/>
        </a:spcBef>
        <a:spcAft>
          <a:spcPts val="1000"/>
        </a:spcAft>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39F9A0-8CBE-4C3C-85F1-91B2141E10BF}"/>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0" y="6244116"/>
            <a:ext cx="12192000" cy="642737"/>
          </a:xfrm>
          <a:prstGeom prst="rect">
            <a:avLst/>
          </a:prstGeom>
        </p:spPr>
      </p:pic>
      <p:sp>
        <p:nvSpPr>
          <p:cNvPr id="2" name="Title Placeholder 1"/>
          <p:cNvSpPr>
            <a:spLocks noGrp="1"/>
          </p:cNvSpPr>
          <p:nvPr>
            <p:ph type="title"/>
          </p:nvPr>
        </p:nvSpPr>
        <p:spPr>
          <a:xfrm>
            <a:off x="581465" y="126609"/>
            <a:ext cx="11179127" cy="111198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81465" y="1575583"/>
            <a:ext cx="11163875" cy="4601381"/>
          </a:xfrm>
          <a:prstGeom prst="rect">
            <a:avLst/>
          </a:prstGeom>
        </p:spPr>
        <p:txBody>
          <a:bodyPr vert="horz" lIns="91440" tIns="45720" rIns="91440" bIns="45720" rtlCol="0" anchor="t" anchorCtr="0">
            <a:normAutofit/>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4"/>
          </p:nvPr>
        </p:nvSpPr>
        <p:spPr>
          <a:xfrm>
            <a:off x="11653583" y="6354069"/>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6EB727E-5B2C-4310-AB66-CE5561C8F44D}" type="slidenum">
              <a:rPr lang="en-US" smtClean="0"/>
              <a:pPr/>
              <a:t>‹#›</a:t>
            </a:fld>
            <a:endParaRPr lang="en-US"/>
          </a:p>
        </p:txBody>
      </p:sp>
    </p:spTree>
    <p:extLst>
      <p:ext uri="{BB962C8B-B14F-4D97-AF65-F5344CB8AC3E}">
        <p14:creationId xmlns:p14="http://schemas.microsoft.com/office/powerpoint/2010/main" val="467858109"/>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3680" r:id="rId4"/>
    <p:sldLayoutId id="2147484363" r:id="rId5"/>
    <p:sldLayoutId id="2147483685" r:id="rId6"/>
  </p:sldLayoutIdLst>
  <p:hf hdr="0" ftr="0" dt="0"/>
  <p:txStyles>
    <p:titleStyle>
      <a:lvl1pPr algn="l" defTabSz="685800" rtl="0" eaLnBrk="1" latinLnBrk="0" hangingPunct="1">
        <a:lnSpc>
          <a:spcPct val="90000"/>
        </a:lnSpc>
        <a:spcBef>
          <a:spcPct val="0"/>
        </a:spcBef>
        <a:buNone/>
        <a:defRPr sz="2700" b="1" kern="1200">
          <a:solidFill>
            <a:schemeClr val="bg2">
              <a:lumMod val="50000"/>
            </a:schemeClr>
          </a:solidFill>
          <a:latin typeface="Century Gothic" panose="020B0502020202020204" pitchFamily="34" charset="0"/>
          <a:ea typeface="+mj-ea"/>
          <a:cs typeface="+mj-cs"/>
        </a:defRPr>
      </a:lvl1pPr>
    </p:titleStyle>
    <p:bodyStyle>
      <a:lvl1pPr marL="210741" indent="-210741" algn="l" defTabSz="685800" rtl="0" eaLnBrk="1" latinLnBrk="0" hangingPunct="1">
        <a:lnSpc>
          <a:spcPct val="90000"/>
        </a:lnSpc>
        <a:spcBef>
          <a:spcPts val="750"/>
        </a:spcBef>
        <a:buClr>
          <a:schemeClr val="accent2"/>
        </a:buClr>
        <a:buFont typeface="Arial" panose="020B0604020202020204" pitchFamily="34" charset="0"/>
        <a:buChar char="•"/>
        <a:defRPr sz="2250" kern="1200">
          <a:solidFill>
            <a:schemeClr val="bg2">
              <a:lumMod val="50000"/>
            </a:schemeClr>
          </a:solidFill>
          <a:latin typeface="+mn-lt"/>
          <a:ea typeface="+mn-ea"/>
          <a:cs typeface="+mn-cs"/>
        </a:defRPr>
      </a:lvl1pPr>
      <a:lvl2pPr marL="601266" indent="-264319" algn="l" defTabSz="685800" rtl="0" eaLnBrk="1" latinLnBrk="0" hangingPunct="1">
        <a:lnSpc>
          <a:spcPct val="90000"/>
        </a:lnSpc>
        <a:spcBef>
          <a:spcPts val="375"/>
        </a:spcBef>
        <a:buClr>
          <a:schemeClr val="accent2"/>
        </a:buClr>
        <a:buFont typeface="Arial" panose="020B0604020202020204" pitchFamily="34" charset="0"/>
        <a:buChar char="‒"/>
        <a:defRPr sz="2250" kern="1200">
          <a:solidFill>
            <a:schemeClr val="bg2">
              <a:lumMod val="50000"/>
            </a:schemeClr>
          </a:solidFill>
          <a:latin typeface="+mn-lt"/>
          <a:ea typeface="+mn-ea"/>
          <a:cs typeface="+mn-cs"/>
        </a:defRPr>
      </a:lvl2pPr>
      <a:lvl3pPr marL="857250" indent="-171450" algn="l" defTabSz="685800" rtl="0" eaLnBrk="1" latinLnBrk="0" hangingPunct="1">
        <a:lnSpc>
          <a:spcPct val="90000"/>
        </a:lnSpc>
        <a:spcBef>
          <a:spcPts val="375"/>
        </a:spcBef>
        <a:buClr>
          <a:schemeClr val="accent2"/>
        </a:buClr>
        <a:buFont typeface="Arial" panose="020B0604020202020204" pitchFamily="34" charset="0"/>
        <a:buChar char="-"/>
        <a:defRPr sz="1950" kern="1200">
          <a:solidFill>
            <a:schemeClr val="bg2">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Illinois Perinatal Quality Collaborative</a:t>
            </a:r>
          </a:p>
        </p:txBody>
      </p:sp>
    </p:spTree>
    <p:extLst>
      <p:ext uri="{BB962C8B-B14F-4D97-AF65-F5344CB8AC3E}">
        <p14:creationId xmlns:p14="http://schemas.microsoft.com/office/powerpoint/2010/main" val="4216806677"/>
      </p:ext>
    </p:extLst>
  </p:cSld>
  <p:clrMap bg1="lt1" tx1="dk1" bg2="lt2" tx2="dk2" accent1="accent1" accent2="accent2" accent3="accent3" accent4="accent4" accent5="accent5" accent6="accent6" hlink="hlink" folHlink="folHlink"/>
  <p:sldLayoutIdLst>
    <p:sldLayoutId id="2147483709" r:id="rId1"/>
    <p:sldLayoutId id="2147484365" r:id="rId2"/>
    <p:sldLayoutId id="2147483711" r:id="rId3"/>
    <p:sldLayoutId id="2147484374" r:id="rId4"/>
    <p:sldLayoutId id="2147484364" r:id="rId5"/>
    <p:sldLayoutId id="2147483714" r:id="rId6"/>
    <p:sldLayoutId id="2147483715" r:id="rId7"/>
    <p:sldLayoutId id="2147484366" r:id="rId8"/>
    <p:sldLayoutId id="2147484369" r:id="rId9"/>
    <p:sldLayoutId id="2147484370" r:id="rId10"/>
    <p:sldLayoutId id="2147484371" r:id="rId11"/>
  </p:sldLayoutIdLst>
  <p:hf hdr="0" dt="0"/>
  <p:txStyles>
    <p:title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510B"/>
        </a:solidFill>
        <a:effectLst/>
      </p:bgPr>
    </p:bg>
    <p:spTree>
      <p:nvGrpSpPr>
        <p:cNvPr id="1" name=""/>
        <p:cNvGrpSpPr/>
        <p:nvPr/>
      </p:nvGrpSpPr>
      <p:grpSpPr>
        <a:xfrm>
          <a:off x="0" y="0"/>
          <a:ext cx="0" cy="0"/>
          <a:chOff x="0" y="0"/>
          <a:chExt cx="0" cy="0"/>
        </a:xfrm>
      </p:grpSpPr>
      <p:sp>
        <p:nvSpPr>
          <p:cNvPr id="8" name="Rounded Rectangle 7"/>
          <p:cNvSpPr/>
          <p:nvPr/>
        </p:nvSpPr>
        <p:spPr>
          <a:xfrm>
            <a:off x="152400" y="152400"/>
            <a:ext cx="11887200" cy="6629400"/>
          </a:xfrm>
          <a:prstGeom prst="roundRect">
            <a:avLst>
              <a:gd name="adj" fmla="val 28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Oval 8"/>
          <p:cNvSpPr/>
          <p:nvPr/>
        </p:nvSpPr>
        <p:spPr>
          <a:xfrm>
            <a:off x="5852160" y="6410325"/>
            <a:ext cx="365760" cy="274320"/>
          </a:xfrm>
          <a:prstGeom prst="ellipse">
            <a:avLst/>
          </a:prstGeom>
          <a:solidFill>
            <a:srgbClr val="9A8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Slide Number Placeholder 5"/>
          <p:cNvSpPr>
            <a:spLocks noGrp="1"/>
          </p:cNvSpPr>
          <p:nvPr>
            <p:ph type="sldNum" sz="quarter" idx="4"/>
          </p:nvPr>
        </p:nvSpPr>
        <p:spPr>
          <a:xfrm>
            <a:off x="5689600" y="6400800"/>
            <a:ext cx="711200" cy="457200"/>
          </a:xfrm>
          <a:prstGeom prst="rect">
            <a:avLst/>
          </a:prstGeom>
        </p:spPr>
        <p:txBody>
          <a:bodyPr/>
          <a:lstStyle>
            <a:lvl1pPr algn="ctr">
              <a:defRPr sz="1200">
                <a:solidFill>
                  <a:schemeClr val="bg1"/>
                </a:solidFill>
                <a:latin typeface="Gill Sans MT" pitchFamily="34" charset="0"/>
              </a:defRPr>
            </a:lvl1pPr>
          </a:lstStyle>
          <a:p>
            <a:pPr>
              <a:defRPr/>
            </a:pPr>
            <a:fld id="{AF51F174-ECE1-45C6-AF12-A3DBDBC07E20}" type="slidenum">
              <a:rPr lang="en-US" smtClean="0">
                <a:solidFill>
                  <a:prstClr val="white"/>
                </a:solidFill>
              </a:rPr>
              <a:pPr>
                <a:defRPr/>
              </a:pPr>
              <a:t>‹#›</a:t>
            </a:fld>
            <a:endParaRPr lang="en-US">
              <a:solidFill>
                <a:prstClr val="white"/>
              </a:solidFill>
            </a:endParaRPr>
          </a:p>
        </p:txBody>
      </p:sp>
      <p:sp>
        <p:nvSpPr>
          <p:cNvPr id="16" name="Rectangle 15"/>
          <p:cNvSpPr/>
          <p:nvPr/>
        </p:nvSpPr>
        <p:spPr>
          <a:xfrm>
            <a:off x="609600" y="6248400"/>
            <a:ext cx="10972800" cy="27432"/>
          </a:xfrm>
          <a:prstGeom prst="rect">
            <a:avLst/>
          </a:prstGeom>
          <a:solidFill>
            <a:srgbClr val="9A8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11335032"/>
      </p:ext>
    </p:extLst>
  </p:cSld>
  <p:clrMap bg1="lt1" tx1="dk1" bg2="lt2" tx2="dk2" accent1="accent1" accent2="accent2" accent3="accent3" accent4="accent4" accent5="accent5" accent6="accent6" hlink="hlink" folHlink="folHlink"/>
  <p:sldLayoutIdLst>
    <p:sldLayoutId id="2147484373" r:id="rId1"/>
    <p:sldLayoutId id="2147484362" r:id="rId2"/>
    <p:sldLayoutId id="2147484367"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hf hdr="0" ftr="0" dt="0"/>
  <p:txStyles>
    <p:titleStyle>
      <a:lvl1pPr algn="ctr" defTabSz="914400" rtl="0" eaLnBrk="1" latinLnBrk="0" hangingPunct="1">
        <a:spcBef>
          <a:spcPct val="0"/>
        </a:spcBef>
        <a:buNone/>
        <a:defRPr sz="4400" kern="1200">
          <a:solidFill>
            <a:srgbClr val="00510B"/>
          </a:solidFill>
          <a:latin typeface="Garamond" pitchFamily="18" charset="0"/>
          <a:ea typeface="+mj-ea"/>
          <a:cs typeface="+mj-cs"/>
        </a:defRPr>
      </a:lvl1pPr>
    </p:titleStyle>
    <p:bodyStyle>
      <a:lvl1pPr marL="342900" indent="-342900" algn="l" defTabSz="914400" rtl="0" eaLnBrk="1" latinLnBrk="0" hangingPunct="1">
        <a:spcBef>
          <a:spcPct val="20000"/>
        </a:spcBef>
        <a:buFontTx/>
        <a:buBlip>
          <a:blip r:embed="rId14"/>
        </a:buBlip>
        <a:defRPr sz="3000" kern="1200">
          <a:solidFill>
            <a:schemeClr val="tx1"/>
          </a:solidFill>
          <a:latin typeface="Gill Sans MT" pitchFamily="34" charset="0"/>
          <a:ea typeface="+mn-ea"/>
          <a:cs typeface="+mn-cs"/>
        </a:defRPr>
      </a:lvl1pPr>
      <a:lvl2pPr marL="742950" indent="-285750" algn="l" defTabSz="914400" rtl="0" eaLnBrk="1" latinLnBrk="0" hangingPunct="1">
        <a:spcBef>
          <a:spcPct val="20000"/>
        </a:spcBef>
        <a:buFontTx/>
        <a:buBlip>
          <a:blip r:embed="rId14"/>
        </a:buBlip>
        <a:defRPr sz="2800" kern="1200">
          <a:solidFill>
            <a:schemeClr val="tx1"/>
          </a:solidFill>
          <a:latin typeface="Gill Sans MT" pitchFamily="34" charset="0"/>
          <a:ea typeface="+mn-ea"/>
          <a:cs typeface="+mn-cs"/>
        </a:defRPr>
      </a:lvl2pPr>
      <a:lvl3pPr marL="1143000" indent="-228600" algn="l" defTabSz="914400" rtl="0" eaLnBrk="1" latinLnBrk="0" hangingPunct="1">
        <a:spcBef>
          <a:spcPct val="20000"/>
        </a:spcBef>
        <a:buFontTx/>
        <a:buBlip>
          <a:blip r:embed="rId14"/>
        </a:buBlip>
        <a:defRPr sz="2400" kern="1200">
          <a:solidFill>
            <a:schemeClr val="tx1"/>
          </a:solidFill>
          <a:latin typeface="Gill Sans MT" pitchFamily="34" charset="0"/>
          <a:ea typeface="+mn-ea"/>
          <a:cs typeface="+mn-cs"/>
        </a:defRPr>
      </a:lvl3pPr>
      <a:lvl4pPr marL="1600200" indent="-228600" algn="l" defTabSz="914400" rtl="0" eaLnBrk="1" latinLnBrk="0" hangingPunct="1">
        <a:spcBef>
          <a:spcPct val="20000"/>
        </a:spcBef>
        <a:buFontTx/>
        <a:buBlip>
          <a:blip r:embed="rId14"/>
        </a:buBlip>
        <a:defRPr sz="2000" kern="1200">
          <a:solidFill>
            <a:schemeClr val="tx1"/>
          </a:solidFill>
          <a:latin typeface="Gill Sans MT" pitchFamily="34" charset="0"/>
          <a:ea typeface="+mn-ea"/>
          <a:cs typeface="+mn-cs"/>
        </a:defRPr>
      </a:lvl4pPr>
      <a:lvl5pPr marL="2057400" indent="-228600" algn="l" defTabSz="914400" rtl="0" eaLnBrk="1" latinLnBrk="0" hangingPunct="1">
        <a:spcBef>
          <a:spcPct val="20000"/>
        </a:spcBef>
        <a:buFontTx/>
        <a:buBlip>
          <a:blip r:embed="rId14"/>
        </a:buBlip>
        <a:defRPr sz="20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7.xml"/></Relationships>
</file>

<file path=ppt/slides/_rels/slide10.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39.png"/><Relationship Id="rId1" Type="http://schemas.openxmlformats.org/officeDocument/2006/relationships/slideLayout" Target="../slideLayouts/slideLayout91.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mailto:info@ilpqc.org" TargetMode="External"/><Relationship Id="rId1" Type="http://schemas.openxmlformats.org/officeDocument/2006/relationships/slideLayout" Target="../slideLayouts/slideLayout91.xml"/><Relationship Id="rId4" Type="http://schemas.openxmlformats.org/officeDocument/2006/relationships/image" Target="../media/image45.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8.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91.xml"/></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png"/><Relationship Id="rId7" Type="http://schemas.openxmlformats.org/officeDocument/2006/relationships/image" Target="../media/image52.svg"/><Relationship Id="rId2" Type="http://schemas.openxmlformats.org/officeDocument/2006/relationships/notesSlide" Target="../notesSlides/notesSlide4.xml"/><Relationship Id="rId1" Type="http://schemas.openxmlformats.org/officeDocument/2006/relationships/slideLayout" Target="../slideLayouts/slideLayout91.xml"/><Relationship Id="rId6" Type="http://schemas.openxmlformats.org/officeDocument/2006/relationships/image" Target="../media/image46.png"/><Relationship Id="rId11" Type="http://schemas.openxmlformats.org/officeDocument/2006/relationships/image" Target="../media/image49.png"/><Relationship Id="rId5" Type="http://schemas.openxmlformats.org/officeDocument/2006/relationships/image" Target="../media/image45.png"/><Relationship Id="rId10" Type="http://schemas.openxmlformats.org/officeDocument/2006/relationships/image" Target="../media/image48.png"/><Relationship Id="rId4" Type="http://schemas.openxmlformats.org/officeDocument/2006/relationships/image" Target="../media/image44.png"/><Relationship Id="rId9" Type="http://schemas.openxmlformats.org/officeDocument/2006/relationships/image" Target="../media/image54.sv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91.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91.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91.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91.xml"/><Relationship Id="rId5" Type="http://schemas.openxmlformats.org/officeDocument/2006/relationships/chart" Target="../charts/chart5.xml"/><Relationship Id="rId4" Type="http://schemas.openxmlformats.org/officeDocument/2006/relationships/chart" Target="../charts/chart4.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91.xml"/><Relationship Id="rId5" Type="http://schemas.openxmlformats.org/officeDocument/2006/relationships/chart" Target="../charts/chart7.xml"/><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1.xml"/></Relationships>
</file>

<file path=ppt/slides/_rels/slide2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91.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91.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91.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redcap.healthlnk.org/" TargetMode="External"/><Relationship Id="rId1" Type="http://schemas.openxmlformats.org/officeDocument/2006/relationships/slideLayout" Target="../slideLayouts/slideLayout91.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91.xml"/></Relationships>
</file>

<file path=ppt/slides/_rels/slide2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91.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91.xml"/></Relationships>
</file>

<file path=ppt/slides/_rels/slide2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91.xml"/></Relationships>
</file>

<file path=ppt/slides/_rels/slide2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91.xml"/></Relationships>
</file>

<file path=ppt/slides/_rels/slide2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9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9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6.xml"/></Relationships>
</file>

<file path=ppt/slides/_rels/slide38.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71.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63.png"/><Relationship Id="rId2" Type="http://schemas.openxmlformats.org/officeDocument/2006/relationships/notesSlide" Target="../notesSlides/notesSlide18.xml"/><Relationship Id="rId1" Type="http://schemas.openxmlformats.org/officeDocument/2006/relationships/slideLayout" Target="../slideLayouts/slideLayout91.xml"/><Relationship Id="rId6" Type="http://schemas.openxmlformats.org/officeDocument/2006/relationships/diagramColors" Target="../diagrams/colors2.xml"/><Relationship Id="rId11" Type="http://schemas.openxmlformats.org/officeDocument/2006/relationships/image" Target="../media/image62.png"/><Relationship Id="rId5" Type="http://schemas.openxmlformats.org/officeDocument/2006/relationships/diagramQuickStyle" Target="../diagrams/quickStyle2.xml"/><Relationship Id="rId10" Type="http://schemas.openxmlformats.org/officeDocument/2006/relationships/image" Target="../media/image61.png"/><Relationship Id="rId4" Type="http://schemas.openxmlformats.org/officeDocument/2006/relationships/diagramLayout" Target="../diagrams/layout2.xml"/><Relationship Id="rId9" Type="http://schemas.openxmlformats.org/officeDocument/2006/relationships/image" Target="../media/image60.png"/></Relationships>
</file>

<file path=ppt/slides/_rels/slide39.xml.rels><?xml version="1.0" encoding="UTF-8" standalone="yes"?>
<Relationships xmlns="http://schemas.openxmlformats.org/package/2006/relationships"><Relationship Id="rId3" Type="http://schemas.openxmlformats.org/officeDocument/2006/relationships/image" Target="../media/image64.tiff"/><Relationship Id="rId2" Type="http://schemas.openxmlformats.org/officeDocument/2006/relationships/notesSlide" Target="../notesSlides/notesSlide19.xml"/><Relationship Id="rId1" Type="http://schemas.openxmlformats.org/officeDocument/2006/relationships/slideLayout" Target="../slideLayouts/slideLayout186.xml"/></Relationships>
</file>

<file path=ppt/slides/_rels/slide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0.xml"/><Relationship Id="rId1" Type="http://schemas.openxmlformats.org/officeDocument/2006/relationships/slideLayout" Target="../slideLayouts/slideLayout186.xml"/><Relationship Id="rId4" Type="http://schemas.openxmlformats.org/officeDocument/2006/relationships/image" Target="../media/image66.jpeg"/></Relationships>
</file>

<file path=ppt/slides/_rels/slide4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8.png"/><Relationship Id="rId7" Type="http://schemas.openxmlformats.org/officeDocument/2006/relationships/diagramColors" Target="../diagrams/colors3.xml"/><Relationship Id="rId2" Type="http://schemas.openxmlformats.org/officeDocument/2006/relationships/image" Target="../media/image67.png"/><Relationship Id="rId1" Type="http://schemas.openxmlformats.org/officeDocument/2006/relationships/slideLayout" Target="../slideLayouts/slideLayout9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1.xml"/><Relationship Id="rId1" Type="http://schemas.openxmlformats.org/officeDocument/2006/relationships/slideLayout" Target="../slideLayouts/slideLayout18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45.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diagramLayout" Target="../diagrams/layout4.xml"/><Relationship Id="rId7" Type="http://schemas.openxmlformats.org/officeDocument/2006/relationships/image" Target="../media/image70.png"/><Relationship Id="rId2" Type="http://schemas.openxmlformats.org/officeDocument/2006/relationships/diagramData" Target="../diagrams/data4.xml"/><Relationship Id="rId1" Type="http://schemas.openxmlformats.org/officeDocument/2006/relationships/slideLayout" Target="../slideLayouts/slideLayout9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3.xml"/><Relationship Id="rId1" Type="http://schemas.openxmlformats.org/officeDocument/2006/relationships/slideLayout" Target="../slideLayouts/slideLayout91.xml"/><Relationship Id="rId5" Type="http://schemas.openxmlformats.org/officeDocument/2006/relationships/image" Target="../media/image82.svg"/><Relationship Id="rId4" Type="http://schemas.openxmlformats.org/officeDocument/2006/relationships/image" Target="../media/image72.png"/></Relationships>
</file>

<file path=ppt/slides/_rels/slide4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91.xml"/></Relationships>
</file>

<file path=ppt/slides/_rels/slide4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91.xml"/></Relationships>
</file>

<file path=ppt/slides/_rels/slide4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9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6.xml"/></Relationships>
</file>

<file path=ppt/slides/_rels/slide5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167.xml"/><Relationship Id="rId4" Type="http://schemas.openxmlformats.org/officeDocument/2006/relationships/image" Target="../media/image79.jpg"/></Relationships>
</file>

<file path=ppt/slides/_rels/slide5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67.xml"/><Relationship Id="rId5" Type="http://schemas.openxmlformats.org/officeDocument/2006/relationships/image" Target="../media/image83.png"/><Relationship Id="rId4" Type="http://schemas.openxmlformats.org/officeDocument/2006/relationships/image" Target="../media/image82.png"/></Relationships>
</file>

<file path=ppt/slides/_rels/slide56.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67.xml"/></Relationships>
</file>

<file path=ppt/slides/_rels/slide5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67.xml"/><Relationship Id="rId4" Type="http://schemas.openxmlformats.org/officeDocument/2006/relationships/image" Target="../media/image87.png"/></Relationships>
</file>

<file path=ppt/slides/_rels/slide5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67.xml"/><Relationship Id="rId4" Type="http://schemas.openxmlformats.org/officeDocument/2006/relationships/image" Target="../media/image90.png"/></Relationships>
</file>

<file path=ppt/slides/_rels/slide5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67.xml"/></Relationships>
</file>

<file path=ppt/slides/_rels/slide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1.xml"/></Relationships>
</file>

<file path=ppt/slides/_rels/slide6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67.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6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6.xml"/></Relationships>
</file>

<file path=ppt/slides/_rels/slide64.xml.rels><?xml version="1.0" encoding="UTF-8" standalone="yes"?>
<Relationships xmlns="http://schemas.openxmlformats.org/package/2006/relationships"><Relationship Id="rId8" Type="http://schemas.openxmlformats.org/officeDocument/2006/relationships/hyperlink" Target="mailto:info@ilpqc.org"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9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microsoft.com/office/2018/10/relationships/comments" Target="../comments/modernComment_11E_DF8D341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8.xml"/></Relationships>
</file>

<file path=ppt/slides/_rels/slide67.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4.png"/><Relationship Id="rId3" Type="http://schemas.openxmlformats.org/officeDocument/2006/relationships/image" Target="../media/image95.jpeg"/><Relationship Id="rId7" Type="http://schemas.openxmlformats.org/officeDocument/2006/relationships/image" Target="../media/image99.png"/><Relationship Id="rId12" Type="http://schemas.openxmlformats.org/officeDocument/2006/relationships/image" Target="../media/image103.png"/><Relationship Id="rId2" Type="http://schemas.openxmlformats.org/officeDocument/2006/relationships/notesSlide" Target="../notesSlides/notesSlide30.xml"/><Relationship Id="rId1" Type="http://schemas.openxmlformats.org/officeDocument/2006/relationships/slideLayout" Target="../slideLayouts/slideLayout184.xml"/><Relationship Id="rId6" Type="http://schemas.openxmlformats.org/officeDocument/2006/relationships/image" Target="../media/image98.png"/><Relationship Id="rId11" Type="http://schemas.openxmlformats.org/officeDocument/2006/relationships/image" Target="../media/image102.png"/><Relationship Id="rId5" Type="http://schemas.openxmlformats.org/officeDocument/2006/relationships/image" Target="../media/image97.png"/><Relationship Id="rId10" Type="http://schemas.openxmlformats.org/officeDocument/2006/relationships/image" Target="../media/image101.png"/><Relationship Id="rId4" Type="http://schemas.openxmlformats.org/officeDocument/2006/relationships/image" Target="../media/image96.gif"/><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hyperlink" Target="mailto:arivera@northshore.org" TargetMode="External"/><Relationship Id="rId1" Type="http://schemas.openxmlformats.org/officeDocument/2006/relationships/slideLayout" Target="../slideLayouts/slideLayout91.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91.xml"/><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png"/><Relationship Id="rId1" Type="http://schemas.openxmlformats.org/officeDocument/2006/relationships/slideLayout" Target="../slideLayouts/slideLayout9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742501-F937-8041-84E5-748F96AE991B}"/>
              </a:ext>
            </a:extLst>
          </p:cNvPr>
          <p:cNvSpPr>
            <a:spLocks noGrp="1"/>
          </p:cNvSpPr>
          <p:nvPr>
            <p:ph type="ctrTitle"/>
          </p:nvPr>
        </p:nvSpPr>
        <p:spPr>
          <a:xfrm>
            <a:off x="1413310" y="1561331"/>
            <a:ext cx="6511490" cy="2267013"/>
          </a:xfrm>
        </p:spPr>
        <p:txBody>
          <a:bodyPr/>
          <a:lstStyle/>
          <a:p>
            <a:r>
              <a:rPr lang="en-US" dirty="0">
                <a:ea typeface="Lato Medium"/>
                <a:cs typeface="Lato Medium"/>
              </a:rPr>
              <a:t>PVB Monthly Webinar: </a:t>
            </a:r>
            <a:br>
              <a:rPr lang="en-US" dirty="0">
                <a:ea typeface="Lato Medium"/>
                <a:cs typeface="Lato Medium"/>
              </a:rPr>
            </a:br>
            <a:r>
              <a:rPr lang="en-US" sz="3600" b="0" dirty="0">
                <a:ea typeface="Lato Medium"/>
                <a:cs typeface="Lato Medium"/>
              </a:rPr>
              <a:t>Provider and Nurse Buy-In</a:t>
            </a:r>
          </a:p>
        </p:txBody>
      </p:sp>
      <p:sp>
        <p:nvSpPr>
          <p:cNvPr id="4" name="Subtitle 3">
            <a:extLst>
              <a:ext uri="{FF2B5EF4-FFF2-40B4-BE49-F238E27FC236}">
                <a16:creationId xmlns:a16="http://schemas.microsoft.com/office/drawing/2014/main" id="{19922563-64D6-2A4E-B048-13AC25DB45AD}"/>
              </a:ext>
            </a:extLst>
          </p:cNvPr>
          <p:cNvSpPr>
            <a:spLocks noGrp="1"/>
          </p:cNvSpPr>
          <p:nvPr>
            <p:ph type="subTitle" idx="1"/>
          </p:nvPr>
        </p:nvSpPr>
        <p:spPr>
          <a:xfrm>
            <a:off x="1413310" y="3966184"/>
            <a:ext cx="5194433" cy="986569"/>
          </a:xfrm>
        </p:spPr>
        <p:txBody>
          <a:bodyPr vert="horz" lIns="91440" tIns="45720" rIns="91440" bIns="45720" rtlCol="0" anchor="t">
            <a:noAutofit/>
          </a:bodyPr>
          <a:lstStyle/>
          <a:p>
            <a:r>
              <a:rPr lang="en-US">
                <a:ea typeface="+mn-lt"/>
                <a:cs typeface="+mn-lt"/>
              </a:rPr>
              <a:t>January 23</a:t>
            </a:r>
            <a:r>
              <a:rPr lang="en-US" baseline="30000">
                <a:ea typeface="+mn-lt"/>
                <a:cs typeface="+mn-lt"/>
              </a:rPr>
              <a:t>rd</a:t>
            </a:r>
            <a:r>
              <a:rPr lang="en-US">
                <a:ea typeface="+mn-lt"/>
                <a:cs typeface="+mn-lt"/>
              </a:rPr>
              <a:t>, 2023 at 12:30 PM</a:t>
            </a:r>
            <a:endParaRPr lang="en-US"/>
          </a:p>
        </p:txBody>
      </p:sp>
      <p:pic>
        <p:nvPicPr>
          <p:cNvPr id="6" name="Picture 6" descr="Pregnant woman holding stomach">
            <a:extLst>
              <a:ext uri="{FF2B5EF4-FFF2-40B4-BE49-F238E27FC236}">
                <a16:creationId xmlns:a16="http://schemas.microsoft.com/office/drawing/2014/main" id="{30C1A51F-9C76-7D94-57CD-AC4A39EF6029}"/>
              </a:ext>
            </a:extLst>
          </p:cNvPr>
          <p:cNvPicPr>
            <a:picLocks noGrp="1" noChangeAspect="1"/>
          </p:cNvPicPr>
          <p:nvPr>
            <p:ph type="pic" sz="quarter" idx="11"/>
          </p:nvPr>
        </p:nvPicPr>
        <p:blipFill rotWithShape="1">
          <a:blip r:embed="rId2" cstate="email">
            <a:extLst>
              <a:ext uri="{28A0092B-C50C-407E-A947-70E740481C1C}">
                <a14:useLocalDpi xmlns:a14="http://schemas.microsoft.com/office/drawing/2010/main"/>
              </a:ext>
            </a:extLst>
          </a:blip>
          <a:srcRect t="-597"/>
          <a:stretch/>
        </p:blipFill>
        <p:spPr>
          <a:xfrm>
            <a:off x="7683626" y="436922"/>
            <a:ext cx="4508374" cy="5279954"/>
          </a:xfrm>
        </p:spPr>
      </p:pic>
    </p:spTree>
    <p:extLst>
      <p:ext uri="{BB962C8B-B14F-4D97-AF65-F5344CB8AC3E}">
        <p14:creationId xmlns:p14="http://schemas.microsoft.com/office/powerpoint/2010/main" val="2008243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5062-1C7D-F7D2-261F-79A1D4FF9B77}"/>
              </a:ext>
            </a:extLst>
          </p:cNvPr>
          <p:cNvSpPr>
            <a:spLocks noGrp="1"/>
          </p:cNvSpPr>
          <p:nvPr>
            <p:ph type="title"/>
          </p:nvPr>
        </p:nvSpPr>
        <p:spPr>
          <a:xfrm>
            <a:off x="283029" y="663628"/>
            <a:ext cx="7805058" cy="1325563"/>
          </a:xfrm>
        </p:spPr>
        <p:txBody>
          <a:bodyPr/>
          <a:lstStyle/>
          <a:p>
            <a:r>
              <a:rPr lang="en-US" dirty="0">
                <a:ea typeface="Lato Medium"/>
                <a:cs typeface="Lato Medium"/>
              </a:rPr>
              <a:t> Goal is for all PVB teams to achieve a QI Excellence Award by the end of 2023 and receive your wood/glass plaque!</a:t>
            </a:r>
            <a:br>
              <a:rPr lang="en-US" dirty="0">
                <a:ea typeface="Lato Medium"/>
                <a:cs typeface="Lato Medium"/>
              </a:rPr>
            </a:br>
            <a:endParaRPr lang="en-US" dirty="0"/>
          </a:p>
        </p:txBody>
      </p:sp>
      <p:sp>
        <p:nvSpPr>
          <p:cNvPr id="3" name="Content Placeholder 2">
            <a:extLst>
              <a:ext uri="{FF2B5EF4-FFF2-40B4-BE49-F238E27FC236}">
                <a16:creationId xmlns:a16="http://schemas.microsoft.com/office/drawing/2014/main" id="{B844F782-D3B5-28B3-6E8A-66D86EA15CBB}"/>
              </a:ext>
            </a:extLst>
          </p:cNvPr>
          <p:cNvSpPr>
            <a:spLocks noGrp="1"/>
          </p:cNvSpPr>
          <p:nvPr>
            <p:ph idx="1"/>
          </p:nvPr>
        </p:nvSpPr>
        <p:spPr>
          <a:xfrm>
            <a:off x="746948" y="2141024"/>
            <a:ext cx="5958652" cy="3571986"/>
          </a:xfrm>
        </p:spPr>
        <p:txBody>
          <a:bodyPr vert="horz" lIns="91440" tIns="45720" rIns="91440" bIns="45720" rtlCol="0" anchor="t">
            <a:noAutofit/>
          </a:bodyPr>
          <a:lstStyle/>
          <a:p>
            <a:r>
              <a:rPr lang="en-US" sz="2800" dirty="0">
                <a:ea typeface="Lato"/>
                <a:cs typeface="Lato"/>
              </a:rPr>
              <a:t>ILPQC is committed to supporting all teams to achieve QI Excellence in PVB</a:t>
            </a:r>
            <a:endParaRPr lang="en-US" sz="600" dirty="0"/>
          </a:p>
          <a:p>
            <a:r>
              <a:rPr lang="en-US" sz="2800" dirty="0">
                <a:ea typeface="Lato"/>
                <a:cs typeface="Lato"/>
              </a:rPr>
              <a:t>ILPQC has been reaching out to teams to set up 1:1 chats to check in on plans/progress to achieve initiative goals</a:t>
            </a:r>
          </a:p>
          <a:p>
            <a:r>
              <a:rPr lang="en-US" sz="2800" dirty="0">
                <a:ea typeface="Lato"/>
                <a:cs typeface="Lato"/>
              </a:rPr>
              <a:t>What elements do you need to achieve to receive a QI excellence award?  How can we help?</a:t>
            </a:r>
          </a:p>
        </p:txBody>
      </p:sp>
      <p:sp>
        <p:nvSpPr>
          <p:cNvPr id="4" name="Slide Number Placeholder 3">
            <a:extLst>
              <a:ext uri="{FF2B5EF4-FFF2-40B4-BE49-F238E27FC236}">
                <a16:creationId xmlns:a16="http://schemas.microsoft.com/office/drawing/2014/main" id="{BBE9AEAD-A3C0-9805-1D93-B0E37552051C}"/>
              </a:ext>
            </a:extLst>
          </p:cNvPr>
          <p:cNvSpPr>
            <a:spLocks noGrp="1"/>
          </p:cNvSpPr>
          <p:nvPr>
            <p:ph type="sldNum" sz="quarter" idx="10"/>
          </p:nvPr>
        </p:nvSpPr>
        <p:spPr/>
        <p:txBody>
          <a:bodyPr/>
          <a:lstStyle/>
          <a:p>
            <a:fld id="{97033E4B-E3EB-3D46-B2D8-3159663620FA}" type="slidenum">
              <a:rPr lang="en-US" smtClean="0"/>
              <a:pPr/>
              <a:t>10</a:t>
            </a:fld>
            <a:endParaRPr lang="en-US"/>
          </a:p>
        </p:txBody>
      </p:sp>
      <p:sp>
        <p:nvSpPr>
          <p:cNvPr id="5" name="Footer Placeholder 4">
            <a:extLst>
              <a:ext uri="{FF2B5EF4-FFF2-40B4-BE49-F238E27FC236}">
                <a16:creationId xmlns:a16="http://schemas.microsoft.com/office/drawing/2014/main" id="{848A0059-E995-F055-B36D-D09F00A62DDE}"/>
              </a:ext>
            </a:extLst>
          </p:cNvPr>
          <p:cNvSpPr>
            <a:spLocks noGrp="1"/>
          </p:cNvSpPr>
          <p:nvPr>
            <p:ph type="ftr" sz="quarter" idx="11"/>
          </p:nvPr>
        </p:nvSpPr>
        <p:spPr/>
        <p:txBody>
          <a:bodyPr/>
          <a:lstStyle/>
          <a:p>
            <a:pPr algn="l"/>
            <a:r>
              <a:rPr lang="en-US"/>
              <a:t>Illinois Perinatal Quality Collaborative</a:t>
            </a:r>
          </a:p>
        </p:txBody>
      </p:sp>
      <p:pic>
        <p:nvPicPr>
          <p:cNvPr id="6" name="Graphic 6" descr="Cheers with solid fill">
            <a:extLst>
              <a:ext uri="{FF2B5EF4-FFF2-40B4-BE49-F238E27FC236}">
                <a16:creationId xmlns:a16="http://schemas.microsoft.com/office/drawing/2014/main" id="{0D416781-D59C-B6F9-0BCB-D892A4637BFC}"/>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6805319" y="1447800"/>
            <a:ext cx="4639733" cy="4602102"/>
          </a:xfrm>
          <a:prstGeom prst="rect">
            <a:avLst/>
          </a:prstGeom>
        </p:spPr>
      </p:pic>
    </p:spTree>
    <p:extLst>
      <p:ext uri="{BB962C8B-B14F-4D97-AF65-F5344CB8AC3E}">
        <p14:creationId xmlns:p14="http://schemas.microsoft.com/office/powerpoint/2010/main" val="2025761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EB577-66E7-53DA-42B8-D4CB2BB762A5}"/>
              </a:ext>
            </a:extLst>
          </p:cNvPr>
          <p:cNvSpPr>
            <a:spLocks noGrp="1"/>
          </p:cNvSpPr>
          <p:nvPr>
            <p:ph type="title"/>
          </p:nvPr>
        </p:nvSpPr>
        <p:spPr/>
        <p:txBody>
          <a:bodyPr/>
          <a:lstStyle/>
          <a:p>
            <a:r>
              <a:rPr lang="en-US">
                <a:ea typeface="Lato Medium"/>
                <a:cs typeface="Lato Medium"/>
              </a:rPr>
              <a:t>2023 F2F Volunteers Needed...</a:t>
            </a:r>
            <a:endParaRPr lang="en-US"/>
          </a:p>
        </p:txBody>
      </p:sp>
      <p:sp>
        <p:nvSpPr>
          <p:cNvPr id="4" name="Slide Number Placeholder 3">
            <a:extLst>
              <a:ext uri="{FF2B5EF4-FFF2-40B4-BE49-F238E27FC236}">
                <a16:creationId xmlns:a16="http://schemas.microsoft.com/office/drawing/2014/main" id="{977431D4-663C-17B6-65BD-69A75EF8F35F}"/>
              </a:ext>
            </a:extLst>
          </p:cNvPr>
          <p:cNvSpPr>
            <a:spLocks noGrp="1"/>
          </p:cNvSpPr>
          <p:nvPr>
            <p:ph type="sldNum" sz="quarter" idx="10"/>
          </p:nvPr>
        </p:nvSpPr>
        <p:spPr/>
        <p:txBody>
          <a:bodyPr/>
          <a:lstStyle/>
          <a:p>
            <a:fld id="{97033E4B-E3EB-3D46-B2D8-3159663620FA}" type="slidenum">
              <a:rPr lang="en-US" smtClean="0"/>
              <a:pPr/>
              <a:t>11</a:t>
            </a:fld>
            <a:endParaRPr lang="en-US"/>
          </a:p>
        </p:txBody>
      </p:sp>
      <p:sp>
        <p:nvSpPr>
          <p:cNvPr id="5" name="Footer Placeholder 4">
            <a:extLst>
              <a:ext uri="{FF2B5EF4-FFF2-40B4-BE49-F238E27FC236}">
                <a16:creationId xmlns:a16="http://schemas.microsoft.com/office/drawing/2014/main" id="{C6A50273-CC26-C2A8-5DD3-B09174A67E0F}"/>
              </a:ext>
            </a:extLst>
          </p:cNvPr>
          <p:cNvSpPr>
            <a:spLocks noGrp="1"/>
          </p:cNvSpPr>
          <p:nvPr>
            <p:ph type="ftr" sz="quarter" idx="11"/>
          </p:nvPr>
        </p:nvSpPr>
        <p:spPr/>
        <p:txBody>
          <a:bodyPr/>
          <a:lstStyle/>
          <a:p>
            <a:pPr algn="l"/>
            <a:r>
              <a:rPr lang="en-US"/>
              <a:t>Illinois Perinatal Quality Collaborative</a:t>
            </a:r>
          </a:p>
        </p:txBody>
      </p:sp>
      <p:sp>
        <p:nvSpPr>
          <p:cNvPr id="6" name="Rectangle: Top Corners Rounded 5">
            <a:extLst>
              <a:ext uri="{FF2B5EF4-FFF2-40B4-BE49-F238E27FC236}">
                <a16:creationId xmlns:a16="http://schemas.microsoft.com/office/drawing/2014/main" id="{AC6D559F-AA04-F033-CDCC-B8D9F30D7510}"/>
              </a:ext>
            </a:extLst>
          </p:cNvPr>
          <p:cNvSpPr/>
          <p:nvPr/>
        </p:nvSpPr>
        <p:spPr>
          <a:xfrm>
            <a:off x="887014" y="1577578"/>
            <a:ext cx="10251282" cy="4905373"/>
          </a:xfrm>
          <a:prstGeom prst="round2Same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1F54812-49D4-4C27-23F9-2494BFDC3B08}"/>
              </a:ext>
            </a:extLst>
          </p:cNvPr>
          <p:cNvSpPr txBox="1"/>
          <p:nvPr/>
        </p:nvSpPr>
        <p:spPr>
          <a:xfrm>
            <a:off x="1791890" y="1583531"/>
            <a:ext cx="8804671"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solidFill>
                  <a:schemeClr val="accent1"/>
                </a:solidFill>
                <a:cs typeface="Calibri"/>
              </a:rPr>
              <a:t>Come one! Come ALL!</a:t>
            </a:r>
            <a:endParaRPr lang="en-US">
              <a:solidFill>
                <a:schemeClr val="accent1"/>
              </a:solidFill>
              <a:cs typeface="Calibri"/>
            </a:endParaRPr>
          </a:p>
          <a:p>
            <a:pPr algn="ctr"/>
            <a:endParaRPr lang="en-US"/>
          </a:p>
          <a:p>
            <a:pPr algn="ctr"/>
            <a:r>
              <a:rPr lang="en-US" sz="2800" b="1">
                <a:solidFill>
                  <a:schemeClr val="accent3"/>
                </a:solidFill>
                <a:cs typeface="Calibri"/>
              </a:rPr>
              <a:t>Join us as we collaborate </a:t>
            </a:r>
            <a:r>
              <a:rPr lang="en-US" sz="2800" b="1" u="sng">
                <a:solidFill>
                  <a:schemeClr val="accent3"/>
                </a:solidFill>
                <a:cs typeface="Calibri"/>
              </a:rPr>
              <a:t>in-person</a:t>
            </a:r>
          </a:p>
          <a:p>
            <a:pPr algn="ctr"/>
            <a:r>
              <a:rPr lang="en-US" sz="2800" b="1">
                <a:solidFill>
                  <a:schemeClr val="accent3"/>
                </a:solidFill>
                <a:cs typeface="Calibri"/>
              </a:rPr>
              <a:t>at ILPQC Face-to-Face event in Springfield, IL.</a:t>
            </a:r>
            <a:endParaRPr lang="en-US">
              <a:solidFill>
                <a:schemeClr val="accent3"/>
              </a:solidFill>
              <a:cs typeface="Calibri"/>
            </a:endParaRPr>
          </a:p>
          <a:p>
            <a:pPr algn="ctr"/>
            <a:r>
              <a:rPr lang="en-US" sz="2800" b="1">
                <a:solidFill>
                  <a:schemeClr val="accent3"/>
                </a:solidFill>
                <a:cs typeface="Calibri"/>
              </a:rPr>
              <a:t>The first ILPQC Face-to-Face event since 2019! </a:t>
            </a:r>
            <a:endParaRPr lang="en-US">
              <a:solidFill>
                <a:schemeClr val="accent3"/>
              </a:solidFill>
              <a:cs typeface="Calibri"/>
            </a:endParaRPr>
          </a:p>
          <a:p>
            <a:pPr algn="ctr"/>
            <a:endParaRPr lang="en-US" sz="2800" b="1">
              <a:solidFill>
                <a:schemeClr val="accent3"/>
              </a:solidFill>
              <a:cs typeface="Calibri"/>
            </a:endParaRPr>
          </a:p>
          <a:p>
            <a:pPr algn="ctr"/>
            <a:r>
              <a:rPr lang="en-US" sz="2800" b="1">
                <a:solidFill>
                  <a:schemeClr val="accent1"/>
                </a:solidFill>
                <a:cs typeface="Calibri"/>
              </a:rPr>
              <a:t>We are looking for volunteers to be a part of the:</a:t>
            </a:r>
          </a:p>
          <a:p>
            <a:pPr algn="ctr"/>
            <a:endParaRPr lang="en-US" sz="2800" b="1">
              <a:solidFill>
                <a:schemeClr val="accent1"/>
              </a:solidFill>
              <a:cs typeface="Calibri"/>
            </a:endParaRPr>
          </a:p>
          <a:p>
            <a:pPr marL="342900" indent="-342900" algn="ctr">
              <a:buFont typeface="Arial"/>
              <a:buChar char="•"/>
            </a:pPr>
            <a:r>
              <a:rPr lang="en-US" sz="2800" b="1">
                <a:solidFill>
                  <a:schemeClr val="accent1"/>
                </a:solidFill>
                <a:cs typeface="Calibri"/>
              </a:rPr>
              <a:t>2023 F2F PLANNING COMMITTEE</a:t>
            </a:r>
          </a:p>
          <a:p>
            <a:pPr marL="342900" indent="-342900" algn="ctr">
              <a:lnSpc>
                <a:spcPct val="150000"/>
              </a:lnSpc>
              <a:buFont typeface="Arial"/>
              <a:buChar char="•"/>
            </a:pPr>
            <a:r>
              <a:rPr lang="en-US" sz="2800" b="1">
                <a:solidFill>
                  <a:schemeClr val="accent1"/>
                </a:solidFill>
                <a:cs typeface="Calibri"/>
              </a:rPr>
              <a:t>2023 F2F BREAKOUT FACILITATORS</a:t>
            </a:r>
          </a:p>
          <a:p>
            <a:pPr algn="ctr">
              <a:lnSpc>
                <a:spcPct val="150000"/>
              </a:lnSpc>
            </a:pPr>
            <a:r>
              <a:rPr lang="en-US" sz="2000" b="1">
                <a:solidFill>
                  <a:schemeClr val="accent3"/>
                </a:solidFill>
                <a:cs typeface="Calibri"/>
              </a:rPr>
              <a:t>Interested? Drop your name in the chat or email</a:t>
            </a:r>
            <a:r>
              <a:rPr lang="en-US" sz="2000" b="1">
                <a:solidFill>
                  <a:schemeClr val="accent1"/>
                </a:solidFill>
                <a:cs typeface="Calibri"/>
              </a:rPr>
              <a:t> </a:t>
            </a:r>
            <a:r>
              <a:rPr lang="en-US" sz="2000" b="1">
                <a:solidFill>
                  <a:schemeClr val="accent1"/>
                </a:solidFill>
                <a:cs typeface="Calibri"/>
                <a:hlinkClick r:id="rId2">
                  <a:extLst>
                    <a:ext uri="{A12FA001-AC4F-418D-AE19-62706E023703}">
                      <ahyp:hlinkClr xmlns="" xmlns:ahyp="http://schemas.microsoft.com/office/drawing/2018/hyperlinkcolor" val="tx"/>
                    </a:ext>
                  </a:extLst>
                </a:hlinkClick>
              </a:rPr>
              <a:t>info@ilpqc.org</a:t>
            </a:r>
            <a:endParaRPr lang="en-US" sz="2000" b="1">
              <a:solidFill>
                <a:schemeClr val="accent1"/>
              </a:solidFill>
              <a:cs typeface="Calibri"/>
            </a:endParaRPr>
          </a:p>
          <a:p>
            <a:pPr algn="ctr"/>
            <a:endParaRPr lang="en-US" sz="2800" b="1">
              <a:solidFill>
                <a:schemeClr val="accent1"/>
              </a:solidFill>
              <a:cs typeface="Calibri"/>
            </a:endParaRPr>
          </a:p>
        </p:txBody>
      </p:sp>
      <p:pic>
        <p:nvPicPr>
          <p:cNvPr id="8" name="Graphic 8" descr="Megaphone1 outline">
            <a:extLst>
              <a:ext uri="{FF2B5EF4-FFF2-40B4-BE49-F238E27FC236}">
                <a16:creationId xmlns:a16="http://schemas.microsoft.com/office/drawing/2014/main" id="{21A0C426-93A7-940E-ADA4-37CEB46C3DA5}"/>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995363" y="4293395"/>
            <a:ext cx="1914524" cy="1914524"/>
          </a:xfrm>
          <a:prstGeom prst="rect">
            <a:avLst/>
          </a:prstGeom>
        </p:spPr>
      </p:pic>
    </p:spTree>
    <p:extLst>
      <p:ext uri="{BB962C8B-B14F-4D97-AF65-F5344CB8AC3E}">
        <p14:creationId xmlns:p14="http://schemas.microsoft.com/office/powerpoint/2010/main" val="2284029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Promoting Vaginal Birth</a:t>
            </a:r>
          </a:p>
        </p:txBody>
      </p:sp>
      <p:sp>
        <p:nvSpPr>
          <p:cNvPr id="3" name="Subtitle 2"/>
          <p:cNvSpPr>
            <a:spLocks noGrp="1"/>
          </p:cNvSpPr>
          <p:nvPr>
            <p:ph type="subTitle" idx="1"/>
          </p:nvPr>
        </p:nvSpPr>
        <p:spPr/>
        <p:txBody>
          <a:bodyPr vert="horz" lIns="91440" tIns="45720" rIns="91440" bIns="45720" rtlCol="0" anchor="t">
            <a:noAutofit/>
          </a:bodyPr>
          <a:lstStyle/>
          <a:p>
            <a:r>
              <a:rPr lang="en-US">
                <a:ea typeface="+mn-lt"/>
                <a:cs typeface="+mn-lt"/>
              </a:rPr>
              <a:t>Moving from systems change to culture change to achieve success</a:t>
            </a:r>
          </a:p>
          <a:p>
            <a:endParaRPr lang="en-US"/>
          </a:p>
        </p:txBody>
      </p:sp>
    </p:spTree>
    <p:extLst>
      <p:ext uri="{BB962C8B-B14F-4D97-AF65-F5344CB8AC3E}">
        <p14:creationId xmlns:p14="http://schemas.microsoft.com/office/powerpoint/2010/main" val="399904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75296-75C7-0D8D-A55A-1DC9CB4363C9}"/>
              </a:ext>
            </a:extLst>
          </p:cNvPr>
          <p:cNvSpPr>
            <a:spLocks noGrp="1"/>
          </p:cNvSpPr>
          <p:nvPr>
            <p:ph type="title"/>
          </p:nvPr>
        </p:nvSpPr>
        <p:spPr/>
        <p:txBody>
          <a:bodyPr/>
          <a:lstStyle/>
          <a:p>
            <a:r>
              <a:rPr lang="en-US">
                <a:ea typeface="Lato Medium"/>
                <a:cs typeface="Lato Medium"/>
              </a:rPr>
              <a:t>PVB Aims and Measures</a:t>
            </a:r>
          </a:p>
        </p:txBody>
      </p:sp>
      <p:pic>
        <p:nvPicPr>
          <p:cNvPr id="6" name="Picture 6" descr="Text&#10;&#10;Description automatically generated">
            <a:extLst>
              <a:ext uri="{FF2B5EF4-FFF2-40B4-BE49-F238E27FC236}">
                <a16:creationId xmlns:a16="http://schemas.microsoft.com/office/drawing/2014/main" id="{9FEC9718-C4FC-6E22-3BA3-4F5F172CE966}"/>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42852" y="1373592"/>
            <a:ext cx="5791481" cy="4790456"/>
          </a:xfrm>
        </p:spPr>
      </p:pic>
      <p:sp>
        <p:nvSpPr>
          <p:cNvPr id="4" name="Slide Number Placeholder 3">
            <a:extLst>
              <a:ext uri="{FF2B5EF4-FFF2-40B4-BE49-F238E27FC236}">
                <a16:creationId xmlns:a16="http://schemas.microsoft.com/office/drawing/2014/main" id="{520B98C6-E4CD-AF7D-5537-D58E10427CDD}"/>
              </a:ext>
            </a:extLst>
          </p:cNvPr>
          <p:cNvSpPr>
            <a:spLocks noGrp="1"/>
          </p:cNvSpPr>
          <p:nvPr>
            <p:ph type="sldNum" sz="quarter" idx="10"/>
          </p:nvPr>
        </p:nvSpPr>
        <p:spPr/>
        <p:txBody>
          <a:bodyPr/>
          <a:lstStyle/>
          <a:p>
            <a:fld id="{97033E4B-E3EB-3D46-B2D8-3159663620FA}" type="slidenum">
              <a:rPr lang="en-US" smtClean="0"/>
              <a:pPr/>
              <a:t>13</a:t>
            </a:fld>
            <a:endParaRPr lang="en-US"/>
          </a:p>
        </p:txBody>
      </p:sp>
      <p:sp>
        <p:nvSpPr>
          <p:cNvPr id="5" name="Footer Placeholder 4">
            <a:extLst>
              <a:ext uri="{FF2B5EF4-FFF2-40B4-BE49-F238E27FC236}">
                <a16:creationId xmlns:a16="http://schemas.microsoft.com/office/drawing/2014/main" id="{C36C5ABD-E822-2AD4-E94E-FDB5ABEE07DF}"/>
              </a:ext>
            </a:extLst>
          </p:cNvPr>
          <p:cNvSpPr>
            <a:spLocks noGrp="1"/>
          </p:cNvSpPr>
          <p:nvPr>
            <p:ph type="ftr" sz="quarter" idx="11"/>
          </p:nvPr>
        </p:nvSpPr>
        <p:spPr/>
        <p:txBody>
          <a:bodyPr/>
          <a:lstStyle/>
          <a:p>
            <a:pPr algn="l"/>
            <a:r>
              <a:rPr lang="en-US"/>
              <a:t>Illinois Perinatal Quality Collaborative</a:t>
            </a:r>
          </a:p>
        </p:txBody>
      </p:sp>
      <p:pic>
        <p:nvPicPr>
          <p:cNvPr id="7" name="Picture 7" descr="A picture containing indoor, person, wall&#10;&#10;Description automatically generated">
            <a:extLst>
              <a:ext uri="{FF2B5EF4-FFF2-40B4-BE49-F238E27FC236}">
                <a16:creationId xmlns:a16="http://schemas.microsoft.com/office/drawing/2014/main" id="{42215BC7-3219-E84D-DB8D-E2A39E1865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77411" y="2259244"/>
            <a:ext cx="4228454" cy="3169057"/>
          </a:xfrm>
          <a:prstGeom prst="rect">
            <a:avLst/>
          </a:prstGeom>
          <a:ln w="38100">
            <a:solidFill>
              <a:schemeClr val="accent3"/>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34858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694" y="263785"/>
            <a:ext cx="4333754" cy="1325563"/>
          </a:xfrm>
        </p:spPr>
        <p:txBody>
          <a:bodyPr/>
          <a:lstStyle/>
          <a:p>
            <a:r>
              <a:rPr lang="en-US">
                <a:ea typeface="Lato Medium"/>
                <a:cs typeface="Lato Medium"/>
              </a:rPr>
              <a:t>PVB Key Strategies for Culture Change</a:t>
            </a:r>
            <a:endParaRPr lang="en-US"/>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004765" y="4398836"/>
            <a:ext cx="2029167" cy="1965266"/>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895044" y="3921991"/>
            <a:ext cx="1920395" cy="1944279"/>
          </a:xfrm>
          <a:prstGeom prst="rect">
            <a:avLst/>
          </a:prstGeom>
        </p:spPr>
      </p:pic>
      <p:pic>
        <p:nvPicPr>
          <p:cNvPr id="9" name="Picture 8"/>
          <p:cNvPicPr>
            <a:picLocks noChangeAspect="1"/>
          </p:cNvPicPr>
          <p:nvPr/>
        </p:nvPicPr>
        <p:blipFill rotWithShape="1">
          <a:blip r:embed="rId5" cstate="screen">
            <a:extLst>
              <a:ext uri="{28A0092B-C50C-407E-A947-70E740481C1C}">
                <a14:useLocalDpi xmlns:a14="http://schemas.microsoft.com/office/drawing/2010/main"/>
              </a:ext>
            </a:extLst>
          </a:blip>
          <a:srcRect t="-639"/>
          <a:stretch/>
        </p:blipFill>
        <p:spPr>
          <a:xfrm>
            <a:off x="2697550" y="1754948"/>
            <a:ext cx="2315384" cy="1961955"/>
          </a:xfrm>
          <a:prstGeom prst="rect">
            <a:avLst/>
          </a:prstGeom>
          <a:ln w="57150">
            <a:noFill/>
          </a:ln>
        </p:spPr>
      </p:pic>
      <p:sp>
        <p:nvSpPr>
          <p:cNvPr id="3" name="Oval 2"/>
          <p:cNvSpPr/>
          <p:nvPr/>
        </p:nvSpPr>
        <p:spPr>
          <a:xfrm>
            <a:off x="7451931" y="2012554"/>
            <a:ext cx="1723121" cy="1676695"/>
          </a:xfrm>
          <a:prstGeom prst="ellipse">
            <a:avLst/>
          </a:prstGeom>
          <a:solidFill>
            <a:srgbClr val="E7EDF5"/>
          </a:solidFill>
          <a:ln>
            <a:solidFill>
              <a:srgbClr val="E7ED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Oval 10"/>
          <p:cNvSpPr/>
          <p:nvPr/>
        </p:nvSpPr>
        <p:spPr>
          <a:xfrm>
            <a:off x="7357253" y="4066454"/>
            <a:ext cx="1767107" cy="1753999"/>
          </a:xfrm>
          <a:prstGeom prst="ellipse">
            <a:avLst/>
          </a:prstGeom>
          <a:solidFill>
            <a:srgbClr val="E7EDF5"/>
          </a:solidFill>
          <a:ln>
            <a:solidFill>
              <a:srgbClr val="E7ED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p:cNvSpPr/>
          <p:nvPr/>
        </p:nvSpPr>
        <p:spPr>
          <a:xfrm>
            <a:off x="9094086" y="2510123"/>
            <a:ext cx="2787806" cy="553998"/>
          </a:xfrm>
          <a:prstGeom prst="rect">
            <a:avLst/>
          </a:prstGeom>
          <a:solidFill>
            <a:srgbClr val="E7EDF5"/>
          </a:solidFill>
          <a:ln w="57150">
            <a:noFill/>
          </a:ln>
        </p:spPr>
        <p:txBody>
          <a:bodyPr wrap="square" lIns="91440" tIns="45720" rIns="91440" bIns="45720" anchor="t">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1C498B"/>
                </a:solidFill>
                <a:effectLst/>
                <a:uLnTx/>
                <a:uFillTx/>
                <a:latin typeface="Bahnschrift"/>
              </a:rPr>
              <a:t>Sharing </a:t>
            </a:r>
            <a:r>
              <a:rPr kumimoji="0" lang="en-US" sz="1500" b="1" i="0" u="none" strike="noStrike" kern="1200" cap="none" spc="0" normalizeH="0" baseline="0" noProof="0" err="1">
                <a:ln>
                  <a:noFill/>
                </a:ln>
                <a:solidFill>
                  <a:srgbClr val="1C498B"/>
                </a:solidFill>
                <a:effectLst/>
                <a:uLnTx/>
                <a:uFillTx/>
                <a:latin typeface="Bahnschrift"/>
              </a:rPr>
              <a:t>Unblinded</a:t>
            </a:r>
            <a:r>
              <a:rPr kumimoji="0" lang="en-US" sz="1500" b="1" i="0" u="none" strike="noStrike" kern="1200" cap="none" spc="0" normalizeH="0" baseline="0" noProof="0">
                <a:ln>
                  <a:noFill/>
                </a:ln>
                <a:solidFill>
                  <a:srgbClr val="1C498B"/>
                </a:solidFill>
                <a:effectLst/>
                <a:uLnTx/>
                <a:uFillTx/>
                <a:latin typeface="Bahnschrift"/>
              </a:rPr>
              <a:t> Provider-level NTSV C-Section Rates </a:t>
            </a:r>
            <a:endParaRPr lang="en-US" sz="1500" b="1" i="0" u="none" strike="noStrike" kern="1200" cap="none" spc="0" normalizeH="0" baseline="0" noProof="0">
              <a:ln>
                <a:noFill/>
              </a:ln>
              <a:solidFill>
                <a:srgbClr val="1C498B"/>
              </a:solidFill>
              <a:effectLst/>
              <a:uLnTx/>
              <a:uFillTx/>
              <a:latin typeface="Bahnschrift"/>
            </a:endParaRPr>
          </a:p>
        </p:txBody>
      </p:sp>
      <p:sp>
        <p:nvSpPr>
          <p:cNvPr id="13" name="Rectangle 12"/>
          <p:cNvSpPr/>
          <p:nvPr/>
        </p:nvSpPr>
        <p:spPr>
          <a:xfrm>
            <a:off x="9071069" y="4643664"/>
            <a:ext cx="2790591" cy="553998"/>
          </a:xfrm>
          <a:prstGeom prst="rect">
            <a:avLst/>
          </a:prstGeom>
          <a:solidFill>
            <a:srgbClr val="E7EDF5"/>
          </a:solidFill>
          <a:ln w="57150">
            <a:noFill/>
          </a:ln>
        </p:spPr>
        <p:txBody>
          <a:bodyPr wrap="square" lIns="91440" tIns="45720" rIns="91440" bIns="45720" anchor="t">
            <a:spAutoFit/>
          </a:bodyPr>
          <a:lstStyle/>
          <a:p>
            <a:pPr algn="ctr" fontAlgn="base">
              <a:defRPr/>
            </a:pPr>
            <a:r>
              <a:rPr lang="en-US" sz="1500" b="1">
                <a:solidFill>
                  <a:srgbClr val="1C498B"/>
                </a:solidFill>
                <a:latin typeface="Bahnschrift"/>
              </a:rPr>
              <a:t>Fallout Reviews of cases not meeting ACOG/SMFM Criteria</a:t>
            </a:r>
            <a:endParaRPr lang="en-US" sz="1500" b="1" i="0" u="none" strike="noStrike" kern="1200" cap="none" spc="0" normalizeH="0" baseline="0" noProof="0">
              <a:ln>
                <a:noFill/>
              </a:ln>
              <a:solidFill>
                <a:srgbClr val="1C498B"/>
              </a:solidFill>
              <a:effectLst/>
              <a:uLnTx/>
              <a:uFillTx/>
              <a:latin typeface="Bahnschrift" panose="020B0502040204020203" pitchFamily="34" charset="0"/>
            </a:endParaRPr>
          </a:p>
        </p:txBody>
      </p:sp>
      <p:sp>
        <p:nvSpPr>
          <p:cNvPr id="16" name="Rectangle 15">
            <a:extLst>
              <a:ext uri="{FF2B5EF4-FFF2-40B4-BE49-F238E27FC236}">
                <a16:creationId xmlns:a16="http://schemas.microsoft.com/office/drawing/2014/main" id="{3E45003D-A7BF-28EC-9935-FAE78757481A}"/>
              </a:ext>
            </a:extLst>
          </p:cNvPr>
          <p:cNvSpPr/>
          <p:nvPr/>
        </p:nvSpPr>
        <p:spPr>
          <a:xfrm>
            <a:off x="843430" y="2419774"/>
            <a:ext cx="2168937" cy="553998"/>
          </a:xfrm>
          <a:prstGeom prst="rect">
            <a:avLst/>
          </a:prstGeom>
          <a:solidFill>
            <a:srgbClr val="E7EDF5"/>
          </a:solidFill>
          <a:ln w="57150">
            <a:noFill/>
          </a:ln>
        </p:spPr>
        <p:txBody>
          <a:bodyPr wrap="square" lIns="91440" tIns="45720" rIns="91440" bIns="45720" anchor="t">
            <a:spAutoFit/>
          </a:bodyPr>
          <a:lstStyle/>
          <a:p>
            <a:pPr algn="ctr" fontAlgn="base">
              <a:defRPr/>
            </a:pPr>
            <a:r>
              <a:rPr lang="en-US" sz="1500" b="1">
                <a:solidFill>
                  <a:schemeClr val="accent1"/>
                </a:solidFill>
                <a:latin typeface="Bahnschrift"/>
              </a:rPr>
              <a:t>Cesarean Decision Huddles and Checklist</a:t>
            </a:r>
            <a:r>
              <a:rPr lang="en-US" sz="1500" b="1">
                <a:solidFill>
                  <a:srgbClr val="000000"/>
                </a:solidFill>
                <a:latin typeface="Bahnschrift"/>
              </a:rPr>
              <a:t> </a:t>
            </a:r>
            <a:endParaRPr lang="en-US" sz="1500" b="1" i="0" u="none" strike="noStrike" kern="1200" cap="none" spc="0" normalizeH="0" baseline="0" noProof="0">
              <a:ln>
                <a:noFill/>
              </a:ln>
              <a:solidFill>
                <a:srgbClr val="000000"/>
              </a:solidFill>
              <a:effectLst/>
              <a:uLnTx/>
              <a:uFillTx/>
              <a:latin typeface="Bahnschrift" panose="020B0502040204020203" pitchFamily="34" charset="0"/>
            </a:endParaRPr>
          </a:p>
        </p:txBody>
      </p:sp>
      <p:sp>
        <p:nvSpPr>
          <p:cNvPr id="17" name="Rectangle 16">
            <a:extLst>
              <a:ext uri="{FF2B5EF4-FFF2-40B4-BE49-F238E27FC236}">
                <a16:creationId xmlns:a16="http://schemas.microsoft.com/office/drawing/2014/main" id="{68027AC8-5C2E-B75B-1AD9-79B56D8C44BF}"/>
              </a:ext>
            </a:extLst>
          </p:cNvPr>
          <p:cNvSpPr/>
          <p:nvPr/>
        </p:nvSpPr>
        <p:spPr>
          <a:xfrm>
            <a:off x="529778" y="4500612"/>
            <a:ext cx="2514504" cy="553998"/>
          </a:xfrm>
          <a:prstGeom prst="rect">
            <a:avLst/>
          </a:prstGeom>
          <a:solidFill>
            <a:srgbClr val="E7EDF5"/>
          </a:solidFill>
        </p:spPr>
        <p:txBody>
          <a:bodyPr wrap="square" lIns="91440" tIns="45720" rIns="91440" bIns="45720" anchor="t">
            <a:spAutoFit/>
          </a:bodyPr>
          <a:lstStyle/>
          <a:p>
            <a:pPr algn="ctr">
              <a:defRPr/>
            </a:pPr>
            <a:r>
              <a:rPr lang="en-US" sz="1500" b="1">
                <a:solidFill>
                  <a:srgbClr val="1C498B"/>
                </a:solidFill>
                <a:latin typeface="Bahnschrift"/>
                <a:ea typeface="+mn-lt"/>
                <a:cs typeface="+mn-lt"/>
              </a:rPr>
              <a:t>Educating patients and shared decision making </a:t>
            </a:r>
            <a:endParaRPr lang="en-US" b="1">
              <a:solidFill>
                <a:srgbClr val="1C498B"/>
              </a:solidFill>
              <a:latin typeface="Bahnschrift"/>
              <a:ea typeface="+mn-lt"/>
              <a:cs typeface="+mn-lt"/>
            </a:endParaRPr>
          </a:p>
        </p:txBody>
      </p:sp>
      <p:sp>
        <p:nvSpPr>
          <p:cNvPr id="18" name="Rectangle 17">
            <a:extLst>
              <a:ext uri="{FF2B5EF4-FFF2-40B4-BE49-F238E27FC236}">
                <a16:creationId xmlns:a16="http://schemas.microsoft.com/office/drawing/2014/main" id="{E9AA3DED-9774-6B82-9DAE-FF60D2DCEEBB}"/>
              </a:ext>
            </a:extLst>
          </p:cNvPr>
          <p:cNvSpPr/>
          <p:nvPr/>
        </p:nvSpPr>
        <p:spPr>
          <a:xfrm>
            <a:off x="5004765" y="6156224"/>
            <a:ext cx="1962331" cy="553998"/>
          </a:xfrm>
          <a:prstGeom prst="rect">
            <a:avLst/>
          </a:prstGeom>
          <a:solidFill>
            <a:srgbClr val="E7EDF5"/>
          </a:solidFill>
        </p:spPr>
        <p:txBody>
          <a:bodyPr wrap="square" lIns="91440" tIns="45720" rIns="91440" bIns="45720" anchor="t">
            <a:spAutoFit/>
          </a:bodyPr>
          <a:lstStyle/>
          <a:p>
            <a:pPr algn="ctr" fontAlgn="base">
              <a:defRPr/>
            </a:pPr>
            <a:r>
              <a:rPr lang="en-US" sz="1500" b="1">
                <a:solidFill>
                  <a:srgbClr val="1C498B"/>
                </a:solidFill>
                <a:latin typeface="Bahnschrift"/>
              </a:rPr>
              <a:t>Labor Management Support</a:t>
            </a:r>
            <a:endParaRPr lang="en-US" sz="1500" b="1" i="0" u="none" strike="noStrike" kern="1200" cap="none" spc="0" normalizeH="0" baseline="0" noProof="0">
              <a:ln>
                <a:noFill/>
              </a:ln>
              <a:solidFill>
                <a:srgbClr val="1C498B"/>
              </a:solidFill>
              <a:effectLst/>
              <a:uLnTx/>
              <a:uFillTx/>
              <a:latin typeface="Bahnschrift" panose="020B0502040204020203" pitchFamily="34" charset="0"/>
            </a:endParaRPr>
          </a:p>
        </p:txBody>
      </p:sp>
      <p:pic>
        <p:nvPicPr>
          <p:cNvPr id="19" name="Graphic 7" descr="Classroom with solid fill">
            <a:extLst>
              <a:ext uri="{FF2B5EF4-FFF2-40B4-BE49-F238E27FC236}">
                <a16:creationId xmlns:a16="http://schemas.microsoft.com/office/drawing/2014/main" id="{BB12F934-8763-8BB6-5877-059A90A7A5CD}"/>
              </a:ext>
            </a:extLst>
          </p:cNvPr>
          <p:cNvPicPr>
            <a:picLocks noGrp="1" noChangeAspect="1"/>
          </p:cNvPicPr>
          <p:nvPr>
            <p:ph idx="1"/>
          </p:nvPr>
        </p:nvPicPr>
        <p:blipFill>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5295857" y="1306191"/>
            <a:ext cx="1505952" cy="1505952"/>
          </a:xfrm>
        </p:spPr>
      </p:pic>
      <p:sp>
        <p:nvSpPr>
          <p:cNvPr id="21" name="Oval 20"/>
          <p:cNvSpPr/>
          <p:nvPr/>
        </p:nvSpPr>
        <p:spPr>
          <a:xfrm>
            <a:off x="5132808" y="1239112"/>
            <a:ext cx="1838191" cy="1819208"/>
          </a:xfrm>
          <a:prstGeom prst="ellipse">
            <a:avLst/>
          </a:prstGeom>
          <a:solidFill>
            <a:srgbClr val="E7EDF5"/>
          </a:solidFill>
          <a:ln>
            <a:solidFill>
              <a:srgbClr val="E7ED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4" name="Graphic 44" descr="Classroom with solid fill">
            <a:extLst>
              <a:ext uri="{FF2B5EF4-FFF2-40B4-BE49-F238E27FC236}">
                <a16:creationId xmlns:a16="http://schemas.microsoft.com/office/drawing/2014/main" id="{EFC3CF19-BDF1-C9B2-9D5C-DE5D55569557}"/>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5099228" y="1167367"/>
            <a:ext cx="1934704" cy="1960534"/>
          </a:xfrm>
          <a:prstGeom prst="rect">
            <a:avLst/>
          </a:prstGeom>
        </p:spPr>
      </p:pic>
      <p:sp>
        <p:nvSpPr>
          <p:cNvPr id="25" name="Rectangle 24"/>
          <p:cNvSpPr/>
          <p:nvPr/>
        </p:nvSpPr>
        <p:spPr>
          <a:xfrm>
            <a:off x="4962243" y="749159"/>
            <a:ext cx="2395010" cy="553998"/>
          </a:xfrm>
          <a:prstGeom prst="rect">
            <a:avLst/>
          </a:prstGeom>
          <a:solidFill>
            <a:srgbClr val="E7EDF5"/>
          </a:solidFill>
          <a:ln w="57150">
            <a:noFill/>
          </a:ln>
        </p:spPr>
        <p:txBody>
          <a:bodyPr wrap="square" lIns="91440" tIns="45720" rIns="91440" bIns="45720" anchor="t">
            <a:spAutoFit/>
          </a:bodyPr>
          <a:lstStyle/>
          <a:p>
            <a:pPr lvl="0" algn="ctr" fontAlgn="base">
              <a:defRPr/>
            </a:pPr>
            <a:r>
              <a:rPr lang="en-US" sz="1500" b="1">
                <a:solidFill>
                  <a:schemeClr val="accent1"/>
                </a:solidFill>
                <a:latin typeface="Bahnschrift" panose="020B0502040204020203" pitchFamily="34" charset="0"/>
              </a:rPr>
              <a:t>Clinical Team Education and Buy-in</a:t>
            </a:r>
            <a:endParaRPr lang="en-US" sz="1500" b="1" i="0" u="none" strike="noStrike" kern="1200" cap="none" spc="0" normalizeH="0" baseline="0" noProof="0">
              <a:ln>
                <a:noFill/>
              </a:ln>
              <a:solidFill>
                <a:schemeClr val="accent1"/>
              </a:solidFill>
              <a:effectLst/>
              <a:uLnTx/>
              <a:uFillTx/>
              <a:latin typeface="Bahnschrift" panose="020B0502040204020203" pitchFamily="34" charset="0"/>
            </a:endParaRPr>
          </a:p>
        </p:txBody>
      </p:sp>
      <p:pic>
        <p:nvPicPr>
          <p:cNvPr id="4" name="Picture 4" descr="Icon&#10;&#10;Description automatically generated">
            <a:extLst>
              <a:ext uri="{FF2B5EF4-FFF2-40B4-BE49-F238E27FC236}">
                <a16:creationId xmlns:a16="http://schemas.microsoft.com/office/drawing/2014/main" id="{1F3ADF8D-8E47-FA28-CD15-96873705202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375712" y="1931613"/>
            <a:ext cx="1866900" cy="1941420"/>
          </a:xfrm>
          <a:prstGeom prst="rect">
            <a:avLst/>
          </a:prstGeom>
        </p:spPr>
      </p:pic>
      <p:pic>
        <p:nvPicPr>
          <p:cNvPr id="5" name="Picture 5" descr="A picture containing text, monitor&#10;&#10;Description automatically generated">
            <a:extLst>
              <a:ext uri="{FF2B5EF4-FFF2-40B4-BE49-F238E27FC236}">
                <a16:creationId xmlns:a16="http://schemas.microsoft.com/office/drawing/2014/main" id="{E4528DDC-A601-C9A3-7943-B64E08FE049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144870" y="3921849"/>
            <a:ext cx="2037230" cy="2006273"/>
          </a:xfrm>
          <a:prstGeom prst="rect">
            <a:avLst/>
          </a:prstGeom>
        </p:spPr>
      </p:pic>
    </p:spTree>
    <p:extLst>
      <p:ext uri="{BB962C8B-B14F-4D97-AF65-F5344CB8AC3E}">
        <p14:creationId xmlns:p14="http://schemas.microsoft.com/office/powerpoint/2010/main" val="642639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567683975"/>
              </p:ext>
            </p:extLst>
          </p:nvPr>
        </p:nvGraphicFramePr>
        <p:xfrm>
          <a:off x="609600" y="1435060"/>
          <a:ext cx="10793506" cy="5202407"/>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15</a:t>
            </a:fld>
            <a:endParaRPr lang="en-US" altLang="en-US" sz="1200">
              <a:solidFill>
                <a:srgbClr val="898989"/>
              </a:solidFill>
              <a:latin typeface="Arial" charset="0"/>
              <a:ea typeface="MS PGothic" pitchFamily="34" charset="-128"/>
            </a:endParaRPr>
          </a:p>
        </p:txBody>
      </p:sp>
      <p:sp>
        <p:nvSpPr>
          <p:cNvPr id="3" name="Title 2"/>
          <p:cNvSpPr>
            <a:spLocks noGrp="1"/>
          </p:cNvSpPr>
          <p:nvPr>
            <p:ph type="title"/>
          </p:nvPr>
        </p:nvSpPr>
        <p:spPr/>
        <p:txBody>
          <a:bodyPr/>
          <a:lstStyle/>
          <a:p>
            <a:r>
              <a:rPr lang="en-US"/>
              <a:t>Provider and Nurse Education</a:t>
            </a:r>
          </a:p>
        </p:txBody>
      </p:sp>
      <p:sp>
        <p:nvSpPr>
          <p:cNvPr id="2" name="7-Point Star 1"/>
          <p:cNvSpPr/>
          <p:nvPr/>
        </p:nvSpPr>
        <p:spPr>
          <a:xfrm>
            <a:off x="10426510" y="1241424"/>
            <a:ext cx="1677159" cy="1147229"/>
          </a:xfrm>
          <a:prstGeom prst="star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t>Keep it up!</a:t>
            </a:r>
          </a:p>
        </p:txBody>
      </p:sp>
    </p:spTree>
    <p:extLst>
      <p:ext uri="{BB962C8B-B14F-4D97-AF65-F5344CB8AC3E}">
        <p14:creationId xmlns:p14="http://schemas.microsoft.com/office/powerpoint/2010/main" val="3070106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2091381759"/>
              </p:ext>
            </p:extLst>
          </p:nvPr>
        </p:nvGraphicFramePr>
        <p:xfrm>
          <a:off x="388188" y="1361487"/>
          <a:ext cx="11194212" cy="5359987"/>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16</a:t>
            </a:fld>
            <a:endParaRPr lang="en-US" altLang="en-US" sz="1200">
              <a:solidFill>
                <a:srgbClr val="898989"/>
              </a:solidFill>
              <a:latin typeface="Arial" charset="0"/>
              <a:ea typeface="MS PGothic" pitchFamily="34" charset="-128"/>
            </a:endParaRPr>
          </a:p>
        </p:txBody>
      </p:sp>
      <p:sp>
        <p:nvSpPr>
          <p:cNvPr id="5" name="Title 2"/>
          <p:cNvSpPr txBox="1">
            <a:spLocks/>
          </p:cNvSpPr>
          <p:nvPr/>
        </p:nvSpPr>
        <p:spPr>
          <a:xfrm>
            <a:off x="609600" y="365125"/>
            <a:ext cx="10972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a:lstStyle>
          <a:p>
            <a:r>
              <a:rPr lang="en-US" b="1">
                <a:solidFill>
                  <a:schemeClr val="accent1"/>
                </a:solidFill>
              </a:rPr>
              <a:t>Standard Protocols and Processes</a:t>
            </a:r>
          </a:p>
        </p:txBody>
      </p:sp>
      <p:sp>
        <p:nvSpPr>
          <p:cNvPr id="3" name="7-Point Star 1">
            <a:extLst>
              <a:ext uri="{FF2B5EF4-FFF2-40B4-BE49-F238E27FC236}">
                <a16:creationId xmlns:a16="http://schemas.microsoft.com/office/drawing/2014/main" id="{803DF03B-E0C7-CFBA-BD3C-345FB940F7A9}"/>
              </a:ext>
            </a:extLst>
          </p:cNvPr>
          <p:cNvSpPr/>
          <p:nvPr/>
        </p:nvSpPr>
        <p:spPr>
          <a:xfrm>
            <a:off x="9986300" y="1361488"/>
            <a:ext cx="1817511" cy="1147229"/>
          </a:xfrm>
          <a:prstGeom prst="star7">
            <a:avLst/>
          </a:prstGeom>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rtlCol="0" anchor="ctr"/>
          <a:lstStyle/>
          <a:p>
            <a:pPr algn="ctr"/>
            <a:r>
              <a:rPr lang="en-US"/>
              <a:t>Great work!</a:t>
            </a:r>
            <a:endParaRPr lang="en-US">
              <a:cs typeface="Calibri"/>
            </a:endParaRPr>
          </a:p>
        </p:txBody>
      </p:sp>
    </p:spTree>
    <p:extLst>
      <p:ext uri="{BB962C8B-B14F-4D97-AF65-F5344CB8AC3E}">
        <p14:creationId xmlns:p14="http://schemas.microsoft.com/office/powerpoint/2010/main" val="1493672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17</a:t>
            </a:fld>
            <a:endParaRPr lang="en-US" altLang="en-US" sz="1200">
              <a:solidFill>
                <a:srgbClr val="898989"/>
              </a:solidFill>
              <a:latin typeface="Arial" charset="0"/>
              <a:ea typeface="MS PGothic" pitchFamily="34" charset="-128"/>
            </a:endParaRPr>
          </a:p>
        </p:txBody>
      </p:sp>
      <p:sp>
        <p:nvSpPr>
          <p:cNvPr id="7" name="Title 2"/>
          <p:cNvSpPr txBox="1">
            <a:spLocks/>
          </p:cNvSpPr>
          <p:nvPr/>
        </p:nvSpPr>
        <p:spPr>
          <a:xfrm>
            <a:off x="762000" y="517525"/>
            <a:ext cx="10972800" cy="13255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a:lstStyle>
          <a:p>
            <a:r>
              <a:rPr lang="en-US" b="1">
                <a:solidFill>
                  <a:schemeClr val="accent1"/>
                </a:solidFill>
              </a:rPr>
              <a:t>Sharing Provider Level Data</a:t>
            </a:r>
          </a:p>
        </p:txBody>
      </p:sp>
      <p:sp>
        <p:nvSpPr>
          <p:cNvPr id="3" name="7-Point Star 1">
            <a:extLst>
              <a:ext uri="{FF2B5EF4-FFF2-40B4-BE49-F238E27FC236}">
                <a16:creationId xmlns:a16="http://schemas.microsoft.com/office/drawing/2014/main" id="{5ECD61DF-4765-E248-723C-9171551AB393}"/>
              </a:ext>
            </a:extLst>
          </p:cNvPr>
          <p:cNvSpPr/>
          <p:nvPr/>
        </p:nvSpPr>
        <p:spPr>
          <a:xfrm>
            <a:off x="10230715" y="1174582"/>
            <a:ext cx="1961285" cy="1377267"/>
          </a:xfrm>
          <a:prstGeom prst="star7">
            <a:avLst/>
          </a:prstGeom>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rtlCol="0" anchor="ctr"/>
          <a:lstStyle/>
          <a:p>
            <a:pPr algn="ctr"/>
            <a:r>
              <a:rPr lang="en-US"/>
              <a:t>Wow! Progress!</a:t>
            </a:r>
            <a:endParaRPr lang="en-US">
              <a:cs typeface="Calibri"/>
            </a:endParaRPr>
          </a:p>
        </p:txBody>
      </p:sp>
      <p:graphicFrame>
        <p:nvGraphicFramePr>
          <p:cNvPr id="9" name="Chart 8"/>
          <p:cNvGraphicFramePr>
            <a:graphicFrameLocks/>
          </p:cNvGraphicFramePr>
          <p:nvPr>
            <p:extLst>
              <p:ext uri="{D42A27DB-BD31-4B8C-83A1-F6EECF244321}">
                <p14:modId xmlns:p14="http://schemas.microsoft.com/office/powerpoint/2010/main" val="3523825898"/>
              </p:ext>
            </p:extLst>
          </p:nvPr>
        </p:nvGraphicFramePr>
        <p:xfrm>
          <a:off x="464372" y="1519517"/>
          <a:ext cx="10927976" cy="52019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6330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18</a:t>
            </a:fld>
            <a:endParaRPr lang="en-US" altLang="en-US" sz="1200">
              <a:solidFill>
                <a:srgbClr val="898989"/>
              </a:solidFill>
              <a:latin typeface="Arial" charset="0"/>
              <a:ea typeface="MS PGothic" pitchFamily="34" charset="-128"/>
            </a:endParaRPr>
          </a:p>
        </p:txBody>
      </p:sp>
      <p:sp>
        <p:nvSpPr>
          <p:cNvPr id="7" name="Title 2"/>
          <p:cNvSpPr>
            <a:spLocks noGrp="1"/>
          </p:cNvSpPr>
          <p:nvPr>
            <p:ph type="title"/>
          </p:nvPr>
        </p:nvSpPr>
        <p:spPr>
          <a:xfrm>
            <a:off x="609600" y="82393"/>
            <a:ext cx="10972800" cy="1325563"/>
          </a:xfrm>
        </p:spPr>
        <p:txBody>
          <a:bodyPr>
            <a:normAutofit/>
          </a:bodyPr>
          <a:lstStyle/>
          <a:p>
            <a:r>
              <a:rPr lang="en-US"/>
              <a:t>Cesarean Decision Checklists </a:t>
            </a:r>
            <a:br>
              <a:rPr lang="en-US"/>
            </a:br>
            <a:r>
              <a:rPr lang="en-US"/>
              <a:t>and Decision Huddles/Debriefs</a:t>
            </a:r>
          </a:p>
        </p:txBody>
      </p:sp>
      <p:pic>
        <p:nvPicPr>
          <p:cNvPr id="9" name="Picture 8"/>
          <p:cNvPicPr>
            <a:picLocks noChangeAspect="1"/>
          </p:cNvPicPr>
          <p:nvPr/>
        </p:nvPicPr>
        <p:blipFill>
          <a:blip r:embed="rId3"/>
          <a:stretch>
            <a:fillRect/>
          </a:stretch>
        </p:blipFill>
        <p:spPr>
          <a:xfrm>
            <a:off x="698090" y="1213315"/>
            <a:ext cx="3891144" cy="310795"/>
          </a:xfrm>
          <a:prstGeom prst="rect">
            <a:avLst/>
          </a:prstGeom>
        </p:spPr>
      </p:pic>
      <p:sp>
        <p:nvSpPr>
          <p:cNvPr id="3" name="7-Point Star 1">
            <a:extLst>
              <a:ext uri="{FF2B5EF4-FFF2-40B4-BE49-F238E27FC236}">
                <a16:creationId xmlns:a16="http://schemas.microsoft.com/office/drawing/2014/main" id="{CE015E46-D665-582D-C428-C71DB440B073}"/>
              </a:ext>
            </a:extLst>
          </p:cNvPr>
          <p:cNvSpPr/>
          <p:nvPr/>
        </p:nvSpPr>
        <p:spPr>
          <a:xfrm>
            <a:off x="6818565" y="443289"/>
            <a:ext cx="1817511" cy="1147229"/>
          </a:xfrm>
          <a:prstGeom prst="star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t>Keep it up!</a:t>
            </a:r>
          </a:p>
        </p:txBody>
      </p:sp>
      <p:graphicFrame>
        <p:nvGraphicFramePr>
          <p:cNvPr id="11" name="Chart 10"/>
          <p:cNvGraphicFramePr>
            <a:graphicFrameLocks/>
          </p:cNvGraphicFramePr>
          <p:nvPr>
            <p:extLst>
              <p:ext uri="{D42A27DB-BD31-4B8C-83A1-F6EECF244321}">
                <p14:modId xmlns:p14="http://schemas.microsoft.com/office/powerpoint/2010/main" val="785034421"/>
              </p:ext>
            </p:extLst>
          </p:nvPr>
        </p:nvGraphicFramePr>
        <p:xfrm>
          <a:off x="6047231" y="1719442"/>
          <a:ext cx="6018033" cy="46369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a:graphicFrameLocks/>
          </p:cNvGraphicFramePr>
          <p:nvPr>
            <p:extLst>
              <p:ext uri="{D42A27DB-BD31-4B8C-83A1-F6EECF244321}">
                <p14:modId xmlns:p14="http://schemas.microsoft.com/office/powerpoint/2010/main" val="2890957034"/>
              </p:ext>
            </p:extLst>
          </p:nvPr>
        </p:nvGraphicFramePr>
        <p:xfrm>
          <a:off x="341376" y="1719442"/>
          <a:ext cx="5705855" cy="46369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21274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19</a:t>
            </a:fld>
            <a:endParaRPr lang="en-US" altLang="en-US" sz="1200">
              <a:solidFill>
                <a:srgbClr val="898989"/>
              </a:solidFill>
              <a:latin typeface="Arial" charset="0"/>
              <a:ea typeface="MS PGothic" pitchFamily="34" charset="-128"/>
            </a:endParaRPr>
          </a:p>
        </p:txBody>
      </p:sp>
      <p:sp>
        <p:nvSpPr>
          <p:cNvPr id="7" name="Title 2"/>
          <p:cNvSpPr>
            <a:spLocks noGrp="1"/>
          </p:cNvSpPr>
          <p:nvPr>
            <p:ph type="title"/>
          </p:nvPr>
        </p:nvSpPr>
        <p:spPr>
          <a:xfrm>
            <a:off x="698090" y="127201"/>
            <a:ext cx="6774273" cy="1325563"/>
          </a:xfrm>
        </p:spPr>
        <p:txBody>
          <a:bodyPr/>
          <a:lstStyle/>
          <a:p>
            <a:r>
              <a:rPr lang="en-US"/>
              <a:t>Shared Decision Making and Patient Education</a:t>
            </a:r>
          </a:p>
        </p:txBody>
      </p:sp>
      <p:pic>
        <p:nvPicPr>
          <p:cNvPr id="3" name="Picture 2"/>
          <p:cNvPicPr>
            <a:picLocks noChangeAspect="1"/>
          </p:cNvPicPr>
          <p:nvPr/>
        </p:nvPicPr>
        <p:blipFill>
          <a:blip r:embed="rId3"/>
          <a:stretch>
            <a:fillRect/>
          </a:stretch>
        </p:blipFill>
        <p:spPr>
          <a:xfrm>
            <a:off x="698090" y="1272863"/>
            <a:ext cx="3891144" cy="310795"/>
          </a:xfrm>
          <a:prstGeom prst="rect">
            <a:avLst/>
          </a:prstGeom>
        </p:spPr>
      </p:pic>
      <p:sp>
        <p:nvSpPr>
          <p:cNvPr id="5" name="7-Point Star 1">
            <a:extLst>
              <a:ext uri="{FF2B5EF4-FFF2-40B4-BE49-F238E27FC236}">
                <a16:creationId xmlns:a16="http://schemas.microsoft.com/office/drawing/2014/main" id="{6B154EAD-044D-5C85-482E-691614F81B9E}"/>
              </a:ext>
            </a:extLst>
          </p:cNvPr>
          <p:cNvSpPr/>
          <p:nvPr/>
        </p:nvSpPr>
        <p:spPr>
          <a:xfrm>
            <a:off x="5112713" y="631107"/>
            <a:ext cx="2076302" cy="1615182"/>
          </a:xfrm>
          <a:prstGeom prst="star7">
            <a:avLst/>
          </a:prstGeom>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rtlCol="0" anchor="ctr"/>
          <a:lstStyle/>
          <a:p>
            <a:pPr algn="ctr"/>
            <a:endParaRPr lang="en-US" sz="1500">
              <a:cs typeface="Calibri"/>
            </a:endParaRPr>
          </a:p>
          <a:p>
            <a:pPr algn="ctr"/>
            <a:r>
              <a:rPr lang="en-US" sz="1500">
                <a:cs typeface="Calibri"/>
              </a:rPr>
              <a:t>Progress with &amp; for Patients! </a:t>
            </a:r>
          </a:p>
        </p:txBody>
      </p:sp>
      <p:graphicFrame>
        <p:nvGraphicFramePr>
          <p:cNvPr id="10" name="Chart 9"/>
          <p:cNvGraphicFramePr>
            <a:graphicFrameLocks/>
          </p:cNvGraphicFramePr>
          <p:nvPr>
            <p:extLst>
              <p:ext uri="{D42A27DB-BD31-4B8C-83A1-F6EECF244321}">
                <p14:modId xmlns:p14="http://schemas.microsoft.com/office/powerpoint/2010/main" val="130430653"/>
              </p:ext>
            </p:extLst>
          </p:nvPr>
        </p:nvGraphicFramePr>
        <p:xfrm>
          <a:off x="357662" y="1728216"/>
          <a:ext cx="5637976" cy="46281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2323401654"/>
              </p:ext>
            </p:extLst>
          </p:nvPr>
        </p:nvGraphicFramePr>
        <p:xfrm>
          <a:off x="6150864" y="1728216"/>
          <a:ext cx="5772912" cy="462813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81343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2</a:t>
            </a:fld>
            <a:endParaRPr lang="en-US" altLang="en-US" sz="1200">
              <a:solidFill>
                <a:srgbClr val="898989"/>
              </a:solidFill>
              <a:latin typeface="Arial" charset="0"/>
              <a:ea typeface="MS PGothic" pitchFamily="34" charset="-128"/>
            </a:endParaRPr>
          </a:p>
        </p:txBody>
      </p:sp>
      <p:sp>
        <p:nvSpPr>
          <p:cNvPr id="5" name="Rectangle 4"/>
          <p:cNvSpPr/>
          <p:nvPr/>
        </p:nvSpPr>
        <p:spPr>
          <a:xfrm>
            <a:off x="433472" y="1352342"/>
            <a:ext cx="11426432" cy="3668697"/>
          </a:xfrm>
          <a:prstGeom prst="rect">
            <a:avLst/>
          </a:prstGeom>
        </p:spPr>
        <p:txBody>
          <a:bodyPr wrap="square" lIns="91440" tIns="45720" rIns="91440" bIns="45720" anchor="t">
            <a:spAutoFit/>
          </a:bodyPr>
          <a:lstStyle/>
          <a:p>
            <a:pPr marL="457200" indent="-457200">
              <a:lnSpc>
                <a:spcPct val="150000"/>
              </a:lnSpc>
              <a:spcBef>
                <a:spcPct val="20000"/>
              </a:spcBef>
              <a:buClr>
                <a:schemeClr val="accent2"/>
              </a:buClr>
              <a:buSzPct val="75000"/>
              <a:buFont typeface="Arial" panose="020B0604020202020204" pitchFamily="34" charset="0"/>
              <a:buChar char="•"/>
            </a:pPr>
            <a:r>
              <a:rPr lang="en-US" sz="2800" dirty="0">
                <a:solidFill>
                  <a:schemeClr val="tx2">
                    <a:lumMod val="50000"/>
                  </a:schemeClr>
                </a:solidFill>
              </a:rPr>
              <a:t>Upcoming 2023 Face-to-Face Meeting </a:t>
            </a:r>
          </a:p>
          <a:p>
            <a:pPr marL="457200" indent="-457200">
              <a:lnSpc>
                <a:spcPct val="150000"/>
              </a:lnSpc>
              <a:spcBef>
                <a:spcPct val="20000"/>
              </a:spcBef>
              <a:buClr>
                <a:schemeClr val="accent2"/>
              </a:buClr>
              <a:buSzPct val="75000"/>
              <a:buFont typeface="Arial" panose="020B0604020202020204" pitchFamily="34" charset="0"/>
              <a:buChar char="•"/>
            </a:pPr>
            <a:r>
              <a:rPr lang="en-US" sz="2800" dirty="0">
                <a:solidFill>
                  <a:schemeClr val="tx2">
                    <a:lumMod val="50000"/>
                  </a:schemeClr>
                </a:solidFill>
              </a:rPr>
              <a:t>PVB Data Review </a:t>
            </a:r>
          </a:p>
          <a:p>
            <a:pPr marL="457200" indent="-457200">
              <a:lnSpc>
                <a:spcPct val="150000"/>
              </a:lnSpc>
              <a:spcBef>
                <a:spcPct val="20000"/>
              </a:spcBef>
              <a:buClr>
                <a:schemeClr val="accent2"/>
              </a:buClr>
              <a:buSzPct val="75000"/>
              <a:buFont typeface="Arial" panose="020B0604020202020204" pitchFamily="34" charset="0"/>
              <a:buChar char="•"/>
            </a:pPr>
            <a:r>
              <a:rPr lang="en-US" sz="2800" dirty="0">
                <a:solidFill>
                  <a:schemeClr val="dk1"/>
                </a:solidFill>
              </a:rPr>
              <a:t>Provider Buy-In Strategies</a:t>
            </a:r>
          </a:p>
          <a:p>
            <a:pPr marL="457200" indent="-457200">
              <a:lnSpc>
                <a:spcPct val="150000"/>
              </a:lnSpc>
              <a:spcBef>
                <a:spcPct val="20000"/>
              </a:spcBef>
              <a:buClr>
                <a:schemeClr val="accent2"/>
              </a:buClr>
              <a:buSzPct val="75000"/>
              <a:buFont typeface="Arial" panose="020B0604020202020204" pitchFamily="34" charset="0"/>
              <a:buChar char="•"/>
            </a:pPr>
            <a:r>
              <a:rPr lang="en-US" sz="2800" b="1" u="sng" dirty="0">
                <a:solidFill>
                  <a:schemeClr val="tx2">
                    <a:lumMod val="50000"/>
                  </a:schemeClr>
                </a:solidFill>
              </a:rPr>
              <a:t>Team Talk</a:t>
            </a:r>
            <a:r>
              <a:rPr lang="en-US" sz="2800" b="1" dirty="0">
                <a:solidFill>
                  <a:schemeClr val="tx2">
                    <a:lumMod val="50000"/>
                  </a:schemeClr>
                </a:solidFill>
              </a:rPr>
              <a:t>: </a:t>
            </a:r>
            <a:r>
              <a:rPr lang="en-US" sz="2800" dirty="0">
                <a:solidFill>
                  <a:schemeClr val="tx2">
                    <a:lumMod val="50000"/>
                  </a:schemeClr>
                </a:solidFill>
              </a:rPr>
              <a:t>University of Chicago, </a:t>
            </a:r>
            <a:r>
              <a:rPr lang="en-US" sz="2800" dirty="0"/>
              <a:t>Anna </a:t>
            </a:r>
            <a:r>
              <a:rPr lang="en-US" sz="2800" dirty="0" err="1"/>
              <a:t>Marzano</a:t>
            </a:r>
            <a:r>
              <a:rPr lang="en-US" sz="2800" dirty="0"/>
              <a:t>, BSN, RN, CBC, C-EFM</a:t>
            </a:r>
            <a:endParaRPr lang="en-US" sz="2800" dirty="0">
              <a:solidFill>
                <a:schemeClr val="tx2">
                  <a:lumMod val="50000"/>
                </a:schemeClr>
              </a:solidFill>
            </a:endParaRPr>
          </a:p>
          <a:p>
            <a:pPr marL="457200" indent="-457200">
              <a:lnSpc>
                <a:spcPct val="150000"/>
              </a:lnSpc>
              <a:spcBef>
                <a:spcPct val="20000"/>
              </a:spcBef>
              <a:buClr>
                <a:schemeClr val="accent2"/>
              </a:buClr>
              <a:buSzPct val="75000"/>
              <a:buFont typeface="Arial" panose="020B0604020202020204" pitchFamily="34" charset="0"/>
              <a:buChar char="•"/>
            </a:pPr>
            <a:r>
              <a:rPr lang="en-US" sz="2800" dirty="0">
                <a:solidFill>
                  <a:schemeClr val="tx2">
                    <a:lumMod val="50000"/>
                  </a:schemeClr>
                </a:solidFill>
              </a:rPr>
              <a:t>PVB Next Steps</a:t>
            </a:r>
          </a:p>
        </p:txBody>
      </p:sp>
      <p:sp>
        <p:nvSpPr>
          <p:cNvPr id="3" name="Title 2"/>
          <p:cNvSpPr>
            <a:spLocks noGrp="1"/>
          </p:cNvSpPr>
          <p:nvPr>
            <p:ph type="title"/>
          </p:nvPr>
        </p:nvSpPr>
        <p:spPr>
          <a:xfrm>
            <a:off x="609600" y="365125"/>
            <a:ext cx="7494270" cy="1325563"/>
          </a:xfrm>
          <a:noFill/>
        </p:spPr>
        <p:txBody>
          <a:bodyPr/>
          <a:lstStyle/>
          <a:p>
            <a:r>
              <a:rPr lang="en-US"/>
              <a:t>Overview:</a:t>
            </a:r>
          </a:p>
        </p:txBody>
      </p:sp>
    </p:spTree>
    <p:extLst>
      <p:ext uri="{BB962C8B-B14F-4D97-AF65-F5344CB8AC3E}">
        <p14:creationId xmlns:p14="http://schemas.microsoft.com/office/powerpoint/2010/main" val="3620899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NTSC C-Section Rate by Hospital</a:t>
            </a:r>
          </a:p>
        </p:txBody>
      </p:sp>
      <p:sp>
        <p:nvSpPr>
          <p:cNvPr id="4" name="Slide Number Placeholder 3"/>
          <p:cNvSpPr>
            <a:spLocks noGrp="1"/>
          </p:cNvSpPr>
          <p:nvPr>
            <p:ph type="sldNum" sz="quarter" idx="10"/>
          </p:nvPr>
        </p:nvSpPr>
        <p:spPr/>
        <p:txBody>
          <a:bodyPr/>
          <a:lstStyle/>
          <a:p>
            <a:fld id="{97033E4B-E3EB-3D46-B2D8-3159663620FA}" type="slidenum">
              <a:rPr lang="en-US" smtClean="0"/>
              <a:pPr/>
              <a:t>20</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graphicFrame>
        <p:nvGraphicFramePr>
          <p:cNvPr id="6" name="Chart 5"/>
          <p:cNvGraphicFramePr>
            <a:graphicFrameLocks/>
          </p:cNvGraphicFramePr>
          <p:nvPr>
            <p:extLst>
              <p:ext uri="{D42A27DB-BD31-4B8C-83A1-F6EECF244321}">
                <p14:modId xmlns:p14="http://schemas.microsoft.com/office/powerpoint/2010/main" val="4286762846"/>
              </p:ext>
            </p:extLst>
          </p:nvPr>
        </p:nvGraphicFramePr>
        <p:xfrm>
          <a:off x="957072" y="1508760"/>
          <a:ext cx="10430256" cy="472135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826CD5CF-CDC3-9FE2-F179-152EEED934A6}"/>
              </a:ext>
            </a:extLst>
          </p:cNvPr>
          <p:cNvSpPr txBox="1"/>
          <p:nvPr/>
        </p:nvSpPr>
        <p:spPr>
          <a:xfrm>
            <a:off x="1766087" y="3782697"/>
            <a:ext cx="1635481" cy="369332"/>
          </a:xfrm>
          <a:prstGeom prst="rect">
            <a:avLst/>
          </a:prstGeom>
          <a:solidFill>
            <a:schemeClr val="accent4"/>
          </a:solid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Goal: 23.6%</a:t>
            </a:r>
          </a:p>
        </p:txBody>
      </p:sp>
      <p:sp>
        <p:nvSpPr>
          <p:cNvPr id="8" name="7-Point Star 1">
            <a:extLst>
              <a:ext uri="{FF2B5EF4-FFF2-40B4-BE49-F238E27FC236}">
                <a16:creationId xmlns:a16="http://schemas.microsoft.com/office/drawing/2014/main" id="{EE9054AF-2AEF-40DD-A6DD-273E6BDDE7B6}"/>
              </a:ext>
            </a:extLst>
          </p:cNvPr>
          <p:cNvSpPr/>
          <p:nvPr/>
        </p:nvSpPr>
        <p:spPr>
          <a:xfrm>
            <a:off x="2001115" y="1970048"/>
            <a:ext cx="1961285" cy="1377267"/>
          </a:xfrm>
          <a:prstGeom prst="star7">
            <a:avLst/>
          </a:prstGeom>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rtlCol="0" anchor="ctr"/>
          <a:lstStyle/>
          <a:p>
            <a:pPr algn="ctr"/>
            <a:r>
              <a:rPr lang="en-US"/>
              <a:t>Wow! Progress!</a:t>
            </a:r>
            <a:endParaRPr lang="en-US">
              <a:cs typeface="Calibri"/>
            </a:endParaRPr>
          </a:p>
        </p:txBody>
      </p:sp>
    </p:spTree>
    <p:extLst>
      <p:ext uri="{BB962C8B-B14F-4D97-AF65-F5344CB8AC3E}">
        <p14:creationId xmlns:p14="http://schemas.microsoft.com/office/powerpoint/2010/main" val="720382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987486853"/>
              </p:ext>
            </p:extLst>
          </p:nvPr>
        </p:nvGraphicFramePr>
        <p:xfrm>
          <a:off x="609599" y="1527578"/>
          <a:ext cx="8714666" cy="482877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85214" y="365125"/>
            <a:ext cx="7508240" cy="1325563"/>
          </a:xfrm>
          <a:noFill/>
        </p:spPr>
        <p:txBody>
          <a:bodyPr/>
          <a:lstStyle/>
          <a:p>
            <a:r>
              <a:rPr lang="en-US">
                <a:cs typeface="Arial"/>
              </a:rPr>
              <a:t>NTSV C-Section Rate PVB Hospitals baseline to Q3 2022</a:t>
            </a:r>
          </a:p>
        </p:txBody>
      </p:sp>
      <p:sp>
        <p:nvSpPr>
          <p:cNvPr id="4" name="Slide Number Placeholder 3"/>
          <p:cNvSpPr>
            <a:spLocks noGrp="1"/>
          </p:cNvSpPr>
          <p:nvPr>
            <p:ph type="sldNum" sz="quarter" idx="10"/>
          </p:nvPr>
        </p:nvSpPr>
        <p:spPr/>
        <p:txBody>
          <a:bodyPr/>
          <a:lstStyle/>
          <a:p>
            <a:fld id="{97033E4B-E3EB-3D46-B2D8-3159663620FA}" type="slidenum">
              <a:rPr lang="en-US" smtClean="0"/>
              <a:pPr/>
              <a:t>21</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
        <p:nvSpPr>
          <p:cNvPr id="9" name="Down Arrow 8"/>
          <p:cNvSpPr/>
          <p:nvPr/>
        </p:nvSpPr>
        <p:spPr>
          <a:xfrm rot="3427887">
            <a:off x="9314363" y="3060711"/>
            <a:ext cx="577174" cy="1445689"/>
          </a:xfrm>
          <a:prstGeom prst="downArrow">
            <a:avLst/>
          </a:prstGeom>
          <a:solidFill>
            <a:srgbClr val="00B050"/>
          </a:solidFill>
          <a:ln>
            <a:solidFill>
              <a:srgbClr val="008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9730902" y="2423663"/>
            <a:ext cx="2334639" cy="1293779"/>
          </a:xfrm>
          <a:prstGeom prst="roundRect">
            <a:avLst/>
          </a:prstGeom>
          <a:solidFill>
            <a:srgbClr val="00B050"/>
          </a:solidFill>
          <a:ln w="19050">
            <a:solidFill>
              <a:srgbClr val="008A3E"/>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u="sng"/>
              <a:t>58%</a:t>
            </a:r>
            <a:r>
              <a:rPr lang="en-US" b="1"/>
              <a:t> </a:t>
            </a:r>
            <a:r>
              <a:rPr lang="en-US"/>
              <a:t>of ILPQC Hospitals achieving NTSV C-Section Rate goal of </a:t>
            </a:r>
            <a:r>
              <a:rPr lang="en-US" u="sng"/>
              <a:t>&lt; </a:t>
            </a:r>
            <a:r>
              <a:rPr lang="en-US"/>
              <a:t>23.6%</a:t>
            </a:r>
          </a:p>
        </p:txBody>
      </p:sp>
      <p:sp>
        <p:nvSpPr>
          <p:cNvPr id="10" name="Down Arrow 9"/>
          <p:cNvSpPr/>
          <p:nvPr/>
        </p:nvSpPr>
        <p:spPr>
          <a:xfrm rot="6409873">
            <a:off x="9556896" y="4412161"/>
            <a:ext cx="577174" cy="14456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9935182" y="4652408"/>
            <a:ext cx="1926077" cy="12376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Overall  ILPQC NTSV C-Section Rate Meeting Goal!!</a:t>
            </a:r>
          </a:p>
        </p:txBody>
      </p:sp>
      <p:cxnSp>
        <p:nvCxnSpPr>
          <p:cNvPr id="3" name="Straight Arrow Connector 2">
            <a:extLst>
              <a:ext uri="{FF2B5EF4-FFF2-40B4-BE49-F238E27FC236}">
                <a16:creationId xmlns:a16="http://schemas.microsoft.com/office/drawing/2014/main" id="{3803D9FD-A61E-DB79-50F5-B049D2BD0608}"/>
              </a:ext>
            </a:extLst>
          </p:cNvPr>
          <p:cNvCxnSpPr/>
          <p:nvPr/>
        </p:nvCxnSpPr>
        <p:spPr>
          <a:xfrm>
            <a:off x="1039529" y="3226192"/>
            <a:ext cx="8245521" cy="45491"/>
          </a:xfrm>
          <a:prstGeom prst="straightConnector1">
            <a:avLst/>
          </a:prstGeom>
          <a:ln w="28575">
            <a:prstDash val="dash"/>
          </a:ln>
        </p:spPr>
        <p:style>
          <a:lnRef idx="1">
            <a:schemeClr val="accent5"/>
          </a:lnRef>
          <a:fillRef idx="0">
            <a:schemeClr val="accent5"/>
          </a:fillRef>
          <a:effectRef idx="0">
            <a:schemeClr val="accent5"/>
          </a:effectRef>
          <a:fontRef idx="minor">
            <a:schemeClr val="tx1"/>
          </a:fontRef>
        </p:style>
      </p:cxnSp>
      <p:sp>
        <p:nvSpPr>
          <p:cNvPr id="8" name="TextBox 7">
            <a:extLst>
              <a:ext uri="{FF2B5EF4-FFF2-40B4-BE49-F238E27FC236}">
                <a16:creationId xmlns:a16="http://schemas.microsoft.com/office/drawing/2014/main" id="{826CD5CF-CDC3-9FE2-F179-152EEED934A6}"/>
              </a:ext>
            </a:extLst>
          </p:cNvPr>
          <p:cNvSpPr txBox="1"/>
          <p:nvPr/>
        </p:nvSpPr>
        <p:spPr>
          <a:xfrm>
            <a:off x="997991" y="2502537"/>
            <a:ext cx="3241343" cy="646331"/>
          </a:xfrm>
          <a:prstGeom prst="rect">
            <a:avLst/>
          </a:prstGeom>
          <a:solidFill>
            <a:schemeClr val="accent5"/>
          </a:solid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1"/>
                </a:solidFill>
                <a:cs typeface="Calibri"/>
              </a:rPr>
              <a:t>Goal: 70% of hospitals achieving NTSV C-Section Rate Goal</a:t>
            </a:r>
          </a:p>
        </p:txBody>
      </p:sp>
    </p:spTree>
    <p:extLst>
      <p:ext uri="{BB962C8B-B14F-4D97-AF65-F5344CB8AC3E}">
        <p14:creationId xmlns:p14="http://schemas.microsoft.com/office/powerpoint/2010/main" val="1778962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p:cNvGraphicFramePr>
          <p:nvPr>
            <p:extLst>
              <p:ext uri="{D42A27DB-BD31-4B8C-83A1-F6EECF244321}">
                <p14:modId xmlns:p14="http://schemas.microsoft.com/office/powerpoint/2010/main" val="2925557504"/>
              </p:ext>
            </p:extLst>
          </p:nvPr>
        </p:nvGraphicFramePr>
        <p:xfrm>
          <a:off x="713232" y="1717930"/>
          <a:ext cx="10637520" cy="451218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noFill/>
        </p:spPr>
        <p:txBody>
          <a:bodyPr/>
          <a:lstStyle/>
          <a:p>
            <a:r>
              <a:rPr lang="en-US">
                <a:ea typeface="Lato Medium"/>
                <a:cs typeface="Lato Medium"/>
              </a:rPr>
              <a:t>Addressing disparities:</a:t>
            </a:r>
            <a:br>
              <a:rPr lang="en-US">
                <a:ea typeface="Lato Medium"/>
                <a:cs typeface="Lato Medium"/>
              </a:rPr>
            </a:br>
            <a:r>
              <a:rPr lang="en-US" sz="3200" b="0">
                <a:ea typeface="Lato Medium"/>
                <a:cs typeface="Lato Medium"/>
              </a:rPr>
              <a:t>NTSV C-Section Rate by Race and Ethnicity </a:t>
            </a:r>
            <a:endParaRPr lang="en-US"/>
          </a:p>
        </p:txBody>
      </p:sp>
      <p:sp>
        <p:nvSpPr>
          <p:cNvPr id="4" name="Slide Number Placeholder 3"/>
          <p:cNvSpPr>
            <a:spLocks noGrp="1"/>
          </p:cNvSpPr>
          <p:nvPr>
            <p:ph type="sldNum" sz="quarter" idx="10"/>
          </p:nvPr>
        </p:nvSpPr>
        <p:spPr/>
        <p:txBody>
          <a:bodyPr/>
          <a:lstStyle/>
          <a:p>
            <a:fld id="{97033E4B-E3EB-3D46-B2D8-3159663620FA}" type="slidenum">
              <a:rPr lang="en-US" smtClean="0"/>
              <a:pPr/>
              <a:t>22</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cxnSp>
        <p:nvCxnSpPr>
          <p:cNvPr id="11" name="Straight Arrow Connector 10">
            <a:extLst>
              <a:ext uri="{FF2B5EF4-FFF2-40B4-BE49-F238E27FC236}">
                <a16:creationId xmlns:a16="http://schemas.microsoft.com/office/drawing/2014/main" id="{C826F70D-8A0E-1AD6-9BDB-FE77DA801B71}"/>
              </a:ext>
            </a:extLst>
          </p:cNvPr>
          <p:cNvCxnSpPr/>
          <p:nvPr/>
        </p:nvCxnSpPr>
        <p:spPr>
          <a:xfrm>
            <a:off x="1052208" y="3892386"/>
            <a:ext cx="10087583" cy="29183"/>
          </a:xfrm>
          <a:prstGeom prst="straightConnector1">
            <a:avLst/>
          </a:prstGeom>
          <a:ln w="28575">
            <a:prstDash val="dash"/>
          </a:ln>
        </p:spPr>
        <p:style>
          <a:lnRef idx="3">
            <a:schemeClr val="accent3"/>
          </a:lnRef>
          <a:fillRef idx="0">
            <a:schemeClr val="accent3"/>
          </a:fillRef>
          <a:effectRef idx="2">
            <a:schemeClr val="accent3"/>
          </a:effectRef>
          <a:fontRef idx="minor">
            <a:schemeClr val="tx1"/>
          </a:fontRef>
        </p:style>
      </p:cxnSp>
      <p:sp>
        <p:nvSpPr>
          <p:cNvPr id="12" name="Rectangle 11"/>
          <p:cNvSpPr/>
          <p:nvPr/>
        </p:nvSpPr>
        <p:spPr>
          <a:xfrm>
            <a:off x="3550207" y="3025163"/>
            <a:ext cx="1332689" cy="4657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Goal: 23.6%</a:t>
            </a:r>
          </a:p>
        </p:txBody>
      </p:sp>
      <p:sp>
        <p:nvSpPr>
          <p:cNvPr id="3" name="TextBox 2">
            <a:extLst>
              <a:ext uri="{FF2B5EF4-FFF2-40B4-BE49-F238E27FC236}">
                <a16:creationId xmlns:a16="http://schemas.microsoft.com/office/drawing/2014/main" id="{CF1E2C07-9157-4DE1-2802-AA1160C8E1C2}"/>
              </a:ext>
            </a:extLst>
          </p:cNvPr>
          <p:cNvSpPr txBox="1"/>
          <p:nvPr/>
        </p:nvSpPr>
        <p:spPr>
          <a:xfrm>
            <a:off x="8723028" y="1515546"/>
            <a:ext cx="3068052" cy="923330"/>
          </a:xfrm>
          <a:prstGeom prst="rect">
            <a:avLst/>
          </a:prstGeom>
          <a:solidFill>
            <a:schemeClr val="accent5">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002060"/>
                </a:solidFill>
                <a:ea typeface="+mn-lt"/>
                <a:cs typeface="+mn-lt"/>
              </a:rPr>
              <a:t>71% of teams are tracking NTSV C-section rate by race, ethnicity and insurance status</a:t>
            </a:r>
            <a:endParaRPr lang="en-US">
              <a:cs typeface="Calibri" panose="020F0502020204030204"/>
            </a:endParaRPr>
          </a:p>
        </p:txBody>
      </p:sp>
      <p:sp>
        <p:nvSpPr>
          <p:cNvPr id="6" name="Ribbon: Curved and Tilted Down 5">
            <a:extLst>
              <a:ext uri="{FF2B5EF4-FFF2-40B4-BE49-F238E27FC236}">
                <a16:creationId xmlns:a16="http://schemas.microsoft.com/office/drawing/2014/main" id="{163ACE99-54EE-7D3B-379B-C1B351A4CB1B}"/>
              </a:ext>
            </a:extLst>
          </p:cNvPr>
          <p:cNvSpPr/>
          <p:nvPr/>
        </p:nvSpPr>
        <p:spPr>
          <a:xfrm>
            <a:off x="8479242" y="2347584"/>
            <a:ext cx="3562683" cy="1029600"/>
          </a:xfrm>
          <a:prstGeom prst="ellipseRibbon">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cs typeface="Calibri"/>
              </a:rPr>
              <a:t>ILPQC Data System Reports Available!!! </a:t>
            </a:r>
          </a:p>
        </p:txBody>
      </p:sp>
    </p:spTree>
    <p:extLst>
      <p:ext uri="{BB962C8B-B14F-4D97-AF65-F5344CB8AC3E}">
        <p14:creationId xmlns:p14="http://schemas.microsoft.com/office/powerpoint/2010/main" val="3883765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a:t>Viewing your NTSV C-Section Rates </a:t>
            </a:r>
            <a:br>
              <a:rPr lang="en-US" sz="3200"/>
            </a:br>
            <a:r>
              <a:rPr lang="en-US" sz="3200"/>
              <a:t>by race, ethnicity and insurance status in </a:t>
            </a:r>
            <a:r>
              <a:rPr lang="en-US" sz="3200" err="1"/>
              <a:t>REDCap</a:t>
            </a:r>
            <a:endParaRPr lang="en-US" sz="3200"/>
          </a:p>
        </p:txBody>
      </p:sp>
      <p:sp>
        <p:nvSpPr>
          <p:cNvPr id="5" name="Content Placeholder 4"/>
          <p:cNvSpPr>
            <a:spLocks noGrp="1"/>
          </p:cNvSpPr>
          <p:nvPr>
            <p:ph idx="1"/>
          </p:nvPr>
        </p:nvSpPr>
        <p:spPr>
          <a:xfrm>
            <a:off x="3181350" y="1933436"/>
            <a:ext cx="5829300" cy="640081"/>
          </a:xfrm>
          <a:solidFill>
            <a:srgbClr val="002060"/>
          </a:solidFill>
        </p:spPr>
        <p:txBody>
          <a:bodyPr>
            <a:noAutofit/>
          </a:bodyPr>
          <a:lstStyle/>
          <a:p>
            <a:pPr marL="0" indent="0" algn="ctr">
              <a:buNone/>
            </a:pPr>
            <a:r>
              <a:rPr lang="en-US" sz="3600">
                <a:hlinkClick r:id="rId2"/>
              </a:rPr>
              <a:t>https://redcap.healthlnk.org</a:t>
            </a:r>
            <a:endParaRPr lang="en-US" sz="3600"/>
          </a:p>
          <a:p>
            <a:pPr marL="0" indent="0">
              <a:buNone/>
            </a:pPr>
            <a:endParaRPr lang="en-US" sz="3600"/>
          </a:p>
          <a:p>
            <a:pPr marL="0" indent="0">
              <a:buNone/>
            </a:pPr>
            <a:endParaRPr lang="en-US" sz="360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043" y="2816265"/>
            <a:ext cx="11845205" cy="3691215"/>
          </a:xfrm>
          <a:prstGeom prst="rect">
            <a:avLst/>
          </a:prstGeom>
        </p:spPr>
      </p:pic>
    </p:spTree>
    <p:extLst>
      <p:ext uri="{BB962C8B-B14F-4D97-AF65-F5344CB8AC3E}">
        <p14:creationId xmlns:p14="http://schemas.microsoft.com/office/powerpoint/2010/main" val="1494069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Let’s take a look at our PVB Reports</a:t>
            </a:r>
          </a:p>
        </p:txBody>
      </p:sp>
      <p:sp>
        <p:nvSpPr>
          <p:cNvPr id="4" name="Slide Number Placeholder 3"/>
          <p:cNvSpPr>
            <a:spLocks noGrp="1"/>
          </p:cNvSpPr>
          <p:nvPr>
            <p:ph type="sldNum" sz="quarter" idx="10"/>
          </p:nvPr>
        </p:nvSpPr>
        <p:spPr/>
        <p:txBody>
          <a:bodyPr/>
          <a:lstStyle/>
          <a:p>
            <a:fld id="{97033E4B-E3EB-3D46-B2D8-3159663620FA}" type="slidenum">
              <a:rPr lang="en-US" smtClean="0"/>
              <a:pPr/>
              <a:t>24</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363818"/>
            <a:ext cx="2790507" cy="5319403"/>
          </a:xfrm>
          <a:prstGeom prst="rect">
            <a:avLst/>
          </a:prstGeom>
        </p:spPr>
      </p:pic>
      <p:pic>
        <p:nvPicPr>
          <p:cNvPr id="7" name="Picture 6"/>
          <p:cNvPicPr>
            <a:picLocks noChangeAspect="1"/>
          </p:cNvPicPr>
          <p:nvPr/>
        </p:nvPicPr>
        <p:blipFill>
          <a:blip r:embed="rId3"/>
          <a:stretch>
            <a:fillRect/>
          </a:stretch>
        </p:blipFill>
        <p:spPr>
          <a:xfrm>
            <a:off x="4724400" y="1761753"/>
            <a:ext cx="5105565" cy="4523531"/>
          </a:xfrm>
          <a:prstGeom prst="rect">
            <a:avLst/>
          </a:prstGeom>
        </p:spPr>
      </p:pic>
      <p:sp>
        <p:nvSpPr>
          <p:cNvPr id="8" name="Rectangle 7"/>
          <p:cNvSpPr/>
          <p:nvPr/>
        </p:nvSpPr>
        <p:spPr>
          <a:xfrm>
            <a:off x="609600" y="6233160"/>
            <a:ext cx="2790507" cy="450061"/>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9942978">
            <a:off x="3460897" y="5626200"/>
            <a:ext cx="1788659" cy="7018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403973" y="5093020"/>
            <a:ext cx="858947" cy="369332"/>
          </a:xfrm>
          <a:prstGeom prst="rect">
            <a:avLst/>
          </a:prstGeom>
          <a:noFill/>
        </p:spPr>
        <p:txBody>
          <a:bodyPr wrap="square" rtlCol="0">
            <a:spAutoFit/>
          </a:bodyPr>
          <a:lstStyle/>
          <a:p>
            <a:r>
              <a:rPr lang="en-US" b="1"/>
              <a:t>234</a:t>
            </a:r>
          </a:p>
        </p:txBody>
      </p:sp>
    </p:spTree>
    <p:extLst>
      <p:ext uri="{BB962C8B-B14F-4D97-AF65-F5344CB8AC3E}">
        <p14:creationId xmlns:p14="http://schemas.microsoft.com/office/powerpoint/2010/main" val="399428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243328" y="4468163"/>
            <a:ext cx="6449568" cy="10806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Go to Report 13</a:t>
            </a:r>
          </a:p>
        </p:txBody>
      </p:sp>
      <p:sp>
        <p:nvSpPr>
          <p:cNvPr id="2" name="Title 1"/>
          <p:cNvSpPr>
            <a:spLocks noGrp="1"/>
          </p:cNvSpPr>
          <p:nvPr>
            <p:ph type="title"/>
          </p:nvPr>
        </p:nvSpPr>
        <p:spPr/>
        <p:txBody>
          <a:bodyPr/>
          <a:lstStyle/>
          <a:p>
            <a:r>
              <a:rPr lang="en-US"/>
              <a:t>Finding your race and ethnicity report</a:t>
            </a:r>
          </a:p>
        </p:txBody>
      </p:sp>
      <p:sp>
        <p:nvSpPr>
          <p:cNvPr id="4" name="Slide Number Placeholder 3"/>
          <p:cNvSpPr>
            <a:spLocks noGrp="1"/>
          </p:cNvSpPr>
          <p:nvPr>
            <p:ph type="sldNum" sz="quarter" idx="10"/>
          </p:nvPr>
        </p:nvSpPr>
        <p:spPr/>
        <p:txBody>
          <a:bodyPr/>
          <a:lstStyle/>
          <a:p>
            <a:fld id="{97033E4B-E3EB-3D46-B2D8-3159663620FA}" type="slidenum">
              <a:rPr lang="en-US" smtClean="0"/>
              <a:pPr/>
              <a:t>25</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pic>
        <p:nvPicPr>
          <p:cNvPr id="6" name="Picture 5"/>
          <p:cNvPicPr>
            <a:picLocks noChangeAspect="1"/>
          </p:cNvPicPr>
          <p:nvPr/>
        </p:nvPicPr>
        <p:blipFill>
          <a:blip r:embed="rId2"/>
          <a:stretch>
            <a:fillRect/>
          </a:stretch>
        </p:blipFill>
        <p:spPr>
          <a:xfrm>
            <a:off x="460248" y="1845466"/>
            <a:ext cx="11271504" cy="2045074"/>
          </a:xfrm>
          <a:prstGeom prst="rect">
            <a:avLst/>
          </a:prstGeom>
        </p:spPr>
      </p:pic>
      <p:sp>
        <p:nvSpPr>
          <p:cNvPr id="8" name="Right Arrow 7"/>
          <p:cNvSpPr/>
          <p:nvPr/>
        </p:nvSpPr>
        <p:spPr>
          <a:xfrm rot="16200000">
            <a:off x="6876289" y="3875044"/>
            <a:ext cx="1389888" cy="6472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116808" y="2791496"/>
            <a:ext cx="908850" cy="865632"/>
          </a:xfrm>
          <a:prstGeom prst="ellipse">
            <a:avLst/>
          </a:prstGeom>
          <a:noFill/>
          <a:ln w="38100">
            <a:solidFill>
              <a:schemeClr val="accent4"/>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3455" y="2597285"/>
            <a:ext cx="1449422" cy="3404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0664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Selecting your report</a:t>
            </a:r>
          </a:p>
        </p:txBody>
      </p:sp>
      <p:sp>
        <p:nvSpPr>
          <p:cNvPr id="4" name="Slide Number Placeholder 3"/>
          <p:cNvSpPr>
            <a:spLocks noGrp="1"/>
          </p:cNvSpPr>
          <p:nvPr>
            <p:ph type="sldNum" sz="quarter" idx="10"/>
          </p:nvPr>
        </p:nvSpPr>
        <p:spPr/>
        <p:txBody>
          <a:bodyPr/>
          <a:lstStyle/>
          <a:p>
            <a:fld id="{97033E4B-E3EB-3D46-B2D8-3159663620FA}" type="slidenum">
              <a:rPr lang="en-US" smtClean="0"/>
              <a:pPr/>
              <a:t>26</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pic>
        <p:nvPicPr>
          <p:cNvPr id="6" name="Picture 5"/>
          <p:cNvPicPr>
            <a:picLocks noChangeAspect="1"/>
          </p:cNvPicPr>
          <p:nvPr/>
        </p:nvPicPr>
        <p:blipFill rotWithShape="1">
          <a:blip r:embed="rId2"/>
          <a:srcRect r="1507" b="7218"/>
          <a:stretch/>
        </p:blipFill>
        <p:spPr>
          <a:xfrm>
            <a:off x="1646173" y="1651269"/>
            <a:ext cx="3584194" cy="3173095"/>
          </a:xfrm>
          <a:prstGeom prst="rect">
            <a:avLst/>
          </a:prstGeom>
          <a:ln w="57150">
            <a:solidFill>
              <a:schemeClr val="accent2"/>
            </a:solidFill>
          </a:ln>
        </p:spPr>
      </p:pic>
      <p:pic>
        <p:nvPicPr>
          <p:cNvPr id="7" name="Picture 6"/>
          <p:cNvPicPr>
            <a:picLocks noChangeAspect="1"/>
          </p:cNvPicPr>
          <p:nvPr/>
        </p:nvPicPr>
        <p:blipFill>
          <a:blip r:embed="rId3"/>
          <a:stretch>
            <a:fillRect/>
          </a:stretch>
        </p:blipFill>
        <p:spPr>
          <a:xfrm>
            <a:off x="7348947" y="2050066"/>
            <a:ext cx="2517972" cy="2242373"/>
          </a:xfrm>
          <a:prstGeom prst="rect">
            <a:avLst/>
          </a:prstGeom>
          <a:ln w="57150">
            <a:solidFill>
              <a:schemeClr val="accent5"/>
            </a:solidFill>
          </a:ln>
        </p:spPr>
      </p:pic>
      <p:sp>
        <p:nvSpPr>
          <p:cNvPr id="10" name="Rectangle 9"/>
          <p:cNvSpPr/>
          <p:nvPr/>
        </p:nvSpPr>
        <p:spPr>
          <a:xfrm>
            <a:off x="1140142" y="4996910"/>
            <a:ext cx="4596257" cy="101434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Select which race/ethnicities you would like to compare by checking the boxes</a:t>
            </a:r>
          </a:p>
        </p:txBody>
      </p:sp>
      <p:sp>
        <p:nvSpPr>
          <p:cNvPr id="11" name="Rectangle 10"/>
          <p:cNvSpPr/>
          <p:nvPr/>
        </p:nvSpPr>
        <p:spPr>
          <a:xfrm>
            <a:off x="6669405" y="4651817"/>
            <a:ext cx="3877056" cy="1014349"/>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Select a Quarterly or monthly view</a:t>
            </a:r>
          </a:p>
        </p:txBody>
      </p:sp>
    </p:spTree>
    <p:extLst>
      <p:ext uri="{BB962C8B-B14F-4D97-AF65-F5344CB8AC3E}">
        <p14:creationId xmlns:p14="http://schemas.microsoft.com/office/powerpoint/2010/main" val="1336790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View your report</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97033E4B-E3EB-3D46-B2D8-3159663620FA}" type="slidenum">
              <a:rPr lang="en-US" smtClean="0"/>
              <a:pPr/>
              <a:t>27</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pic>
        <p:nvPicPr>
          <p:cNvPr id="6" name="Picture 5"/>
          <p:cNvPicPr>
            <a:picLocks noChangeAspect="1"/>
          </p:cNvPicPr>
          <p:nvPr/>
        </p:nvPicPr>
        <p:blipFill>
          <a:blip r:embed="rId2"/>
          <a:stretch>
            <a:fillRect/>
          </a:stretch>
        </p:blipFill>
        <p:spPr>
          <a:xfrm>
            <a:off x="258945" y="1870075"/>
            <a:ext cx="11674109" cy="4309872"/>
          </a:xfrm>
          <a:prstGeom prst="rect">
            <a:avLst/>
          </a:prstGeom>
        </p:spPr>
      </p:pic>
    </p:spTree>
    <p:extLst>
      <p:ext uri="{BB962C8B-B14F-4D97-AF65-F5344CB8AC3E}">
        <p14:creationId xmlns:p14="http://schemas.microsoft.com/office/powerpoint/2010/main" val="1449656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97033E4B-E3EB-3D46-B2D8-3159663620FA}" type="slidenum">
              <a:rPr lang="en-US" smtClean="0"/>
              <a:pPr/>
              <a:t>28</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pic>
        <p:nvPicPr>
          <p:cNvPr id="6" name="Picture 5"/>
          <p:cNvPicPr>
            <a:picLocks noChangeAspect="1"/>
          </p:cNvPicPr>
          <p:nvPr/>
        </p:nvPicPr>
        <p:blipFill>
          <a:blip r:embed="rId2"/>
          <a:stretch>
            <a:fillRect/>
          </a:stretch>
        </p:blipFill>
        <p:spPr>
          <a:xfrm>
            <a:off x="609600" y="353250"/>
            <a:ext cx="3661107" cy="6185662"/>
          </a:xfrm>
          <a:prstGeom prst="rect">
            <a:avLst/>
          </a:prstGeom>
        </p:spPr>
      </p:pic>
      <p:sp>
        <p:nvSpPr>
          <p:cNvPr id="8" name="Right Arrow 7"/>
          <p:cNvSpPr/>
          <p:nvPr/>
        </p:nvSpPr>
        <p:spPr>
          <a:xfrm rot="12597571">
            <a:off x="3445641" y="2815537"/>
            <a:ext cx="3250805" cy="829056"/>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0" y="2633472"/>
            <a:ext cx="4425696" cy="23408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a:t>Hover over an individual data point to see the percentage</a:t>
            </a:r>
          </a:p>
        </p:txBody>
      </p:sp>
    </p:spTree>
    <p:extLst>
      <p:ext uri="{BB962C8B-B14F-4D97-AF65-F5344CB8AC3E}">
        <p14:creationId xmlns:p14="http://schemas.microsoft.com/office/powerpoint/2010/main" val="3696568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1F69E-3D38-7899-D85E-D830B7C0E34F}"/>
              </a:ext>
            </a:extLst>
          </p:cNvPr>
          <p:cNvSpPr>
            <a:spLocks noGrp="1"/>
          </p:cNvSpPr>
          <p:nvPr>
            <p:ph type="title"/>
          </p:nvPr>
        </p:nvSpPr>
        <p:spPr>
          <a:noFill/>
        </p:spPr>
        <p:txBody>
          <a:bodyPr/>
          <a:lstStyle/>
          <a:p>
            <a:r>
              <a:rPr lang="en-US">
                <a:ea typeface="Lato Medium"/>
                <a:cs typeface="Lato Medium"/>
              </a:rPr>
              <a:t>NTSV C-Sections Meeting </a:t>
            </a:r>
            <a:br>
              <a:rPr lang="en-US">
                <a:ea typeface="Lato Medium"/>
                <a:cs typeface="Lato Medium"/>
              </a:rPr>
            </a:br>
            <a:r>
              <a:rPr lang="en-US">
                <a:ea typeface="Lato Medium"/>
                <a:cs typeface="Lato Medium"/>
              </a:rPr>
              <a:t>ACOG/SMFM Criteria</a:t>
            </a:r>
            <a:endParaRPr lang="en-US"/>
          </a:p>
        </p:txBody>
      </p:sp>
      <p:sp>
        <p:nvSpPr>
          <p:cNvPr id="4" name="Slide Number Placeholder 3">
            <a:extLst>
              <a:ext uri="{FF2B5EF4-FFF2-40B4-BE49-F238E27FC236}">
                <a16:creationId xmlns:a16="http://schemas.microsoft.com/office/drawing/2014/main" id="{DECA3319-C7DB-8ECE-3264-09071839D39C}"/>
              </a:ext>
            </a:extLst>
          </p:cNvPr>
          <p:cNvSpPr>
            <a:spLocks noGrp="1"/>
          </p:cNvSpPr>
          <p:nvPr>
            <p:ph type="sldNum" sz="quarter" idx="10"/>
          </p:nvPr>
        </p:nvSpPr>
        <p:spPr/>
        <p:txBody>
          <a:bodyPr/>
          <a:lstStyle/>
          <a:p>
            <a:fld id="{97033E4B-E3EB-3D46-B2D8-3159663620FA}" type="slidenum">
              <a:rPr lang="en-US" dirty="0" smtClean="0"/>
              <a:pPr/>
              <a:t>29</a:t>
            </a:fld>
            <a:endParaRPr lang="en-US"/>
          </a:p>
        </p:txBody>
      </p:sp>
      <p:sp>
        <p:nvSpPr>
          <p:cNvPr id="5" name="Footer Placeholder 4">
            <a:extLst>
              <a:ext uri="{FF2B5EF4-FFF2-40B4-BE49-F238E27FC236}">
                <a16:creationId xmlns:a16="http://schemas.microsoft.com/office/drawing/2014/main" id="{AE9CD626-DDA4-8A86-289B-D39F18715F0B}"/>
              </a:ext>
            </a:extLst>
          </p:cNvPr>
          <p:cNvSpPr>
            <a:spLocks noGrp="1"/>
          </p:cNvSpPr>
          <p:nvPr>
            <p:ph type="ftr" sz="quarter" idx="11"/>
          </p:nvPr>
        </p:nvSpPr>
        <p:spPr/>
        <p:txBody>
          <a:bodyPr/>
          <a:lstStyle/>
          <a:p>
            <a:pPr algn="l"/>
            <a:r>
              <a:rPr lang="en-US"/>
              <a:t>Illinois Perinatal Quality Collaborative</a:t>
            </a:r>
          </a:p>
        </p:txBody>
      </p:sp>
      <p:sp>
        <p:nvSpPr>
          <p:cNvPr id="7" name="Rounded Rectangle 6"/>
          <p:cNvSpPr/>
          <p:nvPr/>
        </p:nvSpPr>
        <p:spPr>
          <a:xfrm>
            <a:off x="366409" y="2315183"/>
            <a:ext cx="3184188" cy="3210128"/>
          </a:xfrm>
          <a:prstGeom prst="roundRect">
            <a:avLst/>
          </a:prstGeom>
          <a:solidFill>
            <a:schemeClr val="accent2"/>
          </a:solidFill>
          <a:ln w="38100">
            <a:solidFill>
              <a:schemeClr val="accent1"/>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6000" b="1">
                <a:ln w="38100">
                  <a:solidFill>
                    <a:schemeClr val="accent1"/>
                  </a:solidFill>
                  <a:prstDash val="solid"/>
                </a:ln>
                <a:solidFill>
                  <a:srgbClr val="0070C0"/>
                </a:solidFill>
              </a:rPr>
              <a:t>64%</a:t>
            </a:r>
          </a:p>
          <a:p>
            <a:pPr algn="ctr"/>
            <a:r>
              <a:rPr lang="en-US" sz="2800">
                <a:ln w="0"/>
                <a:solidFill>
                  <a:schemeClr val="accent1"/>
                </a:solidFill>
              </a:rPr>
              <a:t>of NTSV C-Sections overall are Meeting ACOG/SMFM Criteria</a:t>
            </a:r>
            <a:endParaRPr lang="en-US" sz="2800">
              <a:ln w="0"/>
              <a:solidFill>
                <a:schemeClr val="accent1"/>
              </a:solidFill>
              <a:cs typeface="Calibri"/>
            </a:endParaRPr>
          </a:p>
        </p:txBody>
      </p:sp>
      <p:graphicFrame>
        <p:nvGraphicFramePr>
          <p:cNvPr id="9" name="Chart 8"/>
          <p:cNvGraphicFramePr>
            <a:graphicFrameLocks/>
          </p:cNvGraphicFramePr>
          <p:nvPr>
            <p:extLst>
              <p:ext uri="{D42A27DB-BD31-4B8C-83A1-F6EECF244321}">
                <p14:modId xmlns:p14="http://schemas.microsoft.com/office/powerpoint/2010/main" val="2154669788"/>
              </p:ext>
            </p:extLst>
          </p:nvPr>
        </p:nvGraphicFramePr>
        <p:xfrm>
          <a:off x="3854998" y="1690688"/>
          <a:ext cx="8093162" cy="44540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261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15BE5-63E5-CC70-C68D-795603D15889}"/>
              </a:ext>
            </a:extLst>
          </p:cNvPr>
          <p:cNvSpPr>
            <a:spLocks noGrp="1"/>
          </p:cNvSpPr>
          <p:nvPr>
            <p:ph type="title"/>
          </p:nvPr>
        </p:nvSpPr>
        <p:spPr/>
        <p:txBody>
          <a:bodyPr/>
          <a:lstStyle/>
          <a:p>
            <a:pPr algn="ctr"/>
            <a:r>
              <a:rPr lang="en-US" dirty="0">
                <a:ea typeface="Lato Medium"/>
                <a:cs typeface="Lato Medium"/>
              </a:rPr>
              <a:t>New ILPQC Team Member</a:t>
            </a:r>
            <a:endParaRPr lang="en-US"/>
          </a:p>
        </p:txBody>
      </p:sp>
      <p:sp>
        <p:nvSpPr>
          <p:cNvPr id="3" name="Content Placeholder 2">
            <a:extLst>
              <a:ext uri="{FF2B5EF4-FFF2-40B4-BE49-F238E27FC236}">
                <a16:creationId xmlns:a16="http://schemas.microsoft.com/office/drawing/2014/main" id="{AAE37E27-B6A9-D413-1970-5499B25128D8}"/>
              </a:ext>
            </a:extLst>
          </p:cNvPr>
          <p:cNvSpPr>
            <a:spLocks noGrp="1"/>
          </p:cNvSpPr>
          <p:nvPr>
            <p:ph type="subTitle" idx="1"/>
          </p:nvPr>
        </p:nvSpPr>
        <p:spPr/>
        <p:txBody>
          <a:bodyPr vert="horz" lIns="91440" tIns="45720" rIns="91440" bIns="45720" rtlCol="0" anchor="t">
            <a:noAutofit/>
          </a:bodyPr>
          <a:lstStyle/>
          <a:p>
            <a:pPr algn="ctr"/>
            <a:r>
              <a:rPr lang="en-US" sz="3200" dirty="0">
                <a:ea typeface="Lato"/>
                <a:cs typeface="Lato"/>
              </a:rPr>
              <a:t>Please join is in welcoming our new ILPQC Project Coordinator, Aleena </a:t>
            </a:r>
            <a:r>
              <a:rPr lang="en-US" sz="3200" dirty="0" err="1">
                <a:ea typeface="Lato"/>
                <a:cs typeface="Lato"/>
              </a:rPr>
              <a:t>Surenian</a:t>
            </a:r>
            <a:r>
              <a:rPr lang="en-US" sz="3200" dirty="0">
                <a:ea typeface="Lato"/>
                <a:cs typeface="Lato"/>
              </a:rPr>
              <a:t>!</a:t>
            </a:r>
            <a:endParaRPr lang="en-US" sz="3200" dirty="0"/>
          </a:p>
        </p:txBody>
      </p:sp>
      <p:sp>
        <p:nvSpPr>
          <p:cNvPr id="4" name="Slide Number Placeholder 3">
            <a:extLst>
              <a:ext uri="{FF2B5EF4-FFF2-40B4-BE49-F238E27FC236}">
                <a16:creationId xmlns:a16="http://schemas.microsoft.com/office/drawing/2014/main" id="{F561BBA4-0ED6-729E-0E38-C09A81370F78}"/>
              </a:ext>
            </a:extLst>
          </p:cNvPr>
          <p:cNvSpPr>
            <a:spLocks noGrp="1"/>
          </p:cNvSpPr>
          <p:nvPr>
            <p:ph type="sldNum" sz="quarter" idx="4294967295"/>
          </p:nvPr>
        </p:nvSpPr>
        <p:spPr>
          <a:xfrm>
            <a:off x="9448800" y="6356350"/>
            <a:ext cx="2743200" cy="365125"/>
          </a:xfrm>
        </p:spPr>
        <p:txBody>
          <a:bodyPr/>
          <a:lstStyle/>
          <a:p>
            <a:fld id="{97033E4B-E3EB-3D46-B2D8-3159663620FA}" type="slidenum">
              <a:rPr lang="en-US" smtClean="0"/>
              <a:pPr/>
              <a:t>3</a:t>
            </a:fld>
            <a:endParaRPr lang="en-US"/>
          </a:p>
        </p:txBody>
      </p:sp>
      <p:sp>
        <p:nvSpPr>
          <p:cNvPr id="5" name="Footer Placeholder 4">
            <a:extLst>
              <a:ext uri="{FF2B5EF4-FFF2-40B4-BE49-F238E27FC236}">
                <a16:creationId xmlns:a16="http://schemas.microsoft.com/office/drawing/2014/main" id="{7D08CB2F-36B7-7AF7-F5BB-A208EC948D22}"/>
              </a:ext>
            </a:extLst>
          </p:cNvPr>
          <p:cNvSpPr>
            <a:spLocks noGrp="1"/>
          </p:cNvSpPr>
          <p:nvPr>
            <p:ph type="ftr" sz="quarter" idx="4294967295"/>
          </p:nvPr>
        </p:nvSpPr>
        <p:spPr>
          <a:xfrm>
            <a:off x="0" y="6356350"/>
            <a:ext cx="4114800" cy="365125"/>
          </a:xfrm>
        </p:spPr>
        <p:txBody>
          <a:bodyPr/>
          <a:lstStyle/>
          <a:p>
            <a:pPr algn="l"/>
            <a:r>
              <a:rPr lang="en-US"/>
              <a:t>Illinois Perinatal Quality Collaborative</a:t>
            </a:r>
          </a:p>
        </p:txBody>
      </p:sp>
    </p:spTree>
    <p:extLst>
      <p:ext uri="{BB962C8B-B14F-4D97-AF65-F5344CB8AC3E}">
        <p14:creationId xmlns:p14="http://schemas.microsoft.com/office/powerpoint/2010/main" val="25191505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1847043694"/>
              </p:ext>
            </p:extLst>
          </p:nvPr>
        </p:nvGraphicFramePr>
        <p:xfrm>
          <a:off x="609600" y="1572768"/>
          <a:ext cx="10972800" cy="478358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09600" y="374853"/>
            <a:ext cx="10972800" cy="1325563"/>
          </a:xfrm>
          <a:noFill/>
        </p:spPr>
        <p:txBody>
          <a:bodyPr/>
          <a:lstStyle/>
          <a:p>
            <a:r>
              <a:rPr lang="en-US" dirty="0">
                <a:ea typeface="Lato Medium"/>
                <a:cs typeface="Lato Medium"/>
              </a:rPr>
              <a:t>Meeting ACOG/SMFM Criteria by </a:t>
            </a:r>
            <a:br>
              <a:rPr lang="en-US" dirty="0">
                <a:ea typeface="Lato Medium"/>
                <a:cs typeface="Lato Medium"/>
              </a:rPr>
            </a:br>
            <a:r>
              <a:rPr lang="en-US" dirty="0">
                <a:ea typeface="Lato Medium"/>
                <a:cs typeface="Lato Medium"/>
              </a:rPr>
              <a:t>stage of labor</a:t>
            </a:r>
          </a:p>
        </p:txBody>
      </p:sp>
      <p:sp>
        <p:nvSpPr>
          <p:cNvPr id="4" name="Slide Number Placeholder 3"/>
          <p:cNvSpPr>
            <a:spLocks noGrp="1"/>
          </p:cNvSpPr>
          <p:nvPr>
            <p:ph type="sldNum" sz="quarter" idx="10"/>
          </p:nvPr>
        </p:nvSpPr>
        <p:spPr/>
        <p:txBody>
          <a:bodyPr/>
          <a:lstStyle/>
          <a:p>
            <a:fld id="{97033E4B-E3EB-3D46-B2D8-3159663620FA}" type="slidenum">
              <a:rPr lang="en-US" smtClean="0"/>
              <a:pPr/>
              <a:t>30</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cxnSp>
        <p:nvCxnSpPr>
          <p:cNvPr id="8" name="Straight Connector 7"/>
          <p:cNvCxnSpPr/>
          <p:nvPr/>
        </p:nvCxnSpPr>
        <p:spPr>
          <a:xfrm>
            <a:off x="1097280" y="3362797"/>
            <a:ext cx="9739333" cy="32156"/>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256929" y="2939306"/>
            <a:ext cx="1150070" cy="329938"/>
          </a:xfrm>
          <a:prstGeom prst="rect">
            <a:avLst/>
          </a:prstGeom>
          <a:solidFill>
            <a:schemeClr val="bg1">
              <a:lumMod val="5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Goal: 80%</a:t>
            </a:r>
          </a:p>
        </p:txBody>
      </p:sp>
    </p:spTree>
    <p:extLst>
      <p:ext uri="{BB962C8B-B14F-4D97-AF65-F5344CB8AC3E}">
        <p14:creationId xmlns:p14="http://schemas.microsoft.com/office/powerpoint/2010/main" val="3237958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27B839B-9ADE-406B-8590-F1CAEDED45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45">
            <a:extLst>
              <a:ext uri="{FF2B5EF4-FFF2-40B4-BE49-F238E27FC236}">
                <a16:creationId xmlns:a16="http://schemas.microsoft.com/office/drawing/2014/main" id="{CFE45BF0-46DB-408C-B5F7-7B11716805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2AEBC8F2-97B1-41B4-93F1-2D289E197F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72E3A19-F5D5-48FC-BB9C-48C2F68F59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4">
            <a:extLst>
              <a:ext uri="{FF2B5EF4-FFF2-40B4-BE49-F238E27FC236}">
                <a16:creationId xmlns:a16="http://schemas.microsoft.com/office/drawing/2014/main" id="{7A62E32F-BB65-43A8-8EB5-92346890E5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14E91B64-9FCC-451E-AFB4-A827D63293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pPr>
              <a:lnSpc>
                <a:spcPct val="90000"/>
              </a:lnSpc>
            </a:pPr>
            <a:r>
              <a:rPr lang="en-US" sz="3700">
                <a:solidFill>
                  <a:srgbClr val="FFFFFF"/>
                </a:solidFill>
              </a:rPr>
              <a:t>Which ACOG/SMFM Criteria does your team need to focus efforts to achieve your &gt; 80% overall goal?</a:t>
            </a:r>
          </a:p>
        </p:txBody>
      </p:sp>
      <p:sp>
        <p:nvSpPr>
          <p:cNvPr id="3" name="Content Placeholder 2"/>
          <p:cNvSpPr>
            <a:spLocks noGrp="1"/>
          </p:cNvSpPr>
          <p:nvPr>
            <p:ph idx="1"/>
          </p:nvPr>
        </p:nvSpPr>
        <p:spPr>
          <a:xfrm>
            <a:off x="1367624" y="2174135"/>
            <a:ext cx="9680241" cy="4300417"/>
          </a:xfrm>
        </p:spPr>
        <p:txBody>
          <a:bodyPr anchor="ctr">
            <a:normAutofit/>
          </a:bodyPr>
          <a:lstStyle/>
          <a:p>
            <a:pPr>
              <a:lnSpc>
                <a:spcPct val="90000"/>
              </a:lnSpc>
            </a:pPr>
            <a:r>
              <a:rPr lang="en-US" b="1" u="sng">
                <a:solidFill>
                  <a:srgbClr val="444C55"/>
                </a:solidFill>
                <a:ea typeface="Lato"/>
                <a:cs typeface="Lato"/>
              </a:rPr>
              <a:t>Failed induction</a:t>
            </a:r>
          </a:p>
          <a:p>
            <a:pPr marL="800100" lvl="1" indent="-342900">
              <a:lnSpc>
                <a:spcPct val="90000"/>
              </a:lnSpc>
              <a:spcBef>
                <a:spcPts val="0"/>
              </a:spcBef>
              <a:spcAft>
                <a:spcPts val="0"/>
              </a:spcAft>
              <a:buClrTx/>
              <a:buFont typeface="+mj-lt"/>
              <a:buAutoNum type="arabicPeriod"/>
              <a:defRPr/>
            </a:pPr>
            <a:r>
              <a:rPr lang="en-US" sz="2400" b="1">
                <a:ea typeface="Lato"/>
                <a:cs typeface="Lato"/>
              </a:rPr>
              <a:t>Oxytocin administered for at least 12-18 hours </a:t>
            </a:r>
            <a:r>
              <a:rPr lang="en-US" sz="2400">
                <a:ea typeface="Lato"/>
                <a:cs typeface="Lato"/>
              </a:rPr>
              <a:t>after membrane rupture, </a:t>
            </a:r>
            <a:r>
              <a:rPr lang="en-US" sz="2400" b="1">
                <a:ea typeface="Lato"/>
                <a:cs typeface="Lato"/>
              </a:rPr>
              <a:t>without achieving cervical change and regular contractions</a:t>
            </a:r>
          </a:p>
          <a:p>
            <a:pPr marL="800100" lvl="1" indent="-342900">
              <a:lnSpc>
                <a:spcPct val="90000"/>
              </a:lnSpc>
              <a:spcBef>
                <a:spcPts val="0"/>
              </a:spcBef>
              <a:spcAft>
                <a:spcPts val="0"/>
              </a:spcAft>
              <a:buClrTx/>
              <a:buFont typeface="+mj-lt"/>
              <a:buAutoNum type="arabicPeriod"/>
              <a:defRPr/>
            </a:pPr>
            <a:endParaRPr lang="en-US" sz="2400" b="1"/>
          </a:p>
          <a:p>
            <a:pPr marL="800100" lvl="1" indent="-342900">
              <a:lnSpc>
                <a:spcPct val="90000"/>
              </a:lnSpc>
              <a:spcBef>
                <a:spcPts val="0"/>
              </a:spcBef>
              <a:spcAft>
                <a:spcPts val="0"/>
              </a:spcAft>
              <a:buClrTx/>
              <a:buFont typeface="+mj-lt"/>
              <a:buAutoNum type="arabicPeriod"/>
              <a:defRPr/>
            </a:pPr>
            <a:r>
              <a:rPr lang="en-US" sz="2400" b="1">
                <a:ea typeface="Lato"/>
                <a:cs typeface="Lato"/>
              </a:rPr>
              <a:t>Longer duration of the latent phase</a:t>
            </a:r>
            <a:r>
              <a:rPr lang="en-US" sz="2400">
                <a:ea typeface="Lato"/>
                <a:cs typeface="Lato"/>
              </a:rPr>
              <a:t>, 24 hours or longer if &lt;6cm and maternal and fetal status permits</a:t>
            </a:r>
          </a:p>
          <a:p>
            <a:pPr>
              <a:lnSpc>
                <a:spcPct val="90000"/>
              </a:lnSpc>
            </a:pPr>
            <a:r>
              <a:rPr lang="en-US" b="1" u="sng">
                <a:ea typeface="Lato"/>
                <a:cs typeface="Lato"/>
              </a:rPr>
              <a:t>Second stage arrest</a:t>
            </a:r>
          </a:p>
          <a:p>
            <a:pPr marL="800100" lvl="1" indent="-342900">
              <a:lnSpc>
                <a:spcPct val="90000"/>
              </a:lnSpc>
              <a:spcBef>
                <a:spcPts val="0"/>
              </a:spcBef>
              <a:spcAft>
                <a:spcPts val="0"/>
              </a:spcAft>
              <a:buClrTx/>
              <a:buFont typeface="+mj-lt"/>
              <a:buAutoNum type="arabicPeriod"/>
              <a:defRPr/>
            </a:pPr>
            <a:r>
              <a:rPr lang="en-US" sz="2400">
                <a:ea typeface="Calibri"/>
                <a:cs typeface="Calibri"/>
              </a:rPr>
              <a:t> </a:t>
            </a:r>
            <a:r>
              <a:rPr lang="en-US" sz="2400" b="1">
                <a:ea typeface="+mn-ea"/>
                <a:cs typeface="+mn-cs"/>
              </a:rPr>
              <a:t>At least 3 hours* of pushing in nulliparous patients</a:t>
            </a:r>
            <a:endParaRPr lang="en-US" sz="2400" b="1">
              <a:ea typeface="+mn-ea"/>
              <a:cs typeface="Calibri"/>
            </a:endParaRPr>
          </a:p>
          <a:p>
            <a:pPr marL="0" indent="0">
              <a:lnSpc>
                <a:spcPct val="90000"/>
              </a:lnSpc>
              <a:spcBef>
                <a:spcPts val="0"/>
              </a:spcBef>
              <a:spcAft>
                <a:spcPts val="0"/>
              </a:spcAft>
              <a:buClrTx/>
              <a:buNone/>
              <a:defRPr/>
            </a:pPr>
            <a:r>
              <a:rPr lang="en-US">
                <a:ea typeface="+mn-ea"/>
                <a:cs typeface="+mn-cs"/>
              </a:rPr>
              <a:t>   </a:t>
            </a:r>
            <a:r>
              <a:rPr lang="en-US" sz="2000">
                <a:ea typeface="+mn-ea"/>
                <a:cs typeface="+mn-cs"/>
              </a:rPr>
              <a:t>   *Longer durations (e.g., 4 hrs with epidural) may be appropriate, individualized basis</a:t>
            </a:r>
            <a:endParaRPr lang="en-US" sz="2000">
              <a:ea typeface="+mn-ea"/>
              <a:cs typeface="Arial"/>
            </a:endParaRPr>
          </a:p>
        </p:txBody>
      </p:sp>
      <p:sp>
        <p:nvSpPr>
          <p:cNvPr id="5" name="Footer Placeholder 4"/>
          <p:cNvSpPr>
            <a:spLocks noGrp="1"/>
          </p:cNvSpPr>
          <p:nvPr>
            <p:ph type="ftr" sz="quarter" idx="11"/>
          </p:nvPr>
        </p:nvSpPr>
        <p:spPr>
          <a:xfrm>
            <a:off x="795528" y="6382512"/>
            <a:ext cx="6757416" cy="320040"/>
          </a:xfrm>
        </p:spPr>
        <p:txBody>
          <a:bodyPr>
            <a:normAutofit/>
          </a:bodyPr>
          <a:lstStyle/>
          <a:p>
            <a:pPr algn="l">
              <a:spcAft>
                <a:spcPts val="600"/>
              </a:spcAft>
            </a:pPr>
            <a:r>
              <a:rPr lang="en-US" sz="1000"/>
              <a:t>Illinois Perinatal Quality Collaborative</a:t>
            </a:r>
          </a:p>
        </p:txBody>
      </p:sp>
      <p:sp>
        <p:nvSpPr>
          <p:cNvPr id="4" name="Slide Number Placeholder 3"/>
          <p:cNvSpPr>
            <a:spLocks noGrp="1"/>
          </p:cNvSpPr>
          <p:nvPr>
            <p:ph type="sldNum" sz="quarter" idx="10"/>
          </p:nvPr>
        </p:nvSpPr>
        <p:spPr>
          <a:xfrm>
            <a:off x="10707624" y="6382512"/>
            <a:ext cx="685800" cy="320040"/>
          </a:xfrm>
        </p:spPr>
        <p:txBody>
          <a:bodyPr>
            <a:normAutofit/>
          </a:bodyPr>
          <a:lstStyle/>
          <a:p>
            <a:pPr>
              <a:spcAft>
                <a:spcPts val="600"/>
              </a:spcAft>
            </a:pPr>
            <a:fld id="{97033E4B-E3EB-3D46-B2D8-3159663620FA}" type="slidenum">
              <a:rPr lang="en-US" sz="1000"/>
              <a:pPr>
                <a:spcAft>
                  <a:spcPts val="600"/>
                </a:spcAft>
              </a:pPr>
              <a:t>31</a:t>
            </a:fld>
            <a:endParaRPr lang="en-US" sz="1000"/>
          </a:p>
        </p:txBody>
      </p:sp>
    </p:spTree>
    <p:extLst>
      <p:ext uri="{BB962C8B-B14F-4D97-AF65-F5344CB8AC3E}">
        <p14:creationId xmlns:p14="http://schemas.microsoft.com/office/powerpoint/2010/main" val="747233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Provider Buy-In</a:t>
            </a:r>
          </a:p>
        </p:txBody>
      </p:sp>
      <p:sp>
        <p:nvSpPr>
          <p:cNvPr id="7" name="Subtitle 6"/>
          <p:cNvSpPr>
            <a:spLocks noGrp="1"/>
          </p:cNvSpPr>
          <p:nvPr>
            <p:ph type="subTitle" idx="1"/>
          </p:nvPr>
        </p:nvSpPr>
        <p:spPr/>
        <p:txBody>
          <a:bodyPr/>
          <a:lstStyle/>
          <a:p>
            <a:endParaRPr lang="en-US"/>
          </a:p>
        </p:txBody>
      </p:sp>
      <p:sp>
        <p:nvSpPr>
          <p:cNvPr id="4" name="Slide Number Placeholder 3"/>
          <p:cNvSpPr>
            <a:spLocks noGrp="1"/>
          </p:cNvSpPr>
          <p:nvPr>
            <p:ph type="sldNum" sz="quarter" idx="4294967295"/>
          </p:nvPr>
        </p:nvSpPr>
        <p:spPr>
          <a:xfrm>
            <a:off x="9448800" y="6356350"/>
            <a:ext cx="2743200" cy="365125"/>
          </a:xfrm>
        </p:spPr>
        <p:txBody>
          <a:bodyPr/>
          <a:lstStyle/>
          <a:p>
            <a:fld id="{97033E4B-E3EB-3D46-B2D8-3159663620FA}" type="slidenum">
              <a:rPr lang="en-US" smtClean="0"/>
              <a:pPr/>
              <a:t>32</a:t>
            </a:fld>
            <a:endParaRPr lang="en-US"/>
          </a:p>
        </p:txBody>
      </p:sp>
      <p:sp>
        <p:nvSpPr>
          <p:cNvPr id="5" name="Footer Placeholder 4"/>
          <p:cNvSpPr>
            <a:spLocks noGrp="1"/>
          </p:cNvSpPr>
          <p:nvPr>
            <p:ph type="ftr" sz="quarter" idx="4294967295"/>
          </p:nvPr>
        </p:nvSpPr>
        <p:spPr>
          <a:xfrm>
            <a:off x="0" y="6356350"/>
            <a:ext cx="4114800" cy="365125"/>
          </a:xfrm>
        </p:spPr>
        <p:txBody>
          <a:bodyPr/>
          <a:lstStyle/>
          <a:p>
            <a:pPr algn="l"/>
            <a:r>
              <a:rPr lang="en-US"/>
              <a:t>Illinois Perinatal Quality Collaborative</a:t>
            </a:r>
          </a:p>
        </p:txBody>
      </p:sp>
    </p:spTree>
    <p:extLst>
      <p:ext uri="{BB962C8B-B14F-4D97-AF65-F5344CB8AC3E}">
        <p14:creationId xmlns:p14="http://schemas.microsoft.com/office/powerpoint/2010/main" val="274859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B7152-8D11-47BA-8395-29A43388B86D}"/>
              </a:ext>
            </a:extLst>
          </p:cNvPr>
          <p:cNvSpPr>
            <a:spLocks noGrp="1"/>
          </p:cNvSpPr>
          <p:nvPr>
            <p:ph type="title"/>
          </p:nvPr>
        </p:nvSpPr>
        <p:spPr/>
        <p:txBody>
          <a:bodyPr/>
          <a:lstStyle/>
          <a:p>
            <a:r>
              <a:rPr lang="en-US"/>
              <a:t>What you will hear….</a:t>
            </a:r>
          </a:p>
        </p:txBody>
      </p:sp>
      <p:sp>
        <p:nvSpPr>
          <p:cNvPr id="3" name="Content Placeholder 2">
            <a:extLst>
              <a:ext uri="{FF2B5EF4-FFF2-40B4-BE49-F238E27FC236}">
                <a16:creationId xmlns:a16="http://schemas.microsoft.com/office/drawing/2014/main" id="{6B9C9181-862E-4843-B781-F225CD6BCE1D}"/>
              </a:ext>
            </a:extLst>
          </p:cNvPr>
          <p:cNvSpPr>
            <a:spLocks noGrp="1"/>
          </p:cNvSpPr>
          <p:nvPr>
            <p:ph sz="half" idx="1"/>
          </p:nvPr>
        </p:nvSpPr>
        <p:spPr/>
        <p:txBody>
          <a:bodyPr>
            <a:normAutofit fontScale="40000" lnSpcReduction="20000"/>
          </a:bodyPr>
          <a:lstStyle/>
          <a:p>
            <a:r>
              <a:rPr lang="en-US" sz="6800"/>
              <a:t>It’s not a good time</a:t>
            </a:r>
          </a:p>
          <a:p>
            <a:r>
              <a:rPr lang="en-US" sz="6800"/>
              <a:t>It’s been done</a:t>
            </a:r>
          </a:p>
          <a:p>
            <a:r>
              <a:rPr lang="en-US" sz="6800"/>
              <a:t>It’s NEVER been done</a:t>
            </a:r>
          </a:p>
          <a:p>
            <a:r>
              <a:rPr lang="en-US" sz="6800"/>
              <a:t>It’s not in our policies</a:t>
            </a:r>
          </a:p>
          <a:p>
            <a:r>
              <a:rPr lang="en-US" sz="6800"/>
              <a:t>It’s not the way we do it here</a:t>
            </a:r>
          </a:p>
          <a:p>
            <a:r>
              <a:rPr lang="en-US" sz="6800"/>
              <a:t>We don’t have that problem here. </a:t>
            </a:r>
          </a:p>
          <a:p>
            <a:pPr marL="0" indent="0">
              <a:buNone/>
            </a:pPr>
            <a:endParaRPr lang="en-US"/>
          </a:p>
          <a:p>
            <a:pPr marL="0" indent="0">
              <a:buNone/>
            </a:pPr>
            <a:endParaRPr lang="en-US"/>
          </a:p>
          <a:p>
            <a:pPr marL="0" indent="0">
              <a:buNone/>
            </a:pPr>
            <a:endParaRPr lang="en-US"/>
          </a:p>
        </p:txBody>
      </p:sp>
      <p:sp>
        <p:nvSpPr>
          <p:cNvPr id="4" name="Content Placeholder 3">
            <a:extLst>
              <a:ext uri="{FF2B5EF4-FFF2-40B4-BE49-F238E27FC236}">
                <a16:creationId xmlns:a16="http://schemas.microsoft.com/office/drawing/2014/main" id="{32E5B9FF-D524-4C80-8152-20AC0AEF8522}"/>
              </a:ext>
            </a:extLst>
          </p:cNvPr>
          <p:cNvSpPr>
            <a:spLocks noGrp="1"/>
          </p:cNvSpPr>
          <p:nvPr>
            <p:ph sz="half" idx="2"/>
          </p:nvPr>
        </p:nvSpPr>
        <p:spPr/>
        <p:txBody>
          <a:bodyPr>
            <a:normAutofit fontScale="40000" lnSpcReduction="20000"/>
          </a:bodyPr>
          <a:lstStyle/>
          <a:p>
            <a:r>
              <a:rPr lang="en-US" sz="6800"/>
              <a:t>This doesn’t apply to my “high risk” patients</a:t>
            </a:r>
          </a:p>
          <a:p>
            <a:r>
              <a:rPr lang="en-US" sz="6800"/>
              <a:t>My patient’s won’t like it</a:t>
            </a:r>
          </a:p>
          <a:p>
            <a:r>
              <a:rPr lang="en-US" sz="6800"/>
              <a:t>You can’t tell me what to do with my patients</a:t>
            </a:r>
          </a:p>
          <a:p>
            <a:r>
              <a:rPr lang="en-US" sz="6800"/>
              <a:t>My liability will be increased</a:t>
            </a:r>
          </a:p>
          <a:p>
            <a:r>
              <a:rPr lang="en-US" sz="6800"/>
              <a:t>My productivity will suffer</a:t>
            </a:r>
          </a:p>
          <a:p>
            <a:endParaRPr lang="en-US" sz="6800"/>
          </a:p>
          <a:p>
            <a:r>
              <a:rPr lang="en-US" sz="6800"/>
              <a:t>The doctors won’t like it </a:t>
            </a:r>
          </a:p>
          <a:p>
            <a:r>
              <a:rPr lang="en-US" sz="6800"/>
              <a:t>I don’t want to get in trouble</a:t>
            </a:r>
          </a:p>
          <a:p>
            <a:pPr marL="0" indent="0">
              <a:buNone/>
            </a:pPr>
            <a:endParaRPr lang="en-US"/>
          </a:p>
        </p:txBody>
      </p:sp>
      <p:sp>
        <p:nvSpPr>
          <p:cNvPr id="5" name="Slide Number Placeholder 4">
            <a:extLst>
              <a:ext uri="{FF2B5EF4-FFF2-40B4-BE49-F238E27FC236}">
                <a16:creationId xmlns:a16="http://schemas.microsoft.com/office/drawing/2014/main" id="{5D3BF9E6-4FBA-44D4-B590-81187AC3591E}"/>
              </a:ext>
            </a:extLst>
          </p:cNvPr>
          <p:cNvSpPr>
            <a:spLocks noGrp="1"/>
          </p:cNvSpPr>
          <p:nvPr>
            <p:ph type="sldNum" sz="quarter" idx="12"/>
          </p:nvPr>
        </p:nvSpPr>
        <p:spPr/>
        <p:txBody>
          <a:bodyPr/>
          <a:lstStyle/>
          <a:p>
            <a:pPr>
              <a:defRPr/>
            </a:pPr>
            <a:fld id="{800332C6-A5C1-4D88-ADCE-6F3163D8595A}" type="slidenum">
              <a:rPr lang="en-US">
                <a:solidFill>
                  <a:prstClr val="white"/>
                </a:solidFill>
                <a:ea typeface="MS PGothic" pitchFamily="34" charset="-128"/>
                <a:cs typeface="Arial" pitchFamily="34" charset="0"/>
              </a:rPr>
              <a:pPr>
                <a:defRPr/>
              </a:pPr>
              <a:t>33</a:t>
            </a:fld>
            <a:endParaRPr lang="en-US">
              <a:solidFill>
                <a:prstClr val="white"/>
              </a:solidFill>
              <a:ea typeface="MS PGothic" pitchFamily="34" charset="-128"/>
              <a:cs typeface="Arial" pitchFamily="34" charset="0"/>
            </a:endParaRPr>
          </a:p>
        </p:txBody>
      </p:sp>
    </p:spTree>
    <p:extLst>
      <p:ext uri="{BB962C8B-B14F-4D97-AF65-F5344CB8AC3E}">
        <p14:creationId xmlns:p14="http://schemas.microsoft.com/office/powerpoint/2010/main" val="39132289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63728-DE27-4151-8BCF-70DCE4C07696}"/>
              </a:ext>
            </a:extLst>
          </p:cNvPr>
          <p:cNvSpPr>
            <a:spLocks noGrp="1"/>
          </p:cNvSpPr>
          <p:nvPr>
            <p:ph type="title"/>
          </p:nvPr>
        </p:nvSpPr>
        <p:spPr/>
        <p:txBody>
          <a:bodyPr/>
          <a:lstStyle/>
          <a:p>
            <a:r>
              <a:rPr lang="en-US"/>
              <a:t>Classic reasons to resist change</a:t>
            </a:r>
          </a:p>
        </p:txBody>
      </p:sp>
      <p:sp>
        <p:nvSpPr>
          <p:cNvPr id="3" name="Content Placeholder 2">
            <a:extLst>
              <a:ext uri="{FF2B5EF4-FFF2-40B4-BE49-F238E27FC236}">
                <a16:creationId xmlns:a16="http://schemas.microsoft.com/office/drawing/2014/main" id="{114E235A-93BF-4A73-8C85-CC6A04FA5973}"/>
              </a:ext>
            </a:extLst>
          </p:cNvPr>
          <p:cNvSpPr>
            <a:spLocks noGrp="1"/>
          </p:cNvSpPr>
          <p:nvPr>
            <p:ph idx="1"/>
          </p:nvPr>
        </p:nvSpPr>
        <p:spPr/>
        <p:txBody>
          <a:bodyPr>
            <a:normAutofit/>
          </a:bodyPr>
          <a:lstStyle/>
          <a:p>
            <a:r>
              <a:rPr lang="en-US"/>
              <a:t>FEAR and EMOTIONS</a:t>
            </a:r>
          </a:p>
          <a:p>
            <a:pPr lvl="1">
              <a:buFont typeface="Arial" panose="020B0604020202020204" pitchFamily="34" charset="0"/>
              <a:buChar char="•"/>
            </a:pPr>
            <a:r>
              <a:rPr lang="en-US"/>
              <a:t>Scared of transition, not idea- Fear of the unknown, confusion</a:t>
            </a:r>
          </a:p>
          <a:p>
            <a:pPr lvl="1">
              <a:buFont typeface="Arial" panose="020B0604020202020204" pitchFamily="34" charset="0"/>
              <a:buChar char="•"/>
            </a:pPr>
            <a:r>
              <a:rPr lang="en-US"/>
              <a:t>I feel like I have no say/how do I fit in? Fear of rejection, powerlessness</a:t>
            </a:r>
          </a:p>
          <a:p>
            <a:pPr lvl="1">
              <a:buFont typeface="Arial" panose="020B0604020202020204" pitchFamily="34" charset="0"/>
              <a:buChar char="•"/>
            </a:pPr>
            <a:r>
              <a:rPr lang="en-US"/>
              <a:t>What am I going to give up? Fear of loss</a:t>
            </a:r>
          </a:p>
          <a:p>
            <a:pPr lvl="1">
              <a:buFont typeface="Arial" panose="020B0604020202020204" pitchFamily="34" charset="0"/>
              <a:buChar char="•"/>
            </a:pPr>
            <a:r>
              <a:rPr lang="en-US"/>
              <a:t>What if my job changes? Fear of failure</a:t>
            </a:r>
          </a:p>
          <a:p>
            <a:pPr lvl="1">
              <a:buFont typeface="Arial" panose="020B0604020202020204" pitchFamily="34" charset="0"/>
              <a:buChar char="•"/>
            </a:pPr>
            <a:r>
              <a:rPr lang="en-US"/>
              <a:t>I’m fed up with PHONY change that goes nowhere. Cynicism! Exhaustion!</a:t>
            </a:r>
          </a:p>
        </p:txBody>
      </p:sp>
      <p:sp>
        <p:nvSpPr>
          <p:cNvPr id="4" name="Slide Number Placeholder 3">
            <a:extLst>
              <a:ext uri="{FF2B5EF4-FFF2-40B4-BE49-F238E27FC236}">
                <a16:creationId xmlns:a16="http://schemas.microsoft.com/office/drawing/2014/main" id="{D345BDEC-0AC0-4BD0-BA8B-E6C42568638F}"/>
              </a:ext>
            </a:extLst>
          </p:cNvPr>
          <p:cNvSpPr>
            <a:spLocks noGrp="1"/>
          </p:cNvSpPr>
          <p:nvPr>
            <p:ph type="sldNum" sz="quarter" idx="12"/>
          </p:nvPr>
        </p:nvSpPr>
        <p:spPr/>
        <p:txBody>
          <a:bodyPr/>
          <a:lstStyle/>
          <a:p>
            <a:pPr>
              <a:defRPr/>
            </a:pPr>
            <a:fld id="{800332C6-A5C1-4D88-ADCE-6F3163D8595A}" type="slidenum">
              <a:rPr lang="en-US">
                <a:solidFill>
                  <a:prstClr val="white"/>
                </a:solidFill>
                <a:ea typeface="MS PGothic" pitchFamily="34" charset="-128"/>
                <a:cs typeface="Arial" pitchFamily="34" charset="0"/>
              </a:rPr>
              <a:pPr>
                <a:defRPr/>
              </a:pPr>
              <a:t>34</a:t>
            </a:fld>
            <a:endParaRPr lang="en-US">
              <a:solidFill>
                <a:prstClr val="white"/>
              </a:solidFill>
              <a:ea typeface="MS PGothic" pitchFamily="34" charset="-128"/>
              <a:cs typeface="Arial" pitchFamily="34" charset="0"/>
            </a:endParaRPr>
          </a:p>
        </p:txBody>
      </p:sp>
    </p:spTree>
    <p:extLst>
      <p:ext uri="{BB962C8B-B14F-4D97-AF65-F5344CB8AC3E}">
        <p14:creationId xmlns:p14="http://schemas.microsoft.com/office/powerpoint/2010/main" val="11897539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332" y="1896172"/>
            <a:ext cx="2584704" cy="1325563"/>
          </a:xfrm>
        </p:spPr>
        <p:txBody>
          <a:bodyPr/>
          <a:lstStyle/>
          <a:p>
            <a:pPr algn="ctr"/>
            <a:r>
              <a:rPr lang="en-US"/>
              <a:t>Key Strategies for Gaining </a:t>
            </a:r>
            <a:br>
              <a:rPr lang="en-US"/>
            </a:br>
            <a:r>
              <a:rPr lang="en-US"/>
              <a:t>Provider Buy-In</a:t>
            </a:r>
          </a:p>
        </p:txBody>
      </p:sp>
      <p:sp>
        <p:nvSpPr>
          <p:cNvPr id="4" name="Slide Number Placeholder 3"/>
          <p:cNvSpPr>
            <a:spLocks noGrp="1"/>
          </p:cNvSpPr>
          <p:nvPr>
            <p:ph type="sldNum" sz="quarter" idx="4294967295"/>
          </p:nvPr>
        </p:nvSpPr>
        <p:spPr>
          <a:xfrm>
            <a:off x="9448800" y="6356350"/>
            <a:ext cx="2743200" cy="365125"/>
          </a:xfrm>
        </p:spPr>
        <p:txBody>
          <a:bodyPr/>
          <a:lstStyle/>
          <a:p>
            <a:fld id="{97033E4B-E3EB-3D46-B2D8-3159663620FA}" type="slidenum">
              <a:rPr lang="en-US" smtClean="0"/>
              <a:pPr/>
              <a:t>35</a:t>
            </a:fld>
            <a:endParaRPr lang="en-US"/>
          </a:p>
        </p:txBody>
      </p:sp>
      <p:sp>
        <p:nvSpPr>
          <p:cNvPr id="5" name="Footer Placeholder 4"/>
          <p:cNvSpPr>
            <a:spLocks noGrp="1"/>
          </p:cNvSpPr>
          <p:nvPr>
            <p:ph type="ftr" sz="quarter" idx="4294967295"/>
          </p:nvPr>
        </p:nvSpPr>
        <p:spPr>
          <a:xfrm>
            <a:off x="0" y="6356350"/>
            <a:ext cx="4114800" cy="365125"/>
          </a:xfrm>
        </p:spPr>
        <p:txBody>
          <a:bodyPr/>
          <a:lstStyle/>
          <a:p>
            <a:pPr algn="l"/>
            <a:r>
              <a:rPr lang="en-US"/>
              <a:t>Illinois Perinatal Quality Collaborative</a:t>
            </a:r>
          </a:p>
        </p:txBody>
      </p:sp>
      <p:graphicFrame>
        <p:nvGraphicFramePr>
          <p:cNvPr id="6" name="Diagram 5"/>
          <p:cNvGraphicFramePr/>
          <p:nvPr>
            <p:extLst>
              <p:ext uri="{D42A27DB-BD31-4B8C-83A1-F6EECF244321}">
                <p14:modId xmlns:p14="http://schemas.microsoft.com/office/powerpoint/2010/main" val="3926130025"/>
              </p:ext>
            </p:extLst>
          </p:nvPr>
        </p:nvGraphicFramePr>
        <p:xfrm>
          <a:off x="3324352" y="231986"/>
          <a:ext cx="8660384" cy="64894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83329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Changing your culture to value </a:t>
            </a:r>
            <a:br>
              <a:rPr lang="en-US"/>
            </a:br>
            <a:r>
              <a:rPr lang="en-US"/>
              <a:t>vaginal birth</a:t>
            </a:r>
          </a:p>
        </p:txBody>
      </p:sp>
      <p:sp>
        <p:nvSpPr>
          <p:cNvPr id="3" name="Content Placeholder 2"/>
          <p:cNvSpPr>
            <a:spLocks noGrp="1"/>
          </p:cNvSpPr>
          <p:nvPr>
            <p:ph idx="1"/>
          </p:nvPr>
        </p:nvSpPr>
        <p:spPr/>
        <p:txBody>
          <a:bodyPr>
            <a:normAutofit fontScale="92500" lnSpcReduction="10000"/>
          </a:bodyPr>
          <a:lstStyle/>
          <a:p>
            <a:r>
              <a:rPr lang="en-US"/>
              <a:t>GET STRONG CHAMPIONS! Change them if you need to or have more than one</a:t>
            </a:r>
          </a:p>
          <a:p>
            <a:r>
              <a:rPr lang="en-US"/>
              <a:t>Recognize that different types of provider practices will have different concerns/solutions</a:t>
            </a:r>
          </a:p>
          <a:p>
            <a:r>
              <a:rPr lang="en-US"/>
              <a:t>Have achievable, stated goals</a:t>
            </a:r>
          </a:p>
          <a:p>
            <a:r>
              <a:rPr lang="en-US"/>
              <a:t>Give everyone tools- algorithms, order sets, new policies, patient education materials, labor support workshops, peer based education on best practices</a:t>
            </a:r>
          </a:p>
          <a:p>
            <a:r>
              <a:rPr lang="en-US"/>
              <a:t>Engage in patient education, </a:t>
            </a:r>
          </a:p>
          <a:p>
            <a:r>
              <a:rPr lang="en-US"/>
              <a:t>Practice shared decision making </a:t>
            </a:r>
          </a:p>
          <a:p>
            <a:pPr marL="0" indent="0">
              <a:buNone/>
            </a:pPr>
            <a:endParaRPr lang="en-US"/>
          </a:p>
          <a:p>
            <a:pPr marL="0" indent="0">
              <a:buNone/>
            </a:pPr>
            <a:endParaRPr lang="en-US"/>
          </a:p>
          <a:p>
            <a:pPr marL="0" indent="0">
              <a:buNone/>
            </a:pPr>
            <a:endParaRPr lang="en-US"/>
          </a:p>
          <a:p>
            <a:endParaRPr lang="en-US"/>
          </a:p>
        </p:txBody>
      </p:sp>
      <p:sp>
        <p:nvSpPr>
          <p:cNvPr id="4" name="Slide Number Placeholder 3"/>
          <p:cNvSpPr>
            <a:spLocks noGrp="1"/>
          </p:cNvSpPr>
          <p:nvPr>
            <p:ph type="sldNum" sz="quarter" idx="12"/>
          </p:nvPr>
        </p:nvSpPr>
        <p:spPr/>
        <p:txBody>
          <a:bodyPr/>
          <a:lstStyle/>
          <a:p>
            <a:pPr>
              <a:defRPr/>
            </a:pPr>
            <a:fld id="{800332C6-A5C1-4D88-ADCE-6F3163D8595A}" type="slidenum">
              <a:rPr lang="en-US">
                <a:solidFill>
                  <a:prstClr val="white"/>
                </a:solidFill>
                <a:ea typeface="MS PGothic" pitchFamily="34" charset="-128"/>
                <a:cs typeface="Arial" pitchFamily="34" charset="0"/>
              </a:rPr>
              <a:pPr>
                <a:defRPr/>
              </a:pPr>
              <a:t>36</a:t>
            </a:fld>
            <a:endParaRPr lang="en-US">
              <a:solidFill>
                <a:prstClr val="white"/>
              </a:solidFill>
              <a:ea typeface="MS PGothic" pitchFamily="34" charset="-128"/>
              <a:cs typeface="Arial" pitchFamily="34" charset="0"/>
            </a:endParaRPr>
          </a:p>
        </p:txBody>
      </p:sp>
    </p:spTree>
    <p:extLst>
      <p:ext uri="{BB962C8B-B14F-4D97-AF65-F5344CB8AC3E}">
        <p14:creationId xmlns:p14="http://schemas.microsoft.com/office/powerpoint/2010/main" val="33288920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Education</a:t>
            </a:r>
          </a:p>
        </p:txBody>
      </p:sp>
      <p:sp>
        <p:nvSpPr>
          <p:cNvPr id="3" name="Content Placeholder 2"/>
          <p:cNvSpPr>
            <a:spLocks noGrp="1"/>
          </p:cNvSpPr>
          <p:nvPr>
            <p:ph idx="1"/>
          </p:nvPr>
        </p:nvSpPr>
        <p:spPr/>
        <p:txBody>
          <a:bodyPr>
            <a:normAutofit fontScale="92500" lnSpcReduction="10000"/>
          </a:bodyPr>
          <a:lstStyle/>
          <a:p>
            <a:r>
              <a:rPr lang="en-US" sz="3200"/>
              <a:t>Peer based education </a:t>
            </a:r>
          </a:p>
          <a:p>
            <a:r>
              <a:rPr lang="en-US" sz="3200"/>
              <a:t>Use ACOG, ACNM, AWHONN best practices </a:t>
            </a:r>
          </a:p>
          <a:p>
            <a:r>
              <a:rPr lang="en-US" sz="3200"/>
              <a:t>Provide high quality peer-reviewed research and evidence to support change, data from CMQCC</a:t>
            </a:r>
          </a:p>
          <a:p>
            <a:r>
              <a:rPr lang="en-US" sz="3200"/>
              <a:t>Invest in web-based learning</a:t>
            </a:r>
          </a:p>
          <a:p>
            <a:r>
              <a:rPr lang="en-US" sz="3200"/>
              <a:t>Leverage education opportunities that exist because of students at institution</a:t>
            </a:r>
          </a:p>
          <a:p>
            <a:r>
              <a:rPr lang="en-US" sz="3200"/>
              <a:t>Be prepared for new research and how it may affect practice patterns</a:t>
            </a:r>
          </a:p>
          <a:p>
            <a:pPr marL="0" indent="0">
              <a:buNone/>
            </a:pPr>
            <a:endParaRPr lang="en-US" sz="3200"/>
          </a:p>
          <a:p>
            <a:endParaRPr lang="en-US"/>
          </a:p>
          <a:p>
            <a:endParaRPr lang="en-US"/>
          </a:p>
        </p:txBody>
      </p:sp>
      <p:sp>
        <p:nvSpPr>
          <p:cNvPr id="4" name="Slide Number Placeholder 3"/>
          <p:cNvSpPr>
            <a:spLocks noGrp="1"/>
          </p:cNvSpPr>
          <p:nvPr>
            <p:ph type="sldNum" sz="quarter" idx="12"/>
          </p:nvPr>
        </p:nvSpPr>
        <p:spPr/>
        <p:txBody>
          <a:bodyPr/>
          <a:lstStyle/>
          <a:p>
            <a:pPr>
              <a:defRPr/>
            </a:pPr>
            <a:fld id="{800332C6-A5C1-4D88-ADCE-6F3163D8595A}" type="slidenum">
              <a:rPr lang="en-US">
                <a:solidFill>
                  <a:prstClr val="white"/>
                </a:solidFill>
                <a:ea typeface="MS PGothic" pitchFamily="34" charset="-128"/>
                <a:cs typeface="Arial" pitchFamily="34" charset="0"/>
              </a:rPr>
              <a:pPr>
                <a:defRPr/>
              </a:pPr>
              <a:t>37</a:t>
            </a:fld>
            <a:endParaRPr lang="en-US">
              <a:solidFill>
                <a:prstClr val="white"/>
              </a:solidFill>
              <a:ea typeface="MS PGothic" pitchFamily="34" charset="-128"/>
              <a:cs typeface="Arial" pitchFamily="34" charset="0"/>
            </a:endParaRPr>
          </a:p>
        </p:txBody>
      </p:sp>
    </p:spTree>
    <p:extLst>
      <p:ext uri="{BB962C8B-B14F-4D97-AF65-F5344CB8AC3E}">
        <p14:creationId xmlns:p14="http://schemas.microsoft.com/office/powerpoint/2010/main" val="16737641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117" y="112382"/>
            <a:ext cx="10972800" cy="1325563"/>
          </a:xfrm>
        </p:spPr>
        <p:txBody>
          <a:bodyPr/>
          <a:lstStyle/>
          <a:p>
            <a:r>
              <a:rPr lang="en-US"/>
              <a:t>Key Resources and Strategies for </a:t>
            </a:r>
            <a:br>
              <a:rPr lang="en-US"/>
            </a:br>
            <a:r>
              <a:rPr lang="en-US"/>
              <a:t>Provider and Nurse Education + Buy In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srgbClr val="79818A">
                  <a:lumMod val="60000"/>
                  <a:lumOff val="40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Calibri" panose="020F0502020204030204"/>
                <a:ea typeface="+mn-ea"/>
                <a:cs typeface="+mn-cs"/>
              </a:rPr>
              <a:t>Illinois Perinatal Quality Collaborative</a:t>
            </a:r>
          </a:p>
        </p:txBody>
      </p:sp>
      <p:sp>
        <p:nvSpPr>
          <p:cNvPr id="6" name="Rectangle 5"/>
          <p:cNvSpPr/>
          <p:nvPr/>
        </p:nvSpPr>
        <p:spPr>
          <a:xfrm>
            <a:off x="218661" y="5690459"/>
            <a:ext cx="11708296" cy="1011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Diagram 6"/>
          <p:cNvGraphicFramePr/>
          <p:nvPr/>
        </p:nvGraphicFramePr>
        <p:xfrm>
          <a:off x="-3669283" y="1437945"/>
          <a:ext cx="12286341" cy="5280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407524" y="2763508"/>
            <a:ext cx="828986" cy="1301109"/>
          </a:xfrm>
          <a:prstGeom prst="rect">
            <a:avLst/>
          </a:prstGeom>
          <a:ln w="38100">
            <a:solidFill>
              <a:schemeClr val="accent3"/>
            </a:solidFill>
          </a:ln>
        </p:spPr>
      </p:pic>
      <p:pic>
        <p:nvPicPr>
          <p:cNvPr id="15" name="Picture 1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37230" y="1587248"/>
            <a:ext cx="1169031" cy="404382"/>
          </a:xfrm>
          <a:prstGeom prst="rect">
            <a:avLst/>
          </a:prstGeom>
          <a:ln w="38100">
            <a:solidFill>
              <a:schemeClr val="accent2"/>
            </a:solidFill>
          </a:ln>
        </p:spPr>
      </p:pic>
      <p:pic>
        <p:nvPicPr>
          <p:cNvPr id="17" name="Picture 1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37230" y="2169967"/>
            <a:ext cx="1211921" cy="175106"/>
          </a:xfrm>
          <a:prstGeom prst="rect">
            <a:avLst/>
          </a:prstGeom>
          <a:ln w="38100">
            <a:solidFill>
              <a:schemeClr val="accent2"/>
            </a:solidFill>
          </a:ln>
        </p:spPr>
      </p:pic>
      <p:pic>
        <p:nvPicPr>
          <p:cNvPr id="21" name="Picture 20"/>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63645" y="4547240"/>
            <a:ext cx="959089" cy="337180"/>
          </a:xfrm>
          <a:prstGeom prst="rect">
            <a:avLst/>
          </a:prstGeom>
          <a:ln w="38100">
            <a:solidFill>
              <a:schemeClr val="accent4"/>
            </a:solidFill>
          </a:ln>
        </p:spPr>
      </p:pic>
      <p:sp>
        <p:nvSpPr>
          <p:cNvPr id="3" name="TextBox 2"/>
          <p:cNvSpPr txBox="1"/>
          <p:nvPr/>
        </p:nvSpPr>
        <p:spPr>
          <a:xfrm>
            <a:off x="4192105" y="4391977"/>
            <a:ext cx="7849473" cy="830997"/>
          </a:xfrm>
          <a:prstGeom prst="rect">
            <a:avLst/>
          </a:prstGeom>
          <a:noFill/>
        </p:spPr>
        <p:txBody>
          <a:bodyPr wrap="square" lIns="91440" tIns="45720" rIns="91440" bIns="45720" rtlCol="0" anchor="t">
            <a:spAutoFit/>
          </a:bodyPr>
          <a:lstStyle/>
          <a:p>
            <a:pPr marL="742950" lvl="1" indent="-285750">
              <a:buClr>
                <a:schemeClr val="accent4"/>
              </a:buClr>
              <a:buFont typeface="Wingdings" panose="05000000000000000000" pitchFamily="2" charset="2"/>
              <a:buChar char="q"/>
            </a:pPr>
            <a:r>
              <a:rPr lang="en-US" sz="2400"/>
              <a:t>Send out an email with a different video each week</a:t>
            </a:r>
          </a:p>
          <a:p>
            <a:pPr marL="742950" lvl="1" indent="-285750">
              <a:buClr>
                <a:schemeClr val="accent4"/>
              </a:buClr>
              <a:buFont typeface="Wingdings" panose="05000000000000000000" pitchFamily="2" charset="2"/>
              <a:buChar char="q"/>
            </a:pPr>
            <a:r>
              <a:rPr lang="en-US" sz="2400"/>
              <a:t>Set up labor management skills day</a:t>
            </a:r>
            <a:endParaRPr lang="en-US" sz="2400">
              <a:cs typeface="Calibri"/>
            </a:endParaRPr>
          </a:p>
        </p:txBody>
      </p:sp>
      <p:sp>
        <p:nvSpPr>
          <p:cNvPr id="16" name="TextBox 15"/>
          <p:cNvSpPr txBox="1"/>
          <p:nvPr/>
        </p:nvSpPr>
        <p:spPr>
          <a:xfrm>
            <a:off x="4137118" y="1260884"/>
            <a:ext cx="8054882" cy="1569660"/>
          </a:xfrm>
          <a:prstGeom prst="rect">
            <a:avLst/>
          </a:prstGeom>
          <a:noFill/>
        </p:spPr>
        <p:txBody>
          <a:bodyPr wrap="square" lIns="91440" tIns="45720" rIns="91440" bIns="45720" rtlCol="0" anchor="t">
            <a:spAutoFit/>
          </a:bodyPr>
          <a:lstStyle/>
          <a:p>
            <a:pPr marL="742950" lvl="1" indent="-285750">
              <a:buClr>
                <a:schemeClr val="accent5"/>
              </a:buClr>
              <a:buFont typeface="Wingdings" panose="05000000000000000000" pitchFamily="2" charset="2"/>
              <a:buChar char="q"/>
            </a:pPr>
            <a:endParaRPr lang="en-US" sz="2400"/>
          </a:p>
          <a:p>
            <a:pPr marL="742950" lvl="1" indent="-285750">
              <a:buClr>
                <a:schemeClr val="accent2"/>
              </a:buClr>
              <a:buFont typeface="Wingdings" panose="05000000000000000000" pitchFamily="2" charset="2"/>
              <a:buChar char="q"/>
            </a:pPr>
            <a:r>
              <a:rPr lang="en-US" sz="2400"/>
              <a:t>Review fallouts and debrief cases</a:t>
            </a:r>
          </a:p>
          <a:p>
            <a:pPr marL="742950" lvl="1" indent="-285750">
              <a:buClr>
                <a:schemeClr val="accent2"/>
              </a:buClr>
              <a:buFont typeface="Wingdings" panose="05000000000000000000" pitchFamily="2" charset="2"/>
              <a:buChar char="q"/>
            </a:pPr>
            <a:r>
              <a:rPr lang="en-US" sz="2400"/>
              <a:t>Present successful NTSV vaginal deliveries </a:t>
            </a:r>
          </a:p>
          <a:p>
            <a:endParaRPr lang="en-US" sz="2400"/>
          </a:p>
        </p:txBody>
      </p:sp>
      <p:sp>
        <p:nvSpPr>
          <p:cNvPr id="18" name="TextBox 17"/>
          <p:cNvSpPr txBox="1"/>
          <p:nvPr/>
        </p:nvSpPr>
        <p:spPr>
          <a:xfrm>
            <a:off x="4137118" y="3063787"/>
            <a:ext cx="7630812" cy="1200329"/>
          </a:xfrm>
          <a:prstGeom prst="rect">
            <a:avLst/>
          </a:prstGeom>
          <a:noFill/>
        </p:spPr>
        <p:txBody>
          <a:bodyPr wrap="square" lIns="91440" tIns="45720" rIns="91440" bIns="45720" rtlCol="0" anchor="t">
            <a:spAutoFit/>
          </a:bodyPr>
          <a:lstStyle/>
          <a:p>
            <a:pPr marL="742950" lvl="1" indent="-285750">
              <a:buClr>
                <a:schemeClr val="accent3"/>
              </a:buClr>
              <a:buFont typeface="Wingdings" panose="05000000000000000000" pitchFamily="2" charset="2"/>
              <a:buChar char="q"/>
            </a:pPr>
            <a:r>
              <a:rPr lang="en-US" sz="2400"/>
              <a:t>Hang education posters </a:t>
            </a:r>
          </a:p>
          <a:p>
            <a:pPr marL="742950" lvl="1" indent="-285750">
              <a:buClr>
                <a:schemeClr val="accent3"/>
              </a:buClr>
              <a:buFont typeface="Wingdings" panose="05000000000000000000" pitchFamily="2" charset="2"/>
              <a:buChar char="q"/>
            </a:pPr>
            <a:r>
              <a:rPr lang="en-US" sz="2400"/>
              <a:t>Email pdf versions to providers and nurses</a:t>
            </a:r>
            <a:endParaRPr lang="en-US" sz="2400">
              <a:cs typeface="Calibri"/>
            </a:endParaRPr>
          </a:p>
          <a:p>
            <a:endParaRPr lang="en-US" sz="2400"/>
          </a:p>
        </p:txBody>
      </p:sp>
      <p:sp>
        <p:nvSpPr>
          <p:cNvPr id="14" name="TextBox 13"/>
          <p:cNvSpPr txBox="1"/>
          <p:nvPr/>
        </p:nvSpPr>
        <p:spPr>
          <a:xfrm>
            <a:off x="4236510" y="5717540"/>
            <a:ext cx="8048256" cy="1200329"/>
          </a:xfrm>
          <a:prstGeom prst="rect">
            <a:avLst/>
          </a:prstGeom>
          <a:noFill/>
        </p:spPr>
        <p:txBody>
          <a:bodyPr wrap="square" lIns="91440" tIns="45720" rIns="91440" bIns="45720" rtlCol="0" anchor="t">
            <a:spAutoFit/>
          </a:bodyPr>
          <a:lstStyle/>
          <a:p>
            <a:pPr marL="742950" lvl="1" indent="-285750">
              <a:buClr>
                <a:schemeClr val="accent5"/>
              </a:buClr>
              <a:buFont typeface="Wingdings" panose="05000000000000000000" pitchFamily="2" charset="2"/>
              <a:buChar char="q"/>
            </a:pPr>
            <a:r>
              <a:rPr lang="en-US" sz="2400"/>
              <a:t>Schedule a PVB Grand rounds </a:t>
            </a:r>
          </a:p>
          <a:p>
            <a:pPr marL="742950" lvl="1" indent="-285750">
              <a:buClr>
                <a:schemeClr val="accent5"/>
              </a:buClr>
              <a:buFont typeface="Wingdings" panose="05000000000000000000" pitchFamily="2" charset="2"/>
              <a:buChar char="q"/>
            </a:pPr>
            <a:r>
              <a:rPr lang="en-US" sz="2400"/>
              <a:t>Include learners (Residents, fellows, etc.) </a:t>
            </a:r>
          </a:p>
          <a:p>
            <a:pPr marL="285750" indent="-285750">
              <a:buClr>
                <a:schemeClr val="accent5"/>
              </a:buClr>
              <a:buFont typeface="Arial" panose="020B0604020202020204" pitchFamily="34" charset="0"/>
              <a:buChar char="•"/>
            </a:pPr>
            <a:endParaRPr lang="en-US" sz="2400"/>
          </a:p>
        </p:txBody>
      </p:sp>
      <p:pic>
        <p:nvPicPr>
          <p:cNvPr id="81" name="Graphic 44" descr="Classroom with solid fill">
            <a:extLst>
              <a:ext uri="{FF2B5EF4-FFF2-40B4-BE49-F238E27FC236}">
                <a16:creationId xmlns:a16="http://schemas.microsoft.com/office/drawing/2014/main" id="{742BC71B-C231-3C4E-F078-1E9C75BF62B9}"/>
              </a:ext>
            </a:extLst>
          </p:cNvPr>
          <p:cNvPicPr>
            <a:picLocks noChangeAspect="1"/>
          </p:cNvPicPr>
          <p:nvPr/>
        </p:nvPicPr>
        <p:blipFill>
          <a:blip r:embed="rId12" cstate="print">
            <a:extLst>
              <a:ext uri="{28A0092B-C50C-407E-A947-70E740481C1C}">
                <a14:useLocalDpi xmlns:a14="http://schemas.microsoft.com/office/drawing/2010/main"/>
              </a:ext>
              <a:ext uri="{96DAC541-7B7A-43D3-8B79-37D633B846F1}">
                <asvg:svgBlip xmlns="" xmlns:asvg="http://schemas.microsoft.com/office/drawing/2016/SVG/main" r:embed="rId13"/>
              </a:ext>
            </a:extLst>
          </a:blip>
          <a:stretch>
            <a:fillRect/>
          </a:stretch>
        </p:blipFill>
        <p:spPr>
          <a:xfrm>
            <a:off x="3316945" y="5647764"/>
            <a:ext cx="1013481" cy="1050684"/>
          </a:xfrm>
          <a:prstGeom prst="rect">
            <a:avLst/>
          </a:prstGeom>
        </p:spPr>
      </p:pic>
    </p:spTree>
    <p:extLst>
      <p:ext uri="{BB962C8B-B14F-4D97-AF65-F5344CB8AC3E}">
        <p14:creationId xmlns:p14="http://schemas.microsoft.com/office/powerpoint/2010/main" val="19468110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Induction of Labor</a:t>
            </a:r>
          </a:p>
        </p:txBody>
      </p:sp>
      <p:sp>
        <p:nvSpPr>
          <p:cNvPr id="3" name="Content Placeholder 2"/>
          <p:cNvSpPr>
            <a:spLocks noGrp="1"/>
          </p:cNvSpPr>
          <p:nvPr>
            <p:ph idx="1"/>
          </p:nvPr>
        </p:nvSpPr>
        <p:spPr/>
        <p:txBody>
          <a:bodyPr>
            <a:normAutofit fontScale="85000" lnSpcReduction="20000"/>
          </a:bodyPr>
          <a:lstStyle/>
          <a:p>
            <a:pPr marL="0" indent="0" algn="ctr">
              <a:buNone/>
            </a:pPr>
            <a:r>
              <a:rPr lang="en-US" sz="4600"/>
              <a:t>The goal of induction is </a:t>
            </a:r>
          </a:p>
          <a:p>
            <a:pPr marL="0" indent="0" algn="ctr">
              <a:buNone/>
            </a:pPr>
            <a:r>
              <a:rPr lang="en-US" sz="4600"/>
              <a:t>to have a vaginal birth!</a:t>
            </a:r>
          </a:p>
          <a:p>
            <a:r>
              <a:rPr lang="en-US"/>
              <a:t>Educate patients</a:t>
            </a:r>
          </a:p>
          <a:p>
            <a:r>
              <a:rPr lang="en-US"/>
              <a:t>Use an Induction Scheduling Checklist</a:t>
            </a:r>
          </a:p>
          <a:p>
            <a:r>
              <a:rPr lang="en-US"/>
              <a:t>Focus on cervical ripening. </a:t>
            </a:r>
          </a:p>
          <a:p>
            <a:pPr lvl="1">
              <a:buFont typeface="Arial" panose="020B0604020202020204" pitchFamily="34" charset="0"/>
              <a:buChar char="•"/>
            </a:pPr>
            <a:r>
              <a:rPr lang="en-US"/>
              <a:t>Outpatient </a:t>
            </a:r>
          </a:p>
          <a:p>
            <a:pPr lvl="1">
              <a:buFont typeface="Arial" panose="020B0604020202020204" pitchFamily="34" charset="0"/>
              <a:buChar char="•"/>
            </a:pPr>
            <a:r>
              <a:rPr lang="en-US"/>
              <a:t>Multiple simultaneous induction agents </a:t>
            </a:r>
          </a:p>
          <a:p>
            <a:pPr lvl="1">
              <a:buFont typeface="Arial" panose="020B0604020202020204" pitchFamily="34" charset="0"/>
              <a:buChar char="•"/>
            </a:pPr>
            <a:r>
              <a:rPr lang="en-US"/>
              <a:t>Sequential agents</a:t>
            </a:r>
          </a:p>
          <a:p>
            <a:r>
              <a:rPr lang="en-US"/>
              <a:t>Make admission easier or more timely so less doctor time in the hospital (example: order sets for </a:t>
            </a:r>
            <a:r>
              <a:rPr lang="en-US" err="1"/>
              <a:t>cytotec</a:t>
            </a:r>
            <a:r>
              <a:rPr lang="en-US"/>
              <a:t> dosing) </a:t>
            </a:r>
          </a:p>
          <a:p>
            <a:endParaRPr lang="en-US"/>
          </a:p>
        </p:txBody>
      </p:sp>
      <p:sp>
        <p:nvSpPr>
          <p:cNvPr id="4" name="Slide Number Placeholder 3"/>
          <p:cNvSpPr>
            <a:spLocks noGrp="1"/>
          </p:cNvSpPr>
          <p:nvPr>
            <p:ph type="sldNum" sz="quarter" idx="12"/>
          </p:nvPr>
        </p:nvSpPr>
        <p:spPr/>
        <p:txBody>
          <a:bodyPr/>
          <a:lstStyle/>
          <a:p>
            <a:pPr>
              <a:defRPr/>
            </a:pPr>
            <a:fld id="{800332C6-A5C1-4D88-ADCE-6F3163D8595A}" type="slidenum">
              <a:rPr lang="en-US">
                <a:solidFill>
                  <a:prstClr val="white"/>
                </a:solidFill>
                <a:ea typeface="MS PGothic" pitchFamily="34" charset="-128"/>
                <a:cs typeface="Arial" pitchFamily="34" charset="0"/>
              </a:rPr>
              <a:pPr>
                <a:defRPr/>
              </a:pPr>
              <a:t>39</a:t>
            </a:fld>
            <a:endParaRPr lang="en-US">
              <a:solidFill>
                <a:prstClr val="white"/>
              </a:solidFill>
              <a:ea typeface="MS PGothic" pitchFamily="34" charset="-128"/>
              <a:cs typeface="Arial" pitchFamily="34" charset="0"/>
            </a:endParaRPr>
          </a:p>
        </p:txBody>
      </p:sp>
      <p:pic>
        <p:nvPicPr>
          <p:cNvPr id="5" name="Picture 4"/>
          <p:cNvPicPr>
            <a:picLocks noChangeAspect="1"/>
          </p:cNvPicPr>
          <p:nvPr/>
        </p:nvPicPr>
        <p:blipFill rotWithShape="1">
          <a:blip r:embed="rId3"/>
          <a:srcRect l="4884" t="18040" r="7556" b="19768"/>
          <a:stretch/>
        </p:blipFill>
        <p:spPr>
          <a:xfrm>
            <a:off x="7583442" y="2716911"/>
            <a:ext cx="2119358" cy="1563881"/>
          </a:xfrm>
          <a:prstGeom prst="rect">
            <a:avLst/>
          </a:prstGeom>
        </p:spPr>
      </p:pic>
    </p:spTree>
    <p:extLst>
      <p:ext uri="{BB962C8B-B14F-4D97-AF65-F5344CB8AC3E}">
        <p14:creationId xmlns:p14="http://schemas.microsoft.com/office/powerpoint/2010/main" val="3373855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22663-B5C1-59B2-D358-5CE901F9086F}"/>
              </a:ext>
            </a:extLst>
          </p:cNvPr>
          <p:cNvSpPr>
            <a:spLocks noGrp="1"/>
          </p:cNvSpPr>
          <p:nvPr>
            <p:ph type="title"/>
          </p:nvPr>
        </p:nvSpPr>
        <p:spPr>
          <a:xfrm>
            <a:off x="119744" y="71564"/>
            <a:ext cx="8262257" cy="1325563"/>
          </a:xfrm>
          <a:noFill/>
        </p:spPr>
        <p:txBody>
          <a:bodyPr/>
          <a:lstStyle/>
          <a:p>
            <a:r>
              <a:rPr lang="en-US" dirty="0">
                <a:ea typeface="Lato Medium"/>
                <a:cs typeface="Lato Medium"/>
              </a:rPr>
              <a:t>ILPQC Sponsored – FREE</a:t>
            </a:r>
            <a:br>
              <a:rPr lang="en-US" dirty="0">
                <a:ea typeface="Lato Medium"/>
                <a:cs typeface="Lato Medium"/>
              </a:rPr>
            </a:br>
            <a:r>
              <a:rPr lang="en-US" dirty="0">
                <a:ea typeface="Lato Medium"/>
                <a:cs typeface="Lato Medium"/>
              </a:rPr>
              <a:t>PQI Intermittent Auscultation (IA) Opportunity for Teams </a:t>
            </a:r>
            <a:endParaRPr lang="en-US" dirty="0"/>
          </a:p>
        </p:txBody>
      </p:sp>
      <p:pic>
        <p:nvPicPr>
          <p:cNvPr id="6" name="Picture 6" descr="Graphical user interface, website&#10;&#10;Description automatically generated">
            <a:extLst>
              <a:ext uri="{FF2B5EF4-FFF2-40B4-BE49-F238E27FC236}">
                <a16:creationId xmlns:a16="http://schemas.microsoft.com/office/drawing/2014/main" id="{10EEF1DC-7550-914A-AFB7-A867D04B5313}"/>
              </a:ext>
            </a:extLst>
          </p:cNvPr>
          <p:cNvPicPr>
            <a:picLocks noGrp="1" noChangeAspect="1"/>
          </p:cNvPicPr>
          <p:nvPr>
            <p:ph idx="1"/>
          </p:nvPr>
        </p:nvPicPr>
        <p:blipFill>
          <a:blip r:embed="rId2"/>
          <a:stretch>
            <a:fillRect/>
          </a:stretch>
        </p:blipFill>
        <p:spPr>
          <a:xfrm>
            <a:off x="748953" y="1536775"/>
            <a:ext cx="4601905" cy="3714599"/>
          </a:xfrm>
        </p:spPr>
      </p:pic>
      <p:sp>
        <p:nvSpPr>
          <p:cNvPr id="4" name="Slide Number Placeholder 3">
            <a:extLst>
              <a:ext uri="{FF2B5EF4-FFF2-40B4-BE49-F238E27FC236}">
                <a16:creationId xmlns:a16="http://schemas.microsoft.com/office/drawing/2014/main" id="{01CC2CAC-4023-F2E9-D470-458955B75FFD}"/>
              </a:ext>
            </a:extLst>
          </p:cNvPr>
          <p:cNvSpPr>
            <a:spLocks noGrp="1"/>
          </p:cNvSpPr>
          <p:nvPr>
            <p:ph type="sldNum" sz="quarter" idx="10"/>
          </p:nvPr>
        </p:nvSpPr>
        <p:spPr/>
        <p:txBody>
          <a:bodyPr/>
          <a:lstStyle/>
          <a:p>
            <a:fld id="{97033E4B-E3EB-3D46-B2D8-3159663620FA}" type="slidenum">
              <a:rPr lang="en-US" smtClean="0"/>
              <a:pPr/>
              <a:t>4</a:t>
            </a:fld>
            <a:endParaRPr lang="en-US"/>
          </a:p>
        </p:txBody>
      </p:sp>
      <p:sp>
        <p:nvSpPr>
          <p:cNvPr id="5" name="Footer Placeholder 4">
            <a:extLst>
              <a:ext uri="{FF2B5EF4-FFF2-40B4-BE49-F238E27FC236}">
                <a16:creationId xmlns:a16="http://schemas.microsoft.com/office/drawing/2014/main" id="{5957C3FA-CBE6-FFCF-54DF-33B2B0940035}"/>
              </a:ext>
            </a:extLst>
          </p:cNvPr>
          <p:cNvSpPr>
            <a:spLocks noGrp="1"/>
          </p:cNvSpPr>
          <p:nvPr>
            <p:ph type="ftr" sz="quarter" idx="11"/>
          </p:nvPr>
        </p:nvSpPr>
        <p:spPr/>
        <p:txBody>
          <a:bodyPr/>
          <a:lstStyle/>
          <a:p>
            <a:pPr algn="l"/>
            <a:r>
              <a:rPr lang="en-US"/>
              <a:t>Illinois Perinatal Quality Collaborative</a:t>
            </a:r>
          </a:p>
        </p:txBody>
      </p:sp>
      <p:sp>
        <p:nvSpPr>
          <p:cNvPr id="7" name="TextBox 6">
            <a:extLst>
              <a:ext uri="{FF2B5EF4-FFF2-40B4-BE49-F238E27FC236}">
                <a16:creationId xmlns:a16="http://schemas.microsoft.com/office/drawing/2014/main" id="{D3BD6F93-E6A7-5945-ADBA-D0886F334AE8}"/>
              </a:ext>
            </a:extLst>
          </p:cNvPr>
          <p:cNvSpPr txBox="1"/>
          <p:nvPr/>
        </p:nvSpPr>
        <p:spPr>
          <a:xfrm>
            <a:off x="6192792" y="1461527"/>
            <a:ext cx="5599068"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mn-lt"/>
                <a:cs typeface="+mn-lt"/>
              </a:rPr>
              <a:t>This 45–60-minute online program provides interactive, simulation-based training, and competency assessment designed to improve nurses', midwives', and physicians' IA usage and interpretation skills. This education includes:</a:t>
            </a:r>
            <a:endParaRPr lang="en-US" sz="2400" dirty="0">
              <a:cs typeface="Calibri"/>
            </a:endParaRPr>
          </a:p>
          <a:p>
            <a:pPr marL="285750" indent="-285750">
              <a:buFont typeface="Arial"/>
              <a:buChar char="•"/>
            </a:pPr>
            <a:r>
              <a:rPr lang="en-US" sz="2400" dirty="0">
                <a:ea typeface="+mn-lt"/>
                <a:cs typeface="+mn-lt"/>
              </a:rPr>
              <a:t>evidence related to the use of intermittent auscultation</a:t>
            </a:r>
            <a:endParaRPr lang="en-US" sz="2400" dirty="0">
              <a:cs typeface="Calibri" panose="020F0502020204030204"/>
            </a:endParaRPr>
          </a:p>
          <a:p>
            <a:pPr marL="285750" indent="-285750">
              <a:buFont typeface="Arial"/>
              <a:buChar char="•"/>
            </a:pPr>
            <a:r>
              <a:rPr lang="en-US" sz="2400" dirty="0">
                <a:ea typeface="+mn-lt"/>
                <a:cs typeface="+mn-lt"/>
              </a:rPr>
              <a:t>correct technique to perform IA effectively </a:t>
            </a:r>
            <a:endParaRPr lang="en-US" sz="2400" dirty="0">
              <a:cs typeface="Calibri" panose="020F0502020204030204"/>
            </a:endParaRPr>
          </a:p>
          <a:p>
            <a:pPr marL="285750" indent="-285750">
              <a:buFont typeface="Arial"/>
              <a:buChar char="•"/>
            </a:pPr>
            <a:r>
              <a:rPr lang="en-US" sz="2400" dirty="0">
                <a:ea typeface="+mn-lt"/>
                <a:cs typeface="+mn-lt"/>
              </a:rPr>
              <a:t>IA Practice Guide for interpretation and management of IA findings</a:t>
            </a:r>
            <a:endParaRPr lang="en-US" sz="2400" dirty="0">
              <a:cs typeface="Calibri" panose="020F0502020204030204"/>
            </a:endParaRPr>
          </a:p>
          <a:p>
            <a:pPr marL="285750" indent="-285750">
              <a:buFont typeface="Arial"/>
              <a:buChar char="•"/>
            </a:pPr>
            <a:r>
              <a:rPr lang="en-US" sz="2400" dirty="0">
                <a:ea typeface="+mn-lt"/>
                <a:cs typeface="+mn-lt"/>
              </a:rPr>
              <a:t>simulated IA practice scenarios</a:t>
            </a:r>
            <a:endParaRPr lang="en-US" sz="2400" dirty="0">
              <a:cs typeface="Calibri" panose="020F0502020204030204"/>
            </a:endParaRPr>
          </a:p>
        </p:txBody>
      </p:sp>
      <p:sp>
        <p:nvSpPr>
          <p:cNvPr id="8" name="TextBox 7">
            <a:extLst>
              <a:ext uri="{FF2B5EF4-FFF2-40B4-BE49-F238E27FC236}">
                <a16:creationId xmlns:a16="http://schemas.microsoft.com/office/drawing/2014/main" id="{F22050AD-AE67-38E9-67C1-13251A72937A}"/>
              </a:ext>
            </a:extLst>
          </p:cNvPr>
          <p:cNvSpPr txBox="1"/>
          <p:nvPr/>
        </p:nvSpPr>
        <p:spPr>
          <a:xfrm>
            <a:off x="14636750" y="2936875"/>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3" name="Rectangle: Rounded Corners 2">
            <a:extLst>
              <a:ext uri="{FF2B5EF4-FFF2-40B4-BE49-F238E27FC236}">
                <a16:creationId xmlns:a16="http://schemas.microsoft.com/office/drawing/2014/main" id="{8CB859EE-C738-8C69-F5AA-169688EC7444}"/>
              </a:ext>
            </a:extLst>
          </p:cNvPr>
          <p:cNvSpPr/>
          <p:nvPr/>
        </p:nvSpPr>
        <p:spPr>
          <a:xfrm>
            <a:off x="748953" y="4556343"/>
            <a:ext cx="5354875" cy="17327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cs typeface="Calibri"/>
              </a:rPr>
              <a:t>Each PVB Team will have access to 1 PQI IA online train the trainer course</a:t>
            </a:r>
          </a:p>
          <a:p>
            <a:pPr algn="ctr"/>
            <a:endParaRPr lang="en-US" sz="2000">
              <a:cs typeface="Calibri"/>
            </a:endParaRPr>
          </a:p>
          <a:p>
            <a:pPr algn="ctr"/>
            <a:r>
              <a:rPr lang="en-US" sz="2000">
                <a:cs typeface="Calibri"/>
              </a:rPr>
              <a:t>Team leads look out for an email with more information!</a:t>
            </a:r>
          </a:p>
        </p:txBody>
      </p:sp>
    </p:spTree>
    <p:extLst>
      <p:ext uri="{BB962C8B-B14F-4D97-AF65-F5344CB8AC3E}">
        <p14:creationId xmlns:p14="http://schemas.microsoft.com/office/powerpoint/2010/main" val="33932288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55662"/>
          </a:xfrm>
        </p:spPr>
        <p:txBody>
          <a:bodyPr/>
          <a:lstStyle/>
          <a:p>
            <a:r>
              <a:rPr lang="en-US"/>
              <a:t>Labor Dystocia</a:t>
            </a:r>
          </a:p>
        </p:txBody>
      </p:sp>
      <p:sp>
        <p:nvSpPr>
          <p:cNvPr id="3" name="Content Placeholder 2"/>
          <p:cNvSpPr>
            <a:spLocks noGrp="1"/>
          </p:cNvSpPr>
          <p:nvPr>
            <p:ph idx="1"/>
          </p:nvPr>
        </p:nvSpPr>
        <p:spPr>
          <a:xfrm>
            <a:off x="1981200" y="1219201"/>
            <a:ext cx="8229600" cy="4906963"/>
          </a:xfrm>
        </p:spPr>
        <p:txBody>
          <a:bodyPr>
            <a:normAutofit/>
          </a:bodyPr>
          <a:lstStyle/>
          <a:p>
            <a:pPr>
              <a:buFont typeface="Arial" panose="020B0604020202020204" pitchFamily="34" charset="0"/>
              <a:buChar char="•"/>
            </a:pPr>
            <a:r>
              <a:rPr lang="en-US" sz="2800"/>
              <a:t>Labor Support workshop </a:t>
            </a:r>
          </a:p>
          <a:p>
            <a:pPr>
              <a:buFont typeface="Arial" panose="020B0604020202020204" pitchFamily="34" charset="0"/>
              <a:buChar char="•"/>
            </a:pPr>
            <a:r>
              <a:rPr lang="en-US" sz="2800"/>
              <a:t>Changes in position </a:t>
            </a:r>
          </a:p>
          <a:p>
            <a:pPr>
              <a:buFont typeface="Arial" panose="020B0604020202020204" pitchFamily="34" charset="0"/>
              <a:buChar char="•"/>
            </a:pPr>
            <a:r>
              <a:rPr lang="en-US" sz="2800"/>
              <a:t>Intermittent auscultation </a:t>
            </a:r>
          </a:p>
          <a:p>
            <a:pPr>
              <a:buFont typeface="Arial" panose="020B0604020202020204" pitchFamily="34" charset="0"/>
              <a:buChar char="•"/>
            </a:pPr>
            <a:r>
              <a:rPr lang="en-US" sz="2800"/>
              <a:t>Resist admission in early labor</a:t>
            </a:r>
          </a:p>
          <a:p>
            <a:pPr marL="0" indent="0">
              <a:buNone/>
            </a:pPr>
            <a:endParaRPr lang="en-US"/>
          </a:p>
          <a:p>
            <a:endParaRPr lang="en-US"/>
          </a:p>
        </p:txBody>
      </p:sp>
      <p:sp>
        <p:nvSpPr>
          <p:cNvPr id="4" name="Slide Number Placeholder 3"/>
          <p:cNvSpPr>
            <a:spLocks noGrp="1"/>
          </p:cNvSpPr>
          <p:nvPr>
            <p:ph type="sldNum" sz="quarter" idx="12"/>
          </p:nvPr>
        </p:nvSpPr>
        <p:spPr/>
        <p:txBody>
          <a:bodyPr/>
          <a:lstStyle/>
          <a:p>
            <a:pPr>
              <a:defRPr/>
            </a:pPr>
            <a:fld id="{800332C6-A5C1-4D88-ADCE-6F3163D8595A}" type="slidenum">
              <a:rPr lang="en-US">
                <a:solidFill>
                  <a:prstClr val="white"/>
                </a:solidFill>
                <a:ea typeface="MS PGothic" pitchFamily="34" charset="-128"/>
                <a:cs typeface="Arial" pitchFamily="34" charset="0"/>
              </a:rPr>
              <a:pPr>
                <a:defRPr/>
              </a:pPr>
              <a:t>40</a:t>
            </a:fld>
            <a:endParaRPr lang="en-US">
              <a:solidFill>
                <a:prstClr val="white"/>
              </a:solidFill>
              <a:ea typeface="MS PGothic" pitchFamily="34" charset="-128"/>
              <a:cs typeface="Arial"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526" y="944565"/>
            <a:ext cx="2287199" cy="216217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3916662"/>
            <a:ext cx="3483574" cy="1758807"/>
          </a:xfrm>
          <a:prstGeom prst="rect">
            <a:avLst/>
          </a:prstGeom>
        </p:spPr>
      </p:pic>
      <p:sp>
        <p:nvSpPr>
          <p:cNvPr id="8" name="Rectangle 7"/>
          <p:cNvSpPr/>
          <p:nvPr/>
        </p:nvSpPr>
        <p:spPr>
          <a:xfrm>
            <a:off x="5627987" y="3672682"/>
            <a:ext cx="4987328" cy="2246769"/>
          </a:xfrm>
          <a:prstGeom prst="rect">
            <a:avLst/>
          </a:prstGeom>
        </p:spPr>
        <p:txBody>
          <a:bodyPr wrap="square">
            <a:spAutoFit/>
          </a:bodyPr>
          <a:lstStyle/>
          <a:p>
            <a:pPr marL="457200" indent="-457200">
              <a:buFont typeface="Arial" panose="020B0604020202020204" pitchFamily="34" charset="0"/>
              <a:buChar char="•"/>
              <a:defRPr/>
            </a:pPr>
            <a:r>
              <a:rPr lang="en-US" sz="2800">
                <a:solidFill>
                  <a:prstClr val="black"/>
                </a:solidFill>
                <a:latin typeface="Calibri"/>
                <a:ea typeface="MS PGothic" pitchFamily="34" charset="-128"/>
                <a:cs typeface="Arial" pitchFamily="34" charset="0"/>
              </a:rPr>
              <a:t>Empower nurses to advocate </a:t>
            </a:r>
          </a:p>
          <a:p>
            <a:pPr>
              <a:defRPr/>
            </a:pPr>
            <a:r>
              <a:rPr lang="en-US" sz="2800">
                <a:solidFill>
                  <a:prstClr val="black"/>
                </a:solidFill>
                <a:latin typeface="Calibri"/>
                <a:ea typeface="MS PGothic" pitchFamily="34" charset="-128"/>
                <a:cs typeface="Arial" pitchFamily="34" charset="0"/>
              </a:rPr>
              <a:t>	for patients in early labor</a:t>
            </a:r>
          </a:p>
          <a:p>
            <a:pPr marL="457200" indent="-457200">
              <a:buFont typeface="Arial" panose="020B0604020202020204" pitchFamily="34" charset="0"/>
              <a:buChar char="•"/>
              <a:defRPr/>
            </a:pPr>
            <a:r>
              <a:rPr lang="en-US" sz="2800">
                <a:solidFill>
                  <a:prstClr val="black"/>
                </a:solidFill>
                <a:latin typeface="Calibri"/>
                <a:ea typeface="MS PGothic" pitchFamily="34" charset="-128"/>
                <a:cs typeface="Arial" pitchFamily="34" charset="0"/>
              </a:rPr>
              <a:t>Non-pharmacologic strategies 	for pain control</a:t>
            </a:r>
          </a:p>
          <a:p>
            <a:pPr marL="457200" indent="-457200">
              <a:buFont typeface="Arial" panose="020B0604020202020204" pitchFamily="34" charset="0"/>
              <a:buChar char="•"/>
              <a:defRPr/>
            </a:pPr>
            <a:r>
              <a:rPr lang="en-US" sz="2800">
                <a:solidFill>
                  <a:prstClr val="black"/>
                </a:solidFill>
                <a:latin typeface="Calibri"/>
                <a:ea typeface="MS PGothic" pitchFamily="34" charset="-128"/>
                <a:cs typeface="Arial" pitchFamily="34" charset="0"/>
              </a:rPr>
              <a:t>Doulas</a:t>
            </a:r>
          </a:p>
        </p:txBody>
      </p:sp>
    </p:spTree>
    <p:extLst>
      <p:ext uri="{BB962C8B-B14F-4D97-AF65-F5344CB8AC3E}">
        <p14:creationId xmlns:p14="http://schemas.microsoft.com/office/powerpoint/2010/main" val="32980799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a:t>Consistent use of the Cesarean </a:t>
            </a:r>
            <a:br>
              <a:rPr lang="en-US"/>
            </a:br>
            <a:r>
              <a:rPr lang="en-US"/>
              <a:t>Decision Checklist and Huddles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srgbClr val="79818A">
                  <a:lumMod val="60000"/>
                  <a:lumOff val="40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Calibri" panose="020F0502020204030204"/>
                <a:ea typeface="+mn-ea"/>
                <a:cs typeface="+mn-cs"/>
              </a:rPr>
              <a:t>Illinois Perinatal Quality Collaborative</a:t>
            </a:r>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b="23025"/>
          <a:stretch/>
        </p:blipFill>
        <p:spPr>
          <a:xfrm>
            <a:off x="709640" y="1879959"/>
            <a:ext cx="1957360" cy="1641712"/>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71292" y="4135330"/>
            <a:ext cx="1895708" cy="1607361"/>
          </a:xfrm>
          <a:prstGeom prst="rect">
            <a:avLst/>
          </a:prstGeom>
        </p:spPr>
      </p:pic>
      <p:graphicFrame>
        <p:nvGraphicFramePr>
          <p:cNvPr id="8" name="Diagram 7"/>
          <p:cNvGraphicFramePr/>
          <p:nvPr/>
        </p:nvGraphicFramePr>
        <p:xfrm>
          <a:off x="2917216" y="1517334"/>
          <a:ext cx="8665183"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331442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FHR concerns</a:t>
            </a:r>
          </a:p>
        </p:txBody>
      </p:sp>
      <p:sp>
        <p:nvSpPr>
          <p:cNvPr id="3" name="Content Placeholder 2"/>
          <p:cNvSpPr>
            <a:spLocks noGrp="1"/>
          </p:cNvSpPr>
          <p:nvPr>
            <p:ph idx="1"/>
          </p:nvPr>
        </p:nvSpPr>
        <p:spPr>
          <a:xfrm>
            <a:off x="1609852" y="1585278"/>
            <a:ext cx="9150096" cy="4525963"/>
          </a:xfrm>
        </p:spPr>
        <p:txBody>
          <a:bodyPr/>
          <a:lstStyle/>
          <a:p>
            <a:r>
              <a:rPr lang="en-US"/>
              <a:t>Nurses and providers mandated to take same courses (online) to standardize discussion</a:t>
            </a:r>
          </a:p>
          <a:p>
            <a:r>
              <a:rPr lang="en-US"/>
              <a:t>Strip review- at bedside rounds, safety huddle, 5 minutes at department meeting</a:t>
            </a:r>
          </a:p>
          <a:p>
            <a:r>
              <a:rPr lang="en-US"/>
              <a:t>Recognize that almost every tracing is category 2!</a:t>
            </a:r>
          </a:p>
        </p:txBody>
      </p:sp>
      <p:sp>
        <p:nvSpPr>
          <p:cNvPr id="4" name="Slide Number Placeholder 3"/>
          <p:cNvSpPr>
            <a:spLocks noGrp="1"/>
          </p:cNvSpPr>
          <p:nvPr>
            <p:ph type="sldNum" sz="quarter" idx="12"/>
          </p:nvPr>
        </p:nvSpPr>
        <p:spPr/>
        <p:txBody>
          <a:bodyPr/>
          <a:lstStyle/>
          <a:p>
            <a:pPr>
              <a:defRPr/>
            </a:pPr>
            <a:fld id="{800332C6-A5C1-4D88-ADCE-6F3163D8595A}" type="slidenum">
              <a:rPr lang="en-US">
                <a:solidFill>
                  <a:prstClr val="white"/>
                </a:solidFill>
                <a:ea typeface="MS PGothic" pitchFamily="34" charset="-128"/>
                <a:cs typeface="Arial" pitchFamily="34" charset="0"/>
              </a:rPr>
              <a:pPr>
                <a:defRPr/>
              </a:pPr>
              <a:t>42</a:t>
            </a:fld>
            <a:endParaRPr lang="en-US">
              <a:solidFill>
                <a:prstClr val="white"/>
              </a:solidFill>
              <a:ea typeface="MS PGothic" pitchFamily="34" charset="-128"/>
              <a:cs typeface="Arial"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9200" y="4375150"/>
            <a:ext cx="7391400" cy="1638300"/>
          </a:xfrm>
          <a:prstGeom prst="rect">
            <a:avLst/>
          </a:prstGeom>
        </p:spPr>
      </p:pic>
    </p:spTree>
    <p:extLst>
      <p:ext uri="{BB962C8B-B14F-4D97-AF65-F5344CB8AC3E}">
        <p14:creationId xmlns:p14="http://schemas.microsoft.com/office/powerpoint/2010/main" val="20406298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Data Transparency</a:t>
            </a:r>
          </a:p>
        </p:txBody>
      </p:sp>
      <p:sp>
        <p:nvSpPr>
          <p:cNvPr id="3" name="Content Placeholder 2"/>
          <p:cNvSpPr>
            <a:spLocks noGrp="1"/>
          </p:cNvSpPr>
          <p:nvPr>
            <p:ph idx="1"/>
          </p:nvPr>
        </p:nvSpPr>
        <p:spPr>
          <a:xfrm>
            <a:off x="1981200" y="1651001"/>
            <a:ext cx="8229600" cy="4525963"/>
          </a:xfrm>
        </p:spPr>
        <p:txBody>
          <a:bodyPr>
            <a:normAutofit fontScale="77500" lnSpcReduction="20000"/>
          </a:bodyPr>
          <a:lstStyle/>
          <a:p>
            <a:r>
              <a:rPr lang="en-US"/>
              <a:t>Post NTSV CS rates for MDs or practices</a:t>
            </a:r>
          </a:p>
          <a:p>
            <a:r>
              <a:rPr lang="en-US"/>
              <a:t>Consider increasing transparency gradually</a:t>
            </a:r>
          </a:p>
          <a:p>
            <a:pPr marL="0" indent="0">
              <a:buNone/>
            </a:pPr>
            <a:r>
              <a:rPr lang="en-US"/>
              <a:t>	anonymous rates first, then name top three</a:t>
            </a:r>
          </a:p>
          <a:p>
            <a:r>
              <a:rPr lang="en-US"/>
              <a:t>Recognize individual success, use positive reinforcement ribbons or buttons  “Ask me about my cesarean section rate”</a:t>
            </a:r>
          </a:p>
          <a:p>
            <a:r>
              <a:rPr lang="en-US"/>
              <a:t>Use Data</a:t>
            </a:r>
          </a:p>
          <a:p>
            <a:pPr lvl="1">
              <a:buFont typeface="Arial" panose="020B0604020202020204" pitchFamily="34" charset="0"/>
              <a:buChar char="•"/>
            </a:pPr>
            <a:r>
              <a:rPr lang="en-US"/>
              <a:t>holds us accountable for our own performance, </a:t>
            </a:r>
          </a:p>
          <a:p>
            <a:pPr lvl="1">
              <a:buFont typeface="Arial" panose="020B0604020202020204" pitchFamily="34" charset="0"/>
              <a:buChar char="•"/>
            </a:pPr>
            <a:r>
              <a:rPr lang="en-US"/>
              <a:t>creates examples of how our practice can be better</a:t>
            </a:r>
          </a:p>
          <a:p>
            <a:r>
              <a:rPr lang="en-US"/>
              <a:t>Fully transparent data allows competitive encouragement among team members</a:t>
            </a:r>
          </a:p>
          <a:p>
            <a:r>
              <a:rPr lang="en-US"/>
              <a:t>Introduce reality: Advise that CS rates will become available to the public soon!</a:t>
            </a:r>
          </a:p>
          <a:p>
            <a:endParaRPr lang="en-US"/>
          </a:p>
          <a:p>
            <a:endParaRPr lang="en-US"/>
          </a:p>
        </p:txBody>
      </p:sp>
      <p:sp>
        <p:nvSpPr>
          <p:cNvPr id="4" name="Slide Number Placeholder 3"/>
          <p:cNvSpPr>
            <a:spLocks noGrp="1"/>
          </p:cNvSpPr>
          <p:nvPr>
            <p:ph type="sldNum" sz="quarter" idx="12"/>
          </p:nvPr>
        </p:nvSpPr>
        <p:spPr/>
        <p:txBody>
          <a:bodyPr/>
          <a:lstStyle/>
          <a:p>
            <a:pPr>
              <a:defRPr/>
            </a:pPr>
            <a:fld id="{800332C6-A5C1-4D88-ADCE-6F3163D8595A}" type="slidenum">
              <a:rPr lang="en-US">
                <a:solidFill>
                  <a:prstClr val="white"/>
                </a:solidFill>
                <a:ea typeface="MS PGothic" pitchFamily="34" charset="-128"/>
                <a:cs typeface="Arial" pitchFamily="34" charset="0"/>
              </a:rPr>
              <a:pPr>
                <a:defRPr/>
              </a:pPr>
              <a:t>43</a:t>
            </a:fld>
            <a:endParaRPr lang="en-US">
              <a:solidFill>
                <a:prstClr val="white"/>
              </a:solidFill>
              <a:ea typeface="MS PGothic" pitchFamily="34" charset="-128"/>
              <a:cs typeface="Arial" pitchFamily="34" charset="0"/>
            </a:endParaRPr>
          </a:p>
        </p:txBody>
      </p:sp>
      <p:sp>
        <p:nvSpPr>
          <p:cNvPr id="5" name="Speech Bubble: Rectangle 4">
            <a:extLst>
              <a:ext uri="{FF2B5EF4-FFF2-40B4-BE49-F238E27FC236}">
                <a16:creationId xmlns:a16="http://schemas.microsoft.com/office/drawing/2014/main" id="{0447C0FF-FFD0-486E-8FCD-251C2528050B}"/>
              </a:ext>
            </a:extLst>
          </p:cNvPr>
          <p:cNvSpPr/>
          <p:nvPr/>
        </p:nvSpPr>
        <p:spPr>
          <a:xfrm>
            <a:off x="9072604" y="1179103"/>
            <a:ext cx="1906292" cy="1286359"/>
          </a:xfrm>
          <a:prstGeom prst="wedgeRectCallou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US" sz="2000">
                <a:solidFill>
                  <a:prstClr val="white"/>
                </a:solidFill>
                <a:latin typeface="Calibri"/>
              </a:rPr>
              <a:t>ASK ME ABOUT MY C-SECTION RATE!</a:t>
            </a:r>
          </a:p>
        </p:txBody>
      </p:sp>
    </p:spTree>
    <p:extLst>
      <p:ext uri="{BB962C8B-B14F-4D97-AF65-F5344CB8AC3E}">
        <p14:creationId xmlns:p14="http://schemas.microsoft.com/office/powerpoint/2010/main" val="40107651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9">
            <a:extLst>
              <a:ext uri="{FF2B5EF4-FFF2-40B4-BE49-F238E27FC236}">
                <a16:creationId xmlns:a16="http://schemas.microsoft.com/office/drawing/2014/main" id="{827B839B-9ADE-406B-8590-F1CAEDED45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Freeform 45">
            <a:extLst>
              <a:ext uri="{FF2B5EF4-FFF2-40B4-BE49-F238E27FC236}">
                <a16:creationId xmlns:a16="http://schemas.microsoft.com/office/drawing/2014/main" id="{CFE45BF0-46DB-408C-B5F7-7B11716805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4C55"/>
              </a:solidFill>
              <a:effectLst/>
              <a:uLnTx/>
              <a:uFillTx/>
              <a:latin typeface="Calibri" panose="020F0502020204030204"/>
              <a:ea typeface="+mn-ea"/>
              <a:cs typeface="+mn-cs"/>
            </a:endParaRPr>
          </a:p>
        </p:txBody>
      </p:sp>
      <p:sp>
        <p:nvSpPr>
          <p:cNvPr id="15" name="Freeform 46">
            <a:extLst>
              <a:ext uri="{FF2B5EF4-FFF2-40B4-BE49-F238E27FC236}">
                <a16:creationId xmlns:a16="http://schemas.microsoft.com/office/drawing/2014/main" id="{2AEBC8F2-97B1-41B4-93F1-2D289E197F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4C55"/>
              </a:solidFill>
              <a:effectLst/>
              <a:uLnTx/>
              <a:uFillTx/>
              <a:latin typeface="Calibri" panose="020F0502020204030204"/>
              <a:ea typeface="+mn-ea"/>
              <a:cs typeface="+mn-cs"/>
            </a:endParaRPr>
          </a:p>
        </p:txBody>
      </p:sp>
      <p:sp>
        <p:nvSpPr>
          <p:cNvPr id="16" name="Freeform 47">
            <a:extLst>
              <a:ext uri="{FF2B5EF4-FFF2-40B4-BE49-F238E27FC236}">
                <a16:creationId xmlns:a16="http://schemas.microsoft.com/office/drawing/2014/main" id="{472E3A19-F5D5-48FC-BB9C-48C2F68F59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4C55"/>
              </a:solidFill>
              <a:effectLst/>
              <a:uLnTx/>
              <a:uFillTx/>
              <a:latin typeface="Calibri" panose="020F0502020204030204"/>
              <a:ea typeface="+mn-ea"/>
              <a:cs typeface="+mn-cs"/>
            </a:endParaRPr>
          </a:p>
        </p:txBody>
      </p:sp>
      <p:sp>
        <p:nvSpPr>
          <p:cNvPr id="18" name="Freeform 44">
            <a:extLst>
              <a:ext uri="{FF2B5EF4-FFF2-40B4-BE49-F238E27FC236}">
                <a16:creationId xmlns:a16="http://schemas.microsoft.com/office/drawing/2014/main" id="{7A62E32F-BB65-43A8-8EB5-92346890E5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4C55"/>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4E91B64-9FCC-451E-AFB4-A827D63293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4C55"/>
              </a:solidFill>
              <a:effectLst/>
              <a:uLnTx/>
              <a:uFillTx/>
              <a:latin typeface="Calibri" panose="020F0502020204030204"/>
              <a:ea typeface="+mn-ea"/>
              <a:cs typeface="+mn-cs"/>
            </a:endParaRPr>
          </a:p>
        </p:txBody>
      </p:sp>
      <p:sp>
        <p:nvSpPr>
          <p:cNvPr id="2" name="Title 1"/>
          <p:cNvSpPr>
            <a:spLocks noGrp="1"/>
          </p:cNvSpPr>
          <p:nvPr>
            <p:ph type="title"/>
          </p:nvPr>
        </p:nvSpPr>
        <p:spPr>
          <a:xfrm>
            <a:off x="958506" y="800392"/>
            <a:ext cx="10264697" cy="1212102"/>
          </a:xfrm>
        </p:spPr>
        <p:txBody>
          <a:bodyPr>
            <a:normAutofit/>
          </a:bodyPr>
          <a:lstStyle/>
          <a:p>
            <a:pPr>
              <a:lnSpc>
                <a:spcPct val="90000"/>
              </a:lnSpc>
            </a:pPr>
            <a:r>
              <a:rPr lang="en-US" sz="3100">
                <a:solidFill>
                  <a:srgbClr val="FFFFFF"/>
                </a:solidFill>
              </a:rPr>
              <a:t>Are you reviewing your ACOG / SMFM criteria fall outs?  How can you reach your goal &gt; 80% NTSV C/S meeting criteria?</a:t>
            </a:r>
          </a:p>
        </p:txBody>
      </p:sp>
      <p:sp>
        <p:nvSpPr>
          <p:cNvPr id="3" name="Content Placeholder 2"/>
          <p:cNvSpPr>
            <a:spLocks noGrp="1"/>
          </p:cNvSpPr>
          <p:nvPr>
            <p:ph idx="1"/>
          </p:nvPr>
        </p:nvSpPr>
        <p:spPr>
          <a:xfrm>
            <a:off x="1238228" y="2562323"/>
            <a:ext cx="9809637" cy="3825965"/>
          </a:xfrm>
          <a:noFill/>
        </p:spPr>
        <p:txBody>
          <a:bodyPr vert="horz" lIns="91440" tIns="45720" rIns="91440" bIns="45720" rtlCol="0" anchor="ctr">
            <a:normAutofit fontScale="85000" lnSpcReduction="10000"/>
          </a:bodyPr>
          <a:lstStyle/>
          <a:p>
            <a:pPr>
              <a:lnSpc>
                <a:spcPct val="90000"/>
              </a:lnSpc>
            </a:pPr>
            <a:r>
              <a:rPr lang="en-US" sz="2200">
                <a:ea typeface="Lato"/>
                <a:cs typeface="Calibri"/>
              </a:rPr>
              <a:t>All team members should understand goal &gt; 80% of NTSV C/S  achieve ACOG / SMFM criteria.</a:t>
            </a:r>
            <a:endParaRPr lang="en-US" sz="2200">
              <a:ea typeface="Lato"/>
              <a:cs typeface="Lato"/>
            </a:endParaRPr>
          </a:p>
          <a:p>
            <a:pPr>
              <a:lnSpc>
                <a:spcPct val="90000"/>
              </a:lnSpc>
            </a:pPr>
            <a:r>
              <a:rPr lang="en-US" sz="2200">
                <a:ea typeface="Lato"/>
                <a:cs typeface="Lato"/>
              </a:rPr>
              <a:t>Every team should review their data for ACOG / SMFM criteria monthly or quarterly (depending on birth volume) and be sharing the data with QI team as well as providers and nurses.</a:t>
            </a:r>
            <a:endParaRPr lang="en-US"/>
          </a:p>
          <a:p>
            <a:pPr>
              <a:lnSpc>
                <a:spcPct val="90000"/>
              </a:lnSpc>
            </a:pPr>
            <a:r>
              <a:rPr lang="en-US" sz="2200" u="sng">
                <a:ea typeface="Lato"/>
                <a:cs typeface="Lato"/>
              </a:rPr>
              <a:t>Review fall outs that do not meet ACOG/SMFM criteria:</a:t>
            </a:r>
          </a:p>
          <a:p>
            <a:pPr lvl="1">
              <a:lnSpc>
                <a:spcPct val="90000"/>
              </a:lnSpc>
            </a:pPr>
            <a:r>
              <a:rPr lang="en-US" sz="2200">
                <a:ea typeface="Lato"/>
                <a:cs typeface="Lato"/>
              </a:rPr>
              <a:t>Discuss and provide feedback to clinical team</a:t>
            </a:r>
            <a:endParaRPr lang="en-US" sz="2200"/>
          </a:p>
          <a:p>
            <a:pPr lvl="1">
              <a:lnSpc>
                <a:spcPct val="90000"/>
              </a:lnSpc>
              <a:buClr>
                <a:srgbClr val="1C498B"/>
              </a:buClr>
            </a:pPr>
            <a:r>
              <a:rPr lang="en-US" sz="2200">
                <a:ea typeface="Lato"/>
                <a:cs typeface="Lato"/>
              </a:rPr>
              <a:t>Opportunity to provide specific education to providers and/nurses</a:t>
            </a:r>
          </a:p>
          <a:p>
            <a:pPr lvl="1">
              <a:lnSpc>
                <a:spcPct val="90000"/>
              </a:lnSpc>
            </a:pPr>
            <a:r>
              <a:rPr lang="en-US" sz="2200">
                <a:ea typeface="Lato"/>
                <a:cs typeface="Lato"/>
              </a:rPr>
              <a:t>Huddles / NTSV c/s checklist process should be used to review/discuss criteria and indications for cesarean</a:t>
            </a:r>
            <a:endParaRPr lang="en-US" sz="2200"/>
          </a:p>
          <a:p>
            <a:pPr lvl="1">
              <a:lnSpc>
                <a:spcPct val="90000"/>
              </a:lnSpc>
            </a:pPr>
            <a:r>
              <a:rPr lang="en-US" sz="2200">
                <a:ea typeface="Lato"/>
                <a:cs typeface="Lato"/>
              </a:rPr>
              <a:t>Check how cesarean decisions are documented and why not meeting criteria? Can documentation be improved?</a:t>
            </a:r>
            <a:endParaRPr lang="en-US" sz="2200"/>
          </a:p>
          <a:p>
            <a:pPr>
              <a:lnSpc>
                <a:spcPct val="90000"/>
              </a:lnSpc>
            </a:pPr>
            <a:endParaRPr lang="en-US" sz="2200">
              <a:ea typeface="Lato"/>
              <a:cs typeface="Lato"/>
            </a:endParaRPr>
          </a:p>
        </p:txBody>
      </p:sp>
      <p:sp>
        <p:nvSpPr>
          <p:cNvPr id="5" name="Footer Placeholder 4"/>
          <p:cNvSpPr>
            <a:spLocks noGrp="1"/>
          </p:cNvSpPr>
          <p:nvPr>
            <p:ph type="ftr" sz="quarter" idx="11"/>
          </p:nvPr>
        </p:nvSpPr>
        <p:spPr>
          <a:xfrm>
            <a:off x="795528" y="6382512"/>
            <a:ext cx="6757416" cy="320040"/>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444C55">
                    <a:tint val="75000"/>
                  </a:srgbClr>
                </a:solidFill>
                <a:effectLst/>
                <a:uLnTx/>
                <a:uFillTx/>
                <a:latin typeface="Calibri" panose="020F0502020204030204"/>
                <a:ea typeface="+mn-ea"/>
                <a:cs typeface="+mn-cs"/>
              </a:rPr>
              <a:t>Illinois Perinatal Quality Collaborative</a:t>
            </a:r>
          </a:p>
        </p:txBody>
      </p:sp>
      <p:sp>
        <p:nvSpPr>
          <p:cNvPr id="4" name="Slide Number Placeholder 3"/>
          <p:cNvSpPr>
            <a:spLocks noGrp="1"/>
          </p:cNvSpPr>
          <p:nvPr>
            <p:ph type="sldNum" sz="quarter" idx="10"/>
          </p:nvPr>
        </p:nvSpPr>
        <p:spPr>
          <a:xfrm>
            <a:off x="10707624" y="6382512"/>
            <a:ext cx="685800" cy="320040"/>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97033E4B-E3EB-3D46-B2D8-3159663620FA}" type="slidenum">
              <a:rPr kumimoji="0" lang="en-US" sz="1000" b="0" i="0" u="none" strike="noStrike" kern="1200" cap="none" spc="0" normalizeH="0" baseline="0" noProof="0" dirty="0">
                <a:ln>
                  <a:noFill/>
                </a:ln>
                <a:solidFill>
                  <a:srgbClr val="79818A">
                    <a:lumMod val="60000"/>
                    <a:lumOff val="4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44</a:t>
            </a:fld>
            <a:endParaRPr kumimoji="0" lang="en-US" sz="1000" b="0" i="0" u="none" strike="noStrike" kern="1200" cap="none" spc="0" normalizeH="0" baseline="0" noProof="0">
              <a:ln>
                <a:noFill/>
              </a:ln>
              <a:solidFill>
                <a:srgbClr val="79818A">
                  <a:lumMod val="60000"/>
                  <a:lumOff val="4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01484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609600" y="1411907"/>
          <a:ext cx="10541876" cy="48630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609600" y="86344"/>
            <a:ext cx="10972800" cy="1325563"/>
          </a:xfrm>
        </p:spPr>
        <p:txBody>
          <a:bodyPr/>
          <a:lstStyle/>
          <a:p>
            <a:r>
              <a:rPr lang="en-US">
                <a:ea typeface="Lato Medium"/>
                <a:cs typeface="Lato Medium"/>
              </a:rPr>
              <a:t>Fall-Outs: Individual Case Review Steps</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srgbClr val="79818A">
                  <a:lumMod val="60000"/>
                  <a:lumOff val="40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Calibri" panose="020F0502020204030204"/>
                <a:ea typeface="+mn-ea"/>
                <a:cs typeface="+mn-cs"/>
              </a:rPr>
              <a:t>Illinois Perinatal Quality Collaborative</a:t>
            </a:r>
          </a:p>
        </p:txBody>
      </p:sp>
      <p:pic>
        <p:nvPicPr>
          <p:cNvPr id="40" name="Graphic 40" descr="Checkbox Checked with solid fill">
            <a:extLst>
              <a:ext uri="{FF2B5EF4-FFF2-40B4-BE49-F238E27FC236}">
                <a16:creationId xmlns:a16="http://schemas.microsoft.com/office/drawing/2014/main" id="{23B1DDB4-1994-679B-53EC-414818E4E06C}"/>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1277815" y="1412631"/>
            <a:ext cx="914400" cy="914400"/>
          </a:xfrm>
          <a:prstGeom prst="rect">
            <a:avLst/>
          </a:prstGeom>
        </p:spPr>
      </p:pic>
      <p:pic>
        <p:nvPicPr>
          <p:cNvPr id="41" name="Graphic 40" descr="Checkbox Checked with solid fill">
            <a:extLst>
              <a:ext uri="{FF2B5EF4-FFF2-40B4-BE49-F238E27FC236}">
                <a16:creationId xmlns:a16="http://schemas.microsoft.com/office/drawing/2014/main" id="{AAE6D9A8-D040-8E2C-44D6-59EB97376178}"/>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1277814" y="3382107"/>
            <a:ext cx="914400" cy="914400"/>
          </a:xfrm>
          <a:prstGeom prst="rect">
            <a:avLst/>
          </a:prstGeom>
        </p:spPr>
      </p:pic>
      <p:pic>
        <p:nvPicPr>
          <p:cNvPr id="42" name="Graphic 40" descr="Checkbox Checked with solid fill">
            <a:extLst>
              <a:ext uri="{FF2B5EF4-FFF2-40B4-BE49-F238E27FC236}">
                <a16:creationId xmlns:a16="http://schemas.microsoft.com/office/drawing/2014/main" id="{116A9219-80FB-FCA3-BC71-FCAA7B5524BC}"/>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1277814" y="2385646"/>
            <a:ext cx="914400" cy="914400"/>
          </a:xfrm>
          <a:prstGeom prst="rect">
            <a:avLst/>
          </a:prstGeom>
        </p:spPr>
      </p:pic>
      <p:pic>
        <p:nvPicPr>
          <p:cNvPr id="54" name="Graphic 40" descr="Checkbox Checked with solid fill">
            <a:extLst>
              <a:ext uri="{FF2B5EF4-FFF2-40B4-BE49-F238E27FC236}">
                <a16:creationId xmlns:a16="http://schemas.microsoft.com/office/drawing/2014/main" id="{5779A070-49F8-FF2D-0C36-6EF95C555D38}"/>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1277814" y="4355122"/>
            <a:ext cx="914400" cy="914400"/>
          </a:xfrm>
          <a:prstGeom prst="rect">
            <a:avLst/>
          </a:prstGeom>
        </p:spPr>
      </p:pic>
      <p:pic>
        <p:nvPicPr>
          <p:cNvPr id="55" name="Graphic 40" descr="Checkbox Checked with solid fill">
            <a:extLst>
              <a:ext uri="{FF2B5EF4-FFF2-40B4-BE49-F238E27FC236}">
                <a16:creationId xmlns:a16="http://schemas.microsoft.com/office/drawing/2014/main" id="{50FD075E-EE49-91A8-5A45-9307E6673F06}"/>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1277814" y="5363307"/>
            <a:ext cx="914400" cy="914400"/>
          </a:xfrm>
          <a:prstGeom prst="rect">
            <a:avLst/>
          </a:prstGeom>
        </p:spPr>
      </p:pic>
    </p:spTree>
    <p:extLst>
      <p:ext uri="{BB962C8B-B14F-4D97-AF65-F5344CB8AC3E}">
        <p14:creationId xmlns:p14="http://schemas.microsoft.com/office/powerpoint/2010/main" val="34340688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4A941C3F-C414-ED0F-02A6-8D06BB6807F7}"/>
              </a:ext>
            </a:extLst>
          </p:cNvPr>
          <p:cNvSpPr/>
          <p:nvPr/>
        </p:nvSpPr>
        <p:spPr>
          <a:xfrm>
            <a:off x="2385264" y="4237081"/>
            <a:ext cx="1940632" cy="1956061"/>
          </a:xfrm>
          <a:prstGeom prst="ellipse">
            <a:avLst/>
          </a:prstGeom>
          <a:solidFill>
            <a:srgbClr val="E7EDF5"/>
          </a:solidFill>
          <a:ln>
            <a:solidFill>
              <a:srgbClr val="E7ED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p:nvPr>
        </p:nvSpPr>
        <p:spPr>
          <a:xfrm>
            <a:off x="100954" y="927800"/>
            <a:ext cx="6642468" cy="1347974"/>
          </a:xfrm>
          <a:noFill/>
        </p:spPr>
        <p:txBody>
          <a:bodyPr/>
          <a:lstStyle/>
          <a:p>
            <a:r>
              <a:rPr lang="en-US">
                <a:ea typeface="Lato Medium"/>
                <a:cs typeface="Lato Medium"/>
              </a:rPr>
              <a:t>Key ILPQC Resource for Fallout Review </a:t>
            </a:r>
            <a:r>
              <a:rPr lang="en-US">
                <a:ea typeface="Lato Medium"/>
                <a:cs typeface="Calibri"/>
              </a:rPr>
              <a:t>NTSV C-Section Cases Not Meeting ACOG/SMFM Criteria </a:t>
            </a:r>
            <a:endParaRPr lang="en-US" b="0">
              <a:ea typeface="+mj-lt"/>
              <a:cs typeface="+mj-lt"/>
            </a:endParaRPr>
          </a:p>
          <a:p>
            <a:endParaRPr lang="en-US">
              <a:ea typeface="Lato Medium"/>
              <a:cs typeface="Lato Medium"/>
            </a:endParaRPr>
          </a:p>
        </p:txBody>
      </p:sp>
      <p:sp>
        <p:nvSpPr>
          <p:cNvPr id="3" name="Content Placeholder 2"/>
          <p:cNvSpPr>
            <a:spLocks noGrp="1"/>
          </p:cNvSpPr>
          <p:nvPr>
            <p:ph idx="1"/>
          </p:nvPr>
        </p:nvSpPr>
        <p:spPr>
          <a:xfrm>
            <a:off x="519193" y="2642730"/>
            <a:ext cx="5795493" cy="4480490"/>
          </a:xfrm>
        </p:spPr>
        <p:txBody>
          <a:bodyPr vert="horz" lIns="91440" tIns="45720" rIns="91440" bIns="45720" rtlCol="0" anchor="t">
            <a:noAutofit/>
          </a:bodyPr>
          <a:lstStyle/>
          <a:p>
            <a:r>
              <a:rPr lang="en-US" sz="2600">
                <a:ea typeface="Lato"/>
                <a:cs typeface="Lato"/>
              </a:rPr>
              <a:t>ILPQC has created a Fallout Review form to review NTSV C-Section Cases that do not meet ACOG/SMFM Criteria </a:t>
            </a:r>
            <a:endParaRPr lang="en-US" sz="260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srgbClr val="79818A">
                  <a:lumMod val="60000"/>
                  <a:lumOff val="40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Calibri" panose="020F0502020204030204"/>
                <a:ea typeface="+mn-ea"/>
                <a:cs typeface="+mn-cs"/>
              </a:rPr>
              <a:t>Illinois Perinatal Quality Collaborative</a:t>
            </a:r>
          </a:p>
        </p:txBody>
      </p:sp>
      <p:pic>
        <p:nvPicPr>
          <p:cNvPr id="6" name="Picture 6" descr="Text&#10;&#10;Description automatically generated">
            <a:extLst>
              <a:ext uri="{FF2B5EF4-FFF2-40B4-BE49-F238E27FC236}">
                <a16:creationId xmlns:a16="http://schemas.microsoft.com/office/drawing/2014/main" id="{667AEA6E-3DA4-6598-D88E-18F61ADE1B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42502" y="80545"/>
            <a:ext cx="5300419" cy="668399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Rectangle 7">
            <a:extLst>
              <a:ext uri="{FF2B5EF4-FFF2-40B4-BE49-F238E27FC236}">
                <a16:creationId xmlns:a16="http://schemas.microsoft.com/office/drawing/2014/main" id="{70246825-6FB2-5AD0-8852-39B37BB9209D}"/>
              </a:ext>
            </a:extLst>
          </p:cNvPr>
          <p:cNvSpPr/>
          <p:nvPr/>
        </p:nvSpPr>
        <p:spPr>
          <a:xfrm>
            <a:off x="6737402" y="2097"/>
            <a:ext cx="5463150" cy="6857998"/>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Graphic 15" descr="Laptop with solid fill">
            <a:extLst>
              <a:ext uri="{FF2B5EF4-FFF2-40B4-BE49-F238E27FC236}">
                <a16:creationId xmlns:a16="http://schemas.microsoft.com/office/drawing/2014/main" id="{7D511027-41B4-DAC9-40E4-C5927F0DB68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2212671" y="4094184"/>
            <a:ext cx="2285818" cy="2256662"/>
          </a:xfrm>
          <a:prstGeom prst="rect">
            <a:avLst/>
          </a:prstGeom>
        </p:spPr>
      </p:pic>
      <p:sp>
        <p:nvSpPr>
          <p:cNvPr id="17" name="TextBox 16">
            <a:extLst>
              <a:ext uri="{FF2B5EF4-FFF2-40B4-BE49-F238E27FC236}">
                <a16:creationId xmlns:a16="http://schemas.microsoft.com/office/drawing/2014/main" id="{E942893E-5A19-C546-D083-77A9B0797AAB}"/>
              </a:ext>
            </a:extLst>
          </p:cNvPr>
          <p:cNvSpPr txBox="1"/>
          <p:nvPr/>
        </p:nvSpPr>
        <p:spPr>
          <a:xfrm>
            <a:off x="2832630" y="4809509"/>
            <a:ext cx="104775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444C55"/>
                </a:solidFill>
                <a:effectLst/>
                <a:uLnTx/>
                <a:uFillTx/>
                <a:latin typeface="Calibri" panose="020F0502020204030204"/>
                <a:ea typeface="+mn-ea"/>
                <a:cs typeface="Calibri"/>
              </a:rPr>
              <a:t>Fallout Review</a:t>
            </a:r>
          </a:p>
        </p:txBody>
      </p:sp>
    </p:spTree>
    <p:extLst>
      <p:ext uri="{BB962C8B-B14F-4D97-AF65-F5344CB8AC3E}">
        <p14:creationId xmlns:p14="http://schemas.microsoft.com/office/powerpoint/2010/main" val="17420534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3962529" y="2343477"/>
            <a:ext cx="7713267" cy="4012873"/>
          </a:xfrm>
          <a:prstGeom prst="rect">
            <a:avLst/>
          </a:prstGeom>
          <a:ln w="38100">
            <a:solidFill>
              <a:schemeClr val="accent1"/>
            </a:solidFill>
          </a:ln>
        </p:spPr>
      </p:pic>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srgbClr val="79818A">
                  <a:lumMod val="60000"/>
                  <a:lumOff val="40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Calibri" panose="020F0502020204030204"/>
                <a:ea typeface="+mn-ea"/>
                <a:cs typeface="+mn-cs"/>
              </a:rPr>
              <a:t>Illinois Perinatal Quality Collaborative</a:t>
            </a:r>
          </a:p>
        </p:txBody>
      </p:sp>
      <p:pic>
        <p:nvPicPr>
          <p:cNvPr id="6" name="Picture 5"/>
          <p:cNvPicPr>
            <a:picLocks noChangeAspect="1"/>
          </p:cNvPicPr>
          <p:nvPr/>
        </p:nvPicPr>
        <p:blipFill>
          <a:blip r:embed="rId3"/>
          <a:stretch>
            <a:fillRect/>
          </a:stretch>
        </p:blipFill>
        <p:spPr>
          <a:xfrm>
            <a:off x="189997" y="133897"/>
            <a:ext cx="4129754" cy="1995912"/>
          </a:xfrm>
          <a:prstGeom prst="rect">
            <a:avLst/>
          </a:prstGeom>
          <a:ln w="38100">
            <a:solidFill>
              <a:schemeClr val="accent1"/>
            </a:solidFill>
          </a:ln>
        </p:spPr>
      </p:pic>
      <p:sp>
        <p:nvSpPr>
          <p:cNvPr id="8" name="Rounded Rectangle 7"/>
          <p:cNvSpPr/>
          <p:nvPr/>
        </p:nvSpPr>
        <p:spPr>
          <a:xfrm>
            <a:off x="4850523" y="755841"/>
            <a:ext cx="3142593" cy="8408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rPr>
              <a:t>Select the primary indication for C/S that is documented </a:t>
            </a:r>
          </a:p>
        </p:txBody>
      </p:sp>
      <p:sp>
        <p:nvSpPr>
          <p:cNvPr id="9" name="Rounded Rectangle 8"/>
          <p:cNvSpPr/>
          <p:nvPr/>
        </p:nvSpPr>
        <p:spPr>
          <a:xfrm>
            <a:off x="609600" y="3016469"/>
            <a:ext cx="3142593" cy="21335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rPr>
              <a:t>Determine whether ACOG/SMFM Criteria for cesarean indication was achieved by answering the questions listed on the indication</a:t>
            </a:r>
          </a:p>
        </p:txBody>
      </p:sp>
      <p:sp>
        <p:nvSpPr>
          <p:cNvPr id="10" name="Oval 9"/>
          <p:cNvSpPr/>
          <p:nvPr/>
        </p:nvSpPr>
        <p:spPr>
          <a:xfrm>
            <a:off x="4282965" y="284408"/>
            <a:ext cx="882869" cy="8408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22225">
                  <a:solidFill>
                    <a:srgbClr val="F5668F"/>
                  </a:solidFill>
                  <a:prstDash val="solid"/>
                </a:ln>
                <a:solidFill>
                  <a:srgbClr val="F5668F">
                    <a:lumMod val="40000"/>
                    <a:lumOff val="60000"/>
                  </a:srgbClr>
                </a:solidFill>
                <a:effectLst/>
                <a:uLnTx/>
                <a:uFillTx/>
                <a:latin typeface="Calibri" panose="020F0502020204030204"/>
                <a:ea typeface="+mn-ea"/>
                <a:cs typeface="+mn-cs"/>
              </a:rPr>
              <a:t>1</a:t>
            </a:r>
          </a:p>
        </p:txBody>
      </p:sp>
      <p:sp>
        <p:nvSpPr>
          <p:cNvPr id="11" name="Oval 10"/>
          <p:cNvSpPr/>
          <p:nvPr/>
        </p:nvSpPr>
        <p:spPr>
          <a:xfrm>
            <a:off x="205762" y="2577348"/>
            <a:ext cx="882869" cy="8408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22225">
                  <a:solidFill>
                    <a:srgbClr val="F5668F"/>
                  </a:solidFill>
                  <a:prstDash val="solid"/>
                </a:ln>
                <a:solidFill>
                  <a:srgbClr val="F5668F">
                    <a:lumMod val="40000"/>
                    <a:lumOff val="60000"/>
                  </a:srgbClr>
                </a:solidFill>
                <a:effectLst/>
                <a:uLnTx/>
                <a:uFillTx/>
                <a:latin typeface="Calibri" panose="020F0502020204030204"/>
                <a:ea typeface="+mn-ea"/>
                <a:cs typeface="+mn-cs"/>
              </a:rPr>
              <a:t>2</a:t>
            </a:r>
          </a:p>
        </p:txBody>
      </p:sp>
    </p:spTree>
    <p:extLst>
      <p:ext uri="{BB962C8B-B14F-4D97-AF65-F5344CB8AC3E}">
        <p14:creationId xmlns:p14="http://schemas.microsoft.com/office/powerpoint/2010/main" val="11557335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srgbClr val="79818A">
                  <a:lumMod val="60000"/>
                  <a:lumOff val="40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Calibri" panose="020F0502020204030204"/>
                <a:ea typeface="+mn-ea"/>
                <a:cs typeface="+mn-cs"/>
              </a:rPr>
              <a:t>Illinois Perinatal Quality Collaborative</a:t>
            </a:r>
          </a:p>
        </p:txBody>
      </p:sp>
      <p:pic>
        <p:nvPicPr>
          <p:cNvPr id="6" name="Picture 5"/>
          <p:cNvPicPr>
            <a:picLocks noChangeAspect="1"/>
          </p:cNvPicPr>
          <p:nvPr/>
        </p:nvPicPr>
        <p:blipFill rotWithShape="1">
          <a:blip r:embed="rId2"/>
          <a:srcRect t="1955"/>
          <a:stretch/>
        </p:blipFill>
        <p:spPr>
          <a:xfrm>
            <a:off x="3223442" y="1993182"/>
            <a:ext cx="8688012" cy="4016223"/>
          </a:xfrm>
          <a:prstGeom prst="rect">
            <a:avLst/>
          </a:prstGeom>
          <a:ln w="38100">
            <a:solidFill>
              <a:schemeClr val="accent1"/>
            </a:solidFill>
          </a:ln>
        </p:spPr>
      </p:pic>
      <p:sp>
        <p:nvSpPr>
          <p:cNvPr id="7" name="Rounded Rectangle 6"/>
          <p:cNvSpPr/>
          <p:nvPr/>
        </p:nvSpPr>
        <p:spPr>
          <a:xfrm>
            <a:off x="372512" y="2858814"/>
            <a:ext cx="2696509" cy="21335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rPr>
              <a:t>Determine whether ACOG/SMFM Criteria for cesarean indication was achieved by answering the questions listed on the indication</a:t>
            </a:r>
          </a:p>
        </p:txBody>
      </p:sp>
      <p:sp>
        <p:nvSpPr>
          <p:cNvPr id="8" name="Oval 7"/>
          <p:cNvSpPr/>
          <p:nvPr/>
        </p:nvSpPr>
        <p:spPr>
          <a:xfrm>
            <a:off x="-48508" y="2123090"/>
            <a:ext cx="2459421" cy="8247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22225">
                  <a:solidFill>
                    <a:srgbClr val="F5668F"/>
                  </a:solidFill>
                  <a:prstDash val="solid"/>
                </a:ln>
                <a:solidFill>
                  <a:srgbClr val="F5668F">
                    <a:lumMod val="40000"/>
                    <a:lumOff val="60000"/>
                  </a:srgbClr>
                </a:solidFill>
                <a:effectLst/>
                <a:uLnTx/>
                <a:uFillTx/>
                <a:latin typeface="Calibri" panose="020F0502020204030204"/>
                <a:ea typeface="+mn-ea"/>
                <a:cs typeface="+mn-cs"/>
              </a:rPr>
              <a:t>2 </a:t>
            </a:r>
            <a:r>
              <a:rPr kumimoji="0" lang="en-US" sz="2400" b="1" i="0" u="none" strike="noStrike" kern="1200" cap="none" spc="0" normalizeH="0" baseline="0" noProof="0" err="1">
                <a:ln w="22225">
                  <a:solidFill>
                    <a:srgbClr val="F5668F"/>
                  </a:solidFill>
                  <a:prstDash val="solid"/>
                </a:ln>
                <a:solidFill>
                  <a:srgbClr val="F5668F">
                    <a:lumMod val="40000"/>
                    <a:lumOff val="60000"/>
                  </a:srgbClr>
                </a:solidFill>
                <a:effectLst/>
                <a:uLnTx/>
                <a:uFillTx/>
                <a:latin typeface="Calibri" panose="020F0502020204030204"/>
                <a:ea typeface="+mn-ea"/>
                <a:cs typeface="+mn-cs"/>
              </a:rPr>
              <a:t>Cont</a:t>
            </a:r>
            <a:r>
              <a:rPr kumimoji="0" lang="en-US" sz="2400" b="1" i="0" u="none" strike="noStrike" kern="1200" cap="none" spc="0" normalizeH="0" baseline="0" noProof="0">
                <a:ln w="22225">
                  <a:solidFill>
                    <a:srgbClr val="F5668F"/>
                  </a:solidFill>
                  <a:prstDash val="solid"/>
                </a:ln>
                <a:solidFill>
                  <a:srgbClr val="F5668F">
                    <a:lumMod val="40000"/>
                    <a:lumOff val="60000"/>
                  </a:srgbClr>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9057425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srgbClr val="79818A">
                  <a:lumMod val="60000"/>
                  <a:lumOff val="40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Calibri" panose="020F0502020204030204"/>
                <a:ea typeface="+mn-ea"/>
                <a:cs typeface="+mn-cs"/>
              </a:rPr>
              <a:t>Illinois Perinatal Quality Collaborative</a:t>
            </a:r>
          </a:p>
        </p:txBody>
      </p:sp>
      <p:pic>
        <p:nvPicPr>
          <p:cNvPr id="6" name="Picture 5"/>
          <p:cNvPicPr>
            <a:picLocks noChangeAspect="1"/>
          </p:cNvPicPr>
          <p:nvPr/>
        </p:nvPicPr>
        <p:blipFill>
          <a:blip r:embed="rId2"/>
          <a:stretch>
            <a:fillRect/>
          </a:stretch>
        </p:blipFill>
        <p:spPr>
          <a:xfrm>
            <a:off x="343285" y="636748"/>
            <a:ext cx="8171673" cy="6041919"/>
          </a:xfrm>
          <a:prstGeom prst="rect">
            <a:avLst/>
          </a:prstGeom>
          <a:ln w="38100">
            <a:solidFill>
              <a:schemeClr val="accent1"/>
            </a:solidFill>
          </a:ln>
        </p:spPr>
      </p:pic>
      <p:sp>
        <p:nvSpPr>
          <p:cNvPr id="7" name="Rounded Rectangle 6"/>
          <p:cNvSpPr/>
          <p:nvPr/>
        </p:nvSpPr>
        <p:spPr>
          <a:xfrm>
            <a:off x="9152206" y="2832645"/>
            <a:ext cx="2696509" cy="21335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rPr>
              <a:t>Answer this list of questions to better understand why ACOG/SMFM Criteria were not met</a:t>
            </a:r>
          </a:p>
        </p:txBody>
      </p:sp>
      <p:sp>
        <p:nvSpPr>
          <p:cNvPr id="8" name="Oval 7"/>
          <p:cNvSpPr/>
          <p:nvPr/>
        </p:nvSpPr>
        <p:spPr>
          <a:xfrm>
            <a:off x="8710771" y="2412231"/>
            <a:ext cx="882869" cy="8408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22225">
                  <a:solidFill>
                    <a:srgbClr val="F5668F"/>
                  </a:solidFill>
                  <a:prstDash val="solid"/>
                </a:ln>
                <a:solidFill>
                  <a:srgbClr val="F5668F">
                    <a:lumMod val="40000"/>
                    <a:lumOff val="60000"/>
                  </a:srgbClr>
                </a:solidFill>
                <a:effectLst/>
                <a:uLnTx/>
                <a:uFillTx/>
                <a:latin typeface="Calibri" panose="020F0502020204030204"/>
                <a:ea typeface="+mn-ea"/>
                <a:cs typeface="+mn-cs"/>
              </a:rPr>
              <a:t>3</a:t>
            </a:r>
          </a:p>
        </p:txBody>
      </p:sp>
    </p:spTree>
    <p:extLst>
      <p:ext uri="{BB962C8B-B14F-4D97-AF65-F5344CB8AC3E}">
        <p14:creationId xmlns:p14="http://schemas.microsoft.com/office/powerpoint/2010/main" val="2841507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2023 ILPQC Face-to-Face Meeting</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360622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5"/>
            <a:ext cx="6411310" cy="1325563"/>
          </a:xfrm>
        </p:spPr>
        <p:txBody>
          <a:bodyPr/>
          <a:lstStyle/>
          <a:p>
            <a:r>
              <a:rPr lang="en-US"/>
              <a:t>PVB Opportunity Review/Debrief Key Steps</a:t>
            </a:r>
          </a:p>
        </p:txBody>
      </p:sp>
      <p:sp>
        <p:nvSpPr>
          <p:cNvPr id="3" name="Content Placeholder 2"/>
          <p:cNvSpPr>
            <a:spLocks noGrp="1"/>
          </p:cNvSpPr>
          <p:nvPr>
            <p:ph idx="1"/>
          </p:nvPr>
        </p:nvSpPr>
        <p:spPr/>
        <p:txBody>
          <a:bodyPr/>
          <a:lstStyle/>
          <a:p>
            <a:pPr lvl="0">
              <a:buFont typeface="Wingdings" panose="05000000000000000000" pitchFamily="2" charset="2"/>
              <a:buChar char="q"/>
            </a:pPr>
            <a:r>
              <a:rPr lang="en-US"/>
              <a:t>Identify NTSV cases not meeting ACOG/SMFM criteria at least monthly.</a:t>
            </a:r>
          </a:p>
          <a:p>
            <a:pPr lvl="0">
              <a:buFont typeface="Wingdings" panose="05000000000000000000" pitchFamily="2" charset="2"/>
              <a:buChar char="q"/>
            </a:pPr>
            <a:r>
              <a:rPr lang="en-US"/>
              <a:t>Review PVB dashboard/ patient’s medical record and use the </a:t>
            </a:r>
            <a:r>
              <a:rPr lang="en-US" b="1" i="1"/>
              <a:t>PVB Fallout Review Form</a:t>
            </a:r>
            <a:r>
              <a:rPr lang="en-US"/>
              <a:t> to understand why ACOG/SMFM criteria were not met.</a:t>
            </a:r>
          </a:p>
          <a:p>
            <a:pPr lvl="0">
              <a:buFont typeface="Wingdings" panose="05000000000000000000" pitchFamily="2" charset="2"/>
              <a:buChar char="q"/>
            </a:pPr>
            <a:r>
              <a:rPr lang="en-US"/>
              <a:t>Provide feedback to patient’s clinical team regarding fallout review.</a:t>
            </a:r>
          </a:p>
          <a:p>
            <a:pPr lvl="0">
              <a:buFont typeface="Wingdings" panose="05000000000000000000" pitchFamily="2" charset="2"/>
              <a:buChar char="q"/>
            </a:pPr>
            <a:r>
              <a:rPr lang="en-US"/>
              <a:t>Use to improve understanding of why ACOG/SMFM criteria are not met to drive QI strategies and focus education for L&amp;D clinical teams.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srgbClr val="79818A">
                  <a:lumMod val="60000"/>
                  <a:lumOff val="40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Calibri" panose="020F0502020204030204"/>
                <a:ea typeface="+mn-ea"/>
                <a:cs typeface="+mn-cs"/>
              </a:rPr>
              <a:t>Illinois Perinatal Quality Collaborative</a:t>
            </a:r>
          </a:p>
        </p:txBody>
      </p:sp>
    </p:spTree>
    <p:extLst>
      <p:ext uri="{BB962C8B-B14F-4D97-AF65-F5344CB8AC3E}">
        <p14:creationId xmlns:p14="http://schemas.microsoft.com/office/powerpoint/2010/main" val="9290602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Key Messages from FPQC</a:t>
            </a:r>
          </a:p>
        </p:txBody>
      </p:sp>
      <p:sp>
        <p:nvSpPr>
          <p:cNvPr id="3" name="Content Placeholder 2"/>
          <p:cNvSpPr>
            <a:spLocks noGrp="1"/>
          </p:cNvSpPr>
          <p:nvPr>
            <p:ph idx="1"/>
          </p:nvPr>
        </p:nvSpPr>
        <p:spPr/>
        <p:txBody>
          <a:bodyPr>
            <a:normAutofit lnSpcReduction="10000"/>
          </a:bodyPr>
          <a:lstStyle/>
          <a:p>
            <a:pPr lvl="0"/>
            <a:r>
              <a:rPr lang="en-US" dirty="0"/>
              <a:t>Keep patients in the center</a:t>
            </a:r>
          </a:p>
          <a:p>
            <a:r>
              <a:rPr lang="en-US" dirty="0"/>
              <a:t>Find effective champions (physician, CNM, nurse, administrator) </a:t>
            </a:r>
          </a:p>
          <a:p>
            <a:pPr lvl="0"/>
            <a:r>
              <a:rPr lang="en-US" dirty="0"/>
              <a:t>Educate with reputable sources. </a:t>
            </a:r>
          </a:p>
          <a:p>
            <a:pPr lvl="0"/>
            <a:r>
              <a:rPr lang="en-US" dirty="0"/>
              <a:t>Use checklists in each of the focus areas. Particularly effective is a “pre-cesarean” checklist</a:t>
            </a:r>
          </a:p>
          <a:p>
            <a:pPr lvl="0"/>
            <a:r>
              <a:rPr lang="en-US" dirty="0"/>
              <a:t>Post provider and/or practice level NTSV c/s data </a:t>
            </a:r>
          </a:p>
          <a:p>
            <a:pPr lvl="0"/>
            <a:r>
              <a:rPr lang="en-US" dirty="0"/>
              <a:t>Meet the people where they are</a:t>
            </a:r>
          </a:p>
          <a:p>
            <a:pPr lvl="0"/>
            <a:r>
              <a:rPr lang="en-US" dirty="0"/>
              <a:t>Don’t try to change everything at once</a:t>
            </a:r>
          </a:p>
          <a:p>
            <a:endParaRPr lang="en-US" dirty="0"/>
          </a:p>
        </p:txBody>
      </p:sp>
      <p:sp>
        <p:nvSpPr>
          <p:cNvPr id="4" name="Slide Number Placeholder 3"/>
          <p:cNvSpPr>
            <a:spLocks noGrp="1"/>
          </p:cNvSpPr>
          <p:nvPr>
            <p:ph type="sldNum" sz="quarter" idx="12"/>
          </p:nvPr>
        </p:nvSpPr>
        <p:spPr/>
        <p:txBody>
          <a:bodyPr/>
          <a:lstStyle/>
          <a:p>
            <a:pPr>
              <a:defRPr/>
            </a:pPr>
            <a:fld id="{800332C6-A5C1-4D88-ADCE-6F3163D8595A}" type="slidenum">
              <a:rPr lang="en-US">
                <a:solidFill>
                  <a:prstClr val="white"/>
                </a:solidFill>
                <a:ea typeface="MS PGothic" pitchFamily="34" charset="-128"/>
                <a:cs typeface="Arial" pitchFamily="34" charset="0"/>
              </a:rPr>
              <a:pPr>
                <a:defRPr/>
              </a:pPr>
              <a:t>51</a:t>
            </a:fld>
            <a:endParaRPr lang="en-US">
              <a:solidFill>
                <a:prstClr val="white"/>
              </a:solidFill>
              <a:ea typeface="MS PGothic" pitchFamily="34" charset="-128"/>
              <a:cs typeface="Arial" pitchFamily="34" charset="0"/>
            </a:endParaRPr>
          </a:p>
        </p:txBody>
      </p:sp>
    </p:spTree>
    <p:extLst>
      <p:ext uri="{BB962C8B-B14F-4D97-AF65-F5344CB8AC3E}">
        <p14:creationId xmlns:p14="http://schemas.microsoft.com/office/powerpoint/2010/main" val="21354095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13310" y="1003672"/>
            <a:ext cx="9365380" cy="2014679"/>
          </a:xfrm>
        </p:spPr>
        <p:txBody>
          <a:bodyPr/>
          <a:lstStyle/>
          <a:p>
            <a:r>
              <a:rPr lang="en-US">
                <a:ea typeface="Lato Medium"/>
                <a:cs typeface="Lato Medium"/>
              </a:rPr>
              <a:t>Team Talk: University of Chicago</a:t>
            </a:r>
            <a:endParaRPr lang="en-US" sz="2800"/>
          </a:p>
        </p:txBody>
      </p:sp>
      <p:sp>
        <p:nvSpPr>
          <p:cNvPr id="7" name="Subtitle 6"/>
          <p:cNvSpPr>
            <a:spLocks noGrp="1"/>
          </p:cNvSpPr>
          <p:nvPr>
            <p:ph type="subTitle" idx="1"/>
          </p:nvPr>
        </p:nvSpPr>
        <p:spPr>
          <a:xfrm>
            <a:off x="1413310" y="3081639"/>
            <a:ext cx="10041115" cy="1504154"/>
          </a:xfrm>
        </p:spPr>
        <p:txBody>
          <a:bodyPr vert="horz" lIns="91440" tIns="45720" rIns="91440" bIns="45720" rtlCol="0" anchor="t">
            <a:noAutofit/>
          </a:bodyPr>
          <a:lstStyle/>
          <a:p>
            <a:endParaRPr lang="en-US"/>
          </a:p>
        </p:txBody>
      </p:sp>
      <p:sp>
        <p:nvSpPr>
          <p:cNvPr id="4" name="Slide Number Placeholder 3"/>
          <p:cNvSpPr>
            <a:spLocks noGrp="1"/>
          </p:cNvSpPr>
          <p:nvPr>
            <p:ph type="sldNum" sz="quarter" idx="4294967295"/>
          </p:nvPr>
        </p:nvSpPr>
        <p:spPr>
          <a:xfrm>
            <a:off x="9448800" y="6356350"/>
            <a:ext cx="2743200" cy="365125"/>
          </a:xfrm>
        </p:spPr>
        <p:txBody>
          <a:bodyPr/>
          <a:lstStyle/>
          <a:p>
            <a:fld id="{97033E4B-E3EB-3D46-B2D8-3159663620FA}" type="slidenum">
              <a:rPr lang="en-US" smtClean="0"/>
              <a:pPr/>
              <a:t>52</a:t>
            </a:fld>
            <a:endParaRPr lang="en-US"/>
          </a:p>
        </p:txBody>
      </p:sp>
      <p:sp>
        <p:nvSpPr>
          <p:cNvPr id="5" name="Footer Placeholder 4"/>
          <p:cNvSpPr>
            <a:spLocks noGrp="1"/>
          </p:cNvSpPr>
          <p:nvPr>
            <p:ph type="ftr" sz="quarter" idx="4294967295"/>
          </p:nvPr>
        </p:nvSpPr>
        <p:spPr>
          <a:xfrm>
            <a:off x="0" y="6356350"/>
            <a:ext cx="4114800" cy="365125"/>
          </a:xfrm>
        </p:spPr>
        <p:txBody>
          <a:bodyPr/>
          <a:lstStyle/>
          <a:p>
            <a:pPr algn="l"/>
            <a:r>
              <a:rPr lang="en-US"/>
              <a:t>Illinois Perinatal Quality Collaborative</a:t>
            </a:r>
          </a:p>
        </p:txBody>
      </p:sp>
    </p:spTree>
    <p:extLst>
      <p:ext uri="{BB962C8B-B14F-4D97-AF65-F5344CB8AC3E}">
        <p14:creationId xmlns:p14="http://schemas.microsoft.com/office/powerpoint/2010/main" val="35082946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itle 19"/>
          <p:cNvSpPr>
            <a:spLocks noGrp="1"/>
          </p:cNvSpPr>
          <p:nvPr>
            <p:ph type="subTitle" idx="1"/>
          </p:nvPr>
        </p:nvSpPr>
        <p:spPr/>
        <p:txBody>
          <a:bodyPr/>
          <a:lstStyle/>
          <a:p>
            <a:r>
              <a:rPr lang="en-US" dirty="0"/>
              <a:t>UChicago Family Birth Center</a:t>
            </a:r>
          </a:p>
        </p:txBody>
      </p:sp>
      <p:sp>
        <p:nvSpPr>
          <p:cNvPr id="19" name="Title 18"/>
          <p:cNvSpPr>
            <a:spLocks noGrp="1"/>
          </p:cNvSpPr>
          <p:nvPr>
            <p:ph type="ctrTitle"/>
          </p:nvPr>
        </p:nvSpPr>
        <p:spPr/>
        <p:txBody>
          <a:bodyPr/>
          <a:lstStyle/>
          <a:p>
            <a:r>
              <a:rPr lang="en-US" dirty="0"/>
              <a:t>Promoting Vaginal Birth </a:t>
            </a:r>
            <a:br>
              <a:rPr lang="en-US" dirty="0"/>
            </a:br>
            <a:r>
              <a:rPr lang="en-US" dirty="0"/>
              <a:t>Staff Engagement</a:t>
            </a:r>
          </a:p>
        </p:txBody>
      </p:sp>
      <p:sp>
        <p:nvSpPr>
          <p:cNvPr id="21" name="Text Placeholder 20"/>
          <p:cNvSpPr>
            <a:spLocks noGrp="1"/>
          </p:cNvSpPr>
          <p:nvPr>
            <p:ph type="body" sz="quarter" idx="10"/>
          </p:nvPr>
        </p:nvSpPr>
        <p:spPr/>
        <p:txBody>
          <a:bodyPr/>
          <a:lstStyle/>
          <a:p>
            <a:r>
              <a:rPr lang="en-US" dirty="0"/>
              <a:t>Anna Marzano, BSN, RN, CBC, C-EFM</a:t>
            </a:r>
          </a:p>
        </p:txBody>
      </p:sp>
    </p:spTree>
    <p:extLst>
      <p:ext uri="{BB962C8B-B14F-4D97-AF65-F5344CB8AC3E}">
        <p14:creationId xmlns:p14="http://schemas.microsoft.com/office/powerpoint/2010/main" val="41434025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Nursing Engagement</a:t>
            </a:r>
          </a:p>
        </p:txBody>
      </p:sp>
      <p:sp>
        <p:nvSpPr>
          <p:cNvPr id="3" name="Content Placeholder 2"/>
          <p:cNvSpPr>
            <a:spLocks noGrp="1"/>
          </p:cNvSpPr>
          <p:nvPr>
            <p:ph idx="1"/>
          </p:nvPr>
        </p:nvSpPr>
        <p:spPr/>
        <p:txBody>
          <a:bodyPr/>
          <a:lstStyle/>
          <a:p>
            <a:r>
              <a:rPr lang="en-US" dirty="0"/>
              <a:t>Find nurse champions</a:t>
            </a:r>
          </a:p>
          <a:p>
            <a:pPr lvl="1"/>
            <a:r>
              <a:rPr lang="en-US" dirty="0"/>
              <a:t>Attend Spinning Babies &amp; ILPQC Workshops</a:t>
            </a:r>
          </a:p>
          <a:p>
            <a:r>
              <a:rPr lang="en-US" dirty="0"/>
              <a:t>Share “wins” during huddles</a:t>
            </a:r>
          </a:p>
          <a:p>
            <a:r>
              <a:rPr lang="en-US" dirty="0"/>
              <a:t>Champions help with stalled labors</a:t>
            </a:r>
          </a:p>
          <a:p>
            <a:r>
              <a:rPr lang="en-US" dirty="0"/>
              <a:t>Unit Based Council Project: </a:t>
            </a:r>
          </a:p>
          <a:p>
            <a:pPr lvl="1"/>
            <a:r>
              <a:rPr lang="en-US" dirty="0"/>
              <a:t>Create materials featuring our nurses</a:t>
            </a:r>
          </a:p>
          <a:p>
            <a:pPr lvl="2"/>
            <a:r>
              <a:rPr lang="en-US" dirty="0"/>
              <a:t>Bulletin board refresh</a:t>
            </a:r>
          </a:p>
          <a:p>
            <a:pPr lvl="2"/>
            <a:r>
              <a:rPr lang="en-US" dirty="0"/>
              <a:t>Share strategies during staff meetings</a:t>
            </a:r>
          </a:p>
          <a:p>
            <a:pPr lvl="1"/>
            <a:r>
              <a:rPr lang="en-US" dirty="0"/>
              <a:t>QR codes link to “How-to” videos</a:t>
            </a:r>
          </a:p>
          <a:p>
            <a:pPr marL="0" indent="0">
              <a:buNone/>
            </a:pPr>
            <a:endParaRPr lang="en-US" dirty="0"/>
          </a:p>
        </p:txBody>
      </p:sp>
      <p:sp>
        <p:nvSpPr>
          <p:cNvPr id="5" name="Slide Number Placeholder 4"/>
          <p:cNvSpPr>
            <a:spLocks noGrp="1"/>
          </p:cNvSpPr>
          <p:nvPr>
            <p:ph type="sldNum" sz="quarter" idx="11"/>
          </p:nvPr>
        </p:nvSpPr>
        <p:spPr/>
        <p:txBody>
          <a:bodyPr/>
          <a:lstStyle/>
          <a:p>
            <a:pPr>
              <a:defRPr/>
            </a:pPr>
            <a:fld id="{D9E38BE4-73A9-4CBE-849B-DA886A199DD2}" type="slidenum">
              <a:rPr lang="en-US" smtClean="0"/>
              <a:pPr>
                <a:defRPr/>
              </a:pPr>
              <a:t>54</a:t>
            </a:fld>
            <a:endParaRPr lang="en-US"/>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35885" r="1190"/>
          <a:stretch/>
        </p:blipFill>
        <p:spPr>
          <a:xfrm>
            <a:off x="4877911" y="3898814"/>
            <a:ext cx="4841987" cy="2356351"/>
          </a:xfrm>
          <a:prstGeom prst="rect">
            <a:avLst/>
          </a:prstGeom>
          <a:ln>
            <a:solidFill>
              <a:schemeClr val="tx1"/>
            </a:solidFill>
          </a:ln>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19659" b="13504"/>
          <a:stretch/>
        </p:blipFill>
        <p:spPr>
          <a:xfrm>
            <a:off x="8846380" y="3075924"/>
            <a:ext cx="3345620" cy="2979421"/>
          </a:xfrm>
          <a:prstGeom prst="rect">
            <a:avLst/>
          </a:prstGeom>
          <a:ln>
            <a:solidFill>
              <a:schemeClr val="tx1"/>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1428" y="829452"/>
            <a:ext cx="4508392" cy="3372793"/>
          </a:xfrm>
          <a:prstGeom prst="rect">
            <a:avLst/>
          </a:prstGeom>
          <a:ln>
            <a:solidFill>
              <a:schemeClr val="tx1"/>
            </a:solidFill>
          </a:ln>
        </p:spPr>
      </p:pic>
    </p:spTree>
    <p:extLst>
      <p:ext uri="{BB962C8B-B14F-4D97-AF65-F5344CB8AC3E}">
        <p14:creationId xmlns:p14="http://schemas.microsoft.com/office/powerpoint/2010/main" val="29900419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QR Codes for Staff and Patients</a:t>
            </a:r>
          </a:p>
        </p:txBody>
      </p:sp>
      <p:sp>
        <p:nvSpPr>
          <p:cNvPr id="3" name="Content Placeholder 2"/>
          <p:cNvSpPr>
            <a:spLocks noGrp="1"/>
          </p:cNvSpPr>
          <p:nvPr>
            <p:ph idx="1"/>
          </p:nvPr>
        </p:nvSpPr>
        <p:spPr>
          <a:xfrm>
            <a:off x="218113" y="917197"/>
            <a:ext cx="3838168" cy="4958671"/>
          </a:xfrm>
        </p:spPr>
        <p:txBody>
          <a:bodyPr/>
          <a:lstStyle/>
          <a:p>
            <a:r>
              <a:rPr lang="en-US" dirty="0"/>
              <a:t>Easy Access</a:t>
            </a:r>
          </a:p>
          <a:p>
            <a:r>
              <a:rPr lang="en-US" dirty="0"/>
              <a:t>Everyone can employ purposeful positioning techniques</a:t>
            </a:r>
          </a:p>
        </p:txBody>
      </p:sp>
      <p:sp>
        <p:nvSpPr>
          <p:cNvPr id="5" name="Slide Number Placeholder 4"/>
          <p:cNvSpPr>
            <a:spLocks noGrp="1"/>
          </p:cNvSpPr>
          <p:nvPr>
            <p:ph type="sldNum" sz="quarter" idx="11"/>
          </p:nvPr>
        </p:nvSpPr>
        <p:spPr/>
        <p:txBody>
          <a:bodyPr/>
          <a:lstStyle/>
          <a:p>
            <a:pPr>
              <a:defRPr/>
            </a:pPr>
            <a:fld id="{D9E38BE4-73A9-4CBE-849B-DA886A199DD2}" type="slidenum">
              <a:rPr lang="en-US" smtClean="0"/>
              <a:pPr>
                <a:defRPr/>
              </a:pPr>
              <a:t>55</a:t>
            </a:fld>
            <a:endParaRPr lang="en-US"/>
          </a:p>
        </p:txBody>
      </p:sp>
      <p:pic>
        <p:nvPicPr>
          <p:cNvPr id="6" name="Picture 5"/>
          <p:cNvPicPr>
            <a:picLocks noChangeAspect="1"/>
          </p:cNvPicPr>
          <p:nvPr/>
        </p:nvPicPr>
        <p:blipFill>
          <a:blip r:embed="rId2"/>
          <a:stretch>
            <a:fillRect/>
          </a:stretch>
        </p:blipFill>
        <p:spPr>
          <a:xfrm>
            <a:off x="4599114" y="998077"/>
            <a:ext cx="1874132" cy="1876707"/>
          </a:xfrm>
          <a:prstGeom prst="rect">
            <a:avLst/>
          </a:prstGeom>
        </p:spPr>
      </p:pic>
      <p:sp>
        <p:nvSpPr>
          <p:cNvPr id="7" name="TextBox 6"/>
          <p:cNvSpPr txBox="1"/>
          <p:nvPr/>
        </p:nvSpPr>
        <p:spPr>
          <a:xfrm>
            <a:off x="4059319" y="2835615"/>
            <a:ext cx="2953723" cy="584775"/>
          </a:xfrm>
          <a:prstGeom prst="rect">
            <a:avLst/>
          </a:prstGeom>
          <a:solidFill>
            <a:schemeClr val="bg2"/>
          </a:solidFill>
          <a:ln>
            <a:solidFill>
              <a:schemeClr val="tx2"/>
            </a:solidFill>
          </a:ln>
        </p:spPr>
        <p:txBody>
          <a:bodyPr wrap="square" rtlCol="0">
            <a:spAutoFit/>
          </a:bodyPr>
          <a:lstStyle/>
          <a:p>
            <a:pPr algn="ctr"/>
            <a:r>
              <a:rPr lang="en-US" sz="1600" dirty="0">
                <a:solidFill>
                  <a:schemeClr val="tx2"/>
                </a:solidFill>
                <a:latin typeface="+mj-lt"/>
              </a:rPr>
              <a:t>QR Code for Side-lying Release Video</a:t>
            </a:r>
          </a:p>
        </p:txBody>
      </p:sp>
      <p:pic>
        <p:nvPicPr>
          <p:cNvPr id="8" name="Picture 7"/>
          <p:cNvPicPr>
            <a:picLocks noChangeAspect="1"/>
          </p:cNvPicPr>
          <p:nvPr/>
        </p:nvPicPr>
        <p:blipFill>
          <a:blip r:embed="rId3"/>
          <a:stretch>
            <a:fillRect/>
          </a:stretch>
        </p:blipFill>
        <p:spPr>
          <a:xfrm>
            <a:off x="8039289" y="976689"/>
            <a:ext cx="1865463" cy="1870724"/>
          </a:xfrm>
          <a:prstGeom prst="rect">
            <a:avLst/>
          </a:prstGeom>
        </p:spPr>
      </p:pic>
      <p:sp>
        <p:nvSpPr>
          <p:cNvPr id="9" name="TextBox 8"/>
          <p:cNvSpPr txBox="1"/>
          <p:nvPr/>
        </p:nvSpPr>
        <p:spPr>
          <a:xfrm>
            <a:off x="7493860" y="2847413"/>
            <a:ext cx="2953723" cy="584775"/>
          </a:xfrm>
          <a:prstGeom prst="rect">
            <a:avLst/>
          </a:prstGeom>
          <a:solidFill>
            <a:schemeClr val="bg2"/>
          </a:solidFill>
          <a:ln>
            <a:solidFill>
              <a:schemeClr val="tx2"/>
            </a:solidFill>
          </a:ln>
        </p:spPr>
        <p:txBody>
          <a:bodyPr wrap="square" rtlCol="0">
            <a:spAutoFit/>
          </a:bodyPr>
          <a:lstStyle/>
          <a:p>
            <a:pPr algn="ctr"/>
            <a:r>
              <a:rPr lang="en-US" sz="1600" dirty="0">
                <a:solidFill>
                  <a:schemeClr val="tx2"/>
                </a:solidFill>
                <a:latin typeface="+mj-lt"/>
              </a:rPr>
              <a:t>QR Code for Squatting Options Video</a:t>
            </a:r>
          </a:p>
        </p:txBody>
      </p:sp>
      <p:pic>
        <p:nvPicPr>
          <p:cNvPr id="10" name="Picture 9"/>
          <p:cNvPicPr>
            <a:picLocks noChangeAspect="1"/>
          </p:cNvPicPr>
          <p:nvPr/>
        </p:nvPicPr>
        <p:blipFill>
          <a:blip r:embed="rId4"/>
          <a:stretch>
            <a:fillRect/>
          </a:stretch>
        </p:blipFill>
        <p:spPr>
          <a:xfrm>
            <a:off x="8122659" y="3609037"/>
            <a:ext cx="1684719" cy="1673259"/>
          </a:xfrm>
          <a:prstGeom prst="rect">
            <a:avLst/>
          </a:prstGeom>
        </p:spPr>
      </p:pic>
      <p:sp>
        <p:nvSpPr>
          <p:cNvPr id="11" name="TextBox 10"/>
          <p:cNvSpPr txBox="1"/>
          <p:nvPr/>
        </p:nvSpPr>
        <p:spPr>
          <a:xfrm>
            <a:off x="7493860" y="5244430"/>
            <a:ext cx="2953723" cy="338554"/>
          </a:xfrm>
          <a:prstGeom prst="rect">
            <a:avLst/>
          </a:prstGeom>
          <a:solidFill>
            <a:schemeClr val="bg2"/>
          </a:solidFill>
          <a:ln>
            <a:solidFill>
              <a:schemeClr val="tx2"/>
            </a:solidFill>
          </a:ln>
        </p:spPr>
        <p:txBody>
          <a:bodyPr wrap="square" rtlCol="0">
            <a:spAutoFit/>
          </a:bodyPr>
          <a:lstStyle/>
          <a:p>
            <a:pPr algn="ctr"/>
            <a:r>
              <a:rPr lang="en-US" sz="1600" dirty="0">
                <a:solidFill>
                  <a:schemeClr val="tx2"/>
                </a:solidFill>
                <a:latin typeface="+mj-lt"/>
              </a:rPr>
              <a:t>QR Code for Flying Rider Video</a:t>
            </a:r>
          </a:p>
        </p:txBody>
      </p:sp>
      <p:pic>
        <p:nvPicPr>
          <p:cNvPr id="12" name="Picture 11"/>
          <p:cNvPicPr>
            <a:picLocks noChangeAspect="1"/>
          </p:cNvPicPr>
          <p:nvPr/>
        </p:nvPicPr>
        <p:blipFill>
          <a:blip r:embed="rId5"/>
          <a:stretch>
            <a:fillRect/>
          </a:stretch>
        </p:blipFill>
        <p:spPr>
          <a:xfrm>
            <a:off x="4673625" y="3598841"/>
            <a:ext cx="1725113" cy="1689865"/>
          </a:xfrm>
          <a:prstGeom prst="rect">
            <a:avLst/>
          </a:prstGeom>
          <a:ln>
            <a:solidFill>
              <a:schemeClr val="tx1"/>
            </a:solidFill>
          </a:ln>
        </p:spPr>
      </p:pic>
      <p:sp>
        <p:nvSpPr>
          <p:cNvPr id="13" name="TextBox 12"/>
          <p:cNvSpPr txBox="1"/>
          <p:nvPr/>
        </p:nvSpPr>
        <p:spPr>
          <a:xfrm>
            <a:off x="4059319" y="5282297"/>
            <a:ext cx="2953723" cy="584775"/>
          </a:xfrm>
          <a:prstGeom prst="rect">
            <a:avLst/>
          </a:prstGeom>
          <a:solidFill>
            <a:schemeClr val="bg2"/>
          </a:solidFill>
          <a:ln>
            <a:solidFill>
              <a:schemeClr val="tx2"/>
            </a:solidFill>
          </a:ln>
        </p:spPr>
        <p:txBody>
          <a:bodyPr wrap="square" rtlCol="0">
            <a:spAutoFit/>
          </a:bodyPr>
          <a:lstStyle/>
          <a:p>
            <a:pPr algn="ctr"/>
            <a:r>
              <a:rPr lang="en-US" sz="1600" dirty="0">
                <a:solidFill>
                  <a:schemeClr val="tx2"/>
                </a:solidFill>
                <a:latin typeface="+mj-lt"/>
              </a:rPr>
              <a:t>QR Code for </a:t>
            </a:r>
            <a:r>
              <a:rPr lang="en-US" sz="1600" dirty="0" err="1">
                <a:solidFill>
                  <a:schemeClr val="tx2"/>
                </a:solidFill>
                <a:latin typeface="+mj-lt"/>
              </a:rPr>
              <a:t>Froggie</a:t>
            </a:r>
            <a:r>
              <a:rPr lang="en-US" sz="1600" dirty="0">
                <a:solidFill>
                  <a:schemeClr val="tx2"/>
                </a:solidFill>
                <a:latin typeface="+mj-lt"/>
              </a:rPr>
              <a:t> </a:t>
            </a:r>
            <a:r>
              <a:rPr lang="en-US" sz="1600" dirty="0" err="1">
                <a:solidFill>
                  <a:schemeClr val="tx2"/>
                </a:solidFill>
                <a:latin typeface="+mj-lt"/>
              </a:rPr>
              <a:t>Walcher’s</a:t>
            </a:r>
            <a:r>
              <a:rPr lang="en-US" sz="1600" dirty="0">
                <a:solidFill>
                  <a:schemeClr val="tx2"/>
                </a:solidFill>
                <a:latin typeface="+mj-lt"/>
              </a:rPr>
              <a:t> Video</a:t>
            </a:r>
          </a:p>
        </p:txBody>
      </p:sp>
    </p:spTree>
    <p:extLst>
      <p:ext uri="{BB962C8B-B14F-4D97-AF65-F5344CB8AC3E}">
        <p14:creationId xmlns:p14="http://schemas.microsoft.com/office/powerpoint/2010/main" val="5944366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 Providers</a:t>
            </a:r>
          </a:p>
        </p:txBody>
      </p:sp>
      <p:sp>
        <p:nvSpPr>
          <p:cNvPr id="3" name="Content Placeholder 2"/>
          <p:cNvSpPr>
            <a:spLocks noGrp="1"/>
          </p:cNvSpPr>
          <p:nvPr>
            <p:ph idx="1"/>
          </p:nvPr>
        </p:nvSpPr>
        <p:spPr>
          <a:xfrm>
            <a:off x="218114" y="842334"/>
            <a:ext cx="11715725" cy="4958671"/>
          </a:xfrm>
        </p:spPr>
        <p:txBody>
          <a:bodyPr/>
          <a:lstStyle/>
          <a:p>
            <a:r>
              <a:rPr lang="en-US" dirty="0"/>
              <a:t>Resident shadowing program</a:t>
            </a:r>
          </a:p>
          <a:p>
            <a:r>
              <a:rPr lang="en-US" dirty="0"/>
              <a:t>Reviews of unit and personal rates</a:t>
            </a:r>
          </a:p>
          <a:p>
            <a:pPr lvl="1"/>
            <a:r>
              <a:rPr lang="en-US" dirty="0"/>
              <a:t>Mentorship opportunities</a:t>
            </a:r>
          </a:p>
        </p:txBody>
      </p:sp>
      <p:sp>
        <p:nvSpPr>
          <p:cNvPr id="5" name="Slide Number Placeholder 4"/>
          <p:cNvSpPr>
            <a:spLocks noGrp="1"/>
          </p:cNvSpPr>
          <p:nvPr>
            <p:ph type="sldNum" sz="quarter" idx="11"/>
          </p:nvPr>
        </p:nvSpPr>
        <p:spPr/>
        <p:txBody>
          <a:bodyPr/>
          <a:lstStyle/>
          <a:p>
            <a:pPr>
              <a:defRPr/>
            </a:pPr>
            <a:fld id="{D9E38BE4-73A9-4CBE-849B-DA886A199DD2}" type="slidenum">
              <a:rPr lang="en-US" smtClean="0"/>
              <a:pPr>
                <a:defRPr/>
              </a:pPr>
              <a:t>56</a:t>
            </a:fld>
            <a:endParaRPr lang="en-US"/>
          </a:p>
        </p:txBody>
      </p:sp>
      <p:grpSp>
        <p:nvGrpSpPr>
          <p:cNvPr id="8" name="Group 7"/>
          <p:cNvGrpSpPr/>
          <p:nvPr/>
        </p:nvGrpSpPr>
        <p:grpSpPr>
          <a:xfrm>
            <a:off x="3732462" y="1670859"/>
            <a:ext cx="8288292" cy="4950075"/>
            <a:chOff x="2799346" y="1253144"/>
            <a:chExt cx="6216219" cy="3712556"/>
          </a:xfrm>
        </p:grpSpPr>
        <p:pic>
          <p:nvPicPr>
            <p:cNvPr id="6" name="Picture 5"/>
            <p:cNvPicPr>
              <a:picLocks noChangeAspect="1"/>
            </p:cNvPicPr>
            <p:nvPr/>
          </p:nvPicPr>
          <p:blipFill>
            <a:blip r:embed="rId2"/>
            <a:stretch>
              <a:fillRect/>
            </a:stretch>
          </p:blipFill>
          <p:spPr>
            <a:xfrm>
              <a:off x="2799346" y="1253144"/>
              <a:ext cx="6216219" cy="3712556"/>
            </a:xfrm>
            <a:prstGeom prst="rect">
              <a:avLst/>
            </a:prstGeom>
          </p:spPr>
        </p:pic>
        <p:sp>
          <p:nvSpPr>
            <p:cNvPr id="7" name="Rectangle 6"/>
            <p:cNvSpPr/>
            <p:nvPr/>
          </p:nvSpPr>
          <p:spPr>
            <a:xfrm>
              <a:off x="3930316" y="1387642"/>
              <a:ext cx="697831" cy="112295"/>
            </a:xfrm>
            <a:prstGeom prst="rect">
              <a:avLst/>
            </a:prstGeom>
            <a:solidFill>
              <a:srgbClr val="DDEBF7"/>
            </a:solidFill>
            <a:ln>
              <a:solidFill>
                <a:srgbClr val="DDEB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3785251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102" y="199462"/>
            <a:ext cx="3216724" cy="3935412"/>
          </a:xfrm>
        </p:spPr>
        <p:txBody>
          <a:bodyPr/>
          <a:lstStyle/>
          <a:p>
            <a:r>
              <a:rPr lang="en-US" dirty="0">
                <a:solidFill>
                  <a:schemeClr val="tx1"/>
                </a:solidFill>
              </a:rPr>
              <a:t>Pathways:</a:t>
            </a:r>
            <a:r>
              <a:rPr lang="en-US" dirty="0"/>
              <a:t/>
            </a:r>
            <a:br>
              <a:rPr lang="en-US" dirty="0"/>
            </a:br>
            <a:r>
              <a:rPr lang="en-US" dirty="0"/>
              <a:t>Labor Management Strategies</a:t>
            </a:r>
          </a:p>
        </p:txBody>
      </p:sp>
      <p:pic>
        <p:nvPicPr>
          <p:cNvPr id="6" name="Content Placeholder 5"/>
          <p:cNvPicPr>
            <a:picLocks noGrp="1" noChangeAspect="1"/>
          </p:cNvPicPr>
          <p:nvPr>
            <p:ph idx="1"/>
          </p:nvPr>
        </p:nvPicPr>
        <p:blipFill>
          <a:blip r:embed="rId2"/>
          <a:stretch>
            <a:fillRect/>
          </a:stretch>
        </p:blipFill>
        <p:spPr>
          <a:xfrm>
            <a:off x="8923629" y="526797"/>
            <a:ext cx="2861971" cy="5903128"/>
          </a:xfrm>
          <a:prstGeom prst="rect">
            <a:avLst/>
          </a:prstGeom>
          <a:ln>
            <a:solidFill>
              <a:schemeClr val="accent1"/>
            </a:solidFill>
          </a:ln>
        </p:spPr>
      </p:pic>
      <p:sp>
        <p:nvSpPr>
          <p:cNvPr id="5" name="Slide Number Placeholder 4"/>
          <p:cNvSpPr>
            <a:spLocks noGrp="1"/>
          </p:cNvSpPr>
          <p:nvPr>
            <p:ph type="sldNum" sz="quarter" idx="11"/>
          </p:nvPr>
        </p:nvSpPr>
        <p:spPr/>
        <p:txBody>
          <a:bodyPr/>
          <a:lstStyle/>
          <a:p>
            <a:pPr>
              <a:defRPr/>
            </a:pPr>
            <a:fld id="{D9E38BE4-73A9-4CBE-849B-DA886A199DD2}" type="slidenum">
              <a:rPr lang="en-US" smtClean="0"/>
              <a:pPr>
                <a:defRPr/>
              </a:pPr>
              <a:t>57</a:t>
            </a:fld>
            <a:endParaRPr lang="en-US"/>
          </a:p>
        </p:txBody>
      </p:sp>
      <p:pic>
        <p:nvPicPr>
          <p:cNvPr id="7" name="Picture 6"/>
          <p:cNvPicPr>
            <a:picLocks noChangeAspect="1"/>
          </p:cNvPicPr>
          <p:nvPr/>
        </p:nvPicPr>
        <p:blipFill>
          <a:blip r:embed="rId3"/>
          <a:stretch>
            <a:fillRect/>
          </a:stretch>
        </p:blipFill>
        <p:spPr>
          <a:xfrm>
            <a:off x="3182616" y="210156"/>
            <a:ext cx="5698493" cy="6485640"/>
          </a:xfrm>
          <a:prstGeom prst="rect">
            <a:avLst/>
          </a:prstGeom>
          <a:ln>
            <a:solidFill>
              <a:schemeClr val="accent1"/>
            </a:solidFill>
          </a:ln>
        </p:spPr>
      </p:pic>
      <p:pic>
        <p:nvPicPr>
          <p:cNvPr id="8" name="Picture 7"/>
          <p:cNvPicPr>
            <a:picLocks noChangeAspect="1"/>
          </p:cNvPicPr>
          <p:nvPr/>
        </p:nvPicPr>
        <p:blipFill>
          <a:blip r:embed="rId4"/>
          <a:stretch>
            <a:fillRect/>
          </a:stretch>
        </p:blipFill>
        <p:spPr>
          <a:xfrm>
            <a:off x="337805" y="2479230"/>
            <a:ext cx="2802033" cy="3489157"/>
          </a:xfrm>
          <a:prstGeom prst="rect">
            <a:avLst/>
          </a:prstGeom>
          <a:ln>
            <a:solidFill>
              <a:schemeClr val="accent1"/>
            </a:solidFill>
          </a:ln>
        </p:spPr>
      </p:pic>
    </p:spTree>
    <p:extLst>
      <p:ext uri="{BB962C8B-B14F-4D97-AF65-F5344CB8AC3E}">
        <p14:creationId xmlns:p14="http://schemas.microsoft.com/office/powerpoint/2010/main" val="2764555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114" y="224840"/>
            <a:ext cx="11715725" cy="692357"/>
          </a:xfrm>
        </p:spPr>
        <p:txBody>
          <a:bodyPr/>
          <a:lstStyle/>
          <a:p>
            <a:r>
              <a:rPr lang="en-US" dirty="0"/>
              <a:t>Delivery Decision Huddles</a:t>
            </a:r>
          </a:p>
        </p:txBody>
      </p:sp>
      <p:sp>
        <p:nvSpPr>
          <p:cNvPr id="5" name="Slide Number Placeholder 4"/>
          <p:cNvSpPr>
            <a:spLocks noGrp="1"/>
          </p:cNvSpPr>
          <p:nvPr>
            <p:ph type="sldNum" sz="quarter" idx="11"/>
          </p:nvPr>
        </p:nvSpPr>
        <p:spPr/>
        <p:txBody>
          <a:bodyPr/>
          <a:lstStyle/>
          <a:p>
            <a:pPr>
              <a:defRPr/>
            </a:pPr>
            <a:fld id="{D9E38BE4-73A9-4CBE-849B-DA886A199DD2}" type="slidenum">
              <a:rPr lang="en-US" smtClean="0"/>
              <a:pPr>
                <a:defRPr/>
              </a:pPr>
              <a:t>58</a:t>
            </a:fld>
            <a:endParaRPr lang="en-US"/>
          </a:p>
        </p:txBody>
      </p:sp>
      <p:sp>
        <p:nvSpPr>
          <p:cNvPr id="7" name="Content Placeholder 2"/>
          <p:cNvSpPr>
            <a:spLocks noGrp="1"/>
          </p:cNvSpPr>
          <p:nvPr>
            <p:ph idx="1"/>
          </p:nvPr>
        </p:nvSpPr>
        <p:spPr>
          <a:xfrm>
            <a:off x="218114" y="810250"/>
            <a:ext cx="5888956" cy="4958671"/>
          </a:xfrm>
        </p:spPr>
        <p:txBody>
          <a:bodyPr/>
          <a:lstStyle/>
          <a:p>
            <a:r>
              <a:rPr lang="en-US" dirty="0"/>
              <a:t>Crucial Conversations Simulations</a:t>
            </a:r>
          </a:p>
          <a:p>
            <a:r>
              <a:rPr lang="en-US" dirty="0"/>
              <a:t>Streamlines documentation</a:t>
            </a:r>
          </a:p>
          <a:p>
            <a:r>
              <a:rPr lang="en-US" dirty="0"/>
              <a:t>Links to other initiatives (Birth Equity, Interdisciplinary Communication) </a:t>
            </a:r>
          </a:p>
          <a:p>
            <a:endParaRPr lang="en-US" dirty="0"/>
          </a:p>
        </p:txBody>
      </p:sp>
      <p:pic>
        <p:nvPicPr>
          <p:cNvPr id="8" name="Picture 7"/>
          <p:cNvPicPr>
            <a:picLocks noChangeAspect="1"/>
          </p:cNvPicPr>
          <p:nvPr/>
        </p:nvPicPr>
        <p:blipFill>
          <a:blip r:embed="rId2"/>
          <a:stretch>
            <a:fillRect/>
          </a:stretch>
        </p:blipFill>
        <p:spPr>
          <a:xfrm>
            <a:off x="218114" y="2235104"/>
            <a:ext cx="5546101" cy="4385829"/>
          </a:xfrm>
          <a:prstGeom prst="rect">
            <a:avLst/>
          </a:prstGeom>
          <a:ln>
            <a:solidFill>
              <a:schemeClr val="tx1"/>
            </a:solidFill>
          </a:ln>
        </p:spPr>
      </p:pic>
      <p:pic>
        <p:nvPicPr>
          <p:cNvPr id="9" name="Picture 8"/>
          <p:cNvPicPr>
            <a:picLocks noChangeAspect="1"/>
          </p:cNvPicPr>
          <p:nvPr/>
        </p:nvPicPr>
        <p:blipFill>
          <a:blip r:embed="rId3"/>
          <a:stretch>
            <a:fillRect/>
          </a:stretch>
        </p:blipFill>
        <p:spPr>
          <a:xfrm>
            <a:off x="6107070" y="529571"/>
            <a:ext cx="5483913" cy="6091363"/>
          </a:xfrm>
          <a:prstGeom prst="rect">
            <a:avLst/>
          </a:prstGeom>
          <a:ln>
            <a:solidFill>
              <a:schemeClr val="tx1"/>
            </a:solidFill>
          </a:ln>
        </p:spPr>
      </p:pic>
      <p:pic>
        <p:nvPicPr>
          <p:cNvPr id="10" name="Picture 9"/>
          <p:cNvPicPr>
            <a:picLocks noChangeAspect="1"/>
          </p:cNvPicPr>
          <p:nvPr/>
        </p:nvPicPr>
        <p:blipFill>
          <a:blip r:embed="rId4"/>
          <a:stretch>
            <a:fillRect/>
          </a:stretch>
        </p:blipFill>
        <p:spPr>
          <a:xfrm>
            <a:off x="4566652" y="5228069"/>
            <a:ext cx="4641517" cy="1574508"/>
          </a:xfrm>
          <a:prstGeom prst="rect">
            <a:avLst/>
          </a:prstGeom>
          <a:ln>
            <a:solidFill>
              <a:schemeClr val="tx1"/>
            </a:solidFill>
          </a:ln>
        </p:spPr>
      </p:pic>
    </p:spTree>
    <p:extLst>
      <p:ext uri="{BB962C8B-B14F-4D97-AF65-F5344CB8AC3E}">
        <p14:creationId xmlns:p14="http://schemas.microsoft.com/office/powerpoint/2010/main" val="27124984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Pathway Usage</a:t>
            </a:r>
          </a:p>
        </p:txBody>
      </p:sp>
      <p:sp>
        <p:nvSpPr>
          <p:cNvPr id="3" name="Content Placeholder 2"/>
          <p:cNvSpPr>
            <a:spLocks noGrp="1"/>
          </p:cNvSpPr>
          <p:nvPr>
            <p:ph idx="1"/>
          </p:nvPr>
        </p:nvSpPr>
        <p:spPr/>
        <p:txBody>
          <a:bodyPr/>
          <a:lstStyle/>
          <a:p>
            <a:r>
              <a:rPr lang="en-US" dirty="0"/>
              <a:t>Labor Management Strategies most frequently used resource Pathway</a:t>
            </a:r>
          </a:p>
        </p:txBody>
      </p:sp>
      <p:sp>
        <p:nvSpPr>
          <p:cNvPr id="5" name="Slide Number Placeholder 4"/>
          <p:cNvSpPr>
            <a:spLocks noGrp="1"/>
          </p:cNvSpPr>
          <p:nvPr>
            <p:ph type="sldNum" sz="quarter" idx="11"/>
          </p:nvPr>
        </p:nvSpPr>
        <p:spPr/>
        <p:txBody>
          <a:bodyPr/>
          <a:lstStyle/>
          <a:p>
            <a:pPr>
              <a:defRPr/>
            </a:pPr>
            <a:fld id="{D9E38BE4-73A9-4CBE-849B-DA886A199DD2}" type="slidenum">
              <a:rPr lang="en-US" smtClean="0"/>
              <a:pPr>
                <a:defRPr/>
              </a:pPr>
              <a:t>59</a:t>
            </a:fld>
            <a:endParaRPr lang="en-US"/>
          </a:p>
        </p:txBody>
      </p:sp>
      <p:pic>
        <p:nvPicPr>
          <p:cNvPr id="7" name="Picture 6"/>
          <p:cNvPicPr>
            <a:picLocks noChangeAspect="1"/>
          </p:cNvPicPr>
          <p:nvPr/>
        </p:nvPicPr>
        <p:blipFill>
          <a:blip r:embed="rId2"/>
          <a:stretch>
            <a:fillRect/>
          </a:stretch>
        </p:blipFill>
        <p:spPr>
          <a:xfrm>
            <a:off x="1077066" y="1429163"/>
            <a:ext cx="9997820" cy="4446704"/>
          </a:xfrm>
          <a:prstGeom prst="rect">
            <a:avLst/>
          </a:prstGeom>
        </p:spPr>
      </p:pic>
    </p:spTree>
    <p:extLst>
      <p:ext uri="{BB962C8B-B14F-4D97-AF65-F5344CB8AC3E}">
        <p14:creationId xmlns:p14="http://schemas.microsoft.com/office/powerpoint/2010/main" val="3953316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Graphical user interface, application&#10;&#10;Description automatically generated">
            <a:extLst>
              <a:ext uri="{FF2B5EF4-FFF2-40B4-BE49-F238E27FC236}">
                <a16:creationId xmlns:a16="http://schemas.microsoft.com/office/drawing/2014/main" id="{7E768ADB-AB92-2852-B891-F4458D02411A}"/>
              </a:ext>
            </a:extLst>
          </p:cNvPr>
          <p:cNvPicPr>
            <a:picLocks noGrp="1" noChangeAspect="1"/>
          </p:cNvPicPr>
          <p:nvPr>
            <p:ph idx="1"/>
          </p:nvPr>
        </p:nvPicPr>
        <p:blipFill>
          <a:blip r:embed="rId2"/>
          <a:stretch>
            <a:fillRect/>
          </a:stretch>
        </p:blipFill>
        <p:spPr>
          <a:xfrm>
            <a:off x="114620" y="1129552"/>
            <a:ext cx="8419235" cy="5409359"/>
          </a:xfrm>
          <a:prstGeom prst="rect">
            <a:avLst/>
          </a:prstGeom>
        </p:spPr>
      </p:pic>
      <p:sp>
        <p:nvSpPr>
          <p:cNvPr id="5" name="Footer Placeholder 4">
            <a:extLst>
              <a:ext uri="{FF2B5EF4-FFF2-40B4-BE49-F238E27FC236}">
                <a16:creationId xmlns:a16="http://schemas.microsoft.com/office/drawing/2014/main" id="{2F89BFF7-FA31-52DD-3594-7B4E69DBF98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Illinois Perinatal Quality Collaborative</a:t>
            </a:r>
          </a:p>
        </p:txBody>
      </p:sp>
      <p:sp>
        <p:nvSpPr>
          <p:cNvPr id="4" name="Slide Number Placeholder 3">
            <a:extLst>
              <a:ext uri="{FF2B5EF4-FFF2-40B4-BE49-F238E27FC236}">
                <a16:creationId xmlns:a16="http://schemas.microsoft.com/office/drawing/2014/main" id="{985EB7EB-7C37-6AFB-3B6D-4089672F0B2D}"/>
              </a:ext>
            </a:extLst>
          </p:cNvPr>
          <p:cNvSpPr>
            <a:spLocks noGrp="1"/>
          </p:cNvSpPr>
          <p:nvPr>
            <p:ph type="sldNum" sz="quarter" idx="10"/>
          </p:nvPr>
        </p:nvSpPr>
        <p:spPr>
          <a:xfrm>
            <a:off x="8610600" y="6356350"/>
            <a:ext cx="2743200" cy="365125"/>
          </a:xfrm>
        </p:spPr>
        <p:txBody>
          <a:bodyPr vert="horz" lIns="91440" tIns="45720" rIns="91440" bIns="45720" rtlCol="0" anchor="ctr">
            <a:normAutofit/>
          </a:bodyPr>
          <a:lstStyle/>
          <a:p>
            <a:pPr>
              <a:spcAft>
                <a:spcPts val="600"/>
              </a:spcAft>
            </a:pPr>
            <a:fld id="{97033E4B-E3EB-3D46-B2D8-3159663620FA}" type="slidenum">
              <a:rPr lang="en-US">
                <a:solidFill>
                  <a:srgbClr val="FFFFFF"/>
                </a:solidFill>
              </a:rPr>
              <a:pPr>
                <a:spcAft>
                  <a:spcPts val="600"/>
                </a:spcAft>
              </a:pPr>
              <a:t>6</a:t>
            </a:fld>
            <a:endParaRPr lang="en-US">
              <a:solidFill>
                <a:srgbClr val="FFFFFF"/>
              </a:solidFill>
            </a:endParaRPr>
          </a:p>
        </p:txBody>
      </p:sp>
      <p:sp>
        <p:nvSpPr>
          <p:cNvPr id="7" name="Rounded Rectangle 6"/>
          <p:cNvSpPr/>
          <p:nvPr/>
        </p:nvSpPr>
        <p:spPr>
          <a:xfrm>
            <a:off x="8369449" y="2990626"/>
            <a:ext cx="3679115" cy="19901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n w="22225">
                  <a:solidFill>
                    <a:schemeClr val="accent2"/>
                  </a:solidFill>
                  <a:prstDash val="solid"/>
                </a:ln>
                <a:solidFill>
                  <a:schemeClr val="accent2">
                    <a:lumMod val="40000"/>
                    <a:lumOff val="60000"/>
                  </a:schemeClr>
                </a:solidFill>
              </a:rPr>
              <a:t>We are back in person in Springfield for Face-to-Face 2023!!!</a:t>
            </a:r>
          </a:p>
        </p:txBody>
      </p:sp>
    </p:spTree>
    <p:extLst>
      <p:ext uri="{BB962C8B-B14F-4D97-AF65-F5344CB8AC3E}">
        <p14:creationId xmlns:p14="http://schemas.microsoft.com/office/powerpoint/2010/main" val="2975913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99" y="112372"/>
            <a:ext cx="11715725" cy="569325"/>
          </a:xfrm>
        </p:spPr>
        <p:txBody>
          <a:bodyPr/>
          <a:lstStyle/>
          <a:p>
            <a:r>
              <a:rPr lang="en-US" dirty="0"/>
              <a:t>Finally… Constant Data Sharing, Honesty, Revision.</a:t>
            </a:r>
          </a:p>
        </p:txBody>
      </p:sp>
      <p:sp>
        <p:nvSpPr>
          <p:cNvPr id="5" name="Slide Number Placeholder 4"/>
          <p:cNvSpPr>
            <a:spLocks noGrp="1"/>
          </p:cNvSpPr>
          <p:nvPr>
            <p:ph type="sldNum" sz="quarter" idx="11"/>
          </p:nvPr>
        </p:nvSpPr>
        <p:spPr/>
        <p:txBody>
          <a:bodyPr/>
          <a:lstStyle/>
          <a:p>
            <a:pPr>
              <a:defRPr/>
            </a:pPr>
            <a:fld id="{D9E38BE4-73A9-4CBE-849B-DA886A199DD2}" type="slidenum">
              <a:rPr lang="en-US" smtClean="0"/>
              <a:pPr>
                <a:defRPr/>
              </a:pPr>
              <a:t>60</a:t>
            </a:fld>
            <a:endParaRPr lang="en-US"/>
          </a:p>
        </p:txBody>
      </p:sp>
      <p:graphicFrame>
        <p:nvGraphicFramePr>
          <p:cNvPr id="7" name="Content Placeholder 6"/>
          <p:cNvGraphicFramePr>
            <a:graphicFrameLocks noGrp="1"/>
          </p:cNvGraphicFramePr>
          <p:nvPr>
            <p:ph idx="1"/>
            <p:extLst/>
          </p:nvPr>
        </p:nvGraphicFramePr>
        <p:xfrm>
          <a:off x="100376" y="2211285"/>
          <a:ext cx="7946345" cy="39401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nvPr>
        </p:nvGraphicFramePr>
        <p:xfrm>
          <a:off x="8046721" y="3876218"/>
          <a:ext cx="3887119" cy="2652028"/>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p:cNvPicPr>
            <a:picLocks noChangeAspect="1"/>
          </p:cNvPicPr>
          <p:nvPr/>
        </p:nvPicPr>
        <p:blipFill>
          <a:blip r:embed="rId4"/>
          <a:stretch>
            <a:fillRect/>
          </a:stretch>
        </p:blipFill>
        <p:spPr>
          <a:xfrm>
            <a:off x="615426" y="776524"/>
            <a:ext cx="5900853" cy="1434760"/>
          </a:xfrm>
          <a:prstGeom prst="rect">
            <a:avLst/>
          </a:prstGeom>
        </p:spPr>
      </p:pic>
      <p:pic>
        <p:nvPicPr>
          <p:cNvPr id="11" name="Picture 10"/>
          <p:cNvPicPr>
            <a:picLocks noChangeAspect="1"/>
          </p:cNvPicPr>
          <p:nvPr/>
        </p:nvPicPr>
        <p:blipFill>
          <a:blip r:embed="rId5"/>
          <a:stretch>
            <a:fillRect/>
          </a:stretch>
        </p:blipFill>
        <p:spPr>
          <a:xfrm>
            <a:off x="6900044" y="682058"/>
            <a:ext cx="5137453" cy="2880717"/>
          </a:xfrm>
          <a:prstGeom prst="rect">
            <a:avLst/>
          </a:prstGeom>
        </p:spPr>
      </p:pic>
      <p:pic>
        <p:nvPicPr>
          <p:cNvPr id="12" name="Picture 11"/>
          <p:cNvPicPr>
            <a:picLocks noChangeAspect="1"/>
          </p:cNvPicPr>
          <p:nvPr/>
        </p:nvPicPr>
        <p:blipFill>
          <a:blip r:embed="rId6"/>
          <a:stretch>
            <a:fillRect/>
          </a:stretch>
        </p:blipFill>
        <p:spPr>
          <a:xfrm>
            <a:off x="1" y="4740006"/>
            <a:ext cx="6274676" cy="1930669"/>
          </a:xfrm>
          <a:prstGeom prst="rect">
            <a:avLst/>
          </a:prstGeom>
        </p:spPr>
      </p:pic>
      <p:graphicFrame>
        <p:nvGraphicFramePr>
          <p:cNvPr id="14" name="Table 13"/>
          <p:cNvGraphicFramePr>
            <a:graphicFrameLocks noGrp="1"/>
          </p:cNvGraphicFramePr>
          <p:nvPr>
            <p:extLst/>
          </p:nvPr>
        </p:nvGraphicFramePr>
        <p:xfrm>
          <a:off x="8715180" y="2593518"/>
          <a:ext cx="3335864" cy="1282700"/>
        </p:xfrm>
        <a:graphic>
          <a:graphicData uri="http://schemas.openxmlformats.org/drawingml/2006/table">
            <a:tbl>
              <a:tblPr/>
              <a:tblGrid>
                <a:gridCol w="811769">
                  <a:extLst>
                    <a:ext uri="{9D8B030D-6E8A-4147-A177-3AD203B41FA5}">
                      <a16:colId xmlns:a16="http://schemas.microsoft.com/office/drawing/2014/main" val="2684708292"/>
                    </a:ext>
                  </a:extLst>
                </a:gridCol>
                <a:gridCol w="811769">
                  <a:extLst>
                    <a:ext uri="{9D8B030D-6E8A-4147-A177-3AD203B41FA5}">
                      <a16:colId xmlns:a16="http://schemas.microsoft.com/office/drawing/2014/main" val="1738630068"/>
                    </a:ext>
                  </a:extLst>
                </a:gridCol>
                <a:gridCol w="811769">
                  <a:extLst>
                    <a:ext uri="{9D8B030D-6E8A-4147-A177-3AD203B41FA5}">
                      <a16:colId xmlns:a16="http://schemas.microsoft.com/office/drawing/2014/main" val="2537192549"/>
                    </a:ext>
                  </a:extLst>
                </a:gridCol>
                <a:gridCol w="900557">
                  <a:extLst>
                    <a:ext uri="{9D8B030D-6E8A-4147-A177-3AD203B41FA5}">
                      <a16:colId xmlns:a16="http://schemas.microsoft.com/office/drawing/2014/main" val="273657410"/>
                    </a:ext>
                  </a:extLst>
                </a:gridCol>
              </a:tblGrid>
              <a:tr h="266700">
                <a:tc gridSpan="4">
                  <a:txBody>
                    <a:bodyPr/>
                    <a:lstStyle/>
                    <a:p>
                      <a:pPr algn="ctr" fontAlgn="b"/>
                      <a:r>
                        <a:rPr lang="en-US" sz="1500" b="0" i="0" u="none" strike="noStrike" dirty="0">
                          <a:solidFill>
                            <a:srgbClr val="000000"/>
                          </a:solidFill>
                          <a:effectLst/>
                          <a:latin typeface="Calibri" panose="020F0502020204030204" pitchFamily="34" charset="0"/>
                        </a:rPr>
                        <a:t>Summary BMI Data: July 2022 - Present</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48294233"/>
                  </a:ext>
                </a:extLst>
              </a:tr>
              <a:tr h="254000">
                <a:tc>
                  <a:txBody>
                    <a:bodyPr/>
                    <a:lstStyle/>
                    <a:p>
                      <a:pPr algn="l" fontAlgn="b"/>
                      <a:r>
                        <a:rPr lang="en-US" sz="1500" b="1" i="0" u="none" strike="noStrike">
                          <a:solidFill>
                            <a:srgbClr val="000000"/>
                          </a:solidFill>
                          <a:effectLst/>
                          <a:latin typeface="Calibri" panose="020F0502020204030204" pitchFamily="34" charset="0"/>
                        </a:rPr>
                        <a:t>BMI</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500" b="1" i="0" u="none" strike="noStrike">
                          <a:solidFill>
                            <a:srgbClr val="000000"/>
                          </a:solidFill>
                          <a:effectLst/>
                          <a:latin typeface="Calibri" panose="020F0502020204030204" pitchFamily="34" charset="0"/>
                        </a:rPr>
                        <a:t>Total</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500" b="1" i="0" u="none" strike="noStrike">
                          <a:solidFill>
                            <a:srgbClr val="000000"/>
                          </a:solidFill>
                          <a:effectLst/>
                          <a:latin typeface="Calibri" panose="020F0502020204030204" pitchFamily="34" charset="0"/>
                        </a:rPr>
                        <a:t>C-Section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500" b="1" i="0" u="none" strike="noStrike">
                          <a:solidFill>
                            <a:srgbClr val="000000"/>
                          </a:solidFill>
                          <a:effectLst/>
                          <a:latin typeface="Calibri" panose="020F0502020204030204" pitchFamily="34" charset="0"/>
                        </a:rPr>
                        <a:t>NTSV Rate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23249974"/>
                  </a:ext>
                </a:extLst>
              </a:tr>
              <a:tr h="254000">
                <a:tc>
                  <a:txBody>
                    <a:bodyPr/>
                    <a:lstStyle/>
                    <a:p>
                      <a:pPr algn="l" fontAlgn="b"/>
                      <a:r>
                        <a:rPr lang="en-US" sz="1500" b="1" i="0" u="none" strike="noStrike">
                          <a:solidFill>
                            <a:srgbClr val="000000"/>
                          </a:solidFill>
                          <a:effectLst/>
                          <a:latin typeface="Calibri" panose="020F0502020204030204" pitchFamily="34" charset="0"/>
                        </a:rPr>
                        <a:t>≤40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500" b="0" i="0" u="none" strike="noStrike">
                          <a:solidFill>
                            <a:srgbClr val="000000"/>
                          </a:solidFill>
                          <a:effectLst/>
                          <a:latin typeface="Calibri" panose="020F0502020204030204" pitchFamily="34" charset="0"/>
                        </a:rPr>
                        <a:t>375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500" b="0" i="0" u="none" strike="noStrike">
                          <a:solidFill>
                            <a:srgbClr val="000000"/>
                          </a:solidFill>
                          <a:effectLst/>
                          <a:latin typeface="Calibri" panose="020F0502020204030204" pitchFamily="34" charset="0"/>
                        </a:rPr>
                        <a:t>81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500" b="0" i="0" u="none" strike="noStrike">
                          <a:solidFill>
                            <a:srgbClr val="548235"/>
                          </a:solidFill>
                          <a:effectLst/>
                          <a:latin typeface="Calibri" panose="020F0502020204030204" pitchFamily="34" charset="0"/>
                        </a:rPr>
                        <a:t>22%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92104039"/>
                  </a:ext>
                </a:extLst>
              </a:tr>
              <a:tr h="254000">
                <a:tc>
                  <a:txBody>
                    <a:bodyPr/>
                    <a:lstStyle/>
                    <a:p>
                      <a:pPr algn="l" fontAlgn="b"/>
                      <a:r>
                        <a:rPr lang="en-US" sz="1500" b="1" i="0" u="none" strike="noStrike">
                          <a:solidFill>
                            <a:srgbClr val="000000"/>
                          </a:solidFill>
                          <a:effectLst/>
                          <a:latin typeface="Calibri" panose="020F0502020204030204" pitchFamily="34" charset="0"/>
                        </a:rPr>
                        <a:t>41-49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500" b="0" i="0" u="none" strike="noStrike">
                          <a:solidFill>
                            <a:srgbClr val="000000"/>
                          </a:solidFill>
                          <a:effectLst/>
                          <a:latin typeface="Calibri" panose="020F0502020204030204" pitchFamily="34" charset="0"/>
                        </a:rPr>
                        <a:t>41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500" b="0" i="0" u="none" strike="noStrike">
                          <a:solidFill>
                            <a:srgbClr val="000000"/>
                          </a:solidFill>
                          <a:effectLst/>
                          <a:latin typeface="Calibri" panose="020F0502020204030204" pitchFamily="34" charset="0"/>
                        </a:rPr>
                        <a:t>17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500" b="0" i="0" u="none" strike="noStrike">
                          <a:solidFill>
                            <a:srgbClr val="9C0006"/>
                          </a:solidFill>
                          <a:effectLst/>
                          <a:latin typeface="Calibri" panose="020F0502020204030204" pitchFamily="34" charset="0"/>
                        </a:rPr>
                        <a:t>41%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69462496"/>
                  </a:ext>
                </a:extLst>
              </a:tr>
              <a:tr h="254000">
                <a:tc>
                  <a:txBody>
                    <a:bodyPr/>
                    <a:lstStyle/>
                    <a:p>
                      <a:pPr algn="l" fontAlgn="b"/>
                      <a:r>
                        <a:rPr lang="en-US" sz="1500" b="1" i="0" u="none" strike="noStrike">
                          <a:solidFill>
                            <a:srgbClr val="000000"/>
                          </a:solidFill>
                          <a:effectLst/>
                          <a:latin typeface="Calibri" panose="020F0502020204030204" pitchFamily="34" charset="0"/>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500" b="0" i="0" u="none" strike="noStrike">
                          <a:solidFill>
                            <a:srgbClr val="000000"/>
                          </a:solidFill>
                          <a:effectLst/>
                          <a:latin typeface="Calibri" panose="020F0502020204030204" pitchFamily="34" charset="0"/>
                        </a:rPr>
                        <a:t>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500" b="0" i="0" u="none" strike="noStrike">
                          <a:solidFill>
                            <a:srgbClr val="000000"/>
                          </a:solidFill>
                          <a:effectLst/>
                          <a:latin typeface="Calibri" panose="020F0502020204030204" pitchFamily="34" charset="0"/>
                        </a:rPr>
                        <a:t>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500" b="0" i="0" u="none" strike="noStrike" dirty="0">
                          <a:solidFill>
                            <a:srgbClr val="9C0006"/>
                          </a:solidFill>
                          <a:effectLst/>
                          <a:latin typeface="Calibri" panose="020F0502020204030204" pitchFamily="34" charset="0"/>
                        </a:rPr>
                        <a:t>44%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65353682"/>
                  </a:ext>
                </a:extLst>
              </a:tr>
            </a:tbl>
          </a:graphicData>
        </a:graphic>
      </p:graphicFrame>
    </p:spTree>
    <p:extLst>
      <p:ext uri="{BB962C8B-B14F-4D97-AF65-F5344CB8AC3E}">
        <p14:creationId xmlns:p14="http://schemas.microsoft.com/office/powerpoint/2010/main" val="2908329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PVB Next Steps</a:t>
            </a:r>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4294967295"/>
          </p:nvPr>
        </p:nvSpPr>
        <p:spPr>
          <a:xfrm>
            <a:off x="9448800" y="6356350"/>
            <a:ext cx="2743200" cy="365125"/>
          </a:xfrm>
        </p:spPr>
        <p:txBody>
          <a:bodyPr/>
          <a:lstStyle/>
          <a:p>
            <a:fld id="{97033E4B-E3EB-3D46-B2D8-3159663620FA}" type="slidenum">
              <a:rPr lang="en-US" smtClean="0"/>
              <a:pPr/>
              <a:t>61</a:t>
            </a:fld>
            <a:endParaRPr lang="en-US"/>
          </a:p>
        </p:txBody>
      </p:sp>
      <p:sp>
        <p:nvSpPr>
          <p:cNvPr id="5" name="Footer Placeholder 4"/>
          <p:cNvSpPr>
            <a:spLocks noGrp="1"/>
          </p:cNvSpPr>
          <p:nvPr>
            <p:ph type="ftr" sz="quarter" idx="4294967295"/>
          </p:nvPr>
        </p:nvSpPr>
        <p:spPr>
          <a:xfrm>
            <a:off x="0" y="6356350"/>
            <a:ext cx="4114800" cy="365125"/>
          </a:xfrm>
        </p:spPr>
        <p:txBody>
          <a:bodyPr/>
          <a:lstStyle/>
          <a:p>
            <a:pPr algn="l"/>
            <a:r>
              <a:rPr lang="en-US"/>
              <a:t>Illinois Perinatal Quality Collaborative</a:t>
            </a:r>
          </a:p>
        </p:txBody>
      </p:sp>
    </p:spTree>
    <p:extLst>
      <p:ext uri="{BB962C8B-B14F-4D97-AF65-F5344CB8AC3E}">
        <p14:creationId xmlns:p14="http://schemas.microsoft.com/office/powerpoint/2010/main" val="9983109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February PVB Monthly Webinar</a:t>
            </a:r>
          </a:p>
        </p:txBody>
      </p:sp>
      <p:sp>
        <p:nvSpPr>
          <p:cNvPr id="3" name="Content Placeholder 2"/>
          <p:cNvSpPr>
            <a:spLocks noGrp="1"/>
          </p:cNvSpPr>
          <p:nvPr>
            <p:ph idx="1"/>
          </p:nvPr>
        </p:nvSpPr>
        <p:spPr/>
        <p:txBody>
          <a:bodyPr/>
          <a:lstStyle/>
          <a:p>
            <a:r>
              <a:rPr lang="en-US" dirty="0"/>
              <a:t>Discussion across hospitals is always the best way to learn new ideas and get motivated to keep working on promoting vaginal birth and reducing C/S delivery.</a:t>
            </a:r>
          </a:p>
          <a:p>
            <a:r>
              <a:rPr lang="en-US" dirty="0"/>
              <a:t>For our February PVB Monthly Webinar part of the call will be breakout sessions to provide the opportunity for smaller group discussion across hospitals on challenges and strategies to achieve sustainable reductions in NTSV C/S rates</a:t>
            </a:r>
          </a:p>
          <a:p>
            <a:r>
              <a:rPr lang="en-US" dirty="0"/>
              <a:t>Each small group breakout sessions will be led by PVB coaches/facilitators (providers and nurses) from teams who have achieved QI Excellence Awards and met NTSV c/s goals</a:t>
            </a:r>
          </a:p>
          <a:p>
            <a:r>
              <a:rPr lang="en-US" dirty="0"/>
              <a:t>Join us on February 23</a:t>
            </a:r>
            <a:r>
              <a:rPr lang="en-US" baseline="30000" dirty="0"/>
              <a:t>rd</a:t>
            </a:r>
            <a:r>
              <a:rPr lang="en-US" dirty="0"/>
              <a:t> at 12:30 pm for this exciting opportunity!</a:t>
            </a:r>
          </a:p>
          <a:p>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62</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7255785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22663-B5C1-59B2-D358-5CE901F9086F}"/>
              </a:ext>
            </a:extLst>
          </p:cNvPr>
          <p:cNvSpPr>
            <a:spLocks noGrp="1"/>
          </p:cNvSpPr>
          <p:nvPr>
            <p:ph type="title"/>
          </p:nvPr>
        </p:nvSpPr>
        <p:spPr>
          <a:xfrm>
            <a:off x="348343" y="68723"/>
            <a:ext cx="7641771" cy="1325563"/>
          </a:xfrm>
          <a:noFill/>
        </p:spPr>
        <p:txBody>
          <a:bodyPr/>
          <a:lstStyle/>
          <a:p>
            <a:r>
              <a:rPr lang="en-US" dirty="0">
                <a:ea typeface="Lato Medium"/>
                <a:cs typeface="Lato Medium"/>
              </a:rPr>
              <a:t>ILPQC Sponsored – FREE</a:t>
            </a:r>
            <a:br>
              <a:rPr lang="en-US" dirty="0">
                <a:ea typeface="Lato Medium"/>
                <a:cs typeface="Lato Medium"/>
              </a:rPr>
            </a:br>
            <a:r>
              <a:rPr lang="en-US" dirty="0">
                <a:ea typeface="Lato Medium"/>
                <a:cs typeface="Lato Medium"/>
              </a:rPr>
              <a:t>PQI Intermittent Auscultation (IA) Opportunity for Teams </a:t>
            </a:r>
            <a:endParaRPr lang="en-US" dirty="0"/>
          </a:p>
        </p:txBody>
      </p:sp>
      <p:pic>
        <p:nvPicPr>
          <p:cNvPr id="6" name="Picture 6" descr="Graphical user interface, website&#10;&#10;Description automatically generated">
            <a:extLst>
              <a:ext uri="{FF2B5EF4-FFF2-40B4-BE49-F238E27FC236}">
                <a16:creationId xmlns:a16="http://schemas.microsoft.com/office/drawing/2014/main" id="{10EEF1DC-7550-914A-AFB7-A867D04B5313}"/>
              </a:ext>
            </a:extLst>
          </p:cNvPr>
          <p:cNvPicPr>
            <a:picLocks noGrp="1" noChangeAspect="1"/>
          </p:cNvPicPr>
          <p:nvPr>
            <p:ph idx="1"/>
          </p:nvPr>
        </p:nvPicPr>
        <p:blipFill>
          <a:blip r:embed="rId2"/>
          <a:stretch>
            <a:fillRect/>
          </a:stretch>
        </p:blipFill>
        <p:spPr>
          <a:xfrm>
            <a:off x="742957" y="1537160"/>
            <a:ext cx="4601905" cy="3714599"/>
          </a:xfrm>
        </p:spPr>
      </p:pic>
      <p:sp>
        <p:nvSpPr>
          <p:cNvPr id="4" name="Slide Number Placeholder 3">
            <a:extLst>
              <a:ext uri="{FF2B5EF4-FFF2-40B4-BE49-F238E27FC236}">
                <a16:creationId xmlns:a16="http://schemas.microsoft.com/office/drawing/2014/main" id="{01CC2CAC-4023-F2E9-D470-458955B75FFD}"/>
              </a:ext>
            </a:extLst>
          </p:cNvPr>
          <p:cNvSpPr>
            <a:spLocks noGrp="1"/>
          </p:cNvSpPr>
          <p:nvPr>
            <p:ph type="sldNum" sz="quarter" idx="10"/>
          </p:nvPr>
        </p:nvSpPr>
        <p:spPr/>
        <p:txBody>
          <a:bodyPr/>
          <a:lstStyle/>
          <a:p>
            <a:fld id="{97033E4B-E3EB-3D46-B2D8-3159663620FA}" type="slidenum">
              <a:rPr lang="en-US" smtClean="0"/>
              <a:pPr/>
              <a:t>63</a:t>
            </a:fld>
            <a:endParaRPr lang="en-US"/>
          </a:p>
        </p:txBody>
      </p:sp>
      <p:sp>
        <p:nvSpPr>
          <p:cNvPr id="5" name="Footer Placeholder 4">
            <a:extLst>
              <a:ext uri="{FF2B5EF4-FFF2-40B4-BE49-F238E27FC236}">
                <a16:creationId xmlns:a16="http://schemas.microsoft.com/office/drawing/2014/main" id="{5957C3FA-CBE6-FFCF-54DF-33B2B0940035}"/>
              </a:ext>
            </a:extLst>
          </p:cNvPr>
          <p:cNvSpPr>
            <a:spLocks noGrp="1"/>
          </p:cNvSpPr>
          <p:nvPr>
            <p:ph type="ftr" sz="quarter" idx="11"/>
          </p:nvPr>
        </p:nvSpPr>
        <p:spPr/>
        <p:txBody>
          <a:bodyPr/>
          <a:lstStyle/>
          <a:p>
            <a:pPr algn="l"/>
            <a:r>
              <a:rPr lang="en-US"/>
              <a:t>Illinois Perinatal Quality Collaborative</a:t>
            </a:r>
          </a:p>
        </p:txBody>
      </p:sp>
      <p:sp>
        <p:nvSpPr>
          <p:cNvPr id="7" name="TextBox 6">
            <a:extLst>
              <a:ext uri="{FF2B5EF4-FFF2-40B4-BE49-F238E27FC236}">
                <a16:creationId xmlns:a16="http://schemas.microsoft.com/office/drawing/2014/main" id="{D3BD6F93-E6A7-5945-ADBA-D0886F334AE8}"/>
              </a:ext>
            </a:extLst>
          </p:cNvPr>
          <p:cNvSpPr txBox="1"/>
          <p:nvPr/>
        </p:nvSpPr>
        <p:spPr>
          <a:xfrm>
            <a:off x="6192792" y="1461527"/>
            <a:ext cx="5599068"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mn-lt"/>
                <a:cs typeface="+mn-lt"/>
              </a:rPr>
              <a:t>This 45–60-minute online program provides interactive, simulation-based training, and competency assessment designed to improve nurses', midwives', and physicians’ Intermittent </a:t>
            </a:r>
            <a:r>
              <a:rPr lang="en-US" sz="2400" dirty="0" err="1">
                <a:ea typeface="+mn-lt"/>
                <a:cs typeface="+mn-lt"/>
              </a:rPr>
              <a:t>Ausculatation</a:t>
            </a:r>
            <a:r>
              <a:rPr lang="en-US" sz="2400" dirty="0">
                <a:ea typeface="+mn-lt"/>
                <a:cs typeface="+mn-lt"/>
              </a:rPr>
              <a:t> (IA) usage and interpretation skills. This education includes:</a:t>
            </a:r>
            <a:endParaRPr lang="en-US" sz="2400" dirty="0">
              <a:cs typeface="Calibri"/>
            </a:endParaRPr>
          </a:p>
          <a:p>
            <a:pPr marL="285750" indent="-285750">
              <a:buFont typeface="Arial"/>
              <a:buChar char="•"/>
            </a:pPr>
            <a:r>
              <a:rPr lang="en-US" sz="2400" dirty="0">
                <a:ea typeface="+mn-lt"/>
                <a:cs typeface="+mn-lt"/>
              </a:rPr>
              <a:t>evidence related to the use of intermittent auscultation</a:t>
            </a:r>
            <a:endParaRPr lang="en-US" sz="2400" dirty="0">
              <a:cs typeface="Calibri" panose="020F0502020204030204"/>
            </a:endParaRPr>
          </a:p>
          <a:p>
            <a:pPr marL="285750" indent="-285750">
              <a:buFont typeface="Arial"/>
              <a:buChar char="•"/>
            </a:pPr>
            <a:r>
              <a:rPr lang="en-US" sz="2400" dirty="0">
                <a:ea typeface="+mn-lt"/>
                <a:cs typeface="+mn-lt"/>
              </a:rPr>
              <a:t>correct technique to perform IA effectively </a:t>
            </a:r>
            <a:endParaRPr lang="en-US" sz="2400" dirty="0">
              <a:cs typeface="Calibri" panose="020F0502020204030204"/>
            </a:endParaRPr>
          </a:p>
          <a:p>
            <a:pPr marL="285750" indent="-285750">
              <a:buFont typeface="Arial"/>
              <a:buChar char="•"/>
            </a:pPr>
            <a:r>
              <a:rPr lang="en-US" sz="2400" dirty="0">
                <a:ea typeface="+mn-lt"/>
                <a:cs typeface="+mn-lt"/>
              </a:rPr>
              <a:t>IA Practice Guide for interpretation and management of IA findings</a:t>
            </a:r>
            <a:endParaRPr lang="en-US" sz="2400" dirty="0">
              <a:cs typeface="Calibri" panose="020F0502020204030204"/>
            </a:endParaRPr>
          </a:p>
          <a:p>
            <a:pPr marL="285750" indent="-285750">
              <a:buFont typeface="Arial"/>
              <a:buChar char="•"/>
            </a:pPr>
            <a:r>
              <a:rPr lang="en-US" sz="2400" dirty="0">
                <a:ea typeface="+mn-lt"/>
                <a:cs typeface="+mn-lt"/>
              </a:rPr>
              <a:t>simulated IA practice scenarios</a:t>
            </a:r>
            <a:endParaRPr lang="en-US" sz="2400" dirty="0">
              <a:cs typeface="Calibri" panose="020F0502020204030204"/>
            </a:endParaRPr>
          </a:p>
        </p:txBody>
      </p:sp>
      <p:sp>
        <p:nvSpPr>
          <p:cNvPr id="8" name="TextBox 7">
            <a:extLst>
              <a:ext uri="{FF2B5EF4-FFF2-40B4-BE49-F238E27FC236}">
                <a16:creationId xmlns:a16="http://schemas.microsoft.com/office/drawing/2014/main" id="{F22050AD-AE67-38E9-67C1-13251A72937A}"/>
              </a:ext>
            </a:extLst>
          </p:cNvPr>
          <p:cNvSpPr txBox="1"/>
          <p:nvPr/>
        </p:nvSpPr>
        <p:spPr>
          <a:xfrm>
            <a:off x="14636750" y="2936875"/>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3" name="Rectangle: Rounded Corners 2">
            <a:extLst>
              <a:ext uri="{FF2B5EF4-FFF2-40B4-BE49-F238E27FC236}">
                <a16:creationId xmlns:a16="http://schemas.microsoft.com/office/drawing/2014/main" id="{8CB859EE-C738-8C69-F5AA-169688EC7444}"/>
              </a:ext>
            </a:extLst>
          </p:cNvPr>
          <p:cNvSpPr/>
          <p:nvPr/>
        </p:nvSpPr>
        <p:spPr>
          <a:xfrm>
            <a:off x="609600" y="4988709"/>
            <a:ext cx="5354875" cy="17327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cs typeface="Calibri"/>
              </a:rPr>
              <a:t>Each PVB Team will have access to 1 PQI IA online train the trainer course</a:t>
            </a:r>
          </a:p>
          <a:p>
            <a:pPr algn="ctr"/>
            <a:endParaRPr lang="en-US" sz="2000" dirty="0">
              <a:cs typeface="Calibri"/>
            </a:endParaRPr>
          </a:p>
          <a:p>
            <a:pPr algn="ctr"/>
            <a:r>
              <a:rPr lang="en-US" sz="2000" dirty="0">
                <a:cs typeface="Calibri"/>
              </a:rPr>
              <a:t>Team leads look out for an email with more information!</a:t>
            </a:r>
          </a:p>
        </p:txBody>
      </p:sp>
    </p:spTree>
    <p:extLst>
      <p:ext uri="{BB962C8B-B14F-4D97-AF65-F5344CB8AC3E}">
        <p14:creationId xmlns:p14="http://schemas.microsoft.com/office/powerpoint/2010/main" val="13580098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ILPQC is here to help you </a:t>
            </a:r>
            <a:br>
              <a:rPr lang="en-US"/>
            </a:br>
            <a:r>
              <a:rPr lang="en-US"/>
              <a:t>get across the finish line!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srgbClr val="79818A">
                  <a:lumMod val="60000"/>
                  <a:lumOff val="40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Calibri" panose="020F0502020204030204"/>
                <a:ea typeface="+mn-ea"/>
                <a:cs typeface="+mn-cs"/>
              </a:rPr>
              <a:t>Illinois Perinatal Quality Collaborative</a:t>
            </a:r>
          </a:p>
        </p:txBody>
      </p:sp>
      <p:graphicFrame>
        <p:nvGraphicFramePr>
          <p:cNvPr id="6" name="Diagram 5"/>
          <p:cNvGraphicFramePr/>
          <p:nvPr/>
        </p:nvGraphicFramePr>
        <p:xfrm>
          <a:off x="284814" y="1735823"/>
          <a:ext cx="7929796" cy="4470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2"/>
          <p:cNvSpPr>
            <a:spLocks noGrp="1"/>
          </p:cNvSpPr>
          <p:nvPr>
            <p:ph idx="1"/>
          </p:nvPr>
        </p:nvSpPr>
        <p:spPr>
          <a:xfrm>
            <a:off x="8607048" y="1690688"/>
            <a:ext cx="3584952" cy="5538421"/>
          </a:xfrm>
        </p:spPr>
        <p:txBody>
          <a:bodyPr vert="horz" lIns="91440" tIns="45720" rIns="91440" bIns="45720" rtlCol="0" anchor="t">
            <a:noAutofit/>
          </a:bodyPr>
          <a:lstStyle/>
          <a:p>
            <a:r>
              <a:rPr lang="en-US">
                <a:ea typeface="Lato"/>
                <a:cs typeface="Lato"/>
              </a:rPr>
              <a:t>We are here to help!</a:t>
            </a:r>
          </a:p>
          <a:p>
            <a:r>
              <a:rPr lang="en-US">
                <a:ea typeface="Lato"/>
                <a:cs typeface="Lato"/>
              </a:rPr>
              <a:t>We are here to support!</a:t>
            </a:r>
          </a:p>
          <a:p>
            <a:r>
              <a:rPr lang="en-US">
                <a:ea typeface="Lato"/>
                <a:cs typeface="Lato"/>
              </a:rPr>
              <a:t>Schedule a </a:t>
            </a:r>
            <a:r>
              <a:rPr lang="en-US" b="1" u="sng">
                <a:ea typeface="Lato"/>
                <a:cs typeface="Lato"/>
              </a:rPr>
              <a:t>personalized QI Support Call</a:t>
            </a:r>
            <a:r>
              <a:rPr lang="en-US">
                <a:ea typeface="Lato"/>
                <a:cs typeface="Lato"/>
              </a:rPr>
              <a:t>, email </a:t>
            </a:r>
            <a:r>
              <a:rPr lang="en-US">
                <a:ea typeface="Lato"/>
                <a:cs typeface="Lato"/>
                <a:hlinkClick r:id="rId8"/>
              </a:rPr>
              <a:t>info@ilpqc.org</a:t>
            </a:r>
            <a:r>
              <a:rPr lang="en-US">
                <a:ea typeface="Lato"/>
                <a:cs typeface="Lato"/>
              </a:rPr>
              <a:t> to schedule a check-in call </a:t>
            </a:r>
          </a:p>
          <a:p>
            <a:r>
              <a:rPr lang="en-US">
                <a:ea typeface="Lato"/>
                <a:cs typeface="Lato"/>
              </a:rPr>
              <a:t>Check-in calls planned with </a:t>
            </a:r>
            <a:r>
              <a:rPr lang="en-US" u="sng">
                <a:ea typeface="Lato"/>
                <a:cs typeface="Lato"/>
              </a:rPr>
              <a:t>all teams not yet achieving key aims</a:t>
            </a:r>
            <a:r>
              <a:rPr lang="en-US">
                <a:ea typeface="Lato"/>
                <a:cs typeface="Lato"/>
              </a:rPr>
              <a:t>. </a:t>
            </a:r>
          </a:p>
          <a:p>
            <a:pPr marL="0" indent="0">
              <a:buNone/>
            </a:pPr>
            <a:endParaRPr lang="en-US">
              <a:ea typeface="Lato"/>
              <a:cs typeface="Lato"/>
            </a:endParaRPr>
          </a:p>
        </p:txBody>
      </p:sp>
    </p:spTree>
    <p:extLst>
      <p:ext uri="{BB962C8B-B14F-4D97-AF65-F5344CB8AC3E}">
        <p14:creationId xmlns:p14="http://schemas.microsoft.com/office/powerpoint/2010/main" val="3750573079"/>
      </p:ext>
    </p:extLst>
  </p:cSld>
  <p:clrMapOvr>
    <a:masterClrMapping/>
  </p:clrMapOvr>
  <p:extLst>
    <p:ext uri="{6950BFC3-D8DA-4A85-94F7-54DA5524770B}">
      <p188:commentRel xmlns="" xmlns:p188="http://schemas.microsoft.com/office/powerpoint/2018/8/main" r:id="rId9"/>
    </p:ext>
  </p:extLs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65B7D-6357-F0A1-4ACA-818B5F3700C0}"/>
              </a:ext>
            </a:extLst>
          </p:cNvPr>
          <p:cNvSpPr>
            <a:spLocks noGrp="1"/>
          </p:cNvSpPr>
          <p:nvPr>
            <p:ph type="title"/>
          </p:nvPr>
        </p:nvSpPr>
        <p:spPr/>
        <p:txBody>
          <a:bodyPr/>
          <a:lstStyle/>
          <a:p>
            <a:r>
              <a:rPr lang="en-US">
                <a:ea typeface="Lato Medium"/>
                <a:cs typeface="Lato Medium"/>
              </a:rPr>
              <a:t>Upcoming Calls</a:t>
            </a:r>
            <a:endParaRPr lang="en-US"/>
          </a:p>
        </p:txBody>
      </p:sp>
      <p:graphicFrame>
        <p:nvGraphicFramePr>
          <p:cNvPr id="6" name="Table 6">
            <a:extLst>
              <a:ext uri="{FF2B5EF4-FFF2-40B4-BE49-F238E27FC236}">
                <a16:creationId xmlns:a16="http://schemas.microsoft.com/office/drawing/2014/main" id="{4A5DC85B-9F27-AF23-5D97-3D04C5A4E30D}"/>
              </a:ext>
            </a:extLst>
          </p:cNvPr>
          <p:cNvGraphicFramePr>
            <a:graphicFrameLocks noGrp="1"/>
          </p:cNvGraphicFramePr>
          <p:nvPr>
            <p:ph idx="1"/>
            <p:extLst>
              <p:ext uri="{D42A27DB-BD31-4B8C-83A1-F6EECF244321}">
                <p14:modId xmlns:p14="http://schemas.microsoft.com/office/powerpoint/2010/main" val="1930531329"/>
              </p:ext>
            </p:extLst>
          </p:nvPr>
        </p:nvGraphicFramePr>
        <p:xfrm>
          <a:off x="609600" y="1825625"/>
          <a:ext cx="10972800" cy="4475718"/>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2818186165"/>
                    </a:ext>
                  </a:extLst>
                </a:gridCol>
                <a:gridCol w="5486400">
                  <a:extLst>
                    <a:ext uri="{9D8B030D-6E8A-4147-A177-3AD203B41FA5}">
                      <a16:colId xmlns:a16="http://schemas.microsoft.com/office/drawing/2014/main" val="1021936841"/>
                    </a:ext>
                  </a:extLst>
                </a:gridCol>
              </a:tblGrid>
              <a:tr h="861986">
                <a:tc>
                  <a:txBody>
                    <a:bodyPr/>
                    <a:lstStyle/>
                    <a:p>
                      <a:pPr algn="ctr"/>
                      <a:r>
                        <a:rPr lang="en-US" sz="2800"/>
                        <a:t>Date</a:t>
                      </a:r>
                    </a:p>
                  </a:txBody>
                  <a:tcPr anchor="ctr"/>
                </a:tc>
                <a:tc>
                  <a:txBody>
                    <a:bodyPr/>
                    <a:lstStyle/>
                    <a:p>
                      <a:pPr algn="ctr"/>
                      <a:r>
                        <a:rPr lang="en-US" sz="2800"/>
                        <a:t>Topic</a:t>
                      </a:r>
                    </a:p>
                  </a:txBody>
                  <a:tcPr anchor="ctr"/>
                </a:tc>
                <a:extLst>
                  <a:ext uri="{0D108BD9-81ED-4DB2-BD59-A6C34878D82A}">
                    <a16:rowId xmlns:a16="http://schemas.microsoft.com/office/drawing/2014/main" val="4266940731"/>
                  </a:ext>
                </a:extLst>
              </a:tr>
              <a:tr h="8619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t>February 27th, 2022, 12:30 PM</a:t>
                      </a:r>
                    </a:p>
                  </a:txBody>
                  <a:tcPr/>
                </a:tc>
                <a:tc>
                  <a:txBody>
                    <a:bodyPr/>
                    <a:lstStyle/>
                    <a:p>
                      <a:pPr algn="ctr"/>
                      <a:r>
                        <a:rPr lang="en-US" sz="2800"/>
                        <a:t>Learning</a:t>
                      </a:r>
                      <a:r>
                        <a:rPr lang="en-US" sz="2800" baseline="0"/>
                        <a:t> from PVB Teams Achieving QI Excellence </a:t>
                      </a:r>
                      <a:endParaRPr lang="en-US" sz="2800"/>
                    </a:p>
                  </a:txBody>
                  <a:tcPr/>
                </a:tc>
                <a:extLst>
                  <a:ext uri="{0D108BD9-81ED-4DB2-BD59-A6C34878D82A}">
                    <a16:rowId xmlns:a16="http://schemas.microsoft.com/office/drawing/2014/main" val="3599930490"/>
                  </a:ext>
                </a:extLst>
              </a:tr>
              <a:tr h="8619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t>March 20</a:t>
                      </a:r>
                      <a:r>
                        <a:rPr lang="en-US" sz="2800" baseline="30000"/>
                        <a:t>th</a:t>
                      </a:r>
                      <a:r>
                        <a:rPr lang="en-US" sz="2800"/>
                        <a:t>, 2022, 12:30 PM</a:t>
                      </a:r>
                    </a:p>
                  </a:txBody>
                  <a:tcPr/>
                </a:tc>
                <a:tc>
                  <a:txBody>
                    <a:bodyPr/>
                    <a:lstStyle/>
                    <a:p>
                      <a:pPr algn="ctr"/>
                      <a:r>
                        <a:rPr lang="en-US" sz="2800"/>
                        <a:t>Reviewing</a:t>
                      </a:r>
                      <a:r>
                        <a:rPr lang="en-US" sz="2800" baseline="0"/>
                        <a:t> your PVB Data by Race and Ethnicity </a:t>
                      </a:r>
                      <a:endParaRPr lang="en-US" sz="2800"/>
                    </a:p>
                  </a:txBody>
                  <a:tcPr/>
                </a:tc>
                <a:extLst>
                  <a:ext uri="{0D108BD9-81ED-4DB2-BD59-A6C34878D82A}">
                    <a16:rowId xmlns:a16="http://schemas.microsoft.com/office/drawing/2014/main" val="2922447700"/>
                  </a:ext>
                </a:extLst>
              </a:tr>
              <a:tr h="8619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t>April 24</a:t>
                      </a:r>
                      <a:r>
                        <a:rPr lang="en-US" sz="2800" baseline="30000"/>
                        <a:t>th</a:t>
                      </a:r>
                      <a:r>
                        <a:rPr lang="en-US" sz="2800"/>
                        <a:t>, 2022, 12:30 PM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t>PVB</a:t>
                      </a:r>
                      <a:r>
                        <a:rPr lang="en-US" sz="2800" baseline="0"/>
                        <a:t> Monthly Webinar</a:t>
                      </a:r>
                      <a:endParaRPr lang="en-US" sz="2800"/>
                    </a:p>
                  </a:txBody>
                  <a:tcPr/>
                </a:tc>
                <a:extLst>
                  <a:ext uri="{0D108BD9-81ED-4DB2-BD59-A6C34878D82A}">
                    <a16:rowId xmlns:a16="http://schemas.microsoft.com/office/drawing/2014/main" val="1127378975"/>
                  </a:ext>
                </a:extLst>
              </a:tr>
              <a:tr h="8619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t>May 24</a:t>
                      </a:r>
                      <a:r>
                        <a:rPr lang="en-US" sz="2800" baseline="30000"/>
                        <a:t>th</a:t>
                      </a:r>
                      <a:r>
                        <a:rPr lang="en-US" sz="2800"/>
                        <a:t>, 2022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t>Face-to-Face</a:t>
                      </a:r>
                      <a:r>
                        <a:rPr lang="en-US" sz="2800" baseline="0"/>
                        <a:t> Meeting</a:t>
                      </a:r>
                      <a:endParaRPr lang="en-US" sz="2800"/>
                    </a:p>
                  </a:txBody>
                  <a:tcPr/>
                </a:tc>
                <a:extLst>
                  <a:ext uri="{0D108BD9-81ED-4DB2-BD59-A6C34878D82A}">
                    <a16:rowId xmlns:a16="http://schemas.microsoft.com/office/drawing/2014/main" val="2385687586"/>
                  </a:ext>
                </a:extLst>
              </a:tr>
            </a:tbl>
          </a:graphicData>
        </a:graphic>
      </p:graphicFrame>
      <p:sp>
        <p:nvSpPr>
          <p:cNvPr id="4" name="Slide Number Placeholder 3">
            <a:extLst>
              <a:ext uri="{FF2B5EF4-FFF2-40B4-BE49-F238E27FC236}">
                <a16:creationId xmlns:a16="http://schemas.microsoft.com/office/drawing/2014/main" id="{0F30F806-6A99-606A-26F2-84CD6D8C7761}"/>
              </a:ext>
            </a:extLst>
          </p:cNvPr>
          <p:cNvSpPr>
            <a:spLocks noGrp="1"/>
          </p:cNvSpPr>
          <p:nvPr>
            <p:ph type="sldNum" sz="quarter" idx="10"/>
          </p:nvPr>
        </p:nvSpPr>
        <p:spPr/>
        <p:txBody>
          <a:bodyPr/>
          <a:lstStyle/>
          <a:p>
            <a:fld id="{97033E4B-E3EB-3D46-B2D8-3159663620FA}" type="slidenum">
              <a:rPr lang="en-US" smtClean="0"/>
              <a:pPr/>
              <a:t>65</a:t>
            </a:fld>
            <a:endParaRPr lang="en-US"/>
          </a:p>
        </p:txBody>
      </p:sp>
      <p:sp>
        <p:nvSpPr>
          <p:cNvPr id="5" name="Footer Placeholder 4">
            <a:extLst>
              <a:ext uri="{FF2B5EF4-FFF2-40B4-BE49-F238E27FC236}">
                <a16:creationId xmlns:a16="http://schemas.microsoft.com/office/drawing/2014/main" id="{752CDFB4-C6F9-9D52-9004-EA48D590262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40045768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a:t>Questions?</a:t>
            </a:r>
          </a:p>
        </p:txBody>
      </p:sp>
      <p:sp>
        <p:nvSpPr>
          <p:cNvPr id="3" name="Subtitle 2"/>
          <p:cNvSpPr>
            <a:spLocks noGrp="1"/>
          </p:cNvSpPr>
          <p:nvPr>
            <p:ph type="subTitle" idx="1"/>
          </p:nvPr>
        </p:nvSpPr>
        <p:spPr/>
        <p:txBody>
          <a:bodyPr/>
          <a:lstStyle/>
          <a:p>
            <a:r>
              <a:rPr lang="en-US"/>
              <a:t>Please put your questions or comments in the chat</a:t>
            </a:r>
          </a:p>
        </p:txBody>
      </p:sp>
    </p:spTree>
    <p:extLst>
      <p:ext uri="{BB962C8B-B14F-4D97-AF65-F5344CB8AC3E}">
        <p14:creationId xmlns:p14="http://schemas.microsoft.com/office/powerpoint/2010/main" val="25664254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F9F46-075A-7D44-87A7-6A4A9F14E6A6}"/>
              </a:ext>
            </a:extLst>
          </p:cNvPr>
          <p:cNvSpPr>
            <a:spLocks noGrp="1"/>
          </p:cNvSpPr>
          <p:nvPr>
            <p:ph type="ctrTitle"/>
          </p:nvPr>
        </p:nvSpPr>
        <p:spPr>
          <a:xfrm>
            <a:off x="368401" y="493618"/>
            <a:ext cx="4613127" cy="2566692"/>
          </a:xfrm>
        </p:spPr>
        <p:txBody>
          <a:bodyPr>
            <a:normAutofit/>
          </a:bodyPr>
          <a:lstStyle/>
          <a:p>
            <a:pPr algn="ctr"/>
            <a:r>
              <a:rPr lang="en-US" sz="4800">
                <a:solidFill>
                  <a:schemeClr val="tx2">
                    <a:lumMod val="50000"/>
                  </a:schemeClr>
                </a:solidFill>
              </a:rPr>
              <a:t>Thanks to our Funders</a:t>
            </a:r>
          </a:p>
        </p:txBody>
      </p:sp>
      <p:sp>
        <p:nvSpPr>
          <p:cNvPr id="3" name="Subtitle 2">
            <a:extLst>
              <a:ext uri="{FF2B5EF4-FFF2-40B4-BE49-F238E27FC236}">
                <a16:creationId xmlns:a16="http://schemas.microsoft.com/office/drawing/2014/main" id="{43D19BCB-87EC-2242-A60F-BDD660F18F16}"/>
              </a:ext>
            </a:extLst>
          </p:cNvPr>
          <p:cNvSpPr>
            <a:spLocks noGrp="1"/>
          </p:cNvSpPr>
          <p:nvPr>
            <p:ph type="subTitle" idx="1"/>
          </p:nvPr>
        </p:nvSpPr>
        <p:spPr>
          <a:xfrm>
            <a:off x="153432" y="5248519"/>
            <a:ext cx="5194433" cy="986569"/>
          </a:xfrm>
        </p:spPr>
        <p:txBody>
          <a:bodyPr>
            <a:normAutofit/>
          </a:bodyPr>
          <a:lstStyle/>
          <a:p>
            <a:r>
              <a:rPr lang="en-US" sz="2800"/>
              <a:t>In kind support:</a:t>
            </a:r>
          </a:p>
        </p:txBody>
      </p:sp>
      <p:sp>
        <p:nvSpPr>
          <p:cNvPr id="5" name="Rectangle 4"/>
          <p:cNvSpPr/>
          <p:nvPr/>
        </p:nvSpPr>
        <p:spPr>
          <a:xfrm>
            <a:off x="5971607" y="3244334"/>
            <a:ext cx="24878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44C55"/>
                </a:solidFill>
                <a:effectLst/>
                <a:uLnTx/>
                <a:uFillTx/>
                <a:latin typeface="Arial" panose="020B0604020202020204"/>
                <a:ea typeface="+mn-ea"/>
                <a:cs typeface="+mn-cs"/>
              </a:rPr>
              <a:t> </a:t>
            </a:r>
          </a:p>
        </p:txBody>
      </p:sp>
      <p:pic>
        <p:nvPicPr>
          <p:cNvPr id="1026" name="Picture 2" descr="Laboratory of Neurogenomics and Novel Therapies Web Site – Research and  Patient Care at Northwester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11492" y="5826682"/>
            <a:ext cx="1627118" cy="5963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US CDC logo.svg - Wikimedia Common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74461" y="4045643"/>
            <a:ext cx="1154729" cy="8720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pcqc.org/wp-content/uploads/2021/03/aim.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368647" y="4069152"/>
            <a:ext cx="1382001" cy="7352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DPH | Protecting health, improving lives."/>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3184" y="3246774"/>
            <a:ext cx="1698317" cy="46986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DHS Logo"/>
          <p:cNvPicPr>
            <a:picLocks noChangeAspect="1" noChangeArrowheads="1"/>
          </p:cNvPicPr>
          <p:nvPr/>
        </p:nvPicPr>
        <p:blipFill>
          <a:blip r:embed="rId8" cstate="email">
            <a:extLst>
              <a:ext uri="{BEBA8EAE-BF5A-486C-A8C5-ECC9F3942E4B}">
                <a14:imgProps xmlns:a14="http://schemas.microsoft.com/office/drawing/2010/main">
                  <a14:imgLayer r:embed="rId9">
                    <a14:imgEffect>
                      <a14:backgroundRemoval t="3297" b="97253" l="200" r="100000">
                        <a14:foregroundMark x1="31000" y1="30220" x2="31000" y2="30220"/>
                        <a14:foregroundMark x1="55600" y1="60989" x2="55600" y2="60989"/>
                        <a14:foregroundMark x1="56000" y1="59890" x2="56000" y2="59890"/>
                        <a14:foregroundMark x1="56400" y1="57143" x2="56400" y2="57143"/>
                        <a14:foregroundMark x1="53200" y1="63736" x2="53200" y2="63736"/>
                        <a14:foregroundMark x1="52800" y1="67582" x2="52800" y2="67582"/>
                        <a14:foregroundMark x1="51200" y1="72527" x2="51200" y2="72527"/>
                        <a14:foregroundMark x1="54000" y1="71429" x2="54000" y2="71429"/>
                        <a14:foregroundMark x1="56800" y1="69780" x2="56800" y2="69780"/>
                        <a14:foregroundMark x1="58400" y1="75824" x2="58400" y2="75824"/>
                        <a14:foregroundMark x1="57000" y1="74725" x2="57000" y2="74725"/>
                        <a14:foregroundMark x1="55800" y1="53846" x2="55800" y2="53846"/>
                        <a14:foregroundMark x1="55400" y1="45604" x2="55400" y2="45604"/>
                        <a14:foregroundMark x1="61600" y1="39560" x2="61600" y2="39560"/>
                        <a14:foregroundMark x1="62000" y1="50000" x2="62000" y2="50000"/>
                        <a14:foregroundMark x1="60400" y1="57692" x2="60400" y2="57692"/>
                        <a14:foregroundMark x1="61600" y1="58242" x2="61600" y2="58242"/>
                        <a14:foregroundMark x1="61400" y1="67033" x2="61400" y2="67033"/>
                        <a14:foregroundMark x1="65800" y1="57143" x2="65800" y2="57143"/>
                        <a14:foregroundMark x1="19600" y1="86264" x2="19600" y2="86264"/>
                        <a14:foregroundMark x1="23400" y1="90659" x2="23400" y2="90659"/>
                        <a14:foregroundMark x1="25000" y1="95055" x2="25000" y2="95055"/>
                        <a14:foregroundMark x1="26400" y1="89011" x2="26400" y2="89011"/>
                        <a14:foregroundMark x1="25200" y1="89560" x2="25200" y2="89560"/>
                        <a14:foregroundMark x1="28200" y1="93407" x2="28200" y2="93407"/>
                        <a14:foregroundMark x1="29800" y1="87912" x2="29800" y2="87912"/>
                        <a14:foregroundMark x1="31200" y1="89560" x2="31200" y2="89560"/>
                        <a14:foregroundMark x1="29400" y1="93956" x2="29400" y2="93956"/>
                        <a14:foregroundMark x1="32800" y1="89560" x2="32800" y2="89560"/>
                        <a14:foregroundMark x1="37000" y1="89011" x2="37000" y2="89011"/>
                        <a14:foregroundMark x1="41600" y1="91758" x2="41600" y2="91758"/>
                        <a14:foregroundMark x1="42600" y1="95604" x2="42600" y2="95604"/>
                        <a14:foregroundMark x1="46800" y1="88462" x2="46800" y2="88462"/>
                        <a14:foregroundMark x1="48200" y1="87363" x2="48200" y2="87363"/>
                        <a14:foregroundMark x1="51800" y1="90110" x2="51800" y2="90110"/>
                        <a14:foregroundMark x1="55200" y1="88462" x2="55200" y2="88462"/>
                        <a14:foregroundMark x1="59400" y1="89560" x2="59400" y2="89560"/>
                        <a14:foregroundMark x1="62200" y1="90110" x2="62200" y2="90110"/>
                        <a14:foregroundMark x1="64000" y1="90110" x2="64000" y2="90110"/>
                        <a14:foregroundMark x1="65400" y1="90110" x2="65400" y2="90110"/>
                        <a14:foregroundMark x1="71800" y1="90659" x2="71800" y2="90659"/>
                        <a14:foregroundMark x1="73600" y1="89011" x2="73600" y2="89011"/>
                        <a14:foregroundMark x1="70400" y1="88462" x2="70400" y2="88462"/>
                        <a14:foregroundMark x1="43600" y1="94505" x2="43600" y2="94505"/>
                        <a14:foregroundMark x1="78800" y1="88462" x2="78800" y2="88462"/>
                        <a14:foregroundMark x1="66200" y1="62637" x2="66200" y2="62637"/>
                        <a14:foregroundMark x1="90200" y1="85165" x2="90200" y2="85165"/>
                        <a14:foregroundMark x1="90200" y1="89011" x2="90200" y2="89011"/>
                        <a14:foregroundMark x1="87800" y1="94505" x2="87800" y2="94505"/>
                        <a14:foregroundMark x1="84800" y1="88462" x2="84800" y2="88462"/>
                        <a14:foregroundMark x1="91800" y1="89011" x2="91800" y2="89011"/>
                        <a14:foregroundMark x1="91400" y1="90110" x2="91400" y2="90110"/>
                        <a14:foregroundMark x1="93200" y1="89011" x2="93200" y2="89011"/>
                        <a14:foregroundMark x1="93400" y1="95055" x2="93400" y2="95055"/>
                        <a14:foregroundMark x1="94600" y1="88462" x2="94600" y2="88462"/>
                        <a14:foregroundMark x1="96200" y1="94505" x2="96200" y2="94505"/>
                        <a14:foregroundMark x1="97600" y1="94505" x2="97600" y2="94505"/>
                        <a14:foregroundMark x1="68400" y1="87363" x2="68400" y2="87363"/>
                        <a14:foregroundMark x1="72000" y1="95604" x2="72000" y2="95604"/>
                        <a14:foregroundMark x1="70400" y1="94505" x2="70400" y2="94505"/>
                        <a14:foregroundMark x1="81800" y1="93956" x2="81800" y2="93956"/>
                        <a14:foregroundMark x1="82800" y1="96154" x2="82800" y2="96154"/>
                        <a14:foregroundMark x1="99400" y1="93407" x2="99400" y2="93407"/>
                        <a14:foregroundMark x1="97600" y1="90110" x2="97600" y2="90110"/>
                        <a14:foregroundMark x1="94800" y1="95055" x2="94800" y2="95055"/>
                        <a14:foregroundMark x1="96400" y1="89560" x2="96400" y2="89560"/>
                        <a14:foregroundMark x1="99000" y1="88462" x2="99000" y2="88462"/>
                        <a14:foregroundMark x1="97400" y1="87912" x2="97400" y2="87912"/>
                        <a14:foregroundMark x1="97200" y1="89011" x2="97200" y2="89011"/>
                        <a14:foregroundMark x1="97200" y1="90110" x2="97200" y2="90110"/>
                        <a14:foregroundMark x1="45200" y1="89560" x2="45200" y2="89560"/>
                        <a14:foregroundMark x1="53600" y1="89560" x2="53600" y2="89560"/>
                        <a14:foregroundMark x1="43600" y1="90110" x2="43600" y2="90110"/>
                        <a14:foregroundMark x1="43600" y1="87912" x2="43600" y2="87912"/>
                        <a14:foregroundMark x1="15000" y1="88462" x2="15000" y2="88462"/>
                        <a14:foregroundMark x1="15000" y1="94505" x2="15000" y2="94505"/>
                        <a14:foregroundMark x1="13600" y1="84066" x2="13600" y2="84066"/>
                        <a14:foregroundMark x1="13600" y1="90659" x2="13600" y2="90659"/>
                        <a14:foregroundMark x1="12400" y1="90110" x2="12400" y2="90110"/>
                        <a14:foregroundMark x1="800" y1="86813" x2="800" y2="86813"/>
                        <a14:foregroundMark x1="2400" y1="85714" x2="2400" y2="85714"/>
                        <a14:foregroundMark x1="4200" y1="85714" x2="4200" y2="85714"/>
                        <a14:foregroundMark x1="5600" y1="87912" x2="5600" y2="87912"/>
                        <a14:foregroundMark x1="7200" y1="88462" x2="7200" y2="88462"/>
                        <a14:foregroundMark x1="16800" y1="93407" x2="16800" y2="93407"/>
                        <a14:foregroundMark x1="16600" y1="88462" x2="16600" y2="88462"/>
                        <a14:foregroundMark x1="38800" y1="91209" x2="38800" y2="91209"/>
                        <a14:foregroundMark x1="40600" y1="90659" x2="40600" y2="90659"/>
                        <a14:foregroundMark x1="53600" y1="93407" x2="53600" y2="93407"/>
                        <a14:foregroundMark x1="35000" y1="92308" x2="35000" y2="92308"/>
                        <a14:foregroundMark x1="31400" y1="92857" x2="31400" y2="92857"/>
                        <a14:foregroundMark x1="24800" y1="87912" x2="24800" y2="87912"/>
                        <a14:foregroundMark x1="19800" y1="37912" x2="19800" y2="37912"/>
                        <a14:foregroundMark x1="19200" y1="34066" x2="19200" y2="34066"/>
                        <a14:foregroundMark x1="18800" y1="33516" x2="18800" y2="33516"/>
                        <a14:foregroundMark x1="20400" y1="35165" x2="20400" y2="35165"/>
                        <a14:foregroundMark x1="19400" y1="49451" x2="19400" y2="49451"/>
                        <a14:foregroundMark x1="3600" y1="21978" x2="3600" y2="21978"/>
                        <a14:foregroundMark x1="4400" y1="19780" x2="4400" y2="19780"/>
                        <a14:foregroundMark x1="4800" y1="19780" x2="4800" y2="19780"/>
                        <a14:foregroundMark x1="5600" y1="18681" x2="5600" y2="18681"/>
                        <a14:foregroundMark x1="5600" y1="18681" x2="5600" y2="18681"/>
                        <a14:foregroundMark x1="5800" y1="17033" x2="5800" y2="17033"/>
                        <a14:foregroundMark x1="6200" y1="14835" x2="6200" y2="14835"/>
                        <a14:foregroundMark x1="7000" y1="14286" x2="7000" y2="14286"/>
                        <a14:foregroundMark x1="8600" y1="13187" x2="8600" y2="13187"/>
                        <a14:foregroundMark x1="9800" y1="10989" x2="9800" y2="10989"/>
                        <a14:foregroundMark x1="11800" y1="8791" x2="12000" y2="8791"/>
                        <a14:foregroundMark x1="12000" y1="8791" x2="12000" y2="8791"/>
                        <a14:foregroundMark x1="13000" y1="7692" x2="13000" y2="7692"/>
                        <a14:foregroundMark x1="14000" y1="7143" x2="14000" y2="7143"/>
                        <a14:foregroundMark x1="15600" y1="6593" x2="15600" y2="6593"/>
                        <a14:foregroundMark x1="16400" y1="6593" x2="16400" y2="6593"/>
                        <a14:foregroundMark x1="17000" y1="6593" x2="17000" y2="6593"/>
                        <a14:foregroundMark x1="18200" y1="7692" x2="18200" y2="7692"/>
                        <a14:foregroundMark x1="18800" y1="8242" x2="18800" y2="8242"/>
                        <a14:foregroundMark x1="19600" y1="8791" x2="19800" y2="8791"/>
                        <a14:foregroundMark x1="21000" y1="10440" x2="21000" y2="10440"/>
                        <a14:foregroundMark x1="21200" y1="10989" x2="21200" y2="10989"/>
                        <a14:foregroundMark x1="21800" y1="12637" x2="21800" y2="12637"/>
                        <a14:foregroundMark x1="22400" y1="13187" x2="22400" y2="13187"/>
                        <a14:foregroundMark x1="22600" y1="15385" x2="22600" y2="15385"/>
                        <a14:foregroundMark x1="23800" y1="18681" x2="23800" y2="18681"/>
                        <a14:foregroundMark x1="24400" y1="20879" x2="24400" y2="20879"/>
                        <a14:foregroundMark x1="24600" y1="25824" x2="24600" y2="25824"/>
                        <a14:foregroundMark x1="24600" y1="30220" x2="24600" y2="30220"/>
                        <a14:foregroundMark x1="25600" y1="34066" x2="25600" y2="34066"/>
                        <a14:foregroundMark x1="25800" y1="36813" x2="25800" y2="37912"/>
                        <a14:foregroundMark x1="24800" y1="46154" x2="24800" y2="46154"/>
                        <a14:foregroundMark x1="25000" y1="51648" x2="25000" y2="51648"/>
                        <a14:foregroundMark x1="24600" y1="55495" x2="24600" y2="55495"/>
                        <a14:foregroundMark x1="26000" y1="54945" x2="26000" y2="54945"/>
                        <a14:foregroundMark x1="22200" y1="58242" x2="22200" y2="58242"/>
                        <a14:foregroundMark x1="19200" y1="58791" x2="19200" y2="58791"/>
                        <a14:foregroundMark x1="15400" y1="60989" x2="15400" y2="60989"/>
                        <a14:foregroundMark x1="8600" y1="52747" x2="8600" y2="52747"/>
                        <a14:foregroundMark x1="6400" y1="32967" x2="6400" y2="32967"/>
                        <a14:foregroundMark x1="8200" y1="27473" x2="8200" y2="27473"/>
                        <a14:foregroundMark x1="11600" y1="32418" x2="11600" y2="32418"/>
                        <a14:foregroundMark x1="11400" y1="29670" x2="11400" y2="29670"/>
                        <a14:foregroundMark x1="8200" y1="39560" x2="8200" y2="39560"/>
                        <a14:foregroundMark x1="3800" y1="42308" x2="3800" y2="42308"/>
                        <a14:foregroundMark x1="1800" y1="58791" x2="1800" y2="58791"/>
                        <a14:foregroundMark x1="3600" y1="63187" x2="3800" y2="63736"/>
                        <a14:foregroundMark x1="5000" y1="65934" x2="5000" y2="65934"/>
                        <a14:foregroundMark x1="23400" y1="15934" x2="23400" y2="15934"/>
                        <a14:foregroundMark x1="25600" y1="24725" x2="25600" y2="24725"/>
                        <a14:foregroundMark x1="63600" y1="62637" x2="63600" y2="62637"/>
                        <a14:foregroundMark x1="63400" y1="69780" x2="63400" y2="69780"/>
                        <a14:foregroundMark x1="60600" y1="89560" x2="60600" y2="89560"/>
                        <a14:foregroundMark x1="19800" y1="95055" x2="19800" y2="95055"/>
                        <a14:foregroundMark x1="31600" y1="95604" x2="31600" y2="95604"/>
                        <a14:foregroundMark x1="10600" y1="89011" x2="10600" y2="89011"/>
                        <a14:foregroundMark x1="9200" y1="94505" x2="9200" y2="94505"/>
                        <a14:foregroundMark x1="5600" y1="84615" x2="5600" y2="84615"/>
                        <a14:foregroundMark x1="4000" y1="94505" x2="4000" y2="94505"/>
                        <a14:foregroundMark x1="22000" y1="91209" x2="22000" y2="91209"/>
                        <a14:foregroundMark x1="10200" y1="92857" x2="10200" y2="92857"/>
                        <a14:foregroundMark x1="10600" y1="94505" x2="10600" y2="94505"/>
                        <a14:foregroundMark x1="80200" y1="86264" x2="80200" y2="86264"/>
                        <a14:foregroundMark x1="80400" y1="92308" x2="80400" y2="92308"/>
                        <a14:foregroundMark x1="79400" y1="96154" x2="79400" y2="96154"/>
                        <a14:foregroundMark x1="75600" y1="91209" x2="75600" y2="91209"/>
                        <a14:foregroundMark x1="86600" y1="89011" x2="86600" y2="89011"/>
                        <a14:foregroundMark x1="89000" y1="88462" x2="89000" y2="88462"/>
                        <a14:foregroundMark x1="83600" y1="89560" x2="83600" y2="89560"/>
                        <a14:foregroundMark x1="95800" y1="87363" x2="95800" y2="87363"/>
                        <a14:foregroundMark x1="83600" y1="94505" x2="83600" y2="94505"/>
                        <a14:foregroundMark x1="30000" y1="92308" x2="30000" y2="92308"/>
                        <a14:backgroundMark x1="24400" y1="89560" x2="24400" y2="89560"/>
                        <a14:backgroundMark x1="27600" y1="91758" x2="27600" y2="91758"/>
                        <a14:backgroundMark x1="30400" y1="93407" x2="30400" y2="93407"/>
                        <a14:backgroundMark x1="30400" y1="90110" x2="30400" y2="90110"/>
                        <a14:backgroundMark x1="36200" y1="91209" x2="36200" y2="91209"/>
                        <a14:backgroundMark x1="41200" y1="90659" x2="41200" y2="90659"/>
                        <a14:backgroundMark x1="42800" y1="93407" x2="42800" y2="93407"/>
                        <a14:backgroundMark x1="43000" y1="89560" x2="43000" y2="89560"/>
                        <a14:backgroundMark x1="52800" y1="91209" x2="52800" y2="91209"/>
                        <a14:backgroundMark x1="71200" y1="93407" x2="71200" y2="93407"/>
                        <a14:backgroundMark x1="71200" y1="89560" x2="71200" y2="89560"/>
                        <a14:backgroundMark x1="79400" y1="87363" x2="79400" y2="87363"/>
                        <a14:backgroundMark x1="82400" y1="89011" x2="82400" y2="89011"/>
                        <a14:backgroundMark x1="90200" y1="86813" x2="90200" y2="86813"/>
                        <a14:backgroundMark x1="94000" y1="94505" x2="94000" y2="94505"/>
                        <a14:backgroundMark x1="93600" y1="96154" x2="93600" y2="96154"/>
                        <a14:backgroundMark x1="98400" y1="93956" x2="98400" y2="93956"/>
                        <a14:backgroundMark x1="95600" y1="89560" x2="95600" y2="89560"/>
                        <a14:backgroundMark x1="95200" y1="93407" x2="95200" y2="93407"/>
                        <a14:backgroundMark x1="97000" y1="89560" x2="97000" y2="89560"/>
                        <a14:backgroundMark x1="98400" y1="89560" x2="98400" y2="89560"/>
                        <a14:backgroundMark x1="21000" y1="90659" x2="21000" y2="90659"/>
                        <a14:backgroundMark x1="11000" y1="92308" x2="11000" y2="92308"/>
                        <a14:backgroundMark x1="16000" y1="89011" x2="16000" y2="89011"/>
                        <a14:backgroundMark x1="9800" y1="91209" x2="9800" y2="91209"/>
                        <a14:backgroundMark x1="82600" y1="93956" x2="82600" y2="93956"/>
                      </a14:backgroundRemoval>
                    </a14:imgEffect>
                  </a14:imgLayer>
                </a14:imgProps>
              </a:ext>
              <a:ext uri="{28A0092B-C50C-407E-A947-70E740481C1C}">
                <a14:useLocalDpi xmlns:a14="http://schemas.microsoft.com/office/drawing/2010/main"/>
              </a:ext>
            </a:extLst>
          </a:blip>
          <a:srcRect/>
          <a:stretch>
            <a:fillRect/>
          </a:stretch>
        </p:blipFill>
        <p:spPr bwMode="auto">
          <a:xfrm>
            <a:off x="3437094" y="3181076"/>
            <a:ext cx="1556853" cy="5666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900003" y="3181076"/>
            <a:ext cx="1307805" cy="599691"/>
          </a:xfrm>
          <a:prstGeom prst="rect">
            <a:avLst/>
          </a:prstGeom>
        </p:spPr>
      </p:pic>
      <p:pic>
        <p:nvPicPr>
          <p:cNvPr id="14" name="Picture 1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952805" y="5749326"/>
            <a:ext cx="1267057" cy="544971"/>
          </a:xfrm>
          <a:prstGeom prst="rect">
            <a:avLst/>
          </a:prstGeom>
        </p:spPr>
      </p:pic>
      <p:pic>
        <p:nvPicPr>
          <p:cNvPr id="15" name="Picture 1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47833" y="5687308"/>
            <a:ext cx="1949464" cy="671127"/>
          </a:xfrm>
          <a:prstGeom prst="rect">
            <a:avLst/>
          </a:prstGeom>
        </p:spPr>
      </p:pic>
      <p:pic>
        <p:nvPicPr>
          <p:cNvPr id="16" name="Picture 15"/>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24254" y="6310429"/>
            <a:ext cx="2140342" cy="428068"/>
          </a:xfrm>
          <a:prstGeom prst="rect">
            <a:avLst/>
          </a:prstGeom>
        </p:spPr>
      </p:pic>
    </p:spTree>
    <p:extLst>
      <p:ext uri="{BB962C8B-B14F-4D97-AF65-F5344CB8AC3E}">
        <p14:creationId xmlns:p14="http://schemas.microsoft.com/office/powerpoint/2010/main" val="2779323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65D30-680A-703C-A521-A8881B45B0A5}"/>
              </a:ext>
            </a:extLst>
          </p:cNvPr>
          <p:cNvSpPr>
            <a:spLocks noGrp="1"/>
          </p:cNvSpPr>
          <p:nvPr>
            <p:ph type="title"/>
          </p:nvPr>
        </p:nvSpPr>
        <p:spPr>
          <a:xfrm>
            <a:off x="765323" y="981675"/>
            <a:ext cx="3834900" cy="4687688"/>
          </a:xfrm>
        </p:spPr>
        <p:txBody>
          <a:bodyPr>
            <a:normAutofit/>
          </a:bodyPr>
          <a:lstStyle/>
          <a:p>
            <a:pPr algn="r"/>
            <a:r>
              <a:rPr lang="en-US" sz="3800">
                <a:ea typeface="Lato Medium"/>
                <a:cs typeface="Lato Medium"/>
              </a:rPr>
              <a:t>We want to hear from you!</a:t>
            </a:r>
            <a:r>
              <a:rPr lang="en-US" sz="4100">
                <a:ea typeface="Lato Medium"/>
                <a:cs typeface="Lato Medium"/>
              </a:rPr>
              <a:t> </a:t>
            </a:r>
            <a:br>
              <a:rPr lang="en-US" sz="4100">
                <a:ea typeface="Lato Medium"/>
                <a:cs typeface="Lato Medium"/>
              </a:rPr>
            </a:br>
            <a:r>
              <a:rPr lang="en-US" sz="2800">
                <a:solidFill>
                  <a:schemeClr val="accent3"/>
                </a:solidFill>
                <a:ea typeface="Lato Medium"/>
                <a:cs typeface="Lato Medium"/>
              </a:rPr>
              <a:t>Ideas for the in-person 2023 Face-to-Face Meeting</a:t>
            </a:r>
            <a:endParaRPr lang="en-US"/>
          </a:p>
        </p:txBody>
      </p:sp>
      <p:sp>
        <p:nvSpPr>
          <p:cNvPr id="6" name="Footer Placeholder 5">
            <a:extLst>
              <a:ext uri="{FF2B5EF4-FFF2-40B4-BE49-F238E27FC236}">
                <a16:creationId xmlns:a16="http://schemas.microsoft.com/office/drawing/2014/main" id="{F2638146-4A40-B57F-CEF0-D6EF165A126B}"/>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en-US" sz="1150">
                <a:solidFill>
                  <a:schemeClr val="tx1">
                    <a:lumMod val="85000"/>
                    <a:lumOff val="15000"/>
                  </a:schemeClr>
                </a:solidFill>
              </a:rPr>
              <a:t>Illinois Perinatal Quality Collaborative</a:t>
            </a:r>
          </a:p>
        </p:txBody>
      </p:sp>
      <p:sp>
        <p:nvSpPr>
          <p:cNvPr id="3" name="Content Placeholder 2">
            <a:extLst>
              <a:ext uri="{FF2B5EF4-FFF2-40B4-BE49-F238E27FC236}">
                <a16:creationId xmlns:a16="http://schemas.microsoft.com/office/drawing/2014/main" id="{1E031847-72A6-6A3D-B6C9-90D7DC6E1817}"/>
              </a:ext>
            </a:extLst>
          </p:cNvPr>
          <p:cNvSpPr>
            <a:spLocks noGrp="1"/>
          </p:cNvSpPr>
          <p:nvPr>
            <p:ph idx="1"/>
          </p:nvPr>
        </p:nvSpPr>
        <p:spPr>
          <a:xfrm>
            <a:off x="4944816" y="1140870"/>
            <a:ext cx="6414995" cy="4002408"/>
          </a:xfrm>
        </p:spPr>
        <p:txBody>
          <a:bodyPr vert="horz" lIns="91440" tIns="45720" rIns="91440" bIns="45720" rtlCol="0" anchor="ctr">
            <a:normAutofit/>
          </a:bodyPr>
          <a:lstStyle/>
          <a:p>
            <a:pPr marL="0" indent="0">
              <a:buNone/>
            </a:pPr>
            <a:endParaRPr lang="en-US" sz="3200" dirty="0">
              <a:ea typeface="Lato"/>
              <a:cs typeface="Lato"/>
            </a:endParaRPr>
          </a:p>
          <a:p>
            <a:r>
              <a:rPr lang="en-US" sz="3200" dirty="0">
                <a:ea typeface="Lato"/>
                <a:cs typeface="Calibri"/>
              </a:rPr>
              <a:t>What aspects of the in-person annual conference/Face-to-Face meetings do you most enjoy?</a:t>
            </a:r>
            <a:endParaRPr lang="en-US" sz="3200" dirty="0">
              <a:ea typeface="Lato"/>
              <a:cs typeface="+mn-lt"/>
            </a:endParaRPr>
          </a:p>
          <a:p>
            <a:r>
              <a:rPr lang="en-US" sz="3200" dirty="0">
                <a:ea typeface="Lato"/>
                <a:cs typeface="Calibri"/>
              </a:rPr>
              <a:t>What could we improve on?</a:t>
            </a:r>
          </a:p>
        </p:txBody>
      </p:sp>
      <p:sp>
        <p:nvSpPr>
          <p:cNvPr id="4" name="Rounded Rectangle 3"/>
          <p:cNvSpPr/>
          <p:nvPr/>
        </p:nvSpPr>
        <p:spPr>
          <a:xfrm>
            <a:off x="1503680" y="5143278"/>
            <a:ext cx="8876295" cy="8650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n w="22225">
                  <a:solidFill>
                    <a:schemeClr val="accent2"/>
                  </a:solidFill>
                  <a:prstDash val="solid"/>
                </a:ln>
                <a:solidFill>
                  <a:schemeClr val="accent2">
                    <a:lumMod val="40000"/>
                    <a:lumOff val="60000"/>
                  </a:schemeClr>
                </a:solidFill>
              </a:rPr>
              <a:t>Email </a:t>
            </a:r>
            <a:r>
              <a:rPr lang="en-US" sz="2800" b="1">
                <a:ln w="22225">
                  <a:solidFill>
                    <a:schemeClr val="accent2"/>
                  </a:solidFill>
                  <a:prstDash val="solid"/>
                </a:ln>
                <a:solidFill>
                  <a:schemeClr val="accent2">
                    <a:lumMod val="40000"/>
                    <a:lumOff val="60000"/>
                  </a:schemeClr>
                </a:solidFill>
                <a:hlinkClick r:id="rId2"/>
              </a:rPr>
              <a:t>arivera@northshore.org</a:t>
            </a:r>
            <a:r>
              <a:rPr lang="en-US" sz="2800" b="1">
                <a:ln w="22225">
                  <a:solidFill>
                    <a:schemeClr val="accent2"/>
                  </a:solidFill>
                  <a:prstDash val="solid"/>
                </a:ln>
                <a:solidFill>
                  <a:schemeClr val="accent2">
                    <a:lumMod val="40000"/>
                    <a:lumOff val="60000"/>
                  </a:schemeClr>
                </a:solidFill>
              </a:rPr>
              <a:t> with thoughts and Ideas!</a:t>
            </a:r>
          </a:p>
        </p:txBody>
      </p:sp>
    </p:spTree>
    <p:extLst>
      <p:ext uri="{BB962C8B-B14F-4D97-AF65-F5344CB8AC3E}">
        <p14:creationId xmlns:p14="http://schemas.microsoft.com/office/powerpoint/2010/main" val="2930532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118" y="1988540"/>
            <a:ext cx="11808366" cy="4638885"/>
          </a:xfrm>
        </p:spPr>
        <p:txBody>
          <a:bodyPr vert="horz" lIns="91440" tIns="45720" rIns="91440" bIns="45720" rtlCol="0" anchor="t">
            <a:noAutofit/>
          </a:bodyPr>
          <a:lstStyle/>
          <a:p>
            <a:pPr>
              <a:spcAft>
                <a:spcPts val="0"/>
              </a:spcAft>
              <a:buFont typeface="Wingdings" panose="05000000000000000000" pitchFamily="2" charset="2"/>
              <a:buChar char="q"/>
            </a:pPr>
            <a:r>
              <a:rPr lang="en-US" sz="2800">
                <a:ea typeface="Lato"/>
                <a:cs typeface="Lato"/>
              </a:rPr>
              <a:t> All </a:t>
            </a:r>
            <a:r>
              <a:rPr lang="en-US" sz="2800" u="sng">
                <a:ea typeface="Lato"/>
                <a:cs typeface="Lato"/>
              </a:rPr>
              <a:t>structure</a:t>
            </a:r>
            <a:r>
              <a:rPr lang="en-US" sz="2800">
                <a:ea typeface="Lato"/>
                <a:cs typeface="Lato"/>
              </a:rPr>
              <a:t> &amp; </a:t>
            </a:r>
            <a:r>
              <a:rPr lang="en-US" sz="2800" u="sng">
                <a:ea typeface="Lato"/>
                <a:cs typeface="Lato"/>
              </a:rPr>
              <a:t>patient-level</a:t>
            </a:r>
            <a:r>
              <a:rPr lang="en-US" sz="2800">
                <a:ea typeface="Lato"/>
                <a:cs typeface="Lato"/>
              </a:rPr>
              <a:t> data entered for Baseline-August 2022 </a:t>
            </a:r>
          </a:p>
          <a:p>
            <a:pPr>
              <a:spcAft>
                <a:spcPts val="0"/>
              </a:spcAft>
              <a:buFont typeface="Wingdings" panose="05000000000000000000" pitchFamily="2" charset="2"/>
              <a:buChar char="q"/>
            </a:pPr>
            <a:r>
              <a:rPr lang="en-US" sz="2800">
                <a:ea typeface="Lato"/>
                <a:cs typeface="Lato"/>
              </a:rPr>
              <a:t> Key Structure Measures "In Place":</a:t>
            </a:r>
          </a:p>
          <a:p>
            <a:pPr lvl="1">
              <a:spcAft>
                <a:spcPts val="0"/>
              </a:spcAft>
              <a:buFont typeface="Wingdings" panose="05000000000000000000" pitchFamily="2" charset="2"/>
              <a:buChar char="q"/>
            </a:pPr>
            <a:r>
              <a:rPr lang="en-US" sz="2400">
                <a:ea typeface="Lato"/>
                <a:cs typeface="Lato"/>
              </a:rPr>
              <a:t> Provider and Nurse Education </a:t>
            </a:r>
          </a:p>
          <a:p>
            <a:pPr lvl="1">
              <a:spcAft>
                <a:spcPts val="0"/>
              </a:spcAft>
              <a:buFont typeface="Wingdings" panose="05000000000000000000" pitchFamily="2" charset="2"/>
              <a:buChar char="q"/>
            </a:pPr>
            <a:r>
              <a:rPr lang="en-US" sz="2400">
                <a:ea typeface="Lato"/>
                <a:cs typeface="Lato"/>
              </a:rPr>
              <a:t> Standardized Protocol/Processes</a:t>
            </a:r>
          </a:p>
          <a:p>
            <a:pPr lvl="1">
              <a:spcAft>
                <a:spcPts val="0"/>
              </a:spcAft>
              <a:buFont typeface="Wingdings" panose="05000000000000000000" pitchFamily="2" charset="2"/>
              <a:buChar char="q"/>
            </a:pPr>
            <a:r>
              <a:rPr lang="en-US" sz="2400">
                <a:ea typeface="Lato"/>
                <a:cs typeface="Lato"/>
              </a:rPr>
              <a:t> Sharing un-blinded provider level NTSV C-Section rates</a:t>
            </a:r>
          </a:p>
          <a:p>
            <a:pPr lvl="1">
              <a:spcAft>
                <a:spcPts val="0"/>
              </a:spcAft>
              <a:buFont typeface="Wingdings" panose="05000000000000000000" pitchFamily="2" charset="2"/>
              <a:buChar char="q"/>
            </a:pPr>
            <a:r>
              <a:rPr lang="en-US" sz="2400">
                <a:ea typeface="Lato"/>
                <a:cs typeface="Lato"/>
              </a:rPr>
              <a:t> Cesarean Decision Checklist</a:t>
            </a:r>
          </a:p>
          <a:p>
            <a:pPr lvl="1">
              <a:spcAft>
                <a:spcPts val="0"/>
              </a:spcAft>
              <a:buFont typeface="Wingdings" panose="05000000000000000000" pitchFamily="2" charset="2"/>
              <a:buChar char="q"/>
            </a:pPr>
            <a:r>
              <a:rPr lang="en-US" sz="2400">
                <a:ea typeface="Lato"/>
                <a:cs typeface="Lato"/>
              </a:rPr>
              <a:t> Decision Huddles/Debriefs</a:t>
            </a:r>
          </a:p>
          <a:p>
            <a:pPr lvl="1">
              <a:spcAft>
                <a:spcPts val="0"/>
              </a:spcAft>
              <a:buFont typeface="Wingdings" panose="05000000000000000000" pitchFamily="2" charset="2"/>
              <a:buChar char="q"/>
            </a:pPr>
            <a:r>
              <a:rPr lang="en-US" sz="2400">
                <a:ea typeface="Lato"/>
                <a:cs typeface="Lato"/>
              </a:rPr>
              <a:t> Shared Decision-Making</a:t>
            </a:r>
          </a:p>
          <a:p>
            <a:pPr lvl="1">
              <a:spcAft>
                <a:spcPts val="0"/>
              </a:spcAft>
              <a:buFont typeface="Arial"/>
            </a:pPr>
            <a:endParaRPr lang="en-US" sz="1800">
              <a:cs typeface="Arial" panose="020B0604020202020204"/>
            </a:endParaRPr>
          </a:p>
          <a:p>
            <a:pPr>
              <a:spcAft>
                <a:spcPts val="0"/>
              </a:spcAft>
            </a:pPr>
            <a:endParaRPr lang="en-US" sz="1800">
              <a:cs typeface="Arial" panose="020B0604020202020204"/>
            </a:endParaRPr>
          </a:p>
          <a:p>
            <a:pPr>
              <a:spcAft>
                <a:spcPts val="0"/>
              </a:spcAft>
            </a:pPr>
            <a:endParaRPr lang="en-US" sz="1800">
              <a:cs typeface="Arial" panose="020B0604020202020204"/>
            </a:endParaRPr>
          </a:p>
          <a:p>
            <a:pPr>
              <a:spcAft>
                <a:spcPts val="0"/>
              </a:spcAft>
            </a:pPr>
            <a:endParaRPr lang="en-US" sz="1800"/>
          </a:p>
        </p:txBody>
      </p:sp>
      <p:sp>
        <p:nvSpPr>
          <p:cNvPr id="4" name="Slide Number Placeholder 3"/>
          <p:cNvSpPr>
            <a:spLocks noGrp="1"/>
          </p:cNvSpPr>
          <p:nvPr>
            <p:ph type="sldNum" sz="quarter" idx="10"/>
          </p:nvPr>
        </p:nvSpPr>
        <p:spPr/>
        <p:txBody>
          <a:bodyPr/>
          <a:lstStyle/>
          <a:p>
            <a:fld id="{97033E4B-E3EB-3D46-B2D8-3159663620FA}" type="slidenum">
              <a:rPr lang="en-US" smtClean="0"/>
              <a:pPr/>
              <a:t>8</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pic>
        <p:nvPicPr>
          <p:cNvPr id="11" name="Picture 10"/>
          <p:cNvPicPr>
            <a:picLocks noChangeAspect="1"/>
          </p:cNvPicPr>
          <p:nvPr/>
        </p:nvPicPr>
        <p:blipFill>
          <a:blip r:embed="rId3"/>
          <a:stretch>
            <a:fillRect/>
          </a:stretch>
        </p:blipFill>
        <p:spPr>
          <a:xfrm>
            <a:off x="9078939" y="3754750"/>
            <a:ext cx="2604126" cy="2966725"/>
          </a:xfrm>
          <a:prstGeom prst="rect">
            <a:avLst/>
          </a:prstGeom>
        </p:spPr>
      </p:pic>
      <p:pic>
        <p:nvPicPr>
          <p:cNvPr id="6" name="Picture 5"/>
          <p:cNvPicPr>
            <a:picLocks noChangeAspect="1"/>
          </p:cNvPicPr>
          <p:nvPr/>
        </p:nvPicPr>
        <p:blipFill>
          <a:blip r:embed="rId4"/>
          <a:stretch>
            <a:fillRect/>
          </a:stretch>
        </p:blipFill>
        <p:spPr>
          <a:xfrm>
            <a:off x="134453" y="-50095"/>
            <a:ext cx="6944694" cy="2038635"/>
          </a:xfrm>
          <a:prstGeom prst="rect">
            <a:avLst/>
          </a:prstGeom>
        </p:spPr>
      </p:pic>
    </p:spTree>
    <p:extLst>
      <p:ext uri="{BB962C8B-B14F-4D97-AF65-F5344CB8AC3E}">
        <p14:creationId xmlns:p14="http://schemas.microsoft.com/office/powerpoint/2010/main" val="3821086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361547"/>
            <a:ext cx="7899400" cy="4351338"/>
          </a:xfrm>
        </p:spPr>
        <p:txBody>
          <a:bodyPr/>
          <a:lstStyle/>
          <a:p>
            <a:pPr>
              <a:spcAft>
                <a:spcPts val="1200"/>
              </a:spcAft>
              <a:buFont typeface="Wingdings" panose="05000000000000000000" pitchFamily="2" charset="2"/>
              <a:buChar char="q"/>
            </a:pPr>
            <a:r>
              <a:rPr lang="en-US" sz="2800">
                <a:ea typeface="+mn-lt"/>
                <a:cs typeface="+mn-lt"/>
              </a:rPr>
              <a:t> Achievement of PVB aims </a:t>
            </a:r>
          </a:p>
          <a:p>
            <a:pPr lvl="1">
              <a:spcAft>
                <a:spcPts val="1200"/>
              </a:spcAft>
              <a:buFont typeface="Wingdings" panose="05000000000000000000" pitchFamily="2" charset="2"/>
              <a:buChar char="q"/>
            </a:pPr>
            <a:r>
              <a:rPr lang="en-US" sz="2400">
                <a:ea typeface="+mn-lt"/>
                <a:cs typeface="+mn-lt"/>
              </a:rPr>
              <a:t> </a:t>
            </a:r>
            <a:r>
              <a:rPr lang="en-US" sz="2400">
                <a:ea typeface="Lato"/>
                <a:cs typeface="Arial" panose="020B0604020202020204"/>
              </a:rPr>
              <a:t>≥ </a:t>
            </a:r>
            <a:r>
              <a:rPr lang="en-US" sz="2400" u="sng"/>
              <a:t>80% </a:t>
            </a:r>
            <a:r>
              <a:rPr lang="en-US" sz="2400"/>
              <a:t>of Providers and Nurses educated on ACOG/SMFM guidelines</a:t>
            </a:r>
            <a:endParaRPr lang="en-US" sz="2400" b="1" u="sng"/>
          </a:p>
          <a:p>
            <a:pPr lvl="1">
              <a:spcAft>
                <a:spcPts val="1200"/>
              </a:spcAft>
              <a:buFont typeface="Wingdings" panose="05000000000000000000" pitchFamily="2" charset="2"/>
              <a:buChar char="q"/>
            </a:pPr>
            <a:r>
              <a:rPr lang="en-US" sz="2400">
                <a:ea typeface="Lato"/>
                <a:cs typeface="Arial" panose="020B0604020202020204"/>
              </a:rPr>
              <a:t> ≥ 80% </a:t>
            </a:r>
            <a:r>
              <a:rPr lang="en-US" sz="2400">
                <a:ea typeface="+mn-lt"/>
                <a:cs typeface="+mn-lt"/>
              </a:rPr>
              <a:t>of all NTSV C-Sections meeting ACOG/SMFM guidelines</a:t>
            </a:r>
          </a:p>
          <a:p>
            <a:pPr lvl="1">
              <a:spcAft>
                <a:spcPts val="1200"/>
              </a:spcAft>
              <a:buFont typeface="Wingdings" panose="05000000000000000000" pitchFamily="2" charset="2"/>
              <a:buChar char="q"/>
            </a:pPr>
            <a:r>
              <a:rPr lang="en-US" sz="2400"/>
              <a:t> NTSV C-Section Rate ≤</a:t>
            </a:r>
            <a:r>
              <a:rPr lang="en-US" sz="2400" b="1" u="sng"/>
              <a:t>23.6%</a:t>
            </a:r>
          </a:p>
          <a:p>
            <a:endParaRPr lang="en-US"/>
          </a:p>
        </p:txBody>
      </p:sp>
      <p:sp>
        <p:nvSpPr>
          <p:cNvPr id="4" name="Slide Number Placeholder 3"/>
          <p:cNvSpPr>
            <a:spLocks noGrp="1"/>
          </p:cNvSpPr>
          <p:nvPr>
            <p:ph type="sldNum" sz="quarter" idx="10"/>
          </p:nvPr>
        </p:nvSpPr>
        <p:spPr/>
        <p:txBody>
          <a:bodyPr/>
          <a:lstStyle/>
          <a:p>
            <a:fld id="{97033E4B-E3EB-3D46-B2D8-3159663620FA}" type="slidenum">
              <a:rPr lang="en-US" smtClean="0"/>
              <a:pPr/>
              <a:t>9</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
        <p:nvSpPr>
          <p:cNvPr id="6" name="Title 5"/>
          <p:cNvSpPr>
            <a:spLocks noGrp="1"/>
          </p:cNvSpPr>
          <p:nvPr>
            <p:ph type="title"/>
          </p:nvPr>
        </p:nvSpPr>
        <p:spPr/>
        <p:txBody>
          <a:bodyPr/>
          <a:lstStyle/>
          <a:p>
            <a:endParaRPr lang="en-US"/>
          </a:p>
        </p:txBody>
      </p:sp>
      <p:pic>
        <p:nvPicPr>
          <p:cNvPr id="8" name="Picture 7"/>
          <p:cNvPicPr>
            <a:picLocks noChangeAspect="1"/>
          </p:cNvPicPr>
          <p:nvPr/>
        </p:nvPicPr>
        <p:blipFill>
          <a:blip r:embed="rId2"/>
          <a:stretch>
            <a:fillRect/>
          </a:stretch>
        </p:blipFill>
        <p:spPr>
          <a:xfrm>
            <a:off x="0" y="8588"/>
            <a:ext cx="6944694" cy="2038635"/>
          </a:xfrm>
          <a:prstGeom prst="rect">
            <a:avLst/>
          </a:prstGeom>
        </p:spPr>
      </p:pic>
      <p:pic>
        <p:nvPicPr>
          <p:cNvPr id="9" name="Picture 8"/>
          <p:cNvPicPr>
            <a:picLocks noChangeAspect="1"/>
          </p:cNvPicPr>
          <p:nvPr/>
        </p:nvPicPr>
        <p:blipFill>
          <a:blip r:embed="rId3"/>
          <a:stretch>
            <a:fillRect/>
          </a:stretch>
        </p:blipFill>
        <p:spPr>
          <a:xfrm>
            <a:off x="8839200" y="3296825"/>
            <a:ext cx="2604126" cy="2966725"/>
          </a:xfrm>
          <a:prstGeom prst="rect">
            <a:avLst/>
          </a:prstGeom>
        </p:spPr>
      </p:pic>
    </p:spTree>
    <p:extLst>
      <p:ext uri="{BB962C8B-B14F-4D97-AF65-F5344CB8AC3E}">
        <p14:creationId xmlns:p14="http://schemas.microsoft.com/office/powerpoint/2010/main" val="8434340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9">
      <a:dk1>
        <a:sysClr val="windowText" lastClr="000000"/>
      </a:dk1>
      <a:lt1>
        <a:sysClr val="window" lastClr="FFFFFF"/>
      </a:lt1>
      <a:dk2>
        <a:srgbClr val="494341"/>
      </a:dk2>
      <a:lt2>
        <a:srgbClr val="E7E6E6"/>
      </a:lt2>
      <a:accent1>
        <a:srgbClr val="85CEC0"/>
      </a:accent1>
      <a:accent2>
        <a:srgbClr val="F5822A"/>
      </a:accent2>
      <a:accent3>
        <a:srgbClr val="6E6E5B"/>
      </a:accent3>
      <a:accent4>
        <a:srgbClr val="759E5F"/>
      </a:accent4>
      <a:accent5>
        <a:srgbClr val="925071"/>
      </a:accent5>
      <a:accent6>
        <a:srgbClr val="D3D321"/>
      </a:accent6>
      <a:hlink>
        <a:srgbClr val="436F9B"/>
      </a:hlink>
      <a:folHlink>
        <a:srgbClr val="CC434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PPT FPQC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299</TotalTime>
  <Words>3071</Words>
  <Application>Microsoft Office PowerPoint</Application>
  <PresentationFormat>Widescreen</PresentationFormat>
  <Paragraphs>510</Paragraphs>
  <Slides>67</Slides>
  <Notes>30</Notes>
  <HiddenSlides>0</HiddenSlides>
  <MMClips>0</MMClips>
  <ScaleCrop>false</ScaleCrop>
  <HeadingPairs>
    <vt:vector size="8" baseType="variant">
      <vt:variant>
        <vt:lpstr>Fonts Used</vt:lpstr>
      </vt:variant>
      <vt:variant>
        <vt:i4>11</vt:i4>
      </vt:variant>
      <vt:variant>
        <vt:lpstr>Theme</vt:lpstr>
      </vt:variant>
      <vt:variant>
        <vt:i4>4</vt:i4>
      </vt:variant>
      <vt:variant>
        <vt:lpstr>Embedded OLE Servers</vt:lpstr>
      </vt:variant>
      <vt:variant>
        <vt:i4>1</vt:i4>
      </vt:variant>
      <vt:variant>
        <vt:lpstr>Slide Titles</vt:lpstr>
      </vt:variant>
      <vt:variant>
        <vt:i4>67</vt:i4>
      </vt:variant>
    </vt:vector>
  </HeadingPairs>
  <TitlesOfParts>
    <vt:vector size="83" baseType="lpstr">
      <vt:lpstr>MS PGothic</vt:lpstr>
      <vt:lpstr>Arial</vt:lpstr>
      <vt:lpstr>Bahnschrift</vt:lpstr>
      <vt:lpstr>Calibri</vt:lpstr>
      <vt:lpstr>Century Gothic</vt:lpstr>
      <vt:lpstr>Garamond</vt:lpstr>
      <vt:lpstr>Gill Sans MT</vt:lpstr>
      <vt:lpstr>Lato</vt:lpstr>
      <vt:lpstr>Lato Medium</vt:lpstr>
      <vt:lpstr>Verdana</vt:lpstr>
      <vt:lpstr>Wingdings</vt:lpstr>
      <vt:lpstr>1_Office Theme</vt:lpstr>
      <vt:lpstr>2_Office Theme</vt:lpstr>
      <vt:lpstr>4_Office Theme</vt:lpstr>
      <vt:lpstr>1_PPT FPQC Template</vt:lpstr>
      <vt:lpstr>think-cell Slide</vt:lpstr>
      <vt:lpstr>PVB Monthly Webinar:  Provider and Nurse Buy-In</vt:lpstr>
      <vt:lpstr>Overview:</vt:lpstr>
      <vt:lpstr>New ILPQC Team Member</vt:lpstr>
      <vt:lpstr>ILPQC Sponsored – FREE PQI Intermittent Auscultation (IA) Opportunity for Teams </vt:lpstr>
      <vt:lpstr>2023 ILPQC Face-to-Face Meeting</vt:lpstr>
      <vt:lpstr>PowerPoint Presentation</vt:lpstr>
      <vt:lpstr>We want to hear from you!  Ideas for the in-person 2023 Face-to-Face Meeting</vt:lpstr>
      <vt:lpstr>PowerPoint Presentation</vt:lpstr>
      <vt:lpstr>PowerPoint Presentation</vt:lpstr>
      <vt:lpstr> Goal is for all PVB teams to achieve a QI Excellence Award by the end of 2023 and receive your wood/glass plaque! </vt:lpstr>
      <vt:lpstr>2023 F2F Volunteers Needed...</vt:lpstr>
      <vt:lpstr>Promoting Vaginal Birth</vt:lpstr>
      <vt:lpstr>PVB Aims and Measures</vt:lpstr>
      <vt:lpstr>PVB Key Strategies for Culture Change</vt:lpstr>
      <vt:lpstr>Provider and Nurse Education</vt:lpstr>
      <vt:lpstr>PowerPoint Presentation</vt:lpstr>
      <vt:lpstr>PowerPoint Presentation</vt:lpstr>
      <vt:lpstr>Cesarean Decision Checklists  and Decision Huddles/Debriefs</vt:lpstr>
      <vt:lpstr>Shared Decision Making and Patient Education</vt:lpstr>
      <vt:lpstr>NTSC C-Section Rate by Hospital</vt:lpstr>
      <vt:lpstr>NTSV C-Section Rate PVB Hospitals baseline to Q3 2022</vt:lpstr>
      <vt:lpstr>Addressing disparities: NTSV C-Section Rate by Race and Ethnicity </vt:lpstr>
      <vt:lpstr>Viewing your NTSV C-Section Rates  by race, ethnicity and insurance status in REDCap</vt:lpstr>
      <vt:lpstr>Let’s take a look at our PVB Reports</vt:lpstr>
      <vt:lpstr>Finding your race and ethnicity report</vt:lpstr>
      <vt:lpstr>Selecting your report</vt:lpstr>
      <vt:lpstr>View your report</vt:lpstr>
      <vt:lpstr>PowerPoint Presentation</vt:lpstr>
      <vt:lpstr>NTSV C-Sections Meeting  ACOG/SMFM Criteria</vt:lpstr>
      <vt:lpstr>Meeting ACOG/SMFM Criteria by  stage of labor</vt:lpstr>
      <vt:lpstr>Which ACOG/SMFM Criteria does your team need to focus efforts to achieve your &gt; 80% overall goal?</vt:lpstr>
      <vt:lpstr>Provider Buy-In</vt:lpstr>
      <vt:lpstr>What you will hear….</vt:lpstr>
      <vt:lpstr>Classic reasons to resist change</vt:lpstr>
      <vt:lpstr>Key Strategies for Gaining  Provider Buy-In</vt:lpstr>
      <vt:lpstr>Changing your culture to value  vaginal birth</vt:lpstr>
      <vt:lpstr>Education</vt:lpstr>
      <vt:lpstr>Key Resources and Strategies for  Provider and Nurse Education + Buy In</vt:lpstr>
      <vt:lpstr>Induction of Labor</vt:lpstr>
      <vt:lpstr>Labor Dystocia</vt:lpstr>
      <vt:lpstr>Consistent use of the Cesarean  Decision Checklist and Huddles</vt:lpstr>
      <vt:lpstr>FHR concerns</vt:lpstr>
      <vt:lpstr>Data Transparency</vt:lpstr>
      <vt:lpstr>Are you reviewing your ACOG / SMFM criteria fall outs?  How can you reach your goal &gt; 80% NTSV C/S meeting criteria?</vt:lpstr>
      <vt:lpstr>Fall-Outs: Individual Case Review Steps</vt:lpstr>
      <vt:lpstr>Key ILPQC Resource for Fallout Review NTSV C-Section Cases Not Meeting ACOG/SMFM Criteria  </vt:lpstr>
      <vt:lpstr>PowerPoint Presentation</vt:lpstr>
      <vt:lpstr>PowerPoint Presentation</vt:lpstr>
      <vt:lpstr>PowerPoint Presentation</vt:lpstr>
      <vt:lpstr>PVB Opportunity Review/Debrief Key Steps</vt:lpstr>
      <vt:lpstr>Key Messages from FPQC</vt:lpstr>
      <vt:lpstr>Team Talk: University of Chicago</vt:lpstr>
      <vt:lpstr>Promoting Vaginal Birth  Staff Engagement</vt:lpstr>
      <vt:lpstr>Nursing Engagement</vt:lpstr>
      <vt:lpstr>QR Codes for Staff and Patients</vt:lpstr>
      <vt:lpstr>OB Providers</vt:lpstr>
      <vt:lpstr>Pathways: Labor Management Strategies</vt:lpstr>
      <vt:lpstr>Delivery Decision Huddles</vt:lpstr>
      <vt:lpstr>Pathway Usage</vt:lpstr>
      <vt:lpstr>Finally… Constant Data Sharing, Honesty, Revision.</vt:lpstr>
      <vt:lpstr>PVB Next Steps</vt:lpstr>
      <vt:lpstr>February PVB Monthly Webinar</vt:lpstr>
      <vt:lpstr>ILPQC Sponsored – FREE PQI Intermittent Auscultation (IA) Opportunity for Teams </vt:lpstr>
      <vt:lpstr>ILPQC is here to help you  get across the finish line!</vt:lpstr>
      <vt:lpstr>Upcoming Calls</vt:lpstr>
      <vt:lpstr>Questions?</vt:lpstr>
      <vt:lpstr>Thanks to our Funders</vt:lpstr>
    </vt:vector>
  </TitlesOfParts>
  <Company>NorthShore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Alana Rivera</dc:creator>
  <cp:lastModifiedBy>Eileen Fleming Suse</cp:lastModifiedBy>
  <cp:revision>28</cp:revision>
  <dcterms:created xsi:type="dcterms:W3CDTF">2022-05-27T17:37:53Z</dcterms:created>
  <dcterms:modified xsi:type="dcterms:W3CDTF">2023-01-23T19:33:26Z</dcterms:modified>
</cp:coreProperties>
</file>