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1E_DF8D341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75" r:id="rId2"/>
    <p:sldMasterId id="2147483708" r:id="rId3"/>
  </p:sldMasterIdLst>
  <p:notesMasterIdLst>
    <p:notesMasterId r:id="rId37"/>
  </p:notesMasterIdLst>
  <p:sldIdLst>
    <p:sldId id="257" r:id="rId4"/>
    <p:sldId id="646" r:id="rId5"/>
    <p:sldId id="647" r:id="rId6"/>
    <p:sldId id="637" r:id="rId7"/>
    <p:sldId id="544" r:id="rId8"/>
    <p:sldId id="590" r:id="rId9"/>
    <p:sldId id="570" r:id="rId10"/>
    <p:sldId id="571" r:id="rId11"/>
    <p:sldId id="591" r:id="rId12"/>
    <p:sldId id="649" r:id="rId13"/>
    <p:sldId id="639" r:id="rId14"/>
    <p:sldId id="640" r:id="rId15"/>
    <p:sldId id="641" r:id="rId16"/>
    <p:sldId id="642" r:id="rId17"/>
    <p:sldId id="548" r:id="rId18"/>
    <p:sldId id="549" r:id="rId19"/>
    <p:sldId id="559" r:id="rId20"/>
    <p:sldId id="332" r:id="rId21"/>
    <p:sldId id="334" r:id="rId22"/>
    <p:sldId id="336" r:id="rId23"/>
    <p:sldId id="338" r:id="rId24"/>
    <p:sldId id="340" r:id="rId25"/>
    <p:sldId id="643" r:id="rId26"/>
    <p:sldId id="602" r:id="rId27"/>
    <p:sldId id="555" r:id="rId28"/>
    <p:sldId id="556" r:id="rId29"/>
    <p:sldId id="557" r:id="rId30"/>
    <p:sldId id="286" r:id="rId31"/>
    <p:sldId id="476" r:id="rId32"/>
    <p:sldId id="644" r:id="rId33"/>
    <p:sldId id="648" r:id="rId34"/>
    <p:sldId id="645" r:id="rId35"/>
    <p:sldId id="4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FBE01E-7B92-B9C0-0995-5C3FE74E91A1}" name="Alana Rivera" initials="AR" userId="S::arg3669@ads.northwestern.edu::fc8b707a-b7e9-4f2a-8d71-2d76819b7881" providerId="AD"/>
  <p188:author id="{FCF8223C-610E-2BBA-F33B-0E1F55F6BB33}" name="Patricia Ann Lee King" initials="PK" userId="S::pal094@ads.northwestern.edu::dbab7ec2-5444-4d21-afe7-a39974533ddc" providerId="AD"/>
  <p188:author id="{B1E8E1CE-C373-4BDB-0D3F-F84FE1DA86D4}" name="Eileen Fleming Suse" initials="ES" userId="S::efs3844@ads.northwestern.edu::725c94ef-d051-42d7-9d33-8572765d59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D7373"/>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ADD005-3557-70EB-3293-BF860B1AFDBC}" v="68" dt="2023-02-22T15:23:56.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660"/>
  </p:normalViewPr>
  <p:slideViewPr>
    <p:cSldViewPr snapToGrid="0">
      <p:cViewPr varScale="1">
        <p:scale>
          <a:sx n="64" d="100"/>
          <a:sy n="64" d="100"/>
        </p:scale>
        <p:origin x="5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fs3844\Documents\ILPQC\PVB\PVB%20Data%20Graphs%209.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209.20.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provider and nurse education and other strategies to achieve buy-in</a:t>
            </a:r>
            <a:endParaRPr lang="en-US" sz="2000" b="0">
              <a:effectLst/>
            </a:endParaRPr>
          </a:p>
        </c:rich>
      </c:tx>
      <c:overlay val="0"/>
      <c:spPr>
        <a:noFill/>
        <a:ln>
          <a:noFill/>
        </a:ln>
        <a:effectLst/>
      </c:sp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pt idx="20">
                  <c:v>Aug-22</c:v>
                </c:pt>
                <c:pt idx="21">
                  <c:v>Sep-22</c:v>
                </c:pt>
                <c:pt idx="22">
                  <c:v>Oct-22</c:v>
                </c:pt>
                <c:pt idx="23">
                  <c:v>Nov-22</c:v>
                </c:pt>
                <c:pt idx="24">
                  <c:v>Dec-22</c:v>
                </c:pt>
                <c:pt idx="25">
                  <c:v>Jan-23</c:v>
                </c:pt>
              </c:strCache>
            </c:strRef>
          </c:cat>
          <c:val>
            <c:numRef>
              <c:f>'SM 1'!$B$2:$AA$2</c:f>
              <c:numCache>
                <c:formatCode>General</c:formatCode>
                <c:ptCount val="26"/>
                <c:pt idx="0">
                  <c:v>2.11</c:v>
                </c:pt>
                <c:pt idx="1">
                  <c:v>6.25</c:v>
                </c:pt>
                <c:pt idx="2">
                  <c:v>8.86</c:v>
                </c:pt>
                <c:pt idx="3">
                  <c:v>14.29</c:v>
                </c:pt>
                <c:pt idx="4">
                  <c:v>22.78</c:v>
                </c:pt>
                <c:pt idx="5">
                  <c:v>21.74</c:v>
                </c:pt>
                <c:pt idx="6">
                  <c:v>32.86</c:v>
                </c:pt>
                <c:pt idx="7">
                  <c:v>34.78</c:v>
                </c:pt>
                <c:pt idx="8">
                  <c:v>50</c:v>
                </c:pt>
                <c:pt idx="9">
                  <c:v>54.69</c:v>
                </c:pt>
                <c:pt idx="10">
                  <c:v>59.02</c:v>
                </c:pt>
                <c:pt idx="11">
                  <c:v>59.38</c:v>
                </c:pt>
                <c:pt idx="12">
                  <c:v>60</c:v>
                </c:pt>
                <c:pt idx="13">
                  <c:v>56.45</c:v>
                </c:pt>
                <c:pt idx="14">
                  <c:v>61.9</c:v>
                </c:pt>
                <c:pt idx="15">
                  <c:v>68.849999999999994</c:v>
                </c:pt>
                <c:pt idx="16">
                  <c:v>70</c:v>
                </c:pt>
                <c:pt idx="17">
                  <c:v>71.430000000000007</c:v>
                </c:pt>
                <c:pt idx="18">
                  <c:v>73.33</c:v>
                </c:pt>
                <c:pt idx="19">
                  <c:v>77</c:v>
                </c:pt>
                <c:pt idx="20">
                  <c:v>81</c:v>
                </c:pt>
                <c:pt idx="21">
                  <c:v>80</c:v>
                </c:pt>
                <c:pt idx="22">
                  <c:v>84</c:v>
                </c:pt>
                <c:pt idx="23">
                  <c:v>80</c:v>
                </c:pt>
                <c:pt idx="24">
                  <c:v>81</c:v>
                </c:pt>
                <c:pt idx="25">
                  <c:v>81</c:v>
                </c:pt>
              </c:numCache>
            </c:numRef>
          </c:val>
          <c:extLst>
            <c:ext xmlns:c16="http://schemas.microsoft.com/office/drawing/2014/chart" uri="{C3380CC4-5D6E-409C-BE32-E72D297353CC}">
              <c16:uniqueId val="{00000000-3A33-4A4B-B495-BF32C8586B53}"/>
            </c:ext>
          </c:extLst>
        </c:ser>
        <c:ser>
          <c:idx val="1"/>
          <c:order val="1"/>
          <c:tx>
            <c:strRef>
              <c:f>'SM 1'!$A$3</c:f>
              <c:strCache>
                <c:ptCount val="1"/>
                <c:pt idx="0">
                  <c:v>Working on it </c:v>
                </c:pt>
              </c:strCache>
            </c:strRef>
          </c:tx>
          <c:spPr>
            <a:solidFill>
              <a:srgbClr val="FFC000"/>
            </a:solidFill>
            <a:ln>
              <a:noFill/>
            </a:ln>
            <a:effectLst/>
          </c:spPr>
          <c:invertIfNegative val="0"/>
          <c:cat>
            <c:strRef>
              <c:f>'SM 1'!$B$1:$AA$1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pt idx="20">
                  <c:v>Aug-22</c:v>
                </c:pt>
                <c:pt idx="21">
                  <c:v>Sep-22</c:v>
                </c:pt>
                <c:pt idx="22">
                  <c:v>Oct-22</c:v>
                </c:pt>
                <c:pt idx="23">
                  <c:v>Nov-22</c:v>
                </c:pt>
                <c:pt idx="24">
                  <c:v>Dec-22</c:v>
                </c:pt>
                <c:pt idx="25">
                  <c:v>Jan-23</c:v>
                </c:pt>
              </c:strCache>
            </c:strRef>
          </c:cat>
          <c:val>
            <c:numRef>
              <c:f>'SM 1'!$B$3:$AA$3</c:f>
              <c:numCache>
                <c:formatCode>General</c:formatCode>
                <c:ptCount val="26"/>
                <c:pt idx="0">
                  <c:v>30</c:v>
                </c:pt>
                <c:pt idx="1">
                  <c:v>58.75</c:v>
                </c:pt>
                <c:pt idx="2">
                  <c:v>70.89</c:v>
                </c:pt>
                <c:pt idx="3">
                  <c:v>72.73</c:v>
                </c:pt>
                <c:pt idx="4">
                  <c:v>68.349999999999994</c:v>
                </c:pt>
                <c:pt idx="5">
                  <c:v>73.91</c:v>
                </c:pt>
                <c:pt idx="6">
                  <c:v>64.290000000000006</c:v>
                </c:pt>
                <c:pt idx="7">
                  <c:v>63.77</c:v>
                </c:pt>
                <c:pt idx="8">
                  <c:v>50</c:v>
                </c:pt>
                <c:pt idx="9">
                  <c:v>43.75</c:v>
                </c:pt>
                <c:pt idx="10">
                  <c:v>39.340000000000003</c:v>
                </c:pt>
                <c:pt idx="11">
                  <c:v>37.5</c:v>
                </c:pt>
                <c:pt idx="12">
                  <c:v>36.67</c:v>
                </c:pt>
                <c:pt idx="13">
                  <c:v>38.71</c:v>
                </c:pt>
                <c:pt idx="14">
                  <c:v>33.33</c:v>
                </c:pt>
                <c:pt idx="15">
                  <c:v>27.59</c:v>
                </c:pt>
                <c:pt idx="16">
                  <c:v>25</c:v>
                </c:pt>
                <c:pt idx="17">
                  <c:v>23.81</c:v>
                </c:pt>
                <c:pt idx="18">
                  <c:v>26.67</c:v>
                </c:pt>
                <c:pt idx="19">
                  <c:v>23</c:v>
                </c:pt>
                <c:pt idx="20">
                  <c:v>19</c:v>
                </c:pt>
                <c:pt idx="21">
                  <c:v>20</c:v>
                </c:pt>
                <c:pt idx="22">
                  <c:v>16</c:v>
                </c:pt>
                <c:pt idx="23">
                  <c:v>20</c:v>
                </c:pt>
                <c:pt idx="24">
                  <c:v>18</c:v>
                </c:pt>
                <c:pt idx="25">
                  <c:v>16</c:v>
                </c:pt>
              </c:numCache>
            </c:numRef>
          </c:val>
          <c:extLst>
            <c:ext xmlns:c16="http://schemas.microsoft.com/office/drawing/2014/chart" uri="{C3380CC4-5D6E-409C-BE32-E72D297353CC}">
              <c16:uniqueId val="{00000001-3A33-4A4B-B495-BF32C8586B53}"/>
            </c:ext>
          </c:extLst>
        </c:ser>
        <c:ser>
          <c:idx val="2"/>
          <c:order val="2"/>
          <c:tx>
            <c:strRef>
              <c:f>'SM 1'!$A$4</c:f>
              <c:strCache>
                <c:ptCount val="1"/>
                <c:pt idx="0">
                  <c:v>Not Started</c:v>
                </c:pt>
              </c:strCache>
            </c:strRef>
          </c:tx>
          <c:spPr>
            <a:solidFill>
              <a:srgbClr val="FF0000"/>
            </a:solidFill>
            <a:ln>
              <a:noFill/>
            </a:ln>
            <a:effectLst/>
          </c:spPr>
          <c:invertIfNegative val="0"/>
          <c:cat>
            <c:strRef>
              <c:f>'SM 1'!$B$1:$AA$1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22-Apr</c:v>
                </c:pt>
                <c:pt idx="17">
                  <c:v>22-May</c:v>
                </c:pt>
                <c:pt idx="18">
                  <c:v>Jun-22</c:v>
                </c:pt>
                <c:pt idx="19">
                  <c:v>22-Jul</c:v>
                </c:pt>
                <c:pt idx="20">
                  <c:v>Aug-22</c:v>
                </c:pt>
                <c:pt idx="21">
                  <c:v>Sep-22</c:v>
                </c:pt>
                <c:pt idx="22">
                  <c:v>Oct-22</c:v>
                </c:pt>
                <c:pt idx="23">
                  <c:v>Nov-22</c:v>
                </c:pt>
                <c:pt idx="24">
                  <c:v>Dec-22</c:v>
                </c:pt>
                <c:pt idx="25">
                  <c:v>Jan-23</c:v>
                </c:pt>
              </c:strCache>
            </c:strRef>
          </c:cat>
          <c:val>
            <c:numRef>
              <c:f>'SM 1'!$B$4:$AA$4</c:f>
              <c:numCache>
                <c:formatCode>General</c:formatCode>
                <c:ptCount val="26"/>
                <c:pt idx="0">
                  <c:v>67.89</c:v>
                </c:pt>
                <c:pt idx="1">
                  <c:v>35</c:v>
                </c:pt>
                <c:pt idx="2">
                  <c:v>20.25</c:v>
                </c:pt>
                <c:pt idx="3">
                  <c:v>12.97999999999999</c:v>
                </c:pt>
                <c:pt idx="4">
                  <c:v>8.8700000000000045</c:v>
                </c:pt>
                <c:pt idx="5">
                  <c:v>4.3500000000000085</c:v>
                </c:pt>
                <c:pt idx="6">
                  <c:v>2.8499999999999943</c:v>
                </c:pt>
                <c:pt idx="7">
                  <c:v>1.4499999999999886</c:v>
                </c:pt>
                <c:pt idx="8">
                  <c:v>0</c:v>
                </c:pt>
                <c:pt idx="9">
                  <c:v>1.5600000000000023</c:v>
                </c:pt>
                <c:pt idx="10">
                  <c:v>1.6399999999999864</c:v>
                </c:pt>
                <c:pt idx="11">
                  <c:v>3.1200000000000045</c:v>
                </c:pt>
                <c:pt idx="12">
                  <c:v>3.3299999999999983</c:v>
                </c:pt>
                <c:pt idx="13">
                  <c:v>4.8400000000000034</c:v>
                </c:pt>
                <c:pt idx="14">
                  <c:v>4.7700000000000102</c:v>
                </c:pt>
                <c:pt idx="15">
                  <c:v>3.5600000000000023</c:v>
                </c:pt>
                <c:pt idx="16">
                  <c:v>5</c:v>
                </c:pt>
                <c:pt idx="17">
                  <c:v>4.7599999999999909</c:v>
                </c:pt>
                <c:pt idx="18">
                  <c:v>0</c:v>
                </c:pt>
                <c:pt idx="19">
                  <c:v>0</c:v>
                </c:pt>
                <c:pt idx="20">
                  <c:v>0</c:v>
                </c:pt>
                <c:pt idx="21">
                  <c:v>0</c:v>
                </c:pt>
                <c:pt idx="22">
                  <c:v>0</c:v>
                </c:pt>
                <c:pt idx="23">
                  <c:v>0</c:v>
                </c:pt>
                <c:pt idx="24">
                  <c:v>1</c:v>
                </c:pt>
                <c:pt idx="25">
                  <c:v>3</c:v>
                </c:pt>
              </c:numCache>
            </c:numRef>
          </c:val>
          <c:extLst>
            <c:ext xmlns:c16="http://schemas.microsoft.com/office/drawing/2014/chart" uri="{C3380CC4-5D6E-409C-BE32-E72D297353CC}">
              <c16:uniqueId val="{00000002-3A33-4A4B-B495-BF32C8586B5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'NTSV C-section Rate'!$Q$1</c:f>
              <c:strCache>
                <c:ptCount val="1"/>
                <c:pt idx="0">
                  <c:v>% of Hospitals under goal</c:v>
                </c:pt>
              </c:strCache>
            </c:strRef>
          </c:tx>
          <c:spPr>
            <a:solidFill>
              <a:srgbClr val="00B050"/>
            </a:solidFill>
            <a:ln>
              <a:noFill/>
            </a:ln>
            <a:effectLst/>
          </c:spPr>
          <c:invertIfNegative val="0"/>
          <c:cat>
            <c:strRef>
              <c:f>'NTSV C-section Rate'!$O$2:$O$10</c:f>
              <c:strCache>
                <c:ptCount val="9"/>
                <c:pt idx="0">
                  <c:v>Baseline</c:v>
                </c:pt>
                <c:pt idx="1">
                  <c:v>Q1 2021</c:v>
                </c:pt>
                <c:pt idx="2">
                  <c:v>Q2 2021</c:v>
                </c:pt>
                <c:pt idx="3">
                  <c:v>Q3 2021</c:v>
                </c:pt>
                <c:pt idx="4">
                  <c:v>Q4 2021</c:v>
                </c:pt>
                <c:pt idx="5">
                  <c:v>Q1 2022</c:v>
                </c:pt>
                <c:pt idx="6">
                  <c:v>Q2 2022</c:v>
                </c:pt>
                <c:pt idx="7">
                  <c:v>Q3 2022 </c:v>
                </c:pt>
                <c:pt idx="8">
                  <c:v>Q4 2022</c:v>
                </c:pt>
              </c:strCache>
            </c:strRef>
          </c:cat>
          <c:val>
            <c:numRef>
              <c:f>'NTSV C-section Rate'!$Q$2:$Q$10</c:f>
              <c:numCache>
                <c:formatCode>0%</c:formatCode>
                <c:ptCount val="9"/>
                <c:pt idx="0">
                  <c:v>0.36</c:v>
                </c:pt>
                <c:pt idx="1">
                  <c:v>0.45</c:v>
                </c:pt>
                <c:pt idx="2">
                  <c:v>0.5</c:v>
                </c:pt>
                <c:pt idx="3">
                  <c:v>0.59</c:v>
                </c:pt>
                <c:pt idx="4">
                  <c:v>0.43</c:v>
                </c:pt>
                <c:pt idx="5">
                  <c:v>0.44</c:v>
                </c:pt>
                <c:pt idx="6">
                  <c:v>0.45</c:v>
                </c:pt>
                <c:pt idx="7">
                  <c:v>0.59</c:v>
                </c:pt>
                <c:pt idx="8">
                  <c:v>0.59</c:v>
                </c:pt>
              </c:numCache>
            </c:numRef>
          </c:val>
          <c:extLst>
            <c:ext xmlns:c16="http://schemas.microsoft.com/office/drawing/2014/chart" uri="{C3380CC4-5D6E-409C-BE32-E72D297353CC}">
              <c16:uniqueId val="{00000000-E627-4156-998E-7D25E0253D17}"/>
            </c:ext>
          </c:extLst>
        </c:ser>
        <c:ser>
          <c:idx val="2"/>
          <c:order val="2"/>
          <c:tx>
            <c:strRef>
              <c:f>'NTSV C-section Rate'!$R$1</c:f>
              <c:strCache>
                <c:ptCount val="1"/>
                <c:pt idx="0">
                  <c:v>% Hospitals above goal</c:v>
                </c:pt>
              </c:strCache>
            </c:strRef>
          </c:tx>
          <c:spPr>
            <a:solidFill>
              <a:srgbClr val="E74747"/>
            </a:solidFill>
            <a:ln>
              <a:noFill/>
            </a:ln>
            <a:effectLst/>
          </c:spPr>
          <c:invertIfNegative val="0"/>
          <c:cat>
            <c:strRef>
              <c:f>'NTSV C-section Rate'!$O$2:$O$10</c:f>
              <c:strCache>
                <c:ptCount val="9"/>
                <c:pt idx="0">
                  <c:v>Baseline</c:v>
                </c:pt>
                <c:pt idx="1">
                  <c:v>Q1 2021</c:v>
                </c:pt>
                <c:pt idx="2">
                  <c:v>Q2 2021</c:v>
                </c:pt>
                <c:pt idx="3">
                  <c:v>Q3 2021</c:v>
                </c:pt>
                <c:pt idx="4">
                  <c:v>Q4 2021</c:v>
                </c:pt>
                <c:pt idx="5">
                  <c:v>Q1 2022</c:v>
                </c:pt>
                <c:pt idx="6">
                  <c:v>Q2 2022</c:v>
                </c:pt>
                <c:pt idx="7">
                  <c:v>Q3 2022 </c:v>
                </c:pt>
                <c:pt idx="8">
                  <c:v>Q4 2022</c:v>
                </c:pt>
              </c:strCache>
            </c:strRef>
          </c:cat>
          <c:val>
            <c:numRef>
              <c:f>'NTSV C-section Rate'!$R$2:$R$10</c:f>
              <c:numCache>
                <c:formatCode>0%</c:formatCode>
                <c:ptCount val="9"/>
                <c:pt idx="0">
                  <c:v>0.64</c:v>
                </c:pt>
                <c:pt idx="1">
                  <c:v>0.55000000000000004</c:v>
                </c:pt>
                <c:pt idx="2">
                  <c:v>0.5</c:v>
                </c:pt>
                <c:pt idx="3">
                  <c:v>0.41</c:v>
                </c:pt>
                <c:pt idx="4">
                  <c:v>0.56999999999999995</c:v>
                </c:pt>
                <c:pt idx="5">
                  <c:v>0.56000000000000005</c:v>
                </c:pt>
                <c:pt idx="6">
                  <c:v>0.55000000000000004</c:v>
                </c:pt>
                <c:pt idx="7">
                  <c:v>0.41</c:v>
                </c:pt>
                <c:pt idx="8">
                  <c:v>0.41</c:v>
                </c:pt>
              </c:numCache>
            </c:numRef>
          </c:val>
          <c:extLst>
            <c:ext xmlns:c16="http://schemas.microsoft.com/office/drawing/2014/chart" uri="{C3380CC4-5D6E-409C-BE32-E72D297353CC}">
              <c16:uniqueId val="{00000001-E627-4156-998E-7D25E0253D17}"/>
            </c:ext>
          </c:extLst>
        </c:ser>
        <c:dLbls>
          <c:showLegendKey val="0"/>
          <c:showVal val="0"/>
          <c:showCatName val="0"/>
          <c:showSerName val="0"/>
          <c:showPercent val="0"/>
          <c:showBubbleSize val="0"/>
        </c:dLbls>
        <c:gapWidth val="219"/>
        <c:overlap val="100"/>
        <c:axId val="1840911184"/>
        <c:axId val="1840914512"/>
      </c:barChart>
      <c:lineChart>
        <c:grouping val="standard"/>
        <c:varyColors val="0"/>
        <c:ser>
          <c:idx val="0"/>
          <c:order val="0"/>
          <c:tx>
            <c:strRef>
              <c:f>'NTSV C-section Rate'!$P$1</c:f>
              <c:strCache>
                <c:ptCount val="1"/>
                <c:pt idx="0">
                  <c:v>NTSV C-section Rate</c:v>
                </c:pt>
              </c:strCache>
            </c:strRef>
          </c:tx>
          <c:spPr>
            <a:ln w="28575" cap="rnd">
              <a:solidFill>
                <a:srgbClr val="002060"/>
              </a:solidFill>
              <a:round/>
            </a:ln>
            <a:effectLst/>
          </c:spPr>
          <c:marker>
            <c:symbol val="none"/>
          </c:marker>
          <c:dLbls>
            <c:spPr>
              <a:solidFill>
                <a:srgbClr val="002060"/>
              </a:solidFill>
              <a:ln>
                <a:noFill/>
              </a:ln>
              <a:effectLst/>
            </c:spPr>
            <c:txPr>
              <a:bodyPr rot="0" spcFirstLastPara="1" vertOverflow="ellipsis" vert="horz" wrap="square" lIns="38100" tIns="19050" rIns="38100" bIns="19050" anchor="t" anchorCtr="0">
                <a:spAutoFit/>
              </a:bodyPr>
              <a:lstStyle/>
              <a:p>
                <a:pPr>
                  <a:defRPr sz="16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'NTSV C-section Rate'!$O$2:$O$10</c:f>
              <c:strCache>
                <c:ptCount val="9"/>
                <c:pt idx="0">
                  <c:v>Baseline</c:v>
                </c:pt>
                <c:pt idx="1">
                  <c:v>Q1 2021</c:v>
                </c:pt>
                <c:pt idx="2">
                  <c:v>Q2 2021</c:v>
                </c:pt>
                <c:pt idx="3">
                  <c:v>Q3 2021</c:v>
                </c:pt>
                <c:pt idx="4">
                  <c:v>Q4 2021</c:v>
                </c:pt>
                <c:pt idx="5">
                  <c:v>Q1 2022</c:v>
                </c:pt>
                <c:pt idx="6">
                  <c:v>Q2 2022</c:v>
                </c:pt>
                <c:pt idx="7">
                  <c:v>Q3 2022 </c:v>
                </c:pt>
                <c:pt idx="8">
                  <c:v>Q4 2022</c:v>
                </c:pt>
              </c:strCache>
            </c:strRef>
          </c:cat>
          <c:val>
            <c:numRef>
              <c:f>'NTSV C-section Rate'!$P$2:$P$10</c:f>
              <c:numCache>
                <c:formatCode>0.0%</c:formatCode>
                <c:ptCount val="9"/>
                <c:pt idx="0">
                  <c:v>0.249</c:v>
                </c:pt>
                <c:pt idx="1">
                  <c:v>0.249</c:v>
                </c:pt>
                <c:pt idx="2">
                  <c:v>0.24</c:v>
                </c:pt>
                <c:pt idx="3">
                  <c:v>0.23200000000000001</c:v>
                </c:pt>
                <c:pt idx="4">
                  <c:v>0.247</c:v>
                </c:pt>
                <c:pt idx="5">
                  <c:v>0.248</c:v>
                </c:pt>
                <c:pt idx="6">
                  <c:v>0.24299999999999999</c:v>
                </c:pt>
                <c:pt idx="7">
                  <c:v>0.23600000000000002</c:v>
                </c:pt>
                <c:pt idx="8" formatCode="0.00%">
                  <c:v>0.20899999999999999</c:v>
                </c:pt>
              </c:numCache>
            </c:numRef>
          </c:val>
          <c:smooth val="0"/>
          <c:extLst>
            <c:ext xmlns:c16="http://schemas.microsoft.com/office/drawing/2014/chart" uri="{C3380CC4-5D6E-409C-BE32-E72D297353CC}">
              <c16:uniqueId val="{00000002-E627-4156-998E-7D25E0253D17}"/>
            </c:ext>
          </c:extLst>
        </c:ser>
        <c:dLbls>
          <c:showLegendKey val="0"/>
          <c:showVal val="0"/>
          <c:showCatName val="0"/>
          <c:showSerName val="0"/>
          <c:showPercent val="0"/>
          <c:showBubbleSize val="0"/>
        </c:dLbls>
        <c:marker val="1"/>
        <c:smooth val="0"/>
        <c:axId val="1840911184"/>
        <c:axId val="1840914512"/>
      </c:lineChart>
      <c:catAx>
        <c:axId val="18409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914512"/>
        <c:crosses val="autoZero"/>
        <c:auto val="1"/>
        <c:lblAlgn val="ctr"/>
        <c:lblOffset val="100"/>
        <c:noMultiLvlLbl val="0"/>
      </c:catAx>
      <c:valAx>
        <c:axId val="18409145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0911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NTSV C-Section</a:t>
            </a:r>
            <a:r>
              <a:rPr lang="en-US" sz="2400" baseline="0"/>
              <a:t> Rate by Race and Ethnicity</a:t>
            </a:r>
          </a:p>
          <a:p>
            <a:pPr>
              <a:defRPr sz="2400"/>
            </a:pPr>
            <a:r>
              <a:rPr lang="en-US" sz="2400" baseline="0"/>
              <a:t>Black vs White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812419335595487E-2"/>
          <c:y val="0.22644539365921779"/>
          <c:w val="0.93806846280150458"/>
          <c:h val="0.56287833984090763"/>
        </c:manualLayout>
      </c:layout>
      <c:lineChart>
        <c:grouping val="standard"/>
        <c:varyColors val="0"/>
        <c:ser>
          <c:idx val="0"/>
          <c:order val="0"/>
          <c:tx>
            <c:strRef>
              <c:f>RE!$A$2</c:f>
              <c:strCache>
                <c:ptCount val="1"/>
                <c:pt idx="0">
                  <c:v>Black</c:v>
                </c:pt>
              </c:strCache>
            </c:strRef>
          </c:tx>
          <c:spPr>
            <a:ln w="53975" cap="rnd">
              <a:solidFill>
                <a:srgbClr val="FF3399"/>
              </a:solidFill>
              <a:round/>
            </a:ln>
            <a:effectLst/>
          </c:spPr>
          <c:marker>
            <c:symbol val="circle"/>
            <c:size val="5"/>
            <c:spPr>
              <a:solidFill>
                <a:srgbClr val="FF3399"/>
              </a:solidFill>
              <a:ln w="9525">
                <a:noFill/>
              </a:ln>
              <a:effectLst/>
            </c:spPr>
          </c:marker>
          <c:cat>
            <c:strRef>
              <c:f>RE!$B$1:$J$1</c:f>
              <c:strCache>
                <c:ptCount val="9"/>
                <c:pt idx="0">
                  <c:v>Baseline 
(29 Teams)</c:v>
                </c:pt>
                <c:pt idx="1">
                  <c:v>Q1 2021
 (40 teams)</c:v>
                </c:pt>
                <c:pt idx="2">
                  <c:v>Q2 2021
 (40 Teams)</c:v>
                </c:pt>
                <c:pt idx="3">
                  <c:v>Q3 2021 
(40 teams)</c:v>
                </c:pt>
                <c:pt idx="4">
                  <c:v>Q4 2021 
(40 teams)</c:v>
                </c:pt>
                <c:pt idx="5">
                  <c:v>Q1 2022
 (50 teams)</c:v>
                </c:pt>
                <c:pt idx="6">
                  <c:v>Q2 2022 
(64 Teams)</c:v>
                </c:pt>
                <c:pt idx="7">
                  <c:v>Q3 2022 
(62 Teams)</c:v>
                </c:pt>
                <c:pt idx="8">
                  <c:v>Q4 2022 (54 Teams)</c:v>
                </c:pt>
              </c:strCache>
            </c:strRef>
          </c:cat>
          <c:val>
            <c:numRef>
              <c:f>RE!$B$2:$J$2</c:f>
              <c:numCache>
                <c:formatCode>0%</c:formatCode>
                <c:ptCount val="9"/>
                <c:pt idx="0">
                  <c:v>0.30745814307458141</c:v>
                </c:pt>
                <c:pt idx="1">
                  <c:v>0.33</c:v>
                </c:pt>
                <c:pt idx="2">
                  <c:v>0.23</c:v>
                </c:pt>
                <c:pt idx="3">
                  <c:v>0.28999999999999998</c:v>
                </c:pt>
                <c:pt idx="4">
                  <c:v>0.27</c:v>
                </c:pt>
                <c:pt idx="5">
                  <c:v>0.28999999999999998</c:v>
                </c:pt>
                <c:pt idx="6">
                  <c:v>0.28999999999999998</c:v>
                </c:pt>
                <c:pt idx="7">
                  <c:v>0.23</c:v>
                </c:pt>
                <c:pt idx="8">
                  <c:v>0.25</c:v>
                </c:pt>
              </c:numCache>
            </c:numRef>
          </c:val>
          <c:smooth val="0"/>
          <c:extLst>
            <c:ext xmlns:c16="http://schemas.microsoft.com/office/drawing/2014/chart" uri="{C3380CC4-5D6E-409C-BE32-E72D297353CC}">
              <c16:uniqueId val="{00000000-C173-40E3-9110-5C6EFF7E7F87}"/>
            </c:ext>
          </c:extLst>
        </c:ser>
        <c:ser>
          <c:idx val="1"/>
          <c:order val="1"/>
          <c:tx>
            <c:strRef>
              <c:f>RE!$A$3</c:f>
              <c:strCache>
                <c:ptCount val="1"/>
                <c:pt idx="0">
                  <c:v>White </c:v>
                </c:pt>
              </c:strCache>
            </c:strRef>
          </c:tx>
          <c:spPr>
            <a:ln w="47625" cap="rnd">
              <a:solidFill>
                <a:schemeClr val="accent1"/>
              </a:solidFill>
              <a:round/>
            </a:ln>
            <a:effectLst/>
          </c:spPr>
          <c:marker>
            <c:symbol val="circle"/>
            <c:size val="5"/>
            <c:spPr>
              <a:solidFill>
                <a:schemeClr val="accent1"/>
              </a:solidFill>
              <a:ln w="9525">
                <a:noFill/>
              </a:ln>
              <a:effectLst/>
            </c:spPr>
          </c:marker>
          <c:cat>
            <c:strRef>
              <c:f>RE!$B$1:$J$1</c:f>
              <c:strCache>
                <c:ptCount val="9"/>
                <c:pt idx="0">
                  <c:v>Baseline 
(29 Teams)</c:v>
                </c:pt>
                <c:pt idx="1">
                  <c:v>Q1 2021
 (40 teams)</c:v>
                </c:pt>
                <c:pt idx="2">
                  <c:v>Q2 2021
 (40 Teams)</c:v>
                </c:pt>
                <c:pt idx="3">
                  <c:v>Q3 2021 
(40 teams)</c:v>
                </c:pt>
                <c:pt idx="4">
                  <c:v>Q4 2021 
(40 teams)</c:v>
                </c:pt>
                <c:pt idx="5">
                  <c:v>Q1 2022
 (50 teams)</c:v>
                </c:pt>
                <c:pt idx="6">
                  <c:v>Q2 2022 
(64 Teams)</c:v>
                </c:pt>
                <c:pt idx="7">
                  <c:v>Q3 2022 
(62 Teams)</c:v>
                </c:pt>
                <c:pt idx="8">
                  <c:v>Q4 2022 (54 Teams)</c:v>
                </c:pt>
              </c:strCache>
            </c:strRef>
          </c:cat>
          <c:val>
            <c:numRef>
              <c:f>RE!$B$3:$J$3</c:f>
              <c:numCache>
                <c:formatCode>0%</c:formatCode>
                <c:ptCount val="9"/>
                <c:pt idx="0">
                  <c:v>0.25</c:v>
                </c:pt>
                <c:pt idx="1">
                  <c:v>0.25</c:v>
                </c:pt>
                <c:pt idx="2">
                  <c:v>0.25</c:v>
                </c:pt>
                <c:pt idx="3">
                  <c:v>0.24</c:v>
                </c:pt>
                <c:pt idx="4">
                  <c:v>0.25</c:v>
                </c:pt>
                <c:pt idx="5">
                  <c:v>0.25</c:v>
                </c:pt>
                <c:pt idx="6">
                  <c:v>0.24</c:v>
                </c:pt>
                <c:pt idx="7">
                  <c:v>0.25</c:v>
                </c:pt>
                <c:pt idx="8">
                  <c:v>0.24</c:v>
                </c:pt>
              </c:numCache>
            </c:numRef>
          </c:val>
          <c:smooth val="0"/>
          <c:extLst>
            <c:ext xmlns:c16="http://schemas.microsoft.com/office/drawing/2014/chart" uri="{C3380CC4-5D6E-409C-BE32-E72D297353CC}">
              <c16:uniqueId val="{00000001-C173-40E3-9110-5C6EFF7E7F87}"/>
            </c:ext>
          </c:extLst>
        </c:ser>
        <c:dLbls>
          <c:showLegendKey val="0"/>
          <c:showVal val="0"/>
          <c:showCatName val="0"/>
          <c:showSerName val="0"/>
          <c:showPercent val="0"/>
          <c:showBubbleSize val="0"/>
        </c:dLbls>
        <c:marker val="1"/>
        <c:smooth val="0"/>
        <c:axId val="1594960864"/>
        <c:axId val="1594957952"/>
      </c:lineChart>
      <c:catAx>
        <c:axId val="159496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4957952"/>
        <c:crosses val="autoZero"/>
        <c:auto val="1"/>
        <c:lblAlgn val="ctr"/>
        <c:lblOffset val="100"/>
        <c:noMultiLvlLbl val="0"/>
      </c:catAx>
      <c:valAx>
        <c:axId val="1594957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4960864"/>
        <c:crosses val="autoZero"/>
        <c:crossBetween val="between"/>
      </c:valAx>
      <c:spPr>
        <a:noFill/>
        <a:ln>
          <a:noFill/>
        </a:ln>
        <a:effectLst/>
      </c:spPr>
    </c:plotArea>
    <c:legend>
      <c:legendPos val="b"/>
      <c:layout>
        <c:manualLayout>
          <c:xMode val="edge"/>
          <c:yMode val="edge"/>
          <c:x val="0.38857072439198859"/>
          <c:y val="0.93017375378146316"/>
          <c:w val="0.22285846204713575"/>
          <c:h val="6.982624621853683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C-Sections Meeting ACOG/SMFM Criteria</a:t>
            </a:r>
            <a:r>
              <a:rPr lang="en-US" sz="2000" baseline="0"/>
              <a:t> </a:t>
            </a:r>
          </a:p>
          <a:p>
            <a:pPr>
              <a:defRPr sz="2000"/>
            </a:pPr>
            <a:r>
              <a:rPr lang="en-US" sz="2000" baseline="0"/>
              <a:t>by Stage of Labor</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'ACOG.SMFM '!$K$15</c:f>
              <c:strCache>
                <c:ptCount val="1"/>
                <c:pt idx="0">
                  <c:v>Failed Induction</c:v>
                </c:pt>
              </c:strCache>
            </c:strRef>
          </c:tx>
          <c:spPr>
            <a:ln w="28575" cap="rnd">
              <a:solidFill>
                <a:schemeClr val="accent1"/>
              </a:solidFill>
              <a:round/>
            </a:ln>
            <a:effectLst/>
          </c:spPr>
          <c:marker>
            <c:symbol val="none"/>
          </c:marker>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'!$L$15:$T$15</c:f>
              <c:numCache>
                <c:formatCode>0%</c:formatCode>
                <c:ptCount val="9"/>
                <c:pt idx="0">
                  <c:v>0.35</c:v>
                </c:pt>
                <c:pt idx="1">
                  <c:v>0.39</c:v>
                </c:pt>
                <c:pt idx="2">
                  <c:v>0.39</c:v>
                </c:pt>
                <c:pt idx="3">
                  <c:v>0.36</c:v>
                </c:pt>
                <c:pt idx="4">
                  <c:v>0.42</c:v>
                </c:pt>
                <c:pt idx="5">
                  <c:v>0.45</c:v>
                </c:pt>
                <c:pt idx="6">
                  <c:v>0.4</c:v>
                </c:pt>
                <c:pt idx="7">
                  <c:v>0.45</c:v>
                </c:pt>
                <c:pt idx="8">
                  <c:v>0.42</c:v>
                </c:pt>
              </c:numCache>
            </c:numRef>
          </c:val>
          <c:smooth val="0"/>
          <c:extLst>
            <c:ext xmlns:c16="http://schemas.microsoft.com/office/drawing/2014/chart" uri="{C3380CC4-5D6E-409C-BE32-E72D297353CC}">
              <c16:uniqueId val="{00000000-C5A4-4EE7-BCAE-23AB78660EB2}"/>
            </c:ext>
          </c:extLst>
        </c:ser>
        <c:ser>
          <c:idx val="1"/>
          <c:order val="1"/>
          <c:tx>
            <c:strRef>
              <c:f>'ACOG.SMFM '!$K$16</c:f>
              <c:strCache>
                <c:ptCount val="1"/>
                <c:pt idx="0">
                  <c:v>Active Stage Arrest</c:v>
                </c:pt>
              </c:strCache>
            </c:strRef>
          </c:tx>
          <c:spPr>
            <a:ln w="28575" cap="rnd">
              <a:solidFill>
                <a:srgbClr val="FF3399"/>
              </a:solidFill>
              <a:round/>
            </a:ln>
            <a:effectLst/>
          </c:spPr>
          <c:marker>
            <c:symbol val="none"/>
          </c:marker>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'!$L$16:$T$16</c:f>
              <c:numCache>
                <c:formatCode>0%</c:formatCode>
                <c:ptCount val="9"/>
                <c:pt idx="0">
                  <c:v>0.69</c:v>
                </c:pt>
                <c:pt idx="1">
                  <c:v>0.77</c:v>
                </c:pt>
                <c:pt idx="2">
                  <c:v>0.79</c:v>
                </c:pt>
                <c:pt idx="3">
                  <c:v>0.8</c:v>
                </c:pt>
                <c:pt idx="4">
                  <c:v>0.73</c:v>
                </c:pt>
                <c:pt idx="5">
                  <c:v>0.85</c:v>
                </c:pt>
                <c:pt idx="6">
                  <c:v>0.79</c:v>
                </c:pt>
                <c:pt idx="7">
                  <c:v>0.81</c:v>
                </c:pt>
                <c:pt idx="8">
                  <c:v>0.82</c:v>
                </c:pt>
              </c:numCache>
            </c:numRef>
          </c:val>
          <c:smooth val="0"/>
          <c:extLst>
            <c:ext xmlns:c16="http://schemas.microsoft.com/office/drawing/2014/chart" uri="{C3380CC4-5D6E-409C-BE32-E72D297353CC}">
              <c16:uniqueId val="{00000001-C5A4-4EE7-BCAE-23AB78660EB2}"/>
            </c:ext>
          </c:extLst>
        </c:ser>
        <c:ser>
          <c:idx val="2"/>
          <c:order val="2"/>
          <c:tx>
            <c:strRef>
              <c:f>'ACOG.SMFM '!$K$17</c:f>
              <c:strCache>
                <c:ptCount val="1"/>
                <c:pt idx="0">
                  <c:v>Second Stage Arrest</c:v>
                </c:pt>
              </c:strCache>
            </c:strRef>
          </c:tx>
          <c:spPr>
            <a:ln w="28575" cap="rnd">
              <a:solidFill>
                <a:srgbClr val="F08888"/>
              </a:solidFill>
              <a:round/>
            </a:ln>
            <a:effectLst/>
          </c:spPr>
          <c:marker>
            <c:symbol val="none"/>
          </c:marker>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'!$L$17:$T$17</c:f>
              <c:numCache>
                <c:formatCode>0%</c:formatCode>
                <c:ptCount val="9"/>
                <c:pt idx="0">
                  <c:v>0.35</c:v>
                </c:pt>
                <c:pt idx="1">
                  <c:v>0.47</c:v>
                </c:pt>
                <c:pt idx="2">
                  <c:v>0.47</c:v>
                </c:pt>
                <c:pt idx="3">
                  <c:v>0.49</c:v>
                </c:pt>
                <c:pt idx="4">
                  <c:v>0.56999999999999995</c:v>
                </c:pt>
                <c:pt idx="5">
                  <c:v>0.56000000000000005</c:v>
                </c:pt>
                <c:pt idx="6">
                  <c:v>0.54</c:v>
                </c:pt>
                <c:pt idx="7">
                  <c:v>0.65</c:v>
                </c:pt>
                <c:pt idx="8">
                  <c:v>0.57999999999999996</c:v>
                </c:pt>
              </c:numCache>
            </c:numRef>
          </c:val>
          <c:smooth val="0"/>
          <c:extLst>
            <c:ext xmlns:c16="http://schemas.microsoft.com/office/drawing/2014/chart" uri="{C3380CC4-5D6E-409C-BE32-E72D297353CC}">
              <c16:uniqueId val="{00000002-C5A4-4EE7-BCAE-23AB78660EB2}"/>
            </c:ext>
          </c:extLst>
        </c:ser>
        <c:ser>
          <c:idx val="3"/>
          <c:order val="3"/>
          <c:tx>
            <c:strRef>
              <c:f>'ACOG.SMFM '!$K$18</c:f>
              <c:strCache>
                <c:ptCount val="1"/>
                <c:pt idx="0">
                  <c:v>Total NTSV C-Sections</c:v>
                </c:pt>
              </c:strCache>
            </c:strRef>
          </c:tx>
          <c:spPr>
            <a:ln w="38100" cap="rnd">
              <a:solidFill>
                <a:srgbClr val="002060"/>
              </a:solidFill>
              <a:round/>
            </a:ln>
            <a:effectLst/>
          </c:spPr>
          <c:marker>
            <c:symbol val="none"/>
          </c:marker>
          <c:cat>
            <c:strRef>
              <c:f>'ACOG.SMFM '!$L$14:$T$14</c:f>
              <c:strCache>
                <c:ptCount val="9"/>
                <c:pt idx="0">
                  <c:v>Baseline</c:v>
                </c:pt>
                <c:pt idx="1">
                  <c:v>Quarter 1 2021</c:v>
                </c:pt>
                <c:pt idx="2">
                  <c:v>Quarter 2 2021</c:v>
                </c:pt>
                <c:pt idx="3">
                  <c:v>Quarter 3 2021</c:v>
                </c:pt>
                <c:pt idx="4">
                  <c:v>Quarter 4 2021</c:v>
                </c:pt>
                <c:pt idx="5">
                  <c:v>Quarter 1 2022</c:v>
                </c:pt>
                <c:pt idx="6">
                  <c:v>Quarter 2 2022</c:v>
                </c:pt>
                <c:pt idx="7">
                  <c:v>Quarter 3 2022 </c:v>
                </c:pt>
                <c:pt idx="8">
                  <c:v>Quarter 4 2022</c:v>
                </c:pt>
              </c:strCache>
            </c:strRef>
          </c:cat>
          <c:val>
            <c:numRef>
              <c:f>'ACOG.SMFM '!$L$18:$T$18</c:f>
              <c:numCache>
                <c:formatCode>0%</c:formatCode>
                <c:ptCount val="9"/>
                <c:pt idx="0">
                  <c:v>0.6</c:v>
                </c:pt>
                <c:pt idx="1">
                  <c:v>0.62</c:v>
                </c:pt>
                <c:pt idx="2">
                  <c:v>0.64</c:v>
                </c:pt>
                <c:pt idx="3">
                  <c:v>0.63</c:v>
                </c:pt>
                <c:pt idx="4">
                  <c:v>0.67</c:v>
                </c:pt>
                <c:pt idx="5">
                  <c:v>0.66</c:v>
                </c:pt>
                <c:pt idx="6">
                  <c:v>0.63</c:v>
                </c:pt>
                <c:pt idx="7">
                  <c:v>0.67</c:v>
                </c:pt>
                <c:pt idx="8">
                  <c:v>0.64</c:v>
                </c:pt>
              </c:numCache>
            </c:numRef>
          </c:val>
          <c:smooth val="0"/>
          <c:extLst>
            <c:ext xmlns:c16="http://schemas.microsoft.com/office/drawing/2014/chart" uri="{C3380CC4-5D6E-409C-BE32-E72D297353CC}">
              <c16:uniqueId val="{00000003-C5A4-4EE7-BCAE-23AB78660EB2}"/>
            </c:ext>
          </c:extLst>
        </c:ser>
        <c:dLbls>
          <c:showLegendKey val="0"/>
          <c:showVal val="0"/>
          <c:showCatName val="0"/>
          <c:showSerName val="0"/>
          <c:showPercent val="0"/>
          <c:showBubbleSize val="0"/>
        </c:dLbls>
        <c:smooth val="0"/>
        <c:axId val="1594953376"/>
        <c:axId val="1594933824"/>
      </c:lineChart>
      <c:catAx>
        <c:axId val="15949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4933824"/>
        <c:crosses val="autoZero"/>
        <c:auto val="1"/>
        <c:lblAlgn val="ctr"/>
        <c:lblOffset val="100"/>
        <c:noMultiLvlLbl val="0"/>
      </c:catAx>
      <c:valAx>
        <c:axId val="15949338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953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standardized protocol/processes for induction, labor support management and response to labor and fetal heart rate abnormalities</a:t>
            </a:r>
            <a:endParaRPr lang="en-US" sz="2000" b="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pt idx="20">
                  <c:v>Aug-22</c:v>
                </c:pt>
                <c:pt idx="21">
                  <c:v>Sep-22</c:v>
                </c:pt>
                <c:pt idx="22">
                  <c:v>Oct-22</c:v>
                </c:pt>
                <c:pt idx="23">
                  <c:v>Nov-22</c:v>
                </c:pt>
                <c:pt idx="24">
                  <c:v>Dec-22</c:v>
                </c:pt>
                <c:pt idx="25">
                  <c:v>Jan-23</c:v>
                </c:pt>
              </c:strCache>
            </c:strRef>
          </c:cat>
          <c:val>
            <c:numRef>
              <c:f>'SM 2'!$B$2:$AA$2</c:f>
              <c:numCache>
                <c:formatCode>General</c:formatCode>
                <c:ptCount val="26"/>
                <c:pt idx="0">
                  <c:v>16.850000000000001</c:v>
                </c:pt>
                <c:pt idx="1">
                  <c:v>13.75</c:v>
                </c:pt>
                <c:pt idx="2">
                  <c:v>16.46</c:v>
                </c:pt>
                <c:pt idx="3">
                  <c:v>15.58</c:v>
                </c:pt>
                <c:pt idx="4">
                  <c:v>20.25</c:v>
                </c:pt>
                <c:pt idx="5">
                  <c:v>26.47</c:v>
                </c:pt>
                <c:pt idx="6">
                  <c:v>30</c:v>
                </c:pt>
                <c:pt idx="7">
                  <c:v>26.47</c:v>
                </c:pt>
                <c:pt idx="8">
                  <c:v>33.33</c:v>
                </c:pt>
                <c:pt idx="9">
                  <c:v>38.46</c:v>
                </c:pt>
                <c:pt idx="10">
                  <c:v>36.07</c:v>
                </c:pt>
                <c:pt idx="11">
                  <c:v>34.380000000000003</c:v>
                </c:pt>
                <c:pt idx="12">
                  <c:v>40</c:v>
                </c:pt>
                <c:pt idx="13">
                  <c:v>36.07</c:v>
                </c:pt>
                <c:pt idx="14">
                  <c:v>42.86</c:v>
                </c:pt>
                <c:pt idx="15">
                  <c:v>55.74</c:v>
                </c:pt>
                <c:pt idx="16">
                  <c:v>60</c:v>
                </c:pt>
                <c:pt idx="17">
                  <c:v>60.32</c:v>
                </c:pt>
                <c:pt idx="18">
                  <c:v>76.67</c:v>
                </c:pt>
                <c:pt idx="19">
                  <c:v>80</c:v>
                </c:pt>
                <c:pt idx="20">
                  <c:v>81.819999999999993</c:v>
                </c:pt>
                <c:pt idx="21">
                  <c:v>82</c:v>
                </c:pt>
                <c:pt idx="22">
                  <c:v>85</c:v>
                </c:pt>
                <c:pt idx="23">
                  <c:v>78</c:v>
                </c:pt>
                <c:pt idx="24">
                  <c:v>82</c:v>
                </c:pt>
                <c:pt idx="25">
                  <c:v>88</c:v>
                </c:pt>
              </c:numCache>
            </c:numRef>
          </c:val>
          <c:extLst>
            <c:ext xmlns:c16="http://schemas.microsoft.com/office/drawing/2014/chart" uri="{C3380CC4-5D6E-409C-BE32-E72D297353CC}">
              <c16:uniqueId val="{00000000-BE46-4D03-B139-DEBD7139C84B}"/>
            </c:ext>
          </c:extLst>
        </c:ser>
        <c:ser>
          <c:idx val="1"/>
          <c:order val="1"/>
          <c:tx>
            <c:strRef>
              <c:f>'SM 2'!$A$3</c:f>
              <c:strCache>
                <c:ptCount val="1"/>
                <c:pt idx="0">
                  <c:v>Working on it </c:v>
                </c:pt>
              </c:strCache>
            </c:strRef>
          </c:tx>
          <c:spPr>
            <a:solidFill>
              <a:srgbClr val="FFC000"/>
            </a:solidFill>
            <a:ln>
              <a:noFill/>
            </a:ln>
            <a:effectLst/>
          </c:spPr>
          <c:invertIfNegative val="0"/>
          <c:cat>
            <c:strRef>
              <c:f>'SM 2'!$B$1:$AA$1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pt idx="20">
                  <c:v>Aug-22</c:v>
                </c:pt>
                <c:pt idx="21">
                  <c:v>Sep-22</c:v>
                </c:pt>
                <c:pt idx="22">
                  <c:v>Oct-22</c:v>
                </c:pt>
                <c:pt idx="23">
                  <c:v>Nov-22</c:v>
                </c:pt>
                <c:pt idx="24">
                  <c:v>Dec-22</c:v>
                </c:pt>
                <c:pt idx="25">
                  <c:v>Jan-23</c:v>
                </c:pt>
              </c:strCache>
            </c:strRef>
          </c:cat>
          <c:val>
            <c:numRef>
              <c:f>'SM 2'!$B$3:$AA$3</c:f>
              <c:numCache>
                <c:formatCode>General</c:formatCode>
                <c:ptCount val="26"/>
                <c:pt idx="0">
                  <c:v>20.22</c:v>
                </c:pt>
                <c:pt idx="1">
                  <c:v>40</c:v>
                </c:pt>
                <c:pt idx="2">
                  <c:v>49.37</c:v>
                </c:pt>
                <c:pt idx="3">
                  <c:v>63.64</c:v>
                </c:pt>
                <c:pt idx="4">
                  <c:v>64.56</c:v>
                </c:pt>
                <c:pt idx="5">
                  <c:v>61.76</c:v>
                </c:pt>
                <c:pt idx="6">
                  <c:v>60</c:v>
                </c:pt>
                <c:pt idx="7">
                  <c:v>63.24</c:v>
                </c:pt>
                <c:pt idx="8">
                  <c:v>62.12</c:v>
                </c:pt>
                <c:pt idx="9">
                  <c:v>55.38</c:v>
                </c:pt>
                <c:pt idx="10">
                  <c:v>59.02</c:v>
                </c:pt>
                <c:pt idx="11">
                  <c:v>59.38</c:v>
                </c:pt>
                <c:pt idx="12">
                  <c:v>53.33</c:v>
                </c:pt>
                <c:pt idx="13">
                  <c:v>57.38</c:v>
                </c:pt>
                <c:pt idx="14">
                  <c:v>47.62</c:v>
                </c:pt>
                <c:pt idx="15">
                  <c:v>34.43</c:v>
                </c:pt>
                <c:pt idx="16">
                  <c:v>31.67</c:v>
                </c:pt>
                <c:pt idx="17">
                  <c:v>31.75</c:v>
                </c:pt>
                <c:pt idx="18">
                  <c:v>18.329999999999998</c:v>
                </c:pt>
                <c:pt idx="19">
                  <c:v>16.670000000000002</c:v>
                </c:pt>
                <c:pt idx="20">
                  <c:v>14.55</c:v>
                </c:pt>
                <c:pt idx="21">
                  <c:v>15</c:v>
                </c:pt>
                <c:pt idx="22">
                  <c:v>13</c:v>
                </c:pt>
                <c:pt idx="23">
                  <c:v>18</c:v>
                </c:pt>
                <c:pt idx="24">
                  <c:v>14</c:v>
                </c:pt>
                <c:pt idx="25">
                  <c:v>9</c:v>
                </c:pt>
              </c:numCache>
            </c:numRef>
          </c:val>
          <c:extLst>
            <c:ext xmlns:c16="http://schemas.microsoft.com/office/drawing/2014/chart" uri="{C3380CC4-5D6E-409C-BE32-E72D297353CC}">
              <c16:uniqueId val="{00000001-BE46-4D03-B139-DEBD7139C84B}"/>
            </c:ext>
          </c:extLst>
        </c:ser>
        <c:ser>
          <c:idx val="2"/>
          <c:order val="2"/>
          <c:tx>
            <c:strRef>
              <c:f>'SM 2'!$A$4</c:f>
              <c:strCache>
                <c:ptCount val="1"/>
                <c:pt idx="0">
                  <c:v>Not Started</c:v>
                </c:pt>
              </c:strCache>
            </c:strRef>
          </c:tx>
          <c:spPr>
            <a:solidFill>
              <a:srgbClr val="FF0000"/>
            </a:solidFill>
            <a:ln>
              <a:noFill/>
            </a:ln>
            <a:effectLst/>
          </c:spPr>
          <c:invertIfNegative val="0"/>
          <c:cat>
            <c:strRef>
              <c:f>'SM 2'!$B$1:$AA$1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22-Jul</c:v>
                </c:pt>
                <c:pt idx="20">
                  <c:v>Aug-22</c:v>
                </c:pt>
                <c:pt idx="21">
                  <c:v>Sep-22</c:v>
                </c:pt>
                <c:pt idx="22">
                  <c:v>Oct-22</c:v>
                </c:pt>
                <c:pt idx="23">
                  <c:v>Nov-22</c:v>
                </c:pt>
                <c:pt idx="24">
                  <c:v>Dec-22</c:v>
                </c:pt>
                <c:pt idx="25">
                  <c:v>Jan-23</c:v>
                </c:pt>
              </c:strCache>
            </c:strRef>
          </c:cat>
          <c:val>
            <c:numRef>
              <c:f>'SM 2'!$B$4:$AA$4</c:f>
              <c:numCache>
                <c:formatCode>General</c:formatCode>
                <c:ptCount val="26"/>
                <c:pt idx="0">
                  <c:v>62.93</c:v>
                </c:pt>
                <c:pt idx="1">
                  <c:v>46.25</c:v>
                </c:pt>
                <c:pt idx="2">
                  <c:v>34.17</c:v>
                </c:pt>
                <c:pt idx="3">
                  <c:v>20.78</c:v>
                </c:pt>
                <c:pt idx="4">
                  <c:v>15.189999999999998</c:v>
                </c:pt>
                <c:pt idx="5">
                  <c:v>11.77000000000001</c:v>
                </c:pt>
                <c:pt idx="6">
                  <c:v>10</c:v>
                </c:pt>
                <c:pt idx="7">
                  <c:v>10.289999999999992</c:v>
                </c:pt>
                <c:pt idx="8">
                  <c:v>4.5500000000000114</c:v>
                </c:pt>
                <c:pt idx="9">
                  <c:v>6.1599999999999966</c:v>
                </c:pt>
                <c:pt idx="10">
                  <c:v>4.9099999999999966</c:v>
                </c:pt>
                <c:pt idx="11">
                  <c:v>6.2399999999999949</c:v>
                </c:pt>
                <c:pt idx="12">
                  <c:v>6.6700000000000017</c:v>
                </c:pt>
                <c:pt idx="13">
                  <c:v>6.5499999999999972</c:v>
                </c:pt>
                <c:pt idx="14">
                  <c:v>9.5200000000000102</c:v>
                </c:pt>
                <c:pt idx="15">
                  <c:v>9.8299999999999983</c:v>
                </c:pt>
                <c:pt idx="16">
                  <c:v>8.3299999999999983</c:v>
                </c:pt>
                <c:pt idx="17">
                  <c:v>7.9300000000000068</c:v>
                </c:pt>
                <c:pt idx="18">
                  <c:v>5</c:v>
                </c:pt>
                <c:pt idx="19">
                  <c:v>3.3299999999999983</c:v>
                </c:pt>
                <c:pt idx="20">
                  <c:v>3.6300000000000097</c:v>
                </c:pt>
                <c:pt idx="21">
                  <c:v>3</c:v>
                </c:pt>
                <c:pt idx="22">
                  <c:v>2</c:v>
                </c:pt>
                <c:pt idx="23">
                  <c:v>4</c:v>
                </c:pt>
                <c:pt idx="24">
                  <c:v>4</c:v>
                </c:pt>
                <c:pt idx="25">
                  <c:v>3</c:v>
                </c:pt>
              </c:numCache>
            </c:numRef>
          </c:val>
          <c:extLst>
            <c:ext xmlns:c16="http://schemas.microsoft.com/office/drawing/2014/chart" uri="{C3380CC4-5D6E-409C-BE32-E72D297353CC}">
              <c16:uniqueId val="{00000002-BE46-4D03-B139-DEBD7139C84B}"/>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Integrated process to review and share data that includes provider-level data with labor and delivery clinical teams</a:t>
            </a:r>
            <a:endParaRPr lang="en-US" sz="2000" b="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8'!$B$2:$AA$2</c:f>
              <c:numCache>
                <c:formatCode>General</c:formatCode>
                <c:ptCount val="26"/>
                <c:pt idx="0">
                  <c:v>4.76</c:v>
                </c:pt>
                <c:pt idx="1">
                  <c:v>7.23</c:v>
                </c:pt>
                <c:pt idx="2">
                  <c:v>8.86</c:v>
                </c:pt>
                <c:pt idx="3">
                  <c:v>20.78</c:v>
                </c:pt>
                <c:pt idx="4">
                  <c:v>26.92</c:v>
                </c:pt>
                <c:pt idx="5">
                  <c:v>26.09</c:v>
                </c:pt>
                <c:pt idx="6">
                  <c:v>28.57</c:v>
                </c:pt>
                <c:pt idx="7">
                  <c:v>37.31</c:v>
                </c:pt>
                <c:pt idx="8">
                  <c:v>42.42</c:v>
                </c:pt>
                <c:pt idx="9">
                  <c:v>49.21</c:v>
                </c:pt>
                <c:pt idx="10">
                  <c:v>50.82</c:v>
                </c:pt>
                <c:pt idx="11">
                  <c:v>51.56</c:v>
                </c:pt>
                <c:pt idx="12">
                  <c:v>51.67</c:v>
                </c:pt>
                <c:pt idx="13">
                  <c:v>53.23</c:v>
                </c:pt>
                <c:pt idx="14">
                  <c:v>57.14</c:v>
                </c:pt>
                <c:pt idx="15">
                  <c:v>60.66</c:v>
                </c:pt>
                <c:pt idx="16">
                  <c:v>65</c:v>
                </c:pt>
                <c:pt idx="17">
                  <c:v>65.569999999999993</c:v>
                </c:pt>
                <c:pt idx="18">
                  <c:v>72.88</c:v>
                </c:pt>
                <c:pt idx="19">
                  <c:v>70</c:v>
                </c:pt>
                <c:pt idx="20">
                  <c:v>76.36</c:v>
                </c:pt>
                <c:pt idx="21">
                  <c:v>78</c:v>
                </c:pt>
                <c:pt idx="22">
                  <c:v>78</c:v>
                </c:pt>
                <c:pt idx="23">
                  <c:v>71</c:v>
                </c:pt>
                <c:pt idx="24">
                  <c:v>80</c:v>
                </c:pt>
                <c:pt idx="25">
                  <c:v>81</c:v>
                </c:pt>
              </c:numCache>
            </c:numRef>
          </c:val>
          <c:extLst>
            <c:ext xmlns:c16="http://schemas.microsoft.com/office/drawing/2014/chart" uri="{C3380CC4-5D6E-409C-BE32-E72D297353CC}">
              <c16:uniqueId val="{00000000-BB61-420A-8746-A100DEDBC056}"/>
            </c:ext>
          </c:extLst>
        </c:ser>
        <c:ser>
          <c:idx val="1"/>
          <c:order val="1"/>
          <c:tx>
            <c:strRef>
              <c:f>'SM 8'!$A$3</c:f>
              <c:strCache>
                <c:ptCount val="1"/>
                <c:pt idx="0">
                  <c:v>Working on it </c:v>
                </c:pt>
              </c:strCache>
            </c:strRef>
          </c:tx>
          <c:spPr>
            <a:solidFill>
              <a:srgbClr val="FFC000"/>
            </a:solidFill>
            <a:ln>
              <a:noFill/>
            </a:ln>
            <a:effectLst/>
          </c:spPr>
          <c:invertIfNegative val="0"/>
          <c:cat>
            <c:strRef>
              <c:f>'SM 8'!$B$1:$AA$1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8'!$B$3:$AA$3</c:f>
              <c:numCache>
                <c:formatCode>General</c:formatCode>
                <c:ptCount val="26"/>
                <c:pt idx="0">
                  <c:v>15.56</c:v>
                </c:pt>
                <c:pt idx="1">
                  <c:v>38.549999999999997</c:v>
                </c:pt>
                <c:pt idx="2">
                  <c:v>48.15</c:v>
                </c:pt>
                <c:pt idx="3">
                  <c:v>53.25</c:v>
                </c:pt>
                <c:pt idx="4">
                  <c:v>56.41</c:v>
                </c:pt>
                <c:pt idx="5">
                  <c:v>59.42</c:v>
                </c:pt>
                <c:pt idx="6">
                  <c:v>64.290000000000006</c:v>
                </c:pt>
                <c:pt idx="7">
                  <c:v>58.21</c:v>
                </c:pt>
                <c:pt idx="8">
                  <c:v>56.06</c:v>
                </c:pt>
                <c:pt idx="9">
                  <c:v>49.21</c:v>
                </c:pt>
                <c:pt idx="10">
                  <c:v>47.54</c:v>
                </c:pt>
                <c:pt idx="11">
                  <c:v>43.75</c:v>
                </c:pt>
                <c:pt idx="12">
                  <c:v>43.33</c:v>
                </c:pt>
                <c:pt idx="13">
                  <c:v>40.32</c:v>
                </c:pt>
                <c:pt idx="14">
                  <c:v>36.51</c:v>
                </c:pt>
                <c:pt idx="15">
                  <c:v>32.79</c:v>
                </c:pt>
                <c:pt idx="16">
                  <c:v>30</c:v>
                </c:pt>
                <c:pt idx="17">
                  <c:v>29.51</c:v>
                </c:pt>
                <c:pt idx="18">
                  <c:v>16.95</c:v>
                </c:pt>
                <c:pt idx="19">
                  <c:v>23.33</c:v>
                </c:pt>
                <c:pt idx="20">
                  <c:v>18.18</c:v>
                </c:pt>
                <c:pt idx="21">
                  <c:v>21</c:v>
                </c:pt>
                <c:pt idx="22">
                  <c:v>20</c:v>
                </c:pt>
                <c:pt idx="23">
                  <c:v>22</c:v>
                </c:pt>
                <c:pt idx="24">
                  <c:v>18</c:v>
                </c:pt>
                <c:pt idx="25">
                  <c:v>16</c:v>
                </c:pt>
              </c:numCache>
            </c:numRef>
          </c:val>
          <c:extLst>
            <c:ext xmlns:c16="http://schemas.microsoft.com/office/drawing/2014/chart" uri="{C3380CC4-5D6E-409C-BE32-E72D297353CC}">
              <c16:uniqueId val="{00000001-BB61-420A-8746-A100DEDBC056}"/>
            </c:ext>
          </c:extLst>
        </c:ser>
        <c:ser>
          <c:idx val="2"/>
          <c:order val="2"/>
          <c:tx>
            <c:strRef>
              <c:f>'SM 8'!$A$4</c:f>
              <c:strCache>
                <c:ptCount val="1"/>
                <c:pt idx="0">
                  <c:v>Not Started</c:v>
                </c:pt>
              </c:strCache>
            </c:strRef>
          </c:tx>
          <c:spPr>
            <a:solidFill>
              <a:srgbClr val="FF0000"/>
            </a:solidFill>
            <a:ln>
              <a:noFill/>
            </a:ln>
            <a:effectLst/>
          </c:spPr>
          <c:invertIfNegative val="0"/>
          <c:cat>
            <c:strRef>
              <c:f>'SM 8'!$B$1:$AA$1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8'!$B$4:$AA$4</c:f>
              <c:numCache>
                <c:formatCode>General</c:formatCode>
                <c:ptCount val="26"/>
                <c:pt idx="0">
                  <c:v>79.680000000000007</c:v>
                </c:pt>
                <c:pt idx="1">
                  <c:v>54.22</c:v>
                </c:pt>
                <c:pt idx="2">
                  <c:v>42.99</c:v>
                </c:pt>
                <c:pt idx="3">
                  <c:v>25.97</c:v>
                </c:pt>
                <c:pt idx="4">
                  <c:v>16.670000000000002</c:v>
                </c:pt>
                <c:pt idx="5">
                  <c:v>14.489999999999995</c:v>
                </c:pt>
                <c:pt idx="6">
                  <c:v>7.1399999999999864</c:v>
                </c:pt>
                <c:pt idx="7">
                  <c:v>4.4799999999999898</c:v>
                </c:pt>
                <c:pt idx="8">
                  <c:v>1.519999999999996</c:v>
                </c:pt>
                <c:pt idx="9">
                  <c:v>1.5799999999999983</c:v>
                </c:pt>
                <c:pt idx="10">
                  <c:v>1.6400000000000006</c:v>
                </c:pt>
                <c:pt idx="11">
                  <c:v>4.6899999999999977</c:v>
                </c:pt>
                <c:pt idx="12">
                  <c:v>5</c:v>
                </c:pt>
                <c:pt idx="13">
                  <c:v>6.4500000000000028</c:v>
                </c:pt>
                <c:pt idx="14">
                  <c:v>6.3499999999999943</c:v>
                </c:pt>
                <c:pt idx="15">
                  <c:v>6.5500000000000114</c:v>
                </c:pt>
                <c:pt idx="16">
                  <c:v>5</c:v>
                </c:pt>
                <c:pt idx="17">
                  <c:v>4.9200000000000017</c:v>
                </c:pt>
                <c:pt idx="18">
                  <c:v>10.170000000000002</c:v>
                </c:pt>
                <c:pt idx="19">
                  <c:v>6.6700000000000017</c:v>
                </c:pt>
                <c:pt idx="20">
                  <c:v>5.460000000000008</c:v>
                </c:pt>
                <c:pt idx="21">
                  <c:v>1</c:v>
                </c:pt>
                <c:pt idx="22">
                  <c:v>2</c:v>
                </c:pt>
                <c:pt idx="23">
                  <c:v>7</c:v>
                </c:pt>
                <c:pt idx="24">
                  <c:v>2</c:v>
                </c:pt>
                <c:pt idx="25">
                  <c:v>3</c:v>
                </c:pt>
              </c:numCache>
            </c:numRef>
          </c:val>
          <c:extLst>
            <c:ext xmlns:c16="http://schemas.microsoft.com/office/drawing/2014/chart" uri="{C3380CC4-5D6E-409C-BE32-E72D297353CC}">
              <c16:uniqueId val="{00000002-BB61-420A-8746-A100DEDBC056}"/>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Implemented cesarean decision checklist using ACOG/SMFM labor guidelines</a:t>
            </a:r>
            <a:endParaRPr lang="en-US" sz="1600" b="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4'!$B$2:$AA$2</c:f>
              <c:numCache>
                <c:formatCode>General</c:formatCode>
                <c:ptCount val="26"/>
                <c:pt idx="0">
                  <c:v>3.58</c:v>
                </c:pt>
                <c:pt idx="1">
                  <c:v>5</c:v>
                </c:pt>
                <c:pt idx="2">
                  <c:v>6.33</c:v>
                </c:pt>
                <c:pt idx="3">
                  <c:v>9.09</c:v>
                </c:pt>
                <c:pt idx="4">
                  <c:v>12.82</c:v>
                </c:pt>
                <c:pt idx="5">
                  <c:v>15.94</c:v>
                </c:pt>
                <c:pt idx="6">
                  <c:v>24.29</c:v>
                </c:pt>
                <c:pt idx="7">
                  <c:v>35.82</c:v>
                </c:pt>
                <c:pt idx="8">
                  <c:v>46.97</c:v>
                </c:pt>
                <c:pt idx="9">
                  <c:v>60.94</c:v>
                </c:pt>
                <c:pt idx="10">
                  <c:v>63.93</c:v>
                </c:pt>
                <c:pt idx="11">
                  <c:v>63.08</c:v>
                </c:pt>
                <c:pt idx="12">
                  <c:v>72.88</c:v>
                </c:pt>
                <c:pt idx="13">
                  <c:v>59.68</c:v>
                </c:pt>
                <c:pt idx="14">
                  <c:v>69.84</c:v>
                </c:pt>
                <c:pt idx="15">
                  <c:v>72.13</c:v>
                </c:pt>
                <c:pt idx="16">
                  <c:v>71.67</c:v>
                </c:pt>
                <c:pt idx="17">
                  <c:v>77.42</c:v>
                </c:pt>
                <c:pt idx="18">
                  <c:v>78.33</c:v>
                </c:pt>
                <c:pt idx="19">
                  <c:v>80</c:v>
                </c:pt>
                <c:pt idx="20">
                  <c:v>80</c:v>
                </c:pt>
                <c:pt idx="21">
                  <c:v>79</c:v>
                </c:pt>
                <c:pt idx="22">
                  <c:v>84</c:v>
                </c:pt>
                <c:pt idx="23">
                  <c:v>84</c:v>
                </c:pt>
                <c:pt idx="24">
                  <c:v>78</c:v>
                </c:pt>
                <c:pt idx="25">
                  <c:v>88</c:v>
                </c:pt>
              </c:numCache>
            </c:numRef>
          </c:val>
          <c:extLst>
            <c:ext xmlns:c16="http://schemas.microsoft.com/office/drawing/2014/chart" uri="{C3380CC4-5D6E-409C-BE32-E72D297353CC}">
              <c16:uniqueId val="{00000000-3B2B-4F9B-97FC-DDF7C030D9B4}"/>
            </c:ext>
          </c:extLst>
        </c:ser>
        <c:ser>
          <c:idx val="1"/>
          <c:order val="1"/>
          <c:tx>
            <c:strRef>
              <c:f>'SM 4'!$A$3</c:f>
              <c:strCache>
                <c:ptCount val="1"/>
                <c:pt idx="0">
                  <c:v>Working on it </c:v>
                </c:pt>
              </c:strCache>
            </c:strRef>
          </c:tx>
          <c:spPr>
            <a:solidFill>
              <a:srgbClr val="FFC000"/>
            </a:solidFill>
            <a:ln>
              <a:noFill/>
            </a:ln>
            <a:effectLst/>
          </c:spPr>
          <c:invertIfNegative val="0"/>
          <c:cat>
            <c:strRef>
              <c:f>'SM 4'!$B$1:$AA$1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4'!$B$3:$AA$3</c:f>
              <c:numCache>
                <c:formatCode>General</c:formatCode>
                <c:ptCount val="26"/>
                <c:pt idx="0">
                  <c:v>9.52</c:v>
                </c:pt>
                <c:pt idx="1">
                  <c:v>31.25</c:v>
                </c:pt>
                <c:pt idx="2">
                  <c:v>40.51</c:v>
                </c:pt>
                <c:pt idx="3">
                  <c:v>58.44</c:v>
                </c:pt>
                <c:pt idx="4">
                  <c:v>67.95</c:v>
                </c:pt>
                <c:pt idx="5">
                  <c:v>71.010000000000005</c:v>
                </c:pt>
                <c:pt idx="6">
                  <c:v>68.569999999999993</c:v>
                </c:pt>
                <c:pt idx="7">
                  <c:v>58.21</c:v>
                </c:pt>
                <c:pt idx="8">
                  <c:v>45.45</c:v>
                </c:pt>
                <c:pt idx="9">
                  <c:v>34.380000000000003</c:v>
                </c:pt>
                <c:pt idx="10">
                  <c:v>32.79</c:v>
                </c:pt>
                <c:pt idx="11">
                  <c:v>30.77</c:v>
                </c:pt>
                <c:pt idx="12">
                  <c:v>20.34</c:v>
                </c:pt>
                <c:pt idx="13">
                  <c:v>32.26</c:v>
                </c:pt>
                <c:pt idx="14">
                  <c:v>23.81</c:v>
                </c:pt>
                <c:pt idx="15">
                  <c:v>19.670000000000002</c:v>
                </c:pt>
                <c:pt idx="16">
                  <c:v>20</c:v>
                </c:pt>
                <c:pt idx="17">
                  <c:v>16.13</c:v>
                </c:pt>
                <c:pt idx="18">
                  <c:v>15</c:v>
                </c:pt>
                <c:pt idx="19">
                  <c:v>15</c:v>
                </c:pt>
                <c:pt idx="20">
                  <c:v>15</c:v>
                </c:pt>
                <c:pt idx="21">
                  <c:v>18</c:v>
                </c:pt>
                <c:pt idx="22">
                  <c:v>14</c:v>
                </c:pt>
                <c:pt idx="23">
                  <c:v>15</c:v>
                </c:pt>
                <c:pt idx="24">
                  <c:v>20</c:v>
                </c:pt>
                <c:pt idx="25">
                  <c:v>9</c:v>
                </c:pt>
              </c:numCache>
            </c:numRef>
          </c:val>
          <c:extLst>
            <c:ext xmlns:c16="http://schemas.microsoft.com/office/drawing/2014/chart" uri="{C3380CC4-5D6E-409C-BE32-E72D297353CC}">
              <c16:uniqueId val="{00000001-3B2B-4F9B-97FC-DDF7C030D9B4}"/>
            </c:ext>
          </c:extLst>
        </c:ser>
        <c:ser>
          <c:idx val="2"/>
          <c:order val="2"/>
          <c:tx>
            <c:strRef>
              <c:f>'SM 4'!$A$4</c:f>
              <c:strCache>
                <c:ptCount val="1"/>
                <c:pt idx="0">
                  <c:v>Not Started</c:v>
                </c:pt>
              </c:strCache>
            </c:strRef>
          </c:tx>
          <c:spPr>
            <a:solidFill>
              <a:srgbClr val="FF0000"/>
            </a:solidFill>
            <a:ln>
              <a:noFill/>
            </a:ln>
            <a:effectLst/>
          </c:spPr>
          <c:invertIfNegative val="0"/>
          <c:cat>
            <c:strRef>
              <c:f>'SM 4'!$B$1:$AA$1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4'!$B$4:$AA$4</c:f>
              <c:numCache>
                <c:formatCode>General</c:formatCode>
                <c:ptCount val="26"/>
                <c:pt idx="0">
                  <c:v>86.9</c:v>
                </c:pt>
                <c:pt idx="1">
                  <c:v>63.75</c:v>
                </c:pt>
                <c:pt idx="2">
                  <c:v>53.160000000000004</c:v>
                </c:pt>
                <c:pt idx="3">
                  <c:v>32.47</c:v>
                </c:pt>
                <c:pt idx="4">
                  <c:v>19.22999999999999</c:v>
                </c:pt>
                <c:pt idx="5">
                  <c:v>13.049999999999997</c:v>
                </c:pt>
                <c:pt idx="6">
                  <c:v>7.1400000000000148</c:v>
                </c:pt>
                <c:pt idx="7">
                  <c:v>5.9699999999999989</c:v>
                </c:pt>
                <c:pt idx="8">
                  <c:v>7.5799999999999983</c:v>
                </c:pt>
                <c:pt idx="9">
                  <c:v>4.6800000000000068</c:v>
                </c:pt>
                <c:pt idx="10">
                  <c:v>3.2800000000000011</c:v>
                </c:pt>
                <c:pt idx="11">
                  <c:v>6.1500000000000057</c:v>
                </c:pt>
                <c:pt idx="12">
                  <c:v>6.7800000000000011</c:v>
                </c:pt>
                <c:pt idx="13">
                  <c:v>8.0600000000000023</c:v>
                </c:pt>
                <c:pt idx="14">
                  <c:v>6.3499999999999943</c:v>
                </c:pt>
                <c:pt idx="15">
                  <c:v>8.2000000000000028</c:v>
                </c:pt>
                <c:pt idx="16">
                  <c:v>8.3299999999999983</c:v>
                </c:pt>
                <c:pt idx="17">
                  <c:v>6.4500000000000028</c:v>
                </c:pt>
                <c:pt idx="18">
                  <c:v>6.6700000000000017</c:v>
                </c:pt>
                <c:pt idx="19">
                  <c:v>5</c:v>
                </c:pt>
                <c:pt idx="20">
                  <c:v>5</c:v>
                </c:pt>
                <c:pt idx="21">
                  <c:v>3</c:v>
                </c:pt>
                <c:pt idx="22">
                  <c:v>2</c:v>
                </c:pt>
                <c:pt idx="23">
                  <c:v>1</c:v>
                </c:pt>
                <c:pt idx="24">
                  <c:v>2</c:v>
                </c:pt>
                <c:pt idx="25">
                  <c:v>3</c:v>
                </c:pt>
              </c:numCache>
            </c:numRef>
          </c:val>
          <c:extLst>
            <c:ext xmlns:c16="http://schemas.microsoft.com/office/drawing/2014/chart" uri="{C3380CC4-5D6E-409C-BE32-E72D297353CC}">
              <c16:uniqueId val="{00000002-3B2B-4F9B-97FC-DDF7C030D9B4}"/>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dirty="0">
                <a:effectLst/>
              </a:rPr>
              <a:t>Implemented decision huddles and/or decision debriefs with appropriate care team</a:t>
            </a:r>
            <a:endParaRPr lang="en-US" sz="1600" b="0" dirty="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5'!$B$2:$AA$2</c:f>
              <c:numCache>
                <c:formatCode>General</c:formatCode>
                <c:ptCount val="26"/>
                <c:pt idx="0">
                  <c:v>2.2199999999999989</c:v>
                </c:pt>
                <c:pt idx="1">
                  <c:v>2.5</c:v>
                </c:pt>
                <c:pt idx="2">
                  <c:v>3.95</c:v>
                </c:pt>
                <c:pt idx="3">
                  <c:v>7.79</c:v>
                </c:pt>
                <c:pt idx="4">
                  <c:v>13.92</c:v>
                </c:pt>
                <c:pt idx="5">
                  <c:v>13.04</c:v>
                </c:pt>
                <c:pt idx="6">
                  <c:v>17.14</c:v>
                </c:pt>
                <c:pt idx="7">
                  <c:v>26.47</c:v>
                </c:pt>
                <c:pt idx="8">
                  <c:v>37.880000000000003</c:v>
                </c:pt>
                <c:pt idx="9">
                  <c:v>40.619999999999997</c:v>
                </c:pt>
                <c:pt idx="10">
                  <c:v>44.36</c:v>
                </c:pt>
                <c:pt idx="11">
                  <c:v>48.39</c:v>
                </c:pt>
                <c:pt idx="12">
                  <c:v>53.45</c:v>
                </c:pt>
                <c:pt idx="13">
                  <c:v>51.61</c:v>
                </c:pt>
                <c:pt idx="14">
                  <c:v>55.56</c:v>
                </c:pt>
                <c:pt idx="15">
                  <c:v>60.66</c:v>
                </c:pt>
                <c:pt idx="16">
                  <c:v>58.33</c:v>
                </c:pt>
                <c:pt idx="17">
                  <c:v>60.66</c:v>
                </c:pt>
                <c:pt idx="18">
                  <c:v>67.8</c:v>
                </c:pt>
                <c:pt idx="19">
                  <c:v>68.33</c:v>
                </c:pt>
                <c:pt idx="20">
                  <c:v>73</c:v>
                </c:pt>
                <c:pt idx="21">
                  <c:v>70</c:v>
                </c:pt>
                <c:pt idx="22">
                  <c:v>76</c:v>
                </c:pt>
                <c:pt idx="23">
                  <c:v>69</c:v>
                </c:pt>
                <c:pt idx="24">
                  <c:v>73</c:v>
                </c:pt>
                <c:pt idx="25">
                  <c:v>81</c:v>
                </c:pt>
              </c:numCache>
            </c:numRef>
          </c:val>
          <c:extLst>
            <c:ext xmlns:c16="http://schemas.microsoft.com/office/drawing/2014/chart" uri="{C3380CC4-5D6E-409C-BE32-E72D297353CC}">
              <c16:uniqueId val="{00000000-82ED-4369-9EEC-59990D46E3BA}"/>
            </c:ext>
          </c:extLst>
        </c:ser>
        <c:ser>
          <c:idx val="1"/>
          <c:order val="1"/>
          <c:tx>
            <c:strRef>
              <c:f>'SM 5'!$A$3</c:f>
              <c:strCache>
                <c:ptCount val="1"/>
                <c:pt idx="0">
                  <c:v>Working on it </c:v>
                </c:pt>
              </c:strCache>
            </c:strRef>
          </c:tx>
          <c:spPr>
            <a:solidFill>
              <a:srgbClr val="FFC000"/>
            </a:solidFill>
            <a:ln>
              <a:noFill/>
            </a:ln>
            <a:effectLst/>
          </c:spPr>
          <c:invertIfNegative val="0"/>
          <c:cat>
            <c:strRef>
              <c:f>'SM 5'!$B$1:$AA$1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5'!$B$3:$AA$3</c:f>
              <c:numCache>
                <c:formatCode>General</c:formatCode>
                <c:ptCount val="26"/>
                <c:pt idx="0">
                  <c:v>10</c:v>
                </c:pt>
                <c:pt idx="1">
                  <c:v>27.5</c:v>
                </c:pt>
                <c:pt idx="2">
                  <c:v>39.47</c:v>
                </c:pt>
                <c:pt idx="3">
                  <c:v>53.25</c:v>
                </c:pt>
                <c:pt idx="4">
                  <c:v>60.76</c:v>
                </c:pt>
                <c:pt idx="5">
                  <c:v>72.459999999999994</c:v>
                </c:pt>
                <c:pt idx="6">
                  <c:v>71.430000000000007</c:v>
                </c:pt>
                <c:pt idx="7">
                  <c:v>64.709999999999994</c:v>
                </c:pt>
                <c:pt idx="8">
                  <c:v>56.06</c:v>
                </c:pt>
                <c:pt idx="9">
                  <c:v>51.56</c:v>
                </c:pt>
                <c:pt idx="10">
                  <c:v>50.82</c:v>
                </c:pt>
                <c:pt idx="11">
                  <c:v>46.77</c:v>
                </c:pt>
                <c:pt idx="12">
                  <c:v>43.1</c:v>
                </c:pt>
                <c:pt idx="13">
                  <c:v>38.979999999999997</c:v>
                </c:pt>
                <c:pt idx="14">
                  <c:v>34.92</c:v>
                </c:pt>
                <c:pt idx="15">
                  <c:v>31.15</c:v>
                </c:pt>
                <c:pt idx="16">
                  <c:v>35</c:v>
                </c:pt>
                <c:pt idx="17">
                  <c:v>32.79</c:v>
                </c:pt>
                <c:pt idx="18">
                  <c:v>25.42</c:v>
                </c:pt>
                <c:pt idx="19">
                  <c:v>28.33</c:v>
                </c:pt>
                <c:pt idx="20">
                  <c:v>24</c:v>
                </c:pt>
                <c:pt idx="21">
                  <c:v>20.83</c:v>
                </c:pt>
                <c:pt idx="22">
                  <c:v>20</c:v>
                </c:pt>
                <c:pt idx="23">
                  <c:v>26</c:v>
                </c:pt>
                <c:pt idx="24">
                  <c:v>24</c:v>
                </c:pt>
                <c:pt idx="25">
                  <c:v>13</c:v>
                </c:pt>
              </c:numCache>
            </c:numRef>
          </c:val>
          <c:extLst>
            <c:ext xmlns:c16="http://schemas.microsoft.com/office/drawing/2014/chart" uri="{C3380CC4-5D6E-409C-BE32-E72D297353CC}">
              <c16:uniqueId val="{00000001-82ED-4369-9EEC-59990D46E3BA}"/>
            </c:ext>
          </c:extLst>
        </c:ser>
        <c:ser>
          <c:idx val="2"/>
          <c:order val="2"/>
          <c:tx>
            <c:strRef>
              <c:f>'SM 5'!$A$4</c:f>
              <c:strCache>
                <c:ptCount val="1"/>
                <c:pt idx="0">
                  <c:v>Not Started</c:v>
                </c:pt>
              </c:strCache>
            </c:strRef>
          </c:tx>
          <c:spPr>
            <a:solidFill>
              <a:srgbClr val="FF0000"/>
            </a:solidFill>
            <a:ln>
              <a:noFill/>
            </a:ln>
            <a:effectLst/>
          </c:spPr>
          <c:invertIfNegative val="0"/>
          <c:cat>
            <c:strRef>
              <c:f>'SM 5'!$B$1:$AA$1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5'!$B$4:$AA$4</c:f>
              <c:numCache>
                <c:formatCode>General</c:formatCode>
                <c:ptCount val="26"/>
                <c:pt idx="0">
                  <c:v>87.78</c:v>
                </c:pt>
                <c:pt idx="1">
                  <c:v>70</c:v>
                </c:pt>
                <c:pt idx="2">
                  <c:v>56.58</c:v>
                </c:pt>
                <c:pt idx="3">
                  <c:v>38.96</c:v>
                </c:pt>
                <c:pt idx="4">
                  <c:v>25.320000000000007</c:v>
                </c:pt>
                <c:pt idx="5">
                  <c:v>14.5</c:v>
                </c:pt>
                <c:pt idx="6">
                  <c:v>11.429999999999993</c:v>
                </c:pt>
                <c:pt idx="7">
                  <c:v>8.8200000000000074</c:v>
                </c:pt>
                <c:pt idx="8">
                  <c:v>6.0600000000000023</c:v>
                </c:pt>
                <c:pt idx="9">
                  <c:v>7.8199999999999932</c:v>
                </c:pt>
                <c:pt idx="10">
                  <c:v>4.8199999999999932</c:v>
                </c:pt>
                <c:pt idx="11">
                  <c:v>4.8400000000000034</c:v>
                </c:pt>
                <c:pt idx="12">
                  <c:v>3.4499999999999886</c:v>
                </c:pt>
                <c:pt idx="13">
                  <c:v>9.4099999999999966</c:v>
                </c:pt>
                <c:pt idx="14">
                  <c:v>9.519999999999996</c:v>
                </c:pt>
                <c:pt idx="15">
                  <c:v>8.1899999999999977</c:v>
                </c:pt>
                <c:pt idx="16">
                  <c:v>6.6700000000000017</c:v>
                </c:pt>
                <c:pt idx="17">
                  <c:v>6.5500000000000114</c:v>
                </c:pt>
                <c:pt idx="18">
                  <c:v>6.7800000000000011</c:v>
                </c:pt>
                <c:pt idx="19">
                  <c:v>3.3400000000000034</c:v>
                </c:pt>
                <c:pt idx="20">
                  <c:v>3</c:v>
                </c:pt>
                <c:pt idx="21">
                  <c:v>9.1700000000000017</c:v>
                </c:pt>
                <c:pt idx="22">
                  <c:v>4</c:v>
                </c:pt>
                <c:pt idx="23">
                  <c:v>5</c:v>
                </c:pt>
                <c:pt idx="24">
                  <c:v>3</c:v>
                </c:pt>
                <c:pt idx="25">
                  <c:v>6</c:v>
                </c:pt>
              </c:numCache>
            </c:numRef>
          </c:val>
          <c:extLst>
            <c:ext xmlns:c16="http://schemas.microsoft.com/office/drawing/2014/chart" uri="{C3380CC4-5D6E-409C-BE32-E72D297353CC}">
              <c16:uniqueId val="{00000002-82ED-4369-9EEC-59990D46E3BA}"/>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Implemented workflow process to incorporate shared decision making with the patient </a:t>
            </a:r>
            <a:endParaRPr lang="en-US" sz="1600" b="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6'!$B$2:$AA$2</c:f>
              <c:numCache>
                <c:formatCode>General</c:formatCode>
                <c:ptCount val="26"/>
                <c:pt idx="0">
                  <c:v>2.41</c:v>
                </c:pt>
                <c:pt idx="1">
                  <c:v>2.56</c:v>
                </c:pt>
                <c:pt idx="2">
                  <c:v>3.94</c:v>
                </c:pt>
                <c:pt idx="3">
                  <c:v>4.05</c:v>
                </c:pt>
                <c:pt idx="4">
                  <c:v>10.130000000000001</c:v>
                </c:pt>
                <c:pt idx="5">
                  <c:v>10.14</c:v>
                </c:pt>
                <c:pt idx="6">
                  <c:v>12.86</c:v>
                </c:pt>
                <c:pt idx="7">
                  <c:v>17.649999999999999</c:v>
                </c:pt>
                <c:pt idx="8">
                  <c:v>27.27</c:v>
                </c:pt>
                <c:pt idx="9">
                  <c:v>32.81</c:v>
                </c:pt>
                <c:pt idx="10">
                  <c:v>42.62</c:v>
                </c:pt>
                <c:pt idx="11">
                  <c:v>40.32</c:v>
                </c:pt>
                <c:pt idx="12">
                  <c:v>44.83</c:v>
                </c:pt>
                <c:pt idx="13">
                  <c:v>45.76</c:v>
                </c:pt>
                <c:pt idx="14">
                  <c:v>49.21</c:v>
                </c:pt>
                <c:pt idx="15">
                  <c:v>54.1</c:v>
                </c:pt>
                <c:pt idx="16">
                  <c:v>56.67</c:v>
                </c:pt>
                <c:pt idx="17">
                  <c:v>57.38</c:v>
                </c:pt>
                <c:pt idx="18">
                  <c:v>60</c:v>
                </c:pt>
                <c:pt idx="19">
                  <c:v>65</c:v>
                </c:pt>
                <c:pt idx="20">
                  <c:v>68</c:v>
                </c:pt>
                <c:pt idx="21">
                  <c:v>71</c:v>
                </c:pt>
                <c:pt idx="22">
                  <c:v>75</c:v>
                </c:pt>
                <c:pt idx="23">
                  <c:v>76</c:v>
                </c:pt>
                <c:pt idx="24">
                  <c:v>76</c:v>
                </c:pt>
                <c:pt idx="25">
                  <c:v>81</c:v>
                </c:pt>
              </c:numCache>
            </c:numRef>
          </c:val>
          <c:extLst>
            <c:ext xmlns:c16="http://schemas.microsoft.com/office/drawing/2014/chart" uri="{C3380CC4-5D6E-409C-BE32-E72D297353CC}">
              <c16:uniqueId val="{00000000-CD95-4F46-A7CA-AED9D835D3D3}"/>
            </c:ext>
          </c:extLst>
        </c:ser>
        <c:ser>
          <c:idx val="1"/>
          <c:order val="1"/>
          <c:tx>
            <c:strRef>
              <c:f>'SM 6'!$A$3</c:f>
              <c:strCache>
                <c:ptCount val="1"/>
                <c:pt idx="0">
                  <c:v>Working on it </c:v>
                </c:pt>
              </c:strCache>
            </c:strRef>
          </c:tx>
          <c:spPr>
            <a:solidFill>
              <a:srgbClr val="FFC000"/>
            </a:solidFill>
            <a:ln>
              <a:noFill/>
            </a:ln>
            <a:effectLst/>
          </c:spPr>
          <c:invertIfNegative val="0"/>
          <c:cat>
            <c:strRef>
              <c:f>'SM 6'!$B$1:$AA$1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6'!$B$3:$AA$3</c:f>
              <c:numCache>
                <c:formatCode>General</c:formatCode>
                <c:ptCount val="26"/>
                <c:pt idx="0">
                  <c:v>13.25</c:v>
                </c:pt>
                <c:pt idx="1">
                  <c:v>29.49</c:v>
                </c:pt>
                <c:pt idx="2">
                  <c:v>42.11</c:v>
                </c:pt>
                <c:pt idx="3">
                  <c:v>60.81</c:v>
                </c:pt>
                <c:pt idx="4">
                  <c:v>63.29</c:v>
                </c:pt>
                <c:pt idx="5">
                  <c:v>71</c:v>
                </c:pt>
                <c:pt idx="6">
                  <c:v>72.86</c:v>
                </c:pt>
                <c:pt idx="7">
                  <c:v>69.12</c:v>
                </c:pt>
                <c:pt idx="8">
                  <c:v>65.150000000000006</c:v>
                </c:pt>
                <c:pt idx="9">
                  <c:v>60.94</c:v>
                </c:pt>
                <c:pt idx="10">
                  <c:v>54.1</c:v>
                </c:pt>
                <c:pt idx="11">
                  <c:v>56.45</c:v>
                </c:pt>
                <c:pt idx="12">
                  <c:v>53.45</c:v>
                </c:pt>
                <c:pt idx="13">
                  <c:v>47.46</c:v>
                </c:pt>
                <c:pt idx="14">
                  <c:v>42.86</c:v>
                </c:pt>
                <c:pt idx="15">
                  <c:v>37.700000000000003</c:v>
                </c:pt>
                <c:pt idx="16">
                  <c:v>33.33</c:v>
                </c:pt>
                <c:pt idx="17">
                  <c:v>32.79</c:v>
                </c:pt>
                <c:pt idx="18">
                  <c:v>35</c:v>
                </c:pt>
                <c:pt idx="19">
                  <c:v>31.67</c:v>
                </c:pt>
                <c:pt idx="20">
                  <c:v>29</c:v>
                </c:pt>
                <c:pt idx="21">
                  <c:v>26</c:v>
                </c:pt>
                <c:pt idx="22">
                  <c:v>23</c:v>
                </c:pt>
                <c:pt idx="23">
                  <c:v>22</c:v>
                </c:pt>
                <c:pt idx="24">
                  <c:v>24</c:v>
                </c:pt>
                <c:pt idx="25">
                  <c:v>19</c:v>
                </c:pt>
              </c:numCache>
            </c:numRef>
          </c:val>
          <c:extLst>
            <c:ext xmlns:c16="http://schemas.microsoft.com/office/drawing/2014/chart" uri="{C3380CC4-5D6E-409C-BE32-E72D297353CC}">
              <c16:uniqueId val="{00000001-CD95-4F46-A7CA-AED9D835D3D3}"/>
            </c:ext>
          </c:extLst>
        </c:ser>
        <c:ser>
          <c:idx val="2"/>
          <c:order val="2"/>
          <c:tx>
            <c:strRef>
              <c:f>'SM 6'!$A$4</c:f>
              <c:strCache>
                <c:ptCount val="1"/>
                <c:pt idx="0">
                  <c:v>Not Started</c:v>
                </c:pt>
              </c:strCache>
            </c:strRef>
          </c:tx>
          <c:spPr>
            <a:solidFill>
              <a:srgbClr val="FF0000"/>
            </a:solidFill>
            <a:ln>
              <a:noFill/>
            </a:ln>
            <a:effectLst/>
          </c:spPr>
          <c:invertIfNegative val="0"/>
          <c:cat>
            <c:strRef>
              <c:f>'SM 6'!$B$1:$AA$1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6'!$B$4:$AA$4</c:f>
              <c:numCache>
                <c:formatCode>General</c:formatCode>
                <c:ptCount val="26"/>
                <c:pt idx="0">
                  <c:v>84.34</c:v>
                </c:pt>
                <c:pt idx="1">
                  <c:v>67.95</c:v>
                </c:pt>
                <c:pt idx="2">
                  <c:v>53.95</c:v>
                </c:pt>
                <c:pt idx="3">
                  <c:v>35.14</c:v>
                </c:pt>
                <c:pt idx="4">
                  <c:v>26.58</c:v>
                </c:pt>
                <c:pt idx="5">
                  <c:v>18.86</c:v>
                </c:pt>
                <c:pt idx="6">
                  <c:v>14.280000000000001</c:v>
                </c:pt>
                <c:pt idx="7">
                  <c:v>13.22999999999999</c:v>
                </c:pt>
                <c:pt idx="8">
                  <c:v>7.5799999999999983</c:v>
                </c:pt>
                <c:pt idx="9">
                  <c:v>6.25</c:v>
                </c:pt>
                <c:pt idx="10">
                  <c:v>3.2800000000000011</c:v>
                </c:pt>
                <c:pt idx="11">
                  <c:v>3.2299999999999898</c:v>
                </c:pt>
                <c:pt idx="12">
                  <c:v>1.7199999999999989</c:v>
                </c:pt>
                <c:pt idx="13">
                  <c:v>6.7800000000000011</c:v>
                </c:pt>
                <c:pt idx="14">
                  <c:v>7.9300000000000068</c:v>
                </c:pt>
                <c:pt idx="15">
                  <c:v>8.1999999999999886</c:v>
                </c:pt>
                <c:pt idx="16">
                  <c:v>10</c:v>
                </c:pt>
                <c:pt idx="17">
                  <c:v>9.8299999999999983</c:v>
                </c:pt>
                <c:pt idx="18">
                  <c:v>5</c:v>
                </c:pt>
                <c:pt idx="19">
                  <c:v>3.3299999999999983</c:v>
                </c:pt>
                <c:pt idx="20">
                  <c:v>3</c:v>
                </c:pt>
                <c:pt idx="21">
                  <c:v>3</c:v>
                </c:pt>
                <c:pt idx="22">
                  <c:v>2</c:v>
                </c:pt>
                <c:pt idx="23">
                  <c:v>2</c:v>
                </c:pt>
                <c:pt idx="24">
                  <c:v>0</c:v>
                </c:pt>
                <c:pt idx="25">
                  <c:v>0</c:v>
                </c:pt>
              </c:numCache>
            </c:numRef>
          </c:val>
          <c:extLst>
            <c:ext xmlns:c16="http://schemas.microsoft.com/office/drawing/2014/chart" uri="{C3380CC4-5D6E-409C-BE32-E72D297353CC}">
              <c16:uniqueId val="{00000002-CD95-4F46-A7CA-AED9D835D3D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600" b="1" i="0" u="none" strike="noStrike" baseline="0" dirty="0">
                <a:effectLst/>
              </a:rPr>
              <a:t> </a:t>
            </a:r>
            <a:r>
              <a:rPr lang="en-US" sz="1600" b="0" i="0" u="none" strike="noStrike" baseline="0" dirty="0">
                <a:effectLst/>
              </a:rPr>
              <a:t>Implemented standardized patient education with positive messaging promoting vaginal birth strategies</a:t>
            </a:r>
            <a:endParaRPr lang="en-US" sz="1600" b="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7'!$B$2:$AA$2</c:f>
              <c:numCache>
                <c:formatCode>General</c:formatCode>
                <c:ptCount val="26"/>
                <c:pt idx="0">
                  <c:v>2.21</c:v>
                </c:pt>
                <c:pt idx="1">
                  <c:v>1.28</c:v>
                </c:pt>
                <c:pt idx="2">
                  <c:v>2.63</c:v>
                </c:pt>
                <c:pt idx="3">
                  <c:v>0</c:v>
                </c:pt>
                <c:pt idx="4">
                  <c:v>4.91</c:v>
                </c:pt>
                <c:pt idx="5">
                  <c:v>4.08</c:v>
                </c:pt>
                <c:pt idx="6">
                  <c:v>8.6999999999999993</c:v>
                </c:pt>
                <c:pt idx="7">
                  <c:v>11.94</c:v>
                </c:pt>
                <c:pt idx="8">
                  <c:v>10.94</c:v>
                </c:pt>
                <c:pt idx="9">
                  <c:v>14.52</c:v>
                </c:pt>
                <c:pt idx="10">
                  <c:v>20.69</c:v>
                </c:pt>
                <c:pt idx="11">
                  <c:v>20.97</c:v>
                </c:pt>
                <c:pt idx="12">
                  <c:v>30</c:v>
                </c:pt>
                <c:pt idx="13">
                  <c:v>30.51</c:v>
                </c:pt>
                <c:pt idx="14">
                  <c:v>31.75</c:v>
                </c:pt>
                <c:pt idx="15">
                  <c:v>44.26</c:v>
                </c:pt>
                <c:pt idx="16">
                  <c:v>45.76</c:v>
                </c:pt>
                <c:pt idx="17">
                  <c:v>44.26</c:v>
                </c:pt>
                <c:pt idx="18">
                  <c:v>51.67</c:v>
                </c:pt>
                <c:pt idx="19">
                  <c:v>61.67</c:v>
                </c:pt>
                <c:pt idx="20">
                  <c:v>63</c:v>
                </c:pt>
                <c:pt idx="21">
                  <c:v>64</c:v>
                </c:pt>
                <c:pt idx="22">
                  <c:v>73</c:v>
                </c:pt>
                <c:pt idx="23">
                  <c:v>73</c:v>
                </c:pt>
                <c:pt idx="24">
                  <c:v>73</c:v>
                </c:pt>
                <c:pt idx="25">
                  <c:v>74</c:v>
                </c:pt>
              </c:numCache>
            </c:numRef>
          </c:val>
          <c:extLst>
            <c:ext xmlns:c16="http://schemas.microsoft.com/office/drawing/2014/chart" uri="{C3380CC4-5D6E-409C-BE32-E72D297353CC}">
              <c16:uniqueId val="{00000000-BBC0-493C-8E18-8D194F45A655}"/>
            </c:ext>
          </c:extLst>
        </c:ser>
        <c:ser>
          <c:idx val="1"/>
          <c:order val="1"/>
          <c:tx>
            <c:strRef>
              <c:f>'SM 7'!$A$3</c:f>
              <c:strCache>
                <c:ptCount val="1"/>
                <c:pt idx="0">
                  <c:v>Working on it </c:v>
                </c:pt>
              </c:strCache>
            </c:strRef>
          </c:tx>
          <c:spPr>
            <a:solidFill>
              <a:srgbClr val="FFC000"/>
            </a:solidFill>
            <a:ln>
              <a:noFill/>
            </a:ln>
            <a:effectLst/>
          </c:spPr>
          <c:invertIfNegative val="0"/>
          <c:cat>
            <c:strRef>
              <c:f>'SM 7'!$B$1:$AA$1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7'!$B$3:$AA$3</c:f>
              <c:numCache>
                <c:formatCode>General</c:formatCode>
                <c:ptCount val="26"/>
                <c:pt idx="0">
                  <c:v>18.07</c:v>
                </c:pt>
                <c:pt idx="1">
                  <c:v>30.77</c:v>
                </c:pt>
                <c:pt idx="2">
                  <c:v>42.11</c:v>
                </c:pt>
                <c:pt idx="3">
                  <c:v>60.81</c:v>
                </c:pt>
                <c:pt idx="4">
                  <c:v>62.3</c:v>
                </c:pt>
                <c:pt idx="5">
                  <c:v>65.31</c:v>
                </c:pt>
                <c:pt idx="6">
                  <c:v>72.459999999999994</c:v>
                </c:pt>
                <c:pt idx="7">
                  <c:v>67.16</c:v>
                </c:pt>
                <c:pt idx="8">
                  <c:v>71.88</c:v>
                </c:pt>
                <c:pt idx="9">
                  <c:v>75.81</c:v>
                </c:pt>
                <c:pt idx="10">
                  <c:v>68.97</c:v>
                </c:pt>
                <c:pt idx="11">
                  <c:v>67.739999999999995</c:v>
                </c:pt>
                <c:pt idx="12">
                  <c:v>53.23</c:v>
                </c:pt>
                <c:pt idx="13">
                  <c:v>55.93</c:v>
                </c:pt>
                <c:pt idx="14">
                  <c:v>52.38</c:v>
                </c:pt>
                <c:pt idx="15">
                  <c:v>42.62</c:v>
                </c:pt>
                <c:pt idx="16">
                  <c:v>43.37</c:v>
                </c:pt>
                <c:pt idx="17">
                  <c:v>42.62</c:v>
                </c:pt>
                <c:pt idx="18">
                  <c:v>41.67</c:v>
                </c:pt>
                <c:pt idx="19">
                  <c:v>33.33</c:v>
                </c:pt>
                <c:pt idx="20">
                  <c:v>33</c:v>
                </c:pt>
                <c:pt idx="21">
                  <c:v>29</c:v>
                </c:pt>
                <c:pt idx="22">
                  <c:v>23</c:v>
                </c:pt>
                <c:pt idx="23">
                  <c:v>24</c:v>
                </c:pt>
                <c:pt idx="24">
                  <c:v>24</c:v>
                </c:pt>
                <c:pt idx="25">
                  <c:v>23</c:v>
                </c:pt>
              </c:numCache>
            </c:numRef>
          </c:val>
          <c:extLst>
            <c:ext xmlns:c16="http://schemas.microsoft.com/office/drawing/2014/chart" uri="{C3380CC4-5D6E-409C-BE32-E72D297353CC}">
              <c16:uniqueId val="{00000001-BBC0-493C-8E18-8D194F45A655}"/>
            </c:ext>
          </c:extLst>
        </c:ser>
        <c:ser>
          <c:idx val="2"/>
          <c:order val="2"/>
          <c:tx>
            <c:strRef>
              <c:f>'SM 7'!$A$4</c:f>
              <c:strCache>
                <c:ptCount val="1"/>
                <c:pt idx="0">
                  <c:v>Not Started</c:v>
                </c:pt>
              </c:strCache>
            </c:strRef>
          </c:tx>
          <c:spPr>
            <a:solidFill>
              <a:srgbClr val="FF0000"/>
            </a:solidFill>
            <a:ln>
              <a:noFill/>
            </a:ln>
            <a:effectLst/>
          </c:spPr>
          <c:invertIfNegative val="0"/>
          <c:cat>
            <c:strRef>
              <c:f>'SM 7'!$B$1:$AA$1</c:f>
              <c:strCache>
                <c:ptCount val="26"/>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pt idx="15">
                  <c:v>22-Mar</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 7'!$B$4:$AA$4</c:f>
              <c:numCache>
                <c:formatCode>General</c:formatCode>
                <c:ptCount val="26"/>
                <c:pt idx="0">
                  <c:v>80.72</c:v>
                </c:pt>
                <c:pt idx="1">
                  <c:v>67.95</c:v>
                </c:pt>
                <c:pt idx="2">
                  <c:v>55.26</c:v>
                </c:pt>
                <c:pt idx="3">
                  <c:v>39.19</c:v>
                </c:pt>
                <c:pt idx="4">
                  <c:v>32.79</c:v>
                </c:pt>
                <c:pt idx="5">
                  <c:v>30.61</c:v>
                </c:pt>
                <c:pt idx="6">
                  <c:v>18.84</c:v>
                </c:pt>
                <c:pt idx="7">
                  <c:v>20.9</c:v>
                </c:pt>
                <c:pt idx="8">
                  <c:v>17.180000000000007</c:v>
                </c:pt>
                <c:pt idx="9">
                  <c:v>9.6700000000000017</c:v>
                </c:pt>
                <c:pt idx="10">
                  <c:v>10.340000000000003</c:v>
                </c:pt>
                <c:pt idx="11">
                  <c:v>11.290000000000006</c:v>
                </c:pt>
                <c:pt idx="12">
                  <c:v>16.77000000000001</c:v>
                </c:pt>
                <c:pt idx="13">
                  <c:v>13.560000000000002</c:v>
                </c:pt>
                <c:pt idx="14">
                  <c:v>15.870000000000005</c:v>
                </c:pt>
                <c:pt idx="15">
                  <c:v>13.120000000000005</c:v>
                </c:pt>
                <c:pt idx="16">
                  <c:v>10.870000000000005</c:v>
                </c:pt>
                <c:pt idx="17">
                  <c:v>13.120000000000005</c:v>
                </c:pt>
                <c:pt idx="18">
                  <c:v>6.6599999999999966</c:v>
                </c:pt>
                <c:pt idx="19">
                  <c:v>5</c:v>
                </c:pt>
                <c:pt idx="20">
                  <c:v>4</c:v>
                </c:pt>
                <c:pt idx="21">
                  <c:v>7</c:v>
                </c:pt>
                <c:pt idx="22">
                  <c:v>4</c:v>
                </c:pt>
                <c:pt idx="23">
                  <c:v>3</c:v>
                </c:pt>
                <c:pt idx="24">
                  <c:v>3</c:v>
                </c:pt>
                <c:pt idx="25">
                  <c:v>3</c:v>
                </c:pt>
              </c:numCache>
            </c:numRef>
          </c:val>
          <c:extLst>
            <c:ext xmlns:c16="http://schemas.microsoft.com/office/drawing/2014/chart" uri="{C3380CC4-5D6E-409C-BE32-E72D297353CC}">
              <c16:uniqueId val="{00000002-BBC0-493C-8E18-8D194F45A655}"/>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Percent of teams</a:t>
            </a:r>
            <a:r>
              <a:rPr lang="en-US" sz="2000" baseline="0"/>
              <a:t> working on 6 key SM</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627417974390885E-2"/>
          <c:y val="0.28619389917229321"/>
          <c:w val="0.91266038371092439"/>
          <c:h val="0.54758381554428937"/>
        </c:manualLayout>
      </c:layout>
      <c:lineChart>
        <c:grouping val="standard"/>
        <c:varyColors val="0"/>
        <c:ser>
          <c:idx val="0"/>
          <c:order val="0"/>
          <c:tx>
            <c:strRef>
              <c:f>SM!$B$1</c:f>
              <c:strCache>
                <c:ptCount val="1"/>
                <c:pt idx="0">
                  <c:v>% of teams with all 6 key SM in place</c:v>
                </c:pt>
              </c:strCache>
            </c:strRef>
          </c:tx>
          <c:spPr>
            <a:ln w="28575" cap="rnd">
              <a:solidFill>
                <a:srgbClr val="FF3399"/>
              </a:solidFill>
              <a:round/>
            </a:ln>
            <a:effectLst/>
          </c:spPr>
          <c:marker>
            <c:symbol val="none"/>
          </c:marker>
          <c:dLbls>
            <c:dLbl>
              <c:idx val="25"/>
              <c:layout>
                <c:manualLayout>
                  <c:x val="-1.129079276745598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5-4DB3-A589-F0EEFA855EA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SM!$A$2:$A$27</c:f>
              <c:strCache>
                <c:ptCount val="26"/>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SM!$B$2:$B$27</c:f>
              <c:numCache>
                <c:formatCode>0%</c:formatCode>
                <c:ptCount val="26"/>
                <c:pt idx="0">
                  <c:v>0.01</c:v>
                </c:pt>
                <c:pt idx="1">
                  <c:v>0.02</c:v>
                </c:pt>
                <c:pt idx="2">
                  <c:v>0.03</c:v>
                </c:pt>
                <c:pt idx="3">
                  <c:v>0.04</c:v>
                </c:pt>
                <c:pt idx="4">
                  <c:v>0.03</c:v>
                </c:pt>
                <c:pt idx="5">
                  <c:v>0.03</c:v>
                </c:pt>
                <c:pt idx="6">
                  <c:v>0.03</c:v>
                </c:pt>
                <c:pt idx="7">
                  <c:v>0.03</c:v>
                </c:pt>
                <c:pt idx="8">
                  <c:v>0.04</c:v>
                </c:pt>
                <c:pt idx="9">
                  <c:v>0.05</c:v>
                </c:pt>
                <c:pt idx="10">
                  <c:v>0.08</c:v>
                </c:pt>
                <c:pt idx="11">
                  <c:v>0.1</c:v>
                </c:pt>
                <c:pt idx="12">
                  <c:v>0.13</c:v>
                </c:pt>
                <c:pt idx="13">
                  <c:v>0.13</c:v>
                </c:pt>
                <c:pt idx="14">
                  <c:v>0.22</c:v>
                </c:pt>
                <c:pt idx="15">
                  <c:v>0.27</c:v>
                </c:pt>
                <c:pt idx="16">
                  <c:v>0.33</c:v>
                </c:pt>
                <c:pt idx="17">
                  <c:v>0.35897435897435898</c:v>
                </c:pt>
                <c:pt idx="18">
                  <c:v>0.41</c:v>
                </c:pt>
                <c:pt idx="19">
                  <c:v>0.45</c:v>
                </c:pt>
                <c:pt idx="20">
                  <c:v>0.47</c:v>
                </c:pt>
                <c:pt idx="21">
                  <c:v>0.54</c:v>
                </c:pt>
                <c:pt idx="22">
                  <c:v>0.57999999999999996</c:v>
                </c:pt>
                <c:pt idx="23">
                  <c:v>0.55000000000000004</c:v>
                </c:pt>
                <c:pt idx="24">
                  <c:v>0.55000000000000004</c:v>
                </c:pt>
                <c:pt idx="25">
                  <c:v>0.62</c:v>
                </c:pt>
              </c:numCache>
            </c:numRef>
          </c:val>
          <c:smooth val="0"/>
          <c:extLst>
            <c:ext xmlns:c16="http://schemas.microsoft.com/office/drawing/2014/chart" uri="{C3380CC4-5D6E-409C-BE32-E72D297353CC}">
              <c16:uniqueId val="{00000001-6A85-4DB3-A589-F0EEFA855EAC}"/>
            </c:ext>
          </c:extLst>
        </c:ser>
        <c:ser>
          <c:idx val="1"/>
          <c:order val="1"/>
          <c:tx>
            <c:strRef>
              <c:f>SM!$C$1</c:f>
              <c:strCache>
                <c:ptCount val="1"/>
                <c:pt idx="0">
                  <c:v>% of teams with at least 4 key SM in place</c:v>
                </c:pt>
              </c:strCache>
            </c:strRef>
          </c:tx>
          <c:spPr>
            <a:ln w="28575" cap="rnd">
              <a:solidFill>
                <a:srgbClr val="002060"/>
              </a:solidFill>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85-4DB3-A589-F0EEFA855E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SM!$A$2:$A$27</c:f>
              <c:strCache>
                <c:ptCount val="26"/>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SM!$C$2:$C$27</c:f>
              <c:numCache>
                <c:formatCode>0%</c:formatCode>
                <c:ptCount val="26"/>
                <c:pt idx="0">
                  <c:v>0.02</c:v>
                </c:pt>
                <c:pt idx="1">
                  <c:v>0.03</c:v>
                </c:pt>
                <c:pt idx="2">
                  <c:v>0.03</c:v>
                </c:pt>
                <c:pt idx="3">
                  <c:v>0.04</c:v>
                </c:pt>
                <c:pt idx="4">
                  <c:v>0.06</c:v>
                </c:pt>
                <c:pt idx="5">
                  <c:v>0.09</c:v>
                </c:pt>
                <c:pt idx="6">
                  <c:v>0.13</c:v>
                </c:pt>
                <c:pt idx="7">
                  <c:v>0.19</c:v>
                </c:pt>
                <c:pt idx="8">
                  <c:v>0.28000000000000003</c:v>
                </c:pt>
                <c:pt idx="9">
                  <c:v>0.33</c:v>
                </c:pt>
                <c:pt idx="10">
                  <c:v>0.43</c:v>
                </c:pt>
                <c:pt idx="11">
                  <c:v>0.43</c:v>
                </c:pt>
                <c:pt idx="12">
                  <c:v>0.49</c:v>
                </c:pt>
                <c:pt idx="13">
                  <c:v>0.46</c:v>
                </c:pt>
                <c:pt idx="14">
                  <c:v>0.56000000000000005</c:v>
                </c:pt>
                <c:pt idx="15">
                  <c:v>0.59</c:v>
                </c:pt>
                <c:pt idx="16">
                  <c:v>0.57999999999999996</c:v>
                </c:pt>
                <c:pt idx="17">
                  <c:v>0.66666666666666663</c:v>
                </c:pt>
                <c:pt idx="18">
                  <c:v>0.73</c:v>
                </c:pt>
                <c:pt idx="19">
                  <c:v>0.76</c:v>
                </c:pt>
                <c:pt idx="20">
                  <c:v>0.78</c:v>
                </c:pt>
                <c:pt idx="21">
                  <c:v>0.78</c:v>
                </c:pt>
                <c:pt idx="22">
                  <c:v>0.78</c:v>
                </c:pt>
                <c:pt idx="23">
                  <c:v>0.76</c:v>
                </c:pt>
                <c:pt idx="24">
                  <c:v>0.76</c:v>
                </c:pt>
                <c:pt idx="25">
                  <c:v>0.84</c:v>
                </c:pt>
              </c:numCache>
            </c:numRef>
          </c:val>
          <c:smooth val="0"/>
          <c:extLst>
            <c:ext xmlns:c16="http://schemas.microsoft.com/office/drawing/2014/chart" uri="{C3380CC4-5D6E-409C-BE32-E72D297353CC}">
              <c16:uniqueId val="{00000003-6A85-4DB3-A589-F0EEFA855EAC}"/>
            </c:ext>
          </c:extLst>
        </c:ser>
        <c:ser>
          <c:idx val="2"/>
          <c:order val="2"/>
          <c:tx>
            <c:strRef>
              <c:f>SM!$D$1</c:f>
              <c:strCache>
                <c:ptCount val="1"/>
                <c:pt idx="0">
                  <c:v>% of teams with all 6 SM in place or working on it </c:v>
                </c:pt>
              </c:strCache>
            </c:strRef>
          </c:tx>
          <c:spPr>
            <a:ln w="28575" cap="rnd">
              <a:solidFill>
                <a:srgbClr val="6699FF"/>
              </a:solidFill>
              <a:round/>
            </a:ln>
            <a:effectLst/>
          </c:spPr>
          <c:marker>
            <c:symbol val="none"/>
          </c:marker>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85-4DB3-A589-F0EEFA855EA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SM!$A$2:$A$27</c:f>
              <c:strCache>
                <c:ptCount val="26"/>
                <c:pt idx="0">
                  <c:v>Baseline</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pt idx="13">
                  <c:v>Jan-22</c:v>
                </c:pt>
                <c:pt idx="14">
                  <c:v>Feb-22</c:v>
                </c:pt>
                <c:pt idx="15">
                  <c:v>Mar-22</c:v>
                </c:pt>
                <c:pt idx="16">
                  <c:v>Apr-22</c:v>
                </c:pt>
                <c:pt idx="17">
                  <c:v>May-22</c:v>
                </c:pt>
                <c:pt idx="18">
                  <c:v>Jun-22</c:v>
                </c:pt>
                <c:pt idx="19">
                  <c:v>Jul-22</c:v>
                </c:pt>
                <c:pt idx="20">
                  <c:v>Aug-22</c:v>
                </c:pt>
                <c:pt idx="21">
                  <c:v>Sep-22</c:v>
                </c:pt>
                <c:pt idx="22">
                  <c:v>Oct-22</c:v>
                </c:pt>
                <c:pt idx="23">
                  <c:v>Nov-22</c:v>
                </c:pt>
                <c:pt idx="24">
                  <c:v>Dec-22</c:v>
                </c:pt>
                <c:pt idx="25">
                  <c:v>Jan-23</c:v>
                </c:pt>
              </c:strCache>
            </c:strRef>
          </c:cat>
          <c:val>
            <c:numRef>
              <c:f>SM!$D$2:$D$27</c:f>
              <c:numCache>
                <c:formatCode>0%</c:formatCode>
                <c:ptCount val="26"/>
                <c:pt idx="0">
                  <c:v>0.08</c:v>
                </c:pt>
                <c:pt idx="1">
                  <c:v>0.21</c:v>
                </c:pt>
                <c:pt idx="2">
                  <c:v>0.33</c:v>
                </c:pt>
                <c:pt idx="3">
                  <c:v>0.48</c:v>
                </c:pt>
                <c:pt idx="4">
                  <c:v>0.54</c:v>
                </c:pt>
                <c:pt idx="5">
                  <c:v>0.67</c:v>
                </c:pt>
                <c:pt idx="6">
                  <c:v>0.76</c:v>
                </c:pt>
                <c:pt idx="7">
                  <c:v>0.71</c:v>
                </c:pt>
                <c:pt idx="8">
                  <c:v>0.82</c:v>
                </c:pt>
                <c:pt idx="9">
                  <c:v>0.83</c:v>
                </c:pt>
                <c:pt idx="10">
                  <c:v>0.87</c:v>
                </c:pt>
                <c:pt idx="11">
                  <c:v>0.87</c:v>
                </c:pt>
                <c:pt idx="12">
                  <c:v>0.82</c:v>
                </c:pt>
                <c:pt idx="13">
                  <c:v>0.83</c:v>
                </c:pt>
                <c:pt idx="14">
                  <c:v>0.85</c:v>
                </c:pt>
                <c:pt idx="15">
                  <c:v>0.8</c:v>
                </c:pt>
                <c:pt idx="16">
                  <c:v>0.85</c:v>
                </c:pt>
                <c:pt idx="17">
                  <c:v>0.85</c:v>
                </c:pt>
                <c:pt idx="18">
                  <c:v>0.88</c:v>
                </c:pt>
                <c:pt idx="19">
                  <c:v>0.9</c:v>
                </c:pt>
                <c:pt idx="20">
                  <c:v>0.93</c:v>
                </c:pt>
                <c:pt idx="21">
                  <c:v>0.94</c:v>
                </c:pt>
                <c:pt idx="22">
                  <c:v>0.94</c:v>
                </c:pt>
                <c:pt idx="23">
                  <c:v>0.93</c:v>
                </c:pt>
                <c:pt idx="24">
                  <c:v>0.96</c:v>
                </c:pt>
                <c:pt idx="25">
                  <c:v>0.94</c:v>
                </c:pt>
              </c:numCache>
            </c:numRef>
          </c:val>
          <c:smooth val="0"/>
          <c:extLst>
            <c:ext xmlns:c16="http://schemas.microsoft.com/office/drawing/2014/chart" uri="{C3380CC4-5D6E-409C-BE32-E72D297353CC}">
              <c16:uniqueId val="{00000005-6A85-4DB3-A589-F0EEFA855EAC}"/>
            </c:ext>
          </c:extLst>
        </c:ser>
        <c:dLbls>
          <c:showLegendKey val="0"/>
          <c:showVal val="0"/>
          <c:showCatName val="0"/>
          <c:showSerName val="0"/>
          <c:showPercent val="0"/>
          <c:showBubbleSize val="0"/>
        </c:dLbls>
        <c:smooth val="0"/>
        <c:axId val="1761634048"/>
        <c:axId val="1761632384"/>
      </c:lineChart>
      <c:catAx>
        <c:axId val="176163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1632384"/>
        <c:crosses val="autoZero"/>
        <c:auto val="1"/>
        <c:lblAlgn val="ctr"/>
        <c:lblOffset val="100"/>
        <c:noMultiLvlLbl val="0"/>
      </c:catAx>
      <c:valAx>
        <c:axId val="176163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61634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NTSV C-Section Rate</a:t>
            </a:r>
            <a:r>
              <a:rPr lang="en-US" sz="2000" baseline="0"/>
              <a:t> by Hospital </a:t>
            </a:r>
          </a:p>
          <a:p>
            <a:pPr>
              <a:defRPr sz="2000"/>
            </a:pPr>
            <a:r>
              <a:rPr lang="en-US" sz="2000" baseline="0"/>
              <a:t>Q4 2022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1"/>
            <c:invertIfNegative val="0"/>
            <c:bubble3D val="0"/>
            <c:spPr>
              <a:solidFill>
                <a:schemeClr val="accent1"/>
              </a:solidFill>
              <a:ln w="38100">
                <a:noFill/>
              </a:ln>
              <a:effectLst/>
            </c:spPr>
            <c:extLst>
              <c:ext xmlns:c16="http://schemas.microsoft.com/office/drawing/2014/chart" uri="{C3380CC4-5D6E-409C-BE32-E72D297353CC}">
                <c16:uniqueId val="{00000001-3C3C-453D-98AC-8D3317C6035E}"/>
              </c:ext>
            </c:extLst>
          </c:dPt>
          <c:dPt>
            <c:idx val="21"/>
            <c:invertIfNegative val="0"/>
            <c:bubble3D val="0"/>
            <c:spPr>
              <a:solidFill>
                <a:srgbClr val="7030A0"/>
              </a:solidFill>
              <a:ln w="38100">
                <a:solidFill>
                  <a:srgbClr val="7030A0"/>
                </a:solidFill>
              </a:ln>
              <a:effectLst/>
            </c:spPr>
            <c:extLst>
              <c:ext xmlns:c16="http://schemas.microsoft.com/office/drawing/2014/chart" uri="{C3380CC4-5D6E-409C-BE32-E72D297353CC}">
                <c16:uniqueId val="{00000003-3C3C-453D-98AC-8D3317C6035E}"/>
              </c:ext>
            </c:extLst>
          </c:dPt>
          <c:dLbls>
            <c:dLbl>
              <c:idx val="21"/>
              <c:layout>
                <c:manualLayout>
                  <c:x val="5.8328357051848278E-3"/>
                  <c:y val="-4.3638015887148329E-2"/>
                </c:manualLayout>
              </c:layout>
              <c:spPr>
                <a:noFill/>
                <a:ln w="28575">
                  <a:solidFill>
                    <a:srgbClr val="7030A0"/>
                  </a:solid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3C-453D-98AC-8D3317C6035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'Q4 2022'!$A$1:$A$55</c:f>
              <c:numCache>
                <c:formatCode>0.00%</c:formatCode>
                <c:ptCount val="55"/>
                <c:pt idx="0">
                  <c:v>0</c:v>
                </c:pt>
                <c:pt idx="1">
                  <c:v>0</c:v>
                </c:pt>
                <c:pt idx="2">
                  <c:v>8.1967213114754092E-2</c:v>
                </c:pt>
                <c:pt idx="3">
                  <c:v>8.3333333333333329E-2</c:v>
                </c:pt>
                <c:pt idx="4">
                  <c:v>9.5238095238095233E-2</c:v>
                </c:pt>
                <c:pt idx="5">
                  <c:v>0.11363636363636363</c:v>
                </c:pt>
                <c:pt idx="6">
                  <c:v>0.11428571428571428</c:v>
                </c:pt>
                <c:pt idx="7">
                  <c:v>0.11475409836065574</c:v>
                </c:pt>
                <c:pt idx="8">
                  <c:v>0.14285714285714285</c:v>
                </c:pt>
                <c:pt idx="9">
                  <c:v>0.14285714285714285</c:v>
                </c:pt>
                <c:pt idx="10">
                  <c:v>0.14666666666666667</c:v>
                </c:pt>
                <c:pt idx="11">
                  <c:v>0.15702479338842976</c:v>
                </c:pt>
                <c:pt idx="12">
                  <c:v>0.15789473684210525</c:v>
                </c:pt>
                <c:pt idx="13">
                  <c:v>0.16</c:v>
                </c:pt>
                <c:pt idx="14">
                  <c:v>0.16494845360824742</c:v>
                </c:pt>
                <c:pt idx="15">
                  <c:v>0.16666666666666666</c:v>
                </c:pt>
                <c:pt idx="16">
                  <c:v>0.18032786885245902</c:v>
                </c:pt>
                <c:pt idx="17">
                  <c:v>0.18518518518518517</c:v>
                </c:pt>
                <c:pt idx="18">
                  <c:v>0.19047619047619047</c:v>
                </c:pt>
                <c:pt idx="19">
                  <c:v>0.20394736842105263</c:v>
                </c:pt>
                <c:pt idx="20">
                  <c:v>0.20655737704918034</c:v>
                </c:pt>
                <c:pt idx="21">
                  <c:v>0.20915178571428572</c:v>
                </c:pt>
                <c:pt idx="22">
                  <c:v>0.21341463414634146</c:v>
                </c:pt>
                <c:pt idx="23">
                  <c:v>0.21428571428571427</c:v>
                </c:pt>
                <c:pt idx="24">
                  <c:v>0.2153846153846154</c:v>
                </c:pt>
                <c:pt idx="25">
                  <c:v>0.22</c:v>
                </c:pt>
                <c:pt idx="26">
                  <c:v>0.22151898734177214</c:v>
                </c:pt>
                <c:pt idx="27">
                  <c:v>0.22222222222222221</c:v>
                </c:pt>
                <c:pt idx="28">
                  <c:v>0.22222222222222221</c:v>
                </c:pt>
                <c:pt idx="29">
                  <c:v>0.22222222222222221</c:v>
                </c:pt>
                <c:pt idx="30">
                  <c:v>0.22302158273381295</c:v>
                </c:pt>
                <c:pt idx="31">
                  <c:v>0.22727272727272727</c:v>
                </c:pt>
                <c:pt idx="32">
                  <c:v>0.22727272727272727</c:v>
                </c:pt>
                <c:pt idx="33">
                  <c:v>0.23076923076923078</c:v>
                </c:pt>
                <c:pt idx="34">
                  <c:v>0.23076923076923078</c:v>
                </c:pt>
                <c:pt idx="35">
                  <c:v>0.23749999999999999</c:v>
                </c:pt>
                <c:pt idx="36">
                  <c:v>0.24</c:v>
                </c:pt>
                <c:pt idx="37">
                  <c:v>0.24043715846994534</c:v>
                </c:pt>
                <c:pt idx="38">
                  <c:v>0.24242424242424243</c:v>
                </c:pt>
                <c:pt idx="39">
                  <c:v>0.2440677966101695</c:v>
                </c:pt>
                <c:pt idx="40">
                  <c:v>0.24545454545454545</c:v>
                </c:pt>
                <c:pt idx="41">
                  <c:v>0.24766355140186916</c:v>
                </c:pt>
                <c:pt idx="42">
                  <c:v>0.2510460251046025</c:v>
                </c:pt>
                <c:pt idx="43">
                  <c:v>0.26056338028169013</c:v>
                </c:pt>
                <c:pt idx="44">
                  <c:v>0.27472527472527475</c:v>
                </c:pt>
                <c:pt idx="45">
                  <c:v>0.27586206896551724</c:v>
                </c:pt>
                <c:pt idx="46">
                  <c:v>0.27586206896551724</c:v>
                </c:pt>
                <c:pt idx="47">
                  <c:v>0.28813559322033899</c:v>
                </c:pt>
                <c:pt idx="48">
                  <c:v>0.28888888888888886</c:v>
                </c:pt>
                <c:pt idx="49">
                  <c:v>0.29452054794520549</c:v>
                </c:pt>
                <c:pt idx="50">
                  <c:v>0.29577464788732394</c:v>
                </c:pt>
                <c:pt idx="51">
                  <c:v>0.29591836734693877</c:v>
                </c:pt>
                <c:pt idx="52">
                  <c:v>0.30952380952380953</c:v>
                </c:pt>
                <c:pt idx="53">
                  <c:v>0.31730769230769229</c:v>
                </c:pt>
                <c:pt idx="54">
                  <c:v>0.31879194630872482</c:v>
                </c:pt>
              </c:numCache>
            </c:numRef>
          </c:val>
          <c:extLst>
            <c:ext xmlns:c16="http://schemas.microsoft.com/office/drawing/2014/chart" uri="{C3380CC4-5D6E-409C-BE32-E72D297353CC}">
              <c16:uniqueId val="{00000004-3C3C-453D-98AC-8D3317C6035E}"/>
            </c:ext>
          </c:extLst>
        </c:ser>
        <c:dLbls>
          <c:showLegendKey val="0"/>
          <c:showVal val="0"/>
          <c:showCatName val="0"/>
          <c:showSerName val="0"/>
          <c:showPercent val="0"/>
          <c:showBubbleSize val="0"/>
        </c:dLbls>
        <c:gapWidth val="219"/>
        <c:overlap val="-27"/>
        <c:axId val="848227823"/>
        <c:axId val="848229487"/>
      </c:barChart>
      <c:catAx>
        <c:axId val="848227823"/>
        <c:scaling>
          <c:orientation val="minMax"/>
        </c:scaling>
        <c:delete val="1"/>
        <c:axPos val="b"/>
        <c:numFmt formatCode="General" sourceLinked="1"/>
        <c:majorTickMark val="none"/>
        <c:minorTickMark val="none"/>
        <c:tickLblPos val="nextTo"/>
        <c:crossAx val="848229487"/>
        <c:crosses val="autoZero"/>
        <c:auto val="1"/>
        <c:lblAlgn val="ctr"/>
        <c:lblOffset val="100"/>
        <c:noMultiLvlLbl val="0"/>
      </c:catAx>
      <c:valAx>
        <c:axId val="848229487"/>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8227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E_DF8D3417.xml><?xml version="1.0" encoding="utf-8"?>
<p188:cmLst xmlns:a="http://schemas.openxmlformats.org/drawingml/2006/main" xmlns:r="http://schemas.openxmlformats.org/officeDocument/2006/relationships" xmlns:p188="http://schemas.microsoft.com/office/powerpoint/2018/8/main">
  <p188:cm id="{5BF5BA98-FF43-49AE-BE99-9A9FE4297874}" authorId="{866AA8C0-A40A-4549-B1BD-CB0F1B5845F6}" status="resolved" created="2022-05-21T04:58:56.109" complete="100000">
    <ac:deMkLst xmlns:ac="http://schemas.microsoft.com/office/drawing/2013/main/command">
      <pc:docMk xmlns:pc="http://schemas.microsoft.com/office/powerpoint/2013/main/command"/>
      <pc:sldMk xmlns:pc="http://schemas.microsoft.com/office/powerpoint/2013/main/command" cId="3136314208" sldId="289"/>
      <ac:graphicFrameMk id="6" creationId="{00000000-0000-0000-0000-000000000000}"/>
    </ac:deMkLst>
    <p188:replyLst>
      <p188:reply id="{B37296DE-E9CA-4027-A684-8AB3576FC6AA}" authorId="{B1E8E1CE-C373-4BDB-0D3F-F84FE1DA86D4}" created="2022-05-22T21:07:41.434">
        <p188:txBody>
          <a:bodyPr/>
          <a:lstStyle/>
          <a:p>
            <a:r>
              <a:rPr lang="en-US"/>
              <a:t>done</a:t>
            </a:r>
          </a:p>
        </p188:txBody>
      </p188:reply>
    </p188:replyLst>
    <p188:txBody>
      <a:bodyPr/>
      <a:lstStyle/>
      <a:p>
        <a:r>
          <a:rPr lang="en-US"/>
          <a:t>NTSV C-Section Rate should be &lt; or equal to 23.6%...not of 23.6%.  </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A72CD-D92F-4C60-BE1A-7BC2D023BB05}" type="doc">
      <dgm:prSet loTypeId="urn:microsoft.com/office/officeart/2005/8/layout/hProcess4" loCatId="process" qsTypeId="urn:microsoft.com/office/officeart/2005/8/quickstyle/simple1" qsCatId="simple" csTypeId="urn:microsoft.com/office/officeart/2005/8/colors/colorful3" csCatId="colorful" phldr="1"/>
      <dgm:spPr/>
    </dgm:pt>
    <dgm:pt modelId="{019695E6-A658-4897-80F2-A08CC8E51471}">
      <dgm:prSet phldrT="[Text]"/>
      <dgm:spPr/>
      <dgm:t>
        <a:bodyPr/>
        <a:lstStyle/>
        <a:p>
          <a:pPr rtl="0"/>
          <a:r>
            <a:rPr lang="en-US">
              <a:solidFill>
                <a:schemeClr val="accent1"/>
              </a:solidFill>
              <a:latin typeface="Arial"/>
              <a:cs typeface="Arial"/>
            </a:rPr>
            <a:t> </a:t>
          </a:r>
          <a:r>
            <a:rPr lang="en-US" b="1">
              <a:solidFill>
                <a:schemeClr val="accent1"/>
              </a:solidFill>
              <a:latin typeface="Arial"/>
              <a:cs typeface="Arial"/>
            </a:rPr>
            <a:t>Save the Dates!</a:t>
          </a:r>
        </a:p>
      </dgm:t>
    </dgm:pt>
    <dgm:pt modelId="{B686F262-5B44-47A7-8841-EAC8EC87E6C1}" type="parTrans" cxnId="{E6A3CBF4-6DCE-4383-8444-BEE5F48809C6}">
      <dgm:prSet/>
      <dgm:spPr/>
    </dgm:pt>
    <dgm:pt modelId="{91B26892-AE2C-4A26-9563-AE9E9F1FA72C}" type="sibTrans" cxnId="{E6A3CBF4-6DCE-4383-8444-BEE5F48809C6}">
      <dgm:prSet/>
      <dgm:spPr/>
      <dgm:t>
        <a:bodyPr/>
        <a:lstStyle/>
        <a:p>
          <a:endParaRPr lang="en-US"/>
        </a:p>
      </dgm:t>
    </dgm:pt>
    <dgm:pt modelId="{5C1DD914-EF33-4EF3-B221-C3F33C853A5A}">
      <dgm:prSet phldrT="[Text]"/>
      <dgm:spPr/>
      <dgm:t>
        <a:bodyPr/>
        <a:lstStyle/>
        <a:p>
          <a:pPr rtl="0"/>
          <a:r>
            <a:rPr lang="en-US" b="1">
              <a:solidFill>
                <a:schemeClr val="accent1"/>
              </a:solidFill>
              <a:latin typeface="Arial"/>
              <a:cs typeface="Arial"/>
            </a:rPr>
            <a:t>Submit your Data!</a:t>
          </a:r>
          <a:r>
            <a:rPr lang="en-US">
              <a:solidFill>
                <a:schemeClr val="accent1"/>
              </a:solidFill>
              <a:latin typeface="Arial"/>
              <a:cs typeface="Arial"/>
            </a:rPr>
            <a:t> </a:t>
          </a:r>
        </a:p>
      </dgm:t>
    </dgm:pt>
    <dgm:pt modelId="{7B5EAACE-94C5-4928-9134-CA8DE1E36EAC}" type="parTrans" cxnId="{C0F52AD4-B4F8-41F8-B1E1-BF422735979D}">
      <dgm:prSet/>
      <dgm:spPr/>
    </dgm:pt>
    <dgm:pt modelId="{F621EE85-7E3C-4D1D-A5C4-83C833F67D2F}" type="sibTrans" cxnId="{C0F52AD4-B4F8-41F8-B1E1-BF422735979D}">
      <dgm:prSet/>
      <dgm:spPr/>
      <dgm:t>
        <a:bodyPr/>
        <a:lstStyle/>
        <a:p>
          <a:endParaRPr lang="en-US"/>
        </a:p>
      </dgm:t>
    </dgm:pt>
    <dgm:pt modelId="{B6FEE040-5E22-4FBA-80BD-772A56465F90}">
      <dgm:prSet phldrT="[Text]"/>
      <dgm:spPr/>
      <dgm:t>
        <a:bodyPr/>
        <a:lstStyle/>
        <a:p>
          <a:pPr rtl="0"/>
          <a:r>
            <a:rPr lang="en-US">
              <a:solidFill>
                <a:schemeClr val="accent1"/>
              </a:solidFill>
              <a:latin typeface="Arial"/>
              <a:cs typeface="Arial"/>
            </a:rPr>
            <a:t>Submit </a:t>
          </a:r>
          <a:r>
            <a:rPr lang="en-US" b="1" u="sng">
              <a:solidFill>
                <a:schemeClr val="accent1"/>
              </a:solidFill>
              <a:latin typeface="Arial"/>
              <a:cs typeface="Arial"/>
            </a:rPr>
            <a:t>all your 2022 data</a:t>
          </a:r>
          <a:r>
            <a:rPr lang="en-US">
              <a:solidFill>
                <a:schemeClr val="accent1"/>
              </a:solidFill>
              <a:latin typeface="Arial"/>
              <a:cs typeface="Arial"/>
            </a:rPr>
            <a:t> plus </a:t>
          </a:r>
          <a:r>
            <a:rPr lang="en-US" b="1" u="sng">
              <a:solidFill>
                <a:schemeClr val="accent1"/>
              </a:solidFill>
              <a:latin typeface="Arial"/>
              <a:cs typeface="Arial"/>
            </a:rPr>
            <a:t>January, February, March 2023</a:t>
          </a:r>
        </a:p>
      </dgm:t>
    </dgm:pt>
    <dgm:pt modelId="{8CE72970-5FE5-419C-8904-F03CDA749BCA}" type="parTrans" cxnId="{BA632924-67ED-4ECF-9A7B-9C1A161F2962}">
      <dgm:prSet/>
      <dgm:spPr/>
    </dgm:pt>
    <dgm:pt modelId="{C7937236-40A7-4EEE-A278-4CA99EC3F59C}" type="sibTrans" cxnId="{BA632924-67ED-4ECF-9A7B-9C1A161F2962}">
      <dgm:prSet/>
      <dgm:spPr/>
      <dgm:t>
        <a:bodyPr/>
        <a:lstStyle/>
        <a:p>
          <a:endParaRPr lang="en-US"/>
        </a:p>
      </dgm:t>
    </dgm:pt>
    <dgm:pt modelId="{3456AB0F-96D4-4A97-8F82-64AE552EF6FB}">
      <dgm:prSet phldr="0"/>
      <dgm:spPr/>
      <dgm:t>
        <a:bodyPr/>
        <a:lstStyle/>
        <a:p>
          <a:pPr rtl="0"/>
          <a:r>
            <a:rPr lang="en-US">
              <a:solidFill>
                <a:schemeClr val="accent1"/>
              </a:solidFill>
              <a:latin typeface="Arial"/>
              <a:cs typeface="Arial"/>
            </a:rPr>
            <a:t>OB- May 24th, Wednesday</a:t>
          </a:r>
        </a:p>
      </dgm:t>
    </dgm:pt>
    <dgm:pt modelId="{284D4E98-45C6-4808-A7A3-BF108FD2DDFB}" type="parTrans" cxnId="{D57DC5A3-62AB-4A91-BBF8-F2DF04AF875E}">
      <dgm:prSet/>
      <dgm:spPr/>
    </dgm:pt>
    <dgm:pt modelId="{9E69DAB2-AA26-49ED-A477-8A58EC04F4DD}" type="sibTrans" cxnId="{D57DC5A3-62AB-4A91-BBF8-F2DF04AF875E}">
      <dgm:prSet/>
      <dgm:spPr/>
      <dgm:t>
        <a:bodyPr/>
        <a:lstStyle/>
        <a:p>
          <a:endParaRPr lang="en-US"/>
        </a:p>
      </dgm:t>
    </dgm:pt>
    <dgm:pt modelId="{05769790-14E8-4148-9EFC-2DA79A5686F2}">
      <dgm:prSet phldr="0"/>
      <dgm:spPr/>
      <dgm:t>
        <a:bodyPr/>
        <a:lstStyle/>
        <a:p>
          <a:pPr rtl="0"/>
          <a:r>
            <a:rPr lang="en-US">
              <a:solidFill>
                <a:schemeClr val="accent1"/>
              </a:solidFill>
              <a:latin typeface="Arial"/>
              <a:cs typeface="Arial"/>
            </a:rPr>
            <a:t>Neonatal- May 25th, Thursday</a:t>
          </a:r>
        </a:p>
      </dgm:t>
    </dgm:pt>
    <dgm:pt modelId="{E61EDA08-B100-421F-BC98-E5710E28E044}" type="parTrans" cxnId="{AD66E8C7-2AF9-4795-BF53-F9B54D9ACAD3}">
      <dgm:prSet/>
      <dgm:spPr/>
    </dgm:pt>
    <dgm:pt modelId="{792B1C38-7CC7-43E8-85FE-86B5CFE34B39}" type="sibTrans" cxnId="{AD66E8C7-2AF9-4795-BF53-F9B54D9ACAD3}">
      <dgm:prSet/>
      <dgm:spPr/>
      <dgm:t>
        <a:bodyPr/>
        <a:lstStyle/>
        <a:p>
          <a:endParaRPr lang="en-US"/>
        </a:p>
      </dgm:t>
    </dgm:pt>
    <dgm:pt modelId="{38870418-F509-4025-AB43-C99E58E9D509}">
      <dgm:prSet phldr="0"/>
      <dgm:spPr/>
      <dgm:t>
        <a:bodyPr/>
        <a:lstStyle/>
        <a:p>
          <a:pPr rtl="0"/>
          <a:r>
            <a:rPr lang="en-US" b="1">
              <a:solidFill>
                <a:schemeClr val="accent1"/>
              </a:solidFill>
              <a:latin typeface="Arial"/>
              <a:cs typeface="Arial"/>
            </a:rPr>
            <a:t> Storyboard Submissions!</a:t>
          </a:r>
        </a:p>
      </dgm:t>
    </dgm:pt>
    <dgm:pt modelId="{9C76E2A0-B157-420D-8410-B5B6DDAAAFE6}" type="parTrans" cxnId="{DA35413F-16A0-4FBA-B218-10D3E4F6732F}">
      <dgm:prSet/>
      <dgm:spPr/>
    </dgm:pt>
    <dgm:pt modelId="{8329EFE1-D519-46F7-9819-CE374241DFA4}" type="sibTrans" cxnId="{DA35413F-16A0-4FBA-B218-10D3E4F6732F}">
      <dgm:prSet/>
      <dgm:spPr/>
      <dgm:t>
        <a:bodyPr/>
        <a:lstStyle/>
        <a:p>
          <a:endParaRPr lang="en-US"/>
        </a:p>
      </dgm:t>
    </dgm:pt>
    <dgm:pt modelId="{99B110F8-6A29-4B06-8B52-0FF5AC6D254D}">
      <dgm:prSet phldr="0"/>
      <dgm:spPr/>
      <dgm:t>
        <a:bodyPr/>
        <a:lstStyle/>
        <a:p>
          <a:pPr rtl="0"/>
          <a:r>
            <a:rPr lang="en-US" b="0">
              <a:solidFill>
                <a:schemeClr val="accent1"/>
              </a:solidFill>
              <a:latin typeface="Arial"/>
              <a:cs typeface="Arial"/>
            </a:rPr>
            <a:t>Share your successes, opportunities, and specific strategies implemented! </a:t>
          </a:r>
        </a:p>
      </dgm:t>
    </dgm:pt>
    <dgm:pt modelId="{412B8E3B-A82C-4A7B-9FC8-1B3F408D4184}" type="parTrans" cxnId="{D0C5C968-8BE5-48EA-8C09-706A92AB48B5}">
      <dgm:prSet/>
      <dgm:spPr/>
    </dgm:pt>
    <dgm:pt modelId="{A07D58BA-57FF-4630-9AC9-A0F60EC5736C}" type="sibTrans" cxnId="{D0C5C968-8BE5-48EA-8C09-706A92AB48B5}">
      <dgm:prSet/>
      <dgm:spPr/>
    </dgm:pt>
    <dgm:pt modelId="{3DE293D2-6123-404E-A2C4-31713D59157B}">
      <dgm:prSet phldr="0"/>
      <dgm:spPr/>
      <dgm:t>
        <a:bodyPr/>
        <a:lstStyle/>
        <a:p>
          <a:pPr rtl="0"/>
          <a:r>
            <a:rPr lang="en-US" b="0" dirty="0">
              <a:solidFill>
                <a:schemeClr val="accent1"/>
              </a:solidFill>
              <a:latin typeface="Arial"/>
              <a:cs typeface="Arial"/>
            </a:rPr>
            <a:t>Share your DATA, graphs, PDSA cycles, process flow or 30/60/90 plans</a:t>
          </a:r>
        </a:p>
      </dgm:t>
    </dgm:pt>
    <dgm:pt modelId="{70FB02EA-3F70-46C7-96FD-12AC172E9174}" type="parTrans" cxnId="{73B62374-B279-4EB3-B133-ABA26F3780E1}">
      <dgm:prSet/>
      <dgm:spPr/>
    </dgm:pt>
    <dgm:pt modelId="{7BE67B6B-00C9-4D6D-8701-A8D78BA26FFA}" type="sibTrans" cxnId="{73B62374-B279-4EB3-B133-ABA26F3780E1}">
      <dgm:prSet/>
      <dgm:spPr/>
    </dgm:pt>
    <dgm:pt modelId="{B692733A-5AE6-4ECB-8111-57F9EDD9409F}">
      <dgm:prSet phldr="0"/>
      <dgm:spPr/>
      <dgm:t>
        <a:bodyPr/>
        <a:lstStyle/>
        <a:p>
          <a:pPr rtl="0"/>
          <a:r>
            <a:rPr lang="en-US" b="0" u="none">
              <a:solidFill>
                <a:schemeClr val="accent1"/>
              </a:solidFill>
              <a:latin typeface="Arial"/>
              <a:cs typeface="Arial"/>
            </a:rPr>
            <a:t>Review the award criteria for PVB, BE, and BASIC to achieve QI Excellence! </a:t>
          </a:r>
        </a:p>
      </dgm:t>
    </dgm:pt>
    <dgm:pt modelId="{26F0D997-187B-4259-A25A-8043A7B50CC5}" type="parTrans" cxnId="{ABAF1395-9A49-40D2-BD7B-2FE7CD74AA24}">
      <dgm:prSet/>
      <dgm:spPr/>
    </dgm:pt>
    <dgm:pt modelId="{6C5D385B-F1D8-49C4-BE45-F31745C0EC23}" type="sibTrans" cxnId="{ABAF1395-9A49-40D2-BD7B-2FE7CD74AA24}">
      <dgm:prSet/>
      <dgm:spPr/>
      <dgm:t>
        <a:bodyPr/>
        <a:lstStyle/>
        <a:p>
          <a:endParaRPr lang="en-US"/>
        </a:p>
      </dgm:t>
    </dgm:pt>
    <dgm:pt modelId="{D9C7E703-DE61-45CD-A076-3B7868D3DE65}">
      <dgm:prSet phldr="0"/>
      <dgm:spPr/>
      <dgm:t>
        <a:bodyPr/>
        <a:lstStyle/>
        <a:p>
          <a:pPr rtl="0"/>
          <a:r>
            <a:rPr lang="en-US" b="1" dirty="0">
              <a:solidFill>
                <a:schemeClr val="accent1"/>
              </a:solidFill>
              <a:latin typeface="Arial"/>
              <a:cs typeface="Arial"/>
            </a:rPr>
            <a:t>Start brainstorming your storyboard ideas! </a:t>
          </a:r>
        </a:p>
      </dgm:t>
    </dgm:pt>
    <dgm:pt modelId="{6C4A08EF-FCAD-407D-8F21-9E4C9FF1A351}" type="parTrans" cxnId="{E4CF87A7-5229-44E6-8B7F-268AF8628575}">
      <dgm:prSet/>
      <dgm:spPr/>
    </dgm:pt>
    <dgm:pt modelId="{B4AA8A62-5BB9-4CA4-827A-ECB285FBE9D9}" type="sibTrans" cxnId="{E4CF87A7-5229-44E6-8B7F-268AF8628575}">
      <dgm:prSet/>
      <dgm:spPr/>
    </dgm:pt>
    <dgm:pt modelId="{1FAFA9EB-E8A9-463D-AF35-5071306926A9}">
      <dgm:prSet phldr="0"/>
      <dgm:spPr/>
      <dgm:t>
        <a:bodyPr/>
        <a:lstStyle/>
        <a:p>
          <a:pPr rtl="0"/>
          <a:r>
            <a:rPr lang="en-US" b="0">
              <a:solidFill>
                <a:schemeClr val="accent1"/>
              </a:solidFill>
              <a:latin typeface="Arial"/>
              <a:cs typeface="Arial"/>
            </a:rPr>
            <a:t>ILPQC Room Block TBA</a:t>
          </a:r>
        </a:p>
      </dgm:t>
    </dgm:pt>
    <dgm:pt modelId="{68183127-8420-483B-A71A-713799AA4CF1}" type="parTrans" cxnId="{14F8C6DA-95E1-4521-9875-06DD633897CD}">
      <dgm:prSet/>
      <dgm:spPr/>
    </dgm:pt>
    <dgm:pt modelId="{909CB53E-E523-4746-9CB4-96EE17052C61}" type="sibTrans" cxnId="{14F8C6DA-95E1-4521-9875-06DD633897CD}">
      <dgm:prSet/>
      <dgm:spPr/>
      <dgm:t>
        <a:bodyPr/>
        <a:lstStyle/>
        <a:p>
          <a:endParaRPr lang="en-US"/>
        </a:p>
      </dgm:t>
    </dgm:pt>
    <dgm:pt modelId="{B55E4287-18D6-44F9-9998-27DFC3DE3899}">
      <dgm:prSet phldr="0"/>
      <dgm:spPr/>
      <dgm:t>
        <a:bodyPr/>
        <a:lstStyle/>
        <a:p>
          <a:endParaRPr lang="en-US" b="1">
            <a:latin typeface="Arial"/>
            <a:cs typeface="Arial"/>
          </a:endParaRPr>
        </a:p>
      </dgm:t>
    </dgm:pt>
    <dgm:pt modelId="{E2B3B95E-8796-44D3-BBC5-932F32BF5AC2}" type="parTrans" cxnId="{38B8EFEA-2AC2-4508-B50C-D7096BAE04EF}">
      <dgm:prSet/>
      <dgm:spPr/>
    </dgm:pt>
    <dgm:pt modelId="{2F179F31-BBE7-48BC-8DC5-9CCC405069A8}" type="sibTrans" cxnId="{38B8EFEA-2AC2-4508-B50C-D7096BAE04EF}">
      <dgm:prSet/>
      <dgm:spPr/>
    </dgm:pt>
    <dgm:pt modelId="{5F275E72-DEDE-4BE9-A7B5-93C830029A15}">
      <dgm:prSet phldr="0"/>
      <dgm:spPr/>
      <dgm:t>
        <a:bodyPr/>
        <a:lstStyle/>
        <a:p>
          <a:endParaRPr lang="en-US">
            <a:latin typeface="Arial"/>
            <a:cs typeface="Arial"/>
          </a:endParaRPr>
        </a:p>
      </dgm:t>
    </dgm:pt>
    <dgm:pt modelId="{D5CCC266-121D-4FB7-B8E0-516F0C01AFEC}" type="parTrans" cxnId="{81425F3F-1CCF-4D6E-BB0F-C590667BBA3A}">
      <dgm:prSet/>
      <dgm:spPr/>
    </dgm:pt>
    <dgm:pt modelId="{E8DC0D8F-A6AC-4AF4-9AF2-322C446DCFBB}" type="sibTrans" cxnId="{81425F3F-1CCF-4D6E-BB0F-C590667BBA3A}">
      <dgm:prSet/>
      <dgm:spPr/>
    </dgm:pt>
    <dgm:pt modelId="{6AF44131-5722-4528-8937-2F2D64962EE0}">
      <dgm:prSet phldr="0"/>
      <dgm:spPr/>
      <dgm:t>
        <a:bodyPr/>
        <a:lstStyle/>
        <a:p>
          <a:endParaRPr lang="en-US" b="0">
            <a:latin typeface="Arial"/>
            <a:cs typeface="Arial"/>
          </a:endParaRPr>
        </a:p>
      </dgm:t>
    </dgm:pt>
    <dgm:pt modelId="{98702443-CD9D-4441-AC80-29164C564037}" type="parTrans" cxnId="{9C65F14F-67CC-43B9-A2E9-DA01456F543B}">
      <dgm:prSet/>
      <dgm:spPr/>
    </dgm:pt>
    <dgm:pt modelId="{5849B39F-B1B2-4986-93B1-B2E021C29B5F}" type="sibTrans" cxnId="{9C65F14F-67CC-43B9-A2E9-DA01456F543B}">
      <dgm:prSet/>
      <dgm:spPr/>
    </dgm:pt>
    <dgm:pt modelId="{358B0361-FAD6-4712-9D01-4D9D4D4C5B71}">
      <dgm:prSet phldr="0"/>
      <dgm:spPr/>
      <dgm:t>
        <a:bodyPr/>
        <a:lstStyle/>
        <a:p>
          <a:r>
            <a:rPr lang="en-US" b="1">
              <a:solidFill>
                <a:schemeClr val="accent1"/>
              </a:solidFill>
              <a:latin typeface="Arial"/>
              <a:cs typeface="Arial"/>
            </a:rPr>
            <a:t>President Abraham Lincoln Hotel, Springfield, IL</a:t>
          </a:r>
          <a:endParaRPr lang="en-US" b="1"/>
        </a:p>
      </dgm:t>
    </dgm:pt>
    <dgm:pt modelId="{27010C45-65D8-423F-A9E9-1020F07F9EA1}" type="parTrans" cxnId="{145ABA86-23C2-47A6-B88A-1443578EFE3A}">
      <dgm:prSet/>
      <dgm:spPr/>
    </dgm:pt>
    <dgm:pt modelId="{C77EEA21-7833-4153-AE31-5AC451CF88B4}" type="sibTrans" cxnId="{145ABA86-23C2-47A6-B88A-1443578EFE3A}">
      <dgm:prSet/>
      <dgm:spPr/>
    </dgm:pt>
    <dgm:pt modelId="{1B1E35D1-40F0-424A-BF9B-E81B53494A27}">
      <dgm:prSet phldr="0"/>
      <dgm:spPr/>
      <dgm:t>
        <a:bodyPr/>
        <a:lstStyle/>
        <a:p>
          <a:endParaRPr lang="en-US" b="1" u="sng">
            <a:latin typeface="Arial"/>
            <a:cs typeface="Arial"/>
          </a:endParaRPr>
        </a:p>
      </dgm:t>
    </dgm:pt>
    <dgm:pt modelId="{E86FA6C9-AE23-43EA-8E8D-9F9823D329A4}" type="parTrans" cxnId="{0E693DC4-894C-4284-B6A9-FC5BB696B153}">
      <dgm:prSet/>
      <dgm:spPr/>
    </dgm:pt>
    <dgm:pt modelId="{88046618-0E0B-4F85-8407-BD3E2D7B1520}" type="sibTrans" cxnId="{0E693DC4-894C-4284-B6A9-FC5BB696B153}">
      <dgm:prSet/>
      <dgm:spPr/>
    </dgm:pt>
    <dgm:pt modelId="{564FE7BB-3F5D-4175-BE9C-9A009F69FB67}">
      <dgm:prSet phldr="0"/>
      <dgm:spPr/>
      <dgm:t>
        <a:bodyPr/>
        <a:lstStyle/>
        <a:p>
          <a:endParaRPr lang="en-US" b="1" dirty="0">
            <a:latin typeface="Arial"/>
            <a:cs typeface="Arial"/>
          </a:endParaRPr>
        </a:p>
      </dgm:t>
    </dgm:pt>
    <dgm:pt modelId="{DA2D1691-B0DE-42F7-A88E-CA241CCD70CF}" type="parTrans" cxnId="{E9D14AD8-7615-4B36-B4ED-35EBF6E29CC0}">
      <dgm:prSet/>
      <dgm:spPr/>
    </dgm:pt>
    <dgm:pt modelId="{A0603EE5-9061-41DE-AD8E-9E062EB7975F}" type="sibTrans" cxnId="{E9D14AD8-7615-4B36-B4ED-35EBF6E29CC0}">
      <dgm:prSet/>
      <dgm:spPr/>
    </dgm:pt>
    <dgm:pt modelId="{8076752E-5C0E-4590-AE2A-6CD46D26E490}">
      <dgm:prSet phldr="0"/>
      <dgm:spPr/>
      <dgm:t>
        <a:bodyPr/>
        <a:lstStyle/>
        <a:p>
          <a:pPr rtl="0"/>
          <a:r>
            <a:rPr lang="en-US" b="1" dirty="0">
              <a:solidFill>
                <a:schemeClr val="accent1"/>
              </a:solidFill>
              <a:latin typeface="Arial"/>
              <a:cs typeface="Arial"/>
            </a:rPr>
            <a:t>Share your teams past year QI story </a:t>
          </a:r>
        </a:p>
      </dgm:t>
    </dgm:pt>
    <dgm:pt modelId="{46966368-712C-4754-A2F7-2A4AF287C18A}" type="parTrans" cxnId="{1A7E9453-E29A-4102-932B-49B44410EE3F}">
      <dgm:prSet/>
      <dgm:spPr/>
    </dgm:pt>
    <dgm:pt modelId="{B8FEB45E-05FA-44FB-A71D-1312798C4A87}" type="sibTrans" cxnId="{1A7E9453-E29A-4102-932B-49B44410EE3F}">
      <dgm:prSet/>
      <dgm:spPr/>
    </dgm:pt>
    <dgm:pt modelId="{709DFC08-723E-4F27-8CED-E4BB59F4ED34}" type="pres">
      <dgm:prSet presAssocID="{1F7A72CD-D92F-4C60-BE1A-7BC2D023BB05}" presName="Name0" presStyleCnt="0">
        <dgm:presLayoutVars>
          <dgm:dir/>
          <dgm:animLvl val="lvl"/>
          <dgm:resizeHandles val="exact"/>
        </dgm:presLayoutVars>
      </dgm:prSet>
      <dgm:spPr/>
    </dgm:pt>
    <dgm:pt modelId="{E5766F4E-7CA4-429C-A33C-26DF49F6B700}" type="pres">
      <dgm:prSet presAssocID="{1F7A72CD-D92F-4C60-BE1A-7BC2D023BB05}" presName="tSp" presStyleCnt="0"/>
      <dgm:spPr/>
    </dgm:pt>
    <dgm:pt modelId="{3DAA75A7-C214-4504-A8B7-89D372992969}" type="pres">
      <dgm:prSet presAssocID="{1F7A72CD-D92F-4C60-BE1A-7BC2D023BB05}" presName="bSp" presStyleCnt="0"/>
      <dgm:spPr/>
    </dgm:pt>
    <dgm:pt modelId="{322A5182-A506-465F-920D-CD7CF4C2294F}" type="pres">
      <dgm:prSet presAssocID="{1F7A72CD-D92F-4C60-BE1A-7BC2D023BB05}" presName="process" presStyleCnt="0"/>
      <dgm:spPr/>
    </dgm:pt>
    <dgm:pt modelId="{F72D2409-8F2F-4849-8259-0C10A3E473A3}" type="pres">
      <dgm:prSet presAssocID="{019695E6-A658-4897-80F2-A08CC8E51471}" presName="composite1" presStyleCnt="0"/>
      <dgm:spPr/>
    </dgm:pt>
    <dgm:pt modelId="{F978296F-A8E9-4B6C-9E89-B00C76F27904}" type="pres">
      <dgm:prSet presAssocID="{019695E6-A658-4897-80F2-A08CC8E51471}" presName="dummyNode1" presStyleLbl="node1" presStyleIdx="0" presStyleCnt="3"/>
      <dgm:spPr/>
    </dgm:pt>
    <dgm:pt modelId="{84D1DD7D-4364-4FC0-BD7A-6D752EA0C43B}" type="pres">
      <dgm:prSet presAssocID="{019695E6-A658-4897-80F2-A08CC8E51471}" presName="childNode1" presStyleLbl="bgAcc1" presStyleIdx="0" presStyleCnt="3">
        <dgm:presLayoutVars>
          <dgm:bulletEnabled val="1"/>
        </dgm:presLayoutVars>
      </dgm:prSet>
      <dgm:spPr/>
    </dgm:pt>
    <dgm:pt modelId="{A60DA086-521F-49F7-B410-B76140292A44}" type="pres">
      <dgm:prSet presAssocID="{019695E6-A658-4897-80F2-A08CC8E51471}" presName="childNode1tx" presStyleLbl="bgAcc1" presStyleIdx="0" presStyleCnt="3">
        <dgm:presLayoutVars>
          <dgm:bulletEnabled val="1"/>
        </dgm:presLayoutVars>
      </dgm:prSet>
      <dgm:spPr/>
    </dgm:pt>
    <dgm:pt modelId="{EDF25B74-59DB-459F-AE5B-545FBC851F87}" type="pres">
      <dgm:prSet presAssocID="{019695E6-A658-4897-80F2-A08CC8E51471}" presName="parentNode1" presStyleLbl="node1" presStyleIdx="0" presStyleCnt="3">
        <dgm:presLayoutVars>
          <dgm:chMax val="1"/>
          <dgm:bulletEnabled val="1"/>
        </dgm:presLayoutVars>
      </dgm:prSet>
      <dgm:spPr/>
    </dgm:pt>
    <dgm:pt modelId="{B6CFFC37-C078-435F-8573-21EDD13F05A5}" type="pres">
      <dgm:prSet presAssocID="{019695E6-A658-4897-80F2-A08CC8E51471}" presName="connSite1" presStyleCnt="0"/>
      <dgm:spPr/>
    </dgm:pt>
    <dgm:pt modelId="{45570AD1-CF0C-47D8-981B-8E7712F67C98}" type="pres">
      <dgm:prSet presAssocID="{91B26892-AE2C-4A26-9563-AE9E9F1FA72C}" presName="Name9" presStyleLbl="sibTrans2D1" presStyleIdx="0" presStyleCnt="2"/>
      <dgm:spPr/>
    </dgm:pt>
    <dgm:pt modelId="{8465115B-D14A-459E-A2D7-FECE94332404}" type="pres">
      <dgm:prSet presAssocID="{5C1DD914-EF33-4EF3-B221-C3F33C853A5A}" presName="composite2" presStyleCnt="0"/>
      <dgm:spPr/>
    </dgm:pt>
    <dgm:pt modelId="{EA155C6B-9766-4E61-8630-BB808B2219D0}" type="pres">
      <dgm:prSet presAssocID="{5C1DD914-EF33-4EF3-B221-C3F33C853A5A}" presName="dummyNode2" presStyleLbl="node1" presStyleIdx="0" presStyleCnt="3"/>
      <dgm:spPr/>
    </dgm:pt>
    <dgm:pt modelId="{E4540ED4-266A-4F12-A6E6-014BC83EACEC}" type="pres">
      <dgm:prSet presAssocID="{5C1DD914-EF33-4EF3-B221-C3F33C853A5A}" presName="childNode2" presStyleLbl="bgAcc1" presStyleIdx="1" presStyleCnt="3">
        <dgm:presLayoutVars>
          <dgm:bulletEnabled val="1"/>
        </dgm:presLayoutVars>
      </dgm:prSet>
      <dgm:spPr/>
    </dgm:pt>
    <dgm:pt modelId="{4C86C687-4965-4DA2-80D1-EE1EC7C9996A}" type="pres">
      <dgm:prSet presAssocID="{5C1DD914-EF33-4EF3-B221-C3F33C853A5A}" presName="childNode2tx" presStyleLbl="bgAcc1" presStyleIdx="1" presStyleCnt="3">
        <dgm:presLayoutVars>
          <dgm:bulletEnabled val="1"/>
        </dgm:presLayoutVars>
      </dgm:prSet>
      <dgm:spPr/>
    </dgm:pt>
    <dgm:pt modelId="{CF5C580D-10AF-44A7-8FE5-3CB764BF1B81}" type="pres">
      <dgm:prSet presAssocID="{5C1DD914-EF33-4EF3-B221-C3F33C853A5A}" presName="parentNode2" presStyleLbl="node1" presStyleIdx="1" presStyleCnt="3">
        <dgm:presLayoutVars>
          <dgm:chMax val="0"/>
          <dgm:bulletEnabled val="1"/>
        </dgm:presLayoutVars>
      </dgm:prSet>
      <dgm:spPr/>
    </dgm:pt>
    <dgm:pt modelId="{BF8E9B54-530D-4B45-9AC2-00920F5E7602}" type="pres">
      <dgm:prSet presAssocID="{5C1DD914-EF33-4EF3-B221-C3F33C853A5A}" presName="connSite2" presStyleCnt="0"/>
      <dgm:spPr/>
    </dgm:pt>
    <dgm:pt modelId="{1D37E62D-9731-4C64-8EAB-56792DAF9616}" type="pres">
      <dgm:prSet presAssocID="{F621EE85-7E3C-4D1D-A5C4-83C833F67D2F}" presName="Name18" presStyleLbl="sibTrans2D1" presStyleIdx="1" presStyleCnt="2"/>
      <dgm:spPr/>
    </dgm:pt>
    <dgm:pt modelId="{EDB8BD8D-C06E-48A9-8FB9-4DFB77FD3F78}" type="pres">
      <dgm:prSet presAssocID="{38870418-F509-4025-AB43-C99E58E9D509}" presName="composite1" presStyleCnt="0"/>
      <dgm:spPr/>
    </dgm:pt>
    <dgm:pt modelId="{AF49B990-5CFC-4B6A-8C56-2B3D1124C87B}" type="pres">
      <dgm:prSet presAssocID="{38870418-F509-4025-AB43-C99E58E9D509}" presName="dummyNode1" presStyleLbl="node1" presStyleIdx="1" presStyleCnt="3"/>
      <dgm:spPr/>
    </dgm:pt>
    <dgm:pt modelId="{4EC3BF90-59CB-4CD5-8E65-F8EECE8EB3B7}" type="pres">
      <dgm:prSet presAssocID="{38870418-F509-4025-AB43-C99E58E9D509}" presName="childNode1" presStyleLbl="bgAcc1" presStyleIdx="2" presStyleCnt="3" custScaleX="109850" custLinFactNeighborX="-7301" custLinFactNeighborY="-321">
        <dgm:presLayoutVars>
          <dgm:bulletEnabled val="1"/>
        </dgm:presLayoutVars>
      </dgm:prSet>
      <dgm:spPr/>
    </dgm:pt>
    <dgm:pt modelId="{181AE6C3-DD1F-404A-B8D7-ACED8D5145E3}" type="pres">
      <dgm:prSet presAssocID="{38870418-F509-4025-AB43-C99E58E9D509}" presName="childNode1tx" presStyleLbl="bgAcc1" presStyleIdx="2" presStyleCnt="3">
        <dgm:presLayoutVars>
          <dgm:bulletEnabled val="1"/>
        </dgm:presLayoutVars>
      </dgm:prSet>
      <dgm:spPr/>
    </dgm:pt>
    <dgm:pt modelId="{2A29C3C5-932D-4B6F-8969-B5E5B16FD239}" type="pres">
      <dgm:prSet presAssocID="{38870418-F509-4025-AB43-C99E58E9D509}" presName="parentNode1" presStyleLbl="node1" presStyleIdx="2" presStyleCnt="3">
        <dgm:presLayoutVars>
          <dgm:chMax val="1"/>
          <dgm:bulletEnabled val="1"/>
        </dgm:presLayoutVars>
      </dgm:prSet>
      <dgm:spPr/>
    </dgm:pt>
    <dgm:pt modelId="{6CA20D3B-B274-4984-82DA-98EBC47D86D8}" type="pres">
      <dgm:prSet presAssocID="{38870418-F509-4025-AB43-C99E58E9D509}" presName="connSite1" presStyleCnt="0"/>
      <dgm:spPr/>
    </dgm:pt>
  </dgm:ptLst>
  <dgm:cxnLst>
    <dgm:cxn modelId="{FBE1830E-130E-405B-8C5C-4CD04063EC80}" type="presOf" srcId="{3456AB0F-96D4-4A97-8F82-64AE552EF6FB}" destId="{A60DA086-521F-49F7-B410-B76140292A44}" srcOrd="1" destOrd="2" presId="urn:microsoft.com/office/officeart/2005/8/layout/hProcess4"/>
    <dgm:cxn modelId="{1025DF0E-8AF9-40EF-8967-1EBC738C1B03}" type="presOf" srcId="{1FAFA9EB-E8A9-463D-AF35-5071306926A9}" destId="{84D1DD7D-4364-4FC0-BD7A-6D752EA0C43B}" srcOrd="0" destOrd="6" presId="urn:microsoft.com/office/officeart/2005/8/layout/hProcess4"/>
    <dgm:cxn modelId="{6B14EE19-04F4-4490-829F-618714C7D9E6}" type="presOf" srcId="{5C1DD914-EF33-4EF3-B221-C3F33C853A5A}" destId="{CF5C580D-10AF-44A7-8FE5-3CB764BF1B81}" srcOrd="0" destOrd="0" presId="urn:microsoft.com/office/officeart/2005/8/layout/hProcess4"/>
    <dgm:cxn modelId="{E317671D-EEA1-47D7-BD62-D90678FD2D26}" type="presOf" srcId="{6AF44131-5722-4528-8937-2F2D64962EE0}" destId="{A60DA086-521F-49F7-B410-B76140292A44}" srcOrd="1" destOrd="5" presId="urn:microsoft.com/office/officeart/2005/8/layout/hProcess4"/>
    <dgm:cxn modelId="{BFA61E20-99D1-42F0-BFE4-FD77A50271C3}" type="presOf" srcId="{B692733A-5AE6-4ECB-8111-57F9EDD9409F}" destId="{E4540ED4-266A-4F12-A6E6-014BC83EACEC}" srcOrd="0" destOrd="2" presId="urn:microsoft.com/office/officeart/2005/8/layout/hProcess4"/>
    <dgm:cxn modelId="{BA632924-67ED-4ECF-9A7B-9C1A161F2962}" srcId="{5C1DD914-EF33-4EF3-B221-C3F33C853A5A}" destId="{B6FEE040-5E22-4FBA-80BD-772A56465F90}" srcOrd="0" destOrd="0" parTransId="{8CE72970-5FE5-419C-8904-F03CDA749BCA}" sibTransId="{C7937236-40A7-4EEE-A278-4CA99EC3F59C}"/>
    <dgm:cxn modelId="{C8AE292B-D05B-4FF2-A2B7-F9DFE63A71AE}" type="presOf" srcId="{B692733A-5AE6-4ECB-8111-57F9EDD9409F}" destId="{4C86C687-4965-4DA2-80D1-EE1EC7C9996A}" srcOrd="1" destOrd="2" presId="urn:microsoft.com/office/officeart/2005/8/layout/hProcess4"/>
    <dgm:cxn modelId="{5B123430-B372-471C-9E52-79D9461B1ACB}" type="presOf" srcId="{99B110F8-6A29-4B06-8B52-0FF5AC6D254D}" destId="{4EC3BF90-59CB-4CD5-8E65-F8EECE8EB3B7}" srcOrd="0" destOrd="3" presId="urn:microsoft.com/office/officeart/2005/8/layout/hProcess4"/>
    <dgm:cxn modelId="{FF256B35-F04C-4733-952A-A852C43996C1}" type="presOf" srcId="{91B26892-AE2C-4A26-9563-AE9E9F1FA72C}" destId="{45570AD1-CF0C-47D8-981B-8E7712F67C98}" srcOrd="0" destOrd="0" presId="urn:microsoft.com/office/officeart/2005/8/layout/hProcess4"/>
    <dgm:cxn modelId="{AAC1DD3A-A3EE-4CA7-BACD-DE838CBFCCC1}" type="presOf" srcId="{1FAFA9EB-E8A9-463D-AF35-5071306926A9}" destId="{A60DA086-521F-49F7-B410-B76140292A44}" srcOrd="1" destOrd="6" presId="urn:microsoft.com/office/officeart/2005/8/layout/hProcess4"/>
    <dgm:cxn modelId="{8724403D-EAB0-4B31-936A-7C2A2EEE410A}" type="presOf" srcId="{38870418-F509-4025-AB43-C99E58E9D509}" destId="{2A29C3C5-932D-4B6F-8969-B5E5B16FD239}" srcOrd="0" destOrd="0" presId="urn:microsoft.com/office/officeart/2005/8/layout/hProcess4"/>
    <dgm:cxn modelId="{81425F3F-1CCF-4D6E-BB0F-C590667BBA3A}" srcId="{019695E6-A658-4897-80F2-A08CC8E51471}" destId="{5F275E72-DEDE-4BE9-A7B5-93C830029A15}" srcOrd="3" destOrd="0" parTransId="{D5CCC266-121D-4FB7-B8E0-516F0C01AFEC}" sibTransId="{E8DC0D8F-A6AC-4AF4-9AF2-322C446DCFBB}"/>
    <dgm:cxn modelId="{DA35413F-16A0-4FBA-B218-10D3E4F6732F}" srcId="{1F7A72CD-D92F-4C60-BE1A-7BC2D023BB05}" destId="{38870418-F509-4025-AB43-C99E58E9D509}" srcOrd="2" destOrd="0" parTransId="{9C76E2A0-B157-420D-8410-B5B6DDAAAFE6}" sibTransId="{8329EFE1-D519-46F7-9819-CE374241DFA4}"/>
    <dgm:cxn modelId="{B5F60248-4D2F-4539-916D-182CAAE0DAE1}" type="presOf" srcId="{5F275E72-DEDE-4BE9-A7B5-93C830029A15}" destId="{A60DA086-521F-49F7-B410-B76140292A44}" srcOrd="1" destOrd="3" presId="urn:microsoft.com/office/officeart/2005/8/layout/hProcess4"/>
    <dgm:cxn modelId="{D0C5C968-8BE5-48EA-8C09-706A92AB48B5}" srcId="{38870418-F509-4025-AB43-C99E58E9D509}" destId="{99B110F8-6A29-4B06-8B52-0FF5AC6D254D}" srcOrd="3" destOrd="0" parTransId="{412B8E3B-A82C-4A7B-9FC8-1B3F408D4184}" sibTransId="{A07D58BA-57FF-4630-9AC9-A0F60EC5736C}"/>
    <dgm:cxn modelId="{9C65F14F-67CC-43B9-A2E9-DA01456F543B}" srcId="{019695E6-A658-4897-80F2-A08CC8E51471}" destId="{6AF44131-5722-4528-8937-2F2D64962EE0}" srcOrd="5" destOrd="0" parTransId="{98702443-CD9D-4441-AC80-29164C564037}" sibTransId="{5849B39F-B1B2-4986-93B1-B2E021C29B5F}"/>
    <dgm:cxn modelId="{E1CE4352-9C0E-484E-8CC5-03985C6EF0D2}" type="presOf" srcId="{5F275E72-DEDE-4BE9-A7B5-93C830029A15}" destId="{84D1DD7D-4364-4FC0-BD7A-6D752EA0C43B}" srcOrd="0" destOrd="3" presId="urn:microsoft.com/office/officeart/2005/8/layout/hProcess4"/>
    <dgm:cxn modelId="{1A7E9453-E29A-4102-932B-49B44410EE3F}" srcId="{38870418-F509-4025-AB43-C99E58E9D509}" destId="{8076752E-5C0E-4590-AE2A-6CD46D26E490}" srcOrd="1" destOrd="0" parTransId="{46966368-712C-4754-A2F7-2A4AF287C18A}" sibTransId="{B8FEB45E-05FA-44FB-A71D-1312798C4A87}"/>
    <dgm:cxn modelId="{73B62374-B279-4EB3-B133-ABA26F3780E1}" srcId="{38870418-F509-4025-AB43-C99E58E9D509}" destId="{3DE293D2-6123-404E-A2C4-31713D59157B}" srcOrd="4" destOrd="0" parTransId="{70FB02EA-3F70-46C7-96FD-12AC172E9174}" sibTransId="{7BE67B6B-00C9-4D6D-8701-A8D78BA26FFA}"/>
    <dgm:cxn modelId="{2E9AEF78-8EE1-4DEB-AE94-42D1B27E4D69}" type="presOf" srcId="{564FE7BB-3F5D-4175-BE9C-9A009F69FB67}" destId="{181AE6C3-DD1F-404A-B8D7-ACED8D5145E3}" srcOrd="1" destOrd="2" presId="urn:microsoft.com/office/officeart/2005/8/layout/hProcess4"/>
    <dgm:cxn modelId="{145B4A82-B995-4537-B836-1289DA207F34}" type="presOf" srcId="{019695E6-A658-4897-80F2-A08CC8E51471}" destId="{EDF25B74-59DB-459F-AE5B-545FBC851F87}" srcOrd="0" destOrd="0" presId="urn:microsoft.com/office/officeart/2005/8/layout/hProcess4"/>
    <dgm:cxn modelId="{145ABA86-23C2-47A6-B88A-1443578EFE3A}" srcId="{019695E6-A658-4897-80F2-A08CC8E51471}" destId="{358B0361-FAD6-4712-9D01-4D9D4D4C5B71}" srcOrd="0" destOrd="0" parTransId="{27010C45-65D8-423F-A9E9-1020F07F9EA1}" sibTransId="{C77EEA21-7833-4153-AE31-5AC451CF88B4}"/>
    <dgm:cxn modelId="{CF65DE88-0D34-4891-BAB5-1A75A80B7C2A}" type="presOf" srcId="{05769790-14E8-4148-9EFC-2DA79A5686F2}" destId="{A60DA086-521F-49F7-B410-B76140292A44}" srcOrd="1" destOrd="4" presId="urn:microsoft.com/office/officeart/2005/8/layout/hProcess4"/>
    <dgm:cxn modelId="{08688789-0512-4B1B-A5AA-F722A4BD6B0D}" type="presOf" srcId="{D9C7E703-DE61-45CD-A076-3B7868D3DE65}" destId="{4EC3BF90-59CB-4CD5-8E65-F8EECE8EB3B7}" srcOrd="0" destOrd="0" presId="urn:microsoft.com/office/officeart/2005/8/layout/hProcess4"/>
    <dgm:cxn modelId="{3A93478E-D4ED-4F8C-A17D-B11B5601D3B4}" type="presOf" srcId="{1B1E35D1-40F0-424A-BF9B-E81B53494A27}" destId="{4C86C687-4965-4DA2-80D1-EE1EC7C9996A}" srcOrd="1" destOrd="1" presId="urn:microsoft.com/office/officeart/2005/8/layout/hProcess4"/>
    <dgm:cxn modelId="{ABAF1395-9A49-40D2-BD7B-2FE7CD74AA24}" srcId="{5C1DD914-EF33-4EF3-B221-C3F33C853A5A}" destId="{B692733A-5AE6-4ECB-8111-57F9EDD9409F}" srcOrd="2" destOrd="0" parTransId="{26F0D997-187B-4259-A25A-8043A7B50CC5}" sibTransId="{6C5D385B-F1D8-49C4-BE45-F31745C0EC23}"/>
    <dgm:cxn modelId="{2C2ABC9C-FDA1-4D17-A69A-C242F6CA252D}" type="presOf" srcId="{3DE293D2-6123-404E-A2C4-31713D59157B}" destId="{4EC3BF90-59CB-4CD5-8E65-F8EECE8EB3B7}" srcOrd="0" destOrd="4" presId="urn:microsoft.com/office/officeart/2005/8/layout/hProcess4"/>
    <dgm:cxn modelId="{FA425D9F-B81D-4DB1-AC29-A76966A6C87B}" type="presOf" srcId="{564FE7BB-3F5D-4175-BE9C-9A009F69FB67}" destId="{4EC3BF90-59CB-4CD5-8E65-F8EECE8EB3B7}" srcOrd="0" destOrd="2" presId="urn:microsoft.com/office/officeart/2005/8/layout/hProcess4"/>
    <dgm:cxn modelId="{41419AA3-01B9-406C-93F8-6742B76EFC2D}" type="presOf" srcId="{B6FEE040-5E22-4FBA-80BD-772A56465F90}" destId="{4C86C687-4965-4DA2-80D1-EE1EC7C9996A}" srcOrd="1" destOrd="0" presId="urn:microsoft.com/office/officeart/2005/8/layout/hProcess4"/>
    <dgm:cxn modelId="{D57DC5A3-62AB-4A91-BBF8-F2DF04AF875E}" srcId="{019695E6-A658-4897-80F2-A08CC8E51471}" destId="{3456AB0F-96D4-4A97-8F82-64AE552EF6FB}" srcOrd="2" destOrd="0" parTransId="{284D4E98-45C6-4808-A7A3-BF108FD2DDFB}" sibTransId="{9E69DAB2-AA26-49ED-A477-8A58EC04F4DD}"/>
    <dgm:cxn modelId="{1E53ABA5-41B2-4D1A-972F-5E6CB2DDDD8D}" type="presOf" srcId="{F621EE85-7E3C-4D1D-A5C4-83C833F67D2F}" destId="{1D37E62D-9731-4C64-8EAB-56792DAF9616}" srcOrd="0" destOrd="0" presId="urn:microsoft.com/office/officeart/2005/8/layout/hProcess4"/>
    <dgm:cxn modelId="{E4CF87A7-5229-44E6-8B7F-268AF8628575}" srcId="{38870418-F509-4025-AB43-C99E58E9D509}" destId="{D9C7E703-DE61-45CD-A076-3B7868D3DE65}" srcOrd="0" destOrd="0" parTransId="{6C4A08EF-FCAD-407D-8F21-9E4C9FF1A351}" sibTransId="{B4AA8A62-5BB9-4CA4-827A-ECB285FBE9D9}"/>
    <dgm:cxn modelId="{39813BA8-4D36-4C70-831C-9048A0CFFA76}" type="presOf" srcId="{6AF44131-5722-4528-8937-2F2D64962EE0}" destId="{84D1DD7D-4364-4FC0-BD7A-6D752EA0C43B}" srcOrd="0" destOrd="5" presId="urn:microsoft.com/office/officeart/2005/8/layout/hProcess4"/>
    <dgm:cxn modelId="{903A6FA8-8D32-4EB6-B842-42A7CB3CDF3C}" type="presOf" srcId="{358B0361-FAD6-4712-9D01-4D9D4D4C5B71}" destId="{A60DA086-521F-49F7-B410-B76140292A44}" srcOrd="1" destOrd="0" presId="urn:microsoft.com/office/officeart/2005/8/layout/hProcess4"/>
    <dgm:cxn modelId="{916F0AB3-B677-4475-AD2A-B3AAF0878350}" type="presOf" srcId="{99B110F8-6A29-4B06-8B52-0FF5AC6D254D}" destId="{181AE6C3-DD1F-404A-B8D7-ACED8D5145E3}" srcOrd="1" destOrd="3" presId="urn:microsoft.com/office/officeart/2005/8/layout/hProcess4"/>
    <dgm:cxn modelId="{68FC41B3-496C-43C6-B2B1-E9506AC09D6E}" type="presOf" srcId="{8076752E-5C0E-4590-AE2A-6CD46D26E490}" destId="{4EC3BF90-59CB-4CD5-8E65-F8EECE8EB3B7}" srcOrd="0" destOrd="1" presId="urn:microsoft.com/office/officeart/2005/8/layout/hProcess4"/>
    <dgm:cxn modelId="{C22D02B5-81B3-4DC6-A4F8-7903BD09E02E}" type="presOf" srcId="{8076752E-5C0E-4590-AE2A-6CD46D26E490}" destId="{181AE6C3-DD1F-404A-B8D7-ACED8D5145E3}" srcOrd="1" destOrd="1" presId="urn:microsoft.com/office/officeart/2005/8/layout/hProcess4"/>
    <dgm:cxn modelId="{23DF3AB5-85D8-423F-9DB8-F71B5D91EBE9}" type="presOf" srcId="{3DE293D2-6123-404E-A2C4-31713D59157B}" destId="{181AE6C3-DD1F-404A-B8D7-ACED8D5145E3}" srcOrd="1" destOrd="4" presId="urn:microsoft.com/office/officeart/2005/8/layout/hProcess4"/>
    <dgm:cxn modelId="{BC5E16B8-288E-4BAD-B564-62DA4E67A0F7}" type="presOf" srcId="{358B0361-FAD6-4712-9D01-4D9D4D4C5B71}" destId="{84D1DD7D-4364-4FC0-BD7A-6D752EA0C43B}" srcOrd="0" destOrd="0" presId="urn:microsoft.com/office/officeart/2005/8/layout/hProcess4"/>
    <dgm:cxn modelId="{F53691BC-C040-4E08-9B0F-F6897E7C10AD}" type="presOf" srcId="{1B1E35D1-40F0-424A-BF9B-E81B53494A27}" destId="{E4540ED4-266A-4F12-A6E6-014BC83EACEC}" srcOrd="0" destOrd="1" presId="urn:microsoft.com/office/officeart/2005/8/layout/hProcess4"/>
    <dgm:cxn modelId="{0E693DC4-894C-4284-B6A9-FC5BB696B153}" srcId="{5C1DD914-EF33-4EF3-B221-C3F33C853A5A}" destId="{1B1E35D1-40F0-424A-BF9B-E81B53494A27}" srcOrd="1" destOrd="0" parTransId="{E86FA6C9-AE23-43EA-8E8D-9F9823D329A4}" sibTransId="{88046618-0E0B-4F85-8407-BD3E2D7B1520}"/>
    <dgm:cxn modelId="{AD66E8C7-2AF9-4795-BF53-F9B54D9ACAD3}" srcId="{019695E6-A658-4897-80F2-A08CC8E51471}" destId="{05769790-14E8-4148-9EFC-2DA79A5686F2}" srcOrd="4" destOrd="0" parTransId="{E61EDA08-B100-421F-BC98-E5710E28E044}" sibTransId="{792B1C38-7CC7-43E8-85FE-86B5CFE34B39}"/>
    <dgm:cxn modelId="{6EFF93C8-0699-4536-9CB9-F6FBDC405BEA}" type="presOf" srcId="{3456AB0F-96D4-4A97-8F82-64AE552EF6FB}" destId="{84D1DD7D-4364-4FC0-BD7A-6D752EA0C43B}" srcOrd="0" destOrd="2" presId="urn:microsoft.com/office/officeart/2005/8/layout/hProcess4"/>
    <dgm:cxn modelId="{C0F52AD4-B4F8-41F8-B1E1-BF422735979D}" srcId="{1F7A72CD-D92F-4C60-BE1A-7BC2D023BB05}" destId="{5C1DD914-EF33-4EF3-B221-C3F33C853A5A}" srcOrd="1" destOrd="0" parTransId="{7B5EAACE-94C5-4928-9134-CA8DE1E36EAC}" sibTransId="{F621EE85-7E3C-4D1D-A5C4-83C833F67D2F}"/>
    <dgm:cxn modelId="{E9D14AD8-7615-4B36-B4ED-35EBF6E29CC0}" srcId="{38870418-F509-4025-AB43-C99E58E9D509}" destId="{564FE7BB-3F5D-4175-BE9C-9A009F69FB67}" srcOrd="2" destOrd="0" parTransId="{DA2D1691-B0DE-42F7-A88E-CA241CCD70CF}" sibTransId="{A0603EE5-9061-41DE-AD8E-9E062EB7975F}"/>
    <dgm:cxn modelId="{14F8C6DA-95E1-4521-9875-06DD633897CD}" srcId="{019695E6-A658-4897-80F2-A08CC8E51471}" destId="{1FAFA9EB-E8A9-463D-AF35-5071306926A9}" srcOrd="6" destOrd="0" parTransId="{68183127-8420-483B-A71A-713799AA4CF1}" sibTransId="{909CB53E-E523-4746-9CB4-96EE17052C61}"/>
    <dgm:cxn modelId="{3848B0DE-80FD-4196-BC9E-FC89C06E50C4}" type="presOf" srcId="{B6FEE040-5E22-4FBA-80BD-772A56465F90}" destId="{E4540ED4-266A-4F12-A6E6-014BC83EACEC}" srcOrd="0" destOrd="0" presId="urn:microsoft.com/office/officeart/2005/8/layout/hProcess4"/>
    <dgm:cxn modelId="{980A31E5-9F71-46F1-BB00-830F7871791E}" type="presOf" srcId="{B55E4287-18D6-44F9-9998-27DFC3DE3899}" destId="{A60DA086-521F-49F7-B410-B76140292A44}" srcOrd="1" destOrd="1" presId="urn:microsoft.com/office/officeart/2005/8/layout/hProcess4"/>
    <dgm:cxn modelId="{769B16E8-489C-4724-A9BD-746444FF4798}" type="presOf" srcId="{1F7A72CD-D92F-4C60-BE1A-7BC2D023BB05}" destId="{709DFC08-723E-4F27-8CED-E4BB59F4ED34}" srcOrd="0" destOrd="0" presId="urn:microsoft.com/office/officeart/2005/8/layout/hProcess4"/>
    <dgm:cxn modelId="{38B8EFEA-2AC2-4508-B50C-D7096BAE04EF}" srcId="{019695E6-A658-4897-80F2-A08CC8E51471}" destId="{B55E4287-18D6-44F9-9998-27DFC3DE3899}" srcOrd="1" destOrd="0" parTransId="{E2B3B95E-8796-44D3-BBC5-932F32BF5AC2}" sibTransId="{2F179F31-BBE7-48BC-8DC5-9CCC405069A8}"/>
    <dgm:cxn modelId="{A4AFEBEB-CADA-4C5F-8F8A-8794CC02B16A}" type="presOf" srcId="{D9C7E703-DE61-45CD-A076-3B7868D3DE65}" destId="{181AE6C3-DD1F-404A-B8D7-ACED8D5145E3}" srcOrd="1" destOrd="0" presId="urn:microsoft.com/office/officeart/2005/8/layout/hProcess4"/>
    <dgm:cxn modelId="{E6A3CBF4-6DCE-4383-8444-BEE5F48809C6}" srcId="{1F7A72CD-D92F-4C60-BE1A-7BC2D023BB05}" destId="{019695E6-A658-4897-80F2-A08CC8E51471}" srcOrd="0" destOrd="0" parTransId="{B686F262-5B44-47A7-8841-EAC8EC87E6C1}" sibTransId="{91B26892-AE2C-4A26-9563-AE9E9F1FA72C}"/>
    <dgm:cxn modelId="{81296BF5-0A39-4290-8DDC-9BF13F0BC307}" type="presOf" srcId="{05769790-14E8-4148-9EFC-2DA79A5686F2}" destId="{84D1DD7D-4364-4FC0-BD7A-6D752EA0C43B}" srcOrd="0" destOrd="4" presId="urn:microsoft.com/office/officeart/2005/8/layout/hProcess4"/>
    <dgm:cxn modelId="{DD5151F7-19A1-40CE-BDBA-DAC31ED1C088}" type="presOf" srcId="{B55E4287-18D6-44F9-9998-27DFC3DE3899}" destId="{84D1DD7D-4364-4FC0-BD7A-6D752EA0C43B}" srcOrd="0" destOrd="1" presId="urn:microsoft.com/office/officeart/2005/8/layout/hProcess4"/>
    <dgm:cxn modelId="{44996EEC-F8D4-4C25-88CC-A65C98CA3433}" type="presParOf" srcId="{709DFC08-723E-4F27-8CED-E4BB59F4ED34}" destId="{E5766F4E-7CA4-429C-A33C-26DF49F6B700}" srcOrd="0" destOrd="0" presId="urn:microsoft.com/office/officeart/2005/8/layout/hProcess4"/>
    <dgm:cxn modelId="{077B4AF3-8F27-4ACA-9E46-6C650F4ACE50}" type="presParOf" srcId="{709DFC08-723E-4F27-8CED-E4BB59F4ED34}" destId="{3DAA75A7-C214-4504-A8B7-89D372992969}" srcOrd="1" destOrd="0" presId="urn:microsoft.com/office/officeart/2005/8/layout/hProcess4"/>
    <dgm:cxn modelId="{1119EA7B-8738-4F40-B21A-B041ECCDC7C0}" type="presParOf" srcId="{709DFC08-723E-4F27-8CED-E4BB59F4ED34}" destId="{322A5182-A506-465F-920D-CD7CF4C2294F}" srcOrd="2" destOrd="0" presId="urn:microsoft.com/office/officeart/2005/8/layout/hProcess4"/>
    <dgm:cxn modelId="{C0AD3CB8-9DEB-46B6-8867-35150BCDB7E0}" type="presParOf" srcId="{322A5182-A506-465F-920D-CD7CF4C2294F}" destId="{F72D2409-8F2F-4849-8259-0C10A3E473A3}" srcOrd="0" destOrd="0" presId="urn:microsoft.com/office/officeart/2005/8/layout/hProcess4"/>
    <dgm:cxn modelId="{5971715F-E62C-43FC-8475-8B5FF7ACECC6}" type="presParOf" srcId="{F72D2409-8F2F-4849-8259-0C10A3E473A3}" destId="{F978296F-A8E9-4B6C-9E89-B00C76F27904}" srcOrd="0" destOrd="0" presId="urn:microsoft.com/office/officeart/2005/8/layout/hProcess4"/>
    <dgm:cxn modelId="{8F08B218-3FEC-412F-85D8-FE6B4BDD701F}" type="presParOf" srcId="{F72D2409-8F2F-4849-8259-0C10A3E473A3}" destId="{84D1DD7D-4364-4FC0-BD7A-6D752EA0C43B}" srcOrd="1" destOrd="0" presId="urn:microsoft.com/office/officeart/2005/8/layout/hProcess4"/>
    <dgm:cxn modelId="{F234F901-7A0A-4EC8-820E-596480C74D9F}" type="presParOf" srcId="{F72D2409-8F2F-4849-8259-0C10A3E473A3}" destId="{A60DA086-521F-49F7-B410-B76140292A44}" srcOrd="2" destOrd="0" presId="urn:microsoft.com/office/officeart/2005/8/layout/hProcess4"/>
    <dgm:cxn modelId="{7599BC24-66C0-4473-8304-0DA5061E9E58}" type="presParOf" srcId="{F72D2409-8F2F-4849-8259-0C10A3E473A3}" destId="{EDF25B74-59DB-459F-AE5B-545FBC851F87}" srcOrd="3" destOrd="0" presId="urn:microsoft.com/office/officeart/2005/8/layout/hProcess4"/>
    <dgm:cxn modelId="{C1001270-F4F5-4881-A836-D35D4A01269C}" type="presParOf" srcId="{F72D2409-8F2F-4849-8259-0C10A3E473A3}" destId="{B6CFFC37-C078-435F-8573-21EDD13F05A5}" srcOrd="4" destOrd="0" presId="urn:microsoft.com/office/officeart/2005/8/layout/hProcess4"/>
    <dgm:cxn modelId="{8DEE1865-FB4B-473D-BE35-6A4C5B0F79D9}" type="presParOf" srcId="{322A5182-A506-465F-920D-CD7CF4C2294F}" destId="{45570AD1-CF0C-47D8-981B-8E7712F67C98}" srcOrd="1" destOrd="0" presId="urn:microsoft.com/office/officeart/2005/8/layout/hProcess4"/>
    <dgm:cxn modelId="{7454FFBA-1D1C-4D38-A5AE-59695260C10E}" type="presParOf" srcId="{322A5182-A506-465F-920D-CD7CF4C2294F}" destId="{8465115B-D14A-459E-A2D7-FECE94332404}" srcOrd="2" destOrd="0" presId="urn:microsoft.com/office/officeart/2005/8/layout/hProcess4"/>
    <dgm:cxn modelId="{7EACCD08-2986-476D-A96F-6C2C3A485784}" type="presParOf" srcId="{8465115B-D14A-459E-A2D7-FECE94332404}" destId="{EA155C6B-9766-4E61-8630-BB808B2219D0}" srcOrd="0" destOrd="0" presId="urn:microsoft.com/office/officeart/2005/8/layout/hProcess4"/>
    <dgm:cxn modelId="{5593D74D-C5E5-4571-9BE9-E9EF7A562444}" type="presParOf" srcId="{8465115B-D14A-459E-A2D7-FECE94332404}" destId="{E4540ED4-266A-4F12-A6E6-014BC83EACEC}" srcOrd="1" destOrd="0" presId="urn:microsoft.com/office/officeart/2005/8/layout/hProcess4"/>
    <dgm:cxn modelId="{375AEBF6-ADAA-46BF-AF73-3AA1B37143A0}" type="presParOf" srcId="{8465115B-D14A-459E-A2D7-FECE94332404}" destId="{4C86C687-4965-4DA2-80D1-EE1EC7C9996A}" srcOrd="2" destOrd="0" presId="urn:microsoft.com/office/officeart/2005/8/layout/hProcess4"/>
    <dgm:cxn modelId="{9D88D87C-F2D1-477D-B230-E357E10DEE19}" type="presParOf" srcId="{8465115B-D14A-459E-A2D7-FECE94332404}" destId="{CF5C580D-10AF-44A7-8FE5-3CB764BF1B81}" srcOrd="3" destOrd="0" presId="urn:microsoft.com/office/officeart/2005/8/layout/hProcess4"/>
    <dgm:cxn modelId="{D791F258-72FE-400E-ACF6-EC782FD1044A}" type="presParOf" srcId="{8465115B-D14A-459E-A2D7-FECE94332404}" destId="{BF8E9B54-530D-4B45-9AC2-00920F5E7602}" srcOrd="4" destOrd="0" presId="urn:microsoft.com/office/officeart/2005/8/layout/hProcess4"/>
    <dgm:cxn modelId="{BC3CE478-85B6-4059-B0DA-76D8E472257B}" type="presParOf" srcId="{322A5182-A506-465F-920D-CD7CF4C2294F}" destId="{1D37E62D-9731-4C64-8EAB-56792DAF9616}" srcOrd="3" destOrd="0" presId="urn:microsoft.com/office/officeart/2005/8/layout/hProcess4"/>
    <dgm:cxn modelId="{0E92E0D5-2CC1-4160-B352-76B86A050129}" type="presParOf" srcId="{322A5182-A506-465F-920D-CD7CF4C2294F}" destId="{EDB8BD8D-C06E-48A9-8FB9-4DFB77FD3F78}" srcOrd="4" destOrd="0" presId="urn:microsoft.com/office/officeart/2005/8/layout/hProcess4"/>
    <dgm:cxn modelId="{B6C7F110-5222-4940-A5BF-6D7996C7285D}" type="presParOf" srcId="{EDB8BD8D-C06E-48A9-8FB9-4DFB77FD3F78}" destId="{AF49B990-5CFC-4B6A-8C56-2B3D1124C87B}" srcOrd="0" destOrd="0" presId="urn:microsoft.com/office/officeart/2005/8/layout/hProcess4"/>
    <dgm:cxn modelId="{B5FAFB18-8916-4BA8-9C47-4D06A9407CA4}" type="presParOf" srcId="{EDB8BD8D-C06E-48A9-8FB9-4DFB77FD3F78}" destId="{4EC3BF90-59CB-4CD5-8E65-F8EECE8EB3B7}" srcOrd="1" destOrd="0" presId="urn:microsoft.com/office/officeart/2005/8/layout/hProcess4"/>
    <dgm:cxn modelId="{BAFD6D5B-D4E3-4B68-8258-A3C988FE6A3C}" type="presParOf" srcId="{EDB8BD8D-C06E-48A9-8FB9-4DFB77FD3F78}" destId="{181AE6C3-DD1F-404A-B8D7-ACED8D5145E3}" srcOrd="2" destOrd="0" presId="urn:microsoft.com/office/officeart/2005/8/layout/hProcess4"/>
    <dgm:cxn modelId="{C61ECFCE-86D2-4DEB-8EB9-7009D1C15568}" type="presParOf" srcId="{EDB8BD8D-C06E-48A9-8FB9-4DFB77FD3F78}" destId="{2A29C3C5-932D-4B6F-8969-B5E5B16FD239}" srcOrd="3" destOrd="0" presId="urn:microsoft.com/office/officeart/2005/8/layout/hProcess4"/>
    <dgm:cxn modelId="{EBB8B1EE-1F5B-428A-BA13-96062A6F7E81}" type="presParOf" srcId="{EDB8BD8D-C06E-48A9-8FB9-4DFB77FD3F78}" destId="{6CA20D3B-B274-4984-82DA-98EBC47D86D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85713-5B19-49FD-BB42-4744E5A655E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D3E827F6-C4BE-4472-8C5B-ED40317D2FBC}">
      <dgm:prSet phldrT="[Text]" custT="1"/>
      <dgm:spPr>
        <a:solidFill>
          <a:srgbClr val="1C498B"/>
        </a:solidFill>
      </dgm:spPr>
      <dgm:t>
        <a:bodyPr/>
        <a:lstStyle/>
        <a:p>
          <a:pPr rtl="0">
            <a:spcAft>
              <a:spcPts val="600"/>
            </a:spcAft>
          </a:pPr>
          <a:r>
            <a:rPr lang="en-US" sz="4800"/>
            <a:t>PVB Finish Line Goals:</a:t>
          </a:r>
          <a:r>
            <a:rPr lang="en-US" sz="4800">
              <a:latin typeface="Calibri" panose="020F0502020204030204"/>
            </a:rPr>
            <a:t> </a:t>
          </a:r>
          <a:endParaRPr lang="en-US" sz="4800"/>
        </a:p>
        <a:p>
          <a:pPr>
            <a:spcAft>
              <a:spcPts val="600"/>
            </a:spcAft>
          </a:pPr>
          <a:r>
            <a:rPr lang="en-US" sz="3600"/>
            <a:t>QI Excellence Award</a:t>
          </a:r>
        </a:p>
      </dgm:t>
    </dgm:pt>
    <dgm:pt modelId="{38EBA0CD-F712-46B9-B185-042DA184D99B}" type="parTrans" cxnId="{7BF13868-92CF-4E47-A13F-98EE80D6B7D9}">
      <dgm:prSet/>
      <dgm:spPr/>
      <dgm:t>
        <a:bodyPr/>
        <a:lstStyle/>
        <a:p>
          <a:endParaRPr lang="en-US"/>
        </a:p>
      </dgm:t>
    </dgm:pt>
    <dgm:pt modelId="{4CA0C7C1-87F7-4D64-B03D-0464566A29C4}" type="sibTrans" cxnId="{7BF13868-92CF-4E47-A13F-98EE80D6B7D9}">
      <dgm:prSet/>
      <dgm:spPr/>
      <dgm:t>
        <a:bodyPr/>
        <a:lstStyle/>
        <a:p>
          <a:endParaRPr lang="en-US"/>
        </a:p>
      </dgm:t>
    </dgm:pt>
    <dgm:pt modelId="{0062D2D8-2EA7-4318-B2A8-4C4672C2529C}">
      <dgm:prSet phldrT="[Text]"/>
      <dgm:spPr/>
      <dgm:t>
        <a:bodyPr/>
        <a:lstStyle/>
        <a:p>
          <a:r>
            <a:rPr lang="en-US" b="1" u="sng"/>
            <a:t>6</a:t>
          </a:r>
          <a:r>
            <a:rPr lang="en-US"/>
            <a:t> Key Structure Measures in Place</a:t>
          </a:r>
        </a:p>
      </dgm:t>
    </dgm:pt>
    <dgm:pt modelId="{F0E2E2D6-1707-45F8-88A7-05944178C390}" type="parTrans" cxnId="{A7A882D3-712C-41BF-ACAC-1DD9B7DD8682}">
      <dgm:prSet/>
      <dgm:spPr/>
      <dgm:t>
        <a:bodyPr/>
        <a:lstStyle/>
        <a:p>
          <a:endParaRPr lang="en-US"/>
        </a:p>
      </dgm:t>
    </dgm:pt>
    <dgm:pt modelId="{EEA87371-9291-4768-981D-F5AD491295C7}" type="sibTrans" cxnId="{A7A882D3-712C-41BF-ACAC-1DD9B7DD8682}">
      <dgm:prSet/>
      <dgm:spPr/>
      <dgm:t>
        <a:bodyPr/>
        <a:lstStyle/>
        <a:p>
          <a:endParaRPr lang="en-US"/>
        </a:p>
      </dgm:t>
    </dgm:pt>
    <dgm:pt modelId="{68F427A4-CDA0-4D36-97D0-05EBDAE1D36F}">
      <dgm:prSet phldrT="[Text]"/>
      <dgm:spPr/>
      <dgm:t>
        <a:bodyPr/>
        <a:lstStyle/>
        <a:p>
          <a:pPr rtl="0"/>
          <a:r>
            <a:rPr lang="en-US"/>
            <a:t>NTSV C-Section Rate </a:t>
          </a:r>
          <a:r>
            <a:rPr lang="en-US" b="0" u="none"/>
            <a:t>≤</a:t>
          </a:r>
          <a:r>
            <a:rPr lang="en-US" b="1" u="sng"/>
            <a:t>23.6%</a:t>
          </a:r>
        </a:p>
      </dgm:t>
    </dgm:pt>
    <dgm:pt modelId="{F69659BD-856C-4791-B64B-E228A50E9CC3}" type="parTrans" cxnId="{22758760-EC2E-41A2-8C5D-F0B999A30125}">
      <dgm:prSet/>
      <dgm:spPr/>
      <dgm:t>
        <a:bodyPr/>
        <a:lstStyle/>
        <a:p>
          <a:endParaRPr lang="en-US"/>
        </a:p>
      </dgm:t>
    </dgm:pt>
    <dgm:pt modelId="{19B491E1-C02F-4FE4-9EB9-11DCBB23EE21}" type="sibTrans" cxnId="{22758760-EC2E-41A2-8C5D-F0B999A30125}">
      <dgm:prSet/>
      <dgm:spPr/>
      <dgm:t>
        <a:bodyPr/>
        <a:lstStyle/>
        <a:p>
          <a:endParaRPr lang="en-US"/>
        </a:p>
      </dgm:t>
    </dgm:pt>
    <dgm:pt modelId="{136BCD5D-FD57-4BE3-B3F9-23F3C98CD588}">
      <dgm:prSet phldrT="[Text]"/>
      <dgm:spPr/>
      <dgm:t>
        <a:bodyPr/>
        <a:lstStyle/>
        <a:p>
          <a:r>
            <a:rPr lang="en-US" b="1" u="sng"/>
            <a:t>80% </a:t>
          </a:r>
          <a:r>
            <a:rPr lang="en-US"/>
            <a:t>of Providers and Nurses educated on ACOG/SMFM Guidelines</a:t>
          </a:r>
          <a:endParaRPr lang="en-US" b="1" u="sng"/>
        </a:p>
      </dgm:t>
    </dgm:pt>
    <dgm:pt modelId="{3EFC0FA5-6C23-4664-977A-3A45B26187FA}" type="parTrans" cxnId="{243836A5-D2AA-4304-87E4-5BFC85298C53}">
      <dgm:prSet/>
      <dgm:spPr/>
      <dgm:t>
        <a:bodyPr/>
        <a:lstStyle/>
        <a:p>
          <a:endParaRPr lang="en-US"/>
        </a:p>
      </dgm:t>
    </dgm:pt>
    <dgm:pt modelId="{9A4C1403-E484-4C13-9D67-5BDF6C1D1FB8}" type="sibTrans" cxnId="{243836A5-D2AA-4304-87E4-5BFC85298C53}">
      <dgm:prSet/>
      <dgm:spPr/>
      <dgm:t>
        <a:bodyPr/>
        <a:lstStyle/>
        <a:p>
          <a:endParaRPr lang="en-US"/>
        </a:p>
      </dgm:t>
    </dgm:pt>
    <dgm:pt modelId="{78C79DF1-4455-4362-A02A-609B9A47C71E}">
      <dgm:prSet phldrT="[Text]"/>
      <dgm:spPr/>
      <dgm:t>
        <a:bodyPr/>
        <a:lstStyle/>
        <a:p>
          <a:pPr rtl="0"/>
          <a:r>
            <a:rPr lang="en-US" b="1" u="sng">
              <a:ea typeface="+mn-lt"/>
              <a:cs typeface="+mn-lt"/>
            </a:rPr>
            <a:t>80% </a:t>
          </a:r>
          <a:r>
            <a:rPr lang="en-US">
              <a:ea typeface="+mn-lt"/>
              <a:cs typeface="+mn-lt"/>
            </a:rPr>
            <a:t>of all NTSV C-Sections Meeting ACOG/SMFM Guidelines</a:t>
          </a:r>
          <a:r>
            <a:rPr lang="en-US">
              <a:latin typeface="Calibri" panose="020F0502020204030204"/>
              <a:ea typeface="+mn-lt"/>
              <a:cs typeface="+mn-lt"/>
            </a:rPr>
            <a:t> </a:t>
          </a:r>
          <a:endParaRPr lang="en-US" b="1" u="sng"/>
        </a:p>
      </dgm:t>
    </dgm:pt>
    <dgm:pt modelId="{8A523ED1-02B5-4E8E-AFED-B6C6FD7BF55D}" type="parTrans" cxnId="{8E621B33-DEC5-41A5-B888-D690878106EE}">
      <dgm:prSet/>
      <dgm:spPr/>
      <dgm:t>
        <a:bodyPr/>
        <a:lstStyle/>
        <a:p>
          <a:endParaRPr lang="en-US"/>
        </a:p>
      </dgm:t>
    </dgm:pt>
    <dgm:pt modelId="{CB5263F3-976E-4A1C-B48F-53519011D912}" type="sibTrans" cxnId="{8E621B33-DEC5-41A5-B888-D690878106EE}">
      <dgm:prSet/>
      <dgm:spPr/>
      <dgm:t>
        <a:bodyPr/>
        <a:lstStyle/>
        <a:p>
          <a:endParaRPr lang="en-US"/>
        </a:p>
      </dgm:t>
    </dgm:pt>
    <dgm:pt modelId="{CBF2718F-59A7-4A5B-81CC-1D63147AB168}" type="pres">
      <dgm:prSet presAssocID="{22F85713-5B19-49FD-BB42-4744E5A655E4}" presName="composite" presStyleCnt="0">
        <dgm:presLayoutVars>
          <dgm:chMax val="1"/>
          <dgm:dir/>
          <dgm:resizeHandles val="exact"/>
        </dgm:presLayoutVars>
      </dgm:prSet>
      <dgm:spPr/>
    </dgm:pt>
    <dgm:pt modelId="{1DF6E47F-41B6-4B49-9AB9-C4F53C51F631}" type="pres">
      <dgm:prSet presAssocID="{D3E827F6-C4BE-4472-8C5B-ED40317D2FBC}" presName="roof" presStyleLbl="dkBgShp" presStyleIdx="0" presStyleCnt="2"/>
      <dgm:spPr/>
    </dgm:pt>
    <dgm:pt modelId="{0113768C-FDEB-4E2E-B660-34D5D6549B44}" type="pres">
      <dgm:prSet presAssocID="{D3E827F6-C4BE-4472-8C5B-ED40317D2FBC}" presName="pillars" presStyleCnt="0"/>
      <dgm:spPr/>
    </dgm:pt>
    <dgm:pt modelId="{A5146FFA-5D72-4150-A4B0-92581BC433E9}" type="pres">
      <dgm:prSet presAssocID="{D3E827F6-C4BE-4472-8C5B-ED40317D2FBC}" presName="pillar1" presStyleLbl="node1" presStyleIdx="0" presStyleCnt="4">
        <dgm:presLayoutVars>
          <dgm:bulletEnabled val="1"/>
        </dgm:presLayoutVars>
      </dgm:prSet>
      <dgm:spPr/>
    </dgm:pt>
    <dgm:pt modelId="{30CB18CA-6184-4B31-8689-5ED885DAC293}" type="pres">
      <dgm:prSet presAssocID="{136BCD5D-FD57-4BE3-B3F9-23F3C98CD588}" presName="pillarX" presStyleLbl="node1" presStyleIdx="1" presStyleCnt="4">
        <dgm:presLayoutVars>
          <dgm:bulletEnabled val="1"/>
        </dgm:presLayoutVars>
      </dgm:prSet>
      <dgm:spPr/>
    </dgm:pt>
    <dgm:pt modelId="{A13BCFBA-5639-4275-9D30-DA41E66B4D95}" type="pres">
      <dgm:prSet presAssocID="{78C79DF1-4455-4362-A02A-609B9A47C71E}" presName="pillarX" presStyleLbl="node1" presStyleIdx="2" presStyleCnt="4">
        <dgm:presLayoutVars>
          <dgm:bulletEnabled val="1"/>
        </dgm:presLayoutVars>
      </dgm:prSet>
      <dgm:spPr/>
    </dgm:pt>
    <dgm:pt modelId="{33422456-B9A2-481F-A97B-DD1DEB2E620E}" type="pres">
      <dgm:prSet presAssocID="{68F427A4-CDA0-4D36-97D0-05EBDAE1D36F}" presName="pillarX" presStyleLbl="node1" presStyleIdx="3" presStyleCnt="4">
        <dgm:presLayoutVars>
          <dgm:bulletEnabled val="1"/>
        </dgm:presLayoutVars>
      </dgm:prSet>
      <dgm:spPr/>
    </dgm:pt>
    <dgm:pt modelId="{D0C257B7-398B-4816-9754-9EB0FA58D548}" type="pres">
      <dgm:prSet presAssocID="{D3E827F6-C4BE-4472-8C5B-ED40317D2FBC}" presName="base" presStyleLbl="dkBgShp" presStyleIdx="1" presStyleCnt="2"/>
      <dgm:spPr>
        <a:solidFill>
          <a:srgbClr val="1C498B"/>
        </a:solidFill>
      </dgm:spPr>
    </dgm:pt>
  </dgm:ptLst>
  <dgm:cxnLst>
    <dgm:cxn modelId="{EC686F08-B9E2-4E98-B75D-02874A517DF9}" type="presOf" srcId="{0062D2D8-2EA7-4318-B2A8-4C4672C2529C}" destId="{A5146FFA-5D72-4150-A4B0-92581BC433E9}" srcOrd="0" destOrd="0" presId="urn:microsoft.com/office/officeart/2005/8/layout/hList3"/>
    <dgm:cxn modelId="{7841181D-6CD8-4D9E-9AA4-60AF69599C36}" type="presOf" srcId="{78C79DF1-4455-4362-A02A-609B9A47C71E}" destId="{A13BCFBA-5639-4275-9D30-DA41E66B4D95}" srcOrd="0" destOrd="0" presId="urn:microsoft.com/office/officeart/2005/8/layout/hList3"/>
    <dgm:cxn modelId="{8E621B33-DEC5-41A5-B888-D690878106EE}" srcId="{D3E827F6-C4BE-4472-8C5B-ED40317D2FBC}" destId="{78C79DF1-4455-4362-A02A-609B9A47C71E}" srcOrd="2" destOrd="0" parTransId="{8A523ED1-02B5-4E8E-AFED-B6C6FD7BF55D}" sibTransId="{CB5263F3-976E-4A1C-B48F-53519011D912}"/>
    <dgm:cxn modelId="{24381334-BE33-4FDB-9F10-7B1F82BBD4D6}" type="presOf" srcId="{D3E827F6-C4BE-4472-8C5B-ED40317D2FBC}" destId="{1DF6E47F-41B6-4B49-9AB9-C4F53C51F631}" srcOrd="0" destOrd="0" presId="urn:microsoft.com/office/officeart/2005/8/layout/hList3"/>
    <dgm:cxn modelId="{22758760-EC2E-41A2-8C5D-F0B999A30125}" srcId="{D3E827F6-C4BE-4472-8C5B-ED40317D2FBC}" destId="{68F427A4-CDA0-4D36-97D0-05EBDAE1D36F}" srcOrd="3" destOrd="0" parTransId="{F69659BD-856C-4791-B64B-E228A50E9CC3}" sibTransId="{19B491E1-C02F-4FE4-9EB9-11DCBB23EE21}"/>
    <dgm:cxn modelId="{7BF13868-92CF-4E47-A13F-98EE80D6B7D9}" srcId="{22F85713-5B19-49FD-BB42-4744E5A655E4}" destId="{D3E827F6-C4BE-4472-8C5B-ED40317D2FBC}" srcOrd="0" destOrd="0" parTransId="{38EBA0CD-F712-46B9-B185-042DA184D99B}" sibTransId="{4CA0C7C1-87F7-4D64-B03D-0464566A29C4}"/>
    <dgm:cxn modelId="{B6E8239D-9EDD-464C-AC62-83CD90D02AEE}" type="presOf" srcId="{68F427A4-CDA0-4D36-97D0-05EBDAE1D36F}" destId="{33422456-B9A2-481F-A97B-DD1DEB2E620E}" srcOrd="0" destOrd="0" presId="urn:microsoft.com/office/officeart/2005/8/layout/hList3"/>
    <dgm:cxn modelId="{243836A5-D2AA-4304-87E4-5BFC85298C53}" srcId="{D3E827F6-C4BE-4472-8C5B-ED40317D2FBC}" destId="{136BCD5D-FD57-4BE3-B3F9-23F3C98CD588}" srcOrd="1" destOrd="0" parTransId="{3EFC0FA5-6C23-4664-977A-3A45B26187FA}" sibTransId="{9A4C1403-E484-4C13-9D67-5BDF6C1D1FB8}"/>
    <dgm:cxn modelId="{A7A882D3-712C-41BF-ACAC-1DD9B7DD8682}" srcId="{D3E827F6-C4BE-4472-8C5B-ED40317D2FBC}" destId="{0062D2D8-2EA7-4318-B2A8-4C4672C2529C}" srcOrd="0" destOrd="0" parTransId="{F0E2E2D6-1707-45F8-88A7-05944178C390}" sibTransId="{EEA87371-9291-4768-981D-F5AD491295C7}"/>
    <dgm:cxn modelId="{75BD47DE-6A72-4CC1-AFC5-50B6E01B5D40}" type="presOf" srcId="{136BCD5D-FD57-4BE3-B3F9-23F3C98CD588}" destId="{30CB18CA-6184-4B31-8689-5ED885DAC293}" srcOrd="0" destOrd="0" presId="urn:microsoft.com/office/officeart/2005/8/layout/hList3"/>
    <dgm:cxn modelId="{237096E5-770D-4AC7-9FD1-A924FD36E444}" type="presOf" srcId="{22F85713-5B19-49FD-BB42-4744E5A655E4}" destId="{CBF2718F-59A7-4A5B-81CC-1D63147AB168}" srcOrd="0" destOrd="0" presId="urn:microsoft.com/office/officeart/2005/8/layout/hList3"/>
    <dgm:cxn modelId="{FDCBCF5B-442A-4001-BFE0-76B99308F472}" type="presParOf" srcId="{CBF2718F-59A7-4A5B-81CC-1D63147AB168}" destId="{1DF6E47F-41B6-4B49-9AB9-C4F53C51F631}" srcOrd="0" destOrd="0" presId="urn:microsoft.com/office/officeart/2005/8/layout/hList3"/>
    <dgm:cxn modelId="{0D785A58-2382-472D-977D-04CFD6B7327E}" type="presParOf" srcId="{CBF2718F-59A7-4A5B-81CC-1D63147AB168}" destId="{0113768C-FDEB-4E2E-B660-34D5D6549B44}" srcOrd="1" destOrd="0" presId="urn:microsoft.com/office/officeart/2005/8/layout/hList3"/>
    <dgm:cxn modelId="{6E27FCB2-A9D0-4B66-B453-E24AD299707D}" type="presParOf" srcId="{0113768C-FDEB-4E2E-B660-34D5D6549B44}" destId="{A5146FFA-5D72-4150-A4B0-92581BC433E9}" srcOrd="0" destOrd="0" presId="urn:microsoft.com/office/officeart/2005/8/layout/hList3"/>
    <dgm:cxn modelId="{C244380D-9E84-479C-B9D7-607E79CC33E2}" type="presParOf" srcId="{0113768C-FDEB-4E2E-B660-34D5D6549B44}" destId="{30CB18CA-6184-4B31-8689-5ED885DAC293}" srcOrd="1" destOrd="0" presId="urn:microsoft.com/office/officeart/2005/8/layout/hList3"/>
    <dgm:cxn modelId="{40EC5CB9-20AC-4BCF-AC49-A4736FD52520}" type="presParOf" srcId="{0113768C-FDEB-4E2E-B660-34D5D6549B44}" destId="{A13BCFBA-5639-4275-9D30-DA41E66B4D95}" srcOrd="2" destOrd="0" presId="urn:microsoft.com/office/officeart/2005/8/layout/hList3"/>
    <dgm:cxn modelId="{140186BD-8E84-47F0-8211-EF6DC1E28E85}" type="presParOf" srcId="{0113768C-FDEB-4E2E-B660-34D5D6549B44}" destId="{33422456-B9A2-481F-A97B-DD1DEB2E620E}" srcOrd="3" destOrd="0" presId="urn:microsoft.com/office/officeart/2005/8/layout/hList3"/>
    <dgm:cxn modelId="{9916367B-C03F-4DC0-90C7-9EA1832D90E3}" type="presParOf" srcId="{CBF2718F-59A7-4A5B-81CC-1D63147AB168}" destId="{D0C257B7-398B-4816-9754-9EB0FA58D548}" srcOrd="2" destOrd="0" presId="urn:microsoft.com/office/officeart/2005/8/layout/hList3"/>
  </dgm:cxnLst>
  <dgm:bg>
    <a:solidFill>
      <a:srgbClr val="1C498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3B6A9-F94C-4A77-A29A-B77184017A6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05574A01-6493-4406-B3AE-891B598E5220}">
      <dgm:prSet phldrT="[Text]"/>
      <dgm:spPr/>
      <dgm:t>
        <a:bodyPr/>
        <a:lstStyle/>
        <a:p>
          <a:r>
            <a:rPr lang="en-US" dirty="0"/>
            <a:t>Your NTSV C-Section Rate (if you are comfortable sharing)</a:t>
          </a:r>
        </a:p>
      </dgm:t>
    </dgm:pt>
    <dgm:pt modelId="{07DA5E0A-DAD4-4AC4-A796-331DA2FAA082}" type="parTrans" cxnId="{FD57F9BE-EACA-4B3B-9F74-113AB3A2CA21}">
      <dgm:prSet/>
      <dgm:spPr/>
      <dgm:t>
        <a:bodyPr/>
        <a:lstStyle/>
        <a:p>
          <a:endParaRPr lang="en-US"/>
        </a:p>
      </dgm:t>
    </dgm:pt>
    <dgm:pt modelId="{16717B1C-AE72-45AC-A6D1-288151C18505}" type="sibTrans" cxnId="{FD57F9BE-EACA-4B3B-9F74-113AB3A2CA21}">
      <dgm:prSet/>
      <dgm:spPr/>
      <dgm:t>
        <a:bodyPr/>
        <a:lstStyle/>
        <a:p>
          <a:endParaRPr lang="en-US"/>
        </a:p>
      </dgm:t>
    </dgm:pt>
    <dgm:pt modelId="{071759E6-7BC2-48F1-8625-474826DB9971}">
      <dgm:prSet/>
      <dgm:spPr/>
      <dgm:t>
        <a:bodyPr/>
        <a:lstStyle/>
        <a:p>
          <a:r>
            <a:rPr lang="en-US"/>
            <a:t>Strategies your PVB has successfully implemented </a:t>
          </a:r>
          <a:endParaRPr lang="en-US" dirty="0"/>
        </a:p>
      </dgm:t>
    </dgm:pt>
    <dgm:pt modelId="{33574CE8-80C2-4741-8B2D-753EF71CF70E}" type="parTrans" cxnId="{FD124228-1D6B-44C1-9553-3517E8ACFCEE}">
      <dgm:prSet/>
      <dgm:spPr/>
      <dgm:t>
        <a:bodyPr/>
        <a:lstStyle/>
        <a:p>
          <a:endParaRPr lang="en-US"/>
        </a:p>
      </dgm:t>
    </dgm:pt>
    <dgm:pt modelId="{05EA4106-CF3A-4C62-A745-1C685B02CEC5}" type="sibTrans" cxnId="{FD124228-1D6B-44C1-9553-3517E8ACFCEE}">
      <dgm:prSet/>
      <dgm:spPr/>
      <dgm:t>
        <a:bodyPr/>
        <a:lstStyle/>
        <a:p>
          <a:endParaRPr lang="en-US"/>
        </a:p>
      </dgm:t>
    </dgm:pt>
    <dgm:pt modelId="{6FFAC7F2-0487-4FAE-80A1-ACA52BBB883B}">
      <dgm:prSet/>
      <dgm:spPr>
        <a:solidFill>
          <a:schemeClr val="accent5"/>
        </a:solidFill>
      </dgm:spPr>
      <dgm:t>
        <a:bodyPr/>
        <a:lstStyle/>
        <a:p>
          <a:r>
            <a:rPr lang="en-US"/>
            <a:t>Challenges you are facing with PVB implementation</a:t>
          </a:r>
          <a:endParaRPr lang="en-US" dirty="0"/>
        </a:p>
      </dgm:t>
    </dgm:pt>
    <dgm:pt modelId="{F607033A-A605-4FA3-9321-39F0D6777B80}" type="parTrans" cxnId="{4C2F4B5F-9CD3-4E29-8A0D-509AA0CA1423}">
      <dgm:prSet/>
      <dgm:spPr/>
      <dgm:t>
        <a:bodyPr/>
        <a:lstStyle/>
        <a:p>
          <a:endParaRPr lang="en-US"/>
        </a:p>
      </dgm:t>
    </dgm:pt>
    <dgm:pt modelId="{E568A047-BA75-4E04-8C60-9D4A33A8B9B0}" type="sibTrans" cxnId="{4C2F4B5F-9CD3-4E29-8A0D-509AA0CA1423}">
      <dgm:prSet/>
      <dgm:spPr/>
      <dgm:t>
        <a:bodyPr/>
        <a:lstStyle/>
        <a:p>
          <a:endParaRPr lang="en-US"/>
        </a:p>
      </dgm:t>
    </dgm:pt>
    <dgm:pt modelId="{E766428B-10A6-4870-9CD8-6417A6353A8E}" type="pres">
      <dgm:prSet presAssocID="{4E03B6A9-F94C-4A77-A29A-B77184017A6D}" presName="linear" presStyleCnt="0">
        <dgm:presLayoutVars>
          <dgm:dir/>
          <dgm:animLvl val="lvl"/>
          <dgm:resizeHandles val="exact"/>
        </dgm:presLayoutVars>
      </dgm:prSet>
      <dgm:spPr/>
    </dgm:pt>
    <dgm:pt modelId="{49CD6499-1BEA-45A1-92B2-318C477D7AFC}" type="pres">
      <dgm:prSet presAssocID="{05574A01-6493-4406-B3AE-891B598E5220}" presName="parentLin" presStyleCnt="0"/>
      <dgm:spPr/>
    </dgm:pt>
    <dgm:pt modelId="{5016B779-6FDB-43E4-B134-3B76DCBA38B1}" type="pres">
      <dgm:prSet presAssocID="{05574A01-6493-4406-B3AE-891B598E5220}" presName="parentLeftMargin" presStyleLbl="node1" presStyleIdx="0" presStyleCnt="3"/>
      <dgm:spPr/>
    </dgm:pt>
    <dgm:pt modelId="{F89C63A6-3CF0-4E4E-9C4F-AE1D7DB5B53F}" type="pres">
      <dgm:prSet presAssocID="{05574A01-6493-4406-B3AE-891B598E5220}" presName="parentText" presStyleLbl="node1" presStyleIdx="0" presStyleCnt="3" custLinFactX="7393" custLinFactNeighborX="100000">
        <dgm:presLayoutVars>
          <dgm:chMax val="0"/>
          <dgm:bulletEnabled val="1"/>
        </dgm:presLayoutVars>
      </dgm:prSet>
      <dgm:spPr/>
    </dgm:pt>
    <dgm:pt modelId="{7F36C3F8-DA5D-4A2F-8FA3-70C4047FCA7E}" type="pres">
      <dgm:prSet presAssocID="{05574A01-6493-4406-B3AE-891B598E5220}" presName="negativeSpace" presStyleCnt="0"/>
      <dgm:spPr/>
    </dgm:pt>
    <dgm:pt modelId="{D41E95C7-77DE-4516-A658-40B8C757062F}" type="pres">
      <dgm:prSet presAssocID="{05574A01-6493-4406-B3AE-891B598E5220}" presName="childText" presStyleLbl="conFgAcc1" presStyleIdx="0" presStyleCnt="3">
        <dgm:presLayoutVars>
          <dgm:bulletEnabled val="1"/>
        </dgm:presLayoutVars>
      </dgm:prSet>
      <dgm:spPr/>
    </dgm:pt>
    <dgm:pt modelId="{61FEDFC5-FC47-4B79-B5F5-05BFFE8FB1C2}" type="pres">
      <dgm:prSet presAssocID="{16717B1C-AE72-45AC-A6D1-288151C18505}" presName="spaceBetweenRectangles" presStyleCnt="0"/>
      <dgm:spPr/>
    </dgm:pt>
    <dgm:pt modelId="{6654E6B0-5B89-41C7-BBA3-BDFBDC8CBFB6}" type="pres">
      <dgm:prSet presAssocID="{071759E6-7BC2-48F1-8625-474826DB9971}" presName="parentLin" presStyleCnt="0"/>
      <dgm:spPr/>
    </dgm:pt>
    <dgm:pt modelId="{7DA0EA13-CB1C-494A-BF6D-4958771816B8}" type="pres">
      <dgm:prSet presAssocID="{071759E6-7BC2-48F1-8625-474826DB9971}" presName="parentLeftMargin" presStyleLbl="node1" presStyleIdx="0" presStyleCnt="3"/>
      <dgm:spPr/>
    </dgm:pt>
    <dgm:pt modelId="{4AD31C28-CE51-4055-8ECA-E4B2BA0AB638}" type="pres">
      <dgm:prSet presAssocID="{071759E6-7BC2-48F1-8625-474826DB9971}" presName="parentText" presStyleLbl="node1" presStyleIdx="1" presStyleCnt="3" custLinFactX="7382" custLinFactNeighborX="100000" custLinFactNeighborY="-5387">
        <dgm:presLayoutVars>
          <dgm:chMax val="0"/>
          <dgm:bulletEnabled val="1"/>
        </dgm:presLayoutVars>
      </dgm:prSet>
      <dgm:spPr/>
    </dgm:pt>
    <dgm:pt modelId="{EDAA737C-583F-44A5-B37C-5BF2A359DB24}" type="pres">
      <dgm:prSet presAssocID="{071759E6-7BC2-48F1-8625-474826DB9971}" presName="negativeSpace" presStyleCnt="0"/>
      <dgm:spPr/>
    </dgm:pt>
    <dgm:pt modelId="{455B3486-8B68-4DFD-9BA3-31EB6F08188D}" type="pres">
      <dgm:prSet presAssocID="{071759E6-7BC2-48F1-8625-474826DB9971}" presName="childText" presStyleLbl="conFgAcc1" presStyleIdx="1" presStyleCnt="3">
        <dgm:presLayoutVars>
          <dgm:bulletEnabled val="1"/>
        </dgm:presLayoutVars>
      </dgm:prSet>
      <dgm:spPr/>
    </dgm:pt>
    <dgm:pt modelId="{E8E64634-3658-4215-9927-1EAAA7658445}" type="pres">
      <dgm:prSet presAssocID="{05EA4106-CF3A-4C62-A745-1C685B02CEC5}" presName="spaceBetweenRectangles" presStyleCnt="0"/>
      <dgm:spPr/>
    </dgm:pt>
    <dgm:pt modelId="{2E34F21E-F629-475F-8843-4EC8AAF36FF3}" type="pres">
      <dgm:prSet presAssocID="{6FFAC7F2-0487-4FAE-80A1-ACA52BBB883B}" presName="parentLin" presStyleCnt="0"/>
      <dgm:spPr/>
    </dgm:pt>
    <dgm:pt modelId="{AAA5B98D-E6E2-4C6F-9102-C4425839D1BD}" type="pres">
      <dgm:prSet presAssocID="{6FFAC7F2-0487-4FAE-80A1-ACA52BBB883B}" presName="parentLeftMargin" presStyleLbl="node1" presStyleIdx="1" presStyleCnt="3"/>
      <dgm:spPr/>
    </dgm:pt>
    <dgm:pt modelId="{8BA042A6-D8C9-4C6F-9AFE-C39F1CA6B129}" type="pres">
      <dgm:prSet presAssocID="{6FFAC7F2-0487-4FAE-80A1-ACA52BBB883B}" presName="parentText" presStyleLbl="node1" presStyleIdx="2" presStyleCnt="3" custLinFactX="7503" custLinFactNeighborX="100000" custLinFactNeighborY="-2694">
        <dgm:presLayoutVars>
          <dgm:chMax val="0"/>
          <dgm:bulletEnabled val="1"/>
        </dgm:presLayoutVars>
      </dgm:prSet>
      <dgm:spPr/>
    </dgm:pt>
    <dgm:pt modelId="{467E66EA-9A47-47D5-9D44-7601BA79744B}" type="pres">
      <dgm:prSet presAssocID="{6FFAC7F2-0487-4FAE-80A1-ACA52BBB883B}" presName="negativeSpace" presStyleCnt="0"/>
      <dgm:spPr/>
    </dgm:pt>
    <dgm:pt modelId="{4BDE4D6A-41DD-45FB-9FC5-662DADC55392}" type="pres">
      <dgm:prSet presAssocID="{6FFAC7F2-0487-4FAE-80A1-ACA52BBB883B}" presName="childText" presStyleLbl="conFgAcc1" presStyleIdx="2" presStyleCnt="3">
        <dgm:presLayoutVars>
          <dgm:bulletEnabled val="1"/>
        </dgm:presLayoutVars>
      </dgm:prSet>
      <dgm:spPr>
        <a:noFill/>
        <a:ln>
          <a:solidFill>
            <a:schemeClr val="accent5"/>
          </a:solidFill>
        </a:ln>
      </dgm:spPr>
    </dgm:pt>
  </dgm:ptLst>
  <dgm:cxnLst>
    <dgm:cxn modelId="{F8680D25-85A5-430C-A2D1-A6DFB7517DD4}" type="presOf" srcId="{071759E6-7BC2-48F1-8625-474826DB9971}" destId="{7DA0EA13-CB1C-494A-BF6D-4958771816B8}" srcOrd="0" destOrd="0" presId="urn:microsoft.com/office/officeart/2005/8/layout/list1"/>
    <dgm:cxn modelId="{FD124228-1D6B-44C1-9553-3517E8ACFCEE}" srcId="{4E03B6A9-F94C-4A77-A29A-B77184017A6D}" destId="{071759E6-7BC2-48F1-8625-474826DB9971}" srcOrd="1" destOrd="0" parTransId="{33574CE8-80C2-4741-8B2D-753EF71CF70E}" sibTransId="{05EA4106-CF3A-4C62-A745-1C685B02CEC5}"/>
    <dgm:cxn modelId="{4C2F4B5F-9CD3-4E29-8A0D-509AA0CA1423}" srcId="{4E03B6A9-F94C-4A77-A29A-B77184017A6D}" destId="{6FFAC7F2-0487-4FAE-80A1-ACA52BBB883B}" srcOrd="2" destOrd="0" parTransId="{F607033A-A605-4FA3-9321-39F0D6777B80}" sibTransId="{E568A047-BA75-4E04-8C60-9D4A33A8B9B0}"/>
    <dgm:cxn modelId="{ACF9CC73-B406-43F2-9DBD-7FDE1E510541}" type="presOf" srcId="{6FFAC7F2-0487-4FAE-80A1-ACA52BBB883B}" destId="{8BA042A6-D8C9-4C6F-9AFE-C39F1CA6B129}" srcOrd="1" destOrd="0" presId="urn:microsoft.com/office/officeart/2005/8/layout/list1"/>
    <dgm:cxn modelId="{AEB40576-B944-4F9B-9D69-520B57728C07}" type="presOf" srcId="{05574A01-6493-4406-B3AE-891B598E5220}" destId="{F89C63A6-3CF0-4E4E-9C4F-AE1D7DB5B53F}" srcOrd="1" destOrd="0" presId="urn:microsoft.com/office/officeart/2005/8/layout/list1"/>
    <dgm:cxn modelId="{6869C356-219E-4BE5-A99A-ABFEE97A6974}" type="presOf" srcId="{6FFAC7F2-0487-4FAE-80A1-ACA52BBB883B}" destId="{AAA5B98D-E6E2-4C6F-9102-C4425839D1BD}" srcOrd="0" destOrd="0" presId="urn:microsoft.com/office/officeart/2005/8/layout/list1"/>
    <dgm:cxn modelId="{8D0D0D95-F13C-419F-9C5D-78A696F58D92}" type="presOf" srcId="{05574A01-6493-4406-B3AE-891B598E5220}" destId="{5016B779-6FDB-43E4-B134-3B76DCBA38B1}" srcOrd="0" destOrd="0" presId="urn:microsoft.com/office/officeart/2005/8/layout/list1"/>
    <dgm:cxn modelId="{50FCD9B5-3BCE-40C4-8C88-1FF909B9B85E}" type="presOf" srcId="{4E03B6A9-F94C-4A77-A29A-B77184017A6D}" destId="{E766428B-10A6-4870-9CD8-6417A6353A8E}" srcOrd="0" destOrd="0" presId="urn:microsoft.com/office/officeart/2005/8/layout/list1"/>
    <dgm:cxn modelId="{FD57F9BE-EACA-4B3B-9F74-113AB3A2CA21}" srcId="{4E03B6A9-F94C-4A77-A29A-B77184017A6D}" destId="{05574A01-6493-4406-B3AE-891B598E5220}" srcOrd="0" destOrd="0" parTransId="{07DA5E0A-DAD4-4AC4-A796-331DA2FAA082}" sibTransId="{16717B1C-AE72-45AC-A6D1-288151C18505}"/>
    <dgm:cxn modelId="{88A696D6-C958-4932-BCBD-3A8DE69A1DC5}" type="presOf" srcId="{071759E6-7BC2-48F1-8625-474826DB9971}" destId="{4AD31C28-CE51-4055-8ECA-E4B2BA0AB638}" srcOrd="1" destOrd="0" presId="urn:microsoft.com/office/officeart/2005/8/layout/list1"/>
    <dgm:cxn modelId="{AFA8A127-15D5-4180-A79F-4691CB9BE5BF}" type="presParOf" srcId="{E766428B-10A6-4870-9CD8-6417A6353A8E}" destId="{49CD6499-1BEA-45A1-92B2-318C477D7AFC}" srcOrd="0" destOrd="0" presId="urn:microsoft.com/office/officeart/2005/8/layout/list1"/>
    <dgm:cxn modelId="{B8176D12-B273-4153-8BB8-B8C3071DAEA3}" type="presParOf" srcId="{49CD6499-1BEA-45A1-92B2-318C477D7AFC}" destId="{5016B779-6FDB-43E4-B134-3B76DCBA38B1}" srcOrd="0" destOrd="0" presId="urn:microsoft.com/office/officeart/2005/8/layout/list1"/>
    <dgm:cxn modelId="{2BF0FF84-1AD4-4EC7-9AD5-70526DF27CBF}" type="presParOf" srcId="{49CD6499-1BEA-45A1-92B2-318C477D7AFC}" destId="{F89C63A6-3CF0-4E4E-9C4F-AE1D7DB5B53F}" srcOrd="1" destOrd="0" presId="urn:microsoft.com/office/officeart/2005/8/layout/list1"/>
    <dgm:cxn modelId="{572C36F3-7346-49B8-8AFC-0023218F63E8}" type="presParOf" srcId="{E766428B-10A6-4870-9CD8-6417A6353A8E}" destId="{7F36C3F8-DA5D-4A2F-8FA3-70C4047FCA7E}" srcOrd="1" destOrd="0" presId="urn:microsoft.com/office/officeart/2005/8/layout/list1"/>
    <dgm:cxn modelId="{9D2A57BA-6134-4E95-AB1C-2E51D40E7CA4}" type="presParOf" srcId="{E766428B-10A6-4870-9CD8-6417A6353A8E}" destId="{D41E95C7-77DE-4516-A658-40B8C757062F}" srcOrd="2" destOrd="0" presId="urn:microsoft.com/office/officeart/2005/8/layout/list1"/>
    <dgm:cxn modelId="{7CF92A27-EB2B-44FB-983B-603993AEAE2A}" type="presParOf" srcId="{E766428B-10A6-4870-9CD8-6417A6353A8E}" destId="{61FEDFC5-FC47-4B79-B5F5-05BFFE8FB1C2}" srcOrd="3" destOrd="0" presId="urn:microsoft.com/office/officeart/2005/8/layout/list1"/>
    <dgm:cxn modelId="{8F012D03-F8D1-49AA-97B0-EA43F3437AB7}" type="presParOf" srcId="{E766428B-10A6-4870-9CD8-6417A6353A8E}" destId="{6654E6B0-5B89-41C7-BBA3-BDFBDC8CBFB6}" srcOrd="4" destOrd="0" presId="urn:microsoft.com/office/officeart/2005/8/layout/list1"/>
    <dgm:cxn modelId="{488DD7CA-A06B-4480-B148-D5A5EE5D2C01}" type="presParOf" srcId="{6654E6B0-5B89-41C7-BBA3-BDFBDC8CBFB6}" destId="{7DA0EA13-CB1C-494A-BF6D-4958771816B8}" srcOrd="0" destOrd="0" presId="urn:microsoft.com/office/officeart/2005/8/layout/list1"/>
    <dgm:cxn modelId="{6DD4FA31-FCCC-4FC0-A9ED-F243FBB17EEE}" type="presParOf" srcId="{6654E6B0-5B89-41C7-BBA3-BDFBDC8CBFB6}" destId="{4AD31C28-CE51-4055-8ECA-E4B2BA0AB638}" srcOrd="1" destOrd="0" presId="urn:microsoft.com/office/officeart/2005/8/layout/list1"/>
    <dgm:cxn modelId="{2DE1477C-36A6-4A9B-A239-3880BDF6D75A}" type="presParOf" srcId="{E766428B-10A6-4870-9CD8-6417A6353A8E}" destId="{EDAA737C-583F-44A5-B37C-5BF2A359DB24}" srcOrd="5" destOrd="0" presId="urn:microsoft.com/office/officeart/2005/8/layout/list1"/>
    <dgm:cxn modelId="{2A4B68BD-F51D-43D3-A976-F1873198E3DE}" type="presParOf" srcId="{E766428B-10A6-4870-9CD8-6417A6353A8E}" destId="{455B3486-8B68-4DFD-9BA3-31EB6F08188D}" srcOrd="6" destOrd="0" presId="urn:microsoft.com/office/officeart/2005/8/layout/list1"/>
    <dgm:cxn modelId="{B86387BB-2063-441C-AF3E-E7E96C54DD4B}" type="presParOf" srcId="{E766428B-10A6-4870-9CD8-6417A6353A8E}" destId="{E8E64634-3658-4215-9927-1EAAA7658445}" srcOrd="7" destOrd="0" presId="urn:microsoft.com/office/officeart/2005/8/layout/list1"/>
    <dgm:cxn modelId="{85FAC8C9-9F8E-4951-9E88-EE9FD98FBA32}" type="presParOf" srcId="{E766428B-10A6-4870-9CD8-6417A6353A8E}" destId="{2E34F21E-F629-475F-8843-4EC8AAF36FF3}" srcOrd="8" destOrd="0" presId="urn:microsoft.com/office/officeart/2005/8/layout/list1"/>
    <dgm:cxn modelId="{D2075CD6-6907-4E8B-9148-B58BC67EB1DE}" type="presParOf" srcId="{2E34F21E-F629-475F-8843-4EC8AAF36FF3}" destId="{AAA5B98D-E6E2-4C6F-9102-C4425839D1BD}" srcOrd="0" destOrd="0" presId="urn:microsoft.com/office/officeart/2005/8/layout/list1"/>
    <dgm:cxn modelId="{B1F5F777-D6F3-499C-9598-A7101777093A}" type="presParOf" srcId="{2E34F21E-F629-475F-8843-4EC8AAF36FF3}" destId="{8BA042A6-D8C9-4C6F-9AFE-C39F1CA6B129}" srcOrd="1" destOrd="0" presId="urn:microsoft.com/office/officeart/2005/8/layout/list1"/>
    <dgm:cxn modelId="{45D15C33-9370-4176-AAAD-1AB4854F20E7}" type="presParOf" srcId="{E766428B-10A6-4870-9CD8-6417A6353A8E}" destId="{467E66EA-9A47-47D5-9D44-7601BA79744B}" srcOrd="9" destOrd="0" presId="urn:microsoft.com/office/officeart/2005/8/layout/list1"/>
    <dgm:cxn modelId="{DD253EE6-E0FA-4636-A09C-81B22FB62E15}" type="presParOf" srcId="{E766428B-10A6-4870-9CD8-6417A6353A8E}" destId="{4BDE4D6A-41DD-45FB-9FC5-662DADC5539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DD7D-4364-4FC0-BD7A-6D752EA0C43B}">
      <dsp:nvSpPr>
        <dsp:cNvPr id="0" name=""/>
        <dsp:cNvSpPr/>
      </dsp:nvSpPr>
      <dsp:spPr>
        <a:xfrm>
          <a:off x="134166" y="1378489"/>
          <a:ext cx="3211557" cy="264886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accent1"/>
              </a:solidFill>
              <a:latin typeface="Arial"/>
              <a:cs typeface="Arial"/>
            </a:rPr>
            <a:t>President Abraham Lincoln Hotel, Springfield, IL</a:t>
          </a:r>
          <a:endParaRPr lang="en-US" sz="1400" b="1" kern="1200"/>
        </a:p>
        <a:p>
          <a:pPr marL="114300" lvl="1" indent="-114300" algn="l" defTabSz="622300">
            <a:lnSpc>
              <a:spcPct val="90000"/>
            </a:lnSpc>
            <a:spcBef>
              <a:spcPct val="0"/>
            </a:spcBef>
            <a:spcAft>
              <a:spcPct val="15000"/>
            </a:spcAft>
            <a:buChar char="•"/>
          </a:pPr>
          <a:endParaRPr lang="en-US" sz="1400" b="1" kern="1200">
            <a:latin typeface="Arial"/>
            <a:cs typeface="Arial"/>
          </a:endParaRPr>
        </a:p>
        <a:p>
          <a:pPr marL="114300" lvl="1" indent="-114300" algn="l" defTabSz="622300" rtl="0">
            <a:lnSpc>
              <a:spcPct val="90000"/>
            </a:lnSpc>
            <a:spcBef>
              <a:spcPct val="0"/>
            </a:spcBef>
            <a:spcAft>
              <a:spcPct val="15000"/>
            </a:spcAft>
            <a:buChar char="•"/>
          </a:pPr>
          <a:r>
            <a:rPr lang="en-US" sz="1400" kern="1200">
              <a:solidFill>
                <a:schemeClr val="accent1"/>
              </a:solidFill>
              <a:latin typeface="Arial"/>
              <a:cs typeface="Arial"/>
            </a:rPr>
            <a:t>OB- May 24th, Wednesday</a:t>
          </a:r>
        </a:p>
        <a:p>
          <a:pPr marL="114300" lvl="1" indent="-114300" algn="l" defTabSz="622300">
            <a:lnSpc>
              <a:spcPct val="90000"/>
            </a:lnSpc>
            <a:spcBef>
              <a:spcPct val="0"/>
            </a:spcBef>
            <a:spcAft>
              <a:spcPct val="15000"/>
            </a:spcAft>
            <a:buChar char="•"/>
          </a:pPr>
          <a:endParaRPr lang="en-US" sz="1400" kern="1200">
            <a:latin typeface="Arial"/>
            <a:cs typeface="Arial"/>
          </a:endParaRPr>
        </a:p>
        <a:p>
          <a:pPr marL="114300" lvl="1" indent="-114300" algn="l" defTabSz="622300" rtl="0">
            <a:lnSpc>
              <a:spcPct val="90000"/>
            </a:lnSpc>
            <a:spcBef>
              <a:spcPct val="0"/>
            </a:spcBef>
            <a:spcAft>
              <a:spcPct val="15000"/>
            </a:spcAft>
            <a:buChar char="•"/>
          </a:pPr>
          <a:r>
            <a:rPr lang="en-US" sz="1400" kern="1200">
              <a:solidFill>
                <a:schemeClr val="accent1"/>
              </a:solidFill>
              <a:latin typeface="Arial"/>
              <a:cs typeface="Arial"/>
            </a:rPr>
            <a:t>Neonatal- May 25th, Thursday</a:t>
          </a:r>
        </a:p>
        <a:p>
          <a:pPr marL="114300" lvl="1" indent="-114300" algn="l" defTabSz="622300">
            <a:lnSpc>
              <a:spcPct val="90000"/>
            </a:lnSpc>
            <a:spcBef>
              <a:spcPct val="0"/>
            </a:spcBef>
            <a:spcAft>
              <a:spcPct val="15000"/>
            </a:spcAft>
            <a:buChar char="•"/>
          </a:pPr>
          <a:endParaRPr lang="en-US" sz="1400" b="0" kern="1200">
            <a:latin typeface="Arial"/>
            <a:cs typeface="Arial"/>
          </a:endParaRPr>
        </a:p>
        <a:p>
          <a:pPr marL="114300" lvl="1" indent="-114300" algn="l" defTabSz="622300" rtl="0">
            <a:lnSpc>
              <a:spcPct val="90000"/>
            </a:lnSpc>
            <a:spcBef>
              <a:spcPct val="0"/>
            </a:spcBef>
            <a:spcAft>
              <a:spcPct val="15000"/>
            </a:spcAft>
            <a:buChar char="•"/>
          </a:pPr>
          <a:r>
            <a:rPr lang="en-US" sz="1400" b="0" kern="1200">
              <a:solidFill>
                <a:schemeClr val="accent1"/>
              </a:solidFill>
              <a:latin typeface="Arial"/>
              <a:cs typeface="Arial"/>
            </a:rPr>
            <a:t>ILPQC Room Block TBA</a:t>
          </a:r>
        </a:p>
      </dsp:txBody>
      <dsp:txXfrm>
        <a:off x="195124" y="1439447"/>
        <a:ext cx="3089641" cy="1959333"/>
      </dsp:txXfrm>
    </dsp:sp>
    <dsp:sp modelId="{45570AD1-CF0C-47D8-981B-8E7712F67C98}">
      <dsp:nvSpPr>
        <dsp:cNvPr id="0" name=""/>
        <dsp:cNvSpPr/>
      </dsp:nvSpPr>
      <dsp:spPr>
        <a:xfrm>
          <a:off x="1912832" y="1915465"/>
          <a:ext cx="3680470" cy="3680470"/>
        </a:xfrm>
        <a:prstGeom prst="leftCircularArrow">
          <a:avLst>
            <a:gd name="adj1" fmla="val 3529"/>
            <a:gd name="adj2" fmla="val 438119"/>
            <a:gd name="adj3" fmla="val 2213630"/>
            <a:gd name="adj4" fmla="val 9024489"/>
            <a:gd name="adj5" fmla="val 41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F25B74-59DB-459F-AE5B-545FBC851F87}">
      <dsp:nvSpPr>
        <dsp:cNvPr id="0" name=""/>
        <dsp:cNvSpPr/>
      </dsp:nvSpPr>
      <dsp:spPr>
        <a:xfrm>
          <a:off x="847845" y="3459739"/>
          <a:ext cx="2854717" cy="113522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accent1"/>
              </a:solidFill>
              <a:latin typeface="Arial"/>
              <a:cs typeface="Arial"/>
            </a:rPr>
            <a:t> </a:t>
          </a:r>
          <a:r>
            <a:rPr lang="en-US" sz="3200" b="1" kern="1200">
              <a:solidFill>
                <a:schemeClr val="accent1"/>
              </a:solidFill>
              <a:latin typeface="Arial"/>
              <a:cs typeface="Arial"/>
            </a:rPr>
            <a:t>Save the Dates!</a:t>
          </a:r>
        </a:p>
      </dsp:txBody>
      <dsp:txXfrm>
        <a:off x="881095" y="3492989"/>
        <a:ext cx="2788217" cy="1068727"/>
      </dsp:txXfrm>
    </dsp:sp>
    <dsp:sp modelId="{E4540ED4-266A-4F12-A6E6-014BC83EACEC}">
      <dsp:nvSpPr>
        <dsp:cNvPr id="0" name=""/>
        <dsp:cNvSpPr/>
      </dsp:nvSpPr>
      <dsp:spPr>
        <a:xfrm>
          <a:off x="4320990" y="1378489"/>
          <a:ext cx="3211557" cy="264886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162435"/>
              <a:satOff val="5350"/>
              <a:lumOff val="-90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chemeClr val="accent1"/>
              </a:solidFill>
              <a:latin typeface="Arial"/>
              <a:cs typeface="Arial"/>
            </a:rPr>
            <a:t>Submit </a:t>
          </a:r>
          <a:r>
            <a:rPr lang="en-US" sz="1400" b="1" u="sng" kern="1200">
              <a:solidFill>
                <a:schemeClr val="accent1"/>
              </a:solidFill>
              <a:latin typeface="Arial"/>
              <a:cs typeface="Arial"/>
            </a:rPr>
            <a:t>all your 2022 data</a:t>
          </a:r>
          <a:r>
            <a:rPr lang="en-US" sz="1400" kern="1200">
              <a:solidFill>
                <a:schemeClr val="accent1"/>
              </a:solidFill>
              <a:latin typeface="Arial"/>
              <a:cs typeface="Arial"/>
            </a:rPr>
            <a:t> plus </a:t>
          </a:r>
          <a:r>
            <a:rPr lang="en-US" sz="1400" b="1" u="sng" kern="1200">
              <a:solidFill>
                <a:schemeClr val="accent1"/>
              </a:solidFill>
              <a:latin typeface="Arial"/>
              <a:cs typeface="Arial"/>
            </a:rPr>
            <a:t>January, February, March 2023</a:t>
          </a:r>
        </a:p>
        <a:p>
          <a:pPr marL="114300" lvl="1" indent="-114300" algn="l" defTabSz="622300">
            <a:lnSpc>
              <a:spcPct val="90000"/>
            </a:lnSpc>
            <a:spcBef>
              <a:spcPct val="0"/>
            </a:spcBef>
            <a:spcAft>
              <a:spcPct val="15000"/>
            </a:spcAft>
            <a:buChar char="•"/>
          </a:pPr>
          <a:endParaRPr lang="en-US" sz="1400" b="1" u="sng" kern="1200">
            <a:latin typeface="Arial"/>
            <a:cs typeface="Arial"/>
          </a:endParaRPr>
        </a:p>
        <a:p>
          <a:pPr marL="114300" lvl="1" indent="-114300" algn="l" defTabSz="622300" rtl="0">
            <a:lnSpc>
              <a:spcPct val="90000"/>
            </a:lnSpc>
            <a:spcBef>
              <a:spcPct val="0"/>
            </a:spcBef>
            <a:spcAft>
              <a:spcPct val="15000"/>
            </a:spcAft>
            <a:buChar char="•"/>
          </a:pPr>
          <a:r>
            <a:rPr lang="en-US" sz="1400" b="0" u="none" kern="1200">
              <a:solidFill>
                <a:schemeClr val="accent1"/>
              </a:solidFill>
              <a:latin typeface="Arial"/>
              <a:cs typeface="Arial"/>
            </a:rPr>
            <a:t>Review the award criteria for PVB, BE, and BASIC to achieve QI Excellence! </a:t>
          </a:r>
        </a:p>
      </dsp:txBody>
      <dsp:txXfrm>
        <a:off x="4381948" y="2007061"/>
        <a:ext cx="3089641" cy="1959333"/>
      </dsp:txXfrm>
    </dsp:sp>
    <dsp:sp modelId="{1D37E62D-9731-4C64-8EAB-56792DAF9616}">
      <dsp:nvSpPr>
        <dsp:cNvPr id="0" name=""/>
        <dsp:cNvSpPr/>
      </dsp:nvSpPr>
      <dsp:spPr>
        <a:xfrm>
          <a:off x="6081025" y="-276002"/>
          <a:ext cx="4003096" cy="4003096"/>
        </a:xfrm>
        <a:prstGeom prst="circularArrow">
          <a:avLst>
            <a:gd name="adj1" fmla="val 3244"/>
            <a:gd name="adj2" fmla="val 400095"/>
            <a:gd name="adj3" fmla="val 19415362"/>
            <a:gd name="adj4" fmla="val 12566479"/>
            <a:gd name="adj5" fmla="val 3785"/>
          </a:avLst>
        </a:prstGeom>
        <a:solidFill>
          <a:schemeClr val="accent3">
            <a:hueOff val="2324871"/>
            <a:satOff val="10701"/>
            <a:lumOff val="-180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C580D-10AF-44A7-8FE5-3CB764BF1B81}">
      <dsp:nvSpPr>
        <dsp:cNvPr id="0" name=""/>
        <dsp:cNvSpPr/>
      </dsp:nvSpPr>
      <dsp:spPr>
        <a:xfrm>
          <a:off x="5034670" y="810876"/>
          <a:ext cx="2854717" cy="1135227"/>
        </a:xfrm>
        <a:prstGeom prst="roundRect">
          <a:avLst>
            <a:gd name="adj" fmla="val 10000"/>
          </a:avLst>
        </a:prstGeom>
        <a:solidFill>
          <a:schemeClr val="accent3">
            <a:hueOff val="1162435"/>
            <a:satOff val="5350"/>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accent1"/>
              </a:solidFill>
              <a:latin typeface="Arial"/>
              <a:cs typeface="Arial"/>
            </a:rPr>
            <a:t>Submit your Data!</a:t>
          </a:r>
          <a:r>
            <a:rPr lang="en-US" sz="3200" kern="1200">
              <a:solidFill>
                <a:schemeClr val="accent1"/>
              </a:solidFill>
              <a:latin typeface="Arial"/>
              <a:cs typeface="Arial"/>
            </a:rPr>
            <a:t> </a:t>
          </a:r>
        </a:p>
      </dsp:txBody>
      <dsp:txXfrm>
        <a:off x="5067920" y="844126"/>
        <a:ext cx="2788217" cy="1068727"/>
      </dsp:txXfrm>
    </dsp:sp>
    <dsp:sp modelId="{4EC3BF90-59CB-4CD5-8E65-F8EECE8EB3B7}">
      <dsp:nvSpPr>
        <dsp:cNvPr id="0" name=""/>
        <dsp:cNvSpPr/>
      </dsp:nvSpPr>
      <dsp:spPr>
        <a:xfrm>
          <a:off x="8273339" y="1369987"/>
          <a:ext cx="3527895" cy="264886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324871"/>
              <a:satOff val="10701"/>
              <a:lumOff val="-180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solidFill>
                <a:schemeClr val="accent1"/>
              </a:solidFill>
              <a:latin typeface="Arial"/>
              <a:cs typeface="Arial"/>
            </a:rPr>
            <a:t>Start brainstorming your storyboard ideas! </a:t>
          </a:r>
        </a:p>
        <a:p>
          <a:pPr marL="114300" lvl="1" indent="-114300" algn="l" defTabSz="622300" rtl="0">
            <a:lnSpc>
              <a:spcPct val="90000"/>
            </a:lnSpc>
            <a:spcBef>
              <a:spcPct val="0"/>
            </a:spcBef>
            <a:spcAft>
              <a:spcPct val="15000"/>
            </a:spcAft>
            <a:buChar char="•"/>
          </a:pPr>
          <a:r>
            <a:rPr lang="en-US" sz="1400" b="1" kern="1200" dirty="0">
              <a:solidFill>
                <a:schemeClr val="accent1"/>
              </a:solidFill>
              <a:latin typeface="Arial"/>
              <a:cs typeface="Arial"/>
            </a:rPr>
            <a:t>Share your teams past year QI story </a:t>
          </a:r>
        </a:p>
        <a:p>
          <a:pPr marL="114300" lvl="1" indent="-114300" algn="l" defTabSz="622300">
            <a:lnSpc>
              <a:spcPct val="90000"/>
            </a:lnSpc>
            <a:spcBef>
              <a:spcPct val="0"/>
            </a:spcBef>
            <a:spcAft>
              <a:spcPct val="15000"/>
            </a:spcAft>
            <a:buChar char="•"/>
          </a:pPr>
          <a:endParaRPr lang="en-US" sz="1400" b="1" kern="1200" dirty="0">
            <a:latin typeface="Arial"/>
            <a:cs typeface="Arial"/>
          </a:endParaRPr>
        </a:p>
        <a:p>
          <a:pPr marL="114300" lvl="1" indent="-114300" algn="l" defTabSz="622300" rtl="0">
            <a:lnSpc>
              <a:spcPct val="90000"/>
            </a:lnSpc>
            <a:spcBef>
              <a:spcPct val="0"/>
            </a:spcBef>
            <a:spcAft>
              <a:spcPct val="15000"/>
            </a:spcAft>
            <a:buChar char="•"/>
          </a:pPr>
          <a:r>
            <a:rPr lang="en-US" sz="1400" b="0" kern="1200">
              <a:solidFill>
                <a:schemeClr val="accent1"/>
              </a:solidFill>
              <a:latin typeface="Arial"/>
              <a:cs typeface="Arial"/>
            </a:rPr>
            <a:t>Share your successes, opportunities, and specific strategies implemented! </a:t>
          </a:r>
        </a:p>
        <a:p>
          <a:pPr marL="114300" lvl="1" indent="-114300" algn="l" defTabSz="622300" rtl="0">
            <a:lnSpc>
              <a:spcPct val="90000"/>
            </a:lnSpc>
            <a:spcBef>
              <a:spcPct val="0"/>
            </a:spcBef>
            <a:spcAft>
              <a:spcPct val="15000"/>
            </a:spcAft>
            <a:buChar char="•"/>
          </a:pPr>
          <a:r>
            <a:rPr lang="en-US" sz="1400" b="0" kern="1200" dirty="0">
              <a:solidFill>
                <a:schemeClr val="accent1"/>
              </a:solidFill>
              <a:latin typeface="Arial"/>
              <a:cs typeface="Arial"/>
            </a:rPr>
            <a:t>Share your DATA, graphs, PDSA cycles, process flow or 30/60/90 plans</a:t>
          </a:r>
        </a:p>
      </dsp:txBody>
      <dsp:txXfrm>
        <a:off x="8334297" y="1430945"/>
        <a:ext cx="3405979" cy="1959333"/>
      </dsp:txXfrm>
    </dsp:sp>
    <dsp:sp modelId="{2A29C3C5-932D-4B6F-8969-B5E5B16FD239}">
      <dsp:nvSpPr>
        <dsp:cNvPr id="0" name=""/>
        <dsp:cNvSpPr/>
      </dsp:nvSpPr>
      <dsp:spPr>
        <a:xfrm>
          <a:off x="9379663" y="3459739"/>
          <a:ext cx="2854717" cy="1135227"/>
        </a:xfrm>
        <a:prstGeom prst="roundRect">
          <a:avLst>
            <a:gd name="adj" fmla="val 10000"/>
          </a:avLst>
        </a:prstGeom>
        <a:solidFill>
          <a:schemeClr val="accent3">
            <a:hueOff val="2324871"/>
            <a:satOff val="10701"/>
            <a:lumOff val="-180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accent1"/>
              </a:solidFill>
              <a:latin typeface="Arial"/>
              <a:cs typeface="Arial"/>
            </a:rPr>
            <a:t> Storyboard Submissions!</a:t>
          </a:r>
        </a:p>
      </dsp:txBody>
      <dsp:txXfrm>
        <a:off x="9412913" y="3492989"/>
        <a:ext cx="2788217" cy="1068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E47F-41B6-4B49-9AB9-C4F53C51F631}">
      <dsp:nvSpPr>
        <dsp:cNvPr id="0" name=""/>
        <dsp:cNvSpPr/>
      </dsp:nvSpPr>
      <dsp:spPr>
        <a:xfrm>
          <a:off x="0" y="0"/>
          <a:ext cx="7929796" cy="1341031"/>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ts val="600"/>
            </a:spcAft>
            <a:buNone/>
          </a:pPr>
          <a:r>
            <a:rPr lang="en-US" sz="4800" kern="1200"/>
            <a:t>PVB Finish Line Goals:</a:t>
          </a:r>
          <a:r>
            <a:rPr lang="en-US" sz="4800" kern="1200">
              <a:latin typeface="Calibri" panose="020F0502020204030204"/>
            </a:rPr>
            <a:t> </a:t>
          </a:r>
          <a:endParaRPr lang="en-US" sz="4800" kern="1200"/>
        </a:p>
        <a:p>
          <a:pPr marL="0" lvl="0" indent="0" algn="ctr" defTabSz="2133600">
            <a:lnSpc>
              <a:spcPct val="90000"/>
            </a:lnSpc>
            <a:spcBef>
              <a:spcPct val="0"/>
            </a:spcBef>
            <a:spcAft>
              <a:spcPts val="600"/>
            </a:spcAft>
            <a:buNone/>
          </a:pPr>
          <a:r>
            <a:rPr lang="en-US" sz="3600" kern="1200"/>
            <a:t>QI Excellence Award</a:t>
          </a:r>
        </a:p>
      </dsp:txBody>
      <dsp:txXfrm>
        <a:off x="0" y="0"/>
        <a:ext cx="7929796" cy="1341031"/>
      </dsp:txXfrm>
    </dsp:sp>
    <dsp:sp modelId="{A5146FFA-5D72-4150-A4B0-92581BC433E9}">
      <dsp:nvSpPr>
        <dsp:cNvPr id="0" name=""/>
        <dsp:cNvSpPr/>
      </dsp:nvSpPr>
      <dsp:spPr>
        <a:xfrm>
          <a:off x="0" y="1341031"/>
          <a:ext cx="1982449" cy="2816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u="sng" kern="1200"/>
            <a:t>6</a:t>
          </a:r>
          <a:r>
            <a:rPr lang="en-US" sz="2600" kern="1200"/>
            <a:t> Key Structure Measures in Place</a:t>
          </a:r>
        </a:p>
      </dsp:txBody>
      <dsp:txXfrm>
        <a:off x="0" y="1341031"/>
        <a:ext cx="1982449" cy="2816166"/>
      </dsp:txXfrm>
    </dsp:sp>
    <dsp:sp modelId="{30CB18CA-6184-4B31-8689-5ED885DAC293}">
      <dsp:nvSpPr>
        <dsp:cNvPr id="0" name=""/>
        <dsp:cNvSpPr/>
      </dsp:nvSpPr>
      <dsp:spPr>
        <a:xfrm>
          <a:off x="1982449" y="1341031"/>
          <a:ext cx="1982449" cy="2816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u="sng" kern="1200"/>
            <a:t>80% </a:t>
          </a:r>
          <a:r>
            <a:rPr lang="en-US" sz="2600" kern="1200"/>
            <a:t>of Providers and Nurses educated on ACOG/SMFM Guidelines</a:t>
          </a:r>
          <a:endParaRPr lang="en-US" sz="2600" b="1" u="sng" kern="1200"/>
        </a:p>
      </dsp:txBody>
      <dsp:txXfrm>
        <a:off x="1982449" y="1341031"/>
        <a:ext cx="1982449" cy="2816166"/>
      </dsp:txXfrm>
    </dsp:sp>
    <dsp:sp modelId="{A13BCFBA-5639-4275-9D30-DA41E66B4D95}">
      <dsp:nvSpPr>
        <dsp:cNvPr id="0" name=""/>
        <dsp:cNvSpPr/>
      </dsp:nvSpPr>
      <dsp:spPr>
        <a:xfrm>
          <a:off x="3964898" y="1341031"/>
          <a:ext cx="1982449" cy="2816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u="sng" kern="1200">
              <a:ea typeface="+mn-lt"/>
              <a:cs typeface="+mn-lt"/>
            </a:rPr>
            <a:t>80% </a:t>
          </a:r>
          <a:r>
            <a:rPr lang="en-US" sz="2600" kern="1200">
              <a:ea typeface="+mn-lt"/>
              <a:cs typeface="+mn-lt"/>
            </a:rPr>
            <a:t>of all NTSV C-Sections Meeting ACOG/SMFM Guidelines</a:t>
          </a:r>
          <a:r>
            <a:rPr lang="en-US" sz="2600" kern="1200">
              <a:latin typeface="Calibri" panose="020F0502020204030204"/>
              <a:ea typeface="+mn-lt"/>
              <a:cs typeface="+mn-lt"/>
            </a:rPr>
            <a:t> </a:t>
          </a:r>
          <a:endParaRPr lang="en-US" sz="2600" b="1" u="sng" kern="1200"/>
        </a:p>
      </dsp:txBody>
      <dsp:txXfrm>
        <a:off x="3964898" y="1341031"/>
        <a:ext cx="1982449" cy="2816166"/>
      </dsp:txXfrm>
    </dsp:sp>
    <dsp:sp modelId="{33422456-B9A2-481F-A97B-DD1DEB2E620E}">
      <dsp:nvSpPr>
        <dsp:cNvPr id="0" name=""/>
        <dsp:cNvSpPr/>
      </dsp:nvSpPr>
      <dsp:spPr>
        <a:xfrm>
          <a:off x="5947347" y="1341031"/>
          <a:ext cx="1982449" cy="28161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NTSV C-Section Rate </a:t>
          </a:r>
          <a:r>
            <a:rPr lang="en-US" sz="2600" b="0" u="none" kern="1200"/>
            <a:t>≤</a:t>
          </a:r>
          <a:r>
            <a:rPr lang="en-US" sz="2600" b="1" u="sng" kern="1200"/>
            <a:t>23.6%</a:t>
          </a:r>
        </a:p>
      </dsp:txBody>
      <dsp:txXfrm>
        <a:off x="5947347" y="1341031"/>
        <a:ext cx="1982449" cy="2816166"/>
      </dsp:txXfrm>
    </dsp:sp>
    <dsp:sp modelId="{D0C257B7-398B-4816-9754-9EB0FA58D548}">
      <dsp:nvSpPr>
        <dsp:cNvPr id="0" name=""/>
        <dsp:cNvSpPr/>
      </dsp:nvSpPr>
      <dsp:spPr>
        <a:xfrm>
          <a:off x="0" y="4157198"/>
          <a:ext cx="7929796" cy="312907"/>
        </a:xfrm>
        <a:prstGeom prst="rect">
          <a:avLst/>
        </a:prstGeom>
        <a:solidFill>
          <a:srgbClr val="1C498B"/>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E95C7-77DE-4516-A658-40B8C757062F}">
      <dsp:nvSpPr>
        <dsp:cNvPr id="0" name=""/>
        <dsp:cNvSpPr/>
      </dsp:nvSpPr>
      <dsp:spPr>
        <a:xfrm>
          <a:off x="0" y="1545993"/>
          <a:ext cx="1079195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9C63A6-3CF0-4E4E-9C4F-AE1D7DB5B53F}">
      <dsp:nvSpPr>
        <dsp:cNvPr id="0" name=""/>
        <dsp:cNvSpPr/>
      </dsp:nvSpPr>
      <dsp:spPr>
        <a:xfrm>
          <a:off x="1637689" y="1206513"/>
          <a:ext cx="7554366"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37" tIns="0" rIns="285537" bIns="0" numCol="1" spcCol="1270" anchor="ctr" anchorCtr="0">
          <a:noAutofit/>
        </a:bodyPr>
        <a:lstStyle/>
        <a:p>
          <a:pPr marL="0" lvl="0" indent="0" algn="l" defTabSz="1022350">
            <a:lnSpc>
              <a:spcPct val="90000"/>
            </a:lnSpc>
            <a:spcBef>
              <a:spcPct val="0"/>
            </a:spcBef>
            <a:spcAft>
              <a:spcPct val="35000"/>
            </a:spcAft>
            <a:buNone/>
          </a:pPr>
          <a:r>
            <a:rPr lang="en-US" sz="2300" kern="1200" dirty="0"/>
            <a:t>Your NTSV C-Section Rate (if you are comfortable sharing)</a:t>
          </a:r>
        </a:p>
      </dsp:txBody>
      <dsp:txXfrm>
        <a:off x="1670833" y="1239657"/>
        <a:ext cx="7488078" cy="612672"/>
      </dsp:txXfrm>
    </dsp:sp>
    <dsp:sp modelId="{455B3486-8B68-4DFD-9BA3-31EB6F08188D}">
      <dsp:nvSpPr>
        <dsp:cNvPr id="0" name=""/>
        <dsp:cNvSpPr/>
      </dsp:nvSpPr>
      <dsp:spPr>
        <a:xfrm>
          <a:off x="0" y="2589273"/>
          <a:ext cx="10791952"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31C28-CE51-4055-8ECA-E4B2BA0AB638}">
      <dsp:nvSpPr>
        <dsp:cNvPr id="0" name=""/>
        <dsp:cNvSpPr/>
      </dsp:nvSpPr>
      <dsp:spPr>
        <a:xfrm>
          <a:off x="1636858" y="2213217"/>
          <a:ext cx="7554366"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37" tIns="0" rIns="285537" bIns="0" numCol="1" spcCol="1270" anchor="ctr" anchorCtr="0">
          <a:noAutofit/>
        </a:bodyPr>
        <a:lstStyle/>
        <a:p>
          <a:pPr marL="0" lvl="0" indent="0" algn="l" defTabSz="1022350">
            <a:lnSpc>
              <a:spcPct val="90000"/>
            </a:lnSpc>
            <a:spcBef>
              <a:spcPct val="0"/>
            </a:spcBef>
            <a:spcAft>
              <a:spcPct val="35000"/>
            </a:spcAft>
            <a:buNone/>
          </a:pPr>
          <a:r>
            <a:rPr lang="en-US" sz="2300" kern="1200"/>
            <a:t>Strategies your PVB has successfully implemented </a:t>
          </a:r>
          <a:endParaRPr lang="en-US" sz="2300" kern="1200" dirty="0"/>
        </a:p>
      </dsp:txBody>
      <dsp:txXfrm>
        <a:off x="1670002" y="2246361"/>
        <a:ext cx="7488078" cy="612672"/>
      </dsp:txXfrm>
    </dsp:sp>
    <dsp:sp modelId="{4BDE4D6A-41DD-45FB-9FC5-662DADC55392}">
      <dsp:nvSpPr>
        <dsp:cNvPr id="0" name=""/>
        <dsp:cNvSpPr/>
      </dsp:nvSpPr>
      <dsp:spPr>
        <a:xfrm>
          <a:off x="0" y="3632553"/>
          <a:ext cx="10791952" cy="579600"/>
        </a:xfrm>
        <a:prstGeom prst="rect">
          <a:avLst/>
        </a:prstGeom>
        <a:no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8BA042A6-D8C9-4C6F-9AFE-C39F1CA6B129}">
      <dsp:nvSpPr>
        <dsp:cNvPr id="0" name=""/>
        <dsp:cNvSpPr/>
      </dsp:nvSpPr>
      <dsp:spPr>
        <a:xfrm>
          <a:off x="1645999" y="3274782"/>
          <a:ext cx="7554366" cy="6789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37" tIns="0" rIns="285537" bIns="0" numCol="1" spcCol="1270" anchor="ctr" anchorCtr="0">
          <a:noAutofit/>
        </a:bodyPr>
        <a:lstStyle/>
        <a:p>
          <a:pPr marL="0" lvl="0" indent="0" algn="l" defTabSz="1022350">
            <a:lnSpc>
              <a:spcPct val="90000"/>
            </a:lnSpc>
            <a:spcBef>
              <a:spcPct val="0"/>
            </a:spcBef>
            <a:spcAft>
              <a:spcPct val="35000"/>
            </a:spcAft>
            <a:buNone/>
          </a:pPr>
          <a:r>
            <a:rPr lang="en-US" sz="2300" kern="1200"/>
            <a:t>Challenges you are facing with PVB implementation</a:t>
          </a:r>
          <a:endParaRPr lang="en-US" sz="2300" kern="1200" dirty="0"/>
        </a:p>
      </dsp:txBody>
      <dsp:txXfrm>
        <a:off x="1679143" y="3307926"/>
        <a:ext cx="7488078"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0.0526</cdr:x>
      <cdr:y>0.59761</cdr:y>
    </cdr:from>
    <cdr:to>
      <cdr:x>0.986</cdr:x>
      <cdr:y>0.60655</cdr:y>
    </cdr:to>
    <cdr:cxnSp macro="">
      <cdr:nvCxnSpPr>
        <cdr:cNvPr id="3" name="Straight Connector 2">
          <a:extLst xmlns:a="http://schemas.openxmlformats.org/drawingml/2006/main">
            <a:ext uri="{FF2B5EF4-FFF2-40B4-BE49-F238E27FC236}">
              <a16:creationId xmlns:a16="http://schemas.microsoft.com/office/drawing/2014/main" id="{1B90EC48-5AE9-23F4-28D6-339F91D0CB23}"/>
            </a:ext>
          </a:extLst>
        </cdr:cNvPr>
        <cdr:cNvCxnSpPr/>
      </cdr:nvCxnSpPr>
      <cdr:spPr>
        <a:xfrm xmlns:a="http://schemas.openxmlformats.org/drawingml/2006/main" flipV="1">
          <a:off x="572605" y="2956695"/>
          <a:ext cx="10161639" cy="44245"/>
        </a:xfrm>
        <a:prstGeom xmlns:a="http://schemas.openxmlformats.org/drawingml/2006/main" prst="line">
          <a:avLst/>
        </a:prstGeom>
        <a:ln xmlns:a="http://schemas.openxmlformats.org/drawingml/2006/main" w="38100">
          <a:solidFill>
            <a:schemeClr val="accent4"/>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A80B-3D03-4EA0-9465-0DF0A9D99042}" type="datetimeFigureOut">
              <a:rPr lang="en-US" smtClean="0"/>
              <a:t>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47C4E-2555-48D5-B810-2EFF142F540E}" type="slidenum">
              <a:rPr lang="en-US" smtClean="0"/>
              <a:t>‹#›</a:t>
            </a:fld>
            <a:endParaRPr lang="en-US"/>
          </a:p>
        </p:txBody>
      </p:sp>
    </p:spTree>
    <p:extLst>
      <p:ext uri="{BB962C8B-B14F-4D97-AF65-F5344CB8AC3E}">
        <p14:creationId xmlns:p14="http://schemas.microsoft.com/office/powerpoint/2010/main" val="32746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7</a:t>
            </a:fld>
            <a:endParaRPr lang="en-US"/>
          </a:p>
        </p:txBody>
      </p:sp>
    </p:spTree>
    <p:extLst>
      <p:ext uri="{BB962C8B-B14F-4D97-AF65-F5344CB8AC3E}">
        <p14:creationId xmlns:p14="http://schemas.microsoft.com/office/powerpoint/2010/main" val="308886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330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a:t>
            </a:r>
            <a:r>
              <a:rPr lang="en-US" baseline="0"/>
              <a:t> for today</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2386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34269AA-627C-42DE-BD87-07E9A748A053}" type="slidenum">
              <a:rPr lang="en-US" smtClean="0"/>
              <a:t>25</a:t>
            </a:fld>
            <a:endParaRPr lang="en-US"/>
          </a:p>
        </p:txBody>
      </p:sp>
    </p:spTree>
    <p:extLst>
      <p:ext uri="{BB962C8B-B14F-4D97-AF65-F5344CB8AC3E}">
        <p14:creationId xmlns:p14="http://schemas.microsoft.com/office/powerpoint/2010/main" val="393914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Making progress this  year to reduce NTSV C/S disparity gap, but will need to be sustained!</a:t>
            </a:r>
          </a:p>
          <a:p>
            <a:endParaRPr lang="en-US">
              <a:cs typeface="Calibri"/>
            </a:endParaRPr>
          </a:p>
        </p:txBody>
      </p:sp>
      <p:sp>
        <p:nvSpPr>
          <p:cNvPr id="4" name="Slide Number Placeholder 3"/>
          <p:cNvSpPr>
            <a:spLocks noGrp="1"/>
          </p:cNvSpPr>
          <p:nvPr>
            <p:ph type="sldNum" sz="quarter" idx="5"/>
          </p:nvPr>
        </p:nvSpPr>
        <p:spPr/>
        <p:txBody>
          <a:bodyPr/>
          <a:lstStyle/>
          <a:p>
            <a:fld id="{B34269AA-627C-42DE-BD87-07E9A748A053}" type="slidenum">
              <a:rPr lang="en-US" smtClean="0"/>
              <a:t>26</a:t>
            </a:fld>
            <a:endParaRPr lang="en-US"/>
          </a:p>
        </p:txBody>
      </p:sp>
    </p:spTree>
    <p:extLst>
      <p:ext uri="{BB962C8B-B14F-4D97-AF65-F5344CB8AC3E}">
        <p14:creationId xmlns:p14="http://schemas.microsoft.com/office/powerpoint/2010/main" val="151893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percentages  in</a:t>
            </a:r>
          </a:p>
        </p:txBody>
      </p:sp>
      <p:sp>
        <p:nvSpPr>
          <p:cNvPr id="4" name="Slide Number Placeholder 3"/>
          <p:cNvSpPr>
            <a:spLocks noGrp="1"/>
          </p:cNvSpPr>
          <p:nvPr>
            <p:ph type="sldNum" sz="quarter" idx="5"/>
          </p:nvPr>
        </p:nvSpPr>
        <p:spPr/>
        <p:txBody>
          <a:bodyPr/>
          <a:lstStyle/>
          <a:p>
            <a:fld id="{B34269AA-627C-42DE-BD87-07E9A748A053}" type="slidenum">
              <a:rPr lang="en-US" smtClean="0"/>
              <a:t>27</a:t>
            </a:fld>
            <a:endParaRPr lang="en-US"/>
          </a:p>
        </p:txBody>
      </p:sp>
    </p:spTree>
    <p:extLst>
      <p:ext uri="{BB962C8B-B14F-4D97-AF65-F5344CB8AC3E}">
        <p14:creationId xmlns:p14="http://schemas.microsoft.com/office/powerpoint/2010/main" val="153861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0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47C4E-2555-48D5-B810-2EFF142F540E}" type="slidenum">
              <a:rPr lang="en-US" smtClean="0"/>
              <a:t>29</a:t>
            </a:fld>
            <a:endParaRPr lang="en-US"/>
          </a:p>
        </p:txBody>
      </p:sp>
    </p:spTree>
    <p:extLst>
      <p:ext uri="{BB962C8B-B14F-4D97-AF65-F5344CB8AC3E}">
        <p14:creationId xmlns:p14="http://schemas.microsoft.com/office/powerpoint/2010/main" val="1394757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3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4647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9522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199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540EB-5334-4296-967C-10B4D905E33B}" type="slidenum">
              <a:rPr lang="en-US" smtClean="0"/>
              <a:t>15</a:t>
            </a:fld>
            <a:endParaRPr lang="en-US"/>
          </a:p>
        </p:txBody>
      </p:sp>
    </p:spTree>
    <p:extLst>
      <p:ext uri="{BB962C8B-B14F-4D97-AF65-F5344CB8AC3E}">
        <p14:creationId xmlns:p14="http://schemas.microsoft.com/office/powerpoint/2010/main" val="394022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98C9C-57D0-47E2-BD68-0A8BE9AB5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93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8288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7159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4469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oleObject" Target="../embeddings/oleObject1.bin"/></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3.xml"/><Relationship Id="rId7" Type="http://schemas.openxmlformats.org/officeDocument/2006/relationships/oleObject" Target="../embeddings/oleObject3.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9107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814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726300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956760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34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717837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108123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5EF7A9-934F-4AEF-9B1F-6C2A2A939180}"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CA920-F5E0-407F-80F6-F6490A51C589}" type="slidenum">
              <a:rPr lang="en-US" smtClean="0"/>
              <a:t>‹#›</a:t>
            </a:fld>
            <a:endParaRPr lang="en-US"/>
          </a:p>
        </p:txBody>
      </p:sp>
    </p:spTree>
    <p:extLst>
      <p:ext uri="{BB962C8B-B14F-4D97-AF65-F5344CB8AC3E}">
        <p14:creationId xmlns:p14="http://schemas.microsoft.com/office/powerpoint/2010/main" val="2736686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16296440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5465321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27" name="think-cell Slide" r:id="rId4" imgW="360" imgH="360" progId="TCLayout.ActiveDocument.1">
                  <p:embed/>
                </p:oleObj>
              </mc:Choice>
              <mc:Fallback>
                <p:oleObj name="think-cell Slide" r:id="rId4" imgW="360" imgH="360" progId="TCLayout.ActiveDocument.1">
                  <p:embed/>
                  <p:pic>
                    <p:nvPicPr>
                      <p:cNvPr id="6"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pic>
        <p:nvPicPr>
          <p:cNvPr id="8" name="Picture 1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2400"/>
            </a:p>
          </p:txBody>
        </p:sp>
        <p:pic>
          <p:nvPicPr>
            <p:cNvPr id="11" name="Picture 7"/>
            <p:cNvPicPr>
              <a:picLocks noChangeAspect="1"/>
            </p:cNvPicPr>
            <p:nvPr userDrawn="1"/>
          </p:nvPicPr>
          <p:blipFill>
            <a:blip r:embed="rId7">
              <a:extLst>
                <a:ext uri="{28A0092B-C50C-407E-A947-70E740481C1C}">
                  <a14:useLocalDpi xmlns:a14="http://schemas.microsoft.com/office/drawing/2010/main" val="0"/>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a:t>Click to edit Master subtitle style</a:t>
            </a:r>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a:t>Click to edit Master title style</a:t>
            </a:r>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a:t>Edit Master text styles</a:t>
            </a:r>
          </a:p>
        </p:txBody>
      </p:sp>
    </p:spTree>
    <p:extLst>
      <p:ext uri="{BB962C8B-B14F-4D97-AF65-F5344CB8AC3E}">
        <p14:creationId xmlns:p14="http://schemas.microsoft.com/office/powerpoint/2010/main" val="19937532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52"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53" name="think-cell Slide" r:id="rId7" imgW="360" imgH="360" progId="TCLayout.ActiveDocument.1">
                  <p:embed/>
                </p:oleObj>
              </mc:Choice>
              <mc:Fallback>
                <p:oleObj name="think-cell Slide" r:id="rId7"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a:t>Click to edit Master title style</a:t>
            </a:r>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a:defRPr/>
            </a:pPr>
            <a:fld id="{D9E38BE4-73A9-4CBE-849B-DA886A199DD2}" type="slidenum">
              <a:rPr lang="en-US"/>
              <a:pPr>
                <a:defRPr/>
              </a:pPr>
              <a:t>‹#›</a:t>
            </a:fld>
            <a:endParaRPr lang="en-US"/>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4796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81643"/>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a:t>Date | Presenter Information (14 </a:t>
            </a:r>
            <a:r>
              <a:rPr lang="en-US" err="1"/>
              <a:t>pt</a:t>
            </a:r>
            <a:r>
              <a:rPr lang="en-US"/>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a:t>Presentation Title (40pt)</a:t>
            </a:r>
          </a:p>
        </p:txBody>
      </p:sp>
      <p:sp>
        <p:nvSpPr>
          <p:cNvPr id="4" name="Date Placeholder 3"/>
          <p:cNvSpPr>
            <a:spLocks noGrp="1"/>
          </p:cNvSpPr>
          <p:nvPr>
            <p:ph type="dt" sz="half" idx="10"/>
          </p:nvPr>
        </p:nvSpPr>
        <p:spPr/>
        <p:txBody>
          <a:bodyPr/>
          <a:lstStyle/>
          <a:p>
            <a:fld id="{74532A70-E035-AA47-9734-5D07D7BBF15C}" type="datetimeFigureOut">
              <a:rPr lang="en-US" smtClean="0"/>
              <a:t>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5C1C5-BCFD-E74C-BB4D-B3A564E128BA}" type="slidenum">
              <a:rPr lang="en-US" smtClean="0"/>
              <a:t>‹#›</a:t>
            </a:fld>
            <a:endParaRPr lang="en-US"/>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14C"/>
                </a:solidFill>
                <a:latin typeface="Verdana" charset="0"/>
                <a:ea typeface="Verdana" charset="0"/>
                <a:cs typeface="Verdana" charset="0"/>
              </a:defRPr>
            </a:lvl1pPr>
          </a:lstStyle>
          <a:p>
            <a:pPr lvl="0"/>
            <a:r>
              <a:rPr lang="en-US"/>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9834" y="4178329"/>
            <a:ext cx="4395959" cy="1140163"/>
          </a:xfrm>
          <a:prstGeom prst="rect">
            <a:avLst/>
          </a:prstGeom>
        </p:spPr>
      </p:pic>
    </p:spTree>
    <p:extLst>
      <p:ext uri="{BB962C8B-B14F-4D97-AF65-F5344CB8AC3E}">
        <p14:creationId xmlns:p14="http://schemas.microsoft.com/office/powerpoint/2010/main" val="30932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783845"/>
            <a:ext cx="10177757"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a:t>Copy goes here</a:t>
            </a:r>
          </a:p>
          <a:p>
            <a:pPr lvl="0"/>
            <a:endParaRPr lang="en-US"/>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36104965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hasCustomPrompt="1"/>
          </p:nvPr>
        </p:nvSpPr>
        <p:spPr>
          <a:xfrm>
            <a:off x="848989" y="806856"/>
            <a:ext cx="10156179"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Tree>
    <p:extLst>
      <p:ext uri="{BB962C8B-B14F-4D97-AF65-F5344CB8AC3E}">
        <p14:creationId xmlns:p14="http://schemas.microsoft.com/office/powerpoint/2010/main" val="14101306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Copy goes here. </a:t>
            </a:r>
          </a:p>
        </p:txBody>
      </p:sp>
      <p:sp>
        <p:nvSpPr>
          <p:cNvPr id="17" name="Title 16"/>
          <p:cNvSpPr>
            <a:spLocks noGrp="1"/>
          </p:cNvSpPr>
          <p:nvPr>
            <p:ph type="title" hasCustomPrompt="1"/>
          </p:nvPr>
        </p:nvSpPr>
        <p:spPr>
          <a:xfrm>
            <a:off x="5549395" y="1154526"/>
            <a:ext cx="5466561" cy="830997"/>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32672" y="6364408"/>
            <a:ext cx="5059328" cy="493592"/>
          </a:xfrm>
          <a:prstGeom prst="rect">
            <a:avLst/>
          </a:prstGeom>
        </p:spPr>
      </p:pic>
    </p:spTree>
    <p:extLst>
      <p:ext uri="{BB962C8B-B14F-4D97-AF65-F5344CB8AC3E}">
        <p14:creationId xmlns:p14="http://schemas.microsoft.com/office/powerpoint/2010/main" val="6980598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68E7E05-5EEE-41D8-B522-A98D6D554E7B}"/>
              </a:ext>
            </a:extLst>
          </p:cNvPr>
          <p:cNvSpPr>
            <a:spLocks noGrp="1"/>
          </p:cNvSpPr>
          <p:nvPr>
            <p:ph type="ctrTitle"/>
          </p:nvPr>
        </p:nvSpPr>
        <p:spPr>
          <a:xfrm>
            <a:off x="731520" y="475249"/>
            <a:ext cx="10728960" cy="2387600"/>
          </a:xfrm>
        </p:spPr>
        <p:txBody>
          <a:bodyPr anchor="b">
            <a:normAutofit/>
          </a:bodyPr>
          <a:lstStyle>
            <a:lvl1pPr algn="ctr">
              <a:defRPr sz="3600"/>
            </a:lvl1pPr>
          </a:lstStyle>
          <a:p>
            <a:r>
              <a:rPr lang="en-US"/>
              <a:t>Click to edit Master title style</a:t>
            </a:r>
          </a:p>
        </p:txBody>
      </p:sp>
      <p:pic>
        <p:nvPicPr>
          <p:cNvPr id="4" name="Picture 3" descr="Logo, company name&#10;&#10;Description automatically generated">
            <a:extLst>
              <a:ext uri="{FF2B5EF4-FFF2-40B4-BE49-F238E27FC236}">
                <a16:creationId xmlns:a16="http://schemas.microsoft.com/office/drawing/2014/main" id="{324B25E2-70EF-4C17-BC63-4624D9A0F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24786054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75249"/>
            <a:ext cx="10728960" cy="2387600"/>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750279" y="3250348"/>
            <a:ext cx="10691445" cy="1138775"/>
          </a:xfrm>
        </p:spPr>
        <p:txBody>
          <a:bodyPr>
            <a:normAutofit/>
          </a:bodyPr>
          <a:lstStyle>
            <a:lvl1pPr marL="0" indent="0" algn="l">
              <a:buNone/>
              <a:defRPr sz="210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1741021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465" y="1575583"/>
            <a:ext cx="11163875" cy="4601381"/>
          </a:xfrm>
        </p:spPr>
        <p:txBody>
          <a:bodyPr/>
          <a:lstStyle>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5385535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463" y="1574802"/>
            <a:ext cx="5181600" cy="43513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74802"/>
            <a:ext cx="51816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16724928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6EB727E-5B2C-4310-AB66-CE5561C8F44D}" type="slidenum">
              <a:rPr lang="en-US" smtClean="0"/>
              <a:t>‹#›</a:t>
            </a:fld>
            <a:endParaRPr lang="en-US"/>
          </a:p>
        </p:txBody>
      </p:sp>
    </p:spTree>
    <p:extLst>
      <p:ext uri="{BB962C8B-B14F-4D97-AF65-F5344CB8AC3E}">
        <p14:creationId xmlns:p14="http://schemas.microsoft.com/office/powerpoint/2010/main" val="38199857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B727E-5B2C-4310-AB66-CE5561C8F44D}" type="slidenum">
              <a:rPr lang="en-US" smtClean="0"/>
              <a:t>‹#›</a:t>
            </a:fld>
            <a:endParaRPr lang="en-US"/>
          </a:p>
        </p:txBody>
      </p:sp>
      <p:pic>
        <p:nvPicPr>
          <p:cNvPr id="5" name="Picture 4" descr="Logo, company name&#10;&#10;Description automatically generated">
            <a:extLst>
              <a:ext uri="{FF2B5EF4-FFF2-40B4-BE49-F238E27FC236}">
                <a16:creationId xmlns:a16="http://schemas.microsoft.com/office/drawing/2014/main" id="{943CB561-5AED-42CE-B21C-0F4C3E006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10356747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43370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6642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471036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2676754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047673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6785795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068607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741512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145852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903293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77342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0902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81420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437652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2483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4103439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847879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9302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35420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6585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26228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8240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979200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38803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855494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53572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402549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39295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8542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67421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8314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46898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803572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705532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339690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20637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77496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210091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6500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6308017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8687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9981575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240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314599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91337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75216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762724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69300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480140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59781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2/26/2023</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a:solidFill>
                <a:srgbClr val="929599"/>
              </a:solidFill>
            </a:endParaRPr>
          </a:p>
        </p:txBody>
      </p:sp>
    </p:spTree>
    <p:extLst>
      <p:ext uri="{BB962C8B-B14F-4D97-AF65-F5344CB8AC3E}">
        <p14:creationId xmlns:p14="http://schemas.microsoft.com/office/powerpoint/2010/main" val="16579042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082224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791682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9833780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4677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5054759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9805297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762240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402458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019863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3414839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5415116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6129341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175.xml"/><Relationship Id="rId7" Type="http://schemas.openxmlformats.org/officeDocument/2006/relationships/theme" Target="../theme/theme2.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3.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13839523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8" r:id="rId5"/>
    <p:sldLayoutId id="2147483839" r:id="rId6"/>
    <p:sldLayoutId id="2147483840" r:id="rId7"/>
    <p:sldLayoutId id="2147483841" r:id="rId8"/>
    <p:sldLayoutId id="2147483842" r:id="rId9"/>
    <p:sldLayoutId id="2147483843" r:id="rId10"/>
    <p:sldLayoutId id="2147484269" r:id="rId11"/>
    <p:sldLayoutId id="2147484270" r:id="rId12"/>
    <p:sldLayoutId id="2147484271" r:id="rId13"/>
    <p:sldLayoutId id="2147484219" r:id="rId14"/>
    <p:sldLayoutId id="2147484272" r:id="rId15"/>
    <p:sldLayoutId id="2147484273" r:id="rId16"/>
    <p:sldLayoutId id="2147484274" r:id="rId17"/>
    <p:sldLayoutId id="2147484275" r:id="rId18"/>
    <p:sldLayoutId id="2147484276" r:id="rId19"/>
    <p:sldLayoutId id="2147484277" r:id="rId20"/>
    <p:sldLayoutId id="2147484238" r:id="rId21"/>
    <p:sldLayoutId id="2147484278" r:id="rId22"/>
    <p:sldLayoutId id="2147484221" r:id="rId23"/>
    <p:sldLayoutId id="2147484279" r:id="rId24"/>
    <p:sldLayoutId id="2147484280" r:id="rId25"/>
    <p:sldLayoutId id="2147484281" r:id="rId26"/>
    <p:sldLayoutId id="2147484282" r:id="rId27"/>
    <p:sldLayoutId id="2147484283" r:id="rId28"/>
    <p:sldLayoutId id="2147484237" r:id="rId29"/>
    <p:sldLayoutId id="2147484284" r:id="rId30"/>
    <p:sldLayoutId id="2147484353" r:id="rId31"/>
    <p:sldLayoutId id="2147483837" r:id="rId32"/>
    <p:sldLayoutId id="2147484354" r:id="rId33"/>
    <p:sldLayoutId id="2147483885" r:id="rId34"/>
    <p:sldLayoutId id="2147484355" r:id="rId35"/>
    <p:sldLayoutId id="2147484356" r:id="rId36"/>
    <p:sldLayoutId id="2147484357" r:id="rId37"/>
    <p:sldLayoutId id="2147484358" r:id="rId38"/>
    <p:sldLayoutId id="2147484359" r:id="rId39"/>
    <p:sldLayoutId id="2147483844" r:id="rId40"/>
    <p:sldLayoutId id="2147483845" r:id="rId41"/>
    <p:sldLayoutId id="2147483735" r:id="rId42"/>
    <p:sldLayoutId id="2147484557" r:id="rId43"/>
    <p:sldLayoutId id="2147484200" r:id="rId44"/>
    <p:sldLayoutId id="2147483741" r:id="rId45"/>
    <p:sldLayoutId id="2147484202" r:id="rId46"/>
    <p:sldLayoutId id="2147484203" r:id="rId47"/>
    <p:sldLayoutId id="2147484204" r:id="rId48"/>
    <p:sldLayoutId id="2147484205" r:id="rId49"/>
    <p:sldLayoutId id="2147484206" r:id="rId50"/>
    <p:sldLayoutId id="2147483736" r:id="rId51"/>
    <p:sldLayoutId id="2147484208" r:id="rId52"/>
    <p:sldLayoutId id="2147483722" r:id="rId53"/>
    <p:sldLayoutId id="2147483778" r:id="rId54"/>
    <p:sldLayoutId id="2147483779" r:id="rId55"/>
    <p:sldLayoutId id="2147483777" r:id="rId56"/>
    <p:sldLayoutId id="2147483764" r:id="rId57"/>
    <p:sldLayoutId id="2147483765" r:id="rId58"/>
    <p:sldLayoutId id="2147483766" r:id="rId59"/>
    <p:sldLayoutId id="2147483767" r:id="rId60"/>
    <p:sldLayoutId id="2147483739" r:id="rId61"/>
    <p:sldLayoutId id="2147483771" r:id="rId62"/>
    <p:sldLayoutId id="2147483761" r:id="rId63"/>
    <p:sldLayoutId id="2147483762" r:id="rId64"/>
    <p:sldLayoutId id="2147483763" r:id="rId65"/>
    <p:sldLayoutId id="2147483772" r:id="rId66"/>
    <p:sldLayoutId id="2147484220" r:id="rId67"/>
    <p:sldLayoutId id="2147483768" r:id="rId68"/>
    <p:sldLayoutId id="2147483769" r:id="rId69"/>
    <p:sldLayoutId id="2147483770" r:id="rId70"/>
    <p:sldLayoutId id="2147484211" r:id="rId71"/>
    <p:sldLayoutId id="2147484212" r:id="rId72"/>
    <p:sldLayoutId id="2147484214" r:id="rId73"/>
    <p:sldLayoutId id="2147484572" r:id="rId74"/>
    <p:sldLayoutId id="2147484215" r:id="rId75"/>
    <p:sldLayoutId id="2147483792" r:id="rId76"/>
    <p:sldLayoutId id="2147483793" r:id="rId77"/>
    <p:sldLayoutId id="2147483794" r:id="rId78"/>
    <p:sldLayoutId id="2147483681" r:id="rId79"/>
    <p:sldLayoutId id="2147483795" r:id="rId80"/>
    <p:sldLayoutId id="2147483796" r:id="rId81"/>
    <p:sldLayoutId id="2147483797" r:id="rId82"/>
    <p:sldLayoutId id="2147483798" r:id="rId83"/>
    <p:sldLayoutId id="2147483799" r:id="rId84"/>
    <p:sldLayoutId id="2147483800" r:id="rId85"/>
    <p:sldLayoutId id="2147483801" r:id="rId86"/>
    <p:sldLayoutId id="2147484222" r:id="rId87"/>
    <p:sldLayoutId id="2147483703" r:id="rId88"/>
    <p:sldLayoutId id="2147484209" r:id="rId89"/>
    <p:sldLayoutId id="2147483661" r:id="rId90"/>
    <p:sldLayoutId id="2147483662" r:id="rId91"/>
    <p:sldLayoutId id="2147483663" r:id="rId92"/>
    <p:sldLayoutId id="2147483664" r:id="rId93"/>
    <p:sldLayoutId id="2147483668" r:id="rId94"/>
    <p:sldLayoutId id="2147483669" r:id="rId95"/>
    <p:sldLayoutId id="2147483670" r:id="rId96"/>
    <p:sldLayoutId id="2147483671" r:id="rId97"/>
    <p:sldLayoutId id="2147483672" r:id="rId98"/>
    <p:sldLayoutId id="2147483673" r:id="rId99"/>
    <p:sldLayoutId id="2147484566" r:id="rId100"/>
    <p:sldLayoutId id="2147483713" r:id="rId101"/>
    <p:sldLayoutId id="2147484231" r:id="rId102"/>
    <p:sldLayoutId id="2147484268" r:id="rId103"/>
    <p:sldLayoutId id="2147484235" r:id="rId104"/>
    <p:sldLayoutId id="2147484224" r:id="rId105"/>
    <p:sldLayoutId id="2147484245" r:id="rId106"/>
    <p:sldLayoutId id="2147484262" r:id="rId107"/>
    <p:sldLayoutId id="2147484285" r:id="rId108"/>
    <p:sldLayoutId id="2147484286" r:id="rId109"/>
    <p:sldLayoutId id="2147484287" r:id="rId110"/>
    <p:sldLayoutId id="2147484233" r:id="rId111"/>
    <p:sldLayoutId id="2147483710" r:id="rId112"/>
    <p:sldLayoutId id="2147483716" r:id="rId113"/>
    <p:sldLayoutId id="2147483723" r:id="rId114"/>
    <p:sldLayoutId id="2147484368" r:id="rId115"/>
    <p:sldLayoutId id="2147483717" r:id="rId116"/>
    <p:sldLayoutId id="2147483718" r:id="rId117"/>
    <p:sldLayoutId id="2147483719" r:id="rId118"/>
    <p:sldLayoutId id="2147483720" r:id="rId119"/>
    <p:sldLayoutId id="2147483721" r:id="rId120"/>
    <p:sldLayoutId id="2147483712" r:id="rId121"/>
    <p:sldLayoutId id="2147484570" r:id="rId122"/>
    <p:sldLayoutId id="2147483674" r:id="rId123"/>
    <p:sldLayoutId id="2147483850" r:id="rId124"/>
    <p:sldLayoutId id="2147483675" r:id="rId125"/>
    <p:sldLayoutId id="2147484288" r:id="rId126"/>
    <p:sldLayoutId id="2147484289" r:id="rId127"/>
    <p:sldLayoutId id="2147484290" r:id="rId128"/>
    <p:sldLayoutId id="2147484291" r:id="rId129"/>
    <p:sldLayoutId id="2147484292" r:id="rId130"/>
    <p:sldLayoutId id="2147484293" r:id="rId131"/>
    <p:sldLayoutId id="2147484294" r:id="rId132"/>
    <p:sldLayoutId id="2147484295" r:id="rId133"/>
    <p:sldLayoutId id="2147484296" r:id="rId134"/>
    <p:sldLayoutId id="2147483868" r:id="rId135"/>
    <p:sldLayoutId id="2147483676" r:id="rId136"/>
    <p:sldLayoutId id="2147483677" r:id="rId137"/>
    <p:sldLayoutId id="2147483678" r:id="rId138"/>
    <p:sldLayoutId id="2147483679" r:id="rId139"/>
    <p:sldLayoutId id="2147483813" r:id="rId140"/>
    <p:sldLayoutId id="2147483814" r:id="rId141"/>
    <p:sldLayoutId id="2147483815" r:id="rId142"/>
    <p:sldLayoutId id="2147483816" r:id="rId143"/>
    <p:sldLayoutId id="2147484579" r:id="rId144"/>
    <p:sldLayoutId id="2147484580" r:id="rId145"/>
    <p:sldLayoutId id="2147483879" r:id="rId146"/>
    <p:sldLayoutId id="2147484297" r:id="rId147"/>
    <p:sldLayoutId id="2147484298" r:id="rId148"/>
    <p:sldLayoutId id="2147484260" r:id="rId149"/>
    <p:sldLayoutId id="2147484226" r:id="rId150"/>
    <p:sldLayoutId id="2147484299" r:id="rId151"/>
    <p:sldLayoutId id="2147484267" r:id="rId152"/>
    <p:sldLayoutId id="2147484300" r:id="rId153"/>
    <p:sldLayoutId id="2147484301" r:id="rId154"/>
    <p:sldLayoutId id="2147484302" r:id="rId155"/>
    <p:sldLayoutId id="2147484303" r:id="rId156"/>
    <p:sldLayoutId id="2147484304" r:id="rId157"/>
    <p:sldLayoutId id="2147484305" r:id="rId158"/>
    <p:sldLayoutId id="2147484306" r:id="rId159"/>
    <p:sldLayoutId id="2147484227" r:id="rId160"/>
    <p:sldLayoutId id="2147484307" r:id="rId161"/>
    <p:sldLayoutId id="2147484308" r:id="rId162"/>
    <p:sldLayoutId id="2147484309" r:id="rId163"/>
    <p:sldLayoutId id="2147484310" r:id="rId164"/>
    <p:sldLayoutId id="2147484311" r:id="rId165"/>
    <p:sldLayoutId id="2147484312" r:id="rId166"/>
    <p:sldLayoutId id="2147483877" r:id="rId167"/>
    <p:sldLayoutId id="2147483878" r:id="rId168"/>
    <p:sldLayoutId id="2147483752" r:id="rId169"/>
    <p:sldLayoutId id="2147483773" r:id="rId170"/>
    <p:sldLayoutId id="2147483774" r:id="rId171"/>
    <p:sldLayoutId id="2147483775" r:id="rId172"/>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9F9A0-8CBE-4C3C-85F1-91B2141E10B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6244116"/>
            <a:ext cx="12192000" cy="642737"/>
          </a:xfrm>
          <a:prstGeom prst="rect">
            <a:avLst/>
          </a:prstGeom>
        </p:spPr>
      </p:pic>
      <p:sp>
        <p:nvSpPr>
          <p:cNvPr id="2" name="Title Placeholder 1"/>
          <p:cNvSpPr>
            <a:spLocks noGrp="1"/>
          </p:cNvSpPr>
          <p:nvPr>
            <p:ph type="title"/>
          </p:nvPr>
        </p:nvSpPr>
        <p:spPr>
          <a:xfrm>
            <a:off x="581465" y="126609"/>
            <a:ext cx="11179127" cy="11119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81465" y="1575583"/>
            <a:ext cx="11163875" cy="460138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11653583" y="6354069"/>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EB727E-5B2C-4310-AB66-CE5561C8F44D}" type="slidenum">
              <a:rPr lang="en-US" smtClean="0"/>
              <a:pPr/>
              <a:t>‹#›</a:t>
            </a:fld>
            <a:endParaRPr lang="en-US"/>
          </a:p>
        </p:txBody>
      </p:sp>
    </p:spTree>
    <p:extLst>
      <p:ext uri="{BB962C8B-B14F-4D97-AF65-F5344CB8AC3E}">
        <p14:creationId xmlns:p14="http://schemas.microsoft.com/office/powerpoint/2010/main" val="46785810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3680" r:id="rId4"/>
    <p:sldLayoutId id="2147484363" r:id="rId5"/>
    <p:sldLayoutId id="2147483685" r:id="rId6"/>
  </p:sldLayoutIdLst>
  <p:hf hdr="0" ftr="0" dt="0"/>
  <p:txStyles>
    <p:titleStyle>
      <a:lvl1pPr algn="l" defTabSz="685800" rtl="0" eaLnBrk="1" latinLnBrk="0" hangingPunct="1">
        <a:lnSpc>
          <a:spcPct val="90000"/>
        </a:lnSpc>
        <a:spcBef>
          <a:spcPct val="0"/>
        </a:spcBef>
        <a:buNone/>
        <a:defRPr sz="2700" b="1" kern="1200">
          <a:solidFill>
            <a:schemeClr val="bg2">
              <a:lumMod val="50000"/>
            </a:schemeClr>
          </a:solidFill>
          <a:latin typeface="Century Gothic" panose="020B0502020202020204" pitchFamily="34" charset="0"/>
          <a:ea typeface="+mj-ea"/>
          <a:cs typeface="+mj-cs"/>
        </a:defRPr>
      </a:lvl1pPr>
    </p:titleStyle>
    <p:bodyStyle>
      <a:lvl1pPr marL="210741" indent="-210741" algn="l" defTabSz="685800" rtl="0" eaLnBrk="1" latinLnBrk="0" hangingPunct="1">
        <a:lnSpc>
          <a:spcPct val="90000"/>
        </a:lnSpc>
        <a:spcBef>
          <a:spcPts val="750"/>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1pPr>
      <a:lvl2pPr marL="601266" indent="-264319" algn="l" defTabSz="685800" rtl="0" eaLnBrk="1" latinLnBrk="0" hangingPunct="1">
        <a:lnSpc>
          <a:spcPct val="90000"/>
        </a:lnSpc>
        <a:spcBef>
          <a:spcPts val="375"/>
        </a:spcBef>
        <a:buClr>
          <a:schemeClr val="accent2"/>
        </a:buClr>
        <a:buFont typeface="Arial" panose="020B0604020202020204" pitchFamily="34" charset="0"/>
        <a:buChar char="‒"/>
        <a:defRPr sz="225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95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4216806677"/>
      </p:ext>
    </p:extLst>
  </p:cSld>
  <p:clrMap bg1="lt1" tx1="dk1" bg2="lt2" tx2="dk2" accent1="accent1" accent2="accent2" accent3="accent3" accent4="accent4" accent5="accent5" accent6="accent6" hlink="hlink" folHlink="folHlink"/>
  <p:sldLayoutIdLst>
    <p:sldLayoutId id="2147483709" r:id="rId1"/>
    <p:sldLayoutId id="2147484365" r:id="rId2"/>
    <p:sldLayoutId id="2147483711" r:id="rId3"/>
    <p:sldLayoutId id="2147484374" r:id="rId4"/>
    <p:sldLayoutId id="2147484364" r:id="rId5"/>
    <p:sldLayoutId id="2147483714" r:id="rId6"/>
    <p:sldLayoutId id="2147483715" r:id="rId7"/>
    <p:sldLayoutId id="2147484366" r:id="rId8"/>
    <p:sldLayoutId id="2147484369" r:id="rId9"/>
    <p:sldLayoutId id="2147484370" r:id="rId10"/>
    <p:sldLayoutId id="21474843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svg"/><Relationship Id="rId2" Type="http://schemas.openxmlformats.org/officeDocument/2006/relationships/notesSlide" Target="../notesSlides/notesSlide6.xml"/><Relationship Id="rId1" Type="http://schemas.openxmlformats.org/officeDocument/2006/relationships/slideLayout" Target="../slideLayouts/slideLayout9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94.xml"/><Relationship Id="rId5" Type="http://schemas.openxmlformats.org/officeDocument/2006/relationships/chart" Target="../charts/char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94.xml"/><Relationship Id="rId5" Type="http://schemas.openxmlformats.org/officeDocument/2006/relationships/chart" Target="../charts/chart7.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18/10/relationships/comments" Target="../comments/modernComment_11E_DF8D34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89.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gif"/><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mailto:ellie.suse@northwestern.edu" TargetMode="External"/><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94.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info@ilpqc.org" TargetMode="External"/><Relationship Id="rId1" Type="http://schemas.openxmlformats.org/officeDocument/2006/relationships/slideLayout" Target="../slideLayouts/slideLayout94.xml"/><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6511490" cy="2267013"/>
          </a:xfrm>
        </p:spPr>
        <p:txBody>
          <a:bodyPr/>
          <a:lstStyle/>
          <a:p>
            <a:r>
              <a:rPr lang="en-US" dirty="0">
                <a:ea typeface="Lato Medium"/>
                <a:cs typeface="Lato Medium"/>
              </a:rPr>
              <a:t>PVB Monthly Webinar: </a:t>
            </a:r>
            <a:br>
              <a:rPr lang="en-US" dirty="0">
                <a:ea typeface="Lato Medium"/>
                <a:cs typeface="Lato Medium"/>
              </a:rPr>
            </a:br>
            <a:r>
              <a:rPr lang="en-US" dirty="0">
                <a:ea typeface="Lato Medium"/>
                <a:cs typeface="Lato Medium"/>
              </a:rPr>
              <a:t>Small group discussions strategies for success</a:t>
            </a:r>
            <a:endParaRPr lang="en-US" sz="3600" b="0" dirty="0">
              <a:ea typeface="Lato Medium"/>
              <a:cs typeface="Lato Medium"/>
            </a:endParaRP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966184"/>
            <a:ext cx="5194433" cy="986569"/>
          </a:xfrm>
        </p:spPr>
        <p:txBody>
          <a:bodyPr vert="horz" lIns="91440" tIns="45720" rIns="91440" bIns="45720" rtlCol="0" anchor="t">
            <a:noAutofit/>
          </a:bodyPr>
          <a:lstStyle/>
          <a:p>
            <a:r>
              <a:rPr lang="en-US" dirty="0">
                <a:ea typeface="+mn-lt"/>
                <a:cs typeface="+mn-lt"/>
              </a:rPr>
              <a:t>February 27</a:t>
            </a:r>
            <a:r>
              <a:rPr lang="en-US" baseline="30000" dirty="0">
                <a:ea typeface="+mn-lt"/>
                <a:cs typeface="+mn-lt"/>
              </a:rPr>
              <a:t>th</a:t>
            </a:r>
            <a:r>
              <a:rPr lang="en-US" dirty="0">
                <a:ea typeface="+mn-lt"/>
                <a:cs typeface="+mn-lt"/>
              </a:rPr>
              <a:t>, 2023, at 12:30 PM</a:t>
            </a:r>
            <a:endParaRPr lang="en-US" dirty="0"/>
          </a:p>
        </p:txBody>
      </p:sp>
      <p:pic>
        <p:nvPicPr>
          <p:cNvPr id="6" name="Picture 6" descr="Pregnant woman holding stomach">
            <a:extLst>
              <a:ext uri="{FF2B5EF4-FFF2-40B4-BE49-F238E27FC236}">
                <a16:creationId xmlns:a16="http://schemas.microsoft.com/office/drawing/2014/main" id="{30C1A51F-9C76-7D94-57CD-AC4A39EF6029}"/>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t="-597"/>
          <a:stretch/>
        </p:blipFill>
        <p:spPr>
          <a:xfrm>
            <a:off x="7683626" y="436922"/>
            <a:ext cx="4508374" cy="5279954"/>
          </a:xfrm>
        </p:spPr>
      </p:pic>
    </p:spTree>
    <p:extLst>
      <p:ext uri="{BB962C8B-B14F-4D97-AF65-F5344CB8AC3E}">
        <p14:creationId xmlns:p14="http://schemas.microsoft.com/office/powerpoint/2010/main" val="2008243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6A67-4D5B-7E61-4D6D-61AAF5EB5882}"/>
              </a:ext>
            </a:extLst>
          </p:cNvPr>
          <p:cNvSpPr>
            <a:spLocks noGrp="1"/>
          </p:cNvSpPr>
          <p:nvPr>
            <p:ph type="title"/>
          </p:nvPr>
        </p:nvSpPr>
        <p:spPr>
          <a:xfrm>
            <a:off x="347272" y="177748"/>
            <a:ext cx="10972800" cy="1325563"/>
          </a:xfrm>
        </p:spPr>
        <p:txBody>
          <a:bodyPr/>
          <a:lstStyle/>
          <a:p>
            <a:r>
              <a:rPr lang="en-US">
                <a:ea typeface="Lato Medium"/>
                <a:cs typeface="Lato Medium"/>
              </a:rPr>
              <a:t>2023 Face to Face: Let's Get Ready! </a:t>
            </a:r>
            <a:endParaRPr lang="en-US"/>
          </a:p>
        </p:txBody>
      </p:sp>
      <p:sp>
        <p:nvSpPr>
          <p:cNvPr id="4" name="Slide Number Placeholder 3">
            <a:extLst>
              <a:ext uri="{FF2B5EF4-FFF2-40B4-BE49-F238E27FC236}">
                <a16:creationId xmlns:a16="http://schemas.microsoft.com/office/drawing/2014/main" id="{91D1630E-9E80-0990-5B14-135FAC430B9B}"/>
              </a:ext>
            </a:extLst>
          </p:cNvPr>
          <p:cNvSpPr>
            <a:spLocks noGrp="1"/>
          </p:cNvSpPr>
          <p:nvPr>
            <p:ph type="sldNum" sz="quarter" idx="10"/>
          </p:nvPr>
        </p:nvSpPr>
        <p:spPr/>
        <p:txBody>
          <a:bodyPr/>
          <a:lstStyle/>
          <a:p>
            <a:fld id="{97033E4B-E3EB-3D46-B2D8-3159663620FA}" type="slidenum">
              <a:rPr lang="en-US" smtClean="0"/>
              <a:pPr/>
              <a:t>10</a:t>
            </a:fld>
            <a:endParaRPr lang="en-US"/>
          </a:p>
        </p:txBody>
      </p:sp>
      <p:graphicFrame>
        <p:nvGraphicFramePr>
          <p:cNvPr id="3" name="Diagram 4">
            <a:extLst>
              <a:ext uri="{FF2B5EF4-FFF2-40B4-BE49-F238E27FC236}">
                <a16:creationId xmlns:a16="http://schemas.microsoft.com/office/drawing/2014/main" id="{CE3144B1-63D5-3A35-936E-61EA985FC06C}"/>
              </a:ext>
            </a:extLst>
          </p:cNvPr>
          <p:cNvGraphicFramePr>
            <a:graphicFrameLocks noGrp="1"/>
          </p:cNvGraphicFramePr>
          <p:nvPr>
            <p:ph idx="1"/>
            <p:extLst>
              <p:ext uri="{D42A27DB-BD31-4B8C-83A1-F6EECF244321}">
                <p14:modId xmlns:p14="http://schemas.microsoft.com/office/powerpoint/2010/main" val="3344182569"/>
              </p:ext>
            </p:extLst>
          </p:nvPr>
        </p:nvGraphicFramePr>
        <p:xfrm>
          <a:off x="49770" y="958490"/>
          <a:ext cx="12368548" cy="540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01" name="Explosion: 8 Points 2100">
            <a:extLst>
              <a:ext uri="{FF2B5EF4-FFF2-40B4-BE49-F238E27FC236}">
                <a16:creationId xmlns:a16="http://schemas.microsoft.com/office/drawing/2014/main" id="{E1873166-440C-0FD6-168C-D98166865361}"/>
              </a:ext>
            </a:extLst>
          </p:cNvPr>
          <p:cNvSpPr/>
          <p:nvPr/>
        </p:nvSpPr>
        <p:spPr>
          <a:xfrm>
            <a:off x="253485" y="5330761"/>
            <a:ext cx="2887131" cy="1889906"/>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Registration opens soon! </a:t>
            </a:r>
            <a:endParaRPr lang="en-US"/>
          </a:p>
        </p:txBody>
      </p:sp>
      <p:sp>
        <p:nvSpPr>
          <p:cNvPr id="2102" name="Explosion: 8 Points 2101">
            <a:extLst>
              <a:ext uri="{FF2B5EF4-FFF2-40B4-BE49-F238E27FC236}">
                <a16:creationId xmlns:a16="http://schemas.microsoft.com/office/drawing/2014/main" id="{FEFF9F02-D0C1-A91A-2FE3-BA6D12A814C2}"/>
              </a:ext>
            </a:extLst>
          </p:cNvPr>
          <p:cNvSpPr/>
          <p:nvPr/>
        </p:nvSpPr>
        <p:spPr>
          <a:xfrm>
            <a:off x="9057199" y="5328112"/>
            <a:ext cx="2734732" cy="174413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Templates coming soon! </a:t>
            </a:r>
            <a:endParaRPr lang="en-US"/>
          </a:p>
        </p:txBody>
      </p:sp>
      <p:sp>
        <p:nvSpPr>
          <p:cNvPr id="13" name="Explosion: 8 Points 12">
            <a:extLst>
              <a:ext uri="{FF2B5EF4-FFF2-40B4-BE49-F238E27FC236}">
                <a16:creationId xmlns:a16="http://schemas.microsoft.com/office/drawing/2014/main" id="{4E5C9945-CED1-DE11-01CE-2B8D475ED1DB}"/>
              </a:ext>
            </a:extLst>
          </p:cNvPr>
          <p:cNvSpPr/>
          <p:nvPr/>
        </p:nvSpPr>
        <p:spPr>
          <a:xfrm>
            <a:off x="5472929" y="4484758"/>
            <a:ext cx="2769260" cy="1967947"/>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All Data due </a:t>
            </a:r>
          </a:p>
          <a:p>
            <a:pPr algn="ctr"/>
            <a:r>
              <a:rPr lang="en-US" b="1">
                <a:ea typeface="Calibri"/>
                <a:cs typeface="Calibri"/>
              </a:rPr>
              <a:t>April 21st!</a:t>
            </a:r>
          </a:p>
        </p:txBody>
      </p:sp>
    </p:spTree>
    <p:extLst>
      <p:ext uri="{BB962C8B-B14F-4D97-AF65-F5344CB8AC3E}">
        <p14:creationId xmlns:p14="http://schemas.microsoft.com/office/powerpoint/2010/main" val="143919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343712" y="1555414"/>
            <a:ext cx="11407302"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57200" indent="-457200">
              <a:defRPr sz="3200">
                <a:solidFill>
                  <a:schemeClr val="tx1"/>
                </a:solidFill>
                <a:latin typeface="Times New Roman" pitchFamily="18" charset="0"/>
              </a:defRPr>
            </a:lvl1pPr>
            <a:lvl2pPr marL="914400" indent="-4572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buClr>
                <a:srgbClr val="F58466"/>
              </a:buClr>
              <a:buFontTx/>
              <a:buChar char="•"/>
            </a:pPr>
            <a:r>
              <a:rPr lang="en-US" altLang="en-US" sz="2000" dirty="0">
                <a:latin typeface="+mn-lt"/>
              </a:rPr>
              <a:t>At the Face-to-Face Learning Session, use the Storyboard to tell your team’s story descriptively, clearly and creatively – photos, collages and illustrations are welcome.  </a:t>
            </a:r>
          </a:p>
          <a:p>
            <a:pPr>
              <a:spcBef>
                <a:spcPct val="50000"/>
              </a:spcBef>
              <a:buClr>
                <a:srgbClr val="F58466"/>
              </a:buClr>
              <a:buFontTx/>
              <a:buChar char="•"/>
            </a:pPr>
            <a:r>
              <a:rPr lang="en-US" altLang="en-US" sz="2000" dirty="0">
                <a:latin typeface="+mn-lt"/>
              </a:rPr>
              <a:t>There is no wrong way to create a Storyboard so don’t be afraid to be creative. Additionally, be sure to keep it simple; the Storyboard is not meant to be an extremely time-consuming project.  </a:t>
            </a:r>
          </a:p>
          <a:p>
            <a:pPr>
              <a:spcBef>
                <a:spcPct val="50000"/>
              </a:spcBef>
              <a:buClr>
                <a:srgbClr val="F58466"/>
              </a:buClr>
              <a:buFontTx/>
              <a:buChar char="•"/>
            </a:pPr>
            <a:r>
              <a:rPr lang="en-US" altLang="en-US" sz="2000" b="1" i="1" dirty="0">
                <a:latin typeface="+mn-lt"/>
              </a:rPr>
              <a:t>Storyboards must fit into a space approximately 28 x 40 inches</a:t>
            </a:r>
            <a:r>
              <a:rPr lang="en-US" altLang="en-US" sz="2000" dirty="0">
                <a:latin typeface="+mn-lt"/>
              </a:rPr>
              <a:t>.  It may be created from a collection of 6-8 letter-sized sheets (print outs of your power point slides or word documents) that are convenient for carrying while traveling. Boards for posting and pushpins will be provided at the Face-to-Face Learning Session. </a:t>
            </a:r>
          </a:p>
          <a:p>
            <a:pPr>
              <a:spcBef>
                <a:spcPct val="50000"/>
              </a:spcBef>
              <a:buClr>
                <a:srgbClr val="F58466"/>
              </a:buClr>
              <a:buFontTx/>
              <a:buChar char="•"/>
            </a:pPr>
            <a:r>
              <a:rPr lang="en-US" altLang="en-US" sz="2000" b="1" dirty="0">
                <a:latin typeface="+mn-lt"/>
              </a:rPr>
              <a:t>Share your story</a:t>
            </a:r>
            <a:r>
              <a:rPr lang="en-US" altLang="en-US" sz="2000" dirty="0">
                <a:latin typeface="+mn-lt"/>
              </a:rPr>
              <a:t>: about your hospital, about your team, describe your goals for this initiative, include process flow diagram draft, can include any barriers you have identified and opportunities for improvement, describe next steps or action items for your team</a:t>
            </a:r>
          </a:p>
        </p:txBody>
      </p:sp>
      <p:sp>
        <p:nvSpPr>
          <p:cNvPr id="2" name="Title 1"/>
          <p:cNvSpPr>
            <a:spLocks noGrp="1"/>
          </p:cNvSpPr>
          <p:nvPr>
            <p:ph type="title"/>
          </p:nvPr>
        </p:nvSpPr>
        <p:spPr/>
        <p:txBody>
          <a:bodyPr/>
          <a:lstStyle/>
          <a:p>
            <a:r>
              <a:rPr lang="en-US" dirty="0"/>
              <a:t>Story Board Instructions</a:t>
            </a:r>
          </a:p>
        </p:txBody>
      </p:sp>
    </p:spTree>
    <p:extLst>
      <p:ext uri="{BB962C8B-B14F-4D97-AF65-F5344CB8AC3E}">
        <p14:creationId xmlns:p14="http://schemas.microsoft.com/office/powerpoint/2010/main" val="56161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765243" y="1470498"/>
            <a:ext cx="9215336" cy="5486400"/>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spcBef>
                <a:spcPct val="50000"/>
              </a:spcBef>
              <a:buClr>
                <a:srgbClr val="F58466"/>
              </a:buClr>
              <a:buFontTx/>
              <a:buChar char="•"/>
            </a:pPr>
            <a:r>
              <a:rPr lang="en-US" altLang="en-US" sz="2600" b="1" dirty="0">
                <a:ea typeface="MS PGothic"/>
                <a:cs typeface="+mn-cs"/>
              </a:rPr>
              <a:t>PVB:</a:t>
            </a:r>
            <a:endParaRPr lang="en-US" altLang="en-US" sz="2600" b="1" dirty="0">
              <a:ea typeface="MS PGothic"/>
              <a:cs typeface="Calibri"/>
            </a:endParaRPr>
          </a:p>
          <a:p>
            <a:pPr marL="971550" lvl="1" indent="-457200">
              <a:spcBef>
                <a:spcPct val="50000"/>
              </a:spcBef>
              <a:buClr>
                <a:schemeClr val="accent1"/>
              </a:buClr>
              <a:buFontTx/>
              <a:buChar char="•"/>
            </a:pPr>
            <a:r>
              <a:rPr lang="en-US" altLang="en-US" sz="2600" dirty="0">
                <a:ea typeface="MS PGothic"/>
              </a:rPr>
              <a:t>Share your success! (Including Data) what strategies are in place?  What has been most successful?  </a:t>
            </a:r>
          </a:p>
          <a:p>
            <a:pPr marL="971550" lvl="1" indent="-457200">
              <a:spcBef>
                <a:spcPct val="50000"/>
              </a:spcBef>
              <a:buClr>
                <a:schemeClr val="accent1"/>
              </a:buClr>
              <a:buFontTx/>
              <a:buChar char="•"/>
            </a:pPr>
            <a:r>
              <a:rPr lang="en-US" altLang="en-US" sz="2600" dirty="0">
                <a:ea typeface="MS PGothic"/>
              </a:rPr>
              <a:t>Barriers you are still facing and plans to overcome them</a:t>
            </a:r>
          </a:p>
          <a:p>
            <a:pPr marL="971550" lvl="1" indent="-457200">
              <a:spcBef>
                <a:spcPct val="50000"/>
              </a:spcBef>
              <a:buClr>
                <a:schemeClr val="accent1"/>
              </a:buClr>
              <a:buFontTx/>
              <a:buChar char="•"/>
            </a:pPr>
            <a:r>
              <a:rPr lang="en-US" altLang="en-US" sz="2600" dirty="0">
                <a:ea typeface="MS PGothic"/>
              </a:rPr>
              <a:t>Next Steps</a:t>
            </a:r>
          </a:p>
          <a:p>
            <a:pPr marL="571500" indent="-457200">
              <a:spcBef>
                <a:spcPct val="50000"/>
              </a:spcBef>
              <a:buClr>
                <a:srgbClr val="F58466"/>
              </a:buClr>
              <a:buFontTx/>
              <a:buChar char="•"/>
            </a:pPr>
            <a:r>
              <a:rPr lang="en-US" altLang="en-US" sz="2600" b="1" dirty="0">
                <a:ea typeface="MS PGothic"/>
              </a:rPr>
              <a:t>BE:</a:t>
            </a:r>
          </a:p>
          <a:p>
            <a:pPr marL="971550" lvl="1" indent="-457200">
              <a:spcBef>
                <a:spcPct val="50000"/>
              </a:spcBef>
              <a:buClr>
                <a:schemeClr val="accent1"/>
              </a:buClr>
              <a:buFontTx/>
              <a:buChar char="•"/>
            </a:pPr>
            <a:r>
              <a:rPr lang="en-US" altLang="en-US" sz="2600" dirty="0">
                <a:ea typeface="MS PGothic"/>
              </a:rPr>
              <a:t>Share your success! (Including Data)</a:t>
            </a:r>
          </a:p>
          <a:p>
            <a:pPr marL="971550" lvl="1" indent="-457200">
              <a:spcBef>
                <a:spcPct val="50000"/>
              </a:spcBef>
              <a:buClr>
                <a:schemeClr val="accent1"/>
              </a:buClr>
              <a:buFontTx/>
              <a:buChar char="•"/>
            </a:pPr>
            <a:r>
              <a:rPr lang="en-US" altLang="en-US" sz="2600" dirty="0">
                <a:ea typeface="MS PGothic"/>
              </a:rPr>
              <a:t>Barriers you are still facing and plans to overcome them</a:t>
            </a:r>
          </a:p>
          <a:p>
            <a:pPr marL="971550" lvl="1" indent="-457200">
              <a:spcBef>
                <a:spcPct val="50000"/>
              </a:spcBef>
              <a:buClr>
                <a:schemeClr val="accent1"/>
              </a:buClr>
              <a:buFontTx/>
              <a:buChar char="•"/>
            </a:pPr>
            <a:r>
              <a:rPr lang="en-US" altLang="en-US" sz="2600" dirty="0">
                <a:ea typeface="MS PGothic"/>
              </a:rPr>
              <a:t>Next Steps</a:t>
            </a:r>
          </a:p>
          <a:p>
            <a:pPr marL="971550" lvl="1" indent="-457200">
              <a:spcBef>
                <a:spcPct val="50000"/>
              </a:spcBef>
              <a:buClr>
                <a:srgbClr val="F58466"/>
              </a:buClr>
              <a:buFontTx/>
              <a:buChar char="•"/>
            </a:pPr>
            <a:endParaRPr lang="en-US" altLang="en-US" sz="2000" b="1" dirty="0">
              <a:cs typeface="+mn-cs"/>
            </a:endParaRPr>
          </a:p>
          <a:p>
            <a:pPr marL="971550" lvl="1" indent="-457200">
              <a:spcBef>
                <a:spcPct val="50000"/>
              </a:spcBef>
              <a:buClr>
                <a:srgbClr val="F58466"/>
              </a:buClr>
              <a:buFontTx/>
              <a:buChar char="•"/>
            </a:pPr>
            <a:endParaRPr lang="en-US" altLang="en-US" dirty="0"/>
          </a:p>
          <a:p>
            <a:pPr lvl="1">
              <a:buFontTx/>
              <a:buChar char="–"/>
            </a:pPr>
            <a:endParaRPr lang="en-US" altLang="en-US" sz="2400" dirty="0"/>
          </a:p>
          <a:p>
            <a:pPr lvl="1">
              <a:buFontTx/>
              <a:buChar char="–"/>
            </a:pPr>
            <a:endParaRPr lang="en-US" altLang="en-US" sz="2400" dirty="0"/>
          </a:p>
          <a:p>
            <a:pPr lvl="1"/>
            <a:endParaRPr lang="en-US" altLang="en-US" sz="2400" dirty="0"/>
          </a:p>
          <a:p>
            <a:endParaRPr lang="en-US" altLang="en-US" sz="2800" dirty="0"/>
          </a:p>
        </p:txBody>
      </p:sp>
      <p:sp>
        <p:nvSpPr>
          <p:cNvPr id="5" name="Title 1">
            <a:extLst>
              <a:ext uri="{FF2B5EF4-FFF2-40B4-BE49-F238E27FC236}">
                <a16:creationId xmlns:a16="http://schemas.microsoft.com/office/drawing/2014/main" id="{4454D9D2-FD51-4B03-BD7A-F1350B0E301B}"/>
              </a:ext>
            </a:extLst>
          </p:cNvPr>
          <p:cNvSpPr txBox="1">
            <a:spLocks/>
          </p:cNvSpPr>
          <p:nvPr/>
        </p:nvSpPr>
        <p:spPr>
          <a:xfrm>
            <a:off x="609600" y="365125"/>
            <a:ext cx="10972800" cy="132556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a:lstStyle>
          <a:p>
            <a:r>
              <a:rPr lang="en-US" dirty="0">
                <a:ea typeface="Lato Medium"/>
                <a:cs typeface="Lato Medium"/>
              </a:rPr>
              <a:t>Initiative Specific Content</a:t>
            </a:r>
            <a:endParaRPr lang="en-US" dirty="0"/>
          </a:p>
        </p:txBody>
      </p:sp>
    </p:spTree>
    <p:extLst>
      <p:ext uri="{BB962C8B-B14F-4D97-AF65-F5344CB8AC3E}">
        <p14:creationId xmlns:p14="http://schemas.microsoft.com/office/powerpoint/2010/main" val="411903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5018" y="833490"/>
            <a:ext cx="2817962" cy="5547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90618" y="833490"/>
            <a:ext cx="2665562" cy="5547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71198" y="833490"/>
            <a:ext cx="2960359" cy="55478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80818" y="974388"/>
            <a:ext cx="1676400" cy="369332"/>
          </a:xfrm>
          <a:prstGeom prst="rect">
            <a:avLst/>
          </a:prstGeom>
          <a:noFill/>
          <a:ln>
            <a:solidFill>
              <a:schemeClr val="tx1"/>
            </a:solidFill>
          </a:ln>
        </p:spPr>
        <p:txBody>
          <a:bodyPr wrap="square" rtlCol="0">
            <a:spAutoFit/>
          </a:bodyPr>
          <a:lstStyle/>
          <a:p>
            <a:pPr algn="ctr"/>
            <a:r>
              <a:rPr lang="en-US" dirty="0"/>
              <a:t>Hospital Name</a:t>
            </a:r>
          </a:p>
        </p:txBody>
      </p:sp>
      <p:sp>
        <p:nvSpPr>
          <p:cNvPr id="9" name="TextBox 8"/>
          <p:cNvSpPr txBox="1"/>
          <p:nvPr/>
        </p:nvSpPr>
        <p:spPr>
          <a:xfrm>
            <a:off x="3782256" y="3488988"/>
            <a:ext cx="1676400" cy="646331"/>
          </a:xfrm>
          <a:prstGeom prst="rect">
            <a:avLst/>
          </a:prstGeom>
          <a:noFill/>
          <a:ln>
            <a:solidFill>
              <a:schemeClr val="tx1"/>
            </a:solidFill>
          </a:ln>
        </p:spPr>
        <p:txBody>
          <a:bodyPr wrap="square" rtlCol="0">
            <a:spAutoFit/>
          </a:bodyPr>
          <a:lstStyle/>
          <a:p>
            <a:pPr algn="ctr"/>
            <a:r>
              <a:rPr lang="en-US" dirty="0"/>
              <a:t>PVB QI Team Members</a:t>
            </a:r>
          </a:p>
        </p:txBody>
      </p:sp>
      <p:sp>
        <p:nvSpPr>
          <p:cNvPr id="10" name="TextBox 9"/>
          <p:cNvSpPr txBox="1"/>
          <p:nvPr/>
        </p:nvSpPr>
        <p:spPr>
          <a:xfrm>
            <a:off x="3782256" y="4775458"/>
            <a:ext cx="1676400" cy="646331"/>
          </a:xfrm>
          <a:prstGeom prst="rect">
            <a:avLst/>
          </a:prstGeom>
          <a:noFill/>
          <a:ln>
            <a:solidFill>
              <a:schemeClr val="tx1"/>
            </a:solidFill>
          </a:ln>
        </p:spPr>
        <p:txBody>
          <a:bodyPr wrap="square" rtlCol="0">
            <a:spAutoFit/>
          </a:bodyPr>
          <a:lstStyle/>
          <a:p>
            <a:pPr algn="ctr"/>
            <a:r>
              <a:rPr lang="en-US" dirty="0"/>
              <a:t>BE QI Team Members</a:t>
            </a:r>
          </a:p>
        </p:txBody>
      </p:sp>
      <p:sp>
        <p:nvSpPr>
          <p:cNvPr id="11" name="TextBox 10"/>
          <p:cNvSpPr txBox="1"/>
          <p:nvPr/>
        </p:nvSpPr>
        <p:spPr>
          <a:xfrm>
            <a:off x="3780818" y="2193589"/>
            <a:ext cx="1676400" cy="646331"/>
          </a:xfrm>
          <a:prstGeom prst="rect">
            <a:avLst/>
          </a:prstGeom>
          <a:noFill/>
          <a:ln>
            <a:solidFill>
              <a:schemeClr val="tx1"/>
            </a:solidFill>
          </a:ln>
        </p:spPr>
        <p:txBody>
          <a:bodyPr wrap="square" rtlCol="0">
            <a:spAutoFit/>
          </a:bodyPr>
          <a:lstStyle/>
          <a:p>
            <a:pPr algn="ctr"/>
            <a:r>
              <a:rPr lang="en-US" dirty="0"/>
              <a:t>Hospital Demographics</a:t>
            </a:r>
          </a:p>
        </p:txBody>
      </p:sp>
      <p:sp>
        <p:nvSpPr>
          <p:cNvPr id="12" name="TextBox 11"/>
          <p:cNvSpPr txBox="1"/>
          <p:nvPr/>
        </p:nvSpPr>
        <p:spPr>
          <a:xfrm>
            <a:off x="6524018" y="974388"/>
            <a:ext cx="1676400" cy="369332"/>
          </a:xfrm>
          <a:prstGeom prst="rect">
            <a:avLst/>
          </a:prstGeom>
          <a:noFill/>
          <a:ln>
            <a:solidFill>
              <a:schemeClr val="tx1"/>
            </a:solidFill>
          </a:ln>
        </p:spPr>
        <p:txBody>
          <a:bodyPr wrap="square" rtlCol="0">
            <a:spAutoFit/>
          </a:bodyPr>
          <a:lstStyle/>
          <a:p>
            <a:pPr algn="ctr"/>
            <a:r>
              <a:rPr lang="en-US" dirty="0"/>
              <a:t>PVB </a:t>
            </a:r>
          </a:p>
        </p:txBody>
      </p:sp>
      <p:sp>
        <p:nvSpPr>
          <p:cNvPr id="15" name="TextBox 14"/>
          <p:cNvSpPr txBox="1"/>
          <p:nvPr/>
        </p:nvSpPr>
        <p:spPr>
          <a:xfrm>
            <a:off x="9405071" y="974388"/>
            <a:ext cx="1676400" cy="369332"/>
          </a:xfrm>
          <a:prstGeom prst="rect">
            <a:avLst/>
          </a:prstGeom>
          <a:noFill/>
          <a:ln>
            <a:solidFill>
              <a:schemeClr val="tx1"/>
            </a:solidFill>
          </a:ln>
        </p:spPr>
        <p:txBody>
          <a:bodyPr wrap="square" rtlCol="0">
            <a:spAutoFit/>
          </a:bodyPr>
          <a:lstStyle/>
          <a:p>
            <a:pPr algn="ctr"/>
            <a:r>
              <a:rPr lang="en-US" dirty="0"/>
              <a:t>Birth Equity</a:t>
            </a:r>
          </a:p>
        </p:txBody>
      </p:sp>
      <p:sp>
        <p:nvSpPr>
          <p:cNvPr id="16" name="TextBox 15"/>
          <p:cNvSpPr txBox="1"/>
          <p:nvPr/>
        </p:nvSpPr>
        <p:spPr>
          <a:xfrm>
            <a:off x="6520912" y="1947265"/>
            <a:ext cx="1676400" cy="923330"/>
          </a:xfrm>
          <a:prstGeom prst="rect">
            <a:avLst/>
          </a:prstGeom>
          <a:noFill/>
          <a:ln>
            <a:solidFill>
              <a:schemeClr val="tx1"/>
            </a:solidFill>
          </a:ln>
        </p:spPr>
        <p:txBody>
          <a:bodyPr wrap="square" rtlCol="0">
            <a:spAutoFit/>
          </a:bodyPr>
          <a:lstStyle/>
          <a:p>
            <a:pPr algn="ctr"/>
            <a:r>
              <a:rPr lang="en-US" dirty="0"/>
              <a:t>PVB Success</a:t>
            </a:r>
          </a:p>
          <a:p>
            <a:pPr algn="ctr"/>
            <a:endParaRPr lang="en-US" dirty="0"/>
          </a:p>
          <a:p>
            <a:pPr algn="ctr"/>
            <a:r>
              <a:rPr lang="en-US" dirty="0"/>
              <a:t>Including Data</a:t>
            </a:r>
          </a:p>
        </p:txBody>
      </p:sp>
      <p:sp>
        <p:nvSpPr>
          <p:cNvPr id="17" name="TextBox 16"/>
          <p:cNvSpPr txBox="1"/>
          <p:nvPr/>
        </p:nvSpPr>
        <p:spPr>
          <a:xfrm>
            <a:off x="6524018" y="3343399"/>
            <a:ext cx="1676400" cy="923330"/>
          </a:xfrm>
          <a:prstGeom prst="rect">
            <a:avLst/>
          </a:prstGeom>
          <a:noFill/>
          <a:ln>
            <a:solidFill>
              <a:schemeClr val="tx1"/>
            </a:solidFill>
          </a:ln>
        </p:spPr>
        <p:txBody>
          <a:bodyPr wrap="square" rtlCol="0">
            <a:spAutoFit/>
          </a:bodyPr>
          <a:lstStyle/>
          <a:p>
            <a:pPr algn="ctr"/>
            <a:r>
              <a:rPr lang="en-US" dirty="0"/>
              <a:t>PVB Barriers and plans to address</a:t>
            </a:r>
          </a:p>
        </p:txBody>
      </p:sp>
      <p:sp>
        <p:nvSpPr>
          <p:cNvPr id="18" name="TextBox 17"/>
          <p:cNvSpPr txBox="1"/>
          <p:nvPr/>
        </p:nvSpPr>
        <p:spPr>
          <a:xfrm>
            <a:off x="6520912" y="4834580"/>
            <a:ext cx="1676400" cy="369332"/>
          </a:xfrm>
          <a:prstGeom prst="rect">
            <a:avLst/>
          </a:prstGeom>
          <a:noFill/>
          <a:ln>
            <a:solidFill>
              <a:schemeClr val="tx1"/>
            </a:solidFill>
          </a:ln>
        </p:spPr>
        <p:txBody>
          <a:bodyPr wrap="square" rtlCol="0">
            <a:spAutoFit/>
          </a:bodyPr>
          <a:lstStyle/>
          <a:p>
            <a:pPr algn="ctr"/>
            <a:r>
              <a:rPr lang="en-US" dirty="0"/>
              <a:t>PVB Next Steps</a:t>
            </a:r>
          </a:p>
        </p:txBody>
      </p:sp>
      <p:sp>
        <p:nvSpPr>
          <p:cNvPr id="21" name="TextBox 20"/>
          <p:cNvSpPr txBox="1"/>
          <p:nvPr/>
        </p:nvSpPr>
        <p:spPr>
          <a:xfrm>
            <a:off x="9405071" y="1947265"/>
            <a:ext cx="1828800" cy="923330"/>
          </a:xfrm>
          <a:prstGeom prst="rect">
            <a:avLst/>
          </a:prstGeom>
          <a:noFill/>
          <a:ln>
            <a:solidFill>
              <a:schemeClr val="tx1"/>
            </a:solidFill>
          </a:ln>
        </p:spPr>
        <p:txBody>
          <a:bodyPr wrap="square" rtlCol="0">
            <a:spAutoFit/>
          </a:bodyPr>
          <a:lstStyle/>
          <a:p>
            <a:pPr algn="ctr"/>
            <a:r>
              <a:rPr lang="en-US" dirty="0"/>
              <a:t>BE Success</a:t>
            </a:r>
          </a:p>
          <a:p>
            <a:pPr algn="ctr"/>
            <a:endParaRPr lang="en-US" dirty="0"/>
          </a:p>
          <a:p>
            <a:pPr algn="ctr"/>
            <a:r>
              <a:rPr lang="en-US" dirty="0"/>
              <a:t>Including Data</a:t>
            </a:r>
          </a:p>
        </p:txBody>
      </p:sp>
      <p:sp>
        <p:nvSpPr>
          <p:cNvPr id="23" name="TextBox 22"/>
          <p:cNvSpPr txBox="1"/>
          <p:nvPr/>
        </p:nvSpPr>
        <p:spPr>
          <a:xfrm>
            <a:off x="9481271" y="3490696"/>
            <a:ext cx="1676400" cy="923330"/>
          </a:xfrm>
          <a:prstGeom prst="rect">
            <a:avLst/>
          </a:prstGeom>
          <a:noFill/>
          <a:ln>
            <a:solidFill>
              <a:schemeClr val="tx1"/>
            </a:solidFill>
          </a:ln>
        </p:spPr>
        <p:txBody>
          <a:bodyPr wrap="square" rtlCol="0">
            <a:spAutoFit/>
          </a:bodyPr>
          <a:lstStyle/>
          <a:p>
            <a:pPr algn="ctr"/>
            <a:r>
              <a:rPr lang="en-US" dirty="0"/>
              <a:t>BE Barriers and plans to address</a:t>
            </a:r>
          </a:p>
        </p:txBody>
      </p:sp>
      <p:sp>
        <p:nvSpPr>
          <p:cNvPr id="24" name="TextBox 23"/>
          <p:cNvSpPr txBox="1"/>
          <p:nvPr/>
        </p:nvSpPr>
        <p:spPr>
          <a:xfrm>
            <a:off x="9481271" y="4834580"/>
            <a:ext cx="1676400" cy="369332"/>
          </a:xfrm>
          <a:prstGeom prst="rect">
            <a:avLst/>
          </a:prstGeom>
          <a:noFill/>
          <a:ln>
            <a:solidFill>
              <a:schemeClr val="tx1"/>
            </a:solidFill>
          </a:ln>
        </p:spPr>
        <p:txBody>
          <a:bodyPr wrap="square" rtlCol="0">
            <a:spAutoFit/>
          </a:bodyPr>
          <a:lstStyle/>
          <a:p>
            <a:pPr algn="ctr"/>
            <a:r>
              <a:rPr lang="en-US" dirty="0"/>
              <a:t>BE Next Steps</a:t>
            </a:r>
          </a:p>
        </p:txBody>
      </p:sp>
      <p:sp>
        <p:nvSpPr>
          <p:cNvPr id="25" name="Title 1">
            <a:extLst>
              <a:ext uri="{FF2B5EF4-FFF2-40B4-BE49-F238E27FC236}">
                <a16:creationId xmlns:a16="http://schemas.microsoft.com/office/drawing/2014/main" id="{4454D9D2-FD51-4B03-BD7A-F1350B0E301B}"/>
              </a:ext>
            </a:extLst>
          </p:cNvPr>
          <p:cNvSpPr txBox="1">
            <a:spLocks/>
          </p:cNvSpPr>
          <p:nvPr/>
        </p:nvSpPr>
        <p:spPr>
          <a:xfrm>
            <a:off x="188253" y="1083367"/>
            <a:ext cx="2744638" cy="1325563"/>
          </a:xfrm>
          <a:prstGeom prst="rect">
            <a:avLst/>
          </a:prstGeom>
        </p:spPr>
        <p:txBody>
          <a:bodyPr/>
          <a:lst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a:lstStyle>
          <a:p>
            <a:pPr algn="ctr"/>
            <a:r>
              <a:rPr lang="en-US" dirty="0"/>
              <a:t>OB Team Story Board Template</a:t>
            </a:r>
          </a:p>
        </p:txBody>
      </p:sp>
    </p:spTree>
    <p:extLst>
      <p:ext uri="{BB962C8B-B14F-4D97-AF65-F5344CB8AC3E}">
        <p14:creationId xmlns:p14="http://schemas.microsoft.com/office/powerpoint/2010/main" val="419638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1905000"/>
            <a:ext cx="3086100" cy="41148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905000"/>
            <a:ext cx="3086100" cy="4114800"/>
          </a:xfrm>
          <a:prstGeom prst="rect">
            <a:avLst/>
          </a:prstGeom>
        </p:spPr>
      </p:pic>
      <p:sp>
        <p:nvSpPr>
          <p:cNvPr id="6" name="TextBox 5"/>
          <p:cNvSpPr txBox="1"/>
          <p:nvPr/>
        </p:nvSpPr>
        <p:spPr>
          <a:xfrm>
            <a:off x="2514600" y="6172201"/>
            <a:ext cx="3162300" cy="646331"/>
          </a:xfrm>
          <a:prstGeom prst="rect">
            <a:avLst/>
          </a:prstGeom>
          <a:noFill/>
        </p:spPr>
        <p:txBody>
          <a:bodyPr wrap="square" rtlCol="0">
            <a:spAutoFit/>
          </a:bodyPr>
          <a:lstStyle/>
          <a:p>
            <a:r>
              <a:rPr lang="en-US" dirty="0"/>
              <a:t>With 4 portrait oriented sheets in the middle panel</a:t>
            </a:r>
          </a:p>
        </p:txBody>
      </p:sp>
      <p:sp>
        <p:nvSpPr>
          <p:cNvPr id="7" name="TextBox 6"/>
          <p:cNvSpPr txBox="1"/>
          <p:nvPr/>
        </p:nvSpPr>
        <p:spPr>
          <a:xfrm>
            <a:off x="6629400" y="6173274"/>
            <a:ext cx="3162300" cy="646331"/>
          </a:xfrm>
          <a:prstGeom prst="rect">
            <a:avLst/>
          </a:prstGeom>
          <a:noFill/>
        </p:spPr>
        <p:txBody>
          <a:bodyPr wrap="square" rtlCol="0">
            <a:spAutoFit/>
          </a:bodyPr>
          <a:lstStyle/>
          <a:p>
            <a:r>
              <a:rPr lang="en-US" dirty="0"/>
              <a:t>With 3 landscape oriented sheets in the middle panel</a:t>
            </a:r>
          </a:p>
        </p:txBody>
      </p:sp>
      <p:sp>
        <p:nvSpPr>
          <p:cNvPr id="9" name="Title 8">
            <a:extLst>
              <a:ext uri="{FF2B5EF4-FFF2-40B4-BE49-F238E27FC236}">
                <a16:creationId xmlns:a16="http://schemas.microsoft.com/office/drawing/2014/main" id="{26002446-155E-09F3-F0CD-EACC2605057B}"/>
              </a:ext>
            </a:extLst>
          </p:cNvPr>
          <p:cNvSpPr>
            <a:spLocks noGrp="1"/>
          </p:cNvSpPr>
          <p:nvPr>
            <p:ph type="title"/>
          </p:nvPr>
        </p:nvSpPr>
        <p:spPr/>
        <p:txBody>
          <a:bodyPr/>
          <a:lstStyle/>
          <a:p>
            <a:r>
              <a:rPr lang="en-US" dirty="0">
                <a:ea typeface="Lato Medium"/>
                <a:cs typeface="Calibri"/>
              </a:rPr>
              <a:t>Sample Layout</a:t>
            </a:r>
            <a:endParaRPr lang="en-US" b="0" dirty="0">
              <a:ea typeface="Lato Medium"/>
              <a:cs typeface="+mj-lt"/>
            </a:endParaRPr>
          </a:p>
          <a:p>
            <a:endParaRPr lang="en-US" dirty="0"/>
          </a:p>
        </p:txBody>
      </p:sp>
    </p:spTree>
    <p:extLst>
      <p:ext uri="{BB962C8B-B14F-4D97-AF65-F5344CB8AC3E}">
        <p14:creationId xmlns:p14="http://schemas.microsoft.com/office/powerpoint/2010/main" val="289626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Promoting Vaginal Birth</a:t>
            </a:r>
          </a:p>
        </p:txBody>
      </p:sp>
      <p:sp>
        <p:nvSpPr>
          <p:cNvPr id="3" name="Subtitle 2"/>
          <p:cNvSpPr>
            <a:spLocks noGrp="1"/>
          </p:cNvSpPr>
          <p:nvPr>
            <p:ph type="subTitle" idx="1"/>
          </p:nvPr>
        </p:nvSpPr>
        <p:spPr/>
        <p:txBody>
          <a:bodyPr vert="horz" lIns="91440" tIns="45720" rIns="91440" bIns="45720" rtlCol="0" anchor="t">
            <a:noAutofit/>
          </a:bodyPr>
          <a:lstStyle/>
          <a:p>
            <a:r>
              <a:rPr lang="en-US">
                <a:ea typeface="+mn-lt"/>
                <a:cs typeface="+mn-lt"/>
              </a:rPr>
              <a:t>Moving from systems change to culture change to achieve success</a:t>
            </a:r>
          </a:p>
          <a:p>
            <a:endParaRPr lang="en-US"/>
          </a:p>
        </p:txBody>
      </p:sp>
    </p:spTree>
    <p:extLst>
      <p:ext uri="{BB962C8B-B14F-4D97-AF65-F5344CB8AC3E}">
        <p14:creationId xmlns:p14="http://schemas.microsoft.com/office/powerpoint/2010/main" val="399904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5296-75C7-0D8D-A55A-1DC9CB4363C9}"/>
              </a:ext>
            </a:extLst>
          </p:cNvPr>
          <p:cNvSpPr>
            <a:spLocks noGrp="1"/>
          </p:cNvSpPr>
          <p:nvPr>
            <p:ph type="title"/>
          </p:nvPr>
        </p:nvSpPr>
        <p:spPr/>
        <p:txBody>
          <a:bodyPr/>
          <a:lstStyle/>
          <a:p>
            <a:r>
              <a:rPr lang="en-US">
                <a:ea typeface="Lato Medium"/>
                <a:cs typeface="Lato Medium"/>
              </a:rPr>
              <a:t>PVB Aims and Measures</a:t>
            </a:r>
          </a:p>
        </p:txBody>
      </p:sp>
      <p:pic>
        <p:nvPicPr>
          <p:cNvPr id="6" name="Picture 6" descr="Text&#10;&#10;Description automatically generated">
            <a:extLst>
              <a:ext uri="{FF2B5EF4-FFF2-40B4-BE49-F238E27FC236}">
                <a16:creationId xmlns:a16="http://schemas.microsoft.com/office/drawing/2014/main" id="{9FEC9718-C4FC-6E22-3BA3-4F5F172CE96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42852" y="1373592"/>
            <a:ext cx="5791481" cy="4790456"/>
          </a:xfrm>
        </p:spPr>
      </p:pic>
      <p:sp>
        <p:nvSpPr>
          <p:cNvPr id="4" name="Slide Number Placeholder 3">
            <a:extLst>
              <a:ext uri="{FF2B5EF4-FFF2-40B4-BE49-F238E27FC236}">
                <a16:creationId xmlns:a16="http://schemas.microsoft.com/office/drawing/2014/main" id="{520B98C6-E4CD-AF7D-5537-D58E10427CDD}"/>
              </a:ext>
            </a:extLst>
          </p:cNvPr>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a:extLst>
              <a:ext uri="{FF2B5EF4-FFF2-40B4-BE49-F238E27FC236}">
                <a16:creationId xmlns:a16="http://schemas.microsoft.com/office/drawing/2014/main" id="{C36C5ABD-E822-2AD4-E94E-FDB5ABEE07DF}"/>
              </a:ext>
            </a:extLst>
          </p:cNvPr>
          <p:cNvSpPr>
            <a:spLocks noGrp="1"/>
          </p:cNvSpPr>
          <p:nvPr>
            <p:ph type="ftr" sz="quarter" idx="11"/>
          </p:nvPr>
        </p:nvSpPr>
        <p:spPr/>
        <p:txBody>
          <a:bodyPr/>
          <a:lstStyle/>
          <a:p>
            <a:pPr algn="l"/>
            <a:r>
              <a:rPr lang="en-US"/>
              <a:t>Illinois Perinatal Quality Collaborative</a:t>
            </a:r>
          </a:p>
        </p:txBody>
      </p:sp>
      <p:pic>
        <p:nvPicPr>
          <p:cNvPr id="7" name="Picture 7" descr="A picture containing indoor, person, wall&#10;&#10;Description automatically generated">
            <a:extLst>
              <a:ext uri="{FF2B5EF4-FFF2-40B4-BE49-F238E27FC236}">
                <a16:creationId xmlns:a16="http://schemas.microsoft.com/office/drawing/2014/main" id="{42215BC7-3219-E84D-DB8D-E2A39E186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411" y="2259244"/>
            <a:ext cx="4228454" cy="3169057"/>
          </a:xfrm>
          <a:prstGeom prst="rect">
            <a:avLst/>
          </a:prstGeom>
          <a:ln w="38100">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485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94" y="263785"/>
            <a:ext cx="4333754" cy="1325563"/>
          </a:xfrm>
        </p:spPr>
        <p:txBody>
          <a:bodyPr/>
          <a:lstStyle/>
          <a:p>
            <a:r>
              <a:rPr lang="en-US">
                <a:ea typeface="Lato Medium"/>
                <a:cs typeface="Lato Medium"/>
              </a:rPr>
              <a:t>PVB Key Strategies for Culture Change</a:t>
            </a: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04765" y="4398836"/>
            <a:ext cx="2029167" cy="196526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95044" y="3921991"/>
            <a:ext cx="1920395" cy="1944279"/>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t="-639"/>
          <a:stretch/>
        </p:blipFill>
        <p:spPr>
          <a:xfrm>
            <a:off x="2697550" y="1754948"/>
            <a:ext cx="2315384" cy="1961955"/>
          </a:xfrm>
          <a:prstGeom prst="rect">
            <a:avLst/>
          </a:prstGeom>
          <a:ln w="57150">
            <a:noFill/>
          </a:ln>
        </p:spPr>
      </p:pic>
      <p:sp>
        <p:nvSpPr>
          <p:cNvPr id="3" name="Oval 2"/>
          <p:cNvSpPr/>
          <p:nvPr/>
        </p:nvSpPr>
        <p:spPr>
          <a:xfrm>
            <a:off x="7451931" y="2012554"/>
            <a:ext cx="1723121" cy="1676695"/>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al 10"/>
          <p:cNvSpPr/>
          <p:nvPr/>
        </p:nvSpPr>
        <p:spPr>
          <a:xfrm>
            <a:off x="7357253" y="4066454"/>
            <a:ext cx="1767107" cy="1753999"/>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p:cNvSpPr/>
          <p:nvPr/>
        </p:nvSpPr>
        <p:spPr>
          <a:xfrm>
            <a:off x="9094086" y="2510123"/>
            <a:ext cx="2787806" cy="553998"/>
          </a:xfrm>
          <a:prstGeom prst="rect">
            <a:avLst/>
          </a:prstGeom>
          <a:solidFill>
            <a:srgbClr val="E7EDF5"/>
          </a:solidFill>
          <a:ln w="57150">
            <a:noFill/>
          </a:ln>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C498B"/>
                </a:solidFill>
                <a:effectLst/>
                <a:uLnTx/>
                <a:uFillTx/>
                <a:latin typeface="Bahnschrift"/>
              </a:rPr>
              <a:t>Sharing </a:t>
            </a:r>
            <a:r>
              <a:rPr kumimoji="0" lang="en-US" sz="1500" b="1" i="0" u="none" strike="noStrike" kern="1200" cap="none" spc="0" normalizeH="0" baseline="0" noProof="0" err="1">
                <a:ln>
                  <a:noFill/>
                </a:ln>
                <a:solidFill>
                  <a:srgbClr val="1C498B"/>
                </a:solidFill>
                <a:effectLst/>
                <a:uLnTx/>
                <a:uFillTx/>
                <a:latin typeface="Bahnschrift"/>
              </a:rPr>
              <a:t>Unblinded</a:t>
            </a:r>
            <a:r>
              <a:rPr kumimoji="0" lang="en-US" sz="1500" b="1" i="0" u="none" strike="noStrike" kern="1200" cap="none" spc="0" normalizeH="0" baseline="0" noProof="0">
                <a:ln>
                  <a:noFill/>
                </a:ln>
                <a:solidFill>
                  <a:srgbClr val="1C498B"/>
                </a:solidFill>
                <a:effectLst/>
                <a:uLnTx/>
                <a:uFillTx/>
                <a:latin typeface="Bahnschrift"/>
              </a:rPr>
              <a:t> Provider-level NTSV C-Section Rates </a:t>
            </a:r>
            <a:endParaRPr lang="en-US" sz="1500" b="1" i="0" u="none" strike="noStrike" kern="1200" cap="none" spc="0" normalizeH="0" baseline="0" noProof="0">
              <a:ln>
                <a:noFill/>
              </a:ln>
              <a:solidFill>
                <a:srgbClr val="1C498B"/>
              </a:solidFill>
              <a:effectLst/>
              <a:uLnTx/>
              <a:uFillTx/>
              <a:latin typeface="Bahnschrift"/>
            </a:endParaRPr>
          </a:p>
        </p:txBody>
      </p:sp>
      <p:sp>
        <p:nvSpPr>
          <p:cNvPr id="13" name="Rectangle 12"/>
          <p:cNvSpPr/>
          <p:nvPr/>
        </p:nvSpPr>
        <p:spPr>
          <a:xfrm>
            <a:off x="9071069" y="4643664"/>
            <a:ext cx="2790591" cy="553998"/>
          </a:xfrm>
          <a:prstGeom prst="rect">
            <a:avLst/>
          </a:prstGeom>
          <a:solidFill>
            <a:srgbClr val="E7EDF5"/>
          </a:solidFill>
          <a:ln w="57150">
            <a:noFill/>
          </a:ln>
        </p:spPr>
        <p:txBody>
          <a:bodyPr wrap="square" lIns="91440" tIns="45720" rIns="91440" bIns="45720" anchor="t">
            <a:spAutoFit/>
          </a:bodyPr>
          <a:lstStyle/>
          <a:p>
            <a:pPr algn="ctr" fontAlgn="base">
              <a:defRPr/>
            </a:pPr>
            <a:r>
              <a:rPr lang="en-US" sz="1500" b="1">
                <a:solidFill>
                  <a:srgbClr val="1C498B"/>
                </a:solidFill>
                <a:latin typeface="Bahnschrift"/>
              </a:rPr>
              <a:t>Fallout Reviews of cases not meeting ACOG/SMFM Criteria</a:t>
            </a:r>
            <a:endParaRPr lang="en-US" sz="1500" b="1" i="0" u="none" strike="noStrike" kern="1200" cap="none" spc="0" normalizeH="0" baseline="0" noProof="0">
              <a:ln>
                <a:noFill/>
              </a:ln>
              <a:solidFill>
                <a:srgbClr val="1C498B"/>
              </a:solidFill>
              <a:effectLst/>
              <a:uLnTx/>
              <a:uFillTx/>
              <a:latin typeface="Bahnschrift" panose="020B0502040204020203" pitchFamily="34" charset="0"/>
            </a:endParaRPr>
          </a:p>
        </p:txBody>
      </p:sp>
      <p:sp>
        <p:nvSpPr>
          <p:cNvPr id="16" name="Rectangle 15">
            <a:extLst>
              <a:ext uri="{FF2B5EF4-FFF2-40B4-BE49-F238E27FC236}">
                <a16:creationId xmlns:a16="http://schemas.microsoft.com/office/drawing/2014/main" id="{3E45003D-A7BF-28EC-9935-FAE78757481A}"/>
              </a:ext>
            </a:extLst>
          </p:cNvPr>
          <p:cNvSpPr/>
          <p:nvPr/>
        </p:nvSpPr>
        <p:spPr>
          <a:xfrm>
            <a:off x="843430" y="2419774"/>
            <a:ext cx="2168937" cy="553998"/>
          </a:xfrm>
          <a:prstGeom prst="rect">
            <a:avLst/>
          </a:prstGeom>
          <a:solidFill>
            <a:srgbClr val="E7EDF5"/>
          </a:solidFill>
          <a:ln w="57150">
            <a:noFill/>
          </a:ln>
        </p:spPr>
        <p:txBody>
          <a:bodyPr wrap="square" lIns="91440" tIns="45720" rIns="91440" bIns="45720" anchor="t">
            <a:spAutoFit/>
          </a:bodyPr>
          <a:lstStyle/>
          <a:p>
            <a:pPr algn="ctr" fontAlgn="base">
              <a:defRPr/>
            </a:pPr>
            <a:r>
              <a:rPr lang="en-US" sz="1500" b="1">
                <a:solidFill>
                  <a:schemeClr val="accent1"/>
                </a:solidFill>
                <a:latin typeface="Bahnschrift"/>
              </a:rPr>
              <a:t>Cesarean Decision Huddles and Checklist</a:t>
            </a:r>
            <a:r>
              <a:rPr lang="en-US" sz="1500" b="1">
                <a:solidFill>
                  <a:srgbClr val="000000"/>
                </a:solidFill>
                <a:latin typeface="Bahnschrift"/>
              </a:rPr>
              <a:t> </a:t>
            </a:r>
            <a:endParaRPr lang="en-US" sz="1500" b="1" i="0" u="none" strike="noStrike" kern="1200" cap="none" spc="0" normalizeH="0" baseline="0" noProof="0">
              <a:ln>
                <a:noFill/>
              </a:ln>
              <a:solidFill>
                <a:srgbClr val="000000"/>
              </a:solidFill>
              <a:effectLst/>
              <a:uLnTx/>
              <a:uFillTx/>
              <a:latin typeface="Bahnschrift" panose="020B0502040204020203" pitchFamily="34" charset="0"/>
            </a:endParaRPr>
          </a:p>
        </p:txBody>
      </p:sp>
      <p:sp>
        <p:nvSpPr>
          <p:cNvPr id="17" name="Rectangle 16">
            <a:extLst>
              <a:ext uri="{FF2B5EF4-FFF2-40B4-BE49-F238E27FC236}">
                <a16:creationId xmlns:a16="http://schemas.microsoft.com/office/drawing/2014/main" id="{68027AC8-5C2E-B75B-1AD9-79B56D8C44BF}"/>
              </a:ext>
            </a:extLst>
          </p:cNvPr>
          <p:cNvSpPr/>
          <p:nvPr/>
        </p:nvSpPr>
        <p:spPr>
          <a:xfrm>
            <a:off x="529778" y="4500612"/>
            <a:ext cx="2514504" cy="553998"/>
          </a:xfrm>
          <a:prstGeom prst="rect">
            <a:avLst/>
          </a:prstGeom>
          <a:solidFill>
            <a:srgbClr val="E7EDF5"/>
          </a:solidFill>
        </p:spPr>
        <p:txBody>
          <a:bodyPr wrap="square" lIns="91440" tIns="45720" rIns="91440" bIns="45720" anchor="t">
            <a:spAutoFit/>
          </a:bodyPr>
          <a:lstStyle/>
          <a:p>
            <a:pPr algn="ctr">
              <a:defRPr/>
            </a:pPr>
            <a:r>
              <a:rPr lang="en-US" sz="1500" b="1">
                <a:solidFill>
                  <a:srgbClr val="1C498B"/>
                </a:solidFill>
                <a:latin typeface="Bahnschrift"/>
                <a:ea typeface="+mn-lt"/>
                <a:cs typeface="+mn-lt"/>
              </a:rPr>
              <a:t>Educating patients and shared decision making </a:t>
            </a:r>
            <a:endParaRPr lang="en-US" b="1">
              <a:solidFill>
                <a:srgbClr val="1C498B"/>
              </a:solidFill>
              <a:latin typeface="Bahnschrift"/>
              <a:ea typeface="+mn-lt"/>
              <a:cs typeface="+mn-lt"/>
            </a:endParaRPr>
          </a:p>
        </p:txBody>
      </p:sp>
      <p:sp>
        <p:nvSpPr>
          <p:cNvPr id="18" name="Rectangle 17">
            <a:extLst>
              <a:ext uri="{FF2B5EF4-FFF2-40B4-BE49-F238E27FC236}">
                <a16:creationId xmlns:a16="http://schemas.microsoft.com/office/drawing/2014/main" id="{E9AA3DED-9774-6B82-9DAE-FF60D2DCEEBB}"/>
              </a:ext>
            </a:extLst>
          </p:cNvPr>
          <p:cNvSpPr/>
          <p:nvPr/>
        </p:nvSpPr>
        <p:spPr>
          <a:xfrm>
            <a:off x="5004765" y="6156224"/>
            <a:ext cx="1962331" cy="553998"/>
          </a:xfrm>
          <a:prstGeom prst="rect">
            <a:avLst/>
          </a:prstGeom>
          <a:solidFill>
            <a:srgbClr val="E7EDF5"/>
          </a:solidFill>
        </p:spPr>
        <p:txBody>
          <a:bodyPr wrap="square" lIns="91440" tIns="45720" rIns="91440" bIns="45720" anchor="t">
            <a:spAutoFit/>
          </a:bodyPr>
          <a:lstStyle/>
          <a:p>
            <a:pPr algn="ctr" fontAlgn="base">
              <a:defRPr/>
            </a:pPr>
            <a:r>
              <a:rPr lang="en-US" sz="1500" b="1">
                <a:solidFill>
                  <a:srgbClr val="1C498B"/>
                </a:solidFill>
                <a:latin typeface="Bahnschrift"/>
              </a:rPr>
              <a:t>Labor Management Support</a:t>
            </a:r>
            <a:endParaRPr lang="en-US" sz="1500" b="1" i="0" u="none" strike="noStrike" kern="1200" cap="none" spc="0" normalizeH="0" baseline="0" noProof="0">
              <a:ln>
                <a:noFill/>
              </a:ln>
              <a:solidFill>
                <a:srgbClr val="1C498B"/>
              </a:solidFill>
              <a:effectLst/>
              <a:uLnTx/>
              <a:uFillTx/>
              <a:latin typeface="Bahnschrift" panose="020B0502040204020203" pitchFamily="34" charset="0"/>
            </a:endParaRPr>
          </a:p>
        </p:txBody>
      </p:sp>
      <p:pic>
        <p:nvPicPr>
          <p:cNvPr id="19" name="Graphic 7" descr="Classroom with solid fill">
            <a:extLst>
              <a:ext uri="{FF2B5EF4-FFF2-40B4-BE49-F238E27FC236}">
                <a16:creationId xmlns:a16="http://schemas.microsoft.com/office/drawing/2014/main" id="{BB12F934-8763-8BB6-5877-059A90A7A5CD}"/>
              </a:ext>
            </a:extLst>
          </p:cNvPr>
          <p:cNvPicPr>
            <a:picLocks noGrp="1" noChangeAspect="1"/>
          </p:cNvPicPr>
          <p:nvPr>
            <p:ph idx="1"/>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95857" y="1306191"/>
            <a:ext cx="1505952" cy="1505952"/>
          </a:xfrm>
        </p:spPr>
      </p:pic>
      <p:sp>
        <p:nvSpPr>
          <p:cNvPr id="21" name="Oval 20"/>
          <p:cNvSpPr/>
          <p:nvPr/>
        </p:nvSpPr>
        <p:spPr>
          <a:xfrm>
            <a:off x="5132808" y="1239112"/>
            <a:ext cx="1838191" cy="1819208"/>
          </a:xfrm>
          <a:prstGeom prst="ellipse">
            <a:avLst/>
          </a:prstGeom>
          <a:solidFill>
            <a:srgbClr val="E7EDF5"/>
          </a:solidFill>
          <a:ln>
            <a:solidFill>
              <a:srgbClr val="E7E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4" name="Graphic 44" descr="Classroom with solid fill">
            <a:extLst>
              <a:ext uri="{FF2B5EF4-FFF2-40B4-BE49-F238E27FC236}">
                <a16:creationId xmlns:a16="http://schemas.microsoft.com/office/drawing/2014/main" id="{EFC3CF19-BDF1-C9B2-9D5C-DE5D5556955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099228" y="1167367"/>
            <a:ext cx="1934704" cy="1960534"/>
          </a:xfrm>
          <a:prstGeom prst="rect">
            <a:avLst/>
          </a:prstGeom>
        </p:spPr>
      </p:pic>
      <p:sp>
        <p:nvSpPr>
          <p:cNvPr id="25" name="Rectangle 24"/>
          <p:cNvSpPr/>
          <p:nvPr/>
        </p:nvSpPr>
        <p:spPr>
          <a:xfrm>
            <a:off x="4962243" y="749159"/>
            <a:ext cx="2395010" cy="553998"/>
          </a:xfrm>
          <a:prstGeom prst="rect">
            <a:avLst/>
          </a:prstGeom>
          <a:solidFill>
            <a:srgbClr val="E7EDF5"/>
          </a:solidFill>
          <a:ln w="57150">
            <a:noFill/>
          </a:ln>
        </p:spPr>
        <p:txBody>
          <a:bodyPr wrap="square" lIns="91440" tIns="45720" rIns="91440" bIns="45720" anchor="t">
            <a:spAutoFit/>
          </a:bodyPr>
          <a:lstStyle/>
          <a:p>
            <a:pPr lvl="0" algn="ctr" fontAlgn="base">
              <a:defRPr/>
            </a:pPr>
            <a:r>
              <a:rPr lang="en-US" sz="1500" b="1">
                <a:solidFill>
                  <a:schemeClr val="accent1"/>
                </a:solidFill>
                <a:latin typeface="Bahnschrift" panose="020B0502040204020203" pitchFamily="34" charset="0"/>
              </a:rPr>
              <a:t>Clinical Team Education and Buy-in</a:t>
            </a:r>
            <a:endParaRPr lang="en-US" sz="1500" b="1" i="0" u="none" strike="noStrike" kern="1200" cap="none" spc="0" normalizeH="0" baseline="0" noProof="0">
              <a:ln>
                <a:noFill/>
              </a:ln>
              <a:solidFill>
                <a:schemeClr val="accent1"/>
              </a:solidFill>
              <a:effectLst/>
              <a:uLnTx/>
              <a:uFillTx/>
              <a:latin typeface="Bahnschrift" panose="020B0502040204020203" pitchFamily="34" charset="0"/>
            </a:endParaRPr>
          </a:p>
        </p:txBody>
      </p:sp>
      <p:pic>
        <p:nvPicPr>
          <p:cNvPr id="4" name="Picture 4" descr="Icon&#10;&#10;Description automatically generated">
            <a:extLst>
              <a:ext uri="{FF2B5EF4-FFF2-40B4-BE49-F238E27FC236}">
                <a16:creationId xmlns:a16="http://schemas.microsoft.com/office/drawing/2014/main" id="{1F3ADF8D-8E47-FA28-CD15-96873705202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75712" y="1931613"/>
            <a:ext cx="1866900" cy="1941420"/>
          </a:xfrm>
          <a:prstGeom prst="rect">
            <a:avLst/>
          </a:prstGeom>
        </p:spPr>
      </p:pic>
      <p:pic>
        <p:nvPicPr>
          <p:cNvPr id="5" name="Picture 5" descr="A picture containing text, monitor&#10;&#10;Description automatically generated">
            <a:extLst>
              <a:ext uri="{FF2B5EF4-FFF2-40B4-BE49-F238E27FC236}">
                <a16:creationId xmlns:a16="http://schemas.microsoft.com/office/drawing/2014/main" id="{E4528DDC-A601-C9A3-7943-B64E08FE04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44870" y="3921849"/>
            <a:ext cx="2037230" cy="2006273"/>
          </a:xfrm>
          <a:prstGeom prst="rect">
            <a:avLst/>
          </a:prstGeom>
        </p:spPr>
      </p:pic>
    </p:spTree>
    <p:extLst>
      <p:ext uri="{BB962C8B-B14F-4D97-AF65-F5344CB8AC3E}">
        <p14:creationId xmlns:p14="http://schemas.microsoft.com/office/powerpoint/2010/main" val="64263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a:t>Provider and Nurse Education</a:t>
            </a:r>
          </a:p>
        </p:txBody>
      </p:sp>
      <p:graphicFrame>
        <p:nvGraphicFramePr>
          <p:cNvPr id="6" name="Chart 5"/>
          <p:cNvGraphicFramePr>
            <a:graphicFrameLocks/>
          </p:cNvGraphicFramePr>
          <p:nvPr>
            <p:extLst>
              <p:ext uri="{D42A27DB-BD31-4B8C-83A1-F6EECF244321}">
                <p14:modId xmlns:p14="http://schemas.microsoft.com/office/powerpoint/2010/main" val="3571571719"/>
              </p:ext>
            </p:extLst>
          </p:nvPr>
        </p:nvGraphicFramePr>
        <p:xfrm>
          <a:off x="609600" y="1516553"/>
          <a:ext cx="10890325" cy="4722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10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a:solidFill>
                  <a:schemeClr val="accent1"/>
                </a:solidFill>
              </a:rPr>
              <a:t>Standard Protocols and Processes</a:t>
            </a:r>
          </a:p>
        </p:txBody>
      </p:sp>
      <p:graphicFrame>
        <p:nvGraphicFramePr>
          <p:cNvPr id="6" name="Chart 5"/>
          <p:cNvGraphicFramePr>
            <a:graphicFrameLocks/>
          </p:cNvGraphicFramePr>
          <p:nvPr>
            <p:extLst>
              <p:ext uri="{D42A27DB-BD31-4B8C-83A1-F6EECF244321}">
                <p14:modId xmlns:p14="http://schemas.microsoft.com/office/powerpoint/2010/main" val="14781991"/>
              </p:ext>
            </p:extLst>
          </p:nvPr>
        </p:nvGraphicFramePr>
        <p:xfrm>
          <a:off x="609600" y="1513578"/>
          <a:ext cx="10804264" cy="4842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67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b="1" dirty="0"/>
              <a:t>12:30-12:55: </a:t>
            </a:r>
          </a:p>
          <a:p>
            <a:pPr lvl="1"/>
            <a:r>
              <a:rPr lang="en-US" sz="2400" dirty="0"/>
              <a:t>ILPQC Announcements for Face-to-Face 2023 Meeting</a:t>
            </a:r>
          </a:p>
          <a:p>
            <a:pPr lvl="1"/>
            <a:r>
              <a:rPr lang="en-US" sz="2400" dirty="0"/>
              <a:t>Review PVB Data</a:t>
            </a:r>
          </a:p>
          <a:p>
            <a:r>
              <a:rPr lang="en-US" b="1" dirty="0"/>
              <a:t>12:55-1:00: </a:t>
            </a:r>
          </a:p>
          <a:p>
            <a:pPr lvl="1"/>
            <a:r>
              <a:rPr lang="en-US" sz="2400" dirty="0"/>
              <a:t>Get into Breakout Rooms</a:t>
            </a:r>
          </a:p>
          <a:p>
            <a:r>
              <a:rPr lang="en-US" b="1" dirty="0"/>
              <a:t>1:00-1:30:</a:t>
            </a:r>
          </a:p>
          <a:p>
            <a:pPr lvl="1"/>
            <a:r>
              <a:rPr lang="en-US" sz="2400" dirty="0"/>
              <a:t>PVB Coaching Breakout Sessions</a:t>
            </a:r>
          </a:p>
          <a:p>
            <a:pPr lvl="1"/>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18580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a:solidFill>
                  <a:schemeClr val="accent1"/>
                </a:solidFill>
              </a:rPr>
              <a:t>Sharing Provider Level Data</a:t>
            </a:r>
          </a:p>
        </p:txBody>
      </p:sp>
      <p:graphicFrame>
        <p:nvGraphicFramePr>
          <p:cNvPr id="8" name="Chart 7"/>
          <p:cNvGraphicFramePr>
            <a:graphicFrameLocks/>
          </p:cNvGraphicFramePr>
          <p:nvPr>
            <p:extLst>
              <p:ext uri="{D42A27DB-BD31-4B8C-83A1-F6EECF244321}">
                <p14:modId xmlns:p14="http://schemas.microsoft.com/office/powerpoint/2010/main" val="2301314147"/>
              </p:ext>
            </p:extLst>
          </p:nvPr>
        </p:nvGraphicFramePr>
        <p:xfrm>
          <a:off x="593464" y="1595662"/>
          <a:ext cx="10988936" cy="4760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330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21</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a:xfrm>
            <a:off x="609600" y="82393"/>
            <a:ext cx="10972800" cy="1325563"/>
          </a:xfrm>
        </p:spPr>
        <p:txBody>
          <a:bodyPr>
            <a:normAutofit/>
          </a:bodyPr>
          <a:lstStyle/>
          <a:p>
            <a:r>
              <a:rPr lang="en-US"/>
              <a:t>Cesarean Decision Checklists </a:t>
            </a:r>
            <a:br>
              <a:rPr lang="en-US"/>
            </a:br>
            <a:r>
              <a:rPr lang="en-US"/>
              <a:t>and Decision Huddles/Debriefs</a:t>
            </a:r>
          </a:p>
        </p:txBody>
      </p:sp>
      <p:pic>
        <p:nvPicPr>
          <p:cNvPr id="9" name="Picture 8"/>
          <p:cNvPicPr>
            <a:picLocks noChangeAspect="1"/>
          </p:cNvPicPr>
          <p:nvPr/>
        </p:nvPicPr>
        <p:blipFill>
          <a:blip r:embed="rId3"/>
          <a:stretch>
            <a:fillRect/>
          </a:stretch>
        </p:blipFill>
        <p:spPr>
          <a:xfrm>
            <a:off x="698090" y="1213315"/>
            <a:ext cx="3891144" cy="310795"/>
          </a:xfrm>
          <a:prstGeom prst="rect">
            <a:avLst/>
          </a:prstGeom>
        </p:spPr>
      </p:pic>
      <p:sp>
        <p:nvSpPr>
          <p:cNvPr id="3" name="7-Point Star 1">
            <a:extLst>
              <a:ext uri="{FF2B5EF4-FFF2-40B4-BE49-F238E27FC236}">
                <a16:creationId xmlns:a16="http://schemas.microsoft.com/office/drawing/2014/main" id="{CE015E46-D665-582D-C428-C71DB440B073}"/>
              </a:ext>
            </a:extLst>
          </p:cNvPr>
          <p:cNvSpPr/>
          <p:nvPr/>
        </p:nvSpPr>
        <p:spPr>
          <a:xfrm>
            <a:off x="6818565" y="443289"/>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Keep it up!</a:t>
            </a:r>
          </a:p>
        </p:txBody>
      </p:sp>
      <p:graphicFrame>
        <p:nvGraphicFramePr>
          <p:cNvPr id="8" name="Chart 7"/>
          <p:cNvGraphicFramePr>
            <a:graphicFrameLocks/>
          </p:cNvGraphicFramePr>
          <p:nvPr>
            <p:extLst>
              <p:ext uri="{D42A27DB-BD31-4B8C-83A1-F6EECF244321}">
                <p14:modId xmlns:p14="http://schemas.microsoft.com/office/powerpoint/2010/main" val="474849613"/>
              </p:ext>
            </p:extLst>
          </p:nvPr>
        </p:nvGraphicFramePr>
        <p:xfrm>
          <a:off x="134466" y="1590518"/>
          <a:ext cx="6008150" cy="4765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192639526"/>
              </p:ext>
            </p:extLst>
          </p:nvPr>
        </p:nvGraphicFramePr>
        <p:xfrm>
          <a:off x="6142616" y="1656925"/>
          <a:ext cx="5927464" cy="4699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27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22</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a:xfrm>
            <a:off x="698090" y="127201"/>
            <a:ext cx="6774273" cy="1325563"/>
          </a:xfrm>
        </p:spPr>
        <p:txBody>
          <a:bodyPr/>
          <a:lstStyle/>
          <a:p>
            <a:r>
              <a:rPr lang="en-US"/>
              <a:t>Shared Decision Making and Patient Education</a:t>
            </a:r>
          </a:p>
        </p:txBody>
      </p:sp>
      <p:pic>
        <p:nvPicPr>
          <p:cNvPr id="3" name="Picture 2"/>
          <p:cNvPicPr>
            <a:picLocks noChangeAspect="1"/>
          </p:cNvPicPr>
          <p:nvPr/>
        </p:nvPicPr>
        <p:blipFill>
          <a:blip r:embed="rId3"/>
          <a:stretch>
            <a:fillRect/>
          </a:stretch>
        </p:blipFill>
        <p:spPr>
          <a:xfrm>
            <a:off x="698090" y="1272863"/>
            <a:ext cx="3891144" cy="310795"/>
          </a:xfrm>
          <a:prstGeom prst="rect">
            <a:avLst/>
          </a:prstGeom>
        </p:spPr>
      </p:pic>
      <p:sp>
        <p:nvSpPr>
          <p:cNvPr id="5" name="7-Point Star 1">
            <a:extLst>
              <a:ext uri="{FF2B5EF4-FFF2-40B4-BE49-F238E27FC236}">
                <a16:creationId xmlns:a16="http://schemas.microsoft.com/office/drawing/2014/main" id="{6B154EAD-044D-5C85-482E-691614F81B9E}"/>
              </a:ext>
            </a:extLst>
          </p:cNvPr>
          <p:cNvSpPr/>
          <p:nvPr/>
        </p:nvSpPr>
        <p:spPr>
          <a:xfrm>
            <a:off x="5112713" y="631107"/>
            <a:ext cx="2076302" cy="1615182"/>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1500">
              <a:cs typeface="Calibri"/>
            </a:endParaRPr>
          </a:p>
          <a:p>
            <a:pPr algn="ctr"/>
            <a:r>
              <a:rPr lang="en-US" sz="1500">
                <a:cs typeface="Calibri"/>
              </a:rPr>
              <a:t>Progress with &amp; for Patients! </a:t>
            </a:r>
          </a:p>
        </p:txBody>
      </p:sp>
      <p:graphicFrame>
        <p:nvGraphicFramePr>
          <p:cNvPr id="8" name="Chart 7"/>
          <p:cNvGraphicFramePr>
            <a:graphicFrameLocks/>
          </p:cNvGraphicFramePr>
          <p:nvPr>
            <p:extLst>
              <p:ext uri="{D42A27DB-BD31-4B8C-83A1-F6EECF244321}">
                <p14:modId xmlns:p14="http://schemas.microsoft.com/office/powerpoint/2010/main" val="1784702096"/>
              </p:ext>
            </p:extLst>
          </p:nvPr>
        </p:nvGraphicFramePr>
        <p:xfrm>
          <a:off x="0" y="1647186"/>
          <a:ext cx="6164826" cy="4709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611514056"/>
              </p:ext>
            </p:extLst>
          </p:nvPr>
        </p:nvGraphicFramePr>
        <p:xfrm>
          <a:off x="6164826" y="1617688"/>
          <a:ext cx="6027174" cy="4738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134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Teams working on Key PVB SM</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6" name="Chart 5"/>
          <p:cNvGraphicFramePr>
            <a:graphicFrameLocks/>
          </p:cNvGraphicFramePr>
          <p:nvPr>
            <p:extLst>
              <p:ext uri="{D42A27DB-BD31-4B8C-83A1-F6EECF244321}">
                <p14:modId xmlns:p14="http://schemas.microsoft.com/office/powerpoint/2010/main" val="1767941284"/>
              </p:ext>
            </p:extLst>
          </p:nvPr>
        </p:nvGraphicFramePr>
        <p:xfrm>
          <a:off x="609599" y="1690688"/>
          <a:ext cx="11248103" cy="466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406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88390028"/>
              </p:ext>
            </p:extLst>
          </p:nvPr>
        </p:nvGraphicFramePr>
        <p:xfrm>
          <a:off x="695756" y="1408828"/>
          <a:ext cx="10886643" cy="49475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a:t>NTSC C-Section Rate by Hospital</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TextBox 6">
            <a:extLst>
              <a:ext uri="{FF2B5EF4-FFF2-40B4-BE49-F238E27FC236}">
                <a16:creationId xmlns:a16="http://schemas.microsoft.com/office/drawing/2014/main" id="{826CD5CF-CDC3-9FE2-F179-152EEED934A6}"/>
              </a:ext>
            </a:extLst>
          </p:cNvPr>
          <p:cNvSpPr txBox="1"/>
          <p:nvPr/>
        </p:nvSpPr>
        <p:spPr>
          <a:xfrm>
            <a:off x="1766087" y="3782697"/>
            <a:ext cx="1635481" cy="369332"/>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Goal: 23.6%</a:t>
            </a:r>
          </a:p>
        </p:txBody>
      </p:sp>
      <p:sp>
        <p:nvSpPr>
          <p:cNvPr id="8" name="7-Point Star 1">
            <a:extLst>
              <a:ext uri="{FF2B5EF4-FFF2-40B4-BE49-F238E27FC236}">
                <a16:creationId xmlns:a16="http://schemas.microsoft.com/office/drawing/2014/main" id="{EE9054AF-2AEF-40DD-A6DD-273E6BDDE7B6}"/>
              </a:ext>
            </a:extLst>
          </p:cNvPr>
          <p:cNvSpPr/>
          <p:nvPr/>
        </p:nvSpPr>
        <p:spPr>
          <a:xfrm>
            <a:off x="9640633" y="1438238"/>
            <a:ext cx="1961285" cy="1377267"/>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a:t>Wow! Progress!</a:t>
            </a:r>
            <a:endParaRPr lang="en-US">
              <a:cs typeface="Calibri"/>
            </a:endParaRPr>
          </a:p>
        </p:txBody>
      </p:sp>
      <p:sp>
        <p:nvSpPr>
          <p:cNvPr id="10" name="TextBox 9">
            <a:extLst>
              <a:ext uri="{FF2B5EF4-FFF2-40B4-BE49-F238E27FC236}">
                <a16:creationId xmlns:a16="http://schemas.microsoft.com/office/drawing/2014/main" id="{826CD5CF-CDC3-9FE2-F179-152EEED934A6}"/>
              </a:ext>
            </a:extLst>
          </p:cNvPr>
          <p:cNvSpPr txBox="1"/>
          <p:nvPr/>
        </p:nvSpPr>
        <p:spPr>
          <a:xfrm>
            <a:off x="4339164" y="3382587"/>
            <a:ext cx="1884656" cy="400110"/>
          </a:xfrm>
          <a:prstGeom prst="rect">
            <a:avLst/>
          </a:prstGeom>
          <a:solidFill>
            <a:srgbClr val="7030A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cs typeface="Calibri"/>
              </a:rPr>
              <a:t>All ILPQC Rate:</a:t>
            </a:r>
          </a:p>
        </p:txBody>
      </p:sp>
    </p:spTree>
    <p:extLst>
      <p:ext uri="{BB962C8B-B14F-4D97-AF65-F5344CB8AC3E}">
        <p14:creationId xmlns:p14="http://schemas.microsoft.com/office/powerpoint/2010/main" val="72038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56992034"/>
              </p:ext>
            </p:extLst>
          </p:nvPr>
        </p:nvGraphicFramePr>
        <p:xfrm>
          <a:off x="323767" y="1454102"/>
          <a:ext cx="8961283" cy="49022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85214" y="365125"/>
            <a:ext cx="7508240" cy="1325563"/>
          </a:xfrm>
          <a:noFill/>
        </p:spPr>
        <p:txBody>
          <a:bodyPr/>
          <a:lstStyle/>
          <a:p>
            <a:r>
              <a:rPr lang="en-US" dirty="0">
                <a:cs typeface="Arial"/>
              </a:rPr>
              <a:t>NTSV C-Section Rate PVB Hospitals baseline to Q3 2022</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9" name="Down Arrow 8"/>
          <p:cNvSpPr/>
          <p:nvPr/>
        </p:nvSpPr>
        <p:spPr>
          <a:xfrm rot="3427887">
            <a:off x="9314363" y="3060711"/>
            <a:ext cx="577174" cy="1445689"/>
          </a:xfrm>
          <a:prstGeom prst="downArrow">
            <a:avLst/>
          </a:prstGeom>
          <a:solidFill>
            <a:srgbClr val="00B050"/>
          </a:solidFill>
          <a:ln>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730902" y="2423663"/>
            <a:ext cx="2334639" cy="1293779"/>
          </a:xfrm>
          <a:prstGeom prst="roundRect">
            <a:avLst/>
          </a:prstGeom>
          <a:solidFill>
            <a:srgbClr val="00B050"/>
          </a:solidFill>
          <a:ln w="19050">
            <a:solidFill>
              <a:srgbClr val="008A3E"/>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a:t>59%</a:t>
            </a:r>
            <a:r>
              <a:rPr lang="en-US" b="1" dirty="0"/>
              <a:t> </a:t>
            </a:r>
            <a:r>
              <a:rPr lang="en-US" dirty="0"/>
              <a:t>of ILPQC Hospitals achieving NTSV C-Section Rate goal of </a:t>
            </a:r>
            <a:r>
              <a:rPr lang="en-US" u="sng" dirty="0"/>
              <a:t>&lt; </a:t>
            </a:r>
            <a:r>
              <a:rPr lang="en-US" dirty="0"/>
              <a:t>23.6%</a:t>
            </a:r>
          </a:p>
        </p:txBody>
      </p:sp>
      <p:sp>
        <p:nvSpPr>
          <p:cNvPr id="10" name="Down Arrow 9"/>
          <p:cNvSpPr/>
          <p:nvPr/>
        </p:nvSpPr>
        <p:spPr>
          <a:xfrm rot="6409873">
            <a:off x="9556896" y="4412161"/>
            <a:ext cx="577174" cy="1445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35182" y="4652408"/>
            <a:ext cx="1926077" cy="123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Overall  ILPQC NTSV C-Section Rate Meeting Goal!!</a:t>
            </a:r>
          </a:p>
        </p:txBody>
      </p:sp>
      <p:cxnSp>
        <p:nvCxnSpPr>
          <p:cNvPr id="3" name="Straight Arrow Connector 2">
            <a:extLst>
              <a:ext uri="{FF2B5EF4-FFF2-40B4-BE49-F238E27FC236}">
                <a16:creationId xmlns:a16="http://schemas.microsoft.com/office/drawing/2014/main" id="{3803D9FD-A61E-DB79-50F5-B049D2BD0608}"/>
              </a:ext>
            </a:extLst>
          </p:cNvPr>
          <p:cNvCxnSpPr/>
          <p:nvPr/>
        </p:nvCxnSpPr>
        <p:spPr>
          <a:xfrm>
            <a:off x="1039529" y="3103377"/>
            <a:ext cx="8245521" cy="45491"/>
          </a:xfrm>
          <a:prstGeom prst="straightConnector1">
            <a:avLst/>
          </a:prstGeom>
          <a:ln w="28575">
            <a:prstDash val="dash"/>
          </a:ln>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826CD5CF-CDC3-9FE2-F179-152EEED934A6}"/>
              </a:ext>
            </a:extLst>
          </p:cNvPr>
          <p:cNvSpPr txBox="1"/>
          <p:nvPr/>
        </p:nvSpPr>
        <p:spPr>
          <a:xfrm>
            <a:off x="997991" y="2502537"/>
            <a:ext cx="3241343" cy="646331"/>
          </a:xfrm>
          <a:prstGeom prst="rect">
            <a:avLst/>
          </a:prstGeom>
          <a:solidFill>
            <a:schemeClr val="accent5"/>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cs typeface="Calibri"/>
              </a:rPr>
              <a:t>Goal: 70% of hospitals achieving NTSV C-Section Rate Goal</a:t>
            </a:r>
          </a:p>
        </p:txBody>
      </p:sp>
    </p:spTree>
    <p:extLst>
      <p:ext uri="{BB962C8B-B14F-4D97-AF65-F5344CB8AC3E}">
        <p14:creationId xmlns:p14="http://schemas.microsoft.com/office/powerpoint/2010/main" val="177896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424830486"/>
              </p:ext>
            </p:extLst>
          </p:nvPr>
        </p:nvGraphicFramePr>
        <p:xfrm>
          <a:off x="367726" y="1554163"/>
          <a:ext cx="11214674" cy="51673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a:ea typeface="Lato Medium"/>
                <a:cs typeface="Lato Medium"/>
              </a:rPr>
              <a:t>Addressing disparities:</a:t>
            </a:r>
            <a:br>
              <a:rPr lang="en-US">
                <a:ea typeface="Lato Medium"/>
                <a:cs typeface="Lato Medium"/>
              </a:rPr>
            </a:br>
            <a:r>
              <a:rPr lang="en-US" sz="3200" b="0">
                <a:ea typeface="Lato Medium"/>
                <a:cs typeface="Lato Medium"/>
              </a:rPr>
              <a:t>NTSV C-Section Rate by Race and Ethnicity </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cxnSp>
        <p:nvCxnSpPr>
          <p:cNvPr id="11" name="Straight Arrow Connector 10">
            <a:extLst>
              <a:ext uri="{FF2B5EF4-FFF2-40B4-BE49-F238E27FC236}">
                <a16:creationId xmlns:a16="http://schemas.microsoft.com/office/drawing/2014/main" id="{C826F70D-8A0E-1AD6-9BDB-FE77DA801B71}"/>
              </a:ext>
            </a:extLst>
          </p:cNvPr>
          <p:cNvCxnSpPr/>
          <p:nvPr/>
        </p:nvCxnSpPr>
        <p:spPr>
          <a:xfrm>
            <a:off x="931271" y="3669283"/>
            <a:ext cx="10087583" cy="29183"/>
          </a:xfrm>
          <a:prstGeom prst="straightConnector1">
            <a:avLst/>
          </a:prstGeom>
          <a:ln w="28575">
            <a:prstDash val="dash"/>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000655" y="3923903"/>
            <a:ext cx="1332689" cy="465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Goal: 23.6%</a:t>
            </a:r>
          </a:p>
        </p:txBody>
      </p:sp>
      <p:sp>
        <p:nvSpPr>
          <p:cNvPr id="6" name="Ribbon: Curved and Tilted Down 5">
            <a:extLst>
              <a:ext uri="{FF2B5EF4-FFF2-40B4-BE49-F238E27FC236}">
                <a16:creationId xmlns:a16="http://schemas.microsoft.com/office/drawing/2014/main" id="{163ACE99-54EE-7D3B-379B-C1B351A4CB1B}"/>
              </a:ext>
            </a:extLst>
          </p:cNvPr>
          <p:cNvSpPr/>
          <p:nvPr/>
        </p:nvSpPr>
        <p:spPr>
          <a:xfrm>
            <a:off x="8629317" y="2045164"/>
            <a:ext cx="3562683" cy="10296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cs typeface="Calibri"/>
              </a:rPr>
              <a:t>ILPQC Data System Reports Available!!! </a:t>
            </a:r>
          </a:p>
        </p:txBody>
      </p:sp>
    </p:spTree>
    <p:extLst>
      <p:ext uri="{BB962C8B-B14F-4D97-AF65-F5344CB8AC3E}">
        <p14:creationId xmlns:p14="http://schemas.microsoft.com/office/powerpoint/2010/main" val="3883765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859146574"/>
              </p:ext>
            </p:extLst>
          </p:nvPr>
        </p:nvGraphicFramePr>
        <p:xfrm>
          <a:off x="609600" y="1611965"/>
          <a:ext cx="10856976" cy="4669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374853"/>
            <a:ext cx="10972800" cy="1325563"/>
          </a:xfrm>
          <a:noFill/>
        </p:spPr>
        <p:txBody>
          <a:bodyPr/>
          <a:lstStyle/>
          <a:p>
            <a:r>
              <a:rPr lang="en-US" dirty="0">
                <a:ea typeface="Lato Medium"/>
                <a:cs typeface="Lato Medium"/>
              </a:rPr>
              <a:t>Meeting ACOG/SMFM Criteria by </a:t>
            </a:r>
            <a:br>
              <a:rPr lang="en-US" dirty="0">
                <a:ea typeface="Lato Medium"/>
                <a:cs typeface="Lato Medium"/>
              </a:rPr>
            </a:br>
            <a:r>
              <a:rPr lang="en-US" dirty="0">
                <a:ea typeface="Lato Medium"/>
                <a:cs typeface="Lato Medium"/>
              </a:rPr>
              <a:t>stage of labor</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cxnSp>
        <p:nvCxnSpPr>
          <p:cNvPr id="8" name="Straight Connector 7"/>
          <p:cNvCxnSpPr/>
          <p:nvPr/>
        </p:nvCxnSpPr>
        <p:spPr>
          <a:xfrm>
            <a:off x="1097280" y="3454237"/>
            <a:ext cx="9739333" cy="321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56929" y="2939306"/>
            <a:ext cx="1150070" cy="329938"/>
          </a:xfrm>
          <a:prstGeom prst="rect">
            <a:avLst/>
          </a:prstGeom>
          <a:solidFill>
            <a:schemeClr val="bg1">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80%</a:t>
            </a:r>
          </a:p>
        </p:txBody>
      </p:sp>
    </p:spTree>
    <p:extLst>
      <p:ext uri="{BB962C8B-B14F-4D97-AF65-F5344CB8AC3E}">
        <p14:creationId xmlns:p14="http://schemas.microsoft.com/office/powerpoint/2010/main" val="323795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ILPQC is here to help you </a:t>
            </a:r>
            <a:br>
              <a:rPr lang="en-US"/>
            </a:br>
            <a:r>
              <a:rPr lang="en-US"/>
              <a:t>get across the finish 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79818A">
                  <a:lumMod val="60000"/>
                  <a:lumOff val="40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Calibri" panose="020F0502020204030204"/>
                <a:ea typeface="+mn-ea"/>
                <a:cs typeface="+mn-cs"/>
              </a:rPr>
              <a:t>Illinois Perinatal Quality Collaborative</a:t>
            </a:r>
          </a:p>
        </p:txBody>
      </p:sp>
      <p:graphicFrame>
        <p:nvGraphicFramePr>
          <p:cNvPr id="6" name="Diagram 5"/>
          <p:cNvGraphicFramePr/>
          <p:nvPr/>
        </p:nvGraphicFramePr>
        <p:xfrm>
          <a:off x="284814" y="1735823"/>
          <a:ext cx="7929796" cy="447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8607048" y="1690688"/>
            <a:ext cx="3584952" cy="5538421"/>
          </a:xfrm>
        </p:spPr>
        <p:txBody>
          <a:bodyPr vert="horz" lIns="91440" tIns="45720" rIns="91440" bIns="45720" rtlCol="0" anchor="t">
            <a:noAutofit/>
          </a:bodyPr>
          <a:lstStyle/>
          <a:p>
            <a:r>
              <a:rPr lang="en-US">
                <a:ea typeface="Lato"/>
                <a:cs typeface="Lato"/>
              </a:rPr>
              <a:t>We are here to help!</a:t>
            </a:r>
          </a:p>
          <a:p>
            <a:r>
              <a:rPr lang="en-US">
                <a:ea typeface="Lato"/>
                <a:cs typeface="Lato"/>
              </a:rPr>
              <a:t>We are here to support!</a:t>
            </a:r>
          </a:p>
          <a:p>
            <a:r>
              <a:rPr lang="en-US">
                <a:ea typeface="Lato"/>
                <a:cs typeface="Lato"/>
              </a:rPr>
              <a:t>Schedule a </a:t>
            </a:r>
            <a:r>
              <a:rPr lang="en-US" b="1" u="sng">
                <a:ea typeface="Lato"/>
                <a:cs typeface="Lato"/>
              </a:rPr>
              <a:t>personalized QI Support Call</a:t>
            </a:r>
            <a:r>
              <a:rPr lang="en-US">
                <a:ea typeface="Lato"/>
                <a:cs typeface="Lato"/>
              </a:rPr>
              <a:t>, email </a:t>
            </a:r>
            <a:r>
              <a:rPr lang="en-US">
                <a:ea typeface="Lato"/>
                <a:cs typeface="Lato"/>
                <a:hlinkClick r:id="rId8"/>
              </a:rPr>
              <a:t>info@ilpqc.org</a:t>
            </a:r>
            <a:r>
              <a:rPr lang="en-US">
                <a:ea typeface="Lato"/>
                <a:cs typeface="Lato"/>
              </a:rPr>
              <a:t> to schedule a check-in call </a:t>
            </a:r>
          </a:p>
          <a:p>
            <a:r>
              <a:rPr lang="en-US">
                <a:ea typeface="Lato"/>
                <a:cs typeface="Lato"/>
              </a:rPr>
              <a:t>Check-in calls planned with </a:t>
            </a:r>
            <a:r>
              <a:rPr lang="en-US" u="sng">
                <a:ea typeface="Lato"/>
                <a:cs typeface="Lato"/>
              </a:rPr>
              <a:t>all teams not yet achieving key aims</a:t>
            </a:r>
            <a:r>
              <a:rPr lang="en-US">
                <a:ea typeface="Lato"/>
                <a:cs typeface="Lato"/>
              </a:rPr>
              <a:t>. </a:t>
            </a:r>
          </a:p>
          <a:p>
            <a:pPr marL="0" indent="0">
              <a:buNone/>
            </a:pPr>
            <a:endParaRPr lang="en-US">
              <a:ea typeface="Lato"/>
              <a:cs typeface="Lato"/>
            </a:endParaRPr>
          </a:p>
        </p:txBody>
      </p:sp>
    </p:spTree>
    <p:extLst>
      <p:ext uri="{BB962C8B-B14F-4D97-AF65-F5344CB8AC3E}">
        <p14:creationId xmlns:p14="http://schemas.microsoft.com/office/powerpoint/2010/main" val="3750573079"/>
      </p:ext>
    </p:extLst>
  </p:cSld>
  <p:clrMapOvr>
    <a:masterClrMapping/>
  </p:clrMapOvr>
  <p:extLst>
    <p:ext uri="{6950BFC3-D8DA-4A85-94F7-54DA5524770B}">
      <p188:commentRel xmlns:p188="http://schemas.microsoft.com/office/powerpoint/2018/8/main" xmlns="" r:id="rId9"/>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B7D-6357-F0A1-4ACA-818B5F3700C0}"/>
              </a:ext>
            </a:extLst>
          </p:cNvPr>
          <p:cNvSpPr>
            <a:spLocks noGrp="1"/>
          </p:cNvSpPr>
          <p:nvPr>
            <p:ph type="title"/>
          </p:nvPr>
        </p:nvSpPr>
        <p:spPr/>
        <p:txBody>
          <a:bodyPr/>
          <a:lstStyle/>
          <a:p>
            <a:r>
              <a:rPr lang="en-US">
                <a:ea typeface="Lato Medium"/>
                <a:cs typeface="Lato Medium"/>
              </a:rPr>
              <a:t>Upcoming Calls</a:t>
            </a:r>
            <a:endParaRPr lang="en-US"/>
          </a:p>
        </p:txBody>
      </p:sp>
      <p:graphicFrame>
        <p:nvGraphicFramePr>
          <p:cNvPr id="6" name="Table 6">
            <a:extLst>
              <a:ext uri="{FF2B5EF4-FFF2-40B4-BE49-F238E27FC236}">
                <a16:creationId xmlns:a16="http://schemas.microsoft.com/office/drawing/2014/main" id="{4A5DC85B-9F27-AF23-5D97-3D04C5A4E30D}"/>
              </a:ext>
            </a:extLst>
          </p:cNvPr>
          <p:cNvGraphicFramePr>
            <a:graphicFrameLocks noGrp="1"/>
          </p:cNvGraphicFramePr>
          <p:nvPr>
            <p:ph idx="1"/>
            <p:extLst>
              <p:ext uri="{D42A27DB-BD31-4B8C-83A1-F6EECF244321}">
                <p14:modId xmlns:p14="http://schemas.microsoft.com/office/powerpoint/2010/main" val="2418436892"/>
              </p:ext>
            </p:extLst>
          </p:nvPr>
        </p:nvGraphicFramePr>
        <p:xfrm>
          <a:off x="609600" y="1825625"/>
          <a:ext cx="10972800" cy="3530838"/>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818186165"/>
                    </a:ext>
                  </a:extLst>
                </a:gridCol>
                <a:gridCol w="5486400">
                  <a:extLst>
                    <a:ext uri="{9D8B030D-6E8A-4147-A177-3AD203B41FA5}">
                      <a16:colId xmlns:a16="http://schemas.microsoft.com/office/drawing/2014/main" val="1021936841"/>
                    </a:ext>
                  </a:extLst>
                </a:gridCol>
              </a:tblGrid>
              <a:tr h="861986">
                <a:tc>
                  <a:txBody>
                    <a:bodyPr/>
                    <a:lstStyle/>
                    <a:p>
                      <a:pPr algn="ctr"/>
                      <a:r>
                        <a:rPr lang="en-US" sz="2800" dirty="0"/>
                        <a:t>Date</a:t>
                      </a:r>
                    </a:p>
                  </a:txBody>
                  <a:tcPr anchor="ctr"/>
                </a:tc>
                <a:tc>
                  <a:txBody>
                    <a:bodyPr/>
                    <a:lstStyle/>
                    <a:p>
                      <a:pPr algn="ctr"/>
                      <a:r>
                        <a:rPr lang="en-US" sz="2800" dirty="0"/>
                        <a:t>Topic</a:t>
                      </a:r>
                    </a:p>
                  </a:txBody>
                  <a:tcPr anchor="ctr"/>
                </a:tc>
                <a:extLst>
                  <a:ext uri="{0D108BD9-81ED-4DB2-BD59-A6C34878D82A}">
                    <a16:rowId xmlns:a16="http://schemas.microsoft.com/office/drawing/2014/main" val="4266940731"/>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March 20</a:t>
                      </a:r>
                      <a:r>
                        <a:rPr lang="en-US" sz="2800" baseline="30000" dirty="0"/>
                        <a:t>th</a:t>
                      </a:r>
                      <a:r>
                        <a:rPr lang="en-US" sz="2800" dirty="0"/>
                        <a:t>, 2023, 12:30 PM</a:t>
                      </a:r>
                    </a:p>
                  </a:txBody>
                  <a:tcPr/>
                </a:tc>
                <a:tc>
                  <a:txBody>
                    <a:bodyPr/>
                    <a:lstStyle/>
                    <a:p>
                      <a:pPr algn="ctr"/>
                      <a:r>
                        <a:rPr lang="en-US" sz="2800" dirty="0"/>
                        <a:t>Reviewing</a:t>
                      </a:r>
                      <a:r>
                        <a:rPr lang="en-US" sz="2800" baseline="0" dirty="0"/>
                        <a:t> your PVB Data by Race and Ethnicity </a:t>
                      </a:r>
                      <a:endParaRPr lang="en-US" sz="2800" dirty="0"/>
                    </a:p>
                  </a:txBody>
                  <a:tcPr/>
                </a:tc>
                <a:extLst>
                  <a:ext uri="{0D108BD9-81ED-4DB2-BD59-A6C34878D82A}">
                    <a16:rowId xmlns:a16="http://schemas.microsoft.com/office/drawing/2014/main" val="2922447700"/>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April 24</a:t>
                      </a:r>
                      <a:r>
                        <a:rPr lang="en-US" sz="2800" baseline="30000" dirty="0"/>
                        <a:t>th</a:t>
                      </a:r>
                      <a:r>
                        <a:rPr lang="en-US" sz="2800" dirty="0"/>
                        <a:t>, 2023, 12:30 PM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PVB</a:t>
                      </a:r>
                      <a:r>
                        <a:rPr lang="en-US" sz="2800" baseline="0" dirty="0"/>
                        <a:t> Monthly Webinar</a:t>
                      </a:r>
                      <a:endParaRPr lang="en-US" sz="2800" dirty="0"/>
                    </a:p>
                  </a:txBody>
                  <a:tcPr/>
                </a:tc>
                <a:extLst>
                  <a:ext uri="{0D108BD9-81ED-4DB2-BD59-A6C34878D82A}">
                    <a16:rowId xmlns:a16="http://schemas.microsoft.com/office/drawing/2014/main" val="1127378975"/>
                  </a:ext>
                </a:extLst>
              </a:tr>
              <a:tr h="8619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May 24</a:t>
                      </a:r>
                      <a:r>
                        <a:rPr lang="en-US" sz="2800" baseline="30000" dirty="0"/>
                        <a:t>th</a:t>
                      </a:r>
                      <a:r>
                        <a:rPr lang="en-US" sz="2800" dirty="0"/>
                        <a:t>, 2023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Face-to-Face</a:t>
                      </a:r>
                      <a:r>
                        <a:rPr lang="en-US" sz="2800" baseline="0" dirty="0"/>
                        <a:t> Meeting</a:t>
                      </a:r>
                      <a:endParaRPr lang="en-US" sz="2800" dirty="0"/>
                    </a:p>
                  </a:txBody>
                  <a:tcPr/>
                </a:tc>
                <a:extLst>
                  <a:ext uri="{0D108BD9-81ED-4DB2-BD59-A6C34878D82A}">
                    <a16:rowId xmlns:a16="http://schemas.microsoft.com/office/drawing/2014/main" val="2385687586"/>
                  </a:ext>
                </a:extLst>
              </a:tr>
            </a:tbl>
          </a:graphicData>
        </a:graphic>
      </p:graphicFrame>
      <p:sp>
        <p:nvSpPr>
          <p:cNvPr id="4" name="Slide Number Placeholder 3">
            <a:extLst>
              <a:ext uri="{FF2B5EF4-FFF2-40B4-BE49-F238E27FC236}">
                <a16:creationId xmlns:a16="http://schemas.microsoft.com/office/drawing/2014/main" id="{0F30F806-6A99-606A-26F2-84CD6D8C7761}"/>
              </a:ext>
            </a:extLst>
          </p:cNvPr>
          <p:cNvSpPr>
            <a:spLocks noGrp="1"/>
          </p:cNvSpPr>
          <p:nvPr>
            <p:ph type="sldNum" sz="quarter" idx="10"/>
          </p:nvPr>
        </p:nvSpPr>
        <p:spPr/>
        <p:txBody>
          <a:bodyPr/>
          <a:lstStyle/>
          <a:p>
            <a:fld id="{97033E4B-E3EB-3D46-B2D8-3159663620FA}" type="slidenum">
              <a:rPr lang="en-US" smtClean="0"/>
              <a:pPr/>
              <a:t>29</a:t>
            </a:fld>
            <a:endParaRPr lang="en-US"/>
          </a:p>
        </p:txBody>
      </p:sp>
      <p:sp>
        <p:nvSpPr>
          <p:cNvPr id="5" name="Footer Placeholder 4">
            <a:extLst>
              <a:ext uri="{FF2B5EF4-FFF2-40B4-BE49-F238E27FC236}">
                <a16:creationId xmlns:a16="http://schemas.microsoft.com/office/drawing/2014/main" id="{752CDFB4-C6F9-9D52-9004-EA48D590262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400457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your Name to:</a:t>
            </a:r>
            <a:br>
              <a:rPr lang="en-US" dirty="0"/>
            </a:br>
            <a:r>
              <a:rPr lang="en-US" dirty="0"/>
              <a:t>First Name Last Name (Hospital)</a:t>
            </a:r>
          </a:p>
        </p:txBody>
      </p:sp>
      <p:sp>
        <p:nvSpPr>
          <p:cNvPr id="3" name="Content Placeholder 2"/>
          <p:cNvSpPr>
            <a:spLocks noGrp="1"/>
          </p:cNvSpPr>
          <p:nvPr>
            <p:ph idx="1"/>
          </p:nvPr>
        </p:nvSpPr>
        <p:spPr/>
        <p:txBody>
          <a:bodyPr vert="horz" lIns="91440" tIns="45720" rIns="91440" bIns="45720" rtlCol="0" anchor="t">
            <a:noAutofit/>
          </a:bodyPr>
          <a:lstStyle/>
          <a:p>
            <a:pPr marL="457200" indent="-457200">
              <a:buFont typeface="+mj-lt"/>
              <a:buAutoNum type="arabicPeriod"/>
            </a:pPr>
            <a:r>
              <a:rPr lang="en-US" dirty="0"/>
              <a:t>Hover over your name and click the 3 dots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Click Rename</a:t>
            </a:r>
          </a:p>
          <a:p>
            <a:pPr marL="0" indent="0">
              <a:buNone/>
            </a:pPr>
            <a:endParaRPr lang="en-US" dirty="0"/>
          </a:p>
          <a:p>
            <a:pPr marL="0" indent="0">
              <a:buNone/>
            </a:pPr>
            <a:endParaRPr lang="en-US" dirty="0"/>
          </a:p>
          <a:p>
            <a:pPr marL="457200" indent="-457200">
              <a:buFont typeface="+mj-lt"/>
              <a:buAutoNum type="arabicPeriod"/>
            </a:pPr>
            <a:r>
              <a:rPr lang="en-US" dirty="0">
                <a:ea typeface="Lato"/>
                <a:cs typeface="Lato"/>
              </a:rPr>
              <a:t>Rename yourself as: </a:t>
            </a:r>
            <a:r>
              <a:rPr lang="en-US" b="1" dirty="0">
                <a:ea typeface="Lato"/>
                <a:cs typeface="Lato"/>
              </a:rPr>
              <a:t>First Name Last Name (Hospital)</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6981566" y="1646238"/>
            <a:ext cx="3715268" cy="1324160"/>
          </a:xfrm>
          <a:prstGeom prst="rect">
            <a:avLst/>
          </a:prstGeom>
          <a:ln w="38100">
            <a:solidFill>
              <a:srgbClr val="002060"/>
            </a:solidFill>
          </a:ln>
        </p:spPr>
      </p:pic>
      <p:pic>
        <p:nvPicPr>
          <p:cNvPr id="7" name="Picture 6"/>
          <p:cNvPicPr>
            <a:picLocks noChangeAspect="1"/>
          </p:cNvPicPr>
          <p:nvPr/>
        </p:nvPicPr>
        <p:blipFill rotWithShape="1">
          <a:blip r:embed="rId3"/>
          <a:srcRect r="4142" b="23405"/>
          <a:stretch/>
        </p:blipFill>
        <p:spPr>
          <a:xfrm>
            <a:off x="3210138" y="3348242"/>
            <a:ext cx="3771428" cy="1306103"/>
          </a:xfrm>
          <a:prstGeom prst="rect">
            <a:avLst/>
          </a:prstGeom>
          <a:ln w="38100">
            <a:solidFill>
              <a:schemeClr val="tx1"/>
            </a:solidFill>
          </a:ln>
        </p:spPr>
      </p:pic>
      <p:pic>
        <p:nvPicPr>
          <p:cNvPr id="8" name="Picture 7"/>
          <p:cNvPicPr>
            <a:picLocks noChangeAspect="1"/>
          </p:cNvPicPr>
          <p:nvPr/>
        </p:nvPicPr>
        <p:blipFill rotWithShape="1">
          <a:blip r:embed="rId4"/>
          <a:srcRect t="3095"/>
          <a:stretch/>
        </p:blipFill>
        <p:spPr>
          <a:xfrm>
            <a:off x="7929076" y="5107685"/>
            <a:ext cx="3753908" cy="1431227"/>
          </a:xfrm>
          <a:prstGeom prst="rect">
            <a:avLst/>
          </a:prstGeom>
          <a:ln w="38100">
            <a:solidFill>
              <a:srgbClr val="002060"/>
            </a:solidFill>
          </a:ln>
        </p:spPr>
      </p:pic>
    </p:spTree>
    <p:extLst>
      <p:ext uri="{BB962C8B-B14F-4D97-AF65-F5344CB8AC3E}">
        <p14:creationId xmlns:p14="http://schemas.microsoft.com/office/powerpoint/2010/main" val="87696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Breakout Sessions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48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your Name to:</a:t>
            </a:r>
            <a:br>
              <a:rPr lang="en-US" dirty="0"/>
            </a:br>
            <a:r>
              <a:rPr lang="en-US" dirty="0"/>
              <a:t>First Name Last Name (Hospital)</a:t>
            </a:r>
          </a:p>
        </p:txBody>
      </p:sp>
      <p:sp>
        <p:nvSpPr>
          <p:cNvPr id="3" name="Content Placeholder 2"/>
          <p:cNvSpPr>
            <a:spLocks noGrp="1"/>
          </p:cNvSpPr>
          <p:nvPr>
            <p:ph idx="1"/>
          </p:nvPr>
        </p:nvSpPr>
        <p:spPr/>
        <p:txBody>
          <a:bodyPr/>
          <a:lstStyle/>
          <a:p>
            <a:pPr marL="457200" indent="-457200">
              <a:buFont typeface="+mj-lt"/>
              <a:buAutoNum type="arabicPeriod"/>
            </a:pPr>
            <a:r>
              <a:rPr lang="en-US" dirty="0"/>
              <a:t>Hover over your name and click the 3 dots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Click Rename</a:t>
            </a:r>
          </a:p>
          <a:p>
            <a:pPr marL="0" indent="0">
              <a:buNone/>
            </a:pPr>
            <a:endParaRPr lang="en-US" dirty="0"/>
          </a:p>
          <a:p>
            <a:pPr marL="0" indent="0">
              <a:buNone/>
            </a:pPr>
            <a:endParaRPr lang="en-US" dirty="0"/>
          </a:p>
          <a:p>
            <a:pPr marL="457200" indent="-457200">
              <a:buFont typeface="+mj-lt"/>
              <a:buAutoNum type="arabicPeriod"/>
            </a:pPr>
            <a:r>
              <a:rPr lang="en-US" dirty="0"/>
              <a:t>Rename yourself as: First Name Last Name (Hospital)</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6981566" y="1646238"/>
            <a:ext cx="3715268" cy="1324160"/>
          </a:xfrm>
          <a:prstGeom prst="rect">
            <a:avLst/>
          </a:prstGeom>
          <a:ln w="38100">
            <a:solidFill>
              <a:srgbClr val="002060"/>
            </a:solidFill>
          </a:ln>
        </p:spPr>
      </p:pic>
      <p:pic>
        <p:nvPicPr>
          <p:cNvPr id="7" name="Picture 6"/>
          <p:cNvPicPr>
            <a:picLocks noChangeAspect="1"/>
          </p:cNvPicPr>
          <p:nvPr/>
        </p:nvPicPr>
        <p:blipFill rotWithShape="1">
          <a:blip r:embed="rId3"/>
          <a:srcRect r="4142" b="23405"/>
          <a:stretch/>
        </p:blipFill>
        <p:spPr>
          <a:xfrm>
            <a:off x="3210138" y="3348242"/>
            <a:ext cx="3771428" cy="1306103"/>
          </a:xfrm>
          <a:prstGeom prst="rect">
            <a:avLst/>
          </a:prstGeom>
          <a:ln w="38100">
            <a:solidFill>
              <a:schemeClr val="tx1"/>
            </a:solidFill>
          </a:ln>
        </p:spPr>
      </p:pic>
      <p:pic>
        <p:nvPicPr>
          <p:cNvPr id="8" name="Picture 7"/>
          <p:cNvPicPr>
            <a:picLocks noChangeAspect="1"/>
          </p:cNvPicPr>
          <p:nvPr/>
        </p:nvPicPr>
        <p:blipFill rotWithShape="1">
          <a:blip r:embed="rId4"/>
          <a:srcRect t="3095"/>
          <a:stretch/>
        </p:blipFill>
        <p:spPr>
          <a:xfrm>
            <a:off x="7929076" y="5107685"/>
            <a:ext cx="3753908" cy="1431227"/>
          </a:xfrm>
          <a:prstGeom prst="rect">
            <a:avLst/>
          </a:prstGeom>
          <a:ln w="38100">
            <a:solidFill>
              <a:srgbClr val="002060"/>
            </a:solidFill>
          </a:ln>
        </p:spPr>
      </p:pic>
    </p:spTree>
    <p:extLst>
      <p:ext uri="{BB962C8B-B14F-4D97-AF65-F5344CB8AC3E}">
        <p14:creationId xmlns:p14="http://schemas.microsoft.com/office/powerpoint/2010/main" val="201244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365124"/>
            <a:ext cx="8226287" cy="1325563"/>
          </a:xfrm>
        </p:spPr>
        <p:txBody>
          <a:bodyPr/>
          <a:lstStyle/>
          <a:p>
            <a:r>
              <a:rPr lang="en-US" dirty="0"/>
              <a:t>Small Group Breakouts:  </a:t>
            </a:r>
            <a:br>
              <a:rPr lang="en-US" dirty="0"/>
            </a:br>
            <a:r>
              <a:rPr lang="en-US" dirty="0"/>
              <a:t>all sharing, all learning, lots of discussion   </a:t>
            </a:r>
          </a:p>
        </p:txBody>
      </p:sp>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6" name="Diagram 5"/>
          <p:cNvGraphicFramePr/>
          <p:nvPr>
            <p:extLst>
              <p:ext uri="{D42A27DB-BD31-4B8C-83A1-F6EECF244321}">
                <p14:modId xmlns:p14="http://schemas.microsoft.com/office/powerpoint/2010/main" val="1275264627"/>
              </p:ext>
            </p:extLst>
          </p:nvPr>
        </p:nvGraphicFramePr>
        <p:xfrm>
          <a:off x="254000" y="1027906"/>
          <a:ext cx="107919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893A986-AE6C-4CCF-AC27-E0B4902F62CF}"/>
              </a:ext>
            </a:extLst>
          </p:cNvPr>
          <p:cNvSpPr txBox="1"/>
          <p:nvPr/>
        </p:nvSpPr>
        <p:spPr>
          <a:xfrm>
            <a:off x="1555475" y="5414595"/>
            <a:ext cx="8458200" cy="954107"/>
          </a:xfrm>
          <a:prstGeom prst="rect">
            <a:avLst/>
          </a:prstGeom>
          <a:solidFill>
            <a:srgbClr val="92D050"/>
          </a:solidFill>
        </p:spPr>
        <p:txBody>
          <a:bodyPr wrap="square" rtlCol="0">
            <a:spAutoFit/>
          </a:bodyPr>
          <a:lstStyle/>
          <a:p>
            <a:pPr algn="ctr"/>
            <a:r>
              <a:rPr lang="en-US" sz="2800" dirty="0">
                <a:solidFill>
                  <a:schemeClr val="bg1"/>
                </a:solidFill>
              </a:rPr>
              <a:t>Discussion to follow: </a:t>
            </a:r>
          </a:p>
          <a:p>
            <a:pPr algn="ctr"/>
            <a:r>
              <a:rPr lang="en-US" sz="2800" dirty="0">
                <a:solidFill>
                  <a:schemeClr val="bg1"/>
                </a:solidFill>
              </a:rPr>
              <a:t>best strategies to address challenges and next steps</a:t>
            </a:r>
          </a:p>
        </p:txBody>
      </p:sp>
    </p:spTree>
    <p:extLst>
      <p:ext uri="{BB962C8B-B14F-4D97-AF65-F5344CB8AC3E}">
        <p14:creationId xmlns:p14="http://schemas.microsoft.com/office/powerpoint/2010/main" val="237450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77932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2663-B5C1-59B2-D358-5CE901F9086F}"/>
              </a:ext>
            </a:extLst>
          </p:cNvPr>
          <p:cNvSpPr>
            <a:spLocks noGrp="1"/>
          </p:cNvSpPr>
          <p:nvPr>
            <p:ph type="title"/>
          </p:nvPr>
        </p:nvSpPr>
        <p:spPr>
          <a:xfrm>
            <a:off x="119744" y="71564"/>
            <a:ext cx="8262257" cy="1325563"/>
          </a:xfrm>
          <a:noFill/>
        </p:spPr>
        <p:txBody>
          <a:bodyPr/>
          <a:lstStyle/>
          <a:p>
            <a:r>
              <a:rPr lang="en-US" dirty="0">
                <a:ea typeface="Lato Medium"/>
                <a:cs typeface="Lato Medium"/>
              </a:rPr>
              <a:t>ILPQC Sponsored – FREE</a:t>
            </a:r>
            <a:br>
              <a:rPr lang="en-US" dirty="0">
                <a:ea typeface="Lato Medium"/>
                <a:cs typeface="Lato Medium"/>
              </a:rPr>
            </a:br>
            <a:r>
              <a:rPr lang="en-US" dirty="0">
                <a:ea typeface="Lato Medium"/>
                <a:cs typeface="Lato Medium"/>
              </a:rPr>
              <a:t>PQI Intermittent Auscultation (IA) Opportunity for Teams </a:t>
            </a:r>
            <a:endParaRPr lang="en-US" dirty="0"/>
          </a:p>
        </p:txBody>
      </p:sp>
      <p:pic>
        <p:nvPicPr>
          <p:cNvPr id="6" name="Picture 6" descr="Graphical user interface, website&#10;&#10;Description automatically generated">
            <a:extLst>
              <a:ext uri="{FF2B5EF4-FFF2-40B4-BE49-F238E27FC236}">
                <a16:creationId xmlns:a16="http://schemas.microsoft.com/office/drawing/2014/main" id="{10EEF1DC-7550-914A-AFB7-A867D04B5313}"/>
              </a:ext>
            </a:extLst>
          </p:cNvPr>
          <p:cNvPicPr>
            <a:picLocks noGrp="1" noChangeAspect="1"/>
          </p:cNvPicPr>
          <p:nvPr>
            <p:ph idx="1"/>
          </p:nvPr>
        </p:nvPicPr>
        <p:blipFill>
          <a:blip r:embed="rId2"/>
          <a:stretch>
            <a:fillRect/>
          </a:stretch>
        </p:blipFill>
        <p:spPr>
          <a:xfrm>
            <a:off x="748953" y="1536775"/>
            <a:ext cx="4601905" cy="3714599"/>
          </a:xfrm>
        </p:spPr>
      </p:pic>
      <p:sp>
        <p:nvSpPr>
          <p:cNvPr id="4" name="Slide Number Placeholder 3">
            <a:extLst>
              <a:ext uri="{FF2B5EF4-FFF2-40B4-BE49-F238E27FC236}">
                <a16:creationId xmlns:a16="http://schemas.microsoft.com/office/drawing/2014/main" id="{01CC2CAC-4023-F2E9-D470-458955B75FFD}"/>
              </a:ext>
            </a:extLst>
          </p:cNvPr>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a:extLst>
              <a:ext uri="{FF2B5EF4-FFF2-40B4-BE49-F238E27FC236}">
                <a16:creationId xmlns:a16="http://schemas.microsoft.com/office/drawing/2014/main" id="{5957C3FA-CBE6-FFCF-54DF-33B2B0940035}"/>
              </a:ext>
            </a:extLst>
          </p:cNvPr>
          <p:cNvSpPr>
            <a:spLocks noGrp="1"/>
          </p:cNvSpPr>
          <p:nvPr>
            <p:ph type="ftr" sz="quarter" idx="11"/>
          </p:nvPr>
        </p:nvSpPr>
        <p:spPr/>
        <p:txBody>
          <a:bodyPr/>
          <a:lstStyle/>
          <a:p>
            <a:pPr algn="l"/>
            <a:r>
              <a:rPr lang="en-US"/>
              <a:t>Illinois Perinatal Quality Collaborative</a:t>
            </a:r>
          </a:p>
        </p:txBody>
      </p:sp>
      <p:sp>
        <p:nvSpPr>
          <p:cNvPr id="7" name="TextBox 6">
            <a:extLst>
              <a:ext uri="{FF2B5EF4-FFF2-40B4-BE49-F238E27FC236}">
                <a16:creationId xmlns:a16="http://schemas.microsoft.com/office/drawing/2014/main" id="{D3BD6F93-E6A7-5945-ADBA-D0886F334AE8}"/>
              </a:ext>
            </a:extLst>
          </p:cNvPr>
          <p:cNvSpPr txBox="1"/>
          <p:nvPr/>
        </p:nvSpPr>
        <p:spPr>
          <a:xfrm>
            <a:off x="6192792" y="1461527"/>
            <a:ext cx="559906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This 45–60-minute online program provides interactive, simulation-based training, and competency assessment designed to improve nurses', midwives', and physicians' IA usage and interpretation skills. This education includes:</a:t>
            </a:r>
            <a:endParaRPr lang="en-US" sz="2400" dirty="0">
              <a:cs typeface="Calibri"/>
            </a:endParaRPr>
          </a:p>
          <a:p>
            <a:pPr marL="285750" indent="-285750">
              <a:buFont typeface="Arial"/>
              <a:buChar char="•"/>
            </a:pPr>
            <a:r>
              <a:rPr lang="en-US" sz="2400" dirty="0">
                <a:ea typeface="+mn-lt"/>
                <a:cs typeface="+mn-lt"/>
              </a:rPr>
              <a:t>evidence related to the use of intermittent auscultation</a:t>
            </a:r>
            <a:endParaRPr lang="en-US" sz="2400" dirty="0">
              <a:cs typeface="Calibri" panose="020F0502020204030204"/>
            </a:endParaRPr>
          </a:p>
          <a:p>
            <a:pPr marL="285750" indent="-285750">
              <a:buFont typeface="Arial"/>
              <a:buChar char="•"/>
            </a:pPr>
            <a:r>
              <a:rPr lang="en-US" sz="2400" dirty="0">
                <a:ea typeface="+mn-lt"/>
                <a:cs typeface="+mn-lt"/>
              </a:rPr>
              <a:t>correct technique to perform IA effectively </a:t>
            </a:r>
            <a:endParaRPr lang="en-US" sz="2400" dirty="0">
              <a:cs typeface="Calibri" panose="020F0502020204030204"/>
            </a:endParaRPr>
          </a:p>
          <a:p>
            <a:pPr marL="285750" indent="-285750">
              <a:buFont typeface="Arial"/>
              <a:buChar char="•"/>
            </a:pPr>
            <a:r>
              <a:rPr lang="en-US" sz="2400" dirty="0">
                <a:ea typeface="+mn-lt"/>
                <a:cs typeface="+mn-lt"/>
              </a:rPr>
              <a:t>IA Practice Guide for interpretation and management of IA findings</a:t>
            </a:r>
            <a:endParaRPr lang="en-US" sz="2400" dirty="0">
              <a:cs typeface="Calibri" panose="020F0502020204030204"/>
            </a:endParaRPr>
          </a:p>
          <a:p>
            <a:pPr marL="285750" indent="-285750">
              <a:buFont typeface="Arial"/>
              <a:buChar char="•"/>
            </a:pPr>
            <a:r>
              <a:rPr lang="en-US" sz="2400" dirty="0">
                <a:ea typeface="+mn-lt"/>
                <a:cs typeface="+mn-lt"/>
              </a:rPr>
              <a:t>simulated IA practice scenarios</a:t>
            </a:r>
            <a:endParaRPr lang="en-US" sz="2400" dirty="0">
              <a:cs typeface="Calibri" panose="020F0502020204030204"/>
            </a:endParaRPr>
          </a:p>
        </p:txBody>
      </p:sp>
      <p:sp>
        <p:nvSpPr>
          <p:cNvPr id="8" name="TextBox 7">
            <a:extLst>
              <a:ext uri="{FF2B5EF4-FFF2-40B4-BE49-F238E27FC236}">
                <a16:creationId xmlns:a16="http://schemas.microsoft.com/office/drawing/2014/main" id="{F22050AD-AE67-38E9-67C1-13251A72937A}"/>
              </a:ext>
            </a:extLst>
          </p:cNvPr>
          <p:cNvSpPr txBox="1"/>
          <p:nvPr/>
        </p:nvSpPr>
        <p:spPr>
          <a:xfrm>
            <a:off x="14636750" y="29368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Rectangle: Rounded Corners 2">
            <a:extLst>
              <a:ext uri="{FF2B5EF4-FFF2-40B4-BE49-F238E27FC236}">
                <a16:creationId xmlns:a16="http://schemas.microsoft.com/office/drawing/2014/main" id="{8CB859EE-C738-8C69-F5AA-169688EC7444}"/>
              </a:ext>
            </a:extLst>
          </p:cNvPr>
          <p:cNvSpPr/>
          <p:nvPr/>
        </p:nvSpPr>
        <p:spPr>
          <a:xfrm>
            <a:off x="605179" y="4225664"/>
            <a:ext cx="5354875" cy="204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2000" dirty="0">
                <a:cs typeface="Calibri"/>
              </a:rPr>
              <a:t>Each PVB Team will have access to 1 PQI IA online train the trainer course.</a:t>
            </a:r>
          </a:p>
          <a:p>
            <a:pPr algn="ctr">
              <a:lnSpc>
                <a:spcPct val="150000"/>
              </a:lnSpc>
            </a:pPr>
            <a:r>
              <a:rPr lang="en-US" sz="2000" b="1" dirty="0">
                <a:cs typeface="Calibri"/>
              </a:rPr>
              <a:t>*Emails sent to PVB Team Leads*</a:t>
            </a:r>
          </a:p>
          <a:p>
            <a:pPr algn="ctr"/>
            <a:r>
              <a:rPr lang="en-US" sz="2000" dirty="0">
                <a:cs typeface="Calibri"/>
              </a:rPr>
              <a:t>Email </a:t>
            </a:r>
            <a:r>
              <a:rPr lang="en-US" sz="2000" dirty="0">
                <a:cs typeface="Calibri"/>
                <a:hlinkClick r:id="rId3"/>
              </a:rPr>
              <a:t>ellie.suse@northwestern.edu</a:t>
            </a:r>
            <a:r>
              <a:rPr lang="en-US" sz="2000" dirty="0">
                <a:cs typeface="Calibri"/>
              </a:rPr>
              <a:t> </a:t>
            </a:r>
          </a:p>
          <a:p>
            <a:pPr algn="ctr"/>
            <a:r>
              <a:rPr lang="en-US" sz="2000" dirty="0">
                <a:cs typeface="Calibri"/>
              </a:rPr>
              <a:t>for more information.</a:t>
            </a:r>
          </a:p>
        </p:txBody>
      </p:sp>
    </p:spTree>
    <p:extLst>
      <p:ext uri="{BB962C8B-B14F-4D97-AF65-F5344CB8AC3E}">
        <p14:creationId xmlns:p14="http://schemas.microsoft.com/office/powerpoint/2010/main" val="339322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2023 ILPQC Face-to-Face Meeting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606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 application&#10;&#10;Description automatically generated">
            <a:extLst>
              <a:ext uri="{FF2B5EF4-FFF2-40B4-BE49-F238E27FC236}">
                <a16:creationId xmlns:a16="http://schemas.microsoft.com/office/drawing/2014/main" id="{7E768ADB-AB92-2852-B891-F4458D02411A}"/>
              </a:ext>
            </a:extLst>
          </p:cNvPr>
          <p:cNvPicPr>
            <a:picLocks noGrp="1" noChangeAspect="1"/>
          </p:cNvPicPr>
          <p:nvPr>
            <p:ph idx="1"/>
          </p:nvPr>
        </p:nvPicPr>
        <p:blipFill>
          <a:blip r:embed="rId2"/>
          <a:stretch>
            <a:fillRect/>
          </a:stretch>
        </p:blipFill>
        <p:spPr>
          <a:xfrm>
            <a:off x="114620" y="1129552"/>
            <a:ext cx="8419235" cy="5409359"/>
          </a:xfrm>
          <a:prstGeom prst="rect">
            <a:avLst/>
          </a:prstGeom>
        </p:spPr>
      </p:pic>
      <p:sp>
        <p:nvSpPr>
          <p:cNvPr id="5" name="Footer Placeholder 4">
            <a:extLst>
              <a:ext uri="{FF2B5EF4-FFF2-40B4-BE49-F238E27FC236}">
                <a16:creationId xmlns:a16="http://schemas.microsoft.com/office/drawing/2014/main" id="{2F89BFF7-FA31-52DD-3594-7B4E69DBF98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Illinois Perinatal Quality Collaborative</a:t>
            </a:r>
          </a:p>
        </p:txBody>
      </p:sp>
      <p:sp>
        <p:nvSpPr>
          <p:cNvPr id="4" name="Slide Number Placeholder 3">
            <a:extLst>
              <a:ext uri="{FF2B5EF4-FFF2-40B4-BE49-F238E27FC236}">
                <a16:creationId xmlns:a16="http://schemas.microsoft.com/office/drawing/2014/main" id="{985EB7EB-7C37-6AFB-3B6D-4089672F0B2D}"/>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97033E4B-E3EB-3D46-B2D8-3159663620FA}" type="slidenum">
              <a:rPr lang="en-US">
                <a:solidFill>
                  <a:srgbClr val="FFFFFF"/>
                </a:solidFill>
              </a:rPr>
              <a:pPr>
                <a:spcAft>
                  <a:spcPts val="600"/>
                </a:spcAft>
              </a:pPr>
              <a:t>6</a:t>
            </a:fld>
            <a:endParaRPr lang="en-US">
              <a:solidFill>
                <a:srgbClr val="FFFFFF"/>
              </a:solidFill>
            </a:endParaRPr>
          </a:p>
        </p:txBody>
      </p:sp>
      <p:sp>
        <p:nvSpPr>
          <p:cNvPr id="7" name="Rounded Rectangle 6"/>
          <p:cNvSpPr/>
          <p:nvPr/>
        </p:nvSpPr>
        <p:spPr>
          <a:xfrm>
            <a:off x="8369449" y="2990626"/>
            <a:ext cx="3679115" cy="1990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n w="22225">
                  <a:solidFill>
                    <a:schemeClr val="accent2"/>
                  </a:solidFill>
                  <a:prstDash val="solid"/>
                </a:ln>
                <a:solidFill>
                  <a:schemeClr val="accent2">
                    <a:lumMod val="40000"/>
                    <a:lumOff val="60000"/>
                  </a:schemeClr>
                </a:solidFill>
              </a:rPr>
              <a:t>We are back in person in Springfield for Face-to-Face 2023!!!</a:t>
            </a:r>
          </a:p>
        </p:txBody>
      </p:sp>
    </p:spTree>
    <p:extLst>
      <p:ext uri="{BB962C8B-B14F-4D97-AF65-F5344CB8AC3E}">
        <p14:creationId xmlns:p14="http://schemas.microsoft.com/office/powerpoint/2010/main" val="29759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18" y="1988540"/>
            <a:ext cx="11808366" cy="4638885"/>
          </a:xfrm>
        </p:spPr>
        <p:txBody>
          <a:bodyPr vert="horz" lIns="91440" tIns="45720" rIns="91440" bIns="45720" rtlCol="0" anchor="t">
            <a:noAutofit/>
          </a:bodyPr>
          <a:lstStyle/>
          <a:p>
            <a:pPr>
              <a:spcAft>
                <a:spcPts val="0"/>
              </a:spcAft>
              <a:buFont typeface="Wingdings" panose="05000000000000000000" pitchFamily="2" charset="2"/>
              <a:buChar char="q"/>
            </a:pPr>
            <a:r>
              <a:rPr lang="en-US" sz="2800">
                <a:ea typeface="Lato"/>
                <a:cs typeface="Lato"/>
              </a:rPr>
              <a:t> All </a:t>
            </a:r>
            <a:r>
              <a:rPr lang="en-US" sz="2800" u="sng">
                <a:ea typeface="Lato"/>
                <a:cs typeface="Lato"/>
              </a:rPr>
              <a:t>structure</a:t>
            </a:r>
            <a:r>
              <a:rPr lang="en-US" sz="2800">
                <a:ea typeface="Lato"/>
                <a:cs typeface="Lato"/>
              </a:rPr>
              <a:t> &amp; </a:t>
            </a:r>
            <a:r>
              <a:rPr lang="en-US" sz="2800" u="sng">
                <a:ea typeface="Lato"/>
                <a:cs typeface="Lato"/>
              </a:rPr>
              <a:t>patient-level</a:t>
            </a:r>
            <a:r>
              <a:rPr lang="en-US" sz="2800">
                <a:ea typeface="Lato"/>
                <a:cs typeface="Lato"/>
              </a:rPr>
              <a:t> data entered for Baseline-August 2022 </a:t>
            </a:r>
          </a:p>
          <a:p>
            <a:pPr>
              <a:spcAft>
                <a:spcPts val="0"/>
              </a:spcAft>
              <a:buFont typeface="Wingdings" panose="05000000000000000000" pitchFamily="2" charset="2"/>
              <a:buChar char="q"/>
            </a:pPr>
            <a:r>
              <a:rPr lang="en-US" sz="2800">
                <a:ea typeface="Lato"/>
                <a:cs typeface="Lato"/>
              </a:rPr>
              <a:t> Key Structure Measures "In Place":</a:t>
            </a:r>
          </a:p>
          <a:p>
            <a:pPr lvl="1">
              <a:spcAft>
                <a:spcPts val="0"/>
              </a:spcAft>
              <a:buFont typeface="Wingdings" panose="05000000000000000000" pitchFamily="2" charset="2"/>
              <a:buChar char="q"/>
            </a:pPr>
            <a:r>
              <a:rPr lang="en-US" sz="2400">
                <a:ea typeface="Lato"/>
                <a:cs typeface="Lato"/>
              </a:rPr>
              <a:t> Provider and Nurse Education </a:t>
            </a:r>
          </a:p>
          <a:p>
            <a:pPr lvl="1">
              <a:spcAft>
                <a:spcPts val="0"/>
              </a:spcAft>
              <a:buFont typeface="Wingdings" panose="05000000000000000000" pitchFamily="2" charset="2"/>
              <a:buChar char="q"/>
            </a:pPr>
            <a:r>
              <a:rPr lang="en-US" sz="2400">
                <a:ea typeface="Lato"/>
                <a:cs typeface="Lato"/>
              </a:rPr>
              <a:t> Standardized Protocol/Processes</a:t>
            </a:r>
          </a:p>
          <a:p>
            <a:pPr lvl="1">
              <a:spcAft>
                <a:spcPts val="0"/>
              </a:spcAft>
              <a:buFont typeface="Wingdings" panose="05000000000000000000" pitchFamily="2" charset="2"/>
              <a:buChar char="q"/>
            </a:pPr>
            <a:r>
              <a:rPr lang="en-US" sz="2400">
                <a:ea typeface="Lato"/>
                <a:cs typeface="Lato"/>
              </a:rPr>
              <a:t> Sharing un-blinded provider level NTSV C-Section rates</a:t>
            </a:r>
          </a:p>
          <a:p>
            <a:pPr lvl="1">
              <a:spcAft>
                <a:spcPts val="0"/>
              </a:spcAft>
              <a:buFont typeface="Wingdings" panose="05000000000000000000" pitchFamily="2" charset="2"/>
              <a:buChar char="q"/>
            </a:pPr>
            <a:r>
              <a:rPr lang="en-US" sz="2400">
                <a:ea typeface="Lato"/>
                <a:cs typeface="Lato"/>
              </a:rPr>
              <a:t> Cesarean Decision Checklist</a:t>
            </a:r>
          </a:p>
          <a:p>
            <a:pPr lvl="1">
              <a:spcAft>
                <a:spcPts val="0"/>
              </a:spcAft>
              <a:buFont typeface="Wingdings" panose="05000000000000000000" pitchFamily="2" charset="2"/>
              <a:buChar char="q"/>
            </a:pPr>
            <a:r>
              <a:rPr lang="en-US" sz="2400">
                <a:ea typeface="Lato"/>
                <a:cs typeface="Lato"/>
              </a:rPr>
              <a:t> Decision Huddles/Debriefs</a:t>
            </a:r>
          </a:p>
          <a:p>
            <a:pPr lvl="1">
              <a:spcAft>
                <a:spcPts val="0"/>
              </a:spcAft>
              <a:buFont typeface="Wingdings" panose="05000000000000000000" pitchFamily="2" charset="2"/>
              <a:buChar char="q"/>
            </a:pPr>
            <a:r>
              <a:rPr lang="en-US" sz="2400">
                <a:ea typeface="Lato"/>
                <a:cs typeface="Lato"/>
              </a:rPr>
              <a:t> Shared Decision-Making</a:t>
            </a:r>
          </a:p>
          <a:p>
            <a:pPr lvl="1">
              <a:spcAft>
                <a:spcPts val="0"/>
              </a:spcAft>
              <a:buFont typeface="Arial"/>
            </a:pPr>
            <a:endParaRPr lang="en-US" sz="1800">
              <a:cs typeface="Arial" panose="020B0604020202020204"/>
            </a:endParaRPr>
          </a:p>
          <a:p>
            <a:pPr>
              <a:spcAft>
                <a:spcPts val="0"/>
              </a:spcAft>
            </a:pPr>
            <a:endParaRPr lang="en-US" sz="1800">
              <a:cs typeface="Arial" panose="020B0604020202020204"/>
            </a:endParaRPr>
          </a:p>
          <a:p>
            <a:pPr>
              <a:spcAft>
                <a:spcPts val="0"/>
              </a:spcAft>
            </a:pPr>
            <a:endParaRPr lang="en-US" sz="1800">
              <a:cs typeface="Arial" panose="020B0604020202020204"/>
            </a:endParaRPr>
          </a:p>
          <a:p>
            <a:pPr>
              <a:spcAft>
                <a:spcPts val="0"/>
              </a:spcAft>
            </a:pPr>
            <a:endParaRPr lang="en-US" sz="1800"/>
          </a:p>
        </p:txBody>
      </p:sp>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11" name="Picture 10"/>
          <p:cNvPicPr>
            <a:picLocks noChangeAspect="1"/>
          </p:cNvPicPr>
          <p:nvPr/>
        </p:nvPicPr>
        <p:blipFill>
          <a:blip r:embed="rId3"/>
          <a:stretch>
            <a:fillRect/>
          </a:stretch>
        </p:blipFill>
        <p:spPr>
          <a:xfrm>
            <a:off x="9078939" y="3754750"/>
            <a:ext cx="2604126" cy="2966725"/>
          </a:xfrm>
          <a:prstGeom prst="rect">
            <a:avLst/>
          </a:prstGeom>
        </p:spPr>
      </p:pic>
      <p:pic>
        <p:nvPicPr>
          <p:cNvPr id="6" name="Picture 5"/>
          <p:cNvPicPr>
            <a:picLocks noChangeAspect="1"/>
          </p:cNvPicPr>
          <p:nvPr/>
        </p:nvPicPr>
        <p:blipFill>
          <a:blip r:embed="rId4"/>
          <a:stretch>
            <a:fillRect/>
          </a:stretch>
        </p:blipFill>
        <p:spPr>
          <a:xfrm>
            <a:off x="134453" y="-50095"/>
            <a:ext cx="6944694" cy="2038635"/>
          </a:xfrm>
          <a:prstGeom prst="rect">
            <a:avLst/>
          </a:prstGeom>
        </p:spPr>
      </p:pic>
      <p:sp>
        <p:nvSpPr>
          <p:cNvPr id="7" name="Explosion: 8 Points 12">
            <a:extLst>
              <a:ext uri="{FF2B5EF4-FFF2-40B4-BE49-F238E27FC236}">
                <a16:creationId xmlns:a16="http://schemas.microsoft.com/office/drawing/2014/main" id="{4E5C9945-CED1-DE11-01CE-2B8D475ED1DB}"/>
              </a:ext>
            </a:extLst>
          </p:cNvPr>
          <p:cNvSpPr/>
          <p:nvPr/>
        </p:nvSpPr>
        <p:spPr>
          <a:xfrm>
            <a:off x="9078939" y="2521325"/>
            <a:ext cx="2769260" cy="1967947"/>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All Data due </a:t>
            </a:r>
          </a:p>
          <a:p>
            <a:pPr algn="ctr"/>
            <a:r>
              <a:rPr lang="en-US" b="1">
                <a:ea typeface="Calibri"/>
                <a:cs typeface="Calibri"/>
              </a:rPr>
              <a:t>April 21st!</a:t>
            </a:r>
          </a:p>
        </p:txBody>
      </p:sp>
    </p:spTree>
    <p:extLst>
      <p:ext uri="{BB962C8B-B14F-4D97-AF65-F5344CB8AC3E}">
        <p14:creationId xmlns:p14="http://schemas.microsoft.com/office/powerpoint/2010/main" val="382108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1547"/>
            <a:ext cx="7899400" cy="4351338"/>
          </a:xfrm>
        </p:spPr>
        <p:txBody>
          <a:bodyPr/>
          <a:lstStyle/>
          <a:p>
            <a:pPr>
              <a:spcAft>
                <a:spcPts val="1200"/>
              </a:spcAft>
              <a:buFont typeface="Wingdings" panose="05000000000000000000" pitchFamily="2" charset="2"/>
              <a:buChar char="q"/>
            </a:pPr>
            <a:r>
              <a:rPr lang="en-US" sz="2800">
                <a:ea typeface="+mn-lt"/>
                <a:cs typeface="+mn-lt"/>
              </a:rPr>
              <a:t> Achievement of PVB aims </a:t>
            </a:r>
          </a:p>
          <a:p>
            <a:pPr lvl="1">
              <a:spcAft>
                <a:spcPts val="1200"/>
              </a:spcAft>
              <a:buFont typeface="Wingdings" panose="05000000000000000000" pitchFamily="2" charset="2"/>
              <a:buChar char="q"/>
            </a:pPr>
            <a:r>
              <a:rPr lang="en-US" sz="2400">
                <a:ea typeface="+mn-lt"/>
                <a:cs typeface="+mn-lt"/>
              </a:rPr>
              <a:t> </a:t>
            </a:r>
            <a:r>
              <a:rPr lang="en-US" sz="2400">
                <a:ea typeface="Lato"/>
                <a:cs typeface="Arial" panose="020B0604020202020204"/>
              </a:rPr>
              <a:t>≥ </a:t>
            </a:r>
            <a:r>
              <a:rPr lang="en-US" sz="2400" u="sng"/>
              <a:t>80% </a:t>
            </a:r>
            <a:r>
              <a:rPr lang="en-US" sz="2400"/>
              <a:t>of Providers and Nurses educated on ACOG/SMFM guidelines</a:t>
            </a:r>
            <a:endParaRPr lang="en-US" sz="2400" b="1" u="sng"/>
          </a:p>
          <a:p>
            <a:pPr lvl="1">
              <a:spcAft>
                <a:spcPts val="1200"/>
              </a:spcAft>
              <a:buFont typeface="Wingdings" panose="05000000000000000000" pitchFamily="2" charset="2"/>
              <a:buChar char="q"/>
            </a:pPr>
            <a:r>
              <a:rPr lang="en-US" sz="2400">
                <a:ea typeface="Lato"/>
                <a:cs typeface="Arial" panose="020B0604020202020204"/>
              </a:rPr>
              <a:t> ≥ 80% </a:t>
            </a:r>
            <a:r>
              <a:rPr lang="en-US" sz="2400">
                <a:ea typeface="+mn-lt"/>
                <a:cs typeface="+mn-lt"/>
              </a:rPr>
              <a:t>of all NTSV C-Sections meeting ACOG/SMFM guidelines</a:t>
            </a:r>
          </a:p>
          <a:p>
            <a:pPr lvl="1">
              <a:spcAft>
                <a:spcPts val="1200"/>
              </a:spcAft>
              <a:buFont typeface="Wingdings" panose="05000000000000000000" pitchFamily="2" charset="2"/>
              <a:buChar char="q"/>
            </a:pPr>
            <a:r>
              <a:rPr lang="en-US" sz="2400"/>
              <a:t> NTSV C-Section Rate ≤</a:t>
            </a:r>
            <a:r>
              <a:rPr lang="en-US" sz="2400" b="1" u="sng"/>
              <a:t>23.6%</a:t>
            </a:r>
          </a:p>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Title 5"/>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0" y="8588"/>
            <a:ext cx="6944694" cy="2038635"/>
          </a:xfrm>
          <a:prstGeom prst="rect">
            <a:avLst/>
          </a:prstGeom>
        </p:spPr>
      </p:pic>
      <p:pic>
        <p:nvPicPr>
          <p:cNvPr id="9" name="Picture 8"/>
          <p:cNvPicPr>
            <a:picLocks noChangeAspect="1"/>
          </p:cNvPicPr>
          <p:nvPr/>
        </p:nvPicPr>
        <p:blipFill>
          <a:blip r:embed="rId3"/>
          <a:stretch>
            <a:fillRect/>
          </a:stretch>
        </p:blipFill>
        <p:spPr>
          <a:xfrm>
            <a:off x="8839200" y="3296825"/>
            <a:ext cx="2604126" cy="2966725"/>
          </a:xfrm>
          <a:prstGeom prst="rect">
            <a:avLst/>
          </a:prstGeom>
        </p:spPr>
      </p:pic>
    </p:spTree>
    <p:extLst>
      <p:ext uri="{BB962C8B-B14F-4D97-AF65-F5344CB8AC3E}">
        <p14:creationId xmlns:p14="http://schemas.microsoft.com/office/powerpoint/2010/main" val="84343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B577-66E7-53DA-42B8-D4CB2BB762A5}"/>
              </a:ext>
            </a:extLst>
          </p:cNvPr>
          <p:cNvSpPr>
            <a:spLocks noGrp="1"/>
          </p:cNvSpPr>
          <p:nvPr>
            <p:ph type="title"/>
          </p:nvPr>
        </p:nvSpPr>
        <p:spPr/>
        <p:txBody>
          <a:bodyPr/>
          <a:lstStyle/>
          <a:p>
            <a:r>
              <a:rPr lang="en-US">
                <a:ea typeface="Lato Medium"/>
                <a:cs typeface="Lato Medium"/>
              </a:rPr>
              <a:t>2023 F2F Volunteers Needed...</a:t>
            </a:r>
            <a:endParaRPr lang="en-US"/>
          </a:p>
        </p:txBody>
      </p:sp>
      <p:sp>
        <p:nvSpPr>
          <p:cNvPr id="4" name="Slide Number Placeholder 3">
            <a:extLst>
              <a:ext uri="{FF2B5EF4-FFF2-40B4-BE49-F238E27FC236}">
                <a16:creationId xmlns:a16="http://schemas.microsoft.com/office/drawing/2014/main" id="{977431D4-663C-17B6-65BD-69A75EF8F35F}"/>
              </a:ext>
            </a:extLst>
          </p:cNvPr>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a:extLst>
              <a:ext uri="{FF2B5EF4-FFF2-40B4-BE49-F238E27FC236}">
                <a16:creationId xmlns:a16="http://schemas.microsoft.com/office/drawing/2014/main" id="{C6A50273-CC26-C2A8-5DD3-B09174A67E0F}"/>
              </a:ext>
            </a:extLst>
          </p:cNvPr>
          <p:cNvSpPr>
            <a:spLocks noGrp="1"/>
          </p:cNvSpPr>
          <p:nvPr>
            <p:ph type="ftr" sz="quarter" idx="11"/>
          </p:nvPr>
        </p:nvSpPr>
        <p:spPr/>
        <p:txBody>
          <a:bodyPr/>
          <a:lstStyle/>
          <a:p>
            <a:pPr algn="l"/>
            <a:r>
              <a:rPr lang="en-US"/>
              <a:t>Illinois Perinatal Quality Collaborative</a:t>
            </a:r>
          </a:p>
        </p:txBody>
      </p:sp>
      <p:sp>
        <p:nvSpPr>
          <p:cNvPr id="6" name="Rectangle: Top Corners Rounded 5">
            <a:extLst>
              <a:ext uri="{FF2B5EF4-FFF2-40B4-BE49-F238E27FC236}">
                <a16:creationId xmlns:a16="http://schemas.microsoft.com/office/drawing/2014/main" id="{AC6D559F-AA04-F033-CDCC-B8D9F30D7510}"/>
              </a:ext>
            </a:extLst>
          </p:cNvPr>
          <p:cNvSpPr/>
          <p:nvPr/>
        </p:nvSpPr>
        <p:spPr>
          <a:xfrm>
            <a:off x="887014" y="1577578"/>
            <a:ext cx="10251282" cy="4905373"/>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F54812-49D4-4C27-23F9-2494BFDC3B08}"/>
              </a:ext>
            </a:extLst>
          </p:cNvPr>
          <p:cNvSpPr txBox="1"/>
          <p:nvPr/>
        </p:nvSpPr>
        <p:spPr>
          <a:xfrm>
            <a:off x="1791890" y="1583531"/>
            <a:ext cx="880467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chemeClr val="accent1"/>
                </a:solidFill>
                <a:cs typeface="Calibri"/>
              </a:rPr>
              <a:t>Come one! Come ALL!</a:t>
            </a:r>
            <a:endParaRPr lang="en-US">
              <a:solidFill>
                <a:schemeClr val="accent1"/>
              </a:solidFill>
              <a:cs typeface="Calibri"/>
            </a:endParaRPr>
          </a:p>
          <a:p>
            <a:pPr algn="ctr"/>
            <a:endParaRPr lang="en-US"/>
          </a:p>
          <a:p>
            <a:pPr algn="ctr"/>
            <a:r>
              <a:rPr lang="en-US" sz="2800" b="1">
                <a:solidFill>
                  <a:schemeClr val="accent3"/>
                </a:solidFill>
                <a:cs typeface="Calibri"/>
              </a:rPr>
              <a:t>Join us as we collaborate </a:t>
            </a:r>
            <a:r>
              <a:rPr lang="en-US" sz="2800" b="1" u="sng">
                <a:solidFill>
                  <a:schemeClr val="accent3"/>
                </a:solidFill>
                <a:cs typeface="Calibri"/>
              </a:rPr>
              <a:t>in-person</a:t>
            </a:r>
          </a:p>
          <a:p>
            <a:pPr algn="ctr"/>
            <a:r>
              <a:rPr lang="en-US" sz="2800" b="1">
                <a:solidFill>
                  <a:schemeClr val="accent3"/>
                </a:solidFill>
                <a:cs typeface="Calibri"/>
              </a:rPr>
              <a:t>at ILPQC Face-to-Face event in Springfield, IL.</a:t>
            </a:r>
            <a:endParaRPr lang="en-US">
              <a:solidFill>
                <a:schemeClr val="accent3"/>
              </a:solidFill>
              <a:cs typeface="Calibri"/>
            </a:endParaRPr>
          </a:p>
          <a:p>
            <a:pPr algn="ctr"/>
            <a:r>
              <a:rPr lang="en-US" sz="2800" b="1">
                <a:solidFill>
                  <a:schemeClr val="accent3"/>
                </a:solidFill>
                <a:cs typeface="Calibri"/>
              </a:rPr>
              <a:t>The first ILPQC Face-to-Face event since 2019! </a:t>
            </a:r>
            <a:endParaRPr lang="en-US">
              <a:solidFill>
                <a:schemeClr val="accent3"/>
              </a:solidFill>
              <a:cs typeface="Calibri"/>
            </a:endParaRPr>
          </a:p>
          <a:p>
            <a:pPr algn="ctr"/>
            <a:endParaRPr lang="en-US" sz="2800" b="1">
              <a:solidFill>
                <a:schemeClr val="accent3"/>
              </a:solidFill>
              <a:cs typeface="Calibri"/>
            </a:endParaRPr>
          </a:p>
          <a:p>
            <a:pPr algn="ctr"/>
            <a:r>
              <a:rPr lang="en-US" sz="2800" b="1">
                <a:solidFill>
                  <a:schemeClr val="accent1"/>
                </a:solidFill>
                <a:cs typeface="Calibri"/>
              </a:rPr>
              <a:t>We are looking for volunteers to be a part of the:</a:t>
            </a:r>
          </a:p>
          <a:p>
            <a:pPr algn="ctr"/>
            <a:endParaRPr lang="en-US" sz="2800" b="1">
              <a:solidFill>
                <a:schemeClr val="accent1"/>
              </a:solidFill>
              <a:cs typeface="Calibri"/>
            </a:endParaRPr>
          </a:p>
          <a:p>
            <a:pPr marL="342900" indent="-342900" algn="ctr">
              <a:buFont typeface="Arial"/>
              <a:buChar char="•"/>
            </a:pPr>
            <a:r>
              <a:rPr lang="en-US" sz="2800" b="1">
                <a:solidFill>
                  <a:schemeClr val="accent1"/>
                </a:solidFill>
                <a:cs typeface="Calibri"/>
              </a:rPr>
              <a:t>2023 F2F PLANNING COMMITTEE</a:t>
            </a:r>
          </a:p>
          <a:p>
            <a:pPr marL="342900" indent="-342900" algn="ctr">
              <a:lnSpc>
                <a:spcPct val="150000"/>
              </a:lnSpc>
              <a:buFont typeface="Arial"/>
              <a:buChar char="•"/>
            </a:pPr>
            <a:r>
              <a:rPr lang="en-US" sz="2800" b="1">
                <a:solidFill>
                  <a:schemeClr val="accent1"/>
                </a:solidFill>
                <a:cs typeface="Calibri"/>
              </a:rPr>
              <a:t>2023 F2F BREAKOUT FACILITATORS</a:t>
            </a:r>
          </a:p>
          <a:p>
            <a:pPr algn="ctr">
              <a:lnSpc>
                <a:spcPct val="150000"/>
              </a:lnSpc>
            </a:pPr>
            <a:r>
              <a:rPr lang="en-US" sz="2000" b="1">
                <a:solidFill>
                  <a:schemeClr val="accent3"/>
                </a:solidFill>
                <a:cs typeface="Calibri"/>
              </a:rPr>
              <a:t>Interested? Drop your name in the chat or email</a:t>
            </a:r>
            <a:r>
              <a:rPr lang="en-US" sz="2000" b="1">
                <a:solidFill>
                  <a:schemeClr val="accent1"/>
                </a:solidFill>
                <a:cs typeface="Calibri"/>
              </a:rPr>
              <a:t> </a:t>
            </a:r>
            <a:r>
              <a:rPr lang="en-US" sz="2000" b="1">
                <a:solidFill>
                  <a:schemeClr val="accent1"/>
                </a:solidFill>
                <a:cs typeface="Calibri"/>
                <a:hlinkClick r:id="rId2">
                  <a:extLst>
                    <a:ext uri="{A12FA001-AC4F-418D-AE19-62706E023703}">
                      <ahyp:hlinkClr xmlns:ahyp="http://schemas.microsoft.com/office/drawing/2018/hyperlinkcolor" val="tx"/>
                    </a:ext>
                  </a:extLst>
                </a:hlinkClick>
              </a:rPr>
              <a:t>info@ilpqc.org</a:t>
            </a:r>
            <a:endParaRPr lang="en-US" sz="2000" b="1">
              <a:solidFill>
                <a:schemeClr val="accent1"/>
              </a:solidFill>
              <a:cs typeface="Calibri"/>
            </a:endParaRPr>
          </a:p>
          <a:p>
            <a:pPr algn="ctr"/>
            <a:endParaRPr lang="en-US" sz="2800" b="1">
              <a:solidFill>
                <a:schemeClr val="accent1"/>
              </a:solidFill>
              <a:cs typeface="Calibri"/>
            </a:endParaRPr>
          </a:p>
        </p:txBody>
      </p:sp>
      <p:pic>
        <p:nvPicPr>
          <p:cNvPr id="8" name="Graphic 8" descr="Megaphone1 outline">
            <a:extLst>
              <a:ext uri="{FF2B5EF4-FFF2-40B4-BE49-F238E27FC236}">
                <a16:creationId xmlns:a16="http://schemas.microsoft.com/office/drawing/2014/main" id="{21A0C426-93A7-940E-ADA4-37CEB46C3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363" y="4293395"/>
            <a:ext cx="1914524" cy="1914524"/>
          </a:xfrm>
          <a:prstGeom prst="rect">
            <a:avLst/>
          </a:prstGeom>
        </p:spPr>
      </p:pic>
    </p:spTree>
    <p:extLst>
      <p:ext uri="{BB962C8B-B14F-4D97-AF65-F5344CB8AC3E}">
        <p14:creationId xmlns:p14="http://schemas.microsoft.com/office/powerpoint/2010/main" val="2284029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494341"/>
      </a:dk2>
      <a:lt2>
        <a:srgbClr val="E7E6E6"/>
      </a:lt2>
      <a:accent1>
        <a:srgbClr val="85CEC0"/>
      </a:accent1>
      <a:accent2>
        <a:srgbClr val="F5822A"/>
      </a:accent2>
      <a:accent3>
        <a:srgbClr val="6E6E5B"/>
      </a:accent3>
      <a:accent4>
        <a:srgbClr val="759E5F"/>
      </a:accent4>
      <a:accent5>
        <a:srgbClr val="925071"/>
      </a:accent5>
      <a:accent6>
        <a:srgbClr val="D3D321"/>
      </a:accent6>
      <a:hlink>
        <a:srgbClr val="436F9B"/>
      </a:hlink>
      <a:folHlink>
        <a:srgbClr val="CC43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12926</TotalTime>
  <Words>1509</Words>
  <Application>Microsoft Office PowerPoint</Application>
  <PresentationFormat>Widescreen</PresentationFormat>
  <Paragraphs>259</Paragraphs>
  <Slides>33</Slides>
  <Notes>17</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6" baseType="lpstr">
      <vt:lpstr>MS PGothic</vt:lpstr>
      <vt:lpstr>Arial</vt:lpstr>
      <vt:lpstr>Bahnschrift</vt:lpstr>
      <vt:lpstr>Calibri</vt:lpstr>
      <vt:lpstr>Century Gothic</vt:lpstr>
      <vt:lpstr>Lato</vt:lpstr>
      <vt:lpstr>Lato Medium</vt:lpstr>
      <vt:lpstr>Verdana</vt:lpstr>
      <vt:lpstr>Wingdings</vt:lpstr>
      <vt:lpstr>1_Office Theme</vt:lpstr>
      <vt:lpstr>2_Office Theme</vt:lpstr>
      <vt:lpstr>4_Office Theme</vt:lpstr>
      <vt:lpstr>think-cell Slide</vt:lpstr>
      <vt:lpstr>PVB Monthly Webinar:  Small group discussions strategies for success</vt:lpstr>
      <vt:lpstr>Overview</vt:lpstr>
      <vt:lpstr>Change your Name to: First Name Last Name (Hospital)</vt:lpstr>
      <vt:lpstr>ILPQC Sponsored – FREE PQI Intermittent Auscultation (IA) Opportunity for Teams </vt:lpstr>
      <vt:lpstr>2023 ILPQC Face-to-Face Meeting</vt:lpstr>
      <vt:lpstr>PowerPoint Presentation</vt:lpstr>
      <vt:lpstr>PowerPoint Presentation</vt:lpstr>
      <vt:lpstr>PowerPoint Presentation</vt:lpstr>
      <vt:lpstr>2023 F2F Volunteers Needed...</vt:lpstr>
      <vt:lpstr>2023 Face to Face: Let's Get Ready! </vt:lpstr>
      <vt:lpstr>Story Board Instructions</vt:lpstr>
      <vt:lpstr>PowerPoint Presentation</vt:lpstr>
      <vt:lpstr>PowerPoint Presentation</vt:lpstr>
      <vt:lpstr>Sample Layout </vt:lpstr>
      <vt:lpstr>Promoting Vaginal Birth</vt:lpstr>
      <vt:lpstr>PVB Aims and Measures</vt:lpstr>
      <vt:lpstr>PVB Key Strategies for Culture Change</vt:lpstr>
      <vt:lpstr>Provider and Nurse Education</vt:lpstr>
      <vt:lpstr>PowerPoint Presentation</vt:lpstr>
      <vt:lpstr>PowerPoint Presentation</vt:lpstr>
      <vt:lpstr>Cesarean Decision Checklists  and Decision Huddles/Debriefs</vt:lpstr>
      <vt:lpstr>Shared Decision Making and Patient Education</vt:lpstr>
      <vt:lpstr>Teams working on Key PVB SM</vt:lpstr>
      <vt:lpstr>NTSC C-Section Rate by Hospital</vt:lpstr>
      <vt:lpstr>NTSV C-Section Rate PVB Hospitals baseline to Q3 2022</vt:lpstr>
      <vt:lpstr>Addressing disparities: NTSV C-Section Rate by Race and Ethnicity </vt:lpstr>
      <vt:lpstr>Meeting ACOG/SMFM Criteria by  stage of labor</vt:lpstr>
      <vt:lpstr>ILPQC is here to help you  get across the finish line!</vt:lpstr>
      <vt:lpstr>Upcoming Calls</vt:lpstr>
      <vt:lpstr>PVB Breakout Sessions</vt:lpstr>
      <vt:lpstr>Change your Name to: First Name Last Name (Hospital)</vt:lpstr>
      <vt:lpstr>Small Group Breakouts:   all sharing, all learning, lots of discussion   </vt:lpstr>
      <vt:lpstr>Thanks to our Funders</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 Rivera</dc:creator>
  <cp:lastModifiedBy>ABorders Local Account</cp:lastModifiedBy>
  <cp:revision>73</cp:revision>
  <dcterms:created xsi:type="dcterms:W3CDTF">2022-05-27T17:37:53Z</dcterms:created>
  <dcterms:modified xsi:type="dcterms:W3CDTF">2023-02-27T04:38:47Z</dcterms:modified>
</cp:coreProperties>
</file>